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7" r:id="rId1"/>
  </p:sldMasterIdLst>
  <p:notesMasterIdLst>
    <p:notesMasterId r:id="rId83"/>
  </p:notesMasterIdLst>
  <p:sldIdLst>
    <p:sldId id="455" r:id="rId2"/>
    <p:sldId id="294" r:id="rId3"/>
    <p:sldId id="410" r:id="rId4"/>
    <p:sldId id="275" r:id="rId5"/>
    <p:sldId id="265" r:id="rId6"/>
    <p:sldId id="409" r:id="rId7"/>
    <p:sldId id="295" r:id="rId8"/>
    <p:sldId id="299" r:id="rId9"/>
    <p:sldId id="347" r:id="rId10"/>
    <p:sldId id="348" r:id="rId11"/>
    <p:sldId id="302" r:id="rId12"/>
    <p:sldId id="303" r:id="rId13"/>
    <p:sldId id="354" r:id="rId14"/>
    <p:sldId id="357" r:id="rId15"/>
    <p:sldId id="355" r:id="rId16"/>
    <p:sldId id="356" r:id="rId17"/>
    <p:sldId id="309" r:id="rId18"/>
    <p:sldId id="306" r:id="rId19"/>
    <p:sldId id="307" r:id="rId20"/>
    <p:sldId id="349" r:id="rId21"/>
    <p:sldId id="350" r:id="rId22"/>
    <p:sldId id="351" r:id="rId23"/>
    <p:sldId id="352" r:id="rId24"/>
    <p:sldId id="310" r:id="rId25"/>
    <p:sldId id="311" r:id="rId26"/>
    <p:sldId id="312" r:id="rId27"/>
    <p:sldId id="360" r:id="rId28"/>
    <p:sldId id="361" r:id="rId29"/>
    <p:sldId id="362" r:id="rId30"/>
    <p:sldId id="359" r:id="rId31"/>
    <p:sldId id="316" r:id="rId32"/>
    <p:sldId id="317" r:id="rId33"/>
    <p:sldId id="411" r:id="rId34"/>
    <p:sldId id="412" r:id="rId35"/>
    <p:sldId id="381" r:id="rId36"/>
    <p:sldId id="413" r:id="rId37"/>
    <p:sldId id="422" r:id="rId38"/>
    <p:sldId id="414" r:id="rId39"/>
    <p:sldId id="415" r:id="rId40"/>
    <p:sldId id="421" r:id="rId41"/>
    <p:sldId id="327" r:id="rId42"/>
    <p:sldId id="419" r:id="rId43"/>
    <p:sldId id="325" r:id="rId44"/>
    <p:sldId id="323" r:id="rId45"/>
    <p:sldId id="324" r:id="rId46"/>
    <p:sldId id="380" r:id="rId47"/>
    <p:sldId id="326" r:id="rId48"/>
    <p:sldId id="429" r:id="rId49"/>
    <p:sldId id="344" r:id="rId50"/>
    <p:sldId id="346" r:id="rId51"/>
    <p:sldId id="345" r:id="rId52"/>
    <p:sldId id="434" r:id="rId53"/>
    <p:sldId id="435" r:id="rId54"/>
    <p:sldId id="274" r:id="rId55"/>
    <p:sldId id="330" r:id="rId56"/>
    <p:sldId id="436" r:id="rId57"/>
    <p:sldId id="331" r:id="rId58"/>
    <p:sldId id="332" r:id="rId59"/>
    <p:sldId id="333" r:id="rId60"/>
    <p:sldId id="334" r:id="rId61"/>
    <p:sldId id="438" r:id="rId62"/>
    <p:sldId id="439" r:id="rId63"/>
    <p:sldId id="440" r:id="rId64"/>
    <p:sldId id="443" r:id="rId65"/>
    <p:sldId id="441" r:id="rId66"/>
    <p:sldId id="442" r:id="rId67"/>
    <p:sldId id="444" r:id="rId68"/>
    <p:sldId id="445" r:id="rId69"/>
    <p:sldId id="446" r:id="rId70"/>
    <p:sldId id="447" r:id="rId71"/>
    <p:sldId id="448" r:id="rId72"/>
    <p:sldId id="390" r:id="rId73"/>
    <p:sldId id="298" r:id="rId74"/>
    <p:sldId id="276" r:id="rId75"/>
    <p:sldId id="364" r:id="rId76"/>
    <p:sldId id="365" r:id="rId77"/>
    <p:sldId id="366" r:id="rId78"/>
    <p:sldId id="367" r:id="rId79"/>
    <p:sldId id="368" r:id="rId80"/>
    <p:sldId id="313" r:id="rId81"/>
    <p:sldId id="423" r:id="rId82"/>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0102" autoAdjust="0"/>
  </p:normalViewPr>
  <p:slideViewPr>
    <p:cSldViewPr snapToGrid="0">
      <p:cViewPr varScale="1">
        <p:scale>
          <a:sx n="100" d="100"/>
          <a:sy n="100" d="100"/>
        </p:scale>
        <p:origin x="954" y="72"/>
      </p:cViewPr>
      <p:guideLst/>
    </p:cSldViewPr>
  </p:slideViewPr>
  <p:outlineViewPr>
    <p:cViewPr>
      <p:scale>
        <a:sx n="33" d="100"/>
        <a:sy n="33" d="100"/>
      </p:scale>
      <p:origin x="0" y="-26280"/>
    </p:cViewPr>
  </p:outlineViewPr>
  <p:notesTextViewPr>
    <p:cViewPr>
      <p:scale>
        <a:sx n="1" d="1"/>
        <a:sy n="1" d="1"/>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00F8C2-CC3D-44A2-B30A-514CD9188B4E}" type="datetimeFigureOut">
              <a:rPr lang="el-GR" smtClean="0"/>
              <a:t>13/6/2025</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2B7E99-6A8E-4B09-894C-C0A736D84FE4}" type="slidenum">
              <a:rPr lang="el-GR" smtClean="0"/>
              <a:t>‹#›</a:t>
            </a:fld>
            <a:endParaRPr lang="el-GR"/>
          </a:p>
        </p:txBody>
      </p:sp>
    </p:spTree>
    <p:extLst>
      <p:ext uri="{BB962C8B-B14F-4D97-AF65-F5344CB8AC3E}">
        <p14:creationId xmlns:p14="http://schemas.microsoft.com/office/powerpoint/2010/main" val="654953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Rot="1" noChangeAspect="1" noChangeArrowheads="1" noTextEdit="1"/>
          </p:cNvSpPr>
          <p:nvPr>
            <p:ph type="sldImg"/>
          </p:nvPr>
        </p:nvSpPr>
        <p:spPr>
          <a:ln/>
        </p:spPr>
      </p:sp>
      <p:sp>
        <p:nvSpPr>
          <p:cNvPr id="380931" name="Rectangle 3"/>
          <p:cNvSpPr>
            <a:spLocks noGrp="1" noChangeArrowheads="1"/>
          </p:cNvSpPr>
          <p:nvPr>
            <p:ph type="body" idx="1"/>
          </p:nvPr>
        </p:nvSpPr>
        <p:spPr/>
        <p:txBody>
          <a:bodyPr/>
          <a:lstStyle/>
          <a:p>
            <a:endParaRPr lang="el-GR" altLang="el-GR"/>
          </a:p>
        </p:txBody>
      </p:sp>
    </p:spTree>
    <p:extLst>
      <p:ext uri="{BB962C8B-B14F-4D97-AF65-F5344CB8AC3E}">
        <p14:creationId xmlns:p14="http://schemas.microsoft.com/office/powerpoint/2010/main" val="2508954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Rot="1" noChangeAspect="1" noChangeArrowheads="1" noTextEdit="1"/>
          </p:cNvSpPr>
          <p:nvPr>
            <p:ph type="sldImg"/>
          </p:nvPr>
        </p:nvSpPr>
        <p:spPr>
          <a:ln/>
        </p:spPr>
      </p:sp>
      <p:sp>
        <p:nvSpPr>
          <p:cNvPr id="391171" name="Rectangle 3"/>
          <p:cNvSpPr>
            <a:spLocks noGrp="1" noChangeArrowheads="1"/>
          </p:cNvSpPr>
          <p:nvPr>
            <p:ph type="body" idx="1"/>
          </p:nvPr>
        </p:nvSpPr>
        <p:spPr/>
        <p:txBody>
          <a:bodyPr/>
          <a:lstStyle/>
          <a:p>
            <a:endParaRPr lang="el-GR" altLang="el-GR"/>
          </a:p>
        </p:txBody>
      </p:sp>
    </p:spTree>
    <p:extLst>
      <p:ext uri="{BB962C8B-B14F-4D97-AF65-F5344CB8AC3E}">
        <p14:creationId xmlns:p14="http://schemas.microsoft.com/office/powerpoint/2010/main" val="1520159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Rot="1" noChangeAspect="1" noChangeArrowheads="1" noTextEdit="1"/>
          </p:cNvSpPr>
          <p:nvPr>
            <p:ph type="sldImg"/>
          </p:nvPr>
        </p:nvSpPr>
        <p:spPr>
          <a:ln/>
        </p:spPr>
      </p:sp>
      <p:sp>
        <p:nvSpPr>
          <p:cNvPr id="399363" name="Rectangle 3"/>
          <p:cNvSpPr>
            <a:spLocks noGrp="1" noChangeArrowheads="1"/>
          </p:cNvSpPr>
          <p:nvPr>
            <p:ph type="body" idx="1"/>
          </p:nvPr>
        </p:nvSpPr>
        <p:spPr/>
        <p:txBody>
          <a:bodyPr/>
          <a:lstStyle/>
          <a:p>
            <a:endParaRPr lang="el-GR" altLang="el-GR"/>
          </a:p>
        </p:txBody>
      </p:sp>
    </p:spTree>
    <p:extLst>
      <p:ext uri="{BB962C8B-B14F-4D97-AF65-F5344CB8AC3E}">
        <p14:creationId xmlns:p14="http://schemas.microsoft.com/office/powerpoint/2010/main" val="2910365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Rot="1" noChangeAspect="1" noChangeArrowheads="1" noTextEdit="1"/>
          </p:cNvSpPr>
          <p:nvPr>
            <p:ph type="sldImg"/>
          </p:nvPr>
        </p:nvSpPr>
        <p:spPr>
          <a:ln/>
        </p:spPr>
      </p:sp>
      <p:sp>
        <p:nvSpPr>
          <p:cNvPr id="400387" name="Rectangle 3"/>
          <p:cNvSpPr>
            <a:spLocks noGrp="1" noChangeArrowheads="1"/>
          </p:cNvSpPr>
          <p:nvPr>
            <p:ph type="body" idx="1"/>
          </p:nvPr>
        </p:nvSpPr>
        <p:spPr/>
        <p:txBody>
          <a:bodyPr/>
          <a:lstStyle/>
          <a:p>
            <a:endParaRPr lang="el-GR" altLang="el-GR"/>
          </a:p>
        </p:txBody>
      </p:sp>
    </p:spTree>
    <p:extLst>
      <p:ext uri="{BB962C8B-B14F-4D97-AF65-F5344CB8AC3E}">
        <p14:creationId xmlns:p14="http://schemas.microsoft.com/office/powerpoint/2010/main" val="499058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p:cNvSpPr>
            <a:spLocks noGrp="1" noRot="1" noChangeAspect="1" noChangeArrowheads="1" noTextEdit="1"/>
          </p:cNvSpPr>
          <p:nvPr>
            <p:ph type="sldImg"/>
          </p:nvPr>
        </p:nvSpPr>
        <p:spPr>
          <a:ln/>
        </p:spPr>
      </p:sp>
      <p:sp>
        <p:nvSpPr>
          <p:cNvPr id="401411" name="Rectangle 3"/>
          <p:cNvSpPr>
            <a:spLocks noGrp="1" noChangeArrowheads="1"/>
          </p:cNvSpPr>
          <p:nvPr>
            <p:ph type="body" idx="1"/>
          </p:nvPr>
        </p:nvSpPr>
        <p:spPr/>
        <p:txBody>
          <a:bodyPr/>
          <a:lstStyle/>
          <a:p>
            <a:endParaRPr lang="el-GR" altLang="el-GR"/>
          </a:p>
        </p:txBody>
      </p:sp>
    </p:spTree>
    <p:extLst>
      <p:ext uri="{BB962C8B-B14F-4D97-AF65-F5344CB8AC3E}">
        <p14:creationId xmlns:p14="http://schemas.microsoft.com/office/powerpoint/2010/main" val="3126038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Rot="1" noChangeAspect="1" noChangeArrowheads="1" noTextEdit="1"/>
          </p:cNvSpPr>
          <p:nvPr>
            <p:ph type="sldImg"/>
          </p:nvPr>
        </p:nvSpPr>
        <p:spPr>
          <a:ln/>
        </p:spPr>
      </p:sp>
      <p:sp>
        <p:nvSpPr>
          <p:cNvPr id="398339" name="Rectangle 3"/>
          <p:cNvSpPr>
            <a:spLocks noGrp="1" noChangeArrowheads="1"/>
          </p:cNvSpPr>
          <p:nvPr>
            <p:ph type="body" idx="1"/>
          </p:nvPr>
        </p:nvSpPr>
        <p:spPr/>
        <p:txBody>
          <a:bodyPr/>
          <a:lstStyle/>
          <a:p>
            <a:endParaRPr lang="el-GR" altLang="el-GR"/>
          </a:p>
        </p:txBody>
      </p:sp>
    </p:spTree>
    <p:extLst>
      <p:ext uri="{BB962C8B-B14F-4D97-AF65-F5344CB8AC3E}">
        <p14:creationId xmlns:p14="http://schemas.microsoft.com/office/powerpoint/2010/main" val="128984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6D4B48C6-3320-4BCF-9ABC-2A1965021460}" type="slidenum">
              <a:rPr lang="en-US" smtClean="0"/>
              <a:pPr/>
              <a:t>45</a:t>
            </a:fld>
            <a:endParaRPr lang="en-US"/>
          </a:p>
        </p:txBody>
      </p:sp>
    </p:spTree>
    <p:extLst>
      <p:ext uri="{BB962C8B-B14F-4D97-AF65-F5344CB8AC3E}">
        <p14:creationId xmlns:p14="http://schemas.microsoft.com/office/powerpoint/2010/main" val="739107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3E2B7E99-6A8E-4B09-894C-C0A736D84FE4}" type="slidenum">
              <a:rPr lang="el-GR" smtClean="0"/>
              <a:t>55</a:t>
            </a:fld>
            <a:endParaRPr lang="el-GR"/>
          </a:p>
        </p:txBody>
      </p:sp>
    </p:spTree>
    <p:extLst>
      <p:ext uri="{BB962C8B-B14F-4D97-AF65-F5344CB8AC3E}">
        <p14:creationId xmlns:p14="http://schemas.microsoft.com/office/powerpoint/2010/main" val="39472709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4A5E3B1A-4D76-4513-8FA3-D14C6DF88F0A}" type="slidenum">
              <a:rPr lang="en-US" altLang="el-GR"/>
              <a:pPr eaLnBrk="1" hangingPunct="1">
                <a:spcBef>
                  <a:spcPct val="0"/>
                </a:spcBef>
              </a:pPr>
              <a:t>63</a:t>
            </a:fld>
            <a:endParaRPr lang="en-US" altLang="el-G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r>
              <a:rPr lang="en-US" altLang="el-GR">
                <a:latin typeface="Arial" panose="020B0604020202020204" pitchFamily="34" charset="0"/>
              </a:rPr>
              <a:t>The DEEP CERVICAL FASCIA is arranged in three layers.  The INVESTING LAYER (red) is the most superficial.  It forms a "tubular sleeve" or "investment" around the neck.  It splits to enclose the SCM and trapezius; between these muscles it is a single layer that contributes to the roof of the post. triangle.  The PREVERTEBRAL LAYER (orange) covers the prevertebral muscles (eg, longus  colli) but it is more extensive than its name suggests.  It continues laterally and posteriorly to cover the scalene and levator scapulae mm., thus contributing to the floor of the post. triangle.  The VISCERAL LAYER of cervical fascia has two components --- PRETRACHEAL (blue) and BUCCOPHARYNGEAL (green).  Together, these two components form a tubular sleeve around the cervical viscera (trachea, esophagus, thyroid gland).  The pretracheal fascia forms a sheath for the thyroid gland.  The buccopharyngeal fascia connects the two lobes of the thyroid gland; it also covers the post. surface of the esophagus.</a:t>
            </a:r>
          </a:p>
          <a:p>
            <a:pPr eaLnBrk="1" hangingPunct="1"/>
            <a:r>
              <a:rPr lang="en-US" altLang="el-GR">
                <a:latin typeface="Arial" panose="020B0604020202020204" pitchFamily="34" charset="0"/>
              </a:rPr>
              <a:t>The CAROTID SHEATH is another fascial structure in the neck.  It is a tubular sheath enclosing the common (or internal) carotid a. (medially), the internal jugular v. (laterally) and the vagus n. (posteriorly).  Just outside the sheath is the sympathetic trunk.</a:t>
            </a:r>
          </a:p>
          <a:p>
            <a:pPr eaLnBrk="1" hangingPunct="1"/>
            <a:r>
              <a:rPr lang="en-US" altLang="el-GR">
                <a:latin typeface="Arial" panose="020B0604020202020204" pitchFamily="34" charset="0"/>
              </a:rPr>
              <a:t>The RETROPHARYNGEAL SPACE is the most important fascial space in the neck.  Its boundaries are as follows:  buccopharyngeal fascia (ignore the alar fascia) (anterior), prevertebral fascia (posterior) and carotid sheath (lateral).  This space is CLINICALLY IMPORTANT BECAUSE IT PROVIDES A ROUTE  FOR THE SPREAD OF INFECTION.  Infectious material (eg, from an abscessed tooth) can enter the space and pass inferiorly into the chest.</a:t>
            </a:r>
          </a:p>
          <a:p>
            <a:pPr eaLnBrk="1" hangingPunct="1"/>
            <a:r>
              <a:rPr lang="en-US" altLang="el-GR">
                <a:latin typeface="Arial" panose="020B0604020202020204" pitchFamily="34" charset="0"/>
              </a:rPr>
              <a:t>Note the ANTERIOR SCALENE M.  and the nerves related to it.  The phrenic n. is directly anteior.  Directly posterior is a structure labelled "spinal nerve".  Can you be more specific in its identification?  (Hint:  What nervous structure lies between the ant. and middle scalene mm.?)</a:t>
            </a:r>
          </a:p>
        </p:txBody>
      </p:sp>
    </p:spTree>
    <p:extLst>
      <p:ext uri="{BB962C8B-B14F-4D97-AF65-F5344CB8AC3E}">
        <p14:creationId xmlns:p14="http://schemas.microsoft.com/office/powerpoint/2010/main" val="657364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BC250058-EF06-4998-8F9F-8601D761D89A}" type="slidenum">
              <a:rPr lang="en-US" altLang="el-GR"/>
              <a:pPr eaLnBrk="1" hangingPunct="1">
                <a:spcBef>
                  <a:spcPct val="0"/>
                </a:spcBef>
              </a:pPr>
              <a:t>65</a:t>
            </a:fld>
            <a:endParaRPr lang="en-US" altLang="el-G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r>
              <a:rPr lang="en-US" altLang="el-GR">
                <a:latin typeface="Arial" panose="020B0604020202020204" pitchFamily="34" charset="0"/>
              </a:rPr>
              <a:t>1. The VERTICAL EXTENT OF THE RETROPHARYNGEAL SPACE  is from the base of the skull to the posterior mediastinum (area of chest post. to   heart and pericardium).</a:t>
            </a:r>
          </a:p>
          <a:p>
            <a:pPr eaLnBrk="1" hangingPunct="1"/>
            <a:r>
              <a:rPr lang="en-US" altLang="el-GR">
                <a:latin typeface="Arial" panose="020B0604020202020204" pitchFamily="34" charset="0"/>
              </a:rPr>
              <a:t>2.  Retropharyngeal space filled w/loose areolar tissue to allow pharynx and esophagus to expand when swallowing.</a:t>
            </a:r>
          </a:p>
        </p:txBody>
      </p:sp>
    </p:spTree>
    <p:extLst>
      <p:ext uri="{BB962C8B-B14F-4D97-AF65-F5344CB8AC3E}">
        <p14:creationId xmlns:p14="http://schemas.microsoft.com/office/powerpoint/2010/main" val="28908538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2"/>
          <p:cNvSpPr>
            <a:spLocks noGrp="1" noRot="1" noChangeAspect="1" noChangeArrowheads="1" noTextEdit="1"/>
          </p:cNvSpPr>
          <p:nvPr>
            <p:ph type="sldImg"/>
          </p:nvPr>
        </p:nvSpPr>
        <p:spPr>
          <a:ln/>
        </p:spPr>
      </p:sp>
      <p:sp>
        <p:nvSpPr>
          <p:cNvPr id="403459" name="Rectangle 3"/>
          <p:cNvSpPr>
            <a:spLocks noGrp="1" noChangeArrowheads="1"/>
          </p:cNvSpPr>
          <p:nvPr>
            <p:ph type="body" idx="1"/>
          </p:nvPr>
        </p:nvSpPr>
        <p:spPr/>
        <p:txBody>
          <a:bodyPr/>
          <a:lstStyle/>
          <a:p>
            <a:endParaRPr lang="el-GR" altLang="el-GR"/>
          </a:p>
        </p:txBody>
      </p:sp>
    </p:spTree>
    <p:extLst>
      <p:ext uri="{BB962C8B-B14F-4D97-AF65-F5344CB8AC3E}">
        <p14:creationId xmlns:p14="http://schemas.microsoft.com/office/powerpoint/2010/main" val="3586846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Rot="1" noChangeAspect="1" noChangeArrowheads="1" noTextEdit="1"/>
          </p:cNvSpPr>
          <p:nvPr>
            <p:ph type="sldImg"/>
          </p:nvPr>
        </p:nvSpPr>
        <p:spPr>
          <a:ln/>
        </p:spPr>
      </p:sp>
      <p:sp>
        <p:nvSpPr>
          <p:cNvPr id="382979" name="Rectangle 3"/>
          <p:cNvSpPr>
            <a:spLocks noGrp="1" noChangeArrowheads="1"/>
          </p:cNvSpPr>
          <p:nvPr>
            <p:ph type="body" idx="1"/>
          </p:nvPr>
        </p:nvSpPr>
        <p:spPr/>
        <p:txBody>
          <a:bodyPr/>
          <a:lstStyle/>
          <a:p>
            <a:endParaRPr lang="el-GR" altLang="el-GR"/>
          </a:p>
        </p:txBody>
      </p:sp>
    </p:spTree>
    <p:extLst>
      <p:ext uri="{BB962C8B-B14F-4D97-AF65-F5344CB8AC3E}">
        <p14:creationId xmlns:p14="http://schemas.microsoft.com/office/powerpoint/2010/main" val="9159077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endParaRPr lang="el-GR" altLang="el-GR"/>
          </a:p>
        </p:txBody>
      </p:sp>
    </p:spTree>
    <p:extLst>
      <p:ext uri="{BB962C8B-B14F-4D97-AF65-F5344CB8AC3E}">
        <p14:creationId xmlns:p14="http://schemas.microsoft.com/office/powerpoint/2010/main" val="1068134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Rot="1" noChangeAspect="1" noChangeArrowheads="1" noTextEdit="1"/>
          </p:cNvSpPr>
          <p:nvPr>
            <p:ph type="sldImg"/>
          </p:nvPr>
        </p:nvSpPr>
        <p:spPr>
          <a:ln/>
        </p:spPr>
      </p:sp>
      <p:sp>
        <p:nvSpPr>
          <p:cNvPr id="405507" name="Rectangle 3"/>
          <p:cNvSpPr>
            <a:spLocks noGrp="1" noChangeArrowheads="1"/>
          </p:cNvSpPr>
          <p:nvPr>
            <p:ph type="body" idx="1"/>
          </p:nvPr>
        </p:nvSpPr>
        <p:spPr/>
        <p:txBody>
          <a:bodyPr/>
          <a:lstStyle/>
          <a:p>
            <a:endParaRPr lang="el-GR" altLang="el-GR"/>
          </a:p>
        </p:txBody>
      </p:sp>
    </p:spTree>
    <p:extLst>
      <p:ext uri="{BB962C8B-B14F-4D97-AF65-F5344CB8AC3E}">
        <p14:creationId xmlns:p14="http://schemas.microsoft.com/office/powerpoint/2010/main" val="13512050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p:cNvSpPr>
            <a:spLocks noGrp="1" noRot="1" noChangeAspect="1" noChangeArrowheads="1" noTextEdit="1"/>
          </p:cNvSpPr>
          <p:nvPr>
            <p:ph type="sldImg"/>
          </p:nvPr>
        </p:nvSpPr>
        <p:spPr>
          <a:ln/>
        </p:spPr>
      </p:sp>
      <p:sp>
        <p:nvSpPr>
          <p:cNvPr id="406531" name="Rectangle 3"/>
          <p:cNvSpPr>
            <a:spLocks noGrp="1" noChangeArrowheads="1"/>
          </p:cNvSpPr>
          <p:nvPr>
            <p:ph type="body" idx="1"/>
          </p:nvPr>
        </p:nvSpPr>
        <p:spPr/>
        <p:txBody>
          <a:bodyPr/>
          <a:lstStyle/>
          <a:p>
            <a:endParaRPr lang="el-GR" altLang="el-GR"/>
          </a:p>
        </p:txBody>
      </p:sp>
    </p:spTree>
    <p:extLst>
      <p:ext uri="{BB962C8B-B14F-4D97-AF65-F5344CB8AC3E}">
        <p14:creationId xmlns:p14="http://schemas.microsoft.com/office/powerpoint/2010/main" val="36846043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p:cNvSpPr>
            <a:spLocks noGrp="1" noRot="1" noChangeAspect="1" noChangeArrowheads="1" noTextEdit="1"/>
          </p:cNvSpPr>
          <p:nvPr>
            <p:ph type="sldImg"/>
          </p:nvPr>
        </p:nvSpPr>
        <p:spPr>
          <a:ln/>
        </p:spPr>
      </p:sp>
      <p:sp>
        <p:nvSpPr>
          <p:cNvPr id="407555" name="Rectangle 3"/>
          <p:cNvSpPr>
            <a:spLocks noGrp="1" noChangeArrowheads="1"/>
          </p:cNvSpPr>
          <p:nvPr>
            <p:ph type="body" idx="1"/>
          </p:nvPr>
        </p:nvSpPr>
        <p:spPr/>
        <p:txBody>
          <a:bodyPr/>
          <a:lstStyle/>
          <a:p>
            <a:endParaRPr lang="el-GR" altLang="el-GR"/>
          </a:p>
        </p:txBody>
      </p:sp>
    </p:spTree>
    <p:extLst>
      <p:ext uri="{BB962C8B-B14F-4D97-AF65-F5344CB8AC3E}">
        <p14:creationId xmlns:p14="http://schemas.microsoft.com/office/powerpoint/2010/main" val="3195654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Rot="1" noChangeAspect="1" noChangeArrowheads="1" noTextEdit="1"/>
          </p:cNvSpPr>
          <p:nvPr>
            <p:ph type="sldImg"/>
          </p:nvPr>
        </p:nvSpPr>
        <p:spPr>
          <a:ln/>
        </p:spPr>
      </p:sp>
      <p:sp>
        <p:nvSpPr>
          <p:cNvPr id="393219" name="Rectangle 3"/>
          <p:cNvSpPr>
            <a:spLocks noGrp="1" noChangeArrowheads="1"/>
          </p:cNvSpPr>
          <p:nvPr>
            <p:ph type="body" idx="1"/>
          </p:nvPr>
        </p:nvSpPr>
        <p:spPr/>
        <p:txBody>
          <a:bodyPr/>
          <a:lstStyle/>
          <a:p>
            <a:endParaRPr lang="el-GR" altLang="el-GR"/>
          </a:p>
        </p:txBody>
      </p:sp>
    </p:spTree>
    <p:extLst>
      <p:ext uri="{BB962C8B-B14F-4D97-AF65-F5344CB8AC3E}">
        <p14:creationId xmlns:p14="http://schemas.microsoft.com/office/powerpoint/2010/main" val="3545557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Rot="1" noChangeAspect="1" noChangeArrowheads="1" noTextEdit="1"/>
          </p:cNvSpPr>
          <p:nvPr>
            <p:ph type="sldImg"/>
          </p:nvPr>
        </p:nvSpPr>
        <p:spPr>
          <a:ln/>
        </p:spPr>
      </p:sp>
      <p:sp>
        <p:nvSpPr>
          <p:cNvPr id="396291" name="Rectangle 3"/>
          <p:cNvSpPr>
            <a:spLocks noGrp="1" noChangeArrowheads="1"/>
          </p:cNvSpPr>
          <p:nvPr>
            <p:ph type="body" idx="1"/>
          </p:nvPr>
        </p:nvSpPr>
        <p:spPr/>
        <p:txBody>
          <a:bodyPr/>
          <a:lstStyle/>
          <a:p>
            <a:endParaRPr lang="el-GR" altLang="el-GR" dirty="0"/>
          </a:p>
        </p:txBody>
      </p:sp>
    </p:spTree>
    <p:extLst>
      <p:ext uri="{BB962C8B-B14F-4D97-AF65-F5344CB8AC3E}">
        <p14:creationId xmlns:p14="http://schemas.microsoft.com/office/powerpoint/2010/main" val="1662318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Grp="1" noRot="1" noChangeAspect="1" noChangeArrowheads="1" noTextEdit="1"/>
          </p:cNvSpPr>
          <p:nvPr>
            <p:ph type="sldImg"/>
          </p:nvPr>
        </p:nvSpPr>
        <p:spPr>
          <a:ln/>
        </p:spPr>
      </p:sp>
      <p:sp>
        <p:nvSpPr>
          <p:cNvPr id="394243" name="Rectangle 3"/>
          <p:cNvSpPr>
            <a:spLocks noGrp="1" noChangeArrowheads="1"/>
          </p:cNvSpPr>
          <p:nvPr>
            <p:ph type="body" idx="1"/>
          </p:nvPr>
        </p:nvSpPr>
        <p:spPr/>
        <p:txBody>
          <a:bodyPr/>
          <a:lstStyle/>
          <a:p>
            <a:endParaRPr lang="el-GR" altLang="el-GR"/>
          </a:p>
        </p:txBody>
      </p:sp>
    </p:spTree>
    <p:extLst>
      <p:ext uri="{BB962C8B-B14F-4D97-AF65-F5344CB8AC3E}">
        <p14:creationId xmlns:p14="http://schemas.microsoft.com/office/powerpoint/2010/main" val="3421984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Grp="1" noRot="1" noChangeAspect="1" noChangeArrowheads="1" noTextEdit="1"/>
          </p:cNvSpPr>
          <p:nvPr>
            <p:ph type="sldImg"/>
          </p:nvPr>
        </p:nvSpPr>
        <p:spPr>
          <a:ln/>
        </p:spPr>
      </p:sp>
      <p:sp>
        <p:nvSpPr>
          <p:cNvPr id="395267" name="Rectangle 3"/>
          <p:cNvSpPr>
            <a:spLocks noGrp="1" noChangeArrowheads="1"/>
          </p:cNvSpPr>
          <p:nvPr>
            <p:ph type="body" idx="1"/>
          </p:nvPr>
        </p:nvSpPr>
        <p:spPr/>
        <p:txBody>
          <a:bodyPr/>
          <a:lstStyle/>
          <a:p>
            <a:endParaRPr lang="el-GR" altLang="el-GR"/>
          </a:p>
        </p:txBody>
      </p:sp>
    </p:spTree>
    <p:extLst>
      <p:ext uri="{BB962C8B-B14F-4D97-AF65-F5344CB8AC3E}">
        <p14:creationId xmlns:p14="http://schemas.microsoft.com/office/powerpoint/2010/main" val="2234102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Rot="1" noChangeAspect="1" noChangeArrowheads="1" noTextEdit="1"/>
          </p:cNvSpPr>
          <p:nvPr>
            <p:ph type="sldImg"/>
          </p:nvPr>
        </p:nvSpPr>
        <p:spPr>
          <a:ln/>
        </p:spPr>
      </p:sp>
      <p:sp>
        <p:nvSpPr>
          <p:cNvPr id="386051" name="Rectangle 3"/>
          <p:cNvSpPr>
            <a:spLocks noGrp="1" noChangeArrowheads="1"/>
          </p:cNvSpPr>
          <p:nvPr>
            <p:ph type="body" idx="1"/>
          </p:nvPr>
        </p:nvSpPr>
        <p:spPr/>
        <p:txBody>
          <a:bodyPr/>
          <a:lstStyle/>
          <a:p>
            <a:endParaRPr lang="el-GR" altLang="el-GR"/>
          </a:p>
        </p:txBody>
      </p:sp>
    </p:spTree>
    <p:extLst>
      <p:ext uri="{BB962C8B-B14F-4D97-AF65-F5344CB8AC3E}">
        <p14:creationId xmlns:p14="http://schemas.microsoft.com/office/powerpoint/2010/main" val="4205041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Rot="1" noChangeAspect="1" noChangeArrowheads="1" noTextEdit="1"/>
          </p:cNvSpPr>
          <p:nvPr>
            <p:ph type="sldImg"/>
          </p:nvPr>
        </p:nvSpPr>
        <p:spPr>
          <a:ln/>
        </p:spPr>
      </p:sp>
      <p:sp>
        <p:nvSpPr>
          <p:cNvPr id="388099" name="Rectangle 3"/>
          <p:cNvSpPr>
            <a:spLocks noGrp="1" noChangeArrowheads="1"/>
          </p:cNvSpPr>
          <p:nvPr>
            <p:ph type="body" idx="1"/>
          </p:nvPr>
        </p:nvSpPr>
        <p:spPr/>
        <p:txBody>
          <a:bodyPr/>
          <a:lstStyle/>
          <a:p>
            <a:endParaRPr lang="el-GR" altLang="el-GR"/>
          </a:p>
        </p:txBody>
      </p:sp>
    </p:spTree>
    <p:extLst>
      <p:ext uri="{BB962C8B-B14F-4D97-AF65-F5344CB8AC3E}">
        <p14:creationId xmlns:p14="http://schemas.microsoft.com/office/powerpoint/2010/main" val="257382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p:txBody>
          <a:bodyPr/>
          <a:lstStyle/>
          <a:p>
            <a:endParaRPr lang="el-GR" altLang="el-GR"/>
          </a:p>
        </p:txBody>
      </p:sp>
    </p:spTree>
    <p:extLst>
      <p:ext uri="{BB962C8B-B14F-4D97-AF65-F5344CB8AC3E}">
        <p14:creationId xmlns:p14="http://schemas.microsoft.com/office/powerpoint/2010/main" val="1530099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p:cNvSpPr>
            <a:spLocks noGrp="1"/>
          </p:cNvSpPr>
          <p:nvPr>
            <p:ph type="dt" sz="half" idx="10"/>
          </p:nvPr>
        </p:nvSpPr>
        <p:spPr/>
        <p:txBody>
          <a:bodyPr/>
          <a:lstStyle/>
          <a:p>
            <a:fld id="{38E9D226-60DE-4346-B902-4C66D64AEB91}" type="datetimeFigureOut">
              <a:rPr lang="el-GR" smtClean="0"/>
              <a:t>13/6/2025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D4D421E-3131-45DB-9934-9343A00A2ADD}" type="slidenum">
              <a:rPr lang="el-GR" smtClean="0"/>
              <a:t>‹#›</a:t>
            </a:fld>
            <a:endParaRPr lang="el-GR"/>
          </a:p>
        </p:txBody>
      </p:sp>
    </p:spTree>
    <p:extLst>
      <p:ext uri="{BB962C8B-B14F-4D97-AF65-F5344CB8AC3E}">
        <p14:creationId xmlns:p14="http://schemas.microsoft.com/office/powerpoint/2010/main" val="2370713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38E9D226-60DE-4346-B902-4C66D64AEB91}" type="datetimeFigureOut">
              <a:rPr lang="el-GR" smtClean="0"/>
              <a:t>13/6/2025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D4D421E-3131-45DB-9934-9343A00A2ADD}" type="slidenum">
              <a:rPr lang="el-GR" smtClean="0"/>
              <a:t>‹#›</a:t>
            </a:fld>
            <a:endParaRPr lang="el-GR"/>
          </a:p>
        </p:txBody>
      </p:sp>
    </p:spTree>
    <p:extLst>
      <p:ext uri="{BB962C8B-B14F-4D97-AF65-F5344CB8AC3E}">
        <p14:creationId xmlns:p14="http://schemas.microsoft.com/office/powerpoint/2010/main" val="3895936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38E9D226-60DE-4346-B902-4C66D64AEB91}" type="datetimeFigureOut">
              <a:rPr lang="el-GR" smtClean="0"/>
              <a:t>13/6/2025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D4D421E-3131-45DB-9934-9343A00A2ADD}" type="slidenum">
              <a:rPr lang="el-GR" smtClean="0"/>
              <a:t>‹#›</a:t>
            </a:fld>
            <a:endParaRPr lang="el-GR"/>
          </a:p>
        </p:txBody>
      </p:sp>
    </p:spTree>
    <p:extLst>
      <p:ext uri="{BB962C8B-B14F-4D97-AF65-F5344CB8AC3E}">
        <p14:creationId xmlns:p14="http://schemas.microsoft.com/office/powerpoint/2010/main" val="2173473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4638"/>
            <a:ext cx="10972800" cy="1143000"/>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609600" y="1600201"/>
            <a:ext cx="5384800" cy="45259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6197600" y="1600201"/>
            <a:ext cx="5384800" cy="45259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endParaRPr lang="en-US" altLang="el-GR"/>
          </a:p>
        </p:txBody>
      </p:sp>
      <p:sp>
        <p:nvSpPr>
          <p:cNvPr id="6" name="Rectangle 5"/>
          <p:cNvSpPr>
            <a:spLocks noGrp="1" noChangeArrowheads="1"/>
          </p:cNvSpPr>
          <p:nvPr>
            <p:ph type="ftr" sz="quarter" idx="11"/>
          </p:nvPr>
        </p:nvSpPr>
        <p:spPr>
          <a:ln/>
        </p:spPr>
        <p:txBody>
          <a:bodyPr/>
          <a:lstStyle>
            <a:lvl1pPr>
              <a:defRPr/>
            </a:lvl1pPr>
          </a:lstStyle>
          <a:p>
            <a:endParaRPr lang="en-US" altLang="el-GR"/>
          </a:p>
        </p:txBody>
      </p:sp>
      <p:sp>
        <p:nvSpPr>
          <p:cNvPr id="7" name="Rectangle 6"/>
          <p:cNvSpPr>
            <a:spLocks noGrp="1" noChangeArrowheads="1"/>
          </p:cNvSpPr>
          <p:nvPr>
            <p:ph type="sldNum" sz="quarter" idx="12"/>
          </p:nvPr>
        </p:nvSpPr>
        <p:spPr>
          <a:ln/>
        </p:spPr>
        <p:txBody>
          <a:bodyPr/>
          <a:lstStyle>
            <a:lvl1pPr>
              <a:defRPr/>
            </a:lvl1pPr>
          </a:lstStyle>
          <a:p>
            <a:fld id="{C506719B-3E4D-4B6C-B837-C3D1EB9D1BE7}" type="slidenum">
              <a:rPr lang="el-GR" altLang="el-GR"/>
              <a:pPr/>
              <a:t>‹#›</a:t>
            </a:fld>
            <a:endParaRPr lang="el-GR" altLang="el-GR"/>
          </a:p>
        </p:txBody>
      </p:sp>
    </p:spTree>
    <p:extLst>
      <p:ext uri="{BB962C8B-B14F-4D97-AF65-F5344CB8AC3E}">
        <p14:creationId xmlns:p14="http://schemas.microsoft.com/office/powerpoint/2010/main" val="3477782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Τίτλος, Αντι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4638"/>
            <a:ext cx="10972800" cy="1143000"/>
          </a:xfrm>
        </p:spPr>
        <p:txBody>
          <a:bodyPr/>
          <a:lstStyle/>
          <a:p>
            <a:r>
              <a:rPr lang="el-GR"/>
              <a:t>Kλικ για επεξεργασία του τίτλου</a:t>
            </a:r>
            <a:endParaRPr lang="en-US"/>
          </a:p>
        </p:txBody>
      </p:sp>
      <p:sp>
        <p:nvSpPr>
          <p:cNvPr id="3" name="2 - Θέση περιεχομένου"/>
          <p:cNvSpPr>
            <a:spLocks noGrp="1"/>
          </p:cNvSpPr>
          <p:nvPr>
            <p:ph sz="half" idx="1"/>
          </p:nvPr>
        </p:nvSpPr>
        <p:spPr>
          <a:xfrm>
            <a:off x="609600" y="1600201"/>
            <a:ext cx="5384800" cy="45259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3 - Θέση περιεχομένου"/>
          <p:cNvSpPr>
            <a:spLocks noGrp="1"/>
          </p:cNvSpPr>
          <p:nvPr>
            <p:ph sz="quarter" idx="2"/>
          </p:nvPr>
        </p:nvSpPr>
        <p:spPr>
          <a:xfrm>
            <a:off x="6197600" y="1600200"/>
            <a:ext cx="5384800" cy="2185988"/>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5" name="4 - Θέση περιεχομένου"/>
          <p:cNvSpPr>
            <a:spLocks noGrp="1"/>
          </p:cNvSpPr>
          <p:nvPr>
            <p:ph sz="quarter" idx="3"/>
          </p:nvPr>
        </p:nvSpPr>
        <p:spPr>
          <a:xfrm>
            <a:off x="6197600" y="3938589"/>
            <a:ext cx="5384800" cy="218757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6" name="5 - Θέση ημερομηνίας"/>
          <p:cNvSpPr>
            <a:spLocks noGrp="1"/>
          </p:cNvSpPr>
          <p:nvPr>
            <p:ph type="dt" sz="half" idx="10"/>
          </p:nvPr>
        </p:nvSpPr>
        <p:spPr>
          <a:xfrm>
            <a:off x="609600" y="6245225"/>
            <a:ext cx="2844800" cy="476250"/>
          </a:xfrm>
        </p:spPr>
        <p:txBody>
          <a:bodyPr/>
          <a:lstStyle>
            <a:lvl1pPr>
              <a:defRPr/>
            </a:lvl1pPr>
          </a:lstStyle>
          <a:p>
            <a:endParaRPr lang="el-GR"/>
          </a:p>
        </p:txBody>
      </p:sp>
      <p:sp>
        <p:nvSpPr>
          <p:cNvPr id="7" name="6 - Θέση υποσέλιδου"/>
          <p:cNvSpPr>
            <a:spLocks noGrp="1"/>
          </p:cNvSpPr>
          <p:nvPr>
            <p:ph type="ftr" sz="quarter" idx="11"/>
          </p:nvPr>
        </p:nvSpPr>
        <p:spPr>
          <a:xfrm>
            <a:off x="4165600" y="6245225"/>
            <a:ext cx="3860800" cy="476250"/>
          </a:xfrm>
        </p:spPr>
        <p:txBody>
          <a:bodyPr/>
          <a:lstStyle>
            <a:lvl1pPr>
              <a:defRPr/>
            </a:lvl1pPr>
          </a:lstStyle>
          <a:p>
            <a:endParaRPr lang="el-GR"/>
          </a:p>
        </p:txBody>
      </p:sp>
      <p:sp>
        <p:nvSpPr>
          <p:cNvPr id="8" name="7 - Θέση αριθμού διαφάνειας"/>
          <p:cNvSpPr>
            <a:spLocks noGrp="1"/>
          </p:cNvSpPr>
          <p:nvPr>
            <p:ph type="sldNum" sz="quarter" idx="12"/>
          </p:nvPr>
        </p:nvSpPr>
        <p:spPr>
          <a:xfrm>
            <a:off x="8737600" y="6245225"/>
            <a:ext cx="2844800" cy="476250"/>
          </a:xfrm>
        </p:spPr>
        <p:txBody>
          <a:bodyPr/>
          <a:lstStyle>
            <a:lvl1pPr>
              <a:defRPr/>
            </a:lvl1pPr>
          </a:lstStyle>
          <a:p>
            <a:fld id="{5EB4F44B-AB03-499E-AA32-04B16B0272A1}" type="slidenum">
              <a:rPr lang="el-GR"/>
              <a:pPr/>
              <a:t>‹#›</a:t>
            </a:fld>
            <a:endParaRPr lang="el-GR"/>
          </a:p>
        </p:txBody>
      </p:sp>
    </p:spTree>
    <p:extLst>
      <p:ext uri="{BB962C8B-B14F-4D97-AF65-F5344CB8AC3E}">
        <p14:creationId xmlns:p14="http://schemas.microsoft.com/office/powerpoint/2010/main" val="4039080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Τίτλος, Clip Art και 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4638"/>
            <a:ext cx="10972800" cy="1143000"/>
          </a:xfrm>
        </p:spPr>
        <p:txBody>
          <a:bodyPr/>
          <a:lstStyle/>
          <a:p>
            <a:r>
              <a:rPr lang="el-GR"/>
              <a:t>Kλικ για επεξεργασία του τίτλου</a:t>
            </a:r>
            <a:endParaRPr lang="en-US"/>
          </a:p>
        </p:txBody>
      </p:sp>
      <p:sp>
        <p:nvSpPr>
          <p:cNvPr id="3" name="2 - Θέση ClipArt"/>
          <p:cNvSpPr>
            <a:spLocks noGrp="1"/>
          </p:cNvSpPr>
          <p:nvPr>
            <p:ph type="clipArt" sz="half" idx="1"/>
          </p:nvPr>
        </p:nvSpPr>
        <p:spPr>
          <a:xfrm>
            <a:off x="609600" y="1600203"/>
            <a:ext cx="5384800" cy="4525963"/>
          </a:xfrm>
        </p:spPr>
        <p:txBody>
          <a:bodyPr/>
          <a:lstStyle/>
          <a:p>
            <a:pPr lvl="0"/>
            <a:endParaRPr lang="en-US" noProof="0"/>
          </a:p>
        </p:txBody>
      </p:sp>
      <p:sp>
        <p:nvSpPr>
          <p:cNvPr id="4" name="3 - Θέση κειμένου"/>
          <p:cNvSpPr>
            <a:spLocks noGrp="1"/>
          </p:cNvSpPr>
          <p:nvPr>
            <p:ph type="body" sz="half" idx="2"/>
          </p:nvPr>
        </p:nvSpPr>
        <p:spPr>
          <a:xfrm>
            <a:off x="6197600" y="1600203"/>
            <a:ext cx="5384800" cy="45259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9BCB44-967E-433C-B30A-64BE1FFB83AB}"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712206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38E9D226-60DE-4346-B902-4C66D64AEB91}" type="datetimeFigureOut">
              <a:rPr lang="el-GR" smtClean="0"/>
              <a:t>13/6/2025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D4D421E-3131-45DB-9934-9343A00A2ADD}" type="slidenum">
              <a:rPr lang="el-GR" smtClean="0"/>
              <a:t>‹#›</a:t>
            </a:fld>
            <a:endParaRPr lang="el-GR"/>
          </a:p>
        </p:txBody>
      </p:sp>
    </p:spTree>
    <p:extLst>
      <p:ext uri="{BB962C8B-B14F-4D97-AF65-F5344CB8AC3E}">
        <p14:creationId xmlns:p14="http://schemas.microsoft.com/office/powerpoint/2010/main" val="2737352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E9D226-60DE-4346-B902-4C66D64AEB91}" type="datetimeFigureOut">
              <a:rPr lang="el-GR" smtClean="0"/>
              <a:t>13/6/2025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D4D421E-3131-45DB-9934-9343A00A2ADD}" type="slidenum">
              <a:rPr lang="el-GR" smtClean="0"/>
              <a:t>‹#›</a:t>
            </a:fld>
            <a:endParaRPr lang="el-GR"/>
          </a:p>
        </p:txBody>
      </p:sp>
    </p:spTree>
    <p:extLst>
      <p:ext uri="{BB962C8B-B14F-4D97-AF65-F5344CB8AC3E}">
        <p14:creationId xmlns:p14="http://schemas.microsoft.com/office/powerpoint/2010/main" val="4227100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p>
            <a:fld id="{38E9D226-60DE-4346-B902-4C66D64AEB91}" type="datetimeFigureOut">
              <a:rPr lang="el-GR" smtClean="0"/>
              <a:t>13/6/2025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AD4D421E-3131-45DB-9934-9343A00A2ADD}" type="slidenum">
              <a:rPr lang="el-GR" smtClean="0"/>
              <a:t>‹#›</a:t>
            </a:fld>
            <a:endParaRPr lang="el-GR"/>
          </a:p>
        </p:txBody>
      </p:sp>
    </p:spTree>
    <p:extLst>
      <p:ext uri="{BB962C8B-B14F-4D97-AF65-F5344CB8AC3E}">
        <p14:creationId xmlns:p14="http://schemas.microsoft.com/office/powerpoint/2010/main" val="775883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p:txBody>
          <a:bodyPr/>
          <a:lstStyle/>
          <a:p>
            <a:fld id="{38E9D226-60DE-4346-B902-4C66D64AEB91}" type="datetimeFigureOut">
              <a:rPr lang="el-GR" smtClean="0"/>
              <a:t>13/6/2025</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AD4D421E-3131-45DB-9934-9343A00A2ADD}" type="slidenum">
              <a:rPr lang="el-GR" smtClean="0"/>
              <a:t>‹#›</a:t>
            </a:fld>
            <a:endParaRPr lang="el-GR"/>
          </a:p>
        </p:txBody>
      </p:sp>
    </p:spTree>
    <p:extLst>
      <p:ext uri="{BB962C8B-B14F-4D97-AF65-F5344CB8AC3E}">
        <p14:creationId xmlns:p14="http://schemas.microsoft.com/office/powerpoint/2010/main" val="2966065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p:txBody>
          <a:bodyPr/>
          <a:lstStyle/>
          <a:p>
            <a:fld id="{38E9D226-60DE-4346-B902-4C66D64AEB91}" type="datetimeFigureOut">
              <a:rPr lang="el-GR" smtClean="0"/>
              <a:t>13/6/2025</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AD4D421E-3131-45DB-9934-9343A00A2ADD}" type="slidenum">
              <a:rPr lang="el-GR" smtClean="0"/>
              <a:t>‹#›</a:t>
            </a:fld>
            <a:endParaRPr lang="el-GR"/>
          </a:p>
        </p:txBody>
      </p:sp>
    </p:spTree>
    <p:extLst>
      <p:ext uri="{BB962C8B-B14F-4D97-AF65-F5344CB8AC3E}">
        <p14:creationId xmlns:p14="http://schemas.microsoft.com/office/powerpoint/2010/main" val="2703261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E9D226-60DE-4346-B902-4C66D64AEB91}" type="datetimeFigureOut">
              <a:rPr lang="el-GR" smtClean="0"/>
              <a:t>13/6/2025</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AD4D421E-3131-45DB-9934-9343A00A2ADD}" type="slidenum">
              <a:rPr lang="el-GR" smtClean="0"/>
              <a:t>‹#›</a:t>
            </a:fld>
            <a:endParaRPr lang="el-GR"/>
          </a:p>
        </p:txBody>
      </p:sp>
    </p:spTree>
    <p:extLst>
      <p:ext uri="{BB962C8B-B14F-4D97-AF65-F5344CB8AC3E}">
        <p14:creationId xmlns:p14="http://schemas.microsoft.com/office/powerpoint/2010/main" val="8305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E9D226-60DE-4346-B902-4C66D64AEB91}" type="datetimeFigureOut">
              <a:rPr lang="el-GR" smtClean="0"/>
              <a:t>13/6/2025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AD4D421E-3131-45DB-9934-9343A00A2ADD}" type="slidenum">
              <a:rPr lang="el-GR" smtClean="0"/>
              <a:t>‹#›</a:t>
            </a:fld>
            <a:endParaRPr lang="el-GR"/>
          </a:p>
        </p:txBody>
      </p:sp>
    </p:spTree>
    <p:extLst>
      <p:ext uri="{BB962C8B-B14F-4D97-AF65-F5344CB8AC3E}">
        <p14:creationId xmlns:p14="http://schemas.microsoft.com/office/powerpoint/2010/main" val="1704420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E9D226-60DE-4346-B902-4C66D64AEB91}" type="datetimeFigureOut">
              <a:rPr lang="el-GR" smtClean="0"/>
              <a:t>13/6/2025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AD4D421E-3131-45DB-9934-9343A00A2ADD}" type="slidenum">
              <a:rPr lang="el-GR" smtClean="0"/>
              <a:t>‹#›</a:t>
            </a:fld>
            <a:endParaRPr lang="el-GR"/>
          </a:p>
        </p:txBody>
      </p:sp>
    </p:spTree>
    <p:extLst>
      <p:ext uri="{BB962C8B-B14F-4D97-AF65-F5344CB8AC3E}">
        <p14:creationId xmlns:p14="http://schemas.microsoft.com/office/powerpoint/2010/main" val="3706865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6/13/2025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6177455"/>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20" r:id="rId12"/>
    <p:sldLayoutId id="2147483821" r:id="rId13"/>
    <p:sldLayoutId id="214748382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oleObject" Target="../embeddings/oleObject9.bin"/><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39.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37.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45.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10.png"/><Relationship Id="rId7" Type="http://schemas.openxmlformats.org/officeDocument/2006/relationships/image" Target="../media/image65.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10" Type="http://schemas.openxmlformats.org/officeDocument/2006/relationships/image" Target="../media/image63.jpeg"/><Relationship Id="rId4" Type="http://schemas.openxmlformats.org/officeDocument/2006/relationships/image" Target="../media/image59.jpeg"/><Relationship Id="rId9" Type="http://schemas.openxmlformats.org/officeDocument/2006/relationships/image" Target="../media/image67.jpeg"/></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7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98.png"/></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2547" y="43314"/>
            <a:ext cx="8527984" cy="6839846"/>
          </a:xfrm>
          <a:prstGeom prst="rect">
            <a:avLst/>
          </a:prstGeom>
          <a:solidFill>
            <a:srgbClr val="FF000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465094" y="144378"/>
            <a:ext cx="5062888" cy="1323439"/>
          </a:xfrm>
          <a:prstGeom prst="rect">
            <a:avLst/>
          </a:prstGeom>
          <a:solidFill>
            <a:schemeClr val="tx1">
              <a:lumMod val="75000"/>
              <a:lumOff val="25000"/>
            </a:schemeClr>
          </a:solidFill>
        </p:spPr>
        <p:txBody>
          <a:bodyPr wrap="square" rtlCol="0">
            <a:spAutoFit/>
          </a:bodyPr>
          <a:lstStyle/>
          <a:p>
            <a:r>
              <a:rPr lang="el-GR" sz="8000" dirty="0">
                <a:solidFill>
                  <a:srgbClr val="FFFF00"/>
                </a:solidFill>
              </a:rPr>
              <a:t>ΤΡΑΧΗΛΟΣ</a:t>
            </a:r>
            <a:r>
              <a:rPr lang="el-GR" dirty="0"/>
              <a:t> </a:t>
            </a:r>
          </a:p>
        </p:txBody>
      </p:sp>
    </p:spTree>
    <p:extLst>
      <p:ext uri="{BB962C8B-B14F-4D97-AF65-F5344CB8AC3E}">
        <p14:creationId xmlns:p14="http://schemas.microsoft.com/office/powerpoint/2010/main" val="690824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3779" name="Object 3"/>
          <p:cNvGraphicFramePr>
            <a:graphicFrameLocks noChangeAspect="1"/>
          </p:cNvGraphicFramePr>
          <p:nvPr>
            <p:extLst>
              <p:ext uri="{D42A27DB-BD31-4B8C-83A1-F6EECF244321}">
                <p14:modId xmlns:p14="http://schemas.microsoft.com/office/powerpoint/2010/main" val="725201704"/>
              </p:ext>
            </p:extLst>
          </p:nvPr>
        </p:nvGraphicFramePr>
        <p:xfrm>
          <a:off x="1197233" y="365125"/>
          <a:ext cx="4106605" cy="4504587"/>
        </p:xfrm>
        <a:graphic>
          <a:graphicData uri="http://schemas.openxmlformats.org/presentationml/2006/ole">
            <mc:AlternateContent xmlns:mc="http://schemas.openxmlformats.org/markup-compatibility/2006">
              <mc:Choice xmlns:v="urn:schemas-microsoft-com:vml" Requires="v">
                <p:oleObj name="Εικόνα bitmap" r:id="rId3" imgW="7361905" imgH="9431066" progId="Ζωγραφική. Εικόνα">
                  <p:embed/>
                </p:oleObj>
              </mc:Choice>
              <mc:Fallback>
                <p:oleObj name="Εικόνα bitmap" r:id="rId3" imgW="7361905" imgH="9431066" progId="Ζωγραφική. Εικόνα">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7233" y="365125"/>
                        <a:ext cx="4106605" cy="4504587"/>
                      </a:xfrm>
                      <a:prstGeom prst="rect">
                        <a:avLst/>
                      </a:prstGeom>
                      <a:noFill/>
                      <a:ln>
                        <a:noFill/>
                      </a:ln>
                      <a:effectLst/>
                    </p:spPr>
                  </p:pic>
                </p:oleObj>
              </mc:Fallback>
            </mc:AlternateContent>
          </a:graphicData>
        </a:graphic>
      </p:graphicFrame>
      <p:sp>
        <p:nvSpPr>
          <p:cNvPr id="203782" name="Rectangle 6"/>
          <p:cNvSpPr>
            <a:spLocks noChangeArrowheads="1"/>
          </p:cNvSpPr>
          <p:nvPr/>
        </p:nvSpPr>
        <p:spPr bwMode="auto">
          <a:xfrm>
            <a:off x="1197233" y="221388"/>
            <a:ext cx="3403560" cy="461665"/>
          </a:xfrm>
          <a:prstGeom prst="rect">
            <a:avLst/>
          </a:prstGeom>
          <a:solidFill>
            <a:srgbClr val="0070C0"/>
          </a:solidFill>
          <a:ln>
            <a:noFill/>
          </a:ln>
          <a:effectLst/>
        </p:spPr>
        <p:txBody>
          <a:bodyPr wrap="none">
            <a:spAutoFit/>
          </a:bodyPr>
          <a:lstStyle/>
          <a:p>
            <a:pPr>
              <a:spcBef>
                <a:spcPct val="50000"/>
              </a:spcBef>
            </a:pPr>
            <a:r>
              <a:rPr lang="el-GR" altLang="el-GR" sz="2400" b="1" dirty="0" err="1">
                <a:solidFill>
                  <a:schemeClr val="bg2"/>
                </a:solidFill>
              </a:rPr>
              <a:t>Στερνοκλειδομαστοειδής</a:t>
            </a:r>
            <a:endParaRPr lang="el-GR" altLang="el-GR" sz="2400" b="1" dirty="0">
              <a:solidFill>
                <a:schemeClr val="bg2"/>
              </a:solidFill>
            </a:endParaRPr>
          </a:p>
        </p:txBody>
      </p:sp>
      <p:sp>
        <p:nvSpPr>
          <p:cNvPr id="203784" name="Text Box 8"/>
          <p:cNvSpPr txBox="1">
            <a:spLocks noChangeArrowheads="1"/>
          </p:cNvSpPr>
          <p:nvPr/>
        </p:nvSpPr>
        <p:spPr bwMode="auto">
          <a:xfrm>
            <a:off x="5303838" y="5913949"/>
            <a:ext cx="55245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2000" b="1" dirty="0" err="1">
                <a:solidFill>
                  <a:schemeClr val="accent4">
                    <a:lumMod val="50000"/>
                  </a:schemeClr>
                </a:solidFill>
                <a:latin typeface="Arial" panose="020B0604020202020204" pitchFamily="34" charset="0"/>
              </a:rPr>
              <a:t>Νωτιαία</a:t>
            </a:r>
            <a:r>
              <a:rPr lang="el-GR" altLang="el-GR" sz="2000" b="1" dirty="0">
                <a:solidFill>
                  <a:schemeClr val="accent4">
                    <a:lumMod val="50000"/>
                  </a:schemeClr>
                </a:solidFill>
                <a:latin typeface="Arial" panose="020B0604020202020204" pitchFamily="34" charset="0"/>
              </a:rPr>
              <a:t> μοίρα παραπληρωματικού νεύρου και πρόσθιοι κλάδοι του Α2 – Α3</a:t>
            </a:r>
          </a:p>
        </p:txBody>
      </p:sp>
      <p:sp>
        <p:nvSpPr>
          <p:cNvPr id="203787" name="Text Box 11"/>
          <p:cNvSpPr txBox="1">
            <a:spLocks noChangeArrowheads="1"/>
          </p:cNvSpPr>
          <p:nvPr/>
        </p:nvSpPr>
        <p:spPr bwMode="auto">
          <a:xfrm>
            <a:off x="6630202" y="5175155"/>
            <a:ext cx="4114800" cy="396875"/>
          </a:xfrm>
          <a:prstGeom prst="rect">
            <a:avLst/>
          </a:prstGeom>
          <a:solidFill>
            <a:schemeClr val="accent1"/>
          </a:solidFill>
          <a:ln>
            <a:noFill/>
          </a:ln>
          <a:effectLst/>
        </p:spPr>
        <p:txBody>
          <a:bodyPr>
            <a:spAutoFit/>
          </a:bodyPr>
          <a:lstStyle/>
          <a:p>
            <a:pPr>
              <a:spcBef>
                <a:spcPct val="50000"/>
              </a:spcBef>
            </a:pPr>
            <a:r>
              <a:rPr lang="el-GR" altLang="el-GR" sz="2000" b="1" dirty="0">
                <a:solidFill>
                  <a:schemeClr val="bg2"/>
                </a:solidFill>
                <a:latin typeface="Arial" panose="020B0604020202020204" pitchFamily="34" charset="0"/>
              </a:rPr>
              <a:t>Ελάσσων </a:t>
            </a:r>
            <a:r>
              <a:rPr lang="el-GR" altLang="el-GR" sz="2000" b="1" dirty="0" err="1">
                <a:solidFill>
                  <a:schemeClr val="bg2"/>
                </a:solidFill>
                <a:latin typeface="Arial" panose="020B0604020202020204" pitchFamily="34" charset="0"/>
              </a:rPr>
              <a:t>υπερκλείδιος</a:t>
            </a:r>
            <a:r>
              <a:rPr lang="el-GR" altLang="el-GR" sz="2000" b="1" dirty="0">
                <a:solidFill>
                  <a:schemeClr val="bg2"/>
                </a:solidFill>
                <a:latin typeface="Arial" panose="020B0604020202020204" pitchFamily="34" charset="0"/>
              </a:rPr>
              <a:t> βόθρος</a:t>
            </a:r>
          </a:p>
        </p:txBody>
      </p:sp>
      <p:sp>
        <p:nvSpPr>
          <p:cNvPr id="203792" name="Text Box 16"/>
          <p:cNvSpPr txBox="1">
            <a:spLocks noChangeArrowheads="1"/>
          </p:cNvSpPr>
          <p:nvPr/>
        </p:nvSpPr>
        <p:spPr bwMode="auto">
          <a:xfrm>
            <a:off x="334962" y="5013449"/>
            <a:ext cx="4392613" cy="161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dirty="0" err="1">
                <a:solidFill>
                  <a:srgbClr val="000000"/>
                </a:solidFill>
              </a:rPr>
              <a:t>Έκφυση</a:t>
            </a:r>
            <a:r>
              <a:rPr lang="el-GR" altLang="el-GR" dirty="0">
                <a:solidFill>
                  <a:srgbClr val="000000"/>
                </a:solidFill>
              </a:rPr>
              <a:t>: </a:t>
            </a:r>
            <a:r>
              <a:rPr lang="el-GR" altLang="el-GR" b="1" dirty="0">
                <a:solidFill>
                  <a:srgbClr val="CC9900"/>
                </a:solidFill>
              </a:rPr>
              <a:t>στερνική </a:t>
            </a:r>
            <a:r>
              <a:rPr lang="el-GR" altLang="el-GR" dirty="0">
                <a:solidFill>
                  <a:srgbClr val="000000"/>
                </a:solidFill>
              </a:rPr>
              <a:t>από τη λαβή του στέρνου </a:t>
            </a:r>
            <a:r>
              <a:rPr lang="el-GR" altLang="el-GR" b="1" dirty="0">
                <a:solidFill>
                  <a:srgbClr val="CC9900"/>
                </a:solidFill>
              </a:rPr>
              <a:t>και </a:t>
            </a:r>
            <a:r>
              <a:rPr lang="el-GR" altLang="el-GR" b="1" dirty="0" err="1">
                <a:solidFill>
                  <a:srgbClr val="CC9900"/>
                </a:solidFill>
              </a:rPr>
              <a:t>κλειδική</a:t>
            </a:r>
            <a:r>
              <a:rPr lang="el-GR" altLang="el-GR" dirty="0">
                <a:solidFill>
                  <a:srgbClr val="000000"/>
                </a:solidFill>
              </a:rPr>
              <a:t> από την έσω μοίρα της κλείδας </a:t>
            </a:r>
          </a:p>
          <a:p>
            <a:pPr>
              <a:spcBef>
                <a:spcPct val="50000"/>
              </a:spcBef>
            </a:pPr>
            <a:r>
              <a:rPr lang="el-GR" altLang="el-GR" dirty="0">
                <a:solidFill>
                  <a:srgbClr val="000000"/>
                </a:solidFill>
              </a:rPr>
              <a:t>Κατάφυση: μαστοειδής απόφυση κροταφικού οστού, έξω ήμισυ άνω αυχενικής γραμμής ινιακού οστού </a:t>
            </a:r>
            <a:endParaRPr lang="fr-FR" altLang="el-GR" dirty="0">
              <a:solidFill>
                <a:srgbClr val="000000"/>
              </a:solidFill>
            </a:endParaRPr>
          </a:p>
        </p:txBody>
      </p:sp>
      <p:pic>
        <p:nvPicPr>
          <p:cNvPr id="2" name="Picture 1"/>
          <p:cNvPicPr>
            <a:picLocks noChangeAspect="1"/>
          </p:cNvPicPr>
          <p:nvPr/>
        </p:nvPicPr>
        <p:blipFill>
          <a:blip r:embed="rId5"/>
          <a:stretch>
            <a:fillRect/>
          </a:stretch>
        </p:blipFill>
        <p:spPr>
          <a:xfrm>
            <a:off x="6918555" y="683053"/>
            <a:ext cx="3909783" cy="4042744"/>
          </a:xfrm>
          <a:prstGeom prst="rect">
            <a:avLst/>
          </a:prstGeom>
        </p:spPr>
      </p:pic>
    </p:spTree>
    <p:extLst>
      <p:ext uri="{BB962C8B-B14F-4D97-AF65-F5344CB8AC3E}">
        <p14:creationId xmlns:p14="http://schemas.microsoft.com/office/powerpoint/2010/main" val="268409478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type="title"/>
          </p:nvPr>
        </p:nvSpPr>
        <p:spPr>
          <a:xfrm>
            <a:off x="2208213" y="188913"/>
            <a:ext cx="7772400" cy="1143000"/>
          </a:xfrm>
          <a:ln>
            <a:solidFill>
              <a:srgbClr val="0070C0"/>
            </a:solidFill>
          </a:ln>
        </p:spPr>
        <p:txBody>
          <a:bodyPr/>
          <a:lstStyle/>
          <a:p>
            <a:pPr algn="ctr" eaLnBrk="1" hangingPunct="1"/>
            <a:r>
              <a:rPr lang="el-GR" altLang="el-GR" sz="3200" dirty="0">
                <a:solidFill>
                  <a:schemeClr val="accent1"/>
                </a:solidFill>
              </a:rPr>
              <a:t>Πρόσθιοι μύες του τραχήλου</a:t>
            </a:r>
          </a:p>
        </p:txBody>
      </p:sp>
      <p:pic>
        <p:nvPicPr>
          <p:cNvPr id="8499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986130" y="1463047"/>
            <a:ext cx="6156325" cy="4827587"/>
          </a:xfrm>
          <a:noFill/>
        </p:spPr>
      </p:pic>
      <p:sp>
        <p:nvSpPr>
          <p:cNvPr id="84997" name="Line 5"/>
          <p:cNvSpPr>
            <a:spLocks noChangeShapeType="1"/>
          </p:cNvSpPr>
          <p:nvPr/>
        </p:nvSpPr>
        <p:spPr bwMode="auto">
          <a:xfrm flipH="1" flipV="1">
            <a:off x="8962214" y="2810284"/>
            <a:ext cx="1582737"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84998" name="Text Box 7"/>
          <p:cNvSpPr txBox="1">
            <a:spLocks noChangeArrowheads="1"/>
          </p:cNvSpPr>
          <p:nvPr/>
        </p:nvSpPr>
        <p:spPr bwMode="auto">
          <a:xfrm>
            <a:off x="10544951" y="2937449"/>
            <a:ext cx="1258887"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u="sng">
                <a:solidFill>
                  <a:schemeClr val="tx1"/>
                </a:solidFill>
                <a:latin typeface="Times New Roman" panose="02020603050405020304" pitchFamily="18" charset="0"/>
              </a:defRPr>
            </a:lvl1pPr>
            <a:lvl2pPr marL="742950" indent="-285750" eaLnBrk="0" hangingPunct="0">
              <a:defRPr sz="2000" b="1" u="sng">
                <a:solidFill>
                  <a:schemeClr val="tx1"/>
                </a:solidFill>
                <a:latin typeface="Times New Roman" panose="02020603050405020304" pitchFamily="18" charset="0"/>
              </a:defRPr>
            </a:lvl2pPr>
            <a:lvl3pPr marL="1143000" indent="-228600" eaLnBrk="0" hangingPunct="0">
              <a:defRPr sz="2000" b="1" u="sng">
                <a:solidFill>
                  <a:schemeClr val="tx1"/>
                </a:solidFill>
                <a:latin typeface="Times New Roman" panose="02020603050405020304" pitchFamily="18" charset="0"/>
              </a:defRPr>
            </a:lvl3pPr>
            <a:lvl4pPr marL="1600200" indent="-228600" eaLnBrk="0" hangingPunct="0">
              <a:defRPr sz="2000" b="1" u="sng">
                <a:solidFill>
                  <a:schemeClr val="tx1"/>
                </a:solidFill>
                <a:latin typeface="Times New Roman" panose="02020603050405020304" pitchFamily="18" charset="0"/>
              </a:defRPr>
            </a:lvl4pPr>
            <a:lvl5pPr marL="2057400" indent="-228600" eaLnBrk="0" hangingPunct="0">
              <a:defRPr sz="2000" b="1"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u="sng">
                <a:solidFill>
                  <a:schemeClr val="tx1"/>
                </a:solidFill>
                <a:latin typeface="Times New Roman" panose="02020603050405020304" pitchFamily="18" charset="0"/>
              </a:defRPr>
            </a:lvl9pPr>
          </a:lstStyle>
          <a:p>
            <a:pPr eaLnBrk="1" hangingPunct="1"/>
            <a:r>
              <a:rPr lang="el-GR" altLang="el-GR" b="0" dirty="0">
                <a:solidFill>
                  <a:srgbClr val="FF0000"/>
                </a:solidFill>
              </a:rPr>
              <a:t>ΥΟΕΙΔΕΣ</a:t>
            </a:r>
          </a:p>
        </p:txBody>
      </p:sp>
      <p:pic>
        <p:nvPicPr>
          <p:cNvPr id="2" name="Picture 1"/>
          <p:cNvPicPr>
            <a:picLocks noChangeAspect="1"/>
          </p:cNvPicPr>
          <p:nvPr/>
        </p:nvPicPr>
        <p:blipFill>
          <a:blip r:embed="rId3"/>
          <a:stretch>
            <a:fillRect/>
          </a:stretch>
        </p:blipFill>
        <p:spPr>
          <a:xfrm>
            <a:off x="457982" y="1980202"/>
            <a:ext cx="6559506" cy="2517370"/>
          </a:xfrm>
          <a:prstGeom prst="rect">
            <a:avLst/>
          </a:prstGeom>
        </p:spPr>
      </p:pic>
    </p:spTree>
    <p:extLst>
      <p:ext uri="{BB962C8B-B14F-4D97-AF65-F5344CB8AC3E}">
        <p14:creationId xmlns:p14="http://schemas.microsoft.com/office/powerpoint/2010/main" val="4215924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3"/>
          <p:cNvSpPr>
            <a:spLocks noGrp="1" noChangeArrowheads="1"/>
          </p:cNvSpPr>
          <p:nvPr>
            <p:ph type="title"/>
          </p:nvPr>
        </p:nvSpPr>
        <p:spPr>
          <a:xfrm>
            <a:off x="1320800" y="310552"/>
            <a:ext cx="9144000" cy="1268413"/>
          </a:xfrm>
          <a:solidFill>
            <a:schemeClr val="bg1"/>
          </a:solidFill>
          <a:ln>
            <a:solidFill>
              <a:srgbClr val="0070C0"/>
            </a:solidFill>
          </a:ln>
        </p:spPr>
        <p:txBody>
          <a:bodyPr/>
          <a:lstStyle/>
          <a:p>
            <a:pPr algn="ctr" eaLnBrk="1" hangingPunct="1"/>
            <a:r>
              <a:rPr lang="el-GR" altLang="el-GR" dirty="0"/>
              <a:t> </a:t>
            </a:r>
            <a:r>
              <a:rPr lang="el-GR" altLang="el-GR" sz="3200" dirty="0">
                <a:solidFill>
                  <a:schemeClr val="accent1"/>
                </a:solidFill>
              </a:rPr>
              <a:t>Κάτωθεν του υοειδούς οστού μύες</a:t>
            </a:r>
          </a:p>
        </p:txBody>
      </p:sp>
      <p:sp>
        <p:nvSpPr>
          <p:cNvPr id="88068" name="Rectangle 4"/>
          <p:cNvSpPr>
            <a:spLocks noGrp="1" noChangeArrowheads="1"/>
          </p:cNvSpPr>
          <p:nvPr>
            <p:ph type="body" sz="half" idx="1"/>
          </p:nvPr>
        </p:nvSpPr>
        <p:spPr>
          <a:xfrm>
            <a:off x="1057276" y="2007079"/>
            <a:ext cx="3683000" cy="4114800"/>
          </a:xfrm>
        </p:spPr>
        <p:txBody>
          <a:bodyPr/>
          <a:lstStyle/>
          <a:p>
            <a:pPr eaLnBrk="1" hangingPunct="1"/>
            <a:r>
              <a:rPr lang="el-GR" altLang="el-GR" dirty="0" err="1">
                <a:solidFill>
                  <a:schemeClr val="accent2"/>
                </a:solidFill>
              </a:rPr>
              <a:t>Επιπολής</a:t>
            </a:r>
            <a:r>
              <a:rPr lang="el-GR" altLang="el-GR" dirty="0">
                <a:solidFill>
                  <a:schemeClr val="accent2"/>
                </a:solidFill>
              </a:rPr>
              <a:t> στιβάδα</a:t>
            </a:r>
          </a:p>
          <a:p>
            <a:pPr lvl="1" eaLnBrk="1" hangingPunct="1"/>
            <a:r>
              <a:rPr lang="el-GR" altLang="el-GR" dirty="0" err="1">
                <a:solidFill>
                  <a:srgbClr val="FF0000"/>
                </a:solidFill>
              </a:rPr>
              <a:t>Στερνοϋοειδής</a:t>
            </a:r>
            <a:endParaRPr lang="el-GR" altLang="el-GR" dirty="0">
              <a:solidFill>
                <a:srgbClr val="FF0000"/>
              </a:solidFill>
            </a:endParaRPr>
          </a:p>
          <a:p>
            <a:pPr lvl="1" eaLnBrk="1" hangingPunct="1"/>
            <a:r>
              <a:rPr lang="el-GR" altLang="el-GR" dirty="0" err="1">
                <a:solidFill>
                  <a:srgbClr val="FF0000"/>
                </a:solidFill>
              </a:rPr>
              <a:t>Ωμοϋοειδής</a:t>
            </a:r>
            <a:r>
              <a:rPr lang="el-GR" altLang="el-GR" dirty="0"/>
              <a:t> </a:t>
            </a:r>
          </a:p>
          <a:p>
            <a:pPr lvl="1" eaLnBrk="1" hangingPunct="1"/>
            <a:endParaRPr lang="el-GR" altLang="el-GR" dirty="0"/>
          </a:p>
          <a:p>
            <a:pPr lvl="1" eaLnBrk="1" hangingPunct="1"/>
            <a:endParaRPr lang="el-GR" altLang="el-GR" dirty="0"/>
          </a:p>
          <a:p>
            <a:pPr eaLnBrk="1" hangingPunct="1"/>
            <a:r>
              <a:rPr lang="el-GR" altLang="el-GR" dirty="0">
                <a:solidFill>
                  <a:schemeClr val="accent2"/>
                </a:solidFill>
              </a:rPr>
              <a:t>Εν τω </a:t>
            </a:r>
            <a:r>
              <a:rPr lang="el-GR" altLang="el-GR" dirty="0" err="1">
                <a:solidFill>
                  <a:schemeClr val="accent2"/>
                </a:solidFill>
              </a:rPr>
              <a:t>βάθει</a:t>
            </a:r>
            <a:r>
              <a:rPr lang="el-GR" altLang="el-GR" dirty="0">
                <a:solidFill>
                  <a:schemeClr val="accent2"/>
                </a:solidFill>
              </a:rPr>
              <a:t> στιβάδα</a:t>
            </a:r>
          </a:p>
          <a:p>
            <a:pPr lvl="1" eaLnBrk="1" hangingPunct="1"/>
            <a:r>
              <a:rPr lang="el-GR" altLang="el-GR" dirty="0" err="1">
                <a:solidFill>
                  <a:srgbClr val="FF0000"/>
                </a:solidFill>
              </a:rPr>
              <a:t>Στερνοθυρεοειδής</a:t>
            </a:r>
            <a:endParaRPr lang="el-GR" altLang="el-GR" dirty="0">
              <a:solidFill>
                <a:srgbClr val="FF0000"/>
              </a:solidFill>
            </a:endParaRPr>
          </a:p>
          <a:p>
            <a:pPr lvl="1" eaLnBrk="1" hangingPunct="1"/>
            <a:r>
              <a:rPr lang="el-GR" altLang="el-GR" dirty="0" err="1">
                <a:solidFill>
                  <a:srgbClr val="FF0000"/>
                </a:solidFill>
              </a:rPr>
              <a:t>Θυρεοϋοειδής</a:t>
            </a:r>
            <a:r>
              <a:rPr lang="el-GR" altLang="el-GR" dirty="0">
                <a:solidFill>
                  <a:srgbClr val="FF0000"/>
                </a:solidFill>
              </a:rPr>
              <a:t> </a:t>
            </a:r>
          </a:p>
        </p:txBody>
      </p:sp>
      <p:pic>
        <p:nvPicPr>
          <p:cNvPr id="88066" name="Picture 2"/>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179" t="24600" r="-179" b="-3179"/>
          <a:stretch/>
        </p:blipFill>
        <p:spPr>
          <a:xfrm>
            <a:off x="5367597" y="1850064"/>
            <a:ext cx="5927725" cy="4731489"/>
          </a:xfrm>
          <a:noFill/>
        </p:spPr>
      </p:pic>
    </p:spTree>
    <p:extLst>
      <p:ext uri="{BB962C8B-B14F-4D97-AF65-F5344CB8AC3E}">
        <p14:creationId xmlns:p14="http://schemas.microsoft.com/office/powerpoint/2010/main" val="2075450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7877" name="Object 5"/>
          <p:cNvGraphicFramePr>
            <a:graphicFrameLocks noChangeAspect="1"/>
          </p:cNvGraphicFramePr>
          <p:nvPr>
            <p:extLst>
              <p:ext uri="{D42A27DB-BD31-4B8C-83A1-F6EECF244321}">
                <p14:modId xmlns:p14="http://schemas.microsoft.com/office/powerpoint/2010/main" val="279114856"/>
              </p:ext>
            </p:extLst>
          </p:nvPr>
        </p:nvGraphicFramePr>
        <p:xfrm>
          <a:off x="2272145" y="1978748"/>
          <a:ext cx="2272002" cy="2984058"/>
        </p:xfrm>
        <a:graphic>
          <a:graphicData uri="http://schemas.openxmlformats.org/presentationml/2006/ole">
            <mc:AlternateContent xmlns:mc="http://schemas.openxmlformats.org/markup-compatibility/2006">
              <mc:Choice xmlns:v="urn:schemas-microsoft-com:vml" Requires="v">
                <p:oleObj name="Image" r:id="rId3" imgW="3810330" imgH="3871296" progId="Photoshop.Image.7">
                  <p:embed/>
                </p:oleObj>
              </mc:Choice>
              <mc:Fallback>
                <p:oleObj name="Image" r:id="rId3" imgW="3810330" imgH="3871296"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7523" r="52090" b="38744"/>
                      <a:stretch>
                        <a:fillRect/>
                      </a:stretch>
                    </p:blipFill>
                    <p:spPr bwMode="auto">
                      <a:xfrm>
                        <a:off x="2272145" y="1978748"/>
                        <a:ext cx="2272002" cy="2984058"/>
                      </a:xfrm>
                      <a:prstGeom prst="rect">
                        <a:avLst/>
                      </a:prstGeom>
                      <a:noFill/>
                      <a:ln>
                        <a:noFill/>
                      </a:ln>
                      <a:effectLst/>
                    </p:spPr>
                  </p:pic>
                </p:oleObj>
              </mc:Fallback>
            </mc:AlternateContent>
          </a:graphicData>
        </a:graphic>
      </p:graphicFrame>
      <p:sp>
        <p:nvSpPr>
          <p:cNvPr id="207879" name="Text Box 7"/>
          <p:cNvSpPr txBox="1">
            <a:spLocks noChangeArrowheads="1"/>
          </p:cNvSpPr>
          <p:nvPr/>
        </p:nvSpPr>
        <p:spPr bwMode="auto">
          <a:xfrm>
            <a:off x="721661" y="368958"/>
            <a:ext cx="4679950" cy="457200"/>
          </a:xfrm>
          <a:prstGeom prst="rect">
            <a:avLst/>
          </a:prstGeom>
          <a:solidFill>
            <a:srgbClr val="0070C0"/>
          </a:solidFill>
          <a:ln>
            <a:noFill/>
          </a:ln>
          <a:effectLst/>
        </p:spPr>
        <p:txBody>
          <a:bodyPr>
            <a:spAutoFit/>
          </a:bodyPr>
          <a:lstStyle/>
          <a:p>
            <a:pPr algn="ctr">
              <a:spcBef>
                <a:spcPct val="50000"/>
              </a:spcBef>
            </a:pPr>
            <a:r>
              <a:rPr lang="el-GR" altLang="el-GR" sz="2400" b="1" dirty="0">
                <a:solidFill>
                  <a:schemeClr val="bg1">
                    <a:lumMod val="95000"/>
                  </a:schemeClr>
                </a:solidFill>
              </a:rPr>
              <a:t>ΣΤΕΡΝΟΫΟΕΙΔΗΣ ΜΥΣ</a:t>
            </a:r>
            <a:endParaRPr lang="fr-FR" altLang="el-GR" sz="2400" b="1" dirty="0">
              <a:solidFill>
                <a:schemeClr val="bg1">
                  <a:lumMod val="95000"/>
                </a:schemeClr>
              </a:solidFill>
            </a:endParaRPr>
          </a:p>
        </p:txBody>
      </p:sp>
      <p:sp>
        <p:nvSpPr>
          <p:cNvPr id="207880" name="Text Box 8"/>
          <p:cNvSpPr txBox="1">
            <a:spLocks noChangeArrowheads="1"/>
          </p:cNvSpPr>
          <p:nvPr/>
        </p:nvSpPr>
        <p:spPr bwMode="auto">
          <a:xfrm>
            <a:off x="8592272" y="1129844"/>
            <a:ext cx="2736850" cy="2031325"/>
          </a:xfrm>
          <a:prstGeom prst="rect">
            <a:avLst/>
          </a:prstGeom>
          <a:solidFill>
            <a:schemeClr val="tx2"/>
          </a:solidFill>
          <a:ln>
            <a:noFill/>
          </a:ln>
          <a:effectLst/>
        </p:spPr>
        <p:txBody>
          <a:bodyPr>
            <a:spAutoFit/>
          </a:bodyPr>
          <a:lstStyle/>
          <a:p>
            <a:pPr>
              <a:spcBef>
                <a:spcPct val="50000"/>
              </a:spcBef>
            </a:pPr>
            <a:r>
              <a:rPr lang="el-GR" altLang="el-GR" b="1" dirty="0" err="1">
                <a:solidFill>
                  <a:schemeClr val="bg2"/>
                </a:solidFill>
              </a:rPr>
              <a:t>Έκφυση</a:t>
            </a:r>
            <a:r>
              <a:rPr lang="el-GR" altLang="el-GR" b="1" dirty="0">
                <a:solidFill>
                  <a:schemeClr val="bg2"/>
                </a:solidFill>
              </a:rPr>
              <a:t>:</a:t>
            </a:r>
            <a:r>
              <a:rPr lang="el-GR" altLang="el-GR" dirty="0">
                <a:solidFill>
                  <a:schemeClr val="bg2"/>
                </a:solidFill>
              </a:rPr>
              <a:t> έσω άκρο της κλείδας, λαβή του στέρνου </a:t>
            </a:r>
          </a:p>
          <a:p>
            <a:pPr>
              <a:spcBef>
                <a:spcPct val="50000"/>
              </a:spcBef>
            </a:pPr>
            <a:r>
              <a:rPr lang="el-GR" altLang="el-GR" b="1" dirty="0">
                <a:solidFill>
                  <a:schemeClr val="bg2"/>
                </a:solidFill>
              </a:rPr>
              <a:t>Κατάφυση:</a:t>
            </a:r>
            <a:r>
              <a:rPr lang="el-GR" altLang="el-GR" dirty="0">
                <a:solidFill>
                  <a:schemeClr val="bg2"/>
                </a:solidFill>
              </a:rPr>
              <a:t> σώμα του υοειδούς οστού</a:t>
            </a:r>
          </a:p>
          <a:p>
            <a:pPr>
              <a:spcBef>
                <a:spcPct val="50000"/>
              </a:spcBef>
            </a:pPr>
            <a:r>
              <a:rPr lang="el-GR" altLang="el-GR" b="1" dirty="0">
                <a:solidFill>
                  <a:srgbClr val="CC9900"/>
                </a:solidFill>
              </a:rPr>
              <a:t>Νεύρωση: αυχενική αγκύλη (Α1-Α3)   </a:t>
            </a:r>
            <a:endParaRPr lang="fr-FR" altLang="el-GR" b="1" dirty="0">
              <a:solidFill>
                <a:srgbClr val="CC9900"/>
              </a:solidFill>
            </a:endParaRPr>
          </a:p>
        </p:txBody>
      </p:sp>
      <p:graphicFrame>
        <p:nvGraphicFramePr>
          <p:cNvPr id="207881" name="Object 9"/>
          <p:cNvGraphicFramePr>
            <a:graphicFrameLocks noChangeAspect="1"/>
          </p:cNvGraphicFramePr>
          <p:nvPr>
            <p:extLst>
              <p:ext uri="{D42A27DB-BD31-4B8C-83A1-F6EECF244321}">
                <p14:modId xmlns:p14="http://schemas.microsoft.com/office/powerpoint/2010/main" val="974583118"/>
              </p:ext>
            </p:extLst>
          </p:nvPr>
        </p:nvGraphicFramePr>
        <p:xfrm>
          <a:off x="5714135" y="1129844"/>
          <a:ext cx="2878137" cy="4538743"/>
        </p:xfrm>
        <a:graphic>
          <a:graphicData uri="http://schemas.openxmlformats.org/presentationml/2006/ole">
            <mc:AlternateContent xmlns:mc="http://schemas.openxmlformats.org/markup-compatibility/2006">
              <mc:Choice xmlns:v="urn:schemas-microsoft-com:vml" Requires="v">
                <p:oleObj name="Image" r:id="rId3" imgW="3810330" imgH="3871296" progId="Photoshop.Image.7">
                  <p:embed/>
                </p:oleObj>
              </mc:Choice>
              <mc:Fallback>
                <p:oleObj name="Image" r:id="rId3" imgW="3810330" imgH="3871296"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46989" t="6255" b="4988"/>
                      <a:stretch>
                        <a:fillRect/>
                      </a:stretch>
                    </p:blipFill>
                    <p:spPr bwMode="auto">
                      <a:xfrm>
                        <a:off x="5714135" y="1129844"/>
                        <a:ext cx="2878137" cy="4538743"/>
                      </a:xfrm>
                      <a:prstGeom prst="rect">
                        <a:avLst/>
                      </a:prstGeom>
                      <a:noFill/>
                      <a:ln>
                        <a:noFill/>
                      </a:ln>
                      <a:effectLst/>
                    </p:spPr>
                  </p:pic>
                </p:oleObj>
              </mc:Fallback>
            </mc:AlternateContent>
          </a:graphicData>
        </a:graphic>
      </p:graphicFrame>
      <p:sp>
        <p:nvSpPr>
          <p:cNvPr id="207882" name="Text Box 10"/>
          <p:cNvSpPr txBox="1">
            <a:spLocks noChangeArrowheads="1"/>
          </p:cNvSpPr>
          <p:nvPr/>
        </p:nvSpPr>
        <p:spPr bwMode="auto">
          <a:xfrm>
            <a:off x="9097097" y="4365336"/>
            <a:ext cx="2232025" cy="641350"/>
          </a:xfrm>
          <a:prstGeom prst="rect">
            <a:avLst/>
          </a:prstGeom>
          <a:solidFill>
            <a:schemeClr val="accent1">
              <a:lumMod val="60000"/>
              <a:lumOff val="40000"/>
            </a:schemeClr>
          </a:solidFill>
          <a:ln>
            <a:noFill/>
          </a:ln>
          <a:effectLst/>
        </p:spPr>
        <p:txBody>
          <a:bodyPr>
            <a:spAutoFit/>
          </a:bodyPr>
          <a:lstStyle/>
          <a:p>
            <a:pPr>
              <a:spcBef>
                <a:spcPct val="50000"/>
              </a:spcBef>
            </a:pPr>
            <a:r>
              <a:rPr lang="el-GR" altLang="el-GR" dirty="0"/>
              <a:t>Καθέλκει το υοειδές οστό </a:t>
            </a:r>
            <a:endParaRPr lang="fr-FR" altLang="el-GR" dirty="0"/>
          </a:p>
        </p:txBody>
      </p:sp>
      <p:pic>
        <p:nvPicPr>
          <p:cNvPr id="2" name="Picture 1"/>
          <p:cNvPicPr>
            <a:picLocks noChangeAspect="1"/>
          </p:cNvPicPr>
          <p:nvPr/>
        </p:nvPicPr>
        <p:blipFill>
          <a:blip r:embed="rId5"/>
          <a:stretch>
            <a:fillRect/>
          </a:stretch>
        </p:blipFill>
        <p:spPr>
          <a:xfrm>
            <a:off x="162423" y="1596666"/>
            <a:ext cx="6173723" cy="4841176"/>
          </a:xfrm>
          <a:prstGeom prst="rect">
            <a:avLst/>
          </a:prstGeom>
        </p:spPr>
      </p:pic>
    </p:spTree>
    <p:extLst>
      <p:ext uri="{BB962C8B-B14F-4D97-AF65-F5344CB8AC3E}">
        <p14:creationId xmlns:p14="http://schemas.microsoft.com/office/powerpoint/2010/main" val="168518004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44" name="Object 4"/>
          <p:cNvGraphicFramePr>
            <a:graphicFrameLocks noChangeAspect="1"/>
          </p:cNvGraphicFramePr>
          <p:nvPr>
            <p:extLst>
              <p:ext uri="{D42A27DB-BD31-4B8C-83A1-F6EECF244321}">
                <p14:modId xmlns:p14="http://schemas.microsoft.com/office/powerpoint/2010/main" val="2793127437"/>
              </p:ext>
            </p:extLst>
          </p:nvPr>
        </p:nvGraphicFramePr>
        <p:xfrm>
          <a:off x="4806806" y="1470537"/>
          <a:ext cx="3065607" cy="4760435"/>
        </p:xfrm>
        <a:graphic>
          <a:graphicData uri="http://schemas.openxmlformats.org/presentationml/2006/ole">
            <mc:AlternateContent xmlns:mc="http://schemas.openxmlformats.org/markup-compatibility/2006">
              <mc:Choice xmlns:v="urn:schemas-microsoft-com:vml" Requires="v">
                <p:oleObj name="Image" r:id="rId3" imgW="5982218" imgH="9289585" progId="Photoshop.Image.5">
                  <p:embed/>
                </p:oleObj>
              </mc:Choice>
              <mc:Fallback>
                <p:oleObj name="Image" r:id="rId3" imgW="5982218" imgH="9289585" progId="Photoshop.Image.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6806" y="1470537"/>
                        <a:ext cx="3065607" cy="4760435"/>
                      </a:xfrm>
                      <a:prstGeom prst="rect">
                        <a:avLst/>
                      </a:prstGeom>
                      <a:noFill/>
                      <a:ln>
                        <a:noFill/>
                      </a:ln>
                      <a:effectLst/>
                    </p:spPr>
                  </p:pic>
                </p:oleObj>
              </mc:Fallback>
            </mc:AlternateContent>
          </a:graphicData>
        </a:graphic>
      </p:graphicFrame>
      <p:sp>
        <p:nvSpPr>
          <p:cNvPr id="215047" name="Text Box 7"/>
          <p:cNvSpPr txBox="1">
            <a:spLocks noChangeArrowheads="1"/>
          </p:cNvSpPr>
          <p:nvPr/>
        </p:nvSpPr>
        <p:spPr bwMode="auto">
          <a:xfrm>
            <a:off x="1161667" y="388071"/>
            <a:ext cx="4679950" cy="457200"/>
          </a:xfrm>
          <a:prstGeom prst="rect">
            <a:avLst/>
          </a:prstGeom>
          <a:solidFill>
            <a:schemeClr val="accent1">
              <a:lumMod val="75000"/>
            </a:schemeClr>
          </a:solidFill>
          <a:ln>
            <a:noFill/>
          </a:ln>
          <a:effectLst/>
        </p:spPr>
        <p:txBody>
          <a:bodyPr>
            <a:spAutoFit/>
          </a:bodyPr>
          <a:lstStyle/>
          <a:p>
            <a:pPr algn="ctr">
              <a:spcBef>
                <a:spcPct val="50000"/>
              </a:spcBef>
            </a:pPr>
            <a:r>
              <a:rPr lang="el-GR" altLang="el-GR" sz="2400" b="1" dirty="0">
                <a:solidFill>
                  <a:schemeClr val="bg1">
                    <a:lumMod val="95000"/>
                  </a:schemeClr>
                </a:solidFill>
              </a:rPr>
              <a:t>ΩΜΟΫΟΕΙΔΗΣ ΜΥΣ</a:t>
            </a:r>
            <a:endParaRPr lang="fr-FR" altLang="el-GR" sz="2400" b="1" dirty="0">
              <a:solidFill>
                <a:schemeClr val="bg1">
                  <a:lumMod val="95000"/>
                </a:schemeClr>
              </a:solidFill>
            </a:endParaRPr>
          </a:p>
        </p:txBody>
      </p:sp>
      <p:sp>
        <p:nvSpPr>
          <p:cNvPr id="215048" name="Text Box 8"/>
          <p:cNvSpPr txBox="1">
            <a:spLocks noChangeArrowheads="1"/>
          </p:cNvSpPr>
          <p:nvPr/>
        </p:nvSpPr>
        <p:spPr bwMode="auto">
          <a:xfrm>
            <a:off x="7872413" y="845271"/>
            <a:ext cx="4319587"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b="1" dirty="0" err="1">
                <a:solidFill>
                  <a:srgbClr val="000000"/>
                </a:solidFill>
              </a:rPr>
              <a:t>Έκφυση</a:t>
            </a:r>
            <a:r>
              <a:rPr lang="el-GR" altLang="el-GR" b="1" dirty="0">
                <a:solidFill>
                  <a:srgbClr val="000000"/>
                </a:solidFill>
              </a:rPr>
              <a:t>:</a:t>
            </a:r>
            <a:r>
              <a:rPr lang="el-GR" altLang="el-GR" dirty="0">
                <a:solidFill>
                  <a:srgbClr val="000000"/>
                </a:solidFill>
              </a:rPr>
              <a:t> άνω χείλος της ωμοπλάτης</a:t>
            </a:r>
          </a:p>
          <a:p>
            <a:pPr>
              <a:spcBef>
                <a:spcPct val="50000"/>
              </a:spcBef>
            </a:pPr>
            <a:r>
              <a:rPr lang="el-GR" altLang="el-GR" b="1" dirty="0">
                <a:solidFill>
                  <a:srgbClr val="000000"/>
                </a:solidFill>
              </a:rPr>
              <a:t>Κατάφυση:</a:t>
            </a:r>
            <a:r>
              <a:rPr lang="el-GR" altLang="el-GR" dirty="0">
                <a:solidFill>
                  <a:srgbClr val="000000"/>
                </a:solidFill>
              </a:rPr>
              <a:t> κάτω γαστέρα- συνδέεται με την κλείδα, μέσω του διαμέσου τένοντα και η άνω γαστέρα στο σώμα του υοειδούς οστού</a:t>
            </a:r>
          </a:p>
          <a:p>
            <a:pPr>
              <a:spcBef>
                <a:spcPct val="50000"/>
              </a:spcBef>
            </a:pPr>
            <a:r>
              <a:rPr lang="el-GR" altLang="el-GR" b="1" dirty="0">
                <a:solidFill>
                  <a:srgbClr val="CC9900"/>
                </a:solidFill>
              </a:rPr>
              <a:t>Νεύρωση: αυχενική αγκύλη (Α1-Α3) </a:t>
            </a:r>
            <a:endParaRPr lang="fr-FR" altLang="el-GR" b="1" dirty="0">
              <a:solidFill>
                <a:srgbClr val="CC9900"/>
              </a:solidFill>
            </a:endParaRPr>
          </a:p>
        </p:txBody>
      </p:sp>
      <p:sp>
        <p:nvSpPr>
          <p:cNvPr id="215050" name="Text Box 10"/>
          <p:cNvSpPr txBox="1">
            <a:spLocks noChangeArrowheads="1"/>
          </p:cNvSpPr>
          <p:nvPr/>
        </p:nvSpPr>
        <p:spPr bwMode="auto">
          <a:xfrm>
            <a:off x="7717508" y="4624985"/>
            <a:ext cx="3816350" cy="366712"/>
          </a:xfrm>
          <a:prstGeom prst="rect">
            <a:avLst/>
          </a:prstGeom>
          <a:solidFill>
            <a:schemeClr val="accent1"/>
          </a:solidFill>
          <a:ln>
            <a:noFill/>
          </a:ln>
          <a:effectLst/>
        </p:spPr>
        <p:txBody>
          <a:bodyPr>
            <a:spAutoFit/>
          </a:bodyPr>
          <a:lstStyle/>
          <a:p>
            <a:pPr algn="ctr">
              <a:spcBef>
                <a:spcPct val="50000"/>
              </a:spcBef>
            </a:pPr>
            <a:r>
              <a:rPr lang="el-GR" altLang="el-GR" dirty="0"/>
              <a:t>Καθέλκει το υοειδές οστό </a:t>
            </a:r>
            <a:endParaRPr lang="fr-FR" altLang="el-GR" dirty="0"/>
          </a:p>
        </p:txBody>
      </p:sp>
      <p:pic>
        <p:nvPicPr>
          <p:cNvPr id="2" name="Picture 1"/>
          <p:cNvPicPr>
            <a:picLocks noChangeAspect="1"/>
          </p:cNvPicPr>
          <p:nvPr/>
        </p:nvPicPr>
        <p:blipFill>
          <a:blip r:embed="rId5"/>
          <a:stretch>
            <a:fillRect/>
          </a:stretch>
        </p:blipFill>
        <p:spPr>
          <a:xfrm>
            <a:off x="0" y="1725975"/>
            <a:ext cx="6020477" cy="4721007"/>
          </a:xfrm>
          <a:prstGeom prst="rect">
            <a:avLst/>
          </a:prstGeom>
        </p:spPr>
      </p:pic>
    </p:spTree>
    <p:extLst>
      <p:ext uri="{BB962C8B-B14F-4D97-AF65-F5344CB8AC3E}">
        <p14:creationId xmlns:p14="http://schemas.microsoft.com/office/powerpoint/2010/main" val="427752044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23" name="Text Box 7"/>
          <p:cNvSpPr txBox="1">
            <a:spLocks noChangeArrowheads="1"/>
          </p:cNvSpPr>
          <p:nvPr/>
        </p:nvSpPr>
        <p:spPr bwMode="auto">
          <a:xfrm>
            <a:off x="888732" y="392113"/>
            <a:ext cx="4679950" cy="457200"/>
          </a:xfrm>
          <a:prstGeom prst="rect">
            <a:avLst/>
          </a:prstGeom>
          <a:solidFill>
            <a:srgbClr val="0070C0"/>
          </a:solidFill>
          <a:ln>
            <a:noFill/>
          </a:ln>
          <a:effectLst/>
        </p:spPr>
        <p:txBody>
          <a:bodyPr>
            <a:spAutoFit/>
          </a:bodyPr>
          <a:lstStyle/>
          <a:p>
            <a:pPr>
              <a:spcBef>
                <a:spcPct val="50000"/>
              </a:spcBef>
            </a:pPr>
            <a:r>
              <a:rPr lang="el-GR" altLang="el-GR" sz="2400" b="1" dirty="0">
                <a:solidFill>
                  <a:schemeClr val="bg1">
                    <a:lumMod val="95000"/>
                  </a:schemeClr>
                </a:solidFill>
              </a:rPr>
              <a:t>ΣΤΕΡΝΟΘΥΡΕΟΕΙΔΗΣ ΜΥΣ</a:t>
            </a:r>
            <a:endParaRPr lang="fr-FR" altLang="el-GR" sz="2400" b="1" dirty="0">
              <a:solidFill>
                <a:schemeClr val="bg1">
                  <a:lumMod val="95000"/>
                </a:schemeClr>
              </a:solidFill>
            </a:endParaRPr>
          </a:p>
        </p:txBody>
      </p:sp>
      <p:graphicFrame>
        <p:nvGraphicFramePr>
          <p:cNvPr id="214026" name="Object 10"/>
          <p:cNvGraphicFramePr>
            <a:graphicFrameLocks noChangeAspect="1"/>
          </p:cNvGraphicFramePr>
          <p:nvPr>
            <p:extLst>
              <p:ext uri="{D42A27DB-BD31-4B8C-83A1-F6EECF244321}">
                <p14:modId xmlns:p14="http://schemas.microsoft.com/office/powerpoint/2010/main" val="633156863"/>
              </p:ext>
            </p:extLst>
          </p:nvPr>
        </p:nvGraphicFramePr>
        <p:xfrm>
          <a:off x="5773342" y="620713"/>
          <a:ext cx="3060700" cy="5672138"/>
        </p:xfrm>
        <a:graphic>
          <a:graphicData uri="http://schemas.openxmlformats.org/presentationml/2006/ole">
            <mc:AlternateContent xmlns:mc="http://schemas.openxmlformats.org/markup-compatibility/2006">
              <mc:Choice xmlns:v="urn:schemas-microsoft-com:vml" Requires="v">
                <p:oleObj name="Image" r:id="rId3" imgW="5527709" imgH="5375221" progId="Photoshop.Image.7">
                  <p:embed/>
                </p:oleObj>
              </mc:Choice>
              <mc:Fallback>
                <p:oleObj name="Image" r:id="rId3" imgW="5527709" imgH="5375221"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r="49089"/>
                      <a:stretch>
                        <a:fillRect/>
                      </a:stretch>
                    </p:blipFill>
                    <p:spPr bwMode="auto">
                      <a:xfrm>
                        <a:off x="5773342" y="620713"/>
                        <a:ext cx="3060700" cy="567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4027" name="Text Box 11"/>
          <p:cNvSpPr txBox="1">
            <a:spLocks noChangeArrowheads="1"/>
          </p:cNvSpPr>
          <p:nvPr/>
        </p:nvSpPr>
        <p:spPr bwMode="auto">
          <a:xfrm>
            <a:off x="8875135" y="2099518"/>
            <a:ext cx="2952750" cy="2723823"/>
          </a:xfrm>
          <a:prstGeom prst="rect">
            <a:avLst/>
          </a:prstGeom>
          <a:solidFill>
            <a:schemeClr val="accent1"/>
          </a:solidFill>
          <a:ln>
            <a:noFill/>
          </a:ln>
          <a:effectLst/>
        </p:spPr>
        <p:txBody>
          <a:bodyPr>
            <a:spAutoFit/>
          </a:bodyPr>
          <a:lstStyle/>
          <a:p>
            <a:pPr>
              <a:spcBef>
                <a:spcPct val="50000"/>
              </a:spcBef>
            </a:pPr>
            <a:r>
              <a:rPr lang="el-GR" altLang="el-GR" b="1" dirty="0" err="1">
                <a:solidFill>
                  <a:srgbClr val="000000"/>
                </a:solidFill>
              </a:rPr>
              <a:t>Έκφυση</a:t>
            </a:r>
            <a:r>
              <a:rPr lang="el-GR" altLang="el-GR" b="1" dirty="0">
                <a:solidFill>
                  <a:srgbClr val="000000"/>
                </a:solidFill>
              </a:rPr>
              <a:t>:</a:t>
            </a:r>
            <a:r>
              <a:rPr lang="el-GR" altLang="el-GR" dirty="0">
                <a:solidFill>
                  <a:srgbClr val="000000"/>
                </a:solidFill>
              </a:rPr>
              <a:t> ραχιαία επιφάνεια της λαβής του στέρνου</a:t>
            </a:r>
          </a:p>
          <a:p>
            <a:pPr>
              <a:spcBef>
                <a:spcPct val="50000"/>
              </a:spcBef>
            </a:pPr>
            <a:r>
              <a:rPr lang="el-GR" altLang="el-GR" b="1" dirty="0">
                <a:solidFill>
                  <a:srgbClr val="000000"/>
                </a:solidFill>
              </a:rPr>
              <a:t>Κατάφυση:</a:t>
            </a:r>
            <a:r>
              <a:rPr lang="el-GR" altLang="el-GR" dirty="0">
                <a:solidFill>
                  <a:srgbClr val="000000"/>
                </a:solidFill>
              </a:rPr>
              <a:t> </a:t>
            </a:r>
            <a:r>
              <a:rPr lang="el-GR" altLang="el-GR" dirty="0">
                <a:cs typeface="Times New Roman" panose="02020603050405020304" pitchFamily="18" charset="0"/>
              </a:rPr>
              <a:t>λοξή γραμμή του θυρεοειδούς χόνδρου του λάρυγγα</a:t>
            </a:r>
          </a:p>
          <a:p>
            <a:pPr>
              <a:spcBef>
                <a:spcPct val="50000"/>
              </a:spcBef>
            </a:pPr>
            <a:endParaRPr lang="el-GR" altLang="el-GR" dirty="0">
              <a:solidFill>
                <a:srgbClr val="000000"/>
              </a:solidFill>
            </a:endParaRPr>
          </a:p>
          <a:p>
            <a:pPr>
              <a:spcBef>
                <a:spcPct val="50000"/>
              </a:spcBef>
            </a:pPr>
            <a:r>
              <a:rPr lang="el-GR" altLang="el-GR" b="1" dirty="0">
                <a:solidFill>
                  <a:srgbClr val="CC9900"/>
                </a:solidFill>
              </a:rPr>
              <a:t>Νεύρωση: αυχενική αγκύλη (Α1-Α3)   </a:t>
            </a:r>
            <a:endParaRPr lang="fr-FR" altLang="el-GR" b="1" dirty="0">
              <a:solidFill>
                <a:srgbClr val="CC9900"/>
              </a:solidFill>
            </a:endParaRPr>
          </a:p>
        </p:txBody>
      </p:sp>
      <p:sp>
        <p:nvSpPr>
          <p:cNvPr id="214028" name="Text Box 12"/>
          <p:cNvSpPr txBox="1">
            <a:spLocks noChangeArrowheads="1"/>
          </p:cNvSpPr>
          <p:nvPr/>
        </p:nvSpPr>
        <p:spPr bwMode="auto">
          <a:xfrm>
            <a:off x="8941992" y="5852679"/>
            <a:ext cx="2663825" cy="641350"/>
          </a:xfrm>
          <a:prstGeom prst="rect">
            <a:avLst/>
          </a:prstGeom>
          <a:solidFill>
            <a:schemeClr val="accent1">
              <a:lumMod val="60000"/>
              <a:lumOff val="40000"/>
            </a:schemeClr>
          </a:solidFill>
          <a:ln>
            <a:noFill/>
          </a:ln>
          <a:effectLst/>
        </p:spPr>
        <p:txBody>
          <a:bodyPr>
            <a:spAutoFit/>
          </a:bodyPr>
          <a:lstStyle/>
          <a:p>
            <a:pPr>
              <a:spcBef>
                <a:spcPct val="50000"/>
              </a:spcBef>
            </a:pPr>
            <a:r>
              <a:rPr lang="el-GR" altLang="el-GR" dirty="0"/>
              <a:t>Καθέλκει τον θυρεοειδή χόνδρο του λάρυγγα</a:t>
            </a:r>
            <a:endParaRPr lang="fr-FR" altLang="el-GR" dirty="0"/>
          </a:p>
        </p:txBody>
      </p:sp>
      <p:pic>
        <p:nvPicPr>
          <p:cNvPr id="2" name="Picture 1"/>
          <p:cNvPicPr>
            <a:picLocks noChangeAspect="1"/>
          </p:cNvPicPr>
          <p:nvPr/>
        </p:nvPicPr>
        <p:blipFill>
          <a:blip r:embed="rId5"/>
          <a:stretch>
            <a:fillRect/>
          </a:stretch>
        </p:blipFill>
        <p:spPr>
          <a:xfrm>
            <a:off x="149960" y="1665579"/>
            <a:ext cx="6157494" cy="4828450"/>
          </a:xfrm>
          <a:prstGeom prst="rect">
            <a:avLst/>
          </a:prstGeom>
        </p:spPr>
      </p:pic>
    </p:spTree>
    <p:extLst>
      <p:ext uri="{BB962C8B-B14F-4D97-AF65-F5344CB8AC3E}">
        <p14:creationId xmlns:p14="http://schemas.microsoft.com/office/powerpoint/2010/main" val="335333623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2" name="Text Box 4"/>
          <p:cNvSpPr txBox="1">
            <a:spLocks noChangeArrowheads="1"/>
          </p:cNvSpPr>
          <p:nvPr/>
        </p:nvSpPr>
        <p:spPr bwMode="auto">
          <a:xfrm>
            <a:off x="1703388" y="747015"/>
            <a:ext cx="4679950" cy="457200"/>
          </a:xfrm>
          <a:prstGeom prst="rect">
            <a:avLst/>
          </a:prstGeom>
          <a:solidFill>
            <a:schemeClr val="accent1">
              <a:lumMod val="75000"/>
            </a:schemeClr>
          </a:solidFill>
          <a:ln>
            <a:noFill/>
          </a:ln>
          <a:effectLst/>
        </p:spPr>
        <p:txBody>
          <a:bodyPr>
            <a:spAutoFit/>
          </a:bodyPr>
          <a:lstStyle/>
          <a:p>
            <a:pPr>
              <a:spcBef>
                <a:spcPct val="50000"/>
              </a:spcBef>
            </a:pPr>
            <a:r>
              <a:rPr lang="el-GR" altLang="el-GR" sz="2400" b="1" dirty="0">
                <a:solidFill>
                  <a:schemeClr val="bg1">
                    <a:lumMod val="95000"/>
                  </a:schemeClr>
                </a:solidFill>
              </a:rPr>
              <a:t>ΘΥΡΕΟΫΟΕΙΔΗΣ ΜΥΣ</a:t>
            </a:r>
            <a:endParaRPr lang="fr-FR" altLang="el-GR" sz="2400" b="1" dirty="0">
              <a:solidFill>
                <a:schemeClr val="bg1">
                  <a:lumMod val="95000"/>
                </a:schemeClr>
              </a:solidFill>
            </a:endParaRPr>
          </a:p>
        </p:txBody>
      </p:sp>
      <p:sp>
        <p:nvSpPr>
          <p:cNvPr id="217093" name="Text Box 5"/>
          <p:cNvSpPr txBox="1">
            <a:spLocks noChangeArrowheads="1"/>
          </p:cNvSpPr>
          <p:nvPr/>
        </p:nvSpPr>
        <p:spPr bwMode="auto">
          <a:xfrm>
            <a:off x="7004485" y="754857"/>
            <a:ext cx="4608512" cy="174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b="1" dirty="0" err="1">
                <a:solidFill>
                  <a:srgbClr val="000000"/>
                </a:solidFill>
              </a:rPr>
              <a:t>Έκφυση</a:t>
            </a:r>
            <a:r>
              <a:rPr lang="el-GR" altLang="el-GR" b="1" dirty="0">
                <a:solidFill>
                  <a:srgbClr val="000000"/>
                </a:solidFill>
              </a:rPr>
              <a:t>:</a:t>
            </a:r>
            <a:r>
              <a:rPr lang="el-GR" altLang="el-GR" dirty="0">
                <a:solidFill>
                  <a:srgbClr val="000000"/>
                </a:solidFill>
              </a:rPr>
              <a:t> πέταλο θυρεοειδούς χόνδρου του λάρυγγα</a:t>
            </a:r>
            <a:r>
              <a:rPr lang="en-US" altLang="el-GR" dirty="0">
                <a:solidFill>
                  <a:srgbClr val="000000"/>
                </a:solidFill>
              </a:rPr>
              <a:t> </a:t>
            </a:r>
            <a:r>
              <a:rPr lang="el-GR" altLang="el-GR" dirty="0">
                <a:solidFill>
                  <a:srgbClr val="000000"/>
                </a:solidFill>
              </a:rPr>
              <a:t>(λοξή γραμμή)</a:t>
            </a:r>
          </a:p>
          <a:p>
            <a:pPr>
              <a:spcBef>
                <a:spcPct val="50000"/>
              </a:spcBef>
            </a:pPr>
            <a:r>
              <a:rPr lang="el-GR" altLang="el-GR" b="1" dirty="0">
                <a:solidFill>
                  <a:srgbClr val="000000"/>
                </a:solidFill>
              </a:rPr>
              <a:t>Κατάφυση:</a:t>
            </a:r>
            <a:r>
              <a:rPr lang="el-GR" altLang="el-GR" dirty="0">
                <a:solidFill>
                  <a:srgbClr val="000000"/>
                </a:solidFill>
              </a:rPr>
              <a:t> μείζον </a:t>
            </a:r>
            <a:r>
              <a:rPr lang="el-GR" altLang="el-GR" dirty="0" err="1">
                <a:solidFill>
                  <a:srgbClr val="000000"/>
                </a:solidFill>
              </a:rPr>
              <a:t>κέρας</a:t>
            </a:r>
            <a:r>
              <a:rPr lang="el-GR" altLang="el-GR" dirty="0">
                <a:solidFill>
                  <a:srgbClr val="000000"/>
                </a:solidFill>
              </a:rPr>
              <a:t> υοειδούς οστού</a:t>
            </a:r>
          </a:p>
          <a:p>
            <a:pPr>
              <a:spcBef>
                <a:spcPct val="50000"/>
              </a:spcBef>
            </a:pPr>
            <a:r>
              <a:rPr lang="el-GR" altLang="el-GR" b="1" dirty="0">
                <a:solidFill>
                  <a:srgbClr val="CC9900"/>
                </a:solidFill>
              </a:rPr>
              <a:t>Νεύρωση: </a:t>
            </a:r>
            <a:r>
              <a:rPr lang="el-GR" altLang="el-GR" b="1" dirty="0" err="1">
                <a:solidFill>
                  <a:srgbClr val="CC9900"/>
                </a:solidFill>
              </a:rPr>
              <a:t>θυρεοϋοειδές</a:t>
            </a:r>
            <a:r>
              <a:rPr lang="el-GR" altLang="el-GR" b="1" dirty="0">
                <a:solidFill>
                  <a:srgbClr val="CC9900"/>
                </a:solidFill>
              </a:rPr>
              <a:t> νεύρο από το Α1 μέσω του υπογλωσσίου νεύρου</a:t>
            </a:r>
            <a:endParaRPr lang="fr-FR" altLang="el-GR" b="1" dirty="0">
              <a:solidFill>
                <a:srgbClr val="CC9900"/>
              </a:solidFill>
            </a:endParaRPr>
          </a:p>
        </p:txBody>
      </p:sp>
      <p:sp>
        <p:nvSpPr>
          <p:cNvPr id="217097" name="Text Box 9"/>
          <p:cNvSpPr txBox="1">
            <a:spLocks noChangeArrowheads="1"/>
          </p:cNvSpPr>
          <p:nvPr/>
        </p:nvSpPr>
        <p:spPr bwMode="auto">
          <a:xfrm>
            <a:off x="7004485" y="2716213"/>
            <a:ext cx="4321175" cy="641350"/>
          </a:xfrm>
          <a:prstGeom prst="rect">
            <a:avLst/>
          </a:prstGeom>
          <a:solidFill>
            <a:schemeClr val="accent1"/>
          </a:solidFill>
          <a:ln>
            <a:noFill/>
          </a:ln>
          <a:effectLst/>
        </p:spPr>
        <p:txBody>
          <a:bodyPr>
            <a:spAutoFit/>
          </a:bodyPr>
          <a:lstStyle/>
          <a:p>
            <a:pPr>
              <a:spcBef>
                <a:spcPct val="50000"/>
              </a:spcBef>
            </a:pPr>
            <a:r>
              <a:rPr lang="el-GR" altLang="el-GR" dirty="0"/>
              <a:t>Καθέλκει το υοειδές οστό ή ανέλκει τον θυρεοειδή χόνδρο</a:t>
            </a:r>
            <a:endParaRPr lang="fr-FR" altLang="el-GR" dirty="0"/>
          </a:p>
        </p:txBody>
      </p:sp>
      <p:pic>
        <p:nvPicPr>
          <p:cNvPr id="3" name="Picture 2"/>
          <p:cNvPicPr>
            <a:picLocks noChangeAspect="1"/>
          </p:cNvPicPr>
          <p:nvPr/>
        </p:nvPicPr>
        <p:blipFill>
          <a:blip r:embed="rId3"/>
          <a:stretch>
            <a:fillRect/>
          </a:stretch>
        </p:blipFill>
        <p:spPr>
          <a:xfrm>
            <a:off x="519196" y="1716280"/>
            <a:ext cx="5925826" cy="4737003"/>
          </a:xfrm>
          <a:prstGeom prst="rect">
            <a:avLst/>
          </a:prstGeom>
        </p:spPr>
      </p:pic>
    </p:spTree>
    <p:extLst>
      <p:ext uri="{BB962C8B-B14F-4D97-AF65-F5344CB8AC3E}">
        <p14:creationId xmlns:p14="http://schemas.microsoft.com/office/powerpoint/2010/main" val="269022371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5"/>
          <p:cNvSpPr>
            <a:spLocks noGrp="1" noChangeArrowheads="1"/>
          </p:cNvSpPr>
          <p:nvPr>
            <p:ph type="title"/>
          </p:nvPr>
        </p:nvSpPr>
        <p:spPr>
          <a:xfrm>
            <a:off x="732293" y="483394"/>
            <a:ext cx="4834615" cy="850900"/>
          </a:xfrm>
          <a:solidFill>
            <a:schemeClr val="bg1">
              <a:lumMod val="75000"/>
            </a:schemeClr>
          </a:solidFill>
          <a:ln w="38100">
            <a:solidFill>
              <a:schemeClr val="tx1"/>
            </a:solidFill>
          </a:ln>
        </p:spPr>
        <p:txBody>
          <a:bodyPr/>
          <a:lstStyle/>
          <a:p>
            <a:pPr eaLnBrk="1" hangingPunct="1"/>
            <a:r>
              <a:rPr lang="el-GR" sz="3200" dirty="0">
                <a:solidFill>
                  <a:srgbClr val="FF0000"/>
                </a:solidFill>
              </a:rPr>
              <a:t>Άνωθεν του υοειδούς μύες</a:t>
            </a:r>
          </a:p>
        </p:txBody>
      </p:sp>
      <p:sp>
        <p:nvSpPr>
          <p:cNvPr id="32771" name="Text Box 7"/>
          <p:cNvSpPr txBox="1">
            <a:spLocks noChangeArrowheads="1"/>
          </p:cNvSpPr>
          <p:nvPr/>
        </p:nvSpPr>
        <p:spPr bwMode="auto">
          <a:xfrm>
            <a:off x="360363" y="2790393"/>
            <a:ext cx="1676400" cy="366712"/>
          </a:xfrm>
          <a:prstGeom prst="rect">
            <a:avLst/>
          </a:prstGeom>
          <a:solidFill>
            <a:schemeClr val="bg1"/>
          </a:solidFill>
          <a:ln w="9525">
            <a:noFill/>
            <a:miter lim="800000"/>
            <a:headEnd/>
            <a:tailEnd/>
          </a:ln>
        </p:spPr>
        <p:txBody>
          <a:bodyPr>
            <a:spAutoFit/>
          </a:bodyPr>
          <a:lstStyle/>
          <a:p>
            <a:r>
              <a:rPr lang="el-GR" dirty="0" err="1">
                <a:solidFill>
                  <a:srgbClr val="FF0000"/>
                </a:solidFill>
              </a:rPr>
              <a:t>Γναθοϋοειδής</a:t>
            </a:r>
            <a:r>
              <a:rPr lang="el-GR" dirty="0"/>
              <a:t> </a:t>
            </a:r>
          </a:p>
        </p:txBody>
      </p:sp>
      <p:sp>
        <p:nvSpPr>
          <p:cNvPr id="32772" name="Text Box 8"/>
          <p:cNvSpPr txBox="1">
            <a:spLocks noChangeArrowheads="1"/>
          </p:cNvSpPr>
          <p:nvPr/>
        </p:nvSpPr>
        <p:spPr bwMode="auto">
          <a:xfrm>
            <a:off x="360363" y="5500688"/>
            <a:ext cx="1965325" cy="641350"/>
          </a:xfrm>
          <a:prstGeom prst="rect">
            <a:avLst/>
          </a:prstGeom>
          <a:solidFill>
            <a:schemeClr val="bg1"/>
          </a:solidFill>
          <a:ln w="9525">
            <a:noFill/>
            <a:miter lim="800000"/>
            <a:headEnd/>
            <a:tailEnd/>
          </a:ln>
        </p:spPr>
        <p:txBody>
          <a:bodyPr>
            <a:spAutoFit/>
          </a:bodyPr>
          <a:lstStyle/>
          <a:p>
            <a:r>
              <a:rPr lang="el-GR" dirty="0" err="1">
                <a:solidFill>
                  <a:srgbClr val="FF0000"/>
                </a:solidFill>
              </a:rPr>
              <a:t>Διγάστορας</a:t>
            </a:r>
            <a:r>
              <a:rPr lang="el-GR" dirty="0">
                <a:solidFill>
                  <a:srgbClr val="FF0000"/>
                </a:solidFill>
              </a:rPr>
              <a:t> της</a:t>
            </a:r>
          </a:p>
          <a:p>
            <a:r>
              <a:rPr lang="el-GR" dirty="0">
                <a:solidFill>
                  <a:srgbClr val="FF0000"/>
                </a:solidFill>
              </a:rPr>
              <a:t>Κάτω γνάθου</a:t>
            </a:r>
          </a:p>
        </p:txBody>
      </p:sp>
      <p:sp>
        <p:nvSpPr>
          <p:cNvPr id="32773" name="Text Box 9"/>
          <p:cNvSpPr txBox="1">
            <a:spLocks noChangeArrowheads="1"/>
          </p:cNvSpPr>
          <p:nvPr/>
        </p:nvSpPr>
        <p:spPr bwMode="auto">
          <a:xfrm>
            <a:off x="6341887" y="3144174"/>
            <a:ext cx="1622367" cy="369332"/>
          </a:xfrm>
          <a:prstGeom prst="rect">
            <a:avLst/>
          </a:prstGeom>
          <a:solidFill>
            <a:schemeClr val="bg1"/>
          </a:solidFill>
          <a:ln w="9525">
            <a:noFill/>
            <a:miter lim="800000"/>
            <a:headEnd/>
            <a:tailEnd/>
          </a:ln>
        </p:spPr>
        <p:txBody>
          <a:bodyPr wrap="none">
            <a:spAutoFit/>
          </a:bodyPr>
          <a:lstStyle/>
          <a:p>
            <a:r>
              <a:rPr lang="el-GR" dirty="0" err="1">
                <a:solidFill>
                  <a:srgbClr val="FF0000"/>
                </a:solidFill>
              </a:rPr>
              <a:t>Βελονοϋοειδής</a:t>
            </a:r>
            <a:endParaRPr lang="el-GR" dirty="0">
              <a:solidFill>
                <a:srgbClr val="FF0000"/>
              </a:solidFill>
            </a:endParaRPr>
          </a:p>
        </p:txBody>
      </p:sp>
      <p:sp>
        <p:nvSpPr>
          <p:cNvPr id="32774" name="Text Box 10"/>
          <p:cNvSpPr txBox="1">
            <a:spLocks noChangeArrowheads="1"/>
          </p:cNvSpPr>
          <p:nvPr/>
        </p:nvSpPr>
        <p:spPr bwMode="auto">
          <a:xfrm>
            <a:off x="6342798" y="906705"/>
            <a:ext cx="2571750" cy="646113"/>
          </a:xfrm>
          <a:prstGeom prst="rect">
            <a:avLst/>
          </a:prstGeom>
          <a:solidFill>
            <a:schemeClr val="bg1"/>
          </a:solidFill>
          <a:ln w="9525">
            <a:noFill/>
            <a:miter lim="800000"/>
            <a:headEnd/>
            <a:tailEnd/>
          </a:ln>
        </p:spPr>
        <p:txBody>
          <a:bodyPr>
            <a:spAutoFit/>
          </a:bodyPr>
          <a:lstStyle/>
          <a:p>
            <a:r>
              <a:rPr lang="el-GR" dirty="0" err="1">
                <a:solidFill>
                  <a:srgbClr val="FF0000"/>
                </a:solidFill>
              </a:rPr>
              <a:t>Διγάστορας</a:t>
            </a:r>
            <a:r>
              <a:rPr lang="el-GR" dirty="0">
                <a:solidFill>
                  <a:srgbClr val="FF0000"/>
                </a:solidFill>
              </a:rPr>
              <a:t> της</a:t>
            </a:r>
          </a:p>
          <a:p>
            <a:r>
              <a:rPr lang="el-GR" dirty="0">
                <a:solidFill>
                  <a:srgbClr val="FF0000"/>
                </a:solidFill>
              </a:rPr>
              <a:t>κάτω γνάθου</a:t>
            </a:r>
          </a:p>
        </p:txBody>
      </p:sp>
      <p:pic>
        <p:nvPicPr>
          <p:cNvPr id="96263" name="Picture 12"/>
          <p:cNvPicPr>
            <a:picLocks noChangeAspect="1" noChangeArrowheads="1"/>
          </p:cNvPicPr>
          <p:nvPr/>
        </p:nvPicPr>
        <p:blipFill>
          <a:blip r:embed="rId2" cstate="print"/>
          <a:srcRect/>
          <a:stretch>
            <a:fillRect/>
          </a:stretch>
        </p:blipFill>
        <p:spPr bwMode="auto">
          <a:xfrm>
            <a:off x="2170025" y="1638641"/>
            <a:ext cx="4038600" cy="3829050"/>
          </a:xfrm>
          <a:prstGeom prst="rect">
            <a:avLst/>
          </a:prstGeom>
          <a:noFill/>
          <a:ln w="9525">
            <a:noFill/>
            <a:miter lim="800000"/>
            <a:headEnd/>
            <a:tailEnd/>
          </a:ln>
        </p:spPr>
      </p:pic>
      <p:cxnSp>
        <p:nvCxnSpPr>
          <p:cNvPr id="9" name="8 - Ευθύγραμμο βέλος σύνδεσης"/>
          <p:cNvCxnSpPr/>
          <p:nvPr/>
        </p:nvCxnSpPr>
        <p:spPr>
          <a:xfrm flipH="1">
            <a:off x="5237018" y="1318639"/>
            <a:ext cx="1105780" cy="2034161"/>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9 - Ευθύγραμμο βέλος σύνδεσης"/>
          <p:cNvCxnSpPr/>
          <p:nvPr/>
        </p:nvCxnSpPr>
        <p:spPr>
          <a:xfrm flipV="1">
            <a:off x="2036763" y="4128655"/>
            <a:ext cx="1445346" cy="1372033"/>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12 - Ευθύγραμμο βέλος σύνδεσης"/>
          <p:cNvCxnSpPr>
            <a:stCxn id="32773" idx="1"/>
          </p:cNvCxnSpPr>
          <p:nvPr/>
        </p:nvCxnSpPr>
        <p:spPr>
          <a:xfrm flipH="1">
            <a:off x="4583850" y="3328840"/>
            <a:ext cx="1758037" cy="392236"/>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14 - Ευθύγραμμο βέλος σύνδεσης"/>
          <p:cNvCxnSpPr/>
          <p:nvPr/>
        </p:nvCxnSpPr>
        <p:spPr>
          <a:xfrm>
            <a:off x="1947010" y="3059510"/>
            <a:ext cx="1784240" cy="907993"/>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7411800" y="3721076"/>
            <a:ext cx="3501879" cy="3030628"/>
          </a:xfrm>
          <a:prstGeom prst="rect">
            <a:avLst/>
          </a:prstGeom>
        </p:spPr>
      </p:pic>
      <p:sp>
        <p:nvSpPr>
          <p:cNvPr id="12" name="Rectangle 11"/>
          <p:cNvSpPr/>
          <p:nvPr/>
        </p:nvSpPr>
        <p:spPr>
          <a:xfrm>
            <a:off x="4822335" y="5774168"/>
            <a:ext cx="1935145" cy="369332"/>
          </a:xfrm>
          <a:prstGeom prst="rect">
            <a:avLst/>
          </a:prstGeom>
          <a:ln w="57150">
            <a:solidFill>
              <a:schemeClr val="accent1"/>
            </a:solidFill>
          </a:ln>
        </p:spPr>
        <p:txBody>
          <a:bodyPr wrap="none">
            <a:spAutoFit/>
          </a:bodyPr>
          <a:lstStyle/>
          <a:p>
            <a:r>
              <a:rPr lang="el-GR" dirty="0" err="1"/>
              <a:t>Γενειοϋοειδής</a:t>
            </a:r>
            <a:r>
              <a:rPr lang="el-GR" dirty="0"/>
              <a:t> μυς</a:t>
            </a:r>
          </a:p>
        </p:txBody>
      </p:sp>
      <p:cxnSp>
        <p:nvCxnSpPr>
          <p:cNvPr id="16" name="Straight Arrow Connector 15"/>
          <p:cNvCxnSpPr/>
          <p:nvPr/>
        </p:nvCxnSpPr>
        <p:spPr>
          <a:xfrm flipV="1">
            <a:off x="6853382" y="5675261"/>
            <a:ext cx="2309357" cy="3064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92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77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77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77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animBg="1"/>
      <p:bldP spid="32772" grpId="0" animBg="1"/>
      <p:bldP spid="32773" grpId="0" animBg="1"/>
      <p:bldP spid="3277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Text Box 3"/>
          <p:cNvSpPr txBox="1">
            <a:spLocks noChangeArrowheads="1"/>
          </p:cNvSpPr>
          <p:nvPr/>
        </p:nvSpPr>
        <p:spPr bwMode="auto">
          <a:xfrm>
            <a:off x="9099550" y="5033963"/>
            <a:ext cx="1487488" cy="6413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u="sng">
                <a:solidFill>
                  <a:schemeClr val="tx1"/>
                </a:solidFill>
                <a:latin typeface="Times New Roman" panose="02020603050405020304" pitchFamily="18" charset="0"/>
              </a:defRPr>
            </a:lvl1pPr>
            <a:lvl2pPr marL="742950" indent="-285750" eaLnBrk="0" hangingPunct="0">
              <a:defRPr sz="2000" b="1" u="sng">
                <a:solidFill>
                  <a:schemeClr val="tx1"/>
                </a:solidFill>
                <a:latin typeface="Times New Roman" panose="02020603050405020304" pitchFamily="18" charset="0"/>
              </a:defRPr>
            </a:lvl2pPr>
            <a:lvl3pPr marL="1143000" indent="-228600" eaLnBrk="0" hangingPunct="0">
              <a:defRPr sz="2000" b="1" u="sng">
                <a:solidFill>
                  <a:schemeClr val="tx1"/>
                </a:solidFill>
                <a:latin typeface="Times New Roman" panose="02020603050405020304" pitchFamily="18" charset="0"/>
              </a:defRPr>
            </a:lvl3pPr>
            <a:lvl4pPr marL="1600200" indent="-228600" eaLnBrk="0" hangingPunct="0">
              <a:defRPr sz="2000" b="1" u="sng">
                <a:solidFill>
                  <a:schemeClr val="tx1"/>
                </a:solidFill>
                <a:latin typeface="Times New Roman" panose="02020603050405020304" pitchFamily="18" charset="0"/>
              </a:defRPr>
            </a:lvl4pPr>
            <a:lvl5pPr marL="2057400" indent="-228600" eaLnBrk="0" hangingPunct="0">
              <a:defRPr sz="2000" b="1"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u="sng">
                <a:solidFill>
                  <a:schemeClr val="tx1"/>
                </a:solidFill>
                <a:latin typeface="Times New Roman" panose="02020603050405020304" pitchFamily="18" charset="0"/>
              </a:defRPr>
            </a:lvl9pPr>
          </a:lstStyle>
          <a:p>
            <a:pPr eaLnBrk="1" hangingPunct="1"/>
            <a:r>
              <a:rPr lang="el-GR" altLang="el-GR" sz="1800" b="0" u="none">
                <a:solidFill>
                  <a:srgbClr val="FF0000"/>
                </a:solidFill>
              </a:rPr>
              <a:t>Γενειοϋοειδής</a:t>
            </a:r>
          </a:p>
          <a:p>
            <a:pPr eaLnBrk="1" hangingPunct="1"/>
            <a:r>
              <a:rPr lang="el-GR" altLang="el-GR" sz="1800" b="0" u="none"/>
              <a:t> </a:t>
            </a:r>
          </a:p>
        </p:txBody>
      </p:sp>
      <p:pic>
        <p:nvPicPr>
          <p:cNvPr id="962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2888" y="38100"/>
            <a:ext cx="7885112" cy="681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61" name="Text Box 5"/>
          <p:cNvSpPr txBox="1">
            <a:spLocks noChangeArrowheads="1"/>
          </p:cNvSpPr>
          <p:nvPr/>
        </p:nvSpPr>
        <p:spPr bwMode="auto">
          <a:xfrm>
            <a:off x="1524000" y="5373689"/>
            <a:ext cx="2484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u="sng">
                <a:solidFill>
                  <a:schemeClr val="tx1"/>
                </a:solidFill>
                <a:latin typeface="Times New Roman" panose="02020603050405020304" pitchFamily="18" charset="0"/>
              </a:defRPr>
            </a:lvl1pPr>
            <a:lvl2pPr marL="742950" indent="-285750" eaLnBrk="0" hangingPunct="0">
              <a:defRPr sz="2000" b="1" u="sng">
                <a:solidFill>
                  <a:schemeClr val="tx1"/>
                </a:solidFill>
                <a:latin typeface="Times New Roman" panose="02020603050405020304" pitchFamily="18" charset="0"/>
              </a:defRPr>
            </a:lvl2pPr>
            <a:lvl3pPr marL="1143000" indent="-228600" eaLnBrk="0" hangingPunct="0">
              <a:defRPr sz="2000" b="1" u="sng">
                <a:solidFill>
                  <a:schemeClr val="tx1"/>
                </a:solidFill>
                <a:latin typeface="Times New Roman" panose="02020603050405020304" pitchFamily="18" charset="0"/>
              </a:defRPr>
            </a:lvl3pPr>
            <a:lvl4pPr marL="1600200" indent="-228600" eaLnBrk="0" hangingPunct="0">
              <a:defRPr sz="2000" b="1" u="sng">
                <a:solidFill>
                  <a:schemeClr val="tx1"/>
                </a:solidFill>
                <a:latin typeface="Times New Roman" panose="02020603050405020304" pitchFamily="18" charset="0"/>
              </a:defRPr>
            </a:lvl4pPr>
            <a:lvl5pPr marL="2057400" indent="-228600" eaLnBrk="0" hangingPunct="0">
              <a:defRPr sz="2000" b="1"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u="sng">
                <a:solidFill>
                  <a:schemeClr val="tx1"/>
                </a:solidFill>
                <a:latin typeface="Times New Roman" panose="02020603050405020304" pitchFamily="18" charset="0"/>
              </a:defRPr>
            </a:lvl9pPr>
          </a:lstStyle>
          <a:p>
            <a:pPr eaLnBrk="1" hangingPunct="1">
              <a:spcBef>
                <a:spcPct val="50000"/>
              </a:spcBef>
            </a:pPr>
            <a:r>
              <a:rPr lang="el-GR" altLang="el-GR" b="0" u="none" dirty="0" err="1">
                <a:solidFill>
                  <a:srgbClr val="FF0000"/>
                </a:solidFill>
              </a:rPr>
              <a:t>Γενειο</a:t>
            </a:r>
            <a:r>
              <a:rPr lang="el-GR" altLang="el-GR" b="0" u="none" dirty="0" err="1">
                <a:solidFill>
                  <a:srgbClr val="FF0000"/>
                </a:solidFill>
                <a:cs typeface="Times New Roman" panose="02020603050405020304" pitchFamily="18" charset="0"/>
              </a:rPr>
              <a:t>ϋ</a:t>
            </a:r>
            <a:r>
              <a:rPr lang="el-GR" altLang="el-GR" b="0" u="none" dirty="0" err="1">
                <a:solidFill>
                  <a:srgbClr val="FF0000"/>
                </a:solidFill>
              </a:rPr>
              <a:t>οειδής</a:t>
            </a:r>
            <a:r>
              <a:rPr lang="el-GR" altLang="el-GR" b="0" u="none" dirty="0">
                <a:solidFill>
                  <a:srgbClr val="FF0000"/>
                </a:solidFill>
              </a:rPr>
              <a:t> μυς</a:t>
            </a:r>
          </a:p>
        </p:txBody>
      </p:sp>
      <p:sp>
        <p:nvSpPr>
          <p:cNvPr id="96262" name="Line 6"/>
          <p:cNvSpPr>
            <a:spLocks noChangeShapeType="1"/>
          </p:cNvSpPr>
          <p:nvPr/>
        </p:nvSpPr>
        <p:spPr bwMode="auto">
          <a:xfrm flipV="1">
            <a:off x="3575051" y="4581526"/>
            <a:ext cx="3025775" cy="1008063"/>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2" name="Rectangle 1"/>
          <p:cNvSpPr/>
          <p:nvPr/>
        </p:nvSpPr>
        <p:spPr>
          <a:xfrm>
            <a:off x="4606506" y="38100"/>
            <a:ext cx="4114800" cy="686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9112535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3" y="-3175"/>
            <a:ext cx="795655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36" name="Text Box 4"/>
          <p:cNvSpPr txBox="1">
            <a:spLocks noChangeArrowheads="1"/>
          </p:cNvSpPr>
          <p:nvPr/>
        </p:nvSpPr>
        <p:spPr bwMode="auto">
          <a:xfrm>
            <a:off x="1385888" y="4197768"/>
            <a:ext cx="1692275" cy="36671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u="sng">
                <a:solidFill>
                  <a:schemeClr val="tx1"/>
                </a:solidFill>
                <a:latin typeface="Times New Roman" panose="02020603050405020304" pitchFamily="18" charset="0"/>
              </a:defRPr>
            </a:lvl1pPr>
            <a:lvl2pPr marL="742950" indent="-285750" eaLnBrk="0" hangingPunct="0">
              <a:defRPr sz="2000" b="1" u="sng">
                <a:solidFill>
                  <a:schemeClr val="tx1"/>
                </a:solidFill>
                <a:latin typeface="Times New Roman" panose="02020603050405020304" pitchFamily="18" charset="0"/>
              </a:defRPr>
            </a:lvl2pPr>
            <a:lvl3pPr marL="1143000" indent="-228600" eaLnBrk="0" hangingPunct="0">
              <a:defRPr sz="2000" b="1" u="sng">
                <a:solidFill>
                  <a:schemeClr val="tx1"/>
                </a:solidFill>
                <a:latin typeface="Times New Roman" panose="02020603050405020304" pitchFamily="18" charset="0"/>
              </a:defRPr>
            </a:lvl3pPr>
            <a:lvl4pPr marL="1600200" indent="-228600" eaLnBrk="0" hangingPunct="0">
              <a:defRPr sz="2000" b="1" u="sng">
                <a:solidFill>
                  <a:schemeClr val="tx1"/>
                </a:solidFill>
                <a:latin typeface="Times New Roman" panose="02020603050405020304" pitchFamily="18" charset="0"/>
              </a:defRPr>
            </a:lvl4pPr>
            <a:lvl5pPr marL="2057400" indent="-228600" eaLnBrk="0" hangingPunct="0">
              <a:defRPr sz="2000" b="1"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u="sng">
                <a:solidFill>
                  <a:schemeClr val="tx1"/>
                </a:solidFill>
                <a:latin typeface="Times New Roman" panose="02020603050405020304" pitchFamily="18" charset="0"/>
              </a:defRPr>
            </a:lvl9pPr>
          </a:lstStyle>
          <a:p>
            <a:pPr eaLnBrk="1" hangingPunct="1"/>
            <a:r>
              <a:rPr lang="el-GR" altLang="el-GR" sz="1800" b="0" u="none" dirty="0" err="1">
                <a:solidFill>
                  <a:srgbClr val="FF0000"/>
                </a:solidFill>
              </a:rPr>
              <a:t>Γναθοϋοειδής</a:t>
            </a:r>
            <a:endParaRPr lang="el-GR" altLang="el-GR" sz="1800" b="0" u="none" dirty="0"/>
          </a:p>
        </p:txBody>
      </p:sp>
      <p:sp>
        <p:nvSpPr>
          <p:cNvPr id="95237" name="Text Box 5"/>
          <p:cNvSpPr txBox="1">
            <a:spLocks noChangeArrowheads="1"/>
          </p:cNvSpPr>
          <p:nvPr/>
        </p:nvSpPr>
        <p:spPr bwMode="auto">
          <a:xfrm>
            <a:off x="8543926" y="1196975"/>
            <a:ext cx="2124075" cy="6413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u="sng">
                <a:solidFill>
                  <a:schemeClr val="tx1"/>
                </a:solidFill>
                <a:latin typeface="Times New Roman" panose="02020603050405020304" pitchFamily="18" charset="0"/>
              </a:defRPr>
            </a:lvl1pPr>
            <a:lvl2pPr marL="742950" indent="-285750" eaLnBrk="0" hangingPunct="0">
              <a:defRPr sz="2000" b="1" u="sng">
                <a:solidFill>
                  <a:schemeClr val="tx1"/>
                </a:solidFill>
                <a:latin typeface="Times New Roman" panose="02020603050405020304" pitchFamily="18" charset="0"/>
              </a:defRPr>
            </a:lvl2pPr>
            <a:lvl3pPr marL="1143000" indent="-228600" eaLnBrk="0" hangingPunct="0">
              <a:defRPr sz="2000" b="1" u="sng">
                <a:solidFill>
                  <a:schemeClr val="tx1"/>
                </a:solidFill>
                <a:latin typeface="Times New Roman" panose="02020603050405020304" pitchFamily="18" charset="0"/>
              </a:defRPr>
            </a:lvl3pPr>
            <a:lvl4pPr marL="1600200" indent="-228600" eaLnBrk="0" hangingPunct="0">
              <a:defRPr sz="2000" b="1" u="sng">
                <a:solidFill>
                  <a:schemeClr val="tx1"/>
                </a:solidFill>
                <a:latin typeface="Times New Roman" panose="02020603050405020304" pitchFamily="18" charset="0"/>
              </a:defRPr>
            </a:lvl4pPr>
            <a:lvl5pPr marL="2057400" indent="-228600" eaLnBrk="0" hangingPunct="0">
              <a:defRPr sz="2000" b="1"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u="sng">
                <a:solidFill>
                  <a:schemeClr val="tx1"/>
                </a:solidFill>
                <a:latin typeface="Times New Roman" panose="02020603050405020304" pitchFamily="18" charset="0"/>
              </a:defRPr>
            </a:lvl9pPr>
          </a:lstStyle>
          <a:p>
            <a:pPr eaLnBrk="1" hangingPunct="1"/>
            <a:r>
              <a:rPr lang="el-GR" altLang="el-GR" sz="1800" b="0" u="none">
                <a:solidFill>
                  <a:srgbClr val="FF0000"/>
                </a:solidFill>
              </a:rPr>
              <a:t>Διγάστορας της</a:t>
            </a:r>
          </a:p>
          <a:p>
            <a:pPr eaLnBrk="1" hangingPunct="1"/>
            <a:r>
              <a:rPr lang="el-GR" altLang="el-GR" sz="1800" b="0" u="none">
                <a:solidFill>
                  <a:srgbClr val="FF0000"/>
                </a:solidFill>
              </a:rPr>
              <a:t>Κάτω γνάθου</a:t>
            </a:r>
          </a:p>
        </p:txBody>
      </p:sp>
      <p:sp>
        <p:nvSpPr>
          <p:cNvPr id="95238" name="Text Box 6"/>
          <p:cNvSpPr txBox="1">
            <a:spLocks noChangeArrowheads="1"/>
          </p:cNvSpPr>
          <p:nvPr/>
        </p:nvSpPr>
        <p:spPr bwMode="auto">
          <a:xfrm>
            <a:off x="8978900" y="3214688"/>
            <a:ext cx="1576388" cy="36671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u="sng">
                <a:solidFill>
                  <a:schemeClr val="tx1"/>
                </a:solidFill>
                <a:latin typeface="Times New Roman" panose="02020603050405020304" pitchFamily="18" charset="0"/>
              </a:defRPr>
            </a:lvl1pPr>
            <a:lvl2pPr marL="742950" indent="-285750" eaLnBrk="0" hangingPunct="0">
              <a:defRPr sz="2000" b="1" u="sng">
                <a:solidFill>
                  <a:schemeClr val="tx1"/>
                </a:solidFill>
                <a:latin typeface="Times New Roman" panose="02020603050405020304" pitchFamily="18" charset="0"/>
              </a:defRPr>
            </a:lvl2pPr>
            <a:lvl3pPr marL="1143000" indent="-228600" eaLnBrk="0" hangingPunct="0">
              <a:defRPr sz="2000" b="1" u="sng">
                <a:solidFill>
                  <a:schemeClr val="tx1"/>
                </a:solidFill>
                <a:latin typeface="Times New Roman" panose="02020603050405020304" pitchFamily="18" charset="0"/>
              </a:defRPr>
            </a:lvl3pPr>
            <a:lvl4pPr marL="1600200" indent="-228600" eaLnBrk="0" hangingPunct="0">
              <a:defRPr sz="2000" b="1" u="sng">
                <a:solidFill>
                  <a:schemeClr val="tx1"/>
                </a:solidFill>
                <a:latin typeface="Times New Roman" panose="02020603050405020304" pitchFamily="18" charset="0"/>
              </a:defRPr>
            </a:lvl4pPr>
            <a:lvl5pPr marL="2057400" indent="-228600" eaLnBrk="0" hangingPunct="0">
              <a:defRPr sz="2000" b="1"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u="sng">
                <a:solidFill>
                  <a:schemeClr val="tx1"/>
                </a:solidFill>
                <a:latin typeface="Times New Roman" panose="02020603050405020304" pitchFamily="18" charset="0"/>
              </a:defRPr>
            </a:lvl9pPr>
          </a:lstStyle>
          <a:p>
            <a:pPr eaLnBrk="1" hangingPunct="1"/>
            <a:r>
              <a:rPr lang="el-GR" altLang="el-GR" sz="1800" b="0" u="none">
                <a:solidFill>
                  <a:srgbClr val="FF0000"/>
                </a:solidFill>
              </a:rPr>
              <a:t>Βελονοϋοειδής</a:t>
            </a:r>
          </a:p>
        </p:txBody>
      </p:sp>
      <p:sp>
        <p:nvSpPr>
          <p:cNvPr id="95239" name="Text Box 7"/>
          <p:cNvSpPr txBox="1">
            <a:spLocks noChangeArrowheads="1"/>
          </p:cNvSpPr>
          <p:nvPr/>
        </p:nvSpPr>
        <p:spPr bwMode="auto">
          <a:xfrm>
            <a:off x="8543926" y="4941888"/>
            <a:ext cx="2124075" cy="6413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u="sng">
                <a:solidFill>
                  <a:schemeClr val="tx1"/>
                </a:solidFill>
                <a:latin typeface="Times New Roman" panose="02020603050405020304" pitchFamily="18" charset="0"/>
              </a:defRPr>
            </a:lvl1pPr>
            <a:lvl2pPr marL="742950" indent="-285750" eaLnBrk="0" hangingPunct="0">
              <a:defRPr sz="2000" b="1" u="sng">
                <a:solidFill>
                  <a:schemeClr val="tx1"/>
                </a:solidFill>
                <a:latin typeface="Times New Roman" panose="02020603050405020304" pitchFamily="18" charset="0"/>
              </a:defRPr>
            </a:lvl2pPr>
            <a:lvl3pPr marL="1143000" indent="-228600" eaLnBrk="0" hangingPunct="0">
              <a:defRPr sz="2000" b="1" u="sng">
                <a:solidFill>
                  <a:schemeClr val="tx1"/>
                </a:solidFill>
                <a:latin typeface="Times New Roman" panose="02020603050405020304" pitchFamily="18" charset="0"/>
              </a:defRPr>
            </a:lvl3pPr>
            <a:lvl4pPr marL="1600200" indent="-228600" eaLnBrk="0" hangingPunct="0">
              <a:defRPr sz="2000" b="1" u="sng">
                <a:solidFill>
                  <a:schemeClr val="tx1"/>
                </a:solidFill>
                <a:latin typeface="Times New Roman" panose="02020603050405020304" pitchFamily="18" charset="0"/>
              </a:defRPr>
            </a:lvl4pPr>
            <a:lvl5pPr marL="2057400" indent="-228600" eaLnBrk="0" hangingPunct="0">
              <a:defRPr sz="2000" b="1"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u="sng">
                <a:solidFill>
                  <a:schemeClr val="tx1"/>
                </a:solidFill>
                <a:latin typeface="Times New Roman" panose="02020603050405020304" pitchFamily="18" charset="0"/>
              </a:defRPr>
            </a:lvl9pPr>
          </a:lstStyle>
          <a:p>
            <a:pPr eaLnBrk="1" hangingPunct="1"/>
            <a:r>
              <a:rPr lang="el-GR" altLang="el-GR" sz="1800" b="0" u="none">
                <a:solidFill>
                  <a:srgbClr val="FF0000"/>
                </a:solidFill>
              </a:rPr>
              <a:t>Διγάστορας της</a:t>
            </a:r>
          </a:p>
          <a:p>
            <a:pPr eaLnBrk="1" hangingPunct="1"/>
            <a:r>
              <a:rPr lang="el-GR" altLang="el-GR" sz="1800" b="0" u="none">
                <a:solidFill>
                  <a:srgbClr val="FF0000"/>
                </a:solidFill>
              </a:rPr>
              <a:t>Κάτω γνάθου</a:t>
            </a:r>
          </a:p>
        </p:txBody>
      </p:sp>
      <p:sp>
        <p:nvSpPr>
          <p:cNvPr id="2" name="Rectangle 1"/>
          <p:cNvSpPr/>
          <p:nvPr/>
        </p:nvSpPr>
        <p:spPr>
          <a:xfrm>
            <a:off x="3804249" y="60385"/>
            <a:ext cx="4580626" cy="5952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008946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37877" y="609596"/>
            <a:ext cx="2685691" cy="821127"/>
          </a:xfrm>
          <a:solidFill>
            <a:srgbClr val="FFFF00"/>
          </a:solidFill>
          <a:ln w="57150">
            <a:solidFill>
              <a:schemeClr val="tx1"/>
            </a:solidFill>
          </a:ln>
        </p:spPr>
        <p:txBody>
          <a:bodyPr>
            <a:normAutofit fontScale="90000"/>
          </a:bodyPr>
          <a:lstStyle/>
          <a:p>
            <a:r>
              <a:rPr lang="el-GR" dirty="0"/>
              <a:t>Ο λαιμός</a:t>
            </a:r>
          </a:p>
        </p:txBody>
      </p:sp>
      <p:sp>
        <p:nvSpPr>
          <p:cNvPr id="3" name="Subtitle 2"/>
          <p:cNvSpPr>
            <a:spLocks noGrp="1"/>
          </p:cNvSpPr>
          <p:nvPr>
            <p:ph type="subTitle" idx="1"/>
          </p:nvPr>
        </p:nvSpPr>
        <p:spPr>
          <a:xfrm>
            <a:off x="6200561" y="282736"/>
            <a:ext cx="1529752" cy="366112"/>
          </a:xfrm>
          <a:solidFill>
            <a:srgbClr val="FF0000"/>
          </a:solidFill>
        </p:spPr>
        <p:txBody>
          <a:bodyPr>
            <a:normAutofit fontScale="92500" lnSpcReduction="10000"/>
          </a:bodyPr>
          <a:lstStyle/>
          <a:p>
            <a:r>
              <a:rPr lang="el-GR" dirty="0"/>
              <a:t>ΤΡΑΧΗΛΟΣ </a:t>
            </a:r>
          </a:p>
        </p:txBody>
      </p:sp>
      <p:sp>
        <p:nvSpPr>
          <p:cNvPr id="4" name="Right Arrow 3"/>
          <p:cNvSpPr/>
          <p:nvPr/>
        </p:nvSpPr>
        <p:spPr>
          <a:xfrm rot="20007795">
            <a:off x="4877012" y="472668"/>
            <a:ext cx="877450" cy="523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Right Arrow 4"/>
          <p:cNvSpPr/>
          <p:nvPr/>
        </p:nvSpPr>
        <p:spPr>
          <a:xfrm rot="1765666">
            <a:off x="4925618" y="174387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p:cNvSpPr txBox="1"/>
          <p:nvPr/>
        </p:nvSpPr>
        <p:spPr>
          <a:xfrm>
            <a:off x="6132325" y="2466119"/>
            <a:ext cx="1535526" cy="369332"/>
          </a:xfrm>
          <a:prstGeom prst="rect">
            <a:avLst/>
          </a:prstGeom>
          <a:solidFill>
            <a:srgbClr val="FF0000"/>
          </a:solidFill>
        </p:spPr>
        <p:txBody>
          <a:bodyPr wrap="square" rtlCol="0">
            <a:spAutoFit/>
          </a:bodyPr>
          <a:lstStyle/>
          <a:p>
            <a:r>
              <a:rPr lang="el-GR" dirty="0"/>
              <a:t>ΑΥΧΕΝΑΣ</a:t>
            </a:r>
          </a:p>
        </p:txBody>
      </p:sp>
      <p:sp>
        <p:nvSpPr>
          <p:cNvPr id="7" name="TextBox 6"/>
          <p:cNvSpPr txBox="1"/>
          <p:nvPr/>
        </p:nvSpPr>
        <p:spPr>
          <a:xfrm>
            <a:off x="1563301" y="2884120"/>
            <a:ext cx="8793323" cy="1200329"/>
          </a:xfrm>
          <a:prstGeom prst="rect">
            <a:avLst/>
          </a:prstGeom>
          <a:noFill/>
        </p:spPr>
        <p:txBody>
          <a:bodyPr wrap="square" rtlCol="0">
            <a:spAutoFit/>
          </a:bodyPr>
          <a:lstStyle/>
          <a:p>
            <a:r>
              <a:rPr lang="el-GR" u="sng" dirty="0">
                <a:solidFill>
                  <a:srgbClr val="FF0000"/>
                </a:solidFill>
              </a:rPr>
              <a:t>Νοητό όριο </a:t>
            </a:r>
            <a:r>
              <a:rPr lang="el-GR" dirty="0"/>
              <a:t>η γραμμή εκατέρωθεν της μαστοειδούς απόφυσης μέχρι του ακρωμίου, </a:t>
            </a:r>
          </a:p>
          <a:p>
            <a:r>
              <a:rPr lang="el-GR" dirty="0"/>
              <a:t>πρόσθιου χείλους του τραπεζοειδούς μυός</a:t>
            </a:r>
          </a:p>
          <a:p>
            <a:r>
              <a:rPr lang="el-GR" dirty="0"/>
              <a:t>Ή </a:t>
            </a:r>
          </a:p>
          <a:p>
            <a:r>
              <a:rPr lang="el-GR" dirty="0"/>
              <a:t>Το μετωπιαίο επίπεδο διερχόμενο των εγκαρσίων αποφύσεων των αυχενικών σπονδύλων </a:t>
            </a:r>
          </a:p>
        </p:txBody>
      </p:sp>
      <p:sp>
        <p:nvSpPr>
          <p:cNvPr id="8" name="TextBox 7"/>
          <p:cNvSpPr txBox="1"/>
          <p:nvPr/>
        </p:nvSpPr>
        <p:spPr>
          <a:xfrm>
            <a:off x="7152672" y="4600755"/>
            <a:ext cx="4734528" cy="1754326"/>
          </a:xfrm>
          <a:prstGeom prst="rect">
            <a:avLst/>
          </a:prstGeom>
          <a:noFill/>
        </p:spPr>
        <p:txBody>
          <a:bodyPr wrap="square" rtlCol="0">
            <a:spAutoFit/>
          </a:bodyPr>
          <a:lstStyle/>
          <a:p>
            <a:r>
              <a:rPr lang="el-GR" dirty="0"/>
              <a:t>Αυχενική μοίρα – υοειδές οστό (σκελετός)</a:t>
            </a:r>
          </a:p>
          <a:p>
            <a:endParaRPr lang="el-GR" dirty="0"/>
          </a:p>
          <a:p>
            <a:r>
              <a:rPr lang="el-GR" dirty="0"/>
              <a:t>Μύες μεταξύ :</a:t>
            </a:r>
          </a:p>
          <a:p>
            <a:r>
              <a:rPr lang="el-GR" dirty="0"/>
              <a:t>κρανίου και αυχενικών σπονδύλων </a:t>
            </a:r>
          </a:p>
          <a:p>
            <a:r>
              <a:rPr lang="el-GR" dirty="0"/>
              <a:t>  &amp;</a:t>
            </a:r>
          </a:p>
          <a:p>
            <a:r>
              <a:rPr lang="el-GR" dirty="0"/>
              <a:t> ωμικής ζώνης και θώρακος</a:t>
            </a:r>
          </a:p>
        </p:txBody>
      </p:sp>
      <p:cxnSp>
        <p:nvCxnSpPr>
          <p:cNvPr id="10" name="Straight Arrow Connector 9"/>
          <p:cNvCxnSpPr/>
          <p:nvPr/>
        </p:nvCxnSpPr>
        <p:spPr>
          <a:xfrm flipH="1">
            <a:off x="6511903" y="4859877"/>
            <a:ext cx="453534" cy="1562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6637760" y="5262113"/>
            <a:ext cx="374470" cy="2385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787052" y="4779589"/>
            <a:ext cx="1654629" cy="646331"/>
          </a:xfrm>
          <a:prstGeom prst="rect">
            <a:avLst/>
          </a:prstGeom>
          <a:noFill/>
          <a:ln w="38100">
            <a:solidFill>
              <a:srgbClr val="0070C0"/>
            </a:solidFill>
            <a:prstDash val="dashDot"/>
          </a:ln>
        </p:spPr>
        <p:txBody>
          <a:bodyPr wrap="square" rtlCol="0">
            <a:spAutoFit/>
          </a:bodyPr>
          <a:lstStyle/>
          <a:p>
            <a:r>
              <a:rPr lang="el-GR" dirty="0"/>
              <a:t>ΤΡΑΧΗΛΙΚΗ ΚΟΙΛΟΤΗΤΑ</a:t>
            </a:r>
          </a:p>
        </p:txBody>
      </p:sp>
      <p:sp>
        <p:nvSpPr>
          <p:cNvPr id="16" name="Right Arrow 15"/>
          <p:cNvSpPr/>
          <p:nvPr/>
        </p:nvSpPr>
        <p:spPr>
          <a:xfrm rot="7651308">
            <a:off x="4385822" y="5555962"/>
            <a:ext cx="325577" cy="2612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TextBox 16"/>
          <p:cNvSpPr txBox="1"/>
          <p:nvPr/>
        </p:nvSpPr>
        <p:spPr>
          <a:xfrm>
            <a:off x="947214" y="5627480"/>
            <a:ext cx="4293324" cy="1200329"/>
          </a:xfrm>
          <a:prstGeom prst="rect">
            <a:avLst/>
          </a:prstGeom>
          <a:noFill/>
        </p:spPr>
        <p:txBody>
          <a:bodyPr wrap="square" rtlCol="0">
            <a:spAutoFit/>
          </a:bodyPr>
          <a:lstStyle/>
          <a:p>
            <a:r>
              <a:rPr lang="el-GR" dirty="0">
                <a:solidFill>
                  <a:srgbClr val="7030A0"/>
                </a:solidFill>
              </a:rPr>
              <a:t>Σπλάγχνα τραχήλου</a:t>
            </a:r>
          </a:p>
          <a:p>
            <a:r>
              <a:rPr lang="el-GR" dirty="0"/>
              <a:t>Λάρυγγας, τραχεία, φάρυγγας, οισοφάγος</a:t>
            </a:r>
          </a:p>
          <a:p>
            <a:r>
              <a:rPr lang="el-GR" dirty="0"/>
              <a:t>Θυρεοειδής αδένας, </a:t>
            </a:r>
            <a:r>
              <a:rPr lang="el-GR" dirty="0">
                <a:solidFill>
                  <a:srgbClr val="7030A0"/>
                </a:solidFill>
              </a:rPr>
              <a:t>μεγάλα αγγεία και νεύρα</a:t>
            </a:r>
          </a:p>
        </p:txBody>
      </p:sp>
      <p:pic>
        <p:nvPicPr>
          <p:cNvPr id="14" name="Picture 7"/>
          <p:cNvPicPr>
            <a:picLocks noChangeAspect="1" noChangeArrowheads="1"/>
          </p:cNvPicPr>
          <p:nvPr/>
        </p:nvPicPr>
        <p:blipFill>
          <a:blip r:embed="rId2" cstate="print"/>
          <a:srcRect/>
          <a:stretch>
            <a:fillRect/>
          </a:stretch>
        </p:blipFill>
        <p:spPr bwMode="auto">
          <a:xfrm>
            <a:off x="7913931" y="-23289"/>
            <a:ext cx="3624030" cy="2924580"/>
          </a:xfrm>
          <a:prstGeom prst="rect">
            <a:avLst/>
          </a:prstGeom>
          <a:noFill/>
          <a:ln w="9525">
            <a:solidFill>
              <a:schemeClr val="tx1"/>
            </a:solidFill>
            <a:miter lim="800000"/>
            <a:headEnd/>
            <a:tailEnd/>
          </a:ln>
        </p:spPr>
      </p:pic>
      <p:sp>
        <p:nvSpPr>
          <p:cNvPr id="9" name="Ορθογώνιο 8"/>
          <p:cNvSpPr/>
          <p:nvPr/>
        </p:nvSpPr>
        <p:spPr>
          <a:xfrm>
            <a:off x="197291" y="4299920"/>
            <a:ext cx="4144382" cy="1077218"/>
          </a:xfrm>
          <a:prstGeom prst="rect">
            <a:avLst/>
          </a:prstGeom>
          <a:ln w="38100">
            <a:solidFill>
              <a:srgbClr val="7030A0"/>
            </a:solidFill>
          </a:ln>
        </p:spPr>
        <p:txBody>
          <a:bodyPr wrap="square">
            <a:spAutoFit/>
          </a:bodyPr>
          <a:lstStyle/>
          <a:p>
            <a:r>
              <a:rPr lang="el-GR" sz="1600" dirty="0"/>
              <a:t>ΟΙ ΜΥΕΣ ΜΑΖΙ ΜΕ ΤΗΝ Σ.Σ. ΑΦΟΡΙΖΟΥΝ ΤΗΝ ΤΡΑΧΗΛΙΚΗ ΚΟΙΛΟΤΗΤΑ ΕΝΤΟΣ ΤΗΣ ΟΠΟΙΑΣ ΥΠΑΡΧΟΥΝ ΤΑ ΣΠΛΑΧΝΑ ΤΑ ΜΕΓΑΛΑ ΑΓΓΕΙΑ ΚΑΙ ΝΕΥΡΑ ΤΟΥ ΤΡΑΧΗΛΟΥ</a:t>
            </a:r>
          </a:p>
        </p:txBody>
      </p:sp>
      <p:cxnSp>
        <p:nvCxnSpPr>
          <p:cNvPr id="13" name="Straight Connector 12"/>
          <p:cNvCxnSpPr>
            <a:endCxn id="14" idx="3"/>
          </p:cNvCxnSpPr>
          <p:nvPr/>
        </p:nvCxnSpPr>
        <p:spPr>
          <a:xfrm>
            <a:off x="7913931" y="1411789"/>
            <a:ext cx="3624030" cy="27212"/>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34137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827" name="Object 3"/>
          <p:cNvGraphicFramePr>
            <a:graphicFrameLocks noChangeAspect="1"/>
          </p:cNvGraphicFramePr>
          <p:nvPr>
            <p:extLst>
              <p:ext uri="{D42A27DB-BD31-4B8C-83A1-F6EECF244321}">
                <p14:modId xmlns:p14="http://schemas.microsoft.com/office/powerpoint/2010/main" val="2171577738"/>
              </p:ext>
            </p:extLst>
          </p:nvPr>
        </p:nvGraphicFramePr>
        <p:xfrm>
          <a:off x="8340435" y="107517"/>
          <a:ext cx="3480089" cy="3237289"/>
        </p:xfrm>
        <a:graphic>
          <a:graphicData uri="http://schemas.openxmlformats.org/presentationml/2006/ole">
            <mc:AlternateContent xmlns:mc="http://schemas.openxmlformats.org/markup-compatibility/2006">
              <mc:Choice xmlns:v="urn:schemas-microsoft-com:vml" Requires="v">
                <p:oleObj name="Image" r:id="rId3" imgW="6782388" imgH="7163421" progId="Photoshop.Image.7">
                  <p:embed/>
                </p:oleObj>
              </mc:Choice>
              <mc:Fallback>
                <p:oleObj name="Image" r:id="rId3" imgW="6782388" imgH="7163421"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r="5014"/>
                      <a:stretch>
                        <a:fillRect/>
                      </a:stretch>
                    </p:blipFill>
                    <p:spPr bwMode="auto">
                      <a:xfrm>
                        <a:off x="8340435" y="107517"/>
                        <a:ext cx="3480089" cy="3237289"/>
                      </a:xfrm>
                      <a:prstGeom prst="rect">
                        <a:avLst/>
                      </a:prstGeom>
                      <a:noFill/>
                      <a:ln>
                        <a:noFill/>
                      </a:ln>
                      <a:effectLst/>
                    </p:spPr>
                  </p:pic>
                </p:oleObj>
              </mc:Fallback>
            </mc:AlternateContent>
          </a:graphicData>
        </a:graphic>
      </p:graphicFrame>
      <p:sp>
        <p:nvSpPr>
          <p:cNvPr id="205834" name="Text Box 10"/>
          <p:cNvSpPr txBox="1">
            <a:spLocks noChangeArrowheads="1"/>
          </p:cNvSpPr>
          <p:nvPr/>
        </p:nvSpPr>
        <p:spPr bwMode="auto">
          <a:xfrm>
            <a:off x="7986280" y="3441123"/>
            <a:ext cx="3995738"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1600" b="1">
                <a:solidFill>
                  <a:srgbClr val="000000"/>
                </a:solidFill>
              </a:rPr>
              <a:t>Έκφυση:</a:t>
            </a:r>
            <a:r>
              <a:rPr lang="el-GR" altLang="el-GR" sz="1600">
                <a:solidFill>
                  <a:srgbClr val="000000"/>
                </a:solidFill>
              </a:rPr>
              <a:t> οπίσθια γαστέρα από διγαστορική εντομή κροταφικού οστού και πρόσθια γαστέρα από διγαστορικό βοθρίο σε έσω επιφάνεια κάτω χείλους της κάτω γνάθου </a:t>
            </a:r>
          </a:p>
          <a:p>
            <a:pPr>
              <a:spcBef>
                <a:spcPct val="50000"/>
              </a:spcBef>
            </a:pPr>
            <a:r>
              <a:rPr lang="el-GR" altLang="el-GR" sz="1600" b="1">
                <a:solidFill>
                  <a:srgbClr val="000000"/>
                </a:solidFill>
              </a:rPr>
              <a:t>Κατάφυση:</a:t>
            </a:r>
            <a:r>
              <a:rPr lang="el-GR" altLang="el-GR" sz="1600">
                <a:solidFill>
                  <a:srgbClr val="000000"/>
                </a:solidFill>
              </a:rPr>
              <a:t> διάμεσος τένοντας προσφύεται έμμεσα στο υοειδές οστό</a:t>
            </a:r>
            <a:r>
              <a:rPr lang="el-GR" altLang="el-GR" sz="1600"/>
              <a:t> </a:t>
            </a:r>
            <a:endParaRPr lang="fr-FR" altLang="el-GR" sz="1600"/>
          </a:p>
        </p:txBody>
      </p:sp>
      <p:sp>
        <p:nvSpPr>
          <p:cNvPr id="205836" name="Text Box 12"/>
          <p:cNvSpPr txBox="1">
            <a:spLocks noChangeArrowheads="1"/>
          </p:cNvSpPr>
          <p:nvPr/>
        </p:nvSpPr>
        <p:spPr bwMode="auto">
          <a:xfrm>
            <a:off x="7839292" y="5565318"/>
            <a:ext cx="3240088" cy="915987"/>
          </a:xfrm>
          <a:prstGeom prst="rect">
            <a:avLst/>
          </a:prstGeom>
          <a:solidFill>
            <a:schemeClr val="accent1">
              <a:lumMod val="60000"/>
              <a:lumOff val="40000"/>
            </a:schemeClr>
          </a:solidFill>
          <a:ln>
            <a:noFill/>
          </a:ln>
          <a:effectLst/>
        </p:spPr>
        <p:txBody>
          <a:bodyPr>
            <a:spAutoFit/>
          </a:bodyPr>
          <a:lstStyle/>
          <a:p>
            <a:pPr>
              <a:spcBef>
                <a:spcPct val="50000"/>
              </a:spcBef>
            </a:pPr>
            <a:r>
              <a:rPr lang="el-GR" altLang="el-GR" dirty="0"/>
              <a:t>Ανέλκει το υοειδές, ανοίγει το στόμα, κινεί το υοειδές προς τα μπροστά ή προς τα πίσω</a:t>
            </a:r>
            <a:endParaRPr lang="fr-FR" altLang="el-GR" dirty="0"/>
          </a:p>
        </p:txBody>
      </p:sp>
      <p:sp>
        <p:nvSpPr>
          <p:cNvPr id="3" name="5-Point Star 2"/>
          <p:cNvSpPr/>
          <p:nvPr/>
        </p:nvSpPr>
        <p:spPr>
          <a:xfrm>
            <a:off x="4934382" y="3146224"/>
            <a:ext cx="441182" cy="39716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 name="Picture 3"/>
          <p:cNvPicPr>
            <a:picLocks noChangeAspect="1"/>
          </p:cNvPicPr>
          <p:nvPr/>
        </p:nvPicPr>
        <p:blipFill>
          <a:blip r:embed="rId5"/>
          <a:stretch>
            <a:fillRect/>
          </a:stretch>
        </p:blipFill>
        <p:spPr>
          <a:xfrm>
            <a:off x="2152073" y="4452529"/>
            <a:ext cx="431636" cy="383676"/>
          </a:xfrm>
          <a:prstGeom prst="rect">
            <a:avLst/>
          </a:prstGeom>
        </p:spPr>
      </p:pic>
      <p:pic>
        <p:nvPicPr>
          <p:cNvPr id="5" name="Picture 4"/>
          <p:cNvPicPr>
            <a:picLocks noChangeAspect="1"/>
          </p:cNvPicPr>
          <p:nvPr/>
        </p:nvPicPr>
        <p:blipFill>
          <a:blip r:embed="rId6"/>
          <a:stretch>
            <a:fillRect/>
          </a:stretch>
        </p:blipFill>
        <p:spPr>
          <a:xfrm>
            <a:off x="718374" y="1358987"/>
            <a:ext cx="5271410" cy="5000673"/>
          </a:xfrm>
          <a:prstGeom prst="rect">
            <a:avLst/>
          </a:prstGeom>
          <a:ln>
            <a:solidFill>
              <a:schemeClr val="tx1"/>
            </a:solidFill>
          </a:ln>
        </p:spPr>
      </p:pic>
      <p:cxnSp>
        <p:nvCxnSpPr>
          <p:cNvPr id="7" name="Straight Arrow Connector 6"/>
          <p:cNvCxnSpPr/>
          <p:nvPr/>
        </p:nvCxnSpPr>
        <p:spPr>
          <a:xfrm flipH="1">
            <a:off x="4525818" y="3146224"/>
            <a:ext cx="517238" cy="57603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7"/>
          <a:stretch>
            <a:fillRect/>
          </a:stretch>
        </p:blipFill>
        <p:spPr>
          <a:xfrm rot="14968288">
            <a:off x="2236762" y="4376757"/>
            <a:ext cx="511074" cy="535219"/>
          </a:xfrm>
          <a:prstGeom prst="rect">
            <a:avLst/>
          </a:prstGeom>
        </p:spPr>
      </p:pic>
      <p:sp>
        <p:nvSpPr>
          <p:cNvPr id="2" name="TextBox 1"/>
          <p:cNvSpPr txBox="1"/>
          <p:nvPr/>
        </p:nvSpPr>
        <p:spPr>
          <a:xfrm>
            <a:off x="1010107" y="492554"/>
            <a:ext cx="5559279" cy="523220"/>
          </a:xfrm>
          <a:prstGeom prst="rect">
            <a:avLst/>
          </a:prstGeom>
          <a:solidFill>
            <a:schemeClr val="bg1">
              <a:lumMod val="75000"/>
            </a:schemeClr>
          </a:solidFill>
          <a:ln>
            <a:solidFill>
              <a:schemeClr val="tx1"/>
            </a:solidFill>
          </a:ln>
        </p:spPr>
        <p:txBody>
          <a:bodyPr wrap="none" rtlCol="0">
            <a:spAutoFit/>
          </a:bodyPr>
          <a:lstStyle/>
          <a:p>
            <a:r>
              <a:rPr lang="el-GR" sz="2800" dirty="0"/>
              <a:t>ΔΙΓΑΣΤΟΡΑΣ ΤΗΣ ΚΑΤΩ ΓΝΑΘΟΥ ΜΥΣ </a:t>
            </a:r>
          </a:p>
        </p:txBody>
      </p:sp>
    </p:spTree>
    <p:extLst>
      <p:ext uri="{BB962C8B-B14F-4D97-AF65-F5344CB8AC3E}">
        <p14:creationId xmlns:p14="http://schemas.microsoft.com/office/powerpoint/2010/main" val="211413534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0948" name="Object 4"/>
          <p:cNvGraphicFramePr>
            <a:graphicFrameLocks noChangeAspect="1"/>
          </p:cNvGraphicFramePr>
          <p:nvPr>
            <p:extLst>
              <p:ext uri="{D42A27DB-BD31-4B8C-83A1-F6EECF244321}">
                <p14:modId xmlns:p14="http://schemas.microsoft.com/office/powerpoint/2010/main" val="596088753"/>
              </p:ext>
            </p:extLst>
          </p:nvPr>
        </p:nvGraphicFramePr>
        <p:xfrm>
          <a:off x="8104382" y="215900"/>
          <a:ext cx="2941877" cy="3429000"/>
        </p:xfrm>
        <a:graphic>
          <a:graphicData uri="http://schemas.openxmlformats.org/presentationml/2006/ole">
            <mc:AlternateContent xmlns:mc="http://schemas.openxmlformats.org/markup-compatibility/2006">
              <mc:Choice xmlns:v="urn:schemas-microsoft-com:vml" Requires="v">
                <p:oleObj name="Image" r:id="rId3" imgW="4092295" imgH="4770533" progId="Photoshop.Image.5">
                  <p:embed/>
                </p:oleObj>
              </mc:Choice>
              <mc:Fallback>
                <p:oleObj name="Image" r:id="rId3" imgW="4092295" imgH="4770533" progId="Photoshop.Image.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4382" y="215900"/>
                        <a:ext cx="2941877" cy="3429000"/>
                      </a:xfrm>
                      <a:prstGeom prst="rect">
                        <a:avLst/>
                      </a:prstGeom>
                      <a:noFill/>
                      <a:ln>
                        <a:noFill/>
                      </a:ln>
                      <a:effectLst/>
                    </p:spPr>
                  </p:pic>
                </p:oleObj>
              </mc:Fallback>
            </mc:AlternateContent>
          </a:graphicData>
        </a:graphic>
      </p:graphicFrame>
      <p:sp>
        <p:nvSpPr>
          <p:cNvPr id="210954" name="Text Box 10"/>
          <p:cNvSpPr txBox="1">
            <a:spLocks noChangeArrowheads="1"/>
          </p:cNvSpPr>
          <p:nvPr/>
        </p:nvSpPr>
        <p:spPr bwMode="auto">
          <a:xfrm>
            <a:off x="7824355" y="3821837"/>
            <a:ext cx="37084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b="1" dirty="0" err="1">
                <a:solidFill>
                  <a:srgbClr val="000000"/>
                </a:solidFill>
              </a:rPr>
              <a:t>Έκφυση</a:t>
            </a:r>
            <a:r>
              <a:rPr lang="el-GR" altLang="el-GR" b="1" dirty="0">
                <a:solidFill>
                  <a:srgbClr val="000000"/>
                </a:solidFill>
              </a:rPr>
              <a:t>:</a:t>
            </a:r>
            <a:r>
              <a:rPr lang="el-GR" altLang="el-GR" dirty="0">
                <a:solidFill>
                  <a:srgbClr val="000000"/>
                </a:solidFill>
              </a:rPr>
              <a:t> βελονοειδής απόφυση κροταφικού οστού</a:t>
            </a:r>
          </a:p>
          <a:p>
            <a:pPr>
              <a:spcBef>
                <a:spcPct val="50000"/>
              </a:spcBef>
            </a:pPr>
            <a:r>
              <a:rPr lang="el-GR" altLang="el-GR" b="1" dirty="0">
                <a:solidFill>
                  <a:srgbClr val="000000"/>
                </a:solidFill>
              </a:rPr>
              <a:t>Κατάφυση:</a:t>
            </a:r>
            <a:r>
              <a:rPr lang="el-GR" altLang="el-GR" dirty="0">
                <a:solidFill>
                  <a:srgbClr val="000000"/>
                </a:solidFill>
              </a:rPr>
              <a:t> υοειδές οστό </a:t>
            </a:r>
          </a:p>
          <a:p>
            <a:pPr>
              <a:spcBef>
                <a:spcPct val="50000"/>
              </a:spcBef>
            </a:pPr>
            <a:r>
              <a:rPr lang="el-GR" altLang="el-GR" b="1" dirty="0">
                <a:solidFill>
                  <a:srgbClr val="CC9900"/>
                </a:solidFill>
              </a:rPr>
              <a:t>Νεύρωση: </a:t>
            </a:r>
            <a:r>
              <a:rPr lang="el-GR" altLang="el-GR" b="1" dirty="0" err="1">
                <a:solidFill>
                  <a:srgbClr val="CC9900"/>
                </a:solidFill>
              </a:rPr>
              <a:t>βελονομαστοειδής</a:t>
            </a:r>
            <a:r>
              <a:rPr lang="el-GR" altLang="el-GR" b="1" dirty="0">
                <a:solidFill>
                  <a:srgbClr val="CC9900"/>
                </a:solidFill>
              </a:rPr>
              <a:t> κλάδος του προσωπικού νεύρου</a:t>
            </a:r>
            <a:r>
              <a:rPr lang="el-GR" altLang="el-GR" dirty="0">
                <a:solidFill>
                  <a:srgbClr val="CC9900"/>
                </a:solidFill>
              </a:rPr>
              <a:t> </a:t>
            </a:r>
            <a:endParaRPr lang="fr-FR" altLang="el-GR" dirty="0">
              <a:solidFill>
                <a:srgbClr val="CC9900"/>
              </a:solidFill>
            </a:endParaRPr>
          </a:p>
        </p:txBody>
      </p:sp>
      <p:sp>
        <p:nvSpPr>
          <p:cNvPr id="210957" name="Text Box 13"/>
          <p:cNvSpPr txBox="1">
            <a:spLocks noChangeArrowheads="1"/>
          </p:cNvSpPr>
          <p:nvPr/>
        </p:nvSpPr>
        <p:spPr bwMode="auto">
          <a:xfrm>
            <a:off x="7246938" y="5753100"/>
            <a:ext cx="3313112" cy="915988"/>
          </a:xfrm>
          <a:prstGeom prst="rect">
            <a:avLst/>
          </a:prstGeom>
          <a:solidFill>
            <a:schemeClr val="accent1">
              <a:lumMod val="60000"/>
              <a:lumOff val="40000"/>
            </a:schemeClr>
          </a:solidFill>
          <a:ln>
            <a:noFill/>
          </a:ln>
          <a:effectLst/>
        </p:spPr>
        <p:txBody>
          <a:bodyPr>
            <a:spAutoFit/>
          </a:bodyPr>
          <a:lstStyle/>
          <a:p>
            <a:pPr>
              <a:spcBef>
                <a:spcPct val="50000"/>
              </a:spcBef>
            </a:pPr>
            <a:r>
              <a:rPr lang="el-GR" altLang="el-GR" b="1" dirty="0"/>
              <a:t>Φέρει το υοειδές οστό προς τα πίσω και άνω και ανυψώνει τη γλώσσα</a:t>
            </a:r>
            <a:endParaRPr lang="fr-FR" altLang="el-GR" b="1" dirty="0"/>
          </a:p>
        </p:txBody>
      </p:sp>
      <p:pic>
        <p:nvPicPr>
          <p:cNvPr id="2" name="Picture 1"/>
          <p:cNvPicPr>
            <a:picLocks noChangeAspect="1"/>
          </p:cNvPicPr>
          <p:nvPr/>
        </p:nvPicPr>
        <p:blipFill>
          <a:blip r:embed="rId5"/>
          <a:stretch>
            <a:fillRect/>
          </a:stretch>
        </p:blipFill>
        <p:spPr>
          <a:xfrm>
            <a:off x="549758" y="1279522"/>
            <a:ext cx="5352278" cy="5077388"/>
          </a:xfrm>
          <a:prstGeom prst="rect">
            <a:avLst/>
          </a:prstGeom>
          <a:ln>
            <a:solidFill>
              <a:schemeClr val="tx1"/>
            </a:solidFill>
          </a:ln>
        </p:spPr>
      </p:pic>
      <p:sp>
        <p:nvSpPr>
          <p:cNvPr id="3" name="TextBox 2"/>
          <p:cNvSpPr txBox="1"/>
          <p:nvPr/>
        </p:nvSpPr>
        <p:spPr>
          <a:xfrm>
            <a:off x="1578543" y="442763"/>
            <a:ext cx="4572277" cy="646331"/>
          </a:xfrm>
          <a:prstGeom prst="rect">
            <a:avLst/>
          </a:prstGeom>
          <a:solidFill>
            <a:schemeClr val="bg1">
              <a:lumMod val="75000"/>
            </a:schemeClr>
          </a:solidFill>
          <a:ln>
            <a:solidFill>
              <a:schemeClr val="tx1"/>
            </a:solidFill>
          </a:ln>
        </p:spPr>
        <p:txBody>
          <a:bodyPr wrap="none" rtlCol="0">
            <a:spAutoFit/>
          </a:bodyPr>
          <a:lstStyle/>
          <a:p>
            <a:r>
              <a:rPr lang="el-GR" sz="3600" b="1" dirty="0"/>
              <a:t>ΒΕΛΟΝΟ</a:t>
            </a:r>
            <a:r>
              <a:rPr lang="el-GR" altLang="el-GR" sz="3600" b="1" dirty="0"/>
              <a:t>Ϋ</a:t>
            </a:r>
            <a:r>
              <a:rPr lang="el-GR" sz="3600" b="1" dirty="0"/>
              <a:t>ΟΕΙΔΗΣ ΜΥΣ </a:t>
            </a:r>
          </a:p>
        </p:txBody>
      </p:sp>
    </p:spTree>
    <p:extLst>
      <p:ext uri="{BB962C8B-B14F-4D97-AF65-F5344CB8AC3E}">
        <p14:creationId xmlns:p14="http://schemas.microsoft.com/office/powerpoint/2010/main" val="118167039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9" name="Text Box 11"/>
          <p:cNvSpPr txBox="1">
            <a:spLocks noChangeArrowheads="1"/>
          </p:cNvSpPr>
          <p:nvPr/>
        </p:nvSpPr>
        <p:spPr bwMode="auto">
          <a:xfrm>
            <a:off x="6499226" y="3609123"/>
            <a:ext cx="4789921"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l-GR" altLang="el-GR" b="1" dirty="0" err="1">
                <a:solidFill>
                  <a:srgbClr val="000000"/>
                </a:solidFill>
              </a:rPr>
              <a:t>Έκφυση</a:t>
            </a:r>
            <a:r>
              <a:rPr lang="el-GR" altLang="el-GR" b="1" dirty="0">
                <a:solidFill>
                  <a:srgbClr val="000000"/>
                </a:solidFill>
              </a:rPr>
              <a:t>:</a:t>
            </a:r>
            <a:r>
              <a:rPr lang="el-GR" altLang="el-GR" dirty="0">
                <a:solidFill>
                  <a:srgbClr val="000000"/>
                </a:solidFill>
              </a:rPr>
              <a:t> έσω επιφάνεια της κάτω γνάθου από τη </a:t>
            </a:r>
            <a:r>
              <a:rPr lang="el-GR" altLang="el-GR" dirty="0" err="1">
                <a:solidFill>
                  <a:srgbClr val="000000"/>
                </a:solidFill>
              </a:rPr>
              <a:t>γενειακή</a:t>
            </a:r>
            <a:r>
              <a:rPr lang="el-GR" altLang="el-GR" dirty="0">
                <a:solidFill>
                  <a:srgbClr val="000000"/>
                </a:solidFill>
              </a:rPr>
              <a:t> σύμφυση έως τους γομφίους (έσω λογή γραμμή ή </a:t>
            </a:r>
            <a:r>
              <a:rPr lang="el-GR" altLang="el-GR" dirty="0" err="1">
                <a:solidFill>
                  <a:srgbClr val="000000"/>
                </a:solidFill>
              </a:rPr>
              <a:t>γναθοϋοειδής</a:t>
            </a:r>
            <a:r>
              <a:rPr lang="el-GR" altLang="el-GR" dirty="0">
                <a:solidFill>
                  <a:srgbClr val="000000"/>
                </a:solidFill>
              </a:rPr>
              <a:t>) </a:t>
            </a:r>
            <a:r>
              <a:rPr lang="el-GR" altLang="el-GR" dirty="0"/>
              <a:t>, ενώνεται με τον αντίθετο με μία ραφή και στο σύνολό του αποτελεί </a:t>
            </a:r>
            <a:r>
              <a:rPr lang="el-GR" altLang="el-GR" dirty="0">
                <a:solidFill>
                  <a:srgbClr val="008000"/>
                </a:solidFill>
              </a:rPr>
              <a:t>ένα είδος διαφράγματος (του στόματος</a:t>
            </a:r>
            <a:r>
              <a:rPr lang="el-GR" altLang="el-GR" dirty="0"/>
              <a:t>) που χωρίζει την στοματική κοιλότητα από τον τράχηλο</a:t>
            </a:r>
            <a:endParaRPr lang="el-GR" altLang="el-GR" dirty="0">
              <a:solidFill>
                <a:srgbClr val="000000"/>
              </a:solidFill>
            </a:endParaRPr>
          </a:p>
          <a:p>
            <a:pPr>
              <a:spcBef>
                <a:spcPct val="50000"/>
              </a:spcBef>
            </a:pPr>
            <a:r>
              <a:rPr lang="el-GR" altLang="el-GR" b="1" dirty="0">
                <a:solidFill>
                  <a:srgbClr val="000000"/>
                </a:solidFill>
              </a:rPr>
              <a:t>Κατάφυση:</a:t>
            </a:r>
            <a:r>
              <a:rPr lang="el-GR" altLang="el-GR" dirty="0">
                <a:solidFill>
                  <a:srgbClr val="000000"/>
                </a:solidFill>
              </a:rPr>
              <a:t> υοειδές οστό </a:t>
            </a:r>
          </a:p>
          <a:p>
            <a:pPr>
              <a:spcBef>
                <a:spcPct val="50000"/>
              </a:spcBef>
            </a:pPr>
            <a:r>
              <a:rPr lang="el-GR" altLang="el-GR" b="1" dirty="0">
                <a:solidFill>
                  <a:srgbClr val="CC9900"/>
                </a:solidFill>
              </a:rPr>
              <a:t>Νεύρωση: </a:t>
            </a:r>
            <a:r>
              <a:rPr lang="el-GR" altLang="el-GR" b="1" dirty="0" err="1">
                <a:solidFill>
                  <a:srgbClr val="CC9900"/>
                </a:solidFill>
              </a:rPr>
              <a:t>γναθοϋοειδές</a:t>
            </a:r>
            <a:r>
              <a:rPr lang="el-GR" altLang="el-GR" b="1" dirty="0">
                <a:solidFill>
                  <a:srgbClr val="CC9900"/>
                </a:solidFill>
              </a:rPr>
              <a:t> νεύρο του κάτω γναθικού κλάδου του τριδύμου νεύρου</a:t>
            </a:r>
            <a:r>
              <a:rPr lang="el-GR" altLang="el-GR" dirty="0">
                <a:solidFill>
                  <a:srgbClr val="000000"/>
                </a:solidFill>
              </a:rPr>
              <a:t>  </a:t>
            </a:r>
            <a:endParaRPr lang="fr-FR" altLang="el-GR" dirty="0">
              <a:solidFill>
                <a:srgbClr val="000000"/>
              </a:solidFill>
            </a:endParaRPr>
          </a:p>
        </p:txBody>
      </p:sp>
      <p:sp>
        <p:nvSpPr>
          <p:cNvPr id="211981" name="Text Box 13"/>
          <p:cNvSpPr txBox="1">
            <a:spLocks noChangeArrowheads="1"/>
          </p:cNvSpPr>
          <p:nvPr/>
        </p:nvSpPr>
        <p:spPr bwMode="auto">
          <a:xfrm>
            <a:off x="767557" y="5007070"/>
            <a:ext cx="3384550" cy="915987"/>
          </a:xfrm>
          <a:prstGeom prst="rect">
            <a:avLst/>
          </a:prstGeom>
          <a:solidFill>
            <a:schemeClr val="accent1">
              <a:lumMod val="60000"/>
              <a:lumOff val="40000"/>
            </a:schemeClr>
          </a:solidFill>
          <a:ln>
            <a:noFill/>
          </a:ln>
          <a:effectLst/>
        </p:spPr>
        <p:txBody>
          <a:bodyPr>
            <a:spAutoFit/>
          </a:bodyPr>
          <a:lstStyle/>
          <a:p>
            <a:pPr>
              <a:spcBef>
                <a:spcPct val="50000"/>
              </a:spcBef>
            </a:pPr>
            <a:r>
              <a:rPr lang="el-GR" altLang="el-GR" dirty="0"/>
              <a:t>Ανυψώνει το υοειδές οστό, το έδαφος του στόματος και τη γλώσσα</a:t>
            </a:r>
            <a:endParaRPr lang="fr-FR" altLang="el-GR" dirty="0"/>
          </a:p>
        </p:txBody>
      </p:sp>
      <p:pic>
        <p:nvPicPr>
          <p:cNvPr id="4" name="Picture 3"/>
          <p:cNvPicPr>
            <a:picLocks noChangeAspect="1"/>
          </p:cNvPicPr>
          <p:nvPr/>
        </p:nvPicPr>
        <p:blipFill rotWithShape="1">
          <a:blip r:embed="rId3"/>
          <a:srcRect l="18481" t="26950" r="17895" b="8198"/>
          <a:stretch/>
        </p:blipFill>
        <p:spPr>
          <a:xfrm>
            <a:off x="7222838" y="146339"/>
            <a:ext cx="3925454" cy="3462784"/>
          </a:xfrm>
          <a:prstGeom prst="rect">
            <a:avLst/>
          </a:prstGeom>
        </p:spPr>
      </p:pic>
      <p:pic>
        <p:nvPicPr>
          <p:cNvPr id="5" name="Picture 4"/>
          <p:cNvPicPr>
            <a:picLocks noChangeAspect="1"/>
          </p:cNvPicPr>
          <p:nvPr/>
        </p:nvPicPr>
        <p:blipFill rotWithShape="1">
          <a:blip r:embed="rId4"/>
          <a:srcRect l="13464" t="16599" r="12583" b="13943"/>
          <a:stretch/>
        </p:blipFill>
        <p:spPr>
          <a:xfrm>
            <a:off x="960582" y="1190570"/>
            <a:ext cx="4525818" cy="3667757"/>
          </a:xfrm>
          <a:prstGeom prst="rect">
            <a:avLst/>
          </a:prstGeom>
        </p:spPr>
      </p:pic>
      <p:sp>
        <p:nvSpPr>
          <p:cNvPr id="2" name="TextBox 1"/>
          <p:cNvSpPr txBox="1"/>
          <p:nvPr/>
        </p:nvSpPr>
        <p:spPr>
          <a:xfrm>
            <a:off x="960582" y="333941"/>
            <a:ext cx="4739182" cy="707886"/>
          </a:xfrm>
          <a:prstGeom prst="rect">
            <a:avLst/>
          </a:prstGeom>
          <a:solidFill>
            <a:schemeClr val="bg1">
              <a:lumMod val="75000"/>
            </a:schemeClr>
          </a:solidFill>
          <a:ln>
            <a:solidFill>
              <a:schemeClr val="tx1"/>
            </a:solidFill>
          </a:ln>
        </p:spPr>
        <p:txBody>
          <a:bodyPr wrap="none" rtlCol="0">
            <a:spAutoFit/>
          </a:bodyPr>
          <a:lstStyle/>
          <a:p>
            <a:r>
              <a:rPr lang="el-GR" sz="4000" b="1" dirty="0"/>
              <a:t>ΓΝΑΘΟ</a:t>
            </a:r>
            <a:r>
              <a:rPr lang="el-GR" altLang="el-GR" sz="4000" b="1" dirty="0"/>
              <a:t>ΫΟΕΙΔΗΣ ΜΥΣ </a:t>
            </a:r>
            <a:endParaRPr lang="el-GR" sz="4000" b="1" dirty="0"/>
          </a:p>
        </p:txBody>
      </p:sp>
    </p:spTree>
    <p:extLst>
      <p:ext uri="{BB962C8B-B14F-4D97-AF65-F5344CB8AC3E}">
        <p14:creationId xmlns:p14="http://schemas.microsoft.com/office/powerpoint/2010/main" val="192669890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2998" name="Object 6"/>
          <p:cNvGraphicFramePr>
            <a:graphicFrameLocks noChangeAspect="1"/>
          </p:cNvGraphicFramePr>
          <p:nvPr>
            <p:extLst>
              <p:ext uri="{D42A27DB-BD31-4B8C-83A1-F6EECF244321}">
                <p14:modId xmlns:p14="http://schemas.microsoft.com/office/powerpoint/2010/main" val="3169397557"/>
              </p:ext>
            </p:extLst>
          </p:nvPr>
        </p:nvGraphicFramePr>
        <p:xfrm>
          <a:off x="7887854" y="115888"/>
          <a:ext cx="3842328" cy="4070223"/>
        </p:xfrm>
        <a:graphic>
          <a:graphicData uri="http://schemas.openxmlformats.org/presentationml/2006/ole">
            <mc:AlternateContent xmlns:mc="http://schemas.openxmlformats.org/markup-compatibility/2006">
              <mc:Choice xmlns:v="urn:schemas-microsoft-com:vml" Requires="v">
                <p:oleObj name="Image" r:id="rId3" imgW="6782388" imgH="7186283" progId="Photoshop.Image.5">
                  <p:embed/>
                </p:oleObj>
              </mc:Choice>
              <mc:Fallback>
                <p:oleObj name="Image" r:id="rId3" imgW="6782388" imgH="7186283" progId="Photoshop.Image.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7854" y="115888"/>
                        <a:ext cx="3842328" cy="4070223"/>
                      </a:xfrm>
                      <a:prstGeom prst="rect">
                        <a:avLst/>
                      </a:prstGeom>
                      <a:noFill/>
                      <a:ln>
                        <a:noFill/>
                      </a:ln>
                      <a:effectLst/>
                    </p:spPr>
                  </p:pic>
                </p:oleObj>
              </mc:Fallback>
            </mc:AlternateContent>
          </a:graphicData>
        </a:graphic>
      </p:graphicFrame>
      <p:graphicFrame>
        <p:nvGraphicFramePr>
          <p:cNvPr id="213002" name="Object 10"/>
          <p:cNvGraphicFramePr>
            <a:graphicFrameLocks noChangeAspect="1"/>
          </p:cNvGraphicFramePr>
          <p:nvPr>
            <p:extLst>
              <p:ext uri="{D42A27DB-BD31-4B8C-83A1-F6EECF244321}">
                <p14:modId xmlns:p14="http://schemas.microsoft.com/office/powerpoint/2010/main" val="3835333730"/>
              </p:ext>
            </p:extLst>
          </p:nvPr>
        </p:nvGraphicFramePr>
        <p:xfrm>
          <a:off x="314037" y="1240432"/>
          <a:ext cx="5050848" cy="3893688"/>
        </p:xfrm>
        <a:graphic>
          <a:graphicData uri="http://schemas.openxmlformats.org/presentationml/2006/ole">
            <mc:AlternateContent xmlns:mc="http://schemas.openxmlformats.org/markup-compatibility/2006">
              <mc:Choice xmlns:v="urn:schemas-microsoft-com:vml" Requires="v">
                <p:oleObj name="Image" r:id="rId5" imgW="7039887" imgH="5426050" progId="Photoshop.Image.5">
                  <p:embed/>
                </p:oleObj>
              </mc:Choice>
              <mc:Fallback>
                <p:oleObj name="Image" r:id="rId5" imgW="7039887" imgH="5426050" progId="Photoshop.Image.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037" y="1240432"/>
                        <a:ext cx="5050848" cy="3893688"/>
                      </a:xfrm>
                      <a:prstGeom prst="rect">
                        <a:avLst/>
                      </a:prstGeom>
                      <a:noFill/>
                      <a:ln>
                        <a:noFill/>
                      </a:ln>
                      <a:effectLst/>
                    </p:spPr>
                  </p:pic>
                </p:oleObj>
              </mc:Fallback>
            </mc:AlternateContent>
          </a:graphicData>
        </a:graphic>
      </p:graphicFrame>
      <p:sp>
        <p:nvSpPr>
          <p:cNvPr id="213003" name="Text Box 11"/>
          <p:cNvSpPr txBox="1">
            <a:spLocks noChangeArrowheads="1"/>
          </p:cNvSpPr>
          <p:nvPr/>
        </p:nvSpPr>
        <p:spPr bwMode="auto">
          <a:xfrm>
            <a:off x="5855277" y="3831649"/>
            <a:ext cx="34925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b="1" dirty="0" err="1">
                <a:solidFill>
                  <a:srgbClr val="000000"/>
                </a:solidFill>
              </a:rPr>
              <a:t>Έκφυση</a:t>
            </a:r>
            <a:r>
              <a:rPr lang="el-GR" altLang="el-GR" b="1" dirty="0">
                <a:solidFill>
                  <a:srgbClr val="000000"/>
                </a:solidFill>
              </a:rPr>
              <a:t>:</a:t>
            </a:r>
            <a:r>
              <a:rPr lang="el-GR" altLang="el-GR" dirty="0">
                <a:solidFill>
                  <a:srgbClr val="000000"/>
                </a:solidFill>
              </a:rPr>
              <a:t> κάτω </a:t>
            </a:r>
            <a:r>
              <a:rPr lang="el-GR" altLang="el-GR" dirty="0" err="1">
                <a:solidFill>
                  <a:srgbClr val="000000"/>
                </a:solidFill>
              </a:rPr>
              <a:t>γενειακή</a:t>
            </a:r>
            <a:r>
              <a:rPr lang="el-GR" altLang="el-GR" dirty="0">
                <a:solidFill>
                  <a:srgbClr val="000000"/>
                </a:solidFill>
              </a:rPr>
              <a:t> άκανθα επί της έσω επιφάνειας του σώματος της κάτω γνάθου, στη μέση γραμμή</a:t>
            </a:r>
          </a:p>
          <a:p>
            <a:pPr>
              <a:spcBef>
                <a:spcPct val="50000"/>
              </a:spcBef>
            </a:pPr>
            <a:r>
              <a:rPr lang="el-GR" altLang="el-GR" b="1" dirty="0">
                <a:solidFill>
                  <a:srgbClr val="000000"/>
                </a:solidFill>
              </a:rPr>
              <a:t>Κατάφυση:</a:t>
            </a:r>
            <a:r>
              <a:rPr lang="el-GR" altLang="el-GR" dirty="0">
                <a:solidFill>
                  <a:srgbClr val="000000"/>
                </a:solidFill>
              </a:rPr>
              <a:t> σώμα του υοειδούς οστού</a:t>
            </a:r>
          </a:p>
          <a:p>
            <a:pPr>
              <a:spcBef>
                <a:spcPct val="50000"/>
              </a:spcBef>
            </a:pPr>
            <a:r>
              <a:rPr lang="el-GR" altLang="el-GR" b="1" dirty="0">
                <a:solidFill>
                  <a:srgbClr val="CC9900"/>
                </a:solidFill>
              </a:rPr>
              <a:t>Νεύρωση: </a:t>
            </a:r>
            <a:r>
              <a:rPr lang="el-GR" altLang="el-GR" b="1" dirty="0" err="1">
                <a:solidFill>
                  <a:srgbClr val="CC9900"/>
                </a:solidFill>
              </a:rPr>
              <a:t>γενειοϋοειδές</a:t>
            </a:r>
            <a:r>
              <a:rPr lang="el-GR" altLang="el-GR" b="1" dirty="0">
                <a:solidFill>
                  <a:srgbClr val="CC9900"/>
                </a:solidFill>
              </a:rPr>
              <a:t> ν, κλάδος του Α1, που πορεύεται εντός του υπογλωσσίου ν. </a:t>
            </a:r>
            <a:endParaRPr lang="fr-FR" altLang="el-GR" b="1" dirty="0">
              <a:solidFill>
                <a:srgbClr val="CC9900"/>
              </a:solidFill>
            </a:endParaRPr>
          </a:p>
        </p:txBody>
      </p:sp>
      <p:sp>
        <p:nvSpPr>
          <p:cNvPr id="213005" name="Text Box 13"/>
          <p:cNvSpPr txBox="1">
            <a:spLocks noChangeArrowheads="1"/>
          </p:cNvSpPr>
          <p:nvPr/>
        </p:nvSpPr>
        <p:spPr bwMode="auto">
          <a:xfrm>
            <a:off x="1028988" y="5788807"/>
            <a:ext cx="3384550" cy="641350"/>
          </a:xfrm>
          <a:prstGeom prst="rect">
            <a:avLst/>
          </a:prstGeom>
          <a:solidFill>
            <a:schemeClr val="accent1">
              <a:lumMod val="60000"/>
              <a:lumOff val="40000"/>
            </a:schemeClr>
          </a:solidFill>
          <a:ln>
            <a:noFill/>
          </a:ln>
          <a:effectLst/>
        </p:spPr>
        <p:txBody>
          <a:bodyPr>
            <a:spAutoFit/>
          </a:bodyPr>
          <a:lstStyle/>
          <a:p>
            <a:pPr>
              <a:spcBef>
                <a:spcPct val="50000"/>
              </a:spcBef>
            </a:pPr>
            <a:r>
              <a:rPr lang="el-GR" altLang="el-GR" dirty="0"/>
              <a:t>Φέρει προς τα πρόσω το υοειδές οστό και τη γλώσσα</a:t>
            </a:r>
            <a:endParaRPr lang="fr-FR" altLang="el-GR" dirty="0"/>
          </a:p>
        </p:txBody>
      </p:sp>
      <p:sp>
        <p:nvSpPr>
          <p:cNvPr id="2" name="5-Point Star 1"/>
          <p:cNvSpPr/>
          <p:nvPr/>
        </p:nvSpPr>
        <p:spPr>
          <a:xfrm>
            <a:off x="2508826" y="3688485"/>
            <a:ext cx="424873" cy="28632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TextBox 2"/>
          <p:cNvSpPr txBox="1"/>
          <p:nvPr/>
        </p:nvSpPr>
        <p:spPr>
          <a:xfrm>
            <a:off x="1771049" y="328313"/>
            <a:ext cx="3822457" cy="584775"/>
          </a:xfrm>
          <a:prstGeom prst="rect">
            <a:avLst/>
          </a:prstGeom>
          <a:solidFill>
            <a:schemeClr val="bg1">
              <a:lumMod val="75000"/>
            </a:schemeClr>
          </a:solidFill>
          <a:ln>
            <a:solidFill>
              <a:schemeClr val="tx1"/>
            </a:solidFill>
          </a:ln>
        </p:spPr>
        <p:txBody>
          <a:bodyPr wrap="none" rtlCol="0">
            <a:spAutoFit/>
          </a:bodyPr>
          <a:lstStyle/>
          <a:p>
            <a:r>
              <a:rPr lang="el-GR" sz="3200" b="1" dirty="0"/>
              <a:t>ΓΕΝΕΙΟ</a:t>
            </a:r>
            <a:r>
              <a:rPr lang="el-GR" altLang="el-GR" sz="3200" b="1" dirty="0"/>
              <a:t>ΫΟΕΙΔΗΣ ΜΥΣ </a:t>
            </a:r>
            <a:endParaRPr lang="el-GR" sz="3200" b="1" dirty="0"/>
          </a:p>
        </p:txBody>
      </p:sp>
    </p:spTree>
    <p:extLst>
      <p:ext uri="{BB962C8B-B14F-4D97-AF65-F5344CB8AC3E}">
        <p14:creationId xmlns:p14="http://schemas.microsoft.com/office/powerpoint/2010/main" val="68210105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12"/>
          <p:cNvPicPr>
            <a:picLocks noChangeAspect="1" noChangeArrowheads="1"/>
          </p:cNvPicPr>
          <p:nvPr/>
        </p:nvPicPr>
        <p:blipFill>
          <a:blip r:embed="rId2" cstate="print"/>
          <a:srcRect/>
          <a:stretch>
            <a:fillRect/>
          </a:stretch>
        </p:blipFill>
        <p:spPr bwMode="auto">
          <a:xfrm>
            <a:off x="6694055" y="1401619"/>
            <a:ext cx="4038600" cy="3829050"/>
          </a:xfrm>
          <a:prstGeom prst="rect">
            <a:avLst/>
          </a:prstGeom>
          <a:noFill/>
          <a:ln w="9525">
            <a:noFill/>
            <a:miter lim="800000"/>
            <a:headEnd/>
            <a:tailEnd/>
          </a:ln>
        </p:spPr>
      </p:pic>
      <p:sp>
        <p:nvSpPr>
          <p:cNvPr id="99331" name="Rectangle 4"/>
          <p:cNvSpPr>
            <a:spLocks noGrp="1" noChangeArrowheads="1"/>
          </p:cNvSpPr>
          <p:nvPr>
            <p:ph type="title"/>
          </p:nvPr>
        </p:nvSpPr>
        <p:spPr>
          <a:xfrm>
            <a:off x="1450109" y="258619"/>
            <a:ext cx="9144000" cy="1143000"/>
          </a:xfrm>
          <a:solidFill>
            <a:schemeClr val="tx2"/>
          </a:solidFill>
          <a:scene3d>
            <a:camera prst="orthographicFront"/>
            <a:lightRig rig="threePt" dir="t"/>
          </a:scene3d>
          <a:sp3d>
            <a:bevelT/>
          </a:sp3d>
        </p:spPr>
        <p:txBody>
          <a:bodyPr/>
          <a:lstStyle/>
          <a:p>
            <a:pPr eaLnBrk="1" hangingPunct="1"/>
            <a:r>
              <a:rPr lang="el-GR" sz="2800" b="1" dirty="0">
                <a:solidFill>
                  <a:schemeClr val="bg1"/>
                </a:solidFill>
                <a:effectLst>
                  <a:outerShdw blurRad="38100" dist="38100" dir="2700000" algn="tl">
                    <a:srgbClr val="000000">
                      <a:alpha val="43137"/>
                    </a:srgbClr>
                  </a:outerShdw>
                </a:effectLst>
              </a:rPr>
              <a:t>Η νεύρωση των άνωθεν του υοειδούς οστού μυών</a:t>
            </a:r>
          </a:p>
        </p:txBody>
      </p:sp>
      <p:sp>
        <p:nvSpPr>
          <p:cNvPr id="61444" name="Rectangle 5"/>
          <p:cNvSpPr>
            <a:spLocks noGrp="1" noChangeArrowheads="1"/>
          </p:cNvSpPr>
          <p:nvPr>
            <p:ph type="body" sz="half" idx="1"/>
          </p:nvPr>
        </p:nvSpPr>
        <p:spPr>
          <a:xfrm>
            <a:off x="461818" y="1665747"/>
            <a:ext cx="4859338" cy="4929411"/>
          </a:xfrm>
        </p:spPr>
        <p:txBody>
          <a:bodyPr>
            <a:normAutofit/>
          </a:bodyPr>
          <a:lstStyle/>
          <a:p>
            <a:pPr eaLnBrk="1" hangingPunct="1">
              <a:lnSpc>
                <a:spcPct val="80000"/>
              </a:lnSpc>
            </a:pPr>
            <a:r>
              <a:rPr lang="el-GR" sz="2400" b="1" dirty="0" err="1"/>
              <a:t>Διγάστωρ</a:t>
            </a:r>
            <a:r>
              <a:rPr lang="el-GR" sz="2400" b="1" dirty="0"/>
              <a:t> της Κάτω γνάθου</a:t>
            </a:r>
          </a:p>
          <a:p>
            <a:pPr lvl="1" eaLnBrk="1" hangingPunct="1">
              <a:lnSpc>
                <a:spcPct val="80000"/>
              </a:lnSpc>
            </a:pPr>
            <a:r>
              <a:rPr lang="el-GR" sz="2000" dirty="0"/>
              <a:t>Πρόσθια γαστέρα= </a:t>
            </a:r>
            <a:r>
              <a:rPr lang="el-GR" sz="2000" dirty="0" err="1"/>
              <a:t>γναθοϋοειδές</a:t>
            </a:r>
            <a:r>
              <a:rPr lang="el-GR" sz="2000" dirty="0"/>
              <a:t> νεύρο, </a:t>
            </a:r>
            <a:r>
              <a:rPr lang="el-GR" sz="2000" dirty="0">
                <a:solidFill>
                  <a:srgbClr val="C00000"/>
                </a:solidFill>
                <a:effectLst>
                  <a:outerShdw blurRad="38100" dist="38100" dir="2700000" algn="tl">
                    <a:srgbClr val="000000">
                      <a:alpha val="43137"/>
                    </a:srgbClr>
                  </a:outerShdw>
                </a:effectLst>
              </a:rPr>
              <a:t>τρίδυμο</a:t>
            </a:r>
          </a:p>
          <a:p>
            <a:pPr lvl="1" eaLnBrk="1" hangingPunct="1">
              <a:lnSpc>
                <a:spcPct val="80000"/>
              </a:lnSpc>
            </a:pPr>
            <a:r>
              <a:rPr lang="el-GR" sz="2000" dirty="0"/>
              <a:t>Οπίσθια γαστέρα= </a:t>
            </a:r>
            <a:r>
              <a:rPr lang="el-GR" sz="2000" dirty="0" err="1"/>
              <a:t>διγαστορικός</a:t>
            </a:r>
            <a:r>
              <a:rPr lang="el-GR" sz="2000" dirty="0"/>
              <a:t> κλάδος, </a:t>
            </a:r>
            <a:r>
              <a:rPr lang="el-GR" sz="2000" dirty="0">
                <a:solidFill>
                  <a:srgbClr val="C00000"/>
                </a:solidFill>
                <a:effectLst>
                  <a:outerShdw blurRad="38100" dist="38100" dir="2700000" algn="tl">
                    <a:srgbClr val="000000">
                      <a:alpha val="43137"/>
                    </a:srgbClr>
                  </a:outerShdw>
                </a:effectLst>
              </a:rPr>
              <a:t>προσωπικό</a:t>
            </a:r>
          </a:p>
          <a:p>
            <a:pPr lvl="1" eaLnBrk="1" hangingPunct="1">
              <a:lnSpc>
                <a:spcPct val="80000"/>
              </a:lnSpc>
            </a:pPr>
            <a:endParaRPr lang="el-GR" sz="2000" dirty="0"/>
          </a:p>
          <a:p>
            <a:pPr eaLnBrk="1" hangingPunct="1">
              <a:lnSpc>
                <a:spcPct val="80000"/>
              </a:lnSpc>
            </a:pPr>
            <a:r>
              <a:rPr lang="el-GR" sz="2400" b="1" dirty="0" err="1"/>
              <a:t>Βελονοϋοειδής</a:t>
            </a:r>
            <a:endParaRPr lang="el-GR" sz="2400" b="1" dirty="0"/>
          </a:p>
          <a:p>
            <a:pPr lvl="1" eaLnBrk="1" hangingPunct="1">
              <a:lnSpc>
                <a:spcPct val="80000"/>
              </a:lnSpc>
            </a:pPr>
            <a:r>
              <a:rPr lang="el-GR" sz="2000" dirty="0" err="1"/>
              <a:t>Διγαστορικός</a:t>
            </a:r>
            <a:r>
              <a:rPr lang="el-GR" sz="2000" dirty="0"/>
              <a:t> κλάδος, </a:t>
            </a:r>
            <a:r>
              <a:rPr lang="el-GR" sz="2000" dirty="0">
                <a:solidFill>
                  <a:srgbClr val="C00000"/>
                </a:solidFill>
                <a:effectLst>
                  <a:outerShdw blurRad="38100" dist="38100" dir="2700000" algn="tl">
                    <a:srgbClr val="000000">
                      <a:alpha val="43137"/>
                    </a:srgbClr>
                  </a:outerShdw>
                </a:effectLst>
              </a:rPr>
              <a:t>προσωπικό</a:t>
            </a:r>
          </a:p>
          <a:p>
            <a:pPr lvl="1" eaLnBrk="1" hangingPunct="1">
              <a:lnSpc>
                <a:spcPct val="80000"/>
              </a:lnSpc>
            </a:pPr>
            <a:endParaRPr lang="el-GR" sz="2000" dirty="0"/>
          </a:p>
          <a:p>
            <a:pPr eaLnBrk="1" hangingPunct="1">
              <a:lnSpc>
                <a:spcPct val="80000"/>
              </a:lnSpc>
            </a:pPr>
            <a:r>
              <a:rPr lang="el-GR" sz="2400" b="1" dirty="0" err="1"/>
              <a:t>Γναθοϋοειδής</a:t>
            </a:r>
            <a:endParaRPr lang="el-GR" sz="2400" b="1" dirty="0"/>
          </a:p>
          <a:p>
            <a:pPr lvl="1" eaLnBrk="1" hangingPunct="1">
              <a:lnSpc>
                <a:spcPct val="80000"/>
              </a:lnSpc>
            </a:pPr>
            <a:r>
              <a:rPr lang="el-GR" sz="2000" dirty="0" err="1"/>
              <a:t>Γναθοϋοειδές</a:t>
            </a:r>
            <a:r>
              <a:rPr lang="el-GR" sz="2000" dirty="0"/>
              <a:t> νεύρο, </a:t>
            </a:r>
            <a:r>
              <a:rPr lang="el-GR" sz="2000" dirty="0">
                <a:solidFill>
                  <a:srgbClr val="C00000"/>
                </a:solidFill>
                <a:effectLst>
                  <a:outerShdw blurRad="38100" dist="38100" dir="2700000" algn="tl">
                    <a:srgbClr val="000000">
                      <a:alpha val="43137"/>
                    </a:srgbClr>
                  </a:outerShdw>
                </a:effectLst>
              </a:rPr>
              <a:t>τρίδυμο</a:t>
            </a:r>
          </a:p>
          <a:p>
            <a:pPr lvl="1" eaLnBrk="1" hangingPunct="1">
              <a:lnSpc>
                <a:spcPct val="80000"/>
              </a:lnSpc>
            </a:pPr>
            <a:endParaRPr lang="el-GR" sz="2000" dirty="0"/>
          </a:p>
          <a:p>
            <a:pPr eaLnBrk="1" hangingPunct="1">
              <a:lnSpc>
                <a:spcPct val="80000"/>
              </a:lnSpc>
            </a:pPr>
            <a:r>
              <a:rPr lang="el-GR" sz="2400" b="1" dirty="0" err="1"/>
              <a:t>Γενειοϋοειδής</a:t>
            </a:r>
            <a:r>
              <a:rPr lang="el-GR" sz="2400" b="1" dirty="0"/>
              <a:t> </a:t>
            </a:r>
          </a:p>
          <a:p>
            <a:pPr lvl="1">
              <a:lnSpc>
                <a:spcPct val="80000"/>
              </a:lnSpc>
            </a:pPr>
            <a:r>
              <a:rPr lang="el-GR" sz="2000" dirty="0" err="1">
                <a:solidFill>
                  <a:srgbClr val="C00000"/>
                </a:solidFill>
                <a:effectLst>
                  <a:outerShdw blurRad="38100" dist="38100" dir="2700000" algn="tl">
                    <a:srgbClr val="000000">
                      <a:alpha val="43137"/>
                    </a:srgbClr>
                  </a:outerShdw>
                </a:effectLst>
              </a:rPr>
              <a:t>Γενειο</a:t>
            </a:r>
            <a:r>
              <a:rPr lang="el-GR" sz="2000" dirty="0" err="1">
                <a:solidFill>
                  <a:srgbClr val="FF0000"/>
                </a:solidFill>
              </a:rPr>
              <a:t>ϋ</a:t>
            </a:r>
            <a:r>
              <a:rPr lang="el-GR" sz="2000" dirty="0" err="1">
                <a:solidFill>
                  <a:srgbClr val="FF0000"/>
                </a:solidFill>
                <a:effectLst>
                  <a:outerShdw blurRad="38100" dist="38100" dir="2700000" algn="tl">
                    <a:srgbClr val="000000">
                      <a:alpha val="43137"/>
                    </a:srgbClr>
                  </a:outerShdw>
                </a:effectLst>
              </a:rPr>
              <a:t>ο</a:t>
            </a:r>
            <a:r>
              <a:rPr lang="el-GR" sz="2000" dirty="0" err="1">
                <a:solidFill>
                  <a:srgbClr val="C00000"/>
                </a:solidFill>
                <a:effectLst>
                  <a:outerShdw blurRad="38100" dist="38100" dir="2700000" algn="tl">
                    <a:srgbClr val="000000">
                      <a:alpha val="43137"/>
                    </a:srgbClr>
                  </a:outerShdw>
                </a:effectLst>
              </a:rPr>
              <a:t>ειδές</a:t>
            </a:r>
            <a:r>
              <a:rPr lang="el-GR" sz="2000" dirty="0"/>
              <a:t> νεύρο, από Α1</a:t>
            </a:r>
          </a:p>
        </p:txBody>
      </p:sp>
      <p:sp>
        <p:nvSpPr>
          <p:cNvPr id="2" name="Rectangle 1"/>
          <p:cNvSpPr/>
          <p:nvPr/>
        </p:nvSpPr>
        <p:spPr>
          <a:xfrm>
            <a:off x="5665355" y="5230669"/>
            <a:ext cx="6096000" cy="1200329"/>
          </a:xfrm>
          <a:prstGeom prst="rect">
            <a:avLst/>
          </a:prstGeom>
          <a:solidFill>
            <a:srgbClr val="00B0F0"/>
          </a:solidFill>
          <a:ln w="28575">
            <a:solidFill>
              <a:srgbClr val="002060"/>
            </a:solidFill>
          </a:ln>
        </p:spPr>
        <p:txBody>
          <a:bodyPr>
            <a:spAutoFit/>
          </a:bodyPr>
          <a:lstStyle/>
          <a:p>
            <a:r>
              <a:rPr lang="el-GR" dirty="0"/>
              <a:t>Και οι 4 μύες παίρνουν μέρος στην ενεργητική διάνοιξη του στόματος</a:t>
            </a:r>
          </a:p>
          <a:p>
            <a:r>
              <a:rPr lang="el-GR" dirty="0"/>
              <a:t>Ανυψώνουν το υοειδές οστό και το φέρουν μπροστά κατά την κατάποση</a:t>
            </a:r>
          </a:p>
        </p:txBody>
      </p:sp>
    </p:spTree>
    <p:extLst>
      <p:ext uri="{BB962C8B-B14F-4D97-AF65-F5344CB8AC3E}">
        <p14:creationId xmlns:p14="http://schemas.microsoft.com/office/powerpoint/2010/main" val="161471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4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4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4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4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44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44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444">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1444">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144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945" y="280447"/>
            <a:ext cx="7109981" cy="63215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8540151" y="6331789"/>
            <a:ext cx="690113" cy="5404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6" name="Picture 5"/>
          <p:cNvPicPr>
            <a:picLocks noChangeAspect="1"/>
          </p:cNvPicPr>
          <p:nvPr/>
        </p:nvPicPr>
        <p:blipFill rotWithShape="1">
          <a:blip r:embed="rId3"/>
          <a:srcRect l="8090" t="29292" r="51683" b="13085"/>
          <a:stretch/>
        </p:blipFill>
        <p:spPr>
          <a:xfrm>
            <a:off x="9134763" y="942109"/>
            <a:ext cx="2624138" cy="2216727"/>
          </a:xfrm>
          <a:prstGeom prst="rect">
            <a:avLst/>
          </a:prstGeom>
          <a:solidFill>
            <a:schemeClr val="bg1">
              <a:lumMod val="75000"/>
            </a:schemeClr>
          </a:solidFill>
          <a:ln>
            <a:solidFill>
              <a:schemeClr val="tx1"/>
            </a:solidFill>
          </a:ln>
        </p:spPr>
      </p:pic>
      <p:pic>
        <p:nvPicPr>
          <p:cNvPr id="7" name="Picture 6"/>
          <p:cNvPicPr>
            <a:picLocks noChangeAspect="1"/>
          </p:cNvPicPr>
          <p:nvPr/>
        </p:nvPicPr>
        <p:blipFill rotWithShape="1">
          <a:blip r:embed="rId4"/>
          <a:srcRect l="57909"/>
          <a:stretch/>
        </p:blipFill>
        <p:spPr>
          <a:xfrm>
            <a:off x="9134763" y="3754116"/>
            <a:ext cx="2507099" cy="2213040"/>
          </a:xfrm>
          <a:prstGeom prst="rect">
            <a:avLst/>
          </a:prstGeom>
          <a:ln>
            <a:solidFill>
              <a:schemeClr val="tx1"/>
            </a:solidFill>
          </a:ln>
        </p:spPr>
      </p:pic>
    </p:spTree>
    <p:extLst>
      <p:ext uri="{BB962C8B-B14F-4D97-AF65-F5344CB8AC3E}">
        <p14:creationId xmlns:p14="http://schemas.microsoft.com/office/powerpoint/2010/main" val="2210569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8591"/>
          <a:stretch/>
        </p:blipFill>
        <p:spPr bwMode="auto">
          <a:xfrm>
            <a:off x="3352368" y="1237672"/>
            <a:ext cx="5749925" cy="55830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3" name="Rectangle 3"/>
          <p:cNvSpPr>
            <a:spLocks noGrp="1" noChangeArrowheads="1"/>
          </p:cNvSpPr>
          <p:nvPr>
            <p:ph type="title"/>
          </p:nvPr>
        </p:nvSpPr>
        <p:spPr>
          <a:xfrm>
            <a:off x="1524000" y="94672"/>
            <a:ext cx="9144000" cy="1143000"/>
          </a:xfrm>
          <a:solidFill>
            <a:schemeClr val="accent1"/>
          </a:solidFill>
        </p:spPr>
        <p:txBody>
          <a:bodyPr>
            <a:normAutofit/>
          </a:bodyPr>
          <a:lstStyle/>
          <a:p>
            <a:pPr algn="ctr"/>
            <a:r>
              <a:rPr lang="el-GR" altLang="el-GR" sz="3600" b="1" dirty="0">
                <a:latin typeface="+mn-lt"/>
              </a:rPr>
              <a:t>Σκαληνοί  Μύες ή Πλάγιοι τραχηλικοί </a:t>
            </a:r>
          </a:p>
        </p:txBody>
      </p:sp>
      <p:sp>
        <p:nvSpPr>
          <p:cNvPr id="46084" name="Line 4"/>
          <p:cNvSpPr>
            <a:spLocks noChangeShapeType="1"/>
          </p:cNvSpPr>
          <p:nvPr/>
        </p:nvSpPr>
        <p:spPr bwMode="auto">
          <a:xfrm flipV="1">
            <a:off x="3595689" y="5084764"/>
            <a:ext cx="1563687" cy="13017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46085" name="Line 5"/>
          <p:cNvSpPr>
            <a:spLocks noChangeShapeType="1"/>
          </p:cNvSpPr>
          <p:nvPr/>
        </p:nvSpPr>
        <p:spPr bwMode="auto">
          <a:xfrm>
            <a:off x="3595688" y="3286126"/>
            <a:ext cx="1492250" cy="79057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46086" name="Line 6"/>
          <p:cNvSpPr>
            <a:spLocks noChangeShapeType="1"/>
          </p:cNvSpPr>
          <p:nvPr/>
        </p:nvSpPr>
        <p:spPr bwMode="auto">
          <a:xfrm flipH="1">
            <a:off x="7896225" y="3857626"/>
            <a:ext cx="914400" cy="1084263"/>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46087" name="Text Box 7"/>
          <p:cNvSpPr txBox="1">
            <a:spLocks noChangeArrowheads="1"/>
          </p:cNvSpPr>
          <p:nvPr/>
        </p:nvSpPr>
        <p:spPr bwMode="auto">
          <a:xfrm>
            <a:off x="1524000" y="5013326"/>
            <a:ext cx="208915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l-GR" altLang="el-GR" sz="1800" b="1" dirty="0">
                <a:solidFill>
                  <a:srgbClr val="FF0000"/>
                </a:solidFill>
                <a:latin typeface="Calibri" panose="020F0502020204030204" pitchFamily="34" charset="0"/>
              </a:rPr>
              <a:t>Πρόσθιος σκαληνός</a:t>
            </a:r>
            <a:endParaRPr lang="en-US" altLang="el-GR" sz="1800" b="1" dirty="0">
              <a:solidFill>
                <a:srgbClr val="FF0000"/>
              </a:solidFill>
              <a:latin typeface="Calibri" panose="020F0502020204030204" pitchFamily="34" charset="0"/>
            </a:endParaRPr>
          </a:p>
          <a:p>
            <a:pPr eaLnBrk="1" hangingPunct="1"/>
            <a:r>
              <a:rPr lang="en-US" altLang="el-GR" sz="1800" b="1" dirty="0">
                <a:latin typeface="Calibri" panose="020F0502020204030204" pitchFamily="34" charset="0"/>
              </a:rPr>
              <a:t>          (A3-A6)</a:t>
            </a:r>
            <a:endParaRPr lang="el-GR" altLang="el-GR" sz="1800" b="1" dirty="0">
              <a:latin typeface="Calibri" panose="020F0502020204030204" pitchFamily="34" charset="0"/>
            </a:endParaRPr>
          </a:p>
        </p:txBody>
      </p:sp>
      <p:sp>
        <p:nvSpPr>
          <p:cNvPr id="46088" name="Text Box 8"/>
          <p:cNvSpPr txBox="1">
            <a:spLocks noChangeArrowheads="1"/>
          </p:cNvSpPr>
          <p:nvPr/>
        </p:nvSpPr>
        <p:spPr bwMode="auto">
          <a:xfrm>
            <a:off x="1774826" y="3068638"/>
            <a:ext cx="1865313"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l-GR" altLang="el-GR" sz="1800" b="1" dirty="0">
                <a:solidFill>
                  <a:srgbClr val="FF0000"/>
                </a:solidFill>
                <a:latin typeface="Calibri" panose="020F0502020204030204" pitchFamily="34" charset="0"/>
              </a:rPr>
              <a:t>Μέσος  σκαληνός</a:t>
            </a:r>
            <a:endParaRPr lang="en-US" altLang="el-GR" sz="1800" b="1" dirty="0">
              <a:solidFill>
                <a:srgbClr val="FF0000"/>
              </a:solidFill>
              <a:latin typeface="Calibri" panose="020F0502020204030204" pitchFamily="34" charset="0"/>
            </a:endParaRPr>
          </a:p>
          <a:p>
            <a:pPr algn="ctr" eaLnBrk="1" hangingPunct="1"/>
            <a:r>
              <a:rPr lang="en-US" altLang="el-GR" sz="1800" b="1" dirty="0">
                <a:latin typeface="Calibri" panose="020F0502020204030204" pitchFamily="34" charset="0"/>
              </a:rPr>
              <a:t>(A2-A7)</a:t>
            </a:r>
            <a:endParaRPr lang="el-GR" altLang="el-GR" sz="1800" b="1" dirty="0">
              <a:latin typeface="Calibri" panose="020F0502020204030204" pitchFamily="34" charset="0"/>
            </a:endParaRPr>
          </a:p>
        </p:txBody>
      </p:sp>
      <p:sp>
        <p:nvSpPr>
          <p:cNvPr id="46089" name="Text Box 9"/>
          <p:cNvSpPr txBox="1">
            <a:spLocks noChangeArrowheads="1"/>
          </p:cNvSpPr>
          <p:nvPr/>
        </p:nvSpPr>
        <p:spPr bwMode="auto">
          <a:xfrm>
            <a:off x="8435976" y="3500438"/>
            <a:ext cx="210502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l-GR" altLang="el-GR" sz="1800" b="1" dirty="0">
                <a:solidFill>
                  <a:srgbClr val="FF0000"/>
                </a:solidFill>
                <a:latin typeface="Calibri" panose="020F0502020204030204" pitchFamily="34" charset="0"/>
              </a:rPr>
              <a:t>Οπίσθιος  σκαληνός</a:t>
            </a:r>
            <a:endParaRPr lang="en-US" altLang="el-GR" sz="1800" b="1" dirty="0">
              <a:solidFill>
                <a:srgbClr val="FF0000"/>
              </a:solidFill>
              <a:latin typeface="Calibri" panose="020F0502020204030204" pitchFamily="34" charset="0"/>
            </a:endParaRPr>
          </a:p>
          <a:p>
            <a:pPr algn="ctr" eaLnBrk="1" hangingPunct="1"/>
            <a:r>
              <a:rPr lang="en-US" altLang="el-GR" sz="1800" b="1" dirty="0">
                <a:latin typeface="Calibri" panose="020F0502020204030204" pitchFamily="34" charset="0"/>
              </a:rPr>
              <a:t> (A5-A6)</a:t>
            </a:r>
            <a:endParaRPr lang="el-GR" altLang="el-GR" sz="1800" b="1" dirty="0">
              <a:latin typeface="Calibri" panose="020F0502020204030204" pitchFamily="34" charset="0"/>
            </a:endParaRPr>
          </a:p>
        </p:txBody>
      </p:sp>
    </p:spTree>
    <p:extLst>
      <p:ext uri="{BB962C8B-B14F-4D97-AF65-F5344CB8AC3E}">
        <p14:creationId xmlns:p14="http://schemas.microsoft.com/office/powerpoint/2010/main" val="3432434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9" name="WordArt 3"/>
          <p:cNvSpPr>
            <a:spLocks noChangeArrowheads="1" noChangeShapeType="1" noTextEdit="1"/>
          </p:cNvSpPr>
          <p:nvPr/>
        </p:nvSpPr>
        <p:spPr bwMode="auto">
          <a:xfrm>
            <a:off x="1135780" y="242889"/>
            <a:ext cx="3872637" cy="620712"/>
          </a:xfrm>
          <a:prstGeom prst="rect">
            <a:avLst/>
          </a:prstGeom>
          <a:solidFill>
            <a:schemeClr val="bg1">
              <a:lumMod val="75000"/>
            </a:schemeClr>
          </a:solidFill>
        </p:spPr>
        <p:txBody>
          <a:bodyPr wrap="none" fromWordArt="1">
            <a:prstTxWarp prst="textPlain">
              <a:avLst>
                <a:gd name="adj" fmla="val 50000"/>
              </a:avLst>
            </a:prstTxWarp>
          </a:bodyPr>
          <a:lstStyle/>
          <a:p>
            <a:pPr algn="ctr"/>
            <a:r>
              <a:rPr lang="el-GR" sz="3600" b="1" kern="10" dirty="0">
                <a:ln w="12700">
                  <a:solidFill>
                    <a:srgbClr val="000080"/>
                  </a:solidFill>
                  <a:miter lim="800000"/>
                  <a:headEnd/>
                  <a:tailEnd/>
                </a:ln>
                <a:effectLst>
                  <a:outerShdw dist="35921" dir="2700000" algn="ctr" rotWithShape="0">
                    <a:srgbClr val="9999FF"/>
                  </a:outerShdw>
                </a:effectLst>
                <a:latin typeface="Arial" panose="020B0604020202020204" pitchFamily="34" charset="0"/>
              </a:rPr>
              <a:t>Πρόσθιος σκαληνός μυς  </a:t>
            </a:r>
          </a:p>
        </p:txBody>
      </p:sp>
      <p:graphicFrame>
        <p:nvGraphicFramePr>
          <p:cNvPr id="208900" name="Object 4"/>
          <p:cNvGraphicFramePr>
            <a:graphicFrameLocks noChangeAspect="1"/>
          </p:cNvGraphicFramePr>
          <p:nvPr>
            <p:extLst>
              <p:ext uri="{D42A27DB-BD31-4B8C-83A1-F6EECF244321}">
                <p14:modId xmlns:p14="http://schemas.microsoft.com/office/powerpoint/2010/main" val="2489751320"/>
              </p:ext>
            </p:extLst>
          </p:nvPr>
        </p:nvGraphicFramePr>
        <p:xfrm>
          <a:off x="8349673" y="52533"/>
          <a:ext cx="3354821" cy="2684751"/>
        </p:xfrm>
        <a:graphic>
          <a:graphicData uri="http://schemas.openxmlformats.org/presentationml/2006/ole">
            <mc:AlternateContent xmlns:mc="http://schemas.openxmlformats.org/markup-compatibility/2006">
              <mc:Choice xmlns:v="urn:schemas-microsoft-com:vml" Requires="v">
                <p:oleObj name="Image" r:id="rId3" imgW="7491109" imgH="9823031" progId="Photoshop.Image.5">
                  <p:embed/>
                </p:oleObj>
              </mc:Choice>
              <mc:Fallback>
                <p:oleObj name="Image" r:id="rId3" imgW="7491109" imgH="9823031" progId="Photoshop.Image.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9673" y="52533"/>
                        <a:ext cx="3354821" cy="2684751"/>
                      </a:xfrm>
                      <a:prstGeom prst="rect">
                        <a:avLst/>
                      </a:prstGeom>
                      <a:noFill/>
                      <a:ln>
                        <a:noFill/>
                      </a:ln>
                      <a:effectLst/>
                    </p:spPr>
                  </p:pic>
                </p:oleObj>
              </mc:Fallback>
            </mc:AlternateContent>
          </a:graphicData>
        </a:graphic>
      </p:graphicFrame>
      <p:sp>
        <p:nvSpPr>
          <p:cNvPr id="208908" name="Text Box 12"/>
          <p:cNvSpPr txBox="1">
            <a:spLocks noChangeArrowheads="1"/>
          </p:cNvSpPr>
          <p:nvPr/>
        </p:nvSpPr>
        <p:spPr bwMode="auto">
          <a:xfrm>
            <a:off x="6706954" y="5039049"/>
            <a:ext cx="4537075" cy="1477328"/>
          </a:xfrm>
          <a:prstGeom prst="rect">
            <a:avLst/>
          </a:prstGeom>
          <a:solidFill>
            <a:srgbClr val="00B0F0"/>
          </a:solidFill>
          <a:ln>
            <a:noFill/>
          </a:ln>
          <a:effectLst/>
        </p:spPr>
        <p:txBody>
          <a:bodyPr>
            <a:spAutoFit/>
          </a:bodyPr>
          <a:lstStyle/>
          <a:p>
            <a:pPr>
              <a:spcBef>
                <a:spcPct val="50000"/>
              </a:spcBef>
            </a:pPr>
            <a:r>
              <a:rPr lang="el-GR" altLang="el-GR" b="1" dirty="0"/>
              <a:t>Ανέλκει την 1</a:t>
            </a:r>
            <a:r>
              <a:rPr lang="el-GR" altLang="el-GR" b="1" baseline="30000" dirty="0"/>
              <a:t>η</a:t>
            </a:r>
            <a:r>
              <a:rPr lang="el-GR" altLang="el-GR" b="1" dirty="0"/>
              <a:t> πλευρά (βαθιά εισπνοή)</a:t>
            </a:r>
          </a:p>
          <a:p>
            <a:pPr>
              <a:spcBef>
                <a:spcPct val="50000"/>
              </a:spcBef>
            </a:pPr>
            <a:r>
              <a:rPr lang="el-GR" altLang="el-GR" b="1" dirty="0"/>
              <a:t>Σε αμφίπλευρη ενέργεια κάμπτουν τον λαιμό</a:t>
            </a:r>
          </a:p>
          <a:p>
            <a:pPr>
              <a:spcBef>
                <a:spcPct val="50000"/>
              </a:spcBef>
            </a:pPr>
            <a:r>
              <a:rPr lang="el-GR" altLang="el-GR" b="1" dirty="0"/>
              <a:t>Σε </a:t>
            </a:r>
            <a:r>
              <a:rPr lang="el-GR" altLang="el-GR" b="1" dirty="0" err="1"/>
              <a:t>ετερόπλευρη</a:t>
            </a:r>
            <a:r>
              <a:rPr lang="el-GR" altLang="el-GR" b="1" dirty="0"/>
              <a:t> ενέργεια κάμπτουν πλαγίως και στρέφουν τον λαιμό </a:t>
            </a:r>
            <a:endParaRPr lang="fr-FR" altLang="el-GR" b="1" dirty="0"/>
          </a:p>
        </p:txBody>
      </p:sp>
      <p:sp>
        <p:nvSpPr>
          <p:cNvPr id="208909" name="Text Box 13"/>
          <p:cNvSpPr txBox="1">
            <a:spLocks noChangeArrowheads="1"/>
          </p:cNvSpPr>
          <p:nvPr/>
        </p:nvSpPr>
        <p:spPr bwMode="auto">
          <a:xfrm>
            <a:off x="6347386" y="3075493"/>
            <a:ext cx="5256213" cy="174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b="1" dirty="0" err="1">
                <a:solidFill>
                  <a:srgbClr val="000000"/>
                </a:solidFill>
              </a:rPr>
              <a:t>Έκφυση</a:t>
            </a:r>
            <a:r>
              <a:rPr lang="el-GR" altLang="el-GR" b="1" dirty="0">
                <a:solidFill>
                  <a:srgbClr val="000000"/>
                </a:solidFill>
              </a:rPr>
              <a:t>:</a:t>
            </a:r>
            <a:r>
              <a:rPr lang="el-GR" altLang="el-GR" dirty="0">
                <a:solidFill>
                  <a:srgbClr val="000000"/>
                </a:solidFill>
              </a:rPr>
              <a:t> εγκάρσιες αποφύσεις 3</a:t>
            </a:r>
            <a:r>
              <a:rPr lang="el-GR" altLang="el-GR" baseline="30000" dirty="0">
                <a:solidFill>
                  <a:srgbClr val="000000"/>
                </a:solidFill>
              </a:rPr>
              <a:t>ου</a:t>
            </a:r>
            <a:r>
              <a:rPr lang="el-GR" altLang="el-GR" dirty="0">
                <a:solidFill>
                  <a:srgbClr val="000000"/>
                </a:solidFill>
              </a:rPr>
              <a:t>- 6</a:t>
            </a:r>
            <a:r>
              <a:rPr lang="el-GR" altLang="el-GR" baseline="30000" dirty="0">
                <a:solidFill>
                  <a:srgbClr val="000000"/>
                </a:solidFill>
              </a:rPr>
              <a:t>ου</a:t>
            </a:r>
            <a:r>
              <a:rPr lang="el-GR" altLang="el-GR" dirty="0">
                <a:solidFill>
                  <a:srgbClr val="000000"/>
                </a:solidFill>
              </a:rPr>
              <a:t> </a:t>
            </a:r>
            <a:r>
              <a:rPr lang="el-GR" altLang="el-GR" dirty="0" err="1">
                <a:solidFill>
                  <a:srgbClr val="000000"/>
                </a:solidFill>
              </a:rPr>
              <a:t>αυχ</a:t>
            </a:r>
            <a:r>
              <a:rPr lang="el-GR" altLang="el-GR" dirty="0">
                <a:solidFill>
                  <a:srgbClr val="000000"/>
                </a:solidFill>
              </a:rPr>
              <a:t>. Σπονδύλου</a:t>
            </a:r>
          </a:p>
          <a:p>
            <a:pPr>
              <a:spcBef>
                <a:spcPct val="50000"/>
              </a:spcBef>
            </a:pPr>
            <a:r>
              <a:rPr lang="el-GR" altLang="el-GR" b="1" dirty="0">
                <a:solidFill>
                  <a:srgbClr val="000000"/>
                </a:solidFill>
              </a:rPr>
              <a:t>Κατάφυση:</a:t>
            </a:r>
            <a:r>
              <a:rPr lang="el-GR" altLang="el-GR" dirty="0">
                <a:solidFill>
                  <a:srgbClr val="000000"/>
                </a:solidFill>
              </a:rPr>
              <a:t> σκαληνό φύμα της άνω επιφάνειας της 1</a:t>
            </a:r>
            <a:r>
              <a:rPr lang="el-GR" altLang="el-GR" baseline="30000" dirty="0">
                <a:solidFill>
                  <a:srgbClr val="000000"/>
                </a:solidFill>
              </a:rPr>
              <a:t>ης</a:t>
            </a:r>
            <a:r>
              <a:rPr lang="el-GR" altLang="el-GR" dirty="0">
                <a:solidFill>
                  <a:srgbClr val="000000"/>
                </a:solidFill>
              </a:rPr>
              <a:t> πλευράς </a:t>
            </a:r>
          </a:p>
          <a:p>
            <a:pPr>
              <a:spcBef>
                <a:spcPct val="50000"/>
              </a:spcBef>
            </a:pPr>
            <a:r>
              <a:rPr lang="el-GR" altLang="el-GR" b="1" dirty="0">
                <a:solidFill>
                  <a:srgbClr val="000000"/>
                </a:solidFill>
              </a:rPr>
              <a:t>Νεύρωση:</a:t>
            </a:r>
            <a:r>
              <a:rPr lang="el-GR" altLang="el-GR" dirty="0">
                <a:solidFill>
                  <a:srgbClr val="000000"/>
                </a:solidFill>
              </a:rPr>
              <a:t> πρόσθιοι κλάδοι αυχενικών νεύρων</a:t>
            </a:r>
            <a:endParaRPr lang="fr-FR" altLang="el-GR" dirty="0">
              <a:solidFill>
                <a:srgbClr val="000000"/>
              </a:solidFill>
            </a:endParaRPr>
          </a:p>
        </p:txBody>
      </p:sp>
      <p:pic>
        <p:nvPicPr>
          <p:cNvPr id="2" name="Picture 1"/>
          <p:cNvPicPr>
            <a:picLocks noChangeAspect="1"/>
          </p:cNvPicPr>
          <p:nvPr/>
        </p:nvPicPr>
        <p:blipFill>
          <a:blip r:embed="rId5"/>
          <a:stretch>
            <a:fillRect/>
          </a:stretch>
        </p:blipFill>
        <p:spPr>
          <a:xfrm>
            <a:off x="598360" y="1154027"/>
            <a:ext cx="5749026" cy="5584420"/>
          </a:xfrm>
          <a:prstGeom prst="rect">
            <a:avLst/>
          </a:prstGeom>
        </p:spPr>
      </p:pic>
      <p:pic>
        <p:nvPicPr>
          <p:cNvPr id="3" name="Picture 2"/>
          <p:cNvPicPr>
            <a:picLocks noChangeAspect="1"/>
          </p:cNvPicPr>
          <p:nvPr/>
        </p:nvPicPr>
        <p:blipFill>
          <a:blip r:embed="rId6"/>
          <a:stretch>
            <a:fillRect/>
          </a:stretch>
        </p:blipFill>
        <p:spPr>
          <a:xfrm>
            <a:off x="124782" y="3178073"/>
            <a:ext cx="2170364" cy="768163"/>
          </a:xfrm>
          <a:prstGeom prst="rect">
            <a:avLst/>
          </a:prstGeom>
        </p:spPr>
      </p:pic>
      <p:cxnSp>
        <p:nvCxnSpPr>
          <p:cNvPr id="5" name="Straight Arrow Connector 4"/>
          <p:cNvCxnSpPr/>
          <p:nvPr/>
        </p:nvCxnSpPr>
        <p:spPr>
          <a:xfrm>
            <a:off x="1736436" y="3657600"/>
            <a:ext cx="831273" cy="122843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105415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6309" name="Object 5"/>
          <p:cNvGraphicFramePr>
            <a:graphicFrameLocks noChangeAspect="1"/>
          </p:cNvGraphicFramePr>
          <p:nvPr>
            <p:extLst>
              <p:ext uri="{D42A27DB-BD31-4B8C-83A1-F6EECF244321}">
                <p14:modId xmlns:p14="http://schemas.microsoft.com/office/powerpoint/2010/main" val="2910468146"/>
              </p:ext>
            </p:extLst>
          </p:nvPr>
        </p:nvGraphicFramePr>
        <p:xfrm>
          <a:off x="7472218" y="3321814"/>
          <a:ext cx="2780435" cy="3273384"/>
        </p:xfrm>
        <a:graphic>
          <a:graphicData uri="http://schemas.openxmlformats.org/presentationml/2006/ole">
            <mc:AlternateContent xmlns:mc="http://schemas.openxmlformats.org/markup-compatibility/2006">
              <mc:Choice xmlns:v="urn:schemas-microsoft-com:vml" Requires="v">
                <p:oleObj name="Image" r:id="rId3" imgW="5334462" imgH="7437765" progId="Photoshop.Image.5">
                  <p:embed/>
                </p:oleObj>
              </mc:Choice>
              <mc:Fallback>
                <p:oleObj name="Image" r:id="rId3" imgW="5334462" imgH="7437765" progId="Photoshop.Image.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2218" y="3321814"/>
                        <a:ext cx="2780435" cy="3273384"/>
                      </a:xfrm>
                      <a:prstGeom prst="rect">
                        <a:avLst/>
                      </a:prstGeom>
                      <a:noFill/>
                      <a:ln>
                        <a:noFill/>
                      </a:ln>
                      <a:effectLst/>
                    </p:spPr>
                  </p:pic>
                </p:oleObj>
              </mc:Fallback>
            </mc:AlternateContent>
          </a:graphicData>
        </a:graphic>
      </p:graphicFrame>
      <p:sp>
        <p:nvSpPr>
          <p:cNvPr id="226311" name="WordArt 7"/>
          <p:cNvSpPr>
            <a:spLocks noChangeArrowheads="1" noChangeShapeType="1" noTextEdit="1"/>
          </p:cNvSpPr>
          <p:nvPr/>
        </p:nvSpPr>
        <p:spPr bwMode="auto">
          <a:xfrm>
            <a:off x="1035050" y="382589"/>
            <a:ext cx="3455988" cy="476250"/>
          </a:xfrm>
          <a:prstGeom prst="rect">
            <a:avLst/>
          </a:prstGeom>
          <a:solidFill>
            <a:schemeClr val="accent3">
              <a:lumMod val="60000"/>
              <a:lumOff val="40000"/>
            </a:schemeClr>
          </a:solidFill>
        </p:spPr>
        <p:txBody>
          <a:bodyPr wrap="none" fromWordArt="1">
            <a:prstTxWarp prst="textPlain">
              <a:avLst>
                <a:gd name="adj" fmla="val 50000"/>
              </a:avLst>
            </a:prstTxWarp>
          </a:bodyPr>
          <a:lstStyle/>
          <a:p>
            <a:pPr algn="ctr"/>
            <a:r>
              <a:rPr lang="el-GR" sz="3600" b="1" kern="10" dirty="0">
                <a:ln w="12700">
                  <a:solidFill>
                    <a:srgbClr val="000080"/>
                  </a:solidFill>
                  <a:miter lim="800000"/>
                  <a:headEnd/>
                  <a:tailEnd/>
                </a:ln>
                <a:effectLst>
                  <a:outerShdw dist="35921" dir="2700000" algn="ctr" rotWithShape="0">
                    <a:srgbClr val="9999FF"/>
                  </a:outerShdw>
                </a:effectLst>
                <a:latin typeface="Arial" panose="020B0604020202020204" pitchFamily="34" charset="0"/>
              </a:rPr>
              <a:t>Μέσος σκαληνός μυς  </a:t>
            </a:r>
          </a:p>
        </p:txBody>
      </p:sp>
      <p:sp>
        <p:nvSpPr>
          <p:cNvPr id="226314" name="Text Box 10"/>
          <p:cNvSpPr txBox="1">
            <a:spLocks noChangeArrowheads="1"/>
          </p:cNvSpPr>
          <p:nvPr/>
        </p:nvSpPr>
        <p:spPr bwMode="auto">
          <a:xfrm>
            <a:off x="6612675" y="1576676"/>
            <a:ext cx="5148263" cy="1466850"/>
          </a:xfrm>
          <a:prstGeom prst="rect">
            <a:avLst/>
          </a:prstGeom>
          <a:solidFill>
            <a:srgbClr val="00B0F0"/>
          </a:solidFill>
          <a:ln>
            <a:noFill/>
          </a:ln>
          <a:effectLst/>
        </p:spPr>
        <p:txBody>
          <a:bodyPr>
            <a:spAutoFit/>
          </a:bodyPr>
          <a:lstStyle/>
          <a:p>
            <a:pPr>
              <a:spcBef>
                <a:spcPct val="50000"/>
              </a:spcBef>
            </a:pPr>
            <a:r>
              <a:rPr lang="el-GR" altLang="el-GR" b="1" dirty="0"/>
              <a:t>Ανέλκει την 1</a:t>
            </a:r>
            <a:r>
              <a:rPr lang="el-GR" altLang="el-GR" b="1" baseline="30000" dirty="0"/>
              <a:t>η</a:t>
            </a:r>
            <a:r>
              <a:rPr lang="el-GR" altLang="el-GR" b="1" dirty="0"/>
              <a:t> πλευρά (βαθιά εισπνοή)</a:t>
            </a:r>
          </a:p>
          <a:p>
            <a:pPr>
              <a:spcBef>
                <a:spcPct val="50000"/>
              </a:spcBef>
            </a:pPr>
            <a:r>
              <a:rPr lang="el-GR" altLang="el-GR" b="1" dirty="0"/>
              <a:t>Σε αμφίπλευρη ενέργεια κάμπτουν τον λαιμό</a:t>
            </a:r>
          </a:p>
          <a:p>
            <a:pPr>
              <a:spcBef>
                <a:spcPct val="50000"/>
              </a:spcBef>
            </a:pPr>
            <a:r>
              <a:rPr lang="el-GR" altLang="el-GR" b="1" dirty="0"/>
              <a:t>Σε </a:t>
            </a:r>
            <a:r>
              <a:rPr lang="el-GR" altLang="el-GR" b="1" dirty="0" err="1"/>
              <a:t>ετερόπλευρη</a:t>
            </a:r>
            <a:r>
              <a:rPr lang="el-GR" altLang="el-GR" b="1" dirty="0"/>
              <a:t> ενέργεια κάμπτουν πλαγίως και στρέφουν τον λαιμό </a:t>
            </a:r>
            <a:endParaRPr lang="fr-FR" altLang="el-GR" b="1" dirty="0"/>
          </a:p>
        </p:txBody>
      </p:sp>
      <p:sp>
        <p:nvSpPr>
          <p:cNvPr id="226316" name="Text Box 12"/>
          <p:cNvSpPr txBox="1">
            <a:spLocks noChangeArrowheads="1"/>
          </p:cNvSpPr>
          <p:nvPr/>
        </p:nvSpPr>
        <p:spPr bwMode="auto">
          <a:xfrm>
            <a:off x="6612675" y="262733"/>
            <a:ext cx="5219700" cy="119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b="1" dirty="0" err="1">
                <a:solidFill>
                  <a:srgbClr val="000000"/>
                </a:solidFill>
              </a:rPr>
              <a:t>Έκφυση</a:t>
            </a:r>
            <a:r>
              <a:rPr lang="el-GR" altLang="el-GR" b="1" dirty="0">
                <a:solidFill>
                  <a:srgbClr val="000000"/>
                </a:solidFill>
              </a:rPr>
              <a:t>:</a:t>
            </a:r>
            <a:r>
              <a:rPr lang="el-GR" altLang="el-GR" dirty="0">
                <a:solidFill>
                  <a:srgbClr val="000000"/>
                </a:solidFill>
              </a:rPr>
              <a:t> εγκάρσιες αποφύσεις Α2-Α7</a:t>
            </a:r>
          </a:p>
          <a:p>
            <a:pPr>
              <a:spcBef>
                <a:spcPct val="50000"/>
              </a:spcBef>
            </a:pPr>
            <a:r>
              <a:rPr lang="el-GR" altLang="el-GR" b="1" dirty="0">
                <a:solidFill>
                  <a:srgbClr val="000000"/>
                </a:solidFill>
              </a:rPr>
              <a:t>Κατάφυση:</a:t>
            </a:r>
            <a:r>
              <a:rPr lang="el-GR" altLang="el-GR" dirty="0">
                <a:solidFill>
                  <a:srgbClr val="000000"/>
                </a:solidFill>
              </a:rPr>
              <a:t> άνω επιφάνεια της 1</a:t>
            </a:r>
            <a:r>
              <a:rPr lang="el-GR" altLang="el-GR" baseline="30000" dirty="0">
                <a:solidFill>
                  <a:srgbClr val="000000"/>
                </a:solidFill>
              </a:rPr>
              <a:t>ης</a:t>
            </a:r>
            <a:r>
              <a:rPr lang="el-GR" altLang="el-GR" dirty="0">
                <a:solidFill>
                  <a:srgbClr val="000000"/>
                </a:solidFill>
              </a:rPr>
              <a:t> πλευράς </a:t>
            </a:r>
          </a:p>
          <a:p>
            <a:pPr>
              <a:spcBef>
                <a:spcPct val="50000"/>
              </a:spcBef>
            </a:pPr>
            <a:r>
              <a:rPr lang="el-GR" altLang="el-GR" b="1" dirty="0">
                <a:solidFill>
                  <a:srgbClr val="000000"/>
                </a:solidFill>
              </a:rPr>
              <a:t>Νεύρωση:</a:t>
            </a:r>
            <a:r>
              <a:rPr lang="el-GR" altLang="el-GR" dirty="0">
                <a:solidFill>
                  <a:srgbClr val="000000"/>
                </a:solidFill>
              </a:rPr>
              <a:t> πρόσθιοι κλάδοι αυχενικών νεύρων </a:t>
            </a:r>
            <a:endParaRPr lang="fr-FR" altLang="el-GR" dirty="0">
              <a:solidFill>
                <a:srgbClr val="000000"/>
              </a:solidFill>
            </a:endParaRPr>
          </a:p>
        </p:txBody>
      </p:sp>
      <p:pic>
        <p:nvPicPr>
          <p:cNvPr id="8" name="Picture 7"/>
          <p:cNvPicPr>
            <a:picLocks noChangeAspect="1"/>
          </p:cNvPicPr>
          <p:nvPr/>
        </p:nvPicPr>
        <p:blipFill>
          <a:blip r:embed="rId5"/>
          <a:stretch>
            <a:fillRect/>
          </a:stretch>
        </p:blipFill>
        <p:spPr>
          <a:xfrm>
            <a:off x="598360" y="1154027"/>
            <a:ext cx="5749026" cy="5584420"/>
          </a:xfrm>
          <a:prstGeom prst="rect">
            <a:avLst/>
          </a:prstGeom>
        </p:spPr>
      </p:pic>
      <p:pic>
        <p:nvPicPr>
          <p:cNvPr id="3" name="Picture 2"/>
          <p:cNvPicPr>
            <a:picLocks noChangeAspect="1"/>
          </p:cNvPicPr>
          <p:nvPr/>
        </p:nvPicPr>
        <p:blipFill>
          <a:blip r:embed="rId6"/>
          <a:stretch>
            <a:fillRect/>
          </a:stretch>
        </p:blipFill>
        <p:spPr>
          <a:xfrm>
            <a:off x="333071" y="2740118"/>
            <a:ext cx="1956986" cy="768163"/>
          </a:xfrm>
          <a:prstGeom prst="rect">
            <a:avLst/>
          </a:prstGeom>
        </p:spPr>
      </p:pic>
      <p:cxnSp>
        <p:nvCxnSpPr>
          <p:cNvPr id="5" name="Straight Arrow Connector 4"/>
          <p:cNvCxnSpPr/>
          <p:nvPr/>
        </p:nvCxnSpPr>
        <p:spPr>
          <a:xfrm>
            <a:off x="1810327" y="3321814"/>
            <a:ext cx="544946" cy="112087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938732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7334" name="Object 6"/>
          <p:cNvGraphicFramePr>
            <a:graphicFrameLocks noChangeAspect="1"/>
          </p:cNvGraphicFramePr>
          <p:nvPr>
            <p:extLst>
              <p:ext uri="{D42A27DB-BD31-4B8C-83A1-F6EECF244321}">
                <p14:modId xmlns:p14="http://schemas.microsoft.com/office/powerpoint/2010/main" val="1180293959"/>
              </p:ext>
            </p:extLst>
          </p:nvPr>
        </p:nvGraphicFramePr>
        <p:xfrm>
          <a:off x="7841673" y="22355"/>
          <a:ext cx="2816081" cy="3537830"/>
        </p:xfrm>
        <a:graphic>
          <a:graphicData uri="http://schemas.openxmlformats.org/presentationml/2006/ole">
            <mc:AlternateContent xmlns:mc="http://schemas.openxmlformats.org/markup-compatibility/2006">
              <mc:Choice xmlns:v="urn:schemas-microsoft-com:vml" Requires="v">
                <p:oleObj name="Image" r:id="rId3" imgW="7285351" imgH="10082134" progId="Photoshop.Image.5">
                  <p:embed/>
                </p:oleObj>
              </mc:Choice>
              <mc:Fallback>
                <p:oleObj name="Image" r:id="rId3" imgW="7285351" imgH="10082134" progId="Photoshop.Image.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1673" y="22355"/>
                        <a:ext cx="2816081" cy="3537830"/>
                      </a:xfrm>
                      <a:prstGeom prst="rect">
                        <a:avLst/>
                      </a:prstGeom>
                      <a:noFill/>
                      <a:ln>
                        <a:noFill/>
                      </a:ln>
                      <a:effectLst/>
                    </p:spPr>
                  </p:pic>
                </p:oleObj>
              </mc:Fallback>
            </mc:AlternateContent>
          </a:graphicData>
        </a:graphic>
      </p:graphicFrame>
      <p:sp>
        <p:nvSpPr>
          <p:cNvPr id="227335" name="WordArt 7"/>
          <p:cNvSpPr>
            <a:spLocks noChangeArrowheads="1" noChangeShapeType="1" noTextEdit="1"/>
          </p:cNvSpPr>
          <p:nvPr/>
        </p:nvSpPr>
        <p:spPr bwMode="auto">
          <a:xfrm>
            <a:off x="853642" y="238126"/>
            <a:ext cx="3960812" cy="620712"/>
          </a:xfrm>
          <a:prstGeom prst="rect">
            <a:avLst/>
          </a:prstGeom>
          <a:solidFill>
            <a:schemeClr val="accent3">
              <a:lumMod val="60000"/>
              <a:lumOff val="40000"/>
            </a:schemeClr>
          </a:solidFill>
        </p:spPr>
        <p:txBody>
          <a:bodyPr wrap="none" fromWordArt="1">
            <a:prstTxWarp prst="textPlain">
              <a:avLst>
                <a:gd name="adj" fmla="val 50000"/>
              </a:avLst>
            </a:prstTxWarp>
          </a:bodyPr>
          <a:lstStyle/>
          <a:p>
            <a:pPr algn="ctr"/>
            <a:r>
              <a:rPr lang="el-GR" sz="3600" b="1" kern="10" dirty="0">
                <a:ln w="12700">
                  <a:solidFill>
                    <a:srgbClr val="000080"/>
                  </a:solidFill>
                  <a:miter lim="800000"/>
                  <a:headEnd/>
                  <a:tailEnd/>
                </a:ln>
                <a:effectLst>
                  <a:outerShdw dist="35921" dir="2700000" algn="ctr" rotWithShape="0">
                    <a:srgbClr val="9999FF"/>
                  </a:outerShdw>
                </a:effectLst>
                <a:latin typeface="Arial" panose="020B0604020202020204" pitchFamily="34" charset="0"/>
              </a:rPr>
              <a:t>Οπίσθιος σκαληνός μυς  </a:t>
            </a:r>
          </a:p>
        </p:txBody>
      </p:sp>
      <p:sp>
        <p:nvSpPr>
          <p:cNvPr id="227337" name="Text Box 9"/>
          <p:cNvSpPr txBox="1">
            <a:spLocks noChangeArrowheads="1"/>
          </p:cNvSpPr>
          <p:nvPr/>
        </p:nvSpPr>
        <p:spPr bwMode="auto">
          <a:xfrm>
            <a:off x="6770327" y="3560185"/>
            <a:ext cx="5219700"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b="1" dirty="0" err="1">
                <a:solidFill>
                  <a:srgbClr val="000000"/>
                </a:solidFill>
              </a:rPr>
              <a:t>Έκφυση</a:t>
            </a:r>
            <a:r>
              <a:rPr lang="el-GR" altLang="el-GR" b="1" dirty="0">
                <a:solidFill>
                  <a:srgbClr val="000000"/>
                </a:solidFill>
              </a:rPr>
              <a:t>:</a:t>
            </a:r>
            <a:r>
              <a:rPr lang="el-GR" altLang="el-GR" dirty="0">
                <a:solidFill>
                  <a:srgbClr val="000000"/>
                </a:solidFill>
              </a:rPr>
              <a:t> εγκάρσιες αποφύσεις Α5-Α6</a:t>
            </a:r>
          </a:p>
          <a:p>
            <a:pPr>
              <a:spcBef>
                <a:spcPct val="50000"/>
              </a:spcBef>
            </a:pPr>
            <a:r>
              <a:rPr lang="el-GR" altLang="el-GR" b="1" dirty="0">
                <a:solidFill>
                  <a:srgbClr val="000000"/>
                </a:solidFill>
              </a:rPr>
              <a:t>Κατάφυση:</a:t>
            </a:r>
            <a:r>
              <a:rPr lang="el-GR" altLang="el-GR" dirty="0">
                <a:solidFill>
                  <a:srgbClr val="000000"/>
                </a:solidFill>
              </a:rPr>
              <a:t> έξω επιφάνεια της 2</a:t>
            </a:r>
            <a:r>
              <a:rPr lang="el-GR" altLang="el-GR" baseline="30000" dirty="0">
                <a:solidFill>
                  <a:srgbClr val="000000"/>
                </a:solidFill>
              </a:rPr>
              <a:t>ης</a:t>
            </a:r>
            <a:r>
              <a:rPr lang="el-GR" altLang="el-GR" dirty="0">
                <a:solidFill>
                  <a:srgbClr val="000000"/>
                </a:solidFill>
              </a:rPr>
              <a:t> πλευράς </a:t>
            </a:r>
          </a:p>
          <a:p>
            <a:pPr>
              <a:spcBef>
                <a:spcPct val="50000"/>
              </a:spcBef>
            </a:pPr>
            <a:r>
              <a:rPr lang="el-GR" altLang="el-GR" b="1" dirty="0">
                <a:solidFill>
                  <a:srgbClr val="000000"/>
                </a:solidFill>
              </a:rPr>
              <a:t>Νεύρωση:</a:t>
            </a:r>
            <a:r>
              <a:rPr lang="el-GR" altLang="el-GR" dirty="0">
                <a:solidFill>
                  <a:srgbClr val="000000"/>
                </a:solidFill>
              </a:rPr>
              <a:t> πρόσθιοι κλάδοι κατώτερων αυχενικών νεύρων </a:t>
            </a:r>
            <a:endParaRPr lang="fr-FR" altLang="el-GR" dirty="0">
              <a:solidFill>
                <a:srgbClr val="000000"/>
              </a:solidFill>
            </a:endParaRPr>
          </a:p>
        </p:txBody>
      </p:sp>
      <p:sp>
        <p:nvSpPr>
          <p:cNvPr id="227338" name="Text Box 10"/>
          <p:cNvSpPr txBox="1">
            <a:spLocks noChangeArrowheads="1"/>
          </p:cNvSpPr>
          <p:nvPr/>
        </p:nvSpPr>
        <p:spPr bwMode="auto">
          <a:xfrm>
            <a:off x="6770327" y="5283924"/>
            <a:ext cx="4789487" cy="1477328"/>
          </a:xfrm>
          <a:prstGeom prst="rect">
            <a:avLst/>
          </a:prstGeom>
          <a:solidFill>
            <a:srgbClr val="00B0F0"/>
          </a:solidFill>
          <a:ln>
            <a:noFill/>
          </a:ln>
          <a:effectLst/>
        </p:spPr>
        <p:txBody>
          <a:bodyPr>
            <a:spAutoFit/>
          </a:bodyPr>
          <a:lstStyle/>
          <a:p>
            <a:pPr>
              <a:spcBef>
                <a:spcPct val="50000"/>
              </a:spcBef>
            </a:pPr>
            <a:r>
              <a:rPr lang="el-GR" altLang="el-GR" b="1" dirty="0"/>
              <a:t>Ανέλκει τη 2</a:t>
            </a:r>
            <a:r>
              <a:rPr lang="el-GR" altLang="el-GR" b="1" baseline="30000" dirty="0"/>
              <a:t>η</a:t>
            </a:r>
            <a:r>
              <a:rPr lang="el-GR" altLang="el-GR" b="1" dirty="0"/>
              <a:t> πλευρά (βαθιά εισπνοή)</a:t>
            </a:r>
          </a:p>
          <a:p>
            <a:pPr>
              <a:spcBef>
                <a:spcPct val="50000"/>
              </a:spcBef>
            </a:pPr>
            <a:r>
              <a:rPr lang="el-GR" altLang="el-GR" b="1" dirty="0"/>
              <a:t>Σε αμφίπλευρη ενέργεια κάμπτουν τον λαιμό</a:t>
            </a:r>
          </a:p>
          <a:p>
            <a:pPr>
              <a:spcBef>
                <a:spcPct val="50000"/>
              </a:spcBef>
            </a:pPr>
            <a:r>
              <a:rPr lang="el-GR" altLang="el-GR" b="1" dirty="0"/>
              <a:t>Σε </a:t>
            </a:r>
            <a:r>
              <a:rPr lang="el-GR" altLang="el-GR" b="1" dirty="0" err="1"/>
              <a:t>ετερόπλευρη</a:t>
            </a:r>
            <a:r>
              <a:rPr lang="el-GR" altLang="el-GR" b="1" dirty="0"/>
              <a:t> ενέργεια κάμπτουν πλαγίως και στρέφουν τον λαιμό </a:t>
            </a:r>
            <a:endParaRPr lang="fr-FR" altLang="el-GR" b="1" dirty="0"/>
          </a:p>
        </p:txBody>
      </p:sp>
      <p:pic>
        <p:nvPicPr>
          <p:cNvPr id="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18591"/>
          <a:stretch/>
        </p:blipFill>
        <p:spPr bwMode="auto">
          <a:xfrm>
            <a:off x="354265" y="1089891"/>
            <a:ext cx="5749925" cy="55830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6"/>
          <a:stretch>
            <a:fillRect/>
          </a:stretch>
        </p:blipFill>
        <p:spPr>
          <a:xfrm>
            <a:off x="-72138" y="2592336"/>
            <a:ext cx="2194750" cy="768163"/>
          </a:xfrm>
          <a:prstGeom prst="rect">
            <a:avLst/>
          </a:prstGeom>
        </p:spPr>
      </p:pic>
      <p:cxnSp>
        <p:nvCxnSpPr>
          <p:cNvPr id="5" name="Straight Arrow Connector 4"/>
          <p:cNvCxnSpPr/>
          <p:nvPr/>
        </p:nvCxnSpPr>
        <p:spPr>
          <a:xfrm>
            <a:off x="1394691" y="3360499"/>
            <a:ext cx="323273" cy="150244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994942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095585" y="3355331"/>
            <a:ext cx="4792876" cy="3193158"/>
          </a:xfrm>
          <a:prstGeom prst="rect">
            <a:avLst/>
          </a:prstGeom>
          <a:ln>
            <a:solidFill>
              <a:schemeClr val="tx2"/>
            </a:solidFill>
          </a:ln>
        </p:spPr>
      </p:pic>
      <p:sp>
        <p:nvSpPr>
          <p:cNvPr id="5" name="TextBox 4"/>
          <p:cNvSpPr txBox="1"/>
          <p:nvPr/>
        </p:nvSpPr>
        <p:spPr>
          <a:xfrm>
            <a:off x="10561653" y="6142180"/>
            <a:ext cx="1220462" cy="276999"/>
          </a:xfrm>
          <a:prstGeom prst="rect">
            <a:avLst/>
          </a:prstGeom>
          <a:solidFill>
            <a:schemeClr val="bg1"/>
          </a:solidFill>
        </p:spPr>
        <p:txBody>
          <a:bodyPr wrap="none" rtlCol="0">
            <a:spAutoFit/>
          </a:bodyPr>
          <a:lstStyle/>
          <a:p>
            <a:r>
              <a:rPr lang="el-GR" sz="1200" dirty="0"/>
              <a:t>ΑΥΧΕΝΙΚΗ ΧΩΡΑ </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66397" b="8317"/>
          <a:stretch/>
        </p:blipFill>
        <p:spPr>
          <a:xfrm>
            <a:off x="215808" y="237642"/>
            <a:ext cx="7269674" cy="3236940"/>
          </a:xfrm>
          <a:prstGeom prst="rect">
            <a:avLst/>
          </a:prstGeom>
          <a:ln>
            <a:solidFill>
              <a:schemeClr val="tx1"/>
            </a:solidFill>
          </a:ln>
        </p:spPr>
      </p:pic>
      <p:pic>
        <p:nvPicPr>
          <p:cNvPr id="7" name="Picture 6"/>
          <p:cNvPicPr>
            <a:picLocks noChangeAspect="1"/>
          </p:cNvPicPr>
          <p:nvPr/>
        </p:nvPicPr>
        <p:blipFill>
          <a:blip r:embed="rId4"/>
          <a:stretch>
            <a:fillRect/>
          </a:stretch>
        </p:blipFill>
        <p:spPr>
          <a:xfrm>
            <a:off x="7693891" y="308116"/>
            <a:ext cx="2867762" cy="2639198"/>
          </a:xfrm>
          <a:prstGeom prst="rect">
            <a:avLst/>
          </a:prstGeom>
        </p:spPr>
      </p:pic>
      <p:sp>
        <p:nvSpPr>
          <p:cNvPr id="8" name="TextBox 7"/>
          <p:cNvSpPr txBox="1"/>
          <p:nvPr/>
        </p:nvSpPr>
        <p:spPr>
          <a:xfrm>
            <a:off x="129311" y="3474582"/>
            <a:ext cx="6959341" cy="1477328"/>
          </a:xfrm>
          <a:prstGeom prst="rect">
            <a:avLst/>
          </a:prstGeom>
          <a:noFill/>
        </p:spPr>
        <p:txBody>
          <a:bodyPr wrap="none" rtlCol="0">
            <a:spAutoFit/>
          </a:bodyPr>
          <a:lstStyle/>
          <a:p>
            <a:r>
              <a:rPr lang="el-GR" u="sng" dirty="0"/>
              <a:t>ΑΝΩ ΟΡΙΑ ΛΑΙΜΟΥ</a:t>
            </a:r>
          </a:p>
          <a:p>
            <a:r>
              <a:rPr lang="el-GR" dirty="0"/>
              <a:t>Κάτω χείλος κάτω γνάθου – κορυφή μαστοειδούς – έξω ινιακό όγκωμα</a:t>
            </a:r>
          </a:p>
          <a:p>
            <a:endParaRPr lang="el-GR" dirty="0"/>
          </a:p>
          <a:p>
            <a:r>
              <a:rPr lang="el-GR" u="sng" dirty="0"/>
              <a:t>ΚΑΤΩ ΟΡΙΑ ΛΑΙΜΟΥ</a:t>
            </a:r>
          </a:p>
          <a:p>
            <a:r>
              <a:rPr lang="el-GR" dirty="0" err="1"/>
              <a:t>Σφαγιτιδική</a:t>
            </a:r>
            <a:r>
              <a:rPr lang="el-GR" dirty="0"/>
              <a:t> εντομή στέρνου – ακρώμιο – ακανθώδης απόφυση του Α7</a:t>
            </a:r>
          </a:p>
        </p:txBody>
      </p:sp>
    </p:spTree>
    <p:extLst>
      <p:ext uri="{BB962C8B-B14F-4D97-AF65-F5344CB8AC3E}">
        <p14:creationId xmlns:p14="http://schemas.microsoft.com/office/powerpoint/2010/main" val="38139223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2" name="Picture 4" descr="Μύες από πλάγια"/>
          <p:cNvPicPr>
            <a:picLocks noChangeAspect="1" noChangeArrowheads="1"/>
          </p:cNvPicPr>
          <p:nvPr/>
        </p:nvPicPr>
        <p:blipFill rotWithShape="1">
          <a:blip r:embed="rId3">
            <a:extLst>
              <a:ext uri="{28A0092B-C50C-407E-A947-70E740481C1C}">
                <a14:useLocalDpi xmlns:a14="http://schemas.microsoft.com/office/drawing/2010/main" val="0"/>
              </a:ext>
            </a:extLst>
          </a:blip>
          <a:srcRect l="7077" t="9942"/>
          <a:stretch/>
        </p:blipFill>
        <p:spPr bwMode="auto">
          <a:xfrm>
            <a:off x="803563" y="261828"/>
            <a:ext cx="6791613" cy="62519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831032" y="5535090"/>
            <a:ext cx="6096000" cy="1200329"/>
          </a:xfrm>
          <a:prstGeom prst="rect">
            <a:avLst/>
          </a:prstGeom>
          <a:solidFill>
            <a:schemeClr val="accent1">
              <a:lumMod val="40000"/>
              <a:lumOff val="60000"/>
            </a:schemeClr>
          </a:solidFill>
        </p:spPr>
        <p:txBody>
          <a:bodyPr>
            <a:spAutoFit/>
          </a:bodyPr>
          <a:lstStyle/>
          <a:p>
            <a:r>
              <a:rPr lang="el-GR" dirty="0"/>
              <a:t>ΕΝΕΡΓΕΙΑ</a:t>
            </a:r>
          </a:p>
          <a:p>
            <a:r>
              <a:rPr lang="el-GR" dirty="0"/>
              <a:t>    Αμφίπλευρα πιέζουν τους </a:t>
            </a:r>
            <a:r>
              <a:rPr lang="el-GR" dirty="0" err="1"/>
              <a:t>αυχ</a:t>
            </a:r>
            <a:r>
              <a:rPr lang="el-GR" dirty="0"/>
              <a:t> </a:t>
            </a:r>
            <a:r>
              <a:rPr lang="el-GR" dirty="0" err="1"/>
              <a:t>σπον</a:t>
            </a:r>
            <a:r>
              <a:rPr lang="el-GR" dirty="0"/>
              <a:t>, </a:t>
            </a:r>
            <a:r>
              <a:rPr lang="el-GR" dirty="0" err="1"/>
              <a:t>ετερόπλευρη</a:t>
            </a:r>
            <a:r>
              <a:rPr lang="el-GR" dirty="0"/>
              <a:t> ενέργεια κάμπτει την αυχενική μοίρα σύστοιχα, στη δύσπνοια ανυψώνουν τις 2 πρώτες πλευρές</a:t>
            </a:r>
          </a:p>
        </p:txBody>
      </p:sp>
      <p:sp>
        <p:nvSpPr>
          <p:cNvPr id="3" name="Oval 2"/>
          <p:cNvSpPr/>
          <p:nvPr/>
        </p:nvSpPr>
        <p:spPr>
          <a:xfrm>
            <a:off x="3639127" y="2890982"/>
            <a:ext cx="129309" cy="1108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Oval 3"/>
          <p:cNvSpPr/>
          <p:nvPr/>
        </p:nvSpPr>
        <p:spPr>
          <a:xfrm>
            <a:off x="4285672" y="3990109"/>
            <a:ext cx="92364" cy="1385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Oval 4"/>
          <p:cNvSpPr/>
          <p:nvPr/>
        </p:nvSpPr>
        <p:spPr>
          <a:xfrm>
            <a:off x="3940752" y="3387787"/>
            <a:ext cx="92364" cy="1385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20807492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ctrTitle"/>
          </p:nvPr>
        </p:nvSpPr>
        <p:spPr>
          <a:xfrm>
            <a:off x="1524000" y="2449901"/>
            <a:ext cx="9144000" cy="1060061"/>
          </a:xfrm>
          <a:ln>
            <a:solidFill>
              <a:srgbClr val="0070C0"/>
            </a:solidFill>
          </a:ln>
        </p:spPr>
        <p:txBody>
          <a:bodyPr>
            <a:normAutofit/>
          </a:bodyPr>
          <a:lstStyle/>
          <a:p>
            <a:pPr eaLnBrk="1" hangingPunct="1"/>
            <a:r>
              <a:rPr lang="el-GR" altLang="el-GR" dirty="0"/>
              <a:t>ΤΡΙΓΩΝΑ ΤΟΥ ΤΡΑΧΗΛΟΥ</a:t>
            </a:r>
          </a:p>
        </p:txBody>
      </p:sp>
    </p:spTree>
    <p:extLst>
      <p:ext uri="{BB962C8B-B14F-4D97-AF65-F5344CB8AC3E}">
        <p14:creationId xmlns:p14="http://schemas.microsoft.com/office/powerpoint/2010/main" val="36008596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3"/>
          <p:cNvSpPr>
            <a:spLocks noGrp="1" noChangeArrowheads="1"/>
          </p:cNvSpPr>
          <p:nvPr>
            <p:ph idx="1"/>
          </p:nvPr>
        </p:nvSpPr>
        <p:spPr>
          <a:xfrm>
            <a:off x="828575" y="583966"/>
            <a:ext cx="10515600" cy="1341087"/>
          </a:xfrm>
        </p:spPr>
        <p:txBody>
          <a:bodyPr/>
          <a:lstStyle/>
          <a:p>
            <a:pPr eaLnBrk="1" hangingPunct="1"/>
            <a:r>
              <a:rPr lang="el-GR" altLang="el-GR" dirty="0">
                <a:solidFill>
                  <a:srgbClr val="FF0000"/>
                </a:solidFill>
              </a:rPr>
              <a:t>Ο ΣΚΜ διαιρεί τον τράχηλο σε δύο μεγάλες μοίρες, </a:t>
            </a:r>
            <a:r>
              <a:rPr lang="el-GR" altLang="el-GR" dirty="0">
                <a:solidFill>
                  <a:srgbClr val="FF0000"/>
                </a:solidFill>
                <a:cs typeface="Times New Roman" panose="02020603050405020304" pitchFamily="18" charset="0"/>
              </a:rPr>
              <a:t>→</a:t>
            </a:r>
            <a:r>
              <a:rPr lang="el-GR" altLang="el-GR" dirty="0">
                <a:solidFill>
                  <a:srgbClr val="FF0000"/>
                </a:solidFill>
              </a:rPr>
              <a:t> </a:t>
            </a:r>
            <a:endParaRPr lang="en-US" altLang="el-GR" dirty="0">
              <a:solidFill>
                <a:srgbClr val="FF0000"/>
              </a:solidFill>
            </a:endParaRPr>
          </a:p>
          <a:p>
            <a:pPr eaLnBrk="1" hangingPunct="1"/>
            <a:r>
              <a:rPr lang="el-GR" altLang="el-GR" dirty="0">
                <a:solidFill>
                  <a:srgbClr val="008000"/>
                </a:solidFill>
              </a:rPr>
              <a:t>πρόσθιο και οπίσθιο τρίγωνο του τραχήλου.</a:t>
            </a:r>
          </a:p>
        </p:txBody>
      </p:sp>
      <p:pic>
        <p:nvPicPr>
          <p:cNvPr id="2" name="Εικόνα 1"/>
          <p:cNvPicPr>
            <a:picLocks noChangeAspect="1"/>
          </p:cNvPicPr>
          <p:nvPr/>
        </p:nvPicPr>
        <p:blipFill>
          <a:blip r:embed="rId2"/>
          <a:stretch>
            <a:fillRect/>
          </a:stretch>
        </p:blipFill>
        <p:spPr>
          <a:xfrm>
            <a:off x="2454441" y="1737097"/>
            <a:ext cx="5476776" cy="4981033"/>
          </a:xfrm>
          <a:prstGeom prst="rect">
            <a:avLst/>
          </a:prstGeom>
        </p:spPr>
      </p:pic>
    </p:spTree>
    <p:extLst>
      <p:ext uri="{BB962C8B-B14F-4D97-AF65-F5344CB8AC3E}">
        <p14:creationId xmlns:p14="http://schemas.microsoft.com/office/powerpoint/2010/main" val="41056090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356" t="6897" b="5316"/>
          <a:stretch/>
        </p:blipFill>
        <p:spPr>
          <a:xfrm>
            <a:off x="2780145" y="161356"/>
            <a:ext cx="7067848" cy="6424172"/>
          </a:xfrm>
          <a:prstGeom prst="rect">
            <a:avLst/>
          </a:prstGeom>
        </p:spPr>
      </p:pic>
      <p:sp>
        <p:nvSpPr>
          <p:cNvPr id="5" name="Freeform 4"/>
          <p:cNvSpPr/>
          <p:nvPr/>
        </p:nvSpPr>
        <p:spPr>
          <a:xfrm>
            <a:off x="4930515" y="795278"/>
            <a:ext cx="4139594" cy="5156328"/>
          </a:xfrm>
          <a:custGeom>
            <a:avLst/>
            <a:gdLst>
              <a:gd name="connsiteX0" fmla="*/ 4139594 w 4139594"/>
              <a:gd name="connsiteY0" fmla="*/ 1784848 h 5156328"/>
              <a:gd name="connsiteX1" fmla="*/ 4093413 w 4139594"/>
              <a:gd name="connsiteY1" fmla="*/ 1775612 h 5156328"/>
              <a:gd name="connsiteX2" fmla="*/ 4037994 w 4139594"/>
              <a:gd name="connsiteY2" fmla="*/ 1757139 h 5156328"/>
              <a:gd name="connsiteX3" fmla="*/ 4010285 w 4139594"/>
              <a:gd name="connsiteY3" fmla="*/ 1747903 h 5156328"/>
              <a:gd name="connsiteX4" fmla="*/ 3917922 w 4139594"/>
              <a:gd name="connsiteY4" fmla="*/ 1710957 h 5156328"/>
              <a:gd name="connsiteX5" fmla="*/ 3751667 w 4139594"/>
              <a:gd name="connsiteY5" fmla="*/ 1683248 h 5156328"/>
              <a:gd name="connsiteX6" fmla="*/ 3687013 w 4139594"/>
              <a:gd name="connsiteY6" fmla="*/ 1664775 h 5156328"/>
              <a:gd name="connsiteX7" fmla="*/ 3631594 w 4139594"/>
              <a:gd name="connsiteY7" fmla="*/ 1646303 h 5156328"/>
              <a:gd name="connsiteX8" fmla="*/ 3585413 w 4139594"/>
              <a:gd name="connsiteY8" fmla="*/ 1637066 h 5156328"/>
              <a:gd name="connsiteX9" fmla="*/ 3557703 w 4139594"/>
              <a:gd name="connsiteY9" fmla="*/ 1627830 h 5156328"/>
              <a:gd name="connsiteX10" fmla="*/ 3520758 w 4139594"/>
              <a:gd name="connsiteY10" fmla="*/ 1618594 h 5156328"/>
              <a:gd name="connsiteX11" fmla="*/ 3493049 w 4139594"/>
              <a:gd name="connsiteY11" fmla="*/ 1609357 h 5156328"/>
              <a:gd name="connsiteX12" fmla="*/ 3400685 w 4139594"/>
              <a:gd name="connsiteY12" fmla="*/ 1590884 h 5156328"/>
              <a:gd name="connsiteX13" fmla="*/ 3308322 w 4139594"/>
              <a:gd name="connsiteY13" fmla="*/ 1572412 h 5156328"/>
              <a:gd name="connsiteX14" fmla="*/ 3234431 w 4139594"/>
              <a:gd name="connsiteY14" fmla="*/ 1553939 h 5156328"/>
              <a:gd name="connsiteX15" fmla="*/ 3197485 w 4139594"/>
              <a:gd name="connsiteY15" fmla="*/ 1535466 h 5156328"/>
              <a:gd name="connsiteX16" fmla="*/ 3160540 w 4139594"/>
              <a:gd name="connsiteY16" fmla="*/ 1526230 h 5156328"/>
              <a:gd name="connsiteX17" fmla="*/ 3105122 w 4139594"/>
              <a:gd name="connsiteY17" fmla="*/ 1507757 h 5156328"/>
              <a:gd name="connsiteX18" fmla="*/ 3031231 w 4139594"/>
              <a:gd name="connsiteY18" fmla="*/ 1480048 h 5156328"/>
              <a:gd name="connsiteX19" fmla="*/ 3003522 w 4139594"/>
              <a:gd name="connsiteY19" fmla="*/ 1470812 h 5156328"/>
              <a:gd name="connsiteX20" fmla="*/ 2948103 w 4139594"/>
              <a:gd name="connsiteY20" fmla="*/ 1461575 h 5156328"/>
              <a:gd name="connsiteX21" fmla="*/ 2892685 w 4139594"/>
              <a:gd name="connsiteY21" fmla="*/ 1443103 h 5156328"/>
              <a:gd name="connsiteX22" fmla="*/ 2864976 w 4139594"/>
              <a:gd name="connsiteY22" fmla="*/ 1433866 h 5156328"/>
              <a:gd name="connsiteX23" fmla="*/ 2791085 w 4139594"/>
              <a:gd name="connsiteY23" fmla="*/ 1424630 h 5156328"/>
              <a:gd name="connsiteX24" fmla="*/ 2680249 w 4139594"/>
              <a:gd name="connsiteY24" fmla="*/ 1406157 h 5156328"/>
              <a:gd name="connsiteX25" fmla="*/ 2560176 w 4139594"/>
              <a:gd name="connsiteY25" fmla="*/ 1396921 h 5156328"/>
              <a:gd name="connsiteX26" fmla="*/ 2430867 w 4139594"/>
              <a:gd name="connsiteY26" fmla="*/ 1378448 h 5156328"/>
              <a:gd name="connsiteX27" fmla="*/ 2338503 w 4139594"/>
              <a:gd name="connsiteY27" fmla="*/ 1341503 h 5156328"/>
              <a:gd name="connsiteX28" fmla="*/ 2310794 w 4139594"/>
              <a:gd name="connsiteY28" fmla="*/ 1332266 h 5156328"/>
              <a:gd name="connsiteX29" fmla="*/ 2246140 w 4139594"/>
              <a:gd name="connsiteY29" fmla="*/ 1304557 h 5156328"/>
              <a:gd name="connsiteX30" fmla="*/ 2181485 w 4139594"/>
              <a:gd name="connsiteY30" fmla="*/ 1267612 h 5156328"/>
              <a:gd name="connsiteX31" fmla="*/ 2126067 w 4139594"/>
              <a:gd name="connsiteY31" fmla="*/ 1249139 h 5156328"/>
              <a:gd name="connsiteX32" fmla="*/ 2070649 w 4139594"/>
              <a:gd name="connsiteY32" fmla="*/ 1221430 h 5156328"/>
              <a:gd name="connsiteX33" fmla="*/ 1996758 w 4139594"/>
              <a:gd name="connsiteY33" fmla="*/ 1193721 h 5156328"/>
              <a:gd name="connsiteX34" fmla="*/ 1922867 w 4139594"/>
              <a:gd name="connsiteY34" fmla="*/ 1156775 h 5156328"/>
              <a:gd name="connsiteX35" fmla="*/ 1876685 w 4139594"/>
              <a:gd name="connsiteY35" fmla="*/ 1138303 h 5156328"/>
              <a:gd name="connsiteX36" fmla="*/ 1848976 w 4139594"/>
              <a:gd name="connsiteY36" fmla="*/ 1129066 h 5156328"/>
              <a:gd name="connsiteX37" fmla="*/ 1738140 w 4139594"/>
              <a:gd name="connsiteY37" fmla="*/ 1092121 h 5156328"/>
              <a:gd name="connsiteX38" fmla="*/ 1701194 w 4139594"/>
              <a:gd name="connsiteY38" fmla="*/ 1073648 h 5156328"/>
              <a:gd name="connsiteX39" fmla="*/ 1590358 w 4139594"/>
              <a:gd name="connsiteY39" fmla="*/ 1027466 h 5156328"/>
              <a:gd name="connsiteX40" fmla="*/ 1516467 w 4139594"/>
              <a:gd name="connsiteY40" fmla="*/ 999757 h 5156328"/>
              <a:gd name="connsiteX41" fmla="*/ 1461049 w 4139594"/>
              <a:gd name="connsiteY41" fmla="*/ 972048 h 5156328"/>
              <a:gd name="connsiteX42" fmla="*/ 1368685 w 4139594"/>
              <a:gd name="connsiteY42" fmla="*/ 935103 h 5156328"/>
              <a:gd name="connsiteX43" fmla="*/ 1313267 w 4139594"/>
              <a:gd name="connsiteY43" fmla="*/ 898157 h 5156328"/>
              <a:gd name="connsiteX44" fmla="*/ 1257849 w 4139594"/>
              <a:gd name="connsiteY44" fmla="*/ 861212 h 5156328"/>
              <a:gd name="connsiteX45" fmla="*/ 1230140 w 4139594"/>
              <a:gd name="connsiteY45" fmla="*/ 842739 h 5156328"/>
              <a:gd name="connsiteX46" fmla="*/ 1202431 w 4139594"/>
              <a:gd name="connsiteY46" fmla="*/ 833503 h 5156328"/>
              <a:gd name="connsiteX47" fmla="*/ 1091594 w 4139594"/>
              <a:gd name="connsiteY47" fmla="*/ 741139 h 5156328"/>
              <a:gd name="connsiteX48" fmla="*/ 1017703 w 4139594"/>
              <a:gd name="connsiteY48" fmla="*/ 685721 h 5156328"/>
              <a:gd name="connsiteX49" fmla="*/ 989994 w 4139594"/>
              <a:gd name="connsiteY49" fmla="*/ 667248 h 5156328"/>
              <a:gd name="connsiteX50" fmla="*/ 953049 w 4139594"/>
              <a:gd name="connsiteY50" fmla="*/ 630303 h 5156328"/>
              <a:gd name="connsiteX51" fmla="*/ 906867 w 4139594"/>
              <a:gd name="connsiteY51" fmla="*/ 602594 h 5156328"/>
              <a:gd name="connsiteX52" fmla="*/ 879158 w 4139594"/>
              <a:gd name="connsiteY52" fmla="*/ 584121 h 5156328"/>
              <a:gd name="connsiteX53" fmla="*/ 851449 w 4139594"/>
              <a:gd name="connsiteY53" fmla="*/ 574884 h 5156328"/>
              <a:gd name="connsiteX54" fmla="*/ 796031 w 4139594"/>
              <a:gd name="connsiteY54" fmla="*/ 537939 h 5156328"/>
              <a:gd name="connsiteX55" fmla="*/ 694431 w 4139594"/>
              <a:gd name="connsiteY55" fmla="*/ 473284 h 5156328"/>
              <a:gd name="connsiteX56" fmla="*/ 639013 w 4139594"/>
              <a:gd name="connsiteY56" fmla="*/ 436339 h 5156328"/>
              <a:gd name="connsiteX57" fmla="*/ 611303 w 4139594"/>
              <a:gd name="connsiteY57" fmla="*/ 417866 h 5156328"/>
              <a:gd name="connsiteX58" fmla="*/ 583594 w 4139594"/>
              <a:gd name="connsiteY58" fmla="*/ 408630 h 5156328"/>
              <a:gd name="connsiteX59" fmla="*/ 509703 w 4139594"/>
              <a:gd name="connsiteY59" fmla="*/ 343975 h 5156328"/>
              <a:gd name="connsiteX60" fmla="*/ 463522 w 4139594"/>
              <a:gd name="connsiteY60" fmla="*/ 316266 h 5156328"/>
              <a:gd name="connsiteX61" fmla="*/ 380394 w 4139594"/>
              <a:gd name="connsiteY61" fmla="*/ 270084 h 5156328"/>
              <a:gd name="connsiteX62" fmla="*/ 315740 w 4139594"/>
              <a:gd name="connsiteY62" fmla="*/ 223903 h 5156328"/>
              <a:gd name="connsiteX63" fmla="*/ 278794 w 4139594"/>
              <a:gd name="connsiteY63" fmla="*/ 196194 h 5156328"/>
              <a:gd name="connsiteX64" fmla="*/ 251085 w 4139594"/>
              <a:gd name="connsiteY64" fmla="*/ 177721 h 5156328"/>
              <a:gd name="connsiteX65" fmla="*/ 214140 w 4139594"/>
              <a:gd name="connsiteY65" fmla="*/ 150012 h 5156328"/>
              <a:gd name="connsiteX66" fmla="*/ 177194 w 4139594"/>
              <a:gd name="connsiteY66" fmla="*/ 131539 h 5156328"/>
              <a:gd name="connsiteX67" fmla="*/ 131013 w 4139594"/>
              <a:gd name="connsiteY67" fmla="*/ 103830 h 5156328"/>
              <a:gd name="connsiteX68" fmla="*/ 75594 w 4139594"/>
              <a:gd name="connsiteY68" fmla="*/ 66884 h 5156328"/>
              <a:gd name="connsiteX69" fmla="*/ 47885 w 4139594"/>
              <a:gd name="connsiteY69" fmla="*/ 57648 h 5156328"/>
              <a:gd name="connsiteX70" fmla="*/ 20176 w 4139594"/>
              <a:gd name="connsiteY70" fmla="*/ 29939 h 5156328"/>
              <a:gd name="connsiteX71" fmla="*/ 1703 w 4139594"/>
              <a:gd name="connsiteY71" fmla="*/ 2230 h 5156328"/>
              <a:gd name="connsiteX72" fmla="*/ 10940 w 4139594"/>
              <a:gd name="connsiteY72" fmla="*/ 57648 h 5156328"/>
              <a:gd name="connsiteX73" fmla="*/ 38649 w 4139594"/>
              <a:gd name="connsiteY73" fmla="*/ 122303 h 5156328"/>
              <a:gd name="connsiteX74" fmla="*/ 57122 w 4139594"/>
              <a:gd name="connsiteY74" fmla="*/ 196194 h 5156328"/>
              <a:gd name="connsiteX75" fmla="*/ 75594 w 4139594"/>
              <a:gd name="connsiteY75" fmla="*/ 251612 h 5156328"/>
              <a:gd name="connsiteX76" fmla="*/ 84831 w 4139594"/>
              <a:gd name="connsiteY76" fmla="*/ 288557 h 5156328"/>
              <a:gd name="connsiteX77" fmla="*/ 103303 w 4139594"/>
              <a:gd name="connsiteY77" fmla="*/ 343975 h 5156328"/>
              <a:gd name="connsiteX78" fmla="*/ 131013 w 4139594"/>
              <a:gd name="connsiteY78" fmla="*/ 445575 h 5156328"/>
              <a:gd name="connsiteX79" fmla="*/ 149485 w 4139594"/>
              <a:gd name="connsiteY79" fmla="*/ 482521 h 5156328"/>
              <a:gd name="connsiteX80" fmla="*/ 158722 w 4139594"/>
              <a:gd name="connsiteY80" fmla="*/ 528703 h 5156328"/>
              <a:gd name="connsiteX81" fmla="*/ 186431 w 4139594"/>
              <a:gd name="connsiteY81" fmla="*/ 611830 h 5156328"/>
              <a:gd name="connsiteX82" fmla="*/ 204903 w 4139594"/>
              <a:gd name="connsiteY82" fmla="*/ 704194 h 5156328"/>
              <a:gd name="connsiteX83" fmla="*/ 241849 w 4139594"/>
              <a:gd name="connsiteY83" fmla="*/ 768848 h 5156328"/>
              <a:gd name="connsiteX84" fmla="*/ 260322 w 4139594"/>
              <a:gd name="connsiteY84" fmla="*/ 861212 h 5156328"/>
              <a:gd name="connsiteX85" fmla="*/ 278794 w 4139594"/>
              <a:gd name="connsiteY85" fmla="*/ 888921 h 5156328"/>
              <a:gd name="connsiteX86" fmla="*/ 315740 w 4139594"/>
              <a:gd name="connsiteY86" fmla="*/ 1036703 h 5156328"/>
              <a:gd name="connsiteX87" fmla="*/ 334213 w 4139594"/>
              <a:gd name="connsiteY87" fmla="*/ 1064412 h 5156328"/>
              <a:gd name="connsiteX88" fmla="*/ 361922 w 4139594"/>
              <a:gd name="connsiteY88" fmla="*/ 1156775 h 5156328"/>
              <a:gd name="connsiteX89" fmla="*/ 389631 w 4139594"/>
              <a:gd name="connsiteY89" fmla="*/ 1221430 h 5156328"/>
              <a:gd name="connsiteX90" fmla="*/ 398867 w 4139594"/>
              <a:gd name="connsiteY90" fmla="*/ 1249139 h 5156328"/>
              <a:gd name="connsiteX91" fmla="*/ 408103 w 4139594"/>
              <a:gd name="connsiteY91" fmla="*/ 1286084 h 5156328"/>
              <a:gd name="connsiteX92" fmla="*/ 445049 w 4139594"/>
              <a:gd name="connsiteY92" fmla="*/ 1387684 h 5156328"/>
              <a:gd name="connsiteX93" fmla="*/ 472758 w 4139594"/>
              <a:gd name="connsiteY93" fmla="*/ 1443103 h 5156328"/>
              <a:gd name="connsiteX94" fmla="*/ 481994 w 4139594"/>
              <a:gd name="connsiteY94" fmla="*/ 1470812 h 5156328"/>
              <a:gd name="connsiteX95" fmla="*/ 509703 w 4139594"/>
              <a:gd name="connsiteY95" fmla="*/ 1544703 h 5156328"/>
              <a:gd name="connsiteX96" fmla="*/ 537413 w 4139594"/>
              <a:gd name="connsiteY96" fmla="*/ 1600121 h 5156328"/>
              <a:gd name="connsiteX97" fmla="*/ 555885 w 4139594"/>
              <a:gd name="connsiteY97" fmla="*/ 1655539 h 5156328"/>
              <a:gd name="connsiteX98" fmla="*/ 565122 w 4139594"/>
              <a:gd name="connsiteY98" fmla="*/ 1692484 h 5156328"/>
              <a:gd name="connsiteX99" fmla="*/ 583594 w 4139594"/>
              <a:gd name="connsiteY99" fmla="*/ 1729430 h 5156328"/>
              <a:gd name="connsiteX100" fmla="*/ 592831 w 4139594"/>
              <a:gd name="connsiteY100" fmla="*/ 1757139 h 5156328"/>
              <a:gd name="connsiteX101" fmla="*/ 620540 w 4139594"/>
              <a:gd name="connsiteY101" fmla="*/ 1803321 h 5156328"/>
              <a:gd name="connsiteX102" fmla="*/ 639013 w 4139594"/>
              <a:gd name="connsiteY102" fmla="*/ 1840266 h 5156328"/>
              <a:gd name="connsiteX103" fmla="*/ 657485 w 4139594"/>
              <a:gd name="connsiteY103" fmla="*/ 1867975 h 5156328"/>
              <a:gd name="connsiteX104" fmla="*/ 675958 w 4139594"/>
              <a:gd name="connsiteY104" fmla="*/ 1904921 h 5156328"/>
              <a:gd name="connsiteX105" fmla="*/ 712903 w 4139594"/>
              <a:gd name="connsiteY105" fmla="*/ 1969575 h 5156328"/>
              <a:gd name="connsiteX106" fmla="*/ 731376 w 4139594"/>
              <a:gd name="connsiteY106" fmla="*/ 2024994 h 5156328"/>
              <a:gd name="connsiteX107" fmla="*/ 823740 w 4139594"/>
              <a:gd name="connsiteY107" fmla="*/ 2145066 h 5156328"/>
              <a:gd name="connsiteX108" fmla="*/ 832976 w 4139594"/>
              <a:gd name="connsiteY108" fmla="*/ 2172775 h 5156328"/>
              <a:gd name="connsiteX109" fmla="*/ 860685 w 4139594"/>
              <a:gd name="connsiteY109" fmla="*/ 2200484 h 5156328"/>
              <a:gd name="connsiteX110" fmla="*/ 897631 w 4139594"/>
              <a:gd name="connsiteY110" fmla="*/ 2246666 h 5156328"/>
              <a:gd name="connsiteX111" fmla="*/ 906867 w 4139594"/>
              <a:gd name="connsiteY111" fmla="*/ 2274375 h 5156328"/>
              <a:gd name="connsiteX112" fmla="*/ 989994 w 4139594"/>
              <a:gd name="connsiteY112" fmla="*/ 2385212 h 5156328"/>
              <a:gd name="connsiteX113" fmla="*/ 1045413 w 4139594"/>
              <a:gd name="connsiteY113" fmla="*/ 2431394 h 5156328"/>
              <a:gd name="connsiteX114" fmla="*/ 1137776 w 4139594"/>
              <a:gd name="connsiteY114" fmla="*/ 2551466 h 5156328"/>
              <a:gd name="connsiteX115" fmla="*/ 1174722 w 4139594"/>
              <a:gd name="connsiteY115" fmla="*/ 2606884 h 5156328"/>
              <a:gd name="connsiteX116" fmla="*/ 1239376 w 4139594"/>
              <a:gd name="connsiteY116" fmla="*/ 2653066 h 5156328"/>
              <a:gd name="connsiteX117" fmla="*/ 1313267 w 4139594"/>
              <a:gd name="connsiteY117" fmla="*/ 2736194 h 5156328"/>
              <a:gd name="connsiteX118" fmla="*/ 1387158 w 4139594"/>
              <a:gd name="connsiteY118" fmla="*/ 2819321 h 5156328"/>
              <a:gd name="connsiteX119" fmla="*/ 1424103 w 4139594"/>
              <a:gd name="connsiteY119" fmla="*/ 2865503 h 5156328"/>
              <a:gd name="connsiteX120" fmla="*/ 1479522 w 4139594"/>
              <a:gd name="connsiteY120" fmla="*/ 2930157 h 5156328"/>
              <a:gd name="connsiteX121" fmla="*/ 1525703 w 4139594"/>
              <a:gd name="connsiteY121" fmla="*/ 3004048 h 5156328"/>
              <a:gd name="connsiteX122" fmla="*/ 1553413 w 4139594"/>
              <a:gd name="connsiteY122" fmla="*/ 3040994 h 5156328"/>
              <a:gd name="connsiteX123" fmla="*/ 1590358 w 4139594"/>
              <a:gd name="connsiteY123" fmla="*/ 3114884 h 5156328"/>
              <a:gd name="connsiteX124" fmla="*/ 1636540 w 4139594"/>
              <a:gd name="connsiteY124" fmla="*/ 3188775 h 5156328"/>
              <a:gd name="connsiteX125" fmla="*/ 1655013 w 4139594"/>
              <a:gd name="connsiteY125" fmla="*/ 3216484 h 5156328"/>
              <a:gd name="connsiteX126" fmla="*/ 1701194 w 4139594"/>
              <a:gd name="connsiteY126" fmla="*/ 3290375 h 5156328"/>
              <a:gd name="connsiteX127" fmla="*/ 1710431 w 4139594"/>
              <a:gd name="connsiteY127" fmla="*/ 3318084 h 5156328"/>
              <a:gd name="connsiteX128" fmla="*/ 1756613 w 4139594"/>
              <a:gd name="connsiteY128" fmla="*/ 3401212 h 5156328"/>
              <a:gd name="connsiteX129" fmla="*/ 1793558 w 4139594"/>
              <a:gd name="connsiteY129" fmla="*/ 3447394 h 5156328"/>
              <a:gd name="connsiteX130" fmla="*/ 1830503 w 4139594"/>
              <a:gd name="connsiteY130" fmla="*/ 3539757 h 5156328"/>
              <a:gd name="connsiteX131" fmla="*/ 1867449 w 4139594"/>
              <a:gd name="connsiteY131" fmla="*/ 3604412 h 5156328"/>
              <a:gd name="connsiteX132" fmla="*/ 1922867 w 4139594"/>
              <a:gd name="connsiteY132" fmla="*/ 3696775 h 5156328"/>
              <a:gd name="connsiteX133" fmla="*/ 1932103 w 4139594"/>
              <a:gd name="connsiteY133" fmla="*/ 3724484 h 5156328"/>
              <a:gd name="connsiteX134" fmla="*/ 1959813 w 4139594"/>
              <a:gd name="connsiteY134" fmla="*/ 3752194 h 5156328"/>
              <a:gd name="connsiteX135" fmla="*/ 1996758 w 4139594"/>
              <a:gd name="connsiteY135" fmla="*/ 3798375 h 5156328"/>
              <a:gd name="connsiteX136" fmla="*/ 2015231 w 4139594"/>
              <a:gd name="connsiteY136" fmla="*/ 3835321 h 5156328"/>
              <a:gd name="connsiteX137" fmla="*/ 2061413 w 4139594"/>
              <a:gd name="connsiteY137" fmla="*/ 3899975 h 5156328"/>
              <a:gd name="connsiteX138" fmla="*/ 2098358 w 4139594"/>
              <a:gd name="connsiteY138" fmla="*/ 3955394 h 5156328"/>
              <a:gd name="connsiteX139" fmla="*/ 2172249 w 4139594"/>
              <a:gd name="connsiteY139" fmla="*/ 4066230 h 5156328"/>
              <a:gd name="connsiteX140" fmla="*/ 2199958 w 4139594"/>
              <a:gd name="connsiteY140" fmla="*/ 4093939 h 5156328"/>
              <a:gd name="connsiteX141" fmla="*/ 2356976 w 4139594"/>
              <a:gd name="connsiteY141" fmla="*/ 4297139 h 5156328"/>
              <a:gd name="connsiteX142" fmla="*/ 2421631 w 4139594"/>
              <a:gd name="connsiteY142" fmla="*/ 4398739 h 5156328"/>
              <a:gd name="connsiteX143" fmla="*/ 2495522 w 4139594"/>
              <a:gd name="connsiteY143" fmla="*/ 4481866 h 5156328"/>
              <a:gd name="connsiteX144" fmla="*/ 2735667 w 4139594"/>
              <a:gd name="connsiteY144" fmla="*/ 4731248 h 5156328"/>
              <a:gd name="connsiteX145" fmla="*/ 2763376 w 4139594"/>
              <a:gd name="connsiteY145" fmla="*/ 4768194 h 5156328"/>
              <a:gd name="connsiteX146" fmla="*/ 2837267 w 4139594"/>
              <a:gd name="connsiteY146" fmla="*/ 4842084 h 5156328"/>
              <a:gd name="connsiteX147" fmla="*/ 2901922 w 4139594"/>
              <a:gd name="connsiteY147" fmla="*/ 4925212 h 5156328"/>
              <a:gd name="connsiteX148" fmla="*/ 2920394 w 4139594"/>
              <a:gd name="connsiteY148" fmla="*/ 4952921 h 5156328"/>
              <a:gd name="connsiteX149" fmla="*/ 2948103 w 4139594"/>
              <a:gd name="connsiteY149" fmla="*/ 4989866 h 5156328"/>
              <a:gd name="connsiteX150" fmla="*/ 2966576 w 4139594"/>
              <a:gd name="connsiteY150" fmla="*/ 5017575 h 5156328"/>
              <a:gd name="connsiteX151" fmla="*/ 2994285 w 4139594"/>
              <a:gd name="connsiteY151" fmla="*/ 5045284 h 5156328"/>
              <a:gd name="connsiteX152" fmla="*/ 3040467 w 4139594"/>
              <a:gd name="connsiteY152" fmla="*/ 5128412 h 5156328"/>
              <a:gd name="connsiteX153" fmla="*/ 3068176 w 4139594"/>
              <a:gd name="connsiteY153" fmla="*/ 5156121 h 5156328"/>
              <a:gd name="connsiteX154" fmla="*/ 3234431 w 4139594"/>
              <a:gd name="connsiteY154" fmla="*/ 5128412 h 5156328"/>
              <a:gd name="connsiteX155" fmla="*/ 3262140 w 4139594"/>
              <a:gd name="connsiteY155" fmla="*/ 5100703 h 5156328"/>
              <a:gd name="connsiteX156" fmla="*/ 3271376 w 4139594"/>
              <a:gd name="connsiteY156" fmla="*/ 4768194 h 5156328"/>
              <a:gd name="connsiteX157" fmla="*/ 3252903 w 4139594"/>
              <a:gd name="connsiteY157" fmla="*/ 4712775 h 5156328"/>
              <a:gd name="connsiteX158" fmla="*/ 3243667 w 4139594"/>
              <a:gd name="connsiteY158" fmla="*/ 4685066 h 5156328"/>
              <a:gd name="connsiteX159" fmla="*/ 3234431 w 4139594"/>
              <a:gd name="connsiteY159" fmla="*/ 4657357 h 5156328"/>
              <a:gd name="connsiteX160" fmla="*/ 3215958 w 4139594"/>
              <a:gd name="connsiteY160" fmla="*/ 4629648 h 5156328"/>
              <a:gd name="connsiteX161" fmla="*/ 3188249 w 4139594"/>
              <a:gd name="connsiteY161" fmla="*/ 4564994 h 5156328"/>
              <a:gd name="connsiteX162" fmla="*/ 3169776 w 4139594"/>
              <a:gd name="connsiteY162" fmla="*/ 4537284 h 5156328"/>
              <a:gd name="connsiteX163" fmla="*/ 3151303 w 4139594"/>
              <a:gd name="connsiteY163" fmla="*/ 4472630 h 5156328"/>
              <a:gd name="connsiteX164" fmla="*/ 3142067 w 4139594"/>
              <a:gd name="connsiteY164" fmla="*/ 4444921 h 5156328"/>
              <a:gd name="connsiteX165" fmla="*/ 3132831 w 4139594"/>
              <a:gd name="connsiteY165" fmla="*/ 4407975 h 5156328"/>
              <a:gd name="connsiteX166" fmla="*/ 3105122 w 4139594"/>
              <a:gd name="connsiteY166" fmla="*/ 4315612 h 5156328"/>
              <a:gd name="connsiteX167" fmla="*/ 3095885 w 4139594"/>
              <a:gd name="connsiteY167" fmla="*/ 4269430 h 5156328"/>
              <a:gd name="connsiteX168" fmla="*/ 3077413 w 4139594"/>
              <a:gd name="connsiteY168" fmla="*/ 4223248 h 5156328"/>
              <a:gd name="connsiteX169" fmla="*/ 3068176 w 4139594"/>
              <a:gd name="connsiteY169" fmla="*/ 4177066 h 5156328"/>
              <a:gd name="connsiteX170" fmla="*/ 3058940 w 4139594"/>
              <a:gd name="connsiteY170" fmla="*/ 4140121 h 5156328"/>
              <a:gd name="connsiteX171" fmla="*/ 3040467 w 4139594"/>
              <a:gd name="connsiteY171" fmla="*/ 4084703 h 5156328"/>
              <a:gd name="connsiteX172" fmla="*/ 3021994 w 4139594"/>
              <a:gd name="connsiteY172" fmla="*/ 4020048 h 5156328"/>
              <a:gd name="connsiteX173" fmla="*/ 3003522 w 4139594"/>
              <a:gd name="connsiteY173" fmla="*/ 3881503 h 5156328"/>
              <a:gd name="connsiteX174" fmla="*/ 3021994 w 4139594"/>
              <a:gd name="connsiteY174" fmla="*/ 3151830 h 5156328"/>
              <a:gd name="connsiteX175" fmla="*/ 3031231 w 4139594"/>
              <a:gd name="connsiteY175" fmla="*/ 3050230 h 5156328"/>
              <a:gd name="connsiteX176" fmla="*/ 3040467 w 4139594"/>
              <a:gd name="connsiteY176" fmla="*/ 2994812 h 5156328"/>
              <a:gd name="connsiteX177" fmla="*/ 3049703 w 4139594"/>
              <a:gd name="connsiteY177" fmla="*/ 2920921 h 5156328"/>
              <a:gd name="connsiteX178" fmla="*/ 3058940 w 4139594"/>
              <a:gd name="connsiteY178" fmla="*/ 2865503 h 5156328"/>
              <a:gd name="connsiteX179" fmla="*/ 3068176 w 4139594"/>
              <a:gd name="connsiteY179" fmla="*/ 2800848 h 5156328"/>
              <a:gd name="connsiteX180" fmla="*/ 3077413 w 4139594"/>
              <a:gd name="connsiteY180" fmla="*/ 2745430 h 5156328"/>
              <a:gd name="connsiteX181" fmla="*/ 3086649 w 4139594"/>
              <a:gd name="connsiteY181" fmla="*/ 2671539 h 5156328"/>
              <a:gd name="connsiteX182" fmla="*/ 3095885 w 4139594"/>
              <a:gd name="connsiteY182" fmla="*/ 2634594 h 5156328"/>
              <a:gd name="connsiteX183" fmla="*/ 3105122 w 4139594"/>
              <a:gd name="connsiteY183" fmla="*/ 2579175 h 5156328"/>
              <a:gd name="connsiteX184" fmla="*/ 3114358 w 4139594"/>
              <a:gd name="connsiteY184" fmla="*/ 2348266 h 5156328"/>
              <a:gd name="connsiteX185" fmla="*/ 3123594 w 4139594"/>
              <a:gd name="connsiteY185" fmla="*/ 2320557 h 5156328"/>
              <a:gd name="connsiteX186" fmla="*/ 3132831 w 4139594"/>
              <a:gd name="connsiteY186" fmla="*/ 2283612 h 5156328"/>
              <a:gd name="connsiteX187" fmla="*/ 3160540 w 4139594"/>
              <a:gd name="connsiteY187" fmla="*/ 2163539 h 5156328"/>
              <a:gd name="connsiteX188" fmla="*/ 3179013 w 4139594"/>
              <a:gd name="connsiteY188" fmla="*/ 2108121 h 5156328"/>
              <a:gd name="connsiteX189" fmla="*/ 3197485 w 4139594"/>
              <a:gd name="connsiteY189" fmla="*/ 2080412 h 5156328"/>
              <a:gd name="connsiteX190" fmla="*/ 3206722 w 4139594"/>
              <a:gd name="connsiteY190" fmla="*/ 2052703 h 5156328"/>
              <a:gd name="connsiteX191" fmla="*/ 3262140 w 4139594"/>
              <a:gd name="connsiteY191" fmla="*/ 2006521 h 5156328"/>
              <a:gd name="connsiteX192" fmla="*/ 3289849 w 4139594"/>
              <a:gd name="connsiteY192" fmla="*/ 1997284 h 5156328"/>
              <a:gd name="connsiteX193" fmla="*/ 3317558 w 4139594"/>
              <a:gd name="connsiteY193" fmla="*/ 1978812 h 5156328"/>
              <a:gd name="connsiteX194" fmla="*/ 3446867 w 4139594"/>
              <a:gd name="connsiteY194" fmla="*/ 1941866 h 5156328"/>
              <a:gd name="connsiteX195" fmla="*/ 3548467 w 4139594"/>
              <a:gd name="connsiteY195" fmla="*/ 1914157 h 5156328"/>
              <a:gd name="connsiteX196" fmla="*/ 3585413 w 4139594"/>
              <a:gd name="connsiteY196" fmla="*/ 1904921 h 5156328"/>
              <a:gd name="connsiteX197" fmla="*/ 3613122 w 4139594"/>
              <a:gd name="connsiteY197" fmla="*/ 1895684 h 5156328"/>
              <a:gd name="connsiteX198" fmla="*/ 3650067 w 4139594"/>
              <a:gd name="connsiteY198" fmla="*/ 1886448 h 5156328"/>
              <a:gd name="connsiteX199" fmla="*/ 3705485 w 4139594"/>
              <a:gd name="connsiteY199" fmla="*/ 1867975 h 5156328"/>
              <a:gd name="connsiteX200" fmla="*/ 3751667 w 4139594"/>
              <a:gd name="connsiteY200" fmla="*/ 1858739 h 5156328"/>
              <a:gd name="connsiteX201" fmla="*/ 3807085 w 4139594"/>
              <a:gd name="connsiteY201" fmla="*/ 1840266 h 5156328"/>
              <a:gd name="connsiteX202" fmla="*/ 3853267 w 4139594"/>
              <a:gd name="connsiteY202" fmla="*/ 1821794 h 5156328"/>
              <a:gd name="connsiteX203" fmla="*/ 3908685 w 4139594"/>
              <a:gd name="connsiteY203" fmla="*/ 1812557 h 5156328"/>
              <a:gd name="connsiteX204" fmla="*/ 3964103 w 4139594"/>
              <a:gd name="connsiteY204" fmla="*/ 1794084 h 5156328"/>
              <a:gd name="connsiteX205" fmla="*/ 4074940 w 4139594"/>
              <a:gd name="connsiteY205" fmla="*/ 1775612 h 5156328"/>
              <a:gd name="connsiteX206" fmla="*/ 4139594 w 4139594"/>
              <a:gd name="connsiteY206" fmla="*/ 1784848 h 515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Lst>
            <a:rect l="l" t="t" r="r" b="b"/>
            <a:pathLst>
              <a:path w="4139594" h="5156328">
                <a:moveTo>
                  <a:pt x="4139594" y="1784848"/>
                </a:moveTo>
                <a:cubicBezTo>
                  <a:pt x="4124200" y="1781769"/>
                  <a:pt x="4108558" y="1779743"/>
                  <a:pt x="4093413" y="1775612"/>
                </a:cubicBezTo>
                <a:cubicBezTo>
                  <a:pt x="4074627" y="1770489"/>
                  <a:pt x="4056467" y="1763297"/>
                  <a:pt x="4037994" y="1757139"/>
                </a:cubicBezTo>
                <a:cubicBezTo>
                  <a:pt x="4028758" y="1754060"/>
                  <a:pt x="4019325" y="1751519"/>
                  <a:pt x="4010285" y="1747903"/>
                </a:cubicBezTo>
                <a:cubicBezTo>
                  <a:pt x="3979497" y="1735588"/>
                  <a:pt x="3949150" y="1722110"/>
                  <a:pt x="3917922" y="1710957"/>
                </a:cubicBezTo>
                <a:cubicBezTo>
                  <a:pt x="3878334" y="1696818"/>
                  <a:pt x="3757721" y="1684113"/>
                  <a:pt x="3751667" y="1683248"/>
                </a:cubicBezTo>
                <a:cubicBezTo>
                  <a:pt x="3658554" y="1652211"/>
                  <a:pt x="3802978" y="1699564"/>
                  <a:pt x="3687013" y="1664775"/>
                </a:cubicBezTo>
                <a:cubicBezTo>
                  <a:pt x="3668362" y="1659180"/>
                  <a:pt x="3650688" y="1650122"/>
                  <a:pt x="3631594" y="1646303"/>
                </a:cubicBezTo>
                <a:cubicBezTo>
                  <a:pt x="3616200" y="1643224"/>
                  <a:pt x="3600643" y="1640874"/>
                  <a:pt x="3585413" y="1637066"/>
                </a:cubicBezTo>
                <a:cubicBezTo>
                  <a:pt x="3575967" y="1634705"/>
                  <a:pt x="3567065" y="1630505"/>
                  <a:pt x="3557703" y="1627830"/>
                </a:cubicBezTo>
                <a:cubicBezTo>
                  <a:pt x="3545497" y="1624343"/>
                  <a:pt x="3532964" y="1622081"/>
                  <a:pt x="3520758" y="1618594"/>
                </a:cubicBezTo>
                <a:cubicBezTo>
                  <a:pt x="3511397" y="1615919"/>
                  <a:pt x="3502410" y="1612032"/>
                  <a:pt x="3493049" y="1609357"/>
                </a:cubicBezTo>
                <a:cubicBezTo>
                  <a:pt x="3448222" y="1596549"/>
                  <a:pt x="3453448" y="1600777"/>
                  <a:pt x="3400685" y="1590884"/>
                </a:cubicBezTo>
                <a:cubicBezTo>
                  <a:pt x="3369825" y="1585098"/>
                  <a:pt x="3338782" y="1580027"/>
                  <a:pt x="3308322" y="1572412"/>
                </a:cubicBezTo>
                <a:lnTo>
                  <a:pt x="3234431" y="1553939"/>
                </a:lnTo>
                <a:cubicBezTo>
                  <a:pt x="3222116" y="1547781"/>
                  <a:pt x="3210377" y="1540301"/>
                  <a:pt x="3197485" y="1535466"/>
                </a:cubicBezTo>
                <a:cubicBezTo>
                  <a:pt x="3185599" y="1531009"/>
                  <a:pt x="3172699" y="1529878"/>
                  <a:pt x="3160540" y="1526230"/>
                </a:cubicBezTo>
                <a:cubicBezTo>
                  <a:pt x="3141889" y="1520635"/>
                  <a:pt x="3123460" y="1514306"/>
                  <a:pt x="3105122" y="1507757"/>
                </a:cubicBezTo>
                <a:cubicBezTo>
                  <a:pt x="3080349" y="1498910"/>
                  <a:pt x="3055952" y="1489038"/>
                  <a:pt x="3031231" y="1480048"/>
                </a:cubicBezTo>
                <a:cubicBezTo>
                  <a:pt x="3022081" y="1476721"/>
                  <a:pt x="3013026" y="1472924"/>
                  <a:pt x="3003522" y="1470812"/>
                </a:cubicBezTo>
                <a:cubicBezTo>
                  <a:pt x="2985240" y="1466749"/>
                  <a:pt x="2966272" y="1466117"/>
                  <a:pt x="2948103" y="1461575"/>
                </a:cubicBezTo>
                <a:cubicBezTo>
                  <a:pt x="2929213" y="1456852"/>
                  <a:pt x="2911158" y="1449261"/>
                  <a:pt x="2892685" y="1443103"/>
                </a:cubicBezTo>
                <a:cubicBezTo>
                  <a:pt x="2883449" y="1440024"/>
                  <a:pt x="2874637" y="1435074"/>
                  <a:pt x="2864976" y="1433866"/>
                </a:cubicBezTo>
                <a:cubicBezTo>
                  <a:pt x="2840346" y="1430787"/>
                  <a:pt x="2815632" y="1428312"/>
                  <a:pt x="2791085" y="1424630"/>
                </a:cubicBezTo>
                <a:cubicBezTo>
                  <a:pt x="2754044" y="1419074"/>
                  <a:pt x="2717437" y="1410620"/>
                  <a:pt x="2680249" y="1406157"/>
                </a:cubicBezTo>
                <a:cubicBezTo>
                  <a:pt x="2640392" y="1401374"/>
                  <a:pt x="2600138" y="1400727"/>
                  <a:pt x="2560176" y="1396921"/>
                </a:cubicBezTo>
                <a:cubicBezTo>
                  <a:pt x="2506246" y="1391785"/>
                  <a:pt x="2481689" y="1386918"/>
                  <a:pt x="2430867" y="1378448"/>
                </a:cubicBezTo>
                <a:cubicBezTo>
                  <a:pt x="2376502" y="1351265"/>
                  <a:pt x="2406990" y="1364332"/>
                  <a:pt x="2338503" y="1341503"/>
                </a:cubicBezTo>
                <a:cubicBezTo>
                  <a:pt x="2329267" y="1338424"/>
                  <a:pt x="2318895" y="1337666"/>
                  <a:pt x="2310794" y="1332266"/>
                </a:cubicBezTo>
                <a:cubicBezTo>
                  <a:pt x="2272523" y="1306753"/>
                  <a:pt x="2293854" y="1316486"/>
                  <a:pt x="2246140" y="1304557"/>
                </a:cubicBezTo>
                <a:cubicBezTo>
                  <a:pt x="2221143" y="1287892"/>
                  <a:pt x="2210787" y="1279332"/>
                  <a:pt x="2181485" y="1267612"/>
                </a:cubicBezTo>
                <a:cubicBezTo>
                  <a:pt x="2163406" y="1260380"/>
                  <a:pt x="2126067" y="1249139"/>
                  <a:pt x="2126067" y="1249139"/>
                </a:cubicBezTo>
                <a:cubicBezTo>
                  <a:pt x="2072817" y="1213638"/>
                  <a:pt x="2124185" y="1244374"/>
                  <a:pt x="2070649" y="1221430"/>
                </a:cubicBezTo>
                <a:cubicBezTo>
                  <a:pt x="2003028" y="1192450"/>
                  <a:pt x="2064873" y="1210749"/>
                  <a:pt x="1996758" y="1193721"/>
                </a:cubicBezTo>
                <a:cubicBezTo>
                  <a:pt x="1972128" y="1181406"/>
                  <a:pt x="1948435" y="1167002"/>
                  <a:pt x="1922867" y="1156775"/>
                </a:cubicBezTo>
                <a:cubicBezTo>
                  <a:pt x="1907473" y="1150618"/>
                  <a:pt x="1892209" y="1144125"/>
                  <a:pt x="1876685" y="1138303"/>
                </a:cubicBezTo>
                <a:cubicBezTo>
                  <a:pt x="1867569" y="1134884"/>
                  <a:pt x="1857873" y="1133020"/>
                  <a:pt x="1848976" y="1129066"/>
                </a:cubicBezTo>
                <a:cubicBezTo>
                  <a:pt x="1762377" y="1090577"/>
                  <a:pt x="1827015" y="1106933"/>
                  <a:pt x="1738140" y="1092121"/>
                </a:cubicBezTo>
                <a:cubicBezTo>
                  <a:pt x="1725825" y="1085963"/>
                  <a:pt x="1713809" y="1079167"/>
                  <a:pt x="1701194" y="1073648"/>
                </a:cubicBezTo>
                <a:cubicBezTo>
                  <a:pt x="1664526" y="1057605"/>
                  <a:pt x="1626157" y="1045365"/>
                  <a:pt x="1590358" y="1027466"/>
                </a:cubicBezTo>
                <a:cubicBezTo>
                  <a:pt x="1542059" y="1003317"/>
                  <a:pt x="1566770" y="1012334"/>
                  <a:pt x="1516467" y="999757"/>
                </a:cubicBezTo>
                <a:cubicBezTo>
                  <a:pt x="1458857" y="961350"/>
                  <a:pt x="1518409" y="997541"/>
                  <a:pt x="1461049" y="972048"/>
                </a:cubicBezTo>
                <a:cubicBezTo>
                  <a:pt x="1375199" y="933893"/>
                  <a:pt x="1437394" y="952279"/>
                  <a:pt x="1368685" y="935103"/>
                </a:cubicBezTo>
                <a:lnTo>
                  <a:pt x="1313267" y="898157"/>
                </a:lnTo>
                <a:lnTo>
                  <a:pt x="1257849" y="861212"/>
                </a:lnTo>
                <a:cubicBezTo>
                  <a:pt x="1248613" y="855054"/>
                  <a:pt x="1240671" y="846249"/>
                  <a:pt x="1230140" y="842739"/>
                </a:cubicBezTo>
                <a:lnTo>
                  <a:pt x="1202431" y="833503"/>
                </a:lnTo>
                <a:cubicBezTo>
                  <a:pt x="1151187" y="782259"/>
                  <a:pt x="1181573" y="810354"/>
                  <a:pt x="1091594" y="741139"/>
                </a:cubicBezTo>
                <a:cubicBezTo>
                  <a:pt x="1091584" y="741132"/>
                  <a:pt x="1017713" y="685728"/>
                  <a:pt x="1017703" y="685721"/>
                </a:cubicBezTo>
                <a:cubicBezTo>
                  <a:pt x="1008467" y="679563"/>
                  <a:pt x="998422" y="674472"/>
                  <a:pt x="989994" y="667248"/>
                </a:cubicBezTo>
                <a:cubicBezTo>
                  <a:pt x="976771" y="655914"/>
                  <a:pt x="966796" y="640995"/>
                  <a:pt x="953049" y="630303"/>
                </a:cubicBezTo>
                <a:cubicBezTo>
                  <a:pt x="938878" y="619281"/>
                  <a:pt x="922091" y="612109"/>
                  <a:pt x="906867" y="602594"/>
                </a:cubicBezTo>
                <a:cubicBezTo>
                  <a:pt x="897454" y="596711"/>
                  <a:pt x="889087" y="589086"/>
                  <a:pt x="879158" y="584121"/>
                </a:cubicBezTo>
                <a:cubicBezTo>
                  <a:pt x="870450" y="579767"/>
                  <a:pt x="859960" y="579612"/>
                  <a:pt x="851449" y="574884"/>
                </a:cubicBezTo>
                <a:cubicBezTo>
                  <a:pt x="832042" y="564102"/>
                  <a:pt x="814706" y="549945"/>
                  <a:pt x="796031" y="537939"/>
                </a:cubicBezTo>
                <a:cubicBezTo>
                  <a:pt x="650146" y="444156"/>
                  <a:pt x="770225" y="523813"/>
                  <a:pt x="694431" y="473284"/>
                </a:cubicBezTo>
                <a:lnTo>
                  <a:pt x="639013" y="436339"/>
                </a:lnTo>
                <a:cubicBezTo>
                  <a:pt x="629776" y="430181"/>
                  <a:pt x="621834" y="421376"/>
                  <a:pt x="611303" y="417866"/>
                </a:cubicBezTo>
                <a:lnTo>
                  <a:pt x="583594" y="408630"/>
                </a:lnTo>
                <a:cubicBezTo>
                  <a:pt x="554398" y="379434"/>
                  <a:pt x="547290" y="370287"/>
                  <a:pt x="509703" y="343975"/>
                </a:cubicBezTo>
                <a:cubicBezTo>
                  <a:pt x="494996" y="333680"/>
                  <a:pt x="478667" y="325904"/>
                  <a:pt x="463522" y="316266"/>
                </a:cubicBezTo>
                <a:cubicBezTo>
                  <a:pt x="393652" y="271804"/>
                  <a:pt x="431950" y="287270"/>
                  <a:pt x="380394" y="270084"/>
                </a:cubicBezTo>
                <a:cubicBezTo>
                  <a:pt x="327572" y="217262"/>
                  <a:pt x="380577" y="264426"/>
                  <a:pt x="315740" y="223903"/>
                </a:cubicBezTo>
                <a:cubicBezTo>
                  <a:pt x="302686" y="215744"/>
                  <a:pt x="291321" y="205142"/>
                  <a:pt x="278794" y="196194"/>
                </a:cubicBezTo>
                <a:cubicBezTo>
                  <a:pt x="269761" y="189742"/>
                  <a:pt x="260118" y="184173"/>
                  <a:pt x="251085" y="177721"/>
                </a:cubicBezTo>
                <a:cubicBezTo>
                  <a:pt x="238559" y="168773"/>
                  <a:pt x="227194" y="158171"/>
                  <a:pt x="214140" y="150012"/>
                </a:cubicBezTo>
                <a:cubicBezTo>
                  <a:pt x="202464" y="142714"/>
                  <a:pt x="189230" y="138226"/>
                  <a:pt x="177194" y="131539"/>
                </a:cubicBezTo>
                <a:cubicBezTo>
                  <a:pt x="161501" y="122821"/>
                  <a:pt x="146158" y="113468"/>
                  <a:pt x="131013" y="103830"/>
                </a:cubicBezTo>
                <a:cubicBezTo>
                  <a:pt x="112282" y="91910"/>
                  <a:pt x="96657" y="73905"/>
                  <a:pt x="75594" y="66884"/>
                </a:cubicBezTo>
                <a:lnTo>
                  <a:pt x="47885" y="57648"/>
                </a:lnTo>
                <a:cubicBezTo>
                  <a:pt x="38649" y="48412"/>
                  <a:pt x="28538" y="39974"/>
                  <a:pt x="20176" y="29939"/>
                </a:cubicBezTo>
                <a:cubicBezTo>
                  <a:pt x="13069" y="21411"/>
                  <a:pt x="5213" y="-8301"/>
                  <a:pt x="1703" y="2230"/>
                </a:cubicBezTo>
                <a:cubicBezTo>
                  <a:pt x="-4219" y="19997"/>
                  <a:pt x="6877" y="39366"/>
                  <a:pt x="10940" y="57648"/>
                </a:cubicBezTo>
                <a:cubicBezTo>
                  <a:pt x="17606" y="87643"/>
                  <a:pt x="25615" y="91889"/>
                  <a:pt x="38649" y="122303"/>
                </a:cubicBezTo>
                <a:cubicBezTo>
                  <a:pt x="52659" y="154994"/>
                  <a:pt x="46282" y="156447"/>
                  <a:pt x="57122" y="196194"/>
                </a:cubicBezTo>
                <a:cubicBezTo>
                  <a:pt x="62245" y="214980"/>
                  <a:pt x="70871" y="232722"/>
                  <a:pt x="75594" y="251612"/>
                </a:cubicBezTo>
                <a:cubicBezTo>
                  <a:pt x="78673" y="263927"/>
                  <a:pt x="81183" y="276398"/>
                  <a:pt x="84831" y="288557"/>
                </a:cubicBezTo>
                <a:cubicBezTo>
                  <a:pt x="90426" y="307208"/>
                  <a:pt x="99484" y="324881"/>
                  <a:pt x="103303" y="343975"/>
                </a:cubicBezTo>
                <a:cubicBezTo>
                  <a:pt x="110060" y="377760"/>
                  <a:pt x="115388" y="414323"/>
                  <a:pt x="131013" y="445575"/>
                </a:cubicBezTo>
                <a:lnTo>
                  <a:pt x="149485" y="482521"/>
                </a:lnTo>
                <a:cubicBezTo>
                  <a:pt x="152564" y="497915"/>
                  <a:pt x="154409" y="513608"/>
                  <a:pt x="158722" y="528703"/>
                </a:cubicBezTo>
                <a:cubicBezTo>
                  <a:pt x="166746" y="556787"/>
                  <a:pt x="180703" y="583189"/>
                  <a:pt x="186431" y="611830"/>
                </a:cubicBezTo>
                <a:cubicBezTo>
                  <a:pt x="192588" y="642618"/>
                  <a:pt x="187486" y="678070"/>
                  <a:pt x="204903" y="704194"/>
                </a:cubicBezTo>
                <a:cubicBezTo>
                  <a:pt x="231014" y="743359"/>
                  <a:pt x="218411" y="721974"/>
                  <a:pt x="241849" y="768848"/>
                </a:cubicBezTo>
                <a:cubicBezTo>
                  <a:pt x="243934" y="781357"/>
                  <a:pt x="252805" y="843672"/>
                  <a:pt x="260322" y="861212"/>
                </a:cubicBezTo>
                <a:cubicBezTo>
                  <a:pt x="264695" y="871415"/>
                  <a:pt x="272637" y="879685"/>
                  <a:pt x="278794" y="888921"/>
                </a:cubicBezTo>
                <a:cubicBezTo>
                  <a:pt x="285494" y="919072"/>
                  <a:pt x="302605" y="1003865"/>
                  <a:pt x="315740" y="1036703"/>
                </a:cubicBezTo>
                <a:cubicBezTo>
                  <a:pt x="319863" y="1047010"/>
                  <a:pt x="328055" y="1055176"/>
                  <a:pt x="334213" y="1064412"/>
                </a:cubicBezTo>
                <a:cubicBezTo>
                  <a:pt x="353016" y="1177236"/>
                  <a:pt x="329704" y="1070859"/>
                  <a:pt x="361922" y="1156775"/>
                </a:cubicBezTo>
                <a:cubicBezTo>
                  <a:pt x="387484" y="1224941"/>
                  <a:pt x="352194" y="1165276"/>
                  <a:pt x="389631" y="1221430"/>
                </a:cubicBezTo>
                <a:cubicBezTo>
                  <a:pt x="392710" y="1230666"/>
                  <a:pt x="396192" y="1239778"/>
                  <a:pt x="398867" y="1249139"/>
                </a:cubicBezTo>
                <a:cubicBezTo>
                  <a:pt x="402354" y="1261345"/>
                  <a:pt x="404089" y="1274041"/>
                  <a:pt x="408103" y="1286084"/>
                </a:cubicBezTo>
                <a:cubicBezTo>
                  <a:pt x="419499" y="1320271"/>
                  <a:pt x="431328" y="1354362"/>
                  <a:pt x="445049" y="1387684"/>
                </a:cubicBezTo>
                <a:cubicBezTo>
                  <a:pt x="452913" y="1406782"/>
                  <a:pt x="464370" y="1424230"/>
                  <a:pt x="472758" y="1443103"/>
                </a:cubicBezTo>
                <a:cubicBezTo>
                  <a:pt x="476712" y="1452000"/>
                  <a:pt x="478667" y="1461662"/>
                  <a:pt x="481994" y="1470812"/>
                </a:cubicBezTo>
                <a:cubicBezTo>
                  <a:pt x="490984" y="1495533"/>
                  <a:pt x="499341" y="1520525"/>
                  <a:pt x="509703" y="1544703"/>
                </a:cubicBezTo>
                <a:cubicBezTo>
                  <a:pt x="517839" y="1563686"/>
                  <a:pt x="529469" y="1581057"/>
                  <a:pt x="537413" y="1600121"/>
                </a:cubicBezTo>
                <a:cubicBezTo>
                  <a:pt x="544902" y="1618095"/>
                  <a:pt x="551162" y="1636649"/>
                  <a:pt x="555885" y="1655539"/>
                </a:cubicBezTo>
                <a:cubicBezTo>
                  <a:pt x="558964" y="1667854"/>
                  <a:pt x="560665" y="1680598"/>
                  <a:pt x="565122" y="1692484"/>
                </a:cubicBezTo>
                <a:cubicBezTo>
                  <a:pt x="569957" y="1705376"/>
                  <a:pt x="578170" y="1716774"/>
                  <a:pt x="583594" y="1729430"/>
                </a:cubicBezTo>
                <a:cubicBezTo>
                  <a:pt x="587429" y="1738379"/>
                  <a:pt x="588477" y="1748431"/>
                  <a:pt x="592831" y="1757139"/>
                </a:cubicBezTo>
                <a:cubicBezTo>
                  <a:pt x="600860" y="1773196"/>
                  <a:pt x="611822" y="1787628"/>
                  <a:pt x="620540" y="1803321"/>
                </a:cubicBezTo>
                <a:cubicBezTo>
                  <a:pt x="627227" y="1815357"/>
                  <a:pt x="632182" y="1828311"/>
                  <a:pt x="639013" y="1840266"/>
                </a:cubicBezTo>
                <a:cubicBezTo>
                  <a:pt x="644520" y="1849904"/>
                  <a:pt x="651978" y="1858337"/>
                  <a:pt x="657485" y="1867975"/>
                </a:cubicBezTo>
                <a:cubicBezTo>
                  <a:pt x="664316" y="1879930"/>
                  <a:pt x="669365" y="1892833"/>
                  <a:pt x="675958" y="1904921"/>
                </a:cubicBezTo>
                <a:cubicBezTo>
                  <a:pt x="687844" y="1926712"/>
                  <a:pt x="702501" y="1947038"/>
                  <a:pt x="712903" y="1969575"/>
                </a:cubicBezTo>
                <a:cubicBezTo>
                  <a:pt x="721063" y="1987255"/>
                  <a:pt x="721829" y="2008022"/>
                  <a:pt x="731376" y="2024994"/>
                </a:cubicBezTo>
                <a:cubicBezTo>
                  <a:pt x="771129" y="2095665"/>
                  <a:pt x="780716" y="2102042"/>
                  <a:pt x="823740" y="2145066"/>
                </a:cubicBezTo>
                <a:cubicBezTo>
                  <a:pt x="826819" y="2154302"/>
                  <a:pt x="827576" y="2164674"/>
                  <a:pt x="832976" y="2172775"/>
                </a:cubicBezTo>
                <a:cubicBezTo>
                  <a:pt x="840222" y="2183643"/>
                  <a:pt x="852083" y="2190654"/>
                  <a:pt x="860685" y="2200484"/>
                </a:cubicBezTo>
                <a:cubicBezTo>
                  <a:pt x="873667" y="2215320"/>
                  <a:pt x="885316" y="2231272"/>
                  <a:pt x="897631" y="2246666"/>
                </a:cubicBezTo>
                <a:cubicBezTo>
                  <a:pt x="900710" y="2255902"/>
                  <a:pt x="902139" y="2265864"/>
                  <a:pt x="906867" y="2274375"/>
                </a:cubicBezTo>
                <a:cubicBezTo>
                  <a:pt x="924353" y="2305849"/>
                  <a:pt x="965123" y="2360341"/>
                  <a:pt x="989994" y="2385212"/>
                </a:cubicBezTo>
                <a:cubicBezTo>
                  <a:pt x="1054082" y="2449300"/>
                  <a:pt x="979835" y="2350683"/>
                  <a:pt x="1045413" y="2431394"/>
                </a:cubicBezTo>
                <a:cubicBezTo>
                  <a:pt x="1077255" y="2470584"/>
                  <a:pt x="1109766" y="2509451"/>
                  <a:pt x="1137776" y="2551466"/>
                </a:cubicBezTo>
                <a:cubicBezTo>
                  <a:pt x="1150091" y="2569939"/>
                  <a:pt x="1156656" y="2593980"/>
                  <a:pt x="1174722" y="2606884"/>
                </a:cubicBezTo>
                <a:cubicBezTo>
                  <a:pt x="1196273" y="2622278"/>
                  <a:pt x="1220014" y="2634995"/>
                  <a:pt x="1239376" y="2653066"/>
                </a:cubicBezTo>
                <a:cubicBezTo>
                  <a:pt x="1266479" y="2678362"/>
                  <a:pt x="1288215" y="2708865"/>
                  <a:pt x="1313267" y="2736194"/>
                </a:cubicBezTo>
                <a:cubicBezTo>
                  <a:pt x="1395247" y="2825627"/>
                  <a:pt x="1264008" y="2671542"/>
                  <a:pt x="1387158" y="2819321"/>
                </a:cubicBezTo>
                <a:cubicBezTo>
                  <a:pt x="1405138" y="2873263"/>
                  <a:pt x="1382326" y="2823726"/>
                  <a:pt x="1424103" y="2865503"/>
                </a:cubicBezTo>
                <a:cubicBezTo>
                  <a:pt x="1444174" y="2885574"/>
                  <a:pt x="1462736" y="2907267"/>
                  <a:pt x="1479522" y="2930157"/>
                </a:cubicBezTo>
                <a:cubicBezTo>
                  <a:pt x="1496698" y="2953579"/>
                  <a:pt x="1509592" y="2979881"/>
                  <a:pt x="1525703" y="3004048"/>
                </a:cubicBezTo>
                <a:cubicBezTo>
                  <a:pt x="1534242" y="3016857"/>
                  <a:pt x="1545656" y="3027697"/>
                  <a:pt x="1553413" y="3040994"/>
                </a:cubicBezTo>
                <a:cubicBezTo>
                  <a:pt x="1567288" y="3064780"/>
                  <a:pt x="1575083" y="3091972"/>
                  <a:pt x="1590358" y="3114884"/>
                </a:cubicBezTo>
                <a:cubicBezTo>
                  <a:pt x="1632574" y="3178209"/>
                  <a:pt x="1580827" y="3099635"/>
                  <a:pt x="1636540" y="3188775"/>
                </a:cubicBezTo>
                <a:cubicBezTo>
                  <a:pt x="1642423" y="3198188"/>
                  <a:pt x="1650049" y="3206555"/>
                  <a:pt x="1655013" y="3216484"/>
                </a:cubicBezTo>
                <a:cubicBezTo>
                  <a:pt x="1689999" y="3286457"/>
                  <a:pt x="1652573" y="3241754"/>
                  <a:pt x="1701194" y="3290375"/>
                </a:cubicBezTo>
                <a:cubicBezTo>
                  <a:pt x="1704273" y="3299611"/>
                  <a:pt x="1706477" y="3309187"/>
                  <a:pt x="1710431" y="3318084"/>
                </a:cubicBezTo>
                <a:cubicBezTo>
                  <a:pt x="1724072" y="3348777"/>
                  <a:pt x="1736913" y="3374945"/>
                  <a:pt x="1756613" y="3401212"/>
                </a:cubicBezTo>
                <a:cubicBezTo>
                  <a:pt x="1768441" y="3416983"/>
                  <a:pt x="1783625" y="3430366"/>
                  <a:pt x="1793558" y="3447394"/>
                </a:cubicBezTo>
                <a:cubicBezTo>
                  <a:pt x="1836748" y="3521435"/>
                  <a:pt x="1809017" y="3489622"/>
                  <a:pt x="1830503" y="3539757"/>
                </a:cubicBezTo>
                <a:cubicBezTo>
                  <a:pt x="1857509" y="3602772"/>
                  <a:pt x="1838461" y="3552234"/>
                  <a:pt x="1867449" y="3604412"/>
                </a:cubicBezTo>
                <a:cubicBezTo>
                  <a:pt x="1916869" y="3693367"/>
                  <a:pt x="1871715" y="3628573"/>
                  <a:pt x="1922867" y="3696775"/>
                </a:cubicBezTo>
                <a:cubicBezTo>
                  <a:pt x="1925946" y="3706011"/>
                  <a:pt x="1926702" y="3716383"/>
                  <a:pt x="1932103" y="3724484"/>
                </a:cubicBezTo>
                <a:cubicBezTo>
                  <a:pt x="1939349" y="3735353"/>
                  <a:pt x="1951211" y="3742363"/>
                  <a:pt x="1959813" y="3752194"/>
                </a:cubicBezTo>
                <a:cubicBezTo>
                  <a:pt x="1972795" y="3767030"/>
                  <a:pt x="1985823" y="3781972"/>
                  <a:pt x="1996758" y="3798375"/>
                </a:cubicBezTo>
                <a:cubicBezTo>
                  <a:pt x="2004396" y="3809831"/>
                  <a:pt x="2007839" y="3823705"/>
                  <a:pt x="2015231" y="3835321"/>
                </a:cubicBezTo>
                <a:cubicBezTo>
                  <a:pt x="2029450" y="3857665"/>
                  <a:pt x="2046019" y="3878424"/>
                  <a:pt x="2061413" y="3899975"/>
                </a:cubicBezTo>
                <a:cubicBezTo>
                  <a:pt x="2080508" y="3957263"/>
                  <a:pt x="2056079" y="3897740"/>
                  <a:pt x="2098358" y="3955394"/>
                </a:cubicBezTo>
                <a:cubicBezTo>
                  <a:pt x="2124616" y="3991201"/>
                  <a:pt x="2140851" y="4034832"/>
                  <a:pt x="2172249" y="4066230"/>
                </a:cubicBezTo>
                <a:cubicBezTo>
                  <a:pt x="2181485" y="4075466"/>
                  <a:pt x="2192194" y="4083435"/>
                  <a:pt x="2199958" y="4093939"/>
                </a:cubicBezTo>
                <a:cubicBezTo>
                  <a:pt x="2350585" y="4297728"/>
                  <a:pt x="2264520" y="4235501"/>
                  <a:pt x="2356976" y="4297139"/>
                </a:cubicBezTo>
                <a:cubicBezTo>
                  <a:pt x="2378528" y="4331006"/>
                  <a:pt x="2393246" y="4370354"/>
                  <a:pt x="2421631" y="4398739"/>
                </a:cubicBezTo>
                <a:cubicBezTo>
                  <a:pt x="2531527" y="4508635"/>
                  <a:pt x="2320981" y="4296417"/>
                  <a:pt x="2495522" y="4481866"/>
                </a:cubicBezTo>
                <a:cubicBezTo>
                  <a:pt x="2559694" y="4550049"/>
                  <a:pt x="2684445" y="4662951"/>
                  <a:pt x="2735667" y="4731248"/>
                </a:cubicBezTo>
                <a:cubicBezTo>
                  <a:pt x="2744903" y="4743563"/>
                  <a:pt x="2752974" y="4756846"/>
                  <a:pt x="2763376" y="4768194"/>
                </a:cubicBezTo>
                <a:cubicBezTo>
                  <a:pt x="2786913" y="4793871"/>
                  <a:pt x="2815882" y="4814589"/>
                  <a:pt x="2837267" y="4842084"/>
                </a:cubicBezTo>
                <a:cubicBezTo>
                  <a:pt x="2858819" y="4869793"/>
                  <a:pt x="2880860" y="4897129"/>
                  <a:pt x="2901922" y="4925212"/>
                </a:cubicBezTo>
                <a:cubicBezTo>
                  <a:pt x="2908582" y="4934092"/>
                  <a:pt x="2913942" y="4943888"/>
                  <a:pt x="2920394" y="4952921"/>
                </a:cubicBezTo>
                <a:cubicBezTo>
                  <a:pt x="2929341" y="4965447"/>
                  <a:pt x="2939155" y="4977340"/>
                  <a:pt x="2948103" y="4989866"/>
                </a:cubicBezTo>
                <a:cubicBezTo>
                  <a:pt x="2954555" y="4998899"/>
                  <a:pt x="2959469" y="5009047"/>
                  <a:pt x="2966576" y="5017575"/>
                </a:cubicBezTo>
                <a:cubicBezTo>
                  <a:pt x="2974938" y="5027610"/>
                  <a:pt x="2985049" y="5036048"/>
                  <a:pt x="2994285" y="5045284"/>
                </a:cubicBezTo>
                <a:cubicBezTo>
                  <a:pt x="3006079" y="5068872"/>
                  <a:pt x="3021760" y="5105963"/>
                  <a:pt x="3040467" y="5128412"/>
                </a:cubicBezTo>
                <a:cubicBezTo>
                  <a:pt x="3048829" y="5138447"/>
                  <a:pt x="3058940" y="5146885"/>
                  <a:pt x="3068176" y="5156121"/>
                </a:cubicBezTo>
                <a:cubicBezTo>
                  <a:pt x="3157768" y="5150148"/>
                  <a:pt x="3182608" y="5171598"/>
                  <a:pt x="3234431" y="5128412"/>
                </a:cubicBezTo>
                <a:cubicBezTo>
                  <a:pt x="3244466" y="5120050"/>
                  <a:pt x="3252904" y="5109939"/>
                  <a:pt x="3262140" y="5100703"/>
                </a:cubicBezTo>
                <a:cubicBezTo>
                  <a:pt x="3307338" y="4965110"/>
                  <a:pt x="3293124" y="5029159"/>
                  <a:pt x="3271376" y="4768194"/>
                </a:cubicBezTo>
                <a:cubicBezTo>
                  <a:pt x="3269759" y="4748789"/>
                  <a:pt x="3259061" y="4731248"/>
                  <a:pt x="3252903" y="4712775"/>
                </a:cubicBezTo>
                <a:lnTo>
                  <a:pt x="3243667" y="4685066"/>
                </a:lnTo>
                <a:cubicBezTo>
                  <a:pt x="3240588" y="4675830"/>
                  <a:pt x="3239832" y="4665458"/>
                  <a:pt x="3234431" y="4657357"/>
                </a:cubicBezTo>
                <a:cubicBezTo>
                  <a:pt x="3228273" y="4648121"/>
                  <a:pt x="3221466" y="4639286"/>
                  <a:pt x="3215958" y="4629648"/>
                </a:cubicBezTo>
                <a:cubicBezTo>
                  <a:pt x="3139092" y="4495135"/>
                  <a:pt x="3240050" y="4668599"/>
                  <a:pt x="3188249" y="4564994"/>
                </a:cubicBezTo>
                <a:cubicBezTo>
                  <a:pt x="3183285" y="4555065"/>
                  <a:pt x="3175934" y="4546521"/>
                  <a:pt x="3169776" y="4537284"/>
                </a:cubicBezTo>
                <a:cubicBezTo>
                  <a:pt x="3147631" y="4470847"/>
                  <a:pt x="3174499" y="4553813"/>
                  <a:pt x="3151303" y="4472630"/>
                </a:cubicBezTo>
                <a:cubicBezTo>
                  <a:pt x="3148628" y="4463269"/>
                  <a:pt x="3144742" y="4454282"/>
                  <a:pt x="3142067" y="4444921"/>
                </a:cubicBezTo>
                <a:cubicBezTo>
                  <a:pt x="3138580" y="4432715"/>
                  <a:pt x="3136318" y="4420181"/>
                  <a:pt x="3132831" y="4407975"/>
                </a:cubicBezTo>
                <a:cubicBezTo>
                  <a:pt x="3109358" y="4325821"/>
                  <a:pt x="3142723" y="4466016"/>
                  <a:pt x="3105122" y="4315612"/>
                </a:cubicBezTo>
                <a:cubicBezTo>
                  <a:pt x="3101314" y="4300382"/>
                  <a:pt x="3100396" y="4284467"/>
                  <a:pt x="3095885" y="4269430"/>
                </a:cubicBezTo>
                <a:cubicBezTo>
                  <a:pt x="3091121" y="4253549"/>
                  <a:pt x="3082177" y="4239129"/>
                  <a:pt x="3077413" y="4223248"/>
                </a:cubicBezTo>
                <a:cubicBezTo>
                  <a:pt x="3072902" y="4208211"/>
                  <a:pt x="3071582" y="4192391"/>
                  <a:pt x="3068176" y="4177066"/>
                </a:cubicBezTo>
                <a:cubicBezTo>
                  <a:pt x="3065422" y="4164674"/>
                  <a:pt x="3062588" y="4152280"/>
                  <a:pt x="3058940" y="4140121"/>
                </a:cubicBezTo>
                <a:cubicBezTo>
                  <a:pt x="3053345" y="4121470"/>
                  <a:pt x="3045189" y="4103594"/>
                  <a:pt x="3040467" y="4084703"/>
                </a:cubicBezTo>
                <a:cubicBezTo>
                  <a:pt x="3028870" y="4038312"/>
                  <a:pt x="3035246" y="4059800"/>
                  <a:pt x="3021994" y="4020048"/>
                </a:cubicBezTo>
                <a:cubicBezTo>
                  <a:pt x="3019716" y="4004104"/>
                  <a:pt x="3003522" y="3893440"/>
                  <a:pt x="3003522" y="3881503"/>
                </a:cubicBezTo>
                <a:cubicBezTo>
                  <a:pt x="3003522" y="3197897"/>
                  <a:pt x="2939150" y="3400371"/>
                  <a:pt x="3021994" y="3151830"/>
                </a:cubicBezTo>
                <a:cubicBezTo>
                  <a:pt x="3025073" y="3117963"/>
                  <a:pt x="3027258" y="3084003"/>
                  <a:pt x="3031231" y="3050230"/>
                </a:cubicBezTo>
                <a:cubicBezTo>
                  <a:pt x="3033419" y="3031631"/>
                  <a:pt x="3037819" y="3013351"/>
                  <a:pt x="3040467" y="2994812"/>
                </a:cubicBezTo>
                <a:cubicBezTo>
                  <a:pt x="3043977" y="2970239"/>
                  <a:pt x="3046193" y="2945494"/>
                  <a:pt x="3049703" y="2920921"/>
                </a:cubicBezTo>
                <a:cubicBezTo>
                  <a:pt x="3052352" y="2902382"/>
                  <a:pt x="3056092" y="2884013"/>
                  <a:pt x="3058940" y="2865503"/>
                </a:cubicBezTo>
                <a:cubicBezTo>
                  <a:pt x="3062250" y="2843986"/>
                  <a:pt x="3064866" y="2822365"/>
                  <a:pt x="3068176" y="2800848"/>
                </a:cubicBezTo>
                <a:cubicBezTo>
                  <a:pt x="3071024" y="2782338"/>
                  <a:pt x="3074764" y="2763969"/>
                  <a:pt x="3077413" y="2745430"/>
                </a:cubicBezTo>
                <a:cubicBezTo>
                  <a:pt x="3080923" y="2720857"/>
                  <a:pt x="3082568" y="2696023"/>
                  <a:pt x="3086649" y="2671539"/>
                </a:cubicBezTo>
                <a:cubicBezTo>
                  <a:pt x="3088736" y="2659018"/>
                  <a:pt x="3093395" y="2647041"/>
                  <a:pt x="3095885" y="2634594"/>
                </a:cubicBezTo>
                <a:cubicBezTo>
                  <a:pt x="3099558" y="2616230"/>
                  <a:pt x="3102043" y="2597648"/>
                  <a:pt x="3105122" y="2579175"/>
                </a:cubicBezTo>
                <a:cubicBezTo>
                  <a:pt x="3108201" y="2502205"/>
                  <a:pt x="3108870" y="2425101"/>
                  <a:pt x="3114358" y="2348266"/>
                </a:cubicBezTo>
                <a:cubicBezTo>
                  <a:pt x="3115052" y="2338555"/>
                  <a:pt x="3120919" y="2329918"/>
                  <a:pt x="3123594" y="2320557"/>
                </a:cubicBezTo>
                <a:cubicBezTo>
                  <a:pt x="3127081" y="2308351"/>
                  <a:pt x="3130560" y="2296101"/>
                  <a:pt x="3132831" y="2283612"/>
                </a:cubicBezTo>
                <a:cubicBezTo>
                  <a:pt x="3152017" y="2178090"/>
                  <a:pt x="3128746" y="2258922"/>
                  <a:pt x="3160540" y="2163539"/>
                </a:cubicBezTo>
                <a:cubicBezTo>
                  <a:pt x="3160542" y="2163534"/>
                  <a:pt x="3179010" y="2108125"/>
                  <a:pt x="3179013" y="2108121"/>
                </a:cubicBezTo>
                <a:cubicBezTo>
                  <a:pt x="3185170" y="2098885"/>
                  <a:pt x="3192521" y="2090341"/>
                  <a:pt x="3197485" y="2080412"/>
                </a:cubicBezTo>
                <a:cubicBezTo>
                  <a:pt x="3201839" y="2071704"/>
                  <a:pt x="3201321" y="2060804"/>
                  <a:pt x="3206722" y="2052703"/>
                </a:cubicBezTo>
                <a:cubicBezTo>
                  <a:pt x="3216936" y="2037383"/>
                  <a:pt x="3245102" y="2015040"/>
                  <a:pt x="3262140" y="2006521"/>
                </a:cubicBezTo>
                <a:cubicBezTo>
                  <a:pt x="3270848" y="2002167"/>
                  <a:pt x="3281141" y="2001638"/>
                  <a:pt x="3289849" y="1997284"/>
                </a:cubicBezTo>
                <a:cubicBezTo>
                  <a:pt x="3299778" y="1992320"/>
                  <a:pt x="3307414" y="1983320"/>
                  <a:pt x="3317558" y="1978812"/>
                </a:cubicBezTo>
                <a:cubicBezTo>
                  <a:pt x="3351633" y="1963668"/>
                  <a:pt x="3413318" y="1950253"/>
                  <a:pt x="3446867" y="1941866"/>
                </a:cubicBezTo>
                <a:cubicBezTo>
                  <a:pt x="3530474" y="1920964"/>
                  <a:pt x="3427613" y="1947117"/>
                  <a:pt x="3548467" y="1914157"/>
                </a:cubicBezTo>
                <a:cubicBezTo>
                  <a:pt x="3560714" y="1910817"/>
                  <a:pt x="3573207" y="1908408"/>
                  <a:pt x="3585413" y="1904921"/>
                </a:cubicBezTo>
                <a:cubicBezTo>
                  <a:pt x="3594774" y="1902246"/>
                  <a:pt x="3603761" y="1898359"/>
                  <a:pt x="3613122" y="1895684"/>
                </a:cubicBezTo>
                <a:cubicBezTo>
                  <a:pt x="3625328" y="1892197"/>
                  <a:pt x="3637908" y="1890096"/>
                  <a:pt x="3650067" y="1886448"/>
                </a:cubicBezTo>
                <a:cubicBezTo>
                  <a:pt x="3668718" y="1880853"/>
                  <a:pt x="3686391" y="1871794"/>
                  <a:pt x="3705485" y="1867975"/>
                </a:cubicBezTo>
                <a:cubicBezTo>
                  <a:pt x="3720879" y="1864896"/>
                  <a:pt x="3736521" y="1862870"/>
                  <a:pt x="3751667" y="1858739"/>
                </a:cubicBezTo>
                <a:cubicBezTo>
                  <a:pt x="3770453" y="1853616"/>
                  <a:pt x="3789006" y="1847497"/>
                  <a:pt x="3807085" y="1840266"/>
                </a:cubicBezTo>
                <a:cubicBezTo>
                  <a:pt x="3822479" y="1834109"/>
                  <a:pt x="3837271" y="1826156"/>
                  <a:pt x="3853267" y="1821794"/>
                </a:cubicBezTo>
                <a:cubicBezTo>
                  <a:pt x="3871335" y="1816866"/>
                  <a:pt x="3890517" y="1817099"/>
                  <a:pt x="3908685" y="1812557"/>
                </a:cubicBezTo>
                <a:cubicBezTo>
                  <a:pt x="3927576" y="1807834"/>
                  <a:pt x="3945009" y="1797903"/>
                  <a:pt x="3964103" y="1794084"/>
                </a:cubicBezTo>
                <a:cubicBezTo>
                  <a:pt x="4031633" y="1780579"/>
                  <a:pt x="3994744" y="1787068"/>
                  <a:pt x="4074940" y="1775612"/>
                </a:cubicBezTo>
                <a:lnTo>
                  <a:pt x="4139594" y="1784848"/>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5370397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63062" y="216129"/>
            <a:ext cx="7065876" cy="6425741"/>
          </a:xfrm>
          <a:prstGeom prst="rect">
            <a:avLst/>
          </a:prstGeom>
        </p:spPr>
      </p:pic>
      <p:sp>
        <p:nvSpPr>
          <p:cNvPr id="5" name="Freeform 4"/>
          <p:cNvSpPr/>
          <p:nvPr/>
        </p:nvSpPr>
        <p:spPr>
          <a:xfrm>
            <a:off x="4073236" y="877455"/>
            <a:ext cx="2752437" cy="4978400"/>
          </a:xfrm>
          <a:custGeom>
            <a:avLst/>
            <a:gdLst>
              <a:gd name="connsiteX0" fmla="*/ 64655 w 2752437"/>
              <a:gd name="connsiteY0" fmla="*/ 369454 h 4978400"/>
              <a:gd name="connsiteX1" fmla="*/ 73891 w 2752437"/>
              <a:gd name="connsiteY1" fmla="*/ 461818 h 4978400"/>
              <a:gd name="connsiteX2" fmla="*/ 83128 w 2752437"/>
              <a:gd name="connsiteY2" fmla="*/ 544945 h 4978400"/>
              <a:gd name="connsiteX3" fmla="*/ 92364 w 2752437"/>
              <a:gd name="connsiteY3" fmla="*/ 840509 h 4978400"/>
              <a:gd name="connsiteX4" fmla="*/ 101600 w 2752437"/>
              <a:gd name="connsiteY4" fmla="*/ 868218 h 4978400"/>
              <a:gd name="connsiteX5" fmla="*/ 120073 w 2752437"/>
              <a:gd name="connsiteY5" fmla="*/ 951345 h 4978400"/>
              <a:gd name="connsiteX6" fmla="*/ 138546 w 2752437"/>
              <a:gd name="connsiteY6" fmla="*/ 1016000 h 4978400"/>
              <a:gd name="connsiteX7" fmla="*/ 157019 w 2752437"/>
              <a:gd name="connsiteY7" fmla="*/ 1136072 h 4978400"/>
              <a:gd name="connsiteX8" fmla="*/ 166255 w 2752437"/>
              <a:gd name="connsiteY8" fmla="*/ 1209963 h 4978400"/>
              <a:gd name="connsiteX9" fmla="*/ 184728 w 2752437"/>
              <a:gd name="connsiteY9" fmla="*/ 1302327 h 4978400"/>
              <a:gd name="connsiteX10" fmla="*/ 212437 w 2752437"/>
              <a:gd name="connsiteY10" fmla="*/ 1450109 h 4978400"/>
              <a:gd name="connsiteX11" fmla="*/ 221673 w 2752437"/>
              <a:gd name="connsiteY11" fmla="*/ 1477818 h 4978400"/>
              <a:gd name="connsiteX12" fmla="*/ 240146 w 2752437"/>
              <a:gd name="connsiteY12" fmla="*/ 1560945 h 4978400"/>
              <a:gd name="connsiteX13" fmla="*/ 258619 w 2752437"/>
              <a:gd name="connsiteY13" fmla="*/ 1616363 h 4978400"/>
              <a:gd name="connsiteX14" fmla="*/ 277091 w 2752437"/>
              <a:gd name="connsiteY14" fmla="*/ 1644072 h 4978400"/>
              <a:gd name="connsiteX15" fmla="*/ 286328 w 2752437"/>
              <a:gd name="connsiteY15" fmla="*/ 1690254 h 4978400"/>
              <a:gd name="connsiteX16" fmla="*/ 304800 w 2752437"/>
              <a:gd name="connsiteY16" fmla="*/ 1791854 h 4978400"/>
              <a:gd name="connsiteX17" fmla="*/ 332509 w 2752437"/>
              <a:gd name="connsiteY17" fmla="*/ 1893454 h 4978400"/>
              <a:gd name="connsiteX18" fmla="*/ 341746 w 2752437"/>
              <a:gd name="connsiteY18" fmla="*/ 1976581 h 4978400"/>
              <a:gd name="connsiteX19" fmla="*/ 360219 w 2752437"/>
              <a:gd name="connsiteY19" fmla="*/ 2032000 h 4978400"/>
              <a:gd name="connsiteX20" fmla="*/ 387928 w 2752437"/>
              <a:gd name="connsiteY20" fmla="*/ 2115127 h 4978400"/>
              <a:gd name="connsiteX21" fmla="*/ 397164 w 2752437"/>
              <a:gd name="connsiteY21" fmla="*/ 2142836 h 4978400"/>
              <a:gd name="connsiteX22" fmla="*/ 434109 w 2752437"/>
              <a:gd name="connsiteY22" fmla="*/ 2262909 h 4978400"/>
              <a:gd name="connsiteX23" fmla="*/ 452582 w 2752437"/>
              <a:gd name="connsiteY23" fmla="*/ 2364509 h 4978400"/>
              <a:gd name="connsiteX24" fmla="*/ 471055 w 2752437"/>
              <a:gd name="connsiteY24" fmla="*/ 2512290 h 4978400"/>
              <a:gd name="connsiteX25" fmla="*/ 480291 w 2752437"/>
              <a:gd name="connsiteY25" fmla="*/ 2540000 h 4978400"/>
              <a:gd name="connsiteX26" fmla="*/ 489528 w 2752437"/>
              <a:gd name="connsiteY26" fmla="*/ 2576945 h 4978400"/>
              <a:gd name="connsiteX27" fmla="*/ 498764 w 2752437"/>
              <a:gd name="connsiteY27" fmla="*/ 2604654 h 4978400"/>
              <a:gd name="connsiteX28" fmla="*/ 517237 w 2752437"/>
              <a:gd name="connsiteY28" fmla="*/ 2687781 h 4978400"/>
              <a:gd name="connsiteX29" fmla="*/ 544946 w 2752437"/>
              <a:gd name="connsiteY29" fmla="*/ 2761672 h 4978400"/>
              <a:gd name="connsiteX30" fmla="*/ 554182 w 2752437"/>
              <a:gd name="connsiteY30" fmla="*/ 2789381 h 4978400"/>
              <a:gd name="connsiteX31" fmla="*/ 581891 w 2752437"/>
              <a:gd name="connsiteY31" fmla="*/ 2835563 h 4978400"/>
              <a:gd name="connsiteX32" fmla="*/ 591128 w 2752437"/>
              <a:gd name="connsiteY32" fmla="*/ 2863272 h 4978400"/>
              <a:gd name="connsiteX33" fmla="*/ 609600 w 2752437"/>
              <a:gd name="connsiteY33" fmla="*/ 2900218 h 4978400"/>
              <a:gd name="connsiteX34" fmla="*/ 637309 w 2752437"/>
              <a:gd name="connsiteY34" fmla="*/ 3048000 h 4978400"/>
              <a:gd name="connsiteX35" fmla="*/ 646546 w 2752437"/>
              <a:gd name="connsiteY35" fmla="*/ 3112654 h 4978400"/>
              <a:gd name="connsiteX36" fmla="*/ 683491 w 2752437"/>
              <a:gd name="connsiteY36" fmla="*/ 3241963 h 4978400"/>
              <a:gd name="connsiteX37" fmla="*/ 692728 w 2752437"/>
              <a:gd name="connsiteY37" fmla="*/ 3288145 h 4978400"/>
              <a:gd name="connsiteX38" fmla="*/ 701964 w 2752437"/>
              <a:gd name="connsiteY38" fmla="*/ 3325090 h 4978400"/>
              <a:gd name="connsiteX39" fmla="*/ 729673 w 2752437"/>
              <a:gd name="connsiteY39" fmla="*/ 3389745 h 4978400"/>
              <a:gd name="connsiteX40" fmla="*/ 757382 w 2752437"/>
              <a:gd name="connsiteY40" fmla="*/ 3454400 h 4978400"/>
              <a:gd name="connsiteX41" fmla="*/ 775855 w 2752437"/>
              <a:gd name="connsiteY41" fmla="*/ 3546763 h 4978400"/>
              <a:gd name="connsiteX42" fmla="*/ 794328 w 2752437"/>
              <a:gd name="connsiteY42" fmla="*/ 3602181 h 4978400"/>
              <a:gd name="connsiteX43" fmla="*/ 803564 w 2752437"/>
              <a:gd name="connsiteY43" fmla="*/ 3629890 h 4978400"/>
              <a:gd name="connsiteX44" fmla="*/ 822037 w 2752437"/>
              <a:gd name="connsiteY44" fmla="*/ 3685309 h 4978400"/>
              <a:gd name="connsiteX45" fmla="*/ 831273 w 2752437"/>
              <a:gd name="connsiteY45" fmla="*/ 3713018 h 4978400"/>
              <a:gd name="connsiteX46" fmla="*/ 849746 w 2752437"/>
              <a:gd name="connsiteY46" fmla="*/ 3740727 h 4978400"/>
              <a:gd name="connsiteX47" fmla="*/ 858982 w 2752437"/>
              <a:gd name="connsiteY47" fmla="*/ 3777672 h 4978400"/>
              <a:gd name="connsiteX48" fmla="*/ 868219 w 2752437"/>
              <a:gd name="connsiteY48" fmla="*/ 3805381 h 4978400"/>
              <a:gd name="connsiteX49" fmla="*/ 886691 w 2752437"/>
              <a:gd name="connsiteY49" fmla="*/ 3888509 h 4978400"/>
              <a:gd name="connsiteX50" fmla="*/ 905164 w 2752437"/>
              <a:gd name="connsiteY50" fmla="*/ 3916218 h 4978400"/>
              <a:gd name="connsiteX51" fmla="*/ 914400 w 2752437"/>
              <a:gd name="connsiteY51" fmla="*/ 3953163 h 4978400"/>
              <a:gd name="connsiteX52" fmla="*/ 932873 w 2752437"/>
              <a:gd name="connsiteY52" fmla="*/ 3980872 h 4978400"/>
              <a:gd name="connsiteX53" fmla="*/ 951346 w 2752437"/>
              <a:gd name="connsiteY53" fmla="*/ 4017818 h 4978400"/>
              <a:gd name="connsiteX54" fmla="*/ 997528 w 2752437"/>
              <a:gd name="connsiteY54" fmla="*/ 4100945 h 4978400"/>
              <a:gd name="connsiteX55" fmla="*/ 1016000 w 2752437"/>
              <a:gd name="connsiteY55" fmla="*/ 4147127 h 4978400"/>
              <a:gd name="connsiteX56" fmla="*/ 1025237 w 2752437"/>
              <a:gd name="connsiteY56" fmla="*/ 4174836 h 4978400"/>
              <a:gd name="connsiteX57" fmla="*/ 1043709 w 2752437"/>
              <a:gd name="connsiteY57" fmla="*/ 4211781 h 4978400"/>
              <a:gd name="connsiteX58" fmla="*/ 1052946 w 2752437"/>
              <a:gd name="connsiteY58" fmla="*/ 4239490 h 4978400"/>
              <a:gd name="connsiteX59" fmla="*/ 1071419 w 2752437"/>
              <a:gd name="connsiteY59" fmla="*/ 4276436 h 4978400"/>
              <a:gd name="connsiteX60" fmla="*/ 1108364 w 2752437"/>
              <a:gd name="connsiteY60" fmla="*/ 4350327 h 4978400"/>
              <a:gd name="connsiteX61" fmla="*/ 1136073 w 2752437"/>
              <a:gd name="connsiteY61" fmla="*/ 4414981 h 4978400"/>
              <a:gd name="connsiteX62" fmla="*/ 1145309 w 2752437"/>
              <a:gd name="connsiteY62" fmla="*/ 4451927 h 4978400"/>
              <a:gd name="connsiteX63" fmla="*/ 1163782 w 2752437"/>
              <a:gd name="connsiteY63" fmla="*/ 4479636 h 4978400"/>
              <a:gd name="connsiteX64" fmla="*/ 1173019 w 2752437"/>
              <a:gd name="connsiteY64" fmla="*/ 4507345 h 4978400"/>
              <a:gd name="connsiteX65" fmla="*/ 1191491 w 2752437"/>
              <a:gd name="connsiteY65" fmla="*/ 4535054 h 4978400"/>
              <a:gd name="connsiteX66" fmla="*/ 1237673 w 2752437"/>
              <a:gd name="connsiteY66" fmla="*/ 4627418 h 4978400"/>
              <a:gd name="connsiteX67" fmla="*/ 1256146 w 2752437"/>
              <a:gd name="connsiteY67" fmla="*/ 4655127 h 4978400"/>
              <a:gd name="connsiteX68" fmla="*/ 1293091 w 2752437"/>
              <a:gd name="connsiteY68" fmla="*/ 4664363 h 4978400"/>
              <a:gd name="connsiteX69" fmla="*/ 1357746 w 2752437"/>
              <a:gd name="connsiteY69" fmla="*/ 4682836 h 4978400"/>
              <a:gd name="connsiteX70" fmla="*/ 1431637 w 2752437"/>
              <a:gd name="connsiteY70" fmla="*/ 4692072 h 4978400"/>
              <a:gd name="connsiteX71" fmla="*/ 1607128 w 2752437"/>
              <a:gd name="connsiteY71" fmla="*/ 4729018 h 4978400"/>
              <a:gd name="connsiteX72" fmla="*/ 1671782 w 2752437"/>
              <a:gd name="connsiteY72" fmla="*/ 4747490 h 4978400"/>
              <a:gd name="connsiteX73" fmla="*/ 1708728 w 2752437"/>
              <a:gd name="connsiteY73" fmla="*/ 4756727 h 4978400"/>
              <a:gd name="connsiteX74" fmla="*/ 1745673 w 2752437"/>
              <a:gd name="connsiteY74" fmla="*/ 4775200 h 4978400"/>
              <a:gd name="connsiteX75" fmla="*/ 1819564 w 2752437"/>
              <a:gd name="connsiteY75" fmla="*/ 4784436 h 4978400"/>
              <a:gd name="connsiteX76" fmla="*/ 1967346 w 2752437"/>
              <a:gd name="connsiteY76" fmla="*/ 4812145 h 4978400"/>
              <a:gd name="connsiteX77" fmla="*/ 2013528 w 2752437"/>
              <a:gd name="connsiteY77" fmla="*/ 4830618 h 4978400"/>
              <a:gd name="connsiteX78" fmla="*/ 2087419 w 2752437"/>
              <a:gd name="connsiteY78" fmla="*/ 4839854 h 4978400"/>
              <a:gd name="connsiteX79" fmla="*/ 2152073 w 2752437"/>
              <a:gd name="connsiteY79" fmla="*/ 4849090 h 4978400"/>
              <a:gd name="connsiteX80" fmla="*/ 2198255 w 2752437"/>
              <a:gd name="connsiteY80" fmla="*/ 4858327 h 4978400"/>
              <a:gd name="connsiteX81" fmla="*/ 2235200 w 2752437"/>
              <a:gd name="connsiteY81" fmla="*/ 4867563 h 4978400"/>
              <a:gd name="connsiteX82" fmla="*/ 2456873 w 2752437"/>
              <a:gd name="connsiteY82" fmla="*/ 4876800 h 4978400"/>
              <a:gd name="connsiteX83" fmla="*/ 2567709 w 2752437"/>
              <a:gd name="connsiteY83" fmla="*/ 4922981 h 4978400"/>
              <a:gd name="connsiteX84" fmla="*/ 2687782 w 2752437"/>
              <a:gd name="connsiteY84" fmla="*/ 4978400 h 4978400"/>
              <a:gd name="connsiteX85" fmla="*/ 2743200 w 2752437"/>
              <a:gd name="connsiteY85" fmla="*/ 4969163 h 4978400"/>
              <a:gd name="connsiteX86" fmla="*/ 2752437 w 2752437"/>
              <a:gd name="connsiteY86" fmla="*/ 4941454 h 4978400"/>
              <a:gd name="connsiteX87" fmla="*/ 2724728 w 2752437"/>
              <a:gd name="connsiteY87" fmla="*/ 4858327 h 4978400"/>
              <a:gd name="connsiteX88" fmla="*/ 2687782 w 2752437"/>
              <a:gd name="connsiteY88" fmla="*/ 4793672 h 4978400"/>
              <a:gd name="connsiteX89" fmla="*/ 2660073 w 2752437"/>
              <a:gd name="connsiteY89" fmla="*/ 4738254 h 4978400"/>
              <a:gd name="connsiteX90" fmla="*/ 2650837 w 2752437"/>
              <a:gd name="connsiteY90" fmla="*/ 4710545 h 4978400"/>
              <a:gd name="connsiteX91" fmla="*/ 2632364 w 2752437"/>
              <a:gd name="connsiteY91" fmla="*/ 4682836 h 4978400"/>
              <a:gd name="connsiteX92" fmla="*/ 2595419 w 2752437"/>
              <a:gd name="connsiteY92" fmla="*/ 4599709 h 4978400"/>
              <a:gd name="connsiteX93" fmla="*/ 2576946 w 2752437"/>
              <a:gd name="connsiteY93" fmla="*/ 4562763 h 4978400"/>
              <a:gd name="connsiteX94" fmla="*/ 2549237 w 2752437"/>
              <a:gd name="connsiteY94" fmla="*/ 4535054 h 4978400"/>
              <a:gd name="connsiteX95" fmla="*/ 2530764 w 2752437"/>
              <a:gd name="connsiteY95" fmla="*/ 4451927 h 4978400"/>
              <a:gd name="connsiteX96" fmla="*/ 2493819 w 2752437"/>
              <a:gd name="connsiteY96" fmla="*/ 4322618 h 4978400"/>
              <a:gd name="connsiteX97" fmla="*/ 2475346 w 2752437"/>
              <a:gd name="connsiteY97" fmla="*/ 4257963 h 4978400"/>
              <a:gd name="connsiteX98" fmla="*/ 2438400 w 2752437"/>
              <a:gd name="connsiteY98" fmla="*/ 4184072 h 4978400"/>
              <a:gd name="connsiteX99" fmla="*/ 2401455 w 2752437"/>
              <a:gd name="connsiteY99" fmla="*/ 4110181 h 4978400"/>
              <a:gd name="connsiteX100" fmla="*/ 2373746 w 2752437"/>
              <a:gd name="connsiteY100" fmla="*/ 4073236 h 4978400"/>
              <a:gd name="connsiteX101" fmla="*/ 2346037 w 2752437"/>
              <a:gd name="connsiteY101" fmla="*/ 4045527 h 4978400"/>
              <a:gd name="connsiteX102" fmla="*/ 2309091 w 2752437"/>
              <a:gd name="connsiteY102" fmla="*/ 3990109 h 4978400"/>
              <a:gd name="connsiteX103" fmla="*/ 2272146 w 2752437"/>
              <a:gd name="connsiteY103" fmla="*/ 3943927 h 4978400"/>
              <a:gd name="connsiteX104" fmla="*/ 2189019 w 2752437"/>
              <a:gd name="connsiteY104" fmla="*/ 3823854 h 4978400"/>
              <a:gd name="connsiteX105" fmla="*/ 2152073 w 2752437"/>
              <a:gd name="connsiteY105" fmla="*/ 3768436 h 4978400"/>
              <a:gd name="connsiteX106" fmla="*/ 2068946 w 2752437"/>
              <a:gd name="connsiteY106" fmla="*/ 3657600 h 4978400"/>
              <a:gd name="connsiteX107" fmla="*/ 2041237 w 2752437"/>
              <a:gd name="connsiteY107" fmla="*/ 3620654 h 4978400"/>
              <a:gd name="connsiteX108" fmla="*/ 1985819 w 2752437"/>
              <a:gd name="connsiteY108" fmla="*/ 3528290 h 4978400"/>
              <a:gd name="connsiteX109" fmla="*/ 1958109 w 2752437"/>
              <a:gd name="connsiteY109" fmla="*/ 3472872 h 4978400"/>
              <a:gd name="connsiteX110" fmla="*/ 1930400 w 2752437"/>
              <a:gd name="connsiteY110" fmla="*/ 3445163 h 4978400"/>
              <a:gd name="connsiteX111" fmla="*/ 1902691 w 2752437"/>
              <a:gd name="connsiteY111" fmla="*/ 3398981 h 4978400"/>
              <a:gd name="connsiteX112" fmla="*/ 1847273 w 2752437"/>
              <a:gd name="connsiteY112" fmla="*/ 3343563 h 4978400"/>
              <a:gd name="connsiteX113" fmla="*/ 1791855 w 2752437"/>
              <a:gd name="connsiteY113" fmla="*/ 3269672 h 4978400"/>
              <a:gd name="connsiteX114" fmla="*/ 1745673 w 2752437"/>
              <a:gd name="connsiteY114" fmla="*/ 3214254 h 4978400"/>
              <a:gd name="connsiteX115" fmla="*/ 1717964 w 2752437"/>
              <a:gd name="connsiteY115" fmla="*/ 3168072 h 4978400"/>
              <a:gd name="connsiteX116" fmla="*/ 1662546 w 2752437"/>
              <a:gd name="connsiteY116" fmla="*/ 3103418 h 4978400"/>
              <a:gd name="connsiteX117" fmla="*/ 1597891 w 2752437"/>
              <a:gd name="connsiteY117" fmla="*/ 3001818 h 4978400"/>
              <a:gd name="connsiteX118" fmla="*/ 1570182 w 2752437"/>
              <a:gd name="connsiteY118" fmla="*/ 2964872 h 4978400"/>
              <a:gd name="connsiteX119" fmla="*/ 1514764 w 2752437"/>
              <a:gd name="connsiteY119" fmla="*/ 2854036 h 4978400"/>
              <a:gd name="connsiteX120" fmla="*/ 1431637 w 2752437"/>
              <a:gd name="connsiteY120" fmla="*/ 2724727 h 4978400"/>
              <a:gd name="connsiteX121" fmla="*/ 1366982 w 2752437"/>
              <a:gd name="connsiteY121" fmla="*/ 2632363 h 4978400"/>
              <a:gd name="connsiteX122" fmla="*/ 1357746 w 2752437"/>
              <a:gd name="connsiteY122" fmla="*/ 2595418 h 4978400"/>
              <a:gd name="connsiteX123" fmla="*/ 1302328 w 2752437"/>
              <a:gd name="connsiteY123" fmla="*/ 2512290 h 4978400"/>
              <a:gd name="connsiteX124" fmla="*/ 1256146 w 2752437"/>
              <a:gd name="connsiteY124" fmla="*/ 2429163 h 4978400"/>
              <a:gd name="connsiteX125" fmla="*/ 1163782 w 2752437"/>
              <a:gd name="connsiteY125" fmla="*/ 2281381 h 4978400"/>
              <a:gd name="connsiteX126" fmla="*/ 1117600 w 2752437"/>
              <a:gd name="connsiteY126" fmla="*/ 2198254 h 4978400"/>
              <a:gd name="connsiteX127" fmla="*/ 1071419 w 2752437"/>
              <a:gd name="connsiteY127" fmla="*/ 2105890 h 4978400"/>
              <a:gd name="connsiteX128" fmla="*/ 1062182 w 2752437"/>
              <a:gd name="connsiteY128" fmla="*/ 2078181 h 4978400"/>
              <a:gd name="connsiteX129" fmla="*/ 1016000 w 2752437"/>
              <a:gd name="connsiteY129" fmla="*/ 2013527 h 4978400"/>
              <a:gd name="connsiteX130" fmla="*/ 988291 w 2752437"/>
              <a:gd name="connsiteY130" fmla="*/ 1948872 h 4978400"/>
              <a:gd name="connsiteX131" fmla="*/ 942109 w 2752437"/>
              <a:gd name="connsiteY131" fmla="*/ 1865745 h 4978400"/>
              <a:gd name="connsiteX132" fmla="*/ 886691 w 2752437"/>
              <a:gd name="connsiteY132" fmla="*/ 1745672 h 4978400"/>
              <a:gd name="connsiteX133" fmla="*/ 858982 w 2752437"/>
              <a:gd name="connsiteY133" fmla="*/ 1708727 h 4978400"/>
              <a:gd name="connsiteX134" fmla="*/ 822037 w 2752437"/>
              <a:gd name="connsiteY134" fmla="*/ 1644072 h 4978400"/>
              <a:gd name="connsiteX135" fmla="*/ 766619 w 2752437"/>
              <a:gd name="connsiteY135" fmla="*/ 1551709 h 4978400"/>
              <a:gd name="connsiteX136" fmla="*/ 711200 w 2752437"/>
              <a:gd name="connsiteY136" fmla="*/ 1505527 h 4978400"/>
              <a:gd name="connsiteX137" fmla="*/ 665019 w 2752437"/>
              <a:gd name="connsiteY137" fmla="*/ 1431636 h 4978400"/>
              <a:gd name="connsiteX138" fmla="*/ 628073 w 2752437"/>
              <a:gd name="connsiteY138" fmla="*/ 1394690 h 4978400"/>
              <a:gd name="connsiteX139" fmla="*/ 563419 w 2752437"/>
              <a:gd name="connsiteY139" fmla="*/ 1256145 h 4978400"/>
              <a:gd name="connsiteX140" fmla="*/ 535709 w 2752437"/>
              <a:gd name="connsiteY140" fmla="*/ 1209963 h 4978400"/>
              <a:gd name="connsiteX141" fmla="*/ 489528 w 2752437"/>
              <a:gd name="connsiteY141" fmla="*/ 1089890 h 4978400"/>
              <a:gd name="connsiteX142" fmla="*/ 471055 w 2752437"/>
              <a:gd name="connsiteY142" fmla="*/ 1043709 h 4978400"/>
              <a:gd name="connsiteX143" fmla="*/ 424873 w 2752437"/>
              <a:gd name="connsiteY143" fmla="*/ 942109 h 4978400"/>
              <a:gd name="connsiteX144" fmla="*/ 406400 w 2752437"/>
              <a:gd name="connsiteY144" fmla="*/ 868218 h 4978400"/>
              <a:gd name="connsiteX145" fmla="*/ 378691 w 2752437"/>
              <a:gd name="connsiteY145" fmla="*/ 822036 h 4978400"/>
              <a:gd name="connsiteX146" fmla="*/ 360219 w 2752437"/>
              <a:gd name="connsiteY146" fmla="*/ 766618 h 4978400"/>
              <a:gd name="connsiteX147" fmla="*/ 323273 w 2752437"/>
              <a:gd name="connsiteY147" fmla="*/ 646545 h 4978400"/>
              <a:gd name="connsiteX148" fmla="*/ 295564 w 2752437"/>
              <a:gd name="connsiteY148" fmla="*/ 591127 h 4978400"/>
              <a:gd name="connsiteX149" fmla="*/ 267855 w 2752437"/>
              <a:gd name="connsiteY149" fmla="*/ 526472 h 4978400"/>
              <a:gd name="connsiteX150" fmla="*/ 258619 w 2752437"/>
              <a:gd name="connsiteY150" fmla="*/ 471054 h 4978400"/>
              <a:gd name="connsiteX151" fmla="*/ 221673 w 2752437"/>
              <a:gd name="connsiteY151" fmla="*/ 406400 h 4978400"/>
              <a:gd name="connsiteX152" fmla="*/ 203200 w 2752437"/>
              <a:gd name="connsiteY152" fmla="*/ 369454 h 4978400"/>
              <a:gd name="connsiteX153" fmla="*/ 184728 w 2752437"/>
              <a:gd name="connsiteY153" fmla="*/ 341745 h 4978400"/>
              <a:gd name="connsiteX154" fmla="*/ 166255 w 2752437"/>
              <a:gd name="connsiteY154" fmla="*/ 295563 h 4978400"/>
              <a:gd name="connsiteX155" fmla="*/ 129309 w 2752437"/>
              <a:gd name="connsiteY155" fmla="*/ 249381 h 4978400"/>
              <a:gd name="connsiteX156" fmla="*/ 92364 w 2752437"/>
              <a:gd name="connsiteY156" fmla="*/ 193963 h 4978400"/>
              <a:gd name="connsiteX157" fmla="*/ 83128 w 2752437"/>
              <a:gd name="connsiteY157" fmla="*/ 166254 h 4978400"/>
              <a:gd name="connsiteX158" fmla="*/ 46182 w 2752437"/>
              <a:gd name="connsiteY158" fmla="*/ 110836 h 4978400"/>
              <a:gd name="connsiteX159" fmla="*/ 36946 w 2752437"/>
              <a:gd name="connsiteY159" fmla="*/ 83127 h 4978400"/>
              <a:gd name="connsiteX160" fmla="*/ 18473 w 2752437"/>
              <a:gd name="connsiteY160" fmla="*/ 55418 h 4978400"/>
              <a:gd name="connsiteX161" fmla="*/ 0 w 2752437"/>
              <a:gd name="connsiteY161" fmla="*/ 0 h 4978400"/>
              <a:gd name="connsiteX162" fmla="*/ 9237 w 2752437"/>
              <a:gd name="connsiteY162" fmla="*/ 147781 h 4978400"/>
              <a:gd name="connsiteX163" fmla="*/ 27709 w 2752437"/>
              <a:gd name="connsiteY163" fmla="*/ 212436 h 4978400"/>
              <a:gd name="connsiteX164" fmla="*/ 36946 w 2752437"/>
              <a:gd name="connsiteY164" fmla="*/ 249381 h 4978400"/>
              <a:gd name="connsiteX165" fmla="*/ 36946 w 2752437"/>
              <a:gd name="connsiteY165" fmla="*/ 461818 h 49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2752437" h="4978400">
                <a:moveTo>
                  <a:pt x="64655" y="369454"/>
                </a:moveTo>
                <a:cubicBezTo>
                  <a:pt x="67734" y="400242"/>
                  <a:pt x="70652" y="431046"/>
                  <a:pt x="73891" y="461818"/>
                </a:cubicBezTo>
                <a:cubicBezTo>
                  <a:pt x="76810" y="489544"/>
                  <a:pt x="81770" y="517099"/>
                  <a:pt x="83128" y="544945"/>
                </a:cubicBezTo>
                <a:cubicBezTo>
                  <a:pt x="87931" y="643397"/>
                  <a:pt x="86741" y="742100"/>
                  <a:pt x="92364" y="840509"/>
                </a:cubicBezTo>
                <a:cubicBezTo>
                  <a:pt x="92919" y="850229"/>
                  <a:pt x="98925" y="858857"/>
                  <a:pt x="101600" y="868218"/>
                </a:cubicBezTo>
                <a:cubicBezTo>
                  <a:pt x="120567" y="934600"/>
                  <a:pt x="101024" y="875145"/>
                  <a:pt x="120073" y="951345"/>
                </a:cubicBezTo>
                <a:cubicBezTo>
                  <a:pt x="132378" y="1000567"/>
                  <a:pt x="128180" y="957261"/>
                  <a:pt x="138546" y="1016000"/>
                </a:cubicBezTo>
                <a:cubicBezTo>
                  <a:pt x="145584" y="1055879"/>
                  <a:pt x="151292" y="1095984"/>
                  <a:pt x="157019" y="1136072"/>
                </a:cubicBezTo>
                <a:cubicBezTo>
                  <a:pt x="160529" y="1160645"/>
                  <a:pt x="162174" y="1185479"/>
                  <a:pt x="166255" y="1209963"/>
                </a:cubicBezTo>
                <a:cubicBezTo>
                  <a:pt x="171417" y="1240934"/>
                  <a:pt x="178942" y="1271467"/>
                  <a:pt x="184728" y="1302327"/>
                </a:cubicBezTo>
                <a:cubicBezTo>
                  <a:pt x="191919" y="1340679"/>
                  <a:pt x="202374" y="1419917"/>
                  <a:pt x="212437" y="1450109"/>
                </a:cubicBezTo>
                <a:cubicBezTo>
                  <a:pt x="215516" y="1459345"/>
                  <a:pt x="219312" y="1468373"/>
                  <a:pt x="221673" y="1477818"/>
                </a:cubicBezTo>
                <a:cubicBezTo>
                  <a:pt x="234859" y="1530564"/>
                  <a:pt x="225920" y="1513528"/>
                  <a:pt x="240146" y="1560945"/>
                </a:cubicBezTo>
                <a:cubicBezTo>
                  <a:pt x="245741" y="1579596"/>
                  <a:pt x="247818" y="1600161"/>
                  <a:pt x="258619" y="1616363"/>
                </a:cubicBezTo>
                <a:lnTo>
                  <a:pt x="277091" y="1644072"/>
                </a:lnTo>
                <a:cubicBezTo>
                  <a:pt x="280170" y="1659466"/>
                  <a:pt x="283435" y="1674824"/>
                  <a:pt x="286328" y="1690254"/>
                </a:cubicBezTo>
                <a:cubicBezTo>
                  <a:pt x="292672" y="1724086"/>
                  <a:pt x="298049" y="1758101"/>
                  <a:pt x="304800" y="1791854"/>
                </a:cubicBezTo>
                <a:cubicBezTo>
                  <a:pt x="309688" y="1816295"/>
                  <a:pt x="327827" y="1877066"/>
                  <a:pt x="332509" y="1893454"/>
                </a:cubicBezTo>
                <a:cubicBezTo>
                  <a:pt x="335588" y="1921163"/>
                  <a:pt x="336278" y="1949243"/>
                  <a:pt x="341746" y="1976581"/>
                </a:cubicBezTo>
                <a:cubicBezTo>
                  <a:pt x="345565" y="1995675"/>
                  <a:pt x="354061" y="2013527"/>
                  <a:pt x="360219" y="2032000"/>
                </a:cubicBezTo>
                <a:lnTo>
                  <a:pt x="387928" y="2115127"/>
                </a:lnTo>
                <a:cubicBezTo>
                  <a:pt x="391007" y="2124363"/>
                  <a:pt x="394803" y="2133391"/>
                  <a:pt x="397164" y="2142836"/>
                </a:cubicBezTo>
                <a:cubicBezTo>
                  <a:pt x="419658" y="2232812"/>
                  <a:pt x="406208" y="2193154"/>
                  <a:pt x="434109" y="2262909"/>
                </a:cubicBezTo>
                <a:cubicBezTo>
                  <a:pt x="440267" y="2296776"/>
                  <a:pt x="447714" y="2330433"/>
                  <a:pt x="452582" y="2364509"/>
                </a:cubicBezTo>
                <a:cubicBezTo>
                  <a:pt x="462803" y="2436052"/>
                  <a:pt x="457265" y="2450232"/>
                  <a:pt x="471055" y="2512290"/>
                </a:cubicBezTo>
                <a:cubicBezTo>
                  <a:pt x="473167" y="2521794"/>
                  <a:pt x="477616" y="2530638"/>
                  <a:pt x="480291" y="2540000"/>
                </a:cubicBezTo>
                <a:cubicBezTo>
                  <a:pt x="483778" y="2552206"/>
                  <a:pt x="486041" y="2564739"/>
                  <a:pt x="489528" y="2576945"/>
                </a:cubicBezTo>
                <a:cubicBezTo>
                  <a:pt x="492203" y="2586306"/>
                  <a:pt x="496089" y="2595293"/>
                  <a:pt x="498764" y="2604654"/>
                </a:cubicBezTo>
                <a:cubicBezTo>
                  <a:pt x="517725" y="2671020"/>
                  <a:pt x="498192" y="2611604"/>
                  <a:pt x="517237" y="2687781"/>
                </a:cubicBezTo>
                <a:cubicBezTo>
                  <a:pt x="522480" y="2708752"/>
                  <a:pt x="538585" y="2744710"/>
                  <a:pt x="544946" y="2761672"/>
                </a:cubicBezTo>
                <a:cubicBezTo>
                  <a:pt x="548364" y="2770788"/>
                  <a:pt x="549828" y="2780673"/>
                  <a:pt x="554182" y="2789381"/>
                </a:cubicBezTo>
                <a:cubicBezTo>
                  <a:pt x="562210" y="2805438"/>
                  <a:pt x="573862" y="2819506"/>
                  <a:pt x="581891" y="2835563"/>
                </a:cubicBezTo>
                <a:cubicBezTo>
                  <a:pt x="586245" y="2844271"/>
                  <a:pt x="587293" y="2854323"/>
                  <a:pt x="591128" y="2863272"/>
                </a:cubicBezTo>
                <a:cubicBezTo>
                  <a:pt x="596552" y="2875928"/>
                  <a:pt x="603443" y="2887903"/>
                  <a:pt x="609600" y="2900218"/>
                </a:cubicBezTo>
                <a:cubicBezTo>
                  <a:pt x="620739" y="2955910"/>
                  <a:pt x="626661" y="2984111"/>
                  <a:pt x="637309" y="3048000"/>
                </a:cubicBezTo>
                <a:cubicBezTo>
                  <a:pt x="640888" y="3069474"/>
                  <a:pt x="642276" y="3091307"/>
                  <a:pt x="646546" y="3112654"/>
                </a:cubicBezTo>
                <a:cubicBezTo>
                  <a:pt x="669621" y="3228024"/>
                  <a:pt x="657083" y="3145135"/>
                  <a:pt x="683491" y="3241963"/>
                </a:cubicBezTo>
                <a:cubicBezTo>
                  <a:pt x="687622" y="3257109"/>
                  <a:pt x="689322" y="3272820"/>
                  <a:pt x="692728" y="3288145"/>
                </a:cubicBezTo>
                <a:cubicBezTo>
                  <a:pt x="695482" y="3300537"/>
                  <a:pt x="698477" y="3312884"/>
                  <a:pt x="701964" y="3325090"/>
                </a:cubicBezTo>
                <a:cubicBezTo>
                  <a:pt x="714343" y="3368418"/>
                  <a:pt x="708558" y="3340477"/>
                  <a:pt x="729673" y="3389745"/>
                </a:cubicBezTo>
                <a:cubicBezTo>
                  <a:pt x="770449" y="3484888"/>
                  <a:pt x="696108" y="3331851"/>
                  <a:pt x="757382" y="3454400"/>
                </a:cubicBezTo>
                <a:cubicBezTo>
                  <a:pt x="763623" y="3491841"/>
                  <a:pt x="765523" y="3512322"/>
                  <a:pt x="775855" y="3546763"/>
                </a:cubicBezTo>
                <a:cubicBezTo>
                  <a:pt x="781450" y="3565414"/>
                  <a:pt x="788170" y="3583708"/>
                  <a:pt x="794328" y="3602181"/>
                </a:cubicBezTo>
                <a:lnTo>
                  <a:pt x="803564" y="3629890"/>
                </a:lnTo>
                <a:lnTo>
                  <a:pt x="822037" y="3685309"/>
                </a:lnTo>
                <a:cubicBezTo>
                  <a:pt x="825116" y="3694545"/>
                  <a:pt x="825872" y="3704917"/>
                  <a:pt x="831273" y="3713018"/>
                </a:cubicBezTo>
                <a:lnTo>
                  <a:pt x="849746" y="3740727"/>
                </a:lnTo>
                <a:cubicBezTo>
                  <a:pt x="852825" y="3753042"/>
                  <a:pt x="855495" y="3765466"/>
                  <a:pt x="858982" y="3777672"/>
                </a:cubicBezTo>
                <a:cubicBezTo>
                  <a:pt x="861657" y="3787033"/>
                  <a:pt x="866107" y="3795877"/>
                  <a:pt x="868219" y="3805381"/>
                </a:cubicBezTo>
                <a:cubicBezTo>
                  <a:pt x="873895" y="3830921"/>
                  <a:pt x="874216" y="3863559"/>
                  <a:pt x="886691" y="3888509"/>
                </a:cubicBezTo>
                <a:cubicBezTo>
                  <a:pt x="891655" y="3898438"/>
                  <a:pt x="899006" y="3906982"/>
                  <a:pt x="905164" y="3916218"/>
                </a:cubicBezTo>
                <a:cubicBezTo>
                  <a:pt x="908243" y="3928533"/>
                  <a:pt x="909400" y="3941495"/>
                  <a:pt x="914400" y="3953163"/>
                </a:cubicBezTo>
                <a:cubicBezTo>
                  <a:pt x="918773" y="3963366"/>
                  <a:pt x="927365" y="3971234"/>
                  <a:pt x="932873" y="3980872"/>
                </a:cubicBezTo>
                <a:cubicBezTo>
                  <a:pt x="939704" y="3992827"/>
                  <a:pt x="946232" y="4005034"/>
                  <a:pt x="951346" y="4017818"/>
                </a:cubicBezTo>
                <a:cubicBezTo>
                  <a:pt x="981484" y="4093162"/>
                  <a:pt x="950996" y="4054413"/>
                  <a:pt x="997528" y="4100945"/>
                </a:cubicBezTo>
                <a:cubicBezTo>
                  <a:pt x="1003685" y="4116339"/>
                  <a:pt x="1010178" y="4131603"/>
                  <a:pt x="1016000" y="4147127"/>
                </a:cubicBezTo>
                <a:cubicBezTo>
                  <a:pt x="1019419" y="4156243"/>
                  <a:pt x="1021402" y="4165887"/>
                  <a:pt x="1025237" y="4174836"/>
                </a:cubicBezTo>
                <a:cubicBezTo>
                  <a:pt x="1030661" y="4187491"/>
                  <a:pt x="1038285" y="4199126"/>
                  <a:pt x="1043709" y="4211781"/>
                </a:cubicBezTo>
                <a:cubicBezTo>
                  <a:pt x="1047544" y="4220730"/>
                  <a:pt x="1049111" y="4230541"/>
                  <a:pt x="1052946" y="4239490"/>
                </a:cubicBezTo>
                <a:cubicBezTo>
                  <a:pt x="1058370" y="4252146"/>
                  <a:pt x="1065827" y="4263854"/>
                  <a:pt x="1071419" y="4276436"/>
                </a:cubicBezTo>
                <a:cubicBezTo>
                  <a:pt x="1101546" y="4344224"/>
                  <a:pt x="1075651" y="4301258"/>
                  <a:pt x="1108364" y="4350327"/>
                </a:cubicBezTo>
                <a:cubicBezTo>
                  <a:pt x="1134881" y="4456396"/>
                  <a:pt x="1097801" y="4325679"/>
                  <a:pt x="1136073" y="4414981"/>
                </a:cubicBezTo>
                <a:cubicBezTo>
                  <a:pt x="1141073" y="4426649"/>
                  <a:pt x="1140309" y="4440259"/>
                  <a:pt x="1145309" y="4451927"/>
                </a:cubicBezTo>
                <a:cubicBezTo>
                  <a:pt x="1149682" y="4462130"/>
                  <a:pt x="1158817" y="4469707"/>
                  <a:pt x="1163782" y="4479636"/>
                </a:cubicBezTo>
                <a:cubicBezTo>
                  <a:pt x="1168136" y="4488344"/>
                  <a:pt x="1168665" y="4498637"/>
                  <a:pt x="1173019" y="4507345"/>
                </a:cubicBezTo>
                <a:cubicBezTo>
                  <a:pt x="1177983" y="4517274"/>
                  <a:pt x="1186983" y="4524910"/>
                  <a:pt x="1191491" y="4535054"/>
                </a:cubicBezTo>
                <a:cubicBezTo>
                  <a:pt x="1239332" y="4642696"/>
                  <a:pt x="1178912" y="4545153"/>
                  <a:pt x="1237673" y="4627418"/>
                </a:cubicBezTo>
                <a:cubicBezTo>
                  <a:pt x="1244125" y="4636451"/>
                  <a:pt x="1246910" y="4648969"/>
                  <a:pt x="1256146" y="4655127"/>
                </a:cubicBezTo>
                <a:cubicBezTo>
                  <a:pt x="1266708" y="4662168"/>
                  <a:pt x="1280885" y="4660876"/>
                  <a:pt x="1293091" y="4664363"/>
                </a:cubicBezTo>
                <a:cubicBezTo>
                  <a:pt x="1323846" y="4673150"/>
                  <a:pt x="1323085" y="4677059"/>
                  <a:pt x="1357746" y="4682836"/>
                </a:cubicBezTo>
                <a:cubicBezTo>
                  <a:pt x="1382230" y="4686917"/>
                  <a:pt x="1407033" y="4688791"/>
                  <a:pt x="1431637" y="4692072"/>
                </a:cubicBezTo>
                <a:cubicBezTo>
                  <a:pt x="1509910" y="4702509"/>
                  <a:pt x="1517296" y="4703353"/>
                  <a:pt x="1607128" y="4729018"/>
                </a:cubicBezTo>
                <a:lnTo>
                  <a:pt x="1671782" y="4747490"/>
                </a:lnTo>
                <a:cubicBezTo>
                  <a:pt x="1684029" y="4750830"/>
                  <a:pt x="1696842" y="4752270"/>
                  <a:pt x="1708728" y="4756727"/>
                </a:cubicBezTo>
                <a:cubicBezTo>
                  <a:pt x="1721620" y="4761562"/>
                  <a:pt x="1732315" y="4771861"/>
                  <a:pt x="1745673" y="4775200"/>
                </a:cubicBezTo>
                <a:cubicBezTo>
                  <a:pt x="1769754" y="4781220"/>
                  <a:pt x="1795080" y="4780355"/>
                  <a:pt x="1819564" y="4784436"/>
                </a:cubicBezTo>
                <a:cubicBezTo>
                  <a:pt x="1869001" y="4792675"/>
                  <a:pt x="1967346" y="4812145"/>
                  <a:pt x="1967346" y="4812145"/>
                </a:cubicBezTo>
                <a:cubicBezTo>
                  <a:pt x="1982740" y="4818303"/>
                  <a:pt x="1997373" y="4826890"/>
                  <a:pt x="2013528" y="4830618"/>
                </a:cubicBezTo>
                <a:cubicBezTo>
                  <a:pt x="2037714" y="4836199"/>
                  <a:pt x="2062815" y="4836574"/>
                  <a:pt x="2087419" y="4839854"/>
                </a:cubicBezTo>
                <a:cubicBezTo>
                  <a:pt x="2108998" y="4842731"/>
                  <a:pt x="2130599" y="4845511"/>
                  <a:pt x="2152073" y="4849090"/>
                </a:cubicBezTo>
                <a:cubicBezTo>
                  <a:pt x="2167558" y="4851671"/>
                  <a:pt x="2182930" y="4854921"/>
                  <a:pt x="2198255" y="4858327"/>
                </a:cubicBezTo>
                <a:cubicBezTo>
                  <a:pt x="2210647" y="4861081"/>
                  <a:pt x="2222538" y="4866659"/>
                  <a:pt x="2235200" y="4867563"/>
                </a:cubicBezTo>
                <a:cubicBezTo>
                  <a:pt x="2308967" y="4872832"/>
                  <a:pt x="2382982" y="4873721"/>
                  <a:pt x="2456873" y="4876800"/>
                </a:cubicBezTo>
                <a:cubicBezTo>
                  <a:pt x="2493818" y="4892194"/>
                  <a:pt x="2532958" y="4903123"/>
                  <a:pt x="2567709" y="4922981"/>
                </a:cubicBezTo>
                <a:cubicBezTo>
                  <a:pt x="2649270" y="4969588"/>
                  <a:pt x="2608816" y="4952077"/>
                  <a:pt x="2687782" y="4978400"/>
                </a:cubicBezTo>
                <a:cubicBezTo>
                  <a:pt x="2706255" y="4975321"/>
                  <a:pt x="2726940" y="4978455"/>
                  <a:pt x="2743200" y="4969163"/>
                </a:cubicBezTo>
                <a:cubicBezTo>
                  <a:pt x="2751653" y="4964333"/>
                  <a:pt x="2752437" y="4951190"/>
                  <a:pt x="2752437" y="4941454"/>
                </a:cubicBezTo>
                <a:cubicBezTo>
                  <a:pt x="2752437" y="4899938"/>
                  <a:pt x="2739751" y="4893381"/>
                  <a:pt x="2724728" y="4858327"/>
                </a:cubicBezTo>
                <a:cubicBezTo>
                  <a:pt x="2685912" y="4767756"/>
                  <a:pt x="2760404" y="4914710"/>
                  <a:pt x="2687782" y="4793672"/>
                </a:cubicBezTo>
                <a:cubicBezTo>
                  <a:pt x="2677156" y="4775962"/>
                  <a:pt x="2668461" y="4757127"/>
                  <a:pt x="2660073" y="4738254"/>
                </a:cubicBezTo>
                <a:cubicBezTo>
                  <a:pt x="2656119" y="4729357"/>
                  <a:pt x="2655191" y="4719253"/>
                  <a:pt x="2650837" y="4710545"/>
                </a:cubicBezTo>
                <a:cubicBezTo>
                  <a:pt x="2645873" y="4700616"/>
                  <a:pt x="2637872" y="4692474"/>
                  <a:pt x="2632364" y="4682836"/>
                </a:cubicBezTo>
                <a:cubicBezTo>
                  <a:pt x="2609626" y="4643044"/>
                  <a:pt x="2615213" y="4644245"/>
                  <a:pt x="2595419" y="4599709"/>
                </a:cubicBezTo>
                <a:cubicBezTo>
                  <a:pt x="2589827" y="4587127"/>
                  <a:pt x="2584949" y="4573967"/>
                  <a:pt x="2576946" y="4562763"/>
                </a:cubicBezTo>
                <a:cubicBezTo>
                  <a:pt x="2569354" y="4552134"/>
                  <a:pt x="2558473" y="4544290"/>
                  <a:pt x="2549237" y="4535054"/>
                </a:cubicBezTo>
                <a:cubicBezTo>
                  <a:pt x="2543079" y="4507345"/>
                  <a:pt x="2537929" y="4479393"/>
                  <a:pt x="2530764" y="4451927"/>
                </a:cubicBezTo>
                <a:cubicBezTo>
                  <a:pt x="2519449" y="4408551"/>
                  <a:pt x="2504692" y="4366107"/>
                  <a:pt x="2493819" y="4322618"/>
                </a:cubicBezTo>
                <a:cubicBezTo>
                  <a:pt x="2489901" y="4306947"/>
                  <a:pt x="2482706" y="4274154"/>
                  <a:pt x="2475346" y="4257963"/>
                </a:cubicBezTo>
                <a:cubicBezTo>
                  <a:pt x="2463951" y="4232894"/>
                  <a:pt x="2450715" y="4208702"/>
                  <a:pt x="2438400" y="4184072"/>
                </a:cubicBezTo>
                <a:cubicBezTo>
                  <a:pt x="2426085" y="4159442"/>
                  <a:pt x="2417978" y="4132211"/>
                  <a:pt x="2401455" y="4110181"/>
                </a:cubicBezTo>
                <a:cubicBezTo>
                  <a:pt x="2392219" y="4097866"/>
                  <a:pt x="2383764" y="4084924"/>
                  <a:pt x="2373746" y="4073236"/>
                </a:cubicBezTo>
                <a:cubicBezTo>
                  <a:pt x="2365245" y="4063318"/>
                  <a:pt x="2354056" y="4055838"/>
                  <a:pt x="2346037" y="4045527"/>
                </a:cubicBezTo>
                <a:cubicBezTo>
                  <a:pt x="2332407" y="4028002"/>
                  <a:pt x="2322149" y="4008064"/>
                  <a:pt x="2309091" y="3990109"/>
                </a:cubicBezTo>
                <a:cubicBezTo>
                  <a:pt x="2297496" y="3974166"/>
                  <a:pt x="2283688" y="3959909"/>
                  <a:pt x="2272146" y="3943927"/>
                </a:cubicBezTo>
                <a:cubicBezTo>
                  <a:pt x="2243645" y="3904463"/>
                  <a:pt x="2216508" y="3864030"/>
                  <a:pt x="2189019" y="3823854"/>
                </a:cubicBezTo>
                <a:cubicBezTo>
                  <a:pt x="2176482" y="3805531"/>
                  <a:pt x="2165394" y="3786197"/>
                  <a:pt x="2152073" y="3768436"/>
                </a:cubicBezTo>
                <a:lnTo>
                  <a:pt x="2068946" y="3657600"/>
                </a:lnTo>
                <a:lnTo>
                  <a:pt x="2041237" y="3620654"/>
                </a:lnTo>
                <a:cubicBezTo>
                  <a:pt x="2020506" y="3558465"/>
                  <a:pt x="2046142" y="3626315"/>
                  <a:pt x="1985819" y="3528290"/>
                </a:cubicBezTo>
                <a:cubicBezTo>
                  <a:pt x="1974995" y="3510701"/>
                  <a:pt x="1969565" y="3490056"/>
                  <a:pt x="1958109" y="3472872"/>
                </a:cubicBezTo>
                <a:cubicBezTo>
                  <a:pt x="1950863" y="3462004"/>
                  <a:pt x="1938237" y="3455613"/>
                  <a:pt x="1930400" y="3445163"/>
                </a:cubicBezTo>
                <a:cubicBezTo>
                  <a:pt x="1919629" y="3430801"/>
                  <a:pt x="1914059" y="3412875"/>
                  <a:pt x="1902691" y="3398981"/>
                </a:cubicBezTo>
                <a:cubicBezTo>
                  <a:pt x="1886148" y="3378762"/>
                  <a:pt x="1864274" y="3363398"/>
                  <a:pt x="1847273" y="3343563"/>
                </a:cubicBezTo>
                <a:cubicBezTo>
                  <a:pt x="1827237" y="3320187"/>
                  <a:pt x="1810876" y="3293881"/>
                  <a:pt x="1791855" y="3269672"/>
                </a:cubicBezTo>
                <a:cubicBezTo>
                  <a:pt x="1776999" y="3250764"/>
                  <a:pt x="1759816" y="3233701"/>
                  <a:pt x="1745673" y="3214254"/>
                </a:cubicBezTo>
                <a:cubicBezTo>
                  <a:pt x="1735114" y="3199735"/>
                  <a:pt x="1728735" y="3182434"/>
                  <a:pt x="1717964" y="3168072"/>
                </a:cubicBezTo>
                <a:cubicBezTo>
                  <a:pt x="1700933" y="3145364"/>
                  <a:pt x="1679853" y="3125916"/>
                  <a:pt x="1662546" y="3103418"/>
                </a:cubicBezTo>
                <a:cubicBezTo>
                  <a:pt x="1622215" y="3050988"/>
                  <a:pt x="1631707" y="3052543"/>
                  <a:pt x="1597891" y="3001818"/>
                </a:cubicBezTo>
                <a:cubicBezTo>
                  <a:pt x="1589352" y="2989009"/>
                  <a:pt x="1577729" y="2978289"/>
                  <a:pt x="1570182" y="2964872"/>
                </a:cubicBezTo>
                <a:cubicBezTo>
                  <a:pt x="1549931" y="2928871"/>
                  <a:pt x="1539547" y="2887081"/>
                  <a:pt x="1514764" y="2854036"/>
                </a:cubicBezTo>
                <a:cubicBezTo>
                  <a:pt x="1438344" y="2752141"/>
                  <a:pt x="1558341" y="2914779"/>
                  <a:pt x="1431637" y="2724727"/>
                </a:cubicBezTo>
                <a:cubicBezTo>
                  <a:pt x="1386152" y="2656500"/>
                  <a:pt x="1408012" y="2687070"/>
                  <a:pt x="1366982" y="2632363"/>
                </a:cubicBezTo>
                <a:cubicBezTo>
                  <a:pt x="1363903" y="2620048"/>
                  <a:pt x="1362901" y="2607018"/>
                  <a:pt x="1357746" y="2595418"/>
                </a:cubicBezTo>
                <a:cubicBezTo>
                  <a:pt x="1343050" y="2562351"/>
                  <a:pt x="1322858" y="2541033"/>
                  <a:pt x="1302328" y="2512290"/>
                </a:cubicBezTo>
                <a:cubicBezTo>
                  <a:pt x="1265952" y="2461364"/>
                  <a:pt x="1300813" y="2505734"/>
                  <a:pt x="1256146" y="2429163"/>
                </a:cubicBezTo>
                <a:cubicBezTo>
                  <a:pt x="1227608" y="2380241"/>
                  <a:pt x="1184816" y="2333965"/>
                  <a:pt x="1163782" y="2281381"/>
                </a:cubicBezTo>
                <a:cubicBezTo>
                  <a:pt x="1117056" y="2164570"/>
                  <a:pt x="1176181" y="2300772"/>
                  <a:pt x="1117600" y="2198254"/>
                </a:cubicBezTo>
                <a:cubicBezTo>
                  <a:pt x="1100522" y="2168367"/>
                  <a:pt x="1082305" y="2138545"/>
                  <a:pt x="1071419" y="2105890"/>
                </a:cubicBezTo>
                <a:cubicBezTo>
                  <a:pt x="1068340" y="2096654"/>
                  <a:pt x="1067583" y="2086282"/>
                  <a:pt x="1062182" y="2078181"/>
                </a:cubicBezTo>
                <a:cubicBezTo>
                  <a:pt x="1004585" y="1991787"/>
                  <a:pt x="1061557" y="2113752"/>
                  <a:pt x="1016000" y="2013527"/>
                </a:cubicBezTo>
                <a:cubicBezTo>
                  <a:pt x="1006297" y="1992181"/>
                  <a:pt x="998777" y="1969844"/>
                  <a:pt x="988291" y="1948872"/>
                </a:cubicBezTo>
                <a:cubicBezTo>
                  <a:pt x="974115" y="1920520"/>
                  <a:pt x="956285" y="1894097"/>
                  <a:pt x="942109" y="1865745"/>
                </a:cubicBezTo>
                <a:cubicBezTo>
                  <a:pt x="913781" y="1809089"/>
                  <a:pt x="918265" y="1798296"/>
                  <a:pt x="886691" y="1745672"/>
                </a:cubicBezTo>
                <a:cubicBezTo>
                  <a:pt x="878771" y="1732472"/>
                  <a:pt x="867247" y="1721714"/>
                  <a:pt x="858982" y="1708727"/>
                </a:cubicBezTo>
                <a:cubicBezTo>
                  <a:pt x="845656" y="1687786"/>
                  <a:pt x="833805" y="1665927"/>
                  <a:pt x="822037" y="1644072"/>
                </a:cubicBezTo>
                <a:cubicBezTo>
                  <a:pt x="802601" y="1607976"/>
                  <a:pt x="795422" y="1580512"/>
                  <a:pt x="766619" y="1551709"/>
                </a:cubicBezTo>
                <a:cubicBezTo>
                  <a:pt x="749616" y="1534706"/>
                  <a:pt x="728203" y="1522530"/>
                  <a:pt x="711200" y="1505527"/>
                </a:cubicBezTo>
                <a:cubicBezTo>
                  <a:pt x="654499" y="1448826"/>
                  <a:pt x="708917" y="1490167"/>
                  <a:pt x="665019" y="1431636"/>
                </a:cubicBezTo>
                <a:cubicBezTo>
                  <a:pt x="654569" y="1417703"/>
                  <a:pt x="640388" y="1407005"/>
                  <a:pt x="628073" y="1394690"/>
                </a:cubicBezTo>
                <a:cubicBezTo>
                  <a:pt x="607145" y="1342371"/>
                  <a:pt x="595570" y="1309728"/>
                  <a:pt x="563419" y="1256145"/>
                </a:cubicBezTo>
                <a:cubicBezTo>
                  <a:pt x="554182" y="1240751"/>
                  <a:pt x="543000" y="1226368"/>
                  <a:pt x="535709" y="1209963"/>
                </a:cubicBezTo>
                <a:cubicBezTo>
                  <a:pt x="518293" y="1170776"/>
                  <a:pt x="505071" y="1129857"/>
                  <a:pt x="489528" y="1089890"/>
                </a:cubicBezTo>
                <a:cubicBezTo>
                  <a:pt x="483519" y="1074438"/>
                  <a:pt x="478470" y="1058538"/>
                  <a:pt x="471055" y="1043709"/>
                </a:cubicBezTo>
                <a:cubicBezTo>
                  <a:pt x="455067" y="1011734"/>
                  <a:pt x="435917" y="975241"/>
                  <a:pt x="424873" y="942109"/>
                </a:cubicBezTo>
                <a:cubicBezTo>
                  <a:pt x="416844" y="918023"/>
                  <a:pt x="415514" y="891914"/>
                  <a:pt x="406400" y="868218"/>
                </a:cubicBezTo>
                <a:cubicBezTo>
                  <a:pt x="399955" y="851462"/>
                  <a:pt x="386120" y="838379"/>
                  <a:pt x="378691" y="822036"/>
                </a:cubicBezTo>
                <a:cubicBezTo>
                  <a:pt x="370634" y="804309"/>
                  <a:pt x="365945" y="785229"/>
                  <a:pt x="360219" y="766618"/>
                </a:cubicBezTo>
                <a:cubicBezTo>
                  <a:pt x="350159" y="733923"/>
                  <a:pt x="336878" y="679197"/>
                  <a:pt x="323273" y="646545"/>
                </a:cubicBezTo>
                <a:cubicBezTo>
                  <a:pt x="315329" y="627481"/>
                  <a:pt x="304219" y="609879"/>
                  <a:pt x="295564" y="591127"/>
                </a:cubicBezTo>
                <a:cubicBezTo>
                  <a:pt x="285738" y="569838"/>
                  <a:pt x="277091" y="548024"/>
                  <a:pt x="267855" y="526472"/>
                </a:cubicBezTo>
                <a:cubicBezTo>
                  <a:pt x="264776" y="507999"/>
                  <a:pt x="265342" y="488533"/>
                  <a:pt x="258619" y="471054"/>
                </a:cubicBezTo>
                <a:cubicBezTo>
                  <a:pt x="249708" y="447887"/>
                  <a:pt x="233559" y="428191"/>
                  <a:pt x="221673" y="406400"/>
                </a:cubicBezTo>
                <a:cubicBezTo>
                  <a:pt x="215080" y="394312"/>
                  <a:pt x="210031" y="381409"/>
                  <a:pt x="203200" y="369454"/>
                </a:cubicBezTo>
                <a:cubicBezTo>
                  <a:pt x="197693" y="359816"/>
                  <a:pt x="189692" y="351674"/>
                  <a:pt x="184728" y="341745"/>
                </a:cubicBezTo>
                <a:cubicBezTo>
                  <a:pt x="177313" y="326915"/>
                  <a:pt x="174785" y="309780"/>
                  <a:pt x="166255" y="295563"/>
                </a:cubicBezTo>
                <a:cubicBezTo>
                  <a:pt x="156112" y="278658"/>
                  <a:pt x="140904" y="265324"/>
                  <a:pt x="129309" y="249381"/>
                </a:cubicBezTo>
                <a:cubicBezTo>
                  <a:pt x="116251" y="231426"/>
                  <a:pt x="92364" y="193963"/>
                  <a:pt x="92364" y="193963"/>
                </a:cubicBezTo>
                <a:cubicBezTo>
                  <a:pt x="89285" y="184727"/>
                  <a:pt x="87856" y="174765"/>
                  <a:pt x="83128" y="166254"/>
                </a:cubicBezTo>
                <a:cubicBezTo>
                  <a:pt x="72346" y="146846"/>
                  <a:pt x="46182" y="110836"/>
                  <a:pt x="46182" y="110836"/>
                </a:cubicBezTo>
                <a:cubicBezTo>
                  <a:pt x="43103" y="101600"/>
                  <a:pt x="41300" y="91835"/>
                  <a:pt x="36946" y="83127"/>
                </a:cubicBezTo>
                <a:cubicBezTo>
                  <a:pt x="31982" y="73198"/>
                  <a:pt x="22982" y="65562"/>
                  <a:pt x="18473" y="55418"/>
                </a:cubicBezTo>
                <a:cubicBezTo>
                  <a:pt x="10565" y="37624"/>
                  <a:pt x="0" y="0"/>
                  <a:pt x="0" y="0"/>
                </a:cubicBezTo>
                <a:cubicBezTo>
                  <a:pt x="3079" y="49260"/>
                  <a:pt x="4326" y="98669"/>
                  <a:pt x="9237" y="147781"/>
                </a:cubicBezTo>
                <a:cubicBezTo>
                  <a:pt x="11458" y="169992"/>
                  <a:pt x="21650" y="191229"/>
                  <a:pt x="27709" y="212436"/>
                </a:cubicBezTo>
                <a:cubicBezTo>
                  <a:pt x="31196" y="224642"/>
                  <a:pt x="36476" y="236696"/>
                  <a:pt x="36946" y="249381"/>
                </a:cubicBezTo>
                <a:cubicBezTo>
                  <a:pt x="39567" y="320145"/>
                  <a:pt x="36946" y="391006"/>
                  <a:pt x="36946" y="461818"/>
                </a:cubicBezTo>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5015004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Plate 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12" y="685800"/>
            <a:ext cx="4954588"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Freeform 3"/>
          <p:cNvSpPr>
            <a:spLocks/>
          </p:cNvSpPr>
          <p:nvPr/>
        </p:nvSpPr>
        <p:spPr bwMode="auto">
          <a:xfrm>
            <a:off x="1883436" y="1879600"/>
            <a:ext cx="2209800" cy="3276600"/>
          </a:xfrm>
          <a:custGeom>
            <a:avLst/>
            <a:gdLst>
              <a:gd name="T0" fmla="*/ 0 w 1392"/>
              <a:gd name="T1" fmla="*/ 0 h 2064"/>
              <a:gd name="T2" fmla="*/ 2147483647 w 1392"/>
              <a:gd name="T3" fmla="*/ 2147483647 h 2064"/>
              <a:gd name="T4" fmla="*/ 2147483647 w 1392"/>
              <a:gd name="T5" fmla="*/ 2147483647 h 2064"/>
              <a:gd name="T6" fmla="*/ 2147483647 w 1392"/>
              <a:gd name="T7" fmla="*/ 1935480000 h 2064"/>
              <a:gd name="T8" fmla="*/ 0 w 1392"/>
              <a:gd name="T9" fmla="*/ 0 h 20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92" h="2064">
                <a:moveTo>
                  <a:pt x="0" y="0"/>
                </a:moveTo>
                <a:lnTo>
                  <a:pt x="1104" y="2064"/>
                </a:lnTo>
                <a:lnTo>
                  <a:pt x="1104" y="912"/>
                </a:lnTo>
                <a:lnTo>
                  <a:pt x="1392" y="768"/>
                </a:lnTo>
                <a:lnTo>
                  <a:pt x="0" y="0"/>
                </a:lnTo>
                <a:close/>
              </a:path>
            </a:pathLst>
          </a:custGeom>
          <a:solidFill>
            <a:srgbClr val="FF0000">
              <a:alpha val="50195"/>
            </a:srgbClr>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65540" name="Text Box 4"/>
          <p:cNvSpPr txBox="1">
            <a:spLocks noChangeArrowheads="1"/>
          </p:cNvSpPr>
          <p:nvPr/>
        </p:nvSpPr>
        <p:spPr bwMode="auto">
          <a:xfrm>
            <a:off x="4093236" y="222221"/>
            <a:ext cx="39801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l-GR" altLang="el-GR" sz="2000">
                <a:solidFill>
                  <a:schemeClr val="bg1"/>
                </a:solidFill>
                <a:latin typeface="Times New Roman" panose="02020603050405020304" pitchFamily="18" charset="0"/>
                <a:cs typeface="Arial" panose="020B0604020202020204" pitchFamily="34" charset="0"/>
              </a:rPr>
              <a:t>ΠΡΟΣΘΙΟ ΤΡΑΧΗΛΙΚΟ ΤΡΙΓΩΝΟ</a:t>
            </a:r>
            <a:endParaRPr lang="en-US" altLang="el-GR" sz="2000">
              <a:solidFill>
                <a:schemeClr val="bg1"/>
              </a:solidFill>
              <a:latin typeface="Times New Roman" panose="02020603050405020304" pitchFamily="18"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6083300" y="422276"/>
            <a:ext cx="5608806" cy="6096528"/>
          </a:xfrm>
          <a:prstGeom prst="rect">
            <a:avLst/>
          </a:prstGeom>
        </p:spPr>
      </p:pic>
      <p:pic>
        <p:nvPicPr>
          <p:cNvPr id="3" name="Picture 2"/>
          <p:cNvPicPr>
            <a:picLocks noChangeAspect="1"/>
          </p:cNvPicPr>
          <p:nvPr/>
        </p:nvPicPr>
        <p:blipFill>
          <a:blip r:embed="rId4"/>
          <a:stretch>
            <a:fillRect/>
          </a:stretch>
        </p:blipFill>
        <p:spPr>
          <a:xfrm>
            <a:off x="8764066" y="1528649"/>
            <a:ext cx="981541" cy="3542083"/>
          </a:xfrm>
          <a:prstGeom prst="rect">
            <a:avLst/>
          </a:prstGeom>
        </p:spPr>
      </p:pic>
    </p:spTree>
    <p:extLst>
      <p:ext uri="{BB962C8B-B14F-4D97-AF65-F5344CB8AC3E}">
        <p14:creationId xmlns:p14="http://schemas.microsoft.com/office/powerpoint/2010/main" val="35370681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39438" y="127730"/>
            <a:ext cx="8913124" cy="6602540"/>
          </a:xfrm>
          <a:prstGeom prst="rect">
            <a:avLst/>
          </a:prstGeom>
          <a:ln>
            <a:solidFill>
              <a:schemeClr val="tx1"/>
            </a:solidFill>
          </a:ln>
        </p:spPr>
      </p:pic>
    </p:spTree>
    <p:extLst>
      <p:ext uri="{BB962C8B-B14F-4D97-AF65-F5344CB8AC3E}">
        <p14:creationId xmlns:p14="http://schemas.microsoft.com/office/powerpoint/2010/main" val="29001023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8943" y="0"/>
            <a:ext cx="6633023" cy="6578154"/>
          </a:xfrm>
          <a:prstGeom prst="rect">
            <a:avLst/>
          </a:prstGeom>
        </p:spPr>
      </p:pic>
      <p:sp>
        <p:nvSpPr>
          <p:cNvPr id="8" name="TextBox 7"/>
          <p:cNvSpPr txBox="1"/>
          <p:nvPr/>
        </p:nvSpPr>
        <p:spPr>
          <a:xfrm>
            <a:off x="5799978" y="2560038"/>
            <a:ext cx="6134693" cy="1200329"/>
          </a:xfrm>
          <a:prstGeom prst="rect">
            <a:avLst/>
          </a:prstGeom>
          <a:noFill/>
        </p:spPr>
        <p:txBody>
          <a:bodyPr wrap="none" rtlCol="0">
            <a:spAutoFit/>
          </a:bodyPr>
          <a:lstStyle/>
          <a:p>
            <a:r>
              <a:rPr lang="el-GR" altLang="el-GR" dirty="0"/>
              <a:t>-</a:t>
            </a:r>
            <a:r>
              <a:rPr lang="en-US" altLang="el-GR" dirty="0"/>
              <a:t>K</a:t>
            </a:r>
            <a:r>
              <a:rPr lang="el-GR" altLang="el-GR" dirty="0" err="1"/>
              <a:t>άτω</a:t>
            </a:r>
            <a:r>
              <a:rPr lang="el-GR" altLang="el-GR" dirty="0"/>
              <a:t> χείλος του  σώματος της κάτω γνάθου </a:t>
            </a:r>
          </a:p>
          <a:p>
            <a:r>
              <a:rPr lang="el-GR" altLang="el-GR" dirty="0"/>
              <a:t>-Πρόσθια γαστέρα του </a:t>
            </a:r>
            <a:r>
              <a:rPr lang="el-GR" altLang="el-GR" dirty="0" err="1"/>
              <a:t>διγάστορα</a:t>
            </a:r>
            <a:r>
              <a:rPr lang="el-GR" altLang="el-GR" dirty="0"/>
              <a:t> της κάτω γνάθου </a:t>
            </a:r>
          </a:p>
          <a:p>
            <a:r>
              <a:rPr lang="el-GR" altLang="el-GR" dirty="0"/>
              <a:t>-Οπίσθια γαστέρα του </a:t>
            </a:r>
            <a:r>
              <a:rPr lang="el-GR" altLang="el-GR" dirty="0" err="1"/>
              <a:t>διγάστορα</a:t>
            </a:r>
            <a:r>
              <a:rPr lang="el-GR" altLang="el-GR" dirty="0"/>
              <a:t> μαζί με τον </a:t>
            </a:r>
            <a:r>
              <a:rPr lang="el-GR" altLang="el-GR" dirty="0" err="1"/>
              <a:t>βελονο</a:t>
            </a:r>
            <a:r>
              <a:rPr lang="el-GR" altLang="el-GR" dirty="0" err="1">
                <a:cs typeface="Times New Roman" panose="02020603050405020304" pitchFamily="18" charset="0"/>
              </a:rPr>
              <a:t>ϋ</a:t>
            </a:r>
            <a:r>
              <a:rPr lang="el-GR" altLang="el-GR" dirty="0" err="1"/>
              <a:t>οειδή</a:t>
            </a:r>
            <a:r>
              <a:rPr lang="el-GR" altLang="el-GR" dirty="0"/>
              <a:t> μυ</a:t>
            </a:r>
            <a:endParaRPr lang="el-GR" dirty="0"/>
          </a:p>
          <a:p>
            <a:endParaRPr lang="el-GR" dirty="0"/>
          </a:p>
        </p:txBody>
      </p:sp>
      <p:pic>
        <p:nvPicPr>
          <p:cNvPr id="9" name="Picture 8"/>
          <p:cNvPicPr>
            <a:picLocks noChangeAspect="1"/>
          </p:cNvPicPr>
          <p:nvPr/>
        </p:nvPicPr>
        <p:blipFill>
          <a:blip r:embed="rId3"/>
          <a:stretch>
            <a:fillRect/>
          </a:stretch>
        </p:blipFill>
        <p:spPr>
          <a:xfrm>
            <a:off x="3925454" y="953418"/>
            <a:ext cx="1243692" cy="1182727"/>
          </a:xfrm>
          <a:prstGeom prst="rect">
            <a:avLst/>
          </a:prstGeom>
        </p:spPr>
      </p:pic>
      <p:pic>
        <p:nvPicPr>
          <p:cNvPr id="10" name="Picture 9"/>
          <p:cNvPicPr>
            <a:picLocks noChangeAspect="1"/>
          </p:cNvPicPr>
          <p:nvPr/>
        </p:nvPicPr>
        <p:blipFill>
          <a:blip r:embed="rId4"/>
          <a:stretch>
            <a:fillRect/>
          </a:stretch>
        </p:blipFill>
        <p:spPr>
          <a:xfrm>
            <a:off x="6638394" y="953418"/>
            <a:ext cx="4457863" cy="963023"/>
          </a:xfrm>
          <a:prstGeom prst="rect">
            <a:avLst/>
          </a:prstGeom>
        </p:spPr>
      </p:pic>
    </p:spTree>
    <p:extLst>
      <p:ext uri="{BB962C8B-B14F-4D97-AF65-F5344CB8AC3E}">
        <p14:creationId xmlns:p14="http://schemas.microsoft.com/office/powerpoint/2010/main" val="5061752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49" t="1886" b="2222"/>
          <a:stretch/>
        </p:blipFill>
        <p:spPr bwMode="auto">
          <a:xfrm>
            <a:off x="167148" y="281708"/>
            <a:ext cx="6357394" cy="6576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Freeform 4"/>
          <p:cNvSpPr/>
          <p:nvPr/>
        </p:nvSpPr>
        <p:spPr>
          <a:xfrm>
            <a:off x="3084945" y="1212271"/>
            <a:ext cx="1219200" cy="1145309"/>
          </a:xfrm>
          <a:custGeom>
            <a:avLst/>
            <a:gdLst>
              <a:gd name="connsiteX0" fmla="*/ 147782 w 1219200"/>
              <a:gd name="connsiteY0" fmla="*/ 0 h 1145309"/>
              <a:gd name="connsiteX1" fmla="*/ 193964 w 1219200"/>
              <a:gd name="connsiteY1" fmla="*/ 27709 h 1145309"/>
              <a:gd name="connsiteX2" fmla="*/ 249382 w 1219200"/>
              <a:gd name="connsiteY2" fmla="*/ 36945 h 1145309"/>
              <a:gd name="connsiteX3" fmla="*/ 295564 w 1219200"/>
              <a:gd name="connsiteY3" fmla="*/ 46181 h 1145309"/>
              <a:gd name="connsiteX4" fmla="*/ 341746 w 1219200"/>
              <a:gd name="connsiteY4" fmla="*/ 92363 h 1145309"/>
              <a:gd name="connsiteX5" fmla="*/ 397164 w 1219200"/>
              <a:gd name="connsiteY5" fmla="*/ 147781 h 1145309"/>
              <a:gd name="connsiteX6" fmla="*/ 415637 w 1219200"/>
              <a:gd name="connsiteY6" fmla="*/ 175491 h 1145309"/>
              <a:gd name="connsiteX7" fmla="*/ 443346 w 1219200"/>
              <a:gd name="connsiteY7" fmla="*/ 184727 h 1145309"/>
              <a:gd name="connsiteX8" fmla="*/ 471055 w 1219200"/>
              <a:gd name="connsiteY8" fmla="*/ 212436 h 1145309"/>
              <a:gd name="connsiteX9" fmla="*/ 526473 w 1219200"/>
              <a:gd name="connsiteY9" fmla="*/ 240145 h 1145309"/>
              <a:gd name="connsiteX10" fmla="*/ 554182 w 1219200"/>
              <a:gd name="connsiteY10" fmla="*/ 267854 h 1145309"/>
              <a:gd name="connsiteX11" fmla="*/ 591128 w 1219200"/>
              <a:gd name="connsiteY11" fmla="*/ 295563 h 1145309"/>
              <a:gd name="connsiteX12" fmla="*/ 618837 w 1219200"/>
              <a:gd name="connsiteY12" fmla="*/ 323272 h 1145309"/>
              <a:gd name="connsiteX13" fmla="*/ 674255 w 1219200"/>
              <a:gd name="connsiteY13" fmla="*/ 360218 h 1145309"/>
              <a:gd name="connsiteX14" fmla="*/ 701964 w 1219200"/>
              <a:gd name="connsiteY14" fmla="*/ 378691 h 1145309"/>
              <a:gd name="connsiteX15" fmla="*/ 729673 w 1219200"/>
              <a:gd name="connsiteY15" fmla="*/ 397163 h 1145309"/>
              <a:gd name="connsiteX16" fmla="*/ 775855 w 1219200"/>
              <a:gd name="connsiteY16" fmla="*/ 452581 h 1145309"/>
              <a:gd name="connsiteX17" fmla="*/ 803564 w 1219200"/>
              <a:gd name="connsiteY17" fmla="*/ 471054 h 1145309"/>
              <a:gd name="connsiteX18" fmla="*/ 849746 w 1219200"/>
              <a:gd name="connsiteY18" fmla="*/ 535709 h 1145309"/>
              <a:gd name="connsiteX19" fmla="*/ 905164 w 1219200"/>
              <a:gd name="connsiteY19" fmla="*/ 600363 h 1145309"/>
              <a:gd name="connsiteX20" fmla="*/ 997528 w 1219200"/>
              <a:gd name="connsiteY20" fmla="*/ 655781 h 1145309"/>
              <a:gd name="connsiteX21" fmla="*/ 1043709 w 1219200"/>
              <a:gd name="connsiteY21" fmla="*/ 701963 h 1145309"/>
              <a:gd name="connsiteX22" fmla="*/ 1099128 w 1219200"/>
              <a:gd name="connsiteY22" fmla="*/ 757381 h 1145309"/>
              <a:gd name="connsiteX23" fmla="*/ 1126837 w 1219200"/>
              <a:gd name="connsiteY23" fmla="*/ 785091 h 1145309"/>
              <a:gd name="connsiteX24" fmla="*/ 1145309 w 1219200"/>
              <a:gd name="connsiteY24" fmla="*/ 812800 h 1145309"/>
              <a:gd name="connsiteX25" fmla="*/ 1173019 w 1219200"/>
              <a:gd name="connsiteY25" fmla="*/ 831272 h 1145309"/>
              <a:gd name="connsiteX26" fmla="*/ 1182255 w 1219200"/>
              <a:gd name="connsiteY26" fmla="*/ 858981 h 1145309"/>
              <a:gd name="connsiteX27" fmla="*/ 1219200 w 1219200"/>
              <a:gd name="connsiteY27" fmla="*/ 914400 h 1145309"/>
              <a:gd name="connsiteX28" fmla="*/ 1191491 w 1219200"/>
              <a:gd name="connsiteY28" fmla="*/ 969818 h 1145309"/>
              <a:gd name="connsiteX29" fmla="*/ 1126837 w 1219200"/>
              <a:gd name="connsiteY29" fmla="*/ 988291 h 1145309"/>
              <a:gd name="connsiteX30" fmla="*/ 1071419 w 1219200"/>
              <a:gd name="connsiteY30" fmla="*/ 1006763 h 1145309"/>
              <a:gd name="connsiteX31" fmla="*/ 979055 w 1219200"/>
              <a:gd name="connsiteY31" fmla="*/ 1025236 h 1145309"/>
              <a:gd name="connsiteX32" fmla="*/ 914400 w 1219200"/>
              <a:gd name="connsiteY32" fmla="*/ 1043709 h 1145309"/>
              <a:gd name="connsiteX33" fmla="*/ 886691 w 1219200"/>
              <a:gd name="connsiteY33" fmla="*/ 1052945 h 1145309"/>
              <a:gd name="connsiteX34" fmla="*/ 785091 w 1219200"/>
              <a:gd name="connsiteY34" fmla="*/ 1071418 h 1145309"/>
              <a:gd name="connsiteX35" fmla="*/ 720437 w 1219200"/>
              <a:gd name="connsiteY35" fmla="*/ 1089891 h 1145309"/>
              <a:gd name="connsiteX36" fmla="*/ 674255 w 1219200"/>
              <a:gd name="connsiteY36" fmla="*/ 1099127 h 1145309"/>
              <a:gd name="connsiteX37" fmla="*/ 618837 w 1219200"/>
              <a:gd name="connsiteY37" fmla="*/ 1117600 h 1145309"/>
              <a:gd name="connsiteX38" fmla="*/ 591128 w 1219200"/>
              <a:gd name="connsiteY38" fmla="*/ 1126836 h 1145309"/>
              <a:gd name="connsiteX39" fmla="*/ 526473 w 1219200"/>
              <a:gd name="connsiteY39" fmla="*/ 1145309 h 1145309"/>
              <a:gd name="connsiteX40" fmla="*/ 378691 w 1219200"/>
              <a:gd name="connsiteY40" fmla="*/ 1136072 h 1145309"/>
              <a:gd name="connsiteX41" fmla="*/ 360219 w 1219200"/>
              <a:gd name="connsiteY41" fmla="*/ 1108363 h 1145309"/>
              <a:gd name="connsiteX42" fmla="*/ 341746 w 1219200"/>
              <a:gd name="connsiteY42" fmla="*/ 1052945 h 1145309"/>
              <a:gd name="connsiteX43" fmla="*/ 332509 w 1219200"/>
              <a:gd name="connsiteY43" fmla="*/ 1025236 h 1145309"/>
              <a:gd name="connsiteX44" fmla="*/ 314037 w 1219200"/>
              <a:gd name="connsiteY44" fmla="*/ 997527 h 1145309"/>
              <a:gd name="connsiteX45" fmla="*/ 304800 w 1219200"/>
              <a:gd name="connsiteY45" fmla="*/ 969818 h 1145309"/>
              <a:gd name="connsiteX46" fmla="*/ 286328 w 1219200"/>
              <a:gd name="connsiteY46" fmla="*/ 932872 h 1145309"/>
              <a:gd name="connsiteX47" fmla="*/ 267855 w 1219200"/>
              <a:gd name="connsiteY47" fmla="*/ 840509 h 1145309"/>
              <a:gd name="connsiteX48" fmla="*/ 249382 w 1219200"/>
              <a:gd name="connsiteY48" fmla="*/ 720436 h 1145309"/>
              <a:gd name="connsiteX49" fmla="*/ 240146 w 1219200"/>
              <a:gd name="connsiteY49" fmla="*/ 665018 h 1145309"/>
              <a:gd name="connsiteX50" fmla="*/ 221673 w 1219200"/>
              <a:gd name="connsiteY50" fmla="*/ 609600 h 1145309"/>
              <a:gd name="connsiteX51" fmla="*/ 212437 w 1219200"/>
              <a:gd name="connsiteY51" fmla="*/ 581891 h 1145309"/>
              <a:gd name="connsiteX52" fmla="*/ 203200 w 1219200"/>
              <a:gd name="connsiteY52" fmla="*/ 554181 h 1145309"/>
              <a:gd name="connsiteX53" fmla="*/ 193964 w 1219200"/>
              <a:gd name="connsiteY53" fmla="*/ 526472 h 1145309"/>
              <a:gd name="connsiteX54" fmla="*/ 175491 w 1219200"/>
              <a:gd name="connsiteY54" fmla="*/ 498763 h 1145309"/>
              <a:gd name="connsiteX55" fmla="*/ 157019 w 1219200"/>
              <a:gd name="connsiteY55" fmla="*/ 443345 h 1145309"/>
              <a:gd name="connsiteX56" fmla="*/ 147782 w 1219200"/>
              <a:gd name="connsiteY56" fmla="*/ 406400 h 1145309"/>
              <a:gd name="connsiteX57" fmla="*/ 129309 w 1219200"/>
              <a:gd name="connsiteY57" fmla="*/ 350981 h 1145309"/>
              <a:gd name="connsiteX58" fmla="*/ 110837 w 1219200"/>
              <a:gd name="connsiteY58" fmla="*/ 240145 h 1145309"/>
              <a:gd name="connsiteX59" fmla="*/ 101600 w 1219200"/>
              <a:gd name="connsiteY59" fmla="*/ 203200 h 1145309"/>
              <a:gd name="connsiteX60" fmla="*/ 83128 w 1219200"/>
              <a:gd name="connsiteY60" fmla="*/ 175491 h 1145309"/>
              <a:gd name="connsiteX61" fmla="*/ 64655 w 1219200"/>
              <a:gd name="connsiteY61" fmla="*/ 120072 h 1145309"/>
              <a:gd name="connsiteX62" fmla="*/ 55419 w 1219200"/>
              <a:gd name="connsiteY62" fmla="*/ 92363 h 1145309"/>
              <a:gd name="connsiteX63" fmla="*/ 27709 w 1219200"/>
              <a:gd name="connsiteY63" fmla="*/ 73891 h 1145309"/>
              <a:gd name="connsiteX64" fmla="*/ 18473 w 1219200"/>
              <a:gd name="connsiteY64" fmla="*/ 46181 h 1145309"/>
              <a:gd name="connsiteX65" fmla="*/ 0 w 1219200"/>
              <a:gd name="connsiteY65" fmla="*/ 18472 h 114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219200" h="1145309">
                <a:moveTo>
                  <a:pt x="147782" y="0"/>
                </a:moveTo>
                <a:cubicBezTo>
                  <a:pt x="163176" y="9236"/>
                  <a:pt x="177093" y="21574"/>
                  <a:pt x="193964" y="27709"/>
                </a:cubicBezTo>
                <a:cubicBezTo>
                  <a:pt x="211564" y="34109"/>
                  <a:pt x="230957" y="33595"/>
                  <a:pt x="249382" y="36945"/>
                </a:cubicBezTo>
                <a:cubicBezTo>
                  <a:pt x="264828" y="39753"/>
                  <a:pt x="280170" y="43102"/>
                  <a:pt x="295564" y="46181"/>
                </a:cubicBezTo>
                <a:cubicBezTo>
                  <a:pt x="333630" y="103281"/>
                  <a:pt x="291365" y="47581"/>
                  <a:pt x="341746" y="92363"/>
                </a:cubicBezTo>
                <a:cubicBezTo>
                  <a:pt x="361272" y="109719"/>
                  <a:pt x="382673" y="126044"/>
                  <a:pt x="397164" y="147781"/>
                </a:cubicBezTo>
                <a:cubicBezTo>
                  <a:pt x="403322" y="157018"/>
                  <a:pt x="406969" y="168556"/>
                  <a:pt x="415637" y="175491"/>
                </a:cubicBezTo>
                <a:cubicBezTo>
                  <a:pt x="423239" y="181573"/>
                  <a:pt x="434110" y="181648"/>
                  <a:pt x="443346" y="184727"/>
                </a:cubicBezTo>
                <a:cubicBezTo>
                  <a:pt x="452582" y="193963"/>
                  <a:pt x="460187" y="205190"/>
                  <a:pt x="471055" y="212436"/>
                </a:cubicBezTo>
                <a:cubicBezTo>
                  <a:pt x="554368" y="267977"/>
                  <a:pt x="439272" y="167477"/>
                  <a:pt x="526473" y="240145"/>
                </a:cubicBezTo>
                <a:cubicBezTo>
                  <a:pt x="536508" y="248507"/>
                  <a:pt x="544264" y="259353"/>
                  <a:pt x="554182" y="267854"/>
                </a:cubicBezTo>
                <a:cubicBezTo>
                  <a:pt x="565870" y="277872"/>
                  <a:pt x="579440" y="285545"/>
                  <a:pt x="591128" y="295563"/>
                </a:cubicBezTo>
                <a:cubicBezTo>
                  <a:pt x="601046" y="304064"/>
                  <a:pt x="608526" y="315253"/>
                  <a:pt x="618837" y="323272"/>
                </a:cubicBezTo>
                <a:cubicBezTo>
                  <a:pt x="636362" y="336902"/>
                  <a:pt x="655782" y="347903"/>
                  <a:pt x="674255" y="360218"/>
                </a:cubicBezTo>
                <a:lnTo>
                  <a:pt x="701964" y="378691"/>
                </a:lnTo>
                <a:lnTo>
                  <a:pt x="729673" y="397163"/>
                </a:lnTo>
                <a:cubicBezTo>
                  <a:pt x="747837" y="424408"/>
                  <a:pt x="749186" y="430357"/>
                  <a:pt x="775855" y="452581"/>
                </a:cubicBezTo>
                <a:cubicBezTo>
                  <a:pt x="784383" y="459688"/>
                  <a:pt x="794328" y="464896"/>
                  <a:pt x="803564" y="471054"/>
                </a:cubicBezTo>
                <a:cubicBezTo>
                  <a:pt x="835772" y="535471"/>
                  <a:pt x="804812" y="483286"/>
                  <a:pt x="849746" y="535709"/>
                </a:cubicBezTo>
                <a:cubicBezTo>
                  <a:pt x="874536" y="564631"/>
                  <a:pt x="875697" y="577444"/>
                  <a:pt x="905164" y="600363"/>
                </a:cubicBezTo>
                <a:cubicBezTo>
                  <a:pt x="945293" y="631575"/>
                  <a:pt x="957311" y="635674"/>
                  <a:pt x="997528" y="655781"/>
                </a:cubicBezTo>
                <a:cubicBezTo>
                  <a:pt x="1035590" y="712878"/>
                  <a:pt x="993331" y="657184"/>
                  <a:pt x="1043709" y="701963"/>
                </a:cubicBezTo>
                <a:cubicBezTo>
                  <a:pt x="1063235" y="719319"/>
                  <a:pt x="1080655" y="738908"/>
                  <a:pt x="1099128" y="757381"/>
                </a:cubicBezTo>
                <a:cubicBezTo>
                  <a:pt x="1108365" y="766618"/>
                  <a:pt x="1119591" y="774222"/>
                  <a:pt x="1126837" y="785091"/>
                </a:cubicBezTo>
                <a:cubicBezTo>
                  <a:pt x="1132994" y="794327"/>
                  <a:pt x="1137460" y="804951"/>
                  <a:pt x="1145309" y="812800"/>
                </a:cubicBezTo>
                <a:cubicBezTo>
                  <a:pt x="1153159" y="820649"/>
                  <a:pt x="1163782" y="825115"/>
                  <a:pt x="1173019" y="831272"/>
                </a:cubicBezTo>
                <a:cubicBezTo>
                  <a:pt x="1176098" y="840508"/>
                  <a:pt x="1176855" y="850880"/>
                  <a:pt x="1182255" y="858981"/>
                </a:cubicBezTo>
                <a:cubicBezTo>
                  <a:pt x="1228379" y="928169"/>
                  <a:pt x="1197239" y="848515"/>
                  <a:pt x="1219200" y="914400"/>
                </a:cubicBezTo>
                <a:cubicBezTo>
                  <a:pt x="1213115" y="932654"/>
                  <a:pt x="1207769" y="956796"/>
                  <a:pt x="1191491" y="969818"/>
                </a:cubicBezTo>
                <a:cubicBezTo>
                  <a:pt x="1185285" y="974783"/>
                  <a:pt x="1129489" y="987495"/>
                  <a:pt x="1126837" y="988291"/>
                </a:cubicBezTo>
                <a:cubicBezTo>
                  <a:pt x="1108186" y="993886"/>
                  <a:pt x="1090513" y="1002944"/>
                  <a:pt x="1071419" y="1006763"/>
                </a:cubicBezTo>
                <a:cubicBezTo>
                  <a:pt x="1040631" y="1012921"/>
                  <a:pt x="1008842" y="1015307"/>
                  <a:pt x="979055" y="1025236"/>
                </a:cubicBezTo>
                <a:cubicBezTo>
                  <a:pt x="912619" y="1047381"/>
                  <a:pt x="995584" y="1020513"/>
                  <a:pt x="914400" y="1043709"/>
                </a:cubicBezTo>
                <a:cubicBezTo>
                  <a:pt x="905039" y="1046384"/>
                  <a:pt x="896136" y="1050584"/>
                  <a:pt x="886691" y="1052945"/>
                </a:cubicBezTo>
                <a:cubicBezTo>
                  <a:pt x="847081" y="1062847"/>
                  <a:pt x="826247" y="1063187"/>
                  <a:pt x="785091" y="1071418"/>
                </a:cubicBezTo>
                <a:cubicBezTo>
                  <a:pt x="698677" y="1088701"/>
                  <a:pt x="790885" y="1072279"/>
                  <a:pt x="720437" y="1089891"/>
                </a:cubicBezTo>
                <a:cubicBezTo>
                  <a:pt x="705207" y="1093699"/>
                  <a:pt x="689401" y="1094996"/>
                  <a:pt x="674255" y="1099127"/>
                </a:cubicBezTo>
                <a:cubicBezTo>
                  <a:pt x="655469" y="1104250"/>
                  <a:pt x="637310" y="1111442"/>
                  <a:pt x="618837" y="1117600"/>
                </a:cubicBezTo>
                <a:cubicBezTo>
                  <a:pt x="609601" y="1120679"/>
                  <a:pt x="600573" y="1124475"/>
                  <a:pt x="591128" y="1126836"/>
                </a:cubicBezTo>
                <a:cubicBezTo>
                  <a:pt x="544737" y="1138433"/>
                  <a:pt x="566225" y="1132057"/>
                  <a:pt x="526473" y="1145309"/>
                </a:cubicBezTo>
                <a:cubicBezTo>
                  <a:pt x="477212" y="1142230"/>
                  <a:pt x="426872" y="1146779"/>
                  <a:pt x="378691" y="1136072"/>
                </a:cubicBezTo>
                <a:cubicBezTo>
                  <a:pt x="367855" y="1133664"/>
                  <a:pt x="364727" y="1118507"/>
                  <a:pt x="360219" y="1108363"/>
                </a:cubicBezTo>
                <a:cubicBezTo>
                  <a:pt x="352311" y="1090569"/>
                  <a:pt x="347904" y="1071418"/>
                  <a:pt x="341746" y="1052945"/>
                </a:cubicBezTo>
                <a:cubicBezTo>
                  <a:pt x="338667" y="1043709"/>
                  <a:pt x="337909" y="1033337"/>
                  <a:pt x="332509" y="1025236"/>
                </a:cubicBezTo>
                <a:cubicBezTo>
                  <a:pt x="326352" y="1016000"/>
                  <a:pt x="319001" y="1007456"/>
                  <a:pt x="314037" y="997527"/>
                </a:cubicBezTo>
                <a:cubicBezTo>
                  <a:pt x="309683" y="988819"/>
                  <a:pt x="308635" y="978767"/>
                  <a:pt x="304800" y="969818"/>
                </a:cubicBezTo>
                <a:cubicBezTo>
                  <a:pt x="299376" y="957162"/>
                  <a:pt x="292485" y="945187"/>
                  <a:pt x="286328" y="932872"/>
                </a:cubicBezTo>
                <a:cubicBezTo>
                  <a:pt x="280170" y="902084"/>
                  <a:pt x="270979" y="871751"/>
                  <a:pt x="267855" y="840509"/>
                </a:cubicBezTo>
                <a:cubicBezTo>
                  <a:pt x="257650" y="738457"/>
                  <a:pt x="268404" y="777499"/>
                  <a:pt x="249382" y="720436"/>
                </a:cubicBezTo>
                <a:cubicBezTo>
                  <a:pt x="246303" y="701963"/>
                  <a:pt x="244688" y="683186"/>
                  <a:pt x="240146" y="665018"/>
                </a:cubicBezTo>
                <a:cubicBezTo>
                  <a:pt x="235423" y="646127"/>
                  <a:pt x="227831" y="628073"/>
                  <a:pt x="221673" y="609600"/>
                </a:cubicBezTo>
                <a:lnTo>
                  <a:pt x="212437" y="581891"/>
                </a:lnTo>
                <a:lnTo>
                  <a:pt x="203200" y="554181"/>
                </a:lnTo>
                <a:cubicBezTo>
                  <a:pt x="200121" y="544945"/>
                  <a:pt x="199365" y="534573"/>
                  <a:pt x="193964" y="526472"/>
                </a:cubicBezTo>
                <a:lnTo>
                  <a:pt x="175491" y="498763"/>
                </a:lnTo>
                <a:cubicBezTo>
                  <a:pt x="169334" y="480290"/>
                  <a:pt x="161742" y="462235"/>
                  <a:pt x="157019" y="443345"/>
                </a:cubicBezTo>
                <a:cubicBezTo>
                  <a:pt x="153940" y="431030"/>
                  <a:pt x="151430" y="418559"/>
                  <a:pt x="147782" y="406400"/>
                </a:cubicBezTo>
                <a:cubicBezTo>
                  <a:pt x="142187" y="387749"/>
                  <a:pt x="129309" y="350981"/>
                  <a:pt x="129309" y="350981"/>
                </a:cubicBezTo>
                <a:cubicBezTo>
                  <a:pt x="114301" y="215901"/>
                  <a:pt x="130529" y="309067"/>
                  <a:pt x="110837" y="240145"/>
                </a:cubicBezTo>
                <a:cubicBezTo>
                  <a:pt x="107350" y="227939"/>
                  <a:pt x="106600" y="214868"/>
                  <a:pt x="101600" y="203200"/>
                </a:cubicBezTo>
                <a:cubicBezTo>
                  <a:pt x="97227" y="192997"/>
                  <a:pt x="87636" y="185635"/>
                  <a:pt x="83128" y="175491"/>
                </a:cubicBezTo>
                <a:cubicBezTo>
                  <a:pt x="75220" y="157697"/>
                  <a:pt x="70813" y="138545"/>
                  <a:pt x="64655" y="120072"/>
                </a:cubicBezTo>
                <a:cubicBezTo>
                  <a:pt x="61576" y="110836"/>
                  <a:pt x="63520" y="97763"/>
                  <a:pt x="55419" y="92363"/>
                </a:cubicBezTo>
                <a:lnTo>
                  <a:pt x="27709" y="73891"/>
                </a:lnTo>
                <a:cubicBezTo>
                  <a:pt x="24630" y="64654"/>
                  <a:pt x="22827" y="54889"/>
                  <a:pt x="18473" y="46181"/>
                </a:cubicBezTo>
                <a:cubicBezTo>
                  <a:pt x="13509" y="36252"/>
                  <a:pt x="0" y="18472"/>
                  <a:pt x="0" y="18472"/>
                </a:cubicBezTo>
              </a:path>
            </a:pathLst>
          </a:cu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6" name="Picture 5"/>
          <p:cNvPicPr>
            <a:picLocks noChangeAspect="1"/>
          </p:cNvPicPr>
          <p:nvPr/>
        </p:nvPicPr>
        <p:blipFill>
          <a:blip r:embed="rId3"/>
          <a:stretch>
            <a:fillRect/>
          </a:stretch>
        </p:blipFill>
        <p:spPr>
          <a:xfrm>
            <a:off x="4809121" y="635352"/>
            <a:ext cx="1749704" cy="377985"/>
          </a:xfrm>
          <a:prstGeom prst="rect">
            <a:avLst/>
          </a:prstGeom>
          <a:solidFill>
            <a:schemeClr val="accent4">
              <a:lumMod val="60000"/>
              <a:lumOff val="40000"/>
            </a:schemeClr>
          </a:solidFill>
        </p:spPr>
      </p:pic>
      <p:sp>
        <p:nvSpPr>
          <p:cNvPr id="7" name="TextBox 6"/>
          <p:cNvSpPr txBox="1"/>
          <p:nvPr/>
        </p:nvSpPr>
        <p:spPr>
          <a:xfrm>
            <a:off x="7850482" y="0"/>
            <a:ext cx="3591214" cy="4441216"/>
          </a:xfrm>
          <a:prstGeom prst="rect">
            <a:avLst/>
          </a:prstGeom>
          <a:noFill/>
        </p:spPr>
        <p:txBody>
          <a:bodyPr wrap="square" rtlCol="0">
            <a:spAutoFit/>
          </a:bodyPr>
          <a:lstStyle/>
          <a:p>
            <a:pPr>
              <a:lnSpc>
                <a:spcPct val="90000"/>
              </a:lnSpc>
            </a:pPr>
            <a:r>
              <a:rPr lang="el-GR" altLang="el-GR" b="1" dirty="0"/>
              <a:t>                                                                    Κλάδοι του αυχενικού πλέγματος και                                                        του προσωπικού νεύρου</a:t>
            </a:r>
          </a:p>
          <a:p>
            <a:pPr>
              <a:lnSpc>
                <a:spcPct val="90000"/>
              </a:lnSpc>
            </a:pPr>
            <a:r>
              <a:rPr lang="el-GR" altLang="el-GR" b="1" dirty="0"/>
              <a:t>- Υπογνάθιος σιαλογόνος αδένας</a:t>
            </a:r>
          </a:p>
          <a:p>
            <a:pPr>
              <a:lnSpc>
                <a:spcPct val="90000"/>
              </a:lnSpc>
            </a:pPr>
            <a:r>
              <a:rPr lang="el-GR" altLang="el-GR" b="1" dirty="0"/>
              <a:t>- Υπογνάθια </a:t>
            </a:r>
            <a:r>
              <a:rPr lang="el-GR" altLang="el-GR" b="1" dirty="0" err="1"/>
              <a:t>λεμφογάγγλια</a:t>
            </a:r>
            <a:endParaRPr lang="el-GR" altLang="el-GR" b="1" dirty="0"/>
          </a:p>
          <a:p>
            <a:pPr>
              <a:lnSpc>
                <a:spcPct val="90000"/>
              </a:lnSpc>
            </a:pPr>
            <a:r>
              <a:rPr lang="el-GR" altLang="el-GR" b="1" dirty="0"/>
              <a:t>- Πρόσθια προσωπική φλέβα</a:t>
            </a:r>
          </a:p>
          <a:p>
            <a:pPr>
              <a:lnSpc>
                <a:spcPct val="90000"/>
              </a:lnSpc>
            </a:pPr>
            <a:r>
              <a:rPr lang="el-GR" altLang="el-GR" b="1" dirty="0"/>
              <a:t>- Προσωπική (έξω γναθιαία)     αρτηρία</a:t>
            </a:r>
          </a:p>
          <a:p>
            <a:pPr>
              <a:lnSpc>
                <a:spcPct val="90000"/>
              </a:lnSpc>
            </a:pPr>
            <a:r>
              <a:rPr lang="el-GR" altLang="el-GR" b="1" dirty="0"/>
              <a:t>- Υπογλώσσιο νεύρο</a:t>
            </a:r>
          </a:p>
          <a:p>
            <a:pPr>
              <a:lnSpc>
                <a:spcPct val="90000"/>
              </a:lnSpc>
            </a:pPr>
            <a:r>
              <a:rPr lang="el-GR" altLang="el-GR" b="1" dirty="0"/>
              <a:t>- Γλωσσικό νεύρο                                                                                               </a:t>
            </a:r>
          </a:p>
          <a:p>
            <a:pPr>
              <a:lnSpc>
                <a:spcPct val="90000"/>
              </a:lnSpc>
            </a:pPr>
            <a:r>
              <a:rPr lang="el-GR" altLang="el-GR" b="1" dirty="0"/>
              <a:t>- Γλωσσική φλέβα και αρτηρία</a:t>
            </a:r>
          </a:p>
          <a:p>
            <a:r>
              <a:rPr lang="el-GR" altLang="el-GR" b="1" dirty="0"/>
              <a:t>- Έξω καρωτίδα αρτηρία</a:t>
            </a:r>
          </a:p>
          <a:p>
            <a:r>
              <a:rPr lang="el-GR" altLang="el-GR" b="1" dirty="0"/>
              <a:t>- Έσω </a:t>
            </a:r>
            <a:r>
              <a:rPr lang="el-GR" altLang="el-GR" b="1" dirty="0" err="1"/>
              <a:t>σφαγίτιδα</a:t>
            </a:r>
            <a:r>
              <a:rPr lang="el-GR" altLang="el-GR" b="1" dirty="0"/>
              <a:t> φλέβα</a:t>
            </a:r>
          </a:p>
          <a:p>
            <a:r>
              <a:rPr lang="el-GR" altLang="el-GR" b="1" dirty="0"/>
              <a:t>- </a:t>
            </a:r>
            <a:r>
              <a:rPr lang="el-GR" altLang="el-GR" b="1" dirty="0" err="1"/>
              <a:t>Πνευμονογαστρικό</a:t>
            </a:r>
            <a:r>
              <a:rPr lang="el-GR" altLang="el-GR" b="1" dirty="0"/>
              <a:t> νεύρο</a:t>
            </a:r>
          </a:p>
          <a:p>
            <a:pPr marL="285750" indent="-285750">
              <a:lnSpc>
                <a:spcPct val="90000"/>
              </a:lnSpc>
              <a:buFontTx/>
              <a:buChar char="-"/>
            </a:pPr>
            <a:endParaRPr lang="el-GR" altLang="el-GR" b="1" dirty="0"/>
          </a:p>
          <a:p>
            <a:endParaRPr lang="el-GR" dirty="0"/>
          </a:p>
        </p:txBody>
      </p:sp>
      <p:pic>
        <p:nvPicPr>
          <p:cNvPr id="8" name="Picture 7"/>
          <p:cNvPicPr>
            <a:picLocks noChangeAspect="1"/>
          </p:cNvPicPr>
          <p:nvPr/>
        </p:nvPicPr>
        <p:blipFill>
          <a:blip r:embed="rId4"/>
          <a:stretch>
            <a:fillRect/>
          </a:stretch>
        </p:blipFill>
        <p:spPr>
          <a:xfrm>
            <a:off x="6823587" y="3930911"/>
            <a:ext cx="4101588" cy="2850889"/>
          </a:xfrm>
          <a:prstGeom prst="rect">
            <a:avLst/>
          </a:prstGeom>
          <a:ln>
            <a:solidFill>
              <a:schemeClr val="tx1"/>
            </a:solidFill>
          </a:ln>
        </p:spPr>
      </p:pic>
    </p:spTree>
    <p:extLst>
      <p:ext uri="{BB962C8B-B14F-4D97-AF65-F5344CB8AC3E}">
        <p14:creationId xmlns:p14="http://schemas.microsoft.com/office/powerpoint/2010/main" val="2656977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430" b="3238"/>
          <a:stretch/>
        </p:blipFill>
        <p:spPr bwMode="auto">
          <a:xfrm>
            <a:off x="91705" y="105878"/>
            <a:ext cx="6632575"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Freeform 5"/>
          <p:cNvSpPr/>
          <p:nvPr/>
        </p:nvSpPr>
        <p:spPr>
          <a:xfrm>
            <a:off x="3407993" y="1902557"/>
            <a:ext cx="1228662" cy="2129249"/>
          </a:xfrm>
          <a:custGeom>
            <a:avLst/>
            <a:gdLst>
              <a:gd name="connsiteX0" fmla="*/ 997752 w 1228662"/>
              <a:gd name="connsiteY0" fmla="*/ 41831 h 2129249"/>
              <a:gd name="connsiteX1" fmla="*/ 923862 w 1228662"/>
              <a:gd name="connsiteY1" fmla="*/ 88013 h 2129249"/>
              <a:gd name="connsiteX2" fmla="*/ 886916 w 1228662"/>
              <a:gd name="connsiteY2" fmla="*/ 115722 h 2129249"/>
              <a:gd name="connsiteX3" fmla="*/ 849971 w 1228662"/>
              <a:gd name="connsiteY3" fmla="*/ 124958 h 2129249"/>
              <a:gd name="connsiteX4" fmla="*/ 794552 w 1228662"/>
              <a:gd name="connsiteY4" fmla="*/ 143431 h 2129249"/>
              <a:gd name="connsiteX5" fmla="*/ 757607 w 1228662"/>
              <a:gd name="connsiteY5" fmla="*/ 161903 h 2129249"/>
              <a:gd name="connsiteX6" fmla="*/ 729898 w 1228662"/>
              <a:gd name="connsiteY6" fmla="*/ 180376 h 2129249"/>
              <a:gd name="connsiteX7" fmla="*/ 674480 w 1228662"/>
              <a:gd name="connsiteY7" fmla="*/ 198849 h 2129249"/>
              <a:gd name="connsiteX8" fmla="*/ 591352 w 1228662"/>
              <a:gd name="connsiteY8" fmla="*/ 235794 h 2129249"/>
              <a:gd name="connsiteX9" fmla="*/ 480516 w 1228662"/>
              <a:gd name="connsiteY9" fmla="*/ 309685 h 2129249"/>
              <a:gd name="connsiteX10" fmla="*/ 452807 w 1228662"/>
              <a:gd name="connsiteY10" fmla="*/ 328158 h 2129249"/>
              <a:gd name="connsiteX11" fmla="*/ 425098 w 1228662"/>
              <a:gd name="connsiteY11" fmla="*/ 346631 h 2129249"/>
              <a:gd name="connsiteX12" fmla="*/ 388152 w 1228662"/>
              <a:gd name="connsiteY12" fmla="*/ 355867 h 2129249"/>
              <a:gd name="connsiteX13" fmla="*/ 351207 w 1228662"/>
              <a:gd name="connsiteY13" fmla="*/ 374340 h 2129249"/>
              <a:gd name="connsiteX14" fmla="*/ 305025 w 1228662"/>
              <a:gd name="connsiteY14" fmla="*/ 383576 h 2129249"/>
              <a:gd name="connsiteX15" fmla="*/ 277316 w 1228662"/>
              <a:gd name="connsiteY15" fmla="*/ 411285 h 2129249"/>
              <a:gd name="connsiteX16" fmla="*/ 203425 w 1228662"/>
              <a:gd name="connsiteY16" fmla="*/ 420522 h 2129249"/>
              <a:gd name="connsiteX17" fmla="*/ 157243 w 1228662"/>
              <a:gd name="connsiteY17" fmla="*/ 438994 h 2129249"/>
              <a:gd name="connsiteX18" fmla="*/ 92589 w 1228662"/>
              <a:gd name="connsiteY18" fmla="*/ 457467 h 2129249"/>
              <a:gd name="connsiteX19" fmla="*/ 27934 w 1228662"/>
              <a:gd name="connsiteY19" fmla="*/ 475940 h 2129249"/>
              <a:gd name="connsiteX20" fmla="*/ 225 w 1228662"/>
              <a:gd name="connsiteY20" fmla="*/ 494413 h 2129249"/>
              <a:gd name="connsiteX21" fmla="*/ 46407 w 1228662"/>
              <a:gd name="connsiteY21" fmla="*/ 540594 h 2129249"/>
              <a:gd name="connsiteX22" fmla="*/ 83352 w 1228662"/>
              <a:gd name="connsiteY22" fmla="*/ 596013 h 2129249"/>
              <a:gd name="connsiteX23" fmla="*/ 111062 w 1228662"/>
              <a:gd name="connsiteY23" fmla="*/ 632958 h 2129249"/>
              <a:gd name="connsiteX24" fmla="*/ 148007 w 1228662"/>
              <a:gd name="connsiteY24" fmla="*/ 688376 h 2129249"/>
              <a:gd name="connsiteX25" fmla="*/ 175716 w 1228662"/>
              <a:gd name="connsiteY25" fmla="*/ 716085 h 2129249"/>
              <a:gd name="connsiteX26" fmla="*/ 194189 w 1228662"/>
              <a:gd name="connsiteY26" fmla="*/ 753031 h 2129249"/>
              <a:gd name="connsiteX27" fmla="*/ 221898 w 1228662"/>
              <a:gd name="connsiteY27" fmla="*/ 789976 h 2129249"/>
              <a:gd name="connsiteX28" fmla="*/ 249607 w 1228662"/>
              <a:gd name="connsiteY28" fmla="*/ 854631 h 2129249"/>
              <a:gd name="connsiteX29" fmla="*/ 268080 w 1228662"/>
              <a:gd name="connsiteY29" fmla="*/ 891576 h 2129249"/>
              <a:gd name="connsiteX30" fmla="*/ 286552 w 1228662"/>
              <a:gd name="connsiteY30" fmla="*/ 965467 h 2129249"/>
              <a:gd name="connsiteX31" fmla="*/ 295789 w 1228662"/>
              <a:gd name="connsiteY31" fmla="*/ 1002413 h 2129249"/>
              <a:gd name="connsiteX32" fmla="*/ 305025 w 1228662"/>
              <a:gd name="connsiteY32" fmla="*/ 1030122 h 2129249"/>
              <a:gd name="connsiteX33" fmla="*/ 314262 w 1228662"/>
              <a:gd name="connsiteY33" fmla="*/ 1150194 h 2129249"/>
              <a:gd name="connsiteX34" fmla="*/ 323498 w 1228662"/>
              <a:gd name="connsiteY34" fmla="*/ 1187140 h 2129249"/>
              <a:gd name="connsiteX35" fmla="*/ 332734 w 1228662"/>
              <a:gd name="connsiteY35" fmla="*/ 1445758 h 2129249"/>
              <a:gd name="connsiteX36" fmla="*/ 351207 w 1228662"/>
              <a:gd name="connsiteY36" fmla="*/ 1565831 h 2129249"/>
              <a:gd name="connsiteX37" fmla="*/ 369680 w 1228662"/>
              <a:gd name="connsiteY37" fmla="*/ 1621249 h 2129249"/>
              <a:gd name="connsiteX38" fmla="*/ 378916 w 1228662"/>
              <a:gd name="connsiteY38" fmla="*/ 1685903 h 2129249"/>
              <a:gd name="connsiteX39" fmla="*/ 397389 w 1228662"/>
              <a:gd name="connsiteY39" fmla="*/ 1722849 h 2129249"/>
              <a:gd name="connsiteX40" fmla="*/ 425098 w 1228662"/>
              <a:gd name="connsiteY40" fmla="*/ 1833685 h 2129249"/>
              <a:gd name="connsiteX41" fmla="*/ 434334 w 1228662"/>
              <a:gd name="connsiteY41" fmla="*/ 1879867 h 2129249"/>
              <a:gd name="connsiteX42" fmla="*/ 443571 w 1228662"/>
              <a:gd name="connsiteY42" fmla="*/ 1944522 h 2129249"/>
              <a:gd name="connsiteX43" fmla="*/ 452807 w 1228662"/>
              <a:gd name="connsiteY43" fmla="*/ 1981467 h 2129249"/>
              <a:gd name="connsiteX44" fmla="*/ 462043 w 1228662"/>
              <a:gd name="connsiteY44" fmla="*/ 2064594 h 2129249"/>
              <a:gd name="connsiteX45" fmla="*/ 471280 w 1228662"/>
              <a:gd name="connsiteY45" fmla="*/ 2110776 h 2129249"/>
              <a:gd name="connsiteX46" fmla="*/ 498989 w 1228662"/>
              <a:gd name="connsiteY46" fmla="*/ 2129249 h 2129249"/>
              <a:gd name="connsiteX47" fmla="*/ 517462 w 1228662"/>
              <a:gd name="connsiteY47" fmla="*/ 2092303 h 2129249"/>
              <a:gd name="connsiteX48" fmla="*/ 535934 w 1228662"/>
              <a:gd name="connsiteY48" fmla="*/ 2064594 h 2129249"/>
              <a:gd name="connsiteX49" fmla="*/ 545171 w 1228662"/>
              <a:gd name="connsiteY49" fmla="*/ 2018413 h 2129249"/>
              <a:gd name="connsiteX50" fmla="*/ 563643 w 1228662"/>
              <a:gd name="connsiteY50" fmla="*/ 1990703 h 2129249"/>
              <a:gd name="connsiteX51" fmla="*/ 572880 w 1228662"/>
              <a:gd name="connsiteY51" fmla="*/ 1962994 h 2129249"/>
              <a:gd name="connsiteX52" fmla="*/ 628298 w 1228662"/>
              <a:gd name="connsiteY52" fmla="*/ 1815213 h 2129249"/>
              <a:gd name="connsiteX53" fmla="*/ 646771 w 1228662"/>
              <a:gd name="connsiteY53" fmla="*/ 1750558 h 2129249"/>
              <a:gd name="connsiteX54" fmla="*/ 665243 w 1228662"/>
              <a:gd name="connsiteY54" fmla="*/ 1667431 h 2129249"/>
              <a:gd name="connsiteX55" fmla="*/ 683716 w 1228662"/>
              <a:gd name="connsiteY55" fmla="*/ 1639722 h 2129249"/>
              <a:gd name="connsiteX56" fmla="*/ 711425 w 1228662"/>
              <a:gd name="connsiteY56" fmla="*/ 1547358 h 2129249"/>
              <a:gd name="connsiteX57" fmla="*/ 729898 w 1228662"/>
              <a:gd name="connsiteY57" fmla="*/ 1482703 h 2129249"/>
              <a:gd name="connsiteX58" fmla="*/ 748371 w 1228662"/>
              <a:gd name="connsiteY58" fmla="*/ 1454994 h 2129249"/>
              <a:gd name="connsiteX59" fmla="*/ 766843 w 1228662"/>
              <a:gd name="connsiteY59" fmla="*/ 1399576 h 2129249"/>
              <a:gd name="connsiteX60" fmla="*/ 794552 w 1228662"/>
              <a:gd name="connsiteY60" fmla="*/ 1353394 h 2129249"/>
              <a:gd name="connsiteX61" fmla="*/ 831498 w 1228662"/>
              <a:gd name="connsiteY61" fmla="*/ 1288740 h 2129249"/>
              <a:gd name="connsiteX62" fmla="*/ 868443 w 1228662"/>
              <a:gd name="connsiteY62" fmla="*/ 1205613 h 2129249"/>
              <a:gd name="connsiteX63" fmla="*/ 914625 w 1228662"/>
              <a:gd name="connsiteY63" fmla="*/ 1113249 h 2129249"/>
              <a:gd name="connsiteX64" fmla="*/ 951571 w 1228662"/>
              <a:gd name="connsiteY64" fmla="*/ 1020885 h 2129249"/>
              <a:gd name="connsiteX65" fmla="*/ 1006989 w 1228662"/>
              <a:gd name="connsiteY65" fmla="*/ 900813 h 2129249"/>
              <a:gd name="connsiteX66" fmla="*/ 1016225 w 1228662"/>
              <a:gd name="connsiteY66" fmla="*/ 854631 h 2129249"/>
              <a:gd name="connsiteX67" fmla="*/ 1034698 w 1228662"/>
              <a:gd name="connsiteY67" fmla="*/ 826922 h 2129249"/>
              <a:gd name="connsiteX68" fmla="*/ 1043934 w 1228662"/>
              <a:gd name="connsiteY68" fmla="*/ 789976 h 2129249"/>
              <a:gd name="connsiteX69" fmla="*/ 1053171 w 1228662"/>
              <a:gd name="connsiteY69" fmla="*/ 762267 h 2129249"/>
              <a:gd name="connsiteX70" fmla="*/ 1062407 w 1228662"/>
              <a:gd name="connsiteY70" fmla="*/ 716085 h 2129249"/>
              <a:gd name="connsiteX71" fmla="*/ 1071643 w 1228662"/>
              <a:gd name="connsiteY71" fmla="*/ 679140 h 2129249"/>
              <a:gd name="connsiteX72" fmla="*/ 1080880 w 1228662"/>
              <a:gd name="connsiteY72" fmla="*/ 623722 h 2129249"/>
              <a:gd name="connsiteX73" fmla="*/ 1099352 w 1228662"/>
              <a:gd name="connsiteY73" fmla="*/ 596013 h 2129249"/>
              <a:gd name="connsiteX74" fmla="*/ 1108589 w 1228662"/>
              <a:gd name="connsiteY74" fmla="*/ 549831 h 2129249"/>
              <a:gd name="connsiteX75" fmla="*/ 1145534 w 1228662"/>
              <a:gd name="connsiteY75" fmla="*/ 429758 h 2129249"/>
              <a:gd name="connsiteX76" fmla="*/ 1164007 w 1228662"/>
              <a:gd name="connsiteY76" fmla="*/ 374340 h 2129249"/>
              <a:gd name="connsiteX77" fmla="*/ 1191716 w 1228662"/>
              <a:gd name="connsiteY77" fmla="*/ 272740 h 2129249"/>
              <a:gd name="connsiteX78" fmla="*/ 1200952 w 1228662"/>
              <a:gd name="connsiteY78" fmla="*/ 217322 h 2129249"/>
              <a:gd name="connsiteX79" fmla="*/ 1210189 w 1228662"/>
              <a:gd name="connsiteY79" fmla="*/ 171140 h 2129249"/>
              <a:gd name="connsiteX80" fmla="*/ 1219425 w 1228662"/>
              <a:gd name="connsiteY80" fmla="*/ 143431 h 2129249"/>
              <a:gd name="connsiteX81" fmla="*/ 1228662 w 1228662"/>
              <a:gd name="connsiteY81" fmla="*/ 106485 h 2129249"/>
              <a:gd name="connsiteX82" fmla="*/ 1191716 w 1228662"/>
              <a:gd name="connsiteY82" fmla="*/ 23358 h 2129249"/>
              <a:gd name="connsiteX83" fmla="*/ 1164007 w 1228662"/>
              <a:gd name="connsiteY83" fmla="*/ 32594 h 2129249"/>
              <a:gd name="connsiteX84" fmla="*/ 1108589 w 1228662"/>
              <a:gd name="connsiteY84" fmla="*/ 69540 h 2129249"/>
              <a:gd name="connsiteX85" fmla="*/ 1053171 w 1228662"/>
              <a:gd name="connsiteY85" fmla="*/ 97249 h 2129249"/>
              <a:gd name="connsiteX86" fmla="*/ 979280 w 1228662"/>
              <a:gd name="connsiteY86" fmla="*/ 97249 h 2129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228662" h="2129249">
                <a:moveTo>
                  <a:pt x="997752" y="41831"/>
                </a:moveTo>
                <a:cubicBezTo>
                  <a:pt x="846088" y="163163"/>
                  <a:pt x="1018613" y="33869"/>
                  <a:pt x="923862" y="88013"/>
                </a:cubicBezTo>
                <a:cubicBezTo>
                  <a:pt x="910496" y="95651"/>
                  <a:pt x="900685" y="108838"/>
                  <a:pt x="886916" y="115722"/>
                </a:cubicBezTo>
                <a:cubicBezTo>
                  <a:pt x="875562" y="121399"/>
                  <a:pt x="862130" y="121310"/>
                  <a:pt x="849971" y="124958"/>
                </a:cubicBezTo>
                <a:cubicBezTo>
                  <a:pt x="831320" y="130553"/>
                  <a:pt x="812632" y="136199"/>
                  <a:pt x="794552" y="143431"/>
                </a:cubicBezTo>
                <a:cubicBezTo>
                  <a:pt x="781768" y="148544"/>
                  <a:pt x="769561" y="155072"/>
                  <a:pt x="757607" y="161903"/>
                </a:cubicBezTo>
                <a:cubicBezTo>
                  <a:pt x="747969" y="167410"/>
                  <a:pt x="740042" y="175867"/>
                  <a:pt x="729898" y="180376"/>
                </a:cubicBezTo>
                <a:cubicBezTo>
                  <a:pt x="712104" y="188284"/>
                  <a:pt x="692454" y="191360"/>
                  <a:pt x="674480" y="198849"/>
                </a:cubicBezTo>
                <a:cubicBezTo>
                  <a:pt x="546250" y="252278"/>
                  <a:pt x="668875" y="209955"/>
                  <a:pt x="591352" y="235794"/>
                </a:cubicBezTo>
                <a:lnTo>
                  <a:pt x="480516" y="309685"/>
                </a:lnTo>
                <a:lnTo>
                  <a:pt x="452807" y="328158"/>
                </a:lnTo>
                <a:cubicBezTo>
                  <a:pt x="443571" y="334316"/>
                  <a:pt x="435867" y="343939"/>
                  <a:pt x="425098" y="346631"/>
                </a:cubicBezTo>
                <a:lnTo>
                  <a:pt x="388152" y="355867"/>
                </a:lnTo>
                <a:cubicBezTo>
                  <a:pt x="375837" y="362025"/>
                  <a:pt x="364269" y="369986"/>
                  <a:pt x="351207" y="374340"/>
                </a:cubicBezTo>
                <a:cubicBezTo>
                  <a:pt x="336314" y="379304"/>
                  <a:pt x="319067" y="376555"/>
                  <a:pt x="305025" y="383576"/>
                </a:cubicBezTo>
                <a:cubicBezTo>
                  <a:pt x="293342" y="389418"/>
                  <a:pt x="289592" y="406821"/>
                  <a:pt x="277316" y="411285"/>
                </a:cubicBezTo>
                <a:cubicBezTo>
                  <a:pt x="253988" y="419768"/>
                  <a:pt x="228055" y="417443"/>
                  <a:pt x="203425" y="420522"/>
                </a:cubicBezTo>
                <a:cubicBezTo>
                  <a:pt x="188031" y="426679"/>
                  <a:pt x="172767" y="433172"/>
                  <a:pt x="157243" y="438994"/>
                </a:cubicBezTo>
                <a:cubicBezTo>
                  <a:pt x="121799" y="452285"/>
                  <a:pt x="133363" y="445818"/>
                  <a:pt x="92589" y="457467"/>
                </a:cubicBezTo>
                <a:cubicBezTo>
                  <a:pt x="-195" y="483976"/>
                  <a:pt x="143473" y="447054"/>
                  <a:pt x="27934" y="475940"/>
                </a:cubicBezTo>
                <a:cubicBezTo>
                  <a:pt x="18698" y="482098"/>
                  <a:pt x="2402" y="483528"/>
                  <a:pt x="225" y="494413"/>
                </a:cubicBezTo>
                <a:cubicBezTo>
                  <a:pt x="-3397" y="512524"/>
                  <a:pt x="37714" y="534799"/>
                  <a:pt x="46407" y="540594"/>
                </a:cubicBezTo>
                <a:cubicBezTo>
                  <a:pt x="58722" y="559067"/>
                  <a:pt x="70031" y="578252"/>
                  <a:pt x="83352" y="596013"/>
                </a:cubicBezTo>
                <a:cubicBezTo>
                  <a:pt x="92589" y="608328"/>
                  <a:pt x="102234" y="620347"/>
                  <a:pt x="111062" y="632958"/>
                </a:cubicBezTo>
                <a:cubicBezTo>
                  <a:pt x="123794" y="651146"/>
                  <a:pt x="132308" y="672677"/>
                  <a:pt x="148007" y="688376"/>
                </a:cubicBezTo>
                <a:cubicBezTo>
                  <a:pt x="157243" y="697612"/>
                  <a:pt x="168124" y="705456"/>
                  <a:pt x="175716" y="716085"/>
                </a:cubicBezTo>
                <a:cubicBezTo>
                  <a:pt x="183719" y="727289"/>
                  <a:pt x="186891" y="741355"/>
                  <a:pt x="194189" y="753031"/>
                </a:cubicBezTo>
                <a:cubicBezTo>
                  <a:pt x="202348" y="766085"/>
                  <a:pt x="213739" y="776922"/>
                  <a:pt x="221898" y="789976"/>
                </a:cubicBezTo>
                <a:cubicBezTo>
                  <a:pt x="249749" y="834538"/>
                  <a:pt x="232464" y="814632"/>
                  <a:pt x="249607" y="854631"/>
                </a:cubicBezTo>
                <a:cubicBezTo>
                  <a:pt x="255031" y="867286"/>
                  <a:pt x="261922" y="879261"/>
                  <a:pt x="268080" y="891576"/>
                </a:cubicBezTo>
                <a:lnTo>
                  <a:pt x="286552" y="965467"/>
                </a:lnTo>
                <a:cubicBezTo>
                  <a:pt x="289631" y="977782"/>
                  <a:pt x="291775" y="990370"/>
                  <a:pt x="295789" y="1002413"/>
                </a:cubicBezTo>
                <a:lnTo>
                  <a:pt x="305025" y="1030122"/>
                </a:lnTo>
                <a:cubicBezTo>
                  <a:pt x="308104" y="1070146"/>
                  <a:pt x="309572" y="1110327"/>
                  <a:pt x="314262" y="1150194"/>
                </a:cubicBezTo>
                <a:cubicBezTo>
                  <a:pt x="315745" y="1162801"/>
                  <a:pt x="322706" y="1174470"/>
                  <a:pt x="323498" y="1187140"/>
                </a:cubicBezTo>
                <a:cubicBezTo>
                  <a:pt x="328879" y="1273233"/>
                  <a:pt x="327949" y="1359630"/>
                  <a:pt x="332734" y="1445758"/>
                </a:cubicBezTo>
                <a:cubicBezTo>
                  <a:pt x="334040" y="1469269"/>
                  <a:pt x="343351" y="1537024"/>
                  <a:pt x="351207" y="1565831"/>
                </a:cubicBezTo>
                <a:cubicBezTo>
                  <a:pt x="356330" y="1584617"/>
                  <a:pt x="369680" y="1621249"/>
                  <a:pt x="369680" y="1621249"/>
                </a:cubicBezTo>
                <a:cubicBezTo>
                  <a:pt x="372759" y="1642800"/>
                  <a:pt x="373188" y="1664900"/>
                  <a:pt x="378916" y="1685903"/>
                </a:cubicBezTo>
                <a:cubicBezTo>
                  <a:pt x="382539" y="1699187"/>
                  <a:pt x="394293" y="1709433"/>
                  <a:pt x="397389" y="1722849"/>
                </a:cubicBezTo>
                <a:cubicBezTo>
                  <a:pt x="425083" y="1842856"/>
                  <a:pt x="384299" y="1772487"/>
                  <a:pt x="425098" y="1833685"/>
                </a:cubicBezTo>
                <a:cubicBezTo>
                  <a:pt x="428177" y="1849079"/>
                  <a:pt x="431753" y="1864382"/>
                  <a:pt x="434334" y="1879867"/>
                </a:cubicBezTo>
                <a:cubicBezTo>
                  <a:pt x="437913" y="1901341"/>
                  <a:pt x="439677" y="1923103"/>
                  <a:pt x="443571" y="1944522"/>
                </a:cubicBezTo>
                <a:cubicBezTo>
                  <a:pt x="445842" y="1957011"/>
                  <a:pt x="449728" y="1969152"/>
                  <a:pt x="452807" y="1981467"/>
                </a:cubicBezTo>
                <a:cubicBezTo>
                  <a:pt x="455886" y="2009176"/>
                  <a:pt x="458100" y="2036995"/>
                  <a:pt x="462043" y="2064594"/>
                </a:cubicBezTo>
                <a:cubicBezTo>
                  <a:pt x="464263" y="2080135"/>
                  <a:pt x="463491" y="2097146"/>
                  <a:pt x="471280" y="2110776"/>
                </a:cubicBezTo>
                <a:cubicBezTo>
                  <a:pt x="476788" y="2120414"/>
                  <a:pt x="489753" y="2123091"/>
                  <a:pt x="498989" y="2129249"/>
                </a:cubicBezTo>
                <a:cubicBezTo>
                  <a:pt x="505147" y="2116934"/>
                  <a:pt x="510631" y="2104258"/>
                  <a:pt x="517462" y="2092303"/>
                </a:cubicBezTo>
                <a:cubicBezTo>
                  <a:pt x="522969" y="2082665"/>
                  <a:pt x="532036" y="2074988"/>
                  <a:pt x="535934" y="2064594"/>
                </a:cubicBezTo>
                <a:cubicBezTo>
                  <a:pt x="541446" y="2049895"/>
                  <a:pt x="539659" y="2033112"/>
                  <a:pt x="545171" y="2018413"/>
                </a:cubicBezTo>
                <a:cubicBezTo>
                  <a:pt x="549069" y="2008019"/>
                  <a:pt x="558679" y="2000632"/>
                  <a:pt x="563643" y="1990703"/>
                </a:cubicBezTo>
                <a:cubicBezTo>
                  <a:pt x="567997" y="1981995"/>
                  <a:pt x="569264" y="1972034"/>
                  <a:pt x="572880" y="1962994"/>
                </a:cubicBezTo>
                <a:cubicBezTo>
                  <a:pt x="625157" y="1832305"/>
                  <a:pt x="576903" y="1969402"/>
                  <a:pt x="628298" y="1815213"/>
                </a:cubicBezTo>
                <a:cubicBezTo>
                  <a:pt x="637098" y="1788814"/>
                  <a:pt x="640975" y="1779538"/>
                  <a:pt x="646771" y="1750558"/>
                </a:cubicBezTo>
                <a:cubicBezTo>
                  <a:pt x="651501" y="1726911"/>
                  <a:pt x="653260" y="1691397"/>
                  <a:pt x="665243" y="1667431"/>
                </a:cubicBezTo>
                <a:cubicBezTo>
                  <a:pt x="670207" y="1657502"/>
                  <a:pt x="677558" y="1648958"/>
                  <a:pt x="683716" y="1639722"/>
                </a:cubicBezTo>
                <a:cubicBezTo>
                  <a:pt x="701955" y="1548525"/>
                  <a:pt x="681048" y="1638487"/>
                  <a:pt x="711425" y="1547358"/>
                </a:cubicBezTo>
                <a:cubicBezTo>
                  <a:pt x="717340" y="1529612"/>
                  <a:pt x="721007" y="1500485"/>
                  <a:pt x="729898" y="1482703"/>
                </a:cubicBezTo>
                <a:cubicBezTo>
                  <a:pt x="734862" y="1472774"/>
                  <a:pt x="742213" y="1464230"/>
                  <a:pt x="748371" y="1454994"/>
                </a:cubicBezTo>
                <a:cubicBezTo>
                  <a:pt x="754528" y="1436521"/>
                  <a:pt x="756825" y="1416273"/>
                  <a:pt x="766843" y="1399576"/>
                </a:cubicBezTo>
                <a:cubicBezTo>
                  <a:pt x="776079" y="1384182"/>
                  <a:pt x="785834" y="1369087"/>
                  <a:pt x="794552" y="1353394"/>
                </a:cubicBezTo>
                <a:cubicBezTo>
                  <a:pt x="833611" y="1283089"/>
                  <a:pt x="792793" y="1346796"/>
                  <a:pt x="831498" y="1288740"/>
                </a:cubicBezTo>
                <a:cubicBezTo>
                  <a:pt x="869527" y="1174654"/>
                  <a:pt x="830023" y="1276966"/>
                  <a:pt x="868443" y="1205613"/>
                </a:cubicBezTo>
                <a:cubicBezTo>
                  <a:pt x="884762" y="1175305"/>
                  <a:pt x="914625" y="1113249"/>
                  <a:pt x="914625" y="1113249"/>
                </a:cubicBezTo>
                <a:cubicBezTo>
                  <a:pt x="937200" y="977808"/>
                  <a:pt x="903742" y="1126110"/>
                  <a:pt x="951571" y="1020885"/>
                </a:cubicBezTo>
                <a:cubicBezTo>
                  <a:pt x="1021772" y="866440"/>
                  <a:pt x="912412" y="1042676"/>
                  <a:pt x="1006989" y="900813"/>
                </a:cubicBezTo>
                <a:cubicBezTo>
                  <a:pt x="1010068" y="885419"/>
                  <a:pt x="1010713" y="869330"/>
                  <a:pt x="1016225" y="854631"/>
                </a:cubicBezTo>
                <a:cubicBezTo>
                  <a:pt x="1020123" y="844237"/>
                  <a:pt x="1030325" y="837125"/>
                  <a:pt x="1034698" y="826922"/>
                </a:cubicBezTo>
                <a:cubicBezTo>
                  <a:pt x="1039698" y="815254"/>
                  <a:pt x="1040447" y="802182"/>
                  <a:pt x="1043934" y="789976"/>
                </a:cubicBezTo>
                <a:cubicBezTo>
                  <a:pt x="1046609" y="780615"/>
                  <a:pt x="1050810" y="771712"/>
                  <a:pt x="1053171" y="762267"/>
                </a:cubicBezTo>
                <a:cubicBezTo>
                  <a:pt x="1056979" y="747037"/>
                  <a:pt x="1059002" y="731410"/>
                  <a:pt x="1062407" y="716085"/>
                </a:cubicBezTo>
                <a:cubicBezTo>
                  <a:pt x="1065161" y="703693"/>
                  <a:pt x="1069153" y="691587"/>
                  <a:pt x="1071643" y="679140"/>
                </a:cubicBezTo>
                <a:cubicBezTo>
                  <a:pt x="1075316" y="660776"/>
                  <a:pt x="1074958" y="641488"/>
                  <a:pt x="1080880" y="623722"/>
                </a:cubicBezTo>
                <a:cubicBezTo>
                  <a:pt x="1084390" y="613191"/>
                  <a:pt x="1093195" y="605249"/>
                  <a:pt x="1099352" y="596013"/>
                </a:cubicBezTo>
                <a:cubicBezTo>
                  <a:pt x="1102431" y="580619"/>
                  <a:pt x="1104781" y="565061"/>
                  <a:pt x="1108589" y="549831"/>
                </a:cubicBezTo>
                <a:cubicBezTo>
                  <a:pt x="1120498" y="502196"/>
                  <a:pt x="1130324" y="475389"/>
                  <a:pt x="1145534" y="429758"/>
                </a:cubicBezTo>
                <a:lnTo>
                  <a:pt x="1164007" y="374340"/>
                </a:lnTo>
                <a:cubicBezTo>
                  <a:pt x="1190329" y="216403"/>
                  <a:pt x="1153574" y="412593"/>
                  <a:pt x="1191716" y="272740"/>
                </a:cubicBezTo>
                <a:cubicBezTo>
                  <a:pt x="1196644" y="254672"/>
                  <a:pt x="1197602" y="235747"/>
                  <a:pt x="1200952" y="217322"/>
                </a:cubicBezTo>
                <a:cubicBezTo>
                  <a:pt x="1203760" y="201876"/>
                  <a:pt x="1206381" y="186370"/>
                  <a:pt x="1210189" y="171140"/>
                </a:cubicBezTo>
                <a:cubicBezTo>
                  <a:pt x="1212550" y="161695"/>
                  <a:pt x="1216750" y="152792"/>
                  <a:pt x="1219425" y="143431"/>
                </a:cubicBezTo>
                <a:cubicBezTo>
                  <a:pt x="1222912" y="131225"/>
                  <a:pt x="1225583" y="118800"/>
                  <a:pt x="1228662" y="106485"/>
                </a:cubicBezTo>
                <a:cubicBezTo>
                  <a:pt x="1215933" y="-33523"/>
                  <a:pt x="1248532" y="-5050"/>
                  <a:pt x="1191716" y="23358"/>
                </a:cubicBezTo>
                <a:cubicBezTo>
                  <a:pt x="1183008" y="27712"/>
                  <a:pt x="1173243" y="29515"/>
                  <a:pt x="1164007" y="32594"/>
                </a:cubicBezTo>
                <a:lnTo>
                  <a:pt x="1108589" y="69540"/>
                </a:lnTo>
                <a:cubicBezTo>
                  <a:pt x="1091136" y="81175"/>
                  <a:pt x="1075311" y="95236"/>
                  <a:pt x="1053171" y="97249"/>
                </a:cubicBezTo>
                <a:cubicBezTo>
                  <a:pt x="1028642" y="99479"/>
                  <a:pt x="1003910" y="97249"/>
                  <a:pt x="979280" y="97249"/>
                </a:cubicBezTo>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Rectangle 6"/>
          <p:cNvSpPr/>
          <p:nvPr/>
        </p:nvSpPr>
        <p:spPr>
          <a:xfrm>
            <a:off x="6140918" y="155402"/>
            <a:ext cx="4196615" cy="584775"/>
          </a:xfrm>
          <a:prstGeom prst="rect">
            <a:avLst/>
          </a:prstGeom>
          <a:solidFill>
            <a:schemeClr val="accent4">
              <a:lumMod val="60000"/>
              <a:lumOff val="40000"/>
            </a:schemeClr>
          </a:solidFill>
        </p:spPr>
        <p:txBody>
          <a:bodyPr wrap="square">
            <a:spAutoFit/>
          </a:bodyPr>
          <a:lstStyle/>
          <a:p>
            <a:r>
              <a:rPr lang="el-GR" sz="3200" dirty="0"/>
              <a:t>Καρωτιδικό τρίγωνο</a:t>
            </a:r>
          </a:p>
        </p:txBody>
      </p:sp>
      <p:sp>
        <p:nvSpPr>
          <p:cNvPr id="8" name="TextBox 7"/>
          <p:cNvSpPr txBox="1"/>
          <p:nvPr/>
        </p:nvSpPr>
        <p:spPr>
          <a:xfrm>
            <a:off x="7544852" y="3132129"/>
            <a:ext cx="3857787" cy="2862322"/>
          </a:xfrm>
          <a:prstGeom prst="rect">
            <a:avLst/>
          </a:prstGeom>
          <a:noFill/>
        </p:spPr>
        <p:txBody>
          <a:bodyPr wrap="none" rtlCol="0">
            <a:spAutoFit/>
          </a:bodyPr>
          <a:lstStyle/>
          <a:p>
            <a:r>
              <a:rPr lang="el-GR" altLang="el-GR" b="1" dirty="0"/>
              <a:t>Το έδαφος του τριγώνου </a:t>
            </a:r>
          </a:p>
          <a:p>
            <a:r>
              <a:rPr lang="el-GR" altLang="el-GR" b="1" dirty="0"/>
              <a:t>σχηματίζεται από μοίρες του </a:t>
            </a:r>
          </a:p>
          <a:p>
            <a:r>
              <a:rPr lang="el-GR" altLang="el-GR" b="1" dirty="0" err="1"/>
              <a:t>θυρεοϋοειδούς</a:t>
            </a:r>
            <a:r>
              <a:rPr lang="el-GR" altLang="el-GR" b="1" dirty="0"/>
              <a:t>, του </a:t>
            </a:r>
            <a:r>
              <a:rPr lang="el-GR" altLang="el-GR" b="1" dirty="0" err="1"/>
              <a:t>υογλωσσικού</a:t>
            </a:r>
            <a:r>
              <a:rPr lang="el-GR" altLang="el-GR" b="1" dirty="0"/>
              <a:t> </a:t>
            </a:r>
          </a:p>
          <a:p>
            <a:r>
              <a:rPr lang="el-GR" altLang="el-GR" b="1" dirty="0"/>
              <a:t>και του μέσου και κάτω σφιγκτήρα </a:t>
            </a:r>
          </a:p>
          <a:p>
            <a:r>
              <a:rPr lang="el-GR" altLang="el-GR" b="1" dirty="0"/>
              <a:t>μυός του φάρυγγα.</a:t>
            </a:r>
          </a:p>
          <a:p>
            <a:r>
              <a:rPr lang="el-GR" altLang="el-GR" b="1" dirty="0"/>
              <a:t>Το καρωτιδικό τρίγωνο περιέχει την </a:t>
            </a:r>
          </a:p>
          <a:p>
            <a:r>
              <a:rPr lang="el-GR" altLang="el-GR" b="1" dirty="0"/>
              <a:t>καρωτιδική θήκη. Μέσα στη θήκη και </a:t>
            </a:r>
          </a:p>
          <a:p>
            <a:r>
              <a:rPr lang="el-GR" altLang="el-GR" b="1" dirty="0"/>
              <a:t>στο ύψος του τριγώνου αυτού </a:t>
            </a:r>
          </a:p>
          <a:p>
            <a:r>
              <a:rPr lang="el-GR" altLang="el-GR" b="1" dirty="0"/>
              <a:t>υποδιαιρείται η κοινή καρωτίδα σε </a:t>
            </a:r>
          </a:p>
          <a:p>
            <a:r>
              <a:rPr lang="el-GR" altLang="el-GR" b="1" dirty="0"/>
              <a:t>έσω και έξω καρωτίδα. </a:t>
            </a:r>
            <a:endParaRPr lang="el-GR" dirty="0"/>
          </a:p>
        </p:txBody>
      </p:sp>
      <p:sp>
        <p:nvSpPr>
          <p:cNvPr id="9" name="TextBox 8"/>
          <p:cNvSpPr txBox="1"/>
          <p:nvPr/>
        </p:nvSpPr>
        <p:spPr>
          <a:xfrm>
            <a:off x="5967663" y="1386037"/>
            <a:ext cx="5298807" cy="1248011"/>
          </a:xfrm>
          <a:prstGeom prst="rect">
            <a:avLst/>
          </a:prstGeom>
          <a:noFill/>
        </p:spPr>
        <p:txBody>
          <a:bodyPr wrap="square" rtlCol="0">
            <a:spAutoFit/>
          </a:bodyPr>
          <a:lstStyle/>
          <a:p>
            <a:r>
              <a:rPr lang="el-GR" altLang="el-GR" dirty="0"/>
              <a:t>-ΣΚΜ </a:t>
            </a:r>
          </a:p>
          <a:p>
            <a:r>
              <a:rPr lang="el-GR" altLang="el-GR" dirty="0"/>
              <a:t>– Άνω γαστέρα του </a:t>
            </a:r>
            <a:r>
              <a:rPr lang="el-GR" altLang="el-GR" dirty="0" err="1"/>
              <a:t>Ωμο</a:t>
            </a:r>
            <a:r>
              <a:rPr lang="el-GR" altLang="el-GR" dirty="0" err="1">
                <a:cs typeface="Times New Roman" panose="02020603050405020304" pitchFamily="18" charset="0"/>
              </a:rPr>
              <a:t>ϋ</a:t>
            </a:r>
            <a:r>
              <a:rPr lang="el-GR" altLang="el-GR" dirty="0" err="1"/>
              <a:t>οειδή</a:t>
            </a:r>
            <a:r>
              <a:rPr lang="el-GR" altLang="el-GR" dirty="0"/>
              <a:t> </a:t>
            </a:r>
          </a:p>
          <a:p>
            <a:r>
              <a:rPr lang="el-GR" altLang="el-GR" dirty="0"/>
              <a:t>– Οπίσθια γαστέρα του </a:t>
            </a:r>
            <a:r>
              <a:rPr lang="el-GR" altLang="el-GR" dirty="0" err="1"/>
              <a:t>Διγάστορα</a:t>
            </a:r>
            <a:r>
              <a:rPr lang="el-GR" altLang="el-GR" dirty="0"/>
              <a:t> κάτω γνάθου μαζί    με τον </a:t>
            </a:r>
            <a:r>
              <a:rPr lang="el-GR" altLang="el-GR" dirty="0" err="1"/>
              <a:t>Βελονο</a:t>
            </a:r>
            <a:r>
              <a:rPr lang="el-GR" altLang="el-GR" dirty="0" err="1">
                <a:cs typeface="Times New Roman" panose="02020603050405020304" pitchFamily="18" charset="0"/>
              </a:rPr>
              <a:t>ϋ</a:t>
            </a:r>
            <a:r>
              <a:rPr lang="el-GR" altLang="el-GR" dirty="0" err="1"/>
              <a:t>οειδή</a:t>
            </a:r>
            <a:r>
              <a:rPr lang="el-GR" altLang="el-GR" dirty="0"/>
              <a:t> μυ</a:t>
            </a:r>
            <a:endParaRPr lang="el-GR" dirty="0"/>
          </a:p>
        </p:txBody>
      </p:sp>
    </p:spTree>
    <p:extLst>
      <p:ext uri="{BB962C8B-B14F-4D97-AF65-F5344CB8AC3E}">
        <p14:creationId xmlns:p14="http://schemas.microsoft.com/office/powerpoint/2010/main" val="2199791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0070C0"/>
            </a:solidFill>
          </a:ln>
        </p:spPr>
        <p:txBody>
          <a:bodyPr/>
          <a:lstStyle/>
          <a:p>
            <a:pPr algn="ctr"/>
            <a:r>
              <a:rPr lang="el-GR" dirty="0"/>
              <a:t>Πλάγια τραχηλική χώρα δεξιά</a:t>
            </a:r>
            <a:endParaRPr lang="en-US" dirty="0"/>
          </a:p>
        </p:txBody>
      </p:sp>
      <p:pic>
        <p:nvPicPr>
          <p:cNvPr id="13314" name="Picture 2"/>
          <p:cNvPicPr>
            <a:picLocks noGrp="1" noChangeAspect="1" noChangeArrowheads="1"/>
          </p:cNvPicPr>
          <p:nvPr>
            <p:ph idx="1"/>
          </p:nvPr>
        </p:nvPicPr>
        <p:blipFill>
          <a:blip r:embed="rId2" cstate="print"/>
          <a:srcRect/>
          <a:stretch>
            <a:fillRect/>
          </a:stretch>
        </p:blipFill>
        <p:spPr bwMode="auto">
          <a:xfrm>
            <a:off x="3039762" y="1781956"/>
            <a:ext cx="5410200" cy="4964832"/>
          </a:xfrm>
          <a:prstGeom prst="rect">
            <a:avLst/>
          </a:prstGeom>
          <a:noFill/>
          <a:ln w="9525">
            <a:solidFill>
              <a:schemeClr val="accent1">
                <a:lumMod val="75000"/>
              </a:schemeClr>
            </a:solidFill>
            <a:miter lim="800000"/>
            <a:headEnd/>
            <a:tailEnd/>
          </a:ln>
        </p:spPr>
      </p:pic>
      <p:sp>
        <p:nvSpPr>
          <p:cNvPr id="5" name="Freeform 4"/>
          <p:cNvSpPr/>
          <p:nvPr/>
        </p:nvSpPr>
        <p:spPr>
          <a:xfrm>
            <a:off x="3424794" y="2330547"/>
            <a:ext cx="4220005" cy="3629350"/>
          </a:xfrm>
          <a:custGeom>
            <a:avLst/>
            <a:gdLst>
              <a:gd name="connsiteX0" fmla="*/ 4215588 w 4220005"/>
              <a:gd name="connsiteY0" fmla="*/ 1323471 h 3629350"/>
              <a:gd name="connsiteX1" fmla="*/ 4136075 w 4220005"/>
              <a:gd name="connsiteY1" fmla="*/ 1296967 h 3629350"/>
              <a:gd name="connsiteX2" fmla="*/ 4096318 w 4220005"/>
              <a:gd name="connsiteY2" fmla="*/ 1270463 h 3629350"/>
              <a:gd name="connsiteX3" fmla="*/ 3977049 w 4220005"/>
              <a:gd name="connsiteY3" fmla="*/ 1243958 h 3629350"/>
              <a:gd name="connsiteX4" fmla="*/ 3831275 w 4220005"/>
              <a:gd name="connsiteY4" fmla="*/ 1217454 h 3629350"/>
              <a:gd name="connsiteX5" fmla="*/ 3738510 w 4220005"/>
              <a:gd name="connsiteY5" fmla="*/ 1177697 h 3629350"/>
              <a:gd name="connsiteX6" fmla="*/ 3658997 w 4220005"/>
              <a:gd name="connsiteY6" fmla="*/ 1151193 h 3629350"/>
              <a:gd name="connsiteX7" fmla="*/ 3619240 w 4220005"/>
              <a:gd name="connsiteY7" fmla="*/ 1137941 h 3629350"/>
              <a:gd name="connsiteX8" fmla="*/ 3566231 w 4220005"/>
              <a:gd name="connsiteY8" fmla="*/ 1111437 h 3629350"/>
              <a:gd name="connsiteX9" fmla="*/ 3539727 w 4220005"/>
              <a:gd name="connsiteY9" fmla="*/ 1071680 h 3629350"/>
              <a:gd name="connsiteX10" fmla="*/ 3460214 w 4220005"/>
              <a:gd name="connsiteY10" fmla="*/ 1031923 h 3629350"/>
              <a:gd name="connsiteX11" fmla="*/ 3380701 w 4220005"/>
              <a:gd name="connsiteY11" fmla="*/ 978915 h 3629350"/>
              <a:gd name="connsiteX12" fmla="*/ 3354197 w 4220005"/>
              <a:gd name="connsiteY12" fmla="*/ 952410 h 3629350"/>
              <a:gd name="connsiteX13" fmla="*/ 3274683 w 4220005"/>
              <a:gd name="connsiteY13" fmla="*/ 899402 h 3629350"/>
              <a:gd name="connsiteX14" fmla="*/ 3248179 w 4220005"/>
              <a:gd name="connsiteY14" fmla="*/ 872897 h 3629350"/>
              <a:gd name="connsiteX15" fmla="*/ 3208423 w 4220005"/>
              <a:gd name="connsiteY15" fmla="*/ 859645 h 3629350"/>
              <a:gd name="connsiteX16" fmla="*/ 3142162 w 4220005"/>
              <a:gd name="connsiteY16" fmla="*/ 793384 h 3629350"/>
              <a:gd name="connsiteX17" fmla="*/ 3115657 w 4220005"/>
              <a:gd name="connsiteY17" fmla="*/ 766880 h 3629350"/>
              <a:gd name="connsiteX18" fmla="*/ 3075901 w 4220005"/>
              <a:gd name="connsiteY18" fmla="*/ 753628 h 3629350"/>
              <a:gd name="connsiteX19" fmla="*/ 3022892 w 4220005"/>
              <a:gd name="connsiteY19" fmla="*/ 687367 h 3629350"/>
              <a:gd name="connsiteX20" fmla="*/ 2983136 w 4220005"/>
              <a:gd name="connsiteY20" fmla="*/ 674115 h 3629350"/>
              <a:gd name="connsiteX21" fmla="*/ 2930127 w 4220005"/>
              <a:gd name="connsiteY21" fmla="*/ 568097 h 3629350"/>
              <a:gd name="connsiteX22" fmla="*/ 2890370 w 4220005"/>
              <a:gd name="connsiteY22" fmla="*/ 475332 h 3629350"/>
              <a:gd name="connsiteX23" fmla="*/ 2916875 w 4220005"/>
              <a:gd name="connsiteY23" fmla="*/ 303054 h 3629350"/>
              <a:gd name="connsiteX24" fmla="*/ 2943379 w 4220005"/>
              <a:gd name="connsiteY24" fmla="*/ 263297 h 3629350"/>
              <a:gd name="connsiteX25" fmla="*/ 2969883 w 4220005"/>
              <a:gd name="connsiteY25" fmla="*/ 183784 h 3629350"/>
              <a:gd name="connsiteX26" fmla="*/ 2956631 w 4220005"/>
              <a:gd name="connsiteY26" fmla="*/ 51263 h 3629350"/>
              <a:gd name="connsiteX27" fmla="*/ 2903623 w 4220005"/>
              <a:gd name="connsiteY27" fmla="*/ 38010 h 3629350"/>
              <a:gd name="connsiteX28" fmla="*/ 2810857 w 4220005"/>
              <a:gd name="connsiteY28" fmla="*/ 11506 h 3629350"/>
              <a:gd name="connsiteX29" fmla="*/ 2784353 w 4220005"/>
              <a:gd name="connsiteY29" fmla="*/ 64515 h 3629350"/>
              <a:gd name="connsiteX30" fmla="*/ 2771101 w 4220005"/>
              <a:gd name="connsiteY30" fmla="*/ 104271 h 3629350"/>
              <a:gd name="connsiteX31" fmla="*/ 2718092 w 4220005"/>
              <a:gd name="connsiteY31" fmla="*/ 117523 h 3629350"/>
              <a:gd name="connsiteX32" fmla="*/ 2678336 w 4220005"/>
              <a:gd name="connsiteY32" fmla="*/ 130776 h 3629350"/>
              <a:gd name="connsiteX33" fmla="*/ 2651831 w 4220005"/>
              <a:gd name="connsiteY33" fmla="*/ 157280 h 3629350"/>
              <a:gd name="connsiteX34" fmla="*/ 2572318 w 4220005"/>
              <a:gd name="connsiteY34" fmla="*/ 183784 h 3629350"/>
              <a:gd name="connsiteX35" fmla="*/ 2439797 w 4220005"/>
              <a:gd name="connsiteY35" fmla="*/ 210289 h 3629350"/>
              <a:gd name="connsiteX36" fmla="*/ 1869953 w 4220005"/>
              <a:gd name="connsiteY36" fmla="*/ 223541 h 3629350"/>
              <a:gd name="connsiteX37" fmla="*/ 1856701 w 4220005"/>
              <a:gd name="connsiteY37" fmla="*/ 356063 h 3629350"/>
              <a:gd name="connsiteX38" fmla="*/ 1843449 w 4220005"/>
              <a:gd name="connsiteY38" fmla="*/ 395819 h 3629350"/>
              <a:gd name="connsiteX39" fmla="*/ 1856701 w 4220005"/>
              <a:gd name="connsiteY39" fmla="*/ 594602 h 3629350"/>
              <a:gd name="connsiteX40" fmla="*/ 1869953 w 4220005"/>
              <a:gd name="connsiteY40" fmla="*/ 647610 h 3629350"/>
              <a:gd name="connsiteX41" fmla="*/ 1896457 w 4220005"/>
              <a:gd name="connsiteY41" fmla="*/ 740376 h 3629350"/>
              <a:gd name="connsiteX42" fmla="*/ 1883205 w 4220005"/>
              <a:gd name="connsiteY42" fmla="*/ 925906 h 3629350"/>
              <a:gd name="connsiteX43" fmla="*/ 1856701 w 4220005"/>
              <a:gd name="connsiteY43" fmla="*/ 1071680 h 3629350"/>
              <a:gd name="connsiteX44" fmla="*/ 1843449 w 4220005"/>
              <a:gd name="connsiteY44" fmla="*/ 1137941 h 3629350"/>
              <a:gd name="connsiteX45" fmla="*/ 1816944 w 4220005"/>
              <a:gd name="connsiteY45" fmla="*/ 1283715 h 3629350"/>
              <a:gd name="connsiteX46" fmla="*/ 1777188 w 4220005"/>
              <a:gd name="connsiteY46" fmla="*/ 1416237 h 3629350"/>
              <a:gd name="connsiteX47" fmla="*/ 1763936 w 4220005"/>
              <a:gd name="connsiteY47" fmla="*/ 1469245 h 3629350"/>
              <a:gd name="connsiteX48" fmla="*/ 1750683 w 4220005"/>
              <a:gd name="connsiteY48" fmla="*/ 1509002 h 3629350"/>
              <a:gd name="connsiteX49" fmla="*/ 1737431 w 4220005"/>
              <a:gd name="connsiteY49" fmla="*/ 1562010 h 3629350"/>
              <a:gd name="connsiteX50" fmla="*/ 1724179 w 4220005"/>
              <a:gd name="connsiteY50" fmla="*/ 1601767 h 3629350"/>
              <a:gd name="connsiteX51" fmla="*/ 1684423 w 4220005"/>
              <a:gd name="connsiteY51" fmla="*/ 1628271 h 3629350"/>
              <a:gd name="connsiteX52" fmla="*/ 1657918 w 4220005"/>
              <a:gd name="connsiteY52" fmla="*/ 1707784 h 3629350"/>
              <a:gd name="connsiteX53" fmla="*/ 1644666 w 4220005"/>
              <a:gd name="connsiteY53" fmla="*/ 1747541 h 3629350"/>
              <a:gd name="connsiteX54" fmla="*/ 1591657 w 4220005"/>
              <a:gd name="connsiteY54" fmla="*/ 1774045 h 3629350"/>
              <a:gd name="connsiteX55" fmla="*/ 1525397 w 4220005"/>
              <a:gd name="connsiteY55" fmla="*/ 1813802 h 3629350"/>
              <a:gd name="connsiteX56" fmla="*/ 1459136 w 4220005"/>
              <a:gd name="connsiteY56" fmla="*/ 1853558 h 3629350"/>
              <a:gd name="connsiteX57" fmla="*/ 1432631 w 4220005"/>
              <a:gd name="connsiteY57" fmla="*/ 1880063 h 3629350"/>
              <a:gd name="connsiteX58" fmla="*/ 1392875 w 4220005"/>
              <a:gd name="connsiteY58" fmla="*/ 1893315 h 3629350"/>
              <a:gd name="connsiteX59" fmla="*/ 1313362 w 4220005"/>
              <a:gd name="connsiteY59" fmla="*/ 1946323 h 3629350"/>
              <a:gd name="connsiteX60" fmla="*/ 1286857 w 4220005"/>
              <a:gd name="connsiteY60" fmla="*/ 1972828 h 3629350"/>
              <a:gd name="connsiteX61" fmla="*/ 1247101 w 4220005"/>
              <a:gd name="connsiteY61" fmla="*/ 1986080 h 3629350"/>
              <a:gd name="connsiteX62" fmla="*/ 1220597 w 4220005"/>
              <a:gd name="connsiteY62" fmla="*/ 2025837 h 3629350"/>
              <a:gd name="connsiteX63" fmla="*/ 1180840 w 4220005"/>
              <a:gd name="connsiteY63" fmla="*/ 2039089 h 3629350"/>
              <a:gd name="connsiteX64" fmla="*/ 1088075 w 4220005"/>
              <a:gd name="connsiteY64" fmla="*/ 2092097 h 3629350"/>
              <a:gd name="connsiteX65" fmla="*/ 1021814 w 4220005"/>
              <a:gd name="connsiteY65" fmla="*/ 2145106 h 3629350"/>
              <a:gd name="connsiteX66" fmla="*/ 942301 w 4220005"/>
              <a:gd name="connsiteY66" fmla="*/ 2198115 h 3629350"/>
              <a:gd name="connsiteX67" fmla="*/ 902544 w 4220005"/>
              <a:gd name="connsiteY67" fmla="*/ 2264376 h 3629350"/>
              <a:gd name="connsiteX68" fmla="*/ 836283 w 4220005"/>
              <a:gd name="connsiteY68" fmla="*/ 2343889 h 3629350"/>
              <a:gd name="connsiteX69" fmla="*/ 809779 w 4220005"/>
              <a:gd name="connsiteY69" fmla="*/ 2383645 h 3629350"/>
              <a:gd name="connsiteX70" fmla="*/ 796527 w 4220005"/>
              <a:gd name="connsiteY70" fmla="*/ 2423402 h 3629350"/>
              <a:gd name="connsiteX71" fmla="*/ 756770 w 4220005"/>
              <a:gd name="connsiteY71" fmla="*/ 2436654 h 3629350"/>
              <a:gd name="connsiteX72" fmla="*/ 703762 w 4220005"/>
              <a:gd name="connsiteY72" fmla="*/ 2502915 h 3629350"/>
              <a:gd name="connsiteX73" fmla="*/ 624249 w 4220005"/>
              <a:gd name="connsiteY73" fmla="*/ 2555923 h 3629350"/>
              <a:gd name="connsiteX74" fmla="*/ 597744 w 4220005"/>
              <a:gd name="connsiteY74" fmla="*/ 2595680 h 3629350"/>
              <a:gd name="connsiteX75" fmla="*/ 531483 w 4220005"/>
              <a:gd name="connsiteY75" fmla="*/ 2635437 h 3629350"/>
              <a:gd name="connsiteX76" fmla="*/ 504979 w 4220005"/>
              <a:gd name="connsiteY76" fmla="*/ 2688445 h 3629350"/>
              <a:gd name="connsiteX77" fmla="*/ 451970 w 4220005"/>
              <a:gd name="connsiteY77" fmla="*/ 2741454 h 3629350"/>
              <a:gd name="connsiteX78" fmla="*/ 425466 w 4220005"/>
              <a:gd name="connsiteY78" fmla="*/ 2781210 h 3629350"/>
              <a:gd name="connsiteX79" fmla="*/ 385710 w 4220005"/>
              <a:gd name="connsiteY79" fmla="*/ 2794463 h 3629350"/>
              <a:gd name="connsiteX80" fmla="*/ 359205 w 4220005"/>
              <a:gd name="connsiteY80" fmla="*/ 2834219 h 3629350"/>
              <a:gd name="connsiteX81" fmla="*/ 319449 w 4220005"/>
              <a:gd name="connsiteY81" fmla="*/ 2913732 h 3629350"/>
              <a:gd name="connsiteX82" fmla="*/ 279692 w 4220005"/>
              <a:gd name="connsiteY82" fmla="*/ 2940237 h 3629350"/>
              <a:gd name="connsiteX83" fmla="*/ 226683 w 4220005"/>
              <a:gd name="connsiteY83" fmla="*/ 3019750 h 3629350"/>
              <a:gd name="connsiteX84" fmla="*/ 147170 w 4220005"/>
              <a:gd name="connsiteY84" fmla="*/ 3125767 h 3629350"/>
              <a:gd name="connsiteX85" fmla="*/ 133918 w 4220005"/>
              <a:gd name="connsiteY85" fmla="*/ 3165523 h 3629350"/>
              <a:gd name="connsiteX86" fmla="*/ 107414 w 4220005"/>
              <a:gd name="connsiteY86" fmla="*/ 3192028 h 3629350"/>
              <a:gd name="connsiteX87" fmla="*/ 80910 w 4220005"/>
              <a:gd name="connsiteY87" fmla="*/ 3245037 h 3629350"/>
              <a:gd name="connsiteX88" fmla="*/ 67657 w 4220005"/>
              <a:gd name="connsiteY88" fmla="*/ 3284793 h 3629350"/>
              <a:gd name="connsiteX89" fmla="*/ 54405 w 4220005"/>
              <a:gd name="connsiteY89" fmla="*/ 3337802 h 3629350"/>
              <a:gd name="connsiteX90" fmla="*/ 14649 w 4220005"/>
              <a:gd name="connsiteY90" fmla="*/ 3377558 h 3629350"/>
              <a:gd name="connsiteX91" fmla="*/ 1397 w 4220005"/>
              <a:gd name="connsiteY91" fmla="*/ 3430567 h 3629350"/>
              <a:gd name="connsiteX92" fmla="*/ 54405 w 4220005"/>
              <a:gd name="connsiteY92" fmla="*/ 3589593 h 3629350"/>
              <a:gd name="connsiteX93" fmla="*/ 80910 w 4220005"/>
              <a:gd name="connsiteY93" fmla="*/ 3616097 h 3629350"/>
              <a:gd name="connsiteX94" fmla="*/ 160423 w 4220005"/>
              <a:gd name="connsiteY94" fmla="*/ 3629350 h 3629350"/>
              <a:gd name="connsiteX95" fmla="*/ 279692 w 4220005"/>
              <a:gd name="connsiteY95" fmla="*/ 3589593 h 3629350"/>
              <a:gd name="connsiteX96" fmla="*/ 306197 w 4220005"/>
              <a:gd name="connsiteY96" fmla="*/ 3563089 h 3629350"/>
              <a:gd name="connsiteX97" fmla="*/ 398962 w 4220005"/>
              <a:gd name="connsiteY97" fmla="*/ 3536584 h 3629350"/>
              <a:gd name="connsiteX98" fmla="*/ 451970 w 4220005"/>
              <a:gd name="connsiteY98" fmla="*/ 3510080 h 3629350"/>
              <a:gd name="connsiteX99" fmla="*/ 504979 w 4220005"/>
              <a:gd name="connsiteY99" fmla="*/ 3496828 h 3629350"/>
              <a:gd name="connsiteX100" fmla="*/ 584492 w 4220005"/>
              <a:gd name="connsiteY100" fmla="*/ 3470323 h 3629350"/>
              <a:gd name="connsiteX101" fmla="*/ 650753 w 4220005"/>
              <a:gd name="connsiteY101" fmla="*/ 3417315 h 3629350"/>
              <a:gd name="connsiteX102" fmla="*/ 677257 w 4220005"/>
              <a:gd name="connsiteY102" fmla="*/ 3390810 h 3629350"/>
              <a:gd name="connsiteX103" fmla="*/ 717014 w 4220005"/>
              <a:gd name="connsiteY103" fmla="*/ 3377558 h 3629350"/>
              <a:gd name="connsiteX104" fmla="*/ 743518 w 4220005"/>
              <a:gd name="connsiteY104" fmla="*/ 3324550 h 3629350"/>
              <a:gd name="connsiteX105" fmla="*/ 823031 w 4220005"/>
              <a:gd name="connsiteY105" fmla="*/ 3298045 h 3629350"/>
              <a:gd name="connsiteX106" fmla="*/ 862788 w 4220005"/>
              <a:gd name="connsiteY106" fmla="*/ 3284793 h 3629350"/>
              <a:gd name="connsiteX107" fmla="*/ 902544 w 4220005"/>
              <a:gd name="connsiteY107" fmla="*/ 3271541 h 3629350"/>
              <a:gd name="connsiteX108" fmla="*/ 955553 w 4220005"/>
              <a:gd name="connsiteY108" fmla="*/ 3258289 h 3629350"/>
              <a:gd name="connsiteX109" fmla="*/ 1048318 w 4220005"/>
              <a:gd name="connsiteY109" fmla="*/ 3218532 h 3629350"/>
              <a:gd name="connsiteX110" fmla="*/ 1088075 w 4220005"/>
              <a:gd name="connsiteY110" fmla="*/ 3205280 h 3629350"/>
              <a:gd name="connsiteX111" fmla="*/ 1141083 w 4220005"/>
              <a:gd name="connsiteY111" fmla="*/ 3192028 h 3629350"/>
              <a:gd name="connsiteX112" fmla="*/ 1233849 w 4220005"/>
              <a:gd name="connsiteY112" fmla="*/ 3165523 h 3629350"/>
              <a:gd name="connsiteX113" fmla="*/ 1326614 w 4220005"/>
              <a:gd name="connsiteY113" fmla="*/ 3125767 h 3629350"/>
              <a:gd name="connsiteX114" fmla="*/ 1366370 w 4220005"/>
              <a:gd name="connsiteY114" fmla="*/ 3112515 h 3629350"/>
              <a:gd name="connsiteX115" fmla="*/ 1419379 w 4220005"/>
              <a:gd name="connsiteY115" fmla="*/ 3099263 h 3629350"/>
              <a:gd name="connsiteX116" fmla="*/ 1512144 w 4220005"/>
              <a:gd name="connsiteY116" fmla="*/ 3072758 h 3629350"/>
              <a:gd name="connsiteX117" fmla="*/ 1578405 w 4220005"/>
              <a:gd name="connsiteY117" fmla="*/ 3019750 h 3629350"/>
              <a:gd name="connsiteX118" fmla="*/ 1657918 w 4220005"/>
              <a:gd name="connsiteY118" fmla="*/ 2993245 h 3629350"/>
              <a:gd name="connsiteX119" fmla="*/ 1962718 w 4220005"/>
              <a:gd name="connsiteY119" fmla="*/ 3006497 h 3629350"/>
              <a:gd name="connsiteX120" fmla="*/ 2081988 w 4220005"/>
              <a:gd name="connsiteY120" fmla="*/ 3033002 h 3629350"/>
              <a:gd name="connsiteX121" fmla="*/ 2121744 w 4220005"/>
              <a:gd name="connsiteY121" fmla="*/ 3059506 h 3629350"/>
              <a:gd name="connsiteX122" fmla="*/ 2188005 w 4220005"/>
              <a:gd name="connsiteY122" fmla="*/ 3072758 h 3629350"/>
              <a:gd name="connsiteX123" fmla="*/ 2227762 w 4220005"/>
              <a:gd name="connsiteY123" fmla="*/ 3086010 h 3629350"/>
              <a:gd name="connsiteX124" fmla="*/ 2969883 w 4220005"/>
              <a:gd name="connsiteY124" fmla="*/ 3072758 h 3629350"/>
              <a:gd name="connsiteX125" fmla="*/ 3022892 w 4220005"/>
              <a:gd name="connsiteY125" fmla="*/ 3006497 h 3629350"/>
              <a:gd name="connsiteX126" fmla="*/ 2983136 w 4220005"/>
              <a:gd name="connsiteY126" fmla="*/ 2887228 h 3629350"/>
              <a:gd name="connsiteX127" fmla="*/ 3022892 w 4220005"/>
              <a:gd name="connsiteY127" fmla="*/ 2675193 h 3629350"/>
              <a:gd name="connsiteX128" fmla="*/ 3036144 w 4220005"/>
              <a:gd name="connsiteY128" fmla="*/ 2635437 h 3629350"/>
              <a:gd name="connsiteX129" fmla="*/ 3049397 w 4220005"/>
              <a:gd name="connsiteY129" fmla="*/ 2569176 h 3629350"/>
              <a:gd name="connsiteX130" fmla="*/ 3062649 w 4220005"/>
              <a:gd name="connsiteY130" fmla="*/ 2396897 h 3629350"/>
              <a:gd name="connsiteX131" fmla="*/ 3102405 w 4220005"/>
              <a:gd name="connsiteY131" fmla="*/ 2304132 h 3629350"/>
              <a:gd name="connsiteX132" fmla="*/ 3128910 w 4220005"/>
              <a:gd name="connsiteY132" fmla="*/ 2198115 h 3629350"/>
              <a:gd name="connsiteX133" fmla="*/ 3155414 w 4220005"/>
              <a:gd name="connsiteY133" fmla="*/ 2118602 h 3629350"/>
              <a:gd name="connsiteX134" fmla="*/ 3168666 w 4220005"/>
              <a:gd name="connsiteY134" fmla="*/ 2078845 h 3629350"/>
              <a:gd name="connsiteX135" fmla="*/ 3195170 w 4220005"/>
              <a:gd name="connsiteY135" fmla="*/ 2039089 h 3629350"/>
              <a:gd name="connsiteX136" fmla="*/ 3221675 w 4220005"/>
              <a:gd name="connsiteY136" fmla="*/ 1959576 h 3629350"/>
              <a:gd name="connsiteX137" fmla="*/ 3234927 w 4220005"/>
              <a:gd name="connsiteY137" fmla="*/ 1919819 h 3629350"/>
              <a:gd name="connsiteX138" fmla="*/ 3287936 w 4220005"/>
              <a:gd name="connsiteY138" fmla="*/ 1853558 h 3629350"/>
              <a:gd name="connsiteX139" fmla="*/ 3301188 w 4220005"/>
              <a:gd name="connsiteY139" fmla="*/ 1813802 h 3629350"/>
              <a:gd name="connsiteX140" fmla="*/ 3327692 w 4220005"/>
              <a:gd name="connsiteY140" fmla="*/ 1787297 h 3629350"/>
              <a:gd name="connsiteX141" fmla="*/ 3340944 w 4220005"/>
              <a:gd name="connsiteY141" fmla="*/ 1734289 h 3629350"/>
              <a:gd name="connsiteX142" fmla="*/ 3367449 w 4220005"/>
              <a:gd name="connsiteY142" fmla="*/ 1694532 h 3629350"/>
              <a:gd name="connsiteX143" fmla="*/ 3433710 w 4220005"/>
              <a:gd name="connsiteY143" fmla="*/ 1615019 h 3629350"/>
              <a:gd name="connsiteX144" fmla="*/ 3446962 w 4220005"/>
              <a:gd name="connsiteY144" fmla="*/ 1575263 h 3629350"/>
              <a:gd name="connsiteX145" fmla="*/ 3579483 w 4220005"/>
              <a:gd name="connsiteY145" fmla="*/ 1509002 h 3629350"/>
              <a:gd name="connsiteX146" fmla="*/ 3672249 w 4220005"/>
              <a:gd name="connsiteY146" fmla="*/ 1482497 h 3629350"/>
              <a:gd name="connsiteX147" fmla="*/ 3804770 w 4220005"/>
              <a:gd name="connsiteY147" fmla="*/ 1455993 h 3629350"/>
              <a:gd name="connsiteX148" fmla="*/ 3884283 w 4220005"/>
              <a:gd name="connsiteY148" fmla="*/ 1442741 h 3629350"/>
              <a:gd name="connsiteX149" fmla="*/ 4069814 w 4220005"/>
              <a:gd name="connsiteY149" fmla="*/ 1429489 h 3629350"/>
              <a:gd name="connsiteX150" fmla="*/ 4162579 w 4220005"/>
              <a:gd name="connsiteY150" fmla="*/ 1389732 h 3629350"/>
              <a:gd name="connsiteX151" fmla="*/ 4215588 w 4220005"/>
              <a:gd name="connsiteY151" fmla="*/ 1323471 h 362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4220005" h="3629350">
                <a:moveTo>
                  <a:pt x="4215588" y="1323471"/>
                </a:moveTo>
                <a:cubicBezTo>
                  <a:pt x="4211171" y="1308010"/>
                  <a:pt x="4159321" y="1312464"/>
                  <a:pt x="4136075" y="1296967"/>
                </a:cubicBezTo>
                <a:cubicBezTo>
                  <a:pt x="4122823" y="1288132"/>
                  <a:pt x="4110957" y="1276737"/>
                  <a:pt x="4096318" y="1270463"/>
                </a:cubicBezTo>
                <a:cubicBezTo>
                  <a:pt x="4078908" y="1263002"/>
                  <a:pt x="3990121" y="1246863"/>
                  <a:pt x="3977049" y="1243958"/>
                </a:cubicBezTo>
                <a:cubicBezTo>
                  <a:pt x="3864578" y="1218965"/>
                  <a:pt x="3992077" y="1240426"/>
                  <a:pt x="3831275" y="1217454"/>
                </a:cubicBezTo>
                <a:cubicBezTo>
                  <a:pt x="3703303" y="1174798"/>
                  <a:pt x="3902261" y="1243198"/>
                  <a:pt x="3738510" y="1177697"/>
                </a:cubicBezTo>
                <a:cubicBezTo>
                  <a:pt x="3712570" y="1167321"/>
                  <a:pt x="3685501" y="1160028"/>
                  <a:pt x="3658997" y="1151193"/>
                </a:cubicBezTo>
                <a:cubicBezTo>
                  <a:pt x="3645745" y="1146776"/>
                  <a:pt x="3631734" y="1144188"/>
                  <a:pt x="3619240" y="1137941"/>
                </a:cubicBezTo>
                <a:lnTo>
                  <a:pt x="3566231" y="1111437"/>
                </a:lnTo>
                <a:cubicBezTo>
                  <a:pt x="3557396" y="1098185"/>
                  <a:pt x="3550989" y="1082942"/>
                  <a:pt x="3539727" y="1071680"/>
                </a:cubicBezTo>
                <a:cubicBezTo>
                  <a:pt x="3514039" y="1045992"/>
                  <a:pt x="3492546" y="1042701"/>
                  <a:pt x="3460214" y="1031923"/>
                </a:cubicBezTo>
                <a:cubicBezTo>
                  <a:pt x="3359109" y="930821"/>
                  <a:pt x="3476600" y="1036456"/>
                  <a:pt x="3380701" y="978915"/>
                </a:cubicBezTo>
                <a:cubicBezTo>
                  <a:pt x="3369987" y="972487"/>
                  <a:pt x="3364192" y="959907"/>
                  <a:pt x="3354197" y="952410"/>
                </a:cubicBezTo>
                <a:cubicBezTo>
                  <a:pt x="3328713" y="933297"/>
                  <a:pt x="3297207" y="921927"/>
                  <a:pt x="3274683" y="899402"/>
                </a:cubicBezTo>
                <a:cubicBezTo>
                  <a:pt x="3265848" y="890567"/>
                  <a:pt x="3258893" y="879325"/>
                  <a:pt x="3248179" y="872897"/>
                </a:cubicBezTo>
                <a:cubicBezTo>
                  <a:pt x="3236201" y="865710"/>
                  <a:pt x="3221675" y="864062"/>
                  <a:pt x="3208423" y="859645"/>
                </a:cubicBezTo>
                <a:lnTo>
                  <a:pt x="3142162" y="793384"/>
                </a:lnTo>
                <a:cubicBezTo>
                  <a:pt x="3133327" y="784549"/>
                  <a:pt x="3127510" y="770831"/>
                  <a:pt x="3115657" y="766880"/>
                </a:cubicBezTo>
                <a:lnTo>
                  <a:pt x="3075901" y="753628"/>
                </a:lnTo>
                <a:cubicBezTo>
                  <a:pt x="3063861" y="735568"/>
                  <a:pt x="3043876" y="699957"/>
                  <a:pt x="3022892" y="687367"/>
                </a:cubicBezTo>
                <a:cubicBezTo>
                  <a:pt x="3010914" y="680180"/>
                  <a:pt x="2996388" y="678532"/>
                  <a:pt x="2983136" y="674115"/>
                </a:cubicBezTo>
                <a:cubicBezTo>
                  <a:pt x="2923255" y="614234"/>
                  <a:pt x="2991038" y="689920"/>
                  <a:pt x="2930127" y="568097"/>
                </a:cubicBezTo>
                <a:cubicBezTo>
                  <a:pt x="2897376" y="502595"/>
                  <a:pt x="2909870" y="533830"/>
                  <a:pt x="2890370" y="475332"/>
                </a:cubicBezTo>
                <a:cubicBezTo>
                  <a:pt x="2899205" y="417906"/>
                  <a:pt x="2902783" y="359421"/>
                  <a:pt x="2916875" y="303054"/>
                </a:cubicBezTo>
                <a:cubicBezTo>
                  <a:pt x="2920738" y="287602"/>
                  <a:pt x="2936910" y="277851"/>
                  <a:pt x="2943379" y="263297"/>
                </a:cubicBezTo>
                <a:cubicBezTo>
                  <a:pt x="2954726" y="237767"/>
                  <a:pt x="2969883" y="183784"/>
                  <a:pt x="2969883" y="183784"/>
                </a:cubicBezTo>
                <a:cubicBezTo>
                  <a:pt x="2965466" y="139610"/>
                  <a:pt x="2975001" y="91678"/>
                  <a:pt x="2956631" y="51263"/>
                </a:cubicBezTo>
                <a:cubicBezTo>
                  <a:pt x="2949094" y="34682"/>
                  <a:pt x="2921135" y="43014"/>
                  <a:pt x="2903623" y="38010"/>
                </a:cubicBezTo>
                <a:cubicBezTo>
                  <a:pt x="2770591" y="0"/>
                  <a:pt x="2976504" y="52917"/>
                  <a:pt x="2810857" y="11506"/>
                </a:cubicBezTo>
                <a:cubicBezTo>
                  <a:pt x="2802022" y="29176"/>
                  <a:pt x="2792135" y="46357"/>
                  <a:pt x="2784353" y="64515"/>
                </a:cubicBezTo>
                <a:cubicBezTo>
                  <a:pt x="2778850" y="77354"/>
                  <a:pt x="2782009" y="95545"/>
                  <a:pt x="2771101" y="104271"/>
                </a:cubicBezTo>
                <a:cubicBezTo>
                  <a:pt x="2756879" y="115649"/>
                  <a:pt x="2735605" y="112519"/>
                  <a:pt x="2718092" y="117523"/>
                </a:cubicBezTo>
                <a:cubicBezTo>
                  <a:pt x="2704661" y="121361"/>
                  <a:pt x="2691588" y="126358"/>
                  <a:pt x="2678336" y="130776"/>
                </a:cubicBezTo>
                <a:cubicBezTo>
                  <a:pt x="2669501" y="139611"/>
                  <a:pt x="2663006" y="151692"/>
                  <a:pt x="2651831" y="157280"/>
                </a:cubicBezTo>
                <a:cubicBezTo>
                  <a:pt x="2626842" y="169774"/>
                  <a:pt x="2598822" y="174949"/>
                  <a:pt x="2572318" y="183784"/>
                </a:cubicBezTo>
                <a:cubicBezTo>
                  <a:pt x="2519640" y="201344"/>
                  <a:pt x="2509025" y="207520"/>
                  <a:pt x="2439797" y="210289"/>
                </a:cubicBezTo>
                <a:cubicBezTo>
                  <a:pt x="2249949" y="217883"/>
                  <a:pt x="2059901" y="219124"/>
                  <a:pt x="1869953" y="223541"/>
                </a:cubicBezTo>
                <a:cubicBezTo>
                  <a:pt x="1865536" y="267715"/>
                  <a:pt x="1863451" y="312185"/>
                  <a:pt x="1856701" y="356063"/>
                </a:cubicBezTo>
                <a:cubicBezTo>
                  <a:pt x="1854577" y="369869"/>
                  <a:pt x="1843449" y="381850"/>
                  <a:pt x="1843449" y="395819"/>
                </a:cubicBezTo>
                <a:cubicBezTo>
                  <a:pt x="1843449" y="462227"/>
                  <a:pt x="1849749" y="528559"/>
                  <a:pt x="1856701" y="594602"/>
                </a:cubicBezTo>
                <a:cubicBezTo>
                  <a:pt x="1858608" y="612715"/>
                  <a:pt x="1865161" y="630039"/>
                  <a:pt x="1869953" y="647610"/>
                </a:cubicBezTo>
                <a:cubicBezTo>
                  <a:pt x="1878415" y="678636"/>
                  <a:pt x="1887622" y="709454"/>
                  <a:pt x="1896457" y="740376"/>
                </a:cubicBezTo>
                <a:cubicBezTo>
                  <a:pt x="1892040" y="802219"/>
                  <a:pt x="1889083" y="864184"/>
                  <a:pt x="1883205" y="925906"/>
                </a:cubicBezTo>
                <a:cubicBezTo>
                  <a:pt x="1873634" y="1026407"/>
                  <a:pt x="1873881" y="994371"/>
                  <a:pt x="1856701" y="1071680"/>
                </a:cubicBezTo>
                <a:cubicBezTo>
                  <a:pt x="1851815" y="1093668"/>
                  <a:pt x="1847478" y="1115780"/>
                  <a:pt x="1843449" y="1137941"/>
                </a:cubicBezTo>
                <a:cubicBezTo>
                  <a:pt x="1835569" y="1181282"/>
                  <a:pt x="1827860" y="1240053"/>
                  <a:pt x="1816944" y="1283715"/>
                </a:cubicBezTo>
                <a:cubicBezTo>
                  <a:pt x="1763019" y="1499411"/>
                  <a:pt x="1810853" y="1298407"/>
                  <a:pt x="1777188" y="1416237"/>
                </a:cubicBezTo>
                <a:cubicBezTo>
                  <a:pt x="1772185" y="1433749"/>
                  <a:pt x="1768940" y="1451733"/>
                  <a:pt x="1763936" y="1469245"/>
                </a:cubicBezTo>
                <a:cubicBezTo>
                  <a:pt x="1760098" y="1482677"/>
                  <a:pt x="1754521" y="1495570"/>
                  <a:pt x="1750683" y="1509002"/>
                </a:cubicBezTo>
                <a:cubicBezTo>
                  <a:pt x="1745679" y="1526514"/>
                  <a:pt x="1742434" y="1544498"/>
                  <a:pt x="1737431" y="1562010"/>
                </a:cubicBezTo>
                <a:cubicBezTo>
                  <a:pt x="1733593" y="1575442"/>
                  <a:pt x="1732905" y="1590859"/>
                  <a:pt x="1724179" y="1601767"/>
                </a:cubicBezTo>
                <a:cubicBezTo>
                  <a:pt x="1714230" y="1614204"/>
                  <a:pt x="1697675" y="1619436"/>
                  <a:pt x="1684423" y="1628271"/>
                </a:cubicBezTo>
                <a:lnTo>
                  <a:pt x="1657918" y="1707784"/>
                </a:lnTo>
                <a:cubicBezTo>
                  <a:pt x="1653501" y="1721036"/>
                  <a:pt x="1657160" y="1741294"/>
                  <a:pt x="1644666" y="1747541"/>
                </a:cubicBezTo>
                <a:lnTo>
                  <a:pt x="1591657" y="1774045"/>
                </a:lnTo>
                <a:cubicBezTo>
                  <a:pt x="1524506" y="1841199"/>
                  <a:pt x="1611407" y="1762197"/>
                  <a:pt x="1525397" y="1813802"/>
                </a:cubicBezTo>
                <a:cubicBezTo>
                  <a:pt x="1434442" y="1868374"/>
                  <a:pt x="1571757" y="1816018"/>
                  <a:pt x="1459136" y="1853558"/>
                </a:cubicBezTo>
                <a:cubicBezTo>
                  <a:pt x="1450301" y="1862393"/>
                  <a:pt x="1443345" y="1873635"/>
                  <a:pt x="1432631" y="1880063"/>
                </a:cubicBezTo>
                <a:cubicBezTo>
                  <a:pt x="1420653" y="1887250"/>
                  <a:pt x="1403783" y="1884589"/>
                  <a:pt x="1392875" y="1893315"/>
                </a:cubicBezTo>
                <a:cubicBezTo>
                  <a:pt x="1309677" y="1959873"/>
                  <a:pt x="1435099" y="1915889"/>
                  <a:pt x="1313362" y="1946323"/>
                </a:cubicBezTo>
                <a:cubicBezTo>
                  <a:pt x="1304527" y="1955158"/>
                  <a:pt x="1297571" y="1966400"/>
                  <a:pt x="1286857" y="1972828"/>
                </a:cubicBezTo>
                <a:cubicBezTo>
                  <a:pt x="1274879" y="1980015"/>
                  <a:pt x="1258009" y="1977354"/>
                  <a:pt x="1247101" y="1986080"/>
                </a:cubicBezTo>
                <a:cubicBezTo>
                  <a:pt x="1234664" y="1996030"/>
                  <a:pt x="1233034" y="2015887"/>
                  <a:pt x="1220597" y="2025837"/>
                </a:cubicBezTo>
                <a:cubicBezTo>
                  <a:pt x="1209689" y="2034563"/>
                  <a:pt x="1193680" y="2033586"/>
                  <a:pt x="1180840" y="2039089"/>
                </a:cubicBezTo>
                <a:cubicBezTo>
                  <a:pt x="1133761" y="2059265"/>
                  <a:pt x="1128003" y="2065479"/>
                  <a:pt x="1088075" y="2092097"/>
                </a:cubicBezTo>
                <a:cubicBezTo>
                  <a:pt x="1039101" y="2165557"/>
                  <a:pt x="1089590" y="2107452"/>
                  <a:pt x="1021814" y="2145106"/>
                </a:cubicBezTo>
                <a:cubicBezTo>
                  <a:pt x="993968" y="2160576"/>
                  <a:pt x="942301" y="2198115"/>
                  <a:pt x="942301" y="2198115"/>
                </a:cubicBezTo>
                <a:cubicBezTo>
                  <a:pt x="911540" y="2290399"/>
                  <a:pt x="951054" y="2191612"/>
                  <a:pt x="902544" y="2264376"/>
                </a:cubicBezTo>
                <a:cubicBezTo>
                  <a:pt x="848740" y="2345081"/>
                  <a:pt x="908745" y="2295581"/>
                  <a:pt x="836283" y="2343889"/>
                </a:cubicBezTo>
                <a:cubicBezTo>
                  <a:pt x="827448" y="2357141"/>
                  <a:pt x="816902" y="2369399"/>
                  <a:pt x="809779" y="2383645"/>
                </a:cubicBezTo>
                <a:cubicBezTo>
                  <a:pt x="803532" y="2396139"/>
                  <a:pt x="806405" y="2413524"/>
                  <a:pt x="796527" y="2423402"/>
                </a:cubicBezTo>
                <a:cubicBezTo>
                  <a:pt x="786649" y="2433280"/>
                  <a:pt x="770022" y="2432237"/>
                  <a:pt x="756770" y="2436654"/>
                </a:cubicBezTo>
                <a:cubicBezTo>
                  <a:pt x="739385" y="2462732"/>
                  <a:pt x="728937" y="2484033"/>
                  <a:pt x="703762" y="2502915"/>
                </a:cubicBezTo>
                <a:cubicBezTo>
                  <a:pt x="678279" y="2522028"/>
                  <a:pt x="624249" y="2555923"/>
                  <a:pt x="624249" y="2555923"/>
                </a:cubicBezTo>
                <a:cubicBezTo>
                  <a:pt x="615414" y="2569175"/>
                  <a:pt x="610181" y="2585730"/>
                  <a:pt x="597744" y="2595680"/>
                </a:cubicBezTo>
                <a:cubicBezTo>
                  <a:pt x="540781" y="2641250"/>
                  <a:pt x="572654" y="2573681"/>
                  <a:pt x="531483" y="2635437"/>
                </a:cubicBezTo>
                <a:cubicBezTo>
                  <a:pt x="520525" y="2651874"/>
                  <a:pt x="516832" y="2672641"/>
                  <a:pt x="504979" y="2688445"/>
                </a:cubicBezTo>
                <a:cubicBezTo>
                  <a:pt x="489986" y="2708436"/>
                  <a:pt x="465831" y="2720662"/>
                  <a:pt x="451970" y="2741454"/>
                </a:cubicBezTo>
                <a:cubicBezTo>
                  <a:pt x="443135" y="2754706"/>
                  <a:pt x="437903" y="2771260"/>
                  <a:pt x="425466" y="2781210"/>
                </a:cubicBezTo>
                <a:cubicBezTo>
                  <a:pt x="414558" y="2789936"/>
                  <a:pt x="398962" y="2790045"/>
                  <a:pt x="385710" y="2794463"/>
                </a:cubicBezTo>
                <a:cubicBezTo>
                  <a:pt x="376875" y="2807715"/>
                  <a:pt x="366328" y="2819973"/>
                  <a:pt x="359205" y="2834219"/>
                </a:cubicBezTo>
                <a:cubicBezTo>
                  <a:pt x="337647" y="2877334"/>
                  <a:pt x="357429" y="2875752"/>
                  <a:pt x="319449" y="2913732"/>
                </a:cubicBezTo>
                <a:cubicBezTo>
                  <a:pt x="308187" y="2924994"/>
                  <a:pt x="292944" y="2931402"/>
                  <a:pt x="279692" y="2940237"/>
                </a:cubicBezTo>
                <a:cubicBezTo>
                  <a:pt x="254347" y="3016271"/>
                  <a:pt x="284590" y="2945298"/>
                  <a:pt x="226683" y="3019750"/>
                </a:cubicBezTo>
                <a:cubicBezTo>
                  <a:pt x="121795" y="3154606"/>
                  <a:pt x="213830" y="3059109"/>
                  <a:pt x="147170" y="3125767"/>
                </a:cubicBezTo>
                <a:cubicBezTo>
                  <a:pt x="142753" y="3139019"/>
                  <a:pt x="141105" y="3153545"/>
                  <a:pt x="133918" y="3165523"/>
                </a:cubicBezTo>
                <a:cubicBezTo>
                  <a:pt x="127490" y="3176237"/>
                  <a:pt x="114344" y="3181632"/>
                  <a:pt x="107414" y="3192028"/>
                </a:cubicBezTo>
                <a:cubicBezTo>
                  <a:pt x="96456" y="3208465"/>
                  <a:pt x="88692" y="3226879"/>
                  <a:pt x="80910" y="3245037"/>
                </a:cubicBezTo>
                <a:cubicBezTo>
                  <a:pt x="75407" y="3257876"/>
                  <a:pt x="71495" y="3271362"/>
                  <a:pt x="67657" y="3284793"/>
                </a:cubicBezTo>
                <a:cubicBezTo>
                  <a:pt x="62653" y="3302306"/>
                  <a:pt x="63441" y="3321988"/>
                  <a:pt x="54405" y="3337802"/>
                </a:cubicBezTo>
                <a:cubicBezTo>
                  <a:pt x="45107" y="3354074"/>
                  <a:pt x="27901" y="3364306"/>
                  <a:pt x="14649" y="3377558"/>
                </a:cubicBezTo>
                <a:cubicBezTo>
                  <a:pt x="10232" y="3395228"/>
                  <a:pt x="0" y="3412407"/>
                  <a:pt x="1397" y="3430567"/>
                </a:cubicBezTo>
                <a:cubicBezTo>
                  <a:pt x="7012" y="3503568"/>
                  <a:pt x="14830" y="3540125"/>
                  <a:pt x="54405" y="3589593"/>
                </a:cubicBezTo>
                <a:cubicBezTo>
                  <a:pt x="62210" y="3599349"/>
                  <a:pt x="69211" y="3611710"/>
                  <a:pt x="80910" y="3616097"/>
                </a:cubicBezTo>
                <a:cubicBezTo>
                  <a:pt x="106069" y="3625532"/>
                  <a:pt x="133919" y="3624932"/>
                  <a:pt x="160423" y="3629350"/>
                </a:cubicBezTo>
                <a:cubicBezTo>
                  <a:pt x="200179" y="3616098"/>
                  <a:pt x="250059" y="3619225"/>
                  <a:pt x="279692" y="3589593"/>
                </a:cubicBezTo>
                <a:cubicBezTo>
                  <a:pt x="288527" y="3580758"/>
                  <a:pt x="295483" y="3569517"/>
                  <a:pt x="306197" y="3563089"/>
                </a:cubicBezTo>
                <a:cubicBezTo>
                  <a:pt x="323993" y="3552411"/>
                  <a:pt x="383563" y="3542359"/>
                  <a:pt x="398962" y="3536584"/>
                </a:cubicBezTo>
                <a:cubicBezTo>
                  <a:pt x="417459" y="3529647"/>
                  <a:pt x="433473" y="3517016"/>
                  <a:pt x="451970" y="3510080"/>
                </a:cubicBezTo>
                <a:cubicBezTo>
                  <a:pt x="469024" y="3503685"/>
                  <a:pt x="487534" y="3502062"/>
                  <a:pt x="504979" y="3496828"/>
                </a:cubicBezTo>
                <a:cubicBezTo>
                  <a:pt x="531739" y="3488800"/>
                  <a:pt x="584492" y="3470323"/>
                  <a:pt x="584492" y="3470323"/>
                </a:cubicBezTo>
                <a:cubicBezTo>
                  <a:pt x="648498" y="3406320"/>
                  <a:pt x="567154" y="3484196"/>
                  <a:pt x="650753" y="3417315"/>
                </a:cubicBezTo>
                <a:cubicBezTo>
                  <a:pt x="660509" y="3409510"/>
                  <a:pt x="666543" y="3397238"/>
                  <a:pt x="677257" y="3390810"/>
                </a:cubicBezTo>
                <a:cubicBezTo>
                  <a:pt x="689235" y="3383623"/>
                  <a:pt x="703762" y="3381975"/>
                  <a:pt x="717014" y="3377558"/>
                </a:cubicBezTo>
                <a:cubicBezTo>
                  <a:pt x="725849" y="3359889"/>
                  <a:pt x="727714" y="3336403"/>
                  <a:pt x="743518" y="3324550"/>
                </a:cubicBezTo>
                <a:cubicBezTo>
                  <a:pt x="765868" y="3307787"/>
                  <a:pt x="796527" y="3306880"/>
                  <a:pt x="823031" y="3298045"/>
                </a:cubicBezTo>
                <a:lnTo>
                  <a:pt x="862788" y="3284793"/>
                </a:lnTo>
                <a:cubicBezTo>
                  <a:pt x="876040" y="3280376"/>
                  <a:pt x="888992" y="3274929"/>
                  <a:pt x="902544" y="3271541"/>
                </a:cubicBezTo>
                <a:lnTo>
                  <a:pt x="955553" y="3258289"/>
                </a:lnTo>
                <a:cubicBezTo>
                  <a:pt x="1016076" y="3217940"/>
                  <a:pt x="973441" y="3239925"/>
                  <a:pt x="1048318" y="3218532"/>
                </a:cubicBezTo>
                <a:cubicBezTo>
                  <a:pt x="1061750" y="3214694"/>
                  <a:pt x="1074643" y="3209118"/>
                  <a:pt x="1088075" y="3205280"/>
                </a:cubicBezTo>
                <a:cubicBezTo>
                  <a:pt x="1105587" y="3200277"/>
                  <a:pt x="1123571" y="3197031"/>
                  <a:pt x="1141083" y="3192028"/>
                </a:cubicBezTo>
                <a:cubicBezTo>
                  <a:pt x="1274195" y="3153996"/>
                  <a:pt x="1068097" y="3206963"/>
                  <a:pt x="1233849" y="3165523"/>
                </a:cubicBezTo>
                <a:cubicBezTo>
                  <a:pt x="1294372" y="3125174"/>
                  <a:pt x="1251735" y="3147161"/>
                  <a:pt x="1326614" y="3125767"/>
                </a:cubicBezTo>
                <a:cubicBezTo>
                  <a:pt x="1340045" y="3121930"/>
                  <a:pt x="1352939" y="3116352"/>
                  <a:pt x="1366370" y="3112515"/>
                </a:cubicBezTo>
                <a:cubicBezTo>
                  <a:pt x="1383883" y="3107511"/>
                  <a:pt x="1401866" y="3104267"/>
                  <a:pt x="1419379" y="3099263"/>
                </a:cubicBezTo>
                <a:cubicBezTo>
                  <a:pt x="1552471" y="3061236"/>
                  <a:pt x="1346421" y="3114189"/>
                  <a:pt x="1512144" y="3072758"/>
                </a:cubicBezTo>
                <a:cubicBezTo>
                  <a:pt x="1534173" y="3050730"/>
                  <a:pt x="1548315" y="3033123"/>
                  <a:pt x="1578405" y="3019750"/>
                </a:cubicBezTo>
                <a:cubicBezTo>
                  <a:pt x="1603935" y="3008403"/>
                  <a:pt x="1657918" y="2993245"/>
                  <a:pt x="1657918" y="2993245"/>
                </a:cubicBezTo>
                <a:cubicBezTo>
                  <a:pt x="1759518" y="2997662"/>
                  <a:pt x="1861280" y="2999251"/>
                  <a:pt x="1962718" y="3006497"/>
                </a:cubicBezTo>
                <a:cubicBezTo>
                  <a:pt x="1986265" y="3008179"/>
                  <a:pt x="2056108" y="3026532"/>
                  <a:pt x="2081988" y="3033002"/>
                </a:cubicBezTo>
                <a:cubicBezTo>
                  <a:pt x="2095240" y="3041837"/>
                  <a:pt x="2106831" y="3053914"/>
                  <a:pt x="2121744" y="3059506"/>
                </a:cubicBezTo>
                <a:cubicBezTo>
                  <a:pt x="2142834" y="3067415"/>
                  <a:pt x="2166153" y="3067295"/>
                  <a:pt x="2188005" y="3072758"/>
                </a:cubicBezTo>
                <a:cubicBezTo>
                  <a:pt x="2201557" y="3076146"/>
                  <a:pt x="2214510" y="3081593"/>
                  <a:pt x="2227762" y="3086010"/>
                </a:cubicBezTo>
                <a:cubicBezTo>
                  <a:pt x="2475136" y="3081593"/>
                  <a:pt x="2722789" y="3085322"/>
                  <a:pt x="2969883" y="3072758"/>
                </a:cubicBezTo>
                <a:cubicBezTo>
                  <a:pt x="3010535" y="3070691"/>
                  <a:pt x="3014013" y="3033135"/>
                  <a:pt x="3022892" y="3006497"/>
                </a:cubicBezTo>
                <a:cubicBezTo>
                  <a:pt x="3016481" y="2990470"/>
                  <a:pt x="2981594" y="2911906"/>
                  <a:pt x="2983136" y="2887228"/>
                </a:cubicBezTo>
                <a:cubicBezTo>
                  <a:pt x="2985933" y="2842473"/>
                  <a:pt x="3005656" y="2735520"/>
                  <a:pt x="3022892" y="2675193"/>
                </a:cubicBezTo>
                <a:cubicBezTo>
                  <a:pt x="3026729" y="2661762"/>
                  <a:pt x="3032756" y="2648989"/>
                  <a:pt x="3036144" y="2635437"/>
                </a:cubicBezTo>
                <a:cubicBezTo>
                  <a:pt x="3041607" y="2613585"/>
                  <a:pt x="3044979" y="2591263"/>
                  <a:pt x="3049397" y="2569176"/>
                </a:cubicBezTo>
                <a:cubicBezTo>
                  <a:pt x="3053814" y="2511750"/>
                  <a:pt x="3055920" y="2454098"/>
                  <a:pt x="3062649" y="2396897"/>
                </a:cubicBezTo>
                <a:cubicBezTo>
                  <a:pt x="3071135" y="2324766"/>
                  <a:pt x="3073344" y="2362254"/>
                  <a:pt x="3102405" y="2304132"/>
                </a:cubicBezTo>
                <a:cubicBezTo>
                  <a:pt x="3118488" y="2271966"/>
                  <a:pt x="3119838" y="2231379"/>
                  <a:pt x="3128910" y="2198115"/>
                </a:cubicBezTo>
                <a:cubicBezTo>
                  <a:pt x="3136261" y="2171161"/>
                  <a:pt x="3146579" y="2145106"/>
                  <a:pt x="3155414" y="2118602"/>
                </a:cubicBezTo>
                <a:cubicBezTo>
                  <a:pt x="3159831" y="2105350"/>
                  <a:pt x="3160917" y="2090468"/>
                  <a:pt x="3168666" y="2078845"/>
                </a:cubicBezTo>
                <a:cubicBezTo>
                  <a:pt x="3177501" y="2065593"/>
                  <a:pt x="3188701" y="2053643"/>
                  <a:pt x="3195170" y="2039089"/>
                </a:cubicBezTo>
                <a:cubicBezTo>
                  <a:pt x="3206517" y="2013559"/>
                  <a:pt x="3212840" y="1986080"/>
                  <a:pt x="3221675" y="1959576"/>
                </a:cubicBezTo>
                <a:cubicBezTo>
                  <a:pt x="3226092" y="1946324"/>
                  <a:pt x="3227178" y="1931442"/>
                  <a:pt x="3234927" y="1919819"/>
                </a:cubicBezTo>
                <a:cubicBezTo>
                  <a:pt x="3268362" y="1869667"/>
                  <a:pt x="3250169" y="1891325"/>
                  <a:pt x="3287936" y="1853558"/>
                </a:cubicBezTo>
                <a:cubicBezTo>
                  <a:pt x="3292353" y="1840306"/>
                  <a:pt x="3294001" y="1825780"/>
                  <a:pt x="3301188" y="1813802"/>
                </a:cubicBezTo>
                <a:cubicBezTo>
                  <a:pt x="3307616" y="1803088"/>
                  <a:pt x="3322104" y="1798472"/>
                  <a:pt x="3327692" y="1787297"/>
                </a:cubicBezTo>
                <a:cubicBezTo>
                  <a:pt x="3335837" y="1771007"/>
                  <a:pt x="3333769" y="1751029"/>
                  <a:pt x="3340944" y="1734289"/>
                </a:cubicBezTo>
                <a:cubicBezTo>
                  <a:pt x="3347218" y="1719649"/>
                  <a:pt x="3359547" y="1708361"/>
                  <a:pt x="3367449" y="1694532"/>
                </a:cubicBezTo>
                <a:cubicBezTo>
                  <a:pt x="3408837" y="1622103"/>
                  <a:pt x="3371258" y="1656652"/>
                  <a:pt x="3433710" y="1615019"/>
                </a:cubicBezTo>
                <a:cubicBezTo>
                  <a:pt x="3438127" y="1601767"/>
                  <a:pt x="3437085" y="1585140"/>
                  <a:pt x="3446962" y="1575263"/>
                </a:cubicBezTo>
                <a:cubicBezTo>
                  <a:pt x="3504789" y="1517436"/>
                  <a:pt x="3516636" y="1526958"/>
                  <a:pt x="3579483" y="1509002"/>
                </a:cubicBezTo>
                <a:cubicBezTo>
                  <a:pt x="3649007" y="1489138"/>
                  <a:pt x="3589406" y="1500249"/>
                  <a:pt x="3672249" y="1482497"/>
                </a:cubicBezTo>
                <a:cubicBezTo>
                  <a:pt x="3716297" y="1473058"/>
                  <a:pt x="3760493" y="1464295"/>
                  <a:pt x="3804770" y="1455993"/>
                </a:cubicBezTo>
                <a:cubicBezTo>
                  <a:pt x="3831180" y="1451041"/>
                  <a:pt x="3857546" y="1445415"/>
                  <a:pt x="3884283" y="1442741"/>
                </a:cubicBezTo>
                <a:cubicBezTo>
                  <a:pt x="3945977" y="1436572"/>
                  <a:pt x="4007970" y="1433906"/>
                  <a:pt x="4069814" y="1429489"/>
                </a:cubicBezTo>
                <a:cubicBezTo>
                  <a:pt x="4113559" y="1420740"/>
                  <a:pt x="4139434" y="1428307"/>
                  <a:pt x="4162579" y="1389732"/>
                </a:cubicBezTo>
                <a:cubicBezTo>
                  <a:pt x="4169766" y="1377754"/>
                  <a:pt x="4220005" y="1338932"/>
                  <a:pt x="4215588" y="1323471"/>
                </a:cubicBezTo>
                <a:close/>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02429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9309" y="177084"/>
            <a:ext cx="6438403" cy="6578154"/>
          </a:xfrm>
          <a:prstGeom prst="rect">
            <a:avLst/>
          </a:prstGeom>
        </p:spPr>
      </p:pic>
      <p:sp>
        <p:nvSpPr>
          <p:cNvPr id="7" name="TextBox 6"/>
          <p:cNvSpPr txBox="1"/>
          <p:nvPr/>
        </p:nvSpPr>
        <p:spPr>
          <a:xfrm>
            <a:off x="5430689" y="594302"/>
            <a:ext cx="6761311" cy="4358116"/>
          </a:xfrm>
          <a:prstGeom prst="rect">
            <a:avLst/>
          </a:prstGeom>
          <a:solidFill>
            <a:schemeClr val="accent6">
              <a:lumMod val="20000"/>
              <a:lumOff val="80000"/>
            </a:schemeClr>
          </a:solidFill>
        </p:spPr>
        <p:txBody>
          <a:bodyPr wrap="square" rtlCol="0">
            <a:spAutoFit/>
          </a:bodyPr>
          <a:lstStyle/>
          <a:p>
            <a:pPr>
              <a:lnSpc>
                <a:spcPct val="80000"/>
              </a:lnSpc>
            </a:pPr>
            <a:r>
              <a:rPr lang="el-GR" altLang="el-GR" b="1" dirty="0">
                <a:solidFill>
                  <a:srgbClr val="0070C0"/>
                </a:solidFill>
              </a:rPr>
              <a:t>Στο καρωτιδικό τρίγωνο από </a:t>
            </a:r>
            <a:r>
              <a:rPr lang="el-GR" altLang="el-GR" b="1" dirty="0" err="1">
                <a:solidFill>
                  <a:srgbClr val="0070C0"/>
                </a:solidFill>
              </a:rPr>
              <a:t>επιπολής</a:t>
            </a:r>
            <a:r>
              <a:rPr lang="el-GR" altLang="el-GR" b="1" dirty="0">
                <a:solidFill>
                  <a:srgbClr val="0070C0"/>
                </a:solidFill>
              </a:rPr>
              <a:t> </a:t>
            </a:r>
          </a:p>
          <a:p>
            <a:pPr>
              <a:lnSpc>
                <a:spcPct val="80000"/>
              </a:lnSpc>
            </a:pPr>
            <a:r>
              <a:rPr lang="el-GR" altLang="el-GR" b="1" dirty="0">
                <a:solidFill>
                  <a:srgbClr val="0070C0"/>
                </a:solidFill>
              </a:rPr>
              <a:t>προς εν τω </a:t>
            </a:r>
            <a:r>
              <a:rPr lang="el-GR" altLang="el-GR" b="1" dirty="0" err="1">
                <a:solidFill>
                  <a:srgbClr val="0070C0"/>
                </a:solidFill>
              </a:rPr>
              <a:t>βάθει</a:t>
            </a:r>
            <a:r>
              <a:rPr lang="el-GR" altLang="el-GR" b="1" dirty="0">
                <a:solidFill>
                  <a:srgbClr val="0070C0"/>
                </a:solidFill>
              </a:rPr>
              <a:t> συναντώνται:</a:t>
            </a:r>
          </a:p>
          <a:p>
            <a:pPr>
              <a:lnSpc>
                <a:spcPct val="80000"/>
              </a:lnSpc>
            </a:pPr>
            <a:endParaRPr lang="el-GR" altLang="el-GR" b="1" dirty="0">
              <a:solidFill>
                <a:srgbClr val="0070C0"/>
              </a:solidFill>
            </a:endParaRPr>
          </a:p>
          <a:p>
            <a:pPr>
              <a:lnSpc>
                <a:spcPct val="80000"/>
              </a:lnSpc>
            </a:pPr>
            <a:r>
              <a:rPr lang="el-GR" altLang="el-GR" b="1" dirty="0"/>
              <a:t>- Το μυώδες πλάτυσμα</a:t>
            </a:r>
          </a:p>
          <a:p>
            <a:pPr>
              <a:lnSpc>
                <a:spcPct val="80000"/>
              </a:lnSpc>
            </a:pPr>
            <a:r>
              <a:rPr lang="el-GR" altLang="el-GR" b="1" dirty="0"/>
              <a:t>- Οι δερματικοί κλάδοι του αυχενικού πλέγματος</a:t>
            </a:r>
          </a:p>
          <a:p>
            <a:pPr>
              <a:lnSpc>
                <a:spcPct val="80000"/>
              </a:lnSpc>
            </a:pPr>
            <a:r>
              <a:rPr lang="el-GR" altLang="el-GR" b="1" dirty="0"/>
              <a:t>- Κλαδίσκος του προσωπικού νεύρου</a:t>
            </a:r>
          </a:p>
          <a:p>
            <a:pPr>
              <a:lnSpc>
                <a:spcPct val="80000"/>
              </a:lnSpc>
            </a:pPr>
            <a:r>
              <a:rPr lang="el-GR" altLang="el-GR" b="1" dirty="0"/>
              <a:t>- Η κοινή καρωτίδα αρτηρία, που διχάζεται σε έξω και έσω καρωτίδα </a:t>
            </a:r>
          </a:p>
          <a:p>
            <a:pPr>
              <a:lnSpc>
                <a:spcPct val="80000"/>
              </a:lnSpc>
            </a:pPr>
            <a:r>
              <a:rPr lang="el-GR" altLang="el-GR" b="1" dirty="0"/>
              <a:t>  στο ύψος του άνω χείλους του θυρεοειδούς χόνδρου του λάρυγγα</a:t>
            </a:r>
          </a:p>
          <a:p>
            <a:pPr>
              <a:lnSpc>
                <a:spcPct val="80000"/>
              </a:lnSpc>
            </a:pPr>
            <a:r>
              <a:rPr lang="el-GR" altLang="el-GR" b="1" dirty="0"/>
              <a:t>- Κλάδοι της έξω καρωτίδας</a:t>
            </a:r>
          </a:p>
          <a:p>
            <a:pPr>
              <a:lnSpc>
                <a:spcPct val="80000"/>
              </a:lnSpc>
            </a:pPr>
            <a:r>
              <a:rPr lang="el-GR" altLang="el-GR" b="1" dirty="0"/>
              <a:t>- Έσω </a:t>
            </a:r>
            <a:r>
              <a:rPr lang="el-GR" altLang="el-GR" b="1" dirty="0" err="1"/>
              <a:t>σφαγίτιδα</a:t>
            </a:r>
            <a:r>
              <a:rPr lang="el-GR" altLang="el-GR" b="1" dirty="0"/>
              <a:t> φλέβα και οι </a:t>
            </a:r>
            <a:r>
              <a:rPr lang="el-GR" altLang="el-GR" b="1" dirty="0" err="1"/>
              <a:t>συμβάλλουσές</a:t>
            </a:r>
            <a:r>
              <a:rPr lang="el-GR" altLang="el-GR" b="1" dirty="0"/>
              <a:t> της</a:t>
            </a:r>
          </a:p>
          <a:p>
            <a:pPr>
              <a:lnSpc>
                <a:spcPct val="80000"/>
              </a:lnSpc>
            </a:pPr>
            <a:r>
              <a:rPr lang="el-GR" altLang="el-GR" b="1" dirty="0"/>
              <a:t>- Υπογλώσσιο νεύρο και ο </a:t>
            </a:r>
            <a:r>
              <a:rPr lang="el-GR" altLang="el-GR" b="1" dirty="0" err="1"/>
              <a:t>κατιών</a:t>
            </a:r>
            <a:r>
              <a:rPr lang="el-GR" altLang="el-GR" b="1" dirty="0"/>
              <a:t> κλάδος του</a:t>
            </a:r>
          </a:p>
          <a:p>
            <a:pPr>
              <a:lnSpc>
                <a:spcPct val="80000"/>
              </a:lnSpc>
            </a:pPr>
            <a:r>
              <a:rPr lang="el-GR" altLang="el-GR" b="1" dirty="0"/>
              <a:t>- Έσω λαρυγγικό νεύρο</a:t>
            </a:r>
          </a:p>
          <a:p>
            <a:pPr>
              <a:lnSpc>
                <a:spcPct val="80000"/>
              </a:lnSpc>
            </a:pPr>
            <a:r>
              <a:rPr lang="el-GR" altLang="el-GR" b="1" dirty="0"/>
              <a:t>- Έξω λαρυγγικό νεύρο</a:t>
            </a:r>
          </a:p>
          <a:p>
            <a:pPr>
              <a:lnSpc>
                <a:spcPct val="80000"/>
              </a:lnSpc>
            </a:pPr>
            <a:r>
              <a:rPr lang="el-GR" altLang="el-GR" b="1" dirty="0"/>
              <a:t>- Παραπληρωματικό νεύρο</a:t>
            </a:r>
          </a:p>
          <a:p>
            <a:pPr>
              <a:lnSpc>
                <a:spcPct val="80000"/>
              </a:lnSpc>
            </a:pPr>
            <a:r>
              <a:rPr lang="el-GR" altLang="el-GR" b="1" dirty="0"/>
              <a:t>- </a:t>
            </a:r>
            <a:r>
              <a:rPr lang="el-GR" altLang="el-GR" b="1" dirty="0" err="1"/>
              <a:t>Πνευμονογαστρικό</a:t>
            </a:r>
            <a:r>
              <a:rPr lang="el-GR" altLang="el-GR" b="1" dirty="0"/>
              <a:t> νεύρο</a:t>
            </a:r>
          </a:p>
          <a:p>
            <a:pPr>
              <a:lnSpc>
                <a:spcPct val="80000"/>
              </a:lnSpc>
            </a:pPr>
            <a:r>
              <a:rPr lang="el-GR" altLang="el-GR" b="1" dirty="0"/>
              <a:t>- Το συμπαθητικό στέλεχος</a:t>
            </a:r>
          </a:p>
          <a:p>
            <a:pPr>
              <a:lnSpc>
                <a:spcPct val="80000"/>
              </a:lnSpc>
            </a:pPr>
            <a:r>
              <a:rPr lang="el-GR" altLang="el-GR" b="1" dirty="0"/>
              <a:t>- Μέρος από την αλυσίδα των εν τω </a:t>
            </a:r>
            <a:r>
              <a:rPr lang="el-GR" altLang="el-GR" b="1" dirty="0" err="1"/>
              <a:t>βάθει</a:t>
            </a:r>
            <a:r>
              <a:rPr lang="el-GR" altLang="el-GR" b="1" dirty="0"/>
              <a:t> τραχηλικών    </a:t>
            </a:r>
            <a:r>
              <a:rPr lang="el-GR" altLang="el-GR" b="1" dirty="0" err="1"/>
              <a:t>λεμφογαγγλίων</a:t>
            </a:r>
            <a:endParaRPr lang="el-GR" altLang="el-GR" b="1" dirty="0"/>
          </a:p>
          <a:p>
            <a:endParaRPr lang="el-GR" dirty="0"/>
          </a:p>
        </p:txBody>
      </p:sp>
      <p:pic>
        <p:nvPicPr>
          <p:cNvPr id="8" name="Picture 7"/>
          <p:cNvPicPr>
            <a:picLocks noChangeAspect="1"/>
          </p:cNvPicPr>
          <p:nvPr/>
        </p:nvPicPr>
        <p:blipFill>
          <a:blip r:embed="rId3"/>
          <a:stretch>
            <a:fillRect/>
          </a:stretch>
        </p:blipFill>
        <p:spPr>
          <a:xfrm>
            <a:off x="3392924" y="2134338"/>
            <a:ext cx="1249788" cy="2145978"/>
          </a:xfrm>
          <a:prstGeom prst="rect">
            <a:avLst/>
          </a:prstGeom>
        </p:spPr>
      </p:pic>
    </p:spTree>
    <p:extLst>
      <p:ext uri="{BB962C8B-B14F-4D97-AF65-F5344CB8AC3E}">
        <p14:creationId xmlns:p14="http://schemas.microsoft.com/office/powerpoint/2010/main" val="38128829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090" y="60650"/>
            <a:ext cx="6446174" cy="6665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696" name="Text Box 8"/>
          <p:cNvSpPr txBox="1">
            <a:spLocks noChangeArrowheads="1"/>
          </p:cNvSpPr>
          <p:nvPr/>
        </p:nvSpPr>
        <p:spPr bwMode="auto">
          <a:xfrm>
            <a:off x="5640791" y="408956"/>
            <a:ext cx="4186602" cy="584775"/>
          </a:xfrm>
          <a:prstGeom prst="rect">
            <a:avLst/>
          </a:prstGeom>
          <a:solidFill>
            <a:srgbClr val="FFFF0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b="1" u="sng">
                <a:solidFill>
                  <a:schemeClr val="tx1"/>
                </a:solidFill>
                <a:latin typeface="Times New Roman" panose="02020603050405020304" pitchFamily="18" charset="0"/>
              </a:defRPr>
            </a:lvl1pPr>
            <a:lvl2pPr marL="742950" indent="-285750" eaLnBrk="0" hangingPunct="0">
              <a:defRPr sz="2000" b="1" u="sng">
                <a:solidFill>
                  <a:schemeClr val="tx1"/>
                </a:solidFill>
                <a:latin typeface="Times New Roman" panose="02020603050405020304" pitchFamily="18" charset="0"/>
              </a:defRPr>
            </a:lvl2pPr>
            <a:lvl3pPr marL="1143000" indent="-228600" eaLnBrk="0" hangingPunct="0">
              <a:defRPr sz="2000" b="1" u="sng">
                <a:solidFill>
                  <a:schemeClr val="tx1"/>
                </a:solidFill>
                <a:latin typeface="Times New Roman" panose="02020603050405020304" pitchFamily="18" charset="0"/>
              </a:defRPr>
            </a:lvl3pPr>
            <a:lvl4pPr marL="1600200" indent="-228600" eaLnBrk="0" hangingPunct="0">
              <a:defRPr sz="2000" b="1" u="sng">
                <a:solidFill>
                  <a:schemeClr val="tx1"/>
                </a:solidFill>
                <a:latin typeface="Times New Roman" panose="02020603050405020304" pitchFamily="18" charset="0"/>
              </a:defRPr>
            </a:lvl4pPr>
            <a:lvl5pPr marL="2057400" indent="-228600" eaLnBrk="0" hangingPunct="0">
              <a:defRPr sz="2000" b="1"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u="sng">
                <a:solidFill>
                  <a:schemeClr val="tx1"/>
                </a:solidFill>
                <a:latin typeface="Times New Roman" panose="02020603050405020304" pitchFamily="18" charset="0"/>
              </a:defRPr>
            </a:lvl9pPr>
          </a:lstStyle>
          <a:p>
            <a:pPr algn="ctr" eaLnBrk="1" hangingPunct="1"/>
            <a:r>
              <a:rPr lang="el-GR" altLang="el-GR" sz="3200" b="0" u="none" dirty="0"/>
              <a:t>Μυϊκό τρίγωνο</a:t>
            </a:r>
          </a:p>
        </p:txBody>
      </p:sp>
      <p:sp>
        <p:nvSpPr>
          <p:cNvPr id="2" name="Isosceles Triangle 1"/>
          <p:cNvSpPr/>
          <p:nvPr/>
        </p:nvSpPr>
        <p:spPr>
          <a:xfrm rot="5400000">
            <a:off x="2077574" y="3897311"/>
            <a:ext cx="3240091" cy="576264"/>
          </a:xfrm>
          <a:prstGeom prst="triangl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TextBox 2"/>
          <p:cNvSpPr txBox="1"/>
          <p:nvPr/>
        </p:nvSpPr>
        <p:spPr>
          <a:xfrm>
            <a:off x="6672264" y="1342037"/>
            <a:ext cx="5255285" cy="5022914"/>
          </a:xfrm>
          <a:prstGeom prst="rect">
            <a:avLst/>
          </a:prstGeom>
          <a:noFill/>
        </p:spPr>
        <p:txBody>
          <a:bodyPr wrap="none" rtlCol="0">
            <a:spAutoFit/>
          </a:bodyPr>
          <a:lstStyle/>
          <a:p>
            <a:pPr>
              <a:lnSpc>
                <a:spcPct val="80000"/>
              </a:lnSpc>
            </a:pPr>
            <a:r>
              <a:rPr lang="el-GR" altLang="el-GR" b="1" dirty="0"/>
              <a:t>   Βρίσκεται κάτω από το υοειδές οστό. </a:t>
            </a:r>
          </a:p>
          <a:p>
            <a:pPr>
              <a:lnSpc>
                <a:spcPct val="80000"/>
              </a:lnSpc>
            </a:pPr>
            <a:endParaRPr lang="el-GR" altLang="el-GR" b="1" dirty="0"/>
          </a:p>
          <a:p>
            <a:pPr>
              <a:lnSpc>
                <a:spcPct val="80000"/>
              </a:lnSpc>
            </a:pPr>
            <a:r>
              <a:rPr lang="el-GR" altLang="el-GR" b="1" dirty="0">
                <a:solidFill>
                  <a:srgbClr val="0070C0"/>
                </a:solidFill>
              </a:rPr>
              <a:t> Αφορίζεται: </a:t>
            </a:r>
          </a:p>
          <a:p>
            <a:pPr>
              <a:lnSpc>
                <a:spcPct val="80000"/>
              </a:lnSpc>
            </a:pPr>
            <a:r>
              <a:rPr lang="el-GR" altLang="el-GR" b="1" dirty="0"/>
              <a:t>-προς τα εμπρός από τη μέση γραμμή του τραχήλου </a:t>
            </a:r>
          </a:p>
          <a:p>
            <a:pPr>
              <a:lnSpc>
                <a:spcPct val="80000"/>
              </a:lnSpc>
            </a:pPr>
            <a:r>
              <a:rPr lang="el-GR" altLang="el-GR" b="1" dirty="0"/>
              <a:t>(από το υοειδές οστό μέχρι το </a:t>
            </a:r>
          </a:p>
          <a:p>
            <a:pPr>
              <a:lnSpc>
                <a:spcPct val="80000"/>
              </a:lnSpc>
            </a:pPr>
            <a:r>
              <a:rPr lang="el-GR" altLang="el-GR" b="1" dirty="0"/>
              <a:t>στέρνο)</a:t>
            </a:r>
          </a:p>
          <a:p>
            <a:pPr>
              <a:lnSpc>
                <a:spcPct val="80000"/>
              </a:lnSpc>
            </a:pPr>
            <a:r>
              <a:rPr lang="el-GR" altLang="el-GR" b="1" dirty="0"/>
              <a:t>-προς τα άνω και έξω από την άνω γαστέρα </a:t>
            </a:r>
          </a:p>
          <a:p>
            <a:pPr>
              <a:lnSpc>
                <a:spcPct val="80000"/>
              </a:lnSpc>
            </a:pPr>
            <a:r>
              <a:rPr lang="el-GR" altLang="el-GR" b="1" dirty="0"/>
              <a:t>του </a:t>
            </a:r>
            <a:r>
              <a:rPr lang="el-GR" altLang="el-GR" b="1" dirty="0" err="1"/>
              <a:t>ωμοϋοειδούς</a:t>
            </a:r>
            <a:r>
              <a:rPr lang="el-GR" altLang="el-GR" b="1" dirty="0"/>
              <a:t> μυός</a:t>
            </a:r>
          </a:p>
          <a:p>
            <a:pPr>
              <a:lnSpc>
                <a:spcPct val="80000"/>
              </a:lnSpc>
            </a:pPr>
            <a:r>
              <a:rPr lang="el-GR" altLang="el-GR" b="1" dirty="0"/>
              <a:t>-προς τα πίσω και κάτω από το πρόσθιο χείλος </a:t>
            </a:r>
          </a:p>
          <a:p>
            <a:pPr>
              <a:lnSpc>
                <a:spcPct val="80000"/>
              </a:lnSpc>
            </a:pPr>
            <a:r>
              <a:rPr lang="el-GR" altLang="el-GR" b="1" dirty="0"/>
              <a:t>του </a:t>
            </a:r>
            <a:r>
              <a:rPr lang="el-GR" altLang="el-GR" b="1" dirty="0" err="1"/>
              <a:t>στερνοκλειδομαστοειδούς</a:t>
            </a:r>
            <a:r>
              <a:rPr lang="el-GR" altLang="el-GR" b="1" dirty="0"/>
              <a:t> μυός</a:t>
            </a:r>
          </a:p>
          <a:p>
            <a:pPr>
              <a:lnSpc>
                <a:spcPct val="80000"/>
              </a:lnSpc>
            </a:pPr>
            <a:r>
              <a:rPr lang="el-GR" altLang="el-GR" b="1" dirty="0"/>
              <a:t> </a:t>
            </a:r>
          </a:p>
          <a:p>
            <a:pPr>
              <a:lnSpc>
                <a:spcPct val="80000"/>
              </a:lnSpc>
            </a:pPr>
            <a:r>
              <a:rPr lang="el-GR" altLang="el-GR" b="1" dirty="0">
                <a:solidFill>
                  <a:srgbClr val="0070C0"/>
                </a:solidFill>
              </a:rPr>
              <a:t> Το έδαφος του τριγώνου </a:t>
            </a:r>
            <a:r>
              <a:rPr lang="el-GR" altLang="el-GR" b="1" dirty="0"/>
              <a:t>σχηματίζεται </a:t>
            </a:r>
          </a:p>
          <a:p>
            <a:pPr>
              <a:lnSpc>
                <a:spcPct val="80000"/>
              </a:lnSpc>
            </a:pPr>
            <a:r>
              <a:rPr lang="el-GR" altLang="el-GR" b="1" dirty="0"/>
              <a:t>από τον </a:t>
            </a:r>
            <a:r>
              <a:rPr lang="el-GR" altLang="el-GR" b="1" dirty="0" err="1"/>
              <a:t>στερνοϋοειδή</a:t>
            </a:r>
            <a:r>
              <a:rPr lang="el-GR" altLang="el-GR" b="1" dirty="0"/>
              <a:t> και τον </a:t>
            </a:r>
            <a:r>
              <a:rPr lang="el-GR" altLang="el-GR" b="1" dirty="0" err="1"/>
              <a:t>στερνοθυρεοειδή</a:t>
            </a:r>
            <a:r>
              <a:rPr lang="el-GR" altLang="el-GR" b="1" dirty="0"/>
              <a:t> </a:t>
            </a:r>
          </a:p>
          <a:p>
            <a:pPr>
              <a:lnSpc>
                <a:spcPct val="80000"/>
              </a:lnSpc>
            </a:pPr>
            <a:r>
              <a:rPr lang="el-GR" altLang="el-GR" b="1" dirty="0"/>
              <a:t>μυ.</a:t>
            </a:r>
          </a:p>
          <a:p>
            <a:pPr>
              <a:lnSpc>
                <a:spcPct val="80000"/>
              </a:lnSpc>
            </a:pPr>
            <a:endParaRPr lang="el-GR" altLang="el-GR" b="1" dirty="0"/>
          </a:p>
          <a:p>
            <a:pPr>
              <a:lnSpc>
                <a:spcPct val="80000"/>
              </a:lnSpc>
            </a:pPr>
            <a:r>
              <a:rPr lang="el-GR" altLang="el-GR" b="1" dirty="0">
                <a:solidFill>
                  <a:srgbClr val="0070C0"/>
                </a:solidFill>
              </a:rPr>
              <a:t> Περιεχόμενο του τριγώνου:</a:t>
            </a:r>
          </a:p>
          <a:p>
            <a:pPr>
              <a:lnSpc>
                <a:spcPct val="80000"/>
              </a:lnSpc>
            </a:pPr>
            <a:r>
              <a:rPr lang="el-GR" altLang="el-GR" b="1" dirty="0"/>
              <a:t>- Θυρεοειδής αδένας</a:t>
            </a:r>
          </a:p>
          <a:p>
            <a:pPr>
              <a:lnSpc>
                <a:spcPct val="80000"/>
              </a:lnSpc>
            </a:pPr>
            <a:r>
              <a:rPr lang="el-GR" altLang="el-GR" b="1" dirty="0"/>
              <a:t>- Λάρυγγας</a:t>
            </a:r>
          </a:p>
          <a:p>
            <a:pPr>
              <a:lnSpc>
                <a:spcPct val="80000"/>
              </a:lnSpc>
            </a:pPr>
            <a:r>
              <a:rPr lang="el-GR" altLang="el-GR" b="1" dirty="0"/>
              <a:t>- Μέρος της τραχείας και του οισοφάγου</a:t>
            </a:r>
          </a:p>
          <a:p>
            <a:pPr>
              <a:lnSpc>
                <a:spcPct val="80000"/>
              </a:lnSpc>
            </a:pPr>
            <a:r>
              <a:rPr lang="el-GR" altLang="el-GR" b="1" dirty="0"/>
              <a:t>- Κάτω θυρεοειδή αγγεία</a:t>
            </a:r>
          </a:p>
          <a:p>
            <a:pPr>
              <a:lnSpc>
                <a:spcPct val="80000"/>
              </a:lnSpc>
            </a:pPr>
            <a:r>
              <a:rPr lang="el-GR" altLang="el-GR" b="1" dirty="0"/>
              <a:t>- Κάτω λαρυγγικό νεύρο</a:t>
            </a:r>
          </a:p>
          <a:p>
            <a:endParaRPr lang="el-GR" dirty="0"/>
          </a:p>
        </p:txBody>
      </p:sp>
    </p:spTree>
    <p:extLst>
      <p:ext uri="{BB962C8B-B14F-4D97-AF65-F5344CB8AC3E}">
        <p14:creationId xmlns:p14="http://schemas.microsoft.com/office/powerpoint/2010/main" val="17892473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886" b="2222"/>
          <a:stretch/>
        </p:blipFill>
        <p:spPr bwMode="auto">
          <a:xfrm>
            <a:off x="0" y="115453"/>
            <a:ext cx="6632575" cy="6576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Isosceles Triangle 2"/>
          <p:cNvSpPr/>
          <p:nvPr/>
        </p:nvSpPr>
        <p:spPr>
          <a:xfrm>
            <a:off x="2946832" y="1145309"/>
            <a:ext cx="738909" cy="1191491"/>
          </a:xfrm>
          <a:prstGeom prst="triangl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TextBox 3"/>
          <p:cNvSpPr txBox="1"/>
          <p:nvPr/>
        </p:nvSpPr>
        <p:spPr>
          <a:xfrm>
            <a:off x="6299404" y="589245"/>
            <a:ext cx="4213526" cy="646331"/>
          </a:xfrm>
          <a:prstGeom prst="rect">
            <a:avLst/>
          </a:prstGeom>
          <a:solidFill>
            <a:schemeClr val="accent4">
              <a:lumMod val="60000"/>
              <a:lumOff val="40000"/>
            </a:schemeClr>
          </a:solidFill>
        </p:spPr>
        <p:txBody>
          <a:bodyPr wrap="none" rtlCol="0">
            <a:spAutoFit/>
          </a:bodyPr>
          <a:lstStyle/>
          <a:p>
            <a:r>
              <a:rPr lang="el-GR" sz="3600" b="1" dirty="0" err="1"/>
              <a:t>Υπογενείδιο</a:t>
            </a:r>
            <a:r>
              <a:rPr lang="el-GR" sz="3600" b="1" dirty="0"/>
              <a:t> τρίγωνο</a:t>
            </a:r>
          </a:p>
        </p:txBody>
      </p:sp>
      <p:sp>
        <p:nvSpPr>
          <p:cNvPr id="6" name="TextBox 5"/>
          <p:cNvSpPr txBox="1"/>
          <p:nvPr/>
        </p:nvSpPr>
        <p:spPr>
          <a:xfrm>
            <a:off x="6632573" y="2017396"/>
            <a:ext cx="4559877" cy="2554545"/>
          </a:xfrm>
          <a:prstGeom prst="rect">
            <a:avLst/>
          </a:prstGeom>
          <a:noFill/>
        </p:spPr>
        <p:txBody>
          <a:bodyPr wrap="square" rtlCol="0">
            <a:spAutoFit/>
          </a:bodyPr>
          <a:lstStyle/>
          <a:p>
            <a:r>
              <a:rPr lang="el-GR" altLang="el-GR" sz="2000" b="1" dirty="0"/>
              <a:t>Πρόσθιες γαστέρες των δύο </a:t>
            </a:r>
            <a:r>
              <a:rPr lang="el-GR" altLang="el-GR" sz="2000" b="1" dirty="0" err="1"/>
              <a:t>διγαστόρων</a:t>
            </a:r>
            <a:r>
              <a:rPr lang="el-GR" altLang="el-GR" sz="2000" b="1" dirty="0"/>
              <a:t> μυών της κάτω γνάθου και το</a:t>
            </a:r>
          </a:p>
          <a:p>
            <a:r>
              <a:rPr lang="el-GR" altLang="el-GR" sz="2000" b="1" dirty="0"/>
              <a:t>σώμα του υοειδούς οστού, </a:t>
            </a:r>
          </a:p>
          <a:p>
            <a:r>
              <a:rPr lang="el-GR" altLang="el-GR" sz="2000" b="1" dirty="0"/>
              <a:t>Η κορυφή αντιστοιχεί στην κάτω γνάθο </a:t>
            </a:r>
          </a:p>
          <a:p>
            <a:r>
              <a:rPr lang="el-GR" altLang="el-GR" sz="2000" b="1" dirty="0"/>
              <a:t>και το έδαφος σχηματίζεται από τους </a:t>
            </a:r>
            <a:r>
              <a:rPr lang="el-GR" altLang="el-GR" sz="2000" b="1" dirty="0" err="1"/>
              <a:t>γναθο</a:t>
            </a:r>
            <a:r>
              <a:rPr lang="el-GR" altLang="el-GR" sz="2000" b="1" dirty="0" err="1">
                <a:cs typeface="Times New Roman" panose="02020603050405020304" pitchFamily="18" charset="0"/>
              </a:rPr>
              <a:t>ϋ</a:t>
            </a:r>
            <a:r>
              <a:rPr lang="el-GR" altLang="el-GR" sz="2000" b="1" dirty="0" err="1"/>
              <a:t>οειδείς</a:t>
            </a:r>
            <a:r>
              <a:rPr lang="el-GR" altLang="el-GR" sz="2000" b="1" dirty="0"/>
              <a:t> μυς. </a:t>
            </a:r>
          </a:p>
          <a:p>
            <a:r>
              <a:rPr lang="el-GR" altLang="el-GR" sz="2000" b="1" dirty="0"/>
              <a:t>Περιέχει τα </a:t>
            </a:r>
            <a:r>
              <a:rPr lang="el-GR" altLang="el-GR" sz="2000" b="1" dirty="0" err="1"/>
              <a:t>υπογενείδια</a:t>
            </a:r>
            <a:r>
              <a:rPr lang="el-GR" altLang="el-GR" sz="2000" b="1" dirty="0"/>
              <a:t> </a:t>
            </a:r>
            <a:r>
              <a:rPr lang="el-GR" altLang="el-GR" sz="2000" b="1" dirty="0" err="1"/>
              <a:t>λεμφογάγγλια</a:t>
            </a:r>
            <a:r>
              <a:rPr lang="el-GR" altLang="el-GR" sz="2000" b="1" dirty="0"/>
              <a:t> και αγγεία</a:t>
            </a:r>
            <a:endParaRPr lang="el-GR" sz="2000" b="1" dirty="0"/>
          </a:p>
        </p:txBody>
      </p:sp>
    </p:spTree>
    <p:extLst>
      <p:ext uri="{BB962C8B-B14F-4D97-AF65-F5344CB8AC3E}">
        <p14:creationId xmlns:p14="http://schemas.microsoft.com/office/powerpoint/2010/main" val="30078190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14"/>
          <p:cNvPicPr>
            <a:picLocks noChangeAspect="1" noChangeArrowheads="1"/>
          </p:cNvPicPr>
          <p:nvPr/>
        </p:nvPicPr>
        <p:blipFill>
          <a:blip r:embed="rId2" cstate="print"/>
          <a:srcRect/>
          <a:stretch>
            <a:fillRect/>
          </a:stretch>
        </p:blipFill>
        <p:spPr bwMode="auto">
          <a:xfrm>
            <a:off x="2881314" y="0"/>
            <a:ext cx="6632575" cy="6858000"/>
          </a:xfrm>
          <a:prstGeom prst="rect">
            <a:avLst/>
          </a:prstGeom>
          <a:noFill/>
          <a:ln w="9525">
            <a:noFill/>
            <a:miter lim="800000"/>
            <a:headEnd/>
            <a:tailEnd/>
          </a:ln>
        </p:spPr>
      </p:pic>
      <p:pic>
        <p:nvPicPr>
          <p:cNvPr id="112643" name="Picture 14"/>
          <p:cNvPicPr>
            <a:picLocks noChangeAspect="1" noChangeArrowheads="1"/>
          </p:cNvPicPr>
          <p:nvPr/>
        </p:nvPicPr>
        <p:blipFill>
          <a:blip r:embed="rId2" cstate="print"/>
          <a:srcRect/>
          <a:stretch>
            <a:fillRect/>
          </a:stretch>
        </p:blipFill>
        <p:spPr bwMode="auto">
          <a:xfrm>
            <a:off x="2782889" y="0"/>
            <a:ext cx="6632575" cy="6858000"/>
          </a:xfrm>
          <a:prstGeom prst="rect">
            <a:avLst/>
          </a:prstGeom>
          <a:noFill/>
          <a:ln w="9525">
            <a:noFill/>
            <a:miter lim="800000"/>
            <a:headEnd/>
            <a:tailEnd/>
          </a:ln>
        </p:spPr>
      </p:pic>
      <p:sp>
        <p:nvSpPr>
          <p:cNvPr id="112644" name="Rectangle 5"/>
          <p:cNvSpPr>
            <a:spLocks noGrp="1" noChangeArrowheads="1"/>
          </p:cNvSpPr>
          <p:nvPr>
            <p:ph type="title"/>
          </p:nvPr>
        </p:nvSpPr>
        <p:spPr>
          <a:xfrm>
            <a:off x="1992313" y="0"/>
            <a:ext cx="8229600" cy="1143000"/>
          </a:xfrm>
        </p:spPr>
        <p:txBody>
          <a:bodyPr/>
          <a:lstStyle/>
          <a:p>
            <a:pPr eaLnBrk="1" hangingPunct="1"/>
            <a:r>
              <a:rPr lang="el-GR" sz="3200" b="1" dirty="0">
                <a:effectLst>
                  <a:outerShdw blurRad="38100" dist="38100" dir="2700000" algn="tl">
                    <a:srgbClr val="000000">
                      <a:alpha val="43137"/>
                    </a:srgbClr>
                  </a:outerShdw>
                </a:effectLst>
              </a:rPr>
              <a:t>Τα τρίγωνα του Τραχήλου</a:t>
            </a:r>
          </a:p>
        </p:txBody>
      </p:sp>
      <p:sp>
        <p:nvSpPr>
          <p:cNvPr id="45066" name="Text Box 13"/>
          <p:cNvSpPr txBox="1">
            <a:spLocks noChangeArrowheads="1"/>
          </p:cNvSpPr>
          <p:nvPr/>
        </p:nvSpPr>
        <p:spPr bwMode="auto">
          <a:xfrm>
            <a:off x="1847850" y="1773239"/>
            <a:ext cx="1702710" cy="307777"/>
          </a:xfrm>
          <a:prstGeom prst="rect">
            <a:avLst/>
          </a:prstGeom>
          <a:noFill/>
          <a:ln w="9525">
            <a:noFill/>
            <a:miter lim="800000"/>
            <a:headEnd/>
            <a:tailEnd/>
          </a:ln>
        </p:spPr>
        <p:txBody>
          <a:bodyPr wrap="none">
            <a:spAutoFit/>
          </a:bodyPr>
          <a:lstStyle/>
          <a:p>
            <a:r>
              <a:rPr lang="el-GR" sz="1400"/>
              <a:t>Υπογενείδιο τρίγωνο</a:t>
            </a:r>
          </a:p>
        </p:txBody>
      </p:sp>
      <p:sp>
        <p:nvSpPr>
          <p:cNvPr id="14" name="13 - Ελεύθερη σχεδίαση"/>
          <p:cNvSpPr/>
          <p:nvPr/>
        </p:nvSpPr>
        <p:spPr>
          <a:xfrm>
            <a:off x="5830888" y="1136650"/>
            <a:ext cx="539750" cy="1195388"/>
          </a:xfrm>
          <a:custGeom>
            <a:avLst/>
            <a:gdLst>
              <a:gd name="connsiteX0" fmla="*/ 200121 w 538789"/>
              <a:gd name="connsiteY0" fmla="*/ 0 h 1196109"/>
              <a:gd name="connsiteX1" fmla="*/ 190885 w 538789"/>
              <a:gd name="connsiteY1" fmla="*/ 230909 h 1196109"/>
              <a:gd name="connsiteX2" fmla="*/ 172412 w 538789"/>
              <a:gd name="connsiteY2" fmla="*/ 471054 h 1196109"/>
              <a:gd name="connsiteX3" fmla="*/ 126231 w 538789"/>
              <a:gd name="connsiteY3" fmla="*/ 720436 h 1196109"/>
              <a:gd name="connsiteX4" fmla="*/ 43103 w 538789"/>
              <a:gd name="connsiteY4" fmla="*/ 942109 h 1196109"/>
              <a:gd name="connsiteX5" fmla="*/ 6158 w 538789"/>
              <a:gd name="connsiteY5" fmla="*/ 1089891 h 1196109"/>
              <a:gd name="connsiteX6" fmla="*/ 70812 w 538789"/>
              <a:gd name="connsiteY6" fmla="*/ 1182254 h 1196109"/>
              <a:gd name="connsiteX7" fmla="*/ 431031 w 538789"/>
              <a:gd name="connsiteY7" fmla="*/ 1173018 h 1196109"/>
              <a:gd name="connsiteX8" fmla="*/ 532631 w 538789"/>
              <a:gd name="connsiteY8" fmla="*/ 1080654 h 1196109"/>
              <a:gd name="connsiteX9" fmla="*/ 467976 w 538789"/>
              <a:gd name="connsiteY9" fmla="*/ 951345 h 1196109"/>
              <a:gd name="connsiteX10" fmla="*/ 347903 w 538789"/>
              <a:gd name="connsiteY10" fmla="*/ 618836 h 1196109"/>
              <a:gd name="connsiteX11" fmla="*/ 237067 w 538789"/>
              <a:gd name="connsiteY11" fmla="*/ 230909 h 1196109"/>
              <a:gd name="connsiteX12" fmla="*/ 200121 w 538789"/>
              <a:gd name="connsiteY12" fmla="*/ 0 h 119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8789" h="1196109">
                <a:moveTo>
                  <a:pt x="200121" y="0"/>
                </a:moveTo>
                <a:cubicBezTo>
                  <a:pt x="192424" y="0"/>
                  <a:pt x="195503" y="152400"/>
                  <a:pt x="190885" y="230909"/>
                </a:cubicBezTo>
                <a:cubicBezTo>
                  <a:pt x="186267" y="309418"/>
                  <a:pt x="183188" y="389466"/>
                  <a:pt x="172412" y="471054"/>
                </a:cubicBezTo>
                <a:cubicBezTo>
                  <a:pt x="161636" y="552642"/>
                  <a:pt x="147783" y="641927"/>
                  <a:pt x="126231" y="720436"/>
                </a:cubicBezTo>
                <a:cubicBezTo>
                  <a:pt x="104679" y="798945"/>
                  <a:pt x="63115" y="880533"/>
                  <a:pt x="43103" y="942109"/>
                </a:cubicBezTo>
                <a:cubicBezTo>
                  <a:pt x="23091" y="1003685"/>
                  <a:pt x="1540" y="1049867"/>
                  <a:pt x="6158" y="1089891"/>
                </a:cubicBezTo>
                <a:cubicBezTo>
                  <a:pt x="10776" y="1129915"/>
                  <a:pt x="0" y="1168400"/>
                  <a:pt x="70812" y="1182254"/>
                </a:cubicBezTo>
                <a:cubicBezTo>
                  <a:pt x="141624" y="1196109"/>
                  <a:pt x="354061" y="1189951"/>
                  <a:pt x="431031" y="1173018"/>
                </a:cubicBezTo>
                <a:cubicBezTo>
                  <a:pt x="508001" y="1156085"/>
                  <a:pt x="526474" y="1117600"/>
                  <a:pt x="532631" y="1080654"/>
                </a:cubicBezTo>
                <a:cubicBezTo>
                  <a:pt x="538789" y="1043709"/>
                  <a:pt x="498764" y="1028315"/>
                  <a:pt x="467976" y="951345"/>
                </a:cubicBezTo>
                <a:cubicBezTo>
                  <a:pt x="437188" y="874375"/>
                  <a:pt x="386388" y="738909"/>
                  <a:pt x="347903" y="618836"/>
                </a:cubicBezTo>
                <a:cubicBezTo>
                  <a:pt x="309418" y="498763"/>
                  <a:pt x="264776" y="335588"/>
                  <a:pt x="237067" y="230909"/>
                </a:cubicBezTo>
                <a:cubicBezTo>
                  <a:pt x="209358" y="126230"/>
                  <a:pt x="207818" y="0"/>
                  <a:pt x="200121" y="0"/>
                </a:cubicBezTo>
                <a:close/>
              </a:path>
            </a:pathLst>
          </a:cu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16 - Ελεύθερη σχεδίαση"/>
          <p:cNvSpPr/>
          <p:nvPr/>
        </p:nvSpPr>
        <p:spPr>
          <a:xfrm>
            <a:off x="6261100" y="1050926"/>
            <a:ext cx="1049338" cy="1236663"/>
          </a:xfrm>
          <a:custGeom>
            <a:avLst/>
            <a:gdLst>
              <a:gd name="connsiteX0" fmla="*/ 20012 w 1049867"/>
              <a:gd name="connsiteY0" fmla="*/ 75430 h 1236134"/>
              <a:gd name="connsiteX1" fmla="*/ 121612 w 1049867"/>
              <a:gd name="connsiteY1" fmla="*/ 629612 h 1236134"/>
              <a:gd name="connsiteX2" fmla="*/ 158558 w 1049867"/>
              <a:gd name="connsiteY2" fmla="*/ 1008303 h 1236134"/>
              <a:gd name="connsiteX3" fmla="*/ 186267 w 1049867"/>
              <a:gd name="connsiteY3" fmla="*/ 1146849 h 1236134"/>
              <a:gd name="connsiteX4" fmla="*/ 250921 w 1049867"/>
              <a:gd name="connsiteY4" fmla="*/ 1229976 h 1236134"/>
              <a:gd name="connsiteX5" fmla="*/ 666558 w 1049867"/>
              <a:gd name="connsiteY5" fmla="*/ 1109903 h 1236134"/>
              <a:gd name="connsiteX6" fmla="*/ 952885 w 1049867"/>
              <a:gd name="connsiteY6" fmla="*/ 980594 h 1236134"/>
              <a:gd name="connsiteX7" fmla="*/ 1017540 w 1049867"/>
              <a:gd name="connsiteY7" fmla="*/ 943649 h 1236134"/>
              <a:gd name="connsiteX8" fmla="*/ 758921 w 1049867"/>
              <a:gd name="connsiteY8" fmla="*/ 740449 h 1236134"/>
              <a:gd name="connsiteX9" fmla="*/ 491067 w 1049867"/>
              <a:gd name="connsiteY9" fmla="*/ 417176 h 1236134"/>
              <a:gd name="connsiteX10" fmla="*/ 241685 w 1049867"/>
              <a:gd name="connsiteY10" fmla="*/ 177030 h 1236134"/>
              <a:gd name="connsiteX11" fmla="*/ 20012 w 1049867"/>
              <a:gd name="connsiteY11" fmla="*/ 75430 h 123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9867" h="1236134">
                <a:moveTo>
                  <a:pt x="20012" y="75430"/>
                </a:moveTo>
                <a:cubicBezTo>
                  <a:pt x="0" y="150860"/>
                  <a:pt x="98521" y="474133"/>
                  <a:pt x="121612" y="629612"/>
                </a:cubicBezTo>
                <a:cubicBezTo>
                  <a:pt x="144703" y="785091"/>
                  <a:pt x="147782" y="922097"/>
                  <a:pt x="158558" y="1008303"/>
                </a:cubicBezTo>
                <a:cubicBezTo>
                  <a:pt x="169334" y="1094509"/>
                  <a:pt x="170873" y="1109904"/>
                  <a:pt x="186267" y="1146849"/>
                </a:cubicBezTo>
                <a:cubicBezTo>
                  <a:pt x="201661" y="1183794"/>
                  <a:pt x="170873" y="1236134"/>
                  <a:pt x="250921" y="1229976"/>
                </a:cubicBezTo>
                <a:cubicBezTo>
                  <a:pt x="330969" y="1223818"/>
                  <a:pt x="549564" y="1151467"/>
                  <a:pt x="666558" y="1109903"/>
                </a:cubicBezTo>
                <a:cubicBezTo>
                  <a:pt x="783552" y="1068339"/>
                  <a:pt x="894388" y="1008303"/>
                  <a:pt x="952885" y="980594"/>
                </a:cubicBezTo>
                <a:cubicBezTo>
                  <a:pt x="1011382" y="952885"/>
                  <a:pt x="1049867" y="983673"/>
                  <a:pt x="1017540" y="943649"/>
                </a:cubicBezTo>
                <a:cubicBezTo>
                  <a:pt x="985213" y="903625"/>
                  <a:pt x="846666" y="828194"/>
                  <a:pt x="758921" y="740449"/>
                </a:cubicBezTo>
                <a:cubicBezTo>
                  <a:pt x="671176" y="652704"/>
                  <a:pt x="577273" y="511079"/>
                  <a:pt x="491067" y="417176"/>
                </a:cubicBezTo>
                <a:cubicBezTo>
                  <a:pt x="404861" y="323273"/>
                  <a:pt x="323273" y="232448"/>
                  <a:pt x="241685" y="177030"/>
                </a:cubicBezTo>
                <a:cubicBezTo>
                  <a:pt x="160097" y="121612"/>
                  <a:pt x="40024" y="0"/>
                  <a:pt x="20012" y="75430"/>
                </a:cubicBezTo>
                <a:close/>
              </a:path>
            </a:pathLst>
          </a:cu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Line 10"/>
          <p:cNvSpPr>
            <a:spLocks noChangeShapeType="1"/>
          </p:cNvSpPr>
          <p:nvPr/>
        </p:nvSpPr>
        <p:spPr bwMode="auto">
          <a:xfrm flipH="1">
            <a:off x="6600825" y="1916114"/>
            <a:ext cx="1511300" cy="1587"/>
          </a:xfrm>
          <a:prstGeom prst="line">
            <a:avLst/>
          </a:prstGeom>
          <a:noFill/>
          <a:ln w="9525">
            <a:solidFill>
              <a:schemeClr val="tx1"/>
            </a:solidFill>
            <a:round/>
            <a:headEnd/>
            <a:tailEnd type="triangle" w="med" len="med"/>
          </a:ln>
        </p:spPr>
        <p:txBody>
          <a:bodyPr/>
          <a:lstStyle/>
          <a:p>
            <a:endParaRPr lang="en-US"/>
          </a:p>
        </p:txBody>
      </p:sp>
      <p:sp>
        <p:nvSpPr>
          <p:cNvPr id="19" name="18 - TextBox"/>
          <p:cNvSpPr txBox="1">
            <a:spLocks noChangeArrowheads="1"/>
          </p:cNvSpPr>
          <p:nvPr/>
        </p:nvSpPr>
        <p:spPr bwMode="auto">
          <a:xfrm>
            <a:off x="8183564" y="1773239"/>
            <a:ext cx="1596399" cy="307777"/>
          </a:xfrm>
          <a:prstGeom prst="rect">
            <a:avLst/>
          </a:prstGeom>
          <a:noFill/>
          <a:ln w="9525">
            <a:noFill/>
            <a:miter lim="800000"/>
            <a:headEnd/>
            <a:tailEnd/>
          </a:ln>
        </p:spPr>
        <p:txBody>
          <a:bodyPr wrap="none">
            <a:spAutoFit/>
          </a:bodyPr>
          <a:lstStyle/>
          <a:p>
            <a:r>
              <a:rPr lang="el-GR" sz="1400"/>
              <a:t>Υπογνάθιο τρίγωνο</a:t>
            </a:r>
            <a:endParaRPr lang="en-US" sz="1400"/>
          </a:p>
        </p:txBody>
      </p:sp>
      <p:sp>
        <p:nvSpPr>
          <p:cNvPr id="20" name="19 - Ελεύθερη σχεδίαση"/>
          <p:cNvSpPr/>
          <p:nvPr/>
        </p:nvSpPr>
        <p:spPr>
          <a:xfrm>
            <a:off x="6484939" y="2006600"/>
            <a:ext cx="985837" cy="1587500"/>
          </a:xfrm>
          <a:custGeom>
            <a:avLst/>
            <a:gdLst>
              <a:gd name="connsiteX0" fmla="*/ 220133 w 985212"/>
              <a:gd name="connsiteY0" fmla="*/ 384848 h 1587115"/>
              <a:gd name="connsiteX1" fmla="*/ 802024 w 985212"/>
              <a:gd name="connsiteY1" fmla="*/ 163175 h 1587115"/>
              <a:gd name="connsiteX2" fmla="*/ 977515 w 985212"/>
              <a:gd name="connsiteY2" fmla="*/ 80048 h 1587115"/>
              <a:gd name="connsiteX3" fmla="*/ 755842 w 985212"/>
              <a:gd name="connsiteY3" fmla="*/ 643466 h 1587115"/>
              <a:gd name="connsiteX4" fmla="*/ 460278 w 985212"/>
              <a:gd name="connsiteY4" fmla="*/ 1326957 h 1587115"/>
              <a:gd name="connsiteX5" fmla="*/ 349442 w 985212"/>
              <a:gd name="connsiteY5" fmla="*/ 1567103 h 1587115"/>
              <a:gd name="connsiteX6" fmla="*/ 257078 w 985212"/>
              <a:gd name="connsiteY6" fmla="*/ 1447030 h 1587115"/>
              <a:gd name="connsiteX7" fmla="*/ 118533 w 985212"/>
              <a:gd name="connsiteY7" fmla="*/ 883612 h 1587115"/>
              <a:gd name="connsiteX8" fmla="*/ 16933 w 985212"/>
              <a:gd name="connsiteY8" fmla="*/ 588048 h 1587115"/>
              <a:gd name="connsiteX9" fmla="*/ 220133 w 985212"/>
              <a:gd name="connsiteY9" fmla="*/ 384848 h 158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5212" h="1587115">
                <a:moveTo>
                  <a:pt x="220133" y="384848"/>
                </a:moveTo>
                <a:cubicBezTo>
                  <a:pt x="350981" y="314036"/>
                  <a:pt x="675794" y="213975"/>
                  <a:pt x="802024" y="163175"/>
                </a:cubicBezTo>
                <a:cubicBezTo>
                  <a:pt x="928254" y="112375"/>
                  <a:pt x="985212" y="0"/>
                  <a:pt x="977515" y="80048"/>
                </a:cubicBezTo>
                <a:cubicBezTo>
                  <a:pt x="969818" y="160097"/>
                  <a:pt x="842048" y="435648"/>
                  <a:pt x="755842" y="643466"/>
                </a:cubicBezTo>
                <a:cubicBezTo>
                  <a:pt x="669636" y="851284"/>
                  <a:pt x="528011" y="1173018"/>
                  <a:pt x="460278" y="1326957"/>
                </a:cubicBezTo>
                <a:cubicBezTo>
                  <a:pt x="392545" y="1480896"/>
                  <a:pt x="383309" y="1547091"/>
                  <a:pt x="349442" y="1567103"/>
                </a:cubicBezTo>
                <a:cubicBezTo>
                  <a:pt x="315575" y="1587115"/>
                  <a:pt x="295563" y="1560945"/>
                  <a:pt x="257078" y="1447030"/>
                </a:cubicBezTo>
                <a:cubicBezTo>
                  <a:pt x="218593" y="1333115"/>
                  <a:pt x="158557" y="1026776"/>
                  <a:pt x="118533" y="883612"/>
                </a:cubicBezTo>
                <a:cubicBezTo>
                  <a:pt x="78509" y="740448"/>
                  <a:pt x="0" y="669636"/>
                  <a:pt x="16933" y="588048"/>
                </a:cubicBezTo>
                <a:cubicBezTo>
                  <a:pt x="33866" y="506460"/>
                  <a:pt x="89285" y="455660"/>
                  <a:pt x="220133" y="384848"/>
                </a:cubicBezTo>
                <a:close/>
              </a:path>
            </a:pathLst>
          </a:custGeom>
          <a:blipFill>
            <a:blip r:embed="rId5"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Line 10"/>
          <p:cNvSpPr>
            <a:spLocks noChangeShapeType="1"/>
          </p:cNvSpPr>
          <p:nvPr/>
        </p:nvSpPr>
        <p:spPr bwMode="auto">
          <a:xfrm flipH="1">
            <a:off x="6816726" y="2781300"/>
            <a:ext cx="1223963" cy="0"/>
          </a:xfrm>
          <a:prstGeom prst="line">
            <a:avLst/>
          </a:prstGeom>
          <a:noFill/>
          <a:ln w="9525">
            <a:solidFill>
              <a:schemeClr val="tx1"/>
            </a:solidFill>
            <a:round/>
            <a:headEnd/>
            <a:tailEnd type="triangle" w="med" len="med"/>
          </a:ln>
        </p:spPr>
        <p:txBody>
          <a:bodyPr/>
          <a:lstStyle/>
          <a:p>
            <a:endParaRPr lang="en-US"/>
          </a:p>
        </p:txBody>
      </p:sp>
      <p:sp>
        <p:nvSpPr>
          <p:cNvPr id="22" name="21 - TextBox"/>
          <p:cNvSpPr txBox="1">
            <a:spLocks noChangeArrowheads="1"/>
          </p:cNvSpPr>
          <p:nvPr/>
        </p:nvSpPr>
        <p:spPr bwMode="auto">
          <a:xfrm>
            <a:off x="8183563" y="2565401"/>
            <a:ext cx="1654748" cy="307777"/>
          </a:xfrm>
          <a:prstGeom prst="rect">
            <a:avLst/>
          </a:prstGeom>
          <a:noFill/>
          <a:ln w="9525">
            <a:noFill/>
            <a:miter lim="800000"/>
            <a:headEnd/>
            <a:tailEnd/>
          </a:ln>
        </p:spPr>
        <p:txBody>
          <a:bodyPr wrap="none">
            <a:spAutoFit/>
          </a:bodyPr>
          <a:lstStyle/>
          <a:p>
            <a:r>
              <a:rPr lang="el-GR" sz="1400"/>
              <a:t>Καρωτιδικό τρίγωνο</a:t>
            </a:r>
            <a:endParaRPr lang="en-US" sz="1400"/>
          </a:p>
        </p:txBody>
      </p:sp>
      <p:sp>
        <p:nvSpPr>
          <p:cNvPr id="30" name="Line 10"/>
          <p:cNvSpPr>
            <a:spLocks noChangeShapeType="1"/>
          </p:cNvSpPr>
          <p:nvPr/>
        </p:nvSpPr>
        <p:spPr bwMode="auto">
          <a:xfrm flipH="1" flipV="1">
            <a:off x="6816725" y="5373688"/>
            <a:ext cx="287338" cy="1008062"/>
          </a:xfrm>
          <a:prstGeom prst="line">
            <a:avLst/>
          </a:prstGeom>
          <a:noFill/>
          <a:ln w="9525">
            <a:solidFill>
              <a:schemeClr val="tx1"/>
            </a:solidFill>
            <a:round/>
            <a:headEnd/>
            <a:tailEnd type="triangle" w="med" len="med"/>
          </a:ln>
        </p:spPr>
        <p:txBody>
          <a:bodyPr/>
          <a:lstStyle/>
          <a:p>
            <a:endParaRPr lang="en-US"/>
          </a:p>
        </p:txBody>
      </p:sp>
      <p:sp>
        <p:nvSpPr>
          <p:cNvPr id="33" name="32 - TextBox"/>
          <p:cNvSpPr txBox="1">
            <a:spLocks noChangeArrowheads="1"/>
          </p:cNvSpPr>
          <p:nvPr/>
        </p:nvSpPr>
        <p:spPr bwMode="auto">
          <a:xfrm>
            <a:off x="6383339" y="6381751"/>
            <a:ext cx="1806585" cy="307777"/>
          </a:xfrm>
          <a:prstGeom prst="rect">
            <a:avLst/>
          </a:prstGeom>
          <a:noFill/>
          <a:ln w="9525">
            <a:noFill/>
            <a:miter lim="800000"/>
            <a:headEnd/>
            <a:tailEnd/>
          </a:ln>
        </p:spPr>
        <p:txBody>
          <a:bodyPr wrap="none">
            <a:spAutoFit/>
          </a:bodyPr>
          <a:lstStyle/>
          <a:p>
            <a:r>
              <a:rPr lang="el-GR" sz="1400"/>
              <a:t>Έλασσον υπερκλείδιο </a:t>
            </a:r>
            <a:endParaRPr lang="en-US" sz="1400"/>
          </a:p>
        </p:txBody>
      </p:sp>
      <p:sp>
        <p:nvSpPr>
          <p:cNvPr id="39" name="Line 12"/>
          <p:cNvSpPr>
            <a:spLocks noChangeShapeType="1"/>
          </p:cNvSpPr>
          <p:nvPr/>
        </p:nvSpPr>
        <p:spPr bwMode="auto">
          <a:xfrm>
            <a:off x="3863976" y="1989138"/>
            <a:ext cx="2232025" cy="0"/>
          </a:xfrm>
          <a:prstGeom prst="line">
            <a:avLst/>
          </a:prstGeom>
          <a:noFill/>
          <a:ln w="9525">
            <a:solidFill>
              <a:schemeClr val="tx1"/>
            </a:solidFill>
            <a:round/>
            <a:headEnd/>
            <a:tailEnd type="triangle" w="med" len="med"/>
          </a:ln>
        </p:spPr>
        <p:txBody>
          <a:bodyPr/>
          <a:lstStyle/>
          <a:p>
            <a:endParaRPr lang="en-US"/>
          </a:p>
        </p:txBody>
      </p:sp>
    </p:spTree>
    <p:extLst>
      <p:ext uri="{BB962C8B-B14F-4D97-AF65-F5344CB8AC3E}">
        <p14:creationId xmlns:p14="http://schemas.microsoft.com/office/powerpoint/2010/main" val="103176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06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6" grpId="0"/>
      <p:bldP spid="18" grpId="0" animBg="1"/>
      <p:bldP spid="19" grpId="0"/>
      <p:bldP spid="21" grpId="0" animBg="1"/>
      <p:bldP spid="22" grpId="0"/>
      <p:bldP spid="30" grpId="0" animBg="1"/>
      <p:bldP spid="33" grpId="0"/>
      <p:bldP spid="3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5"/>
          <p:cNvPicPr>
            <a:picLocks noGrp="1" noChangeAspect="1" noChangeArrowheads="1"/>
          </p:cNvPicPr>
          <p:nvPr>
            <p:ph idx="1"/>
          </p:nvPr>
        </p:nvPicPr>
        <p:blipFill>
          <a:blip r:embed="rId2" cstate="print"/>
          <a:srcRect/>
          <a:stretch>
            <a:fillRect/>
          </a:stretch>
        </p:blipFill>
        <p:spPr>
          <a:xfrm>
            <a:off x="2711451" y="0"/>
            <a:ext cx="6353175" cy="6858000"/>
          </a:xfrm>
        </p:spPr>
      </p:pic>
      <p:sp>
        <p:nvSpPr>
          <p:cNvPr id="44041" name="Text Box 13"/>
          <p:cNvSpPr txBox="1">
            <a:spLocks noChangeArrowheads="1"/>
          </p:cNvSpPr>
          <p:nvPr/>
        </p:nvSpPr>
        <p:spPr bwMode="auto">
          <a:xfrm>
            <a:off x="8302626" y="3789364"/>
            <a:ext cx="2222403" cy="307777"/>
          </a:xfrm>
          <a:prstGeom prst="rect">
            <a:avLst/>
          </a:prstGeom>
          <a:noFill/>
          <a:ln w="9525">
            <a:noFill/>
            <a:miter lim="800000"/>
            <a:headEnd/>
            <a:tailEnd/>
          </a:ln>
        </p:spPr>
        <p:txBody>
          <a:bodyPr wrap="none">
            <a:spAutoFit/>
          </a:bodyPr>
          <a:lstStyle/>
          <a:p>
            <a:r>
              <a:rPr lang="el-GR" sz="1400"/>
              <a:t>Πρόσθιο τραχηλικό τρίγωνο</a:t>
            </a:r>
          </a:p>
        </p:txBody>
      </p:sp>
      <p:sp>
        <p:nvSpPr>
          <p:cNvPr id="44043" name="Text Box 15"/>
          <p:cNvSpPr txBox="1">
            <a:spLocks noChangeArrowheads="1"/>
          </p:cNvSpPr>
          <p:nvPr/>
        </p:nvSpPr>
        <p:spPr bwMode="auto">
          <a:xfrm>
            <a:off x="8951914" y="2781301"/>
            <a:ext cx="1596399" cy="307777"/>
          </a:xfrm>
          <a:prstGeom prst="rect">
            <a:avLst/>
          </a:prstGeom>
          <a:noFill/>
          <a:ln w="9525">
            <a:noFill/>
            <a:miter lim="800000"/>
            <a:headEnd/>
            <a:tailEnd/>
          </a:ln>
        </p:spPr>
        <p:txBody>
          <a:bodyPr wrap="none">
            <a:spAutoFit/>
          </a:bodyPr>
          <a:lstStyle/>
          <a:p>
            <a:r>
              <a:rPr lang="el-GR" sz="1400"/>
              <a:t>Υπογνάθιο τρίγωνο</a:t>
            </a:r>
          </a:p>
        </p:txBody>
      </p:sp>
      <p:sp>
        <p:nvSpPr>
          <p:cNvPr id="44045" name="Text Box 17"/>
          <p:cNvSpPr txBox="1">
            <a:spLocks noChangeArrowheads="1"/>
          </p:cNvSpPr>
          <p:nvPr/>
        </p:nvSpPr>
        <p:spPr bwMode="auto">
          <a:xfrm>
            <a:off x="8688388" y="3284539"/>
            <a:ext cx="1654748" cy="307777"/>
          </a:xfrm>
          <a:prstGeom prst="rect">
            <a:avLst/>
          </a:prstGeom>
          <a:noFill/>
          <a:ln w="9525">
            <a:noFill/>
            <a:miter lim="800000"/>
            <a:headEnd/>
            <a:tailEnd/>
          </a:ln>
        </p:spPr>
        <p:txBody>
          <a:bodyPr wrap="none">
            <a:spAutoFit/>
          </a:bodyPr>
          <a:lstStyle/>
          <a:p>
            <a:r>
              <a:rPr lang="el-GR" sz="1400"/>
              <a:t>Καρωτιδικό τρίγωνο</a:t>
            </a:r>
          </a:p>
        </p:txBody>
      </p:sp>
      <p:sp>
        <p:nvSpPr>
          <p:cNvPr id="21" name="20 - Ελεύθερη σχεδίαση"/>
          <p:cNvSpPr/>
          <p:nvPr/>
        </p:nvSpPr>
        <p:spPr>
          <a:xfrm>
            <a:off x="4819651" y="1265239"/>
            <a:ext cx="3452813" cy="4529137"/>
          </a:xfrm>
          <a:custGeom>
            <a:avLst/>
            <a:gdLst>
              <a:gd name="connsiteX0" fmla="*/ 29248 w 3452860"/>
              <a:gd name="connsiteY0" fmla="*/ 18473 h 4528896"/>
              <a:gd name="connsiteX1" fmla="*/ 389466 w 3452860"/>
              <a:gd name="connsiteY1" fmla="*/ 304800 h 4528896"/>
              <a:gd name="connsiteX2" fmla="*/ 749684 w 3452860"/>
              <a:gd name="connsiteY2" fmla="*/ 637309 h 4528896"/>
              <a:gd name="connsiteX3" fmla="*/ 1082193 w 3452860"/>
              <a:gd name="connsiteY3" fmla="*/ 812800 h 4528896"/>
              <a:gd name="connsiteX4" fmla="*/ 1710266 w 3452860"/>
              <a:gd name="connsiteY4" fmla="*/ 1034473 h 4528896"/>
              <a:gd name="connsiteX5" fmla="*/ 2310630 w 3452860"/>
              <a:gd name="connsiteY5" fmla="*/ 1182254 h 4528896"/>
              <a:gd name="connsiteX6" fmla="*/ 2772448 w 3452860"/>
              <a:gd name="connsiteY6" fmla="*/ 1283854 h 4528896"/>
              <a:gd name="connsiteX7" fmla="*/ 3068012 w 3452860"/>
              <a:gd name="connsiteY7" fmla="*/ 1348509 h 4528896"/>
              <a:gd name="connsiteX8" fmla="*/ 3400521 w 3452860"/>
              <a:gd name="connsiteY8" fmla="*/ 1468582 h 4528896"/>
              <a:gd name="connsiteX9" fmla="*/ 3354339 w 3452860"/>
              <a:gd name="connsiteY9" fmla="*/ 1533236 h 4528896"/>
              <a:gd name="connsiteX10" fmla="*/ 2809393 w 3452860"/>
              <a:gd name="connsiteY10" fmla="*/ 1653309 h 4528896"/>
              <a:gd name="connsiteX11" fmla="*/ 2615430 w 3452860"/>
              <a:gd name="connsiteY11" fmla="*/ 1801091 h 4528896"/>
              <a:gd name="connsiteX12" fmla="*/ 2633902 w 3452860"/>
              <a:gd name="connsiteY12" fmla="*/ 2521527 h 4528896"/>
              <a:gd name="connsiteX13" fmla="*/ 2532302 w 3452860"/>
              <a:gd name="connsiteY13" fmla="*/ 3103418 h 4528896"/>
              <a:gd name="connsiteX14" fmla="*/ 2495357 w 3452860"/>
              <a:gd name="connsiteY14" fmla="*/ 3639127 h 4528896"/>
              <a:gd name="connsiteX15" fmla="*/ 2532302 w 3452860"/>
              <a:gd name="connsiteY15" fmla="*/ 3925454 h 4528896"/>
              <a:gd name="connsiteX16" fmla="*/ 2624666 w 3452860"/>
              <a:gd name="connsiteY16" fmla="*/ 4433454 h 4528896"/>
              <a:gd name="connsiteX17" fmla="*/ 2633902 w 3452860"/>
              <a:gd name="connsiteY17" fmla="*/ 4498109 h 4528896"/>
              <a:gd name="connsiteX18" fmla="*/ 2541539 w 3452860"/>
              <a:gd name="connsiteY18" fmla="*/ 4294909 h 4528896"/>
              <a:gd name="connsiteX19" fmla="*/ 2264448 w 3452860"/>
              <a:gd name="connsiteY19" fmla="*/ 3740727 h 4528896"/>
              <a:gd name="connsiteX20" fmla="*/ 1858048 w 3452860"/>
              <a:gd name="connsiteY20" fmla="*/ 2872509 h 4528896"/>
              <a:gd name="connsiteX21" fmla="*/ 1350048 w 3452860"/>
              <a:gd name="connsiteY21" fmla="*/ 2105891 h 4528896"/>
              <a:gd name="connsiteX22" fmla="*/ 934412 w 3452860"/>
              <a:gd name="connsiteY22" fmla="*/ 1496291 h 4528896"/>
              <a:gd name="connsiteX23" fmla="*/ 518775 w 3452860"/>
              <a:gd name="connsiteY23" fmla="*/ 905163 h 4528896"/>
              <a:gd name="connsiteX24" fmla="*/ 213975 w 3452860"/>
              <a:gd name="connsiteY24" fmla="*/ 415636 h 4528896"/>
              <a:gd name="connsiteX25" fmla="*/ 29248 w 3452860"/>
              <a:gd name="connsiteY25" fmla="*/ 18473 h 452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52860" h="4528896">
                <a:moveTo>
                  <a:pt x="29248" y="18473"/>
                </a:moveTo>
                <a:cubicBezTo>
                  <a:pt x="58497" y="0"/>
                  <a:pt x="269393" y="201661"/>
                  <a:pt x="389466" y="304800"/>
                </a:cubicBezTo>
                <a:cubicBezTo>
                  <a:pt x="509539" y="407939"/>
                  <a:pt x="634230" y="552642"/>
                  <a:pt x="749684" y="637309"/>
                </a:cubicBezTo>
                <a:cubicBezTo>
                  <a:pt x="865138" y="721976"/>
                  <a:pt x="922096" y="746606"/>
                  <a:pt x="1082193" y="812800"/>
                </a:cubicBezTo>
                <a:cubicBezTo>
                  <a:pt x="1242290" y="878994"/>
                  <a:pt x="1505527" y="972897"/>
                  <a:pt x="1710266" y="1034473"/>
                </a:cubicBezTo>
                <a:cubicBezTo>
                  <a:pt x="1915005" y="1096049"/>
                  <a:pt x="2133600" y="1140691"/>
                  <a:pt x="2310630" y="1182254"/>
                </a:cubicBezTo>
                <a:cubicBezTo>
                  <a:pt x="2487660" y="1223818"/>
                  <a:pt x="2772448" y="1283854"/>
                  <a:pt x="2772448" y="1283854"/>
                </a:cubicBezTo>
                <a:cubicBezTo>
                  <a:pt x="2898678" y="1311563"/>
                  <a:pt x="2963333" y="1317721"/>
                  <a:pt x="3068012" y="1348509"/>
                </a:cubicBezTo>
                <a:cubicBezTo>
                  <a:pt x="3172691" y="1379297"/>
                  <a:pt x="3352800" y="1437794"/>
                  <a:pt x="3400521" y="1468582"/>
                </a:cubicBezTo>
                <a:cubicBezTo>
                  <a:pt x="3448242" y="1499370"/>
                  <a:pt x="3452860" y="1502448"/>
                  <a:pt x="3354339" y="1533236"/>
                </a:cubicBezTo>
                <a:cubicBezTo>
                  <a:pt x="3255818" y="1564024"/>
                  <a:pt x="2932544" y="1608667"/>
                  <a:pt x="2809393" y="1653309"/>
                </a:cubicBezTo>
                <a:cubicBezTo>
                  <a:pt x="2686242" y="1697951"/>
                  <a:pt x="2644679" y="1656388"/>
                  <a:pt x="2615430" y="1801091"/>
                </a:cubicBezTo>
                <a:cubicBezTo>
                  <a:pt x="2586181" y="1945794"/>
                  <a:pt x="2647757" y="2304473"/>
                  <a:pt x="2633902" y="2521527"/>
                </a:cubicBezTo>
                <a:cubicBezTo>
                  <a:pt x="2620047" y="2738581"/>
                  <a:pt x="2555393" y="2917151"/>
                  <a:pt x="2532302" y="3103418"/>
                </a:cubicBezTo>
                <a:cubicBezTo>
                  <a:pt x="2509211" y="3289685"/>
                  <a:pt x="2495357" y="3502121"/>
                  <a:pt x="2495357" y="3639127"/>
                </a:cubicBezTo>
                <a:cubicBezTo>
                  <a:pt x="2495357" y="3776133"/>
                  <a:pt x="2510751" y="3793066"/>
                  <a:pt x="2532302" y="3925454"/>
                </a:cubicBezTo>
                <a:cubicBezTo>
                  <a:pt x="2553853" y="4057842"/>
                  <a:pt x="2607733" y="4338012"/>
                  <a:pt x="2624666" y="4433454"/>
                </a:cubicBezTo>
                <a:cubicBezTo>
                  <a:pt x="2641599" y="4528896"/>
                  <a:pt x="2647757" y="4521200"/>
                  <a:pt x="2633902" y="4498109"/>
                </a:cubicBezTo>
                <a:cubicBezTo>
                  <a:pt x="2620048" y="4475018"/>
                  <a:pt x="2603115" y="4421139"/>
                  <a:pt x="2541539" y="4294909"/>
                </a:cubicBezTo>
                <a:cubicBezTo>
                  <a:pt x="2479963" y="4168679"/>
                  <a:pt x="2378363" y="3977794"/>
                  <a:pt x="2264448" y="3740727"/>
                </a:cubicBezTo>
                <a:cubicBezTo>
                  <a:pt x="2150533" y="3503660"/>
                  <a:pt x="2010448" y="3144982"/>
                  <a:pt x="1858048" y="2872509"/>
                </a:cubicBezTo>
                <a:cubicBezTo>
                  <a:pt x="1705648" y="2600036"/>
                  <a:pt x="1503987" y="2335261"/>
                  <a:pt x="1350048" y="2105891"/>
                </a:cubicBezTo>
                <a:cubicBezTo>
                  <a:pt x="1196109" y="1876521"/>
                  <a:pt x="1072957" y="1696412"/>
                  <a:pt x="934412" y="1496291"/>
                </a:cubicBezTo>
                <a:cubicBezTo>
                  <a:pt x="795867" y="1296170"/>
                  <a:pt x="638848" y="1085272"/>
                  <a:pt x="518775" y="905163"/>
                </a:cubicBezTo>
                <a:cubicBezTo>
                  <a:pt x="398702" y="725054"/>
                  <a:pt x="295563" y="564957"/>
                  <a:pt x="213975" y="415636"/>
                </a:cubicBezTo>
                <a:cubicBezTo>
                  <a:pt x="132387" y="266315"/>
                  <a:pt x="0" y="36946"/>
                  <a:pt x="29248" y="18473"/>
                </a:cubicBezTo>
                <a:close/>
              </a:path>
            </a:pathLst>
          </a:cu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21 - Ελεύθερη σχεδίαση"/>
          <p:cNvSpPr/>
          <p:nvPr/>
        </p:nvSpPr>
        <p:spPr>
          <a:xfrm>
            <a:off x="5805489" y="2166938"/>
            <a:ext cx="1990725" cy="717550"/>
          </a:xfrm>
          <a:custGeom>
            <a:avLst/>
            <a:gdLst>
              <a:gd name="connsiteX0" fmla="*/ 4618 w 1990436"/>
              <a:gd name="connsiteY0" fmla="*/ 21551 h 717357"/>
              <a:gd name="connsiteX1" fmla="*/ 143163 w 1990436"/>
              <a:gd name="connsiteY1" fmla="*/ 150860 h 717357"/>
              <a:gd name="connsiteX2" fmla="*/ 558800 w 1990436"/>
              <a:gd name="connsiteY2" fmla="*/ 197042 h 717357"/>
              <a:gd name="connsiteX3" fmla="*/ 992909 w 1990436"/>
              <a:gd name="connsiteY3" fmla="*/ 261697 h 717357"/>
              <a:gd name="connsiteX4" fmla="*/ 1353127 w 1990436"/>
              <a:gd name="connsiteY4" fmla="*/ 335588 h 717357"/>
              <a:gd name="connsiteX5" fmla="*/ 1824181 w 1990436"/>
              <a:gd name="connsiteY5" fmla="*/ 446424 h 717357"/>
              <a:gd name="connsiteX6" fmla="*/ 1962727 w 1990436"/>
              <a:gd name="connsiteY6" fmla="*/ 446424 h 717357"/>
              <a:gd name="connsiteX7" fmla="*/ 1657927 w 1990436"/>
              <a:gd name="connsiteY7" fmla="*/ 529551 h 717357"/>
              <a:gd name="connsiteX8" fmla="*/ 1242290 w 1990436"/>
              <a:gd name="connsiteY8" fmla="*/ 649624 h 717357"/>
              <a:gd name="connsiteX9" fmla="*/ 1057563 w 1990436"/>
              <a:gd name="connsiteY9" fmla="*/ 686569 h 717357"/>
              <a:gd name="connsiteX10" fmla="*/ 965200 w 1990436"/>
              <a:gd name="connsiteY10" fmla="*/ 695806 h 717357"/>
              <a:gd name="connsiteX11" fmla="*/ 678872 w 1990436"/>
              <a:gd name="connsiteY11" fmla="*/ 557260 h 717357"/>
              <a:gd name="connsiteX12" fmla="*/ 540327 w 1990436"/>
              <a:gd name="connsiteY12" fmla="*/ 483369 h 717357"/>
              <a:gd name="connsiteX13" fmla="*/ 346363 w 1990436"/>
              <a:gd name="connsiteY13" fmla="*/ 409478 h 717357"/>
              <a:gd name="connsiteX14" fmla="*/ 170872 w 1990436"/>
              <a:gd name="connsiteY14" fmla="*/ 280169 h 717357"/>
              <a:gd name="connsiteX15" fmla="*/ 4618 w 1990436"/>
              <a:gd name="connsiteY15" fmla="*/ 21551 h 717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90436" h="717357">
                <a:moveTo>
                  <a:pt x="4618" y="21551"/>
                </a:moveTo>
                <a:cubicBezTo>
                  <a:pt x="0" y="0"/>
                  <a:pt x="50799" y="121612"/>
                  <a:pt x="143163" y="150860"/>
                </a:cubicBezTo>
                <a:cubicBezTo>
                  <a:pt x="235527" y="180108"/>
                  <a:pt x="417176" y="178569"/>
                  <a:pt x="558800" y="197042"/>
                </a:cubicBezTo>
                <a:cubicBezTo>
                  <a:pt x="700424" y="215515"/>
                  <a:pt x="860521" y="238606"/>
                  <a:pt x="992909" y="261697"/>
                </a:cubicBezTo>
                <a:cubicBezTo>
                  <a:pt x="1125297" y="284788"/>
                  <a:pt x="1214582" y="304800"/>
                  <a:pt x="1353127" y="335588"/>
                </a:cubicBezTo>
                <a:cubicBezTo>
                  <a:pt x="1491672" y="366376"/>
                  <a:pt x="1722581" y="427951"/>
                  <a:pt x="1824181" y="446424"/>
                </a:cubicBezTo>
                <a:cubicBezTo>
                  <a:pt x="1925781" y="464897"/>
                  <a:pt x="1990436" y="432570"/>
                  <a:pt x="1962727" y="446424"/>
                </a:cubicBezTo>
                <a:cubicBezTo>
                  <a:pt x="1935018" y="460278"/>
                  <a:pt x="1657927" y="529551"/>
                  <a:pt x="1657927" y="529551"/>
                </a:cubicBezTo>
                <a:lnTo>
                  <a:pt x="1242290" y="649624"/>
                </a:lnTo>
                <a:cubicBezTo>
                  <a:pt x="1142229" y="675794"/>
                  <a:pt x="1103745" y="678872"/>
                  <a:pt x="1057563" y="686569"/>
                </a:cubicBezTo>
                <a:cubicBezTo>
                  <a:pt x="1011381" y="694266"/>
                  <a:pt x="1028315" y="717357"/>
                  <a:pt x="965200" y="695806"/>
                </a:cubicBezTo>
                <a:cubicBezTo>
                  <a:pt x="902085" y="674255"/>
                  <a:pt x="749684" y="592666"/>
                  <a:pt x="678872" y="557260"/>
                </a:cubicBezTo>
                <a:cubicBezTo>
                  <a:pt x="608060" y="521854"/>
                  <a:pt x="595745" y="507999"/>
                  <a:pt x="540327" y="483369"/>
                </a:cubicBezTo>
                <a:cubicBezTo>
                  <a:pt x="484909" y="458739"/>
                  <a:pt x="407939" y="443345"/>
                  <a:pt x="346363" y="409478"/>
                </a:cubicBezTo>
                <a:cubicBezTo>
                  <a:pt x="284787" y="375611"/>
                  <a:pt x="227829" y="341745"/>
                  <a:pt x="170872" y="280169"/>
                </a:cubicBezTo>
                <a:cubicBezTo>
                  <a:pt x="113915" y="218593"/>
                  <a:pt x="9236" y="43103"/>
                  <a:pt x="4618" y="21551"/>
                </a:cubicBezTo>
                <a:close/>
              </a:path>
            </a:pathLst>
          </a:custGeom>
          <a:blipFill>
            <a:blip r:embed="rId4" cstate="print"/>
            <a:tile tx="0" ty="0" sx="100000" sy="100000" flip="none" algn="tl"/>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23 - Ελεύθερη σχεδίαση"/>
          <p:cNvSpPr/>
          <p:nvPr/>
        </p:nvSpPr>
        <p:spPr>
          <a:xfrm>
            <a:off x="5556250" y="2351089"/>
            <a:ext cx="1073150" cy="1538287"/>
          </a:xfrm>
          <a:custGeom>
            <a:avLst/>
            <a:gdLst>
              <a:gd name="connsiteX0" fmla="*/ 106218 w 1074497"/>
              <a:gd name="connsiteY0" fmla="*/ 180109 h 1539394"/>
              <a:gd name="connsiteX1" fmla="*/ 254000 w 1074497"/>
              <a:gd name="connsiteY1" fmla="*/ 272472 h 1539394"/>
              <a:gd name="connsiteX2" fmla="*/ 438727 w 1074497"/>
              <a:gd name="connsiteY2" fmla="*/ 355600 h 1539394"/>
              <a:gd name="connsiteX3" fmla="*/ 595745 w 1074497"/>
              <a:gd name="connsiteY3" fmla="*/ 438727 h 1539394"/>
              <a:gd name="connsiteX4" fmla="*/ 826654 w 1074497"/>
              <a:gd name="connsiteY4" fmla="*/ 503381 h 1539394"/>
              <a:gd name="connsiteX5" fmla="*/ 1039091 w 1074497"/>
              <a:gd name="connsiteY5" fmla="*/ 604981 h 1539394"/>
              <a:gd name="connsiteX6" fmla="*/ 1039091 w 1074497"/>
              <a:gd name="connsiteY6" fmla="*/ 595745 h 1539394"/>
              <a:gd name="connsiteX7" fmla="*/ 992909 w 1074497"/>
              <a:gd name="connsiteY7" fmla="*/ 808181 h 1539394"/>
              <a:gd name="connsiteX8" fmla="*/ 946727 w 1074497"/>
              <a:gd name="connsiteY8" fmla="*/ 1076036 h 1539394"/>
              <a:gd name="connsiteX9" fmla="*/ 919018 w 1074497"/>
              <a:gd name="connsiteY9" fmla="*/ 1316181 h 1539394"/>
              <a:gd name="connsiteX10" fmla="*/ 891309 w 1074497"/>
              <a:gd name="connsiteY10" fmla="*/ 1353127 h 1539394"/>
              <a:gd name="connsiteX11" fmla="*/ 106218 w 1074497"/>
              <a:gd name="connsiteY11" fmla="*/ 180109 h 15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4497" h="1539394">
                <a:moveTo>
                  <a:pt x="106218" y="180109"/>
                </a:moveTo>
                <a:cubicBezTo>
                  <a:pt x="0" y="0"/>
                  <a:pt x="198582" y="243224"/>
                  <a:pt x="254000" y="272472"/>
                </a:cubicBezTo>
                <a:cubicBezTo>
                  <a:pt x="309418" y="301721"/>
                  <a:pt x="381770" y="327891"/>
                  <a:pt x="438727" y="355600"/>
                </a:cubicBezTo>
                <a:cubicBezTo>
                  <a:pt x="495684" y="383309"/>
                  <a:pt x="531091" y="414097"/>
                  <a:pt x="595745" y="438727"/>
                </a:cubicBezTo>
                <a:cubicBezTo>
                  <a:pt x="660400" y="463357"/>
                  <a:pt x="752763" y="475672"/>
                  <a:pt x="826654" y="503381"/>
                </a:cubicBezTo>
                <a:cubicBezTo>
                  <a:pt x="900545" y="531090"/>
                  <a:pt x="1003685" y="589587"/>
                  <a:pt x="1039091" y="604981"/>
                </a:cubicBezTo>
                <a:cubicBezTo>
                  <a:pt x="1074497" y="620375"/>
                  <a:pt x="1046788" y="561878"/>
                  <a:pt x="1039091" y="595745"/>
                </a:cubicBezTo>
                <a:cubicBezTo>
                  <a:pt x="1031394" y="629612"/>
                  <a:pt x="1008303" y="728133"/>
                  <a:pt x="992909" y="808181"/>
                </a:cubicBezTo>
                <a:cubicBezTo>
                  <a:pt x="977515" y="888229"/>
                  <a:pt x="959042" y="991369"/>
                  <a:pt x="946727" y="1076036"/>
                </a:cubicBezTo>
                <a:cubicBezTo>
                  <a:pt x="934412" y="1160703"/>
                  <a:pt x="928254" y="1269999"/>
                  <a:pt x="919018" y="1316181"/>
                </a:cubicBezTo>
                <a:cubicBezTo>
                  <a:pt x="909782" y="1362363"/>
                  <a:pt x="1025236" y="1539394"/>
                  <a:pt x="891309" y="1353127"/>
                </a:cubicBezTo>
                <a:cubicBezTo>
                  <a:pt x="757382" y="1166860"/>
                  <a:pt x="212436" y="360218"/>
                  <a:pt x="106218" y="180109"/>
                </a:cubicBezTo>
                <a:close/>
              </a:path>
            </a:pathLst>
          </a:custGeom>
          <a:blipFill>
            <a:blip r:embed="rId5" cstate="print"/>
            <a:tile tx="0" ty="0" sx="100000" sy="100000" flip="none" algn="tl"/>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Line 12"/>
          <p:cNvSpPr>
            <a:spLocks noChangeShapeType="1"/>
          </p:cNvSpPr>
          <p:nvPr/>
        </p:nvSpPr>
        <p:spPr bwMode="auto">
          <a:xfrm flipH="1" flipV="1">
            <a:off x="6743700" y="3500439"/>
            <a:ext cx="1512888" cy="433387"/>
          </a:xfrm>
          <a:prstGeom prst="line">
            <a:avLst/>
          </a:prstGeom>
          <a:noFill/>
          <a:ln w="9525">
            <a:solidFill>
              <a:schemeClr val="tx1"/>
            </a:solidFill>
            <a:round/>
            <a:headEnd/>
            <a:tailEnd type="triangle" w="med" len="med"/>
          </a:ln>
        </p:spPr>
        <p:txBody>
          <a:bodyPr/>
          <a:lstStyle/>
          <a:p>
            <a:endParaRPr lang="en-US"/>
          </a:p>
        </p:txBody>
      </p:sp>
      <p:sp>
        <p:nvSpPr>
          <p:cNvPr id="27" name="Line 16"/>
          <p:cNvSpPr>
            <a:spLocks noChangeShapeType="1"/>
          </p:cNvSpPr>
          <p:nvPr/>
        </p:nvSpPr>
        <p:spPr bwMode="auto">
          <a:xfrm flipH="1" flipV="1">
            <a:off x="6167438" y="3068638"/>
            <a:ext cx="2520950" cy="360362"/>
          </a:xfrm>
          <a:prstGeom prst="line">
            <a:avLst/>
          </a:prstGeom>
          <a:noFill/>
          <a:ln w="9525">
            <a:solidFill>
              <a:schemeClr val="tx1"/>
            </a:solidFill>
            <a:round/>
            <a:headEnd/>
            <a:tailEnd type="triangle" w="med" len="med"/>
          </a:ln>
        </p:spPr>
        <p:txBody>
          <a:bodyPr/>
          <a:lstStyle/>
          <a:p>
            <a:endParaRPr lang="en-US"/>
          </a:p>
        </p:txBody>
      </p:sp>
      <p:sp>
        <p:nvSpPr>
          <p:cNvPr id="28" name="Line 14"/>
          <p:cNvSpPr>
            <a:spLocks noChangeShapeType="1"/>
          </p:cNvSpPr>
          <p:nvPr/>
        </p:nvSpPr>
        <p:spPr bwMode="auto">
          <a:xfrm flipH="1" flipV="1">
            <a:off x="7296150" y="2636839"/>
            <a:ext cx="1536700" cy="287337"/>
          </a:xfrm>
          <a:prstGeom prst="line">
            <a:avLst/>
          </a:prstGeom>
          <a:noFill/>
          <a:ln w="9525">
            <a:solidFill>
              <a:schemeClr val="tx1"/>
            </a:solidFill>
            <a:round/>
            <a:headEnd/>
            <a:tailEnd type="triangle" w="med" len="med"/>
          </a:ln>
        </p:spPr>
        <p:txBody>
          <a:bodyPr/>
          <a:lstStyle/>
          <a:p>
            <a:endParaRPr lang="en-US"/>
          </a:p>
        </p:txBody>
      </p:sp>
    </p:spTree>
    <p:extLst>
      <p:ext uri="{BB962C8B-B14F-4D97-AF65-F5344CB8AC3E}">
        <p14:creationId xmlns:p14="http://schemas.microsoft.com/office/powerpoint/2010/main" val="307937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0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0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0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1" grpId="0"/>
      <p:bldP spid="44043" grpId="0"/>
      <p:bldP spid="44045" grpId="0"/>
      <p:bldP spid="26" grpId="0" animBg="1"/>
      <p:bldP spid="27" grpId="0" animBg="1"/>
      <p:bldP spid="2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1314" y="0"/>
            <a:ext cx="66325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643"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2889" y="0"/>
            <a:ext cx="66325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4" name="Text Box 11"/>
          <p:cNvSpPr txBox="1">
            <a:spLocks noChangeArrowheads="1"/>
          </p:cNvSpPr>
          <p:nvPr/>
        </p:nvSpPr>
        <p:spPr bwMode="auto">
          <a:xfrm>
            <a:off x="2135189" y="4149725"/>
            <a:ext cx="13303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l-GR" sz="1400"/>
              <a:t>Μυικό τρίγωνο</a:t>
            </a:r>
          </a:p>
        </p:txBody>
      </p:sp>
      <p:sp>
        <p:nvSpPr>
          <p:cNvPr id="45066" name="Text Box 13"/>
          <p:cNvSpPr txBox="1">
            <a:spLocks noChangeArrowheads="1"/>
          </p:cNvSpPr>
          <p:nvPr/>
        </p:nvSpPr>
        <p:spPr bwMode="auto">
          <a:xfrm>
            <a:off x="1847850" y="1773238"/>
            <a:ext cx="1811338"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l-GR" sz="1400"/>
              <a:t>Υπογενείδιο τρίγωνο</a:t>
            </a:r>
          </a:p>
        </p:txBody>
      </p:sp>
      <p:sp>
        <p:nvSpPr>
          <p:cNvPr id="14" name="13 - Ελεύθερη σχεδίαση"/>
          <p:cNvSpPr/>
          <p:nvPr/>
        </p:nvSpPr>
        <p:spPr>
          <a:xfrm>
            <a:off x="5830888" y="1136650"/>
            <a:ext cx="539750" cy="1195388"/>
          </a:xfrm>
          <a:custGeom>
            <a:avLst/>
            <a:gdLst>
              <a:gd name="connsiteX0" fmla="*/ 200121 w 538789"/>
              <a:gd name="connsiteY0" fmla="*/ 0 h 1196109"/>
              <a:gd name="connsiteX1" fmla="*/ 190885 w 538789"/>
              <a:gd name="connsiteY1" fmla="*/ 230909 h 1196109"/>
              <a:gd name="connsiteX2" fmla="*/ 172412 w 538789"/>
              <a:gd name="connsiteY2" fmla="*/ 471054 h 1196109"/>
              <a:gd name="connsiteX3" fmla="*/ 126231 w 538789"/>
              <a:gd name="connsiteY3" fmla="*/ 720436 h 1196109"/>
              <a:gd name="connsiteX4" fmla="*/ 43103 w 538789"/>
              <a:gd name="connsiteY4" fmla="*/ 942109 h 1196109"/>
              <a:gd name="connsiteX5" fmla="*/ 6158 w 538789"/>
              <a:gd name="connsiteY5" fmla="*/ 1089891 h 1196109"/>
              <a:gd name="connsiteX6" fmla="*/ 70812 w 538789"/>
              <a:gd name="connsiteY6" fmla="*/ 1182254 h 1196109"/>
              <a:gd name="connsiteX7" fmla="*/ 431031 w 538789"/>
              <a:gd name="connsiteY7" fmla="*/ 1173018 h 1196109"/>
              <a:gd name="connsiteX8" fmla="*/ 532631 w 538789"/>
              <a:gd name="connsiteY8" fmla="*/ 1080654 h 1196109"/>
              <a:gd name="connsiteX9" fmla="*/ 467976 w 538789"/>
              <a:gd name="connsiteY9" fmla="*/ 951345 h 1196109"/>
              <a:gd name="connsiteX10" fmla="*/ 347903 w 538789"/>
              <a:gd name="connsiteY10" fmla="*/ 618836 h 1196109"/>
              <a:gd name="connsiteX11" fmla="*/ 237067 w 538789"/>
              <a:gd name="connsiteY11" fmla="*/ 230909 h 1196109"/>
              <a:gd name="connsiteX12" fmla="*/ 200121 w 538789"/>
              <a:gd name="connsiteY12" fmla="*/ 0 h 119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8789" h="1196109">
                <a:moveTo>
                  <a:pt x="200121" y="0"/>
                </a:moveTo>
                <a:cubicBezTo>
                  <a:pt x="192424" y="0"/>
                  <a:pt x="195503" y="152400"/>
                  <a:pt x="190885" y="230909"/>
                </a:cubicBezTo>
                <a:cubicBezTo>
                  <a:pt x="186267" y="309418"/>
                  <a:pt x="183188" y="389466"/>
                  <a:pt x="172412" y="471054"/>
                </a:cubicBezTo>
                <a:cubicBezTo>
                  <a:pt x="161636" y="552642"/>
                  <a:pt x="147783" y="641927"/>
                  <a:pt x="126231" y="720436"/>
                </a:cubicBezTo>
                <a:cubicBezTo>
                  <a:pt x="104679" y="798945"/>
                  <a:pt x="63115" y="880533"/>
                  <a:pt x="43103" y="942109"/>
                </a:cubicBezTo>
                <a:cubicBezTo>
                  <a:pt x="23091" y="1003685"/>
                  <a:pt x="1540" y="1049867"/>
                  <a:pt x="6158" y="1089891"/>
                </a:cubicBezTo>
                <a:cubicBezTo>
                  <a:pt x="10776" y="1129915"/>
                  <a:pt x="0" y="1168400"/>
                  <a:pt x="70812" y="1182254"/>
                </a:cubicBezTo>
                <a:cubicBezTo>
                  <a:pt x="141624" y="1196109"/>
                  <a:pt x="354061" y="1189951"/>
                  <a:pt x="431031" y="1173018"/>
                </a:cubicBezTo>
                <a:cubicBezTo>
                  <a:pt x="508001" y="1156085"/>
                  <a:pt x="526474" y="1117600"/>
                  <a:pt x="532631" y="1080654"/>
                </a:cubicBezTo>
                <a:cubicBezTo>
                  <a:pt x="538789" y="1043709"/>
                  <a:pt x="498764" y="1028315"/>
                  <a:pt x="467976" y="951345"/>
                </a:cubicBezTo>
                <a:cubicBezTo>
                  <a:pt x="437188" y="874375"/>
                  <a:pt x="386388" y="738909"/>
                  <a:pt x="347903" y="618836"/>
                </a:cubicBezTo>
                <a:cubicBezTo>
                  <a:pt x="309418" y="498763"/>
                  <a:pt x="264776" y="335588"/>
                  <a:pt x="237067" y="230909"/>
                </a:cubicBezTo>
                <a:cubicBezTo>
                  <a:pt x="209358" y="126230"/>
                  <a:pt x="207818" y="0"/>
                  <a:pt x="200121" y="0"/>
                </a:cubicBezTo>
                <a:close/>
              </a:path>
            </a:pathLst>
          </a:cu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16 - Ελεύθερη σχεδίαση"/>
          <p:cNvSpPr/>
          <p:nvPr/>
        </p:nvSpPr>
        <p:spPr>
          <a:xfrm>
            <a:off x="6261100" y="1050926"/>
            <a:ext cx="1049338" cy="1236663"/>
          </a:xfrm>
          <a:custGeom>
            <a:avLst/>
            <a:gdLst>
              <a:gd name="connsiteX0" fmla="*/ 20012 w 1049867"/>
              <a:gd name="connsiteY0" fmla="*/ 75430 h 1236134"/>
              <a:gd name="connsiteX1" fmla="*/ 121612 w 1049867"/>
              <a:gd name="connsiteY1" fmla="*/ 629612 h 1236134"/>
              <a:gd name="connsiteX2" fmla="*/ 158558 w 1049867"/>
              <a:gd name="connsiteY2" fmla="*/ 1008303 h 1236134"/>
              <a:gd name="connsiteX3" fmla="*/ 186267 w 1049867"/>
              <a:gd name="connsiteY3" fmla="*/ 1146849 h 1236134"/>
              <a:gd name="connsiteX4" fmla="*/ 250921 w 1049867"/>
              <a:gd name="connsiteY4" fmla="*/ 1229976 h 1236134"/>
              <a:gd name="connsiteX5" fmla="*/ 666558 w 1049867"/>
              <a:gd name="connsiteY5" fmla="*/ 1109903 h 1236134"/>
              <a:gd name="connsiteX6" fmla="*/ 952885 w 1049867"/>
              <a:gd name="connsiteY6" fmla="*/ 980594 h 1236134"/>
              <a:gd name="connsiteX7" fmla="*/ 1017540 w 1049867"/>
              <a:gd name="connsiteY7" fmla="*/ 943649 h 1236134"/>
              <a:gd name="connsiteX8" fmla="*/ 758921 w 1049867"/>
              <a:gd name="connsiteY8" fmla="*/ 740449 h 1236134"/>
              <a:gd name="connsiteX9" fmla="*/ 491067 w 1049867"/>
              <a:gd name="connsiteY9" fmla="*/ 417176 h 1236134"/>
              <a:gd name="connsiteX10" fmla="*/ 241685 w 1049867"/>
              <a:gd name="connsiteY10" fmla="*/ 177030 h 1236134"/>
              <a:gd name="connsiteX11" fmla="*/ 20012 w 1049867"/>
              <a:gd name="connsiteY11" fmla="*/ 75430 h 123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9867" h="1236134">
                <a:moveTo>
                  <a:pt x="20012" y="75430"/>
                </a:moveTo>
                <a:cubicBezTo>
                  <a:pt x="0" y="150860"/>
                  <a:pt x="98521" y="474133"/>
                  <a:pt x="121612" y="629612"/>
                </a:cubicBezTo>
                <a:cubicBezTo>
                  <a:pt x="144703" y="785091"/>
                  <a:pt x="147782" y="922097"/>
                  <a:pt x="158558" y="1008303"/>
                </a:cubicBezTo>
                <a:cubicBezTo>
                  <a:pt x="169334" y="1094509"/>
                  <a:pt x="170873" y="1109904"/>
                  <a:pt x="186267" y="1146849"/>
                </a:cubicBezTo>
                <a:cubicBezTo>
                  <a:pt x="201661" y="1183794"/>
                  <a:pt x="170873" y="1236134"/>
                  <a:pt x="250921" y="1229976"/>
                </a:cubicBezTo>
                <a:cubicBezTo>
                  <a:pt x="330969" y="1223818"/>
                  <a:pt x="549564" y="1151467"/>
                  <a:pt x="666558" y="1109903"/>
                </a:cubicBezTo>
                <a:cubicBezTo>
                  <a:pt x="783552" y="1068339"/>
                  <a:pt x="894388" y="1008303"/>
                  <a:pt x="952885" y="980594"/>
                </a:cubicBezTo>
                <a:cubicBezTo>
                  <a:pt x="1011382" y="952885"/>
                  <a:pt x="1049867" y="983673"/>
                  <a:pt x="1017540" y="943649"/>
                </a:cubicBezTo>
                <a:cubicBezTo>
                  <a:pt x="985213" y="903625"/>
                  <a:pt x="846666" y="828194"/>
                  <a:pt x="758921" y="740449"/>
                </a:cubicBezTo>
                <a:cubicBezTo>
                  <a:pt x="671176" y="652704"/>
                  <a:pt x="577273" y="511079"/>
                  <a:pt x="491067" y="417176"/>
                </a:cubicBezTo>
                <a:cubicBezTo>
                  <a:pt x="404861" y="323273"/>
                  <a:pt x="323273" y="232448"/>
                  <a:pt x="241685" y="177030"/>
                </a:cubicBezTo>
                <a:cubicBezTo>
                  <a:pt x="160097" y="121612"/>
                  <a:pt x="40024" y="0"/>
                  <a:pt x="20012" y="75430"/>
                </a:cubicBezTo>
                <a:close/>
              </a:path>
            </a:pathLst>
          </a:custGeom>
          <a:blipFill>
            <a:blip r:embed="rId5"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Line 10"/>
          <p:cNvSpPr>
            <a:spLocks noChangeShapeType="1"/>
          </p:cNvSpPr>
          <p:nvPr/>
        </p:nvSpPr>
        <p:spPr bwMode="auto">
          <a:xfrm flipH="1">
            <a:off x="6600825" y="1916114"/>
            <a:ext cx="1511300" cy="1587"/>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19" name="18 - TextBox"/>
          <p:cNvSpPr txBox="1">
            <a:spLocks noChangeArrowheads="1"/>
          </p:cNvSpPr>
          <p:nvPr/>
        </p:nvSpPr>
        <p:spPr bwMode="auto">
          <a:xfrm>
            <a:off x="8183564" y="1773239"/>
            <a:ext cx="17303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l-GR" sz="1400" dirty="0"/>
              <a:t>Υπογνάθιο τρίγωνο</a:t>
            </a:r>
            <a:endParaRPr lang="en-US" sz="1400" dirty="0"/>
          </a:p>
        </p:txBody>
      </p:sp>
      <p:sp>
        <p:nvSpPr>
          <p:cNvPr id="20" name="19 - Ελεύθερη σχεδίαση"/>
          <p:cNvSpPr/>
          <p:nvPr/>
        </p:nvSpPr>
        <p:spPr>
          <a:xfrm>
            <a:off x="6484939" y="2006600"/>
            <a:ext cx="985837" cy="1587500"/>
          </a:xfrm>
          <a:custGeom>
            <a:avLst/>
            <a:gdLst>
              <a:gd name="connsiteX0" fmla="*/ 220133 w 985212"/>
              <a:gd name="connsiteY0" fmla="*/ 384848 h 1587115"/>
              <a:gd name="connsiteX1" fmla="*/ 802024 w 985212"/>
              <a:gd name="connsiteY1" fmla="*/ 163175 h 1587115"/>
              <a:gd name="connsiteX2" fmla="*/ 977515 w 985212"/>
              <a:gd name="connsiteY2" fmla="*/ 80048 h 1587115"/>
              <a:gd name="connsiteX3" fmla="*/ 755842 w 985212"/>
              <a:gd name="connsiteY3" fmla="*/ 643466 h 1587115"/>
              <a:gd name="connsiteX4" fmla="*/ 460278 w 985212"/>
              <a:gd name="connsiteY4" fmla="*/ 1326957 h 1587115"/>
              <a:gd name="connsiteX5" fmla="*/ 349442 w 985212"/>
              <a:gd name="connsiteY5" fmla="*/ 1567103 h 1587115"/>
              <a:gd name="connsiteX6" fmla="*/ 257078 w 985212"/>
              <a:gd name="connsiteY6" fmla="*/ 1447030 h 1587115"/>
              <a:gd name="connsiteX7" fmla="*/ 118533 w 985212"/>
              <a:gd name="connsiteY7" fmla="*/ 883612 h 1587115"/>
              <a:gd name="connsiteX8" fmla="*/ 16933 w 985212"/>
              <a:gd name="connsiteY8" fmla="*/ 588048 h 1587115"/>
              <a:gd name="connsiteX9" fmla="*/ 220133 w 985212"/>
              <a:gd name="connsiteY9" fmla="*/ 384848 h 158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5212" h="1587115">
                <a:moveTo>
                  <a:pt x="220133" y="384848"/>
                </a:moveTo>
                <a:cubicBezTo>
                  <a:pt x="350981" y="314036"/>
                  <a:pt x="675794" y="213975"/>
                  <a:pt x="802024" y="163175"/>
                </a:cubicBezTo>
                <a:cubicBezTo>
                  <a:pt x="928254" y="112375"/>
                  <a:pt x="985212" y="0"/>
                  <a:pt x="977515" y="80048"/>
                </a:cubicBezTo>
                <a:cubicBezTo>
                  <a:pt x="969818" y="160097"/>
                  <a:pt x="842048" y="435648"/>
                  <a:pt x="755842" y="643466"/>
                </a:cubicBezTo>
                <a:cubicBezTo>
                  <a:pt x="669636" y="851284"/>
                  <a:pt x="528011" y="1173018"/>
                  <a:pt x="460278" y="1326957"/>
                </a:cubicBezTo>
                <a:cubicBezTo>
                  <a:pt x="392545" y="1480896"/>
                  <a:pt x="383309" y="1547091"/>
                  <a:pt x="349442" y="1567103"/>
                </a:cubicBezTo>
                <a:cubicBezTo>
                  <a:pt x="315575" y="1587115"/>
                  <a:pt x="295563" y="1560945"/>
                  <a:pt x="257078" y="1447030"/>
                </a:cubicBezTo>
                <a:cubicBezTo>
                  <a:pt x="218593" y="1333115"/>
                  <a:pt x="158557" y="1026776"/>
                  <a:pt x="118533" y="883612"/>
                </a:cubicBezTo>
                <a:cubicBezTo>
                  <a:pt x="78509" y="740448"/>
                  <a:pt x="0" y="669636"/>
                  <a:pt x="16933" y="588048"/>
                </a:cubicBezTo>
                <a:cubicBezTo>
                  <a:pt x="33866" y="506460"/>
                  <a:pt x="89285" y="455660"/>
                  <a:pt x="220133" y="384848"/>
                </a:cubicBezTo>
                <a:close/>
              </a:path>
            </a:pathLst>
          </a:custGeom>
          <a:blipFill>
            <a:blip r:embed="rId6"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Line 10"/>
          <p:cNvSpPr>
            <a:spLocks noChangeShapeType="1"/>
          </p:cNvSpPr>
          <p:nvPr/>
        </p:nvSpPr>
        <p:spPr bwMode="auto">
          <a:xfrm flipH="1">
            <a:off x="6816726" y="2781300"/>
            <a:ext cx="1223963"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22" name="21 - TextBox"/>
          <p:cNvSpPr txBox="1">
            <a:spLocks noChangeArrowheads="1"/>
          </p:cNvSpPr>
          <p:nvPr/>
        </p:nvSpPr>
        <p:spPr bwMode="auto">
          <a:xfrm>
            <a:off x="8183563" y="2565401"/>
            <a:ext cx="17653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l-GR" sz="1400" dirty="0"/>
              <a:t>Καρωτιδικό τρίγωνο</a:t>
            </a:r>
            <a:endParaRPr lang="en-US" sz="1400" dirty="0"/>
          </a:p>
        </p:txBody>
      </p:sp>
      <p:sp>
        <p:nvSpPr>
          <p:cNvPr id="25" name="24 - Ελεύθερη σχεδίαση"/>
          <p:cNvSpPr/>
          <p:nvPr/>
        </p:nvSpPr>
        <p:spPr>
          <a:xfrm>
            <a:off x="6662738" y="5014913"/>
            <a:ext cx="303212" cy="577850"/>
          </a:xfrm>
          <a:custGeom>
            <a:avLst/>
            <a:gdLst>
              <a:gd name="connsiteX0" fmla="*/ 274012 w 303260"/>
              <a:gd name="connsiteY0" fmla="*/ 0 h 577273"/>
              <a:gd name="connsiteX1" fmla="*/ 43103 w 303260"/>
              <a:gd name="connsiteY1" fmla="*/ 443346 h 577273"/>
              <a:gd name="connsiteX2" fmla="*/ 15394 w 303260"/>
              <a:gd name="connsiteY2" fmla="*/ 572655 h 577273"/>
              <a:gd name="connsiteX3" fmla="*/ 98521 w 303260"/>
              <a:gd name="connsiteY3" fmla="*/ 471055 h 577273"/>
              <a:gd name="connsiteX4" fmla="*/ 218594 w 303260"/>
              <a:gd name="connsiteY4" fmla="*/ 443346 h 577273"/>
              <a:gd name="connsiteX5" fmla="*/ 274012 w 303260"/>
              <a:gd name="connsiteY5" fmla="*/ 0 h 57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260" h="577273">
                <a:moveTo>
                  <a:pt x="274012" y="0"/>
                </a:moveTo>
                <a:cubicBezTo>
                  <a:pt x="244764" y="0"/>
                  <a:pt x="86206" y="347904"/>
                  <a:pt x="43103" y="443346"/>
                </a:cubicBezTo>
                <a:cubicBezTo>
                  <a:pt x="0" y="538788"/>
                  <a:pt x="6158" y="568037"/>
                  <a:pt x="15394" y="572655"/>
                </a:cubicBezTo>
                <a:cubicBezTo>
                  <a:pt x="24630" y="577273"/>
                  <a:pt x="64654" y="492607"/>
                  <a:pt x="98521" y="471055"/>
                </a:cubicBezTo>
                <a:cubicBezTo>
                  <a:pt x="132388" y="449504"/>
                  <a:pt x="187806" y="521855"/>
                  <a:pt x="218594" y="443346"/>
                </a:cubicBezTo>
                <a:cubicBezTo>
                  <a:pt x="249382" y="364837"/>
                  <a:pt x="303260" y="0"/>
                  <a:pt x="274012" y="0"/>
                </a:cubicBezTo>
                <a:close/>
              </a:path>
            </a:pathLst>
          </a:custGeom>
          <a:blipFill>
            <a:blip r:embed="rId7"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25 - Ελεύθερη σχεδίαση"/>
          <p:cNvSpPr/>
          <p:nvPr/>
        </p:nvSpPr>
        <p:spPr>
          <a:xfrm>
            <a:off x="7497764" y="3717926"/>
            <a:ext cx="871537" cy="1693863"/>
          </a:xfrm>
          <a:custGeom>
            <a:avLst/>
            <a:gdLst>
              <a:gd name="connsiteX0" fmla="*/ 103139 w 871297"/>
              <a:gd name="connsiteY0" fmla="*/ 96982 h 1694873"/>
              <a:gd name="connsiteX1" fmla="*/ 1539 w 871297"/>
              <a:gd name="connsiteY1" fmla="*/ 789709 h 1694873"/>
              <a:gd name="connsiteX2" fmla="*/ 93903 w 871297"/>
              <a:gd name="connsiteY2" fmla="*/ 1399309 h 1694873"/>
              <a:gd name="connsiteX3" fmla="*/ 204739 w 871297"/>
              <a:gd name="connsiteY3" fmla="*/ 1676400 h 1694873"/>
              <a:gd name="connsiteX4" fmla="*/ 786630 w 871297"/>
              <a:gd name="connsiteY4" fmla="*/ 1510146 h 1694873"/>
              <a:gd name="connsiteX5" fmla="*/ 712739 w 871297"/>
              <a:gd name="connsiteY5" fmla="*/ 1205346 h 1694873"/>
              <a:gd name="connsiteX6" fmla="*/ 417176 w 871297"/>
              <a:gd name="connsiteY6" fmla="*/ 595746 h 1694873"/>
              <a:gd name="connsiteX7" fmla="*/ 177030 w 871297"/>
              <a:gd name="connsiteY7" fmla="*/ 207819 h 1694873"/>
              <a:gd name="connsiteX8" fmla="*/ 103139 w 871297"/>
              <a:gd name="connsiteY8" fmla="*/ 96982 h 169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297" h="1694873">
                <a:moveTo>
                  <a:pt x="103139" y="96982"/>
                </a:moveTo>
                <a:cubicBezTo>
                  <a:pt x="73891" y="193964"/>
                  <a:pt x="3078" y="572655"/>
                  <a:pt x="1539" y="789709"/>
                </a:cubicBezTo>
                <a:cubicBezTo>
                  <a:pt x="0" y="1006763"/>
                  <a:pt x="60036" y="1251527"/>
                  <a:pt x="93903" y="1399309"/>
                </a:cubicBezTo>
                <a:cubicBezTo>
                  <a:pt x="127770" y="1547091"/>
                  <a:pt x="89285" y="1657927"/>
                  <a:pt x="204739" y="1676400"/>
                </a:cubicBezTo>
                <a:cubicBezTo>
                  <a:pt x="320193" y="1694873"/>
                  <a:pt x="701963" y="1588655"/>
                  <a:pt x="786630" y="1510146"/>
                </a:cubicBezTo>
                <a:cubicBezTo>
                  <a:pt x="871297" y="1431637"/>
                  <a:pt x="774315" y="1357746"/>
                  <a:pt x="712739" y="1205346"/>
                </a:cubicBezTo>
                <a:cubicBezTo>
                  <a:pt x="651163" y="1052946"/>
                  <a:pt x="506461" y="762000"/>
                  <a:pt x="417176" y="595746"/>
                </a:cubicBezTo>
                <a:cubicBezTo>
                  <a:pt x="327891" y="429492"/>
                  <a:pt x="229369" y="286328"/>
                  <a:pt x="177030" y="207819"/>
                </a:cubicBezTo>
                <a:cubicBezTo>
                  <a:pt x="124691" y="129310"/>
                  <a:pt x="132388" y="0"/>
                  <a:pt x="103139" y="96982"/>
                </a:cubicBezTo>
                <a:close/>
              </a:path>
            </a:pathLst>
          </a:custGeom>
          <a:blipFill>
            <a:blip r:embed="rId8"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26 - Ελεύθερη σχεδίαση"/>
          <p:cNvSpPr/>
          <p:nvPr/>
        </p:nvSpPr>
        <p:spPr>
          <a:xfrm>
            <a:off x="7618414" y="5126039"/>
            <a:ext cx="638175" cy="268287"/>
          </a:xfrm>
          <a:custGeom>
            <a:avLst/>
            <a:gdLst>
              <a:gd name="connsiteX0" fmla="*/ 47721 w 638848"/>
              <a:gd name="connsiteY0" fmla="*/ 9236 h 267854"/>
              <a:gd name="connsiteX1" fmla="*/ 334048 w 638848"/>
              <a:gd name="connsiteY1" fmla="*/ 101600 h 267854"/>
              <a:gd name="connsiteX2" fmla="*/ 629612 w 638848"/>
              <a:gd name="connsiteY2" fmla="*/ 110836 h 267854"/>
              <a:gd name="connsiteX3" fmla="*/ 278630 w 638848"/>
              <a:gd name="connsiteY3" fmla="*/ 212436 h 267854"/>
              <a:gd name="connsiteX4" fmla="*/ 158557 w 638848"/>
              <a:gd name="connsiteY4" fmla="*/ 258618 h 267854"/>
              <a:gd name="connsiteX5" fmla="*/ 47721 w 638848"/>
              <a:gd name="connsiteY5" fmla="*/ 157018 h 267854"/>
              <a:gd name="connsiteX6" fmla="*/ 47721 w 638848"/>
              <a:gd name="connsiteY6" fmla="*/ 9236 h 26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8848" h="267854">
                <a:moveTo>
                  <a:pt x="47721" y="9236"/>
                </a:moveTo>
                <a:cubicBezTo>
                  <a:pt x="95442" y="0"/>
                  <a:pt x="237066" y="84667"/>
                  <a:pt x="334048" y="101600"/>
                </a:cubicBezTo>
                <a:cubicBezTo>
                  <a:pt x="431030" y="118533"/>
                  <a:pt x="638848" y="92363"/>
                  <a:pt x="629612" y="110836"/>
                </a:cubicBezTo>
                <a:cubicBezTo>
                  <a:pt x="620376" y="129309"/>
                  <a:pt x="357139" y="187806"/>
                  <a:pt x="278630" y="212436"/>
                </a:cubicBezTo>
                <a:cubicBezTo>
                  <a:pt x="200121" y="237066"/>
                  <a:pt x="197042" y="267854"/>
                  <a:pt x="158557" y="258618"/>
                </a:cubicBezTo>
                <a:cubicBezTo>
                  <a:pt x="120072" y="249382"/>
                  <a:pt x="69272" y="201660"/>
                  <a:pt x="47721" y="157018"/>
                </a:cubicBezTo>
                <a:cubicBezTo>
                  <a:pt x="26170" y="112376"/>
                  <a:pt x="0" y="18472"/>
                  <a:pt x="47721" y="9236"/>
                </a:cubicBezTo>
                <a:close/>
              </a:path>
            </a:pathLst>
          </a:custGeom>
          <a:blipFill>
            <a:blip r:embed="rId9" cstate="print"/>
            <a:tile tx="0" ty="0" sx="100000" sy="100000" flip="none" algn="tl"/>
          </a:blip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Line 10"/>
          <p:cNvSpPr>
            <a:spLocks noChangeShapeType="1"/>
          </p:cNvSpPr>
          <p:nvPr/>
        </p:nvSpPr>
        <p:spPr bwMode="auto">
          <a:xfrm flipH="1">
            <a:off x="7608889" y="4437063"/>
            <a:ext cx="1150937"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29" name="Line 10"/>
          <p:cNvSpPr>
            <a:spLocks noChangeShapeType="1"/>
          </p:cNvSpPr>
          <p:nvPr/>
        </p:nvSpPr>
        <p:spPr bwMode="auto">
          <a:xfrm flipH="1" flipV="1">
            <a:off x="7896226" y="5300663"/>
            <a:ext cx="1439863" cy="36036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30" name="Line 10"/>
          <p:cNvSpPr>
            <a:spLocks noChangeShapeType="1"/>
          </p:cNvSpPr>
          <p:nvPr/>
        </p:nvSpPr>
        <p:spPr bwMode="auto">
          <a:xfrm flipH="1" flipV="1">
            <a:off x="6816725" y="5373688"/>
            <a:ext cx="287338" cy="100806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31" name="30 - TextBox"/>
          <p:cNvSpPr txBox="1">
            <a:spLocks noChangeArrowheads="1"/>
          </p:cNvSpPr>
          <p:nvPr/>
        </p:nvSpPr>
        <p:spPr bwMode="auto">
          <a:xfrm>
            <a:off x="8759826" y="4292601"/>
            <a:ext cx="167481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l-GR" sz="1400"/>
              <a:t>Οπίσθιο τραχηλικο</a:t>
            </a:r>
            <a:endParaRPr lang="en-US" sz="1400"/>
          </a:p>
        </p:txBody>
      </p:sp>
      <p:sp>
        <p:nvSpPr>
          <p:cNvPr id="32" name="31 - TextBox"/>
          <p:cNvSpPr txBox="1">
            <a:spLocks noChangeArrowheads="1"/>
          </p:cNvSpPr>
          <p:nvPr/>
        </p:nvSpPr>
        <p:spPr bwMode="auto">
          <a:xfrm>
            <a:off x="9336089" y="5516564"/>
            <a:ext cx="12033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l-GR" sz="1400"/>
              <a:t>Ωμοκλειδικό </a:t>
            </a:r>
            <a:endParaRPr lang="en-US" sz="1400"/>
          </a:p>
        </p:txBody>
      </p:sp>
      <p:sp>
        <p:nvSpPr>
          <p:cNvPr id="33" name="32 - TextBox"/>
          <p:cNvSpPr txBox="1">
            <a:spLocks noChangeArrowheads="1"/>
          </p:cNvSpPr>
          <p:nvPr/>
        </p:nvSpPr>
        <p:spPr bwMode="auto">
          <a:xfrm>
            <a:off x="6383339" y="6381751"/>
            <a:ext cx="197008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l-GR" sz="1400"/>
              <a:t>Έλασσον υπερκλείδιο </a:t>
            </a:r>
            <a:endParaRPr lang="en-US" sz="1400"/>
          </a:p>
        </p:txBody>
      </p:sp>
      <p:sp>
        <p:nvSpPr>
          <p:cNvPr id="37" name="36 - Ελεύθερη σχεδίαση"/>
          <p:cNvSpPr/>
          <p:nvPr/>
        </p:nvSpPr>
        <p:spPr>
          <a:xfrm>
            <a:off x="6029325" y="2160589"/>
            <a:ext cx="388938" cy="3705225"/>
          </a:xfrm>
          <a:custGeom>
            <a:avLst/>
            <a:gdLst>
              <a:gd name="connsiteX0" fmla="*/ 10776 w 387927"/>
              <a:gd name="connsiteY0" fmla="*/ 415636 h 3703782"/>
              <a:gd name="connsiteX1" fmla="*/ 75430 w 387927"/>
              <a:gd name="connsiteY1" fmla="*/ 3251200 h 3703782"/>
              <a:gd name="connsiteX2" fmla="*/ 204739 w 387927"/>
              <a:gd name="connsiteY2" fmla="*/ 3131127 h 3703782"/>
              <a:gd name="connsiteX3" fmla="*/ 380230 w 387927"/>
              <a:gd name="connsiteY3" fmla="*/ 2761673 h 3703782"/>
              <a:gd name="connsiteX4" fmla="*/ 250921 w 387927"/>
              <a:gd name="connsiteY4" fmla="*/ 1856509 h 3703782"/>
              <a:gd name="connsiteX5" fmla="*/ 140085 w 387927"/>
              <a:gd name="connsiteY5" fmla="*/ 757382 h 3703782"/>
              <a:gd name="connsiteX6" fmla="*/ 10776 w 387927"/>
              <a:gd name="connsiteY6" fmla="*/ 415636 h 370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927" h="3703782">
                <a:moveTo>
                  <a:pt x="10776" y="415636"/>
                </a:moveTo>
                <a:cubicBezTo>
                  <a:pt x="0" y="831272"/>
                  <a:pt x="43103" y="2798618"/>
                  <a:pt x="75430" y="3251200"/>
                </a:cubicBezTo>
                <a:cubicBezTo>
                  <a:pt x="107757" y="3703782"/>
                  <a:pt x="153939" y="3212715"/>
                  <a:pt x="204739" y="3131127"/>
                </a:cubicBezTo>
                <a:cubicBezTo>
                  <a:pt x="255539" y="3049539"/>
                  <a:pt x="372533" y="2974109"/>
                  <a:pt x="380230" y="2761673"/>
                </a:cubicBezTo>
                <a:cubicBezTo>
                  <a:pt x="387927" y="2549237"/>
                  <a:pt x="290945" y="2190558"/>
                  <a:pt x="250921" y="1856509"/>
                </a:cubicBezTo>
                <a:cubicBezTo>
                  <a:pt x="210897" y="1522461"/>
                  <a:pt x="175491" y="997528"/>
                  <a:pt x="140085" y="757382"/>
                </a:cubicBezTo>
                <a:cubicBezTo>
                  <a:pt x="104679" y="517237"/>
                  <a:pt x="21552" y="0"/>
                  <a:pt x="10776" y="415636"/>
                </a:cubicBezTo>
                <a:close/>
              </a:path>
            </a:pathLst>
          </a:custGeom>
          <a:blipFill>
            <a:blip r:embed="rId10"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Line 10"/>
          <p:cNvSpPr>
            <a:spLocks noChangeShapeType="1"/>
          </p:cNvSpPr>
          <p:nvPr/>
        </p:nvSpPr>
        <p:spPr bwMode="auto">
          <a:xfrm>
            <a:off x="3503613" y="4365625"/>
            <a:ext cx="2736850" cy="7143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39" name="Line 12"/>
          <p:cNvSpPr>
            <a:spLocks noChangeShapeType="1"/>
          </p:cNvSpPr>
          <p:nvPr/>
        </p:nvSpPr>
        <p:spPr bwMode="auto">
          <a:xfrm>
            <a:off x="3863976" y="1989138"/>
            <a:ext cx="2232025"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Tree>
    <p:extLst>
      <p:ext uri="{BB962C8B-B14F-4D97-AF65-F5344CB8AC3E}">
        <p14:creationId xmlns:p14="http://schemas.microsoft.com/office/powerpoint/2010/main" val="34484228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06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506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4" grpId="0"/>
      <p:bldP spid="45066" grpId="0"/>
      <p:bldP spid="18" grpId="0" animBg="1"/>
      <p:bldP spid="19" grpId="0"/>
      <p:bldP spid="21" grpId="0" animBg="1"/>
      <p:bldP spid="22" grpId="0"/>
      <p:bldP spid="28" grpId="0" animBg="1"/>
      <p:bldP spid="29" grpId="0" animBg="1"/>
      <p:bldP spid="30" grpId="0" animBg="1"/>
      <p:bldP spid="31" grpId="0"/>
      <p:bldP spid="32" grpId="0"/>
      <p:bldP spid="33" grpId="0"/>
      <p:bldP spid="38" grpId="0" animBg="1"/>
      <p:bldP spid="3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Plate 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565797"/>
            <a:ext cx="4954588" cy="5867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4515" name="Freeform 3"/>
          <p:cNvSpPr>
            <a:spLocks/>
          </p:cNvSpPr>
          <p:nvPr/>
        </p:nvSpPr>
        <p:spPr bwMode="auto">
          <a:xfrm>
            <a:off x="1623291" y="1805709"/>
            <a:ext cx="1905000" cy="3124200"/>
          </a:xfrm>
          <a:custGeom>
            <a:avLst/>
            <a:gdLst>
              <a:gd name="T0" fmla="*/ 0 w 1200"/>
              <a:gd name="T1" fmla="*/ 0 h 1968"/>
              <a:gd name="T2" fmla="*/ 1088707500 w 1200"/>
              <a:gd name="T3" fmla="*/ 2147483647 h 1968"/>
              <a:gd name="T4" fmla="*/ 2147483647 w 1200"/>
              <a:gd name="T5" fmla="*/ 2147483647 h 1968"/>
              <a:gd name="T6" fmla="*/ 0 w 1200"/>
              <a:gd name="T7" fmla="*/ 0 h 19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00" h="1968">
                <a:moveTo>
                  <a:pt x="0" y="0"/>
                </a:moveTo>
                <a:lnTo>
                  <a:pt x="432" y="1824"/>
                </a:lnTo>
                <a:lnTo>
                  <a:pt x="1200" y="1968"/>
                </a:lnTo>
                <a:lnTo>
                  <a:pt x="0" y="0"/>
                </a:lnTo>
                <a:close/>
              </a:path>
            </a:pathLst>
          </a:custGeom>
          <a:solidFill>
            <a:schemeClr val="hlink">
              <a:alpha val="50195"/>
            </a:schemeClr>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64516" name="Text Box 4"/>
          <p:cNvSpPr txBox="1">
            <a:spLocks noChangeArrowheads="1"/>
          </p:cNvSpPr>
          <p:nvPr/>
        </p:nvSpPr>
        <p:spPr bwMode="auto">
          <a:xfrm>
            <a:off x="3834581" y="104132"/>
            <a:ext cx="466730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l-GR" altLang="el-GR" sz="2400">
                <a:solidFill>
                  <a:schemeClr val="bg1"/>
                </a:solidFill>
                <a:latin typeface="Times New Roman" panose="02020603050405020304" pitchFamily="18" charset="0"/>
                <a:cs typeface="Arial" panose="020B0604020202020204" pitchFamily="34" charset="0"/>
              </a:rPr>
              <a:t>ΟΠΙΣΘΙΟ ΤΡΑΧΗΛΙΚΟ ΤΡΙΓΩΝΟ</a:t>
            </a:r>
            <a:endParaRPr lang="en-US" altLang="el-GR" sz="2400">
              <a:solidFill>
                <a:schemeClr val="bg1"/>
              </a:solidFill>
              <a:latin typeface="Times New Roman" panose="02020603050405020304" pitchFamily="18" charset="0"/>
              <a:cs typeface="Arial" panose="020B0604020202020204" pitchFamily="34" charset="0"/>
            </a:endParaRPr>
          </a:p>
        </p:txBody>
      </p:sp>
      <p:sp>
        <p:nvSpPr>
          <p:cNvPr id="64517" name="Freeform 5"/>
          <p:cNvSpPr>
            <a:spLocks/>
          </p:cNvSpPr>
          <p:nvPr/>
        </p:nvSpPr>
        <p:spPr bwMode="auto">
          <a:xfrm>
            <a:off x="2325905" y="4318000"/>
            <a:ext cx="1219200" cy="609600"/>
          </a:xfrm>
          <a:custGeom>
            <a:avLst/>
            <a:gdLst>
              <a:gd name="T0" fmla="*/ 0 w 768"/>
              <a:gd name="T1" fmla="*/ 483870000 h 384"/>
              <a:gd name="T2" fmla="*/ 1330642500 w 768"/>
              <a:gd name="T3" fmla="*/ 0 h 384"/>
              <a:gd name="T4" fmla="*/ 1935480000 w 768"/>
              <a:gd name="T5" fmla="*/ 967740000 h 384"/>
              <a:gd name="T6" fmla="*/ 0 w 768"/>
              <a:gd name="T7" fmla="*/ 604837500 h 384"/>
              <a:gd name="T8" fmla="*/ 0 w 768"/>
              <a:gd name="T9" fmla="*/ 483870000 h 3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8" h="384">
                <a:moveTo>
                  <a:pt x="0" y="192"/>
                </a:moveTo>
                <a:lnTo>
                  <a:pt x="528" y="0"/>
                </a:lnTo>
                <a:lnTo>
                  <a:pt x="768" y="384"/>
                </a:lnTo>
                <a:lnTo>
                  <a:pt x="0" y="240"/>
                </a:lnTo>
                <a:lnTo>
                  <a:pt x="0" y="192"/>
                </a:lnTo>
                <a:close/>
              </a:path>
            </a:pathLst>
          </a:custGeom>
          <a:solidFill>
            <a:srgbClr val="00FFFF">
              <a:alpha val="50195"/>
            </a:srgbClr>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 name="TextBox 1"/>
          <p:cNvSpPr txBox="1"/>
          <p:nvPr/>
        </p:nvSpPr>
        <p:spPr>
          <a:xfrm>
            <a:off x="6049818" y="793805"/>
            <a:ext cx="5874327" cy="1569660"/>
          </a:xfrm>
          <a:prstGeom prst="rect">
            <a:avLst/>
          </a:prstGeom>
          <a:solidFill>
            <a:schemeClr val="tx2">
              <a:lumMod val="40000"/>
              <a:lumOff val="60000"/>
            </a:schemeClr>
          </a:solidFill>
        </p:spPr>
        <p:txBody>
          <a:bodyPr wrap="square" rtlCol="0">
            <a:spAutoFit/>
          </a:bodyPr>
          <a:lstStyle/>
          <a:p>
            <a:r>
              <a:rPr lang="el-GR" altLang="el-GR" sz="3200" b="1" dirty="0">
                <a:solidFill>
                  <a:schemeClr val="accent1">
                    <a:lumMod val="75000"/>
                  </a:schemeClr>
                </a:solidFill>
              </a:rPr>
              <a:t>Οπίσθιο Τραχηλικό τρίγωνο </a:t>
            </a:r>
          </a:p>
          <a:p>
            <a:r>
              <a:rPr lang="el-GR" altLang="el-GR" sz="3200" b="1" dirty="0">
                <a:solidFill>
                  <a:schemeClr val="accent1">
                    <a:lumMod val="75000"/>
                  </a:schemeClr>
                </a:solidFill>
              </a:rPr>
              <a:t>   ή </a:t>
            </a:r>
          </a:p>
          <a:p>
            <a:r>
              <a:rPr lang="el-GR" altLang="el-GR" sz="3200" b="1" dirty="0">
                <a:solidFill>
                  <a:schemeClr val="accent1">
                    <a:lumMod val="75000"/>
                  </a:schemeClr>
                </a:solidFill>
              </a:rPr>
              <a:t>Μείζων </a:t>
            </a:r>
            <a:r>
              <a:rPr lang="el-GR" altLang="el-GR" sz="3200" b="1" dirty="0" err="1">
                <a:solidFill>
                  <a:schemeClr val="accent1">
                    <a:lumMod val="75000"/>
                  </a:schemeClr>
                </a:solidFill>
              </a:rPr>
              <a:t>Υπερκλείδιος</a:t>
            </a:r>
            <a:r>
              <a:rPr lang="el-GR" altLang="el-GR" sz="3200" b="1" dirty="0">
                <a:solidFill>
                  <a:schemeClr val="accent1">
                    <a:lumMod val="75000"/>
                  </a:schemeClr>
                </a:solidFill>
              </a:rPr>
              <a:t> βόθρος</a:t>
            </a:r>
            <a:endParaRPr lang="el-GR" sz="3200" b="1" dirty="0">
              <a:solidFill>
                <a:schemeClr val="accent1">
                  <a:lumMod val="75000"/>
                </a:schemeClr>
              </a:solidFill>
            </a:endParaRPr>
          </a:p>
        </p:txBody>
      </p:sp>
      <p:sp>
        <p:nvSpPr>
          <p:cNvPr id="5" name="Rectangle 4"/>
          <p:cNvSpPr/>
          <p:nvPr/>
        </p:nvSpPr>
        <p:spPr>
          <a:xfrm>
            <a:off x="5828145" y="2868474"/>
            <a:ext cx="6096000" cy="3416320"/>
          </a:xfrm>
          <a:prstGeom prst="rect">
            <a:avLst/>
          </a:prstGeom>
        </p:spPr>
        <p:txBody>
          <a:bodyPr>
            <a:spAutoFit/>
          </a:bodyPr>
          <a:lstStyle/>
          <a:p>
            <a:r>
              <a:rPr lang="el-GR" dirty="0"/>
              <a:t>Αφορίζεται από :</a:t>
            </a:r>
          </a:p>
          <a:p>
            <a:r>
              <a:rPr lang="el-GR" dirty="0"/>
              <a:t>ΣΚΜ, </a:t>
            </a:r>
          </a:p>
          <a:p>
            <a:r>
              <a:rPr lang="el-GR" dirty="0"/>
              <a:t>Τραπεζοειδής και κλείδα, έδαφος είναι οι σκαληνοί μυς.</a:t>
            </a:r>
          </a:p>
          <a:p>
            <a:r>
              <a:rPr lang="el-GR" altLang="el-GR" dirty="0"/>
              <a:t>Περιεχόμενο : λεμφαγγεία- γάγγλια, παραπληρωματικό, </a:t>
            </a:r>
            <a:r>
              <a:rPr lang="el-GR" altLang="el-GR" dirty="0" err="1"/>
              <a:t>υπερκλείδια</a:t>
            </a:r>
            <a:r>
              <a:rPr lang="el-GR" altLang="el-GR" dirty="0"/>
              <a:t> ν.</a:t>
            </a:r>
          </a:p>
          <a:p>
            <a:r>
              <a:rPr lang="el-GR" dirty="0"/>
              <a:t> </a:t>
            </a:r>
          </a:p>
          <a:p>
            <a:r>
              <a:rPr lang="el-GR" b="1" u="sng" dirty="0" err="1"/>
              <a:t>Ωμοκλειδικό</a:t>
            </a:r>
            <a:r>
              <a:rPr lang="el-GR" b="1" u="sng" dirty="0"/>
              <a:t> τρίγωνο</a:t>
            </a:r>
            <a:r>
              <a:rPr lang="el-GR" dirty="0"/>
              <a:t> είναι η κάτω μοίρα του </a:t>
            </a:r>
          </a:p>
          <a:p>
            <a:r>
              <a:rPr lang="el-GR" dirty="0"/>
              <a:t>(κάτω γαστέρα του </a:t>
            </a:r>
            <a:r>
              <a:rPr lang="el-GR" dirty="0" err="1"/>
              <a:t>ωμοϋοειδούς</a:t>
            </a:r>
            <a:r>
              <a:rPr lang="el-GR" dirty="0"/>
              <a:t>, κλείδα, κάτω τμήμα οπίσθιου χείλους του ΣΚΜ). </a:t>
            </a:r>
          </a:p>
          <a:p>
            <a:endParaRPr lang="el-GR" dirty="0"/>
          </a:p>
          <a:p>
            <a:r>
              <a:rPr lang="el-GR" dirty="0"/>
              <a:t>- Περιέχει το </a:t>
            </a:r>
            <a:r>
              <a:rPr lang="el-GR" dirty="0" err="1"/>
              <a:t>βραχιόνιο</a:t>
            </a:r>
            <a:r>
              <a:rPr lang="el-GR" dirty="0"/>
              <a:t> πλέγμα και την έξω μοίρα της υποκλείδιας </a:t>
            </a:r>
            <a:r>
              <a:rPr lang="el-GR" dirty="0" err="1"/>
              <a:t>αρτήριας</a:t>
            </a:r>
            <a:r>
              <a:rPr lang="el-GR" dirty="0"/>
              <a:t>, </a:t>
            </a:r>
            <a:r>
              <a:rPr lang="el-GR" altLang="el-GR" dirty="0"/>
              <a:t>λεμφαγγεία- γάγγλια.</a:t>
            </a:r>
            <a:endParaRPr lang="el-GR" dirty="0"/>
          </a:p>
        </p:txBody>
      </p:sp>
    </p:spTree>
    <p:extLst>
      <p:ext uri="{BB962C8B-B14F-4D97-AF65-F5344CB8AC3E}">
        <p14:creationId xmlns:p14="http://schemas.microsoft.com/office/powerpoint/2010/main" val="18628733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Grp="1" noChangeAspect="1" noChangeArrowheads="1"/>
          </p:cNvPicPr>
          <p:nvPr>
            <p:ph idx="1"/>
          </p:nvPr>
        </p:nvPicPr>
        <p:blipFill>
          <a:blip r:embed="rId2" cstate="print"/>
          <a:srcRect/>
          <a:stretch>
            <a:fillRect/>
          </a:stretch>
        </p:blipFill>
        <p:spPr>
          <a:xfrm>
            <a:off x="2711451" y="0"/>
            <a:ext cx="6353175" cy="6858000"/>
          </a:xfrm>
          <a:noFill/>
          <a:ln/>
        </p:spPr>
      </p:pic>
      <p:sp>
        <p:nvSpPr>
          <p:cNvPr id="2" name="Ελεύθερη σχεδίαση 1"/>
          <p:cNvSpPr/>
          <p:nvPr/>
        </p:nvSpPr>
        <p:spPr>
          <a:xfrm>
            <a:off x="4253753" y="1355672"/>
            <a:ext cx="2004842" cy="4238305"/>
          </a:xfrm>
          <a:custGeom>
            <a:avLst/>
            <a:gdLst>
              <a:gd name="connsiteX0" fmla="*/ 13447 w 2004842"/>
              <a:gd name="connsiteY0" fmla="*/ 2482 h 4238305"/>
              <a:gd name="connsiteX1" fmla="*/ 40341 w 2004842"/>
              <a:gd name="connsiteY1" fmla="*/ 110058 h 4238305"/>
              <a:gd name="connsiteX2" fmla="*/ 67235 w 2004842"/>
              <a:gd name="connsiteY2" fmla="*/ 204188 h 4238305"/>
              <a:gd name="connsiteX3" fmla="*/ 121023 w 2004842"/>
              <a:gd name="connsiteY3" fmla="*/ 284870 h 4238305"/>
              <a:gd name="connsiteX4" fmla="*/ 161365 w 2004842"/>
              <a:gd name="connsiteY4" fmla="*/ 405894 h 4238305"/>
              <a:gd name="connsiteX5" fmla="*/ 174812 w 2004842"/>
              <a:gd name="connsiteY5" fmla="*/ 446235 h 4238305"/>
              <a:gd name="connsiteX6" fmla="*/ 188259 w 2004842"/>
              <a:gd name="connsiteY6" fmla="*/ 500023 h 4238305"/>
              <a:gd name="connsiteX7" fmla="*/ 215153 w 2004842"/>
              <a:gd name="connsiteY7" fmla="*/ 540364 h 4238305"/>
              <a:gd name="connsiteX8" fmla="*/ 268941 w 2004842"/>
              <a:gd name="connsiteY8" fmla="*/ 728623 h 4238305"/>
              <a:gd name="connsiteX9" fmla="*/ 282388 w 2004842"/>
              <a:gd name="connsiteY9" fmla="*/ 768964 h 4238305"/>
              <a:gd name="connsiteX10" fmla="*/ 322729 w 2004842"/>
              <a:gd name="connsiteY10" fmla="*/ 930329 h 4238305"/>
              <a:gd name="connsiteX11" fmla="*/ 376518 w 2004842"/>
              <a:gd name="connsiteY11" fmla="*/ 997564 h 4238305"/>
              <a:gd name="connsiteX12" fmla="*/ 416859 w 2004842"/>
              <a:gd name="connsiteY12" fmla="*/ 1078247 h 4238305"/>
              <a:gd name="connsiteX13" fmla="*/ 443753 w 2004842"/>
              <a:gd name="connsiteY13" fmla="*/ 1158929 h 4238305"/>
              <a:gd name="connsiteX14" fmla="*/ 457200 w 2004842"/>
              <a:gd name="connsiteY14" fmla="*/ 1199270 h 4238305"/>
              <a:gd name="connsiteX15" fmla="*/ 484094 w 2004842"/>
              <a:gd name="connsiteY15" fmla="*/ 1239611 h 4238305"/>
              <a:gd name="connsiteX16" fmla="*/ 510988 w 2004842"/>
              <a:gd name="connsiteY16" fmla="*/ 1320294 h 4238305"/>
              <a:gd name="connsiteX17" fmla="*/ 524435 w 2004842"/>
              <a:gd name="connsiteY17" fmla="*/ 1360635 h 4238305"/>
              <a:gd name="connsiteX18" fmla="*/ 551329 w 2004842"/>
              <a:gd name="connsiteY18" fmla="*/ 1400976 h 4238305"/>
              <a:gd name="connsiteX19" fmla="*/ 578223 w 2004842"/>
              <a:gd name="connsiteY19" fmla="*/ 1481658 h 4238305"/>
              <a:gd name="connsiteX20" fmla="*/ 591671 w 2004842"/>
              <a:gd name="connsiteY20" fmla="*/ 1522000 h 4238305"/>
              <a:gd name="connsiteX21" fmla="*/ 632012 w 2004842"/>
              <a:gd name="connsiteY21" fmla="*/ 1602682 h 4238305"/>
              <a:gd name="connsiteX22" fmla="*/ 658906 w 2004842"/>
              <a:gd name="connsiteY22" fmla="*/ 1643023 h 4238305"/>
              <a:gd name="connsiteX23" fmla="*/ 685800 w 2004842"/>
              <a:gd name="connsiteY23" fmla="*/ 1723705 h 4238305"/>
              <a:gd name="connsiteX24" fmla="*/ 766482 w 2004842"/>
              <a:gd name="connsiteY24" fmla="*/ 1831282 h 4238305"/>
              <a:gd name="connsiteX25" fmla="*/ 793376 w 2004842"/>
              <a:gd name="connsiteY25" fmla="*/ 1871623 h 4238305"/>
              <a:gd name="connsiteX26" fmla="*/ 833718 w 2004842"/>
              <a:gd name="connsiteY26" fmla="*/ 1952305 h 4238305"/>
              <a:gd name="connsiteX27" fmla="*/ 860612 w 2004842"/>
              <a:gd name="connsiteY27" fmla="*/ 2032988 h 4238305"/>
              <a:gd name="connsiteX28" fmla="*/ 874059 w 2004842"/>
              <a:gd name="connsiteY28" fmla="*/ 2073329 h 4238305"/>
              <a:gd name="connsiteX29" fmla="*/ 900953 w 2004842"/>
              <a:gd name="connsiteY29" fmla="*/ 2113670 h 4238305"/>
              <a:gd name="connsiteX30" fmla="*/ 914400 w 2004842"/>
              <a:gd name="connsiteY30" fmla="*/ 2154011 h 4238305"/>
              <a:gd name="connsiteX31" fmla="*/ 968188 w 2004842"/>
              <a:gd name="connsiteY31" fmla="*/ 2234694 h 4238305"/>
              <a:gd name="connsiteX32" fmla="*/ 1008529 w 2004842"/>
              <a:gd name="connsiteY32" fmla="*/ 2315376 h 4238305"/>
              <a:gd name="connsiteX33" fmla="*/ 1062318 w 2004842"/>
              <a:gd name="connsiteY33" fmla="*/ 2422953 h 4238305"/>
              <a:gd name="connsiteX34" fmla="*/ 1102659 w 2004842"/>
              <a:gd name="connsiteY34" fmla="*/ 2503635 h 4238305"/>
              <a:gd name="connsiteX35" fmla="*/ 1116106 w 2004842"/>
              <a:gd name="connsiteY35" fmla="*/ 2543976 h 4238305"/>
              <a:gd name="connsiteX36" fmla="*/ 1143000 w 2004842"/>
              <a:gd name="connsiteY36" fmla="*/ 2584317 h 4238305"/>
              <a:gd name="connsiteX37" fmla="*/ 1156447 w 2004842"/>
              <a:gd name="connsiteY37" fmla="*/ 2624658 h 4238305"/>
              <a:gd name="connsiteX38" fmla="*/ 1183341 w 2004842"/>
              <a:gd name="connsiteY38" fmla="*/ 2665000 h 4238305"/>
              <a:gd name="connsiteX39" fmla="*/ 1250576 w 2004842"/>
              <a:gd name="connsiteY39" fmla="*/ 2786023 h 4238305"/>
              <a:gd name="connsiteX40" fmla="*/ 1304365 w 2004842"/>
              <a:gd name="connsiteY40" fmla="*/ 2907047 h 4238305"/>
              <a:gd name="connsiteX41" fmla="*/ 1317812 w 2004842"/>
              <a:gd name="connsiteY41" fmla="*/ 2947388 h 4238305"/>
              <a:gd name="connsiteX42" fmla="*/ 1398494 w 2004842"/>
              <a:gd name="connsiteY42" fmla="*/ 3068411 h 4238305"/>
              <a:gd name="connsiteX43" fmla="*/ 1452282 w 2004842"/>
              <a:gd name="connsiteY43" fmla="*/ 3149094 h 4238305"/>
              <a:gd name="connsiteX44" fmla="*/ 1479176 w 2004842"/>
              <a:gd name="connsiteY44" fmla="*/ 3189435 h 4238305"/>
              <a:gd name="connsiteX45" fmla="*/ 1506071 w 2004842"/>
              <a:gd name="connsiteY45" fmla="*/ 3216329 h 4238305"/>
              <a:gd name="connsiteX46" fmla="*/ 1559859 w 2004842"/>
              <a:gd name="connsiteY46" fmla="*/ 3310458 h 4238305"/>
              <a:gd name="connsiteX47" fmla="*/ 1586753 w 2004842"/>
              <a:gd name="connsiteY47" fmla="*/ 3337353 h 4238305"/>
              <a:gd name="connsiteX48" fmla="*/ 1640541 w 2004842"/>
              <a:gd name="connsiteY48" fmla="*/ 3418035 h 4238305"/>
              <a:gd name="connsiteX49" fmla="*/ 1694329 w 2004842"/>
              <a:gd name="connsiteY49" fmla="*/ 3498717 h 4238305"/>
              <a:gd name="connsiteX50" fmla="*/ 1721223 w 2004842"/>
              <a:gd name="connsiteY50" fmla="*/ 3539058 h 4238305"/>
              <a:gd name="connsiteX51" fmla="*/ 1788459 w 2004842"/>
              <a:gd name="connsiteY51" fmla="*/ 3619741 h 4238305"/>
              <a:gd name="connsiteX52" fmla="*/ 1815353 w 2004842"/>
              <a:gd name="connsiteY52" fmla="*/ 3727317 h 4238305"/>
              <a:gd name="connsiteX53" fmla="*/ 1828800 w 2004842"/>
              <a:gd name="connsiteY53" fmla="*/ 3767658 h 4238305"/>
              <a:gd name="connsiteX54" fmla="*/ 1869141 w 2004842"/>
              <a:gd name="connsiteY54" fmla="*/ 3915576 h 4238305"/>
              <a:gd name="connsiteX55" fmla="*/ 1882588 w 2004842"/>
              <a:gd name="connsiteY55" fmla="*/ 3955917 h 4238305"/>
              <a:gd name="connsiteX56" fmla="*/ 1909482 w 2004842"/>
              <a:gd name="connsiteY56" fmla="*/ 3996258 h 4238305"/>
              <a:gd name="connsiteX57" fmla="*/ 1922929 w 2004842"/>
              <a:gd name="connsiteY57" fmla="*/ 4036600 h 4238305"/>
              <a:gd name="connsiteX58" fmla="*/ 1976718 w 2004842"/>
              <a:gd name="connsiteY58" fmla="*/ 4117282 h 4238305"/>
              <a:gd name="connsiteX59" fmla="*/ 1976718 w 2004842"/>
              <a:gd name="connsiteY59" fmla="*/ 4238305 h 4238305"/>
              <a:gd name="connsiteX60" fmla="*/ 1936376 w 2004842"/>
              <a:gd name="connsiteY60" fmla="*/ 4224858 h 4238305"/>
              <a:gd name="connsiteX61" fmla="*/ 1896035 w 2004842"/>
              <a:gd name="connsiteY61" fmla="*/ 4197964 h 4238305"/>
              <a:gd name="connsiteX62" fmla="*/ 1761565 w 2004842"/>
              <a:gd name="connsiteY62" fmla="*/ 4184517 h 4238305"/>
              <a:gd name="connsiteX63" fmla="*/ 1613647 w 2004842"/>
              <a:gd name="connsiteY63" fmla="*/ 4157623 h 4238305"/>
              <a:gd name="connsiteX64" fmla="*/ 1385047 w 2004842"/>
              <a:gd name="connsiteY64" fmla="*/ 4130729 h 4238305"/>
              <a:gd name="connsiteX65" fmla="*/ 1264023 w 2004842"/>
              <a:gd name="connsiteY65" fmla="*/ 4103835 h 4238305"/>
              <a:gd name="connsiteX66" fmla="*/ 1223682 w 2004842"/>
              <a:gd name="connsiteY66" fmla="*/ 4090388 h 4238305"/>
              <a:gd name="connsiteX67" fmla="*/ 1062318 w 2004842"/>
              <a:gd name="connsiteY67" fmla="*/ 4076941 h 4238305"/>
              <a:gd name="connsiteX68" fmla="*/ 1008529 w 2004842"/>
              <a:gd name="connsiteY68" fmla="*/ 4023153 h 4238305"/>
              <a:gd name="connsiteX69" fmla="*/ 981635 w 2004842"/>
              <a:gd name="connsiteY69" fmla="*/ 3996258 h 4238305"/>
              <a:gd name="connsiteX70" fmla="*/ 927847 w 2004842"/>
              <a:gd name="connsiteY70" fmla="*/ 3915576 h 4238305"/>
              <a:gd name="connsiteX71" fmla="*/ 900953 w 2004842"/>
              <a:gd name="connsiteY71" fmla="*/ 3875235 h 4238305"/>
              <a:gd name="connsiteX72" fmla="*/ 874059 w 2004842"/>
              <a:gd name="connsiteY72" fmla="*/ 3794553 h 4238305"/>
              <a:gd name="connsiteX73" fmla="*/ 860612 w 2004842"/>
              <a:gd name="connsiteY73" fmla="*/ 3727317 h 4238305"/>
              <a:gd name="connsiteX74" fmla="*/ 833718 w 2004842"/>
              <a:gd name="connsiteY74" fmla="*/ 3646635 h 4238305"/>
              <a:gd name="connsiteX75" fmla="*/ 806823 w 2004842"/>
              <a:gd name="connsiteY75" fmla="*/ 3565953 h 4238305"/>
              <a:gd name="connsiteX76" fmla="*/ 793376 w 2004842"/>
              <a:gd name="connsiteY76" fmla="*/ 3525611 h 4238305"/>
              <a:gd name="connsiteX77" fmla="*/ 779929 w 2004842"/>
              <a:gd name="connsiteY77" fmla="*/ 3485270 h 4238305"/>
              <a:gd name="connsiteX78" fmla="*/ 753035 w 2004842"/>
              <a:gd name="connsiteY78" fmla="*/ 3337353 h 4238305"/>
              <a:gd name="connsiteX79" fmla="*/ 726141 w 2004842"/>
              <a:gd name="connsiteY79" fmla="*/ 3256670 h 4238305"/>
              <a:gd name="connsiteX80" fmla="*/ 658906 w 2004842"/>
              <a:gd name="connsiteY80" fmla="*/ 3054964 h 4238305"/>
              <a:gd name="connsiteX81" fmla="*/ 645459 w 2004842"/>
              <a:gd name="connsiteY81" fmla="*/ 3014623 h 4238305"/>
              <a:gd name="connsiteX82" fmla="*/ 632012 w 2004842"/>
              <a:gd name="connsiteY82" fmla="*/ 2974282 h 4238305"/>
              <a:gd name="connsiteX83" fmla="*/ 605118 w 2004842"/>
              <a:gd name="connsiteY83" fmla="*/ 2853258 h 4238305"/>
              <a:gd name="connsiteX84" fmla="*/ 591671 w 2004842"/>
              <a:gd name="connsiteY84" fmla="*/ 2812917 h 4238305"/>
              <a:gd name="connsiteX85" fmla="*/ 578223 w 2004842"/>
              <a:gd name="connsiteY85" fmla="*/ 2745682 h 4238305"/>
              <a:gd name="connsiteX86" fmla="*/ 564776 w 2004842"/>
              <a:gd name="connsiteY86" fmla="*/ 2705341 h 4238305"/>
              <a:gd name="connsiteX87" fmla="*/ 537882 w 2004842"/>
              <a:gd name="connsiteY87" fmla="*/ 2584317 h 4238305"/>
              <a:gd name="connsiteX88" fmla="*/ 524435 w 2004842"/>
              <a:gd name="connsiteY88" fmla="*/ 2543976 h 4238305"/>
              <a:gd name="connsiteX89" fmla="*/ 510988 w 2004842"/>
              <a:gd name="connsiteY89" fmla="*/ 2449847 h 4238305"/>
              <a:gd name="connsiteX90" fmla="*/ 497541 w 2004842"/>
              <a:gd name="connsiteY90" fmla="*/ 2409505 h 4238305"/>
              <a:gd name="connsiteX91" fmla="*/ 484094 w 2004842"/>
              <a:gd name="connsiteY91" fmla="*/ 2342270 h 4238305"/>
              <a:gd name="connsiteX92" fmla="*/ 470647 w 2004842"/>
              <a:gd name="connsiteY92" fmla="*/ 2248141 h 4238305"/>
              <a:gd name="connsiteX93" fmla="*/ 457200 w 2004842"/>
              <a:gd name="connsiteY93" fmla="*/ 2194353 h 4238305"/>
              <a:gd name="connsiteX94" fmla="*/ 430306 w 2004842"/>
              <a:gd name="connsiteY94" fmla="*/ 2032988 h 4238305"/>
              <a:gd name="connsiteX95" fmla="*/ 403412 w 2004842"/>
              <a:gd name="connsiteY95" fmla="*/ 1938858 h 4238305"/>
              <a:gd name="connsiteX96" fmla="*/ 389965 w 2004842"/>
              <a:gd name="connsiteY96" fmla="*/ 1871623 h 4238305"/>
              <a:gd name="connsiteX97" fmla="*/ 349623 w 2004842"/>
              <a:gd name="connsiteY97" fmla="*/ 1750600 h 4238305"/>
              <a:gd name="connsiteX98" fmla="*/ 336176 w 2004842"/>
              <a:gd name="connsiteY98" fmla="*/ 1710258 h 4238305"/>
              <a:gd name="connsiteX99" fmla="*/ 322729 w 2004842"/>
              <a:gd name="connsiteY99" fmla="*/ 1669917 h 4238305"/>
              <a:gd name="connsiteX100" fmla="*/ 295835 w 2004842"/>
              <a:gd name="connsiteY100" fmla="*/ 1522000 h 4238305"/>
              <a:gd name="connsiteX101" fmla="*/ 268941 w 2004842"/>
              <a:gd name="connsiteY101" fmla="*/ 1374082 h 4238305"/>
              <a:gd name="connsiteX102" fmla="*/ 255494 w 2004842"/>
              <a:gd name="connsiteY102" fmla="*/ 1333741 h 4238305"/>
              <a:gd name="connsiteX103" fmla="*/ 242047 w 2004842"/>
              <a:gd name="connsiteY103" fmla="*/ 1266505 h 4238305"/>
              <a:gd name="connsiteX104" fmla="*/ 228600 w 2004842"/>
              <a:gd name="connsiteY104" fmla="*/ 1226164 h 4238305"/>
              <a:gd name="connsiteX105" fmla="*/ 215153 w 2004842"/>
              <a:gd name="connsiteY105" fmla="*/ 1172376 h 4238305"/>
              <a:gd name="connsiteX106" fmla="*/ 201706 w 2004842"/>
              <a:gd name="connsiteY106" fmla="*/ 1132035 h 4238305"/>
              <a:gd name="connsiteX107" fmla="*/ 188259 w 2004842"/>
              <a:gd name="connsiteY107" fmla="*/ 1078247 h 4238305"/>
              <a:gd name="connsiteX108" fmla="*/ 174812 w 2004842"/>
              <a:gd name="connsiteY108" fmla="*/ 1011011 h 4238305"/>
              <a:gd name="connsiteX109" fmla="*/ 147918 w 2004842"/>
              <a:gd name="connsiteY109" fmla="*/ 930329 h 4238305"/>
              <a:gd name="connsiteX110" fmla="*/ 121023 w 2004842"/>
              <a:gd name="connsiteY110" fmla="*/ 822753 h 4238305"/>
              <a:gd name="connsiteX111" fmla="*/ 107576 w 2004842"/>
              <a:gd name="connsiteY111" fmla="*/ 782411 h 4238305"/>
              <a:gd name="connsiteX112" fmla="*/ 94129 w 2004842"/>
              <a:gd name="connsiteY112" fmla="*/ 715176 h 4238305"/>
              <a:gd name="connsiteX113" fmla="*/ 40341 w 2004842"/>
              <a:gd name="connsiteY113" fmla="*/ 473129 h 4238305"/>
              <a:gd name="connsiteX114" fmla="*/ 13447 w 2004842"/>
              <a:gd name="connsiteY114" fmla="*/ 325211 h 4238305"/>
              <a:gd name="connsiteX115" fmla="*/ 0 w 2004842"/>
              <a:gd name="connsiteY115" fmla="*/ 231082 h 4238305"/>
              <a:gd name="connsiteX116" fmla="*/ 26894 w 2004842"/>
              <a:gd name="connsiteY116" fmla="*/ 69717 h 4238305"/>
              <a:gd name="connsiteX117" fmla="*/ 13447 w 2004842"/>
              <a:gd name="connsiteY117" fmla="*/ 2482 h 423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004842" h="4238305">
                <a:moveTo>
                  <a:pt x="13447" y="2482"/>
                </a:moveTo>
                <a:cubicBezTo>
                  <a:pt x="15688" y="9205"/>
                  <a:pt x="12774" y="13573"/>
                  <a:pt x="40341" y="110058"/>
                </a:cubicBezTo>
                <a:cubicBezTo>
                  <a:pt x="44437" y="124395"/>
                  <a:pt x="57752" y="187118"/>
                  <a:pt x="67235" y="204188"/>
                </a:cubicBezTo>
                <a:cubicBezTo>
                  <a:pt x="82932" y="232443"/>
                  <a:pt x="110801" y="254206"/>
                  <a:pt x="121023" y="284870"/>
                </a:cubicBezTo>
                <a:lnTo>
                  <a:pt x="161365" y="405894"/>
                </a:lnTo>
                <a:cubicBezTo>
                  <a:pt x="165847" y="419341"/>
                  <a:pt x="171374" y="432484"/>
                  <a:pt x="174812" y="446235"/>
                </a:cubicBezTo>
                <a:cubicBezTo>
                  <a:pt x="179294" y="464164"/>
                  <a:pt x="180979" y="483036"/>
                  <a:pt x="188259" y="500023"/>
                </a:cubicBezTo>
                <a:cubicBezTo>
                  <a:pt x="194625" y="514878"/>
                  <a:pt x="208589" y="525596"/>
                  <a:pt x="215153" y="540364"/>
                </a:cubicBezTo>
                <a:cubicBezTo>
                  <a:pt x="249686" y="618064"/>
                  <a:pt x="240451" y="643154"/>
                  <a:pt x="268941" y="728623"/>
                </a:cubicBezTo>
                <a:lnTo>
                  <a:pt x="282388" y="768964"/>
                </a:lnTo>
                <a:cubicBezTo>
                  <a:pt x="289109" y="809293"/>
                  <a:pt x="299051" y="894813"/>
                  <a:pt x="322729" y="930329"/>
                </a:cubicBezTo>
                <a:cubicBezTo>
                  <a:pt x="356656" y="981219"/>
                  <a:pt x="338195" y="959242"/>
                  <a:pt x="376518" y="997564"/>
                </a:cubicBezTo>
                <a:cubicBezTo>
                  <a:pt x="425559" y="1144686"/>
                  <a:pt x="347346" y="921842"/>
                  <a:pt x="416859" y="1078247"/>
                </a:cubicBezTo>
                <a:cubicBezTo>
                  <a:pt x="428372" y="1104152"/>
                  <a:pt x="434788" y="1132035"/>
                  <a:pt x="443753" y="1158929"/>
                </a:cubicBezTo>
                <a:cubicBezTo>
                  <a:pt x="448235" y="1172376"/>
                  <a:pt x="449337" y="1187476"/>
                  <a:pt x="457200" y="1199270"/>
                </a:cubicBezTo>
                <a:lnTo>
                  <a:pt x="484094" y="1239611"/>
                </a:lnTo>
                <a:lnTo>
                  <a:pt x="510988" y="1320294"/>
                </a:lnTo>
                <a:cubicBezTo>
                  <a:pt x="515470" y="1333741"/>
                  <a:pt x="516572" y="1348841"/>
                  <a:pt x="524435" y="1360635"/>
                </a:cubicBezTo>
                <a:cubicBezTo>
                  <a:pt x="533400" y="1374082"/>
                  <a:pt x="544765" y="1386208"/>
                  <a:pt x="551329" y="1400976"/>
                </a:cubicBezTo>
                <a:cubicBezTo>
                  <a:pt x="562843" y="1426881"/>
                  <a:pt x="569258" y="1454764"/>
                  <a:pt x="578223" y="1481658"/>
                </a:cubicBezTo>
                <a:cubicBezTo>
                  <a:pt x="582706" y="1495105"/>
                  <a:pt x="583808" y="1510206"/>
                  <a:pt x="591671" y="1522000"/>
                </a:cubicBezTo>
                <a:cubicBezTo>
                  <a:pt x="668745" y="1637612"/>
                  <a:pt x="576339" y="1491336"/>
                  <a:pt x="632012" y="1602682"/>
                </a:cubicBezTo>
                <a:cubicBezTo>
                  <a:pt x="639240" y="1617137"/>
                  <a:pt x="652342" y="1628255"/>
                  <a:pt x="658906" y="1643023"/>
                </a:cubicBezTo>
                <a:cubicBezTo>
                  <a:pt x="670420" y="1668928"/>
                  <a:pt x="665755" y="1703659"/>
                  <a:pt x="685800" y="1723705"/>
                </a:cubicBezTo>
                <a:cubicBezTo>
                  <a:pt x="735549" y="1773456"/>
                  <a:pt x="705661" y="1740051"/>
                  <a:pt x="766482" y="1831282"/>
                </a:cubicBezTo>
                <a:cubicBezTo>
                  <a:pt x="775447" y="1844729"/>
                  <a:pt x="788265" y="1856291"/>
                  <a:pt x="793376" y="1871623"/>
                </a:cubicBezTo>
                <a:cubicBezTo>
                  <a:pt x="811934" y="1927296"/>
                  <a:pt x="798960" y="1900170"/>
                  <a:pt x="833718" y="1952305"/>
                </a:cubicBezTo>
                <a:lnTo>
                  <a:pt x="860612" y="2032988"/>
                </a:lnTo>
                <a:cubicBezTo>
                  <a:pt x="865094" y="2046435"/>
                  <a:pt x="866196" y="2061535"/>
                  <a:pt x="874059" y="2073329"/>
                </a:cubicBezTo>
                <a:cubicBezTo>
                  <a:pt x="883024" y="2086776"/>
                  <a:pt x="893725" y="2099215"/>
                  <a:pt x="900953" y="2113670"/>
                </a:cubicBezTo>
                <a:cubicBezTo>
                  <a:pt x="907292" y="2126348"/>
                  <a:pt x="907516" y="2141620"/>
                  <a:pt x="914400" y="2154011"/>
                </a:cubicBezTo>
                <a:cubicBezTo>
                  <a:pt x="930097" y="2182266"/>
                  <a:pt x="957967" y="2204030"/>
                  <a:pt x="968188" y="2234694"/>
                </a:cubicBezTo>
                <a:cubicBezTo>
                  <a:pt x="1017229" y="2381817"/>
                  <a:pt x="939016" y="2158972"/>
                  <a:pt x="1008529" y="2315376"/>
                </a:cubicBezTo>
                <a:cubicBezTo>
                  <a:pt x="1057974" y="2426628"/>
                  <a:pt x="1007085" y="2367720"/>
                  <a:pt x="1062318" y="2422953"/>
                </a:cubicBezTo>
                <a:cubicBezTo>
                  <a:pt x="1096117" y="2524351"/>
                  <a:pt x="1050524" y="2399365"/>
                  <a:pt x="1102659" y="2503635"/>
                </a:cubicBezTo>
                <a:cubicBezTo>
                  <a:pt x="1108998" y="2516313"/>
                  <a:pt x="1109767" y="2531298"/>
                  <a:pt x="1116106" y="2543976"/>
                </a:cubicBezTo>
                <a:cubicBezTo>
                  <a:pt x="1123334" y="2558431"/>
                  <a:pt x="1135772" y="2569862"/>
                  <a:pt x="1143000" y="2584317"/>
                </a:cubicBezTo>
                <a:cubicBezTo>
                  <a:pt x="1149339" y="2596995"/>
                  <a:pt x="1150108" y="2611980"/>
                  <a:pt x="1156447" y="2624658"/>
                </a:cubicBezTo>
                <a:cubicBezTo>
                  <a:pt x="1163675" y="2639113"/>
                  <a:pt x="1176777" y="2650231"/>
                  <a:pt x="1183341" y="2665000"/>
                </a:cubicBezTo>
                <a:cubicBezTo>
                  <a:pt x="1235993" y="2783467"/>
                  <a:pt x="1176945" y="2712392"/>
                  <a:pt x="1250576" y="2786023"/>
                </a:cubicBezTo>
                <a:cubicBezTo>
                  <a:pt x="1319965" y="2994182"/>
                  <a:pt x="1240434" y="2779184"/>
                  <a:pt x="1304365" y="2907047"/>
                </a:cubicBezTo>
                <a:cubicBezTo>
                  <a:pt x="1310704" y="2919725"/>
                  <a:pt x="1310928" y="2934997"/>
                  <a:pt x="1317812" y="2947388"/>
                </a:cubicBezTo>
                <a:lnTo>
                  <a:pt x="1398494" y="3068411"/>
                </a:lnTo>
                <a:lnTo>
                  <a:pt x="1452282" y="3149094"/>
                </a:lnTo>
                <a:cubicBezTo>
                  <a:pt x="1461247" y="3162541"/>
                  <a:pt x="1467748" y="3178007"/>
                  <a:pt x="1479176" y="3189435"/>
                </a:cubicBezTo>
                <a:cubicBezTo>
                  <a:pt x="1488141" y="3198400"/>
                  <a:pt x="1498151" y="3206429"/>
                  <a:pt x="1506071" y="3216329"/>
                </a:cubicBezTo>
                <a:cubicBezTo>
                  <a:pt x="1561082" y="3285091"/>
                  <a:pt x="1504655" y="3227650"/>
                  <a:pt x="1559859" y="3310458"/>
                </a:cubicBezTo>
                <a:cubicBezTo>
                  <a:pt x="1566892" y="3321007"/>
                  <a:pt x="1579146" y="3327210"/>
                  <a:pt x="1586753" y="3337353"/>
                </a:cubicBezTo>
                <a:cubicBezTo>
                  <a:pt x="1606146" y="3363211"/>
                  <a:pt x="1622612" y="3391141"/>
                  <a:pt x="1640541" y="3418035"/>
                </a:cubicBezTo>
                <a:lnTo>
                  <a:pt x="1694329" y="3498717"/>
                </a:lnTo>
                <a:cubicBezTo>
                  <a:pt x="1703294" y="3512164"/>
                  <a:pt x="1709795" y="3527630"/>
                  <a:pt x="1721223" y="3539058"/>
                </a:cubicBezTo>
                <a:cubicBezTo>
                  <a:pt x="1750963" y="3568798"/>
                  <a:pt x="1769738" y="3582298"/>
                  <a:pt x="1788459" y="3619741"/>
                </a:cubicBezTo>
                <a:cubicBezTo>
                  <a:pt x="1803828" y="3650479"/>
                  <a:pt x="1807681" y="3696629"/>
                  <a:pt x="1815353" y="3727317"/>
                </a:cubicBezTo>
                <a:cubicBezTo>
                  <a:pt x="1818791" y="3741068"/>
                  <a:pt x="1825362" y="3753907"/>
                  <a:pt x="1828800" y="3767658"/>
                </a:cubicBezTo>
                <a:cubicBezTo>
                  <a:pt x="1866813" y="3919712"/>
                  <a:pt x="1811445" y="3742488"/>
                  <a:pt x="1869141" y="3915576"/>
                </a:cubicBezTo>
                <a:cubicBezTo>
                  <a:pt x="1873623" y="3929023"/>
                  <a:pt x="1874725" y="3944123"/>
                  <a:pt x="1882588" y="3955917"/>
                </a:cubicBezTo>
                <a:lnTo>
                  <a:pt x="1909482" y="3996258"/>
                </a:lnTo>
                <a:cubicBezTo>
                  <a:pt x="1913964" y="4009705"/>
                  <a:pt x="1916045" y="4024209"/>
                  <a:pt x="1922929" y="4036600"/>
                </a:cubicBezTo>
                <a:cubicBezTo>
                  <a:pt x="1938626" y="4064855"/>
                  <a:pt x="1976718" y="4117282"/>
                  <a:pt x="1976718" y="4117282"/>
                </a:cubicBezTo>
                <a:cubicBezTo>
                  <a:pt x="2008723" y="4213296"/>
                  <a:pt x="2019337" y="4174376"/>
                  <a:pt x="1976718" y="4238305"/>
                </a:cubicBezTo>
                <a:cubicBezTo>
                  <a:pt x="1963271" y="4233823"/>
                  <a:pt x="1949054" y="4231197"/>
                  <a:pt x="1936376" y="4224858"/>
                </a:cubicBezTo>
                <a:cubicBezTo>
                  <a:pt x="1921921" y="4217631"/>
                  <a:pt x="1911782" y="4201598"/>
                  <a:pt x="1896035" y="4197964"/>
                </a:cubicBezTo>
                <a:cubicBezTo>
                  <a:pt x="1852142" y="4187835"/>
                  <a:pt x="1806388" y="4188999"/>
                  <a:pt x="1761565" y="4184517"/>
                </a:cubicBezTo>
                <a:cubicBezTo>
                  <a:pt x="1688566" y="4160185"/>
                  <a:pt x="1731141" y="4171446"/>
                  <a:pt x="1613647" y="4157623"/>
                </a:cubicBezTo>
                <a:cubicBezTo>
                  <a:pt x="1317205" y="4122748"/>
                  <a:pt x="1657100" y="4164736"/>
                  <a:pt x="1385047" y="4130729"/>
                </a:cubicBezTo>
                <a:cubicBezTo>
                  <a:pt x="1294234" y="4100458"/>
                  <a:pt x="1406019" y="4135389"/>
                  <a:pt x="1264023" y="4103835"/>
                </a:cubicBezTo>
                <a:cubicBezTo>
                  <a:pt x="1250186" y="4100760"/>
                  <a:pt x="1237732" y="4092261"/>
                  <a:pt x="1223682" y="4090388"/>
                </a:cubicBezTo>
                <a:cubicBezTo>
                  <a:pt x="1170181" y="4083255"/>
                  <a:pt x="1116106" y="4081423"/>
                  <a:pt x="1062318" y="4076941"/>
                </a:cubicBezTo>
                <a:cubicBezTo>
                  <a:pt x="990600" y="4053036"/>
                  <a:pt x="1044387" y="4082917"/>
                  <a:pt x="1008529" y="4023153"/>
                </a:cubicBezTo>
                <a:cubicBezTo>
                  <a:pt x="1002006" y="4012281"/>
                  <a:pt x="989242" y="4006401"/>
                  <a:pt x="981635" y="3996258"/>
                </a:cubicBezTo>
                <a:cubicBezTo>
                  <a:pt x="962242" y="3970400"/>
                  <a:pt x="945776" y="3942470"/>
                  <a:pt x="927847" y="3915576"/>
                </a:cubicBezTo>
                <a:cubicBezTo>
                  <a:pt x="918882" y="3902129"/>
                  <a:pt x="906064" y="3890567"/>
                  <a:pt x="900953" y="3875235"/>
                </a:cubicBezTo>
                <a:cubicBezTo>
                  <a:pt x="891988" y="3848341"/>
                  <a:pt x="879619" y="3822351"/>
                  <a:pt x="874059" y="3794553"/>
                </a:cubicBezTo>
                <a:cubicBezTo>
                  <a:pt x="869577" y="3772141"/>
                  <a:pt x="866626" y="3749367"/>
                  <a:pt x="860612" y="3727317"/>
                </a:cubicBezTo>
                <a:cubicBezTo>
                  <a:pt x="853153" y="3699967"/>
                  <a:pt x="842683" y="3673529"/>
                  <a:pt x="833718" y="3646635"/>
                </a:cubicBezTo>
                <a:lnTo>
                  <a:pt x="806823" y="3565953"/>
                </a:lnTo>
                <a:lnTo>
                  <a:pt x="793376" y="3525611"/>
                </a:lnTo>
                <a:cubicBezTo>
                  <a:pt x="788894" y="3512164"/>
                  <a:pt x="782259" y="3499252"/>
                  <a:pt x="779929" y="3485270"/>
                </a:cubicBezTo>
                <a:cubicBezTo>
                  <a:pt x="775536" y="3458911"/>
                  <a:pt x="761090" y="3366887"/>
                  <a:pt x="753035" y="3337353"/>
                </a:cubicBezTo>
                <a:cubicBezTo>
                  <a:pt x="745576" y="3310003"/>
                  <a:pt x="735106" y="3283564"/>
                  <a:pt x="726141" y="3256670"/>
                </a:cubicBezTo>
                <a:lnTo>
                  <a:pt x="658906" y="3054964"/>
                </a:lnTo>
                <a:lnTo>
                  <a:pt x="645459" y="3014623"/>
                </a:lnTo>
                <a:cubicBezTo>
                  <a:pt x="640977" y="3001176"/>
                  <a:pt x="634792" y="2988181"/>
                  <a:pt x="632012" y="2974282"/>
                </a:cubicBezTo>
                <a:cubicBezTo>
                  <a:pt x="622769" y="2928069"/>
                  <a:pt x="617777" y="2897567"/>
                  <a:pt x="605118" y="2853258"/>
                </a:cubicBezTo>
                <a:cubicBezTo>
                  <a:pt x="601224" y="2839629"/>
                  <a:pt x="595109" y="2826668"/>
                  <a:pt x="591671" y="2812917"/>
                </a:cubicBezTo>
                <a:cubicBezTo>
                  <a:pt x="586128" y="2790744"/>
                  <a:pt x="583766" y="2767855"/>
                  <a:pt x="578223" y="2745682"/>
                </a:cubicBezTo>
                <a:cubicBezTo>
                  <a:pt x="574785" y="2731931"/>
                  <a:pt x="568670" y="2718970"/>
                  <a:pt x="564776" y="2705341"/>
                </a:cubicBezTo>
                <a:cubicBezTo>
                  <a:pt x="537168" y="2608713"/>
                  <a:pt x="565611" y="2695234"/>
                  <a:pt x="537882" y="2584317"/>
                </a:cubicBezTo>
                <a:cubicBezTo>
                  <a:pt x="534444" y="2570566"/>
                  <a:pt x="528917" y="2557423"/>
                  <a:pt x="524435" y="2543976"/>
                </a:cubicBezTo>
                <a:cubicBezTo>
                  <a:pt x="519953" y="2512600"/>
                  <a:pt x="517204" y="2480926"/>
                  <a:pt x="510988" y="2449847"/>
                </a:cubicBezTo>
                <a:cubicBezTo>
                  <a:pt x="508208" y="2435948"/>
                  <a:pt x="500979" y="2423256"/>
                  <a:pt x="497541" y="2409505"/>
                </a:cubicBezTo>
                <a:cubicBezTo>
                  <a:pt x="491998" y="2387332"/>
                  <a:pt x="487851" y="2364815"/>
                  <a:pt x="484094" y="2342270"/>
                </a:cubicBezTo>
                <a:cubicBezTo>
                  <a:pt x="478883" y="2311006"/>
                  <a:pt x="476317" y="2279325"/>
                  <a:pt x="470647" y="2248141"/>
                </a:cubicBezTo>
                <a:cubicBezTo>
                  <a:pt x="467341" y="2229958"/>
                  <a:pt x="460606" y="2212518"/>
                  <a:pt x="457200" y="2194353"/>
                </a:cubicBezTo>
                <a:cubicBezTo>
                  <a:pt x="447151" y="2140757"/>
                  <a:pt x="447550" y="2084720"/>
                  <a:pt x="430306" y="2032988"/>
                </a:cubicBezTo>
                <a:cubicBezTo>
                  <a:pt x="415331" y="1988062"/>
                  <a:pt x="414669" y="1989515"/>
                  <a:pt x="403412" y="1938858"/>
                </a:cubicBezTo>
                <a:cubicBezTo>
                  <a:pt x="398454" y="1916547"/>
                  <a:pt x="395979" y="1893673"/>
                  <a:pt x="389965" y="1871623"/>
                </a:cubicBezTo>
                <a:cubicBezTo>
                  <a:pt x="389952" y="1871574"/>
                  <a:pt x="356355" y="1770795"/>
                  <a:pt x="349623" y="1750600"/>
                </a:cubicBezTo>
                <a:lnTo>
                  <a:pt x="336176" y="1710258"/>
                </a:lnTo>
                <a:lnTo>
                  <a:pt x="322729" y="1669917"/>
                </a:lnTo>
                <a:cubicBezTo>
                  <a:pt x="288545" y="1430629"/>
                  <a:pt x="327537" y="1680510"/>
                  <a:pt x="295835" y="1522000"/>
                </a:cubicBezTo>
                <a:cubicBezTo>
                  <a:pt x="283846" y="1462053"/>
                  <a:pt x="283364" y="1431772"/>
                  <a:pt x="268941" y="1374082"/>
                </a:cubicBezTo>
                <a:cubicBezTo>
                  <a:pt x="265503" y="1360331"/>
                  <a:pt x="258932" y="1347492"/>
                  <a:pt x="255494" y="1333741"/>
                </a:cubicBezTo>
                <a:cubicBezTo>
                  <a:pt x="249951" y="1311568"/>
                  <a:pt x="247590" y="1288678"/>
                  <a:pt x="242047" y="1266505"/>
                </a:cubicBezTo>
                <a:cubicBezTo>
                  <a:pt x="238609" y="1252754"/>
                  <a:pt x="232494" y="1239793"/>
                  <a:pt x="228600" y="1226164"/>
                </a:cubicBezTo>
                <a:cubicBezTo>
                  <a:pt x="223523" y="1208394"/>
                  <a:pt x="220230" y="1190146"/>
                  <a:pt x="215153" y="1172376"/>
                </a:cubicBezTo>
                <a:cubicBezTo>
                  <a:pt x="211259" y="1158747"/>
                  <a:pt x="205600" y="1145664"/>
                  <a:pt x="201706" y="1132035"/>
                </a:cubicBezTo>
                <a:cubicBezTo>
                  <a:pt x="196629" y="1114265"/>
                  <a:pt x="192268" y="1096288"/>
                  <a:pt x="188259" y="1078247"/>
                </a:cubicBezTo>
                <a:cubicBezTo>
                  <a:pt x="183301" y="1055935"/>
                  <a:pt x="180826" y="1033061"/>
                  <a:pt x="174812" y="1011011"/>
                </a:cubicBezTo>
                <a:cubicBezTo>
                  <a:pt x="167353" y="983661"/>
                  <a:pt x="154794" y="957831"/>
                  <a:pt x="147918" y="930329"/>
                </a:cubicBezTo>
                <a:cubicBezTo>
                  <a:pt x="138953" y="894470"/>
                  <a:pt x="132711" y="857819"/>
                  <a:pt x="121023" y="822753"/>
                </a:cubicBezTo>
                <a:cubicBezTo>
                  <a:pt x="116541" y="809306"/>
                  <a:pt x="111014" y="796162"/>
                  <a:pt x="107576" y="782411"/>
                </a:cubicBezTo>
                <a:cubicBezTo>
                  <a:pt x="102033" y="760238"/>
                  <a:pt x="99268" y="737446"/>
                  <a:pt x="94129" y="715176"/>
                </a:cubicBezTo>
                <a:cubicBezTo>
                  <a:pt x="75284" y="633513"/>
                  <a:pt x="50819" y="556955"/>
                  <a:pt x="40341" y="473129"/>
                </a:cubicBezTo>
                <a:cubicBezTo>
                  <a:pt x="25136" y="351488"/>
                  <a:pt x="38321" y="399836"/>
                  <a:pt x="13447" y="325211"/>
                </a:cubicBezTo>
                <a:cubicBezTo>
                  <a:pt x="8965" y="293835"/>
                  <a:pt x="0" y="262777"/>
                  <a:pt x="0" y="231082"/>
                </a:cubicBezTo>
                <a:cubicBezTo>
                  <a:pt x="0" y="141007"/>
                  <a:pt x="5854" y="132837"/>
                  <a:pt x="26894" y="69717"/>
                </a:cubicBezTo>
                <a:cubicBezTo>
                  <a:pt x="12568" y="-1913"/>
                  <a:pt x="11206" y="-4241"/>
                  <a:pt x="13447" y="2482"/>
                </a:cubicBezTo>
                <a:close/>
              </a:path>
            </a:pathLst>
          </a:custGeom>
          <a:pattFill prst="ltDnDiag">
            <a:fgClr>
              <a:schemeClr val="tx2"/>
            </a:fgClr>
            <a:bgClr>
              <a:srgbClr val="FFC00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Ελεύθερη σχεδίαση 2"/>
          <p:cNvSpPr/>
          <p:nvPr/>
        </p:nvSpPr>
        <p:spPr>
          <a:xfrm>
            <a:off x="5327072" y="5321401"/>
            <a:ext cx="970634" cy="295349"/>
          </a:xfrm>
          <a:custGeom>
            <a:avLst/>
            <a:gdLst>
              <a:gd name="connsiteX0" fmla="*/ 2446 w 970634"/>
              <a:gd name="connsiteY0" fmla="*/ 138106 h 295349"/>
              <a:gd name="connsiteX1" fmla="*/ 69681 w 970634"/>
              <a:gd name="connsiteY1" fmla="*/ 151553 h 295349"/>
              <a:gd name="connsiteX2" fmla="*/ 298281 w 970634"/>
              <a:gd name="connsiteY2" fmla="*/ 124659 h 295349"/>
              <a:gd name="connsiteX3" fmla="*/ 378963 w 970634"/>
              <a:gd name="connsiteY3" fmla="*/ 97765 h 295349"/>
              <a:gd name="connsiteX4" fmla="*/ 446199 w 970634"/>
              <a:gd name="connsiteY4" fmla="*/ 84318 h 295349"/>
              <a:gd name="connsiteX5" fmla="*/ 540328 w 970634"/>
              <a:gd name="connsiteY5" fmla="*/ 57424 h 295349"/>
              <a:gd name="connsiteX6" fmla="*/ 621010 w 970634"/>
              <a:gd name="connsiteY6" fmla="*/ 43976 h 295349"/>
              <a:gd name="connsiteX7" fmla="*/ 661352 w 970634"/>
              <a:gd name="connsiteY7" fmla="*/ 30529 h 295349"/>
              <a:gd name="connsiteX8" fmla="*/ 768928 w 970634"/>
              <a:gd name="connsiteY8" fmla="*/ 17082 h 295349"/>
              <a:gd name="connsiteX9" fmla="*/ 876504 w 970634"/>
              <a:gd name="connsiteY9" fmla="*/ 17082 h 295349"/>
              <a:gd name="connsiteX10" fmla="*/ 889952 w 970634"/>
              <a:gd name="connsiteY10" fmla="*/ 84318 h 295349"/>
              <a:gd name="connsiteX11" fmla="*/ 916846 w 970634"/>
              <a:gd name="connsiteY11" fmla="*/ 124659 h 295349"/>
              <a:gd name="connsiteX12" fmla="*/ 970634 w 970634"/>
              <a:gd name="connsiteY12" fmla="*/ 272576 h 295349"/>
              <a:gd name="connsiteX13" fmla="*/ 688246 w 970634"/>
              <a:gd name="connsiteY13" fmla="*/ 272576 h 295349"/>
              <a:gd name="connsiteX14" fmla="*/ 647904 w 970634"/>
              <a:gd name="connsiteY14" fmla="*/ 259129 h 295349"/>
              <a:gd name="connsiteX15" fmla="*/ 513434 w 970634"/>
              <a:gd name="connsiteY15" fmla="*/ 232235 h 295349"/>
              <a:gd name="connsiteX16" fmla="*/ 446199 w 970634"/>
              <a:gd name="connsiteY16" fmla="*/ 218788 h 295349"/>
              <a:gd name="connsiteX17" fmla="*/ 163810 w 970634"/>
              <a:gd name="connsiteY17" fmla="*/ 191894 h 295349"/>
              <a:gd name="connsiteX18" fmla="*/ 83128 w 970634"/>
              <a:gd name="connsiteY18" fmla="*/ 165000 h 295349"/>
              <a:gd name="connsiteX19" fmla="*/ 15893 w 970634"/>
              <a:gd name="connsiteY19" fmla="*/ 151553 h 295349"/>
              <a:gd name="connsiteX20" fmla="*/ 2446 w 970634"/>
              <a:gd name="connsiteY20" fmla="*/ 138106 h 295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70634" h="295349">
                <a:moveTo>
                  <a:pt x="2446" y="138106"/>
                </a:moveTo>
                <a:cubicBezTo>
                  <a:pt x="11411" y="138106"/>
                  <a:pt x="46825" y="151553"/>
                  <a:pt x="69681" y="151553"/>
                </a:cubicBezTo>
                <a:cubicBezTo>
                  <a:pt x="121886" y="151553"/>
                  <a:pt x="233988" y="142194"/>
                  <a:pt x="298281" y="124659"/>
                </a:cubicBezTo>
                <a:cubicBezTo>
                  <a:pt x="325631" y="117200"/>
                  <a:pt x="351165" y="103325"/>
                  <a:pt x="378963" y="97765"/>
                </a:cubicBezTo>
                <a:cubicBezTo>
                  <a:pt x="401375" y="93283"/>
                  <a:pt x="424026" y="89861"/>
                  <a:pt x="446199" y="84318"/>
                </a:cubicBezTo>
                <a:cubicBezTo>
                  <a:pt x="548748" y="58681"/>
                  <a:pt x="414540" y="82583"/>
                  <a:pt x="540328" y="57424"/>
                </a:cubicBezTo>
                <a:cubicBezTo>
                  <a:pt x="567064" y="52077"/>
                  <a:pt x="594394" y="49891"/>
                  <a:pt x="621010" y="43976"/>
                </a:cubicBezTo>
                <a:cubicBezTo>
                  <a:pt x="634847" y="40901"/>
                  <a:pt x="647406" y="33065"/>
                  <a:pt x="661352" y="30529"/>
                </a:cubicBezTo>
                <a:cubicBezTo>
                  <a:pt x="696907" y="24065"/>
                  <a:pt x="733069" y="21564"/>
                  <a:pt x="768928" y="17082"/>
                </a:cubicBezTo>
                <a:cubicBezTo>
                  <a:pt x="800761" y="6471"/>
                  <a:pt x="844050" y="-15372"/>
                  <a:pt x="876504" y="17082"/>
                </a:cubicBezTo>
                <a:cubicBezTo>
                  <a:pt x="892666" y="33244"/>
                  <a:pt x="881927" y="62917"/>
                  <a:pt x="889952" y="84318"/>
                </a:cubicBezTo>
                <a:cubicBezTo>
                  <a:pt x="895627" y="99450"/>
                  <a:pt x="907881" y="111212"/>
                  <a:pt x="916846" y="124659"/>
                </a:cubicBezTo>
                <a:cubicBezTo>
                  <a:pt x="947660" y="247914"/>
                  <a:pt x="923237" y="201481"/>
                  <a:pt x="970634" y="272576"/>
                </a:cubicBezTo>
                <a:cubicBezTo>
                  <a:pt x="857794" y="310192"/>
                  <a:pt x="920726" y="294718"/>
                  <a:pt x="688246" y="272576"/>
                </a:cubicBezTo>
                <a:cubicBezTo>
                  <a:pt x="674135" y="271232"/>
                  <a:pt x="661716" y="262316"/>
                  <a:pt x="647904" y="259129"/>
                </a:cubicBezTo>
                <a:cubicBezTo>
                  <a:pt x="603364" y="248851"/>
                  <a:pt x="558257" y="241200"/>
                  <a:pt x="513434" y="232235"/>
                </a:cubicBezTo>
                <a:cubicBezTo>
                  <a:pt x="491022" y="227753"/>
                  <a:pt x="468976" y="220686"/>
                  <a:pt x="446199" y="218788"/>
                </a:cubicBezTo>
                <a:cubicBezTo>
                  <a:pt x="244385" y="201970"/>
                  <a:pt x="338479" y="211301"/>
                  <a:pt x="163810" y="191894"/>
                </a:cubicBezTo>
                <a:cubicBezTo>
                  <a:pt x="136916" y="182929"/>
                  <a:pt x="110926" y="170560"/>
                  <a:pt x="83128" y="165000"/>
                </a:cubicBezTo>
                <a:cubicBezTo>
                  <a:pt x="60716" y="160518"/>
                  <a:pt x="37114" y="160041"/>
                  <a:pt x="15893" y="151553"/>
                </a:cubicBezTo>
                <a:cubicBezTo>
                  <a:pt x="11731" y="149888"/>
                  <a:pt x="-6519" y="138106"/>
                  <a:pt x="2446" y="138106"/>
                </a:cubicBezTo>
                <a:close/>
              </a:path>
            </a:pathLst>
          </a:custGeom>
          <a:pattFill prst="smGrid">
            <a:fgClr>
              <a:schemeClr val="accent1"/>
            </a:fgClr>
            <a:bgClr>
              <a:schemeClr val="tx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8068" name="Line 4"/>
          <p:cNvSpPr>
            <a:spLocks noChangeShapeType="1"/>
          </p:cNvSpPr>
          <p:nvPr/>
        </p:nvSpPr>
        <p:spPr bwMode="auto">
          <a:xfrm>
            <a:off x="3863976" y="2997200"/>
            <a:ext cx="1223963" cy="647700"/>
          </a:xfrm>
          <a:prstGeom prst="line">
            <a:avLst/>
          </a:prstGeom>
          <a:noFill/>
          <a:ln w="9525">
            <a:solidFill>
              <a:schemeClr val="tx1"/>
            </a:solidFill>
            <a:round/>
            <a:headEnd/>
            <a:tailEnd type="triangle" w="med" len="med"/>
          </a:ln>
          <a:effectLst/>
        </p:spPr>
        <p:txBody>
          <a:bodyPr/>
          <a:lstStyle/>
          <a:p>
            <a:endParaRPr lang="en-US"/>
          </a:p>
        </p:txBody>
      </p:sp>
      <p:sp>
        <p:nvSpPr>
          <p:cNvPr id="88069" name="Line 5"/>
          <p:cNvSpPr>
            <a:spLocks noChangeShapeType="1"/>
          </p:cNvSpPr>
          <p:nvPr/>
        </p:nvSpPr>
        <p:spPr bwMode="auto">
          <a:xfrm>
            <a:off x="3071813" y="4797425"/>
            <a:ext cx="2808287" cy="647700"/>
          </a:xfrm>
          <a:prstGeom prst="line">
            <a:avLst/>
          </a:prstGeom>
          <a:noFill/>
          <a:ln w="9525">
            <a:solidFill>
              <a:schemeClr val="tx1"/>
            </a:solidFill>
            <a:round/>
            <a:headEnd/>
            <a:tailEnd type="triangle" w="med" len="med"/>
          </a:ln>
          <a:effectLst/>
        </p:spPr>
        <p:txBody>
          <a:bodyPr/>
          <a:lstStyle/>
          <a:p>
            <a:endParaRPr lang="en-US"/>
          </a:p>
        </p:txBody>
      </p:sp>
      <p:sp>
        <p:nvSpPr>
          <p:cNvPr id="88070" name="Text Box 6"/>
          <p:cNvSpPr txBox="1">
            <a:spLocks noChangeArrowheads="1"/>
          </p:cNvSpPr>
          <p:nvPr/>
        </p:nvSpPr>
        <p:spPr bwMode="auto">
          <a:xfrm>
            <a:off x="1524000" y="2471739"/>
            <a:ext cx="2820196" cy="584775"/>
          </a:xfrm>
          <a:prstGeom prst="rect">
            <a:avLst/>
          </a:prstGeom>
          <a:noFill/>
          <a:ln w="9525">
            <a:noFill/>
            <a:miter lim="800000"/>
            <a:headEnd/>
            <a:tailEnd/>
          </a:ln>
          <a:effectLst/>
        </p:spPr>
        <p:txBody>
          <a:bodyPr wrap="none">
            <a:spAutoFit/>
          </a:bodyPr>
          <a:lstStyle/>
          <a:p>
            <a:r>
              <a:rPr lang="el-GR" sz="1600" b="1" dirty="0"/>
              <a:t>Οπίσθιο τραχηλικό τρίγωνο</a:t>
            </a:r>
          </a:p>
          <a:p>
            <a:r>
              <a:rPr lang="el-GR" sz="1600" b="1" dirty="0"/>
              <a:t>Ή μείζων </a:t>
            </a:r>
            <a:r>
              <a:rPr lang="el-GR" sz="1600" b="1" dirty="0" err="1"/>
              <a:t>υπερκλείδιος</a:t>
            </a:r>
            <a:r>
              <a:rPr lang="el-GR" sz="1600" b="1" dirty="0"/>
              <a:t> βόθρος</a:t>
            </a:r>
          </a:p>
        </p:txBody>
      </p:sp>
      <p:sp>
        <p:nvSpPr>
          <p:cNvPr id="88071" name="Text Box 7"/>
          <p:cNvSpPr txBox="1">
            <a:spLocks noChangeArrowheads="1"/>
          </p:cNvSpPr>
          <p:nvPr/>
        </p:nvSpPr>
        <p:spPr bwMode="auto">
          <a:xfrm>
            <a:off x="1611313" y="4506913"/>
            <a:ext cx="2010166" cy="338554"/>
          </a:xfrm>
          <a:prstGeom prst="rect">
            <a:avLst/>
          </a:prstGeom>
          <a:noFill/>
          <a:ln w="9525">
            <a:noFill/>
            <a:miter lim="800000"/>
            <a:headEnd/>
            <a:tailEnd/>
          </a:ln>
          <a:effectLst/>
        </p:spPr>
        <p:txBody>
          <a:bodyPr wrap="none">
            <a:spAutoFit/>
          </a:bodyPr>
          <a:lstStyle/>
          <a:p>
            <a:r>
              <a:rPr lang="el-GR" sz="1600" b="1" dirty="0" err="1"/>
              <a:t>Ωμοκλειδικό</a:t>
            </a:r>
            <a:r>
              <a:rPr lang="el-GR" sz="1600" b="1" dirty="0"/>
              <a:t> τρίγωνο</a:t>
            </a:r>
          </a:p>
        </p:txBody>
      </p:sp>
      <p:pic>
        <p:nvPicPr>
          <p:cNvPr id="14" name="Picture 2"/>
          <p:cNvPicPr>
            <a:picLocks noChangeAspect="1" noChangeArrowheads="1"/>
          </p:cNvPicPr>
          <p:nvPr/>
        </p:nvPicPr>
        <p:blipFill>
          <a:blip r:embed="rId3" cstate="print"/>
          <a:srcRect/>
          <a:stretch>
            <a:fillRect/>
          </a:stretch>
        </p:blipFill>
        <p:spPr bwMode="auto">
          <a:xfrm>
            <a:off x="8972217" y="3152190"/>
            <a:ext cx="2990850" cy="3048000"/>
          </a:xfrm>
          <a:prstGeom prst="rect">
            <a:avLst/>
          </a:prstGeom>
          <a:noFill/>
          <a:ln w="9525">
            <a:noFill/>
            <a:miter lim="800000"/>
            <a:headEnd/>
            <a:tailEnd/>
          </a:ln>
        </p:spPr>
      </p:pic>
    </p:spTree>
    <p:extLst>
      <p:ext uri="{BB962C8B-B14F-4D97-AF65-F5344CB8AC3E}">
        <p14:creationId xmlns:p14="http://schemas.microsoft.com/office/powerpoint/2010/main" val="136540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807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80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807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806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8068" grpId="0" animBg="1"/>
      <p:bldP spid="88069" grpId="0" animBg="1"/>
      <p:bldP spid="88070" grpId="0"/>
      <p:bldP spid="88071"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58272" y="2156980"/>
            <a:ext cx="10515600" cy="1325563"/>
          </a:xfrm>
          <a:solidFill>
            <a:schemeClr val="tx2">
              <a:lumMod val="20000"/>
              <a:lumOff val="80000"/>
            </a:schemeClr>
          </a:solidFill>
        </p:spPr>
        <p:txBody>
          <a:bodyPr/>
          <a:lstStyle/>
          <a:p>
            <a:pPr algn="ctr"/>
            <a:r>
              <a:rPr lang="el-GR" dirty="0"/>
              <a:t>Αγγεία του τραχήλου</a:t>
            </a:r>
          </a:p>
        </p:txBody>
      </p:sp>
    </p:spTree>
    <p:extLst>
      <p:ext uri="{BB962C8B-B14F-4D97-AF65-F5344CB8AC3E}">
        <p14:creationId xmlns:p14="http://schemas.microsoft.com/office/powerpoint/2010/main" val="17934807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919536" y="109317"/>
            <a:ext cx="8229600" cy="1143000"/>
          </a:xfrm>
          <a:solidFill>
            <a:srgbClr val="C00000"/>
          </a:solidFill>
          <a:scene3d>
            <a:camera prst="orthographicFront"/>
            <a:lightRig rig="threePt" dir="t"/>
          </a:scene3d>
          <a:sp3d>
            <a:bevelT/>
          </a:sp3d>
        </p:spPr>
        <p:txBody>
          <a:bodyPr>
            <a:normAutofit/>
          </a:bodyPr>
          <a:lstStyle/>
          <a:p>
            <a:r>
              <a:rPr lang="el-GR" sz="3200" b="1" dirty="0">
                <a:solidFill>
                  <a:schemeClr val="bg1"/>
                </a:solidFill>
                <a:effectLst>
                  <a:outerShdw blurRad="38100" dist="38100" dir="2700000" algn="tl">
                    <a:srgbClr val="000000">
                      <a:alpha val="43137"/>
                    </a:srgbClr>
                  </a:outerShdw>
                </a:effectLst>
              </a:rPr>
              <a:t>Κλάδοι του αορτικού τόξου</a:t>
            </a:r>
            <a:endParaRPr lang="en-US" sz="3200" b="1" dirty="0">
              <a:solidFill>
                <a:schemeClr val="bg1"/>
              </a:solidFill>
              <a:effectLst>
                <a:outerShdw blurRad="38100" dist="38100" dir="2700000" algn="tl">
                  <a:srgbClr val="000000">
                    <a:alpha val="43137"/>
                  </a:srgbClr>
                </a:outerShdw>
              </a:effectLst>
            </a:endParaRPr>
          </a:p>
        </p:txBody>
      </p:sp>
      <p:pic>
        <p:nvPicPr>
          <p:cNvPr id="4" name="Picture 10"/>
          <p:cNvPicPr>
            <a:picLocks noGrp="1" noChangeAspect="1" noChangeArrowheads="1"/>
          </p:cNvPicPr>
          <p:nvPr>
            <p:ph idx="1"/>
          </p:nvPr>
        </p:nvPicPr>
        <p:blipFill>
          <a:blip r:embed="rId2" cstate="print"/>
          <a:stretch>
            <a:fillRect/>
          </a:stretch>
        </p:blipFill>
        <p:spPr>
          <a:xfrm>
            <a:off x="4327756" y="2007424"/>
            <a:ext cx="2800741" cy="3704762"/>
          </a:xfrm>
          <a:noFill/>
          <a:ln/>
        </p:spPr>
      </p:pic>
      <p:cxnSp>
        <p:nvCxnSpPr>
          <p:cNvPr id="5" name="4 - Ευθύγραμμο βέλος σύνδεσης"/>
          <p:cNvCxnSpPr/>
          <p:nvPr/>
        </p:nvCxnSpPr>
        <p:spPr>
          <a:xfrm flipH="1" flipV="1">
            <a:off x="6456040" y="2564904"/>
            <a:ext cx="936104" cy="2170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5 - Ευθύγραμμο βέλος σύνδεσης"/>
          <p:cNvCxnSpPr/>
          <p:nvPr/>
        </p:nvCxnSpPr>
        <p:spPr>
          <a:xfrm flipH="1">
            <a:off x="6168008" y="1772816"/>
            <a:ext cx="648072" cy="86409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6 - Ευθύγραμμο βέλος σύνδεσης"/>
          <p:cNvCxnSpPr/>
          <p:nvPr/>
        </p:nvCxnSpPr>
        <p:spPr>
          <a:xfrm>
            <a:off x="4583832" y="1628800"/>
            <a:ext cx="848118" cy="90010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7 - Ευθύγραμμο βέλος σύνδεσης"/>
          <p:cNvCxnSpPr/>
          <p:nvPr/>
        </p:nvCxnSpPr>
        <p:spPr>
          <a:xfrm>
            <a:off x="4132659" y="2636912"/>
            <a:ext cx="100811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8 - Ευθύγραμμο βέλος σύνδεσης"/>
          <p:cNvCxnSpPr/>
          <p:nvPr/>
        </p:nvCxnSpPr>
        <p:spPr>
          <a:xfrm flipV="1">
            <a:off x="3575720" y="3203685"/>
            <a:ext cx="2016558" cy="144945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9 - TextBox"/>
          <p:cNvSpPr txBox="1"/>
          <p:nvPr/>
        </p:nvSpPr>
        <p:spPr>
          <a:xfrm>
            <a:off x="7392145" y="2348880"/>
            <a:ext cx="2269467" cy="369332"/>
          </a:xfrm>
          <a:prstGeom prst="rect">
            <a:avLst/>
          </a:prstGeom>
          <a:noFill/>
        </p:spPr>
        <p:txBody>
          <a:bodyPr wrap="none" rtlCol="0">
            <a:spAutoFit/>
          </a:bodyPr>
          <a:lstStyle/>
          <a:p>
            <a:r>
              <a:rPr lang="el-GR" dirty="0"/>
              <a:t>Αριστερή υποκλείδιος</a:t>
            </a:r>
            <a:endParaRPr lang="en-US" dirty="0"/>
          </a:p>
        </p:txBody>
      </p:sp>
      <p:sp>
        <p:nvSpPr>
          <p:cNvPr id="12" name="11 - TextBox"/>
          <p:cNvSpPr txBox="1"/>
          <p:nvPr/>
        </p:nvSpPr>
        <p:spPr>
          <a:xfrm>
            <a:off x="6388444" y="1403484"/>
            <a:ext cx="2583464" cy="369332"/>
          </a:xfrm>
          <a:prstGeom prst="rect">
            <a:avLst/>
          </a:prstGeom>
          <a:noFill/>
        </p:spPr>
        <p:txBody>
          <a:bodyPr wrap="none" rtlCol="0">
            <a:spAutoFit/>
          </a:bodyPr>
          <a:lstStyle/>
          <a:p>
            <a:r>
              <a:rPr lang="el-GR" dirty="0"/>
              <a:t>Αριστερή κοινή καρωτίδα</a:t>
            </a:r>
            <a:endParaRPr lang="en-US" dirty="0"/>
          </a:p>
        </p:txBody>
      </p:sp>
      <p:sp>
        <p:nvSpPr>
          <p:cNvPr id="14" name="13 - TextBox"/>
          <p:cNvSpPr txBox="1"/>
          <p:nvPr/>
        </p:nvSpPr>
        <p:spPr>
          <a:xfrm>
            <a:off x="3503713" y="1268760"/>
            <a:ext cx="2266005" cy="369332"/>
          </a:xfrm>
          <a:prstGeom prst="rect">
            <a:avLst/>
          </a:prstGeom>
          <a:noFill/>
        </p:spPr>
        <p:txBody>
          <a:bodyPr wrap="none" rtlCol="0">
            <a:spAutoFit/>
          </a:bodyPr>
          <a:lstStyle/>
          <a:p>
            <a:r>
              <a:rPr lang="el-GR" dirty="0"/>
              <a:t>Δεξιά  κοινή καρωτίδα</a:t>
            </a:r>
            <a:endParaRPr lang="en-US" dirty="0"/>
          </a:p>
        </p:txBody>
      </p:sp>
      <p:sp>
        <p:nvSpPr>
          <p:cNvPr id="16" name="15 - TextBox"/>
          <p:cNvSpPr txBox="1"/>
          <p:nvPr/>
        </p:nvSpPr>
        <p:spPr>
          <a:xfrm>
            <a:off x="1703513" y="2204864"/>
            <a:ext cx="1952009" cy="369332"/>
          </a:xfrm>
          <a:prstGeom prst="rect">
            <a:avLst/>
          </a:prstGeom>
          <a:noFill/>
        </p:spPr>
        <p:txBody>
          <a:bodyPr wrap="none" rtlCol="0">
            <a:spAutoFit/>
          </a:bodyPr>
          <a:lstStyle/>
          <a:p>
            <a:r>
              <a:rPr lang="el-GR" dirty="0"/>
              <a:t>Δεξιά  υποκλείδιος</a:t>
            </a:r>
            <a:endParaRPr lang="en-US" dirty="0"/>
          </a:p>
        </p:txBody>
      </p:sp>
      <p:sp>
        <p:nvSpPr>
          <p:cNvPr id="18" name="17 - TextBox"/>
          <p:cNvSpPr txBox="1"/>
          <p:nvPr/>
        </p:nvSpPr>
        <p:spPr>
          <a:xfrm>
            <a:off x="2135561" y="4653136"/>
            <a:ext cx="1938479" cy="369332"/>
          </a:xfrm>
          <a:prstGeom prst="rect">
            <a:avLst/>
          </a:prstGeom>
          <a:noFill/>
        </p:spPr>
        <p:txBody>
          <a:bodyPr wrap="none" rtlCol="0">
            <a:spAutoFit/>
          </a:bodyPr>
          <a:lstStyle/>
          <a:p>
            <a:r>
              <a:rPr lang="el-GR"/>
              <a:t>Ανώνυμη αρτηρία </a:t>
            </a:r>
            <a:endParaRPr lang="en-US"/>
          </a:p>
        </p:txBody>
      </p:sp>
    </p:spTree>
    <p:extLst>
      <p:ext uri="{BB962C8B-B14F-4D97-AF65-F5344CB8AC3E}">
        <p14:creationId xmlns:p14="http://schemas.microsoft.com/office/powerpoint/2010/main" val="168909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P spid="18" grpId="0"/>
      <p:bldP spid="1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27982" cy="1325563"/>
          </a:xfrm>
          <a:ln w="38100">
            <a:solidFill>
              <a:srgbClr val="0070C0"/>
            </a:solidFill>
          </a:ln>
        </p:spPr>
        <p:txBody>
          <a:bodyPr/>
          <a:lstStyle/>
          <a:p>
            <a:r>
              <a:rPr lang="el-GR" dirty="0"/>
              <a:t>Πρόσθια επιφάνεια τραχήλου</a:t>
            </a:r>
            <a:endParaRPr lang="en-US" dirty="0"/>
          </a:p>
        </p:txBody>
      </p:sp>
      <p:pic>
        <p:nvPicPr>
          <p:cNvPr id="9218" name="Picture 2"/>
          <p:cNvPicPr>
            <a:picLocks noGrp="1" noChangeAspect="1" noChangeArrowheads="1"/>
          </p:cNvPicPr>
          <p:nvPr>
            <p:ph idx="1"/>
          </p:nvPr>
        </p:nvPicPr>
        <p:blipFill>
          <a:blip r:embed="rId2" cstate="print"/>
          <a:srcRect/>
          <a:stretch>
            <a:fillRect/>
          </a:stretch>
        </p:blipFill>
        <p:spPr bwMode="auto">
          <a:xfrm>
            <a:off x="1228438" y="1892290"/>
            <a:ext cx="4896615" cy="4509676"/>
          </a:xfrm>
          <a:prstGeom prst="rect">
            <a:avLst/>
          </a:prstGeom>
          <a:noFill/>
          <a:ln w="9525">
            <a:noFill/>
            <a:miter lim="800000"/>
            <a:headEnd/>
            <a:tailEnd/>
          </a:ln>
        </p:spPr>
      </p:pic>
      <p:pic>
        <p:nvPicPr>
          <p:cNvPr id="3" name="Picture 2"/>
          <p:cNvPicPr>
            <a:picLocks noChangeAspect="1"/>
          </p:cNvPicPr>
          <p:nvPr/>
        </p:nvPicPr>
        <p:blipFill>
          <a:blip r:embed="rId3"/>
          <a:stretch>
            <a:fillRect/>
          </a:stretch>
        </p:blipFill>
        <p:spPr>
          <a:xfrm>
            <a:off x="6501383" y="2198256"/>
            <a:ext cx="5344552" cy="3897744"/>
          </a:xfrm>
          <a:prstGeom prst="rect">
            <a:avLst/>
          </a:prstGeom>
        </p:spPr>
      </p:pic>
    </p:spTree>
    <p:extLst>
      <p:ext uri="{BB962C8B-B14F-4D97-AF65-F5344CB8AC3E}">
        <p14:creationId xmlns:p14="http://schemas.microsoft.com/office/powerpoint/2010/main" val="25853602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8" name="Picture 4"/>
          <p:cNvPicPr>
            <a:picLocks noChangeAspect="1" noChangeArrowheads="1"/>
          </p:cNvPicPr>
          <p:nvPr/>
        </p:nvPicPr>
        <p:blipFill>
          <a:blip r:embed="rId2" cstate="print"/>
          <a:srcRect/>
          <a:stretch>
            <a:fillRect/>
          </a:stretch>
        </p:blipFill>
        <p:spPr bwMode="auto">
          <a:xfrm>
            <a:off x="2590801" y="0"/>
            <a:ext cx="6492875" cy="6858000"/>
          </a:xfrm>
          <a:prstGeom prst="rect">
            <a:avLst/>
          </a:prstGeom>
          <a:noFill/>
        </p:spPr>
      </p:pic>
      <p:sp>
        <p:nvSpPr>
          <p:cNvPr id="103429" name="Line 5"/>
          <p:cNvSpPr>
            <a:spLocks noChangeShapeType="1"/>
          </p:cNvSpPr>
          <p:nvPr/>
        </p:nvSpPr>
        <p:spPr bwMode="auto">
          <a:xfrm flipH="1">
            <a:off x="5750056" y="957260"/>
            <a:ext cx="3333619" cy="742475"/>
          </a:xfrm>
          <a:prstGeom prst="line">
            <a:avLst/>
          </a:prstGeom>
          <a:noFill/>
          <a:ln w="9525">
            <a:solidFill>
              <a:schemeClr val="tx1"/>
            </a:solidFill>
            <a:round/>
            <a:headEnd/>
            <a:tailEnd type="triangle" w="med" len="med"/>
          </a:ln>
          <a:effectLst/>
        </p:spPr>
        <p:txBody>
          <a:bodyPr/>
          <a:lstStyle/>
          <a:p>
            <a:endParaRPr lang="en-US"/>
          </a:p>
        </p:txBody>
      </p:sp>
      <p:sp>
        <p:nvSpPr>
          <p:cNvPr id="103430" name="Text Box 6"/>
          <p:cNvSpPr txBox="1">
            <a:spLocks noChangeArrowheads="1"/>
          </p:cNvSpPr>
          <p:nvPr/>
        </p:nvSpPr>
        <p:spPr bwMode="auto">
          <a:xfrm>
            <a:off x="8960161" y="674813"/>
            <a:ext cx="2165208" cy="369332"/>
          </a:xfrm>
          <a:prstGeom prst="rect">
            <a:avLst/>
          </a:prstGeom>
          <a:noFill/>
          <a:ln w="9525">
            <a:noFill/>
            <a:miter lim="800000"/>
            <a:headEnd/>
            <a:tailEnd/>
          </a:ln>
          <a:effectLst/>
        </p:spPr>
        <p:txBody>
          <a:bodyPr wrap="none">
            <a:spAutoFit/>
          </a:bodyPr>
          <a:lstStyle/>
          <a:p>
            <a:r>
              <a:rPr lang="el-GR" b="1" dirty="0">
                <a:solidFill>
                  <a:srgbClr val="FF0000"/>
                </a:solidFill>
              </a:rPr>
              <a:t>Σπονδυλική αρτηρία</a:t>
            </a:r>
          </a:p>
        </p:txBody>
      </p:sp>
      <p:sp>
        <p:nvSpPr>
          <p:cNvPr id="103431" name="Line 7"/>
          <p:cNvSpPr>
            <a:spLocks noChangeShapeType="1"/>
          </p:cNvSpPr>
          <p:nvPr/>
        </p:nvSpPr>
        <p:spPr bwMode="auto">
          <a:xfrm flipH="1" flipV="1">
            <a:off x="6553200" y="4114800"/>
            <a:ext cx="2307962" cy="665594"/>
          </a:xfrm>
          <a:prstGeom prst="line">
            <a:avLst/>
          </a:prstGeom>
          <a:noFill/>
          <a:ln w="9525">
            <a:solidFill>
              <a:schemeClr val="tx1"/>
            </a:solidFill>
            <a:round/>
            <a:headEnd/>
            <a:tailEnd type="triangle" w="med" len="med"/>
          </a:ln>
          <a:effectLst/>
        </p:spPr>
        <p:txBody>
          <a:bodyPr/>
          <a:lstStyle/>
          <a:p>
            <a:endParaRPr lang="en-US"/>
          </a:p>
        </p:txBody>
      </p:sp>
      <p:sp>
        <p:nvSpPr>
          <p:cNvPr id="103432" name="Text Box 8"/>
          <p:cNvSpPr txBox="1">
            <a:spLocks noChangeArrowheads="1"/>
          </p:cNvSpPr>
          <p:nvPr/>
        </p:nvSpPr>
        <p:spPr bwMode="auto">
          <a:xfrm>
            <a:off x="8861162" y="4540126"/>
            <a:ext cx="2273828" cy="369332"/>
          </a:xfrm>
          <a:prstGeom prst="rect">
            <a:avLst/>
          </a:prstGeom>
          <a:noFill/>
          <a:ln w="9525">
            <a:noFill/>
            <a:miter lim="800000"/>
            <a:headEnd/>
            <a:tailEnd/>
          </a:ln>
          <a:effectLst/>
        </p:spPr>
        <p:txBody>
          <a:bodyPr wrap="none">
            <a:spAutoFit/>
          </a:bodyPr>
          <a:lstStyle/>
          <a:p>
            <a:r>
              <a:rPr lang="el-GR" b="1" dirty="0">
                <a:solidFill>
                  <a:srgbClr val="FF0000"/>
                </a:solidFill>
              </a:rPr>
              <a:t>Έσω μαστική αρτηρία</a:t>
            </a:r>
          </a:p>
        </p:txBody>
      </p:sp>
      <p:sp>
        <p:nvSpPr>
          <p:cNvPr id="103433" name="Text Box 9"/>
          <p:cNvSpPr txBox="1">
            <a:spLocks noChangeArrowheads="1"/>
          </p:cNvSpPr>
          <p:nvPr/>
        </p:nvSpPr>
        <p:spPr bwMode="auto">
          <a:xfrm>
            <a:off x="8861162" y="3429000"/>
            <a:ext cx="2606355" cy="369332"/>
          </a:xfrm>
          <a:prstGeom prst="rect">
            <a:avLst/>
          </a:prstGeom>
          <a:noFill/>
          <a:ln w="9525">
            <a:noFill/>
            <a:miter lim="800000"/>
            <a:headEnd/>
            <a:tailEnd/>
          </a:ln>
          <a:effectLst/>
        </p:spPr>
        <p:txBody>
          <a:bodyPr wrap="none">
            <a:spAutoFit/>
          </a:bodyPr>
          <a:lstStyle/>
          <a:p>
            <a:r>
              <a:rPr lang="el-GR" b="1" dirty="0" err="1">
                <a:solidFill>
                  <a:srgbClr val="FF0000"/>
                </a:solidFill>
              </a:rPr>
              <a:t>Θυρεοαυχενικό</a:t>
            </a:r>
            <a:r>
              <a:rPr lang="el-GR" b="1" dirty="0">
                <a:solidFill>
                  <a:srgbClr val="FF0000"/>
                </a:solidFill>
              </a:rPr>
              <a:t> στέλεχος</a:t>
            </a:r>
          </a:p>
        </p:txBody>
      </p:sp>
      <p:sp>
        <p:nvSpPr>
          <p:cNvPr id="103434" name="Line 10"/>
          <p:cNvSpPr>
            <a:spLocks noChangeShapeType="1"/>
          </p:cNvSpPr>
          <p:nvPr/>
        </p:nvSpPr>
        <p:spPr bwMode="auto">
          <a:xfrm flipH="1" flipV="1">
            <a:off x="6476998" y="3505200"/>
            <a:ext cx="2384163" cy="146862"/>
          </a:xfrm>
          <a:prstGeom prst="line">
            <a:avLst/>
          </a:prstGeom>
          <a:noFill/>
          <a:ln w="9525">
            <a:solidFill>
              <a:schemeClr val="tx1"/>
            </a:solidFill>
            <a:round/>
            <a:headEnd/>
            <a:tailEnd type="triangle" w="med" len="med"/>
          </a:ln>
          <a:effectLst/>
        </p:spPr>
        <p:txBody>
          <a:bodyPr/>
          <a:lstStyle/>
          <a:p>
            <a:endParaRPr lang="en-US"/>
          </a:p>
        </p:txBody>
      </p:sp>
      <p:sp>
        <p:nvSpPr>
          <p:cNvPr id="103435" name="Line 11"/>
          <p:cNvSpPr>
            <a:spLocks noChangeShapeType="1"/>
          </p:cNvSpPr>
          <p:nvPr/>
        </p:nvSpPr>
        <p:spPr bwMode="auto">
          <a:xfrm flipV="1">
            <a:off x="3052204" y="3505199"/>
            <a:ext cx="2662796" cy="577335"/>
          </a:xfrm>
          <a:prstGeom prst="line">
            <a:avLst/>
          </a:prstGeom>
          <a:noFill/>
          <a:ln w="9525">
            <a:solidFill>
              <a:schemeClr val="tx1"/>
            </a:solidFill>
            <a:round/>
            <a:headEnd/>
            <a:tailEnd type="triangle" w="med" len="med"/>
          </a:ln>
          <a:effectLst/>
        </p:spPr>
        <p:txBody>
          <a:bodyPr/>
          <a:lstStyle/>
          <a:p>
            <a:endParaRPr lang="en-US"/>
          </a:p>
        </p:txBody>
      </p:sp>
      <p:sp>
        <p:nvSpPr>
          <p:cNvPr id="103437" name="Text Box 13"/>
          <p:cNvSpPr txBox="1">
            <a:spLocks noChangeArrowheads="1"/>
          </p:cNvSpPr>
          <p:nvPr/>
        </p:nvSpPr>
        <p:spPr bwMode="auto">
          <a:xfrm>
            <a:off x="427538" y="3930134"/>
            <a:ext cx="2762551" cy="369332"/>
          </a:xfrm>
          <a:prstGeom prst="rect">
            <a:avLst/>
          </a:prstGeom>
          <a:noFill/>
          <a:ln w="9525">
            <a:noFill/>
            <a:miter lim="800000"/>
            <a:headEnd/>
            <a:tailEnd/>
          </a:ln>
          <a:effectLst/>
        </p:spPr>
        <p:txBody>
          <a:bodyPr wrap="none">
            <a:spAutoFit/>
          </a:bodyPr>
          <a:lstStyle/>
          <a:p>
            <a:r>
              <a:rPr lang="el-GR" b="1" dirty="0" err="1">
                <a:solidFill>
                  <a:srgbClr val="FF0000"/>
                </a:solidFill>
              </a:rPr>
              <a:t>Πλευροαυχενικό</a:t>
            </a:r>
            <a:r>
              <a:rPr lang="el-GR" b="1" dirty="0">
                <a:solidFill>
                  <a:srgbClr val="FF0000"/>
                </a:solidFill>
              </a:rPr>
              <a:t>  στέλεχος</a:t>
            </a:r>
          </a:p>
        </p:txBody>
      </p:sp>
      <p:sp>
        <p:nvSpPr>
          <p:cNvPr id="103438" name="Line 14"/>
          <p:cNvSpPr>
            <a:spLocks noChangeShapeType="1"/>
          </p:cNvSpPr>
          <p:nvPr/>
        </p:nvSpPr>
        <p:spPr bwMode="auto">
          <a:xfrm flipH="1">
            <a:off x="6096000" y="1751736"/>
            <a:ext cx="1956318" cy="153264"/>
          </a:xfrm>
          <a:prstGeom prst="line">
            <a:avLst/>
          </a:prstGeom>
          <a:noFill/>
          <a:ln w="9525">
            <a:solidFill>
              <a:schemeClr val="tx1"/>
            </a:solidFill>
            <a:round/>
            <a:headEnd/>
            <a:tailEnd type="triangle" w="med" len="med"/>
          </a:ln>
          <a:effectLst/>
        </p:spPr>
        <p:txBody>
          <a:bodyPr/>
          <a:lstStyle/>
          <a:p>
            <a:endParaRPr lang="en-US"/>
          </a:p>
        </p:txBody>
      </p:sp>
      <p:sp>
        <p:nvSpPr>
          <p:cNvPr id="103439" name="Line 15"/>
          <p:cNvSpPr>
            <a:spLocks noChangeShapeType="1"/>
          </p:cNvSpPr>
          <p:nvPr/>
        </p:nvSpPr>
        <p:spPr bwMode="auto">
          <a:xfrm flipH="1">
            <a:off x="6705600" y="2162472"/>
            <a:ext cx="1443882" cy="275927"/>
          </a:xfrm>
          <a:prstGeom prst="line">
            <a:avLst/>
          </a:prstGeom>
          <a:noFill/>
          <a:ln w="9525">
            <a:solidFill>
              <a:schemeClr val="tx1"/>
            </a:solidFill>
            <a:round/>
            <a:headEnd/>
            <a:tailEnd type="triangle" w="med" len="med"/>
          </a:ln>
          <a:effectLst/>
        </p:spPr>
        <p:txBody>
          <a:bodyPr/>
          <a:lstStyle/>
          <a:p>
            <a:endParaRPr lang="en-US"/>
          </a:p>
        </p:txBody>
      </p:sp>
      <p:sp>
        <p:nvSpPr>
          <p:cNvPr id="103440" name="Line 16"/>
          <p:cNvSpPr>
            <a:spLocks noChangeShapeType="1"/>
          </p:cNvSpPr>
          <p:nvPr/>
        </p:nvSpPr>
        <p:spPr bwMode="auto">
          <a:xfrm flipH="1">
            <a:off x="6095999" y="2514600"/>
            <a:ext cx="2053483" cy="609600"/>
          </a:xfrm>
          <a:prstGeom prst="line">
            <a:avLst/>
          </a:prstGeom>
          <a:noFill/>
          <a:ln w="9525">
            <a:solidFill>
              <a:schemeClr val="tx1"/>
            </a:solidFill>
            <a:round/>
            <a:headEnd/>
            <a:tailEnd type="triangle" w="med" len="med"/>
          </a:ln>
          <a:effectLst/>
        </p:spPr>
        <p:txBody>
          <a:bodyPr/>
          <a:lstStyle/>
          <a:p>
            <a:endParaRPr lang="en-US"/>
          </a:p>
        </p:txBody>
      </p:sp>
      <p:sp>
        <p:nvSpPr>
          <p:cNvPr id="103441" name="Line 17"/>
          <p:cNvSpPr>
            <a:spLocks noChangeShapeType="1"/>
          </p:cNvSpPr>
          <p:nvPr/>
        </p:nvSpPr>
        <p:spPr bwMode="auto">
          <a:xfrm flipH="1">
            <a:off x="6248398" y="2901138"/>
            <a:ext cx="1901085" cy="604062"/>
          </a:xfrm>
          <a:prstGeom prst="line">
            <a:avLst/>
          </a:prstGeom>
          <a:noFill/>
          <a:ln w="9525">
            <a:solidFill>
              <a:schemeClr val="tx1"/>
            </a:solidFill>
            <a:round/>
            <a:headEnd/>
            <a:tailEnd type="triangle" w="med" len="med"/>
          </a:ln>
          <a:effectLst/>
        </p:spPr>
        <p:txBody>
          <a:bodyPr/>
          <a:lstStyle/>
          <a:p>
            <a:endParaRPr lang="en-US"/>
          </a:p>
        </p:txBody>
      </p:sp>
      <p:sp>
        <p:nvSpPr>
          <p:cNvPr id="103442" name="Line 18"/>
          <p:cNvSpPr>
            <a:spLocks noChangeShapeType="1"/>
          </p:cNvSpPr>
          <p:nvPr/>
        </p:nvSpPr>
        <p:spPr bwMode="auto">
          <a:xfrm flipV="1">
            <a:off x="2468865" y="2743200"/>
            <a:ext cx="2941335" cy="908862"/>
          </a:xfrm>
          <a:prstGeom prst="line">
            <a:avLst/>
          </a:prstGeom>
          <a:noFill/>
          <a:ln w="9525">
            <a:solidFill>
              <a:schemeClr val="tx1"/>
            </a:solidFill>
            <a:round/>
            <a:headEnd/>
            <a:tailEnd type="triangle" w="med" len="med"/>
          </a:ln>
          <a:effectLst/>
        </p:spPr>
        <p:txBody>
          <a:bodyPr/>
          <a:lstStyle/>
          <a:p>
            <a:endParaRPr lang="en-US"/>
          </a:p>
        </p:txBody>
      </p:sp>
      <p:sp>
        <p:nvSpPr>
          <p:cNvPr id="103443" name="Line 19"/>
          <p:cNvSpPr>
            <a:spLocks noChangeShapeType="1"/>
          </p:cNvSpPr>
          <p:nvPr/>
        </p:nvSpPr>
        <p:spPr bwMode="auto">
          <a:xfrm>
            <a:off x="2408842" y="4661779"/>
            <a:ext cx="2568599" cy="13737"/>
          </a:xfrm>
          <a:prstGeom prst="line">
            <a:avLst/>
          </a:prstGeom>
          <a:noFill/>
          <a:ln w="9525">
            <a:solidFill>
              <a:schemeClr val="tx1"/>
            </a:solidFill>
            <a:round/>
            <a:headEnd/>
            <a:tailEnd type="triangle" w="med" len="med"/>
          </a:ln>
          <a:effectLst/>
        </p:spPr>
        <p:txBody>
          <a:bodyPr/>
          <a:lstStyle/>
          <a:p>
            <a:endParaRPr lang="en-US"/>
          </a:p>
        </p:txBody>
      </p:sp>
      <p:sp>
        <p:nvSpPr>
          <p:cNvPr id="103444" name="Text Box 20"/>
          <p:cNvSpPr txBox="1">
            <a:spLocks noChangeArrowheads="1"/>
          </p:cNvSpPr>
          <p:nvPr/>
        </p:nvSpPr>
        <p:spPr bwMode="auto">
          <a:xfrm>
            <a:off x="8135826" y="2706900"/>
            <a:ext cx="1469890" cy="276999"/>
          </a:xfrm>
          <a:prstGeom prst="rect">
            <a:avLst/>
          </a:prstGeom>
          <a:noFill/>
          <a:ln w="9525">
            <a:noFill/>
            <a:miter lim="800000"/>
            <a:headEnd/>
            <a:tailEnd/>
          </a:ln>
          <a:effectLst/>
        </p:spPr>
        <p:txBody>
          <a:bodyPr wrap="none">
            <a:spAutoFit/>
          </a:bodyPr>
          <a:lstStyle/>
          <a:p>
            <a:r>
              <a:rPr lang="el-GR" sz="1200" dirty="0" err="1"/>
              <a:t>Υπερπλάτια</a:t>
            </a:r>
            <a:r>
              <a:rPr lang="el-GR" sz="1200" dirty="0"/>
              <a:t> αρτηρία</a:t>
            </a:r>
          </a:p>
        </p:txBody>
      </p:sp>
      <p:sp>
        <p:nvSpPr>
          <p:cNvPr id="103445" name="Text Box 21"/>
          <p:cNvSpPr txBox="1">
            <a:spLocks noChangeArrowheads="1"/>
          </p:cNvSpPr>
          <p:nvPr/>
        </p:nvSpPr>
        <p:spPr bwMode="auto">
          <a:xfrm>
            <a:off x="8149484" y="2366243"/>
            <a:ext cx="1442574" cy="276999"/>
          </a:xfrm>
          <a:prstGeom prst="rect">
            <a:avLst/>
          </a:prstGeom>
          <a:noFill/>
          <a:ln w="9525">
            <a:noFill/>
            <a:miter lim="800000"/>
            <a:headEnd/>
            <a:tailEnd/>
          </a:ln>
          <a:effectLst/>
        </p:spPr>
        <p:txBody>
          <a:bodyPr wrap="none">
            <a:spAutoFit/>
          </a:bodyPr>
          <a:lstStyle/>
          <a:p>
            <a:r>
              <a:rPr lang="el-GR" sz="1200" dirty="0"/>
              <a:t>Εγκάρσια τραχηλική</a:t>
            </a:r>
          </a:p>
        </p:txBody>
      </p:sp>
      <p:sp>
        <p:nvSpPr>
          <p:cNvPr id="103446" name="Text Box 22"/>
          <p:cNvSpPr txBox="1">
            <a:spLocks noChangeArrowheads="1"/>
          </p:cNvSpPr>
          <p:nvPr/>
        </p:nvSpPr>
        <p:spPr bwMode="auto">
          <a:xfrm>
            <a:off x="8149484" y="2023447"/>
            <a:ext cx="1356397" cy="276999"/>
          </a:xfrm>
          <a:prstGeom prst="rect">
            <a:avLst/>
          </a:prstGeom>
          <a:noFill/>
          <a:ln w="9525">
            <a:noFill/>
            <a:miter lim="800000"/>
            <a:headEnd/>
            <a:tailEnd/>
          </a:ln>
          <a:effectLst/>
        </p:spPr>
        <p:txBody>
          <a:bodyPr wrap="none">
            <a:spAutoFit/>
          </a:bodyPr>
          <a:lstStyle/>
          <a:p>
            <a:r>
              <a:rPr lang="el-GR" sz="1200" dirty="0"/>
              <a:t>Κάτω  θυρεοειδής </a:t>
            </a:r>
          </a:p>
        </p:txBody>
      </p:sp>
      <p:sp>
        <p:nvSpPr>
          <p:cNvPr id="103447" name="Text Box 23"/>
          <p:cNvSpPr txBox="1">
            <a:spLocks noChangeArrowheads="1"/>
          </p:cNvSpPr>
          <p:nvPr/>
        </p:nvSpPr>
        <p:spPr bwMode="auto">
          <a:xfrm>
            <a:off x="8135826" y="1609339"/>
            <a:ext cx="1322991" cy="276999"/>
          </a:xfrm>
          <a:prstGeom prst="rect">
            <a:avLst/>
          </a:prstGeom>
          <a:noFill/>
          <a:ln w="9525">
            <a:noFill/>
            <a:miter lim="800000"/>
            <a:headEnd/>
            <a:tailEnd/>
          </a:ln>
          <a:effectLst/>
        </p:spPr>
        <p:txBody>
          <a:bodyPr wrap="none">
            <a:spAutoFit/>
          </a:bodyPr>
          <a:lstStyle/>
          <a:p>
            <a:r>
              <a:rPr lang="el-GR" sz="1200" dirty="0"/>
              <a:t>Ανιούσα αυχενική</a:t>
            </a:r>
          </a:p>
        </p:txBody>
      </p:sp>
      <p:sp>
        <p:nvSpPr>
          <p:cNvPr id="103448" name="Text Box 24"/>
          <p:cNvSpPr txBox="1">
            <a:spLocks noChangeArrowheads="1"/>
          </p:cNvSpPr>
          <p:nvPr/>
        </p:nvSpPr>
        <p:spPr bwMode="auto">
          <a:xfrm>
            <a:off x="936458" y="3475166"/>
            <a:ext cx="1532407" cy="276999"/>
          </a:xfrm>
          <a:prstGeom prst="rect">
            <a:avLst/>
          </a:prstGeom>
          <a:noFill/>
          <a:ln w="9525">
            <a:noFill/>
            <a:miter lim="800000"/>
            <a:headEnd/>
            <a:tailEnd/>
          </a:ln>
          <a:effectLst/>
        </p:spPr>
        <p:txBody>
          <a:bodyPr wrap="none">
            <a:spAutoFit/>
          </a:bodyPr>
          <a:lstStyle/>
          <a:p>
            <a:r>
              <a:rPr lang="el-GR" sz="1200" dirty="0"/>
              <a:t>Εν τω </a:t>
            </a:r>
            <a:r>
              <a:rPr lang="el-GR" sz="1200" dirty="0" err="1"/>
              <a:t>βάθει</a:t>
            </a:r>
            <a:r>
              <a:rPr lang="el-GR" sz="1200" dirty="0"/>
              <a:t> αυχενική</a:t>
            </a:r>
          </a:p>
        </p:txBody>
      </p:sp>
      <p:sp>
        <p:nvSpPr>
          <p:cNvPr id="103449" name="Text Box 25"/>
          <p:cNvSpPr txBox="1">
            <a:spLocks noChangeArrowheads="1"/>
          </p:cNvSpPr>
          <p:nvPr/>
        </p:nvSpPr>
        <p:spPr bwMode="auto">
          <a:xfrm>
            <a:off x="706097" y="4503395"/>
            <a:ext cx="1606145" cy="276999"/>
          </a:xfrm>
          <a:prstGeom prst="rect">
            <a:avLst/>
          </a:prstGeom>
          <a:noFill/>
          <a:ln w="9525">
            <a:noFill/>
            <a:miter lim="800000"/>
            <a:headEnd/>
            <a:tailEnd/>
          </a:ln>
          <a:effectLst/>
        </p:spPr>
        <p:txBody>
          <a:bodyPr wrap="none">
            <a:spAutoFit/>
          </a:bodyPr>
          <a:lstStyle/>
          <a:p>
            <a:r>
              <a:rPr lang="el-GR" sz="1200" dirty="0" err="1"/>
              <a:t>Ανωτάτη</a:t>
            </a:r>
            <a:r>
              <a:rPr lang="el-GR" sz="1200" dirty="0"/>
              <a:t> μεσοπλεύρια</a:t>
            </a:r>
          </a:p>
        </p:txBody>
      </p:sp>
    </p:spTree>
    <p:extLst>
      <p:ext uri="{BB962C8B-B14F-4D97-AF65-F5344CB8AC3E}">
        <p14:creationId xmlns:p14="http://schemas.microsoft.com/office/powerpoint/2010/main" val="238241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431"/>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034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3432"/>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1034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34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34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34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34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343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344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34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34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344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344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342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34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343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343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0344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0344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344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34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9" grpId="0" animBg="1"/>
      <p:bldP spid="103430" grpId="0"/>
      <p:bldP spid="103431" grpId="0" animBg="1"/>
      <p:bldP spid="103431" grpId="1" animBg="1"/>
      <p:bldP spid="103432" grpId="0"/>
      <p:bldP spid="103432" grpId="1"/>
      <p:bldP spid="103433" grpId="0"/>
      <p:bldP spid="103434" grpId="0" animBg="1"/>
      <p:bldP spid="103435" grpId="0" animBg="1"/>
      <p:bldP spid="103437" grpId="0"/>
      <p:bldP spid="103438" grpId="0" animBg="1"/>
      <p:bldP spid="103439" grpId="0" animBg="1"/>
      <p:bldP spid="103440" grpId="0" animBg="1"/>
      <p:bldP spid="103441" grpId="0" animBg="1"/>
      <p:bldP spid="103442" grpId="0" animBg="1"/>
      <p:bldP spid="103443" grpId="0" animBg="1"/>
      <p:bldP spid="103444" grpId="0"/>
      <p:bldP spid="103445" grpId="0"/>
      <p:bldP spid="103446" grpId="0"/>
      <p:bldP spid="103447" grpId="0"/>
      <p:bldP spid="103448" grpId="0"/>
      <p:bldP spid="10344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9 - Τίτλος"/>
          <p:cNvSpPr>
            <a:spLocks noGrp="1"/>
          </p:cNvSpPr>
          <p:nvPr>
            <p:ph type="title"/>
          </p:nvPr>
        </p:nvSpPr>
        <p:spPr>
          <a:xfrm>
            <a:off x="2652219" y="137945"/>
            <a:ext cx="5425475" cy="948379"/>
          </a:xfrm>
          <a:solidFill>
            <a:schemeClr val="tx2">
              <a:lumMod val="40000"/>
              <a:lumOff val="60000"/>
            </a:schemeClr>
          </a:solidFill>
        </p:spPr>
        <p:txBody>
          <a:bodyPr>
            <a:normAutofit/>
          </a:bodyPr>
          <a:lstStyle/>
          <a:p>
            <a:r>
              <a:rPr lang="el-GR" altLang="el-GR" sz="3600" b="1" dirty="0">
                <a:solidFill>
                  <a:srgbClr val="FF0000"/>
                </a:solidFill>
              </a:rPr>
              <a:t>Κλάδοι της έξω καρωτίδας</a:t>
            </a:r>
            <a:endParaRPr lang="en-US" altLang="el-GR" sz="3600" b="1" dirty="0">
              <a:solidFill>
                <a:srgbClr val="FF0000"/>
              </a:solidFill>
            </a:endParaRPr>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876" y="1196976"/>
            <a:ext cx="4176713" cy="543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12 - Ευθύγραμμο βέλος σύνδεσης"/>
          <p:cNvCxnSpPr/>
          <p:nvPr/>
        </p:nvCxnSpPr>
        <p:spPr>
          <a:xfrm flipH="1">
            <a:off x="5951538" y="1412875"/>
            <a:ext cx="1657350" cy="1222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14 - Ευθύγραμμο βέλος σύνδεσης"/>
          <p:cNvCxnSpPr/>
          <p:nvPr/>
        </p:nvCxnSpPr>
        <p:spPr>
          <a:xfrm flipH="1" flipV="1">
            <a:off x="6434139" y="2039939"/>
            <a:ext cx="1677987" cy="206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15 - Ευθύγραμμο βέλος σύνδεσης"/>
          <p:cNvCxnSpPr/>
          <p:nvPr/>
        </p:nvCxnSpPr>
        <p:spPr>
          <a:xfrm flipH="1" flipV="1">
            <a:off x="7104064" y="2852739"/>
            <a:ext cx="1462087" cy="222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16 - Ευθύγραμμο βέλος σύνδεσης"/>
          <p:cNvCxnSpPr/>
          <p:nvPr/>
        </p:nvCxnSpPr>
        <p:spPr>
          <a:xfrm flipH="1" flipV="1">
            <a:off x="6578601" y="3119439"/>
            <a:ext cx="1965325" cy="6699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17 - Ευθύγραμμο βέλος σύνδεσης"/>
          <p:cNvCxnSpPr/>
          <p:nvPr/>
        </p:nvCxnSpPr>
        <p:spPr>
          <a:xfrm flipH="1" flipV="1">
            <a:off x="6434140" y="3695700"/>
            <a:ext cx="2132011" cy="812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24 - Ευθύγραμμο βέλος σύνδεσης"/>
          <p:cNvCxnSpPr/>
          <p:nvPr/>
        </p:nvCxnSpPr>
        <p:spPr>
          <a:xfrm flipV="1">
            <a:off x="4800601" y="2830514"/>
            <a:ext cx="1057275" cy="222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27 - Ευθύγραμμο βέλος σύνδεσης"/>
          <p:cNvCxnSpPr/>
          <p:nvPr/>
        </p:nvCxnSpPr>
        <p:spPr>
          <a:xfrm flipV="1">
            <a:off x="4727576" y="3141663"/>
            <a:ext cx="1274763" cy="7413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29 - Ευθύγραμμο βέλος σύνδεσης"/>
          <p:cNvCxnSpPr/>
          <p:nvPr/>
        </p:nvCxnSpPr>
        <p:spPr>
          <a:xfrm>
            <a:off x="4079876" y="1557339"/>
            <a:ext cx="1490663" cy="4095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32 - TextBox"/>
          <p:cNvSpPr txBox="1">
            <a:spLocks noChangeArrowheads="1"/>
          </p:cNvSpPr>
          <p:nvPr/>
        </p:nvSpPr>
        <p:spPr bwMode="auto">
          <a:xfrm>
            <a:off x="8709026" y="4324350"/>
            <a:ext cx="17875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l-GR" altLang="el-GR" sz="1800" dirty="0">
                <a:solidFill>
                  <a:srgbClr val="FF0000"/>
                </a:solidFill>
                <a:latin typeface="Calibri" panose="020F0502020204030204" pitchFamily="34" charset="0"/>
              </a:rPr>
              <a:t>Άνω θυρεοειδής </a:t>
            </a:r>
            <a:endParaRPr lang="en-US" altLang="el-GR" sz="1800" dirty="0">
              <a:solidFill>
                <a:srgbClr val="FF0000"/>
              </a:solidFill>
              <a:latin typeface="Calibri" panose="020F0502020204030204" pitchFamily="34" charset="0"/>
            </a:endParaRPr>
          </a:p>
        </p:txBody>
      </p:sp>
      <p:sp>
        <p:nvSpPr>
          <p:cNvPr id="35" name="34 - TextBox"/>
          <p:cNvSpPr txBox="1">
            <a:spLocks noChangeArrowheads="1"/>
          </p:cNvSpPr>
          <p:nvPr/>
        </p:nvSpPr>
        <p:spPr bwMode="auto">
          <a:xfrm>
            <a:off x="8759825" y="3573463"/>
            <a:ext cx="11382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l-GR" altLang="el-GR" sz="1800" dirty="0">
                <a:solidFill>
                  <a:srgbClr val="FF0000"/>
                </a:solidFill>
                <a:latin typeface="Calibri" panose="020F0502020204030204" pitchFamily="34" charset="0"/>
              </a:rPr>
              <a:t>Γλωσσική </a:t>
            </a:r>
            <a:endParaRPr lang="en-US" altLang="el-GR" sz="1800" dirty="0">
              <a:solidFill>
                <a:srgbClr val="FF0000"/>
              </a:solidFill>
              <a:latin typeface="Calibri" panose="020F0502020204030204" pitchFamily="34" charset="0"/>
            </a:endParaRPr>
          </a:p>
        </p:txBody>
      </p:sp>
      <p:sp>
        <p:nvSpPr>
          <p:cNvPr id="37" name="36 - TextBox"/>
          <p:cNvSpPr txBox="1">
            <a:spLocks noChangeArrowheads="1"/>
          </p:cNvSpPr>
          <p:nvPr/>
        </p:nvSpPr>
        <p:spPr bwMode="auto">
          <a:xfrm>
            <a:off x="8688388" y="2708275"/>
            <a:ext cx="127150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l-GR" altLang="el-GR" sz="1800" dirty="0">
                <a:solidFill>
                  <a:srgbClr val="FF0000"/>
                </a:solidFill>
                <a:latin typeface="Calibri" panose="020F0502020204030204" pitchFamily="34" charset="0"/>
              </a:rPr>
              <a:t>Προσωπική</a:t>
            </a:r>
            <a:endParaRPr lang="en-US" altLang="el-GR" sz="1800" dirty="0">
              <a:solidFill>
                <a:srgbClr val="FF0000"/>
              </a:solidFill>
              <a:latin typeface="Calibri" panose="020F0502020204030204" pitchFamily="34" charset="0"/>
            </a:endParaRPr>
          </a:p>
        </p:txBody>
      </p:sp>
      <p:sp>
        <p:nvSpPr>
          <p:cNvPr id="38" name="37 - TextBox"/>
          <p:cNvSpPr txBox="1">
            <a:spLocks noChangeArrowheads="1"/>
          </p:cNvSpPr>
          <p:nvPr/>
        </p:nvSpPr>
        <p:spPr bwMode="auto">
          <a:xfrm>
            <a:off x="8256589" y="1989138"/>
            <a:ext cx="148748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l-GR" altLang="el-GR" sz="1800" dirty="0">
                <a:solidFill>
                  <a:srgbClr val="0070C0"/>
                </a:solidFill>
                <a:latin typeface="Calibri" panose="020F0502020204030204" pitchFamily="34" charset="0"/>
              </a:rPr>
              <a:t>Έσω γναθιαία</a:t>
            </a:r>
            <a:endParaRPr lang="en-US" altLang="el-GR" sz="1800" dirty="0">
              <a:solidFill>
                <a:srgbClr val="0070C0"/>
              </a:solidFill>
              <a:latin typeface="Calibri" panose="020F0502020204030204" pitchFamily="34" charset="0"/>
            </a:endParaRPr>
          </a:p>
        </p:txBody>
      </p:sp>
      <p:sp>
        <p:nvSpPr>
          <p:cNvPr id="39" name="38 - TextBox"/>
          <p:cNvSpPr txBox="1">
            <a:spLocks noChangeArrowheads="1"/>
          </p:cNvSpPr>
          <p:nvPr/>
        </p:nvSpPr>
        <p:spPr bwMode="auto">
          <a:xfrm>
            <a:off x="7680326" y="1268414"/>
            <a:ext cx="211931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l-GR" altLang="el-GR" sz="1800" dirty="0" err="1">
                <a:solidFill>
                  <a:srgbClr val="0070C0"/>
                </a:solidFill>
                <a:latin typeface="Calibri" panose="020F0502020204030204" pitchFamily="34" charset="0"/>
              </a:rPr>
              <a:t>Επιπολής</a:t>
            </a:r>
            <a:r>
              <a:rPr lang="el-GR" altLang="el-GR" sz="1800" dirty="0">
                <a:solidFill>
                  <a:srgbClr val="0070C0"/>
                </a:solidFill>
                <a:latin typeface="Calibri" panose="020F0502020204030204" pitchFamily="34" charset="0"/>
              </a:rPr>
              <a:t> κροταφική</a:t>
            </a:r>
            <a:endParaRPr lang="en-US" altLang="el-GR" sz="1800" dirty="0">
              <a:solidFill>
                <a:srgbClr val="0070C0"/>
              </a:solidFill>
              <a:latin typeface="Calibri" panose="020F0502020204030204" pitchFamily="34" charset="0"/>
            </a:endParaRPr>
          </a:p>
        </p:txBody>
      </p:sp>
      <p:sp>
        <p:nvSpPr>
          <p:cNvPr id="41" name="40 - TextBox"/>
          <p:cNvSpPr txBox="1">
            <a:spLocks noChangeArrowheads="1"/>
          </p:cNvSpPr>
          <p:nvPr/>
        </p:nvSpPr>
        <p:spPr bwMode="auto">
          <a:xfrm>
            <a:off x="2351089" y="1341438"/>
            <a:ext cx="16668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l-GR" altLang="el-GR" sz="1800">
                <a:latin typeface="Calibri" panose="020F0502020204030204" pitchFamily="34" charset="0"/>
              </a:rPr>
              <a:t>Οπίσθια ωτιαία</a:t>
            </a:r>
            <a:endParaRPr lang="en-US" altLang="el-GR" sz="1800">
              <a:latin typeface="Calibri" panose="020F0502020204030204" pitchFamily="34" charset="0"/>
            </a:endParaRPr>
          </a:p>
        </p:txBody>
      </p:sp>
      <p:sp>
        <p:nvSpPr>
          <p:cNvPr id="43" name="42 - TextBox"/>
          <p:cNvSpPr txBox="1">
            <a:spLocks noChangeArrowheads="1"/>
          </p:cNvSpPr>
          <p:nvPr/>
        </p:nvSpPr>
        <p:spPr bwMode="auto">
          <a:xfrm>
            <a:off x="3792538" y="2636839"/>
            <a:ext cx="8255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l-GR" altLang="el-GR" sz="1800">
                <a:latin typeface="Calibri" panose="020F0502020204030204" pitchFamily="34" charset="0"/>
              </a:rPr>
              <a:t>Ινιακή </a:t>
            </a:r>
            <a:endParaRPr lang="en-US" altLang="el-GR" sz="1800">
              <a:latin typeface="Calibri" panose="020F0502020204030204" pitchFamily="34" charset="0"/>
            </a:endParaRPr>
          </a:p>
        </p:txBody>
      </p:sp>
      <p:sp>
        <p:nvSpPr>
          <p:cNvPr id="44" name="43 - TextBox"/>
          <p:cNvSpPr txBox="1">
            <a:spLocks noChangeArrowheads="1"/>
          </p:cNvSpPr>
          <p:nvPr/>
        </p:nvSpPr>
        <p:spPr bwMode="auto">
          <a:xfrm>
            <a:off x="3143251" y="3933825"/>
            <a:ext cx="20605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l-GR" altLang="el-GR" sz="1800">
                <a:latin typeface="Calibri" panose="020F0502020204030204" pitchFamily="34" charset="0"/>
              </a:rPr>
              <a:t>Ανιούσα φαρυγγική</a:t>
            </a:r>
            <a:endParaRPr lang="en-US" altLang="el-GR" sz="1800">
              <a:latin typeface="Calibri" panose="020F0502020204030204" pitchFamily="34" charset="0"/>
            </a:endParaRPr>
          </a:p>
        </p:txBody>
      </p:sp>
      <p:sp>
        <p:nvSpPr>
          <p:cNvPr id="3" name="Oval 2"/>
          <p:cNvSpPr/>
          <p:nvPr/>
        </p:nvSpPr>
        <p:spPr>
          <a:xfrm>
            <a:off x="8073218" y="2481264"/>
            <a:ext cx="2580823" cy="336430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0112161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37" grpId="0"/>
      <p:bldP spid="38" grpId="0"/>
      <p:bldP spid="39" grpId="0"/>
      <p:bldP spid="41" grpId="0"/>
      <p:bldP spid="43" grpId="0"/>
      <p:bldP spid="4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4728" y="253242"/>
            <a:ext cx="9310254" cy="6309839"/>
          </a:xfrm>
          <a:prstGeom prst="rect">
            <a:avLst/>
          </a:prstGeom>
        </p:spPr>
      </p:pic>
      <p:sp>
        <p:nvSpPr>
          <p:cNvPr id="5" name="TextBox 4"/>
          <p:cNvSpPr txBox="1"/>
          <p:nvPr/>
        </p:nvSpPr>
        <p:spPr>
          <a:xfrm>
            <a:off x="6476076" y="151642"/>
            <a:ext cx="5715924" cy="1200329"/>
          </a:xfrm>
          <a:prstGeom prst="rect">
            <a:avLst/>
          </a:prstGeom>
          <a:solidFill>
            <a:schemeClr val="bg2"/>
          </a:solidFill>
        </p:spPr>
        <p:txBody>
          <a:bodyPr wrap="none" rtlCol="0">
            <a:spAutoFit/>
          </a:bodyPr>
          <a:lstStyle/>
          <a:p>
            <a:r>
              <a:rPr lang="el-GR" dirty="0">
                <a:solidFill>
                  <a:srgbClr val="0070C0"/>
                </a:solidFill>
              </a:rPr>
              <a:t>Έσω </a:t>
            </a:r>
            <a:r>
              <a:rPr lang="el-GR" dirty="0" err="1">
                <a:solidFill>
                  <a:srgbClr val="0070C0"/>
                </a:solidFill>
              </a:rPr>
              <a:t>σφαγίτιδα</a:t>
            </a:r>
            <a:r>
              <a:rPr lang="el-GR" dirty="0">
                <a:solidFill>
                  <a:srgbClr val="0070C0"/>
                </a:solidFill>
              </a:rPr>
              <a:t> αποχετεύει τράχηλο</a:t>
            </a:r>
          </a:p>
          <a:p>
            <a:r>
              <a:rPr lang="el-GR" dirty="0">
                <a:solidFill>
                  <a:srgbClr val="0070C0"/>
                </a:solidFill>
              </a:rPr>
              <a:t>και το εσωτερικό κρανίου</a:t>
            </a:r>
          </a:p>
          <a:p>
            <a:r>
              <a:rPr lang="el-GR" dirty="0">
                <a:solidFill>
                  <a:srgbClr val="0070C0"/>
                </a:solidFill>
              </a:rPr>
              <a:t>Υποκλείδια : τον λαιμό μέσω έξω και πρόσθιας </a:t>
            </a:r>
            <a:r>
              <a:rPr lang="el-GR" dirty="0" err="1">
                <a:solidFill>
                  <a:srgbClr val="0070C0"/>
                </a:solidFill>
              </a:rPr>
              <a:t>σφαγίτιδας</a:t>
            </a:r>
            <a:endParaRPr lang="el-GR" dirty="0">
              <a:solidFill>
                <a:srgbClr val="0070C0"/>
              </a:solidFill>
            </a:endParaRPr>
          </a:p>
          <a:p>
            <a:r>
              <a:rPr lang="el-GR" dirty="0">
                <a:solidFill>
                  <a:srgbClr val="0070C0"/>
                </a:solidFill>
              </a:rPr>
              <a:t>που βρίσκονται εντός της </a:t>
            </a:r>
            <a:r>
              <a:rPr lang="el-GR" dirty="0" err="1">
                <a:solidFill>
                  <a:srgbClr val="0070C0"/>
                </a:solidFill>
              </a:rPr>
              <a:t>επιπολής</a:t>
            </a:r>
            <a:r>
              <a:rPr lang="el-GR" dirty="0">
                <a:solidFill>
                  <a:srgbClr val="0070C0"/>
                </a:solidFill>
              </a:rPr>
              <a:t> τραχηλικής </a:t>
            </a:r>
            <a:r>
              <a:rPr lang="el-GR" dirty="0" err="1">
                <a:solidFill>
                  <a:srgbClr val="0070C0"/>
                </a:solidFill>
              </a:rPr>
              <a:t>περιτονίας</a:t>
            </a:r>
            <a:r>
              <a:rPr lang="el-GR" dirty="0"/>
              <a:t> </a:t>
            </a:r>
          </a:p>
        </p:txBody>
      </p:sp>
      <p:sp>
        <p:nvSpPr>
          <p:cNvPr id="6" name="TextBox 5"/>
          <p:cNvSpPr txBox="1"/>
          <p:nvPr/>
        </p:nvSpPr>
        <p:spPr>
          <a:xfrm>
            <a:off x="8648169" y="3495861"/>
            <a:ext cx="3360087" cy="1200329"/>
          </a:xfrm>
          <a:prstGeom prst="rect">
            <a:avLst/>
          </a:prstGeom>
          <a:solidFill>
            <a:schemeClr val="accent2">
              <a:lumMod val="75000"/>
            </a:schemeClr>
          </a:solidFill>
        </p:spPr>
        <p:txBody>
          <a:bodyPr wrap="none" rtlCol="0">
            <a:spAutoFit/>
          </a:bodyPr>
          <a:lstStyle/>
          <a:p>
            <a:r>
              <a:rPr lang="el-GR" dirty="0"/>
              <a:t>Το θυρεοειδές φλεβώδες πλέγμα </a:t>
            </a:r>
          </a:p>
          <a:p>
            <a:r>
              <a:rPr lang="el-GR" dirty="0"/>
              <a:t>και οι</a:t>
            </a:r>
          </a:p>
          <a:p>
            <a:r>
              <a:rPr lang="el-GR" dirty="0"/>
              <a:t>Σπονδυλικές φλέβες εκβάλλουν </a:t>
            </a:r>
          </a:p>
          <a:p>
            <a:r>
              <a:rPr lang="el-GR" dirty="0"/>
              <a:t>άμεσα στην ανώνυμη</a:t>
            </a:r>
          </a:p>
        </p:txBody>
      </p:sp>
    </p:spTree>
    <p:extLst>
      <p:ext uri="{BB962C8B-B14F-4D97-AF65-F5344CB8AC3E}">
        <p14:creationId xmlns:p14="http://schemas.microsoft.com/office/powerpoint/2010/main" val="9323600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55349"/>
          <a:stretch/>
        </p:blipFill>
        <p:spPr>
          <a:xfrm>
            <a:off x="4488871" y="1536327"/>
            <a:ext cx="3401863" cy="3062449"/>
          </a:xfrm>
          <a:prstGeom prst="rect">
            <a:avLst/>
          </a:prstGeom>
          <a:ln>
            <a:solidFill>
              <a:schemeClr val="tx1"/>
            </a:solidFill>
          </a:ln>
        </p:spPr>
      </p:pic>
      <p:pic>
        <p:nvPicPr>
          <p:cNvPr id="5" name="Picture 4"/>
          <p:cNvPicPr>
            <a:picLocks noChangeAspect="1"/>
          </p:cNvPicPr>
          <p:nvPr/>
        </p:nvPicPr>
        <p:blipFill rotWithShape="1">
          <a:blip r:embed="rId2"/>
          <a:srcRect b="44378"/>
          <a:stretch/>
        </p:blipFill>
        <p:spPr>
          <a:xfrm>
            <a:off x="765176" y="304798"/>
            <a:ext cx="3401863" cy="3814915"/>
          </a:xfrm>
          <a:prstGeom prst="rect">
            <a:avLst/>
          </a:prstGeom>
          <a:ln>
            <a:solidFill>
              <a:schemeClr val="tx1"/>
            </a:solidFill>
          </a:ln>
        </p:spPr>
      </p:pic>
      <p:pic>
        <p:nvPicPr>
          <p:cNvPr id="6" name="Picture 5"/>
          <p:cNvPicPr>
            <a:picLocks noChangeAspect="1"/>
          </p:cNvPicPr>
          <p:nvPr/>
        </p:nvPicPr>
        <p:blipFill>
          <a:blip r:embed="rId3"/>
          <a:stretch>
            <a:fillRect/>
          </a:stretch>
        </p:blipFill>
        <p:spPr>
          <a:xfrm>
            <a:off x="8212566" y="2695152"/>
            <a:ext cx="3762806" cy="3807248"/>
          </a:xfrm>
          <a:prstGeom prst="rect">
            <a:avLst/>
          </a:prstGeom>
          <a:ln>
            <a:solidFill>
              <a:schemeClr val="tx1"/>
            </a:solidFill>
          </a:ln>
        </p:spPr>
      </p:pic>
    </p:spTree>
    <p:extLst>
      <p:ext uri="{BB962C8B-B14F-4D97-AF65-F5344CB8AC3E}">
        <p14:creationId xmlns:p14="http://schemas.microsoft.com/office/powerpoint/2010/main" val="11681825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6"/>
          <p:cNvPicPr>
            <a:picLocks noChangeAspect="1" noChangeArrowheads="1"/>
          </p:cNvPicPr>
          <p:nvPr/>
        </p:nvPicPr>
        <p:blipFill>
          <a:blip r:embed="rId2" cstate="print"/>
          <a:srcRect/>
          <a:stretch>
            <a:fillRect/>
          </a:stretch>
        </p:blipFill>
        <p:spPr bwMode="auto">
          <a:xfrm>
            <a:off x="1569721" y="1887153"/>
            <a:ext cx="3882629" cy="4229100"/>
          </a:xfrm>
          <a:prstGeom prst="rect">
            <a:avLst/>
          </a:prstGeom>
          <a:noFill/>
          <a:ln w="9525">
            <a:noFill/>
            <a:miter lim="800000"/>
            <a:headEnd/>
            <a:tailEnd/>
          </a:ln>
        </p:spPr>
      </p:pic>
      <p:sp>
        <p:nvSpPr>
          <p:cNvPr id="38915" name="Rectangle 2"/>
          <p:cNvSpPr>
            <a:spLocks noGrp="1" noChangeArrowheads="1"/>
          </p:cNvSpPr>
          <p:nvPr>
            <p:ph type="title"/>
          </p:nvPr>
        </p:nvSpPr>
        <p:spPr>
          <a:xfrm>
            <a:off x="1727872" y="683995"/>
            <a:ext cx="3028950" cy="857250"/>
          </a:xfrm>
          <a:solidFill>
            <a:schemeClr val="accent2">
              <a:lumMod val="60000"/>
              <a:lumOff val="40000"/>
            </a:schemeClr>
          </a:solidFill>
        </p:spPr>
        <p:txBody>
          <a:bodyPr/>
          <a:lstStyle/>
          <a:p>
            <a:pPr eaLnBrk="1" hangingPunct="1"/>
            <a:r>
              <a:rPr lang="el-GR" sz="2400" b="1" dirty="0">
                <a:effectLst>
                  <a:outerShdw blurRad="38100" dist="38100" dir="2700000" algn="tl">
                    <a:srgbClr val="000000">
                      <a:alpha val="43137"/>
                    </a:srgbClr>
                  </a:outerShdw>
                </a:effectLst>
                <a:latin typeface="Calibri" pitchFamily="34" charset="0"/>
                <a:cs typeface="Calibri" pitchFamily="34" charset="0"/>
              </a:rPr>
              <a:t>Ο Θυρεοειδής αδένας</a:t>
            </a:r>
          </a:p>
        </p:txBody>
      </p:sp>
      <p:sp>
        <p:nvSpPr>
          <p:cNvPr id="38916" name="Rectangle 4"/>
          <p:cNvSpPr>
            <a:spLocks noGrp="1" noChangeArrowheads="1"/>
          </p:cNvSpPr>
          <p:nvPr>
            <p:ph type="body" sz="half" idx="2"/>
          </p:nvPr>
        </p:nvSpPr>
        <p:spPr>
          <a:xfrm>
            <a:off x="6381750" y="857250"/>
            <a:ext cx="4254166" cy="5143500"/>
          </a:xfrm>
          <a:solidFill>
            <a:schemeClr val="tx2">
              <a:lumMod val="60000"/>
              <a:lumOff val="40000"/>
            </a:schemeClr>
          </a:solidFill>
        </p:spPr>
        <p:txBody>
          <a:bodyPr>
            <a:normAutofit lnSpcReduction="10000"/>
          </a:bodyPr>
          <a:lstStyle/>
          <a:p>
            <a:pPr eaLnBrk="1" hangingPunct="1"/>
            <a:r>
              <a:rPr lang="el-GR" b="1" dirty="0">
                <a:effectLst>
                  <a:outerShdw blurRad="38100" dist="38100" dir="2700000" algn="tl">
                    <a:srgbClr val="000000">
                      <a:alpha val="43137"/>
                    </a:srgbClr>
                  </a:outerShdw>
                </a:effectLst>
                <a:latin typeface="Calibri" pitchFamily="34" charset="0"/>
                <a:cs typeface="Calibri" pitchFamily="34" charset="0"/>
              </a:rPr>
              <a:t>Αγγεία</a:t>
            </a:r>
          </a:p>
          <a:p>
            <a:pPr lvl="1" eaLnBrk="1" hangingPunct="1"/>
            <a:r>
              <a:rPr lang="el-GR" b="1" dirty="0">
                <a:solidFill>
                  <a:srgbClr val="C00000"/>
                </a:solidFill>
                <a:effectLst>
                  <a:outerShdw blurRad="38100" dist="38100" dir="2700000" algn="tl">
                    <a:srgbClr val="000000">
                      <a:alpha val="43137"/>
                    </a:srgbClr>
                  </a:outerShdw>
                </a:effectLst>
                <a:latin typeface="Calibri" pitchFamily="34" charset="0"/>
                <a:cs typeface="Calibri" pitchFamily="34" charset="0"/>
              </a:rPr>
              <a:t>Αρτηρίες</a:t>
            </a:r>
          </a:p>
          <a:p>
            <a:pPr lvl="2" eaLnBrk="1" hangingPunct="1"/>
            <a:r>
              <a:rPr lang="el-GR" dirty="0">
                <a:solidFill>
                  <a:srgbClr val="CC0000"/>
                </a:solidFill>
                <a:latin typeface="Calibri" pitchFamily="34" charset="0"/>
                <a:cs typeface="Calibri" pitchFamily="34" charset="0"/>
              </a:rPr>
              <a:t>Κάτω θυρεοειδής</a:t>
            </a:r>
          </a:p>
          <a:p>
            <a:pPr lvl="3" eaLnBrk="1" hangingPunct="1"/>
            <a:r>
              <a:rPr lang="el-GR" dirty="0">
                <a:latin typeface="Calibri" pitchFamily="34" charset="0"/>
                <a:cs typeface="Calibri" pitchFamily="34" charset="0"/>
              </a:rPr>
              <a:t>υποκλείδια</a:t>
            </a:r>
          </a:p>
          <a:p>
            <a:pPr lvl="2" eaLnBrk="1" hangingPunct="1"/>
            <a:r>
              <a:rPr lang="el-GR" dirty="0">
                <a:solidFill>
                  <a:srgbClr val="CC0000"/>
                </a:solidFill>
                <a:latin typeface="Calibri" pitchFamily="34" charset="0"/>
                <a:cs typeface="Calibri" pitchFamily="34" charset="0"/>
              </a:rPr>
              <a:t>Άνω θυρεοειδής</a:t>
            </a:r>
          </a:p>
          <a:p>
            <a:pPr lvl="3" eaLnBrk="1" hangingPunct="1"/>
            <a:r>
              <a:rPr lang="el-GR" dirty="0">
                <a:latin typeface="Calibri" pitchFamily="34" charset="0"/>
                <a:cs typeface="Calibri" pitchFamily="34" charset="0"/>
              </a:rPr>
              <a:t>Έξω καρωτίδα</a:t>
            </a:r>
          </a:p>
          <a:p>
            <a:pPr lvl="2" eaLnBrk="1" hangingPunct="1"/>
            <a:r>
              <a:rPr lang="el-GR" dirty="0">
                <a:solidFill>
                  <a:srgbClr val="CC0000"/>
                </a:solidFill>
                <a:latin typeface="Calibri" pitchFamily="34" charset="0"/>
                <a:cs typeface="Calibri" pitchFamily="34" charset="0"/>
              </a:rPr>
              <a:t>ΙΜΑ</a:t>
            </a:r>
          </a:p>
          <a:p>
            <a:pPr lvl="3" eaLnBrk="1" hangingPunct="1"/>
            <a:r>
              <a:rPr lang="el-GR" dirty="0">
                <a:latin typeface="Calibri" pitchFamily="34" charset="0"/>
                <a:cs typeface="Calibri" pitchFamily="34" charset="0"/>
              </a:rPr>
              <a:t>Αορτικό τόξο ή ανώνυμη</a:t>
            </a:r>
          </a:p>
          <a:p>
            <a:pPr lvl="1" eaLnBrk="1" hangingPunct="1"/>
            <a:r>
              <a:rPr lang="el-GR" b="1" dirty="0">
                <a:solidFill>
                  <a:schemeClr val="accent2"/>
                </a:solidFill>
                <a:effectLst>
                  <a:outerShdw blurRad="38100" dist="38100" dir="2700000" algn="tl">
                    <a:srgbClr val="000000">
                      <a:alpha val="43137"/>
                    </a:srgbClr>
                  </a:outerShdw>
                </a:effectLst>
                <a:latin typeface="Calibri" pitchFamily="34" charset="0"/>
                <a:cs typeface="Calibri" pitchFamily="34" charset="0"/>
              </a:rPr>
              <a:t>Φλέβες</a:t>
            </a:r>
          </a:p>
          <a:p>
            <a:pPr lvl="2" eaLnBrk="1" hangingPunct="1"/>
            <a:r>
              <a:rPr lang="el-GR" dirty="0">
                <a:solidFill>
                  <a:schemeClr val="accent1">
                    <a:lumMod val="20000"/>
                    <a:lumOff val="80000"/>
                  </a:schemeClr>
                </a:solidFill>
                <a:latin typeface="Calibri" pitchFamily="34" charset="0"/>
                <a:cs typeface="Calibri" pitchFamily="34" charset="0"/>
              </a:rPr>
              <a:t>Άνω θυρεοειδής</a:t>
            </a:r>
          </a:p>
          <a:p>
            <a:pPr lvl="3" eaLnBrk="1" hangingPunct="1"/>
            <a:r>
              <a:rPr lang="el-GR" dirty="0">
                <a:latin typeface="Calibri" pitchFamily="34" charset="0"/>
                <a:cs typeface="Calibri" pitchFamily="34" charset="0"/>
              </a:rPr>
              <a:t>Έσω σφαγίτιδα ή προσωπική</a:t>
            </a:r>
          </a:p>
          <a:p>
            <a:pPr lvl="2" eaLnBrk="1" hangingPunct="1"/>
            <a:r>
              <a:rPr lang="el-GR" dirty="0">
                <a:solidFill>
                  <a:schemeClr val="accent1">
                    <a:lumMod val="20000"/>
                    <a:lumOff val="80000"/>
                  </a:schemeClr>
                </a:solidFill>
                <a:latin typeface="Calibri" pitchFamily="34" charset="0"/>
                <a:cs typeface="Calibri" pitchFamily="34" charset="0"/>
              </a:rPr>
              <a:t>Μέση θυρεοειδής</a:t>
            </a:r>
          </a:p>
          <a:p>
            <a:pPr lvl="3" eaLnBrk="1" hangingPunct="1"/>
            <a:r>
              <a:rPr lang="el-GR" dirty="0">
                <a:latin typeface="Calibri" pitchFamily="34" charset="0"/>
                <a:cs typeface="Calibri" pitchFamily="34" charset="0"/>
              </a:rPr>
              <a:t>Έσω σφαγίτιδα</a:t>
            </a:r>
          </a:p>
          <a:p>
            <a:pPr lvl="2" eaLnBrk="1" hangingPunct="1"/>
            <a:r>
              <a:rPr lang="el-GR" dirty="0">
                <a:solidFill>
                  <a:schemeClr val="accent1">
                    <a:lumMod val="20000"/>
                    <a:lumOff val="80000"/>
                  </a:schemeClr>
                </a:solidFill>
                <a:latin typeface="Calibri" pitchFamily="34" charset="0"/>
                <a:cs typeface="Calibri" pitchFamily="34" charset="0"/>
              </a:rPr>
              <a:t>Κάτω θυρεοειδής</a:t>
            </a:r>
          </a:p>
          <a:p>
            <a:pPr lvl="3" eaLnBrk="1" hangingPunct="1"/>
            <a:r>
              <a:rPr lang="el-GR" dirty="0">
                <a:latin typeface="Calibri" pitchFamily="34" charset="0"/>
                <a:cs typeface="Calibri" pitchFamily="34" charset="0"/>
              </a:rPr>
              <a:t>Ανώνυμη φλέβα</a:t>
            </a:r>
          </a:p>
          <a:p>
            <a:pPr lvl="2" eaLnBrk="1" hangingPunct="1"/>
            <a:endParaRPr lang="el-GR" dirty="0"/>
          </a:p>
        </p:txBody>
      </p:sp>
    </p:spTree>
    <p:extLst>
      <p:ext uri="{BB962C8B-B14F-4D97-AF65-F5344CB8AC3E}">
        <p14:creationId xmlns:p14="http://schemas.microsoft.com/office/powerpoint/2010/main" val="6837562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1075427" y="201283"/>
            <a:ext cx="3608717" cy="1143000"/>
          </a:xfrm>
          <a:solidFill>
            <a:schemeClr val="bg1">
              <a:lumMod val="75000"/>
            </a:schemeClr>
          </a:solidFill>
        </p:spPr>
        <p:txBody>
          <a:bodyPr/>
          <a:lstStyle/>
          <a:p>
            <a:pPr eaLnBrk="1" hangingPunct="1"/>
            <a:r>
              <a:rPr lang="el-GR" altLang="el-GR" sz="3200" b="1" dirty="0">
                <a:solidFill>
                  <a:srgbClr val="FF0000"/>
                </a:solidFill>
                <a:ea typeface="ＭＳ Ｐゴシック" panose="020B0600070205080204" pitchFamily="34" charset="-128"/>
              </a:rPr>
              <a:t>Το αυχενικό  πλέγμα</a:t>
            </a:r>
          </a:p>
        </p:txBody>
      </p:sp>
      <p:sp>
        <p:nvSpPr>
          <p:cNvPr id="32770" name="Rectangle 3"/>
          <p:cNvSpPr>
            <a:spLocks noGrp="1" noChangeArrowheads="1"/>
          </p:cNvSpPr>
          <p:nvPr>
            <p:ph type="body" sz="half" idx="1"/>
          </p:nvPr>
        </p:nvSpPr>
        <p:spPr>
          <a:xfrm>
            <a:off x="1075427" y="1639828"/>
            <a:ext cx="4038600" cy="4525962"/>
          </a:xfrm>
        </p:spPr>
        <p:txBody>
          <a:bodyPr/>
          <a:lstStyle/>
          <a:p>
            <a:pPr eaLnBrk="1" hangingPunct="1">
              <a:lnSpc>
                <a:spcPct val="90000"/>
              </a:lnSpc>
            </a:pPr>
            <a:r>
              <a:rPr lang="el-GR" altLang="el-GR" dirty="0">
                <a:ea typeface="ＭＳ Ｐゴシック" panose="020B0600070205080204" pitchFamily="34" charset="-128"/>
              </a:rPr>
              <a:t>Οι </a:t>
            </a:r>
            <a:r>
              <a:rPr lang="el-GR" altLang="el-GR" b="1" dirty="0">
                <a:ea typeface="ＭＳ Ｐゴシック" panose="020B0600070205080204" pitchFamily="34" charset="-128"/>
              </a:rPr>
              <a:t>δερματικοί του κλάδοι </a:t>
            </a:r>
            <a:r>
              <a:rPr lang="el-GR" altLang="el-GR" dirty="0">
                <a:ea typeface="ＭＳ Ｐゴシック" panose="020B0600070205080204" pitchFamily="34" charset="-128"/>
              </a:rPr>
              <a:t>είναι</a:t>
            </a:r>
          </a:p>
          <a:p>
            <a:pPr eaLnBrk="1" hangingPunct="1">
              <a:lnSpc>
                <a:spcPct val="90000"/>
              </a:lnSpc>
            </a:pPr>
            <a:endParaRPr lang="el-GR" altLang="el-GR" dirty="0">
              <a:solidFill>
                <a:srgbClr val="0000FF"/>
              </a:solidFill>
              <a:ea typeface="ＭＳ Ｐゴシック" panose="020B0600070205080204" pitchFamily="34" charset="-128"/>
            </a:endParaRPr>
          </a:p>
          <a:p>
            <a:pPr lvl="1" eaLnBrk="1" hangingPunct="1">
              <a:lnSpc>
                <a:spcPct val="90000"/>
              </a:lnSpc>
            </a:pPr>
            <a:r>
              <a:rPr lang="el-GR" altLang="el-GR" dirty="0">
                <a:solidFill>
                  <a:srgbClr val="0000FF"/>
                </a:solidFill>
                <a:ea typeface="ＭＳ Ｐゴシック" panose="020B0600070205080204" pitchFamily="34" charset="-128"/>
              </a:rPr>
              <a:t>Έλασσον ινιακό</a:t>
            </a:r>
          </a:p>
          <a:p>
            <a:pPr lvl="1" eaLnBrk="1" hangingPunct="1">
              <a:lnSpc>
                <a:spcPct val="90000"/>
              </a:lnSpc>
            </a:pPr>
            <a:endParaRPr lang="el-GR" altLang="el-GR" dirty="0">
              <a:solidFill>
                <a:srgbClr val="0000FF"/>
              </a:solidFill>
              <a:ea typeface="ＭＳ Ｐゴシック" panose="020B0600070205080204" pitchFamily="34" charset="-128"/>
            </a:endParaRPr>
          </a:p>
          <a:p>
            <a:pPr lvl="1" eaLnBrk="1" hangingPunct="1">
              <a:lnSpc>
                <a:spcPct val="90000"/>
              </a:lnSpc>
            </a:pPr>
            <a:r>
              <a:rPr lang="el-GR" altLang="el-GR" dirty="0">
                <a:solidFill>
                  <a:srgbClr val="0000FF"/>
                </a:solidFill>
                <a:ea typeface="ＭＳ Ｐゴシック" panose="020B0600070205080204" pitchFamily="34" charset="-128"/>
              </a:rPr>
              <a:t>Μείζον </a:t>
            </a:r>
            <a:r>
              <a:rPr lang="el-GR" altLang="el-GR" dirty="0" err="1">
                <a:solidFill>
                  <a:srgbClr val="0000FF"/>
                </a:solidFill>
                <a:ea typeface="ＭＳ Ｐゴシック" panose="020B0600070205080204" pitchFamily="34" charset="-128"/>
              </a:rPr>
              <a:t>ωτιαίο</a:t>
            </a:r>
            <a:endParaRPr lang="el-GR" altLang="el-GR" dirty="0">
              <a:solidFill>
                <a:srgbClr val="0000FF"/>
              </a:solidFill>
              <a:ea typeface="ＭＳ Ｐゴシック" panose="020B0600070205080204" pitchFamily="34" charset="-128"/>
            </a:endParaRPr>
          </a:p>
          <a:p>
            <a:pPr lvl="1" eaLnBrk="1" hangingPunct="1">
              <a:lnSpc>
                <a:spcPct val="90000"/>
              </a:lnSpc>
            </a:pPr>
            <a:endParaRPr lang="el-GR" altLang="el-GR" dirty="0">
              <a:solidFill>
                <a:srgbClr val="0000FF"/>
              </a:solidFill>
              <a:ea typeface="ＭＳ Ｐゴシック" panose="020B0600070205080204" pitchFamily="34" charset="-128"/>
            </a:endParaRPr>
          </a:p>
          <a:p>
            <a:pPr lvl="1" eaLnBrk="1" hangingPunct="1">
              <a:lnSpc>
                <a:spcPct val="90000"/>
              </a:lnSpc>
            </a:pPr>
            <a:r>
              <a:rPr lang="el-GR" altLang="el-GR" dirty="0" err="1">
                <a:solidFill>
                  <a:srgbClr val="0000FF"/>
                </a:solidFill>
                <a:ea typeface="ＭＳ Ｐゴシック" panose="020B0600070205080204" pitchFamily="34" charset="-128"/>
              </a:rPr>
              <a:t>Υποδερμάτιο</a:t>
            </a:r>
            <a:r>
              <a:rPr lang="el-GR" altLang="el-GR" dirty="0">
                <a:solidFill>
                  <a:srgbClr val="0000FF"/>
                </a:solidFill>
                <a:ea typeface="ＭＳ Ｐゴシック" panose="020B0600070205080204" pitchFamily="34" charset="-128"/>
              </a:rPr>
              <a:t> τραχηλικό</a:t>
            </a:r>
          </a:p>
          <a:p>
            <a:pPr lvl="1" eaLnBrk="1" hangingPunct="1">
              <a:lnSpc>
                <a:spcPct val="90000"/>
              </a:lnSpc>
            </a:pPr>
            <a:endParaRPr lang="el-GR" altLang="el-GR" dirty="0">
              <a:solidFill>
                <a:srgbClr val="0000FF"/>
              </a:solidFill>
              <a:ea typeface="ＭＳ Ｐゴシック" panose="020B0600070205080204" pitchFamily="34" charset="-128"/>
            </a:endParaRPr>
          </a:p>
          <a:p>
            <a:pPr lvl="1" eaLnBrk="1" hangingPunct="1">
              <a:lnSpc>
                <a:spcPct val="90000"/>
              </a:lnSpc>
            </a:pPr>
            <a:r>
              <a:rPr lang="el-GR" altLang="el-GR" dirty="0" err="1">
                <a:solidFill>
                  <a:srgbClr val="0000FF"/>
                </a:solidFill>
                <a:ea typeface="ＭＳ Ｐゴシック" panose="020B0600070205080204" pitchFamily="34" charset="-128"/>
              </a:rPr>
              <a:t>Υπερκλείδια</a:t>
            </a:r>
            <a:r>
              <a:rPr lang="el-GR" altLang="el-GR" dirty="0">
                <a:solidFill>
                  <a:srgbClr val="0000FF"/>
                </a:solidFill>
                <a:ea typeface="ＭＳ Ｐゴシック" panose="020B0600070205080204" pitchFamily="34" charset="-128"/>
              </a:rPr>
              <a:t> νεύρα</a:t>
            </a:r>
          </a:p>
        </p:txBody>
      </p:sp>
      <p:pic>
        <p:nvPicPr>
          <p:cNvPr id="32771" name="Picture 4" descr="Cervical plexus block"/>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075872" y="880075"/>
            <a:ext cx="5334000" cy="5667375"/>
          </a:xfrm>
          <a:noFill/>
        </p:spPr>
      </p:pic>
    </p:spTree>
    <p:extLst>
      <p:ext uri="{BB962C8B-B14F-4D97-AF65-F5344CB8AC3E}">
        <p14:creationId xmlns:p14="http://schemas.microsoft.com/office/powerpoint/2010/main" val="36524947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517" t="52609" r="12456" b="6718"/>
          <a:stretch/>
        </p:blipFill>
        <p:spPr>
          <a:xfrm>
            <a:off x="258619" y="997528"/>
            <a:ext cx="5800376" cy="3999345"/>
          </a:xfrm>
          <a:prstGeom prst="rect">
            <a:avLst/>
          </a:prstGeom>
        </p:spPr>
      </p:pic>
      <p:pic>
        <p:nvPicPr>
          <p:cNvPr id="5" name="Picture 4"/>
          <p:cNvPicPr>
            <a:picLocks noChangeAspect="1"/>
          </p:cNvPicPr>
          <p:nvPr/>
        </p:nvPicPr>
        <p:blipFill rotWithShape="1">
          <a:blip r:embed="rId3"/>
          <a:srcRect l="11473" t="1212" b="51654"/>
          <a:stretch/>
        </p:blipFill>
        <p:spPr>
          <a:xfrm>
            <a:off x="5824599" y="1089892"/>
            <a:ext cx="6367401" cy="4368800"/>
          </a:xfrm>
          <a:prstGeom prst="rect">
            <a:avLst/>
          </a:prstGeom>
        </p:spPr>
      </p:pic>
      <p:sp>
        <p:nvSpPr>
          <p:cNvPr id="6" name="TextBox 5"/>
          <p:cNvSpPr txBox="1"/>
          <p:nvPr/>
        </p:nvSpPr>
        <p:spPr>
          <a:xfrm>
            <a:off x="600364" y="4673784"/>
            <a:ext cx="4217950" cy="369332"/>
          </a:xfrm>
          <a:prstGeom prst="rect">
            <a:avLst/>
          </a:prstGeom>
          <a:noFill/>
        </p:spPr>
        <p:txBody>
          <a:bodyPr wrap="none" rtlCol="0">
            <a:spAutoFit/>
          </a:bodyPr>
          <a:lstStyle/>
          <a:p>
            <a:r>
              <a:rPr lang="el-GR" dirty="0"/>
              <a:t>ΑΙΣΘΗΤΙΚΑ ΝΕΥΡΑ ΑΥΧΕΝΙΚΟΥ ΠΛΕΓΜΑΤΟΣ </a:t>
            </a:r>
          </a:p>
        </p:txBody>
      </p:sp>
      <p:sp>
        <p:nvSpPr>
          <p:cNvPr id="7" name="Rectangle 6"/>
          <p:cNvSpPr/>
          <p:nvPr/>
        </p:nvSpPr>
        <p:spPr>
          <a:xfrm>
            <a:off x="7349061" y="5551056"/>
            <a:ext cx="4096121" cy="369332"/>
          </a:xfrm>
          <a:prstGeom prst="rect">
            <a:avLst/>
          </a:prstGeom>
        </p:spPr>
        <p:txBody>
          <a:bodyPr wrap="none">
            <a:spAutoFit/>
          </a:bodyPr>
          <a:lstStyle/>
          <a:p>
            <a:r>
              <a:rPr lang="el-GR" dirty="0"/>
              <a:t>ΚΙΝΗΤΙΚΑ ΝΕΥΡΑ ΑΥΧΕΝΙΚΟΥ ΠΛΕΓΜΑΤΟΣ </a:t>
            </a:r>
          </a:p>
        </p:txBody>
      </p:sp>
    </p:spTree>
    <p:extLst>
      <p:ext uri="{BB962C8B-B14F-4D97-AF65-F5344CB8AC3E}">
        <p14:creationId xmlns:p14="http://schemas.microsoft.com/office/powerpoint/2010/main" val="2067272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5"/>
          <p:cNvPicPr>
            <a:picLocks noGrp="1" noChangeAspect="1" noChangeArrowheads="1"/>
          </p:cNvPicPr>
          <p:nvPr>
            <p:ph type="body" idx="4294967295"/>
          </p:nvPr>
        </p:nvPicPr>
        <p:blipFill rotWithShape="1">
          <a:blip r:embed="rId2">
            <a:extLst>
              <a:ext uri="{28A0092B-C50C-407E-A947-70E740481C1C}">
                <a14:useLocalDpi xmlns:a14="http://schemas.microsoft.com/office/drawing/2010/main" val="0"/>
              </a:ext>
            </a:extLst>
          </a:blip>
          <a:srcRect t="13064"/>
          <a:stretch/>
        </p:blipFill>
        <p:spPr>
          <a:xfrm>
            <a:off x="6537325" y="895926"/>
            <a:ext cx="5654675" cy="5962073"/>
          </a:xfrm>
          <a:noFill/>
        </p:spPr>
      </p:pic>
      <p:sp>
        <p:nvSpPr>
          <p:cNvPr id="33794" name="Rectangle 2"/>
          <p:cNvSpPr>
            <a:spLocks noGrp="1" noChangeArrowheads="1"/>
          </p:cNvSpPr>
          <p:nvPr>
            <p:ph type="title" idx="4294967295"/>
          </p:nvPr>
        </p:nvSpPr>
        <p:spPr>
          <a:xfrm>
            <a:off x="519764" y="405388"/>
            <a:ext cx="7709836" cy="981075"/>
          </a:xfrm>
          <a:solidFill>
            <a:schemeClr val="bg1">
              <a:lumMod val="75000"/>
            </a:schemeClr>
          </a:solidFill>
        </p:spPr>
        <p:txBody>
          <a:bodyPr/>
          <a:lstStyle/>
          <a:p>
            <a:pPr eaLnBrk="1" hangingPunct="1"/>
            <a:r>
              <a:rPr lang="el-GR" altLang="el-GR" sz="3200" b="1" dirty="0">
                <a:solidFill>
                  <a:srgbClr val="FF0000"/>
                </a:solidFill>
                <a:ea typeface="ＭＳ Ｐゴシック" panose="020B0600070205080204" pitchFamily="34" charset="-128"/>
              </a:rPr>
              <a:t>Δερματικοί κλάδοι</a:t>
            </a:r>
            <a:r>
              <a:rPr lang="el-GR" altLang="el-GR" sz="3200" dirty="0">
                <a:solidFill>
                  <a:srgbClr val="FF0000"/>
                </a:solidFill>
                <a:ea typeface="ＭＳ Ｐゴシック" panose="020B0600070205080204" pitchFamily="34" charset="-128"/>
              </a:rPr>
              <a:t> του αυχενικού πλέγματος  </a:t>
            </a:r>
          </a:p>
        </p:txBody>
      </p:sp>
      <p:sp>
        <p:nvSpPr>
          <p:cNvPr id="19462" name="Line 6"/>
          <p:cNvSpPr>
            <a:spLocks noChangeShapeType="1"/>
          </p:cNvSpPr>
          <p:nvPr/>
        </p:nvSpPr>
        <p:spPr bwMode="auto">
          <a:xfrm>
            <a:off x="4590474" y="3519054"/>
            <a:ext cx="5763490" cy="933883"/>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19463" name="Line 7"/>
          <p:cNvSpPr>
            <a:spLocks noChangeShapeType="1"/>
          </p:cNvSpPr>
          <p:nvPr/>
        </p:nvSpPr>
        <p:spPr bwMode="auto">
          <a:xfrm>
            <a:off x="4405313" y="4341091"/>
            <a:ext cx="5588431" cy="723324"/>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19464" name="Line 8"/>
          <p:cNvSpPr>
            <a:spLocks noChangeShapeType="1"/>
          </p:cNvSpPr>
          <p:nvPr/>
        </p:nvSpPr>
        <p:spPr bwMode="auto">
          <a:xfrm>
            <a:off x="4488874" y="5478752"/>
            <a:ext cx="5229082" cy="128299"/>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19465" name="Line 9"/>
          <p:cNvSpPr>
            <a:spLocks noChangeShapeType="1"/>
          </p:cNvSpPr>
          <p:nvPr/>
        </p:nvSpPr>
        <p:spPr bwMode="auto">
          <a:xfrm flipV="1">
            <a:off x="4858327" y="6039140"/>
            <a:ext cx="5069105" cy="21387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19466" name="Text Box 10"/>
          <p:cNvSpPr txBox="1">
            <a:spLocks noChangeArrowheads="1"/>
          </p:cNvSpPr>
          <p:nvPr/>
        </p:nvSpPr>
        <p:spPr bwMode="auto">
          <a:xfrm>
            <a:off x="2895600" y="3348831"/>
            <a:ext cx="1430338"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l-GR" altLang="el-GR" sz="1400" dirty="0">
                <a:solidFill>
                  <a:srgbClr val="0000FF"/>
                </a:solidFill>
              </a:rPr>
              <a:t>Έλασσον ινιακό</a:t>
            </a:r>
          </a:p>
        </p:txBody>
      </p:sp>
      <p:sp>
        <p:nvSpPr>
          <p:cNvPr id="19467" name="Text Box 11"/>
          <p:cNvSpPr txBox="1">
            <a:spLocks noChangeArrowheads="1"/>
          </p:cNvSpPr>
          <p:nvPr/>
        </p:nvSpPr>
        <p:spPr bwMode="auto">
          <a:xfrm>
            <a:off x="3071813" y="4148139"/>
            <a:ext cx="12541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l-GR" altLang="el-GR" sz="1400" dirty="0">
                <a:solidFill>
                  <a:srgbClr val="0000FF"/>
                </a:solidFill>
              </a:rPr>
              <a:t>Μείζον </a:t>
            </a:r>
            <a:r>
              <a:rPr lang="el-GR" altLang="el-GR" sz="1400" dirty="0" err="1">
                <a:solidFill>
                  <a:srgbClr val="0000FF"/>
                </a:solidFill>
              </a:rPr>
              <a:t>ωτιαίο</a:t>
            </a:r>
            <a:endParaRPr lang="el-GR" altLang="el-GR" sz="1400" dirty="0">
              <a:solidFill>
                <a:srgbClr val="0000FF"/>
              </a:solidFill>
            </a:endParaRPr>
          </a:p>
        </p:txBody>
      </p:sp>
      <p:sp>
        <p:nvSpPr>
          <p:cNvPr id="19468" name="Text Box 12"/>
          <p:cNvSpPr txBox="1">
            <a:spLocks noChangeArrowheads="1"/>
          </p:cNvSpPr>
          <p:nvPr/>
        </p:nvSpPr>
        <p:spPr bwMode="auto">
          <a:xfrm>
            <a:off x="2640013" y="5300663"/>
            <a:ext cx="17653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l-GR" altLang="el-GR" sz="1400">
                <a:solidFill>
                  <a:srgbClr val="0000FF"/>
                </a:solidFill>
              </a:rPr>
              <a:t>Εγκάρσιο τραχηλικό</a:t>
            </a:r>
          </a:p>
        </p:txBody>
      </p:sp>
      <p:sp>
        <p:nvSpPr>
          <p:cNvPr id="19469" name="Text Box 13"/>
          <p:cNvSpPr txBox="1">
            <a:spLocks noChangeArrowheads="1"/>
          </p:cNvSpPr>
          <p:nvPr/>
        </p:nvSpPr>
        <p:spPr bwMode="auto">
          <a:xfrm>
            <a:off x="3071813" y="6021388"/>
            <a:ext cx="16637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l-GR" altLang="el-GR" sz="1400">
                <a:solidFill>
                  <a:srgbClr val="0000FF"/>
                </a:solidFill>
              </a:rPr>
              <a:t>Υπερκλείδια νεύρα</a:t>
            </a:r>
          </a:p>
        </p:txBody>
      </p:sp>
    </p:spTree>
    <p:extLst>
      <p:ext uri="{BB962C8B-B14F-4D97-AF65-F5344CB8AC3E}">
        <p14:creationId xmlns:p14="http://schemas.microsoft.com/office/powerpoint/2010/main" val="25814909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46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46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46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6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46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46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4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animBg="1"/>
      <p:bldP spid="19463" grpId="0" animBg="1"/>
      <p:bldP spid="19464" grpId="0" animBg="1"/>
      <p:bldP spid="19465" grpId="0" animBg="1"/>
      <p:bldP spid="19466" grpId="0"/>
      <p:bldP spid="19467" grpId="0"/>
      <p:bldP spid="19468" grpId="0"/>
      <p:bldP spid="1946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idx="4294967295"/>
          </p:nvPr>
        </p:nvSpPr>
        <p:spPr>
          <a:xfrm>
            <a:off x="2165684" y="353729"/>
            <a:ext cx="3530600" cy="1143000"/>
          </a:xfrm>
          <a:solidFill>
            <a:schemeClr val="bg1">
              <a:lumMod val="75000"/>
            </a:schemeClr>
          </a:solidFill>
        </p:spPr>
        <p:txBody>
          <a:bodyPr/>
          <a:lstStyle/>
          <a:p>
            <a:pPr eaLnBrk="1" hangingPunct="1"/>
            <a:r>
              <a:rPr lang="el-GR" altLang="el-GR" sz="3200" b="1" dirty="0">
                <a:solidFill>
                  <a:srgbClr val="FF0000"/>
                </a:solidFill>
                <a:ea typeface="ＭＳ Ｐゴシック" panose="020B0600070205080204" pitchFamily="34" charset="-128"/>
              </a:rPr>
              <a:t>Το αυχενικό  πλέγμα</a:t>
            </a:r>
          </a:p>
        </p:txBody>
      </p:sp>
      <p:sp>
        <p:nvSpPr>
          <p:cNvPr id="26626" name="Rectangle 5"/>
          <p:cNvSpPr>
            <a:spLocks noGrp="1" noChangeArrowheads="1"/>
          </p:cNvSpPr>
          <p:nvPr>
            <p:ph type="body" sz="half" idx="4294967295"/>
          </p:nvPr>
        </p:nvSpPr>
        <p:spPr>
          <a:xfrm>
            <a:off x="2165684" y="1935397"/>
            <a:ext cx="4038600" cy="4525962"/>
          </a:xfrm>
        </p:spPr>
        <p:txBody>
          <a:bodyPr/>
          <a:lstStyle/>
          <a:p>
            <a:pPr marL="0" indent="0" eaLnBrk="1" hangingPunct="1">
              <a:buNone/>
            </a:pPr>
            <a:r>
              <a:rPr lang="el-GR" altLang="el-GR" dirty="0">
                <a:ea typeface="ＭＳ Ｐゴシック" panose="020B0600070205080204" pitchFamily="34" charset="-128"/>
              </a:rPr>
              <a:t>          </a:t>
            </a:r>
            <a:r>
              <a:rPr lang="el-GR" altLang="el-GR" b="1" dirty="0">
                <a:ea typeface="ＭＳ Ｐゴシック" panose="020B0600070205080204" pitchFamily="34" charset="-128"/>
              </a:rPr>
              <a:t>μυϊκοί  κλάδοι </a:t>
            </a:r>
            <a:endParaRPr lang="el-GR" altLang="el-GR" dirty="0">
              <a:ea typeface="ＭＳ Ｐゴシック" panose="020B0600070205080204" pitchFamily="34" charset="-128"/>
            </a:endParaRPr>
          </a:p>
          <a:p>
            <a:pPr eaLnBrk="1" hangingPunct="1"/>
            <a:endParaRPr lang="el-GR" altLang="el-GR" dirty="0">
              <a:ea typeface="ＭＳ Ｐゴシック" panose="020B0600070205080204" pitchFamily="34" charset="-128"/>
            </a:endParaRPr>
          </a:p>
          <a:p>
            <a:pPr lvl="1" eaLnBrk="1" hangingPunct="1"/>
            <a:r>
              <a:rPr lang="el-GR" altLang="el-GR" dirty="0">
                <a:solidFill>
                  <a:srgbClr val="0000FF"/>
                </a:solidFill>
                <a:ea typeface="ＭＳ Ｐゴシック" panose="020B0600070205080204" pitchFamily="34" charset="-128"/>
              </a:rPr>
              <a:t>Το φρενικό νεύρο</a:t>
            </a:r>
          </a:p>
          <a:p>
            <a:pPr lvl="1" eaLnBrk="1" hangingPunct="1"/>
            <a:endParaRPr lang="el-GR" altLang="el-GR" dirty="0">
              <a:ea typeface="ＭＳ Ｐゴシック" panose="020B0600070205080204" pitchFamily="34" charset="-128"/>
            </a:endParaRPr>
          </a:p>
          <a:p>
            <a:pPr lvl="1" eaLnBrk="1" hangingPunct="1"/>
            <a:r>
              <a:rPr lang="el-GR" altLang="el-GR" dirty="0">
                <a:solidFill>
                  <a:srgbClr val="0000FF"/>
                </a:solidFill>
                <a:ea typeface="ＭＳ Ｐゴシック" panose="020B0600070205080204" pitchFamily="34" charset="-128"/>
              </a:rPr>
              <a:t>Το </a:t>
            </a:r>
            <a:r>
              <a:rPr lang="el-GR" altLang="el-GR" dirty="0" err="1">
                <a:solidFill>
                  <a:srgbClr val="0000FF"/>
                </a:solidFill>
                <a:ea typeface="ＭＳ Ｐゴシック" panose="020B0600070205080204" pitchFamily="34" charset="-128"/>
              </a:rPr>
              <a:t>κατιόν</a:t>
            </a:r>
            <a:r>
              <a:rPr lang="el-GR" altLang="el-GR" dirty="0">
                <a:solidFill>
                  <a:srgbClr val="0000FF"/>
                </a:solidFill>
                <a:ea typeface="ＭＳ Ｐゴシック" panose="020B0600070205080204" pitchFamily="34" charset="-128"/>
              </a:rPr>
              <a:t> αυχενικό</a:t>
            </a:r>
          </a:p>
          <a:p>
            <a:pPr lvl="1" eaLnBrk="1" hangingPunct="1"/>
            <a:endParaRPr lang="el-GR" altLang="el-GR" dirty="0">
              <a:ea typeface="ＭＳ Ｐゴシック" panose="020B0600070205080204" pitchFamily="34" charset="-128"/>
            </a:endParaRPr>
          </a:p>
          <a:p>
            <a:pPr lvl="1" eaLnBrk="1" hangingPunct="1"/>
            <a:r>
              <a:rPr lang="el-GR" altLang="el-GR" dirty="0">
                <a:solidFill>
                  <a:srgbClr val="0000FF"/>
                </a:solidFill>
                <a:ea typeface="ＭＳ Ｐゴシック" panose="020B0600070205080204" pitchFamily="34" charset="-128"/>
              </a:rPr>
              <a:t>Βραχείς κλάδοι</a:t>
            </a:r>
          </a:p>
        </p:txBody>
      </p:sp>
      <p:pic>
        <p:nvPicPr>
          <p:cNvPr id="26627" name="Picture 7"/>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l="1808" t="8723" r="3696"/>
          <a:stretch>
            <a:fillRect/>
          </a:stretch>
        </p:blipFill>
        <p:spPr>
          <a:xfrm>
            <a:off x="6926263" y="1371600"/>
            <a:ext cx="5265737" cy="5202238"/>
          </a:xfrm>
          <a:noFill/>
        </p:spPr>
      </p:pic>
    </p:spTree>
    <p:extLst>
      <p:ext uri="{BB962C8B-B14F-4D97-AF65-F5344CB8AC3E}">
        <p14:creationId xmlns:p14="http://schemas.microsoft.com/office/powerpoint/2010/main" val="13796650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a:xfrm>
            <a:off x="1156380" y="385532"/>
            <a:ext cx="6093125" cy="1143000"/>
          </a:xfrm>
          <a:solidFill>
            <a:srgbClr val="C00000"/>
          </a:solidFill>
          <a:scene3d>
            <a:camera prst="orthographicFront"/>
            <a:lightRig rig="threePt" dir="t"/>
          </a:scene3d>
          <a:sp3d>
            <a:bevelT/>
          </a:sp3d>
        </p:spPr>
        <p:txBody>
          <a:bodyPr/>
          <a:lstStyle/>
          <a:p>
            <a:r>
              <a:rPr lang="el-GR" sz="3200" b="1" dirty="0">
                <a:solidFill>
                  <a:schemeClr val="bg1"/>
                </a:solidFill>
                <a:effectLst>
                  <a:outerShdw blurRad="38100" dist="38100" dir="2700000" algn="tl">
                    <a:srgbClr val="000000">
                      <a:alpha val="43137"/>
                    </a:srgbClr>
                  </a:outerShdw>
                </a:effectLst>
              </a:rPr>
              <a:t>Η αγκύλη του υπογλωσσίου</a:t>
            </a:r>
            <a:r>
              <a:rPr lang="en-US" sz="3200" b="1" dirty="0">
                <a:solidFill>
                  <a:schemeClr val="bg1"/>
                </a:solidFill>
                <a:effectLst>
                  <a:outerShdw blurRad="38100" dist="38100" dir="2700000" algn="tl">
                    <a:srgbClr val="000000">
                      <a:alpha val="43137"/>
                    </a:srgbClr>
                  </a:outerShdw>
                </a:effectLst>
              </a:rPr>
              <a:t> </a:t>
            </a:r>
            <a:r>
              <a:rPr lang="el-GR" sz="3200" b="1" dirty="0">
                <a:solidFill>
                  <a:schemeClr val="bg1"/>
                </a:solidFill>
                <a:effectLst>
                  <a:outerShdw blurRad="38100" dist="38100" dir="2700000" algn="tl">
                    <a:srgbClr val="000000">
                      <a:alpha val="43137"/>
                    </a:srgbClr>
                  </a:outerShdw>
                </a:effectLst>
              </a:rPr>
              <a:t>νεύρου  </a:t>
            </a:r>
          </a:p>
        </p:txBody>
      </p:sp>
      <p:sp>
        <p:nvSpPr>
          <p:cNvPr id="25603" name="Rectangle 1027"/>
          <p:cNvSpPr>
            <a:spLocks noGrp="1" noChangeArrowheads="1"/>
          </p:cNvSpPr>
          <p:nvPr>
            <p:ph type="body" sz="half" idx="1"/>
          </p:nvPr>
        </p:nvSpPr>
        <p:spPr>
          <a:xfrm>
            <a:off x="1361815" y="2209510"/>
            <a:ext cx="4038600" cy="3384376"/>
          </a:xfrm>
        </p:spPr>
        <p:txBody>
          <a:bodyPr>
            <a:normAutofit fontScale="70000" lnSpcReduction="20000"/>
          </a:bodyPr>
          <a:lstStyle/>
          <a:p>
            <a:r>
              <a:rPr lang="el-GR" sz="3600" b="1" dirty="0"/>
              <a:t>Σχηματίζεται από </a:t>
            </a:r>
          </a:p>
          <a:p>
            <a:endParaRPr lang="el-GR" sz="3600" dirty="0"/>
          </a:p>
          <a:p>
            <a:pPr lvl="1"/>
            <a:r>
              <a:rPr lang="el-GR" sz="3300" dirty="0"/>
              <a:t>την αναστόμωση του κατιόντος κλάδου του υπογλωσσίου νεύρου (ΑΝΩ ΡΙΖΑ) </a:t>
            </a:r>
          </a:p>
          <a:p>
            <a:pPr lvl="1">
              <a:buNone/>
            </a:pPr>
            <a:r>
              <a:rPr lang="el-GR" sz="3300" dirty="0"/>
              <a:t> </a:t>
            </a:r>
          </a:p>
          <a:p>
            <a:pPr lvl="1"/>
            <a:r>
              <a:rPr lang="el-GR" sz="3300" dirty="0"/>
              <a:t>Του κατιόντος αυχενικού κλάδου του αυχενικού πλέγματος (ΚΑΤΩ ΡΙΖΑ) </a:t>
            </a:r>
          </a:p>
          <a:p>
            <a:pPr lvl="1"/>
            <a:endParaRPr lang="el-GR" sz="3300" dirty="0"/>
          </a:p>
        </p:txBody>
      </p:sp>
      <p:pic>
        <p:nvPicPr>
          <p:cNvPr id="7" name="Picture 4"/>
          <p:cNvPicPr>
            <a:picLocks noGrp="1" noChangeAspect="1" noChangeArrowheads="1"/>
          </p:cNvPicPr>
          <p:nvPr>
            <p:ph sz="half" idx="2"/>
          </p:nvPr>
        </p:nvPicPr>
        <p:blipFill>
          <a:blip r:embed="rId2" cstate="print"/>
          <a:srcRect/>
          <a:stretch>
            <a:fillRect/>
          </a:stretch>
        </p:blipFill>
        <p:spPr bwMode="auto">
          <a:xfrm>
            <a:off x="6172452" y="1934099"/>
            <a:ext cx="4038096" cy="3858164"/>
          </a:xfrm>
          <a:prstGeom prst="rect">
            <a:avLst/>
          </a:prstGeom>
          <a:noFill/>
        </p:spPr>
      </p:pic>
      <p:sp>
        <p:nvSpPr>
          <p:cNvPr id="8" name="7 - TextBox"/>
          <p:cNvSpPr txBox="1"/>
          <p:nvPr/>
        </p:nvSpPr>
        <p:spPr>
          <a:xfrm>
            <a:off x="8472264" y="2348880"/>
            <a:ext cx="494046" cy="369332"/>
          </a:xfrm>
          <a:prstGeom prst="rect">
            <a:avLst/>
          </a:prstGeom>
          <a:noFill/>
        </p:spPr>
        <p:txBody>
          <a:bodyPr wrap="none" rtlCol="0">
            <a:spAutoFit/>
          </a:bodyPr>
          <a:lstStyle/>
          <a:p>
            <a:r>
              <a:rPr lang="el-GR" b="1" dirty="0">
                <a:solidFill>
                  <a:srgbClr val="FF0000"/>
                </a:solidFill>
              </a:rPr>
              <a:t>Α 1</a:t>
            </a:r>
            <a:endParaRPr lang="en-US" b="1" dirty="0">
              <a:solidFill>
                <a:srgbClr val="FF0000"/>
              </a:solidFill>
            </a:endParaRPr>
          </a:p>
        </p:txBody>
      </p:sp>
      <p:sp>
        <p:nvSpPr>
          <p:cNvPr id="12" name="11 - TextBox"/>
          <p:cNvSpPr txBox="1"/>
          <p:nvPr/>
        </p:nvSpPr>
        <p:spPr>
          <a:xfrm>
            <a:off x="8544272" y="2996952"/>
            <a:ext cx="576064" cy="369332"/>
          </a:xfrm>
          <a:prstGeom prst="rect">
            <a:avLst/>
          </a:prstGeom>
          <a:noFill/>
        </p:spPr>
        <p:txBody>
          <a:bodyPr wrap="square" rtlCol="0">
            <a:spAutoFit/>
          </a:bodyPr>
          <a:lstStyle/>
          <a:p>
            <a:r>
              <a:rPr lang="el-GR" b="1" dirty="0"/>
              <a:t>Α 2</a:t>
            </a:r>
            <a:endParaRPr lang="en-US" b="1" dirty="0"/>
          </a:p>
        </p:txBody>
      </p:sp>
      <p:sp>
        <p:nvSpPr>
          <p:cNvPr id="13" name="12 - TextBox"/>
          <p:cNvSpPr txBox="1"/>
          <p:nvPr/>
        </p:nvSpPr>
        <p:spPr>
          <a:xfrm>
            <a:off x="8688288" y="3717032"/>
            <a:ext cx="494046" cy="369332"/>
          </a:xfrm>
          <a:prstGeom prst="rect">
            <a:avLst/>
          </a:prstGeom>
          <a:noFill/>
        </p:spPr>
        <p:txBody>
          <a:bodyPr wrap="none" rtlCol="0">
            <a:spAutoFit/>
          </a:bodyPr>
          <a:lstStyle/>
          <a:p>
            <a:r>
              <a:rPr lang="el-GR" b="1" dirty="0"/>
              <a:t>Α 3</a:t>
            </a:r>
            <a:endParaRPr lang="en-US" b="1" dirty="0"/>
          </a:p>
        </p:txBody>
      </p:sp>
      <p:sp>
        <p:nvSpPr>
          <p:cNvPr id="14" name="13 - TextBox"/>
          <p:cNvSpPr txBox="1"/>
          <p:nvPr/>
        </p:nvSpPr>
        <p:spPr>
          <a:xfrm>
            <a:off x="8688288" y="4221088"/>
            <a:ext cx="576064" cy="369332"/>
          </a:xfrm>
          <a:prstGeom prst="rect">
            <a:avLst/>
          </a:prstGeom>
          <a:noFill/>
        </p:spPr>
        <p:txBody>
          <a:bodyPr wrap="square" rtlCol="0">
            <a:spAutoFit/>
          </a:bodyPr>
          <a:lstStyle/>
          <a:p>
            <a:r>
              <a:rPr lang="el-GR" b="1" dirty="0"/>
              <a:t>Α 4</a:t>
            </a:r>
            <a:endParaRPr lang="en-US" b="1" dirty="0"/>
          </a:p>
        </p:txBody>
      </p:sp>
      <p:sp>
        <p:nvSpPr>
          <p:cNvPr id="10" name="9 - Ελεύθερη σχεδίαση"/>
          <p:cNvSpPr/>
          <p:nvPr/>
        </p:nvSpPr>
        <p:spPr>
          <a:xfrm>
            <a:off x="6283891" y="1624209"/>
            <a:ext cx="2118987" cy="1350723"/>
          </a:xfrm>
          <a:custGeom>
            <a:avLst/>
            <a:gdLst>
              <a:gd name="connsiteX0" fmla="*/ 0 w 2118987"/>
              <a:gd name="connsiteY0" fmla="*/ 1144044 h 1350723"/>
              <a:gd name="connsiteX1" fmla="*/ 175365 w 2118987"/>
              <a:gd name="connsiteY1" fmla="*/ 1231726 h 1350723"/>
              <a:gd name="connsiteX2" fmla="*/ 463463 w 2118987"/>
              <a:gd name="connsiteY2" fmla="*/ 1294356 h 1350723"/>
              <a:gd name="connsiteX3" fmla="*/ 751562 w 2118987"/>
              <a:gd name="connsiteY3" fmla="*/ 1344460 h 1350723"/>
              <a:gd name="connsiteX4" fmla="*/ 1089765 w 2118987"/>
              <a:gd name="connsiteY4" fmla="*/ 1331934 h 1350723"/>
              <a:gd name="connsiteX5" fmla="*/ 1290181 w 2118987"/>
              <a:gd name="connsiteY5" fmla="*/ 1319408 h 1350723"/>
              <a:gd name="connsiteX6" fmla="*/ 1465546 w 2118987"/>
              <a:gd name="connsiteY6" fmla="*/ 1256778 h 1350723"/>
              <a:gd name="connsiteX7" fmla="*/ 1615858 w 2118987"/>
              <a:gd name="connsiteY7" fmla="*/ 1169096 h 1350723"/>
              <a:gd name="connsiteX8" fmla="*/ 1728592 w 2118987"/>
              <a:gd name="connsiteY8" fmla="*/ 1043836 h 1350723"/>
              <a:gd name="connsiteX9" fmla="*/ 1828800 w 2118987"/>
              <a:gd name="connsiteY9" fmla="*/ 893524 h 1350723"/>
              <a:gd name="connsiteX10" fmla="*/ 1891431 w 2118987"/>
              <a:gd name="connsiteY10" fmla="*/ 718159 h 1350723"/>
              <a:gd name="connsiteX11" fmla="*/ 1941535 w 2118987"/>
              <a:gd name="connsiteY11" fmla="*/ 555321 h 1350723"/>
              <a:gd name="connsiteX12" fmla="*/ 2091847 w 2118987"/>
              <a:gd name="connsiteY12" fmla="*/ 79332 h 1350723"/>
              <a:gd name="connsiteX13" fmla="*/ 2104373 w 2118987"/>
              <a:gd name="connsiteY13" fmla="*/ 79332 h 135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18987" h="1350723">
                <a:moveTo>
                  <a:pt x="0" y="1144044"/>
                </a:moveTo>
                <a:cubicBezTo>
                  <a:pt x="49060" y="1175359"/>
                  <a:pt x="98121" y="1206674"/>
                  <a:pt x="175365" y="1231726"/>
                </a:cubicBezTo>
                <a:cubicBezTo>
                  <a:pt x="252609" y="1256778"/>
                  <a:pt x="367430" y="1275567"/>
                  <a:pt x="463463" y="1294356"/>
                </a:cubicBezTo>
                <a:cubicBezTo>
                  <a:pt x="559496" y="1313145"/>
                  <a:pt x="647178" y="1338197"/>
                  <a:pt x="751562" y="1344460"/>
                </a:cubicBezTo>
                <a:cubicBezTo>
                  <a:pt x="855946" y="1350723"/>
                  <a:pt x="999995" y="1336109"/>
                  <a:pt x="1089765" y="1331934"/>
                </a:cubicBezTo>
                <a:cubicBezTo>
                  <a:pt x="1179535" y="1327759"/>
                  <a:pt x="1227551" y="1331934"/>
                  <a:pt x="1290181" y="1319408"/>
                </a:cubicBezTo>
                <a:cubicBezTo>
                  <a:pt x="1352811" y="1306882"/>
                  <a:pt x="1411267" y="1281830"/>
                  <a:pt x="1465546" y="1256778"/>
                </a:cubicBezTo>
                <a:cubicBezTo>
                  <a:pt x="1519825" y="1231726"/>
                  <a:pt x="1572017" y="1204586"/>
                  <a:pt x="1615858" y="1169096"/>
                </a:cubicBezTo>
                <a:cubicBezTo>
                  <a:pt x="1659699" y="1133606"/>
                  <a:pt x="1693102" y="1089765"/>
                  <a:pt x="1728592" y="1043836"/>
                </a:cubicBezTo>
                <a:cubicBezTo>
                  <a:pt x="1764082" y="997907"/>
                  <a:pt x="1801660" y="947803"/>
                  <a:pt x="1828800" y="893524"/>
                </a:cubicBezTo>
                <a:cubicBezTo>
                  <a:pt x="1855940" y="839245"/>
                  <a:pt x="1872642" y="774526"/>
                  <a:pt x="1891431" y="718159"/>
                </a:cubicBezTo>
                <a:cubicBezTo>
                  <a:pt x="1910220" y="661792"/>
                  <a:pt x="1908132" y="661792"/>
                  <a:pt x="1941535" y="555321"/>
                </a:cubicBezTo>
                <a:cubicBezTo>
                  <a:pt x="1974938" y="448850"/>
                  <a:pt x="2064707" y="158664"/>
                  <a:pt x="2091847" y="79332"/>
                </a:cubicBezTo>
                <a:cubicBezTo>
                  <a:pt x="2118987" y="0"/>
                  <a:pt x="2111680" y="39666"/>
                  <a:pt x="2104373" y="79332"/>
                </a:cubicBezTo>
              </a:path>
            </a:pathLst>
          </a:custGeom>
          <a:ln w="889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10 - Ελεύθερη σχεδίαση"/>
          <p:cNvSpPr/>
          <p:nvPr/>
        </p:nvSpPr>
        <p:spPr>
          <a:xfrm>
            <a:off x="7037541" y="2567837"/>
            <a:ext cx="1463457" cy="2329841"/>
          </a:xfrm>
          <a:custGeom>
            <a:avLst/>
            <a:gdLst>
              <a:gd name="connsiteX0" fmla="*/ 1463457 w 1463457"/>
              <a:gd name="connsiteY0" fmla="*/ 0 h 2329841"/>
              <a:gd name="connsiteX1" fmla="*/ 1250515 w 1463457"/>
              <a:gd name="connsiteY1" fmla="*/ 75156 h 2329841"/>
              <a:gd name="connsiteX2" fmla="*/ 1137781 w 1463457"/>
              <a:gd name="connsiteY2" fmla="*/ 150312 h 2329841"/>
              <a:gd name="connsiteX3" fmla="*/ 987468 w 1463457"/>
              <a:gd name="connsiteY3" fmla="*/ 212942 h 2329841"/>
              <a:gd name="connsiteX4" fmla="*/ 924838 w 1463457"/>
              <a:gd name="connsiteY4" fmla="*/ 275572 h 2329841"/>
              <a:gd name="connsiteX5" fmla="*/ 812104 w 1463457"/>
              <a:gd name="connsiteY5" fmla="*/ 338202 h 2329841"/>
              <a:gd name="connsiteX6" fmla="*/ 674318 w 1463457"/>
              <a:gd name="connsiteY6" fmla="*/ 388306 h 2329841"/>
              <a:gd name="connsiteX7" fmla="*/ 586635 w 1463457"/>
              <a:gd name="connsiteY7" fmla="*/ 438411 h 2329841"/>
              <a:gd name="connsiteX8" fmla="*/ 473901 w 1463457"/>
              <a:gd name="connsiteY8" fmla="*/ 450937 h 2329841"/>
              <a:gd name="connsiteX9" fmla="*/ 336115 w 1463457"/>
              <a:gd name="connsiteY9" fmla="*/ 501041 h 2329841"/>
              <a:gd name="connsiteX10" fmla="*/ 248433 w 1463457"/>
              <a:gd name="connsiteY10" fmla="*/ 588723 h 2329841"/>
              <a:gd name="connsiteX11" fmla="*/ 73068 w 1463457"/>
              <a:gd name="connsiteY11" fmla="*/ 1553227 h 2329841"/>
              <a:gd name="connsiteX12" fmla="*/ 10438 w 1463457"/>
              <a:gd name="connsiteY12" fmla="*/ 2104372 h 2329841"/>
              <a:gd name="connsiteX13" fmla="*/ 10438 w 1463457"/>
              <a:gd name="connsiteY13" fmla="*/ 2242159 h 2329841"/>
              <a:gd name="connsiteX14" fmla="*/ 73068 w 1463457"/>
              <a:gd name="connsiteY14" fmla="*/ 2304789 h 2329841"/>
              <a:gd name="connsiteX15" fmla="*/ 148224 w 1463457"/>
              <a:gd name="connsiteY15" fmla="*/ 2329841 h 232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3457" h="2329841">
                <a:moveTo>
                  <a:pt x="1463457" y="0"/>
                </a:moveTo>
                <a:cubicBezTo>
                  <a:pt x="1384125" y="25052"/>
                  <a:pt x="1304794" y="50104"/>
                  <a:pt x="1250515" y="75156"/>
                </a:cubicBezTo>
                <a:cubicBezTo>
                  <a:pt x="1196236" y="100208"/>
                  <a:pt x="1181622" y="127348"/>
                  <a:pt x="1137781" y="150312"/>
                </a:cubicBezTo>
                <a:cubicBezTo>
                  <a:pt x="1093940" y="173276"/>
                  <a:pt x="1022958" y="192065"/>
                  <a:pt x="987468" y="212942"/>
                </a:cubicBezTo>
                <a:cubicBezTo>
                  <a:pt x="951978" y="233819"/>
                  <a:pt x="954065" y="254695"/>
                  <a:pt x="924838" y="275572"/>
                </a:cubicBezTo>
                <a:cubicBezTo>
                  <a:pt x="895611" y="296449"/>
                  <a:pt x="853857" y="319413"/>
                  <a:pt x="812104" y="338202"/>
                </a:cubicBezTo>
                <a:cubicBezTo>
                  <a:pt x="770351" y="356991"/>
                  <a:pt x="711896" y="371605"/>
                  <a:pt x="674318" y="388306"/>
                </a:cubicBezTo>
                <a:cubicBezTo>
                  <a:pt x="636740" y="405007"/>
                  <a:pt x="620038" y="427973"/>
                  <a:pt x="586635" y="438411"/>
                </a:cubicBezTo>
                <a:cubicBezTo>
                  <a:pt x="553232" y="448849"/>
                  <a:pt x="515654" y="440499"/>
                  <a:pt x="473901" y="450937"/>
                </a:cubicBezTo>
                <a:cubicBezTo>
                  <a:pt x="432148" y="461375"/>
                  <a:pt x="373693" y="478077"/>
                  <a:pt x="336115" y="501041"/>
                </a:cubicBezTo>
                <a:cubicBezTo>
                  <a:pt x="298537" y="524005"/>
                  <a:pt x="292274" y="413359"/>
                  <a:pt x="248433" y="588723"/>
                </a:cubicBezTo>
                <a:cubicBezTo>
                  <a:pt x="204592" y="764087"/>
                  <a:pt x="112734" y="1300619"/>
                  <a:pt x="73068" y="1553227"/>
                </a:cubicBezTo>
                <a:cubicBezTo>
                  <a:pt x="33402" y="1805835"/>
                  <a:pt x="20876" y="1989550"/>
                  <a:pt x="10438" y="2104372"/>
                </a:cubicBezTo>
                <a:cubicBezTo>
                  <a:pt x="0" y="2219194"/>
                  <a:pt x="0" y="2208756"/>
                  <a:pt x="10438" y="2242159"/>
                </a:cubicBezTo>
                <a:cubicBezTo>
                  <a:pt x="20876" y="2275562"/>
                  <a:pt x="50104" y="2290175"/>
                  <a:pt x="73068" y="2304789"/>
                </a:cubicBezTo>
                <a:cubicBezTo>
                  <a:pt x="96032" y="2319403"/>
                  <a:pt x="122128" y="2324622"/>
                  <a:pt x="148224" y="2329841"/>
                </a:cubicBezTo>
              </a:path>
            </a:pathLst>
          </a:custGeom>
          <a:ln w="349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14 - Ελεύθερη σχεδίαση"/>
          <p:cNvSpPr/>
          <p:nvPr/>
        </p:nvSpPr>
        <p:spPr>
          <a:xfrm>
            <a:off x="7160713" y="3356975"/>
            <a:ext cx="1089765" cy="1553228"/>
          </a:xfrm>
          <a:custGeom>
            <a:avLst/>
            <a:gdLst>
              <a:gd name="connsiteX0" fmla="*/ 1089765 w 1089765"/>
              <a:gd name="connsiteY0" fmla="*/ 0 h 1553228"/>
              <a:gd name="connsiteX1" fmla="*/ 851770 w 1089765"/>
              <a:gd name="connsiteY1" fmla="*/ 62630 h 1553228"/>
              <a:gd name="connsiteX2" fmla="*/ 551146 w 1089765"/>
              <a:gd name="connsiteY2" fmla="*/ 187891 h 1553228"/>
              <a:gd name="connsiteX3" fmla="*/ 400833 w 1089765"/>
              <a:gd name="connsiteY3" fmla="*/ 413359 h 1553228"/>
              <a:gd name="connsiteX4" fmla="*/ 237995 w 1089765"/>
              <a:gd name="connsiteY4" fmla="*/ 1002083 h 1553228"/>
              <a:gd name="connsiteX5" fmla="*/ 175365 w 1089765"/>
              <a:gd name="connsiteY5" fmla="*/ 1377863 h 1553228"/>
              <a:gd name="connsiteX6" fmla="*/ 137787 w 1089765"/>
              <a:gd name="connsiteY6" fmla="*/ 1465546 h 1553228"/>
              <a:gd name="connsiteX7" fmla="*/ 100209 w 1089765"/>
              <a:gd name="connsiteY7" fmla="*/ 1503124 h 1553228"/>
              <a:gd name="connsiteX8" fmla="*/ 0 w 1089765"/>
              <a:gd name="connsiteY8" fmla="*/ 1553228 h 1553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765" h="1553228">
                <a:moveTo>
                  <a:pt x="1089765" y="0"/>
                </a:moveTo>
                <a:cubicBezTo>
                  <a:pt x="1015652" y="15657"/>
                  <a:pt x="941540" y="31315"/>
                  <a:pt x="851770" y="62630"/>
                </a:cubicBezTo>
                <a:cubicBezTo>
                  <a:pt x="762000" y="93945"/>
                  <a:pt x="626302" y="129436"/>
                  <a:pt x="551146" y="187891"/>
                </a:cubicBezTo>
                <a:cubicBezTo>
                  <a:pt x="475990" y="246346"/>
                  <a:pt x="453025" y="277660"/>
                  <a:pt x="400833" y="413359"/>
                </a:cubicBezTo>
                <a:cubicBezTo>
                  <a:pt x="348641" y="549058"/>
                  <a:pt x="275573" y="841332"/>
                  <a:pt x="237995" y="1002083"/>
                </a:cubicBezTo>
                <a:cubicBezTo>
                  <a:pt x="200417" y="1162834"/>
                  <a:pt x="192066" y="1300619"/>
                  <a:pt x="175365" y="1377863"/>
                </a:cubicBezTo>
                <a:cubicBezTo>
                  <a:pt x="158664" y="1455107"/>
                  <a:pt x="150313" y="1444669"/>
                  <a:pt x="137787" y="1465546"/>
                </a:cubicBezTo>
                <a:cubicBezTo>
                  <a:pt x="125261" y="1486423"/>
                  <a:pt x="123173" y="1488510"/>
                  <a:pt x="100209" y="1503124"/>
                </a:cubicBezTo>
                <a:cubicBezTo>
                  <a:pt x="77245" y="1517738"/>
                  <a:pt x="38622" y="1535483"/>
                  <a:pt x="0" y="1553228"/>
                </a:cubicBezTo>
              </a:path>
            </a:pathLst>
          </a:custGeom>
          <a:ln w="349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extBox 1"/>
          <p:cNvSpPr txBox="1"/>
          <p:nvPr/>
        </p:nvSpPr>
        <p:spPr>
          <a:xfrm>
            <a:off x="8106331" y="1312739"/>
            <a:ext cx="691215" cy="369332"/>
          </a:xfrm>
          <a:prstGeom prst="rect">
            <a:avLst/>
          </a:prstGeom>
          <a:noFill/>
        </p:spPr>
        <p:txBody>
          <a:bodyPr wrap="none" rtlCol="0">
            <a:spAutoFit/>
          </a:bodyPr>
          <a:lstStyle/>
          <a:p>
            <a:r>
              <a:rPr lang="el-GR" dirty="0"/>
              <a:t>12</a:t>
            </a:r>
            <a:r>
              <a:rPr lang="en-US" dirty="0"/>
              <a:t>CN</a:t>
            </a:r>
            <a:endParaRPr lang="el-GR" dirty="0"/>
          </a:p>
        </p:txBody>
      </p:sp>
    </p:spTree>
    <p:extLst>
      <p:ext uri="{BB962C8B-B14F-4D97-AF65-F5344CB8AC3E}">
        <p14:creationId xmlns:p14="http://schemas.microsoft.com/office/powerpoint/2010/main" val="381433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2" cstate="print"/>
          <a:srcRect/>
          <a:stretch>
            <a:fillRect/>
          </a:stretch>
        </p:blipFill>
        <p:spPr bwMode="auto">
          <a:xfrm>
            <a:off x="2209801" y="609600"/>
            <a:ext cx="6393399" cy="5867400"/>
          </a:xfrm>
          <a:prstGeom prst="rect">
            <a:avLst/>
          </a:prstGeom>
          <a:noFill/>
          <a:ln w="9525">
            <a:noFill/>
            <a:miter lim="800000"/>
            <a:headEnd/>
            <a:tailEnd/>
          </a:ln>
        </p:spPr>
      </p:pic>
      <p:sp>
        <p:nvSpPr>
          <p:cNvPr id="4" name="5-Point Star 3"/>
          <p:cNvSpPr/>
          <p:nvPr/>
        </p:nvSpPr>
        <p:spPr>
          <a:xfrm>
            <a:off x="8839200" y="2743200"/>
            <a:ext cx="304800"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5-Point Star 4"/>
          <p:cNvSpPr/>
          <p:nvPr/>
        </p:nvSpPr>
        <p:spPr>
          <a:xfrm>
            <a:off x="5410200" y="762000"/>
            <a:ext cx="304800"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Point Star 5"/>
          <p:cNvSpPr/>
          <p:nvPr/>
        </p:nvSpPr>
        <p:spPr>
          <a:xfrm>
            <a:off x="5791200" y="4419600"/>
            <a:ext cx="304800"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p:cNvSpPr/>
          <p:nvPr/>
        </p:nvSpPr>
        <p:spPr>
          <a:xfrm>
            <a:off x="6324600" y="4495800"/>
            <a:ext cx="304800"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296401" y="2667000"/>
            <a:ext cx="607859" cy="369332"/>
          </a:xfrm>
          <a:prstGeom prst="rect">
            <a:avLst/>
          </a:prstGeom>
          <a:noFill/>
        </p:spPr>
        <p:txBody>
          <a:bodyPr wrap="none" rtlCol="0">
            <a:spAutoFit/>
          </a:bodyPr>
          <a:lstStyle/>
          <a:p>
            <a:r>
              <a:rPr lang="el-GR" dirty="0"/>
              <a:t>ΣΚΜ</a:t>
            </a:r>
            <a:endParaRPr lang="en-US" dirty="0"/>
          </a:p>
        </p:txBody>
      </p:sp>
      <p:sp>
        <p:nvSpPr>
          <p:cNvPr id="9" name="5-Point Star 8"/>
          <p:cNvSpPr/>
          <p:nvPr/>
        </p:nvSpPr>
        <p:spPr>
          <a:xfrm>
            <a:off x="8839200" y="3429000"/>
            <a:ext cx="304800" cy="3048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p:cNvSpPr/>
          <p:nvPr/>
        </p:nvSpPr>
        <p:spPr>
          <a:xfrm>
            <a:off x="4800600" y="609600"/>
            <a:ext cx="304800" cy="3048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p:cNvSpPr/>
          <p:nvPr/>
        </p:nvSpPr>
        <p:spPr>
          <a:xfrm>
            <a:off x="3124200" y="5257800"/>
            <a:ext cx="304800" cy="3048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9296400" y="3429000"/>
            <a:ext cx="667170" cy="369332"/>
          </a:xfrm>
          <a:prstGeom prst="rect">
            <a:avLst/>
          </a:prstGeom>
          <a:noFill/>
        </p:spPr>
        <p:txBody>
          <a:bodyPr wrap="none" rtlCol="0">
            <a:spAutoFit/>
          </a:bodyPr>
          <a:lstStyle/>
          <a:p>
            <a:r>
              <a:rPr lang="el-GR" dirty="0"/>
              <a:t>ΤΡΠΖ</a:t>
            </a:r>
            <a:endParaRPr lang="en-US" dirty="0"/>
          </a:p>
        </p:txBody>
      </p:sp>
      <p:sp>
        <p:nvSpPr>
          <p:cNvPr id="14" name="5-Point Star 13"/>
          <p:cNvSpPr/>
          <p:nvPr/>
        </p:nvSpPr>
        <p:spPr>
          <a:xfrm>
            <a:off x="8839200" y="4038600"/>
            <a:ext cx="304800" cy="304800"/>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5486400" y="4724400"/>
            <a:ext cx="304800" cy="304800"/>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9372601" y="4038600"/>
            <a:ext cx="811441" cy="369332"/>
          </a:xfrm>
          <a:prstGeom prst="rect">
            <a:avLst/>
          </a:prstGeom>
          <a:noFill/>
        </p:spPr>
        <p:txBody>
          <a:bodyPr wrap="none" rtlCol="0">
            <a:spAutoFit/>
          </a:bodyPr>
          <a:lstStyle/>
          <a:p>
            <a:r>
              <a:rPr lang="el-GR" dirty="0"/>
              <a:t>ΜΘωρ</a:t>
            </a:r>
            <a:endParaRPr lang="en-US" dirty="0"/>
          </a:p>
        </p:txBody>
      </p:sp>
      <p:sp>
        <p:nvSpPr>
          <p:cNvPr id="17" name="5-Point Star 16"/>
          <p:cNvSpPr/>
          <p:nvPr/>
        </p:nvSpPr>
        <p:spPr>
          <a:xfrm>
            <a:off x="8839200" y="4800600"/>
            <a:ext cx="304800" cy="304800"/>
          </a:xfrm>
          <a:prstGeom prst="star5">
            <a:avLst/>
          </a:prstGeom>
          <a:solidFill>
            <a:srgbClr val="00B0F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p:cNvSpPr/>
          <p:nvPr/>
        </p:nvSpPr>
        <p:spPr>
          <a:xfrm>
            <a:off x="3276600" y="5867400"/>
            <a:ext cx="304800" cy="304800"/>
          </a:xfrm>
          <a:prstGeom prst="star5">
            <a:avLst/>
          </a:prstGeom>
          <a:solidFill>
            <a:srgbClr val="00B0F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9296401" y="4724400"/>
            <a:ext cx="649665" cy="369332"/>
          </a:xfrm>
          <a:prstGeom prst="rect">
            <a:avLst/>
          </a:prstGeom>
          <a:noFill/>
        </p:spPr>
        <p:txBody>
          <a:bodyPr wrap="none" rtlCol="0">
            <a:spAutoFit/>
          </a:bodyPr>
          <a:lstStyle/>
          <a:p>
            <a:r>
              <a:rPr lang="el-GR" dirty="0"/>
              <a:t>ΔΕΛΤ</a:t>
            </a:r>
            <a:endParaRPr lang="en-US" dirty="0"/>
          </a:p>
        </p:txBody>
      </p:sp>
    </p:spTree>
    <p:extLst>
      <p:ext uri="{BB962C8B-B14F-4D97-AF65-F5344CB8AC3E}">
        <p14:creationId xmlns:p14="http://schemas.microsoft.com/office/powerpoint/2010/main" val="39803278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868210" y="253984"/>
            <a:ext cx="4911306" cy="1143000"/>
          </a:xfrm>
          <a:solidFill>
            <a:srgbClr val="C00000"/>
          </a:solidFill>
          <a:scene3d>
            <a:camera prst="orthographicFront"/>
            <a:lightRig rig="threePt" dir="t"/>
          </a:scene3d>
          <a:sp3d>
            <a:bevelT/>
          </a:sp3d>
        </p:spPr>
        <p:txBody>
          <a:bodyPr/>
          <a:lstStyle/>
          <a:p>
            <a:r>
              <a:rPr lang="el-GR" sz="3200" b="1" dirty="0">
                <a:solidFill>
                  <a:schemeClr val="bg1"/>
                </a:solidFill>
                <a:effectLst>
                  <a:outerShdw blurRad="38100" dist="38100" dir="2700000" algn="tl">
                    <a:srgbClr val="000000">
                      <a:alpha val="43137"/>
                    </a:srgbClr>
                  </a:outerShdw>
                </a:effectLst>
              </a:rPr>
              <a:t>Η αγκύλη του υπογλωσσίου  </a:t>
            </a:r>
          </a:p>
        </p:txBody>
      </p:sp>
      <p:pic>
        <p:nvPicPr>
          <p:cNvPr id="26628" name="Picture 4"/>
          <p:cNvPicPr>
            <a:picLocks noGrp="1" noChangeAspect="1" noChangeArrowheads="1"/>
          </p:cNvPicPr>
          <p:nvPr>
            <p:ph sz="half" idx="2"/>
          </p:nvPr>
        </p:nvPicPr>
        <p:blipFill>
          <a:blip r:embed="rId2" cstate="print"/>
          <a:srcRect t="13946" r="1935"/>
          <a:stretch>
            <a:fillRect/>
          </a:stretch>
        </p:blipFill>
        <p:spPr>
          <a:xfrm>
            <a:off x="3719736" y="1516079"/>
            <a:ext cx="4968552" cy="4459421"/>
          </a:xfrm>
          <a:noFill/>
          <a:ln/>
        </p:spPr>
      </p:pic>
      <p:cxnSp>
        <p:nvCxnSpPr>
          <p:cNvPr id="7" name="6 - Ευθύγραμμο βέλος σύνδεσης"/>
          <p:cNvCxnSpPr/>
          <p:nvPr/>
        </p:nvCxnSpPr>
        <p:spPr>
          <a:xfrm flipV="1">
            <a:off x="4583832" y="3407296"/>
            <a:ext cx="1202432" cy="885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7 - Ευθύγραμμο βέλος σύνδεσης"/>
          <p:cNvCxnSpPr/>
          <p:nvPr/>
        </p:nvCxnSpPr>
        <p:spPr>
          <a:xfrm flipH="1" flipV="1">
            <a:off x="6002288" y="3695328"/>
            <a:ext cx="1677888" cy="9371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10 - Ευθύγραμμο βέλος σύνδεσης"/>
          <p:cNvCxnSpPr/>
          <p:nvPr/>
        </p:nvCxnSpPr>
        <p:spPr>
          <a:xfrm>
            <a:off x="3647728" y="2636912"/>
            <a:ext cx="2138536" cy="12231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12 - TextBox"/>
          <p:cNvSpPr txBox="1"/>
          <p:nvPr/>
        </p:nvSpPr>
        <p:spPr>
          <a:xfrm>
            <a:off x="1847529" y="2420888"/>
            <a:ext cx="2020681" cy="369332"/>
          </a:xfrm>
          <a:prstGeom prst="rect">
            <a:avLst/>
          </a:prstGeom>
          <a:noFill/>
        </p:spPr>
        <p:txBody>
          <a:bodyPr wrap="none" rtlCol="0">
            <a:spAutoFit/>
          </a:bodyPr>
          <a:lstStyle/>
          <a:p>
            <a:r>
              <a:rPr lang="el-GR" dirty="0"/>
              <a:t>Υπογλώσσιο νεύρο </a:t>
            </a:r>
            <a:endParaRPr lang="en-US" dirty="0"/>
          </a:p>
        </p:txBody>
      </p:sp>
      <p:sp>
        <p:nvSpPr>
          <p:cNvPr id="14" name="13 - TextBox"/>
          <p:cNvSpPr txBox="1"/>
          <p:nvPr/>
        </p:nvSpPr>
        <p:spPr>
          <a:xfrm>
            <a:off x="1703513" y="4221088"/>
            <a:ext cx="2890087" cy="369332"/>
          </a:xfrm>
          <a:prstGeom prst="rect">
            <a:avLst/>
          </a:prstGeom>
          <a:noFill/>
        </p:spPr>
        <p:txBody>
          <a:bodyPr wrap="none" rtlCol="0">
            <a:spAutoFit/>
          </a:bodyPr>
          <a:lstStyle/>
          <a:p>
            <a:r>
              <a:rPr lang="el-GR" dirty="0"/>
              <a:t>Κατιόν κλάδος υπογλωσσίου</a:t>
            </a:r>
            <a:endParaRPr lang="en-US" dirty="0"/>
          </a:p>
        </p:txBody>
      </p:sp>
      <p:sp>
        <p:nvSpPr>
          <p:cNvPr id="15" name="14 - TextBox"/>
          <p:cNvSpPr txBox="1"/>
          <p:nvPr/>
        </p:nvSpPr>
        <p:spPr>
          <a:xfrm>
            <a:off x="7752184" y="3501009"/>
            <a:ext cx="1899046" cy="646331"/>
          </a:xfrm>
          <a:prstGeom prst="rect">
            <a:avLst/>
          </a:prstGeom>
          <a:noFill/>
        </p:spPr>
        <p:txBody>
          <a:bodyPr wrap="none" rtlCol="0">
            <a:spAutoFit/>
          </a:bodyPr>
          <a:lstStyle/>
          <a:p>
            <a:r>
              <a:rPr lang="el-GR" dirty="0"/>
              <a:t>Κατιών αυχενικός </a:t>
            </a:r>
          </a:p>
          <a:p>
            <a:r>
              <a:rPr lang="el-GR" dirty="0"/>
              <a:t>κλάδος</a:t>
            </a:r>
            <a:endParaRPr lang="en-US" dirty="0"/>
          </a:p>
        </p:txBody>
      </p:sp>
    </p:spTree>
    <p:extLst>
      <p:ext uri="{BB962C8B-B14F-4D97-AF65-F5344CB8AC3E}">
        <p14:creationId xmlns:p14="http://schemas.microsoft.com/office/powerpoint/2010/main" val="348263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extBox 3"/>
          <p:cNvSpPr txBox="1"/>
          <p:nvPr/>
        </p:nvSpPr>
        <p:spPr>
          <a:xfrm>
            <a:off x="3417455" y="2318327"/>
            <a:ext cx="6262253" cy="769441"/>
          </a:xfrm>
          <a:prstGeom prst="rect">
            <a:avLst/>
          </a:prstGeom>
          <a:noFill/>
        </p:spPr>
        <p:txBody>
          <a:bodyPr wrap="square" rtlCol="0">
            <a:spAutoFit/>
          </a:bodyPr>
          <a:lstStyle/>
          <a:p>
            <a:r>
              <a:rPr lang="el-GR" sz="4400" dirty="0"/>
              <a:t>ΠΕΡΙΤΟΝΙΕΣ ΤΟΥ ΛΑΙΜΟΥ</a:t>
            </a:r>
          </a:p>
        </p:txBody>
      </p:sp>
    </p:spTree>
    <p:extLst>
      <p:ext uri="{BB962C8B-B14F-4D97-AF65-F5344CB8AC3E}">
        <p14:creationId xmlns:p14="http://schemas.microsoft.com/office/powerpoint/2010/main" val="16151385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214" t="12928" r="-2214" b="44782"/>
          <a:stretch/>
        </p:blipFill>
        <p:spPr>
          <a:xfrm>
            <a:off x="729008" y="105449"/>
            <a:ext cx="10565229" cy="5477163"/>
          </a:xfrm>
          <a:prstGeom prst="rect">
            <a:avLst/>
          </a:prstGeom>
        </p:spPr>
      </p:pic>
      <p:sp>
        <p:nvSpPr>
          <p:cNvPr id="5" name="TextBox 4"/>
          <p:cNvSpPr txBox="1"/>
          <p:nvPr/>
        </p:nvSpPr>
        <p:spPr>
          <a:xfrm>
            <a:off x="601134" y="4761050"/>
            <a:ext cx="11012113" cy="2031325"/>
          </a:xfrm>
          <a:prstGeom prst="rect">
            <a:avLst/>
          </a:prstGeom>
          <a:solidFill>
            <a:schemeClr val="bg2"/>
          </a:solidFill>
        </p:spPr>
        <p:txBody>
          <a:bodyPr wrap="square" rtlCol="0">
            <a:spAutoFit/>
          </a:bodyPr>
          <a:lstStyle/>
          <a:p>
            <a:r>
              <a:rPr lang="el-GR" dirty="0"/>
              <a:t>ΕΠΙΠΟΛΗΣ ΤΡΑΧΗΛΙΚΗ ΠΕΡΙΤΟΝΙΑ μυώδες πλάτυσμα</a:t>
            </a:r>
          </a:p>
          <a:p>
            <a:r>
              <a:rPr lang="el-GR" dirty="0"/>
              <a:t>ΕΝ ΤΩ ΒΑΘΕΙ ΤΡΑΧΗΛΙΚΗ ΠΕΡΙΤΟΝΙΑ : </a:t>
            </a:r>
            <a:r>
              <a:rPr lang="el-GR" dirty="0" err="1"/>
              <a:t>Επενδυματικό</a:t>
            </a:r>
            <a:r>
              <a:rPr lang="el-GR" dirty="0"/>
              <a:t> πέταλο (</a:t>
            </a:r>
            <a:r>
              <a:rPr lang="el-GR" dirty="0" err="1"/>
              <a:t>τραπεζ</a:t>
            </a:r>
            <a:r>
              <a:rPr lang="el-GR" dirty="0"/>
              <a:t> μυς + ΣΚΜ μυς)</a:t>
            </a:r>
          </a:p>
          <a:p>
            <a:r>
              <a:rPr lang="el-GR" dirty="0" err="1"/>
              <a:t>Προτραχειακή</a:t>
            </a:r>
            <a:r>
              <a:rPr lang="el-GR" dirty="0"/>
              <a:t> </a:t>
            </a:r>
            <a:r>
              <a:rPr lang="el-GR" dirty="0" err="1"/>
              <a:t>περιτονία</a:t>
            </a:r>
            <a:r>
              <a:rPr lang="el-GR" dirty="0"/>
              <a:t> : μυϊκή μοίρα (κάτωθεν του  υοειδούς μυς)</a:t>
            </a:r>
          </a:p>
          <a:p>
            <a:r>
              <a:rPr lang="el-GR" dirty="0"/>
              <a:t>       σπλαγχνική μοίρα (</a:t>
            </a:r>
            <a:r>
              <a:rPr lang="el-GR" dirty="0" err="1"/>
              <a:t>θυρ</a:t>
            </a:r>
            <a:r>
              <a:rPr lang="el-GR" dirty="0"/>
              <a:t> αδένας, τραχεία, οισοφάγος, φάρυγγας) </a:t>
            </a:r>
          </a:p>
          <a:p>
            <a:r>
              <a:rPr lang="el-GR" dirty="0"/>
              <a:t>        συνέχεται πίσω ως </a:t>
            </a:r>
            <a:r>
              <a:rPr lang="el-GR" dirty="0" err="1"/>
              <a:t>φαρυγγοβυκανητική</a:t>
            </a:r>
            <a:r>
              <a:rPr lang="el-GR" dirty="0"/>
              <a:t> </a:t>
            </a:r>
            <a:r>
              <a:rPr lang="el-GR" dirty="0" err="1"/>
              <a:t>περιτονία</a:t>
            </a:r>
            <a:r>
              <a:rPr lang="el-GR" dirty="0"/>
              <a:t> και προς τα κάτω στο άνω </a:t>
            </a:r>
            <a:r>
              <a:rPr lang="el-GR" dirty="0" err="1"/>
              <a:t>μεσοπνευμόνιο</a:t>
            </a:r>
            <a:endParaRPr lang="el-GR" dirty="0"/>
          </a:p>
          <a:p>
            <a:r>
              <a:rPr lang="el-GR" dirty="0"/>
              <a:t>ΠΡΟΣΠΟΝΔΥΛΙΚΟ ΠΕΤΑΛΟ : αυτόχθονες μυς της ράχης και </a:t>
            </a:r>
            <a:r>
              <a:rPr lang="el-GR" dirty="0" err="1"/>
              <a:t>προσπονδυλικοί</a:t>
            </a:r>
            <a:r>
              <a:rPr lang="el-GR" dirty="0"/>
              <a:t> μύες</a:t>
            </a:r>
          </a:p>
          <a:p>
            <a:r>
              <a:rPr lang="el-GR" dirty="0"/>
              <a:t>        διαιρείται σε πτερυγοειδές και </a:t>
            </a:r>
            <a:r>
              <a:rPr lang="el-GR" dirty="0" err="1"/>
              <a:t>προσπονδυλικό</a:t>
            </a:r>
            <a:r>
              <a:rPr lang="el-GR" dirty="0"/>
              <a:t> πέταλο μεταξύ τους είναι το ΔΙΑΣΤΗΜΑ ΚΙΝΔΥΝΟΥ</a:t>
            </a:r>
          </a:p>
        </p:txBody>
      </p:sp>
    </p:spTree>
    <p:extLst>
      <p:ext uri="{BB962C8B-B14F-4D97-AF65-F5344CB8AC3E}">
        <p14:creationId xmlns:p14="http://schemas.microsoft.com/office/powerpoint/2010/main" val="38453692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Figure003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8100"/>
            <a:ext cx="7448550"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ext Box 3"/>
          <p:cNvSpPr txBox="1">
            <a:spLocks noChangeArrowheads="1"/>
          </p:cNvSpPr>
          <p:nvPr/>
        </p:nvSpPr>
        <p:spPr bwMode="auto">
          <a:xfrm>
            <a:off x="4508500" y="914401"/>
            <a:ext cx="141897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l-GR" sz="1400"/>
              <a:t>Investing fascia</a:t>
            </a:r>
          </a:p>
        </p:txBody>
      </p:sp>
      <p:sp>
        <p:nvSpPr>
          <p:cNvPr id="78852" name="Text Box 4"/>
          <p:cNvSpPr txBox="1">
            <a:spLocks noChangeArrowheads="1"/>
          </p:cNvSpPr>
          <p:nvPr/>
        </p:nvSpPr>
        <p:spPr bwMode="auto">
          <a:xfrm>
            <a:off x="1981200" y="5029201"/>
            <a:ext cx="167706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l-GR" sz="1400"/>
              <a:t>Prevertebral fascia</a:t>
            </a:r>
          </a:p>
        </p:txBody>
      </p:sp>
      <p:sp>
        <p:nvSpPr>
          <p:cNvPr id="78853" name="Text Box 5"/>
          <p:cNvSpPr txBox="1">
            <a:spLocks noChangeArrowheads="1"/>
          </p:cNvSpPr>
          <p:nvPr/>
        </p:nvSpPr>
        <p:spPr bwMode="auto">
          <a:xfrm>
            <a:off x="2233613" y="2819401"/>
            <a:ext cx="134844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l-GR" sz="1400"/>
              <a:t>Carotid sheath</a:t>
            </a:r>
          </a:p>
        </p:txBody>
      </p:sp>
      <p:sp>
        <p:nvSpPr>
          <p:cNvPr id="78854" name="Text Box 6"/>
          <p:cNvSpPr txBox="1">
            <a:spLocks noChangeArrowheads="1"/>
          </p:cNvSpPr>
          <p:nvPr/>
        </p:nvSpPr>
        <p:spPr bwMode="auto">
          <a:xfrm>
            <a:off x="2590800" y="1981201"/>
            <a:ext cx="173797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l-GR" sz="1400"/>
              <a:t>Pretracheal fascia *</a:t>
            </a:r>
          </a:p>
        </p:txBody>
      </p:sp>
      <p:sp>
        <p:nvSpPr>
          <p:cNvPr id="78855" name="Text Box 7"/>
          <p:cNvSpPr txBox="1">
            <a:spLocks noChangeArrowheads="1"/>
          </p:cNvSpPr>
          <p:nvPr/>
        </p:nvSpPr>
        <p:spPr bwMode="auto">
          <a:xfrm>
            <a:off x="1524001" y="2438401"/>
            <a:ext cx="220605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l-GR" sz="1400"/>
              <a:t>Buccopharyngeal fascia *</a:t>
            </a:r>
          </a:p>
        </p:txBody>
      </p:sp>
      <p:sp>
        <p:nvSpPr>
          <p:cNvPr id="78856" name="Text Box 8"/>
          <p:cNvSpPr txBox="1">
            <a:spLocks noChangeArrowheads="1"/>
          </p:cNvSpPr>
          <p:nvPr/>
        </p:nvSpPr>
        <p:spPr bwMode="auto">
          <a:xfrm>
            <a:off x="8213725" y="3200401"/>
            <a:ext cx="16962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l-GR" sz="1400"/>
              <a:t>Common carotid a.</a:t>
            </a:r>
          </a:p>
        </p:txBody>
      </p:sp>
      <p:sp>
        <p:nvSpPr>
          <p:cNvPr id="78857" name="Text Box 9"/>
          <p:cNvSpPr txBox="1">
            <a:spLocks noChangeArrowheads="1"/>
          </p:cNvSpPr>
          <p:nvPr/>
        </p:nvSpPr>
        <p:spPr bwMode="auto">
          <a:xfrm>
            <a:off x="8213726" y="3440114"/>
            <a:ext cx="154349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l-GR" sz="1400"/>
              <a:t>Internal jugular v.</a:t>
            </a:r>
          </a:p>
        </p:txBody>
      </p:sp>
      <p:sp>
        <p:nvSpPr>
          <p:cNvPr id="78858" name="Text Box 10"/>
          <p:cNvSpPr txBox="1">
            <a:spLocks noChangeArrowheads="1"/>
          </p:cNvSpPr>
          <p:nvPr/>
        </p:nvSpPr>
        <p:spPr bwMode="auto">
          <a:xfrm>
            <a:off x="8229600" y="3668714"/>
            <a:ext cx="87825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l-GR" sz="1400"/>
              <a:t>Vagus n.</a:t>
            </a:r>
          </a:p>
        </p:txBody>
      </p:sp>
      <p:sp>
        <p:nvSpPr>
          <p:cNvPr id="78859" name="Text Box 11"/>
          <p:cNvSpPr txBox="1">
            <a:spLocks noChangeArrowheads="1"/>
          </p:cNvSpPr>
          <p:nvPr/>
        </p:nvSpPr>
        <p:spPr bwMode="auto">
          <a:xfrm>
            <a:off x="1981200" y="5954714"/>
            <a:ext cx="275748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l-GR" sz="1400"/>
              <a:t>* = Component of visceral fascia</a:t>
            </a:r>
          </a:p>
        </p:txBody>
      </p:sp>
      <p:sp>
        <p:nvSpPr>
          <p:cNvPr id="78860" name="Text Box 12"/>
          <p:cNvSpPr txBox="1">
            <a:spLocks noChangeArrowheads="1"/>
          </p:cNvSpPr>
          <p:nvPr/>
        </p:nvSpPr>
        <p:spPr bwMode="auto">
          <a:xfrm>
            <a:off x="7299326" y="1687514"/>
            <a:ext cx="20345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l-GR" sz="1400"/>
              <a:t>Retropharyngeal space</a:t>
            </a:r>
          </a:p>
        </p:txBody>
      </p:sp>
      <p:sp>
        <p:nvSpPr>
          <p:cNvPr id="78861" name="Line 13"/>
          <p:cNvSpPr>
            <a:spLocks noChangeShapeType="1"/>
          </p:cNvSpPr>
          <p:nvPr/>
        </p:nvSpPr>
        <p:spPr bwMode="auto">
          <a:xfrm flipH="1">
            <a:off x="6324600" y="1905000"/>
            <a:ext cx="1066800" cy="14478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2" name="TextBox 1"/>
          <p:cNvSpPr txBox="1"/>
          <p:nvPr/>
        </p:nvSpPr>
        <p:spPr>
          <a:xfrm>
            <a:off x="9102691" y="4862691"/>
            <a:ext cx="1070421" cy="369332"/>
          </a:xfrm>
          <a:prstGeom prst="rect">
            <a:avLst/>
          </a:prstGeom>
          <a:noFill/>
        </p:spPr>
        <p:txBody>
          <a:bodyPr wrap="none" rtlCol="0">
            <a:spAutoFit/>
          </a:bodyPr>
          <a:lstStyle/>
          <a:p>
            <a:r>
              <a:rPr lang="en-US" dirty="0"/>
              <a:t>Alar layer</a:t>
            </a:r>
            <a:endParaRPr lang="el-GR" dirty="0"/>
          </a:p>
        </p:txBody>
      </p:sp>
      <p:cxnSp>
        <p:nvCxnSpPr>
          <p:cNvPr id="4" name="Straight Connector 3"/>
          <p:cNvCxnSpPr/>
          <p:nvPr/>
        </p:nvCxnSpPr>
        <p:spPr>
          <a:xfrm flipH="1" flipV="1">
            <a:off x="6086475" y="3363915"/>
            <a:ext cx="2899000" cy="16652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927478" y="5954714"/>
            <a:ext cx="1780424" cy="369332"/>
          </a:xfrm>
          <a:prstGeom prst="rect">
            <a:avLst/>
          </a:prstGeom>
          <a:noFill/>
        </p:spPr>
        <p:txBody>
          <a:bodyPr wrap="none" rtlCol="0">
            <a:spAutoFit/>
          </a:bodyPr>
          <a:lstStyle/>
          <a:p>
            <a:r>
              <a:rPr lang="en-US" dirty="0"/>
              <a:t>Dangerous space</a:t>
            </a:r>
            <a:endParaRPr lang="el-GR" dirty="0"/>
          </a:p>
        </p:txBody>
      </p:sp>
      <p:cxnSp>
        <p:nvCxnSpPr>
          <p:cNvPr id="9" name="Straight Connector 8"/>
          <p:cNvCxnSpPr/>
          <p:nvPr/>
        </p:nvCxnSpPr>
        <p:spPr>
          <a:xfrm flipV="1">
            <a:off x="6086475" y="3352800"/>
            <a:ext cx="0" cy="111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927477" y="3375030"/>
            <a:ext cx="397123" cy="257968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19561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9993" y="160117"/>
            <a:ext cx="7306146" cy="6697883"/>
          </a:xfrm>
          <a:prstGeom prst="rect">
            <a:avLst/>
          </a:prstGeom>
          <a:ln>
            <a:solidFill>
              <a:schemeClr val="tx1"/>
            </a:solidFill>
          </a:ln>
        </p:spPr>
      </p:pic>
    </p:spTree>
    <p:extLst>
      <p:ext uri="{BB962C8B-B14F-4D97-AF65-F5344CB8AC3E}">
        <p14:creationId xmlns:p14="http://schemas.microsoft.com/office/powerpoint/2010/main" val="17935118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Figure0031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2609" y="67273"/>
            <a:ext cx="7372350" cy="671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ext Box 3"/>
          <p:cNvSpPr txBox="1">
            <a:spLocks noChangeArrowheads="1"/>
          </p:cNvSpPr>
          <p:nvPr/>
        </p:nvSpPr>
        <p:spPr bwMode="auto">
          <a:xfrm>
            <a:off x="1676401" y="3200401"/>
            <a:ext cx="208582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l-GR" sz="1400"/>
              <a:t>Buccopharyngeal fascia</a:t>
            </a:r>
          </a:p>
        </p:txBody>
      </p:sp>
      <p:sp>
        <p:nvSpPr>
          <p:cNvPr id="79876" name="Text Box 4"/>
          <p:cNvSpPr txBox="1">
            <a:spLocks noChangeArrowheads="1"/>
          </p:cNvSpPr>
          <p:nvPr/>
        </p:nvSpPr>
        <p:spPr bwMode="auto">
          <a:xfrm>
            <a:off x="1962150" y="4343401"/>
            <a:ext cx="167706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l-GR" sz="1400"/>
              <a:t>Prevertebral fascia</a:t>
            </a:r>
          </a:p>
        </p:txBody>
      </p:sp>
      <p:sp>
        <p:nvSpPr>
          <p:cNvPr id="79877" name="Text Box 5"/>
          <p:cNvSpPr txBox="1">
            <a:spLocks noChangeArrowheads="1"/>
          </p:cNvSpPr>
          <p:nvPr/>
        </p:nvSpPr>
        <p:spPr bwMode="auto">
          <a:xfrm>
            <a:off x="1889126" y="3668713"/>
            <a:ext cx="2149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l-GR" sz="1400"/>
              <a:t>Retropharyngeal space</a:t>
            </a:r>
          </a:p>
        </p:txBody>
      </p:sp>
      <p:sp>
        <p:nvSpPr>
          <p:cNvPr id="79878" name="Text Box 6"/>
          <p:cNvSpPr txBox="1">
            <a:spLocks noChangeArrowheads="1"/>
          </p:cNvSpPr>
          <p:nvPr/>
        </p:nvSpPr>
        <p:spPr bwMode="auto">
          <a:xfrm>
            <a:off x="1812925" y="1916114"/>
            <a:ext cx="120097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l-GR" sz="1400"/>
              <a:t>Base of skull</a:t>
            </a:r>
          </a:p>
        </p:txBody>
      </p:sp>
      <p:sp>
        <p:nvSpPr>
          <p:cNvPr id="79879" name="Line 7"/>
          <p:cNvSpPr>
            <a:spLocks noChangeShapeType="1"/>
          </p:cNvSpPr>
          <p:nvPr/>
        </p:nvSpPr>
        <p:spPr bwMode="auto">
          <a:xfrm flipV="1">
            <a:off x="3124200" y="1905000"/>
            <a:ext cx="3048000" cy="2286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79880" name="Text Box 8"/>
          <p:cNvSpPr txBox="1">
            <a:spLocks noChangeArrowheads="1"/>
          </p:cNvSpPr>
          <p:nvPr/>
        </p:nvSpPr>
        <p:spPr bwMode="auto">
          <a:xfrm>
            <a:off x="1812926" y="5421314"/>
            <a:ext cx="119936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l-GR" sz="1400"/>
              <a:t>Mediastinum</a:t>
            </a:r>
          </a:p>
        </p:txBody>
      </p:sp>
      <p:sp>
        <p:nvSpPr>
          <p:cNvPr id="79881" name="Line 9"/>
          <p:cNvSpPr>
            <a:spLocks noChangeShapeType="1"/>
          </p:cNvSpPr>
          <p:nvPr/>
        </p:nvSpPr>
        <p:spPr bwMode="auto">
          <a:xfrm flipH="1" flipV="1">
            <a:off x="3124200" y="5562600"/>
            <a:ext cx="1981200" cy="3048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cxnSp>
        <p:nvCxnSpPr>
          <p:cNvPr id="5" name="Straight Connector 4"/>
          <p:cNvCxnSpPr/>
          <p:nvPr/>
        </p:nvCxnSpPr>
        <p:spPr>
          <a:xfrm flipH="1">
            <a:off x="5468293" y="3821113"/>
            <a:ext cx="4979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967359" y="4810087"/>
            <a:ext cx="1833322" cy="369332"/>
          </a:xfrm>
          <a:prstGeom prst="rect">
            <a:avLst/>
          </a:prstGeom>
          <a:noFill/>
        </p:spPr>
        <p:txBody>
          <a:bodyPr wrap="none" rtlCol="0">
            <a:spAutoFit/>
          </a:bodyPr>
          <a:lstStyle/>
          <a:p>
            <a:r>
              <a:rPr lang="en-US" dirty="0"/>
              <a:t>Dangerous space </a:t>
            </a:r>
            <a:endParaRPr lang="el-GR" dirty="0"/>
          </a:p>
        </p:txBody>
      </p:sp>
      <p:cxnSp>
        <p:nvCxnSpPr>
          <p:cNvPr id="10" name="Straight Connector 9"/>
          <p:cNvCxnSpPr/>
          <p:nvPr/>
        </p:nvCxnSpPr>
        <p:spPr>
          <a:xfrm flipH="1">
            <a:off x="3124201" y="4916032"/>
            <a:ext cx="2289883" cy="1050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91592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7236" t="59537" r="1491" b="264"/>
          <a:stretch/>
        </p:blipFill>
        <p:spPr>
          <a:xfrm>
            <a:off x="756377" y="624689"/>
            <a:ext cx="10275059" cy="5278170"/>
          </a:xfrm>
          <a:prstGeom prst="rect">
            <a:avLst/>
          </a:prstGeom>
          <a:ln>
            <a:solidFill>
              <a:schemeClr val="tx1"/>
            </a:solidFill>
          </a:ln>
        </p:spPr>
      </p:pic>
    </p:spTree>
    <p:extLst>
      <p:ext uri="{BB962C8B-B14F-4D97-AF65-F5344CB8AC3E}">
        <p14:creationId xmlns:p14="http://schemas.microsoft.com/office/powerpoint/2010/main" val="37569893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9727" y="1704398"/>
            <a:ext cx="10515600" cy="1325563"/>
          </a:xfrm>
          <a:solidFill>
            <a:schemeClr val="bg1"/>
          </a:solidFill>
        </p:spPr>
        <p:txBody>
          <a:bodyPr/>
          <a:lstStyle/>
          <a:p>
            <a:pPr algn="ctr"/>
            <a:r>
              <a:rPr lang="el-GR" dirty="0"/>
              <a:t>ΛΕΜΦΑΓΓΕΙΑ ΤΡΑΧΗΛΟΥ</a:t>
            </a:r>
          </a:p>
        </p:txBody>
      </p:sp>
    </p:spTree>
    <p:extLst>
      <p:ext uri="{BB962C8B-B14F-4D97-AF65-F5344CB8AC3E}">
        <p14:creationId xmlns:p14="http://schemas.microsoft.com/office/powerpoint/2010/main" val="22897290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7665" y="712049"/>
            <a:ext cx="10515600" cy="4351338"/>
          </a:xfrm>
        </p:spPr>
        <p:txBody>
          <a:bodyPr/>
          <a:lstStyle/>
          <a:p>
            <a:r>
              <a:rPr lang="el-GR" altLang="el-GR" b="1" dirty="0">
                <a:solidFill>
                  <a:srgbClr val="0070C0"/>
                </a:solidFill>
              </a:rPr>
              <a:t>ΛΕΜΦΙΚΗ ΑΠΟΧΕΤΕΥΣΗ ΚΕΦΑΛΗΣ – ΤΡΑΧΗΛΟΥ</a:t>
            </a:r>
          </a:p>
          <a:p>
            <a:endParaRPr lang="el-GR" b="1" dirty="0">
              <a:solidFill>
                <a:srgbClr val="0070C0"/>
              </a:solidFill>
            </a:endParaRPr>
          </a:p>
          <a:p>
            <a:pPr marL="0" indent="0">
              <a:buClr>
                <a:srgbClr val="FFFF00"/>
              </a:buClr>
              <a:buSzPct val="115000"/>
              <a:buNone/>
            </a:pPr>
            <a:r>
              <a:rPr lang="en-US" altLang="el-GR" b="1" dirty="0">
                <a:solidFill>
                  <a:srgbClr val="0070C0"/>
                </a:solidFill>
              </a:rPr>
              <a:t> </a:t>
            </a:r>
            <a:r>
              <a:rPr lang="el-GR" altLang="el-GR" b="1" dirty="0">
                <a:solidFill>
                  <a:srgbClr val="0070C0"/>
                </a:solidFill>
              </a:rPr>
              <a:t>-</a:t>
            </a:r>
            <a:r>
              <a:rPr lang="el-GR" altLang="el-GR" b="1" dirty="0" err="1">
                <a:solidFill>
                  <a:srgbClr val="0070C0"/>
                </a:solidFill>
              </a:rPr>
              <a:t>Επιπολής</a:t>
            </a:r>
            <a:r>
              <a:rPr lang="el-GR" altLang="el-GR" b="1" dirty="0">
                <a:solidFill>
                  <a:srgbClr val="0070C0"/>
                </a:solidFill>
              </a:rPr>
              <a:t> </a:t>
            </a:r>
            <a:r>
              <a:rPr lang="el-GR" altLang="el-GR" b="1" dirty="0" err="1">
                <a:solidFill>
                  <a:srgbClr val="0070C0"/>
                </a:solidFill>
              </a:rPr>
              <a:t>λεμφογάγγλια</a:t>
            </a:r>
            <a:r>
              <a:rPr lang="el-GR" altLang="el-GR" dirty="0">
                <a:solidFill>
                  <a:srgbClr val="0070C0"/>
                </a:solidFill>
              </a:rPr>
              <a:t>  (γύρω από την κεφαλή)</a:t>
            </a:r>
          </a:p>
          <a:p>
            <a:pPr marL="0" indent="0">
              <a:buClr>
                <a:srgbClr val="FFFF00"/>
              </a:buClr>
              <a:buSzPct val="115000"/>
              <a:buNone/>
            </a:pPr>
            <a:r>
              <a:rPr lang="el-GR" altLang="el-GR" dirty="0">
                <a:solidFill>
                  <a:srgbClr val="0070C0"/>
                </a:solidFill>
              </a:rPr>
              <a:t> -</a:t>
            </a:r>
            <a:r>
              <a:rPr lang="el-GR" altLang="el-GR" b="1" dirty="0" err="1">
                <a:solidFill>
                  <a:srgbClr val="0070C0"/>
                </a:solidFill>
              </a:rPr>
              <a:t>Επιπολής</a:t>
            </a:r>
            <a:r>
              <a:rPr lang="el-GR" altLang="el-GR" b="1" dirty="0">
                <a:solidFill>
                  <a:srgbClr val="0070C0"/>
                </a:solidFill>
              </a:rPr>
              <a:t> τραχηλικά</a:t>
            </a:r>
            <a:r>
              <a:rPr lang="el-GR" altLang="el-GR" dirty="0">
                <a:solidFill>
                  <a:srgbClr val="0070C0"/>
                </a:solidFill>
              </a:rPr>
              <a:t> κατά μήκος της έξω </a:t>
            </a:r>
            <a:r>
              <a:rPr lang="el-GR" altLang="el-GR" dirty="0" err="1">
                <a:solidFill>
                  <a:srgbClr val="0070C0"/>
                </a:solidFill>
              </a:rPr>
              <a:t>σφαγίτιδας</a:t>
            </a:r>
            <a:r>
              <a:rPr lang="el-GR" altLang="el-GR" dirty="0">
                <a:solidFill>
                  <a:srgbClr val="0070C0"/>
                </a:solidFill>
              </a:rPr>
              <a:t> φλέβας     (μπροστά από τον </a:t>
            </a:r>
            <a:r>
              <a:rPr lang="el-GR" altLang="el-GR" dirty="0" err="1">
                <a:solidFill>
                  <a:srgbClr val="0070C0"/>
                </a:solidFill>
              </a:rPr>
              <a:t>στερνοκλειδοκλειδομαστοειδή</a:t>
            </a:r>
            <a:r>
              <a:rPr lang="el-GR" altLang="el-GR" dirty="0">
                <a:solidFill>
                  <a:srgbClr val="0070C0"/>
                </a:solidFill>
              </a:rPr>
              <a:t>)</a:t>
            </a:r>
          </a:p>
          <a:p>
            <a:pPr marL="0" indent="0">
              <a:buClr>
                <a:srgbClr val="FFFF00"/>
              </a:buClr>
              <a:buSzPct val="115000"/>
              <a:buNone/>
            </a:pPr>
            <a:r>
              <a:rPr lang="el-GR" altLang="el-GR" dirty="0">
                <a:solidFill>
                  <a:srgbClr val="0070C0"/>
                </a:solidFill>
              </a:rPr>
              <a:t>- </a:t>
            </a:r>
            <a:r>
              <a:rPr lang="el-GR" altLang="el-GR" b="1" dirty="0">
                <a:solidFill>
                  <a:srgbClr val="0070C0"/>
                </a:solidFill>
              </a:rPr>
              <a:t>Εν τω </a:t>
            </a:r>
            <a:r>
              <a:rPr lang="el-GR" altLang="el-GR" b="1" dirty="0" err="1">
                <a:solidFill>
                  <a:srgbClr val="0070C0"/>
                </a:solidFill>
              </a:rPr>
              <a:t>βάθει</a:t>
            </a:r>
            <a:r>
              <a:rPr lang="el-GR" altLang="el-GR" b="1" dirty="0">
                <a:solidFill>
                  <a:srgbClr val="0070C0"/>
                </a:solidFill>
              </a:rPr>
              <a:t> τραχηλικά</a:t>
            </a:r>
            <a:r>
              <a:rPr lang="el-GR" altLang="el-GR" dirty="0">
                <a:solidFill>
                  <a:srgbClr val="0070C0"/>
                </a:solidFill>
              </a:rPr>
              <a:t> κατά μήκος της έσω </a:t>
            </a:r>
            <a:r>
              <a:rPr lang="el-GR" altLang="el-GR" dirty="0" err="1">
                <a:solidFill>
                  <a:srgbClr val="0070C0"/>
                </a:solidFill>
              </a:rPr>
              <a:t>σφαγίτιδας</a:t>
            </a:r>
            <a:r>
              <a:rPr lang="el-GR" altLang="el-GR" dirty="0">
                <a:solidFill>
                  <a:srgbClr val="0070C0"/>
                </a:solidFill>
              </a:rPr>
              <a:t> φλέβας (πίσω από τον </a:t>
            </a:r>
            <a:r>
              <a:rPr lang="el-GR" altLang="el-GR" dirty="0" err="1">
                <a:solidFill>
                  <a:srgbClr val="0070C0"/>
                </a:solidFill>
              </a:rPr>
              <a:t>στερνοκλειδομαστοειδή</a:t>
            </a:r>
            <a:r>
              <a:rPr lang="el-GR" altLang="el-GR" dirty="0">
                <a:solidFill>
                  <a:srgbClr val="0070C0"/>
                </a:solidFill>
              </a:rPr>
              <a:t>)</a:t>
            </a:r>
          </a:p>
          <a:p>
            <a:endParaRPr lang="el-GR" dirty="0">
              <a:solidFill>
                <a:srgbClr val="0070C0"/>
              </a:solidFill>
            </a:endParaRPr>
          </a:p>
        </p:txBody>
      </p:sp>
    </p:spTree>
    <p:extLst>
      <p:ext uri="{BB962C8B-B14F-4D97-AF65-F5344CB8AC3E}">
        <p14:creationId xmlns:p14="http://schemas.microsoft.com/office/powerpoint/2010/main" val="37720657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28575">
            <a:solidFill>
              <a:schemeClr val="accent1">
                <a:lumMod val="75000"/>
              </a:schemeClr>
            </a:solidFill>
          </a:ln>
        </p:spPr>
        <p:txBody>
          <a:bodyPr/>
          <a:lstStyle/>
          <a:p>
            <a:pPr algn="ctr"/>
            <a:r>
              <a:rPr lang="el-GR" dirty="0">
                <a:solidFill>
                  <a:srgbClr val="0070C0"/>
                </a:solidFill>
              </a:rPr>
              <a:t>ΛΕΜΦΟΓΑΓΓΛΙΑ ΚΕΦΑΛΗΣ </a:t>
            </a:r>
          </a:p>
        </p:txBody>
      </p:sp>
      <p:sp>
        <p:nvSpPr>
          <p:cNvPr id="3" name="Content Placeholder 2"/>
          <p:cNvSpPr>
            <a:spLocks noGrp="1"/>
          </p:cNvSpPr>
          <p:nvPr>
            <p:ph idx="1"/>
          </p:nvPr>
        </p:nvSpPr>
        <p:spPr>
          <a:xfrm>
            <a:off x="307817" y="1854523"/>
            <a:ext cx="8139820" cy="4486275"/>
          </a:xfrm>
        </p:spPr>
        <p:txBody>
          <a:bodyPr>
            <a:normAutofit fontScale="92500" lnSpcReduction="20000"/>
          </a:bodyPr>
          <a:lstStyle/>
          <a:p>
            <a:pPr marL="381000" indent="-381000">
              <a:buFontTx/>
              <a:buAutoNum type="arabicPeriod"/>
            </a:pPr>
            <a:r>
              <a:rPr lang="el-GR" altLang="el-GR" b="1" dirty="0">
                <a:solidFill>
                  <a:srgbClr val="0070C0"/>
                </a:solidFill>
              </a:rPr>
              <a:t> Ινιακά </a:t>
            </a:r>
            <a:r>
              <a:rPr lang="el-GR" altLang="el-GR" b="1" dirty="0" err="1">
                <a:solidFill>
                  <a:srgbClr val="0070C0"/>
                </a:solidFill>
              </a:rPr>
              <a:t>λεμφογάγγλια</a:t>
            </a:r>
            <a:r>
              <a:rPr lang="el-GR" altLang="el-GR" b="1" dirty="0">
                <a:solidFill>
                  <a:srgbClr val="0070C0"/>
                </a:solidFill>
              </a:rPr>
              <a:t> -» οπίσθιο τμήμα τριχωτού κεφαλής</a:t>
            </a:r>
          </a:p>
          <a:p>
            <a:pPr marL="0" indent="0">
              <a:buNone/>
            </a:pPr>
            <a:r>
              <a:rPr lang="el-GR" altLang="el-GR" b="1" dirty="0">
                <a:solidFill>
                  <a:srgbClr val="0070C0"/>
                </a:solidFill>
              </a:rPr>
              <a:t>2.  </a:t>
            </a:r>
            <a:r>
              <a:rPr lang="el-GR" altLang="el-GR" b="1" dirty="0" err="1">
                <a:solidFill>
                  <a:srgbClr val="0070C0"/>
                </a:solidFill>
              </a:rPr>
              <a:t>Οπισθοωτιαία</a:t>
            </a:r>
            <a:r>
              <a:rPr lang="el-GR" altLang="el-GR" b="1" dirty="0">
                <a:solidFill>
                  <a:srgbClr val="0070C0"/>
                </a:solidFill>
              </a:rPr>
              <a:t> ή μαστοειδή </a:t>
            </a:r>
            <a:r>
              <a:rPr lang="el-GR" altLang="el-GR" b="1" dirty="0" err="1">
                <a:solidFill>
                  <a:srgbClr val="0070C0"/>
                </a:solidFill>
              </a:rPr>
              <a:t>λεμφογάγγλια</a:t>
            </a:r>
            <a:endParaRPr lang="el-GR" altLang="el-GR" b="1" dirty="0">
              <a:solidFill>
                <a:srgbClr val="0070C0"/>
              </a:solidFill>
            </a:endParaRPr>
          </a:p>
          <a:p>
            <a:pPr marL="381000" indent="-381000">
              <a:buFontTx/>
              <a:buAutoNum type="arabicPeriod" startAt="3"/>
            </a:pPr>
            <a:r>
              <a:rPr lang="el-GR" altLang="el-GR" b="1" dirty="0">
                <a:solidFill>
                  <a:srgbClr val="0070C0"/>
                </a:solidFill>
              </a:rPr>
              <a:t>Εν τω </a:t>
            </a:r>
            <a:r>
              <a:rPr lang="el-GR" altLang="el-GR" b="1" dirty="0" err="1">
                <a:solidFill>
                  <a:srgbClr val="0070C0"/>
                </a:solidFill>
              </a:rPr>
              <a:t>βάθει</a:t>
            </a:r>
            <a:r>
              <a:rPr lang="el-GR" altLang="el-GR" b="1" dirty="0">
                <a:solidFill>
                  <a:srgbClr val="0070C0"/>
                </a:solidFill>
              </a:rPr>
              <a:t> και </a:t>
            </a:r>
            <a:r>
              <a:rPr lang="el-GR" altLang="el-GR" b="1" dirty="0" err="1">
                <a:solidFill>
                  <a:srgbClr val="0070C0"/>
                </a:solidFill>
              </a:rPr>
              <a:t>επιπολής</a:t>
            </a:r>
            <a:r>
              <a:rPr lang="el-GR" altLang="el-GR" b="1" dirty="0">
                <a:solidFill>
                  <a:srgbClr val="0070C0"/>
                </a:solidFill>
              </a:rPr>
              <a:t> </a:t>
            </a:r>
            <a:r>
              <a:rPr lang="el-GR" altLang="el-GR" b="1" dirty="0" err="1">
                <a:solidFill>
                  <a:srgbClr val="0070C0"/>
                </a:solidFill>
              </a:rPr>
              <a:t>προωτιαία</a:t>
            </a:r>
            <a:r>
              <a:rPr lang="el-GR" altLang="el-GR" b="1" dirty="0">
                <a:solidFill>
                  <a:srgbClr val="0070C0"/>
                </a:solidFill>
              </a:rPr>
              <a:t> (Παρωτιδικά) -» μέσο τριχωτού κεφαλής, δέρμα κροταφικής χώρας, παρωτίδα, οπίσθιο τμήμα </a:t>
            </a:r>
            <a:r>
              <a:rPr lang="el-GR" altLang="el-GR" b="1" dirty="0" err="1">
                <a:solidFill>
                  <a:srgbClr val="0070C0"/>
                </a:solidFill>
              </a:rPr>
              <a:t>κόγχου</a:t>
            </a:r>
            <a:endParaRPr lang="el-GR" altLang="el-GR" b="1" dirty="0">
              <a:solidFill>
                <a:srgbClr val="0070C0"/>
              </a:solidFill>
            </a:endParaRPr>
          </a:p>
          <a:p>
            <a:pPr marL="381000" indent="-381000">
              <a:buFontTx/>
              <a:buAutoNum type="arabicPeriod" startAt="3"/>
            </a:pPr>
            <a:r>
              <a:rPr lang="el-GR" altLang="el-GR" b="1" dirty="0" err="1">
                <a:solidFill>
                  <a:srgbClr val="0070C0"/>
                </a:solidFill>
              </a:rPr>
              <a:t>Οπισθοωτιαία</a:t>
            </a:r>
            <a:r>
              <a:rPr lang="el-GR" altLang="el-GR" b="1" dirty="0">
                <a:solidFill>
                  <a:srgbClr val="0070C0"/>
                </a:solidFill>
              </a:rPr>
              <a:t> (</a:t>
            </a:r>
            <a:r>
              <a:rPr lang="el-GR" altLang="el-GR" b="1" dirty="0" err="1">
                <a:solidFill>
                  <a:srgbClr val="0070C0"/>
                </a:solidFill>
              </a:rPr>
              <a:t>μαστοειδικά</a:t>
            </a:r>
            <a:r>
              <a:rPr lang="el-GR" altLang="el-GR" b="1" dirty="0">
                <a:solidFill>
                  <a:srgbClr val="0070C0"/>
                </a:solidFill>
              </a:rPr>
              <a:t>) -» οπίσθιο τμήμα τριχωτού κεφαλής</a:t>
            </a:r>
          </a:p>
          <a:p>
            <a:pPr marL="0" indent="0">
              <a:buNone/>
            </a:pPr>
            <a:r>
              <a:rPr lang="el-GR" altLang="el-GR" b="1" dirty="0">
                <a:solidFill>
                  <a:srgbClr val="0070C0"/>
                </a:solidFill>
              </a:rPr>
              <a:t>5.  Παρειακά ή προσωπικά </a:t>
            </a:r>
            <a:r>
              <a:rPr lang="el-GR" altLang="el-GR" b="1" dirty="0" err="1">
                <a:solidFill>
                  <a:srgbClr val="0070C0"/>
                </a:solidFill>
              </a:rPr>
              <a:t>λεμφογάγγλια</a:t>
            </a:r>
            <a:endParaRPr lang="el-GR" altLang="el-GR" b="1" dirty="0">
              <a:solidFill>
                <a:srgbClr val="0070C0"/>
              </a:solidFill>
            </a:endParaRPr>
          </a:p>
          <a:p>
            <a:pPr marL="0" indent="0">
              <a:buNone/>
            </a:pPr>
            <a:r>
              <a:rPr lang="el-GR" altLang="el-GR" b="1" dirty="0">
                <a:solidFill>
                  <a:srgbClr val="0070C0"/>
                </a:solidFill>
              </a:rPr>
              <a:t>6.  Υπογνάθια -» πρόσωπο εκτός από έξω τμήμα βλεφάρων, στόμα</a:t>
            </a:r>
          </a:p>
          <a:p>
            <a:pPr marL="0" indent="0">
              <a:buNone/>
            </a:pPr>
            <a:r>
              <a:rPr lang="el-GR" altLang="el-GR" b="1" dirty="0">
                <a:solidFill>
                  <a:srgbClr val="0070C0"/>
                </a:solidFill>
              </a:rPr>
              <a:t>7. </a:t>
            </a:r>
            <a:r>
              <a:rPr lang="el-GR" altLang="el-GR" b="1" dirty="0" err="1">
                <a:solidFill>
                  <a:srgbClr val="0070C0"/>
                </a:solidFill>
              </a:rPr>
              <a:t>Υπογενείδια</a:t>
            </a:r>
            <a:r>
              <a:rPr lang="el-GR" altLang="el-GR" b="1" dirty="0">
                <a:solidFill>
                  <a:srgbClr val="0070C0"/>
                </a:solidFill>
              </a:rPr>
              <a:t> -» κορυφή γλώσσας, πρόσθιο τμήμα εδάφους στόματος, κάτω χείλος, δέρμα </a:t>
            </a:r>
            <a:r>
              <a:rPr lang="el-GR" altLang="el-GR" b="1" dirty="0" err="1">
                <a:solidFill>
                  <a:srgbClr val="0070C0"/>
                </a:solidFill>
              </a:rPr>
              <a:t>γενείου</a:t>
            </a:r>
            <a:endParaRPr lang="el-GR" altLang="el-GR" b="1" dirty="0">
              <a:solidFill>
                <a:srgbClr val="0070C0"/>
              </a:solidFill>
            </a:endParaRPr>
          </a:p>
          <a:p>
            <a:endParaRPr lang="el-GR" dirty="0"/>
          </a:p>
        </p:txBody>
      </p:sp>
      <p:pic>
        <p:nvPicPr>
          <p:cNvPr id="4" name="Picture 3"/>
          <p:cNvPicPr>
            <a:picLocks noChangeAspect="1"/>
          </p:cNvPicPr>
          <p:nvPr/>
        </p:nvPicPr>
        <p:blipFill>
          <a:blip r:embed="rId2"/>
          <a:stretch>
            <a:fillRect/>
          </a:stretch>
        </p:blipFill>
        <p:spPr>
          <a:xfrm>
            <a:off x="8310310" y="1854524"/>
            <a:ext cx="3176291" cy="4322439"/>
          </a:xfrm>
          <a:prstGeom prst="rect">
            <a:avLst/>
          </a:prstGeom>
        </p:spPr>
      </p:pic>
    </p:spTree>
    <p:extLst>
      <p:ext uri="{BB962C8B-B14F-4D97-AF65-F5344CB8AC3E}">
        <p14:creationId xmlns:p14="http://schemas.microsoft.com/office/powerpoint/2010/main" val="1517727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ln>
            <a:solidFill>
              <a:schemeClr val="accent1">
                <a:lumMod val="75000"/>
              </a:schemeClr>
            </a:solidFill>
          </a:ln>
        </p:spPr>
        <p:txBody>
          <a:bodyPr/>
          <a:lstStyle/>
          <a:p>
            <a:pPr algn="ctr" eaLnBrk="1" hangingPunct="1"/>
            <a:r>
              <a:rPr lang="el-GR" altLang="el-GR" dirty="0">
                <a:solidFill>
                  <a:schemeClr val="accent2"/>
                </a:solidFill>
              </a:rPr>
              <a:t>ΟΙ ΜΥΕΣ ΤΟΥ ΤΡΑΧΗΛΟΥ</a:t>
            </a:r>
          </a:p>
        </p:txBody>
      </p:sp>
      <p:sp>
        <p:nvSpPr>
          <p:cNvPr id="77827" name="Rectangle 3"/>
          <p:cNvSpPr>
            <a:spLocks noGrp="1" noChangeArrowheads="1"/>
          </p:cNvSpPr>
          <p:nvPr>
            <p:ph idx="1"/>
          </p:nvPr>
        </p:nvSpPr>
        <p:spPr>
          <a:xfrm>
            <a:off x="898585" y="2506662"/>
            <a:ext cx="10515600" cy="4351338"/>
          </a:xfrm>
        </p:spPr>
        <p:txBody>
          <a:bodyPr/>
          <a:lstStyle/>
          <a:p>
            <a:pPr eaLnBrk="1" hangingPunct="1">
              <a:lnSpc>
                <a:spcPct val="80000"/>
              </a:lnSpc>
            </a:pPr>
            <a:r>
              <a:rPr lang="el-GR" altLang="el-GR" dirty="0">
                <a:solidFill>
                  <a:srgbClr val="FF0000"/>
                </a:solidFill>
              </a:rPr>
              <a:t>ΠΡΟΣΘΙΟΠΛΑΓΙΟΙ</a:t>
            </a:r>
          </a:p>
          <a:p>
            <a:pPr eaLnBrk="1" hangingPunct="1">
              <a:lnSpc>
                <a:spcPct val="80000"/>
              </a:lnSpc>
            </a:pPr>
            <a:r>
              <a:rPr lang="el-GR" altLang="el-GR" dirty="0">
                <a:solidFill>
                  <a:srgbClr val="FF0000"/>
                </a:solidFill>
              </a:rPr>
              <a:t>ΠΡΟΣΘΙΟΙ</a:t>
            </a:r>
          </a:p>
          <a:p>
            <a:pPr eaLnBrk="1" hangingPunct="1">
              <a:lnSpc>
                <a:spcPct val="80000"/>
              </a:lnSpc>
            </a:pPr>
            <a:r>
              <a:rPr lang="el-GR" altLang="el-GR" dirty="0">
                <a:solidFill>
                  <a:srgbClr val="FF0000"/>
                </a:solidFill>
              </a:rPr>
              <a:t>ΠΛΑΓΙΟΙ  Ή  ΣΚΑΛΗΝΟΙ</a:t>
            </a:r>
          </a:p>
          <a:p>
            <a:pPr eaLnBrk="1" hangingPunct="1">
              <a:lnSpc>
                <a:spcPct val="80000"/>
              </a:lnSpc>
            </a:pPr>
            <a:r>
              <a:rPr lang="el-GR" altLang="el-GR" dirty="0">
                <a:solidFill>
                  <a:srgbClr val="FF0000"/>
                </a:solidFill>
              </a:rPr>
              <a:t>ΟΠΙΣΘΙΟΙ  Ή  ΠΡΟΣΠΟΝΔΥΛΙΚΟΙ </a:t>
            </a:r>
          </a:p>
          <a:p>
            <a:pPr eaLnBrk="1" hangingPunct="1">
              <a:lnSpc>
                <a:spcPct val="80000"/>
              </a:lnSpc>
            </a:pPr>
            <a:endParaRPr lang="el-GR" altLang="el-GR" dirty="0">
              <a:solidFill>
                <a:srgbClr val="FF0000"/>
              </a:solidFill>
            </a:endParaRPr>
          </a:p>
          <a:p>
            <a:pPr eaLnBrk="1" hangingPunct="1">
              <a:lnSpc>
                <a:spcPct val="80000"/>
              </a:lnSpc>
              <a:buFontTx/>
              <a:buNone/>
            </a:pPr>
            <a:r>
              <a:rPr lang="el-GR" altLang="el-GR" dirty="0"/>
              <a:t>    </a:t>
            </a:r>
            <a:r>
              <a:rPr lang="el-GR" altLang="el-GR" b="1" u="sng" dirty="0">
                <a:solidFill>
                  <a:srgbClr val="00B050"/>
                </a:solidFill>
              </a:rPr>
              <a:t>ΟΙ ΜΥΕΣ </a:t>
            </a:r>
            <a:r>
              <a:rPr lang="el-GR" altLang="el-GR" dirty="0">
                <a:solidFill>
                  <a:srgbClr val="008000"/>
                </a:solidFill>
              </a:rPr>
              <a:t>ΜΑΖΙ ΜΕ ΤΗΝ Σ.Σ. ΑΦΟΡΙΖΟΥΝ ΤΗΝ </a:t>
            </a:r>
            <a:r>
              <a:rPr lang="el-GR" altLang="el-GR" dirty="0">
                <a:solidFill>
                  <a:srgbClr val="FF0000"/>
                </a:solidFill>
              </a:rPr>
              <a:t>ΤΡΑΧΗΛΙΚΗ ΚΟΙΛΟΤΗΤΑ </a:t>
            </a:r>
            <a:r>
              <a:rPr lang="el-GR" altLang="el-GR" dirty="0">
                <a:solidFill>
                  <a:srgbClr val="008000"/>
                </a:solidFill>
              </a:rPr>
              <a:t>ΕΝΤΟΣ ΤΗΣ ΟΠΟΙΑΣ ΥΠΑΡΧΟΥΝ </a:t>
            </a:r>
            <a:r>
              <a:rPr lang="en-US" altLang="el-GR" dirty="0">
                <a:solidFill>
                  <a:srgbClr val="008000"/>
                </a:solidFill>
              </a:rPr>
              <a:t>: </a:t>
            </a:r>
            <a:r>
              <a:rPr lang="el-GR" altLang="el-GR" dirty="0">
                <a:solidFill>
                  <a:srgbClr val="008000"/>
                </a:solidFill>
              </a:rPr>
              <a:t>ΤΑ </a:t>
            </a:r>
            <a:r>
              <a:rPr lang="el-GR" altLang="el-GR" u="sng" dirty="0">
                <a:solidFill>
                  <a:srgbClr val="008000"/>
                </a:solidFill>
              </a:rPr>
              <a:t>ΣΠΛΑΧΝΑ ΤΑ ΜΕΓΑΛΑ ΑΓΓΕΙΑ ΚΑΙ ΝΕΥΡΑ ΤΟΥ ΤΡΑΧΗΛΟΥ</a:t>
            </a:r>
          </a:p>
        </p:txBody>
      </p:sp>
    </p:spTree>
    <p:extLst>
      <p:ext uri="{BB962C8B-B14F-4D97-AF65-F5344CB8AC3E}">
        <p14:creationId xmlns:p14="http://schemas.microsoft.com/office/powerpoint/2010/main" val="13800675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75000"/>
            </a:schemeClr>
          </a:solidFill>
          <a:ln w="19050">
            <a:solidFill>
              <a:schemeClr val="tx1"/>
            </a:solidFill>
          </a:ln>
        </p:spPr>
        <p:txBody>
          <a:bodyPr/>
          <a:lstStyle/>
          <a:p>
            <a:pPr algn="ctr"/>
            <a:r>
              <a:rPr lang="el-GR" altLang="el-GR" dirty="0" err="1">
                <a:solidFill>
                  <a:srgbClr val="0070C0"/>
                </a:solidFill>
              </a:rPr>
              <a:t>Επιπολής</a:t>
            </a:r>
            <a:r>
              <a:rPr lang="el-GR" altLang="el-GR" dirty="0">
                <a:solidFill>
                  <a:srgbClr val="0070C0"/>
                </a:solidFill>
              </a:rPr>
              <a:t> τραχηλικά </a:t>
            </a:r>
            <a:r>
              <a:rPr lang="el-GR" altLang="el-GR" dirty="0" err="1">
                <a:solidFill>
                  <a:srgbClr val="0070C0"/>
                </a:solidFill>
              </a:rPr>
              <a:t>λεμφογάγγλια</a:t>
            </a:r>
            <a:endParaRPr lang="el-GR" dirty="0">
              <a:solidFill>
                <a:srgbClr val="0070C0"/>
              </a:solidFill>
            </a:endParaRPr>
          </a:p>
        </p:txBody>
      </p:sp>
      <p:pic>
        <p:nvPicPr>
          <p:cNvPr id="4" name="Content Placeholder 3"/>
          <p:cNvPicPr>
            <a:picLocks noGrp="1" noChangeAspect="1"/>
          </p:cNvPicPr>
          <p:nvPr>
            <p:ph idx="1"/>
          </p:nvPr>
        </p:nvPicPr>
        <p:blipFill>
          <a:blip r:embed="rId2"/>
          <a:stretch>
            <a:fillRect/>
          </a:stretch>
        </p:blipFill>
        <p:spPr>
          <a:xfrm>
            <a:off x="6027698" y="2017945"/>
            <a:ext cx="4502340" cy="4676895"/>
          </a:xfrm>
          <a:prstGeom prst="rect">
            <a:avLst/>
          </a:prstGeom>
          <a:ln>
            <a:solidFill>
              <a:schemeClr val="tx1"/>
            </a:solidFill>
          </a:ln>
        </p:spPr>
      </p:pic>
      <p:pic>
        <p:nvPicPr>
          <p:cNvPr id="5" name="Picture 4"/>
          <p:cNvPicPr>
            <a:picLocks noChangeAspect="1"/>
          </p:cNvPicPr>
          <p:nvPr/>
        </p:nvPicPr>
        <p:blipFill>
          <a:blip r:embed="rId3"/>
          <a:stretch>
            <a:fillRect/>
          </a:stretch>
        </p:blipFill>
        <p:spPr>
          <a:xfrm>
            <a:off x="614385" y="2260705"/>
            <a:ext cx="4480948" cy="4310246"/>
          </a:xfrm>
          <a:prstGeom prst="rect">
            <a:avLst/>
          </a:prstGeom>
          <a:ln>
            <a:solidFill>
              <a:schemeClr val="tx1"/>
            </a:solidFill>
          </a:ln>
        </p:spPr>
      </p:pic>
    </p:spTree>
    <p:extLst>
      <p:ext uri="{BB962C8B-B14F-4D97-AF65-F5344CB8AC3E}">
        <p14:creationId xmlns:p14="http://schemas.microsoft.com/office/powerpoint/2010/main" val="7266981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008" y="240632"/>
            <a:ext cx="6968691" cy="1250879"/>
          </a:xfrm>
          <a:solidFill>
            <a:schemeClr val="bg1">
              <a:lumMod val="75000"/>
            </a:schemeClr>
          </a:solidFill>
        </p:spPr>
        <p:txBody>
          <a:bodyPr>
            <a:normAutofit fontScale="90000"/>
          </a:bodyPr>
          <a:lstStyle/>
          <a:p>
            <a:pPr algn="ctr"/>
            <a:r>
              <a:rPr lang="el-GR" altLang="el-GR" b="1" dirty="0">
                <a:solidFill>
                  <a:srgbClr val="0070C0"/>
                </a:solidFill>
              </a:rPr>
              <a:t>Εν τω </a:t>
            </a:r>
            <a:r>
              <a:rPr lang="el-GR" altLang="el-GR" b="1" dirty="0" err="1">
                <a:solidFill>
                  <a:srgbClr val="0070C0"/>
                </a:solidFill>
              </a:rPr>
              <a:t>βάθει</a:t>
            </a:r>
            <a:r>
              <a:rPr lang="el-GR" altLang="el-GR" b="1" dirty="0">
                <a:solidFill>
                  <a:srgbClr val="0070C0"/>
                </a:solidFill>
              </a:rPr>
              <a:t> τραχηλικά </a:t>
            </a:r>
            <a:br>
              <a:rPr lang="el-GR" altLang="el-GR" b="1" dirty="0">
                <a:solidFill>
                  <a:srgbClr val="0070C0"/>
                </a:solidFill>
              </a:rPr>
            </a:br>
            <a:r>
              <a:rPr lang="el-GR" altLang="el-GR" b="1" dirty="0" err="1">
                <a:solidFill>
                  <a:srgbClr val="0070C0"/>
                </a:solidFill>
              </a:rPr>
              <a:t>λεμφογάγγλια</a:t>
            </a:r>
            <a:endParaRPr lang="el-GR" dirty="0">
              <a:solidFill>
                <a:srgbClr val="0070C0"/>
              </a:solidFill>
            </a:endParaRPr>
          </a:p>
        </p:txBody>
      </p:sp>
      <p:sp>
        <p:nvSpPr>
          <p:cNvPr id="3" name="Content Placeholder 2"/>
          <p:cNvSpPr>
            <a:spLocks noGrp="1"/>
          </p:cNvSpPr>
          <p:nvPr>
            <p:ph idx="1"/>
          </p:nvPr>
        </p:nvSpPr>
        <p:spPr>
          <a:xfrm>
            <a:off x="838200" y="1825625"/>
            <a:ext cx="4611986" cy="4767680"/>
          </a:xfrm>
        </p:spPr>
        <p:txBody>
          <a:bodyPr>
            <a:normAutofit fontScale="25000" lnSpcReduction="20000"/>
          </a:bodyPr>
          <a:lstStyle/>
          <a:p>
            <a:pPr>
              <a:lnSpc>
                <a:spcPct val="80000"/>
              </a:lnSpc>
              <a:buNone/>
            </a:pPr>
            <a:endParaRPr lang="el-GR" altLang="el-GR" sz="1200" dirty="0">
              <a:solidFill>
                <a:srgbClr val="0070C0"/>
              </a:solidFill>
            </a:endParaRPr>
          </a:p>
          <a:p>
            <a:pPr>
              <a:lnSpc>
                <a:spcPct val="80000"/>
              </a:lnSpc>
              <a:buNone/>
            </a:pPr>
            <a:r>
              <a:rPr lang="el-GR" altLang="el-GR" sz="6200" b="1" dirty="0">
                <a:solidFill>
                  <a:srgbClr val="0070C0"/>
                </a:solidFill>
              </a:rPr>
              <a:t>Σχηματίζουν αλυσίδα κατά μήκος της έσω </a:t>
            </a:r>
            <a:r>
              <a:rPr lang="el-GR" altLang="el-GR" sz="6200" b="1" dirty="0" err="1">
                <a:solidFill>
                  <a:srgbClr val="0070C0"/>
                </a:solidFill>
              </a:rPr>
              <a:t>σφαγίτιδας</a:t>
            </a:r>
            <a:r>
              <a:rPr lang="el-GR" altLang="el-GR" sz="6200" b="1" dirty="0">
                <a:solidFill>
                  <a:srgbClr val="0070C0"/>
                </a:solidFill>
              </a:rPr>
              <a:t> φλέβας</a:t>
            </a:r>
          </a:p>
          <a:p>
            <a:pPr>
              <a:lnSpc>
                <a:spcPct val="80000"/>
              </a:lnSpc>
              <a:buNone/>
            </a:pPr>
            <a:endParaRPr lang="el-GR" altLang="el-GR" sz="6200" b="1" dirty="0">
              <a:solidFill>
                <a:srgbClr val="0070C0"/>
              </a:solidFill>
            </a:endParaRPr>
          </a:p>
          <a:p>
            <a:pPr>
              <a:lnSpc>
                <a:spcPct val="80000"/>
              </a:lnSpc>
              <a:buNone/>
            </a:pPr>
            <a:r>
              <a:rPr lang="el-GR" altLang="el-GR" sz="6200" b="1" dirty="0">
                <a:solidFill>
                  <a:srgbClr val="0070C0"/>
                </a:solidFill>
              </a:rPr>
              <a:t>1. </a:t>
            </a:r>
            <a:r>
              <a:rPr lang="el-GR" altLang="el-GR" sz="6200" b="1" dirty="0" err="1">
                <a:solidFill>
                  <a:srgbClr val="0070C0"/>
                </a:solidFill>
              </a:rPr>
              <a:t>Σφαγιτιδοδιγαστορικά</a:t>
            </a:r>
            <a:r>
              <a:rPr lang="el-GR" altLang="el-GR" sz="6200" b="1" dirty="0">
                <a:solidFill>
                  <a:srgbClr val="0070C0"/>
                </a:solidFill>
              </a:rPr>
              <a:t> </a:t>
            </a:r>
            <a:r>
              <a:rPr lang="el-GR" altLang="el-GR" sz="6200" b="1" dirty="0" err="1">
                <a:solidFill>
                  <a:srgbClr val="0070C0"/>
                </a:solidFill>
              </a:rPr>
              <a:t>λεμφογάγγλια</a:t>
            </a:r>
            <a:endParaRPr lang="el-GR" altLang="el-GR" sz="6200" b="1" dirty="0">
              <a:solidFill>
                <a:srgbClr val="0070C0"/>
              </a:solidFill>
            </a:endParaRPr>
          </a:p>
          <a:p>
            <a:pPr>
              <a:lnSpc>
                <a:spcPct val="80000"/>
              </a:lnSpc>
              <a:buNone/>
            </a:pPr>
            <a:endParaRPr lang="el-GR" altLang="el-GR" sz="6200" b="1" dirty="0">
              <a:solidFill>
                <a:srgbClr val="0070C0"/>
              </a:solidFill>
            </a:endParaRPr>
          </a:p>
          <a:p>
            <a:pPr>
              <a:lnSpc>
                <a:spcPct val="80000"/>
              </a:lnSpc>
              <a:buNone/>
            </a:pPr>
            <a:r>
              <a:rPr lang="el-GR" altLang="el-GR" sz="6200" b="1" dirty="0">
                <a:solidFill>
                  <a:srgbClr val="0070C0"/>
                </a:solidFill>
              </a:rPr>
              <a:t>2. </a:t>
            </a:r>
            <a:r>
              <a:rPr lang="el-GR" altLang="el-GR" sz="6200" b="1" dirty="0" err="1">
                <a:solidFill>
                  <a:srgbClr val="0070C0"/>
                </a:solidFill>
              </a:rPr>
              <a:t>Σφαγιτιδοωμοϋοειδή</a:t>
            </a:r>
            <a:r>
              <a:rPr lang="el-GR" altLang="el-GR" sz="6200" b="1" dirty="0">
                <a:solidFill>
                  <a:srgbClr val="0070C0"/>
                </a:solidFill>
              </a:rPr>
              <a:t> </a:t>
            </a:r>
            <a:r>
              <a:rPr lang="el-GR" altLang="el-GR" sz="6200" b="1" dirty="0" err="1">
                <a:solidFill>
                  <a:srgbClr val="0070C0"/>
                </a:solidFill>
              </a:rPr>
              <a:t>λεμφογάγγλια</a:t>
            </a:r>
            <a:endParaRPr lang="el-GR" altLang="el-GR" sz="6200" b="1" dirty="0">
              <a:solidFill>
                <a:srgbClr val="0070C0"/>
              </a:solidFill>
            </a:endParaRPr>
          </a:p>
          <a:p>
            <a:pPr>
              <a:lnSpc>
                <a:spcPct val="80000"/>
              </a:lnSpc>
              <a:buNone/>
            </a:pPr>
            <a:endParaRPr lang="el-GR" altLang="el-GR" sz="6200" b="1" dirty="0">
              <a:solidFill>
                <a:srgbClr val="0070C0"/>
              </a:solidFill>
            </a:endParaRPr>
          </a:p>
          <a:p>
            <a:pPr>
              <a:lnSpc>
                <a:spcPct val="80000"/>
              </a:lnSpc>
              <a:buNone/>
            </a:pPr>
            <a:r>
              <a:rPr lang="el-GR" altLang="el-GR" sz="6200" b="1" dirty="0">
                <a:solidFill>
                  <a:srgbClr val="0070C0"/>
                </a:solidFill>
              </a:rPr>
              <a:t>3. </a:t>
            </a:r>
            <a:r>
              <a:rPr lang="el-GR" altLang="el-GR" sz="6200" b="1" dirty="0" err="1">
                <a:solidFill>
                  <a:srgbClr val="0070C0"/>
                </a:solidFill>
              </a:rPr>
              <a:t>Οπισθοφαρυγγικά</a:t>
            </a:r>
            <a:r>
              <a:rPr lang="el-GR" altLang="el-GR" sz="6200" b="1" dirty="0">
                <a:solidFill>
                  <a:srgbClr val="0070C0"/>
                </a:solidFill>
              </a:rPr>
              <a:t> </a:t>
            </a:r>
            <a:r>
              <a:rPr lang="el-GR" altLang="el-GR" sz="6200" b="1" dirty="0" err="1">
                <a:solidFill>
                  <a:srgbClr val="0070C0"/>
                </a:solidFill>
              </a:rPr>
              <a:t>λεμφογάγγλια</a:t>
            </a:r>
            <a:endParaRPr lang="el-GR" altLang="el-GR" sz="6200" b="1" dirty="0">
              <a:solidFill>
                <a:srgbClr val="0070C0"/>
              </a:solidFill>
            </a:endParaRPr>
          </a:p>
          <a:p>
            <a:pPr>
              <a:lnSpc>
                <a:spcPct val="80000"/>
              </a:lnSpc>
              <a:buNone/>
            </a:pPr>
            <a:endParaRPr lang="el-GR" altLang="el-GR" sz="6200" b="1" dirty="0">
              <a:solidFill>
                <a:srgbClr val="0070C0"/>
              </a:solidFill>
            </a:endParaRPr>
          </a:p>
          <a:p>
            <a:pPr>
              <a:lnSpc>
                <a:spcPct val="80000"/>
              </a:lnSpc>
              <a:buNone/>
            </a:pPr>
            <a:r>
              <a:rPr lang="el-GR" altLang="el-GR" sz="6200" b="1" dirty="0">
                <a:solidFill>
                  <a:srgbClr val="0070C0"/>
                </a:solidFill>
              </a:rPr>
              <a:t>4. </a:t>
            </a:r>
            <a:r>
              <a:rPr lang="el-GR" altLang="el-GR" sz="6200" b="1" dirty="0" err="1">
                <a:solidFill>
                  <a:srgbClr val="0070C0"/>
                </a:solidFill>
              </a:rPr>
              <a:t>Παρατραχειακά</a:t>
            </a:r>
            <a:r>
              <a:rPr lang="el-GR" altLang="el-GR" sz="6200" b="1" dirty="0">
                <a:solidFill>
                  <a:srgbClr val="0070C0"/>
                </a:solidFill>
              </a:rPr>
              <a:t> </a:t>
            </a:r>
            <a:r>
              <a:rPr lang="el-GR" altLang="el-GR" sz="6200" b="1" dirty="0" err="1">
                <a:solidFill>
                  <a:srgbClr val="0070C0"/>
                </a:solidFill>
              </a:rPr>
              <a:t>λεμφογάγγλια</a:t>
            </a:r>
            <a:endParaRPr lang="el-GR" altLang="el-GR" sz="6200" b="1" dirty="0">
              <a:solidFill>
                <a:srgbClr val="0070C0"/>
              </a:solidFill>
            </a:endParaRPr>
          </a:p>
          <a:p>
            <a:pPr>
              <a:lnSpc>
                <a:spcPct val="80000"/>
              </a:lnSpc>
              <a:buNone/>
            </a:pPr>
            <a:endParaRPr lang="el-GR" altLang="el-GR" sz="6200" b="1" dirty="0">
              <a:solidFill>
                <a:srgbClr val="0070C0"/>
              </a:solidFill>
            </a:endParaRPr>
          </a:p>
          <a:p>
            <a:pPr>
              <a:lnSpc>
                <a:spcPct val="80000"/>
              </a:lnSpc>
              <a:buNone/>
            </a:pPr>
            <a:r>
              <a:rPr lang="el-GR" altLang="el-GR" sz="6200" b="1" dirty="0">
                <a:solidFill>
                  <a:srgbClr val="0070C0"/>
                </a:solidFill>
              </a:rPr>
              <a:t>Διαχωρίζονται σε άνω και κάτω </a:t>
            </a:r>
          </a:p>
          <a:p>
            <a:pPr>
              <a:lnSpc>
                <a:spcPct val="80000"/>
              </a:lnSpc>
              <a:buNone/>
            </a:pPr>
            <a:r>
              <a:rPr lang="el-GR" altLang="el-GR" sz="6200" b="1" dirty="0">
                <a:solidFill>
                  <a:srgbClr val="0070C0"/>
                </a:solidFill>
              </a:rPr>
              <a:t>ομάδα από τον ενδιάμεσο τένοντα </a:t>
            </a:r>
          </a:p>
          <a:p>
            <a:pPr>
              <a:lnSpc>
                <a:spcPct val="80000"/>
              </a:lnSpc>
              <a:buNone/>
            </a:pPr>
            <a:r>
              <a:rPr lang="el-GR" altLang="el-GR" sz="6200" b="1" dirty="0">
                <a:solidFill>
                  <a:srgbClr val="0070C0"/>
                </a:solidFill>
              </a:rPr>
              <a:t>του </a:t>
            </a:r>
            <a:r>
              <a:rPr lang="el-GR" altLang="el-GR" sz="6200" b="1" dirty="0" err="1">
                <a:solidFill>
                  <a:srgbClr val="0070C0"/>
                </a:solidFill>
              </a:rPr>
              <a:t>ωμοϋοειδούς</a:t>
            </a:r>
            <a:r>
              <a:rPr lang="el-GR" altLang="el-GR" sz="6200" b="1" dirty="0">
                <a:solidFill>
                  <a:srgbClr val="0070C0"/>
                </a:solidFill>
              </a:rPr>
              <a:t> μυός, εκεί όπου </a:t>
            </a:r>
          </a:p>
          <a:p>
            <a:pPr>
              <a:lnSpc>
                <a:spcPct val="80000"/>
              </a:lnSpc>
              <a:buNone/>
            </a:pPr>
            <a:r>
              <a:rPr lang="el-GR" altLang="el-GR" sz="6200" b="1" dirty="0">
                <a:solidFill>
                  <a:srgbClr val="0070C0"/>
                </a:solidFill>
              </a:rPr>
              <a:t>διασταυρώνεται με την κοινή </a:t>
            </a:r>
          </a:p>
          <a:p>
            <a:pPr>
              <a:lnSpc>
                <a:spcPct val="80000"/>
              </a:lnSpc>
              <a:buNone/>
            </a:pPr>
            <a:r>
              <a:rPr lang="el-GR" altLang="el-GR" sz="6200" b="1" dirty="0">
                <a:solidFill>
                  <a:srgbClr val="0070C0"/>
                </a:solidFill>
              </a:rPr>
              <a:t>καρωτίδα και την έσω </a:t>
            </a:r>
            <a:r>
              <a:rPr lang="el-GR" altLang="el-GR" sz="6200" b="1" dirty="0" err="1">
                <a:solidFill>
                  <a:srgbClr val="0070C0"/>
                </a:solidFill>
              </a:rPr>
              <a:t>σφαγίτιδα</a:t>
            </a:r>
            <a:r>
              <a:rPr lang="el-GR" altLang="el-GR" sz="6200" b="1" dirty="0">
                <a:solidFill>
                  <a:srgbClr val="0070C0"/>
                </a:solidFill>
              </a:rPr>
              <a:t> </a:t>
            </a:r>
          </a:p>
          <a:p>
            <a:pPr>
              <a:lnSpc>
                <a:spcPct val="80000"/>
              </a:lnSpc>
              <a:buNone/>
            </a:pPr>
            <a:r>
              <a:rPr lang="el-GR" altLang="el-GR" sz="6200" b="1" dirty="0">
                <a:solidFill>
                  <a:srgbClr val="0070C0"/>
                </a:solidFill>
              </a:rPr>
              <a:t>φλέβα.</a:t>
            </a:r>
          </a:p>
          <a:p>
            <a:endParaRPr lang="el-GR" dirty="0"/>
          </a:p>
        </p:txBody>
      </p:sp>
      <p:pic>
        <p:nvPicPr>
          <p:cNvPr id="4" name="Picture 3"/>
          <p:cNvPicPr>
            <a:picLocks noChangeAspect="1"/>
          </p:cNvPicPr>
          <p:nvPr/>
        </p:nvPicPr>
        <p:blipFill>
          <a:blip r:embed="rId2"/>
          <a:stretch>
            <a:fillRect/>
          </a:stretch>
        </p:blipFill>
        <p:spPr>
          <a:xfrm>
            <a:off x="5896824" y="500927"/>
            <a:ext cx="4889416" cy="6261135"/>
          </a:xfrm>
          <a:prstGeom prst="rect">
            <a:avLst/>
          </a:prstGeom>
        </p:spPr>
      </p:pic>
    </p:spTree>
    <p:extLst>
      <p:ext uri="{BB962C8B-B14F-4D97-AF65-F5344CB8AC3E}">
        <p14:creationId xmlns:p14="http://schemas.microsoft.com/office/powerpoint/2010/main" val="8127802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60000">
            <a:off x="7308254" y="459106"/>
            <a:ext cx="4557927" cy="6310510"/>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000">
            <a:off x="571716" y="315275"/>
            <a:ext cx="6710552" cy="3159443"/>
          </a:xfrm>
          <a:prstGeom prst="rect">
            <a:avLst/>
          </a:prstGeom>
        </p:spPr>
      </p:pic>
      <p:pic>
        <p:nvPicPr>
          <p:cNvPr id="2" name="Εικόνα 1"/>
          <p:cNvPicPr>
            <a:picLocks noChangeAspect="1"/>
          </p:cNvPicPr>
          <p:nvPr/>
        </p:nvPicPr>
        <p:blipFill rotWithShape="1">
          <a:blip r:embed="rId4"/>
          <a:srcRect r="50887"/>
          <a:stretch/>
        </p:blipFill>
        <p:spPr>
          <a:xfrm>
            <a:off x="1964537" y="3533036"/>
            <a:ext cx="3868371" cy="3351652"/>
          </a:xfrm>
          <a:prstGeom prst="rect">
            <a:avLst/>
          </a:prstGeom>
        </p:spPr>
      </p:pic>
    </p:spTree>
    <p:extLst>
      <p:ext uri="{BB962C8B-B14F-4D97-AF65-F5344CB8AC3E}">
        <p14:creationId xmlns:p14="http://schemas.microsoft.com/office/powerpoint/2010/main" val="14115158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899" name="Rectangle 3"/>
          <p:cNvSpPr>
            <a:spLocks noGrp="1" noChangeArrowheads="1"/>
          </p:cNvSpPr>
          <p:nvPr>
            <p:ph idx="1"/>
          </p:nvPr>
        </p:nvSpPr>
        <p:spPr>
          <a:xfrm>
            <a:off x="235190" y="819509"/>
            <a:ext cx="6148358" cy="5620439"/>
          </a:xfrm>
        </p:spPr>
        <p:txBody>
          <a:bodyPr>
            <a:normAutofit lnSpcReduction="10000"/>
          </a:bodyPr>
          <a:lstStyle/>
          <a:p>
            <a:pPr eaLnBrk="1" hangingPunct="1">
              <a:lnSpc>
                <a:spcPct val="80000"/>
              </a:lnSpc>
              <a:buFontTx/>
              <a:buNone/>
            </a:pPr>
            <a:r>
              <a:rPr lang="el-GR" altLang="el-GR" sz="2400" dirty="0"/>
              <a:t>    </a:t>
            </a:r>
            <a:r>
              <a:rPr lang="el-GR" altLang="el-GR" sz="2400" dirty="0">
                <a:solidFill>
                  <a:schemeClr val="accent1"/>
                </a:solidFill>
              </a:rPr>
              <a:t>ΜΥΩΔΕΣ ΠΛΑΤΥΣΜΑ</a:t>
            </a:r>
          </a:p>
          <a:p>
            <a:pPr eaLnBrk="1" hangingPunct="1">
              <a:lnSpc>
                <a:spcPct val="80000"/>
              </a:lnSpc>
              <a:buFontTx/>
              <a:buNone/>
            </a:pPr>
            <a:r>
              <a:rPr lang="el-GR" altLang="el-GR" sz="2400" dirty="0"/>
              <a:t>    Λεπτός και τετράπλευρος μυς εντός της υποδόριας </a:t>
            </a:r>
            <a:r>
              <a:rPr lang="el-GR" altLang="el-GR" sz="2400" dirty="0" err="1"/>
              <a:t>περιτονίας</a:t>
            </a:r>
            <a:r>
              <a:rPr lang="el-GR" altLang="el-GR" sz="2400" dirty="0"/>
              <a:t>, </a:t>
            </a:r>
            <a:r>
              <a:rPr lang="el-GR" altLang="el-GR" sz="2400" dirty="0" err="1">
                <a:solidFill>
                  <a:srgbClr val="FF0000"/>
                </a:solidFill>
              </a:rPr>
              <a:t>έκφυση</a:t>
            </a:r>
            <a:r>
              <a:rPr lang="el-GR" altLang="el-GR" sz="2400" dirty="0">
                <a:solidFill>
                  <a:srgbClr val="FF0000"/>
                </a:solidFill>
              </a:rPr>
              <a:t> από το δέρμα της δελτοειδούς και της υποκλείδιας χώρας</a:t>
            </a:r>
            <a:r>
              <a:rPr lang="el-GR" altLang="el-GR" sz="2400" dirty="0"/>
              <a:t> </a:t>
            </a:r>
            <a:r>
              <a:rPr lang="el-GR" altLang="el-GR" sz="2400" dirty="0">
                <a:cs typeface="Times New Roman" panose="02020603050405020304" pitchFamily="18" charset="0"/>
              </a:rPr>
              <a:t>→ </a:t>
            </a:r>
            <a:r>
              <a:rPr lang="el-GR" altLang="el-GR" sz="2400" dirty="0">
                <a:solidFill>
                  <a:srgbClr val="008000"/>
                </a:solidFill>
                <a:cs typeface="Times New Roman" panose="02020603050405020304" pitchFamily="18" charset="0"/>
              </a:rPr>
              <a:t>κατάφυση δέρμα του </a:t>
            </a:r>
            <a:r>
              <a:rPr lang="el-GR" altLang="el-GR" sz="2400" dirty="0" err="1">
                <a:solidFill>
                  <a:srgbClr val="008000"/>
                </a:solidFill>
                <a:cs typeface="Times New Roman" panose="02020603050405020304" pitchFamily="18" charset="0"/>
              </a:rPr>
              <a:t>γενείου</a:t>
            </a:r>
            <a:r>
              <a:rPr lang="el-GR" altLang="el-GR" sz="2400" dirty="0">
                <a:solidFill>
                  <a:srgbClr val="008000"/>
                </a:solidFill>
                <a:cs typeface="Times New Roman" panose="02020603050405020304" pitchFamily="18" charset="0"/>
              </a:rPr>
              <a:t>, κάτω χείλος του σώματος της κάτω γνάθου και στην πρόσθια μοίρα της έξω λοξής γραμμής</a:t>
            </a:r>
            <a:endParaRPr lang="el-GR" altLang="el-GR" sz="2400" dirty="0">
              <a:cs typeface="Times New Roman" panose="02020603050405020304" pitchFamily="18" charset="0"/>
            </a:endParaRPr>
          </a:p>
          <a:p>
            <a:pPr eaLnBrk="1" hangingPunct="1">
              <a:lnSpc>
                <a:spcPct val="80000"/>
              </a:lnSpc>
              <a:buFontTx/>
              <a:buNone/>
            </a:pPr>
            <a:endParaRPr lang="el-GR" altLang="el-GR" sz="2400" dirty="0">
              <a:cs typeface="Times New Roman" panose="02020603050405020304" pitchFamily="18" charset="0"/>
            </a:endParaRPr>
          </a:p>
          <a:p>
            <a:pPr eaLnBrk="1" hangingPunct="1">
              <a:lnSpc>
                <a:spcPct val="80000"/>
              </a:lnSpc>
              <a:buFontTx/>
              <a:buNone/>
            </a:pPr>
            <a:r>
              <a:rPr lang="el-GR" altLang="el-GR" sz="2400" dirty="0">
                <a:cs typeface="Times New Roman" panose="02020603050405020304" pitchFamily="18" charset="0"/>
              </a:rPr>
              <a:t>    </a:t>
            </a:r>
            <a:r>
              <a:rPr lang="el-GR" altLang="el-GR" sz="2400" dirty="0">
                <a:solidFill>
                  <a:schemeClr val="accent1"/>
                </a:solidFill>
                <a:cs typeface="Times New Roman" panose="02020603050405020304" pitchFamily="18" charset="0"/>
              </a:rPr>
              <a:t>ΣΤΕΡΝΟΚΛΕΙΔΟΜΑΣΤΟΕΙΔΗΣ</a:t>
            </a:r>
          </a:p>
          <a:p>
            <a:pPr eaLnBrk="1" hangingPunct="1">
              <a:lnSpc>
                <a:spcPct val="80000"/>
              </a:lnSpc>
              <a:buFontTx/>
              <a:buNone/>
            </a:pPr>
            <a:r>
              <a:rPr lang="el-GR" altLang="el-GR" sz="2400" dirty="0">
                <a:cs typeface="Times New Roman" panose="02020603050405020304" pitchFamily="18" charset="0"/>
              </a:rPr>
              <a:t>    Ισχυρότατος και εμφανέστατος στον ζώντα, </a:t>
            </a:r>
            <a:r>
              <a:rPr lang="el-GR" altLang="el-GR" sz="2400" dirty="0">
                <a:solidFill>
                  <a:srgbClr val="FF0000"/>
                </a:solidFill>
                <a:cs typeface="Times New Roman" panose="02020603050405020304" pitchFamily="18" charset="0"/>
              </a:rPr>
              <a:t>δύο </a:t>
            </a:r>
            <a:r>
              <a:rPr lang="el-GR" altLang="el-GR" sz="2400" dirty="0" err="1">
                <a:solidFill>
                  <a:srgbClr val="FF0000"/>
                </a:solidFill>
                <a:cs typeface="Times New Roman" panose="02020603050405020304" pitchFamily="18" charset="0"/>
              </a:rPr>
              <a:t>εκφυτικές</a:t>
            </a:r>
            <a:r>
              <a:rPr lang="el-GR" altLang="el-GR" sz="2400" dirty="0">
                <a:solidFill>
                  <a:srgbClr val="FF0000"/>
                </a:solidFill>
                <a:cs typeface="Times New Roman" panose="02020603050405020304" pitchFamily="18" charset="0"/>
              </a:rPr>
              <a:t> μοίρες την στερνική και την </a:t>
            </a:r>
            <a:r>
              <a:rPr lang="el-GR" altLang="el-GR" sz="2400" dirty="0" err="1">
                <a:solidFill>
                  <a:srgbClr val="FF0000"/>
                </a:solidFill>
                <a:cs typeface="Times New Roman" panose="02020603050405020304" pitchFamily="18" charset="0"/>
              </a:rPr>
              <a:t>κλειδική</a:t>
            </a:r>
            <a:r>
              <a:rPr lang="el-GR" altLang="el-GR" sz="2400" dirty="0">
                <a:solidFill>
                  <a:srgbClr val="FF0000"/>
                </a:solidFill>
                <a:cs typeface="Times New Roman" panose="02020603050405020304" pitchFamily="18" charset="0"/>
              </a:rPr>
              <a:t>,</a:t>
            </a:r>
            <a:r>
              <a:rPr lang="el-GR" altLang="el-GR" sz="2400" dirty="0">
                <a:cs typeface="Times New Roman" panose="02020603050405020304" pitchFamily="18" charset="0"/>
              </a:rPr>
              <a:t> η στερνική εκφύεται με ισχυρό τένοντα από την πρόσθια επιφάνεια της λαβής του στέρνου και η </a:t>
            </a:r>
            <a:r>
              <a:rPr lang="el-GR" altLang="el-GR" sz="2400" dirty="0" err="1">
                <a:cs typeface="Times New Roman" panose="02020603050405020304" pitchFamily="18" charset="0"/>
              </a:rPr>
              <a:t>κλειδική</a:t>
            </a:r>
            <a:r>
              <a:rPr lang="el-GR" altLang="el-GR" sz="2400" dirty="0">
                <a:cs typeface="Times New Roman" panose="02020603050405020304" pitchFamily="18" charset="0"/>
              </a:rPr>
              <a:t> μοίρα από το έσω τριτημόριο της κλείδας. </a:t>
            </a:r>
          </a:p>
          <a:p>
            <a:pPr eaLnBrk="1" hangingPunct="1">
              <a:lnSpc>
                <a:spcPct val="80000"/>
              </a:lnSpc>
              <a:buFontTx/>
              <a:buNone/>
            </a:pPr>
            <a:r>
              <a:rPr lang="el-GR" altLang="el-GR" sz="2400" dirty="0">
                <a:cs typeface="Times New Roman" panose="02020603050405020304" pitchFamily="18" charset="0"/>
              </a:rPr>
              <a:t>   Οι δύο κεφαλές ενώνονται σε κοινό </a:t>
            </a:r>
            <a:r>
              <a:rPr lang="el-GR" altLang="el-GR" sz="2400" dirty="0" err="1">
                <a:cs typeface="Times New Roman" panose="02020603050405020304" pitchFamily="18" charset="0"/>
              </a:rPr>
              <a:t>καταφυτικό</a:t>
            </a:r>
            <a:r>
              <a:rPr lang="el-GR" altLang="el-GR" sz="2400" dirty="0">
                <a:cs typeface="Times New Roman" panose="02020603050405020304" pitchFamily="18" charset="0"/>
              </a:rPr>
              <a:t> τένοντα στην </a:t>
            </a:r>
            <a:r>
              <a:rPr lang="el-GR" altLang="el-GR" sz="2400" dirty="0">
                <a:solidFill>
                  <a:srgbClr val="008000"/>
                </a:solidFill>
                <a:cs typeface="Times New Roman" panose="02020603050405020304" pitchFamily="18" charset="0"/>
              </a:rPr>
              <a:t>έξω επιφάνεια της μαστοειδούς απόφυσης</a:t>
            </a:r>
            <a:r>
              <a:rPr lang="el-GR" altLang="el-GR" sz="2400" dirty="0">
                <a:cs typeface="Times New Roman" panose="02020603050405020304" pitchFamily="18" charset="0"/>
              </a:rPr>
              <a:t>. </a:t>
            </a:r>
          </a:p>
        </p:txBody>
      </p:sp>
      <p:pic>
        <p:nvPicPr>
          <p:cNvPr id="2" name="Εικόνα 1"/>
          <p:cNvPicPr>
            <a:picLocks noChangeAspect="1"/>
          </p:cNvPicPr>
          <p:nvPr/>
        </p:nvPicPr>
        <p:blipFill>
          <a:blip r:embed="rId2"/>
          <a:stretch>
            <a:fillRect/>
          </a:stretch>
        </p:blipFill>
        <p:spPr>
          <a:xfrm>
            <a:off x="7063701" y="785003"/>
            <a:ext cx="4206605" cy="5157663"/>
          </a:xfrm>
          <a:prstGeom prst="rect">
            <a:avLst/>
          </a:prstGeom>
        </p:spPr>
      </p:pic>
    </p:spTree>
    <p:extLst>
      <p:ext uri="{BB962C8B-B14F-4D97-AF65-F5344CB8AC3E}">
        <p14:creationId xmlns:p14="http://schemas.microsoft.com/office/powerpoint/2010/main" val="42185486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730375" y="-171450"/>
            <a:ext cx="8686800" cy="1138238"/>
          </a:xfrm>
          <a:effectLst>
            <a:outerShdw dist="35921" dir="2700000" algn="ctr" rotWithShape="0">
              <a:schemeClr val="tx1"/>
            </a:outerShdw>
          </a:effectLst>
        </p:spPr>
        <p:txBody>
          <a:bodyPr/>
          <a:lstStyle/>
          <a:p>
            <a:pPr eaLnBrk="1" hangingPunct="1"/>
            <a:r>
              <a:rPr lang="el-GR" altLang="el-GR" sz="2800" b="1" dirty="0">
                <a:solidFill>
                  <a:srgbClr val="FFFF00"/>
                </a:solidFill>
              </a:rPr>
              <a:t>ΛΕΜΦΙΚΗ ΑΠΟΧΕΤΕΥΣΗ ΚΕΦΑΛΗΣ - ΤΡΑΧΗΛΟΥ</a:t>
            </a:r>
          </a:p>
        </p:txBody>
      </p:sp>
      <p:sp>
        <p:nvSpPr>
          <p:cNvPr id="5123" name="Rectangle 3"/>
          <p:cNvSpPr>
            <a:spLocks noGrp="1" noChangeArrowheads="1"/>
          </p:cNvSpPr>
          <p:nvPr>
            <p:ph idx="1"/>
          </p:nvPr>
        </p:nvSpPr>
        <p:spPr>
          <a:xfrm>
            <a:off x="1703388" y="2852739"/>
            <a:ext cx="8964612" cy="4752975"/>
          </a:xfrm>
          <a:effectLst>
            <a:outerShdw dist="35921" dir="2700000" algn="ctr" rotWithShape="0">
              <a:schemeClr val="tx1"/>
            </a:outerShdw>
          </a:effectLst>
        </p:spPr>
        <p:txBody>
          <a:bodyPr/>
          <a:lstStyle/>
          <a:p>
            <a:pPr eaLnBrk="1" hangingPunct="1">
              <a:buFontTx/>
              <a:buNone/>
            </a:pPr>
            <a:endParaRPr lang="el-GR" altLang="el-GR" sz="2000" dirty="0"/>
          </a:p>
          <a:p>
            <a:pPr eaLnBrk="1" hangingPunct="1">
              <a:buFontTx/>
              <a:buNone/>
            </a:pPr>
            <a:endParaRPr lang="el-GR" altLang="el-GR" sz="2000" dirty="0">
              <a:solidFill>
                <a:schemeClr val="bg1"/>
              </a:solidFill>
            </a:endParaRPr>
          </a:p>
          <a:p>
            <a:pPr eaLnBrk="1" hangingPunct="1">
              <a:buFontTx/>
              <a:buNone/>
            </a:pPr>
            <a:endParaRPr lang="el-GR" altLang="el-GR" sz="2000" dirty="0">
              <a:solidFill>
                <a:schemeClr val="bg1"/>
              </a:solidFill>
            </a:endParaRPr>
          </a:p>
          <a:p>
            <a:pPr eaLnBrk="1" hangingPunct="1">
              <a:buClr>
                <a:srgbClr val="FFFF00"/>
              </a:buClr>
              <a:buSzPct val="115000"/>
              <a:buFont typeface="Wingdings" panose="05000000000000000000" pitchFamily="2" charset="2"/>
              <a:buChar char="q"/>
            </a:pPr>
            <a:r>
              <a:rPr lang="en-US" altLang="el-GR" sz="2400" b="1" dirty="0">
                <a:solidFill>
                  <a:srgbClr val="FFFF00"/>
                </a:solidFill>
              </a:rPr>
              <a:t> </a:t>
            </a:r>
            <a:r>
              <a:rPr lang="el-GR" altLang="el-GR" sz="2400" b="1" dirty="0" err="1">
                <a:solidFill>
                  <a:srgbClr val="FFFF00"/>
                </a:solidFill>
              </a:rPr>
              <a:t>Επιπολής</a:t>
            </a:r>
            <a:r>
              <a:rPr lang="el-GR" altLang="el-GR" sz="2400" b="1" dirty="0">
                <a:solidFill>
                  <a:srgbClr val="FFFF00"/>
                </a:solidFill>
              </a:rPr>
              <a:t> </a:t>
            </a:r>
            <a:r>
              <a:rPr lang="el-GR" altLang="el-GR" sz="2400" b="1" dirty="0" err="1">
                <a:solidFill>
                  <a:srgbClr val="FFFF00"/>
                </a:solidFill>
              </a:rPr>
              <a:t>λεμφογάγγλια</a:t>
            </a:r>
            <a:r>
              <a:rPr lang="el-GR" altLang="el-GR" sz="2400" dirty="0">
                <a:solidFill>
                  <a:schemeClr val="bg1"/>
                </a:solidFill>
              </a:rPr>
              <a:t>  (γύρω από την κεφαλή)</a:t>
            </a:r>
          </a:p>
          <a:p>
            <a:pPr eaLnBrk="1" hangingPunct="1">
              <a:buClr>
                <a:srgbClr val="FFFF00"/>
              </a:buClr>
              <a:buSzPct val="115000"/>
              <a:buFont typeface="Wingdings" panose="05000000000000000000" pitchFamily="2" charset="2"/>
              <a:buChar char="q"/>
            </a:pPr>
            <a:r>
              <a:rPr lang="el-GR" altLang="el-GR" sz="2400" dirty="0">
                <a:solidFill>
                  <a:schemeClr val="bg1"/>
                </a:solidFill>
              </a:rPr>
              <a:t> </a:t>
            </a:r>
            <a:r>
              <a:rPr lang="el-GR" altLang="el-GR" sz="2400" b="1" dirty="0" err="1">
                <a:solidFill>
                  <a:srgbClr val="FFFF00"/>
                </a:solidFill>
              </a:rPr>
              <a:t>Επιπολής</a:t>
            </a:r>
            <a:r>
              <a:rPr lang="el-GR" altLang="el-GR" sz="2400" b="1" dirty="0">
                <a:solidFill>
                  <a:srgbClr val="FFFF00"/>
                </a:solidFill>
              </a:rPr>
              <a:t> τραχηλικά</a:t>
            </a:r>
            <a:r>
              <a:rPr lang="el-GR" altLang="el-GR" sz="2400" dirty="0">
                <a:solidFill>
                  <a:schemeClr val="bg1"/>
                </a:solidFill>
              </a:rPr>
              <a:t> κατά μήκος της έξω </a:t>
            </a:r>
            <a:r>
              <a:rPr lang="el-GR" altLang="el-GR" sz="2400" dirty="0" err="1">
                <a:solidFill>
                  <a:schemeClr val="bg1"/>
                </a:solidFill>
              </a:rPr>
              <a:t>σφαγίτιδας</a:t>
            </a:r>
            <a:r>
              <a:rPr lang="el-GR" altLang="el-GR" sz="2400" dirty="0">
                <a:solidFill>
                  <a:schemeClr val="bg1"/>
                </a:solidFill>
              </a:rPr>
              <a:t> φλέβας (μπροστά από τον </a:t>
            </a:r>
            <a:r>
              <a:rPr lang="el-GR" altLang="el-GR" sz="2400" dirty="0" err="1">
                <a:solidFill>
                  <a:schemeClr val="bg1"/>
                </a:solidFill>
              </a:rPr>
              <a:t>στερνοκλειδοκλειδομαστοειδή</a:t>
            </a:r>
            <a:r>
              <a:rPr lang="el-GR" altLang="el-GR" sz="2400" dirty="0">
                <a:solidFill>
                  <a:schemeClr val="bg1"/>
                </a:solidFill>
              </a:rPr>
              <a:t>)</a:t>
            </a:r>
          </a:p>
          <a:p>
            <a:pPr eaLnBrk="1" hangingPunct="1">
              <a:buClr>
                <a:srgbClr val="FFFF00"/>
              </a:buClr>
              <a:buSzPct val="115000"/>
              <a:buFont typeface="Wingdings" panose="05000000000000000000" pitchFamily="2" charset="2"/>
              <a:buChar char="q"/>
            </a:pPr>
            <a:r>
              <a:rPr lang="el-GR" altLang="el-GR" sz="2400" dirty="0">
                <a:solidFill>
                  <a:schemeClr val="bg1"/>
                </a:solidFill>
              </a:rPr>
              <a:t> </a:t>
            </a:r>
            <a:r>
              <a:rPr lang="el-GR" altLang="el-GR" sz="2400" b="1" dirty="0">
                <a:solidFill>
                  <a:srgbClr val="FFFF00"/>
                </a:solidFill>
              </a:rPr>
              <a:t>Εν τω </a:t>
            </a:r>
            <a:r>
              <a:rPr lang="el-GR" altLang="el-GR" sz="2400" b="1" dirty="0" err="1">
                <a:solidFill>
                  <a:srgbClr val="FFFF00"/>
                </a:solidFill>
              </a:rPr>
              <a:t>βάθει</a:t>
            </a:r>
            <a:r>
              <a:rPr lang="el-GR" altLang="el-GR" sz="2400" b="1" dirty="0">
                <a:solidFill>
                  <a:srgbClr val="FFFF00"/>
                </a:solidFill>
              </a:rPr>
              <a:t> τραχηλικά</a:t>
            </a:r>
            <a:r>
              <a:rPr lang="el-GR" altLang="el-GR" sz="2400" dirty="0">
                <a:solidFill>
                  <a:schemeClr val="bg1"/>
                </a:solidFill>
              </a:rPr>
              <a:t> κατά μήκος της έσω </a:t>
            </a:r>
            <a:r>
              <a:rPr lang="el-GR" altLang="el-GR" sz="2400" dirty="0" err="1">
                <a:solidFill>
                  <a:schemeClr val="bg1"/>
                </a:solidFill>
              </a:rPr>
              <a:t>σφαγίδας</a:t>
            </a:r>
            <a:r>
              <a:rPr lang="el-GR" altLang="el-GR" sz="2400" dirty="0">
                <a:solidFill>
                  <a:schemeClr val="bg1"/>
                </a:solidFill>
              </a:rPr>
              <a:t> φλέβας (πίσω από τον </a:t>
            </a:r>
            <a:r>
              <a:rPr lang="el-GR" altLang="el-GR" sz="2400" dirty="0" err="1">
                <a:solidFill>
                  <a:schemeClr val="bg1"/>
                </a:solidFill>
              </a:rPr>
              <a:t>στερνοκλειδομαστοειδή</a:t>
            </a:r>
            <a:r>
              <a:rPr lang="el-GR" altLang="el-GR" sz="2400" dirty="0">
                <a:solidFill>
                  <a:schemeClr val="bg1"/>
                </a:solidFill>
              </a:rPr>
              <a:t>)</a:t>
            </a:r>
          </a:p>
          <a:p>
            <a:pPr eaLnBrk="1" hangingPunct="1">
              <a:buFontTx/>
              <a:buNone/>
            </a:pPr>
            <a:endParaRPr lang="el-GR" altLang="el-GR" sz="2400" dirty="0">
              <a:solidFill>
                <a:schemeClr val="bg1"/>
              </a:solidFill>
            </a:endParaRPr>
          </a:p>
          <a:p>
            <a:pPr eaLnBrk="1" hangingPunct="1">
              <a:buFontTx/>
              <a:buNone/>
            </a:pPr>
            <a:endParaRPr lang="el-GR" altLang="el-GR" sz="2000" dirty="0">
              <a:solidFill>
                <a:schemeClr val="bg1"/>
              </a:solidFill>
            </a:endParaRPr>
          </a:p>
          <a:p>
            <a:pPr eaLnBrk="1" hangingPunct="1">
              <a:buFontTx/>
              <a:buNone/>
            </a:pPr>
            <a:endParaRPr lang="el-GR" altLang="el-GR" sz="2000" dirty="0">
              <a:solidFill>
                <a:schemeClr val="bg1"/>
              </a:solidFill>
            </a:endParaRPr>
          </a:p>
          <a:p>
            <a:pPr eaLnBrk="1" hangingPunct="1">
              <a:buFontTx/>
              <a:buNone/>
            </a:pPr>
            <a:endParaRPr lang="el-GR" altLang="el-GR" sz="2000" dirty="0">
              <a:solidFill>
                <a:schemeClr val="bg1"/>
              </a:solidFill>
            </a:endParaRPr>
          </a:p>
        </p:txBody>
      </p:sp>
      <p:sp>
        <p:nvSpPr>
          <p:cNvPr id="5124" name="Text Box 4"/>
          <p:cNvSpPr txBox="1">
            <a:spLocks noChangeArrowheads="1"/>
          </p:cNvSpPr>
          <p:nvPr/>
        </p:nvSpPr>
        <p:spPr bwMode="auto">
          <a:xfrm>
            <a:off x="2208213" y="6149976"/>
            <a:ext cx="7848600" cy="5191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l-GR" altLang="el-GR" sz="2800" b="1">
                <a:solidFill>
                  <a:srgbClr val="FFFF00"/>
                </a:solidFill>
              </a:rPr>
              <a:t>ΛΕΜΦΟΓΑΓΓΛΙΑΚΟΣ ΔΑΚΤΥΛΙΟΣ</a:t>
            </a:r>
          </a:p>
        </p:txBody>
      </p:sp>
      <p:pic>
        <p:nvPicPr>
          <p:cNvPr id="51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014" y="692150"/>
            <a:ext cx="6715125" cy="32385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31590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482" name="WordArt 2"/>
          <p:cNvSpPr>
            <a:spLocks noChangeArrowheads="1" noChangeShapeType="1" noTextEdit="1"/>
          </p:cNvSpPr>
          <p:nvPr/>
        </p:nvSpPr>
        <p:spPr bwMode="auto">
          <a:xfrm>
            <a:off x="1919289" y="215900"/>
            <a:ext cx="6473825" cy="476250"/>
          </a:xfrm>
          <a:prstGeom prst="rect">
            <a:avLst/>
          </a:prstGeom>
        </p:spPr>
        <p:txBody>
          <a:bodyPr wrap="none" fromWordArt="1">
            <a:prstTxWarp prst="textPlain">
              <a:avLst>
                <a:gd name="adj" fmla="val 50000"/>
              </a:avLst>
            </a:prstTxWarp>
          </a:bodyPr>
          <a:lstStyle/>
          <a:p>
            <a:pPr algn="ctr"/>
            <a:r>
              <a:rPr lang="el-GR" sz="3600" b="1" kern="10">
                <a:ln w="12700">
                  <a:solidFill>
                    <a:srgbClr val="000080"/>
                  </a:solidFill>
                  <a:miter lim="800000"/>
                  <a:headEnd/>
                  <a:tailEnd/>
                </a:ln>
                <a:effectLst>
                  <a:outerShdw dist="35921" dir="2700000" algn="ctr" rotWithShape="0">
                    <a:srgbClr val="9999FF"/>
                  </a:outerShdw>
                </a:effectLst>
                <a:latin typeface="Arial" panose="020B0604020202020204" pitchFamily="34" charset="0"/>
              </a:rPr>
              <a:t>Προσπονδυλικοί μύες </a:t>
            </a:r>
          </a:p>
        </p:txBody>
      </p:sp>
      <p:sp>
        <p:nvSpPr>
          <p:cNvPr id="276483" name="Text Box 3"/>
          <p:cNvSpPr txBox="1">
            <a:spLocks noChangeArrowheads="1"/>
          </p:cNvSpPr>
          <p:nvPr/>
        </p:nvSpPr>
        <p:spPr bwMode="auto">
          <a:xfrm>
            <a:off x="321397" y="1227138"/>
            <a:ext cx="7777162"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Tahoma" panose="020B0604030504040204" pitchFamily="34" charset="0"/>
                <a:cs typeface="Arial" panose="020B0604020202020204" pitchFamily="34" charset="0"/>
              </a:defRPr>
            </a:lvl1pPr>
            <a:lvl2pPr marL="800100" indent="-342900" eaLnBrk="0" hangingPunct="0">
              <a:defRPr>
                <a:solidFill>
                  <a:schemeClr val="tx1"/>
                </a:solidFill>
                <a:latin typeface="Tahoma" panose="020B0604030504040204" pitchFamily="34" charset="0"/>
                <a:cs typeface="Arial" panose="020B0604020202020204" pitchFamily="34" charset="0"/>
              </a:defRPr>
            </a:lvl2pPr>
            <a:lvl3pPr marL="1257300" indent="-342900" eaLnBrk="0" hangingPunct="0">
              <a:defRPr>
                <a:solidFill>
                  <a:schemeClr val="tx1"/>
                </a:solidFill>
                <a:latin typeface="Tahoma" panose="020B0604030504040204" pitchFamily="34" charset="0"/>
                <a:cs typeface="Arial" panose="020B0604020202020204" pitchFamily="34" charset="0"/>
              </a:defRPr>
            </a:lvl3pPr>
            <a:lvl4pPr marL="1714500" indent="-342900" eaLnBrk="0" hangingPunct="0">
              <a:defRPr>
                <a:solidFill>
                  <a:schemeClr val="tx1"/>
                </a:solidFill>
                <a:latin typeface="Tahoma" panose="020B0604030504040204" pitchFamily="34" charset="0"/>
                <a:cs typeface="Arial" panose="020B0604020202020204" pitchFamily="34" charset="0"/>
              </a:defRPr>
            </a:lvl4pPr>
            <a:lvl5pPr marL="2171700" indent="-342900" eaLnBrk="0" hangingPunct="0">
              <a:defRPr>
                <a:solidFill>
                  <a:schemeClr val="tx1"/>
                </a:solidFill>
                <a:latin typeface="Tahoma" panose="020B060403050404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spcBef>
                <a:spcPct val="50000"/>
              </a:spcBef>
              <a:buFontTx/>
              <a:buAutoNum type="arabicPeriod"/>
            </a:pPr>
            <a:r>
              <a:rPr lang="el-GR" altLang="el-GR" sz="2400" dirty="0">
                <a:latin typeface="Candara" panose="020E0502030303020204" pitchFamily="34" charset="0"/>
              </a:rPr>
              <a:t>Μείζων οπίσθιος ορθός κεφαλικός</a:t>
            </a:r>
          </a:p>
          <a:p>
            <a:pPr eaLnBrk="1" hangingPunct="1">
              <a:spcBef>
                <a:spcPct val="50000"/>
              </a:spcBef>
              <a:buFontTx/>
              <a:buAutoNum type="arabicPeriod"/>
            </a:pPr>
            <a:r>
              <a:rPr lang="el-GR" altLang="el-GR" sz="2400" dirty="0">
                <a:latin typeface="Candara" panose="020E0502030303020204" pitchFamily="34" charset="0"/>
              </a:rPr>
              <a:t>Ελάσσων οπίσθιος ορθός κεφαλικός</a:t>
            </a:r>
          </a:p>
          <a:p>
            <a:pPr eaLnBrk="1" hangingPunct="1">
              <a:spcBef>
                <a:spcPct val="50000"/>
              </a:spcBef>
              <a:buFontTx/>
              <a:buAutoNum type="arabicPeriod"/>
            </a:pPr>
            <a:r>
              <a:rPr lang="el-GR" altLang="el-GR" sz="2400" dirty="0">
                <a:latin typeface="Candara" panose="020E0502030303020204" pitchFamily="34" charset="0"/>
              </a:rPr>
              <a:t>Κάτω λοξός κεφαλικός</a:t>
            </a:r>
          </a:p>
          <a:p>
            <a:pPr eaLnBrk="1" hangingPunct="1">
              <a:spcBef>
                <a:spcPct val="50000"/>
              </a:spcBef>
              <a:buFontTx/>
              <a:buAutoNum type="arabicPeriod"/>
            </a:pPr>
            <a:r>
              <a:rPr lang="el-GR" altLang="el-GR" sz="2400" dirty="0">
                <a:latin typeface="Candara" panose="020E0502030303020204" pitchFamily="34" charset="0"/>
              </a:rPr>
              <a:t>Άνω λοξός κεφαλικός </a:t>
            </a:r>
            <a:endParaRPr lang="fr-FR" altLang="el-GR" sz="2400" dirty="0">
              <a:latin typeface="Candara" panose="020E0502030303020204" pitchFamily="34" charset="0"/>
            </a:endParaRPr>
          </a:p>
        </p:txBody>
      </p:sp>
      <p:graphicFrame>
        <p:nvGraphicFramePr>
          <p:cNvPr id="276484" name="Object 4"/>
          <p:cNvGraphicFramePr>
            <a:graphicFrameLocks noChangeAspect="1"/>
          </p:cNvGraphicFramePr>
          <p:nvPr/>
        </p:nvGraphicFramePr>
        <p:xfrm>
          <a:off x="7294564" y="2420938"/>
          <a:ext cx="3373437" cy="4284662"/>
        </p:xfrm>
        <a:graphic>
          <a:graphicData uri="http://schemas.openxmlformats.org/presentationml/2006/ole">
            <mc:AlternateContent xmlns:mc="http://schemas.openxmlformats.org/markup-compatibility/2006">
              <mc:Choice xmlns:v="urn:schemas-microsoft-com:vml" Requires="v">
                <p:oleObj name="Image" r:id="rId3" imgW="7014472" imgH="8907872" progId="Photoshop.Image.5">
                  <p:embed/>
                </p:oleObj>
              </mc:Choice>
              <mc:Fallback>
                <p:oleObj name="Image" r:id="rId3" imgW="7014472" imgH="8907872" progId="Photoshop.Image.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4564" y="2420938"/>
                        <a:ext cx="3373437" cy="4284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6485" name="Text Box 5"/>
          <p:cNvSpPr txBox="1">
            <a:spLocks noChangeArrowheads="1"/>
          </p:cNvSpPr>
          <p:nvPr/>
        </p:nvSpPr>
        <p:spPr bwMode="auto">
          <a:xfrm>
            <a:off x="748074" y="4338206"/>
            <a:ext cx="611981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2400" b="1" dirty="0">
                <a:solidFill>
                  <a:srgbClr val="996633"/>
                </a:solidFill>
              </a:rPr>
              <a:t>Νεύρωση: κοιλιακοί κλάδοι των αυχενικών νεύρων και αυχενικό πλέγμα </a:t>
            </a:r>
            <a:endParaRPr lang="fr-FR" altLang="el-GR" sz="2400" b="1" dirty="0">
              <a:solidFill>
                <a:srgbClr val="996633"/>
              </a:solidFill>
            </a:endParaRPr>
          </a:p>
        </p:txBody>
      </p:sp>
    </p:spTree>
    <p:extLst>
      <p:ext uri="{BB962C8B-B14F-4D97-AF65-F5344CB8AC3E}">
        <p14:creationId xmlns:p14="http://schemas.microsoft.com/office/powerpoint/2010/main" val="1978607504"/>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0403" name="WordArt 3"/>
          <p:cNvSpPr>
            <a:spLocks noChangeArrowheads="1" noChangeShapeType="1" noTextEdit="1"/>
          </p:cNvSpPr>
          <p:nvPr/>
        </p:nvSpPr>
        <p:spPr bwMode="auto">
          <a:xfrm>
            <a:off x="1739901" y="142876"/>
            <a:ext cx="8748713" cy="549275"/>
          </a:xfrm>
          <a:prstGeom prst="rect">
            <a:avLst/>
          </a:prstGeom>
        </p:spPr>
        <p:txBody>
          <a:bodyPr wrap="none" fromWordArt="1">
            <a:prstTxWarp prst="textPlain">
              <a:avLst>
                <a:gd name="adj" fmla="val 50000"/>
              </a:avLst>
            </a:prstTxWarp>
          </a:bodyPr>
          <a:lstStyle/>
          <a:p>
            <a:pPr algn="ctr"/>
            <a:r>
              <a:rPr lang="el-GR" sz="3600" b="1" kern="10">
                <a:ln w="12700">
                  <a:solidFill>
                    <a:srgbClr val="000080"/>
                  </a:solidFill>
                  <a:miter lim="800000"/>
                  <a:headEnd/>
                  <a:tailEnd/>
                </a:ln>
                <a:effectLst>
                  <a:outerShdw dist="35921" dir="2700000" algn="ctr" rotWithShape="0">
                    <a:srgbClr val="9999FF"/>
                  </a:outerShdw>
                </a:effectLst>
                <a:latin typeface="Arial" panose="020B0604020202020204" pitchFamily="34" charset="0"/>
              </a:rPr>
              <a:t>Επιμήκης τραχηλικός: κάμψη αυχενικής μοίρας ΣΣ </a:t>
            </a:r>
          </a:p>
        </p:txBody>
      </p:sp>
      <p:graphicFrame>
        <p:nvGraphicFramePr>
          <p:cNvPr id="230404" name="Object 4"/>
          <p:cNvGraphicFramePr>
            <a:graphicFrameLocks noChangeAspect="1"/>
          </p:cNvGraphicFramePr>
          <p:nvPr/>
        </p:nvGraphicFramePr>
        <p:xfrm>
          <a:off x="1558925" y="1341439"/>
          <a:ext cx="4618038" cy="5184775"/>
        </p:xfrm>
        <a:graphic>
          <a:graphicData uri="http://schemas.openxmlformats.org/presentationml/2006/ole">
            <mc:AlternateContent xmlns:mc="http://schemas.openxmlformats.org/markup-compatibility/2006">
              <mc:Choice xmlns:v="urn:schemas-microsoft-com:vml" Requires="v">
                <p:oleObj name="Image" r:id="rId3" imgW="5334462" imgH="5989839" progId="Photoshop.Image.5">
                  <p:embed/>
                </p:oleObj>
              </mc:Choice>
              <mc:Fallback>
                <p:oleObj name="Image" r:id="rId3" imgW="5334462" imgH="5989839" progId="Photoshop.Image.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8925" y="1341439"/>
                        <a:ext cx="4618038"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0408" name="Text Box 8"/>
          <p:cNvSpPr txBox="1">
            <a:spLocks noChangeArrowheads="1"/>
          </p:cNvSpPr>
          <p:nvPr/>
        </p:nvSpPr>
        <p:spPr bwMode="auto">
          <a:xfrm>
            <a:off x="7175500" y="1052514"/>
            <a:ext cx="34925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b="1" dirty="0" err="1">
                <a:solidFill>
                  <a:srgbClr val="000000"/>
                </a:solidFill>
              </a:rPr>
              <a:t>Έκφυση</a:t>
            </a:r>
            <a:r>
              <a:rPr lang="el-GR" altLang="el-GR" b="1" dirty="0">
                <a:solidFill>
                  <a:srgbClr val="000000"/>
                </a:solidFill>
              </a:rPr>
              <a:t>:</a:t>
            </a:r>
            <a:r>
              <a:rPr lang="el-GR" altLang="el-GR" dirty="0">
                <a:solidFill>
                  <a:srgbClr val="000000"/>
                </a:solidFill>
              </a:rPr>
              <a:t> η </a:t>
            </a:r>
            <a:r>
              <a:rPr lang="el-GR" altLang="el-GR" b="1" dirty="0">
                <a:solidFill>
                  <a:srgbClr val="000000"/>
                </a:solidFill>
              </a:rPr>
              <a:t>άνω λοξή μοίρα</a:t>
            </a:r>
            <a:r>
              <a:rPr lang="el-GR" altLang="el-GR" dirty="0">
                <a:solidFill>
                  <a:srgbClr val="000000"/>
                </a:solidFill>
              </a:rPr>
              <a:t> από τις εγκάρσιες αποφύσεις του 3</a:t>
            </a:r>
            <a:r>
              <a:rPr lang="el-GR" altLang="el-GR" baseline="30000" dirty="0">
                <a:solidFill>
                  <a:srgbClr val="000000"/>
                </a:solidFill>
              </a:rPr>
              <a:t>ου</a:t>
            </a:r>
            <a:r>
              <a:rPr lang="el-GR" altLang="el-GR" dirty="0">
                <a:solidFill>
                  <a:srgbClr val="000000"/>
                </a:solidFill>
              </a:rPr>
              <a:t>, 4</a:t>
            </a:r>
            <a:r>
              <a:rPr lang="el-GR" altLang="el-GR" baseline="30000" dirty="0">
                <a:solidFill>
                  <a:srgbClr val="000000"/>
                </a:solidFill>
              </a:rPr>
              <a:t>ου</a:t>
            </a:r>
            <a:r>
              <a:rPr lang="el-GR" altLang="el-GR" dirty="0">
                <a:solidFill>
                  <a:srgbClr val="000000"/>
                </a:solidFill>
              </a:rPr>
              <a:t> και 5</a:t>
            </a:r>
            <a:r>
              <a:rPr lang="el-GR" altLang="el-GR" baseline="30000" dirty="0">
                <a:solidFill>
                  <a:srgbClr val="000000"/>
                </a:solidFill>
              </a:rPr>
              <a:t>ου</a:t>
            </a:r>
            <a:r>
              <a:rPr lang="el-GR" altLang="el-GR" dirty="0">
                <a:solidFill>
                  <a:srgbClr val="000000"/>
                </a:solidFill>
              </a:rPr>
              <a:t> αυχενικού σπονδύλου, η </a:t>
            </a:r>
            <a:r>
              <a:rPr lang="el-GR" altLang="el-GR" b="1" dirty="0">
                <a:solidFill>
                  <a:srgbClr val="000000"/>
                </a:solidFill>
              </a:rPr>
              <a:t>κάτω λοξή μοίρα</a:t>
            </a:r>
            <a:r>
              <a:rPr lang="el-GR" altLang="el-GR" dirty="0">
                <a:solidFill>
                  <a:srgbClr val="000000"/>
                </a:solidFill>
              </a:rPr>
              <a:t> από τις πρόσθιες επιφάνειες των σωμάτων των 2 ή 3 πρώτων θωρακικών σπονδύλων και η </a:t>
            </a:r>
            <a:r>
              <a:rPr lang="el-GR" altLang="el-GR" b="1" dirty="0">
                <a:solidFill>
                  <a:srgbClr val="000000"/>
                </a:solidFill>
              </a:rPr>
              <a:t>κάθετη μοίρα</a:t>
            </a:r>
            <a:r>
              <a:rPr lang="el-GR" altLang="el-GR" dirty="0">
                <a:solidFill>
                  <a:srgbClr val="000000"/>
                </a:solidFill>
              </a:rPr>
              <a:t> από τις πρόσθιες επιφάνειες των σωμάτων των 3 πρώτων θωρακικών και των 3 κατώτερων αυχενικών σπονδύλων</a:t>
            </a:r>
          </a:p>
          <a:p>
            <a:pPr>
              <a:spcBef>
                <a:spcPct val="50000"/>
              </a:spcBef>
            </a:pPr>
            <a:r>
              <a:rPr lang="el-GR" altLang="el-GR" b="1" dirty="0">
                <a:solidFill>
                  <a:srgbClr val="000000"/>
                </a:solidFill>
              </a:rPr>
              <a:t>Κατάφυση:</a:t>
            </a:r>
            <a:r>
              <a:rPr lang="el-GR" altLang="el-GR" dirty="0">
                <a:solidFill>
                  <a:srgbClr val="000000"/>
                </a:solidFill>
              </a:rPr>
              <a:t> πρόσθιες επιφάνειες 2</a:t>
            </a:r>
            <a:r>
              <a:rPr lang="el-GR" altLang="el-GR" baseline="30000" dirty="0">
                <a:solidFill>
                  <a:srgbClr val="000000"/>
                </a:solidFill>
              </a:rPr>
              <a:t>ου</a:t>
            </a:r>
            <a:r>
              <a:rPr lang="el-GR" altLang="el-GR" dirty="0">
                <a:solidFill>
                  <a:srgbClr val="000000"/>
                </a:solidFill>
              </a:rPr>
              <a:t>, 3</a:t>
            </a:r>
            <a:r>
              <a:rPr lang="el-GR" altLang="el-GR" baseline="30000" dirty="0">
                <a:solidFill>
                  <a:srgbClr val="000000"/>
                </a:solidFill>
              </a:rPr>
              <a:t>ου</a:t>
            </a:r>
            <a:r>
              <a:rPr lang="el-GR" altLang="el-GR" dirty="0">
                <a:solidFill>
                  <a:srgbClr val="000000"/>
                </a:solidFill>
              </a:rPr>
              <a:t> και 4</a:t>
            </a:r>
            <a:r>
              <a:rPr lang="el-GR" altLang="el-GR" baseline="30000" dirty="0">
                <a:solidFill>
                  <a:srgbClr val="000000"/>
                </a:solidFill>
              </a:rPr>
              <a:t>ου</a:t>
            </a:r>
            <a:r>
              <a:rPr lang="el-GR" altLang="el-GR" dirty="0">
                <a:solidFill>
                  <a:srgbClr val="000000"/>
                </a:solidFill>
              </a:rPr>
              <a:t> αυχενικού σπονδύλου</a:t>
            </a:r>
          </a:p>
          <a:p>
            <a:pPr>
              <a:spcBef>
                <a:spcPct val="50000"/>
              </a:spcBef>
            </a:pPr>
            <a:r>
              <a:rPr lang="el-GR" altLang="el-GR" b="1" dirty="0">
                <a:solidFill>
                  <a:srgbClr val="996633"/>
                </a:solidFill>
              </a:rPr>
              <a:t>Νεύρωση: Α2-Α7</a:t>
            </a:r>
            <a:endParaRPr lang="fr-FR" altLang="el-GR" b="1" dirty="0">
              <a:solidFill>
                <a:srgbClr val="996633"/>
              </a:solidFill>
            </a:endParaRPr>
          </a:p>
        </p:txBody>
      </p:sp>
    </p:spTree>
    <p:extLst>
      <p:ext uri="{BB962C8B-B14F-4D97-AF65-F5344CB8AC3E}">
        <p14:creationId xmlns:p14="http://schemas.microsoft.com/office/powerpoint/2010/main" val="100072025"/>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31429" name="Object 5"/>
          <p:cNvGraphicFramePr>
            <a:graphicFrameLocks noChangeAspect="1"/>
          </p:cNvGraphicFramePr>
          <p:nvPr/>
        </p:nvGraphicFramePr>
        <p:xfrm>
          <a:off x="1847850" y="908050"/>
          <a:ext cx="5030788" cy="5761038"/>
        </p:xfrm>
        <a:graphic>
          <a:graphicData uri="http://schemas.openxmlformats.org/presentationml/2006/ole">
            <mc:AlternateContent xmlns:mc="http://schemas.openxmlformats.org/markup-compatibility/2006">
              <mc:Choice xmlns:v="urn:schemas-microsoft-com:vml" Requires="v">
                <p:oleObj name="Image" r:id="rId3" imgW="6096528" imgH="6980525" progId="Photoshop.Image.5">
                  <p:embed/>
                </p:oleObj>
              </mc:Choice>
              <mc:Fallback>
                <p:oleObj name="Image" r:id="rId3" imgW="6096528" imgH="6980525" progId="Photoshop.Image.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850" y="908050"/>
                        <a:ext cx="5030788" cy="576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1432" name="WordArt 8"/>
          <p:cNvSpPr>
            <a:spLocks noChangeArrowheads="1" noChangeShapeType="1" noTextEdit="1"/>
          </p:cNvSpPr>
          <p:nvPr/>
        </p:nvSpPr>
        <p:spPr bwMode="auto">
          <a:xfrm>
            <a:off x="1774825" y="144463"/>
            <a:ext cx="6624638" cy="620712"/>
          </a:xfrm>
          <a:prstGeom prst="rect">
            <a:avLst/>
          </a:prstGeom>
        </p:spPr>
        <p:txBody>
          <a:bodyPr wrap="none" fromWordArt="1">
            <a:prstTxWarp prst="textPlain">
              <a:avLst>
                <a:gd name="adj" fmla="val 50000"/>
              </a:avLst>
            </a:prstTxWarp>
          </a:bodyPr>
          <a:lstStyle/>
          <a:p>
            <a:pPr algn="ctr"/>
            <a:r>
              <a:rPr lang="el-GR" sz="3600" b="1" kern="10">
                <a:ln w="12700">
                  <a:solidFill>
                    <a:srgbClr val="000080"/>
                  </a:solidFill>
                  <a:miter lim="800000"/>
                  <a:headEnd/>
                  <a:tailEnd/>
                </a:ln>
                <a:effectLst>
                  <a:outerShdw dist="35921" dir="2700000" algn="ctr" rotWithShape="0">
                    <a:srgbClr val="9999FF"/>
                  </a:outerShdw>
                </a:effectLst>
                <a:latin typeface="Arial" panose="020B0604020202020204" pitchFamily="34" charset="0"/>
              </a:rPr>
              <a:t>Επιμήκης κεφαλικός: κάμψη κεφαλής </a:t>
            </a:r>
          </a:p>
        </p:txBody>
      </p:sp>
      <p:sp>
        <p:nvSpPr>
          <p:cNvPr id="231433" name="Text Box 9"/>
          <p:cNvSpPr txBox="1">
            <a:spLocks noChangeArrowheads="1"/>
          </p:cNvSpPr>
          <p:nvPr/>
        </p:nvSpPr>
        <p:spPr bwMode="auto">
          <a:xfrm>
            <a:off x="6311900" y="981075"/>
            <a:ext cx="4032250" cy="174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b="1">
                <a:solidFill>
                  <a:srgbClr val="000000"/>
                </a:solidFill>
              </a:rPr>
              <a:t>Έκφυση:</a:t>
            </a:r>
            <a:r>
              <a:rPr lang="el-GR" altLang="el-GR">
                <a:solidFill>
                  <a:srgbClr val="000000"/>
                </a:solidFill>
              </a:rPr>
              <a:t> εγκάρσιες αποφύσεις του 3</a:t>
            </a:r>
            <a:r>
              <a:rPr lang="el-GR" altLang="el-GR" baseline="30000">
                <a:solidFill>
                  <a:srgbClr val="000000"/>
                </a:solidFill>
              </a:rPr>
              <a:t>ου</a:t>
            </a:r>
            <a:r>
              <a:rPr lang="el-GR" altLang="el-GR">
                <a:solidFill>
                  <a:srgbClr val="000000"/>
                </a:solidFill>
              </a:rPr>
              <a:t> – 6</a:t>
            </a:r>
            <a:r>
              <a:rPr lang="el-GR" altLang="el-GR" baseline="30000">
                <a:solidFill>
                  <a:srgbClr val="000000"/>
                </a:solidFill>
              </a:rPr>
              <a:t>ου</a:t>
            </a:r>
            <a:r>
              <a:rPr lang="el-GR" altLang="el-GR">
                <a:solidFill>
                  <a:srgbClr val="000000"/>
                </a:solidFill>
              </a:rPr>
              <a:t> αυχενικού σπονδύλου</a:t>
            </a:r>
          </a:p>
          <a:p>
            <a:pPr>
              <a:spcBef>
                <a:spcPct val="50000"/>
              </a:spcBef>
            </a:pPr>
            <a:r>
              <a:rPr lang="el-GR" altLang="el-GR" b="1">
                <a:solidFill>
                  <a:srgbClr val="000000"/>
                </a:solidFill>
              </a:rPr>
              <a:t>Κατάφυση:</a:t>
            </a:r>
            <a:r>
              <a:rPr lang="el-GR" altLang="el-GR">
                <a:solidFill>
                  <a:srgbClr val="000000"/>
                </a:solidFill>
              </a:rPr>
              <a:t> ινιακό οστό, μπροστά από το ινιακό τρήμα </a:t>
            </a:r>
          </a:p>
          <a:p>
            <a:pPr>
              <a:spcBef>
                <a:spcPct val="50000"/>
              </a:spcBef>
            </a:pPr>
            <a:r>
              <a:rPr lang="el-GR" altLang="el-GR" b="1">
                <a:solidFill>
                  <a:srgbClr val="996633"/>
                </a:solidFill>
              </a:rPr>
              <a:t>Νεύρωση: Α1-Α3</a:t>
            </a:r>
            <a:endParaRPr lang="fr-FR" altLang="el-GR" b="1">
              <a:solidFill>
                <a:srgbClr val="996633"/>
              </a:solidFill>
            </a:endParaRPr>
          </a:p>
        </p:txBody>
      </p:sp>
    </p:spTree>
    <p:extLst>
      <p:ext uri="{BB962C8B-B14F-4D97-AF65-F5344CB8AC3E}">
        <p14:creationId xmlns:p14="http://schemas.microsoft.com/office/powerpoint/2010/main" val="1830227386"/>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32454" name="Object 6"/>
          <p:cNvGraphicFramePr>
            <a:graphicFrameLocks noChangeAspect="1"/>
          </p:cNvGraphicFramePr>
          <p:nvPr/>
        </p:nvGraphicFramePr>
        <p:xfrm>
          <a:off x="1919289" y="908050"/>
          <a:ext cx="4772025" cy="5761038"/>
        </p:xfrm>
        <a:graphic>
          <a:graphicData uri="http://schemas.openxmlformats.org/presentationml/2006/ole">
            <mc:AlternateContent xmlns:mc="http://schemas.openxmlformats.org/markup-compatibility/2006">
              <mc:Choice xmlns:v="urn:schemas-microsoft-com:vml" Requires="v">
                <p:oleObj name="Image" r:id="rId3" imgW="4572396" imgH="5517358" progId="Photoshop.Image.5">
                  <p:embed/>
                </p:oleObj>
              </mc:Choice>
              <mc:Fallback>
                <p:oleObj name="Image" r:id="rId3" imgW="4572396" imgH="5517358" progId="Photoshop.Image.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289" y="908050"/>
                        <a:ext cx="4772025" cy="576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2456" name="WordArt 8"/>
          <p:cNvSpPr>
            <a:spLocks noChangeArrowheads="1" noChangeShapeType="1" noTextEdit="1"/>
          </p:cNvSpPr>
          <p:nvPr/>
        </p:nvSpPr>
        <p:spPr bwMode="auto">
          <a:xfrm>
            <a:off x="1774826" y="188914"/>
            <a:ext cx="7777163" cy="503237"/>
          </a:xfrm>
          <a:prstGeom prst="rect">
            <a:avLst/>
          </a:prstGeom>
        </p:spPr>
        <p:txBody>
          <a:bodyPr wrap="none" fromWordArt="1">
            <a:prstTxWarp prst="textPlain">
              <a:avLst>
                <a:gd name="adj" fmla="val 50000"/>
              </a:avLst>
            </a:prstTxWarp>
          </a:bodyPr>
          <a:lstStyle/>
          <a:p>
            <a:pPr algn="ctr"/>
            <a:r>
              <a:rPr lang="el-GR" sz="3600" b="1" kern="10">
                <a:ln w="12700">
                  <a:solidFill>
                    <a:srgbClr val="000080"/>
                  </a:solidFill>
                  <a:miter lim="800000"/>
                  <a:headEnd/>
                  <a:tailEnd/>
                </a:ln>
                <a:effectLst>
                  <a:outerShdw dist="35921" dir="2700000" algn="ctr" rotWithShape="0">
                    <a:srgbClr val="9999FF"/>
                  </a:outerShdw>
                </a:effectLst>
                <a:latin typeface="Arial" panose="020B0604020202020204" pitchFamily="34" charset="0"/>
              </a:rPr>
              <a:t>πρόσθιος ορθός κεφαλικός: κάμψη της κεφαλής</a:t>
            </a:r>
          </a:p>
        </p:txBody>
      </p:sp>
      <p:sp>
        <p:nvSpPr>
          <p:cNvPr id="232457" name="Text Box 9"/>
          <p:cNvSpPr txBox="1">
            <a:spLocks noChangeArrowheads="1"/>
          </p:cNvSpPr>
          <p:nvPr/>
        </p:nvSpPr>
        <p:spPr bwMode="auto">
          <a:xfrm>
            <a:off x="6311900" y="981075"/>
            <a:ext cx="4032250" cy="174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b="1">
                <a:solidFill>
                  <a:srgbClr val="000000"/>
                </a:solidFill>
              </a:rPr>
              <a:t>Έκφυση:</a:t>
            </a:r>
            <a:r>
              <a:rPr lang="el-GR" altLang="el-GR">
                <a:solidFill>
                  <a:srgbClr val="000000"/>
                </a:solidFill>
              </a:rPr>
              <a:t> πρόσθιο μέρος εγκάρσιας απόφυσης του άτλαντα</a:t>
            </a:r>
          </a:p>
          <a:p>
            <a:pPr>
              <a:spcBef>
                <a:spcPct val="50000"/>
              </a:spcBef>
            </a:pPr>
            <a:r>
              <a:rPr lang="el-GR" altLang="el-GR" b="1">
                <a:solidFill>
                  <a:srgbClr val="000000"/>
                </a:solidFill>
              </a:rPr>
              <a:t>Κατάφυση:</a:t>
            </a:r>
            <a:r>
              <a:rPr lang="el-GR" altLang="el-GR">
                <a:solidFill>
                  <a:srgbClr val="000000"/>
                </a:solidFill>
              </a:rPr>
              <a:t> ινιακό οστό μπροστά από το ινιακό τρήμα </a:t>
            </a:r>
          </a:p>
          <a:p>
            <a:pPr>
              <a:spcBef>
                <a:spcPct val="50000"/>
              </a:spcBef>
            </a:pPr>
            <a:r>
              <a:rPr lang="el-GR" altLang="el-GR" b="1">
                <a:solidFill>
                  <a:srgbClr val="996633"/>
                </a:solidFill>
              </a:rPr>
              <a:t>Νεύρωση: Α2-Α3</a:t>
            </a:r>
            <a:endParaRPr lang="fr-FR" altLang="el-GR" b="1">
              <a:solidFill>
                <a:srgbClr val="996633"/>
              </a:solidFill>
            </a:endParaRPr>
          </a:p>
        </p:txBody>
      </p:sp>
    </p:spTree>
    <p:extLst>
      <p:ext uri="{BB962C8B-B14F-4D97-AF65-F5344CB8AC3E}">
        <p14:creationId xmlns:p14="http://schemas.microsoft.com/office/powerpoint/2010/main" val="1702646622"/>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33479" name="Object 7"/>
          <p:cNvGraphicFramePr>
            <a:graphicFrameLocks noChangeAspect="1"/>
          </p:cNvGraphicFramePr>
          <p:nvPr/>
        </p:nvGraphicFramePr>
        <p:xfrm>
          <a:off x="1666876" y="765175"/>
          <a:ext cx="5006975" cy="5976938"/>
        </p:xfrm>
        <a:graphic>
          <a:graphicData uri="http://schemas.openxmlformats.org/presentationml/2006/ole">
            <mc:AlternateContent xmlns:mc="http://schemas.openxmlformats.org/markup-compatibility/2006">
              <mc:Choice xmlns:v="urn:schemas-microsoft-com:vml" Requires="v">
                <p:oleObj name="Image" r:id="rId3" imgW="5334462" imgH="6370872" progId="Photoshop.Image.5">
                  <p:embed/>
                </p:oleObj>
              </mc:Choice>
              <mc:Fallback>
                <p:oleObj name="Image" r:id="rId3" imgW="5334462" imgH="6370872" progId="Photoshop.Image.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76" y="765175"/>
                        <a:ext cx="5006975" cy="597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3480" name="WordArt 8"/>
          <p:cNvSpPr>
            <a:spLocks noChangeArrowheads="1" noChangeShapeType="1" noTextEdit="1"/>
          </p:cNvSpPr>
          <p:nvPr/>
        </p:nvSpPr>
        <p:spPr bwMode="auto">
          <a:xfrm>
            <a:off x="1739900" y="142876"/>
            <a:ext cx="8604250" cy="549275"/>
          </a:xfrm>
          <a:prstGeom prst="rect">
            <a:avLst/>
          </a:prstGeom>
        </p:spPr>
        <p:txBody>
          <a:bodyPr wrap="none" fromWordArt="1">
            <a:prstTxWarp prst="textPlain">
              <a:avLst>
                <a:gd name="adj" fmla="val 50000"/>
              </a:avLst>
            </a:prstTxWarp>
          </a:bodyPr>
          <a:lstStyle/>
          <a:p>
            <a:pPr algn="ctr"/>
            <a:r>
              <a:rPr lang="el-GR" sz="3600" b="1" kern="10">
                <a:ln w="12700">
                  <a:solidFill>
                    <a:srgbClr val="000080"/>
                  </a:solidFill>
                  <a:miter lim="800000"/>
                  <a:headEnd/>
                  <a:tailEnd/>
                </a:ln>
                <a:effectLst>
                  <a:outerShdw dist="35921" dir="2700000" algn="ctr" rotWithShape="0">
                    <a:srgbClr val="9999FF"/>
                  </a:outerShdw>
                </a:effectLst>
                <a:latin typeface="Arial" panose="020B0604020202020204" pitchFamily="34" charset="0"/>
              </a:rPr>
              <a:t>πλάγιος ορθός κεφαλικός: κάμπτει πλαγίως την κεφαλή</a:t>
            </a:r>
          </a:p>
        </p:txBody>
      </p:sp>
      <p:sp>
        <p:nvSpPr>
          <p:cNvPr id="233482" name="Text Box 10"/>
          <p:cNvSpPr txBox="1">
            <a:spLocks noChangeArrowheads="1"/>
          </p:cNvSpPr>
          <p:nvPr/>
        </p:nvSpPr>
        <p:spPr bwMode="auto">
          <a:xfrm>
            <a:off x="6024564" y="981075"/>
            <a:ext cx="4319587"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b="1">
                <a:solidFill>
                  <a:srgbClr val="000000"/>
                </a:solidFill>
              </a:rPr>
              <a:t>Έκφυση:</a:t>
            </a:r>
            <a:r>
              <a:rPr lang="el-GR" altLang="el-GR">
                <a:solidFill>
                  <a:srgbClr val="000000"/>
                </a:solidFill>
              </a:rPr>
              <a:t> εγκάρσια απόφυση του άτλαντα</a:t>
            </a:r>
          </a:p>
          <a:p>
            <a:pPr>
              <a:spcBef>
                <a:spcPct val="50000"/>
              </a:spcBef>
            </a:pPr>
            <a:r>
              <a:rPr lang="el-GR" altLang="el-GR" b="1">
                <a:solidFill>
                  <a:srgbClr val="000000"/>
                </a:solidFill>
              </a:rPr>
              <a:t>Κατάφυση:</a:t>
            </a:r>
            <a:r>
              <a:rPr lang="el-GR" altLang="el-GR">
                <a:solidFill>
                  <a:srgbClr val="000000"/>
                </a:solidFill>
              </a:rPr>
              <a:t> σφαγιτιδική απόφυση του ινιακού οστού </a:t>
            </a:r>
          </a:p>
          <a:p>
            <a:pPr>
              <a:spcBef>
                <a:spcPct val="50000"/>
              </a:spcBef>
            </a:pPr>
            <a:r>
              <a:rPr lang="el-GR" altLang="el-GR" b="1">
                <a:solidFill>
                  <a:srgbClr val="996633"/>
                </a:solidFill>
              </a:rPr>
              <a:t>Νεύρωση: Α2-Α3</a:t>
            </a:r>
            <a:endParaRPr lang="fr-FR" altLang="el-GR" b="1">
              <a:solidFill>
                <a:srgbClr val="996633"/>
              </a:solidFill>
            </a:endParaRPr>
          </a:p>
        </p:txBody>
      </p:sp>
    </p:spTree>
    <p:extLst>
      <p:ext uri="{BB962C8B-B14F-4D97-AF65-F5344CB8AC3E}">
        <p14:creationId xmlns:p14="http://schemas.microsoft.com/office/powerpoint/2010/main" val="158221543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5426" y="0"/>
            <a:ext cx="66325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16" name="Line 4"/>
          <p:cNvSpPr>
            <a:spLocks noChangeShapeType="1"/>
          </p:cNvSpPr>
          <p:nvPr/>
        </p:nvSpPr>
        <p:spPr bwMode="auto">
          <a:xfrm>
            <a:off x="4008439" y="2133600"/>
            <a:ext cx="1800225" cy="28733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90117" name="Line 5"/>
          <p:cNvSpPr>
            <a:spLocks noChangeShapeType="1"/>
          </p:cNvSpPr>
          <p:nvPr/>
        </p:nvSpPr>
        <p:spPr bwMode="auto">
          <a:xfrm flipV="1">
            <a:off x="3143250" y="3933826"/>
            <a:ext cx="2952750" cy="35877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90118" name="Text Box 6"/>
          <p:cNvSpPr txBox="1">
            <a:spLocks noChangeArrowheads="1"/>
          </p:cNvSpPr>
          <p:nvPr/>
        </p:nvSpPr>
        <p:spPr bwMode="auto">
          <a:xfrm>
            <a:off x="1755775" y="1793876"/>
            <a:ext cx="19177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u="sng">
                <a:solidFill>
                  <a:schemeClr val="tx1"/>
                </a:solidFill>
                <a:latin typeface="Times New Roman" panose="02020603050405020304" pitchFamily="18" charset="0"/>
              </a:defRPr>
            </a:lvl1pPr>
            <a:lvl2pPr marL="742950" indent="-285750" eaLnBrk="0" hangingPunct="0">
              <a:defRPr sz="2000" b="1" u="sng">
                <a:solidFill>
                  <a:schemeClr val="tx1"/>
                </a:solidFill>
                <a:latin typeface="Times New Roman" panose="02020603050405020304" pitchFamily="18" charset="0"/>
              </a:defRPr>
            </a:lvl2pPr>
            <a:lvl3pPr marL="1143000" indent="-228600" eaLnBrk="0" hangingPunct="0">
              <a:defRPr sz="2000" b="1" u="sng">
                <a:solidFill>
                  <a:schemeClr val="tx1"/>
                </a:solidFill>
                <a:latin typeface="Times New Roman" panose="02020603050405020304" pitchFamily="18" charset="0"/>
              </a:defRPr>
            </a:lvl3pPr>
            <a:lvl4pPr marL="1600200" indent="-228600" eaLnBrk="0" hangingPunct="0">
              <a:defRPr sz="2000" b="1" u="sng">
                <a:solidFill>
                  <a:schemeClr val="tx1"/>
                </a:solidFill>
                <a:latin typeface="Times New Roman" panose="02020603050405020304" pitchFamily="18" charset="0"/>
              </a:defRPr>
            </a:lvl4pPr>
            <a:lvl5pPr marL="2057400" indent="-228600" eaLnBrk="0" hangingPunct="0">
              <a:defRPr sz="2000" b="1"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u="sng">
                <a:solidFill>
                  <a:schemeClr val="tx1"/>
                </a:solidFill>
                <a:latin typeface="Times New Roman" panose="02020603050405020304" pitchFamily="18" charset="0"/>
              </a:defRPr>
            </a:lvl9pPr>
          </a:lstStyle>
          <a:p>
            <a:pPr eaLnBrk="1" hangingPunct="1"/>
            <a:r>
              <a:rPr lang="el-GR" altLang="el-GR" sz="1800" b="0" u="none"/>
              <a:t>Μυώδες πλάτυσμα</a:t>
            </a:r>
          </a:p>
        </p:txBody>
      </p:sp>
      <p:sp>
        <p:nvSpPr>
          <p:cNvPr id="90119" name="Text Box 7"/>
          <p:cNvSpPr txBox="1">
            <a:spLocks noChangeArrowheads="1"/>
          </p:cNvSpPr>
          <p:nvPr/>
        </p:nvSpPr>
        <p:spPr bwMode="auto">
          <a:xfrm>
            <a:off x="1774825" y="4294188"/>
            <a:ext cx="25463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u="sng">
                <a:solidFill>
                  <a:schemeClr val="tx1"/>
                </a:solidFill>
                <a:latin typeface="Times New Roman" panose="02020603050405020304" pitchFamily="18" charset="0"/>
              </a:defRPr>
            </a:lvl1pPr>
            <a:lvl2pPr marL="742950" indent="-285750" eaLnBrk="0" hangingPunct="0">
              <a:defRPr sz="2000" b="1" u="sng">
                <a:solidFill>
                  <a:schemeClr val="tx1"/>
                </a:solidFill>
                <a:latin typeface="Times New Roman" panose="02020603050405020304" pitchFamily="18" charset="0"/>
              </a:defRPr>
            </a:lvl2pPr>
            <a:lvl3pPr marL="1143000" indent="-228600" eaLnBrk="0" hangingPunct="0">
              <a:defRPr sz="2000" b="1" u="sng">
                <a:solidFill>
                  <a:schemeClr val="tx1"/>
                </a:solidFill>
                <a:latin typeface="Times New Roman" panose="02020603050405020304" pitchFamily="18" charset="0"/>
              </a:defRPr>
            </a:lvl3pPr>
            <a:lvl4pPr marL="1600200" indent="-228600" eaLnBrk="0" hangingPunct="0">
              <a:defRPr sz="2000" b="1" u="sng">
                <a:solidFill>
                  <a:schemeClr val="tx1"/>
                </a:solidFill>
                <a:latin typeface="Times New Roman" panose="02020603050405020304" pitchFamily="18" charset="0"/>
              </a:defRPr>
            </a:lvl4pPr>
            <a:lvl5pPr marL="2057400" indent="-228600" eaLnBrk="0" hangingPunct="0">
              <a:defRPr sz="2000" b="1"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u="sng">
                <a:solidFill>
                  <a:schemeClr val="tx1"/>
                </a:solidFill>
                <a:latin typeface="Times New Roman" panose="02020603050405020304" pitchFamily="18" charset="0"/>
              </a:defRPr>
            </a:lvl9pPr>
          </a:lstStyle>
          <a:p>
            <a:pPr eaLnBrk="1" hangingPunct="1"/>
            <a:r>
              <a:rPr lang="el-GR" altLang="el-GR" sz="1800" b="0" u="none"/>
              <a:t>Στερνοκλειδομαστοειδής </a:t>
            </a:r>
          </a:p>
        </p:txBody>
      </p:sp>
      <p:sp>
        <p:nvSpPr>
          <p:cNvPr id="3" name="TextBox 2"/>
          <p:cNvSpPr txBox="1"/>
          <p:nvPr/>
        </p:nvSpPr>
        <p:spPr>
          <a:xfrm>
            <a:off x="1992429" y="391101"/>
            <a:ext cx="7066743" cy="646331"/>
          </a:xfrm>
          <a:prstGeom prst="rect">
            <a:avLst/>
          </a:prstGeom>
          <a:noFill/>
          <a:ln>
            <a:solidFill>
              <a:schemeClr val="accent2">
                <a:lumMod val="75000"/>
              </a:schemeClr>
            </a:solidFill>
          </a:ln>
        </p:spPr>
        <p:txBody>
          <a:bodyPr wrap="none" rtlCol="0">
            <a:spAutoFit/>
          </a:bodyPr>
          <a:lstStyle/>
          <a:p>
            <a:r>
              <a:rPr lang="el-GR" sz="3600" b="1" dirty="0"/>
              <a:t>ΠΡΟΣΘΙΟΠΛΑΓΙΟΙ ΜΥΕΣ ΤΡΑΧΗΛΟΥ </a:t>
            </a:r>
          </a:p>
        </p:txBody>
      </p:sp>
    </p:spTree>
    <p:extLst>
      <p:ext uri="{BB962C8B-B14F-4D97-AF65-F5344CB8AC3E}">
        <p14:creationId xmlns:p14="http://schemas.microsoft.com/office/powerpoint/2010/main" val="20794451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838200" y="365125"/>
            <a:ext cx="4594934" cy="1325563"/>
          </a:xfrm>
          <a:ln w="38100">
            <a:solidFill>
              <a:srgbClr val="7030A0"/>
            </a:solidFill>
          </a:ln>
        </p:spPr>
        <p:txBody>
          <a:bodyPr/>
          <a:lstStyle/>
          <a:p>
            <a:pPr eaLnBrk="1" hangingPunct="1"/>
            <a:r>
              <a:rPr lang="el-GR" altLang="el-GR" sz="3200" dirty="0">
                <a:solidFill>
                  <a:schemeClr val="accent2"/>
                </a:solidFill>
              </a:rPr>
              <a:t>ΣΚΑΛΗΝΟΙ  ΜΥΕΣ</a:t>
            </a:r>
            <a:br>
              <a:rPr lang="el-GR" altLang="el-GR" sz="3200" dirty="0">
                <a:solidFill>
                  <a:schemeClr val="accent2"/>
                </a:solidFill>
              </a:rPr>
            </a:br>
            <a:r>
              <a:rPr lang="el-GR" altLang="el-GR" sz="3200" dirty="0">
                <a:solidFill>
                  <a:schemeClr val="accent2"/>
                </a:solidFill>
              </a:rPr>
              <a:t> Ή  ΠΛΑΓΙΟΙ ΤΡΑΧΗΛΙΚΟΙ</a:t>
            </a:r>
          </a:p>
        </p:txBody>
      </p:sp>
      <p:sp>
        <p:nvSpPr>
          <p:cNvPr id="99331" name="Rectangle 3"/>
          <p:cNvSpPr>
            <a:spLocks noGrp="1" noChangeArrowheads="1"/>
          </p:cNvSpPr>
          <p:nvPr>
            <p:ph idx="1"/>
          </p:nvPr>
        </p:nvSpPr>
        <p:spPr/>
        <p:txBody>
          <a:bodyPr>
            <a:normAutofit/>
          </a:bodyPr>
          <a:lstStyle/>
          <a:p>
            <a:pPr eaLnBrk="1" hangingPunct="1">
              <a:lnSpc>
                <a:spcPct val="80000"/>
              </a:lnSpc>
            </a:pPr>
            <a:r>
              <a:rPr lang="el-GR" altLang="el-GR" sz="2400" dirty="0">
                <a:solidFill>
                  <a:srgbClr val="FF0000"/>
                </a:solidFill>
              </a:rPr>
              <a:t>ΠΡΟΣΘΙΟΣ ΣΚΑΛΗΝΟΣ</a:t>
            </a:r>
          </a:p>
          <a:p>
            <a:pPr eaLnBrk="1" hangingPunct="1">
              <a:lnSpc>
                <a:spcPct val="80000"/>
              </a:lnSpc>
              <a:buFontTx/>
              <a:buNone/>
            </a:pPr>
            <a:r>
              <a:rPr lang="el-GR" altLang="el-GR" sz="2400" dirty="0"/>
              <a:t>    </a:t>
            </a:r>
            <a:r>
              <a:rPr lang="el-GR" altLang="el-GR" sz="2400" dirty="0" err="1"/>
              <a:t>Εκφ</a:t>
            </a:r>
            <a:r>
              <a:rPr lang="el-GR" altLang="el-GR" sz="2400" dirty="0"/>
              <a:t>. από εγκάρσιες </a:t>
            </a:r>
            <a:r>
              <a:rPr lang="el-GR" altLang="el-GR" sz="2400" dirty="0" err="1"/>
              <a:t>αποφ</a:t>
            </a:r>
            <a:r>
              <a:rPr lang="el-GR" altLang="el-GR" sz="2400" dirty="0"/>
              <a:t>. 3-6</a:t>
            </a:r>
            <a:r>
              <a:rPr lang="el-GR" altLang="el-GR" sz="2400" baseline="30000" dirty="0"/>
              <a:t>ου</a:t>
            </a:r>
            <a:r>
              <a:rPr lang="el-GR" altLang="el-GR" sz="2400" dirty="0"/>
              <a:t>  </a:t>
            </a:r>
            <a:r>
              <a:rPr lang="el-GR" altLang="el-GR" sz="2400" dirty="0" err="1"/>
              <a:t>αυχ</a:t>
            </a:r>
            <a:r>
              <a:rPr lang="el-GR" altLang="el-GR" sz="2400" dirty="0"/>
              <a:t>. </a:t>
            </a:r>
            <a:r>
              <a:rPr lang="el-GR" altLang="el-GR" sz="2400" dirty="0" err="1"/>
              <a:t>σπον</a:t>
            </a:r>
            <a:r>
              <a:rPr lang="el-GR" altLang="el-GR" sz="2400" dirty="0"/>
              <a:t> </a:t>
            </a:r>
            <a:r>
              <a:rPr lang="el-GR" altLang="el-GR" sz="2400" dirty="0">
                <a:cs typeface="Times New Roman" panose="02020603050405020304" pitchFamily="18" charset="0"/>
              </a:rPr>
              <a:t>→1</a:t>
            </a:r>
            <a:r>
              <a:rPr lang="el-GR" altLang="el-GR" sz="2400" baseline="30000" dirty="0">
                <a:cs typeface="Times New Roman" panose="02020603050405020304" pitchFamily="18" charset="0"/>
              </a:rPr>
              <a:t>η</a:t>
            </a:r>
            <a:r>
              <a:rPr lang="el-GR" altLang="el-GR" sz="2400" dirty="0">
                <a:cs typeface="Times New Roman" panose="02020603050405020304" pitchFamily="18" charset="0"/>
              </a:rPr>
              <a:t> πλευρά</a:t>
            </a:r>
          </a:p>
          <a:p>
            <a:pPr eaLnBrk="1" hangingPunct="1">
              <a:lnSpc>
                <a:spcPct val="80000"/>
              </a:lnSpc>
            </a:pPr>
            <a:r>
              <a:rPr lang="el-GR" altLang="el-GR" sz="2400" dirty="0">
                <a:solidFill>
                  <a:srgbClr val="FF0000"/>
                </a:solidFill>
                <a:cs typeface="Times New Roman" panose="02020603050405020304" pitchFamily="18" charset="0"/>
              </a:rPr>
              <a:t>ΜΕΣΟΣ ΣΚΑΛΗΝΟΣ</a:t>
            </a:r>
          </a:p>
          <a:p>
            <a:pPr eaLnBrk="1" hangingPunct="1">
              <a:lnSpc>
                <a:spcPct val="80000"/>
              </a:lnSpc>
              <a:buFontTx/>
              <a:buNone/>
            </a:pPr>
            <a:r>
              <a:rPr lang="el-GR" altLang="el-GR" sz="2400" dirty="0">
                <a:cs typeface="Times New Roman" panose="02020603050405020304" pitchFamily="18" charset="0"/>
              </a:rPr>
              <a:t>    ο μεγαλύτερος, </a:t>
            </a:r>
            <a:r>
              <a:rPr lang="el-GR" altLang="el-GR" sz="2400" dirty="0" err="1"/>
              <a:t>εκφ</a:t>
            </a:r>
            <a:r>
              <a:rPr lang="el-GR" altLang="el-GR" sz="2400" dirty="0"/>
              <a:t>. από εγκάρσιες </a:t>
            </a:r>
            <a:r>
              <a:rPr lang="el-GR" altLang="el-GR" sz="2400" dirty="0" err="1"/>
              <a:t>αποφ</a:t>
            </a:r>
            <a:r>
              <a:rPr lang="el-GR" altLang="el-GR" sz="2400" dirty="0"/>
              <a:t>. 2-7</a:t>
            </a:r>
            <a:r>
              <a:rPr lang="el-GR" altLang="el-GR" sz="2400" baseline="30000" dirty="0"/>
              <a:t>ου</a:t>
            </a:r>
            <a:r>
              <a:rPr lang="el-GR" altLang="el-GR" sz="2400" dirty="0"/>
              <a:t>  </a:t>
            </a:r>
            <a:r>
              <a:rPr lang="el-GR" altLang="el-GR" sz="2400" dirty="0" err="1"/>
              <a:t>αυχ</a:t>
            </a:r>
            <a:r>
              <a:rPr lang="el-GR" altLang="el-GR" sz="2400" dirty="0"/>
              <a:t>. </a:t>
            </a:r>
            <a:r>
              <a:rPr lang="el-GR" altLang="el-GR" sz="2400" dirty="0" err="1"/>
              <a:t>σπον</a:t>
            </a:r>
            <a:r>
              <a:rPr lang="el-GR" altLang="el-GR" sz="2400" dirty="0"/>
              <a:t> </a:t>
            </a:r>
            <a:r>
              <a:rPr lang="el-GR" altLang="el-GR" sz="2400" dirty="0">
                <a:cs typeface="Times New Roman" panose="02020603050405020304" pitchFamily="18" charset="0"/>
              </a:rPr>
              <a:t>→ άνω επιφάνεια 1</a:t>
            </a:r>
            <a:r>
              <a:rPr lang="el-GR" altLang="el-GR" sz="2400" baseline="30000" dirty="0">
                <a:cs typeface="Times New Roman" panose="02020603050405020304" pitchFamily="18" charset="0"/>
              </a:rPr>
              <a:t>ης</a:t>
            </a:r>
            <a:r>
              <a:rPr lang="el-GR" altLang="el-GR" sz="2400" dirty="0">
                <a:cs typeface="Times New Roman" panose="02020603050405020304" pitchFamily="18" charset="0"/>
              </a:rPr>
              <a:t> πλευράς επί τα εκτός και πίσω του πρόσθιου</a:t>
            </a:r>
          </a:p>
          <a:p>
            <a:pPr eaLnBrk="1" hangingPunct="1">
              <a:lnSpc>
                <a:spcPct val="80000"/>
              </a:lnSpc>
            </a:pPr>
            <a:r>
              <a:rPr lang="el-GR" altLang="el-GR" sz="2400" dirty="0">
                <a:solidFill>
                  <a:srgbClr val="FF0000"/>
                </a:solidFill>
                <a:cs typeface="Times New Roman" panose="02020603050405020304" pitchFamily="18" charset="0"/>
              </a:rPr>
              <a:t>ΟΠΙΣΘΙΟ ΣΚΑΛΗΝΟΣ</a:t>
            </a:r>
          </a:p>
          <a:p>
            <a:pPr eaLnBrk="1" hangingPunct="1">
              <a:lnSpc>
                <a:spcPct val="80000"/>
              </a:lnSpc>
              <a:buFontTx/>
              <a:buNone/>
            </a:pPr>
            <a:r>
              <a:rPr lang="el-GR" altLang="el-GR" sz="2400" dirty="0">
                <a:cs typeface="Times New Roman" panose="02020603050405020304" pitchFamily="18" charset="0"/>
              </a:rPr>
              <a:t>    Ο μικρότερος, </a:t>
            </a:r>
            <a:r>
              <a:rPr lang="el-GR" altLang="el-GR" sz="2400" dirty="0" err="1"/>
              <a:t>εκφ</a:t>
            </a:r>
            <a:r>
              <a:rPr lang="el-GR" altLang="el-GR" sz="2400" dirty="0"/>
              <a:t>. από εγκάρσιες </a:t>
            </a:r>
            <a:r>
              <a:rPr lang="el-GR" altLang="el-GR" sz="2400" dirty="0" err="1"/>
              <a:t>αποφ</a:t>
            </a:r>
            <a:r>
              <a:rPr lang="el-GR" altLang="el-GR" sz="2400" dirty="0"/>
              <a:t>. 5-7</a:t>
            </a:r>
            <a:r>
              <a:rPr lang="el-GR" altLang="el-GR" sz="2400" baseline="30000" dirty="0"/>
              <a:t>ου</a:t>
            </a:r>
            <a:r>
              <a:rPr lang="el-GR" altLang="el-GR" sz="2400" dirty="0"/>
              <a:t>  </a:t>
            </a:r>
            <a:r>
              <a:rPr lang="el-GR" altLang="el-GR" sz="2400" dirty="0" err="1"/>
              <a:t>αυχ</a:t>
            </a:r>
            <a:r>
              <a:rPr lang="el-GR" altLang="el-GR" sz="2400" dirty="0"/>
              <a:t>. </a:t>
            </a:r>
            <a:r>
              <a:rPr lang="el-GR" altLang="el-GR" sz="2400" dirty="0" err="1"/>
              <a:t>σπον</a:t>
            </a:r>
            <a:r>
              <a:rPr lang="el-GR" altLang="el-GR" sz="2400" dirty="0"/>
              <a:t> </a:t>
            </a:r>
            <a:r>
              <a:rPr lang="el-GR" altLang="el-GR" sz="2400" dirty="0">
                <a:cs typeface="Times New Roman" panose="02020603050405020304" pitchFamily="18" charset="0"/>
              </a:rPr>
              <a:t>→</a:t>
            </a:r>
            <a:r>
              <a:rPr lang="el-GR" altLang="el-GR" sz="2400" dirty="0"/>
              <a:t> </a:t>
            </a:r>
            <a:r>
              <a:rPr lang="el-GR" altLang="el-GR" sz="2400" dirty="0">
                <a:cs typeface="Times New Roman" panose="02020603050405020304" pitchFamily="18" charset="0"/>
              </a:rPr>
              <a:t>  2</a:t>
            </a:r>
            <a:r>
              <a:rPr lang="el-GR" altLang="el-GR" sz="2400" baseline="30000" dirty="0">
                <a:cs typeface="Times New Roman" panose="02020603050405020304" pitchFamily="18" charset="0"/>
              </a:rPr>
              <a:t>η</a:t>
            </a:r>
            <a:r>
              <a:rPr lang="el-GR" altLang="el-GR" sz="2400" dirty="0">
                <a:cs typeface="Times New Roman" panose="02020603050405020304" pitchFamily="18" charset="0"/>
              </a:rPr>
              <a:t> πλευρά </a:t>
            </a:r>
          </a:p>
          <a:p>
            <a:pPr eaLnBrk="1" hangingPunct="1">
              <a:lnSpc>
                <a:spcPct val="80000"/>
              </a:lnSpc>
              <a:buFontTx/>
              <a:buNone/>
            </a:pPr>
            <a:r>
              <a:rPr lang="el-GR" altLang="el-GR" sz="2400" dirty="0">
                <a:cs typeface="Times New Roman" panose="02020603050405020304" pitchFamily="18" charset="0"/>
              </a:rPr>
              <a:t>    </a:t>
            </a:r>
            <a:r>
              <a:rPr lang="el-GR" altLang="el-GR" sz="2400" dirty="0">
                <a:solidFill>
                  <a:srgbClr val="FF0000"/>
                </a:solidFill>
                <a:cs typeface="Times New Roman" panose="02020603050405020304" pitchFamily="18" charset="0"/>
              </a:rPr>
              <a:t>ΕΝΕΡΓΕΙΑ</a:t>
            </a:r>
          </a:p>
          <a:p>
            <a:pPr eaLnBrk="1" hangingPunct="1">
              <a:lnSpc>
                <a:spcPct val="80000"/>
              </a:lnSpc>
              <a:buFontTx/>
              <a:buNone/>
            </a:pPr>
            <a:r>
              <a:rPr lang="el-GR" altLang="el-GR" sz="2400" dirty="0">
                <a:solidFill>
                  <a:srgbClr val="FF0000"/>
                </a:solidFill>
                <a:cs typeface="Times New Roman" panose="02020603050405020304" pitchFamily="18" charset="0"/>
              </a:rPr>
              <a:t>    </a:t>
            </a:r>
            <a:r>
              <a:rPr lang="el-GR" altLang="el-GR" sz="2400" dirty="0">
                <a:cs typeface="Times New Roman" panose="02020603050405020304" pitchFamily="18" charset="0"/>
              </a:rPr>
              <a:t>Αμφίπλευρα πιέζουν τους </a:t>
            </a:r>
            <a:r>
              <a:rPr lang="el-GR" altLang="el-GR" sz="2400" dirty="0" err="1">
                <a:cs typeface="Times New Roman" panose="02020603050405020304" pitchFamily="18" charset="0"/>
              </a:rPr>
              <a:t>αυχ</a:t>
            </a:r>
            <a:r>
              <a:rPr lang="el-GR" altLang="el-GR" sz="2400" dirty="0">
                <a:cs typeface="Times New Roman" panose="02020603050405020304" pitchFamily="18" charset="0"/>
              </a:rPr>
              <a:t> </a:t>
            </a:r>
            <a:r>
              <a:rPr lang="el-GR" altLang="el-GR" sz="2400" dirty="0" err="1">
                <a:cs typeface="Times New Roman" panose="02020603050405020304" pitchFamily="18" charset="0"/>
              </a:rPr>
              <a:t>σπον</a:t>
            </a:r>
            <a:r>
              <a:rPr lang="el-GR" altLang="el-GR" sz="2400" dirty="0">
                <a:cs typeface="Times New Roman" panose="02020603050405020304" pitchFamily="18" charset="0"/>
              </a:rPr>
              <a:t>, </a:t>
            </a:r>
            <a:r>
              <a:rPr lang="el-GR" altLang="el-GR" sz="2400" dirty="0" err="1">
                <a:cs typeface="Times New Roman" panose="02020603050405020304" pitchFamily="18" charset="0"/>
              </a:rPr>
              <a:t>ετερόπλευρη</a:t>
            </a:r>
            <a:r>
              <a:rPr lang="el-GR" altLang="el-GR" sz="2400" dirty="0">
                <a:cs typeface="Times New Roman" panose="02020603050405020304" pitchFamily="18" charset="0"/>
              </a:rPr>
              <a:t> ενέργεια κάμπτει την αυχενική μοίρα σύστοιχα, στη δύσπνοια ανυψώνουν τις 2 πρώτες πλευρές</a:t>
            </a:r>
          </a:p>
        </p:txBody>
      </p:sp>
    </p:spTree>
    <p:extLst>
      <p:ext uri="{BB962C8B-B14F-4D97-AF65-F5344CB8AC3E}">
        <p14:creationId xmlns:p14="http://schemas.microsoft.com/office/powerpoint/2010/main" val="21685398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0070C0"/>
            </a:solidFill>
          </a:ln>
        </p:spPr>
        <p:txBody>
          <a:bodyPr/>
          <a:lstStyle/>
          <a:p>
            <a:r>
              <a:rPr lang="el-GR" dirty="0"/>
              <a:t>Πρόσθιο τραχηλικό τρίγωνο</a:t>
            </a:r>
            <a:endParaRPr lang="en-US"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2133600" y="2057400"/>
            <a:ext cx="4814236" cy="4505106"/>
          </a:xfrm>
          <a:prstGeom prst="rect">
            <a:avLst/>
          </a:prstGeom>
          <a:noFill/>
          <a:ln w="9525">
            <a:noFill/>
            <a:miter lim="800000"/>
            <a:headEnd/>
            <a:tailEnd/>
          </a:ln>
        </p:spPr>
      </p:pic>
      <p:sp>
        <p:nvSpPr>
          <p:cNvPr id="4" name="5-Point Star 3"/>
          <p:cNvSpPr/>
          <p:nvPr/>
        </p:nvSpPr>
        <p:spPr>
          <a:xfrm>
            <a:off x="5334000" y="3733800"/>
            <a:ext cx="4572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5-Point Star 4"/>
          <p:cNvSpPr/>
          <p:nvPr/>
        </p:nvSpPr>
        <p:spPr>
          <a:xfrm>
            <a:off x="7391400" y="2514600"/>
            <a:ext cx="4572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5-Point Star 5"/>
          <p:cNvSpPr/>
          <p:nvPr/>
        </p:nvSpPr>
        <p:spPr>
          <a:xfrm>
            <a:off x="4800600" y="3962400"/>
            <a:ext cx="304800" cy="3048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5-Point Star 6"/>
          <p:cNvSpPr/>
          <p:nvPr/>
        </p:nvSpPr>
        <p:spPr>
          <a:xfrm>
            <a:off x="7391400" y="3200400"/>
            <a:ext cx="457200" cy="3810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7848601" y="2514600"/>
            <a:ext cx="2625975" cy="369332"/>
          </a:xfrm>
          <a:prstGeom prst="rect">
            <a:avLst/>
          </a:prstGeom>
          <a:noFill/>
        </p:spPr>
        <p:txBody>
          <a:bodyPr wrap="none" rtlCol="0">
            <a:spAutoFit/>
          </a:bodyPr>
          <a:lstStyle/>
          <a:p>
            <a:r>
              <a:rPr lang="el-GR" dirty="0">
                <a:solidFill>
                  <a:prstClr val="black"/>
                </a:solidFill>
              </a:rPr>
              <a:t>Υπογνάθιο ή διγαστορικό </a:t>
            </a:r>
            <a:endParaRPr lang="en-US" dirty="0">
              <a:solidFill>
                <a:prstClr val="black"/>
              </a:solidFill>
            </a:endParaRPr>
          </a:p>
        </p:txBody>
      </p:sp>
      <p:sp>
        <p:nvSpPr>
          <p:cNvPr id="9" name="TextBox 8"/>
          <p:cNvSpPr txBox="1"/>
          <p:nvPr/>
        </p:nvSpPr>
        <p:spPr>
          <a:xfrm>
            <a:off x="8001000" y="3200400"/>
            <a:ext cx="2076402" cy="369332"/>
          </a:xfrm>
          <a:prstGeom prst="rect">
            <a:avLst/>
          </a:prstGeom>
          <a:noFill/>
        </p:spPr>
        <p:txBody>
          <a:bodyPr wrap="none" rtlCol="0">
            <a:spAutoFit/>
          </a:bodyPr>
          <a:lstStyle/>
          <a:p>
            <a:r>
              <a:rPr lang="el-GR" dirty="0">
                <a:solidFill>
                  <a:prstClr val="black"/>
                </a:solidFill>
              </a:rPr>
              <a:t>Καρωτιδικό τρίγωνο</a:t>
            </a:r>
            <a:endParaRPr lang="en-US" dirty="0">
              <a:solidFill>
                <a:prstClr val="black"/>
              </a:solidFill>
            </a:endParaRPr>
          </a:p>
        </p:txBody>
      </p:sp>
    </p:spTree>
    <p:extLst>
      <p:ext uri="{BB962C8B-B14F-4D97-AF65-F5344CB8AC3E}">
        <p14:creationId xmlns:p14="http://schemas.microsoft.com/office/powerpoint/2010/main" val="512180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9924" name="Object 4"/>
          <p:cNvGraphicFramePr>
            <a:graphicFrameLocks noChangeAspect="1"/>
          </p:cNvGraphicFramePr>
          <p:nvPr>
            <p:extLst>
              <p:ext uri="{D42A27DB-BD31-4B8C-83A1-F6EECF244321}">
                <p14:modId xmlns:p14="http://schemas.microsoft.com/office/powerpoint/2010/main" val="997775472"/>
              </p:ext>
            </p:extLst>
          </p:nvPr>
        </p:nvGraphicFramePr>
        <p:xfrm>
          <a:off x="167555" y="836614"/>
          <a:ext cx="4087812" cy="5832475"/>
        </p:xfrm>
        <a:graphic>
          <a:graphicData uri="http://schemas.openxmlformats.org/presentationml/2006/ole">
            <mc:AlternateContent xmlns:mc="http://schemas.openxmlformats.org/markup-compatibility/2006">
              <mc:Choice xmlns:v="urn:schemas-microsoft-com:vml" Requires="v">
                <p:oleObj name="Image" r:id="rId3" imgW="8761905" imgH="12495238" progId="Photoshop.Image.5">
                  <p:embed/>
                </p:oleObj>
              </mc:Choice>
              <mc:Fallback>
                <p:oleObj name="Image" r:id="rId3" imgW="8761905" imgH="12495238" progId="Photoshop.Image.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555" y="836614"/>
                        <a:ext cx="4087812" cy="583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nThick">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9925" name="Text Box 5"/>
          <p:cNvSpPr txBox="1">
            <a:spLocks noChangeArrowheads="1"/>
          </p:cNvSpPr>
          <p:nvPr/>
        </p:nvSpPr>
        <p:spPr bwMode="auto">
          <a:xfrm>
            <a:off x="940667" y="237820"/>
            <a:ext cx="3314700" cy="457200"/>
          </a:xfrm>
          <a:prstGeom prst="rect">
            <a:avLst/>
          </a:prstGeom>
          <a:solidFill>
            <a:schemeClr val="accent1">
              <a:lumMod val="75000"/>
            </a:schemeClr>
          </a:solidFill>
          <a:ln>
            <a:noFill/>
          </a:ln>
          <a:effectLst/>
        </p:spPr>
        <p:txBody>
          <a:bodyPr>
            <a:spAutoFit/>
          </a:bodyPr>
          <a:lstStyle/>
          <a:p>
            <a:pPr>
              <a:spcBef>
                <a:spcPct val="50000"/>
              </a:spcBef>
            </a:pPr>
            <a:r>
              <a:rPr lang="el-GR" altLang="el-GR" sz="2400" b="1" dirty="0">
                <a:solidFill>
                  <a:schemeClr val="bg2"/>
                </a:solidFill>
              </a:rPr>
              <a:t>Μυώδες πλάτυσμα</a:t>
            </a:r>
          </a:p>
        </p:txBody>
      </p:sp>
      <p:sp>
        <p:nvSpPr>
          <p:cNvPr id="209928" name="Rectangle 8"/>
          <p:cNvSpPr>
            <a:spLocks noChangeArrowheads="1"/>
          </p:cNvSpPr>
          <p:nvPr/>
        </p:nvSpPr>
        <p:spPr bwMode="auto">
          <a:xfrm>
            <a:off x="3868226" y="2433332"/>
            <a:ext cx="5256213"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l-GR" altLang="el-GR" sz="2000" b="1" dirty="0">
                <a:solidFill>
                  <a:srgbClr val="CC9900"/>
                </a:solidFill>
                <a:latin typeface="Arial" panose="020B0604020202020204" pitchFamily="34" charset="0"/>
              </a:rPr>
              <a:t>Κινητική νεύρωση: </a:t>
            </a:r>
          </a:p>
          <a:p>
            <a:r>
              <a:rPr lang="el-GR" altLang="el-GR" sz="2000" b="1" dirty="0">
                <a:solidFill>
                  <a:srgbClr val="CC9900"/>
                </a:solidFill>
                <a:latin typeface="Arial" panose="020B0604020202020204" pitchFamily="34" charset="0"/>
              </a:rPr>
              <a:t>Τραχηλικός κλάδος του παρωτιδικού </a:t>
            </a:r>
          </a:p>
          <a:p>
            <a:r>
              <a:rPr lang="el-GR" altLang="el-GR" sz="2000" b="1" dirty="0">
                <a:solidFill>
                  <a:srgbClr val="CC9900"/>
                </a:solidFill>
                <a:latin typeface="Arial" panose="020B0604020202020204" pitchFamily="34" charset="0"/>
              </a:rPr>
              <a:t>προσωπικού νεύρου</a:t>
            </a:r>
          </a:p>
          <a:p>
            <a:r>
              <a:rPr lang="el-GR" altLang="el-GR" sz="2000" b="1" dirty="0">
                <a:solidFill>
                  <a:srgbClr val="CC9900"/>
                </a:solidFill>
                <a:latin typeface="Arial" panose="020B0604020202020204" pitchFamily="34" charset="0"/>
              </a:rPr>
              <a:t>Δερματική αισθητική νεύρωση:</a:t>
            </a:r>
          </a:p>
          <a:p>
            <a:r>
              <a:rPr lang="el-GR" altLang="el-GR" sz="2000" b="1" dirty="0" err="1">
                <a:solidFill>
                  <a:srgbClr val="CC9900"/>
                </a:solidFill>
                <a:latin typeface="Arial" panose="020B0604020202020204" pitchFamily="34" charset="0"/>
              </a:rPr>
              <a:t>Υποδερμάτιο</a:t>
            </a:r>
            <a:r>
              <a:rPr lang="el-GR" altLang="el-GR" sz="2000" b="1" dirty="0">
                <a:solidFill>
                  <a:srgbClr val="CC9900"/>
                </a:solidFill>
                <a:latin typeface="Arial" panose="020B0604020202020204" pitchFamily="34" charset="0"/>
              </a:rPr>
              <a:t> νεύρο του τραχήλου </a:t>
            </a:r>
          </a:p>
          <a:p>
            <a:r>
              <a:rPr lang="el-GR" altLang="el-GR" sz="2000" b="1" dirty="0">
                <a:solidFill>
                  <a:srgbClr val="CC9900"/>
                </a:solidFill>
                <a:latin typeface="Arial" panose="020B0604020202020204" pitchFamily="34" charset="0"/>
              </a:rPr>
              <a:t>ή εγκάρσιο τραχηλικό</a:t>
            </a:r>
          </a:p>
        </p:txBody>
      </p:sp>
      <p:sp>
        <p:nvSpPr>
          <p:cNvPr id="209930" name="Text Box 10"/>
          <p:cNvSpPr txBox="1">
            <a:spLocks noChangeArrowheads="1"/>
          </p:cNvSpPr>
          <p:nvPr/>
        </p:nvSpPr>
        <p:spPr bwMode="auto">
          <a:xfrm>
            <a:off x="4801321" y="695020"/>
            <a:ext cx="4968875"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2000" b="1" dirty="0" err="1">
                <a:solidFill>
                  <a:srgbClr val="000000"/>
                </a:solidFill>
                <a:latin typeface="Arial" panose="020B0604020202020204" pitchFamily="34" charset="0"/>
              </a:rPr>
              <a:t>Έκφυση</a:t>
            </a:r>
            <a:r>
              <a:rPr lang="el-GR" altLang="el-GR" sz="2000" b="1" dirty="0">
                <a:solidFill>
                  <a:srgbClr val="000000"/>
                </a:solidFill>
                <a:latin typeface="Arial" panose="020B0604020202020204" pitchFamily="34" charset="0"/>
              </a:rPr>
              <a:t>: υποδόρια </a:t>
            </a:r>
            <a:r>
              <a:rPr lang="el-GR" altLang="el-GR" sz="2000" b="1" dirty="0" err="1">
                <a:solidFill>
                  <a:srgbClr val="000000"/>
                </a:solidFill>
                <a:latin typeface="Arial" panose="020B0604020202020204" pitchFamily="34" charset="0"/>
              </a:rPr>
              <a:t>περιτονία</a:t>
            </a:r>
            <a:r>
              <a:rPr lang="el-GR" altLang="el-GR" sz="2000" b="1" dirty="0">
                <a:solidFill>
                  <a:srgbClr val="000000"/>
                </a:solidFill>
                <a:latin typeface="Arial" panose="020B0604020202020204" pitchFamily="34" charset="0"/>
              </a:rPr>
              <a:t> άνω </a:t>
            </a:r>
            <a:r>
              <a:rPr lang="el-GR" altLang="el-GR" sz="2000" b="1" dirty="0" err="1">
                <a:solidFill>
                  <a:srgbClr val="000000"/>
                </a:solidFill>
                <a:latin typeface="Arial" panose="020B0604020202020204" pitchFamily="34" charset="0"/>
              </a:rPr>
              <a:t>τεταρτημορίου</a:t>
            </a:r>
            <a:r>
              <a:rPr lang="el-GR" altLang="el-GR" sz="2000" b="1" dirty="0">
                <a:solidFill>
                  <a:srgbClr val="000000"/>
                </a:solidFill>
                <a:latin typeface="Arial" panose="020B0604020202020204" pitchFamily="34" charset="0"/>
              </a:rPr>
              <a:t> θώρακα </a:t>
            </a:r>
          </a:p>
          <a:p>
            <a:pPr>
              <a:spcBef>
                <a:spcPct val="50000"/>
              </a:spcBef>
            </a:pPr>
            <a:r>
              <a:rPr lang="el-GR" altLang="el-GR" sz="2000" b="1" dirty="0">
                <a:solidFill>
                  <a:srgbClr val="000000"/>
                </a:solidFill>
                <a:latin typeface="Arial" panose="020B0604020202020204" pitchFamily="34" charset="0"/>
              </a:rPr>
              <a:t>Κατάφυση: υποδόρια </a:t>
            </a:r>
            <a:r>
              <a:rPr lang="el-GR" altLang="el-GR" sz="2000" b="1" dirty="0" err="1">
                <a:solidFill>
                  <a:srgbClr val="000000"/>
                </a:solidFill>
                <a:latin typeface="Arial" panose="020B0604020202020204" pitchFamily="34" charset="0"/>
              </a:rPr>
              <a:t>περιτονία</a:t>
            </a:r>
            <a:r>
              <a:rPr lang="el-GR" altLang="el-GR" sz="2000" b="1" dirty="0">
                <a:solidFill>
                  <a:srgbClr val="000000"/>
                </a:solidFill>
                <a:latin typeface="Arial" panose="020B0604020202020204" pitchFamily="34" charset="0"/>
              </a:rPr>
              <a:t> και μύες </a:t>
            </a:r>
            <a:r>
              <a:rPr lang="el-GR" altLang="el-GR" sz="2000" b="1" dirty="0" err="1">
                <a:solidFill>
                  <a:srgbClr val="000000"/>
                </a:solidFill>
                <a:latin typeface="Arial" panose="020B0604020202020204" pitchFamily="34" charset="0"/>
              </a:rPr>
              <a:t>γενείου</a:t>
            </a:r>
            <a:r>
              <a:rPr lang="el-GR" altLang="el-GR" sz="2000" b="1" dirty="0">
                <a:solidFill>
                  <a:srgbClr val="000000"/>
                </a:solidFill>
                <a:latin typeface="Arial" panose="020B0604020202020204" pitchFamily="34" charset="0"/>
              </a:rPr>
              <a:t> και της κάτω γνάθου </a:t>
            </a:r>
            <a:endParaRPr lang="fr-FR" altLang="el-GR" sz="2000" b="1" dirty="0">
              <a:solidFill>
                <a:srgbClr val="000000"/>
              </a:solidFill>
              <a:latin typeface="Arial" panose="020B0604020202020204" pitchFamily="34" charset="0"/>
            </a:endParaRPr>
          </a:p>
        </p:txBody>
      </p:sp>
      <p:sp>
        <p:nvSpPr>
          <p:cNvPr id="209932" name="Text Box 12"/>
          <p:cNvSpPr txBox="1">
            <a:spLocks noChangeArrowheads="1"/>
          </p:cNvSpPr>
          <p:nvPr/>
        </p:nvSpPr>
        <p:spPr bwMode="auto">
          <a:xfrm>
            <a:off x="4485373" y="4675682"/>
            <a:ext cx="3088989" cy="92333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l-GR" altLang="el-GR" b="1" dirty="0">
                <a:solidFill>
                  <a:srgbClr val="000000"/>
                </a:solidFill>
              </a:rPr>
              <a:t>Καθέλκει και φέρει προς τα έξω το κάτω χείλος και προς τα άνω το δέρμα του θώρακα </a:t>
            </a:r>
            <a:endParaRPr lang="fr-FR" altLang="el-GR" b="1" dirty="0">
              <a:solidFill>
                <a:srgbClr val="000000"/>
              </a:solidFill>
            </a:endParaRPr>
          </a:p>
        </p:txBody>
      </p:sp>
      <p:pic>
        <p:nvPicPr>
          <p:cNvPr id="2" name="Picture 1"/>
          <p:cNvPicPr>
            <a:picLocks noChangeAspect="1"/>
          </p:cNvPicPr>
          <p:nvPr/>
        </p:nvPicPr>
        <p:blipFill>
          <a:blip r:embed="rId5"/>
          <a:stretch>
            <a:fillRect/>
          </a:stretch>
        </p:blipFill>
        <p:spPr>
          <a:xfrm>
            <a:off x="8227790" y="2758978"/>
            <a:ext cx="3964210" cy="4099022"/>
          </a:xfrm>
          <a:prstGeom prst="rect">
            <a:avLst/>
          </a:prstGeom>
        </p:spPr>
      </p:pic>
    </p:spTree>
    <p:extLst>
      <p:ext uri="{BB962C8B-B14F-4D97-AF65-F5344CB8AC3E}">
        <p14:creationId xmlns:p14="http://schemas.microsoft.com/office/powerpoint/2010/main" val="4080480858"/>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839</TotalTime>
  <Words>2890</Words>
  <Application>Microsoft Office PowerPoint</Application>
  <PresentationFormat>Ευρεία οθόνη</PresentationFormat>
  <Paragraphs>487</Paragraphs>
  <Slides>81</Slides>
  <Notes>23</Notes>
  <HiddenSlides>8</HiddenSlides>
  <MMClips>0</MMClips>
  <ScaleCrop>false</ScaleCrop>
  <HeadingPairs>
    <vt:vector size="8" baseType="variant">
      <vt:variant>
        <vt:lpstr>Γραμματοσειρές που χρησιμοποιούνται</vt:lpstr>
      </vt:variant>
      <vt:variant>
        <vt:i4>7</vt:i4>
      </vt:variant>
      <vt:variant>
        <vt:lpstr>Θέμα</vt:lpstr>
      </vt:variant>
      <vt:variant>
        <vt:i4>1</vt:i4>
      </vt:variant>
      <vt:variant>
        <vt:lpstr>Ενσωματωμένοι διακομιστές OLE</vt:lpstr>
      </vt:variant>
      <vt:variant>
        <vt:i4>2</vt:i4>
      </vt:variant>
      <vt:variant>
        <vt:lpstr>Τίτλοι διαφανειών</vt:lpstr>
      </vt:variant>
      <vt:variant>
        <vt:i4>81</vt:i4>
      </vt:variant>
    </vt:vector>
  </HeadingPairs>
  <TitlesOfParts>
    <vt:vector size="91" baseType="lpstr">
      <vt:lpstr>ＭＳ Ｐゴシック</vt:lpstr>
      <vt:lpstr>Arial</vt:lpstr>
      <vt:lpstr>Calibri</vt:lpstr>
      <vt:lpstr>Calibri Light</vt:lpstr>
      <vt:lpstr>Candara</vt:lpstr>
      <vt:lpstr>Times New Roman</vt:lpstr>
      <vt:lpstr>Wingdings</vt:lpstr>
      <vt:lpstr>Office Theme</vt:lpstr>
      <vt:lpstr>Image</vt:lpstr>
      <vt:lpstr>Εικόνα bitmap</vt:lpstr>
      <vt:lpstr>Παρουσίαση του PowerPoint</vt:lpstr>
      <vt:lpstr>Ο λαιμός</vt:lpstr>
      <vt:lpstr>Παρουσίαση του PowerPoint</vt:lpstr>
      <vt:lpstr>Πλάγια τραχηλική χώρα δεξιά</vt:lpstr>
      <vt:lpstr>Πρόσθια επιφάνεια τραχήλου</vt:lpstr>
      <vt:lpstr>Παρουσίαση του PowerPoint</vt:lpstr>
      <vt:lpstr>ΟΙ ΜΥΕΣ ΤΟΥ ΤΡΑΧΗΛΟΥ</vt:lpstr>
      <vt:lpstr>Παρουσίαση του PowerPoint</vt:lpstr>
      <vt:lpstr>Παρουσίαση του PowerPoint</vt:lpstr>
      <vt:lpstr>Παρουσίαση του PowerPoint</vt:lpstr>
      <vt:lpstr>Πρόσθιοι μύες του τραχήλου</vt:lpstr>
      <vt:lpstr> Κάτωθεν του υοειδούς οστού μύες</vt:lpstr>
      <vt:lpstr>Παρουσίαση του PowerPoint</vt:lpstr>
      <vt:lpstr>Παρουσίαση του PowerPoint</vt:lpstr>
      <vt:lpstr>Παρουσίαση του PowerPoint</vt:lpstr>
      <vt:lpstr>Παρουσίαση του PowerPoint</vt:lpstr>
      <vt:lpstr>Άνωθεν του υοειδούς μύες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Η νεύρωση των άνωθεν του υοειδούς οστού μυών</vt:lpstr>
      <vt:lpstr>Παρουσίαση του PowerPoint</vt:lpstr>
      <vt:lpstr>Σκαληνοί  Μύες ή Πλάγιοι τραχηλικοί </vt:lpstr>
      <vt:lpstr>Παρουσίαση του PowerPoint</vt:lpstr>
      <vt:lpstr>Παρουσίαση του PowerPoint</vt:lpstr>
      <vt:lpstr>Παρουσίαση του PowerPoint</vt:lpstr>
      <vt:lpstr>Παρουσίαση του PowerPoint</vt:lpstr>
      <vt:lpstr>ΤΡΙΓΩΝΑ ΤΟΥ ΤΡΑΧΗΛΟΥ</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Τα τρίγωνα του Τραχήλου</vt:lpstr>
      <vt:lpstr>Παρουσίαση του PowerPoint</vt:lpstr>
      <vt:lpstr>Παρουσίαση του PowerPoint</vt:lpstr>
      <vt:lpstr>Παρουσίαση του PowerPoint</vt:lpstr>
      <vt:lpstr>Παρουσίαση του PowerPoint</vt:lpstr>
      <vt:lpstr>Αγγεία του τραχήλου</vt:lpstr>
      <vt:lpstr>Κλάδοι του αορτικού τόξου</vt:lpstr>
      <vt:lpstr>Παρουσίαση του PowerPoint</vt:lpstr>
      <vt:lpstr>Κλάδοι της έξω καρωτίδας</vt:lpstr>
      <vt:lpstr>Παρουσίαση του PowerPoint</vt:lpstr>
      <vt:lpstr>Παρουσίαση του PowerPoint</vt:lpstr>
      <vt:lpstr>Ο Θυρεοειδής αδένας</vt:lpstr>
      <vt:lpstr>Το αυχενικό  πλέγμα</vt:lpstr>
      <vt:lpstr>Παρουσίαση του PowerPoint</vt:lpstr>
      <vt:lpstr>Δερματικοί κλάδοι του αυχενικού πλέγματος  </vt:lpstr>
      <vt:lpstr>Το αυχενικό  πλέγμα</vt:lpstr>
      <vt:lpstr>Η αγκύλη του υπογλωσσίου νεύρου  </vt:lpstr>
      <vt:lpstr>Η αγκύλη του υπογλωσσίου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ΛΕΜΦΑΓΓΕΙΑ ΤΡΑΧΗΛΟΥ</vt:lpstr>
      <vt:lpstr>Παρουσίαση του PowerPoint</vt:lpstr>
      <vt:lpstr>ΛΕΜΦΟΓΑΓΓΛΙΑ ΚΕΦΑΛΗΣ </vt:lpstr>
      <vt:lpstr>Επιπολής τραχηλικά λεμφογάγγλια</vt:lpstr>
      <vt:lpstr>Εν τω βάθει τραχηλικά  λεμφογάγγλια</vt:lpstr>
      <vt:lpstr>Παρουσίαση του PowerPoint</vt:lpstr>
      <vt:lpstr>Παρουσίαση του PowerPoint</vt:lpstr>
      <vt:lpstr>ΛΕΜΦΙΚΗ ΑΠΟΧΕΤΕΥΣΗ ΚΕΦΑΛΗΣ - ΤΡΑΧΗΛΟΥ</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ΣΚΑΛΗΝΟΙ  ΜΥΕΣ  Ή  ΠΛΑΓΙΟΙ ΤΡΑΧΗΛΙΚΟΙ</vt:lpstr>
      <vt:lpstr>Πρόσθιο τραχηλικό τρίγωνο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nikolaos lazaridis</dc:creator>
  <cp:lastModifiedBy>Maria Piagkou</cp:lastModifiedBy>
  <cp:revision>124</cp:revision>
  <dcterms:created xsi:type="dcterms:W3CDTF">2020-01-07T10:44:39Z</dcterms:created>
  <dcterms:modified xsi:type="dcterms:W3CDTF">2025-06-13T09:22:32Z</dcterms:modified>
</cp:coreProperties>
</file>