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60" r:id="rId2"/>
  </p:sldMasterIdLst>
  <p:notesMasterIdLst>
    <p:notesMasterId r:id="rId25"/>
  </p:notesMasterIdLst>
  <p:handoutMasterIdLst>
    <p:handoutMasterId r:id="rId26"/>
  </p:handoutMasterIdLst>
  <p:sldIdLst>
    <p:sldId id="279" r:id="rId3"/>
    <p:sldId id="355" r:id="rId4"/>
    <p:sldId id="356" r:id="rId5"/>
    <p:sldId id="357" r:id="rId6"/>
    <p:sldId id="400" r:id="rId7"/>
    <p:sldId id="401" r:id="rId8"/>
    <p:sldId id="393" r:id="rId9"/>
    <p:sldId id="402" r:id="rId10"/>
    <p:sldId id="395" r:id="rId11"/>
    <p:sldId id="396" r:id="rId12"/>
    <p:sldId id="397" r:id="rId13"/>
    <p:sldId id="362" r:id="rId14"/>
    <p:sldId id="398" r:id="rId15"/>
    <p:sldId id="406" r:id="rId16"/>
    <p:sldId id="403" r:id="rId17"/>
    <p:sldId id="407" r:id="rId18"/>
    <p:sldId id="404" r:id="rId19"/>
    <p:sldId id="405" r:id="rId20"/>
    <p:sldId id="408" r:id="rId21"/>
    <p:sldId id="409" r:id="rId22"/>
    <p:sldId id="361" r:id="rId23"/>
    <p:sldId id="411" r:id="rId24"/>
  </p:sldIdLst>
  <p:sldSz cx="10287000" cy="6858000" type="35mm"/>
  <p:notesSz cx="6858000" cy="994727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96" y="390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4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795B0A9-1E2F-4784-98D6-0CC75009B653}" type="datetimeFigureOut">
              <a:rPr lang="el-GR"/>
              <a:pPr>
                <a:defRPr/>
              </a:pPr>
              <a:t>9/12/2020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8C5C430-831D-4111-AD7A-60188B8AC339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793981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DB571-F7BB-44DE-8DC3-4C11EE14D349}" type="datetimeFigureOut">
              <a:rPr lang="el-GR" smtClean="0"/>
              <a:t>9/12/2020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1243013"/>
            <a:ext cx="50355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BC88C0-B9E1-4A63-9443-B5908FE675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3178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C88C0-B9E1-4A63-9443-B5908FE67549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03357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C88C0-B9E1-4A63-9443-B5908FE67549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15128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C88C0-B9E1-4A63-9443-B5908FE67549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0445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C88C0-B9E1-4A63-9443-B5908FE67549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1972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C88C0-B9E1-4A63-9443-B5908FE67549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03743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C88C0-B9E1-4A63-9443-B5908FE67549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71399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C88C0-B9E1-4A63-9443-B5908FE67549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99639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C88C0-B9E1-4A63-9443-B5908FE67549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64320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C88C0-B9E1-4A63-9443-B5908FE67549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2701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C88C0-B9E1-4A63-9443-B5908FE67549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0864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C88C0-B9E1-4A63-9443-B5908FE67549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7757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C88C0-B9E1-4A63-9443-B5908FE67549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3590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C88C0-B9E1-4A63-9443-B5908FE67549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3887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C88C0-B9E1-4A63-9443-B5908FE67549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1966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C88C0-B9E1-4A63-9443-B5908FE67549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9980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C88C0-B9E1-4A63-9443-B5908FE67549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2411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C88C0-B9E1-4A63-9443-B5908FE67549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5315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165225" y="1552575"/>
            <a:ext cx="11452225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l-GR" dirty="0">
                <a:latin typeface="Calibri" pitchFamily="34" charset="0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dirty="0">
                <a:latin typeface="Calibri" pitchFamily="34" charset="0"/>
              </a:endParaRPr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455738" y="762000"/>
            <a:ext cx="874395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71525" y="3429000"/>
            <a:ext cx="7200900" cy="1752600"/>
          </a:xfrm>
        </p:spPr>
        <p:txBody>
          <a:bodyPr lIns="92075" tIns="46038" rIns="92075" bIns="46038"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F47AA-3723-45B9-A17A-BB937E0A124A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109258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A87FB-8A0D-46E3-B5CF-7212B101013D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536698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29488" y="609600"/>
            <a:ext cx="2185988" cy="5486400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771525" y="609600"/>
            <a:ext cx="6405563" cy="548640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1F1E8A-3021-446F-8ACC-015F61EA4CF8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662687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71525" y="609600"/>
            <a:ext cx="874395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771525" y="1981200"/>
            <a:ext cx="8743950" cy="41148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l-GR" noProof="0" dirty="0" smtClean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1ACCB3-FA8F-444B-9FE5-FDE3807143BA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893868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163638" y="1552575"/>
            <a:ext cx="11450638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l-GR" dirty="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dirty="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455540" y="762000"/>
            <a:ext cx="874395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71525" y="3429000"/>
            <a:ext cx="72009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BD0D8-78DA-4033-B894-50F018D1B071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156158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E0B6E-1398-4A73-86E7-9F22159B56A7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596689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12602" y="4406911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A9225-BB05-47C1-9CA0-9F2FE9908F27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133136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771525" y="1981200"/>
            <a:ext cx="42862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29225" y="1981200"/>
            <a:ext cx="42862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79220B-A2F4-4BB4-88E3-2380079FEBE7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055610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225659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225659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AC28E-1DFC-463C-AA9E-1A8B46590A93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3312396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2C4382-B123-4F7B-9F7F-0570F8831995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41124245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968F4-3363-4354-8556-955FF6EAD078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90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837B5-276F-44A1-8AAC-6409AC575031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6712005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14355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021931" y="273061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14355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67C88D-B4AF-4D09-A8EB-81EDBCE03A4A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0106662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FB08AD-F466-40D1-95CA-CC550CC90D7C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177081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8F517-BBD7-4E97-A5CD-E7D717513025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0913695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29487" y="609600"/>
            <a:ext cx="2185988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771527" y="609600"/>
            <a:ext cx="6386513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18B74-6599-4AA1-90FC-DF6210350505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8700980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71525" y="609600"/>
            <a:ext cx="874395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771525" y="1981200"/>
            <a:ext cx="8743950" cy="4114800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68031-6CE3-480D-866E-66E33D817E38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486925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12800" y="4406912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CE24C4-E553-48F7-9B02-11E9B22F4B38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93938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771531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19707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3E52B8-3F38-479E-885A-B8926E0DDB98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21194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F0191-E91F-4D39-951B-7C8E42F41D30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671865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6F676-47F6-45CB-BC01-AF411376D3FE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717484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ECAFF-9B78-44B5-814E-FD2351C62070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423203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14355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022725" y="273062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14355" y="1435103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90B8BE-CE9C-4327-9190-0DE22B9560A7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901040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dirty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27115-AEC8-487F-A12E-DE9FA43ABB7C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520820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10274300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l-GR" dirty="0">
                <a:latin typeface="Calibri" pitchFamily="34" charset="0"/>
              </a:endParaRPr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dirty="0">
                <a:latin typeface="Calibri" pitchFamily="34" charset="0"/>
              </a:endParaRPr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71525" y="609600"/>
            <a:ext cx="8743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Agency FB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gency FB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gency FB" panose="020B0503020202020204" pitchFamily="34" charset="0"/>
              </a:defRPr>
            </a:lvl1pPr>
          </a:lstStyle>
          <a:p>
            <a:fld id="{0F28C3D0-B1CD-42B2-AA98-81BECC0D39EC}" type="slidenum">
              <a:rPr lang="en-GB" altLang="el-GR"/>
              <a:pPr/>
              <a:t>‹#›</a:t>
            </a:fld>
            <a:endParaRPr lang="en-GB" altLang="el-GR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1981200"/>
            <a:ext cx="8743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0"/>
          <p:cNvGrpSpPr>
            <a:grpSpLocks/>
          </p:cNvGrpSpPr>
          <p:nvPr/>
        </p:nvGrpSpPr>
        <p:grpSpPr bwMode="auto">
          <a:xfrm>
            <a:off x="0" y="1588"/>
            <a:ext cx="10274300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l-GR" dirty="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dirty="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71525" y="609600"/>
            <a:ext cx="8743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  <a:latin typeface="Agency FB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Agency FB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  <a:latin typeface="Agency FB" panose="020B0503020202020204" pitchFamily="34" charset="0"/>
              </a:defRPr>
            </a:lvl1pPr>
          </a:lstStyle>
          <a:p>
            <a:fld id="{94EA27A9-773B-4F19-91A0-10A7D23AF2CF}" type="slidenum">
              <a:rPr lang="en-GB" altLang="el-GR"/>
              <a:pPr/>
              <a:t>‹#›</a:t>
            </a:fld>
            <a:endParaRPr lang="en-GB" altLang="el-GR"/>
          </a:p>
        </p:txBody>
      </p:sp>
      <p:sp>
        <p:nvSpPr>
          <p:cNvPr id="2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1981200"/>
            <a:ext cx="87439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 smtClean="0"/>
              <a:t>Click to edit Master text styles</a:t>
            </a:r>
          </a:p>
          <a:p>
            <a:pPr lvl="1"/>
            <a:r>
              <a:rPr lang="en-GB" altLang="el-GR" smtClean="0"/>
              <a:t>Second level</a:t>
            </a:r>
          </a:p>
          <a:p>
            <a:pPr lvl="2"/>
            <a:r>
              <a:rPr lang="en-GB" altLang="el-GR" smtClean="0"/>
              <a:t>Third level</a:t>
            </a:r>
          </a:p>
          <a:p>
            <a:pPr lvl="3"/>
            <a:r>
              <a:rPr lang="en-GB" altLang="el-GR" smtClean="0"/>
              <a:t>Fourth level</a:t>
            </a:r>
          </a:p>
          <a:p>
            <a:pPr lvl="4"/>
            <a:r>
              <a:rPr lang="en-GB" altLang="el-GR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  <p:sldLayoutId id="21474840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88" y="1500188"/>
            <a:ext cx="9648825" cy="1568450"/>
          </a:xfrm>
        </p:spPr>
        <p:txBody>
          <a:bodyPr/>
          <a:lstStyle/>
          <a:p>
            <a:pPr eaLnBrk="1" hangingPunct="1">
              <a:defRPr/>
            </a:pPr>
            <a:r>
              <a:rPr lang="el-GR" sz="4400" dirty="0" smtClean="0"/>
              <a:t>Πόσο ο Γενικός Παράγων επηρεάζει την επιτυχή θεραπευτική προσέγγιση της Περιοδοντικής Νόσου</a:t>
            </a:r>
            <a:r>
              <a:rPr lang="el-GR" sz="4400" dirty="0"/>
              <a:t>;</a:t>
            </a:r>
            <a:endParaRPr lang="el-GR" sz="4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135388" y="3789040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ea typeface="+mj-ea"/>
                <a:cs typeface="+mj-cs"/>
              </a:rPr>
              <a:t>Β. Πανής Καθηγητής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428750"/>
            <a:ext cx="9648825" cy="47148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l-GR" i="1" dirty="0" smtClean="0"/>
              <a:t>	</a:t>
            </a:r>
            <a:r>
              <a:rPr lang="el-G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Αναιμία</a:t>
            </a:r>
          </a:p>
          <a:p>
            <a:pPr lvl="1" eaLnBrk="1" hangingPunct="1">
              <a:buFontTx/>
              <a:buChar char="-"/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αιμοσφαιρίνη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buFontTx/>
              <a:buChar char="-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αιματοκρίτης</a:t>
            </a:r>
          </a:p>
          <a:p>
            <a:pPr eaLnBrk="1" hangingPunct="1">
              <a:buFontTx/>
              <a:buNone/>
              <a:defRPr/>
            </a:pPr>
            <a:r>
              <a:rPr lang="el-G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Άλλες</a:t>
            </a:r>
          </a:p>
          <a:p>
            <a:pPr lvl="1" eaLnBrk="1" hangingPunct="1">
              <a:buFontTx/>
              <a:buChar char="-"/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ουρία (&lt;60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mg/100 ml)</a:t>
            </a:r>
            <a:endParaRPr lang="el-G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buFontTx/>
              <a:buChar char="-"/>
              <a:defRPr/>
            </a:pPr>
            <a:r>
              <a:rPr lang="el-G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κρεατινίνη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(&lt;1,5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mg/100 ml)</a:t>
            </a:r>
            <a:endParaRPr lang="el-G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Clr>
                <a:srgbClr val="FFC000"/>
              </a:buClr>
              <a:buSzPct val="77000"/>
              <a:defRPr/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Αποφυγή </a:t>
            </a:r>
            <a:r>
              <a:rPr lang="el-G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νεφροτοξικών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φαρμάκων </a:t>
            </a:r>
          </a:p>
          <a:p>
            <a:pPr eaLnBrk="1" hangingPunct="1">
              <a:buClr>
                <a:srgbClr val="FFC000"/>
              </a:buClr>
              <a:buSzPct val="77000"/>
              <a:defRPr/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Έλεγχος λοιμώξεων</a:t>
            </a:r>
          </a:p>
          <a:p>
            <a:pPr eaLnBrk="1" hangingPunct="1">
              <a:buFontTx/>
              <a:buNone/>
              <a:defRPr/>
            </a:pPr>
            <a:endParaRPr lang="el-GR" sz="2800" dirty="0" smtClean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19088" y="333375"/>
            <a:ext cx="9648825" cy="935038"/>
          </a:xfrm>
        </p:spPr>
        <p:txBody>
          <a:bodyPr/>
          <a:lstStyle/>
          <a:p>
            <a:pPr eaLnBrk="1" hangingPunct="1">
              <a:defRPr/>
            </a:pPr>
            <a:r>
              <a:rPr lang="el-GR" sz="4400" b="1" dirty="0" smtClean="0"/>
              <a:t>Χρόνια νεφρική ανεπάρκεια</a:t>
            </a:r>
          </a:p>
        </p:txBody>
      </p:sp>
    </p:spTree>
    <p:extLst>
      <p:ext uri="{BB962C8B-B14F-4D97-AF65-F5344CB8AC3E}">
        <p14:creationId xmlns:p14="http://schemas.microsoft.com/office/powerpoint/2010/main" val="422879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88" y="1714500"/>
            <a:ext cx="9648825" cy="4357688"/>
          </a:xfrm>
        </p:spPr>
        <p:txBody>
          <a:bodyPr/>
          <a:lstStyle/>
          <a:p>
            <a:pPr eaLnBrk="1" hangingPunct="1">
              <a:buClr>
                <a:srgbClr val="FFC000"/>
              </a:buClr>
              <a:buSzPct val="77000"/>
              <a:defRPr/>
            </a:pPr>
            <a:r>
              <a:rPr lang="el-G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Ό,τι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ισχύει για Χ.Ν.Α</a:t>
            </a:r>
          </a:p>
          <a:p>
            <a:pPr eaLnBrk="1" hangingPunct="1">
              <a:buClr>
                <a:srgbClr val="FFC000"/>
              </a:buClr>
              <a:buSzPct val="77000"/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περιοδοντική θεραπεία να γίνεται μια ημέρα μετά την αιμοκάθαρση</a:t>
            </a:r>
          </a:p>
          <a:p>
            <a:pPr eaLnBrk="1" hangingPunct="1">
              <a:buClr>
                <a:srgbClr val="FFC000"/>
              </a:buClr>
              <a:buSzPct val="77000"/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Έλεγχος ηπατίτιδας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l-G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Clr>
                <a:srgbClr val="FFC000"/>
              </a:buClr>
              <a:buSzPct val="77000"/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Εκτίμηση κινδύνου </a:t>
            </a:r>
            <a:r>
              <a:rPr lang="el-G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ενδαρτηρίτιδας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ή ενδοκαρδίτιδας σε συνεργασία με τον θεράποντα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19088" y="333375"/>
            <a:ext cx="9648825" cy="935038"/>
          </a:xfrm>
        </p:spPr>
        <p:txBody>
          <a:bodyPr/>
          <a:lstStyle/>
          <a:p>
            <a:pPr eaLnBrk="1" hangingPunct="1">
              <a:defRPr/>
            </a:pPr>
            <a:r>
              <a:rPr lang="el-GR" sz="4400" b="1" dirty="0" smtClean="0"/>
              <a:t>Αιμοκάθαρση</a:t>
            </a:r>
          </a:p>
        </p:txBody>
      </p:sp>
    </p:spTree>
    <p:extLst>
      <p:ext uri="{BB962C8B-B14F-4D97-AF65-F5344CB8AC3E}">
        <p14:creationId xmlns:p14="http://schemas.microsoft.com/office/powerpoint/2010/main" val="219487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E:\My Images\PANIS SCAN\1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692150"/>
            <a:ext cx="9242425" cy="531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sz="4000" b="1" dirty="0" smtClean="0"/>
              <a:t>Ακτινοθεραπεία </a:t>
            </a:r>
            <a:br>
              <a:rPr lang="el-GR" sz="4000" b="1" dirty="0" smtClean="0"/>
            </a:br>
            <a:r>
              <a:rPr lang="el-GR" sz="4000" b="1" dirty="0" smtClean="0"/>
              <a:t>(κεφαλή / τράχηλος)</a:t>
            </a:r>
            <a:endParaRPr lang="el-GR" sz="4000" b="1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687388" y="2565400"/>
          <a:ext cx="9072562" cy="1981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51560"/>
                <a:gridCol w="5221002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>
                          <a:solidFill>
                            <a:srgbClr val="FFC000"/>
                          </a:solidFill>
                          <a:latin typeface="Calibri" pitchFamily="34" charset="0"/>
                        </a:rPr>
                        <a:t>Δόση</a:t>
                      </a:r>
                      <a:endParaRPr lang="el-GR" sz="2800" dirty="0">
                        <a:solidFill>
                          <a:srgbClr val="FFC000"/>
                        </a:solidFill>
                        <a:latin typeface="Calibri" pitchFamily="34" charset="0"/>
                      </a:endParaRPr>
                    </a:p>
                  </a:txBody>
                  <a:tcPr marL="102865" marR="102865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dirty="0" smtClean="0">
                          <a:solidFill>
                            <a:srgbClr val="FFC000"/>
                          </a:solidFill>
                          <a:latin typeface="Calibri" pitchFamily="34" charset="0"/>
                        </a:rPr>
                        <a:t>Εξαγωγή δοντιών</a:t>
                      </a:r>
                      <a:endParaRPr lang="el-GR" sz="2800" dirty="0">
                        <a:solidFill>
                          <a:srgbClr val="FFC000"/>
                        </a:solidFill>
                        <a:latin typeface="Calibri" pitchFamily="34" charset="0"/>
                      </a:endParaRPr>
                    </a:p>
                  </a:txBody>
                  <a:tcPr marL="102865" marR="102865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&lt; 6.500 </a:t>
                      </a:r>
                      <a:r>
                        <a:rPr lang="en-US" sz="2800" b="1" kern="1200" dirty="0" err="1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Rads</a:t>
                      </a:r>
                      <a:r>
                        <a:rPr lang="el-GR" sz="28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28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65 GY</a:t>
                      </a:r>
                      <a:endParaRPr lang="el-GR" sz="28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02865" marR="102865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28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Μετά</a:t>
                      </a:r>
                      <a:r>
                        <a:rPr lang="el-GR" sz="2800" b="1" kern="1200" baseline="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από 1 χρόνο + Αντιβίωση</a:t>
                      </a:r>
                      <a:endParaRPr lang="el-GR" sz="28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02865" marR="102865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&gt;</a:t>
                      </a:r>
                      <a:r>
                        <a:rPr lang="el-GR" sz="28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6.500 </a:t>
                      </a:r>
                      <a:r>
                        <a:rPr lang="en-US" sz="2800" b="1" kern="1200" dirty="0" err="1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Rads</a:t>
                      </a:r>
                      <a:r>
                        <a:rPr lang="en-US" sz="28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/ 65 GY</a:t>
                      </a:r>
                      <a:endParaRPr lang="el-GR" sz="28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02865" marR="102865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Θεραπεία με </a:t>
                      </a:r>
                      <a:r>
                        <a:rPr lang="el-GR" sz="2800" b="1" kern="1200" dirty="0" err="1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υπερβαρικό</a:t>
                      </a:r>
                      <a:r>
                        <a:rPr lang="el-GR" sz="28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O</a:t>
                      </a:r>
                      <a:r>
                        <a:rPr lang="en-US" sz="2800" b="1" kern="1200" baseline="-250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el-GR" sz="2800" b="1" kern="1200" baseline="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πριν και μετά την εξαγωγή</a:t>
                      </a:r>
                      <a:endParaRPr lang="el-GR" sz="28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02865" marR="102865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6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895028" y="2492896"/>
            <a:ext cx="8743950" cy="1143000"/>
          </a:xfrm>
        </p:spPr>
        <p:txBody>
          <a:bodyPr/>
          <a:lstStyle/>
          <a:p>
            <a:r>
              <a:rPr lang="el-GR" b="1" dirty="0" smtClean="0"/>
              <a:t>Ορμονικές Διαταραχές - Οστεοπόρωση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880649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88" y="1714500"/>
            <a:ext cx="9648825" cy="4090764"/>
          </a:xfrm>
        </p:spPr>
        <p:txBody>
          <a:bodyPr/>
          <a:lstStyle/>
          <a:p>
            <a:pPr eaLnBrk="1" hangingPunct="1">
              <a:buClr>
                <a:srgbClr val="FFC000"/>
              </a:buClr>
              <a:buSzPct val="77000"/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Κάπνισμα</a:t>
            </a:r>
          </a:p>
          <a:p>
            <a:pPr eaLnBrk="1" hangingPunct="1">
              <a:buClr>
                <a:srgbClr val="FFC000"/>
              </a:buClr>
              <a:buSzPct val="77000"/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Στρες</a:t>
            </a:r>
          </a:p>
          <a:p>
            <a:pPr eaLnBrk="1" hangingPunct="1">
              <a:buClr>
                <a:srgbClr val="FFC000"/>
              </a:buClr>
              <a:buSzPct val="77000"/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Ειδικές κατηγορίες ατόμων</a:t>
            </a:r>
          </a:p>
          <a:p>
            <a:pPr marL="400050" lvl="1" indent="0" eaLnBrk="1" hangingPunct="1">
              <a:buClr>
                <a:srgbClr val="FFC000"/>
              </a:buClr>
              <a:buSzPct val="77000"/>
              <a:buNone/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Διανοητικές διαταραχές</a:t>
            </a:r>
          </a:p>
          <a:p>
            <a:pPr marL="400050" lvl="1" indent="0" eaLnBrk="1" hangingPunct="1">
              <a:buClr>
                <a:srgbClr val="FFC000"/>
              </a:buClr>
              <a:buSzPct val="77000"/>
              <a:buNone/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Κινητικές διαταραχές</a:t>
            </a:r>
          </a:p>
          <a:p>
            <a:pPr marL="400050" lvl="1" indent="0" eaLnBrk="1" hangingPunct="1">
              <a:buClr>
                <a:srgbClr val="FFC000"/>
              </a:buClr>
              <a:buSzPct val="77000"/>
              <a:buNone/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Χρήστες ναρκωτικών ουσιών/αλκοολικός ασθενής)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19088" y="333375"/>
            <a:ext cx="9648825" cy="935038"/>
          </a:xfrm>
        </p:spPr>
        <p:txBody>
          <a:bodyPr/>
          <a:lstStyle/>
          <a:p>
            <a:pPr eaLnBrk="1" hangingPunct="1">
              <a:defRPr/>
            </a:pPr>
            <a:r>
              <a:rPr lang="el-GR" b="1" dirty="0" smtClean="0"/>
              <a:t>ΠΕΡΙΒΑΛΛΟΝΤΙΚΟΙ ΠΑΡΑΓΟΝΤΕΣ</a:t>
            </a:r>
            <a:endParaRPr lang="el-GR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156397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3" descr="C:\Documents and Settings\USER\My Documents\works\Untitled-1 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188913"/>
            <a:ext cx="5743575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3" name="Picture 2" descr="E:\PANIS ELKONEKROTIKES VLAVES\Pim26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1" t="10181" r="3233" b="10181"/>
          <a:stretch>
            <a:fillRect/>
          </a:stretch>
        </p:blipFill>
        <p:spPr bwMode="auto">
          <a:xfrm>
            <a:off x="363538" y="3789363"/>
            <a:ext cx="9601200" cy="276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0322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ΦΑΡΜΑΚΑ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981200"/>
            <a:ext cx="8743950" cy="2887960"/>
          </a:xfrm>
        </p:spPr>
        <p:txBody>
          <a:bodyPr/>
          <a:lstStyle/>
          <a:p>
            <a:pPr>
              <a:buClr>
                <a:srgbClr val="FFC000"/>
              </a:buClr>
              <a:buSzPct val="88000"/>
              <a:buFont typeface="Arial" panose="020B0604020202020204" pitchFamily="34" charset="0"/>
              <a:buChar char="•"/>
            </a:pPr>
            <a:r>
              <a:rPr lang="el-GR" b="1" dirty="0" smtClean="0"/>
              <a:t>Αναστολείς </a:t>
            </a:r>
            <a:r>
              <a:rPr lang="en-US" b="1" dirty="0" smtClean="0"/>
              <a:t>Ca</a:t>
            </a:r>
            <a:r>
              <a:rPr lang="en-US" b="1" baseline="30000" dirty="0" smtClean="0"/>
              <a:t>++ </a:t>
            </a:r>
            <a:r>
              <a:rPr lang="en-US" b="1" dirty="0" smtClean="0"/>
              <a:t>, </a:t>
            </a:r>
            <a:r>
              <a:rPr lang="el-GR" b="1" dirty="0" smtClean="0"/>
              <a:t>Ανοσοκατασταλτικά, Αντιεπιληπτικά</a:t>
            </a:r>
          </a:p>
          <a:p>
            <a:pPr>
              <a:buClr>
                <a:srgbClr val="FFC000"/>
              </a:buClr>
              <a:buSzPct val="88000"/>
              <a:buFont typeface="Arial" panose="020B0604020202020204" pitchFamily="34" charset="0"/>
              <a:buChar char="•"/>
            </a:pPr>
            <a:r>
              <a:rPr lang="el-GR" b="1" dirty="0" smtClean="0"/>
              <a:t>Αντιοστεολυτικά</a:t>
            </a:r>
          </a:p>
          <a:p>
            <a:pPr>
              <a:buClr>
                <a:srgbClr val="FFC000"/>
              </a:buClr>
              <a:buSzPct val="88000"/>
              <a:buFont typeface="Arial" panose="020B0604020202020204" pitchFamily="34" charset="0"/>
              <a:buChar char="•"/>
            </a:pPr>
            <a:r>
              <a:rPr lang="el-GR" b="1" dirty="0" smtClean="0"/>
              <a:t>Κορτικοστεροειδή</a:t>
            </a:r>
            <a:endParaRPr lang="el-GR" b="1" baseline="30000" dirty="0"/>
          </a:p>
        </p:txBody>
      </p:sp>
    </p:spTree>
    <p:extLst>
      <p:ext uri="{BB962C8B-B14F-4D97-AF65-F5344CB8AC3E}">
        <p14:creationId xmlns:p14="http://schemas.microsoft.com/office/powerpoint/2010/main" val="2698403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user\My Documents\Works\ΠΑΝΗΣ 20-03-07\Pim020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277814"/>
            <a:ext cx="2971800" cy="19319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9" name="Picture 3" descr="C:\Documents and Settings\user\My Documents\Works\ΠΑΝΗΣ 20-03-07\Pim020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0" y="277813"/>
            <a:ext cx="3048000" cy="1930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C:\Documents and Settings\user\My Documents\Works\ΠΑΝΗΣ 20-03-07\Pim021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2487613"/>
            <a:ext cx="2971800" cy="19113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1" name="Picture 5" descr="C:\Documents and Settings\user\My Documents\Works\ΠΑΝΗΣ 20-03-07\Pim021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2487613"/>
            <a:ext cx="2895600" cy="189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3" name="Picture 7" descr="C:\Documents and Settings\user\My Documents\Works\ΠΑΝΗΣ 20-03-07\Pim0213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4724400"/>
            <a:ext cx="2971800" cy="19367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4" name="Picture 8" descr="C:\Documents and Settings\user\My Documents\Works\ΠΑΝΗΣ 20-03-07\Pim0212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4697414"/>
            <a:ext cx="2971800" cy="19637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4293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81000"/>
            <a:ext cx="92964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l-GR" b="1" dirty="0" smtClean="0">
                <a:cs typeface="Times New Roman" pitchFamily="18" charset="0"/>
              </a:rPr>
              <a:t>Ασθενείς υπό θεραπεία με </a:t>
            </a:r>
            <a:r>
              <a:rPr lang="el-GR" b="1" dirty="0" err="1" smtClean="0">
                <a:cs typeface="Times New Roman" pitchFamily="18" charset="0"/>
              </a:rPr>
              <a:t>κορτικοστεροειδή</a:t>
            </a:r>
            <a:endParaRPr lang="en-GB" b="1" dirty="0" smtClean="0">
              <a:latin typeface="Agency FB" pitchFamily="34" charset="0"/>
              <a:cs typeface="Times New Roman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362200"/>
            <a:ext cx="9296400" cy="3962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Clr>
                <a:schemeClr val="accent1"/>
              </a:buClr>
              <a:buFontTx/>
              <a:buAutoNum type="arabicPeriod"/>
              <a:defRPr/>
            </a:pPr>
            <a:r>
              <a:rPr lang="el-GR" sz="2800" b="1" dirty="0" smtClean="0">
                <a:solidFill>
                  <a:schemeClr val="accent1"/>
                </a:solidFill>
              </a:rPr>
              <a:t>Μη αιματηρή οδοντοθεραπεία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l-GR" sz="2800" b="1" dirty="0" smtClean="0">
                <a:solidFill>
                  <a:schemeClr val="tx2"/>
                </a:solidFill>
              </a:rPr>
              <a:t>α.   ασθενείς με ταυτόχρονη λήψη </a:t>
            </a:r>
            <a:r>
              <a:rPr lang="el-GR" sz="2800" b="1" dirty="0" err="1" smtClean="0">
                <a:solidFill>
                  <a:schemeClr val="tx2"/>
                </a:solidFill>
              </a:rPr>
              <a:t>κορτικοστεροειδών</a:t>
            </a:r>
            <a:endParaRPr lang="el-GR" sz="2800" b="1" dirty="0" smtClean="0">
              <a:solidFill>
                <a:schemeClr val="tx2"/>
              </a:solidFill>
            </a:endParaRPr>
          </a:p>
          <a:p>
            <a:pPr marL="990600" lvl="1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el-GR" b="1" dirty="0" smtClean="0">
                <a:solidFill>
                  <a:schemeClr val="tx2"/>
                </a:solidFill>
                <a:cs typeface="Times New Roman" pitchFamily="18" charset="0"/>
              </a:rPr>
              <a:t>•</a:t>
            </a:r>
            <a:r>
              <a:rPr lang="el-GR" b="1" dirty="0" smtClean="0"/>
              <a:t> Δεν απαιτείται συμπληρωματική χορήγηση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el-GR" b="1" dirty="0" smtClean="0"/>
              <a:t>   </a:t>
            </a:r>
            <a:r>
              <a:rPr lang="el-GR" b="1" dirty="0" err="1" smtClean="0"/>
              <a:t>κορτικοστεροειδών</a:t>
            </a:r>
            <a:endParaRPr lang="el-GR" b="1" dirty="0" smtClean="0"/>
          </a:p>
          <a:p>
            <a:pPr marL="609600" indent="-609600" eaLnBrk="1" hangingPunct="1">
              <a:lnSpc>
                <a:spcPct val="110000"/>
              </a:lnSpc>
              <a:buFontTx/>
              <a:buNone/>
              <a:defRPr/>
            </a:pPr>
            <a:r>
              <a:rPr lang="el-GR" sz="2800" b="1" dirty="0" smtClean="0">
                <a:solidFill>
                  <a:schemeClr val="tx2"/>
                </a:solidFill>
              </a:rPr>
              <a:t>β.   ασθενείς με λήψη </a:t>
            </a:r>
            <a:r>
              <a:rPr lang="el-GR" sz="2800" b="1" dirty="0" err="1" smtClean="0">
                <a:solidFill>
                  <a:schemeClr val="tx2"/>
                </a:solidFill>
              </a:rPr>
              <a:t>κορτικοστεροειδών</a:t>
            </a:r>
            <a:r>
              <a:rPr lang="el-GR" sz="2800" b="1" dirty="0" smtClean="0">
                <a:solidFill>
                  <a:schemeClr val="tx2"/>
                </a:solidFill>
              </a:rPr>
              <a:t> στο παρελθόν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el-GR" b="1" dirty="0" smtClean="0">
                <a:solidFill>
                  <a:schemeClr val="tx2"/>
                </a:solidFill>
                <a:cs typeface="Times New Roman" pitchFamily="18" charset="0"/>
              </a:rPr>
              <a:t>•</a:t>
            </a:r>
            <a:r>
              <a:rPr lang="el-GR" b="1" dirty="0" smtClean="0"/>
              <a:t> Συμπληρωματική χορήγηση </a:t>
            </a:r>
            <a:r>
              <a:rPr lang="el-GR" b="1" dirty="0" err="1" smtClean="0"/>
              <a:t>κορτικοστεροειδών</a:t>
            </a:r>
            <a:r>
              <a:rPr lang="el-GR" b="1" dirty="0" smtClean="0"/>
              <a:t> την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el-GR" b="1" dirty="0" smtClean="0"/>
              <a:t>  ημέρα της θεραπείας (εξαρτάται από το χρόνο λήψης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el-GR" b="1" dirty="0" smtClean="0"/>
              <a:t>  τους στο παρελθόν)</a:t>
            </a:r>
            <a:endParaRPr lang="en-GB" b="1" dirty="0" smtClean="0">
              <a:latin typeface="Agency FB" pitchFamily="34" charset="0"/>
            </a:endParaRPr>
          </a:p>
        </p:txBody>
      </p:sp>
      <p:sp>
        <p:nvSpPr>
          <p:cNvPr id="11269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00400" y="1981200"/>
            <a:ext cx="1042988" cy="1042988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9047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228600"/>
            <a:ext cx="8829675" cy="1447800"/>
          </a:xfrm>
        </p:spPr>
        <p:txBody>
          <a:bodyPr/>
          <a:lstStyle/>
          <a:p>
            <a:pPr eaLnBrk="1" hangingPunct="1">
              <a:defRPr/>
            </a:pPr>
            <a:r>
              <a:rPr lang="el-GR" sz="3600" b="1" dirty="0" smtClean="0"/>
              <a:t>Στόχοι περιοδοντικής θεραπείας</a:t>
            </a:r>
            <a:endParaRPr lang="en-GB" sz="3600" b="1" dirty="0" smtClean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850900" y="1700213"/>
            <a:ext cx="835025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sz="32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Ρεαλιστικοί στόχοι</a:t>
            </a:r>
          </a:p>
          <a:p>
            <a:pPr>
              <a:buClr>
                <a:srgbClr val="FFCC66"/>
              </a:buClr>
              <a:buFontTx/>
              <a:buChar char="•"/>
              <a:defRPr/>
            </a:pPr>
            <a:r>
              <a:rPr lang="el-GR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</a:t>
            </a:r>
            <a:r>
              <a:rPr lang="el-GR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Εξάλειψη της φλεγμονής</a:t>
            </a:r>
          </a:p>
          <a:p>
            <a:pPr>
              <a:buClr>
                <a:srgbClr val="FFCC66"/>
              </a:buClr>
              <a:buFontTx/>
              <a:buChar char="•"/>
              <a:defRPr/>
            </a:pPr>
            <a:r>
              <a:rPr lang="el-GR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Μείωση του βάθους των θυλάκων</a:t>
            </a:r>
          </a:p>
          <a:p>
            <a:pPr>
              <a:buClr>
                <a:srgbClr val="FFCC66"/>
              </a:buClr>
              <a:buFontTx/>
              <a:buChar char="•"/>
              <a:defRPr/>
            </a:pPr>
            <a:r>
              <a:rPr lang="el-GR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Διατήρηση/αύξηση του επιπέδου πρόσφυσης</a:t>
            </a:r>
          </a:p>
          <a:p>
            <a:pPr>
              <a:buClr>
                <a:srgbClr val="FFCC66"/>
              </a:buClr>
              <a:buFontTx/>
              <a:buChar char="•"/>
              <a:defRPr/>
            </a:pPr>
            <a:r>
              <a:rPr lang="el-GR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Μείωση της κινητικότητας</a:t>
            </a:r>
            <a:r>
              <a:rPr lang="el-GR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/>
            </a:r>
            <a:br>
              <a:rPr lang="el-GR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</a:br>
            <a:r>
              <a:rPr lang="el-GR" sz="32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Ιδανικός στόχος</a:t>
            </a:r>
            <a:r>
              <a:rPr lang="el-GR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</a:t>
            </a:r>
          </a:p>
          <a:p>
            <a:pPr>
              <a:buClr>
                <a:srgbClr val="FFCC66"/>
              </a:buClr>
              <a:buFontTx/>
              <a:buChar char="•"/>
              <a:defRPr/>
            </a:pPr>
            <a:r>
              <a:rPr lang="el-GR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</a:t>
            </a:r>
            <a:r>
              <a:rPr lang="el-GR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Ανάπλαση περιοδοντικών ιστών</a:t>
            </a:r>
            <a:r>
              <a:rPr lang="el-GR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/>
            </a:r>
            <a:br>
              <a:rPr lang="el-GR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</a:br>
            <a:r>
              <a:rPr lang="el-GR" sz="32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Διαχρονικός στόχος</a:t>
            </a:r>
            <a:endParaRPr lang="el-GR" sz="3200" b="1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pPr>
              <a:buClr>
                <a:srgbClr val="FFCC66"/>
              </a:buClr>
              <a:buFontTx/>
              <a:buChar char="•"/>
              <a:defRPr/>
            </a:pPr>
            <a:r>
              <a:rPr lang="el-GR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Διατήρηση του θεραπευτικού αποτελέσματος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b="1" dirty="0">
                <a:cs typeface="Times New Roman" pitchFamily="18" charset="0"/>
              </a:rPr>
              <a:t>Ασθενείς υπό θεραπεία με </a:t>
            </a:r>
            <a:r>
              <a:rPr lang="el-GR" b="1" dirty="0" err="1">
                <a:cs typeface="Times New Roman" pitchFamily="18" charset="0"/>
              </a:rPr>
              <a:t>κορτικοστεροειδή</a:t>
            </a:r>
            <a:endParaRPr lang="en-GB" b="1" dirty="0" smtClean="0">
              <a:latin typeface="Agency FB" pitchFamily="34" charset="0"/>
              <a:cs typeface="Times New Roman" pitchFamily="18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18964" y="1981200"/>
            <a:ext cx="9663236" cy="4038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ClrTx/>
              <a:buNone/>
              <a:defRPr/>
            </a:pPr>
            <a:r>
              <a:rPr lang="el-GR" sz="2800" b="1" dirty="0" smtClean="0">
                <a:solidFill>
                  <a:schemeClr val="accent1"/>
                </a:solidFill>
              </a:rPr>
              <a:t>2. Χειρουργικές οδοντιατρικές επεμβάσεις ή αγχώδεις </a:t>
            </a:r>
          </a:p>
          <a:p>
            <a:pPr marL="0" indent="0" eaLnBrk="1" hangingPunct="1">
              <a:lnSpc>
                <a:spcPct val="90000"/>
              </a:lnSpc>
              <a:buClrTx/>
              <a:buNone/>
              <a:defRPr/>
            </a:pPr>
            <a:r>
              <a:rPr lang="el-GR" sz="2800" b="1" dirty="0" smtClean="0">
                <a:solidFill>
                  <a:schemeClr val="accent1"/>
                </a:solidFill>
              </a:rPr>
              <a:t>     ασθενείς</a:t>
            </a:r>
          </a:p>
          <a:p>
            <a:pPr marL="609600" indent="-609600" eaLnBrk="1" hangingPunct="1">
              <a:lnSpc>
                <a:spcPct val="90000"/>
              </a:lnSpc>
              <a:buClrTx/>
              <a:buFontTx/>
              <a:buNone/>
              <a:defRPr/>
            </a:pPr>
            <a:r>
              <a:rPr lang="el-GR" sz="2800" b="1" dirty="0" smtClean="0">
                <a:solidFill>
                  <a:schemeClr val="tx2"/>
                </a:solidFill>
              </a:rPr>
              <a:t>      Ταυτόχρονη ή στο παρελθόν λήψη </a:t>
            </a:r>
            <a:r>
              <a:rPr lang="el-GR" sz="2800" b="1" dirty="0" err="1" smtClean="0">
                <a:solidFill>
                  <a:schemeClr val="tx2"/>
                </a:solidFill>
              </a:rPr>
              <a:t>κορτικοστεροειδών</a:t>
            </a:r>
            <a:r>
              <a:rPr lang="el-GR" sz="2800" b="1" dirty="0" smtClean="0">
                <a:solidFill>
                  <a:schemeClr val="tx2"/>
                </a:solidFill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l-GR" sz="2800" b="1" dirty="0" smtClean="0"/>
              <a:t>   </a:t>
            </a:r>
            <a:r>
              <a:rPr lang="el-GR" sz="2800" b="1" dirty="0" smtClean="0">
                <a:solidFill>
                  <a:schemeClr val="tx2"/>
                </a:solidFill>
                <a:cs typeface="Times New Roman" pitchFamily="18" charset="0"/>
              </a:rPr>
              <a:t>•</a:t>
            </a:r>
            <a:r>
              <a:rPr lang="el-GR" sz="2800" b="1" dirty="0" smtClean="0"/>
              <a:t>  Συμπληρωματική (ενισχυμένη) χορήγηση </a:t>
            </a:r>
            <a:r>
              <a:rPr lang="el-GR" sz="2800" b="1" dirty="0" err="1" smtClean="0"/>
              <a:t>κορτικοστεροειδών</a:t>
            </a:r>
            <a:r>
              <a:rPr lang="el-GR" sz="2800" b="1" dirty="0" smtClean="0"/>
              <a:t> την ημέρα της επέμβασης</a:t>
            </a:r>
          </a:p>
          <a:p>
            <a:pPr marL="609600" indent="-609600" eaLnBrk="1" hangingPunct="1">
              <a:lnSpc>
                <a:spcPct val="30000"/>
              </a:lnSpc>
              <a:buFontTx/>
              <a:buNone/>
              <a:defRPr/>
            </a:pPr>
            <a:endParaRPr lang="el-GR" sz="2800" b="1" dirty="0" smtClean="0"/>
          </a:p>
          <a:p>
            <a:pPr marL="609600" indent="-609600" eaLnBrk="1" hangingPunct="1">
              <a:lnSpc>
                <a:spcPct val="90000"/>
              </a:lnSpc>
              <a:buClrTx/>
              <a:buFontTx/>
              <a:buNone/>
              <a:defRPr/>
            </a:pPr>
            <a:r>
              <a:rPr lang="el-GR" sz="2800" b="1" dirty="0" smtClean="0">
                <a:solidFill>
                  <a:schemeClr val="accent1"/>
                </a:solidFill>
              </a:rPr>
              <a:t>3.   Ασθενείς που θα υποβληθούν σε θεραπεία υπό γενική αναισθησία</a:t>
            </a:r>
          </a:p>
          <a:p>
            <a:pPr marL="609600" indent="-609600" eaLnBrk="1" hangingPunct="1">
              <a:lnSpc>
                <a:spcPct val="40000"/>
              </a:lnSpc>
              <a:buClrTx/>
              <a:buFontTx/>
              <a:buNone/>
              <a:defRPr/>
            </a:pPr>
            <a:endParaRPr lang="el-GR" sz="2800" b="1" dirty="0" smtClean="0">
              <a:solidFill>
                <a:schemeClr val="accent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l-GR" sz="2800" b="1" dirty="0" smtClean="0"/>
              <a:t>   </a:t>
            </a:r>
            <a:r>
              <a:rPr lang="el-GR" sz="2800" b="1" dirty="0" smtClean="0">
                <a:solidFill>
                  <a:schemeClr val="tx2"/>
                </a:solidFill>
                <a:cs typeface="Times New Roman" pitchFamily="18" charset="0"/>
              </a:rPr>
              <a:t>•</a:t>
            </a:r>
            <a:r>
              <a:rPr lang="el-GR" sz="2800" b="1" dirty="0" smtClean="0"/>
              <a:t>  Συμπληρωματική χορήγηση </a:t>
            </a:r>
            <a:r>
              <a:rPr lang="el-GR" sz="2800" b="1" dirty="0" err="1" smtClean="0"/>
              <a:t>κορτικοστεροειδών</a:t>
            </a:r>
            <a:endParaRPr lang="el-GR" sz="2800" b="1" dirty="0" smtClean="0"/>
          </a:p>
          <a:p>
            <a:pPr marL="609600" indent="-609600" eaLnBrk="1" hangingPunct="1">
              <a:lnSpc>
                <a:spcPct val="90000"/>
              </a:lnSpc>
              <a:buClrTx/>
              <a:buFontTx/>
              <a:buNone/>
              <a:defRPr/>
            </a:pPr>
            <a:endParaRPr lang="el-GR" sz="2800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1044374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9937" y="548680"/>
            <a:ext cx="8743950" cy="914400"/>
          </a:xfrm>
        </p:spPr>
        <p:txBody>
          <a:bodyPr/>
          <a:lstStyle/>
          <a:p>
            <a:pPr eaLnBrk="1" hangingPunct="1">
              <a:defRPr/>
            </a:pPr>
            <a:r>
              <a:rPr lang="el-GR" sz="4800" b="1" dirty="0" smtClean="0"/>
              <a:t>ΕΠΟΥΛΩΣΗ</a:t>
            </a:r>
            <a:endParaRPr lang="en-GB" sz="6000" b="1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175" y="1772816"/>
            <a:ext cx="9515475" cy="38877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Calibri" pitchFamily="34" charset="0"/>
              <a:buChar char="•"/>
              <a:defRPr/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Ανοσοανεπάρκεια – ανοσοκαταστολή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Calibri" pitchFamily="34" charset="0"/>
              <a:buChar char="•"/>
              <a:defRPr/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Αρρύθμιστος ΣΔ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Calibri" pitchFamily="34" charset="0"/>
              <a:buChar char="•"/>
              <a:defRPr/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Κάπνισμα (&gt; 10 τσιγάρα ημερησίως)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Calibri" pitchFamily="34" charset="0"/>
              <a:buChar char="•"/>
              <a:defRPr/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Ακτινοθεραπεία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Calibri" pitchFamily="34" charset="0"/>
              <a:buChar char="•"/>
              <a:defRPr/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Ηλικία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Calibri" pitchFamily="34" charset="0"/>
              <a:buChar char="•"/>
              <a:defRPr/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Αιμολυτικές διαταραχές (αιμοπετάλια,παράγοντες πήξης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Calibri" pitchFamily="34" charset="0"/>
              <a:buChar char="•"/>
              <a:defRPr/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Αγγειακές διαταραχές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00000"/>
              <a:buFont typeface="Calibri" pitchFamily="34" charset="0"/>
              <a:buChar char="•"/>
              <a:defRPr/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Στρες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 sz="quarter"/>
          </p:nvPr>
        </p:nvSpPr>
        <p:spPr>
          <a:xfrm>
            <a:off x="966788" y="260350"/>
            <a:ext cx="8743950" cy="720725"/>
          </a:xfrm>
        </p:spPr>
        <p:txBody>
          <a:bodyPr/>
          <a:lstStyle/>
          <a:p>
            <a:pPr>
              <a:defRPr/>
            </a:pPr>
            <a:r>
              <a:rPr lang="el-GR" b="1" dirty="0" smtClean="0"/>
              <a:t>Βιβλιογραφία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sz="quarter" idx="1"/>
          </p:nvPr>
        </p:nvSpPr>
        <p:spPr>
          <a:xfrm>
            <a:off x="390525" y="2276475"/>
            <a:ext cx="9648825" cy="3889375"/>
          </a:xfrm>
        </p:spPr>
        <p:txBody>
          <a:bodyPr/>
          <a:lstStyle/>
          <a:p>
            <a:pPr marL="514350" indent="-514350" algn="l">
              <a:buClr>
                <a:srgbClr val="FFC000"/>
              </a:buClr>
              <a:buFontTx/>
              <a:buAutoNum type="arabicPeriod"/>
              <a:defRPr/>
            </a:pPr>
            <a:r>
              <a:rPr lang="el-GR" b="1" dirty="0" smtClean="0">
                <a:solidFill>
                  <a:schemeClr val="accent1"/>
                </a:solidFill>
              </a:rPr>
              <a:t>Μ. </a:t>
            </a:r>
            <a:r>
              <a:rPr lang="el-GR" b="1" dirty="0" err="1" smtClean="0">
                <a:solidFill>
                  <a:schemeClr val="accent1"/>
                </a:solidFill>
              </a:rPr>
              <a:t>Κομπόλη</a:t>
            </a:r>
            <a:r>
              <a:rPr lang="el-GR" b="1" dirty="0" smtClean="0">
                <a:solidFill>
                  <a:schemeClr val="accent1"/>
                </a:solidFill>
              </a:rPr>
              <a:t>-</a:t>
            </a:r>
            <a:r>
              <a:rPr lang="el-GR" b="1" dirty="0" err="1" smtClean="0">
                <a:solidFill>
                  <a:schemeClr val="accent1"/>
                </a:solidFill>
              </a:rPr>
              <a:t>Κοντοβαζαινίτη</a:t>
            </a:r>
            <a:r>
              <a:rPr lang="el-GR" b="1" dirty="0" smtClean="0">
                <a:solidFill>
                  <a:schemeClr val="accent1"/>
                </a:solidFill>
              </a:rPr>
              <a:t>, Β. </a:t>
            </a:r>
            <a:r>
              <a:rPr lang="el-GR" b="1" dirty="0" err="1" smtClean="0">
                <a:solidFill>
                  <a:schemeClr val="accent1"/>
                </a:solidFill>
              </a:rPr>
              <a:t>Πανής</a:t>
            </a:r>
            <a:r>
              <a:rPr lang="el-GR" b="1" dirty="0" smtClean="0">
                <a:solidFill>
                  <a:schemeClr val="accent1"/>
                </a:solidFill>
              </a:rPr>
              <a:t>. </a:t>
            </a:r>
            <a:r>
              <a:rPr lang="el-GR" b="1" dirty="0" smtClean="0"/>
              <a:t>Παθολογία Περιοδοντικών Ασθενών Με Συστηματικά Νοσήματα. Αθήνα 2002. </a:t>
            </a:r>
            <a:r>
              <a:rPr lang="el-GR" b="1" dirty="0" smtClean="0">
                <a:solidFill>
                  <a:schemeClr val="accent1"/>
                </a:solidFill>
              </a:rPr>
              <a:t>Βιβλιοθήκη </a:t>
            </a:r>
            <a:r>
              <a:rPr lang="el-GR" b="1" dirty="0" err="1" smtClean="0">
                <a:solidFill>
                  <a:schemeClr val="accent1"/>
                </a:solidFill>
              </a:rPr>
              <a:t>Οδοντ.Σχολής</a:t>
            </a:r>
            <a:r>
              <a:rPr lang="el-GR" b="1" dirty="0" smtClean="0">
                <a:solidFill>
                  <a:schemeClr val="accent1"/>
                </a:solidFill>
              </a:rPr>
              <a:t>.</a:t>
            </a:r>
          </a:p>
          <a:p>
            <a:pPr marL="514350" indent="-514350" algn="l">
              <a:buClr>
                <a:srgbClr val="FFC000"/>
              </a:buClr>
              <a:buFontTx/>
              <a:buAutoNum type="arabicPeriod"/>
              <a:defRPr/>
            </a:pPr>
            <a:r>
              <a:rPr lang="el-GR" b="1" dirty="0" smtClean="0">
                <a:solidFill>
                  <a:schemeClr val="accent1"/>
                </a:solidFill>
              </a:rPr>
              <a:t>Α. Κολοκοτρώνης, Ν. </a:t>
            </a:r>
            <a:r>
              <a:rPr lang="el-GR" b="1" dirty="0" err="1" smtClean="0">
                <a:solidFill>
                  <a:schemeClr val="accent1"/>
                </a:solidFill>
              </a:rPr>
              <a:t>Παπαδογιωργάκης</a:t>
            </a:r>
            <a:r>
              <a:rPr lang="el-GR" b="1" dirty="0" smtClean="0">
                <a:solidFill>
                  <a:schemeClr val="accent1"/>
                </a:solidFill>
              </a:rPr>
              <a:t>. </a:t>
            </a:r>
            <a:r>
              <a:rPr lang="el-GR" b="1" dirty="0" smtClean="0"/>
              <a:t>Οδοντιατρικές Πράξεις σε Ειδικούς Ασθενείς. Θεσσαλονίκη 2015. </a:t>
            </a:r>
            <a:r>
              <a:rPr lang="el-GR" b="1" dirty="0" smtClean="0">
                <a:solidFill>
                  <a:schemeClr val="accent1"/>
                </a:solidFill>
              </a:rPr>
              <a:t>Εκδόσεις </a:t>
            </a:r>
            <a:r>
              <a:rPr lang="el-GR" b="1" dirty="0" err="1" smtClean="0">
                <a:solidFill>
                  <a:schemeClr val="accent1"/>
                </a:solidFill>
              </a:rPr>
              <a:t>Φιλάτος</a:t>
            </a:r>
            <a:r>
              <a:rPr lang="el-GR" b="1" dirty="0" smtClean="0">
                <a:solidFill>
                  <a:schemeClr val="accent1"/>
                </a:solidFill>
              </a:rPr>
              <a:t>.</a:t>
            </a:r>
          </a:p>
          <a:p>
            <a:pPr marL="514350" indent="-514350" algn="l">
              <a:buClr>
                <a:srgbClr val="FFC000"/>
              </a:buClr>
              <a:buFontTx/>
              <a:buAutoNum type="arabicPeriod"/>
              <a:defRPr/>
            </a:pPr>
            <a:r>
              <a:rPr lang="el-GR" b="1" dirty="0" smtClean="0">
                <a:solidFill>
                  <a:schemeClr val="accent1"/>
                </a:solidFill>
              </a:rPr>
              <a:t>Β. </a:t>
            </a:r>
            <a:r>
              <a:rPr lang="el-GR" b="1" dirty="0" err="1" smtClean="0">
                <a:solidFill>
                  <a:schemeClr val="accent1"/>
                </a:solidFill>
              </a:rPr>
              <a:t>Πανής</a:t>
            </a:r>
            <a:r>
              <a:rPr lang="el-GR" b="1" dirty="0" smtClean="0">
                <a:solidFill>
                  <a:schemeClr val="accent1"/>
                </a:solidFill>
              </a:rPr>
              <a:t>, Μ. </a:t>
            </a:r>
            <a:r>
              <a:rPr lang="el-GR" b="1" dirty="0" err="1" smtClean="0">
                <a:solidFill>
                  <a:schemeClr val="accent1"/>
                </a:solidFill>
              </a:rPr>
              <a:t>Κομπόλη</a:t>
            </a:r>
            <a:r>
              <a:rPr lang="el-GR" b="1" dirty="0" smtClean="0">
                <a:solidFill>
                  <a:schemeClr val="accent1"/>
                </a:solidFill>
              </a:rPr>
              <a:t>-</a:t>
            </a:r>
            <a:r>
              <a:rPr lang="el-GR" b="1" dirty="0" err="1" smtClean="0">
                <a:solidFill>
                  <a:schemeClr val="accent1"/>
                </a:solidFill>
              </a:rPr>
              <a:t>Κοντοβαζαινίτη</a:t>
            </a:r>
            <a:r>
              <a:rPr lang="el-GR" b="1" dirty="0" smtClean="0">
                <a:solidFill>
                  <a:schemeClr val="accent1"/>
                </a:solidFill>
              </a:rPr>
              <a:t>. </a:t>
            </a:r>
            <a:r>
              <a:rPr lang="el-GR" b="1" dirty="0" smtClean="0"/>
              <a:t>Προβληματισμοί στην αντιμετώπιση οδοντιατρικών ασθενών υπό φαρμακευτική θεραπεία. </a:t>
            </a:r>
            <a:r>
              <a:rPr lang="el-GR" b="1" i="1" dirty="0" smtClean="0">
                <a:solidFill>
                  <a:schemeClr val="accent1"/>
                </a:solidFill>
              </a:rPr>
              <a:t>Ελληνικά Στοματολογικά Χρονικά 2009; 53: 93-204.</a:t>
            </a:r>
          </a:p>
          <a:p>
            <a:pPr algn="l"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04464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600" b="1" dirty="0" smtClean="0"/>
              <a:t>Νοσήματα που απαγορεύουν την περιοδοντική θεραπεία</a:t>
            </a:r>
            <a:endParaRPr lang="en-GB" sz="3600" b="1" dirty="0" smtClean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365125" y="1981200"/>
            <a:ext cx="9639300" cy="4114800"/>
          </a:xfrm>
        </p:spPr>
        <p:txBody>
          <a:bodyPr/>
          <a:lstStyle/>
          <a:p>
            <a:pPr eaLnBrk="1" hangingPunct="1">
              <a:buClr>
                <a:srgbClr val="FFC000"/>
              </a:buClr>
              <a:buSzPct val="59000"/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Ασταθής στηθάγχη</a:t>
            </a:r>
          </a:p>
          <a:p>
            <a:pPr eaLnBrk="1" hangingPunct="1">
              <a:buClr>
                <a:srgbClr val="FFC000"/>
              </a:buClr>
              <a:buSzPct val="59000"/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Πρόσφατο έμφραγμα (&lt; 6 μήνες)</a:t>
            </a:r>
          </a:p>
          <a:p>
            <a:pPr eaLnBrk="1" hangingPunct="1">
              <a:buClr>
                <a:srgbClr val="FFC000"/>
              </a:buClr>
              <a:buSzPct val="59000"/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Πρόσφατο εγκεφαλικό επεισόδιο (&lt; 6 μήνες)</a:t>
            </a:r>
          </a:p>
          <a:p>
            <a:pPr eaLnBrk="1" hangingPunct="1">
              <a:buClr>
                <a:srgbClr val="FFC000"/>
              </a:buClr>
              <a:buSzPct val="59000"/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Αγγειακά μοσχεύματα (&lt; 1 μήνα)</a:t>
            </a:r>
          </a:p>
          <a:p>
            <a:pPr eaLnBrk="1" hangingPunct="1">
              <a:buClr>
                <a:srgbClr val="FFC000"/>
              </a:buClr>
              <a:buSzPct val="59000"/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Μη ελεγχόμενη υπέρταση (συστολική &gt; 210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mm Hg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και διαστολική &gt; 120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mm Hg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eaLnBrk="1" hangingPunct="1">
              <a:buClr>
                <a:srgbClr val="FFC000"/>
              </a:buClr>
              <a:buSzPct val="59000"/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Μη ελεγχόμενος διαβήτης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600" b="1" dirty="0" smtClean="0"/>
              <a:t>Νοσήματα που απαγορεύουν την περιοδοντική θεραπεία</a:t>
            </a:r>
            <a:endParaRPr lang="en-GB" sz="3600" b="1" dirty="0" smtClean="0"/>
          </a:p>
        </p:txBody>
      </p:sp>
      <p:sp>
        <p:nvSpPr>
          <p:cNvPr id="44035" name="4 - Θέση περιεχομένου"/>
          <p:cNvSpPr>
            <a:spLocks noGrp="1"/>
          </p:cNvSpPr>
          <p:nvPr>
            <p:ph idx="1"/>
          </p:nvPr>
        </p:nvSpPr>
        <p:spPr>
          <a:xfrm>
            <a:off x="365125" y="1981200"/>
            <a:ext cx="9639300" cy="4114800"/>
          </a:xfrm>
        </p:spPr>
        <p:txBody>
          <a:bodyPr/>
          <a:lstStyle/>
          <a:p>
            <a:pPr eaLnBrk="1" hangingPunct="1">
              <a:buClr>
                <a:srgbClr val="FFC000"/>
              </a:buClr>
              <a:buSzPct val="59000"/>
            </a:pPr>
            <a:r>
              <a:rPr lang="el-GR" altLang="el-GR" b="1" smtClean="0"/>
              <a:t>Οξεία φάση λευχαιμίας</a:t>
            </a:r>
          </a:p>
          <a:p>
            <a:pPr eaLnBrk="1" hangingPunct="1">
              <a:buClr>
                <a:srgbClr val="FFC000"/>
              </a:buClr>
              <a:buSzPct val="59000"/>
            </a:pPr>
            <a:r>
              <a:rPr lang="el-GR" altLang="el-GR" b="1" smtClean="0"/>
              <a:t>Νοσήματα με θρομβοκυττοπενία (&lt;20.000 κυτ./</a:t>
            </a:r>
            <a:r>
              <a:rPr lang="en-US" altLang="el-GR" b="1" smtClean="0"/>
              <a:t>mm</a:t>
            </a:r>
            <a:r>
              <a:rPr lang="el-GR" altLang="el-GR" b="1" baseline="30000" smtClean="0"/>
              <a:t>3</a:t>
            </a:r>
            <a:r>
              <a:rPr lang="el-GR" altLang="el-GR" b="1" smtClean="0"/>
              <a:t>)</a:t>
            </a:r>
          </a:p>
          <a:p>
            <a:pPr eaLnBrk="1" hangingPunct="1">
              <a:buClr>
                <a:srgbClr val="FFC000"/>
              </a:buClr>
              <a:buSzPct val="59000"/>
            </a:pPr>
            <a:r>
              <a:rPr lang="el-GR" altLang="el-GR" b="1" smtClean="0"/>
              <a:t>Κατά τη διάρκεια της ακτινοθεραπείας</a:t>
            </a:r>
          </a:p>
          <a:p>
            <a:pPr eaLnBrk="1" hangingPunct="1">
              <a:buClr>
                <a:srgbClr val="FFC000"/>
              </a:buClr>
              <a:buSzPct val="59000"/>
            </a:pPr>
            <a:r>
              <a:rPr lang="el-GR" altLang="el-GR" b="1" smtClean="0"/>
              <a:t>Κατά τη διάρκεια της χημειοθεραπείας (πανκυττοπενική φάση)</a:t>
            </a:r>
          </a:p>
          <a:p>
            <a:pPr eaLnBrk="1" hangingPunct="1">
              <a:buClr>
                <a:srgbClr val="FFC000"/>
              </a:buClr>
              <a:buSzPct val="59000"/>
            </a:pPr>
            <a:r>
              <a:rPr lang="el-GR" altLang="el-GR" b="1" smtClean="0"/>
              <a:t>Ενεργείς στοματικές λοιμώξεις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12800" y="188640"/>
            <a:ext cx="8743950" cy="792088"/>
          </a:xfrm>
        </p:spPr>
        <p:txBody>
          <a:bodyPr/>
          <a:lstStyle/>
          <a:p>
            <a:pPr eaLnBrk="1" hangingPunct="1">
              <a:defRPr/>
            </a:pPr>
            <a:r>
              <a:rPr lang="el-GR" sz="3600" b="1" dirty="0" smtClean="0"/>
              <a:t>ΓΕΝΙΚΟΣ ΠΑΡΑΓΩΝ ΚΑΙ </a:t>
            </a:r>
            <a:br>
              <a:rPr lang="el-GR" sz="3600" b="1" dirty="0" smtClean="0"/>
            </a:br>
            <a:r>
              <a:rPr lang="el-GR" sz="3600" b="1" dirty="0" smtClean="0"/>
              <a:t>ΠΕΡΙΟΔΟΝΤΙΚΗ ΘΕΡΑΠΕΙΑ</a:t>
            </a:r>
            <a:endParaRPr lang="en-GB" sz="3600" b="1" dirty="0" smtClean="0"/>
          </a:p>
        </p:txBody>
      </p:sp>
      <p:sp>
        <p:nvSpPr>
          <p:cNvPr id="44035" name="4 - Θέση περιεχομένου"/>
          <p:cNvSpPr>
            <a:spLocks noGrp="1"/>
          </p:cNvSpPr>
          <p:nvPr>
            <p:ph idx="1"/>
          </p:nvPr>
        </p:nvSpPr>
        <p:spPr>
          <a:xfrm>
            <a:off x="216223" y="980728"/>
            <a:ext cx="9937104" cy="5360220"/>
          </a:xfrm>
        </p:spPr>
        <p:txBody>
          <a:bodyPr/>
          <a:lstStyle/>
          <a:p>
            <a:pPr marL="0" indent="0" eaLnBrk="1" hangingPunct="1">
              <a:buClr>
                <a:srgbClr val="FFC000"/>
              </a:buClr>
              <a:buSzPct val="59000"/>
              <a:buNone/>
            </a:pPr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</a:rPr>
              <a:t>Νοσήματα</a:t>
            </a:r>
          </a:p>
          <a:p>
            <a:pPr eaLnBrk="1" hangingPunct="1">
              <a:buClr>
                <a:srgbClr val="FFC000"/>
              </a:buClr>
              <a:buSzPct val="59000"/>
            </a:pPr>
            <a:r>
              <a:rPr lang="el-GR" altLang="el-GR" sz="2400" b="1" dirty="0" smtClean="0"/>
              <a:t>Σακχαρώδης Διαβήτης</a:t>
            </a:r>
          </a:p>
          <a:p>
            <a:pPr eaLnBrk="1" hangingPunct="1">
              <a:buClr>
                <a:srgbClr val="FFC000"/>
              </a:buClr>
              <a:buSzPct val="59000"/>
            </a:pPr>
            <a:r>
              <a:rPr lang="el-GR" altLang="el-GR" sz="2400" b="1" dirty="0" smtClean="0"/>
              <a:t>Νεφρική δυσλειτουργία</a:t>
            </a:r>
          </a:p>
          <a:p>
            <a:pPr eaLnBrk="1" hangingPunct="1">
              <a:buClr>
                <a:srgbClr val="FFC000"/>
              </a:buClr>
              <a:buSzPct val="59000"/>
            </a:pPr>
            <a:r>
              <a:rPr lang="el-GR" altLang="el-GR" sz="2400" b="1" dirty="0" smtClean="0"/>
              <a:t>Κακοήθεις νεοπλασίες (ακτινοθεραπεία)</a:t>
            </a:r>
          </a:p>
          <a:p>
            <a:pPr eaLnBrk="1" hangingPunct="1">
              <a:buClr>
                <a:srgbClr val="FFC000"/>
              </a:buClr>
              <a:buSzPct val="59000"/>
            </a:pPr>
            <a:r>
              <a:rPr lang="el-GR" altLang="el-GR" sz="2400" b="1" dirty="0" smtClean="0"/>
              <a:t>Ορμονικές διαταραχές</a:t>
            </a:r>
          </a:p>
          <a:p>
            <a:pPr eaLnBrk="1" hangingPunct="1">
              <a:buClr>
                <a:srgbClr val="FFC000"/>
              </a:buClr>
              <a:buSzPct val="59000"/>
            </a:pPr>
            <a:r>
              <a:rPr lang="el-GR" altLang="el-GR" sz="2400" b="1" dirty="0" smtClean="0"/>
              <a:t>Οστεοπόρωση</a:t>
            </a:r>
          </a:p>
          <a:p>
            <a:pPr marL="0" indent="0" eaLnBrk="1" hangingPunct="1">
              <a:buClr>
                <a:srgbClr val="FFC000"/>
              </a:buClr>
              <a:buSzPct val="59000"/>
              <a:buNone/>
            </a:pPr>
            <a:r>
              <a:rPr lang="el-GR" altLang="el-GR" sz="2400" b="1" dirty="0" smtClean="0">
                <a:solidFill>
                  <a:schemeClr val="accent5">
                    <a:lumMod val="50000"/>
                  </a:schemeClr>
                </a:solidFill>
              </a:rPr>
              <a:t>Περιβαλλοντικοί </a:t>
            </a:r>
            <a:r>
              <a:rPr lang="el-GR" altLang="el-GR" sz="2400" b="1" dirty="0">
                <a:solidFill>
                  <a:schemeClr val="accent5">
                    <a:lumMod val="50000"/>
                  </a:schemeClr>
                </a:solidFill>
              </a:rPr>
              <a:t>παράγοντες</a:t>
            </a:r>
          </a:p>
          <a:p>
            <a:pPr eaLnBrk="1" hangingPunct="1">
              <a:buClr>
                <a:srgbClr val="FFC000"/>
              </a:buClr>
              <a:buSzPct val="59000"/>
            </a:pPr>
            <a:r>
              <a:rPr lang="el-GR" altLang="el-GR" sz="2400" b="1" dirty="0" smtClean="0"/>
              <a:t>Κάπνισμα</a:t>
            </a:r>
          </a:p>
          <a:p>
            <a:pPr eaLnBrk="1" hangingPunct="1">
              <a:buClr>
                <a:srgbClr val="FFC000"/>
              </a:buClr>
              <a:buSzPct val="59000"/>
            </a:pPr>
            <a:r>
              <a:rPr lang="el-GR" altLang="el-GR" sz="2400" b="1" dirty="0" smtClean="0"/>
              <a:t>Στρες</a:t>
            </a:r>
          </a:p>
          <a:p>
            <a:pPr eaLnBrk="1" hangingPunct="1">
              <a:buClr>
                <a:srgbClr val="FFC000"/>
              </a:buClr>
              <a:buSzPct val="59000"/>
            </a:pPr>
            <a:r>
              <a:rPr lang="el-GR" altLang="el-GR" sz="2400" b="1" dirty="0" smtClean="0"/>
              <a:t>Ειδικές κατηγορίες ατόμων</a:t>
            </a:r>
          </a:p>
          <a:p>
            <a:pPr marL="0" indent="0" eaLnBrk="1" hangingPunct="1">
              <a:buClr>
                <a:srgbClr val="FFC000"/>
              </a:buClr>
              <a:buSzPct val="59000"/>
              <a:buNone/>
            </a:pPr>
            <a:r>
              <a:rPr lang="el-GR" altLang="el-GR" sz="2400" b="1" dirty="0">
                <a:solidFill>
                  <a:schemeClr val="accent5">
                    <a:lumMod val="50000"/>
                  </a:schemeClr>
                </a:solidFill>
              </a:rPr>
              <a:t>Φάρμακα</a:t>
            </a:r>
          </a:p>
          <a:p>
            <a:pPr eaLnBrk="1" hangingPunct="1">
              <a:buClr>
                <a:srgbClr val="FFC000"/>
              </a:buClr>
              <a:buSzPct val="59000"/>
            </a:pPr>
            <a:r>
              <a:rPr lang="el-GR" altLang="el-GR" sz="2400" b="1" dirty="0" smtClean="0"/>
              <a:t>Ανταγωνιστές </a:t>
            </a:r>
            <a:r>
              <a:rPr lang="en-US" altLang="el-GR" sz="2400" b="1" dirty="0" smtClean="0"/>
              <a:t>Ca++</a:t>
            </a:r>
            <a:r>
              <a:rPr lang="el-GR" altLang="el-GR" sz="2400" b="1" dirty="0" smtClean="0"/>
              <a:t>, αντιεπιληπτικά, ανοσοκατασταλτικά, αντιοστεολυτικά, κορτικοστεροειδή</a:t>
            </a:r>
          </a:p>
        </p:txBody>
      </p:sp>
    </p:spTree>
    <p:extLst>
      <p:ext uri="{BB962C8B-B14F-4D97-AF65-F5344CB8AC3E}">
        <p14:creationId xmlns:p14="http://schemas.microsoft.com/office/powerpoint/2010/main" val="238959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9525000" cy="5638800"/>
          </a:xfrm>
        </p:spPr>
        <p:txBody>
          <a:bodyPr/>
          <a:lstStyle/>
          <a:p>
            <a:pPr eaLnBrk="1" hangingPunct="1">
              <a:defRPr/>
            </a:pPr>
            <a:r>
              <a:rPr lang="el-GR" b="1" dirty="0" smtClean="0"/>
              <a:t>Σακχαρώδης διαβήτης</a:t>
            </a: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142330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44500" y="908050"/>
            <a:ext cx="9398000" cy="1143000"/>
          </a:xfrm>
        </p:spPr>
        <p:txBody>
          <a:bodyPr/>
          <a:lstStyle/>
          <a:p>
            <a:pPr>
              <a:defRPr/>
            </a:pPr>
            <a:r>
              <a:rPr lang="el-GR" sz="4000" b="1" dirty="0" smtClean="0"/>
              <a:t>Μεταβολικός έλεγχος ΣΔ ανάλογα με τα επίπεδα των εργαστηριακών εξετάσεων</a:t>
            </a:r>
            <a:endParaRPr lang="el-GR" sz="4000" b="1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44500" y="3068638"/>
          <a:ext cx="9639300" cy="219445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09825"/>
                <a:gridCol w="2288321"/>
                <a:gridCol w="2531329"/>
                <a:gridCol w="2409825"/>
              </a:tblGrid>
              <a:tr h="822722">
                <a:tc>
                  <a:txBody>
                    <a:bodyPr/>
                    <a:lstStyle/>
                    <a:p>
                      <a:r>
                        <a:rPr lang="el-GR" sz="240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Εργαστηριακή εξέταση</a:t>
                      </a:r>
                      <a:endParaRPr lang="el-GR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102862" marR="102862" marT="45707" marB="4570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Καλά ελεγχόμενος</a:t>
                      </a:r>
                      <a:endParaRPr lang="el-GR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102862" marR="102862" marT="45707" marB="4570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Μέτρια ελεγχόμενος</a:t>
                      </a:r>
                      <a:endParaRPr lang="el-GR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102862" marR="102862" marT="45707" marB="4570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sz="240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Φτωχά ελεγχόμενος</a:t>
                      </a:r>
                      <a:endParaRPr lang="el-GR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102862" marR="102862" marT="45707" marB="45707">
                    <a:noFill/>
                  </a:tcPr>
                </a:tc>
              </a:tr>
              <a:tr h="457068"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FBS</a:t>
                      </a:r>
                      <a:endParaRPr lang="el-GR" sz="24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02862" marR="102862" marT="45707" marB="4570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&lt; 125 mg/</a:t>
                      </a:r>
                      <a:r>
                        <a:rPr lang="en-US" sz="2400" b="1" kern="1200" dirty="0" err="1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dL</a:t>
                      </a:r>
                      <a:endParaRPr lang="el-GR" sz="24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02862" marR="102862" marT="45707" marB="4570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125 -140 mg/</a:t>
                      </a:r>
                      <a:r>
                        <a:rPr lang="en-US" sz="2400" b="1" kern="1200" dirty="0" err="1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dL</a:t>
                      </a:r>
                      <a:endParaRPr lang="el-GR" sz="24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02862" marR="102862" marT="45707" marB="45707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&gt; 140 mg/</a:t>
                      </a:r>
                      <a:r>
                        <a:rPr lang="en-US" sz="2400" b="1" kern="1200" dirty="0" err="1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dL</a:t>
                      </a:r>
                      <a:endParaRPr lang="el-GR" sz="24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02862" marR="102862" marT="45707" marB="45707">
                    <a:noFill/>
                  </a:tcPr>
                </a:tc>
              </a:tr>
              <a:tr h="457068"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PM</a:t>
                      </a:r>
                      <a:endParaRPr lang="el-GR" sz="24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02862" marR="102862" marT="45707" marB="45707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&lt; 140 mg/</a:t>
                      </a:r>
                      <a:r>
                        <a:rPr lang="en-US" sz="2400" b="1" kern="1200" dirty="0" err="1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dL</a:t>
                      </a:r>
                      <a:endParaRPr lang="el-GR" sz="24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02862" marR="102862" marT="45707" marB="45707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140 - 200 mg/</a:t>
                      </a:r>
                      <a:r>
                        <a:rPr lang="en-US" sz="2400" b="1" kern="1200" dirty="0" err="1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dL</a:t>
                      </a:r>
                      <a:endParaRPr lang="el-GR" sz="24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02862" marR="102862" marT="45707" marB="45707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&gt; 200 mg/</a:t>
                      </a:r>
                      <a:r>
                        <a:rPr lang="en-US" sz="2400" b="1" kern="1200" dirty="0" err="1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dL</a:t>
                      </a:r>
                      <a:endParaRPr lang="el-GR" sz="24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02862" marR="102862" marT="45707" marB="45707">
                    <a:noFill/>
                  </a:tcPr>
                </a:tc>
              </a:tr>
              <a:tr h="457068"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HbA1C</a:t>
                      </a:r>
                      <a:endParaRPr lang="el-GR" sz="24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02862" marR="102862" marT="45707" marB="4570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&lt; 7%</a:t>
                      </a:r>
                      <a:endParaRPr lang="el-GR" sz="24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02862" marR="102862" marT="45707" marB="4570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7-8%</a:t>
                      </a:r>
                      <a:endParaRPr lang="el-GR" sz="24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02862" marR="102862" marT="45707" marB="4570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&gt; 8%</a:t>
                      </a:r>
                      <a:endParaRPr lang="el-GR" sz="24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02862" marR="102862" marT="45707" marB="45707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23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916113"/>
            <a:ext cx="9525000" cy="2592387"/>
          </a:xfrm>
        </p:spPr>
        <p:txBody>
          <a:bodyPr/>
          <a:lstStyle/>
          <a:p>
            <a:pPr eaLnBrk="1" hangingPunct="1">
              <a:defRPr/>
            </a:pPr>
            <a:r>
              <a:rPr lang="el-GR" b="1" dirty="0" smtClean="0"/>
              <a:t>ΝΕΦΡΙΚΗ ΔΥΣΛΕΙΤΟΥΡΓΙΑ</a:t>
            </a: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145025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19088" y="333375"/>
            <a:ext cx="9648825" cy="935038"/>
          </a:xfrm>
        </p:spPr>
        <p:txBody>
          <a:bodyPr/>
          <a:lstStyle/>
          <a:p>
            <a:pPr eaLnBrk="1" hangingPunct="1">
              <a:defRPr/>
            </a:pPr>
            <a:r>
              <a:rPr lang="el-GR" sz="4400" b="1" dirty="0" smtClean="0"/>
              <a:t>Χρόνια νεφρική ανεπάρκεια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50" y="1341438"/>
            <a:ext cx="9648825" cy="51831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C000"/>
              </a:buClr>
              <a:buSzPct val="108000"/>
              <a:buFont typeface="Arial" panose="020B0604020202020204" pitchFamily="34" charset="0"/>
              <a:buChar char="•"/>
              <a:defRPr/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Συνεργασία με θεράποντα</a:t>
            </a:r>
          </a:p>
          <a:p>
            <a:pPr eaLnBrk="1" hangingPunct="1">
              <a:lnSpc>
                <a:spcPct val="90000"/>
              </a:lnSpc>
              <a:buClr>
                <a:srgbClr val="FFC000"/>
              </a:buClr>
              <a:buSzPct val="108000"/>
              <a:buFont typeface="Arial" panose="020B0604020202020204" pitchFamily="34" charset="0"/>
              <a:buChar char="•"/>
              <a:defRPr/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περιοδοντική θεραπεία σε ασθενείς με προχωρημένη ή μη ελεγχόμενη νεφρική ανεπάρκεια γίνεται κατ’ επιλογή</a:t>
            </a:r>
          </a:p>
          <a:p>
            <a:pPr eaLnBrk="1" hangingPunct="1">
              <a:lnSpc>
                <a:spcPct val="90000"/>
              </a:lnSpc>
              <a:buClr>
                <a:srgbClr val="FFC000"/>
              </a:buClr>
              <a:buSzPct val="108000"/>
              <a:buFont typeface="Arial" panose="020B0604020202020204" pitchFamily="34" charset="0"/>
              <a:buChar char="•"/>
              <a:defRPr/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Έλεγχος της αρτηριακής πίεσης</a:t>
            </a:r>
          </a:p>
          <a:p>
            <a:pPr eaLnBrk="1" hangingPunct="1">
              <a:lnSpc>
                <a:spcPct val="90000"/>
              </a:lnSpc>
              <a:buClr>
                <a:srgbClr val="FFC000"/>
              </a:buClr>
              <a:buSzPct val="108000"/>
              <a:buFont typeface="Arial" panose="020B0604020202020204" pitchFamily="34" charset="0"/>
              <a:buChar char="•"/>
              <a:defRPr/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Εργαστηριακές εξετάσεις:</a:t>
            </a:r>
          </a:p>
          <a:p>
            <a:pPr eaLnBrk="1" hangingPunct="1">
              <a:lnSpc>
                <a:spcPct val="90000"/>
              </a:lnSpc>
              <a:buClr>
                <a:srgbClr val="FFC000"/>
              </a:buClr>
              <a:buSzPct val="77000"/>
              <a:buFontTx/>
              <a:buNone/>
              <a:defRPr/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l-GR" sz="2800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Αιμορραγική διάθεση</a:t>
            </a:r>
          </a:p>
          <a:p>
            <a:pPr lvl="2" eaLnBrk="1" hangingPunct="1">
              <a:lnSpc>
                <a:spcPct val="90000"/>
              </a:lnSpc>
              <a:buClr>
                <a:srgbClr val="FFC000"/>
              </a:buClr>
              <a:buSzPct val="77000"/>
              <a:buFontTx/>
              <a:buChar char="-"/>
              <a:defRPr/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χρόνος μερικής </a:t>
            </a:r>
            <a:r>
              <a:rPr lang="el-G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θρομβοπλαστίνης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eaLnBrk="1" hangingPunct="1">
              <a:lnSpc>
                <a:spcPct val="90000"/>
              </a:lnSpc>
              <a:buClr>
                <a:srgbClr val="FFC000"/>
              </a:buClr>
              <a:buSzPct val="77000"/>
              <a:buFontTx/>
              <a:buChar char="-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χρόνος προθρομβίνης</a:t>
            </a:r>
          </a:p>
          <a:p>
            <a:pPr lvl="2" eaLnBrk="1" hangingPunct="1">
              <a:lnSpc>
                <a:spcPct val="90000"/>
              </a:lnSpc>
              <a:buClr>
                <a:srgbClr val="FFC000"/>
              </a:buClr>
              <a:buSzPct val="77000"/>
              <a:buFontTx/>
              <a:buChar char="-"/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Χρόνος πήξης</a:t>
            </a:r>
          </a:p>
          <a:p>
            <a:pPr lvl="2" eaLnBrk="1" hangingPunct="1">
              <a:lnSpc>
                <a:spcPct val="90000"/>
              </a:lnSpc>
              <a:buClr>
                <a:srgbClr val="FFC000"/>
              </a:buClr>
              <a:buSzPct val="77000"/>
              <a:buFontTx/>
              <a:buChar char="-"/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Αριθμός αιμοπεταλίων </a:t>
            </a:r>
          </a:p>
        </p:txBody>
      </p:sp>
    </p:spTree>
    <p:extLst>
      <p:ext uri="{BB962C8B-B14F-4D97-AF65-F5344CB8AC3E}">
        <p14:creationId xmlns:p14="http://schemas.microsoft.com/office/powerpoint/2010/main" val="418354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ana">
  <a:themeElements>
    <a:clrScheme name="">
      <a:dk1>
        <a:srgbClr val="000000"/>
      </a:dk1>
      <a:lt1>
        <a:srgbClr val="FFFFFF"/>
      </a:lt1>
      <a:dk2>
        <a:srgbClr val="0033CC"/>
      </a:dk2>
      <a:lt2>
        <a:srgbClr val="FFCC66"/>
      </a:lt2>
      <a:accent1>
        <a:srgbClr val="00FFFF"/>
      </a:accent1>
      <a:accent2>
        <a:srgbClr val="3366FF"/>
      </a:accent2>
      <a:accent3>
        <a:srgbClr val="AAADE2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Lian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iana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ana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ana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ana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ana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oaring">
  <a:themeElements>
    <a:clrScheme name="">
      <a:dk1>
        <a:srgbClr val="000000"/>
      </a:dk1>
      <a:lt1>
        <a:srgbClr val="FFFFFF"/>
      </a:lt1>
      <a:dk2>
        <a:srgbClr val="000099"/>
      </a:dk2>
      <a:lt2>
        <a:srgbClr val="FFCC66"/>
      </a:lt2>
      <a:accent1>
        <a:srgbClr val="00FFFF"/>
      </a:accent1>
      <a:accent2>
        <a:srgbClr val="3366FF"/>
      </a:accent2>
      <a:accent3>
        <a:srgbClr val="AAAACA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Data\Microsoft\Templates\Liana.pot</Template>
  <TotalTime>696</TotalTime>
  <Words>544</Words>
  <Application>Microsoft Office PowerPoint</Application>
  <PresentationFormat>35mm Slides</PresentationFormat>
  <Paragraphs>146</Paragraphs>
  <Slides>22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Agency FB</vt:lpstr>
      <vt:lpstr>Arial</vt:lpstr>
      <vt:lpstr>Calibri</vt:lpstr>
      <vt:lpstr>Times New Roman</vt:lpstr>
      <vt:lpstr>Wingdings</vt:lpstr>
      <vt:lpstr>Liana</vt:lpstr>
      <vt:lpstr>2_Soaring</vt:lpstr>
      <vt:lpstr>Πόσο ο Γενικός Παράγων επηρεάζει την επιτυχή θεραπευτική προσέγγιση της Περιοδοντικής Νόσου;</vt:lpstr>
      <vt:lpstr>Στόχοι περιοδοντικής θεραπείας</vt:lpstr>
      <vt:lpstr>Νοσήματα που απαγορεύουν την περιοδοντική θεραπεία</vt:lpstr>
      <vt:lpstr>Νοσήματα που απαγορεύουν την περιοδοντική θεραπεία</vt:lpstr>
      <vt:lpstr>ΓΕΝΙΚΟΣ ΠΑΡΑΓΩΝ ΚΑΙ  ΠΕΡΙΟΔΟΝΤΙΚΗ ΘΕΡΑΠΕΙΑ</vt:lpstr>
      <vt:lpstr>Σακχαρώδης διαβήτης</vt:lpstr>
      <vt:lpstr>Μεταβολικός έλεγχος ΣΔ ανάλογα με τα επίπεδα των εργαστηριακών εξετάσεων</vt:lpstr>
      <vt:lpstr>ΝΕΦΡΙΚΗ ΔΥΣΛΕΙΤΟΥΡΓΙΑ</vt:lpstr>
      <vt:lpstr>Χρόνια νεφρική ανεπάρκεια</vt:lpstr>
      <vt:lpstr>Χρόνια νεφρική ανεπάρκεια</vt:lpstr>
      <vt:lpstr>Αιμοκάθαρση</vt:lpstr>
      <vt:lpstr>PowerPoint Presentation</vt:lpstr>
      <vt:lpstr>Ακτινοθεραπεία  (κεφαλή / τράχηλος)</vt:lpstr>
      <vt:lpstr>Ορμονικές Διαταραχές - Οστεοπόρωση</vt:lpstr>
      <vt:lpstr>ΠΕΡΙΒΑΛΛΟΝΤΙΚΟΙ ΠΑΡΑΓΟΝΤΕΣ</vt:lpstr>
      <vt:lpstr>PowerPoint Presentation</vt:lpstr>
      <vt:lpstr>ΦΑΡΜΑΚΑ</vt:lpstr>
      <vt:lpstr>PowerPoint Presentation</vt:lpstr>
      <vt:lpstr>Ασθενείς υπό θεραπεία με κορτικοστεροειδή</vt:lpstr>
      <vt:lpstr>Ασθενείς υπό θεραπεία με κορτικοστεροειδή</vt:lpstr>
      <vt:lpstr>ΕΠΟΥΛΩΣΗ</vt:lpstr>
      <vt:lpstr>Βιβλιογραφία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ΟΞΕΙΑ ΝΕΚΡΩΤΙΚΗ ΕΛΚΩΤΙΚΗ ΟΥΛΙΤΙΔΑ (ANUG)</dc:title>
  <dc:creator>Liana</dc:creator>
  <cp:lastModifiedBy>Liana</cp:lastModifiedBy>
  <cp:revision>169</cp:revision>
  <cp:lastPrinted>2020-12-07T09:55:31Z</cp:lastPrinted>
  <dcterms:created xsi:type="dcterms:W3CDTF">2003-11-16T07:34:47Z</dcterms:created>
  <dcterms:modified xsi:type="dcterms:W3CDTF">2020-12-09T09:33:11Z</dcterms:modified>
</cp:coreProperties>
</file>