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396" r:id="rId3"/>
    <p:sldId id="257" r:id="rId4"/>
    <p:sldId id="341" r:id="rId5"/>
    <p:sldId id="340" r:id="rId6"/>
    <p:sldId id="344" r:id="rId7"/>
    <p:sldId id="343" r:id="rId8"/>
    <p:sldId id="301" r:id="rId9"/>
    <p:sldId id="342" r:id="rId10"/>
    <p:sldId id="294" r:id="rId11"/>
    <p:sldId id="296" r:id="rId12"/>
    <p:sldId id="297" r:id="rId13"/>
    <p:sldId id="300" r:id="rId14"/>
    <p:sldId id="260" r:id="rId15"/>
    <p:sldId id="346" r:id="rId16"/>
    <p:sldId id="261" r:id="rId17"/>
    <p:sldId id="304" r:id="rId18"/>
    <p:sldId id="259" r:id="rId19"/>
    <p:sldId id="262" r:id="rId20"/>
    <p:sldId id="263" r:id="rId21"/>
    <p:sldId id="264" r:id="rId22"/>
    <p:sldId id="265" r:id="rId23"/>
    <p:sldId id="34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80" r:id="rId32"/>
    <p:sldId id="273" r:id="rId33"/>
    <p:sldId id="274" r:id="rId34"/>
    <p:sldId id="275" r:id="rId35"/>
    <p:sldId id="276" r:id="rId36"/>
    <p:sldId id="277" r:id="rId37"/>
    <p:sldId id="279" r:id="rId38"/>
    <p:sldId id="283" r:id="rId39"/>
    <p:sldId id="298" r:id="rId40"/>
    <p:sldId id="383" r:id="rId41"/>
    <p:sldId id="397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299" r:id="rId50"/>
    <p:sldId id="391" r:id="rId51"/>
    <p:sldId id="392" r:id="rId52"/>
    <p:sldId id="393" r:id="rId53"/>
    <p:sldId id="394" r:id="rId54"/>
    <p:sldId id="395" r:id="rId55"/>
    <p:sldId id="302" r:id="rId56"/>
    <p:sldId id="303" r:id="rId57"/>
    <p:sldId id="349" r:id="rId58"/>
  </p:sldIdLst>
  <p:sldSz cx="10080625" cy="7559675"/>
  <p:notesSz cx="6858000" cy="9144000"/>
  <p:defaultTextStyle>
    <a:defPPr>
      <a:defRPr lang="en-GB"/>
    </a:defPPr>
    <a:lvl1pPr marL="0" lvl="0" indent="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2400" b="0" i="0" u="none" kern="1200" baseline="0">
        <a:solidFill>
          <a:srgbClr val="FF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178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2048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</a:ln>
        </p:spPr>
        <p:txBody>
          <a:bodyPr anchor="t" anchorCtr="0"/>
          <a:lstStyle/>
          <a:p>
            <a:pPr lvl="0"/>
            <a:endParaRPr lang="en-US" altLang="zh-CN"/>
          </a:p>
        </p:txBody>
      </p:sp>
      <p:sp>
        <p:nvSpPr>
          <p:cNvPr id="2051" name="Rounded Rectangle 2049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</a:ln>
        </p:spPr>
        <p:txBody>
          <a:bodyPr anchor="t" anchorCtr="0"/>
          <a:lstStyle/>
          <a:p>
            <a:pPr lvl="0"/>
            <a:endParaRPr lang="en-US" altLang="zh-CN"/>
          </a:p>
        </p:txBody>
      </p:sp>
      <p:sp>
        <p:nvSpPr>
          <p:cNvPr id="2052" name="Rounded Rectangle 2050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</a:ln>
        </p:spPr>
        <p:txBody>
          <a:bodyPr anchor="t" anchorCtr="0"/>
          <a:lstStyle/>
          <a:p>
            <a:pPr lvl="0"/>
            <a:endParaRPr lang="en-US" altLang="zh-CN"/>
          </a:p>
        </p:txBody>
      </p:sp>
      <p:sp>
        <p:nvSpPr>
          <p:cNvPr id="2053" name="Rounded Rectangle 2051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</a:ln>
        </p:spPr>
        <p:txBody>
          <a:bodyPr anchor="t" anchorCtr="0"/>
          <a:lstStyle/>
          <a:p>
            <a:pPr lvl="0"/>
            <a:endParaRPr lang="en-US" altLang="zh-CN"/>
          </a:p>
        </p:txBody>
      </p:sp>
      <p:sp>
        <p:nvSpPr>
          <p:cNvPr id="2054" name="Slide Image Placeholder 205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6012" cy="36925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5" name="Text Placeholder 205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18112" cy="4098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27648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099" name="Text Placeholder 27649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37888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4579" name="Text Placeholder 37889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3891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6627" name="Text Placeholder 3891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39936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8675" name="Text Placeholder 39937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40960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30723" name="Text Placeholder 40961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41984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32771" name="Text Placeholder 41985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43008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34819" name="Text Placeholder 43009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4403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36867" name="Text Placeholder 4403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45056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39939" name="Text Placeholder 45057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46080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1987" name="Text Placeholder 46081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47104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4035" name="Text Placeholder 47105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2867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6147" name="Text Placeholder 2867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48128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6083" name="Text Placeholder 48129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4915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8131" name="Text Placeholder 4915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51200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53251" name="Text Placeholder 51201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31744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2291" name="Text Placeholder 31745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2875" cy="4103688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32768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4339" name="Text Placeholder 32769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2875" cy="4103688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30720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0243" name="Text Placeholder 30721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33792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6387" name="Text Placeholder 33793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2875" cy="4103688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34816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8435" name="Text Placeholder 34817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6050" cy="4106863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35840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0483" name="Text Placeholder 35841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36864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29187" cy="36957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2531" name="Text Placeholder 36865"/>
          <p:cNvSpPr>
            <a:spLocks noGrp="1"/>
          </p:cNvSpPr>
          <p:nvPr>
            <p:ph type="body"/>
          </p:nvPr>
        </p:nvSpPr>
        <p:spPr>
          <a:xfrm>
            <a:off x="1169988" y="5086350"/>
            <a:ext cx="5221287" cy="4102100"/>
          </a:xfrm>
        </p:spPr>
        <p:txBody>
          <a:bodyPr wrap="none" lIns="0" tIns="0" rIns="0" bIns="0" anchor="ctr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4626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6283" y="1319443"/>
            <a:ext cx="9048061" cy="11934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8032" y="2670385"/>
            <a:ext cx="9053312" cy="193191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09991"/>
            <a:ext cx="2268141" cy="65447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09991"/>
            <a:ext cx="6636411" cy="65447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3"/>
            <a:ext cx="8694539" cy="1653678"/>
          </a:xfrm>
        </p:spPr>
        <p:txBody>
          <a:bodyPr/>
          <a:lstStyle>
            <a:lvl1pPr marL="0" indent="0">
              <a:buNone/>
              <a:defRPr sz="2645"/>
            </a:lvl1pPr>
            <a:lvl2pPr marL="504190" indent="0">
              <a:buNone/>
              <a:defRPr sz="2205"/>
            </a:lvl2pPr>
            <a:lvl3pPr marL="1007745" indent="0">
              <a:buNone/>
              <a:defRPr sz="1985"/>
            </a:lvl3pPr>
            <a:lvl4pPr marL="1511935" indent="0">
              <a:buNone/>
              <a:defRPr sz="1765"/>
            </a:lvl4pPr>
            <a:lvl5pPr marL="2016125" indent="0">
              <a:buNone/>
              <a:defRPr sz="1765"/>
            </a:lvl5pPr>
            <a:lvl6pPr marL="2519680" indent="0">
              <a:buNone/>
              <a:defRPr sz="1765"/>
            </a:lvl6pPr>
            <a:lvl7pPr marL="3023870" indent="0">
              <a:buNone/>
              <a:defRPr sz="1765"/>
            </a:lvl7pPr>
            <a:lvl8pPr marL="3528060" indent="0">
              <a:buNone/>
              <a:defRPr sz="1765"/>
            </a:lvl8pPr>
            <a:lvl9pPr marL="4031615" indent="0">
              <a:buNone/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294944"/>
            <a:ext cx="4452276" cy="545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294944"/>
            <a:ext cx="4452276" cy="545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94" y="402483"/>
            <a:ext cx="8694539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794" y="1853171"/>
            <a:ext cx="426501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794" y="2761381"/>
            <a:ext cx="426501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6016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601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016" y="1088453"/>
            <a:ext cx="510331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794" y="2267903"/>
            <a:ext cx="3251702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016" y="1088453"/>
            <a:ext cx="5103316" cy="537226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794" y="2267903"/>
            <a:ext cx="3251702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094626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504031" y="209991"/>
            <a:ext cx="9072563" cy="64222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504031" y="1294944"/>
            <a:ext cx="9072563" cy="545976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545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545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545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7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77825" indent="-377825" algn="l" rtl="0" fontAlgn="base">
        <a:spcBef>
          <a:spcPct val="22000"/>
        </a:spcBef>
        <a:spcAft>
          <a:spcPct val="0"/>
        </a:spcAft>
        <a:buChar char="•"/>
        <a:defRPr sz="3525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4960" algn="l" rtl="0" fontAlgn="base">
        <a:spcBef>
          <a:spcPct val="22000"/>
        </a:spcBef>
        <a:spcAft>
          <a:spcPct val="0"/>
        </a:spcAft>
        <a:buChar char="–"/>
        <a:defRPr sz="308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rtl="0" fontAlgn="base">
        <a:spcBef>
          <a:spcPct val="22000"/>
        </a:spcBef>
        <a:spcAft>
          <a:spcPct val="0"/>
        </a:spcAft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rtl="0" fontAlgn="base">
        <a:spcBef>
          <a:spcPct val="22000"/>
        </a:spcBef>
        <a:spcAft>
          <a:spcPct val="0"/>
        </a:spcAft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rtl="0" fontAlgn="base">
        <a:spcBef>
          <a:spcPct val="22000"/>
        </a:spcBef>
        <a:spcAft>
          <a:spcPct val="0"/>
        </a:spcAft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2"/>
          <p:cNvSpPr>
            <a:spLocks noGrp="1"/>
          </p:cNvSpPr>
          <p:nvPr>
            <p:ph type="ctrTitle"/>
          </p:nvPr>
        </p:nvSpPr>
        <p:spPr>
          <a:xfrm>
            <a:off x="274638" y="0"/>
            <a:ext cx="9601200" cy="1479550"/>
          </a:xfrm>
        </p:spPr>
        <p:txBody>
          <a:bodyPr wrap="square" lIns="0" tIns="31680" rIns="0" bIns="0" anchor="ctr" anchorCtr="0"/>
          <a:lstStyle/>
          <a:p>
            <a:pPr marL="215900" indent="-209550" defTabSz="457200">
              <a:buClrTx/>
              <a:buSzPct val="100000"/>
              <a:buFont typeface="Times New Roman" panose="02020603050405020304" pitchFamily="16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</a:tabLst>
            </a:pPr>
            <a:r>
              <a:rPr lang="en-US" altLang="x-none" sz="3500" b="0" i="0" kern="1200" baseline="0" dirty="0" err="1">
                <a:latin typeface="+mj-lt"/>
                <a:ea typeface="+mj-ea"/>
                <a:cs typeface="+mj-cs"/>
              </a:rPr>
              <a:t>Μαθήματα</a:t>
            </a:r>
            <a:r>
              <a:rPr lang="el-GR" altLang="en-US" sz="3500" b="0" i="0" kern="1200" baseline="0" dirty="0" err="1">
                <a:latin typeface="+mj-lt"/>
                <a:ea typeface="+mj-ea"/>
                <a:cs typeface="+mj-cs"/>
              </a:rPr>
              <a:t> Οδοντιατρικής ΕΚΠΑ</a:t>
            </a:r>
            <a:br>
              <a:rPr lang="en-US" altLang="x-none" sz="3600" b="0" i="0" kern="1200" baseline="0" dirty="0" err="1">
                <a:latin typeface="+mj-lt"/>
                <a:ea typeface="+mj-ea"/>
                <a:cs typeface="+mj-cs"/>
              </a:rPr>
            </a:br>
            <a:r>
              <a:rPr lang="en-US" altLang="x-none" sz="2700" b="0" i="0" kern="1200" baseline="0" dirty="0" err="1">
                <a:latin typeface="+mj-lt"/>
                <a:ea typeface="+mj-ea"/>
                <a:cs typeface="+mj-cs"/>
              </a:rPr>
              <a:t>Παναγιώτου Ά</a:t>
            </a:r>
            <a:r>
              <a:rPr lang="el-GR" altLang="en-US" sz="2700" b="0" i="0" kern="1200" baseline="0" dirty="0" err="1">
                <a:latin typeface="+mj-lt"/>
                <a:ea typeface="+mj-ea"/>
                <a:cs typeface="+mj-cs"/>
              </a:rPr>
              <a:t>ννα, Αναισθησιολόγος ΓΝΑ ΓΕΝΝΗΜΑΤΑΣ</a:t>
            </a:r>
          </a:p>
        </p:txBody>
      </p:sp>
      <p:sp>
        <p:nvSpPr>
          <p:cNvPr id="3075" name="Subtitle 3073"/>
          <p:cNvSpPr>
            <a:spLocks noGrp="1"/>
          </p:cNvSpPr>
          <p:nvPr>
            <p:ph type="subTitle" idx="1"/>
          </p:nvPr>
        </p:nvSpPr>
        <p:spPr>
          <a:xfrm>
            <a:off x="190500" y="1096963"/>
            <a:ext cx="9775825" cy="1554162"/>
          </a:xfrm>
        </p:spPr>
        <p:txBody>
          <a:bodyPr wrap="square" lIns="0" tIns="17640" rIns="0" bIns="0" anchor="ctr" anchorCtr="0"/>
          <a:lstStyle/>
          <a:p>
            <a:pPr defTabSz="457200">
              <a:lnSpc>
                <a:spcPct val="95000"/>
              </a:lnSpc>
              <a:buClrTx/>
              <a:buSzPct val="100000"/>
              <a:buFont typeface="Times New Roman" panose="02020603050405020304" pitchFamily="16" charset="0"/>
              <a:buNone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  <a:tab pos="9410700" algn="l"/>
              </a:tabLst>
            </a:pPr>
            <a:r>
              <a:rPr lang="en-US" altLang="x-none" sz="2800" b="1" kern="1200" baseline="0" dirty="0" err="1">
                <a:latin typeface="Times New Roman" panose="02020603050405020304" pitchFamily="16" charset="0"/>
                <a:ea typeface="+mn-ea"/>
                <a:cs typeface="+mn-cs"/>
              </a:rPr>
              <a:t>ΚΑΡΔΙΟΑΝΑΠΝΕΥΣΤΙΚΗ ΑΝΑΖΩΟΓΟΝΗΣΗ</a:t>
            </a:r>
            <a:br>
              <a:rPr lang="en-US" altLang="x-none" sz="2800" b="1" kern="1200" baseline="0" dirty="0" err="1">
                <a:latin typeface="Times New Roman" panose="02020603050405020304" pitchFamily="16" charset="0"/>
                <a:ea typeface="+mn-ea"/>
                <a:cs typeface="+mn-cs"/>
              </a:rPr>
            </a:br>
            <a:endParaRPr lang="en-US" altLang="x-none" sz="2800" b="1" kern="1200" baseline="0" dirty="0" err="1">
              <a:latin typeface="Times New Roman" panose="02020603050405020304" pitchFamily="16" charset="0"/>
              <a:ea typeface="+mn-ea"/>
              <a:cs typeface="+mn-cs"/>
            </a:endParaRPr>
          </a:p>
        </p:txBody>
      </p:sp>
      <p:pic>
        <p:nvPicPr>
          <p:cNvPr id="3076" name="Picture 3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2378075"/>
            <a:ext cx="9601200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64820" y="962025"/>
            <a:ext cx="309880" cy="434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24790"/>
            <a:ext cx="8599170" cy="1064260"/>
          </a:xfrm>
        </p:spPr>
        <p:txBody>
          <a:bodyPr/>
          <a:lstStyle/>
          <a:p>
            <a:r>
              <a:rPr lang="el-GR" sz="3500"/>
              <a:t>ΑΣΘΕΝΗΣ ΧΩΡΙΣ ΤΙΣ ΑΙΣΘΗΣΕΙΣ ΤΟΥ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753235" y="1259840"/>
            <a:ext cx="432244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600" b="1">
                <a:solidFill>
                  <a:schemeClr val="tx1"/>
                </a:solidFill>
              </a:rPr>
              <a:t>ΑΚΟΥΩ</a:t>
            </a:r>
          </a:p>
          <a:p>
            <a:pPr>
              <a:lnSpc>
                <a:spcPct val="120000"/>
              </a:lnSpc>
            </a:pPr>
            <a:r>
              <a:rPr lang="en-US" altLang="el-GR" sz="2600" b="1">
                <a:solidFill>
                  <a:schemeClr val="tx1"/>
                </a:solidFill>
              </a:rPr>
              <a:t>     </a:t>
            </a:r>
            <a:r>
              <a:rPr lang="el-GR" sz="2600" b="1">
                <a:solidFill>
                  <a:schemeClr val="tx1"/>
                </a:solidFill>
              </a:rPr>
              <a:t>ΒΛΕΠΩ</a:t>
            </a:r>
          </a:p>
          <a:p>
            <a:pPr>
              <a:lnSpc>
                <a:spcPct val="120000"/>
              </a:lnSpc>
            </a:pPr>
            <a:r>
              <a:rPr lang="en-US" altLang="el-GR" sz="2600" b="1">
                <a:solidFill>
                  <a:schemeClr val="tx1"/>
                </a:solidFill>
              </a:rPr>
              <a:t>          </a:t>
            </a:r>
            <a:r>
              <a:rPr lang="el-GR" sz="2600" b="1">
                <a:solidFill>
                  <a:schemeClr val="tx1"/>
                </a:solidFill>
              </a:rPr>
              <a:t>ΑΙΣΘΑΝΟΜΑΙ</a:t>
            </a:r>
            <a:r>
              <a:rPr lang="en-US" altLang="el-GR" sz="2600" b="1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chemeClr val="tx1"/>
                </a:solidFill>
              </a:rPr>
              <a:t> </a:t>
            </a:r>
            <a:r>
              <a:rPr lang="en-US" altLang="el-GR" b="1"/>
              <a:t>       </a:t>
            </a:r>
          </a:p>
        </p:txBody>
      </p:sp>
      <p:pic>
        <p:nvPicPr>
          <p:cNvPr id="5" name="Content Placeholder 4" descr="LOOKLISTENFEE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330" y="2924810"/>
            <a:ext cx="6689725" cy="4191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075680" y="1754505"/>
            <a:ext cx="1456690" cy="43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>
                <a:solidFill>
                  <a:schemeClr val="tx1"/>
                </a:solidFill>
              </a:rPr>
              <a:t>ΓΙΑ 10’’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i="0">
                <a:sym typeface="+mn-ea"/>
              </a:rPr>
              <a:t>ΑΝ ΑΝΑΠΝΕΕΙ ΚΑΙ ΕΧΕΙ ΣΦΥΓΜΟ </a:t>
            </a:r>
          </a:p>
        </p:txBody>
      </p:sp>
      <p:pic>
        <p:nvPicPr>
          <p:cNvPr id="6" name="Content Placeholder 5" descr="ananipsi-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1394460"/>
            <a:ext cx="9259570" cy="5773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" y="584641"/>
            <a:ext cx="9072563" cy="642223"/>
          </a:xfrm>
        </p:spPr>
        <p:txBody>
          <a:bodyPr/>
          <a:lstStyle/>
          <a:p>
            <a:pPr algn="ctr"/>
            <a:r>
              <a:rPr lang="el-GR" altLang="en-US" i="0"/>
              <a:t>ΑΝ ΔΕΝ ΑΝΑΠΝΕΕΙ Ή / ΚΑΙ ΔΕΝ ΕΧΕΙ ΣΦΥΓΜΟ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662430"/>
            <a:ext cx="9175115" cy="5316220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n-US" sz="4000" b="1" u="sng"/>
              <a:t>ΑΝΑΚΟΠΗ</a:t>
            </a:r>
          </a:p>
          <a:p>
            <a:pPr marL="0" indent="0" algn="ctr">
              <a:buNone/>
            </a:pPr>
            <a:endParaRPr lang="el-GR" altLang="en-US" sz="4000" b="1"/>
          </a:p>
          <a:p>
            <a:pPr marL="0" indent="0" algn="ctr">
              <a:buNone/>
            </a:pPr>
            <a:r>
              <a:rPr lang="el-GR" altLang="en-US" sz="3400"/>
              <a:t>Αιφνίδια διακοπή της καρδιακής</a:t>
            </a:r>
          </a:p>
          <a:p>
            <a:pPr marL="0" indent="0" algn="ctr">
              <a:buNone/>
            </a:pPr>
            <a:r>
              <a:rPr lang="el-GR" altLang="en-US" sz="3400"/>
              <a:t>παροχής </a:t>
            </a:r>
            <a:endParaRPr lang="en-US" altLang="en-US" sz="3400"/>
          </a:p>
          <a:p>
            <a:pPr algn="ctr"/>
            <a:endParaRPr lang="el-GR" altLang="en-US" sz="3400"/>
          </a:p>
          <a:p>
            <a:pPr marL="0" indent="0" algn="ctr">
              <a:buNone/>
            </a:pPr>
            <a:r>
              <a:rPr lang="el-GR" altLang="en-US" sz="3400"/>
              <a:t>1. Διακοπή της αιμάτωσης του εγκεφάλου </a:t>
            </a:r>
          </a:p>
          <a:p>
            <a:pPr algn="ctr"/>
            <a:endParaRPr lang="el-GR" altLang="en-US" sz="3400"/>
          </a:p>
          <a:p>
            <a:pPr marL="0" indent="0" algn="ctr">
              <a:buNone/>
            </a:pPr>
            <a:r>
              <a:rPr lang="el-GR" altLang="en-US" sz="3400"/>
              <a:t>2. Απώλεια των αισθήσεων</a:t>
            </a:r>
          </a:p>
          <a:p>
            <a:pPr marL="0" indent="0" algn="r">
              <a:buNone/>
            </a:pPr>
            <a:r>
              <a:rPr lang="el-GR" altLang="el-GR" sz="3400" i="1"/>
              <a:t>Προσοχή στο </a:t>
            </a:r>
            <a:r>
              <a:rPr lang="en-US" altLang="el-GR" sz="3400" i="1"/>
              <a:t>gasping.....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45" y="224790"/>
            <a:ext cx="8599170" cy="764540"/>
          </a:xfrm>
        </p:spPr>
        <p:txBody>
          <a:bodyPr/>
          <a:lstStyle/>
          <a:p>
            <a:pPr algn="ctr"/>
            <a:r>
              <a:rPr lang="en-US" b="1"/>
              <a:t>S O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1034415"/>
            <a:ext cx="9720580" cy="5692140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n-US"/>
              <a:t>Ανακοπή</a:t>
            </a:r>
            <a:r>
              <a:rPr lang="el-GR" altLang="en-US" b="1"/>
              <a:t> &gt;</a:t>
            </a:r>
            <a:r>
              <a:rPr lang="en-US" altLang="el-GR" b="1"/>
              <a:t> 4 </a:t>
            </a:r>
            <a:r>
              <a:rPr lang="en-US" altLang="en-US" b="1"/>
              <a:t>min</a:t>
            </a:r>
            <a:r>
              <a:rPr lang="en-US" b="1"/>
              <a:t> </a:t>
            </a:r>
          </a:p>
          <a:p>
            <a:pPr marL="0" indent="0" algn="ctr">
              <a:buNone/>
            </a:pPr>
            <a:r>
              <a:rPr lang="el-GR" altLang="en-US"/>
              <a:t> </a:t>
            </a:r>
            <a:r>
              <a:rPr lang="en-US"/>
              <a:t>Aνεπανόρθω</a:t>
            </a:r>
            <a:r>
              <a:rPr lang="el-GR" altLang="en-US"/>
              <a:t>τες</a:t>
            </a:r>
            <a:r>
              <a:rPr lang="en-US"/>
              <a:t> εγκεφαλικ</a:t>
            </a:r>
            <a:r>
              <a:rPr lang="el-GR" altLang="en-US"/>
              <a:t>ές</a:t>
            </a:r>
            <a:r>
              <a:rPr lang="en-US"/>
              <a:t> β</a:t>
            </a:r>
            <a:r>
              <a:rPr lang="el-GR" altLang="en-US"/>
              <a:t>λάβες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marL="0" indent="0" algn="ctr">
              <a:buNone/>
            </a:pPr>
            <a:r>
              <a:rPr lang="en-US" b="1" u="sng"/>
              <a:t>BLS </a:t>
            </a:r>
          </a:p>
          <a:p>
            <a:pPr marL="0" indent="0" algn="ctr">
              <a:buNone/>
            </a:pPr>
            <a:r>
              <a:rPr lang="el-GR" b="1" u="sng"/>
              <a:t>ΒΑΣΙΚΗ ΥΠΟΣΤΗΡΙΞΗ ΤΗΣ ΖΩΗΣ</a:t>
            </a:r>
            <a:br>
              <a:rPr lang="el-GR" b="1"/>
            </a:br>
            <a:r>
              <a:rPr lang="el-GR" b="1"/>
              <a:t></a:t>
            </a:r>
          </a:p>
          <a:p>
            <a:pPr marL="0" indent="0" algn="ctr">
              <a:buNone/>
            </a:pPr>
            <a:r>
              <a:rPr lang="el-GR"/>
              <a:t>Υποστήριξη της αναπνοής και της κυκλοφορίας με ελάχιστα βοηθητικά μέσα </a:t>
            </a:r>
            <a:br>
              <a:rPr lang="el-GR"/>
            </a:br>
            <a:r>
              <a:rPr lang="el-GR"/>
              <a:t>(προσωπίδα τσέπης - εξωτερικός αυτόματος απιδινωτής)</a:t>
            </a:r>
          </a:p>
          <a:p>
            <a:pPr marL="0" indent="0" algn="ctr">
              <a:buNone/>
            </a:pP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168"/>
          <p:cNvSpPr>
            <a:spLocks noGrp="1"/>
          </p:cNvSpPr>
          <p:nvPr>
            <p:ph type="title"/>
          </p:nvPr>
        </p:nvSpPr>
        <p:spPr>
          <a:xfrm>
            <a:off x="649288" y="661988"/>
            <a:ext cx="3190875" cy="1258887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000" dirty="0" err="1">
                <a:solidFill>
                  <a:srgbClr val="FF3300"/>
                </a:solidFill>
              </a:rPr>
              <a:t>Θύμα αναίσθητο που δεν αναπνεύει με σταθερό εύρος και συχνότητα</a:t>
            </a:r>
          </a:p>
        </p:txBody>
      </p:sp>
      <p:sp>
        <p:nvSpPr>
          <p:cNvPr id="11267" name="Text Placeholder 7169"/>
          <p:cNvSpPr>
            <a:spLocks noGrp="1"/>
          </p:cNvSpPr>
          <p:nvPr>
            <p:ph idx="1"/>
          </p:nvPr>
        </p:nvSpPr>
        <p:spPr>
          <a:xfrm>
            <a:off x="4114800" y="914400"/>
            <a:ext cx="5394325" cy="5668963"/>
          </a:xfrm>
        </p:spPr>
        <p:txBody>
          <a:bodyPr wrap="square" lIns="0" tIns="28080" rIns="0" bIns="0" anchor="t" anchorCtr="0"/>
          <a:lstStyle/>
          <a:p>
            <a:pPr marL="555625" indent="-555625" defTabSz="457200">
              <a:buSzPct val="45000"/>
              <a:buFont typeface="Wingdings" panose="05000000000000000000" pitchFamily="2" charset="2"/>
              <a:buChar char=""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r>
              <a:rPr lang="en-US" altLang="x-none" sz="3000" dirty="0" err="1"/>
              <a:t>Ακούω – Βλέπω – Αισθάνομαι</a:t>
            </a:r>
            <a:br>
              <a:rPr lang="en-US" altLang="x-none" sz="3000" dirty="0" err="1"/>
            </a:br>
            <a:endParaRPr lang="en-US" altLang="x-none" sz="3000" dirty="0" err="1"/>
          </a:p>
          <a:p>
            <a:pPr marL="555625" indent="-555625" defTabSz="457200">
              <a:buSzPct val="45000"/>
              <a:buFont typeface="Wingdings" panose="05000000000000000000" pitchFamily="2" charset="2"/>
              <a:buChar char=""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r>
              <a:rPr lang="en-US" altLang="x-none" sz="3000" dirty="0" err="1"/>
              <a:t>Ελέγχω για σφυγμό </a:t>
            </a:r>
          </a:p>
          <a:p>
            <a:pPr marL="555625" indent="-555625" defTabSz="457200">
              <a:buClrTx/>
              <a:buSzPct val="45000"/>
              <a:buNone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endParaRPr lang="en-US" altLang="x-none" sz="3000" dirty="0" err="1"/>
          </a:p>
          <a:p>
            <a:pPr marL="555625" indent="-555625" defTabSz="457200">
              <a:buSzPct val="45000"/>
              <a:buFont typeface="Wingdings" panose="05000000000000000000" pitchFamily="2" charset="2"/>
              <a:buChar char=""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r>
              <a:rPr lang="en-US" altLang="x-none" sz="3000" dirty="0" err="1"/>
              <a:t>Αξιολόγηση όχι πάνω απο 10s</a:t>
            </a:r>
          </a:p>
          <a:p>
            <a:pPr marL="555625" indent="-555625" defTabSz="457200">
              <a:buClrTx/>
              <a:buSzPct val="45000"/>
              <a:buNone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endParaRPr lang="en-US" altLang="x-none" sz="3000" dirty="0" err="1"/>
          </a:p>
          <a:p>
            <a:pPr marL="555625" indent="-555625" defTabSz="457200">
              <a:buSzPct val="45000"/>
              <a:buFont typeface="Wingdings" panose="05000000000000000000" pitchFamily="2" charset="2"/>
              <a:buChar char=""/>
              <a:tabLst>
                <a:tab pos="555625" algn="l"/>
                <a:tab pos="668655" algn="l"/>
                <a:tab pos="1125855" algn="l"/>
                <a:tab pos="1583055" algn="l"/>
                <a:tab pos="2040255" algn="l"/>
                <a:tab pos="2497455" algn="l"/>
                <a:tab pos="2954655" algn="l"/>
                <a:tab pos="3411855" algn="l"/>
                <a:tab pos="3869055" algn="l"/>
                <a:tab pos="4326255" algn="l"/>
                <a:tab pos="4783455" algn="l"/>
                <a:tab pos="5240655" algn="l"/>
                <a:tab pos="5697855" algn="l"/>
                <a:tab pos="6155055" algn="l"/>
                <a:tab pos="6612255" algn="l"/>
                <a:tab pos="7069455" algn="l"/>
                <a:tab pos="7526655" algn="l"/>
                <a:tab pos="7983855" algn="l"/>
                <a:tab pos="8441055" algn="l"/>
                <a:tab pos="8898255" algn="l"/>
                <a:tab pos="9355455" algn="l"/>
              </a:tabLst>
            </a:pPr>
            <a:r>
              <a:rPr lang="en-US" altLang="x-none" sz="3000" dirty="0" err="1"/>
              <a:t>Φωνάζω για βοήθεια</a:t>
            </a:r>
          </a:p>
        </p:txBody>
      </p:sp>
      <p:pic>
        <p:nvPicPr>
          <p:cNvPr id="11268" name="Picture 7170"/>
          <p:cNvPicPr>
            <a:picLocks noChangeAspect="1"/>
          </p:cNvPicPr>
          <p:nvPr/>
        </p:nvPicPr>
        <p:blipFill>
          <a:blip r:embed="rId3"/>
          <a:srcRect t="20943" r="7834" b="12094"/>
          <a:stretch>
            <a:fillRect/>
          </a:stretch>
        </p:blipFill>
        <p:spPr>
          <a:xfrm>
            <a:off x="549275" y="1789113"/>
            <a:ext cx="3382963" cy="378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91" y="899601"/>
            <a:ext cx="9072563" cy="642223"/>
          </a:xfrm>
        </p:spPr>
        <p:txBody>
          <a:bodyPr/>
          <a:lstStyle/>
          <a:p>
            <a:pPr algn="ctr"/>
            <a:r>
              <a:rPr lang="el-GR" altLang="en-US"/>
              <a:t>ΦΩΝΑΖΩ ΓΙΑ ΒΟΗΘΕΙΑ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61" y="1935024"/>
            <a:ext cx="9072563" cy="5459765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b="1">
                <a:effectLst/>
                <a:sym typeface="+mn-ea"/>
              </a:rPr>
              <a:t>Στέλ</a:t>
            </a:r>
            <a:r>
              <a:rPr lang="el-GR" b="1">
                <a:effectLst/>
                <a:sym typeface="+mn-ea"/>
              </a:rPr>
              <a:t>ν</a:t>
            </a:r>
            <a:r>
              <a:rPr b="1">
                <a:effectLst/>
                <a:sym typeface="+mn-ea"/>
              </a:rPr>
              <a:t>ω κάποιον για βοήθεια και αν δεν υπάρχει άλλος, </a:t>
            </a:r>
            <a:r>
              <a:rPr lang="el-GR" b="1">
                <a:effectLst/>
                <a:sym typeface="+mn-ea"/>
              </a:rPr>
              <a:t>καλώ εγώ</a:t>
            </a:r>
            <a:r>
              <a:rPr b="1">
                <a:effectLst/>
                <a:sym typeface="+mn-ea"/>
              </a:rPr>
              <a:t>.</a:t>
            </a:r>
            <a:br>
              <a:rPr b="1">
                <a:effectLst/>
                <a:sym typeface="+mn-ea"/>
              </a:rPr>
            </a:br>
            <a:r>
              <a:rPr lang="el-GR" b="1">
                <a:effectLst/>
                <a:sym typeface="+mn-ea"/>
              </a:rPr>
              <a:t>ΠΟΙΟΣ ΕΙΜΑΙ</a:t>
            </a:r>
            <a:br>
              <a:rPr lang="el-GR" b="1">
                <a:effectLst/>
                <a:sym typeface="+mn-ea"/>
              </a:rPr>
            </a:br>
            <a:r>
              <a:rPr lang="el-GR" b="1">
                <a:effectLst/>
                <a:sym typeface="+mn-ea"/>
              </a:rPr>
              <a:t>ΠΟΥ ΕΙΜΑΙ</a:t>
            </a:r>
            <a:br>
              <a:rPr lang="el-GR" b="1">
                <a:effectLst/>
                <a:sym typeface="+mn-ea"/>
              </a:rPr>
            </a:br>
            <a:r>
              <a:rPr lang="el-GR" b="1">
                <a:effectLst/>
                <a:sym typeface="+mn-ea"/>
              </a:rPr>
              <a:t>ΤΙ ΕΧΕΙ ΣΥΜΒΕΙ</a:t>
            </a:r>
            <a:r>
              <a:rPr b="1">
                <a:effectLst/>
                <a:sym typeface="+mn-ea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b="1">
                <a:effectLst/>
                <a:sym typeface="+mn-ea"/>
              </a:rPr>
              <a:t>Επιστρέφω και ξεκινώ θωρακικές συμπιέσεις</a:t>
            </a:r>
            <a:endParaRPr b="1">
              <a:effectLst/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192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4250" cy="1258888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00" i="0" dirty="0" err="1"/>
              <a:t>ΘΩΡΑΚΙΚΕΣ ΣΥΜΠΙΕΣΕΙΣ</a:t>
            </a:r>
          </a:p>
        </p:txBody>
      </p:sp>
      <p:sp>
        <p:nvSpPr>
          <p:cNvPr id="13315" name="Text Placeholder 8193"/>
          <p:cNvSpPr>
            <a:spLocks noGrp="1"/>
          </p:cNvSpPr>
          <p:nvPr>
            <p:ph idx="1"/>
          </p:nvPr>
        </p:nvSpPr>
        <p:spPr>
          <a:xfrm>
            <a:off x="3970655" y="1189355"/>
            <a:ext cx="5905500" cy="6035675"/>
          </a:xfrm>
        </p:spPr>
        <p:txBody>
          <a:bodyPr wrap="square" lIns="0" tIns="28080" rIns="0" bIns="0" anchor="t" anchorCtr="0"/>
          <a:lstStyle/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b="1" dirty="0" err="1"/>
              <a:t>Συμπιέσεις</a:t>
            </a:r>
            <a:r>
              <a:rPr lang="en-US" altLang="x-none" sz="2700" dirty="0" err="1"/>
              <a:t> 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 30: 2 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Κέντρο θώρακα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5-6 cm βάθος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100-120 / min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Ελαχιστοποίηση διακοπών (&lt;5 s)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Συνεχείς συμπιέσεις όταν εξασφαλιστεί ο αεραγωγός – αναπνοές 10/min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2700" dirty="0" err="1"/>
              <a:t>Αλλαγή παρόχου CPR ανά 2 min για αποφυγή κόπωσης</a:t>
            </a:r>
          </a:p>
          <a:p>
            <a:pPr marL="557530" indent="-557530" defTabSz="457200">
              <a:buSzPct val="75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l-GR" altLang="x-none" sz="2700" dirty="0" err="1">
                <a:ea typeface="Arial" panose="020B0604020202020204" pitchFamily="34" charset="0"/>
              </a:rPr>
              <a:t>Χρήση εξωτερικού απινιδωτή</a:t>
            </a:r>
          </a:p>
        </p:txBody>
      </p:sp>
      <p:pic>
        <p:nvPicPr>
          <p:cNvPr id="13316" name="Picture 8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1684338"/>
            <a:ext cx="3400425" cy="453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3049_2012_Article_572_Fig1_HTM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" y="314325"/>
            <a:ext cx="9756140" cy="7018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144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7425" cy="1262063"/>
          </a:xfrm>
        </p:spPr>
        <p:txBody>
          <a:bodyPr wrap="square" lIns="0" tIns="35280" rIns="0" bIns="0" anchor="ctr" anchorCtr="0"/>
          <a:lstStyle/>
          <a:p>
            <a:pPr marL="215900" indent="-209550" defTabSz="457200">
              <a:buClrTx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x-none" dirty="0" err="1"/>
              <a:t>The Present Situation</a:t>
            </a:r>
          </a:p>
        </p:txBody>
      </p:sp>
      <p:pic>
        <p:nvPicPr>
          <p:cNvPr id="9219" name="Picture 6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" y="635"/>
            <a:ext cx="9912350" cy="7559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ounded Rectangle 9216"/>
          <p:cNvSpPr/>
          <p:nvPr/>
        </p:nvSpPr>
        <p:spPr>
          <a:xfrm>
            <a:off x="182563" y="2378075"/>
            <a:ext cx="1646237" cy="1371600"/>
          </a:xfrm>
          <a:prstGeom prst="roundRect">
            <a:avLst>
              <a:gd name="adj" fmla="val 116"/>
            </a:avLst>
          </a:prstGeom>
          <a:solidFill>
            <a:srgbClr val="CC00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defTabSz="457200" hangingPunct="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500" b="1" dirty="0" err="1">
                <a:solidFill>
                  <a:srgbClr val="0000CC"/>
                </a:solidFill>
                <a:latin typeface="Arial" panose="020B0604020202020204" pitchFamily="34" charset="0"/>
              </a:rPr>
              <a:t>  CPR</a:t>
            </a:r>
          </a:p>
        </p:txBody>
      </p:sp>
      <p:sp>
        <p:nvSpPr>
          <p:cNvPr id="15363" name="Rounded Rectangle 9217"/>
          <p:cNvSpPr/>
          <p:nvPr/>
        </p:nvSpPr>
        <p:spPr>
          <a:xfrm>
            <a:off x="2193925" y="2378075"/>
            <a:ext cx="3017838" cy="1371600"/>
          </a:xfrm>
          <a:prstGeom prst="roundRect">
            <a:avLst>
              <a:gd name="adj" fmla="val 116"/>
            </a:avLst>
          </a:prstGeom>
          <a:solidFill>
            <a:srgbClr val="579D1C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defTabSz="457200" hangingPunct="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b="1" dirty="0" err="1">
                <a:solidFill>
                  <a:srgbClr val="0000CC"/>
                </a:solidFill>
                <a:latin typeface="Arial" panose="020B0604020202020204" pitchFamily="34" charset="0"/>
              </a:rPr>
              <a:t>ΑΝΑΛΥΣΗ ΡΥΘΜΟΥ</a:t>
            </a:r>
          </a:p>
        </p:txBody>
      </p:sp>
      <p:sp>
        <p:nvSpPr>
          <p:cNvPr id="15364" name="Right Arrow 9218"/>
          <p:cNvSpPr/>
          <p:nvPr/>
        </p:nvSpPr>
        <p:spPr>
          <a:xfrm>
            <a:off x="365125" y="5761038"/>
            <a:ext cx="9144000" cy="1736725"/>
          </a:xfrm>
          <a:prstGeom prst="rightArrow">
            <a:avLst>
              <a:gd name="adj1" fmla="val 50000"/>
              <a:gd name="adj2" fmla="val 37221"/>
            </a:avLst>
          </a:prstGeom>
          <a:gradFill rotWithShape="0">
            <a:gsLst>
              <a:gs pos="0">
                <a:srgbClr val="FF3333"/>
              </a:gs>
              <a:gs pos="100000">
                <a:srgbClr val="990000"/>
              </a:gs>
            </a:gsLst>
            <a:lin ang="5400000" scaled="1"/>
            <a:tileRect/>
          </a:gradFill>
          <a:ln w="25560" cap="sq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b="1" dirty="0" err="1">
                <a:solidFill>
                  <a:srgbClr val="0000CC"/>
                </a:solidFill>
                <a:latin typeface="Arial" panose="020B0604020202020204" pitchFamily="34" charset="0"/>
              </a:rPr>
              <a:t>ΕΛΑΧΙΣΤΟΠΟΙΩ τις διακοπές στη CPR : </a:t>
            </a:r>
            <a:br>
              <a:rPr lang="en-US" altLang="x-none" b="1" dirty="0" err="1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x-none" b="1" dirty="0" err="1">
                <a:solidFill>
                  <a:srgbClr val="0000CC"/>
                </a:solidFill>
                <a:latin typeface="Arial" panose="020B0604020202020204" pitchFamily="34" charset="0"/>
              </a:rPr>
              <a:t>Βάζω patch  ή φορτίζω στον απινιδωτή</a:t>
            </a:r>
          </a:p>
        </p:txBody>
      </p:sp>
      <p:cxnSp>
        <p:nvCxnSpPr>
          <p:cNvPr id="15365" name="Elbow Connector 9219"/>
          <p:cNvCxnSpPr>
            <a:stCxn id="15362" idx="3"/>
            <a:endCxn id="15363" idx="1"/>
          </p:cNvCxnSpPr>
          <p:nvPr/>
        </p:nvCxnSpPr>
        <p:spPr>
          <a:xfrm>
            <a:off x="1828800" y="3063875"/>
            <a:ext cx="365125" cy="1588"/>
          </a:xfrm>
          <a:prstGeom prst="bentConnector2">
            <a:avLst/>
          </a:prstGeom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66" name="Rounded Rectangle 9220"/>
          <p:cNvSpPr/>
          <p:nvPr/>
        </p:nvSpPr>
        <p:spPr>
          <a:xfrm>
            <a:off x="5761038" y="457200"/>
            <a:ext cx="3932237" cy="2011363"/>
          </a:xfrm>
          <a:prstGeom prst="roundRect">
            <a:avLst>
              <a:gd name="adj" fmla="val 79"/>
            </a:avLst>
          </a:prstGeom>
          <a:solidFill>
            <a:srgbClr val="CC00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defTabSz="457200" hangingPunct="0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b="1" dirty="0" err="1">
                <a:solidFill>
                  <a:srgbClr val="0066CC"/>
                </a:solidFill>
                <a:latin typeface="Arial" panose="020B0604020202020204" pitchFamily="34" charset="0"/>
              </a:rPr>
              <a:t>  </a:t>
            </a:r>
            <a:r>
              <a:rPr lang="en-US" altLang="x-none" b="1" u="sng" dirty="0" err="1">
                <a:solidFill>
                  <a:srgbClr val="000033"/>
                </a:solidFill>
                <a:latin typeface="Arial" panose="020B0604020202020204" pitchFamily="34" charset="0"/>
              </a:rPr>
              <a:t>ΑΠΙΝΙΔΩΣΙΜΟΙ ΡΥΘΜΟΙ</a:t>
            </a:r>
          </a:p>
          <a:p>
            <a:pPr defTabSz="457200" hangingPunct="0">
              <a:buSzPct val="6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 err="1">
                <a:solidFill>
                  <a:srgbClr val="0066CC"/>
                </a:solidFill>
                <a:latin typeface="Arial" panose="020B0604020202020204" pitchFamily="34" charset="0"/>
              </a:rPr>
              <a:t> </a:t>
            </a:r>
            <a:r>
              <a:rPr lang="en-US" altLang="x-none" dirty="0" err="1">
                <a:solidFill>
                  <a:srgbClr val="330099"/>
                </a:solidFill>
                <a:latin typeface="Arial" panose="020B0604020202020204" pitchFamily="34" charset="0"/>
              </a:rPr>
              <a:t>Κοιλιακή Μαρμαρυγή(VF)</a:t>
            </a:r>
          </a:p>
          <a:p>
            <a:pPr defTabSz="457200" hangingPunct="0">
              <a:buSzPct val="65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 err="1">
                <a:solidFill>
                  <a:srgbClr val="330099"/>
                </a:solidFill>
                <a:latin typeface="Arial" panose="020B0604020202020204" pitchFamily="34" charset="0"/>
              </a:rPr>
              <a:t> Άσφυγμη Κοιλιακή </a:t>
            </a:r>
            <a:br>
              <a:rPr lang="en-US" altLang="x-none" dirty="0" err="1">
                <a:solidFill>
                  <a:srgbClr val="330099"/>
                </a:solidFill>
                <a:latin typeface="Arial" panose="020B0604020202020204" pitchFamily="34" charset="0"/>
              </a:rPr>
            </a:br>
            <a:r>
              <a:rPr lang="en-US" altLang="x-none" dirty="0" err="1">
                <a:solidFill>
                  <a:srgbClr val="330099"/>
                </a:solidFill>
                <a:latin typeface="Arial" panose="020B0604020202020204" pitchFamily="34" charset="0"/>
              </a:rPr>
              <a:t>Ταχυκαρδία (pVT)</a:t>
            </a:r>
            <a:r>
              <a:rPr lang="en-US" altLang="x-none" b="1" dirty="0" err="1">
                <a:solidFill>
                  <a:srgbClr val="330099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5367" name="Elbow Connector 9221"/>
          <p:cNvCxnSpPr>
            <a:stCxn id="15363" idx="3"/>
            <a:endCxn id="15366" idx="1"/>
          </p:cNvCxnSpPr>
          <p:nvPr/>
        </p:nvCxnSpPr>
        <p:spPr>
          <a:xfrm flipV="1">
            <a:off x="5211763" y="1462088"/>
            <a:ext cx="549275" cy="1603375"/>
          </a:xfrm>
          <a:prstGeom prst="bentConnector3">
            <a:avLst>
              <a:gd name="adj1" fmla="val 49931"/>
            </a:avLst>
          </a:prstGeom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68" name="Rounded Rectangle 9222"/>
          <p:cNvSpPr/>
          <p:nvPr/>
        </p:nvSpPr>
        <p:spPr>
          <a:xfrm>
            <a:off x="5761038" y="3749675"/>
            <a:ext cx="3932237" cy="2011363"/>
          </a:xfrm>
          <a:prstGeom prst="roundRect">
            <a:avLst>
              <a:gd name="adj" fmla="val 79"/>
            </a:avLst>
          </a:prstGeom>
          <a:solidFill>
            <a:srgbClr val="CC00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defTabSz="457200" hangingPunct="0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3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ΜΗ ΑΠΙΝΙΔΩΣΙΜΟΙ ΡΥΘΜΟΙ</a:t>
            </a:r>
          </a:p>
          <a:p>
            <a:pPr defTabSz="457200" hangingPunct="0">
              <a:buSzPct val="68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300" dirty="0" err="1">
                <a:solidFill>
                  <a:srgbClr val="000099"/>
                </a:solidFill>
                <a:latin typeface="Arial" panose="020B0604020202020204" pitchFamily="34" charset="0"/>
              </a:rPr>
              <a:t> Ασυστολία </a:t>
            </a:r>
          </a:p>
          <a:p>
            <a:pPr defTabSz="457200" hangingPunct="0">
              <a:buSzPct val="68000"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300" dirty="0" err="1">
                <a:solidFill>
                  <a:srgbClr val="000099"/>
                </a:solidFill>
                <a:latin typeface="Arial" panose="020B0604020202020204" pitchFamily="34" charset="0"/>
              </a:rPr>
              <a:t> Άσφυγμη ηλεκτρική </a:t>
            </a:r>
          </a:p>
          <a:p>
            <a:pPr defTabSz="457200" hangingPunct="0">
              <a:buClrTx/>
              <a:buSzPct val="68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300" dirty="0" err="1">
                <a:solidFill>
                  <a:srgbClr val="000099"/>
                </a:solidFill>
                <a:latin typeface="Arial" panose="020B0604020202020204" pitchFamily="34" charset="0"/>
              </a:rPr>
              <a:t>δραστηριότητα (PEA)</a:t>
            </a:r>
          </a:p>
        </p:txBody>
      </p:sp>
      <p:cxnSp>
        <p:nvCxnSpPr>
          <p:cNvPr id="15369" name="Elbow Connector 9223"/>
          <p:cNvCxnSpPr>
            <a:stCxn id="15363" idx="3"/>
            <a:endCxn id="15368" idx="1"/>
          </p:cNvCxnSpPr>
          <p:nvPr/>
        </p:nvCxnSpPr>
        <p:spPr>
          <a:xfrm>
            <a:off x="5211763" y="3063875"/>
            <a:ext cx="549275" cy="1692275"/>
          </a:xfrm>
          <a:prstGeom prst="bentConnector3">
            <a:avLst>
              <a:gd name="adj1" fmla="val 49931"/>
            </a:avLst>
          </a:prstGeom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0000" y="764636"/>
            <a:ext cx="9072563" cy="642223"/>
          </a:xfrm>
        </p:spPr>
        <p:txBody>
          <a:bodyPr/>
          <a:lstStyle/>
          <a:p>
            <a:pPr algn="ctr"/>
            <a:r>
              <a:rPr lang="el-GR" sz="2800" dirty="0"/>
              <a:t>ΚΩΝΣΤΑΝΤΙΝΑ ΡΩΜΑΝΑ</a:t>
            </a:r>
            <a:br>
              <a:rPr lang="en-US" sz="2800" dirty="0"/>
            </a:br>
            <a:r>
              <a:rPr lang="el-GR" sz="2800" dirty="0"/>
              <a:t>ΑΝΑΙΣΘΗΣΙΟΛΟΓΟΣ, ΓΝΑ «Ο ΕΥΑΓΓΕΛΙΣΜΟΣ»</a:t>
            </a:r>
            <a:endParaRPr lang="en-US" sz="28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1" y="1754702"/>
            <a:ext cx="7605507" cy="5072873"/>
          </a:xfrm>
        </p:spPr>
      </p:pic>
    </p:spTree>
    <p:extLst>
      <p:ext uri="{BB962C8B-B14F-4D97-AF65-F5344CB8AC3E}">
        <p14:creationId xmlns:p14="http://schemas.microsoft.com/office/powerpoint/2010/main" val="310522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0240"/>
          <p:cNvSpPr>
            <a:spLocks noGrp="1"/>
          </p:cNvSpPr>
          <p:nvPr>
            <p:ph type="title"/>
          </p:nvPr>
        </p:nvSpPr>
        <p:spPr>
          <a:xfrm>
            <a:off x="639763" y="117475"/>
            <a:ext cx="8789987" cy="1169988"/>
          </a:xfrm>
        </p:spPr>
        <p:txBody>
          <a:bodyPr wrap="square" lIns="0" tIns="35280" rIns="0" bIns="0" anchor="ctr" anchorCtr="0"/>
          <a:lstStyle/>
          <a:p>
            <a:pPr marL="215900" indent="-209550" defTabSz="457200">
              <a:buClrTx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x-none" sz="2800" i="0" dirty="0" err="1"/>
              <a:t>ΚΟΙΛΙΑΚΉ ΜΑΡΜΑΡΥΓΉ </a:t>
            </a:r>
            <a:br>
              <a:rPr lang="en-US" altLang="x-none" sz="2800" i="0" dirty="0" err="1"/>
            </a:br>
            <a:r>
              <a:rPr lang="en-US" altLang="x-none" sz="2200" i="0" dirty="0" err="1"/>
              <a:t>(VF – Ventricular Fibrillation) </a:t>
            </a:r>
          </a:p>
        </p:txBody>
      </p:sp>
      <p:sp>
        <p:nvSpPr>
          <p:cNvPr id="17411" name="Text Placeholder 10241"/>
          <p:cNvSpPr>
            <a:spLocks noGrp="1"/>
          </p:cNvSpPr>
          <p:nvPr>
            <p:ph idx="1"/>
          </p:nvPr>
        </p:nvSpPr>
        <p:spPr>
          <a:xfrm>
            <a:off x="457200" y="3657600"/>
            <a:ext cx="9144000" cy="3657600"/>
          </a:xfrm>
        </p:spPr>
        <p:txBody>
          <a:bodyPr wrap="square" lIns="0" tIns="28080" rIns="0" bIns="0" anchor="t" anchorCtr="0"/>
          <a:lstStyle/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Aκανόνιστη κυματομορφή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Δεν υπάρχουν αναγνωρίσιμα σύμπλοκα QRS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Τυχαία συχνότητα και εύρος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Αδρή / λεπτή </a:t>
            </a:r>
          </a:p>
          <a:p>
            <a:pPr marL="341630" indent="-339725" defTabSz="457200">
              <a:buClrTx/>
              <a:buSzPct val="52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Να εξαιρέσουμε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Artifact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Κίνηση</a:t>
            </a:r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Ηλεκτρικές παρεμβολές</a:t>
            </a:r>
          </a:p>
        </p:txBody>
      </p:sp>
      <p:pic>
        <p:nvPicPr>
          <p:cNvPr id="17412" name="Picture 10242"/>
          <p:cNvPicPr>
            <a:picLocks noChangeAspect="1"/>
          </p:cNvPicPr>
          <p:nvPr/>
        </p:nvPicPr>
        <p:blipFill>
          <a:blip r:embed="rId4"/>
          <a:srcRect l="4584" r="11768"/>
          <a:stretch>
            <a:fillRect/>
          </a:stretch>
        </p:blipFill>
        <p:spPr>
          <a:xfrm>
            <a:off x="549275" y="1287463"/>
            <a:ext cx="8961438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1264"/>
          <p:cNvSpPr>
            <a:spLocks noGrp="1"/>
          </p:cNvSpPr>
          <p:nvPr>
            <p:ph type="title"/>
          </p:nvPr>
        </p:nvSpPr>
        <p:spPr>
          <a:xfrm>
            <a:off x="906463" y="117475"/>
            <a:ext cx="8602662" cy="1139825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00" i="0" dirty="0" err="1"/>
              <a:t>ΑΣΦΥΓΜΗ ΚΟΙΛΙΑΚΗ ΤΑΧΥΚΑΡΔΙΑ</a:t>
            </a:r>
            <a:br>
              <a:rPr lang="en-US" altLang="x-none" sz="3200" i="0" dirty="0" err="1"/>
            </a:br>
            <a:r>
              <a:rPr lang="en-US" altLang="x-none" sz="2200" i="0" dirty="0" err="1">
                <a:solidFill>
                  <a:schemeClr val="tx1"/>
                </a:solidFill>
              </a:rPr>
              <a:t>(</a:t>
            </a:r>
            <a:r>
              <a:rPr lang="en-US" altLang="x-none" sz="22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Pulseless VT)</a:t>
            </a:r>
          </a:p>
        </p:txBody>
      </p:sp>
      <p:sp>
        <p:nvSpPr>
          <p:cNvPr id="19459" name="Text Placeholder 11265"/>
          <p:cNvSpPr>
            <a:spLocks noGrp="1"/>
          </p:cNvSpPr>
          <p:nvPr>
            <p:ph idx="1"/>
          </p:nvPr>
        </p:nvSpPr>
        <p:spPr>
          <a:xfrm>
            <a:off x="549275" y="3709988"/>
            <a:ext cx="9144000" cy="3605212"/>
          </a:xfrm>
        </p:spPr>
        <p:txBody>
          <a:bodyPr wrap="square" lIns="0" tIns="28080" rIns="0" bIns="0" anchor="t" anchorCtr="0"/>
          <a:lstStyle/>
          <a:p>
            <a:pPr marL="558800" indent="-555625" defTabSz="457200">
              <a:buSzPct val="60000"/>
              <a:buBlip>
                <a:blip r:embed="rId3"/>
              </a:buBlip>
              <a:tabLst>
                <a:tab pos="558800" algn="l"/>
                <a:tab pos="671830" algn="l"/>
                <a:tab pos="1129030" algn="l"/>
                <a:tab pos="1586230" algn="l"/>
                <a:tab pos="2043430" algn="l"/>
                <a:tab pos="2500630" algn="l"/>
                <a:tab pos="2957830" algn="l"/>
                <a:tab pos="3415030" algn="l"/>
                <a:tab pos="3872230" algn="l"/>
                <a:tab pos="4329430" algn="l"/>
                <a:tab pos="4786630" algn="l"/>
                <a:tab pos="5243830" algn="l"/>
                <a:tab pos="5701030" algn="l"/>
                <a:tab pos="6158230" algn="l"/>
                <a:tab pos="6615430" algn="l"/>
                <a:tab pos="7072630" algn="l"/>
                <a:tab pos="7529830" algn="l"/>
                <a:tab pos="7987030" algn="l"/>
                <a:tab pos="8444230" algn="l"/>
                <a:tab pos="8901430" algn="l"/>
                <a:tab pos="9358630" algn="l"/>
              </a:tabLst>
            </a:pPr>
            <a:r>
              <a:rPr lang="en-US" altLang="x-none" sz="2600" dirty="0" err="1"/>
              <a:t>Μονομορφική VT</a:t>
            </a:r>
          </a:p>
          <a:p>
            <a:pPr marL="558800" indent="-555625" defTabSz="457200">
              <a:buClrTx/>
              <a:buSzPct val="49000"/>
              <a:buNone/>
              <a:tabLst>
                <a:tab pos="558800" algn="l"/>
                <a:tab pos="671830" algn="l"/>
                <a:tab pos="1129030" algn="l"/>
                <a:tab pos="1586230" algn="l"/>
                <a:tab pos="2043430" algn="l"/>
                <a:tab pos="2500630" algn="l"/>
                <a:tab pos="2957830" algn="l"/>
                <a:tab pos="3415030" algn="l"/>
                <a:tab pos="3872230" algn="l"/>
                <a:tab pos="4329430" algn="l"/>
                <a:tab pos="4786630" algn="l"/>
                <a:tab pos="5243830" algn="l"/>
                <a:tab pos="5701030" algn="l"/>
                <a:tab pos="6158230" algn="l"/>
                <a:tab pos="6615430" algn="l"/>
                <a:tab pos="7072630" algn="l"/>
                <a:tab pos="7529830" algn="l"/>
                <a:tab pos="7987030" algn="l"/>
                <a:tab pos="8444230" algn="l"/>
                <a:tab pos="8901430" algn="l"/>
                <a:tab pos="9358630" algn="l"/>
              </a:tabLst>
            </a:pPr>
            <a:r>
              <a:rPr lang="en-US" altLang="x-none" sz="2600" dirty="0" err="1"/>
              <a:t> Ευρύ QRS με σταθερή μορφολογία</a:t>
            </a:r>
          </a:p>
          <a:p>
            <a:pPr marL="558800" indent="-555625" defTabSz="457200">
              <a:buClrTx/>
              <a:buSzPct val="49000"/>
              <a:buNone/>
              <a:tabLst>
                <a:tab pos="558800" algn="l"/>
                <a:tab pos="671830" algn="l"/>
                <a:tab pos="1129030" algn="l"/>
                <a:tab pos="1586230" algn="l"/>
                <a:tab pos="2043430" algn="l"/>
                <a:tab pos="2500630" algn="l"/>
                <a:tab pos="2957830" algn="l"/>
                <a:tab pos="3415030" algn="l"/>
                <a:tab pos="3872230" algn="l"/>
                <a:tab pos="4329430" algn="l"/>
                <a:tab pos="4786630" algn="l"/>
                <a:tab pos="5243830" algn="l"/>
                <a:tab pos="5701030" algn="l"/>
                <a:tab pos="6158230" algn="l"/>
                <a:tab pos="6615430" algn="l"/>
                <a:tab pos="7072630" algn="l"/>
                <a:tab pos="7529830" algn="l"/>
                <a:tab pos="7987030" algn="l"/>
                <a:tab pos="8444230" algn="l"/>
                <a:tab pos="8901430" algn="l"/>
                <a:tab pos="9358630" algn="l"/>
              </a:tabLst>
            </a:pPr>
            <a:r>
              <a:rPr lang="en-US" altLang="x-none" sz="2600" dirty="0" err="1"/>
              <a:t> Γρήγορος ρυθμός</a:t>
            </a:r>
          </a:p>
          <a:p>
            <a:pPr marL="558800" indent="-555625" defTabSz="457200">
              <a:buClrTx/>
              <a:buSzPct val="49000"/>
              <a:buNone/>
              <a:tabLst>
                <a:tab pos="558800" algn="l"/>
                <a:tab pos="671830" algn="l"/>
                <a:tab pos="1129030" algn="l"/>
                <a:tab pos="1586230" algn="l"/>
                <a:tab pos="2043430" algn="l"/>
                <a:tab pos="2500630" algn="l"/>
                <a:tab pos="2957830" algn="l"/>
                <a:tab pos="3415030" algn="l"/>
                <a:tab pos="3872230" algn="l"/>
                <a:tab pos="4329430" algn="l"/>
                <a:tab pos="4786630" algn="l"/>
                <a:tab pos="5243830" algn="l"/>
                <a:tab pos="5701030" algn="l"/>
                <a:tab pos="6158230" algn="l"/>
                <a:tab pos="6615430" algn="l"/>
                <a:tab pos="7072630" algn="l"/>
                <a:tab pos="7529830" algn="l"/>
                <a:tab pos="7987030" algn="l"/>
                <a:tab pos="8444230" algn="l"/>
                <a:tab pos="8901430" algn="l"/>
                <a:tab pos="9358630" algn="l"/>
              </a:tabLst>
            </a:pPr>
            <a:r>
              <a:rPr lang="en-US" altLang="x-none" sz="2600" dirty="0" err="1"/>
              <a:t> </a:t>
            </a:r>
            <a:br>
              <a:rPr lang="en-US" altLang="x-none" sz="2600" dirty="0" err="1"/>
            </a:br>
            <a:r>
              <a:rPr lang="el-GR" altLang="x-none" sz="2600" dirty="0" err="1"/>
              <a:t>ΝΑ ΜΗΝ ΕΧΩ ΣΦΥΓΜΟ (Αλλιώς συγχρονισμένη απινίδωση, σφυγμός συμβατός με τη ζωή)</a:t>
            </a:r>
          </a:p>
        </p:txBody>
      </p:sp>
      <p:pic>
        <p:nvPicPr>
          <p:cNvPr id="19460" name="Picture 11266"/>
          <p:cNvPicPr>
            <a:picLocks noChangeAspect="1"/>
          </p:cNvPicPr>
          <p:nvPr/>
        </p:nvPicPr>
        <p:blipFill>
          <a:blip r:embed="rId4"/>
          <a:srcRect l="3479" r="8234"/>
          <a:stretch>
            <a:fillRect/>
          </a:stretch>
        </p:blipFill>
        <p:spPr>
          <a:xfrm>
            <a:off x="549275" y="1096963"/>
            <a:ext cx="9144000" cy="237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2288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2662" cy="1257300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00" i="0" dirty="0" err="1"/>
              <a:t>Απινιδώσεις</a:t>
            </a:r>
          </a:p>
        </p:txBody>
      </p:sp>
      <p:sp>
        <p:nvSpPr>
          <p:cNvPr id="21507" name="Text Placeholder 12289"/>
          <p:cNvSpPr>
            <a:spLocks noGrp="1"/>
          </p:cNvSpPr>
          <p:nvPr>
            <p:ph idx="1"/>
          </p:nvPr>
        </p:nvSpPr>
        <p:spPr>
          <a:xfrm>
            <a:off x="528638" y="1130300"/>
            <a:ext cx="9021762" cy="4937125"/>
          </a:xfrm>
        </p:spPr>
        <p:txBody>
          <a:bodyPr wrap="square" lIns="0" tIns="28080" rIns="0" bIns="0" anchor="t" anchorCtr="0"/>
          <a:lstStyle/>
          <a:p>
            <a:pPr marL="557530" indent="-557530" defTabSz="457200">
              <a:buSzPct val="43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3200" dirty="0" err="1"/>
              <a:t> Γνωρίζω τον τοπικό εξοπλισμό</a:t>
            </a:r>
          </a:p>
          <a:p>
            <a:pPr marL="557530" indent="-557530" defTabSz="457200">
              <a:buClrTx/>
              <a:buNone/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altLang="x-none" sz="3200" dirty="0" err="1"/>
          </a:p>
          <a:p>
            <a:pPr marL="557530" indent="-557530" defTabSz="457200">
              <a:buSzPct val="43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l-GR" altLang="en-US" sz="3200" dirty="0" err="1"/>
              <a:t>Πρώτο </a:t>
            </a:r>
            <a:r>
              <a:rPr lang="en-US" altLang="en-US" sz="3200" dirty="0" err="1"/>
              <a:t>Shock </a:t>
            </a:r>
            <a:r>
              <a:rPr lang="el-GR" altLang="en-US" sz="3200" dirty="0" err="1"/>
              <a:t>στο διφασικό 150</a:t>
            </a:r>
            <a:r>
              <a:rPr lang="en-US" altLang="en-US" sz="3200" dirty="0" err="1"/>
              <a:t>j, </a:t>
            </a:r>
            <a:r>
              <a:rPr lang="el-GR" altLang="en-US" sz="3200" dirty="0" err="1"/>
              <a:t>μετά 360.</a:t>
            </a:r>
            <a:r>
              <a:rPr lang="en-US" altLang="x-none" sz="3200" dirty="0" err="1"/>
              <a:t> Εάν δεν είστε σίγουροι, δώστε την υψηλότερη διαθέσιμη ενέργεια</a:t>
            </a:r>
          </a:p>
          <a:p>
            <a:pPr marL="557530" indent="-557530" defTabSz="457200">
              <a:buClrTx/>
              <a:buNone/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altLang="x-none" sz="3200" dirty="0" err="1"/>
          </a:p>
          <a:p>
            <a:pPr marL="557530" indent="-557530" defTabSz="457200">
              <a:buSzPct val="43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3200" dirty="0" err="1"/>
              <a:t>ΜΗΝ ΚΑΘΥΣΤΕΡΕΙΤΕ ΤΗΝ ΑΠΙΝΙΔΩΣΗ</a:t>
            </a:r>
          </a:p>
          <a:p>
            <a:pPr marL="557530" indent="-557530" defTabSz="457200">
              <a:buClrTx/>
              <a:buSzPct val="43000"/>
              <a:buNone/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altLang="x-none" sz="3200" b="1" dirty="0" err="1"/>
          </a:p>
          <a:p>
            <a:pPr marL="557530" indent="-557530" defTabSz="457200">
              <a:buSzPct val="43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sz="3200" b="1" dirty="0" err="1"/>
              <a:t>ΑΜΕΣΩΣ – χωρίς να ελέγξω ρυθμό μετά την απινίδωση – ΣΥΝΕΧΙΖΩ ΤΗ CPR για 2'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dPlacement_Adult_Anterior_Latera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" y="359410"/>
            <a:ext cx="9739630" cy="68268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3312"/>
          <p:cNvSpPr>
            <a:spLocks noGrp="1"/>
          </p:cNvSpPr>
          <p:nvPr>
            <p:ph type="title"/>
          </p:nvPr>
        </p:nvSpPr>
        <p:spPr>
          <a:xfrm>
            <a:off x="741363" y="117475"/>
            <a:ext cx="8859837" cy="1436688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 err="1"/>
              <a:t>Αν το VF / pVT επιμένει</a:t>
            </a:r>
          </a:p>
        </p:txBody>
      </p:sp>
      <p:sp>
        <p:nvSpPr>
          <p:cNvPr id="23555" name="Text Placeholder 13313"/>
          <p:cNvSpPr>
            <a:spLocks noGrp="1"/>
          </p:cNvSpPr>
          <p:nvPr>
            <p:ph idx="1"/>
          </p:nvPr>
        </p:nvSpPr>
        <p:spPr>
          <a:xfrm>
            <a:off x="4297363" y="1276350"/>
            <a:ext cx="5303837" cy="5489575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2ο και μετέπειτα σοκ : 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360 J διφασικοί απινιδωτές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6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u="sng" dirty="0" err="1"/>
              <a:t>Αδρεναλίνη 1mg</a:t>
            </a:r>
            <a:r>
              <a:rPr lang="en-US" altLang="x-none" sz="2600" dirty="0" err="1"/>
              <a:t> μετά το 2ο shock =&gt; Ξανά σε κάθε δεύτερο κύκλο κατά τη CPR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6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u="sng" dirty="0" err="1"/>
              <a:t>Αμιωδαρόνη 300mg bolus</a:t>
            </a:r>
            <a:r>
              <a:rPr lang="en-US" altLang="x-none" sz="2600" dirty="0" err="1"/>
              <a:t> μετά το 3o shock → 150mg μετά το 5ο, αν VF/pVT επιμένουν </a:t>
            </a:r>
            <a:r>
              <a:rPr lang="en-US" altLang="x-none" sz="2000" dirty="0" err="1"/>
              <a:t>(εναλλακτικά lido 1mg/kg)</a:t>
            </a:r>
            <a:br>
              <a:rPr lang="en-US" altLang="x-none" sz="2600" dirty="0" err="1"/>
            </a:br>
            <a:br>
              <a:rPr lang="en-US" altLang="x-none" sz="2600" dirty="0" err="1"/>
            </a:br>
            <a:r>
              <a:rPr lang="en-US" altLang="x-none" sz="2600" dirty="0" err="1"/>
              <a:t>Εξαίρεση το TDP : Mg 2g, όχι αμιωδαρόνη</a:t>
            </a:r>
          </a:p>
        </p:txBody>
      </p:sp>
      <p:grpSp>
        <p:nvGrpSpPr>
          <p:cNvPr id="23556" name="Group 13314"/>
          <p:cNvGrpSpPr/>
          <p:nvPr/>
        </p:nvGrpSpPr>
        <p:grpSpPr>
          <a:xfrm>
            <a:off x="495300" y="1552575"/>
            <a:ext cx="3570288" cy="5302250"/>
            <a:chOff x="312" y="978"/>
            <a:chExt cx="2249" cy="3340"/>
          </a:xfrm>
        </p:grpSpPr>
        <p:sp>
          <p:nvSpPr>
            <p:cNvPr id="23557" name="Straight Connector 13315"/>
            <p:cNvSpPr/>
            <p:nvPr/>
          </p:nvSpPr>
          <p:spPr>
            <a:xfrm flipH="1">
              <a:off x="1437" y="1311"/>
              <a:ext cx="4" cy="415"/>
            </a:xfrm>
            <a:prstGeom prst="line">
              <a:avLst/>
            </a:prstGeom>
            <a:ln w="38160" cap="sq" cmpd="sng">
              <a:solidFill>
                <a:srgbClr val="FF950E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58" name="Straight Connector 13316"/>
            <p:cNvSpPr/>
            <p:nvPr/>
          </p:nvSpPr>
          <p:spPr>
            <a:xfrm>
              <a:off x="1439" y="2223"/>
              <a:ext cx="0" cy="597"/>
            </a:xfrm>
            <a:prstGeom prst="line">
              <a:avLst/>
            </a:prstGeom>
            <a:ln w="38160" cap="sq" cmpd="sng">
              <a:solidFill>
                <a:srgbClr val="FF950E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59" name="Straight Connector 13317"/>
            <p:cNvSpPr/>
            <p:nvPr/>
          </p:nvSpPr>
          <p:spPr>
            <a:xfrm>
              <a:off x="1439" y="3053"/>
              <a:ext cx="0" cy="520"/>
            </a:xfrm>
            <a:prstGeom prst="line">
              <a:avLst/>
            </a:prstGeom>
            <a:ln w="38160" cap="sq" cmpd="sng">
              <a:solidFill>
                <a:srgbClr val="FF950E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60" name="Flowchart: Process 13318"/>
            <p:cNvSpPr/>
            <p:nvPr/>
          </p:nvSpPr>
          <p:spPr>
            <a:xfrm>
              <a:off x="312" y="1816"/>
              <a:ext cx="2219" cy="480"/>
            </a:xfrm>
            <a:prstGeom prst="flowChartProcess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CPR για 2 min</a:t>
              </a:r>
            </a:p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b="1" u="sng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+ Αδρεναλίνη 1 mg IV/IO</a:t>
              </a:r>
            </a:p>
          </p:txBody>
        </p:sp>
        <p:sp>
          <p:nvSpPr>
            <p:cNvPr id="23561" name="Flowchart: Process 13319"/>
            <p:cNvSpPr/>
            <p:nvPr/>
          </p:nvSpPr>
          <p:spPr>
            <a:xfrm>
              <a:off x="346" y="3627"/>
              <a:ext cx="2215" cy="692"/>
            </a:xfrm>
            <a:prstGeom prst="flowChartProcess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CPR για 2 min</a:t>
              </a:r>
            </a:p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b="1" u="sng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+ Αμιωδαρόνη 300 mg IV/IO</a:t>
              </a:r>
            </a:p>
          </p:txBody>
        </p:sp>
        <p:sp>
          <p:nvSpPr>
            <p:cNvPr id="23562" name="Flowchart: Process 13320"/>
            <p:cNvSpPr/>
            <p:nvPr/>
          </p:nvSpPr>
          <p:spPr>
            <a:xfrm>
              <a:off x="323" y="978"/>
              <a:ext cx="2208" cy="269"/>
            </a:xfrm>
            <a:prstGeom prst="flowChartProcess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ΔΙΝΩ 2</a:t>
              </a:r>
              <a:r>
                <a:rPr lang="en-GB" altLang="x-none" sz="2200" baseline="300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ρο</a:t>
              </a: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 shock</a:t>
              </a:r>
            </a:p>
          </p:txBody>
        </p:sp>
        <p:sp>
          <p:nvSpPr>
            <p:cNvPr id="23563" name="Flowchart: Process 13321"/>
            <p:cNvSpPr/>
            <p:nvPr/>
          </p:nvSpPr>
          <p:spPr>
            <a:xfrm>
              <a:off x="346" y="2821"/>
              <a:ext cx="2191" cy="269"/>
            </a:xfrm>
            <a:prstGeom prst="flowChartProcess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defTabSz="457200">
                <a:lnSpc>
                  <a:spcPct val="100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Δίνω 3</a:t>
              </a:r>
              <a:r>
                <a:rPr lang="en-GB" altLang="x-none" sz="2200" baseline="300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το</a:t>
              </a:r>
              <a:r>
                <a:rPr lang="en-GB" altLang="x-none" sz="22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 shock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4336"/>
          <p:cNvSpPr>
            <a:spLocks noGrp="1"/>
          </p:cNvSpPr>
          <p:nvPr>
            <p:ph type="title"/>
          </p:nvPr>
        </p:nvSpPr>
        <p:spPr>
          <a:xfrm>
            <a:off x="822325" y="457200"/>
            <a:ext cx="8602663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600" i="0" dirty="0" err="1"/>
              <a:t>ΜΗ ΑΠΙΝΙΔΩΣΙΜΟΙ</a:t>
            </a:r>
            <a:br>
              <a:rPr lang="en-US" altLang="x-none" sz="3600" i="0" dirty="0" err="1"/>
            </a:br>
            <a:r>
              <a:rPr lang="en-US" altLang="x-none" sz="3000" i="0" dirty="0" err="1"/>
              <a:t>Ασυστολία</a:t>
            </a:r>
            <a:r>
              <a:rPr lang="en-US" altLang="x-none" i="0" dirty="0" err="1"/>
              <a:t> </a:t>
            </a:r>
          </a:p>
        </p:txBody>
      </p:sp>
      <p:sp>
        <p:nvSpPr>
          <p:cNvPr id="25603" name="Text Placeholder 14337"/>
          <p:cNvSpPr>
            <a:spLocks noGrp="1"/>
          </p:cNvSpPr>
          <p:nvPr>
            <p:ph idx="1"/>
          </p:nvPr>
        </p:nvSpPr>
        <p:spPr>
          <a:xfrm>
            <a:off x="457200" y="3749675"/>
            <a:ext cx="9104313" cy="3475038"/>
          </a:xfrm>
        </p:spPr>
        <p:txBody>
          <a:bodyPr wrap="square" lIns="0" tIns="28080" rIns="0" bIns="0" anchor="t" anchorCtr="0"/>
          <a:lstStyle/>
          <a:p>
            <a:pPr marL="557530" indent="-557530" defTabSz="457200">
              <a:buSzPct val="52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dirty="0" err="1"/>
              <a:t> Απουσία κοιλιακής (QRS) δραστηριότητας</a:t>
            </a:r>
          </a:p>
          <a:p>
            <a:pPr marL="557530" indent="-557530" defTabSz="457200">
              <a:buSzPct val="52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dirty="0" err="1"/>
              <a:t>  Η κολπική δραστηριότητα (κύματα P) μπορεί να παραμείνει</a:t>
            </a:r>
          </a:p>
          <a:p>
            <a:pPr marL="557530" indent="-557530" defTabSz="457200">
              <a:buSzPct val="52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dirty="0" err="1"/>
              <a:t>  Σπάνια ευθεία γραμμή</a:t>
            </a:r>
          </a:p>
          <a:p>
            <a:pPr marL="557530" indent="-557530" defTabSz="457200">
              <a:buSzPct val="52000"/>
              <a:buBlip>
                <a:blip r:embed="rId3"/>
              </a:buBlip>
              <a:tabLst>
                <a:tab pos="557530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altLang="x-none" dirty="0" err="1"/>
              <a:t>  CPR + Αδρεναλίνη 1 mg IV και στη συνέχεια κάθε δεύτερο κύκλο</a:t>
            </a:r>
          </a:p>
        </p:txBody>
      </p:sp>
      <p:pic>
        <p:nvPicPr>
          <p:cNvPr id="25604" name="Picture 14338"/>
          <p:cNvPicPr>
            <a:picLocks noChangeAspect="1"/>
          </p:cNvPicPr>
          <p:nvPr/>
        </p:nvPicPr>
        <p:blipFill>
          <a:blip r:embed="rId4"/>
          <a:srcRect l="3749" r="7916"/>
          <a:stretch>
            <a:fillRect/>
          </a:stretch>
        </p:blipFill>
        <p:spPr>
          <a:xfrm>
            <a:off x="457200" y="1725613"/>
            <a:ext cx="9104313" cy="193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5360"/>
          <p:cNvSpPr>
            <a:spLocks noGrp="1"/>
          </p:cNvSpPr>
          <p:nvPr>
            <p:ph type="title"/>
          </p:nvPr>
        </p:nvSpPr>
        <p:spPr>
          <a:xfrm>
            <a:off x="906463" y="0"/>
            <a:ext cx="8602662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00" i="0" dirty="0" err="1"/>
              <a:t>Άσφυγμη ηλεκτρική δραστηριότητα (PEA)</a:t>
            </a:r>
          </a:p>
        </p:txBody>
      </p:sp>
      <p:sp>
        <p:nvSpPr>
          <p:cNvPr id="27651" name="Text Placeholder 15361"/>
          <p:cNvSpPr>
            <a:spLocks noGrp="1"/>
          </p:cNvSpPr>
          <p:nvPr>
            <p:ph idx="1"/>
          </p:nvPr>
        </p:nvSpPr>
        <p:spPr>
          <a:xfrm>
            <a:off x="579438" y="4630738"/>
            <a:ext cx="8472487" cy="2501900"/>
          </a:xfrm>
        </p:spPr>
        <p:txBody>
          <a:bodyPr wrap="square" lIns="0" tIns="28080" rIns="0" bIns="0" anchor="t" anchorCtr="0"/>
          <a:lstStyle/>
          <a:p>
            <a:pPr marL="341630" indent="-339725" defTabSz="457200">
              <a:buSzPct val="59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800" dirty="0" err="1"/>
              <a:t> Κλινική αναγνώριση της καρδιακής ανακοπής</a:t>
            </a:r>
          </a:p>
          <a:p>
            <a:pPr marL="341630" indent="-339725" defTabSz="457200">
              <a:buSzPct val="59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800" dirty="0" err="1"/>
              <a:t> ΗΚΓ που συσχετίζεται κανονικά με σφυγμό</a:t>
            </a:r>
          </a:p>
          <a:p>
            <a:pPr marL="341630" indent="-339725" defTabSz="457200">
              <a:buSzPct val="59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800" dirty="0" err="1"/>
              <a:t> CPR + Αδρεναλίνη 1 mg IV και στη συνέχεια κάθε δεύτερο κύκλο</a:t>
            </a:r>
          </a:p>
        </p:txBody>
      </p:sp>
      <p:pic>
        <p:nvPicPr>
          <p:cNvPr id="27652" name="Picture 15362"/>
          <p:cNvPicPr>
            <a:picLocks noChangeAspect="1"/>
          </p:cNvPicPr>
          <p:nvPr/>
        </p:nvPicPr>
        <p:blipFill>
          <a:blip r:embed="rId4"/>
          <a:srcRect l="12083" r="10417"/>
          <a:stretch>
            <a:fillRect/>
          </a:stretch>
        </p:blipFill>
        <p:spPr>
          <a:xfrm>
            <a:off x="769938" y="1463675"/>
            <a:ext cx="8648700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15363"/>
          <p:cNvPicPr>
            <a:picLocks noChangeAspect="1"/>
          </p:cNvPicPr>
          <p:nvPr/>
        </p:nvPicPr>
        <p:blipFill>
          <a:blip r:embed="rId5"/>
          <a:srcRect l="10834" r="12500"/>
          <a:stretch>
            <a:fillRect/>
          </a:stretch>
        </p:blipFill>
        <p:spPr>
          <a:xfrm>
            <a:off x="1463675" y="3108325"/>
            <a:ext cx="7399338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6384"/>
          <p:cNvSpPr>
            <a:spLocks noGrp="1"/>
          </p:cNvSpPr>
          <p:nvPr>
            <p:ph type="title"/>
          </p:nvPr>
        </p:nvSpPr>
        <p:spPr>
          <a:xfrm>
            <a:off x="815975" y="0"/>
            <a:ext cx="8602663" cy="1257300"/>
          </a:xfrm>
        </p:spPr>
        <p:txBody>
          <a:bodyPr wrap="square" lIns="0" tIns="0" rIns="0" bIns="0" anchor="ctr" anchorCtr="0"/>
          <a:lstStyle/>
          <a:p>
            <a:pPr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 err="1"/>
              <a:t>4H's ΚΑΙ 4T's</a:t>
            </a:r>
          </a:p>
        </p:txBody>
      </p:sp>
      <p:grpSp>
        <p:nvGrpSpPr>
          <p:cNvPr id="29699" name="Group 16385"/>
          <p:cNvGrpSpPr/>
          <p:nvPr/>
        </p:nvGrpSpPr>
        <p:grpSpPr>
          <a:xfrm>
            <a:off x="2378075" y="1243013"/>
            <a:ext cx="5026025" cy="6313487"/>
            <a:chOff x="1498" y="783"/>
            <a:chExt cx="3166" cy="3977"/>
          </a:xfrm>
        </p:grpSpPr>
        <p:pic>
          <p:nvPicPr>
            <p:cNvPr id="29700" name="Picture 163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8" y="783"/>
              <a:ext cx="3166" cy="39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Text Box 16387"/>
            <p:cNvSpPr txBox="1"/>
            <p:nvPr/>
          </p:nvSpPr>
          <p:spPr>
            <a:xfrm>
              <a:off x="1498" y="2519"/>
              <a:ext cx="1600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 anchor="t" anchorCtr="0">
              <a:spAutoFit/>
            </a:bodyPr>
            <a:lstStyle/>
            <a:p>
              <a:pPr defTabSz="457200"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x-none" sz="10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Hypokalaemia &amp; metabolic disorders</a:t>
              </a:r>
            </a:p>
          </p:txBody>
        </p:sp>
        <p:sp>
          <p:nvSpPr>
            <p:cNvPr id="29702" name="Text Box 16388"/>
            <p:cNvSpPr txBox="1"/>
            <p:nvPr/>
          </p:nvSpPr>
          <p:spPr>
            <a:xfrm>
              <a:off x="3721" y="1153"/>
              <a:ext cx="76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 anchor="t" anchorCtr="0">
              <a:spAutoFit/>
            </a:bodyPr>
            <a:lstStyle/>
            <a:p>
              <a:pPr defTabSz="457200"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x-none" sz="10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&amp; Hyperthermia</a:t>
              </a: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7408"/>
          <p:cNvSpPr>
            <a:spLocks noGrp="1"/>
          </p:cNvSpPr>
          <p:nvPr>
            <p:ph type="title"/>
          </p:nvPr>
        </p:nvSpPr>
        <p:spPr>
          <a:xfrm>
            <a:off x="815975" y="296863"/>
            <a:ext cx="8602663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i="0" dirty="0" err="1"/>
              <a:t>Hypoxia</a:t>
            </a:r>
          </a:p>
        </p:txBody>
      </p:sp>
      <p:sp>
        <p:nvSpPr>
          <p:cNvPr id="31747" name="Text Placeholder 17409"/>
          <p:cNvSpPr>
            <a:spLocks noGrp="1"/>
          </p:cNvSpPr>
          <p:nvPr>
            <p:ph idx="1"/>
          </p:nvPr>
        </p:nvSpPr>
        <p:spPr>
          <a:xfrm>
            <a:off x="457200" y="1704975"/>
            <a:ext cx="6035675" cy="5153025"/>
          </a:xfrm>
        </p:spPr>
        <p:txBody>
          <a:bodyPr wrap="square" lIns="0" tIns="28080" rIns="0" bIns="0" anchor="t" anchorCtr="0"/>
          <a:lstStyle/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dirty="0" err="1"/>
              <a:t> Ιστορικό Υποξίας – αναπνευστικής οδού</a:t>
            </a:r>
          </a:p>
          <a:p>
            <a:pPr marL="341630" indent="-339725" defTabSz="457200">
              <a:buClrTx/>
              <a:buSzPct val="52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x-none" dirty="0" err="1"/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dirty="0" err="1"/>
              <a:t> Εξασφαλίζω αεραγωγό</a:t>
            </a:r>
          </a:p>
          <a:p>
            <a:pPr marL="341630" indent="-339725" defTabSz="457200">
              <a:buClrTx/>
              <a:buSzPct val="52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x-none" dirty="0" err="1"/>
          </a:p>
          <a:p>
            <a:pPr marL="341630" indent="-339725" defTabSz="457200">
              <a:buSzPct val="52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dirty="0" err="1"/>
              <a:t> Αποφεύγω υπεραερισμό</a:t>
            </a:r>
            <a:br>
              <a:rPr lang="en-US" altLang="x-none" dirty="0" err="1"/>
            </a:br>
            <a:endParaRPr lang="en-US" altLang="x-none" dirty="0" err="1"/>
          </a:p>
        </p:txBody>
      </p:sp>
      <p:pic>
        <p:nvPicPr>
          <p:cNvPr id="31748" name="Picture 174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75" y="1879600"/>
            <a:ext cx="3138488" cy="3973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8432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2662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Hypovolaemia </a:t>
            </a:r>
            <a:b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</a:br>
            <a:r>
              <a:rPr lang="en-GB" altLang="x-none" sz="28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Υποογκαιμια</a:t>
            </a:r>
          </a:p>
        </p:txBody>
      </p:sp>
      <p:sp>
        <p:nvSpPr>
          <p:cNvPr id="33795" name="Text Placeholder 18433"/>
          <p:cNvSpPr>
            <a:spLocks noGrp="1"/>
          </p:cNvSpPr>
          <p:nvPr>
            <p:ph idx="1"/>
          </p:nvPr>
        </p:nvSpPr>
        <p:spPr>
          <a:xfrm>
            <a:off x="457200" y="1374775"/>
            <a:ext cx="5029200" cy="6126163"/>
          </a:xfrm>
        </p:spPr>
        <p:txBody>
          <a:bodyPr wrap="square" lIns="0" tIns="28080" rIns="0" bIns="0" anchor="t" anchorCtr="0"/>
          <a:lstStyle/>
          <a:p>
            <a:pPr marL="341630" indent="-339725" defTabSz="457200">
              <a:buSzPct val="6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</a:t>
            </a:r>
            <a:r>
              <a:rPr lang="en-US" altLang="x-none" sz="2500" u="sng" dirty="0" err="1"/>
              <a:t>Αναζητητώ στοιχεία για την υποογκαιμία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Ιστορικό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Κλινική εξέταση</a:t>
            </a:r>
            <a:br>
              <a:rPr lang="en-US" altLang="x-none" sz="2500" dirty="0" err="1"/>
            </a:br>
            <a:r>
              <a:rPr lang="en-US" altLang="x-none" sz="2500" dirty="0" err="1"/>
              <a:t>=&gt;IV υγρά 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x-none" sz="2500" dirty="0" err="1"/>
          </a:p>
          <a:p>
            <a:pPr marL="341630" indent="-339725" defTabSz="457200">
              <a:buSzPct val="6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 </a:t>
            </a:r>
            <a:r>
              <a:rPr lang="en-US" altLang="x-none" sz="2500" u="sng" dirty="0" err="1"/>
              <a:t>Αιμορραγία?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Εσωτερική / εξωτερική αιμορραγία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500" dirty="0" err="1"/>
              <a:t>Ελέγξτε τις χειρουργικές παροχέτευσεις</a:t>
            </a:r>
            <a:br>
              <a:rPr lang="en-US" altLang="x-none" sz="2500" dirty="0" err="1"/>
            </a:br>
            <a:r>
              <a:rPr lang="en-US" altLang="x-none" sz="2500" dirty="0" err="1"/>
              <a:t>=&gt; IV υγρά / αίμα Παγκόσμιος δότης - Ειδικός τύπος</a:t>
            </a:r>
          </a:p>
          <a:p>
            <a:pPr marL="341630" indent="-339725" defTabSz="457200">
              <a:buClrTx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x-none" sz="2500" dirty="0" err="1"/>
          </a:p>
        </p:txBody>
      </p:sp>
      <p:pic>
        <p:nvPicPr>
          <p:cNvPr id="33796" name="Picture 184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1279525"/>
            <a:ext cx="4008438" cy="466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096"/>
          <p:cNvSpPr>
            <a:spLocks noGrp="1"/>
          </p:cNvSpPr>
          <p:nvPr>
            <p:ph type="title"/>
          </p:nvPr>
        </p:nvSpPr>
        <p:spPr>
          <a:xfrm>
            <a:off x="809625" y="-635"/>
            <a:ext cx="8658860" cy="1261745"/>
          </a:xfrm>
        </p:spPr>
        <p:txBody>
          <a:bodyPr wrap="square" lIns="0" tIns="3168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600" i="0" dirty="0" err="1"/>
              <a:t>Σκοπός μαθήματος</a:t>
            </a:r>
          </a:p>
        </p:txBody>
      </p:sp>
      <p:sp>
        <p:nvSpPr>
          <p:cNvPr id="5123" name="Text Placeholder 4097"/>
          <p:cNvSpPr>
            <a:spLocks noGrp="1"/>
          </p:cNvSpPr>
          <p:nvPr>
            <p:ph idx="1"/>
          </p:nvPr>
        </p:nvSpPr>
        <p:spPr>
          <a:xfrm>
            <a:off x="360045" y="1079500"/>
            <a:ext cx="9109075" cy="5328285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en-US" sz="2800" b="1" dirty="0" err="1"/>
              <a:t>BLS 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en-US" sz="2800" dirty="0" err="1"/>
              <a:t>	</a:t>
            </a:r>
            <a:r>
              <a:rPr lang="el-GR" altLang="en-US" sz="2800" dirty="0" err="1"/>
              <a:t>Αλγόριθμος</a:t>
            </a:r>
            <a:br>
              <a:rPr lang="el-GR" altLang="en-US" sz="2800" dirty="0" err="1"/>
            </a:br>
            <a:r>
              <a:rPr lang="el-GR" altLang="x-none" sz="2800" dirty="0" err="1"/>
              <a:t>Θέση ανάνηψης και βασικοί χειρισμοί απελευθέρωσης αεραγωγού</a:t>
            </a: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b="1" dirty="0" err="1"/>
              <a:t>ALS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l-GR" altLang="x-none" sz="2800" dirty="0" err="1"/>
              <a:t>Αλγόριθμος</a:t>
            </a: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Απινιδώσιμοι – μη απινιδώσιμοι ρυθμοί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Αναστρέψιμα αίτια της καρδιακής ανακοπής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l-GR" altLang="en-US" sz="2800" dirty="0" err="1"/>
              <a:t>Ειδικές καταστάσεις</a:t>
            </a:r>
            <a:br>
              <a:rPr lang="el-GR" altLang="en-US" sz="2800" dirty="0" err="1"/>
            </a:br>
            <a:r>
              <a:rPr lang="el-GR" altLang="en-US" sz="2800" dirty="0" err="1"/>
              <a:t>Αναφυλαξία</a:t>
            </a:r>
            <a:br>
              <a:rPr lang="el-GR" altLang="en-US" sz="2800" dirty="0" err="1"/>
            </a:br>
            <a:r>
              <a:rPr lang="el-GR" altLang="en-US" sz="2800" dirty="0" err="1"/>
              <a:t>Πνιγμονή</a:t>
            </a:r>
            <a:br>
              <a:rPr lang="el-GR" altLang="en-US" sz="2800" dirty="0" err="1"/>
            </a:b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9456"/>
          <p:cNvSpPr>
            <a:spLocks noGrp="1"/>
          </p:cNvSpPr>
          <p:nvPr>
            <p:ph type="title"/>
          </p:nvPr>
        </p:nvSpPr>
        <p:spPr>
          <a:xfrm>
            <a:off x="822325" y="274638"/>
            <a:ext cx="8602663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400" i="0" dirty="0" err="1"/>
              <a:t>Hypo- hyperkalemia</a:t>
            </a:r>
            <a:r>
              <a:rPr lang="el-GR" altLang="en-US" sz="3400" i="0" dirty="0" err="1"/>
              <a:t> </a:t>
            </a:r>
            <a:br>
              <a:rPr lang="el-GR" altLang="en-US" sz="3400" i="0" dirty="0" err="1"/>
            </a:br>
            <a:r>
              <a:rPr lang="en-US" altLang="x-none" sz="2600" i="0" dirty="0" err="1"/>
              <a:t>Υπό / υπερκαλιαιμία και</a:t>
            </a:r>
            <a:r>
              <a:rPr lang="el-GR" altLang="en-US" sz="2600" i="0" dirty="0" err="1"/>
              <a:t> </a:t>
            </a:r>
            <a:r>
              <a:rPr lang="en-US" altLang="x-none" sz="2600" i="0" dirty="0" err="1"/>
              <a:t>μεταβολικές διαταραχές</a:t>
            </a:r>
          </a:p>
        </p:txBody>
      </p:sp>
      <p:sp>
        <p:nvSpPr>
          <p:cNvPr id="35843" name="Text Placeholder 19457"/>
          <p:cNvSpPr>
            <a:spLocks noGrp="1"/>
          </p:cNvSpPr>
          <p:nvPr>
            <p:ph idx="1"/>
          </p:nvPr>
        </p:nvSpPr>
        <p:spPr>
          <a:xfrm>
            <a:off x="179705" y="1394460"/>
            <a:ext cx="6202680" cy="6061075"/>
          </a:xfrm>
        </p:spPr>
        <p:txBody>
          <a:bodyPr wrap="square" lIns="0" tIns="28080" rIns="0" bIns="0" anchor="t" anchorCtr="0"/>
          <a:lstStyle/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Ιστορικό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Εργαστηριακά αποτελέσματα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Φάρμακα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Ισοζύγιο</a:t>
            </a:r>
            <a:br>
              <a:rPr lang="en-US" altLang="x-none" sz="2600" dirty="0" err="1"/>
            </a:br>
            <a:br>
              <a:rPr lang="en-US" altLang="x-none" sz="2600" dirty="0" err="1"/>
            </a:br>
            <a:r>
              <a:rPr lang="en-US" altLang="x-none" sz="2600" dirty="0" err="1"/>
              <a:t>ΥπερΚ</a:t>
            </a:r>
          </a:p>
          <a:p>
            <a:pPr marL="341630" indent="-339725" defTabSz="457200">
              <a:buSzPct val="6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Χλωριούχο ασβέστιο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IV / ΙΟ ινσουλίνη (10 μονάδες - βραχείας δράσης) / δεξτρόζη (25 g)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Ανταλλακτικές ρητίνες (kayexalate)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Σαλβουταμόλη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IV υγρά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Κ &gt;6.5 → ΕΠΙΚΟΙΝΩΝΙΑ ΓΙΑ Τ.Ν</a:t>
            </a:r>
          </a:p>
          <a:p>
            <a:pPr marL="341630" indent="-339725" defTabSz="457200">
              <a:buClrTx/>
              <a:buSzPct val="60000"/>
              <a:buNone/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US" altLang="x-none" sz="2600" dirty="0" err="1"/>
            </a:br>
            <a:r>
              <a:rPr lang="en-US" altLang="x-none" sz="2600" dirty="0" err="1"/>
              <a:t>ΥποΚ / ΥποMg</a:t>
            </a:r>
          </a:p>
          <a:p>
            <a:pPr marL="341630" indent="-339725" defTabSz="457200">
              <a:buSzPct val="7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x-none" sz="2600" dirty="0" err="1"/>
              <a:t> Συμπλήρωση ηλεκτρολυτών</a:t>
            </a:r>
          </a:p>
          <a:p>
            <a:pPr marL="341630" indent="-339725" defTabSz="457200">
              <a:buClrTx/>
              <a:buSzPct val="60000"/>
              <a:buBlip>
                <a:blip r:embed="rId3"/>
              </a:buBlip>
              <a:tabLst>
                <a:tab pos="34163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x-none" sz="2600" dirty="0" err="1"/>
          </a:p>
        </p:txBody>
      </p:sp>
      <p:pic>
        <p:nvPicPr>
          <p:cNvPr id="35844" name="Picture 19458"/>
          <p:cNvPicPr>
            <a:picLocks noChangeAspect="1"/>
          </p:cNvPicPr>
          <p:nvPr/>
        </p:nvPicPr>
        <p:blipFill>
          <a:blip r:embed="rId4">
            <a:lum bright="5988" contrast="17998"/>
          </a:blip>
          <a:srcRect l="13774" t="13249" r="8344"/>
          <a:stretch>
            <a:fillRect/>
          </a:stretch>
        </p:blipFill>
        <p:spPr>
          <a:xfrm>
            <a:off x="6434773" y="2159635"/>
            <a:ext cx="3635375" cy="303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gr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2100" y="44450"/>
            <a:ext cx="6956425" cy="7369175"/>
          </a:xfrm>
        </p:spPr>
      </p:pic>
      <p:pic>
        <p:nvPicPr>
          <p:cNvPr id="37890" name="Picture 1945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83600" y="6294438"/>
            <a:ext cx="1652588" cy="93186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0480"/>
          <p:cNvSpPr>
            <a:spLocks noGrp="1"/>
          </p:cNvSpPr>
          <p:nvPr>
            <p:ph type="title"/>
          </p:nvPr>
        </p:nvSpPr>
        <p:spPr>
          <a:xfrm>
            <a:off x="741363" y="0"/>
            <a:ext cx="8602662" cy="979488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400" i="0" dirty="0" err="1"/>
              <a:t>Hypo-hyperthermia</a:t>
            </a:r>
          </a:p>
        </p:txBody>
      </p:sp>
      <p:sp>
        <p:nvSpPr>
          <p:cNvPr id="38915" name="Text Placeholder 20481"/>
          <p:cNvSpPr>
            <a:spLocks noGrp="1"/>
          </p:cNvSpPr>
          <p:nvPr>
            <p:ph idx="1"/>
          </p:nvPr>
        </p:nvSpPr>
        <p:spPr>
          <a:xfrm>
            <a:off x="179388" y="1079183"/>
            <a:ext cx="9378950" cy="6826250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u="sng" dirty="0" err="1"/>
              <a:t>Υποθερμία </a:t>
            </a:r>
            <a:r>
              <a:rPr lang="en-US" altLang="x-none" sz="2600" dirty="0" err="1"/>
              <a:t>→ Ενεργητική θέρμανση με ΙV υγρά, κάλυψη σώματος, θερμαντήρα.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6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u="sng" dirty="0" err="1"/>
              <a:t>Υπερθερμία</a:t>
            </a:r>
            <a:r>
              <a:rPr lang="en-US" altLang="x-none" sz="2600" dirty="0" err="1"/>
              <a:t> (&gt;40.6 C)</a:t>
            </a:r>
            <a:br>
              <a:rPr lang="en-US" altLang="x-none" sz="2600" dirty="0" err="1"/>
            </a:br>
            <a:r>
              <a:rPr lang="en-US" altLang="x-none" sz="2600" dirty="0" err="1"/>
              <a:t>Αίτια: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Παρατεταμένη άσκηση σε καύσωνα / αφυδάτωση, τοξικότητα από φάρμακα, MDMA, κακοήθης υπερθερμία, θυρεοειδική καταιγίδα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Μπορεί να μοιάζει με σηπτικό σοκ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6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=&gt; Ραβδομυόλυση, προβλήματα πήξης</a:t>
            </a:r>
            <a:br>
              <a:rPr lang="en-US" altLang="x-none" sz="2600" dirty="0" err="1"/>
            </a:br>
            <a:br>
              <a:rPr lang="en-US" altLang="x-none" sz="2600" dirty="0" err="1"/>
            </a:br>
            <a:r>
              <a:rPr lang="en-US" altLang="x-none" sz="2600" dirty="0" err="1"/>
              <a:t>Ψυχρά επιθέματα, κρύα IV υγρά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600" dirty="0" err="1"/>
              <a:t>Δαντρολένιο για κακοήθη υπερθερμία κ MDMA</a:t>
            </a:r>
            <a:endParaRPr lang="en-US" altLang="x-none" sz="2800" dirty="0" err="1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1504"/>
          <p:cNvSpPr>
            <a:spLocks noGrp="1"/>
          </p:cNvSpPr>
          <p:nvPr>
            <p:ph type="title"/>
          </p:nvPr>
        </p:nvSpPr>
        <p:spPr>
          <a:xfrm>
            <a:off x="809625" y="44133"/>
            <a:ext cx="8677275" cy="1166812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Tension pneumothorax</a:t>
            </a:r>
            <a:b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</a:br>
            <a:r>
              <a:rPr lang="en-GB" altLang="x-none" sz="26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Πνευμοθώρακας υπό τάση</a:t>
            </a:r>
          </a:p>
        </p:txBody>
      </p:sp>
      <p:sp>
        <p:nvSpPr>
          <p:cNvPr id="40963" name="Text Placeholder 21505"/>
          <p:cNvSpPr>
            <a:spLocks noGrp="1"/>
          </p:cNvSpPr>
          <p:nvPr>
            <p:ph idx="1"/>
          </p:nvPr>
        </p:nvSpPr>
        <p:spPr>
          <a:xfrm>
            <a:off x="314960" y="1124585"/>
            <a:ext cx="6593840" cy="6289675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Αποδεικτικά στοιχεία : 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Iστορικό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Ιδιαίτερη προσοχή σε ασθενείς με θωρακικό τραύμα / θεραπεία για άσθμα / τοποθέτηση ΚΦΓ 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Ελέγξτε τη θέση του σωλήνα</a:t>
            </a:r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300" dirty="0" err="1"/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Εξέταση / κλινικά σημεία: 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Δύσκολος αερισμός της πιθανής για πνευμοθώρακα πλευράς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Μονομερής ανύψωση / πτώση θωρακικού τοιχώματος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Μειωμένο αναπνευστικό ψιθύρισμα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Υπερτυμπανικός ήχος στην επίκρουση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Τραχειακή απόκλιση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Αυξημένες ενδοπνευμονικές πιέσεις</a:t>
            </a:r>
          </a:p>
          <a:p>
            <a:pPr indent="-339725" defTabSz="457200">
              <a:buSzPct val="64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300" dirty="0" err="1"/>
              <a:t> Διαταραχές etCO2 – αιμοδυν.καταρριψη</a:t>
            </a:r>
          </a:p>
        </p:txBody>
      </p:sp>
      <p:pic>
        <p:nvPicPr>
          <p:cNvPr id="40964" name="Picture 21506"/>
          <p:cNvPicPr>
            <a:picLocks noChangeAspect="1"/>
          </p:cNvPicPr>
          <p:nvPr/>
        </p:nvPicPr>
        <p:blipFill>
          <a:blip r:embed="rId4"/>
          <a:srcRect l="3609" t="31438" r="54565" b="10962"/>
          <a:stretch>
            <a:fillRect/>
          </a:stretch>
        </p:blipFill>
        <p:spPr>
          <a:xfrm>
            <a:off x="6858000" y="1554163"/>
            <a:ext cx="2978150" cy="329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2528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2662" cy="1257300"/>
          </a:xfrm>
        </p:spPr>
        <p:txBody>
          <a:bodyPr wrap="square" lIns="0" tIns="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Tamponade cardiac </a:t>
            </a:r>
            <a:b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</a:br>
            <a:r>
              <a:rPr lang="en-GB" altLang="x-none" sz="26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Καρδιακός επιπωματισμός</a:t>
            </a:r>
          </a:p>
        </p:txBody>
      </p:sp>
      <p:sp>
        <p:nvSpPr>
          <p:cNvPr id="43011" name="Text Placeholder 22529"/>
          <p:cNvSpPr>
            <a:spLocks noGrp="1"/>
          </p:cNvSpPr>
          <p:nvPr>
            <p:ph idx="1"/>
          </p:nvPr>
        </p:nvSpPr>
        <p:spPr>
          <a:xfrm>
            <a:off x="274638" y="1374775"/>
            <a:ext cx="6100762" cy="5578475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Aποδεικτικά στοιχεία : </a:t>
            </a:r>
          </a:p>
          <a:p>
            <a:pPr indent="-339725" defTabSz="457200">
              <a:buSzPct val="60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Iστορικό</a:t>
            </a:r>
          </a:p>
          <a:p>
            <a:pPr indent="-339725" defTabSz="457200">
              <a:buSzPct val="60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Θωρακικό τραύμα - διεισδυτικό ή αμβλύ</a:t>
            </a:r>
          </a:p>
          <a:p>
            <a:pPr indent="-339725" defTabSz="457200">
              <a:buSzPct val="60000"/>
              <a:buBlip>
                <a:blip r:embed="rId3"/>
              </a:buBlip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Μετά κρχ επέμβαση ή PCI / CVC</a:t>
            </a:r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br>
              <a:rPr lang="en-US" altLang="x-none" sz="2800" dirty="0" err="1"/>
            </a:br>
            <a:r>
              <a:rPr lang="en-US" altLang="x-none" sz="2800" dirty="0" err="1"/>
              <a:t>Δύσκολο να γίνει διάγνωση χωρίς ηχοκαρδιογραφία</a:t>
            </a:r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=&gt; Περικαρδιοκέντηση ή θωρακοτομή</a:t>
            </a:r>
          </a:p>
          <a:p>
            <a:pPr indent="-339725" defTabSz="457200">
              <a:buClrTx/>
              <a:buNone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</p:txBody>
      </p:sp>
      <p:pic>
        <p:nvPicPr>
          <p:cNvPr id="43012" name="Picture 22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1374775"/>
            <a:ext cx="3705225" cy="328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3552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2662" cy="1257300"/>
          </a:xfrm>
        </p:spPr>
        <p:txBody>
          <a:bodyPr wrap="square" lIns="0" tIns="0" rIns="0" bIns="0" anchor="ctr" anchorCtr="0"/>
          <a:lstStyle/>
          <a:p>
            <a:pPr algn="ctr" defTabSz="457200" hangingPunct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i="0" dirty="0" err="1">
                <a:ea typeface="MS PGothic" panose="020B0600070205080204" pitchFamily="32" charset="-128"/>
              </a:rPr>
              <a:t>Thrombosis</a:t>
            </a:r>
            <a:br>
              <a:rPr lang="en-GB" altLang="x-none" i="0" dirty="0" err="1">
                <a:ea typeface="MS PGothic" panose="020B0600070205080204" pitchFamily="32" charset="-128"/>
              </a:rPr>
            </a:br>
            <a:r>
              <a:rPr lang="en-GB" altLang="x-none" sz="3200" i="0" dirty="0" err="1">
                <a:ea typeface="MS PGothic" panose="020B0600070205080204" pitchFamily="32" charset="-128"/>
              </a:rPr>
              <a:t>OEM / Π.Ε</a:t>
            </a:r>
          </a:p>
        </p:txBody>
      </p:sp>
      <p:sp>
        <p:nvSpPr>
          <p:cNvPr id="45059" name="Text Placeholder 23553"/>
          <p:cNvSpPr>
            <a:spLocks noGrp="1"/>
          </p:cNvSpPr>
          <p:nvPr>
            <p:ph idx="1"/>
          </p:nvPr>
        </p:nvSpPr>
        <p:spPr>
          <a:xfrm>
            <a:off x="579438" y="1463675"/>
            <a:ext cx="5821362" cy="6826250"/>
          </a:xfrm>
        </p:spPr>
        <p:txBody>
          <a:bodyPr wrap="square" lIns="0" tIns="28080" rIns="0" bIns="0" anchor="t" anchorCtr="0"/>
          <a:lstStyle/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Ιστορικό – κλινική εξέταση – ΗΚΓ διαταραχές</a:t>
            </a:r>
            <a:br>
              <a:rPr lang="en-US" altLang="x-none" sz="2800" dirty="0" err="1"/>
            </a:b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sz="2800" dirty="0" err="1"/>
              <a:t>Εάν η υψηλή κλινική πιθανότητα =&gt; Άμεση επικοινωνία με κ/δ → Θρομβόλυση</a:t>
            </a:r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br>
              <a:rPr lang="en-US" altLang="x-none" sz="2800" dirty="0" err="1"/>
            </a:br>
            <a:r>
              <a:rPr lang="en-US" altLang="x-none" sz="2800" dirty="0" err="1"/>
              <a:t>Άμεση επικοινωνία για PCI</a:t>
            </a:r>
            <a:br>
              <a:rPr lang="en-US" altLang="x-none" sz="2800" dirty="0" err="1"/>
            </a:br>
            <a:br>
              <a:rPr lang="en-US" altLang="x-none" sz="2800" dirty="0" err="1"/>
            </a:br>
            <a:r>
              <a:rPr lang="en-US" altLang="x-none" sz="2800" dirty="0" err="1"/>
              <a:t>Αν δοθεί θρομβόλυση → Συνεχίζω CPR τουλάχιστον για 30'.. ακόμα και για 60'-90'</a:t>
            </a:r>
            <a:br>
              <a:rPr lang="en-US" altLang="x-none" sz="2800" dirty="0" err="1"/>
            </a:b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  <a:p>
            <a:pPr indent="-339725" defTabSz="457200">
              <a:buClrTx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endParaRPr lang="en-US" altLang="x-none" sz="2800" dirty="0" err="1"/>
          </a:p>
        </p:txBody>
      </p:sp>
      <p:pic>
        <p:nvPicPr>
          <p:cNvPr id="45060" name="Picture 23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1754188"/>
            <a:ext cx="3251200" cy="297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4576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7425" cy="1262063"/>
          </a:xfrm>
        </p:spPr>
        <p:txBody>
          <a:bodyPr wrap="square" lIns="0" tIns="35280" rIns="0" bIns="0" anchor="ctr" anchorCtr="0"/>
          <a:lstStyle/>
          <a:p>
            <a:pPr algn="ctr" defTabSz="4572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sz="3400" i="0" dirty="0" err="1">
                <a:solidFill>
                  <a:schemeClr val="tx1"/>
                </a:solidFill>
                <a:ea typeface="MS PGothic" panose="020B0600070205080204" pitchFamily="32" charset="-128"/>
              </a:rPr>
              <a:t>Toxins</a:t>
            </a:r>
            <a:r>
              <a:rPr lang="en-GB" altLang="x-none" sz="3400" i="0" dirty="0" err="1">
                <a:solidFill>
                  <a:srgbClr val="FFFFFF"/>
                </a:solidFill>
                <a:ea typeface="MS PGothic" panose="020B0600070205080204" pitchFamily="32" charset="-128"/>
              </a:rPr>
              <a:t> </a:t>
            </a:r>
          </a:p>
        </p:txBody>
      </p:sp>
      <p:sp>
        <p:nvSpPr>
          <p:cNvPr id="47107" name="Text Placeholder 24577"/>
          <p:cNvSpPr>
            <a:spLocks noGrp="1"/>
          </p:cNvSpPr>
          <p:nvPr>
            <p:ph idx="1"/>
          </p:nvPr>
        </p:nvSpPr>
        <p:spPr>
          <a:xfrm>
            <a:off x="365125" y="1189038"/>
            <a:ext cx="4754563" cy="5851525"/>
          </a:xfrm>
        </p:spPr>
        <p:txBody>
          <a:bodyPr wrap="square" lIns="0" tIns="28080" rIns="0" bIns="0" anchor="t" anchorCtr="0"/>
          <a:lstStyle/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en-US" altLang="x-none" dirty="0" err="1"/>
              <a:t> Σήψη</a:t>
            </a:r>
            <a:br>
              <a:rPr lang="en-US" altLang="x-none" dirty="0" err="1"/>
            </a:br>
            <a:r>
              <a:rPr lang="en-US" altLang="x-none" dirty="0" err="1"/>
              <a:t> Ιστορικό</a:t>
            </a:r>
          </a:p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en-US" altLang="x-none" dirty="0" err="1"/>
              <a:t> Φάρμακα</a:t>
            </a:r>
            <a:br>
              <a:rPr lang="en-US" altLang="x-none" dirty="0" err="1"/>
            </a:br>
            <a:r>
              <a:rPr lang="en-US" altLang="x-none" dirty="0" err="1"/>
              <a:t> Απόπειρα</a:t>
            </a:r>
          </a:p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en-US" altLang="x-none" dirty="0" err="1"/>
              <a:t> Ναρκωτικά</a:t>
            </a:r>
          </a:p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endParaRPr lang="en-US" altLang="x-none" dirty="0" err="1"/>
          </a:p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r>
              <a:rPr lang="en-US" altLang="x-none" dirty="0" err="1"/>
              <a:t>Δύσκολη διάγνωση</a:t>
            </a:r>
          </a:p>
          <a:p>
            <a:pPr marL="0" indent="0" defTabSz="457200">
              <a:buClrTx/>
              <a:tabLst>
                <a:tab pos="0" algn="l"/>
                <a:tab pos="113030" algn="l"/>
                <a:tab pos="570230" algn="l"/>
                <a:tab pos="1027430" algn="l"/>
                <a:tab pos="1484630" algn="l"/>
                <a:tab pos="1941830" algn="l"/>
                <a:tab pos="2399030" algn="l"/>
                <a:tab pos="2856230" algn="l"/>
                <a:tab pos="3313430" algn="l"/>
                <a:tab pos="3770630" algn="l"/>
                <a:tab pos="4227830" algn="l"/>
                <a:tab pos="4685030" algn="l"/>
                <a:tab pos="5142230" algn="l"/>
                <a:tab pos="5599430" algn="l"/>
                <a:tab pos="6056630" algn="l"/>
                <a:tab pos="6513830" algn="l"/>
                <a:tab pos="6971030" algn="l"/>
                <a:tab pos="7428230" algn="l"/>
                <a:tab pos="7885430" algn="l"/>
                <a:tab pos="8342630" algn="l"/>
                <a:tab pos="8799830" algn="l"/>
              </a:tabLst>
            </a:pPr>
            <a:endParaRPr lang="en-US" altLang="x-none" dirty="0" err="1"/>
          </a:p>
        </p:txBody>
      </p:sp>
      <p:sp>
        <p:nvSpPr>
          <p:cNvPr id="47108" name="Rounded Rectangle 24578"/>
          <p:cNvSpPr/>
          <p:nvPr/>
        </p:nvSpPr>
        <p:spPr>
          <a:xfrm>
            <a:off x="3330575" y="2384425"/>
            <a:ext cx="1371600" cy="914400"/>
          </a:xfrm>
          <a:prstGeom prst="roundRect">
            <a:avLst>
              <a:gd name="adj" fmla="val 171"/>
            </a:avLst>
          </a:prstGeom>
          <a:solidFill>
            <a:srgbClr val="9999FF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defTabSz="457200" hangingPunct="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 err="1">
                <a:solidFill>
                  <a:srgbClr val="990000"/>
                </a:solidFill>
                <a:latin typeface="Arial" panose="020B0604020202020204" pitchFamily="34" charset="0"/>
              </a:rPr>
              <a:t>Αντίδοτα</a:t>
            </a:r>
          </a:p>
        </p:txBody>
      </p:sp>
      <p:sp>
        <p:nvSpPr>
          <p:cNvPr id="47109" name="Straight Connector 24579"/>
          <p:cNvSpPr/>
          <p:nvPr/>
        </p:nvSpPr>
        <p:spPr>
          <a:xfrm>
            <a:off x="2468563" y="2743200"/>
            <a:ext cx="639762" cy="1588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7110" name="Straight Connector 24580"/>
          <p:cNvSpPr/>
          <p:nvPr/>
        </p:nvSpPr>
        <p:spPr>
          <a:xfrm>
            <a:off x="2468563" y="2925763"/>
            <a:ext cx="639762" cy="1587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47111" name="Picture 245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1323975"/>
            <a:ext cx="4087813" cy="306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Picture 245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480" y="4815205"/>
            <a:ext cx="1849438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6624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7425" cy="1262063"/>
          </a:xfrm>
        </p:spPr>
        <p:txBody>
          <a:bodyPr wrap="square" lIns="0" tIns="35280" rIns="0" bIns="0" anchor="ctr" anchorCtr="0"/>
          <a:lstStyle/>
          <a:p>
            <a:pPr marL="215900" indent="-209550" algn="ctr" defTabSz="457200">
              <a:buClrTx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altLang="x-none" i="0" dirty="0" err="1"/>
              <a:t>Κατά τη διάρκεια της CPR</a:t>
            </a:r>
          </a:p>
        </p:txBody>
      </p:sp>
      <p:sp>
        <p:nvSpPr>
          <p:cNvPr id="52227" name="Text Placeholder 26625"/>
          <p:cNvSpPr>
            <a:spLocks noGrp="1"/>
          </p:cNvSpPr>
          <p:nvPr>
            <p:ph idx="1"/>
          </p:nvPr>
        </p:nvSpPr>
        <p:spPr>
          <a:xfrm>
            <a:off x="365125" y="1463675"/>
            <a:ext cx="9201150" cy="5522913"/>
          </a:xfrm>
        </p:spPr>
        <p:txBody>
          <a:bodyPr wrap="square" lIns="0" tIns="28080" rIns="0" bIns="0" anchor="t" anchorCtr="0"/>
          <a:lstStyle/>
          <a:p>
            <a:pPr marL="497205" indent="-427355" algn="ctr" defTabSz="457200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r>
              <a:rPr lang="en-US" altLang="x-none" sz="2800" dirty="0" err="1"/>
              <a:t>Χρήση αλγορίθμου als : Minimum διακοπές μεταξύ των υψηλής ποιότητας θωρακικών συμπιέσεων</a:t>
            </a:r>
          </a:p>
          <a:p>
            <a:pPr marL="497205" indent="-427355" algn="ctr" defTabSz="457200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r>
              <a:rPr lang="en-US" altLang="x-none" sz="2800" dirty="0" err="1"/>
              <a:t>4 H's και 4 T's : Θεραπεύω τα αναστρέψιμα αίτια καρδιακής ανακοπής</a:t>
            </a:r>
          </a:p>
          <a:p>
            <a:pPr marL="497205" indent="-427355" algn="ctr" defTabSz="457200">
              <a:buClrTx/>
              <a:buSzPct val="75000"/>
              <a:buNone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endParaRPr lang="en-US" altLang="x-none" sz="2800" dirty="0" err="1"/>
          </a:p>
          <a:p>
            <a:pPr marL="497205" indent="-427355" algn="ctr" defTabSz="457200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r>
              <a:rPr lang="en-US" altLang="x-none" sz="2800" dirty="0" err="1"/>
              <a:t>Χρήση υπερήχου</a:t>
            </a:r>
          </a:p>
          <a:p>
            <a:pPr marL="497205" indent="-427355" algn="ctr" defTabSz="457200">
              <a:buClrTx/>
              <a:buSzPct val="75000"/>
              <a:buNone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endParaRPr lang="en-US" altLang="x-none" sz="2800" dirty="0" err="1"/>
          </a:p>
          <a:p>
            <a:pPr marL="497205" indent="-427355" algn="ctr" defTabSz="457200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r>
              <a:rPr lang="en-US" altLang="x-none" sz="2800" dirty="0" err="1"/>
              <a:t>Παρατεταμένο CPR για διάγνωση </a:t>
            </a:r>
            <a:br>
              <a:rPr lang="en-US" altLang="x-none" sz="2800" dirty="0" err="1"/>
            </a:br>
            <a:r>
              <a:rPr lang="en-US" altLang="x-none" sz="2800" dirty="0" err="1"/>
              <a:t>Θρομβόλυση/ Αγγειογραφία / στεφανιογραφία</a:t>
            </a:r>
          </a:p>
          <a:p>
            <a:pPr marL="497205" indent="-427355" defTabSz="457200">
              <a:buClrTx/>
              <a:buSzPct val="75000"/>
              <a:buNone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endParaRPr lang="en-US" altLang="x-none" dirty="0" err="1"/>
          </a:p>
          <a:p>
            <a:pPr marL="497205" indent="-427355" defTabSz="457200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97205" algn="l"/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</a:tabLst>
            </a:pPr>
            <a:r>
              <a:rPr lang="en-US" altLang="x-none" sz="2800" dirty="0" err="1"/>
              <a:t>Εξωσωματική CPR ?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4" descr="jgJMhQOBnExMZlx1_TcCEsVbzdF7kbXi_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-14287"/>
            <a:ext cx="6540500" cy="7535862"/>
          </a:xfrm>
        </p:spPr>
      </p:pic>
      <p:pic>
        <p:nvPicPr>
          <p:cNvPr id="56322" name="Picture 2662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099425" y="6280150"/>
            <a:ext cx="1831975" cy="11969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Αλυσίδα+επιβίωσης+στους+ενήλικες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" y="134620"/>
            <a:ext cx="9715500" cy="72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21" y="494471"/>
            <a:ext cx="9072563" cy="642223"/>
          </a:xfrm>
        </p:spPr>
        <p:txBody>
          <a:bodyPr/>
          <a:lstStyle/>
          <a:p>
            <a:pPr algn="ctr"/>
            <a:r>
              <a:rPr lang="el-GR" altLang="en-US"/>
              <a:t>Αίτια ανακοπής απο το καρδιαγγειακό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" y="1439545"/>
            <a:ext cx="9132570" cy="5614670"/>
          </a:xfrm>
        </p:spPr>
        <p:txBody>
          <a:bodyPr/>
          <a:lstStyle/>
          <a:p>
            <a:r>
              <a:rPr lang="en-US" sz="3200"/>
              <a:t>Ισχαιμική καρδιοπάθεια (έμφραγμα μυοκαρδίου)</a:t>
            </a:r>
          </a:p>
          <a:p>
            <a:r>
              <a:rPr lang="en-US" sz="3200"/>
              <a:t>Αρρυθμίες </a:t>
            </a:r>
          </a:p>
          <a:p>
            <a:r>
              <a:rPr lang="en-US" sz="3200"/>
              <a:t>Ηλεκτρολυτικές διαταραχές</a:t>
            </a:r>
          </a:p>
          <a:p>
            <a:r>
              <a:rPr lang="en-US" sz="3200"/>
              <a:t>Βαλβιδοπάθεια</a:t>
            </a:r>
          </a:p>
          <a:p>
            <a:r>
              <a:rPr lang="en-US" sz="3200"/>
              <a:t>Καρδιακός επιπωματισμός</a:t>
            </a:r>
          </a:p>
          <a:p>
            <a:r>
              <a:rPr lang="el-GR" altLang="en-US" sz="3200"/>
              <a:t>Πνευμονική εμβολή</a:t>
            </a:r>
          </a:p>
          <a:p>
            <a:r>
              <a:rPr lang="en-US" sz="3200"/>
              <a:t>Ρήξη ανευρύσματος αορτής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84641"/>
            <a:ext cx="9072563" cy="642223"/>
          </a:xfrm>
        </p:spPr>
        <p:txBody>
          <a:bodyPr/>
          <a:lstStyle/>
          <a:p>
            <a:pPr algn="ctr"/>
            <a:r>
              <a:rPr lang="el-GR" sz="3500" b="1"/>
              <a:t>ΕΙΔΙΚΕΣ ΚΑΤΑΣΤΑΣΕΙΣ ΣΤΟ ΟΔΟΝΤΙΑΤΡΕΙΟ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" y="1765300"/>
            <a:ext cx="9072880" cy="4989195"/>
          </a:xfrm>
        </p:spPr>
        <p:txBody>
          <a:bodyPr/>
          <a:lstStyle/>
          <a:p>
            <a:r>
              <a:rPr lang="el-GR" altLang="en-US"/>
              <a:t>Αναφυλαξία</a:t>
            </a:r>
          </a:p>
          <a:p>
            <a:r>
              <a:rPr lang="el-GR" altLang="en-US"/>
              <a:t>Άσθμα</a:t>
            </a:r>
          </a:p>
          <a:p>
            <a:r>
              <a:rPr lang="el-GR" altLang="en-US"/>
              <a:t>Καρδιολογικά επείγοντα</a:t>
            </a:r>
          </a:p>
          <a:p>
            <a:r>
              <a:rPr lang="el-GR" altLang="en-US"/>
              <a:t>Επιληπτικές κρίσεις</a:t>
            </a:r>
          </a:p>
          <a:p>
            <a:r>
              <a:rPr lang="el-GR" altLang="en-US"/>
              <a:t>Υπογλυκαιμία</a:t>
            </a:r>
          </a:p>
          <a:p>
            <a:r>
              <a:rPr lang="el-GR" altLang="en-US"/>
              <a:t>ΑΕΕ</a:t>
            </a:r>
          </a:p>
          <a:p>
            <a:r>
              <a:rPr lang="el-GR" altLang="en-US"/>
              <a:t>Πνιγμονή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erc-summary-booklethres-15-63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4913" y="11113"/>
            <a:ext cx="5256212" cy="7548562"/>
          </a:xfrm>
        </p:spPr>
      </p:pic>
    </p:spTree>
    <p:extLst>
      <p:ext uri="{BB962C8B-B14F-4D97-AF65-F5344CB8AC3E}">
        <p14:creationId xmlns:p14="http://schemas.microsoft.com/office/powerpoint/2010/main" val="892099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/>
              <a:t>Αναφυλαξία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/>
              <a:t>Πιθανώς από τοπικό αναισθητικό/αντιβίωση</a:t>
            </a:r>
            <a:br>
              <a:rPr lang="el-GR" altLang="en-US"/>
            </a:br>
            <a:r>
              <a:rPr lang="el-GR" altLang="en-US" u="sng"/>
              <a:t>Κλινική εικόνα </a:t>
            </a:r>
          </a:p>
          <a:p>
            <a:r>
              <a:rPr lang="el-GR" altLang="en-US"/>
              <a:t>Αιφνίδια έναρξη </a:t>
            </a:r>
          </a:p>
          <a:p>
            <a:r>
              <a:rPr lang="el-GR" altLang="en-US"/>
              <a:t>Αγγειοοίδημα</a:t>
            </a:r>
            <a:r>
              <a:rPr lang="en-US" altLang="el-GR"/>
              <a:t> </a:t>
            </a:r>
            <a:r>
              <a:rPr lang="el-GR" altLang="en-US"/>
              <a:t>/ δερματικό εξάνθημα</a:t>
            </a:r>
            <a:r>
              <a:rPr lang="en-US" altLang="el-GR"/>
              <a:t> </a:t>
            </a:r>
          </a:p>
          <a:p>
            <a:r>
              <a:rPr lang="el-GR" altLang="en-US"/>
              <a:t>Οίδημα βλεφάρων</a:t>
            </a:r>
          </a:p>
          <a:p>
            <a:r>
              <a:rPr lang="en-US" altLang="en-US"/>
              <a:t>Stridor / </a:t>
            </a:r>
            <a:r>
              <a:rPr lang="el-GR" altLang="en-US"/>
              <a:t>βρογχόσπασμος / δύσπνοια</a:t>
            </a:r>
          </a:p>
          <a:p>
            <a:r>
              <a:rPr lang="el-GR" altLang="en-US"/>
              <a:t>Υπόταση και ταχυκαρδία </a:t>
            </a:r>
            <a:br>
              <a:rPr lang="el-GR" altLang="en-US"/>
            </a:br>
            <a:endParaRPr lang="el-GR" altLang="en-US"/>
          </a:p>
          <a:p>
            <a:pPr marL="0" indent="0" algn="ctr">
              <a:buNone/>
            </a:pPr>
            <a:r>
              <a:rPr lang="el-GR" altLang="en-US" b="1"/>
              <a:t>ΕΠΕΙΓΟΥΣΑ ΚΑΤΑΣΤΑΣΗ</a:t>
            </a:r>
          </a:p>
          <a:p>
            <a:pPr marL="0" indent="0" algn="ctr">
              <a:buNone/>
            </a:pPr>
            <a:endParaRPr lang="el-GR" altLang="en-US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3780155"/>
            <a:ext cx="9350375" cy="3310255"/>
          </a:xfrm>
        </p:spPr>
        <p:txBody>
          <a:bodyPr/>
          <a:lstStyle/>
          <a:p>
            <a:pPr marL="0" indent="0" algn="ctr">
              <a:buNone/>
            </a:pPr>
            <a:r>
              <a:rPr lang="el-GR" sz="3800" b="1"/>
              <a:t>Αντιμετώπιση </a:t>
            </a:r>
            <a:endParaRPr lang="el-GR"/>
          </a:p>
          <a:p>
            <a:pPr marL="0" indent="0" algn="l">
              <a:buNone/>
            </a:pPr>
            <a:r>
              <a:rPr lang="el-GR"/>
              <a:t>Ξαπλώνω τον άρρωστο </a:t>
            </a:r>
            <a:br>
              <a:rPr lang="el-GR"/>
            </a:br>
            <a:r>
              <a:rPr lang="el-GR"/>
              <a:t>Χορηγώ οξυγόνο </a:t>
            </a:r>
          </a:p>
          <a:p>
            <a:pPr marL="0" indent="0" algn="l">
              <a:buNone/>
            </a:pPr>
            <a:r>
              <a:rPr lang="el-GR" b="1"/>
              <a:t>ΚΑΛΩ ΤΟ ΕΚΑΒ </a:t>
            </a:r>
            <a:br>
              <a:rPr lang="el-GR"/>
            </a:br>
            <a:r>
              <a:rPr lang="el-GR"/>
              <a:t>και Δίνω Αδρεναλίνη 0.5 </a:t>
            </a:r>
            <a:r>
              <a:rPr lang="en-US"/>
              <a:t>mg </a:t>
            </a:r>
            <a:r>
              <a:rPr lang="el-GR"/>
              <a:t>(μισή </a:t>
            </a:r>
            <a:r>
              <a:rPr lang="en-US"/>
              <a:t>amp) IM </a:t>
            </a:r>
            <a:br>
              <a:rPr lang="en-US"/>
            </a:br>
            <a:r>
              <a:rPr lang="el-GR" altLang="en-US"/>
              <a:t>και επαναλαμβάνω κάθε 5’ </a:t>
            </a:r>
          </a:p>
        </p:txBody>
      </p:sp>
      <p:pic>
        <p:nvPicPr>
          <p:cNvPr id="4" name="Content Placeholder 3" descr="anaphyl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5745" y="629920"/>
            <a:ext cx="3712845" cy="2666365"/>
          </a:xfrm>
          <a:prstGeom prst="rect">
            <a:avLst/>
          </a:prstGeom>
        </p:spPr>
      </p:pic>
      <p:pic>
        <p:nvPicPr>
          <p:cNvPr id="7" name="Picture 6" descr="oidimavle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85" y="-635"/>
            <a:ext cx="2697480" cy="35833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674176"/>
            <a:ext cx="9072563" cy="642223"/>
          </a:xfrm>
        </p:spPr>
        <p:txBody>
          <a:bodyPr/>
          <a:lstStyle/>
          <a:p>
            <a:pPr algn="ctr"/>
            <a:r>
              <a:rPr lang="el-GR" altLang="en-US" b="1"/>
              <a:t>ΑΣΘΜΑ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65" y="1799590"/>
            <a:ext cx="9072880" cy="4534535"/>
          </a:xfrm>
        </p:spPr>
        <p:txBody>
          <a:bodyPr/>
          <a:lstStyle/>
          <a:p>
            <a:r>
              <a:rPr lang="el-GR" altLang="en-US"/>
              <a:t>Δύσπνοια και συριγμός</a:t>
            </a:r>
          </a:p>
          <a:p>
            <a:r>
              <a:rPr lang="el-GR" altLang="en-US"/>
              <a:t>Αδυναμία για ολοκλήρωση πρότασης </a:t>
            </a:r>
          </a:p>
          <a:p>
            <a:r>
              <a:rPr lang="el-GR" altLang="en-US"/>
              <a:t>Αριθμός αναπνοών πάνω από 25 / λεπτό</a:t>
            </a:r>
          </a:p>
          <a:p>
            <a:r>
              <a:rPr lang="el-GR" altLang="en-US"/>
              <a:t>Κυάνωση </a:t>
            </a:r>
            <a:r>
              <a:rPr lang="en-US" altLang="el-GR"/>
              <a:t>RR &lt;8</a:t>
            </a:r>
          </a:p>
          <a:p>
            <a:r>
              <a:rPr lang="en-US" altLang="el-GR"/>
              <a:t>&lt; 50 bmp </a:t>
            </a:r>
            <a:r>
              <a:rPr lang="el-GR" altLang="el-GR"/>
              <a:t>και σύγχυση </a:t>
            </a:r>
            <a:r>
              <a:rPr lang="en-US" altLang="el-GR"/>
              <a:t>- </a:t>
            </a:r>
            <a:r>
              <a:rPr lang="el-GR" altLang="el-GR"/>
              <a:t>διέγερση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s-complications-of-uncontrolled-asthma-and-how-to-prevent-them-722x406.tmb-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930" y="269875"/>
            <a:ext cx="6311900" cy="36137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41350" y="4284345"/>
            <a:ext cx="8719185" cy="243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800">
                <a:solidFill>
                  <a:schemeClr val="tx1"/>
                </a:solidFill>
              </a:rPr>
              <a:t>Βάζω τον ασθενή σε καθιστή θέση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800">
                <a:solidFill>
                  <a:schemeClr val="tx1"/>
                </a:solidFill>
              </a:rPr>
              <a:t>Χορηγώ Ο2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800">
                <a:solidFill>
                  <a:schemeClr val="tx1"/>
                </a:solidFill>
              </a:rPr>
              <a:t>Δίνω β2 διεγέρτη 2 </a:t>
            </a:r>
            <a:r>
              <a:rPr lang="en-US" altLang="en-US" sz="2800">
                <a:solidFill>
                  <a:schemeClr val="tx1"/>
                </a:solidFill>
              </a:rPr>
              <a:t>puffs </a:t>
            </a:r>
            <a:r>
              <a:rPr lang="el-GR" altLang="en-US" sz="2800">
                <a:solidFill>
                  <a:schemeClr val="tx1"/>
                </a:solidFill>
              </a:rPr>
              <a:t>(πχ </a:t>
            </a:r>
            <a:r>
              <a:rPr lang="en-US" altLang="en-US" sz="2800">
                <a:solidFill>
                  <a:schemeClr val="tx1"/>
                </a:solidFill>
              </a:rPr>
              <a:t>aerolyn) </a:t>
            </a:r>
            <a:br>
              <a:rPr lang="en-US" altLang="en-US" sz="2800">
                <a:solidFill>
                  <a:schemeClr val="tx1"/>
                </a:solidFill>
              </a:rPr>
            </a:br>
            <a:br>
              <a:rPr lang="en-US" altLang="en-US" sz="2800">
                <a:solidFill>
                  <a:schemeClr val="tx1"/>
                </a:solidFill>
              </a:rPr>
            </a:br>
            <a:r>
              <a:rPr lang="el-GR" altLang="en-US" sz="2800">
                <a:solidFill>
                  <a:schemeClr val="tx1"/>
                </a:solidFill>
              </a:rPr>
              <a:t>Αν ο ασθενής δεν βελτιώνεται ΚΑΛΩ ΤΟ ΕΚΑΒ</a:t>
            </a:r>
            <a:r>
              <a:rPr lang="el-GR" altLang="en-US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04301"/>
            <a:ext cx="9072563" cy="642223"/>
          </a:xfrm>
        </p:spPr>
        <p:txBody>
          <a:bodyPr/>
          <a:lstStyle/>
          <a:p>
            <a:pPr algn="ctr"/>
            <a:r>
              <a:rPr lang="el-GR" altLang="en-US" b="1"/>
              <a:t>Καρδιολογικά Επείγοντα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Πόνος στο στήθος</a:t>
            </a:r>
          </a:p>
          <a:p>
            <a:r>
              <a:rPr lang="el-GR" altLang="en-US"/>
              <a:t>Πόνος που αντανακλά στον ώμο και την κάτω γνάθο</a:t>
            </a:r>
          </a:p>
          <a:p>
            <a:r>
              <a:rPr lang="el-GR" altLang="en-US"/>
              <a:t>Ιδρώτας και αδυναμία</a:t>
            </a:r>
          </a:p>
          <a:p>
            <a:endParaRPr lang="el-GR" altLang="en-US"/>
          </a:p>
          <a:p>
            <a:r>
              <a:rPr lang="en-US" altLang="en-US"/>
              <a:t>SOS </a:t>
            </a:r>
            <a:r>
              <a:rPr lang="el-GR" altLang="en-US"/>
              <a:t>πολλές φορές στις γυναίκες τα συμπτώματα υποεκτιμούνται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/>
              <a:t>Αντιμετώπιση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/>
              <a:t>ΚΑΛΩ ΤΟ ΕΚΑΒ Λέω για Εμφραγμα</a:t>
            </a:r>
          </a:p>
          <a:p>
            <a:pPr marL="0" indent="0">
              <a:buNone/>
            </a:pPr>
            <a:endParaRPr lang="el-GR" altLang="en-US"/>
          </a:p>
          <a:p>
            <a:r>
              <a:rPr lang="el-GR" altLang="en-US"/>
              <a:t>Βάζω τον ασθενή σε άνετη θέση</a:t>
            </a:r>
          </a:p>
          <a:p>
            <a:r>
              <a:rPr lang="el-GR" altLang="en-US"/>
              <a:t>Του δίνω να μασήσει Ασπιρίνη 300 </a:t>
            </a:r>
            <a:r>
              <a:rPr lang="en-US" altLang="en-US"/>
              <a:t>mg</a:t>
            </a:r>
          </a:p>
          <a:p>
            <a:r>
              <a:rPr lang="el-GR" altLang="en-US"/>
              <a:t> Αν έχει δύσπνοια βάζω Οξυγόνο</a:t>
            </a:r>
          </a:p>
          <a:p>
            <a:pPr marL="0" indent="0">
              <a:buNone/>
            </a:pPr>
            <a:endParaRPr lang="el-G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/>
              <a:t>Επιληπτικές κρίσεις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65" y="1619885"/>
            <a:ext cx="9072880" cy="4236720"/>
          </a:xfrm>
        </p:spPr>
        <p:txBody>
          <a:bodyPr/>
          <a:lstStyle/>
          <a:p>
            <a:r>
              <a:rPr lang="el-GR" altLang="en-US"/>
              <a:t>Αιφνίδια έναρξη σπασμών</a:t>
            </a:r>
          </a:p>
          <a:p>
            <a:r>
              <a:rPr lang="el-GR" altLang="en-US"/>
              <a:t>Απώλεια αισθήσεων</a:t>
            </a:r>
          </a:p>
          <a:p>
            <a:r>
              <a:rPr lang="el-GR" altLang="en-US"/>
              <a:t>Κυάνωση </a:t>
            </a:r>
          </a:p>
          <a:p>
            <a:r>
              <a:rPr lang="el-GR" altLang="en-US"/>
              <a:t>Αναπνοή σα ‘ροχαλητό’ </a:t>
            </a:r>
          </a:p>
          <a:p>
            <a:r>
              <a:rPr lang="el-GR" altLang="en-US"/>
              <a:t>Μπορεί να έχει δαγκώσει τη γλώσσα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dtiltchinliftmaneuv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7495" y="2249805"/>
            <a:ext cx="9525635" cy="45739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800225" y="1349375"/>
            <a:ext cx="6856095" cy="56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300" b="1" u="sng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HEAD TILT - CHIN LIFT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7945" y="89535"/>
            <a:ext cx="9944100" cy="153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3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ΑΠΟΦΡΑΞΗ ΑΕΡΑΓΩΓΟΥ- ΑΠΩΛΕΙΑ ΣΥΝΕΙΔΗΣΗΣ</a:t>
            </a:r>
            <a:br>
              <a:rPr lang="el-GR" alt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n-US" sz="3500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754505"/>
            <a:ext cx="9072880" cy="4701540"/>
          </a:xfrm>
        </p:spPr>
        <p:txBody>
          <a:bodyPr/>
          <a:lstStyle/>
          <a:p>
            <a:r>
              <a:rPr lang="el-GR" altLang="en-US"/>
              <a:t>Α</a:t>
            </a:r>
            <a:r>
              <a:rPr lang="en-US"/>
              <a:t>πόφραξη των αεραγωγών</a:t>
            </a:r>
          </a:p>
          <a:p>
            <a:r>
              <a:rPr lang="el-GR" altLang="en-US"/>
              <a:t>Ο</a:t>
            </a:r>
            <a:r>
              <a:rPr lang="en-US"/>
              <a:t>ξεία αναπνευστική ανεπάρκεια</a:t>
            </a:r>
          </a:p>
          <a:p>
            <a:r>
              <a:rPr lang="en-US"/>
              <a:t>Shocks</a:t>
            </a:r>
          </a:p>
          <a:p>
            <a:r>
              <a:rPr lang="el-GR" altLang="en-US"/>
              <a:t>Θρομβοεμβολικά επεισόδια </a:t>
            </a:r>
            <a:r>
              <a:rPr lang="en-US"/>
              <a:t>(</a:t>
            </a:r>
            <a:r>
              <a:rPr lang="el-GR" altLang="en-US"/>
              <a:t>πχ ΑΕΕ)</a:t>
            </a:r>
            <a:endParaRPr lang="en-US"/>
          </a:p>
          <a:p>
            <a:r>
              <a:rPr lang="el-GR" altLang="en-US"/>
              <a:t>Υ</a:t>
            </a:r>
            <a:r>
              <a:rPr lang="en-US"/>
              <a:t>περβολική δόση ναρκωτικών</a:t>
            </a:r>
          </a:p>
          <a:p>
            <a:r>
              <a:rPr lang="el-GR" altLang="en-US"/>
              <a:t>Η</a:t>
            </a:r>
            <a:r>
              <a:rPr lang="en-US"/>
              <a:t>λεκτροπληξία</a:t>
            </a:r>
          </a:p>
          <a:p>
            <a:r>
              <a:rPr lang="el-GR" altLang="en-US"/>
              <a:t>Δ</a:t>
            </a:r>
            <a:r>
              <a:rPr lang="en-US"/>
              <a:t>ηλητηρίαση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584641"/>
            <a:ext cx="9072563" cy="642223"/>
          </a:xfrm>
        </p:spPr>
        <p:txBody>
          <a:bodyPr/>
          <a:lstStyle/>
          <a:p>
            <a:pPr algn="ctr"/>
            <a:r>
              <a:rPr lang="el-GR" altLang="en-US"/>
              <a:t>Εξωκαρδιακά αίτια ανακοπής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" y="442595"/>
            <a:ext cx="9072880" cy="6311900"/>
          </a:xfrm>
        </p:spPr>
        <p:txBody>
          <a:bodyPr/>
          <a:lstStyle/>
          <a:p>
            <a:r>
              <a:rPr lang="el-GR" altLang="en-US"/>
              <a:t>Προστατεύω τον ασθενή </a:t>
            </a:r>
          </a:p>
          <a:p>
            <a:r>
              <a:rPr lang="el-GR" altLang="en-US"/>
              <a:t>Απομακρύνω στο περιβάλλον ο,τιδήποτε θα μπορούσε να τον τραυματίσει (πχ νυστέρια και αιχμηρά αντικείμενα) </a:t>
            </a:r>
          </a:p>
          <a:p>
            <a:r>
              <a:rPr lang="el-GR" altLang="en-US"/>
              <a:t>Τον βάζω στο πάτωμα σε θέση ανάνηψης σε ασφαλές μέρος</a:t>
            </a:r>
          </a:p>
          <a:p>
            <a:r>
              <a:rPr lang="el-GR" altLang="en-US"/>
              <a:t>Αν δεν μπορεί να αναπνεύσει και ακούω ρόγχο </a:t>
            </a:r>
            <a:r>
              <a:rPr lang="en-US" altLang="el-GR"/>
              <a:t>(</a:t>
            </a:r>
            <a:r>
              <a:rPr lang="el-GR" altLang="en-US"/>
              <a:t>‘</a:t>
            </a:r>
            <a:r>
              <a:rPr lang="en-US" altLang="el-GR"/>
              <a:t>....</a:t>
            </a:r>
            <a:r>
              <a:rPr lang="el-GR" altLang="el-GR"/>
              <a:t>έχει πέσει η γλώσσα πίσω’) </a:t>
            </a:r>
            <a:r>
              <a:rPr lang="el-GR" altLang="en-US"/>
              <a:t>κάνω </a:t>
            </a:r>
            <a:r>
              <a:rPr lang="en-US" altLang="en-US" u="sng"/>
              <a:t>head tilt - chin lift</a:t>
            </a:r>
            <a:endParaRPr lang="el-GR" altLang="en-US" u="sng"/>
          </a:p>
          <a:p>
            <a:r>
              <a:rPr lang="el-GR" altLang="en-US"/>
              <a:t>Παρέχω οξυγόνο </a:t>
            </a:r>
          </a:p>
          <a:p>
            <a:pPr marL="0" indent="0" algn="ctr">
              <a:buNone/>
            </a:pPr>
            <a:r>
              <a:rPr lang="el-GR" altLang="en-US"/>
              <a:t>ΠΑΙΡΝΩ ΤΟ ΕΚΑΒ</a:t>
            </a:r>
          </a:p>
          <a:p>
            <a:endParaRPr lang="el-GR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/>
              <a:t>Υπογλυκαιμία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6" y="1034594"/>
            <a:ext cx="9072563" cy="5459765"/>
          </a:xfrm>
        </p:spPr>
        <p:txBody>
          <a:bodyPr/>
          <a:lstStyle/>
          <a:p>
            <a:r>
              <a:rPr lang="el-GR" altLang="en-US"/>
              <a:t>Τρόμος</a:t>
            </a:r>
          </a:p>
          <a:p>
            <a:r>
              <a:rPr lang="el-GR" altLang="en-US"/>
              <a:t>Ληθαργικότητα</a:t>
            </a:r>
          </a:p>
          <a:p>
            <a:r>
              <a:rPr lang="el-GR" altLang="en-US"/>
              <a:t>Διέγερση / επιθετικότητα / σύγχυση</a:t>
            </a:r>
          </a:p>
          <a:p>
            <a:r>
              <a:rPr lang="el-GR" altLang="en-US"/>
              <a:t>Εφίδρωση και αίσθημα παλμών </a:t>
            </a:r>
          </a:p>
          <a:p>
            <a:r>
              <a:rPr lang="el-GR" altLang="en-US"/>
              <a:t>Απώλεια αισθήσεων</a:t>
            </a:r>
          </a:p>
          <a:p>
            <a:r>
              <a:rPr lang="el-GR" altLang="en-US"/>
              <a:t>Εναλλαγή συναισθήματος κατά τη συνεδρία</a:t>
            </a:r>
          </a:p>
          <a:p>
            <a:pPr marL="0" indent="0" algn="ctr">
              <a:buNone/>
            </a:pPr>
            <a:r>
              <a:rPr lang="el-GR" altLang="en-US"/>
              <a:t>Συχνά γνωστό ιστορικό ΣΔ </a:t>
            </a:r>
            <a:r>
              <a:rPr lang="el-GR" altLang="en-US" u="sng"/>
              <a:t>αλλά</a:t>
            </a:r>
            <a:r>
              <a:rPr lang="el-GR" altLang="en-US"/>
              <a:t> </a:t>
            </a:r>
            <a:br>
              <a:rPr lang="el-GR" altLang="en-US"/>
            </a:br>
            <a:r>
              <a:rPr lang="el-GR" altLang="en-US"/>
              <a:t>μπορεί να συμβεί και λόγω </a:t>
            </a:r>
            <a:r>
              <a:rPr lang="el-GR" altLang="en-US" b="1"/>
              <a:t>έντονου </a:t>
            </a:r>
            <a:r>
              <a:rPr lang="en-US" altLang="en-US" b="1"/>
              <a:t>Stress </a:t>
            </a:r>
            <a:r>
              <a:rPr lang="en-US" altLang="en-US"/>
              <a:t>(</a:t>
            </a:r>
            <a:r>
              <a:rPr lang="el-GR" altLang="en-US"/>
              <a:t>πχ πόνος ή φόβος)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/>
              <a:t>Αντιμετώπιση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n-US">
                <a:sym typeface="+mn-ea"/>
              </a:rPr>
              <a:t>Πολλές φορές δύσκολη η διάγνωση...</a:t>
            </a:r>
            <a:br>
              <a:rPr lang="en-US" altLang="en-US">
                <a:sym typeface="+mn-ea"/>
              </a:rPr>
            </a:br>
            <a:endParaRPr lang="el-GR" altLang="en-US"/>
          </a:p>
          <a:p>
            <a:r>
              <a:rPr lang="el-GR" altLang="en-US"/>
              <a:t>Δίνω χυμό ή σοκολάτα </a:t>
            </a:r>
          </a:p>
          <a:p>
            <a:r>
              <a:rPr lang="en-US" altLang="en-US"/>
              <a:t>Glucotabs</a:t>
            </a:r>
          </a:p>
          <a:p>
            <a:endParaRPr lang="en-US" altLang="en-US"/>
          </a:p>
          <a:p>
            <a:pPr marL="0" indent="0" algn="ctr">
              <a:buNone/>
            </a:pPr>
            <a:r>
              <a:rPr lang="en-US" altLang="en-US"/>
              <a:t>A</a:t>
            </a:r>
            <a:r>
              <a:rPr lang="el-GR" altLang="en-US"/>
              <a:t>ν ο ασθενής χάσει τις αισθήσεις σου</a:t>
            </a:r>
            <a:br>
              <a:rPr lang="el-GR" altLang="en-US"/>
            </a:br>
            <a:br>
              <a:rPr lang="el-GR" altLang="en-US"/>
            </a:br>
            <a:r>
              <a:rPr lang="el-GR" altLang="en-US"/>
              <a:t>ΚΑΛΩ ΤΟ ΕΚΑΒ!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/>
              <a:t>Αγγειακό Εγκεφαλικό Επεισόδιο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Αδυναμία στη μια πλευρά του προσώπου </a:t>
            </a:r>
          </a:p>
          <a:p>
            <a:r>
              <a:rPr lang="el-GR" altLang="en-US"/>
              <a:t>Αδυναμία άκρου</a:t>
            </a:r>
          </a:p>
          <a:p>
            <a:r>
              <a:rPr lang="el-GR" altLang="en-US"/>
              <a:t>Προβλήματα στην ομιλία</a:t>
            </a:r>
          </a:p>
          <a:p>
            <a:r>
              <a:rPr lang="el-GR" altLang="en-US"/>
              <a:t>Έντονη κεφαλαλγία και μετά απώλεια αισθήσεων </a:t>
            </a:r>
          </a:p>
          <a:p>
            <a:endParaRPr lang="el-GR" altLang="en-US"/>
          </a:p>
          <a:p>
            <a:pPr marL="0" indent="0" algn="ctr">
              <a:buNone/>
            </a:pPr>
            <a:r>
              <a:rPr lang="el-GR" altLang="en-US" b="1"/>
              <a:t>ΚΑΛΩ ΤΟ ΕΚΑΒ</a:t>
            </a:r>
          </a:p>
          <a:p>
            <a:pPr marL="0" indent="0" algn="ctr">
              <a:buNone/>
            </a:pPr>
            <a:r>
              <a:rPr lang="el-GR" altLang="en-US"/>
              <a:t>Αναπαυτική θέση ή θέση ανάνηψης</a:t>
            </a:r>
          </a:p>
          <a:p>
            <a:pPr marL="0" indent="0" algn="ctr">
              <a:buNone/>
            </a:pPr>
            <a:r>
              <a:rPr lang="el-GR" altLang="en-US"/>
              <a:t>Χορηγώ Ο2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/>
              <a:t>Πνιγμονή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Ρόγχος </a:t>
            </a:r>
          </a:p>
          <a:p>
            <a:r>
              <a:rPr lang="el-GR" altLang="en-US"/>
              <a:t>Εμφανής εισρόφηση που ο ασθενής βήχει </a:t>
            </a:r>
          </a:p>
          <a:p>
            <a:r>
              <a:rPr lang="el-GR" altLang="en-US"/>
              <a:t>Προσπαθώ να αφαιρέσω αν βλέπω κάτι χωρίς να το σπρώχνω προς τα μέσα με το χέρι μου!!</a:t>
            </a:r>
          </a:p>
          <a:p>
            <a:pPr marL="0" indent="0" algn="ctr">
              <a:buNone/>
            </a:pPr>
            <a:r>
              <a:rPr lang="el-GR" altLang="en-US"/>
              <a:t>ΕΝΘΑΡΡΥΝΩ ΤΟ ΒΗΧΑ</a:t>
            </a:r>
          </a:p>
          <a:p>
            <a:pPr marL="0" indent="0" algn="ctr">
              <a:buNone/>
            </a:pPr>
            <a:endParaRPr lang="el-GR" altLang="en-US"/>
          </a:p>
          <a:p>
            <a:pPr marL="0" indent="0" algn="ctr">
              <a:buNone/>
            </a:pPr>
            <a:r>
              <a:rPr lang="el-GR" altLang="en-US" sz="3300"/>
              <a:t>Σε αναπνευστικές κινήσεις χωρίς εισροή αέρα</a:t>
            </a:r>
            <a:br>
              <a:rPr lang="el-GR" altLang="en-US" sz="3300"/>
            </a:br>
            <a:r>
              <a:rPr lang="el-GR" altLang="en-US" sz="3300"/>
              <a:t>ΠΛΗΡΗΣ ΑΠΟΦΡΑΞΗ! </a:t>
            </a:r>
          </a:p>
          <a:p>
            <a:pPr marL="0" indent="0" algn="ctr">
              <a:buNone/>
            </a:pPr>
            <a:r>
              <a:rPr lang="el-GR" altLang="en-US" sz="3300"/>
              <a:t>Χειρισμός </a:t>
            </a:r>
            <a:r>
              <a:rPr lang="en-US" altLang="en-US" sz="3300"/>
              <a:t>Heimlich</a:t>
            </a:r>
            <a:endParaRPr lang="el-GR" altLang="en-US" sz="33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Χειρισμός </a:t>
            </a:r>
            <a:r>
              <a:rPr lang="en-US" b="1" dirty="0"/>
              <a:t>Heimlich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025" y="989965"/>
            <a:ext cx="6633210" cy="8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45" dirty="0">
                <a:solidFill>
                  <a:schemeClr val="tx1"/>
                </a:solidFill>
              </a:rPr>
              <a:t>Υποδιαφραγματική κοιλιακή συμπίεση =&gt; Α</a:t>
            </a:r>
            <a:r>
              <a:rPr lang="el-GR" sz="2645" dirty="0">
                <a:solidFill>
                  <a:schemeClr val="tx1"/>
                </a:solidFill>
                <a:sym typeface="Wingdings" panose="05000000000000000000"/>
              </a:rPr>
              <a:t>πότομη αύξηση ενδοθωρακικής πίεσης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069465"/>
            <a:ext cx="9062720" cy="525208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9" y="302738"/>
            <a:ext cx="9102814" cy="665824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0892" y="6299699"/>
            <a:ext cx="9619646" cy="60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altLang="en-US" sz="4135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ΕΥΧΑΡΙΣΤΩ ΓΙΑ ΤΗΝ ΠΡΟΣΟΧΗ ΣΑΣ</a:t>
            </a:r>
          </a:p>
        </p:txBody>
      </p:sp>
      <p:pic>
        <p:nvPicPr>
          <p:cNvPr id="7" name="Picture 6" descr="patient-he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764540"/>
            <a:ext cx="9438005" cy="5295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390525"/>
            <a:ext cx="9648190" cy="6363970"/>
          </a:xfrm>
        </p:spPr>
        <p:txBody>
          <a:bodyPr/>
          <a:lstStyle/>
          <a:p>
            <a:pPr marL="609600" lvl="0" indent="-609600" algn="ctr">
              <a:lnSpc>
                <a:spcPct val="110000"/>
              </a:lnSpc>
              <a:buNone/>
            </a:pPr>
            <a:r>
              <a:rPr b="1">
                <a:sym typeface="+mn-ea"/>
              </a:rPr>
              <a:t>	Τα κύρια κλινικά σημεία της </a:t>
            </a:r>
            <a:r>
              <a:rPr b="1" err="1">
                <a:sym typeface="+mn-ea"/>
              </a:rPr>
              <a:t>καρδιοαναπνευστικής</a:t>
            </a:r>
            <a:r>
              <a:rPr b="1">
                <a:sym typeface="+mn-ea"/>
              </a:rPr>
              <a:t> ανακοπής είναι</a:t>
            </a:r>
            <a:r>
              <a:rPr lang="en-US" altLang="x-none" b="1">
                <a:sym typeface="+mn-ea"/>
              </a:rPr>
              <a:t>:</a:t>
            </a:r>
            <a:br>
              <a:rPr lang="en-US" altLang="x-none" b="1">
                <a:sym typeface="+mn-ea"/>
              </a:rPr>
            </a:br>
            <a:endParaRPr lang="en-US" altLang="x-none" b="1"/>
          </a:p>
          <a:p>
            <a:pPr marL="609600" lvl="0" indent="-609600" algn="l">
              <a:lnSpc>
                <a:spcPct val="90000"/>
              </a:lnSpc>
            </a:pPr>
            <a:r>
              <a: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Απουσία σφυγμού στα μεγάλα αγγεία</a:t>
            </a:r>
            <a:endParaRPr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algn="l">
              <a:lnSpc>
                <a:spcPct val="90000"/>
              </a:lnSpc>
            </a:pPr>
            <a:r>
              <a: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Απώλεια συνείδησης (10-20΄΄ μετά την ανακοπή)</a:t>
            </a:r>
            <a:endParaRPr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algn="l">
              <a:lnSpc>
                <a:spcPct val="90000"/>
              </a:lnSpc>
            </a:pPr>
            <a:r>
              <a: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Διακοπή αυτόματου αερισμού (15-30΄΄ μετά την ανακοπή)</a:t>
            </a:r>
            <a:endParaRPr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algn="l">
              <a:lnSpc>
                <a:spcPct val="90000"/>
              </a:lnSpc>
            </a:pPr>
            <a:r>
              <a: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Απουσία καρδιακών τόνων</a:t>
            </a:r>
            <a:endParaRPr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algn="l">
              <a:lnSpc>
                <a:spcPct val="90000"/>
              </a:lnSpc>
            </a:pPr>
            <a:r>
              <a: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Διαστολή της κόρης (60-90΄΄ μετά την ανακοπή)</a:t>
            </a:r>
            <a:endParaRPr lang="en-US" altLang="x-non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91" y="449386"/>
            <a:ext cx="9072563" cy="642223"/>
          </a:xfrm>
        </p:spPr>
        <p:txBody>
          <a:bodyPr/>
          <a:lstStyle/>
          <a:p>
            <a:pPr algn="ctr"/>
            <a:r>
              <a:rPr lang="en-US"/>
              <a:t>Κύρια στάδια ανάνηψης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" y="1439545"/>
            <a:ext cx="9072880" cy="5604510"/>
          </a:xfrm>
        </p:spPr>
        <p:txBody>
          <a:bodyPr/>
          <a:lstStyle/>
          <a:p>
            <a:r>
              <a:rPr sz="3000" b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A (Airway)</a:t>
            </a:r>
            <a:r>
              <a:rPr lang="en-US" sz="3000"/>
              <a:t> – διασφαλίστε ανοιχτό αεραγωγό αποτρέποντας την πτώση της γλώσσας</a:t>
            </a:r>
            <a:r>
              <a:rPr lang="el-GR" altLang="en-US" sz="3000"/>
              <a:t> </a:t>
            </a:r>
            <a:endParaRPr lang="en-US" sz="3000"/>
          </a:p>
          <a:p>
            <a:r>
              <a:rPr sz="3000" b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B (Breathing)</a:t>
            </a:r>
            <a:r>
              <a:rPr lang="en-US" sz="3000"/>
              <a:t> – έναρξη τεχνητού αερισμού των πνευμόνων</a:t>
            </a:r>
          </a:p>
          <a:p>
            <a:r>
              <a:rPr sz="3000" b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C (Circulation)</a:t>
            </a:r>
            <a:r>
              <a:rPr lang="en-US" sz="3000"/>
              <a:t> – επαναφέρετε την κυκλοφορία με </a:t>
            </a:r>
            <a:r>
              <a:rPr lang="el-GR" altLang="en-US" sz="3000"/>
              <a:t>συμπιέσεις</a:t>
            </a:r>
          </a:p>
          <a:p>
            <a:r>
              <a:rPr sz="3000" b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D (Differentiation, Drugs,</a:t>
            </a:r>
            <a:r>
              <a:rPr sz="3000" b="1" err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 Defibrilation</a:t>
            </a:r>
            <a:r>
              <a:rPr sz="3000" b="1">
                <a:latin typeface="Arial" panose="020B0604020202020204" pitchFamily="34" charset="-52"/>
                <a:ea typeface="Times New Roman" panose="02020603050405020304" pitchFamily="18" charset="-52"/>
                <a:sym typeface="+mn-ea"/>
              </a:rPr>
              <a:t>)</a:t>
            </a:r>
            <a:r>
              <a:rPr lang="en-US" sz="3000"/>
              <a:t> – πραγματοποιήστε γρήγορα διαφορική διάγνωση καρδιακής ανακοπής, χρησιμοποιήστε διαφορετικά φάρμακα και ηλεκτρική απινίδωση σε περίπτωση κοιλιακής μαρμαρυγής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94665" y="449580"/>
            <a:ext cx="9375775" cy="4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n-US" sz="3000" b="1" dirty="0">
                <a:solidFill>
                  <a:schemeClr val="tx1"/>
                </a:solidFill>
              </a:rPr>
              <a:t>ΑΝΑΚΟΠΗ = ΚΑΡΔΙΟΑΝΑΠΝΕΥΣΤΙΚΗ ΑΝΑΖΩΟΓΟΝΗΣΗ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endParaRPr lang="en-US" sz="3000" b="1" dirty="0">
              <a:solidFill>
                <a:schemeClr val="tx1"/>
              </a:solidFill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ΕΠΙΒΑΛ</a:t>
            </a:r>
            <a:r>
              <a:rPr lang="el-GR" sz="3000" b="1" dirty="0">
                <a:solidFill>
                  <a:schemeClr val="tx1"/>
                </a:solidFill>
              </a:rPr>
              <a:t>Λ</a:t>
            </a:r>
            <a:r>
              <a:rPr lang="en-US" sz="3000" b="1" dirty="0">
                <a:solidFill>
                  <a:schemeClr val="tx1"/>
                </a:solidFill>
              </a:rPr>
              <a:t>ΕΤΑΙ ΝΑ ΕΚΤΕΛΕΙΤΑΙ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Άμεσ</a:t>
            </a:r>
            <a:r>
              <a:rPr lang="en-US" dirty="0">
                <a:solidFill>
                  <a:schemeClr val="tx1"/>
                </a:solidFill>
              </a:rPr>
              <a:t>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Χωρίς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δι</a:t>
            </a:r>
            <a:r>
              <a:rPr lang="en-US" dirty="0">
                <a:solidFill>
                  <a:schemeClr val="tx1"/>
                </a:solidFill>
              </a:rPr>
              <a:t>ακοπή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Στον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τό</a:t>
            </a:r>
            <a:r>
              <a:rPr lang="en-US" dirty="0">
                <a:solidFill>
                  <a:schemeClr val="tx1"/>
                </a:solidFill>
              </a:rPr>
              <a:t>πο που συμβαίνει η ανακοπή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Σε</a:t>
            </a:r>
            <a:r>
              <a:rPr lang="en-US" dirty="0">
                <a:solidFill>
                  <a:schemeClr val="tx1"/>
                </a:solidFill>
              </a:rPr>
              <a:t> ύπ</a:t>
            </a:r>
            <a:r>
              <a:rPr lang="en-US" dirty="0" err="1">
                <a:solidFill>
                  <a:schemeClr val="tx1"/>
                </a:solidFill>
              </a:rPr>
              <a:t>τι</a:t>
            </a:r>
            <a:r>
              <a:rPr lang="en-US" dirty="0">
                <a:solidFill>
                  <a:schemeClr val="tx1"/>
                </a:solidFill>
              </a:rPr>
              <a:t>α θέση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Σε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σκληρή</a:t>
            </a:r>
            <a:r>
              <a:rPr lang="en-US" dirty="0">
                <a:solidFill>
                  <a:schemeClr val="tx1"/>
                </a:solidFill>
              </a:rPr>
              <a:t> επ</a:t>
            </a:r>
            <a:r>
              <a:rPr lang="en-US" dirty="0" err="1">
                <a:solidFill>
                  <a:schemeClr val="tx1"/>
                </a:solidFill>
              </a:rPr>
              <a:t>ιφάνει</a:t>
            </a:r>
            <a:r>
              <a:rPr lang="en-US" dirty="0">
                <a:solidFill>
                  <a:schemeClr val="tx1"/>
                </a:solidFill>
              </a:rPr>
              <a:t>α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4830" y="4669790"/>
            <a:ext cx="9085580" cy="214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altLang="en-US">
              <a:solidFill>
                <a:schemeClr val="tx1"/>
              </a:solidFill>
            </a:endParaRPr>
          </a:p>
          <a:p>
            <a:r>
              <a:rPr lang="el-GR" altLang="en-US">
                <a:solidFill>
                  <a:schemeClr val="tx1"/>
                </a:solidFill>
              </a:rPr>
              <a:t>Θ</a:t>
            </a:r>
            <a:r>
              <a:rPr lang="en-US">
                <a:solidFill>
                  <a:schemeClr val="tx1"/>
                </a:solidFill>
              </a:rPr>
              <a:t>ωρακικές συμπιέσεις (για να συνεχιστεί η ροή του αίματος)</a:t>
            </a:r>
          </a:p>
          <a:p>
            <a:r>
              <a:rPr lang="el-GR" altLang="en-US">
                <a:solidFill>
                  <a:schemeClr val="tx1"/>
                </a:solidFill>
              </a:rPr>
              <a:t>Α</a:t>
            </a:r>
            <a:r>
              <a:rPr lang="en-US">
                <a:solidFill>
                  <a:schemeClr val="tx1"/>
                </a:solidFill>
              </a:rPr>
              <a:t>ναπνοές διάσωσης (για να φτάσει οξυγόνο στους πνεύμονες)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l-GR" altLang="en-US">
                <a:solidFill>
                  <a:schemeClr val="tx1"/>
                </a:solidFill>
              </a:rPr>
              <a:t>Π</a:t>
            </a:r>
            <a:r>
              <a:rPr lang="en-US">
                <a:solidFill>
                  <a:schemeClr val="tx1"/>
                </a:solidFill>
              </a:rPr>
              <a:t>εριορ</a:t>
            </a:r>
            <a:r>
              <a:rPr lang="el-GR" altLang="en-US">
                <a:solidFill>
                  <a:schemeClr val="tx1"/>
                </a:solidFill>
              </a:rPr>
              <a:t>ισμός</a:t>
            </a:r>
            <a:r>
              <a:rPr lang="en-US">
                <a:solidFill>
                  <a:schemeClr val="tx1"/>
                </a:solidFill>
              </a:rPr>
              <a:t> τη</a:t>
            </a:r>
            <a:r>
              <a:rPr lang="el-GR" altLang="en-US">
                <a:solidFill>
                  <a:schemeClr val="tx1"/>
                </a:solidFill>
              </a:rPr>
              <a:t>ς</a:t>
            </a:r>
            <a:r>
              <a:rPr lang="en-US">
                <a:solidFill>
                  <a:schemeClr val="tx1"/>
                </a:solidFill>
              </a:rPr>
              <a:t> καταστροφή</a:t>
            </a:r>
            <a:r>
              <a:rPr lang="el-GR" altLang="en-US">
                <a:solidFill>
                  <a:schemeClr val="tx1"/>
                </a:solidFill>
              </a:rPr>
              <a:t>ς των </a:t>
            </a:r>
            <a:r>
              <a:rPr lang="en-US">
                <a:solidFill>
                  <a:schemeClr val="tx1"/>
                </a:solidFill>
              </a:rPr>
              <a:t>ζωτικών οργάνων όπως ο εγκέφαλος και η καρδιά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" y="1244600"/>
            <a:ext cx="9072880" cy="5509895"/>
          </a:xfrm>
        </p:spPr>
        <p:txBody>
          <a:bodyPr/>
          <a:lstStyle/>
          <a:p>
            <a:r>
              <a:rPr lang="en-US"/>
              <a:t>Ελέγξτε την ανταπόκριση</a:t>
            </a:r>
            <a:r>
              <a:rPr lang="el-GR" altLang="en-US"/>
              <a:t> - Είσαι καλά?</a:t>
            </a:r>
            <a:endParaRPr lang="en-US"/>
          </a:p>
          <a:p>
            <a:r>
              <a:rPr lang="en-US"/>
              <a:t> Κάλεσε για βοήθεια</a:t>
            </a:r>
          </a:p>
          <a:p>
            <a:r>
              <a:rPr lang="en-US"/>
              <a:t> Τοποθετήστε σωστά το θύμα και εξασφαλίστε τον ανοιχτό αεραγωγό</a:t>
            </a:r>
          </a:p>
          <a:p>
            <a:r>
              <a:rPr lang="en-US"/>
              <a:t> Ελέγξτε την παρουσία αυθόρμητης αναπνοής</a:t>
            </a:r>
          </a:p>
          <a:p>
            <a:r>
              <a:rPr lang="en-US"/>
              <a:t> Ελέγξτε το</a:t>
            </a:r>
            <a:r>
              <a:rPr lang="el-GR" altLang="en-US"/>
              <a:t> σφυγμό</a:t>
            </a:r>
            <a:endParaRPr lang="en-US"/>
          </a:p>
          <a:p>
            <a:r>
              <a:rPr lang="en-US"/>
              <a:t> Ξεκινήστε </a:t>
            </a:r>
            <a:r>
              <a:rPr lang="el-GR" altLang="en-US"/>
              <a:t>συμπιέσεις</a:t>
            </a:r>
            <a:r>
              <a:rPr lang="en-US"/>
              <a:t> και τεχνητό αερισμό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21205" y="352425"/>
            <a:ext cx="6304280" cy="59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Ακολουθία πράξεων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1670</Words>
  <Application>Microsoft Office PowerPoint</Application>
  <PresentationFormat>Προσαρμογή</PresentationFormat>
  <Paragraphs>328</Paragraphs>
  <Slides>57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4" baseType="lpstr">
      <vt:lpstr>MS PGothic</vt:lpstr>
      <vt:lpstr>Arial</vt:lpstr>
      <vt:lpstr>Calibri</vt:lpstr>
      <vt:lpstr>StarSymbol</vt:lpstr>
      <vt:lpstr>Times New Roman</vt:lpstr>
      <vt:lpstr>Wingdings</vt:lpstr>
      <vt:lpstr>Blue Waves</vt:lpstr>
      <vt:lpstr>Μαθήματα Οδοντιατρικής ΕΚΠΑ Παναγιώτου Άννα, Αναισθησιολόγος ΓΝΑ ΓΕΝΝΗΜΑΤΑΣ</vt:lpstr>
      <vt:lpstr>ΚΩΝΣΤΑΝΤΙΝΑ ΡΩΜΑΝΑ ΑΝΑΙΣΘΗΣΙΟΛΟΓΟΣ, ΓΝΑ «Ο ΕΥΑΓΓΕΛΙΣΜΟΣ»</vt:lpstr>
      <vt:lpstr>Σκοπός μαθήματος</vt:lpstr>
      <vt:lpstr>Αίτια ανακοπής απο το καρδιαγγειακό</vt:lpstr>
      <vt:lpstr>Εξωκαρδιακά αίτια ανακοπής</vt:lpstr>
      <vt:lpstr>Παρουσίαση του PowerPoint</vt:lpstr>
      <vt:lpstr>Κύρια στάδια ανάνηψης</vt:lpstr>
      <vt:lpstr>Παρουσίαση του PowerPoint</vt:lpstr>
      <vt:lpstr>Παρουσίαση του PowerPoint</vt:lpstr>
      <vt:lpstr>ΑΣΘΕΝΗΣ ΧΩΡΙΣ ΤΙΣ ΑΙΣΘΗΣΕΙΣ ΤΟΥ</vt:lpstr>
      <vt:lpstr>ΑΝ ΑΝΑΠΝΕΕΙ ΚΑΙ ΕΧΕΙ ΣΦΥΓΜΟ </vt:lpstr>
      <vt:lpstr>ΑΝ ΔΕΝ ΑΝΑΠΝΕΕΙ Ή / ΚΑΙ ΔΕΝ ΕΧΕΙ ΣΦΥΓΜΟ</vt:lpstr>
      <vt:lpstr>S O S</vt:lpstr>
      <vt:lpstr>Θύμα αναίσθητο που δεν αναπνεύει με σταθερό εύρος και συχνότητα</vt:lpstr>
      <vt:lpstr>ΦΩΝΑΖΩ ΓΙΑ ΒΟΗΘΕΙΑ</vt:lpstr>
      <vt:lpstr>ΘΩΡΑΚΙΚΕΣ ΣΥΜΠΙΕΣΕΙΣ</vt:lpstr>
      <vt:lpstr>Παρουσίαση του PowerPoint</vt:lpstr>
      <vt:lpstr>The Present Situation</vt:lpstr>
      <vt:lpstr>Παρουσίαση του PowerPoint</vt:lpstr>
      <vt:lpstr>ΚΟΙΛΙΑΚΉ ΜΑΡΜΑΡΥΓΉ  (VF – Ventricular Fibrillation) </vt:lpstr>
      <vt:lpstr>ΑΣΦΥΓΜΗ ΚΟΙΛΙΑΚΗ ΤΑΧΥΚΑΡΔΙΑ (Pulseless VT)</vt:lpstr>
      <vt:lpstr>Απινιδώσεις</vt:lpstr>
      <vt:lpstr>Παρουσίαση του PowerPoint</vt:lpstr>
      <vt:lpstr>Αν το VF / pVT επιμένει</vt:lpstr>
      <vt:lpstr>ΜΗ ΑΠΙΝΙΔΩΣΙΜΟΙ Ασυστολία </vt:lpstr>
      <vt:lpstr>Άσφυγμη ηλεκτρική δραστηριότητα (PEA)</vt:lpstr>
      <vt:lpstr>4H's ΚΑΙ 4T's</vt:lpstr>
      <vt:lpstr>Hypoxia</vt:lpstr>
      <vt:lpstr>Hypovolaemia  Υποογκαιμια</vt:lpstr>
      <vt:lpstr>Hypo- hyperkalemia  Υπό / υπερκαλιαιμία και μεταβολικές διαταραχές</vt:lpstr>
      <vt:lpstr>Παρουσίαση του PowerPoint</vt:lpstr>
      <vt:lpstr>Hypo-hyperthermia</vt:lpstr>
      <vt:lpstr>Tension pneumothorax Πνευμοθώρακας υπό τάση</vt:lpstr>
      <vt:lpstr>Tamponade cardiac  Καρδιακός επιπωματισμός</vt:lpstr>
      <vt:lpstr>Thrombosis OEM / Π.Ε</vt:lpstr>
      <vt:lpstr>Toxins </vt:lpstr>
      <vt:lpstr>Κατά τη διάρκεια της CPR</vt:lpstr>
      <vt:lpstr>Παρουσίαση του PowerPoint</vt:lpstr>
      <vt:lpstr>Παρουσίαση του PowerPoint</vt:lpstr>
      <vt:lpstr>ΕΙΔΙΚΕΣ ΚΑΤΑΣΤΑΣΕΙΣ ΣΤΟ ΟΔΟΝΤΙΑΤΡΕΙΟ</vt:lpstr>
      <vt:lpstr>Παρουσίαση του PowerPoint</vt:lpstr>
      <vt:lpstr>Αναφυλαξία</vt:lpstr>
      <vt:lpstr>Παρουσίαση του PowerPoint</vt:lpstr>
      <vt:lpstr>ΑΣΘΜΑ </vt:lpstr>
      <vt:lpstr>Παρουσίαση του PowerPoint</vt:lpstr>
      <vt:lpstr>Καρδιολογικά Επείγοντα</vt:lpstr>
      <vt:lpstr>Αντιμετώπιση </vt:lpstr>
      <vt:lpstr>Επιληπτικές κρίσεις</vt:lpstr>
      <vt:lpstr>Παρουσίαση του PowerPoint</vt:lpstr>
      <vt:lpstr>Παρουσίαση του PowerPoint</vt:lpstr>
      <vt:lpstr>Υπογλυκαιμία</vt:lpstr>
      <vt:lpstr>Αντιμετώπιση</vt:lpstr>
      <vt:lpstr>Αγγειακό Εγκεφαλικό Επεισόδιο</vt:lpstr>
      <vt:lpstr>Πνιγμονή</vt:lpstr>
      <vt:lpstr>Χειρισμός Heimlich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Μαθήματα Οδοντιατρικής ΕΚΠΑ Παναγιώτου Άννα, Αναισθησιολόγος ΓΝΑ ΓΕΝΝΗΜΑΤΑΣ</dc:title>
  <dc:creator>Maria Kioleoglou</dc:creator>
  <cp:lastModifiedBy>Maria Kioleoglou</cp:lastModifiedBy>
  <cp:revision>151</cp:revision>
  <dcterms:created xsi:type="dcterms:W3CDTF">2018-05-30T17:34:00Z</dcterms:created>
  <dcterms:modified xsi:type="dcterms:W3CDTF">2024-12-17T11:02:14Z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BE620B1BF1044279AB0C4413BCDD3DD1</vt:lpwstr>
  </property>
</Properties>
</file>