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310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12" r:id="rId41"/>
    <p:sldId id="315" r:id="rId42"/>
    <p:sldId id="316" r:id="rId43"/>
    <p:sldId id="295" r:id="rId44"/>
    <p:sldId id="314" r:id="rId45"/>
    <p:sldId id="296" r:id="rId46"/>
    <p:sldId id="297" r:id="rId47"/>
    <p:sldId id="298" r:id="rId48"/>
    <p:sldId id="311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13" r:id="rId60"/>
    <p:sldId id="309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7" d="100"/>
          <a:sy n="27" d="100"/>
        </p:scale>
        <p:origin x="25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5C486D-B01D-4C80-B805-CBFC39165A22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127CBBD-0D0A-436E-92DD-7C1405919C63}">
      <dgm:prSet phldrT="[Text]"/>
      <dgm:spPr/>
      <dgm:t>
        <a:bodyPr/>
        <a:lstStyle/>
        <a:p>
          <a:r>
            <a:rPr lang="el-GR" dirty="0"/>
            <a:t>Μαλακοί ιστοί</a:t>
          </a:r>
        </a:p>
      </dgm:t>
    </dgm:pt>
    <dgm:pt modelId="{E5F22F97-4FC3-419C-ACA7-70187159F1A6}" type="parTrans" cxnId="{057C769B-A10F-4694-82C0-DC2342B54412}">
      <dgm:prSet/>
      <dgm:spPr/>
      <dgm:t>
        <a:bodyPr/>
        <a:lstStyle/>
        <a:p>
          <a:endParaRPr lang="el-GR"/>
        </a:p>
      </dgm:t>
    </dgm:pt>
    <dgm:pt modelId="{94E14CEC-6DE2-4887-9252-EB1C044DA473}" type="sibTrans" cxnId="{057C769B-A10F-4694-82C0-DC2342B54412}">
      <dgm:prSet/>
      <dgm:spPr/>
      <dgm:t>
        <a:bodyPr/>
        <a:lstStyle/>
        <a:p>
          <a:endParaRPr lang="el-GR"/>
        </a:p>
      </dgm:t>
    </dgm:pt>
    <dgm:pt modelId="{C31F98EC-EF23-43C4-8CE9-97AC8C56F520}">
      <dgm:prSet phldrT="[Text]"/>
      <dgm:spPr/>
      <dgm:t>
        <a:bodyPr/>
        <a:lstStyle/>
        <a:p>
          <a:r>
            <a:rPr lang="el-GR" dirty="0"/>
            <a:t>Οστό</a:t>
          </a:r>
        </a:p>
      </dgm:t>
    </dgm:pt>
    <dgm:pt modelId="{74146E12-72AC-4285-B07D-2E5768C5B95E}" type="parTrans" cxnId="{767B59E6-B505-4DAD-B436-640DB3E11D73}">
      <dgm:prSet/>
      <dgm:spPr/>
      <dgm:t>
        <a:bodyPr/>
        <a:lstStyle/>
        <a:p>
          <a:endParaRPr lang="el-GR"/>
        </a:p>
      </dgm:t>
    </dgm:pt>
    <dgm:pt modelId="{F611D99E-6680-48A5-B87D-5E5A345281ED}" type="sibTrans" cxnId="{767B59E6-B505-4DAD-B436-640DB3E11D73}">
      <dgm:prSet/>
      <dgm:spPr/>
      <dgm:t>
        <a:bodyPr/>
        <a:lstStyle/>
        <a:p>
          <a:endParaRPr lang="el-GR"/>
        </a:p>
      </dgm:t>
    </dgm:pt>
    <dgm:pt modelId="{BFB5DDB7-EE37-4AC8-B60C-E1FF0EAD5BC0}">
      <dgm:prSet phldrT="[Text]"/>
      <dgm:spPr/>
      <dgm:t>
        <a:bodyPr/>
        <a:lstStyle/>
        <a:p>
          <a:r>
            <a:rPr lang="el-GR" dirty="0"/>
            <a:t>Με Κινητικότητα</a:t>
          </a:r>
        </a:p>
      </dgm:t>
    </dgm:pt>
    <dgm:pt modelId="{C43390AE-7A55-44F2-8BF3-F6838583935C}" type="parTrans" cxnId="{8D8D5015-D889-405C-82EB-00F1C549B877}">
      <dgm:prSet/>
      <dgm:spPr/>
      <dgm:t>
        <a:bodyPr/>
        <a:lstStyle/>
        <a:p>
          <a:endParaRPr lang="el-GR"/>
        </a:p>
      </dgm:t>
    </dgm:pt>
    <dgm:pt modelId="{22512613-EDA1-432C-B5B8-64A9FF8015A3}" type="sibTrans" cxnId="{8D8D5015-D889-405C-82EB-00F1C549B877}">
      <dgm:prSet/>
      <dgm:spPr/>
      <dgm:t>
        <a:bodyPr/>
        <a:lstStyle/>
        <a:p>
          <a:endParaRPr lang="el-GR"/>
        </a:p>
      </dgm:t>
    </dgm:pt>
    <dgm:pt modelId="{65552A4D-6906-454C-8481-81FA375A2CAE}">
      <dgm:prSet phldrT="[Text]"/>
      <dgm:spPr/>
      <dgm:t>
        <a:bodyPr/>
        <a:lstStyle/>
        <a:p>
          <a:r>
            <a:rPr lang="el-GR" dirty="0"/>
            <a:t>Χωρίς Κινητικότητα</a:t>
          </a:r>
        </a:p>
      </dgm:t>
    </dgm:pt>
    <dgm:pt modelId="{633EE7BA-DD93-49E6-A45B-228E6C6E62C5}" type="parTrans" cxnId="{C4B9F538-49B5-433B-B839-C2F09941A5EC}">
      <dgm:prSet/>
      <dgm:spPr/>
      <dgm:t>
        <a:bodyPr/>
        <a:lstStyle/>
        <a:p>
          <a:endParaRPr lang="el-GR"/>
        </a:p>
      </dgm:t>
    </dgm:pt>
    <dgm:pt modelId="{8BE66523-4AF3-4893-9396-309893F20CB1}" type="sibTrans" cxnId="{C4B9F538-49B5-433B-B839-C2F09941A5EC}">
      <dgm:prSet/>
      <dgm:spPr/>
      <dgm:t>
        <a:bodyPr/>
        <a:lstStyle/>
        <a:p>
          <a:endParaRPr lang="el-GR"/>
        </a:p>
      </dgm:t>
    </dgm:pt>
    <dgm:pt modelId="{E903E06D-53A9-4410-A1F1-B0BAA4D54322}" type="pres">
      <dgm:prSet presAssocID="{145C486D-B01D-4C80-B805-CBFC39165A22}" presName="matrix" presStyleCnt="0">
        <dgm:presLayoutVars>
          <dgm:chMax val="1"/>
          <dgm:dir/>
          <dgm:resizeHandles val="exact"/>
        </dgm:presLayoutVars>
      </dgm:prSet>
      <dgm:spPr/>
    </dgm:pt>
    <dgm:pt modelId="{4CE5F2F7-4BF8-405F-8AF0-087EBDAD6950}" type="pres">
      <dgm:prSet presAssocID="{145C486D-B01D-4C80-B805-CBFC39165A22}" presName="diamond" presStyleLbl="bgShp" presStyleIdx="0" presStyleCnt="1"/>
      <dgm:spPr/>
    </dgm:pt>
    <dgm:pt modelId="{CC0C8174-4C6F-4BD4-971F-FF4F9EFB582F}" type="pres">
      <dgm:prSet presAssocID="{145C486D-B01D-4C80-B805-CBFC39165A22}" presName="quad1" presStyleLbl="node1" presStyleIdx="0" presStyleCnt="4" custScaleX="99536" custScaleY="75866" custLinFactNeighborX="-43834" custLinFactNeighborY="-31638">
        <dgm:presLayoutVars>
          <dgm:chMax val="0"/>
          <dgm:chPref val="0"/>
          <dgm:bulletEnabled val="1"/>
        </dgm:presLayoutVars>
      </dgm:prSet>
      <dgm:spPr/>
    </dgm:pt>
    <dgm:pt modelId="{DE83D900-3A4D-447D-B70E-F265885738A0}" type="pres">
      <dgm:prSet presAssocID="{145C486D-B01D-4C80-B805-CBFC39165A22}" presName="quad2" presStyleLbl="node1" presStyleIdx="1" presStyleCnt="4" custScaleX="99592" custScaleY="80953" custLinFactNeighborX="48322" custLinFactNeighborY="-27344">
        <dgm:presLayoutVars>
          <dgm:chMax val="0"/>
          <dgm:chPref val="0"/>
          <dgm:bulletEnabled val="1"/>
        </dgm:presLayoutVars>
      </dgm:prSet>
      <dgm:spPr/>
    </dgm:pt>
    <dgm:pt modelId="{8FBF2EA4-5F75-477B-894F-76595014AEA9}" type="pres">
      <dgm:prSet presAssocID="{145C486D-B01D-4C80-B805-CBFC39165A22}" presName="quad3" presStyleLbl="node1" presStyleIdx="2" presStyleCnt="4" custScaleX="103925" custScaleY="82593" custLinFactNeighborX="-43970" custLinFactNeighborY="16956">
        <dgm:presLayoutVars>
          <dgm:chMax val="0"/>
          <dgm:chPref val="0"/>
          <dgm:bulletEnabled val="1"/>
        </dgm:presLayoutVars>
      </dgm:prSet>
      <dgm:spPr/>
    </dgm:pt>
    <dgm:pt modelId="{7B763894-A510-4E87-B422-DA90465D07E9}" type="pres">
      <dgm:prSet presAssocID="{145C486D-B01D-4C80-B805-CBFC39165A22}" presName="quad4" presStyleLbl="node1" presStyleIdx="3" presStyleCnt="4" custScaleX="102174" custScaleY="80898" custLinFactNeighborX="46627" custLinFactNeighborY="13564">
        <dgm:presLayoutVars>
          <dgm:chMax val="0"/>
          <dgm:chPref val="0"/>
          <dgm:bulletEnabled val="1"/>
        </dgm:presLayoutVars>
      </dgm:prSet>
      <dgm:spPr/>
    </dgm:pt>
  </dgm:ptLst>
  <dgm:cxnLst>
    <dgm:cxn modelId="{C7236E09-C4EB-4824-AD67-3B81DA65B74D}" type="presOf" srcId="{145C486D-B01D-4C80-B805-CBFC39165A22}" destId="{E903E06D-53A9-4410-A1F1-B0BAA4D54322}" srcOrd="0" destOrd="0" presId="urn:microsoft.com/office/officeart/2005/8/layout/matrix3"/>
    <dgm:cxn modelId="{8D8D5015-D889-405C-82EB-00F1C549B877}" srcId="{145C486D-B01D-4C80-B805-CBFC39165A22}" destId="{BFB5DDB7-EE37-4AC8-B60C-E1FF0EAD5BC0}" srcOrd="2" destOrd="0" parTransId="{C43390AE-7A55-44F2-8BF3-F6838583935C}" sibTransId="{22512613-EDA1-432C-B5B8-64A9FF8015A3}"/>
    <dgm:cxn modelId="{C4B9F538-49B5-433B-B839-C2F09941A5EC}" srcId="{145C486D-B01D-4C80-B805-CBFC39165A22}" destId="{65552A4D-6906-454C-8481-81FA375A2CAE}" srcOrd="3" destOrd="0" parTransId="{633EE7BA-DD93-49E6-A45B-228E6C6E62C5}" sibTransId="{8BE66523-4AF3-4893-9396-309893F20CB1}"/>
    <dgm:cxn modelId="{E75FEA7F-E8E0-4673-9306-E21A012086A8}" type="presOf" srcId="{9127CBBD-0D0A-436E-92DD-7C1405919C63}" destId="{CC0C8174-4C6F-4BD4-971F-FF4F9EFB582F}" srcOrd="0" destOrd="0" presId="urn:microsoft.com/office/officeart/2005/8/layout/matrix3"/>
    <dgm:cxn modelId="{057C769B-A10F-4694-82C0-DC2342B54412}" srcId="{145C486D-B01D-4C80-B805-CBFC39165A22}" destId="{9127CBBD-0D0A-436E-92DD-7C1405919C63}" srcOrd="0" destOrd="0" parTransId="{E5F22F97-4FC3-419C-ACA7-70187159F1A6}" sibTransId="{94E14CEC-6DE2-4887-9252-EB1C044DA473}"/>
    <dgm:cxn modelId="{20D97CC5-E91E-4840-9906-0A485CA39EDF}" type="presOf" srcId="{BFB5DDB7-EE37-4AC8-B60C-E1FF0EAD5BC0}" destId="{8FBF2EA4-5F75-477B-894F-76595014AEA9}" srcOrd="0" destOrd="0" presId="urn:microsoft.com/office/officeart/2005/8/layout/matrix3"/>
    <dgm:cxn modelId="{091093CB-D55E-43D6-8249-82AD3F12CEFE}" type="presOf" srcId="{65552A4D-6906-454C-8481-81FA375A2CAE}" destId="{7B763894-A510-4E87-B422-DA90465D07E9}" srcOrd="0" destOrd="0" presId="urn:microsoft.com/office/officeart/2005/8/layout/matrix3"/>
    <dgm:cxn modelId="{5C27F9E0-8844-4A7C-AF95-28691C281211}" type="presOf" srcId="{C31F98EC-EF23-43C4-8CE9-97AC8C56F520}" destId="{DE83D900-3A4D-447D-B70E-F265885738A0}" srcOrd="0" destOrd="0" presId="urn:microsoft.com/office/officeart/2005/8/layout/matrix3"/>
    <dgm:cxn modelId="{767B59E6-B505-4DAD-B436-640DB3E11D73}" srcId="{145C486D-B01D-4C80-B805-CBFC39165A22}" destId="{C31F98EC-EF23-43C4-8CE9-97AC8C56F520}" srcOrd="1" destOrd="0" parTransId="{74146E12-72AC-4285-B07D-2E5768C5B95E}" sibTransId="{F611D99E-6680-48A5-B87D-5E5A345281ED}"/>
    <dgm:cxn modelId="{D26FDA93-7A3C-49AF-952F-C130A3BE709F}" type="presParOf" srcId="{E903E06D-53A9-4410-A1F1-B0BAA4D54322}" destId="{4CE5F2F7-4BF8-405F-8AF0-087EBDAD6950}" srcOrd="0" destOrd="0" presId="urn:microsoft.com/office/officeart/2005/8/layout/matrix3"/>
    <dgm:cxn modelId="{9E6C33DD-E94D-4B22-BD61-6D1F9C6F2C6A}" type="presParOf" srcId="{E903E06D-53A9-4410-A1F1-B0BAA4D54322}" destId="{CC0C8174-4C6F-4BD4-971F-FF4F9EFB582F}" srcOrd="1" destOrd="0" presId="urn:microsoft.com/office/officeart/2005/8/layout/matrix3"/>
    <dgm:cxn modelId="{07EE99EA-3805-4BAC-8E5C-11120664699A}" type="presParOf" srcId="{E903E06D-53A9-4410-A1F1-B0BAA4D54322}" destId="{DE83D900-3A4D-447D-B70E-F265885738A0}" srcOrd="2" destOrd="0" presId="urn:microsoft.com/office/officeart/2005/8/layout/matrix3"/>
    <dgm:cxn modelId="{ADE8C19F-5235-42C4-A58D-FB3808B4F934}" type="presParOf" srcId="{E903E06D-53A9-4410-A1F1-B0BAA4D54322}" destId="{8FBF2EA4-5F75-477B-894F-76595014AEA9}" srcOrd="3" destOrd="0" presId="urn:microsoft.com/office/officeart/2005/8/layout/matrix3"/>
    <dgm:cxn modelId="{A574C561-1F0E-4886-A472-14A3DC51E632}" type="presParOf" srcId="{E903E06D-53A9-4410-A1F1-B0BAA4D54322}" destId="{7B763894-A510-4E87-B422-DA90465D07E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748E73-949D-4B1C-AABF-0D93B38BCFC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D3A9585A-9BA1-457A-8A3F-549984A9DE42}">
      <dgm:prSet phldrT="[Text]" custT="1"/>
      <dgm:spPr/>
      <dgm:t>
        <a:bodyPr/>
        <a:lstStyle/>
        <a:p>
          <a:r>
            <a:rPr lang="el-GR" sz="2000" dirty="0"/>
            <a:t>Επούλωση κατά 2</a:t>
          </a:r>
          <a:r>
            <a:rPr lang="el-GR" sz="2000" baseline="30000" dirty="0"/>
            <a:t>ο</a:t>
          </a:r>
          <a:r>
            <a:rPr lang="el-GR" sz="2000" dirty="0"/>
            <a:t> σκοπό</a:t>
          </a:r>
          <a:endParaRPr lang="el-GR" sz="2000" baseline="0" dirty="0"/>
        </a:p>
      </dgm:t>
    </dgm:pt>
    <dgm:pt modelId="{B3303080-3449-425C-ADAB-514B9D77B6D9}" type="parTrans" cxnId="{718A26A6-9F78-4E64-A4F5-32EB11CF6CFD}">
      <dgm:prSet/>
      <dgm:spPr/>
      <dgm:t>
        <a:bodyPr/>
        <a:lstStyle/>
        <a:p>
          <a:endParaRPr lang="el-GR"/>
        </a:p>
      </dgm:t>
    </dgm:pt>
    <dgm:pt modelId="{70EEF00A-87F6-42EE-B17C-FFB7D3BF4664}" type="sibTrans" cxnId="{718A26A6-9F78-4E64-A4F5-32EB11CF6CFD}">
      <dgm:prSet/>
      <dgm:spPr/>
      <dgm:t>
        <a:bodyPr/>
        <a:lstStyle/>
        <a:p>
          <a:endParaRPr lang="el-GR"/>
        </a:p>
      </dgm:t>
    </dgm:pt>
    <dgm:pt modelId="{908058E6-FF44-4472-B0F7-04FC65F8461C}">
      <dgm:prSet custT="1"/>
      <dgm:spPr/>
      <dgm:t>
        <a:bodyPr/>
        <a:lstStyle/>
        <a:p>
          <a:r>
            <a:rPr lang="el-GR" sz="2000" dirty="0"/>
            <a:t>Ελεύθερο δερματικό μόσχευμα</a:t>
          </a:r>
        </a:p>
      </dgm:t>
    </dgm:pt>
    <dgm:pt modelId="{D79520E8-1636-4066-A976-606F19937B02}" type="parTrans" cxnId="{160861A7-9CDC-47C1-A932-ECBC393FF8CC}">
      <dgm:prSet/>
      <dgm:spPr/>
      <dgm:t>
        <a:bodyPr/>
        <a:lstStyle/>
        <a:p>
          <a:endParaRPr lang="el-GR"/>
        </a:p>
      </dgm:t>
    </dgm:pt>
    <dgm:pt modelId="{6FFA77AD-695A-44DC-996A-C4340C7EAE28}" type="sibTrans" cxnId="{160861A7-9CDC-47C1-A932-ECBC393FF8CC}">
      <dgm:prSet/>
      <dgm:spPr/>
      <dgm:t>
        <a:bodyPr/>
        <a:lstStyle/>
        <a:p>
          <a:endParaRPr lang="el-GR"/>
        </a:p>
      </dgm:t>
    </dgm:pt>
    <dgm:pt modelId="{FD5DFC76-D9F8-4ED6-B210-20CC14F9F094}">
      <dgm:prSet custT="1"/>
      <dgm:spPr/>
      <dgm:t>
        <a:bodyPr/>
        <a:lstStyle/>
        <a:p>
          <a:r>
            <a:rPr lang="el-GR" sz="2000" dirty="0"/>
            <a:t>Τοπικοί Κρημνοί</a:t>
          </a:r>
        </a:p>
      </dgm:t>
    </dgm:pt>
    <dgm:pt modelId="{5119AC28-9E9C-419E-A9A1-199DBBFBAA47}" type="parTrans" cxnId="{6821C60B-3A29-4E23-800B-5FCDE9C6C34D}">
      <dgm:prSet/>
      <dgm:spPr/>
      <dgm:t>
        <a:bodyPr/>
        <a:lstStyle/>
        <a:p>
          <a:endParaRPr lang="el-GR"/>
        </a:p>
      </dgm:t>
    </dgm:pt>
    <dgm:pt modelId="{58E8E6B3-A69D-4FAF-AA6F-3AE1FC2CE8EB}" type="sibTrans" cxnId="{6821C60B-3A29-4E23-800B-5FCDE9C6C34D}">
      <dgm:prSet/>
      <dgm:spPr/>
      <dgm:t>
        <a:bodyPr/>
        <a:lstStyle/>
        <a:p>
          <a:endParaRPr lang="el-GR"/>
        </a:p>
      </dgm:t>
    </dgm:pt>
    <dgm:pt modelId="{C0A374E0-6469-47EB-896D-7B56788A662C}">
      <dgm:prSet custT="1"/>
      <dgm:spPr/>
      <dgm:t>
        <a:bodyPr/>
        <a:lstStyle/>
        <a:p>
          <a:r>
            <a:rPr lang="el-GR" sz="2000" dirty="0"/>
            <a:t>Περιοχικοί κρημνοί</a:t>
          </a:r>
        </a:p>
      </dgm:t>
    </dgm:pt>
    <dgm:pt modelId="{D324FFAA-680F-4C2F-947C-2133E246DA96}" type="parTrans" cxnId="{8F64ACCE-41AD-4813-B62C-6DF55794681E}">
      <dgm:prSet/>
      <dgm:spPr/>
      <dgm:t>
        <a:bodyPr/>
        <a:lstStyle/>
        <a:p>
          <a:endParaRPr lang="el-GR"/>
        </a:p>
      </dgm:t>
    </dgm:pt>
    <dgm:pt modelId="{AF276F51-93F2-46A8-A0D6-B0CD69C12987}" type="sibTrans" cxnId="{8F64ACCE-41AD-4813-B62C-6DF55794681E}">
      <dgm:prSet/>
      <dgm:spPr/>
      <dgm:t>
        <a:bodyPr/>
        <a:lstStyle/>
        <a:p>
          <a:endParaRPr lang="el-GR"/>
        </a:p>
      </dgm:t>
    </dgm:pt>
    <dgm:pt modelId="{873C69E4-6C01-4065-B99D-F637B5F4DE55}">
      <dgm:prSet custT="1"/>
      <dgm:spPr/>
      <dgm:t>
        <a:bodyPr/>
        <a:lstStyle/>
        <a:p>
          <a:r>
            <a:rPr lang="el-GR" sz="1800" dirty="0"/>
            <a:t>Ελεύθεροι κρημνοί</a:t>
          </a:r>
        </a:p>
      </dgm:t>
    </dgm:pt>
    <dgm:pt modelId="{147A89C4-F04D-46E5-B80B-34FA4E166E76}" type="parTrans" cxnId="{89252B2A-0DD1-4187-8D82-8731ED36B978}">
      <dgm:prSet/>
      <dgm:spPr/>
      <dgm:t>
        <a:bodyPr/>
        <a:lstStyle/>
        <a:p>
          <a:endParaRPr lang="el-GR"/>
        </a:p>
      </dgm:t>
    </dgm:pt>
    <dgm:pt modelId="{30D64F5B-DCFB-49A7-9EB5-5EC302C888F5}" type="sibTrans" cxnId="{89252B2A-0DD1-4187-8D82-8731ED36B978}">
      <dgm:prSet/>
      <dgm:spPr/>
      <dgm:t>
        <a:bodyPr/>
        <a:lstStyle/>
        <a:p>
          <a:endParaRPr lang="el-GR"/>
        </a:p>
      </dgm:t>
    </dgm:pt>
    <dgm:pt modelId="{A48F3657-187F-4F94-BF64-0747A52F4455}">
      <dgm:prSet phldrT="[Text]" custT="1"/>
      <dgm:spPr/>
      <dgm:t>
        <a:bodyPr/>
        <a:lstStyle/>
        <a:p>
          <a:r>
            <a:rPr lang="el-GR" sz="2000" dirty="0"/>
            <a:t>Σύγκλειση κατά 1</a:t>
          </a:r>
          <a:r>
            <a:rPr lang="el-GR" sz="2000" baseline="30000" dirty="0"/>
            <a:t>ο</a:t>
          </a:r>
          <a:r>
            <a:rPr lang="en-US" sz="2000" baseline="0" dirty="0"/>
            <a:t> </a:t>
          </a:r>
          <a:r>
            <a:rPr lang="el-GR" sz="2000" baseline="0" dirty="0"/>
            <a:t>σκοπό </a:t>
          </a:r>
        </a:p>
      </dgm:t>
    </dgm:pt>
    <dgm:pt modelId="{C997AC87-0D7D-401C-90F5-D86865F50FCA}" type="parTrans" cxnId="{B836AF67-F809-4938-85F6-6FA636CDFB96}">
      <dgm:prSet/>
      <dgm:spPr/>
      <dgm:t>
        <a:bodyPr/>
        <a:lstStyle/>
        <a:p>
          <a:endParaRPr lang="en-GB"/>
        </a:p>
      </dgm:t>
    </dgm:pt>
    <dgm:pt modelId="{34F6BF56-74B4-4C67-AC9C-BA1F35C6965B}" type="sibTrans" cxnId="{B836AF67-F809-4938-85F6-6FA636CDFB96}">
      <dgm:prSet/>
      <dgm:spPr/>
      <dgm:t>
        <a:bodyPr/>
        <a:lstStyle/>
        <a:p>
          <a:endParaRPr lang="en-GB"/>
        </a:p>
      </dgm:t>
    </dgm:pt>
    <dgm:pt modelId="{944B6F61-F4B8-4E00-B720-A7975F9AB381}" type="pres">
      <dgm:prSet presAssocID="{1B748E73-949D-4B1C-AABF-0D93B38BCFC3}" presName="compositeShape" presStyleCnt="0">
        <dgm:presLayoutVars>
          <dgm:dir/>
          <dgm:resizeHandles/>
        </dgm:presLayoutVars>
      </dgm:prSet>
      <dgm:spPr/>
    </dgm:pt>
    <dgm:pt modelId="{04430217-BAEE-4CC0-B769-54E231330415}" type="pres">
      <dgm:prSet presAssocID="{1B748E73-949D-4B1C-AABF-0D93B38BCFC3}" presName="pyramid" presStyleLbl="node1" presStyleIdx="0" presStyleCnt="1"/>
      <dgm:spPr/>
    </dgm:pt>
    <dgm:pt modelId="{683059DF-9779-4379-8DBB-920660FF97D4}" type="pres">
      <dgm:prSet presAssocID="{1B748E73-949D-4B1C-AABF-0D93B38BCFC3}" presName="theList" presStyleCnt="0"/>
      <dgm:spPr/>
    </dgm:pt>
    <dgm:pt modelId="{9CE0C1FA-682A-4130-84FD-6D6FC9D1DC32}" type="pres">
      <dgm:prSet presAssocID="{873C69E4-6C01-4065-B99D-F637B5F4DE55}" presName="aNode" presStyleLbl="fgAcc1" presStyleIdx="0" presStyleCnt="6">
        <dgm:presLayoutVars>
          <dgm:bulletEnabled val="1"/>
        </dgm:presLayoutVars>
      </dgm:prSet>
      <dgm:spPr/>
    </dgm:pt>
    <dgm:pt modelId="{A4FA6DFF-3166-498E-8323-E2FDA782385A}" type="pres">
      <dgm:prSet presAssocID="{873C69E4-6C01-4065-B99D-F637B5F4DE55}" presName="aSpace" presStyleCnt="0"/>
      <dgm:spPr/>
    </dgm:pt>
    <dgm:pt modelId="{6EE27013-603B-44EC-A303-29F79B31705F}" type="pres">
      <dgm:prSet presAssocID="{C0A374E0-6469-47EB-896D-7B56788A662C}" presName="aNode" presStyleLbl="fgAcc1" presStyleIdx="1" presStyleCnt="6">
        <dgm:presLayoutVars>
          <dgm:bulletEnabled val="1"/>
        </dgm:presLayoutVars>
      </dgm:prSet>
      <dgm:spPr/>
    </dgm:pt>
    <dgm:pt modelId="{1608557B-C631-4790-89D9-13C9A7D8DAAF}" type="pres">
      <dgm:prSet presAssocID="{C0A374E0-6469-47EB-896D-7B56788A662C}" presName="aSpace" presStyleCnt="0"/>
      <dgm:spPr/>
    </dgm:pt>
    <dgm:pt modelId="{0FEEFB27-BCD5-4F96-A1E4-DFCFE295C0E9}" type="pres">
      <dgm:prSet presAssocID="{FD5DFC76-D9F8-4ED6-B210-20CC14F9F094}" presName="aNode" presStyleLbl="fgAcc1" presStyleIdx="2" presStyleCnt="6">
        <dgm:presLayoutVars>
          <dgm:bulletEnabled val="1"/>
        </dgm:presLayoutVars>
      </dgm:prSet>
      <dgm:spPr/>
    </dgm:pt>
    <dgm:pt modelId="{E395B3FC-8D2E-4E79-A353-86736E1F7313}" type="pres">
      <dgm:prSet presAssocID="{FD5DFC76-D9F8-4ED6-B210-20CC14F9F094}" presName="aSpace" presStyleCnt="0"/>
      <dgm:spPr/>
    </dgm:pt>
    <dgm:pt modelId="{EF836C53-4BDA-4366-8EC7-F0DF950D615A}" type="pres">
      <dgm:prSet presAssocID="{908058E6-FF44-4472-B0F7-04FC65F8461C}" presName="aNode" presStyleLbl="fgAcc1" presStyleIdx="3" presStyleCnt="6">
        <dgm:presLayoutVars>
          <dgm:bulletEnabled val="1"/>
        </dgm:presLayoutVars>
      </dgm:prSet>
      <dgm:spPr/>
    </dgm:pt>
    <dgm:pt modelId="{81F65246-AA40-482B-8302-09521C393304}" type="pres">
      <dgm:prSet presAssocID="{908058E6-FF44-4472-B0F7-04FC65F8461C}" presName="aSpace" presStyleCnt="0"/>
      <dgm:spPr/>
    </dgm:pt>
    <dgm:pt modelId="{B152F138-2B3D-49A6-8ECB-A03B4FAB9626}" type="pres">
      <dgm:prSet presAssocID="{A48F3657-187F-4F94-BF64-0747A52F4455}" presName="aNode" presStyleLbl="fgAcc1" presStyleIdx="4" presStyleCnt="6">
        <dgm:presLayoutVars>
          <dgm:bulletEnabled val="1"/>
        </dgm:presLayoutVars>
      </dgm:prSet>
      <dgm:spPr/>
    </dgm:pt>
    <dgm:pt modelId="{02A411C3-6116-4976-B36C-E3423D192DF8}" type="pres">
      <dgm:prSet presAssocID="{A48F3657-187F-4F94-BF64-0747A52F4455}" presName="aSpace" presStyleCnt="0"/>
      <dgm:spPr/>
    </dgm:pt>
    <dgm:pt modelId="{89D7C5D2-A11E-4378-A51D-87D3F04D3B81}" type="pres">
      <dgm:prSet presAssocID="{D3A9585A-9BA1-457A-8A3F-549984A9DE42}" presName="aNode" presStyleLbl="fgAcc1" presStyleIdx="5" presStyleCnt="6">
        <dgm:presLayoutVars>
          <dgm:bulletEnabled val="1"/>
        </dgm:presLayoutVars>
      </dgm:prSet>
      <dgm:spPr/>
    </dgm:pt>
    <dgm:pt modelId="{053736DD-68F4-4E63-B8C0-FD478DB6D1CD}" type="pres">
      <dgm:prSet presAssocID="{D3A9585A-9BA1-457A-8A3F-549984A9DE42}" presName="aSpace" presStyleCnt="0"/>
      <dgm:spPr/>
    </dgm:pt>
  </dgm:ptLst>
  <dgm:cxnLst>
    <dgm:cxn modelId="{85B8C50A-FE70-4F29-BE57-D31A241E2D1B}" type="presOf" srcId="{D3A9585A-9BA1-457A-8A3F-549984A9DE42}" destId="{89D7C5D2-A11E-4378-A51D-87D3F04D3B81}" srcOrd="0" destOrd="0" presId="urn:microsoft.com/office/officeart/2005/8/layout/pyramid2"/>
    <dgm:cxn modelId="{6821C60B-3A29-4E23-800B-5FCDE9C6C34D}" srcId="{1B748E73-949D-4B1C-AABF-0D93B38BCFC3}" destId="{FD5DFC76-D9F8-4ED6-B210-20CC14F9F094}" srcOrd="2" destOrd="0" parTransId="{5119AC28-9E9C-419E-A9A1-199DBBFBAA47}" sibTransId="{58E8E6B3-A69D-4FAF-AA6F-3AE1FC2CE8EB}"/>
    <dgm:cxn modelId="{4C4FF021-A533-49C1-AF36-1CCA730CDE80}" type="presOf" srcId="{A48F3657-187F-4F94-BF64-0747A52F4455}" destId="{B152F138-2B3D-49A6-8ECB-A03B4FAB9626}" srcOrd="0" destOrd="0" presId="urn:microsoft.com/office/officeart/2005/8/layout/pyramid2"/>
    <dgm:cxn modelId="{89252B2A-0DD1-4187-8D82-8731ED36B978}" srcId="{1B748E73-949D-4B1C-AABF-0D93B38BCFC3}" destId="{873C69E4-6C01-4065-B99D-F637B5F4DE55}" srcOrd="0" destOrd="0" parTransId="{147A89C4-F04D-46E5-B80B-34FA4E166E76}" sibTransId="{30D64F5B-DCFB-49A7-9EB5-5EC302C888F5}"/>
    <dgm:cxn modelId="{23447662-6168-4F12-8C40-3FC47E878C13}" type="presOf" srcId="{908058E6-FF44-4472-B0F7-04FC65F8461C}" destId="{EF836C53-4BDA-4366-8EC7-F0DF950D615A}" srcOrd="0" destOrd="0" presId="urn:microsoft.com/office/officeart/2005/8/layout/pyramid2"/>
    <dgm:cxn modelId="{797E9762-94F8-49E8-801D-289E2EC18761}" type="presOf" srcId="{FD5DFC76-D9F8-4ED6-B210-20CC14F9F094}" destId="{0FEEFB27-BCD5-4F96-A1E4-DFCFE295C0E9}" srcOrd="0" destOrd="0" presId="urn:microsoft.com/office/officeart/2005/8/layout/pyramid2"/>
    <dgm:cxn modelId="{B836AF67-F809-4938-85F6-6FA636CDFB96}" srcId="{1B748E73-949D-4B1C-AABF-0D93B38BCFC3}" destId="{A48F3657-187F-4F94-BF64-0747A52F4455}" srcOrd="4" destOrd="0" parTransId="{C997AC87-0D7D-401C-90F5-D86865F50FCA}" sibTransId="{34F6BF56-74B4-4C67-AC9C-BA1F35C6965B}"/>
    <dgm:cxn modelId="{A93B6B6B-5DA5-44A5-A46E-2EE40693AB09}" type="presOf" srcId="{873C69E4-6C01-4065-B99D-F637B5F4DE55}" destId="{9CE0C1FA-682A-4130-84FD-6D6FC9D1DC32}" srcOrd="0" destOrd="0" presId="urn:microsoft.com/office/officeart/2005/8/layout/pyramid2"/>
    <dgm:cxn modelId="{718A26A6-9F78-4E64-A4F5-32EB11CF6CFD}" srcId="{1B748E73-949D-4B1C-AABF-0D93B38BCFC3}" destId="{D3A9585A-9BA1-457A-8A3F-549984A9DE42}" srcOrd="5" destOrd="0" parTransId="{B3303080-3449-425C-ADAB-514B9D77B6D9}" sibTransId="{70EEF00A-87F6-42EE-B17C-FFB7D3BF4664}"/>
    <dgm:cxn modelId="{160861A7-9CDC-47C1-A932-ECBC393FF8CC}" srcId="{1B748E73-949D-4B1C-AABF-0D93B38BCFC3}" destId="{908058E6-FF44-4472-B0F7-04FC65F8461C}" srcOrd="3" destOrd="0" parTransId="{D79520E8-1636-4066-A976-606F19937B02}" sibTransId="{6FFA77AD-695A-44DC-996A-C4340C7EAE28}"/>
    <dgm:cxn modelId="{C2D8A1B9-E208-46B0-8417-A254E16BF74D}" type="presOf" srcId="{C0A374E0-6469-47EB-896D-7B56788A662C}" destId="{6EE27013-603B-44EC-A303-29F79B31705F}" srcOrd="0" destOrd="0" presId="urn:microsoft.com/office/officeart/2005/8/layout/pyramid2"/>
    <dgm:cxn modelId="{8F64ACCE-41AD-4813-B62C-6DF55794681E}" srcId="{1B748E73-949D-4B1C-AABF-0D93B38BCFC3}" destId="{C0A374E0-6469-47EB-896D-7B56788A662C}" srcOrd="1" destOrd="0" parTransId="{D324FFAA-680F-4C2F-947C-2133E246DA96}" sibTransId="{AF276F51-93F2-46A8-A0D6-B0CD69C12987}"/>
    <dgm:cxn modelId="{A30264F9-51A1-4DA6-BB6E-9BFC4E910B67}" type="presOf" srcId="{1B748E73-949D-4B1C-AABF-0D93B38BCFC3}" destId="{944B6F61-F4B8-4E00-B720-A7975F9AB381}" srcOrd="0" destOrd="0" presId="urn:microsoft.com/office/officeart/2005/8/layout/pyramid2"/>
    <dgm:cxn modelId="{6E5DC777-7E13-4EE0-8DB5-FAE14F69CD1F}" type="presParOf" srcId="{944B6F61-F4B8-4E00-B720-A7975F9AB381}" destId="{04430217-BAEE-4CC0-B769-54E231330415}" srcOrd="0" destOrd="0" presId="urn:microsoft.com/office/officeart/2005/8/layout/pyramid2"/>
    <dgm:cxn modelId="{D22C1121-D1FB-49DC-9D78-C6829CB0B4E5}" type="presParOf" srcId="{944B6F61-F4B8-4E00-B720-A7975F9AB381}" destId="{683059DF-9779-4379-8DBB-920660FF97D4}" srcOrd="1" destOrd="0" presId="urn:microsoft.com/office/officeart/2005/8/layout/pyramid2"/>
    <dgm:cxn modelId="{6EA09F2C-C444-4A27-BF0B-A78E2C3C28DC}" type="presParOf" srcId="{683059DF-9779-4379-8DBB-920660FF97D4}" destId="{9CE0C1FA-682A-4130-84FD-6D6FC9D1DC32}" srcOrd="0" destOrd="0" presId="urn:microsoft.com/office/officeart/2005/8/layout/pyramid2"/>
    <dgm:cxn modelId="{53A09BA3-D048-43FF-9CA1-FA2C4EEF65DE}" type="presParOf" srcId="{683059DF-9779-4379-8DBB-920660FF97D4}" destId="{A4FA6DFF-3166-498E-8323-E2FDA782385A}" srcOrd="1" destOrd="0" presId="urn:microsoft.com/office/officeart/2005/8/layout/pyramid2"/>
    <dgm:cxn modelId="{86F4D62D-49AA-432B-B388-1718D5718109}" type="presParOf" srcId="{683059DF-9779-4379-8DBB-920660FF97D4}" destId="{6EE27013-603B-44EC-A303-29F79B31705F}" srcOrd="2" destOrd="0" presId="urn:microsoft.com/office/officeart/2005/8/layout/pyramid2"/>
    <dgm:cxn modelId="{2F65F257-3AF8-4E44-9141-70A3816BF506}" type="presParOf" srcId="{683059DF-9779-4379-8DBB-920660FF97D4}" destId="{1608557B-C631-4790-89D9-13C9A7D8DAAF}" srcOrd="3" destOrd="0" presId="urn:microsoft.com/office/officeart/2005/8/layout/pyramid2"/>
    <dgm:cxn modelId="{B8EB61C4-8E36-4DFD-8472-CB0947E6EB1E}" type="presParOf" srcId="{683059DF-9779-4379-8DBB-920660FF97D4}" destId="{0FEEFB27-BCD5-4F96-A1E4-DFCFE295C0E9}" srcOrd="4" destOrd="0" presId="urn:microsoft.com/office/officeart/2005/8/layout/pyramid2"/>
    <dgm:cxn modelId="{742836C7-B243-4C25-9EE6-736D7AC44B66}" type="presParOf" srcId="{683059DF-9779-4379-8DBB-920660FF97D4}" destId="{E395B3FC-8D2E-4E79-A353-86736E1F7313}" srcOrd="5" destOrd="0" presId="urn:microsoft.com/office/officeart/2005/8/layout/pyramid2"/>
    <dgm:cxn modelId="{F73383C9-2125-460A-B0C1-A15EAF81D0FF}" type="presParOf" srcId="{683059DF-9779-4379-8DBB-920660FF97D4}" destId="{EF836C53-4BDA-4366-8EC7-F0DF950D615A}" srcOrd="6" destOrd="0" presId="urn:microsoft.com/office/officeart/2005/8/layout/pyramid2"/>
    <dgm:cxn modelId="{FA7CA545-A4B2-43A1-9080-FC3424A23CA2}" type="presParOf" srcId="{683059DF-9779-4379-8DBB-920660FF97D4}" destId="{81F65246-AA40-482B-8302-09521C393304}" srcOrd="7" destOrd="0" presId="urn:microsoft.com/office/officeart/2005/8/layout/pyramid2"/>
    <dgm:cxn modelId="{F67BD780-CF0B-442F-A57F-B9D453F894F4}" type="presParOf" srcId="{683059DF-9779-4379-8DBB-920660FF97D4}" destId="{B152F138-2B3D-49A6-8ECB-A03B4FAB9626}" srcOrd="8" destOrd="0" presId="urn:microsoft.com/office/officeart/2005/8/layout/pyramid2"/>
    <dgm:cxn modelId="{6396C830-8BC2-408C-8F5C-F4A48E10BE2D}" type="presParOf" srcId="{683059DF-9779-4379-8DBB-920660FF97D4}" destId="{02A411C3-6116-4976-B36C-E3423D192DF8}" srcOrd="9" destOrd="0" presId="urn:microsoft.com/office/officeart/2005/8/layout/pyramid2"/>
    <dgm:cxn modelId="{2E14E274-2387-4CD8-9C52-A3AF03B94BF5}" type="presParOf" srcId="{683059DF-9779-4379-8DBB-920660FF97D4}" destId="{89D7C5D2-A11E-4378-A51D-87D3F04D3B81}" srcOrd="10" destOrd="0" presId="urn:microsoft.com/office/officeart/2005/8/layout/pyramid2"/>
    <dgm:cxn modelId="{6515DA1D-E630-441B-A3AE-AB54ED289316}" type="presParOf" srcId="{683059DF-9779-4379-8DBB-920660FF97D4}" destId="{053736DD-68F4-4E63-B8C0-FD478DB6D1CD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5F2F7-4BF8-405F-8AF0-087EBDAD6950}">
      <dsp:nvSpPr>
        <dsp:cNvPr id="0" name=""/>
        <dsp:cNvSpPr/>
      </dsp:nvSpPr>
      <dsp:spPr>
        <a:xfrm>
          <a:off x="970703" y="0"/>
          <a:ext cx="3704034" cy="370403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C8174-4C6F-4BD4-971F-FF4F9EFB582F}">
      <dsp:nvSpPr>
        <dsp:cNvPr id="0" name=""/>
        <dsp:cNvSpPr/>
      </dsp:nvSpPr>
      <dsp:spPr>
        <a:xfrm>
          <a:off x="692723" y="69165"/>
          <a:ext cx="1437870" cy="10959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 dirty="0"/>
            <a:t>Μαλακοί ιστοί</a:t>
          </a:r>
        </a:p>
      </dsp:txBody>
      <dsp:txXfrm>
        <a:off x="746222" y="122664"/>
        <a:ext cx="1330872" cy="988941"/>
      </dsp:txXfrm>
    </dsp:sp>
    <dsp:sp modelId="{DE83D900-3A4D-447D-B70E-F265885738A0}">
      <dsp:nvSpPr>
        <dsp:cNvPr id="0" name=""/>
        <dsp:cNvSpPr/>
      </dsp:nvSpPr>
      <dsp:spPr>
        <a:xfrm>
          <a:off x="3579274" y="94453"/>
          <a:ext cx="1438679" cy="1169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 dirty="0"/>
            <a:t>Οστό</a:t>
          </a:r>
        </a:p>
      </dsp:txBody>
      <dsp:txXfrm>
        <a:off x="3636361" y="151540"/>
        <a:ext cx="1324505" cy="1055251"/>
      </dsp:txXfrm>
    </dsp:sp>
    <dsp:sp modelId="{8FBF2EA4-5F75-477B-894F-76595014AEA9}">
      <dsp:nvSpPr>
        <dsp:cNvPr id="0" name=""/>
        <dsp:cNvSpPr/>
      </dsp:nvSpPr>
      <dsp:spPr>
        <a:xfrm>
          <a:off x="659057" y="2278247"/>
          <a:ext cx="1501272" cy="11931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Με Κινητικότητα</a:t>
          </a:r>
        </a:p>
      </dsp:txBody>
      <dsp:txXfrm>
        <a:off x="717300" y="2336490"/>
        <a:ext cx="1384786" cy="1076630"/>
      </dsp:txXfrm>
    </dsp:sp>
    <dsp:sp modelId="{7B763894-A510-4E87-B422-DA90465D07E9}">
      <dsp:nvSpPr>
        <dsp:cNvPr id="0" name=""/>
        <dsp:cNvSpPr/>
      </dsp:nvSpPr>
      <dsp:spPr>
        <a:xfrm>
          <a:off x="3536139" y="2241490"/>
          <a:ext cx="1475978" cy="1168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Χωρίς Κινητικότητα</a:t>
          </a:r>
        </a:p>
      </dsp:txBody>
      <dsp:txXfrm>
        <a:off x="3593187" y="2298538"/>
        <a:ext cx="1361882" cy="1054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30217-BAEE-4CC0-B769-54E231330415}">
      <dsp:nvSpPr>
        <dsp:cNvPr id="0" name=""/>
        <dsp:cNvSpPr/>
      </dsp:nvSpPr>
      <dsp:spPr>
        <a:xfrm>
          <a:off x="2177543" y="0"/>
          <a:ext cx="4499018" cy="449901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0C1FA-682A-4130-84FD-6D6FC9D1DC32}">
      <dsp:nvSpPr>
        <dsp:cNvPr id="0" name=""/>
        <dsp:cNvSpPr/>
      </dsp:nvSpPr>
      <dsp:spPr>
        <a:xfrm>
          <a:off x="4427052" y="452318"/>
          <a:ext cx="2924361" cy="5325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Ελεύθεροι κρημνοί</a:t>
          </a:r>
        </a:p>
      </dsp:txBody>
      <dsp:txXfrm>
        <a:off x="4453047" y="478313"/>
        <a:ext cx="2872371" cy="480510"/>
      </dsp:txXfrm>
    </dsp:sp>
    <dsp:sp modelId="{6EE27013-603B-44EC-A303-29F79B31705F}">
      <dsp:nvSpPr>
        <dsp:cNvPr id="0" name=""/>
        <dsp:cNvSpPr/>
      </dsp:nvSpPr>
      <dsp:spPr>
        <a:xfrm>
          <a:off x="4427052" y="1051381"/>
          <a:ext cx="2924361" cy="5325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Περιοχικοί κρημνοί</a:t>
          </a:r>
        </a:p>
      </dsp:txBody>
      <dsp:txXfrm>
        <a:off x="4453047" y="1077376"/>
        <a:ext cx="2872371" cy="480510"/>
      </dsp:txXfrm>
    </dsp:sp>
    <dsp:sp modelId="{0FEEFB27-BCD5-4F96-A1E4-DFCFE295C0E9}">
      <dsp:nvSpPr>
        <dsp:cNvPr id="0" name=""/>
        <dsp:cNvSpPr/>
      </dsp:nvSpPr>
      <dsp:spPr>
        <a:xfrm>
          <a:off x="4427052" y="1650445"/>
          <a:ext cx="2924361" cy="5325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Τοπικοί Κρημνοί</a:t>
          </a:r>
        </a:p>
      </dsp:txBody>
      <dsp:txXfrm>
        <a:off x="4453047" y="1676440"/>
        <a:ext cx="2872371" cy="480510"/>
      </dsp:txXfrm>
    </dsp:sp>
    <dsp:sp modelId="{EF836C53-4BDA-4366-8EC7-F0DF950D615A}">
      <dsp:nvSpPr>
        <dsp:cNvPr id="0" name=""/>
        <dsp:cNvSpPr/>
      </dsp:nvSpPr>
      <dsp:spPr>
        <a:xfrm>
          <a:off x="4427052" y="2249509"/>
          <a:ext cx="2924361" cy="5325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Ελεύθερο δερματικό μόσχευμα</a:t>
          </a:r>
        </a:p>
      </dsp:txBody>
      <dsp:txXfrm>
        <a:off x="4453047" y="2275504"/>
        <a:ext cx="2872371" cy="480510"/>
      </dsp:txXfrm>
    </dsp:sp>
    <dsp:sp modelId="{B152F138-2B3D-49A6-8ECB-A03B4FAB9626}">
      <dsp:nvSpPr>
        <dsp:cNvPr id="0" name=""/>
        <dsp:cNvSpPr/>
      </dsp:nvSpPr>
      <dsp:spPr>
        <a:xfrm>
          <a:off x="4427052" y="2848572"/>
          <a:ext cx="2924361" cy="5325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Σύγκλειση κατά 1</a:t>
          </a:r>
          <a:r>
            <a:rPr lang="el-GR" sz="2000" kern="1200" baseline="30000" dirty="0"/>
            <a:t>ο</a:t>
          </a:r>
          <a:r>
            <a:rPr lang="en-US" sz="2000" kern="1200" baseline="0" dirty="0"/>
            <a:t> </a:t>
          </a:r>
          <a:r>
            <a:rPr lang="el-GR" sz="2000" kern="1200" baseline="0" dirty="0"/>
            <a:t>σκοπό </a:t>
          </a:r>
        </a:p>
      </dsp:txBody>
      <dsp:txXfrm>
        <a:off x="4453047" y="2874567"/>
        <a:ext cx="2872371" cy="480510"/>
      </dsp:txXfrm>
    </dsp:sp>
    <dsp:sp modelId="{89D7C5D2-A11E-4378-A51D-87D3F04D3B81}">
      <dsp:nvSpPr>
        <dsp:cNvPr id="0" name=""/>
        <dsp:cNvSpPr/>
      </dsp:nvSpPr>
      <dsp:spPr>
        <a:xfrm>
          <a:off x="4427052" y="3447636"/>
          <a:ext cx="2924361" cy="5325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Επούλωση κατά 2</a:t>
          </a:r>
          <a:r>
            <a:rPr lang="el-GR" sz="2000" kern="1200" baseline="30000" dirty="0"/>
            <a:t>ο</a:t>
          </a:r>
          <a:r>
            <a:rPr lang="el-GR" sz="2000" kern="1200" dirty="0"/>
            <a:t> σκοπό</a:t>
          </a:r>
          <a:endParaRPr lang="el-GR" sz="2000" kern="1200" baseline="0" dirty="0"/>
        </a:p>
      </dsp:txBody>
      <dsp:txXfrm>
        <a:off x="4453047" y="3473631"/>
        <a:ext cx="2872371" cy="480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945D3-CD00-4AF7-ADBF-DC3110C2C976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E796B-2A5D-4A9D-8278-4851BFA48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623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fld id="{7C01998B-78A8-4E81-9458-9D376305C3B0}" type="slidenum">
              <a:rPr>
                <a:solidFill>
                  <a:prstClr val="black"/>
                </a:solidFill>
              </a:rPr>
              <a:pPr/>
              <a:t>4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" name="Notes Placeholder 1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>
            <a:noAutofit/>
          </a:bodyPr>
          <a:lstStyle/>
          <a:p>
            <a:pPr lvl="0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911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D1AE760-AD8A-4C1C-86CE-00FCC91BC236}" type="slidenum">
              <a:t>44</a:t>
            </a:fld>
            <a:endParaRPr lang="el-GR"/>
          </a:p>
        </p:txBody>
      </p:sp>
      <p:sp>
        <p:nvSpPr>
          <p:cNvPr id="2" name="Notes Placeholder 1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>
            <a:noAutofit/>
          </a:bodyPr>
          <a:lstStyle/>
          <a:p>
            <a:pPr lvl="0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0841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fld id="{0991F846-54FF-4411-AFEC-A476CA293BAF}" type="slidenum">
              <a:rPr>
                <a:solidFill>
                  <a:prstClr val="black"/>
                </a:solidFill>
              </a:rPr>
              <a:pPr/>
              <a:t>51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" name="Notes Placeholder 1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>
            <a:noAutofit/>
          </a:bodyPr>
          <a:lstStyle/>
          <a:p>
            <a:pPr lvl="0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2852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fld id="{1E1D6002-3C69-4B71-ACB0-F482FC916853}" type="slidenum">
              <a:rPr>
                <a:solidFill>
                  <a:prstClr val="black"/>
                </a:solidFill>
              </a:rPr>
              <a:pPr/>
              <a:t>55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" name="Notes Placeholder 1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>
            <a:noAutofit/>
          </a:bodyPr>
          <a:lstStyle/>
          <a:p>
            <a:pPr lvl="0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4021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fld id="{9B613EB0-9120-401E-9F56-49BAADC4F755}" type="slidenum">
              <a:rPr>
                <a:solidFill>
                  <a:prstClr val="black"/>
                </a:solidFill>
              </a:rPr>
              <a:pPr/>
              <a:t>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" name="Notes Placeholder 1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>
            <a:noAutofit/>
          </a:bodyPr>
          <a:lstStyle/>
          <a:p>
            <a:pPr lvl="0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1839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fld id="{4064B8BD-F616-475D-ACFF-440F3F0DC359}" type="slidenum">
              <a:rPr>
                <a:solidFill>
                  <a:prstClr val="black"/>
                </a:solidFill>
              </a:rPr>
              <a:pPr/>
              <a:t>7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" name="Notes Placeholder 1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>
            <a:noAutofit/>
          </a:bodyPr>
          <a:lstStyle/>
          <a:p>
            <a:pPr lvl="0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0909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9B73017-2E14-4795-8D6F-E4808317ED23}" type="slidenum">
              <a:rPr lang="el-GR" altLang="en-US" i="0">
                <a:solidFill>
                  <a:prstClr val="black"/>
                </a:solidFill>
              </a:rPr>
              <a:pPr eaLnBrk="1" hangingPunct="1"/>
              <a:t>22</a:t>
            </a:fld>
            <a:endParaRPr lang="el-GR" altLang="en-US" i="0">
              <a:solidFill>
                <a:prstClr val="black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l-GR" altLang="en-US">
                <a:latin typeface="Arial" panose="020B0604020202020204" pitchFamily="34" charset="0"/>
              </a:rPr>
              <a:t>SCHWENZER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l-GR" altLang="en-US">
                <a:latin typeface="Arial" panose="020B0604020202020204" pitchFamily="34" charset="0"/>
              </a:rPr>
              <a:t>Abb. 11.</a:t>
            </a:r>
            <a:r>
              <a:rPr lang="en-US" altLang="en-US">
                <a:latin typeface="Arial" panose="020B0604020202020204" pitchFamily="34" charset="0"/>
              </a:rPr>
              <a:t>7</a:t>
            </a:r>
            <a:r>
              <a:rPr lang="el-GR" altLang="en-US">
                <a:latin typeface="Arial" panose="020B0604020202020204" pitchFamily="34" charset="0"/>
              </a:rPr>
              <a:t> - σελ. 390</a:t>
            </a:r>
          </a:p>
        </p:txBody>
      </p:sp>
    </p:spTree>
    <p:extLst>
      <p:ext uri="{BB962C8B-B14F-4D97-AF65-F5344CB8AC3E}">
        <p14:creationId xmlns:p14="http://schemas.microsoft.com/office/powerpoint/2010/main" val="2246942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D19E67F-B3F9-4B7A-A283-A03D0D28BF13}" type="slidenum">
              <a:rPr lang="el-GR" altLang="en-US" i="0">
                <a:solidFill>
                  <a:prstClr val="black"/>
                </a:solidFill>
              </a:rPr>
              <a:pPr eaLnBrk="1" hangingPunct="1"/>
              <a:t>23</a:t>
            </a:fld>
            <a:endParaRPr lang="el-GR" altLang="en-US" i="0">
              <a:solidFill>
                <a:prstClr val="black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>
                <a:latin typeface="Arial" panose="020B0604020202020204" pitchFamily="34" charset="0"/>
              </a:rPr>
              <a:t>SCHWENZER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l-GR" altLang="en-US">
                <a:latin typeface="Arial" panose="020B0604020202020204" pitchFamily="34" charset="0"/>
              </a:rPr>
              <a:t>Abb. 11.6 - σελ. 390</a:t>
            </a:r>
          </a:p>
        </p:txBody>
      </p:sp>
    </p:spTree>
    <p:extLst>
      <p:ext uri="{BB962C8B-B14F-4D97-AF65-F5344CB8AC3E}">
        <p14:creationId xmlns:p14="http://schemas.microsoft.com/office/powerpoint/2010/main" val="3381753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25D23EA-33B4-48FE-BD44-A0315B998E18}" type="slidenum">
              <a:rPr lang="el-GR" altLang="en-US" i="0">
                <a:solidFill>
                  <a:prstClr val="black"/>
                </a:solidFill>
              </a:rPr>
              <a:pPr eaLnBrk="1" hangingPunct="1"/>
              <a:t>24</a:t>
            </a:fld>
            <a:endParaRPr lang="el-GR" altLang="en-US" i="0">
              <a:solidFill>
                <a:prstClr val="black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>
                <a:latin typeface="Arial" panose="020B0604020202020204" pitchFamily="34" charset="0"/>
              </a:rPr>
              <a:t>CLAUS WALTER Abb 24 - σελ. 18</a:t>
            </a:r>
          </a:p>
        </p:txBody>
      </p:sp>
    </p:spTree>
    <p:extLst>
      <p:ext uri="{BB962C8B-B14F-4D97-AF65-F5344CB8AC3E}">
        <p14:creationId xmlns:p14="http://schemas.microsoft.com/office/powerpoint/2010/main" val="341893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7E376C7-D620-4A51-AA9C-943B739B7F15}" type="slidenum">
              <a:rPr lang="el-GR" altLang="en-US" i="0">
                <a:solidFill>
                  <a:prstClr val="black"/>
                </a:solidFill>
              </a:rPr>
              <a:pPr eaLnBrk="1" hangingPunct="1"/>
              <a:t>25</a:t>
            </a:fld>
            <a:endParaRPr lang="el-GR" altLang="en-US" i="0">
              <a:solidFill>
                <a:prstClr val="black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>
                <a:latin typeface="Arial" panose="020B0604020202020204" pitchFamily="34" charset="0"/>
              </a:rPr>
              <a:t>SCHWENZER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l-GR" altLang="en-US">
                <a:latin typeface="Arial" panose="020B0604020202020204" pitchFamily="34" charset="0"/>
              </a:rPr>
              <a:t>Abb. 11.5 - σελ. 389</a:t>
            </a:r>
          </a:p>
        </p:txBody>
      </p:sp>
    </p:spTree>
    <p:extLst>
      <p:ext uri="{BB962C8B-B14F-4D97-AF65-F5344CB8AC3E}">
        <p14:creationId xmlns:p14="http://schemas.microsoft.com/office/powerpoint/2010/main" val="710419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C78CB56-9C30-486C-AEE1-2734D934A0D3}" type="slidenum">
              <a:rPr lang="el-GR" altLang="en-US" i="0">
                <a:solidFill>
                  <a:prstClr val="black"/>
                </a:solidFill>
              </a:rPr>
              <a:pPr eaLnBrk="1" hangingPunct="1"/>
              <a:t>26</a:t>
            </a:fld>
            <a:endParaRPr lang="el-GR" altLang="en-US" i="0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>
                <a:latin typeface="Arial" panose="020B0604020202020204" pitchFamily="34" charset="0"/>
              </a:rPr>
              <a:t>CLAUS WALTER Abb 29 - σελ. 21</a:t>
            </a:r>
          </a:p>
        </p:txBody>
      </p:sp>
    </p:spTree>
    <p:extLst>
      <p:ext uri="{BB962C8B-B14F-4D97-AF65-F5344CB8AC3E}">
        <p14:creationId xmlns:p14="http://schemas.microsoft.com/office/powerpoint/2010/main" val="755497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4C35300-C1B9-4981-B77E-319C70B0253E}" type="slidenum">
              <a:rPr lang="el-GR" altLang="en-US" i="0">
                <a:solidFill>
                  <a:prstClr val="black"/>
                </a:solidFill>
              </a:rPr>
              <a:pPr eaLnBrk="1" hangingPunct="1"/>
              <a:t>28</a:t>
            </a:fld>
            <a:endParaRPr lang="el-GR" altLang="en-US" i="0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>
                <a:latin typeface="Arial" panose="020B0604020202020204" pitchFamily="34" charset="0"/>
              </a:rPr>
              <a:t>SCHWENZER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l-GR" altLang="en-US">
                <a:latin typeface="Arial" panose="020B0604020202020204" pitchFamily="34" charset="0"/>
              </a:rPr>
              <a:t>Abb. 11.11 - σελ. 392</a:t>
            </a:r>
          </a:p>
        </p:txBody>
      </p:sp>
    </p:spTree>
    <p:extLst>
      <p:ext uri="{BB962C8B-B14F-4D97-AF65-F5344CB8AC3E}">
        <p14:creationId xmlns:p14="http://schemas.microsoft.com/office/powerpoint/2010/main" val="7694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10" y="1905000"/>
            <a:ext cx="9146381" cy="2667000"/>
          </a:xfrm>
        </p:spPr>
        <p:txBody>
          <a:bodyPr>
            <a:noAutofit/>
          </a:bodyPr>
          <a:lstStyle>
            <a:lvl1pPr>
              <a:defRPr sz="405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10" y="5105400"/>
            <a:ext cx="9146381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468003">
              <a:defRPr/>
            </a:lvl6pPr>
            <a:lvl7pPr marL="1468003">
              <a:defRPr/>
            </a:lvl7pPr>
            <a:lvl8pPr marL="1468003">
              <a:defRPr/>
            </a:lvl8pPr>
            <a:lvl9pPr marL="1468003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12/7/2023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7045" y="3472591"/>
            <a:ext cx="6492240" cy="64025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4311" y="274641"/>
            <a:ext cx="1371957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171" y="277815"/>
            <a:ext cx="9146383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12/7/2023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5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A6BE1EF4-31ED-45C2-AC47-F2718A41336B}" type="datetimeFigureOut">
              <a:rPr lang="en-US" smtClean="0">
                <a:solidFill>
                  <a:prstClr val="white"/>
                </a:solidFill>
                <a:latin typeface="Century Gothic"/>
              </a:rPr>
              <a:pPr/>
              <a:t>12/7/2023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B51EACD6-A525-4B49-8009-7F09B4461B46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5533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11590">
              <a:defRPr/>
            </a:lvl2pPr>
            <a:lvl3pPr marL="583085">
              <a:defRPr/>
            </a:lvl3pPr>
            <a:lvl4pPr marL="754581">
              <a:defRPr/>
            </a:lvl4pPr>
            <a:lvl5pPr marL="926077">
              <a:defRPr/>
            </a:lvl5pPr>
            <a:lvl6pPr marL="1097573">
              <a:defRPr baseline="0"/>
            </a:lvl6pPr>
            <a:lvl7pPr marL="1269068">
              <a:defRPr baseline="0"/>
            </a:lvl7pPr>
            <a:lvl8pPr marL="1440564">
              <a:defRPr baseline="0"/>
            </a:lvl8pPr>
            <a:lvl9pPr marL="161206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12/7/2023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0" y="1905000"/>
            <a:ext cx="9146381" cy="2667000"/>
          </a:xfrm>
        </p:spPr>
        <p:txBody>
          <a:bodyPr anchor="b">
            <a:noAutofit/>
          </a:bodyPr>
          <a:lstStyle>
            <a:lvl1pPr algn="l">
              <a:defRPr sz="3301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5102527"/>
            <a:ext cx="9146381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12/7/2023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810" y="1905000"/>
            <a:ext cx="4420751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003">
              <a:defRPr sz="1200"/>
            </a:lvl6pPr>
            <a:lvl7pPr marL="1468003">
              <a:defRPr sz="1200" baseline="0"/>
            </a:lvl7pPr>
            <a:lvl8pPr marL="1468003">
              <a:defRPr sz="1200" baseline="0"/>
            </a:lvl8pPr>
            <a:lvl9pPr marL="1468003"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43" y="1905000"/>
            <a:ext cx="4420749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003">
              <a:defRPr sz="1200"/>
            </a:lvl6pPr>
            <a:lvl7pPr marL="1468003">
              <a:defRPr sz="1200"/>
            </a:lvl7pPr>
            <a:lvl8pPr marL="1468003">
              <a:defRPr sz="1200" baseline="0"/>
            </a:lvl8pPr>
            <a:lvl9pPr marL="1468003"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12/7/2023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6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5000"/>
            <a:ext cx="4417703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10" y="2819401"/>
            <a:ext cx="4417703" cy="335280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003">
              <a:defRPr sz="1200"/>
            </a:lvl6pPr>
            <a:lvl7pPr marL="1468003">
              <a:defRPr sz="1200" baseline="0"/>
            </a:lvl7pPr>
            <a:lvl8pPr marL="1468003">
              <a:defRPr sz="1200" baseline="0"/>
            </a:lvl8pPr>
            <a:lvl9pPr marL="1468003"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3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9" y="2819401"/>
            <a:ext cx="4417703" cy="335280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 marL="1468003">
              <a:defRPr sz="1200"/>
            </a:lvl5pPr>
            <a:lvl6pPr marL="1468003">
              <a:defRPr sz="1200"/>
            </a:lvl6pPr>
            <a:lvl7pPr marL="1468003">
              <a:defRPr sz="1200"/>
            </a:lvl7pPr>
            <a:lvl8pPr marL="1468003">
              <a:defRPr sz="1200"/>
            </a:lvl8pPr>
            <a:lvl9pPr marL="1468003"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12/7/2023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983"/>
              <a:endParaRPr sz="135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12/7/2023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12/7/2023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6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8989" y="1630823"/>
            <a:ext cx="6292667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anchor="b">
            <a:noAutofit/>
          </a:bodyPr>
          <a:lstStyle>
            <a:lvl1pPr algn="l">
              <a:defRPr sz="24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1248" y="1905000"/>
            <a:ext cx="5670757" cy="4038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 baseline="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809" y="3429000"/>
            <a:ext cx="2743915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12/7/2023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877" y="1630823"/>
            <a:ext cx="6292667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983"/>
                  <a:endParaRPr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anchor="b">
            <a:noAutofit/>
          </a:bodyPr>
          <a:lstStyle>
            <a:lvl1pPr algn="l">
              <a:defRPr sz="24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6292" y="1884311"/>
            <a:ext cx="5670757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8019" y="3411748"/>
            <a:ext cx="2743915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12/7/2023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4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1" y="1905000"/>
            <a:ext cx="9146381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7717" y="6400801"/>
            <a:ext cx="1244183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/>
            <a:fld id="{9AFE8FB1-0A7A-443E-AAF7-31D4FA1AA31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983"/>
              <a:t>12/7/2023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1"/>
            <a:ext cx="632624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/>
            <a:fld id="{25BA54BD-C84D-46CE-8B72-31BFB26ABA43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685983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270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95" indent="-205795" algn="l" defTabSz="685983" rtl="0" eaLnBrk="1" latinLnBrk="0" hangingPunct="1">
        <a:lnSpc>
          <a:spcPct val="90000"/>
        </a:lnSpc>
        <a:spcBef>
          <a:spcPts val="135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69" indent="-205795" algn="l" defTabSz="685983" rtl="0" eaLnBrk="1" latinLnBrk="0" hangingPunct="1">
        <a:lnSpc>
          <a:spcPct val="90000"/>
        </a:lnSpc>
        <a:spcBef>
          <a:spcPts val="450"/>
        </a:spcBef>
        <a:buSzPct val="100000"/>
        <a:buFont typeface="Consolas" pitchFamily="49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03665" indent="-171496" algn="l" defTabSz="685983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75161" indent="-171496" algn="l" defTabSz="685983" rtl="0" eaLnBrk="1" latinLnBrk="0" hangingPunct="1">
        <a:lnSpc>
          <a:spcPct val="90000"/>
        </a:lnSpc>
        <a:spcBef>
          <a:spcPts val="450"/>
        </a:spcBef>
        <a:buSzPct val="100000"/>
        <a:buFont typeface="Consolas" pitchFamily="49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46656" indent="-171496" algn="l" defTabSz="685983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18152" indent="-171496" algn="l" defTabSz="685983" rtl="0" eaLnBrk="1" latinLnBrk="0" hangingPunct="1">
        <a:lnSpc>
          <a:spcPct val="90000"/>
        </a:lnSpc>
        <a:spcBef>
          <a:spcPts val="450"/>
        </a:spcBef>
        <a:buSzPct val="100000"/>
        <a:buFont typeface="Consolas" pitchFamily="49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648" indent="-171496" algn="l" defTabSz="685983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144" indent="-171496" algn="l" defTabSz="685983" rtl="0" eaLnBrk="1" latinLnBrk="0" hangingPunct="1">
        <a:lnSpc>
          <a:spcPct val="90000"/>
        </a:lnSpc>
        <a:spcBef>
          <a:spcPts val="450"/>
        </a:spcBef>
        <a:buSzPct val="100000"/>
        <a:buFont typeface="Consolas" pitchFamily="49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32639" indent="-171496" algn="l" defTabSz="685983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ΕΠΑΝΟΡΘΩΤΙΚΗ ΧΕΙΡΟΥΡΓΙΚΗ ΣΤΗΝ ΣΤΟΜΑΤΙΚΗ &amp; ΓΝΑΘΟΠΡΟΣΩΠΙΚΗ ΧΕΙΡΟΥΡΓΙΚΗ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sz="2200" b="1" dirty="0"/>
              <a:t>Καλφαρέντζος Ευάγγελος </a:t>
            </a:r>
            <a:r>
              <a:rPr lang="en-GB" sz="2200" b="1" dirty="0"/>
              <a:t>DDS, MD, PhD</a:t>
            </a:r>
            <a:endParaRPr lang="el-GR" sz="2200" b="1" dirty="0"/>
          </a:p>
          <a:p>
            <a:r>
              <a:rPr lang="el-GR" sz="1700" i="1" dirty="0"/>
              <a:t>Στοματικός &amp; Γναθοπροσωπικός Χειρουργός</a:t>
            </a:r>
            <a:endParaRPr lang="en-GB" sz="1700" i="1" dirty="0"/>
          </a:p>
          <a:p>
            <a:r>
              <a:rPr lang="en-US" sz="1700" i="1" dirty="0"/>
              <a:t>IAOMS Fellow 2013-2014</a:t>
            </a:r>
            <a:endParaRPr lang="el-GR" sz="1700" i="1" dirty="0"/>
          </a:p>
          <a:p>
            <a:r>
              <a:rPr lang="el-GR" sz="1700" i="1" dirty="0"/>
              <a:t>Πανεπιστημιακός Υπότροφος Οδοντιατρικής Σχολής ΕΚΠΑ</a:t>
            </a:r>
          </a:p>
          <a:p>
            <a:r>
              <a:rPr lang="el-GR" sz="1700" i="1" dirty="0"/>
              <a:t>Διευθυντής</a:t>
            </a:r>
            <a:r>
              <a:rPr lang="en-GB" sz="1700" i="1" dirty="0"/>
              <a:t>: </a:t>
            </a:r>
            <a:r>
              <a:rPr lang="el-GR" sz="1700" i="1" dirty="0"/>
              <a:t>Καθ. Παπαδογεωργάκης Ν.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5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33" y="552224"/>
            <a:ext cx="9146380" cy="1020762"/>
          </a:xfrm>
        </p:spPr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Επούλωση κατά 2</a:t>
            </a:r>
            <a:r>
              <a:rPr lang="el-GR" sz="2400" baseline="30000" dirty="0">
                <a:cs typeface="Tahoma" pitchFamily="2"/>
              </a:rPr>
              <a:t>ο</a:t>
            </a:r>
            <a:r>
              <a:rPr lang="el-GR" sz="2400" dirty="0">
                <a:cs typeface="Tahoma" pitchFamily="2"/>
              </a:rPr>
              <a:t> σκοπό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694558" y="3007358"/>
            <a:ext cx="4338849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l-GR" sz="2400" dirty="0">
                <a:solidFill>
                  <a:prstClr val="white"/>
                </a:solidFill>
              </a:rPr>
              <a:t>Επουλωτική Διαδικασία</a:t>
            </a:r>
          </a:p>
          <a:p>
            <a:pPr marL="800100" lvl="1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prstClr val="white"/>
                </a:solidFill>
              </a:rPr>
              <a:t>Αργή Επούλωση</a:t>
            </a:r>
          </a:p>
          <a:p>
            <a:pPr marL="800100" lvl="1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prstClr val="white"/>
                </a:solidFill>
              </a:rPr>
              <a:t>Από τα όρια της βλάβης</a:t>
            </a:r>
          </a:p>
          <a:p>
            <a:pPr marL="800100" lvl="1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prstClr val="white"/>
                </a:solidFill>
              </a:rPr>
              <a:t>Ουλή</a:t>
            </a:r>
          </a:p>
          <a:p>
            <a:pPr marL="800100" lvl="1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prstClr val="white"/>
                </a:solidFill>
              </a:rPr>
              <a:t>Συστολή Ιστών</a:t>
            </a:r>
          </a:p>
          <a:p>
            <a:pPr marL="342900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l-GR" sz="2400" dirty="0">
              <a:solidFill>
                <a:prstClr val="white"/>
              </a:solidFill>
            </a:endParaRPr>
          </a:p>
          <a:p>
            <a:pPr defTabSz="457200">
              <a:lnSpc>
                <a:spcPct val="90000"/>
              </a:lnSpc>
            </a:pPr>
            <a:endParaRPr lang="en-GB" sz="2400" dirty="0">
              <a:solidFill>
                <a:prstClr val="white"/>
              </a:solidFill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37" y="4980213"/>
            <a:ext cx="2393990" cy="1736993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37" y="1645386"/>
            <a:ext cx="2372016" cy="3334827"/>
          </a:xfrm>
        </p:spPr>
      </p:pic>
    </p:spTree>
    <p:extLst>
      <p:ext uri="{BB962C8B-B14F-4D97-AF65-F5344CB8AC3E}">
        <p14:creationId xmlns:p14="http://schemas.microsoft.com/office/powerpoint/2010/main" val="9362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Επούλωση κατά </a:t>
            </a:r>
            <a:r>
              <a:rPr lang="en-GB" sz="2400" dirty="0">
                <a:cs typeface="Tahoma" pitchFamily="2"/>
              </a:rPr>
              <a:t>1</a:t>
            </a:r>
            <a:r>
              <a:rPr lang="el-GR" sz="2400" baseline="30000" dirty="0">
                <a:cs typeface="Tahoma" pitchFamily="2"/>
              </a:rPr>
              <a:t>ο</a:t>
            </a:r>
            <a:r>
              <a:rPr lang="el-GR" sz="2400" dirty="0">
                <a:cs typeface="Tahoma" pitchFamily="2"/>
              </a:rPr>
              <a:t> σκοπό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80" y="2285999"/>
            <a:ext cx="4010892" cy="4010892"/>
          </a:xfrm>
        </p:spPr>
      </p:pic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1221922" y="1651412"/>
            <a:ext cx="4343400" cy="493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defTabSz="457200" eaLnBrk="1" hangingPunct="1">
              <a:lnSpc>
                <a:spcPct val="80000"/>
              </a:lnSpc>
              <a:buClr>
                <a:srgbClr val="57BCE5"/>
              </a:buClr>
              <a:buNone/>
              <a:defRPr/>
            </a:pPr>
            <a:r>
              <a:rPr lang="el-GR" sz="1400" dirty="0">
                <a:solidFill>
                  <a:prstClr val="white"/>
                </a:solidFill>
              </a:rPr>
              <a:t>   </a:t>
            </a:r>
            <a:r>
              <a:rPr lang="el-GR" sz="1600" dirty="0">
                <a:solidFill>
                  <a:prstClr val="white"/>
                </a:solidFill>
              </a:rPr>
              <a:t>Επούλωση τραυμάτων με συμπλησίαση των τραυματικών χειλέων</a:t>
            </a:r>
          </a:p>
          <a:p>
            <a:pPr defTabSz="457200" eaLnBrk="1" hangingPunct="1">
              <a:lnSpc>
                <a:spcPct val="80000"/>
              </a:lnSpc>
              <a:buClr>
                <a:srgbClr val="57BCE5"/>
              </a:buClr>
              <a:buNone/>
              <a:defRPr/>
            </a:pPr>
            <a:r>
              <a:rPr lang="el-GR" sz="1600" dirty="0">
                <a:solidFill>
                  <a:prstClr val="white"/>
                </a:solidFill>
              </a:rPr>
              <a:t>   Το επιθυμητό αποτέλεσμα κάθε χειρουργικής τομής</a:t>
            </a:r>
            <a:endParaRPr lang="el-GR" sz="2400" dirty="0">
              <a:solidFill>
                <a:prstClr val="white"/>
              </a:solidFill>
            </a:endParaRPr>
          </a:p>
          <a:p>
            <a:pPr lvl="1" defTabSz="457200" eaLnBrk="1" hangingPunct="1">
              <a:lnSpc>
                <a:spcPct val="80000"/>
              </a:lnSpc>
              <a:defRPr/>
            </a:pPr>
            <a:r>
              <a:rPr lang="el-GR" sz="1600" dirty="0">
                <a:solidFill>
                  <a:prstClr val="white"/>
                </a:solidFill>
              </a:rPr>
              <a:t>Σε ένα σωστά συμπλησιασμένο τραύμα εντός 48 ωρών, ένα συνεχές στρώμα επιθηλιακών κυττάρων καλύπτει την περιοχή της βλάβης </a:t>
            </a:r>
          </a:p>
          <a:p>
            <a:pPr lvl="1" defTabSz="457200" eaLnBrk="1" hangingPunct="1">
              <a:lnSpc>
                <a:spcPct val="80000"/>
              </a:lnSpc>
              <a:defRPr/>
            </a:pPr>
            <a:r>
              <a:rPr lang="el-GR" sz="1600" b="1" dirty="0">
                <a:solidFill>
                  <a:srgbClr val="FFFF66"/>
                </a:solidFill>
              </a:rPr>
              <a:t>3</a:t>
            </a:r>
            <a:r>
              <a:rPr lang="el-GR" sz="1600" b="1" baseline="30000" dirty="0">
                <a:solidFill>
                  <a:srgbClr val="FFFF66"/>
                </a:solidFill>
              </a:rPr>
              <a:t>η</a:t>
            </a:r>
            <a:r>
              <a:rPr lang="el-GR" sz="1600" b="1" dirty="0">
                <a:solidFill>
                  <a:srgbClr val="FFFF66"/>
                </a:solidFill>
              </a:rPr>
              <a:t>-4</a:t>
            </a:r>
            <a:r>
              <a:rPr lang="el-GR" sz="1600" b="1" baseline="30000" dirty="0">
                <a:solidFill>
                  <a:srgbClr val="FFFF66"/>
                </a:solidFill>
              </a:rPr>
              <a:t>η</a:t>
            </a:r>
            <a:r>
              <a:rPr lang="el-GR" sz="1600" b="1" dirty="0">
                <a:solidFill>
                  <a:srgbClr val="FFFF66"/>
                </a:solidFill>
              </a:rPr>
              <a:t> ημέρα</a:t>
            </a:r>
            <a:r>
              <a:rPr lang="en-US" sz="1600" dirty="0">
                <a:solidFill>
                  <a:prstClr val="white"/>
                </a:solidFill>
              </a:rPr>
              <a:t>:</a:t>
            </a:r>
            <a:r>
              <a:rPr lang="el-GR" sz="1600" dirty="0">
                <a:solidFill>
                  <a:prstClr val="white"/>
                </a:solidFill>
              </a:rPr>
              <a:t> εισβολή κοκκιώδους ιστού στο τραύμα, έναρξη εναπόθεσης κολλαγόνου</a:t>
            </a:r>
          </a:p>
          <a:p>
            <a:pPr lvl="1" defTabSz="457200" eaLnBrk="1" hangingPunct="1">
              <a:lnSpc>
                <a:spcPct val="80000"/>
              </a:lnSpc>
              <a:defRPr/>
            </a:pPr>
            <a:r>
              <a:rPr lang="el-GR" sz="1600" b="1" dirty="0">
                <a:solidFill>
                  <a:srgbClr val="FFFF66"/>
                </a:solidFill>
              </a:rPr>
              <a:t>1</a:t>
            </a:r>
            <a:r>
              <a:rPr lang="el-GR" sz="1600" b="1" baseline="30000" dirty="0">
                <a:solidFill>
                  <a:srgbClr val="FFFF66"/>
                </a:solidFill>
              </a:rPr>
              <a:t>ος</a:t>
            </a:r>
            <a:r>
              <a:rPr lang="el-GR" sz="1600" b="1" dirty="0">
                <a:solidFill>
                  <a:srgbClr val="FFFF66"/>
                </a:solidFill>
              </a:rPr>
              <a:t> μήνας</a:t>
            </a:r>
            <a:r>
              <a:rPr lang="en-US" sz="1600" dirty="0">
                <a:solidFill>
                  <a:prstClr val="white"/>
                </a:solidFill>
              </a:rPr>
              <a:t>:</a:t>
            </a:r>
            <a:r>
              <a:rPr lang="el-GR" sz="1600" dirty="0">
                <a:solidFill>
                  <a:prstClr val="white"/>
                </a:solidFill>
              </a:rPr>
              <a:t> η δύναμη τάσης αυξάνει ανάλογα με το περιεχόμενο κολλαγόνο</a:t>
            </a:r>
          </a:p>
          <a:p>
            <a:pPr lvl="1" defTabSz="457200" eaLnBrk="1" hangingPunct="1">
              <a:lnSpc>
                <a:spcPct val="80000"/>
              </a:lnSpc>
              <a:defRPr/>
            </a:pPr>
            <a:r>
              <a:rPr lang="el-GR" sz="1600" dirty="0">
                <a:solidFill>
                  <a:prstClr val="white"/>
                </a:solidFill>
              </a:rPr>
              <a:t>Ο κοκκιώδης ιστός εμποδίζει τη μετανάστευση επιθηλιακών κυττάρων εντός του τραύματος</a:t>
            </a:r>
          </a:p>
          <a:p>
            <a:pPr lvl="1" defTabSz="457200" eaLnBrk="1" hangingPunct="1">
              <a:lnSpc>
                <a:spcPct val="80000"/>
              </a:lnSpc>
              <a:defRPr/>
            </a:pPr>
            <a:r>
              <a:rPr lang="el-GR" sz="1600" dirty="0">
                <a:solidFill>
                  <a:prstClr val="white"/>
                </a:solidFill>
              </a:rPr>
              <a:t>Τα επιθηλιακά κύτταρα στην επιφάνεια διαιρούνται και διαφοροποιούνται αποκαθιστώντας την επιθηλιακή συνέχεια</a:t>
            </a:r>
          </a:p>
          <a:p>
            <a:pPr lvl="1" defTabSz="457200" eaLnBrk="1" hangingPunct="1">
              <a:lnSpc>
                <a:spcPct val="80000"/>
              </a:lnSpc>
              <a:defRPr/>
            </a:pPr>
            <a:r>
              <a:rPr lang="el-GR" sz="1600" b="1" dirty="0">
                <a:solidFill>
                  <a:srgbClr val="FFFF66"/>
                </a:solidFill>
              </a:rPr>
              <a:t>1</a:t>
            </a:r>
            <a:r>
              <a:rPr lang="el-GR" sz="1600" b="1" baseline="30000" dirty="0">
                <a:solidFill>
                  <a:srgbClr val="FFFF66"/>
                </a:solidFill>
              </a:rPr>
              <a:t>ος</a:t>
            </a:r>
            <a:r>
              <a:rPr lang="el-GR" sz="1600" b="1" dirty="0">
                <a:solidFill>
                  <a:srgbClr val="FFFF66"/>
                </a:solidFill>
              </a:rPr>
              <a:t>-3</a:t>
            </a:r>
            <a:r>
              <a:rPr lang="el-GR" sz="1600" b="1" baseline="30000" dirty="0">
                <a:solidFill>
                  <a:srgbClr val="FFFF66"/>
                </a:solidFill>
              </a:rPr>
              <a:t>ος</a:t>
            </a:r>
            <a:r>
              <a:rPr lang="el-GR" sz="1600" b="1" dirty="0">
                <a:solidFill>
                  <a:srgbClr val="FFFF66"/>
                </a:solidFill>
              </a:rPr>
              <a:t> μήνας</a:t>
            </a:r>
            <a:r>
              <a:rPr lang="en-US" sz="1600" dirty="0">
                <a:solidFill>
                  <a:prstClr val="white"/>
                </a:solidFill>
              </a:rPr>
              <a:t>:</a:t>
            </a:r>
            <a:r>
              <a:rPr lang="el-GR" sz="1600" dirty="0">
                <a:solidFill>
                  <a:prstClr val="white"/>
                </a:solidFill>
              </a:rPr>
              <a:t> απαγγειοποίηση κοκκιώδους ιστού, ελάττωση μεγέθους ουλής</a:t>
            </a:r>
            <a:r>
              <a:rPr lang="en-US" sz="1600" dirty="0">
                <a:solidFill>
                  <a:prstClr val="white"/>
                </a:solidFill>
              </a:rPr>
              <a:t> </a:t>
            </a:r>
            <a:endParaRPr lang="el-GR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Επούλωση κατά </a:t>
            </a:r>
            <a:r>
              <a:rPr lang="en-GB" sz="2400" dirty="0">
                <a:cs typeface="Tahoma" pitchFamily="2"/>
              </a:rPr>
              <a:t>1</a:t>
            </a:r>
            <a:r>
              <a:rPr lang="el-GR" sz="2400" baseline="30000" dirty="0">
                <a:cs typeface="Tahoma" pitchFamily="2"/>
              </a:rPr>
              <a:t>ο</a:t>
            </a:r>
            <a:r>
              <a:rPr lang="el-GR" sz="2400" dirty="0">
                <a:cs typeface="Tahoma" pitchFamily="2"/>
              </a:rPr>
              <a:t> σκοπό</a:t>
            </a:r>
            <a:endParaRPr lang="en-GB" dirty="0"/>
          </a:p>
        </p:txBody>
      </p:sp>
      <p:pic>
        <p:nvPicPr>
          <p:cNvPr id="5" name="Εικόνα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9900" y="2889188"/>
            <a:ext cx="4434377" cy="2962306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77" y="2889188"/>
            <a:ext cx="4451214" cy="2962306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6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Ελεύθερα Δερματικά Μοσχέυματα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5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87" name="Group 71"/>
          <p:cNvGraphicFramePr>
            <a:graphicFrameLocks noGrp="1"/>
          </p:cNvGraphicFramePr>
          <p:nvPr/>
        </p:nvGraphicFramePr>
        <p:xfrm>
          <a:off x="3100331" y="5093847"/>
          <a:ext cx="6262869" cy="1627039"/>
        </p:xfrm>
        <a:graphic>
          <a:graphicData uri="http://schemas.openxmlformats.org/drawingml/2006/table">
            <a:tbl>
              <a:tblPr/>
              <a:tblGrid>
                <a:gridCol w="286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9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50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ΕΛΕΥΘΕΡΑ ΔΕΡΜΑΤΙΚΑ ΜΟΣΧΕΥΜΑΤΑ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ΕΠΙΔΕΡΜΙΔΑ μόνον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Ιδρωτοποιοί αδένες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ΔΕΡΜΑ ΜΕΡΙΚΟΥ ΠΑΧΟΥΣ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Σμηγματογόνοι αδένες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ΔΕΡΜΑ ΟΛΙΚΟΥ ΠΑΧΟΥΣ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Θύλακοι τριχών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ΔΕΡΜΑ + ΧΟΝΔΡΟΣ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Τριχοειδή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0503" name="Group 90"/>
          <p:cNvGrpSpPr>
            <a:grpSpLocks/>
          </p:cNvGrpSpPr>
          <p:nvPr/>
        </p:nvGrpSpPr>
        <p:grpSpPr bwMode="auto">
          <a:xfrm>
            <a:off x="3702619" y="1717691"/>
            <a:ext cx="5160709" cy="3200527"/>
            <a:chOff x="2336" y="2115"/>
            <a:chExt cx="3266" cy="2041"/>
          </a:xfrm>
        </p:grpSpPr>
        <p:pic>
          <p:nvPicPr>
            <p:cNvPr id="20504" name="Picture 87" descr="Abb 19 - σελ"/>
            <p:cNvPicPr>
              <a:picLocks noChangeAspect="1" noChangeArrowheads="1"/>
            </p:cNvPicPr>
            <p:nvPr/>
          </p:nvPicPr>
          <p:blipFill>
            <a:blip r:embed="rId2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95"/>
            <a:stretch>
              <a:fillRect/>
            </a:stretch>
          </p:blipFill>
          <p:spPr bwMode="auto">
            <a:xfrm>
              <a:off x="2381" y="2115"/>
              <a:ext cx="3221" cy="2041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5" name="Rectangle 73"/>
            <p:cNvSpPr>
              <a:spLocks noChangeArrowheads="1"/>
            </p:cNvSpPr>
            <p:nvPr/>
          </p:nvSpPr>
          <p:spPr bwMode="auto">
            <a:xfrm>
              <a:off x="2381" y="2892"/>
              <a:ext cx="389" cy="6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0506" name="Text Box 72"/>
            <p:cNvSpPr txBox="1">
              <a:spLocks noChangeArrowheads="1"/>
            </p:cNvSpPr>
            <p:nvPr/>
          </p:nvSpPr>
          <p:spPr bwMode="auto">
            <a:xfrm>
              <a:off x="2336" y="2892"/>
              <a:ext cx="448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1000" b="1" i="0">
                  <a:solidFill>
                    <a:srgbClr val="000000"/>
                  </a:solidFill>
                </a:rPr>
                <a:t>Δέρμα μερικού πάχους </a:t>
              </a:r>
            </a:p>
          </p:txBody>
        </p:sp>
        <p:sp>
          <p:nvSpPr>
            <p:cNvPr id="20507" name="Rectangle 74"/>
            <p:cNvSpPr>
              <a:spLocks noChangeArrowheads="1"/>
            </p:cNvSpPr>
            <p:nvPr/>
          </p:nvSpPr>
          <p:spPr bwMode="auto">
            <a:xfrm>
              <a:off x="2381" y="3719"/>
              <a:ext cx="390" cy="3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0508" name="Text Box 79"/>
            <p:cNvSpPr txBox="1">
              <a:spLocks noChangeArrowheads="1"/>
            </p:cNvSpPr>
            <p:nvPr/>
          </p:nvSpPr>
          <p:spPr bwMode="auto">
            <a:xfrm>
              <a:off x="2380" y="3719"/>
              <a:ext cx="448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1000" b="1" i="0">
                  <a:solidFill>
                    <a:srgbClr val="000000"/>
                  </a:solidFill>
                </a:rPr>
                <a:t>Δέρμα ολικού πάχους </a:t>
              </a:r>
            </a:p>
          </p:txBody>
        </p:sp>
        <p:sp>
          <p:nvSpPr>
            <p:cNvPr id="20509" name="Rectangle 83"/>
            <p:cNvSpPr>
              <a:spLocks noChangeArrowheads="1"/>
            </p:cNvSpPr>
            <p:nvPr/>
          </p:nvSpPr>
          <p:spPr bwMode="auto">
            <a:xfrm>
              <a:off x="2828" y="2650"/>
              <a:ext cx="268" cy="9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0510" name="Text Box 75"/>
            <p:cNvSpPr txBox="1">
              <a:spLocks noChangeArrowheads="1"/>
            </p:cNvSpPr>
            <p:nvPr/>
          </p:nvSpPr>
          <p:spPr bwMode="auto">
            <a:xfrm>
              <a:off x="2784" y="2596"/>
              <a:ext cx="447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1000" b="1" i="0">
                  <a:solidFill>
                    <a:srgbClr val="000000"/>
                  </a:solidFill>
                </a:rPr>
                <a:t>Λεπτό </a:t>
              </a:r>
            </a:p>
          </p:txBody>
        </p:sp>
        <p:sp>
          <p:nvSpPr>
            <p:cNvPr id="20511" name="Text Box 76"/>
            <p:cNvSpPr txBox="1">
              <a:spLocks noChangeArrowheads="1"/>
            </p:cNvSpPr>
            <p:nvPr/>
          </p:nvSpPr>
          <p:spPr bwMode="auto">
            <a:xfrm>
              <a:off x="2784" y="3004"/>
              <a:ext cx="447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1000" b="1" i="0">
                  <a:solidFill>
                    <a:srgbClr val="000000"/>
                  </a:solidFill>
                </a:rPr>
                <a:t>Μέσο</a:t>
              </a:r>
            </a:p>
          </p:txBody>
        </p:sp>
        <p:sp>
          <p:nvSpPr>
            <p:cNvPr id="20512" name="Text Box 77"/>
            <p:cNvSpPr txBox="1">
              <a:spLocks noChangeArrowheads="1"/>
            </p:cNvSpPr>
            <p:nvPr/>
          </p:nvSpPr>
          <p:spPr bwMode="auto">
            <a:xfrm>
              <a:off x="2796" y="3412"/>
              <a:ext cx="448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1000" b="1" i="0">
                  <a:solidFill>
                    <a:srgbClr val="000000"/>
                  </a:solidFill>
                </a:rPr>
                <a:t>Βαθύ</a:t>
              </a:r>
            </a:p>
          </p:txBody>
        </p:sp>
        <p:sp>
          <p:nvSpPr>
            <p:cNvPr id="20513" name="Rectangle 84"/>
            <p:cNvSpPr>
              <a:spLocks noChangeArrowheads="1"/>
            </p:cNvSpPr>
            <p:nvPr/>
          </p:nvSpPr>
          <p:spPr bwMode="auto">
            <a:xfrm>
              <a:off x="5020" y="2163"/>
              <a:ext cx="492" cy="15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endParaRPr lang="en-US" altLang="en-US">
                <a:solidFill>
                  <a:prstClr val="white"/>
                </a:solidFill>
              </a:endParaRPr>
            </a:p>
          </p:txBody>
        </p:sp>
        <p:sp>
          <p:nvSpPr>
            <p:cNvPr id="20514" name="Text Box 81"/>
            <p:cNvSpPr txBox="1">
              <a:spLocks noChangeArrowheads="1"/>
            </p:cNvSpPr>
            <p:nvPr/>
          </p:nvSpPr>
          <p:spPr bwMode="auto">
            <a:xfrm>
              <a:off x="5020" y="2698"/>
              <a:ext cx="448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1000" b="1" i="0">
                  <a:solidFill>
                    <a:srgbClr val="000000"/>
                  </a:solidFill>
                </a:rPr>
                <a:t>Χόριο (95%)</a:t>
              </a:r>
            </a:p>
          </p:txBody>
        </p:sp>
        <p:sp>
          <p:nvSpPr>
            <p:cNvPr id="20515" name="Text Box 82"/>
            <p:cNvSpPr txBox="1">
              <a:spLocks noChangeArrowheads="1"/>
            </p:cNvSpPr>
            <p:nvPr/>
          </p:nvSpPr>
          <p:spPr bwMode="auto">
            <a:xfrm>
              <a:off x="5020" y="3330"/>
              <a:ext cx="581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1000" b="1" i="0">
                  <a:solidFill>
                    <a:srgbClr val="000000"/>
                  </a:solidFill>
                </a:rPr>
                <a:t>Υποδόριο λίπος</a:t>
              </a:r>
            </a:p>
          </p:txBody>
        </p:sp>
        <p:sp>
          <p:nvSpPr>
            <p:cNvPr id="20516" name="Text Box 80"/>
            <p:cNvSpPr txBox="1">
              <a:spLocks noChangeArrowheads="1"/>
            </p:cNvSpPr>
            <p:nvPr/>
          </p:nvSpPr>
          <p:spPr bwMode="auto">
            <a:xfrm>
              <a:off x="5020" y="2163"/>
              <a:ext cx="582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1000" b="1" i="0">
                  <a:solidFill>
                    <a:srgbClr val="000000"/>
                  </a:solidFill>
                </a:rPr>
                <a:t>Επιδερμίδα (5%)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Ελεύθερα δερματικά Μοσχέυματα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82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640714" y="1754380"/>
            <a:ext cx="85693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660066"/>
            </a:outerShdw>
          </a:effectLst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l-GR" sz="2600" b="1" dirty="0">
                <a:solidFill>
                  <a:prstClr val="white"/>
                </a:solidFill>
                <a:latin typeface="Arial" charset="0"/>
              </a:rPr>
              <a:t>ΔΟΤΡΙΕΣ ΠΕΡΙΟΧΕΣ ΕΛΕΥΘΕΡΩΝ ΔΕΡΜΑΤΙΚΩΝ ΜΟΣΧΕΥΜΑΤΩΝ</a:t>
            </a:r>
          </a:p>
        </p:txBody>
      </p:sp>
      <p:graphicFrame>
        <p:nvGraphicFramePr>
          <p:cNvPr id="10317" name="Group 77"/>
          <p:cNvGraphicFramePr>
            <a:graphicFrameLocks noGrp="1"/>
          </p:cNvGraphicFramePr>
          <p:nvPr/>
        </p:nvGraphicFramePr>
        <p:xfrm>
          <a:off x="1933321" y="2851214"/>
          <a:ext cx="8642350" cy="3744914"/>
        </p:xfrm>
        <a:graphic>
          <a:graphicData uri="http://schemas.openxmlformats.org/drawingml/2006/table">
            <a:tbl>
              <a:tblPr/>
              <a:tblGrid>
                <a:gridCol w="432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1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Μερικού Πάχους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Ολικού Πάχους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Γλουτός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Οπισθοωτιαία χώρα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Μηρός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Περιοχή κλείδας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Κοιλία (κάτω μοίρα)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Έσω επιφάνεια βραχίονα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None/>
                        <a:tabLst/>
                      </a:pPr>
                      <a:endParaRPr kumimoji="0" lang="el-G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Κοιλιά (έξω επιφάνεια)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Ελεύθερα δερματικά Μοσχέυματα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13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3" name="Rectangle 29"/>
          <p:cNvSpPr>
            <a:spLocks noChangeArrowheads="1"/>
          </p:cNvSpPr>
          <p:nvPr/>
        </p:nvSpPr>
        <p:spPr bwMode="auto">
          <a:xfrm>
            <a:off x="1774826" y="2047875"/>
            <a:ext cx="856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660066"/>
            </a:outerShdw>
          </a:effectLst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l-GR" sz="2400" b="1" dirty="0">
                <a:solidFill>
                  <a:prstClr val="white"/>
                </a:solidFill>
                <a:latin typeface="Arial" charset="0"/>
              </a:rPr>
              <a:t>ΣΥΓΚΡΙΣΗ ΕΛΕΥΘΕΡΩΝ ΔΕΡΜΑΤΙΚΩΝ ΜΟΣΧΕΥΜΑΤΩΝ</a:t>
            </a:r>
          </a:p>
        </p:txBody>
      </p:sp>
      <p:graphicFrame>
        <p:nvGraphicFramePr>
          <p:cNvPr id="11329" name="Group 65"/>
          <p:cNvGraphicFramePr>
            <a:graphicFrameLocks noGrp="1"/>
          </p:cNvGraphicFramePr>
          <p:nvPr/>
        </p:nvGraphicFramePr>
        <p:xfrm>
          <a:off x="1666875" y="3007995"/>
          <a:ext cx="8785225" cy="3438526"/>
        </p:xfrm>
        <a:graphic>
          <a:graphicData uri="http://schemas.openxmlformats.org/drawingml/2006/table">
            <a:tbl>
              <a:tblPr/>
              <a:tblGrid>
                <a:gridCol w="475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Μερικού Πάχους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Ολικού Πάχους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5692">
                <a:tc rowSpan="2">
                  <a:txBody>
                    <a:bodyPr/>
                    <a:lstStyle/>
                    <a:p>
                      <a:pPr marL="182563" marR="0" lvl="0" indent="-182563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Εκτεταμένες δότριες περιοχές, που επουλώνονται με απλή επικάλυψη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Καλύτερο αισθητικό αποτέλεσμα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571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Δυσκολότερη επούλωση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5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Char char="•"/>
                        <a:tabLst/>
                      </a:pPr>
                      <a:endParaRPr kumimoji="0" lang="el-G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Στη δότρια θέση απαιτείται συρραφή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Ελεύθερα δερματικά Μοσχέυματα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74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Ελεύθερα δερματικά Μοσχέυματα</a:t>
            </a:r>
            <a:endParaRPr lang="en-GB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idx="1"/>
          </p:nvPr>
        </p:nvSpPr>
        <p:spPr>
          <a:xfrm>
            <a:off x="2666106" y="2819400"/>
            <a:ext cx="6859786" cy="3910584"/>
          </a:xfrm>
          <a:effectLst>
            <a:outerShdw dist="35921" dir="2700000" algn="ctr" rotWithShape="0">
              <a:srgbClr val="660066"/>
            </a:outerShdw>
          </a:effectLst>
        </p:spPr>
        <p:txBody>
          <a:bodyPr/>
          <a:lstStyle/>
          <a:p>
            <a:pPr marL="365125" indent="-365125" algn="just">
              <a:lnSpc>
                <a:spcPct val="180000"/>
              </a:lnSpc>
              <a:buClr>
                <a:srgbClr val="FF0066"/>
              </a:buClr>
              <a:buFont typeface="Wingdings" pitchFamily="2" charset="2"/>
              <a:buChar char="Ø"/>
              <a:defRPr/>
            </a:pPr>
            <a:r>
              <a:rPr lang="el-GR" sz="2400" b="1" dirty="0"/>
              <a:t>Καλή αιμάτωση δέκτριας θέσης</a:t>
            </a:r>
          </a:p>
          <a:p>
            <a:pPr marL="365125" indent="-365125" algn="just">
              <a:lnSpc>
                <a:spcPct val="180000"/>
              </a:lnSpc>
              <a:buClr>
                <a:srgbClr val="FF0066"/>
              </a:buClr>
              <a:buFont typeface="Wingdings" pitchFamily="2" charset="2"/>
              <a:buChar char="Ø"/>
              <a:defRPr/>
            </a:pPr>
            <a:r>
              <a:rPr lang="el-GR" sz="2400" b="1" dirty="0"/>
              <a:t>Στενή επαφή μοσχεύματος και δέκτριας περιοχής</a:t>
            </a:r>
          </a:p>
          <a:p>
            <a:pPr marL="365125" indent="-365125" algn="just">
              <a:lnSpc>
                <a:spcPct val="180000"/>
              </a:lnSpc>
              <a:buClr>
                <a:srgbClr val="FF0066"/>
              </a:buClr>
              <a:buFont typeface="Wingdings" pitchFamily="2" charset="2"/>
              <a:buChar char="Ø"/>
              <a:defRPr/>
            </a:pPr>
            <a:r>
              <a:rPr lang="el-GR" sz="2400" b="1" dirty="0"/>
              <a:t>Επαρκής ηρεμία μεταξύ μοσχεύματος και θέσης υποδοχής του </a:t>
            </a: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1811338" y="1695642"/>
            <a:ext cx="85693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 eaLnBrk="1" hangingPunct="1"/>
            <a:r>
              <a:rPr lang="el-GR" altLang="en-US" sz="2600" b="1" dirty="0">
                <a:solidFill>
                  <a:prstClr val="white"/>
                </a:solidFill>
              </a:rPr>
              <a:t>ΠΡΟΫΠΟΘΕΣΕΙΣ ΕΠΟΥΛΩΣΗΣ ΕΛΕΥΘΕΡΩΝ ΔΕΡΜΑΤΙΚΩΝ ΜΟΣΧΕΥΜΑΤΩΝ</a:t>
            </a:r>
          </a:p>
        </p:txBody>
      </p:sp>
    </p:spTree>
    <p:extLst>
      <p:ext uri="{BB962C8B-B14F-4D97-AF65-F5344CB8AC3E}">
        <p14:creationId xmlns:p14="http://schemas.microsoft.com/office/powerpoint/2010/main" val="406384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Ελεύθερα δερματικά Μοσχέυματα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310" t="6374" b="15196"/>
          <a:stretch/>
        </p:blipFill>
        <p:spPr>
          <a:xfrm>
            <a:off x="2428748" y="1887728"/>
            <a:ext cx="3007546" cy="195072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94" y="1780676"/>
            <a:ext cx="3211740" cy="48633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71104" y="4157472"/>
            <a:ext cx="243840" cy="1097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7509" b="20289"/>
          <a:stretch/>
        </p:blipFill>
        <p:spPr>
          <a:xfrm>
            <a:off x="2688240" y="4202547"/>
            <a:ext cx="2488562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Τοπικοί Κρημνοί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0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272" y="1045029"/>
            <a:ext cx="10662556" cy="481806"/>
          </a:xfrm>
        </p:spPr>
        <p:txBody>
          <a:bodyPr>
            <a:noAutofit/>
          </a:bodyPr>
          <a:lstStyle/>
          <a:p>
            <a:r>
              <a:rPr lang="el-GR" sz="2800" dirty="0"/>
              <a:t>Επανορθωτική χειρουργική – </a:t>
            </a:r>
            <a:r>
              <a:rPr lang="en-GB" sz="2800" dirty="0"/>
              <a:t>Reconstructive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379" y="3012620"/>
            <a:ext cx="9380764" cy="25635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3200" dirty="0"/>
              <a:t>&lt;&lt; Ο κλάδος της Χειρουργικής που έχει ως στόχο την αποκατάσταση της λειτουργικότητας  &amp; της αισθητικής ελλειματικών περιοχών η οργάνων &gt;&gt;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8690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Τοπικοί Κρημνοί</a:t>
            </a:r>
            <a:endParaRPr lang="el-GR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72390" y="1678277"/>
            <a:ext cx="5133209" cy="492572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l-GR" altLang="en-US" sz="4100" b="1" dirty="0"/>
              <a:t>Τοπικοί κρημνοί</a:t>
            </a:r>
          </a:p>
          <a:p>
            <a:pPr>
              <a:buNone/>
            </a:pPr>
            <a:endParaRPr lang="en-GB" altLang="en-US" sz="41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l-GR" altLang="en-US" sz="2700" dirty="0"/>
              <a:t>Μετωπιαίος Κρημνός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altLang="en-US" sz="2700" dirty="0"/>
              <a:t>Κραταφικός Κρημνός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altLang="en-US" sz="2700" dirty="0"/>
              <a:t>Ρινοχειλικός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altLang="en-US" sz="2700" dirty="0"/>
              <a:t>Υπερώιος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altLang="en-US" sz="2700" dirty="0"/>
              <a:t>Γλωσσικός Κρημνός</a:t>
            </a:r>
            <a:endParaRPr lang="en-GB" altLang="en-US" sz="2700" dirty="0"/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l-GR" altLang="en-US" sz="2600" dirty="0"/>
              <a:t>Αγγείωση</a:t>
            </a:r>
          </a:p>
          <a:p>
            <a:r>
              <a:rPr lang="el-GR" altLang="en-US" sz="2600" dirty="0"/>
              <a:t>Τυχαία αγγείωση-υποχοριοειδές πλέγμα</a:t>
            </a:r>
          </a:p>
          <a:p>
            <a:r>
              <a:rPr lang="el-GR" altLang="en-US" sz="2600" dirty="0"/>
              <a:t>Συγκεκριμένο αγγειακό στέλεχος- αξονικοί κρημνοί</a:t>
            </a:r>
            <a:endParaRPr lang="en-GB" altLang="en-US" sz="2600" dirty="0"/>
          </a:p>
          <a:p>
            <a:pPr>
              <a:buNone/>
            </a:pPr>
            <a:endParaRPr lang="el-G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255" y="2012837"/>
            <a:ext cx="3587836" cy="422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3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Τοπικοί Κρημνοί</a:t>
            </a:r>
            <a:endParaRPr lang="el-GR" alt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40974" y="1685955"/>
            <a:ext cx="5434445" cy="504735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l-GR" altLang="en-US" sz="2500" dirty="0"/>
              <a:t>ΠΡΟΩΘΗΤΙΚΟΙ ΚΡΗΜΝΟΙ</a:t>
            </a:r>
          </a:p>
          <a:p>
            <a:r>
              <a:rPr lang="el-GR" altLang="en-US" sz="2500" dirty="0"/>
              <a:t>Οι πιο απλοί κρημνοί</a:t>
            </a:r>
          </a:p>
          <a:p>
            <a:r>
              <a:rPr lang="el-GR" altLang="en-US" sz="2500" dirty="0"/>
              <a:t>Πλάτος = με πλάτος ελλείμματος</a:t>
            </a:r>
          </a:p>
          <a:p>
            <a:r>
              <a:rPr lang="el-GR" altLang="en-US" sz="2500" dirty="0"/>
              <a:t>Μήκος: ανάλογα με το μήκος που χρειαζόμαστε</a:t>
            </a:r>
          </a:p>
          <a:p>
            <a:r>
              <a:rPr lang="el-GR" altLang="en-US" sz="2500" dirty="0"/>
              <a:t>Απλοί ή διπλοί (δύο κατευθύνσεων)</a:t>
            </a:r>
          </a:p>
          <a:p>
            <a:pPr marL="0" indent="0">
              <a:buNone/>
            </a:pPr>
            <a:endParaRPr lang="el-GR" altLang="en-US" sz="2500" dirty="0"/>
          </a:p>
          <a:p>
            <a:pPr marL="0" indent="0">
              <a:buNone/>
            </a:pPr>
            <a:r>
              <a:rPr lang="el-GR" altLang="en-US" sz="2500" dirty="0"/>
              <a:t>ΜΕΤΑΘΕΤΙΚΟΙ ΚΡΗΜΝΟΙ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altLang="en-US" sz="2500" dirty="0"/>
              <a:t>Πλάτος = με πλάτος ελλείμματος</a:t>
            </a:r>
          </a:p>
          <a:p>
            <a:pPr>
              <a:buFont typeface="Wingdings" panose="05000000000000000000" pitchFamily="2" charset="2"/>
              <a:buChar char="§"/>
            </a:pPr>
            <a:endParaRPr lang="el-GR" altLang="en-US" sz="2500" dirty="0"/>
          </a:p>
          <a:p>
            <a:pPr marL="0" indent="0">
              <a:buNone/>
            </a:pPr>
            <a:r>
              <a:rPr lang="el-GR" altLang="en-US" sz="2500" dirty="0"/>
              <a:t>ΠΕΡΙΣΤΡΕΦΟΜΕΝΟΙ</a:t>
            </a:r>
          </a:p>
          <a:p>
            <a:r>
              <a:rPr lang="el-GR" altLang="en-US" sz="2500" dirty="0"/>
              <a:t>Σχήμα ημικύκλιου</a:t>
            </a:r>
          </a:p>
          <a:p>
            <a:r>
              <a:rPr lang="el-GR" altLang="en-US" sz="2500" dirty="0"/>
              <a:t>Μία κοινή πλευρά με το έλλειμμα</a:t>
            </a:r>
          </a:p>
          <a:p>
            <a:r>
              <a:rPr lang="el-GR" altLang="en-US" sz="2500" dirty="0"/>
              <a:t>Ελλειπτική τομή σταδιακά </a:t>
            </a:r>
            <a:r>
              <a:rPr lang="el-GR" altLang="en-US" sz="25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↑</a:t>
            </a:r>
            <a:r>
              <a:rPr lang="el-GR" altLang="en-US" sz="2500" dirty="0"/>
              <a:t>μήκους μέχρι την κάλυψη</a:t>
            </a:r>
          </a:p>
          <a:p>
            <a:pPr marL="0" indent="0">
              <a:buNone/>
            </a:pPr>
            <a:r>
              <a:rPr lang="el-GR" altLang="en-US" sz="2500" dirty="0"/>
              <a:t> ελλείμματος χωρίς τάση</a:t>
            </a:r>
          </a:p>
          <a:p>
            <a:pPr marL="0" indent="0">
              <a:buNone/>
            </a:pPr>
            <a:endParaRPr lang="el-G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411" y="1851378"/>
            <a:ext cx="1989728" cy="455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Ab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02" y="2914283"/>
            <a:ext cx="3590061" cy="2764848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1881938" y="1853274"/>
          <a:ext cx="4695186" cy="700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5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386">
                <a:tc>
                  <a:txBody>
                    <a:bodyPr/>
                    <a:lstStyle/>
                    <a:p>
                      <a:pPr algn="ctr"/>
                      <a:r>
                        <a:rPr lang="el-GR" sz="2000" baseline="0" dirty="0">
                          <a:solidFill>
                            <a:srgbClr val="00B050"/>
                          </a:solidFill>
                        </a:rPr>
                        <a:t>ΕΤΕΡΟΠΛΕΥΡΟΣ ΠΡΟΩΘΗΤΙΚΟΣ ΚΡΗΜΝΟΣ Ή ΠΛΑΣΤΙΚΗ 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U</a:t>
                      </a:r>
                      <a:endParaRPr lang="el-GR" sz="2000" dirty="0">
                        <a:solidFill>
                          <a:srgbClr val="00B050"/>
                        </a:solidFill>
                      </a:endParaRPr>
                    </a:p>
                  </a:txBody>
                  <a:tcPr marL="91444" marR="91444" marT="45685" marB="4568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691" y="392728"/>
            <a:ext cx="6859785" cy="1020762"/>
          </a:xfrm>
        </p:spPr>
        <p:txBody>
          <a:bodyPr>
            <a:normAutofit fontScale="90000"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Τοπικοί Κρημνοί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711" y="2914283"/>
            <a:ext cx="3639531" cy="2764848"/>
          </a:xfrm>
          <a:prstGeom prst="rect">
            <a:avLst/>
          </a:prstGeom>
        </p:spPr>
      </p:pic>
      <p:graphicFrame>
        <p:nvGraphicFramePr>
          <p:cNvPr id="9" name="2 - Πίνακας"/>
          <p:cNvGraphicFramePr>
            <a:graphicFrameLocks noGrp="1"/>
          </p:cNvGraphicFramePr>
          <p:nvPr/>
        </p:nvGraphicFramePr>
        <p:xfrm>
          <a:off x="6378925" y="1847873"/>
          <a:ext cx="3834317" cy="100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4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010">
                <a:tc>
                  <a:txBody>
                    <a:bodyPr/>
                    <a:lstStyle/>
                    <a:p>
                      <a:pPr algn="ctr"/>
                      <a:r>
                        <a:rPr lang="el-GR" sz="2000" baseline="0" dirty="0">
                          <a:solidFill>
                            <a:srgbClr val="00B050"/>
                          </a:solidFill>
                        </a:rPr>
                        <a:t>ΑΜΦΟΤΕΡΟΠΛΕΥΡΟΣ ΠΡΟΩΘΗΤΙΚΟΣ ΚΡΗΜΝΟΣ Ή ΠΛΑΣΤΙΚΗ Η</a:t>
                      </a:r>
                      <a:endParaRPr lang="el-GR" sz="2000" dirty="0">
                        <a:solidFill>
                          <a:srgbClr val="00B050"/>
                        </a:solidFill>
                      </a:endParaRPr>
                    </a:p>
                  </a:txBody>
                  <a:tcPr marL="91441" marR="91441" marT="45685" marB="4568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75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3"/>
          <p:cNvGrpSpPr>
            <a:grpSpLocks/>
          </p:cNvGrpSpPr>
          <p:nvPr/>
        </p:nvGrpSpPr>
        <p:grpSpPr bwMode="auto">
          <a:xfrm>
            <a:off x="3081194" y="1961284"/>
            <a:ext cx="6335712" cy="4598988"/>
            <a:chOff x="657" y="436"/>
            <a:chExt cx="4400" cy="3487"/>
          </a:xfrm>
        </p:grpSpPr>
        <p:pic>
          <p:nvPicPr>
            <p:cNvPr id="12291" name="Picture 12" descr="Ab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436"/>
              <a:ext cx="4400" cy="3487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2" name="Text Box 4"/>
            <p:cNvSpPr txBox="1">
              <a:spLocks noChangeArrowheads="1"/>
            </p:cNvSpPr>
            <p:nvPr/>
          </p:nvSpPr>
          <p:spPr bwMode="auto">
            <a:xfrm>
              <a:off x="1972" y="966"/>
              <a:ext cx="282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2800" b="1" i="0">
                  <a:solidFill>
                    <a:srgbClr val="000000"/>
                  </a:solidFill>
                </a:rPr>
                <a:t>α</a:t>
              </a:r>
            </a:p>
          </p:txBody>
        </p:sp>
        <p:sp>
          <p:nvSpPr>
            <p:cNvPr id="12293" name="Text Box 5"/>
            <p:cNvSpPr txBox="1">
              <a:spLocks noChangeArrowheads="1"/>
            </p:cNvSpPr>
            <p:nvPr/>
          </p:nvSpPr>
          <p:spPr bwMode="auto">
            <a:xfrm>
              <a:off x="1402" y="472"/>
              <a:ext cx="281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2800" b="1" i="0">
                  <a:solidFill>
                    <a:srgbClr val="000000"/>
                  </a:solidFill>
                </a:rPr>
                <a:t>β</a:t>
              </a:r>
            </a:p>
          </p:txBody>
        </p:sp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1066" y="1026"/>
              <a:ext cx="267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2800" b="1" i="0">
                  <a:solidFill>
                    <a:srgbClr val="000000"/>
                  </a:solidFill>
                </a:rPr>
                <a:t>γ</a:t>
              </a:r>
            </a:p>
          </p:txBody>
        </p:sp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1655" y="1996"/>
              <a:ext cx="282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2800" b="1" i="0">
                  <a:solidFill>
                    <a:srgbClr val="000000"/>
                  </a:solidFill>
                </a:rPr>
                <a:t>α</a:t>
              </a:r>
            </a:p>
          </p:txBody>
        </p:sp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1746" y="1616"/>
              <a:ext cx="281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2800" b="1" i="0">
                  <a:solidFill>
                    <a:srgbClr val="000000"/>
                  </a:solidFill>
                </a:rPr>
                <a:t>β</a:t>
              </a:r>
            </a:p>
          </p:txBody>
        </p:sp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4150" y="3466"/>
              <a:ext cx="28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2800" b="1" i="0">
                  <a:solidFill>
                    <a:srgbClr val="000000"/>
                  </a:solidFill>
                </a:rPr>
                <a:t>δ</a:t>
              </a:r>
            </a:p>
          </p:txBody>
        </p:sp>
        <p:sp>
          <p:nvSpPr>
            <p:cNvPr id="12298" name="Text Box 10"/>
            <p:cNvSpPr txBox="1">
              <a:spLocks noChangeArrowheads="1"/>
            </p:cNvSpPr>
            <p:nvPr/>
          </p:nvSpPr>
          <p:spPr bwMode="auto">
            <a:xfrm>
              <a:off x="4040" y="2296"/>
              <a:ext cx="372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2800" b="1" i="0">
                  <a:solidFill>
                    <a:srgbClr val="000000"/>
                  </a:solidFill>
                </a:rPr>
                <a:t>δ</a:t>
              </a:r>
              <a:r>
                <a:rPr lang="el-GR" altLang="en-US" sz="2800" b="1" i="0" baseline="-25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2299" name="Text Box 11"/>
            <p:cNvSpPr txBox="1">
              <a:spLocks noChangeArrowheads="1"/>
            </p:cNvSpPr>
            <p:nvPr/>
          </p:nvSpPr>
          <p:spPr bwMode="auto">
            <a:xfrm>
              <a:off x="1188" y="2205"/>
              <a:ext cx="267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l-GR" altLang="en-US" sz="2800" b="1" i="0">
                  <a:solidFill>
                    <a:srgbClr val="000000"/>
                  </a:solidFill>
                </a:rPr>
                <a:t>γ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Τοπικοί Κρημνοί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1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bb 24 - σε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28" y="1993341"/>
            <a:ext cx="3343131" cy="4554375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2459182" y="2774373"/>
            <a:ext cx="3276745" cy="3197225"/>
            <a:chOff x="3606" y="2340"/>
            <a:chExt cx="1905" cy="1770"/>
          </a:xfrm>
        </p:grpSpPr>
        <p:pic>
          <p:nvPicPr>
            <p:cNvPr id="13316" name="Picture 4" descr="Ab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22" b="57574"/>
            <a:stretch>
              <a:fillRect/>
            </a:stretch>
          </p:blipFill>
          <p:spPr bwMode="auto">
            <a:xfrm>
              <a:off x="3606" y="2340"/>
              <a:ext cx="1905" cy="1770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Rectangle 5"/>
            <p:cNvSpPr>
              <a:spLocks noChangeArrowheads="1"/>
            </p:cNvSpPr>
            <p:nvPr/>
          </p:nvSpPr>
          <p:spPr bwMode="auto">
            <a:xfrm>
              <a:off x="3651" y="4033"/>
              <a:ext cx="576" cy="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endParaRPr lang="en-US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Τοπικοί Κρημνοί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0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b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5" t="46741" b="28212"/>
          <a:stretch>
            <a:fillRect/>
          </a:stretch>
        </p:blipFill>
        <p:spPr bwMode="auto">
          <a:xfrm>
            <a:off x="6618154" y="2108754"/>
            <a:ext cx="3406620" cy="1569628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Ab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46764" r="51964" b="28236"/>
          <a:stretch>
            <a:fillRect/>
          </a:stretch>
        </p:blipFill>
        <p:spPr bwMode="auto">
          <a:xfrm>
            <a:off x="2592986" y="2108755"/>
            <a:ext cx="3378056" cy="1492939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Ab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6" t="72867" b="2133"/>
          <a:stretch>
            <a:fillRect/>
          </a:stretch>
        </p:blipFill>
        <p:spPr bwMode="auto">
          <a:xfrm>
            <a:off x="6618154" y="4852555"/>
            <a:ext cx="3383270" cy="1728932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2592987" y="4031674"/>
            <a:ext cx="2950511" cy="2712027"/>
            <a:chOff x="1927" y="255"/>
            <a:chExt cx="1883" cy="1846"/>
          </a:xfrm>
        </p:grpSpPr>
        <p:pic>
          <p:nvPicPr>
            <p:cNvPr id="14343" name="Picture 7" descr="Ab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4" r="37985" b="56496"/>
            <a:stretch>
              <a:fillRect/>
            </a:stretch>
          </p:blipFill>
          <p:spPr bwMode="auto">
            <a:xfrm>
              <a:off x="1927" y="255"/>
              <a:ext cx="1883" cy="1837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1927" y="1933"/>
              <a:ext cx="227" cy="1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endParaRPr lang="en-US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Τοπικοί Κρημνοί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53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bb 29 - σε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37" y="2452255"/>
            <a:ext cx="6671527" cy="3654569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2429741" y="1588222"/>
          <a:ext cx="769793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7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dirty="0">
                          <a:solidFill>
                            <a:srgbClr val="FFC000"/>
                          </a:solidFill>
                          <a:effectLst/>
                        </a:rPr>
                        <a:t>ΠΕΡΙΣΤΡΟΦΙΚΟΣ ΚΡΗΜΝΟΣ ΑΠΟ ΤΗΝ ΠΑΡΕΙΑ (</a:t>
                      </a:r>
                      <a:r>
                        <a:rPr lang="en-US" sz="2400" b="1" dirty="0">
                          <a:solidFill>
                            <a:srgbClr val="FFC000"/>
                          </a:solidFill>
                          <a:effectLst/>
                        </a:rPr>
                        <a:t>ESSER)</a:t>
                      </a:r>
                      <a:endParaRPr lang="el-GR" sz="2400" b="1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endParaRPr lang="el-GR" sz="2000" dirty="0"/>
                    </a:p>
                  </a:txBody>
                  <a:tcPr marL="91433" marR="9143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Τοπικοί Κρημνοί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132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21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"/>
          <a:stretch>
            <a:fillRect/>
          </a:stretch>
        </p:blipFill>
        <p:spPr bwMode="auto">
          <a:xfrm>
            <a:off x="3363191" y="2395387"/>
            <a:ext cx="5534602" cy="3794276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2115849" y="1619683"/>
            <a:ext cx="8379217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defTabSz="457200" eaLnBrk="1" hangingPunct="1">
              <a:lnSpc>
                <a:spcPct val="160000"/>
              </a:lnSpc>
              <a:spcBef>
                <a:spcPct val="20000"/>
              </a:spcBef>
              <a:buClr>
                <a:srgbClr val="FF0066"/>
              </a:buClr>
              <a:buSzPct val="95000"/>
            </a:pPr>
            <a:r>
              <a:rPr lang="el-GR" altLang="en-US" sz="2400" b="1" i="0" dirty="0">
                <a:solidFill>
                  <a:srgbClr val="F4D968">
                    <a:lumMod val="75000"/>
                  </a:srgbClr>
                </a:solidFill>
              </a:rPr>
              <a:t>Ολισθητικός κρημνός από τη ρινοχειλική αύλακα (</a:t>
            </a:r>
            <a:r>
              <a:rPr lang="en-US" altLang="en-US" sz="2400" b="1" i="0" dirty="0">
                <a:solidFill>
                  <a:srgbClr val="F4D968">
                    <a:lumMod val="75000"/>
                  </a:srgbClr>
                </a:solidFill>
              </a:rPr>
              <a:t>IMRE)</a:t>
            </a:r>
            <a:endParaRPr lang="el-GR" altLang="en-US" sz="2400" b="1" i="0" dirty="0">
              <a:solidFill>
                <a:srgbClr val="F4D968">
                  <a:lumMod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Τοπικοί Κρημνοί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34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Ab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82" y="2464674"/>
            <a:ext cx="5859030" cy="3701176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Τοπικοί Κρημνοί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1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Τοπικοί Κρημνοί</a:t>
            </a:r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60" y="1885951"/>
            <a:ext cx="8000588" cy="4490357"/>
          </a:xfrm>
        </p:spPr>
      </p:pic>
    </p:spTree>
    <p:extLst>
      <p:ext uri="{BB962C8B-B14F-4D97-AF65-F5344CB8AC3E}">
        <p14:creationId xmlns:p14="http://schemas.microsoft.com/office/powerpoint/2010/main" val="12104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5643" y="86670"/>
            <a:ext cx="8939894" cy="590411"/>
          </a:xfrm>
        </p:spPr>
        <p:txBody>
          <a:bodyPr>
            <a:normAutofit/>
          </a:bodyPr>
          <a:lstStyle/>
          <a:p>
            <a:r>
              <a:rPr lang="el-GR" sz="2800" dirty="0">
                <a:cs typeface="Tahoma" pitchFamily="2"/>
              </a:rPr>
              <a:t>EΛΛΕΙΜΑΤΑ ΣΤΟΜΑΤΟΓΝΑΘΟΠΡΟΣΩΠΙΚΗΣ ΠΕΡΙΟΧΗΣ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88879" y="2132934"/>
            <a:ext cx="4770438" cy="42973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l-GR" sz="2800" dirty="0"/>
              <a:t>Γενετικά – Σχιστίες</a:t>
            </a:r>
          </a:p>
          <a:p>
            <a:pPr>
              <a:lnSpc>
                <a:spcPct val="200000"/>
              </a:lnSpc>
            </a:pPr>
            <a:r>
              <a:rPr lang="el-GR" sz="2800" dirty="0"/>
              <a:t>Λοιμώξεις</a:t>
            </a:r>
          </a:p>
          <a:p>
            <a:pPr>
              <a:lnSpc>
                <a:spcPct val="200000"/>
              </a:lnSpc>
            </a:pPr>
            <a:r>
              <a:rPr lang="el-GR" sz="2800" dirty="0"/>
              <a:t>Τραύμα</a:t>
            </a:r>
          </a:p>
          <a:p>
            <a:pPr>
              <a:lnSpc>
                <a:spcPct val="200000"/>
              </a:lnSpc>
            </a:pPr>
            <a:r>
              <a:rPr lang="el-GR" sz="2800" dirty="0"/>
              <a:t>Ογκολογικές Επεμβάσεις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3"/>
          <a:stretch/>
        </p:blipFill>
        <p:spPr>
          <a:xfrm>
            <a:off x="8711012" y="1395450"/>
            <a:ext cx="1581104" cy="1474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0" t="7406" r="9115" b="15994"/>
          <a:stretch/>
        </p:blipFill>
        <p:spPr>
          <a:xfrm>
            <a:off x="6623081" y="1266073"/>
            <a:ext cx="1559161" cy="1733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183" y="3198938"/>
            <a:ext cx="2576066" cy="1826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7" t="12165" r="20982" b="9152"/>
          <a:stretch/>
        </p:blipFill>
        <p:spPr>
          <a:xfrm>
            <a:off x="6715531" y="5224366"/>
            <a:ext cx="1668393" cy="1633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6" t="4983" r="14955" b="3200"/>
          <a:stretch/>
        </p:blipFill>
        <p:spPr>
          <a:xfrm>
            <a:off x="8896350" y="5224366"/>
            <a:ext cx="1559379" cy="16336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7916" y="1192641"/>
            <a:ext cx="39841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sz="3600" dirty="0">
                <a:solidFill>
                  <a:prstClr val="white"/>
                </a:solidFill>
                <a:cs typeface="Tahoma" pitchFamily="2"/>
              </a:rPr>
              <a:t>AITIA</a:t>
            </a:r>
            <a:endParaRPr lang="en-GB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3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Τοπικοί Κρημνοί</a:t>
            </a:r>
            <a:endParaRPr lang="el-G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37" y="1962431"/>
            <a:ext cx="7689761" cy="4315905"/>
          </a:xfrm>
        </p:spPr>
      </p:pic>
    </p:spTree>
    <p:extLst>
      <p:ext uri="{BB962C8B-B14F-4D97-AF65-F5344CB8AC3E}">
        <p14:creationId xmlns:p14="http://schemas.microsoft.com/office/powerpoint/2010/main" val="23184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Περιοχικοί Κρημνοί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48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Περιοχικοί Κρημνοί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27186" y="2426208"/>
            <a:ext cx="7631214" cy="31943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800" dirty="0"/>
              <a:t>Ο περιοχικός κρημνός είναι ιστός που μεταφέρεται από ένα σημείο του σώματος μέσα ή παρακείμενα στην περιοχή της κεφαλής  και του τραχήλου. Η αιματική παροχή του κρημνού διατηρείται ακέραιη και συνδεδεμένη με τον κρημνό καθώς αυτός περιστρέφεται στην περιοχή του χειρουργικού ελλείματος. Ο δερματικός ή μυοδερματικός κρημνός περιστρέφεται με τον αγγειακό του μίσχο.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824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Περιοχικοί Κρημνοί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44435" y="1938528"/>
            <a:ext cx="3576196" cy="4267200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Είδη</a:t>
            </a:r>
          </a:p>
          <a:p>
            <a:r>
              <a:rPr lang="el-GR" dirty="0"/>
              <a:t>Μείζονος Θωρακικού μυός</a:t>
            </a:r>
          </a:p>
          <a:p>
            <a:r>
              <a:rPr lang="el-GR" dirty="0"/>
              <a:t>Τραπεζοειδούς Μυός</a:t>
            </a:r>
          </a:p>
          <a:p>
            <a:r>
              <a:rPr lang="el-GR" dirty="0"/>
              <a:t>Δελτοθωρακικού μυός</a:t>
            </a:r>
          </a:p>
          <a:p>
            <a:r>
              <a:rPr lang="el-GR" dirty="0"/>
              <a:t>Πλατύ ραχιαίου μυός</a:t>
            </a:r>
          </a:p>
          <a:p>
            <a:r>
              <a:rPr lang="el-GR" dirty="0"/>
              <a:t>Στέρνοκλειδομαστοειδούς μυός</a:t>
            </a:r>
          </a:p>
          <a:p>
            <a:r>
              <a:rPr lang="el-GR" dirty="0"/>
              <a:t>Υπογενείδιος</a:t>
            </a:r>
          </a:p>
          <a:p>
            <a:r>
              <a:rPr lang="el-GR" dirty="0"/>
              <a:t>Υπερκλείδιος</a:t>
            </a:r>
          </a:p>
          <a:p>
            <a:r>
              <a:rPr lang="el-GR" dirty="0"/>
              <a:t>Μυώδους πλατύσματος</a:t>
            </a:r>
          </a:p>
          <a:p>
            <a:r>
              <a:rPr lang="el-GR" dirty="0"/>
              <a:t>Μασητήρα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632" y="2167128"/>
            <a:ext cx="534736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9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Περιοχικοί Κρημνοί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48" y="1828982"/>
            <a:ext cx="8299340" cy="4658033"/>
          </a:xfrm>
        </p:spPr>
      </p:pic>
    </p:spTree>
    <p:extLst>
      <p:ext uri="{BB962C8B-B14F-4D97-AF65-F5344CB8AC3E}">
        <p14:creationId xmlns:p14="http://schemas.microsoft.com/office/powerpoint/2010/main" val="20620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Περιοχικοί Κρημνοί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94" y="1764984"/>
            <a:ext cx="8507412" cy="4770437"/>
          </a:xfrm>
        </p:spPr>
      </p:pic>
    </p:spTree>
    <p:extLst>
      <p:ext uri="{BB962C8B-B14F-4D97-AF65-F5344CB8AC3E}">
        <p14:creationId xmlns:p14="http://schemas.microsoft.com/office/powerpoint/2010/main" val="371318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Περιοχικοί Κρημνοί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89" y="1808417"/>
            <a:ext cx="8615363" cy="4830762"/>
          </a:xfrm>
        </p:spPr>
      </p:pic>
    </p:spTree>
    <p:extLst>
      <p:ext uri="{BB962C8B-B14F-4D97-AF65-F5344CB8AC3E}">
        <p14:creationId xmlns:p14="http://schemas.microsoft.com/office/powerpoint/2010/main" val="16233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Περιοχικοί Κρημνοί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13" y="1784034"/>
            <a:ext cx="8512175" cy="4772025"/>
          </a:xfrm>
        </p:spPr>
      </p:pic>
    </p:spTree>
    <p:extLst>
      <p:ext uri="{BB962C8B-B14F-4D97-AF65-F5344CB8AC3E}">
        <p14:creationId xmlns:p14="http://schemas.microsoft.com/office/powerpoint/2010/main" val="60271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Ελεύθεροι Κρημνοί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29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Ελεύθεροι Κρημνοί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06881" y="2026920"/>
            <a:ext cx="4104102" cy="4267200"/>
          </a:xfrm>
        </p:spPr>
        <p:txBody>
          <a:bodyPr>
            <a:normAutofit/>
          </a:bodyPr>
          <a:lstStyle/>
          <a:p>
            <a:r>
              <a:rPr lang="el-GR" sz="2400" dirty="0"/>
              <a:t>Μεταφορά ιστών από απομακρυσμένες θέσεις μαζί με τα αγγεία τους και αυτομεταμόσχευση στη δότρια θέση.</a:t>
            </a:r>
          </a:p>
          <a:p>
            <a:r>
              <a:rPr lang="el-GR" sz="2400" dirty="0"/>
              <a:t>Απαραίτητη η χρήση μικροεργαλείων και χειρουργικού μικροσκοπίου για τη διενέργεια μικροαγγειακών αναστομόσεων.</a:t>
            </a:r>
            <a:endParaRPr lang="en-GB" sz="2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r="6878"/>
          <a:stretch/>
        </p:blipFill>
        <p:spPr>
          <a:xfrm>
            <a:off x="5981671" y="2328673"/>
            <a:ext cx="4363545" cy="3449341"/>
          </a:xfrm>
        </p:spPr>
      </p:pic>
    </p:spTree>
    <p:extLst>
      <p:ext uri="{BB962C8B-B14F-4D97-AF65-F5344CB8AC3E}">
        <p14:creationId xmlns:p14="http://schemas.microsoft.com/office/powerpoint/2010/main" val="24817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540329" y="972277"/>
            <a:ext cx="8874578" cy="825740"/>
          </a:xfrm>
          <a:noFill/>
          <a:ln>
            <a:noFill/>
          </a:ln>
        </p:spPr>
        <p:txBody>
          <a:bodyPr vert="horz" wrap="square" lIns="67500" tIns="33750" rIns="67500" bIns="33750" rtlCol="0" anchor="ctr">
            <a:noAutofit/>
          </a:bodyPr>
          <a:lstStyle/>
          <a:p>
            <a:pPr hangingPunct="0">
              <a:spcBef>
                <a:spcPts val="0"/>
              </a:spcBef>
            </a:pPr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l-GR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Επιπτώσεις</a:t>
            </a:r>
            <a:br>
              <a:rPr lang="el-GR" sz="2400" dirty="0">
                <a:cs typeface="Tahoma" pitchFamily="2"/>
              </a:rPr>
            </a:br>
            <a:r>
              <a:rPr lang="el-GR" sz="3600" dirty="0">
                <a:latin typeface="+mn-lt"/>
                <a:cs typeface="Tahoma" pitchFamily="2"/>
              </a:rPr>
              <a:t> </a:t>
            </a:r>
            <a:endParaRPr lang="el-GR" sz="3200" dirty="0">
              <a:latin typeface="+mn-lt"/>
              <a:cs typeface="Tahoma" pitchFamily="2"/>
            </a:endParaRPr>
          </a:p>
        </p:txBody>
      </p:sp>
      <p:sp>
        <p:nvSpPr>
          <p:cNvPr id="3" name="Content Placeholder 3"/>
          <p:cNvSpPr txBox="1">
            <a:spLocks noGrp="1"/>
          </p:cNvSpPr>
          <p:nvPr>
            <p:ph sz="half" idx="1"/>
          </p:nvPr>
        </p:nvSpPr>
        <p:spPr>
          <a:xfrm>
            <a:off x="1952444" y="1799891"/>
            <a:ext cx="3566160" cy="4297363"/>
          </a:xfrm>
          <a:noFill/>
          <a:ln>
            <a:noFill/>
          </a:ln>
        </p:spPr>
        <p:txBody>
          <a:bodyPr vert="horz" wrap="square" lIns="67500" tIns="33750" rIns="67500" bIns="33750" rtlCol="0">
            <a:noAutofit/>
          </a:bodyPr>
          <a:lstStyle/>
          <a:p>
            <a:pPr marL="0" indent="0" hangingPunct="0">
              <a:spcBef>
                <a:spcPts val="0"/>
              </a:spcBef>
              <a:buSzPct val="45000"/>
              <a:buNone/>
            </a:pPr>
            <a:r>
              <a:rPr lang="el-GR" sz="2800" b="1" u="sng" dirty="0">
                <a:latin typeface="Arial" pitchFamily="18"/>
                <a:cs typeface="Tahoma" pitchFamily="2"/>
              </a:rPr>
              <a:t>Αισθητικές</a:t>
            </a:r>
          </a:p>
          <a:p>
            <a:pPr marL="0" indent="0" hangingPunct="0">
              <a:spcBef>
                <a:spcPts val="0"/>
              </a:spcBef>
              <a:buSzPct val="45000"/>
              <a:buFont typeface="Arial" pitchFamily="32"/>
            </a:pPr>
            <a:endParaRPr lang="el-GR" sz="2800" dirty="0">
              <a:latin typeface="Arial" pitchFamily="18"/>
              <a:cs typeface="Tahoma" pitchFamily="2"/>
            </a:endParaRPr>
          </a:p>
          <a:p>
            <a:pPr marL="0" indent="0" hangingPunct="0">
              <a:spcBef>
                <a:spcPts val="0"/>
              </a:spcBef>
              <a:buNone/>
            </a:pPr>
            <a:r>
              <a:rPr lang="el-GR" sz="2800" dirty="0">
                <a:latin typeface="Arial" pitchFamily="18"/>
                <a:cs typeface="Tahoma" pitchFamily="2"/>
              </a:rPr>
              <a:t>Σχήμα - Περίγραμμα</a:t>
            </a:r>
          </a:p>
          <a:p>
            <a:pPr marL="0" indent="0" hangingPunct="0">
              <a:spcBef>
                <a:spcPts val="0"/>
              </a:spcBef>
              <a:buNone/>
            </a:pPr>
            <a:r>
              <a:rPr lang="el-GR" sz="2800" dirty="0">
                <a:latin typeface="Arial" pitchFamily="18"/>
                <a:cs typeface="Tahoma" pitchFamily="2"/>
              </a:rPr>
              <a:t>Έκφραση</a:t>
            </a:r>
          </a:p>
        </p:txBody>
      </p:sp>
      <p:sp>
        <p:nvSpPr>
          <p:cNvPr id="4" name="Content Placeholder 4"/>
          <p:cNvSpPr txBox="1">
            <a:spLocks noGrp="1"/>
          </p:cNvSpPr>
          <p:nvPr>
            <p:ph sz="half" idx="2"/>
          </p:nvPr>
        </p:nvSpPr>
        <p:spPr>
          <a:xfrm>
            <a:off x="7470766" y="1799891"/>
            <a:ext cx="3566160" cy="4297363"/>
          </a:xfrm>
          <a:noFill/>
          <a:ln>
            <a:noFill/>
          </a:ln>
        </p:spPr>
        <p:txBody>
          <a:bodyPr vert="horz" wrap="square" lIns="67500" tIns="33750" rIns="67500" bIns="33750" rtlCol="0">
            <a:noAutofit/>
          </a:bodyPr>
          <a:lstStyle/>
          <a:p>
            <a:pPr marL="0" indent="0" hangingPunct="0">
              <a:spcBef>
                <a:spcPts val="0"/>
              </a:spcBef>
              <a:buSzPct val="45000"/>
              <a:buNone/>
            </a:pPr>
            <a:r>
              <a:rPr lang="el-GR" sz="2800" b="1" u="sng" dirty="0">
                <a:latin typeface="Arial" pitchFamily="18"/>
                <a:cs typeface="Tahoma" pitchFamily="2"/>
              </a:rPr>
              <a:t>Λειτουργικές</a:t>
            </a:r>
          </a:p>
          <a:p>
            <a:pPr marL="0" indent="0" hangingPunct="0">
              <a:spcBef>
                <a:spcPts val="0"/>
              </a:spcBef>
              <a:buNone/>
            </a:pPr>
            <a:endParaRPr lang="el-GR" sz="2800" dirty="0">
              <a:latin typeface="Arial" pitchFamily="18"/>
              <a:cs typeface="Tahoma" pitchFamily="2"/>
            </a:endParaRPr>
          </a:p>
          <a:p>
            <a:pPr marL="0" indent="0" hangingPunct="0">
              <a:spcBef>
                <a:spcPts val="0"/>
              </a:spcBef>
              <a:buNone/>
            </a:pPr>
            <a:r>
              <a:rPr lang="el-GR" sz="2800" dirty="0">
                <a:latin typeface="Arial" pitchFamily="18"/>
                <a:cs typeface="Tahoma" pitchFamily="2"/>
              </a:rPr>
              <a:t>Ομιλία</a:t>
            </a:r>
          </a:p>
          <a:p>
            <a:pPr marL="0" indent="0" hangingPunct="0">
              <a:spcBef>
                <a:spcPts val="0"/>
              </a:spcBef>
              <a:buNone/>
            </a:pPr>
            <a:r>
              <a:rPr lang="el-GR" sz="2800" dirty="0">
                <a:latin typeface="Arial" pitchFamily="18"/>
                <a:cs typeface="Tahoma" pitchFamily="2"/>
              </a:rPr>
              <a:t>Μάσηση</a:t>
            </a:r>
          </a:p>
          <a:p>
            <a:pPr marL="0" indent="0" hangingPunct="0">
              <a:spcBef>
                <a:spcPts val="0"/>
              </a:spcBef>
              <a:buNone/>
            </a:pPr>
            <a:r>
              <a:rPr lang="el-GR" sz="2800" dirty="0">
                <a:latin typeface="Arial" pitchFamily="18"/>
                <a:cs typeface="Tahoma" pitchFamily="2"/>
              </a:rPr>
              <a:t>Κατάποση</a:t>
            </a:r>
          </a:p>
        </p:txBody>
      </p:sp>
      <p:sp>
        <p:nvSpPr>
          <p:cNvPr id="7" name="TextBox 9"/>
          <p:cNvSpPr/>
          <p:nvPr/>
        </p:nvSpPr>
        <p:spPr>
          <a:xfrm>
            <a:off x="3735524" y="4821848"/>
            <a:ext cx="4488926" cy="5037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67500" tIns="33750" rIns="67500" bIns="33750" compatLnSpc="0">
            <a:noAutofit/>
          </a:bodyPr>
          <a:lstStyle/>
          <a:p>
            <a:pPr defTabSz="457200" hangingPunct="0"/>
            <a:r>
              <a:rPr lang="el-GR" sz="3200" b="1" i="1" dirty="0">
                <a:solidFill>
                  <a:srgbClr val="DF9041"/>
                </a:solidFill>
                <a:latin typeface="Arial" pitchFamily="18"/>
                <a:ea typeface="Arial" pitchFamily="2"/>
                <a:cs typeface="Tahoma" pitchFamily="2"/>
              </a:rPr>
              <a:t>Στοματική Αναπηρία</a:t>
            </a:r>
          </a:p>
        </p:txBody>
      </p:sp>
      <p:sp>
        <p:nvSpPr>
          <p:cNvPr id="8" name="Curved Right Arrow 7"/>
          <p:cNvSpPr/>
          <p:nvPr/>
        </p:nvSpPr>
        <p:spPr>
          <a:xfrm rot="19561458">
            <a:off x="2557548" y="3924810"/>
            <a:ext cx="731520" cy="121615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l-GR">
              <a:solidFill>
                <a:prstClr val="white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 rot="1176321">
            <a:off x="8346179" y="3911697"/>
            <a:ext cx="731520" cy="121615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5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Ελεύθεροι Κρημνοί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1"/>
          <a:stretch/>
        </p:blipFill>
        <p:spPr>
          <a:xfrm>
            <a:off x="3251671" y="1676400"/>
            <a:ext cx="5867724" cy="493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Ελεύθεροι Κρημνοί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812" y="2247900"/>
            <a:ext cx="8119210" cy="4267200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/>
              <a:t>Κατάταξη</a:t>
            </a:r>
          </a:p>
          <a:p>
            <a:pPr marL="457200" indent="-457200">
              <a:buAutoNum type="arabicPeriod"/>
            </a:pPr>
            <a:r>
              <a:rPr lang="el-GR" sz="2400" dirty="0"/>
              <a:t>Περιτονιακοί &amp; Δερματοπεριτονιακοί</a:t>
            </a:r>
          </a:p>
          <a:p>
            <a:pPr marL="457200" indent="-457200">
              <a:buAutoNum type="arabicPeriod"/>
            </a:pPr>
            <a:r>
              <a:rPr lang="el-GR" sz="2400" dirty="0"/>
              <a:t>Μυικοί &amp; Μυοδερματικοί</a:t>
            </a:r>
          </a:p>
          <a:p>
            <a:pPr marL="457200" indent="-457200">
              <a:buAutoNum type="arabicPeriod"/>
            </a:pPr>
            <a:r>
              <a:rPr lang="el-GR" sz="2400" dirty="0"/>
              <a:t>Οστικοί Κρημνοί</a:t>
            </a:r>
          </a:p>
          <a:p>
            <a:pPr marL="457200" indent="-457200">
              <a:buAutoNum type="arabicPeriod"/>
            </a:pPr>
            <a:r>
              <a:rPr lang="el-GR" sz="2400" dirty="0"/>
              <a:t>Σύνθετοι Κρημνοί</a:t>
            </a:r>
          </a:p>
          <a:p>
            <a:pPr marL="457200" indent="-457200">
              <a:buAutoNum type="arabicPeriod"/>
            </a:pPr>
            <a:r>
              <a:rPr lang="el-GR" sz="2400" dirty="0"/>
              <a:t>Σπλαχνικοί κρημνοί</a:t>
            </a:r>
          </a:p>
          <a:p>
            <a:pPr marL="457200" indent="-457200">
              <a:buAutoNum type="arabicPeriod"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8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Ελεύθεροι Κρημνοί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812" y="2247900"/>
            <a:ext cx="8119210" cy="4267200"/>
          </a:xfrm>
        </p:spPr>
        <p:txBody>
          <a:bodyPr/>
          <a:lstStyle/>
          <a:p>
            <a:r>
              <a:rPr lang="el-GR" sz="2400" dirty="0"/>
              <a:t>Παρασκευή &amp; ανασήκωση του κρημνού </a:t>
            </a:r>
          </a:p>
          <a:p>
            <a:r>
              <a:rPr lang="el-GR" sz="2400" dirty="0"/>
              <a:t>Προετοιμασία αγγειακού μίσχου κρημνού </a:t>
            </a:r>
          </a:p>
          <a:p>
            <a:r>
              <a:rPr lang="el-GR" sz="2400" dirty="0"/>
              <a:t>Προετοιμασία αγγείων στη δέκτρια χώρα </a:t>
            </a:r>
          </a:p>
          <a:p>
            <a:r>
              <a:rPr lang="el-GR" sz="2400" dirty="0"/>
              <a:t>ΜΧ συρραφή αρτηριών &amp; φλεβών </a:t>
            </a:r>
          </a:p>
          <a:p>
            <a:r>
              <a:rPr lang="el-GR" sz="2400" dirty="0"/>
              <a:t>+/-­ Συρραφή νεύρου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117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Ελεύθεροι Κρημνοί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sz="2400" dirty="0"/>
              <a:t>ΔΟΤΡΙΕΣ ΘΕΣΕΙΣ</a:t>
            </a:r>
          </a:p>
          <a:p>
            <a:pPr marL="0" indent="0">
              <a:buNone/>
            </a:pPr>
            <a:endParaRPr lang="en-GB" sz="2400" dirty="0"/>
          </a:p>
          <a:p>
            <a:pPr marL="457200" indent="-457200">
              <a:buAutoNum type="alphaLcPeriod"/>
            </a:pPr>
            <a:r>
              <a:rPr lang="el-GR" sz="2400" dirty="0"/>
              <a:t>Πλατύς ραχιαίος</a:t>
            </a:r>
          </a:p>
          <a:p>
            <a:pPr marL="457200" indent="-457200">
              <a:buAutoNum type="alphaLcPeriod"/>
            </a:pPr>
            <a:r>
              <a:rPr lang="el-GR" sz="2400" dirty="0"/>
              <a:t>Πρόσθιος οδοντωτός</a:t>
            </a:r>
          </a:p>
          <a:p>
            <a:pPr marL="457200" indent="-457200">
              <a:buAutoNum type="alphaLcPeriod"/>
            </a:pPr>
            <a:r>
              <a:rPr lang="el-GR" sz="2400" dirty="0"/>
              <a:t>Ορθός Κοιλιακός</a:t>
            </a:r>
          </a:p>
          <a:p>
            <a:pPr marL="457200" indent="-457200">
              <a:buAutoNum type="alphaLcPeriod"/>
            </a:pPr>
            <a:r>
              <a:rPr lang="el-GR" sz="2400" dirty="0"/>
              <a:t>Ισχνός Προσαγωγός</a:t>
            </a:r>
          </a:p>
          <a:p>
            <a:pPr marL="457200" indent="-457200">
              <a:buAutoNum type="alphaLcPeriod"/>
            </a:pPr>
            <a:r>
              <a:rPr lang="el-GR" sz="2400" dirty="0">
                <a:solidFill>
                  <a:srgbClr val="FF0000"/>
                </a:solidFill>
              </a:rPr>
              <a:t>Περονιαίος</a:t>
            </a:r>
          </a:p>
          <a:p>
            <a:pPr marL="457200" indent="-457200">
              <a:buAutoNum type="alphaLcPeriod"/>
            </a:pPr>
            <a:r>
              <a:rPr lang="el-GR" sz="2400" dirty="0"/>
              <a:t>Προσθιοπλάγιος του μηρού</a:t>
            </a:r>
          </a:p>
          <a:p>
            <a:pPr marL="457200" indent="-457200">
              <a:buAutoNum type="alphaLcPeriod"/>
            </a:pPr>
            <a:r>
              <a:rPr lang="el-GR" sz="2400" dirty="0"/>
              <a:t>Εγκάρσιος ορθού κοιλιακού</a:t>
            </a:r>
          </a:p>
          <a:p>
            <a:pPr marL="457200" indent="-457200">
              <a:buAutoNum type="alphaLcPeriod"/>
            </a:pPr>
            <a:r>
              <a:rPr lang="el-GR" sz="2400" dirty="0">
                <a:solidFill>
                  <a:srgbClr val="FF0000"/>
                </a:solidFill>
              </a:rPr>
              <a:t>Αντιβραχίου</a:t>
            </a:r>
          </a:p>
          <a:p>
            <a:pPr marL="457200" indent="-457200">
              <a:buAutoNum type="alphaLcPeriod"/>
            </a:pPr>
            <a:r>
              <a:rPr lang="el-GR" sz="2400" dirty="0">
                <a:solidFill>
                  <a:srgbClr val="FF0000"/>
                </a:solidFill>
              </a:rPr>
              <a:t>Ωμοπλάτης</a:t>
            </a:r>
          </a:p>
          <a:p>
            <a:pPr marL="457200" indent="-457200">
              <a:buAutoNum type="alphaLcPeriod"/>
            </a:pPr>
            <a:r>
              <a:rPr lang="el-GR" sz="2400" dirty="0">
                <a:solidFill>
                  <a:srgbClr val="FF0000"/>
                </a:solidFill>
              </a:rPr>
              <a:t>Λαγονίου</a:t>
            </a:r>
          </a:p>
          <a:p>
            <a:endParaRPr lang="en-GB" sz="2400" dirty="0"/>
          </a:p>
        </p:txBody>
      </p:sp>
      <p:pic>
        <p:nvPicPr>
          <p:cNvPr id="1026" name="Picture 2" descr="image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83"/>
          <a:stretch/>
        </p:blipFill>
        <p:spPr bwMode="auto">
          <a:xfrm>
            <a:off x="6637020" y="1595087"/>
            <a:ext cx="3543300" cy="512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3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522811" y="431288"/>
            <a:ext cx="8899071" cy="1283167"/>
          </a:xfrm>
          <a:noFill/>
          <a:ln>
            <a:noFill/>
          </a:ln>
        </p:spPr>
        <p:txBody>
          <a:bodyPr vert="horz" wrap="square" lIns="67500" tIns="33750" rIns="67500" bIns="33750" rtlCol="0" anchor="ctr">
            <a:noAutofit/>
          </a:bodyPr>
          <a:lstStyle/>
          <a:p>
            <a:pPr hangingPunct="0">
              <a:spcBef>
                <a:spcPts val="0"/>
              </a:spcBef>
            </a:pPr>
            <a:r>
              <a:rPr lang="el-GR" sz="2800" dirty="0">
                <a:cs typeface="Tahoma" pitchFamily="2"/>
              </a:rPr>
              <a:t>Αποκατάσταση Ελλειμάτων Μαλακών Μορίων</a:t>
            </a:r>
            <a:br>
              <a:rPr lang="el-GR" sz="2800" dirty="0">
                <a:cs typeface="Tahoma" pitchFamily="2"/>
              </a:rPr>
            </a:br>
            <a:r>
              <a:rPr lang="el-GR" sz="2800" dirty="0">
                <a:cs typeface="Tahoma" pitchFamily="2"/>
              </a:rPr>
              <a:t>Στοματογναθοπροσωπικής Περιοχής</a:t>
            </a:r>
            <a:endParaRPr lang="el-GR" sz="2400" dirty="0">
              <a:cs typeface="Tahoma" pitchFamily="2"/>
            </a:endParaRPr>
          </a:p>
        </p:txBody>
      </p:sp>
      <p:grpSp>
        <p:nvGrpSpPr>
          <p:cNvPr id="3" name="Content Placeholder 3"/>
          <p:cNvGrpSpPr/>
          <p:nvPr/>
        </p:nvGrpSpPr>
        <p:grpSpPr>
          <a:xfrm>
            <a:off x="1869621" y="2114551"/>
            <a:ext cx="8376557" cy="4196442"/>
            <a:chOff x="1522440" y="1905120"/>
            <a:chExt cx="9146880" cy="4266720"/>
          </a:xfrm>
        </p:grpSpPr>
        <p:sp>
          <p:nvSpPr>
            <p:cNvPr id="4" name="Freeform 3"/>
            <p:cNvSpPr/>
            <p:nvPr/>
          </p:nvSpPr>
          <p:spPr>
            <a:xfrm>
              <a:off x="1522440" y="1905120"/>
              <a:ext cx="9146880" cy="426672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chemeClr val="bg1"/>
            </a:solidFill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hangingPunct="0">
                <a:lnSpc>
                  <a:spcPct val="90000"/>
                </a:lnSpc>
              </a:pPr>
              <a:r>
                <a:rPr lang="el-GR" sz="2625" dirty="0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Μύς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1751039" y="2971800"/>
              <a:ext cx="1465201" cy="96516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chemeClr val="tx2">
                <a:lumMod val="75000"/>
                <a:alpha val="90000"/>
              </a:schemeClr>
            </a:solidFill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algn="ctr" hangingPunct="0">
                <a:lnSpc>
                  <a:spcPct val="90000"/>
                </a:lnSpc>
              </a:pPr>
              <a:r>
                <a:rPr lang="el-GR" sz="1050" dirty="0">
                  <a:latin typeface="Arial" pitchFamily="18"/>
                  <a:ea typeface="Arial" pitchFamily="2"/>
                  <a:cs typeface="Arial" pitchFamily="2"/>
                </a:rPr>
                <a:t>Περιοχικοί δερματικοί κρημνοί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1751039" y="3981600"/>
              <a:ext cx="1465201" cy="96516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chemeClr val="tx2">
                <a:lumMod val="75000"/>
                <a:alpha val="90000"/>
              </a:schemeClr>
            </a:solidFill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algn="ctr" hangingPunct="0">
                <a:lnSpc>
                  <a:spcPct val="90000"/>
                </a:lnSpc>
              </a:pPr>
              <a:r>
                <a:rPr lang="el-GR" sz="1050" dirty="0">
                  <a:latin typeface="Arial" pitchFamily="18"/>
                  <a:ea typeface="Arial" pitchFamily="2"/>
                  <a:cs typeface="Arial" pitchFamily="2"/>
                </a:rPr>
                <a:t>Μυοδερματικοί κρημνοί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751039" y="4991400"/>
              <a:ext cx="1465201" cy="96516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chemeClr val="tx2">
                <a:lumMod val="75000"/>
                <a:alpha val="90000"/>
              </a:schemeClr>
            </a:solidFill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algn="ctr" hangingPunct="0">
                <a:lnSpc>
                  <a:spcPct val="90000"/>
                </a:lnSpc>
              </a:pPr>
              <a:r>
                <a:rPr lang="el-GR" sz="1050" dirty="0">
                  <a:latin typeface="Arial" pitchFamily="18"/>
                  <a:ea typeface="Arial" pitchFamily="2"/>
                  <a:cs typeface="Arial" pitchFamily="2"/>
                </a:rPr>
                <a:t>Ελεύθεροι κρημνοί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3351960" y="2971800"/>
              <a:ext cx="7088760" cy="298656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hangingPunct="0">
                <a:lnSpc>
                  <a:spcPct val="90000"/>
                </a:lnSpc>
              </a:pPr>
              <a:r>
                <a:rPr lang="el-GR" sz="2625" dirty="0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Υποβλεννογόνιος - Υποδόριο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529080" y="4017240"/>
              <a:ext cx="1417320" cy="17172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chemeClr val="tx2">
                <a:lumMod val="75000"/>
                <a:alpha val="90000"/>
              </a:schemeClr>
            </a:solidFill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algn="ctr" hangingPunct="0">
                <a:lnSpc>
                  <a:spcPct val="90000"/>
                </a:lnSpc>
              </a:pPr>
              <a:r>
                <a:rPr lang="el-GR" sz="1050">
                  <a:latin typeface="Arial" pitchFamily="18"/>
                  <a:ea typeface="Arial" pitchFamily="2"/>
                  <a:cs typeface="Arial" pitchFamily="2"/>
                </a:rPr>
                <a:t>Τοπικοί κρημνοί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5135400" y="4038479"/>
              <a:ext cx="5076360" cy="17064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hangingPunct="0">
                <a:lnSpc>
                  <a:spcPct val="90000"/>
                </a:lnSpc>
              </a:pPr>
              <a:r>
                <a:rPr lang="el-GR" sz="2625" dirty="0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Βλεννογόνος</a:t>
              </a:r>
              <a:r>
                <a:rPr lang="en-GB" sz="2625" dirty="0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 – </a:t>
              </a:r>
              <a:r>
                <a:rPr lang="el-GR" sz="2625" dirty="0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Δέρμα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8501040" y="4806720"/>
              <a:ext cx="1575000" cy="76788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chemeClr val="tx2">
                <a:lumMod val="75000"/>
                <a:alpha val="90000"/>
              </a:schemeClr>
            </a:solidFill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algn="ctr" hangingPunct="0">
                <a:lnSpc>
                  <a:spcPct val="90000"/>
                </a:lnSpc>
              </a:pPr>
              <a:r>
                <a:rPr lang="el-GR" sz="1050">
                  <a:latin typeface="Arial" pitchFamily="18"/>
                  <a:ea typeface="Arial" pitchFamily="2"/>
                  <a:cs typeface="Arial" pitchFamily="2"/>
                </a:rPr>
                <a:t>Ελεύθερο δερματικό μόσχευμα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6882840" y="4806720"/>
              <a:ext cx="1575000" cy="76788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chemeClr val="tx2">
                <a:lumMod val="75000"/>
                <a:alpha val="90000"/>
              </a:schemeClr>
            </a:solidFill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algn="ctr" hangingPunct="0">
                <a:lnSpc>
                  <a:spcPct val="90000"/>
                </a:lnSpc>
              </a:pPr>
              <a:r>
                <a:rPr lang="el-GR" sz="1050">
                  <a:latin typeface="Arial" pitchFamily="18"/>
                  <a:ea typeface="Arial" pitchFamily="2"/>
                  <a:cs typeface="Arial" pitchFamily="2"/>
                </a:rPr>
                <a:t>Συρραφή κατά πρώτο σκοπό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264640" y="4822560"/>
              <a:ext cx="1575000" cy="76788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chemeClr val="tx2">
                <a:lumMod val="75000"/>
                <a:alpha val="90000"/>
              </a:schemeClr>
            </a:solidFill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algn="ctr" hangingPunct="0">
                <a:lnSpc>
                  <a:spcPct val="90000"/>
                </a:lnSpc>
              </a:pPr>
              <a:r>
                <a:rPr lang="el-GR" sz="1050">
                  <a:latin typeface="Arial" pitchFamily="18"/>
                  <a:ea typeface="Arial" pitchFamily="2"/>
                  <a:cs typeface="Arial" pitchFamily="2"/>
                </a:rPr>
                <a:t>Επούλωση κατά 2ο σκοπό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7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Ακανθοκυτταρικό </a:t>
            </a:r>
            <a:r>
              <a:rPr lang="en-US" dirty="0"/>
              <a:t>Ca </a:t>
            </a:r>
            <a:r>
              <a:rPr lang="el-GR" dirty="0"/>
              <a:t>Πλαγίου Χείλους Γλώσσας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257244" indent="-257244">
              <a:buFont typeface="Arial" panose="020B0604020202020204" pitchFamily="34" charset="0"/>
              <a:buChar char="•"/>
            </a:pPr>
            <a:r>
              <a:rPr lang="en-US" dirty="0"/>
              <a:t>Lip Split</a:t>
            </a:r>
          </a:p>
          <a:p>
            <a:pPr marL="257244" indent="-257244">
              <a:buFont typeface="Arial" panose="020B0604020202020204" pitchFamily="34" charset="0"/>
              <a:buChar char="•"/>
            </a:pPr>
            <a:r>
              <a:rPr lang="el-GR" dirty="0"/>
              <a:t>Υπερωμουοειδικός τραχηλικός λεμφαδενικός καθαρισμός</a:t>
            </a:r>
          </a:p>
          <a:p>
            <a:pPr marL="257244" indent="-257244">
              <a:buFont typeface="Arial" panose="020B0604020202020204" pitchFamily="34" charset="0"/>
              <a:buChar char="•"/>
            </a:pPr>
            <a:r>
              <a:rPr lang="el-GR" dirty="0"/>
              <a:t>Αποκατάσταση με </a:t>
            </a:r>
            <a:r>
              <a:rPr lang="en-US" dirty="0"/>
              <a:t>RFFF</a:t>
            </a:r>
          </a:p>
          <a:p>
            <a:pPr marL="257244" indent="-257244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2572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540205"/>
            <a:ext cx="10490200" cy="5881233"/>
          </a:xfrm>
        </p:spPr>
      </p:pic>
    </p:spTree>
    <p:extLst>
      <p:ext uri="{BB962C8B-B14F-4D97-AF65-F5344CB8AC3E}">
        <p14:creationId xmlns:p14="http://schemas.microsoft.com/office/powerpoint/2010/main" val="27629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467972"/>
            <a:ext cx="10668000" cy="5980453"/>
          </a:xfrm>
        </p:spPr>
      </p:pic>
    </p:spTree>
    <p:extLst>
      <p:ext uri="{BB962C8B-B14F-4D97-AF65-F5344CB8AC3E}">
        <p14:creationId xmlns:p14="http://schemas.microsoft.com/office/powerpoint/2010/main" val="16728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 </a:t>
            </a:r>
            <a:r>
              <a:rPr lang="el-GR" dirty="0"/>
              <a:t>Γλώσσας – Ημιγλωσεκτομή – Αποκατάσταση με </a:t>
            </a:r>
            <a:r>
              <a:rPr lang="en-GB" dirty="0"/>
              <a:t>ALT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9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712261"/>
            <a:ext cx="9791700" cy="5491689"/>
          </a:xfrm>
        </p:spPr>
      </p:pic>
    </p:spTree>
    <p:extLst>
      <p:ext uri="{BB962C8B-B14F-4D97-AF65-F5344CB8AC3E}">
        <p14:creationId xmlns:p14="http://schemas.microsoft.com/office/powerpoint/2010/main" val="39970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11780" y="152565"/>
            <a:ext cx="8915399" cy="1283167"/>
          </a:xfrm>
          <a:noFill/>
          <a:ln>
            <a:noFill/>
          </a:ln>
        </p:spPr>
        <p:txBody>
          <a:bodyPr vert="horz" wrap="square" lIns="67500" tIns="33750" rIns="67500" bIns="33750" rtlCol="0" anchor="ctr">
            <a:noAutofit/>
          </a:bodyPr>
          <a:lstStyle/>
          <a:p>
            <a:pPr hangingPunct="0">
              <a:spcBef>
                <a:spcPts val="0"/>
              </a:spcBef>
            </a:pPr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l-GR" sz="2400" dirty="0">
                <a:cs typeface="Tahoma" pitchFamily="2"/>
              </a:rPr>
            </a:br>
            <a:br>
              <a:rPr lang="el-GR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Στόχοι Αποκατάστασης Ασθενών με ελλείματα Στοματογναθοπροσωπικής Περιοχής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sz="half" idx="1"/>
          </p:nvPr>
        </p:nvSpPr>
        <p:spPr>
          <a:xfrm>
            <a:off x="2303463" y="1861458"/>
            <a:ext cx="3866016" cy="4122965"/>
          </a:xfrm>
          <a:noFill/>
          <a:ln>
            <a:noFill/>
          </a:ln>
        </p:spPr>
        <p:txBody>
          <a:bodyPr vert="horz" wrap="square" lIns="67500" tIns="33750" rIns="67500" bIns="33750" rtlCol="0">
            <a:noAutofit/>
          </a:bodyPr>
          <a:lstStyle/>
          <a:p>
            <a:pPr marL="0" indent="0" hangingPunct="0">
              <a:lnSpc>
                <a:spcPct val="80000"/>
              </a:lnSpc>
              <a:spcBef>
                <a:spcPts val="0"/>
              </a:spcBef>
              <a:buSzPct val="45000"/>
              <a:buNone/>
            </a:pPr>
            <a:r>
              <a:rPr lang="el-GR" sz="2800" b="1" u="sng" dirty="0">
                <a:cs typeface="Tahoma" pitchFamily="2"/>
              </a:rPr>
              <a:t>Αισθητικοί</a:t>
            </a:r>
          </a:p>
          <a:p>
            <a:pPr marL="0" indent="0" hangingPunct="0">
              <a:lnSpc>
                <a:spcPct val="80000"/>
              </a:lnSpc>
              <a:spcBef>
                <a:spcPts val="0"/>
              </a:spcBef>
              <a:buSzPct val="45000"/>
              <a:buFont typeface="Arial" pitchFamily="32"/>
            </a:pPr>
            <a:endParaRPr lang="el-GR" sz="1650" dirty="0">
              <a:cs typeface="Tahoma" pitchFamily="2"/>
            </a:endParaRPr>
          </a:p>
          <a:p>
            <a:pPr marL="0" indent="0" hangingPunct="0">
              <a:lnSpc>
                <a:spcPct val="80000"/>
              </a:lnSpc>
              <a:spcBef>
                <a:spcPts val="0"/>
              </a:spcBef>
              <a:buSzPct val="45000"/>
              <a:buFont typeface="Arial" pitchFamily="32"/>
            </a:pPr>
            <a:endParaRPr lang="el-GR" sz="1650" dirty="0">
              <a:cs typeface="Tahoma" pitchFamily="2"/>
            </a:endParaRPr>
          </a:p>
          <a:p>
            <a:pPr hangingPunct="0">
              <a:spcBef>
                <a:spcPts val="0"/>
              </a:spcBef>
              <a:buSzPct val="45000"/>
              <a:buFont typeface="Arial" panose="020B0604020202020204" pitchFamily="34" charset="0"/>
              <a:buChar char="•"/>
            </a:pPr>
            <a:r>
              <a:rPr lang="el-GR" sz="2400" dirty="0">
                <a:cs typeface="Tahoma" pitchFamily="2"/>
              </a:rPr>
              <a:t>Αποκατάσταση οστικού σκελετού</a:t>
            </a:r>
          </a:p>
          <a:p>
            <a:pPr hangingPunct="0">
              <a:spcBef>
                <a:spcPts val="0"/>
              </a:spcBef>
              <a:buSzPct val="45000"/>
              <a:buFont typeface="Arial" panose="020B0604020202020204" pitchFamily="34" charset="0"/>
              <a:buChar char="•"/>
            </a:pPr>
            <a:r>
              <a:rPr lang="el-GR" sz="2400" dirty="0">
                <a:cs typeface="Tahoma" pitchFamily="2"/>
              </a:rPr>
              <a:t>Αποκατάσταση του περιγράμματος του προσώπου</a:t>
            </a:r>
          </a:p>
          <a:p>
            <a:pPr hangingPunct="0">
              <a:spcBef>
                <a:spcPts val="0"/>
              </a:spcBef>
              <a:buSzPct val="45000"/>
              <a:buFont typeface="Arial" panose="020B0604020202020204" pitchFamily="34" charset="0"/>
              <a:buChar char="•"/>
            </a:pPr>
            <a:r>
              <a:rPr lang="el-GR" sz="2400" dirty="0">
                <a:cs typeface="Tahoma" pitchFamily="2"/>
              </a:rPr>
              <a:t>Αποκατάσταση της προβολής του γενείου</a:t>
            </a:r>
          </a:p>
          <a:p>
            <a:pPr hangingPunct="0">
              <a:spcBef>
                <a:spcPts val="0"/>
              </a:spcBef>
              <a:buSzPct val="45000"/>
              <a:buFont typeface="Arial" panose="020B0604020202020204" pitchFamily="34" charset="0"/>
              <a:buChar char="•"/>
            </a:pPr>
            <a:r>
              <a:rPr lang="el-GR" sz="2400" dirty="0">
                <a:cs typeface="Tahoma" pitchFamily="2"/>
              </a:rPr>
              <a:t>Κινητικότητα</a:t>
            </a:r>
          </a:p>
          <a:p>
            <a:pPr hangingPunct="0">
              <a:spcBef>
                <a:spcPts val="0"/>
              </a:spcBef>
              <a:buSzPct val="45000"/>
              <a:buFont typeface="Arial" panose="020B0604020202020204" pitchFamily="34" charset="0"/>
              <a:buChar char="•"/>
            </a:pPr>
            <a:r>
              <a:rPr lang="el-GR" sz="2400" dirty="0">
                <a:cs typeface="Tahoma" pitchFamily="2"/>
              </a:rPr>
              <a:t>Αισθητικότητα προσώπου</a:t>
            </a:r>
          </a:p>
          <a:p>
            <a:pPr marL="0" indent="0" hangingPunct="0">
              <a:spcBef>
                <a:spcPts val="136"/>
              </a:spcBef>
              <a:buNone/>
            </a:pPr>
            <a:endParaRPr lang="el-GR" sz="2400" dirty="0">
              <a:solidFill>
                <a:srgbClr val="404040"/>
              </a:solidFill>
              <a:latin typeface="Arial" pitchFamily="18"/>
              <a:cs typeface="Tahoma" pitchFamily="2"/>
            </a:endParaRPr>
          </a:p>
        </p:txBody>
      </p:sp>
      <p:sp>
        <p:nvSpPr>
          <p:cNvPr id="5" name="Text Placeholder 4"/>
          <p:cNvSpPr txBox="1">
            <a:spLocks noGrp="1"/>
          </p:cNvSpPr>
          <p:nvPr>
            <p:ph sz="half" idx="2"/>
          </p:nvPr>
        </p:nvSpPr>
        <p:spPr>
          <a:xfrm>
            <a:off x="6426927" y="1828800"/>
            <a:ext cx="3832859" cy="4155622"/>
          </a:xfrm>
          <a:noFill/>
          <a:ln>
            <a:noFill/>
          </a:ln>
        </p:spPr>
        <p:txBody>
          <a:bodyPr vert="horz" wrap="square" lIns="67500" tIns="33750" rIns="67500" bIns="33750" rtlCol="0">
            <a:noAutofit/>
          </a:bodyPr>
          <a:lstStyle/>
          <a:p>
            <a:pPr marL="0" indent="0" hangingPunct="0">
              <a:spcBef>
                <a:spcPts val="0"/>
              </a:spcBef>
              <a:buSzPct val="45000"/>
              <a:buNone/>
            </a:pPr>
            <a:r>
              <a:rPr lang="el-GR" sz="2800" b="1" u="sng" dirty="0">
                <a:cs typeface="Tahoma" pitchFamily="2"/>
              </a:rPr>
              <a:t>Λειτουργικοί</a:t>
            </a:r>
            <a:endParaRPr lang="el-GR" b="1" u="sng" dirty="0">
              <a:cs typeface="Tahoma" pitchFamily="2"/>
            </a:endParaRPr>
          </a:p>
          <a:p>
            <a:pPr marL="0" indent="0" hangingPunct="0">
              <a:spcBef>
                <a:spcPts val="0"/>
              </a:spcBef>
              <a:buSzPct val="45000"/>
              <a:buFont typeface="Arial" pitchFamily="32"/>
              <a:buChar char="•"/>
            </a:pPr>
            <a:endParaRPr lang="el-GR" b="1" u="sng" dirty="0">
              <a:cs typeface="Tahoma" pitchFamily="2"/>
            </a:endParaRPr>
          </a:p>
          <a:p>
            <a:pPr hangingPunct="0">
              <a:spcBef>
                <a:spcPts val="0"/>
              </a:spcBef>
              <a:buSzPct val="45000"/>
              <a:buFont typeface="Arial" panose="020B0604020202020204" pitchFamily="34" charset="0"/>
              <a:buChar char="•"/>
            </a:pPr>
            <a:r>
              <a:rPr lang="el-GR" sz="2400" dirty="0">
                <a:cs typeface="Tahoma" pitchFamily="2"/>
              </a:rPr>
              <a:t>Επάρκεια λειτουργίας στοματικής κοιλότητας</a:t>
            </a:r>
          </a:p>
          <a:p>
            <a:pPr hangingPunct="0">
              <a:spcBef>
                <a:spcPts val="0"/>
              </a:spcBef>
              <a:buSzPct val="45000"/>
              <a:buFont typeface="Arial" panose="020B0604020202020204" pitchFamily="34" charset="0"/>
              <a:buChar char="•"/>
            </a:pPr>
            <a:r>
              <a:rPr lang="el-GR" sz="2400" dirty="0">
                <a:cs typeface="Tahoma" pitchFamily="2"/>
              </a:rPr>
              <a:t>Διαύγεια ομιλίας</a:t>
            </a:r>
          </a:p>
          <a:p>
            <a:pPr hangingPunct="0">
              <a:spcBef>
                <a:spcPts val="0"/>
              </a:spcBef>
              <a:buSzPct val="45000"/>
              <a:buFont typeface="Arial" panose="020B0604020202020204" pitchFamily="34" charset="0"/>
              <a:buChar char="•"/>
            </a:pPr>
            <a:r>
              <a:rPr lang="el-GR" sz="2400" dirty="0">
                <a:cs typeface="Tahoma" pitchFamily="2"/>
              </a:rPr>
              <a:t>Κινητικότητα γλώσσας</a:t>
            </a:r>
          </a:p>
          <a:p>
            <a:pPr hangingPunct="0">
              <a:spcBef>
                <a:spcPts val="0"/>
              </a:spcBef>
              <a:buSzPct val="45000"/>
              <a:buFont typeface="Arial" panose="020B0604020202020204" pitchFamily="34" charset="0"/>
              <a:buChar char="•"/>
            </a:pPr>
            <a:r>
              <a:rPr lang="el-GR" sz="2400" dirty="0">
                <a:cs typeface="Tahoma" pitchFamily="2"/>
              </a:rPr>
              <a:t>Ικανοποιητική Μασητική Λειτουργία</a:t>
            </a:r>
          </a:p>
          <a:p>
            <a:pPr hangingPunct="0">
              <a:spcBef>
                <a:spcPts val="0"/>
              </a:spcBef>
              <a:buSzPct val="45000"/>
              <a:buFont typeface="Arial" panose="020B0604020202020204" pitchFamily="34" charset="0"/>
              <a:buChar char="•"/>
            </a:pPr>
            <a:r>
              <a:rPr lang="el-GR" sz="2400" dirty="0">
                <a:cs typeface="Tahoma" pitchFamily="2"/>
              </a:rPr>
              <a:t>Κατάποση</a:t>
            </a:r>
          </a:p>
          <a:p>
            <a:pPr hangingPunct="0">
              <a:spcBef>
                <a:spcPts val="0"/>
              </a:spcBef>
              <a:buSzPct val="45000"/>
              <a:buFont typeface="Arial" panose="020B0604020202020204" pitchFamily="34" charset="0"/>
              <a:buChar char="•"/>
            </a:pPr>
            <a:r>
              <a:rPr lang="el-GR" sz="2400" dirty="0">
                <a:cs typeface="Tahoma" pitchFamily="2"/>
              </a:rPr>
              <a:t>Μείωση αναγωγών</a:t>
            </a:r>
          </a:p>
          <a:p>
            <a:pPr hangingPunct="0">
              <a:spcBef>
                <a:spcPts val="0"/>
              </a:spcBef>
              <a:buSzPct val="45000"/>
              <a:buFont typeface="Arial" panose="020B0604020202020204" pitchFamily="34" charset="0"/>
              <a:buChar char="•"/>
            </a:pPr>
            <a:r>
              <a:rPr lang="el-GR" sz="2400">
                <a:cs typeface="Tahoma" pitchFamily="2"/>
              </a:rPr>
              <a:t>Αποτροπή εισροφήσεων</a:t>
            </a:r>
          </a:p>
          <a:p>
            <a:pPr hangingPunct="0">
              <a:spcBef>
                <a:spcPts val="0"/>
              </a:spcBef>
              <a:buSzPct val="45000"/>
              <a:buFont typeface="Arial" panose="020B0604020202020204" pitchFamily="34" charset="0"/>
              <a:buChar char="•"/>
            </a:pPr>
            <a:r>
              <a:rPr lang="el-GR" sz="2400">
                <a:cs typeface="Tahoma" pitchFamily="2"/>
              </a:rPr>
              <a:t>Γεύση</a:t>
            </a:r>
            <a:endParaRPr lang="el-GR" sz="2400" dirty="0">
              <a:cs typeface="Tahoma" pitchFamily="2"/>
            </a:endParaRPr>
          </a:p>
          <a:p>
            <a:pPr marL="0" indent="0" hangingPunct="0">
              <a:spcBef>
                <a:spcPts val="0"/>
              </a:spcBef>
              <a:buSzPct val="45000"/>
              <a:buFont typeface="Arial" pitchFamily="32"/>
              <a:buChar char="•"/>
            </a:pPr>
            <a:endParaRPr lang="el-GR" b="1" u="sng" dirty="0">
              <a:solidFill>
                <a:srgbClr val="404040"/>
              </a:solidFill>
              <a:latin typeface="Arial" pitchFamily="18"/>
              <a:cs typeface="Tahoma" pitchFamily="2"/>
            </a:endParaRPr>
          </a:p>
          <a:p>
            <a:pPr marL="0" indent="0" hangingPunct="0">
              <a:spcBef>
                <a:spcPts val="0"/>
              </a:spcBef>
              <a:buSzPct val="45000"/>
              <a:buFont typeface="Arial" pitchFamily="32"/>
              <a:buChar char="•"/>
            </a:pPr>
            <a:endParaRPr lang="el-GR" dirty="0">
              <a:solidFill>
                <a:srgbClr val="404040"/>
              </a:solidFill>
              <a:latin typeface="Arial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487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835229"/>
            <a:ext cx="9753600" cy="5470321"/>
          </a:xfrm>
        </p:spPr>
      </p:pic>
    </p:spTree>
    <p:extLst>
      <p:ext uri="{BB962C8B-B14F-4D97-AF65-F5344CB8AC3E}">
        <p14:creationId xmlns:p14="http://schemas.microsoft.com/office/powerpoint/2010/main" val="395304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04617" y="200851"/>
            <a:ext cx="10179957" cy="1283167"/>
          </a:xfrm>
          <a:noFill/>
          <a:ln>
            <a:noFill/>
          </a:ln>
        </p:spPr>
        <p:txBody>
          <a:bodyPr vert="horz" wrap="square" lIns="67500" tIns="33750" rIns="67500" bIns="33750" rtlCol="0" anchor="ctr">
            <a:noAutofit/>
          </a:bodyPr>
          <a:lstStyle/>
          <a:p>
            <a:pPr hangingPunct="0">
              <a:spcBef>
                <a:spcPts val="0"/>
              </a:spcBef>
            </a:pPr>
            <a:r>
              <a:rPr lang="el-GR" sz="2800" dirty="0">
                <a:cs typeface="Tahoma" pitchFamily="2"/>
              </a:rPr>
              <a:t>Οστική αποκατάσταση Στόματογναθοπροσωπικής Περιοχής</a:t>
            </a:r>
            <a:br>
              <a:rPr lang="el-GR" sz="2800" dirty="0">
                <a:cs typeface="Tahoma" pitchFamily="2"/>
              </a:rPr>
            </a:br>
            <a:r>
              <a:rPr lang="el-GR" sz="2800" b="1" i="1" dirty="0">
                <a:cs typeface="Tahoma" pitchFamily="2"/>
              </a:rPr>
              <a:t>Ελλείματα Άνω γνάθου</a:t>
            </a:r>
          </a:p>
        </p:txBody>
      </p:sp>
      <p:grpSp>
        <p:nvGrpSpPr>
          <p:cNvPr id="3" name="Diagram 4"/>
          <p:cNvGrpSpPr/>
          <p:nvPr/>
        </p:nvGrpSpPr>
        <p:grpSpPr>
          <a:xfrm>
            <a:off x="6450276" y="3598897"/>
            <a:ext cx="4217724" cy="3083129"/>
            <a:chOff x="5572440" y="1810079"/>
            <a:chExt cx="6861240" cy="4570560"/>
          </a:xfrm>
          <a:solidFill>
            <a:schemeClr val="accent1"/>
          </a:solidFill>
        </p:grpSpPr>
        <p:sp>
          <p:nvSpPr>
            <p:cNvPr id="4" name="Freeform 3"/>
            <p:cNvSpPr/>
            <p:nvPr/>
          </p:nvSpPr>
          <p:spPr>
            <a:xfrm>
              <a:off x="5572440" y="1810079"/>
              <a:ext cx="5966280" cy="4570560"/>
            </a:xfrm>
            <a:custGeom>
              <a:avLst>
                <a:gd name="f0" fmla="val 108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10800 f11 1"/>
                <a:gd name="f22" fmla="*/ 0 f12 1"/>
                <a:gd name="f23" fmla="*/ f14 1 f3"/>
                <a:gd name="f24" fmla="*/ 0 f11 1"/>
                <a:gd name="f25" fmla="*/ 21600 f12 1"/>
                <a:gd name="f26" fmla="*/ 21600 f11 1"/>
                <a:gd name="f27" fmla="+- f16 10800 0"/>
                <a:gd name="f28" fmla="+- 21600 0 f15"/>
                <a:gd name="f29" fmla="*/ f16 f11 1"/>
                <a:gd name="f30" fmla="+- f23 0 f2"/>
                <a:gd name="f31" fmla="*/ f28 1 2"/>
                <a:gd name="f32" fmla="*/ f27 f11 1"/>
                <a:gd name="f33" fmla="+- 21600 0 f31"/>
                <a:gd name="f34" fmla="*/ f33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21" y="f22"/>
                </a:cxn>
                <a:cxn ang="f30">
                  <a:pos x="f29" y="f20"/>
                </a:cxn>
                <a:cxn ang="f30">
                  <a:pos x="f24" y="f25"/>
                </a:cxn>
                <a:cxn ang="f30">
                  <a:pos x="f21" y="f25"/>
                </a:cxn>
                <a:cxn ang="f30">
                  <a:pos x="f26" y="f25"/>
                </a:cxn>
                <a:cxn ang="f30">
                  <a:pos x="f34" y="f20"/>
                </a:cxn>
              </a:cxnLst>
              <a:rect l="f29" t="f20" r="f32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grpFill/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defTabSz="457200" hangingPunct="0"/>
              <a:endParaRPr lang="el-GR" sz="1350">
                <a:solidFill>
                  <a:prstClr val="white"/>
                </a:solidFill>
                <a:latin typeface="Arial" pitchFamily="18"/>
                <a:ea typeface="SimSun" pitchFamily="2"/>
                <a:cs typeface="Tahoma" pitchFamily="2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8555760" y="2269800"/>
              <a:ext cx="3877920" cy="10818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pFill/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algn="ctr" defTabSz="457200" hangingPunct="0">
                <a:lnSpc>
                  <a:spcPct val="90000"/>
                </a:lnSpc>
              </a:pPr>
              <a:endParaRPr lang="el-GR" sz="1600" b="1" i="1" dirty="0">
                <a:solidFill>
                  <a:prstClr val="white"/>
                </a:solidFill>
                <a:latin typeface="Arial" pitchFamily="18"/>
                <a:ea typeface="Arial" pitchFamily="2"/>
                <a:cs typeface="Arial" pitchFamily="2"/>
              </a:endParaRPr>
            </a:p>
            <a:p>
              <a:pPr algn="ctr" defTabSz="457200" hangingPunct="0">
                <a:lnSpc>
                  <a:spcPct val="90000"/>
                </a:lnSpc>
              </a:pPr>
              <a:r>
                <a:rPr lang="el-GR" sz="1600" b="1" i="1" dirty="0">
                  <a:solidFill>
                    <a:prstClr val="white"/>
                  </a:solidFill>
                  <a:latin typeface="Arial" pitchFamily="18"/>
                  <a:ea typeface="Arial" pitchFamily="2"/>
                  <a:cs typeface="Arial" pitchFamily="2"/>
                </a:rPr>
                <a:t>Ελεύθεροι Κρημνοί</a:t>
              </a:r>
              <a:endParaRPr lang="el-GR" sz="1100" b="1" i="1" dirty="0">
                <a:solidFill>
                  <a:prstClr val="white"/>
                </a:solidFill>
                <a:latin typeface="Arial" pitchFamily="18"/>
                <a:ea typeface="Arial" pitchFamily="2"/>
                <a:cs typeface="Arial" pitchFamily="2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8555580" y="3486960"/>
              <a:ext cx="3877920" cy="10818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pFill/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algn="ctr" defTabSz="457200" hangingPunct="0">
                <a:lnSpc>
                  <a:spcPct val="90000"/>
                </a:lnSpc>
              </a:pPr>
              <a:endParaRPr lang="el-GR" sz="1600" dirty="0">
                <a:solidFill>
                  <a:prstClr val="white"/>
                </a:solidFill>
                <a:latin typeface="Arial" pitchFamily="18"/>
                <a:ea typeface="Arial" pitchFamily="2"/>
                <a:cs typeface="Arial" pitchFamily="2"/>
              </a:endParaRPr>
            </a:p>
            <a:p>
              <a:pPr algn="ctr" defTabSz="457200" hangingPunct="0">
                <a:lnSpc>
                  <a:spcPct val="90000"/>
                </a:lnSpc>
              </a:pPr>
              <a:r>
                <a:rPr lang="el-GR" sz="1600" b="1" i="1" dirty="0">
                  <a:solidFill>
                    <a:prstClr val="white"/>
                  </a:solidFill>
                  <a:latin typeface="Arial" pitchFamily="18"/>
                  <a:ea typeface="Arial" pitchFamily="2"/>
                  <a:cs typeface="Arial" pitchFamily="2"/>
                </a:rPr>
                <a:t>Περιοχικοί Κρημνοί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8555760" y="4704120"/>
              <a:ext cx="3877920" cy="10818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pFill/>
            <a:ln w="12600">
              <a:solidFill>
                <a:schemeClr val="bg1"/>
              </a:solidFill>
              <a:prstDash val="solid"/>
              <a:miter/>
            </a:ln>
          </p:spPr>
          <p:txBody>
            <a:bodyPr vert="horz" wrap="square" lIns="67500" tIns="33750" rIns="67500" bIns="33750" compatLnSpc="0">
              <a:noAutofit/>
            </a:bodyPr>
            <a:lstStyle/>
            <a:p>
              <a:pPr algn="ctr" defTabSz="457200" hangingPunct="0">
                <a:lnSpc>
                  <a:spcPct val="90000"/>
                </a:lnSpc>
              </a:pPr>
              <a:r>
                <a:rPr lang="el-GR" sz="1600" dirty="0">
                  <a:solidFill>
                    <a:prstClr val="white"/>
                  </a:solidFill>
                  <a:latin typeface="Arial" pitchFamily="18"/>
                  <a:ea typeface="Arial" pitchFamily="2"/>
                  <a:cs typeface="Arial" pitchFamily="2"/>
                </a:rPr>
                <a:t>‘</a:t>
              </a:r>
              <a:r>
                <a:rPr lang="en-US" sz="1600" b="1" i="1" dirty="0">
                  <a:solidFill>
                    <a:prstClr val="white"/>
                  </a:solidFill>
                  <a:latin typeface="Arial" pitchFamily="18"/>
                  <a:ea typeface="Arial" pitchFamily="2"/>
                  <a:cs typeface="Arial" pitchFamily="2"/>
                </a:rPr>
                <a:t>Obturator’ – </a:t>
              </a:r>
              <a:r>
                <a:rPr lang="el-GR" sz="1600" b="1" i="1" dirty="0">
                  <a:solidFill>
                    <a:prstClr val="white"/>
                  </a:solidFill>
                  <a:latin typeface="Arial" pitchFamily="18"/>
                  <a:ea typeface="Arial" pitchFamily="2"/>
                  <a:cs typeface="Arial" pitchFamily="2"/>
                </a:rPr>
                <a:t>Γναθοπροσωπικές Προθέσεις</a:t>
              </a:r>
            </a:p>
          </p:txBody>
        </p:sp>
      </p:grpSp>
      <p:pic>
        <p:nvPicPr>
          <p:cNvPr id="1026" name="Picture 2" descr="http://www.thelancet.com/cms/attachment/2001026087/2003901167/g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17" y="1795122"/>
            <a:ext cx="6099088" cy="238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5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48" y="1714501"/>
            <a:ext cx="8634563" cy="4841285"/>
          </a:xfrm>
        </p:spPr>
      </p:pic>
      <p:sp>
        <p:nvSpPr>
          <p:cNvPr id="2" name="Rectangle 1"/>
          <p:cNvSpPr/>
          <p:nvPr/>
        </p:nvSpPr>
        <p:spPr>
          <a:xfrm>
            <a:off x="1553937" y="631221"/>
            <a:ext cx="8515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l-GR" sz="2800" dirty="0">
                <a:latin typeface="+mj-lt"/>
                <a:cs typeface="Tahoma" pitchFamily="2"/>
              </a:rPr>
              <a:t>Αποκατάσταση Άνω Γνάθου με ελεύθερο κρημνό περόνης</a:t>
            </a:r>
            <a:endParaRPr lang="el-GR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997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38" y="1615452"/>
            <a:ext cx="8855144" cy="4964962"/>
          </a:xfrm>
        </p:spPr>
      </p:pic>
      <p:sp>
        <p:nvSpPr>
          <p:cNvPr id="2" name="Rectangle 1"/>
          <p:cNvSpPr/>
          <p:nvPr/>
        </p:nvSpPr>
        <p:spPr>
          <a:xfrm>
            <a:off x="1489890" y="377023"/>
            <a:ext cx="8403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l-GR" sz="3600" dirty="0">
                <a:cs typeface="Tahoma" pitchFamily="2"/>
              </a:rPr>
              <a:t>Αποκατάσταση Άνω Γνάθου με ελεύθερο κρημνό περόνης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353111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472" y="1721590"/>
            <a:ext cx="8840578" cy="4956797"/>
          </a:xfrm>
        </p:spPr>
      </p:pic>
      <p:sp>
        <p:nvSpPr>
          <p:cNvPr id="3" name="Rectangle 2"/>
          <p:cNvSpPr/>
          <p:nvPr/>
        </p:nvSpPr>
        <p:spPr>
          <a:xfrm>
            <a:off x="1524000" y="18478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l-GR" sz="3600" dirty="0">
                <a:cs typeface="Tahoma" pitchFamily="2"/>
              </a:rPr>
              <a:t>Αποκατάσταση Άνω Γνάθου με ελεύθερο κρημνό περόνης</a:t>
            </a:r>
            <a:endParaRPr lang="el-GR" sz="3600" dirty="0"/>
          </a:p>
        </p:txBody>
      </p:sp>
      <p:sp>
        <p:nvSpPr>
          <p:cNvPr id="5" name="Rectangle 4"/>
          <p:cNvSpPr/>
          <p:nvPr/>
        </p:nvSpPr>
        <p:spPr>
          <a:xfrm>
            <a:off x="7247165" y="4612821"/>
            <a:ext cx="1436915" cy="3429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619228" y="179542"/>
            <a:ext cx="8832624" cy="1283167"/>
          </a:xfrm>
          <a:noFill/>
          <a:ln>
            <a:noFill/>
          </a:ln>
        </p:spPr>
        <p:txBody>
          <a:bodyPr vert="horz" wrap="square" lIns="67500" tIns="33750" rIns="67500" bIns="33750" rtlCol="0" anchor="ctr">
            <a:noAutofit/>
          </a:bodyPr>
          <a:lstStyle/>
          <a:p>
            <a:pPr hangingPunct="0">
              <a:spcBef>
                <a:spcPts val="0"/>
              </a:spcBef>
            </a:pPr>
            <a:r>
              <a:rPr lang="el-GR" sz="2800" dirty="0">
                <a:cs typeface="Tahoma" pitchFamily="2"/>
              </a:rPr>
              <a:t>Οστική αποκατάσταση Στοματικής Κοιλότητας</a:t>
            </a:r>
            <a:br>
              <a:rPr lang="el-GR" sz="2800" dirty="0">
                <a:cs typeface="Tahoma" pitchFamily="2"/>
              </a:rPr>
            </a:br>
            <a:r>
              <a:rPr lang="el-GR" sz="2800" b="1" i="1" dirty="0">
                <a:cs typeface="Tahoma" pitchFamily="2"/>
              </a:rPr>
              <a:t>Ελλείματα Κάτω Γνάθου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sz="half" idx="1"/>
          </p:nvPr>
        </p:nvSpPr>
        <p:spPr>
          <a:xfrm>
            <a:off x="5353051" y="1902281"/>
            <a:ext cx="5119006" cy="4297363"/>
          </a:xfrm>
          <a:noFill/>
          <a:ln>
            <a:noFill/>
          </a:ln>
        </p:spPr>
        <p:txBody>
          <a:bodyPr vert="horz" wrap="square" lIns="67500" tIns="33750" rIns="67500" bIns="33750" rtlCol="0">
            <a:noAutofit/>
          </a:bodyPr>
          <a:lstStyle/>
          <a:p>
            <a:pPr marL="0" indent="0" hangingPunct="0">
              <a:lnSpc>
                <a:spcPct val="150000"/>
              </a:lnSpc>
              <a:spcBef>
                <a:spcPts val="0"/>
              </a:spcBef>
              <a:buSzPct val="45000"/>
              <a:buNone/>
            </a:pPr>
            <a:r>
              <a:rPr lang="el-GR" sz="2400" dirty="0">
                <a:latin typeface="Arial" pitchFamily="18"/>
                <a:cs typeface="Tahoma" pitchFamily="2"/>
              </a:rPr>
              <a:t>ΚΛΑΔΟΣ-ΣΩΜΑ- ΓΕΝΕΙΟ</a:t>
            </a:r>
          </a:p>
          <a:p>
            <a:pPr marL="0" lvl="1" hangingPunct="0">
              <a:lnSpc>
                <a:spcPct val="150000"/>
              </a:lnSpc>
              <a:buSzPct val="45000"/>
              <a:buFont typeface="StarSymbol"/>
              <a:buChar char="•"/>
            </a:pPr>
            <a:r>
              <a:rPr lang="el-GR" sz="2400" dirty="0">
                <a:latin typeface="Arial" pitchFamily="18"/>
                <a:ea typeface="Arial" pitchFamily="2"/>
                <a:cs typeface="Tahoma" pitchFamily="2"/>
              </a:rPr>
              <a:t>Χωρίς αποκατάσταση</a:t>
            </a:r>
          </a:p>
          <a:p>
            <a:pPr marL="0" lvl="1" hangingPunct="0">
              <a:lnSpc>
                <a:spcPct val="150000"/>
              </a:lnSpc>
              <a:buSzPct val="45000"/>
              <a:buFont typeface="StarSymbol"/>
              <a:buChar char="•"/>
            </a:pPr>
            <a:r>
              <a:rPr lang="el-GR" sz="2400" dirty="0">
                <a:latin typeface="Arial" pitchFamily="18"/>
                <a:ea typeface="Arial" pitchFamily="2"/>
                <a:cs typeface="Tahoma" pitchFamily="2"/>
              </a:rPr>
              <a:t>Πλάκα αποκατάστασης </a:t>
            </a:r>
            <a:r>
              <a:rPr lang="en-US" sz="2400" dirty="0" err="1">
                <a:latin typeface="Arial" pitchFamily="18"/>
                <a:ea typeface="Arial" pitchFamily="2"/>
                <a:cs typeface="Tahoma" pitchFamily="2"/>
              </a:rPr>
              <a:t>Ti</a:t>
            </a:r>
            <a:endParaRPr lang="el-GR" sz="2400" dirty="0">
              <a:latin typeface="Arial" pitchFamily="18"/>
              <a:ea typeface="Arial" pitchFamily="2"/>
              <a:cs typeface="Tahoma" pitchFamily="2"/>
            </a:endParaRPr>
          </a:p>
          <a:p>
            <a:pPr marL="0" lvl="1" hangingPunct="0">
              <a:lnSpc>
                <a:spcPct val="150000"/>
              </a:lnSpc>
              <a:buSzPct val="45000"/>
              <a:buFont typeface="StarSymbol"/>
              <a:buChar char="•"/>
            </a:pPr>
            <a:r>
              <a:rPr lang="el-GR" sz="2400" dirty="0">
                <a:latin typeface="Arial" pitchFamily="18"/>
                <a:ea typeface="Arial" pitchFamily="2"/>
                <a:cs typeface="Tahoma" pitchFamily="2"/>
              </a:rPr>
              <a:t>Μη αγγειούμενο οστικό</a:t>
            </a:r>
            <a:r>
              <a:rPr lang="en-US" sz="2400" dirty="0">
                <a:latin typeface="Arial" pitchFamily="18"/>
                <a:ea typeface="Arial" pitchFamily="2"/>
                <a:cs typeface="Tahoma" pitchFamily="2"/>
              </a:rPr>
              <a:t> </a:t>
            </a:r>
            <a:r>
              <a:rPr lang="el-GR" sz="2400" dirty="0">
                <a:latin typeface="Arial" pitchFamily="18"/>
                <a:ea typeface="Arial" pitchFamily="2"/>
                <a:cs typeface="Tahoma" pitchFamily="2"/>
              </a:rPr>
              <a:t>μόσχευμα</a:t>
            </a:r>
            <a:endParaRPr lang="en-US" sz="2400" dirty="0">
              <a:latin typeface="Arial" pitchFamily="18"/>
              <a:ea typeface="Arial" pitchFamily="2"/>
              <a:cs typeface="Tahoma" pitchFamily="2"/>
            </a:endParaRPr>
          </a:p>
          <a:p>
            <a:pPr marL="0" lvl="1" indent="0" hangingPunct="0">
              <a:lnSpc>
                <a:spcPct val="150000"/>
              </a:lnSpc>
              <a:buSzPct val="45000"/>
              <a:buNone/>
            </a:pPr>
            <a:r>
              <a:rPr lang="en-US" sz="2400" dirty="0">
                <a:latin typeface="Arial" pitchFamily="18"/>
                <a:ea typeface="Arial" pitchFamily="2"/>
                <a:cs typeface="Tahoma" pitchFamily="2"/>
              </a:rPr>
              <a:t>    </a:t>
            </a:r>
            <a:r>
              <a:rPr lang="el-GR" sz="2400" dirty="0">
                <a:latin typeface="Arial" pitchFamily="18"/>
                <a:ea typeface="Arial" pitchFamily="2"/>
                <a:cs typeface="Tahoma" pitchFamily="2"/>
              </a:rPr>
              <a:t>(5-6cm)</a:t>
            </a:r>
          </a:p>
          <a:p>
            <a:pPr marL="0" lvl="1" hangingPunct="0">
              <a:lnSpc>
                <a:spcPct val="150000"/>
              </a:lnSpc>
              <a:buSzPct val="45000"/>
              <a:buFont typeface="StarSymbol"/>
              <a:buChar char="•"/>
            </a:pPr>
            <a:r>
              <a:rPr lang="el-GR" sz="2400" dirty="0">
                <a:latin typeface="Arial" pitchFamily="18"/>
                <a:ea typeface="Arial" pitchFamily="2"/>
                <a:cs typeface="Tahoma" pitchFamily="2"/>
              </a:rPr>
              <a:t>Ελεύθεροι οστικοί κρημνοί</a:t>
            </a:r>
            <a:endParaRPr lang="en-US" sz="2400" dirty="0">
              <a:latin typeface="Arial" pitchFamily="18"/>
              <a:ea typeface="Arial" pitchFamily="2"/>
              <a:cs typeface="Tahoma" pitchFamily="2"/>
            </a:endParaRPr>
          </a:p>
          <a:p>
            <a:pPr marL="0" lvl="1" hangingPunct="0">
              <a:lnSpc>
                <a:spcPct val="150000"/>
              </a:lnSpc>
              <a:buSzPct val="45000"/>
              <a:buFont typeface="StarSymbol"/>
              <a:buChar char="•"/>
            </a:pPr>
            <a:r>
              <a:rPr lang="el-GR" sz="2400" dirty="0">
                <a:latin typeface="Arial" pitchFamily="18"/>
                <a:cs typeface="Tahoma" pitchFamily="2"/>
              </a:rPr>
              <a:t>Διατατική οστεογένεση</a:t>
            </a:r>
            <a:endParaRPr lang="el-GR" sz="2000" dirty="0">
              <a:latin typeface="Arial" pitchFamily="18"/>
              <a:cs typeface="Tahoma" pitchFamily="2"/>
            </a:endParaRPr>
          </a:p>
          <a:p>
            <a:pPr marL="0" indent="0" hangingPunct="0">
              <a:lnSpc>
                <a:spcPct val="150000"/>
              </a:lnSpc>
              <a:spcBef>
                <a:spcPts val="0"/>
              </a:spcBef>
              <a:buNone/>
            </a:pPr>
            <a:endParaRPr lang="el-GR" sz="2400" dirty="0">
              <a:solidFill>
                <a:srgbClr val="404040"/>
              </a:solidFill>
              <a:latin typeface="Arial" pitchFamily="18"/>
              <a:cs typeface="Tahoma" pitchFamily="2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28" y="1639113"/>
            <a:ext cx="1733571" cy="2000275"/>
          </a:xfrm>
        </p:spPr>
      </p:pic>
      <p:sp>
        <p:nvSpPr>
          <p:cNvPr id="5" name="Freeform 4"/>
          <p:cNvSpPr/>
          <p:nvPr/>
        </p:nvSpPr>
        <p:spPr>
          <a:xfrm>
            <a:off x="5204369" y="2639250"/>
            <a:ext cx="4970970" cy="24586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67500" tIns="33750" rIns="67500" bIns="33750" compatLnSpc="0">
            <a:noAutofit/>
          </a:bodyPr>
          <a:lstStyle/>
          <a:p>
            <a:pPr marL="0" lvl="1" defTabSz="457200" hangingPunct="0">
              <a:lnSpc>
                <a:spcPct val="90000"/>
              </a:lnSpc>
              <a:buSzPct val="45000"/>
              <a:buFont typeface="StarSymbol"/>
              <a:buChar char="•"/>
            </a:pPr>
            <a:endParaRPr lang="el-GR" sz="2175" dirty="0">
              <a:solidFill>
                <a:srgbClr val="000000"/>
              </a:solidFill>
              <a:latin typeface="Arial" pitchFamily="18"/>
              <a:ea typeface="Arial" pitchFamily="2"/>
              <a:cs typeface="Tahoma" pitchFamily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14" y="3566673"/>
            <a:ext cx="1408235" cy="1775086"/>
          </a:xfrm>
          <a:prstGeom prst="rect">
            <a:avLst/>
          </a:prstGeom>
        </p:spPr>
      </p:pic>
      <p:pic>
        <p:nvPicPr>
          <p:cNvPr id="7" name="Picture 6" descr="D:\照片\新口I照片\下颌骨游离髂骨－张杰\IMG_36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r="12911"/>
          <a:stretch/>
        </p:blipFill>
        <p:spPr bwMode="auto">
          <a:xfrm>
            <a:off x="3352798" y="5193612"/>
            <a:ext cx="1717684" cy="155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68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9973" y="62758"/>
            <a:ext cx="8912907" cy="1283167"/>
          </a:xfrm>
        </p:spPr>
        <p:txBody>
          <a:bodyPr>
            <a:normAutofit/>
          </a:bodyPr>
          <a:lstStyle/>
          <a:p>
            <a:r>
              <a:rPr lang="el-GR" sz="2800" dirty="0">
                <a:cs typeface="Tahoma" pitchFamily="2"/>
              </a:rPr>
              <a:t>Αποκατάσταση Κατώ Γνάθου με ελεύθερο κρημνό περόνης</a:t>
            </a:r>
            <a:endParaRPr lang="el-GR" sz="2800" dirty="0"/>
          </a:p>
        </p:txBody>
      </p:sp>
      <p:pic>
        <p:nvPicPr>
          <p:cNvPr id="6" name="Picture 5" descr="D:\照片\新口I照片\microflap\牙龈癌腓骨肌－赵国山548988\IMG_3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973" y="1527313"/>
            <a:ext cx="4063321" cy="298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:\照片\新口I照片\microflap\牙龈癌腓骨肌－赵国山548988\IMG_37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140" y="1747749"/>
            <a:ext cx="47974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:\照片\新口I照片\下颌骨游离髂骨－张杰\IMG_36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4646499"/>
            <a:ext cx="7264998" cy="221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74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463" y="62758"/>
            <a:ext cx="8291058" cy="1283167"/>
          </a:xfrm>
        </p:spPr>
        <p:txBody>
          <a:bodyPr>
            <a:normAutofit/>
          </a:bodyPr>
          <a:lstStyle/>
          <a:p>
            <a:pPr defTabSz="457200"/>
            <a:r>
              <a:rPr lang="el-GR" sz="2800" dirty="0">
                <a:cs typeface="Tahoma" pitchFamily="2"/>
              </a:rPr>
              <a:t>Αποκατάσταση Άνω Γνάθου με ελεύθερο κρημνό περόνης</a:t>
            </a:r>
            <a:endParaRPr lang="el-GR" sz="2800" dirty="0"/>
          </a:p>
        </p:txBody>
      </p:sp>
      <p:pic>
        <p:nvPicPr>
          <p:cNvPr id="5" name="Picture 4" descr="C:\Documents and Settings\HY\桌面\杨金娣 637439 下颌骨嗜酸性细胞肉芽肿\IMG_6983.JPG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96549" y="2628872"/>
            <a:ext cx="5042578" cy="313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:\照片\新口I照片\microflap\牙龈癌腓骨肌－赵国山548988\IMG_36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r="21140"/>
          <a:stretch/>
        </p:blipFill>
        <p:spPr bwMode="auto">
          <a:xfrm>
            <a:off x="5802085" y="2354852"/>
            <a:ext cx="4491807" cy="36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6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1" y="62758"/>
            <a:ext cx="8934977" cy="1283167"/>
          </a:xfrm>
        </p:spPr>
        <p:txBody>
          <a:bodyPr>
            <a:normAutofit/>
          </a:bodyPr>
          <a:lstStyle/>
          <a:p>
            <a:r>
              <a:rPr lang="el-GR" sz="2800" dirty="0">
                <a:cs typeface="Tahoma" pitchFamily="2"/>
              </a:rPr>
              <a:t>Αποκατάσταση Κατώ Γνάθου με ελεύθερο κρημνό περόνης</a:t>
            </a:r>
            <a:endParaRPr lang="el-GR" sz="2400" dirty="0"/>
          </a:p>
        </p:txBody>
      </p:sp>
      <p:pic>
        <p:nvPicPr>
          <p:cNvPr id="5" name="Picture 4" descr="D:\照片\新口I照片\microflap\牙龈癌腓骨肌－赵国山548988\IMG_3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7938" b="4749"/>
          <a:stretch>
            <a:fillRect/>
          </a:stretch>
        </p:blipFill>
        <p:spPr bwMode="auto">
          <a:xfrm>
            <a:off x="1841841" y="1980462"/>
            <a:ext cx="3120065" cy="40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:\照片\新口I照片\microflap\牙龈癌腓骨肌－赵国山548988\IMG_63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3"/>
          <a:stretch/>
        </p:blipFill>
        <p:spPr bwMode="auto">
          <a:xfrm>
            <a:off x="5114111" y="4351564"/>
            <a:ext cx="5459167" cy="236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:\照片\新口I照片\microflap\牙龈癌腓骨肌－赵国山548988\IMG_68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48" y="1462115"/>
            <a:ext cx="4008552" cy="277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95601" y="3820886"/>
            <a:ext cx="1004207" cy="2367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Ελεύθεροι Κρημνοί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2811" y="1905000"/>
            <a:ext cx="5182789" cy="4267200"/>
          </a:xfrm>
        </p:spPr>
        <p:txBody>
          <a:bodyPr/>
          <a:lstStyle/>
          <a:p>
            <a:pPr marL="0" indent="0">
              <a:buNone/>
            </a:pPr>
            <a:r>
              <a:rPr lang="el-GR" sz="3200" dirty="0"/>
              <a:t>Παρακολούθηση κρημνών</a:t>
            </a:r>
          </a:p>
          <a:p>
            <a:pPr marL="0" indent="0">
              <a:buNone/>
            </a:pPr>
            <a:endParaRPr lang="el-GR" sz="3200" dirty="0"/>
          </a:p>
          <a:p>
            <a:r>
              <a:rPr lang="el-GR" sz="2800" dirty="0"/>
              <a:t>Χρώμα</a:t>
            </a:r>
          </a:p>
          <a:p>
            <a:r>
              <a:rPr lang="el-GR" sz="2800" dirty="0"/>
              <a:t>Σπαργή και θερμοκρασία</a:t>
            </a:r>
          </a:p>
          <a:p>
            <a:r>
              <a:rPr lang="el-GR" sz="2800" dirty="0"/>
              <a:t>Τριχοειδική επαναιμάτωση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012950"/>
            <a:ext cx="43688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6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1" y="62758"/>
            <a:ext cx="8948057" cy="1283167"/>
          </a:xfrm>
        </p:spPr>
        <p:txBody>
          <a:bodyPr>
            <a:normAutofit fontScale="90000"/>
          </a:bodyPr>
          <a:lstStyle/>
          <a:p>
            <a:r>
              <a:rPr lang="el-GR" sz="3200" dirty="0">
                <a:cs typeface="Tahoma" pitchFamily="2"/>
              </a:rPr>
              <a:t>EΛΛΕΙΜΑΤΑ ΣΤΟΜΑΤΟΓΝΑΘΟΠΡΟΣΩΠΙΚΗΣ ΠΕΡΙΟΧΗΣ</a:t>
            </a:r>
            <a:br>
              <a:rPr lang="el-GR" sz="3200" dirty="0">
                <a:solidFill>
                  <a:srgbClr val="595959"/>
                </a:solidFill>
                <a:latin typeface="Arial" pitchFamily="18"/>
                <a:cs typeface="Tahoma" pitchFamily="2"/>
              </a:rPr>
            </a:br>
            <a:r>
              <a:rPr lang="el-GR" sz="3200" dirty="0">
                <a:cs typeface="Tahoma" pitchFamily="2"/>
              </a:rPr>
              <a:t>Επιλογή αποκατάστασης</a:t>
            </a:r>
            <a:endParaRPr lang="el-GR" sz="3200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5022560" y="2280387"/>
          <a:ext cx="5645440" cy="3704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Left-Right Arrow 10"/>
          <p:cNvSpPr/>
          <p:nvPr/>
        </p:nvSpPr>
        <p:spPr>
          <a:xfrm>
            <a:off x="7376491" y="2702643"/>
            <a:ext cx="912114" cy="3634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12" name="Up-Down Arrow 11"/>
          <p:cNvSpPr/>
          <p:nvPr/>
        </p:nvSpPr>
        <p:spPr>
          <a:xfrm>
            <a:off x="6300104" y="3520582"/>
            <a:ext cx="363474" cy="9121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13" name="Up-Down Arrow 12"/>
          <p:cNvSpPr/>
          <p:nvPr/>
        </p:nvSpPr>
        <p:spPr>
          <a:xfrm>
            <a:off x="9188143" y="3617095"/>
            <a:ext cx="363474" cy="82345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14" name="Quad Arrow 13"/>
          <p:cNvSpPr/>
          <p:nvPr/>
        </p:nvSpPr>
        <p:spPr>
          <a:xfrm rot="2642745">
            <a:off x="7067016" y="3382084"/>
            <a:ext cx="1531064" cy="1538011"/>
          </a:xfrm>
          <a:prstGeom prst="quadArrow">
            <a:avLst>
              <a:gd name="adj1" fmla="val 9229"/>
              <a:gd name="adj2" fmla="val 14027"/>
              <a:gd name="adj3" fmla="val 2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8" y="2122110"/>
            <a:ext cx="31514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prstClr val="white"/>
                </a:solidFill>
              </a:rPr>
              <a:t>Ασθενής</a:t>
            </a:r>
          </a:p>
          <a:p>
            <a:pPr defTabSz="457200"/>
            <a:endParaRPr lang="el-GR" sz="2000" dirty="0">
              <a:solidFill>
                <a:prstClr val="white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prstClr val="white"/>
                </a:solidFill>
              </a:rPr>
              <a:t> Φυσιολογία της βλάβης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l-GR" sz="2000" dirty="0">
              <a:solidFill>
                <a:prstClr val="white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prstClr val="white"/>
                </a:solidFill>
              </a:rPr>
              <a:t>Προσδόκιμο επιβίωσης</a:t>
            </a:r>
          </a:p>
          <a:p>
            <a:pPr defTabSz="457200"/>
            <a:endParaRPr lang="el-GR" sz="2000" dirty="0">
              <a:solidFill>
                <a:prstClr val="white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prstClr val="white"/>
                </a:solidFill>
              </a:rPr>
              <a:t>Είδος, ανατομική περιοχή και έκταση ιστών προς αποκατάσταση</a:t>
            </a:r>
          </a:p>
          <a:p>
            <a:pPr defTabSz="457200"/>
            <a:endParaRPr lang="el-GR" sz="2000" dirty="0">
              <a:solidFill>
                <a:prstClr val="white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prstClr val="white"/>
                </a:solidFill>
              </a:rPr>
              <a:t>Συγκατάθεση ασθενούς</a:t>
            </a:r>
          </a:p>
        </p:txBody>
      </p:sp>
    </p:spTree>
    <p:extLst>
      <p:ext uri="{BB962C8B-B14F-4D97-AF65-F5344CB8AC3E}">
        <p14:creationId xmlns:p14="http://schemas.microsoft.com/office/powerpoint/2010/main" val="25621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4038600" y="869950"/>
            <a:ext cx="6629400" cy="5233988"/>
          </a:xfrm>
        </p:spPr>
      </p:pic>
      <p:sp>
        <p:nvSpPr>
          <p:cNvPr id="6" name="Rectangle 5"/>
          <p:cNvSpPr/>
          <p:nvPr/>
        </p:nvSpPr>
        <p:spPr>
          <a:xfrm rot="18937870">
            <a:off x="274141" y="3141194"/>
            <a:ext cx="4935059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457200"/>
            <a:r>
              <a:rPr lang="el-GR" sz="4050" b="1" dirty="0">
                <a:ln/>
                <a:solidFill>
                  <a:prstClr val="white"/>
                </a:solidFill>
              </a:rPr>
              <a:t>Ευχαριστώ</a:t>
            </a:r>
            <a:endParaRPr lang="en-US" sz="4050" b="1" dirty="0">
              <a:ln/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 noGrp="1"/>
          </p:cNvSpPr>
          <p:nvPr>
            <p:ph type="title"/>
          </p:nvPr>
        </p:nvSpPr>
        <p:spPr>
          <a:xfrm>
            <a:off x="1539341" y="511794"/>
            <a:ext cx="8908473" cy="1283167"/>
          </a:xfrm>
          <a:noFill/>
          <a:ln>
            <a:noFill/>
          </a:ln>
        </p:spPr>
        <p:txBody>
          <a:bodyPr vert="horz" wrap="square" lIns="67500" tIns="33750" rIns="67500" bIns="33750" rtlCol="0" anchor="ctr">
            <a:noAutofit/>
          </a:bodyPr>
          <a:lstStyle/>
          <a:p>
            <a:pPr hangingPunct="0">
              <a:spcBef>
                <a:spcPts val="0"/>
              </a:spcBef>
            </a:pPr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000" dirty="0">
                <a:cs typeface="Tahoma" pitchFamily="2"/>
              </a:rPr>
              <a:t>‘Reconstructive ladder’ στη Στοματογναθοπροσωπική Περιοχή</a:t>
            </a:r>
          </a:p>
        </p:txBody>
      </p:sp>
      <p:graphicFrame>
        <p:nvGraphicFramePr>
          <p:cNvPr id="12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4076874"/>
              </p:ext>
            </p:extLst>
          </p:nvPr>
        </p:nvGraphicFramePr>
        <p:xfrm>
          <a:off x="1531178" y="1975757"/>
          <a:ext cx="9528958" cy="4499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554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Επούλωση κατά 1</a:t>
            </a:r>
            <a:r>
              <a:rPr lang="el-GR" baseline="30000" dirty="0"/>
              <a:t>ο</a:t>
            </a:r>
            <a:r>
              <a:rPr lang="el-GR" dirty="0"/>
              <a:t> &amp; 2</a:t>
            </a:r>
            <a:r>
              <a:rPr lang="el-GR" baseline="30000" dirty="0"/>
              <a:t>ο</a:t>
            </a:r>
            <a:r>
              <a:rPr lang="el-GR" dirty="0"/>
              <a:t> Σκοπό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9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cs typeface="Tahoma" pitchFamily="2"/>
              </a:rPr>
              <a:t>EΛΛΕΙΜΑΤΑ ΣΤΟΜΑΤΟΓΝΑΘΟΠΡΟΣΩΠΙΚΗΣ ΠΕΡΙΟΧΗΣ</a:t>
            </a:r>
            <a:br>
              <a:rPr lang="en-GB" sz="2400" dirty="0">
                <a:cs typeface="Tahoma" pitchFamily="2"/>
              </a:rPr>
            </a:br>
            <a:r>
              <a:rPr lang="el-GR" sz="2400" dirty="0">
                <a:cs typeface="Tahoma" pitchFamily="2"/>
              </a:rPr>
              <a:t>Επούλωση κατά 2</a:t>
            </a:r>
            <a:r>
              <a:rPr lang="el-GR" sz="2400" baseline="30000" dirty="0">
                <a:cs typeface="Tahoma" pitchFamily="2"/>
              </a:rPr>
              <a:t>ο</a:t>
            </a:r>
            <a:r>
              <a:rPr lang="el-GR" sz="2400" dirty="0">
                <a:cs typeface="Tahoma" pitchFamily="2"/>
              </a:rPr>
              <a:t> σκοπό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1" t="35338" r="-3447" b="-14443"/>
          <a:stretch/>
        </p:blipFill>
        <p:spPr>
          <a:xfrm>
            <a:off x="8589041" y="2296391"/>
            <a:ext cx="2000250" cy="203392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7" t="-758" b="25121"/>
          <a:stretch/>
        </p:blipFill>
        <p:spPr>
          <a:xfrm>
            <a:off x="6466954" y="2311010"/>
            <a:ext cx="2009306" cy="163013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1" b="15544"/>
          <a:stretch/>
        </p:blipFill>
        <p:spPr>
          <a:xfrm>
            <a:off x="6454932" y="4330312"/>
            <a:ext cx="2033353" cy="1680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5488"/>
          <a:stretch/>
        </p:blipFill>
        <p:spPr>
          <a:xfrm>
            <a:off x="8589042" y="4330311"/>
            <a:ext cx="1873703" cy="1672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5048" y="2289752"/>
            <a:ext cx="4518446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l-GR" sz="2400" dirty="0">
                <a:solidFill>
                  <a:prstClr val="white"/>
                </a:solidFill>
              </a:rPr>
              <a:t>Συμβαίνει όταν</a:t>
            </a:r>
          </a:p>
          <a:p>
            <a:pPr defTabSz="457200">
              <a:lnSpc>
                <a:spcPct val="90000"/>
              </a:lnSpc>
            </a:pPr>
            <a:endParaRPr lang="el-GR" sz="2400" dirty="0">
              <a:solidFill>
                <a:prstClr val="white"/>
              </a:solidFill>
            </a:endParaRPr>
          </a:p>
          <a:p>
            <a:pPr marL="800100" lvl="1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prstClr val="white"/>
                </a:solidFill>
              </a:rPr>
              <a:t>Τα χείλη του τραύματος δεν εφάπτονται</a:t>
            </a:r>
          </a:p>
          <a:p>
            <a:pPr marL="800100" lvl="1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prstClr val="white"/>
                </a:solidFill>
              </a:rPr>
              <a:t>Το έλλειμα δεν μπορεί να γεφυρωθεί</a:t>
            </a:r>
          </a:p>
          <a:p>
            <a:pPr marL="800100" lvl="1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prstClr val="white"/>
                </a:solidFill>
              </a:rPr>
              <a:t>Εκτεταμένο επιθηλιακό έλλειμα</a:t>
            </a:r>
          </a:p>
          <a:p>
            <a:pPr marL="800100" lvl="1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prstClr val="white"/>
                </a:solidFill>
              </a:rPr>
              <a:t>Λοίμωξη – Φλεγμονή</a:t>
            </a:r>
          </a:p>
          <a:p>
            <a:pPr marL="800100" lvl="1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prstClr val="white"/>
                </a:solidFill>
              </a:rPr>
              <a:t>Βλάβη υποεπιθηλιακών ιστών</a:t>
            </a:r>
          </a:p>
          <a:p>
            <a:pPr defTabSz="457200">
              <a:lnSpc>
                <a:spcPct val="90000"/>
              </a:lnSpc>
            </a:pPr>
            <a:endParaRPr lang="en-GB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1151</Words>
  <Application>Microsoft Office PowerPoint</Application>
  <PresentationFormat>Ευρεία οθόνη</PresentationFormat>
  <Paragraphs>294</Paragraphs>
  <Slides>60</Slides>
  <Notes>12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60</vt:i4>
      </vt:variant>
    </vt:vector>
  </HeadingPairs>
  <TitlesOfParts>
    <vt:vector size="68" baseType="lpstr">
      <vt:lpstr>Arial</vt:lpstr>
      <vt:lpstr>Calibri</vt:lpstr>
      <vt:lpstr>Century Gothic</vt:lpstr>
      <vt:lpstr>Consolas</vt:lpstr>
      <vt:lpstr>Corbel</vt:lpstr>
      <vt:lpstr>StarSymbol</vt:lpstr>
      <vt:lpstr>Wingdings</vt:lpstr>
      <vt:lpstr>Chalkboard 16x9</vt:lpstr>
      <vt:lpstr>ΕΠΑΝΟΡΘΩΤΙΚΗ ΧΕΙΡΟΥΡΓΙΚΗ ΣΤΗΝ ΣΤΟΜΑΤΙΚΗ &amp; ΓΝΑΘΟΠΡΟΣΩΠΙΚΗ ΧΕΙΡΟΥΡΓΙΚΗ</vt:lpstr>
      <vt:lpstr>Επανορθωτική χειρουργική – Reconstructive Surgery</vt:lpstr>
      <vt:lpstr>EΛΛΕΙΜΑΤΑ ΣΤΟΜΑΤΟΓΝΑΘΟΠΡΟΣΩΠΙΚΗΣ ΠΕΡΙΟΧΗΣ</vt:lpstr>
      <vt:lpstr>EΛΛΕΙΜΑΤΑ ΣΤΟΜΑΤΟΓΝΑΘΟΠΡΟΣΩΠΙΚΗΣ ΠΕΡΙΟΧΗΣ Επιπτώσεις  </vt:lpstr>
      <vt:lpstr>EΛΛΕΙΜΑΤΑ ΣΤΟΜΑΤΟΓΝΑΘΟΠΡΟΣΩΠΙΚΗΣ ΠΕΡΙΟΧΗΣ  Στόχοι Αποκατάστασης Ασθενών με ελλείματα Στοματογναθοπροσωπικής Περιοχής</vt:lpstr>
      <vt:lpstr>EΛΛΕΙΜΑΤΑ ΣΤΟΜΑΤΟΓΝΑΘΟΠΡΟΣΩΠΙΚΗΣ ΠΕΡΙΟΧΗΣ Επιλογή αποκατάστασης</vt:lpstr>
      <vt:lpstr>EΛΛΕΙΜΑΤΑ ΣΤΟΜΑΤΟΓΝΑΘΟΠΡΟΣΩΠΙΚΗΣ ΠΕΡΙΟΧΗΣ ‘Reconstructive ladder’ στη Στοματογναθοπροσωπική Περιοχή</vt:lpstr>
      <vt:lpstr>Επούλωση κατά 1ο &amp; 2ο Σκοπό</vt:lpstr>
      <vt:lpstr>EΛΛΕΙΜΑΤΑ ΣΤΟΜΑΤΟΓΝΑΘΟΠΡΟΣΩΠΙΚΗΣ ΠΕΡΙΟΧΗΣ Επούλωση κατά 2ο σκοπό</vt:lpstr>
      <vt:lpstr>EΛΛΕΙΜΑΤΑ ΣΤΟΜΑΤΟΓΝΑΘΟΠΡΟΣΩΠΙΚΗΣ ΠΕΡΙΟΧΗΣ Επούλωση κατά 2ο σκοπό</vt:lpstr>
      <vt:lpstr>EΛΛΕΙΜΑΤΑ ΣΤΟΜΑΤΟΓΝΑΘΟΠΡΟΣΩΠΙΚΗΣ ΠΕΡΙΟΧΗΣ Επούλωση κατά 1ο σκοπό</vt:lpstr>
      <vt:lpstr>EΛΛΕΙΜΑΤΑ ΣΤΟΜΑΤΟΓΝΑΘΟΠΡΟΣΩΠΙΚΗΣ ΠΕΡΙΟΧΗΣ Επούλωση κατά 1ο σκοπό</vt:lpstr>
      <vt:lpstr>Ελεύθερα Δερματικά Μοσχέυματα</vt:lpstr>
      <vt:lpstr>EΛΛΕΙΜΑΤΑ ΣΤΟΜΑΤΟΓΝΑΘΟΠΡΟΣΩΠΙΚΗΣ ΠΕΡΙΟΧΗΣ Ελεύθερα δερματικά Μοσχέυματα</vt:lpstr>
      <vt:lpstr>EΛΛΕΙΜΑΤΑ ΣΤΟΜΑΤΟΓΝΑΘΟΠΡΟΣΩΠΙΚΗΣ ΠΕΡΙΟΧΗΣ Ελεύθερα δερματικά Μοσχέυματα</vt:lpstr>
      <vt:lpstr>EΛΛΕΙΜΑΤΑ ΣΤΟΜΑΤΟΓΝΑΘΟΠΡΟΣΩΠΙΚΗΣ ΠΕΡΙΟΧΗΣ Ελεύθερα δερματικά Μοσχέυματα</vt:lpstr>
      <vt:lpstr>EΛΛΕΙΜΑΤΑ ΣΤΟΜΑΤΟΓΝΑΘΟΠΡΟΣΩΠΙΚΗΣ ΠΕΡΙΟΧΗΣ Ελεύθερα δερματικά Μοσχέυματα</vt:lpstr>
      <vt:lpstr>EΛΛΕΙΜΑΤΑ ΣΤΟΜΑΤΟΓΝΑΘΟΠΡΟΣΩΠΙΚΗΣ ΠΕΡΙΟΧΗΣ Ελεύθερα δερματικά Μοσχέυματα</vt:lpstr>
      <vt:lpstr>Τοπικοί Κρημνοί</vt:lpstr>
      <vt:lpstr>EΛΛΕΙΜΑΤΑ ΣΤΟΜΑΤΟΓΝΑΘΟΠΡΟΣΩΠΙΚΗΣ ΠΕΡΙΟΧΗΣ Τοπικοί Κρημνοί</vt:lpstr>
      <vt:lpstr>EΛΛΕΙΜΑΤΑ ΣΤΟΜΑΤΟΓΝΑΘΟΠΡΟΣΩΠΙΚΗΣ ΠΕΡΙΟΧΗΣ Τοπικοί Κρημνοί</vt:lpstr>
      <vt:lpstr>EΛΛΕΙΜΑΤΑ ΣΤΟΜΑΤΟΓΝΑΘΟΠΡΟΣΩΠΙΚΗΣ ΠΕΡΙΟΧΗΣ Τοπικοί Κρημνοί</vt:lpstr>
      <vt:lpstr>EΛΛΕΙΜΑΤΑ ΣΤΟΜΑΤΟΓΝΑΘΟΠΡΟΣΩΠΙΚΗΣ ΠΕΡΙΟΧΗΣ Τοπικοί Κρημνοί</vt:lpstr>
      <vt:lpstr>EΛΛΕΙΜΑΤΑ ΣΤΟΜΑΤΟΓΝΑΘΟΠΡΟΣΩΠΙΚΗΣ ΠΕΡΙΟΧΗΣ Τοπικοί Κρημνοί</vt:lpstr>
      <vt:lpstr>EΛΛΕΙΜΑΤΑ ΣΤΟΜΑΤΟΓΝΑΘΟΠΡΟΣΩΠΙΚΗΣ ΠΕΡΙΟΧΗΣ Τοπικοί Κρημνοί</vt:lpstr>
      <vt:lpstr>EΛΛΕΙΜΑΤΑ ΣΤΟΜΑΤΟΓΝΑΘΟΠΡΟΣΩΠΙΚΗΣ ΠΕΡΙΟΧΗΣ Τοπικοί Κρημνοί</vt:lpstr>
      <vt:lpstr>EΛΛΕΙΜΑΤΑ ΣΤΟΜΑΤΟΓΝΑΘΟΠΡΟΣΩΠΙΚΗΣ ΠΕΡΙΟΧΗΣ Τοπικοί Κρημνοί</vt:lpstr>
      <vt:lpstr>EΛΛΕΙΜΑΤΑ ΣΤΟΜΑΤΟΓΝΑΘΟΠΡΟΣΩΠΙΚΗΣ ΠΕΡΙΟΧΗΣ Τοπικοί Κρημνοί</vt:lpstr>
      <vt:lpstr>EΛΛΕΙΜΑΤΑ ΣΤΟΜΑΤΟΓΝΑΘΟΠΡΟΣΩΠΙΚΗΣ ΠΕΡΙΟΧΗΣ Τοπικοί Κρημνοί</vt:lpstr>
      <vt:lpstr>EΛΛΕΙΜΑΤΑ ΣΤΟΜΑΤΟΓΝΑΘΟΠΡΟΣΩΠΙΚΗΣ ΠΕΡΙΟΧΗΣ Τοπικοί Κρημνοί</vt:lpstr>
      <vt:lpstr>Περιοχικοί Κρημνοί</vt:lpstr>
      <vt:lpstr>EΛΛΕΙΜΑΤΑ ΣΤΟΜΑΤΟΓΝΑΘΟΠΡΟΣΩΠΙΚΗΣ ΠΕΡΙΟΧΗΣ Περιοχικοί Κρημνοί</vt:lpstr>
      <vt:lpstr>EΛΛΕΙΜΑΤΑ ΣΤΟΜΑΤΟΓΝΑΘΟΠΡΟΣΩΠΙΚΗΣ ΠΕΡΙΟΧΗΣ Περιοχικοί Κρημνοί</vt:lpstr>
      <vt:lpstr>EΛΛΕΙΜΑΤΑ ΣΤΟΜΑΤΟΓΝΑΘΟΠΡΟΣΩΠΙΚΗΣ ΠΕΡΙΟΧΗΣ Περιοχικοί Κρημνοί</vt:lpstr>
      <vt:lpstr>EΛΛΕΙΜΑΤΑ ΣΤΟΜΑΤΟΓΝΑΘΟΠΡΟΣΩΠΙΚΗΣ ΠΕΡΙΟΧΗΣ Περιοχικοί Κρημνοί</vt:lpstr>
      <vt:lpstr>EΛΛΕΙΜΑΤΑ ΣΤΟΜΑΤΟΓΝΑΘΟΠΡΟΣΩΠΙΚΗΣ ΠΕΡΙΟΧΗΣ Περιοχικοί Κρημνοί</vt:lpstr>
      <vt:lpstr>EΛΛΕΙΜΑΤΑ ΣΤΟΜΑΤΟΓΝΑΘΟΠΡΟΣΩΠΙΚΗΣ ΠΕΡΙΟΧΗΣ Περιοχικοί Κρημνοί</vt:lpstr>
      <vt:lpstr>Ελεύθεροι Κρημνοί</vt:lpstr>
      <vt:lpstr>EΛΛΕΙΜΑΤΑ ΣΤΟΜΑΤΟΓΝΑΘΟΠΡΟΣΩΠΙΚΗΣ ΠΕΡΙΟΧΗΣ Ελεύθεροι Κρημνοί</vt:lpstr>
      <vt:lpstr>EΛΛΕΙΜΑΤΑ ΣΤΟΜΑΤΟΓΝΑΘΟΠΡΟΣΩΠΙΚΗΣ ΠΕΡΙΟΧΗΣ Ελεύθεροι Κρημνοί</vt:lpstr>
      <vt:lpstr>EΛΛΕΙΜΑΤΑ ΣΤΟΜΑΤΟΓΝΑΘΟΠΡΟΣΩΠΙΚΗΣ ΠΕΡΙΟΧΗΣ Ελεύθεροι Κρημνοί</vt:lpstr>
      <vt:lpstr>EΛΛΕΙΜΑΤΑ ΣΤΟΜΑΤΟΓΝΑΘΟΠΡΟΣΩΠΙΚΗΣ ΠΕΡΙΟΧΗΣ Ελεύθεροι Κρημνοί</vt:lpstr>
      <vt:lpstr>EΛΛΕΙΜΑΤΑ ΣΤΟΜΑΤΟΓΝΑΘΟΠΡΟΣΩΠΙΚΗΣ ΠΕΡΙΟΧΗΣ Ελεύθεροι Κρημνοί</vt:lpstr>
      <vt:lpstr>Αποκατάσταση Ελλειμάτων Μαλακών Μορίων Στοματογναθοπροσωπικής Περιοχής</vt:lpstr>
      <vt:lpstr>Ακανθοκυτταρικό Ca Πλαγίου Χείλους Γλώσσας</vt:lpstr>
      <vt:lpstr>Παρουσίαση του PowerPoint</vt:lpstr>
      <vt:lpstr>Παρουσίαση του PowerPoint</vt:lpstr>
      <vt:lpstr>Ca Γλώσσας – Ημιγλωσεκτομή – Αποκατάσταση με ALT</vt:lpstr>
      <vt:lpstr>Παρουσίαση του PowerPoint</vt:lpstr>
      <vt:lpstr>Παρουσίαση του PowerPoint</vt:lpstr>
      <vt:lpstr>Οστική αποκατάσταση Στόματογναθοπροσωπικής Περιοχής Ελλείματα Άνω γνάθου</vt:lpstr>
      <vt:lpstr>Παρουσίαση του PowerPoint</vt:lpstr>
      <vt:lpstr>Παρουσίαση του PowerPoint</vt:lpstr>
      <vt:lpstr>Παρουσίαση του PowerPoint</vt:lpstr>
      <vt:lpstr>Οστική αποκατάσταση Στοματικής Κοιλότητας Ελλείματα Κάτω Γνάθου</vt:lpstr>
      <vt:lpstr>Αποκατάσταση Κατώ Γνάθου με ελεύθερο κρημνό περόνης</vt:lpstr>
      <vt:lpstr>Αποκατάσταση Άνω Γνάθου με ελεύθερο κρημνό περόνης</vt:lpstr>
      <vt:lpstr>Αποκατάσταση Κατώ Γνάθου με ελεύθερο κρημνό περόνης</vt:lpstr>
      <vt:lpstr>EΛΛΕΙΜΑΤΑ ΣΤΟΜΑΤΟΓΝΑΘΟΠΡΟΣΩΠΙΚΗΣ ΠΕΡΙΟΧΗΣ Ελεύθεροι Κρημνοί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Vagelis Kalfas</dc:creator>
  <cp:lastModifiedBy>Maria Kioleoglou</cp:lastModifiedBy>
  <cp:revision>18</cp:revision>
  <dcterms:created xsi:type="dcterms:W3CDTF">2016-12-04T17:57:56Z</dcterms:created>
  <dcterms:modified xsi:type="dcterms:W3CDTF">2023-12-07T08:10:19Z</dcterms:modified>
</cp:coreProperties>
</file>