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9" r:id="rId5"/>
    <p:sldId id="258" r:id="rId6"/>
    <p:sldId id="260" r:id="rId7"/>
    <p:sldId id="261" r:id="rId8"/>
    <p:sldId id="262" r:id="rId9"/>
    <p:sldId id="273" r:id="rId10"/>
    <p:sldId id="263" r:id="rId11"/>
    <p:sldId id="266" r:id="rId12"/>
    <p:sldId id="274" r:id="rId13"/>
    <p:sldId id="275" r:id="rId14"/>
    <p:sldId id="264" r:id="rId15"/>
    <p:sldId id="276" r:id="rId16"/>
    <p:sldId id="268" r:id="rId17"/>
    <p:sldId id="269" r:id="rId18"/>
    <p:sldId id="270" r:id="rId19"/>
    <p:sldId id="271" r:id="rId20"/>
    <p:sldId id="272" r:id="rId21"/>
    <p:sldId id="265" r:id="rId22"/>
    <p:sldId id="277" r:id="rId23"/>
    <p:sldId id="278" r:id="rId24"/>
    <p:sldId id="279" r:id="rId25"/>
    <p:sldId id="281" r:id="rId26"/>
    <p:sldId id="280"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561"/>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105" d="100"/>
          <a:sy n="105" d="100"/>
        </p:scale>
        <p:origin x="-66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A975490-9C8A-411B-A4A8-9A9C3DB69109}" type="datetimeFigureOut">
              <a:rPr lang="el-GR" smtClean="0"/>
              <a:pPr/>
              <a:t>28/9/2020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5C596D-58B7-4BB2-AE8C-817667D4632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A975490-9C8A-411B-A4A8-9A9C3DB69109}" type="datetimeFigureOut">
              <a:rPr lang="el-GR" smtClean="0"/>
              <a:pPr/>
              <a:t>28/9/2020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5C596D-58B7-4BB2-AE8C-817667D4632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A975490-9C8A-411B-A4A8-9A9C3DB69109}" type="datetimeFigureOut">
              <a:rPr lang="el-GR" smtClean="0"/>
              <a:pPr/>
              <a:t>28/9/2020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5C596D-58B7-4BB2-AE8C-817667D4632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A975490-9C8A-411B-A4A8-9A9C3DB69109}" type="datetimeFigureOut">
              <a:rPr lang="el-GR" smtClean="0"/>
              <a:pPr/>
              <a:t>28/9/2020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5C596D-58B7-4BB2-AE8C-817667D4632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A975490-9C8A-411B-A4A8-9A9C3DB69109}" type="datetimeFigureOut">
              <a:rPr lang="el-GR" smtClean="0"/>
              <a:pPr/>
              <a:t>28/9/2020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5C596D-58B7-4BB2-AE8C-817667D4632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A975490-9C8A-411B-A4A8-9A9C3DB69109}" type="datetimeFigureOut">
              <a:rPr lang="el-GR" smtClean="0"/>
              <a:pPr/>
              <a:t>28/9/2020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B5C596D-58B7-4BB2-AE8C-817667D4632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A975490-9C8A-411B-A4A8-9A9C3DB69109}" type="datetimeFigureOut">
              <a:rPr lang="el-GR" smtClean="0"/>
              <a:pPr/>
              <a:t>28/9/2020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B5C596D-58B7-4BB2-AE8C-817667D4632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A975490-9C8A-411B-A4A8-9A9C3DB69109}" type="datetimeFigureOut">
              <a:rPr lang="el-GR" smtClean="0"/>
              <a:pPr/>
              <a:t>28/9/2020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B5C596D-58B7-4BB2-AE8C-817667D4632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A975490-9C8A-411B-A4A8-9A9C3DB69109}" type="datetimeFigureOut">
              <a:rPr lang="el-GR" smtClean="0"/>
              <a:pPr/>
              <a:t>28/9/2020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B5C596D-58B7-4BB2-AE8C-817667D4632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A975490-9C8A-411B-A4A8-9A9C3DB69109}" type="datetimeFigureOut">
              <a:rPr lang="el-GR" smtClean="0"/>
              <a:pPr/>
              <a:t>28/9/2020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B5C596D-58B7-4BB2-AE8C-817667D4632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A975490-9C8A-411B-A4A8-9A9C3DB69109}" type="datetimeFigureOut">
              <a:rPr lang="el-GR" smtClean="0"/>
              <a:pPr/>
              <a:t>28/9/2020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B5C596D-58B7-4BB2-AE8C-817667D4632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256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75490-9C8A-411B-A4A8-9A9C3DB69109}" type="datetimeFigureOut">
              <a:rPr lang="el-GR" smtClean="0"/>
              <a:pPr/>
              <a:t>28/9/2020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C596D-58B7-4BB2-AE8C-817667D4632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28596" y="2357430"/>
            <a:ext cx="8286808" cy="2000264"/>
          </a:xfrm>
        </p:spPr>
        <p:txBody>
          <a:bodyPr>
            <a:noAutofit/>
          </a:bodyPr>
          <a:lstStyle/>
          <a:p>
            <a:pPr>
              <a:lnSpc>
                <a:spcPct val="150000"/>
              </a:lnSpc>
            </a:pPr>
            <a:r>
              <a:rPr lang="el-GR" sz="4400" b="1" u="sng" dirty="0" smtClean="0">
                <a:solidFill>
                  <a:schemeClr val="accent5">
                    <a:lumMod val="20000"/>
                    <a:lumOff val="80000"/>
                  </a:schemeClr>
                </a:solidFill>
                <a:effectLst>
                  <a:outerShdw blurRad="38100" dist="38100" dir="2700000" algn="tl">
                    <a:srgbClr val="000000">
                      <a:alpha val="43137"/>
                    </a:srgbClr>
                  </a:outerShdw>
                </a:effectLst>
              </a:rPr>
              <a:t>ΜΕΤΑΣΤΕΓΑΣΗ - ΑΛΛΑΓΗ ΕΠΑΓΓΕΛΜΑΤΙΚΗΣ  ΕΓΚΑΤΑΣΤΑΣΗΣ</a:t>
            </a:r>
            <a:endParaRPr lang="el-GR" sz="4400" b="1" dirty="0" smtClean="0">
              <a:solidFill>
                <a:schemeClr val="accent5">
                  <a:lumMod val="20000"/>
                  <a:lumOff val="80000"/>
                </a:schemeClr>
              </a:solidFill>
              <a:effectLst>
                <a:outerShdw blurRad="38100" dist="38100" dir="2700000" algn="tl">
                  <a:srgbClr val="000000">
                    <a:alpha val="43137"/>
                  </a:srgbClr>
                </a:outerShdw>
              </a:effectLst>
            </a:endParaRPr>
          </a:p>
          <a:p>
            <a:pPr>
              <a:lnSpc>
                <a:spcPct val="150000"/>
              </a:lnSpc>
            </a:pPr>
            <a:endParaRPr lang="el-GR" sz="4400" b="1" dirty="0">
              <a:solidFill>
                <a:schemeClr val="accent5">
                  <a:lumMod val="20000"/>
                  <a:lumOff val="80000"/>
                </a:schemeClr>
              </a:solidFill>
              <a:effectLst>
                <a:outerShdw blurRad="38100" dist="38100" dir="2700000" algn="tl">
                  <a:srgbClr val="000000">
                    <a:alpha val="43137"/>
                  </a:srgbClr>
                </a:outerShdw>
              </a:effectLst>
            </a:endParaRPr>
          </a:p>
        </p:txBody>
      </p:sp>
      <p:pic>
        <p:nvPicPr>
          <p:cNvPr id="4" name="3 - Εικόνα" descr="Αποτέλεσμα εικόνας για swallow drawing images"/>
          <p:cNvPicPr/>
          <p:nvPr/>
        </p:nvPicPr>
        <p:blipFill>
          <a:blip r:embed="rId2" cstate="print"/>
          <a:srcRect l="10325" t="10000" r="8854" b="21000"/>
          <a:stretch>
            <a:fillRect/>
          </a:stretch>
        </p:blipFill>
        <p:spPr bwMode="auto">
          <a:xfrm flipH="1">
            <a:off x="428596" y="714356"/>
            <a:ext cx="1619325" cy="1484555"/>
          </a:xfrm>
          <a:prstGeom prst="rect">
            <a:avLst/>
          </a:prstGeom>
          <a:noFill/>
          <a:ln w="9525">
            <a:noFill/>
            <a:miter lim="800000"/>
            <a:headEnd/>
            <a:tailEnd/>
          </a:ln>
        </p:spPr>
      </p:pic>
      <p:pic>
        <p:nvPicPr>
          <p:cNvPr id="5" name="4 - Εικόνα" descr="Αποτέλεσμα εικόνας για swallow drawing images"/>
          <p:cNvPicPr/>
          <p:nvPr/>
        </p:nvPicPr>
        <p:blipFill>
          <a:blip r:embed="rId3" cstate="print"/>
          <a:srcRect l="10325" t="10000" r="8854" b="21000"/>
          <a:stretch>
            <a:fillRect/>
          </a:stretch>
        </p:blipFill>
        <p:spPr bwMode="auto">
          <a:xfrm flipH="1">
            <a:off x="2214546" y="857232"/>
            <a:ext cx="1214446" cy="1198803"/>
          </a:xfrm>
          <a:prstGeom prst="rect">
            <a:avLst/>
          </a:prstGeom>
          <a:noFill/>
          <a:ln w="9525">
            <a:noFill/>
            <a:miter lim="800000"/>
            <a:headEnd/>
            <a:tailEnd/>
          </a:ln>
        </p:spPr>
      </p:pic>
      <p:pic>
        <p:nvPicPr>
          <p:cNvPr id="6" name="5 - Εικόνα" descr="Αποτέλεσμα εικόνας για swallow drawing images"/>
          <p:cNvPicPr/>
          <p:nvPr/>
        </p:nvPicPr>
        <p:blipFill>
          <a:blip r:embed="rId4" cstate="print"/>
          <a:srcRect l="10325" t="10000" r="8854" b="21000"/>
          <a:stretch>
            <a:fillRect/>
          </a:stretch>
        </p:blipFill>
        <p:spPr bwMode="auto">
          <a:xfrm flipH="1">
            <a:off x="7072330" y="1357298"/>
            <a:ext cx="642942" cy="698737"/>
          </a:xfrm>
          <a:prstGeom prst="rect">
            <a:avLst/>
          </a:prstGeom>
          <a:noFill/>
          <a:ln w="9525">
            <a:noFill/>
            <a:miter lim="800000"/>
            <a:headEnd/>
            <a:tailEnd/>
          </a:ln>
        </p:spPr>
      </p:pic>
      <p:pic>
        <p:nvPicPr>
          <p:cNvPr id="7" name="6 - Εικόνα" descr="Αποτέλεσμα εικόνας για swallow drawing images"/>
          <p:cNvPicPr/>
          <p:nvPr/>
        </p:nvPicPr>
        <p:blipFill>
          <a:blip r:embed="rId5" cstate="print"/>
          <a:srcRect l="10325" t="10000" r="8854" b="21000"/>
          <a:stretch>
            <a:fillRect/>
          </a:stretch>
        </p:blipFill>
        <p:spPr bwMode="auto">
          <a:xfrm flipH="1">
            <a:off x="3929058" y="1071546"/>
            <a:ext cx="1000132" cy="984489"/>
          </a:xfrm>
          <a:prstGeom prst="rect">
            <a:avLst/>
          </a:prstGeom>
          <a:noFill/>
          <a:ln w="9525">
            <a:noFill/>
            <a:miter lim="800000"/>
            <a:headEnd/>
            <a:tailEnd/>
          </a:ln>
        </p:spPr>
      </p:pic>
      <p:pic>
        <p:nvPicPr>
          <p:cNvPr id="8" name="7 - Εικόνα" descr="Αποτέλεσμα εικόνας για swallow drawing images"/>
          <p:cNvPicPr/>
          <p:nvPr/>
        </p:nvPicPr>
        <p:blipFill>
          <a:blip r:embed="rId6" cstate="print"/>
          <a:srcRect l="10325" t="10000" r="8854" b="21000"/>
          <a:stretch>
            <a:fillRect/>
          </a:stretch>
        </p:blipFill>
        <p:spPr bwMode="auto">
          <a:xfrm flipH="1">
            <a:off x="5500694" y="1142984"/>
            <a:ext cx="1000132" cy="913051"/>
          </a:xfrm>
          <a:prstGeom prst="rect">
            <a:avLst/>
          </a:prstGeom>
          <a:noFill/>
          <a:ln w="9525">
            <a:noFill/>
            <a:miter lim="800000"/>
            <a:headEnd/>
            <a:tailEnd/>
          </a:ln>
        </p:spPr>
      </p:pic>
      <p:sp>
        <p:nvSpPr>
          <p:cNvPr id="9" name="TextBox 8"/>
          <p:cNvSpPr txBox="1"/>
          <p:nvPr/>
        </p:nvSpPr>
        <p:spPr>
          <a:xfrm>
            <a:off x="6715140" y="5929330"/>
            <a:ext cx="1371979"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none" rtlCol="0">
            <a:spAutoFit/>
          </a:bodyPr>
          <a:lstStyle/>
          <a:p>
            <a:r>
              <a:rPr lang="el-GR" dirty="0" smtClean="0"/>
              <a:t>Ι.Γ.ΤΖΟΥΤΖΑΣ</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785786" y="1000108"/>
            <a:ext cx="4883068" cy="400110"/>
          </a:xfrm>
          <a:prstGeom prst="rect">
            <a:avLst/>
          </a:prstGeom>
          <a:solidFill>
            <a:schemeClr val="accent2">
              <a:lumMod val="40000"/>
              <a:lumOff val="6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l-GR" sz="2000" b="1" i="0" u="none" strike="noStrike" cap="none" normalizeH="0" baseline="0" dirty="0" smtClean="0">
                <a:ln>
                  <a:noFill/>
                </a:ln>
                <a:solidFill>
                  <a:schemeClr val="tx1"/>
                </a:solidFill>
                <a:effectLst/>
                <a:latin typeface="Verdana" pitchFamily="34" charset="0"/>
                <a:ea typeface="Calibri" pitchFamily="34" charset="0"/>
                <a:cs typeface="Tahoma" pitchFamily="34" charset="0"/>
              </a:rPr>
              <a:t>Προετοιμασία  των Νέων χώρων</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 TextBox"/>
          <p:cNvSpPr txBox="1"/>
          <p:nvPr/>
        </p:nvSpPr>
        <p:spPr>
          <a:xfrm>
            <a:off x="1214414" y="2143116"/>
            <a:ext cx="7000924" cy="3785652"/>
          </a:xfrm>
          <a:prstGeom prst="rect">
            <a:avLst/>
          </a:prstGeom>
          <a:solidFill>
            <a:schemeClr val="accent2">
              <a:lumMod val="20000"/>
              <a:lumOff val="80000"/>
            </a:schemeClr>
          </a:solidFill>
        </p:spPr>
        <p:txBody>
          <a:bodyPr wrap="square" rtlCol="0">
            <a:spAutoFit/>
          </a:bodyPr>
          <a:lstStyle/>
          <a:p>
            <a:pPr>
              <a:buFont typeface="Arial" pitchFamily="34" charset="0"/>
              <a:buChar char="•"/>
            </a:pPr>
            <a:r>
              <a:rPr lang="el-GR" sz="2000" dirty="0" smtClean="0">
                <a:latin typeface="Verdana" pitchFamily="34" charset="0"/>
                <a:ea typeface="Verdana" pitchFamily="34" charset="0"/>
                <a:cs typeface="Verdana" pitchFamily="34" charset="0"/>
              </a:rPr>
              <a:t> Ηλεκτρολογικά</a:t>
            </a:r>
          </a:p>
          <a:p>
            <a:pPr>
              <a:buFont typeface="Arial" pitchFamily="34" charset="0"/>
              <a:buChar char="•"/>
            </a:pPr>
            <a:r>
              <a:rPr lang="el-GR" sz="2000" dirty="0" smtClean="0">
                <a:latin typeface="Verdana" pitchFamily="34" charset="0"/>
                <a:ea typeface="Verdana" pitchFamily="34" charset="0"/>
                <a:cs typeface="Verdana" pitchFamily="34" charset="0"/>
              </a:rPr>
              <a:t> Υδραυλικά</a:t>
            </a:r>
          </a:p>
          <a:p>
            <a:pPr>
              <a:buFont typeface="Arial" pitchFamily="34" charset="0"/>
              <a:buChar char="•"/>
            </a:pPr>
            <a:r>
              <a:rPr lang="el-GR" sz="2000" dirty="0" smtClean="0">
                <a:latin typeface="Verdana" pitchFamily="34" charset="0"/>
                <a:ea typeface="Verdana" pitchFamily="34" charset="0"/>
                <a:cs typeface="Verdana" pitchFamily="34" charset="0"/>
              </a:rPr>
              <a:t> Αποχετευτικά</a:t>
            </a:r>
          </a:p>
          <a:p>
            <a:pPr>
              <a:buFont typeface="Arial" pitchFamily="34" charset="0"/>
              <a:buChar char="•"/>
            </a:pPr>
            <a:r>
              <a:rPr lang="el-GR" sz="2000" dirty="0" smtClean="0">
                <a:latin typeface="Verdana" pitchFamily="34" charset="0"/>
                <a:ea typeface="Verdana" pitchFamily="34" charset="0"/>
                <a:cs typeface="Verdana" pitchFamily="34" charset="0"/>
              </a:rPr>
              <a:t> Κλιματισμός/Θέρμανση</a:t>
            </a:r>
          </a:p>
          <a:p>
            <a:pPr>
              <a:buFont typeface="Arial" pitchFamily="34" charset="0"/>
              <a:buChar char="•"/>
            </a:pPr>
            <a:r>
              <a:rPr lang="el-GR" sz="2000" dirty="0" smtClean="0">
                <a:latin typeface="Verdana" pitchFamily="34" charset="0"/>
                <a:ea typeface="Verdana" pitchFamily="34" charset="0"/>
                <a:cs typeface="Verdana" pitchFamily="34" charset="0"/>
              </a:rPr>
              <a:t> Κατασκευές</a:t>
            </a:r>
          </a:p>
          <a:p>
            <a:pPr>
              <a:buFont typeface="Arial" pitchFamily="34" charset="0"/>
              <a:buChar char="•"/>
            </a:pPr>
            <a:r>
              <a:rPr lang="el-GR" sz="2000" dirty="0" smtClean="0">
                <a:latin typeface="Verdana" pitchFamily="34" charset="0"/>
                <a:ea typeface="Verdana" pitchFamily="34" charset="0"/>
                <a:cs typeface="Verdana" pitchFamily="34" charset="0"/>
              </a:rPr>
              <a:t> Εικαστικές παρεμβάσεις</a:t>
            </a:r>
          </a:p>
          <a:p>
            <a:pPr>
              <a:buFont typeface="Arial" pitchFamily="34" charset="0"/>
              <a:buChar char="•"/>
            </a:pPr>
            <a:r>
              <a:rPr lang="el-GR" sz="2000" dirty="0" smtClean="0">
                <a:latin typeface="Verdana" pitchFamily="34" charset="0"/>
                <a:ea typeface="Verdana" pitchFamily="34" charset="0"/>
                <a:cs typeface="Verdana" pitchFamily="34" charset="0"/>
              </a:rPr>
              <a:t> Χρωματισμοί</a:t>
            </a:r>
          </a:p>
          <a:p>
            <a:endParaRPr lang="el-GR" sz="2000" dirty="0">
              <a:latin typeface="Verdana" pitchFamily="34" charset="0"/>
              <a:ea typeface="Verdana" pitchFamily="34" charset="0"/>
              <a:cs typeface="Verdana" pitchFamily="34" charset="0"/>
            </a:endParaRPr>
          </a:p>
          <a:p>
            <a:endParaRPr lang="el-GR" sz="2000" dirty="0" smtClean="0">
              <a:latin typeface="Verdana" pitchFamily="34" charset="0"/>
              <a:ea typeface="Verdana" pitchFamily="34" charset="0"/>
              <a:cs typeface="Verdana" pitchFamily="34" charset="0"/>
            </a:endParaRPr>
          </a:p>
          <a:p>
            <a:pPr algn="r"/>
            <a:r>
              <a:rPr lang="el-GR" sz="2000" dirty="0" smtClean="0">
                <a:latin typeface="Verdana" pitchFamily="34" charset="0"/>
                <a:ea typeface="Verdana" pitchFamily="34" charset="0"/>
                <a:cs typeface="Verdana" pitchFamily="34" charset="0"/>
              </a:rPr>
              <a:t>Περιγράφονται  στο κεφάλαιο  9 </a:t>
            </a:r>
          </a:p>
          <a:p>
            <a:endParaRPr lang="el-GR" sz="2000" dirty="0" smtClean="0">
              <a:latin typeface="Verdana" pitchFamily="34" charset="0"/>
              <a:ea typeface="Verdana" pitchFamily="34" charset="0"/>
              <a:cs typeface="Verdana" pitchFamily="34" charset="0"/>
            </a:endParaRPr>
          </a:p>
          <a:p>
            <a:endParaRPr lang="el-GR" sz="2000" dirty="0">
              <a:latin typeface="Verdana" pitchFamily="34" charset="0"/>
              <a:ea typeface="Verdana" pitchFamily="34" charset="0"/>
              <a:cs typeface="Verdan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F:\ΝΕΟ ΙΑΤΡΕΙΟ ΚΗΦΙΣΣΙΑΣ\NELLYS  OFFICE.png"/>
          <p:cNvPicPr>
            <a:picLocks noChangeAspect="1" noChangeArrowheads="1"/>
          </p:cNvPicPr>
          <p:nvPr/>
        </p:nvPicPr>
        <p:blipFill>
          <a:blip r:embed="rId2"/>
          <a:srcRect/>
          <a:stretch>
            <a:fillRect/>
          </a:stretch>
        </p:blipFill>
        <p:spPr bwMode="auto">
          <a:xfrm>
            <a:off x="571472" y="571480"/>
            <a:ext cx="7858180" cy="5900250"/>
          </a:xfrm>
          <a:prstGeom prst="rect">
            <a:avLst/>
          </a:prstGeom>
          <a:noFill/>
        </p:spPr>
      </p:pic>
      <p:sp>
        <p:nvSpPr>
          <p:cNvPr id="3" name="2 - Αριστερό βέλος"/>
          <p:cNvSpPr/>
          <p:nvPr/>
        </p:nvSpPr>
        <p:spPr>
          <a:xfrm rot="10800000">
            <a:off x="3857620" y="3143248"/>
            <a:ext cx="500066"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Αριστερό βέλος"/>
          <p:cNvSpPr/>
          <p:nvPr/>
        </p:nvSpPr>
        <p:spPr>
          <a:xfrm>
            <a:off x="3071802" y="1928802"/>
            <a:ext cx="28575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Αριστερό βέλος"/>
          <p:cNvSpPr/>
          <p:nvPr/>
        </p:nvSpPr>
        <p:spPr>
          <a:xfrm rot="10598380">
            <a:off x="5008357" y="3150936"/>
            <a:ext cx="270295" cy="2716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Αριστερό βέλος"/>
          <p:cNvSpPr/>
          <p:nvPr/>
        </p:nvSpPr>
        <p:spPr>
          <a:xfrm rot="18649136">
            <a:off x="2962829" y="2827326"/>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85720" y="857232"/>
            <a:ext cx="8369599" cy="877163"/>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600"/>
              </a:spcBef>
              <a:spcAft>
                <a:spcPts val="600"/>
              </a:spcAft>
              <a:buClrTx/>
              <a:buSzTx/>
              <a:tabLst/>
            </a:pPr>
            <a:r>
              <a:rPr kumimoji="0" lang="el-GR"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Αποσυναρμολόγηση-Συσκευασία-Μεταφορά –Συναρμολόγηση.</a:t>
            </a:r>
          </a:p>
          <a:p>
            <a:pPr marL="0" marR="0" lvl="0" indent="0" algn="l" defTabSz="914400" rtl="0" eaLnBrk="1" fontAlgn="base" latinLnBrk="0" hangingPunct="1">
              <a:lnSpc>
                <a:spcPct val="100000"/>
              </a:lnSpc>
              <a:spcBef>
                <a:spcPct val="0"/>
              </a:spcBef>
              <a:spcAft>
                <a:spcPct val="0"/>
              </a:spcAft>
              <a:buClrTx/>
              <a:buSzTx/>
              <a:tabLst/>
            </a:pPr>
            <a:endParaRPr kumimoji="0" lang="el-GR" sz="28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27650" name="Rectangle 2"/>
          <p:cNvSpPr>
            <a:spLocks noChangeArrowheads="1"/>
          </p:cNvSpPr>
          <p:nvPr/>
        </p:nvSpPr>
        <p:spPr bwMode="auto">
          <a:xfrm flipH="1">
            <a:off x="928662" y="2000240"/>
            <a:ext cx="721523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Verdana" pitchFamily="34" charset="0"/>
                <a:ea typeface="Calibri" pitchFamily="34" charset="0"/>
                <a:cs typeface="Tahoma" pitchFamily="34" charset="0"/>
              </a:rPr>
              <a:t>Η προετοιμασία  για μετακίνηση του τεράστιου αριθμού εργαλείων, </a:t>
            </a:r>
            <a:r>
              <a:rPr kumimoji="0" lang="el-GR" sz="2000" b="0" i="0" u="none" strike="noStrike" cap="none" normalizeH="0" baseline="0" dirty="0" err="1" smtClean="0">
                <a:ln>
                  <a:noFill/>
                </a:ln>
                <a:solidFill>
                  <a:schemeClr val="bg1"/>
                </a:solidFill>
                <a:effectLst>
                  <a:outerShdw blurRad="38100" dist="38100" dir="2700000" algn="tl">
                    <a:srgbClr val="000000">
                      <a:alpha val="43137"/>
                    </a:srgbClr>
                  </a:outerShdw>
                </a:effectLst>
                <a:latin typeface="Verdana" pitchFamily="34" charset="0"/>
                <a:ea typeface="Calibri" pitchFamily="34" charset="0"/>
                <a:cs typeface="Tahoma" pitchFamily="34" charset="0"/>
              </a:rPr>
              <a:t>μικροεργαλείων</a:t>
            </a:r>
            <a:r>
              <a:rPr kumimoji="0" lang="el-G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Verdana" pitchFamily="34" charset="0"/>
                <a:ea typeface="Calibri" pitchFamily="34" charset="0"/>
                <a:cs typeface="Tahoma" pitchFamily="34" charset="0"/>
              </a:rPr>
              <a:t>, συσκευών, διατάξεων, υλικών, αρχείων, ηλεκτρονικών  υπολογιστών και άλλων οργάνων που απαιτούνται για τη  λειτουργία  ενός οδοντιατρείου, είναι  από τις πλέον πολύπλοκες ,απαιτητικές και κοπιώδεις  εργασίες, στις οποίες  στο μεγαλύτερο μέρος πρέπει να προβεί ο ίδιος ο οδοντίατρος και το προσωπικό του οδοντιατρείου, εφόσον υφίσταται.</a:t>
            </a:r>
            <a:endParaRPr kumimoji="0" lang="el-GR" sz="32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4 - Εικόνα" descr="Junk-Removal.png"/>
          <p:cNvPicPr>
            <a:picLocks noChangeAspect="1"/>
          </p:cNvPicPr>
          <p:nvPr/>
        </p:nvPicPr>
        <p:blipFill>
          <a:blip r:embed="rId2"/>
          <a:srcRect l="2133" t="25472" r="5274" b="2358"/>
          <a:stretch>
            <a:fillRect/>
          </a:stretch>
        </p:blipFill>
        <p:spPr>
          <a:xfrm>
            <a:off x="571472" y="4572008"/>
            <a:ext cx="2723048" cy="17145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flipH="1">
            <a:off x="857224" y="1142984"/>
            <a:ext cx="742955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Verdana" pitchFamily="34" charset="0"/>
                <a:ea typeface="Calibri" pitchFamily="34" charset="0"/>
                <a:cs typeface="Tahoma" pitchFamily="34" charset="0"/>
              </a:rPr>
              <a:t>Το περιεχόμενο του μεγάλου αριθμού ερμαρίων, ντουλαπιών, αποθηκευτικών χώρων, πρέπει να  ομαδοποιηθεί ανάλογα  με το λειτουργικό πρότυπο που ακολουθεί ο οδοντίατρος, να συσκευασθει προσεκτικά σε συγκεκριμένα κουτιά  αποθήκευσης, που θα φέρουν οπωσδήποτε ετικέτα, με το περιεχόμενο του κουτιού και θα έχουν κλειστεί προσεκτικά  με κατάλληλες συγκολλητικές  ταινίες. Εξίσου πρακτικά είναι  διάφορα πλαστικά διαφανή κουτιά, που πρέπει να έχουν εξαιρετική αντοχή, λόγω του βάρους  των διαφόρων εργαλείων.</a:t>
            </a:r>
            <a:endParaRPr kumimoji="0" lang="el-GR"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714480" y="214290"/>
          <a:ext cx="5072098" cy="6215088"/>
        </p:xfrm>
        <a:graphic>
          <a:graphicData uri="http://schemas.openxmlformats.org/drawingml/2006/table">
            <a:tbl>
              <a:tblPr>
                <a:tableStyleId>{775DCB02-9BB8-47FD-8907-85C794F793BA}</a:tableStyleId>
              </a:tblPr>
              <a:tblGrid>
                <a:gridCol w="524700"/>
                <a:gridCol w="4547398"/>
              </a:tblGrid>
              <a:tr h="188336">
                <a:tc gridSpan="2">
                  <a:txBody>
                    <a:bodyPr/>
                    <a:lstStyle/>
                    <a:p>
                      <a:pPr algn="ctr">
                        <a:spcAft>
                          <a:spcPts val="0"/>
                        </a:spcAft>
                      </a:pPr>
                      <a:r>
                        <a:rPr lang="el-GR" sz="1000" b="1" dirty="0"/>
                        <a:t>ΚΙΒΩΤΙΑ  ΜΕΤΑΚΟΜΙΣΗΣ (ενδεικτικά)</a:t>
                      </a:r>
                      <a:endParaRPr lang="el-GR" sz="800" b="1" dirty="0">
                        <a:latin typeface="Calibri"/>
                        <a:ea typeface="Calibri"/>
                        <a:cs typeface="Times New Roman"/>
                      </a:endParaRPr>
                    </a:p>
                  </a:txBody>
                  <a:tcPr marL="39584" marR="39584" marT="0" marB="0"/>
                </a:tc>
                <a:tc hMerge="1">
                  <a:txBody>
                    <a:bodyPr/>
                    <a:lstStyle/>
                    <a:p>
                      <a:endParaRPr lang="el-GR"/>
                    </a:p>
                  </a:txBody>
                  <a:tcPr/>
                </a:tc>
              </a:tr>
              <a:tr h="188336">
                <a:tc>
                  <a:txBody>
                    <a:bodyPr/>
                    <a:lstStyle/>
                    <a:p>
                      <a:pPr marL="342900" lvl="0" indent="-342900">
                        <a:spcAft>
                          <a:spcPts val="0"/>
                        </a:spcAft>
                        <a:buFont typeface="+mj-lt"/>
                        <a:buNone/>
                      </a:pPr>
                      <a:endParaRPr lang="el-GR" sz="800" dirty="0">
                        <a:latin typeface="Calibri"/>
                        <a:ea typeface="Calibri"/>
                        <a:cs typeface="Times New Roman"/>
                      </a:endParaRPr>
                    </a:p>
                  </a:txBody>
                  <a:tcPr marL="39584" marR="39584" marT="0" marB="0">
                    <a:solidFill>
                      <a:schemeClr val="accent2">
                        <a:lumMod val="40000"/>
                        <a:lumOff val="60000"/>
                      </a:schemeClr>
                    </a:solidFill>
                  </a:tcPr>
                </a:tc>
                <a:tc>
                  <a:txBody>
                    <a:bodyPr/>
                    <a:lstStyle/>
                    <a:p>
                      <a:pPr>
                        <a:spcAft>
                          <a:spcPts val="0"/>
                        </a:spcAft>
                      </a:pPr>
                      <a:r>
                        <a:rPr lang="el-GR" sz="1000" b="1" dirty="0"/>
                        <a:t>ΦΟΡΟΛΟΓΙΚΑ έγγραφα</a:t>
                      </a:r>
                      <a:endParaRPr lang="el-GR" sz="1000" b="1" dirty="0">
                        <a:latin typeface="Calibri"/>
                        <a:ea typeface="Calibri"/>
                        <a:cs typeface="Times New Roman"/>
                      </a:endParaRPr>
                    </a:p>
                  </a:txBody>
                  <a:tcPr marL="39584" marR="39584" marT="0" marB="0">
                    <a:solidFill>
                      <a:schemeClr val="accent2">
                        <a:lumMod val="40000"/>
                        <a:lumOff val="60000"/>
                      </a:schemeClr>
                    </a:solidFill>
                  </a:tcPr>
                </a:tc>
              </a:tr>
              <a:tr h="188336">
                <a:tc>
                  <a:txBody>
                    <a:bodyPr/>
                    <a:lstStyle/>
                    <a:p>
                      <a:pPr marL="342900" lvl="0" indent="-342900">
                        <a:spcAft>
                          <a:spcPts val="0"/>
                        </a:spcAft>
                        <a:buFont typeface="+mj-lt"/>
                        <a:buNone/>
                      </a:pPr>
                      <a:endParaRPr lang="el-GR" sz="800" dirty="0">
                        <a:latin typeface="Calibri"/>
                        <a:ea typeface="Calibri"/>
                        <a:cs typeface="Times New Roman"/>
                      </a:endParaRPr>
                    </a:p>
                  </a:txBody>
                  <a:tcPr marL="39584" marR="39584" marT="0" marB="0">
                    <a:solidFill>
                      <a:schemeClr val="accent2">
                        <a:lumMod val="40000"/>
                        <a:lumOff val="60000"/>
                      </a:schemeClr>
                    </a:solidFill>
                  </a:tcPr>
                </a:tc>
                <a:tc>
                  <a:txBody>
                    <a:bodyPr/>
                    <a:lstStyle/>
                    <a:p>
                      <a:pPr>
                        <a:spcAft>
                          <a:spcPts val="0"/>
                        </a:spcAft>
                      </a:pPr>
                      <a:r>
                        <a:rPr lang="el-GR" sz="1000" b="1" dirty="0"/>
                        <a:t>ΙΣΤΟΡΙΚΑ  ΑΣΘΕΝΩΝ</a:t>
                      </a:r>
                      <a:endParaRPr lang="el-GR" sz="1000" b="1" dirty="0">
                        <a:latin typeface="Calibri"/>
                        <a:ea typeface="Calibri"/>
                        <a:cs typeface="Times New Roman"/>
                      </a:endParaRPr>
                    </a:p>
                  </a:txBody>
                  <a:tcPr marL="39584" marR="39584" marT="0" marB="0">
                    <a:solidFill>
                      <a:schemeClr val="accent2">
                        <a:lumMod val="40000"/>
                        <a:lumOff val="60000"/>
                      </a:schemeClr>
                    </a:solidFill>
                  </a:tcPr>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solidFill>
                      <a:schemeClr val="accent2">
                        <a:lumMod val="40000"/>
                        <a:lumOff val="60000"/>
                      </a:schemeClr>
                    </a:solidFill>
                  </a:tcPr>
                </a:tc>
                <a:tc>
                  <a:txBody>
                    <a:bodyPr/>
                    <a:lstStyle/>
                    <a:p>
                      <a:pPr>
                        <a:spcAft>
                          <a:spcPts val="0"/>
                        </a:spcAft>
                      </a:pPr>
                      <a:r>
                        <a:rPr lang="el-GR" sz="1000" b="1" dirty="0"/>
                        <a:t>ΑΚΤΙΝΟΓΡΑΦΙΕΣ  ΠΑΝΟΡΑΜΙΚΕΣ,</a:t>
                      </a:r>
                      <a:r>
                        <a:rPr lang="en-US" sz="1000" b="1" dirty="0"/>
                        <a:t>CT,CBCT</a:t>
                      </a:r>
                      <a:endParaRPr lang="el-GR" sz="1000" b="1" dirty="0">
                        <a:latin typeface="Calibri"/>
                        <a:ea typeface="Calibri"/>
                        <a:cs typeface="Times New Roman"/>
                      </a:endParaRPr>
                    </a:p>
                  </a:txBody>
                  <a:tcPr marL="39584" marR="39584" marT="0" marB="0">
                    <a:solidFill>
                      <a:schemeClr val="accent2">
                        <a:lumMod val="40000"/>
                        <a:lumOff val="60000"/>
                      </a:schemeClr>
                    </a:solidFill>
                  </a:tcPr>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ΣΥΣΚΕΥΕΣ  ΦΩΤΟΠΟΛΥΜΕΡΙΣΜΟΥ  </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ΗΛΕΚΤΡΟΝΙΚΟΙ  ΥΠΟΛΟΓΙΣΤΕΣ</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n-US" sz="800">
                        <a:latin typeface="Calibri"/>
                        <a:ea typeface="Calibri"/>
                        <a:cs typeface="Times New Roman"/>
                      </a:endParaRPr>
                    </a:p>
                  </a:txBody>
                  <a:tcPr marL="39584" marR="39584" marT="0" marB="0"/>
                </a:tc>
                <a:tc>
                  <a:txBody>
                    <a:bodyPr/>
                    <a:lstStyle/>
                    <a:p>
                      <a:pPr>
                        <a:spcAft>
                          <a:spcPts val="0"/>
                        </a:spcAft>
                      </a:pPr>
                      <a:r>
                        <a:rPr lang="en-US" sz="1000" b="1" dirty="0"/>
                        <a:t>ROOTERS</a:t>
                      </a:r>
                      <a:r>
                        <a:rPr lang="el-GR" sz="1000" b="1" dirty="0"/>
                        <a:t> και</a:t>
                      </a:r>
                      <a:r>
                        <a:rPr lang="en-US" sz="1000" b="1" dirty="0"/>
                        <a:t> POS</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ΕΡΓΑΛΕΙΑ  ΧΕΙΡΟΣ</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ΟΔΟΝΤΑΓΡΕΣ  και  ΧΕΙΡΟΥΡΓΙΚΑ εργαλεία</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ΧΕΙΡΟΛΑΒΕΣ  ΕΝ  ΧΡΗΣΕΙ και ΝΕΕΣ</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ΧΕΙΡΟΛΑΒΕΣ  ΠΑΛΑΙΕΣ </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ΕΡΓΑΛΕΙΑ και ΣΥΣΚΕΥΕΣ  ΑΠΟΤΥΠΩΤΙΚΩΝ</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ΑΝΑΛΩΣΙΜΑ   ΑΣΗΨΙΑΣ  και ΑΠΟΣΤΕΙΡΩΣΗΣ</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ΑΠΟΤΥΠΩΤΙΚΑ ΥΛΙΚΑ</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ΕΜΦΡΑΚΤΙΚΑ  ΥΛΙΚΑ και ΥΛΙΚΑ  ΣΥΓΚΟΛΛΗΣΗΣ</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ΑΝΑΛΩΣΙΜΑ ΑΝΑΙΣΘΗΣΙΑΣ / ΓΑΖΕΣ</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ΕΡΓΑΛΕΙΑ  ΕΜΦΥΤΕΥΜΑΤΩΝ</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ΥΛΙΚΑ  ΔΙΑΦΟΡΑ  1</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ΥΛΙΚΑ ΔΙΑΦΟΡΑ  2</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ΥΛΙΚΑ  ΑΠΟΘΗΚΗΣ   </a:t>
                      </a:r>
                      <a:r>
                        <a:rPr lang="en-US" sz="1000" b="1" dirty="0"/>
                        <a:t>STOCK</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ΑΜΑΛΓΑΜΑ  </a:t>
                      </a:r>
                      <a:r>
                        <a:rPr lang="en-US" sz="1000" b="1" dirty="0"/>
                        <a:t>JARRS</a:t>
                      </a:r>
                      <a:r>
                        <a:rPr lang="el-GR" sz="1000" b="1" dirty="0"/>
                        <a:t>  ( κατάλοιπα  αμαλγάματος)</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ΔΙΣΚΟΙ  ΠΟΛΛΑΠΛΩΝ  ΧΡΗΣΕΩΝ</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ΙΜΑΤΙΣΜΟΣ</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ΓΡΑΦΙΚΗ  ΥΛΗ-ΕΙΔΗ ΓΡΑΦΕΙΟΥ</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ΣΦΡΑΓΙΔΕΣ</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n-US" sz="800">
                        <a:latin typeface="Calibri"/>
                        <a:ea typeface="Calibri"/>
                        <a:cs typeface="Times New Roman"/>
                      </a:endParaRPr>
                    </a:p>
                  </a:txBody>
                  <a:tcPr marL="39584" marR="39584" marT="0" marB="0"/>
                </a:tc>
                <a:tc>
                  <a:txBody>
                    <a:bodyPr/>
                    <a:lstStyle/>
                    <a:p>
                      <a:pPr>
                        <a:spcAft>
                          <a:spcPts val="0"/>
                        </a:spcAft>
                      </a:pPr>
                      <a:r>
                        <a:rPr lang="el-GR" sz="1000" b="1" dirty="0"/>
                        <a:t>ΔΙΑΚΟΣΜΗΤΙΚΑ ΕΙΔΗ</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ΠΤΥΧΙΑ- ΔΙΠΛΩΜΑΤΑ-ΠΙΣΤΟΠΟΙΗΤΙΚΑ </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ΕΚΜΑΓΕΙΑ  ΑΣΘΕΝΩΝ ΜΕ ΙΔΙΑΙΤΕΡΑ ΠΕΡΙΣΤΑΤΙΚΑ</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ΔΙΑΦΟΡΑ   ΑΝΤΑΛΛΑΚΤΙΚΑ </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ΠΑΛΑΙΕΣ  ΕΝΤΟΛΕΣ  ΕΡΓΑΣΤΗΡΙΩΝ</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ΕΠΩΝΥΜΑ ΔΙΑΦΟΡΑ  1  πχ φωτογραφικά</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ΕΠΩΝΥΜΑ ΔΙΑΦΟΡΑ  2 πχ φρεζοθήκες-εγγλυφίδες</a:t>
                      </a:r>
                      <a:endParaRPr lang="el-GR" sz="1000" b="1" dirty="0">
                        <a:latin typeface="Calibri"/>
                        <a:ea typeface="Calibri"/>
                        <a:cs typeface="Times New Roman"/>
                      </a:endParaRPr>
                    </a:p>
                  </a:txBody>
                  <a:tcPr marL="39584" marR="39584" marT="0" marB="0"/>
                </a:tc>
              </a:tr>
              <a:tr h="188336">
                <a:tc>
                  <a:txBody>
                    <a:bodyPr/>
                    <a:lstStyle/>
                    <a:p>
                      <a:pPr marL="342900" lvl="0" indent="-342900">
                        <a:spcAft>
                          <a:spcPts val="0"/>
                        </a:spcAft>
                        <a:buFont typeface="+mj-lt"/>
                        <a:buAutoNum type="arabicPeriod"/>
                      </a:pPr>
                      <a:endParaRPr lang="el-GR" sz="800">
                        <a:latin typeface="Calibri"/>
                        <a:ea typeface="Calibri"/>
                        <a:cs typeface="Times New Roman"/>
                      </a:endParaRPr>
                    </a:p>
                  </a:txBody>
                  <a:tcPr marL="39584" marR="39584" marT="0" marB="0"/>
                </a:tc>
                <a:tc>
                  <a:txBody>
                    <a:bodyPr/>
                    <a:lstStyle/>
                    <a:p>
                      <a:pPr>
                        <a:spcAft>
                          <a:spcPts val="0"/>
                        </a:spcAft>
                      </a:pPr>
                      <a:r>
                        <a:rPr lang="el-GR" sz="1000" b="1" dirty="0"/>
                        <a:t>ΕΠΩΝΥΜΑ ΔΙΑΦΟΡΑ  3 πχ υλικά μεταβατικών και </a:t>
                      </a:r>
                      <a:r>
                        <a:rPr lang="en-US" sz="1000" b="1" dirty="0" err="1"/>
                        <a:t>omnivac</a:t>
                      </a:r>
                      <a:endParaRPr lang="el-GR" sz="1000" b="1" dirty="0">
                        <a:latin typeface="Calibri"/>
                        <a:ea typeface="Calibri"/>
                        <a:cs typeface="Times New Roman"/>
                      </a:endParaRPr>
                    </a:p>
                  </a:txBody>
                  <a:tcPr marL="39584" marR="39584"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28596" y="571480"/>
            <a:ext cx="4500594" cy="6063198"/>
          </a:xfrm>
          <a:prstGeom prst="rect">
            <a:avLst/>
          </a:prstGeom>
          <a:noFill/>
        </p:spPr>
        <p:txBody>
          <a:bodyPr wrap="square" rtlCol="0">
            <a:spAutoFit/>
          </a:bodyPr>
          <a:lstStyle/>
          <a:p>
            <a:pPr algn="just"/>
            <a:r>
              <a:rPr lang="el-GR"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Κάθε ομάδα πακετοποιημένων εργαλείων ,επιβάλλεται να τοποθετηθεί σε μεγαλύτερο κιβώτιο, που αφού κλεισθεί προσεκτικά, θα πρέπει να  αποκτήσει  μια αποκλειστική αρίθμηση και   χονδρική  περιγραφή του περιεχομένου πχ.  </a:t>
            </a:r>
            <a:r>
              <a:rPr lang="el-GR" sz="2400" u="sng"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Νο  3 Εργαλεία χειρός</a:t>
            </a:r>
            <a:r>
              <a:rPr lang="el-GR"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el-GR" sz="2400" u="sng"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Χειρολαβές</a:t>
            </a:r>
            <a:r>
              <a:rPr lang="el-GR" sz="24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el-GR" sz="2400" u="sng"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Συσκευές </a:t>
            </a:r>
            <a:r>
              <a:rPr lang="en-US" sz="2400" u="sng"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LED</a:t>
            </a:r>
            <a:r>
              <a:rPr lang="el-GR"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Όλα αυτά   θα βοηθήσουν  αφενός μεν στην ασφαλή μεταφορά, αφετέρου στον περιορισμό απωλειών, που δημιουργεί ανησυχία, τριβές, έξοδα αντικατάστασης και διατάραξη της ομαλής  διαδικασίας  επανασύνδεσης  του νέου ιατρείου</a:t>
            </a:r>
          </a:p>
        </p:txBody>
      </p:sp>
      <p:pic>
        <p:nvPicPr>
          <p:cNvPr id="3" name="2 - Εικόνα" descr="20190831_130500.jpg"/>
          <p:cNvPicPr>
            <a:picLocks noChangeAspect="1"/>
          </p:cNvPicPr>
          <p:nvPr/>
        </p:nvPicPr>
        <p:blipFill>
          <a:blip r:embed="rId2" cstate="print"/>
          <a:srcRect l="19531" r="14062" b="12500"/>
          <a:stretch>
            <a:fillRect/>
          </a:stretch>
        </p:blipFill>
        <p:spPr>
          <a:xfrm>
            <a:off x="5000628" y="1714488"/>
            <a:ext cx="3951760" cy="292894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857224" y="285728"/>
            <a:ext cx="7858180" cy="5632311"/>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Ο μεγαλύτερος  αριθμός των μεταστεγάσεων οδοντιατρείων απαιτεί τη συνεργασία με μεταφορικές εταιρείες, που διαθέτουν ανυψωτικό μηχάνημα ή συνεργάζονται με άλλους.</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Η μεταφορική εταιρεία πρέπει να έχει εμπειρία μεταφοράς οδοντιατρικών μηχανημάτων ή στην ανάγκη να της εξηγηθεί  η σειρά των ιδιαιτεροτήτων που παρουσιάζει το οδοντιατρείο, κατά τη διαδικασία της μετακόμισης.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Είναι  ευνόητο ότι απαιτείται η παρουσία του οδοντιάτρου  στις φάσεις της φόρτωσης και επανατοποθέτησης στο νέο χώρο και στα επιθυμητά  σημεία μέσα  σε   αυτόν. </a:t>
            </a:r>
          </a:p>
        </p:txBody>
      </p:sp>
      <p:pic>
        <p:nvPicPr>
          <p:cNvPr id="3" name="2 - Εικόνα" descr="Junk-Removal.png"/>
          <p:cNvPicPr>
            <a:picLocks noChangeAspect="1"/>
          </p:cNvPicPr>
          <p:nvPr/>
        </p:nvPicPr>
        <p:blipFill>
          <a:blip r:embed="rId2" cstate="print"/>
          <a:srcRect l="2133" t="25472" r="5274" b="2358"/>
          <a:stretch>
            <a:fillRect/>
          </a:stretch>
        </p:blipFill>
        <p:spPr>
          <a:xfrm>
            <a:off x="428596" y="5857868"/>
            <a:ext cx="1588445" cy="10001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928670"/>
            <a:ext cx="5857916" cy="3477875"/>
          </a:xfrm>
          <a:prstGeom prst="rect">
            <a:avLst/>
          </a:prstGeom>
          <a:solidFill>
            <a:schemeClr val="accent2">
              <a:lumMod val="20000"/>
              <a:lumOff val="80000"/>
            </a:schemeClr>
          </a:solidFill>
        </p:spPr>
        <p:txBody>
          <a:bodyPr wrap="square">
            <a:spAutoFit/>
          </a:bodyPr>
          <a:lstStyle/>
          <a:p>
            <a:pPr algn="just"/>
            <a:r>
              <a:rPr lang="el-GR" sz="2000" dirty="0">
                <a:latin typeface="Verdana" pitchFamily="34" charset="0"/>
                <a:ea typeface="Verdana" pitchFamily="34" charset="0"/>
                <a:cs typeface="Verdana" pitchFamily="34" charset="0"/>
              </a:rPr>
              <a:t>Ολόκληρος ο αποσυναρμολογημένος  εξοπλισμός από την έδρα μέχρι τους δονητές των υλικών, το ακτινογραφικό </a:t>
            </a:r>
            <a:r>
              <a:rPr lang="el-GR" sz="2000" dirty="0" err="1" smtClean="0">
                <a:latin typeface="Verdana" pitchFamily="34" charset="0"/>
                <a:ea typeface="Verdana" pitchFamily="34" charset="0"/>
                <a:cs typeface="Verdana" pitchFamily="34" charset="0"/>
              </a:rPr>
              <a:t>μηχάνημα,τους</a:t>
            </a:r>
            <a:r>
              <a:rPr lang="el-GR" sz="2000" dirty="0" smtClean="0">
                <a:latin typeface="Verdana" pitchFamily="34" charset="0"/>
                <a:ea typeface="Verdana" pitchFamily="34" charset="0"/>
                <a:cs typeface="Verdana" pitchFamily="34" charset="0"/>
              </a:rPr>
              <a:t> </a:t>
            </a:r>
            <a:r>
              <a:rPr lang="el-GR" sz="2000" dirty="0">
                <a:latin typeface="Verdana" pitchFamily="34" charset="0"/>
                <a:ea typeface="Verdana" pitchFamily="34" charset="0"/>
                <a:cs typeface="Verdana" pitchFamily="34" charset="0"/>
              </a:rPr>
              <a:t>κλιβάνους και τις άλλες περιφερικές  συσκευές, πρέπει να  τυλιχθεί επαγγελματικά με  αφρώδες  υλικό ή </a:t>
            </a:r>
            <a:r>
              <a:rPr lang="en-US" sz="2000" dirty="0">
                <a:latin typeface="Verdana" pitchFamily="34" charset="0"/>
                <a:ea typeface="Verdana" pitchFamily="34" charset="0"/>
                <a:cs typeface="Verdana" pitchFamily="34" charset="0"/>
              </a:rPr>
              <a:t>aeroplast </a:t>
            </a:r>
            <a:r>
              <a:rPr lang="el-GR" sz="2000" dirty="0">
                <a:latin typeface="Verdana" pitchFamily="34" charset="0"/>
                <a:ea typeface="Verdana" pitchFamily="34" charset="0"/>
                <a:cs typeface="Verdana" pitchFamily="34" charset="0"/>
              </a:rPr>
              <a:t>καλής ποιότητας και να συγκολληθεί περιφερικά με κατάλληλη ανθεκτική  ταινία συσκευασίας, που να επισημαίνει το εύθραυστο του περιεχομένου και την όρθια  θέση του.</a:t>
            </a:r>
          </a:p>
        </p:txBody>
      </p:sp>
      <p:pic>
        <p:nvPicPr>
          <p:cNvPr id="3" name="2 - Εικόνα" descr="20190825_142922.jpg"/>
          <p:cNvPicPr>
            <a:picLocks noChangeAspect="1"/>
          </p:cNvPicPr>
          <p:nvPr/>
        </p:nvPicPr>
        <p:blipFill>
          <a:blip r:embed="rId2" cstate="print"/>
          <a:stretch>
            <a:fillRect/>
          </a:stretch>
        </p:blipFill>
        <p:spPr>
          <a:xfrm>
            <a:off x="6500826" y="2571744"/>
            <a:ext cx="2286003" cy="40640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071538" y="1285860"/>
            <a:ext cx="6929486" cy="4524315"/>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Verdana" pitchFamily="34" charset="0"/>
                <a:ea typeface="Calibri" pitchFamily="34" charset="0"/>
                <a:cs typeface="Tahoma" pitchFamily="34" charset="0"/>
              </a:rPr>
              <a:t>Χρήζει προσοχής επίσης η συσκευασία  και μεταφορά των φορολογικών στοιχείων (βιβλία εσόδων εξόδων, Ντοσιέ τιμολογίων, στελέχη ΑΠΥ), των συσκευών </a:t>
            </a:r>
            <a:r>
              <a:rPr kumimoji="0" lang="en-US" b="0" i="0" u="none" strike="noStrike" cap="none" normalizeH="0" baseline="0" dirty="0" smtClean="0">
                <a:ln>
                  <a:noFill/>
                </a:ln>
                <a:solidFill>
                  <a:schemeClr val="tx1"/>
                </a:solidFill>
                <a:effectLst/>
                <a:latin typeface="Verdana" pitchFamily="34" charset="0"/>
                <a:ea typeface="Calibri" pitchFamily="34" charset="0"/>
                <a:cs typeface="Tahoma" pitchFamily="34" charset="0"/>
              </a:rPr>
              <a:t>POS</a:t>
            </a:r>
            <a:r>
              <a:rPr kumimoji="0" lang="el-GR" b="0" i="0" u="none" strike="noStrike" cap="none" normalizeH="0" baseline="0" dirty="0" smtClean="0">
                <a:ln>
                  <a:noFill/>
                </a:ln>
                <a:solidFill>
                  <a:schemeClr val="tx1"/>
                </a:solidFill>
                <a:effectLst/>
                <a:latin typeface="Verdana" pitchFamily="34" charset="0"/>
                <a:ea typeface="Calibri" pitchFamily="34" charset="0"/>
                <a:cs typeface="Tahoma" pitchFamily="34" charset="0"/>
              </a:rPr>
              <a:t>, των ηλεκτρονικών υπολογιστών, των καρτών ιστορικού των ασθενών.</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1"/>
              </a:solidFill>
              <a:effectLst/>
              <a:latin typeface="Verdana" pitchFamily="34" charset="0"/>
              <a:ea typeface="Calibri" pitchFamily="34"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l-GR" dirty="0" smtClean="0">
                <a:latin typeface="Verdana" pitchFamily="34" charset="0"/>
                <a:ea typeface="Calibri" pitchFamily="34" charset="0"/>
                <a:cs typeface="Tahoma" pitchFamily="34" charset="0"/>
              </a:rPr>
              <a:t>Ι</a:t>
            </a:r>
            <a:r>
              <a:rPr kumimoji="0" lang="el-GR" b="0" i="0" u="none" strike="noStrike" cap="none" normalizeH="0" baseline="0" dirty="0" smtClean="0">
                <a:ln>
                  <a:noFill/>
                </a:ln>
                <a:solidFill>
                  <a:schemeClr val="tx1"/>
                </a:solidFill>
                <a:effectLst/>
                <a:latin typeface="Verdana" pitchFamily="34" charset="0"/>
                <a:ea typeface="Calibri" pitchFamily="34" charset="0"/>
                <a:cs typeface="Tahoma" pitchFamily="34" charset="0"/>
              </a:rPr>
              <a:t>διαίτερα αυτά  ισχύουν για τα παλαιά ιατρεία που χρησιμοποιούσαν  έντυπη μορφή ιστορικών, καθώς επίσης και οι διάφορες απεικονίσεις, με τη μορφή των φιλμς  πανοραμικών  και κεφαλομετρικών ακτινογραφιών, </a:t>
            </a:r>
            <a:r>
              <a:rPr kumimoji="0" lang="en-US" b="0" i="0" u="none" strike="noStrike" cap="none" normalizeH="0" baseline="0" dirty="0" smtClean="0">
                <a:ln>
                  <a:noFill/>
                </a:ln>
                <a:solidFill>
                  <a:schemeClr val="tx1"/>
                </a:solidFill>
                <a:effectLst/>
                <a:latin typeface="Verdana" pitchFamily="34" charset="0"/>
                <a:ea typeface="Calibri" pitchFamily="34" charset="0"/>
                <a:cs typeface="Tahoma" pitchFamily="34" charset="0"/>
              </a:rPr>
              <a:t>CT</a:t>
            </a:r>
            <a:r>
              <a:rPr kumimoji="0" lang="el-GR" b="0" i="0" u="none" strike="noStrike" cap="none" normalizeH="0" baseline="0" dirty="0" smtClean="0">
                <a:ln>
                  <a:noFill/>
                </a:ln>
                <a:solidFill>
                  <a:schemeClr val="tx1"/>
                </a:solidFill>
                <a:effectLst/>
                <a:latin typeface="Verdana" pitchFamily="34" charset="0"/>
                <a:ea typeface="Calibri" pitchFamily="34" charset="0"/>
                <a:cs typeface="Tahoma" pitchFamily="34" charset="0"/>
              </a:rPr>
              <a:t>-</a:t>
            </a:r>
            <a:r>
              <a:rPr kumimoji="0" lang="en-US" b="0" i="0" u="none" strike="noStrike" cap="none" normalizeH="0" baseline="0" dirty="0" smtClean="0">
                <a:ln>
                  <a:noFill/>
                </a:ln>
                <a:solidFill>
                  <a:schemeClr val="tx1"/>
                </a:solidFill>
                <a:effectLst/>
                <a:latin typeface="Verdana" pitchFamily="34" charset="0"/>
                <a:ea typeface="Calibri" pitchFamily="34" charset="0"/>
                <a:cs typeface="Tahoma" pitchFamily="34" charset="0"/>
              </a:rPr>
              <a:t>SCA</a:t>
            </a:r>
            <a:r>
              <a:rPr kumimoji="0" lang="el-GR" b="0" i="0" u="none" strike="noStrike" cap="none" normalizeH="0" baseline="0" dirty="0" smtClean="0">
                <a:ln>
                  <a:noFill/>
                </a:ln>
                <a:solidFill>
                  <a:schemeClr val="tx1"/>
                </a:solidFill>
                <a:effectLst/>
                <a:latin typeface="Verdana" pitchFamily="34" charset="0"/>
                <a:ea typeface="Calibri" pitchFamily="34" charset="0"/>
                <a:cs typeface="Tahoma" pitchFamily="34" charset="0"/>
              </a:rPr>
              <a:t>Ν  και πλέον πρόσφατα </a:t>
            </a:r>
            <a:r>
              <a:rPr kumimoji="0" lang="en-US" b="0" i="0" u="none" strike="noStrike" cap="none" normalizeH="0" baseline="0" dirty="0" smtClean="0">
                <a:ln>
                  <a:noFill/>
                </a:ln>
                <a:solidFill>
                  <a:schemeClr val="tx1"/>
                </a:solidFill>
                <a:effectLst/>
                <a:latin typeface="Verdana" pitchFamily="34" charset="0"/>
                <a:ea typeface="Calibri" pitchFamily="34" charset="0"/>
                <a:cs typeface="Tahoma" pitchFamily="34" charset="0"/>
              </a:rPr>
              <a:t>CBCT</a:t>
            </a:r>
            <a:r>
              <a:rPr kumimoji="0" lang="el-GR" b="0" i="0" u="none" strike="noStrike" cap="none" normalizeH="0" baseline="0" dirty="0" smtClean="0">
                <a:ln>
                  <a:noFill/>
                </a:ln>
                <a:solidFill>
                  <a:schemeClr val="tx1"/>
                </a:solidFill>
                <a:effectLst/>
                <a:latin typeface="Verdana" pitchFamily="34" charset="0"/>
                <a:ea typeface="Calibri" pitchFamily="34" charset="0"/>
                <a:cs typeface="Tahoma"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l-GR" dirty="0">
              <a:latin typeface="Verdana" pitchFamily="34" charset="0"/>
              <a:ea typeface="Calibri" pitchFamily="34"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Verdana" pitchFamily="34" charset="0"/>
                <a:ea typeface="Calibri" pitchFamily="34" charset="0"/>
                <a:cs typeface="Tahoma" pitchFamily="34" charset="0"/>
              </a:rPr>
              <a:t>Το υλικό αυτό πρέπει να εποπτεύεται  στενά  διότι είναι αναντικατάστατο και οποιαδήποτε  απώλεια  δημιουργεί σοβαρότατα Δεοντολογικά και προσφάτως με  το  Νόμο περί προσωπικών δεδομένων και Διοικητικά προβλήματα.</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28596" y="642918"/>
            <a:ext cx="7143800" cy="4401205"/>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Με την άφιξη του συνόλου του υλικού στο νέο χώρο, ξεκινά  ένας ακόμα αγώνας επανασύνθεσης του προηγούμενου ιατρείου, προσαρμοσμένο όμως  στις κτιριακές και λειτουργικές απαιτήσεις της  παρούσας εγκατάστασης.</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Πρωτεύει πάντα η </a:t>
            </a:r>
            <a:r>
              <a:rPr kumimoji="0" lang="el-GR" sz="20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επανασυναρμολόγηση</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του συνόλου του  μηχανολογικού εξοπλισμού (Έδρα, Κιβώτιο διανομής, Πεντάλ, πτυελοδοχεία, αναρροφήσεις, κλίβανοι, πλυντήρια, φωτιστικά σώματα, αεροσυμπιεστής, Η/Υ), ενέργειες που θα  απασχολήσουν τους ανάλογους  τεχνικούς   επί τουλάχιστον μια ολόκληρη ημέρα, ίσως και περισσότερο. </a:t>
            </a:r>
          </a:p>
        </p:txBody>
      </p:sp>
      <p:pic>
        <p:nvPicPr>
          <p:cNvPr id="3" name="2 - Εικόνα" descr="20180116_222623.jpg"/>
          <p:cNvPicPr>
            <a:picLocks noChangeAspect="1"/>
          </p:cNvPicPr>
          <p:nvPr/>
        </p:nvPicPr>
        <p:blipFill>
          <a:blip r:embed="rId2" cstate="print"/>
          <a:stretch>
            <a:fillRect/>
          </a:stretch>
        </p:blipFill>
        <p:spPr>
          <a:xfrm rot="5400000">
            <a:off x="7230840" y="4913564"/>
            <a:ext cx="2214546" cy="1245682"/>
          </a:xfrm>
          <a:prstGeom prst="rect">
            <a:avLst/>
          </a:prstGeom>
          <a:ln>
            <a:solidFill>
              <a:schemeClr val="accent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857224" y="428604"/>
          <a:ext cx="7358114" cy="5760720"/>
        </p:xfrm>
        <a:graphic>
          <a:graphicData uri="http://schemas.openxmlformats.org/drawingml/2006/table">
            <a:tbl>
              <a:tblPr firstRow="1" bandRow="1">
                <a:tableStyleId>{5C22544A-7EE6-4342-B048-85BDC9FD1C3A}</a:tableStyleId>
              </a:tblPr>
              <a:tblGrid>
                <a:gridCol w="833517"/>
                <a:gridCol w="6524597"/>
              </a:tblGrid>
              <a:tr h="411855">
                <a:tc>
                  <a:txBody>
                    <a:bodyPr/>
                    <a:lstStyle/>
                    <a:p>
                      <a:endParaRPr lang="el-GR" sz="2400" dirty="0"/>
                    </a:p>
                  </a:txBody>
                  <a:tcPr/>
                </a:tc>
                <a:tc>
                  <a:txBody>
                    <a:bodyPr/>
                    <a:lstStyle/>
                    <a:p>
                      <a:endParaRPr lang="el-GR" sz="2400"/>
                    </a:p>
                  </a:txBody>
                  <a:tcPr/>
                </a:tc>
              </a:tr>
              <a:tr h="710873">
                <a:tc>
                  <a:txBody>
                    <a:bodyPr/>
                    <a:lstStyle/>
                    <a:p>
                      <a:r>
                        <a:rPr lang="el-GR" sz="2400" dirty="0" smtClean="0"/>
                        <a:t>1</a:t>
                      </a:r>
                      <a:endParaRPr lang="el-G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u="none" kern="1200" dirty="0" smtClean="0">
                          <a:solidFill>
                            <a:schemeClr val="dk1"/>
                          </a:solidFill>
                          <a:latin typeface="+mn-lt"/>
                          <a:ea typeface="+mn-ea"/>
                          <a:cs typeface="+mn-cs"/>
                        </a:rPr>
                        <a:t>Αναγγελία  αλλαγής  καθεστώτος</a:t>
                      </a:r>
                      <a:endParaRPr lang="el-GR" sz="2400" u="none" kern="1200" dirty="0" smtClean="0">
                        <a:solidFill>
                          <a:schemeClr val="dk1"/>
                        </a:solidFill>
                        <a:latin typeface="+mn-lt"/>
                        <a:ea typeface="+mn-ea"/>
                        <a:cs typeface="+mn-cs"/>
                      </a:endParaRPr>
                    </a:p>
                    <a:p>
                      <a:endParaRPr lang="el-GR" sz="2400" u="none" dirty="0"/>
                    </a:p>
                  </a:txBody>
                  <a:tcPr/>
                </a:tc>
              </a:tr>
              <a:tr h="710873">
                <a:tc>
                  <a:txBody>
                    <a:bodyPr/>
                    <a:lstStyle/>
                    <a:p>
                      <a:r>
                        <a:rPr lang="el-GR" sz="2400" dirty="0" smtClean="0"/>
                        <a:t>2</a:t>
                      </a:r>
                      <a:endParaRPr lang="el-G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kern="1200" dirty="0" smtClean="0">
                          <a:solidFill>
                            <a:schemeClr val="dk1"/>
                          </a:solidFill>
                          <a:latin typeface="+mn-lt"/>
                          <a:ea typeface="+mn-ea"/>
                          <a:cs typeface="+mn-cs"/>
                        </a:rPr>
                        <a:t>Αναζήτηση νέας  στέγης.</a:t>
                      </a:r>
                      <a:endParaRPr lang="el-GR" sz="2400" kern="1200" dirty="0" smtClean="0">
                        <a:solidFill>
                          <a:schemeClr val="dk1"/>
                        </a:solidFill>
                        <a:latin typeface="+mn-lt"/>
                        <a:ea typeface="+mn-ea"/>
                        <a:cs typeface="+mn-cs"/>
                      </a:endParaRPr>
                    </a:p>
                    <a:p>
                      <a:endParaRPr lang="el-GR" sz="2400" dirty="0"/>
                    </a:p>
                  </a:txBody>
                  <a:tcPr/>
                </a:tc>
              </a:tr>
              <a:tr h="710873">
                <a:tc>
                  <a:txBody>
                    <a:bodyPr/>
                    <a:lstStyle/>
                    <a:p>
                      <a:r>
                        <a:rPr lang="el-GR" sz="2400" dirty="0" smtClean="0"/>
                        <a:t>3</a:t>
                      </a:r>
                      <a:endParaRPr lang="el-G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kern="1200" dirty="0" smtClean="0">
                          <a:solidFill>
                            <a:schemeClr val="dk1"/>
                          </a:solidFill>
                          <a:latin typeface="+mn-lt"/>
                          <a:ea typeface="+mn-ea"/>
                          <a:cs typeface="+mn-cs"/>
                        </a:rPr>
                        <a:t>Χωροταξική προσαρμογή</a:t>
                      </a:r>
                      <a:endParaRPr lang="el-GR" sz="2400" kern="1200" dirty="0" smtClean="0">
                        <a:solidFill>
                          <a:schemeClr val="dk1"/>
                        </a:solidFill>
                        <a:latin typeface="+mn-lt"/>
                        <a:ea typeface="+mn-ea"/>
                        <a:cs typeface="+mn-cs"/>
                      </a:endParaRPr>
                    </a:p>
                    <a:p>
                      <a:endParaRPr lang="el-GR" sz="2400" dirty="0"/>
                    </a:p>
                  </a:txBody>
                  <a:tcPr/>
                </a:tc>
              </a:tr>
              <a:tr h="788696">
                <a:tc>
                  <a:txBody>
                    <a:bodyPr/>
                    <a:lstStyle/>
                    <a:p>
                      <a:r>
                        <a:rPr lang="el-GR" sz="2400" dirty="0" smtClean="0"/>
                        <a:t>4</a:t>
                      </a:r>
                      <a:endParaRPr lang="el-GR" sz="2400" dirty="0"/>
                    </a:p>
                  </a:txBody>
                  <a:tcPr/>
                </a:tc>
                <a:tc>
                  <a:txBody>
                    <a:bodyPr/>
                    <a:lstStyle/>
                    <a:p>
                      <a:pPr lvl="0"/>
                      <a:r>
                        <a:rPr lang="el-GR" sz="2400" b="1" kern="1200" dirty="0" smtClean="0">
                          <a:solidFill>
                            <a:schemeClr val="dk1"/>
                          </a:solidFill>
                          <a:latin typeface="+mn-lt"/>
                          <a:ea typeface="+mn-ea"/>
                          <a:cs typeface="+mn-cs"/>
                        </a:rPr>
                        <a:t>Προετοιμασία  των Νέων χώρων</a:t>
                      </a:r>
                      <a:r>
                        <a:rPr lang="el-GR" sz="2400" kern="1200" dirty="0" smtClean="0">
                          <a:solidFill>
                            <a:schemeClr val="dk1"/>
                          </a:solidFill>
                          <a:latin typeface="+mn-lt"/>
                          <a:ea typeface="+mn-ea"/>
                          <a:cs typeface="+mn-cs"/>
                        </a:rPr>
                        <a:t> </a:t>
                      </a:r>
                    </a:p>
                    <a:p>
                      <a:endParaRPr lang="el-GR" sz="2400" dirty="0"/>
                    </a:p>
                  </a:txBody>
                  <a:tcPr/>
                </a:tc>
              </a:tr>
              <a:tr h="1015533">
                <a:tc>
                  <a:txBody>
                    <a:bodyPr/>
                    <a:lstStyle/>
                    <a:p>
                      <a:r>
                        <a:rPr lang="el-GR" sz="2400" dirty="0" smtClean="0"/>
                        <a:t>5</a:t>
                      </a:r>
                      <a:endParaRPr lang="el-G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kern="1200" dirty="0" smtClean="0">
                          <a:solidFill>
                            <a:schemeClr val="dk1"/>
                          </a:solidFill>
                          <a:latin typeface="+mn-lt"/>
                          <a:ea typeface="+mn-ea"/>
                          <a:cs typeface="+mn-cs"/>
                        </a:rPr>
                        <a:t>Αποσυναρμολόγηση-Συσκευασία-Μεταφορά –Συναρμολόγηση.</a:t>
                      </a:r>
                      <a:endParaRPr lang="el-GR" sz="2400" kern="1200" dirty="0" smtClean="0">
                        <a:solidFill>
                          <a:schemeClr val="dk1"/>
                        </a:solidFill>
                        <a:latin typeface="+mn-lt"/>
                        <a:ea typeface="+mn-ea"/>
                        <a:cs typeface="+mn-cs"/>
                      </a:endParaRPr>
                    </a:p>
                    <a:p>
                      <a:endParaRPr lang="el-GR" sz="2400" dirty="0"/>
                    </a:p>
                  </a:txBody>
                  <a:tcPr/>
                </a:tc>
              </a:tr>
              <a:tr h="710873">
                <a:tc>
                  <a:txBody>
                    <a:bodyPr/>
                    <a:lstStyle/>
                    <a:p>
                      <a:r>
                        <a:rPr lang="el-GR" sz="2400" dirty="0" smtClean="0"/>
                        <a:t>6</a:t>
                      </a:r>
                      <a:endParaRPr lang="el-G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kern="1200" dirty="0" smtClean="0">
                          <a:solidFill>
                            <a:schemeClr val="dk1"/>
                          </a:solidFill>
                          <a:latin typeface="+mn-lt"/>
                          <a:ea typeface="+mn-ea"/>
                          <a:cs typeface="+mn-cs"/>
                        </a:rPr>
                        <a:t>Διοικητικές υποχρεώσεις</a:t>
                      </a:r>
                      <a:endParaRPr lang="el-GR" sz="2400" kern="1200" dirty="0" smtClean="0">
                        <a:solidFill>
                          <a:schemeClr val="dk1"/>
                        </a:solidFill>
                        <a:latin typeface="+mn-lt"/>
                        <a:ea typeface="+mn-ea"/>
                        <a:cs typeface="+mn-cs"/>
                      </a:endParaRPr>
                    </a:p>
                    <a:p>
                      <a:endParaRPr lang="el-GR" sz="2400" dirty="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785786" y="714356"/>
            <a:ext cx="7429551" cy="5632311"/>
          </a:xfrm>
          <a:prstGeom prst="rect">
            <a:avLst/>
          </a:prstGeom>
          <a:solidFill>
            <a:schemeClr val="accent2">
              <a:lumMod val="20000"/>
              <a:lumOff val="80000"/>
            </a:schemeClr>
          </a:solidFill>
        </p:spPr>
        <p:txBody>
          <a:bodyPr wrap="square" rtlCol="0">
            <a:spAutoFit/>
          </a:bodyPr>
          <a:lstStyle/>
          <a:p>
            <a:pPr algn="just"/>
            <a:r>
              <a:rPr lang="el-GR" sz="2000" dirty="0">
                <a:latin typeface="Verdana" pitchFamily="34" charset="0"/>
                <a:ea typeface="Verdana" pitchFamily="34" charset="0"/>
                <a:cs typeface="Verdana" pitchFamily="34" charset="0"/>
              </a:rPr>
              <a:t>Διαπιστώνεται τότε η ανάγκη να επέλθουν αλλαγές  σε παροχές, δίκτυα, διακόπτες, διατάξεις, ερμάρια, επαναπροσανατολισμός μηχανολογικού εξοπλισμού, ώστε να προσαρμοστεί στο νέο εργονομικό πρότυπο που επιβάλλει η  χωροταξική κατανομή, της νέας  εγκατάστασης. </a:t>
            </a:r>
            <a:endParaRPr lang="el-GR" sz="2000" dirty="0" smtClean="0">
              <a:latin typeface="Verdana" pitchFamily="34" charset="0"/>
              <a:ea typeface="Verdana" pitchFamily="34" charset="0"/>
              <a:cs typeface="Verdana" pitchFamily="34" charset="0"/>
            </a:endParaRPr>
          </a:p>
          <a:p>
            <a:pPr algn="just"/>
            <a:r>
              <a:rPr lang="el-GR" sz="2000" dirty="0" smtClean="0">
                <a:latin typeface="Verdana" pitchFamily="34" charset="0"/>
                <a:ea typeface="Verdana" pitchFamily="34" charset="0"/>
                <a:cs typeface="Verdana" pitchFamily="34" charset="0"/>
              </a:rPr>
              <a:t>Διαγράφεται </a:t>
            </a:r>
            <a:r>
              <a:rPr lang="el-GR" sz="2000" dirty="0">
                <a:latin typeface="Verdana" pitchFamily="34" charset="0"/>
                <a:ea typeface="Verdana" pitchFamily="34" charset="0"/>
                <a:cs typeface="Verdana" pitchFamily="34" charset="0"/>
              </a:rPr>
              <a:t>πολλές φορές η ανάγκη σοβαρών αλλαγών στη διάταξη του εξοπλισμού, κατάργηση μέρους αυτού, ή ανάγκη συμπλήρωσής του με νέα  μονάδα, διαφορετικών διαστάσεων, δυνατοτήτων  αλλά και </a:t>
            </a:r>
            <a:r>
              <a:rPr lang="el-GR" sz="2000" dirty="0" smtClean="0">
                <a:latin typeface="Verdana" pitchFamily="34" charset="0"/>
                <a:ea typeface="Verdana" pitchFamily="34" charset="0"/>
                <a:cs typeface="Verdana" pitchFamily="34" charset="0"/>
              </a:rPr>
              <a:t>προσανατολισμού</a:t>
            </a:r>
            <a:r>
              <a:rPr lang="el-GR" sz="2000" dirty="0">
                <a:latin typeface="Verdana" pitchFamily="34" charset="0"/>
                <a:ea typeface="Verdana" pitchFamily="34" charset="0"/>
                <a:cs typeface="Verdana" pitchFamily="34" charset="0"/>
              </a:rPr>
              <a:t>.</a:t>
            </a:r>
          </a:p>
          <a:p>
            <a:pPr algn="just"/>
            <a:r>
              <a:rPr lang="el-GR" sz="2000" dirty="0">
                <a:latin typeface="Verdana" pitchFamily="34" charset="0"/>
                <a:ea typeface="Verdana" pitchFamily="34" charset="0"/>
                <a:cs typeface="Verdana" pitchFamily="34" charset="0"/>
              </a:rPr>
              <a:t>Το οδοντιατρείο είναι ένας  χώρος όπου η εργονομία διαδραματίζει πρωτεύοντα  ρόλο. Η ανάγκη  μετακίνησης κάποιων υποδομών κατά  30 η περισσότερο εκατοστά, ή η χωρική αναδιανομή  τους, μπορεί να  επηρεάσει  σοβαρότατα τη λειτουργικότητα της νέας μονάδας, από πλευράς   εργονομίας  και αποδοτικότητας.</a:t>
            </a:r>
          </a:p>
          <a:p>
            <a:pPr algn="just"/>
            <a:endParaRPr lang="el-GR" sz="2000" dirty="0">
              <a:latin typeface="Verdana" pitchFamily="34" charset="0"/>
              <a:ea typeface="Verdana" pitchFamily="34" charset="0"/>
              <a:cs typeface="Verdan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785794"/>
            <a:ext cx="3712876" cy="400110"/>
          </a:xfrm>
          <a:prstGeom prst="rect">
            <a:avLst/>
          </a:prstGeom>
          <a:solidFill>
            <a:schemeClr val="accent2">
              <a:lumMod val="20000"/>
              <a:lumOff val="80000"/>
            </a:schemeClr>
          </a:solidFill>
        </p:spPr>
        <p:txBody>
          <a:bodyPr wrap="none">
            <a:spAutoFit/>
          </a:bodyPr>
          <a:lstStyle/>
          <a:p>
            <a:pPr lvl="0">
              <a:defRPr/>
            </a:pPr>
            <a:r>
              <a:rPr lang="el-GR" sz="2000" b="1" dirty="0">
                <a:solidFill>
                  <a:schemeClr val="dk1"/>
                </a:solidFill>
                <a:latin typeface="Verdana" pitchFamily="34" charset="0"/>
                <a:ea typeface="Verdana" pitchFamily="34" charset="0"/>
                <a:cs typeface="Verdana" pitchFamily="34" charset="0"/>
              </a:rPr>
              <a:t>Διοικητικές υποχρεώσεις</a:t>
            </a:r>
            <a:endParaRPr lang="el-GR" sz="2000" dirty="0">
              <a:solidFill>
                <a:schemeClr val="dk1"/>
              </a:solidFill>
              <a:latin typeface="Verdana" pitchFamily="34" charset="0"/>
              <a:ea typeface="Verdana" pitchFamily="34" charset="0"/>
              <a:cs typeface="Verdan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785786" y="142852"/>
          <a:ext cx="7215238" cy="6186950"/>
        </p:xfrm>
        <a:graphic>
          <a:graphicData uri="http://schemas.openxmlformats.org/drawingml/2006/table">
            <a:tbl>
              <a:tblPr/>
              <a:tblGrid>
                <a:gridCol w="7215238"/>
              </a:tblGrid>
              <a:tr h="181287">
                <a:tc>
                  <a:txBody>
                    <a:bodyPr/>
                    <a:lstStyle/>
                    <a:p>
                      <a:pPr algn="ctr">
                        <a:spcAft>
                          <a:spcPts val="0"/>
                        </a:spcAft>
                      </a:pPr>
                      <a:r>
                        <a:rPr lang="el-GR" sz="900" b="1" dirty="0">
                          <a:solidFill>
                            <a:srgbClr val="000000"/>
                          </a:solidFill>
                          <a:latin typeface="Verdana" pitchFamily="34" charset="0"/>
                          <a:ea typeface="Verdana" pitchFamily="34" charset="0"/>
                          <a:cs typeface="Verdana" pitchFamily="34" charset="0"/>
                        </a:rPr>
                        <a:t>Δικαιολογητικά για τη λειτουργία ιδιωτικού ιατρείου - οδοντιατρείου </a:t>
                      </a:r>
                      <a:endParaRPr lang="el-GR" sz="900" dirty="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89874">
                <a:tc>
                  <a:txBody>
                    <a:bodyPr/>
                    <a:lstStyle/>
                    <a:p>
                      <a:pPr algn="just">
                        <a:spcAft>
                          <a:spcPts val="0"/>
                        </a:spcAft>
                      </a:pPr>
                      <a:r>
                        <a:rPr lang="el-GR" sz="900" b="1">
                          <a:solidFill>
                            <a:srgbClr val="000000"/>
                          </a:solidFill>
                          <a:latin typeface="Verdana" pitchFamily="34" charset="0"/>
                          <a:ea typeface="Verdana" pitchFamily="34" charset="0"/>
                          <a:cs typeface="Verdana" pitchFamily="34" charset="0"/>
                        </a:rPr>
                        <a:t>1. Για τη χορήγηση βεβαίωσης λειτουργίας ιδιωτικού ιατρείου και οδοντιατρείου απαιτείται αναγγελία έναρξης λειτουργίας. </a:t>
                      </a:r>
                      <a:endParaRPr lang="el-GR" sz="90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072">
                <a:tc>
                  <a:txBody>
                    <a:bodyPr/>
                    <a:lstStyle/>
                    <a:p>
                      <a:pPr algn="just">
                        <a:spcAft>
                          <a:spcPts val="0"/>
                        </a:spcAft>
                      </a:pPr>
                      <a:r>
                        <a:rPr lang="el-GR" sz="900" b="1">
                          <a:solidFill>
                            <a:srgbClr val="000000"/>
                          </a:solidFill>
                          <a:latin typeface="Verdana" pitchFamily="34" charset="0"/>
                          <a:ea typeface="Verdana" pitchFamily="34" charset="0"/>
                          <a:cs typeface="Verdana" pitchFamily="34" charset="0"/>
                        </a:rPr>
                        <a:t>2.Η αναγγελία έναρξης πρέπει να συνοδεύεται από τα ακόλουθα δικαιολογητικά:</a:t>
                      </a:r>
                      <a:endParaRPr lang="el-GR" sz="90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748">
                <a:tc>
                  <a:txBody>
                    <a:bodyPr/>
                    <a:lstStyle/>
                    <a:p>
                      <a:pPr algn="just">
                        <a:spcAft>
                          <a:spcPts val="0"/>
                        </a:spcAft>
                      </a:pPr>
                      <a:r>
                        <a:rPr lang="el-GR" sz="900">
                          <a:solidFill>
                            <a:srgbClr val="000000"/>
                          </a:solidFill>
                          <a:latin typeface="Verdana" pitchFamily="34" charset="0"/>
                          <a:ea typeface="Verdana" pitchFamily="34" charset="0"/>
                          <a:cs typeface="Verdana" pitchFamily="34" charset="0"/>
                        </a:rPr>
                        <a:t>α. Επικυρωμένο αντίγραφο άδειας άσκησης ιατρικού ή οδοντιατρικού επαγγέλματος ή βεβαίωση αναγγελίας ασκήσεως του ιατρικού ή οδοντιατρικού επαγγέλματος, τίτλου ειδικότητας (εφόσον υπάρχει) των επιστημονικά υπευθύνων και βεβαίωση εγγραφής σε Ιατρικό ή Οδοντιατρικό Σύλλογο, στην περίπτωση που ο δικαιούχος ή ο επιστημονικά υπεύθυνος δεν είναι μέλος του Συλλόγου στην Περιφέρεια του οποίου αιτείται τη βεβαίωση λειτουργίας.</a:t>
                      </a:r>
                      <a:endParaRPr lang="el-GR" sz="90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811">
                <a:tc>
                  <a:txBody>
                    <a:bodyPr/>
                    <a:lstStyle/>
                    <a:p>
                      <a:pPr>
                        <a:spcAft>
                          <a:spcPts val="0"/>
                        </a:spcAft>
                      </a:pPr>
                      <a:r>
                        <a:rPr lang="el-GR" sz="900" dirty="0">
                          <a:solidFill>
                            <a:srgbClr val="000000"/>
                          </a:solidFill>
                          <a:latin typeface="Verdana" pitchFamily="34" charset="0"/>
                          <a:ea typeface="Verdana" pitchFamily="34" charset="0"/>
                          <a:cs typeface="Verdana" pitchFamily="34" charset="0"/>
                        </a:rPr>
                        <a:t>β. Συμβόλαιο αγοράς, ή συμφωνητικό μίσθωσης, ή παραχώρησης χρήσης με, ή χωρίς αντάλλαγμα, του ακινήτου, στο οποίο θα στεγάζεται το εν λόγω ιατρείο, ή οδοντιατρείο. </a:t>
                      </a:r>
                      <a:br>
                        <a:rPr lang="el-GR" sz="900" dirty="0">
                          <a:solidFill>
                            <a:srgbClr val="000000"/>
                          </a:solidFill>
                          <a:latin typeface="Verdana" pitchFamily="34" charset="0"/>
                          <a:ea typeface="Verdana" pitchFamily="34" charset="0"/>
                          <a:cs typeface="Verdana" pitchFamily="34" charset="0"/>
                        </a:rPr>
                      </a:br>
                      <a:endParaRPr lang="el-GR" sz="900" dirty="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34811">
                <a:tc>
                  <a:txBody>
                    <a:bodyPr/>
                    <a:lstStyle/>
                    <a:p>
                      <a:pPr algn="just">
                        <a:spcAft>
                          <a:spcPts val="0"/>
                        </a:spcAft>
                      </a:pPr>
                      <a:r>
                        <a:rPr lang="el-GR" sz="900">
                          <a:solidFill>
                            <a:srgbClr val="000000"/>
                          </a:solidFill>
                          <a:latin typeface="Verdana" pitchFamily="34" charset="0"/>
                          <a:ea typeface="Verdana" pitchFamily="34" charset="0"/>
                          <a:cs typeface="Verdana" pitchFamily="34" charset="0"/>
                        </a:rPr>
                        <a:t>γ. Βεβαίωση από την Πολεοδομία ή από διπλωματούχο πολιτικό μηχανικό ή αρχιτέκτονα από την οποία να προκύπτει ότι δεν απαγορεύεται από τις πολεοδομικές διατάξεις η χωροθέτηση της συγκεκριμένης χρήσης στον προβλεπόμενο χώρο. </a:t>
                      </a:r>
                      <a:endParaRPr lang="el-GR" sz="90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874">
                <a:tc>
                  <a:txBody>
                    <a:bodyPr/>
                    <a:lstStyle/>
                    <a:p>
                      <a:pPr algn="just">
                        <a:spcAft>
                          <a:spcPts val="0"/>
                        </a:spcAft>
                      </a:pPr>
                      <a:r>
                        <a:rPr lang="el-GR" sz="900">
                          <a:solidFill>
                            <a:srgbClr val="000000"/>
                          </a:solidFill>
                          <a:latin typeface="Verdana" pitchFamily="34" charset="0"/>
                          <a:ea typeface="Verdana" pitchFamily="34" charset="0"/>
                          <a:cs typeface="Verdana" pitchFamily="34" charset="0"/>
                        </a:rPr>
                        <a:t>δ. Κανονισμό συνιδιοκτησίας σε περίπτωση στέγασης σε πολυκατοικία, από όπου προκύπτει ότι δεν απαγορεύεται ρητά η χρήση του χώρου για τη λειτουργία του φορέα. </a:t>
                      </a:r>
                      <a:endParaRPr lang="el-GR" sz="90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795">
                <a:tc>
                  <a:txBody>
                    <a:bodyPr/>
                    <a:lstStyle/>
                    <a:p>
                      <a:pPr algn="just">
                        <a:spcAft>
                          <a:spcPts val="0"/>
                        </a:spcAft>
                      </a:pPr>
                      <a:r>
                        <a:rPr lang="el-GR" sz="900">
                          <a:solidFill>
                            <a:srgbClr val="000000"/>
                          </a:solidFill>
                          <a:latin typeface="Verdana" pitchFamily="34" charset="0"/>
                          <a:ea typeface="Verdana" pitchFamily="34" charset="0"/>
                          <a:cs typeface="Verdana" pitchFamily="34" charset="0"/>
                        </a:rPr>
                        <a:t>ε. Διάγραμμα κάτοψης του διατιθεμένου χώρου κλίμακας 1/50, σε δύο αντίγραφα με τις διαστάσεις των χώρων και την επεξήγηση του προορισμού τους, θεωρημένο από διπλωματούχο πολιτικό μηχανικό, ή αρχιτέκτονα, ο οποίος βεβαιώνει ότι οι χρησιμοποιούμενοι χώροι είναι κύριας χρήσης και πιστοποιεί ότι πληρούνται οι τεχνικές προδιαγραφές, όπως αυτές ορίζονται στο παράρτημα Α του Π.Δ. 84/2001 (ΧΚΧ, ή ΧΚΧ*, ή ΧΧ**, όπως απαιτείται από το παράρτημα Α) καθώς και ότι οι φορείς λειτουργούν υποχρεωτικά μέσα στο ίδιο κτίριο ή σε συνεχόμενα κτίρια και σε χώρους αποκλειστικής χρήσης.</a:t>
                      </a:r>
                      <a:endParaRPr lang="el-GR" sz="90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874">
                <a:tc>
                  <a:txBody>
                    <a:bodyPr/>
                    <a:lstStyle/>
                    <a:p>
                      <a:pPr algn="just">
                        <a:spcAft>
                          <a:spcPts val="0"/>
                        </a:spcAft>
                      </a:pPr>
                      <a:r>
                        <a:rPr lang="el-GR" sz="900">
                          <a:solidFill>
                            <a:srgbClr val="000000"/>
                          </a:solidFill>
                          <a:latin typeface="Verdana" pitchFamily="34" charset="0"/>
                          <a:ea typeface="Verdana" pitchFamily="34" charset="0"/>
                          <a:cs typeface="Verdana" pitchFamily="34" charset="0"/>
                        </a:rPr>
                        <a:t>στ. Κατάλογο όλων των μηχανημάτων που περιλαμβάνονται στον επιστημονικό εξοπλισμό του ιατρείου ή οδοντιατρείου, σύμφωνα με τις τεχνικές προδιαγραφές του παραρτήματος Β του Π.Δ. 84/2001 </a:t>
                      </a:r>
                      <a:endParaRPr lang="el-GR" sz="90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811">
                <a:tc>
                  <a:txBody>
                    <a:bodyPr/>
                    <a:lstStyle/>
                    <a:p>
                      <a:pPr algn="just">
                        <a:spcAft>
                          <a:spcPts val="0"/>
                        </a:spcAft>
                      </a:pPr>
                      <a:r>
                        <a:rPr lang="el-GR" sz="900" dirty="0">
                          <a:solidFill>
                            <a:srgbClr val="000000"/>
                          </a:solidFill>
                          <a:latin typeface="Verdana" pitchFamily="34" charset="0"/>
                          <a:ea typeface="Verdana" pitchFamily="34" charset="0"/>
                          <a:cs typeface="Verdana" pitchFamily="34" charset="0"/>
                        </a:rPr>
                        <a:t>ζ. Υποβολή επισήμων αντιγράφων των νόμιμων παραστατικών κτήσης της κυριότητας, ή παραχώρησης, ή της διαρκούς κατοχής, ή αποκλειστικής χρήσης του επιστημονικού εξοπλισμού. </a:t>
                      </a:r>
                      <a:br>
                        <a:rPr lang="el-GR" sz="900" dirty="0">
                          <a:solidFill>
                            <a:srgbClr val="000000"/>
                          </a:solidFill>
                          <a:latin typeface="Verdana" pitchFamily="34" charset="0"/>
                          <a:ea typeface="Verdana" pitchFamily="34" charset="0"/>
                          <a:cs typeface="Verdana" pitchFamily="34" charset="0"/>
                        </a:rPr>
                      </a:br>
                      <a:endParaRPr lang="el-GR" sz="900" dirty="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89874">
                <a:tc>
                  <a:txBody>
                    <a:bodyPr/>
                    <a:lstStyle/>
                    <a:p>
                      <a:pPr algn="just">
                        <a:spcAft>
                          <a:spcPts val="0"/>
                        </a:spcAft>
                      </a:pPr>
                      <a:r>
                        <a:rPr lang="el-GR" sz="900" dirty="0">
                          <a:solidFill>
                            <a:srgbClr val="000000"/>
                          </a:solidFill>
                          <a:latin typeface="Verdana" pitchFamily="34" charset="0"/>
                          <a:ea typeface="Verdana" pitchFamily="34" charset="0"/>
                          <a:cs typeface="Verdana" pitchFamily="34" charset="0"/>
                        </a:rPr>
                        <a:t>η. Πιστοποιητικό σήμανσης CE για τον χρησιμοποιούμενο ιατρικό ή οδοντιατρικό εξοπλισμό κατά την εκάστοτε ισχύουσα  νομοθεσία. </a:t>
                      </a:r>
                      <a:endParaRPr lang="el-GR" sz="900" dirty="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69623">
                <a:tc>
                  <a:txBody>
                    <a:bodyPr/>
                    <a:lstStyle/>
                    <a:p>
                      <a:pPr algn="just">
                        <a:spcAft>
                          <a:spcPts val="0"/>
                        </a:spcAft>
                      </a:pPr>
                      <a:r>
                        <a:rPr lang="el-GR" sz="900">
                          <a:solidFill>
                            <a:srgbClr val="000000"/>
                          </a:solidFill>
                          <a:latin typeface="Verdana" pitchFamily="34" charset="0"/>
                          <a:ea typeface="Verdana" pitchFamily="34" charset="0"/>
                          <a:cs typeface="Verdana" pitchFamily="34" charset="0"/>
                        </a:rPr>
                        <a:t>θ. Απόδειξη Ιατρικού ή Οδοντιατρικού συλλόγου στην περιφέρεια στην οποία αιτείται τη βεβαίωση λειτουργίας </a:t>
                      </a:r>
                      <a:r>
                        <a:rPr lang="el-GR" sz="900" b="1">
                          <a:solidFill>
                            <a:srgbClr val="000000"/>
                          </a:solidFill>
                          <a:latin typeface="Verdana" pitchFamily="34" charset="0"/>
                          <a:ea typeface="Verdana" pitchFamily="34" charset="0"/>
                          <a:cs typeface="Verdana" pitchFamily="34" charset="0"/>
                        </a:rPr>
                        <a:t>για την καταβολή του ποσού των διακοσίων (200) ευρώ</a:t>
                      </a:r>
                      <a:r>
                        <a:rPr lang="el-GR" sz="900">
                          <a:solidFill>
                            <a:srgbClr val="000000"/>
                          </a:solidFill>
                          <a:latin typeface="Verdana" pitchFamily="34" charset="0"/>
                          <a:ea typeface="Verdana" pitchFamily="34" charset="0"/>
                          <a:cs typeface="Verdana" pitchFamily="34" charset="0"/>
                        </a:rPr>
                        <a:t>. Το ποσό αυτό μπορεί να αναπροσαρμόζεται μετά την πάροδο διετίας με απόφαση του Δ.Σ του οικείου Συλλόγου. Σε περίπτωση που ο Ιατρικός ή Οδοντιατρικός Σύλλογος δεν αποφανθεί επί της αιτήσεως εντός μηνός από την υποβολή όλων των δικαιολογητικών, υποχρεούται να αποδώσει το ποσό αυτό στην περιφέρεια, με τη διαβίβαση του σχετικού φακέλου. </a:t>
                      </a:r>
                      <a:br>
                        <a:rPr lang="el-GR" sz="900">
                          <a:solidFill>
                            <a:srgbClr val="000000"/>
                          </a:solidFill>
                          <a:latin typeface="Verdana" pitchFamily="34" charset="0"/>
                          <a:ea typeface="Verdana" pitchFamily="34" charset="0"/>
                          <a:cs typeface="Verdana" pitchFamily="34" charset="0"/>
                        </a:rPr>
                      </a:br>
                      <a:endParaRPr lang="el-GR" sz="90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874">
                <a:tc>
                  <a:txBody>
                    <a:bodyPr/>
                    <a:lstStyle/>
                    <a:p>
                      <a:pPr algn="just">
                        <a:spcAft>
                          <a:spcPts val="0"/>
                        </a:spcAft>
                      </a:pPr>
                      <a:r>
                        <a:rPr lang="el-GR" sz="900">
                          <a:solidFill>
                            <a:srgbClr val="000000"/>
                          </a:solidFill>
                          <a:latin typeface="Verdana" pitchFamily="34" charset="0"/>
                          <a:ea typeface="Verdana" pitchFamily="34" charset="0"/>
                          <a:cs typeface="Verdana" pitchFamily="34" charset="0"/>
                        </a:rPr>
                        <a:t>ι. Πιστοποιητικό καταλληλότητας ακτινολογικού εξοπλισμού από την Ελληνική Επιτροπή Ατομικής Ενέργειας (Ε.Ε.Α.Ε.) σύμφωνα με τις ισχύουσες κείμενες διατάξεις. </a:t>
                      </a:r>
                      <a:endParaRPr lang="el-GR" sz="90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748">
                <a:tc>
                  <a:txBody>
                    <a:bodyPr/>
                    <a:lstStyle/>
                    <a:p>
                      <a:pPr algn="just">
                        <a:spcAft>
                          <a:spcPts val="0"/>
                        </a:spcAft>
                      </a:pPr>
                      <a:r>
                        <a:rPr lang="el-GR" sz="900" dirty="0">
                          <a:solidFill>
                            <a:srgbClr val="000000"/>
                          </a:solidFill>
                          <a:latin typeface="Verdana" pitchFamily="34" charset="0"/>
                          <a:ea typeface="Verdana" pitchFamily="34" charset="0"/>
                          <a:cs typeface="Verdana" pitchFamily="34" charset="0"/>
                        </a:rPr>
                        <a:t>ια. Απόσπασμα ποινικού Μητρώου του αιτούντος και του επιστημονικά υπευθύνου. Σε περίπτωση Νομικού Προσώπου ή αστικού ιατρικού συνεταιρισμού, απόσπασμα ποινικού Μητρώου του διαχειριστή ή του νόμιμου εκπροσώπου ή των μελών του Δ.Σ. (σε περίπτωση ανωνύμου εταιρείας) και του επιστημονικά υπευθύνου.</a:t>
                      </a:r>
                      <a:br>
                        <a:rPr lang="el-GR" sz="900" dirty="0">
                          <a:solidFill>
                            <a:srgbClr val="000000"/>
                          </a:solidFill>
                          <a:latin typeface="Verdana" pitchFamily="34" charset="0"/>
                          <a:ea typeface="Verdana" pitchFamily="34" charset="0"/>
                          <a:cs typeface="Verdana" pitchFamily="34" charset="0"/>
                        </a:rPr>
                      </a:br>
                      <a:endParaRPr lang="el-GR" sz="900" dirty="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89874">
                <a:tc>
                  <a:txBody>
                    <a:bodyPr/>
                    <a:lstStyle/>
                    <a:p>
                      <a:pPr algn="just">
                        <a:spcAft>
                          <a:spcPts val="0"/>
                        </a:spcAft>
                      </a:pPr>
                      <a:r>
                        <a:rPr lang="el-GR" sz="900" dirty="0">
                          <a:solidFill>
                            <a:srgbClr val="000000"/>
                          </a:solidFill>
                          <a:latin typeface="Verdana" pitchFamily="34" charset="0"/>
                          <a:ea typeface="Verdana" pitchFamily="34" charset="0"/>
                          <a:cs typeface="Verdana" pitchFamily="34" charset="0"/>
                        </a:rPr>
                        <a:t>ιβ. Υπεύθυνη δήλωση του Ν. 1599/86 του δικαιούχου και του επιστημονικά υπευθύνου ότι δεν τους απαγορεύεται η άσκηση ιδιωτικά του ιατρικού ή οδοντιατρικού επαγγέλματος.</a:t>
                      </a:r>
                      <a:endParaRPr lang="el-GR" sz="900" dirty="0">
                        <a:latin typeface="Verdana" pitchFamily="34" charset="0"/>
                        <a:ea typeface="Verdana" pitchFamily="34" charset="0"/>
                        <a:cs typeface="Verdana" pitchFamily="34" charset="0"/>
                      </a:endParaRPr>
                    </a:p>
                  </a:txBody>
                  <a:tcPr marL="17456" marR="1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928926" y="857232"/>
            <a:ext cx="5715040" cy="4832092"/>
          </a:xfrm>
          <a:prstGeom prst="rect">
            <a:avLst/>
          </a:prstGeom>
        </p:spPr>
        <p:txBody>
          <a:bodyPr wrap="square">
            <a:spAutoFit/>
          </a:bodyPr>
          <a:lstStyle/>
          <a:p>
            <a:r>
              <a:rPr lang="el-GR" sz="2800" dirty="0">
                <a:solidFill>
                  <a:schemeClr val="bg1"/>
                </a:solidFill>
                <a:effectLst>
                  <a:outerShdw blurRad="38100" dist="38100" dir="2700000" algn="tl">
                    <a:srgbClr val="000000">
                      <a:alpha val="43137"/>
                    </a:srgbClr>
                  </a:outerShdw>
                </a:effectLst>
              </a:rPr>
              <a:t>Εάν και εφόσον ο χώρος είναι ενοικιαζόμενος, είναι απαραίτητη η  ηλεκτρονική καταχώρηση του μισθωτηρίου συμβολαίου, υπογεγραμμένου από όλους τους συμβαλλόμενους, στην ανάλογη μερίδα της ΑΑΔΕ με τίτλο “Μισθωτήρια Ακινήτων/Απόδειξη υποβολής  δήλωσης πληροφοριακών στοιχείων μίσθωσης Ακίνητης περιουσίας. </a:t>
            </a:r>
          </a:p>
        </p:txBody>
      </p:sp>
      <p:pic>
        <p:nvPicPr>
          <p:cNvPr id="4098" name="Picture 2" descr="Image result for ΑΑΔΕ"/>
          <p:cNvPicPr>
            <a:picLocks noChangeAspect="1" noChangeArrowheads="1"/>
          </p:cNvPicPr>
          <p:nvPr/>
        </p:nvPicPr>
        <p:blipFill>
          <a:blip r:embed="rId2"/>
          <a:srcRect/>
          <a:stretch>
            <a:fillRect/>
          </a:stretch>
        </p:blipFill>
        <p:spPr bwMode="auto">
          <a:xfrm>
            <a:off x="428596" y="1214422"/>
            <a:ext cx="2335781" cy="1423973"/>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71736" y="1142984"/>
            <a:ext cx="5929322" cy="4708981"/>
          </a:xfrm>
          <a:prstGeom prst="rect">
            <a:avLst/>
          </a:prstGeom>
          <a:solidFill>
            <a:schemeClr val="accent2">
              <a:lumMod val="20000"/>
              <a:lumOff val="80000"/>
            </a:schemeClr>
          </a:solidFill>
        </p:spPr>
        <p:txBody>
          <a:bodyPr wrap="square">
            <a:spAutoFit/>
          </a:bodyPr>
          <a:lstStyle/>
          <a:p>
            <a:r>
              <a:rPr lang="el-GR" sz="2000" dirty="0">
                <a:latin typeface="Verdana" pitchFamily="34" charset="0"/>
                <a:ea typeface="Verdana" pitchFamily="34" charset="0"/>
                <a:cs typeface="Verdana" pitchFamily="34" charset="0"/>
              </a:rPr>
              <a:t>Μια σειρά παρόμοιων  ενεργειών απαιτούνται προς το σύμπλεγμα  παρόχου ηλεκτρικής ενέργειας/ΔΕΔΗΕ</a:t>
            </a:r>
            <a:r>
              <a:rPr lang="el-GR" sz="2000" dirty="0" smtClean="0">
                <a:latin typeface="Verdana" pitchFamily="34" charset="0"/>
                <a:ea typeface="Verdana" pitchFamily="34" charset="0"/>
                <a:cs typeface="Verdana" pitchFamily="34" charset="0"/>
              </a:rPr>
              <a:t>.</a:t>
            </a:r>
          </a:p>
          <a:p>
            <a:endParaRPr lang="el-GR" sz="2000" dirty="0">
              <a:latin typeface="Verdana" pitchFamily="34" charset="0"/>
              <a:ea typeface="Verdana" pitchFamily="34" charset="0"/>
              <a:cs typeface="Verdana" pitchFamily="34" charset="0"/>
            </a:endParaRPr>
          </a:p>
          <a:p>
            <a:r>
              <a:rPr lang="el-GR" sz="2000" dirty="0" smtClean="0">
                <a:latin typeface="Verdana" pitchFamily="34" charset="0"/>
                <a:ea typeface="Verdana" pitchFamily="34" charset="0"/>
                <a:cs typeface="Verdana" pitchFamily="34" charset="0"/>
              </a:rPr>
              <a:t>Η </a:t>
            </a:r>
            <a:r>
              <a:rPr lang="el-GR" sz="2000" dirty="0">
                <a:latin typeface="Verdana" pitchFamily="34" charset="0"/>
                <a:ea typeface="Verdana" pitchFamily="34" charset="0"/>
                <a:cs typeface="Verdana" pitchFamily="34" charset="0"/>
              </a:rPr>
              <a:t>νέα  εγκατάσταση, πρέπει να συνοδεύεται από πιστοποιητικό ενεργειακής   επάρκειας και ανάλογο τοπογραφικό σημείωμα από διπλωματούχο  εγκαταστάτη. </a:t>
            </a:r>
            <a:endParaRPr lang="el-GR" sz="2000" dirty="0" smtClean="0">
              <a:latin typeface="Verdana" pitchFamily="34" charset="0"/>
              <a:ea typeface="Verdana" pitchFamily="34" charset="0"/>
              <a:cs typeface="Verdana" pitchFamily="34" charset="0"/>
            </a:endParaRPr>
          </a:p>
          <a:p>
            <a:r>
              <a:rPr lang="el-GR" sz="2000" dirty="0" smtClean="0">
                <a:latin typeface="Verdana" pitchFamily="34" charset="0"/>
                <a:ea typeface="Verdana" pitchFamily="34" charset="0"/>
                <a:cs typeface="Verdana" pitchFamily="34" charset="0"/>
              </a:rPr>
              <a:t>Το </a:t>
            </a:r>
            <a:r>
              <a:rPr lang="el-GR" sz="2000" dirty="0">
                <a:latin typeface="Verdana" pitchFamily="34" charset="0"/>
                <a:ea typeface="Verdana" pitchFamily="34" charset="0"/>
                <a:cs typeface="Verdana" pitchFamily="34" charset="0"/>
              </a:rPr>
              <a:t>σχετικό αίτημα, μαζί με το μισθωτήριο  συμβόλαιο και ένα παλαιό λογαριασμό της παροχής του ακινήτου, υποβάλλονται από τον οδοντίατρο στον όποιο πάροχο  ηλεκτρ. Ενέργειας (ΔΕΗ, ΗΡΩΝ, ΠΡΩΤΕΡΓΕΙΑ κλπ) προκειμένου να γίνει η αλλαγή του ονόματος στο λογαριασμό χρέωσης. </a:t>
            </a:r>
          </a:p>
        </p:txBody>
      </p:sp>
      <p:pic>
        <p:nvPicPr>
          <p:cNvPr id="3" name="Picture 2" descr="Image result for ΔΕΗ"/>
          <p:cNvPicPr>
            <a:picLocks noChangeAspect="1" noChangeArrowheads="1"/>
          </p:cNvPicPr>
          <p:nvPr/>
        </p:nvPicPr>
        <p:blipFill>
          <a:blip r:embed="rId2"/>
          <a:srcRect/>
          <a:stretch>
            <a:fillRect/>
          </a:stretch>
        </p:blipFill>
        <p:spPr bwMode="auto">
          <a:xfrm>
            <a:off x="642910" y="571480"/>
            <a:ext cx="1143000" cy="1214446"/>
          </a:xfrm>
          <a:prstGeom prst="rect">
            <a:avLst/>
          </a:prstGeom>
          <a:noFill/>
          <a:ln>
            <a:solidFill>
              <a:schemeClr val="accent1"/>
            </a:solidFill>
          </a:ln>
        </p:spPr>
      </p:pic>
      <p:sp>
        <p:nvSpPr>
          <p:cNvPr id="35842" name="AutoShape 2" descr="Image result for δεδδη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5844" name="AutoShape 4" descr="Image result for δεδδη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5846" name="AutoShape 6" descr="Image result for δεδδη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5848" name="AutoShape 8" descr="Image result for δεδδη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5850" name="AutoShape 10" descr="Image result for δεδδη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5852" name="AutoShape 12" descr="Image result for δεδδη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5853" name="Picture 13"/>
          <p:cNvPicPr>
            <a:picLocks noChangeAspect="1" noChangeArrowheads="1"/>
          </p:cNvPicPr>
          <p:nvPr/>
        </p:nvPicPr>
        <p:blipFill>
          <a:blip r:embed="rId3"/>
          <a:srcRect/>
          <a:stretch>
            <a:fillRect/>
          </a:stretch>
        </p:blipFill>
        <p:spPr bwMode="auto">
          <a:xfrm>
            <a:off x="285720" y="5500702"/>
            <a:ext cx="1785918" cy="1000114"/>
          </a:xfrm>
          <a:prstGeom prst="rect">
            <a:avLst/>
          </a:prstGeom>
          <a:noFill/>
          <a:ln w="9525">
            <a:solidFill>
              <a:schemeClr val="accent1"/>
            </a:solidFill>
            <a:miter lim="800000"/>
            <a:headEnd/>
            <a:tailEnd/>
          </a:ln>
          <a:effectLst/>
        </p:spPr>
      </p:pic>
      <p:pic>
        <p:nvPicPr>
          <p:cNvPr id="35855" name="Picture 15" descr="https://www.protergia.gr/sites/all/themes/protergia_bootstrap/images/logo.png"/>
          <p:cNvPicPr>
            <a:picLocks noChangeAspect="1" noChangeArrowheads="1"/>
          </p:cNvPicPr>
          <p:nvPr/>
        </p:nvPicPr>
        <p:blipFill>
          <a:blip r:embed="rId4"/>
          <a:srcRect/>
          <a:stretch>
            <a:fillRect/>
          </a:stretch>
        </p:blipFill>
        <p:spPr bwMode="auto">
          <a:xfrm>
            <a:off x="428596" y="1928802"/>
            <a:ext cx="1600200" cy="742951"/>
          </a:xfrm>
          <a:prstGeom prst="rect">
            <a:avLst/>
          </a:prstGeom>
          <a:noFill/>
          <a:ln>
            <a:solidFill>
              <a:schemeClr val="accent1"/>
            </a:solidFill>
          </a:ln>
        </p:spPr>
      </p:pic>
      <p:sp>
        <p:nvSpPr>
          <p:cNvPr id="35857" name="AutoShape 17" descr="Image result for elpedis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5859" name="AutoShape 19" descr="Image result for elpedis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5861" name="AutoShape 21" descr="Image result for elpedis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5862" name="Picture 22"/>
          <p:cNvPicPr>
            <a:picLocks noChangeAspect="1" noChangeArrowheads="1"/>
          </p:cNvPicPr>
          <p:nvPr/>
        </p:nvPicPr>
        <p:blipFill>
          <a:blip r:embed="rId5"/>
          <a:srcRect/>
          <a:stretch>
            <a:fillRect/>
          </a:stretch>
        </p:blipFill>
        <p:spPr bwMode="auto">
          <a:xfrm>
            <a:off x="357158" y="3214686"/>
            <a:ext cx="1652426" cy="1109658"/>
          </a:xfrm>
          <a:prstGeom prst="rect">
            <a:avLst/>
          </a:prstGeom>
          <a:noFill/>
          <a:ln w="9525">
            <a:solidFill>
              <a:schemeClr val="accent1"/>
            </a:solidFill>
            <a:miter lim="800000"/>
            <a:headEnd/>
            <a:tailEnd/>
          </a:ln>
          <a:effectLst/>
        </p:spPr>
      </p:pic>
      <p:pic>
        <p:nvPicPr>
          <p:cNvPr id="35863" name="Picture 23"/>
          <p:cNvPicPr>
            <a:picLocks noChangeAspect="1" noChangeArrowheads="1"/>
          </p:cNvPicPr>
          <p:nvPr/>
        </p:nvPicPr>
        <p:blipFill>
          <a:blip r:embed="rId6"/>
          <a:srcRect/>
          <a:stretch>
            <a:fillRect/>
          </a:stretch>
        </p:blipFill>
        <p:spPr bwMode="auto">
          <a:xfrm>
            <a:off x="285720" y="4643446"/>
            <a:ext cx="1724023" cy="525255"/>
          </a:xfrm>
          <a:prstGeom prst="rect">
            <a:avLst/>
          </a:prstGeom>
          <a:noFill/>
          <a:ln w="9525">
            <a:solidFill>
              <a:schemeClr val="accent1"/>
            </a:solid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643174" y="2928934"/>
            <a:ext cx="5643602" cy="267765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Verdana" pitchFamily="34" charset="0"/>
                <a:ea typeface="Calibri" pitchFamily="34" charset="0"/>
                <a:cs typeface="Tahoma" pitchFamily="34" charset="0"/>
              </a:rPr>
              <a:t>Η αντίστοιχη υποχρέωση προς την ΕΥΔΑΠ, η οποιαδήποτε εταιρεία ύδρευσης, είναι απλούστατη, ταχύτατη και άμεση χωρίς την ταλαιπωρία, τη χρονοτριβή και τη διοικητική ασάφεια των παρόχων της ηλεκτρικής ενέργειας.</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00035" y="357166"/>
            <a:ext cx="1428760" cy="860829"/>
          </a:xfrm>
          <a:prstGeom prst="rect">
            <a:avLst/>
          </a:prstGeom>
          <a:noFill/>
          <a:ln w="9525">
            <a:solidFill>
              <a:schemeClr val="accent1"/>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0034" y="1357298"/>
            <a:ext cx="1428760" cy="807560"/>
          </a:xfrm>
          <a:prstGeom prst="rect">
            <a:avLst/>
          </a:prstGeom>
          <a:noFill/>
          <a:ln w="9525">
            <a:solidFill>
              <a:schemeClr val="accent1"/>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488" y="571480"/>
            <a:ext cx="6072214" cy="5632311"/>
          </a:xfrm>
          <a:prstGeom prst="rect">
            <a:avLst/>
          </a:prstGeom>
          <a:solidFill>
            <a:schemeClr val="accent2">
              <a:lumMod val="20000"/>
              <a:lumOff val="80000"/>
            </a:schemeClr>
          </a:solidFill>
        </p:spPr>
        <p:txBody>
          <a:bodyPr wrap="square">
            <a:spAutoFit/>
          </a:bodyPr>
          <a:lstStyle/>
          <a:p>
            <a:r>
              <a:rPr lang="el-GR" sz="2400" dirty="0">
                <a:latin typeface="Verdana" pitchFamily="34" charset="0"/>
                <a:ea typeface="Verdana" pitchFamily="34" charset="0"/>
                <a:cs typeface="Verdana" pitchFamily="34" charset="0"/>
              </a:rPr>
              <a:t>Σοβαρότατη προέκταση  έχει η </a:t>
            </a:r>
            <a:r>
              <a:rPr lang="el-GR" sz="2400" b="1" dirty="0">
                <a:latin typeface="Verdana" pitchFamily="34" charset="0"/>
                <a:ea typeface="Verdana" pitchFamily="34" charset="0"/>
                <a:cs typeface="Verdana" pitchFamily="34" charset="0"/>
              </a:rPr>
              <a:t>διατήρηση  του </a:t>
            </a:r>
            <a:r>
              <a:rPr lang="el-GR" sz="2400" b="1" dirty="0" smtClean="0">
                <a:latin typeface="Verdana" pitchFamily="34" charset="0"/>
                <a:ea typeface="Verdana" pitchFamily="34" charset="0"/>
                <a:cs typeface="Verdana" pitchFamily="34" charset="0"/>
              </a:rPr>
              <a:t>ίδιου αριθμού </a:t>
            </a:r>
            <a:r>
              <a:rPr lang="el-GR" sz="2400" dirty="0">
                <a:latin typeface="Verdana" pitchFamily="34" charset="0"/>
                <a:ea typeface="Verdana" pitchFamily="34" charset="0"/>
                <a:cs typeface="Verdana" pitchFamily="34" charset="0"/>
              </a:rPr>
              <a:t>επικοινωνίας, σταθερής τηλεφωνίας της νέας μονάδας. </a:t>
            </a:r>
            <a:endParaRPr lang="el-GR" sz="2400" dirty="0" smtClean="0">
              <a:latin typeface="Verdana" pitchFamily="34" charset="0"/>
              <a:ea typeface="Verdana" pitchFamily="34" charset="0"/>
              <a:cs typeface="Verdana" pitchFamily="34" charset="0"/>
            </a:endParaRPr>
          </a:p>
          <a:p>
            <a:r>
              <a:rPr lang="el-GR" sz="2400" dirty="0" smtClean="0">
                <a:latin typeface="Verdana" pitchFamily="34" charset="0"/>
                <a:ea typeface="Verdana" pitchFamily="34" charset="0"/>
                <a:cs typeface="Verdana" pitchFamily="34" charset="0"/>
              </a:rPr>
              <a:t>Στο </a:t>
            </a:r>
            <a:r>
              <a:rPr lang="el-GR" sz="2400" dirty="0">
                <a:latin typeface="Verdana" pitchFamily="34" charset="0"/>
                <a:ea typeface="Verdana" pitchFamily="34" charset="0"/>
                <a:cs typeface="Verdana" pitchFamily="34" charset="0"/>
              </a:rPr>
              <a:t>μεγαλύτερο αριθμό περιπτώσεων η μετακίνηση εντός του  αστικού ιστού επιτρέπει τη  διατήρηση του ίδιου τηλεφωνικού </a:t>
            </a:r>
            <a:r>
              <a:rPr lang="el-GR" sz="2400" dirty="0" smtClean="0">
                <a:latin typeface="Verdana" pitchFamily="34" charset="0"/>
                <a:ea typeface="Verdana" pitchFamily="34" charset="0"/>
                <a:cs typeface="Verdana" pitchFamily="34" charset="0"/>
              </a:rPr>
              <a:t>αριθμού. </a:t>
            </a:r>
            <a:r>
              <a:rPr lang="el-GR" sz="2400" dirty="0">
                <a:latin typeface="Verdana" pitchFamily="34" charset="0"/>
                <a:ea typeface="Verdana" pitchFamily="34" charset="0"/>
                <a:cs typeface="Verdana" pitchFamily="34" charset="0"/>
              </a:rPr>
              <a:t>Δυστυχώς όμως η ασάφεια των περιγραφών των παρόχων, η ανεπάρκεια των δικτύων, η παλαιότητά τους και η διοικητική ραθυμία, δημιουργούν </a:t>
            </a:r>
            <a:r>
              <a:rPr lang="el-GR" sz="2400" b="1" dirty="0">
                <a:latin typeface="Verdana" pitchFamily="34" charset="0"/>
                <a:ea typeface="Verdana" pitchFamily="34" charset="0"/>
                <a:cs typeface="Verdana" pitchFamily="34" charset="0"/>
              </a:rPr>
              <a:t>σοβαρότατα</a:t>
            </a:r>
            <a:r>
              <a:rPr lang="el-GR" sz="2400" dirty="0">
                <a:latin typeface="Verdana" pitchFamily="34" charset="0"/>
                <a:ea typeface="Verdana" pitchFamily="34" charset="0"/>
                <a:cs typeface="Verdana" pitchFamily="34" charset="0"/>
              </a:rPr>
              <a:t> προβλήματα στην σύνδεση με τη σταθερή τηλεφωνία</a:t>
            </a:r>
          </a:p>
        </p:txBody>
      </p:sp>
      <p:pic>
        <p:nvPicPr>
          <p:cNvPr id="34817" name="Picture 1"/>
          <p:cNvPicPr>
            <a:picLocks noChangeAspect="1" noChangeArrowheads="1"/>
          </p:cNvPicPr>
          <p:nvPr/>
        </p:nvPicPr>
        <p:blipFill>
          <a:blip r:embed="rId2"/>
          <a:srcRect/>
          <a:stretch>
            <a:fillRect/>
          </a:stretch>
        </p:blipFill>
        <p:spPr bwMode="auto">
          <a:xfrm>
            <a:off x="428596" y="1142984"/>
            <a:ext cx="2189966" cy="1457323"/>
          </a:xfrm>
          <a:prstGeom prst="rect">
            <a:avLst/>
          </a:prstGeom>
          <a:noFill/>
          <a:ln w="9525">
            <a:solidFill>
              <a:schemeClr val="accent1"/>
            </a:solid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714348" y="1500174"/>
            <a:ext cx="7643866" cy="4524315"/>
          </a:xfrm>
          <a:prstGeom prst="rect">
            <a:avLst/>
          </a:prstGeom>
          <a:noFill/>
        </p:spPr>
        <p:txBody>
          <a:bodyPr wrap="square" rtlCol="0">
            <a:spAutoFit/>
          </a:bodyPr>
          <a:lstStyle/>
          <a:p>
            <a:pPr algn="just"/>
            <a:r>
              <a:rPr lang="el-GR" sz="3200" dirty="0">
                <a:solidFill>
                  <a:schemeClr val="bg1"/>
                </a:solidFill>
              </a:rPr>
              <a:t>Η  όλη αναστάτωση  ξεκινά  αμέσως  με την αναγγελία  προς τον οδοντίατρο από τον Ιδιοκτήτη ή τυχόν </a:t>
            </a:r>
            <a:r>
              <a:rPr lang="el-GR" sz="3200" dirty="0" smtClean="0">
                <a:solidFill>
                  <a:schemeClr val="bg1"/>
                </a:solidFill>
              </a:rPr>
              <a:t>Κληρονόμους του, ότι </a:t>
            </a:r>
            <a:r>
              <a:rPr lang="el-GR" sz="3200" dirty="0">
                <a:solidFill>
                  <a:schemeClr val="bg1"/>
                </a:solidFill>
              </a:rPr>
              <a:t>το ακίνητο δεν  είναι δυνατόν να συνεχίσει να προσφέρεται για ενοικίαση, αλλά ότι θα πωληθεί ή ότι επωλήθη  ήδη ή ότι θα ιδιοχρησιμοποιηθεί  για στεγαστικούς  ή επαγγελματικούς λόγους.</a:t>
            </a:r>
          </a:p>
          <a:p>
            <a:pPr algn="just"/>
            <a:endParaRPr lang="el-GR" sz="32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flipH="1">
            <a:off x="714348" y="785794"/>
            <a:ext cx="764383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l-GR" sz="20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Σε αυτή τη φάση, επειδή  πολλές φορές υποκρύπτεται κάποιας  μορφής  συγκαλυμμένη οικονομική απαίτηση, ξεκινά μια ιδιόμορφη  πολιτική διαπραγμάτευσης  με στόχο την ικανοποίηση  απαιτήσεων του Ιδιοκτήτη, που θα επιτρέψουν τη  συνέχιση της μίσθωσης και κατ επέκταση της λειτουργίας του Οδοντιατρείου.</a:t>
            </a:r>
            <a:r>
              <a:rPr lang="el-GR" sz="2000" dirty="0">
                <a:solidFill>
                  <a:schemeClr val="bg1"/>
                </a:solidFill>
                <a:latin typeface="Verdana" pitchFamily="34" charset="0"/>
                <a:ea typeface="Verdana" pitchFamily="34" charset="0"/>
                <a:cs typeface="Verdana" pitchFamily="34" charset="0"/>
              </a:rPr>
              <a:t> Πολλές  φορές όμως η διαπραγμάτευση αυτή δεν έχει  κανένα ευνοϊκό αποτέλεσμα  και διαφαίνεται  πλέον ισχυρή η ανάγκη της μεταστέγασης. </a:t>
            </a:r>
            <a:endParaRPr lang="el-GR" sz="2000" dirty="0" smtClean="0">
              <a:solidFill>
                <a:schemeClr val="bg1"/>
              </a:solidFill>
              <a:latin typeface="Verdana" pitchFamily="34" charset="0"/>
              <a:ea typeface="Verdana" pitchFamily="34" charset="0"/>
              <a:cs typeface="Verdana" pitchFamily="34" charset="0"/>
            </a:endParaRPr>
          </a:p>
          <a:p>
            <a:pPr algn="just" fontAlgn="base">
              <a:spcBef>
                <a:spcPct val="0"/>
              </a:spcBef>
              <a:spcAft>
                <a:spcPct val="0"/>
              </a:spcAft>
            </a:pPr>
            <a:endParaRPr lang="el-GR" sz="2000" dirty="0" smtClean="0">
              <a:solidFill>
                <a:schemeClr val="bg1"/>
              </a:solidFill>
              <a:latin typeface="Verdana" pitchFamily="34" charset="0"/>
              <a:ea typeface="Verdana" pitchFamily="34" charset="0"/>
              <a:cs typeface="Verdana" pitchFamily="34" charset="0"/>
            </a:endParaRPr>
          </a:p>
          <a:p>
            <a:pPr algn="just" fontAlgn="base">
              <a:spcBef>
                <a:spcPct val="0"/>
              </a:spcBef>
              <a:spcAft>
                <a:spcPct val="0"/>
              </a:spcAft>
            </a:pPr>
            <a:r>
              <a:rPr lang="el-GR" sz="2000" dirty="0" smtClean="0">
                <a:solidFill>
                  <a:schemeClr val="bg1"/>
                </a:solidFill>
                <a:latin typeface="Verdana" pitchFamily="34" charset="0"/>
                <a:ea typeface="Verdana" pitchFamily="34" charset="0"/>
                <a:cs typeface="Verdana" pitchFamily="34" charset="0"/>
              </a:rPr>
              <a:t>Σε </a:t>
            </a:r>
            <a:r>
              <a:rPr lang="el-GR" sz="2000" dirty="0">
                <a:solidFill>
                  <a:schemeClr val="bg1"/>
                </a:solidFill>
                <a:latin typeface="Verdana" pitchFamily="34" charset="0"/>
                <a:ea typeface="Verdana" pitchFamily="34" charset="0"/>
                <a:cs typeface="Verdana" pitchFamily="34" charset="0"/>
              </a:rPr>
              <a:t>αυτή τη φάση ξεκινά μια  δεύτερη διαπραγματευτική περίοδος  που σκοπό έχει την κατά ο δυνατόν   επιμήκυνση του χρόνου παραμονής, με  σκοπό την αναζήτηση νέας  στέγης, με  την κατάλληλη χωροταξική  διάταξη, τη σύνταξη των συμβολαίων ενοικίασης ή αγοράς  και την προετοιμασία  της Μονάδας Π.Φ.Υ  για μετεγκατάσταση</a:t>
            </a:r>
            <a:r>
              <a:rPr lang="el-GR" sz="2000" dirty="0" smtClean="0">
                <a:solidFill>
                  <a:schemeClr val="bg1"/>
                </a:solidFill>
                <a:latin typeface="Verdana" pitchFamily="34" charset="0"/>
                <a:ea typeface="Verdana" pitchFamily="34" charset="0"/>
                <a:cs typeface="Verdana" pitchFamily="34" charset="0"/>
              </a:rPr>
              <a:t>.</a:t>
            </a:r>
            <a:endParaRPr kumimoji="0" lang="el-GR" sz="3200" b="0" i="0" u="none" strike="noStrike" cap="none" normalizeH="0" baseline="0" dirty="0" smtClean="0">
              <a:ln>
                <a:noFill/>
              </a:ln>
              <a:solidFill>
                <a:schemeClr val="bg1"/>
              </a:solidFill>
              <a:effectLst/>
              <a:latin typeface="Verdana" pitchFamily="34" charset="0"/>
              <a:ea typeface="Verdana" pitchFamily="34" charset="0"/>
              <a:cs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flipH="1">
            <a:off x="500034" y="857232"/>
            <a:ext cx="778674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i="0" u="none" strike="noStrike" cap="none" normalizeH="0" baseline="0" dirty="0" smtClean="0">
                <a:ln>
                  <a:noFill/>
                </a:ln>
                <a:solidFill>
                  <a:schemeClr val="bg1"/>
                </a:solidFill>
                <a:effectLst/>
                <a:latin typeface="Verdana" pitchFamily="34" charset="0"/>
                <a:ea typeface="Verdana" pitchFamily="34" charset="0"/>
                <a:cs typeface="Verdana" pitchFamily="34" charset="0"/>
              </a:rPr>
              <a:t>Η επικοινωνία με τους ασθενείς  είναι σχεδόν προβληματική, με ασαφείς δυνατότητες ορισμού ημερομηνιών  μελλοντικών συνεδριών και παράλληλα  επιβάλλεται η πρώιμη αναγγελία/ενημέρωση  ότι το Οδοντιατρείο θα  συνεχίσει  να παρέχει τις  υπηρεσίες  του  σε άλλο χώρο.</a:t>
            </a:r>
          </a:p>
          <a:p>
            <a:pPr marL="0" marR="0" lvl="0" indent="0" algn="just" defTabSz="914400" rtl="0" eaLnBrk="1" fontAlgn="base" latinLnBrk="0" hangingPunct="1">
              <a:lnSpc>
                <a:spcPct val="100000"/>
              </a:lnSpc>
              <a:spcBef>
                <a:spcPct val="0"/>
              </a:spcBef>
              <a:spcAft>
                <a:spcPct val="0"/>
              </a:spcAft>
              <a:buClrTx/>
              <a:buSzTx/>
              <a:buFontTx/>
              <a:buNone/>
              <a:tabLst/>
            </a:pPr>
            <a:endParaRPr lang="el-GR" dirty="0">
              <a:solidFill>
                <a:schemeClr val="bg1"/>
              </a:solidFill>
              <a:latin typeface="Verdana" pitchFamily="34" charset="0"/>
              <a:ea typeface="Verdana" pitchFamily="34" charset="0"/>
              <a:cs typeface="Verdan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i="0" u="none" strike="noStrike" cap="none" normalizeH="0" baseline="0" dirty="0" smtClean="0">
              <a:ln>
                <a:noFill/>
              </a:ln>
              <a:solidFill>
                <a:schemeClr val="bg1"/>
              </a:solidFill>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i="0" u="none" strike="noStrike" cap="none" normalizeH="0" baseline="0" dirty="0" smtClean="0">
                <a:ln>
                  <a:noFill/>
                </a:ln>
                <a:solidFill>
                  <a:schemeClr val="bg1"/>
                </a:solidFill>
                <a:effectLst/>
                <a:latin typeface="Verdana" pitchFamily="34" charset="0"/>
                <a:ea typeface="Verdana" pitchFamily="34" charset="0"/>
                <a:cs typeface="Verdana" pitchFamily="34" charset="0"/>
              </a:rPr>
              <a:t>Έτσι διαφαίνεται σοβαρά ο κίνδυνος  απώλειας  μερίδας περιστατικών, που υπό το καθεστώς  αυτής της ανασφάλειας, είναι πολύ πιθανόν να αναζητήσουν  υπηρεσίες  αλλού ,όπου η ροή των περιστατικών είναι αδιατάρακτη. </a:t>
            </a:r>
          </a:p>
          <a:p>
            <a:pPr marL="0" marR="0" lvl="0" indent="0" algn="just" defTabSz="914400" rtl="0" eaLnBrk="0" fontAlgn="base" latinLnBrk="0" hangingPunct="0">
              <a:lnSpc>
                <a:spcPct val="100000"/>
              </a:lnSpc>
              <a:spcBef>
                <a:spcPct val="0"/>
              </a:spcBef>
              <a:spcAft>
                <a:spcPct val="0"/>
              </a:spcAft>
              <a:buClrTx/>
              <a:buSzTx/>
              <a:buFontTx/>
              <a:buNone/>
              <a:tabLst/>
            </a:pPr>
            <a:endParaRPr lang="el-GR" dirty="0">
              <a:solidFill>
                <a:schemeClr val="bg1"/>
              </a:solidFill>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i="0" u="none" strike="noStrike" cap="none" normalizeH="0" baseline="0" dirty="0" smtClean="0">
              <a:ln>
                <a:noFill/>
              </a:ln>
              <a:solidFill>
                <a:schemeClr val="bg1"/>
              </a:solidFill>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i="0" u="none" strike="noStrike" cap="none" normalizeH="0" baseline="0" dirty="0" smtClean="0">
                <a:ln>
                  <a:noFill/>
                </a:ln>
                <a:solidFill>
                  <a:schemeClr val="bg1"/>
                </a:solidFill>
                <a:effectLst/>
                <a:latin typeface="Verdana" pitchFamily="34" charset="0"/>
                <a:ea typeface="Verdana" pitchFamily="34" charset="0"/>
                <a:cs typeface="Verdana" pitchFamily="34" charset="0"/>
              </a:rPr>
              <a:t>Είναι επίσης βέβαιο ότι ικανό ποσοστό ασθενών που είχαν επιλέξει το συγκεκριμένο ιατρείο λόγω εγγύτητας προς την κατοικία τους,  την εργασία τους ή ακόμα και  λόγω  συνήθειας ,θα αναζητήσει υπηρεσίες  σε χώρο που θα έχει  τα ιδία  χαρακτηριστικά με τον προηγούμενο.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500034" y="928670"/>
            <a:ext cx="778674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Ο Οδοντίατρος καλείται να αξιολογήσει, κατεπειγόντως πολλές  φορές,  μια τεράστια σειρά παραμέτρων που θα ορίσουν το πλαίσιο της αναζήτησης  Νέας  Στέγης. </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2000" dirty="0">
              <a:solidFill>
                <a:schemeClr val="bg1"/>
              </a:solidFill>
              <a:latin typeface="Verdana" pitchFamily="34" charset="0"/>
              <a:ea typeface="Verdana" pitchFamily="34" charset="0"/>
              <a:cs typeface="Verdan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Γεννώνται έτσι σωρεία διλημμάτων, όπως η μελλοντική  περιοχή δραστηριοποίησης, το εμβαδόν και η διαρρύθμιση του χώρου, το τίμημα  ενοικίασης η αγοράς, η καταλληλότητα της χρήσης για επαγγελματική στέγη με βάση την υφιστάμενη Νομοθεσία για το Επάγγελμα, τους οικιστικούς Νόμους, και τους κανονισμούς  των πολυκατοικιών ή των Εμπορικών Κέντρων.</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bg1"/>
              </a:solidFill>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Μπορεί να φαίνεται απλοϊκό, αλλά ακόμα και η  επιλογή του ορόφου  μπορεί να έχει ποικίλες επιπτώσεις στη νέα επαγγελματική εγκατάσταση.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42910" y="571480"/>
            <a:ext cx="5786478" cy="646331"/>
          </a:xfrm>
          <a:prstGeom prst="rect">
            <a:avLst/>
          </a:prstGeom>
          <a:solidFill>
            <a:schemeClr val="accent2">
              <a:lumMod val="40000"/>
              <a:lumOff val="60000"/>
            </a:schemeClr>
          </a:solidFill>
        </p:spPr>
        <p:txBody>
          <a:bodyPr wrap="square" rtlCol="0">
            <a:spAutoFit/>
          </a:bodyPr>
          <a:lstStyle/>
          <a:p>
            <a:r>
              <a:rPr lang="el-GR" b="1" dirty="0" smtClean="0">
                <a:latin typeface="Verdana" pitchFamily="34" charset="0"/>
                <a:ea typeface="Verdana" pitchFamily="34" charset="0"/>
                <a:cs typeface="Verdana" pitchFamily="34" charset="0"/>
              </a:rPr>
              <a:t>Πρωτεύουσες παράμετροι  επιλογής  στέγης </a:t>
            </a:r>
          </a:p>
          <a:p>
            <a:endParaRPr lang="el-GR" b="1" dirty="0">
              <a:latin typeface="Verdana" pitchFamily="34" charset="0"/>
              <a:ea typeface="Verdana" pitchFamily="34" charset="0"/>
              <a:cs typeface="Verdana" pitchFamily="34" charset="0"/>
            </a:endParaRPr>
          </a:p>
        </p:txBody>
      </p:sp>
      <p:sp>
        <p:nvSpPr>
          <p:cNvPr id="5" name="4 - TextBox"/>
          <p:cNvSpPr txBox="1"/>
          <p:nvPr/>
        </p:nvSpPr>
        <p:spPr>
          <a:xfrm>
            <a:off x="357158" y="1687354"/>
            <a:ext cx="8501122" cy="4893647"/>
          </a:xfrm>
          <a:prstGeom prst="rect">
            <a:avLst/>
          </a:prstGeom>
          <a:noFill/>
        </p:spPr>
        <p:txBody>
          <a:bodyPr wrap="square" rtlCol="0">
            <a:spAutoFit/>
          </a:bodyPr>
          <a:lstStyle/>
          <a:p>
            <a:pPr>
              <a:spcBef>
                <a:spcPts val="600"/>
              </a:spcBef>
              <a:buFont typeface="Arial" pitchFamily="34" charset="0"/>
              <a:buChar char="•"/>
            </a:pPr>
            <a:r>
              <a:rPr lang="el-GR" dirty="0">
                <a:solidFill>
                  <a:schemeClr val="bg1"/>
                </a:solidFill>
                <a:latin typeface="Verdana" pitchFamily="34" charset="0"/>
                <a:ea typeface="Verdana" pitchFamily="34" charset="0"/>
                <a:cs typeface="Verdana" pitchFamily="34" charset="0"/>
              </a:rPr>
              <a:t>Ε</a:t>
            </a:r>
            <a:r>
              <a:rPr lang="el-GR" dirty="0" smtClean="0">
                <a:solidFill>
                  <a:schemeClr val="bg1"/>
                </a:solidFill>
                <a:latin typeface="Verdana" pitchFamily="34" charset="0"/>
                <a:ea typeface="Verdana" pitchFamily="34" charset="0"/>
                <a:cs typeface="Verdana" pitchFamily="34" charset="0"/>
              </a:rPr>
              <a:t>πιλογή της ίδιας, της ευρύτερης  ή τελείως  διαφορετικής  περιοχής.</a:t>
            </a:r>
          </a:p>
          <a:p>
            <a:pPr>
              <a:spcBef>
                <a:spcPts val="600"/>
              </a:spcBef>
              <a:buFont typeface="Arial" pitchFamily="34" charset="0"/>
              <a:buChar char="•"/>
            </a:pPr>
            <a:r>
              <a:rPr lang="el-GR" dirty="0" smtClean="0">
                <a:solidFill>
                  <a:schemeClr val="bg1"/>
                </a:solidFill>
                <a:latin typeface="Verdana" pitchFamily="34" charset="0"/>
                <a:ea typeface="Verdana" pitchFamily="34" charset="0"/>
                <a:cs typeface="Verdana" pitchFamily="34" charset="0"/>
              </a:rPr>
              <a:t>Επιλογή παρομοίων, μικρότερων ή μεγαλύτερων χώρων/εμβαδού ,</a:t>
            </a:r>
          </a:p>
          <a:p>
            <a:pPr>
              <a:spcBef>
                <a:spcPts val="600"/>
              </a:spcBef>
            </a:pPr>
            <a:r>
              <a:rPr lang="el-GR" dirty="0" smtClean="0">
                <a:solidFill>
                  <a:schemeClr val="bg1"/>
                </a:solidFill>
                <a:latin typeface="Verdana" pitchFamily="34" charset="0"/>
                <a:ea typeface="Verdana" pitchFamily="34" charset="0"/>
                <a:cs typeface="Verdana" pitchFamily="34" charset="0"/>
              </a:rPr>
              <a:t>  ο όροφος και η μορφή του οικήματος,</a:t>
            </a:r>
          </a:p>
          <a:p>
            <a:pPr>
              <a:spcBef>
                <a:spcPts val="600"/>
              </a:spcBef>
              <a:buFont typeface="Arial" pitchFamily="34" charset="0"/>
              <a:buChar char="•"/>
            </a:pPr>
            <a:r>
              <a:rPr lang="el-GR" dirty="0">
                <a:solidFill>
                  <a:schemeClr val="bg1"/>
                </a:solidFill>
                <a:latin typeface="Verdana" pitchFamily="34" charset="0"/>
                <a:ea typeface="Verdana" pitchFamily="34" charset="0"/>
                <a:cs typeface="Verdana" pitchFamily="34" charset="0"/>
              </a:rPr>
              <a:t>Τ</a:t>
            </a:r>
            <a:r>
              <a:rPr lang="el-GR" dirty="0" smtClean="0">
                <a:solidFill>
                  <a:schemeClr val="bg1"/>
                </a:solidFill>
                <a:latin typeface="Verdana" pitchFamily="34" charset="0"/>
                <a:ea typeface="Verdana" pitchFamily="34" charset="0"/>
                <a:cs typeface="Verdana" pitchFamily="34" charset="0"/>
              </a:rPr>
              <a:t>ο τίμημα  αγοράς  η ενοικίασης</a:t>
            </a:r>
          </a:p>
          <a:p>
            <a:pPr>
              <a:spcBef>
                <a:spcPts val="600"/>
              </a:spcBef>
              <a:buFont typeface="Arial" pitchFamily="34" charset="0"/>
              <a:buChar char="•"/>
            </a:pPr>
            <a:r>
              <a:rPr lang="el-GR" dirty="0" smtClean="0">
                <a:solidFill>
                  <a:schemeClr val="bg1"/>
                </a:solidFill>
                <a:latin typeface="Verdana" pitchFamily="34" charset="0"/>
                <a:ea typeface="Verdana" pitchFamily="34" charset="0"/>
                <a:cs typeface="Verdana" pitchFamily="34" charset="0"/>
              </a:rPr>
              <a:t> Η παρουσία η μη και άλλων επαγγελματικών εγκαταστάσεων στο οίκημα</a:t>
            </a:r>
          </a:p>
          <a:p>
            <a:pPr>
              <a:spcBef>
                <a:spcPts val="600"/>
              </a:spcBef>
              <a:buFont typeface="Arial" pitchFamily="34" charset="0"/>
              <a:buChar char="•"/>
            </a:pPr>
            <a:r>
              <a:rPr lang="el-GR" dirty="0" smtClean="0">
                <a:solidFill>
                  <a:schemeClr val="bg1"/>
                </a:solidFill>
                <a:latin typeface="Verdana" pitchFamily="34" charset="0"/>
                <a:ea typeface="Verdana" pitchFamily="34" charset="0"/>
                <a:cs typeface="Verdana" pitchFamily="34" charset="0"/>
              </a:rPr>
              <a:t> Η εμπορικότητα η μη της περιοχής, </a:t>
            </a:r>
          </a:p>
          <a:p>
            <a:pPr>
              <a:spcBef>
                <a:spcPts val="600"/>
              </a:spcBef>
              <a:buFont typeface="Arial" pitchFamily="34" charset="0"/>
              <a:buChar char="•"/>
            </a:pPr>
            <a:r>
              <a:rPr lang="el-GR" dirty="0" smtClean="0">
                <a:solidFill>
                  <a:schemeClr val="bg1"/>
                </a:solidFill>
                <a:latin typeface="Verdana" pitchFamily="34" charset="0"/>
                <a:ea typeface="Verdana" pitchFamily="34" charset="0"/>
                <a:cs typeface="Verdana" pitchFamily="34" charset="0"/>
              </a:rPr>
              <a:t> Το έτος κατασκευής του κτίσματος, </a:t>
            </a:r>
          </a:p>
          <a:p>
            <a:pPr>
              <a:spcBef>
                <a:spcPts val="600"/>
              </a:spcBef>
              <a:buFont typeface="Arial" pitchFamily="34" charset="0"/>
              <a:buChar char="•"/>
            </a:pPr>
            <a:r>
              <a:rPr lang="el-GR" dirty="0" smtClean="0">
                <a:solidFill>
                  <a:schemeClr val="bg1"/>
                </a:solidFill>
                <a:latin typeface="Verdana" pitchFamily="34" charset="0"/>
                <a:ea typeface="Verdana" pitchFamily="34" charset="0"/>
                <a:cs typeface="Verdana" pitchFamily="34" charset="0"/>
              </a:rPr>
              <a:t> Η παρουσία η μη εξωστών η βεραντών, </a:t>
            </a:r>
          </a:p>
          <a:p>
            <a:pPr>
              <a:spcBef>
                <a:spcPts val="600"/>
              </a:spcBef>
              <a:buFont typeface="Arial" pitchFamily="34" charset="0"/>
              <a:buChar char="•"/>
            </a:pPr>
            <a:r>
              <a:rPr lang="el-GR" dirty="0" smtClean="0">
                <a:solidFill>
                  <a:schemeClr val="bg1"/>
                </a:solidFill>
                <a:latin typeface="Verdana" pitchFamily="34" charset="0"/>
                <a:ea typeface="Verdana" pitchFamily="34" charset="0"/>
                <a:cs typeface="Verdana" pitchFamily="34" charset="0"/>
              </a:rPr>
              <a:t> Η   γειτνίαση με μεγάλους Οδικούς άξονες ,</a:t>
            </a:r>
          </a:p>
          <a:p>
            <a:pPr>
              <a:spcBef>
                <a:spcPts val="600"/>
              </a:spcBef>
              <a:buFont typeface="Arial" pitchFamily="34" charset="0"/>
              <a:buChar char="•"/>
            </a:pPr>
            <a:r>
              <a:rPr lang="el-GR" dirty="0" smtClean="0">
                <a:solidFill>
                  <a:schemeClr val="bg1"/>
                </a:solidFill>
                <a:latin typeface="Verdana" pitchFamily="34" charset="0"/>
                <a:ea typeface="Verdana" pitchFamily="34" charset="0"/>
                <a:cs typeface="Verdana" pitchFamily="34" charset="0"/>
              </a:rPr>
              <a:t> Οι στάσεις Μαζικών Μεσών Μεταφοράς, </a:t>
            </a:r>
          </a:p>
          <a:p>
            <a:pPr>
              <a:spcBef>
                <a:spcPts val="600"/>
              </a:spcBef>
              <a:buFont typeface="Arial" pitchFamily="34" charset="0"/>
              <a:buChar char="•"/>
            </a:pPr>
            <a:endParaRPr lang="el-GR" dirty="0" smtClean="0">
              <a:solidFill>
                <a:schemeClr val="bg1"/>
              </a:solidFill>
              <a:latin typeface="Verdana" pitchFamily="34" charset="0"/>
              <a:ea typeface="Verdana" pitchFamily="34" charset="0"/>
              <a:cs typeface="Verdana" pitchFamily="34" charset="0"/>
            </a:endParaRPr>
          </a:p>
          <a:p>
            <a:pPr>
              <a:spcBef>
                <a:spcPts val="600"/>
              </a:spcBef>
            </a:pPr>
            <a:r>
              <a:rPr lang="el-GR" dirty="0" smtClean="0">
                <a:solidFill>
                  <a:schemeClr val="bg1"/>
                </a:solidFill>
                <a:latin typeface="Verdana" pitchFamily="34" charset="0"/>
                <a:ea typeface="Verdana" pitchFamily="34" charset="0"/>
                <a:cs typeface="Verdana" pitchFamily="34" charset="0"/>
              </a:rPr>
              <a:t>                                 ακόμα και ο προσανατολισμός.</a:t>
            </a:r>
          </a:p>
          <a:p>
            <a:pPr>
              <a:spcBef>
                <a:spcPts val="600"/>
              </a:spcBef>
              <a:buFont typeface="Arial" pitchFamily="34" charset="0"/>
              <a:buChar char="•"/>
            </a:pPr>
            <a:endParaRPr lang="el-GR"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28662" y="642918"/>
            <a:ext cx="7143800" cy="646331"/>
          </a:xfrm>
          <a:prstGeom prst="rect">
            <a:avLst/>
          </a:prstGeom>
          <a:solidFill>
            <a:schemeClr val="accent2">
              <a:lumMod val="40000"/>
              <a:lumOff val="60000"/>
            </a:schemeClr>
          </a:solidFill>
        </p:spPr>
        <p:txBody>
          <a:bodyPr wrap="square" rtlCol="0">
            <a:spAutoFit/>
          </a:bodyPr>
          <a:lstStyle/>
          <a:p>
            <a:r>
              <a:rPr lang="el-GR" b="1" dirty="0" smtClean="0">
                <a:latin typeface="Verdana" pitchFamily="34" charset="0"/>
                <a:ea typeface="Verdana" pitchFamily="34" charset="0"/>
                <a:cs typeface="Verdana" pitchFamily="34" charset="0"/>
              </a:rPr>
              <a:t>Δευτερεύουσες παράμετροι  επιλογής  στέγης </a:t>
            </a:r>
          </a:p>
          <a:p>
            <a:endParaRPr lang="el-GR" b="1" dirty="0">
              <a:latin typeface="Verdana" pitchFamily="34" charset="0"/>
              <a:ea typeface="Verdana" pitchFamily="34" charset="0"/>
              <a:cs typeface="Verdana" pitchFamily="34" charset="0"/>
            </a:endParaRPr>
          </a:p>
        </p:txBody>
      </p:sp>
      <p:sp>
        <p:nvSpPr>
          <p:cNvPr id="3" name="2 - TextBox"/>
          <p:cNvSpPr txBox="1"/>
          <p:nvPr/>
        </p:nvSpPr>
        <p:spPr>
          <a:xfrm>
            <a:off x="928662" y="1571612"/>
            <a:ext cx="6715171" cy="4524315"/>
          </a:xfrm>
          <a:prstGeom prst="rect">
            <a:avLst/>
          </a:prstGeom>
          <a:solidFill>
            <a:schemeClr val="accent2">
              <a:lumMod val="20000"/>
              <a:lumOff val="80000"/>
            </a:schemeClr>
          </a:solidFill>
        </p:spPr>
        <p:txBody>
          <a:bodyPr wrap="square" rtlCol="0">
            <a:spAutoFit/>
          </a:bodyPr>
          <a:lstStyle/>
          <a:p>
            <a:pPr>
              <a:buFont typeface="Wingdings" pitchFamily="2" charset="2"/>
              <a:buChar char="§"/>
            </a:pPr>
            <a:r>
              <a:rPr lang="el-GR" sz="2400" dirty="0" smtClean="0"/>
              <a:t>Η παρουσία </a:t>
            </a:r>
            <a:r>
              <a:rPr lang="el-GR" sz="2400" dirty="0"/>
              <a:t>η μη  φυσικού αερίου</a:t>
            </a:r>
            <a:r>
              <a:rPr lang="el-GR" sz="2400" dirty="0" smtClean="0"/>
              <a:t>, </a:t>
            </a:r>
          </a:p>
          <a:p>
            <a:pPr>
              <a:buFont typeface="Wingdings" pitchFamily="2" charset="2"/>
              <a:buChar char="§"/>
            </a:pPr>
            <a:r>
              <a:rPr lang="el-GR" sz="2400" dirty="0" smtClean="0"/>
              <a:t>Ο  </a:t>
            </a:r>
            <a:r>
              <a:rPr lang="el-GR" sz="2400" dirty="0"/>
              <a:t>αριθμός και το μέγεθος των ανελκυστήρων</a:t>
            </a:r>
            <a:r>
              <a:rPr lang="el-GR" sz="2400" dirty="0" smtClean="0"/>
              <a:t>,</a:t>
            </a:r>
          </a:p>
          <a:p>
            <a:pPr>
              <a:buFont typeface="Wingdings" pitchFamily="2" charset="2"/>
              <a:buChar char="§"/>
            </a:pPr>
            <a:r>
              <a:rPr lang="el-GR" sz="2400" dirty="0" smtClean="0"/>
              <a:t>Η  </a:t>
            </a:r>
            <a:r>
              <a:rPr lang="el-GR" sz="2400" dirty="0"/>
              <a:t>σχεδίαση του κλιμακοστασίου και των κοινοχρήστων χώρων, </a:t>
            </a:r>
            <a:endParaRPr lang="el-GR" sz="2400" dirty="0" smtClean="0"/>
          </a:p>
          <a:p>
            <a:pPr>
              <a:buFont typeface="Wingdings" pitchFamily="2" charset="2"/>
              <a:buChar char="§"/>
            </a:pPr>
            <a:r>
              <a:rPr lang="el-GR" sz="2400" dirty="0" smtClean="0"/>
              <a:t> Η εικόνα </a:t>
            </a:r>
            <a:r>
              <a:rPr lang="el-GR" sz="2400" dirty="0"/>
              <a:t>της Εισόδου</a:t>
            </a:r>
            <a:r>
              <a:rPr lang="el-GR" sz="2400" dirty="0" smtClean="0"/>
              <a:t>,</a:t>
            </a:r>
          </a:p>
          <a:p>
            <a:pPr>
              <a:buFont typeface="Wingdings" pitchFamily="2" charset="2"/>
              <a:buChar char="§"/>
            </a:pPr>
            <a:r>
              <a:rPr lang="el-GR" sz="2400" dirty="0" smtClean="0"/>
              <a:t> </a:t>
            </a:r>
            <a:r>
              <a:rPr lang="el-GR" sz="2400" dirty="0"/>
              <a:t>Η</a:t>
            </a:r>
            <a:r>
              <a:rPr lang="el-GR" sz="2400" dirty="0" smtClean="0"/>
              <a:t> </a:t>
            </a:r>
            <a:r>
              <a:rPr lang="el-GR" sz="2400" dirty="0"/>
              <a:t>ύπαρξη  χώρων στάθμευσης, </a:t>
            </a:r>
            <a:endParaRPr lang="el-GR" sz="2400" dirty="0" smtClean="0"/>
          </a:p>
          <a:p>
            <a:pPr>
              <a:buFont typeface="Wingdings" pitchFamily="2" charset="2"/>
              <a:buChar char="§"/>
            </a:pPr>
            <a:r>
              <a:rPr lang="el-GR" sz="2400" dirty="0" smtClean="0"/>
              <a:t> Η τυχόν </a:t>
            </a:r>
            <a:r>
              <a:rPr lang="el-GR" sz="2400" dirty="0"/>
              <a:t>παρουσία Θυρωρού </a:t>
            </a:r>
            <a:endParaRPr lang="el-GR" sz="2400" dirty="0" smtClean="0"/>
          </a:p>
          <a:p>
            <a:endParaRPr lang="el-GR" sz="2400" dirty="0" smtClean="0"/>
          </a:p>
          <a:p>
            <a:r>
              <a:rPr lang="el-GR" sz="2400" dirty="0" smtClean="0"/>
              <a:t>πλειάδα  </a:t>
            </a:r>
            <a:r>
              <a:rPr lang="el-GR" sz="2400" dirty="0"/>
              <a:t>άλλων παραμέτρων που καθορίζονται  από το επιχειρηματικό ή αισθητικό πρότυπο του οδοντιάτρου.</a:t>
            </a:r>
          </a:p>
          <a:p>
            <a:endParaRPr lang="el-G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flipH="1">
            <a:off x="428596" y="1857364"/>
            <a:ext cx="814393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spcBef>
                <a:spcPts val="600"/>
              </a:spcBef>
              <a:spcAft>
                <a:spcPts val="600"/>
              </a:spcAft>
              <a:buClrTx/>
              <a:buSzTx/>
              <a:buFontTx/>
              <a:buNone/>
              <a:tabLst/>
            </a:pPr>
            <a:r>
              <a:rPr kumimoji="0" lang="el-GR" sz="20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Τα θέματα αυτά παρουσιάζονται  και αναλύονται λεπτομερειακά, στο Κεφάλαιο</a:t>
            </a:r>
            <a:r>
              <a:rPr kumimoji="0" lang="el-GR" sz="2000" b="0" i="0" u="none" strike="noStrike" cap="none" normalizeH="0" dirty="0" smtClean="0">
                <a:ln>
                  <a:noFill/>
                </a:ln>
                <a:solidFill>
                  <a:schemeClr val="bg1"/>
                </a:solidFill>
                <a:effectLst/>
                <a:latin typeface="Verdana" pitchFamily="34" charset="0"/>
                <a:ea typeface="Verdana" pitchFamily="34" charset="0"/>
                <a:cs typeface="Verdana" pitchFamily="34" charset="0"/>
              </a:rPr>
              <a:t> 9</a:t>
            </a:r>
            <a:r>
              <a:rPr kumimoji="0" lang="el-GR" sz="20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 του </a:t>
            </a:r>
            <a:r>
              <a:rPr kumimoji="0" lang="el-GR" sz="2000" b="0" i="0" u="none" strike="noStrike" cap="none" normalizeH="0" dirty="0" smtClean="0">
                <a:ln>
                  <a:noFill/>
                </a:ln>
                <a:solidFill>
                  <a:schemeClr val="bg1"/>
                </a:solidFill>
                <a:effectLst/>
                <a:latin typeface="Verdana" pitchFamily="34" charset="0"/>
                <a:ea typeface="Verdana" pitchFamily="34" charset="0"/>
                <a:cs typeface="Verdana" pitchFamily="34" charset="0"/>
              </a:rPr>
              <a:t> Ηλεκτρονικού </a:t>
            </a:r>
            <a:r>
              <a:rPr kumimoji="0" lang="el-GR" sz="20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συγγράμματος ΟΡΓΑΝΩΣΗ ΚΑΙ ΔΙΑΧΕΙΡΙΣΗ ΟΔΟΝΤΙΑΤΡΕΙΟΥ από καθ </a:t>
            </a:r>
            <a:r>
              <a:rPr lang="el-GR" sz="2000" dirty="0" err="1">
                <a:solidFill>
                  <a:schemeClr val="bg1"/>
                </a:solidFill>
                <a:latin typeface="Verdana" pitchFamily="34" charset="0"/>
                <a:ea typeface="Verdana" pitchFamily="34" charset="0"/>
                <a:cs typeface="Verdana" pitchFamily="34" charset="0"/>
              </a:rPr>
              <a:t>ύ</a:t>
            </a:r>
            <a:r>
              <a:rPr kumimoji="0" lang="el-GR" sz="2000" b="0" i="0" u="none" strike="noStrike" cap="none" normalizeH="0" baseline="0" dirty="0" err="1" smtClean="0">
                <a:ln>
                  <a:noFill/>
                </a:ln>
                <a:solidFill>
                  <a:schemeClr val="bg1"/>
                </a:solidFill>
                <a:effectLst/>
                <a:latin typeface="Verdana" pitchFamily="34" charset="0"/>
                <a:ea typeface="Verdana" pitchFamily="34" charset="0"/>
                <a:cs typeface="Verdana" pitchFamily="34" charset="0"/>
              </a:rPr>
              <a:t>λην</a:t>
            </a:r>
            <a:r>
              <a:rPr kumimoji="0" lang="el-GR" sz="20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 ειδικούς και θα ήταν υπερβολή η επανάληψή τους. </a:t>
            </a:r>
            <a:endParaRPr lang="el-GR" sz="2000" dirty="0">
              <a:solidFill>
                <a:schemeClr val="bg1"/>
              </a:solidFill>
              <a:latin typeface="Verdana" pitchFamily="34" charset="0"/>
              <a:ea typeface="Verdana" pitchFamily="34" charset="0"/>
              <a:cs typeface="Verdana" pitchFamily="34" charset="0"/>
            </a:endParaRPr>
          </a:p>
          <a:p>
            <a:pPr marL="0" marR="0" lvl="0" indent="0" defTabSz="914400" rtl="0" eaLnBrk="1" fontAlgn="base" latinLnBrk="0" hangingPunct="1">
              <a:spcBef>
                <a:spcPts val="600"/>
              </a:spcBef>
              <a:spcAft>
                <a:spcPts val="600"/>
              </a:spcAft>
              <a:buClrTx/>
              <a:buSzTx/>
              <a:buFontTx/>
              <a:buNone/>
              <a:tabLst/>
            </a:pPr>
            <a:r>
              <a:rPr kumimoji="0" lang="el-GR" sz="20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Απλά πρέπει να γίνει  σαφές ότι  διαφέρει τρομερά  η αξιοποίηση κάποιων χώρων  στους οποίους θα εγκατασταθούν  πρωτογενώς κάποια νέα μηχανήματα, από τη  μετατροπή κάποιων χώρων για τη μεταφορά  υπαρχόντων μηχανημάτων και επίπλων, που δραστηριοποιούντο πριν από κάποιο χρόνο σε  χώρους με άλλη αντίληψη και διαστάσεις.</a:t>
            </a:r>
          </a:p>
          <a:p>
            <a:pPr marL="0" marR="0" lvl="0" indent="0" defTabSz="914400" rtl="0" eaLnBrk="0" fontAlgn="base" latinLnBrk="0" hangingPunct="0">
              <a:spcBef>
                <a:spcPts val="600"/>
              </a:spcBef>
              <a:spcAft>
                <a:spcPts val="600"/>
              </a:spcAft>
              <a:buClrTx/>
              <a:buSzTx/>
              <a:buFontTx/>
              <a:buNone/>
              <a:tabLst/>
            </a:pPr>
            <a:endParaRPr kumimoji="0" lang="el-GR" sz="2000" b="0" i="0" u="none" strike="noStrike" cap="none" normalizeH="0" baseline="0" dirty="0" smtClean="0">
              <a:ln>
                <a:noFill/>
              </a:ln>
              <a:solidFill>
                <a:schemeClr val="bg1"/>
              </a:solidFill>
              <a:effectLst/>
              <a:latin typeface="Verdana" pitchFamily="34" charset="0"/>
              <a:ea typeface="Verdana" pitchFamily="34" charset="0"/>
              <a:cs typeface="Verdana" pitchFamily="34" charset="0"/>
            </a:endParaRPr>
          </a:p>
        </p:txBody>
      </p:sp>
      <p:sp>
        <p:nvSpPr>
          <p:cNvPr id="3" name="2 - TextBox"/>
          <p:cNvSpPr txBox="1"/>
          <p:nvPr/>
        </p:nvSpPr>
        <p:spPr>
          <a:xfrm>
            <a:off x="35416" y="785794"/>
            <a:ext cx="9108584" cy="707886"/>
          </a:xfrm>
          <a:prstGeom prst="rect">
            <a:avLst/>
          </a:prstGeom>
          <a:solidFill>
            <a:schemeClr val="accent2">
              <a:lumMod val="40000"/>
              <a:lumOff val="60000"/>
            </a:schemeClr>
          </a:solidFill>
        </p:spPr>
        <p:txBody>
          <a:bodyPr wrap="square" rtlCol="0">
            <a:spAutoFit/>
          </a:bodyPr>
          <a:lstStyle/>
          <a:p>
            <a:pPr lvl="0"/>
            <a:r>
              <a:rPr lang="el-GR" sz="2000" b="1" dirty="0" smtClean="0">
                <a:latin typeface="Verdana" pitchFamily="34" charset="0"/>
                <a:ea typeface="Verdana" pitchFamily="34" charset="0"/>
                <a:cs typeface="Verdana" pitchFamily="34" charset="0"/>
              </a:rPr>
              <a:t>Χωροταξική  προσαρμογή  και </a:t>
            </a:r>
            <a:r>
              <a:rPr lang="el-GR" sz="2000" b="1" dirty="0">
                <a:latin typeface="Verdana" pitchFamily="34" charset="0"/>
                <a:ea typeface="Verdana" pitchFamily="34" charset="0"/>
                <a:cs typeface="Verdana" pitchFamily="34" charset="0"/>
              </a:rPr>
              <a:t>Προετοιμασία  των Νέων χώρων</a:t>
            </a:r>
            <a:endParaRPr lang="el-GR" sz="2000" dirty="0">
              <a:latin typeface="Verdana" pitchFamily="34" charset="0"/>
              <a:ea typeface="Verdana" pitchFamily="34" charset="0"/>
              <a:cs typeface="Verdana" pitchFamily="34" charset="0"/>
            </a:endParaRPr>
          </a:p>
          <a:p>
            <a:endParaRPr lang="el-GR" sz="2000" b="1" dirty="0">
              <a:latin typeface="Verdana" pitchFamily="34" charset="0"/>
              <a:ea typeface="Verdana" pitchFamily="34" charset="0"/>
              <a:cs typeface="Verdana" pitchFamily="34"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2107</Words>
  <Application>Microsoft Office PowerPoint</Application>
  <PresentationFormat>On-screen Show (4:3)</PresentationFormat>
  <Paragraphs>144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Θέμα του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laptop</dc:creator>
  <cp:lastModifiedBy>DentUser</cp:lastModifiedBy>
  <cp:revision>46</cp:revision>
  <dcterms:created xsi:type="dcterms:W3CDTF">2019-10-12T11:37:16Z</dcterms:created>
  <dcterms:modified xsi:type="dcterms:W3CDTF">2020-09-28T10:25:18Z</dcterms:modified>
</cp:coreProperties>
</file>