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3"/>
  </p:notesMasterIdLst>
  <p:sldIdLst>
    <p:sldId id="1990" r:id="rId2"/>
    <p:sldId id="639" r:id="rId3"/>
    <p:sldId id="299" r:id="rId4"/>
    <p:sldId id="502" r:id="rId5"/>
    <p:sldId id="2137" r:id="rId6"/>
    <p:sldId id="2141" r:id="rId7"/>
    <p:sldId id="2138" r:id="rId8"/>
    <p:sldId id="2139" r:id="rId9"/>
    <p:sldId id="337" r:id="rId10"/>
    <p:sldId id="2099" r:id="rId11"/>
    <p:sldId id="2098" r:id="rId12"/>
    <p:sldId id="2090" r:id="rId13"/>
    <p:sldId id="2091" r:id="rId14"/>
    <p:sldId id="2094" r:id="rId15"/>
    <p:sldId id="2100" r:id="rId16"/>
    <p:sldId id="2101" r:id="rId17"/>
    <p:sldId id="2102" r:id="rId18"/>
    <p:sldId id="2135" r:id="rId19"/>
    <p:sldId id="2104" r:id="rId20"/>
    <p:sldId id="2087" r:id="rId21"/>
    <p:sldId id="2088" r:id="rId22"/>
    <p:sldId id="2109" r:id="rId23"/>
    <p:sldId id="2092" r:id="rId24"/>
    <p:sldId id="2118" r:id="rId25"/>
    <p:sldId id="2127" r:id="rId26"/>
    <p:sldId id="2113" r:id="rId27"/>
    <p:sldId id="2124" r:id="rId28"/>
    <p:sldId id="2140" r:id="rId29"/>
    <p:sldId id="2142" r:id="rId30"/>
    <p:sldId id="2136" r:id="rId31"/>
    <p:sldId id="2131" r:id="rId32"/>
    <p:sldId id="2132" r:id="rId33"/>
    <p:sldId id="2133" r:id="rId34"/>
    <p:sldId id="2115" r:id="rId35"/>
    <p:sldId id="2125" r:id="rId36"/>
    <p:sldId id="2121" r:id="rId37"/>
    <p:sldId id="2122" r:id="rId38"/>
    <p:sldId id="2123" r:id="rId39"/>
    <p:sldId id="432" r:id="rId40"/>
    <p:sldId id="435" r:id="rId41"/>
    <p:sldId id="436" r:id="rId42"/>
    <p:sldId id="578" r:id="rId43"/>
    <p:sldId id="638" r:id="rId44"/>
    <p:sldId id="405" r:id="rId45"/>
    <p:sldId id="406" r:id="rId46"/>
    <p:sldId id="640" r:id="rId47"/>
    <p:sldId id="628" r:id="rId48"/>
    <p:sldId id="621" r:id="rId49"/>
    <p:sldId id="563" r:id="rId50"/>
    <p:sldId id="556" r:id="rId51"/>
    <p:sldId id="633" r:id="rId52"/>
    <p:sldId id="551" r:id="rId53"/>
    <p:sldId id="411" r:id="rId54"/>
    <p:sldId id="534" r:id="rId55"/>
    <p:sldId id="535" r:id="rId56"/>
    <p:sldId id="412" r:id="rId57"/>
    <p:sldId id="413" r:id="rId58"/>
    <p:sldId id="641" r:id="rId59"/>
    <p:sldId id="439" r:id="rId60"/>
    <p:sldId id="441" r:id="rId61"/>
    <p:sldId id="612" r:id="rId62"/>
    <p:sldId id="613" r:id="rId63"/>
    <p:sldId id="614" r:id="rId64"/>
    <p:sldId id="419" r:id="rId65"/>
    <p:sldId id="420" r:id="rId66"/>
    <p:sldId id="421" r:id="rId67"/>
    <p:sldId id="410" r:id="rId68"/>
    <p:sldId id="2114" r:id="rId69"/>
    <p:sldId id="2116" r:id="rId70"/>
    <p:sldId id="2117" r:id="rId71"/>
    <p:sldId id="2126" r:id="rId72"/>
    <p:sldId id="2119" r:id="rId73"/>
    <p:sldId id="2108" r:id="rId74"/>
    <p:sldId id="335" r:id="rId75"/>
    <p:sldId id="326" r:id="rId76"/>
    <p:sldId id="279" r:id="rId77"/>
    <p:sldId id="277" r:id="rId78"/>
    <p:sldId id="282" r:id="rId79"/>
    <p:sldId id="278" r:id="rId80"/>
    <p:sldId id="330" r:id="rId81"/>
    <p:sldId id="267" r:id="rId82"/>
    <p:sldId id="318" r:id="rId83"/>
    <p:sldId id="259" r:id="rId84"/>
    <p:sldId id="333" r:id="rId85"/>
    <p:sldId id="314" r:id="rId86"/>
    <p:sldId id="325" r:id="rId87"/>
    <p:sldId id="322" r:id="rId88"/>
    <p:sldId id="331" r:id="rId89"/>
    <p:sldId id="332" r:id="rId90"/>
    <p:sldId id="313" r:id="rId91"/>
    <p:sldId id="309" r:id="rId92"/>
    <p:sldId id="311" r:id="rId93"/>
    <p:sldId id="327" r:id="rId94"/>
    <p:sldId id="320" r:id="rId95"/>
    <p:sldId id="654" r:id="rId96"/>
    <p:sldId id="2134" r:id="rId97"/>
    <p:sldId id="645" r:id="rId98"/>
    <p:sldId id="296" r:id="rId99"/>
    <p:sldId id="2129" r:id="rId100"/>
    <p:sldId id="2128" r:id="rId101"/>
    <p:sldId id="2105" r:id="rId102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phia Kalantaridou" initials="SK" lastIdx="1" clrIdx="0">
    <p:extLst>
      <p:ext uri="{19B8F6BF-5375-455C-9EA6-DF929625EA0E}">
        <p15:presenceInfo xmlns:p15="http://schemas.microsoft.com/office/powerpoint/2012/main" userId="ba582d741bfdcfb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87" autoAdjust="0"/>
    <p:restoredTop sz="86424" autoAdjust="0"/>
  </p:normalViewPr>
  <p:slideViewPr>
    <p:cSldViewPr>
      <p:cViewPr varScale="1">
        <p:scale>
          <a:sx n="74" d="100"/>
          <a:sy n="74" d="100"/>
        </p:scale>
        <p:origin x="1109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947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557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notesMaster" Target="notesMasters/notesMaster1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microsoft.com/office/2016/11/relationships/changesInfo" Target="changesInfos/changesInfo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phia Kalantaridou" userId="ba582d741bfdcfb3" providerId="LiveId" clId="{DC153478-FC90-4507-9AAB-F05AEA1047F6}"/>
    <pc:docChg chg="undo custSel addSld delSld modSld">
      <pc:chgData name="Sophia Kalantaridou" userId="ba582d741bfdcfb3" providerId="LiveId" clId="{DC153478-FC90-4507-9AAB-F05AEA1047F6}" dt="2024-03-07T05:40:32.194" v="85" actId="2696"/>
      <pc:docMkLst>
        <pc:docMk/>
      </pc:docMkLst>
      <pc:sldChg chg="del">
        <pc:chgData name="Sophia Kalantaridou" userId="ba582d741bfdcfb3" providerId="LiveId" clId="{DC153478-FC90-4507-9AAB-F05AEA1047F6}" dt="2024-03-07T05:36:07.859" v="79" actId="2696"/>
        <pc:sldMkLst>
          <pc:docMk/>
          <pc:sldMk cId="3636110286" sldId="271"/>
        </pc:sldMkLst>
      </pc:sldChg>
      <pc:sldChg chg="del">
        <pc:chgData name="Sophia Kalantaridou" userId="ba582d741bfdcfb3" providerId="LiveId" clId="{DC153478-FC90-4507-9AAB-F05AEA1047F6}" dt="2024-03-07T05:35:57.295" v="78" actId="2696"/>
        <pc:sldMkLst>
          <pc:docMk/>
          <pc:sldMk cId="4075497403" sldId="273"/>
        </pc:sldMkLst>
      </pc:sldChg>
      <pc:sldChg chg="del">
        <pc:chgData name="Sophia Kalantaridou" userId="ba582d741bfdcfb3" providerId="LiveId" clId="{DC153478-FC90-4507-9AAB-F05AEA1047F6}" dt="2024-03-07T05:16:00.136" v="40" actId="2696"/>
        <pc:sldMkLst>
          <pc:docMk/>
          <pc:sldMk cId="1275385126" sldId="298"/>
        </pc:sldMkLst>
      </pc:sldChg>
      <pc:sldChg chg="add">
        <pc:chgData name="Sophia Kalantaridou" userId="ba582d741bfdcfb3" providerId="LiveId" clId="{DC153478-FC90-4507-9AAB-F05AEA1047F6}" dt="2024-03-07T01:23:48.250" v="20"/>
        <pc:sldMkLst>
          <pc:docMk/>
          <pc:sldMk cId="356292472" sldId="299"/>
        </pc:sldMkLst>
      </pc:sldChg>
      <pc:sldChg chg="del">
        <pc:chgData name="Sophia Kalantaridou" userId="ba582d741bfdcfb3" providerId="LiveId" clId="{DC153478-FC90-4507-9AAB-F05AEA1047F6}" dt="2024-03-07T01:23:45.918" v="19" actId="2696"/>
        <pc:sldMkLst>
          <pc:docMk/>
          <pc:sldMk cId="3700228877" sldId="299"/>
        </pc:sldMkLst>
      </pc:sldChg>
      <pc:sldChg chg="del">
        <pc:chgData name="Sophia Kalantaridou" userId="ba582d741bfdcfb3" providerId="LiveId" clId="{DC153478-FC90-4507-9AAB-F05AEA1047F6}" dt="2024-03-07T05:38:08.201" v="80" actId="2696"/>
        <pc:sldMkLst>
          <pc:docMk/>
          <pc:sldMk cId="4068057273" sldId="323"/>
        </pc:sldMkLst>
      </pc:sldChg>
      <pc:sldChg chg="del">
        <pc:chgData name="Sophia Kalantaridou" userId="ba582d741bfdcfb3" providerId="LiveId" clId="{DC153478-FC90-4507-9AAB-F05AEA1047F6}" dt="2024-03-07T05:38:10.501" v="81" actId="2696"/>
        <pc:sldMkLst>
          <pc:docMk/>
          <pc:sldMk cId="936990158" sldId="334"/>
        </pc:sldMkLst>
      </pc:sldChg>
      <pc:sldChg chg="modSp mod">
        <pc:chgData name="Sophia Kalantaridou" userId="ba582d741bfdcfb3" providerId="LiveId" clId="{DC153478-FC90-4507-9AAB-F05AEA1047F6}" dt="2024-03-07T05:18:56.212" v="49" actId="207"/>
        <pc:sldMkLst>
          <pc:docMk/>
          <pc:sldMk cId="0" sldId="412"/>
        </pc:sldMkLst>
        <pc:spChg chg="mod">
          <ac:chgData name="Sophia Kalantaridou" userId="ba582d741bfdcfb3" providerId="LiveId" clId="{DC153478-FC90-4507-9AAB-F05AEA1047F6}" dt="2024-03-07T05:18:34.232" v="43" actId="207"/>
          <ac:spMkLst>
            <pc:docMk/>
            <pc:sldMk cId="0" sldId="412"/>
            <ac:spMk id="41014" creationId="{00000000-0000-0000-0000-000000000000}"/>
          </ac:spMkLst>
        </pc:spChg>
        <pc:spChg chg="mod">
          <ac:chgData name="Sophia Kalantaridou" userId="ba582d741bfdcfb3" providerId="LiveId" clId="{DC153478-FC90-4507-9AAB-F05AEA1047F6}" dt="2024-03-07T05:18:41.396" v="44" actId="207"/>
          <ac:spMkLst>
            <pc:docMk/>
            <pc:sldMk cId="0" sldId="412"/>
            <ac:spMk id="41016" creationId="{00000000-0000-0000-0000-000000000000}"/>
          </ac:spMkLst>
        </pc:spChg>
        <pc:spChg chg="mod">
          <ac:chgData name="Sophia Kalantaridou" userId="ba582d741bfdcfb3" providerId="LiveId" clId="{DC153478-FC90-4507-9AAB-F05AEA1047F6}" dt="2024-03-07T05:18:45.483" v="45" actId="207"/>
          <ac:spMkLst>
            <pc:docMk/>
            <pc:sldMk cId="0" sldId="412"/>
            <ac:spMk id="41018" creationId="{00000000-0000-0000-0000-000000000000}"/>
          </ac:spMkLst>
        </pc:spChg>
        <pc:spChg chg="mod">
          <ac:chgData name="Sophia Kalantaridou" userId="ba582d741bfdcfb3" providerId="LiveId" clId="{DC153478-FC90-4507-9AAB-F05AEA1047F6}" dt="2024-03-07T05:18:53.250" v="48" actId="207"/>
          <ac:spMkLst>
            <pc:docMk/>
            <pc:sldMk cId="0" sldId="412"/>
            <ac:spMk id="41020" creationId="{00000000-0000-0000-0000-000000000000}"/>
          </ac:spMkLst>
        </pc:spChg>
        <pc:spChg chg="mod">
          <ac:chgData name="Sophia Kalantaridou" userId="ba582d741bfdcfb3" providerId="LiveId" clId="{DC153478-FC90-4507-9AAB-F05AEA1047F6}" dt="2024-03-07T05:18:56.212" v="49" actId="207"/>
          <ac:spMkLst>
            <pc:docMk/>
            <pc:sldMk cId="0" sldId="412"/>
            <ac:spMk id="41022" creationId="{00000000-0000-0000-0000-000000000000}"/>
          </ac:spMkLst>
        </pc:spChg>
      </pc:sldChg>
      <pc:sldChg chg="del">
        <pc:chgData name="Sophia Kalantaridou" userId="ba582d741bfdcfb3" providerId="LiveId" clId="{DC153478-FC90-4507-9AAB-F05AEA1047F6}" dt="2024-03-07T05:24:58.268" v="51" actId="2696"/>
        <pc:sldMkLst>
          <pc:docMk/>
          <pc:sldMk cId="0" sldId="432"/>
        </pc:sldMkLst>
      </pc:sldChg>
      <pc:sldChg chg="add">
        <pc:chgData name="Sophia Kalantaridou" userId="ba582d741bfdcfb3" providerId="LiveId" clId="{DC153478-FC90-4507-9AAB-F05AEA1047F6}" dt="2024-03-07T05:25:06.508" v="52"/>
        <pc:sldMkLst>
          <pc:docMk/>
          <pc:sldMk cId="4133910723" sldId="432"/>
        </pc:sldMkLst>
      </pc:sldChg>
      <pc:sldChg chg="del">
        <pc:chgData name="Sophia Kalantaridou" userId="ba582d741bfdcfb3" providerId="LiveId" clId="{DC153478-FC90-4507-9AAB-F05AEA1047F6}" dt="2024-03-07T05:24:58.268" v="51" actId="2696"/>
        <pc:sldMkLst>
          <pc:docMk/>
          <pc:sldMk cId="0" sldId="435"/>
        </pc:sldMkLst>
      </pc:sldChg>
      <pc:sldChg chg="add">
        <pc:chgData name="Sophia Kalantaridou" userId="ba582d741bfdcfb3" providerId="LiveId" clId="{DC153478-FC90-4507-9AAB-F05AEA1047F6}" dt="2024-03-07T05:25:06.508" v="52"/>
        <pc:sldMkLst>
          <pc:docMk/>
          <pc:sldMk cId="832810583" sldId="435"/>
        </pc:sldMkLst>
      </pc:sldChg>
      <pc:sldChg chg="del">
        <pc:chgData name="Sophia Kalantaridou" userId="ba582d741bfdcfb3" providerId="LiveId" clId="{DC153478-FC90-4507-9AAB-F05AEA1047F6}" dt="2024-03-07T05:24:58.268" v="51" actId="2696"/>
        <pc:sldMkLst>
          <pc:docMk/>
          <pc:sldMk cId="0" sldId="436"/>
        </pc:sldMkLst>
      </pc:sldChg>
      <pc:sldChg chg="add">
        <pc:chgData name="Sophia Kalantaridou" userId="ba582d741bfdcfb3" providerId="LiveId" clId="{DC153478-FC90-4507-9AAB-F05AEA1047F6}" dt="2024-03-07T05:25:06.508" v="52"/>
        <pc:sldMkLst>
          <pc:docMk/>
          <pc:sldMk cId="1324304596" sldId="436"/>
        </pc:sldMkLst>
      </pc:sldChg>
      <pc:sldChg chg="addSp delSp modSp mod">
        <pc:chgData name="Sophia Kalantaridou" userId="ba582d741bfdcfb3" providerId="LiveId" clId="{DC153478-FC90-4507-9AAB-F05AEA1047F6}" dt="2024-03-07T01:23:23.187" v="18" actId="14100"/>
        <pc:sldMkLst>
          <pc:docMk/>
          <pc:sldMk cId="539833879" sldId="502"/>
        </pc:sldMkLst>
        <pc:spChg chg="add mod">
          <ac:chgData name="Sophia Kalantaridou" userId="ba582d741bfdcfb3" providerId="LiveId" clId="{DC153478-FC90-4507-9AAB-F05AEA1047F6}" dt="2024-03-07T01:23:23.187" v="18" actId="14100"/>
          <ac:spMkLst>
            <pc:docMk/>
            <pc:sldMk cId="539833879" sldId="502"/>
            <ac:spMk id="3" creationId="{EF00B9BB-0A24-D836-D170-49D459E9BCD2}"/>
          </ac:spMkLst>
        </pc:spChg>
        <pc:spChg chg="add mod">
          <ac:chgData name="Sophia Kalantaridou" userId="ba582d741bfdcfb3" providerId="LiveId" clId="{DC153478-FC90-4507-9AAB-F05AEA1047F6}" dt="2024-03-07T01:23:12.401" v="17" actId="207"/>
          <ac:spMkLst>
            <pc:docMk/>
            <pc:sldMk cId="539833879" sldId="502"/>
            <ac:spMk id="5" creationId="{9DE60B8C-42B5-A69A-08B2-9D45ECB6B36A}"/>
          </ac:spMkLst>
        </pc:spChg>
        <pc:spChg chg="mod">
          <ac:chgData name="Sophia Kalantaridou" userId="ba582d741bfdcfb3" providerId="LiveId" clId="{DC153478-FC90-4507-9AAB-F05AEA1047F6}" dt="2024-03-07T01:23:08.061" v="16" actId="207"/>
          <ac:spMkLst>
            <pc:docMk/>
            <pc:sldMk cId="539833879" sldId="502"/>
            <ac:spMk id="35846" creationId="{99EDC2A5-25D9-427B-B48F-B95E3E3FD733}"/>
          </ac:spMkLst>
        </pc:spChg>
        <pc:grpChg chg="add mod">
          <ac:chgData name="Sophia Kalantaridou" userId="ba582d741bfdcfb3" providerId="LiveId" clId="{DC153478-FC90-4507-9AAB-F05AEA1047F6}" dt="2024-03-07T01:22:36.827" v="12" actId="164"/>
          <ac:grpSpMkLst>
            <pc:docMk/>
            <pc:sldMk cId="539833879" sldId="502"/>
            <ac:grpSpMk id="4" creationId="{77BDCECB-5896-B529-6741-C37C1CB7E72A}"/>
          </ac:grpSpMkLst>
        </pc:grpChg>
        <pc:picChg chg="add del mod">
          <ac:chgData name="Sophia Kalantaridou" userId="ba582d741bfdcfb3" providerId="LiveId" clId="{DC153478-FC90-4507-9AAB-F05AEA1047F6}" dt="2024-03-07T01:21:05.105" v="1" actId="21"/>
          <ac:picMkLst>
            <pc:docMk/>
            <pc:sldMk cId="539833879" sldId="502"/>
            <ac:picMk id="2" creationId="{78DB4A84-BF9D-1DD0-D26E-D95FA3B398E7}"/>
          </ac:picMkLst>
        </pc:picChg>
        <pc:picChg chg="add mod">
          <ac:chgData name="Sophia Kalantaridou" userId="ba582d741bfdcfb3" providerId="LiveId" clId="{DC153478-FC90-4507-9AAB-F05AEA1047F6}" dt="2024-03-07T01:22:36.827" v="12" actId="164"/>
          <ac:picMkLst>
            <pc:docMk/>
            <pc:sldMk cId="539833879" sldId="502"/>
            <ac:picMk id="3074" creationId="{06C4844E-85BA-9ADD-8403-4B27C5FD1CDA}"/>
          </ac:picMkLst>
        </pc:picChg>
      </pc:sldChg>
      <pc:sldChg chg="del">
        <pc:chgData name="Sophia Kalantaridou" userId="ba582d741bfdcfb3" providerId="LiveId" clId="{DC153478-FC90-4507-9AAB-F05AEA1047F6}" dt="2024-03-07T05:19:36.670" v="50" actId="2696"/>
        <pc:sldMkLst>
          <pc:docMk/>
          <pc:sldMk cId="2767301972" sldId="587"/>
        </pc:sldMkLst>
      </pc:sldChg>
      <pc:sldChg chg="del">
        <pc:chgData name="Sophia Kalantaridou" userId="ba582d741bfdcfb3" providerId="LiveId" clId="{DC153478-FC90-4507-9AAB-F05AEA1047F6}" dt="2024-03-07T05:38:44.798" v="82" actId="2696"/>
        <pc:sldMkLst>
          <pc:docMk/>
          <pc:sldMk cId="2396572118" sldId="2085"/>
        </pc:sldMkLst>
      </pc:sldChg>
      <pc:sldChg chg="del">
        <pc:chgData name="Sophia Kalantaridou" userId="ba582d741bfdcfb3" providerId="LiveId" clId="{DC153478-FC90-4507-9AAB-F05AEA1047F6}" dt="2024-03-07T05:09:48.002" v="23" actId="2696"/>
        <pc:sldMkLst>
          <pc:docMk/>
          <pc:sldMk cId="789109881" sldId="2086"/>
        </pc:sldMkLst>
      </pc:sldChg>
      <pc:sldChg chg="del">
        <pc:chgData name="Sophia Kalantaridou" userId="ba582d741bfdcfb3" providerId="LiveId" clId="{DC153478-FC90-4507-9AAB-F05AEA1047F6}" dt="2024-03-07T01:24:40.020" v="21" actId="2696"/>
        <pc:sldMkLst>
          <pc:docMk/>
          <pc:sldMk cId="199720484" sldId="2097"/>
        </pc:sldMkLst>
      </pc:sldChg>
      <pc:sldChg chg="addSp modSp mod">
        <pc:chgData name="Sophia Kalantaridou" userId="ba582d741bfdcfb3" providerId="LiveId" clId="{DC153478-FC90-4507-9AAB-F05AEA1047F6}" dt="2024-03-07T05:25:58.402" v="55" actId="208"/>
        <pc:sldMkLst>
          <pc:docMk/>
          <pc:sldMk cId="1953988243" sldId="2114"/>
        </pc:sldMkLst>
        <pc:spChg chg="add mod">
          <ac:chgData name="Sophia Kalantaridou" userId="ba582d741bfdcfb3" providerId="LiveId" clId="{DC153478-FC90-4507-9AAB-F05AEA1047F6}" dt="2024-03-07T05:25:58.402" v="55" actId="208"/>
          <ac:spMkLst>
            <pc:docMk/>
            <pc:sldMk cId="1953988243" sldId="2114"/>
            <ac:spMk id="2" creationId="{B4AAAE03-A1AD-5F8D-61ED-575C0FB47942}"/>
          </ac:spMkLst>
        </pc:spChg>
      </pc:sldChg>
      <pc:sldChg chg="addSp modSp mod">
        <pc:chgData name="Sophia Kalantaridou" userId="ba582d741bfdcfb3" providerId="LiveId" clId="{DC153478-FC90-4507-9AAB-F05AEA1047F6}" dt="2024-03-07T05:28:25.713" v="61" actId="1582"/>
        <pc:sldMkLst>
          <pc:docMk/>
          <pc:sldMk cId="436231494" sldId="2116"/>
        </pc:sldMkLst>
        <pc:spChg chg="add mod">
          <ac:chgData name="Sophia Kalantaridou" userId="ba582d741bfdcfb3" providerId="LiveId" clId="{DC153478-FC90-4507-9AAB-F05AEA1047F6}" dt="2024-03-07T05:28:25.713" v="61" actId="1582"/>
          <ac:spMkLst>
            <pc:docMk/>
            <pc:sldMk cId="436231494" sldId="2116"/>
            <ac:spMk id="2" creationId="{87755B0E-6764-544C-2602-1865A4EFE33C}"/>
          </ac:spMkLst>
        </pc:spChg>
      </pc:sldChg>
      <pc:sldChg chg="addSp modSp mod">
        <pc:chgData name="Sophia Kalantaridou" userId="ba582d741bfdcfb3" providerId="LiveId" clId="{DC153478-FC90-4507-9AAB-F05AEA1047F6}" dt="2024-03-07T05:28:46.727" v="65" actId="1582"/>
        <pc:sldMkLst>
          <pc:docMk/>
          <pc:sldMk cId="2719455872" sldId="2117"/>
        </pc:sldMkLst>
        <pc:spChg chg="add mod">
          <ac:chgData name="Sophia Kalantaridou" userId="ba582d741bfdcfb3" providerId="LiveId" clId="{DC153478-FC90-4507-9AAB-F05AEA1047F6}" dt="2024-03-07T05:28:46.727" v="65" actId="1582"/>
          <ac:spMkLst>
            <pc:docMk/>
            <pc:sldMk cId="2719455872" sldId="2117"/>
            <ac:spMk id="2" creationId="{A56983A9-E638-2A9A-6F17-6062EE570300}"/>
          </ac:spMkLst>
        </pc:spChg>
      </pc:sldChg>
      <pc:sldChg chg="del">
        <pc:chgData name="Sophia Kalantaridou" userId="ba582d741bfdcfb3" providerId="LiveId" clId="{DC153478-FC90-4507-9AAB-F05AEA1047F6}" dt="2024-03-07T05:30:10.483" v="67" actId="2696"/>
        <pc:sldMkLst>
          <pc:docMk/>
          <pc:sldMk cId="2899908368" sldId="2120"/>
        </pc:sldMkLst>
      </pc:sldChg>
      <pc:sldChg chg="del">
        <pc:chgData name="Sophia Kalantaridou" userId="ba582d741bfdcfb3" providerId="LiveId" clId="{DC153478-FC90-4507-9AAB-F05AEA1047F6}" dt="2024-03-07T05:33:07.156" v="76" actId="2696"/>
        <pc:sldMkLst>
          <pc:docMk/>
          <pc:sldMk cId="1043325347" sldId="2121"/>
        </pc:sldMkLst>
      </pc:sldChg>
      <pc:sldChg chg="add">
        <pc:chgData name="Sophia Kalantaridou" userId="ba582d741bfdcfb3" providerId="LiveId" clId="{DC153478-FC90-4507-9AAB-F05AEA1047F6}" dt="2024-03-07T05:33:16.396" v="77"/>
        <pc:sldMkLst>
          <pc:docMk/>
          <pc:sldMk cId="1127379202" sldId="2121"/>
        </pc:sldMkLst>
      </pc:sldChg>
      <pc:sldChg chg="del">
        <pc:chgData name="Sophia Kalantaridou" userId="ba582d741bfdcfb3" providerId="LiveId" clId="{DC153478-FC90-4507-9AAB-F05AEA1047F6}" dt="2024-03-07T05:33:07.156" v="76" actId="2696"/>
        <pc:sldMkLst>
          <pc:docMk/>
          <pc:sldMk cId="281850717" sldId="2122"/>
        </pc:sldMkLst>
      </pc:sldChg>
      <pc:sldChg chg="add">
        <pc:chgData name="Sophia Kalantaridou" userId="ba582d741bfdcfb3" providerId="LiveId" clId="{DC153478-FC90-4507-9AAB-F05AEA1047F6}" dt="2024-03-07T05:33:16.396" v="77"/>
        <pc:sldMkLst>
          <pc:docMk/>
          <pc:sldMk cId="1091345539" sldId="2122"/>
        </pc:sldMkLst>
      </pc:sldChg>
      <pc:sldChg chg="del">
        <pc:chgData name="Sophia Kalantaridou" userId="ba582d741bfdcfb3" providerId="LiveId" clId="{DC153478-FC90-4507-9AAB-F05AEA1047F6}" dt="2024-03-07T05:33:07.156" v="76" actId="2696"/>
        <pc:sldMkLst>
          <pc:docMk/>
          <pc:sldMk cId="355838169" sldId="2123"/>
        </pc:sldMkLst>
      </pc:sldChg>
      <pc:sldChg chg="add">
        <pc:chgData name="Sophia Kalantaridou" userId="ba582d741bfdcfb3" providerId="LiveId" clId="{DC153478-FC90-4507-9AAB-F05AEA1047F6}" dt="2024-03-07T05:33:16.396" v="77"/>
        <pc:sldMkLst>
          <pc:docMk/>
          <pc:sldMk cId="2956664979" sldId="2123"/>
        </pc:sldMkLst>
      </pc:sldChg>
      <pc:sldChg chg="addSp modSp mod">
        <pc:chgData name="Sophia Kalantaridou" userId="ba582d741bfdcfb3" providerId="LiveId" clId="{DC153478-FC90-4507-9AAB-F05AEA1047F6}" dt="2024-03-07T05:31:46.006" v="75" actId="208"/>
        <pc:sldMkLst>
          <pc:docMk/>
          <pc:sldMk cId="193834889" sldId="2126"/>
        </pc:sldMkLst>
        <pc:spChg chg="add mod">
          <ac:chgData name="Sophia Kalantaridou" userId="ba582d741bfdcfb3" providerId="LiveId" clId="{DC153478-FC90-4507-9AAB-F05AEA1047F6}" dt="2024-03-07T05:31:21.267" v="72" actId="164"/>
          <ac:spMkLst>
            <pc:docMk/>
            <pc:sldMk cId="193834889" sldId="2126"/>
            <ac:spMk id="2" creationId="{22123CEB-D91D-B1E0-A894-0F3D50D42F79}"/>
          </ac:spMkLst>
        </pc:spChg>
        <pc:spChg chg="add mod">
          <ac:chgData name="Sophia Kalantaridou" userId="ba582d741bfdcfb3" providerId="LiveId" clId="{DC153478-FC90-4507-9AAB-F05AEA1047F6}" dt="2024-03-07T05:31:46.006" v="75" actId="208"/>
          <ac:spMkLst>
            <pc:docMk/>
            <pc:sldMk cId="193834889" sldId="2126"/>
            <ac:spMk id="5" creationId="{3F359CC4-1482-A429-A3A9-40882D0F7EDF}"/>
          </ac:spMkLst>
        </pc:spChg>
        <pc:grpChg chg="add mod">
          <ac:chgData name="Sophia Kalantaridou" userId="ba582d741bfdcfb3" providerId="LiveId" clId="{DC153478-FC90-4507-9AAB-F05AEA1047F6}" dt="2024-03-07T05:31:21.267" v="72" actId="164"/>
          <ac:grpSpMkLst>
            <pc:docMk/>
            <pc:sldMk cId="193834889" sldId="2126"/>
            <ac:grpSpMk id="4" creationId="{D7062973-6A47-D5AE-5EA0-58C9522386F9}"/>
          </ac:grpSpMkLst>
        </pc:grpChg>
        <pc:picChg chg="mod">
          <ac:chgData name="Sophia Kalantaridou" userId="ba582d741bfdcfb3" providerId="LiveId" clId="{DC153478-FC90-4507-9AAB-F05AEA1047F6}" dt="2024-03-07T05:31:21.267" v="72" actId="164"/>
          <ac:picMkLst>
            <pc:docMk/>
            <pc:sldMk cId="193834889" sldId="2126"/>
            <ac:picMk id="3" creationId="{12107A99-C075-B1C0-01CD-851CD103DBFA}"/>
          </ac:picMkLst>
        </pc:picChg>
      </pc:sldChg>
      <pc:sldChg chg="del">
        <pc:chgData name="Sophia Kalantaridou" userId="ba582d741bfdcfb3" providerId="LiveId" clId="{DC153478-FC90-4507-9AAB-F05AEA1047F6}" dt="2024-03-07T05:40:32.194" v="85" actId="2696"/>
        <pc:sldMkLst>
          <pc:docMk/>
          <pc:sldMk cId="2632750962" sldId="2130"/>
        </pc:sldMkLst>
      </pc:sldChg>
      <pc:sldChg chg="addSp modSp mod">
        <pc:chgData name="Sophia Kalantaridou" userId="ba582d741bfdcfb3" providerId="LiveId" clId="{DC153478-FC90-4507-9AAB-F05AEA1047F6}" dt="2024-03-07T05:14:27.955" v="38" actId="207"/>
        <pc:sldMkLst>
          <pc:docMk/>
          <pc:sldMk cId="4179281619" sldId="2131"/>
        </pc:sldMkLst>
        <pc:spChg chg="add mod">
          <ac:chgData name="Sophia Kalantaridou" userId="ba582d741bfdcfb3" providerId="LiveId" clId="{DC153478-FC90-4507-9AAB-F05AEA1047F6}" dt="2024-03-07T05:13:55.290" v="33" actId="1582"/>
          <ac:spMkLst>
            <pc:docMk/>
            <pc:sldMk cId="4179281619" sldId="2131"/>
            <ac:spMk id="2" creationId="{0DFFDDD0-CF1C-7769-D828-D8FCC73AA0B3}"/>
          </ac:spMkLst>
        </pc:spChg>
        <pc:spChg chg="add mod">
          <ac:chgData name="Sophia Kalantaridou" userId="ba582d741bfdcfb3" providerId="LiveId" clId="{DC153478-FC90-4507-9AAB-F05AEA1047F6}" dt="2024-03-07T05:14:27.955" v="38" actId="207"/>
          <ac:spMkLst>
            <pc:docMk/>
            <pc:sldMk cId="4179281619" sldId="2131"/>
            <ac:spMk id="4" creationId="{675AD6C7-7BF0-5980-BC0C-33FC3095CB6D}"/>
          </ac:spMkLst>
        </pc:spChg>
        <pc:picChg chg="add mod">
          <ac:chgData name="Sophia Kalantaridou" userId="ba582d741bfdcfb3" providerId="LiveId" clId="{DC153478-FC90-4507-9AAB-F05AEA1047F6}" dt="2024-03-07T05:14:04.987" v="34"/>
          <ac:picMkLst>
            <pc:docMk/>
            <pc:sldMk cId="4179281619" sldId="2131"/>
            <ac:picMk id="3" creationId="{761A4FEE-8E61-2156-FAD8-D9EA29828690}"/>
          </ac:picMkLst>
        </pc:picChg>
      </pc:sldChg>
      <pc:sldChg chg="add">
        <pc:chgData name="Sophia Kalantaridou" userId="ba582d741bfdcfb3" providerId="LiveId" clId="{DC153478-FC90-4507-9AAB-F05AEA1047F6}" dt="2024-03-07T05:09:44.434" v="22"/>
        <pc:sldMkLst>
          <pc:docMk/>
          <pc:sldMk cId="3087749178" sldId="2135"/>
        </pc:sldMkLst>
      </pc:sldChg>
      <pc:sldChg chg="addSp modSp new">
        <pc:chgData name="Sophia Kalantaridou" userId="ba582d741bfdcfb3" providerId="LiveId" clId="{DC153478-FC90-4507-9AAB-F05AEA1047F6}" dt="2024-03-07T05:13:25.979" v="28" actId="1076"/>
        <pc:sldMkLst>
          <pc:docMk/>
          <pc:sldMk cId="1880624983" sldId="2136"/>
        </pc:sldMkLst>
        <pc:picChg chg="add mod">
          <ac:chgData name="Sophia Kalantaridou" userId="ba582d741bfdcfb3" providerId="LiveId" clId="{DC153478-FC90-4507-9AAB-F05AEA1047F6}" dt="2024-03-07T05:13:25.979" v="28" actId="1076"/>
          <ac:picMkLst>
            <pc:docMk/>
            <pc:sldMk cId="1880624983" sldId="2136"/>
            <ac:picMk id="1026" creationId="{51AF2DAD-3706-5BF3-2E5D-E0C32545325B}"/>
          </ac:picMkLst>
        </pc:picChg>
      </pc:sldChg>
      <pc:sldChg chg="add">
        <pc:chgData name="Sophia Kalantaridou" userId="ba582d741bfdcfb3" providerId="LiveId" clId="{DC153478-FC90-4507-9AAB-F05AEA1047F6}" dt="2024-03-07T05:15:54.774" v="39"/>
        <pc:sldMkLst>
          <pc:docMk/>
          <pc:sldMk cId="3285703452" sldId="2137"/>
        </pc:sldMkLst>
      </pc:sldChg>
      <pc:sldChg chg="add">
        <pc:chgData name="Sophia Kalantaridou" userId="ba582d741bfdcfb3" providerId="LiveId" clId="{DC153478-FC90-4507-9AAB-F05AEA1047F6}" dt="2024-03-07T05:17:17.017" v="41"/>
        <pc:sldMkLst>
          <pc:docMk/>
          <pc:sldMk cId="2451917515" sldId="2138"/>
        </pc:sldMkLst>
      </pc:sldChg>
      <pc:sldChg chg="add">
        <pc:chgData name="Sophia Kalantaridou" userId="ba582d741bfdcfb3" providerId="LiveId" clId="{DC153478-FC90-4507-9AAB-F05AEA1047F6}" dt="2024-03-07T05:17:17.017" v="41"/>
        <pc:sldMkLst>
          <pc:docMk/>
          <pc:sldMk cId="217316494" sldId="2139"/>
        </pc:sldMkLst>
      </pc:sldChg>
      <pc:sldChg chg="add">
        <pc:chgData name="Sophia Kalantaridou" userId="ba582d741bfdcfb3" providerId="LiveId" clId="{DC153478-FC90-4507-9AAB-F05AEA1047F6}" dt="2024-03-07T05:29:26.404" v="66"/>
        <pc:sldMkLst>
          <pc:docMk/>
          <pc:sldMk cId="760190804" sldId="2140"/>
        </pc:sldMkLst>
      </pc:sldChg>
      <pc:sldChg chg="add">
        <pc:chgData name="Sophia Kalantaridou" userId="ba582d741bfdcfb3" providerId="LiveId" clId="{DC153478-FC90-4507-9AAB-F05AEA1047F6}" dt="2024-03-07T05:39:16.437" v="83"/>
        <pc:sldMkLst>
          <pc:docMk/>
          <pc:sldMk cId="2979634781" sldId="2141"/>
        </pc:sldMkLst>
      </pc:sldChg>
      <pc:sldChg chg="add">
        <pc:chgData name="Sophia Kalantaridou" userId="ba582d741bfdcfb3" providerId="LiveId" clId="{DC153478-FC90-4507-9AAB-F05AEA1047F6}" dt="2024-03-07T05:40:26.031" v="84"/>
        <pc:sldMkLst>
          <pc:docMk/>
          <pc:sldMk cId="1248308521" sldId="214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EC0378-DE4A-4590-9BBB-6B8244189417}" type="datetimeFigureOut">
              <a:rPr lang="el-GR" smtClean="0"/>
              <a:pPr/>
              <a:t>07/03/2024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A7AA5E-A840-452B-B11E-04C5DB8E35D2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CF688821-7814-83CF-CCF0-CEBB6E2513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4296121-034E-4664-BF36-6FA2E8E2C1BD}" type="slidenum">
              <a:rPr lang="el-GR" altLang="el-GR" smtClean="0"/>
              <a:pPr>
                <a:spcBef>
                  <a:spcPct val="0"/>
                </a:spcBef>
              </a:pPr>
              <a:t>11</a:t>
            </a:fld>
            <a:endParaRPr lang="el-GR" altLang="el-GR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524DF9DF-0E32-F83D-DA7D-4EA2E2B535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701675"/>
            <a:ext cx="4583112" cy="3436938"/>
          </a:xfrm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2D78E6B5-E3C8-BA45-98F6-2A07948304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7100" y="4349750"/>
            <a:ext cx="5024438" cy="4140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7112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1 - Θέση εικόνας διαφάνειας">
            <a:extLst>
              <a:ext uri="{FF2B5EF4-FFF2-40B4-BE49-F238E27FC236}">
                <a16:creationId xmlns:a16="http://schemas.microsoft.com/office/drawing/2014/main" id="{B8A0DC62-2BD7-488E-8EB0-251B4DD04C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68825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2 - Θέση σημειώσεων">
            <a:extLst>
              <a:ext uri="{FF2B5EF4-FFF2-40B4-BE49-F238E27FC236}">
                <a16:creationId xmlns:a16="http://schemas.microsoft.com/office/drawing/2014/main" id="{F20CA10F-BFE0-43DA-AC54-779E28DA12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68825" cy="342741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2 - Θέση σημειώσεων"/>
          <p:cNvSpPr>
            <a:spLocks noGrp="1"/>
          </p:cNvSpPr>
          <p:nvPr>
            <p:ph type="body" idx="1"/>
          </p:nvPr>
        </p:nvSpPr>
        <p:spPr bwMode="auto">
          <a:xfrm>
            <a:off x="685800" y="4344035"/>
            <a:ext cx="5486400" cy="411382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1 - Θέση εικόνας διαφάνειας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4588" y="685800"/>
            <a:ext cx="4568825" cy="342741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2 - Θέση σημειώσεων"/>
          <p:cNvSpPr>
            <a:spLocks noGrp="1"/>
          </p:cNvSpPr>
          <p:nvPr>
            <p:ph type="body" idx="1"/>
          </p:nvPr>
        </p:nvSpPr>
        <p:spPr bwMode="auto">
          <a:xfrm>
            <a:off x="685800" y="4344035"/>
            <a:ext cx="5486400" cy="411382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1714" y="686137"/>
            <a:ext cx="4854575" cy="342918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2 - Θέση σημειώσεων"/>
          <p:cNvSpPr>
            <a:spLocks noGrp="1"/>
          </p:cNvSpPr>
          <p:nvPr>
            <p:ph type="body" idx="1"/>
          </p:nvPr>
        </p:nvSpPr>
        <p:spPr bwMode="auto">
          <a:xfrm>
            <a:off x="685800" y="4344035"/>
            <a:ext cx="5486400" cy="411382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1 - Θέση εικόνας διαφάνειας">
            <a:extLst>
              <a:ext uri="{FF2B5EF4-FFF2-40B4-BE49-F238E27FC236}">
                <a16:creationId xmlns:a16="http://schemas.microsoft.com/office/drawing/2014/main" id="{743C5D71-CC8D-41EC-83ED-AF1F5F3B31D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2 - Θέση σημειώσεων">
            <a:extLst>
              <a:ext uri="{FF2B5EF4-FFF2-40B4-BE49-F238E27FC236}">
                <a16:creationId xmlns:a16="http://schemas.microsoft.com/office/drawing/2014/main" id="{2B0003F7-9141-4B5C-9C6F-8D4DF7D851E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1 - Θέση εικόνας διαφάνειας">
            <a:extLst>
              <a:ext uri="{FF2B5EF4-FFF2-40B4-BE49-F238E27FC236}">
                <a16:creationId xmlns:a16="http://schemas.microsoft.com/office/drawing/2014/main" id="{92E858BB-8CC3-4981-B289-334A70CD2C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2 - Θέση σημειώσεων">
            <a:extLst>
              <a:ext uri="{FF2B5EF4-FFF2-40B4-BE49-F238E27FC236}">
                <a16:creationId xmlns:a16="http://schemas.microsoft.com/office/drawing/2014/main" id="{E60073FA-DCDB-42FC-AF24-D97C186F73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02CD2546-954E-B64C-F09A-947D8F9292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3B1593C8-B54B-764E-1241-E19E34F66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525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81E8742E-BE92-B11F-BA7A-573CA20640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2BF19AD4-8554-7143-A896-CA8DACBFE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>
              <a:latin typeface="Arial" panose="020B0604020202020204" pitchFamily="34" charset="0"/>
            </a:endParaRP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23E52302-074E-D69D-8B44-2DEDCDF9793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BA9DAF4-1F88-440C-A56C-8B06EDC80FE8}" type="slidenum">
              <a:rPr lang="en-US" altLang="el-GR">
                <a:solidFill>
                  <a:schemeClr val="bg1"/>
                </a:solidFill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16</a:t>
            </a:fld>
            <a:endParaRPr lang="en-US" altLang="el-GR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171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65CF4807-28FF-51CC-BE42-AD7E970844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29703CB3-407C-014F-CA40-0C16D88AAE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347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>
            <a:extLst>
              <a:ext uri="{FF2B5EF4-FFF2-40B4-BE49-F238E27FC236}">
                <a16:creationId xmlns:a16="http://schemas.microsoft.com/office/drawing/2014/main" id="{F0EDC673-F272-4965-B54B-8CF7089E77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>
            <a:extLst>
              <a:ext uri="{FF2B5EF4-FFF2-40B4-BE49-F238E27FC236}">
                <a16:creationId xmlns:a16="http://schemas.microsoft.com/office/drawing/2014/main" id="{2DE9A7BC-85CB-4FD2-9A2A-1BC90D129ED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>
            <a:extLst>
              <a:ext uri="{FF2B5EF4-FFF2-40B4-BE49-F238E27FC236}">
                <a16:creationId xmlns:a16="http://schemas.microsoft.com/office/drawing/2014/main" id="{397B6149-1844-4383-B2C6-70AEA6428FB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>
            <a:extLst>
              <a:ext uri="{FF2B5EF4-FFF2-40B4-BE49-F238E27FC236}">
                <a16:creationId xmlns:a16="http://schemas.microsoft.com/office/drawing/2014/main" id="{EC60D973-4DA2-48BE-9621-6F89FAAB22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>
            <a:extLst>
              <a:ext uri="{FF2B5EF4-FFF2-40B4-BE49-F238E27FC236}">
                <a16:creationId xmlns:a16="http://schemas.microsoft.com/office/drawing/2014/main" id="{BCA266F2-99A1-49D2-B769-9223F68B12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44600" y="671513"/>
            <a:ext cx="4468813" cy="33512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>
            <a:extLst>
              <a:ext uri="{FF2B5EF4-FFF2-40B4-BE49-F238E27FC236}">
                <a16:creationId xmlns:a16="http://schemas.microsoft.com/office/drawing/2014/main" id="{9D60BEC2-A7C6-4A74-A122-D26A2C630E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95325" y="4248150"/>
            <a:ext cx="5565775" cy="4021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>
            <a:extLst>
              <a:ext uri="{FF2B5EF4-FFF2-40B4-BE49-F238E27FC236}">
                <a16:creationId xmlns:a16="http://schemas.microsoft.com/office/drawing/2014/main" id="{421A8934-EC2B-43FB-AF0C-1839F0734F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>
            <a:extLst>
              <a:ext uri="{FF2B5EF4-FFF2-40B4-BE49-F238E27FC236}">
                <a16:creationId xmlns:a16="http://schemas.microsoft.com/office/drawing/2014/main" id="{D6D08AAF-7114-41EE-83BF-F2CEFBA469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1 - Θέση εικόνας διαφάνειας">
            <a:extLst>
              <a:ext uri="{FF2B5EF4-FFF2-40B4-BE49-F238E27FC236}">
                <a16:creationId xmlns:a16="http://schemas.microsoft.com/office/drawing/2014/main" id="{8EA75ED6-B81F-4BEC-BD27-D376E9529C3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68825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2 - Θέση σημειώσεων">
            <a:extLst>
              <a:ext uri="{FF2B5EF4-FFF2-40B4-BE49-F238E27FC236}">
                <a16:creationId xmlns:a16="http://schemas.microsoft.com/office/drawing/2014/main" id="{7E713D9E-B304-4D73-87CA-3DD772E024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- Ορθογώνιο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23 - Ορθογώνιο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24 - Ορθογώνιο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25 - Ορθογώνιο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26 - Ορθογώνιο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29 - Στρογγυλεμένο ορθογώνιο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30 - Στρογγυλεμένο ορθογώνιο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- Ορθογώνιο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- Ορθογώνιο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- Ορθογώνιο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- Ορθογώνιο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28" name="27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A597AD4B-32D0-417B-A1CE-8A7414447390}" type="datetimeFigureOut">
              <a:rPr lang="el-GR" smtClean="0"/>
              <a:pPr/>
              <a:t>07/03/2024</a:t>
            </a:fld>
            <a:endParaRPr lang="el-GR"/>
          </a:p>
        </p:txBody>
      </p:sp>
      <p:sp>
        <p:nvSpPr>
          <p:cNvPr id="17" name="1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l-GR"/>
          </a:p>
        </p:txBody>
      </p:sp>
      <p:sp>
        <p:nvSpPr>
          <p:cNvPr id="29" name="2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16FD434B-7DFB-4C1E-B819-A43022F8400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7AD4B-32D0-417B-A1CE-8A7414447390}" type="datetimeFigureOut">
              <a:rPr lang="el-GR" smtClean="0"/>
              <a:pPr/>
              <a:t>07/03/2024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434B-7DFB-4C1E-B819-A43022F8400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7AD4B-32D0-417B-A1CE-8A7414447390}" type="datetimeFigureOut">
              <a:rPr lang="el-GR" smtClean="0"/>
              <a:pPr/>
              <a:t>07/03/2024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434B-7DFB-4C1E-B819-A43022F8400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Τίτλος και Πίνακ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3400" y="234950"/>
            <a:ext cx="7772400" cy="113665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ίνακα"/>
          <p:cNvSpPr>
            <a:spLocks noGrp="1"/>
          </p:cNvSpPr>
          <p:nvPr>
            <p:ph type="tbl" idx="1"/>
          </p:nvPr>
        </p:nvSpPr>
        <p:spPr>
          <a:xfrm>
            <a:off x="533400" y="1701800"/>
            <a:ext cx="7772400" cy="4089400"/>
          </a:xfrm>
        </p:spPr>
        <p:txBody>
          <a:bodyPr/>
          <a:lstStyle/>
          <a:p>
            <a:pPr lvl="0"/>
            <a:endParaRPr lang="el-GR" noProof="0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89527D56-1D3D-49D0-84E4-EE92F46EB5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C3FDB898-DE20-4125-BD00-C61E0588AE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7E13B960-3961-43F9-8CF3-0402C1EC4D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6FD9E9-BF55-49E7-8697-ED4C77ABEAB6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185643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7AD4B-32D0-417B-A1CE-8A7414447390}" type="datetimeFigureOut">
              <a:rPr lang="el-GR" smtClean="0"/>
              <a:pPr/>
              <a:t>07/03/2024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434B-7DFB-4C1E-B819-A43022F8400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7AD4B-32D0-417B-A1CE-8A7414447390}" type="datetimeFigureOut">
              <a:rPr lang="el-GR" smtClean="0"/>
              <a:pPr/>
              <a:t>07/03/2024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434B-7DFB-4C1E-B819-A43022F8400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7AD4B-32D0-417B-A1CE-8A7414447390}" type="datetimeFigureOut">
              <a:rPr lang="el-GR" smtClean="0"/>
              <a:pPr/>
              <a:t>07/03/2024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434B-7DFB-4C1E-B819-A43022F8400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26" name="25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597AD4B-32D0-417B-A1CE-8A7414447390}" type="datetimeFigureOut">
              <a:rPr lang="el-GR" smtClean="0"/>
              <a:pPr/>
              <a:t>07/03/2024</a:t>
            </a:fld>
            <a:endParaRPr lang="el-GR"/>
          </a:p>
        </p:txBody>
      </p:sp>
      <p:sp>
        <p:nvSpPr>
          <p:cNvPr id="27" name="26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6FD434B-7DFB-4C1E-B819-A43022F84008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8" name="27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A597AD4B-32D0-417B-A1CE-8A7414447390}" type="datetimeFigureOut">
              <a:rPr lang="el-GR" smtClean="0"/>
              <a:pPr/>
              <a:t>07/03/2024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16FD434B-7DFB-4C1E-B819-A43022F8400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7AD4B-32D0-417B-A1CE-8A7414447390}" type="datetimeFigureOut">
              <a:rPr lang="el-GR" smtClean="0"/>
              <a:pPr/>
              <a:t>07/03/2024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434B-7DFB-4C1E-B819-A43022F8400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7AD4B-32D0-417B-A1CE-8A7414447390}" type="datetimeFigureOut">
              <a:rPr lang="el-GR" smtClean="0"/>
              <a:pPr/>
              <a:t>07/03/2024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434B-7DFB-4C1E-B819-A43022F8400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7AD4B-32D0-417B-A1CE-8A7414447390}" type="datetimeFigureOut">
              <a:rPr lang="el-GR" smtClean="0"/>
              <a:pPr/>
              <a:t>07/03/2024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434B-7DFB-4C1E-B819-A43022F8400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- Ορθογώνιο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28 - Ορθογώνιο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29 - Ορθογώνιο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30 - Ορθογώνιο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31 - Ορθογώνιο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32 - Στρογγυλεμένο ορθογώνιο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33 - Στρογγυλεμένο ορθογώνιο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34 - Ορθογώνιο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35 - Ορθογώνιο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36 - Ορθογώνιο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37 - Ορθογώνιο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38 - Ορθογώνιο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39 - Ορθογώνιο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- Θέση τίτλου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/>
              <a:t>Δεύτερου επιπέδου</a:t>
            </a:r>
          </a:p>
          <a:p>
            <a:pPr lvl="2" eaLnBrk="1" latinLnBrk="0" hangingPunct="1"/>
            <a:r>
              <a:rPr kumimoji="0" lang="el-GR"/>
              <a:t>Τρίτου επιπέδου</a:t>
            </a:r>
          </a:p>
          <a:p>
            <a:pPr lvl="3" eaLnBrk="1" latinLnBrk="0" hangingPunct="1"/>
            <a:r>
              <a:rPr kumimoji="0" lang="el-GR"/>
              <a:t>Τέταρτου επιπέδου</a:t>
            </a:r>
          </a:p>
          <a:p>
            <a:pPr lvl="4" eaLnBrk="1" latinLnBrk="0" hangingPunct="1"/>
            <a:r>
              <a:rPr kumimoji="0" lang="el-GR"/>
              <a:t>Πέμπτου επιπέδου</a:t>
            </a:r>
            <a:endParaRPr kumimoji="0" lang="en-US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A597AD4B-32D0-417B-A1CE-8A7414447390}" type="datetimeFigureOut">
              <a:rPr lang="el-GR" smtClean="0"/>
              <a:pPr/>
              <a:t>07/03/2024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l-GR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16FD434B-7DFB-4C1E-B819-A43022F84008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26" Type="http://schemas.openxmlformats.org/officeDocument/2006/relationships/image" Target="../media/image44.pn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24" Type="http://schemas.openxmlformats.org/officeDocument/2006/relationships/image" Target="../media/image42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Relationship Id="rId27" Type="http://schemas.openxmlformats.org/officeDocument/2006/relationships/image" Target="../media/image45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em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14514236/" TargetMode="External"/><Relationship Id="rId2" Type="http://schemas.openxmlformats.org/officeDocument/2006/relationships/hyperlink" Target="https://jada.ada.org/article/S0002-8177(14)64054-X/fulltex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emf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prevention.nih.gov/workshops/2012/pcos" TargetMode="Externa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emf"/><Relationship Id="rId4" Type="http://schemas.openxmlformats.org/officeDocument/2006/relationships/oleObject" Target="../embeddings/oleObject1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emf"/><Relationship Id="rId4" Type="http://schemas.openxmlformats.org/officeDocument/2006/relationships/oleObject" Target="../embeddings/oleObject2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wmf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wmf"/><Relationship Id="rId2" Type="http://schemas.openxmlformats.org/officeDocument/2006/relationships/image" Target="../media/image135.w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9.emf"/><Relationship Id="rId4" Type="http://schemas.openxmlformats.org/officeDocument/2006/relationships/image" Target="../media/image148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emf"/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15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3.emf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emf"/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7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7" Type="http://schemas.openxmlformats.org/officeDocument/2006/relationships/image" Target="../media/image163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62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wmv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6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1193190" y="2594735"/>
            <a:ext cx="7540403" cy="1470025"/>
          </a:xfrm>
        </p:spPr>
        <p:txBody>
          <a:bodyPr>
            <a:noAutofit/>
          </a:bodyPr>
          <a:lstStyle/>
          <a:p>
            <a:pPr algn="ctr"/>
            <a:r>
              <a:rPr lang="el-GR" sz="3200" spc="-35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Οδοντιατρική Διαχείριση Εγκύου</a:t>
            </a:r>
            <a:br>
              <a:rPr lang="el-GR" sz="3200" spc="-3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l-GR" sz="3200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467544" y="3861048"/>
            <a:ext cx="7096302" cy="1752600"/>
          </a:xfrm>
        </p:spPr>
        <p:txBody>
          <a:bodyPr>
            <a:normAutofit/>
          </a:bodyPr>
          <a:lstStyle/>
          <a:p>
            <a:r>
              <a:rPr lang="el-GR" sz="1800" dirty="0"/>
              <a:t>Σοφία </a:t>
            </a:r>
            <a:r>
              <a:rPr lang="el-GR" sz="1800" dirty="0" err="1"/>
              <a:t>Καλανταρίδου</a:t>
            </a:r>
            <a:endParaRPr lang="en-US" sz="1800" dirty="0"/>
          </a:p>
          <a:p>
            <a:r>
              <a:rPr lang="el-GR" sz="1800" dirty="0"/>
              <a:t>Καθηγήτρια Μαιευτικής – Γυναικολογίας &amp; Στείρωσης</a:t>
            </a:r>
            <a:endParaRPr lang="en-US" sz="1800" dirty="0"/>
          </a:p>
          <a:p>
            <a:r>
              <a:rPr lang="el-GR" sz="1800" dirty="0"/>
              <a:t>Εθνικό και Καποδιστριακό Πανεπιστήμιο Αθηνών</a:t>
            </a:r>
            <a:endParaRPr lang="en-US" sz="1800" dirty="0"/>
          </a:p>
          <a:p>
            <a:endParaRPr lang="el-GR" sz="1800" dirty="0"/>
          </a:p>
          <a:p>
            <a:endParaRPr lang="el-GR" dirty="0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3BFAADA2-0532-D173-A0E4-72E9613CBB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A46B753-722F-1D0A-4AE5-F46BFB07D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724" y="4834796"/>
            <a:ext cx="2232248" cy="199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elpful Tips Regarding Dental Health During Pregnancy - Northgate Dental">
            <a:extLst>
              <a:ext uri="{FF2B5EF4-FFF2-40B4-BE49-F238E27FC236}">
                <a16:creationId xmlns:a16="http://schemas.microsoft.com/office/drawing/2014/main" id="{AD26F39D-15EB-351A-6F95-98ED58E19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141363"/>
            <a:ext cx="2994344" cy="168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ental Care for Pregnant Women: Tips for Oral Wellness">
            <a:extLst>
              <a:ext uri="{FF2B5EF4-FFF2-40B4-BE49-F238E27FC236}">
                <a16:creationId xmlns:a16="http://schemas.microsoft.com/office/drawing/2014/main" id="{241E9B5A-9E13-3008-023E-B786D59AC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9" y="4863676"/>
            <a:ext cx="1994324" cy="199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ORAL HEALTH DURING PREGNANCY - True Smile Works">
            <a:extLst>
              <a:ext uri="{FF2B5EF4-FFF2-40B4-BE49-F238E27FC236}">
                <a16:creationId xmlns:a16="http://schemas.microsoft.com/office/drawing/2014/main" id="{79AEE215-F394-0585-98C2-5F4B02C21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364" y="438434"/>
            <a:ext cx="4248472" cy="247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508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6BF54CEE-B11F-D6AE-3805-5FEF4EF70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752600"/>
            <a:ext cx="6019800" cy="2971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1400" dirty="0">
                <a:solidFill>
                  <a:schemeClr val="bg2"/>
                </a:solidFill>
              </a:rPr>
              <a:t>                                                                                                    </a:t>
            </a:r>
            <a:endParaRPr lang="en-GB" altLang="el-GR" sz="1400" dirty="0">
              <a:solidFill>
                <a:schemeClr val="bg2"/>
              </a:solidFill>
            </a:endParaRPr>
          </a:p>
        </p:txBody>
      </p:sp>
      <p:sp>
        <p:nvSpPr>
          <p:cNvPr id="16387" name="Text Box 3">
            <a:extLst>
              <a:ext uri="{FF2B5EF4-FFF2-40B4-BE49-F238E27FC236}">
                <a16:creationId xmlns:a16="http://schemas.microsoft.com/office/drawing/2014/main" id="{E8C0176D-21E8-5DC9-F8B1-925C9D449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925" y="8143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l-GR" sz="1800">
              <a:solidFill>
                <a:schemeClr val="bg1"/>
              </a:solidFill>
            </a:endParaRPr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9ADBEE33-1694-9525-DA1C-43DD10ED0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6288" y="6715125"/>
            <a:ext cx="984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l-GR" sz="12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GB" altLang="el-GR" sz="1800">
              <a:solidFill>
                <a:schemeClr val="bg1"/>
              </a:solidFill>
            </a:endParaRPr>
          </a:p>
        </p:txBody>
      </p:sp>
      <p:grpSp>
        <p:nvGrpSpPr>
          <p:cNvPr id="16389" name="Group 5">
            <a:extLst>
              <a:ext uri="{FF2B5EF4-FFF2-40B4-BE49-F238E27FC236}">
                <a16:creationId xmlns:a16="http://schemas.microsoft.com/office/drawing/2014/main" id="{1C26AA32-0E66-5983-8BFE-FF56A3043D22}"/>
              </a:ext>
            </a:extLst>
          </p:cNvPr>
          <p:cNvGrpSpPr>
            <a:grpSpLocks/>
          </p:cNvGrpSpPr>
          <p:nvPr/>
        </p:nvGrpSpPr>
        <p:grpSpPr bwMode="auto">
          <a:xfrm>
            <a:off x="1604963" y="2406650"/>
            <a:ext cx="5511800" cy="285750"/>
            <a:chOff x="1011" y="1516"/>
            <a:chExt cx="3472" cy="180"/>
          </a:xfrm>
        </p:grpSpPr>
        <p:sp>
          <p:nvSpPr>
            <p:cNvPr id="16921" name="Freeform 6">
              <a:extLst>
                <a:ext uri="{FF2B5EF4-FFF2-40B4-BE49-F238E27FC236}">
                  <a16:creationId xmlns:a16="http://schemas.microsoft.com/office/drawing/2014/main" id="{19BAFA45-FBEA-8BA5-92FF-5CF9ED3E5C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" y="1532"/>
              <a:ext cx="3456" cy="164"/>
            </a:xfrm>
            <a:custGeom>
              <a:avLst/>
              <a:gdLst>
                <a:gd name="T0" fmla="*/ 42 w 6913"/>
                <a:gd name="T1" fmla="*/ 36 h 328"/>
                <a:gd name="T2" fmla="*/ 118 w 6913"/>
                <a:gd name="T3" fmla="*/ 28 h 328"/>
                <a:gd name="T4" fmla="*/ 172 w 6913"/>
                <a:gd name="T5" fmla="*/ 23 h 328"/>
                <a:gd name="T6" fmla="*/ 222 w 6913"/>
                <a:gd name="T7" fmla="*/ 19 h 328"/>
                <a:gd name="T8" fmla="*/ 268 w 6913"/>
                <a:gd name="T9" fmla="*/ 16 h 328"/>
                <a:gd name="T10" fmla="*/ 307 w 6913"/>
                <a:gd name="T11" fmla="*/ 16 h 328"/>
                <a:gd name="T12" fmla="*/ 339 w 6913"/>
                <a:gd name="T13" fmla="*/ 18 h 328"/>
                <a:gd name="T14" fmla="*/ 367 w 6913"/>
                <a:gd name="T15" fmla="*/ 22 h 328"/>
                <a:gd name="T16" fmla="*/ 400 w 6913"/>
                <a:gd name="T17" fmla="*/ 28 h 328"/>
                <a:gd name="T18" fmla="*/ 436 w 6913"/>
                <a:gd name="T19" fmla="*/ 33 h 328"/>
                <a:gd name="T20" fmla="*/ 452 w 6913"/>
                <a:gd name="T21" fmla="*/ 35 h 328"/>
                <a:gd name="T22" fmla="*/ 468 w 6913"/>
                <a:gd name="T23" fmla="*/ 38 h 328"/>
                <a:gd name="T24" fmla="*/ 483 w 6913"/>
                <a:gd name="T25" fmla="*/ 40 h 328"/>
                <a:gd name="T26" fmla="*/ 499 w 6913"/>
                <a:gd name="T27" fmla="*/ 41 h 328"/>
                <a:gd name="T28" fmla="*/ 511 w 6913"/>
                <a:gd name="T29" fmla="*/ 41 h 328"/>
                <a:gd name="T30" fmla="*/ 526 w 6913"/>
                <a:gd name="T31" fmla="*/ 41 h 328"/>
                <a:gd name="T32" fmla="*/ 544 w 6913"/>
                <a:gd name="T33" fmla="*/ 41 h 328"/>
                <a:gd name="T34" fmla="*/ 566 w 6913"/>
                <a:gd name="T35" fmla="*/ 39 h 328"/>
                <a:gd name="T36" fmla="*/ 590 w 6913"/>
                <a:gd name="T37" fmla="*/ 37 h 328"/>
                <a:gd name="T38" fmla="*/ 625 w 6913"/>
                <a:gd name="T39" fmla="*/ 34 h 328"/>
                <a:gd name="T40" fmla="*/ 683 w 6913"/>
                <a:gd name="T41" fmla="*/ 28 h 328"/>
                <a:gd name="T42" fmla="*/ 747 w 6913"/>
                <a:gd name="T43" fmla="*/ 21 h 328"/>
                <a:gd name="T44" fmla="*/ 814 w 6913"/>
                <a:gd name="T45" fmla="*/ 13 h 328"/>
                <a:gd name="T46" fmla="*/ 814 w 6913"/>
                <a:gd name="T47" fmla="*/ 6 h 328"/>
                <a:gd name="T48" fmla="*/ 747 w 6913"/>
                <a:gd name="T49" fmla="*/ 14 h 328"/>
                <a:gd name="T50" fmla="*/ 683 w 6913"/>
                <a:gd name="T51" fmla="*/ 21 h 328"/>
                <a:gd name="T52" fmla="*/ 625 w 6913"/>
                <a:gd name="T53" fmla="*/ 27 h 328"/>
                <a:gd name="T54" fmla="*/ 590 w 6913"/>
                <a:gd name="T55" fmla="*/ 30 h 328"/>
                <a:gd name="T56" fmla="*/ 566 w 6913"/>
                <a:gd name="T57" fmla="*/ 32 h 328"/>
                <a:gd name="T58" fmla="*/ 544 w 6913"/>
                <a:gd name="T59" fmla="*/ 34 h 328"/>
                <a:gd name="T60" fmla="*/ 526 w 6913"/>
                <a:gd name="T61" fmla="*/ 34 h 328"/>
                <a:gd name="T62" fmla="*/ 511 w 6913"/>
                <a:gd name="T63" fmla="*/ 35 h 328"/>
                <a:gd name="T64" fmla="*/ 499 w 6913"/>
                <a:gd name="T65" fmla="*/ 34 h 328"/>
                <a:gd name="T66" fmla="*/ 483 w 6913"/>
                <a:gd name="T67" fmla="*/ 33 h 328"/>
                <a:gd name="T68" fmla="*/ 468 w 6913"/>
                <a:gd name="T69" fmla="*/ 31 h 328"/>
                <a:gd name="T70" fmla="*/ 452 w 6913"/>
                <a:gd name="T71" fmla="*/ 28 h 328"/>
                <a:gd name="T72" fmla="*/ 436 w 6913"/>
                <a:gd name="T73" fmla="*/ 26 h 328"/>
                <a:gd name="T74" fmla="*/ 400 w 6913"/>
                <a:gd name="T75" fmla="*/ 21 h 328"/>
                <a:gd name="T76" fmla="*/ 367 w 6913"/>
                <a:gd name="T77" fmla="*/ 15 h 328"/>
                <a:gd name="T78" fmla="*/ 339 w 6913"/>
                <a:gd name="T79" fmla="*/ 11 h 328"/>
                <a:gd name="T80" fmla="*/ 307 w 6913"/>
                <a:gd name="T81" fmla="*/ 9 h 328"/>
                <a:gd name="T82" fmla="*/ 268 w 6913"/>
                <a:gd name="T83" fmla="*/ 9 h 328"/>
                <a:gd name="T84" fmla="*/ 222 w 6913"/>
                <a:gd name="T85" fmla="*/ 12 h 328"/>
                <a:gd name="T86" fmla="*/ 172 w 6913"/>
                <a:gd name="T87" fmla="*/ 16 h 328"/>
                <a:gd name="T88" fmla="*/ 118 w 6913"/>
                <a:gd name="T89" fmla="*/ 21 h 328"/>
                <a:gd name="T90" fmla="*/ 42 w 6913"/>
                <a:gd name="T91" fmla="*/ 29 h 32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913"/>
                <a:gd name="T139" fmla="*/ 0 h 328"/>
                <a:gd name="T140" fmla="*/ 6913 w 6913"/>
                <a:gd name="T141" fmla="*/ 328 h 32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913" h="328">
                  <a:moveTo>
                    <a:pt x="0" y="269"/>
                  </a:moveTo>
                  <a:lnTo>
                    <a:pt x="6" y="323"/>
                  </a:lnTo>
                  <a:lnTo>
                    <a:pt x="339" y="286"/>
                  </a:lnTo>
                  <a:lnTo>
                    <a:pt x="646" y="252"/>
                  </a:lnTo>
                  <a:lnTo>
                    <a:pt x="798" y="236"/>
                  </a:lnTo>
                  <a:lnTo>
                    <a:pt x="947" y="221"/>
                  </a:lnTo>
                  <a:lnTo>
                    <a:pt x="1095" y="206"/>
                  </a:lnTo>
                  <a:lnTo>
                    <a:pt x="1239" y="192"/>
                  </a:lnTo>
                  <a:lnTo>
                    <a:pt x="1381" y="179"/>
                  </a:lnTo>
                  <a:lnTo>
                    <a:pt x="1519" y="167"/>
                  </a:lnTo>
                  <a:lnTo>
                    <a:pt x="1653" y="156"/>
                  </a:lnTo>
                  <a:lnTo>
                    <a:pt x="1783" y="146"/>
                  </a:lnTo>
                  <a:lnTo>
                    <a:pt x="1908" y="138"/>
                  </a:lnTo>
                  <a:lnTo>
                    <a:pt x="2029" y="133"/>
                  </a:lnTo>
                  <a:lnTo>
                    <a:pt x="2146" y="127"/>
                  </a:lnTo>
                  <a:lnTo>
                    <a:pt x="2255" y="125"/>
                  </a:lnTo>
                  <a:lnTo>
                    <a:pt x="2359" y="123"/>
                  </a:lnTo>
                  <a:lnTo>
                    <a:pt x="2456" y="125"/>
                  </a:lnTo>
                  <a:lnTo>
                    <a:pt x="2548" y="129"/>
                  </a:lnTo>
                  <a:lnTo>
                    <a:pt x="2635" y="135"/>
                  </a:lnTo>
                  <a:lnTo>
                    <a:pt x="2717" y="142"/>
                  </a:lnTo>
                  <a:lnTo>
                    <a:pt x="2794" y="152"/>
                  </a:lnTo>
                  <a:lnTo>
                    <a:pt x="2869" y="161"/>
                  </a:lnTo>
                  <a:lnTo>
                    <a:pt x="2940" y="173"/>
                  </a:lnTo>
                  <a:lnTo>
                    <a:pt x="3007" y="184"/>
                  </a:lnTo>
                  <a:lnTo>
                    <a:pt x="3074" y="196"/>
                  </a:lnTo>
                  <a:lnTo>
                    <a:pt x="3202" y="219"/>
                  </a:lnTo>
                  <a:lnTo>
                    <a:pt x="3329" y="238"/>
                  </a:lnTo>
                  <a:lnTo>
                    <a:pt x="3457" y="255"/>
                  </a:lnTo>
                  <a:lnTo>
                    <a:pt x="3490" y="257"/>
                  </a:lnTo>
                  <a:lnTo>
                    <a:pt x="3519" y="261"/>
                  </a:lnTo>
                  <a:lnTo>
                    <a:pt x="3574" y="269"/>
                  </a:lnTo>
                  <a:lnTo>
                    <a:pt x="3622" y="275"/>
                  </a:lnTo>
                  <a:lnTo>
                    <a:pt x="3666" y="282"/>
                  </a:lnTo>
                  <a:lnTo>
                    <a:pt x="3707" y="290"/>
                  </a:lnTo>
                  <a:lnTo>
                    <a:pt x="3747" y="298"/>
                  </a:lnTo>
                  <a:lnTo>
                    <a:pt x="3785" y="305"/>
                  </a:lnTo>
                  <a:lnTo>
                    <a:pt x="3825" y="311"/>
                  </a:lnTo>
                  <a:lnTo>
                    <a:pt x="3868" y="317"/>
                  </a:lnTo>
                  <a:lnTo>
                    <a:pt x="3916" y="323"/>
                  </a:lnTo>
                  <a:lnTo>
                    <a:pt x="3967" y="326"/>
                  </a:lnTo>
                  <a:lnTo>
                    <a:pt x="3996" y="326"/>
                  </a:lnTo>
                  <a:lnTo>
                    <a:pt x="4027" y="328"/>
                  </a:lnTo>
                  <a:lnTo>
                    <a:pt x="4059" y="328"/>
                  </a:lnTo>
                  <a:lnTo>
                    <a:pt x="4094" y="328"/>
                  </a:lnTo>
                  <a:lnTo>
                    <a:pt x="4130" y="328"/>
                  </a:lnTo>
                  <a:lnTo>
                    <a:pt x="4171" y="328"/>
                  </a:lnTo>
                  <a:lnTo>
                    <a:pt x="4213" y="326"/>
                  </a:lnTo>
                  <a:lnTo>
                    <a:pt x="4259" y="325"/>
                  </a:lnTo>
                  <a:lnTo>
                    <a:pt x="4307" y="323"/>
                  </a:lnTo>
                  <a:lnTo>
                    <a:pt x="4359" y="321"/>
                  </a:lnTo>
                  <a:lnTo>
                    <a:pt x="4414" y="317"/>
                  </a:lnTo>
                  <a:lnTo>
                    <a:pt x="4470" y="313"/>
                  </a:lnTo>
                  <a:lnTo>
                    <a:pt x="4529" y="309"/>
                  </a:lnTo>
                  <a:lnTo>
                    <a:pt x="4591" y="303"/>
                  </a:lnTo>
                  <a:lnTo>
                    <a:pt x="4654" y="300"/>
                  </a:lnTo>
                  <a:lnTo>
                    <a:pt x="4721" y="294"/>
                  </a:lnTo>
                  <a:lnTo>
                    <a:pt x="4788" y="288"/>
                  </a:lnTo>
                  <a:lnTo>
                    <a:pt x="4857" y="280"/>
                  </a:lnTo>
                  <a:lnTo>
                    <a:pt x="5001" y="267"/>
                  </a:lnTo>
                  <a:lnTo>
                    <a:pt x="5150" y="254"/>
                  </a:lnTo>
                  <a:lnTo>
                    <a:pt x="5308" y="236"/>
                  </a:lnTo>
                  <a:lnTo>
                    <a:pt x="5469" y="219"/>
                  </a:lnTo>
                  <a:lnTo>
                    <a:pt x="5636" y="202"/>
                  </a:lnTo>
                  <a:lnTo>
                    <a:pt x="5806" y="183"/>
                  </a:lnTo>
                  <a:lnTo>
                    <a:pt x="5979" y="163"/>
                  </a:lnTo>
                  <a:lnTo>
                    <a:pt x="6157" y="142"/>
                  </a:lnTo>
                  <a:lnTo>
                    <a:pt x="6335" y="123"/>
                  </a:lnTo>
                  <a:lnTo>
                    <a:pt x="6518" y="102"/>
                  </a:lnTo>
                  <a:lnTo>
                    <a:pt x="6913" y="54"/>
                  </a:lnTo>
                  <a:lnTo>
                    <a:pt x="6907" y="0"/>
                  </a:lnTo>
                  <a:lnTo>
                    <a:pt x="6518" y="46"/>
                  </a:lnTo>
                  <a:lnTo>
                    <a:pt x="6335" y="67"/>
                  </a:lnTo>
                  <a:lnTo>
                    <a:pt x="6157" y="87"/>
                  </a:lnTo>
                  <a:lnTo>
                    <a:pt x="5979" y="108"/>
                  </a:lnTo>
                  <a:lnTo>
                    <a:pt x="5806" y="127"/>
                  </a:lnTo>
                  <a:lnTo>
                    <a:pt x="5636" y="146"/>
                  </a:lnTo>
                  <a:lnTo>
                    <a:pt x="5469" y="163"/>
                  </a:lnTo>
                  <a:lnTo>
                    <a:pt x="5308" y="181"/>
                  </a:lnTo>
                  <a:lnTo>
                    <a:pt x="5150" y="198"/>
                  </a:lnTo>
                  <a:lnTo>
                    <a:pt x="5001" y="211"/>
                  </a:lnTo>
                  <a:lnTo>
                    <a:pt x="4857" y="225"/>
                  </a:lnTo>
                  <a:lnTo>
                    <a:pt x="4788" y="232"/>
                  </a:lnTo>
                  <a:lnTo>
                    <a:pt x="4721" y="238"/>
                  </a:lnTo>
                  <a:lnTo>
                    <a:pt x="4654" y="244"/>
                  </a:lnTo>
                  <a:lnTo>
                    <a:pt x="4591" y="248"/>
                  </a:lnTo>
                  <a:lnTo>
                    <a:pt x="4529" y="254"/>
                  </a:lnTo>
                  <a:lnTo>
                    <a:pt x="4470" y="257"/>
                  </a:lnTo>
                  <a:lnTo>
                    <a:pt x="4414" y="261"/>
                  </a:lnTo>
                  <a:lnTo>
                    <a:pt x="4359" y="265"/>
                  </a:lnTo>
                  <a:lnTo>
                    <a:pt x="4307" y="267"/>
                  </a:lnTo>
                  <a:lnTo>
                    <a:pt x="4259" y="269"/>
                  </a:lnTo>
                  <a:lnTo>
                    <a:pt x="4213" y="271"/>
                  </a:lnTo>
                  <a:lnTo>
                    <a:pt x="4171" y="273"/>
                  </a:lnTo>
                  <a:lnTo>
                    <a:pt x="4130" y="273"/>
                  </a:lnTo>
                  <a:lnTo>
                    <a:pt x="4094" y="273"/>
                  </a:lnTo>
                  <a:lnTo>
                    <a:pt x="4059" y="273"/>
                  </a:lnTo>
                  <a:lnTo>
                    <a:pt x="4027" y="273"/>
                  </a:lnTo>
                  <a:lnTo>
                    <a:pt x="3996" y="271"/>
                  </a:lnTo>
                  <a:lnTo>
                    <a:pt x="3967" y="271"/>
                  </a:lnTo>
                  <a:lnTo>
                    <a:pt x="3916" y="267"/>
                  </a:lnTo>
                  <a:lnTo>
                    <a:pt x="3868" y="261"/>
                  </a:lnTo>
                  <a:lnTo>
                    <a:pt x="3825" y="255"/>
                  </a:lnTo>
                  <a:lnTo>
                    <a:pt x="3785" y="250"/>
                  </a:lnTo>
                  <a:lnTo>
                    <a:pt x="3747" y="242"/>
                  </a:lnTo>
                  <a:lnTo>
                    <a:pt x="3707" y="234"/>
                  </a:lnTo>
                  <a:lnTo>
                    <a:pt x="3666" y="227"/>
                  </a:lnTo>
                  <a:lnTo>
                    <a:pt x="3622" y="219"/>
                  </a:lnTo>
                  <a:lnTo>
                    <a:pt x="3574" y="213"/>
                  </a:lnTo>
                  <a:lnTo>
                    <a:pt x="3519" y="206"/>
                  </a:lnTo>
                  <a:lnTo>
                    <a:pt x="3490" y="202"/>
                  </a:lnTo>
                  <a:lnTo>
                    <a:pt x="3457" y="200"/>
                  </a:lnTo>
                  <a:lnTo>
                    <a:pt x="3329" y="183"/>
                  </a:lnTo>
                  <a:lnTo>
                    <a:pt x="3202" y="163"/>
                  </a:lnTo>
                  <a:lnTo>
                    <a:pt x="3074" y="140"/>
                  </a:lnTo>
                  <a:lnTo>
                    <a:pt x="3007" y="129"/>
                  </a:lnTo>
                  <a:lnTo>
                    <a:pt x="2940" y="117"/>
                  </a:lnTo>
                  <a:lnTo>
                    <a:pt x="2869" y="106"/>
                  </a:lnTo>
                  <a:lnTo>
                    <a:pt x="2794" y="96"/>
                  </a:lnTo>
                  <a:lnTo>
                    <a:pt x="2717" y="87"/>
                  </a:lnTo>
                  <a:lnTo>
                    <a:pt x="2635" y="79"/>
                  </a:lnTo>
                  <a:lnTo>
                    <a:pt x="2548" y="73"/>
                  </a:lnTo>
                  <a:lnTo>
                    <a:pt x="2456" y="69"/>
                  </a:lnTo>
                  <a:lnTo>
                    <a:pt x="2359" y="67"/>
                  </a:lnTo>
                  <a:lnTo>
                    <a:pt x="2255" y="69"/>
                  </a:lnTo>
                  <a:lnTo>
                    <a:pt x="2146" y="71"/>
                  </a:lnTo>
                  <a:lnTo>
                    <a:pt x="2029" y="77"/>
                  </a:lnTo>
                  <a:lnTo>
                    <a:pt x="1908" y="83"/>
                  </a:lnTo>
                  <a:lnTo>
                    <a:pt x="1783" y="90"/>
                  </a:lnTo>
                  <a:lnTo>
                    <a:pt x="1653" y="100"/>
                  </a:lnTo>
                  <a:lnTo>
                    <a:pt x="1519" y="111"/>
                  </a:lnTo>
                  <a:lnTo>
                    <a:pt x="1381" y="123"/>
                  </a:lnTo>
                  <a:lnTo>
                    <a:pt x="1239" y="136"/>
                  </a:lnTo>
                  <a:lnTo>
                    <a:pt x="1095" y="150"/>
                  </a:lnTo>
                  <a:lnTo>
                    <a:pt x="947" y="165"/>
                  </a:lnTo>
                  <a:lnTo>
                    <a:pt x="798" y="181"/>
                  </a:lnTo>
                  <a:lnTo>
                    <a:pt x="646" y="196"/>
                  </a:lnTo>
                  <a:lnTo>
                    <a:pt x="339" y="231"/>
                  </a:lnTo>
                  <a:lnTo>
                    <a:pt x="0" y="269"/>
                  </a:lnTo>
                  <a:close/>
                </a:path>
              </a:pathLst>
            </a:custGeom>
            <a:solidFill>
              <a:srgbClr val="6666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922" name="Freeform 7">
              <a:extLst>
                <a:ext uri="{FF2B5EF4-FFF2-40B4-BE49-F238E27FC236}">
                  <a16:creationId xmlns:a16="http://schemas.microsoft.com/office/drawing/2014/main" id="{AF3AD14E-5929-CAD3-5F60-E99A5E5D7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" y="1516"/>
              <a:ext cx="3456" cy="165"/>
            </a:xfrm>
            <a:custGeom>
              <a:avLst/>
              <a:gdLst>
                <a:gd name="T0" fmla="*/ 43 w 6911"/>
                <a:gd name="T1" fmla="*/ 36 h 330"/>
                <a:gd name="T2" fmla="*/ 119 w 6911"/>
                <a:gd name="T3" fmla="*/ 28 h 330"/>
                <a:gd name="T4" fmla="*/ 173 w 6911"/>
                <a:gd name="T5" fmla="*/ 23 h 330"/>
                <a:gd name="T6" fmla="*/ 223 w 6911"/>
                <a:gd name="T7" fmla="*/ 19 h 330"/>
                <a:gd name="T8" fmla="*/ 268 w 6911"/>
                <a:gd name="T9" fmla="*/ 16 h 330"/>
                <a:gd name="T10" fmla="*/ 307 w 6911"/>
                <a:gd name="T11" fmla="*/ 16 h 330"/>
                <a:gd name="T12" fmla="*/ 340 w 6911"/>
                <a:gd name="T13" fmla="*/ 18 h 330"/>
                <a:gd name="T14" fmla="*/ 368 w 6911"/>
                <a:gd name="T15" fmla="*/ 22 h 330"/>
                <a:gd name="T16" fmla="*/ 401 w 6911"/>
                <a:gd name="T17" fmla="*/ 28 h 330"/>
                <a:gd name="T18" fmla="*/ 436 w 6911"/>
                <a:gd name="T19" fmla="*/ 33 h 330"/>
                <a:gd name="T20" fmla="*/ 453 w 6911"/>
                <a:gd name="T21" fmla="*/ 35 h 330"/>
                <a:gd name="T22" fmla="*/ 469 w 6911"/>
                <a:gd name="T23" fmla="*/ 38 h 330"/>
                <a:gd name="T24" fmla="*/ 484 w 6911"/>
                <a:gd name="T25" fmla="*/ 40 h 330"/>
                <a:gd name="T26" fmla="*/ 500 w 6911"/>
                <a:gd name="T27" fmla="*/ 41 h 330"/>
                <a:gd name="T28" fmla="*/ 512 w 6911"/>
                <a:gd name="T29" fmla="*/ 42 h 330"/>
                <a:gd name="T30" fmla="*/ 527 w 6911"/>
                <a:gd name="T31" fmla="*/ 41 h 330"/>
                <a:gd name="T32" fmla="*/ 545 w 6911"/>
                <a:gd name="T33" fmla="*/ 41 h 330"/>
                <a:gd name="T34" fmla="*/ 566 w 6911"/>
                <a:gd name="T35" fmla="*/ 39 h 330"/>
                <a:gd name="T36" fmla="*/ 590 w 6911"/>
                <a:gd name="T37" fmla="*/ 37 h 330"/>
                <a:gd name="T38" fmla="*/ 625 w 6911"/>
                <a:gd name="T39" fmla="*/ 34 h 330"/>
                <a:gd name="T40" fmla="*/ 684 w 6911"/>
                <a:gd name="T41" fmla="*/ 28 h 330"/>
                <a:gd name="T42" fmla="*/ 748 w 6911"/>
                <a:gd name="T43" fmla="*/ 21 h 330"/>
                <a:gd name="T44" fmla="*/ 815 w 6911"/>
                <a:gd name="T45" fmla="*/ 13 h 330"/>
                <a:gd name="T46" fmla="*/ 815 w 6911"/>
                <a:gd name="T47" fmla="*/ 6 h 330"/>
                <a:gd name="T48" fmla="*/ 748 w 6911"/>
                <a:gd name="T49" fmla="*/ 14 h 330"/>
                <a:gd name="T50" fmla="*/ 684 w 6911"/>
                <a:gd name="T51" fmla="*/ 21 h 330"/>
                <a:gd name="T52" fmla="*/ 625 w 6911"/>
                <a:gd name="T53" fmla="*/ 27 h 330"/>
                <a:gd name="T54" fmla="*/ 590 w 6911"/>
                <a:gd name="T55" fmla="*/ 30 h 330"/>
                <a:gd name="T56" fmla="*/ 566 w 6911"/>
                <a:gd name="T57" fmla="*/ 32 h 330"/>
                <a:gd name="T58" fmla="*/ 545 w 6911"/>
                <a:gd name="T59" fmla="*/ 34 h 330"/>
                <a:gd name="T60" fmla="*/ 527 w 6911"/>
                <a:gd name="T61" fmla="*/ 34 h 330"/>
                <a:gd name="T62" fmla="*/ 512 w 6911"/>
                <a:gd name="T63" fmla="*/ 35 h 330"/>
                <a:gd name="T64" fmla="*/ 500 w 6911"/>
                <a:gd name="T65" fmla="*/ 34 h 330"/>
                <a:gd name="T66" fmla="*/ 484 w 6911"/>
                <a:gd name="T67" fmla="*/ 33 h 330"/>
                <a:gd name="T68" fmla="*/ 469 w 6911"/>
                <a:gd name="T69" fmla="*/ 31 h 330"/>
                <a:gd name="T70" fmla="*/ 453 w 6911"/>
                <a:gd name="T71" fmla="*/ 28 h 330"/>
                <a:gd name="T72" fmla="*/ 436 w 6911"/>
                <a:gd name="T73" fmla="*/ 26 h 330"/>
                <a:gd name="T74" fmla="*/ 401 w 6911"/>
                <a:gd name="T75" fmla="*/ 21 h 330"/>
                <a:gd name="T76" fmla="*/ 368 w 6911"/>
                <a:gd name="T77" fmla="*/ 15 h 330"/>
                <a:gd name="T78" fmla="*/ 340 w 6911"/>
                <a:gd name="T79" fmla="*/ 11 h 330"/>
                <a:gd name="T80" fmla="*/ 307 w 6911"/>
                <a:gd name="T81" fmla="*/ 9 h 330"/>
                <a:gd name="T82" fmla="*/ 268 w 6911"/>
                <a:gd name="T83" fmla="*/ 9 h 330"/>
                <a:gd name="T84" fmla="*/ 223 w 6911"/>
                <a:gd name="T85" fmla="*/ 12 h 330"/>
                <a:gd name="T86" fmla="*/ 173 w 6911"/>
                <a:gd name="T87" fmla="*/ 16 h 330"/>
                <a:gd name="T88" fmla="*/ 119 w 6911"/>
                <a:gd name="T89" fmla="*/ 21 h 330"/>
                <a:gd name="T90" fmla="*/ 43 w 6911"/>
                <a:gd name="T91" fmla="*/ 29 h 33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911"/>
                <a:gd name="T139" fmla="*/ 0 h 330"/>
                <a:gd name="T140" fmla="*/ 6911 w 6911"/>
                <a:gd name="T141" fmla="*/ 330 h 33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911" h="330">
                  <a:moveTo>
                    <a:pt x="0" y="270"/>
                  </a:moveTo>
                  <a:lnTo>
                    <a:pt x="6" y="324"/>
                  </a:lnTo>
                  <a:lnTo>
                    <a:pt x="340" y="286"/>
                  </a:lnTo>
                  <a:lnTo>
                    <a:pt x="647" y="253"/>
                  </a:lnTo>
                  <a:lnTo>
                    <a:pt x="798" y="236"/>
                  </a:lnTo>
                  <a:lnTo>
                    <a:pt x="948" y="220"/>
                  </a:lnTo>
                  <a:lnTo>
                    <a:pt x="1093" y="205"/>
                  </a:lnTo>
                  <a:lnTo>
                    <a:pt x="1237" y="191"/>
                  </a:lnTo>
                  <a:lnTo>
                    <a:pt x="1379" y="178"/>
                  </a:lnTo>
                  <a:lnTo>
                    <a:pt x="1517" y="167"/>
                  </a:lnTo>
                  <a:lnTo>
                    <a:pt x="1651" y="155"/>
                  </a:lnTo>
                  <a:lnTo>
                    <a:pt x="1782" y="145"/>
                  </a:lnTo>
                  <a:lnTo>
                    <a:pt x="1906" y="138"/>
                  </a:lnTo>
                  <a:lnTo>
                    <a:pt x="2027" y="132"/>
                  </a:lnTo>
                  <a:lnTo>
                    <a:pt x="2144" y="126"/>
                  </a:lnTo>
                  <a:lnTo>
                    <a:pt x="2253" y="124"/>
                  </a:lnTo>
                  <a:lnTo>
                    <a:pt x="2357" y="122"/>
                  </a:lnTo>
                  <a:lnTo>
                    <a:pt x="2455" y="124"/>
                  </a:lnTo>
                  <a:lnTo>
                    <a:pt x="2547" y="128"/>
                  </a:lnTo>
                  <a:lnTo>
                    <a:pt x="2633" y="134"/>
                  </a:lnTo>
                  <a:lnTo>
                    <a:pt x="2716" y="142"/>
                  </a:lnTo>
                  <a:lnTo>
                    <a:pt x="2792" y="151"/>
                  </a:lnTo>
                  <a:lnTo>
                    <a:pt x="2867" y="161"/>
                  </a:lnTo>
                  <a:lnTo>
                    <a:pt x="2938" y="172"/>
                  </a:lnTo>
                  <a:lnTo>
                    <a:pt x="3005" y="184"/>
                  </a:lnTo>
                  <a:lnTo>
                    <a:pt x="3072" y="195"/>
                  </a:lnTo>
                  <a:lnTo>
                    <a:pt x="3201" y="218"/>
                  </a:lnTo>
                  <a:lnTo>
                    <a:pt x="3327" y="238"/>
                  </a:lnTo>
                  <a:lnTo>
                    <a:pt x="3456" y="255"/>
                  </a:lnTo>
                  <a:lnTo>
                    <a:pt x="3488" y="257"/>
                  </a:lnTo>
                  <a:lnTo>
                    <a:pt x="3517" y="261"/>
                  </a:lnTo>
                  <a:lnTo>
                    <a:pt x="3573" y="268"/>
                  </a:lnTo>
                  <a:lnTo>
                    <a:pt x="3621" y="276"/>
                  </a:lnTo>
                  <a:lnTo>
                    <a:pt x="3665" y="284"/>
                  </a:lnTo>
                  <a:lnTo>
                    <a:pt x="3705" y="291"/>
                  </a:lnTo>
                  <a:lnTo>
                    <a:pt x="3745" y="299"/>
                  </a:lnTo>
                  <a:lnTo>
                    <a:pt x="3784" y="307"/>
                  </a:lnTo>
                  <a:lnTo>
                    <a:pt x="3824" y="312"/>
                  </a:lnTo>
                  <a:lnTo>
                    <a:pt x="3866" y="318"/>
                  </a:lnTo>
                  <a:lnTo>
                    <a:pt x="3914" y="324"/>
                  </a:lnTo>
                  <a:lnTo>
                    <a:pt x="3966" y="328"/>
                  </a:lnTo>
                  <a:lnTo>
                    <a:pt x="3995" y="328"/>
                  </a:lnTo>
                  <a:lnTo>
                    <a:pt x="4025" y="330"/>
                  </a:lnTo>
                  <a:lnTo>
                    <a:pt x="4058" y="330"/>
                  </a:lnTo>
                  <a:lnTo>
                    <a:pt x="4092" y="330"/>
                  </a:lnTo>
                  <a:lnTo>
                    <a:pt x="4129" y="330"/>
                  </a:lnTo>
                  <a:lnTo>
                    <a:pt x="4169" y="330"/>
                  </a:lnTo>
                  <a:lnTo>
                    <a:pt x="4211" y="328"/>
                  </a:lnTo>
                  <a:lnTo>
                    <a:pt x="4257" y="326"/>
                  </a:lnTo>
                  <a:lnTo>
                    <a:pt x="4305" y="324"/>
                  </a:lnTo>
                  <a:lnTo>
                    <a:pt x="4357" y="322"/>
                  </a:lnTo>
                  <a:lnTo>
                    <a:pt x="4413" y="318"/>
                  </a:lnTo>
                  <a:lnTo>
                    <a:pt x="4468" y="314"/>
                  </a:lnTo>
                  <a:lnTo>
                    <a:pt x="4528" y="310"/>
                  </a:lnTo>
                  <a:lnTo>
                    <a:pt x="4589" y="305"/>
                  </a:lnTo>
                  <a:lnTo>
                    <a:pt x="4652" y="301"/>
                  </a:lnTo>
                  <a:lnTo>
                    <a:pt x="4719" y="295"/>
                  </a:lnTo>
                  <a:lnTo>
                    <a:pt x="4786" y="289"/>
                  </a:lnTo>
                  <a:lnTo>
                    <a:pt x="4855" y="282"/>
                  </a:lnTo>
                  <a:lnTo>
                    <a:pt x="4999" y="268"/>
                  </a:lnTo>
                  <a:lnTo>
                    <a:pt x="5149" y="255"/>
                  </a:lnTo>
                  <a:lnTo>
                    <a:pt x="5306" y="238"/>
                  </a:lnTo>
                  <a:lnTo>
                    <a:pt x="5467" y="220"/>
                  </a:lnTo>
                  <a:lnTo>
                    <a:pt x="5634" y="203"/>
                  </a:lnTo>
                  <a:lnTo>
                    <a:pt x="5805" y="184"/>
                  </a:lnTo>
                  <a:lnTo>
                    <a:pt x="5977" y="165"/>
                  </a:lnTo>
                  <a:lnTo>
                    <a:pt x="6156" y="143"/>
                  </a:lnTo>
                  <a:lnTo>
                    <a:pt x="6334" y="122"/>
                  </a:lnTo>
                  <a:lnTo>
                    <a:pt x="6516" y="101"/>
                  </a:lnTo>
                  <a:lnTo>
                    <a:pt x="6911" y="53"/>
                  </a:lnTo>
                  <a:lnTo>
                    <a:pt x="6905" y="0"/>
                  </a:lnTo>
                  <a:lnTo>
                    <a:pt x="6516" y="46"/>
                  </a:lnTo>
                  <a:lnTo>
                    <a:pt x="6334" y="67"/>
                  </a:lnTo>
                  <a:lnTo>
                    <a:pt x="6156" y="88"/>
                  </a:lnTo>
                  <a:lnTo>
                    <a:pt x="5977" y="109"/>
                  </a:lnTo>
                  <a:lnTo>
                    <a:pt x="5805" y="128"/>
                  </a:lnTo>
                  <a:lnTo>
                    <a:pt x="5634" y="147"/>
                  </a:lnTo>
                  <a:lnTo>
                    <a:pt x="5467" y="165"/>
                  </a:lnTo>
                  <a:lnTo>
                    <a:pt x="5306" y="182"/>
                  </a:lnTo>
                  <a:lnTo>
                    <a:pt x="5149" y="199"/>
                  </a:lnTo>
                  <a:lnTo>
                    <a:pt x="4999" y="213"/>
                  </a:lnTo>
                  <a:lnTo>
                    <a:pt x="4855" y="226"/>
                  </a:lnTo>
                  <a:lnTo>
                    <a:pt x="4786" y="234"/>
                  </a:lnTo>
                  <a:lnTo>
                    <a:pt x="4719" y="239"/>
                  </a:lnTo>
                  <a:lnTo>
                    <a:pt x="4652" y="245"/>
                  </a:lnTo>
                  <a:lnTo>
                    <a:pt x="4589" y="249"/>
                  </a:lnTo>
                  <a:lnTo>
                    <a:pt x="4528" y="255"/>
                  </a:lnTo>
                  <a:lnTo>
                    <a:pt x="4468" y="259"/>
                  </a:lnTo>
                  <a:lnTo>
                    <a:pt x="4413" y="263"/>
                  </a:lnTo>
                  <a:lnTo>
                    <a:pt x="4357" y="266"/>
                  </a:lnTo>
                  <a:lnTo>
                    <a:pt x="4305" y="268"/>
                  </a:lnTo>
                  <a:lnTo>
                    <a:pt x="4257" y="270"/>
                  </a:lnTo>
                  <a:lnTo>
                    <a:pt x="4211" y="272"/>
                  </a:lnTo>
                  <a:lnTo>
                    <a:pt x="4169" y="274"/>
                  </a:lnTo>
                  <a:lnTo>
                    <a:pt x="4129" y="274"/>
                  </a:lnTo>
                  <a:lnTo>
                    <a:pt x="4092" y="274"/>
                  </a:lnTo>
                  <a:lnTo>
                    <a:pt x="4058" y="274"/>
                  </a:lnTo>
                  <a:lnTo>
                    <a:pt x="4025" y="274"/>
                  </a:lnTo>
                  <a:lnTo>
                    <a:pt x="3995" y="272"/>
                  </a:lnTo>
                  <a:lnTo>
                    <a:pt x="3966" y="272"/>
                  </a:lnTo>
                  <a:lnTo>
                    <a:pt x="3914" y="268"/>
                  </a:lnTo>
                  <a:lnTo>
                    <a:pt x="3866" y="263"/>
                  </a:lnTo>
                  <a:lnTo>
                    <a:pt x="3824" y="257"/>
                  </a:lnTo>
                  <a:lnTo>
                    <a:pt x="3784" y="251"/>
                  </a:lnTo>
                  <a:lnTo>
                    <a:pt x="3745" y="243"/>
                  </a:lnTo>
                  <a:lnTo>
                    <a:pt x="3705" y="236"/>
                  </a:lnTo>
                  <a:lnTo>
                    <a:pt x="3665" y="228"/>
                  </a:lnTo>
                  <a:lnTo>
                    <a:pt x="3621" y="220"/>
                  </a:lnTo>
                  <a:lnTo>
                    <a:pt x="3573" y="213"/>
                  </a:lnTo>
                  <a:lnTo>
                    <a:pt x="3517" y="205"/>
                  </a:lnTo>
                  <a:lnTo>
                    <a:pt x="3488" y="201"/>
                  </a:lnTo>
                  <a:lnTo>
                    <a:pt x="3456" y="199"/>
                  </a:lnTo>
                  <a:lnTo>
                    <a:pt x="3327" y="182"/>
                  </a:lnTo>
                  <a:lnTo>
                    <a:pt x="3201" y="163"/>
                  </a:lnTo>
                  <a:lnTo>
                    <a:pt x="3072" y="140"/>
                  </a:lnTo>
                  <a:lnTo>
                    <a:pt x="3005" y="128"/>
                  </a:lnTo>
                  <a:lnTo>
                    <a:pt x="2938" y="117"/>
                  </a:lnTo>
                  <a:lnTo>
                    <a:pt x="2867" y="105"/>
                  </a:lnTo>
                  <a:lnTo>
                    <a:pt x="2792" y="96"/>
                  </a:lnTo>
                  <a:lnTo>
                    <a:pt x="2716" y="86"/>
                  </a:lnTo>
                  <a:lnTo>
                    <a:pt x="2633" y="78"/>
                  </a:lnTo>
                  <a:lnTo>
                    <a:pt x="2547" y="72"/>
                  </a:lnTo>
                  <a:lnTo>
                    <a:pt x="2455" y="69"/>
                  </a:lnTo>
                  <a:lnTo>
                    <a:pt x="2357" y="67"/>
                  </a:lnTo>
                  <a:lnTo>
                    <a:pt x="2253" y="69"/>
                  </a:lnTo>
                  <a:lnTo>
                    <a:pt x="2144" y="71"/>
                  </a:lnTo>
                  <a:lnTo>
                    <a:pt x="2027" y="76"/>
                  </a:lnTo>
                  <a:lnTo>
                    <a:pt x="1906" y="82"/>
                  </a:lnTo>
                  <a:lnTo>
                    <a:pt x="1782" y="90"/>
                  </a:lnTo>
                  <a:lnTo>
                    <a:pt x="1651" y="99"/>
                  </a:lnTo>
                  <a:lnTo>
                    <a:pt x="1517" y="111"/>
                  </a:lnTo>
                  <a:lnTo>
                    <a:pt x="1379" y="122"/>
                  </a:lnTo>
                  <a:lnTo>
                    <a:pt x="1237" y="136"/>
                  </a:lnTo>
                  <a:lnTo>
                    <a:pt x="1093" y="149"/>
                  </a:lnTo>
                  <a:lnTo>
                    <a:pt x="948" y="165"/>
                  </a:lnTo>
                  <a:lnTo>
                    <a:pt x="798" y="180"/>
                  </a:lnTo>
                  <a:lnTo>
                    <a:pt x="647" y="197"/>
                  </a:lnTo>
                  <a:lnTo>
                    <a:pt x="340" y="230"/>
                  </a:lnTo>
                  <a:lnTo>
                    <a:pt x="0" y="270"/>
                  </a:lnTo>
                  <a:close/>
                </a:path>
              </a:pathLst>
            </a:custGeom>
            <a:solidFill>
              <a:srgbClr val="000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923" name="Freeform 8">
              <a:extLst>
                <a:ext uri="{FF2B5EF4-FFF2-40B4-BE49-F238E27FC236}">
                  <a16:creationId xmlns:a16="http://schemas.microsoft.com/office/drawing/2014/main" id="{4B718FC2-0528-B3A4-B121-0DAA402A53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" y="1523"/>
              <a:ext cx="3456" cy="166"/>
            </a:xfrm>
            <a:custGeom>
              <a:avLst/>
              <a:gdLst>
                <a:gd name="T0" fmla="*/ 43 w 6912"/>
                <a:gd name="T1" fmla="*/ 37 h 330"/>
                <a:gd name="T2" fmla="*/ 119 w 6912"/>
                <a:gd name="T3" fmla="*/ 28 h 330"/>
                <a:gd name="T4" fmla="*/ 173 w 6912"/>
                <a:gd name="T5" fmla="*/ 23 h 330"/>
                <a:gd name="T6" fmla="*/ 223 w 6912"/>
                <a:gd name="T7" fmla="*/ 19 h 330"/>
                <a:gd name="T8" fmla="*/ 269 w 6912"/>
                <a:gd name="T9" fmla="*/ 16 h 330"/>
                <a:gd name="T10" fmla="*/ 307 w 6912"/>
                <a:gd name="T11" fmla="*/ 16 h 330"/>
                <a:gd name="T12" fmla="*/ 340 w 6912"/>
                <a:gd name="T13" fmla="*/ 18 h 330"/>
                <a:gd name="T14" fmla="*/ 368 w 6912"/>
                <a:gd name="T15" fmla="*/ 22 h 330"/>
                <a:gd name="T16" fmla="*/ 400 w 6912"/>
                <a:gd name="T17" fmla="*/ 28 h 330"/>
                <a:gd name="T18" fmla="*/ 436 w 6912"/>
                <a:gd name="T19" fmla="*/ 33 h 330"/>
                <a:gd name="T20" fmla="*/ 453 w 6912"/>
                <a:gd name="T21" fmla="*/ 35 h 330"/>
                <a:gd name="T22" fmla="*/ 469 w 6912"/>
                <a:gd name="T23" fmla="*/ 38 h 330"/>
                <a:gd name="T24" fmla="*/ 484 w 6912"/>
                <a:gd name="T25" fmla="*/ 40 h 330"/>
                <a:gd name="T26" fmla="*/ 500 w 6912"/>
                <a:gd name="T27" fmla="*/ 42 h 330"/>
                <a:gd name="T28" fmla="*/ 512 w 6912"/>
                <a:gd name="T29" fmla="*/ 42 h 330"/>
                <a:gd name="T30" fmla="*/ 527 w 6912"/>
                <a:gd name="T31" fmla="*/ 42 h 330"/>
                <a:gd name="T32" fmla="*/ 545 w 6912"/>
                <a:gd name="T33" fmla="*/ 41 h 330"/>
                <a:gd name="T34" fmla="*/ 566 w 6912"/>
                <a:gd name="T35" fmla="*/ 39 h 330"/>
                <a:gd name="T36" fmla="*/ 590 w 6912"/>
                <a:gd name="T37" fmla="*/ 37 h 330"/>
                <a:gd name="T38" fmla="*/ 625 w 6912"/>
                <a:gd name="T39" fmla="*/ 34 h 330"/>
                <a:gd name="T40" fmla="*/ 684 w 6912"/>
                <a:gd name="T41" fmla="*/ 28 h 330"/>
                <a:gd name="T42" fmla="*/ 748 w 6912"/>
                <a:gd name="T43" fmla="*/ 21 h 330"/>
                <a:gd name="T44" fmla="*/ 815 w 6912"/>
                <a:gd name="T45" fmla="*/ 13 h 330"/>
                <a:gd name="T46" fmla="*/ 815 w 6912"/>
                <a:gd name="T47" fmla="*/ 6 h 330"/>
                <a:gd name="T48" fmla="*/ 748 w 6912"/>
                <a:gd name="T49" fmla="*/ 14 h 330"/>
                <a:gd name="T50" fmla="*/ 684 w 6912"/>
                <a:gd name="T51" fmla="*/ 21 h 330"/>
                <a:gd name="T52" fmla="*/ 625 w 6912"/>
                <a:gd name="T53" fmla="*/ 27 h 330"/>
                <a:gd name="T54" fmla="*/ 590 w 6912"/>
                <a:gd name="T55" fmla="*/ 31 h 330"/>
                <a:gd name="T56" fmla="*/ 566 w 6912"/>
                <a:gd name="T57" fmla="*/ 32 h 330"/>
                <a:gd name="T58" fmla="*/ 545 w 6912"/>
                <a:gd name="T59" fmla="*/ 34 h 330"/>
                <a:gd name="T60" fmla="*/ 527 w 6912"/>
                <a:gd name="T61" fmla="*/ 35 h 330"/>
                <a:gd name="T62" fmla="*/ 512 w 6912"/>
                <a:gd name="T63" fmla="*/ 35 h 330"/>
                <a:gd name="T64" fmla="*/ 500 w 6912"/>
                <a:gd name="T65" fmla="*/ 35 h 330"/>
                <a:gd name="T66" fmla="*/ 484 w 6912"/>
                <a:gd name="T67" fmla="*/ 33 h 330"/>
                <a:gd name="T68" fmla="*/ 469 w 6912"/>
                <a:gd name="T69" fmla="*/ 31 h 330"/>
                <a:gd name="T70" fmla="*/ 453 w 6912"/>
                <a:gd name="T71" fmla="*/ 28 h 330"/>
                <a:gd name="T72" fmla="*/ 436 w 6912"/>
                <a:gd name="T73" fmla="*/ 26 h 330"/>
                <a:gd name="T74" fmla="*/ 400 w 6912"/>
                <a:gd name="T75" fmla="*/ 21 h 330"/>
                <a:gd name="T76" fmla="*/ 368 w 6912"/>
                <a:gd name="T77" fmla="*/ 15 h 330"/>
                <a:gd name="T78" fmla="*/ 340 w 6912"/>
                <a:gd name="T79" fmla="*/ 11 h 330"/>
                <a:gd name="T80" fmla="*/ 307 w 6912"/>
                <a:gd name="T81" fmla="*/ 9 h 330"/>
                <a:gd name="T82" fmla="*/ 269 w 6912"/>
                <a:gd name="T83" fmla="*/ 9 h 330"/>
                <a:gd name="T84" fmla="*/ 223 w 6912"/>
                <a:gd name="T85" fmla="*/ 12 h 330"/>
                <a:gd name="T86" fmla="*/ 173 w 6912"/>
                <a:gd name="T87" fmla="*/ 16 h 330"/>
                <a:gd name="T88" fmla="*/ 119 w 6912"/>
                <a:gd name="T89" fmla="*/ 21 h 330"/>
                <a:gd name="T90" fmla="*/ 43 w 6912"/>
                <a:gd name="T91" fmla="*/ 30 h 33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912"/>
                <a:gd name="T139" fmla="*/ 0 h 330"/>
                <a:gd name="T140" fmla="*/ 6912 w 6912"/>
                <a:gd name="T141" fmla="*/ 330 h 33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912" h="330">
                  <a:moveTo>
                    <a:pt x="0" y="271"/>
                  </a:moveTo>
                  <a:lnTo>
                    <a:pt x="6" y="324"/>
                  </a:lnTo>
                  <a:lnTo>
                    <a:pt x="339" y="288"/>
                  </a:lnTo>
                  <a:lnTo>
                    <a:pt x="646" y="253"/>
                  </a:lnTo>
                  <a:lnTo>
                    <a:pt x="797" y="238"/>
                  </a:lnTo>
                  <a:lnTo>
                    <a:pt x="947" y="221"/>
                  </a:lnTo>
                  <a:lnTo>
                    <a:pt x="1095" y="207"/>
                  </a:lnTo>
                  <a:lnTo>
                    <a:pt x="1238" y="192"/>
                  </a:lnTo>
                  <a:lnTo>
                    <a:pt x="1380" y="178"/>
                  </a:lnTo>
                  <a:lnTo>
                    <a:pt x="1518" y="167"/>
                  </a:lnTo>
                  <a:lnTo>
                    <a:pt x="1653" y="155"/>
                  </a:lnTo>
                  <a:lnTo>
                    <a:pt x="1783" y="146"/>
                  </a:lnTo>
                  <a:lnTo>
                    <a:pt x="1908" y="138"/>
                  </a:lnTo>
                  <a:lnTo>
                    <a:pt x="2028" y="132"/>
                  </a:lnTo>
                  <a:lnTo>
                    <a:pt x="2145" y="127"/>
                  </a:lnTo>
                  <a:lnTo>
                    <a:pt x="2255" y="125"/>
                  </a:lnTo>
                  <a:lnTo>
                    <a:pt x="2358" y="123"/>
                  </a:lnTo>
                  <a:lnTo>
                    <a:pt x="2456" y="125"/>
                  </a:lnTo>
                  <a:lnTo>
                    <a:pt x="2548" y="130"/>
                  </a:lnTo>
                  <a:lnTo>
                    <a:pt x="2634" y="136"/>
                  </a:lnTo>
                  <a:lnTo>
                    <a:pt x="2715" y="144"/>
                  </a:lnTo>
                  <a:lnTo>
                    <a:pt x="2794" y="153"/>
                  </a:lnTo>
                  <a:lnTo>
                    <a:pt x="2866" y="163"/>
                  </a:lnTo>
                  <a:lnTo>
                    <a:pt x="2937" y="175"/>
                  </a:lnTo>
                  <a:lnTo>
                    <a:pt x="3006" y="186"/>
                  </a:lnTo>
                  <a:lnTo>
                    <a:pt x="3072" y="198"/>
                  </a:lnTo>
                  <a:lnTo>
                    <a:pt x="3200" y="221"/>
                  </a:lnTo>
                  <a:lnTo>
                    <a:pt x="3327" y="240"/>
                  </a:lnTo>
                  <a:lnTo>
                    <a:pt x="3455" y="257"/>
                  </a:lnTo>
                  <a:lnTo>
                    <a:pt x="3488" y="259"/>
                  </a:lnTo>
                  <a:lnTo>
                    <a:pt x="3516" y="263"/>
                  </a:lnTo>
                  <a:lnTo>
                    <a:pt x="3572" y="271"/>
                  </a:lnTo>
                  <a:lnTo>
                    <a:pt x="3620" y="276"/>
                  </a:lnTo>
                  <a:lnTo>
                    <a:pt x="3664" y="284"/>
                  </a:lnTo>
                  <a:lnTo>
                    <a:pt x="3704" y="292"/>
                  </a:lnTo>
                  <a:lnTo>
                    <a:pt x="3745" y="299"/>
                  </a:lnTo>
                  <a:lnTo>
                    <a:pt x="3783" y="307"/>
                  </a:lnTo>
                  <a:lnTo>
                    <a:pt x="3823" y="313"/>
                  </a:lnTo>
                  <a:lnTo>
                    <a:pt x="3867" y="319"/>
                  </a:lnTo>
                  <a:lnTo>
                    <a:pt x="3913" y="324"/>
                  </a:lnTo>
                  <a:lnTo>
                    <a:pt x="3965" y="328"/>
                  </a:lnTo>
                  <a:lnTo>
                    <a:pt x="3994" y="328"/>
                  </a:lnTo>
                  <a:lnTo>
                    <a:pt x="4025" y="330"/>
                  </a:lnTo>
                  <a:lnTo>
                    <a:pt x="4057" y="330"/>
                  </a:lnTo>
                  <a:lnTo>
                    <a:pt x="4092" y="330"/>
                  </a:lnTo>
                  <a:lnTo>
                    <a:pt x="4128" y="330"/>
                  </a:lnTo>
                  <a:lnTo>
                    <a:pt x="4168" y="330"/>
                  </a:lnTo>
                  <a:lnTo>
                    <a:pt x="4211" y="328"/>
                  </a:lnTo>
                  <a:lnTo>
                    <a:pt x="4257" y="326"/>
                  </a:lnTo>
                  <a:lnTo>
                    <a:pt x="4305" y="324"/>
                  </a:lnTo>
                  <a:lnTo>
                    <a:pt x="4356" y="322"/>
                  </a:lnTo>
                  <a:lnTo>
                    <a:pt x="4412" y="319"/>
                  </a:lnTo>
                  <a:lnTo>
                    <a:pt x="4467" y="315"/>
                  </a:lnTo>
                  <a:lnTo>
                    <a:pt x="4527" y="311"/>
                  </a:lnTo>
                  <a:lnTo>
                    <a:pt x="4588" y="305"/>
                  </a:lnTo>
                  <a:lnTo>
                    <a:pt x="4652" y="301"/>
                  </a:lnTo>
                  <a:lnTo>
                    <a:pt x="4719" y="295"/>
                  </a:lnTo>
                  <a:lnTo>
                    <a:pt x="4786" y="290"/>
                  </a:lnTo>
                  <a:lnTo>
                    <a:pt x="4855" y="282"/>
                  </a:lnTo>
                  <a:lnTo>
                    <a:pt x="4999" y="269"/>
                  </a:lnTo>
                  <a:lnTo>
                    <a:pt x="5150" y="255"/>
                  </a:lnTo>
                  <a:lnTo>
                    <a:pt x="5305" y="238"/>
                  </a:lnTo>
                  <a:lnTo>
                    <a:pt x="5467" y="221"/>
                  </a:lnTo>
                  <a:lnTo>
                    <a:pt x="5633" y="203"/>
                  </a:lnTo>
                  <a:lnTo>
                    <a:pt x="5804" y="184"/>
                  </a:lnTo>
                  <a:lnTo>
                    <a:pt x="5978" y="165"/>
                  </a:lnTo>
                  <a:lnTo>
                    <a:pt x="6155" y="144"/>
                  </a:lnTo>
                  <a:lnTo>
                    <a:pt x="6335" y="123"/>
                  </a:lnTo>
                  <a:lnTo>
                    <a:pt x="6517" y="102"/>
                  </a:lnTo>
                  <a:lnTo>
                    <a:pt x="6912" y="54"/>
                  </a:lnTo>
                  <a:lnTo>
                    <a:pt x="6907" y="0"/>
                  </a:lnTo>
                  <a:lnTo>
                    <a:pt x="6517" y="46"/>
                  </a:lnTo>
                  <a:lnTo>
                    <a:pt x="6335" y="67"/>
                  </a:lnTo>
                  <a:lnTo>
                    <a:pt x="6155" y="88"/>
                  </a:lnTo>
                  <a:lnTo>
                    <a:pt x="5978" y="109"/>
                  </a:lnTo>
                  <a:lnTo>
                    <a:pt x="5804" y="128"/>
                  </a:lnTo>
                  <a:lnTo>
                    <a:pt x="5633" y="148"/>
                  </a:lnTo>
                  <a:lnTo>
                    <a:pt x="5467" y="165"/>
                  </a:lnTo>
                  <a:lnTo>
                    <a:pt x="5305" y="182"/>
                  </a:lnTo>
                  <a:lnTo>
                    <a:pt x="5150" y="200"/>
                  </a:lnTo>
                  <a:lnTo>
                    <a:pt x="4999" y="213"/>
                  </a:lnTo>
                  <a:lnTo>
                    <a:pt x="4855" y="226"/>
                  </a:lnTo>
                  <a:lnTo>
                    <a:pt x="4786" y="234"/>
                  </a:lnTo>
                  <a:lnTo>
                    <a:pt x="4719" y="240"/>
                  </a:lnTo>
                  <a:lnTo>
                    <a:pt x="4652" y="246"/>
                  </a:lnTo>
                  <a:lnTo>
                    <a:pt x="4588" y="249"/>
                  </a:lnTo>
                  <a:lnTo>
                    <a:pt x="4527" y="255"/>
                  </a:lnTo>
                  <a:lnTo>
                    <a:pt x="4467" y="259"/>
                  </a:lnTo>
                  <a:lnTo>
                    <a:pt x="4412" y="263"/>
                  </a:lnTo>
                  <a:lnTo>
                    <a:pt x="4356" y="267"/>
                  </a:lnTo>
                  <a:lnTo>
                    <a:pt x="4305" y="269"/>
                  </a:lnTo>
                  <a:lnTo>
                    <a:pt x="4257" y="271"/>
                  </a:lnTo>
                  <a:lnTo>
                    <a:pt x="4211" y="272"/>
                  </a:lnTo>
                  <a:lnTo>
                    <a:pt x="4168" y="274"/>
                  </a:lnTo>
                  <a:lnTo>
                    <a:pt x="4128" y="274"/>
                  </a:lnTo>
                  <a:lnTo>
                    <a:pt x="4092" y="274"/>
                  </a:lnTo>
                  <a:lnTo>
                    <a:pt x="4057" y="274"/>
                  </a:lnTo>
                  <a:lnTo>
                    <a:pt x="4025" y="274"/>
                  </a:lnTo>
                  <a:lnTo>
                    <a:pt x="3994" y="272"/>
                  </a:lnTo>
                  <a:lnTo>
                    <a:pt x="3965" y="272"/>
                  </a:lnTo>
                  <a:lnTo>
                    <a:pt x="3913" y="269"/>
                  </a:lnTo>
                  <a:lnTo>
                    <a:pt x="3867" y="263"/>
                  </a:lnTo>
                  <a:lnTo>
                    <a:pt x="3823" y="257"/>
                  </a:lnTo>
                  <a:lnTo>
                    <a:pt x="3783" y="251"/>
                  </a:lnTo>
                  <a:lnTo>
                    <a:pt x="3745" y="244"/>
                  </a:lnTo>
                  <a:lnTo>
                    <a:pt x="3704" y="236"/>
                  </a:lnTo>
                  <a:lnTo>
                    <a:pt x="3664" y="228"/>
                  </a:lnTo>
                  <a:lnTo>
                    <a:pt x="3620" y="221"/>
                  </a:lnTo>
                  <a:lnTo>
                    <a:pt x="3572" y="215"/>
                  </a:lnTo>
                  <a:lnTo>
                    <a:pt x="3516" y="207"/>
                  </a:lnTo>
                  <a:lnTo>
                    <a:pt x="3488" y="203"/>
                  </a:lnTo>
                  <a:lnTo>
                    <a:pt x="3455" y="201"/>
                  </a:lnTo>
                  <a:lnTo>
                    <a:pt x="3327" y="184"/>
                  </a:lnTo>
                  <a:lnTo>
                    <a:pt x="3200" y="165"/>
                  </a:lnTo>
                  <a:lnTo>
                    <a:pt x="3072" y="142"/>
                  </a:lnTo>
                  <a:lnTo>
                    <a:pt x="3006" y="130"/>
                  </a:lnTo>
                  <a:lnTo>
                    <a:pt x="2937" y="119"/>
                  </a:lnTo>
                  <a:lnTo>
                    <a:pt x="2866" y="107"/>
                  </a:lnTo>
                  <a:lnTo>
                    <a:pt x="2794" y="98"/>
                  </a:lnTo>
                  <a:lnTo>
                    <a:pt x="2715" y="88"/>
                  </a:lnTo>
                  <a:lnTo>
                    <a:pt x="2634" y="81"/>
                  </a:lnTo>
                  <a:lnTo>
                    <a:pt x="2548" y="75"/>
                  </a:lnTo>
                  <a:lnTo>
                    <a:pt x="2456" y="69"/>
                  </a:lnTo>
                  <a:lnTo>
                    <a:pt x="2358" y="67"/>
                  </a:lnTo>
                  <a:lnTo>
                    <a:pt x="2255" y="69"/>
                  </a:lnTo>
                  <a:lnTo>
                    <a:pt x="2145" y="71"/>
                  </a:lnTo>
                  <a:lnTo>
                    <a:pt x="2028" y="77"/>
                  </a:lnTo>
                  <a:lnTo>
                    <a:pt x="1908" y="82"/>
                  </a:lnTo>
                  <a:lnTo>
                    <a:pt x="1783" y="90"/>
                  </a:lnTo>
                  <a:lnTo>
                    <a:pt x="1653" y="100"/>
                  </a:lnTo>
                  <a:lnTo>
                    <a:pt x="1518" y="111"/>
                  </a:lnTo>
                  <a:lnTo>
                    <a:pt x="1380" y="123"/>
                  </a:lnTo>
                  <a:lnTo>
                    <a:pt x="1238" y="136"/>
                  </a:lnTo>
                  <a:lnTo>
                    <a:pt x="1095" y="152"/>
                  </a:lnTo>
                  <a:lnTo>
                    <a:pt x="947" y="165"/>
                  </a:lnTo>
                  <a:lnTo>
                    <a:pt x="797" y="182"/>
                  </a:lnTo>
                  <a:lnTo>
                    <a:pt x="646" y="198"/>
                  </a:lnTo>
                  <a:lnTo>
                    <a:pt x="339" y="232"/>
                  </a:lnTo>
                  <a:lnTo>
                    <a:pt x="0" y="271"/>
                  </a:lnTo>
                  <a:close/>
                </a:path>
              </a:pathLst>
            </a:cu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6390" name="Line 9">
            <a:extLst>
              <a:ext uri="{FF2B5EF4-FFF2-40B4-BE49-F238E27FC236}">
                <a16:creationId xmlns:a16="http://schemas.microsoft.com/office/drawing/2014/main" id="{692AD01E-33D4-AC0D-46A0-25A2CB167A9C}"/>
              </a:ext>
            </a:extLst>
          </p:cNvPr>
          <p:cNvSpPr>
            <a:spLocks noChangeShapeType="1"/>
          </p:cNvSpPr>
          <p:nvPr/>
        </p:nvSpPr>
        <p:spPr bwMode="auto">
          <a:xfrm>
            <a:off x="1641475" y="4038600"/>
            <a:ext cx="5478463" cy="1588"/>
          </a:xfrm>
          <a:prstGeom prst="line">
            <a:avLst/>
          </a:prstGeom>
          <a:noFill/>
          <a:ln w="127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6391" name="Freeform 10">
            <a:extLst>
              <a:ext uri="{FF2B5EF4-FFF2-40B4-BE49-F238E27FC236}">
                <a16:creationId xmlns:a16="http://schemas.microsoft.com/office/drawing/2014/main" id="{489AAC83-1B05-3AD9-35B6-4F0386C710DF}"/>
              </a:ext>
            </a:extLst>
          </p:cNvPr>
          <p:cNvSpPr>
            <a:spLocks/>
          </p:cNvSpPr>
          <p:nvPr/>
        </p:nvSpPr>
        <p:spPr bwMode="auto">
          <a:xfrm>
            <a:off x="1641475" y="3433763"/>
            <a:ext cx="1501775" cy="604837"/>
          </a:xfrm>
          <a:custGeom>
            <a:avLst/>
            <a:gdLst>
              <a:gd name="T0" fmla="*/ 2147483646 w 1893"/>
              <a:gd name="T1" fmla="*/ 2147483646 h 762"/>
              <a:gd name="T2" fmla="*/ 2147483646 w 1893"/>
              <a:gd name="T3" fmla="*/ 2147483646 h 762"/>
              <a:gd name="T4" fmla="*/ 2147483646 w 1893"/>
              <a:gd name="T5" fmla="*/ 2147483646 h 762"/>
              <a:gd name="T6" fmla="*/ 2147483646 w 1893"/>
              <a:gd name="T7" fmla="*/ 2147483646 h 762"/>
              <a:gd name="T8" fmla="*/ 2147483646 w 1893"/>
              <a:gd name="T9" fmla="*/ 2147483646 h 762"/>
              <a:gd name="T10" fmla="*/ 2147483646 w 1893"/>
              <a:gd name="T11" fmla="*/ 2147483646 h 762"/>
              <a:gd name="T12" fmla="*/ 2147483646 w 1893"/>
              <a:gd name="T13" fmla="*/ 2147483646 h 762"/>
              <a:gd name="T14" fmla="*/ 2147483646 w 1893"/>
              <a:gd name="T15" fmla="*/ 2147483646 h 762"/>
              <a:gd name="T16" fmla="*/ 2147483646 w 1893"/>
              <a:gd name="T17" fmla="*/ 2147483646 h 762"/>
              <a:gd name="T18" fmla="*/ 2147483646 w 1893"/>
              <a:gd name="T19" fmla="*/ 2147483646 h 762"/>
              <a:gd name="T20" fmla="*/ 2147483646 w 1893"/>
              <a:gd name="T21" fmla="*/ 2147483646 h 762"/>
              <a:gd name="T22" fmla="*/ 2147483646 w 1893"/>
              <a:gd name="T23" fmla="*/ 2147483646 h 762"/>
              <a:gd name="T24" fmla="*/ 2147483646 w 1893"/>
              <a:gd name="T25" fmla="*/ 2147483646 h 762"/>
              <a:gd name="T26" fmla="*/ 2147483646 w 1893"/>
              <a:gd name="T27" fmla="*/ 2147483646 h 762"/>
              <a:gd name="T28" fmla="*/ 2147483646 w 1893"/>
              <a:gd name="T29" fmla="*/ 2147483646 h 762"/>
              <a:gd name="T30" fmla="*/ 2147483646 w 1893"/>
              <a:gd name="T31" fmla="*/ 2147483646 h 762"/>
              <a:gd name="T32" fmla="*/ 2147483646 w 1893"/>
              <a:gd name="T33" fmla="*/ 2147483646 h 762"/>
              <a:gd name="T34" fmla="*/ 2147483646 w 1893"/>
              <a:gd name="T35" fmla="*/ 2147483646 h 762"/>
              <a:gd name="T36" fmla="*/ 2147483646 w 1893"/>
              <a:gd name="T37" fmla="*/ 2147483646 h 762"/>
              <a:gd name="T38" fmla="*/ 2147483646 w 1893"/>
              <a:gd name="T39" fmla="*/ 2147483646 h 762"/>
              <a:gd name="T40" fmla="*/ 2147483646 w 1893"/>
              <a:gd name="T41" fmla="*/ 2147483646 h 762"/>
              <a:gd name="T42" fmla="*/ 2147483646 w 1893"/>
              <a:gd name="T43" fmla="*/ 2147483646 h 762"/>
              <a:gd name="T44" fmla="*/ 2147483646 w 1893"/>
              <a:gd name="T45" fmla="*/ 2147483646 h 762"/>
              <a:gd name="T46" fmla="*/ 2147483646 w 1893"/>
              <a:gd name="T47" fmla="*/ 2147483646 h 762"/>
              <a:gd name="T48" fmla="*/ 2147483646 w 1893"/>
              <a:gd name="T49" fmla="*/ 2000370584 h 762"/>
              <a:gd name="T50" fmla="*/ 2147483646 w 1893"/>
              <a:gd name="T51" fmla="*/ 0 h 762"/>
              <a:gd name="T52" fmla="*/ 2147483646 w 1893"/>
              <a:gd name="T53" fmla="*/ 2147483646 h 762"/>
              <a:gd name="T54" fmla="*/ 2147483646 w 1893"/>
              <a:gd name="T55" fmla="*/ 2147483646 h 762"/>
              <a:gd name="T56" fmla="*/ 2147483646 w 1893"/>
              <a:gd name="T57" fmla="*/ 2147483646 h 762"/>
              <a:gd name="T58" fmla="*/ 2147483646 w 1893"/>
              <a:gd name="T59" fmla="*/ 2147483646 h 762"/>
              <a:gd name="T60" fmla="*/ 2147483646 w 1893"/>
              <a:gd name="T61" fmla="*/ 2147483646 h 762"/>
              <a:gd name="T62" fmla="*/ 2147483646 w 1893"/>
              <a:gd name="T63" fmla="*/ 2147483646 h 762"/>
              <a:gd name="T64" fmla="*/ 2147483646 w 1893"/>
              <a:gd name="T65" fmla="*/ 2147483646 h 762"/>
              <a:gd name="T66" fmla="*/ 2147483646 w 1893"/>
              <a:gd name="T67" fmla="*/ 2147483646 h 762"/>
              <a:gd name="T68" fmla="*/ 2147483646 w 1893"/>
              <a:gd name="T69" fmla="*/ 2147483646 h 762"/>
              <a:gd name="T70" fmla="*/ 2147483646 w 1893"/>
              <a:gd name="T71" fmla="*/ 2147483646 h 762"/>
              <a:gd name="T72" fmla="*/ 2147483646 w 1893"/>
              <a:gd name="T73" fmla="*/ 2147483646 h 762"/>
              <a:gd name="T74" fmla="*/ 2147483646 w 1893"/>
              <a:gd name="T75" fmla="*/ 2147483646 h 762"/>
              <a:gd name="T76" fmla="*/ 2147483646 w 1893"/>
              <a:gd name="T77" fmla="*/ 2147483646 h 76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893"/>
              <a:gd name="T118" fmla="*/ 0 h 762"/>
              <a:gd name="T119" fmla="*/ 1893 w 1893"/>
              <a:gd name="T120" fmla="*/ 762 h 762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893" h="762">
                <a:moveTo>
                  <a:pt x="0" y="217"/>
                </a:moveTo>
                <a:lnTo>
                  <a:pt x="133" y="186"/>
                </a:lnTo>
                <a:lnTo>
                  <a:pt x="198" y="173"/>
                </a:lnTo>
                <a:lnTo>
                  <a:pt x="259" y="160"/>
                </a:lnTo>
                <a:lnTo>
                  <a:pt x="317" y="146"/>
                </a:lnTo>
                <a:lnTo>
                  <a:pt x="371" y="135"/>
                </a:lnTo>
                <a:lnTo>
                  <a:pt x="418" y="127"/>
                </a:lnTo>
                <a:lnTo>
                  <a:pt x="461" y="119"/>
                </a:lnTo>
                <a:lnTo>
                  <a:pt x="478" y="117"/>
                </a:lnTo>
                <a:lnTo>
                  <a:pt x="491" y="114"/>
                </a:lnTo>
                <a:lnTo>
                  <a:pt x="503" y="114"/>
                </a:lnTo>
                <a:lnTo>
                  <a:pt x="510" y="112"/>
                </a:lnTo>
                <a:lnTo>
                  <a:pt x="522" y="112"/>
                </a:lnTo>
                <a:lnTo>
                  <a:pt x="532" y="114"/>
                </a:lnTo>
                <a:lnTo>
                  <a:pt x="539" y="115"/>
                </a:lnTo>
                <a:lnTo>
                  <a:pt x="547" y="115"/>
                </a:lnTo>
                <a:lnTo>
                  <a:pt x="555" y="117"/>
                </a:lnTo>
                <a:lnTo>
                  <a:pt x="564" y="117"/>
                </a:lnTo>
                <a:lnTo>
                  <a:pt x="578" y="119"/>
                </a:lnTo>
                <a:lnTo>
                  <a:pt x="593" y="119"/>
                </a:lnTo>
                <a:lnTo>
                  <a:pt x="614" y="119"/>
                </a:lnTo>
                <a:lnTo>
                  <a:pt x="639" y="119"/>
                </a:lnTo>
                <a:lnTo>
                  <a:pt x="668" y="119"/>
                </a:lnTo>
                <a:lnTo>
                  <a:pt x="698" y="121"/>
                </a:lnTo>
                <a:lnTo>
                  <a:pt x="735" y="121"/>
                </a:lnTo>
                <a:lnTo>
                  <a:pt x="771" y="123"/>
                </a:lnTo>
                <a:lnTo>
                  <a:pt x="812" y="123"/>
                </a:lnTo>
                <a:lnTo>
                  <a:pt x="892" y="125"/>
                </a:lnTo>
                <a:lnTo>
                  <a:pt x="975" y="127"/>
                </a:lnTo>
                <a:lnTo>
                  <a:pt x="1013" y="127"/>
                </a:lnTo>
                <a:lnTo>
                  <a:pt x="1051" y="125"/>
                </a:lnTo>
                <a:lnTo>
                  <a:pt x="1088" y="125"/>
                </a:lnTo>
                <a:lnTo>
                  <a:pt x="1120" y="123"/>
                </a:lnTo>
                <a:lnTo>
                  <a:pt x="1151" y="121"/>
                </a:lnTo>
                <a:lnTo>
                  <a:pt x="1176" y="119"/>
                </a:lnTo>
                <a:lnTo>
                  <a:pt x="1199" y="115"/>
                </a:lnTo>
                <a:lnTo>
                  <a:pt x="1218" y="112"/>
                </a:lnTo>
                <a:lnTo>
                  <a:pt x="1235" y="106"/>
                </a:lnTo>
                <a:lnTo>
                  <a:pt x="1249" y="98"/>
                </a:lnTo>
                <a:lnTo>
                  <a:pt x="1272" y="85"/>
                </a:lnTo>
                <a:lnTo>
                  <a:pt x="1291" y="69"/>
                </a:lnTo>
                <a:lnTo>
                  <a:pt x="1308" y="54"/>
                </a:lnTo>
                <a:lnTo>
                  <a:pt x="1327" y="41"/>
                </a:lnTo>
                <a:lnTo>
                  <a:pt x="1350" y="27"/>
                </a:lnTo>
                <a:lnTo>
                  <a:pt x="1364" y="23"/>
                </a:lnTo>
                <a:lnTo>
                  <a:pt x="1381" y="19"/>
                </a:lnTo>
                <a:lnTo>
                  <a:pt x="1400" y="18"/>
                </a:lnTo>
                <a:lnTo>
                  <a:pt x="1421" y="14"/>
                </a:lnTo>
                <a:lnTo>
                  <a:pt x="1467" y="8"/>
                </a:lnTo>
                <a:lnTo>
                  <a:pt x="1517" y="4"/>
                </a:lnTo>
                <a:lnTo>
                  <a:pt x="1569" y="2"/>
                </a:lnTo>
                <a:lnTo>
                  <a:pt x="1621" y="0"/>
                </a:lnTo>
                <a:lnTo>
                  <a:pt x="1669" y="4"/>
                </a:lnTo>
                <a:lnTo>
                  <a:pt x="1690" y="6"/>
                </a:lnTo>
                <a:lnTo>
                  <a:pt x="1709" y="10"/>
                </a:lnTo>
                <a:lnTo>
                  <a:pt x="1726" y="14"/>
                </a:lnTo>
                <a:lnTo>
                  <a:pt x="1740" y="19"/>
                </a:lnTo>
                <a:lnTo>
                  <a:pt x="1751" y="27"/>
                </a:lnTo>
                <a:lnTo>
                  <a:pt x="1761" y="35"/>
                </a:lnTo>
                <a:lnTo>
                  <a:pt x="1774" y="54"/>
                </a:lnTo>
                <a:lnTo>
                  <a:pt x="1784" y="75"/>
                </a:lnTo>
                <a:lnTo>
                  <a:pt x="1788" y="100"/>
                </a:lnTo>
                <a:lnTo>
                  <a:pt x="1788" y="127"/>
                </a:lnTo>
                <a:lnTo>
                  <a:pt x="1788" y="156"/>
                </a:lnTo>
                <a:lnTo>
                  <a:pt x="1788" y="186"/>
                </a:lnTo>
                <a:lnTo>
                  <a:pt x="1789" y="217"/>
                </a:lnTo>
                <a:lnTo>
                  <a:pt x="1791" y="250"/>
                </a:lnTo>
                <a:lnTo>
                  <a:pt x="1791" y="286"/>
                </a:lnTo>
                <a:lnTo>
                  <a:pt x="1789" y="325"/>
                </a:lnTo>
                <a:lnTo>
                  <a:pt x="1788" y="363"/>
                </a:lnTo>
                <a:lnTo>
                  <a:pt x="1784" y="403"/>
                </a:lnTo>
                <a:lnTo>
                  <a:pt x="1784" y="442"/>
                </a:lnTo>
                <a:lnTo>
                  <a:pt x="1786" y="480"/>
                </a:lnTo>
                <a:lnTo>
                  <a:pt x="1789" y="515"/>
                </a:lnTo>
                <a:lnTo>
                  <a:pt x="1797" y="547"/>
                </a:lnTo>
                <a:lnTo>
                  <a:pt x="1807" y="580"/>
                </a:lnTo>
                <a:lnTo>
                  <a:pt x="1832" y="643"/>
                </a:lnTo>
                <a:lnTo>
                  <a:pt x="1860" y="703"/>
                </a:lnTo>
                <a:lnTo>
                  <a:pt x="1893" y="762"/>
                </a:lnTo>
              </a:path>
            </a:pathLst>
          </a:custGeom>
          <a:noFill/>
          <a:ln w="12700">
            <a:solidFill>
              <a:srgbClr val="0033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6392" name="Freeform 11">
            <a:extLst>
              <a:ext uri="{FF2B5EF4-FFF2-40B4-BE49-F238E27FC236}">
                <a16:creationId xmlns:a16="http://schemas.microsoft.com/office/drawing/2014/main" id="{032B0873-CB39-41A6-4766-05D2A35C44EF}"/>
              </a:ext>
            </a:extLst>
          </p:cNvPr>
          <p:cNvSpPr>
            <a:spLocks/>
          </p:cNvSpPr>
          <p:nvPr/>
        </p:nvSpPr>
        <p:spPr bwMode="auto">
          <a:xfrm>
            <a:off x="3335338" y="3017838"/>
            <a:ext cx="3770312" cy="1020762"/>
          </a:xfrm>
          <a:custGeom>
            <a:avLst/>
            <a:gdLst>
              <a:gd name="T0" fmla="*/ 2147483646 w 4749"/>
              <a:gd name="T1" fmla="*/ 2147483646 h 1286"/>
              <a:gd name="T2" fmla="*/ 2147483646 w 4749"/>
              <a:gd name="T3" fmla="*/ 2147483646 h 1286"/>
              <a:gd name="T4" fmla="*/ 2147483646 w 4749"/>
              <a:gd name="T5" fmla="*/ 2147483646 h 1286"/>
              <a:gd name="T6" fmla="*/ 2147483646 w 4749"/>
              <a:gd name="T7" fmla="*/ 2147483646 h 1286"/>
              <a:gd name="T8" fmla="*/ 0 w 4749"/>
              <a:gd name="T9" fmla="*/ 2147483646 h 1286"/>
              <a:gd name="T10" fmla="*/ 1000922963 w 4749"/>
              <a:gd name="T11" fmla="*/ 2147483646 h 1286"/>
              <a:gd name="T12" fmla="*/ 2147483646 w 4749"/>
              <a:gd name="T13" fmla="*/ 2147483646 h 1286"/>
              <a:gd name="T14" fmla="*/ 2147483646 w 4749"/>
              <a:gd name="T15" fmla="*/ 2147483646 h 1286"/>
              <a:gd name="T16" fmla="*/ 2147483646 w 4749"/>
              <a:gd name="T17" fmla="*/ 2147483646 h 1286"/>
              <a:gd name="T18" fmla="*/ 2147483646 w 4749"/>
              <a:gd name="T19" fmla="*/ 2147483646 h 1286"/>
              <a:gd name="T20" fmla="*/ 2147483646 w 4749"/>
              <a:gd name="T21" fmla="*/ 2147483646 h 1286"/>
              <a:gd name="T22" fmla="*/ 2147483646 w 4749"/>
              <a:gd name="T23" fmla="*/ 2147483646 h 1286"/>
              <a:gd name="T24" fmla="*/ 2147483646 w 4749"/>
              <a:gd name="T25" fmla="*/ 2147483646 h 1286"/>
              <a:gd name="T26" fmla="*/ 2147483646 w 4749"/>
              <a:gd name="T27" fmla="*/ 2147483646 h 1286"/>
              <a:gd name="T28" fmla="*/ 2147483646 w 4749"/>
              <a:gd name="T29" fmla="*/ 2147483646 h 1286"/>
              <a:gd name="T30" fmla="*/ 2147483646 w 4749"/>
              <a:gd name="T31" fmla="*/ 2147483646 h 1286"/>
              <a:gd name="T32" fmla="*/ 2147483646 w 4749"/>
              <a:gd name="T33" fmla="*/ 2147483646 h 1286"/>
              <a:gd name="T34" fmla="*/ 2147483646 w 4749"/>
              <a:gd name="T35" fmla="*/ 2147483646 h 1286"/>
              <a:gd name="T36" fmla="*/ 2147483646 w 4749"/>
              <a:gd name="T37" fmla="*/ 2147483646 h 1286"/>
              <a:gd name="T38" fmla="*/ 2147483646 w 4749"/>
              <a:gd name="T39" fmla="*/ 2147483646 h 1286"/>
              <a:gd name="T40" fmla="*/ 2147483646 w 4749"/>
              <a:gd name="T41" fmla="*/ 2147483646 h 1286"/>
              <a:gd name="T42" fmla="*/ 2147483646 w 4749"/>
              <a:gd name="T43" fmla="*/ 2147483646 h 1286"/>
              <a:gd name="T44" fmla="*/ 2147483646 w 4749"/>
              <a:gd name="T45" fmla="*/ 2147483646 h 1286"/>
              <a:gd name="T46" fmla="*/ 2147483646 w 4749"/>
              <a:gd name="T47" fmla="*/ 2147483646 h 1286"/>
              <a:gd name="T48" fmla="*/ 2147483646 w 4749"/>
              <a:gd name="T49" fmla="*/ 2147483646 h 1286"/>
              <a:gd name="T50" fmla="*/ 2147483646 w 4749"/>
              <a:gd name="T51" fmla="*/ 2147483646 h 1286"/>
              <a:gd name="T52" fmla="*/ 2147483646 w 4749"/>
              <a:gd name="T53" fmla="*/ 2147483646 h 1286"/>
              <a:gd name="T54" fmla="*/ 2147483646 w 4749"/>
              <a:gd name="T55" fmla="*/ 2147483646 h 1286"/>
              <a:gd name="T56" fmla="*/ 2147483646 w 4749"/>
              <a:gd name="T57" fmla="*/ 2147483646 h 1286"/>
              <a:gd name="T58" fmla="*/ 2147483646 w 4749"/>
              <a:gd name="T59" fmla="*/ 2147483646 h 1286"/>
              <a:gd name="T60" fmla="*/ 2147483646 w 4749"/>
              <a:gd name="T61" fmla="*/ 2147483646 h 1286"/>
              <a:gd name="T62" fmla="*/ 2147483646 w 4749"/>
              <a:gd name="T63" fmla="*/ 2147483646 h 1286"/>
              <a:gd name="T64" fmla="*/ 2147483646 w 4749"/>
              <a:gd name="T65" fmla="*/ 2147483646 h 1286"/>
              <a:gd name="T66" fmla="*/ 2147483646 w 4749"/>
              <a:gd name="T67" fmla="*/ 2147483646 h 1286"/>
              <a:gd name="T68" fmla="*/ 2147483646 w 4749"/>
              <a:gd name="T69" fmla="*/ 2147483646 h 1286"/>
              <a:gd name="T70" fmla="*/ 2147483646 w 4749"/>
              <a:gd name="T71" fmla="*/ 2147483646 h 1286"/>
              <a:gd name="T72" fmla="*/ 2147483646 w 4749"/>
              <a:gd name="T73" fmla="*/ 2147483646 h 1286"/>
              <a:gd name="T74" fmla="*/ 2147483646 w 4749"/>
              <a:gd name="T75" fmla="*/ 2147483646 h 1286"/>
              <a:gd name="T76" fmla="*/ 2147483646 w 4749"/>
              <a:gd name="T77" fmla="*/ 2147483646 h 1286"/>
              <a:gd name="T78" fmla="*/ 2147483646 w 4749"/>
              <a:gd name="T79" fmla="*/ 2147483646 h 1286"/>
              <a:gd name="T80" fmla="*/ 2147483646 w 4749"/>
              <a:gd name="T81" fmla="*/ 2147483646 h 1286"/>
              <a:gd name="T82" fmla="*/ 2147483646 w 4749"/>
              <a:gd name="T83" fmla="*/ 2147483646 h 1286"/>
              <a:gd name="T84" fmla="*/ 2147483646 w 4749"/>
              <a:gd name="T85" fmla="*/ 2147483646 h 1286"/>
              <a:gd name="T86" fmla="*/ 2147483646 w 4749"/>
              <a:gd name="T87" fmla="*/ 2147483646 h 1286"/>
              <a:gd name="T88" fmla="*/ 2147483646 w 4749"/>
              <a:gd name="T89" fmla="*/ 2147483646 h 1286"/>
              <a:gd name="T90" fmla="*/ 2147483646 w 4749"/>
              <a:gd name="T91" fmla="*/ 2147483646 h 128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4749"/>
              <a:gd name="T139" fmla="*/ 0 h 1286"/>
              <a:gd name="T140" fmla="*/ 4749 w 4749"/>
              <a:gd name="T141" fmla="*/ 1286 h 128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4749" h="1286">
                <a:moveTo>
                  <a:pt x="11" y="1286"/>
                </a:moveTo>
                <a:lnTo>
                  <a:pt x="11" y="1254"/>
                </a:lnTo>
                <a:lnTo>
                  <a:pt x="11" y="1236"/>
                </a:lnTo>
                <a:lnTo>
                  <a:pt x="11" y="1215"/>
                </a:lnTo>
                <a:lnTo>
                  <a:pt x="11" y="1190"/>
                </a:lnTo>
                <a:lnTo>
                  <a:pt x="11" y="1162"/>
                </a:lnTo>
                <a:lnTo>
                  <a:pt x="11" y="1129"/>
                </a:lnTo>
                <a:lnTo>
                  <a:pt x="11" y="1089"/>
                </a:lnTo>
                <a:lnTo>
                  <a:pt x="11" y="1066"/>
                </a:lnTo>
                <a:lnTo>
                  <a:pt x="9" y="1039"/>
                </a:lnTo>
                <a:lnTo>
                  <a:pt x="9" y="1008"/>
                </a:lnTo>
                <a:lnTo>
                  <a:pt x="7" y="977"/>
                </a:lnTo>
                <a:lnTo>
                  <a:pt x="5" y="908"/>
                </a:lnTo>
                <a:lnTo>
                  <a:pt x="2" y="837"/>
                </a:lnTo>
                <a:lnTo>
                  <a:pt x="0" y="766"/>
                </a:lnTo>
                <a:lnTo>
                  <a:pt x="0" y="732"/>
                </a:lnTo>
                <a:lnTo>
                  <a:pt x="2" y="699"/>
                </a:lnTo>
                <a:lnTo>
                  <a:pt x="2" y="668"/>
                </a:lnTo>
                <a:lnTo>
                  <a:pt x="3" y="641"/>
                </a:lnTo>
                <a:lnTo>
                  <a:pt x="7" y="614"/>
                </a:lnTo>
                <a:lnTo>
                  <a:pt x="11" y="593"/>
                </a:lnTo>
                <a:lnTo>
                  <a:pt x="15" y="574"/>
                </a:lnTo>
                <a:lnTo>
                  <a:pt x="17" y="557"/>
                </a:lnTo>
                <a:lnTo>
                  <a:pt x="19" y="528"/>
                </a:lnTo>
                <a:lnTo>
                  <a:pt x="19" y="503"/>
                </a:lnTo>
                <a:lnTo>
                  <a:pt x="19" y="494"/>
                </a:lnTo>
                <a:lnTo>
                  <a:pt x="23" y="486"/>
                </a:lnTo>
                <a:lnTo>
                  <a:pt x="26" y="478"/>
                </a:lnTo>
                <a:lnTo>
                  <a:pt x="34" y="471"/>
                </a:lnTo>
                <a:lnTo>
                  <a:pt x="44" y="465"/>
                </a:lnTo>
                <a:lnTo>
                  <a:pt x="59" y="461"/>
                </a:lnTo>
                <a:lnTo>
                  <a:pt x="76" y="455"/>
                </a:lnTo>
                <a:lnTo>
                  <a:pt x="101" y="451"/>
                </a:lnTo>
                <a:lnTo>
                  <a:pt x="130" y="449"/>
                </a:lnTo>
                <a:lnTo>
                  <a:pt x="164" y="446"/>
                </a:lnTo>
                <a:lnTo>
                  <a:pt x="207" y="444"/>
                </a:lnTo>
                <a:lnTo>
                  <a:pt x="257" y="442"/>
                </a:lnTo>
                <a:lnTo>
                  <a:pt x="310" y="444"/>
                </a:lnTo>
                <a:lnTo>
                  <a:pt x="372" y="446"/>
                </a:lnTo>
                <a:lnTo>
                  <a:pt x="437" y="447"/>
                </a:lnTo>
                <a:lnTo>
                  <a:pt x="506" y="451"/>
                </a:lnTo>
                <a:lnTo>
                  <a:pt x="577" y="455"/>
                </a:lnTo>
                <a:lnTo>
                  <a:pt x="652" y="461"/>
                </a:lnTo>
                <a:lnTo>
                  <a:pt x="803" y="471"/>
                </a:lnTo>
                <a:lnTo>
                  <a:pt x="956" y="482"/>
                </a:lnTo>
                <a:lnTo>
                  <a:pt x="1031" y="486"/>
                </a:lnTo>
                <a:lnTo>
                  <a:pt x="1104" y="490"/>
                </a:lnTo>
                <a:lnTo>
                  <a:pt x="1173" y="494"/>
                </a:lnTo>
                <a:lnTo>
                  <a:pt x="1238" y="495"/>
                </a:lnTo>
                <a:lnTo>
                  <a:pt x="1303" y="497"/>
                </a:lnTo>
                <a:lnTo>
                  <a:pt x="1371" y="497"/>
                </a:lnTo>
                <a:lnTo>
                  <a:pt x="1509" y="499"/>
                </a:lnTo>
                <a:lnTo>
                  <a:pt x="1647" y="499"/>
                </a:lnTo>
                <a:lnTo>
                  <a:pt x="1783" y="499"/>
                </a:lnTo>
                <a:lnTo>
                  <a:pt x="1848" y="497"/>
                </a:lnTo>
                <a:lnTo>
                  <a:pt x="1909" y="497"/>
                </a:lnTo>
                <a:lnTo>
                  <a:pt x="1971" y="497"/>
                </a:lnTo>
                <a:lnTo>
                  <a:pt x="2028" y="497"/>
                </a:lnTo>
                <a:lnTo>
                  <a:pt x="2080" y="495"/>
                </a:lnTo>
                <a:lnTo>
                  <a:pt x="2128" y="495"/>
                </a:lnTo>
                <a:lnTo>
                  <a:pt x="2172" y="495"/>
                </a:lnTo>
                <a:lnTo>
                  <a:pt x="2210" y="495"/>
                </a:lnTo>
                <a:lnTo>
                  <a:pt x="2228" y="495"/>
                </a:lnTo>
                <a:lnTo>
                  <a:pt x="2241" y="495"/>
                </a:lnTo>
                <a:lnTo>
                  <a:pt x="2266" y="495"/>
                </a:lnTo>
                <a:lnTo>
                  <a:pt x="2283" y="495"/>
                </a:lnTo>
                <a:lnTo>
                  <a:pt x="2297" y="497"/>
                </a:lnTo>
                <a:lnTo>
                  <a:pt x="2306" y="497"/>
                </a:lnTo>
                <a:lnTo>
                  <a:pt x="2310" y="497"/>
                </a:lnTo>
                <a:lnTo>
                  <a:pt x="2312" y="497"/>
                </a:lnTo>
                <a:lnTo>
                  <a:pt x="2314" y="499"/>
                </a:lnTo>
                <a:lnTo>
                  <a:pt x="2312" y="499"/>
                </a:lnTo>
                <a:lnTo>
                  <a:pt x="2314" y="499"/>
                </a:lnTo>
                <a:lnTo>
                  <a:pt x="2316" y="499"/>
                </a:lnTo>
                <a:lnTo>
                  <a:pt x="2322" y="499"/>
                </a:lnTo>
                <a:lnTo>
                  <a:pt x="2331" y="497"/>
                </a:lnTo>
                <a:lnTo>
                  <a:pt x="2345" y="497"/>
                </a:lnTo>
                <a:lnTo>
                  <a:pt x="2364" y="495"/>
                </a:lnTo>
                <a:lnTo>
                  <a:pt x="2389" y="494"/>
                </a:lnTo>
                <a:lnTo>
                  <a:pt x="2416" y="492"/>
                </a:lnTo>
                <a:lnTo>
                  <a:pt x="2448" y="492"/>
                </a:lnTo>
                <a:lnTo>
                  <a:pt x="2481" y="490"/>
                </a:lnTo>
                <a:lnTo>
                  <a:pt x="2517" y="488"/>
                </a:lnTo>
                <a:lnTo>
                  <a:pt x="2556" y="486"/>
                </a:lnTo>
                <a:lnTo>
                  <a:pt x="2636" y="482"/>
                </a:lnTo>
                <a:lnTo>
                  <a:pt x="2717" y="476"/>
                </a:lnTo>
                <a:lnTo>
                  <a:pt x="2793" y="469"/>
                </a:lnTo>
                <a:lnTo>
                  <a:pt x="2830" y="465"/>
                </a:lnTo>
                <a:lnTo>
                  <a:pt x="2864" y="459"/>
                </a:lnTo>
                <a:lnTo>
                  <a:pt x="2897" y="453"/>
                </a:lnTo>
                <a:lnTo>
                  <a:pt x="2926" y="446"/>
                </a:lnTo>
                <a:lnTo>
                  <a:pt x="2953" y="436"/>
                </a:lnTo>
                <a:lnTo>
                  <a:pt x="2976" y="426"/>
                </a:lnTo>
                <a:lnTo>
                  <a:pt x="3018" y="401"/>
                </a:lnTo>
                <a:lnTo>
                  <a:pt x="3056" y="373"/>
                </a:lnTo>
                <a:lnTo>
                  <a:pt x="3089" y="344"/>
                </a:lnTo>
                <a:lnTo>
                  <a:pt x="3121" y="313"/>
                </a:lnTo>
                <a:lnTo>
                  <a:pt x="3156" y="286"/>
                </a:lnTo>
                <a:lnTo>
                  <a:pt x="3190" y="263"/>
                </a:lnTo>
                <a:lnTo>
                  <a:pt x="3211" y="256"/>
                </a:lnTo>
                <a:lnTo>
                  <a:pt x="3232" y="248"/>
                </a:lnTo>
                <a:lnTo>
                  <a:pt x="3278" y="238"/>
                </a:lnTo>
                <a:lnTo>
                  <a:pt x="3326" y="234"/>
                </a:lnTo>
                <a:lnTo>
                  <a:pt x="3378" y="234"/>
                </a:lnTo>
                <a:lnTo>
                  <a:pt x="3430" y="236"/>
                </a:lnTo>
                <a:lnTo>
                  <a:pt x="3537" y="244"/>
                </a:lnTo>
                <a:lnTo>
                  <a:pt x="3589" y="246"/>
                </a:lnTo>
                <a:lnTo>
                  <a:pt x="3641" y="248"/>
                </a:lnTo>
                <a:lnTo>
                  <a:pt x="3746" y="250"/>
                </a:lnTo>
                <a:lnTo>
                  <a:pt x="3852" y="252"/>
                </a:lnTo>
                <a:lnTo>
                  <a:pt x="3955" y="252"/>
                </a:lnTo>
                <a:lnTo>
                  <a:pt x="4005" y="250"/>
                </a:lnTo>
                <a:lnTo>
                  <a:pt x="4051" y="248"/>
                </a:lnTo>
                <a:lnTo>
                  <a:pt x="4093" y="244"/>
                </a:lnTo>
                <a:lnTo>
                  <a:pt x="4134" y="240"/>
                </a:lnTo>
                <a:lnTo>
                  <a:pt x="4172" y="234"/>
                </a:lnTo>
                <a:lnTo>
                  <a:pt x="4208" y="229"/>
                </a:lnTo>
                <a:lnTo>
                  <a:pt x="4279" y="215"/>
                </a:lnTo>
                <a:lnTo>
                  <a:pt x="4318" y="208"/>
                </a:lnTo>
                <a:lnTo>
                  <a:pt x="4358" y="198"/>
                </a:lnTo>
                <a:lnTo>
                  <a:pt x="4402" y="188"/>
                </a:lnTo>
                <a:lnTo>
                  <a:pt x="4452" y="177"/>
                </a:lnTo>
                <a:lnTo>
                  <a:pt x="4504" y="165"/>
                </a:lnTo>
                <a:lnTo>
                  <a:pt x="4556" y="152"/>
                </a:lnTo>
                <a:lnTo>
                  <a:pt x="4605" y="138"/>
                </a:lnTo>
                <a:lnTo>
                  <a:pt x="4649" y="125"/>
                </a:lnTo>
                <a:lnTo>
                  <a:pt x="4669" y="119"/>
                </a:lnTo>
                <a:lnTo>
                  <a:pt x="4686" y="114"/>
                </a:lnTo>
                <a:lnTo>
                  <a:pt x="4701" y="106"/>
                </a:lnTo>
                <a:lnTo>
                  <a:pt x="4715" y="100"/>
                </a:lnTo>
                <a:lnTo>
                  <a:pt x="4724" y="94"/>
                </a:lnTo>
                <a:lnTo>
                  <a:pt x="4734" y="87"/>
                </a:lnTo>
                <a:lnTo>
                  <a:pt x="4743" y="75"/>
                </a:lnTo>
                <a:lnTo>
                  <a:pt x="4749" y="62"/>
                </a:lnTo>
                <a:lnTo>
                  <a:pt x="4749" y="50"/>
                </a:lnTo>
                <a:lnTo>
                  <a:pt x="4743" y="37"/>
                </a:lnTo>
                <a:lnTo>
                  <a:pt x="4736" y="25"/>
                </a:lnTo>
                <a:lnTo>
                  <a:pt x="4726" y="12"/>
                </a:lnTo>
                <a:lnTo>
                  <a:pt x="4715" y="0"/>
                </a:lnTo>
              </a:path>
            </a:pathLst>
          </a:custGeom>
          <a:noFill/>
          <a:ln w="12700">
            <a:solidFill>
              <a:srgbClr val="33339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grpSp>
        <p:nvGrpSpPr>
          <p:cNvPr id="16393" name="Group 12">
            <a:extLst>
              <a:ext uri="{FF2B5EF4-FFF2-40B4-BE49-F238E27FC236}">
                <a16:creationId xmlns:a16="http://schemas.microsoft.com/office/drawing/2014/main" id="{055A56F2-C84A-85B9-FB27-CCD295580187}"/>
              </a:ext>
            </a:extLst>
          </p:cNvPr>
          <p:cNvGrpSpPr>
            <a:grpSpLocks/>
          </p:cNvGrpSpPr>
          <p:nvPr/>
        </p:nvGrpSpPr>
        <p:grpSpPr bwMode="auto">
          <a:xfrm>
            <a:off x="6186488" y="3330575"/>
            <a:ext cx="41275" cy="119063"/>
            <a:chOff x="3897" y="2098"/>
            <a:chExt cx="26" cy="75"/>
          </a:xfrm>
        </p:grpSpPr>
        <p:sp>
          <p:nvSpPr>
            <p:cNvPr id="16919" name="Oval 13">
              <a:extLst>
                <a:ext uri="{FF2B5EF4-FFF2-40B4-BE49-F238E27FC236}">
                  <a16:creationId xmlns:a16="http://schemas.microsoft.com/office/drawing/2014/main" id="{28D5F64B-5353-9297-1860-77C68C07DA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7" y="2098"/>
              <a:ext cx="26" cy="75"/>
            </a:xfrm>
            <a:prstGeom prst="ellips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  <p:sp>
          <p:nvSpPr>
            <p:cNvPr id="16920" name="Oval 14">
              <a:extLst>
                <a:ext uri="{FF2B5EF4-FFF2-40B4-BE49-F238E27FC236}">
                  <a16:creationId xmlns:a16="http://schemas.microsoft.com/office/drawing/2014/main" id="{D70BB367-DCCB-AF7D-DC5E-0CDC9BB6CB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7" y="2098"/>
              <a:ext cx="26" cy="75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16394" name="Group 15">
            <a:extLst>
              <a:ext uri="{FF2B5EF4-FFF2-40B4-BE49-F238E27FC236}">
                <a16:creationId xmlns:a16="http://schemas.microsoft.com/office/drawing/2014/main" id="{86AA2F64-C9CB-CED3-1A47-B3028C2F9BD2}"/>
              </a:ext>
            </a:extLst>
          </p:cNvPr>
          <p:cNvGrpSpPr>
            <a:grpSpLocks/>
          </p:cNvGrpSpPr>
          <p:nvPr/>
        </p:nvGrpSpPr>
        <p:grpSpPr bwMode="auto">
          <a:xfrm>
            <a:off x="2251075" y="3565525"/>
            <a:ext cx="42863" cy="120650"/>
            <a:chOff x="1418" y="2246"/>
            <a:chExt cx="27" cy="76"/>
          </a:xfrm>
        </p:grpSpPr>
        <p:sp>
          <p:nvSpPr>
            <p:cNvPr id="16917" name="Oval 16">
              <a:extLst>
                <a:ext uri="{FF2B5EF4-FFF2-40B4-BE49-F238E27FC236}">
                  <a16:creationId xmlns:a16="http://schemas.microsoft.com/office/drawing/2014/main" id="{6D5B90B9-2A23-7920-6722-0576BC5E29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8" y="2246"/>
              <a:ext cx="27" cy="76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  <p:sp>
          <p:nvSpPr>
            <p:cNvPr id="16918" name="Oval 17">
              <a:extLst>
                <a:ext uri="{FF2B5EF4-FFF2-40B4-BE49-F238E27FC236}">
                  <a16:creationId xmlns:a16="http://schemas.microsoft.com/office/drawing/2014/main" id="{8DD74DDB-5262-BED8-2065-7481D4573F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8" y="2246"/>
              <a:ext cx="27" cy="76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16395" name="Group 18">
            <a:extLst>
              <a:ext uri="{FF2B5EF4-FFF2-40B4-BE49-F238E27FC236}">
                <a16:creationId xmlns:a16="http://schemas.microsoft.com/office/drawing/2014/main" id="{4628AE1A-41E0-0CAA-8F02-354661A4710A}"/>
              </a:ext>
            </a:extLst>
          </p:cNvPr>
          <p:cNvGrpSpPr>
            <a:grpSpLocks/>
          </p:cNvGrpSpPr>
          <p:nvPr/>
        </p:nvGrpSpPr>
        <p:grpSpPr bwMode="auto">
          <a:xfrm>
            <a:off x="2212975" y="3700463"/>
            <a:ext cx="42863" cy="119062"/>
            <a:chOff x="1394" y="2331"/>
            <a:chExt cx="27" cy="75"/>
          </a:xfrm>
        </p:grpSpPr>
        <p:sp>
          <p:nvSpPr>
            <p:cNvPr id="16915" name="Oval 19">
              <a:extLst>
                <a:ext uri="{FF2B5EF4-FFF2-40B4-BE49-F238E27FC236}">
                  <a16:creationId xmlns:a16="http://schemas.microsoft.com/office/drawing/2014/main" id="{ED002221-CB0A-1EB6-8E03-C1C1017416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4" y="2331"/>
              <a:ext cx="27" cy="75"/>
            </a:xfrm>
            <a:prstGeom prst="ellipse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  <p:sp>
          <p:nvSpPr>
            <p:cNvPr id="16916" name="Oval 20">
              <a:extLst>
                <a:ext uri="{FF2B5EF4-FFF2-40B4-BE49-F238E27FC236}">
                  <a16:creationId xmlns:a16="http://schemas.microsoft.com/office/drawing/2014/main" id="{78CCFDF5-00F1-24AF-E0C9-C7B615106B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4" y="2331"/>
              <a:ext cx="27" cy="75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16396" name="Group 21">
            <a:extLst>
              <a:ext uri="{FF2B5EF4-FFF2-40B4-BE49-F238E27FC236}">
                <a16:creationId xmlns:a16="http://schemas.microsoft.com/office/drawing/2014/main" id="{B8D2E9D0-2006-B009-E45E-C9291F16BC29}"/>
              </a:ext>
            </a:extLst>
          </p:cNvPr>
          <p:cNvGrpSpPr>
            <a:grpSpLocks/>
          </p:cNvGrpSpPr>
          <p:nvPr/>
        </p:nvGrpSpPr>
        <p:grpSpPr bwMode="auto">
          <a:xfrm>
            <a:off x="6834188" y="3251200"/>
            <a:ext cx="42862" cy="119063"/>
            <a:chOff x="4305" y="2048"/>
            <a:chExt cx="27" cy="75"/>
          </a:xfrm>
        </p:grpSpPr>
        <p:sp>
          <p:nvSpPr>
            <p:cNvPr id="16913" name="Oval 22">
              <a:extLst>
                <a:ext uri="{FF2B5EF4-FFF2-40B4-BE49-F238E27FC236}">
                  <a16:creationId xmlns:a16="http://schemas.microsoft.com/office/drawing/2014/main" id="{74AC6F44-5D6B-9212-36A5-7078D5F6B7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5" y="2048"/>
              <a:ext cx="27" cy="75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  <p:sp>
          <p:nvSpPr>
            <p:cNvPr id="16914" name="Oval 23">
              <a:extLst>
                <a:ext uri="{FF2B5EF4-FFF2-40B4-BE49-F238E27FC236}">
                  <a16:creationId xmlns:a16="http://schemas.microsoft.com/office/drawing/2014/main" id="{EF4FBD36-78F6-B6EA-250F-6AAF9BBD3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5" y="2048"/>
              <a:ext cx="27" cy="75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16397" name="Group 24">
            <a:extLst>
              <a:ext uri="{FF2B5EF4-FFF2-40B4-BE49-F238E27FC236}">
                <a16:creationId xmlns:a16="http://schemas.microsoft.com/office/drawing/2014/main" id="{DE7AE71A-ED76-68AC-5E3D-350CCF9271B0}"/>
              </a:ext>
            </a:extLst>
          </p:cNvPr>
          <p:cNvGrpSpPr>
            <a:grpSpLocks/>
          </p:cNvGrpSpPr>
          <p:nvPr/>
        </p:nvGrpSpPr>
        <p:grpSpPr bwMode="auto">
          <a:xfrm>
            <a:off x="6477000" y="3397250"/>
            <a:ext cx="109538" cy="63500"/>
            <a:chOff x="4080" y="2140"/>
            <a:chExt cx="69" cy="40"/>
          </a:xfrm>
        </p:grpSpPr>
        <p:sp>
          <p:nvSpPr>
            <p:cNvPr id="16911" name="Freeform 25">
              <a:extLst>
                <a:ext uri="{FF2B5EF4-FFF2-40B4-BE49-F238E27FC236}">
                  <a16:creationId xmlns:a16="http://schemas.microsoft.com/office/drawing/2014/main" id="{2CADAFE0-F3BE-E595-E4AF-7082DCA6E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0" y="2140"/>
              <a:ext cx="69" cy="40"/>
            </a:xfrm>
            <a:custGeom>
              <a:avLst/>
              <a:gdLst>
                <a:gd name="T0" fmla="*/ 17 w 138"/>
                <a:gd name="T1" fmla="*/ 1 h 81"/>
                <a:gd name="T2" fmla="*/ 17 w 138"/>
                <a:gd name="T3" fmla="*/ 0 h 81"/>
                <a:gd name="T4" fmla="*/ 16 w 138"/>
                <a:gd name="T5" fmla="*/ 0 h 81"/>
                <a:gd name="T6" fmla="*/ 15 w 138"/>
                <a:gd name="T7" fmla="*/ 0 h 81"/>
                <a:gd name="T8" fmla="*/ 14 w 138"/>
                <a:gd name="T9" fmla="*/ 0 h 81"/>
                <a:gd name="T10" fmla="*/ 11 w 138"/>
                <a:gd name="T11" fmla="*/ 0 h 81"/>
                <a:gd name="T12" fmla="*/ 8 w 138"/>
                <a:gd name="T13" fmla="*/ 2 h 81"/>
                <a:gd name="T14" fmla="*/ 5 w 138"/>
                <a:gd name="T15" fmla="*/ 4 h 81"/>
                <a:gd name="T16" fmla="*/ 3 w 138"/>
                <a:gd name="T17" fmla="*/ 5 h 81"/>
                <a:gd name="T18" fmla="*/ 2 w 138"/>
                <a:gd name="T19" fmla="*/ 6 h 81"/>
                <a:gd name="T20" fmla="*/ 1 w 138"/>
                <a:gd name="T21" fmla="*/ 7 h 81"/>
                <a:gd name="T22" fmla="*/ 1 w 138"/>
                <a:gd name="T23" fmla="*/ 7 h 81"/>
                <a:gd name="T24" fmla="*/ 0 w 138"/>
                <a:gd name="T25" fmla="*/ 8 h 81"/>
                <a:gd name="T26" fmla="*/ 0 w 138"/>
                <a:gd name="T27" fmla="*/ 9 h 81"/>
                <a:gd name="T28" fmla="*/ 1 w 138"/>
                <a:gd name="T29" fmla="*/ 9 h 81"/>
                <a:gd name="T30" fmla="*/ 2 w 138"/>
                <a:gd name="T31" fmla="*/ 9 h 81"/>
                <a:gd name="T32" fmla="*/ 3 w 138"/>
                <a:gd name="T33" fmla="*/ 10 h 81"/>
                <a:gd name="T34" fmla="*/ 4 w 138"/>
                <a:gd name="T35" fmla="*/ 10 h 81"/>
                <a:gd name="T36" fmla="*/ 7 w 138"/>
                <a:gd name="T37" fmla="*/ 9 h 81"/>
                <a:gd name="T38" fmla="*/ 11 w 138"/>
                <a:gd name="T39" fmla="*/ 8 h 81"/>
                <a:gd name="T40" fmla="*/ 14 w 138"/>
                <a:gd name="T41" fmla="*/ 6 h 81"/>
                <a:gd name="T42" fmla="*/ 15 w 138"/>
                <a:gd name="T43" fmla="*/ 5 h 81"/>
                <a:gd name="T44" fmla="*/ 16 w 138"/>
                <a:gd name="T45" fmla="*/ 4 h 81"/>
                <a:gd name="T46" fmla="*/ 17 w 138"/>
                <a:gd name="T47" fmla="*/ 3 h 81"/>
                <a:gd name="T48" fmla="*/ 17 w 138"/>
                <a:gd name="T49" fmla="*/ 2 h 81"/>
                <a:gd name="T50" fmla="*/ 18 w 138"/>
                <a:gd name="T51" fmla="*/ 1 h 81"/>
                <a:gd name="T52" fmla="*/ 17 w 138"/>
                <a:gd name="T53" fmla="*/ 1 h 8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38"/>
                <a:gd name="T82" fmla="*/ 0 h 81"/>
                <a:gd name="T83" fmla="*/ 138 w 138"/>
                <a:gd name="T84" fmla="*/ 81 h 8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38" h="81">
                  <a:moveTo>
                    <a:pt x="136" y="8"/>
                  </a:moveTo>
                  <a:lnTo>
                    <a:pt x="133" y="4"/>
                  </a:lnTo>
                  <a:lnTo>
                    <a:pt x="127" y="2"/>
                  </a:lnTo>
                  <a:lnTo>
                    <a:pt x="119" y="0"/>
                  </a:lnTo>
                  <a:lnTo>
                    <a:pt x="110" y="2"/>
                  </a:lnTo>
                  <a:lnTo>
                    <a:pt x="85" y="6"/>
                  </a:lnTo>
                  <a:lnTo>
                    <a:pt x="58" y="17"/>
                  </a:lnTo>
                  <a:lnTo>
                    <a:pt x="33" y="33"/>
                  </a:lnTo>
                  <a:lnTo>
                    <a:pt x="21" y="41"/>
                  </a:lnTo>
                  <a:lnTo>
                    <a:pt x="14" y="48"/>
                  </a:lnTo>
                  <a:lnTo>
                    <a:pt x="6" y="56"/>
                  </a:lnTo>
                  <a:lnTo>
                    <a:pt x="2" y="62"/>
                  </a:lnTo>
                  <a:lnTo>
                    <a:pt x="0" y="67"/>
                  </a:lnTo>
                  <a:lnTo>
                    <a:pt x="0" y="73"/>
                  </a:lnTo>
                  <a:lnTo>
                    <a:pt x="4" y="77"/>
                  </a:lnTo>
                  <a:lnTo>
                    <a:pt x="10" y="79"/>
                  </a:lnTo>
                  <a:lnTo>
                    <a:pt x="18" y="81"/>
                  </a:lnTo>
                  <a:lnTo>
                    <a:pt x="29" y="81"/>
                  </a:lnTo>
                  <a:lnTo>
                    <a:pt x="52" y="75"/>
                  </a:lnTo>
                  <a:lnTo>
                    <a:pt x="81" y="64"/>
                  </a:lnTo>
                  <a:lnTo>
                    <a:pt x="106" y="48"/>
                  </a:lnTo>
                  <a:lnTo>
                    <a:pt x="117" y="41"/>
                  </a:lnTo>
                  <a:lnTo>
                    <a:pt x="125" y="33"/>
                  </a:lnTo>
                  <a:lnTo>
                    <a:pt x="133" y="25"/>
                  </a:lnTo>
                  <a:lnTo>
                    <a:pt x="136" y="19"/>
                  </a:lnTo>
                  <a:lnTo>
                    <a:pt x="138" y="14"/>
                  </a:lnTo>
                  <a:lnTo>
                    <a:pt x="136" y="8"/>
                  </a:ln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912" name="Freeform 26">
              <a:extLst>
                <a:ext uri="{FF2B5EF4-FFF2-40B4-BE49-F238E27FC236}">
                  <a16:creationId xmlns:a16="http://schemas.microsoft.com/office/drawing/2014/main" id="{C6B9CB65-5807-A742-A227-55FFABA27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0" y="2140"/>
              <a:ext cx="69" cy="40"/>
            </a:xfrm>
            <a:custGeom>
              <a:avLst/>
              <a:gdLst>
                <a:gd name="T0" fmla="*/ 17 w 138"/>
                <a:gd name="T1" fmla="*/ 1 h 81"/>
                <a:gd name="T2" fmla="*/ 17 w 138"/>
                <a:gd name="T3" fmla="*/ 0 h 81"/>
                <a:gd name="T4" fmla="*/ 16 w 138"/>
                <a:gd name="T5" fmla="*/ 0 h 81"/>
                <a:gd name="T6" fmla="*/ 15 w 138"/>
                <a:gd name="T7" fmla="*/ 0 h 81"/>
                <a:gd name="T8" fmla="*/ 14 w 138"/>
                <a:gd name="T9" fmla="*/ 0 h 81"/>
                <a:gd name="T10" fmla="*/ 11 w 138"/>
                <a:gd name="T11" fmla="*/ 0 h 81"/>
                <a:gd name="T12" fmla="*/ 8 w 138"/>
                <a:gd name="T13" fmla="*/ 2 h 81"/>
                <a:gd name="T14" fmla="*/ 5 w 138"/>
                <a:gd name="T15" fmla="*/ 4 h 81"/>
                <a:gd name="T16" fmla="*/ 3 w 138"/>
                <a:gd name="T17" fmla="*/ 5 h 81"/>
                <a:gd name="T18" fmla="*/ 2 w 138"/>
                <a:gd name="T19" fmla="*/ 6 h 81"/>
                <a:gd name="T20" fmla="*/ 1 w 138"/>
                <a:gd name="T21" fmla="*/ 7 h 81"/>
                <a:gd name="T22" fmla="*/ 1 w 138"/>
                <a:gd name="T23" fmla="*/ 7 h 81"/>
                <a:gd name="T24" fmla="*/ 0 w 138"/>
                <a:gd name="T25" fmla="*/ 8 h 81"/>
                <a:gd name="T26" fmla="*/ 0 w 138"/>
                <a:gd name="T27" fmla="*/ 9 h 81"/>
                <a:gd name="T28" fmla="*/ 1 w 138"/>
                <a:gd name="T29" fmla="*/ 9 h 81"/>
                <a:gd name="T30" fmla="*/ 2 w 138"/>
                <a:gd name="T31" fmla="*/ 9 h 81"/>
                <a:gd name="T32" fmla="*/ 3 w 138"/>
                <a:gd name="T33" fmla="*/ 10 h 81"/>
                <a:gd name="T34" fmla="*/ 4 w 138"/>
                <a:gd name="T35" fmla="*/ 10 h 81"/>
                <a:gd name="T36" fmla="*/ 7 w 138"/>
                <a:gd name="T37" fmla="*/ 9 h 81"/>
                <a:gd name="T38" fmla="*/ 11 w 138"/>
                <a:gd name="T39" fmla="*/ 8 h 81"/>
                <a:gd name="T40" fmla="*/ 14 w 138"/>
                <a:gd name="T41" fmla="*/ 6 h 81"/>
                <a:gd name="T42" fmla="*/ 15 w 138"/>
                <a:gd name="T43" fmla="*/ 5 h 81"/>
                <a:gd name="T44" fmla="*/ 16 w 138"/>
                <a:gd name="T45" fmla="*/ 4 h 81"/>
                <a:gd name="T46" fmla="*/ 17 w 138"/>
                <a:gd name="T47" fmla="*/ 3 h 81"/>
                <a:gd name="T48" fmla="*/ 17 w 138"/>
                <a:gd name="T49" fmla="*/ 2 h 81"/>
                <a:gd name="T50" fmla="*/ 18 w 138"/>
                <a:gd name="T51" fmla="*/ 1 h 81"/>
                <a:gd name="T52" fmla="*/ 17 w 138"/>
                <a:gd name="T53" fmla="*/ 1 h 8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38"/>
                <a:gd name="T82" fmla="*/ 0 h 81"/>
                <a:gd name="T83" fmla="*/ 138 w 138"/>
                <a:gd name="T84" fmla="*/ 81 h 8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38" h="81">
                  <a:moveTo>
                    <a:pt x="136" y="8"/>
                  </a:moveTo>
                  <a:lnTo>
                    <a:pt x="133" y="4"/>
                  </a:lnTo>
                  <a:lnTo>
                    <a:pt x="127" y="2"/>
                  </a:lnTo>
                  <a:lnTo>
                    <a:pt x="119" y="0"/>
                  </a:lnTo>
                  <a:lnTo>
                    <a:pt x="110" y="2"/>
                  </a:lnTo>
                  <a:lnTo>
                    <a:pt x="85" y="6"/>
                  </a:lnTo>
                  <a:lnTo>
                    <a:pt x="58" y="17"/>
                  </a:lnTo>
                  <a:lnTo>
                    <a:pt x="33" y="33"/>
                  </a:lnTo>
                  <a:lnTo>
                    <a:pt x="21" y="41"/>
                  </a:lnTo>
                  <a:lnTo>
                    <a:pt x="14" y="48"/>
                  </a:lnTo>
                  <a:lnTo>
                    <a:pt x="6" y="56"/>
                  </a:lnTo>
                  <a:lnTo>
                    <a:pt x="2" y="62"/>
                  </a:lnTo>
                  <a:lnTo>
                    <a:pt x="0" y="67"/>
                  </a:lnTo>
                  <a:lnTo>
                    <a:pt x="0" y="73"/>
                  </a:lnTo>
                  <a:lnTo>
                    <a:pt x="4" y="77"/>
                  </a:lnTo>
                  <a:lnTo>
                    <a:pt x="10" y="79"/>
                  </a:lnTo>
                  <a:lnTo>
                    <a:pt x="18" y="81"/>
                  </a:lnTo>
                  <a:lnTo>
                    <a:pt x="29" y="81"/>
                  </a:lnTo>
                  <a:lnTo>
                    <a:pt x="52" y="75"/>
                  </a:lnTo>
                  <a:lnTo>
                    <a:pt x="81" y="64"/>
                  </a:lnTo>
                  <a:lnTo>
                    <a:pt x="106" y="48"/>
                  </a:lnTo>
                  <a:lnTo>
                    <a:pt x="117" y="41"/>
                  </a:lnTo>
                  <a:lnTo>
                    <a:pt x="125" y="33"/>
                  </a:lnTo>
                  <a:lnTo>
                    <a:pt x="133" y="25"/>
                  </a:lnTo>
                  <a:lnTo>
                    <a:pt x="136" y="19"/>
                  </a:lnTo>
                  <a:lnTo>
                    <a:pt x="138" y="14"/>
                  </a:lnTo>
                  <a:lnTo>
                    <a:pt x="136" y="8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16398" name="Group 27">
            <a:extLst>
              <a:ext uri="{FF2B5EF4-FFF2-40B4-BE49-F238E27FC236}">
                <a16:creationId xmlns:a16="http://schemas.microsoft.com/office/drawing/2014/main" id="{27BCE296-88DD-284B-53EE-E447BD286587}"/>
              </a:ext>
            </a:extLst>
          </p:cNvPr>
          <p:cNvGrpSpPr>
            <a:grpSpLocks/>
          </p:cNvGrpSpPr>
          <p:nvPr/>
        </p:nvGrpSpPr>
        <p:grpSpPr bwMode="auto">
          <a:xfrm>
            <a:off x="3752850" y="3565525"/>
            <a:ext cx="41275" cy="120650"/>
            <a:chOff x="2364" y="2246"/>
            <a:chExt cx="26" cy="76"/>
          </a:xfrm>
        </p:grpSpPr>
        <p:sp>
          <p:nvSpPr>
            <p:cNvPr id="16909" name="Oval 28">
              <a:extLst>
                <a:ext uri="{FF2B5EF4-FFF2-40B4-BE49-F238E27FC236}">
                  <a16:creationId xmlns:a16="http://schemas.microsoft.com/office/drawing/2014/main" id="{5C7CC282-767B-EE76-FAA9-0EB825D54E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4" y="2246"/>
              <a:ext cx="26" cy="76"/>
            </a:xfrm>
            <a:prstGeom prst="ellipse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  <p:sp>
          <p:nvSpPr>
            <p:cNvPr id="16910" name="Oval 29">
              <a:extLst>
                <a:ext uri="{FF2B5EF4-FFF2-40B4-BE49-F238E27FC236}">
                  <a16:creationId xmlns:a16="http://schemas.microsoft.com/office/drawing/2014/main" id="{024A41D9-462F-2297-CA52-C19B531F1B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4" y="2246"/>
              <a:ext cx="26" cy="76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16399" name="Group 30">
            <a:extLst>
              <a:ext uri="{FF2B5EF4-FFF2-40B4-BE49-F238E27FC236}">
                <a16:creationId xmlns:a16="http://schemas.microsoft.com/office/drawing/2014/main" id="{76EFB7A4-AD2E-D6C8-6C79-35689C45FBFB}"/>
              </a:ext>
            </a:extLst>
          </p:cNvPr>
          <p:cNvGrpSpPr>
            <a:grpSpLocks/>
          </p:cNvGrpSpPr>
          <p:nvPr/>
        </p:nvGrpSpPr>
        <p:grpSpPr bwMode="auto">
          <a:xfrm>
            <a:off x="3589338" y="3487738"/>
            <a:ext cx="42862" cy="119062"/>
            <a:chOff x="2261" y="2197"/>
            <a:chExt cx="27" cy="75"/>
          </a:xfrm>
        </p:grpSpPr>
        <p:sp>
          <p:nvSpPr>
            <p:cNvPr id="16907" name="Oval 31">
              <a:extLst>
                <a:ext uri="{FF2B5EF4-FFF2-40B4-BE49-F238E27FC236}">
                  <a16:creationId xmlns:a16="http://schemas.microsoft.com/office/drawing/2014/main" id="{FE786D94-D0A3-B339-CCCD-4BED3E61FC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197"/>
              <a:ext cx="27" cy="75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  <p:sp>
          <p:nvSpPr>
            <p:cNvPr id="16908" name="Oval 32">
              <a:extLst>
                <a:ext uri="{FF2B5EF4-FFF2-40B4-BE49-F238E27FC236}">
                  <a16:creationId xmlns:a16="http://schemas.microsoft.com/office/drawing/2014/main" id="{23B4B7EC-7E73-5EAB-5FB8-5B83B7DD2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197"/>
              <a:ext cx="27" cy="75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16400" name="Group 33">
            <a:extLst>
              <a:ext uri="{FF2B5EF4-FFF2-40B4-BE49-F238E27FC236}">
                <a16:creationId xmlns:a16="http://schemas.microsoft.com/office/drawing/2014/main" id="{90105D2B-CA7E-C2E2-C395-648BD3A1D9F8}"/>
              </a:ext>
            </a:extLst>
          </p:cNvPr>
          <p:cNvGrpSpPr>
            <a:grpSpLocks/>
          </p:cNvGrpSpPr>
          <p:nvPr/>
        </p:nvGrpSpPr>
        <p:grpSpPr bwMode="auto">
          <a:xfrm>
            <a:off x="2697163" y="3644900"/>
            <a:ext cx="41275" cy="119063"/>
            <a:chOff x="1699" y="2296"/>
            <a:chExt cx="26" cy="75"/>
          </a:xfrm>
        </p:grpSpPr>
        <p:sp>
          <p:nvSpPr>
            <p:cNvPr id="16905" name="Oval 34">
              <a:extLst>
                <a:ext uri="{FF2B5EF4-FFF2-40B4-BE49-F238E27FC236}">
                  <a16:creationId xmlns:a16="http://schemas.microsoft.com/office/drawing/2014/main" id="{33696C4C-EAA9-EDA2-C289-539DF2CFAD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9" y="2296"/>
              <a:ext cx="26" cy="75"/>
            </a:xfrm>
            <a:prstGeom prst="ellipse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  <p:sp>
          <p:nvSpPr>
            <p:cNvPr id="16906" name="Oval 35">
              <a:extLst>
                <a:ext uri="{FF2B5EF4-FFF2-40B4-BE49-F238E27FC236}">
                  <a16:creationId xmlns:a16="http://schemas.microsoft.com/office/drawing/2014/main" id="{17814EB8-7C32-CD3E-4B70-AE6D27C0A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9" y="2296"/>
              <a:ext cx="26" cy="75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16401" name="Group 36">
            <a:extLst>
              <a:ext uri="{FF2B5EF4-FFF2-40B4-BE49-F238E27FC236}">
                <a16:creationId xmlns:a16="http://schemas.microsoft.com/office/drawing/2014/main" id="{33A33FA2-EAEF-E5F2-235F-B579D08E56BD}"/>
              </a:ext>
            </a:extLst>
          </p:cNvPr>
          <p:cNvGrpSpPr>
            <a:grpSpLocks/>
          </p:cNvGrpSpPr>
          <p:nvPr/>
        </p:nvGrpSpPr>
        <p:grpSpPr bwMode="auto">
          <a:xfrm>
            <a:off x="1803400" y="3644900"/>
            <a:ext cx="42863" cy="119063"/>
            <a:chOff x="1136" y="2296"/>
            <a:chExt cx="27" cy="75"/>
          </a:xfrm>
        </p:grpSpPr>
        <p:sp>
          <p:nvSpPr>
            <p:cNvPr id="16903" name="Oval 37">
              <a:extLst>
                <a:ext uri="{FF2B5EF4-FFF2-40B4-BE49-F238E27FC236}">
                  <a16:creationId xmlns:a16="http://schemas.microsoft.com/office/drawing/2014/main" id="{6E9BAE3D-76F0-E330-133C-C86A21DEC8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6" y="2296"/>
              <a:ext cx="27" cy="75"/>
            </a:xfrm>
            <a:prstGeom prst="ellips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  <p:sp>
          <p:nvSpPr>
            <p:cNvPr id="16904" name="Oval 38">
              <a:extLst>
                <a:ext uri="{FF2B5EF4-FFF2-40B4-BE49-F238E27FC236}">
                  <a16:creationId xmlns:a16="http://schemas.microsoft.com/office/drawing/2014/main" id="{079B16D8-16C0-2289-77E0-C77BA615A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6" y="2296"/>
              <a:ext cx="27" cy="75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16402" name="Group 39">
            <a:extLst>
              <a:ext uri="{FF2B5EF4-FFF2-40B4-BE49-F238E27FC236}">
                <a16:creationId xmlns:a16="http://schemas.microsoft.com/office/drawing/2014/main" id="{30B95BCF-E914-83CD-DFA1-F267EC38F426}"/>
              </a:ext>
            </a:extLst>
          </p:cNvPr>
          <p:cNvGrpSpPr>
            <a:grpSpLocks/>
          </p:cNvGrpSpPr>
          <p:nvPr/>
        </p:nvGrpSpPr>
        <p:grpSpPr bwMode="auto">
          <a:xfrm>
            <a:off x="5537200" y="3527425"/>
            <a:ext cx="41275" cy="119063"/>
            <a:chOff x="3488" y="2222"/>
            <a:chExt cx="26" cy="75"/>
          </a:xfrm>
        </p:grpSpPr>
        <p:sp>
          <p:nvSpPr>
            <p:cNvPr id="16901" name="Oval 40">
              <a:extLst>
                <a:ext uri="{FF2B5EF4-FFF2-40B4-BE49-F238E27FC236}">
                  <a16:creationId xmlns:a16="http://schemas.microsoft.com/office/drawing/2014/main" id="{582F6748-1C2D-0179-9775-E6E7BD8744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8" y="2222"/>
              <a:ext cx="26" cy="75"/>
            </a:xfrm>
            <a:prstGeom prst="ellipse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  <p:sp>
          <p:nvSpPr>
            <p:cNvPr id="16902" name="Oval 41">
              <a:extLst>
                <a:ext uri="{FF2B5EF4-FFF2-40B4-BE49-F238E27FC236}">
                  <a16:creationId xmlns:a16="http://schemas.microsoft.com/office/drawing/2014/main" id="{46645BD6-DD59-CFC2-E6A4-F5213D81F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8" y="2222"/>
              <a:ext cx="26" cy="75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16403" name="Group 42">
            <a:extLst>
              <a:ext uri="{FF2B5EF4-FFF2-40B4-BE49-F238E27FC236}">
                <a16:creationId xmlns:a16="http://schemas.microsoft.com/office/drawing/2014/main" id="{5180A5F9-4C34-810B-D2B0-1A551BDEA5A3}"/>
              </a:ext>
            </a:extLst>
          </p:cNvPr>
          <p:cNvGrpSpPr>
            <a:grpSpLocks/>
          </p:cNvGrpSpPr>
          <p:nvPr/>
        </p:nvGrpSpPr>
        <p:grpSpPr bwMode="auto">
          <a:xfrm>
            <a:off x="5862638" y="3408363"/>
            <a:ext cx="41275" cy="120650"/>
            <a:chOff x="3693" y="2147"/>
            <a:chExt cx="26" cy="76"/>
          </a:xfrm>
        </p:grpSpPr>
        <p:sp>
          <p:nvSpPr>
            <p:cNvPr id="16899" name="Oval 43">
              <a:extLst>
                <a:ext uri="{FF2B5EF4-FFF2-40B4-BE49-F238E27FC236}">
                  <a16:creationId xmlns:a16="http://schemas.microsoft.com/office/drawing/2014/main" id="{3F0E22FA-5C0E-8263-7A4E-44079238C3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3" y="2147"/>
              <a:ext cx="26" cy="76"/>
            </a:xfrm>
            <a:prstGeom prst="ellipse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  <p:sp>
          <p:nvSpPr>
            <p:cNvPr id="16900" name="Oval 44">
              <a:extLst>
                <a:ext uri="{FF2B5EF4-FFF2-40B4-BE49-F238E27FC236}">
                  <a16:creationId xmlns:a16="http://schemas.microsoft.com/office/drawing/2014/main" id="{950A983A-8DD0-29D1-7233-784A943299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3" y="2147"/>
              <a:ext cx="26" cy="76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16404" name="Group 45">
            <a:extLst>
              <a:ext uri="{FF2B5EF4-FFF2-40B4-BE49-F238E27FC236}">
                <a16:creationId xmlns:a16="http://schemas.microsoft.com/office/drawing/2014/main" id="{19238644-CF90-2CC8-F684-01F3E629B73C}"/>
              </a:ext>
            </a:extLst>
          </p:cNvPr>
          <p:cNvGrpSpPr>
            <a:grpSpLocks/>
          </p:cNvGrpSpPr>
          <p:nvPr/>
        </p:nvGrpSpPr>
        <p:grpSpPr bwMode="auto">
          <a:xfrm>
            <a:off x="5172075" y="3448050"/>
            <a:ext cx="41275" cy="119063"/>
            <a:chOff x="3258" y="2172"/>
            <a:chExt cx="26" cy="75"/>
          </a:xfrm>
        </p:grpSpPr>
        <p:sp>
          <p:nvSpPr>
            <p:cNvPr id="16897" name="Oval 46">
              <a:extLst>
                <a:ext uri="{FF2B5EF4-FFF2-40B4-BE49-F238E27FC236}">
                  <a16:creationId xmlns:a16="http://schemas.microsoft.com/office/drawing/2014/main" id="{C0DF72B3-9F7C-384B-592E-47B2091A1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8" y="2172"/>
              <a:ext cx="26" cy="75"/>
            </a:xfrm>
            <a:prstGeom prst="ellipse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  <p:sp>
          <p:nvSpPr>
            <p:cNvPr id="16898" name="Oval 47">
              <a:extLst>
                <a:ext uri="{FF2B5EF4-FFF2-40B4-BE49-F238E27FC236}">
                  <a16:creationId xmlns:a16="http://schemas.microsoft.com/office/drawing/2014/main" id="{5C7CC76A-DDCE-548F-BB99-A3658102F3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8" y="2172"/>
              <a:ext cx="26" cy="75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16405" name="Group 48">
            <a:extLst>
              <a:ext uri="{FF2B5EF4-FFF2-40B4-BE49-F238E27FC236}">
                <a16:creationId xmlns:a16="http://schemas.microsoft.com/office/drawing/2014/main" id="{32A3D303-3CBA-392C-A65F-4389F174FD13}"/>
              </a:ext>
            </a:extLst>
          </p:cNvPr>
          <p:cNvGrpSpPr>
            <a:grpSpLocks/>
          </p:cNvGrpSpPr>
          <p:nvPr/>
        </p:nvGrpSpPr>
        <p:grpSpPr bwMode="auto">
          <a:xfrm>
            <a:off x="2778125" y="3527425"/>
            <a:ext cx="42863" cy="119063"/>
            <a:chOff x="1750" y="2222"/>
            <a:chExt cx="27" cy="75"/>
          </a:xfrm>
        </p:grpSpPr>
        <p:sp>
          <p:nvSpPr>
            <p:cNvPr id="16895" name="Oval 49">
              <a:extLst>
                <a:ext uri="{FF2B5EF4-FFF2-40B4-BE49-F238E27FC236}">
                  <a16:creationId xmlns:a16="http://schemas.microsoft.com/office/drawing/2014/main" id="{45487490-2AB7-8C64-FA8C-85F6AB5E0E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0" y="2222"/>
              <a:ext cx="27" cy="75"/>
            </a:xfrm>
            <a:prstGeom prst="ellipse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  <p:sp>
          <p:nvSpPr>
            <p:cNvPr id="16896" name="Oval 50">
              <a:extLst>
                <a:ext uri="{FF2B5EF4-FFF2-40B4-BE49-F238E27FC236}">
                  <a16:creationId xmlns:a16="http://schemas.microsoft.com/office/drawing/2014/main" id="{AD5A7C04-39B3-24E7-0A13-63E646FC3F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0" y="2222"/>
              <a:ext cx="27" cy="75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16406" name="Group 51">
            <a:extLst>
              <a:ext uri="{FF2B5EF4-FFF2-40B4-BE49-F238E27FC236}">
                <a16:creationId xmlns:a16="http://schemas.microsoft.com/office/drawing/2014/main" id="{EF3821E8-D976-7B44-CC38-BBC2AE384B5E}"/>
              </a:ext>
            </a:extLst>
          </p:cNvPr>
          <p:cNvGrpSpPr>
            <a:grpSpLocks/>
          </p:cNvGrpSpPr>
          <p:nvPr/>
        </p:nvGrpSpPr>
        <p:grpSpPr bwMode="auto">
          <a:xfrm>
            <a:off x="4725988" y="3487738"/>
            <a:ext cx="41275" cy="119062"/>
            <a:chOff x="2977" y="2197"/>
            <a:chExt cx="26" cy="75"/>
          </a:xfrm>
        </p:grpSpPr>
        <p:sp>
          <p:nvSpPr>
            <p:cNvPr id="16893" name="Oval 52">
              <a:extLst>
                <a:ext uri="{FF2B5EF4-FFF2-40B4-BE49-F238E27FC236}">
                  <a16:creationId xmlns:a16="http://schemas.microsoft.com/office/drawing/2014/main" id="{74C4E2E7-FBF5-9705-7102-F805EA929C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7" y="2197"/>
              <a:ext cx="26" cy="75"/>
            </a:xfrm>
            <a:prstGeom prst="ellips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  <p:sp>
          <p:nvSpPr>
            <p:cNvPr id="16894" name="Oval 53">
              <a:extLst>
                <a:ext uri="{FF2B5EF4-FFF2-40B4-BE49-F238E27FC236}">
                  <a16:creationId xmlns:a16="http://schemas.microsoft.com/office/drawing/2014/main" id="{4E08C60C-CEB9-EAF0-82D1-F0F31ACBD1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7" y="2197"/>
              <a:ext cx="26" cy="75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16407" name="Group 54">
            <a:extLst>
              <a:ext uri="{FF2B5EF4-FFF2-40B4-BE49-F238E27FC236}">
                <a16:creationId xmlns:a16="http://schemas.microsoft.com/office/drawing/2014/main" id="{78D8C3D8-E700-9794-6872-97E6D6D5D084}"/>
              </a:ext>
            </a:extLst>
          </p:cNvPr>
          <p:cNvGrpSpPr>
            <a:grpSpLocks/>
          </p:cNvGrpSpPr>
          <p:nvPr/>
        </p:nvGrpSpPr>
        <p:grpSpPr bwMode="auto">
          <a:xfrm>
            <a:off x="3582988" y="2900363"/>
            <a:ext cx="122237" cy="39687"/>
            <a:chOff x="2257" y="1827"/>
            <a:chExt cx="77" cy="25"/>
          </a:xfrm>
        </p:grpSpPr>
        <p:sp>
          <p:nvSpPr>
            <p:cNvPr id="16891" name="Freeform 55">
              <a:extLst>
                <a:ext uri="{FF2B5EF4-FFF2-40B4-BE49-F238E27FC236}">
                  <a16:creationId xmlns:a16="http://schemas.microsoft.com/office/drawing/2014/main" id="{EAC9F5B2-D937-6990-1794-6C4A85FCB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7" y="1827"/>
              <a:ext cx="77" cy="25"/>
            </a:xfrm>
            <a:custGeom>
              <a:avLst/>
              <a:gdLst>
                <a:gd name="T0" fmla="*/ 19 w 156"/>
                <a:gd name="T1" fmla="*/ 4 h 50"/>
                <a:gd name="T2" fmla="*/ 19 w 156"/>
                <a:gd name="T3" fmla="*/ 3 h 50"/>
                <a:gd name="T4" fmla="*/ 18 w 156"/>
                <a:gd name="T5" fmla="*/ 3 h 50"/>
                <a:gd name="T6" fmla="*/ 17 w 156"/>
                <a:gd name="T7" fmla="*/ 2 h 50"/>
                <a:gd name="T8" fmla="*/ 16 w 156"/>
                <a:gd name="T9" fmla="*/ 1 h 50"/>
                <a:gd name="T10" fmla="*/ 15 w 156"/>
                <a:gd name="T11" fmla="*/ 1 h 50"/>
                <a:gd name="T12" fmla="*/ 13 w 156"/>
                <a:gd name="T13" fmla="*/ 1 h 50"/>
                <a:gd name="T14" fmla="*/ 9 w 156"/>
                <a:gd name="T15" fmla="*/ 0 h 50"/>
                <a:gd name="T16" fmla="*/ 6 w 156"/>
                <a:gd name="T17" fmla="*/ 1 h 50"/>
                <a:gd name="T18" fmla="*/ 4 w 156"/>
                <a:gd name="T19" fmla="*/ 1 h 50"/>
                <a:gd name="T20" fmla="*/ 2 w 156"/>
                <a:gd name="T21" fmla="*/ 1 h 50"/>
                <a:gd name="T22" fmla="*/ 1 w 156"/>
                <a:gd name="T23" fmla="*/ 2 h 50"/>
                <a:gd name="T24" fmla="*/ 0 w 156"/>
                <a:gd name="T25" fmla="*/ 2 h 50"/>
                <a:gd name="T26" fmla="*/ 0 w 156"/>
                <a:gd name="T27" fmla="*/ 3 h 50"/>
                <a:gd name="T28" fmla="*/ 0 w 156"/>
                <a:gd name="T29" fmla="*/ 3 h 50"/>
                <a:gd name="T30" fmla="*/ 0 w 156"/>
                <a:gd name="T31" fmla="*/ 4 h 50"/>
                <a:gd name="T32" fmla="*/ 0 w 156"/>
                <a:gd name="T33" fmla="*/ 5 h 50"/>
                <a:gd name="T34" fmla="*/ 1 w 156"/>
                <a:gd name="T35" fmla="*/ 5 h 50"/>
                <a:gd name="T36" fmla="*/ 2 w 156"/>
                <a:gd name="T37" fmla="*/ 6 h 50"/>
                <a:gd name="T38" fmla="*/ 4 w 156"/>
                <a:gd name="T39" fmla="*/ 6 h 50"/>
                <a:gd name="T40" fmla="*/ 6 w 156"/>
                <a:gd name="T41" fmla="*/ 6 h 50"/>
                <a:gd name="T42" fmla="*/ 9 w 156"/>
                <a:gd name="T43" fmla="*/ 7 h 50"/>
                <a:gd name="T44" fmla="*/ 13 w 156"/>
                <a:gd name="T45" fmla="*/ 6 h 50"/>
                <a:gd name="T46" fmla="*/ 15 w 156"/>
                <a:gd name="T47" fmla="*/ 6 h 50"/>
                <a:gd name="T48" fmla="*/ 16 w 156"/>
                <a:gd name="T49" fmla="*/ 6 h 50"/>
                <a:gd name="T50" fmla="*/ 17 w 156"/>
                <a:gd name="T51" fmla="*/ 6 h 50"/>
                <a:gd name="T52" fmla="*/ 18 w 156"/>
                <a:gd name="T53" fmla="*/ 5 h 50"/>
                <a:gd name="T54" fmla="*/ 19 w 156"/>
                <a:gd name="T55" fmla="*/ 5 h 50"/>
                <a:gd name="T56" fmla="*/ 19 w 156"/>
                <a:gd name="T57" fmla="*/ 4 h 5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56"/>
                <a:gd name="T88" fmla="*/ 0 h 50"/>
                <a:gd name="T89" fmla="*/ 156 w 156"/>
                <a:gd name="T90" fmla="*/ 50 h 5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56" h="50">
                  <a:moveTo>
                    <a:pt x="156" y="27"/>
                  </a:moveTo>
                  <a:lnTo>
                    <a:pt x="154" y="22"/>
                  </a:lnTo>
                  <a:lnTo>
                    <a:pt x="150" y="18"/>
                  </a:lnTo>
                  <a:lnTo>
                    <a:pt x="142" y="14"/>
                  </a:lnTo>
                  <a:lnTo>
                    <a:pt x="133" y="8"/>
                  </a:lnTo>
                  <a:lnTo>
                    <a:pt x="121" y="6"/>
                  </a:lnTo>
                  <a:lnTo>
                    <a:pt x="110" y="2"/>
                  </a:lnTo>
                  <a:lnTo>
                    <a:pt x="79" y="0"/>
                  </a:lnTo>
                  <a:lnTo>
                    <a:pt x="48" y="2"/>
                  </a:lnTo>
                  <a:lnTo>
                    <a:pt x="35" y="4"/>
                  </a:lnTo>
                  <a:lnTo>
                    <a:pt x="23" y="6"/>
                  </a:lnTo>
                  <a:lnTo>
                    <a:pt x="14" y="10"/>
                  </a:lnTo>
                  <a:lnTo>
                    <a:pt x="6" y="14"/>
                  </a:lnTo>
                  <a:lnTo>
                    <a:pt x="2" y="18"/>
                  </a:lnTo>
                  <a:lnTo>
                    <a:pt x="0" y="23"/>
                  </a:lnTo>
                  <a:lnTo>
                    <a:pt x="2" y="29"/>
                  </a:lnTo>
                  <a:lnTo>
                    <a:pt x="6" y="33"/>
                  </a:lnTo>
                  <a:lnTo>
                    <a:pt x="14" y="37"/>
                  </a:lnTo>
                  <a:lnTo>
                    <a:pt x="23" y="41"/>
                  </a:lnTo>
                  <a:lnTo>
                    <a:pt x="35" y="45"/>
                  </a:lnTo>
                  <a:lnTo>
                    <a:pt x="48" y="47"/>
                  </a:lnTo>
                  <a:lnTo>
                    <a:pt x="77" y="50"/>
                  </a:lnTo>
                  <a:lnTo>
                    <a:pt x="108" y="48"/>
                  </a:lnTo>
                  <a:lnTo>
                    <a:pt x="121" y="47"/>
                  </a:lnTo>
                  <a:lnTo>
                    <a:pt x="133" y="45"/>
                  </a:lnTo>
                  <a:lnTo>
                    <a:pt x="142" y="41"/>
                  </a:lnTo>
                  <a:lnTo>
                    <a:pt x="150" y="37"/>
                  </a:lnTo>
                  <a:lnTo>
                    <a:pt x="154" y="33"/>
                  </a:lnTo>
                  <a:lnTo>
                    <a:pt x="156" y="27"/>
                  </a:lnTo>
                  <a:close/>
                </a:path>
              </a:pathLst>
            </a:custGeom>
            <a:blipFill dpi="0" rotWithShape="0">
              <a:blip r:embed="rId6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892" name="Freeform 56">
              <a:extLst>
                <a:ext uri="{FF2B5EF4-FFF2-40B4-BE49-F238E27FC236}">
                  <a16:creationId xmlns:a16="http://schemas.microsoft.com/office/drawing/2014/main" id="{280CB1F9-BE78-123B-B195-DBA0E947A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7" y="1827"/>
              <a:ext cx="77" cy="25"/>
            </a:xfrm>
            <a:custGeom>
              <a:avLst/>
              <a:gdLst>
                <a:gd name="T0" fmla="*/ 19 w 156"/>
                <a:gd name="T1" fmla="*/ 4 h 50"/>
                <a:gd name="T2" fmla="*/ 19 w 156"/>
                <a:gd name="T3" fmla="*/ 3 h 50"/>
                <a:gd name="T4" fmla="*/ 18 w 156"/>
                <a:gd name="T5" fmla="*/ 3 h 50"/>
                <a:gd name="T6" fmla="*/ 17 w 156"/>
                <a:gd name="T7" fmla="*/ 2 h 50"/>
                <a:gd name="T8" fmla="*/ 16 w 156"/>
                <a:gd name="T9" fmla="*/ 1 h 50"/>
                <a:gd name="T10" fmla="*/ 15 w 156"/>
                <a:gd name="T11" fmla="*/ 1 h 50"/>
                <a:gd name="T12" fmla="*/ 13 w 156"/>
                <a:gd name="T13" fmla="*/ 1 h 50"/>
                <a:gd name="T14" fmla="*/ 9 w 156"/>
                <a:gd name="T15" fmla="*/ 0 h 50"/>
                <a:gd name="T16" fmla="*/ 6 w 156"/>
                <a:gd name="T17" fmla="*/ 1 h 50"/>
                <a:gd name="T18" fmla="*/ 4 w 156"/>
                <a:gd name="T19" fmla="*/ 1 h 50"/>
                <a:gd name="T20" fmla="*/ 2 w 156"/>
                <a:gd name="T21" fmla="*/ 1 h 50"/>
                <a:gd name="T22" fmla="*/ 1 w 156"/>
                <a:gd name="T23" fmla="*/ 2 h 50"/>
                <a:gd name="T24" fmla="*/ 0 w 156"/>
                <a:gd name="T25" fmla="*/ 2 h 50"/>
                <a:gd name="T26" fmla="*/ 0 w 156"/>
                <a:gd name="T27" fmla="*/ 3 h 50"/>
                <a:gd name="T28" fmla="*/ 0 w 156"/>
                <a:gd name="T29" fmla="*/ 3 h 50"/>
                <a:gd name="T30" fmla="*/ 0 w 156"/>
                <a:gd name="T31" fmla="*/ 4 h 50"/>
                <a:gd name="T32" fmla="*/ 0 w 156"/>
                <a:gd name="T33" fmla="*/ 5 h 50"/>
                <a:gd name="T34" fmla="*/ 1 w 156"/>
                <a:gd name="T35" fmla="*/ 5 h 50"/>
                <a:gd name="T36" fmla="*/ 2 w 156"/>
                <a:gd name="T37" fmla="*/ 6 h 50"/>
                <a:gd name="T38" fmla="*/ 4 w 156"/>
                <a:gd name="T39" fmla="*/ 6 h 50"/>
                <a:gd name="T40" fmla="*/ 6 w 156"/>
                <a:gd name="T41" fmla="*/ 6 h 50"/>
                <a:gd name="T42" fmla="*/ 9 w 156"/>
                <a:gd name="T43" fmla="*/ 7 h 50"/>
                <a:gd name="T44" fmla="*/ 13 w 156"/>
                <a:gd name="T45" fmla="*/ 6 h 50"/>
                <a:gd name="T46" fmla="*/ 15 w 156"/>
                <a:gd name="T47" fmla="*/ 6 h 50"/>
                <a:gd name="T48" fmla="*/ 16 w 156"/>
                <a:gd name="T49" fmla="*/ 6 h 50"/>
                <a:gd name="T50" fmla="*/ 17 w 156"/>
                <a:gd name="T51" fmla="*/ 6 h 50"/>
                <a:gd name="T52" fmla="*/ 18 w 156"/>
                <a:gd name="T53" fmla="*/ 5 h 50"/>
                <a:gd name="T54" fmla="*/ 19 w 156"/>
                <a:gd name="T55" fmla="*/ 5 h 50"/>
                <a:gd name="T56" fmla="*/ 19 w 156"/>
                <a:gd name="T57" fmla="*/ 4 h 5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56"/>
                <a:gd name="T88" fmla="*/ 0 h 50"/>
                <a:gd name="T89" fmla="*/ 156 w 156"/>
                <a:gd name="T90" fmla="*/ 50 h 5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56" h="50">
                  <a:moveTo>
                    <a:pt x="156" y="27"/>
                  </a:moveTo>
                  <a:lnTo>
                    <a:pt x="154" y="22"/>
                  </a:lnTo>
                  <a:lnTo>
                    <a:pt x="150" y="18"/>
                  </a:lnTo>
                  <a:lnTo>
                    <a:pt x="142" y="14"/>
                  </a:lnTo>
                  <a:lnTo>
                    <a:pt x="133" y="8"/>
                  </a:lnTo>
                  <a:lnTo>
                    <a:pt x="121" y="6"/>
                  </a:lnTo>
                  <a:lnTo>
                    <a:pt x="110" y="2"/>
                  </a:lnTo>
                  <a:lnTo>
                    <a:pt x="79" y="0"/>
                  </a:lnTo>
                  <a:lnTo>
                    <a:pt x="48" y="2"/>
                  </a:lnTo>
                  <a:lnTo>
                    <a:pt x="35" y="4"/>
                  </a:lnTo>
                  <a:lnTo>
                    <a:pt x="23" y="6"/>
                  </a:lnTo>
                  <a:lnTo>
                    <a:pt x="14" y="10"/>
                  </a:lnTo>
                  <a:lnTo>
                    <a:pt x="6" y="14"/>
                  </a:lnTo>
                  <a:lnTo>
                    <a:pt x="2" y="18"/>
                  </a:lnTo>
                  <a:lnTo>
                    <a:pt x="0" y="23"/>
                  </a:lnTo>
                  <a:lnTo>
                    <a:pt x="2" y="29"/>
                  </a:lnTo>
                  <a:lnTo>
                    <a:pt x="6" y="33"/>
                  </a:lnTo>
                  <a:lnTo>
                    <a:pt x="14" y="37"/>
                  </a:lnTo>
                  <a:lnTo>
                    <a:pt x="23" y="41"/>
                  </a:lnTo>
                  <a:lnTo>
                    <a:pt x="35" y="45"/>
                  </a:lnTo>
                  <a:lnTo>
                    <a:pt x="48" y="47"/>
                  </a:lnTo>
                  <a:lnTo>
                    <a:pt x="77" y="50"/>
                  </a:lnTo>
                  <a:lnTo>
                    <a:pt x="108" y="48"/>
                  </a:lnTo>
                  <a:lnTo>
                    <a:pt x="121" y="47"/>
                  </a:lnTo>
                  <a:lnTo>
                    <a:pt x="133" y="45"/>
                  </a:lnTo>
                  <a:lnTo>
                    <a:pt x="142" y="41"/>
                  </a:lnTo>
                  <a:lnTo>
                    <a:pt x="150" y="37"/>
                  </a:lnTo>
                  <a:lnTo>
                    <a:pt x="154" y="33"/>
                  </a:lnTo>
                  <a:lnTo>
                    <a:pt x="156" y="27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16408" name="Group 57">
            <a:extLst>
              <a:ext uri="{FF2B5EF4-FFF2-40B4-BE49-F238E27FC236}">
                <a16:creationId xmlns:a16="http://schemas.microsoft.com/office/drawing/2014/main" id="{BC4904A8-7F93-FFBD-D09B-A0DE192072E7}"/>
              </a:ext>
            </a:extLst>
          </p:cNvPr>
          <p:cNvGrpSpPr>
            <a:grpSpLocks/>
          </p:cNvGrpSpPr>
          <p:nvPr/>
        </p:nvGrpSpPr>
        <p:grpSpPr bwMode="auto">
          <a:xfrm>
            <a:off x="4970463" y="3448050"/>
            <a:ext cx="41275" cy="119063"/>
            <a:chOff x="3131" y="2172"/>
            <a:chExt cx="26" cy="75"/>
          </a:xfrm>
        </p:grpSpPr>
        <p:sp>
          <p:nvSpPr>
            <p:cNvPr id="16889" name="Oval 58">
              <a:extLst>
                <a:ext uri="{FF2B5EF4-FFF2-40B4-BE49-F238E27FC236}">
                  <a16:creationId xmlns:a16="http://schemas.microsoft.com/office/drawing/2014/main" id="{049BDAD7-9265-B85C-B6FC-7ECDE9DF8C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1" y="2172"/>
              <a:ext cx="26" cy="75"/>
            </a:xfrm>
            <a:prstGeom prst="ellipse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  <p:sp>
          <p:nvSpPr>
            <p:cNvPr id="16890" name="Oval 59">
              <a:extLst>
                <a:ext uri="{FF2B5EF4-FFF2-40B4-BE49-F238E27FC236}">
                  <a16:creationId xmlns:a16="http://schemas.microsoft.com/office/drawing/2014/main" id="{093624BC-1C4F-D8F1-7425-A9E3AA00DF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1" y="2172"/>
              <a:ext cx="26" cy="75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</p:grpSp>
      <p:sp>
        <p:nvSpPr>
          <p:cNvPr id="16409" name="Freeform 60">
            <a:extLst>
              <a:ext uri="{FF2B5EF4-FFF2-40B4-BE49-F238E27FC236}">
                <a16:creationId xmlns:a16="http://schemas.microsoft.com/office/drawing/2014/main" id="{A65D9B68-FA58-5CBF-9CD4-BA093727A860}"/>
              </a:ext>
            </a:extLst>
          </p:cNvPr>
          <p:cNvSpPr>
            <a:spLocks/>
          </p:cNvSpPr>
          <p:nvPr/>
        </p:nvSpPr>
        <p:spPr bwMode="auto">
          <a:xfrm>
            <a:off x="1641475" y="3792538"/>
            <a:ext cx="1381125" cy="246062"/>
          </a:xfrm>
          <a:custGeom>
            <a:avLst/>
            <a:gdLst>
              <a:gd name="T0" fmla="*/ 0 w 1740"/>
              <a:gd name="T1" fmla="*/ 2147483646 h 309"/>
              <a:gd name="T2" fmla="*/ 2147483646 w 1740"/>
              <a:gd name="T3" fmla="*/ 2147483646 h 309"/>
              <a:gd name="T4" fmla="*/ 2147483646 w 1740"/>
              <a:gd name="T5" fmla="*/ 2147483646 h 309"/>
              <a:gd name="T6" fmla="*/ 2147483646 w 1740"/>
              <a:gd name="T7" fmla="*/ 2147483646 h 309"/>
              <a:gd name="T8" fmla="*/ 2147483646 w 1740"/>
              <a:gd name="T9" fmla="*/ 2147483646 h 309"/>
              <a:gd name="T10" fmla="*/ 2147483646 w 1740"/>
              <a:gd name="T11" fmla="*/ 2147483646 h 309"/>
              <a:gd name="T12" fmla="*/ 2147483646 w 1740"/>
              <a:gd name="T13" fmla="*/ 2147483646 h 309"/>
              <a:gd name="T14" fmla="*/ 2147483646 w 1740"/>
              <a:gd name="T15" fmla="*/ 2147483646 h 309"/>
              <a:gd name="T16" fmla="*/ 2147483646 w 1740"/>
              <a:gd name="T17" fmla="*/ 2147483646 h 309"/>
              <a:gd name="T18" fmla="*/ 2147483646 w 1740"/>
              <a:gd name="T19" fmla="*/ 2147483646 h 309"/>
              <a:gd name="T20" fmla="*/ 2147483646 w 1740"/>
              <a:gd name="T21" fmla="*/ 2147483646 h 309"/>
              <a:gd name="T22" fmla="*/ 2147483646 w 1740"/>
              <a:gd name="T23" fmla="*/ 2147483646 h 309"/>
              <a:gd name="T24" fmla="*/ 2147483646 w 1740"/>
              <a:gd name="T25" fmla="*/ 2147483646 h 309"/>
              <a:gd name="T26" fmla="*/ 2147483646 w 1740"/>
              <a:gd name="T27" fmla="*/ 2147483646 h 309"/>
              <a:gd name="T28" fmla="*/ 2147483646 w 1740"/>
              <a:gd name="T29" fmla="*/ 2147483646 h 309"/>
              <a:gd name="T30" fmla="*/ 2147483646 w 1740"/>
              <a:gd name="T31" fmla="*/ 2147483646 h 309"/>
              <a:gd name="T32" fmla="*/ 2147483646 w 1740"/>
              <a:gd name="T33" fmla="*/ 2147483646 h 309"/>
              <a:gd name="T34" fmla="*/ 2147483646 w 1740"/>
              <a:gd name="T35" fmla="*/ 2147483646 h 309"/>
              <a:gd name="T36" fmla="*/ 2147483646 w 1740"/>
              <a:gd name="T37" fmla="*/ 2147483646 h 309"/>
              <a:gd name="T38" fmla="*/ 2147483646 w 1740"/>
              <a:gd name="T39" fmla="*/ 2147483646 h 309"/>
              <a:gd name="T40" fmla="*/ 2147483646 w 1740"/>
              <a:gd name="T41" fmla="*/ 2147483646 h 309"/>
              <a:gd name="T42" fmla="*/ 2147483646 w 1740"/>
              <a:gd name="T43" fmla="*/ 2147483646 h 309"/>
              <a:gd name="T44" fmla="*/ 2147483646 w 1740"/>
              <a:gd name="T45" fmla="*/ 2147483646 h 309"/>
              <a:gd name="T46" fmla="*/ 2147483646 w 1740"/>
              <a:gd name="T47" fmla="*/ 2147483646 h 309"/>
              <a:gd name="T48" fmla="*/ 2147483646 w 1740"/>
              <a:gd name="T49" fmla="*/ 2147483646 h 309"/>
              <a:gd name="T50" fmla="*/ 2147483646 w 1740"/>
              <a:gd name="T51" fmla="*/ 2147483646 h 309"/>
              <a:gd name="T52" fmla="*/ 2147483646 w 1740"/>
              <a:gd name="T53" fmla="*/ 2147483646 h 309"/>
              <a:gd name="T54" fmla="*/ 2147483646 w 1740"/>
              <a:gd name="T55" fmla="*/ 2147483646 h 309"/>
              <a:gd name="T56" fmla="*/ 2147483646 w 1740"/>
              <a:gd name="T57" fmla="*/ 2147483646 h 309"/>
              <a:gd name="T58" fmla="*/ 2147483646 w 1740"/>
              <a:gd name="T59" fmla="*/ 2147483646 h 309"/>
              <a:gd name="T60" fmla="*/ 2147483646 w 1740"/>
              <a:gd name="T61" fmla="*/ 2147483646 h 309"/>
              <a:gd name="T62" fmla="*/ 2147483646 w 1740"/>
              <a:gd name="T63" fmla="*/ 2147483646 h 309"/>
              <a:gd name="T64" fmla="*/ 2147483646 w 1740"/>
              <a:gd name="T65" fmla="*/ 2147483646 h 309"/>
              <a:gd name="T66" fmla="*/ 2147483646 w 1740"/>
              <a:gd name="T67" fmla="*/ 2147483646 h 309"/>
              <a:gd name="T68" fmla="*/ 2147483646 w 1740"/>
              <a:gd name="T69" fmla="*/ 2147483646 h 309"/>
              <a:gd name="T70" fmla="*/ 2147483646 w 1740"/>
              <a:gd name="T71" fmla="*/ 2147483646 h 309"/>
              <a:gd name="T72" fmla="*/ 2147483646 w 1740"/>
              <a:gd name="T73" fmla="*/ 2147483646 h 309"/>
              <a:gd name="T74" fmla="*/ 2147483646 w 1740"/>
              <a:gd name="T75" fmla="*/ 2147483646 h 309"/>
              <a:gd name="T76" fmla="*/ 2147483646 w 1740"/>
              <a:gd name="T77" fmla="*/ 2019675303 h 309"/>
              <a:gd name="T78" fmla="*/ 2147483646 w 1740"/>
              <a:gd name="T79" fmla="*/ 1010154586 h 309"/>
              <a:gd name="T80" fmla="*/ 2147483646 w 1740"/>
              <a:gd name="T81" fmla="*/ 1010154586 h 309"/>
              <a:gd name="T82" fmla="*/ 2147483646 w 1740"/>
              <a:gd name="T83" fmla="*/ 0 h 309"/>
              <a:gd name="T84" fmla="*/ 2147483646 w 1740"/>
              <a:gd name="T85" fmla="*/ 1010154586 h 309"/>
              <a:gd name="T86" fmla="*/ 2147483646 w 1740"/>
              <a:gd name="T87" fmla="*/ 2147483646 h 309"/>
              <a:gd name="T88" fmla="*/ 2147483646 w 1740"/>
              <a:gd name="T89" fmla="*/ 2147483646 h 309"/>
              <a:gd name="T90" fmla="*/ 2147483646 w 1740"/>
              <a:gd name="T91" fmla="*/ 2147483646 h 309"/>
              <a:gd name="T92" fmla="*/ 2147483646 w 1740"/>
              <a:gd name="T93" fmla="*/ 2147483646 h 309"/>
              <a:gd name="T94" fmla="*/ 2147483646 w 1740"/>
              <a:gd name="T95" fmla="*/ 2147483646 h 309"/>
              <a:gd name="T96" fmla="*/ 2147483646 w 1740"/>
              <a:gd name="T97" fmla="*/ 2147483646 h 309"/>
              <a:gd name="T98" fmla="*/ 2147483646 w 1740"/>
              <a:gd name="T99" fmla="*/ 2147483646 h 309"/>
              <a:gd name="T100" fmla="*/ 2147483646 w 1740"/>
              <a:gd name="T101" fmla="*/ 2147483646 h 309"/>
              <a:gd name="T102" fmla="*/ 2147483646 w 1740"/>
              <a:gd name="T103" fmla="*/ 2147483646 h 309"/>
              <a:gd name="T104" fmla="*/ 2147483646 w 1740"/>
              <a:gd name="T105" fmla="*/ 2147483646 h 309"/>
              <a:gd name="T106" fmla="*/ 2147483646 w 1740"/>
              <a:gd name="T107" fmla="*/ 2147483646 h 309"/>
              <a:gd name="T108" fmla="*/ 2147483646 w 1740"/>
              <a:gd name="T109" fmla="*/ 2147483646 h 309"/>
              <a:gd name="T110" fmla="*/ 2147483646 w 1740"/>
              <a:gd name="T111" fmla="*/ 2147483646 h 309"/>
              <a:gd name="T112" fmla="*/ 2147483646 w 1740"/>
              <a:gd name="T113" fmla="*/ 2147483646 h 309"/>
              <a:gd name="T114" fmla="*/ 2147483646 w 1740"/>
              <a:gd name="T115" fmla="*/ 2147483646 h 30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740"/>
              <a:gd name="T175" fmla="*/ 0 h 309"/>
              <a:gd name="T176" fmla="*/ 1740 w 1740"/>
              <a:gd name="T177" fmla="*/ 309 h 30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740" h="309">
                <a:moveTo>
                  <a:pt x="0" y="259"/>
                </a:moveTo>
                <a:lnTo>
                  <a:pt x="71" y="250"/>
                </a:lnTo>
                <a:lnTo>
                  <a:pt x="138" y="238"/>
                </a:lnTo>
                <a:lnTo>
                  <a:pt x="200" y="227"/>
                </a:lnTo>
                <a:lnTo>
                  <a:pt x="229" y="219"/>
                </a:lnTo>
                <a:lnTo>
                  <a:pt x="255" y="209"/>
                </a:lnTo>
                <a:lnTo>
                  <a:pt x="278" y="198"/>
                </a:lnTo>
                <a:lnTo>
                  <a:pt x="296" y="186"/>
                </a:lnTo>
                <a:lnTo>
                  <a:pt x="309" y="171"/>
                </a:lnTo>
                <a:lnTo>
                  <a:pt x="323" y="158"/>
                </a:lnTo>
                <a:lnTo>
                  <a:pt x="338" y="142"/>
                </a:lnTo>
                <a:lnTo>
                  <a:pt x="355" y="129"/>
                </a:lnTo>
                <a:lnTo>
                  <a:pt x="378" y="117"/>
                </a:lnTo>
                <a:lnTo>
                  <a:pt x="392" y="114"/>
                </a:lnTo>
                <a:lnTo>
                  <a:pt x="409" y="110"/>
                </a:lnTo>
                <a:lnTo>
                  <a:pt x="428" y="108"/>
                </a:lnTo>
                <a:lnTo>
                  <a:pt x="447" y="106"/>
                </a:lnTo>
                <a:lnTo>
                  <a:pt x="493" y="104"/>
                </a:lnTo>
                <a:lnTo>
                  <a:pt x="543" y="106"/>
                </a:lnTo>
                <a:lnTo>
                  <a:pt x="597" y="108"/>
                </a:lnTo>
                <a:lnTo>
                  <a:pt x="654" y="110"/>
                </a:lnTo>
                <a:lnTo>
                  <a:pt x="710" y="112"/>
                </a:lnTo>
                <a:lnTo>
                  <a:pt x="766" y="112"/>
                </a:lnTo>
                <a:lnTo>
                  <a:pt x="819" y="110"/>
                </a:lnTo>
                <a:lnTo>
                  <a:pt x="871" y="106"/>
                </a:lnTo>
                <a:lnTo>
                  <a:pt x="925" y="102"/>
                </a:lnTo>
                <a:lnTo>
                  <a:pt x="1032" y="89"/>
                </a:lnTo>
                <a:lnTo>
                  <a:pt x="1086" y="81"/>
                </a:lnTo>
                <a:lnTo>
                  <a:pt x="1136" y="73"/>
                </a:lnTo>
                <a:lnTo>
                  <a:pt x="1184" y="67"/>
                </a:lnTo>
                <a:lnTo>
                  <a:pt x="1228" y="60"/>
                </a:lnTo>
                <a:lnTo>
                  <a:pt x="1268" y="54"/>
                </a:lnTo>
                <a:lnTo>
                  <a:pt x="1304" y="46"/>
                </a:lnTo>
                <a:lnTo>
                  <a:pt x="1339" y="41"/>
                </a:lnTo>
                <a:lnTo>
                  <a:pt x="1371" y="33"/>
                </a:lnTo>
                <a:lnTo>
                  <a:pt x="1402" y="25"/>
                </a:lnTo>
                <a:lnTo>
                  <a:pt x="1431" y="19"/>
                </a:lnTo>
                <a:lnTo>
                  <a:pt x="1483" y="10"/>
                </a:lnTo>
                <a:lnTo>
                  <a:pt x="1533" y="4"/>
                </a:lnTo>
                <a:lnTo>
                  <a:pt x="1556" y="2"/>
                </a:lnTo>
                <a:lnTo>
                  <a:pt x="1577" y="2"/>
                </a:lnTo>
                <a:lnTo>
                  <a:pt x="1594" y="0"/>
                </a:lnTo>
                <a:lnTo>
                  <a:pt x="1611" y="2"/>
                </a:lnTo>
                <a:lnTo>
                  <a:pt x="1625" y="6"/>
                </a:lnTo>
                <a:lnTo>
                  <a:pt x="1636" y="10"/>
                </a:lnTo>
                <a:lnTo>
                  <a:pt x="1644" y="18"/>
                </a:lnTo>
                <a:lnTo>
                  <a:pt x="1646" y="25"/>
                </a:lnTo>
                <a:lnTo>
                  <a:pt x="1644" y="37"/>
                </a:lnTo>
                <a:lnTo>
                  <a:pt x="1640" y="48"/>
                </a:lnTo>
                <a:lnTo>
                  <a:pt x="1636" y="62"/>
                </a:lnTo>
                <a:lnTo>
                  <a:pt x="1632" y="75"/>
                </a:lnTo>
                <a:lnTo>
                  <a:pt x="1632" y="92"/>
                </a:lnTo>
                <a:lnTo>
                  <a:pt x="1636" y="110"/>
                </a:lnTo>
                <a:lnTo>
                  <a:pt x="1644" y="129"/>
                </a:lnTo>
                <a:lnTo>
                  <a:pt x="1653" y="152"/>
                </a:lnTo>
                <a:lnTo>
                  <a:pt x="1678" y="200"/>
                </a:lnTo>
                <a:lnTo>
                  <a:pt x="1707" y="254"/>
                </a:lnTo>
                <a:lnTo>
                  <a:pt x="1740" y="309"/>
                </a:lnTo>
              </a:path>
            </a:pathLst>
          </a:custGeom>
          <a:noFill/>
          <a:ln w="12700">
            <a:solidFill>
              <a:srgbClr val="000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6410" name="Freeform 61">
            <a:extLst>
              <a:ext uri="{FF2B5EF4-FFF2-40B4-BE49-F238E27FC236}">
                <a16:creationId xmlns:a16="http://schemas.microsoft.com/office/drawing/2014/main" id="{2F10FA6C-CCF6-8BC7-5B19-E8AC38B02F16}"/>
              </a:ext>
            </a:extLst>
          </p:cNvPr>
          <p:cNvSpPr>
            <a:spLocks/>
          </p:cNvSpPr>
          <p:nvPr/>
        </p:nvSpPr>
        <p:spPr bwMode="auto">
          <a:xfrm>
            <a:off x="3463925" y="3408363"/>
            <a:ext cx="3616325" cy="590550"/>
          </a:xfrm>
          <a:custGeom>
            <a:avLst/>
            <a:gdLst>
              <a:gd name="T0" fmla="*/ 1000502031 w 4556"/>
              <a:gd name="T1" fmla="*/ 2147483646 h 742"/>
              <a:gd name="T2" fmla="*/ 0 w 4556"/>
              <a:gd name="T3" fmla="*/ 2147483646 h 742"/>
              <a:gd name="T4" fmla="*/ 1000502031 w 4556"/>
              <a:gd name="T5" fmla="*/ 2147483646 h 742"/>
              <a:gd name="T6" fmla="*/ 2147483646 w 4556"/>
              <a:gd name="T7" fmla="*/ 2147483646 h 742"/>
              <a:gd name="T8" fmla="*/ 2147483646 w 4556"/>
              <a:gd name="T9" fmla="*/ 2147483646 h 742"/>
              <a:gd name="T10" fmla="*/ 2147483646 w 4556"/>
              <a:gd name="T11" fmla="*/ 2147483646 h 742"/>
              <a:gd name="T12" fmla="*/ 2147483646 w 4556"/>
              <a:gd name="T13" fmla="*/ 2147483646 h 742"/>
              <a:gd name="T14" fmla="*/ 2147483646 w 4556"/>
              <a:gd name="T15" fmla="*/ 2147483646 h 742"/>
              <a:gd name="T16" fmla="*/ 2147483646 w 4556"/>
              <a:gd name="T17" fmla="*/ 2147483646 h 742"/>
              <a:gd name="T18" fmla="*/ 2147483646 w 4556"/>
              <a:gd name="T19" fmla="*/ 2147483646 h 742"/>
              <a:gd name="T20" fmla="*/ 2147483646 w 4556"/>
              <a:gd name="T21" fmla="*/ 2147483646 h 742"/>
              <a:gd name="T22" fmla="*/ 2147483646 w 4556"/>
              <a:gd name="T23" fmla="*/ 2147483646 h 742"/>
              <a:gd name="T24" fmla="*/ 2147483646 w 4556"/>
              <a:gd name="T25" fmla="*/ 2147483646 h 742"/>
              <a:gd name="T26" fmla="*/ 2147483646 w 4556"/>
              <a:gd name="T27" fmla="*/ 2147483646 h 742"/>
              <a:gd name="T28" fmla="*/ 2147483646 w 4556"/>
              <a:gd name="T29" fmla="*/ 2147483646 h 742"/>
              <a:gd name="T30" fmla="*/ 2147483646 w 4556"/>
              <a:gd name="T31" fmla="*/ 2147483646 h 742"/>
              <a:gd name="T32" fmla="*/ 2147483646 w 4556"/>
              <a:gd name="T33" fmla="*/ 2147483646 h 742"/>
              <a:gd name="T34" fmla="*/ 2147483646 w 4556"/>
              <a:gd name="T35" fmla="*/ 2147483646 h 742"/>
              <a:gd name="T36" fmla="*/ 2147483646 w 4556"/>
              <a:gd name="T37" fmla="*/ 2147483646 h 742"/>
              <a:gd name="T38" fmla="*/ 2147483646 w 4556"/>
              <a:gd name="T39" fmla="*/ 2147483646 h 742"/>
              <a:gd name="T40" fmla="*/ 2147483646 w 4556"/>
              <a:gd name="T41" fmla="*/ 2147483646 h 742"/>
              <a:gd name="T42" fmla="*/ 2147483646 w 4556"/>
              <a:gd name="T43" fmla="*/ 2147483646 h 742"/>
              <a:gd name="T44" fmla="*/ 2147483646 w 4556"/>
              <a:gd name="T45" fmla="*/ 2147483646 h 742"/>
              <a:gd name="T46" fmla="*/ 2147483646 w 4556"/>
              <a:gd name="T47" fmla="*/ 2147483646 h 742"/>
              <a:gd name="T48" fmla="*/ 2147483646 w 4556"/>
              <a:gd name="T49" fmla="*/ 2147483646 h 742"/>
              <a:gd name="T50" fmla="*/ 2147483646 w 4556"/>
              <a:gd name="T51" fmla="*/ 2147483646 h 742"/>
              <a:gd name="T52" fmla="*/ 2147483646 w 4556"/>
              <a:gd name="T53" fmla="*/ 2147483646 h 742"/>
              <a:gd name="T54" fmla="*/ 2147483646 w 4556"/>
              <a:gd name="T55" fmla="*/ 2147483646 h 742"/>
              <a:gd name="T56" fmla="*/ 2147483646 w 4556"/>
              <a:gd name="T57" fmla="*/ 2147483646 h 742"/>
              <a:gd name="T58" fmla="*/ 2147483646 w 4556"/>
              <a:gd name="T59" fmla="*/ 2147483646 h 742"/>
              <a:gd name="T60" fmla="*/ 2147483646 w 4556"/>
              <a:gd name="T61" fmla="*/ 2147483646 h 742"/>
              <a:gd name="T62" fmla="*/ 2147483646 w 4556"/>
              <a:gd name="T63" fmla="*/ 2147483646 h 742"/>
              <a:gd name="T64" fmla="*/ 2147483646 w 4556"/>
              <a:gd name="T65" fmla="*/ 2147483646 h 742"/>
              <a:gd name="T66" fmla="*/ 2147483646 w 4556"/>
              <a:gd name="T67" fmla="*/ 2147483646 h 742"/>
              <a:gd name="T68" fmla="*/ 2147483646 w 4556"/>
              <a:gd name="T69" fmla="*/ 2147483646 h 742"/>
              <a:gd name="T70" fmla="*/ 2147483646 w 4556"/>
              <a:gd name="T71" fmla="*/ 2147483646 h 742"/>
              <a:gd name="T72" fmla="*/ 2147483646 w 4556"/>
              <a:gd name="T73" fmla="*/ 2147483646 h 742"/>
              <a:gd name="T74" fmla="*/ 2147483646 w 4556"/>
              <a:gd name="T75" fmla="*/ 2147483646 h 742"/>
              <a:gd name="T76" fmla="*/ 2147483646 w 4556"/>
              <a:gd name="T77" fmla="*/ 2147483646 h 742"/>
              <a:gd name="T78" fmla="*/ 2147483646 w 4556"/>
              <a:gd name="T79" fmla="*/ 2147483646 h 742"/>
              <a:gd name="T80" fmla="*/ 2147483646 w 4556"/>
              <a:gd name="T81" fmla="*/ 2147483646 h 742"/>
              <a:gd name="T82" fmla="*/ 2147483646 w 4556"/>
              <a:gd name="T83" fmla="*/ 2147483646 h 742"/>
              <a:gd name="T84" fmla="*/ 2147483646 w 4556"/>
              <a:gd name="T85" fmla="*/ 2147483646 h 742"/>
              <a:gd name="T86" fmla="*/ 2147483646 w 4556"/>
              <a:gd name="T87" fmla="*/ 2147483646 h 742"/>
              <a:gd name="T88" fmla="*/ 2147483646 w 4556"/>
              <a:gd name="T89" fmla="*/ 2147483646 h 742"/>
              <a:gd name="T90" fmla="*/ 2147483646 w 4556"/>
              <a:gd name="T91" fmla="*/ 2147483646 h 742"/>
              <a:gd name="T92" fmla="*/ 2147483646 w 4556"/>
              <a:gd name="T93" fmla="*/ 2147483646 h 742"/>
              <a:gd name="T94" fmla="*/ 2147483646 w 4556"/>
              <a:gd name="T95" fmla="*/ 2147483646 h 742"/>
              <a:gd name="T96" fmla="*/ 2147483646 w 4556"/>
              <a:gd name="T97" fmla="*/ 2147483646 h 742"/>
              <a:gd name="T98" fmla="*/ 2147483646 w 4556"/>
              <a:gd name="T99" fmla="*/ 2147483646 h 742"/>
              <a:gd name="T100" fmla="*/ 2147483646 w 4556"/>
              <a:gd name="T101" fmla="*/ 2147483646 h 742"/>
              <a:gd name="T102" fmla="*/ 2147483646 w 4556"/>
              <a:gd name="T103" fmla="*/ 2147483646 h 742"/>
              <a:gd name="T104" fmla="*/ 2147483646 w 4556"/>
              <a:gd name="T105" fmla="*/ 2147483646 h 742"/>
              <a:gd name="T106" fmla="*/ 2147483646 w 4556"/>
              <a:gd name="T107" fmla="*/ 2147483646 h 742"/>
              <a:gd name="T108" fmla="*/ 2147483646 w 4556"/>
              <a:gd name="T109" fmla="*/ 2147483646 h 74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4556"/>
              <a:gd name="T166" fmla="*/ 0 h 742"/>
              <a:gd name="T167" fmla="*/ 4556 w 4556"/>
              <a:gd name="T168" fmla="*/ 742 h 742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4556" h="742">
                <a:moveTo>
                  <a:pt x="5" y="742"/>
                </a:moveTo>
                <a:lnTo>
                  <a:pt x="2" y="656"/>
                </a:lnTo>
                <a:lnTo>
                  <a:pt x="2" y="616"/>
                </a:lnTo>
                <a:lnTo>
                  <a:pt x="0" y="575"/>
                </a:lnTo>
                <a:lnTo>
                  <a:pt x="0" y="537"/>
                </a:lnTo>
                <a:lnTo>
                  <a:pt x="2" y="502"/>
                </a:lnTo>
                <a:lnTo>
                  <a:pt x="3" y="472"/>
                </a:lnTo>
                <a:lnTo>
                  <a:pt x="5" y="445"/>
                </a:lnTo>
                <a:lnTo>
                  <a:pt x="9" y="422"/>
                </a:lnTo>
                <a:lnTo>
                  <a:pt x="11" y="405"/>
                </a:lnTo>
                <a:lnTo>
                  <a:pt x="17" y="389"/>
                </a:lnTo>
                <a:lnTo>
                  <a:pt x="21" y="378"/>
                </a:lnTo>
                <a:lnTo>
                  <a:pt x="27" y="368"/>
                </a:lnTo>
                <a:lnTo>
                  <a:pt x="34" y="360"/>
                </a:lnTo>
                <a:lnTo>
                  <a:pt x="44" y="353"/>
                </a:lnTo>
                <a:lnTo>
                  <a:pt x="55" y="347"/>
                </a:lnTo>
                <a:lnTo>
                  <a:pt x="65" y="341"/>
                </a:lnTo>
                <a:lnTo>
                  <a:pt x="71" y="339"/>
                </a:lnTo>
                <a:lnTo>
                  <a:pt x="76" y="337"/>
                </a:lnTo>
                <a:lnTo>
                  <a:pt x="84" y="337"/>
                </a:lnTo>
                <a:lnTo>
                  <a:pt x="90" y="337"/>
                </a:lnTo>
                <a:lnTo>
                  <a:pt x="99" y="337"/>
                </a:lnTo>
                <a:lnTo>
                  <a:pt x="109" y="339"/>
                </a:lnTo>
                <a:lnTo>
                  <a:pt x="122" y="341"/>
                </a:lnTo>
                <a:lnTo>
                  <a:pt x="138" y="341"/>
                </a:lnTo>
                <a:lnTo>
                  <a:pt x="157" y="343"/>
                </a:lnTo>
                <a:lnTo>
                  <a:pt x="180" y="345"/>
                </a:lnTo>
                <a:lnTo>
                  <a:pt x="209" y="347"/>
                </a:lnTo>
                <a:lnTo>
                  <a:pt x="243" y="349"/>
                </a:lnTo>
                <a:lnTo>
                  <a:pt x="282" y="351"/>
                </a:lnTo>
                <a:lnTo>
                  <a:pt x="326" y="353"/>
                </a:lnTo>
                <a:lnTo>
                  <a:pt x="374" y="357"/>
                </a:lnTo>
                <a:lnTo>
                  <a:pt x="427" y="360"/>
                </a:lnTo>
                <a:lnTo>
                  <a:pt x="481" y="364"/>
                </a:lnTo>
                <a:lnTo>
                  <a:pt x="538" y="368"/>
                </a:lnTo>
                <a:lnTo>
                  <a:pt x="596" y="372"/>
                </a:lnTo>
                <a:lnTo>
                  <a:pt x="715" y="378"/>
                </a:lnTo>
                <a:lnTo>
                  <a:pt x="772" y="382"/>
                </a:lnTo>
                <a:lnTo>
                  <a:pt x="830" y="385"/>
                </a:lnTo>
                <a:lnTo>
                  <a:pt x="884" y="389"/>
                </a:lnTo>
                <a:lnTo>
                  <a:pt x="935" y="391"/>
                </a:lnTo>
                <a:lnTo>
                  <a:pt x="983" y="393"/>
                </a:lnTo>
                <a:lnTo>
                  <a:pt x="1027" y="395"/>
                </a:lnTo>
                <a:lnTo>
                  <a:pt x="1068" y="397"/>
                </a:lnTo>
                <a:lnTo>
                  <a:pt x="1106" y="397"/>
                </a:lnTo>
                <a:lnTo>
                  <a:pt x="1141" y="399"/>
                </a:lnTo>
                <a:lnTo>
                  <a:pt x="1175" y="399"/>
                </a:lnTo>
                <a:lnTo>
                  <a:pt x="1238" y="399"/>
                </a:lnTo>
                <a:lnTo>
                  <a:pt x="1296" y="399"/>
                </a:lnTo>
                <a:lnTo>
                  <a:pt x="1353" y="397"/>
                </a:lnTo>
                <a:lnTo>
                  <a:pt x="1411" y="397"/>
                </a:lnTo>
                <a:lnTo>
                  <a:pt x="1472" y="395"/>
                </a:lnTo>
                <a:lnTo>
                  <a:pt x="1505" y="395"/>
                </a:lnTo>
                <a:lnTo>
                  <a:pt x="1539" y="395"/>
                </a:lnTo>
                <a:lnTo>
                  <a:pt x="1610" y="395"/>
                </a:lnTo>
                <a:lnTo>
                  <a:pt x="1683" y="397"/>
                </a:lnTo>
                <a:lnTo>
                  <a:pt x="1760" y="397"/>
                </a:lnTo>
                <a:lnTo>
                  <a:pt x="1837" y="399"/>
                </a:lnTo>
                <a:lnTo>
                  <a:pt x="1994" y="399"/>
                </a:lnTo>
                <a:lnTo>
                  <a:pt x="2153" y="395"/>
                </a:lnTo>
                <a:lnTo>
                  <a:pt x="2235" y="391"/>
                </a:lnTo>
                <a:lnTo>
                  <a:pt x="2322" y="387"/>
                </a:lnTo>
                <a:lnTo>
                  <a:pt x="2412" y="380"/>
                </a:lnTo>
                <a:lnTo>
                  <a:pt x="2500" y="374"/>
                </a:lnTo>
                <a:lnTo>
                  <a:pt x="2588" y="366"/>
                </a:lnTo>
                <a:lnTo>
                  <a:pt x="2671" y="360"/>
                </a:lnTo>
                <a:lnTo>
                  <a:pt x="2711" y="357"/>
                </a:lnTo>
                <a:lnTo>
                  <a:pt x="2747" y="353"/>
                </a:lnTo>
                <a:lnTo>
                  <a:pt x="2784" y="351"/>
                </a:lnTo>
                <a:lnTo>
                  <a:pt x="2816" y="347"/>
                </a:lnTo>
                <a:lnTo>
                  <a:pt x="2847" y="343"/>
                </a:lnTo>
                <a:lnTo>
                  <a:pt x="2876" y="341"/>
                </a:lnTo>
                <a:lnTo>
                  <a:pt x="2901" y="337"/>
                </a:lnTo>
                <a:lnTo>
                  <a:pt x="2926" y="334"/>
                </a:lnTo>
                <a:lnTo>
                  <a:pt x="2970" y="328"/>
                </a:lnTo>
                <a:lnTo>
                  <a:pt x="3008" y="322"/>
                </a:lnTo>
                <a:lnTo>
                  <a:pt x="3047" y="314"/>
                </a:lnTo>
                <a:lnTo>
                  <a:pt x="3085" y="309"/>
                </a:lnTo>
                <a:lnTo>
                  <a:pt x="3127" y="303"/>
                </a:lnTo>
                <a:lnTo>
                  <a:pt x="3150" y="301"/>
                </a:lnTo>
                <a:lnTo>
                  <a:pt x="3175" y="297"/>
                </a:lnTo>
                <a:lnTo>
                  <a:pt x="3229" y="291"/>
                </a:lnTo>
                <a:lnTo>
                  <a:pt x="3286" y="287"/>
                </a:lnTo>
                <a:lnTo>
                  <a:pt x="3344" y="282"/>
                </a:lnTo>
                <a:lnTo>
                  <a:pt x="3405" y="278"/>
                </a:lnTo>
                <a:lnTo>
                  <a:pt x="3466" y="272"/>
                </a:lnTo>
                <a:lnTo>
                  <a:pt x="3526" y="266"/>
                </a:lnTo>
                <a:lnTo>
                  <a:pt x="3582" y="259"/>
                </a:lnTo>
                <a:lnTo>
                  <a:pt x="3635" y="247"/>
                </a:lnTo>
                <a:lnTo>
                  <a:pt x="3685" y="232"/>
                </a:lnTo>
                <a:lnTo>
                  <a:pt x="3731" y="215"/>
                </a:lnTo>
                <a:lnTo>
                  <a:pt x="3777" y="193"/>
                </a:lnTo>
                <a:lnTo>
                  <a:pt x="3821" y="170"/>
                </a:lnTo>
                <a:lnTo>
                  <a:pt x="3863" y="149"/>
                </a:lnTo>
                <a:lnTo>
                  <a:pt x="3906" y="128"/>
                </a:lnTo>
                <a:lnTo>
                  <a:pt x="3950" y="111"/>
                </a:lnTo>
                <a:lnTo>
                  <a:pt x="3994" y="99"/>
                </a:lnTo>
                <a:lnTo>
                  <a:pt x="4040" y="94"/>
                </a:lnTo>
                <a:lnTo>
                  <a:pt x="4086" y="92"/>
                </a:lnTo>
                <a:lnTo>
                  <a:pt x="4134" y="92"/>
                </a:lnTo>
                <a:lnTo>
                  <a:pt x="4182" y="96"/>
                </a:lnTo>
                <a:lnTo>
                  <a:pt x="4228" y="99"/>
                </a:lnTo>
                <a:lnTo>
                  <a:pt x="4272" y="103"/>
                </a:lnTo>
                <a:lnTo>
                  <a:pt x="4314" y="103"/>
                </a:lnTo>
                <a:lnTo>
                  <a:pt x="4350" y="99"/>
                </a:lnTo>
                <a:lnTo>
                  <a:pt x="4385" y="92"/>
                </a:lnTo>
                <a:lnTo>
                  <a:pt x="4414" y="82"/>
                </a:lnTo>
                <a:lnTo>
                  <a:pt x="4442" y="71"/>
                </a:lnTo>
                <a:lnTo>
                  <a:pt x="4467" y="59"/>
                </a:lnTo>
                <a:lnTo>
                  <a:pt x="4513" y="30"/>
                </a:lnTo>
                <a:lnTo>
                  <a:pt x="4556" y="0"/>
                </a:lnTo>
              </a:path>
            </a:pathLst>
          </a:custGeom>
          <a:noFill/>
          <a:ln w="12700">
            <a:solidFill>
              <a:srgbClr val="000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grpSp>
        <p:nvGrpSpPr>
          <p:cNvPr id="16411" name="Group 62">
            <a:extLst>
              <a:ext uri="{FF2B5EF4-FFF2-40B4-BE49-F238E27FC236}">
                <a16:creationId xmlns:a16="http://schemas.microsoft.com/office/drawing/2014/main" id="{BFE832A7-BABE-3D75-CDE5-92793E4F3EF2}"/>
              </a:ext>
            </a:extLst>
          </p:cNvPr>
          <p:cNvGrpSpPr>
            <a:grpSpLocks/>
          </p:cNvGrpSpPr>
          <p:nvPr/>
        </p:nvGrpSpPr>
        <p:grpSpPr bwMode="auto">
          <a:xfrm>
            <a:off x="1889125" y="3163888"/>
            <a:ext cx="114300" cy="58737"/>
            <a:chOff x="1190" y="1993"/>
            <a:chExt cx="72" cy="37"/>
          </a:xfrm>
        </p:grpSpPr>
        <p:sp>
          <p:nvSpPr>
            <p:cNvPr id="16887" name="Freeform 63">
              <a:extLst>
                <a:ext uri="{FF2B5EF4-FFF2-40B4-BE49-F238E27FC236}">
                  <a16:creationId xmlns:a16="http://schemas.microsoft.com/office/drawing/2014/main" id="{DB0C5746-DFDC-7CE2-19F5-98C0CE3BF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0" y="1993"/>
              <a:ext cx="72" cy="37"/>
            </a:xfrm>
            <a:custGeom>
              <a:avLst/>
              <a:gdLst>
                <a:gd name="T0" fmla="*/ 18 w 144"/>
                <a:gd name="T1" fmla="*/ 1 h 74"/>
                <a:gd name="T2" fmla="*/ 18 w 144"/>
                <a:gd name="T3" fmla="*/ 1 h 74"/>
                <a:gd name="T4" fmla="*/ 17 w 144"/>
                <a:gd name="T5" fmla="*/ 0 h 74"/>
                <a:gd name="T6" fmla="*/ 16 w 144"/>
                <a:gd name="T7" fmla="*/ 0 h 74"/>
                <a:gd name="T8" fmla="*/ 15 w 144"/>
                <a:gd name="T9" fmla="*/ 0 h 74"/>
                <a:gd name="T10" fmla="*/ 12 w 144"/>
                <a:gd name="T11" fmla="*/ 1 h 74"/>
                <a:gd name="T12" fmla="*/ 8 w 144"/>
                <a:gd name="T13" fmla="*/ 2 h 74"/>
                <a:gd name="T14" fmla="*/ 5 w 144"/>
                <a:gd name="T15" fmla="*/ 4 h 74"/>
                <a:gd name="T16" fmla="*/ 3 w 144"/>
                <a:gd name="T17" fmla="*/ 5 h 74"/>
                <a:gd name="T18" fmla="*/ 2 w 144"/>
                <a:gd name="T19" fmla="*/ 6 h 74"/>
                <a:gd name="T20" fmla="*/ 1 w 144"/>
                <a:gd name="T21" fmla="*/ 6 h 74"/>
                <a:gd name="T22" fmla="*/ 1 w 144"/>
                <a:gd name="T23" fmla="*/ 7 h 74"/>
                <a:gd name="T24" fmla="*/ 0 w 144"/>
                <a:gd name="T25" fmla="*/ 8 h 74"/>
                <a:gd name="T26" fmla="*/ 0 w 144"/>
                <a:gd name="T27" fmla="*/ 9 h 74"/>
                <a:gd name="T28" fmla="*/ 1 w 144"/>
                <a:gd name="T29" fmla="*/ 9 h 74"/>
                <a:gd name="T30" fmla="*/ 1 w 144"/>
                <a:gd name="T31" fmla="*/ 9 h 74"/>
                <a:gd name="T32" fmla="*/ 3 w 144"/>
                <a:gd name="T33" fmla="*/ 10 h 74"/>
                <a:gd name="T34" fmla="*/ 4 w 144"/>
                <a:gd name="T35" fmla="*/ 9 h 74"/>
                <a:gd name="T36" fmla="*/ 7 w 144"/>
                <a:gd name="T37" fmla="*/ 9 h 74"/>
                <a:gd name="T38" fmla="*/ 11 w 144"/>
                <a:gd name="T39" fmla="*/ 8 h 74"/>
                <a:gd name="T40" fmla="*/ 14 w 144"/>
                <a:gd name="T41" fmla="*/ 6 h 74"/>
                <a:gd name="T42" fmla="*/ 15 w 144"/>
                <a:gd name="T43" fmla="*/ 5 h 74"/>
                <a:gd name="T44" fmla="*/ 16 w 144"/>
                <a:gd name="T45" fmla="*/ 4 h 74"/>
                <a:gd name="T46" fmla="*/ 17 w 144"/>
                <a:gd name="T47" fmla="*/ 3 h 74"/>
                <a:gd name="T48" fmla="*/ 18 w 144"/>
                <a:gd name="T49" fmla="*/ 3 h 74"/>
                <a:gd name="T50" fmla="*/ 18 w 144"/>
                <a:gd name="T51" fmla="*/ 2 h 74"/>
                <a:gd name="T52" fmla="*/ 18 w 144"/>
                <a:gd name="T53" fmla="*/ 1 h 7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4"/>
                <a:gd name="T82" fmla="*/ 0 h 74"/>
                <a:gd name="T83" fmla="*/ 144 w 144"/>
                <a:gd name="T84" fmla="*/ 74 h 7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4" h="74">
                  <a:moveTo>
                    <a:pt x="144" y="7"/>
                  </a:moveTo>
                  <a:lnTo>
                    <a:pt x="140" y="3"/>
                  </a:lnTo>
                  <a:lnTo>
                    <a:pt x="134" y="0"/>
                  </a:lnTo>
                  <a:lnTo>
                    <a:pt x="127" y="0"/>
                  </a:lnTo>
                  <a:lnTo>
                    <a:pt x="115" y="0"/>
                  </a:lnTo>
                  <a:lnTo>
                    <a:pt x="90" y="3"/>
                  </a:lnTo>
                  <a:lnTo>
                    <a:pt x="61" y="13"/>
                  </a:lnTo>
                  <a:lnTo>
                    <a:pt x="34" y="26"/>
                  </a:lnTo>
                  <a:lnTo>
                    <a:pt x="23" y="34"/>
                  </a:lnTo>
                  <a:lnTo>
                    <a:pt x="13" y="42"/>
                  </a:lnTo>
                  <a:lnTo>
                    <a:pt x="8" y="48"/>
                  </a:lnTo>
                  <a:lnTo>
                    <a:pt x="2" y="55"/>
                  </a:lnTo>
                  <a:lnTo>
                    <a:pt x="0" y="61"/>
                  </a:lnTo>
                  <a:lnTo>
                    <a:pt x="0" y="67"/>
                  </a:lnTo>
                  <a:lnTo>
                    <a:pt x="4" y="71"/>
                  </a:lnTo>
                  <a:lnTo>
                    <a:pt x="8" y="72"/>
                  </a:lnTo>
                  <a:lnTo>
                    <a:pt x="17" y="74"/>
                  </a:lnTo>
                  <a:lnTo>
                    <a:pt x="27" y="72"/>
                  </a:lnTo>
                  <a:lnTo>
                    <a:pt x="52" y="69"/>
                  </a:lnTo>
                  <a:lnTo>
                    <a:pt x="81" y="59"/>
                  </a:lnTo>
                  <a:lnTo>
                    <a:pt x="107" y="46"/>
                  </a:lnTo>
                  <a:lnTo>
                    <a:pt x="119" y="38"/>
                  </a:lnTo>
                  <a:lnTo>
                    <a:pt x="128" y="30"/>
                  </a:lnTo>
                  <a:lnTo>
                    <a:pt x="136" y="24"/>
                  </a:lnTo>
                  <a:lnTo>
                    <a:pt x="142" y="19"/>
                  </a:lnTo>
                  <a:lnTo>
                    <a:pt x="144" y="13"/>
                  </a:lnTo>
                  <a:lnTo>
                    <a:pt x="144" y="7"/>
                  </a:lnTo>
                  <a:close/>
                </a:path>
              </a:pathLst>
            </a:cu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888" name="Freeform 64">
              <a:extLst>
                <a:ext uri="{FF2B5EF4-FFF2-40B4-BE49-F238E27FC236}">
                  <a16:creationId xmlns:a16="http://schemas.microsoft.com/office/drawing/2014/main" id="{F1089612-6ED1-0EA6-9CAF-EE5093FAE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0" y="1993"/>
              <a:ext cx="72" cy="37"/>
            </a:xfrm>
            <a:custGeom>
              <a:avLst/>
              <a:gdLst>
                <a:gd name="T0" fmla="*/ 18 w 144"/>
                <a:gd name="T1" fmla="*/ 1 h 74"/>
                <a:gd name="T2" fmla="*/ 18 w 144"/>
                <a:gd name="T3" fmla="*/ 1 h 74"/>
                <a:gd name="T4" fmla="*/ 17 w 144"/>
                <a:gd name="T5" fmla="*/ 0 h 74"/>
                <a:gd name="T6" fmla="*/ 16 w 144"/>
                <a:gd name="T7" fmla="*/ 0 h 74"/>
                <a:gd name="T8" fmla="*/ 15 w 144"/>
                <a:gd name="T9" fmla="*/ 0 h 74"/>
                <a:gd name="T10" fmla="*/ 12 w 144"/>
                <a:gd name="T11" fmla="*/ 1 h 74"/>
                <a:gd name="T12" fmla="*/ 8 w 144"/>
                <a:gd name="T13" fmla="*/ 2 h 74"/>
                <a:gd name="T14" fmla="*/ 5 w 144"/>
                <a:gd name="T15" fmla="*/ 4 h 74"/>
                <a:gd name="T16" fmla="*/ 3 w 144"/>
                <a:gd name="T17" fmla="*/ 5 h 74"/>
                <a:gd name="T18" fmla="*/ 2 w 144"/>
                <a:gd name="T19" fmla="*/ 6 h 74"/>
                <a:gd name="T20" fmla="*/ 1 w 144"/>
                <a:gd name="T21" fmla="*/ 6 h 74"/>
                <a:gd name="T22" fmla="*/ 1 w 144"/>
                <a:gd name="T23" fmla="*/ 7 h 74"/>
                <a:gd name="T24" fmla="*/ 0 w 144"/>
                <a:gd name="T25" fmla="*/ 8 h 74"/>
                <a:gd name="T26" fmla="*/ 0 w 144"/>
                <a:gd name="T27" fmla="*/ 9 h 74"/>
                <a:gd name="T28" fmla="*/ 1 w 144"/>
                <a:gd name="T29" fmla="*/ 9 h 74"/>
                <a:gd name="T30" fmla="*/ 1 w 144"/>
                <a:gd name="T31" fmla="*/ 9 h 74"/>
                <a:gd name="T32" fmla="*/ 3 w 144"/>
                <a:gd name="T33" fmla="*/ 10 h 74"/>
                <a:gd name="T34" fmla="*/ 4 w 144"/>
                <a:gd name="T35" fmla="*/ 9 h 74"/>
                <a:gd name="T36" fmla="*/ 7 w 144"/>
                <a:gd name="T37" fmla="*/ 9 h 74"/>
                <a:gd name="T38" fmla="*/ 11 w 144"/>
                <a:gd name="T39" fmla="*/ 8 h 74"/>
                <a:gd name="T40" fmla="*/ 14 w 144"/>
                <a:gd name="T41" fmla="*/ 6 h 74"/>
                <a:gd name="T42" fmla="*/ 15 w 144"/>
                <a:gd name="T43" fmla="*/ 5 h 74"/>
                <a:gd name="T44" fmla="*/ 16 w 144"/>
                <a:gd name="T45" fmla="*/ 4 h 74"/>
                <a:gd name="T46" fmla="*/ 17 w 144"/>
                <a:gd name="T47" fmla="*/ 3 h 74"/>
                <a:gd name="T48" fmla="*/ 18 w 144"/>
                <a:gd name="T49" fmla="*/ 3 h 74"/>
                <a:gd name="T50" fmla="*/ 18 w 144"/>
                <a:gd name="T51" fmla="*/ 2 h 74"/>
                <a:gd name="T52" fmla="*/ 18 w 144"/>
                <a:gd name="T53" fmla="*/ 1 h 7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4"/>
                <a:gd name="T82" fmla="*/ 0 h 74"/>
                <a:gd name="T83" fmla="*/ 144 w 144"/>
                <a:gd name="T84" fmla="*/ 74 h 7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4" h="74">
                  <a:moveTo>
                    <a:pt x="144" y="7"/>
                  </a:moveTo>
                  <a:lnTo>
                    <a:pt x="140" y="3"/>
                  </a:lnTo>
                  <a:lnTo>
                    <a:pt x="134" y="0"/>
                  </a:lnTo>
                  <a:lnTo>
                    <a:pt x="127" y="0"/>
                  </a:lnTo>
                  <a:lnTo>
                    <a:pt x="115" y="0"/>
                  </a:lnTo>
                  <a:lnTo>
                    <a:pt x="90" y="3"/>
                  </a:lnTo>
                  <a:lnTo>
                    <a:pt x="61" y="13"/>
                  </a:lnTo>
                  <a:lnTo>
                    <a:pt x="34" y="26"/>
                  </a:lnTo>
                  <a:lnTo>
                    <a:pt x="23" y="34"/>
                  </a:lnTo>
                  <a:lnTo>
                    <a:pt x="13" y="42"/>
                  </a:lnTo>
                  <a:lnTo>
                    <a:pt x="8" y="48"/>
                  </a:lnTo>
                  <a:lnTo>
                    <a:pt x="2" y="55"/>
                  </a:lnTo>
                  <a:lnTo>
                    <a:pt x="0" y="61"/>
                  </a:lnTo>
                  <a:lnTo>
                    <a:pt x="0" y="67"/>
                  </a:lnTo>
                  <a:lnTo>
                    <a:pt x="4" y="71"/>
                  </a:lnTo>
                  <a:lnTo>
                    <a:pt x="8" y="72"/>
                  </a:lnTo>
                  <a:lnTo>
                    <a:pt x="17" y="74"/>
                  </a:lnTo>
                  <a:lnTo>
                    <a:pt x="27" y="72"/>
                  </a:lnTo>
                  <a:lnTo>
                    <a:pt x="52" y="69"/>
                  </a:lnTo>
                  <a:lnTo>
                    <a:pt x="81" y="59"/>
                  </a:lnTo>
                  <a:lnTo>
                    <a:pt x="107" y="46"/>
                  </a:lnTo>
                  <a:lnTo>
                    <a:pt x="119" y="38"/>
                  </a:lnTo>
                  <a:lnTo>
                    <a:pt x="128" y="30"/>
                  </a:lnTo>
                  <a:lnTo>
                    <a:pt x="136" y="24"/>
                  </a:lnTo>
                  <a:lnTo>
                    <a:pt x="142" y="19"/>
                  </a:lnTo>
                  <a:lnTo>
                    <a:pt x="144" y="13"/>
                  </a:lnTo>
                  <a:lnTo>
                    <a:pt x="144" y="7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16412" name="Group 65">
            <a:extLst>
              <a:ext uri="{FF2B5EF4-FFF2-40B4-BE49-F238E27FC236}">
                <a16:creationId xmlns:a16="http://schemas.microsoft.com/office/drawing/2014/main" id="{02F616DD-6228-A2B6-E6E7-BE6B24F3915C}"/>
              </a:ext>
            </a:extLst>
          </p:cNvPr>
          <p:cNvGrpSpPr>
            <a:grpSpLocks/>
          </p:cNvGrpSpPr>
          <p:nvPr/>
        </p:nvGrpSpPr>
        <p:grpSpPr bwMode="auto">
          <a:xfrm>
            <a:off x="2444750" y="3005138"/>
            <a:ext cx="112713" cy="58737"/>
            <a:chOff x="1540" y="1893"/>
            <a:chExt cx="71" cy="37"/>
          </a:xfrm>
        </p:grpSpPr>
        <p:sp>
          <p:nvSpPr>
            <p:cNvPr id="16885" name="Freeform 66">
              <a:extLst>
                <a:ext uri="{FF2B5EF4-FFF2-40B4-BE49-F238E27FC236}">
                  <a16:creationId xmlns:a16="http://schemas.microsoft.com/office/drawing/2014/main" id="{544171A3-DFBF-322E-6BA5-A1C080A52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0" y="1893"/>
              <a:ext cx="71" cy="37"/>
            </a:xfrm>
            <a:custGeom>
              <a:avLst/>
              <a:gdLst>
                <a:gd name="T0" fmla="*/ 18 w 142"/>
                <a:gd name="T1" fmla="*/ 1 h 75"/>
                <a:gd name="T2" fmla="*/ 18 w 142"/>
                <a:gd name="T3" fmla="*/ 0 h 75"/>
                <a:gd name="T4" fmla="*/ 17 w 142"/>
                <a:gd name="T5" fmla="*/ 0 h 75"/>
                <a:gd name="T6" fmla="*/ 16 w 142"/>
                <a:gd name="T7" fmla="*/ 0 h 75"/>
                <a:gd name="T8" fmla="*/ 15 w 142"/>
                <a:gd name="T9" fmla="*/ 0 h 75"/>
                <a:gd name="T10" fmla="*/ 12 w 142"/>
                <a:gd name="T11" fmla="*/ 0 h 75"/>
                <a:gd name="T12" fmla="*/ 8 w 142"/>
                <a:gd name="T13" fmla="*/ 1 h 75"/>
                <a:gd name="T14" fmla="*/ 5 w 142"/>
                <a:gd name="T15" fmla="*/ 3 h 75"/>
                <a:gd name="T16" fmla="*/ 3 w 142"/>
                <a:gd name="T17" fmla="*/ 4 h 75"/>
                <a:gd name="T18" fmla="*/ 2 w 142"/>
                <a:gd name="T19" fmla="*/ 5 h 75"/>
                <a:gd name="T20" fmla="*/ 1 w 142"/>
                <a:gd name="T21" fmla="*/ 6 h 75"/>
                <a:gd name="T22" fmla="*/ 1 w 142"/>
                <a:gd name="T23" fmla="*/ 6 h 75"/>
                <a:gd name="T24" fmla="*/ 0 w 142"/>
                <a:gd name="T25" fmla="*/ 7 h 75"/>
                <a:gd name="T26" fmla="*/ 0 w 142"/>
                <a:gd name="T27" fmla="*/ 8 h 75"/>
                <a:gd name="T28" fmla="*/ 1 w 142"/>
                <a:gd name="T29" fmla="*/ 8 h 75"/>
                <a:gd name="T30" fmla="*/ 2 w 142"/>
                <a:gd name="T31" fmla="*/ 9 h 75"/>
                <a:gd name="T32" fmla="*/ 3 w 142"/>
                <a:gd name="T33" fmla="*/ 9 h 75"/>
                <a:gd name="T34" fmla="*/ 4 w 142"/>
                <a:gd name="T35" fmla="*/ 9 h 75"/>
                <a:gd name="T36" fmla="*/ 7 w 142"/>
                <a:gd name="T37" fmla="*/ 8 h 75"/>
                <a:gd name="T38" fmla="*/ 10 w 142"/>
                <a:gd name="T39" fmla="*/ 7 h 75"/>
                <a:gd name="T40" fmla="*/ 14 w 142"/>
                <a:gd name="T41" fmla="*/ 6 h 75"/>
                <a:gd name="T42" fmla="*/ 15 w 142"/>
                <a:gd name="T43" fmla="*/ 5 h 75"/>
                <a:gd name="T44" fmla="*/ 16 w 142"/>
                <a:gd name="T45" fmla="*/ 4 h 75"/>
                <a:gd name="T46" fmla="*/ 17 w 142"/>
                <a:gd name="T47" fmla="*/ 3 h 75"/>
                <a:gd name="T48" fmla="*/ 18 w 142"/>
                <a:gd name="T49" fmla="*/ 2 h 75"/>
                <a:gd name="T50" fmla="*/ 18 w 142"/>
                <a:gd name="T51" fmla="*/ 1 h 75"/>
                <a:gd name="T52" fmla="*/ 18 w 142"/>
                <a:gd name="T53" fmla="*/ 1 h 7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2"/>
                <a:gd name="T82" fmla="*/ 0 h 75"/>
                <a:gd name="T83" fmla="*/ 142 w 142"/>
                <a:gd name="T84" fmla="*/ 75 h 7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2" h="75">
                  <a:moveTo>
                    <a:pt x="142" y="8"/>
                  </a:moveTo>
                  <a:lnTo>
                    <a:pt x="138" y="4"/>
                  </a:lnTo>
                  <a:lnTo>
                    <a:pt x="132" y="0"/>
                  </a:lnTo>
                  <a:lnTo>
                    <a:pt x="125" y="0"/>
                  </a:lnTo>
                  <a:lnTo>
                    <a:pt x="113" y="0"/>
                  </a:lnTo>
                  <a:lnTo>
                    <a:pt x="90" y="4"/>
                  </a:lnTo>
                  <a:lnTo>
                    <a:pt x="61" y="13"/>
                  </a:lnTo>
                  <a:lnTo>
                    <a:pt x="34" y="27"/>
                  </a:lnTo>
                  <a:lnTo>
                    <a:pt x="23" y="34"/>
                  </a:lnTo>
                  <a:lnTo>
                    <a:pt x="13" y="40"/>
                  </a:lnTo>
                  <a:lnTo>
                    <a:pt x="6" y="48"/>
                  </a:lnTo>
                  <a:lnTo>
                    <a:pt x="2" y="54"/>
                  </a:lnTo>
                  <a:lnTo>
                    <a:pt x="0" y="59"/>
                  </a:lnTo>
                  <a:lnTo>
                    <a:pt x="0" y="65"/>
                  </a:lnTo>
                  <a:lnTo>
                    <a:pt x="4" y="69"/>
                  </a:lnTo>
                  <a:lnTo>
                    <a:pt x="9" y="73"/>
                  </a:lnTo>
                  <a:lnTo>
                    <a:pt x="17" y="75"/>
                  </a:lnTo>
                  <a:lnTo>
                    <a:pt x="27" y="75"/>
                  </a:lnTo>
                  <a:lnTo>
                    <a:pt x="52" y="71"/>
                  </a:lnTo>
                  <a:lnTo>
                    <a:pt x="80" y="61"/>
                  </a:lnTo>
                  <a:lnTo>
                    <a:pt x="107" y="48"/>
                  </a:lnTo>
                  <a:lnTo>
                    <a:pt x="119" y="40"/>
                  </a:lnTo>
                  <a:lnTo>
                    <a:pt x="128" y="33"/>
                  </a:lnTo>
                  <a:lnTo>
                    <a:pt x="134" y="27"/>
                  </a:lnTo>
                  <a:lnTo>
                    <a:pt x="140" y="19"/>
                  </a:lnTo>
                  <a:lnTo>
                    <a:pt x="142" y="13"/>
                  </a:lnTo>
                  <a:lnTo>
                    <a:pt x="142" y="8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886" name="Freeform 67">
              <a:extLst>
                <a:ext uri="{FF2B5EF4-FFF2-40B4-BE49-F238E27FC236}">
                  <a16:creationId xmlns:a16="http://schemas.microsoft.com/office/drawing/2014/main" id="{A4C23466-85F2-05F0-21E4-D7AE1E8D2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0" y="1893"/>
              <a:ext cx="71" cy="37"/>
            </a:xfrm>
            <a:custGeom>
              <a:avLst/>
              <a:gdLst>
                <a:gd name="T0" fmla="*/ 18 w 142"/>
                <a:gd name="T1" fmla="*/ 1 h 75"/>
                <a:gd name="T2" fmla="*/ 18 w 142"/>
                <a:gd name="T3" fmla="*/ 0 h 75"/>
                <a:gd name="T4" fmla="*/ 17 w 142"/>
                <a:gd name="T5" fmla="*/ 0 h 75"/>
                <a:gd name="T6" fmla="*/ 16 w 142"/>
                <a:gd name="T7" fmla="*/ 0 h 75"/>
                <a:gd name="T8" fmla="*/ 15 w 142"/>
                <a:gd name="T9" fmla="*/ 0 h 75"/>
                <a:gd name="T10" fmla="*/ 12 w 142"/>
                <a:gd name="T11" fmla="*/ 0 h 75"/>
                <a:gd name="T12" fmla="*/ 8 w 142"/>
                <a:gd name="T13" fmla="*/ 1 h 75"/>
                <a:gd name="T14" fmla="*/ 5 w 142"/>
                <a:gd name="T15" fmla="*/ 3 h 75"/>
                <a:gd name="T16" fmla="*/ 3 w 142"/>
                <a:gd name="T17" fmla="*/ 4 h 75"/>
                <a:gd name="T18" fmla="*/ 2 w 142"/>
                <a:gd name="T19" fmla="*/ 5 h 75"/>
                <a:gd name="T20" fmla="*/ 1 w 142"/>
                <a:gd name="T21" fmla="*/ 6 h 75"/>
                <a:gd name="T22" fmla="*/ 1 w 142"/>
                <a:gd name="T23" fmla="*/ 6 h 75"/>
                <a:gd name="T24" fmla="*/ 0 w 142"/>
                <a:gd name="T25" fmla="*/ 7 h 75"/>
                <a:gd name="T26" fmla="*/ 0 w 142"/>
                <a:gd name="T27" fmla="*/ 8 h 75"/>
                <a:gd name="T28" fmla="*/ 1 w 142"/>
                <a:gd name="T29" fmla="*/ 8 h 75"/>
                <a:gd name="T30" fmla="*/ 2 w 142"/>
                <a:gd name="T31" fmla="*/ 9 h 75"/>
                <a:gd name="T32" fmla="*/ 3 w 142"/>
                <a:gd name="T33" fmla="*/ 9 h 75"/>
                <a:gd name="T34" fmla="*/ 4 w 142"/>
                <a:gd name="T35" fmla="*/ 9 h 75"/>
                <a:gd name="T36" fmla="*/ 7 w 142"/>
                <a:gd name="T37" fmla="*/ 8 h 75"/>
                <a:gd name="T38" fmla="*/ 10 w 142"/>
                <a:gd name="T39" fmla="*/ 7 h 75"/>
                <a:gd name="T40" fmla="*/ 14 w 142"/>
                <a:gd name="T41" fmla="*/ 6 h 75"/>
                <a:gd name="T42" fmla="*/ 15 w 142"/>
                <a:gd name="T43" fmla="*/ 5 h 75"/>
                <a:gd name="T44" fmla="*/ 16 w 142"/>
                <a:gd name="T45" fmla="*/ 4 h 75"/>
                <a:gd name="T46" fmla="*/ 17 w 142"/>
                <a:gd name="T47" fmla="*/ 3 h 75"/>
                <a:gd name="T48" fmla="*/ 18 w 142"/>
                <a:gd name="T49" fmla="*/ 2 h 75"/>
                <a:gd name="T50" fmla="*/ 18 w 142"/>
                <a:gd name="T51" fmla="*/ 1 h 75"/>
                <a:gd name="T52" fmla="*/ 18 w 142"/>
                <a:gd name="T53" fmla="*/ 1 h 7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2"/>
                <a:gd name="T82" fmla="*/ 0 h 75"/>
                <a:gd name="T83" fmla="*/ 142 w 142"/>
                <a:gd name="T84" fmla="*/ 75 h 7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2" h="75">
                  <a:moveTo>
                    <a:pt x="142" y="8"/>
                  </a:moveTo>
                  <a:lnTo>
                    <a:pt x="138" y="4"/>
                  </a:lnTo>
                  <a:lnTo>
                    <a:pt x="132" y="0"/>
                  </a:lnTo>
                  <a:lnTo>
                    <a:pt x="125" y="0"/>
                  </a:lnTo>
                  <a:lnTo>
                    <a:pt x="113" y="0"/>
                  </a:lnTo>
                  <a:lnTo>
                    <a:pt x="90" y="4"/>
                  </a:lnTo>
                  <a:lnTo>
                    <a:pt x="61" y="13"/>
                  </a:lnTo>
                  <a:lnTo>
                    <a:pt x="34" y="27"/>
                  </a:lnTo>
                  <a:lnTo>
                    <a:pt x="23" y="34"/>
                  </a:lnTo>
                  <a:lnTo>
                    <a:pt x="13" y="40"/>
                  </a:lnTo>
                  <a:lnTo>
                    <a:pt x="6" y="48"/>
                  </a:lnTo>
                  <a:lnTo>
                    <a:pt x="2" y="54"/>
                  </a:lnTo>
                  <a:lnTo>
                    <a:pt x="0" y="59"/>
                  </a:lnTo>
                  <a:lnTo>
                    <a:pt x="0" y="65"/>
                  </a:lnTo>
                  <a:lnTo>
                    <a:pt x="4" y="69"/>
                  </a:lnTo>
                  <a:lnTo>
                    <a:pt x="9" y="73"/>
                  </a:lnTo>
                  <a:lnTo>
                    <a:pt x="17" y="75"/>
                  </a:lnTo>
                  <a:lnTo>
                    <a:pt x="27" y="75"/>
                  </a:lnTo>
                  <a:lnTo>
                    <a:pt x="52" y="71"/>
                  </a:lnTo>
                  <a:lnTo>
                    <a:pt x="80" y="61"/>
                  </a:lnTo>
                  <a:lnTo>
                    <a:pt x="107" y="48"/>
                  </a:lnTo>
                  <a:lnTo>
                    <a:pt x="119" y="40"/>
                  </a:lnTo>
                  <a:lnTo>
                    <a:pt x="128" y="33"/>
                  </a:lnTo>
                  <a:lnTo>
                    <a:pt x="134" y="27"/>
                  </a:lnTo>
                  <a:lnTo>
                    <a:pt x="140" y="19"/>
                  </a:lnTo>
                  <a:lnTo>
                    <a:pt x="142" y="13"/>
                  </a:lnTo>
                  <a:lnTo>
                    <a:pt x="142" y="8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16413" name="Group 68">
            <a:extLst>
              <a:ext uri="{FF2B5EF4-FFF2-40B4-BE49-F238E27FC236}">
                <a16:creationId xmlns:a16="http://schemas.microsoft.com/office/drawing/2014/main" id="{E3B69487-D042-DF5D-5353-696E7902864C}"/>
              </a:ext>
            </a:extLst>
          </p:cNvPr>
          <p:cNvGrpSpPr>
            <a:grpSpLocks/>
          </p:cNvGrpSpPr>
          <p:nvPr/>
        </p:nvGrpSpPr>
        <p:grpSpPr bwMode="auto">
          <a:xfrm>
            <a:off x="3349625" y="3438525"/>
            <a:ext cx="114300" cy="58738"/>
            <a:chOff x="2110" y="2166"/>
            <a:chExt cx="72" cy="37"/>
          </a:xfrm>
        </p:grpSpPr>
        <p:sp>
          <p:nvSpPr>
            <p:cNvPr id="16883" name="Freeform 69">
              <a:extLst>
                <a:ext uri="{FF2B5EF4-FFF2-40B4-BE49-F238E27FC236}">
                  <a16:creationId xmlns:a16="http://schemas.microsoft.com/office/drawing/2014/main" id="{9E000AE0-6D72-FA71-F0B3-88A7F128B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0" y="2166"/>
              <a:ext cx="72" cy="37"/>
            </a:xfrm>
            <a:custGeom>
              <a:avLst/>
              <a:gdLst>
                <a:gd name="T0" fmla="*/ 18 w 144"/>
                <a:gd name="T1" fmla="*/ 1 h 73"/>
                <a:gd name="T2" fmla="*/ 18 w 144"/>
                <a:gd name="T3" fmla="*/ 1 h 73"/>
                <a:gd name="T4" fmla="*/ 17 w 144"/>
                <a:gd name="T5" fmla="*/ 0 h 73"/>
                <a:gd name="T6" fmla="*/ 16 w 144"/>
                <a:gd name="T7" fmla="*/ 0 h 73"/>
                <a:gd name="T8" fmla="*/ 15 w 144"/>
                <a:gd name="T9" fmla="*/ 0 h 73"/>
                <a:gd name="T10" fmla="*/ 12 w 144"/>
                <a:gd name="T11" fmla="*/ 1 h 73"/>
                <a:gd name="T12" fmla="*/ 8 w 144"/>
                <a:gd name="T13" fmla="*/ 2 h 73"/>
                <a:gd name="T14" fmla="*/ 5 w 144"/>
                <a:gd name="T15" fmla="*/ 4 h 73"/>
                <a:gd name="T16" fmla="*/ 4 w 144"/>
                <a:gd name="T17" fmla="*/ 5 h 73"/>
                <a:gd name="T18" fmla="*/ 2 w 144"/>
                <a:gd name="T19" fmla="*/ 5 h 73"/>
                <a:gd name="T20" fmla="*/ 1 w 144"/>
                <a:gd name="T21" fmla="*/ 6 h 73"/>
                <a:gd name="T22" fmla="*/ 1 w 144"/>
                <a:gd name="T23" fmla="*/ 7 h 73"/>
                <a:gd name="T24" fmla="*/ 0 w 144"/>
                <a:gd name="T25" fmla="*/ 8 h 73"/>
                <a:gd name="T26" fmla="*/ 0 w 144"/>
                <a:gd name="T27" fmla="*/ 9 h 73"/>
                <a:gd name="T28" fmla="*/ 1 w 144"/>
                <a:gd name="T29" fmla="*/ 9 h 73"/>
                <a:gd name="T30" fmla="*/ 2 w 144"/>
                <a:gd name="T31" fmla="*/ 10 h 73"/>
                <a:gd name="T32" fmla="*/ 3 w 144"/>
                <a:gd name="T33" fmla="*/ 10 h 73"/>
                <a:gd name="T34" fmla="*/ 4 w 144"/>
                <a:gd name="T35" fmla="*/ 10 h 73"/>
                <a:gd name="T36" fmla="*/ 7 w 144"/>
                <a:gd name="T37" fmla="*/ 9 h 73"/>
                <a:gd name="T38" fmla="*/ 10 w 144"/>
                <a:gd name="T39" fmla="*/ 8 h 73"/>
                <a:gd name="T40" fmla="*/ 14 w 144"/>
                <a:gd name="T41" fmla="*/ 6 h 73"/>
                <a:gd name="T42" fmla="*/ 15 w 144"/>
                <a:gd name="T43" fmla="*/ 5 h 73"/>
                <a:gd name="T44" fmla="*/ 17 w 144"/>
                <a:gd name="T45" fmla="*/ 4 h 73"/>
                <a:gd name="T46" fmla="*/ 17 w 144"/>
                <a:gd name="T47" fmla="*/ 4 h 73"/>
                <a:gd name="T48" fmla="*/ 18 w 144"/>
                <a:gd name="T49" fmla="*/ 3 h 73"/>
                <a:gd name="T50" fmla="*/ 18 w 144"/>
                <a:gd name="T51" fmla="*/ 2 h 73"/>
                <a:gd name="T52" fmla="*/ 18 w 144"/>
                <a:gd name="T53" fmla="*/ 1 h 7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4"/>
                <a:gd name="T82" fmla="*/ 0 h 73"/>
                <a:gd name="T83" fmla="*/ 144 w 144"/>
                <a:gd name="T84" fmla="*/ 73 h 7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4" h="73">
                  <a:moveTo>
                    <a:pt x="144" y="8"/>
                  </a:moveTo>
                  <a:lnTo>
                    <a:pt x="140" y="4"/>
                  </a:lnTo>
                  <a:lnTo>
                    <a:pt x="134" y="0"/>
                  </a:lnTo>
                  <a:lnTo>
                    <a:pt x="126" y="0"/>
                  </a:lnTo>
                  <a:lnTo>
                    <a:pt x="115" y="0"/>
                  </a:lnTo>
                  <a:lnTo>
                    <a:pt x="92" y="4"/>
                  </a:lnTo>
                  <a:lnTo>
                    <a:pt x="63" y="13"/>
                  </a:lnTo>
                  <a:lnTo>
                    <a:pt x="36" y="27"/>
                  </a:lnTo>
                  <a:lnTo>
                    <a:pt x="25" y="33"/>
                  </a:lnTo>
                  <a:lnTo>
                    <a:pt x="15" y="40"/>
                  </a:lnTo>
                  <a:lnTo>
                    <a:pt x="8" y="48"/>
                  </a:lnTo>
                  <a:lnTo>
                    <a:pt x="2" y="54"/>
                  </a:lnTo>
                  <a:lnTo>
                    <a:pt x="0" y="59"/>
                  </a:lnTo>
                  <a:lnTo>
                    <a:pt x="0" y="65"/>
                  </a:lnTo>
                  <a:lnTo>
                    <a:pt x="4" y="69"/>
                  </a:lnTo>
                  <a:lnTo>
                    <a:pt x="9" y="73"/>
                  </a:lnTo>
                  <a:lnTo>
                    <a:pt x="17" y="73"/>
                  </a:lnTo>
                  <a:lnTo>
                    <a:pt x="29" y="73"/>
                  </a:lnTo>
                  <a:lnTo>
                    <a:pt x="52" y="69"/>
                  </a:lnTo>
                  <a:lnTo>
                    <a:pt x="80" y="59"/>
                  </a:lnTo>
                  <a:lnTo>
                    <a:pt x="107" y="46"/>
                  </a:lnTo>
                  <a:lnTo>
                    <a:pt x="119" y="38"/>
                  </a:lnTo>
                  <a:lnTo>
                    <a:pt x="130" y="31"/>
                  </a:lnTo>
                  <a:lnTo>
                    <a:pt x="136" y="25"/>
                  </a:lnTo>
                  <a:lnTo>
                    <a:pt x="142" y="19"/>
                  </a:lnTo>
                  <a:lnTo>
                    <a:pt x="144" y="13"/>
                  </a:lnTo>
                  <a:lnTo>
                    <a:pt x="144" y="8"/>
                  </a:lnTo>
                  <a:close/>
                </a:path>
              </a:pathLst>
            </a:custGeom>
            <a:blipFill dpi="0" rotWithShape="0">
              <a:blip r:embed="rId8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884" name="Freeform 70">
              <a:extLst>
                <a:ext uri="{FF2B5EF4-FFF2-40B4-BE49-F238E27FC236}">
                  <a16:creationId xmlns:a16="http://schemas.microsoft.com/office/drawing/2014/main" id="{7E7DED66-58ED-1890-481B-E81FD49DA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0" y="2166"/>
              <a:ext cx="72" cy="37"/>
            </a:xfrm>
            <a:custGeom>
              <a:avLst/>
              <a:gdLst>
                <a:gd name="T0" fmla="*/ 18 w 144"/>
                <a:gd name="T1" fmla="*/ 1 h 73"/>
                <a:gd name="T2" fmla="*/ 18 w 144"/>
                <a:gd name="T3" fmla="*/ 1 h 73"/>
                <a:gd name="T4" fmla="*/ 17 w 144"/>
                <a:gd name="T5" fmla="*/ 0 h 73"/>
                <a:gd name="T6" fmla="*/ 16 w 144"/>
                <a:gd name="T7" fmla="*/ 0 h 73"/>
                <a:gd name="T8" fmla="*/ 15 w 144"/>
                <a:gd name="T9" fmla="*/ 0 h 73"/>
                <a:gd name="T10" fmla="*/ 12 w 144"/>
                <a:gd name="T11" fmla="*/ 1 h 73"/>
                <a:gd name="T12" fmla="*/ 8 w 144"/>
                <a:gd name="T13" fmla="*/ 2 h 73"/>
                <a:gd name="T14" fmla="*/ 5 w 144"/>
                <a:gd name="T15" fmla="*/ 4 h 73"/>
                <a:gd name="T16" fmla="*/ 4 w 144"/>
                <a:gd name="T17" fmla="*/ 5 h 73"/>
                <a:gd name="T18" fmla="*/ 2 w 144"/>
                <a:gd name="T19" fmla="*/ 5 h 73"/>
                <a:gd name="T20" fmla="*/ 1 w 144"/>
                <a:gd name="T21" fmla="*/ 6 h 73"/>
                <a:gd name="T22" fmla="*/ 1 w 144"/>
                <a:gd name="T23" fmla="*/ 7 h 73"/>
                <a:gd name="T24" fmla="*/ 0 w 144"/>
                <a:gd name="T25" fmla="*/ 8 h 73"/>
                <a:gd name="T26" fmla="*/ 0 w 144"/>
                <a:gd name="T27" fmla="*/ 9 h 73"/>
                <a:gd name="T28" fmla="*/ 1 w 144"/>
                <a:gd name="T29" fmla="*/ 9 h 73"/>
                <a:gd name="T30" fmla="*/ 2 w 144"/>
                <a:gd name="T31" fmla="*/ 10 h 73"/>
                <a:gd name="T32" fmla="*/ 3 w 144"/>
                <a:gd name="T33" fmla="*/ 10 h 73"/>
                <a:gd name="T34" fmla="*/ 4 w 144"/>
                <a:gd name="T35" fmla="*/ 10 h 73"/>
                <a:gd name="T36" fmla="*/ 7 w 144"/>
                <a:gd name="T37" fmla="*/ 9 h 73"/>
                <a:gd name="T38" fmla="*/ 10 w 144"/>
                <a:gd name="T39" fmla="*/ 8 h 73"/>
                <a:gd name="T40" fmla="*/ 14 w 144"/>
                <a:gd name="T41" fmla="*/ 6 h 73"/>
                <a:gd name="T42" fmla="*/ 15 w 144"/>
                <a:gd name="T43" fmla="*/ 5 h 73"/>
                <a:gd name="T44" fmla="*/ 17 w 144"/>
                <a:gd name="T45" fmla="*/ 4 h 73"/>
                <a:gd name="T46" fmla="*/ 17 w 144"/>
                <a:gd name="T47" fmla="*/ 4 h 73"/>
                <a:gd name="T48" fmla="*/ 18 w 144"/>
                <a:gd name="T49" fmla="*/ 3 h 73"/>
                <a:gd name="T50" fmla="*/ 18 w 144"/>
                <a:gd name="T51" fmla="*/ 2 h 73"/>
                <a:gd name="T52" fmla="*/ 18 w 144"/>
                <a:gd name="T53" fmla="*/ 1 h 7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4"/>
                <a:gd name="T82" fmla="*/ 0 h 73"/>
                <a:gd name="T83" fmla="*/ 144 w 144"/>
                <a:gd name="T84" fmla="*/ 73 h 7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4" h="73">
                  <a:moveTo>
                    <a:pt x="144" y="8"/>
                  </a:moveTo>
                  <a:lnTo>
                    <a:pt x="140" y="4"/>
                  </a:lnTo>
                  <a:lnTo>
                    <a:pt x="134" y="0"/>
                  </a:lnTo>
                  <a:lnTo>
                    <a:pt x="126" y="0"/>
                  </a:lnTo>
                  <a:lnTo>
                    <a:pt x="115" y="0"/>
                  </a:lnTo>
                  <a:lnTo>
                    <a:pt x="92" y="4"/>
                  </a:lnTo>
                  <a:lnTo>
                    <a:pt x="63" y="13"/>
                  </a:lnTo>
                  <a:lnTo>
                    <a:pt x="36" y="27"/>
                  </a:lnTo>
                  <a:lnTo>
                    <a:pt x="25" y="33"/>
                  </a:lnTo>
                  <a:lnTo>
                    <a:pt x="15" y="40"/>
                  </a:lnTo>
                  <a:lnTo>
                    <a:pt x="8" y="48"/>
                  </a:lnTo>
                  <a:lnTo>
                    <a:pt x="2" y="54"/>
                  </a:lnTo>
                  <a:lnTo>
                    <a:pt x="0" y="59"/>
                  </a:lnTo>
                  <a:lnTo>
                    <a:pt x="0" y="65"/>
                  </a:lnTo>
                  <a:lnTo>
                    <a:pt x="4" y="69"/>
                  </a:lnTo>
                  <a:lnTo>
                    <a:pt x="9" y="73"/>
                  </a:lnTo>
                  <a:lnTo>
                    <a:pt x="17" y="73"/>
                  </a:lnTo>
                  <a:lnTo>
                    <a:pt x="29" y="73"/>
                  </a:lnTo>
                  <a:lnTo>
                    <a:pt x="52" y="69"/>
                  </a:lnTo>
                  <a:lnTo>
                    <a:pt x="80" y="59"/>
                  </a:lnTo>
                  <a:lnTo>
                    <a:pt x="107" y="46"/>
                  </a:lnTo>
                  <a:lnTo>
                    <a:pt x="119" y="38"/>
                  </a:lnTo>
                  <a:lnTo>
                    <a:pt x="130" y="31"/>
                  </a:lnTo>
                  <a:lnTo>
                    <a:pt x="136" y="25"/>
                  </a:lnTo>
                  <a:lnTo>
                    <a:pt x="142" y="19"/>
                  </a:lnTo>
                  <a:lnTo>
                    <a:pt x="144" y="13"/>
                  </a:lnTo>
                  <a:lnTo>
                    <a:pt x="144" y="8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16414" name="Group 71">
            <a:extLst>
              <a:ext uri="{FF2B5EF4-FFF2-40B4-BE49-F238E27FC236}">
                <a16:creationId xmlns:a16="http://schemas.microsoft.com/office/drawing/2014/main" id="{16F10532-EB7E-E7BA-C5AB-5B34CB3ACB55}"/>
              </a:ext>
            </a:extLst>
          </p:cNvPr>
          <p:cNvGrpSpPr>
            <a:grpSpLocks/>
          </p:cNvGrpSpPr>
          <p:nvPr/>
        </p:nvGrpSpPr>
        <p:grpSpPr bwMode="auto">
          <a:xfrm>
            <a:off x="5907088" y="2928938"/>
            <a:ext cx="114300" cy="57150"/>
            <a:chOff x="3721" y="1845"/>
            <a:chExt cx="72" cy="36"/>
          </a:xfrm>
        </p:grpSpPr>
        <p:sp>
          <p:nvSpPr>
            <p:cNvPr id="16881" name="Freeform 72">
              <a:extLst>
                <a:ext uri="{FF2B5EF4-FFF2-40B4-BE49-F238E27FC236}">
                  <a16:creationId xmlns:a16="http://schemas.microsoft.com/office/drawing/2014/main" id="{82635F72-01C5-8574-84F6-CAB894ADFA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1" y="1845"/>
              <a:ext cx="72" cy="36"/>
            </a:xfrm>
            <a:custGeom>
              <a:avLst/>
              <a:gdLst>
                <a:gd name="T0" fmla="*/ 18 w 144"/>
                <a:gd name="T1" fmla="*/ 1 h 73"/>
                <a:gd name="T2" fmla="*/ 18 w 144"/>
                <a:gd name="T3" fmla="*/ 0 h 73"/>
                <a:gd name="T4" fmla="*/ 17 w 144"/>
                <a:gd name="T5" fmla="*/ 0 h 73"/>
                <a:gd name="T6" fmla="*/ 16 w 144"/>
                <a:gd name="T7" fmla="*/ 0 h 73"/>
                <a:gd name="T8" fmla="*/ 15 w 144"/>
                <a:gd name="T9" fmla="*/ 0 h 73"/>
                <a:gd name="T10" fmla="*/ 12 w 144"/>
                <a:gd name="T11" fmla="*/ 0 h 73"/>
                <a:gd name="T12" fmla="*/ 8 w 144"/>
                <a:gd name="T13" fmla="*/ 1 h 73"/>
                <a:gd name="T14" fmla="*/ 5 w 144"/>
                <a:gd name="T15" fmla="*/ 3 h 73"/>
                <a:gd name="T16" fmla="*/ 4 w 144"/>
                <a:gd name="T17" fmla="*/ 4 h 73"/>
                <a:gd name="T18" fmla="*/ 2 w 144"/>
                <a:gd name="T19" fmla="*/ 5 h 73"/>
                <a:gd name="T20" fmla="*/ 1 w 144"/>
                <a:gd name="T21" fmla="*/ 6 h 73"/>
                <a:gd name="T22" fmla="*/ 1 w 144"/>
                <a:gd name="T23" fmla="*/ 7 h 73"/>
                <a:gd name="T24" fmla="*/ 0 w 144"/>
                <a:gd name="T25" fmla="*/ 7 h 73"/>
                <a:gd name="T26" fmla="*/ 0 w 144"/>
                <a:gd name="T27" fmla="*/ 8 h 73"/>
                <a:gd name="T28" fmla="*/ 1 w 144"/>
                <a:gd name="T29" fmla="*/ 8 h 73"/>
                <a:gd name="T30" fmla="*/ 2 w 144"/>
                <a:gd name="T31" fmla="*/ 9 h 73"/>
                <a:gd name="T32" fmla="*/ 3 w 144"/>
                <a:gd name="T33" fmla="*/ 9 h 73"/>
                <a:gd name="T34" fmla="*/ 4 w 144"/>
                <a:gd name="T35" fmla="*/ 9 h 73"/>
                <a:gd name="T36" fmla="*/ 7 w 144"/>
                <a:gd name="T37" fmla="*/ 8 h 73"/>
                <a:gd name="T38" fmla="*/ 11 w 144"/>
                <a:gd name="T39" fmla="*/ 7 h 73"/>
                <a:gd name="T40" fmla="*/ 14 w 144"/>
                <a:gd name="T41" fmla="*/ 5 h 73"/>
                <a:gd name="T42" fmla="*/ 15 w 144"/>
                <a:gd name="T43" fmla="*/ 4 h 73"/>
                <a:gd name="T44" fmla="*/ 17 w 144"/>
                <a:gd name="T45" fmla="*/ 4 h 73"/>
                <a:gd name="T46" fmla="*/ 17 w 144"/>
                <a:gd name="T47" fmla="*/ 3 h 73"/>
                <a:gd name="T48" fmla="*/ 18 w 144"/>
                <a:gd name="T49" fmla="*/ 2 h 73"/>
                <a:gd name="T50" fmla="*/ 18 w 144"/>
                <a:gd name="T51" fmla="*/ 1 h 73"/>
                <a:gd name="T52" fmla="*/ 18 w 144"/>
                <a:gd name="T53" fmla="*/ 1 h 7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4"/>
                <a:gd name="T82" fmla="*/ 0 h 73"/>
                <a:gd name="T83" fmla="*/ 144 w 144"/>
                <a:gd name="T84" fmla="*/ 73 h 7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4" h="73">
                  <a:moveTo>
                    <a:pt x="144" y="8"/>
                  </a:moveTo>
                  <a:lnTo>
                    <a:pt x="140" y="4"/>
                  </a:lnTo>
                  <a:lnTo>
                    <a:pt x="134" y="2"/>
                  </a:lnTo>
                  <a:lnTo>
                    <a:pt x="127" y="0"/>
                  </a:lnTo>
                  <a:lnTo>
                    <a:pt x="115" y="0"/>
                  </a:lnTo>
                  <a:lnTo>
                    <a:pt x="92" y="6"/>
                  </a:lnTo>
                  <a:lnTo>
                    <a:pt x="64" y="15"/>
                  </a:lnTo>
                  <a:lnTo>
                    <a:pt x="37" y="29"/>
                  </a:lnTo>
                  <a:lnTo>
                    <a:pt x="25" y="34"/>
                  </a:lnTo>
                  <a:lnTo>
                    <a:pt x="16" y="42"/>
                  </a:lnTo>
                  <a:lnTo>
                    <a:pt x="8" y="48"/>
                  </a:lnTo>
                  <a:lnTo>
                    <a:pt x="2" y="56"/>
                  </a:lnTo>
                  <a:lnTo>
                    <a:pt x="0" y="61"/>
                  </a:lnTo>
                  <a:lnTo>
                    <a:pt x="0" y="65"/>
                  </a:lnTo>
                  <a:lnTo>
                    <a:pt x="4" y="69"/>
                  </a:lnTo>
                  <a:lnTo>
                    <a:pt x="10" y="73"/>
                  </a:lnTo>
                  <a:lnTo>
                    <a:pt x="17" y="73"/>
                  </a:lnTo>
                  <a:lnTo>
                    <a:pt x="29" y="73"/>
                  </a:lnTo>
                  <a:lnTo>
                    <a:pt x="52" y="69"/>
                  </a:lnTo>
                  <a:lnTo>
                    <a:pt x="81" y="59"/>
                  </a:lnTo>
                  <a:lnTo>
                    <a:pt x="108" y="46"/>
                  </a:lnTo>
                  <a:lnTo>
                    <a:pt x="119" y="38"/>
                  </a:lnTo>
                  <a:lnTo>
                    <a:pt x="129" y="33"/>
                  </a:lnTo>
                  <a:lnTo>
                    <a:pt x="136" y="25"/>
                  </a:lnTo>
                  <a:lnTo>
                    <a:pt x="142" y="19"/>
                  </a:lnTo>
                  <a:lnTo>
                    <a:pt x="144" y="13"/>
                  </a:lnTo>
                  <a:lnTo>
                    <a:pt x="144" y="8"/>
                  </a:lnTo>
                  <a:close/>
                </a:path>
              </a:pathLst>
            </a:custGeom>
            <a:blipFill dpi="0" rotWithShape="0">
              <a:blip r:embed="rId8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882" name="Freeform 73">
              <a:extLst>
                <a:ext uri="{FF2B5EF4-FFF2-40B4-BE49-F238E27FC236}">
                  <a16:creationId xmlns:a16="http://schemas.microsoft.com/office/drawing/2014/main" id="{028AB369-7098-22E9-8198-9BDD19218F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1" y="1845"/>
              <a:ext cx="72" cy="36"/>
            </a:xfrm>
            <a:custGeom>
              <a:avLst/>
              <a:gdLst>
                <a:gd name="T0" fmla="*/ 18 w 144"/>
                <a:gd name="T1" fmla="*/ 1 h 73"/>
                <a:gd name="T2" fmla="*/ 18 w 144"/>
                <a:gd name="T3" fmla="*/ 0 h 73"/>
                <a:gd name="T4" fmla="*/ 17 w 144"/>
                <a:gd name="T5" fmla="*/ 0 h 73"/>
                <a:gd name="T6" fmla="*/ 16 w 144"/>
                <a:gd name="T7" fmla="*/ 0 h 73"/>
                <a:gd name="T8" fmla="*/ 15 w 144"/>
                <a:gd name="T9" fmla="*/ 0 h 73"/>
                <a:gd name="T10" fmla="*/ 12 w 144"/>
                <a:gd name="T11" fmla="*/ 0 h 73"/>
                <a:gd name="T12" fmla="*/ 8 w 144"/>
                <a:gd name="T13" fmla="*/ 1 h 73"/>
                <a:gd name="T14" fmla="*/ 5 w 144"/>
                <a:gd name="T15" fmla="*/ 3 h 73"/>
                <a:gd name="T16" fmla="*/ 4 w 144"/>
                <a:gd name="T17" fmla="*/ 4 h 73"/>
                <a:gd name="T18" fmla="*/ 2 w 144"/>
                <a:gd name="T19" fmla="*/ 5 h 73"/>
                <a:gd name="T20" fmla="*/ 1 w 144"/>
                <a:gd name="T21" fmla="*/ 6 h 73"/>
                <a:gd name="T22" fmla="*/ 1 w 144"/>
                <a:gd name="T23" fmla="*/ 7 h 73"/>
                <a:gd name="T24" fmla="*/ 0 w 144"/>
                <a:gd name="T25" fmla="*/ 7 h 73"/>
                <a:gd name="T26" fmla="*/ 0 w 144"/>
                <a:gd name="T27" fmla="*/ 8 h 73"/>
                <a:gd name="T28" fmla="*/ 1 w 144"/>
                <a:gd name="T29" fmla="*/ 8 h 73"/>
                <a:gd name="T30" fmla="*/ 2 w 144"/>
                <a:gd name="T31" fmla="*/ 9 h 73"/>
                <a:gd name="T32" fmla="*/ 3 w 144"/>
                <a:gd name="T33" fmla="*/ 9 h 73"/>
                <a:gd name="T34" fmla="*/ 4 w 144"/>
                <a:gd name="T35" fmla="*/ 9 h 73"/>
                <a:gd name="T36" fmla="*/ 7 w 144"/>
                <a:gd name="T37" fmla="*/ 8 h 73"/>
                <a:gd name="T38" fmla="*/ 11 w 144"/>
                <a:gd name="T39" fmla="*/ 7 h 73"/>
                <a:gd name="T40" fmla="*/ 14 w 144"/>
                <a:gd name="T41" fmla="*/ 5 h 73"/>
                <a:gd name="T42" fmla="*/ 15 w 144"/>
                <a:gd name="T43" fmla="*/ 4 h 73"/>
                <a:gd name="T44" fmla="*/ 17 w 144"/>
                <a:gd name="T45" fmla="*/ 4 h 73"/>
                <a:gd name="T46" fmla="*/ 17 w 144"/>
                <a:gd name="T47" fmla="*/ 3 h 73"/>
                <a:gd name="T48" fmla="*/ 18 w 144"/>
                <a:gd name="T49" fmla="*/ 2 h 73"/>
                <a:gd name="T50" fmla="*/ 18 w 144"/>
                <a:gd name="T51" fmla="*/ 1 h 73"/>
                <a:gd name="T52" fmla="*/ 18 w 144"/>
                <a:gd name="T53" fmla="*/ 1 h 7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4"/>
                <a:gd name="T82" fmla="*/ 0 h 73"/>
                <a:gd name="T83" fmla="*/ 144 w 144"/>
                <a:gd name="T84" fmla="*/ 73 h 7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4" h="73">
                  <a:moveTo>
                    <a:pt x="144" y="8"/>
                  </a:moveTo>
                  <a:lnTo>
                    <a:pt x="140" y="4"/>
                  </a:lnTo>
                  <a:lnTo>
                    <a:pt x="134" y="2"/>
                  </a:lnTo>
                  <a:lnTo>
                    <a:pt x="127" y="0"/>
                  </a:lnTo>
                  <a:lnTo>
                    <a:pt x="115" y="0"/>
                  </a:lnTo>
                  <a:lnTo>
                    <a:pt x="92" y="6"/>
                  </a:lnTo>
                  <a:lnTo>
                    <a:pt x="64" y="15"/>
                  </a:lnTo>
                  <a:lnTo>
                    <a:pt x="37" y="29"/>
                  </a:lnTo>
                  <a:lnTo>
                    <a:pt x="25" y="34"/>
                  </a:lnTo>
                  <a:lnTo>
                    <a:pt x="16" y="42"/>
                  </a:lnTo>
                  <a:lnTo>
                    <a:pt x="8" y="48"/>
                  </a:lnTo>
                  <a:lnTo>
                    <a:pt x="2" y="56"/>
                  </a:lnTo>
                  <a:lnTo>
                    <a:pt x="0" y="61"/>
                  </a:lnTo>
                  <a:lnTo>
                    <a:pt x="0" y="65"/>
                  </a:lnTo>
                  <a:lnTo>
                    <a:pt x="4" y="69"/>
                  </a:lnTo>
                  <a:lnTo>
                    <a:pt x="10" y="73"/>
                  </a:lnTo>
                  <a:lnTo>
                    <a:pt x="17" y="73"/>
                  </a:lnTo>
                  <a:lnTo>
                    <a:pt x="29" y="73"/>
                  </a:lnTo>
                  <a:lnTo>
                    <a:pt x="52" y="69"/>
                  </a:lnTo>
                  <a:lnTo>
                    <a:pt x="81" y="59"/>
                  </a:lnTo>
                  <a:lnTo>
                    <a:pt x="108" y="46"/>
                  </a:lnTo>
                  <a:lnTo>
                    <a:pt x="119" y="38"/>
                  </a:lnTo>
                  <a:lnTo>
                    <a:pt x="129" y="33"/>
                  </a:lnTo>
                  <a:lnTo>
                    <a:pt x="136" y="25"/>
                  </a:lnTo>
                  <a:lnTo>
                    <a:pt x="142" y="19"/>
                  </a:lnTo>
                  <a:lnTo>
                    <a:pt x="144" y="13"/>
                  </a:lnTo>
                  <a:lnTo>
                    <a:pt x="144" y="8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16415" name="Group 74">
            <a:extLst>
              <a:ext uri="{FF2B5EF4-FFF2-40B4-BE49-F238E27FC236}">
                <a16:creationId xmlns:a16="http://schemas.microsoft.com/office/drawing/2014/main" id="{BA7A3362-94BB-39C9-3F50-1BF10EA3CA83}"/>
              </a:ext>
            </a:extLst>
          </p:cNvPr>
          <p:cNvGrpSpPr>
            <a:grpSpLocks/>
          </p:cNvGrpSpPr>
          <p:nvPr/>
        </p:nvGrpSpPr>
        <p:grpSpPr bwMode="auto">
          <a:xfrm>
            <a:off x="5135563" y="2809875"/>
            <a:ext cx="112712" cy="60325"/>
            <a:chOff x="3235" y="1770"/>
            <a:chExt cx="71" cy="38"/>
          </a:xfrm>
        </p:grpSpPr>
        <p:sp>
          <p:nvSpPr>
            <p:cNvPr id="16879" name="Freeform 75">
              <a:extLst>
                <a:ext uri="{FF2B5EF4-FFF2-40B4-BE49-F238E27FC236}">
                  <a16:creationId xmlns:a16="http://schemas.microsoft.com/office/drawing/2014/main" id="{7B3555E8-7782-A14B-6C2A-658D7A6D3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5" y="1770"/>
              <a:ext cx="71" cy="38"/>
            </a:xfrm>
            <a:custGeom>
              <a:avLst/>
              <a:gdLst>
                <a:gd name="T0" fmla="*/ 18 w 142"/>
                <a:gd name="T1" fmla="*/ 1 h 75"/>
                <a:gd name="T2" fmla="*/ 18 w 142"/>
                <a:gd name="T3" fmla="*/ 1 h 75"/>
                <a:gd name="T4" fmla="*/ 17 w 142"/>
                <a:gd name="T5" fmla="*/ 0 h 75"/>
                <a:gd name="T6" fmla="*/ 16 w 142"/>
                <a:gd name="T7" fmla="*/ 0 h 75"/>
                <a:gd name="T8" fmla="*/ 15 w 142"/>
                <a:gd name="T9" fmla="*/ 0 h 75"/>
                <a:gd name="T10" fmla="*/ 12 w 142"/>
                <a:gd name="T11" fmla="*/ 1 h 75"/>
                <a:gd name="T12" fmla="*/ 8 w 142"/>
                <a:gd name="T13" fmla="*/ 2 h 75"/>
                <a:gd name="T14" fmla="*/ 5 w 142"/>
                <a:gd name="T15" fmla="*/ 4 h 75"/>
                <a:gd name="T16" fmla="*/ 3 w 142"/>
                <a:gd name="T17" fmla="*/ 5 h 75"/>
                <a:gd name="T18" fmla="*/ 2 w 142"/>
                <a:gd name="T19" fmla="*/ 6 h 75"/>
                <a:gd name="T20" fmla="*/ 1 w 142"/>
                <a:gd name="T21" fmla="*/ 6 h 75"/>
                <a:gd name="T22" fmla="*/ 1 w 142"/>
                <a:gd name="T23" fmla="*/ 7 h 75"/>
                <a:gd name="T24" fmla="*/ 0 w 142"/>
                <a:gd name="T25" fmla="*/ 8 h 75"/>
                <a:gd name="T26" fmla="*/ 0 w 142"/>
                <a:gd name="T27" fmla="*/ 9 h 75"/>
                <a:gd name="T28" fmla="*/ 1 w 142"/>
                <a:gd name="T29" fmla="*/ 9 h 75"/>
                <a:gd name="T30" fmla="*/ 2 w 142"/>
                <a:gd name="T31" fmla="*/ 10 h 75"/>
                <a:gd name="T32" fmla="*/ 3 w 142"/>
                <a:gd name="T33" fmla="*/ 10 h 75"/>
                <a:gd name="T34" fmla="*/ 4 w 142"/>
                <a:gd name="T35" fmla="*/ 10 h 75"/>
                <a:gd name="T36" fmla="*/ 7 w 142"/>
                <a:gd name="T37" fmla="*/ 9 h 75"/>
                <a:gd name="T38" fmla="*/ 11 w 142"/>
                <a:gd name="T39" fmla="*/ 8 h 75"/>
                <a:gd name="T40" fmla="*/ 14 w 142"/>
                <a:gd name="T41" fmla="*/ 6 h 75"/>
                <a:gd name="T42" fmla="*/ 15 w 142"/>
                <a:gd name="T43" fmla="*/ 6 h 75"/>
                <a:gd name="T44" fmla="*/ 16 w 142"/>
                <a:gd name="T45" fmla="*/ 5 h 75"/>
                <a:gd name="T46" fmla="*/ 17 w 142"/>
                <a:gd name="T47" fmla="*/ 4 h 75"/>
                <a:gd name="T48" fmla="*/ 18 w 142"/>
                <a:gd name="T49" fmla="*/ 3 h 75"/>
                <a:gd name="T50" fmla="*/ 18 w 142"/>
                <a:gd name="T51" fmla="*/ 2 h 75"/>
                <a:gd name="T52" fmla="*/ 18 w 142"/>
                <a:gd name="T53" fmla="*/ 1 h 7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2"/>
                <a:gd name="T82" fmla="*/ 0 h 75"/>
                <a:gd name="T83" fmla="*/ 142 w 142"/>
                <a:gd name="T84" fmla="*/ 75 h 7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2" h="75">
                  <a:moveTo>
                    <a:pt x="142" y="8"/>
                  </a:moveTo>
                  <a:lnTo>
                    <a:pt x="138" y="4"/>
                  </a:lnTo>
                  <a:lnTo>
                    <a:pt x="132" y="0"/>
                  </a:lnTo>
                  <a:lnTo>
                    <a:pt x="125" y="0"/>
                  </a:lnTo>
                  <a:lnTo>
                    <a:pt x="113" y="0"/>
                  </a:lnTo>
                  <a:lnTo>
                    <a:pt x="90" y="4"/>
                  </a:lnTo>
                  <a:lnTo>
                    <a:pt x="61" y="14"/>
                  </a:lnTo>
                  <a:lnTo>
                    <a:pt x="34" y="27"/>
                  </a:lnTo>
                  <a:lnTo>
                    <a:pt x="23" y="33"/>
                  </a:lnTo>
                  <a:lnTo>
                    <a:pt x="13" y="41"/>
                  </a:lnTo>
                  <a:lnTo>
                    <a:pt x="8" y="48"/>
                  </a:lnTo>
                  <a:lnTo>
                    <a:pt x="2" y="54"/>
                  </a:lnTo>
                  <a:lnTo>
                    <a:pt x="0" y="60"/>
                  </a:lnTo>
                  <a:lnTo>
                    <a:pt x="0" y="65"/>
                  </a:lnTo>
                  <a:lnTo>
                    <a:pt x="4" y="69"/>
                  </a:lnTo>
                  <a:lnTo>
                    <a:pt x="10" y="73"/>
                  </a:lnTo>
                  <a:lnTo>
                    <a:pt x="17" y="75"/>
                  </a:lnTo>
                  <a:lnTo>
                    <a:pt x="29" y="75"/>
                  </a:lnTo>
                  <a:lnTo>
                    <a:pt x="52" y="69"/>
                  </a:lnTo>
                  <a:lnTo>
                    <a:pt x="81" y="60"/>
                  </a:lnTo>
                  <a:lnTo>
                    <a:pt x="107" y="46"/>
                  </a:lnTo>
                  <a:lnTo>
                    <a:pt x="119" y="41"/>
                  </a:lnTo>
                  <a:lnTo>
                    <a:pt x="128" y="33"/>
                  </a:lnTo>
                  <a:lnTo>
                    <a:pt x="134" y="27"/>
                  </a:lnTo>
                  <a:lnTo>
                    <a:pt x="140" y="19"/>
                  </a:lnTo>
                  <a:lnTo>
                    <a:pt x="142" y="14"/>
                  </a:lnTo>
                  <a:lnTo>
                    <a:pt x="142" y="8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880" name="Freeform 76">
              <a:extLst>
                <a:ext uri="{FF2B5EF4-FFF2-40B4-BE49-F238E27FC236}">
                  <a16:creationId xmlns:a16="http://schemas.microsoft.com/office/drawing/2014/main" id="{84FBC96F-7BEB-4A2E-A35D-9DD221DF0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5" y="1770"/>
              <a:ext cx="71" cy="38"/>
            </a:xfrm>
            <a:custGeom>
              <a:avLst/>
              <a:gdLst>
                <a:gd name="T0" fmla="*/ 18 w 142"/>
                <a:gd name="T1" fmla="*/ 1 h 75"/>
                <a:gd name="T2" fmla="*/ 18 w 142"/>
                <a:gd name="T3" fmla="*/ 1 h 75"/>
                <a:gd name="T4" fmla="*/ 17 w 142"/>
                <a:gd name="T5" fmla="*/ 0 h 75"/>
                <a:gd name="T6" fmla="*/ 16 w 142"/>
                <a:gd name="T7" fmla="*/ 0 h 75"/>
                <a:gd name="T8" fmla="*/ 15 w 142"/>
                <a:gd name="T9" fmla="*/ 0 h 75"/>
                <a:gd name="T10" fmla="*/ 12 w 142"/>
                <a:gd name="T11" fmla="*/ 1 h 75"/>
                <a:gd name="T12" fmla="*/ 8 w 142"/>
                <a:gd name="T13" fmla="*/ 2 h 75"/>
                <a:gd name="T14" fmla="*/ 5 w 142"/>
                <a:gd name="T15" fmla="*/ 4 h 75"/>
                <a:gd name="T16" fmla="*/ 3 w 142"/>
                <a:gd name="T17" fmla="*/ 5 h 75"/>
                <a:gd name="T18" fmla="*/ 2 w 142"/>
                <a:gd name="T19" fmla="*/ 6 h 75"/>
                <a:gd name="T20" fmla="*/ 1 w 142"/>
                <a:gd name="T21" fmla="*/ 6 h 75"/>
                <a:gd name="T22" fmla="*/ 1 w 142"/>
                <a:gd name="T23" fmla="*/ 7 h 75"/>
                <a:gd name="T24" fmla="*/ 0 w 142"/>
                <a:gd name="T25" fmla="*/ 8 h 75"/>
                <a:gd name="T26" fmla="*/ 0 w 142"/>
                <a:gd name="T27" fmla="*/ 9 h 75"/>
                <a:gd name="T28" fmla="*/ 1 w 142"/>
                <a:gd name="T29" fmla="*/ 9 h 75"/>
                <a:gd name="T30" fmla="*/ 2 w 142"/>
                <a:gd name="T31" fmla="*/ 10 h 75"/>
                <a:gd name="T32" fmla="*/ 3 w 142"/>
                <a:gd name="T33" fmla="*/ 10 h 75"/>
                <a:gd name="T34" fmla="*/ 4 w 142"/>
                <a:gd name="T35" fmla="*/ 10 h 75"/>
                <a:gd name="T36" fmla="*/ 7 w 142"/>
                <a:gd name="T37" fmla="*/ 9 h 75"/>
                <a:gd name="T38" fmla="*/ 11 w 142"/>
                <a:gd name="T39" fmla="*/ 8 h 75"/>
                <a:gd name="T40" fmla="*/ 14 w 142"/>
                <a:gd name="T41" fmla="*/ 6 h 75"/>
                <a:gd name="T42" fmla="*/ 15 w 142"/>
                <a:gd name="T43" fmla="*/ 6 h 75"/>
                <a:gd name="T44" fmla="*/ 16 w 142"/>
                <a:gd name="T45" fmla="*/ 5 h 75"/>
                <a:gd name="T46" fmla="*/ 17 w 142"/>
                <a:gd name="T47" fmla="*/ 4 h 75"/>
                <a:gd name="T48" fmla="*/ 18 w 142"/>
                <a:gd name="T49" fmla="*/ 3 h 75"/>
                <a:gd name="T50" fmla="*/ 18 w 142"/>
                <a:gd name="T51" fmla="*/ 2 h 75"/>
                <a:gd name="T52" fmla="*/ 18 w 142"/>
                <a:gd name="T53" fmla="*/ 1 h 7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2"/>
                <a:gd name="T82" fmla="*/ 0 h 75"/>
                <a:gd name="T83" fmla="*/ 142 w 142"/>
                <a:gd name="T84" fmla="*/ 75 h 7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2" h="75">
                  <a:moveTo>
                    <a:pt x="142" y="8"/>
                  </a:moveTo>
                  <a:lnTo>
                    <a:pt x="138" y="4"/>
                  </a:lnTo>
                  <a:lnTo>
                    <a:pt x="132" y="0"/>
                  </a:lnTo>
                  <a:lnTo>
                    <a:pt x="125" y="0"/>
                  </a:lnTo>
                  <a:lnTo>
                    <a:pt x="113" y="0"/>
                  </a:lnTo>
                  <a:lnTo>
                    <a:pt x="90" y="4"/>
                  </a:lnTo>
                  <a:lnTo>
                    <a:pt x="61" y="14"/>
                  </a:lnTo>
                  <a:lnTo>
                    <a:pt x="34" y="27"/>
                  </a:lnTo>
                  <a:lnTo>
                    <a:pt x="23" y="33"/>
                  </a:lnTo>
                  <a:lnTo>
                    <a:pt x="13" y="41"/>
                  </a:lnTo>
                  <a:lnTo>
                    <a:pt x="8" y="48"/>
                  </a:lnTo>
                  <a:lnTo>
                    <a:pt x="2" y="54"/>
                  </a:lnTo>
                  <a:lnTo>
                    <a:pt x="0" y="60"/>
                  </a:lnTo>
                  <a:lnTo>
                    <a:pt x="0" y="65"/>
                  </a:lnTo>
                  <a:lnTo>
                    <a:pt x="4" y="69"/>
                  </a:lnTo>
                  <a:lnTo>
                    <a:pt x="10" y="73"/>
                  </a:lnTo>
                  <a:lnTo>
                    <a:pt x="17" y="75"/>
                  </a:lnTo>
                  <a:lnTo>
                    <a:pt x="29" y="75"/>
                  </a:lnTo>
                  <a:lnTo>
                    <a:pt x="52" y="69"/>
                  </a:lnTo>
                  <a:lnTo>
                    <a:pt x="81" y="60"/>
                  </a:lnTo>
                  <a:lnTo>
                    <a:pt x="107" y="46"/>
                  </a:lnTo>
                  <a:lnTo>
                    <a:pt x="119" y="41"/>
                  </a:lnTo>
                  <a:lnTo>
                    <a:pt x="128" y="33"/>
                  </a:lnTo>
                  <a:lnTo>
                    <a:pt x="134" y="27"/>
                  </a:lnTo>
                  <a:lnTo>
                    <a:pt x="140" y="19"/>
                  </a:lnTo>
                  <a:lnTo>
                    <a:pt x="142" y="14"/>
                  </a:lnTo>
                  <a:lnTo>
                    <a:pt x="142" y="8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16416" name="Group 77">
            <a:extLst>
              <a:ext uri="{FF2B5EF4-FFF2-40B4-BE49-F238E27FC236}">
                <a16:creationId xmlns:a16="http://schemas.microsoft.com/office/drawing/2014/main" id="{885FC7F0-9C64-6138-9554-A5FCCFBFCD9A}"/>
              </a:ext>
            </a:extLst>
          </p:cNvPr>
          <p:cNvGrpSpPr>
            <a:grpSpLocks/>
          </p:cNvGrpSpPr>
          <p:nvPr/>
        </p:nvGrpSpPr>
        <p:grpSpPr bwMode="auto">
          <a:xfrm>
            <a:off x="5986463" y="2732088"/>
            <a:ext cx="112712" cy="58737"/>
            <a:chOff x="3771" y="1721"/>
            <a:chExt cx="71" cy="37"/>
          </a:xfrm>
        </p:grpSpPr>
        <p:sp>
          <p:nvSpPr>
            <p:cNvPr id="16877" name="Freeform 78">
              <a:extLst>
                <a:ext uri="{FF2B5EF4-FFF2-40B4-BE49-F238E27FC236}">
                  <a16:creationId xmlns:a16="http://schemas.microsoft.com/office/drawing/2014/main" id="{080892D6-2C04-767D-2502-2243ACC0B7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" y="1721"/>
              <a:ext cx="71" cy="37"/>
            </a:xfrm>
            <a:custGeom>
              <a:avLst/>
              <a:gdLst>
                <a:gd name="T0" fmla="*/ 18 w 142"/>
                <a:gd name="T1" fmla="*/ 1 h 73"/>
                <a:gd name="T2" fmla="*/ 18 w 142"/>
                <a:gd name="T3" fmla="*/ 1 h 73"/>
                <a:gd name="T4" fmla="*/ 17 w 142"/>
                <a:gd name="T5" fmla="*/ 0 h 73"/>
                <a:gd name="T6" fmla="*/ 16 w 142"/>
                <a:gd name="T7" fmla="*/ 0 h 73"/>
                <a:gd name="T8" fmla="*/ 15 w 142"/>
                <a:gd name="T9" fmla="*/ 0 h 73"/>
                <a:gd name="T10" fmla="*/ 12 w 142"/>
                <a:gd name="T11" fmla="*/ 1 h 73"/>
                <a:gd name="T12" fmla="*/ 8 w 142"/>
                <a:gd name="T13" fmla="*/ 2 h 73"/>
                <a:gd name="T14" fmla="*/ 5 w 142"/>
                <a:gd name="T15" fmla="*/ 4 h 73"/>
                <a:gd name="T16" fmla="*/ 4 w 142"/>
                <a:gd name="T17" fmla="*/ 5 h 73"/>
                <a:gd name="T18" fmla="*/ 2 w 142"/>
                <a:gd name="T19" fmla="*/ 6 h 73"/>
                <a:gd name="T20" fmla="*/ 1 w 142"/>
                <a:gd name="T21" fmla="*/ 6 h 73"/>
                <a:gd name="T22" fmla="*/ 1 w 142"/>
                <a:gd name="T23" fmla="*/ 7 h 73"/>
                <a:gd name="T24" fmla="*/ 0 w 142"/>
                <a:gd name="T25" fmla="*/ 8 h 73"/>
                <a:gd name="T26" fmla="*/ 0 w 142"/>
                <a:gd name="T27" fmla="*/ 9 h 73"/>
                <a:gd name="T28" fmla="*/ 1 w 142"/>
                <a:gd name="T29" fmla="*/ 9 h 73"/>
                <a:gd name="T30" fmla="*/ 2 w 142"/>
                <a:gd name="T31" fmla="*/ 10 h 73"/>
                <a:gd name="T32" fmla="*/ 3 w 142"/>
                <a:gd name="T33" fmla="*/ 10 h 73"/>
                <a:gd name="T34" fmla="*/ 4 w 142"/>
                <a:gd name="T35" fmla="*/ 10 h 73"/>
                <a:gd name="T36" fmla="*/ 7 w 142"/>
                <a:gd name="T37" fmla="*/ 9 h 73"/>
                <a:gd name="T38" fmla="*/ 10 w 142"/>
                <a:gd name="T39" fmla="*/ 8 h 73"/>
                <a:gd name="T40" fmla="*/ 14 w 142"/>
                <a:gd name="T41" fmla="*/ 6 h 73"/>
                <a:gd name="T42" fmla="*/ 15 w 142"/>
                <a:gd name="T43" fmla="*/ 6 h 73"/>
                <a:gd name="T44" fmla="*/ 16 w 142"/>
                <a:gd name="T45" fmla="*/ 5 h 73"/>
                <a:gd name="T46" fmla="*/ 17 w 142"/>
                <a:gd name="T47" fmla="*/ 4 h 73"/>
                <a:gd name="T48" fmla="*/ 18 w 142"/>
                <a:gd name="T49" fmla="*/ 3 h 73"/>
                <a:gd name="T50" fmla="*/ 18 w 142"/>
                <a:gd name="T51" fmla="*/ 2 h 73"/>
                <a:gd name="T52" fmla="*/ 18 w 142"/>
                <a:gd name="T53" fmla="*/ 1 h 7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2"/>
                <a:gd name="T82" fmla="*/ 0 h 73"/>
                <a:gd name="T83" fmla="*/ 142 w 142"/>
                <a:gd name="T84" fmla="*/ 73 h 7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2" h="73">
                  <a:moveTo>
                    <a:pt x="142" y="8"/>
                  </a:moveTo>
                  <a:lnTo>
                    <a:pt x="140" y="4"/>
                  </a:lnTo>
                  <a:lnTo>
                    <a:pt x="134" y="0"/>
                  </a:lnTo>
                  <a:lnTo>
                    <a:pt x="124" y="0"/>
                  </a:lnTo>
                  <a:lnTo>
                    <a:pt x="115" y="0"/>
                  </a:lnTo>
                  <a:lnTo>
                    <a:pt x="92" y="4"/>
                  </a:lnTo>
                  <a:lnTo>
                    <a:pt x="63" y="14"/>
                  </a:lnTo>
                  <a:lnTo>
                    <a:pt x="36" y="27"/>
                  </a:lnTo>
                  <a:lnTo>
                    <a:pt x="25" y="35"/>
                  </a:lnTo>
                  <a:lnTo>
                    <a:pt x="15" y="41"/>
                  </a:lnTo>
                  <a:lnTo>
                    <a:pt x="8" y="48"/>
                  </a:lnTo>
                  <a:lnTo>
                    <a:pt x="2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4" y="69"/>
                  </a:lnTo>
                  <a:lnTo>
                    <a:pt x="9" y="73"/>
                  </a:lnTo>
                  <a:lnTo>
                    <a:pt x="17" y="73"/>
                  </a:lnTo>
                  <a:lnTo>
                    <a:pt x="29" y="73"/>
                  </a:lnTo>
                  <a:lnTo>
                    <a:pt x="52" y="69"/>
                  </a:lnTo>
                  <a:lnTo>
                    <a:pt x="80" y="60"/>
                  </a:lnTo>
                  <a:lnTo>
                    <a:pt x="107" y="46"/>
                  </a:lnTo>
                  <a:lnTo>
                    <a:pt x="119" y="41"/>
                  </a:lnTo>
                  <a:lnTo>
                    <a:pt x="128" y="33"/>
                  </a:lnTo>
                  <a:lnTo>
                    <a:pt x="136" y="27"/>
                  </a:lnTo>
                  <a:lnTo>
                    <a:pt x="140" y="20"/>
                  </a:lnTo>
                  <a:lnTo>
                    <a:pt x="142" y="14"/>
                  </a:lnTo>
                  <a:lnTo>
                    <a:pt x="142" y="8"/>
                  </a:lnTo>
                  <a:close/>
                </a:path>
              </a:pathLst>
            </a:custGeom>
            <a:blipFill dpi="0" rotWithShape="0">
              <a:blip r:embed="rId9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878" name="Freeform 79">
              <a:extLst>
                <a:ext uri="{FF2B5EF4-FFF2-40B4-BE49-F238E27FC236}">
                  <a16:creationId xmlns:a16="http://schemas.microsoft.com/office/drawing/2014/main" id="{26D27F35-C99D-7B05-0C32-4D675AC55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" y="1721"/>
              <a:ext cx="71" cy="37"/>
            </a:xfrm>
            <a:custGeom>
              <a:avLst/>
              <a:gdLst>
                <a:gd name="T0" fmla="*/ 18 w 142"/>
                <a:gd name="T1" fmla="*/ 1 h 73"/>
                <a:gd name="T2" fmla="*/ 18 w 142"/>
                <a:gd name="T3" fmla="*/ 1 h 73"/>
                <a:gd name="T4" fmla="*/ 17 w 142"/>
                <a:gd name="T5" fmla="*/ 0 h 73"/>
                <a:gd name="T6" fmla="*/ 16 w 142"/>
                <a:gd name="T7" fmla="*/ 0 h 73"/>
                <a:gd name="T8" fmla="*/ 15 w 142"/>
                <a:gd name="T9" fmla="*/ 0 h 73"/>
                <a:gd name="T10" fmla="*/ 12 w 142"/>
                <a:gd name="T11" fmla="*/ 1 h 73"/>
                <a:gd name="T12" fmla="*/ 8 w 142"/>
                <a:gd name="T13" fmla="*/ 2 h 73"/>
                <a:gd name="T14" fmla="*/ 5 w 142"/>
                <a:gd name="T15" fmla="*/ 4 h 73"/>
                <a:gd name="T16" fmla="*/ 4 w 142"/>
                <a:gd name="T17" fmla="*/ 5 h 73"/>
                <a:gd name="T18" fmla="*/ 2 w 142"/>
                <a:gd name="T19" fmla="*/ 6 h 73"/>
                <a:gd name="T20" fmla="*/ 1 w 142"/>
                <a:gd name="T21" fmla="*/ 6 h 73"/>
                <a:gd name="T22" fmla="*/ 1 w 142"/>
                <a:gd name="T23" fmla="*/ 7 h 73"/>
                <a:gd name="T24" fmla="*/ 0 w 142"/>
                <a:gd name="T25" fmla="*/ 8 h 73"/>
                <a:gd name="T26" fmla="*/ 0 w 142"/>
                <a:gd name="T27" fmla="*/ 9 h 73"/>
                <a:gd name="T28" fmla="*/ 1 w 142"/>
                <a:gd name="T29" fmla="*/ 9 h 73"/>
                <a:gd name="T30" fmla="*/ 2 w 142"/>
                <a:gd name="T31" fmla="*/ 10 h 73"/>
                <a:gd name="T32" fmla="*/ 3 w 142"/>
                <a:gd name="T33" fmla="*/ 10 h 73"/>
                <a:gd name="T34" fmla="*/ 4 w 142"/>
                <a:gd name="T35" fmla="*/ 10 h 73"/>
                <a:gd name="T36" fmla="*/ 7 w 142"/>
                <a:gd name="T37" fmla="*/ 9 h 73"/>
                <a:gd name="T38" fmla="*/ 10 w 142"/>
                <a:gd name="T39" fmla="*/ 8 h 73"/>
                <a:gd name="T40" fmla="*/ 14 w 142"/>
                <a:gd name="T41" fmla="*/ 6 h 73"/>
                <a:gd name="T42" fmla="*/ 15 w 142"/>
                <a:gd name="T43" fmla="*/ 6 h 73"/>
                <a:gd name="T44" fmla="*/ 16 w 142"/>
                <a:gd name="T45" fmla="*/ 5 h 73"/>
                <a:gd name="T46" fmla="*/ 17 w 142"/>
                <a:gd name="T47" fmla="*/ 4 h 73"/>
                <a:gd name="T48" fmla="*/ 18 w 142"/>
                <a:gd name="T49" fmla="*/ 3 h 73"/>
                <a:gd name="T50" fmla="*/ 18 w 142"/>
                <a:gd name="T51" fmla="*/ 2 h 73"/>
                <a:gd name="T52" fmla="*/ 18 w 142"/>
                <a:gd name="T53" fmla="*/ 1 h 7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2"/>
                <a:gd name="T82" fmla="*/ 0 h 73"/>
                <a:gd name="T83" fmla="*/ 142 w 142"/>
                <a:gd name="T84" fmla="*/ 73 h 7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2" h="73">
                  <a:moveTo>
                    <a:pt x="142" y="8"/>
                  </a:moveTo>
                  <a:lnTo>
                    <a:pt x="140" y="4"/>
                  </a:lnTo>
                  <a:lnTo>
                    <a:pt x="134" y="0"/>
                  </a:lnTo>
                  <a:lnTo>
                    <a:pt x="124" y="0"/>
                  </a:lnTo>
                  <a:lnTo>
                    <a:pt x="115" y="0"/>
                  </a:lnTo>
                  <a:lnTo>
                    <a:pt x="92" y="4"/>
                  </a:lnTo>
                  <a:lnTo>
                    <a:pt x="63" y="14"/>
                  </a:lnTo>
                  <a:lnTo>
                    <a:pt x="36" y="27"/>
                  </a:lnTo>
                  <a:lnTo>
                    <a:pt x="25" y="35"/>
                  </a:lnTo>
                  <a:lnTo>
                    <a:pt x="15" y="41"/>
                  </a:lnTo>
                  <a:lnTo>
                    <a:pt x="8" y="48"/>
                  </a:lnTo>
                  <a:lnTo>
                    <a:pt x="2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4" y="69"/>
                  </a:lnTo>
                  <a:lnTo>
                    <a:pt x="9" y="73"/>
                  </a:lnTo>
                  <a:lnTo>
                    <a:pt x="17" y="73"/>
                  </a:lnTo>
                  <a:lnTo>
                    <a:pt x="29" y="73"/>
                  </a:lnTo>
                  <a:lnTo>
                    <a:pt x="52" y="69"/>
                  </a:lnTo>
                  <a:lnTo>
                    <a:pt x="80" y="60"/>
                  </a:lnTo>
                  <a:lnTo>
                    <a:pt x="107" y="46"/>
                  </a:lnTo>
                  <a:lnTo>
                    <a:pt x="119" y="41"/>
                  </a:lnTo>
                  <a:lnTo>
                    <a:pt x="128" y="33"/>
                  </a:lnTo>
                  <a:lnTo>
                    <a:pt x="136" y="27"/>
                  </a:lnTo>
                  <a:lnTo>
                    <a:pt x="140" y="20"/>
                  </a:lnTo>
                  <a:lnTo>
                    <a:pt x="142" y="14"/>
                  </a:lnTo>
                  <a:lnTo>
                    <a:pt x="142" y="8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16417" name="Group 80">
            <a:extLst>
              <a:ext uri="{FF2B5EF4-FFF2-40B4-BE49-F238E27FC236}">
                <a16:creationId xmlns:a16="http://schemas.microsoft.com/office/drawing/2014/main" id="{C1992802-AC12-4FA8-4046-E12EE8CF65E4}"/>
              </a:ext>
            </a:extLst>
          </p:cNvPr>
          <p:cNvGrpSpPr>
            <a:grpSpLocks/>
          </p:cNvGrpSpPr>
          <p:nvPr/>
        </p:nvGrpSpPr>
        <p:grpSpPr bwMode="auto">
          <a:xfrm>
            <a:off x="3381375" y="3795713"/>
            <a:ext cx="44450" cy="46037"/>
            <a:chOff x="2130" y="2391"/>
            <a:chExt cx="28" cy="29"/>
          </a:xfrm>
        </p:grpSpPr>
        <p:sp>
          <p:nvSpPr>
            <p:cNvPr id="16875" name="Freeform 81">
              <a:extLst>
                <a:ext uri="{FF2B5EF4-FFF2-40B4-BE49-F238E27FC236}">
                  <a16:creationId xmlns:a16="http://schemas.microsoft.com/office/drawing/2014/main" id="{2B2B7D19-7A25-73B7-F305-1760152722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0" y="2391"/>
              <a:ext cx="28" cy="29"/>
            </a:xfrm>
            <a:custGeom>
              <a:avLst/>
              <a:gdLst>
                <a:gd name="T0" fmla="*/ 7 w 56"/>
                <a:gd name="T1" fmla="*/ 3 h 58"/>
                <a:gd name="T2" fmla="*/ 6 w 56"/>
                <a:gd name="T3" fmla="*/ 2 h 58"/>
                <a:gd name="T4" fmla="*/ 5 w 56"/>
                <a:gd name="T5" fmla="*/ 1 h 58"/>
                <a:gd name="T6" fmla="*/ 4 w 56"/>
                <a:gd name="T7" fmla="*/ 0 h 58"/>
                <a:gd name="T8" fmla="*/ 3 w 56"/>
                <a:gd name="T9" fmla="*/ 1 h 58"/>
                <a:gd name="T10" fmla="*/ 1 w 56"/>
                <a:gd name="T11" fmla="*/ 1 h 58"/>
                <a:gd name="T12" fmla="*/ 1 w 56"/>
                <a:gd name="T13" fmla="*/ 3 h 58"/>
                <a:gd name="T14" fmla="*/ 0 w 56"/>
                <a:gd name="T15" fmla="*/ 4 h 58"/>
                <a:gd name="T16" fmla="*/ 1 w 56"/>
                <a:gd name="T17" fmla="*/ 5 h 58"/>
                <a:gd name="T18" fmla="*/ 2 w 56"/>
                <a:gd name="T19" fmla="*/ 7 h 58"/>
                <a:gd name="T20" fmla="*/ 3 w 56"/>
                <a:gd name="T21" fmla="*/ 7 h 58"/>
                <a:gd name="T22" fmla="*/ 4 w 56"/>
                <a:gd name="T23" fmla="*/ 8 h 58"/>
                <a:gd name="T24" fmla="*/ 5 w 56"/>
                <a:gd name="T25" fmla="*/ 8 h 58"/>
                <a:gd name="T26" fmla="*/ 6 w 56"/>
                <a:gd name="T27" fmla="*/ 7 h 58"/>
                <a:gd name="T28" fmla="*/ 7 w 56"/>
                <a:gd name="T29" fmla="*/ 6 h 58"/>
                <a:gd name="T30" fmla="*/ 7 w 56"/>
                <a:gd name="T31" fmla="*/ 4 h 58"/>
                <a:gd name="T32" fmla="*/ 7 w 56"/>
                <a:gd name="T33" fmla="*/ 3 h 5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58"/>
                <a:gd name="T53" fmla="*/ 56 w 56"/>
                <a:gd name="T54" fmla="*/ 58 h 5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58">
                  <a:moveTo>
                    <a:pt x="54" y="19"/>
                  </a:moveTo>
                  <a:lnTo>
                    <a:pt x="46" y="10"/>
                  </a:lnTo>
                  <a:lnTo>
                    <a:pt x="38" y="2"/>
                  </a:lnTo>
                  <a:lnTo>
                    <a:pt x="27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4" y="40"/>
                  </a:lnTo>
                  <a:lnTo>
                    <a:pt x="10" y="50"/>
                  </a:lnTo>
                  <a:lnTo>
                    <a:pt x="19" y="56"/>
                  </a:lnTo>
                  <a:lnTo>
                    <a:pt x="29" y="58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4" y="42"/>
                  </a:lnTo>
                  <a:lnTo>
                    <a:pt x="56" y="31"/>
                  </a:lnTo>
                  <a:lnTo>
                    <a:pt x="54" y="19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876" name="Freeform 82">
              <a:extLst>
                <a:ext uri="{FF2B5EF4-FFF2-40B4-BE49-F238E27FC236}">
                  <a16:creationId xmlns:a16="http://schemas.microsoft.com/office/drawing/2014/main" id="{D121F87A-F242-D66A-1F50-C03AA2B71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0" y="2391"/>
              <a:ext cx="28" cy="29"/>
            </a:xfrm>
            <a:custGeom>
              <a:avLst/>
              <a:gdLst>
                <a:gd name="T0" fmla="*/ 7 w 56"/>
                <a:gd name="T1" fmla="*/ 3 h 58"/>
                <a:gd name="T2" fmla="*/ 6 w 56"/>
                <a:gd name="T3" fmla="*/ 2 h 58"/>
                <a:gd name="T4" fmla="*/ 5 w 56"/>
                <a:gd name="T5" fmla="*/ 1 h 58"/>
                <a:gd name="T6" fmla="*/ 4 w 56"/>
                <a:gd name="T7" fmla="*/ 0 h 58"/>
                <a:gd name="T8" fmla="*/ 3 w 56"/>
                <a:gd name="T9" fmla="*/ 1 h 58"/>
                <a:gd name="T10" fmla="*/ 1 w 56"/>
                <a:gd name="T11" fmla="*/ 1 h 58"/>
                <a:gd name="T12" fmla="*/ 1 w 56"/>
                <a:gd name="T13" fmla="*/ 3 h 58"/>
                <a:gd name="T14" fmla="*/ 0 w 56"/>
                <a:gd name="T15" fmla="*/ 4 h 58"/>
                <a:gd name="T16" fmla="*/ 1 w 56"/>
                <a:gd name="T17" fmla="*/ 5 h 58"/>
                <a:gd name="T18" fmla="*/ 2 w 56"/>
                <a:gd name="T19" fmla="*/ 7 h 58"/>
                <a:gd name="T20" fmla="*/ 3 w 56"/>
                <a:gd name="T21" fmla="*/ 7 h 58"/>
                <a:gd name="T22" fmla="*/ 4 w 56"/>
                <a:gd name="T23" fmla="*/ 8 h 58"/>
                <a:gd name="T24" fmla="*/ 5 w 56"/>
                <a:gd name="T25" fmla="*/ 8 h 58"/>
                <a:gd name="T26" fmla="*/ 6 w 56"/>
                <a:gd name="T27" fmla="*/ 7 h 58"/>
                <a:gd name="T28" fmla="*/ 7 w 56"/>
                <a:gd name="T29" fmla="*/ 6 h 58"/>
                <a:gd name="T30" fmla="*/ 7 w 56"/>
                <a:gd name="T31" fmla="*/ 4 h 58"/>
                <a:gd name="T32" fmla="*/ 7 w 56"/>
                <a:gd name="T33" fmla="*/ 3 h 5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58"/>
                <a:gd name="T53" fmla="*/ 56 w 56"/>
                <a:gd name="T54" fmla="*/ 58 h 5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58">
                  <a:moveTo>
                    <a:pt x="54" y="19"/>
                  </a:moveTo>
                  <a:lnTo>
                    <a:pt x="46" y="10"/>
                  </a:lnTo>
                  <a:lnTo>
                    <a:pt x="38" y="2"/>
                  </a:lnTo>
                  <a:lnTo>
                    <a:pt x="27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4" y="40"/>
                  </a:lnTo>
                  <a:lnTo>
                    <a:pt x="10" y="50"/>
                  </a:lnTo>
                  <a:lnTo>
                    <a:pt x="19" y="56"/>
                  </a:lnTo>
                  <a:lnTo>
                    <a:pt x="29" y="58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4" y="42"/>
                  </a:lnTo>
                  <a:lnTo>
                    <a:pt x="56" y="31"/>
                  </a:lnTo>
                  <a:lnTo>
                    <a:pt x="54" y="19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16418" name="Group 83">
            <a:extLst>
              <a:ext uri="{FF2B5EF4-FFF2-40B4-BE49-F238E27FC236}">
                <a16:creationId xmlns:a16="http://schemas.microsoft.com/office/drawing/2014/main" id="{B3206564-9DE1-4E12-A762-B728EB8F4075}"/>
              </a:ext>
            </a:extLst>
          </p:cNvPr>
          <p:cNvGrpSpPr>
            <a:grpSpLocks/>
          </p:cNvGrpSpPr>
          <p:nvPr/>
        </p:nvGrpSpPr>
        <p:grpSpPr bwMode="auto">
          <a:xfrm>
            <a:off x="3349625" y="3635375"/>
            <a:ext cx="114300" cy="58738"/>
            <a:chOff x="2110" y="2290"/>
            <a:chExt cx="72" cy="37"/>
          </a:xfrm>
        </p:grpSpPr>
        <p:sp>
          <p:nvSpPr>
            <p:cNvPr id="16873" name="Freeform 84">
              <a:extLst>
                <a:ext uri="{FF2B5EF4-FFF2-40B4-BE49-F238E27FC236}">
                  <a16:creationId xmlns:a16="http://schemas.microsoft.com/office/drawing/2014/main" id="{3FF954F0-20B2-0FE7-F499-153CF3BEA9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0" y="2290"/>
              <a:ext cx="72" cy="37"/>
            </a:xfrm>
            <a:custGeom>
              <a:avLst/>
              <a:gdLst>
                <a:gd name="T0" fmla="*/ 18 w 144"/>
                <a:gd name="T1" fmla="*/ 1 h 73"/>
                <a:gd name="T2" fmla="*/ 18 w 144"/>
                <a:gd name="T3" fmla="*/ 1 h 73"/>
                <a:gd name="T4" fmla="*/ 17 w 144"/>
                <a:gd name="T5" fmla="*/ 0 h 73"/>
                <a:gd name="T6" fmla="*/ 16 w 144"/>
                <a:gd name="T7" fmla="*/ 0 h 73"/>
                <a:gd name="T8" fmla="*/ 15 w 144"/>
                <a:gd name="T9" fmla="*/ 0 h 73"/>
                <a:gd name="T10" fmla="*/ 12 w 144"/>
                <a:gd name="T11" fmla="*/ 1 h 73"/>
                <a:gd name="T12" fmla="*/ 8 w 144"/>
                <a:gd name="T13" fmla="*/ 2 h 73"/>
                <a:gd name="T14" fmla="*/ 5 w 144"/>
                <a:gd name="T15" fmla="*/ 4 h 73"/>
                <a:gd name="T16" fmla="*/ 4 w 144"/>
                <a:gd name="T17" fmla="*/ 5 h 73"/>
                <a:gd name="T18" fmla="*/ 2 w 144"/>
                <a:gd name="T19" fmla="*/ 6 h 73"/>
                <a:gd name="T20" fmla="*/ 1 w 144"/>
                <a:gd name="T21" fmla="*/ 6 h 73"/>
                <a:gd name="T22" fmla="*/ 1 w 144"/>
                <a:gd name="T23" fmla="*/ 7 h 73"/>
                <a:gd name="T24" fmla="*/ 0 w 144"/>
                <a:gd name="T25" fmla="*/ 8 h 73"/>
                <a:gd name="T26" fmla="*/ 0 w 144"/>
                <a:gd name="T27" fmla="*/ 9 h 73"/>
                <a:gd name="T28" fmla="*/ 1 w 144"/>
                <a:gd name="T29" fmla="*/ 9 h 73"/>
                <a:gd name="T30" fmla="*/ 2 w 144"/>
                <a:gd name="T31" fmla="*/ 10 h 73"/>
                <a:gd name="T32" fmla="*/ 3 w 144"/>
                <a:gd name="T33" fmla="*/ 10 h 73"/>
                <a:gd name="T34" fmla="*/ 4 w 144"/>
                <a:gd name="T35" fmla="*/ 10 h 73"/>
                <a:gd name="T36" fmla="*/ 7 w 144"/>
                <a:gd name="T37" fmla="*/ 9 h 73"/>
                <a:gd name="T38" fmla="*/ 10 w 144"/>
                <a:gd name="T39" fmla="*/ 8 h 73"/>
                <a:gd name="T40" fmla="*/ 14 w 144"/>
                <a:gd name="T41" fmla="*/ 6 h 73"/>
                <a:gd name="T42" fmla="*/ 15 w 144"/>
                <a:gd name="T43" fmla="*/ 5 h 73"/>
                <a:gd name="T44" fmla="*/ 17 w 144"/>
                <a:gd name="T45" fmla="*/ 4 h 73"/>
                <a:gd name="T46" fmla="*/ 17 w 144"/>
                <a:gd name="T47" fmla="*/ 4 h 73"/>
                <a:gd name="T48" fmla="*/ 18 w 144"/>
                <a:gd name="T49" fmla="*/ 3 h 73"/>
                <a:gd name="T50" fmla="*/ 18 w 144"/>
                <a:gd name="T51" fmla="*/ 2 h 73"/>
                <a:gd name="T52" fmla="*/ 18 w 144"/>
                <a:gd name="T53" fmla="*/ 1 h 7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4"/>
                <a:gd name="T82" fmla="*/ 0 h 73"/>
                <a:gd name="T83" fmla="*/ 144 w 144"/>
                <a:gd name="T84" fmla="*/ 73 h 7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4" h="73">
                  <a:moveTo>
                    <a:pt x="144" y="7"/>
                  </a:moveTo>
                  <a:lnTo>
                    <a:pt x="140" y="3"/>
                  </a:lnTo>
                  <a:lnTo>
                    <a:pt x="134" y="0"/>
                  </a:lnTo>
                  <a:lnTo>
                    <a:pt x="126" y="0"/>
                  </a:lnTo>
                  <a:lnTo>
                    <a:pt x="115" y="0"/>
                  </a:lnTo>
                  <a:lnTo>
                    <a:pt x="92" y="3"/>
                  </a:lnTo>
                  <a:lnTo>
                    <a:pt x="63" y="13"/>
                  </a:lnTo>
                  <a:lnTo>
                    <a:pt x="36" y="26"/>
                  </a:lnTo>
                  <a:lnTo>
                    <a:pt x="25" y="34"/>
                  </a:lnTo>
                  <a:lnTo>
                    <a:pt x="15" y="42"/>
                  </a:lnTo>
                  <a:lnTo>
                    <a:pt x="8" y="48"/>
                  </a:lnTo>
                  <a:lnTo>
                    <a:pt x="2" y="55"/>
                  </a:lnTo>
                  <a:lnTo>
                    <a:pt x="0" y="61"/>
                  </a:lnTo>
                  <a:lnTo>
                    <a:pt x="0" y="65"/>
                  </a:lnTo>
                  <a:lnTo>
                    <a:pt x="4" y="69"/>
                  </a:lnTo>
                  <a:lnTo>
                    <a:pt x="9" y="73"/>
                  </a:lnTo>
                  <a:lnTo>
                    <a:pt x="17" y="73"/>
                  </a:lnTo>
                  <a:lnTo>
                    <a:pt x="29" y="73"/>
                  </a:lnTo>
                  <a:lnTo>
                    <a:pt x="52" y="69"/>
                  </a:lnTo>
                  <a:lnTo>
                    <a:pt x="80" y="59"/>
                  </a:lnTo>
                  <a:lnTo>
                    <a:pt x="107" y="46"/>
                  </a:lnTo>
                  <a:lnTo>
                    <a:pt x="119" y="40"/>
                  </a:lnTo>
                  <a:lnTo>
                    <a:pt x="130" y="32"/>
                  </a:lnTo>
                  <a:lnTo>
                    <a:pt x="136" y="25"/>
                  </a:lnTo>
                  <a:lnTo>
                    <a:pt x="142" y="19"/>
                  </a:lnTo>
                  <a:lnTo>
                    <a:pt x="144" y="13"/>
                  </a:lnTo>
                  <a:lnTo>
                    <a:pt x="144" y="7"/>
                  </a:lnTo>
                  <a:close/>
                </a:path>
              </a:pathLst>
            </a:custGeom>
            <a:blipFill dpi="0" rotWithShape="0">
              <a:blip r:embed="rId8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874" name="Freeform 85">
              <a:extLst>
                <a:ext uri="{FF2B5EF4-FFF2-40B4-BE49-F238E27FC236}">
                  <a16:creationId xmlns:a16="http://schemas.microsoft.com/office/drawing/2014/main" id="{A662EDE4-815C-0AD9-D12D-C1B6C0EE8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0" y="2290"/>
              <a:ext cx="72" cy="37"/>
            </a:xfrm>
            <a:custGeom>
              <a:avLst/>
              <a:gdLst>
                <a:gd name="T0" fmla="*/ 18 w 144"/>
                <a:gd name="T1" fmla="*/ 1 h 73"/>
                <a:gd name="T2" fmla="*/ 18 w 144"/>
                <a:gd name="T3" fmla="*/ 1 h 73"/>
                <a:gd name="T4" fmla="*/ 17 w 144"/>
                <a:gd name="T5" fmla="*/ 0 h 73"/>
                <a:gd name="T6" fmla="*/ 16 w 144"/>
                <a:gd name="T7" fmla="*/ 0 h 73"/>
                <a:gd name="T8" fmla="*/ 15 w 144"/>
                <a:gd name="T9" fmla="*/ 0 h 73"/>
                <a:gd name="T10" fmla="*/ 12 w 144"/>
                <a:gd name="T11" fmla="*/ 1 h 73"/>
                <a:gd name="T12" fmla="*/ 8 w 144"/>
                <a:gd name="T13" fmla="*/ 2 h 73"/>
                <a:gd name="T14" fmla="*/ 5 w 144"/>
                <a:gd name="T15" fmla="*/ 4 h 73"/>
                <a:gd name="T16" fmla="*/ 4 w 144"/>
                <a:gd name="T17" fmla="*/ 5 h 73"/>
                <a:gd name="T18" fmla="*/ 2 w 144"/>
                <a:gd name="T19" fmla="*/ 6 h 73"/>
                <a:gd name="T20" fmla="*/ 1 w 144"/>
                <a:gd name="T21" fmla="*/ 6 h 73"/>
                <a:gd name="T22" fmla="*/ 1 w 144"/>
                <a:gd name="T23" fmla="*/ 7 h 73"/>
                <a:gd name="T24" fmla="*/ 0 w 144"/>
                <a:gd name="T25" fmla="*/ 8 h 73"/>
                <a:gd name="T26" fmla="*/ 0 w 144"/>
                <a:gd name="T27" fmla="*/ 9 h 73"/>
                <a:gd name="T28" fmla="*/ 1 w 144"/>
                <a:gd name="T29" fmla="*/ 9 h 73"/>
                <a:gd name="T30" fmla="*/ 2 w 144"/>
                <a:gd name="T31" fmla="*/ 10 h 73"/>
                <a:gd name="T32" fmla="*/ 3 w 144"/>
                <a:gd name="T33" fmla="*/ 10 h 73"/>
                <a:gd name="T34" fmla="*/ 4 w 144"/>
                <a:gd name="T35" fmla="*/ 10 h 73"/>
                <a:gd name="T36" fmla="*/ 7 w 144"/>
                <a:gd name="T37" fmla="*/ 9 h 73"/>
                <a:gd name="T38" fmla="*/ 10 w 144"/>
                <a:gd name="T39" fmla="*/ 8 h 73"/>
                <a:gd name="T40" fmla="*/ 14 w 144"/>
                <a:gd name="T41" fmla="*/ 6 h 73"/>
                <a:gd name="T42" fmla="*/ 15 w 144"/>
                <a:gd name="T43" fmla="*/ 5 h 73"/>
                <a:gd name="T44" fmla="*/ 17 w 144"/>
                <a:gd name="T45" fmla="*/ 4 h 73"/>
                <a:gd name="T46" fmla="*/ 17 w 144"/>
                <a:gd name="T47" fmla="*/ 4 h 73"/>
                <a:gd name="T48" fmla="*/ 18 w 144"/>
                <a:gd name="T49" fmla="*/ 3 h 73"/>
                <a:gd name="T50" fmla="*/ 18 w 144"/>
                <a:gd name="T51" fmla="*/ 2 h 73"/>
                <a:gd name="T52" fmla="*/ 18 w 144"/>
                <a:gd name="T53" fmla="*/ 1 h 7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4"/>
                <a:gd name="T82" fmla="*/ 0 h 73"/>
                <a:gd name="T83" fmla="*/ 144 w 144"/>
                <a:gd name="T84" fmla="*/ 73 h 7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4" h="73">
                  <a:moveTo>
                    <a:pt x="144" y="7"/>
                  </a:moveTo>
                  <a:lnTo>
                    <a:pt x="140" y="3"/>
                  </a:lnTo>
                  <a:lnTo>
                    <a:pt x="134" y="0"/>
                  </a:lnTo>
                  <a:lnTo>
                    <a:pt x="126" y="0"/>
                  </a:lnTo>
                  <a:lnTo>
                    <a:pt x="115" y="0"/>
                  </a:lnTo>
                  <a:lnTo>
                    <a:pt x="92" y="3"/>
                  </a:lnTo>
                  <a:lnTo>
                    <a:pt x="63" y="13"/>
                  </a:lnTo>
                  <a:lnTo>
                    <a:pt x="36" y="26"/>
                  </a:lnTo>
                  <a:lnTo>
                    <a:pt x="25" y="34"/>
                  </a:lnTo>
                  <a:lnTo>
                    <a:pt x="15" y="42"/>
                  </a:lnTo>
                  <a:lnTo>
                    <a:pt x="8" y="48"/>
                  </a:lnTo>
                  <a:lnTo>
                    <a:pt x="2" y="55"/>
                  </a:lnTo>
                  <a:lnTo>
                    <a:pt x="0" y="61"/>
                  </a:lnTo>
                  <a:lnTo>
                    <a:pt x="0" y="65"/>
                  </a:lnTo>
                  <a:lnTo>
                    <a:pt x="4" y="69"/>
                  </a:lnTo>
                  <a:lnTo>
                    <a:pt x="9" y="73"/>
                  </a:lnTo>
                  <a:lnTo>
                    <a:pt x="17" y="73"/>
                  </a:lnTo>
                  <a:lnTo>
                    <a:pt x="29" y="73"/>
                  </a:lnTo>
                  <a:lnTo>
                    <a:pt x="52" y="69"/>
                  </a:lnTo>
                  <a:lnTo>
                    <a:pt x="80" y="59"/>
                  </a:lnTo>
                  <a:lnTo>
                    <a:pt x="107" y="46"/>
                  </a:lnTo>
                  <a:lnTo>
                    <a:pt x="119" y="40"/>
                  </a:lnTo>
                  <a:lnTo>
                    <a:pt x="130" y="32"/>
                  </a:lnTo>
                  <a:lnTo>
                    <a:pt x="136" y="25"/>
                  </a:lnTo>
                  <a:lnTo>
                    <a:pt x="142" y="19"/>
                  </a:lnTo>
                  <a:lnTo>
                    <a:pt x="144" y="13"/>
                  </a:lnTo>
                  <a:lnTo>
                    <a:pt x="144" y="7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16419" name="Group 86">
            <a:extLst>
              <a:ext uri="{FF2B5EF4-FFF2-40B4-BE49-F238E27FC236}">
                <a16:creationId xmlns:a16="http://schemas.microsoft.com/office/drawing/2014/main" id="{4B345145-AAD7-981D-2FC6-FC15CC7F1105}"/>
              </a:ext>
            </a:extLst>
          </p:cNvPr>
          <p:cNvGrpSpPr>
            <a:grpSpLocks/>
          </p:cNvGrpSpPr>
          <p:nvPr/>
        </p:nvGrpSpPr>
        <p:grpSpPr bwMode="auto">
          <a:xfrm>
            <a:off x="6783388" y="2890838"/>
            <a:ext cx="112712" cy="57150"/>
            <a:chOff x="4273" y="1821"/>
            <a:chExt cx="71" cy="36"/>
          </a:xfrm>
        </p:grpSpPr>
        <p:sp>
          <p:nvSpPr>
            <p:cNvPr id="16871" name="Freeform 87">
              <a:extLst>
                <a:ext uri="{FF2B5EF4-FFF2-40B4-BE49-F238E27FC236}">
                  <a16:creationId xmlns:a16="http://schemas.microsoft.com/office/drawing/2014/main" id="{CCE776F8-B5AF-34DD-8308-CF0D35C8C2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3" y="1821"/>
              <a:ext cx="71" cy="36"/>
            </a:xfrm>
            <a:custGeom>
              <a:avLst/>
              <a:gdLst>
                <a:gd name="T0" fmla="*/ 18 w 142"/>
                <a:gd name="T1" fmla="*/ 1 h 73"/>
                <a:gd name="T2" fmla="*/ 18 w 142"/>
                <a:gd name="T3" fmla="*/ 0 h 73"/>
                <a:gd name="T4" fmla="*/ 17 w 142"/>
                <a:gd name="T5" fmla="*/ 0 h 73"/>
                <a:gd name="T6" fmla="*/ 16 w 142"/>
                <a:gd name="T7" fmla="*/ 0 h 73"/>
                <a:gd name="T8" fmla="*/ 15 w 142"/>
                <a:gd name="T9" fmla="*/ 0 h 73"/>
                <a:gd name="T10" fmla="*/ 12 w 142"/>
                <a:gd name="T11" fmla="*/ 0 h 73"/>
                <a:gd name="T12" fmla="*/ 8 w 142"/>
                <a:gd name="T13" fmla="*/ 1 h 73"/>
                <a:gd name="T14" fmla="*/ 5 w 142"/>
                <a:gd name="T15" fmla="*/ 3 h 73"/>
                <a:gd name="T16" fmla="*/ 3 w 142"/>
                <a:gd name="T17" fmla="*/ 4 h 73"/>
                <a:gd name="T18" fmla="*/ 2 w 142"/>
                <a:gd name="T19" fmla="*/ 5 h 73"/>
                <a:gd name="T20" fmla="*/ 1 w 142"/>
                <a:gd name="T21" fmla="*/ 6 h 73"/>
                <a:gd name="T22" fmla="*/ 1 w 142"/>
                <a:gd name="T23" fmla="*/ 6 h 73"/>
                <a:gd name="T24" fmla="*/ 0 w 142"/>
                <a:gd name="T25" fmla="*/ 7 h 73"/>
                <a:gd name="T26" fmla="*/ 0 w 142"/>
                <a:gd name="T27" fmla="*/ 8 h 73"/>
                <a:gd name="T28" fmla="*/ 1 w 142"/>
                <a:gd name="T29" fmla="*/ 8 h 73"/>
                <a:gd name="T30" fmla="*/ 2 w 142"/>
                <a:gd name="T31" fmla="*/ 9 h 73"/>
                <a:gd name="T32" fmla="*/ 3 w 142"/>
                <a:gd name="T33" fmla="*/ 9 h 73"/>
                <a:gd name="T34" fmla="*/ 4 w 142"/>
                <a:gd name="T35" fmla="*/ 9 h 73"/>
                <a:gd name="T36" fmla="*/ 7 w 142"/>
                <a:gd name="T37" fmla="*/ 8 h 73"/>
                <a:gd name="T38" fmla="*/ 10 w 142"/>
                <a:gd name="T39" fmla="*/ 7 h 73"/>
                <a:gd name="T40" fmla="*/ 14 w 142"/>
                <a:gd name="T41" fmla="*/ 5 h 73"/>
                <a:gd name="T42" fmla="*/ 15 w 142"/>
                <a:gd name="T43" fmla="*/ 5 h 73"/>
                <a:gd name="T44" fmla="*/ 16 w 142"/>
                <a:gd name="T45" fmla="*/ 4 h 73"/>
                <a:gd name="T46" fmla="*/ 17 w 142"/>
                <a:gd name="T47" fmla="*/ 3 h 73"/>
                <a:gd name="T48" fmla="*/ 18 w 142"/>
                <a:gd name="T49" fmla="*/ 2 h 73"/>
                <a:gd name="T50" fmla="*/ 18 w 142"/>
                <a:gd name="T51" fmla="*/ 1 h 73"/>
                <a:gd name="T52" fmla="*/ 18 w 142"/>
                <a:gd name="T53" fmla="*/ 1 h 7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2"/>
                <a:gd name="T82" fmla="*/ 0 h 73"/>
                <a:gd name="T83" fmla="*/ 142 w 142"/>
                <a:gd name="T84" fmla="*/ 73 h 7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2" h="73">
                  <a:moveTo>
                    <a:pt x="142" y="8"/>
                  </a:moveTo>
                  <a:lnTo>
                    <a:pt x="138" y="4"/>
                  </a:lnTo>
                  <a:lnTo>
                    <a:pt x="132" y="0"/>
                  </a:lnTo>
                  <a:lnTo>
                    <a:pt x="124" y="0"/>
                  </a:lnTo>
                  <a:lnTo>
                    <a:pt x="113" y="0"/>
                  </a:lnTo>
                  <a:lnTo>
                    <a:pt x="90" y="4"/>
                  </a:lnTo>
                  <a:lnTo>
                    <a:pt x="61" y="13"/>
                  </a:lnTo>
                  <a:lnTo>
                    <a:pt x="34" y="27"/>
                  </a:lnTo>
                  <a:lnTo>
                    <a:pt x="23" y="33"/>
                  </a:lnTo>
                  <a:lnTo>
                    <a:pt x="13" y="40"/>
                  </a:lnTo>
                  <a:lnTo>
                    <a:pt x="5" y="48"/>
                  </a:lnTo>
                  <a:lnTo>
                    <a:pt x="2" y="54"/>
                  </a:lnTo>
                  <a:lnTo>
                    <a:pt x="0" y="59"/>
                  </a:lnTo>
                  <a:lnTo>
                    <a:pt x="0" y="65"/>
                  </a:lnTo>
                  <a:lnTo>
                    <a:pt x="4" y="69"/>
                  </a:lnTo>
                  <a:lnTo>
                    <a:pt x="9" y="73"/>
                  </a:lnTo>
                  <a:lnTo>
                    <a:pt x="17" y="73"/>
                  </a:lnTo>
                  <a:lnTo>
                    <a:pt x="27" y="73"/>
                  </a:lnTo>
                  <a:lnTo>
                    <a:pt x="51" y="69"/>
                  </a:lnTo>
                  <a:lnTo>
                    <a:pt x="80" y="59"/>
                  </a:lnTo>
                  <a:lnTo>
                    <a:pt x="107" y="46"/>
                  </a:lnTo>
                  <a:lnTo>
                    <a:pt x="117" y="40"/>
                  </a:lnTo>
                  <a:lnTo>
                    <a:pt x="126" y="33"/>
                  </a:lnTo>
                  <a:lnTo>
                    <a:pt x="134" y="27"/>
                  </a:lnTo>
                  <a:lnTo>
                    <a:pt x="140" y="19"/>
                  </a:lnTo>
                  <a:lnTo>
                    <a:pt x="142" y="13"/>
                  </a:lnTo>
                  <a:lnTo>
                    <a:pt x="142" y="8"/>
                  </a:lnTo>
                  <a:close/>
                </a:path>
              </a:pathLst>
            </a:custGeom>
            <a:blipFill dpi="0" rotWithShape="0">
              <a:blip r:embed="rId8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872" name="Freeform 88">
              <a:extLst>
                <a:ext uri="{FF2B5EF4-FFF2-40B4-BE49-F238E27FC236}">
                  <a16:creationId xmlns:a16="http://schemas.microsoft.com/office/drawing/2014/main" id="{4B3BE181-A8BD-1907-E952-147CD88DD6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3" y="1821"/>
              <a:ext cx="71" cy="36"/>
            </a:xfrm>
            <a:custGeom>
              <a:avLst/>
              <a:gdLst>
                <a:gd name="T0" fmla="*/ 18 w 142"/>
                <a:gd name="T1" fmla="*/ 1 h 73"/>
                <a:gd name="T2" fmla="*/ 18 w 142"/>
                <a:gd name="T3" fmla="*/ 0 h 73"/>
                <a:gd name="T4" fmla="*/ 17 w 142"/>
                <a:gd name="T5" fmla="*/ 0 h 73"/>
                <a:gd name="T6" fmla="*/ 16 w 142"/>
                <a:gd name="T7" fmla="*/ 0 h 73"/>
                <a:gd name="T8" fmla="*/ 15 w 142"/>
                <a:gd name="T9" fmla="*/ 0 h 73"/>
                <a:gd name="T10" fmla="*/ 12 w 142"/>
                <a:gd name="T11" fmla="*/ 0 h 73"/>
                <a:gd name="T12" fmla="*/ 8 w 142"/>
                <a:gd name="T13" fmla="*/ 1 h 73"/>
                <a:gd name="T14" fmla="*/ 5 w 142"/>
                <a:gd name="T15" fmla="*/ 3 h 73"/>
                <a:gd name="T16" fmla="*/ 3 w 142"/>
                <a:gd name="T17" fmla="*/ 4 h 73"/>
                <a:gd name="T18" fmla="*/ 2 w 142"/>
                <a:gd name="T19" fmla="*/ 5 h 73"/>
                <a:gd name="T20" fmla="*/ 1 w 142"/>
                <a:gd name="T21" fmla="*/ 6 h 73"/>
                <a:gd name="T22" fmla="*/ 1 w 142"/>
                <a:gd name="T23" fmla="*/ 6 h 73"/>
                <a:gd name="T24" fmla="*/ 0 w 142"/>
                <a:gd name="T25" fmla="*/ 7 h 73"/>
                <a:gd name="T26" fmla="*/ 0 w 142"/>
                <a:gd name="T27" fmla="*/ 8 h 73"/>
                <a:gd name="T28" fmla="*/ 1 w 142"/>
                <a:gd name="T29" fmla="*/ 8 h 73"/>
                <a:gd name="T30" fmla="*/ 2 w 142"/>
                <a:gd name="T31" fmla="*/ 9 h 73"/>
                <a:gd name="T32" fmla="*/ 3 w 142"/>
                <a:gd name="T33" fmla="*/ 9 h 73"/>
                <a:gd name="T34" fmla="*/ 4 w 142"/>
                <a:gd name="T35" fmla="*/ 9 h 73"/>
                <a:gd name="T36" fmla="*/ 7 w 142"/>
                <a:gd name="T37" fmla="*/ 8 h 73"/>
                <a:gd name="T38" fmla="*/ 10 w 142"/>
                <a:gd name="T39" fmla="*/ 7 h 73"/>
                <a:gd name="T40" fmla="*/ 14 w 142"/>
                <a:gd name="T41" fmla="*/ 5 h 73"/>
                <a:gd name="T42" fmla="*/ 15 w 142"/>
                <a:gd name="T43" fmla="*/ 5 h 73"/>
                <a:gd name="T44" fmla="*/ 16 w 142"/>
                <a:gd name="T45" fmla="*/ 4 h 73"/>
                <a:gd name="T46" fmla="*/ 17 w 142"/>
                <a:gd name="T47" fmla="*/ 3 h 73"/>
                <a:gd name="T48" fmla="*/ 18 w 142"/>
                <a:gd name="T49" fmla="*/ 2 h 73"/>
                <a:gd name="T50" fmla="*/ 18 w 142"/>
                <a:gd name="T51" fmla="*/ 1 h 73"/>
                <a:gd name="T52" fmla="*/ 18 w 142"/>
                <a:gd name="T53" fmla="*/ 1 h 7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2"/>
                <a:gd name="T82" fmla="*/ 0 h 73"/>
                <a:gd name="T83" fmla="*/ 142 w 142"/>
                <a:gd name="T84" fmla="*/ 73 h 7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2" h="73">
                  <a:moveTo>
                    <a:pt x="142" y="8"/>
                  </a:moveTo>
                  <a:lnTo>
                    <a:pt x="138" y="4"/>
                  </a:lnTo>
                  <a:lnTo>
                    <a:pt x="132" y="0"/>
                  </a:lnTo>
                  <a:lnTo>
                    <a:pt x="124" y="0"/>
                  </a:lnTo>
                  <a:lnTo>
                    <a:pt x="113" y="0"/>
                  </a:lnTo>
                  <a:lnTo>
                    <a:pt x="90" y="4"/>
                  </a:lnTo>
                  <a:lnTo>
                    <a:pt x="61" y="13"/>
                  </a:lnTo>
                  <a:lnTo>
                    <a:pt x="34" y="27"/>
                  </a:lnTo>
                  <a:lnTo>
                    <a:pt x="23" y="33"/>
                  </a:lnTo>
                  <a:lnTo>
                    <a:pt x="13" y="40"/>
                  </a:lnTo>
                  <a:lnTo>
                    <a:pt x="5" y="48"/>
                  </a:lnTo>
                  <a:lnTo>
                    <a:pt x="2" y="54"/>
                  </a:lnTo>
                  <a:lnTo>
                    <a:pt x="0" y="59"/>
                  </a:lnTo>
                  <a:lnTo>
                    <a:pt x="0" y="65"/>
                  </a:lnTo>
                  <a:lnTo>
                    <a:pt x="4" y="69"/>
                  </a:lnTo>
                  <a:lnTo>
                    <a:pt x="9" y="73"/>
                  </a:lnTo>
                  <a:lnTo>
                    <a:pt x="17" y="73"/>
                  </a:lnTo>
                  <a:lnTo>
                    <a:pt x="27" y="73"/>
                  </a:lnTo>
                  <a:lnTo>
                    <a:pt x="51" y="69"/>
                  </a:lnTo>
                  <a:lnTo>
                    <a:pt x="80" y="59"/>
                  </a:lnTo>
                  <a:lnTo>
                    <a:pt x="107" y="46"/>
                  </a:lnTo>
                  <a:lnTo>
                    <a:pt x="117" y="40"/>
                  </a:lnTo>
                  <a:lnTo>
                    <a:pt x="126" y="33"/>
                  </a:lnTo>
                  <a:lnTo>
                    <a:pt x="134" y="27"/>
                  </a:lnTo>
                  <a:lnTo>
                    <a:pt x="140" y="19"/>
                  </a:lnTo>
                  <a:lnTo>
                    <a:pt x="142" y="13"/>
                  </a:lnTo>
                  <a:lnTo>
                    <a:pt x="142" y="8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16420" name="Group 89">
            <a:extLst>
              <a:ext uri="{FF2B5EF4-FFF2-40B4-BE49-F238E27FC236}">
                <a16:creationId xmlns:a16="http://schemas.microsoft.com/office/drawing/2014/main" id="{1D604F6F-353F-5A15-4CF4-54731A624D46}"/>
              </a:ext>
            </a:extLst>
          </p:cNvPr>
          <p:cNvGrpSpPr>
            <a:grpSpLocks/>
          </p:cNvGrpSpPr>
          <p:nvPr/>
        </p:nvGrpSpPr>
        <p:grpSpPr bwMode="auto">
          <a:xfrm>
            <a:off x="6669088" y="2662238"/>
            <a:ext cx="112712" cy="57150"/>
            <a:chOff x="4201" y="1677"/>
            <a:chExt cx="71" cy="36"/>
          </a:xfrm>
        </p:grpSpPr>
        <p:sp>
          <p:nvSpPr>
            <p:cNvPr id="16869" name="Freeform 90">
              <a:extLst>
                <a:ext uri="{FF2B5EF4-FFF2-40B4-BE49-F238E27FC236}">
                  <a16:creationId xmlns:a16="http://schemas.microsoft.com/office/drawing/2014/main" id="{B2F07675-1D4E-651A-5E3D-635B1BF29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1" y="1677"/>
              <a:ext cx="71" cy="36"/>
            </a:xfrm>
            <a:custGeom>
              <a:avLst/>
              <a:gdLst>
                <a:gd name="T0" fmla="*/ 18 w 142"/>
                <a:gd name="T1" fmla="*/ 1 h 73"/>
                <a:gd name="T2" fmla="*/ 18 w 142"/>
                <a:gd name="T3" fmla="*/ 0 h 73"/>
                <a:gd name="T4" fmla="*/ 17 w 142"/>
                <a:gd name="T5" fmla="*/ 0 h 73"/>
                <a:gd name="T6" fmla="*/ 16 w 142"/>
                <a:gd name="T7" fmla="*/ 0 h 73"/>
                <a:gd name="T8" fmla="*/ 15 w 142"/>
                <a:gd name="T9" fmla="*/ 0 h 73"/>
                <a:gd name="T10" fmla="*/ 12 w 142"/>
                <a:gd name="T11" fmla="*/ 0 h 73"/>
                <a:gd name="T12" fmla="*/ 8 w 142"/>
                <a:gd name="T13" fmla="*/ 1 h 73"/>
                <a:gd name="T14" fmla="*/ 5 w 142"/>
                <a:gd name="T15" fmla="*/ 3 h 73"/>
                <a:gd name="T16" fmla="*/ 3 w 142"/>
                <a:gd name="T17" fmla="*/ 4 h 73"/>
                <a:gd name="T18" fmla="*/ 2 w 142"/>
                <a:gd name="T19" fmla="*/ 5 h 73"/>
                <a:gd name="T20" fmla="*/ 1 w 142"/>
                <a:gd name="T21" fmla="*/ 6 h 73"/>
                <a:gd name="T22" fmla="*/ 1 w 142"/>
                <a:gd name="T23" fmla="*/ 6 h 73"/>
                <a:gd name="T24" fmla="*/ 0 w 142"/>
                <a:gd name="T25" fmla="*/ 7 h 73"/>
                <a:gd name="T26" fmla="*/ 0 w 142"/>
                <a:gd name="T27" fmla="*/ 8 h 73"/>
                <a:gd name="T28" fmla="*/ 1 w 142"/>
                <a:gd name="T29" fmla="*/ 8 h 73"/>
                <a:gd name="T30" fmla="*/ 2 w 142"/>
                <a:gd name="T31" fmla="*/ 8 h 73"/>
                <a:gd name="T32" fmla="*/ 3 w 142"/>
                <a:gd name="T33" fmla="*/ 9 h 73"/>
                <a:gd name="T34" fmla="*/ 4 w 142"/>
                <a:gd name="T35" fmla="*/ 9 h 73"/>
                <a:gd name="T36" fmla="*/ 7 w 142"/>
                <a:gd name="T37" fmla="*/ 8 h 73"/>
                <a:gd name="T38" fmla="*/ 10 w 142"/>
                <a:gd name="T39" fmla="*/ 7 h 73"/>
                <a:gd name="T40" fmla="*/ 14 w 142"/>
                <a:gd name="T41" fmla="*/ 5 h 73"/>
                <a:gd name="T42" fmla="*/ 15 w 142"/>
                <a:gd name="T43" fmla="*/ 4 h 73"/>
                <a:gd name="T44" fmla="*/ 16 w 142"/>
                <a:gd name="T45" fmla="*/ 3 h 73"/>
                <a:gd name="T46" fmla="*/ 17 w 142"/>
                <a:gd name="T47" fmla="*/ 3 h 73"/>
                <a:gd name="T48" fmla="*/ 18 w 142"/>
                <a:gd name="T49" fmla="*/ 2 h 73"/>
                <a:gd name="T50" fmla="*/ 18 w 142"/>
                <a:gd name="T51" fmla="*/ 1 h 73"/>
                <a:gd name="T52" fmla="*/ 18 w 142"/>
                <a:gd name="T53" fmla="*/ 1 h 7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2"/>
                <a:gd name="T82" fmla="*/ 0 h 73"/>
                <a:gd name="T83" fmla="*/ 142 w 142"/>
                <a:gd name="T84" fmla="*/ 73 h 7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2" h="73">
                  <a:moveTo>
                    <a:pt x="142" y="8"/>
                  </a:moveTo>
                  <a:lnTo>
                    <a:pt x="138" y="4"/>
                  </a:lnTo>
                  <a:lnTo>
                    <a:pt x="132" y="0"/>
                  </a:lnTo>
                  <a:lnTo>
                    <a:pt x="125" y="0"/>
                  </a:lnTo>
                  <a:lnTo>
                    <a:pt x="113" y="0"/>
                  </a:lnTo>
                  <a:lnTo>
                    <a:pt x="90" y="4"/>
                  </a:lnTo>
                  <a:lnTo>
                    <a:pt x="61" y="13"/>
                  </a:lnTo>
                  <a:lnTo>
                    <a:pt x="34" y="27"/>
                  </a:lnTo>
                  <a:lnTo>
                    <a:pt x="23" y="33"/>
                  </a:lnTo>
                  <a:lnTo>
                    <a:pt x="13" y="40"/>
                  </a:lnTo>
                  <a:lnTo>
                    <a:pt x="8" y="48"/>
                  </a:lnTo>
                  <a:lnTo>
                    <a:pt x="2" y="54"/>
                  </a:lnTo>
                  <a:lnTo>
                    <a:pt x="0" y="60"/>
                  </a:lnTo>
                  <a:lnTo>
                    <a:pt x="0" y="65"/>
                  </a:lnTo>
                  <a:lnTo>
                    <a:pt x="4" y="69"/>
                  </a:lnTo>
                  <a:lnTo>
                    <a:pt x="9" y="71"/>
                  </a:lnTo>
                  <a:lnTo>
                    <a:pt x="17" y="73"/>
                  </a:lnTo>
                  <a:lnTo>
                    <a:pt x="27" y="73"/>
                  </a:lnTo>
                  <a:lnTo>
                    <a:pt x="52" y="67"/>
                  </a:lnTo>
                  <a:lnTo>
                    <a:pt x="80" y="58"/>
                  </a:lnTo>
                  <a:lnTo>
                    <a:pt x="107" y="44"/>
                  </a:lnTo>
                  <a:lnTo>
                    <a:pt x="117" y="38"/>
                  </a:lnTo>
                  <a:lnTo>
                    <a:pt x="126" y="31"/>
                  </a:lnTo>
                  <a:lnTo>
                    <a:pt x="134" y="25"/>
                  </a:lnTo>
                  <a:lnTo>
                    <a:pt x="140" y="19"/>
                  </a:lnTo>
                  <a:lnTo>
                    <a:pt x="142" y="13"/>
                  </a:lnTo>
                  <a:lnTo>
                    <a:pt x="142" y="8"/>
                  </a:lnTo>
                  <a:close/>
                </a:path>
              </a:pathLst>
            </a:custGeom>
            <a:blipFill dpi="0" rotWithShape="0">
              <a:blip r:embed="rId9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870" name="Freeform 91">
              <a:extLst>
                <a:ext uri="{FF2B5EF4-FFF2-40B4-BE49-F238E27FC236}">
                  <a16:creationId xmlns:a16="http://schemas.microsoft.com/office/drawing/2014/main" id="{E6323B3D-FE82-8C8A-8A68-EC03C45AB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1" y="1677"/>
              <a:ext cx="71" cy="36"/>
            </a:xfrm>
            <a:custGeom>
              <a:avLst/>
              <a:gdLst>
                <a:gd name="T0" fmla="*/ 18 w 142"/>
                <a:gd name="T1" fmla="*/ 1 h 73"/>
                <a:gd name="T2" fmla="*/ 18 w 142"/>
                <a:gd name="T3" fmla="*/ 0 h 73"/>
                <a:gd name="T4" fmla="*/ 17 w 142"/>
                <a:gd name="T5" fmla="*/ 0 h 73"/>
                <a:gd name="T6" fmla="*/ 16 w 142"/>
                <a:gd name="T7" fmla="*/ 0 h 73"/>
                <a:gd name="T8" fmla="*/ 15 w 142"/>
                <a:gd name="T9" fmla="*/ 0 h 73"/>
                <a:gd name="T10" fmla="*/ 12 w 142"/>
                <a:gd name="T11" fmla="*/ 0 h 73"/>
                <a:gd name="T12" fmla="*/ 8 w 142"/>
                <a:gd name="T13" fmla="*/ 1 h 73"/>
                <a:gd name="T14" fmla="*/ 5 w 142"/>
                <a:gd name="T15" fmla="*/ 3 h 73"/>
                <a:gd name="T16" fmla="*/ 3 w 142"/>
                <a:gd name="T17" fmla="*/ 4 h 73"/>
                <a:gd name="T18" fmla="*/ 2 w 142"/>
                <a:gd name="T19" fmla="*/ 5 h 73"/>
                <a:gd name="T20" fmla="*/ 1 w 142"/>
                <a:gd name="T21" fmla="*/ 6 h 73"/>
                <a:gd name="T22" fmla="*/ 1 w 142"/>
                <a:gd name="T23" fmla="*/ 6 h 73"/>
                <a:gd name="T24" fmla="*/ 0 w 142"/>
                <a:gd name="T25" fmla="*/ 7 h 73"/>
                <a:gd name="T26" fmla="*/ 0 w 142"/>
                <a:gd name="T27" fmla="*/ 8 h 73"/>
                <a:gd name="T28" fmla="*/ 1 w 142"/>
                <a:gd name="T29" fmla="*/ 8 h 73"/>
                <a:gd name="T30" fmla="*/ 2 w 142"/>
                <a:gd name="T31" fmla="*/ 8 h 73"/>
                <a:gd name="T32" fmla="*/ 3 w 142"/>
                <a:gd name="T33" fmla="*/ 9 h 73"/>
                <a:gd name="T34" fmla="*/ 4 w 142"/>
                <a:gd name="T35" fmla="*/ 9 h 73"/>
                <a:gd name="T36" fmla="*/ 7 w 142"/>
                <a:gd name="T37" fmla="*/ 8 h 73"/>
                <a:gd name="T38" fmla="*/ 10 w 142"/>
                <a:gd name="T39" fmla="*/ 7 h 73"/>
                <a:gd name="T40" fmla="*/ 14 w 142"/>
                <a:gd name="T41" fmla="*/ 5 h 73"/>
                <a:gd name="T42" fmla="*/ 15 w 142"/>
                <a:gd name="T43" fmla="*/ 4 h 73"/>
                <a:gd name="T44" fmla="*/ 16 w 142"/>
                <a:gd name="T45" fmla="*/ 3 h 73"/>
                <a:gd name="T46" fmla="*/ 17 w 142"/>
                <a:gd name="T47" fmla="*/ 3 h 73"/>
                <a:gd name="T48" fmla="*/ 18 w 142"/>
                <a:gd name="T49" fmla="*/ 2 h 73"/>
                <a:gd name="T50" fmla="*/ 18 w 142"/>
                <a:gd name="T51" fmla="*/ 1 h 73"/>
                <a:gd name="T52" fmla="*/ 18 w 142"/>
                <a:gd name="T53" fmla="*/ 1 h 7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2"/>
                <a:gd name="T82" fmla="*/ 0 h 73"/>
                <a:gd name="T83" fmla="*/ 142 w 142"/>
                <a:gd name="T84" fmla="*/ 73 h 7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2" h="73">
                  <a:moveTo>
                    <a:pt x="142" y="8"/>
                  </a:moveTo>
                  <a:lnTo>
                    <a:pt x="138" y="4"/>
                  </a:lnTo>
                  <a:lnTo>
                    <a:pt x="132" y="0"/>
                  </a:lnTo>
                  <a:lnTo>
                    <a:pt x="125" y="0"/>
                  </a:lnTo>
                  <a:lnTo>
                    <a:pt x="113" y="0"/>
                  </a:lnTo>
                  <a:lnTo>
                    <a:pt x="90" y="4"/>
                  </a:lnTo>
                  <a:lnTo>
                    <a:pt x="61" y="13"/>
                  </a:lnTo>
                  <a:lnTo>
                    <a:pt x="34" y="27"/>
                  </a:lnTo>
                  <a:lnTo>
                    <a:pt x="23" y="33"/>
                  </a:lnTo>
                  <a:lnTo>
                    <a:pt x="13" y="40"/>
                  </a:lnTo>
                  <a:lnTo>
                    <a:pt x="8" y="48"/>
                  </a:lnTo>
                  <a:lnTo>
                    <a:pt x="2" y="54"/>
                  </a:lnTo>
                  <a:lnTo>
                    <a:pt x="0" y="60"/>
                  </a:lnTo>
                  <a:lnTo>
                    <a:pt x="0" y="65"/>
                  </a:lnTo>
                  <a:lnTo>
                    <a:pt x="4" y="69"/>
                  </a:lnTo>
                  <a:lnTo>
                    <a:pt x="9" y="71"/>
                  </a:lnTo>
                  <a:lnTo>
                    <a:pt x="17" y="73"/>
                  </a:lnTo>
                  <a:lnTo>
                    <a:pt x="27" y="73"/>
                  </a:lnTo>
                  <a:lnTo>
                    <a:pt x="52" y="67"/>
                  </a:lnTo>
                  <a:lnTo>
                    <a:pt x="80" y="58"/>
                  </a:lnTo>
                  <a:lnTo>
                    <a:pt x="107" y="44"/>
                  </a:lnTo>
                  <a:lnTo>
                    <a:pt x="117" y="38"/>
                  </a:lnTo>
                  <a:lnTo>
                    <a:pt x="126" y="31"/>
                  </a:lnTo>
                  <a:lnTo>
                    <a:pt x="134" y="25"/>
                  </a:lnTo>
                  <a:lnTo>
                    <a:pt x="140" y="19"/>
                  </a:lnTo>
                  <a:lnTo>
                    <a:pt x="142" y="13"/>
                  </a:lnTo>
                  <a:lnTo>
                    <a:pt x="142" y="8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16421" name="Group 92">
            <a:extLst>
              <a:ext uri="{FF2B5EF4-FFF2-40B4-BE49-F238E27FC236}">
                <a16:creationId xmlns:a16="http://schemas.microsoft.com/office/drawing/2014/main" id="{15E82D5A-CCDE-DA27-45FA-D03FFDC907C8}"/>
              </a:ext>
            </a:extLst>
          </p:cNvPr>
          <p:cNvGrpSpPr>
            <a:grpSpLocks/>
          </p:cNvGrpSpPr>
          <p:nvPr/>
        </p:nvGrpSpPr>
        <p:grpSpPr bwMode="auto">
          <a:xfrm>
            <a:off x="3027363" y="2928938"/>
            <a:ext cx="112712" cy="57150"/>
            <a:chOff x="1907" y="1845"/>
            <a:chExt cx="71" cy="36"/>
          </a:xfrm>
        </p:grpSpPr>
        <p:sp>
          <p:nvSpPr>
            <p:cNvPr id="16867" name="Freeform 93">
              <a:extLst>
                <a:ext uri="{FF2B5EF4-FFF2-40B4-BE49-F238E27FC236}">
                  <a16:creationId xmlns:a16="http://schemas.microsoft.com/office/drawing/2014/main" id="{E6781FB9-1DFC-F96B-9D80-F88325553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7" y="1845"/>
              <a:ext cx="71" cy="36"/>
            </a:xfrm>
            <a:custGeom>
              <a:avLst/>
              <a:gdLst>
                <a:gd name="T0" fmla="*/ 18 w 142"/>
                <a:gd name="T1" fmla="*/ 1 h 73"/>
                <a:gd name="T2" fmla="*/ 18 w 142"/>
                <a:gd name="T3" fmla="*/ 0 h 73"/>
                <a:gd name="T4" fmla="*/ 17 w 142"/>
                <a:gd name="T5" fmla="*/ 0 h 73"/>
                <a:gd name="T6" fmla="*/ 16 w 142"/>
                <a:gd name="T7" fmla="*/ 0 h 73"/>
                <a:gd name="T8" fmla="*/ 15 w 142"/>
                <a:gd name="T9" fmla="*/ 0 h 73"/>
                <a:gd name="T10" fmla="*/ 12 w 142"/>
                <a:gd name="T11" fmla="*/ 0 h 73"/>
                <a:gd name="T12" fmla="*/ 8 w 142"/>
                <a:gd name="T13" fmla="*/ 1 h 73"/>
                <a:gd name="T14" fmla="*/ 5 w 142"/>
                <a:gd name="T15" fmla="*/ 3 h 73"/>
                <a:gd name="T16" fmla="*/ 3 w 142"/>
                <a:gd name="T17" fmla="*/ 4 h 73"/>
                <a:gd name="T18" fmla="*/ 2 w 142"/>
                <a:gd name="T19" fmla="*/ 5 h 73"/>
                <a:gd name="T20" fmla="*/ 1 w 142"/>
                <a:gd name="T21" fmla="*/ 6 h 73"/>
                <a:gd name="T22" fmla="*/ 1 w 142"/>
                <a:gd name="T23" fmla="*/ 7 h 73"/>
                <a:gd name="T24" fmla="*/ 0 w 142"/>
                <a:gd name="T25" fmla="*/ 7 h 73"/>
                <a:gd name="T26" fmla="*/ 0 w 142"/>
                <a:gd name="T27" fmla="*/ 8 h 73"/>
                <a:gd name="T28" fmla="*/ 1 w 142"/>
                <a:gd name="T29" fmla="*/ 8 h 73"/>
                <a:gd name="T30" fmla="*/ 1 w 142"/>
                <a:gd name="T31" fmla="*/ 9 h 73"/>
                <a:gd name="T32" fmla="*/ 3 w 142"/>
                <a:gd name="T33" fmla="*/ 9 h 73"/>
                <a:gd name="T34" fmla="*/ 4 w 142"/>
                <a:gd name="T35" fmla="*/ 9 h 73"/>
                <a:gd name="T36" fmla="*/ 7 w 142"/>
                <a:gd name="T37" fmla="*/ 8 h 73"/>
                <a:gd name="T38" fmla="*/ 10 w 142"/>
                <a:gd name="T39" fmla="*/ 7 h 73"/>
                <a:gd name="T40" fmla="*/ 14 w 142"/>
                <a:gd name="T41" fmla="*/ 5 h 73"/>
                <a:gd name="T42" fmla="*/ 15 w 142"/>
                <a:gd name="T43" fmla="*/ 4 h 73"/>
                <a:gd name="T44" fmla="*/ 16 w 142"/>
                <a:gd name="T45" fmla="*/ 4 h 73"/>
                <a:gd name="T46" fmla="*/ 17 w 142"/>
                <a:gd name="T47" fmla="*/ 3 h 73"/>
                <a:gd name="T48" fmla="*/ 18 w 142"/>
                <a:gd name="T49" fmla="*/ 2 h 73"/>
                <a:gd name="T50" fmla="*/ 18 w 142"/>
                <a:gd name="T51" fmla="*/ 1 h 73"/>
                <a:gd name="T52" fmla="*/ 18 w 142"/>
                <a:gd name="T53" fmla="*/ 1 h 7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2"/>
                <a:gd name="T82" fmla="*/ 0 h 73"/>
                <a:gd name="T83" fmla="*/ 142 w 142"/>
                <a:gd name="T84" fmla="*/ 73 h 7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2" h="73">
                  <a:moveTo>
                    <a:pt x="142" y="8"/>
                  </a:moveTo>
                  <a:lnTo>
                    <a:pt x="138" y="4"/>
                  </a:lnTo>
                  <a:lnTo>
                    <a:pt x="133" y="2"/>
                  </a:lnTo>
                  <a:lnTo>
                    <a:pt x="125" y="0"/>
                  </a:lnTo>
                  <a:lnTo>
                    <a:pt x="113" y="0"/>
                  </a:lnTo>
                  <a:lnTo>
                    <a:pt x="90" y="6"/>
                  </a:lnTo>
                  <a:lnTo>
                    <a:pt x="62" y="15"/>
                  </a:lnTo>
                  <a:lnTo>
                    <a:pt x="35" y="29"/>
                  </a:lnTo>
                  <a:lnTo>
                    <a:pt x="23" y="34"/>
                  </a:lnTo>
                  <a:lnTo>
                    <a:pt x="14" y="42"/>
                  </a:lnTo>
                  <a:lnTo>
                    <a:pt x="6" y="48"/>
                  </a:lnTo>
                  <a:lnTo>
                    <a:pt x="2" y="56"/>
                  </a:lnTo>
                  <a:lnTo>
                    <a:pt x="0" y="61"/>
                  </a:lnTo>
                  <a:lnTo>
                    <a:pt x="0" y="65"/>
                  </a:lnTo>
                  <a:lnTo>
                    <a:pt x="4" y="69"/>
                  </a:lnTo>
                  <a:lnTo>
                    <a:pt x="8" y="73"/>
                  </a:lnTo>
                  <a:lnTo>
                    <a:pt x="18" y="73"/>
                  </a:lnTo>
                  <a:lnTo>
                    <a:pt x="27" y="73"/>
                  </a:lnTo>
                  <a:lnTo>
                    <a:pt x="50" y="69"/>
                  </a:lnTo>
                  <a:lnTo>
                    <a:pt x="79" y="59"/>
                  </a:lnTo>
                  <a:lnTo>
                    <a:pt x="106" y="46"/>
                  </a:lnTo>
                  <a:lnTo>
                    <a:pt x="117" y="38"/>
                  </a:lnTo>
                  <a:lnTo>
                    <a:pt x="127" y="33"/>
                  </a:lnTo>
                  <a:lnTo>
                    <a:pt x="135" y="25"/>
                  </a:lnTo>
                  <a:lnTo>
                    <a:pt x="140" y="19"/>
                  </a:lnTo>
                  <a:lnTo>
                    <a:pt x="142" y="13"/>
                  </a:lnTo>
                  <a:lnTo>
                    <a:pt x="142" y="8"/>
                  </a:lnTo>
                  <a:close/>
                </a:path>
              </a:pathLst>
            </a:custGeom>
            <a:blipFill dpi="0" rotWithShape="0">
              <a:blip r:embed="rId7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868" name="Freeform 94">
              <a:extLst>
                <a:ext uri="{FF2B5EF4-FFF2-40B4-BE49-F238E27FC236}">
                  <a16:creationId xmlns:a16="http://schemas.microsoft.com/office/drawing/2014/main" id="{FA7BC38A-8EDE-3A6E-0242-DAECC5044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7" y="1845"/>
              <a:ext cx="71" cy="36"/>
            </a:xfrm>
            <a:custGeom>
              <a:avLst/>
              <a:gdLst>
                <a:gd name="T0" fmla="*/ 18 w 142"/>
                <a:gd name="T1" fmla="*/ 1 h 73"/>
                <a:gd name="T2" fmla="*/ 18 w 142"/>
                <a:gd name="T3" fmla="*/ 0 h 73"/>
                <a:gd name="T4" fmla="*/ 17 w 142"/>
                <a:gd name="T5" fmla="*/ 0 h 73"/>
                <a:gd name="T6" fmla="*/ 16 w 142"/>
                <a:gd name="T7" fmla="*/ 0 h 73"/>
                <a:gd name="T8" fmla="*/ 15 w 142"/>
                <a:gd name="T9" fmla="*/ 0 h 73"/>
                <a:gd name="T10" fmla="*/ 12 w 142"/>
                <a:gd name="T11" fmla="*/ 0 h 73"/>
                <a:gd name="T12" fmla="*/ 8 w 142"/>
                <a:gd name="T13" fmla="*/ 1 h 73"/>
                <a:gd name="T14" fmla="*/ 5 w 142"/>
                <a:gd name="T15" fmla="*/ 3 h 73"/>
                <a:gd name="T16" fmla="*/ 3 w 142"/>
                <a:gd name="T17" fmla="*/ 4 h 73"/>
                <a:gd name="T18" fmla="*/ 2 w 142"/>
                <a:gd name="T19" fmla="*/ 5 h 73"/>
                <a:gd name="T20" fmla="*/ 1 w 142"/>
                <a:gd name="T21" fmla="*/ 6 h 73"/>
                <a:gd name="T22" fmla="*/ 1 w 142"/>
                <a:gd name="T23" fmla="*/ 7 h 73"/>
                <a:gd name="T24" fmla="*/ 0 w 142"/>
                <a:gd name="T25" fmla="*/ 7 h 73"/>
                <a:gd name="T26" fmla="*/ 0 w 142"/>
                <a:gd name="T27" fmla="*/ 8 h 73"/>
                <a:gd name="T28" fmla="*/ 1 w 142"/>
                <a:gd name="T29" fmla="*/ 8 h 73"/>
                <a:gd name="T30" fmla="*/ 1 w 142"/>
                <a:gd name="T31" fmla="*/ 9 h 73"/>
                <a:gd name="T32" fmla="*/ 3 w 142"/>
                <a:gd name="T33" fmla="*/ 9 h 73"/>
                <a:gd name="T34" fmla="*/ 4 w 142"/>
                <a:gd name="T35" fmla="*/ 9 h 73"/>
                <a:gd name="T36" fmla="*/ 7 w 142"/>
                <a:gd name="T37" fmla="*/ 8 h 73"/>
                <a:gd name="T38" fmla="*/ 10 w 142"/>
                <a:gd name="T39" fmla="*/ 7 h 73"/>
                <a:gd name="T40" fmla="*/ 14 w 142"/>
                <a:gd name="T41" fmla="*/ 5 h 73"/>
                <a:gd name="T42" fmla="*/ 15 w 142"/>
                <a:gd name="T43" fmla="*/ 4 h 73"/>
                <a:gd name="T44" fmla="*/ 16 w 142"/>
                <a:gd name="T45" fmla="*/ 4 h 73"/>
                <a:gd name="T46" fmla="*/ 17 w 142"/>
                <a:gd name="T47" fmla="*/ 3 h 73"/>
                <a:gd name="T48" fmla="*/ 18 w 142"/>
                <a:gd name="T49" fmla="*/ 2 h 73"/>
                <a:gd name="T50" fmla="*/ 18 w 142"/>
                <a:gd name="T51" fmla="*/ 1 h 73"/>
                <a:gd name="T52" fmla="*/ 18 w 142"/>
                <a:gd name="T53" fmla="*/ 1 h 7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2"/>
                <a:gd name="T82" fmla="*/ 0 h 73"/>
                <a:gd name="T83" fmla="*/ 142 w 142"/>
                <a:gd name="T84" fmla="*/ 73 h 7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2" h="73">
                  <a:moveTo>
                    <a:pt x="142" y="8"/>
                  </a:moveTo>
                  <a:lnTo>
                    <a:pt x="138" y="4"/>
                  </a:lnTo>
                  <a:lnTo>
                    <a:pt x="133" y="2"/>
                  </a:lnTo>
                  <a:lnTo>
                    <a:pt x="125" y="0"/>
                  </a:lnTo>
                  <a:lnTo>
                    <a:pt x="113" y="0"/>
                  </a:lnTo>
                  <a:lnTo>
                    <a:pt x="90" y="6"/>
                  </a:lnTo>
                  <a:lnTo>
                    <a:pt x="62" y="15"/>
                  </a:lnTo>
                  <a:lnTo>
                    <a:pt x="35" y="29"/>
                  </a:lnTo>
                  <a:lnTo>
                    <a:pt x="23" y="34"/>
                  </a:lnTo>
                  <a:lnTo>
                    <a:pt x="14" y="42"/>
                  </a:lnTo>
                  <a:lnTo>
                    <a:pt x="6" y="48"/>
                  </a:lnTo>
                  <a:lnTo>
                    <a:pt x="2" y="56"/>
                  </a:lnTo>
                  <a:lnTo>
                    <a:pt x="0" y="61"/>
                  </a:lnTo>
                  <a:lnTo>
                    <a:pt x="0" y="65"/>
                  </a:lnTo>
                  <a:lnTo>
                    <a:pt x="4" y="69"/>
                  </a:lnTo>
                  <a:lnTo>
                    <a:pt x="8" y="73"/>
                  </a:lnTo>
                  <a:lnTo>
                    <a:pt x="18" y="73"/>
                  </a:lnTo>
                  <a:lnTo>
                    <a:pt x="27" y="73"/>
                  </a:lnTo>
                  <a:lnTo>
                    <a:pt x="50" y="69"/>
                  </a:lnTo>
                  <a:lnTo>
                    <a:pt x="79" y="59"/>
                  </a:lnTo>
                  <a:lnTo>
                    <a:pt x="106" y="46"/>
                  </a:lnTo>
                  <a:lnTo>
                    <a:pt x="117" y="38"/>
                  </a:lnTo>
                  <a:lnTo>
                    <a:pt x="127" y="33"/>
                  </a:lnTo>
                  <a:lnTo>
                    <a:pt x="135" y="25"/>
                  </a:lnTo>
                  <a:lnTo>
                    <a:pt x="140" y="19"/>
                  </a:lnTo>
                  <a:lnTo>
                    <a:pt x="142" y="13"/>
                  </a:lnTo>
                  <a:lnTo>
                    <a:pt x="142" y="8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16422" name="Group 95">
            <a:extLst>
              <a:ext uri="{FF2B5EF4-FFF2-40B4-BE49-F238E27FC236}">
                <a16:creationId xmlns:a16="http://schemas.microsoft.com/office/drawing/2014/main" id="{A206AEE4-1BAE-77FD-533E-98D373C7DF5B}"/>
              </a:ext>
            </a:extLst>
          </p:cNvPr>
          <p:cNvGrpSpPr>
            <a:grpSpLocks/>
          </p:cNvGrpSpPr>
          <p:nvPr/>
        </p:nvGrpSpPr>
        <p:grpSpPr bwMode="auto">
          <a:xfrm>
            <a:off x="6440488" y="3005138"/>
            <a:ext cx="112712" cy="57150"/>
            <a:chOff x="4057" y="1893"/>
            <a:chExt cx="71" cy="36"/>
          </a:xfrm>
        </p:grpSpPr>
        <p:sp>
          <p:nvSpPr>
            <p:cNvPr id="16865" name="Freeform 96">
              <a:extLst>
                <a:ext uri="{FF2B5EF4-FFF2-40B4-BE49-F238E27FC236}">
                  <a16:creationId xmlns:a16="http://schemas.microsoft.com/office/drawing/2014/main" id="{BE552FBA-AABC-EA7C-999E-AA8A8580A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7" y="1893"/>
              <a:ext cx="71" cy="36"/>
            </a:xfrm>
            <a:custGeom>
              <a:avLst/>
              <a:gdLst>
                <a:gd name="T0" fmla="*/ 18 w 142"/>
                <a:gd name="T1" fmla="*/ 1 h 73"/>
                <a:gd name="T2" fmla="*/ 18 w 142"/>
                <a:gd name="T3" fmla="*/ 0 h 73"/>
                <a:gd name="T4" fmla="*/ 17 w 142"/>
                <a:gd name="T5" fmla="*/ 0 h 73"/>
                <a:gd name="T6" fmla="*/ 16 w 142"/>
                <a:gd name="T7" fmla="*/ 0 h 73"/>
                <a:gd name="T8" fmla="*/ 15 w 142"/>
                <a:gd name="T9" fmla="*/ 0 h 73"/>
                <a:gd name="T10" fmla="*/ 12 w 142"/>
                <a:gd name="T11" fmla="*/ 0 h 73"/>
                <a:gd name="T12" fmla="*/ 8 w 142"/>
                <a:gd name="T13" fmla="*/ 1 h 73"/>
                <a:gd name="T14" fmla="*/ 5 w 142"/>
                <a:gd name="T15" fmla="*/ 3 h 73"/>
                <a:gd name="T16" fmla="*/ 3 w 142"/>
                <a:gd name="T17" fmla="*/ 4 h 73"/>
                <a:gd name="T18" fmla="*/ 2 w 142"/>
                <a:gd name="T19" fmla="*/ 5 h 73"/>
                <a:gd name="T20" fmla="*/ 1 w 142"/>
                <a:gd name="T21" fmla="*/ 6 h 73"/>
                <a:gd name="T22" fmla="*/ 1 w 142"/>
                <a:gd name="T23" fmla="*/ 6 h 73"/>
                <a:gd name="T24" fmla="*/ 0 w 142"/>
                <a:gd name="T25" fmla="*/ 7 h 73"/>
                <a:gd name="T26" fmla="*/ 0 w 142"/>
                <a:gd name="T27" fmla="*/ 8 h 73"/>
                <a:gd name="T28" fmla="*/ 1 w 142"/>
                <a:gd name="T29" fmla="*/ 8 h 73"/>
                <a:gd name="T30" fmla="*/ 2 w 142"/>
                <a:gd name="T31" fmla="*/ 9 h 73"/>
                <a:gd name="T32" fmla="*/ 3 w 142"/>
                <a:gd name="T33" fmla="*/ 9 h 73"/>
                <a:gd name="T34" fmla="*/ 4 w 142"/>
                <a:gd name="T35" fmla="*/ 9 h 73"/>
                <a:gd name="T36" fmla="*/ 7 w 142"/>
                <a:gd name="T37" fmla="*/ 8 h 73"/>
                <a:gd name="T38" fmla="*/ 11 w 142"/>
                <a:gd name="T39" fmla="*/ 7 h 73"/>
                <a:gd name="T40" fmla="*/ 14 w 142"/>
                <a:gd name="T41" fmla="*/ 5 h 73"/>
                <a:gd name="T42" fmla="*/ 15 w 142"/>
                <a:gd name="T43" fmla="*/ 5 h 73"/>
                <a:gd name="T44" fmla="*/ 16 w 142"/>
                <a:gd name="T45" fmla="*/ 4 h 73"/>
                <a:gd name="T46" fmla="*/ 17 w 142"/>
                <a:gd name="T47" fmla="*/ 3 h 73"/>
                <a:gd name="T48" fmla="*/ 18 w 142"/>
                <a:gd name="T49" fmla="*/ 2 h 73"/>
                <a:gd name="T50" fmla="*/ 18 w 142"/>
                <a:gd name="T51" fmla="*/ 1 h 73"/>
                <a:gd name="T52" fmla="*/ 18 w 142"/>
                <a:gd name="T53" fmla="*/ 1 h 7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2"/>
                <a:gd name="T82" fmla="*/ 0 h 73"/>
                <a:gd name="T83" fmla="*/ 142 w 142"/>
                <a:gd name="T84" fmla="*/ 73 h 7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2" h="73">
                  <a:moveTo>
                    <a:pt x="142" y="8"/>
                  </a:moveTo>
                  <a:lnTo>
                    <a:pt x="138" y="4"/>
                  </a:lnTo>
                  <a:lnTo>
                    <a:pt x="133" y="0"/>
                  </a:lnTo>
                  <a:lnTo>
                    <a:pt x="125" y="0"/>
                  </a:lnTo>
                  <a:lnTo>
                    <a:pt x="113" y="0"/>
                  </a:lnTo>
                  <a:lnTo>
                    <a:pt x="90" y="4"/>
                  </a:lnTo>
                  <a:lnTo>
                    <a:pt x="62" y="13"/>
                  </a:lnTo>
                  <a:lnTo>
                    <a:pt x="35" y="27"/>
                  </a:lnTo>
                  <a:lnTo>
                    <a:pt x="23" y="33"/>
                  </a:lnTo>
                  <a:lnTo>
                    <a:pt x="14" y="40"/>
                  </a:lnTo>
                  <a:lnTo>
                    <a:pt x="6" y="48"/>
                  </a:lnTo>
                  <a:lnTo>
                    <a:pt x="2" y="54"/>
                  </a:lnTo>
                  <a:lnTo>
                    <a:pt x="0" y="59"/>
                  </a:lnTo>
                  <a:lnTo>
                    <a:pt x="0" y="65"/>
                  </a:lnTo>
                  <a:lnTo>
                    <a:pt x="4" y="69"/>
                  </a:lnTo>
                  <a:lnTo>
                    <a:pt x="10" y="73"/>
                  </a:lnTo>
                  <a:lnTo>
                    <a:pt x="18" y="73"/>
                  </a:lnTo>
                  <a:lnTo>
                    <a:pt x="27" y="73"/>
                  </a:lnTo>
                  <a:lnTo>
                    <a:pt x="52" y="69"/>
                  </a:lnTo>
                  <a:lnTo>
                    <a:pt x="81" y="59"/>
                  </a:lnTo>
                  <a:lnTo>
                    <a:pt x="108" y="46"/>
                  </a:lnTo>
                  <a:lnTo>
                    <a:pt x="117" y="40"/>
                  </a:lnTo>
                  <a:lnTo>
                    <a:pt x="127" y="33"/>
                  </a:lnTo>
                  <a:lnTo>
                    <a:pt x="134" y="27"/>
                  </a:lnTo>
                  <a:lnTo>
                    <a:pt x="140" y="19"/>
                  </a:lnTo>
                  <a:lnTo>
                    <a:pt x="142" y="13"/>
                  </a:lnTo>
                  <a:lnTo>
                    <a:pt x="142" y="8"/>
                  </a:ln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866" name="Freeform 97">
              <a:extLst>
                <a:ext uri="{FF2B5EF4-FFF2-40B4-BE49-F238E27FC236}">
                  <a16:creationId xmlns:a16="http://schemas.microsoft.com/office/drawing/2014/main" id="{8C2DA45D-CDE0-79F6-2516-A397F04F7E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7" y="1893"/>
              <a:ext cx="71" cy="36"/>
            </a:xfrm>
            <a:custGeom>
              <a:avLst/>
              <a:gdLst>
                <a:gd name="T0" fmla="*/ 18 w 142"/>
                <a:gd name="T1" fmla="*/ 1 h 73"/>
                <a:gd name="T2" fmla="*/ 18 w 142"/>
                <a:gd name="T3" fmla="*/ 0 h 73"/>
                <a:gd name="T4" fmla="*/ 17 w 142"/>
                <a:gd name="T5" fmla="*/ 0 h 73"/>
                <a:gd name="T6" fmla="*/ 16 w 142"/>
                <a:gd name="T7" fmla="*/ 0 h 73"/>
                <a:gd name="T8" fmla="*/ 15 w 142"/>
                <a:gd name="T9" fmla="*/ 0 h 73"/>
                <a:gd name="T10" fmla="*/ 12 w 142"/>
                <a:gd name="T11" fmla="*/ 0 h 73"/>
                <a:gd name="T12" fmla="*/ 8 w 142"/>
                <a:gd name="T13" fmla="*/ 1 h 73"/>
                <a:gd name="T14" fmla="*/ 5 w 142"/>
                <a:gd name="T15" fmla="*/ 3 h 73"/>
                <a:gd name="T16" fmla="*/ 3 w 142"/>
                <a:gd name="T17" fmla="*/ 4 h 73"/>
                <a:gd name="T18" fmla="*/ 2 w 142"/>
                <a:gd name="T19" fmla="*/ 5 h 73"/>
                <a:gd name="T20" fmla="*/ 1 w 142"/>
                <a:gd name="T21" fmla="*/ 6 h 73"/>
                <a:gd name="T22" fmla="*/ 1 w 142"/>
                <a:gd name="T23" fmla="*/ 6 h 73"/>
                <a:gd name="T24" fmla="*/ 0 w 142"/>
                <a:gd name="T25" fmla="*/ 7 h 73"/>
                <a:gd name="T26" fmla="*/ 0 w 142"/>
                <a:gd name="T27" fmla="*/ 8 h 73"/>
                <a:gd name="T28" fmla="*/ 1 w 142"/>
                <a:gd name="T29" fmla="*/ 8 h 73"/>
                <a:gd name="T30" fmla="*/ 2 w 142"/>
                <a:gd name="T31" fmla="*/ 9 h 73"/>
                <a:gd name="T32" fmla="*/ 3 w 142"/>
                <a:gd name="T33" fmla="*/ 9 h 73"/>
                <a:gd name="T34" fmla="*/ 4 w 142"/>
                <a:gd name="T35" fmla="*/ 9 h 73"/>
                <a:gd name="T36" fmla="*/ 7 w 142"/>
                <a:gd name="T37" fmla="*/ 8 h 73"/>
                <a:gd name="T38" fmla="*/ 11 w 142"/>
                <a:gd name="T39" fmla="*/ 7 h 73"/>
                <a:gd name="T40" fmla="*/ 14 w 142"/>
                <a:gd name="T41" fmla="*/ 5 h 73"/>
                <a:gd name="T42" fmla="*/ 15 w 142"/>
                <a:gd name="T43" fmla="*/ 5 h 73"/>
                <a:gd name="T44" fmla="*/ 16 w 142"/>
                <a:gd name="T45" fmla="*/ 4 h 73"/>
                <a:gd name="T46" fmla="*/ 17 w 142"/>
                <a:gd name="T47" fmla="*/ 3 h 73"/>
                <a:gd name="T48" fmla="*/ 18 w 142"/>
                <a:gd name="T49" fmla="*/ 2 h 73"/>
                <a:gd name="T50" fmla="*/ 18 w 142"/>
                <a:gd name="T51" fmla="*/ 1 h 73"/>
                <a:gd name="T52" fmla="*/ 18 w 142"/>
                <a:gd name="T53" fmla="*/ 1 h 7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2"/>
                <a:gd name="T82" fmla="*/ 0 h 73"/>
                <a:gd name="T83" fmla="*/ 142 w 142"/>
                <a:gd name="T84" fmla="*/ 73 h 7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2" h="73">
                  <a:moveTo>
                    <a:pt x="142" y="8"/>
                  </a:moveTo>
                  <a:lnTo>
                    <a:pt x="138" y="4"/>
                  </a:lnTo>
                  <a:lnTo>
                    <a:pt x="133" y="0"/>
                  </a:lnTo>
                  <a:lnTo>
                    <a:pt x="125" y="0"/>
                  </a:lnTo>
                  <a:lnTo>
                    <a:pt x="113" y="0"/>
                  </a:lnTo>
                  <a:lnTo>
                    <a:pt x="90" y="4"/>
                  </a:lnTo>
                  <a:lnTo>
                    <a:pt x="62" y="13"/>
                  </a:lnTo>
                  <a:lnTo>
                    <a:pt x="35" y="27"/>
                  </a:lnTo>
                  <a:lnTo>
                    <a:pt x="23" y="33"/>
                  </a:lnTo>
                  <a:lnTo>
                    <a:pt x="14" y="40"/>
                  </a:lnTo>
                  <a:lnTo>
                    <a:pt x="6" y="48"/>
                  </a:lnTo>
                  <a:lnTo>
                    <a:pt x="2" y="54"/>
                  </a:lnTo>
                  <a:lnTo>
                    <a:pt x="0" y="59"/>
                  </a:lnTo>
                  <a:lnTo>
                    <a:pt x="0" y="65"/>
                  </a:lnTo>
                  <a:lnTo>
                    <a:pt x="4" y="69"/>
                  </a:lnTo>
                  <a:lnTo>
                    <a:pt x="10" y="73"/>
                  </a:lnTo>
                  <a:lnTo>
                    <a:pt x="18" y="73"/>
                  </a:lnTo>
                  <a:lnTo>
                    <a:pt x="27" y="73"/>
                  </a:lnTo>
                  <a:lnTo>
                    <a:pt x="52" y="69"/>
                  </a:lnTo>
                  <a:lnTo>
                    <a:pt x="81" y="59"/>
                  </a:lnTo>
                  <a:lnTo>
                    <a:pt x="108" y="46"/>
                  </a:lnTo>
                  <a:lnTo>
                    <a:pt x="117" y="40"/>
                  </a:lnTo>
                  <a:lnTo>
                    <a:pt x="127" y="33"/>
                  </a:lnTo>
                  <a:lnTo>
                    <a:pt x="134" y="27"/>
                  </a:lnTo>
                  <a:lnTo>
                    <a:pt x="140" y="19"/>
                  </a:lnTo>
                  <a:lnTo>
                    <a:pt x="142" y="13"/>
                  </a:lnTo>
                  <a:lnTo>
                    <a:pt x="142" y="8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16423" name="Group 98">
            <a:extLst>
              <a:ext uri="{FF2B5EF4-FFF2-40B4-BE49-F238E27FC236}">
                <a16:creationId xmlns:a16="http://schemas.microsoft.com/office/drawing/2014/main" id="{956BD59A-4C57-F9D6-5BDF-EEEC0D1E4996}"/>
              </a:ext>
            </a:extLst>
          </p:cNvPr>
          <p:cNvGrpSpPr>
            <a:grpSpLocks/>
          </p:cNvGrpSpPr>
          <p:nvPr/>
        </p:nvGrpSpPr>
        <p:grpSpPr bwMode="auto">
          <a:xfrm>
            <a:off x="6961188" y="3203575"/>
            <a:ext cx="114300" cy="57150"/>
            <a:chOff x="4385" y="2018"/>
            <a:chExt cx="72" cy="36"/>
          </a:xfrm>
        </p:grpSpPr>
        <p:sp>
          <p:nvSpPr>
            <p:cNvPr id="16863" name="Freeform 99">
              <a:extLst>
                <a:ext uri="{FF2B5EF4-FFF2-40B4-BE49-F238E27FC236}">
                  <a16:creationId xmlns:a16="http://schemas.microsoft.com/office/drawing/2014/main" id="{C57F7883-375C-3681-1E14-D9B199F40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5" y="2018"/>
              <a:ext cx="72" cy="36"/>
            </a:xfrm>
            <a:custGeom>
              <a:avLst/>
              <a:gdLst>
                <a:gd name="T0" fmla="*/ 18 w 144"/>
                <a:gd name="T1" fmla="*/ 1 h 73"/>
                <a:gd name="T2" fmla="*/ 18 w 144"/>
                <a:gd name="T3" fmla="*/ 0 h 73"/>
                <a:gd name="T4" fmla="*/ 17 w 144"/>
                <a:gd name="T5" fmla="*/ 0 h 73"/>
                <a:gd name="T6" fmla="*/ 16 w 144"/>
                <a:gd name="T7" fmla="*/ 0 h 73"/>
                <a:gd name="T8" fmla="*/ 15 w 144"/>
                <a:gd name="T9" fmla="*/ 0 h 73"/>
                <a:gd name="T10" fmla="*/ 12 w 144"/>
                <a:gd name="T11" fmla="*/ 0 h 73"/>
                <a:gd name="T12" fmla="*/ 8 w 144"/>
                <a:gd name="T13" fmla="*/ 1 h 73"/>
                <a:gd name="T14" fmla="*/ 5 w 144"/>
                <a:gd name="T15" fmla="*/ 3 h 73"/>
                <a:gd name="T16" fmla="*/ 4 w 144"/>
                <a:gd name="T17" fmla="*/ 4 h 73"/>
                <a:gd name="T18" fmla="*/ 2 w 144"/>
                <a:gd name="T19" fmla="*/ 5 h 73"/>
                <a:gd name="T20" fmla="*/ 1 w 144"/>
                <a:gd name="T21" fmla="*/ 6 h 73"/>
                <a:gd name="T22" fmla="*/ 1 w 144"/>
                <a:gd name="T23" fmla="*/ 6 h 73"/>
                <a:gd name="T24" fmla="*/ 0 w 144"/>
                <a:gd name="T25" fmla="*/ 7 h 73"/>
                <a:gd name="T26" fmla="*/ 0 w 144"/>
                <a:gd name="T27" fmla="*/ 8 h 73"/>
                <a:gd name="T28" fmla="*/ 1 w 144"/>
                <a:gd name="T29" fmla="*/ 8 h 73"/>
                <a:gd name="T30" fmla="*/ 2 w 144"/>
                <a:gd name="T31" fmla="*/ 9 h 73"/>
                <a:gd name="T32" fmla="*/ 3 w 144"/>
                <a:gd name="T33" fmla="*/ 9 h 73"/>
                <a:gd name="T34" fmla="*/ 4 w 144"/>
                <a:gd name="T35" fmla="*/ 9 h 73"/>
                <a:gd name="T36" fmla="*/ 7 w 144"/>
                <a:gd name="T37" fmla="*/ 8 h 73"/>
                <a:gd name="T38" fmla="*/ 11 w 144"/>
                <a:gd name="T39" fmla="*/ 7 h 73"/>
                <a:gd name="T40" fmla="*/ 14 w 144"/>
                <a:gd name="T41" fmla="*/ 5 h 73"/>
                <a:gd name="T42" fmla="*/ 15 w 144"/>
                <a:gd name="T43" fmla="*/ 4 h 73"/>
                <a:gd name="T44" fmla="*/ 17 w 144"/>
                <a:gd name="T45" fmla="*/ 3 h 73"/>
                <a:gd name="T46" fmla="*/ 17 w 144"/>
                <a:gd name="T47" fmla="*/ 3 h 73"/>
                <a:gd name="T48" fmla="*/ 18 w 144"/>
                <a:gd name="T49" fmla="*/ 2 h 73"/>
                <a:gd name="T50" fmla="*/ 18 w 144"/>
                <a:gd name="T51" fmla="*/ 1 h 73"/>
                <a:gd name="T52" fmla="*/ 18 w 144"/>
                <a:gd name="T53" fmla="*/ 1 h 7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4"/>
                <a:gd name="T82" fmla="*/ 0 h 73"/>
                <a:gd name="T83" fmla="*/ 144 w 144"/>
                <a:gd name="T84" fmla="*/ 73 h 7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4" h="73">
                  <a:moveTo>
                    <a:pt x="144" y="8"/>
                  </a:moveTo>
                  <a:lnTo>
                    <a:pt x="140" y="4"/>
                  </a:lnTo>
                  <a:lnTo>
                    <a:pt x="134" y="0"/>
                  </a:lnTo>
                  <a:lnTo>
                    <a:pt x="127" y="0"/>
                  </a:lnTo>
                  <a:lnTo>
                    <a:pt x="115" y="0"/>
                  </a:lnTo>
                  <a:lnTo>
                    <a:pt x="92" y="4"/>
                  </a:lnTo>
                  <a:lnTo>
                    <a:pt x="63" y="14"/>
                  </a:lnTo>
                  <a:lnTo>
                    <a:pt x="36" y="27"/>
                  </a:lnTo>
                  <a:lnTo>
                    <a:pt x="25" y="33"/>
                  </a:lnTo>
                  <a:lnTo>
                    <a:pt x="15" y="41"/>
                  </a:lnTo>
                  <a:lnTo>
                    <a:pt x="8" y="48"/>
                  </a:lnTo>
                  <a:lnTo>
                    <a:pt x="2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4" y="70"/>
                  </a:lnTo>
                  <a:lnTo>
                    <a:pt x="10" y="73"/>
                  </a:lnTo>
                  <a:lnTo>
                    <a:pt x="17" y="73"/>
                  </a:lnTo>
                  <a:lnTo>
                    <a:pt x="29" y="73"/>
                  </a:lnTo>
                  <a:lnTo>
                    <a:pt x="52" y="70"/>
                  </a:lnTo>
                  <a:lnTo>
                    <a:pt x="81" y="60"/>
                  </a:lnTo>
                  <a:lnTo>
                    <a:pt x="107" y="46"/>
                  </a:lnTo>
                  <a:lnTo>
                    <a:pt x="119" y="39"/>
                  </a:lnTo>
                  <a:lnTo>
                    <a:pt x="130" y="31"/>
                  </a:lnTo>
                  <a:lnTo>
                    <a:pt x="136" y="25"/>
                  </a:lnTo>
                  <a:lnTo>
                    <a:pt x="142" y="20"/>
                  </a:lnTo>
                  <a:lnTo>
                    <a:pt x="144" y="14"/>
                  </a:lnTo>
                  <a:lnTo>
                    <a:pt x="144" y="8"/>
                  </a:lnTo>
                  <a:close/>
                </a:path>
              </a:pathLst>
            </a:custGeom>
            <a:blipFill dpi="0" rotWithShape="0">
              <a:blip r:embed="rId9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864" name="Freeform 100">
              <a:extLst>
                <a:ext uri="{FF2B5EF4-FFF2-40B4-BE49-F238E27FC236}">
                  <a16:creationId xmlns:a16="http://schemas.microsoft.com/office/drawing/2014/main" id="{B8BC15DA-B95B-A754-0B82-65488CCBD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5" y="2018"/>
              <a:ext cx="72" cy="36"/>
            </a:xfrm>
            <a:custGeom>
              <a:avLst/>
              <a:gdLst>
                <a:gd name="T0" fmla="*/ 18 w 144"/>
                <a:gd name="T1" fmla="*/ 1 h 73"/>
                <a:gd name="T2" fmla="*/ 18 w 144"/>
                <a:gd name="T3" fmla="*/ 0 h 73"/>
                <a:gd name="T4" fmla="*/ 17 w 144"/>
                <a:gd name="T5" fmla="*/ 0 h 73"/>
                <a:gd name="T6" fmla="*/ 16 w 144"/>
                <a:gd name="T7" fmla="*/ 0 h 73"/>
                <a:gd name="T8" fmla="*/ 15 w 144"/>
                <a:gd name="T9" fmla="*/ 0 h 73"/>
                <a:gd name="T10" fmla="*/ 12 w 144"/>
                <a:gd name="T11" fmla="*/ 0 h 73"/>
                <a:gd name="T12" fmla="*/ 8 w 144"/>
                <a:gd name="T13" fmla="*/ 1 h 73"/>
                <a:gd name="T14" fmla="*/ 5 w 144"/>
                <a:gd name="T15" fmla="*/ 3 h 73"/>
                <a:gd name="T16" fmla="*/ 4 w 144"/>
                <a:gd name="T17" fmla="*/ 4 h 73"/>
                <a:gd name="T18" fmla="*/ 2 w 144"/>
                <a:gd name="T19" fmla="*/ 5 h 73"/>
                <a:gd name="T20" fmla="*/ 1 w 144"/>
                <a:gd name="T21" fmla="*/ 6 h 73"/>
                <a:gd name="T22" fmla="*/ 1 w 144"/>
                <a:gd name="T23" fmla="*/ 6 h 73"/>
                <a:gd name="T24" fmla="*/ 0 w 144"/>
                <a:gd name="T25" fmla="*/ 7 h 73"/>
                <a:gd name="T26" fmla="*/ 0 w 144"/>
                <a:gd name="T27" fmla="*/ 8 h 73"/>
                <a:gd name="T28" fmla="*/ 1 w 144"/>
                <a:gd name="T29" fmla="*/ 8 h 73"/>
                <a:gd name="T30" fmla="*/ 2 w 144"/>
                <a:gd name="T31" fmla="*/ 9 h 73"/>
                <a:gd name="T32" fmla="*/ 3 w 144"/>
                <a:gd name="T33" fmla="*/ 9 h 73"/>
                <a:gd name="T34" fmla="*/ 4 w 144"/>
                <a:gd name="T35" fmla="*/ 9 h 73"/>
                <a:gd name="T36" fmla="*/ 7 w 144"/>
                <a:gd name="T37" fmla="*/ 8 h 73"/>
                <a:gd name="T38" fmla="*/ 11 w 144"/>
                <a:gd name="T39" fmla="*/ 7 h 73"/>
                <a:gd name="T40" fmla="*/ 14 w 144"/>
                <a:gd name="T41" fmla="*/ 5 h 73"/>
                <a:gd name="T42" fmla="*/ 15 w 144"/>
                <a:gd name="T43" fmla="*/ 4 h 73"/>
                <a:gd name="T44" fmla="*/ 17 w 144"/>
                <a:gd name="T45" fmla="*/ 3 h 73"/>
                <a:gd name="T46" fmla="*/ 17 w 144"/>
                <a:gd name="T47" fmla="*/ 3 h 73"/>
                <a:gd name="T48" fmla="*/ 18 w 144"/>
                <a:gd name="T49" fmla="*/ 2 h 73"/>
                <a:gd name="T50" fmla="*/ 18 w 144"/>
                <a:gd name="T51" fmla="*/ 1 h 73"/>
                <a:gd name="T52" fmla="*/ 18 w 144"/>
                <a:gd name="T53" fmla="*/ 1 h 7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4"/>
                <a:gd name="T82" fmla="*/ 0 h 73"/>
                <a:gd name="T83" fmla="*/ 144 w 144"/>
                <a:gd name="T84" fmla="*/ 73 h 7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4" h="73">
                  <a:moveTo>
                    <a:pt x="144" y="8"/>
                  </a:moveTo>
                  <a:lnTo>
                    <a:pt x="140" y="4"/>
                  </a:lnTo>
                  <a:lnTo>
                    <a:pt x="134" y="0"/>
                  </a:lnTo>
                  <a:lnTo>
                    <a:pt x="127" y="0"/>
                  </a:lnTo>
                  <a:lnTo>
                    <a:pt x="115" y="0"/>
                  </a:lnTo>
                  <a:lnTo>
                    <a:pt x="92" y="4"/>
                  </a:lnTo>
                  <a:lnTo>
                    <a:pt x="63" y="14"/>
                  </a:lnTo>
                  <a:lnTo>
                    <a:pt x="36" y="27"/>
                  </a:lnTo>
                  <a:lnTo>
                    <a:pt x="25" y="33"/>
                  </a:lnTo>
                  <a:lnTo>
                    <a:pt x="15" y="41"/>
                  </a:lnTo>
                  <a:lnTo>
                    <a:pt x="8" y="48"/>
                  </a:lnTo>
                  <a:lnTo>
                    <a:pt x="2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4" y="70"/>
                  </a:lnTo>
                  <a:lnTo>
                    <a:pt x="10" y="73"/>
                  </a:lnTo>
                  <a:lnTo>
                    <a:pt x="17" y="73"/>
                  </a:lnTo>
                  <a:lnTo>
                    <a:pt x="29" y="73"/>
                  </a:lnTo>
                  <a:lnTo>
                    <a:pt x="52" y="70"/>
                  </a:lnTo>
                  <a:lnTo>
                    <a:pt x="81" y="60"/>
                  </a:lnTo>
                  <a:lnTo>
                    <a:pt x="107" y="46"/>
                  </a:lnTo>
                  <a:lnTo>
                    <a:pt x="119" y="39"/>
                  </a:lnTo>
                  <a:lnTo>
                    <a:pt x="130" y="31"/>
                  </a:lnTo>
                  <a:lnTo>
                    <a:pt x="136" y="25"/>
                  </a:lnTo>
                  <a:lnTo>
                    <a:pt x="142" y="20"/>
                  </a:lnTo>
                  <a:lnTo>
                    <a:pt x="144" y="14"/>
                  </a:lnTo>
                  <a:lnTo>
                    <a:pt x="144" y="8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16424" name="Group 101">
            <a:extLst>
              <a:ext uri="{FF2B5EF4-FFF2-40B4-BE49-F238E27FC236}">
                <a16:creationId xmlns:a16="http://schemas.microsoft.com/office/drawing/2014/main" id="{9D1B9764-6881-3366-BE7A-3B7B727001EE}"/>
              </a:ext>
            </a:extLst>
          </p:cNvPr>
          <p:cNvGrpSpPr>
            <a:grpSpLocks/>
          </p:cNvGrpSpPr>
          <p:nvPr/>
        </p:nvGrpSpPr>
        <p:grpSpPr bwMode="auto">
          <a:xfrm>
            <a:off x="3752850" y="2781300"/>
            <a:ext cx="120650" cy="38100"/>
            <a:chOff x="2364" y="1752"/>
            <a:chExt cx="76" cy="24"/>
          </a:xfrm>
        </p:grpSpPr>
        <p:sp>
          <p:nvSpPr>
            <p:cNvPr id="16861" name="Freeform 102">
              <a:extLst>
                <a:ext uri="{FF2B5EF4-FFF2-40B4-BE49-F238E27FC236}">
                  <a16:creationId xmlns:a16="http://schemas.microsoft.com/office/drawing/2014/main" id="{AFD054D3-044B-5C5C-B5CE-B624D67DB8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4" y="1752"/>
              <a:ext cx="76" cy="24"/>
            </a:xfrm>
            <a:custGeom>
              <a:avLst/>
              <a:gdLst>
                <a:gd name="T0" fmla="*/ 19 w 151"/>
                <a:gd name="T1" fmla="*/ 4 h 48"/>
                <a:gd name="T2" fmla="*/ 19 w 151"/>
                <a:gd name="T3" fmla="*/ 3 h 48"/>
                <a:gd name="T4" fmla="*/ 19 w 151"/>
                <a:gd name="T5" fmla="*/ 3 h 48"/>
                <a:gd name="T6" fmla="*/ 18 w 151"/>
                <a:gd name="T7" fmla="*/ 2 h 48"/>
                <a:gd name="T8" fmla="*/ 16 w 151"/>
                <a:gd name="T9" fmla="*/ 2 h 48"/>
                <a:gd name="T10" fmla="*/ 15 w 151"/>
                <a:gd name="T11" fmla="*/ 1 h 48"/>
                <a:gd name="T12" fmla="*/ 14 w 151"/>
                <a:gd name="T13" fmla="*/ 1 h 48"/>
                <a:gd name="T14" fmla="*/ 10 w 151"/>
                <a:gd name="T15" fmla="*/ 0 h 48"/>
                <a:gd name="T16" fmla="*/ 6 w 151"/>
                <a:gd name="T17" fmla="*/ 1 h 48"/>
                <a:gd name="T18" fmla="*/ 3 w 151"/>
                <a:gd name="T19" fmla="*/ 1 h 48"/>
                <a:gd name="T20" fmla="*/ 2 w 151"/>
                <a:gd name="T21" fmla="*/ 2 h 48"/>
                <a:gd name="T22" fmla="*/ 1 w 151"/>
                <a:gd name="T23" fmla="*/ 2 h 48"/>
                <a:gd name="T24" fmla="*/ 1 w 151"/>
                <a:gd name="T25" fmla="*/ 3 h 48"/>
                <a:gd name="T26" fmla="*/ 0 w 151"/>
                <a:gd name="T27" fmla="*/ 3 h 48"/>
                <a:gd name="T28" fmla="*/ 1 w 151"/>
                <a:gd name="T29" fmla="*/ 4 h 48"/>
                <a:gd name="T30" fmla="*/ 1 w 151"/>
                <a:gd name="T31" fmla="*/ 4 h 48"/>
                <a:gd name="T32" fmla="*/ 2 w 151"/>
                <a:gd name="T33" fmla="*/ 5 h 48"/>
                <a:gd name="T34" fmla="*/ 3 w 151"/>
                <a:gd name="T35" fmla="*/ 5 h 48"/>
                <a:gd name="T36" fmla="*/ 5 w 151"/>
                <a:gd name="T37" fmla="*/ 6 h 48"/>
                <a:gd name="T38" fmla="*/ 6 w 151"/>
                <a:gd name="T39" fmla="*/ 6 h 48"/>
                <a:gd name="T40" fmla="*/ 10 w 151"/>
                <a:gd name="T41" fmla="*/ 6 h 48"/>
                <a:gd name="T42" fmla="*/ 14 w 151"/>
                <a:gd name="T43" fmla="*/ 6 h 48"/>
                <a:gd name="T44" fmla="*/ 15 w 151"/>
                <a:gd name="T45" fmla="*/ 6 h 48"/>
                <a:gd name="T46" fmla="*/ 16 w 151"/>
                <a:gd name="T47" fmla="*/ 6 h 48"/>
                <a:gd name="T48" fmla="*/ 18 w 151"/>
                <a:gd name="T49" fmla="*/ 5 h 48"/>
                <a:gd name="T50" fmla="*/ 19 w 151"/>
                <a:gd name="T51" fmla="*/ 5 h 48"/>
                <a:gd name="T52" fmla="*/ 19 w 151"/>
                <a:gd name="T53" fmla="*/ 4 h 48"/>
                <a:gd name="T54" fmla="*/ 19 w 151"/>
                <a:gd name="T55" fmla="*/ 4 h 4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51"/>
                <a:gd name="T85" fmla="*/ 0 h 48"/>
                <a:gd name="T86" fmla="*/ 151 w 151"/>
                <a:gd name="T87" fmla="*/ 48 h 4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51" h="48">
                  <a:moveTo>
                    <a:pt x="151" y="25"/>
                  </a:moveTo>
                  <a:lnTo>
                    <a:pt x="150" y="21"/>
                  </a:lnTo>
                  <a:lnTo>
                    <a:pt x="146" y="17"/>
                  </a:lnTo>
                  <a:lnTo>
                    <a:pt x="138" y="13"/>
                  </a:lnTo>
                  <a:lnTo>
                    <a:pt x="128" y="9"/>
                  </a:lnTo>
                  <a:lnTo>
                    <a:pt x="117" y="5"/>
                  </a:lnTo>
                  <a:lnTo>
                    <a:pt x="105" y="4"/>
                  </a:lnTo>
                  <a:lnTo>
                    <a:pt x="75" y="0"/>
                  </a:lnTo>
                  <a:lnTo>
                    <a:pt x="46" y="2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6" y="13"/>
                  </a:lnTo>
                  <a:lnTo>
                    <a:pt x="2" y="17"/>
                  </a:lnTo>
                  <a:lnTo>
                    <a:pt x="0" y="23"/>
                  </a:lnTo>
                  <a:lnTo>
                    <a:pt x="2" y="27"/>
                  </a:lnTo>
                  <a:lnTo>
                    <a:pt x="6" y="30"/>
                  </a:lnTo>
                  <a:lnTo>
                    <a:pt x="11" y="36"/>
                  </a:lnTo>
                  <a:lnTo>
                    <a:pt x="21" y="38"/>
                  </a:lnTo>
                  <a:lnTo>
                    <a:pt x="33" y="42"/>
                  </a:lnTo>
                  <a:lnTo>
                    <a:pt x="46" y="44"/>
                  </a:lnTo>
                  <a:lnTo>
                    <a:pt x="75" y="48"/>
                  </a:lnTo>
                  <a:lnTo>
                    <a:pt x="105" y="48"/>
                  </a:lnTo>
                  <a:lnTo>
                    <a:pt x="117" y="46"/>
                  </a:lnTo>
                  <a:lnTo>
                    <a:pt x="128" y="42"/>
                  </a:lnTo>
                  <a:lnTo>
                    <a:pt x="138" y="38"/>
                  </a:lnTo>
                  <a:lnTo>
                    <a:pt x="146" y="34"/>
                  </a:lnTo>
                  <a:lnTo>
                    <a:pt x="150" y="30"/>
                  </a:lnTo>
                  <a:lnTo>
                    <a:pt x="151" y="25"/>
                  </a:lnTo>
                  <a:close/>
                </a:path>
              </a:pathLst>
            </a:cu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862" name="Freeform 103">
              <a:extLst>
                <a:ext uri="{FF2B5EF4-FFF2-40B4-BE49-F238E27FC236}">
                  <a16:creationId xmlns:a16="http://schemas.microsoft.com/office/drawing/2014/main" id="{5E9F92D6-3096-DEB5-FCF3-455D44363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4" y="1752"/>
              <a:ext cx="76" cy="24"/>
            </a:xfrm>
            <a:custGeom>
              <a:avLst/>
              <a:gdLst>
                <a:gd name="T0" fmla="*/ 19 w 151"/>
                <a:gd name="T1" fmla="*/ 4 h 48"/>
                <a:gd name="T2" fmla="*/ 19 w 151"/>
                <a:gd name="T3" fmla="*/ 3 h 48"/>
                <a:gd name="T4" fmla="*/ 19 w 151"/>
                <a:gd name="T5" fmla="*/ 3 h 48"/>
                <a:gd name="T6" fmla="*/ 18 w 151"/>
                <a:gd name="T7" fmla="*/ 2 h 48"/>
                <a:gd name="T8" fmla="*/ 16 w 151"/>
                <a:gd name="T9" fmla="*/ 2 h 48"/>
                <a:gd name="T10" fmla="*/ 15 w 151"/>
                <a:gd name="T11" fmla="*/ 1 h 48"/>
                <a:gd name="T12" fmla="*/ 14 w 151"/>
                <a:gd name="T13" fmla="*/ 1 h 48"/>
                <a:gd name="T14" fmla="*/ 10 w 151"/>
                <a:gd name="T15" fmla="*/ 0 h 48"/>
                <a:gd name="T16" fmla="*/ 6 w 151"/>
                <a:gd name="T17" fmla="*/ 1 h 48"/>
                <a:gd name="T18" fmla="*/ 3 w 151"/>
                <a:gd name="T19" fmla="*/ 1 h 48"/>
                <a:gd name="T20" fmla="*/ 2 w 151"/>
                <a:gd name="T21" fmla="*/ 2 h 48"/>
                <a:gd name="T22" fmla="*/ 1 w 151"/>
                <a:gd name="T23" fmla="*/ 2 h 48"/>
                <a:gd name="T24" fmla="*/ 1 w 151"/>
                <a:gd name="T25" fmla="*/ 3 h 48"/>
                <a:gd name="T26" fmla="*/ 0 w 151"/>
                <a:gd name="T27" fmla="*/ 3 h 48"/>
                <a:gd name="T28" fmla="*/ 1 w 151"/>
                <a:gd name="T29" fmla="*/ 4 h 48"/>
                <a:gd name="T30" fmla="*/ 1 w 151"/>
                <a:gd name="T31" fmla="*/ 4 h 48"/>
                <a:gd name="T32" fmla="*/ 2 w 151"/>
                <a:gd name="T33" fmla="*/ 5 h 48"/>
                <a:gd name="T34" fmla="*/ 3 w 151"/>
                <a:gd name="T35" fmla="*/ 5 h 48"/>
                <a:gd name="T36" fmla="*/ 5 w 151"/>
                <a:gd name="T37" fmla="*/ 6 h 48"/>
                <a:gd name="T38" fmla="*/ 6 w 151"/>
                <a:gd name="T39" fmla="*/ 6 h 48"/>
                <a:gd name="T40" fmla="*/ 10 w 151"/>
                <a:gd name="T41" fmla="*/ 6 h 48"/>
                <a:gd name="T42" fmla="*/ 14 w 151"/>
                <a:gd name="T43" fmla="*/ 6 h 48"/>
                <a:gd name="T44" fmla="*/ 15 w 151"/>
                <a:gd name="T45" fmla="*/ 6 h 48"/>
                <a:gd name="T46" fmla="*/ 16 w 151"/>
                <a:gd name="T47" fmla="*/ 6 h 48"/>
                <a:gd name="T48" fmla="*/ 18 w 151"/>
                <a:gd name="T49" fmla="*/ 5 h 48"/>
                <a:gd name="T50" fmla="*/ 19 w 151"/>
                <a:gd name="T51" fmla="*/ 5 h 48"/>
                <a:gd name="T52" fmla="*/ 19 w 151"/>
                <a:gd name="T53" fmla="*/ 4 h 48"/>
                <a:gd name="T54" fmla="*/ 19 w 151"/>
                <a:gd name="T55" fmla="*/ 4 h 4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51"/>
                <a:gd name="T85" fmla="*/ 0 h 48"/>
                <a:gd name="T86" fmla="*/ 151 w 151"/>
                <a:gd name="T87" fmla="*/ 48 h 4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51" h="48">
                  <a:moveTo>
                    <a:pt x="151" y="25"/>
                  </a:moveTo>
                  <a:lnTo>
                    <a:pt x="150" y="21"/>
                  </a:lnTo>
                  <a:lnTo>
                    <a:pt x="146" y="17"/>
                  </a:lnTo>
                  <a:lnTo>
                    <a:pt x="138" y="13"/>
                  </a:lnTo>
                  <a:lnTo>
                    <a:pt x="128" y="9"/>
                  </a:lnTo>
                  <a:lnTo>
                    <a:pt x="117" y="5"/>
                  </a:lnTo>
                  <a:lnTo>
                    <a:pt x="105" y="4"/>
                  </a:lnTo>
                  <a:lnTo>
                    <a:pt x="75" y="0"/>
                  </a:lnTo>
                  <a:lnTo>
                    <a:pt x="46" y="2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6" y="13"/>
                  </a:lnTo>
                  <a:lnTo>
                    <a:pt x="2" y="17"/>
                  </a:lnTo>
                  <a:lnTo>
                    <a:pt x="0" y="23"/>
                  </a:lnTo>
                  <a:lnTo>
                    <a:pt x="2" y="27"/>
                  </a:lnTo>
                  <a:lnTo>
                    <a:pt x="6" y="30"/>
                  </a:lnTo>
                  <a:lnTo>
                    <a:pt x="11" y="36"/>
                  </a:lnTo>
                  <a:lnTo>
                    <a:pt x="21" y="38"/>
                  </a:lnTo>
                  <a:lnTo>
                    <a:pt x="33" y="42"/>
                  </a:lnTo>
                  <a:lnTo>
                    <a:pt x="46" y="44"/>
                  </a:lnTo>
                  <a:lnTo>
                    <a:pt x="75" y="48"/>
                  </a:lnTo>
                  <a:lnTo>
                    <a:pt x="105" y="48"/>
                  </a:lnTo>
                  <a:lnTo>
                    <a:pt x="117" y="46"/>
                  </a:lnTo>
                  <a:lnTo>
                    <a:pt x="128" y="42"/>
                  </a:lnTo>
                  <a:lnTo>
                    <a:pt x="138" y="38"/>
                  </a:lnTo>
                  <a:lnTo>
                    <a:pt x="146" y="34"/>
                  </a:lnTo>
                  <a:lnTo>
                    <a:pt x="150" y="30"/>
                  </a:lnTo>
                  <a:lnTo>
                    <a:pt x="151" y="25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16425" name="Group 104">
            <a:extLst>
              <a:ext uri="{FF2B5EF4-FFF2-40B4-BE49-F238E27FC236}">
                <a16:creationId xmlns:a16="http://schemas.microsoft.com/office/drawing/2014/main" id="{E8D58244-8B51-E0F5-9386-96E092D4CF25}"/>
              </a:ext>
            </a:extLst>
          </p:cNvPr>
          <p:cNvGrpSpPr>
            <a:grpSpLocks/>
          </p:cNvGrpSpPr>
          <p:nvPr/>
        </p:nvGrpSpPr>
        <p:grpSpPr bwMode="auto">
          <a:xfrm>
            <a:off x="4038600" y="3014663"/>
            <a:ext cx="201613" cy="79375"/>
            <a:chOff x="2544" y="1899"/>
            <a:chExt cx="127" cy="50"/>
          </a:xfrm>
        </p:grpSpPr>
        <p:sp>
          <p:nvSpPr>
            <p:cNvPr id="16859" name="Freeform 105">
              <a:extLst>
                <a:ext uri="{FF2B5EF4-FFF2-40B4-BE49-F238E27FC236}">
                  <a16:creationId xmlns:a16="http://schemas.microsoft.com/office/drawing/2014/main" id="{EEE48F16-CE85-3DD2-304C-5468913FB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4" y="1899"/>
              <a:ext cx="127" cy="50"/>
            </a:xfrm>
            <a:custGeom>
              <a:avLst/>
              <a:gdLst>
                <a:gd name="T0" fmla="*/ 32 w 254"/>
                <a:gd name="T1" fmla="*/ 7 h 100"/>
                <a:gd name="T2" fmla="*/ 32 w 254"/>
                <a:gd name="T3" fmla="*/ 6 h 100"/>
                <a:gd name="T4" fmla="*/ 31 w 254"/>
                <a:gd name="T5" fmla="*/ 5 h 100"/>
                <a:gd name="T6" fmla="*/ 29 w 254"/>
                <a:gd name="T7" fmla="*/ 4 h 100"/>
                <a:gd name="T8" fmla="*/ 28 w 254"/>
                <a:gd name="T9" fmla="*/ 3 h 100"/>
                <a:gd name="T10" fmla="*/ 25 w 254"/>
                <a:gd name="T11" fmla="*/ 2 h 100"/>
                <a:gd name="T12" fmla="*/ 23 w 254"/>
                <a:gd name="T13" fmla="*/ 1 h 100"/>
                <a:gd name="T14" fmla="*/ 20 w 254"/>
                <a:gd name="T15" fmla="*/ 1 h 100"/>
                <a:gd name="T16" fmla="*/ 17 w 254"/>
                <a:gd name="T17" fmla="*/ 0 h 100"/>
                <a:gd name="T18" fmla="*/ 13 w 254"/>
                <a:gd name="T19" fmla="*/ 0 h 100"/>
                <a:gd name="T20" fmla="*/ 10 w 254"/>
                <a:gd name="T21" fmla="*/ 1 h 100"/>
                <a:gd name="T22" fmla="*/ 8 w 254"/>
                <a:gd name="T23" fmla="*/ 1 h 100"/>
                <a:gd name="T24" fmla="*/ 5 w 254"/>
                <a:gd name="T25" fmla="*/ 2 h 100"/>
                <a:gd name="T26" fmla="*/ 3 w 254"/>
                <a:gd name="T27" fmla="*/ 3 h 100"/>
                <a:gd name="T28" fmla="*/ 2 w 254"/>
                <a:gd name="T29" fmla="*/ 4 h 100"/>
                <a:gd name="T30" fmla="*/ 1 w 254"/>
                <a:gd name="T31" fmla="*/ 5 h 100"/>
                <a:gd name="T32" fmla="*/ 0 w 254"/>
                <a:gd name="T33" fmla="*/ 6 h 100"/>
                <a:gd name="T34" fmla="*/ 1 w 254"/>
                <a:gd name="T35" fmla="*/ 8 h 100"/>
                <a:gd name="T36" fmla="*/ 2 w 254"/>
                <a:gd name="T37" fmla="*/ 9 h 100"/>
                <a:gd name="T38" fmla="*/ 3 w 254"/>
                <a:gd name="T39" fmla="*/ 10 h 100"/>
                <a:gd name="T40" fmla="*/ 5 w 254"/>
                <a:gd name="T41" fmla="*/ 11 h 100"/>
                <a:gd name="T42" fmla="*/ 7 w 254"/>
                <a:gd name="T43" fmla="*/ 12 h 100"/>
                <a:gd name="T44" fmla="*/ 10 w 254"/>
                <a:gd name="T45" fmla="*/ 12 h 100"/>
                <a:gd name="T46" fmla="*/ 13 w 254"/>
                <a:gd name="T47" fmla="*/ 13 h 100"/>
                <a:gd name="T48" fmla="*/ 16 w 254"/>
                <a:gd name="T49" fmla="*/ 13 h 100"/>
                <a:gd name="T50" fmla="*/ 19 w 254"/>
                <a:gd name="T51" fmla="*/ 13 h 100"/>
                <a:gd name="T52" fmla="*/ 23 w 254"/>
                <a:gd name="T53" fmla="*/ 13 h 100"/>
                <a:gd name="T54" fmla="*/ 25 w 254"/>
                <a:gd name="T55" fmla="*/ 12 h 100"/>
                <a:gd name="T56" fmla="*/ 28 w 254"/>
                <a:gd name="T57" fmla="*/ 12 h 100"/>
                <a:gd name="T58" fmla="*/ 29 w 254"/>
                <a:gd name="T59" fmla="*/ 11 h 100"/>
                <a:gd name="T60" fmla="*/ 31 w 254"/>
                <a:gd name="T61" fmla="*/ 10 h 100"/>
                <a:gd name="T62" fmla="*/ 32 w 254"/>
                <a:gd name="T63" fmla="*/ 8 h 100"/>
                <a:gd name="T64" fmla="*/ 32 w 254"/>
                <a:gd name="T65" fmla="*/ 7 h 1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54"/>
                <a:gd name="T100" fmla="*/ 0 h 100"/>
                <a:gd name="T101" fmla="*/ 254 w 254"/>
                <a:gd name="T102" fmla="*/ 100 h 10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54" h="100">
                  <a:moveTo>
                    <a:pt x="254" y="54"/>
                  </a:moveTo>
                  <a:lnTo>
                    <a:pt x="252" y="45"/>
                  </a:lnTo>
                  <a:lnTo>
                    <a:pt x="244" y="33"/>
                  </a:lnTo>
                  <a:lnTo>
                    <a:pt x="232" y="25"/>
                  </a:lnTo>
                  <a:lnTo>
                    <a:pt x="217" y="18"/>
                  </a:lnTo>
                  <a:lnTo>
                    <a:pt x="200" y="10"/>
                  </a:lnTo>
                  <a:lnTo>
                    <a:pt x="179" y="6"/>
                  </a:lnTo>
                  <a:lnTo>
                    <a:pt x="154" y="2"/>
                  </a:lnTo>
                  <a:lnTo>
                    <a:pt x="129" y="0"/>
                  </a:lnTo>
                  <a:lnTo>
                    <a:pt x="104" y="0"/>
                  </a:lnTo>
                  <a:lnTo>
                    <a:pt x="79" y="2"/>
                  </a:lnTo>
                  <a:lnTo>
                    <a:pt x="58" y="8"/>
                  </a:lnTo>
                  <a:lnTo>
                    <a:pt x="39" y="14"/>
                  </a:lnTo>
                  <a:lnTo>
                    <a:pt x="22" y="20"/>
                  </a:lnTo>
                  <a:lnTo>
                    <a:pt x="10" y="29"/>
                  </a:lnTo>
                  <a:lnTo>
                    <a:pt x="2" y="39"/>
                  </a:lnTo>
                  <a:lnTo>
                    <a:pt x="0" y="48"/>
                  </a:lnTo>
                  <a:lnTo>
                    <a:pt x="2" y="58"/>
                  </a:lnTo>
                  <a:lnTo>
                    <a:pt x="10" y="68"/>
                  </a:lnTo>
                  <a:lnTo>
                    <a:pt x="22" y="77"/>
                  </a:lnTo>
                  <a:lnTo>
                    <a:pt x="37" y="85"/>
                  </a:lnTo>
                  <a:lnTo>
                    <a:pt x="56" y="91"/>
                  </a:lnTo>
                  <a:lnTo>
                    <a:pt x="77" y="96"/>
                  </a:lnTo>
                  <a:lnTo>
                    <a:pt x="102" y="98"/>
                  </a:lnTo>
                  <a:lnTo>
                    <a:pt x="127" y="100"/>
                  </a:lnTo>
                  <a:lnTo>
                    <a:pt x="152" y="100"/>
                  </a:lnTo>
                  <a:lnTo>
                    <a:pt x="177" y="98"/>
                  </a:lnTo>
                  <a:lnTo>
                    <a:pt x="198" y="94"/>
                  </a:lnTo>
                  <a:lnTo>
                    <a:pt x="217" y="89"/>
                  </a:lnTo>
                  <a:lnTo>
                    <a:pt x="232" y="81"/>
                  </a:lnTo>
                  <a:lnTo>
                    <a:pt x="244" y="73"/>
                  </a:lnTo>
                  <a:lnTo>
                    <a:pt x="252" y="64"/>
                  </a:lnTo>
                  <a:lnTo>
                    <a:pt x="254" y="54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860" name="Freeform 106">
              <a:extLst>
                <a:ext uri="{FF2B5EF4-FFF2-40B4-BE49-F238E27FC236}">
                  <a16:creationId xmlns:a16="http://schemas.microsoft.com/office/drawing/2014/main" id="{A3E92FC9-F3B5-86AC-8336-68185C8C48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4" y="1899"/>
              <a:ext cx="127" cy="50"/>
            </a:xfrm>
            <a:custGeom>
              <a:avLst/>
              <a:gdLst>
                <a:gd name="T0" fmla="*/ 32 w 254"/>
                <a:gd name="T1" fmla="*/ 7 h 100"/>
                <a:gd name="T2" fmla="*/ 32 w 254"/>
                <a:gd name="T3" fmla="*/ 6 h 100"/>
                <a:gd name="T4" fmla="*/ 31 w 254"/>
                <a:gd name="T5" fmla="*/ 5 h 100"/>
                <a:gd name="T6" fmla="*/ 29 w 254"/>
                <a:gd name="T7" fmla="*/ 4 h 100"/>
                <a:gd name="T8" fmla="*/ 28 w 254"/>
                <a:gd name="T9" fmla="*/ 3 h 100"/>
                <a:gd name="T10" fmla="*/ 25 w 254"/>
                <a:gd name="T11" fmla="*/ 2 h 100"/>
                <a:gd name="T12" fmla="*/ 23 w 254"/>
                <a:gd name="T13" fmla="*/ 1 h 100"/>
                <a:gd name="T14" fmla="*/ 20 w 254"/>
                <a:gd name="T15" fmla="*/ 1 h 100"/>
                <a:gd name="T16" fmla="*/ 17 w 254"/>
                <a:gd name="T17" fmla="*/ 0 h 100"/>
                <a:gd name="T18" fmla="*/ 13 w 254"/>
                <a:gd name="T19" fmla="*/ 0 h 100"/>
                <a:gd name="T20" fmla="*/ 10 w 254"/>
                <a:gd name="T21" fmla="*/ 1 h 100"/>
                <a:gd name="T22" fmla="*/ 8 w 254"/>
                <a:gd name="T23" fmla="*/ 1 h 100"/>
                <a:gd name="T24" fmla="*/ 5 w 254"/>
                <a:gd name="T25" fmla="*/ 2 h 100"/>
                <a:gd name="T26" fmla="*/ 3 w 254"/>
                <a:gd name="T27" fmla="*/ 3 h 100"/>
                <a:gd name="T28" fmla="*/ 2 w 254"/>
                <a:gd name="T29" fmla="*/ 4 h 100"/>
                <a:gd name="T30" fmla="*/ 1 w 254"/>
                <a:gd name="T31" fmla="*/ 5 h 100"/>
                <a:gd name="T32" fmla="*/ 0 w 254"/>
                <a:gd name="T33" fmla="*/ 6 h 100"/>
                <a:gd name="T34" fmla="*/ 1 w 254"/>
                <a:gd name="T35" fmla="*/ 8 h 100"/>
                <a:gd name="T36" fmla="*/ 2 w 254"/>
                <a:gd name="T37" fmla="*/ 9 h 100"/>
                <a:gd name="T38" fmla="*/ 3 w 254"/>
                <a:gd name="T39" fmla="*/ 10 h 100"/>
                <a:gd name="T40" fmla="*/ 5 w 254"/>
                <a:gd name="T41" fmla="*/ 11 h 100"/>
                <a:gd name="T42" fmla="*/ 7 w 254"/>
                <a:gd name="T43" fmla="*/ 12 h 100"/>
                <a:gd name="T44" fmla="*/ 10 w 254"/>
                <a:gd name="T45" fmla="*/ 12 h 100"/>
                <a:gd name="T46" fmla="*/ 13 w 254"/>
                <a:gd name="T47" fmla="*/ 13 h 100"/>
                <a:gd name="T48" fmla="*/ 16 w 254"/>
                <a:gd name="T49" fmla="*/ 13 h 100"/>
                <a:gd name="T50" fmla="*/ 19 w 254"/>
                <a:gd name="T51" fmla="*/ 13 h 100"/>
                <a:gd name="T52" fmla="*/ 23 w 254"/>
                <a:gd name="T53" fmla="*/ 13 h 100"/>
                <a:gd name="T54" fmla="*/ 25 w 254"/>
                <a:gd name="T55" fmla="*/ 12 h 100"/>
                <a:gd name="T56" fmla="*/ 28 w 254"/>
                <a:gd name="T57" fmla="*/ 12 h 100"/>
                <a:gd name="T58" fmla="*/ 29 w 254"/>
                <a:gd name="T59" fmla="*/ 11 h 100"/>
                <a:gd name="T60" fmla="*/ 31 w 254"/>
                <a:gd name="T61" fmla="*/ 10 h 100"/>
                <a:gd name="T62" fmla="*/ 32 w 254"/>
                <a:gd name="T63" fmla="*/ 8 h 100"/>
                <a:gd name="T64" fmla="*/ 32 w 254"/>
                <a:gd name="T65" fmla="*/ 7 h 1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54"/>
                <a:gd name="T100" fmla="*/ 0 h 100"/>
                <a:gd name="T101" fmla="*/ 254 w 254"/>
                <a:gd name="T102" fmla="*/ 100 h 10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54" h="100">
                  <a:moveTo>
                    <a:pt x="254" y="54"/>
                  </a:moveTo>
                  <a:lnTo>
                    <a:pt x="252" y="45"/>
                  </a:lnTo>
                  <a:lnTo>
                    <a:pt x="244" y="33"/>
                  </a:lnTo>
                  <a:lnTo>
                    <a:pt x="232" y="25"/>
                  </a:lnTo>
                  <a:lnTo>
                    <a:pt x="217" y="18"/>
                  </a:lnTo>
                  <a:lnTo>
                    <a:pt x="200" y="10"/>
                  </a:lnTo>
                  <a:lnTo>
                    <a:pt x="179" y="6"/>
                  </a:lnTo>
                  <a:lnTo>
                    <a:pt x="154" y="2"/>
                  </a:lnTo>
                  <a:lnTo>
                    <a:pt x="129" y="0"/>
                  </a:lnTo>
                  <a:lnTo>
                    <a:pt x="104" y="0"/>
                  </a:lnTo>
                  <a:lnTo>
                    <a:pt x="79" y="2"/>
                  </a:lnTo>
                  <a:lnTo>
                    <a:pt x="58" y="8"/>
                  </a:lnTo>
                  <a:lnTo>
                    <a:pt x="39" y="14"/>
                  </a:lnTo>
                  <a:lnTo>
                    <a:pt x="22" y="20"/>
                  </a:lnTo>
                  <a:lnTo>
                    <a:pt x="10" y="29"/>
                  </a:lnTo>
                  <a:lnTo>
                    <a:pt x="2" y="39"/>
                  </a:lnTo>
                  <a:lnTo>
                    <a:pt x="0" y="48"/>
                  </a:lnTo>
                  <a:lnTo>
                    <a:pt x="2" y="58"/>
                  </a:lnTo>
                  <a:lnTo>
                    <a:pt x="10" y="68"/>
                  </a:lnTo>
                  <a:lnTo>
                    <a:pt x="22" y="77"/>
                  </a:lnTo>
                  <a:lnTo>
                    <a:pt x="37" y="85"/>
                  </a:lnTo>
                  <a:lnTo>
                    <a:pt x="56" y="91"/>
                  </a:lnTo>
                  <a:lnTo>
                    <a:pt x="77" y="96"/>
                  </a:lnTo>
                  <a:lnTo>
                    <a:pt x="102" y="98"/>
                  </a:lnTo>
                  <a:lnTo>
                    <a:pt x="127" y="100"/>
                  </a:lnTo>
                  <a:lnTo>
                    <a:pt x="152" y="100"/>
                  </a:lnTo>
                  <a:lnTo>
                    <a:pt x="177" y="98"/>
                  </a:lnTo>
                  <a:lnTo>
                    <a:pt x="198" y="94"/>
                  </a:lnTo>
                  <a:lnTo>
                    <a:pt x="217" y="89"/>
                  </a:lnTo>
                  <a:lnTo>
                    <a:pt x="232" y="81"/>
                  </a:lnTo>
                  <a:lnTo>
                    <a:pt x="244" y="73"/>
                  </a:lnTo>
                  <a:lnTo>
                    <a:pt x="252" y="64"/>
                  </a:lnTo>
                  <a:lnTo>
                    <a:pt x="254" y="54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16426" name="Group 107">
            <a:extLst>
              <a:ext uri="{FF2B5EF4-FFF2-40B4-BE49-F238E27FC236}">
                <a16:creationId xmlns:a16="http://schemas.microsoft.com/office/drawing/2014/main" id="{CF002D40-C0CE-3706-21EF-5686EB0B2521}"/>
              </a:ext>
            </a:extLst>
          </p:cNvPr>
          <p:cNvGrpSpPr>
            <a:grpSpLocks/>
          </p:cNvGrpSpPr>
          <p:nvPr/>
        </p:nvGrpSpPr>
        <p:grpSpPr bwMode="auto">
          <a:xfrm>
            <a:off x="2900363" y="3684588"/>
            <a:ext cx="122237" cy="38100"/>
            <a:chOff x="1827" y="2321"/>
            <a:chExt cx="77" cy="24"/>
          </a:xfrm>
        </p:grpSpPr>
        <p:sp>
          <p:nvSpPr>
            <p:cNvPr id="16857" name="Freeform 108">
              <a:extLst>
                <a:ext uri="{FF2B5EF4-FFF2-40B4-BE49-F238E27FC236}">
                  <a16:creationId xmlns:a16="http://schemas.microsoft.com/office/drawing/2014/main" id="{10BF58B9-D2C4-906E-1394-FF800A50A8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7" y="2321"/>
              <a:ext cx="77" cy="24"/>
            </a:xfrm>
            <a:custGeom>
              <a:avLst/>
              <a:gdLst>
                <a:gd name="T0" fmla="*/ 20 w 154"/>
                <a:gd name="T1" fmla="*/ 4 h 48"/>
                <a:gd name="T2" fmla="*/ 19 w 154"/>
                <a:gd name="T3" fmla="*/ 3 h 48"/>
                <a:gd name="T4" fmla="*/ 19 w 154"/>
                <a:gd name="T5" fmla="*/ 3 h 48"/>
                <a:gd name="T6" fmla="*/ 18 w 154"/>
                <a:gd name="T7" fmla="*/ 2 h 48"/>
                <a:gd name="T8" fmla="*/ 17 w 154"/>
                <a:gd name="T9" fmla="*/ 1 h 48"/>
                <a:gd name="T10" fmla="*/ 15 w 154"/>
                <a:gd name="T11" fmla="*/ 1 h 48"/>
                <a:gd name="T12" fmla="*/ 14 w 154"/>
                <a:gd name="T13" fmla="*/ 1 h 48"/>
                <a:gd name="T14" fmla="*/ 10 w 154"/>
                <a:gd name="T15" fmla="*/ 0 h 48"/>
                <a:gd name="T16" fmla="*/ 6 w 154"/>
                <a:gd name="T17" fmla="*/ 1 h 48"/>
                <a:gd name="T18" fmla="*/ 5 w 154"/>
                <a:gd name="T19" fmla="*/ 1 h 48"/>
                <a:gd name="T20" fmla="*/ 3 w 154"/>
                <a:gd name="T21" fmla="*/ 1 h 48"/>
                <a:gd name="T22" fmla="*/ 2 w 154"/>
                <a:gd name="T23" fmla="*/ 2 h 48"/>
                <a:gd name="T24" fmla="*/ 1 w 154"/>
                <a:gd name="T25" fmla="*/ 2 h 48"/>
                <a:gd name="T26" fmla="*/ 1 w 154"/>
                <a:gd name="T27" fmla="*/ 3 h 48"/>
                <a:gd name="T28" fmla="*/ 0 w 154"/>
                <a:gd name="T29" fmla="*/ 3 h 48"/>
                <a:gd name="T30" fmla="*/ 1 w 154"/>
                <a:gd name="T31" fmla="*/ 4 h 48"/>
                <a:gd name="T32" fmla="*/ 1 w 154"/>
                <a:gd name="T33" fmla="*/ 5 h 48"/>
                <a:gd name="T34" fmla="*/ 2 w 154"/>
                <a:gd name="T35" fmla="*/ 5 h 48"/>
                <a:gd name="T36" fmla="*/ 3 w 154"/>
                <a:gd name="T37" fmla="*/ 5 h 48"/>
                <a:gd name="T38" fmla="*/ 6 w 154"/>
                <a:gd name="T39" fmla="*/ 6 h 48"/>
                <a:gd name="T40" fmla="*/ 10 w 154"/>
                <a:gd name="T41" fmla="*/ 6 h 48"/>
                <a:gd name="T42" fmla="*/ 14 w 154"/>
                <a:gd name="T43" fmla="*/ 6 h 48"/>
                <a:gd name="T44" fmla="*/ 17 w 154"/>
                <a:gd name="T45" fmla="*/ 6 h 48"/>
                <a:gd name="T46" fmla="*/ 18 w 154"/>
                <a:gd name="T47" fmla="*/ 5 h 48"/>
                <a:gd name="T48" fmla="*/ 19 w 154"/>
                <a:gd name="T49" fmla="*/ 5 h 48"/>
                <a:gd name="T50" fmla="*/ 19 w 154"/>
                <a:gd name="T51" fmla="*/ 5 h 48"/>
                <a:gd name="T52" fmla="*/ 20 w 154"/>
                <a:gd name="T53" fmla="*/ 4 h 4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54"/>
                <a:gd name="T82" fmla="*/ 0 h 48"/>
                <a:gd name="T83" fmla="*/ 154 w 154"/>
                <a:gd name="T84" fmla="*/ 48 h 4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54" h="48">
                  <a:moveTo>
                    <a:pt x="154" y="27"/>
                  </a:moveTo>
                  <a:lnTo>
                    <a:pt x="152" y="21"/>
                  </a:lnTo>
                  <a:lnTo>
                    <a:pt x="148" y="17"/>
                  </a:lnTo>
                  <a:lnTo>
                    <a:pt x="140" y="13"/>
                  </a:lnTo>
                  <a:lnTo>
                    <a:pt x="131" y="8"/>
                  </a:lnTo>
                  <a:lnTo>
                    <a:pt x="119" y="6"/>
                  </a:lnTo>
                  <a:lnTo>
                    <a:pt x="108" y="2"/>
                  </a:lnTo>
                  <a:lnTo>
                    <a:pt x="77" y="0"/>
                  </a:lnTo>
                  <a:lnTo>
                    <a:pt x="48" y="2"/>
                  </a:lnTo>
                  <a:lnTo>
                    <a:pt x="35" y="4"/>
                  </a:lnTo>
                  <a:lnTo>
                    <a:pt x="23" y="6"/>
                  </a:lnTo>
                  <a:lnTo>
                    <a:pt x="14" y="10"/>
                  </a:lnTo>
                  <a:lnTo>
                    <a:pt x="6" y="13"/>
                  </a:lnTo>
                  <a:lnTo>
                    <a:pt x="2" y="17"/>
                  </a:lnTo>
                  <a:lnTo>
                    <a:pt x="0" y="23"/>
                  </a:lnTo>
                  <a:lnTo>
                    <a:pt x="2" y="29"/>
                  </a:lnTo>
                  <a:lnTo>
                    <a:pt x="6" y="33"/>
                  </a:lnTo>
                  <a:lnTo>
                    <a:pt x="14" y="36"/>
                  </a:lnTo>
                  <a:lnTo>
                    <a:pt x="23" y="40"/>
                  </a:lnTo>
                  <a:lnTo>
                    <a:pt x="46" y="46"/>
                  </a:lnTo>
                  <a:lnTo>
                    <a:pt x="75" y="48"/>
                  </a:lnTo>
                  <a:lnTo>
                    <a:pt x="106" y="48"/>
                  </a:lnTo>
                  <a:lnTo>
                    <a:pt x="129" y="44"/>
                  </a:lnTo>
                  <a:lnTo>
                    <a:pt x="138" y="40"/>
                  </a:lnTo>
                  <a:lnTo>
                    <a:pt x="146" y="36"/>
                  </a:lnTo>
                  <a:lnTo>
                    <a:pt x="152" y="33"/>
                  </a:lnTo>
                  <a:lnTo>
                    <a:pt x="154" y="27"/>
                  </a:lnTo>
                  <a:close/>
                </a:path>
              </a:pathLst>
            </a:custGeom>
            <a:blipFill dpi="0" rotWithShape="0">
              <a:blip r:embed="rId6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858" name="Freeform 109">
              <a:extLst>
                <a:ext uri="{FF2B5EF4-FFF2-40B4-BE49-F238E27FC236}">
                  <a16:creationId xmlns:a16="http://schemas.microsoft.com/office/drawing/2014/main" id="{F451E816-DCC5-5A8A-4DD7-A7B06438E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7" y="2321"/>
              <a:ext cx="77" cy="24"/>
            </a:xfrm>
            <a:custGeom>
              <a:avLst/>
              <a:gdLst>
                <a:gd name="T0" fmla="*/ 20 w 154"/>
                <a:gd name="T1" fmla="*/ 4 h 48"/>
                <a:gd name="T2" fmla="*/ 19 w 154"/>
                <a:gd name="T3" fmla="*/ 3 h 48"/>
                <a:gd name="T4" fmla="*/ 19 w 154"/>
                <a:gd name="T5" fmla="*/ 3 h 48"/>
                <a:gd name="T6" fmla="*/ 18 w 154"/>
                <a:gd name="T7" fmla="*/ 2 h 48"/>
                <a:gd name="T8" fmla="*/ 17 w 154"/>
                <a:gd name="T9" fmla="*/ 1 h 48"/>
                <a:gd name="T10" fmla="*/ 15 w 154"/>
                <a:gd name="T11" fmla="*/ 1 h 48"/>
                <a:gd name="T12" fmla="*/ 14 w 154"/>
                <a:gd name="T13" fmla="*/ 1 h 48"/>
                <a:gd name="T14" fmla="*/ 10 w 154"/>
                <a:gd name="T15" fmla="*/ 0 h 48"/>
                <a:gd name="T16" fmla="*/ 6 w 154"/>
                <a:gd name="T17" fmla="*/ 1 h 48"/>
                <a:gd name="T18" fmla="*/ 5 w 154"/>
                <a:gd name="T19" fmla="*/ 1 h 48"/>
                <a:gd name="T20" fmla="*/ 3 w 154"/>
                <a:gd name="T21" fmla="*/ 1 h 48"/>
                <a:gd name="T22" fmla="*/ 2 w 154"/>
                <a:gd name="T23" fmla="*/ 2 h 48"/>
                <a:gd name="T24" fmla="*/ 1 w 154"/>
                <a:gd name="T25" fmla="*/ 2 h 48"/>
                <a:gd name="T26" fmla="*/ 1 w 154"/>
                <a:gd name="T27" fmla="*/ 3 h 48"/>
                <a:gd name="T28" fmla="*/ 0 w 154"/>
                <a:gd name="T29" fmla="*/ 3 h 48"/>
                <a:gd name="T30" fmla="*/ 1 w 154"/>
                <a:gd name="T31" fmla="*/ 4 h 48"/>
                <a:gd name="T32" fmla="*/ 1 w 154"/>
                <a:gd name="T33" fmla="*/ 5 h 48"/>
                <a:gd name="T34" fmla="*/ 2 w 154"/>
                <a:gd name="T35" fmla="*/ 5 h 48"/>
                <a:gd name="T36" fmla="*/ 3 w 154"/>
                <a:gd name="T37" fmla="*/ 5 h 48"/>
                <a:gd name="T38" fmla="*/ 6 w 154"/>
                <a:gd name="T39" fmla="*/ 6 h 48"/>
                <a:gd name="T40" fmla="*/ 10 w 154"/>
                <a:gd name="T41" fmla="*/ 6 h 48"/>
                <a:gd name="T42" fmla="*/ 14 w 154"/>
                <a:gd name="T43" fmla="*/ 6 h 48"/>
                <a:gd name="T44" fmla="*/ 17 w 154"/>
                <a:gd name="T45" fmla="*/ 6 h 48"/>
                <a:gd name="T46" fmla="*/ 18 w 154"/>
                <a:gd name="T47" fmla="*/ 5 h 48"/>
                <a:gd name="T48" fmla="*/ 19 w 154"/>
                <a:gd name="T49" fmla="*/ 5 h 48"/>
                <a:gd name="T50" fmla="*/ 19 w 154"/>
                <a:gd name="T51" fmla="*/ 5 h 48"/>
                <a:gd name="T52" fmla="*/ 20 w 154"/>
                <a:gd name="T53" fmla="*/ 4 h 4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54"/>
                <a:gd name="T82" fmla="*/ 0 h 48"/>
                <a:gd name="T83" fmla="*/ 154 w 154"/>
                <a:gd name="T84" fmla="*/ 48 h 4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54" h="48">
                  <a:moveTo>
                    <a:pt x="154" y="27"/>
                  </a:moveTo>
                  <a:lnTo>
                    <a:pt x="152" y="21"/>
                  </a:lnTo>
                  <a:lnTo>
                    <a:pt x="148" y="17"/>
                  </a:lnTo>
                  <a:lnTo>
                    <a:pt x="140" y="13"/>
                  </a:lnTo>
                  <a:lnTo>
                    <a:pt x="131" y="8"/>
                  </a:lnTo>
                  <a:lnTo>
                    <a:pt x="119" y="6"/>
                  </a:lnTo>
                  <a:lnTo>
                    <a:pt x="108" y="2"/>
                  </a:lnTo>
                  <a:lnTo>
                    <a:pt x="77" y="0"/>
                  </a:lnTo>
                  <a:lnTo>
                    <a:pt x="48" y="2"/>
                  </a:lnTo>
                  <a:lnTo>
                    <a:pt x="35" y="4"/>
                  </a:lnTo>
                  <a:lnTo>
                    <a:pt x="23" y="6"/>
                  </a:lnTo>
                  <a:lnTo>
                    <a:pt x="14" y="10"/>
                  </a:lnTo>
                  <a:lnTo>
                    <a:pt x="6" y="13"/>
                  </a:lnTo>
                  <a:lnTo>
                    <a:pt x="2" y="17"/>
                  </a:lnTo>
                  <a:lnTo>
                    <a:pt x="0" y="23"/>
                  </a:lnTo>
                  <a:lnTo>
                    <a:pt x="2" y="29"/>
                  </a:lnTo>
                  <a:lnTo>
                    <a:pt x="6" y="33"/>
                  </a:lnTo>
                  <a:lnTo>
                    <a:pt x="14" y="36"/>
                  </a:lnTo>
                  <a:lnTo>
                    <a:pt x="23" y="40"/>
                  </a:lnTo>
                  <a:lnTo>
                    <a:pt x="46" y="46"/>
                  </a:lnTo>
                  <a:lnTo>
                    <a:pt x="75" y="48"/>
                  </a:lnTo>
                  <a:lnTo>
                    <a:pt x="106" y="48"/>
                  </a:lnTo>
                  <a:lnTo>
                    <a:pt x="129" y="44"/>
                  </a:lnTo>
                  <a:lnTo>
                    <a:pt x="138" y="40"/>
                  </a:lnTo>
                  <a:lnTo>
                    <a:pt x="146" y="36"/>
                  </a:lnTo>
                  <a:lnTo>
                    <a:pt x="152" y="33"/>
                  </a:lnTo>
                  <a:lnTo>
                    <a:pt x="154" y="27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16427" name="Group 110">
            <a:extLst>
              <a:ext uri="{FF2B5EF4-FFF2-40B4-BE49-F238E27FC236}">
                <a16:creationId xmlns:a16="http://schemas.microsoft.com/office/drawing/2014/main" id="{283295DC-1F12-85B5-6CD5-EBFC7706AF65}"/>
              </a:ext>
            </a:extLst>
          </p:cNvPr>
          <p:cNvGrpSpPr>
            <a:grpSpLocks/>
          </p:cNvGrpSpPr>
          <p:nvPr/>
        </p:nvGrpSpPr>
        <p:grpSpPr bwMode="auto">
          <a:xfrm>
            <a:off x="2981325" y="3803650"/>
            <a:ext cx="80963" cy="39688"/>
            <a:chOff x="1878" y="2396"/>
            <a:chExt cx="51" cy="25"/>
          </a:xfrm>
        </p:grpSpPr>
        <p:sp>
          <p:nvSpPr>
            <p:cNvPr id="16855" name="Freeform 111">
              <a:extLst>
                <a:ext uri="{FF2B5EF4-FFF2-40B4-BE49-F238E27FC236}">
                  <a16:creationId xmlns:a16="http://schemas.microsoft.com/office/drawing/2014/main" id="{3860EA43-EB17-D98C-DD05-3AA2134453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8" y="2396"/>
              <a:ext cx="51" cy="25"/>
            </a:xfrm>
            <a:custGeom>
              <a:avLst/>
              <a:gdLst>
                <a:gd name="T0" fmla="*/ 13 w 101"/>
                <a:gd name="T1" fmla="*/ 4 h 50"/>
                <a:gd name="T2" fmla="*/ 13 w 101"/>
                <a:gd name="T3" fmla="*/ 3 h 50"/>
                <a:gd name="T4" fmla="*/ 13 w 101"/>
                <a:gd name="T5" fmla="*/ 2 h 50"/>
                <a:gd name="T6" fmla="*/ 11 w 101"/>
                <a:gd name="T7" fmla="*/ 1 h 50"/>
                <a:gd name="T8" fmla="*/ 9 w 101"/>
                <a:gd name="T9" fmla="*/ 1 h 50"/>
                <a:gd name="T10" fmla="*/ 7 w 101"/>
                <a:gd name="T11" fmla="*/ 0 h 50"/>
                <a:gd name="T12" fmla="*/ 4 w 101"/>
                <a:gd name="T13" fmla="*/ 1 h 50"/>
                <a:gd name="T14" fmla="*/ 2 w 101"/>
                <a:gd name="T15" fmla="*/ 1 h 50"/>
                <a:gd name="T16" fmla="*/ 1 w 101"/>
                <a:gd name="T17" fmla="*/ 2 h 50"/>
                <a:gd name="T18" fmla="*/ 1 w 101"/>
                <a:gd name="T19" fmla="*/ 3 h 50"/>
                <a:gd name="T20" fmla="*/ 0 w 101"/>
                <a:gd name="T21" fmla="*/ 3 h 50"/>
                <a:gd name="T22" fmla="*/ 1 w 101"/>
                <a:gd name="T23" fmla="*/ 4 h 50"/>
                <a:gd name="T24" fmla="*/ 1 w 101"/>
                <a:gd name="T25" fmla="*/ 4 h 50"/>
                <a:gd name="T26" fmla="*/ 2 w 101"/>
                <a:gd name="T27" fmla="*/ 5 h 50"/>
                <a:gd name="T28" fmla="*/ 4 w 101"/>
                <a:gd name="T29" fmla="*/ 6 h 50"/>
                <a:gd name="T30" fmla="*/ 7 w 101"/>
                <a:gd name="T31" fmla="*/ 7 h 50"/>
                <a:gd name="T32" fmla="*/ 9 w 101"/>
                <a:gd name="T33" fmla="*/ 6 h 50"/>
                <a:gd name="T34" fmla="*/ 11 w 101"/>
                <a:gd name="T35" fmla="*/ 6 h 50"/>
                <a:gd name="T36" fmla="*/ 13 w 101"/>
                <a:gd name="T37" fmla="*/ 5 h 50"/>
                <a:gd name="T38" fmla="*/ 13 w 101"/>
                <a:gd name="T39" fmla="*/ 4 h 50"/>
                <a:gd name="T40" fmla="*/ 13 w 101"/>
                <a:gd name="T41" fmla="*/ 4 h 5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1"/>
                <a:gd name="T64" fmla="*/ 0 h 50"/>
                <a:gd name="T65" fmla="*/ 101 w 101"/>
                <a:gd name="T66" fmla="*/ 50 h 5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1" h="50">
                  <a:moveTo>
                    <a:pt x="101" y="25"/>
                  </a:moveTo>
                  <a:lnTo>
                    <a:pt x="101" y="19"/>
                  </a:lnTo>
                  <a:lnTo>
                    <a:pt x="98" y="15"/>
                  </a:lnTo>
                  <a:lnTo>
                    <a:pt x="88" y="7"/>
                  </a:lnTo>
                  <a:lnTo>
                    <a:pt x="71" y="2"/>
                  </a:lnTo>
                  <a:lnTo>
                    <a:pt x="52" y="0"/>
                  </a:lnTo>
                  <a:lnTo>
                    <a:pt x="31" y="2"/>
                  </a:lnTo>
                  <a:lnTo>
                    <a:pt x="15" y="5"/>
                  </a:lnTo>
                  <a:lnTo>
                    <a:pt x="4" y="13"/>
                  </a:lnTo>
                  <a:lnTo>
                    <a:pt x="2" y="17"/>
                  </a:lnTo>
                  <a:lnTo>
                    <a:pt x="0" y="23"/>
                  </a:lnTo>
                  <a:lnTo>
                    <a:pt x="2" y="28"/>
                  </a:lnTo>
                  <a:lnTo>
                    <a:pt x="4" y="32"/>
                  </a:lnTo>
                  <a:lnTo>
                    <a:pt x="15" y="40"/>
                  </a:lnTo>
                  <a:lnTo>
                    <a:pt x="31" y="46"/>
                  </a:lnTo>
                  <a:lnTo>
                    <a:pt x="50" y="50"/>
                  </a:lnTo>
                  <a:lnTo>
                    <a:pt x="71" y="48"/>
                  </a:lnTo>
                  <a:lnTo>
                    <a:pt x="86" y="44"/>
                  </a:lnTo>
                  <a:lnTo>
                    <a:pt x="98" y="34"/>
                  </a:lnTo>
                  <a:lnTo>
                    <a:pt x="100" y="30"/>
                  </a:lnTo>
                  <a:lnTo>
                    <a:pt x="101" y="25"/>
                  </a:ln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856" name="Freeform 112">
              <a:extLst>
                <a:ext uri="{FF2B5EF4-FFF2-40B4-BE49-F238E27FC236}">
                  <a16:creationId xmlns:a16="http://schemas.microsoft.com/office/drawing/2014/main" id="{5E805AC3-9C9C-C2DD-7260-A4958F8CE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8" y="2396"/>
              <a:ext cx="51" cy="25"/>
            </a:xfrm>
            <a:custGeom>
              <a:avLst/>
              <a:gdLst>
                <a:gd name="T0" fmla="*/ 13 w 101"/>
                <a:gd name="T1" fmla="*/ 4 h 50"/>
                <a:gd name="T2" fmla="*/ 13 w 101"/>
                <a:gd name="T3" fmla="*/ 3 h 50"/>
                <a:gd name="T4" fmla="*/ 13 w 101"/>
                <a:gd name="T5" fmla="*/ 2 h 50"/>
                <a:gd name="T6" fmla="*/ 11 w 101"/>
                <a:gd name="T7" fmla="*/ 1 h 50"/>
                <a:gd name="T8" fmla="*/ 9 w 101"/>
                <a:gd name="T9" fmla="*/ 1 h 50"/>
                <a:gd name="T10" fmla="*/ 7 w 101"/>
                <a:gd name="T11" fmla="*/ 0 h 50"/>
                <a:gd name="T12" fmla="*/ 4 w 101"/>
                <a:gd name="T13" fmla="*/ 1 h 50"/>
                <a:gd name="T14" fmla="*/ 2 w 101"/>
                <a:gd name="T15" fmla="*/ 1 h 50"/>
                <a:gd name="T16" fmla="*/ 1 w 101"/>
                <a:gd name="T17" fmla="*/ 2 h 50"/>
                <a:gd name="T18" fmla="*/ 1 w 101"/>
                <a:gd name="T19" fmla="*/ 3 h 50"/>
                <a:gd name="T20" fmla="*/ 0 w 101"/>
                <a:gd name="T21" fmla="*/ 3 h 50"/>
                <a:gd name="T22" fmla="*/ 1 w 101"/>
                <a:gd name="T23" fmla="*/ 4 h 50"/>
                <a:gd name="T24" fmla="*/ 1 w 101"/>
                <a:gd name="T25" fmla="*/ 4 h 50"/>
                <a:gd name="T26" fmla="*/ 2 w 101"/>
                <a:gd name="T27" fmla="*/ 5 h 50"/>
                <a:gd name="T28" fmla="*/ 4 w 101"/>
                <a:gd name="T29" fmla="*/ 6 h 50"/>
                <a:gd name="T30" fmla="*/ 7 w 101"/>
                <a:gd name="T31" fmla="*/ 7 h 50"/>
                <a:gd name="T32" fmla="*/ 9 w 101"/>
                <a:gd name="T33" fmla="*/ 6 h 50"/>
                <a:gd name="T34" fmla="*/ 11 w 101"/>
                <a:gd name="T35" fmla="*/ 6 h 50"/>
                <a:gd name="T36" fmla="*/ 13 w 101"/>
                <a:gd name="T37" fmla="*/ 5 h 50"/>
                <a:gd name="T38" fmla="*/ 13 w 101"/>
                <a:gd name="T39" fmla="*/ 4 h 50"/>
                <a:gd name="T40" fmla="*/ 13 w 101"/>
                <a:gd name="T41" fmla="*/ 4 h 5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1"/>
                <a:gd name="T64" fmla="*/ 0 h 50"/>
                <a:gd name="T65" fmla="*/ 101 w 101"/>
                <a:gd name="T66" fmla="*/ 50 h 5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1" h="50">
                  <a:moveTo>
                    <a:pt x="101" y="25"/>
                  </a:moveTo>
                  <a:lnTo>
                    <a:pt x="101" y="19"/>
                  </a:lnTo>
                  <a:lnTo>
                    <a:pt x="98" y="15"/>
                  </a:lnTo>
                  <a:lnTo>
                    <a:pt x="88" y="7"/>
                  </a:lnTo>
                  <a:lnTo>
                    <a:pt x="71" y="2"/>
                  </a:lnTo>
                  <a:lnTo>
                    <a:pt x="52" y="0"/>
                  </a:lnTo>
                  <a:lnTo>
                    <a:pt x="31" y="2"/>
                  </a:lnTo>
                  <a:lnTo>
                    <a:pt x="15" y="5"/>
                  </a:lnTo>
                  <a:lnTo>
                    <a:pt x="4" y="13"/>
                  </a:lnTo>
                  <a:lnTo>
                    <a:pt x="2" y="17"/>
                  </a:lnTo>
                  <a:lnTo>
                    <a:pt x="0" y="23"/>
                  </a:lnTo>
                  <a:lnTo>
                    <a:pt x="2" y="28"/>
                  </a:lnTo>
                  <a:lnTo>
                    <a:pt x="4" y="32"/>
                  </a:lnTo>
                  <a:lnTo>
                    <a:pt x="15" y="40"/>
                  </a:lnTo>
                  <a:lnTo>
                    <a:pt x="31" y="46"/>
                  </a:lnTo>
                  <a:lnTo>
                    <a:pt x="50" y="50"/>
                  </a:lnTo>
                  <a:lnTo>
                    <a:pt x="71" y="48"/>
                  </a:lnTo>
                  <a:lnTo>
                    <a:pt x="86" y="44"/>
                  </a:lnTo>
                  <a:lnTo>
                    <a:pt x="98" y="34"/>
                  </a:lnTo>
                  <a:lnTo>
                    <a:pt x="100" y="30"/>
                  </a:lnTo>
                  <a:lnTo>
                    <a:pt x="101" y="25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16428" name="Group 113">
            <a:extLst>
              <a:ext uri="{FF2B5EF4-FFF2-40B4-BE49-F238E27FC236}">
                <a16:creationId xmlns:a16="http://schemas.microsoft.com/office/drawing/2014/main" id="{1AB9BC52-1C93-D2CC-81FB-8F78F86EAE11}"/>
              </a:ext>
            </a:extLst>
          </p:cNvPr>
          <p:cNvGrpSpPr>
            <a:grpSpLocks/>
          </p:cNvGrpSpPr>
          <p:nvPr/>
        </p:nvGrpSpPr>
        <p:grpSpPr bwMode="auto">
          <a:xfrm>
            <a:off x="1925638" y="3605213"/>
            <a:ext cx="41275" cy="119062"/>
            <a:chOff x="1213" y="2271"/>
            <a:chExt cx="26" cy="75"/>
          </a:xfrm>
        </p:grpSpPr>
        <p:sp>
          <p:nvSpPr>
            <p:cNvPr id="16853" name="Oval 114">
              <a:extLst>
                <a:ext uri="{FF2B5EF4-FFF2-40B4-BE49-F238E27FC236}">
                  <a16:creationId xmlns:a16="http://schemas.microsoft.com/office/drawing/2014/main" id="{D2742832-12AC-F2B7-FFA5-3883D51FDB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3" y="2271"/>
              <a:ext cx="26" cy="75"/>
            </a:xfrm>
            <a:prstGeom prst="ellips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  <p:sp>
          <p:nvSpPr>
            <p:cNvPr id="16854" name="Oval 115">
              <a:extLst>
                <a:ext uri="{FF2B5EF4-FFF2-40B4-BE49-F238E27FC236}">
                  <a16:creationId xmlns:a16="http://schemas.microsoft.com/office/drawing/2014/main" id="{5E84461E-BE09-AE14-820E-E0414154EC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3" y="2271"/>
              <a:ext cx="26" cy="75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16429" name="Group 116">
            <a:extLst>
              <a:ext uri="{FF2B5EF4-FFF2-40B4-BE49-F238E27FC236}">
                <a16:creationId xmlns:a16="http://schemas.microsoft.com/office/drawing/2014/main" id="{835764F7-1145-ACA9-F838-BA9EB5B51EE0}"/>
              </a:ext>
            </a:extLst>
          </p:cNvPr>
          <p:cNvGrpSpPr>
            <a:grpSpLocks/>
          </p:cNvGrpSpPr>
          <p:nvPr/>
        </p:nvGrpSpPr>
        <p:grpSpPr bwMode="auto">
          <a:xfrm>
            <a:off x="1884363" y="3722688"/>
            <a:ext cx="42862" cy="122237"/>
            <a:chOff x="1187" y="2345"/>
            <a:chExt cx="27" cy="77"/>
          </a:xfrm>
        </p:grpSpPr>
        <p:sp>
          <p:nvSpPr>
            <p:cNvPr id="16851" name="Oval 117">
              <a:extLst>
                <a:ext uri="{FF2B5EF4-FFF2-40B4-BE49-F238E27FC236}">
                  <a16:creationId xmlns:a16="http://schemas.microsoft.com/office/drawing/2014/main" id="{EE33D46E-419A-F3BC-A9C6-C72837E6D9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7" y="2345"/>
              <a:ext cx="27" cy="77"/>
            </a:xfrm>
            <a:prstGeom prst="ellipse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  <p:sp>
          <p:nvSpPr>
            <p:cNvPr id="16852" name="Oval 118">
              <a:extLst>
                <a:ext uri="{FF2B5EF4-FFF2-40B4-BE49-F238E27FC236}">
                  <a16:creationId xmlns:a16="http://schemas.microsoft.com/office/drawing/2014/main" id="{0D635493-8C9C-4A64-9EB5-1F6295B317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7" y="2345"/>
              <a:ext cx="27" cy="77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16430" name="Group 119">
            <a:extLst>
              <a:ext uri="{FF2B5EF4-FFF2-40B4-BE49-F238E27FC236}">
                <a16:creationId xmlns:a16="http://schemas.microsoft.com/office/drawing/2014/main" id="{BB8F3756-4F79-0995-B0CD-7073F720B9DC}"/>
              </a:ext>
            </a:extLst>
          </p:cNvPr>
          <p:cNvGrpSpPr>
            <a:grpSpLocks/>
          </p:cNvGrpSpPr>
          <p:nvPr/>
        </p:nvGrpSpPr>
        <p:grpSpPr bwMode="auto">
          <a:xfrm>
            <a:off x="1681163" y="3762375"/>
            <a:ext cx="42862" cy="119063"/>
            <a:chOff x="1059" y="2370"/>
            <a:chExt cx="27" cy="75"/>
          </a:xfrm>
        </p:grpSpPr>
        <p:sp>
          <p:nvSpPr>
            <p:cNvPr id="16849" name="Oval 120">
              <a:extLst>
                <a:ext uri="{FF2B5EF4-FFF2-40B4-BE49-F238E27FC236}">
                  <a16:creationId xmlns:a16="http://schemas.microsoft.com/office/drawing/2014/main" id="{25D883B8-AD21-C5A5-5B76-336BDF9728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" y="2370"/>
              <a:ext cx="27" cy="75"/>
            </a:xfrm>
            <a:prstGeom prst="ellips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  <p:sp>
          <p:nvSpPr>
            <p:cNvPr id="16850" name="Oval 121">
              <a:extLst>
                <a:ext uri="{FF2B5EF4-FFF2-40B4-BE49-F238E27FC236}">
                  <a16:creationId xmlns:a16="http://schemas.microsoft.com/office/drawing/2014/main" id="{BC8BB4F2-7C79-FE3C-6B19-9693601EEA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" y="2370"/>
              <a:ext cx="27" cy="75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16431" name="Group 122">
            <a:extLst>
              <a:ext uri="{FF2B5EF4-FFF2-40B4-BE49-F238E27FC236}">
                <a16:creationId xmlns:a16="http://schemas.microsoft.com/office/drawing/2014/main" id="{0C1C59BD-486B-9039-FD75-2E924F9A270D}"/>
              </a:ext>
            </a:extLst>
          </p:cNvPr>
          <p:cNvGrpSpPr>
            <a:grpSpLocks/>
          </p:cNvGrpSpPr>
          <p:nvPr/>
        </p:nvGrpSpPr>
        <p:grpSpPr bwMode="auto">
          <a:xfrm>
            <a:off x="2087563" y="3565525"/>
            <a:ext cx="42862" cy="120650"/>
            <a:chOff x="1315" y="2246"/>
            <a:chExt cx="27" cy="76"/>
          </a:xfrm>
        </p:grpSpPr>
        <p:sp>
          <p:nvSpPr>
            <p:cNvPr id="16847" name="Oval 123">
              <a:extLst>
                <a:ext uri="{FF2B5EF4-FFF2-40B4-BE49-F238E27FC236}">
                  <a16:creationId xmlns:a16="http://schemas.microsoft.com/office/drawing/2014/main" id="{08497414-DDDD-F2C7-58E5-26F75D0502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5" y="2246"/>
              <a:ext cx="27" cy="76"/>
            </a:xfrm>
            <a:prstGeom prst="ellipse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  <p:sp>
          <p:nvSpPr>
            <p:cNvPr id="16848" name="Oval 124">
              <a:extLst>
                <a:ext uri="{FF2B5EF4-FFF2-40B4-BE49-F238E27FC236}">
                  <a16:creationId xmlns:a16="http://schemas.microsoft.com/office/drawing/2014/main" id="{27BA2331-2254-DA3D-16AA-281C144BFB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5" y="2246"/>
              <a:ext cx="27" cy="76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16432" name="Group 125">
            <a:extLst>
              <a:ext uri="{FF2B5EF4-FFF2-40B4-BE49-F238E27FC236}">
                <a16:creationId xmlns:a16="http://schemas.microsoft.com/office/drawing/2014/main" id="{86911971-8792-1E18-4180-0C636828AF5E}"/>
              </a:ext>
            </a:extLst>
          </p:cNvPr>
          <p:cNvGrpSpPr>
            <a:grpSpLocks/>
          </p:cNvGrpSpPr>
          <p:nvPr/>
        </p:nvGrpSpPr>
        <p:grpSpPr bwMode="auto">
          <a:xfrm>
            <a:off x="5375275" y="3527425"/>
            <a:ext cx="41275" cy="119063"/>
            <a:chOff x="3386" y="2222"/>
            <a:chExt cx="26" cy="75"/>
          </a:xfrm>
        </p:grpSpPr>
        <p:sp>
          <p:nvSpPr>
            <p:cNvPr id="16845" name="Oval 126">
              <a:extLst>
                <a:ext uri="{FF2B5EF4-FFF2-40B4-BE49-F238E27FC236}">
                  <a16:creationId xmlns:a16="http://schemas.microsoft.com/office/drawing/2014/main" id="{68570163-3C5D-67BD-45E8-AE3752E973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6" y="2222"/>
              <a:ext cx="26" cy="75"/>
            </a:xfrm>
            <a:prstGeom prst="ellipse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  <p:sp>
          <p:nvSpPr>
            <p:cNvPr id="16846" name="Oval 127">
              <a:extLst>
                <a:ext uri="{FF2B5EF4-FFF2-40B4-BE49-F238E27FC236}">
                  <a16:creationId xmlns:a16="http://schemas.microsoft.com/office/drawing/2014/main" id="{DEFD8064-9B71-6ADC-949D-E567F15F3D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6" y="2222"/>
              <a:ext cx="26" cy="75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16433" name="Group 128">
            <a:extLst>
              <a:ext uri="{FF2B5EF4-FFF2-40B4-BE49-F238E27FC236}">
                <a16:creationId xmlns:a16="http://schemas.microsoft.com/office/drawing/2014/main" id="{A6CC6ED1-2E52-B034-1F62-84F13C3A01D0}"/>
              </a:ext>
            </a:extLst>
          </p:cNvPr>
          <p:cNvGrpSpPr>
            <a:grpSpLocks/>
          </p:cNvGrpSpPr>
          <p:nvPr/>
        </p:nvGrpSpPr>
        <p:grpSpPr bwMode="auto">
          <a:xfrm>
            <a:off x="2859088" y="3487738"/>
            <a:ext cx="42862" cy="119062"/>
            <a:chOff x="1801" y="2197"/>
            <a:chExt cx="27" cy="75"/>
          </a:xfrm>
        </p:grpSpPr>
        <p:sp>
          <p:nvSpPr>
            <p:cNvPr id="16843" name="Oval 129">
              <a:extLst>
                <a:ext uri="{FF2B5EF4-FFF2-40B4-BE49-F238E27FC236}">
                  <a16:creationId xmlns:a16="http://schemas.microsoft.com/office/drawing/2014/main" id="{C1A8D473-099F-56BD-0B6A-68E5B27871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1" y="2197"/>
              <a:ext cx="27" cy="75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  <p:sp>
          <p:nvSpPr>
            <p:cNvPr id="16844" name="Oval 130">
              <a:extLst>
                <a:ext uri="{FF2B5EF4-FFF2-40B4-BE49-F238E27FC236}">
                  <a16:creationId xmlns:a16="http://schemas.microsoft.com/office/drawing/2014/main" id="{398C731E-699E-ED84-35F0-577108FFDA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1" y="2197"/>
              <a:ext cx="27" cy="75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16434" name="Group 131">
            <a:extLst>
              <a:ext uri="{FF2B5EF4-FFF2-40B4-BE49-F238E27FC236}">
                <a16:creationId xmlns:a16="http://schemas.microsoft.com/office/drawing/2014/main" id="{8D52755A-163D-B45D-63AA-55CCDCE101BE}"/>
              </a:ext>
            </a:extLst>
          </p:cNvPr>
          <p:cNvGrpSpPr>
            <a:grpSpLocks/>
          </p:cNvGrpSpPr>
          <p:nvPr/>
        </p:nvGrpSpPr>
        <p:grpSpPr bwMode="auto">
          <a:xfrm>
            <a:off x="2128838" y="3722688"/>
            <a:ext cx="42862" cy="122237"/>
            <a:chOff x="1341" y="2345"/>
            <a:chExt cx="27" cy="77"/>
          </a:xfrm>
        </p:grpSpPr>
        <p:sp>
          <p:nvSpPr>
            <p:cNvPr id="16841" name="Oval 132">
              <a:extLst>
                <a:ext uri="{FF2B5EF4-FFF2-40B4-BE49-F238E27FC236}">
                  <a16:creationId xmlns:a16="http://schemas.microsoft.com/office/drawing/2014/main" id="{FD70F86E-F545-5D10-5E36-FC44D6B7A8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1" y="2345"/>
              <a:ext cx="27" cy="7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  <p:sp>
          <p:nvSpPr>
            <p:cNvPr id="16842" name="Oval 133">
              <a:extLst>
                <a:ext uri="{FF2B5EF4-FFF2-40B4-BE49-F238E27FC236}">
                  <a16:creationId xmlns:a16="http://schemas.microsoft.com/office/drawing/2014/main" id="{974384E8-E38C-3DC0-ED33-4F39B6ECB8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1" y="2345"/>
              <a:ext cx="27" cy="77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16435" name="Group 134">
            <a:extLst>
              <a:ext uri="{FF2B5EF4-FFF2-40B4-BE49-F238E27FC236}">
                <a16:creationId xmlns:a16="http://schemas.microsoft.com/office/drawing/2014/main" id="{66AF5992-9B7B-44A1-1776-F52D55ADEB9F}"/>
              </a:ext>
            </a:extLst>
          </p:cNvPr>
          <p:cNvGrpSpPr>
            <a:grpSpLocks/>
          </p:cNvGrpSpPr>
          <p:nvPr/>
        </p:nvGrpSpPr>
        <p:grpSpPr bwMode="auto">
          <a:xfrm>
            <a:off x="4116388" y="3565525"/>
            <a:ext cx="41275" cy="120650"/>
            <a:chOff x="2593" y="2246"/>
            <a:chExt cx="26" cy="76"/>
          </a:xfrm>
        </p:grpSpPr>
        <p:sp>
          <p:nvSpPr>
            <p:cNvPr id="16839" name="Oval 135">
              <a:extLst>
                <a:ext uri="{FF2B5EF4-FFF2-40B4-BE49-F238E27FC236}">
                  <a16:creationId xmlns:a16="http://schemas.microsoft.com/office/drawing/2014/main" id="{0C5ED768-C800-6FB7-1571-7868B95ED2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3" y="2246"/>
              <a:ext cx="26" cy="76"/>
            </a:xfrm>
            <a:prstGeom prst="ellips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  <p:sp>
          <p:nvSpPr>
            <p:cNvPr id="16840" name="Oval 136">
              <a:extLst>
                <a:ext uri="{FF2B5EF4-FFF2-40B4-BE49-F238E27FC236}">
                  <a16:creationId xmlns:a16="http://schemas.microsoft.com/office/drawing/2014/main" id="{A7691935-95B3-18FE-6F39-D10E8EEA5D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3" y="2246"/>
              <a:ext cx="26" cy="76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16436" name="Group 137">
            <a:extLst>
              <a:ext uri="{FF2B5EF4-FFF2-40B4-BE49-F238E27FC236}">
                <a16:creationId xmlns:a16="http://schemas.microsoft.com/office/drawing/2014/main" id="{0988D901-546F-7A62-580F-49350F9260C4}"/>
              </a:ext>
            </a:extLst>
          </p:cNvPr>
          <p:cNvGrpSpPr>
            <a:grpSpLocks/>
          </p:cNvGrpSpPr>
          <p:nvPr/>
        </p:nvGrpSpPr>
        <p:grpSpPr bwMode="auto">
          <a:xfrm>
            <a:off x="4116388" y="3408363"/>
            <a:ext cx="41275" cy="120650"/>
            <a:chOff x="2593" y="2147"/>
            <a:chExt cx="26" cy="76"/>
          </a:xfrm>
        </p:grpSpPr>
        <p:sp>
          <p:nvSpPr>
            <p:cNvPr id="16837" name="Oval 138">
              <a:extLst>
                <a:ext uri="{FF2B5EF4-FFF2-40B4-BE49-F238E27FC236}">
                  <a16:creationId xmlns:a16="http://schemas.microsoft.com/office/drawing/2014/main" id="{4CDD5573-1ECE-0908-76F1-A70330D38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3" y="2147"/>
              <a:ext cx="26" cy="76"/>
            </a:xfrm>
            <a:prstGeom prst="ellips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  <p:sp>
          <p:nvSpPr>
            <p:cNvPr id="16838" name="Oval 139">
              <a:extLst>
                <a:ext uri="{FF2B5EF4-FFF2-40B4-BE49-F238E27FC236}">
                  <a16:creationId xmlns:a16="http://schemas.microsoft.com/office/drawing/2014/main" id="{B7E90E38-6235-0B33-D3B1-D416116A6D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3" y="2147"/>
              <a:ext cx="26" cy="76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16437" name="Group 140">
            <a:extLst>
              <a:ext uri="{FF2B5EF4-FFF2-40B4-BE49-F238E27FC236}">
                <a16:creationId xmlns:a16="http://schemas.microsoft.com/office/drawing/2014/main" id="{624C40CD-8F88-5260-F2E7-04B5C8E2175B}"/>
              </a:ext>
            </a:extLst>
          </p:cNvPr>
          <p:cNvGrpSpPr>
            <a:grpSpLocks/>
          </p:cNvGrpSpPr>
          <p:nvPr/>
        </p:nvGrpSpPr>
        <p:grpSpPr bwMode="auto">
          <a:xfrm>
            <a:off x="5943600" y="3487738"/>
            <a:ext cx="41275" cy="119062"/>
            <a:chOff x="3744" y="2197"/>
            <a:chExt cx="26" cy="75"/>
          </a:xfrm>
        </p:grpSpPr>
        <p:sp>
          <p:nvSpPr>
            <p:cNvPr id="16835" name="Oval 141">
              <a:extLst>
                <a:ext uri="{FF2B5EF4-FFF2-40B4-BE49-F238E27FC236}">
                  <a16:creationId xmlns:a16="http://schemas.microsoft.com/office/drawing/2014/main" id="{45ACE8A9-D451-F562-1F75-5F0C9291F1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197"/>
              <a:ext cx="26" cy="75"/>
            </a:xfrm>
            <a:prstGeom prst="ellips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  <p:sp>
          <p:nvSpPr>
            <p:cNvPr id="16836" name="Oval 142">
              <a:extLst>
                <a:ext uri="{FF2B5EF4-FFF2-40B4-BE49-F238E27FC236}">
                  <a16:creationId xmlns:a16="http://schemas.microsoft.com/office/drawing/2014/main" id="{ECD5192B-FED5-410B-C370-DD122722A4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197"/>
              <a:ext cx="26" cy="75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16438" name="Group 143">
            <a:extLst>
              <a:ext uri="{FF2B5EF4-FFF2-40B4-BE49-F238E27FC236}">
                <a16:creationId xmlns:a16="http://schemas.microsoft.com/office/drawing/2014/main" id="{3FDD1C9E-CA94-DD5C-40F3-31A2035F2788}"/>
              </a:ext>
            </a:extLst>
          </p:cNvPr>
          <p:cNvGrpSpPr>
            <a:grpSpLocks/>
          </p:cNvGrpSpPr>
          <p:nvPr/>
        </p:nvGrpSpPr>
        <p:grpSpPr bwMode="auto">
          <a:xfrm>
            <a:off x="4603750" y="3565525"/>
            <a:ext cx="42863" cy="120650"/>
            <a:chOff x="2900" y="2246"/>
            <a:chExt cx="27" cy="76"/>
          </a:xfrm>
        </p:grpSpPr>
        <p:sp>
          <p:nvSpPr>
            <p:cNvPr id="16833" name="Oval 144">
              <a:extLst>
                <a:ext uri="{FF2B5EF4-FFF2-40B4-BE49-F238E27FC236}">
                  <a16:creationId xmlns:a16="http://schemas.microsoft.com/office/drawing/2014/main" id="{B0B93EAE-6534-2037-1214-C7C3271FD3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0" y="2246"/>
              <a:ext cx="27" cy="76"/>
            </a:xfrm>
            <a:prstGeom prst="ellips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  <p:sp>
          <p:nvSpPr>
            <p:cNvPr id="16834" name="Oval 145">
              <a:extLst>
                <a:ext uri="{FF2B5EF4-FFF2-40B4-BE49-F238E27FC236}">
                  <a16:creationId xmlns:a16="http://schemas.microsoft.com/office/drawing/2014/main" id="{E94D247B-F115-F2E7-23BC-D5248299A2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0" y="2246"/>
              <a:ext cx="27" cy="76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16439" name="Group 146">
            <a:extLst>
              <a:ext uri="{FF2B5EF4-FFF2-40B4-BE49-F238E27FC236}">
                <a16:creationId xmlns:a16="http://schemas.microsoft.com/office/drawing/2014/main" id="{F73D041F-946C-2A27-3087-DEB9AD834DAA}"/>
              </a:ext>
            </a:extLst>
          </p:cNvPr>
          <p:cNvGrpSpPr>
            <a:grpSpLocks/>
          </p:cNvGrpSpPr>
          <p:nvPr/>
        </p:nvGrpSpPr>
        <p:grpSpPr bwMode="auto">
          <a:xfrm>
            <a:off x="3792538" y="3408363"/>
            <a:ext cx="41275" cy="120650"/>
            <a:chOff x="2389" y="2147"/>
            <a:chExt cx="26" cy="76"/>
          </a:xfrm>
        </p:grpSpPr>
        <p:sp>
          <p:nvSpPr>
            <p:cNvPr id="16831" name="Oval 147">
              <a:extLst>
                <a:ext uri="{FF2B5EF4-FFF2-40B4-BE49-F238E27FC236}">
                  <a16:creationId xmlns:a16="http://schemas.microsoft.com/office/drawing/2014/main" id="{97A6D14E-622C-6285-6A4E-2C018F4EB6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9" y="2147"/>
              <a:ext cx="26" cy="76"/>
            </a:xfrm>
            <a:prstGeom prst="ellipse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  <p:sp>
          <p:nvSpPr>
            <p:cNvPr id="16832" name="Oval 148">
              <a:extLst>
                <a:ext uri="{FF2B5EF4-FFF2-40B4-BE49-F238E27FC236}">
                  <a16:creationId xmlns:a16="http://schemas.microsoft.com/office/drawing/2014/main" id="{9B0912DC-F25C-947A-D64C-486F3C7F79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9" y="2147"/>
              <a:ext cx="26" cy="76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16440" name="Group 149">
            <a:extLst>
              <a:ext uri="{FF2B5EF4-FFF2-40B4-BE49-F238E27FC236}">
                <a16:creationId xmlns:a16="http://schemas.microsoft.com/office/drawing/2014/main" id="{515B1BC8-D990-6F7A-B348-9E35B686D0BC}"/>
              </a:ext>
            </a:extLst>
          </p:cNvPr>
          <p:cNvGrpSpPr>
            <a:grpSpLocks/>
          </p:cNvGrpSpPr>
          <p:nvPr/>
        </p:nvGrpSpPr>
        <p:grpSpPr bwMode="auto">
          <a:xfrm>
            <a:off x="2492375" y="3565525"/>
            <a:ext cx="42863" cy="120650"/>
            <a:chOff x="1570" y="2246"/>
            <a:chExt cx="27" cy="76"/>
          </a:xfrm>
        </p:grpSpPr>
        <p:sp>
          <p:nvSpPr>
            <p:cNvPr id="16829" name="Oval 150">
              <a:extLst>
                <a:ext uri="{FF2B5EF4-FFF2-40B4-BE49-F238E27FC236}">
                  <a16:creationId xmlns:a16="http://schemas.microsoft.com/office/drawing/2014/main" id="{1F314294-04CA-8498-64C9-57972DF954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0" y="2246"/>
              <a:ext cx="27" cy="76"/>
            </a:xfrm>
            <a:prstGeom prst="ellipse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  <p:sp>
          <p:nvSpPr>
            <p:cNvPr id="16830" name="Oval 151">
              <a:extLst>
                <a:ext uri="{FF2B5EF4-FFF2-40B4-BE49-F238E27FC236}">
                  <a16:creationId xmlns:a16="http://schemas.microsoft.com/office/drawing/2014/main" id="{A7403700-1981-3DC5-CBFA-0ED3726F21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0" y="2246"/>
              <a:ext cx="27" cy="76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16441" name="Group 152">
            <a:extLst>
              <a:ext uri="{FF2B5EF4-FFF2-40B4-BE49-F238E27FC236}">
                <a16:creationId xmlns:a16="http://schemas.microsoft.com/office/drawing/2014/main" id="{E8EFBAEC-7CF1-D3CE-C27F-5C3084716BF7}"/>
              </a:ext>
            </a:extLst>
          </p:cNvPr>
          <p:cNvGrpSpPr>
            <a:grpSpLocks/>
          </p:cNvGrpSpPr>
          <p:nvPr/>
        </p:nvGrpSpPr>
        <p:grpSpPr bwMode="auto">
          <a:xfrm>
            <a:off x="2452688" y="3722688"/>
            <a:ext cx="41275" cy="122237"/>
            <a:chOff x="1545" y="2345"/>
            <a:chExt cx="26" cy="77"/>
          </a:xfrm>
        </p:grpSpPr>
        <p:sp>
          <p:nvSpPr>
            <p:cNvPr id="16827" name="Oval 153">
              <a:extLst>
                <a:ext uri="{FF2B5EF4-FFF2-40B4-BE49-F238E27FC236}">
                  <a16:creationId xmlns:a16="http://schemas.microsoft.com/office/drawing/2014/main" id="{BE87D63B-BCBB-3187-2E7A-AF089B949F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5" y="2345"/>
              <a:ext cx="26" cy="77"/>
            </a:xfrm>
            <a:prstGeom prst="ellipse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  <p:sp>
          <p:nvSpPr>
            <p:cNvPr id="16828" name="Oval 154">
              <a:extLst>
                <a:ext uri="{FF2B5EF4-FFF2-40B4-BE49-F238E27FC236}">
                  <a16:creationId xmlns:a16="http://schemas.microsoft.com/office/drawing/2014/main" id="{36BEE691-9C62-F81E-1837-AF152C4A61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5" y="2345"/>
              <a:ext cx="26" cy="77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</p:grpSp>
      <p:sp>
        <p:nvSpPr>
          <p:cNvPr id="16442" name="Line 155">
            <a:extLst>
              <a:ext uri="{FF2B5EF4-FFF2-40B4-BE49-F238E27FC236}">
                <a16:creationId xmlns:a16="http://schemas.microsoft.com/office/drawing/2014/main" id="{2F85D9BA-6264-26E0-EB9C-D83E26014605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3713" y="3605213"/>
            <a:ext cx="1587" cy="274637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6443" name="Line 156">
            <a:extLst>
              <a:ext uri="{FF2B5EF4-FFF2-40B4-BE49-F238E27FC236}">
                <a16:creationId xmlns:a16="http://schemas.microsoft.com/office/drawing/2014/main" id="{CB367AB3-61CA-FE55-EAED-BE56DFF53B68}"/>
              </a:ext>
            </a:extLst>
          </p:cNvPr>
          <p:cNvSpPr>
            <a:spLocks noChangeShapeType="1"/>
          </p:cNvSpPr>
          <p:nvPr/>
        </p:nvSpPr>
        <p:spPr bwMode="auto">
          <a:xfrm>
            <a:off x="1884363" y="3605213"/>
            <a:ext cx="1587" cy="79375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6444" name="Line 157">
            <a:extLst>
              <a:ext uri="{FF2B5EF4-FFF2-40B4-BE49-F238E27FC236}">
                <a16:creationId xmlns:a16="http://schemas.microsoft.com/office/drawing/2014/main" id="{937F7123-C737-3DEF-C953-7712F4460E5F}"/>
              </a:ext>
            </a:extLst>
          </p:cNvPr>
          <p:cNvSpPr>
            <a:spLocks noChangeShapeType="1"/>
          </p:cNvSpPr>
          <p:nvPr/>
        </p:nvSpPr>
        <p:spPr bwMode="auto">
          <a:xfrm>
            <a:off x="2008188" y="3565525"/>
            <a:ext cx="39687" cy="238125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6445" name="Line 158">
            <a:extLst>
              <a:ext uri="{FF2B5EF4-FFF2-40B4-BE49-F238E27FC236}">
                <a16:creationId xmlns:a16="http://schemas.microsoft.com/office/drawing/2014/main" id="{95C46F00-A9F0-F4E3-5FBA-20A159C27B0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0113" y="3565525"/>
            <a:ext cx="1587" cy="79375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6446" name="Line 159">
            <a:extLst>
              <a:ext uri="{FF2B5EF4-FFF2-40B4-BE49-F238E27FC236}">
                <a16:creationId xmlns:a16="http://schemas.microsoft.com/office/drawing/2014/main" id="{23B20265-CEEE-CAD3-8050-0A6BB75C476C}"/>
              </a:ext>
            </a:extLst>
          </p:cNvPr>
          <p:cNvSpPr>
            <a:spLocks noChangeShapeType="1"/>
          </p:cNvSpPr>
          <p:nvPr/>
        </p:nvSpPr>
        <p:spPr bwMode="auto">
          <a:xfrm>
            <a:off x="2332038" y="3527425"/>
            <a:ext cx="39687" cy="276225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6447" name="Line 160">
            <a:extLst>
              <a:ext uri="{FF2B5EF4-FFF2-40B4-BE49-F238E27FC236}">
                <a16:creationId xmlns:a16="http://schemas.microsoft.com/office/drawing/2014/main" id="{08EF020F-380E-5D1E-6ADD-E2F7E640A7A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16200" y="3527425"/>
            <a:ext cx="39688" cy="195263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6448" name="Line 161">
            <a:extLst>
              <a:ext uri="{FF2B5EF4-FFF2-40B4-BE49-F238E27FC236}">
                <a16:creationId xmlns:a16="http://schemas.microsoft.com/office/drawing/2014/main" id="{75C1C640-CF1A-CC7E-C853-3BE19C18D322}"/>
              </a:ext>
            </a:extLst>
          </p:cNvPr>
          <p:cNvSpPr>
            <a:spLocks noChangeShapeType="1"/>
          </p:cNvSpPr>
          <p:nvPr/>
        </p:nvSpPr>
        <p:spPr bwMode="auto">
          <a:xfrm>
            <a:off x="2940050" y="3762375"/>
            <a:ext cx="82550" cy="1588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6449" name="Line 162">
            <a:extLst>
              <a:ext uri="{FF2B5EF4-FFF2-40B4-BE49-F238E27FC236}">
                <a16:creationId xmlns:a16="http://schemas.microsoft.com/office/drawing/2014/main" id="{27BEBAB7-884A-7EC8-F93B-2CE56683DCE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59088" y="3605213"/>
            <a:ext cx="122237" cy="39687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6450" name="Line 163">
            <a:extLst>
              <a:ext uri="{FF2B5EF4-FFF2-40B4-BE49-F238E27FC236}">
                <a16:creationId xmlns:a16="http://schemas.microsoft.com/office/drawing/2014/main" id="{7F7E0296-5FB3-FF00-A102-2C1450D46F43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5825" y="3565525"/>
            <a:ext cx="42863" cy="1588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6451" name="Line 164">
            <a:extLst>
              <a:ext uri="{FF2B5EF4-FFF2-40B4-BE49-F238E27FC236}">
                <a16:creationId xmlns:a16="http://schemas.microsoft.com/office/drawing/2014/main" id="{4F4AFF0A-0BD1-C3D4-2FA7-DFF54A0553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86138" y="3722688"/>
            <a:ext cx="82550" cy="39687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6452" name="Line 165">
            <a:extLst>
              <a:ext uri="{FF2B5EF4-FFF2-40B4-BE49-F238E27FC236}">
                <a16:creationId xmlns:a16="http://schemas.microsoft.com/office/drawing/2014/main" id="{810E96C2-50C9-B71A-7877-B4082F20CA4B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9963" y="3408363"/>
            <a:ext cx="1587" cy="196850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6453" name="Line 166">
            <a:extLst>
              <a:ext uri="{FF2B5EF4-FFF2-40B4-BE49-F238E27FC236}">
                <a16:creationId xmlns:a16="http://schemas.microsoft.com/office/drawing/2014/main" id="{D11EC3F7-CC2E-154F-3338-9B39EF4B2B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711575" y="3408363"/>
            <a:ext cx="1588" cy="196850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6454" name="Line 167">
            <a:extLst>
              <a:ext uri="{FF2B5EF4-FFF2-40B4-BE49-F238E27FC236}">
                <a16:creationId xmlns:a16="http://schemas.microsoft.com/office/drawing/2014/main" id="{91C4C937-00FC-078F-A14C-7796CC284EC9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4463" y="3408363"/>
            <a:ext cx="1587" cy="119062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6455" name="Line 168">
            <a:extLst>
              <a:ext uri="{FF2B5EF4-FFF2-40B4-BE49-F238E27FC236}">
                <a16:creationId xmlns:a16="http://schemas.microsoft.com/office/drawing/2014/main" id="{3EC47553-EC1D-B788-607B-765FF3F0436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40213" y="3448050"/>
            <a:ext cx="1587" cy="157163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6456" name="Line 169">
            <a:extLst>
              <a:ext uri="{FF2B5EF4-FFF2-40B4-BE49-F238E27FC236}">
                <a16:creationId xmlns:a16="http://schemas.microsoft.com/office/drawing/2014/main" id="{F72DE8B2-D12C-C5FD-F175-8BD58F350781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2788" y="3408363"/>
            <a:ext cx="1587" cy="157162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6457" name="Line 170">
            <a:extLst>
              <a:ext uri="{FF2B5EF4-FFF2-40B4-BE49-F238E27FC236}">
                <a16:creationId xmlns:a16="http://schemas.microsoft.com/office/drawing/2014/main" id="{98DF9E62-9342-513E-1B51-0E803E719F82}"/>
              </a:ext>
            </a:extLst>
          </p:cNvPr>
          <p:cNvSpPr>
            <a:spLocks noChangeShapeType="1"/>
          </p:cNvSpPr>
          <p:nvPr/>
        </p:nvSpPr>
        <p:spPr bwMode="auto">
          <a:xfrm>
            <a:off x="5091113" y="3448050"/>
            <a:ext cx="1587" cy="117475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6458" name="Line 171">
            <a:extLst>
              <a:ext uri="{FF2B5EF4-FFF2-40B4-BE49-F238E27FC236}">
                <a16:creationId xmlns:a16="http://schemas.microsoft.com/office/drawing/2014/main" id="{C93511D1-AF4B-1CFF-14B2-C5E0ECD7DC1B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5125" y="3211513"/>
            <a:ext cx="39688" cy="119062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6459" name="Line 172">
            <a:extLst>
              <a:ext uri="{FF2B5EF4-FFF2-40B4-BE49-F238E27FC236}">
                <a16:creationId xmlns:a16="http://schemas.microsoft.com/office/drawing/2014/main" id="{03B23EC8-AEED-0A34-6320-CD9B218EB0D5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3276600"/>
            <a:ext cx="39688" cy="131763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6460" name="Line 173">
            <a:extLst>
              <a:ext uri="{FF2B5EF4-FFF2-40B4-BE49-F238E27FC236}">
                <a16:creationId xmlns:a16="http://schemas.microsoft.com/office/drawing/2014/main" id="{0B5B5F07-BA28-97BB-3F6F-6910F046F8FD}"/>
              </a:ext>
            </a:extLst>
          </p:cNvPr>
          <p:cNvSpPr>
            <a:spLocks noChangeShapeType="1"/>
          </p:cNvSpPr>
          <p:nvPr/>
        </p:nvSpPr>
        <p:spPr bwMode="auto">
          <a:xfrm>
            <a:off x="5497513" y="3408363"/>
            <a:ext cx="1587" cy="157162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6461" name="Line 174">
            <a:extLst>
              <a:ext uri="{FF2B5EF4-FFF2-40B4-BE49-F238E27FC236}">
                <a16:creationId xmlns:a16="http://schemas.microsoft.com/office/drawing/2014/main" id="{6E3188DB-E211-FEC5-8E8F-9371C66BA9F2}"/>
              </a:ext>
            </a:extLst>
          </p:cNvPr>
          <p:cNvSpPr>
            <a:spLocks noChangeShapeType="1"/>
          </p:cNvSpPr>
          <p:nvPr/>
        </p:nvSpPr>
        <p:spPr bwMode="auto">
          <a:xfrm>
            <a:off x="4846638" y="3487738"/>
            <a:ext cx="1587" cy="117475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6462" name="Line 175">
            <a:extLst>
              <a:ext uri="{FF2B5EF4-FFF2-40B4-BE49-F238E27FC236}">
                <a16:creationId xmlns:a16="http://schemas.microsoft.com/office/drawing/2014/main" id="{AC8058A9-C7BB-C197-564A-468FEE0B0EDA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0863" y="3448050"/>
            <a:ext cx="39687" cy="157163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6463" name="Line 176">
            <a:extLst>
              <a:ext uri="{FF2B5EF4-FFF2-40B4-BE49-F238E27FC236}">
                <a16:creationId xmlns:a16="http://schemas.microsoft.com/office/drawing/2014/main" id="{25A4BE8B-AAFB-975F-1F75-C5725852C939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4713" y="3448050"/>
            <a:ext cx="1587" cy="157163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6464" name="Line 177">
            <a:extLst>
              <a:ext uri="{FF2B5EF4-FFF2-40B4-BE49-F238E27FC236}">
                <a16:creationId xmlns:a16="http://schemas.microsoft.com/office/drawing/2014/main" id="{EEDF5363-45AF-6A38-AF13-0702D5FD5582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3038" y="3408363"/>
            <a:ext cx="1587" cy="236537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6465" name="Line 178">
            <a:extLst>
              <a:ext uri="{FF2B5EF4-FFF2-40B4-BE49-F238E27FC236}">
                <a16:creationId xmlns:a16="http://schemas.microsoft.com/office/drawing/2014/main" id="{C804B0F8-9AF2-B25C-646B-209B83F9730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40400" y="3368675"/>
            <a:ext cx="1588" cy="158750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6466" name="Line 179">
            <a:extLst>
              <a:ext uri="{FF2B5EF4-FFF2-40B4-BE49-F238E27FC236}">
                <a16:creationId xmlns:a16="http://schemas.microsoft.com/office/drawing/2014/main" id="{BD8E5C8F-9BCB-847B-8BD5-E017ED9545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50000" y="3217863"/>
            <a:ext cx="12700" cy="269875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6467" name="Line 180">
            <a:extLst>
              <a:ext uri="{FF2B5EF4-FFF2-40B4-BE49-F238E27FC236}">
                <a16:creationId xmlns:a16="http://schemas.microsoft.com/office/drawing/2014/main" id="{1D23ABD7-4C7D-6495-D9A6-2751114BE051}"/>
              </a:ext>
            </a:extLst>
          </p:cNvPr>
          <p:cNvSpPr>
            <a:spLocks noChangeShapeType="1"/>
          </p:cNvSpPr>
          <p:nvPr/>
        </p:nvSpPr>
        <p:spPr bwMode="auto">
          <a:xfrm>
            <a:off x="6915150" y="3211513"/>
            <a:ext cx="41275" cy="157162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grpSp>
        <p:nvGrpSpPr>
          <p:cNvPr id="16468" name="Group 181">
            <a:extLst>
              <a:ext uri="{FF2B5EF4-FFF2-40B4-BE49-F238E27FC236}">
                <a16:creationId xmlns:a16="http://schemas.microsoft.com/office/drawing/2014/main" id="{6BAF6521-390E-6CD0-CD57-FDD7F8C895E8}"/>
              </a:ext>
            </a:extLst>
          </p:cNvPr>
          <p:cNvGrpSpPr>
            <a:grpSpLocks/>
          </p:cNvGrpSpPr>
          <p:nvPr/>
        </p:nvGrpSpPr>
        <p:grpSpPr bwMode="auto">
          <a:xfrm>
            <a:off x="4279900" y="3527425"/>
            <a:ext cx="41275" cy="79375"/>
            <a:chOff x="2696" y="2222"/>
            <a:chExt cx="26" cy="50"/>
          </a:xfrm>
        </p:grpSpPr>
        <p:sp>
          <p:nvSpPr>
            <p:cNvPr id="16825" name="Oval 182">
              <a:extLst>
                <a:ext uri="{FF2B5EF4-FFF2-40B4-BE49-F238E27FC236}">
                  <a16:creationId xmlns:a16="http://schemas.microsoft.com/office/drawing/2014/main" id="{662FACC2-DE7C-878F-EE0B-98037C7FCB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6" y="2222"/>
              <a:ext cx="26" cy="50"/>
            </a:xfrm>
            <a:prstGeom prst="ellipse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  <p:sp>
          <p:nvSpPr>
            <p:cNvPr id="16826" name="Oval 183">
              <a:extLst>
                <a:ext uri="{FF2B5EF4-FFF2-40B4-BE49-F238E27FC236}">
                  <a16:creationId xmlns:a16="http://schemas.microsoft.com/office/drawing/2014/main" id="{3B89DE43-2F9F-83A4-8B55-5D8341F172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6" y="2222"/>
              <a:ext cx="26" cy="5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16469" name="Group 184">
            <a:extLst>
              <a:ext uri="{FF2B5EF4-FFF2-40B4-BE49-F238E27FC236}">
                <a16:creationId xmlns:a16="http://schemas.microsoft.com/office/drawing/2014/main" id="{84552FEA-5027-8ACE-ADAF-A716F3184228}"/>
              </a:ext>
            </a:extLst>
          </p:cNvPr>
          <p:cNvGrpSpPr>
            <a:grpSpLocks/>
          </p:cNvGrpSpPr>
          <p:nvPr/>
        </p:nvGrpSpPr>
        <p:grpSpPr bwMode="auto">
          <a:xfrm>
            <a:off x="4400550" y="3487738"/>
            <a:ext cx="41275" cy="79375"/>
            <a:chOff x="2772" y="2197"/>
            <a:chExt cx="26" cy="50"/>
          </a:xfrm>
        </p:grpSpPr>
        <p:sp>
          <p:nvSpPr>
            <p:cNvPr id="16823" name="Oval 185">
              <a:extLst>
                <a:ext uri="{FF2B5EF4-FFF2-40B4-BE49-F238E27FC236}">
                  <a16:creationId xmlns:a16="http://schemas.microsoft.com/office/drawing/2014/main" id="{DD504718-CF7C-55DF-3F82-9FB3BD5391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2" y="2197"/>
              <a:ext cx="26" cy="50"/>
            </a:xfrm>
            <a:prstGeom prst="ellipse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  <p:sp>
          <p:nvSpPr>
            <p:cNvPr id="16824" name="Oval 186">
              <a:extLst>
                <a:ext uri="{FF2B5EF4-FFF2-40B4-BE49-F238E27FC236}">
                  <a16:creationId xmlns:a16="http://schemas.microsoft.com/office/drawing/2014/main" id="{AADF9F93-692D-3C0B-75B4-535262B674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2" y="2197"/>
              <a:ext cx="26" cy="5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16470" name="Group 187">
            <a:extLst>
              <a:ext uri="{FF2B5EF4-FFF2-40B4-BE49-F238E27FC236}">
                <a16:creationId xmlns:a16="http://schemas.microsoft.com/office/drawing/2014/main" id="{F0415155-CFA7-F7E1-089F-6B26C191E828}"/>
              </a:ext>
            </a:extLst>
          </p:cNvPr>
          <p:cNvGrpSpPr>
            <a:grpSpLocks/>
          </p:cNvGrpSpPr>
          <p:nvPr/>
        </p:nvGrpSpPr>
        <p:grpSpPr bwMode="auto">
          <a:xfrm>
            <a:off x="4522788" y="3605213"/>
            <a:ext cx="41275" cy="80962"/>
            <a:chOff x="2849" y="2271"/>
            <a:chExt cx="26" cy="51"/>
          </a:xfrm>
        </p:grpSpPr>
        <p:sp>
          <p:nvSpPr>
            <p:cNvPr id="16821" name="Oval 188">
              <a:extLst>
                <a:ext uri="{FF2B5EF4-FFF2-40B4-BE49-F238E27FC236}">
                  <a16:creationId xmlns:a16="http://schemas.microsoft.com/office/drawing/2014/main" id="{C27021EA-4172-72BE-7DF3-BA702DD68F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9" y="2271"/>
              <a:ext cx="26" cy="51"/>
            </a:xfrm>
            <a:prstGeom prst="ellipse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  <p:sp>
          <p:nvSpPr>
            <p:cNvPr id="16822" name="Oval 189">
              <a:extLst>
                <a:ext uri="{FF2B5EF4-FFF2-40B4-BE49-F238E27FC236}">
                  <a16:creationId xmlns:a16="http://schemas.microsoft.com/office/drawing/2014/main" id="{F22405E9-DE45-F6E2-105B-BD71B3BA00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9" y="2271"/>
              <a:ext cx="26" cy="51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16471" name="Group 190">
            <a:extLst>
              <a:ext uri="{FF2B5EF4-FFF2-40B4-BE49-F238E27FC236}">
                <a16:creationId xmlns:a16="http://schemas.microsoft.com/office/drawing/2014/main" id="{D475B2F2-E740-B26D-2E18-CE56480F9BF0}"/>
              </a:ext>
            </a:extLst>
          </p:cNvPr>
          <p:cNvGrpSpPr>
            <a:grpSpLocks/>
          </p:cNvGrpSpPr>
          <p:nvPr/>
        </p:nvGrpSpPr>
        <p:grpSpPr bwMode="auto">
          <a:xfrm>
            <a:off x="5618163" y="3408363"/>
            <a:ext cx="42862" cy="80962"/>
            <a:chOff x="3539" y="2147"/>
            <a:chExt cx="27" cy="51"/>
          </a:xfrm>
        </p:grpSpPr>
        <p:sp>
          <p:nvSpPr>
            <p:cNvPr id="16819" name="Oval 191">
              <a:extLst>
                <a:ext uri="{FF2B5EF4-FFF2-40B4-BE49-F238E27FC236}">
                  <a16:creationId xmlns:a16="http://schemas.microsoft.com/office/drawing/2014/main" id="{80066A02-D508-2446-3FF5-B7EC74ECF9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9" y="2147"/>
              <a:ext cx="27" cy="51"/>
            </a:xfrm>
            <a:prstGeom prst="ellipse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  <p:sp>
          <p:nvSpPr>
            <p:cNvPr id="16820" name="Oval 192">
              <a:extLst>
                <a:ext uri="{FF2B5EF4-FFF2-40B4-BE49-F238E27FC236}">
                  <a16:creationId xmlns:a16="http://schemas.microsoft.com/office/drawing/2014/main" id="{B4E72BD3-02B1-B04E-A682-9FCB6B51AB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9" y="2147"/>
              <a:ext cx="27" cy="51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16472" name="Group 193">
            <a:extLst>
              <a:ext uri="{FF2B5EF4-FFF2-40B4-BE49-F238E27FC236}">
                <a16:creationId xmlns:a16="http://schemas.microsoft.com/office/drawing/2014/main" id="{8949A5C7-D862-2859-B861-D7842EF9BB40}"/>
              </a:ext>
            </a:extLst>
          </p:cNvPr>
          <p:cNvGrpSpPr>
            <a:grpSpLocks/>
          </p:cNvGrpSpPr>
          <p:nvPr/>
        </p:nvGrpSpPr>
        <p:grpSpPr bwMode="auto">
          <a:xfrm>
            <a:off x="5172075" y="3565525"/>
            <a:ext cx="41275" cy="80963"/>
            <a:chOff x="3258" y="2246"/>
            <a:chExt cx="26" cy="51"/>
          </a:xfrm>
        </p:grpSpPr>
        <p:sp>
          <p:nvSpPr>
            <p:cNvPr id="16817" name="Oval 194">
              <a:extLst>
                <a:ext uri="{FF2B5EF4-FFF2-40B4-BE49-F238E27FC236}">
                  <a16:creationId xmlns:a16="http://schemas.microsoft.com/office/drawing/2014/main" id="{72BE9ABC-434A-9574-9316-5120196B6C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8" y="2246"/>
              <a:ext cx="26" cy="51"/>
            </a:xfrm>
            <a:prstGeom prst="ellipse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  <p:sp>
          <p:nvSpPr>
            <p:cNvPr id="16818" name="Oval 195">
              <a:extLst>
                <a:ext uri="{FF2B5EF4-FFF2-40B4-BE49-F238E27FC236}">
                  <a16:creationId xmlns:a16="http://schemas.microsoft.com/office/drawing/2014/main" id="{D5BE9B88-3DA5-2595-81CF-311F917624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8" y="2246"/>
              <a:ext cx="26" cy="51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16473" name="Group 196">
            <a:extLst>
              <a:ext uri="{FF2B5EF4-FFF2-40B4-BE49-F238E27FC236}">
                <a16:creationId xmlns:a16="http://schemas.microsoft.com/office/drawing/2014/main" id="{1B3436FB-FBA6-7C20-0E93-D808A39D2EC6}"/>
              </a:ext>
            </a:extLst>
          </p:cNvPr>
          <p:cNvGrpSpPr>
            <a:grpSpLocks/>
          </p:cNvGrpSpPr>
          <p:nvPr/>
        </p:nvGrpSpPr>
        <p:grpSpPr bwMode="auto">
          <a:xfrm>
            <a:off x="4970463" y="3605213"/>
            <a:ext cx="41275" cy="80962"/>
            <a:chOff x="3131" y="2271"/>
            <a:chExt cx="26" cy="51"/>
          </a:xfrm>
        </p:grpSpPr>
        <p:sp>
          <p:nvSpPr>
            <p:cNvPr id="16815" name="Oval 197">
              <a:extLst>
                <a:ext uri="{FF2B5EF4-FFF2-40B4-BE49-F238E27FC236}">
                  <a16:creationId xmlns:a16="http://schemas.microsoft.com/office/drawing/2014/main" id="{C889067C-1161-4C57-EA78-BA3541D5A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1" y="2271"/>
              <a:ext cx="26" cy="51"/>
            </a:xfrm>
            <a:prstGeom prst="ellipse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  <p:sp>
          <p:nvSpPr>
            <p:cNvPr id="16816" name="Oval 198">
              <a:extLst>
                <a:ext uri="{FF2B5EF4-FFF2-40B4-BE49-F238E27FC236}">
                  <a16:creationId xmlns:a16="http://schemas.microsoft.com/office/drawing/2014/main" id="{16C39E90-F449-A89F-145B-D142FA8E2B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1" y="2271"/>
              <a:ext cx="26" cy="51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1800">
                <a:solidFill>
                  <a:schemeClr val="bg1"/>
                </a:solidFill>
              </a:endParaRPr>
            </a:p>
          </p:txBody>
        </p:sp>
      </p:grpSp>
      <p:sp>
        <p:nvSpPr>
          <p:cNvPr id="16474" name="Freeform 199">
            <a:extLst>
              <a:ext uri="{FF2B5EF4-FFF2-40B4-BE49-F238E27FC236}">
                <a16:creationId xmlns:a16="http://schemas.microsoft.com/office/drawing/2014/main" id="{2C12DFFA-17C0-7679-DE4C-2A42C67B26DB}"/>
              </a:ext>
            </a:extLst>
          </p:cNvPr>
          <p:cNvSpPr>
            <a:spLocks/>
          </p:cNvSpPr>
          <p:nvPr/>
        </p:nvSpPr>
        <p:spPr bwMode="auto">
          <a:xfrm>
            <a:off x="1722438" y="3173413"/>
            <a:ext cx="569912" cy="274637"/>
          </a:xfrm>
          <a:custGeom>
            <a:avLst/>
            <a:gdLst>
              <a:gd name="T0" fmla="*/ 0 w 717"/>
              <a:gd name="T1" fmla="*/ 2147483646 h 347"/>
              <a:gd name="T2" fmla="*/ 2147483646 w 717"/>
              <a:gd name="T3" fmla="*/ 2147483646 h 347"/>
              <a:gd name="T4" fmla="*/ 2147483646 w 717"/>
              <a:gd name="T5" fmla="*/ 2147483646 h 347"/>
              <a:gd name="T6" fmla="*/ 2147483646 w 717"/>
              <a:gd name="T7" fmla="*/ 2147483646 h 347"/>
              <a:gd name="T8" fmla="*/ 2147483646 w 717"/>
              <a:gd name="T9" fmla="*/ 2147483646 h 347"/>
              <a:gd name="T10" fmla="*/ 2147483646 w 717"/>
              <a:gd name="T11" fmla="*/ 2147483646 h 347"/>
              <a:gd name="T12" fmla="*/ 2147483646 w 717"/>
              <a:gd name="T13" fmla="*/ 2147483646 h 347"/>
              <a:gd name="T14" fmla="*/ 2147483646 w 717"/>
              <a:gd name="T15" fmla="*/ 2147483646 h 347"/>
              <a:gd name="T16" fmla="*/ 2147483646 w 717"/>
              <a:gd name="T17" fmla="*/ 2147483646 h 347"/>
              <a:gd name="T18" fmla="*/ 2147483646 w 717"/>
              <a:gd name="T19" fmla="*/ 2147483646 h 347"/>
              <a:gd name="T20" fmla="*/ 2147483646 w 717"/>
              <a:gd name="T21" fmla="*/ 2147483646 h 347"/>
              <a:gd name="T22" fmla="*/ 2147483646 w 717"/>
              <a:gd name="T23" fmla="*/ 2147483646 h 347"/>
              <a:gd name="T24" fmla="*/ 2147483646 w 717"/>
              <a:gd name="T25" fmla="*/ 2147483646 h 347"/>
              <a:gd name="T26" fmla="*/ 2147483646 w 717"/>
              <a:gd name="T27" fmla="*/ 2147483646 h 347"/>
              <a:gd name="T28" fmla="*/ 2147483646 w 717"/>
              <a:gd name="T29" fmla="*/ 2147483646 h 347"/>
              <a:gd name="T30" fmla="*/ 2147483646 w 717"/>
              <a:gd name="T31" fmla="*/ 2147483646 h 347"/>
              <a:gd name="T32" fmla="*/ 2147483646 w 717"/>
              <a:gd name="T33" fmla="*/ 2147483646 h 347"/>
              <a:gd name="T34" fmla="*/ 2147483646 w 717"/>
              <a:gd name="T35" fmla="*/ 0 h 34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717"/>
              <a:gd name="T55" fmla="*/ 0 h 347"/>
              <a:gd name="T56" fmla="*/ 717 w 717"/>
              <a:gd name="T57" fmla="*/ 347 h 347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717" h="347">
                <a:moveTo>
                  <a:pt x="0" y="347"/>
                </a:moveTo>
                <a:lnTo>
                  <a:pt x="127" y="330"/>
                </a:lnTo>
                <a:lnTo>
                  <a:pt x="190" y="323"/>
                </a:lnTo>
                <a:lnTo>
                  <a:pt x="249" y="311"/>
                </a:lnTo>
                <a:lnTo>
                  <a:pt x="309" y="299"/>
                </a:lnTo>
                <a:lnTo>
                  <a:pt x="362" y="284"/>
                </a:lnTo>
                <a:lnTo>
                  <a:pt x="414" y="267"/>
                </a:lnTo>
                <a:lnTo>
                  <a:pt x="462" y="248"/>
                </a:lnTo>
                <a:lnTo>
                  <a:pt x="485" y="236"/>
                </a:lnTo>
                <a:lnTo>
                  <a:pt x="506" y="223"/>
                </a:lnTo>
                <a:lnTo>
                  <a:pt x="547" y="190"/>
                </a:lnTo>
                <a:lnTo>
                  <a:pt x="585" y="156"/>
                </a:lnTo>
                <a:lnTo>
                  <a:pt x="619" y="119"/>
                </a:lnTo>
                <a:lnTo>
                  <a:pt x="650" y="83"/>
                </a:lnTo>
                <a:lnTo>
                  <a:pt x="677" y="48"/>
                </a:lnTo>
                <a:lnTo>
                  <a:pt x="700" y="21"/>
                </a:lnTo>
                <a:lnTo>
                  <a:pt x="710" y="10"/>
                </a:lnTo>
                <a:lnTo>
                  <a:pt x="717" y="0"/>
                </a:lnTo>
              </a:path>
            </a:pathLst>
          </a:custGeom>
          <a:noFill/>
          <a:ln w="12700">
            <a:solidFill>
              <a:srgbClr val="FF99C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6475" name="Freeform 200">
            <a:extLst>
              <a:ext uri="{FF2B5EF4-FFF2-40B4-BE49-F238E27FC236}">
                <a16:creationId xmlns:a16="http://schemas.microsoft.com/office/drawing/2014/main" id="{BEDE5BBC-A169-277C-DF88-7464311A96E2}"/>
              </a:ext>
            </a:extLst>
          </p:cNvPr>
          <p:cNvSpPr>
            <a:spLocks/>
          </p:cNvSpPr>
          <p:nvPr/>
        </p:nvSpPr>
        <p:spPr bwMode="auto">
          <a:xfrm>
            <a:off x="1884363" y="2978150"/>
            <a:ext cx="2395537" cy="284163"/>
          </a:xfrm>
          <a:custGeom>
            <a:avLst/>
            <a:gdLst>
              <a:gd name="T0" fmla="*/ 2147483646 w 3018"/>
              <a:gd name="T1" fmla="*/ 2147483646 h 359"/>
              <a:gd name="T2" fmla="*/ 2147483646 w 3018"/>
              <a:gd name="T3" fmla="*/ 2147483646 h 359"/>
              <a:gd name="T4" fmla="*/ 2147483646 w 3018"/>
              <a:gd name="T5" fmla="*/ 2147483646 h 359"/>
              <a:gd name="T6" fmla="*/ 2147483646 w 3018"/>
              <a:gd name="T7" fmla="*/ 2147483646 h 359"/>
              <a:gd name="T8" fmla="*/ 2147483646 w 3018"/>
              <a:gd name="T9" fmla="*/ 2147483646 h 359"/>
              <a:gd name="T10" fmla="*/ 2147483646 w 3018"/>
              <a:gd name="T11" fmla="*/ 2147483646 h 359"/>
              <a:gd name="T12" fmla="*/ 2147483646 w 3018"/>
              <a:gd name="T13" fmla="*/ 2147483646 h 359"/>
              <a:gd name="T14" fmla="*/ 2147483646 w 3018"/>
              <a:gd name="T15" fmla="*/ 2147483646 h 359"/>
              <a:gd name="T16" fmla="*/ 2147483646 w 3018"/>
              <a:gd name="T17" fmla="*/ 2147483646 h 359"/>
              <a:gd name="T18" fmla="*/ 2147483646 w 3018"/>
              <a:gd name="T19" fmla="*/ 2147483646 h 359"/>
              <a:gd name="T20" fmla="*/ 2147483646 w 3018"/>
              <a:gd name="T21" fmla="*/ 2147483646 h 359"/>
              <a:gd name="T22" fmla="*/ 2147483646 w 3018"/>
              <a:gd name="T23" fmla="*/ 2147483646 h 359"/>
              <a:gd name="T24" fmla="*/ 2147483646 w 3018"/>
              <a:gd name="T25" fmla="*/ 2147483646 h 359"/>
              <a:gd name="T26" fmla="*/ 2147483646 w 3018"/>
              <a:gd name="T27" fmla="*/ 2147483646 h 359"/>
              <a:gd name="T28" fmla="*/ 2147483646 w 3018"/>
              <a:gd name="T29" fmla="*/ 2147483646 h 359"/>
              <a:gd name="T30" fmla="*/ 2147483646 w 3018"/>
              <a:gd name="T31" fmla="*/ 2147483646 h 359"/>
              <a:gd name="T32" fmla="*/ 2147483646 w 3018"/>
              <a:gd name="T33" fmla="*/ 2147483646 h 359"/>
              <a:gd name="T34" fmla="*/ 2147483646 w 3018"/>
              <a:gd name="T35" fmla="*/ 2147483646 h 359"/>
              <a:gd name="T36" fmla="*/ 2147483646 w 3018"/>
              <a:gd name="T37" fmla="*/ 2147483646 h 359"/>
              <a:gd name="T38" fmla="*/ 2147483646 w 3018"/>
              <a:gd name="T39" fmla="*/ 2147483646 h 359"/>
              <a:gd name="T40" fmla="*/ 2147483646 w 3018"/>
              <a:gd name="T41" fmla="*/ 2147483646 h 359"/>
              <a:gd name="T42" fmla="*/ 2147483646 w 3018"/>
              <a:gd name="T43" fmla="*/ 2147483646 h 359"/>
              <a:gd name="T44" fmla="*/ 2147483646 w 3018"/>
              <a:gd name="T45" fmla="*/ 2147483646 h 359"/>
              <a:gd name="T46" fmla="*/ 2147483646 w 3018"/>
              <a:gd name="T47" fmla="*/ 2147483646 h 359"/>
              <a:gd name="T48" fmla="*/ 2147483646 w 3018"/>
              <a:gd name="T49" fmla="*/ 2147483646 h 359"/>
              <a:gd name="T50" fmla="*/ 2147483646 w 3018"/>
              <a:gd name="T51" fmla="*/ 2147483646 h 359"/>
              <a:gd name="T52" fmla="*/ 2147483646 w 3018"/>
              <a:gd name="T53" fmla="*/ 2147483646 h 359"/>
              <a:gd name="T54" fmla="*/ 2147483646 w 3018"/>
              <a:gd name="T55" fmla="*/ 2147483646 h 359"/>
              <a:gd name="T56" fmla="*/ 2147483646 w 3018"/>
              <a:gd name="T57" fmla="*/ 2147483646 h 359"/>
              <a:gd name="T58" fmla="*/ 2147483646 w 3018"/>
              <a:gd name="T59" fmla="*/ 2147483646 h 359"/>
              <a:gd name="T60" fmla="*/ 2147483646 w 3018"/>
              <a:gd name="T61" fmla="*/ 2147483646 h 359"/>
              <a:gd name="T62" fmla="*/ 2147483646 w 3018"/>
              <a:gd name="T63" fmla="*/ 2147483646 h 359"/>
              <a:gd name="T64" fmla="*/ 2147483646 w 3018"/>
              <a:gd name="T65" fmla="*/ 2147483646 h 359"/>
              <a:gd name="T66" fmla="*/ 2147483646 w 3018"/>
              <a:gd name="T67" fmla="*/ 2147483646 h 359"/>
              <a:gd name="T68" fmla="*/ 2147483646 w 3018"/>
              <a:gd name="T69" fmla="*/ 2147483646 h 359"/>
              <a:gd name="T70" fmla="*/ 2147483646 w 3018"/>
              <a:gd name="T71" fmla="*/ 2147483646 h 359"/>
              <a:gd name="T72" fmla="*/ 2147483646 w 3018"/>
              <a:gd name="T73" fmla="*/ 2147483646 h 359"/>
              <a:gd name="T74" fmla="*/ 2147483646 w 3018"/>
              <a:gd name="T75" fmla="*/ 2147483646 h 359"/>
              <a:gd name="T76" fmla="*/ 2147483646 w 3018"/>
              <a:gd name="T77" fmla="*/ 2147483646 h 359"/>
              <a:gd name="T78" fmla="*/ 2147483646 w 3018"/>
              <a:gd name="T79" fmla="*/ 2147483646 h 359"/>
              <a:gd name="T80" fmla="*/ 2147483646 w 3018"/>
              <a:gd name="T81" fmla="*/ 2147483646 h 359"/>
              <a:gd name="T82" fmla="*/ 2147483646 w 3018"/>
              <a:gd name="T83" fmla="*/ 2147483646 h 35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018"/>
              <a:gd name="T127" fmla="*/ 0 h 359"/>
              <a:gd name="T128" fmla="*/ 3018 w 3018"/>
              <a:gd name="T129" fmla="*/ 359 h 359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018" h="359">
                <a:moveTo>
                  <a:pt x="0" y="0"/>
                </a:moveTo>
                <a:lnTo>
                  <a:pt x="71" y="29"/>
                </a:lnTo>
                <a:lnTo>
                  <a:pt x="140" y="56"/>
                </a:lnTo>
                <a:lnTo>
                  <a:pt x="205" y="83"/>
                </a:lnTo>
                <a:lnTo>
                  <a:pt x="269" y="108"/>
                </a:lnTo>
                <a:lnTo>
                  <a:pt x="328" y="133"/>
                </a:lnTo>
                <a:lnTo>
                  <a:pt x="380" y="156"/>
                </a:lnTo>
                <a:lnTo>
                  <a:pt x="403" y="167"/>
                </a:lnTo>
                <a:lnTo>
                  <a:pt x="426" y="179"/>
                </a:lnTo>
                <a:lnTo>
                  <a:pt x="445" y="188"/>
                </a:lnTo>
                <a:lnTo>
                  <a:pt x="462" y="198"/>
                </a:lnTo>
                <a:lnTo>
                  <a:pt x="476" y="208"/>
                </a:lnTo>
                <a:lnTo>
                  <a:pt x="487" y="215"/>
                </a:lnTo>
                <a:lnTo>
                  <a:pt x="495" y="225"/>
                </a:lnTo>
                <a:lnTo>
                  <a:pt x="499" y="233"/>
                </a:lnTo>
                <a:lnTo>
                  <a:pt x="501" y="240"/>
                </a:lnTo>
                <a:lnTo>
                  <a:pt x="503" y="248"/>
                </a:lnTo>
                <a:lnTo>
                  <a:pt x="501" y="259"/>
                </a:lnTo>
                <a:lnTo>
                  <a:pt x="497" y="271"/>
                </a:lnTo>
                <a:lnTo>
                  <a:pt x="495" y="283"/>
                </a:lnTo>
                <a:lnTo>
                  <a:pt x="497" y="286"/>
                </a:lnTo>
                <a:lnTo>
                  <a:pt x="499" y="290"/>
                </a:lnTo>
                <a:lnTo>
                  <a:pt x="505" y="294"/>
                </a:lnTo>
                <a:lnTo>
                  <a:pt x="512" y="298"/>
                </a:lnTo>
                <a:lnTo>
                  <a:pt x="533" y="302"/>
                </a:lnTo>
                <a:lnTo>
                  <a:pt x="558" y="304"/>
                </a:lnTo>
                <a:lnTo>
                  <a:pt x="585" y="302"/>
                </a:lnTo>
                <a:lnTo>
                  <a:pt x="616" y="302"/>
                </a:lnTo>
                <a:lnTo>
                  <a:pt x="648" y="298"/>
                </a:lnTo>
                <a:lnTo>
                  <a:pt x="685" y="296"/>
                </a:lnTo>
                <a:lnTo>
                  <a:pt x="725" y="296"/>
                </a:lnTo>
                <a:lnTo>
                  <a:pt x="769" y="298"/>
                </a:lnTo>
                <a:lnTo>
                  <a:pt x="815" y="304"/>
                </a:lnTo>
                <a:lnTo>
                  <a:pt x="865" y="315"/>
                </a:lnTo>
                <a:lnTo>
                  <a:pt x="917" y="329"/>
                </a:lnTo>
                <a:lnTo>
                  <a:pt x="974" y="340"/>
                </a:lnTo>
                <a:lnTo>
                  <a:pt x="1032" y="352"/>
                </a:lnTo>
                <a:lnTo>
                  <a:pt x="1095" y="357"/>
                </a:lnTo>
                <a:lnTo>
                  <a:pt x="1128" y="359"/>
                </a:lnTo>
                <a:lnTo>
                  <a:pt x="1160" y="357"/>
                </a:lnTo>
                <a:lnTo>
                  <a:pt x="1195" y="354"/>
                </a:lnTo>
                <a:lnTo>
                  <a:pt x="1229" y="348"/>
                </a:lnTo>
                <a:lnTo>
                  <a:pt x="1266" y="338"/>
                </a:lnTo>
                <a:lnTo>
                  <a:pt x="1304" y="325"/>
                </a:lnTo>
                <a:lnTo>
                  <a:pt x="1346" y="307"/>
                </a:lnTo>
                <a:lnTo>
                  <a:pt x="1390" y="286"/>
                </a:lnTo>
                <a:lnTo>
                  <a:pt x="1435" y="265"/>
                </a:lnTo>
                <a:lnTo>
                  <a:pt x="1481" y="242"/>
                </a:lnTo>
                <a:lnTo>
                  <a:pt x="1573" y="192"/>
                </a:lnTo>
                <a:lnTo>
                  <a:pt x="1665" y="144"/>
                </a:lnTo>
                <a:lnTo>
                  <a:pt x="1709" y="121"/>
                </a:lnTo>
                <a:lnTo>
                  <a:pt x="1751" y="102"/>
                </a:lnTo>
                <a:lnTo>
                  <a:pt x="1791" y="83"/>
                </a:lnTo>
                <a:lnTo>
                  <a:pt x="1828" y="69"/>
                </a:lnTo>
                <a:lnTo>
                  <a:pt x="1862" y="58"/>
                </a:lnTo>
                <a:lnTo>
                  <a:pt x="1893" y="50"/>
                </a:lnTo>
                <a:lnTo>
                  <a:pt x="1920" y="48"/>
                </a:lnTo>
                <a:lnTo>
                  <a:pt x="1945" y="48"/>
                </a:lnTo>
                <a:lnTo>
                  <a:pt x="1966" y="52"/>
                </a:lnTo>
                <a:lnTo>
                  <a:pt x="1985" y="60"/>
                </a:lnTo>
                <a:lnTo>
                  <a:pt x="2002" y="69"/>
                </a:lnTo>
                <a:lnTo>
                  <a:pt x="2018" y="79"/>
                </a:lnTo>
                <a:lnTo>
                  <a:pt x="2044" y="106"/>
                </a:lnTo>
                <a:lnTo>
                  <a:pt x="2067" y="135"/>
                </a:lnTo>
                <a:lnTo>
                  <a:pt x="2092" y="162"/>
                </a:lnTo>
                <a:lnTo>
                  <a:pt x="2104" y="173"/>
                </a:lnTo>
                <a:lnTo>
                  <a:pt x="2117" y="183"/>
                </a:lnTo>
                <a:lnTo>
                  <a:pt x="2133" y="192"/>
                </a:lnTo>
                <a:lnTo>
                  <a:pt x="2150" y="198"/>
                </a:lnTo>
                <a:lnTo>
                  <a:pt x="2184" y="204"/>
                </a:lnTo>
                <a:lnTo>
                  <a:pt x="2217" y="206"/>
                </a:lnTo>
                <a:lnTo>
                  <a:pt x="2250" y="206"/>
                </a:lnTo>
                <a:lnTo>
                  <a:pt x="2284" y="202"/>
                </a:lnTo>
                <a:lnTo>
                  <a:pt x="2320" y="198"/>
                </a:lnTo>
                <a:lnTo>
                  <a:pt x="2361" y="194"/>
                </a:lnTo>
                <a:lnTo>
                  <a:pt x="2405" y="194"/>
                </a:lnTo>
                <a:lnTo>
                  <a:pt x="2457" y="198"/>
                </a:lnTo>
                <a:lnTo>
                  <a:pt x="2514" y="206"/>
                </a:lnTo>
                <a:lnTo>
                  <a:pt x="2575" y="215"/>
                </a:lnTo>
                <a:lnTo>
                  <a:pt x="2643" y="227"/>
                </a:lnTo>
                <a:lnTo>
                  <a:pt x="2714" y="238"/>
                </a:lnTo>
                <a:lnTo>
                  <a:pt x="2786" y="252"/>
                </a:lnTo>
                <a:lnTo>
                  <a:pt x="2863" y="267"/>
                </a:lnTo>
                <a:lnTo>
                  <a:pt x="3018" y="298"/>
                </a:lnTo>
              </a:path>
            </a:pathLst>
          </a:custGeom>
          <a:noFill/>
          <a:ln w="12700">
            <a:solidFill>
              <a:srgbClr val="FF99C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6476" name="Freeform 201">
            <a:extLst>
              <a:ext uri="{FF2B5EF4-FFF2-40B4-BE49-F238E27FC236}">
                <a16:creationId xmlns:a16="http://schemas.microsoft.com/office/drawing/2014/main" id="{5B97CEF2-CA9E-6150-5ECC-9C1762BF2D44}"/>
              </a:ext>
            </a:extLst>
          </p:cNvPr>
          <p:cNvSpPr>
            <a:spLocks/>
          </p:cNvSpPr>
          <p:nvPr/>
        </p:nvSpPr>
        <p:spPr bwMode="auto">
          <a:xfrm>
            <a:off x="2087563" y="2700338"/>
            <a:ext cx="974725" cy="473075"/>
          </a:xfrm>
          <a:custGeom>
            <a:avLst/>
            <a:gdLst>
              <a:gd name="T0" fmla="*/ 0 w 1227"/>
              <a:gd name="T1" fmla="*/ 2147483646 h 595"/>
              <a:gd name="T2" fmla="*/ 2147483646 w 1227"/>
              <a:gd name="T3" fmla="*/ 2147483646 h 595"/>
              <a:gd name="T4" fmla="*/ 2147483646 w 1227"/>
              <a:gd name="T5" fmla="*/ 2147483646 h 595"/>
              <a:gd name="T6" fmla="*/ 2147483646 w 1227"/>
              <a:gd name="T7" fmla="*/ 2147483646 h 595"/>
              <a:gd name="T8" fmla="*/ 2147483646 w 1227"/>
              <a:gd name="T9" fmla="*/ 2147483646 h 595"/>
              <a:gd name="T10" fmla="*/ 2147483646 w 1227"/>
              <a:gd name="T11" fmla="*/ 2147483646 h 595"/>
              <a:gd name="T12" fmla="*/ 2147483646 w 1227"/>
              <a:gd name="T13" fmla="*/ 2147483646 h 595"/>
              <a:gd name="T14" fmla="*/ 2147483646 w 1227"/>
              <a:gd name="T15" fmla="*/ 2147483646 h 595"/>
              <a:gd name="T16" fmla="*/ 2147483646 w 1227"/>
              <a:gd name="T17" fmla="*/ 2147483646 h 595"/>
              <a:gd name="T18" fmla="*/ 2147483646 w 1227"/>
              <a:gd name="T19" fmla="*/ 2147483646 h 595"/>
              <a:gd name="T20" fmla="*/ 2147483646 w 1227"/>
              <a:gd name="T21" fmla="*/ 2147483646 h 595"/>
              <a:gd name="T22" fmla="*/ 2147483646 w 1227"/>
              <a:gd name="T23" fmla="*/ 2147483646 h 595"/>
              <a:gd name="T24" fmla="*/ 2147483646 w 1227"/>
              <a:gd name="T25" fmla="*/ 2147483646 h 595"/>
              <a:gd name="T26" fmla="*/ 2147483646 w 1227"/>
              <a:gd name="T27" fmla="*/ 2147483646 h 595"/>
              <a:gd name="T28" fmla="*/ 2147483646 w 1227"/>
              <a:gd name="T29" fmla="*/ 2147483646 h 595"/>
              <a:gd name="T30" fmla="*/ 2147483646 w 1227"/>
              <a:gd name="T31" fmla="*/ 2147483646 h 595"/>
              <a:gd name="T32" fmla="*/ 2147483646 w 1227"/>
              <a:gd name="T33" fmla="*/ 2147483646 h 595"/>
              <a:gd name="T34" fmla="*/ 2147483646 w 1227"/>
              <a:gd name="T35" fmla="*/ 2010264233 h 595"/>
              <a:gd name="T36" fmla="*/ 2147483646 w 1227"/>
              <a:gd name="T37" fmla="*/ 1005132514 h 595"/>
              <a:gd name="T38" fmla="*/ 2147483646 w 1227"/>
              <a:gd name="T39" fmla="*/ 0 h 595"/>
              <a:gd name="T40" fmla="*/ 2147483646 w 1227"/>
              <a:gd name="T41" fmla="*/ 0 h 595"/>
              <a:gd name="T42" fmla="*/ 2147483646 w 1227"/>
              <a:gd name="T43" fmla="*/ 0 h 595"/>
              <a:gd name="T44" fmla="*/ 2147483646 w 1227"/>
              <a:gd name="T45" fmla="*/ 0 h 595"/>
              <a:gd name="T46" fmla="*/ 2147483646 w 1227"/>
              <a:gd name="T47" fmla="*/ 1005132514 h 595"/>
              <a:gd name="T48" fmla="*/ 2147483646 w 1227"/>
              <a:gd name="T49" fmla="*/ 2010264233 h 595"/>
              <a:gd name="T50" fmla="*/ 2147483646 w 1227"/>
              <a:gd name="T51" fmla="*/ 2147483646 h 595"/>
              <a:gd name="T52" fmla="*/ 2147483646 w 1227"/>
              <a:gd name="T53" fmla="*/ 2147483646 h 595"/>
              <a:gd name="T54" fmla="*/ 2147483646 w 1227"/>
              <a:gd name="T55" fmla="*/ 2147483646 h 595"/>
              <a:gd name="T56" fmla="*/ 2147483646 w 1227"/>
              <a:gd name="T57" fmla="*/ 2147483646 h 595"/>
              <a:gd name="T58" fmla="*/ 2147483646 w 1227"/>
              <a:gd name="T59" fmla="*/ 2147483646 h 595"/>
              <a:gd name="T60" fmla="*/ 2147483646 w 1227"/>
              <a:gd name="T61" fmla="*/ 2147483646 h 595"/>
              <a:gd name="T62" fmla="*/ 2147483646 w 1227"/>
              <a:gd name="T63" fmla="*/ 2147483646 h 595"/>
              <a:gd name="T64" fmla="*/ 2147483646 w 1227"/>
              <a:gd name="T65" fmla="*/ 2147483646 h 595"/>
              <a:gd name="T66" fmla="*/ 2147483646 w 1227"/>
              <a:gd name="T67" fmla="*/ 2147483646 h 595"/>
              <a:gd name="T68" fmla="*/ 2147483646 w 1227"/>
              <a:gd name="T69" fmla="*/ 2147483646 h 595"/>
              <a:gd name="T70" fmla="*/ 2147483646 w 1227"/>
              <a:gd name="T71" fmla="*/ 2147483646 h 595"/>
              <a:gd name="T72" fmla="*/ 2147483646 w 1227"/>
              <a:gd name="T73" fmla="*/ 2147483646 h 595"/>
              <a:gd name="T74" fmla="*/ 2147483646 w 1227"/>
              <a:gd name="T75" fmla="*/ 2147483646 h 595"/>
              <a:gd name="T76" fmla="*/ 2147483646 w 1227"/>
              <a:gd name="T77" fmla="*/ 2147483646 h 595"/>
              <a:gd name="T78" fmla="*/ 2147483646 w 1227"/>
              <a:gd name="T79" fmla="*/ 2147483646 h 595"/>
              <a:gd name="T80" fmla="*/ 2147483646 w 1227"/>
              <a:gd name="T81" fmla="*/ 2147483646 h 595"/>
              <a:gd name="T82" fmla="*/ 2147483646 w 1227"/>
              <a:gd name="T83" fmla="*/ 2147483646 h 595"/>
              <a:gd name="T84" fmla="*/ 2147483646 w 1227"/>
              <a:gd name="T85" fmla="*/ 2147483646 h 595"/>
              <a:gd name="T86" fmla="*/ 2147483646 w 1227"/>
              <a:gd name="T87" fmla="*/ 2147483646 h 595"/>
              <a:gd name="T88" fmla="*/ 2147483646 w 1227"/>
              <a:gd name="T89" fmla="*/ 2147483646 h 595"/>
              <a:gd name="T90" fmla="*/ 2147483646 w 1227"/>
              <a:gd name="T91" fmla="*/ 2147483646 h 595"/>
              <a:gd name="T92" fmla="*/ 2147483646 w 1227"/>
              <a:gd name="T93" fmla="*/ 2147483646 h 595"/>
              <a:gd name="T94" fmla="*/ 2147483646 w 1227"/>
              <a:gd name="T95" fmla="*/ 2147483646 h 59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227"/>
              <a:gd name="T145" fmla="*/ 0 h 595"/>
              <a:gd name="T146" fmla="*/ 1227 w 1227"/>
              <a:gd name="T147" fmla="*/ 595 h 595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227" h="595">
                <a:moveTo>
                  <a:pt x="0" y="250"/>
                </a:moveTo>
                <a:lnTo>
                  <a:pt x="21" y="221"/>
                </a:lnTo>
                <a:lnTo>
                  <a:pt x="44" y="192"/>
                </a:lnTo>
                <a:lnTo>
                  <a:pt x="67" y="163"/>
                </a:lnTo>
                <a:lnTo>
                  <a:pt x="94" y="136"/>
                </a:lnTo>
                <a:lnTo>
                  <a:pt x="127" y="111"/>
                </a:lnTo>
                <a:lnTo>
                  <a:pt x="163" y="90"/>
                </a:lnTo>
                <a:lnTo>
                  <a:pt x="207" y="69"/>
                </a:lnTo>
                <a:lnTo>
                  <a:pt x="230" y="60"/>
                </a:lnTo>
                <a:lnTo>
                  <a:pt x="257" y="52"/>
                </a:lnTo>
                <a:lnTo>
                  <a:pt x="286" y="44"/>
                </a:lnTo>
                <a:lnTo>
                  <a:pt x="320" y="38"/>
                </a:lnTo>
                <a:lnTo>
                  <a:pt x="359" y="31"/>
                </a:lnTo>
                <a:lnTo>
                  <a:pt x="399" y="27"/>
                </a:lnTo>
                <a:lnTo>
                  <a:pt x="443" y="21"/>
                </a:lnTo>
                <a:lnTo>
                  <a:pt x="487" y="17"/>
                </a:lnTo>
                <a:lnTo>
                  <a:pt x="579" y="10"/>
                </a:lnTo>
                <a:lnTo>
                  <a:pt x="669" y="4"/>
                </a:lnTo>
                <a:lnTo>
                  <a:pt x="712" y="2"/>
                </a:lnTo>
                <a:lnTo>
                  <a:pt x="752" y="0"/>
                </a:lnTo>
                <a:lnTo>
                  <a:pt x="788" y="0"/>
                </a:lnTo>
                <a:lnTo>
                  <a:pt x="821" y="0"/>
                </a:lnTo>
                <a:lnTo>
                  <a:pt x="848" y="0"/>
                </a:lnTo>
                <a:lnTo>
                  <a:pt x="871" y="2"/>
                </a:lnTo>
                <a:lnTo>
                  <a:pt x="886" y="4"/>
                </a:lnTo>
                <a:lnTo>
                  <a:pt x="898" y="6"/>
                </a:lnTo>
                <a:lnTo>
                  <a:pt x="903" y="6"/>
                </a:lnTo>
                <a:lnTo>
                  <a:pt x="905" y="8"/>
                </a:lnTo>
                <a:lnTo>
                  <a:pt x="903" y="10"/>
                </a:lnTo>
                <a:lnTo>
                  <a:pt x="900" y="12"/>
                </a:lnTo>
                <a:lnTo>
                  <a:pt x="886" y="17"/>
                </a:lnTo>
                <a:lnTo>
                  <a:pt x="871" y="29"/>
                </a:lnTo>
                <a:lnTo>
                  <a:pt x="865" y="36"/>
                </a:lnTo>
                <a:lnTo>
                  <a:pt x="859" y="46"/>
                </a:lnTo>
                <a:lnTo>
                  <a:pt x="857" y="56"/>
                </a:lnTo>
                <a:lnTo>
                  <a:pt x="857" y="69"/>
                </a:lnTo>
                <a:lnTo>
                  <a:pt x="861" y="84"/>
                </a:lnTo>
                <a:lnTo>
                  <a:pt x="871" y="102"/>
                </a:lnTo>
                <a:lnTo>
                  <a:pt x="882" y="121"/>
                </a:lnTo>
                <a:lnTo>
                  <a:pt x="898" y="142"/>
                </a:lnTo>
                <a:lnTo>
                  <a:pt x="913" y="167"/>
                </a:lnTo>
                <a:lnTo>
                  <a:pt x="930" y="192"/>
                </a:lnTo>
                <a:lnTo>
                  <a:pt x="971" y="250"/>
                </a:lnTo>
                <a:lnTo>
                  <a:pt x="1015" y="311"/>
                </a:lnTo>
                <a:lnTo>
                  <a:pt x="1064" y="378"/>
                </a:lnTo>
                <a:lnTo>
                  <a:pt x="1116" y="449"/>
                </a:lnTo>
                <a:lnTo>
                  <a:pt x="1172" y="522"/>
                </a:lnTo>
                <a:lnTo>
                  <a:pt x="1227" y="595"/>
                </a:lnTo>
              </a:path>
            </a:pathLst>
          </a:custGeom>
          <a:noFill/>
          <a:ln w="12700">
            <a:solidFill>
              <a:srgbClr val="FF99C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6477" name="Freeform 202">
            <a:extLst>
              <a:ext uri="{FF2B5EF4-FFF2-40B4-BE49-F238E27FC236}">
                <a16:creationId xmlns:a16="http://schemas.microsoft.com/office/drawing/2014/main" id="{02A6A35C-FD34-AC8B-21A7-44C13CC2636F}"/>
              </a:ext>
            </a:extLst>
          </p:cNvPr>
          <p:cNvSpPr>
            <a:spLocks/>
          </p:cNvSpPr>
          <p:nvPr/>
        </p:nvSpPr>
        <p:spPr bwMode="auto">
          <a:xfrm>
            <a:off x="6145213" y="2654300"/>
            <a:ext cx="893762" cy="441325"/>
          </a:xfrm>
          <a:custGeom>
            <a:avLst/>
            <a:gdLst>
              <a:gd name="T0" fmla="*/ 2147483646 w 1126"/>
              <a:gd name="T1" fmla="*/ 2147483646 h 555"/>
              <a:gd name="T2" fmla="*/ 2147483646 w 1126"/>
              <a:gd name="T3" fmla="*/ 2011382820 h 555"/>
              <a:gd name="T4" fmla="*/ 2147483646 w 1126"/>
              <a:gd name="T5" fmla="*/ 0 h 555"/>
              <a:gd name="T6" fmla="*/ 2147483646 w 1126"/>
              <a:gd name="T7" fmla="*/ 1005374928 h 555"/>
              <a:gd name="T8" fmla="*/ 2147483646 w 1126"/>
              <a:gd name="T9" fmla="*/ 2011382820 h 555"/>
              <a:gd name="T10" fmla="*/ 2147483646 w 1126"/>
              <a:gd name="T11" fmla="*/ 2147483646 h 555"/>
              <a:gd name="T12" fmla="*/ 2147483646 w 1126"/>
              <a:gd name="T13" fmla="*/ 2147483646 h 555"/>
              <a:gd name="T14" fmla="*/ 2147483646 w 1126"/>
              <a:gd name="T15" fmla="*/ 2147483646 h 555"/>
              <a:gd name="T16" fmla="*/ 2147483646 w 1126"/>
              <a:gd name="T17" fmla="*/ 2147483646 h 555"/>
              <a:gd name="T18" fmla="*/ 2147483646 w 1126"/>
              <a:gd name="T19" fmla="*/ 2147483646 h 555"/>
              <a:gd name="T20" fmla="*/ 2147483646 w 1126"/>
              <a:gd name="T21" fmla="*/ 2147483646 h 555"/>
              <a:gd name="T22" fmla="*/ 2147483646 w 1126"/>
              <a:gd name="T23" fmla="*/ 2147483646 h 555"/>
              <a:gd name="T24" fmla="*/ 2147483646 w 1126"/>
              <a:gd name="T25" fmla="*/ 2147483646 h 555"/>
              <a:gd name="T26" fmla="*/ 2147483646 w 1126"/>
              <a:gd name="T27" fmla="*/ 2147483646 h 555"/>
              <a:gd name="T28" fmla="*/ 2147483646 w 1126"/>
              <a:gd name="T29" fmla="*/ 2147483646 h 555"/>
              <a:gd name="T30" fmla="*/ 2147483646 w 1126"/>
              <a:gd name="T31" fmla="*/ 2147483646 h 555"/>
              <a:gd name="T32" fmla="*/ 2147483646 w 1126"/>
              <a:gd name="T33" fmla="*/ 2147483646 h 555"/>
              <a:gd name="T34" fmla="*/ 2147483646 w 1126"/>
              <a:gd name="T35" fmla="*/ 2147483646 h 555"/>
              <a:gd name="T36" fmla="*/ 2147483646 w 1126"/>
              <a:gd name="T37" fmla="*/ 2147483646 h 555"/>
              <a:gd name="T38" fmla="*/ 2147483646 w 1126"/>
              <a:gd name="T39" fmla="*/ 2147483646 h 555"/>
              <a:gd name="T40" fmla="*/ 2147483646 w 1126"/>
              <a:gd name="T41" fmla="*/ 2147483646 h 555"/>
              <a:gd name="T42" fmla="*/ 2147483646 w 1126"/>
              <a:gd name="T43" fmla="*/ 2147483646 h 555"/>
              <a:gd name="T44" fmla="*/ 2147483646 w 1126"/>
              <a:gd name="T45" fmla="*/ 2147483646 h 555"/>
              <a:gd name="T46" fmla="*/ 2147483646 w 1126"/>
              <a:gd name="T47" fmla="*/ 2147483646 h 555"/>
              <a:gd name="T48" fmla="*/ 2147483646 w 1126"/>
              <a:gd name="T49" fmla="*/ 2147483646 h 555"/>
              <a:gd name="T50" fmla="*/ 2147483646 w 1126"/>
              <a:gd name="T51" fmla="*/ 2147483646 h 555"/>
              <a:gd name="T52" fmla="*/ 2147483646 w 1126"/>
              <a:gd name="T53" fmla="*/ 2147483646 h 555"/>
              <a:gd name="T54" fmla="*/ 2147483646 w 1126"/>
              <a:gd name="T55" fmla="*/ 2147483646 h 555"/>
              <a:gd name="T56" fmla="*/ 2147483646 w 1126"/>
              <a:gd name="T57" fmla="*/ 2147483646 h 555"/>
              <a:gd name="T58" fmla="*/ 2147483646 w 1126"/>
              <a:gd name="T59" fmla="*/ 2147483646 h 555"/>
              <a:gd name="T60" fmla="*/ 2147483646 w 1126"/>
              <a:gd name="T61" fmla="*/ 2147483646 h 555"/>
              <a:gd name="T62" fmla="*/ 2147483646 w 1126"/>
              <a:gd name="T63" fmla="*/ 2147483646 h 555"/>
              <a:gd name="T64" fmla="*/ 2147483646 w 1126"/>
              <a:gd name="T65" fmla="*/ 2147483646 h 555"/>
              <a:gd name="T66" fmla="*/ 2147483646 w 1126"/>
              <a:gd name="T67" fmla="*/ 2147483646 h 555"/>
              <a:gd name="T68" fmla="*/ 2147483646 w 1126"/>
              <a:gd name="T69" fmla="*/ 2147483646 h 555"/>
              <a:gd name="T70" fmla="*/ 2147483646 w 1126"/>
              <a:gd name="T71" fmla="*/ 2147483646 h 555"/>
              <a:gd name="T72" fmla="*/ 2147483646 w 1126"/>
              <a:gd name="T73" fmla="*/ 2147483646 h 555"/>
              <a:gd name="T74" fmla="*/ 2147483646 w 1126"/>
              <a:gd name="T75" fmla="*/ 2147483646 h 555"/>
              <a:gd name="T76" fmla="*/ 2147483646 w 1126"/>
              <a:gd name="T77" fmla="*/ 2147483646 h 555"/>
              <a:gd name="T78" fmla="*/ 2147483646 w 1126"/>
              <a:gd name="T79" fmla="*/ 2147483646 h 555"/>
              <a:gd name="T80" fmla="*/ 2147483646 w 1126"/>
              <a:gd name="T81" fmla="*/ 2147483646 h 555"/>
              <a:gd name="T82" fmla="*/ 2147483646 w 1126"/>
              <a:gd name="T83" fmla="*/ 2147483646 h 555"/>
              <a:gd name="T84" fmla="*/ 2147483646 w 1126"/>
              <a:gd name="T85" fmla="*/ 2147483646 h 555"/>
              <a:gd name="T86" fmla="*/ 2147483646 w 1126"/>
              <a:gd name="T87" fmla="*/ 2147483646 h 555"/>
              <a:gd name="T88" fmla="*/ 2147483646 w 1126"/>
              <a:gd name="T89" fmla="*/ 2147483646 h 555"/>
              <a:gd name="T90" fmla="*/ 2147483646 w 1126"/>
              <a:gd name="T91" fmla="*/ 2147483646 h 555"/>
              <a:gd name="T92" fmla="*/ 2147483646 w 1126"/>
              <a:gd name="T93" fmla="*/ 2147483646 h 555"/>
              <a:gd name="T94" fmla="*/ 2147483646 w 1126"/>
              <a:gd name="T95" fmla="*/ 2147483646 h 555"/>
              <a:gd name="T96" fmla="*/ 2147483646 w 1126"/>
              <a:gd name="T97" fmla="*/ 2147483646 h 555"/>
              <a:gd name="T98" fmla="*/ 2147483646 w 1126"/>
              <a:gd name="T99" fmla="*/ 2147483646 h 555"/>
              <a:gd name="T100" fmla="*/ 2147483646 w 1126"/>
              <a:gd name="T101" fmla="*/ 2147483646 h 555"/>
              <a:gd name="T102" fmla="*/ 2147483646 w 1126"/>
              <a:gd name="T103" fmla="*/ 2147483646 h 555"/>
              <a:gd name="T104" fmla="*/ 0 w 1126"/>
              <a:gd name="T105" fmla="*/ 2147483646 h 55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126"/>
              <a:gd name="T160" fmla="*/ 0 h 555"/>
              <a:gd name="T161" fmla="*/ 1126 w 1126"/>
              <a:gd name="T162" fmla="*/ 555 h 555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126" h="555">
                <a:moveTo>
                  <a:pt x="1126" y="10"/>
                </a:moveTo>
                <a:lnTo>
                  <a:pt x="1057" y="4"/>
                </a:lnTo>
                <a:lnTo>
                  <a:pt x="988" y="0"/>
                </a:lnTo>
                <a:lnTo>
                  <a:pt x="926" y="2"/>
                </a:lnTo>
                <a:lnTo>
                  <a:pt x="898" y="4"/>
                </a:lnTo>
                <a:lnTo>
                  <a:pt x="871" y="10"/>
                </a:lnTo>
                <a:lnTo>
                  <a:pt x="859" y="14"/>
                </a:lnTo>
                <a:lnTo>
                  <a:pt x="848" y="18"/>
                </a:lnTo>
                <a:lnTo>
                  <a:pt x="832" y="25"/>
                </a:lnTo>
                <a:lnTo>
                  <a:pt x="819" y="37"/>
                </a:lnTo>
                <a:lnTo>
                  <a:pt x="806" y="50"/>
                </a:lnTo>
                <a:lnTo>
                  <a:pt x="792" y="64"/>
                </a:lnTo>
                <a:lnTo>
                  <a:pt x="775" y="77"/>
                </a:lnTo>
                <a:lnTo>
                  <a:pt x="763" y="85"/>
                </a:lnTo>
                <a:lnTo>
                  <a:pt x="750" y="93"/>
                </a:lnTo>
                <a:lnTo>
                  <a:pt x="735" y="100"/>
                </a:lnTo>
                <a:lnTo>
                  <a:pt x="717" y="108"/>
                </a:lnTo>
                <a:lnTo>
                  <a:pt x="696" y="116"/>
                </a:lnTo>
                <a:lnTo>
                  <a:pt x="671" y="125"/>
                </a:lnTo>
                <a:lnTo>
                  <a:pt x="645" y="133"/>
                </a:lnTo>
                <a:lnTo>
                  <a:pt x="614" y="142"/>
                </a:lnTo>
                <a:lnTo>
                  <a:pt x="549" y="162"/>
                </a:lnTo>
                <a:lnTo>
                  <a:pt x="480" y="181"/>
                </a:lnTo>
                <a:lnTo>
                  <a:pt x="413" y="200"/>
                </a:lnTo>
                <a:lnTo>
                  <a:pt x="380" y="210"/>
                </a:lnTo>
                <a:lnTo>
                  <a:pt x="351" y="219"/>
                </a:lnTo>
                <a:lnTo>
                  <a:pt x="322" y="229"/>
                </a:lnTo>
                <a:lnTo>
                  <a:pt x="297" y="238"/>
                </a:lnTo>
                <a:lnTo>
                  <a:pt x="274" y="248"/>
                </a:lnTo>
                <a:lnTo>
                  <a:pt x="257" y="258"/>
                </a:lnTo>
                <a:lnTo>
                  <a:pt x="244" y="267"/>
                </a:lnTo>
                <a:lnTo>
                  <a:pt x="232" y="277"/>
                </a:lnTo>
                <a:lnTo>
                  <a:pt x="225" y="286"/>
                </a:lnTo>
                <a:lnTo>
                  <a:pt x="219" y="296"/>
                </a:lnTo>
                <a:lnTo>
                  <a:pt x="215" y="304"/>
                </a:lnTo>
                <a:lnTo>
                  <a:pt x="215" y="313"/>
                </a:lnTo>
                <a:lnTo>
                  <a:pt x="215" y="332"/>
                </a:lnTo>
                <a:lnTo>
                  <a:pt x="217" y="352"/>
                </a:lnTo>
                <a:lnTo>
                  <a:pt x="219" y="371"/>
                </a:lnTo>
                <a:lnTo>
                  <a:pt x="219" y="379"/>
                </a:lnTo>
                <a:lnTo>
                  <a:pt x="217" y="388"/>
                </a:lnTo>
                <a:lnTo>
                  <a:pt x="211" y="398"/>
                </a:lnTo>
                <a:lnTo>
                  <a:pt x="205" y="407"/>
                </a:lnTo>
                <a:lnTo>
                  <a:pt x="196" y="417"/>
                </a:lnTo>
                <a:lnTo>
                  <a:pt x="186" y="427"/>
                </a:lnTo>
                <a:lnTo>
                  <a:pt x="161" y="448"/>
                </a:lnTo>
                <a:lnTo>
                  <a:pt x="131" y="469"/>
                </a:lnTo>
                <a:lnTo>
                  <a:pt x="100" y="490"/>
                </a:lnTo>
                <a:lnTo>
                  <a:pt x="69" y="511"/>
                </a:lnTo>
                <a:lnTo>
                  <a:pt x="41" y="528"/>
                </a:lnTo>
                <a:lnTo>
                  <a:pt x="18" y="544"/>
                </a:lnTo>
                <a:lnTo>
                  <a:pt x="8" y="549"/>
                </a:lnTo>
                <a:lnTo>
                  <a:pt x="0" y="555"/>
                </a:lnTo>
              </a:path>
            </a:pathLst>
          </a:custGeom>
          <a:noFill/>
          <a:ln w="12700">
            <a:solidFill>
              <a:srgbClr val="FF99C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6478" name="Freeform 203">
            <a:extLst>
              <a:ext uri="{FF2B5EF4-FFF2-40B4-BE49-F238E27FC236}">
                <a16:creationId xmlns:a16="http://schemas.microsoft.com/office/drawing/2014/main" id="{6A95F56E-9E11-55BB-59C7-33C78F90DD5E}"/>
              </a:ext>
            </a:extLst>
          </p:cNvPr>
          <p:cNvSpPr>
            <a:spLocks/>
          </p:cNvSpPr>
          <p:nvPr/>
        </p:nvSpPr>
        <p:spPr bwMode="auto">
          <a:xfrm>
            <a:off x="3395663" y="3798888"/>
            <a:ext cx="120650" cy="155575"/>
          </a:xfrm>
          <a:custGeom>
            <a:avLst/>
            <a:gdLst>
              <a:gd name="T0" fmla="*/ 2147483646 w 154"/>
              <a:gd name="T1" fmla="*/ 0 h 196"/>
              <a:gd name="T2" fmla="*/ 0 w 154"/>
              <a:gd name="T3" fmla="*/ 2147483646 h 196"/>
              <a:gd name="T4" fmla="*/ 0 w 154"/>
              <a:gd name="T5" fmla="*/ 2147483646 h 196"/>
              <a:gd name="T6" fmla="*/ 2147483646 w 154"/>
              <a:gd name="T7" fmla="*/ 2147483646 h 196"/>
              <a:gd name="T8" fmla="*/ 2147483646 w 154"/>
              <a:gd name="T9" fmla="*/ 2147483646 h 196"/>
              <a:gd name="T10" fmla="*/ 2147483646 w 154"/>
              <a:gd name="T11" fmla="*/ 2147483646 h 196"/>
              <a:gd name="T12" fmla="*/ 2147483646 w 154"/>
              <a:gd name="T13" fmla="*/ 2147483646 h 196"/>
              <a:gd name="T14" fmla="*/ 2147483646 w 154"/>
              <a:gd name="T15" fmla="*/ 0 h 196"/>
              <a:gd name="T16" fmla="*/ 2147483646 w 154"/>
              <a:gd name="T17" fmla="*/ 0 h 19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"/>
              <a:gd name="T28" fmla="*/ 0 h 196"/>
              <a:gd name="T29" fmla="*/ 154 w 154"/>
              <a:gd name="T30" fmla="*/ 196 h 19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" h="196">
                <a:moveTo>
                  <a:pt x="44" y="0"/>
                </a:moveTo>
                <a:lnTo>
                  <a:pt x="0" y="44"/>
                </a:lnTo>
                <a:lnTo>
                  <a:pt x="0" y="152"/>
                </a:lnTo>
                <a:lnTo>
                  <a:pt x="44" y="196"/>
                </a:lnTo>
                <a:lnTo>
                  <a:pt x="108" y="196"/>
                </a:lnTo>
                <a:lnTo>
                  <a:pt x="154" y="152"/>
                </a:lnTo>
                <a:lnTo>
                  <a:pt x="154" y="44"/>
                </a:lnTo>
                <a:lnTo>
                  <a:pt x="108" y="0"/>
                </a:lnTo>
                <a:lnTo>
                  <a:pt x="44" y="0"/>
                </a:lnTo>
                <a:close/>
              </a:path>
            </a:pathLst>
          </a:custGeom>
          <a:solidFill>
            <a:srgbClr val="FF99CC"/>
          </a:solidFill>
          <a:ln w="12700">
            <a:solidFill>
              <a:srgbClr val="FF99CC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6479" name="Freeform 204">
            <a:extLst>
              <a:ext uri="{FF2B5EF4-FFF2-40B4-BE49-F238E27FC236}">
                <a16:creationId xmlns:a16="http://schemas.microsoft.com/office/drawing/2014/main" id="{2C1E8A43-5BCD-A1B7-0F31-3609959A9D4C}"/>
              </a:ext>
            </a:extLst>
          </p:cNvPr>
          <p:cNvSpPr>
            <a:spLocks/>
          </p:cNvSpPr>
          <p:nvPr/>
        </p:nvSpPr>
        <p:spPr bwMode="auto">
          <a:xfrm>
            <a:off x="3429000" y="3830638"/>
            <a:ext cx="52388" cy="65087"/>
          </a:xfrm>
          <a:custGeom>
            <a:avLst/>
            <a:gdLst>
              <a:gd name="T0" fmla="*/ 2147483646 w 67"/>
              <a:gd name="T1" fmla="*/ 2147483646 h 83"/>
              <a:gd name="T2" fmla="*/ 2147483646 w 67"/>
              <a:gd name="T3" fmla="*/ 2147483646 h 83"/>
              <a:gd name="T4" fmla="*/ 2147483646 w 67"/>
              <a:gd name="T5" fmla="*/ 1929064974 h 83"/>
              <a:gd name="T6" fmla="*/ 2147483646 w 67"/>
              <a:gd name="T7" fmla="*/ 0 h 83"/>
              <a:gd name="T8" fmla="*/ 2147483646 w 67"/>
              <a:gd name="T9" fmla="*/ 964224696 h 83"/>
              <a:gd name="T10" fmla="*/ 0 w 67"/>
              <a:gd name="T11" fmla="*/ 2147483646 h 83"/>
              <a:gd name="T12" fmla="*/ 0 w 67"/>
              <a:gd name="T13" fmla="*/ 2147483646 h 83"/>
              <a:gd name="T14" fmla="*/ 1434306813 w 67"/>
              <a:gd name="T15" fmla="*/ 2147483646 h 83"/>
              <a:gd name="T16" fmla="*/ 2147483646 w 67"/>
              <a:gd name="T17" fmla="*/ 2147483646 h 83"/>
              <a:gd name="T18" fmla="*/ 2147483646 w 67"/>
              <a:gd name="T19" fmla="*/ 2147483646 h 83"/>
              <a:gd name="T20" fmla="*/ 2147483646 w 67"/>
              <a:gd name="T21" fmla="*/ 2147483646 h 83"/>
              <a:gd name="T22" fmla="*/ 2147483646 w 67"/>
              <a:gd name="T23" fmla="*/ 2147483646 h 83"/>
              <a:gd name="T24" fmla="*/ 2147483646 w 67"/>
              <a:gd name="T25" fmla="*/ 2147483646 h 83"/>
              <a:gd name="T26" fmla="*/ 2147483646 w 67"/>
              <a:gd name="T27" fmla="*/ 2147483646 h 83"/>
              <a:gd name="T28" fmla="*/ 2147483646 w 67"/>
              <a:gd name="T29" fmla="*/ 2147483646 h 83"/>
              <a:gd name="T30" fmla="*/ 2147483646 w 67"/>
              <a:gd name="T31" fmla="*/ 2147483646 h 83"/>
              <a:gd name="T32" fmla="*/ 2147483646 w 67"/>
              <a:gd name="T33" fmla="*/ 2147483646 h 8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7"/>
              <a:gd name="T52" fmla="*/ 0 h 83"/>
              <a:gd name="T53" fmla="*/ 67 w 67"/>
              <a:gd name="T54" fmla="*/ 83 h 8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7" h="83">
                <a:moveTo>
                  <a:pt x="53" y="27"/>
                </a:moveTo>
                <a:lnTo>
                  <a:pt x="42" y="14"/>
                </a:lnTo>
                <a:lnTo>
                  <a:pt x="28" y="4"/>
                </a:lnTo>
                <a:lnTo>
                  <a:pt x="15" y="0"/>
                </a:lnTo>
                <a:lnTo>
                  <a:pt x="5" y="2"/>
                </a:lnTo>
                <a:lnTo>
                  <a:pt x="0" y="10"/>
                </a:lnTo>
                <a:lnTo>
                  <a:pt x="0" y="23"/>
                </a:lnTo>
                <a:lnTo>
                  <a:pt x="3" y="39"/>
                </a:lnTo>
                <a:lnTo>
                  <a:pt x="13" y="56"/>
                </a:lnTo>
                <a:lnTo>
                  <a:pt x="24" y="69"/>
                </a:lnTo>
                <a:lnTo>
                  <a:pt x="38" y="79"/>
                </a:lnTo>
                <a:lnTo>
                  <a:pt x="51" y="83"/>
                </a:lnTo>
                <a:lnTo>
                  <a:pt x="61" y="81"/>
                </a:lnTo>
                <a:lnTo>
                  <a:pt x="67" y="73"/>
                </a:lnTo>
                <a:lnTo>
                  <a:pt x="67" y="60"/>
                </a:lnTo>
                <a:lnTo>
                  <a:pt x="63" y="42"/>
                </a:lnTo>
                <a:lnTo>
                  <a:pt x="53" y="27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99CC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6480" name="Freeform 205">
            <a:extLst>
              <a:ext uri="{FF2B5EF4-FFF2-40B4-BE49-F238E27FC236}">
                <a16:creationId xmlns:a16="http://schemas.microsoft.com/office/drawing/2014/main" id="{99A76368-6055-DD4A-841A-10A66807F143}"/>
              </a:ext>
            </a:extLst>
          </p:cNvPr>
          <p:cNvSpPr>
            <a:spLocks/>
          </p:cNvSpPr>
          <p:nvPr/>
        </p:nvSpPr>
        <p:spPr bwMode="auto">
          <a:xfrm>
            <a:off x="3121025" y="3810000"/>
            <a:ext cx="122238" cy="155575"/>
          </a:xfrm>
          <a:custGeom>
            <a:avLst/>
            <a:gdLst>
              <a:gd name="T0" fmla="*/ 2147483646 w 154"/>
              <a:gd name="T1" fmla="*/ 0 h 196"/>
              <a:gd name="T2" fmla="*/ 0 w 154"/>
              <a:gd name="T3" fmla="*/ 2147483646 h 196"/>
              <a:gd name="T4" fmla="*/ 0 w 154"/>
              <a:gd name="T5" fmla="*/ 2147483646 h 196"/>
              <a:gd name="T6" fmla="*/ 2147483646 w 154"/>
              <a:gd name="T7" fmla="*/ 2147483646 h 196"/>
              <a:gd name="T8" fmla="*/ 2147483646 w 154"/>
              <a:gd name="T9" fmla="*/ 2147483646 h 196"/>
              <a:gd name="T10" fmla="*/ 2147483646 w 154"/>
              <a:gd name="T11" fmla="*/ 2147483646 h 196"/>
              <a:gd name="T12" fmla="*/ 2147483646 w 154"/>
              <a:gd name="T13" fmla="*/ 2147483646 h 196"/>
              <a:gd name="T14" fmla="*/ 2147483646 w 154"/>
              <a:gd name="T15" fmla="*/ 0 h 196"/>
              <a:gd name="T16" fmla="*/ 2147483646 w 154"/>
              <a:gd name="T17" fmla="*/ 0 h 19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"/>
              <a:gd name="T28" fmla="*/ 0 h 196"/>
              <a:gd name="T29" fmla="*/ 154 w 154"/>
              <a:gd name="T30" fmla="*/ 196 h 19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" h="196">
                <a:moveTo>
                  <a:pt x="46" y="0"/>
                </a:moveTo>
                <a:lnTo>
                  <a:pt x="0" y="46"/>
                </a:lnTo>
                <a:lnTo>
                  <a:pt x="0" y="152"/>
                </a:lnTo>
                <a:lnTo>
                  <a:pt x="46" y="196"/>
                </a:lnTo>
                <a:lnTo>
                  <a:pt x="110" y="196"/>
                </a:lnTo>
                <a:lnTo>
                  <a:pt x="154" y="152"/>
                </a:lnTo>
                <a:lnTo>
                  <a:pt x="154" y="46"/>
                </a:lnTo>
                <a:lnTo>
                  <a:pt x="110" y="0"/>
                </a:lnTo>
                <a:lnTo>
                  <a:pt x="46" y="0"/>
                </a:lnTo>
                <a:close/>
              </a:path>
            </a:pathLst>
          </a:custGeom>
          <a:solidFill>
            <a:srgbClr val="FF99CC"/>
          </a:solidFill>
          <a:ln w="12700">
            <a:solidFill>
              <a:srgbClr val="FF99CC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6481" name="Freeform 206">
            <a:extLst>
              <a:ext uri="{FF2B5EF4-FFF2-40B4-BE49-F238E27FC236}">
                <a16:creationId xmlns:a16="http://schemas.microsoft.com/office/drawing/2014/main" id="{7CB6B6D1-0D9C-52B8-22CF-D6A5B6C289DF}"/>
              </a:ext>
            </a:extLst>
          </p:cNvPr>
          <p:cNvSpPr>
            <a:spLocks/>
          </p:cNvSpPr>
          <p:nvPr/>
        </p:nvSpPr>
        <p:spPr bwMode="auto">
          <a:xfrm>
            <a:off x="3154363" y="3840163"/>
            <a:ext cx="55562" cy="68262"/>
          </a:xfrm>
          <a:custGeom>
            <a:avLst/>
            <a:gdLst>
              <a:gd name="T0" fmla="*/ 2147483646 w 69"/>
              <a:gd name="T1" fmla="*/ 2147483646 h 86"/>
              <a:gd name="T2" fmla="*/ 2147483646 w 69"/>
              <a:gd name="T3" fmla="*/ 2147483646 h 86"/>
              <a:gd name="T4" fmla="*/ 2147483646 w 69"/>
              <a:gd name="T5" fmla="*/ 2000344886 h 86"/>
              <a:gd name="T6" fmla="*/ 2147483646 w 69"/>
              <a:gd name="T7" fmla="*/ 0 h 86"/>
              <a:gd name="T8" fmla="*/ 2147483646 w 69"/>
              <a:gd name="T9" fmla="*/ 999857326 h 86"/>
              <a:gd name="T10" fmla="*/ 2147483646 w 69"/>
              <a:gd name="T11" fmla="*/ 2000344886 h 86"/>
              <a:gd name="T12" fmla="*/ 0 w 69"/>
              <a:gd name="T13" fmla="*/ 2147483646 h 86"/>
              <a:gd name="T14" fmla="*/ 0 w 69"/>
              <a:gd name="T15" fmla="*/ 2147483646 h 86"/>
              <a:gd name="T16" fmla="*/ 2088566722 w 69"/>
              <a:gd name="T17" fmla="*/ 2147483646 h 86"/>
              <a:gd name="T18" fmla="*/ 2147483646 w 69"/>
              <a:gd name="T19" fmla="*/ 2147483646 h 86"/>
              <a:gd name="T20" fmla="*/ 2147483646 w 69"/>
              <a:gd name="T21" fmla="*/ 2147483646 h 86"/>
              <a:gd name="T22" fmla="*/ 2147483646 w 69"/>
              <a:gd name="T23" fmla="*/ 2147483646 h 86"/>
              <a:gd name="T24" fmla="*/ 2147483646 w 69"/>
              <a:gd name="T25" fmla="*/ 2147483646 h 86"/>
              <a:gd name="T26" fmla="*/ 2147483646 w 69"/>
              <a:gd name="T27" fmla="*/ 2147483646 h 86"/>
              <a:gd name="T28" fmla="*/ 2147483646 w 69"/>
              <a:gd name="T29" fmla="*/ 2147483646 h 86"/>
              <a:gd name="T30" fmla="*/ 2147483646 w 69"/>
              <a:gd name="T31" fmla="*/ 2147483646 h 86"/>
              <a:gd name="T32" fmla="*/ 2147483646 w 69"/>
              <a:gd name="T33" fmla="*/ 2147483646 h 86"/>
              <a:gd name="T34" fmla="*/ 2147483646 w 69"/>
              <a:gd name="T35" fmla="*/ 2147483646 h 86"/>
              <a:gd name="T36" fmla="*/ 2147483646 w 69"/>
              <a:gd name="T37" fmla="*/ 2147483646 h 8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69"/>
              <a:gd name="T58" fmla="*/ 0 h 86"/>
              <a:gd name="T59" fmla="*/ 69 w 69"/>
              <a:gd name="T60" fmla="*/ 86 h 8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69" h="86">
                <a:moveTo>
                  <a:pt x="56" y="29"/>
                </a:moveTo>
                <a:lnTo>
                  <a:pt x="43" y="13"/>
                </a:lnTo>
                <a:lnTo>
                  <a:pt x="29" y="4"/>
                </a:lnTo>
                <a:lnTo>
                  <a:pt x="18" y="0"/>
                </a:lnTo>
                <a:lnTo>
                  <a:pt x="12" y="2"/>
                </a:lnTo>
                <a:lnTo>
                  <a:pt x="6" y="4"/>
                </a:lnTo>
                <a:lnTo>
                  <a:pt x="0" y="13"/>
                </a:lnTo>
                <a:lnTo>
                  <a:pt x="0" y="25"/>
                </a:lnTo>
                <a:lnTo>
                  <a:pt x="4" y="42"/>
                </a:lnTo>
                <a:lnTo>
                  <a:pt x="14" y="57"/>
                </a:lnTo>
                <a:lnTo>
                  <a:pt x="27" y="73"/>
                </a:lnTo>
                <a:lnTo>
                  <a:pt x="41" y="82"/>
                </a:lnTo>
                <a:lnTo>
                  <a:pt x="54" y="86"/>
                </a:lnTo>
                <a:lnTo>
                  <a:pt x="60" y="84"/>
                </a:lnTo>
                <a:lnTo>
                  <a:pt x="64" y="82"/>
                </a:lnTo>
                <a:lnTo>
                  <a:pt x="69" y="75"/>
                </a:lnTo>
                <a:lnTo>
                  <a:pt x="69" y="61"/>
                </a:lnTo>
                <a:lnTo>
                  <a:pt x="66" y="44"/>
                </a:lnTo>
                <a:lnTo>
                  <a:pt x="56" y="29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99CC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6482" name="Freeform 207">
            <a:extLst>
              <a:ext uri="{FF2B5EF4-FFF2-40B4-BE49-F238E27FC236}">
                <a16:creationId xmlns:a16="http://schemas.microsoft.com/office/drawing/2014/main" id="{D2875AFC-52CD-7528-1C95-295F49850D75}"/>
              </a:ext>
            </a:extLst>
          </p:cNvPr>
          <p:cNvSpPr>
            <a:spLocks/>
          </p:cNvSpPr>
          <p:nvPr/>
        </p:nvSpPr>
        <p:spPr bwMode="auto">
          <a:xfrm>
            <a:off x="5632450" y="3695700"/>
            <a:ext cx="122238" cy="158750"/>
          </a:xfrm>
          <a:custGeom>
            <a:avLst/>
            <a:gdLst>
              <a:gd name="T0" fmla="*/ 2147483646 w 153"/>
              <a:gd name="T1" fmla="*/ 0 h 200"/>
              <a:gd name="T2" fmla="*/ 0 w 153"/>
              <a:gd name="T3" fmla="*/ 2147483646 h 200"/>
              <a:gd name="T4" fmla="*/ 0 w 153"/>
              <a:gd name="T5" fmla="*/ 2147483646 h 200"/>
              <a:gd name="T6" fmla="*/ 2147483646 w 153"/>
              <a:gd name="T7" fmla="*/ 2147483646 h 200"/>
              <a:gd name="T8" fmla="*/ 2147483646 w 153"/>
              <a:gd name="T9" fmla="*/ 2147483646 h 200"/>
              <a:gd name="T10" fmla="*/ 2147483646 w 153"/>
              <a:gd name="T11" fmla="*/ 2147483646 h 200"/>
              <a:gd name="T12" fmla="*/ 2147483646 w 153"/>
              <a:gd name="T13" fmla="*/ 2147483646 h 200"/>
              <a:gd name="T14" fmla="*/ 2147483646 w 153"/>
              <a:gd name="T15" fmla="*/ 0 h 200"/>
              <a:gd name="T16" fmla="*/ 2147483646 w 153"/>
              <a:gd name="T17" fmla="*/ 0 h 2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3"/>
              <a:gd name="T28" fmla="*/ 0 h 200"/>
              <a:gd name="T29" fmla="*/ 153 w 153"/>
              <a:gd name="T30" fmla="*/ 200 h 2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3" h="200">
                <a:moveTo>
                  <a:pt x="44" y="0"/>
                </a:moveTo>
                <a:lnTo>
                  <a:pt x="0" y="45"/>
                </a:lnTo>
                <a:lnTo>
                  <a:pt x="0" y="154"/>
                </a:lnTo>
                <a:lnTo>
                  <a:pt x="44" y="200"/>
                </a:lnTo>
                <a:lnTo>
                  <a:pt x="107" y="200"/>
                </a:lnTo>
                <a:lnTo>
                  <a:pt x="153" y="154"/>
                </a:lnTo>
                <a:lnTo>
                  <a:pt x="153" y="45"/>
                </a:lnTo>
                <a:lnTo>
                  <a:pt x="107" y="0"/>
                </a:lnTo>
                <a:lnTo>
                  <a:pt x="44" y="0"/>
                </a:lnTo>
                <a:close/>
              </a:path>
            </a:pathLst>
          </a:custGeom>
          <a:solidFill>
            <a:srgbClr val="FF99CC"/>
          </a:solidFill>
          <a:ln w="12700">
            <a:solidFill>
              <a:srgbClr val="FF99CC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6483" name="Freeform 208">
            <a:extLst>
              <a:ext uri="{FF2B5EF4-FFF2-40B4-BE49-F238E27FC236}">
                <a16:creationId xmlns:a16="http://schemas.microsoft.com/office/drawing/2014/main" id="{6B07E76F-CD8E-FCDD-4DD7-4D41CEF595E9}"/>
              </a:ext>
            </a:extLst>
          </p:cNvPr>
          <p:cNvSpPr>
            <a:spLocks/>
          </p:cNvSpPr>
          <p:nvPr/>
        </p:nvSpPr>
        <p:spPr bwMode="auto">
          <a:xfrm>
            <a:off x="5665788" y="3727450"/>
            <a:ext cx="53975" cy="66675"/>
          </a:xfrm>
          <a:custGeom>
            <a:avLst/>
            <a:gdLst>
              <a:gd name="T0" fmla="*/ 2147483646 w 67"/>
              <a:gd name="T1" fmla="*/ 2147483646 h 84"/>
              <a:gd name="T2" fmla="*/ 2147483646 w 67"/>
              <a:gd name="T3" fmla="*/ 2147483646 h 84"/>
              <a:gd name="T4" fmla="*/ 2147483646 w 67"/>
              <a:gd name="T5" fmla="*/ 2000373825 h 84"/>
              <a:gd name="T6" fmla="*/ 2147483646 w 67"/>
              <a:gd name="T7" fmla="*/ 0 h 84"/>
              <a:gd name="T8" fmla="*/ 2147483646 w 67"/>
              <a:gd name="T9" fmla="*/ 1000502031 h 84"/>
              <a:gd name="T10" fmla="*/ 0 w 67"/>
              <a:gd name="T11" fmla="*/ 2147483646 h 84"/>
              <a:gd name="T12" fmla="*/ 0 w 67"/>
              <a:gd name="T13" fmla="*/ 2147483646 h 84"/>
              <a:gd name="T14" fmla="*/ 2091035002 w 67"/>
              <a:gd name="T15" fmla="*/ 2147483646 h 84"/>
              <a:gd name="T16" fmla="*/ 2147483646 w 67"/>
              <a:gd name="T17" fmla="*/ 2147483646 h 84"/>
              <a:gd name="T18" fmla="*/ 2147483646 w 67"/>
              <a:gd name="T19" fmla="*/ 2147483646 h 84"/>
              <a:gd name="T20" fmla="*/ 2147483646 w 67"/>
              <a:gd name="T21" fmla="*/ 2147483646 h 84"/>
              <a:gd name="T22" fmla="*/ 2147483646 w 67"/>
              <a:gd name="T23" fmla="*/ 2147483646 h 84"/>
              <a:gd name="T24" fmla="*/ 2147483646 w 67"/>
              <a:gd name="T25" fmla="*/ 2147483646 h 84"/>
              <a:gd name="T26" fmla="*/ 2147483646 w 67"/>
              <a:gd name="T27" fmla="*/ 2147483646 h 84"/>
              <a:gd name="T28" fmla="*/ 2147483646 w 67"/>
              <a:gd name="T29" fmla="*/ 2147483646 h 84"/>
              <a:gd name="T30" fmla="*/ 2147483646 w 67"/>
              <a:gd name="T31" fmla="*/ 2147483646 h 84"/>
              <a:gd name="T32" fmla="*/ 2147483646 w 67"/>
              <a:gd name="T33" fmla="*/ 2147483646 h 8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7"/>
              <a:gd name="T52" fmla="*/ 0 h 84"/>
              <a:gd name="T53" fmla="*/ 67 w 67"/>
              <a:gd name="T54" fmla="*/ 84 h 8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7" h="84">
                <a:moveTo>
                  <a:pt x="54" y="29"/>
                </a:moveTo>
                <a:lnTo>
                  <a:pt x="42" y="13"/>
                </a:lnTo>
                <a:lnTo>
                  <a:pt x="29" y="4"/>
                </a:lnTo>
                <a:lnTo>
                  <a:pt x="16" y="0"/>
                </a:lnTo>
                <a:lnTo>
                  <a:pt x="6" y="2"/>
                </a:lnTo>
                <a:lnTo>
                  <a:pt x="0" y="11"/>
                </a:lnTo>
                <a:lnTo>
                  <a:pt x="0" y="25"/>
                </a:lnTo>
                <a:lnTo>
                  <a:pt x="4" y="40"/>
                </a:lnTo>
                <a:lnTo>
                  <a:pt x="14" y="57"/>
                </a:lnTo>
                <a:lnTo>
                  <a:pt x="25" y="71"/>
                </a:lnTo>
                <a:lnTo>
                  <a:pt x="39" y="80"/>
                </a:lnTo>
                <a:lnTo>
                  <a:pt x="52" y="84"/>
                </a:lnTo>
                <a:lnTo>
                  <a:pt x="62" y="82"/>
                </a:lnTo>
                <a:lnTo>
                  <a:pt x="67" y="75"/>
                </a:lnTo>
                <a:lnTo>
                  <a:pt x="67" y="61"/>
                </a:lnTo>
                <a:lnTo>
                  <a:pt x="64" y="44"/>
                </a:lnTo>
                <a:lnTo>
                  <a:pt x="54" y="29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99CC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6484" name="Freeform 209">
            <a:extLst>
              <a:ext uri="{FF2B5EF4-FFF2-40B4-BE49-F238E27FC236}">
                <a16:creationId xmlns:a16="http://schemas.microsoft.com/office/drawing/2014/main" id="{459FCE77-0991-4711-CF25-8B401DE865D0}"/>
              </a:ext>
            </a:extLst>
          </p:cNvPr>
          <p:cNvSpPr>
            <a:spLocks/>
          </p:cNvSpPr>
          <p:nvPr/>
        </p:nvSpPr>
        <p:spPr bwMode="auto">
          <a:xfrm>
            <a:off x="5861050" y="3810000"/>
            <a:ext cx="122238" cy="157163"/>
          </a:xfrm>
          <a:custGeom>
            <a:avLst/>
            <a:gdLst>
              <a:gd name="T0" fmla="*/ 2147483646 w 153"/>
              <a:gd name="T1" fmla="*/ 0 h 198"/>
              <a:gd name="T2" fmla="*/ 0 w 153"/>
              <a:gd name="T3" fmla="*/ 2147483646 h 198"/>
              <a:gd name="T4" fmla="*/ 0 w 153"/>
              <a:gd name="T5" fmla="*/ 2147483646 h 198"/>
              <a:gd name="T6" fmla="*/ 2147483646 w 153"/>
              <a:gd name="T7" fmla="*/ 2147483646 h 198"/>
              <a:gd name="T8" fmla="*/ 2147483646 w 153"/>
              <a:gd name="T9" fmla="*/ 2147483646 h 198"/>
              <a:gd name="T10" fmla="*/ 2147483646 w 153"/>
              <a:gd name="T11" fmla="*/ 2147483646 h 198"/>
              <a:gd name="T12" fmla="*/ 2147483646 w 153"/>
              <a:gd name="T13" fmla="*/ 2147483646 h 198"/>
              <a:gd name="T14" fmla="*/ 2147483646 w 153"/>
              <a:gd name="T15" fmla="*/ 0 h 198"/>
              <a:gd name="T16" fmla="*/ 2147483646 w 153"/>
              <a:gd name="T17" fmla="*/ 0 h 19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3"/>
              <a:gd name="T28" fmla="*/ 0 h 198"/>
              <a:gd name="T29" fmla="*/ 153 w 153"/>
              <a:gd name="T30" fmla="*/ 198 h 19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3" h="198">
                <a:moveTo>
                  <a:pt x="44" y="0"/>
                </a:moveTo>
                <a:lnTo>
                  <a:pt x="0" y="45"/>
                </a:lnTo>
                <a:lnTo>
                  <a:pt x="0" y="154"/>
                </a:lnTo>
                <a:lnTo>
                  <a:pt x="44" y="198"/>
                </a:lnTo>
                <a:lnTo>
                  <a:pt x="109" y="198"/>
                </a:lnTo>
                <a:lnTo>
                  <a:pt x="153" y="154"/>
                </a:lnTo>
                <a:lnTo>
                  <a:pt x="153" y="45"/>
                </a:lnTo>
                <a:lnTo>
                  <a:pt x="109" y="0"/>
                </a:lnTo>
                <a:lnTo>
                  <a:pt x="44" y="0"/>
                </a:lnTo>
                <a:close/>
              </a:path>
            </a:pathLst>
          </a:custGeom>
          <a:solidFill>
            <a:srgbClr val="FF99CC"/>
          </a:solidFill>
          <a:ln w="12700">
            <a:solidFill>
              <a:srgbClr val="FF99CC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6485" name="Freeform 210">
            <a:extLst>
              <a:ext uri="{FF2B5EF4-FFF2-40B4-BE49-F238E27FC236}">
                <a16:creationId xmlns:a16="http://schemas.microsoft.com/office/drawing/2014/main" id="{CDF7C129-3134-6FE0-E459-98AF42F764A5}"/>
              </a:ext>
            </a:extLst>
          </p:cNvPr>
          <p:cNvSpPr>
            <a:spLocks/>
          </p:cNvSpPr>
          <p:nvPr/>
        </p:nvSpPr>
        <p:spPr bwMode="auto">
          <a:xfrm>
            <a:off x="5894388" y="3841750"/>
            <a:ext cx="53975" cy="66675"/>
          </a:xfrm>
          <a:custGeom>
            <a:avLst/>
            <a:gdLst>
              <a:gd name="T0" fmla="*/ 2147483646 w 69"/>
              <a:gd name="T1" fmla="*/ 2147483646 h 84"/>
              <a:gd name="T2" fmla="*/ 2147483646 w 69"/>
              <a:gd name="T3" fmla="*/ 2147483646 h 84"/>
              <a:gd name="T4" fmla="*/ 2147483646 w 69"/>
              <a:gd name="T5" fmla="*/ 2000373825 h 84"/>
              <a:gd name="T6" fmla="*/ 2147483646 w 69"/>
              <a:gd name="T7" fmla="*/ 0 h 84"/>
              <a:gd name="T8" fmla="*/ 2147483646 w 69"/>
              <a:gd name="T9" fmla="*/ 1000502031 h 84"/>
              <a:gd name="T10" fmla="*/ 0 w 69"/>
              <a:gd name="T11" fmla="*/ 2147483646 h 84"/>
              <a:gd name="T12" fmla="*/ 0 w 69"/>
              <a:gd name="T13" fmla="*/ 2147483646 h 84"/>
              <a:gd name="T14" fmla="*/ 1914664562 w 69"/>
              <a:gd name="T15" fmla="*/ 2147483646 h 84"/>
              <a:gd name="T16" fmla="*/ 2147483646 w 69"/>
              <a:gd name="T17" fmla="*/ 2147483646 h 84"/>
              <a:gd name="T18" fmla="*/ 2147483646 w 69"/>
              <a:gd name="T19" fmla="*/ 2147483646 h 84"/>
              <a:gd name="T20" fmla="*/ 2147483646 w 69"/>
              <a:gd name="T21" fmla="*/ 2147483646 h 84"/>
              <a:gd name="T22" fmla="*/ 2147483646 w 69"/>
              <a:gd name="T23" fmla="*/ 2147483646 h 84"/>
              <a:gd name="T24" fmla="*/ 2147483646 w 69"/>
              <a:gd name="T25" fmla="*/ 2147483646 h 84"/>
              <a:gd name="T26" fmla="*/ 2147483646 w 69"/>
              <a:gd name="T27" fmla="*/ 2147483646 h 84"/>
              <a:gd name="T28" fmla="*/ 2147483646 w 69"/>
              <a:gd name="T29" fmla="*/ 2147483646 h 84"/>
              <a:gd name="T30" fmla="*/ 2147483646 w 69"/>
              <a:gd name="T31" fmla="*/ 2147483646 h 84"/>
              <a:gd name="T32" fmla="*/ 2147483646 w 69"/>
              <a:gd name="T33" fmla="*/ 2147483646 h 8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9"/>
              <a:gd name="T52" fmla="*/ 0 h 84"/>
              <a:gd name="T53" fmla="*/ 69 w 69"/>
              <a:gd name="T54" fmla="*/ 84 h 8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9" h="84">
                <a:moveTo>
                  <a:pt x="55" y="27"/>
                </a:moveTo>
                <a:lnTo>
                  <a:pt x="42" y="13"/>
                </a:lnTo>
                <a:lnTo>
                  <a:pt x="29" y="4"/>
                </a:lnTo>
                <a:lnTo>
                  <a:pt x="15" y="0"/>
                </a:lnTo>
                <a:lnTo>
                  <a:pt x="6" y="2"/>
                </a:lnTo>
                <a:lnTo>
                  <a:pt x="0" y="11"/>
                </a:lnTo>
                <a:lnTo>
                  <a:pt x="0" y="23"/>
                </a:lnTo>
                <a:lnTo>
                  <a:pt x="4" y="40"/>
                </a:lnTo>
                <a:lnTo>
                  <a:pt x="13" y="55"/>
                </a:lnTo>
                <a:lnTo>
                  <a:pt x="27" y="71"/>
                </a:lnTo>
                <a:lnTo>
                  <a:pt x="40" y="80"/>
                </a:lnTo>
                <a:lnTo>
                  <a:pt x="52" y="84"/>
                </a:lnTo>
                <a:lnTo>
                  <a:pt x="61" y="82"/>
                </a:lnTo>
                <a:lnTo>
                  <a:pt x="67" y="75"/>
                </a:lnTo>
                <a:lnTo>
                  <a:pt x="69" y="61"/>
                </a:lnTo>
                <a:lnTo>
                  <a:pt x="65" y="44"/>
                </a:lnTo>
                <a:lnTo>
                  <a:pt x="55" y="27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99CC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6486" name="Freeform 211">
            <a:extLst>
              <a:ext uri="{FF2B5EF4-FFF2-40B4-BE49-F238E27FC236}">
                <a16:creationId xmlns:a16="http://schemas.microsoft.com/office/drawing/2014/main" id="{7B2205B0-CB09-1B38-FBD1-6E354EA456B3}"/>
              </a:ext>
            </a:extLst>
          </p:cNvPr>
          <p:cNvSpPr>
            <a:spLocks/>
          </p:cNvSpPr>
          <p:nvPr/>
        </p:nvSpPr>
        <p:spPr bwMode="auto">
          <a:xfrm>
            <a:off x="4978400" y="3838575"/>
            <a:ext cx="120650" cy="155575"/>
          </a:xfrm>
          <a:custGeom>
            <a:avLst/>
            <a:gdLst>
              <a:gd name="T0" fmla="*/ 2147483646 w 153"/>
              <a:gd name="T1" fmla="*/ 0 h 196"/>
              <a:gd name="T2" fmla="*/ 0 w 153"/>
              <a:gd name="T3" fmla="*/ 2147483646 h 196"/>
              <a:gd name="T4" fmla="*/ 0 w 153"/>
              <a:gd name="T5" fmla="*/ 2147483646 h 196"/>
              <a:gd name="T6" fmla="*/ 2147483646 w 153"/>
              <a:gd name="T7" fmla="*/ 2147483646 h 196"/>
              <a:gd name="T8" fmla="*/ 2147483646 w 153"/>
              <a:gd name="T9" fmla="*/ 2147483646 h 196"/>
              <a:gd name="T10" fmla="*/ 2147483646 w 153"/>
              <a:gd name="T11" fmla="*/ 2147483646 h 196"/>
              <a:gd name="T12" fmla="*/ 2147483646 w 153"/>
              <a:gd name="T13" fmla="*/ 2147483646 h 196"/>
              <a:gd name="T14" fmla="*/ 2147483646 w 153"/>
              <a:gd name="T15" fmla="*/ 0 h 196"/>
              <a:gd name="T16" fmla="*/ 2147483646 w 153"/>
              <a:gd name="T17" fmla="*/ 0 h 19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3"/>
              <a:gd name="T28" fmla="*/ 0 h 196"/>
              <a:gd name="T29" fmla="*/ 153 w 153"/>
              <a:gd name="T30" fmla="*/ 196 h 19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3" h="196">
                <a:moveTo>
                  <a:pt x="44" y="0"/>
                </a:moveTo>
                <a:lnTo>
                  <a:pt x="0" y="44"/>
                </a:lnTo>
                <a:lnTo>
                  <a:pt x="0" y="151"/>
                </a:lnTo>
                <a:lnTo>
                  <a:pt x="44" y="196"/>
                </a:lnTo>
                <a:lnTo>
                  <a:pt x="107" y="196"/>
                </a:lnTo>
                <a:lnTo>
                  <a:pt x="153" y="151"/>
                </a:lnTo>
                <a:lnTo>
                  <a:pt x="153" y="44"/>
                </a:lnTo>
                <a:lnTo>
                  <a:pt x="107" y="0"/>
                </a:lnTo>
                <a:lnTo>
                  <a:pt x="44" y="0"/>
                </a:lnTo>
                <a:close/>
              </a:path>
            </a:pathLst>
          </a:custGeom>
          <a:solidFill>
            <a:srgbClr val="FF99CC"/>
          </a:solidFill>
          <a:ln w="12700">
            <a:solidFill>
              <a:srgbClr val="FF99CC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6487" name="Freeform 212">
            <a:extLst>
              <a:ext uri="{FF2B5EF4-FFF2-40B4-BE49-F238E27FC236}">
                <a16:creationId xmlns:a16="http://schemas.microsoft.com/office/drawing/2014/main" id="{E4F470A1-6859-AF0E-705F-58E2091D28EC}"/>
              </a:ext>
            </a:extLst>
          </p:cNvPr>
          <p:cNvSpPr>
            <a:spLocks/>
          </p:cNvSpPr>
          <p:nvPr/>
        </p:nvSpPr>
        <p:spPr bwMode="auto">
          <a:xfrm>
            <a:off x="5011738" y="3868738"/>
            <a:ext cx="52387" cy="66675"/>
          </a:xfrm>
          <a:custGeom>
            <a:avLst/>
            <a:gdLst>
              <a:gd name="T0" fmla="*/ 2147483646 w 67"/>
              <a:gd name="T1" fmla="*/ 2147483646 h 85"/>
              <a:gd name="T2" fmla="*/ 2147483646 w 67"/>
              <a:gd name="T3" fmla="*/ 2147483646 h 85"/>
              <a:gd name="T4" fmla="*/ 2147483646 w 67"/>
              <a:gd name="T5" fmla="*/ 1930817008 h 85"/>
              <a:gd name="T6" fmla="*/ 2147483646 w 67"/>
              <a:gd name="T7" fmla="*/ 0 h 85"/>
              <a:gd name="T8" fmla="*/ 2147483646 w 67"/>
              <a:gd name="T9" fmla="*/ 965408504 h 85"/>
              <a:gd name="T10" fmla="*/ 0 w 67"/>
              <a:gd name="T11" fmla="*/ 2147483646 h 85"/>
              <a:gd name="T12" fmla="*/ 0 w 67"/>
              <a:gd name="T13" fmla="*/ 2147483646 h 85"/>
              <a:gd name="T14" fmla="*/ 1912335830 w 67"/>
              <a:gd name="T15" fmla="*/ 2147483646 h 85"/>
              <a:gd name="T16" fmla="*/ 2147483646 w 67"/>
              <a:gd name="T17" fmla="*/ 2147483646 h 85"/>
              <a:gd name="T18" fmla="*/ 2147483646 w 67"/>
              <a:gd name="T19" fmla="*/ 2147483646 h 85"/>
              <a:gd name="T20" fmla="*/ 2147483646 w 67"/>
              <a:gd name="T21" fmla="*/ 2147483646 h 85"/>
              <a:gd name="T22" fmla="*/ 2147483646 w 67"/>
              <a:gd name="T23" fmla="*/ 2147483646 h 85"/>
              <a:gd name="T24" fmla="*/ 2147483646 w 67"/>
              <a:gd name="T25" fmla="*/ 2147483646 h 85"/>
              <a:gd name="T26" fmla="*/ 2147483646 w 67"/>
              <a:gd name="T27" fmla="*/ 2147483646 h 85"/>
              <a:gd name="T28" fmla="*/ 2147483646 w 67"/>
              <a:gd name="T29" fmla="*/ 2147483646 h 85"/>
              <a:gd name="T30" fmla="*/ 2147483646 w 67"/>
              <a:gd name="T31" fmla="*/ 2147483646 h 85"/>
              <a:gd name="T32" fmla="*/ 2147483646 w 67"/>
              <a:gd name="T33" fmla="*/ 2147483646 h 8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7"/>
              <a:gd name="T52" fmla="*/ 0 h 85"/>
              <a:gd name="T53" fmla="*/ 67 w 67"/>
              <a:gd name="T54" fmla="*/ 85 h 8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7" h="85">
                <a:moveTo>
                  <a:pt x="53" y="29"/>
                </a:moveTo>
                <a:lnTo>
                  <a:pt x="42" y="14"/>
                </a:lnTo>
                <a:lnTo>
                  <a:pt x="29" y="4"/>
                </a:lnTo>
                <a:lnTo>
                  <a:pt x="15" y="0"/>
                </a:lnTo>
                <a:lnTo>
                  <a:pt x="5" y="2"/>
                </a:lnTo>
                <a:lnTo>
                  <a:pt x="0" y="12"/>
                </a:lnTo>
                <a:lnTo>
                  <a:pt x="0" y="23"/>
                </a:lnTo>
                <a:lnTo>
                  <a:pt x="4" y="41"/>
                </a:lnTo>
                <a:lnTo>
                  <a:pt x="13" y="56"/>
                </a:lnTo>
                <a:lnTo>
                  <a:pt x="25" y="71"/>
                </a:lnTo>
                <a:lnTo>
                  <a:pt x="38" y="81"/>
                </a:lnTo>
                <a:lnTo>
                  <a:pt x="52" y="85"/>
                </a:lnTo>
                <a:lnTo>
                  <a:pt x="61" y="83"/>
                </a:lnTo>
                <a:lnTo>
                  <a:pt x="67" y="75"/>
                </a:lnTo>
                <a:lnTo>
                  <a:pt x="67" y="62"/>
                </a:lnTo>
                <a:lnTo>
                  <a:pt x="63" y="44"/>
                </a:lnTo>
                <a:lnTo>
                  <a:pt x="53" y="29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99CC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6488" name="Freeform 213">
            <a:extLst>
              <a:ext uri="{FF2B5EF4-FFF2-40B4-BE49-F238E27FC236}">
                <a16:creationId xmlns:a16="http://schemas.microsoft.com/office/drawing/2014/main" id="{BAB86304-1375-CFB1-C2F8-0598E8CDF392}"/>
              </a:ext>
            </a:extLst>
          </p:cNvPr>
          <p:cNvSpPr>
            <a:spLocks/>
          </p:cNvSpPr>
          <p:nvPr/>
        </p:nvSpPr>
        <p:spPr bwMode="auto">
          <a:xfrm>
            <a:off x="4856163" y="3798888"/>
            <a:ext cx="122237" cy="155575"/>
          </a:xfrm>
          <a:custGeom>
            <a:avLst/>
            <a:gdLst>
              <a:gd name="T0" fmla="*/ 2147483646 w 154"/>
              <a:gd name="T1" fmla="*/ 0 h 196"/>
              <a:gd name="T2" fmla="*/ 0 w 154"/>
              <a:gd name="T3" fmla="*/ 2147483646 h 196"/>
              <a:gd name="T4" fmla="*/ 0 w 154"/>
              <a:gd name="T5" fmla="*/ 2147483646 h 196"/>
              <a:gd name="T6" fmla="*/ 2147483646 w 154"/>
              <a:gd name="T7" fmla="*/ 2147483646 h 196"/>
              <a:gd name="T8" fmla="*/ 2147483646 w 154"/>
              <a:gd name="T9" fmla="*/ 2147483646 h 196"/>
              <a:gd name="T10" fmla="*/ 2147483646 w 154"/>
              <a:gd name="T11" fmla="*/ 2147483646 h 196"/>
              <a:gd name="T12" fmla="*/ 2147483646 w 154"/>
              <a:gd name="T13" fmla="*/ 2147483646 h 196"/>
              <a:gd name="T14" fmla="*/ 2147483646 w 154"/>
              <a:gd name="T15" fmla="*/ 0 h 196"/>
              <a:gd name="T16" fmla="*/ 2147483646 w 154"/>
              <a:gd name="T17" fmla="*/ 0 h 19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"/>
              <a:gd name="T28" fmla="*/ 0 h 196"/>
              <a:gd name="T29" fmla="*/ 154 w 154"/>
              <a:gd name="T30" fmla="*/ 196 h 19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" h="196">
                <a:moveTo>
                  <a:pt x="44" y="0"/>
                </a:moveTo>
                <a:lnTo>
                  <a:pt x="0" y="44"/>
                </a:lnTo>
                <a:lnTo>
                  <a:pt x="0" y="152"/>
                </a:lnTo>
                <a:lnTo>
                  <a:pt x="44" y="196"/>
                </a:lnTo>
                <a:lnTo>
                  <a:pt x="109" y="196"/>
                </a:lnTo>
                <a:lnTo>
                  <a:pt x="154" y="152"/>
                </a:lnTo>
                <a:lnTo>
                  <a:pt x="154" y="44"/>
                </a:lnTo>
                <a:lnTo>
                  <a:pt x="109" y="0"/>
                </a:lnTo>
                <a:lnTo>
                  <a:pt x="44" y="0"/>
                </a:lnTo>
                <a:close/>
              </a:path>
            </a:pathLst>
          </a:custGeom>
          <a:solidFill>
            <a:srgbClr val="FF99CC"/>
          </a:solidFill>
          <a:ln w="12700">
            <a:solidFill>
              <a:srgbClr val="FF99CC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6489" name="Freeform 214">
            <a:extLst>
              <a:ext uri="{FF2B5EF4-FFF2-40B4-BE49-F238E27FC236}">
                <a16:creationId xmlns:a16="http://schemas.microsoft.com/office/drawing/2014/main" id="{6FA81D95-3D7D-ADFF-A4FA-CF088B0C2BE9}"/>
              </a:ext>
            </a:extLst>
          </p:cNvPr>
          <p:cNvSpPr>
            <a:spLocks/>
          </p:cNvSpPr>
          <p:nvPr/>
        </p:nvSpPr>
        <p:spPr bwMode="auto">
          <a:xfrm>
            <a:off x="4889500" y="3829050"/>
            <a:ext cx="55563" cy="66675"/>
          </a:xfrm>
          <a:custGeom>
            <a:avLst/>
            <a:gdLst>
              <a:gd name="T0" fmla="*/ 2147483646 w 69"/>
              <a:gd name="T1" fmla="*/ 2147483646 h 85"/>
              <a:gd name="T2" fmla="*/ 2147483646 w 69"/>
              <a:gd name="T3" fmla="*/ 2147483646 h 85"/>
              <a:gd name="T4" fmla="*/ 2147483646 w 69"/>
              <a:gd name="T5" fmla="*/ 1930817008 h 85"/>
              <a:gd name="T6" fmla="*/ 2147483646 w 69"/>
              <a:gd name="T7" fmla="*/ 0 h 85"/>
              <a:gd name="T8" fmla="*/ 2147483646 w 69"/>
              <a:gd name="T9" fmla="*/ 965408504 h 85"/>
              <a:gd name="T10" fmla="*/ 2147483646 w 69"/>
              <a:gd name="T11" fmla="*/ 1930817008 h 85"/>
              <a:gd name="T12" fmla="*/ 0 w 69"/>
              <a:gd name="T13" fmla="*/ 2147483646 h 85"/>
              <a:gd name="T14" fmla="*/ 0 w 69"/>
              <a:gd name="T15" fmla="*/ 2147483646 h 85"/>
              <a:gd name="T16" fmla="*/ 2088641354 w 69"/>
              <a:gd name="T17" fmla="*/ 2147483646 h 85"/>
              <a:gd name="T18" fmla="*/ 2147483646 w 69"/>
              <a:gd name="T19" fmla="*/ 2147483646 h 85"/>
              <a:gd name="T20" fmla="*/ 2147483646 w 69"/>
              <a:gd name="T21" fmla="*/ 2147483646 h 85"/>
              <a:gd name="T22" fmla="*/ 2147483646 w 69"/>
              <a:gd name="T23" fmla="*/ 2147483646 h 85"/>
              <a:gd name="T24" fmla="*/ 2147483646 w 69"/>
              <a:gd name="T25" fmla="*/ 2147483646 h 85"/>
              <a:gd name="T26" fmla="*/ 2147483646 w 69"/>
              <a:gd name="T27" fmla="*/ 2147483646 h 85"/>
              <a:gd name="T28" fmla="*/ 2147483646 w 69"/>
              <a:gd name="T29" fmla="*/ 2147483646 h 85"/>
              <a:gd name="T30" fmla="*/ 2147483646 w 69"/>
              <a:gd name="T31" fmla="*/ 2147483646 h 85"/>
              <a:gd name="T32" fmla="*/ 2147483646 w 69"/>
              <a:gd name="T33" fmla="*/ 2147483646 h 85"/>
              <a:gd name="T34" fmla="*/ 2147483646 w 69"/>
              <a:gd name="T35" fmla="*/ 2147483646 h 8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69"/>
              <a:gd name="T55" fmla="*/ 0 h 85"/>
              <a:gd name="T56" fmla="*/ 69 w 69"/>
              <a:gd name="T57" fmla="*/ 85 h 8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69" h="85">
                <a:moveTo>
                  <a:pt x="56" y="29"/>
                </a:moveTo>
                <a:lnTo>
                  <a:pt x="43" y="14"/>
                </a:lnTo>
                <a:lnTo>
                  <a:pt x="29" y="4"/>
                </a:lnTo>
                <a:lnTo>
                  <a:pt x="16" y="0"/>
                </a:lnTo>
                <a:lnTo>
                  <a:pt x="12" y="2"/>
                </a:lnTo>
                <a:lnTo>
                  <a:pt x="6" y="4"/>
                </a:lnTo>
                <a:lnTo>
                  <a:pt x="0" y="12"/>
                </a:lnTo>
                <a:lnTo>
                  <a:pt x="0" y="25"/>
                </a:lnTo>
                <a:lnTo>
                  <a:pt x="4" y="41"/>
                </a:lnTo>
                <a:lnTo>
                  <a:pt x="14" y="58"/>
                </a:lnTo>
                <a:lnTo>
                  <a:pt x="25" y="71"/>
                </a:lnTo>
                <a:lnTo>
                  <a:pt x="39" y="81"/>
                </a:lnTo>
                <a:lnTo>
                  <a:pt x="52" y="85"/>
                </a:lnTo>
                <a:lnTo>
                  <a:pt x="62" y="83"/>
                </a:lnTo>
                <a:lnTo>
                  <a:pt x="67" y="75"/>
                </a:lnTo>
                <a:lnTo>
                  <a:pt x="69" y="62"/>
                </a:lnTo>
                <a:lnTo>
                  <a:pt x="66" y="44"/>
                </a:lnTo>
                <a:lnTo>
                  <a:pt x="56" y="29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99CC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6490" name="Freeform 215">
            <a:extLst>
              <a:ext uri="{FF2B5EF4-FFF2-40B4-BE49-F238E27FC236}">
                <a16:creationId xmlns:a16="http://schemas.microsoft.com/office/drawing/2014/main" id="{68B82810-1648-13D2-59D7-8AC519C41D01}"/>
              </a:ext>
            </a:extLst>
          </p:cNvPr>
          <p:cNvSpPr>
            <a:spLocks/>
          </p:cNvSpPr>
          <p:nvPr/>
        </p:nvSpPr>
        <p:spPr bwMode="auto">
          <a:xfrm>
            <a:off x="3678238" y="3798888"/>
            <a:ext cx="122237" cy="155575"/>
          </a:xfrm>
          <a:custGeom>
            <a:avLst/>
            <a:gdLst>
              <a:gd name="T0" fmla="*/ 2147483646 w 153"/>
              <a:gd name="T1" fmla="*/ 0 h 196"/>
              <a:gd name="T2" fmla="*/ 0 w 153"/>
              <a:gd name="T3" fmla="*/ 2147483646 h 196"/>
              <a:gd name="T4" fmla="*/ 0 w 153"/>
              <a:gd name="T5" fmla="*/ 2147483646 h 196"/>
              <a:gd name="T6" fmla="*/ 2147483646 w 153"/>
              <a:gd name="T7" fmla="*/ 2147483646 h 196"/>
              <a:gd name="T8" fmla="*/ 2147483646 w 153"/>
              <a:gd name="T9" fmla="*/ 2147483646 h 196"/>
              <a:gd name="T10" fmla="*/ 2147483646 w 153"/>
              <a:gd name="T11" fmla="*/ 2147483646 h 196"/>
              <a:gd name="T12" fmla="*/ 2147483646 w 153"/>
              <a:gd name="T13" fmla="*/ 2147483646 h 196"/>
              <a:gd name="T14" fmla="*/ 2147483646 w 153"/>
              <a:gd name="T15" fmla="*/ 0 h 196"/>
              <a:gd name="T16" fmla="*/ 2147483646 w 153"/>
              <a:gd name="T17" fmla="*/ 0 h 19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3"/>
              <a:gd name="T28" fmla="*/ 0 h 196"/>
              <a:gd name="T29" fmla="*/ 153 w 153"/>
              <a:gd name="T30" fmla="*/ 196 h 19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3" h="196">
                <a:moveTo>
                  <a:pt x="46" y="0"/>
                </a:moveTo>
                <a:lnTo>
                  <a:pt x="0" y="44"/>
                </a:lnTo>
                <a:lnTo>
                  <a:pt x="0" y="152"/>
                </a:lnTo>
                <a:lnTo>
                  <a:pt x="46" y="196"/>
                </a:lnTo>
                <a:lnTo>
                  <a:pt x="109" y="196"/>
                </a:lnTo>
                <a:lnTo>
                  <a:pt x="153" y="152"/>
                </a:lnTo>
                <a:lnTo>
                  <a:pt x="153" y="44"/>
                </a:lnTo>
                <a:lnTo>
                  <a:pt x="109" y="0"/>
                </a:lnTo>
                <a:lnTo>
                  <a:pt x="46" y="0"/>
                </a:lnTo>
                <a:close/>
              </a:path>
            </a:pathLst>
          </a:custGeom>
          <a:solidFill>
            <a:srgbClr val="FF99CC"/>
          </a:solidFill>
          <a:ln w="12700">
            <a:solidFill>
              <a:srgbClr val="FF99CC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6491" name="Freeform 216">
            <a:extLst>
              <a:ext uri="{FF2B5EF4-FFF2-40B4-BE49-F238E27FC236}">
                <a16:creationId xmlns:a16="http://schemas.microsoft.com/office/drawing/2014/main" id="{740BA82D-C8D1-4A33-6B1A-BDF3B7AA9D61}"/>
              </a:ext>
            </a:extLst>
          </p:cNvPr>
          <p:cNvSpPr>
            <a:spLocks/>
          </p:cNvSpPr>
          <p:nvPr/>
        </p:nvSpPr>
        <p:spPr bwMode="auto">
          <a:xfrm>
            <a:off x="3711575" y="3829050"/>
            <a:ext cx="55563" cy="66675"/>
          </a:xfrm>
          <a:custGeom>
            <a:avLst/>
            <a:gdLst>
              <a:gd name="T0" fmla="*/ 2147483646 w 69"/>
              <a:gd name="T1" fmla="*/ 2147483646 h 85"/>
              <a:gd name="T2" fmla="*/ 2147483646 w 69"/>
              <a:gd name="T3" fmla="*/ 2147483646 h 85"/>
              <a:gd name="T4" fmla="*/ 2147483646 w 69"/>
              <a:gd name="T5" fmla="*/ 1930817008 h 85"/>
              <a:gd name="T6" fmla="*/ 2147483646 w 69"/>
              <a:gd name="T7" fmla="*/ 0 h 85"/>
              <a:gd name="T8" fmla="*/ 2147483646 w 69"/>
              <a:gd name="T9" fmla="*/ 965408504 h 85"/>
              <a:gd name="T10" fmla="*/ 2147483646 w 69"/>
              <a:gd name="T11" fmla="*/ 1930817008 h 85"/>
              <a:gd name="T12" fmla="*/ 0 w 69"/>
              <a:gd name="T13" fmla="*/ 2147483646 h 85"/>
              <a:gd name="T14" fmla="*/ 0 w 69"/>
              <a:gd name="T15" fmla="*/ 2147483646 h 85"/>
              <a:gd name="T16" fmla="*/ 2088641354 w 69"/>
              <a:gd name="T17" fmla="*/ 2147483646 h 85"/>
              <a:gd name="T18" fmla="*/ 2147483646 w 69"/>
              <a:gd name="T19" fmla="*/ 2147483646 h 85"/>
              <a:gd name="T20" fmla="*/ 2147483646 w 69"/>
              <a:gd name="T21" fmla="*/ 2147483646 h 85"/>
              <a:gd name="T22" fmla="*/ 2147483646 w 69"/>
              <a:gd name="T23" fmla="*/ 2147483646 h 85"/>
              <a:gd name="T24" fmla="*/ 2147483646 w 69"/>
              <a:gd name="T25" fmla="*/ 2147483646 h 85"/>
              <a:gd name="T26" fmla="*/ 2147483646 w 69"/>
              <a:gd name="T27" fmla="*/ 2147483646 h 85"/>
              <a:gd name="T28" fmla="*/ 2147483646 w 69"/>
              <a:gd name="T29" fmla="*/ 2147483646 h 85"/>
              <a:gd name="T30" fmla="*/ 2147483646 w 69"/>
              <a:gd name="T31" fmla="*/ 2147483646 h 85"/>
              <a:gd name="T32" fmla="*/ 2147483646 w 69"/>
              <a:gd name="T33" fmla="*/ 2147483646 h 85"/>
              <a:gd name="T34" fmla="*/ 2147483646 w 69"/>
              <a:gd name="T35" fmla="*/ 2147483646 h 8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69"/>
              <a:gd name="T55" fmla="*/ 0 h 85"/>
              <a:gd name="T56" fmla="*/ 69 w 69"/>
              <a:gd name="T57" fmla="*/ 85 h 8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69" h="85">
                <a:moveTo>
                  <a:pt x="56" y="29"/>
                </a:moveTo>
                <a:lnTo>
                  <a:pt x="42" y="14"/>
                </a:lnTo>
                <a:lnTo>
                  <a:pt x="29" y="4"/>
                </a:lnTo>
                <a:lnTo>
                  <a:pt x="17" y="0"/>
                </a:lnTo>
                <a:lnTo>
                  <a:pt x="12" y="2"/>
                </a:lnTo>
                <a:lnTo>
                  <a:pt x="6" y="4"/>
                </a:lnTo>
                <a:lnTo>
                  <a:pt x="0" y="12"/>
                </a:lnTo>
                <a:lnTo>
                  <a:pt x="0" y="25"/>
                </a:lnTo>
                <a:lnTo>
                  <a:pt x="4" y="41"/>
                </a:lnTo>
                <a:lnTo>
                  <a:pt x="14" y="58"/>
                </a:lnTo>
                <a:lnTo>
                  <a:pt x="27" y="71"/>
                </a:lnTo>
                <a:lnTo>
                  <a:pt x="40" y="81"/>
                </a:lnTo>
                <a:lnTo>
                  <a:pt x="54" y="85"/>
                </a:lnTo>
                <a:lnTo>
                  <a:pt x="63" y="83"/>
                </a:lnTo>
                <a:lnTo>
                  <a:pt x="69" y="75"/>
                </a:lnTo>
                <a:lnTo>
                  <a:pt x="69" y="62"/>
                </a:lnTo>
                <a:lnTo>
                  <a:pt x="65" y="44"/>
                </a:lnTo>
                <a:lnTo>
                  <a:pt x="56" y="29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99CC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6492" name="Freeform 217">
            <a:extLst>
              <a:ext uri="{FF2B5EF4-FFF2-40B4-BE49-F238E27FC236}">
                <a16:creationId xmlns:a16="http://schemas.microsoft.com/office/drawing/2014/main" id="{A0F3F800-06DB-91A9-F617-E5ED7108096C}"/>
              </a:ext>
            </a:extLst>
          </p:cNvPr>
          <p:cNvSpPr>
            <a:spLocks/>
          </p:cNvSpPr>
          <p:nvPr/>
        </p:nvSpPr>
        <p:spPr bwMode="auto">
          <a:xfrm>
            <a:off x="3513138" y="3783013"/>
            <a:ext cx="166687" cy="147637"/>
          </a:xfrm>
          <a:custGeom>
            <a:avLst/>
            <a:gdLst>
              <a:gd name="T0" fmla="*/ 0 w 209"/>
              <a:gd name="T1" fmla="*/ 2147483646 h 184"/>
              <a:gd name="T2" fmla="*/ 2147483646 w 209"/>
              <a:gd name="T3" fmla="*/ 2147483646 h 184"/>
              <a:gd name="T4" fmla="*/ 2147483646 w 209"/>
              <a:gd name="T5" fmla="*/ 2147483646 h 184"/>
              <a:gd name="T6" fmla="*/ 2147483646 w 209"/>
              <a:gd name="T7" fmla="*/ 2147483646 h 184"/>
              <a:gd name="T8" fmla="*/ 2147483646 w 209"/>
              <a:gd name="T9" fmla="*/ 2147483646 h 184"/>
              <a:gd name="T10" fmla="*/ 2147483646 w 209"/>
              <a:gd name="T11" fmla="*/ 2147483646 h 184"/>
              <a:gd name="T12" fmla="*/ 2147483646 w 209"/>
              <a:gd name="T13" fmla="*/ 0 h 184"/>
              <a:gd name="T14" fmla="*/ 2147483646 w 209"/>
              <a:gd name="T15" fmla="*/ 2147483646 h 184"/>
              <a:gd name="T16" fmla="*/ 0 w 209"/>
              <a:gd name="T17" fmla="*/ 2147483646 h 1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9"/>
              <a:gd name="T28" fmla="*/ 0 h 184"/>
              <a:gd name="T29" fmla="*/ 209 w 209"/>
              <a:gd name="T30" fmla="*/ 184 h 18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9" h="184">
                <a:moveTo>
                  <a:pt x="0" y="71"/>
                </a:moveTo>
                <a:lnTo>
                  <a:pt x="19" y="128"/>
                </a:lnTo>
                <a:lnTo>
                  <a:pt x="123" y="184"/>
                </a:lnTo>
                <a:lnTo>
                  <a:pt x="182" y="167"/>
                </a:lnTo>
                <a:lnTo>
                  <a:pt x="209" y="113"/>
                </a:lnTo>
                <a:lnTo>
                  <a:pt x="192" y="55"/>
                </a:lnTo>
                <a:lnTo>
                  <a:pt x="86" y="0"/>
                </a:lnTo>
                <a:lnTo>
                  <a:pt x="29" y="17"/>
                </a:lnTo>
                <a:lnTo>
                  <a:pt x="0" y="71"/>
                </a:lnTo>
                <a:close/>
              </a:path>
            </a:pathLst>
          </a:custGeom>
          <a:solidFill>
            <a:srgbClr val="FF99CC"/>
          </a:solidFill>
          <a:ln w="12700">
            <a:solidFill>
              <a:srgbClr val="FF99CC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6493" name="Freeform 218">
            <a:extLst>
              <a:ext uri="{FF2B5EF4-FFF2-40B4-BE49-F238E27FC236}">
                <a16:creationId xmlns:a16="http://schemas.microsoft.com/office/drawing/2014/main" id="{E5185D4C-2A76-E962-01D6-395D345505F6}"/>
              </a:ext>
            </a:extLst>
          </p:cNvPr>
          <p:cNvSpPr>
            <a:spLocks/>
          </p:cNvSpPr>
          <p:nvPr/>
        </p:nvSpPr>
        <p:spPr bwMode="auto">
          <a:xfrm>
            <a:off x="3546475" y="3830638"/>
            <a:ext cx="77788" cy="36512"/>
          </a:xfrm>
          <a:custGeom>
            <a:avLst/>
            <a:gdLst>
              <a:gd name="T0" fmla="*/ 2147483646 w 100"/>
              <a:gd name="T1" fmla="*/ 0 h 46"/>
              <a:gd name="T2" fmla="*/ 2147483646 w 100"/>
              <a:gd name="T3" fmla="*/ 2000319445 h 46"/>
              <a:gd name="T4" fmla="*/ 2147483646 w 100"/>
              <a:gd name="T5" fmla="*/ 2147483646 h 46"/>
              <a:gd name="T6" fmla="*/ 941531172 w 100"/>
              <a:gd name="T7" fmla="*/ 2147483646 h 46"/>
              <a:gd name="T8" fmla="*/ 0 w 100"/>
              <a:gd name="T9" fmla="*/ 2147483646 h 46"/>
              <a:gd name="T10" fmla="*/ 0 w 100"/>
              <a:gd name="T11" fmla="*/ 2147483646 h 46"/>
              <a:gd name="T12" fmla="*/ 941531172 w 100"/>
              <a:gd name="T13" fmla="*/ 2147483646 h 46"/>
              <a:gd name="T14" fmla="*/ 1883063122 w 100"/>
              <a:gd name="T15" fmla="*/ 2147483646 h 46"/>
              <a:gd name="T16" fmla="*/ 2147483646 w 100"/>
              <a:gd name="T17" fmla="*/ 2147483646 h 46"/>
              <a:gd name="T18" fmla="*/ 2147483646 w 100"/>
              <a:gd name="T19" fmla="*/ 2147483646 h 46"/>
              <a:gd name="T20" fmla="*/ 2147483646 w 100"/>
              <a:gd name="T21" fmla="*/ 2147483646 h 46"/>
              <a:gd name="T22" fmla="*/ 2147483646 w 100"/>
              <a:gd name="T23" fmla="*/ 2147483646 h 46"/>
              <a:gd name="T24" fmla="*/ 2147483646 w 100"/>
              <a:gd name="T25" fmla="*/ 2147483646 h 46"/>
              <a:gd name="T26" fmla="*/ 2147483646 w 100"/>
              <a:gd name="T27" fmla="*/ 2147483646 h 46"/>
              <a:gd name="T28" fmla="*/ 2147483646 w 100"/>
              <a:gd name="T29" fmla="*/ 2147483646 h 46"/>
              <a:gd name="T30" fmla="*/ 2147483646 w 100"/>
              <a:gd name="T31" fmla="*/ 2147483646 h 46"/>
              <a:gd name="T32" fmla="*/ 2147483646 w 100"/>
              <a:gd name="T33" fmla="*/ 2147483646 h 46"/>
              <a:gd name="T34" fmla="*/ 2147483646 w 100"/>
              <a:gd name="T35" fmla="*/ 2147483646 h 46"/>
              <a:gd name="T36" fmla="*/ 2147483646 w 100"/>
              <a:gd name="T37" fmla="*/ 999844608 h 46"/>
              <a:gd name="T38" fmla="*/ 2147483646 w 100"/>
              <a:gd name="T39" fmla="*/ 0 h 46"/>
              <a:gd name="T40" fmla="*/ 2147483646 w 100"/>
              <a:gd name="T41" fmla="*/ 0 h 4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00"/>
              <a:gd name="T64" fmla="*/ 0 h 46"/>
              <a:gd name="T65" fmla="*/ 100 w 100"/>
              <a:gd name="T66" fmla="*/ 46 h 4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00" h="46">
                <a:moveTo>
                  <a:pt x="46" y="0"/>
                </a:moveTo>
                <a:lnTo>
                  <a:pt x="27" y="4"/>
                </a:lnTo>
                <a:lnTo>
                  <a:pt x="12" y="12"/>
                </a:lnTo>
                <a:lnTo>
                  <a:pt x="2" y="19"/>
                </a:lnTo>
                <a:lnTo>
                  <a:pt x="0" y="23"/>
                </a:lnTo>
                <a:lnTo>
                  <a:pt x="0" y="29"/>
                </a:lnTo>
                <a:lnTo>
                  <a:pt x="2" y="35"/>
                </a:lnTo>
                <a:lnTo>
                  <a:pt x="4" y="39"/>
                </a:lnTo>
                <a:lnTo>
                  <a:pt x="16" y="44"/>
                </a:lnTo>
                <a:lnTo>
                  <a:pt x="33" y="46"/>
                </a:lnTo>
                <a:lnTo>
                  <a:pt x="52" y="46"/>
                </a:lnTo>
                <a:lnTo>
                  <a:pt x="71" y="42"/>
                </a:lnTo>
                <a:lnTo>
                  <a:pt x="86" y="37"/>
                </a:lnTo>
                <a:lnTo>
                  <a:pt x="96" y="27"/>
                </a:lnTo>
                <a:lnTo>
                  <a:pt x="100" y="23"/>
                </a:lnTo>
                <a:lnTo>
                  <a:pt x="100" y="18"/>
                </a:lnTo>
                <a:lnTo>
                  <a:pt x="98" y="14"/>
                </a:lnTo>
                <a:lnTo>
                  <a:pt x="94" y="8"/>
                </a:lnTo>
                <a:lnTo>
                  <a:pt x="83" y="2"/>
                </a:lnTo>
                <a:lnTo>
                  <a:pt x="67" y="0"/>
                </a:lnTo>
                <a:lnTo>
                  <a:pt x="46" y="0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99CC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6494" name="Freeform 219">
            <a:extLst>
              <a:ext uri="{FF2B5EF4-FFF2-40B4-BE49-F238E27FC236}">
                <a16:creationId xmlns:a16="http://schemas.microsoft.com/office/drawing/2014/main" id="{ECDE2B63-A476-4C76-C442-CE06241299AB}"/>
              </a:ext>
            </a:extLst>
          </p:cNvPr>
          <p:cNvSpPr>
            <a:spLocks/>
          </p:cNvSpPr>
          <p:nvPr/>
        </p:nvSpPr>
        <p:spPr bwMode="auto">
          <a:xfrm>
            <a:off x="1911350" y="3841750"/>
            <a:ext cx="166688" cy="147638"/>
          </a:xfrm>
          <a:custGeom>
            <a:avLst/>
            <a:gdLst>
              <a:gd name="T0" fmla="*/ 2147483646 w 211"/>
              <a:gd name="T1" fmla="*/ 2147483646 h 186"/>
              <a:gd name="T2" fmla="*/ 2147483646 w 211"/>
              <a:gd name="T3" fmla="*/ 0 h 186"/>
              <a:gd name="T4" fmla="*/ 2147483646 w 211"/>
              <a:gd name="T5" fmla="*/ 2147483646 h 186"/>
              <a:gd name="T6" fmla="*/ 0 w 211"/>
              <a:gd name="T7" fmla="*/ 2147483646 h 186"/>
              <a:gd name="T8" fmla="*/ 2147483646 w 211"/>
              <a:gd name="T9" fmla="*/ 2147483646 h 186"/>
              <a:gd name="T10" fmla="*/ 2147483646 w 211"/>
              <a:gd name="T11" fmla="*/ 2147483646 h 186"/>
              <a:gd name="T12" fmla="*/ 2147483646 w 211"/>
              <a:gd name="T13" fmla="*/ 2147483646 h 186"/>
              <a:gd name="T14" fmla="*/ 2147483646 w 211"/>
              <a:gd name="T15" fmla="*/ 2147483646 h 186"/>
              <a:gd name="T16" fmla="*/ 2147483646 w 211"/>
              <a:gd name="T17" fmla="*/ 2147483646 h 18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11"/>
              <a:gd name="T28" fmla="*/ 0 h 186"/>
              <a:gd name="T29" fmla="*/ 211 w 211"/>
              <a:gd name="T30" fmla="*/ 186 h 18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11" h="186">
                <a:moveTo>
                  <a:pt x="184" y="19"/>
                </a:moveTo>
                <a:lnTo>
                  <a:pt x="124" y="0"/>
                </a:lnTo>
                <a:lnTo>
                  <a:pt x="19" y="52"/>
                </a:lnTo>
                <a:lnTo>
                  <a:pt x="0" y="111"/>
                </a:lnTo>
                <a:lnTo>
                  <a:pt x="27" y="165"/>
                </a:lnTo>
                <a:lnTo>
                  <a:pt x="84" y="186"/>
                </a:lnTo>
                <a:lnTo>
                  <a:pt x="192" y="132"/>
                </a:lnTo>
                <a:lnTo>
                  <a:pt x="211" y="75"/>
                </a:lnTo>
                <a:lnTo>
                  <a:pt x="184" y="19"/>
                </a:lnTo>
                <a:close/>
              </a:path>
            </a:pathLst>
          </a:custGeom>
          <a:solidFill>
            <a:srgbClr val="FF99CC"/>
          </a:solidFill>
          <a:ln w="12700">
            <a:solidFill>
              <a:srgbClr val="FF99CC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6495" name="Freeform 220">
            <a:extLst>
              <a:ext uri="{FF2B5EF4-FFF2-40B4-BE49-F238E27FC236}">
                <a16:creationId xmlns:a16="http://schemas.microsoft.com/office/drawing/2014/main" id="{F3CCD83E-1C8C-DBAE-3660-AB5B6A14BEB1}"/>
              </a:ext>
            </a:extLst>
          </p:cNvPr>
          <p:cNvSpPr>
            <a:spLocks/>
          </p:cNvSpPr>
          <p:nvPr/>
        </p:nvSpPr>
        <p:spPr bwMode="auto">
          <a:xfrm>
            <a:off x="1981200" y="3871913"/>
            <a:ext cx="52388" cy="71437"/>
          </a:xfrm>
          <a:custGeom>
            <a:avLst/>
            <a:gdLst>
              <a:gd name="T0" fmla="*/ 2147483646 w 65"/>
              <a:gd name="T1" fmla="*/ 2147483646 h 90"/>
              <a:gd name="T2" fmla="*/ 2147483646 w 65"/>
              <a:gd name="T3" fmla="*/ 2147483646 h 90"/>
              <a:gd name="T4" fmla="*/ 2147483646 w 65"/>
              <a:gd name="T5" fmla="*/ 2147483646 h 90"/>
              <a:gd name="T6" fmla="*/ 2147483646 w 65"/>
              <a:gd name="T7" fmla="*/ 2147483646 h 90"/>
              <a:gd name="T8" fmla="*/ 2147483646 w 65"/>
              <a:gd name="T9" fmla="*/ 999857652 h 90"/>
              <a:gd name="T10" fmla="*/ 2147483646 w 65"/>
              <a:gd name="T11" fmla="*/ 0 h 90"/>
              <a:gd name="T12" fmla="*/ 2147483646 w 65"/>
              <a:gd name="T13" fmla="*/ 0 h 90"/>
              <a:gd name="T14" fmla="*/ 2147483646 w 65"/>
              <a:gd name="T15" fmla="*/ 2147483646 h 90"/>
              <a:gd name="T16" fmla="*/ 2147483646 w 65"/>
              <a:gd name="T17" fmla="*/ 2147483646 h 90"/>
              <a:gd name="T18" fmla="*/ 2147483646 w 65"/>
              <a:gd name="T19" fmla="*/ 2147483646 h 90"/>
              <a:gd name="T20" fmla="*/ 2094266718 w 65"/>
              <a:gd name="T21" fmla="*/ 2147483646 h 90"/>
              <a:gd name="T22" fmla="*/ 0 w 65"/>
              <a:gd name="T23" fmla="*/ 2147483646 h 90"/>
              <a:gd name="T24" fmla="*/ 1047132956 w 65"/>
              <a:gd name="T25" fmla="*/ 2147483646 h 90"/>
              <a:gd name="T26" fmla="*/ 2147483646 w 65"/>
              <a:gd name="T27" fmla="*/ 2147483646 h 90"/>
              <a:gd name="T28" fmla="*/ 2147483646 w 65"/>
              <a:gd name="T29" fmla="*/ 2147483646 h 90"/>
              <a:gd name="T30" fmla="*/ 2147483646 w 65"/>
              <a:gd name="T31" fmla="*/ 2147483646 h 90"/>
              <a:gd name="T32" fmla="*/ 2147483646 w 65"/>
              <a:gd name="T33" fmla="*/ 2147483646 h 90"/>
              <a:gd name="T34" fmla="*/ 2147483646 w 65"/>
              <a:gd name="T35" fmla="*/ 2147483646 h 9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65"/>
              <a:gd name="T55" fmla="*/ 0 h 90"/>
              <a:gd name="T56" fmla="*/ 65 w 65"/>
              <a:gd name="T57" fmla="*/ 90 h 9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65" h="90">
                <a:moveTo>
                  <a:pt x="54" y="58"/>
                </a:moveTo>
                <a:lnTo>
                  <a:pt x="61" y="38"/>
                </a:lnTo>
                <a:lnTo>
                  <a:pt x="65" y="23"/>
                </a:lnTo>
                <a:lnTo>
                  <a:pt x="63" y="10"/>
                </a:lnTo>
                <a:lnTo>
                  <a:pt x="56" y="2"/>
                </a:lnTo>
                <a:lnTo>
                  <a:pt x="52" y="0"/>
                </a:lnTo>
                <a:lnTo>
                  <a:pt x="46" y="0"/>
                </a:lnTo>
                <a:lnTo>
                  <a:pt x="35" y="6"/>
                </a:lnTo>
                <a:lnTo>
                  <a:pt x="23" y="17"/>
                </a:lnTo>
                <a:lnTo>
                  <a:pt x="12" y="35"/>
                </a:lnTo>
                <a:lnTo>
                  <a:pt x="4" y="54"/>
                </a:lnTo>
                <a:lnTo>
                  <a:pt x="0" y="69"/>
                </a:lnTo>
                <a:lnTo>
                  <a:pt x="2" y="83"/>
                </a:lnTo>
                <a:lnTo>
                  <a:pt x="8" y="90"/>
                </a:lnTo>
                <a:lnTo>
                  <a:pt x="17" y="90"/>
                </a:lnTo>
                <a:lnTo>
                  <a:pt x="31" y="86"/>
                </a:lnTo>
                <a:lnTo>
                  <a:pt x="42" y="75"/>
                </a:lnTo>
                <a:lnTo>
                  <a:pt x="54" y="58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99CC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grpSp>
        <p:nvGrpSpPr>
          <p:cNvPr id="16496" name="Group 221">
            <a:extLst>
              <a:ext uri="{FF2B5EF4-FFF2-40B4-BE49-F238E27FC236}">
                <a16:creationId xmlns:a16="http://schemas.microsoft.com/office/drawing/2014/main" id="{E6AC65E6-72C4-5DC9-D5E8-C8F0FE139F03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3816350"/>
            <a:ext cx="252413" cy="152400"/>
            <a:chOff x="2976" y="2404"/>
            <a:chExt cx="159" cy="96"/>
          </a:xfrm>
        </p:grpSpPr>
        <p:sp>
          <p:nvSpPr>
            <p:cNvPr id="16813" name="Freeform 222">
              <a:extLst>
                <a:ext uri="{FF2B5EF4-FFF2-40B4-BE49-F238E27FC236}">
                  <a16:creationId xmlns:a16="http://schemas.microsoft.com/office/drawing/2014/main" id="{D7FB2F93-41D6-BE16-078C-D39EB3808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6" y="2404"/>
              <a:ext cx="159" cy="96"/>
            </a:xfrm>
            <a:custGeom>
              <a:avLst/>
              <a:gdLst>
                <a:gd name="T0" fmla="*/ 39 w 319"/>
                <a:gd name="T1" fmla="*/ 0 h 194"/>
                <a:gd name="T2" fmla="*/ 32 w 319"/>
                <a:gd name="T3" fmla="*/ 0 h 194"/>
                <a:gd name="T4" fmla="*/ 25 w 319"/>
                <a:gd name="T5" fmla="*/ 0 h 194"/>
                <a:gd name="T6" fmla="*/ 19 w 319"/>
                <a:gd name="T7" fmla="*/ 0 h 194"/>
                <a:gd name="T8" fmla="*/ 12 w 319"/>
                <a:gd name="T9" fmla="*/ 1 h 194"/>
                <a:gd name="T10" fmla="*/ 11 w 319"/>
                <a:gd name="T11" fmla="*/ 1 h 194"/>
                <a:gd name="T12" fmla="*/ 10 w 319"/>
                <a:gd name="T13" fmla="*/ 2 h 194"/>
                <a:gd name="T14" fmla="*/ 9 w 319"/>
                <a:gd name="T15" fmla="*/ 3 h 194"/>
                <a:gd name="T16" fmla="*/ 9 w 319"/>
                <a:gd name="T17" fmla="*/ 4 h 194"/>
                <a:gd name="T18" fmla="*/ 7 w 319"/>
                <a:gd name="T19" fmla="*/ 5 h 194"/>
                <a:gd name="T20" fmla="*/ 4 w 319"/>
                <a:gd name="T21" fmla="*/ 6 h 194"/>
                <a:gd name="T22" fmla="*/ 2 w 319"/>
                <a:gd name="T23" fmla="*/ 7 h 194"/>
                <a:gd name="T24" fmla="*/ 0 w 319"/>
                <a:gd name="T25" fmla="*/ 9 h 194"/>
                <a:gd name="T26" fmla="*/ 0 w 319"/>
                <a:gd name="T27" fmla="*/ 12 h 194"/>
                <a:gd name="T28" fmla="*/ 0 w 319"/>
                <a:gd name="T29" fmla="*/ 14 h 194"/>
                <a:gd name="T30" fmla="*/ 0 w 319"/>
                <a:gd name="T31" fmla="*/ 17 h 194"/>
                <a:gd name="T32" fmla="*/ 1 w 319"/>
                <a:gd name="T33" fmla="*/ 20 h 194"/>
                <a:gd name="T34" fmla="*/ 2 w 319"/>
                <a:gd name="T35" fmla="*/ 21 h 194"/>
                <a:gd name="T36" fmla="*/ 3 w 319"/>
                <a:gd name="T37" fmla="*/ 22 h 194"/>
                <a:gd name="T38" fmla="*/ 5 w 319"/>
                <a:gd name="T39" fmla="*/ 22 h 194"/>
                <a:gd name="T40" fmla="*/ 6 w 319"/>
                <a:gd name="T41" fmla="*/ 23 h 194"/>
                <a:gd name="T42" fmla="*/ 8 w 319"/>
                <a:gd name="T43" fmla="*/ 23 h 194"/>
                <a:gd name="T44" fmla="*/ 9 w 319"/>
                <a:gd name="T45" fmla="*/ 23 h 194"/>
                <a:gd name="T46" fmla="*/ 10 w 319"/>
                <a:gd name="T47" fmla="*/ 24 h 194"/>
                <a:gd name="T48" fmla="*/ 11 w 319"/>
                <a:gd name="T49" fmla="*/ 24 h 194"/>
                <a:gd name="T50" fmla="*/ 14 w 319"/>
                <a:gd name="T51" fmla="*/ 22 h 194"/>
                <a:gd name="T52" fmla="*/ 16 w 319"/>
                <a:gd name="T53" fmla="*/ 21 h 194"/>
                <a:gd name="T54" fmla="*/ 21 w 319"/>
                <a:gd name="T55" fmla="*/ 20 h 194"/>
                <a:gd name="T56" fmla="*/ 26 w 319"/>
                <a:gd name="T57" fmla="*/ 19 h 194"/>
                <a:gd name="T58" fmla="*/ 29 w 319"/>
                <a:gd name="T59" fmla="*/ 18 h 194"/>
                <a:gd name="T60" fmla="*/ 32 w 319"/>
                <a:gd name="T61" fmla="*/ 18 h 194"/>
                <a:gd name="T62" fmla="*/ 35 w 319"/>
                <a:gd name="T63" fmla="*/ 16 h 194"/>
                <a:gd name="T64" fmla="*/ 37 w 319"/>
                <a:gd name="T65" fmla="*/ 14 h 194"/>
                <a:gd name="T66" fmla="*/ 38 w 319"/>
                <a:gd name="T67" fmla="*/ 12 h 194"/>
                <a:gd name="T68" fmla="*/ 39 w 319"/>
                <a:gd name="T69" fmla="*/ 10 h 194"/>
                <a:gd name="T70" fmla="*/ 39 w 319"/>
                <a:gd name="T71" fmla="*/ 7 h 194"/>
                <a:gd name="T72" fmla="*/ 39 w 319"/>
                <a:gd name="T73" fmla="*/ 5 h 194"/>
                <a:gd name="T74" fmla="*/ 39 w 319"/>
                <a:gd name="T75" fmla="*/ 2 h 194"/>
                <a:gd name="T76" fmla="*/ 39 w 319"/>
                <a:gd name="T77" fmla="*/ 0 h 1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19"/>
                <a:gd name="T118" fmla="*/ 0 h 194"/>
                <a:gd name="T119" fmla="*/ 319 w 319"/>
                <a:gd name="T120" fmla="*/ 194 h 19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19" h="194">
                  <a:moveTo>
                    <a:pt x="313" y="0"/>
                  </a:moveTo>
                  <a:lnTo>
                    <a:pt x="259" y="0"/>
                  </a:lnTo>
                  <a:lnTo>
                    <a:pt x="206" y="2"/>
                  </a:lnTo>
                  <a:lnTo>
                    <a:pt x="152" y="2"/>
                  </a:lnTo>
                  <a:lnTo>
                    <a:pt x="100" y="8"/>
                  </a:lnTo>
                  <a:lnTo>
                    <a:pt x="92" y="12"/>
                  </a:lnTo>
                  <a:lnTo>
                    <a:pt x="85" y="17"/>
                  </a:lnTo>
                  <a:lnTo>
                    <a:pt x="79" y="25"/>
                  </a:lnTo>
                  <a:lnTo>
                    <a:pt x="73" y="33"/>
                  </a:lnTo>
                  <a:lnTo>
                    <a:pt x="56" y="44"/>
                  </a:lnTo>
                  <a:lnTo>
                    <a:pt x="37" y="54"/>
                  </a:lnTo>
                  <a:lnTo>
                    <a:pt x="18" y="63"/>
                  </a:lnTo>
                  <a:lnTo>
                    <a:pt x="0" y="73"/>
                  </a:lnTo>
                  <a:lnTo>
                    <a:pt x="2" y="96"/>
                  </a:lnTo>
                  <a:lnTo>
                    <a:pt x="2" y="117"/>
                  </a:lnTo>
                  <a:lnTo>
                    <a:pt x="4" y="140"/>
                  </a:lnTo>
                  <a:lnTo>
                    <a:pt x="10" y="161"/>
                  </a:lnTo>
                  <a:lnTo>
                    <a:pt x="16" y="171"/>
                  </a:lnTo>
                  <a:lnTo>
                    <a:pt x="27" y="179"/>
                  </a:lnTo>
                  <a:lnTo>
                    <a:pt x="41" y="184"/>
                  </a:lnTo>
                  <a:lnTo>
                    <a:pt x="54" y="188"/>
                  </a:lnTo>
                  <a:lnTo>
                    <a:pt x="67" y="190"/>
                  </a:lnTo>
                  <a:lnTo>
                    <a:pt x="79" y="192"/>
                  </a:lnTo>
                  <a:lnTo>
                    <a:pt x="87" y="194"/>
                  </a:lnTo>
                  <a:lnTo>
                    <a:pt x="90" y="194"/>
                  </a:lnTo>
                  <a:lnTo>
                    <a:pt x="112" y="182"/>
                  </a:lnTo>
                  <a:lnTo>
                    <a:pt x="133" y="175"/>
                  </a:lnTo>
                  <a:lnTo>
                    <a:pt x="171" y="163"/>
                  </a:lnTo>
                  <a:lnTo>
                    <a:pt x="211" y="156"/>
                  </a:lnTo>
                  <a:lnTo>
                    <a:pt x="234" y="150"/>
                  </a:lnTo>
                  <a:lnTo>
                    <a:pt x="259" y="146"/>
                  </a:lnTo>
                  <a:lnTo>
                    <a:pt x="280" y="131"/>
                  </a:lnTo>
                  <a:lnTo>
                    <a:pt x="296" y="115"/>
                  </a:lnTo>
                  <a:lnTo>
                    <a:pt x="307" y="100"/>
                  </a:lnTo>
                  <a:lnTo>
                    <a:pt x="315" y="83"/>
                  </a:lnTo>
                  <a:lnTo>
                    <a:pt x="319" y="63"/>
                  </a:lnTo>
                  <a:lnTo>
                    <a:pt x="319" y="44"/>
                  </a:lnTo>
                  <a:lnTo>
                    <a:pt x="317" y="23"/>
                  </a:lnTo>
                  <a:lnTo>
                    <a:pt x="313" y="0"/>
                  </a:lnTo>
                  <a:close/>
                </a:path>
              </a:pathLst>
            </a:custGeom>
            <a:blipFill dpi="0" rotWithShape="0">
              <a:blip r:embed="rId10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814" name="Freeform 223">
              <a:extLst>
                <a:ext uri="{FF2B5EF4-FFF2-40B4-BE49-F238E27FC236}">
                  <a16:creationId xmlns:a16="http://schemas.microsoft.com/office/drawing/2014/main" id="{2F0C5244-7227-ECDE-8970-C9D7192D4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6" y="2404"/>
              <a:ext cx="159" cy="96"/>
            </a:xfrm>
            <a:custGeom>
              <a:avLst/>
              <a:gdLst>
                <a:gd name="T0" fmla="*/ 39 w 319"/>
                <a:gd name="T1" fmla="*/ 0 h 194"/>
                <a:gd name="T2" fmla="*/ 32 w 319"/>
                <a:gd name="T3" fmla="*/ 0 h 194"/>
                <a:gd name="T4" fmla="*/ 25 w 319"/>
                <a:gd name="T5" fmla="*/ 0 h 194"/>
                <a:gd name="T6" fmla="*/ 19 w 319"/>
                <a:gd name="T7" fmla="*/ 0 h 194"/>
                <a:gd name="T8" fmla="*/ 12 w 319"/>
                <a:gd name="T9" fmla="*/ 1 h 194"/>
                <a:gd name="T10" fmla="*/ 11 w 319"/>
                <a:gd name="T11" fmla="*/ 1 h 194"/>
                <a:gd name="T12" fmla="*/ 10 w 319"/>
                <a:gd name="T13" fmla="*/ 2 h 194"/>
                <a:gd name="T14" fmla="*/ 9 w 319"/>
                <a:gd name="T15" fmla="*/ 3 h 194"/>
                <a:gd name="T16" fmla="*/ 9 w 319"/>
                <a:gd name="T17" fmla="*/ 4 h 194"/>
                <a:gd name="T18" fmla="*/ 7 w 319"/>
                <a:gd name="T19" fmla="*/ 5 h 194"/>
                <a:gd name="T20" fmla="*/ 4 w 319"/>
                <a:gd name="T21" fmla="*/ 6 h 194"/>
                <a:gd name="T22" fmla="*/ 2 w 319"/>
                <a:gd name="T23" fmla="*/ 7 h 194"/>
                <a:gd name="T24" fmla="*/ 0 w 319"/>
                <a:gd name="T25" fmla="*/ 9 h 194"/>
                <a:gd name="T26" fmla="*/ 0 w 319"/>
                <a:gd name="T27" fmla="*/ 12 h 194"/>
                <a:gd name="T28" fmla="*/ 0 w 319"/>
                <a:gd name="T29" fmla="*/ 14 h 194"/>
                <a:gd name="T30" fmla="*/ 0 w 319"/>
                <a:gd name="T31" fmla="*/ 17 h 194"/>
                <a:gd name="T32" fmla="*/ 1 w 319"/>
                <a:gd name="T33" fmla="*/ 20 h 194"/>
                <a:gd name="T34" fmla="*/ 2 w 319"/>
                <a:gd name="T35" fmla="*/ 21 h 194"/>
                <a:gd name="T36" fmla="*/ 3 w 319"/>
                <a:gd name="T37" fmla="*/ 22 h 194"/>
                <a:gd name="T38" fmla="*/ 5 w 319"/>
                <a:gd name="T39" fmla="*/ 22 h 194"/>
                <a:gd name="T40" fmla="*/ 6 w 319"/>
                <a:gd name="T41" fmla="*/ 23 h 194"/>
                <a:gd name="T42" fmla="*/ 8 w 319"/>
                <a:gd name="T43" fmla="*/ 23 h 194"/>
                <a:gd name="T44" fmla="*/ 9 w 319"/>
                <a:gd name="T45" fmla="*/ 23 h 194"/>
                <a:gd name="T46" fmla="*/ 10 w 319"/>
                <a:gd name="T47" fmla="*/ 24 h 194"/>
                <a:gd name="T48" fmla="*/ 11 w 319"/>
                <a:gd name="T49" fmla="*/ 24 h 194"/>
                <a:gd name="T50" fmla="*/ 14 w 319"/>
                <a:gd name="T51" fmla="*/ 22 h 194"/>
                <a:gd name="T52" fmla="*/ 16 w 319"/>
                <a:gd name="T53" fmla="*/ 21 h 194"/>
                <a:gd name="T54" fmla="*/ 21 w 319"/>
                <a:gd name="T55" fmla="*/ 20 h 194"/>
                <a:gd name="T56" fmla="*/ 26 w 319"/>
                <a:gd name="T57" fmla="*/ 19 h 194"/>
                <a:gd name="T58" fmla="*/ 29 w 319"/>
                <a:gd name="T59" fmla="*/ 18 h 194"/>
                <a:gd name="T60" fmla="*/ 32 w 319"/>
                <a:gd name="T61" fmla="*/ 18 h 194"/>
                <a:gd name="T62" fmla="*/ 35 w 319"/>
                <a:gd name="T63" fmla="*/ 16 h 194"/>
                <a:gd name="T64" fmla="*/ 37 w 319"/>
                <a:gd name="T65" fmla="*/ 14 h 194"/>
                <a:gd name="T66" fmla="*/ 38 w 319"/>
                <a:gd name="T67" fmla="*/ 12 h 194"/>
                <a:gd name="T68" fmla="*/ 39 w 319"/>
                <a:gd name="T69" fmla="*/ 10 h 194"/>
                <a:gd name="T70" fmla="*/ 39 w 319"/>
                <a:gd name="T71" fmla="*/ 7 h 194"/>
                <a:gd name="T72" fmla="*/ 39 w 319"/>
                <a:gd name="T73" fmla="*/ 5 h 194"/>
                <a:gd name="T74" fmla="*/ 39 w 319"/>
                <a:gd name="T75" fmla="*/ 2 h 194"/>
                <a:gd name="T76" fmla="*/ 39 w 319"/>
                <a:gd name="T77" fmla="*/ 0 h 1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19"/>
                <a:gd name="T118" fmla="*/ 0 h 194"/>
                <a:gd name="T119" fmla="*/ 319 w 319"/>
                <a:gd name="T120" fmla="*/ 194 h 19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19" h="194">
                  <a:moveTo>
                    <a:pt x="313" y="0"/>
                  </a:moveTo>
                  <a:lnTo>
                    <a:pt x="259" y="0"/>
                  </a:lnTo>
                  <a:lnTo>
                    <a:pt x="206" y="2"/>
                  </a:lnTo>
                  <a:lnTo>
                    <a:pt x="152" y="2"/>
                  </a:lnTo>
                  <a:lnTo>
                    <a:pt x="100" y="8"/>
                  </a:lnTo>
                  <a:lnTo>
                    <a:pt x="92" y="12"/>
                  </a:lnTo>
                  <a:lnTo>
                    <a:pt x="85" y="17"/>
                  </a:lnTo>
                  <a:lnTo>
                    <a:pt x="79" y="25"/>
                  </a:lnTo>
                  <a:lnTo>
                    <a:pt x="73" y="33"/>
                  </a:lnTo>
                  <a:lnTo>
                    <a:pt x="56" y="44"/>
                  </a:lnTo>
                  <a:lnTo>
                    <a:pt x="37" y="54"/>
                  </a:lnTo>
                  <a:lnTo>
                    <a:pt x="18" y="63"/>
                  </a:lnTo>
                  <a:lnTo>
                    <a:pt x="0" y="73"/>
                  </a:lnTo>
                  <a:lnTo>
                    <a:pt x="2" y="96"/>
                  </a:lnTo>
                  <a:lnTo>
                    <a:pt x="2" y="117"/>
                  </a:lnTo>
                  <a:lnTo>
                    <a:pt x="4" y="140"/>
                  </a:lnTo>
                  <a:lnTo>
                    <a:pt x="10" y="161"/>
                  </a:lnTo>
                  <a:lnTo>
                    <a:pt x="16" y="171"/>
                  </a:lnTo>
                  <a:lnTo>
                    <a:pt x="27" y="179"/>
                  </a:lnTo>
                  <a:lnTo>
                    <a:pt x="41" y="184"/>
                  </a:lnTo>
                  <a:lnTo>
                    <a:pt x="54" y="188"/>
                  </a:lnTo>
                  <a:lnTo>
                    <a:pt x="67" y="190"/>
                  </a:lnTo>
                  <a:lnTo>
                    <a:pt x="79" y="192"/>
                  </a:lnTo>
                  <a:lnTo>
                    <a:pt x="87" y="194"/>
                  </a:lnTo>
                  <a:lnTo>
                    <a:pt x="90" y="194"/>
                  </a:lnTo>
                  <a:lnTo>
                    <a:pt x="112" y="182"/>
                  </a:lnTo>
                  <a:lnTo>
                    <a:pt x="133" y="175"/>
                  </a:lnTo>
                  <a:lnTo>
                    <a:pt x="171" y="163"/>
                  </a:lnTo>
                  <a:lnTo>
                    <a:pt x="211" y="156"/>
                  </a:lnTo>
                  <a:lnTo>
                    <a:pt x="234" y="150"/>
                  </a:lnTo>
                  <a:lnTo>
                    <a:pt x="259" y="146"/>
                  </a:lnTo>
                  <a:lnTo>
                    <a:pt x="280" y="131"/>
                  </a:lnTo>
                  <a:lnTo>
                    <a:pt x="296" y="115"/>
                  </a:lnTo>
                  <a:lnTo>
                    <a:pt x="307" y="100"/>
                  </a:lnTo>
                  <a:lnTo>
                    <a:pt x="315" y="83"/>
                  </a:lnTo>
                  <a:lnTo>
                    <a:pt x="319" y="63"/>
                  </a:lnTo>
                  <a:lnTo>
                    <a:pt x="319" y="44"/>
                  </a:lnTo>
                  <a:lnTo>
                    <a:pt x="317" y="23"/>
                  </a:lnTo>
                  <a:lnTo>
                    <a:pt x="313" y="0"/>
                  </a:lnTo>
                  <a:close/>
                </a:path>
              </a:pathLst>
            </a:custGeom>
            <a:noFill/>
            <a:ln w="76200">
              <a:solidFill>
                <a:srgbClr val="FF66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16497" name="Group 224">
            <a:extLst>
              <a:ext uri="{FF2B5EF4-FFF2-40B4-BE49-F238E27FC236}">
                <a16:creationId xmlns:a16="http://schemas.microsoft.com/office/drawing/2014/main" id="{AB2AC912-47C8-93AE-F0E1-B8BE9A30545F}"/>
              </a:ext>
            </a:extLst>
          </p:cNvPr>
          <p:cNvGrpSpPr>
            <a:grpSpLocks/>
          </p:cNvGrpSpPr>
          <p:nvPr/>
        </p:nvGrpSpPr>
        <p:grpSpPr bwMode="auto">
          <a:xfrm>
            <a:off x="5276850" y="3814763"/>
            <a:ext cx="309563" cy="211137"/>
            <a:chOff x="3324" y="2403"/>
            <a:chExt cx="195" cy="133"/>
          </a:xfrm>
        </p:grpSpPr>
        <p:sp>
          <p:nvSpPr>
            <p:cNvPr id="16811" name="Freeform 225">
              <a:extLst>
                <a:ext uri="{FF2B5EF4-FFF2-40B4-BE49-F238E27FC236}">
                  <a16:creationId xmlns:a16="http://schemas.microsoft.com/office/drawing/2014/main" id="{B22CD647-E241-53D7-DF06-985A3C1EA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4" y="2403"/>
              <a:ext cx="195" cy="133"/>
            </a:xfrm>
            <a:custGeom>
              <a:avLst/>
              <a:gdLst>
                <a:gd name="T0" fmla="*/ 48 w 392"/>
                <a:gd name="T1" fmla="*/ 14 h 267"/>
                <a:gd name="T2" fmla="*/ 43 w 392"/>
                <a:gd name="T3" fmla="*/ 10 h 267"/>
                <a:gd name="T4" fmla="*/ 37 w 392"/>
                <a:gd name="T5" fmla="*/ 7 h 267"/>
                <a:gd name="T6" fmla="*/ 32 w 392"/>
                <a:gd name="T7" fmla="*/ 3 h 267"/>
                <a:gd name="T8" fmla="*/ 26 w 392"/>
                <a:gd name="T9" fmla="*/ 0 h 267"/>
                <a:gd name="T10" fmla="*/ 25 w 392"/>
                <a:gd name="T11" fmla="*/ 0 h 267"/>
                <a:gd name="T12" fmla="*/ 24 w 392"/>
                <a:gd name="T13" fmla="*/ 0 h 267"/>
                <a:gd name="T14" fmla="*/ 23 w 392"/>
                <a:gd name="T15" fmla="*/ 1 h 267"/>
                <a:gd name="T16" fmla="*/ 22 w 392"/>
                <a:gd name="T17" fmla="*/ 1 h 267"/>
                <a:gd name="T18" fmla="*/ 20 w 392"/>
                <a:gd name="T19" fmla="*/ 2 h 267"/>
                <a:gd name="T20" fmla="*/ 17 w 392"/>
                <a:gd name="T21" fmla="*/ 2 h 267"/>
                <a:gd name="T22" fmla="*/ 14 w 392"/>
                <a:gd name="T23" fmla="*/ 2 h 267"/>
                <a:gd name="T24" fmla="*/ 12 w 392"/>
                <a:gd name="T25" fmla="*/ 3 h 267"/>
                <a:gd name="T26" fmla="*/ 9 w 392"/>
                <a:gd name="T27" fmla="*/ 3 h 267"/>
                <a:gd name="T28" fmla="*/ 6 w 392"/>
                <a:gd name="T29" fmla="*/ 7 h 267"/>
                <a:gd name="T30" fmla="*/ 4 w 392"/>
                <a:gd name="T31" fmla="*/ 10 h 267"/>
                <a:gd name="T32" fmla="*/ 2 w 392"/>
                <a:gd name="T33" fmla="*/ 14 h 267"/>
                <a:gd name="T34" fmla="*/ 0 w 392"/>
                <a:gd name="T35" fmla="*/ 18 h 267"/>
                <a:gd name="T36" fmla="*/ 0 w 392"/>
                <a:gd name="T37" fmla="*/ 20 h 267"/>
                <a:gd name="T38" fmla="*/ 0 w 392"/>
                <a:gd name="T39" fmla="*/ 22 h 267"/>
                <a:gd name="T40" fmla="*/ 1 w 392"/>
                <a:gd name="T41" fmla="*/ 23 h 267"/>
                <a:gd name="T42" fmla="*/ 2 w 392"/>
                <a:gd name="T43" fmla="*/ 25 h 267"/>
                <a:gd name="T44" fmla="*/ 3 w 392"/>
                <a:gd name="T45" fmla="*/ 26 h 267"/>
                <a:gd name="T46" fmla="*/ 4 w 392"/>
                <a:gd name="T47" fmla="*/ 28 h 267"/>
                <a:gd name="T48" fmla="*/ 4 w 392"/>
                <a:gd name="T49" fmla="*/ 28 h 267"/>
                <a:gd name="T50" fmla="*/ 5 w 392"/>
                <a:gd name="T51" fmla="*/ 29 h 267"/>
                <a:gd name="T52" fmla="*/ 8 w 392"/>
                <a:gd name="T53" fmla="*/ 28 h 267"/>
                <a:gd name="T54" fmla="*/ 11 w 392"/>
                <a:gd name="T55" fmla="*/ 28 h 267"/>
                <a:gd name="T56" fmla="*/ 14 w 392"/>
                <a:gd name="T57" fmla="*/ 29 h 267"/>
                <a:gd name="T58" fmla="*/ 16 w 392"/>
                <a:gd name="T59" fmla="*/ 29 h 267"/>
                <a:gd name="T60" fmla="*/ 21 w 392"/>
                <a:gd name="T61" fmla="*/ 31 h 267"/>
                <a:gd name="T62" fmla="*/ 24 w 392"/>
                <a:gd name="T63" fmla="*/ 32 h 267"/>
                <a:gd name="T64" fmla="*/ 27 w 392"/>
                <a:gd name="T65" fmla="*/ 33 h 267"/>
                <a:gd name="T66" fmla="*/ 31 w 392"/>
                <a:gd name="T67" fmla="*/ 32 h 267"/>
                <a:gd name="T68" fmla="*/ 34 w 392"/>
                <a:gd name="T69" fmla="*/ 31 h 267"/>
                <a:gd name="T70" fmla="*/ 37 w 392"/>
                <a:gd name="T71" fmla="*/ 29 h 267"/>
                <a:gd name="T72" fmla="*/ 40 w 392"/>
                <a:gd name="T73" fmla="*/ 27 h 267"/>
                <a:gd name="T74" fmla="*/ 42 w 392"/>
                <a:gd name="T75" fmla="*/ 24 h 267"/>
                <a:gd name="T76" fmla="*/ 44 w 392"/>
                <a:gd name="T77" fmla="*/ 21 h 267"/>
                <a:gd name="T78" fmla="*/ 46 w 392"/>
                <a:gd name="T79" fmla="*/ 18 h 267"/>
                <a:gd name="T80" fmla="*/ 48 w 392"/>
                <a:gd name="T81" fmla="*/ 14 h 26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92"/>
                <a:gd name="T124" fmla="*/ 0 h 267"/>
                <a:gd name="T125" fmla="*/ 392 w 392"/>
                <a:gd name="T126" fmla="*/ 267 h 26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92" h="267">
                  <a:moveTo>
                    <a:pt x="392" y="113"/>
                  </a:moveTo>
                  <a:lnTo>
                    <a:pt x="347" y="85"/>
                  </a:lnTo>
                  <a:lnTo>
                    <a:pt x="303" y="56"/>
                  </a:lnTo>
                  <a:lnTo>
                    <a:pt x="257" y="27"/>
                  </a:lnTo>
                  <a:lnTo>
                    <a:pt x="209" y="2"/>
                  </a:lnTo>
                  <a:lnTo>
                    <a:pt x="206" y="0"/>
                  </a:lnTo>
                  <a:lnTo>
                    <a:pt x="200" y="2"/>
                  </a:lnTo>
                  <a:lnTo>
                    <a:pt x="188" y="8"/>
                  </a:lnTo>
                  <a:lnTo>
                    <a:pt x="179" y="14"/>
                  </a:lnTo>
                  <a:lnTo>
                    <a:pt x="167" y="17"/>
                  </a:lnTo>
                  <a:lnTo>
                    <a:pt x="142" y="21"/>
                  </a:lnTo>
                  <a:lnTo>
                    <a:pt x="119" y="23"/>
                  </a:lnTo>
                  <a:lnTo>
                    <a:pt x="96" y="25"/>
                  </a:lnTo>
                  <a:lnTo>
                    <a:pt x="73" y="29"/>
                  </a:lnTo>
                  <a:lnTo>
                    <a:pt x="54" y="58"/>
                  </a:lnTo>
                  <a:lnTo>
                    <a:pt x="35" y="87"/>
                  </a:lnTo>
                  <a:lnTo>
                    <a:pt x="18" y="115"/>
                  </a:lnTo>
                  <a:lnTo>
                    <a:pt x="2" y="146"/>
                  </a:lnTo>
                  <a:lnTo>
                    <a:pt x="0" y="161"/>
                  </a:lnTo>
                  <a:lnTo>
                    <a:pt x="2" y="177"/>
                  </a:lnTo>
                  <a:lnTo>
                    <a:pt x="8" y="190"/>
                  </a:lnTo>
                  <a:lnTo>
                    <a:pt x="16" y="204"/>
                  </a:lnTo>
                  <a:lnTo>
                    <a:pt x="25" y="215"/>
                  </a:lnTo>
                  <a:lnTo>
                    <a:pt x="33" y="225"/>
                  </a:lnTo>
                  <a:lnTo>
                    <a:pt x="39" y="230"/>
                  </a:lnTo>
                  <a:lnTo>
                    <a:pt x="41" y="232"/>
                  </a:lnTo>
                  <a:lnTo>
                    <a:pt x="68" y="230"/>
                  </a:lnTo>
                  <a:lnTo>
                    <a:pt x="92" y="230"/>
                  </a:lnTo>
                  <a:lnTo>
                    <a:pt x="114" y="234"/>
                  </a:lnTo>
                  <a:lnTo>
                    <a:pt x="135" y="238"/>
                  </a:lnTo>
                  <a:lnTo>
                    <a:pt x="175" y="250"/>
                  </a:lnTo>
                  <a:lnTo>
                    <a:pt x="196" y="257"/>
                  </a:lnTo>
                  <a:lnTo>
                    <a:pt x="221" y="267"/>
                  </a:lnTo>
                  <a:lnTo>
                    <a:pt x="252" y="259"/>
                  </a:lnTo>
                  <a:lnTo>
                    <a:pt x="277" y="250"/>
                  </a:lnTo>
                  <a:lnTo>
                    <a:pt x="300" y="236"/>
                  </a:lnTo>
                  <a:lnTo>
                    <a:pt x="321" y="217"/>
                  </a:lnTo>
                  <a:lnTo>
                    <a:pt x="340" y="196"/>
                  </a:lnTo>
                  <a:lnTo>
                    <a:pt x="359" y="173"/>
                  </a:lnTo>
                  <a:lnTo>
                    <a:pt x="374" y="144"/>
                  </a:lnTo>
                  <a:lnTo>
                    <a:pt x="392" y="113"/>
                  </a:lnTo>
                  <a:close/>
                </a:path>
              </a:pathLst>
            </a:custGeom>
            <a:blipFill dpi="0" rotWithShape="0">
              <a:blip r:embed="rId11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812" name="Freeform 226">
              <a:extLst>
                <a:ext uri="{FF2B5EF4-FFF2-40B4-BE49-F238E27FC236}">
                  <a16:creationId xmlns:a16="http://schemas.microsoft.com/office/drawing/2014/main" id="{0C3C14F6-390A-DA6B-A322-B71C327482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4" y="2403"/>
              <a:ext cx="195" cy="133"/>
            </a:xfrm>
            <a:custGeom>
              <a:avLst/>
              <a:gdLst>
                <a:gd name="T0" fmla="*/ 48 w 392"/>
                <a:gd name="T1" fmla="*/ 14 h 267"/>
                <a:gd name="T2" fmla="*/ 43 w 392"/>
                <a:gd name="T3" fmla="*/ 10 h 267"/>
                <a:gd name="T4" fmla="*/ 37 w 392"/>
                <a:gd name="T5" fmla="*/ 7 h 267"/>
                <a:gd name="T6" fmla="*/ 32 w 392"/>
                <a:gd name="T7" fmla="*/ 3 h 267"/>
                <a:gd name="T8" fmla="*/ 26 w 392"/>
                <a:gd name="T9" fmla="*/ 0 h 267"/>
                <a:gd name="T10" fmla="*/ 25 w 392"/>
                <a:gd name="T11" fmla="*/ 0 h 267"/>
                <a:gd name="T12" fmla="*/ 24 w 392"/>
                <a:gd name="T13" fmla="*/ 0 h 267"/>
                <a:gd name="T14" fmla="*/ 23 w 392"/>
                <a:gd name="T15" fmla="*/ 1 h 267"/>
                <a:gd name="T16" fmla="*/ 22 w 392"/>
                <a:gd name="T17" fmla="*/ 1 h 267"/>
                <a:gd name="T18" fmla="*/ 20 w 392"/>
                <a:gd name="T19" fmla="*/ 2 h 267"/>
                <a:gd name="T20" fmla="*/ 17 w 392"/>
                <a:gd name="T21" fmla="*/ 2 h 267"/>
                <a:gd name="T22" fmla="*/ 14 w 392"/>
                <a:gd name="T23" fmla="*/ 2 h 267"/>
                <a:gd name="T24" fmla="*/ 12 w 392"/>
                <a:gd name="T25" fmla="*/ 3 h 267"/>
                <a:gd name="T26" fmla="*/ 9 w 392"/>
                <a:gd name="T27" fmla="*/ 3 h 267"/>
                <a:gd name="T28" fmla="*/ 6 w 392"/>
                <a:gd name="T29" fmla="*/ 7 h 267"/>
                <a:gd name="T30" fmla="*/ 4 w 392"/>
                <a:gd name="T31" fmla="*/ 10 h 267"/>
                <a:gd name="T32" fmla="*/ 2 w 392"/>
                <a:gd name="T33" fmla="*/ 14 h 267"/>
                <a:gd name="T34" fmla="*/ 0 w 392"/>
                <a:gd name="T35" fmla="*/ 18 h 267"/>
                <a:gd name="T36" fmla="*/ 0 w 392"/>
                <a:gd name="T37" fmla="*/ 20 h 267"/>
                <a:gd name="T38" fmla="*/ 0 w 392"/>
                <a:gd name="T39" fmla="*/ 22 h 267"/>
                <a:gd name="T40" fmla="*/ 1 w 392"/>
                <a:gd name="T41" fmla="*/ 23 h 267"/>
                <a:gd name="T42" fmla="*/ 2 w 392"/>
                <a:gd name="T43" fmla="*/ 25 h 267"/>
                <a:gd name="T44" fmla="*/ 3 w 392"/>
                <a:gd name="T45" fmla="*/ 26 h 267"/>
                <a:gd name="T46" fmla="*/ 4 w 392"/>
                <a:gd name="T47" fmla="*/ 28 h 267"/>
                <a:gd name="T48" fmla="*/ 4 w 392"/>
                <a:gd name="T49" fmla="*/ 28 h 267"/>
                <a:gd name="T50" fmla="*/ 5 w 392"/>
                <a:gd name="T51" fmla="*/ 29 h 267"/>
                <a:gd name="T52" fmla="*/ 8 w 392"/>
                <a:gd name="T53" fmla="*/ 28 h 267"/>
                <a:gd name="T54" fmla="*/ 11 w 392"/>
                <a:gd name="T55" fmla="*/ 28 h 267"/>
                <a:gd name="T56" fmla="*/ 14 w 392"/>
                <a:gd name="T57" fmla="*/ 29 h 267"/>
                <a:gd name="T58" fmla="*/ 16 w 392"/>
                <a:gd name="T59" fmla="*/ 29 h 267"/>
                <a:gd name="T60" fmla="*/ 21 w 392"/>
                <a:gd name="T61" fmla="*/ 31 h 267"/>
                <a:gd name="T62" fmla="*/ 24 w 392"/>
                <a:gd name="T63" fmla="*/ 32 h 267"/>
                <a:gd name="T64" fmla="*/ 27 w 392"/>
                <a:gd name="T65" fmla="*/ 33 h 267"/>
                <a:gd name="T66" fmla="*/ 31 w 392"/>
                <a:gd name="T67" fmla="*/ 32 h 267"/>
                <a:gd name="T68" fmla="*/ 34 w 392"/>
                <a:gd name="T69" fmla="*/ 31 h 267"/>
                <a:gd name="T70" fmla="*/ 37 w 392"/>
                <a:gd name="T71" fmla="*/ 29 h 267"/>
                <a:gd name="T72" fmla="*/ 40 w 392"/>
                <a:gd name="T73" fmla="*/ 27 h 267"/>
                <a:gd name="T74" fmla="*/ 42 w 392"/>
                <a:gd name="T75" fmla="*/ 24 h 267"/>
                <a:gd name="T76" fmla="*/ 44 w 392"/>
                <a:gd name="T77" fmla="*/ 21 h 267"/>
                <a:gd name="T78" fmla="*/ 46 w 392"/>
                <a:gd name="T79" fmla="*/ 18 h 267"/>
                <a:gd name="T80" fmla="*/ 48 w 392"/>
                <a:gd name="T81" fmla="*/ 14 h 26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92"/>
                <a:gd name="T124" fmla="*/ 0 h 267"/>
                <a:gd name="T125" fmla="*/ 392 w 392"/>
                <a:gd name="T126" fmla="*/ 267 h 26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92" h="267">
                  <a:moveTo>
                    <a:pt x="392" y="113"/>
                  </a:moveTo>
                  <a:lnTo>
                    <a:pt x="347" y="85"/>
                  </a:lnTo>
                  <a:lnTo>
                    <a:pt x="303" y="56"/>
                  </a:lnTo>
                  <a:lnTo>
                    <a:pt x="257" y="27"/>
                  </a:lnTo>
                  <a:lnTo>
                    <a:pt x="209" y="2"/>
                  </a:lnTo>
                  <a:lnTo>
                    <a:pt x="206" y="0"/>
                  </a:lnTo>
                  <a:lnTo>
                    <a:pt x="200" y="2"/>
                  </a:lnTo>
                  <a:lnTo>
                    <a:pt x="188" y="8"/>
                  </a:lnTo>
                  <a:lnTo>
                    <a:pt x="179" y="14"/>
                  </a:lnTo>
                  <a:lnTo>
                    <a:pt x="167" y="17"/>
                  </a:lnTo>
                  <a:lnTo>
                    <a:pt x="142" y="21"/>
                  </a:lnTo>
                  <a:lnTo>
                    <a:pt x="119" y="23"/>
                  </a:lnTo>
                  <a:lnTo>
                    <a:pt x="96" y="25"/>
                  </a:lnTo>
                  <a:lnTo>
                    <a:pt x="73" y="29"/>
                  </a:lnTo>
                  <a:lnTo>
                    <a:pt x="54" y="58"/>
                  </a:lnTo>
                  <a:lnTo>
                    <a:pt x="35" y="87"/>
                  </a:lnTo>
                  <a:lnTo>
                    <a:pt x="18" y="115"/>
                  </a:lnTo>
                  <a:lnTo>
                    <a:pt x="2" y="146"/>
                  </a:lnTo>
                  <a:lnTo>
                    <a:pt x="0" y="161"/>
                  </a:lnTo>
                  <a:lnTo>
                    <a:pt x="2" y="177"/>
                  </a:lnTo>
                  <a:lnTo>
                    <a:pt x="8" y="190"/>
                  </a:lnTo>
                  <a:lnTo>
                    <a:pt x="16" y="204"/>
                  </a:lnTo>
                  <a:lnTo>
                    <a:pt x="25" y="215"/>
                  </a:lnTo>
                  <a:lnTo>
                    <a:pt x="33" y="225"/>
                  </a:lnTo>
                  <a:lnTo>
                    <a:pt x="39" y="230"/>
                  </a:lnTo>
                  <a:lnTo>
                    <a:pt x="41" y="232"/>
                  </a:lnTo>
                  <a:lnTo>
                    <a:pt x="68" y="230"/>
                  </a:lnTo>
                  <a:lnTo>
                    <a:pt x="92" y="230"/>
                  </a:lnTo>
                  <a:lnTo>
                    <a:pt x="114" y="234"/>
                  </a:lnTo>
                  <a:lnTo>
                    <a:pt x="135" y="238"/>
                  </a:lnTo>
                  <a:lnTo>
                    <a:pt x="175" y="250"/>
                  </a:lnTo>
                  <a:lnTo>
                    <a:pt x="196" y="257"/>
                  </a:lnTo>
                  <a:lnTo>
                    <a:pt x="221" y="267"/>
                  </a:lnTo>
                  <a:lnTo>
                    <a:pt x="252" y="259"/>
                  </a:lnTo>
                  <a:lnTo>
                    <a:pt x="277" y="250"/>
                  </a:lnTo>
                  <a:lnTo>
                    <a:pt x="300" y="236"/>
                  </a:lnTo>
                  <a:lnTo>
                    <a:pt x="321" y="217"/>
                  </a:lnTo>
                  <a:lnTo>
                    <a:pt x="340" y="196"/>
                  </a:lnTo>
                  <a:lnTo>
                    <a:pt x="359" y="173"/>
                  </a:lnTo>
                  <a:lnTo>
                    <a:pt x="374" y="144"/>
                  </a:lnTo>
                  <a:lnTo>
                    <a:pt x="392" y="113"/>
                  </a:lnTo>
                  <a:close/>
                </a:path>
              </a:pathLst>
            </a:custGeom>
            <a:noFill/>
            <a:ln w="76200">
              <a:solidFill>
                <a:srgbClr val="FF66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6498" name="Freeform 227">
            <a:extLst>
              <a:ext uri="{FF2B5EF4-FFF2-40B4-BE49-F238E27FC236}">
                <a16:creationId xmlns:a16="http://schemas.microsoft.com/office/drawing/2014/main" id="{652BBEC8-EDE4-4330-9844-DC181BAB93BD}"/>
              </a:ext>
            </a:extLst>
          </p:cNvPr>
          <p:cNvSpPr>
            <a:spLocks/>
          </p:cNvSpPr>
          <p:nvPr/>
        </p:nvSpPr>
        <p:spPr bwMode="auto">
          <a:xfrm>
            <a:off x="4230688" y="2359025"/>
            <a:ext cx="2047875" cy="1444625"/>
          </a:xfrm>
          <a:custGeom>
            <a:avLst/>
            <a:gdLst>
              <a:gd name="T0" fmla="*/ 2147483646 w 2579"/>
              <a:gd name="T1" fmla="*/ 2147483646 h 1820"/>
              <a:gd name="T2" fmla="*/ 2147483646 w 2579"/>
              <a:gd name="T3" fmla="*/ 2147483646 h 1820"/>
              <a:gd name="T4" fmla="*/ 2147483646 w 2579"/>
              <a:gd name="T5" fmla="*/ 2147483646 h 1820"/>
              <a:gd name="T6" fmla="*/ 2147483646 w 2579"/>
              <a:gd name="T7" fmla="*/ 2147483646 h 1820"/>
              <a:gd name="T8" fmla="*/ 2147483646 w 2579"/>
              <a:gd name="T9" fmla="*/ 2147483646 h 1820"/>
              <a:gd name="T10" fmla="*/ 2147483646 w 2579"/>
              <a:gd name="T11" fmla="*/ 2147483646 h 1820"/>
              <a:gd name="T12" fmla="*/ 2147483646 w 2579"/>
              <a:gd name="T13" fmla="*/ 2147483646 h 1820"/>
              <a:gd name="T14" fmla="*/ 2147483646 w 2579"/>
              <a:gd name="T15" fmla="*/ 2147483646 h 1820"/>
              <a:gd name="T16" fmla="*/ 2147483646 w 2579"/>
              <a:gd name="T17" fmla="*/ 2147483646 h 1820"/>
              <a:gd name="T18" fmla="*/ 2147483646 w 2579"/>
              <a:gd name="T19" fmla="*/ 2147483646 h 1820"/>
              <a:gd name="T20" fmla="*/ 2147483646 w 2579"/>
              <a:gd name="T21" fmla="*/ 2147483646 h 1820"/>
              <a:gd name="T22" fmla="*/ 2147483646 w 2579"/>
              <a:gd name="T23" fmla="*/ 2147483646 h 1820"/>
              <a:gd name="T24" fmla="*/ 2147483646 w 2579"/>
              <a:gd name="T25" fmla="*/ 2147483646 h 1820"/>
              <a:gd name="T26" fmla="*/ 2147483646 w 2579"/>
              <a:gd name="T27" fmla="*/ 2147483646 h 1820"/>
              <a:gd name="T28" fmla="*/ 2147483646 w 2579"/>
              <a:gd name="T29" fmla="*/ 2147483646 h 1820"/>
              <a:gd name="T30" fmla="*/ 2147483646 w 2579"/>
              <a:gd name="T31" fmla="*/ 2147483646 h 1820"/>
              <a:gd name="T32" fmla="*/ 2147483646 w 2579"/>
              <a:gd name="T33" fmla="*/ 2147483646 h 1820"/>
              <a:gd name="T34" fmla="*/ 2147483646 w 2579"/>
              <a:gd name="T35" fmla="*/ 2147483646 h 1820"/>
              <a:gd name="T36" fmla="*/ 2147483646 w 2579"/>
              <a:gd name="T37" fmla="*/ 2147483646 h 1820"/>
              <a:gd name="T38" fmla="*/ 2147483646 w 2579"/>
              <a:gd name="T39" fmla="*/ 2147483646 h 1820"/>
              <a:gd name="T40" fmla="*/ 2147483646 w 2579"/>
              <a:gd name="T41" fmla="*/ 2147483646 h 1820"/>
              <a:gd name="T42" fmla="*/ 2147483646 w 2579"/>
              <a:gd name="T43" fmla="*/ 2147483646 h 1820"/>
              <a:gd name="T44" fmla="*/ 2147483646 w 2579"/>
              <a:gd name="T45" fmla="*/ 2147483646 h 1820"/>
              <a:gd name="T46" fmla="*/ 2147483646 w 2579"/>
              <a:gd name="T47" fmla="*/ 2147483646 h 1820"/>
              <a:gd name="T48" fmla="*/ 2147483646 w 2579"/>
              <a:gd name="T49" fmla="*/ 2147483646 h 1820"/>
              <a:gd name="T50" fmla="*/ 2147483646 w 2579"/>
              <a:gd name="T51" fmla="*/ 2147483646 h 1820"/>
              <a:gd name="T52" fmla="*/ 2147483646 w 2579"/>
              <a:gd name="T53" fmla="*/ 2147483646 h 1820"/>
              <a:gd name="T54" fmla="*/ 2147483646 w 2579"/>
              <a:gd name="T55" fmla="*/ 2147483646 h 1820"/>
              <a:gd name="T56" fmla="*/ 2147483646 w 2579"/>
              <a:gd name="T57" fmla="*/ 2147483646 h 1820"/>
              <a:gd name="T58" fmla="*/ 2147483646 w 2579"/>
              <a:gd name="T59" fmla="*/ 2147483646 h 1820"/>
              <a:gd name="T60" fmla="*/ 2147483646 w 2579"/>
              <a:gd name="T61" fmla="*/ 2147483646 h 1820"/>
              <a:gd name="T62" fmla="*/ 2147483646 w 2579"/>
              <a:gd name="T63" fmla="*/ 2147483646 h 1820"/>
              <a:gd name="T64" fmla="*/ 2147483646 w 2579"/>
              <a:gd name="T65" fmla="*/ 2147483646 h 1820"/>
              <a:gd name="T66" fmla="*/ 2147483646 w 2579"/>
              <a:gd name="T67" fmla="*/ 2147483646 h 1820"/>
              <a:gd name="T68" fmla="*/ 2147483646 w 2579"/>
              <a:gd name="T69" fmla="*/ 2147483646 h 1820"/>
              <a:gd name="T70" fmla="*/ 2147483646 w 2579"/>
              <a:gd name="T71" fmla="*/ 2147483646 h 1820"/>
              <a:gd name="T72" fmla="*/ 2147483646 w 2579"/>
              <a:gd name="T73" fmla="*/ 2147483646 h 1820"/>
              <a:gd name="T74" fmla="*/ 2147483646 w 2579"/>
              <a:gd name="T75" fmla="*/ 2147483646 h 1820"/>
              <a:gd name="T76" fmla="*/ 2147483646 w 2579"/>
              <a:gd name="T77" fmla="*/ 2147483646 h 1820"/>
              <a:gd name="T78" fmla="*/ 2147483646 w 2579"/>
              <a:gd name="T79" fmla="*/ 2147483646 h 1820"/>
              <a:gd name="T80" fmla="*/ 2147483646 w 2579"/>
              <a:gd name="T81" fmla="*/ 2147483646 h 1820"/>
              <a:gd name="T82" fmla="*/ 2147483646 w 2579"/>
              <a:gd name="T83" fmla="*/ 2147483646 h 1820"/>
              <a:gd name="T84" fmla="*/ 2147483646 w 2579"/>
              <a:gd name="T85" fmla="*/ 2147483646 h 1820"/>
              <a:gd name="T86" fmla="*/ 2147483646 w 2579"/>
              <a:gd name="T87" fmla="*/ 2147483646 h 1820"/>
              <a:gd name="T88" fmla="*/ 2147483646 w 2579"/>
              <a:gd name="T89" fmla="*/ 2147483646 h 1820"/>
              <a:gd name="T90" fmla="*/ 2147483646 w 2579"/>
              <a:gd name="T91" fmla="*/ 2147483646 h 1820"/>
              <a:gd name="T92" fmla="*/ 2147483646 w 2579"/>
              <a:gd name="T93" fmla="*/ 2147483646 h 1820"/>
              <a:gd name="T94" fmla="*/ 2147483646 w 2579"/>
              <a:gd name="T95" fmla="*/ 2147483646 h 1820"/>
              <a:gd name="T96" fmla="*/ 2147483646 w 2579"/>
              <a:gd name="T97" fmla="*/ 2147483646 h 1820"/>
              <a:gd name="T98" fmla="*/ 2147483646 w 2579"/>
              <a:gd name="T99" fmla="*/ 2147483646 h 1820"/>
              <a:gd name="T100" fmla="*/ 2147483646 w 2579"/>
              <a:gd name="T101" fmla="*/ 2147483646 h 1820"/>
              <a:gd name="T102" fmla="*/ 2147483646 w 2579"/>
              <a:gd name="T103" fmla="*/ 2147483646 h 1820"/>
              <a:gd name="T104" fmla="*/ 2147483646 w 2579"/>
              <a:gd name="T105" fmla="*/ 2147483646 h 1820"/>
              <a:gd name="T106" fmla="*/ 2147483646 w 2579"/>
              <a:gd name="T107" fmla="*/ 2147483646 h 1820"/>
              <a:gd name="T108" fmla="*/ 2147483646 w 2579"/>
              <a:gd name="T109" fmla="*/ 2147483646 h 1820"/>
              <a:gd name="T110" fmla="*/ 2147483646 w 2579"/>
              <a:gd name="T111" fmla="*/ 2147483646 h 1820"/>
              <a:gd name="T112" fmla="*/ 2147483646 w 2579"/>
              <a:gd name="T113" fmla="*/ 2147483646 h 1820"/>
              <a:gd name="T114" fmla="*/ 2147483646 w 2579"/>
              <a:gd name="T115" fmla="*/ 2147483646 h 1820"/>
              <a:gd name="T116" fmla="*/ 1001278267 w 2579"/>
              <a:gd name="T117" fmla="*/ 2147483646 h 182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579"/>
              <a:gd name="T178" fmla="*/ 0 h 1820"/>
              <a:gd name="T179" fmla="*/ 2579 w 2579"/>
              <a:gd name="T180" fmla="*/ 1820 h 182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579" h="1820">
                <a:moveTo>
                  <a:pt x="0" y="572"/>
                </a:moveTo>
                <a:lnTo>
                  <a:pt x="12" y="551"/>
                </a:lnTo>
                <a:lnTo>
                  <a:pt x="25" y="530"/>
                </a:lnTo>
                <a:lnTo>
                  <a:pt x="38" y="509"/>
                </a:lnTo>
                <a:lnTo>
                  <a:pt x="50" y="486"/>
                </a:lnTo>
                <a:lnTo>
                  <a:pt x="54" y="474"/>
                </a:lnTo>
                <a:lnTo>
                  <a:pt x="58" y="463"/>
                </a:lnTo>
                <a:lnTo>
                  <a:pt x="63" y="436"/>
                </a:lnTo>
                <a:lnTo>
                  <a:pt x="65" y="424"/>
                </a:lnTo>
                <a:lnTo>
                  <a:pt x="67" y="415"/>
                </a:lnTo>
                <a:lnTo>
                  <a:pt x="69" y="407"/>
                </a:lnTo>
                <a:lnTo>
                  <a:pt x="69" y="405"/>
                </a:lnTo>
                <a:lnTo>
                  <a:pt x="67" y="363"/>
                </a:lnTo>
                <a:lnTo>
                  <a:pt x="63" y="340"/>
                </a:lnTo>
                <a:lnTo>
                  <a:pt x="60" y="319"/>
                </a:lnTo>
                <a:lnTo>
                  <a:pt x="56" y="313"/>
                </a:lnTo>
                <a:lnTo>
                  <a:pt x="50" y="307"/>
                </a:lnTo>
                <a:lnTo>
                  <a:pt x="42" y="299"/>
                </a:lnTo>
                <a:lnTo>
                  <a:pt x="40" y="294"/>
                </a:lnTo>
                <a:lnTo>
                  <a:pt x="40" y="276"/>
                </a:lnTo>
                <a:lnTo>
                  <a:pt x="42" y="259"/>
                </a:lnTo>
                <a:lnTo>
                  <a:pt x="50" y="223"/>
                </a:lnTo>
                <a:lnTo>
                  <a:pt x="52" y="209"/>
                </a:lnTo>
                <a:lnTo>
                  <a:pt x="54" y="203"/>
                </a:lnTo>
                <a:lnTo>
                  <a:pt x="60" y="200"/>
                </a:lnTo>
                <a:lnTo>
                  <a:pt x="73" y="194"/>
                </a:lnTo>
                <a:lnTo>
                  <a:pt x="88" y="190"/>
                </a:lnTo>
                <a:lnTo>
                  <a:pt x="107" y="186"/>
                </a:lnTo>
                <a:lnTo>
                  <a:pt x="127" y="180"/>
                </a:lnTo>
                <a:lnTo>
                  <a:pt x="167" y="173"/>
                </a:lnTo>
                <a:lnTo>
                  <a:pt x="184" y="171"/>
                </a:lnTo>
                <a:lnTo>
                  <a:pt x="199" y="167"/>
                </a:lnTo>
                <a:lnTo>
                  <a:pt x="207" y="154"/>
                </a:lnTo>
                <a:lnTo>
                  <a:pt x="213" y="142"/>
                </a:lnTo>
                <a:lnTo>
                  <a:pt x="224" y="123"/>
                </a:lnTo>
                <a:lnTo>
                  <a:pt x="236" y="109"/>
                </a:lnTo>
                <a:lnTo>
                  <a:pt x="249" y="102"/>
                </a:lnTo>
                <a:lnTo>
                  <a:pt x="267" y="96"/>
                </a:lnTo>
                <a:lnTo>
                  <a:pt x="288" y="94"/>
                </a:lnTo>
                <a:lnTo>
                  <a:pt x="299" y="92"/>
                </a:lnTo>
                <a:lnTo>
                  <a:pt x="315" y="92"/>
                </a:lnTo>
                <a:lnTo>
                  <a:pt x="332" y="90"/>
                </a:lnTo>
                <a:lnTo>
                  <a:pt x="351" y="88"/>
                </a:lnTo>
                <a:lnTo>
                  <a:pt x="378" y="81"/>
                </a:lnTo>
                <a:lnTo>
                  <a:pt x="405" y="77"/>
                </a:lnTo>
                <a:lnTo>
                  <a:pt x="456" y="71"/>
                </a:lnTo>
                <a:lnTo>
                  <a:pt x="481" y="69"/>
                </a:lnTo>
                <a:lnTo>
                  <a:pt x="508" y="67"/>
                </a:lnTo>
                <a:lnTo>
                  <a:pt x="539" y="65"/>
                </a:lnTo>
                <a:lnTo>
                  <a:pt x="571" y="63"/>
                </a:lnTo>
                <a:lnTo>
                  <a:pt x="608" y="58"/>
                </a:lnTo>
                <a:lnTo>
                  <a:pt x="646" y="52"/>
                </a:lnTo>
                <a:lnTo>
                  <a:pt x="688" y="48"/>
                </a:lnTo>
                <a:lnTo>
                  <a:pt x="733" y="44"/>
                </a:lnTo>
                <a:lnTo>
                  <a:pt x="827" y="38"/>
                </a:lnTo>
                <a:lnTo>
                  <a:pt x="924" y="35"/>
                </a:lnTo>
                <a:lnTo>
                  <a:pt x="1024" y="33"/>
                </a:lnTo>
                <a:lnTo>
                  <a:pt x="1124" y="31"/>
                </a:lnTo>
                <a:lnTo>
                  <a:pt x="1218" y="29"/>
                </a:lnTo>
                <a:lnTo>
                  <a:pt x="1262" y="27"/>
                </a:lnTo>
                <a:lnTo>
                  <a:pt x="1304" y="25"/>
                </a:lnTo>
                <a:lnTo>
                  <a:pt x="1323" y="21"/>
                </a:lnTo>
                <a:lnTo>
                  <a:pt x="1338" y="17"/>
                </a:lnTo>
                <a:lnTo>
                  <a:pt x="1350" y="15"/>
                </a:lnTo>
                <a:lnTo>
                  <a:pt x="1360" y="13"/>
                </a:lnTo>
                <a:lnTo>
                  <a:pt x="1375" y="10"/>
                </a:lnTo>
                <a:lnTo>
                  <a:pt x="1386" y="8"/>
                </a:lnTo>
                <a:lnTo>
                  <a:pt x="1398" y="8"/>
                </a:lnTo>
                <a:lnTo>
                  <a:pt x="1406" y="6"/>
                </a:lnTo>
                <a:lnTo>
                  <a:pt x="1413" y="6"/>
                </a:lnTo>
                <a:lnTo>
                  <a:pt x="1425" y="4"/>
                </a:lnTo>
                <a:lnTo>
                  <a:pt x="1438" y="4"/>
                </a:lnTo>
                <a:lnTo>
                  <a:pt x="1455" y="2"/>
                </a:lnTo>
                <a:lnTo>
                  <a:pt x="1475" y="0"/>
                </a:lnTo>
                <a:lnTo>
                  <a:pt x="1641" y="4"/>
                </a:lnTo>
                <a:lnTo>
                  <a:pt x="1806" y="8"/>
                </a:lnTo>
                <a:lnTo>
                  <a:pt x="1827" y="12"/>
                </a:lnTo>
                <a:lnTo>
                  <a:pt x="1847" y="17"/>
                </a:lnTo>
                <a:lnTo>
                  <a:pt x="1866" y="25"/>
                </a:lnTo>
                <a:lnTo>
                  <a:pt x="1887" y="33"/>
                </a:lnTo>
                <a:lnTo>
                  <a:pt x="1981" y="52"/>
                </a:lnTo>
                <a:lnTo>
                  <a:pt x="2029" y="58"/>
                </a:lnTo>
                <a:lnTo>
                  <a:pt x="2077" y="63"/>
                </a:lnTo>
                <a:lnTo>
                  <a:pt x="2088" y="73"/>
                </a:lnTo>
                <a:lnTo>
                  <a:pt x="2096" y="83"/>
                </a:lnTo>
                <a:lnTo>
                  <a:pt x="2109" y="100"/>
                </a:lnTo>
                <a:lnTo>
                  <a:pt x="2117" y="106"/>
                </a:lnTo>
                <a:lnTo>
                  <a:pt x="2125" y="113"/>
                </a:lnTo>
                <a:lnTo>
                  <a:pt x="2134" y="121"/>
                </a:lnTo>
                <a:lnTo>
                  <a:pt x="2148" y="129"/>
                </a:lnTo>
                <a:lnTo>
                  <a:pt x="2155" y="140"/>
                </a:lnTo>
                <a:lnTo>
                  <a:pt x="2161" y="146"/>
                </a:lnTo>
                <a:lnTo>
                  <a:pt x="2167" y="152"/>
                </a:lnTo>
                <a:lnTo>
                  <a:pt x="2175" y="156"/>
                </a:lnTo>
                <a:lnTo>
                  <a:pt x="2182" y="156"/>
                </a:lnTo>
                <a:lnTo>
                  <a:pt x="2190" y="157"/>
                </a:lnTo>
                <a:lnTo>
                  <a:pt x="2198" y="159"/>
                </a:lnTo>
                <a:lnTo>
                  <a:pt x="2213" y="165"/>
                </a:lnTo>
                <a:lnTo>
                  <a:pt x="2224" y="171"/>
                </a:lnTo>
                <a:lnTo>
                  <a:pt x="2234" y="175"/>
                </a:lnTo>
                <a:lnTo>
                  <a:pt x="2240" y="179"/>
                </a:lnTo>
                <a:lnTo>
                  <a:pt x="2244" y="180"/>
                </a:lnTo>
                <a:lnTo>
                  <a:pt x="2245" y="182"/>
                </a:lnTo>
                <a:lnTo>
                  <a:pt x="2247" y="182"/>
                </a:lnTo>
                <a:lnTo>
                  <a:pt x="2247" y="184"/>
                </a:lnTo>
                <a:lnTo>
                  <a:pt x="2249" y="184"/>
                </a:lnTo>
                <a:lnTo>
                  <a:pt x="2253" y="184"/>
                </a:lnTo>
                <a:lnTo>
                  <a:pt x="2259" y="186"/>
                </a:lnTo>
                <a:lnTo>
                  <a:pt x="2267" y="188"/>
                </a:lnTo>
                <a:lnTo>
                  <a:pt x="2278" y="192"/>
                </a:lnTo>
                <a:lnTo>
                  <a:pt x="2291" y="209"/>
                </a:lnTo>
                <a:lnTo>
                  <a:pt x="2305" y="225"/>
                </a:lnTo>
                <a:lnTo>
                  <a:pt x="2326" y="259"/>
                </a:lnTo>
                <a:lnTo>
                  <a:pt x="2337" y="276"/>
                </a:lnTo>
                <a:lnTo>
                  <a:pt x="2351" y="292"/>
                </a:lnTo>
                <a:lnTo>
                  <a:pt x="2368" y="307"/>
                </a:lnTo>
                <a:lnTo>
                  <a:pt x="2387" y="319"/>
                </a:lnTo>
                <a:lnTo>
                  <a:pt x="2399" y="351"/>
                </a:lnTo>
                <a:lnTo>
                  <a:pt x="2408" y="384"/>
                </a:lnTo>
                <a:lnTo>
                  <a:pt x="2416" y="417"/>
                </a:lnTo>
                <a:lnTo>
                  <a:pt x="2422" y="449"/>
                </a:lnTo>
                <a:lnTo>
                  <a:pt x="2431" y="514"/>
                </a:lnTo>
                <a:lnTo>
                  <a:pt x="2439" y="547"/>
                </a:lnTo>
                <a:lnTo>
                  <a:pt x="2449" y="580"/>
                </a:lnTo>
                <a:lnTo>
                  <a:pt x="2447" y="605"/>
                </a:lnTo>
                <a:lnTo>
                  <a:pt x="2447" y="628"/>
                </a:lnTo>
                <a:lnTo>
                  <a:pt x="2443" y="653"/>
                </a:lnTo>
                <a:lnTo>
                  <a:pt x="2437" y="676"/>
                </a:lnTo>
                <a:lnTo>
                  <a:pt x="2431" y="689"/>
                </a:lnTo>
                <a:lnTo>
                  <a:pt x="2424" y="703"/>
                </a:lnTo>
                <a:lnTo>
                  <a:pt x="2403" y="724"/>
                </a:lnTo>
                <a:lnTo>
                  <a:pt x="2378" y="741"/>
                </a:lnTo>
                <a:lnTo>
                  <a:pt x="2347" y="756"/>
                </a:lnTo>
                <a:lnTo>
                  <a:pt x="2284" y="787"/>
                </a:lnTo>
                <a:lnTo>
                  <a:pt x="2255" y="802"/>
                </a:lnTo>
                <a:lnTo>
                  <a:pt x="2228" y="820"/>
                </a:lnTo>
                <a:lnTo>
                  <a:pt x="2221" y="835"/>
                </a:lnTo>
                <a:lnTo>
                  <a:pt x="2211" y="850"/>
                </a:lnTo>
                <a:lnTo>
                  <a:pt x="2201" y="866"/>
                </a:lnTo>
                <a:lnTo>
                  <a:pt x="2198" y="883"/>
                </a:lnTo>
                <a:lnTo>
                  <a:pt x="2196" y="912"/>
                </a:lnTo>
                <a:lnTo>
                  <a:pt x="2196" y="935"/>
                </a:lnTo>
                <a:lnTo>
                  <a:pt x="2198" y="954"/>
                </a:lnTo>
                <a:lnTo>
                  <a:pt x="2201" y="971"/>
                </a:lnTo>
                <a:lnTo>
                  <a:pt x="2205" y="985"/>
                </a:lnTo>
                <a:lnTo>
                  <a:pt x="2211" y="1002"/>
                </a:lnTo>
                <a:lnTo>
                  <a:pt x="2219" y="1019"/>
                </a:lnTo>
                <a:lnTo>
                  <a:pt x="2228" y="1040"/>
                </a:lnTo>
                <a:lnTo>
                  <a:pt x="2230" y="1058"/>
                </a:lnTo>
                <a:lnTo>
                  <a:pt x="2232" y="1073"/>
                </a:lnTo>
                <a:lnTo>
                  <a:pt x="2234" y="1083"/>
                </a:lnTo>
                <a:lnTo>
                  <a:pt x="2234" y="1090"/>
                </a:lnTo>
                <a:lnTo>
                  <a:pt x="2236" y="1096"/>
                </a:lnTo>
                <a:lnTo>
                  <a:pt x="2236" y="1100"/>
                </a:lnTo>
                <a:lnTo>
                  <a:pt x="2236" y="1102"/>
                </a:lnTo>
                <a:lnTo>
                  <a:pt x="2236" y="1104"/>
                </a:lnTo>
                <a:lnTo>
                  <a:pt x="2238" y="1106"/>
                </a:lnTo>
                <a:lnTo>
                  <a:pt x="2240" y="1108"/>
                </a:lnTo>
                <a:lnTo>
                  <a:pt x="2242" y="1113"/>
                </a:lnTo>
                <a:lnTo>
                  <a:pt x="2244" y="1119"/>
                </a:lnTo>
                <a:lnTo>
                  <a:pt x="2247" y="1129"/>
                </a:lnTo>
                <a:lnTo>
                  <a:pt x="2249" y="1133"/>
                </a:lnTo>
                <a:lnTo>
                  <a:pt x="2251" y="1138"/>
                </a:lnTo>
                <a:lnTo>
                  <a:pt x="2253" y="1152"/>
                </a:lnTo>
                <a:lnTo>
                  <a:pt x="2255" y="1157"/>
                </a:lnTo>
                <a:lnTo>
                  <a:pt x="2257" y="1161"/>
                </a:lnTo>
                <a:lnTo>
                  <a:pt x="2257" y="1159"/>
                </a:lnTo>
                <a:lnTo>
                  <a:pt x="2255" y="1133"/>
                </a:lnTo>
                <a:lnTo>
                  <a:pt x="2253" y="1117"/>
                </a:lnTo>
                <a:lnTo>
                  <a:pt x="2247" y="1104"/>
                </a:lnTo>
                <a:lnTo>
                  <a:pt x="2242" y="1098"/>
                </a:lnTo>
                <a:lnTo>
                  <a:pt x="2234" y="1092"/>
                </a:lnTo>
                <a:lnTo>
                  <a:pt x="2224" y="1086"/>
                </a:lnTo>
                <a:lnTo>
                  <a:pt x="2217" y="1081"/>
                </a:lnTo>
                <a:lnTo>
                  <a:pt x="2186" y="1052"/>
                </a:lnTo>
                <a:lnTo>
                  <a:pt x="2153" y="1027"/>
                </a:lnTo>
                <a:lnTo>
                  <a:pt x="2117" y="1004"/>
                </a:lnTo>
                <a:lnTo>
                  <a:pt x="2077" y="985"/>
                </a:lnTo>
                <a:lnTo>
                  <a:pt x="2063" y="989"/>
                </a:lnTo>
                <a:lnTo>
                  <a:pt x="2054" y="990"/>
                </a:lnTo>
                <a:lnTo>
                  <a:pt x="2048" y="994"/>
                </a:lnTo>
                <a:lnTo>
                  <a:pt x="2042" y="996"/>
                </a:lnTo>
                <a:lnTo>
                  <a:pt x="2038" y="1002"/>
                </a:lnTo>
                <a:lnTo>
                  <a:pt x="2038" y="1008"/>
                </a:lnTo>
                <a:lnTo>
                  <a:pt x="2036" y="1019"/>
                </a:lnTo>
                <a:lnTo>
                  <a:pt x="2036" y="1033"/>
                </a:lnTo>
                <a:lnTo>
                  <a:pt x="2038" y="1173"/>
                </a:lnTo>
                <a:lnTo>
                  <a:pt x="2042" y="1242"/>
                </a:lnTo>
                <a:lnTo>
                  <a:pt x="2046" y="1311"/>
                </a:lnTo>
                <a:lnTo>
                  <a:pt x="2048" y="1324"/>
                </a:lnTo>
                <a:lnTo>
                  <a:pt x="2052" y="1334"/>
                </a:lnTo>
                <a:lnTo>
                  <a:pt x="2065" y="1349"/>
                </a:lnTo>
                <a:lnTo>
                  <a:pt x="2084" y="1363"/>
                </a:lnTo>
                <a:lnTo>
                  <a:pt x="2107" y="1374"/>
                </a:lnTo>
                <a:lnTo>
                  <a:pt x="2194" y="1419"/>
                </a:lnTo>
                <a:lnTo>
                  <a:pt x="2284" y="1461"/>
                </a:lnTo>
                <a:lnTo>
                  <a:pt x="2330" y="1480"/>
                </a:lnTo>
                <a:lnTo>
                  <a:pt x="2378" y="1495"/>
                </a:lnTo>
                <a:lnTo>
                  <a:pt x="2428" y="1509"/>
                </a:lnTo>
                <a:lnTo>
                  <a:pt x="2477" y="1518"/>
                </a:lnTo>
                <a:lnTo>
                  <a:pt x="2499" y="1515"/>
                </a:lnTo>
                <a:lnTo>
                  <a:pt x="2520" y="1509"/>
                </a:lnTo>
                <a:lnTo>
                  <a:pt x="2539" y="1505"/>
                </a:lnTo>
                <a:lnTo>
                  <a:pt x="2548" y="1507"/>
                </a:lnTo>
                <a:lnTo>
                  <a:pt x="2558" y="1509"/>
                </a:lnTo>
                <a:lnTo>
                  <a:pt x="2564" y="1513"/>
                </a:lnTo>
                <a:lnTo>
                  <a:pt x="2566" y="1518"/>
                </a:lnTo>
                <a:lnTo>
                  <a:pt x="2568" y="1530"/>
                </a:lnTo>
                <a:lnTo>
                  <a:pt x="2568" y="1543"/>
                </a:lnTo>
                <a:lnTo>
                  <a:pt x="2570" y="1557"/>
                </a:lnTo>
                <a:lnTo>
                  <a:pt x="2573" y="1570"/>
                </a:lnTo>
                <a:lnTo>
                  <a:pt x="2579" y="1582"/>
                </a:lnTo>
                <a:lnTo>
                  <a:pt x="2562" y="1587"/>
                </a:lnTo>
                <a:lnTo>
                  <a:pt x="2546" y="1591"/>
                </a:lnTo>
                <a:lnTo>
                  <a:pt x="2533" y="1593"/>
                </a:lnTo>
                <a:lnTo>
                  <a:pt x="2520" y="1597"/>
                </a:lnTo>
                <a:lnTo>
                  <a:pt x="2510" y="1603"/>
                </a:lnTo>
                <a:lnTo>
                  <a:pt x="2499" y="1609"/>
                </a:lnTo>
                <a:lnTo>
                  <a:pt x="2489" y="1618"/>
                </a:lnTo>
                <a:lnTo>
                  <a:pt x="2477" y="1630"/>
                </a:lnTo>
                <a:lnTo>
                  <a:pt x="2474" y="1657"/>
                </a:lnTo>
                <a:lnTo>
                  <a:pt x="2468" y="1683"/>
                </a:lnTo>
                <a:lnTo>
                  <a:pt x="2468" y="1691"/>
                </a:lnTo>
                <a:lnTo>
                  <a:pt x="2466" y="1701"/>
                </a:lnTo>
                <a:lnTo>
                  <a:pt x="2464" y="1706"/>
                </a:lnTo>
                <a:lnTo>
                  <a:pt x="2458" y="1708"/>
                </a:lnTo>
                <a:lnTo>
                  <a:pt x="2445" y="1705"/>
                </a:lnTo>
                <a:lnTo>
                  <a:pt x="2435" y="1697"/>
                </a:lnTo>
                <a:lnTo>
                  <a:pt x="2426" y="1687"/>
                </a:lnTo>
                <a:lnTo>
                  <a:pt x="2418" y="1676"/>
                </a:lnTo>
                <a:lnTo>
                  <a:pt x="2395" y="1649"/>
                </a:lnTo>
                <a:lnTo>
                  <a:pt x="2376" y="1622"/>
                </a:lnTo>
                <a:lnTo>
                  <a:pt x="2355" y="1595"/>
                </a:lnTo>
                <a:lnTo>
                  <a:pt x="2341" y="1584"/>
                </a:lnTo>
                <a:lnTo>
                  <a:pt x="2328" y="1574"/>
                </a:lnTo>
                <a:lnTo>
                  <a:pt x="2318" y="1568"/>
                </a:lnTo>
                <a:lnTo>
                  <a:pt x="2307" y="1564"/>
                </a:lnTo>
                <a:lnTo>
                  <a:pt x="2280" y="1559"/>
                </a:lnTo>
                <a:lnTo>
                  <a:pt x="2251" y="1555"/>
                </a:lnTo>
                <a:lnTo>
                  <a:pt x="2240" y="1551"/>
                </a:lnTo>
                <a:lnTo>
                  <a:pt x="2228" y="1549"/>
                </a:lnTo>
                <a:lnTo>
                  <a:pt x="2198" y="1574"/>
                </a:lnTo>
                <a:lnTo>
                  <a:pt x="2167" y="1597"/>
                </a:lnTo>
                <a:lnTo>
                  <a:pt x="2159" y="1607"/>
                </a:lnTo>
                <a:lnTo>
                  <a:pt x="2153" y="1616"/>
                </a:lnTo>
                <a:lnTo>
                  <a:pt x="2150" y="1626"/>
                </a:lnTo>
                <a:lnTo>
                  <a:pt x="2146" y="1637"/>
                </a:lnTo>
                <a:lnTo>
                  <a:pt x="2144" y="1662"/>
                </a:lnTo>
                <a:lnTo>
                  <a:pt x="2140" y="1674"/>
                </a:lnTo>
                <a:lnTo>
                  <a:pt x="2136" y="1683"/>
                </a:lnTo>
                <a:lnTo>
                  <a:pt x="2132" y="1716"/>
                </a:lnTo>
                <a:lnTo>
                  <a:pt x="2127" y="1749"/>
                </a:lnTo>
                <a:lnTo>
                  <a:pt x="2119" y="1781"/>
                </a:lnTo>
                <a:lnTo>
                  <a:pt x="2107" y="1812"/>
                </a:lnTo>
                <a:lnTo>
                  <a:pt x="2081" y="1804"/>
                </a:lnTo>
                <a:lnTo>
                  <a:pt x="2069" y="1801"/>
                </a:lnTo>
                <a:lnTo>
                  <a:pt x="2058" y="1795"/>
                </a:lnTo>
                <a:lnTo>
                  <a:pt x="2050" y="1787"/>
                </a:lnTo>
                <a:lnTo>
                  <a:pt x="2044" y="1777"/>
                </a:lnTo>
                <a:lnTo>
                  <a:pt x="2036" y="1768"/>
                </a:lnTo>
                <a:lnTo>
                  <a:pt x="2027" y="1764"/>
                </a:lnTo>
                <a:lnTo>
                  <a:pt x="2021" y="1766"/>
                </a:lnTo>
                <a:lnTo>
                  <a:pt x="2013" y="1770"/>
                </a:lnTo>
                <a:lnTo>
                  <a:pt x="2006" y="1777"/>
                </a:lnTo>
                <a:lnTo>
                  <a:pt x="2000" y="1785"/>
                </a:lnTo>
                <a:lnTo>
                  <a:pt x="1987" y="1802"/>
                </a:lnTo>
                <a:lnTo>
                  <a:pt x="1981" y="1808"/>
                </a:lnTo>
                <a:lnTo>
                  <a:pt x="1977" y="1812"/>
                </a:lnTo>
                <a:lnTo>
                  <a:pt x="1967" y="1816"/>
                </a:lnTo>
                <a:lnTo>
                  <a:pt x="1958" y="1816"/>
                </a:lnTo>
                <a:lnTo>
                  <a:pt x="1946" y="1818"/>
                </a:lnTo>
                <a:lnTo>
                  <a:pt x="1937" y="1820"/>
                </a:lnTo>
                <a:lnTo>
                  <a:pt x="1927" y="1808"/>
                </a:lnTo>
                <a:lnTo>
                  <a:pt x="1921" y="1799"/>
                </a:lnTo>
                <a:lnTo>
                  <a:pt x="1919" y="1791"/>
                </a:lnTo>
                <a:lnTo>
                  <a:pt x="1919" y="1783"/>
                </a:lnTo>
                <a:lnTo>
                  <a:pt x="1923" y="1777"/>
                </a:lnTo>
                <a:lnTo>
                  <a:pt x="1929" y="1770"/>
                </a:lnTo>
                <a:lnTo>
                  <a:pt x="1937" y="1760"/>
                </a:lnTo>
                <a:lnTo>
                  <a:pt x="1946" y="1749"/>
                </a:lnTo>
                <a:lnTo>
                  <a:pt x="1918" y="1724"/>
                </a:lnTo>
                <a:lnTo>
                  <a:pt x="1887" y="1701"/>
                </a:lnTo>
                <a:lnTo>
                  <a:pt x="1875" y="1691"/>
                </a:lnTo>
                <a:lnTo>
                  <a:pt x="1862" y="1680"/>
                </a:lnTo>
                <a:lnTo>
                  <a:pt x="1850" y="1672"/>
                </a:lnTo>
                <a:lnTo>
                  <a:pt x="1849" y="1670"/>
                </a:lnTo>
                <a:lnTo>
                  <a:pt x="1847" y="1668"/>
                </a:lnTo>
                <a:lnTo>
                  <a:pt x="1841" y="1657"/>
                </a:lnTo>
                <a:lnTo>
                  <a:pt x="1835" y="1645"/>
                </a:lnTo>
                <a:lnTo>
                  <a:pt x="1831" y="1639"/>
                </a:lnTo>
                <a:lnTo>
                  <a:pt x="1826" y="1634"/>
                </a:lnTo>
                <a:lnTo>
                  <a:pt x="1820" y="1626"/>
                </a:lnTo>
                <a:lnTo>
                  <a:pt x="1816" y="1620"/>
                </a:lnTo>
                <a:lnTo>
                  <a:pt x="1816" y="1609"/>
                </a:lnTo>
                <a:lnTo>
                  <a:pt x="1818" y="1599"/>
                </a:lnTo>
                <a:lnTo>
                  <a:pt x="1820" y="1591"/>
                </a:lnTo>
                <a:lnTo>
                  <a:pt x="1826" y="1584"/>
                </a:lnTo>
                <a:lnTo>
                  <a:pt x="1841" y="1572"/>
                </a:lnTo>
                <a:lnTo>
                  <a:pt x="1862" y="1562"/>
                </a:lnTo>
                <a:lnTo>
                  <a:pt x="1885" y="1555"/>
                </a:lnTo>
                <a:lnTo>
                  <a:pt x="1910" y="1549"/>
                </a:lnTo>
                <a:lnTo>
                  <a:pt x="1933" y="1545"/>
                </a:lnTo>
                <a:lnTo>
                  <a:pt x="1956" y="1541"/>
                </a:lnTo>
                <a:lnTo>
                  <a:pt x="1965" y="1536"/>
                </a:lnTo>
                <a:lnTo>
                  <a:pt x="1975" y="1530"/>
                </a:lnTo>
                <a:lnTo>
                  <a:pt x="1983" y="1524"/>
                </a:lnTo>
                <a:lnTo>
                  <a:pt x="1987" y="1518"/>
                </a:lnTo>
                <a:lnTo>
                  <a:pt x="1989" y="1503"/>
                </a:lnTo>
                <a:lnTo>
                  <a:pt x="1989" y="1490"/>
                </a:lnTo>
                <a:lnTo>
                  <a:pt x="1989" y="1476"/>
                </a:lnTo>
                <a:lnTo>
                  <a:pt x="1985" y="1465"/>
                </a:lnTo>
                <a:lnTo>
                  <a:pt x="1973" y="1443"/>
                </a:lnTo>
                <a:lnTo>
                  <a:pt x="1956" y="1422"/>
                </a:lnTo>
                <a:lnTo>
                  <a:pt x="1933" y="1405"/>
                </a:lnTo>
                <a:lnTo>
                  <a:pt x="1910" y="1390"/>
                </a:lnTo>
                <a:lnTo>
                  <a:pt x="1856" y="1359"/>
                </a:lnTo>
                <a:lnTo>
                  <a:pt x="1843" y="1344"/>
                </a:lnTo>
                <a:lnTo>
                  <a:pt x="1839" y="1336"/>
                </a:lnTo>
                <a:lnTo>
                  <a:pt x="1835" y="1326"/>
                </a:lnTo>
                <a:lnTo>
                  <a:pt x="1835" y="1323"/>
                </a:lnTo>
                <a:lnTo>
                  <a:pt x="1835" y="1315"/>
                </a:lnTo>
                <a:lnTo>
                  <a:pt x="1837" y="1305"/>
                </a:lnTo>
                <a:lnTo>
                  <a:pt x="1837" y="1294"/>
                </a:lnTo>
                <a:lnTo>
                  <a:pt x="1841" y="1267"/>
                </a:lnTo>
                <a:lnTo>
                  <a:pt x="1845" y="1236"/>
                </a:lnTo>
                <a:lnTo>
                  <a:pt x="1850" y="1205"/>
                </a:lnTo>
                <a:lnTo>
                  <a:pt x="1860" y="1177"/>
                </a:lnTo>
                <a:lnTo>
                  <a:pt x="1866" y="1163"/>
                </a:lnTo>
                <a:lnTo>
                  <a:pt x="1872" y="1152"/>
                </a:lnTo>
                <a:lnTo>
                  <a:pt x="1879" y="1144"/>
                </a:lnTo>
                <a:lnTo>
                  <a:pt x="1887" y="1136"/>
                </a:lnTo>
                <a:lnTo>
                  <a:pt x="1895" y="1133"/>
                </a:lnTo>
                <a:lnTo>
                  <a:pt x="1906" y="1131"/>
                </a:lnTo>
                <a:lnTo>
                  <a:pt x="1927" y="1129"/>
                </a:lnTo>
                <a:lnTo>
                  <a:pt x="1923" y="1117"/>
                </a:lnTo>
                <a:lnTo>
                  <a:pt x="1919" y="1109"/>
                </a:lnTo>
                <a:lnTo>
                  <a:pt x="1916" y="1104"/>
                </a:lnTo>
                <a:lnTo>
                  <a:pt x="1906" y="1098"/>
                </a:lnTo>
                <a:lnTo>
                  <a:pt x="1895" y="1094"/>
                </a:lnTo>
                <a:lnTo>
                  <a:pt x="1879" y="1090"/>
                </a:lnTo>
                <a:lnTo>
                  <a:pt x="1864" y="1086"/>
                </a:lnTo>
                <a:lnTo>
                  <a:pt x="1826" y="1081"/>
                </a:lnTo>
                <a:lnTo>
                  <a:pt x="1783" y="1077"/>
                </a:lnTo>
                <a:lnTo>
                  <a:pt x="1741" y="1075"/>
                </a:lnTo>
                <a:lnTo>
                  <a:pt x="1701" y="1075"/>
                </a:lnTo>
                <a:lnTo>
                  <a:pt x="1684" y="1075"/>
                </a:lnTo>
                <a:lnTo>
                  <a:pt x="1668" y="1073"/>
                </a:lnTo>
                <a:lnTo>
                  <a:pt x="1655" y="1073"/>
                </a:lnTo>
                <a:lnTo>
                  <a:pt x="1645" y="1073"/>
                </a:lnTo>
                <a:lnTo>
                  <a:pt x="1609" y="1063"/>
                </a:lnTo>
                <a:lnTo>
                  <a:pt x="1574" y="1056"/>
                </a:lnTo>
                <a:lnTo>
                  <a:pt x="1540" y="1046"/>
                </a:lnTo>
                <a:lnTo>
                  <a:pt x="1505" y="1033"/>
                </a:lnTo>
                <a:lnTo>
                  <a:pt x="1427" y="1038"/>
                </a:lnTo>
                <a:lnTo>
                  <a:pt x="1350" y="1046"/>
                </a:lnTo>
                <a:lnTo>
                  <a:pt x="1312" y="1046"/>
                </a:lnTo>
                <a:lnTo>
                  <a:pt x="1271" y="1046"/>
                </a:lnTo>
                <a:lnTo>
                  <a:pt x="1233" y="1044"/>
                </a:lnTo>
                <a:lnTo>
                  <a:pt x="1195" y="1040"/>
                </a:lnTo>
                <a:lnTo>
                  <a:pt x="1175" y="1029"/>
                </a:lnTo>
                <a:lnTo>
                  <a:pt x="1158" y="1017"/>
                </a:lnTo>
                <a:lnTo>
                  <a:pt x="1141" y="1006"/>
                </a:lnTo>
                <a:lnTo>
                  <a:pt x="1124" y="994"/>
                </a:lnTo>
                <a:lnTo>
                  <a:pt x="1103" y="983"/>
                </a:lnTo>
                <a:lnTo>
                  <a:pt x="1076" y="975"/>
                </a:lnTo>
                <a:lnTo>
                  <a:pt x="1047" y="967"/>
                </a:lnTo>
                <a:lnTo>
                  <a:pt x="1014" y="962"/>
                </a:lnTo>
                <a:lnTo>
                  <a:pt x="980" y="956"/>
                </a:lnTo>
                <a:lnTo>
                  <a:pt x="943" y="952"/>
                </a:lnTo>
                <a:lnTo>
                  <a:pt x="871" y="948"/>
                </a:lnTo>
                <a:lnTo>
                  <a:pt x="800" y="946"/>
                </a:lnTo>
                <a:lnTo>
                  <a:pt x="765" y="946"/>
                </a:lnTo>
                <a:lnTo>
                  <a:pt x="734" y="946"/>
                </a:lnTo>
                <a:lnTo>
                  <a:pt x="706" y="946"/>
                </a:lnTo>
                <a:lnTo>
                  <a:pt x="679" y="946"/>
                </a:lnTo>
                <a:lnTo>
                  <a:pt x="660" y="946"/>
                </a:lnTo>
                <a:lnTo>
                  <a:pt x="642" y="946"/>
                </a:lnTo>
                <a:lnTo>
                  <a:pt x="627" y="933"/>
                </a:lnTo>
                <a:lnTo>
                  <a:pt x="612" y="919"/>
                </a:lnTo>
                <a:lnTo>
                  <a:pt x="596" y="904"/>
                </a:lnTo>
                <a:lnTo>
                  <a:pt x="581" y="891"/>
                </a:lnTo>
                <a:lnTo>
                  <a:pt x="562" y="877"/>
                </a:lnTo>
                <a:lnTo>
                  <a:pt x="539" y="868"/>
                </a:lnTo>
                <a:lnTo>
                  <a:pt x="516" y="860"/>
                </a:lnTo>
                <a:lnTo>
                  <a:pt x="493" y="854"/>
                </a:lnTo>
                <a:lnTo>
                  <a:pt x="443" y="848"/>
                </a:lnTo>
                <a:lnTo>
                  <a:pt x="391" y="843"/>
                </a:lnTo>
                <a:lnTo>
                  <a:pt x="366" y="835"/>
                </a:lnTo>
                <a:lnTo>
                  <a:pt x="353" y="833"/>
                </a:lnTo>
                <a:lnTo>
                  <a:pt x="341" y="827"/>
                </a:lnTo>
                <a:lnTo>
                  <a:pt x="330" y="820"/>
                </a:lnTo>
                <a:lnTo>
                  <a:pt x="320" y="810"/>
                </a:lnTo>
                <a:lnTo>
                  <a:pt x="311" y="802"/>
                </a:lnTo>
                <a:lnTo>
                  <a:pt x="301" y="795"/>
                </a:lnTo>
                <a:lnTo>
                  <a:pt x="278" y="787"/>
                </a:lnTo>
                <a:lnTo>
                  <a:pt x="257" y="783"/>
                </a:lnTo>
                <a:lnTo>
                  <a:pt x="234" y="777"/>
                </a:lnTo>
                <a:lnTo>
                  <a:pt x="211" y="772"/>
                </a:lnTo>
                <a:lnTo>
                  <a:pt x="194" y="766"/>
                </a:lnTo>
                <a:lnTo>
                  <a:pt x="178" y="758"/>
                </a:lnTo>
                <a:lnTo>
                  <a:pt x="152" y="745"/>
                </a:lnTo>
                <a:lnTo>
                  <a:pt x="123" y="733"/>
                </a:lnTo>
                <a:lnTo>
                  <a:pt x="107" y="728"/>
                </a:lnTo>
                <a:lnTo>
                  <a:pt x="90" y="724"/>
                </a:lnTo>
                <a:lnTo>
                  <a:pt x="69" y="712"/>
                </a:lnTo>
                <a:lnTo>
                  <a:pt x="50" y="699"/>
                </a:lnTo>
                <a:lnTo>
                  <a:pt x="40" y="689"/>
                </a:lnTo>
                <a:lnTo>
                  <a:pt x="31" y="674"/>
                </a:lnTo>
                <a:lnTo>
                  <a:pt x="23" y="658"/>
                </a:lnTo>
                <a:lnTo>
                  <a:pt x="15" y="639"/>
                </a:lnTo>
                <a:lnTo>
                  <a:pt x="4" y="603"/>
                </a:lnTo>
                <a:lnTo>
                  <a:pt x="2" y="585"/>
                </a:lnTo>
                <a:lnTo>
                  <a:pt x="0" y="572"/>
                </a:lnTo>
                <a:close/>
              </a:path>
            </a:pathLst>
          </a:custGeom>
          <a:solidFill>
            <a:srgbClr val="9933FF"/>
          </a:solidFill>
          <a:ln w="12700">
            <a:solidFill>
              <a:srgbClr val="CCEC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grpSp>
        <p:nvGrpSpPr>
          <p:cNvPr id="16499" name="Group 228">
            <a:extLst>
              <a:ext uri="{FF2B5EF4-FFF2-40B4-BE49-F238E27FC236}">
                <a16:creationId xmlns:a16="http://schemas.microsoft.com/office/drawing/2014/main" id="{DFCB82A0-3B02-7A3C-7860-2CFFD9E17572}"/>
              </a:ext>
            </a:extLst>
          </p:cNvPr>
          <p:cNvGrpSpPr>
            <a:grpSpLocks/>
          </p:cNvGrpSpPr>
          <p:nvPr/>
        </p:nvGrpSpPr>
        <p:grpSpPr bwMode="auto">
          <a:xfrm>
            <a:off x="4640263" y="2941638"/>
            <a:ext cx="128587" cy="73025"/>
            <a:chOff x="2923" y="1853"/>
            <a:chExt cx="81" cy="46"/>
          </a:xfrm>
        </p:grpSpPr>
        <p:sp>
          <p:nvSpPr>
            <p:cNvPr id="16807" name="Freeform 229">
              <a:extLst>
                <a:ext uri="{FF2B5EF4-FFF2-40B4-BE49-F238E27FC236}">
                  <a16:creationId xmlns:a16="http://schemas.microsoft.com/office/drawing/2014/main" id="{369635A4-697F-00B6-C1AF-99E0A49B3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3" y="1853"/>
              <a:ext cx="81" cy="46"/>
            </a:xfrm>
            <a:custGeom>
              <a:avLst/>
              <a:gdLst>
                <a:gd name="T0" fmla="*/ 18 w 163"/>
                <a:gd name="T1" fmla="*/ 2 h 92"/>
                <a:gd name="T2" fmla="*/ 13 w 163"/>
                <a:gd name="T3" fmla="*/ 1 h 92"/>
                <a:gd name="T4" fmla="*/ 11 w 163"/>
                <a:gd name="T5" fmla="*/ 1 h 92"/>
                <a:gd name="T6" fmla="*/ 8 w 163"/>
                <a:gd name="T7" fmla="*/ 0 h 92"/>
                <a:gd name="T8" fmla="*/ 6 w 163"/>
                <a:gd name="T9" fmla="*/ 1 h 92"/>
                <a:gd name="T10" fmla="*/ 4 w 163"/>
                <a:gd name="T11" fmla="*/ 1 h 92"/>
                <a:gd name="T12" fmla="*/ 4 w 163"/>
                <a:gd name="T13" fmla="*/ 2 h 92"/>
                <a:gd name="T14" fmla="*/ 3 w 163"/>
                <a:gd name="T15" fmla="*/ 2 h 92"/>
                <a:gd name="T16" fmla="*/ 2 w 163"/>
                <a:gd name="T17" fmla="*/ 3 h 92"/>
                <a:gd name="T18" fmla="*/ 1 w 163"/>
                <a:gd name="T19" fmla="*/ 3 h 92"/>
                <a:gd name="T20" fmla="*/ 1 w 163"/>
                <a:gd name="T21" fmla="*/ 3 h 92"/>
                <a:gd name="T22" fmla="*/ 0 w 163"/>
                <a:gd name="T23" fmla="*/ 4 h 92"/>
                <a:gd name="T24" fmla="*/ 0 w 163"/>
                <a:gd name="T25" fmla="*/ 5 h 92"/>
                <a:gd name="T26" fmla="*/ 0 w 163"/>
                <a:gd name="T27" fmla="*/ 5 h 92"/>
                <a:gd name="T28" fmla="*/ 0 w 163"/>
                <a:gd name="T29" fmla="*/ 6 h 92"/>
                <a:gd name="T30" fmla="*/ 0 w 163"/>
                <a:gd name="T31" fmla="*/ 7 h 92"/>
                <a:gd name="T32" fmla="*/ 1 w 163"/>
                <a:gd name="T33" fmla="*/ 8 h 92"/>
                <a:gd name="T34" fmla="*/ 1 w 163"/>
                <a:gd name="T35" fmla="*/ 9 h 92"/>
                <a:gd name="T36" fmla="*/ 1 w 163"/>
                <a:gd name="T37" fmla="*/ 10 h 92"/>
                <a:gd name="T38" fmla="*/ 2 w 163"/>
                <a:gd name="T39" fmla="*/ 11 h 92"/>
                <a:gd name="T40" fmla="*/ 2 w 163"/>
                <a:gd name="T41" fmla="*/ 12 h 92"/>
                <a:gd name="T42" fmla="*/ 2 w 163"/>
                <a:gd name="T43" fmla="*/ 12 h 92"/>
                <a:gd name="T44" fmla="*/ 3 w 163"/>
                <a:gd name="T45" fmla="*/ 12 h 92"/>
                <a:gd name="T46" fmla="*/ 4 w 163"/>
                <a:gd name="T47" fmla="*/ 12 h 92"/>
                <a:gd name="T48" fmla="*/ 5 w 163"/>
                <a:gd name="T49" fmla="*/ 12 h 92"/>
                <a:gd name="T50" fmla="*/ 6 w 163"/>
                <a:gd name="T51" fmla="*/ 12 h 92"/>
                <a:gd name="T52" fmla="*/ 12 w 163"/>
                <a:gd name="T53" fmla="*/ 12 h 92"/>
                <a:gd name="T54" fmla="*/ 17 w 163"/>
                <a:gd name="T55" fmla="*/ 12 h 92"/>
                <a:gd name="T56" fmla="*/ 18 w 163"/>
                <a:gd name="T57" fmla="*/ 11 h 92"/>
                <a:gd name="T58" fmla="*/ 19 w 163"/>
                <a:gd name="T59" fmla="*/ 10 h 92"/>
                <a:gd name="T60" fmla="*/ 19 w 163"/>
                <a:gd name="T61" fmla="*/ 9 h 92"/>
                <a:gd name="T62" fmla="*/ 19 w 163"/>
                <a:gd name="T63" fmla="*/ 9 h 92"/>
                <a:gd name="T64" fmla="*/ 19 w 163"/>
                <a:gd name="T65" fmla="*/ 8 h 92"/>
                <a:gd name="T66" fmla="*/ 20 w 163"/>
                <a:gd name="T67" fmla="*/ 6 h 92"/>
                <a:gd name="T68" fmla="*/ 20 w 163"/>
                <a:gd name="T69" fmla="*/ 5 h 92"/>
                <a:gd name="T70" fmla="*/ 19 w 163"/>
                <a:gd name="T71" fmla="*/ 4 h 92"/>
                <a:gd name="T72" fmla="*/ 19 w 163"/>
                <a:gd name="T73" fmla="*/ 4 h 92"/>
                <a:gd name="T74" fmla="*/ 18 w 163"/>
                <a:gd name="T75" fmla="*/ 3 h 92"/>
                <a:gd name="T76" fmla="*/ 17 w 163"/>
                <a:gd name="T77" fmla="*/ 3 h 92"/>
                <a:gd name="T78" fmla="*/ 16 w 163"/>
                <a:gd name="T79" fmla="*/ 3 h 92"/>
                <a:gd name="T80" fmla="*/ 16 w 163"/>
                <a:gd name="T81" fmla="*/ 3 h 92"/>
                <a:gd name="T82" fmla="*/ 17 w 163"/>
                <a:gd name="T83" fmla="*/ 3 h 92"/>
                <a:gd name="T84" fmla="*/ 18 w 163"/>
                <a:gd name="T85" fmla="*/ 2 h 9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3"/>
                <a:gd name="T130" fmla="*/ 0 h 92"/>
                <a:gd name="T131" fmla="*/ 163 w 163"/>
                <a:gd name="T132" fmla="*/ 92 h 9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3" h="92">
                  <a:moveTo>
                    <a:pt x="144" y="16"/>
                  </a:moveTo>
                  <a:lnTo>
                    <a:pt x="107" y="8"/>
                  </a:lnTo>
                  <a:lnTo>
                    <a:pt x="90" y="4"/>
                  </a:lnTo>
                  <a:lnTo>
                    <a:pt x="71" y="0"/>
                  </a:lnTo>
                  <a:lnTo>
                    <a:pt x="55" y="4"/>
                  </a:lnTo>
                  <a:lnTo>
                    <a:pt x="38" y="8"/>
                  </a:lnTo>
                  <a:lnTo>
                    <a:pt x="32" y="12"/>
                  </a:lnTo>
                  <a:lnTo>
                    <a:pt x="27" y="16"/>
                  </a:lnTo>
                  <a:lnTo>
                    <a:pt x="19" y="18"/>
                  </a:lnTo>
                  <a:lnTo>
                    <a:pt x="11" y="19"/>
                  </a:lnTo>
                  <a:lnTo>
                    <a:pt x="9" y="23"/>
                  </a:lnTo>
                  <a:lnTo>
                    <a:pt x="6" y="29"/>
                  </a:lnTo>
                  <a:lnTo>
                    <a:pt x="2" y="33"/>
                  </a:lnTo>
                  <a:lnTo>
                    <a:pt x="0" y="37"/>
                  </a:lnTo>
                  <a:lnTo>
                    <a:pt x="2" y="44"/>
                  </a:lnTo>
                  <a:lnTo>
                    <a:pt x="6" y="52"/>
                  </a:lnTo>
                  <a:lnTo>
                    <a:pt x="9" y="60"/>
                  </a:lnTo>
                  <a:lnTo>
                    <a:pt x="13" y="66"/>
                  </a:lnTo>
                  <a:lnTo>
                    <a:pt x="15" y="77"/>
                  </a:lnTo>
                  <a:lnTo>
                    <a:pt x="17" y="83"/>
                  </a:lnTo>
                  <a:lnTo>
                    <a:pt x="21" y="89"/>
                  </a:lnTo>
                  <a:lnTo>
                    <a:pt x="23" y="89"/>
                  </a:lnTo>
                  <a:lnTo>
                    <a:pt x="25" y="90"/>
                  </a:lnTo>
                  <a:lnTo>
                    <a:pt x="34" y="90"/>
                  </a:lnTo>
                  <a:lnTo>
                    <a:pt x="44" y="92"/>
                  </a:lnTo>
                  <a:lnTo>
                    <a:pt x="52" y="92"/>
                  </a:lnTo>
                  <a:lnTo>
                    <a:pt x="96" y="92"/>
                  </a:lnTo>
                  <a:lnTo>
                    <a:pt x="142" y="89"/>
                  </a:lnTo>
                  <a:lnTo>
                    <a:pt x="149" y="85"/>
                  </a:lnTo>
                  <a:lnTo>
                    <a:pt x="153" y="77"/>
                  </a:lnTo>
                  <a:lnTo>
                    <a:pt x="157" y="71"/>
                  </a:lnTo>
                  <a:lnTo>
                    <a:pt x="157" y="67"/>
                  </a:lnTo>
                  <a:lnTo>
                    <a:pt x="159" y="58"/>
                  </a:lnTo>
                  <a:lnTo>
                    <a:pt x="161" y="48"/>
                  </a:lnTo>
                  <a:lnTo>
                    <a:pt x="163" y="39"/>
                  </a:lnTo>
                  <a:lnTo>
                    <a:pt x="159" y="29"/>
                  </a:lnTo>
                  <a:lnTo>
                    <a:pt x="155" y="25"/>
                  </a:lnTo>
                  <a:lnTo>
                    <a:pt x="149" y="23"/>
                  </a:lnTo>
                  <a:lnTo>
                    <a:pt x="138" y="23"/>
                  </a:lnTo>
                  <a:lnTo>
                    <a:pt x="134" y="23"/>
                  </a:lnTo>
                  <a:lnTo>
                    <a:pt x="134" y="21"/>
                  </a:lnTo>
                  <a:lnTo>
                    <a:pt x="136" y="19"/>
                  </a:lnTo>
                  <a:lnTo>
                    <a:pt x="144" y="16"/>
                  </a:lnTo>
                  <a:close/>
                </a:path>
              </a:pathLst>
            </a:custGeom>
            <a:solidFill>
              <a:srgbClr val="CCCCFF"/>
            </a:solidFill>
            <a:ln w="12700">
              <a:solidFill>
                <a:srgbClr val="CC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grpSp>
          <p:nvGrpSpPr>
            <p:cNvPr id="16808" name="Group 230">
              <a:extLst>
                <a:ext uri="{FF2B5EF4-FFF2-40B4-BE49-F238E27FC236}">
                  <a16:creationId xmlns:a16="http://schemas.microsoft.com/office/drawing/2014/main" id="{B07DC7BB-5453-3F56-B538-0102008CB6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41" y="1864"/>
              <a:ext cx="34" cy="27"/>
              <a:chOff x="2941" y="1864"/>
              <a:chExt cx="34" cy="27"/>
            </a:xfrm>
          </p:grpSpPr>
          <p:sp>
            <p:nvSpPr>
              <p:cNvPr id="16809" name="Freeform 231">
                <a:extLst>
                  <a:ext uri="{FF2B5EF4-FFF2-40B4-BE49-F238E27FC236}">
                    <a16:creationId xmlns:a16="http://schemas.microsoft.com/office/drawing/2014/main" id="{E736E72A-4A7F-B6F7-ECDA-4D8DB4EB89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1" y="1864"/>
                <a:ext cx="34" cy="27"/>
              </a:xfrm>
              <a:custGeom>
                <a:avLst/>
                <a:gdLst>
                  <a:gd name="T0" fmla="*/ 9 w 67"/>
                  <a:gd name="T1" fmla="*/ 2 h 54"/>
                  <a:gd name="T2" fmla="*/ 8 w 67"/>
                  <a:gd name="T3" fmla="*/ 1 h 54"/>
                  <a:gd name="T4" fmla="*/ 7 w 67"/>
                  <a:gd name="T5" fmla="*/ 0 h 54"/>
                  <a:gd name="T6" fmla="*/ 5 w 67"/>
                  <a:gd name="T7" fmla="*/ 0 h 54"/>
                  <a:gd name="T8" fmla="*/ 4 w 67"/>
                  <a:gd name="T9" fmla="*/ 1 h 54"/>
                  <a:gd name="T10" fmla="*/ 2 w 67"/>
                  <a:gd name="T11" fmla="*/ 2 h 54"/>
                  <a:gd name="T12" fmla="*/ 1 w 67"/>
                  <a:gd name="T13" fmla="*/ 3 h 54"/>
                  <a:gd name="T14" fmla="*/ 0 w 67"/>
                  <a:gd name="T15" fmla="*/ 4 h 54"/>
                  <a:gd name="T16" fmla="*/ 1 w 67"/>
                  <a:gd name="T17" fmla="*/ 6 h 54"/>
                  <a:gd name="T18" fmla="*/ 1 w 67"/>
                  <a:gd name="T19" fmla="*/ 6 h 54"/>
                  <a:gd name="T20" fmla="*/ 3 w 67"/>
                  <a:gd name="T21" fmla="*/ 7 h 54"/>
                  <a:gd name="T22" fmla="*/ 4 w 67"/>
                  <a:gd name="T23" fmla="*/ 7 h 54"/>
                  <a:gd name="T24" fmla="*/ 6 w 67"/>
                  <a:gd name="T25" fmla="*/ 7 h 54"/>
                  <a:gd name="T26" fmla="*/ 7 w 67"/>
                  <a:gd name="T27" fmla="*/ 6 h 54"/>
                  <a:gd name="T28" fmla="*/ 8 w 67"/>
                  <a:gd name="T29" fmla="*/ 5 h 54"/>
                  <a:gd name="T30" fmla="*/ 9 w 67"/>
                  <a:gd name="T31" fmla="*/ 3 h 54"/>
                  <a:gd name="T32" fmla="*/ 9 w 67"/>
                  <a:gd name="T33" fmla="*/ 2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4"/>
                  <a:gd name="T53" fmla="*/ 67 w 67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4">
                    <a:moveTo>
                      <a:pt x="66" y="14"/>
                    </a:moveTo>
                    <a:lnTo>
                      <a:pt x="60" y="6"/>
                    </a:lnTo>
                    <a:lnTo>
                      <a:pt x="50" y="0"/>
                    </a:lnTo>
                    <a:lnTo>
                      <a:pt x="39" y="0"/>
                    </a:lnTo>
                    <a:lnTo>
                      <a:pt x="25" y="4"/>
                    </a:lnTo>
                    <a:lnTo>
                      <a:pt x="14" y="12"/>
                    </a:lnTo>
                    <a:lnTo>
                      <a:pt x="4" y="20"/>
                    </a:lnTo>
                    <a:lnTo>
                      <a:pt x="0" y="31"/>
                    </a:lnTo>
                    <a:lnTo>
                      <a:pt x="2" y="41"/>
                    </a:lnTo>
                    <a:lnTo>
                      <a:pt x="8" y="48"/>
                    </a:lnTo>
                    <a:lnTo>
                      <a:pt x="18" y="54"/>
                    </a:lnTo>
                    <a:lnTo>
                      <a:pt x="31" y="54"/>
                    </a:lnTo>
                    <a:lnTo>
                      <a:pt x="44" y="50"/>
                    </a:lnTo>
                    <a:lnTo>
                      <a:pt x="56" y="43"/>
                    </a:lnTo>
                    <a:lnTo>
                      <a:pt x="64" y="33"/>
                    </a:lnTo>
                    <a:lnTo>
                      <a:pt x="67" y="23"/>
                    </a:lnTo>
                    <a:lnTo>
                      <a:pt x="66" y="14"/>
                    </a:lnTo>
                    <a:close/>
                  </a:path>
                </a:pathLst>
              </a:custGeom>
              <a:blipFill dpi="0" rotWithShape="0">
                <a:blip r:embed="rId12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6810" name="Freeform 232">
                <a:extLst>
                  <a:ext uri="{FF2B5EF4-FFF2-40B4-BE49-F238E27FC236}">
                    <a16:creationId xmlns:a16="http://schemas.microsoft.com/office/drawing/2014/main" id="{BC0D5404-DA2C-209F-00FB-82E27ED1C2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1" y="1864"/>
                <a:ext cx="34" cy="27"/>
              </a:xfrm>
              <a:custGeom>
                <a:avLst/>
                <a:gdLst>
                  <a:gd name="T0" fmla="*/ 9 w 67"/>
                  <a:gd name="T1" fmla="*/ 2 h 54"/>
                  <a:gd name="T2" fmla="*/ 8 w 67"/>
                  <a:gd name="T3" fmla="*/ 1 h 54"/>
                  <a:gd name="T4" fmla="*/ 7 w 67"/>
                  <a:gd name="T5" fmla="*/ 0 h 54"/>
                  <a:gd name="T6" fmla="*/ 5 w 67"/>
                  <a:gd name="T7" fmla="*/ 0 h 54"/>
                  <a:gd name="T8" fmla="*/ 4 w 67"/>
                  <a:gd name="T9" fmla="*/ 1 h 54"/>
                  <a:gd name="T10" fmla="*/ 2 w 67"/>
                  <a:gd name="T11" fmla="*/ 2 h 54"/>
                  <a:gd name="T12" fmla="*/ 1 w 67"/>
                  <a:gd name="T13" fmla="*/ 3 h 54"/>
                  <a:gd name="T14" fmla="*/ 0 w 67"/>
                  <a:gd name="T15" fmla="*/ 4 h 54"/>
                  <a:gd name="T16" fmla="*/ 1 w 67"/>
                  <a:gd name="T17" fmla="*/ 6 h 54"/>
                  <a:gd name="T18" fmla="*/ 1 w 67"/>
                  <a:gd name="T19" fmla="*/ 6 h 54"/>
                  <a:gd name="T20" fmla="*/ 3 w 67"/>
                  <a:gd name="T21" fmla="*/ 7 h 54"/>
                  <a:gd name="T22" fmla="*/ 4 w 67"/>
                  <a:gd name="T23" fmla="*/ 7 h 54"/>
                  <a:gd name="T24" fmla="*/ 6 w 67"/>
                  <a:gd name="T25" fmla="*/ 7 h 54"/>
                  <a:gd name="T26" fmla="*/ 7 w 67"/>
                  <a:gd name="T27" fmla="*/ 6 h 54"/>
                  <a:gd name="T28" fmla="*/ 8 w 67"/>
                  <a:gd name="T29" fmla="*/ 5 h 54"/>
                  <a:gd name="T30" fmla="*/ 9 w 67"/>
                  <a:gd name="T31" fmla="*/ 3 h 54"/>
                  <a:gd name="T32" fmla="*/ 9 w 67"/>
                  <a:gd name="T33" fmla="*/ 2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4"/>
                  <a:gd name="T53" fmla="*/ 67 w 67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4">
                    <a:moveTo>
                      <a:pt x="66" y="14"/>
                    </a:moveTo>
                    <a:lnTo>
                      <a:pt x="60" y="6"/>
                    </a:lnTo>
                    <a:lnTo>
                      <a:pt x="50" y="0"/>
                    </a:lnTo>
                    <a:lnTo>
                      <a:pt x="39" y="0"/>
                    </a:lnTo>
                    <a:lnTo>
                      <a:pt x="25" y="4"/>
                    </a:lnTo>
                    <a:lnTo>
                      <a:pt x="14" y="12"/>
                    </a:lnTo>
                    <a:lnTo>
                      <a:pt x="4" y="20"/>
                    </a:lnTo>
                    <a:lnTo>
                      <a:pt x="0" y="31"/>
                    </a:lnTo>
                    <a:lnTo>
                      <a:pt x="2" y="41"/>
                    </a:lnTo>
                    <a:lnTo>
                      <a:pt x="8" y="48"/>
                    </a:lnTo>
                    <a:lnTo>
                      <a:pt x="18" y="54"/>
                    </a:lnTo>
                    <a:lnTo>
                      <a:pt x="31" y="54"/>
                    </a:lnTo>
                    <a:lnTo>
                      <a:pt x="44" y="50"/>
                    </a:lnTo>
                    <a:lnTo>
                      <a:pt x="56" y="43"/>
                    </a:lnTo>
                    <a:lnTo>
                      <a:pt x="64" y="33"/>
                    </a:lnTo>
                    <a:lnTo>
                      <a:pt x="67" y="23"/>
                    </a:lnTo>
                    <a:lnTo>
                      <a:pt x="66" y="14"/>
                    </a:lnTo>
                    <a:close/>
                  </a:path>
                </a:pathLst>
              </a:custGeom>
              <a:noFill/>
              <a:ln w="12700">
                <a:solidFill>
                  <a:srgbClr val="CC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</p:grpSp>
      <p:grpSp>
        <p:nvGrpSpPr>
          <p:cNvPr id="16500" name="Group 233">
            <a:extLst>
              <a:ext uri="{FF2B5EF4-FFF2-40B4-BE49-F238E27FC236}">
                <a16:creationId xmlns:a16="http://schemas.microsoft.com/office/drawing/2014/main" id="{BD471E39-3CE5-CE73-2C0F-54108253A9BA}"/>
              </a:ext>
            </a:extLst>
          </p:cNvPr>
          <p:cNvGrpSpPr>
            <a:grpSpLocks/>
          </p:cNvGrpSpPr>
          <p:nvPr/>
        </p:nvGrpSpPr>
        <p:grpSpPr bwMode="auto">
          <a:xfrm>
            <a:off x="4586288" y="2982913"/>
            <a:ext cx="130175" cy="73025"/>
            <a:chOff x="2889" y="1879"/>
            <a:chExt cx="82" cy="46"/>
          </a:xfrm>
        </p:grpSpPr>
        <p:sp>
          <p:nvSpPr>
            <p:cNvPr id="16803" name="Freeform 234">
              <a:extLst>
                <a:ext uri="{FF2B5EF4-FFF2-40B4-BE49-F238E27FC236}">
                  <a16:creationId xmlns:a16="http://schemas.microsoft.com/office/drawing/2014/main" id="{53D1A177-764D-EE11-5DC6-3434C4A13B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9" y="1879"/>
              <a:ext cx="82" cy="46"/>
            </a:xfrm>
            <a:custGeom>
              <a:avLst/>
              <a:gdLst>
                <a:gd name="T0" fmla="*/ 18 w 163"/>
                <a:gd name="T1" fmla="*/ 2 h 92"/>
                <a:gd name="T2" fmla="*/ 14 w 163"/>
                <a:gd name="T3" fmla="*/ 1 h 92"/>
                <a:gd name="T4" fmla="*/ 9 w 163"/>
                <a:gd name="T5" fmla="*/ 0 h 92"/>
                <a:gd name="T6" fmla="*/ 7 w 163"/>
                <a:gd name="T7" fmla="*/ 1 h 92"/>
                <a:gd name="T8" fmla="*/ 5 w 163"/>
                <a:gd name="T9" fmla="*/ 1 h 92"/>
                <a:gd name="T10" fmla="*/ 4 w 163"/>
                <a:gd name="T11" fmla="*/ 2 h 92"/>
                <a:gd name="T12" fmla="*/ 4 w 163"/>
                <a:gd name="T13" fmla="*/ 2 h 92"/>
                <a:gd name="T14" fmla="*/ 3 w 163"/>
                <a:gd name="T15" fmla="*/ 3 h 92"/>
                <a:gd name="T16" fmla="*/ 2 w 163"/>
                <a:gd name="T17" fmla="*/ 3 h 92"/>
                <a:gd name="T18" fmla="*/ 1 w 163"/>
                <a:gd name="T19" fmla="*/ 3 h 92"/>
                <a:gd name="T20" fmla="*/ 1 w 163"/>
                <a:gd name="T21" fmla="*/ 4 h 92"/>
                <a:gd name="T22" fmla="*/ 1 w 163"/>
                <a:gd name="T23" fmla="*/ 5 h 92"/>
                <a:gd name="T24" fmla="*/ 0 w 163"/>
                <a:gd name="T25" fmla="*/ 5 h 92"/>
                <a:gd name="T26" fmla="*/ 0 w 163"/>
                <a:gd name="T27" fmla="*/ 6 h 92"/>
                <a:gd name="T28" fmla="*/ 1 w 163"/>
                <a:gd name="T29" fmla="*/ 7 h 92"/>
                <a:gd name="T30" fmla="*/ 1 w 163"/>
                <a:gd name="T31" fmla="*/ 8 h 92"/>
                <a:gd name="T32" fmla="*/ 2 w 163"/>
                <a:gd name="T33" fmla="*/ 9 h 92"/>
                <a:gd name="T34" fmla="*/ 2 w 163"/>
                <a:gd name="T35" fmla="*/ 10 h 92"/>
                <a:gd name="T36" fmla="*/ 2 w 163"/>
                <a:gd name="T37" fmla="*/ 11 h 92"/>
                <a:gd name="T38" fmla="*/ 3 w 163"/>
                <a:gd name="T39" fmla="*/ 11 h 92"/>
                <a:gd name="T40" fmla="*/ 3 w 163"/>
                <a:gd name="T41" fmla="*/ 11 h 92"/>
                <a:gd name="T42" fmla="*/ 4 w 163"/>
                <a:gd name="T43" fmla="*/ 12 h 92"/>
                <a:gd name="T44" fmla="*/ 4 w 163"/>
                <a:gd name="T45" fmla="*/ 12 h 92"/>
                <a:gd name="T46" fmla="*/ 6 w 163"/>
                <a:gd name="T47" fmla="*/ 12 h 92"/>
                <a:gd name="T48" fmla="*/ 7 w 163"/>
                <a:gd name="T49" fmla="*/ 12 h 92"/>
                <a:gd name="T50" fmla="*/ 12 w 163"/>
                <a:gd name="T51" fmla="*/ 12 h 92"/>
                <a:gd name="T52" fmla="*/ 15 w 163"/>
                <a:gd name="T53" fmla="*/ 12 h 92"/>
                <a:gd name="T54" fmla="*/ 18 w 163"/>
                <a:gd name="T55" fmla="*/ 11 h 92"/>
                <a:gd name="T56" fmla="*/ 19 w 163"/>
                <a:gd name="T57" fmla="*/ 11 h 92"/>
                <a:gd name="T58" fmla="*/ 20 w 163"/>
                <a:gd name="T59" fmla="*/ 10 h 92"/>
                <a:gd name="T60" fmla="*/ 20 w 163"/>
                <a:gd name="T61" fmla="*/ 9 h 92"/>
                <a:gd name="T62" fmla="*/ 20 w 163"/>
                <a:gd name="T63" fmla="*/ 9 h 92"/>
                <a:gd name="T64" fmla="*/ 20 w 163"/>
                <a:gd name="T65" fmla="*/ 8 h 92"/>
                <a:gd name="T66" fmla="*/ 21 w 163"/>
                <a:gd name="T67" fmla="*/ 6 h 92"/>
                <a:gd name="T68" fmla="*/ 21 w 163"/>
                <a:gd name="T69" fmla="*/ 5 h 92"/>
                <a:gd name="T70" fmla="*/ 20 w 163"/>
                <a:gd name="T71" fmla="*/ 4 h 92"/>
                <a:gd name="T72" fmla="*/ 20 w 163"/>
                <a:gd name="T73" fmla="*/ 4 h 92"/>
                <a:gd name="T74" fmla="*/ 19 w 163"/>
                <a:gd name="T75" fmla="*/ 3 h 92"/>
                <a:gd name="T76" fmla="*/ 17 w 163"/>
                <a:gd name="T77" fmla="*/ 3 h 92"/>
                <a:gd name="T78" fmla="*/ 17 w 163"/>
                <a:gd name="T79" fmla="*/ 3 h 92"/>
                <a:gd name="T80" fmla="*/ 17 w 163"/>
                <a:gd name="T81" fmla="*/ 3 h 92"/>
                <a:gd name="T82" fmla="*/ 17 w 163"/>
                <a:gd name="T83" fmla="*/ 3 h 92"/>
                <a:gd name="T84" fmla="*/ 18 w 163"/>
                <a:gd name="T85" fmla="*/ 2 h 9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3"/>
                <a:gd name="T130" fmla="*/ 0 h 92"/>
                <a:gd name="T131" fmla="*/ 163 w 163"/>
                <a:gd name="T132" fmla="*/ 92 h 9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3" h="92">
                  <a:moveTo>
                    <a:pt x="142" y="15"/>
                  </a:moveTo>
                  <a:lnTo>
                    <a:pt x="107" y="8"/>
                  </a:lnTo>
                  <a:lnTo>
                    <a:pt x="71" y="0"/>
                  </a:lnTo>
                  <a:lnTo>
                    <a:pt x="53" y="4"/>
                  </a:lnTo>
                  <a:lnTo>
                    <a:pt x="36" y="8"/>
                  </a:lnTo>
                  <a:lnTo>
                    <a:pt x="30" y="12"/>
                  </a:lnTo>
                  <a:lnTo>
                    <a:pt x="25" y="15"/>
                  </a:lnTo>
                  <a:lnTo>
                    <a:pt x="17" y="17"/>
                  </a:lnTo>
                  <a:lnTo>
                    <a:pt x="9" y="19"/>
                  </a:lnTo>
                  <a:lnTo>
                    <a:pt x="7" y="23"/>
                  </a:lnTo>
                  <a:lnTo>
                    <a:pt x="4" y="29"/>
                  </a:lnTo>
                  <a:lnTo>
                    <a:pt x="2" y="33"/>
                  </a:lnTo>
                  <a:lnTo>
                    <a:pt x="0" y="37"/>
                  </a:lnTo>
                  <a:lnTo>
                    <a:pt x="0" y="42"/>
                  </a:lnTo>
                  <a:lnTo>
                    <a:pt x="4" y="50"/>
                  </a:lnTo>
                  <a:lnTo>
                    <a:pt x="7" y="58"/>
                  </a:lnTo>
                  <a:lnTo>
                    <a:pt x="11" y="65"/>
                  </a:lnTo>
                  <a:lnTo>
                    <a:pt x="13" y="77"/>
                  </a:lnTo>
                  <a:lnTo>
                    <a:pt x="15" y="83"/>
                  </a:lnTo>
                  <a:lnTo>
                    <a:pt x="19" y="88"/>
                  </a:lnTo>
                  <a:lnTo>
                    <a:pt x="21" y="88"/>
                  </a:lnTo>
                  <a:lnTo>
                    <a:pt x="25" y="90"/>
                  </a:lnTo>
                  <a:lnTo>
                    <a:pt x="32" y="90"/>
                  </a:lnTo>
                  <a:lnTo>
                    <a:pt x="42" y="92"/>
                  </a:lnTo>
                  <a:lnTo>
                    <a:pt x="50" y="92"/>
                  </a:lnTo>
                  <a:lnTo>
                    <a:pt x="96" y="90"/>
                  </a:lnTo>
                  <a:lnTo>
                    <a:pt x="117" y="90"/>
                  </a:lnTo>
                  <a:lnTo>
                    <a:pt x="140" y="88"/>
                  </a:lnTo>
                  <a:lnTo>
                    <a:pt x="147" y="85"/>
                  </a:lnTo>
                  <a:lnTo>
                    <a:pt x="153" y="77"/>
                  </a:lnTo>
                  <a:lnTo>
                    <a:pt x="155" y="71"/>
                  </a:lnTo>
                  <a:lnTo>
                    <a:pt x="155" y="67"/>
                  </a:lnTo>
                  <a:lnTo>
                    <a:pt x="157" y="58"/>
                  </a:lnTo>
                  <a:lnTo>
                    <a:pt x="161" y="48"/>
                  </a:lnTo>
                  <a:lnTo>
                    <a:pt x="163" y="38"/>
                  </a:lnTo>
                  <a:lnTo>
                    <a:pt x="159" y="29"/>
                  </a:lnTo>
                  <a:lnTo>
                    <a:pt x="155" y="25"/>
                  </a:lnTo>
                  <a:lnTo>
                    <a:pt x="149" y="23"/>
                  </a:lnTo>
                  <a:lnTo>
                    <a:pt x="136" y="23"/>
                  </a:lnTo>
                  <a:lnTo>
                    <a:pt x="132" y="23"/>
                  </a:lnTo>
                  <a:lnTo>
                    <a:pt x="132" y="21"/>
                  </a:lnTo>
                  <a:lnTo>
                    <a:pt x="134" y="19"/>
                  </a:lnTo>
                  <a:lnTo>
                    <a:pt x="142" y="15"/>
                  </a:lnTo>
                  <a:close/>
                </a:path>
              </a:pathLst>
            </a:custGeom>
            <a:solidFill>
              <a:srgbClr val="CCCCFF"/>
            </a:solidFill>
            <a:ln w="12700">
              <a:solidFill>
                <a:srgbClr val="CC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grpSp>
          <p:nvGrpSpPr>
            <p:cNvPr id="16804" name="Group 235">
              <a:extLst>
                <a:ext uri="{FF2B5EF4-FFF2-40B4-BE49-F238E27FC236}">
                  <a16:creationId xmlns:a16="http://schemas.microsoft.com/office/drawing/2014/main" id="{CF717595-C156-7768-B365-FBE1A18300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07" y="1890"/>
              <a:ext cx="33" cy="26"/>
              <a:chOff x="2907" y="1890"/>
              <a:chExt cx="33" cy="26"/>
            </a:xfrm>
          </p:grpSpPr>
          <p:sp>
            <p:nvSpPr>
              <p:cNvPr id="16805" name="Freeform 236">
                <a:extLst>
                  <a:ext uri="{FF2B5EF4-FFF2-40B4-BE49-F238E27FC236}">
                    <a16:creationId xmlns:a16="http://schemas.microsoft.com/office/drawing/2014/main" id="{64164E01-B83E-E8C4-5B6B-7842E0A30F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7" y="1890"/>
                <a:ext cx="33" cy="26"/>
              </a:xfrm>
              <a:custGeom>
                <a:avLst/>
                <a:gdLst>
                  <a:gd name="T0" fmla="*/ 8 w 67"/>
                  <a:gd name="T1" fmla="*/ 2 h 52"/>
                  <a:gd name="T2" fmla="*/ 7 w 67"/>
                  <a:gd name="T3" fmla="*/ 1 h 52"/>
                  <a:gd name="T4" fmla="*/ 6 w 67"/>
                  <a:gd name="T5" fmla="*/ 0 h 52"/>
                  <a:gd name="T6" fmla="*/ 4 w 67"/>
                  <a:gd name="T7" fmla="*/ 0 h 52"/>
                  <a:gd name="T8" fmla="*/ 3 w 67"/>
                  <a:gd name="T9" fmla="*/ 1 h 52"/>
                  <a:gd name="T10" fmla="*/ 1 w 67"/>
                  <a:gd name="T11" fmla="*/ 2 h 52"/>
                  <a:gd name="T12" fmla="*/ 0 w 67"/>
                  <a:gd name="T13" fmla="*/ 3 h 52"/>
                  <a:gd name="T14" fmla="*/ 0 w 67"/>
                  <a:gd name="T15" fmla="*/ 4 h 52"/>
                  <a:gd name="T16" fmla="*/ 0 w 67"/>
                  <a:gd name="T17" fmla="*/ 5 h 52"/>
                  <a:gd name="T18" fmla="*/ 1 w 67"/>
                  <a:gd name="T19" fmla="*/ 6 h 52"/>
                  <a:gd name="T20" fmla="*/ 2 w 67"/>
                  <a:gd name="T21" fmla="*/ 7 h 52"/>
                  <a:gd name="T22" fmla="*/ 3 w 67"/>
                  <a:gd name="T23" fmla="*/ 7 h 52"/>
                  <a:gd name="T24" fmla="*/ 5 w 67"/>
                  <a:gd name="T25" fmla="*/ 6 h 52"/>
                  <a:gd name="T26" fmla="*/ 7 w 67"/>
                  <a:gd name="T27" fmla="*/ 5 h 52"/>
                  <a:gd name="T28" fmla="*/ 8 w 67"/>
                  <a:gd name="T29" fmla="*/ 5 h 52"/>
                  <a:gd name="T30" fmla="*/ 8 w 67"/>
                  <a:gd name="T31" fmla="*/ 3 h 52"/>
                  <a:gd name="T32" fmla="*/ 8 w 67"/>
                  <a:gd name="T33" fmla="*/ 2 h 5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2"/>
                  <a:gd name="T53" fmla="*/ 67 w 67"/>
                  <a:gd name="T54" fmla="*/ 52 h 5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2">
                    <a:moveTo>
                      <a:pt x="67" y="12"/>
                    </a:moveTo>
                    <a:lnTo>
                      <a:pt x="62" y="4"/>
                    </a:lnTo>
                    <a:lnTo>
                      <a:pt x="50" y="0"/>
                    </a:lnTo>
                    <a:lnTo>
                      <a:pt x="39" y="0"/>
                    </a:lnTo>
                    <a:lnTo>
                      <a:pt x="25" y="4"/>
                    </a:lnTo>
                    <a:lnTo>
                      <a:pt x="14" y="12"/>
                    </a:lnTo>
                    <a:lnTo>
                      <a:pt x="4" y="19"/>
                    </a:lnTo>
                    <a:lnTo>
                      <a:pt x="0" y="31"/>
                    </a:lnTo>
                    <a:lnTo>
                      <a:pt x="2" y="40"/>
                    </a:lnTo>
                    <a:lnTo>
                      <a:pt x="8" y="48"/>
                    </a:lnTo>
                    <a:lnTo>
                      <a:pt x="18" y="52"/>
                    </a:lnTo>
                    <a:lnTo>
                      <a:pt x="31" y="52"/>
                    </a:lnTo>
                    <a:lnTo>
                      <a:pt x="44" y="48"/>
                    </a:lnTo>
                    <a:lnTo>
                      <a:pt x="56" y="40"/>
                    </a:lnTo>
                    <a:lnTo>
                      <a:pt x="64" y="33"/>
                    </a:lnTo>
                    <a:lnTo>
                      <a:pt x="67" y="21"/>
                    </a:lnTo>
                    <a:lnTo>
                      <a:pt x="67" y="12"/>
                    </a:lnTo>
                    <a:close/>
                  </a:path>
                </a:pathLst>
              </a:custGeom>
              <a:blipFill dpi="0" rotWithShape="0">
                <a:blip r:embed="rId1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6806" name="Freeform 237">
                <a:extLst>
                  <a:ext uri="{FF2B5EF4-FFF2-40B4-BE49-F238E27FC236}">
                    <a16:creationId xmlns:a16="http://schemas.microsoft.com/office/drawing/2014/main" id="{77800091-A118-8B4D-7B6F-DA9E32ED7D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7" y="1890"/>
                <a:ext cx="33" cy="26"/>
              </a:xfrm>
              <a:custGeom>
                <a:avLst/>
                <a:gdLst>
                  <a:gd name="T0" fmla="*/ 8 w 67"/>
                  <a:gd name="T1" fmla="*/ 2 h 52"/>
                  <a:gd name="T2" fmla="*/ 7 w 67"/>
                  <a:gd name="T3" fmla="*/ 1 h 52"/>
                  <a:gd name="T4" fmla="*/ 6 w 67"/>
                  <a:gd name="T5" fmla="*/ 0 h 52"/>
                  <a:gd name="T6" fmla="*/ 4 w 67"/>
                  <a:gd name="T7" fmla="*/ 0 h 52"/>
                  <a:gd name="T8" fmla="*/ 3 w 67"/>
                  <a:gd name="T9" fmla="*/ 1 h 52"/>
                  <a:gd name="T10" fmla="*/ 1 w 67"/>
                  <a:gd name="T11" fmla="*/ 2 h 52"/>
                  <a:gd name="T12" fmla="*/ 0 w 67"/>
                  <a:gd name="T13" fmla="*/ 3 h 52"/>
                  <a:gd name="T14" fmla="*/ 0 w 67"/>
                  <a:gd name="T15" fmla="*/ 4 h 52"/>
                  <a:gd name="T16" fmla="*/ 0 w 67"/>
                  <a:gd name="T17" fmla="*/ 5 h 52"/>
                  <a:gd name="T18" fmla="*/ 1 w 67"/>
                  <a:gd name="T19" fmla="*/ 6 h 52"/>
                  <a:gd name="T20" fmla="*/ 2 w 67"/>
                  <a:gd name="T21" fmla="*/ 7 h 52"/>
                  <a:gd name="T22" fmla="*/ 3 w 67"/>
                  <a:gd name="T23" fmla="*/ 7 h 52"/>
                  <a:gd name="T24" fmla="*/ 5 w 67"/>
                  <a:gd name="T25" fmla="*/ 6 h 52"/>
                  <a:gd name="T26" fmla="*/ 7 w 67"/>
                  <a:gd name="T27" fmla="*/ 5 h 52"/>
                  <a:gd name="T28" fmla="*/ 8 w 67"/>
                  <a:gd name="T29" fmla="*/ 5 h 52"/>
                  <a:gd name="T30" fmla="*/ 8 w 67"/>
                  <a:gd name="T31" fmla="*/ 3 h 52"/>
                  <a:gd name="T32" fmla="*/ 8 w 67"/>
                  <a:gd name="T33" fmla="*/ 2 h 5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2"/>
                  <a:gd name="T53" fmla="*/ 67 w 67"/>
                  <a:gd name="T54" fmla="*/ 52 h 5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2">
                    <a:moveTo>
                      <a:pt x="67" y="12"/>
                    </a:moveTo>
                    <a:lnTo>
                      <a:pt x="62" y="4"/>
                    </a:lnTo>
                    <a:lnTo>
                      <a:pt x="50" y="0"/>
                    </a:lnTo>
                    <a:lnTo>
                      <a:pt x="39" y="0"/>
                    </a:lnTo>
                    <a:lnTo>
                      <a:pt x="25" y="4"/>
                    </a:lnTo>
                    <a:lnTo>
                      <a:pt x="14" y="12"/>
                    </a:lnTo>
                    <a:lnTo>
                      <a:pt x="4" y="19"/>
                    </a:lnTo>
                    <a:lnTo>
                      <a:pt x="0" y="31"/>
                    </a:lnTo>
                    <a:lnTo>
                      <a:pt x="2" y="40"/>
                    </a:lnTo>
                    <a:lnTo>
                      <a:pt x="8" y="48"/>
                    </a:lnTo>
                    <a:lnTo>
                      <a:pt x="18" y="52"/>
                    </a:lnTo>
                    <a:lnTo>
                      <a:pt x="31" y="52"/>
                    </a:lnTo>
                    <a:lnTo>
                      <a:pt x="44" y="48"/>
                    </a:lnTo>
                    <a:lnTo>
                      <a:pt x="56" y="40"/>
                    </a:lnTo>
                    <a:lnTo>
                      <a:pt x="64" y="33"/>
                    </a:lnTo>
                    <a:lnTo>
                      <a:pt x="67" y="21"/>
                    </a:lnTo>
                    <a:lnTo>
                      <a:pt x="67" y="12"/>
                    </a:lnTo>
                    <a:close/>
                  </a:path>
                </a:pathLst>
              </a:custGeom>
              <a:noFill/>
              <a:ln w="12700">
                <a:solidFill>
                  <a:srgbClr val="CC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</p:grpSp>
      <p:grpSp>
        <p:nvGrpSpPr>
          <p:cNvPr id="16501" name="Group 238">
            <a:extLst>
              <a:ext uri="{FF2B5EF4-FFF2-40B4-BE49-F238E27FC236}">
                <a16:creationId xmlns:a16="http://schemas.microsoft.com/office/drawing/2014/main" id="{28747FC0-C832-CB20-304D-CDDC4DED3472}"/>
              </a:ext>
            </a:extLst>
          </p:cNvPr>
          <p:cNvGrpSpPr>
            <a:grpSpLocks/>
          </p:cNvGrpSpPr>
          <p:nvPr/>
        </p:nvGrpSpPr>
        <p:grpSpPr bwMode="auto">
          <a:xfrm>
            <a:off x="4667250" y="2879725"/>
            <a:ext cx="130175" cy="73025"/>
            <a:chOff x="2940" y="1814"/>
            <a:chExt cx="82" cy="46"/>
          </a:xfrm>
        </p:grpSpPr>
        <p:sp>
          <p:nvSpPr>
            <p:cNvPr id="16799" name="Freeform 239">
              <a:extLst>
                <a:ext uri="{FF2B5EF4-FFF2-40B4-BE49-F238E27FC236}">
                  <a16:creationId xmlns:a16="http://schemas.microsoft.com/office/drawing/2014/main" id="{E140112E-3514-726D-7C7F-E2C0B3391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0" y="1814"/>
              <a:ext cx="82" cy="46"/>
            </a:xfrm>
            <a:custGeom>
              <a:avLst/>
              <a:gdLst>
                <a:gd name="T0" fmla="*/ 18 w 163"/>
                <a:gd name="T1" fmla="*/ 2 h 93"/>
                <a:gd name="T2" fmla="*/ 16 w 163"/>
                <a:gd name="T3" fmla="*/ 1 h 93"/>
                <a:gd name="T4" fmla="*/ 14 w 163"/>
                <a:gd name="T5" fmla="*/ 1 h 93"/>
                <a:gd name="T6" fmla="*/ 9 w 163"/>
                <a:gd name="T7" fmla="*/ 0 h 93"/>
                <a:gd name="T8" fmla="*/ 7 w 163"/>
                <a:gd name="T9" fmla="*/ 0 h 93"/>
                <a:gd name="T10" fmla="*/ 5 w 163"/>
                <a:gd name="T11" fmla="*/ 1 h 93"/>
                <a:gd name="T12" fmla="*/ 4 w 163"/>
                <a:gd name="T13" fmla="*/ 1 h 93"/>
                <a:gd name="T14" fmla="*/ 4 w 163"/>
                <a:gd name="T15" fmla="*/ 2 h 93"/>
                <a:gd name="T16" fmla="*/ 3 w 163"/>
                <a:gd name="T17" fmla="*/ 2 h 93"/>
                <a:gd name="T18" fmla="*/ 2 w 163"/>
                <a:gd name="T19" fmla="*/ 2 h 93"/>
                <a:gd name="T20" fmla="*/ 1 w 163"/>
                <a:gd name="T21" fmla="*/ 3 h 93"/>
                <a:gd name="T22" fmla="*/ 1 w 163"/>
                <a:gd name="T23" fmla="*/ 3 h 93"/>
                <a:gd name="T24" fmla="*/ 1 w 163"/>
                <a:gd name="T25" fmla="*/ 4 h 93"/>
                <a:gd name="T26" fmla="*/ 0 w 163"/>
                <a:gd name="T27" fmla="*/ 4 h 93"/>
                <a:gd name="T28" fmla="*/ 0 w 163"/>
                <a:gd name="T29" fmla="*/ 5 h 93"/>
                <a:gd name="T30" fmla="*/ 1 w 163"/>
                <a:gd name="T31" fmla="*/ 6 h 93"/>
                <a:gd name="T32" fmla="*/ 1 w 163"/>
                <a:gd name="T33" fmla="*/ 7 h 93"/>
                <a:gd name="T34" fmla="*/ 2 w 163"/>
                <a:gd name="T35" fmla="*/ 8 h 93"/>
                <a:gd name="T36" fmla="*/ 2 w 163"/>
                <a:gd name="T37" fmla="*/ 9 h 93"/>
                <a:gd name="T38" fmla="*/ 2 w 163"/>
                <a:gd name="T39" fmla="*/ 10 h 93"/>
                <a:gd name="T40" fmla="*/ 3 w 163"/>
                <a:gd name="T41" fmla="*/ 11 h 93"/>
                <a:gd name="T42" fmla="*/ 3 w 163"/>
                <a:gd name="T43" fmla="*/ 11 h 93"/>
                <a:gd name="T44" fmla="*/ 4 w 163"/>
                <a:gd name="T45" fmla="*/ 11 h 93"/>
                <a:gd name="T46" fmla="*/ 5 w 163"/>
                <a:gd name="T47" fmla="*/ 11 h 93"/>
                <a:gd name="T48" fmla="*/ 6 w 163"/>
                <a:gd name="T49" fmla="*/ 11 h 93"/>
                <a:gd name="T50" fmla="*/ 7 w 163"/>
                <a:gd name="T51" fmla="*/ 11 h 93"/>
                <a:gd name="T52" fmla="*/ 12 w 163"/>
                <a:gd name="T53" fmla="*/ 11 h 93"/>
                <a:gd name="T54" fmla="*/ 18 w 163"/>
                <a:gd name="T55" fmla="*/ 11 h 93"/>
                <a:gd name="T56" fmla="*/ 18 w 163"/>
                <a:gd name="T57" fmla="*/ 11 h 93"/>
                <a:gd name="T58" fmla="*/ 19 w 163"/>
                <a:gd name="T59" fmla="*/ 10 h 93"/>
                <a:gd name="T60" fmla="*/ 20 w 163"/>
                <a:gd name="T61" fmla="*/ 9 h 93"/>
                <a:gd name="T62" fmla="*/ 20 w 163"/>
                <a:gd name="T63" fmla="*/ 9 h 93"/>
                <a:gd name="T64" fmla="*/ 20 w 163"/>
                <a:gd name="T65" fmla="*/ 8 h 93"/>
                <a:gd name="T66" fmla="*/ 20 w 163"/>
                <a:gd name="T67" fmla="*/ 8 h 93"/>
                <a:gd name="T68" fmla="*/ 20 w 163"/>
                <a:gd name="T69" fmla="*/ 7 h 93"/>
                <a:gd name="T70" fmla="*/ 21 w 163"/>
                <a:gd name="T71" fmla="*/ 6 h 93"/>
                <a:gd name="T72" fmla="*/ 21 w 163"/>
                <a:gd name="T73" fmla="*/ 4 h 93"/>
                <a:gd name="T74" fmla="*/ 20 w 163"/>
                <a:gd name="T75" fmla="*/ 3 h 93"/>
                <a:gd name="T76" fmla="*/ 20 w 163"/>
                <a:gd name="T77" fmla="*/ 3 h 93"/>
                <a:gd name="T78" fmla="*/ 19 w 163"/>
                <a:gd name="T79" fmla="*/ 3 h 93"/>
                <a:gd name="T80" fmla="*/ 18 w 163"/>
                <a:gd name="T81" fmla="*/ 3 h 93"/>
                <a:gd name="T82" fmla="*/ 17 w 163"/>
                <a:gd name="T83" fmla="*/ 3 h 93"/>
                <a:gd name="T84" fmla="*/ 17 w 163"/>
                <a:gd name="T85" fmla="*/ 2 h 93"/>
                <a:gd name="T86" fmla="*/ 18 w 163"/>
                <a:gd name="T87" fmla="*/ 2 h 93"/>
                <a:gd name="T88" fmla="*/ 18 w 163"/>
                <a:gd name="T89" fmla="*/ 2 h 9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63"/>
                <a:gd name="T136" fmla="*/ 0 h 93"/>
                <a:gd name="T137" fmla="*/ 163 w 163"/>
                <a:gd name="T138" fmla="*/ 93 h 9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63" h="93">
                  <a:moveTo>
                    <a:pt x="144" y="16"/>
                  </a:moveTo>
                  <a:lnTo>
                    <a:pt x="125" y="12"/>
                  </a:lnTo>
                  <a:lnTo>
                    <a:pt x="108" y="8"/>
                  </a:lnTo>
                  <a:lnTo>
                    <a:pt x="71" y="0"/>
                  </a:lnTo>
                  <a:lnTo>
                    <a:pt x="54" y="4"/>
                  </a:lnTo>
                  <a:lnTo>
                    <a:pt x="37" y="8"/>
                  </a:lnTo>
                  <a:lnTo>
                    <a:pt x="31" y="12"/>
                  </a:lnTo>
                  <a:lnTo>
                    <a:pt x="25" y="16"/>
                  </a:lnTo>
                  <a:lnTo>
                    <a:pt x="18" y="20"/>
                  </a:lnTo>
                  <a:lnTo>
                    <a:pt x="10" y="22"/>
                  </a:lnTo>
                  <a:lnTo>
                    <a:pt x="8" y="25"/>
                  </a:lnTo>
                  <a:lnTo>
                    <a:pt x="4" y="29"/>
                  </a:lnTo>
                  <a:lnTo>
                    <a:pt x="2" y="33"/>
                  </a:lnTo>
                  <a:lnTo>
                    <a:pt x="0" y="37"/>
                  </a:lnTo>
                  <a:lnTo>
                    <a:pt x="0" y="45"/>
                  </a:lnTo>
                  <a:lnTo>
                    <a:pt x="4" y="52"/>
                  </a:lnTo>
                  <a:lnTo>
                    <a:pt x="8" y="60"/>
                  </a:lnTo>
                  <a:lnTo>
                    <a:pt x="12" y="66"/>
                  </a:lnTo>
                  <a:lnTo>
                    <a:pt x="14" y="77"/>
                  </a:lnTo>
                  <a:lnTo>
                    <a:pt x="16" y="83"/>
                  </a:lnTo>
                  <a:lnTo>
                    <a:pt x="20" y="89"/>
                  </a:lnTo>
                  <a:lnTo>
                    <a:pt x="21" y="89"/>
                  </a:lnTo>
                  <a:lnTo>
                    <a:pt x="25" y="91"/>
                  </a:lnTo>
                  <a:lnTo>
                    <a:pt x="33" y="91"/>
                  </a:lnTo>
                  <a:lnTo>
                    <a:pt x="43" y="93"/>
                  </a:lnTo>
                  <a:lnTo>
                    <a:pt x="50" y="93"/>
                  </a:lnTo>
                  <a:lnTo>
                    <a:pt x="96" y="93"/>
                  </a:lnTo>
                  <a:lnTo>
                    <a:pt x="140" y="89"/>
                  </a:lnTo>
                  <a:lnTo>
                    <a:pt x="144" y="89"/>
                  </a:lnTo>
                  <a:lnTo>
                    <a:pt x="148" y="85"/>
                  </a:lnTo>
                  <a:lnTo>
                    <a:pt x="154" y="79"/>
                  </a:lnTo>
                  <a:lnTo>
                    <a:pt x="156" y="72"/>
                  </a:lnTo>
                  <a:lnTo>
                    <a:pt x="156" y="70"/>
                  </a:lnTo>
                  <a:lnTo>
                    <a:pt x="156" y="68"/>
                  </a:lnTo>
                  <a:lnTo>
                    <a:pt x="160" y="58"/>
                  </a:lnTo>
                  <a:lnTo>
                    <a:pt x="161" y="48"/>
                  </a:lnTo>
                  <a:lnTo>
                    <a:pt x="163" y="39"/>
                  </a:lnTo>
                  <a:lnTo>
                    <a:pt x="160" y="29"/>
                  </a:lnTo>
                  <a:lnTo>
                    <a:pt x="156" y="25"/>
                  </a:lnTo>
                  <a:lnTo>
                    <a:pt x="150" y="24"/>
                  </a:lnTo>
                  <a:lnTo>
                    <a:pt x="138" y="24"/>
                  </a:lnTo>
                  <a:lnTo>
                    <a:pt x="133" y="24"/>
                  </a:lnTo>
                  <a:lnTo>
                    <a:pt x="133" y="22"/>
                  </a:lnTo>
                  <a:lnTo>
                    <a:pt x="137" y="20"/>
                  </a:lnTo>
                  <a:lnTo>
                    <a:pt x="144" y="16"/>
                  </a:lnTo>
                  <a:close/>
                </a:path>
              </a:pathLst>
            </a:custGeom>
            <a:solidFill>
              <a:srgbClr val="CCCCFF"/>
            </a:solidFill>
            <a:ln w="12700">
              <a:solidFill>
                <a:srgbClr val="CC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grpSp>
          <p:nvGrpSpPr>
            <p:cNvPr id="16800" name="Group 240">
              <a:extLst>
                <a:ext uri="{FF2B5EF4-FFF2-40B4-BE49-F238E27FC236}">
                  <a16:creationId xmlns:a16="http://schemas.microsoft.com/office/drawing/2014/main" id="{9622C45B-0E54-3312-DC97-F3923B2B6A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7" y="1826"/>
              <a:ext cx="35" cy="27"/>
              <a:chOff x="2957" y="1826"/>
              <a:chExt cx="35" cy="27"/>
            </a:xfrm>
          </p:grpSpPr>
          <p:sp>
            <p:nvSpPr>
              <p:cNvPr id="16801" name="Freeform 241">
                <a:extLst>
                  <a:ext uri="{FF2B5EF4-FFF2-40B4-BE49-F238E27FC236}">
                    <a16:creationId xmlns:a16="http://schemas.microsoft.com/office/drawing/2014/main" id="{1B3C2477-930C-05FD-8794-2A3127AAFB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7" y="1826"/>
                <a:ext cx="35" cy="27"/>
              </a:xfrm>
              <a:custGeom>
                <a:avLst/>
                <a:gdLst>
                  <a:gd name="T0" fmla="*/ 9 w 69"/>
                  <a:gd name="T1" fmla="*/ 2 h 53"/>
                  <a:gd name="T2" fmla="*/ 8 w 69"/>
                  <a:gd name="T3" fmla="*/ 1 h 53"/>
                  <a:gd name="T4" fmla="*/ 7 w 69"/>
                  <a:gd name="T5" fmla="*/ 0 h 53"/>
                  <a:gd name="T6" fmla="*/ 5 w 69"/>
                  <a:gd name="T7" fmla="*/ 0 h 53"/>
                  <a:gd name="T8" fmla="*/ 4 w 69"/>
                  <a:gd name="T9" fmla="*/ 1 h 53"/>
                  <a:gd name="T10" fmla="*/ 2 w 69"/>
                  <a:gd name="T11" fmla="*/ 2 h 53"/>
                  <a:gd name="T12" fmla="*/ 1 w 69"/>
                  <a:gd name="T13" fmla="*/ 3 h 53"/>
                  <a:gd name="T14" fmla="*/ 0 w 69"/>
                  <a:gd name="T15" fmla="*/ 4 h 53"/>
                  <a:gd name="T16" fmla="*/ 1 w 69"/>
                  <a:gd name="T17" fmla="*/ 5 h 53"/>
                  <a:gd name="T18" fmla="*/ 1 w 69"/>
                  <a:gd name="T19" fmla="*/ 6 h 53"/>
                  <a:gd name="T20" fmla="*/ 3 w 69"/>
                  <a:gd name="T21" fmla="*/ 7 h 53"/>
                  <a:gd name="T22" fmla="*/ 4 w 69"/>
                  <a:gd name="T23" fmla="*/ 7 h 53"/>
                  <a:gd name="T24" fmla="*/ 6 w 69"/>
                  <a:gd name="T25" fmla="*/ 7 h 53"/>
                  <a:gd name="T26" fmla="*/ 7 w 69"/>
                  <a:gd name="T27" fmla="*/ 6 h 53"/>
                  <a:gd name="T28" fmla="*/ 9 w 69"/>
                  <a:gd name="T29" fmla="*/ 4 h 53"/>
                  <a:gd name="T30" fmla="*/ 9 w 69"/>
                  <a:gd name="T31" fmla="*/ 3 h 53"/>
                  <a:gd name="T32" fmla="*/ 9 w 69"/>
                  <a:gd name="T33" fmla="*/ 2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53"/>
                  <a:gd name="T53" fmla="*/ 69 w 69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53">
                    <a:moveTo>
                      <a:pt x="67" y="13"/>
                    </a:moveTo>
                    <a:lnTo>
                      <a:pt x="61" y="5"/>
                    </a:lnTo>
                    <a:lnTo>
                      <a:pt x="50" y="0"/>
                    </a:lnTo>
                    <a:lnTo>
                      <a:pt x="38" y="0"/>
                    </a:lnTo>
                    <a:lnTo>
                      <a:pt x="25" y="3"/>
                    </a:lnTo>
                    <a:lnTo>
                      <a:pt x="13" y="11"/>
                    </a:lnTo>
                    <a:lnTo>
                      <a:pt x="4" y="21"/>
                    </a:lnTo>
                    <a:lnTo>
                      <a:pt x="0" y="30"/>
                    </a:lnTo>
                    <a:lnTo>
                      <a:pt x="2" y="40"/>
                    </a:lnTo>
                    <a:lnTo>
                      <a:pt x="8" y="48"/>
                    </a:lnTo>
                    <a:lnTo>
                      <a:pt x="17" y="53"/>
                    </a:lnTo>
                    <a:lnTo>
                      <a:pt x="31" y="53"/>
                    </a:lnTo>
                    <a:lnTo>
                      <a:pt x="44" y="49"/>
                    </a:lnTo>
                    <a:lnTo>
                      <a:pt x="56" y="42"/>
                    </a:lnTo>
                    <a:lnTo>
                      <a:pt x="65" y="32"/>
                    </a:lnTo>
                    <a:lnTo>
                      <a:pt x="69" y="23"/>
                    </a:lnTo>
                    <a:lnTo>
                      <a:pt x="67" y="13"/>
                    </a:lnTo>
                    <a:close/>
                  </a:path>
                </a:pathLst>
              </a:custGeom>
              <a:blipFill dpi="0" rotWithShape="0">
                <a:blip r:embed="rId1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6802" name="Freeform 242">
                <a:extLst>
                  <a:ext uri="{FF2B5EF4-FFF2-40B4-BE49-F238E27FC236}">
                    <a16:creationId xmlns:a16="http://schemas.microsoft.com/office/drawing/2014/main" id="{D1768048-07EE-BF03-3315-23D6B5480F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7" y="1826"/>
                <a:ext cx="35" cy="27"/>
              </a:xfrm>
              <a:custGeom>
                <a:avLst/>
                <a:gdLst>
                  <a:gd name="T0" fmla="*/ 9 w 69"/>
                  <a:gd name="T1" fmla="*/ 2 h 53"/>
                  <a:gd name="T2" fmla="*/ 8 w 69"/>
                  <a:gd name="T3" fmla="*/ 1 h 53"/>
                  <a:gd name="T4" fmla="*/ 7 w 69"/>
                  <a:gd name="T5" fmla="*/ 0 h 53"/>
                  <a:gd name="T6" fmla="*/ 5 w 69"/>
                  <a:gd name="T7" fmla="*/ 0 h 53"/>
                  <a:gd name="T8" fmla="*/ 4 w 69"/>
                  <a:gd name="T9" fmla="*/ 1 h 53"/>
                  <a:gd name="T10" fmla="*/ 2 w 69"/>
                  <a:gd name="T11" fmla="*/ 2 h 53"/>
                  <a:gd name="T12" fmla="*/ 1 w 69"/>
                  <a:gd name="T13" fmla="*/ 3 h 53"/>
                  <a:gd name="T14" fmla="*/ 0 w 69"/>
                  <a:gd name="T15" fmla="*/ 4 h 53"/>
                  <a:gd name="T16" fmla="*/ 1 w 69"/>
                  <a:gd name="T17" fmla="*/ 5 h 53"/>
                  <a:gd name="T18" fmla="*/ 1 w 69"/>
                  <a:gd name="T19" fmla="*/ 6 h 53"/>
                  <a:gd name="T20" fmla="*/ 3 w 69"/>
                  <a:gd name="T21" fmla="*/ 7 h 53"/>
                  <a:gd name="T22" fmla="*/ 4 w 69"/>
                  <a:gd name="T23" fmla="*/ 7 h 53"/>
                  <a:gd name="T24" fmla="*/ 6 w 69"/>
                  <a:gd name="T25" fmla="*/ 7 h 53"/>
                  <a:gd name="T26" fmla="*/ 7 w 69"/>
                  <a:gd name="T27" fmla="*/ 6 h 53"/>
                  <a:gd name="T28" fmla="*/ 9 w 69"/>
                  <a:gd name="T29" fmla="*/ 4 h 53"/>
                  <a:gd name="T30" fmla="*/ 9 w 69"/>
                  <a:gd name="T31" fmla="*/ 3 h 53"/>
                  <a:gd name="T32" fmla="*/ 9 w 69"/>
                  <a:gd name="T33" fmla="*/ 2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53"/>
                  <a:gd name="T53" fmla="*/ 69 w 69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53">
                    <a:moveTo>
                      <a:pt x="67" y="13"/>
                    </a:moveTo>
                    <a:lnTo>
                      <a:pt x="61" y="5"/>
                    </a:lnTo>
                    <a:lnTo>
                      <a:pt x="50" y="0"/>
                    </a:lnTo>
                    <a:lnTo>
                      <a:pt x="38" y="0"/>
                    </a:lnTo>
                    <a:lnTo>
                      <a:pt x="25" y="3"/>
                    </a:lnTo>
                    <a:lnTo>
                      <a:pt x="13" y="11"/>
                    </a:lnTo>
                    <a:lnTo>
                      <a:pt x="4" y="21"/>
                    </a:lnTo>
                    <a:lnTo>
                      <a:pt x="0" y="30"/>
                    </a:lnTo>
                    <a:lnTo>
                      <a:pt x="2" y="40"/>
                    </a:lnTo>
                    <a:lnTo>
                      <a:pt x="8" y="48"/>
                    </a:lnTo>
                    <a:lnTo>
                      <a:pt x="17" y="53"/>
                    </a:lnTo>
                    <a:lnTo>
                      <a:pt x="31" y="53"/>
                    </a:lnTo>
                    <a:lnTo>
                      <a:pt x="44" y="49"/>
                    </a:lnTo>
                    <a:lnTo>
                      <a:pt x="56" y="42"/>
                    </a:lnTo>
                    <a:lnTo>
                      <a:pt x="65" y="32"/>
                    </a:lnTo>
                    <a:lnTo>
                      <a:pt x="69" y="23"/>
                    </a:lnTo>
                    <a:lnTo>
                      <a:pt x="67" y="13"/>
                    </a:lnTo>
                    <a:close/>
                  </a:path>
                </a:pathLst>
              </a:custGeom>
              <a:noFill/>
              <a:ln w="12700">
                <a:solidFill>
                  <a:srgbClr val="CC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</p:grpSp>
      <p:grpSp>
        <p:nvGrpSpPr>
          <p:cNvPr id="16502" name="Group 243">
            <a:extLst>
              <a:ext uri="{FF2B5EF4-FFF2-40B4-BE49-F238E27FC236}">
                <a16:creationId xmlns:a16="http://schemas.microsoft.com/office/drawing/2014/main" id="{30F648B9-B717-E4D2-7195-B3B76E26FB2D}"/>
              </a:ext>
            </a:extLst>
          </p:cNvPr>
          <p:cNvGrpSpPr>
            <a:grpSpLocks/>
          </p:cNvGrpSpPr>
          <p:nvPr/>
        </p:nvGrpSpPr>
        <p:grpSpPr bwMode="auto">
          <a:xfrm>
            <a:off x="4570413" y="2892425"/>
            <a:ext cx="130175" cy="73025"/>
            <a:chOff x="2879" y="1822"/>
            <a:chExt cx="82" cy="46"/>
          </a:xfrm>
        </p:grpSpPr>
        <p:sp>
          <p:nvSpPr>
            <p:cNvPr id="16795" name="Freeform 244">
              <a:extLst>
                <a:ext uri="{FF2B5EF4-FFF2-40B4-BE49-F238E27FC236}">
                  <a16:creationId xmlns:a16="http://schemas.microsoft.com/office/drawing/2014/main" id="{45954FB7-D33F-C051-0E38-5352C8F82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" y="1822"/>
              <a:ext cx="82" cy="46"/>
            </a:xfrm>
            <a:custGeom>
              <a:avLst/>
              <a:gdLst>
                <a:gd name="T0" fmla="*/ 17 w 165"/>
                <a:gd name="T1" fmla="*/ 2 h 92"/>
                <a:gd name="T2" fmla="*/ 13 w 165"/>
                <a:gd name="T3" fmla="*/ 1 h 92"/>
                <a:gd name="T4" fmla="*/ 11 w 165"/>
                <a:gd name="T5" fmla="*/ 1 h 92"/>
                <a:gd name="T6" fmla="*/ 8 w 165"/>
                <a:gd name="T7" fmla="*/ 0 h 92"/>
                <a:gd name="T8" fmla="*/ 6 w 165"/>
                <a:gd name="T9" fmla="*/ 1 h 92"/>
                <a:gd name="T10" fmla="*/ 4 w 165"/>
                <a:gd name="T11" fmla="*/ 1 h 92"/>
                <a:gd name="T12" fmla="*/ 4 w 165"/>
                <a:gd name="T13" fmla="*/ 2 h 92"/>
                <a:gd name="T14" fmla="*/ 3 w 165"/>
                <a:gd name="T15" fmla="*/ 2 h 92"/>
                <a:gd name="T16" fmla="*/ 2 w 165"/>
                <a:gd name="T17" fmla="*/ 3 h 92"/>
                <a:gd name="T18" fmla="*/ 1 w 165"/>
                <a:gd name="T19" fmla="*/ 3 h 92"/>
                <a:gd name="T20" fmla="*/ 0 w 165"/>
                <a:gd name="T21" fmla="*/ 4 h 92"/>
                <a:gd name="T22" fmla="*/ 0 w 165"/>
                <a:gd name="T23" fmla="*/ 5 h 92"/>
                <a:gd name="T24" fmla="*/ 0 w 165"/>
                <a:gd name="T25" fmla="*/ 6 h 92"/>
                <a:gd name="T26" fmla="*/ 0 w 165"/>
                <a:gd name="T27" fmla="*/ 7 h 92"/>
                <a:gd name="T28" fmla="*/ 1 w 165"/>
                <a:gd name="T29" fmla="*/ 8 h 92"/>
                <a:gd name="T30" fmla="*/ 1 w 165"/>
                <a:gd name="T31" fmla="*/ 9 h 92"/>
                <a:gd name="T32" fmla="*/ 1 w 165"/>
                <a:gd name="T33" fmla="*/ 10 h 92"/>
                <a:gd name="T34" fmla="*/ 2 w 165"/>
                <a:gd name="T35" fmla="*/ 11 h 92"/>
                <a:gd name="T36" fmla="*/ 2 w 165"/>
                <a:gd name="T37" fmla="*/ 11 h 92"/>
                <a:gd name="T38" fmla="*/ 2 w 165"/>
                <a:gd name="T39" fmla="*/ 11 h 92"/>
                <a:gd name="T40" fmla="*/ 3 w 165"/>
                <a:gd name="T41" fmla="*/ 12 h 92"/>
                <a:gd name="T42" fmla="*/ 4 w 165"/>
                <a:gd name="T43" fmla="*/ 12 h 92"/>
                <a:gd name="T44" fmla="*/ 5 w 165"/>
                <a:gd name="T45" fmla="*/ 12 h 92"/>
                <a:gd name="T46" fmla="*/ 6 w 165"/>
                <a:gd name="T47" fmla="*/ 12 h 92"/>
                <a:gd name="T48" fmla="*/ 12 w 165"/>
                <a:gd name="T49" fmla="*/ 12 h 92"/>
                <a:gd name="T50" fmla="*/ 17 w 165"/>
                <a:gd name="T51" fmla="*/ 11 h 92"/>
                <a:gd name="T52" fmla="*/ 18 w 165"/>
                <a:gd name="T53" fmla="*/ 11 h 92"/>
                <a:gd name="T54" fmla="*/ 19 w 165"/>
                <a:gd name="T55" fmla="*/ 10 h 92"/>
                <a:gd name="T56" fmla="*/ 19 w 165"/>
                <a:gd name="T57" fmla="*/ 9 h 92"/>
                <a:gd name="T58" fmla="*/ 19 w 165"/>
                <a:gd name="T59" fmla="*/ 9 h 92"/>
                <a:gd name="T60" fmla="*/ 19 w 165"/>
                <a:gd name="T61" fmla="*/ 8 h 92"/>
                <a:gd name="T62" fmla="*/ 20 w 165"/>
                <a:gd name="T63" fmla="*/ 6 h 92"/>
                <a:gd name="T64" fmla="*/ 20 w 165"/>
                <a:gd name="T65" fmla="*/ 5 h 92"/>
                <a:gd name="T66" fmla="*/ 20 w 165"/>
                <a:gd name="T67" fmla="*/ 4 h 92"/>
                <a:gd name="T68" fmla="*/ 19 w 165"/>
                <a:gd name="T69" fmla="*/ 4 h 92"/>
                <a:gd name="T70" fmla="*/ 18 w 165"/>
                <a:gd name="T71" fmla="*/ 3 h 92"/>
                <a:gd name="T72" fmla="*/ 17 w 165"/>
                <a:gd name="T73" fmla="*/ 3 h 92"/>
                <a:gd name="T74" fmla="*/ 16 w 165"/>
                <a:gd name="T75" fmla="*/ 3 h 92"/>
                <a:gd name="T76" fmla="*/ 16 w 165"/>
                <a:gd name="T77" fmla="*/ 3 h 92"/>
                <a:gd name="T78" fmla="*/ 17 w 165"/>
                <a:gd name="T79" fmla="*/ 3 h 92"/>
                <a:gd name="T80" fmla="*/ 17 w 165"/>
                <a:gd name="T81" fmla="*/ 2 h 9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65"/>
                <a:gd name="T124" fmla="*/ 0 h 92"/>
                <a:gd name="T125" fmla="*/ 165 w 165"/>
                <a:gd name="T126" fmla="*/ 92 h 9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65" h="92">
                  <a:moveTo>
                    <a:pt x="143" y="15"/>
                  </a:moveTo>
                  <a:lnTo>
                    <a:pt x="107" y="8"/>
                  </a:lnTo>
                  <a:lnTo>
                    <a:pt x="90" y="4"/>
                  </a:lnTo>
                  <a:lnTo>
                    <a:pt x="71" y="0"/>
                  </a:lnTo>
                  <a:lnTo>
                    <a:pt x="55" y="4"/>
                  </a:lnTo>
                  <a:lnTo>
                    <a:pt x="38" y="8"/>
                  </a:lnTo>
                  <a:lnTo>
                    <a:pt x="32" y="11"/>
                  </a:lnTo>
                  <a:lnTo>
                    <a:pt x="27" y="15"/>
                  </a:lnTo>
                  <a:lnTo>
                    <a:pt x="19" y="17"/>
                  </a:lnTo>
                  <a:lnTo>
                    <a:pt x="11" y="19"/>
                  </a:lnTo>
                  <a:lnTo>
                    <a:pt x="5" y="29"/>
                  </a:lnTo>
                  <a:lnTo>
                    <a:pt x="0" y="36"/>
                  </a:lnTo>
                  <a:lnTo>
                    <a:pt x="2" y="44"/>
                  </a:lnTo>
                  <a:lnTo>
                    <a:pt x="5" y="52"/>
                  </a:lnTo>
                  <a:lnTo>
                    <a:pt x="9" y="59"/>
                  </a:lnTo>
                  <a:lnTo>
                    <a:pt x="11" y="65"/>
                  </a:lnTo>
                  <a:lnTo>
                    <a:pt x="15" y="77"/>
                  </a:lnTo>
                  <a:lnTo>
                    <a:pt x="17" y="82"/>
                  </a:lnTo>
                  <a:lnTo>
                    <a:pt x="21" y="88"/>
                  </a:lnTo>
                  <a:lnTo>
                    <a:pt x="23" y="88"/>
                  </a:lnTo>
                  <a:lnTo>
                    <a:pt x="25" y="90"/>
                  </a:lnTo>
                  <a:lnTo>
                    <a:pt x="32" y="90"/>
                  </a:lnTo>
                  <a:lnTo>
                    <a:pt x="42" y="92"/>
                  </a:lnTo>
                  <a:lnTo>
                    <a:pt x="50" y="92"/>
                  </a:lnTo>
                  <a:lnTo>
                    <a:pt x="96" y="92"/>
                  </a:lnTo>
                  <a:lnTo>
                    <a:pt x="142" y="88"/>
                  </a:lnTo>
                  <a:lnTo>
                    <a:pt x="149" y="84"/>
                  </a:lnTo>
                  <a:lnTo>
                    <a:pt x="155" y="77"/>
                  </a:lnTo>
                  <a:lnTo>
                    <a:pt x="157" y="71"/>
                  </a:lnTo>
                  <a:lnTo>
                    <a:pt x="157" y="67"/>
                  </a:lnTo>
                  <a:lnTo>
                    <a:pt x="159" y="57"/>
                  </a:lnTo>
                  <a:lnTo>
                    <a:pt x="163" y="48"/>
                  </a:lnTo>
                  <a:lnTo>
                    <a:pt x="165" y="38"/>
                  </a:lnTo>
                  <a:lnTo>
                    <a:pt x="161" y="29"/>
                  </a:lnTo>
                  <a:lnTo>
                    <a:pt x="157" y="25"/>
                  </a:lnTo>
                  <a:lnTo>
                    <a:pt x="151" y="23"/>
                  </a:lnTo>
                  <a:lnTo>
                    <a:pt x="138" y="23"/>
                  </a:lnTo>
                  <a:lnTo>
                    <a:pt x="134" y="23"/>
                  </a:lnTo>
                  <a:lnTo>
                    <a:pt x="134" y="21"/>
                  </a:lnTo>
                  <a:lnTo>
                    <a:pt x="136" y="19"/>
                  </a:lnTo>
                  <a:lnTo>
                    <a:pt x="143" y="15"/>
                  </a:lnTo>
                  <a:close/>
                </a:path>
              </a:pathLst>
            </a:custGeom>
            <a:solidFill>
              <a:srgbClr val="CCCCFF"/>
            </a:solidFill>
            <a:ln w="12700">
              <a:solidFill>
                <a:srgbClr val="CC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grpSp>
          <p:nvGrpSpPr>
            <p:cNvPr id="16796" name="Group 245">
              <a:extLst>
                <a:ext uri="{FF2B5EF4-FFF2-40B4-BE49-F238E27FC236}">
                  <a16:creationId xmlns:a16="http://schemas.microsoft.com/office/drawing/2014/main" id="{222EECB0-78DD-D692-1B4E-55AC5D12A1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97" y="1833"/>
              <a:ext cx="34" cy="27"/>
              <a:chOff x="2897" y="1833"/>
              <a:chExt cx="34" cy="27"/>
            </a:xfrm>
          </p:grpSpPr>
          <p:sp>
            <p:nvSpPr>
              <p:cNvPr id="16797" name="Freeform 246">
                <a:extLst>
                  <a:ext uri="{FF2B5EF4-FFF2-40B4-BE49-F238E27FC236}">
                    <a16:creationId xmlns:a16="http://schemas.microsoft.com/office/drawing/2014/main" id="{8048E08A-46E3-0B8B-F333-3B6CA8448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" y="1833"/>
                <a:ext cx="34" cy="27"/>
              </a:xfrm>
              <a:custGeom>
                <a:avLst/>
                <a:gdLst>
                  <a:gd name="T0" fmla="*/ 9 w 67"/>
                  <a:gd name="T1" fmla="*/ 2 h 54"/>
                  <a:gd name="T2" fmla="*/ 8 w 67"/>
                  <a:gd name="T3" fmla="*/ 1 h 54"/>
                  <a:gd name="T4" fmla="*/ 7 w 67"/>
                  <a:gd name="T5" fmla="*/ 0 h 54"/>
                  <a:gd name="T6" fmla="*/ 5 w 67"/>
                  <a:gd name="T7" fmla="*/ 0 h 54"/>
                  <a:gd name="T8" fmla="*/ 3 w 67"/>
                  <a:gd name="T9" fmla="*/ 1 h 54"/>
                  <a:gd name="T10" fmla="*/ 2 w 67"/>
                  <a:gd name="T11" fmla="*/ 2 h 54"/>
                  <a:gd name="T12" fmla="*/ 1 w 67"/>
                  <a:gd name="T13" fmla="*/ 3 h 54"/>
                  <a:gd name="T14" fmla="*/ 0 w 67"/>
                  <a:gd name="T15" fmla="*/ 4 h 54"/>
                  <a:gd name="T16" fmla="*/ 0 w 67"/>
                  <a:gd name="T17" fmla="*/ 5 h 54"/>
                  <a:gd name="T18" fmla="*/ 1 w 67"/>
                  <a:gd name="T19" fmla="*/ 6 h 54"/>
                  <a:gd name="T20" fmla="*/ 3 w 67"/>
                  <a:gd name="T21" fmla="*/ 7 h 54"/>
                  <a:gd name="T22" fmla="*/ 4 w 67"/>
                  <a:gd name="T23" fmla="*/ 7 h 54"/>
                  <a:gd name="T24" fmla="*/ 6 w 67"/>
                  <a:gd name="T25" fmla="*/ 7 h 54"/>
                  <a:gd name="T26" fmla="*/ 7 w 67"/>
                  <a:gd name="T27" fmla="*/ 6 h 54"/>
                  <a:gd name="T28" fmla="*/ 8 w 67"/>
                  <a:gd name="T29" fmla="*/ 5 h 54"/>
                  <a:gd name="T30" fmla="*/ 9 w 67"/>
                  <a:gd name="T31" fmla="*/ 3 h 54"/>
                  <a:gd name="T32" fmla="*/ 9 w 67"/>
                  <a:gd name="T33" fmla="*/ 2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4"/>
                  <a:gd name="T53" fmla="*/ 67 w 67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4">
                    <a:moveTo>
                      <a:pt x="67" y="13"/>
                    </a:moveTo>
                    <a:lnTo>
                      <a:pt x="61" y="6"/>
                    </a:lnTo>
                    <a:lnTo>
                      <a:pt x="50" y="0"/>
                    </a:lnTo>
                    <a:lnTo>
                      <a:pt x="37" y="0"/>
                    </a:lnTo>
                    <a:lnTo>
                      <a:pt x="23" y="4"/>
                    </a:lnTo>
                    <a:lnTo>
                      <a:pt x="12" y="11"/>
                    </a:lnTo>
                    <a:lnTo>
                      <a:pt x="4" y="19"/>
                    </a:lnTo>
                    <a:lnTo>
                      <a:pt x="0" y="31"/>
                    </a:lnTo>
                    <a:lnTo>
                      <a:pt x="0" y="40"/>
                    </a:lnTo>
                    <a:lnTo>
                      <a:pt x="6" y="48"/>
                    </a:lnTo>
                    <a:lnTo>
                      <a:pt x="17" y="54"/>
                    </a:lnTo>
                    <a:lnTo>
                      <a:pt x="31" y="54"/>
                    </a:lnTo>
                    <a:lnTo>
                      <a:pt x="44" y="50"/>
                    </a:lnTo>
                    <a:lnTo>
                      <a:pt x="56" y="42"/>
                    </a:lnTo>
                    <a:lnTo>
                      <a:pt x="63" y="33"/>
                    </a:lnTo>
                    <a:lnTo>
                      <a:pt x="67" y="23"/>
                    </a:lnTo>
                    <a:lnTo>
                      <a:pt x="67" y="13"/>
                    </a:lnTo>
                    <a:close/>
                  </a:path>
                </a:pathLst>
              </a:custGeom>
              <a:blipFill dpi="0" rotWithShape="0">
                <a:blip r:embed="rId15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6798" name="Freeform 247">
                <a:extLst>
                  <a:ext uri="{FF2B5EF4-FFF2-40B4-BE49-F238E27FC236}">
                    <a16:creationId xmlns:a16="http://schemas.microsoft.com/office/drawing/2014/main" id="{DC86599A-1516-37EE-724F-71A0A450F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" y="1833"/>
                <a:ext cx="34" cy="27"/>
              </a:xfrm>
              <a:custGeom>
                <a:avLst/>
                <a:gdLst>
                  <a:gd name="T0" fmla="*/ 9 w 67"/>
                  <a:gd name="T1" fmla="*/ 2 h 54"/>
                  <a:gd name="T2" fmla="*/ 8 w 67"/>
                  <a:gd name="T3" fmla="*/ 1 h 54"/>
                  <a:gd name="T4" fmla="*/ 7 w 67"/>
                  <a:gd name="T5" fmla="*/ 0 h 54"/>
                  <a:gd name="T6" fmla="*/ 5 w 67"/>
                  <a:gd name="T7" fmla="*/ 0 h 54"/>
                  <a:gd name="T8" fmla="*/ 3 w 67"/>
                  <a:gd name="T9" fmla="*/ 1 h 54"/>
                  <a:gd name="T10" fmla="*/ 2 w 67"/>
                  <a:gd name="T11" fmla="*/ 2 h 54"/>
                  <a:gd name="T12" fmla="*/ 1 w 67"/>
                  <a:gd name="T13" fmla="*/ 3 h 54"/>
                  <a:gd name="T14" fmla="*/ 0 w 67"/>
                  <a:gd name="T15" fmla="*/ 4 h 54"/>
                  <a:gd name="T16" fmla="*/ 0 w 67"/>
                  <a:gd name="T17" fmla="*/ 5 h 54"/>
                  <a:gd name="T18" fmla="*/ 1 w 67"/>
                  <a:gd name="T19" fmla="*/ 6 h 54"/>
                  <a:gd name="T20" fmla="*/ 3 w 67"/>
                  <a:gd name="T21" fmla="*/ 7 h 54"/>
                  <a:gd name="T22" fmla="*/ 4 w 67"/>
                  <a:gd name="T23" fmla="*/ 7 h 54"/>
                  <a:gd name="T24" fmla="*/ 6 w 67"/>
                  <a:gd name="T25" fmla="*/ 7 h 54"/>
                  <a:gd name="T26" fmla="*/ 7 w 67"/>
                  <a:gd name="T27" fmla="*/ 6 h 54"/>
                  <a:gd name="T28" fmla="*/ 8 w 67"/>
                  <a:gd name="T29" fmla="*/ 5 h 54"/>
                  <a:gd name="T30" fmla="*/ 9 w 67"/>
                  <a:gd name="T31" fmla="*/ 3 h 54"/>
                  <a:gd name="T32" fmla="*/ 9 w 67"/>
                  <a:gd name="T33" fmla="*/ 2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4"/>
                  <a:gd name="T53" fmla="*/ 67 w 67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4">
                    <a:moveTo>
                      <a:pt x="67" y="13"/>
                    </a:moveTo>
                    <a:lnTo>
                      <a:pt x="61" y="6"/>
                    </a:lnTo>
                    <a:lnTo>
                      <a:pt x="50" y="0"/>
                    </a:lnTo>
                    <a:lnTo>
                      <a:pt x="37" y="0"/>
                    </a:lnTo>
                    <a:lnTo>
                      <a:pt x="23" y="4"/>
                    </a:lnTo>
                    <a:lnTo>
                      <a:pt x="12" y="11"/>
                    </a:lnTo>
                    <a:lnTo>
                      <a:pt x="4" y="19"/>
                    </a:lnTo>
                    <a:lnTo>
                      <a:pt x="0" y="31"/>
                    </a:lnTo>
                    <a:lnTo>
                      <a:pt x="0" y="40"/>
                    </a:lnTo>
                    <a:lnTo>
                      <a:pt x="6" y="48"/>
                    </a:lnTo>
                    <a:lnTo>
                      <a:pt x="17" y="54"/>
                    </a:lnTo>
                    <a:lnTo>
                      <a:pt x="31" y="54"/>
                    </a:lnTo>
                    <a:lnTo>
                      <a:pt x="44" y="50"/>
                    </a:lnTo>
                    <a:lnTo>
                      <a:pt x="56" y="42"/>
                    </a:lnTo>
                    <a:lnTo>
                      <a:pt x="63" y="33"/>
                    </a:lnTo>
                    <a:lnTo>
                      <a:pt x="67" y="23"/>
                    </a:lnTo>
                    <a:lnTo>
                      <a:pt x="67" y="13"/>
                    </a:lnTo>
                    <a:close/>
                  </a:path>
                </a:pathLst>
              </a:custGeom>
              <a:noFill/>
              <a:ln w="12700">
                <a:solidFill>
                  <a:srgbClr val="CC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</p:grpSp>
      <p:grpSp>
        <p:nvGrpSpPr>
          <p:cNvPr id="16503" name="Group 248">
            <a:extLst>
              <a:ext uri="{FF2B5EF4-FFF2-40B4-BE49-F238E27FC236}">
                <a16:creationId xmlns:a16="http://schemas.microsoft.com/office/drawing/2014/main" id="{3C747B4C-A832-3359-4715-427D44C1038C}"/>
              </a:ext>
            </a:extLst>
          </p:cNvPr>
          <p:cNvGrpSpPr>
            <a:grpSpLocks/>
          </p:cNvGrpSpPr>
          <p:nvPr/>
        </p:nvGrpSpPr>
        <p:grpSpPr bwMode="auto">
          <a:xfrm>
            <a:off x="4445000" y="2873375"/>
            <a:ext cx="130175" cy="74613"/>
            <a:chOff x="2800" y="1810"/>
            <a:chExt cx="82" cy="47"/>
          </a:xfrm>
        </p:grpSpPr>
        <p:sp>
          <p:nvSpPr>
            <p:cNvPr id="16791" name="Freeform 249">
              <a:extLst>
                <a:ext uri="{FF2B5EF4-FFF2-40B4-BE49-F238E27FC236}">
                  <a16:creationId xmlns:a16="http://schemas.microsoft.com/office/drawing/2014/main" id="{46DAFED3-3102-C52E-A6B4-70144107E8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" y="1810"/>
              <a:ext cx="82" cy="47"/>
            </a:xfrm>
            <a:custGeom>
              <a:avLst/>
              <a:gdLst>
                <a:gd name="T0" fmla="*/ 18 w 163"/>
                <a:gd name="T1" fmla="*/ 2 h 94"/>
                <a:gd name="T2" fmla="*/ 16 w 163"/>
                <a:gd name="T3" fmla="*/ 2 h 94"/>
                <a:gd name="T4" fmla="*/ 14 w 163"/>
                <a:gd name="T5" fmla="*/ 1 h 94"/>
                <a:gd name="T6" fmla="*/ 9 w 163"/>
                <a:gd name="T7" fmla="*/ 0 h 94"/>
                <a:gd name="T8" fmla="*/ 7 w 163"/>
                <a:gd name="T9" fmla="*/ 1 h 94"/>
                <a:gd name="T10" fmla="*/ 5 w 163"/>
                <a:gd name="T11" fmla="*/ 1 h 94"/>
                <a:gd name="T12" fmla="*/ 5 w 163"/>
                <a:gd name="T13" fmla="*/ 2 h 94"/>
                <a:gd name="T14" fmla="*/ 4 w 163"/>
                <a:gd name="T15" fmla="*/ 2 h 94"/>
                <a:gd name="T16" fmla="*/ 3 w 163"/>
                <a:gd name="T17" fmla="*/ 3 h 94"/>
                <a:gd name="T18" fmla="*/ 2 w 163"/>
                <a:gd name="T19" fmla="*/ 3 h 94"/>
                <a:gd name="T20" fmla="*/ 1 w 163"/>
                <a:gd name="T21" fmla="*/ 4 h 94"/>
                <a:gd name="T22" fmla="*/ 0 w 163"/>
                <a:gd name="T23" fmla="*/ 5 h 94"/>
                <a:gd name="T24" fmla="*/ 1 w 163"/>
                <a:gd name="T25" fmla="*/ 6 h 94"/>
                <a:gd name="T26" fmla="*/ 1 w 163"/>
                <a:gd name="T27" fmla="*/ 7 h 94"/>
                <a:gd name="T28" fmla="*/ 2 w 163"/>
                <a:gd name="T29" fmla="*/ 8 h 94"/>
                <a:gd name="T30" fmla="*/ 2 w 163"/>
                <a:gd name="T31" fmla="*/ 9 h 94"/>
                <a:gd name="T32" fmla="*/ 2 w 163"/>
                <a:gd name="T33" fmla="*/ 10 h 94"/>
                <a:gd name="T34" fmla="*/ 3 w 163"/>
                <a:gd name="T35" fmla="*/ 11 h 94"/>
                <a:gd name="T36" fmla="*/ 3 w 163"/>
                <a:gd name="T37" fmla="*/ 11 h 94"/>
                <a:gd name="T38" fmla="*/ 4 w 163"/>
                <a:gd name="T39" fmla="*/ 12 h 94"/>
                <a:gd name="T40" fmla="*/ 5 w 163"/>
                <a:gd name="T41" fmla="*/ 12 h 94"/>
                <a:gd name="T42" fmla="*/ 6 w 163"/>
                <a:gd name="T43" fmla="*/ 12 h 94"/>
                <a:gd name="T44" fmla="*/ 7 w 163"/>
                <a:gd name="T45" fmla="*/ 12 h 94"/>
                <a:gd name="T46" fmla="*/ 12 w 163"/>
                <a:gd name="T47" fmla="*/ 12 h 94"/>
                <a:gd name="T48" fmla="*/ 18 w 163"/>
                <a:gd name="T49" fmla="*/ 12 h 94"/>
                <a:gd name="T50" fmla="*/ 19 w 163"/>
                <a:gd name="T51" fmla="*/ 11 h 94"/>
                <a:gd name="T52" fmla="*/ 20 w 163"/>
                <a:gd name="T53" fmla="*/ 10 h 94"/>
                <a:gd name="T54" fmla="*/ 20 w 163"/>
                <a:gd name="T55" fmla="*/ 9 h 94"/>
                <a:gd name="T56" fmla="*/ 20 w 163"/>
                <a:gd name="T57" fmla="*/ 9 h 94"/>
                <a:gd name="T58" fmla="*/ 20 w 163"/>
                <a:gd name="T59" fmla="*/ 9 h 94"/>
                <a:gd name="T60" fmla="*/ 20 w 163"/>
                <a:gd name="T61" fmla="*/ 8 h 94"/>
                <a:gd name="T62" fmla="*/ 21 w 163"/>
                <a:gd name="T63" fmla="*/ 7 h 94"/>
                <a:gd name="T64" fmla="*/ 21 w 163"/>
                <a:gd name="T65" fmla="*/ 5 h 94"/>
                <a:gd name="T66" fmla="*/ 20 w 163"/>
                <a:gd name="T67" fmla="*/ 4 h 94"/>
                <a:gd name="T68" fmla="*/ 20 w 163"/>
                <a:gd name="T69" fmla="*/ 4 h 94"/>
                <a:gd name="T70" fmla="*/ 19 w 163"/>
                <a:gd name="T71" fmla="*/ 4 h 94"/>
                <a:gd name="T72" fmla="*/ 18 w 163"/>
                <a:gd name="T73" fmla="*/ 3 h 94"/>
                <a:gd name="T74" fmla="*/ 17 w 163"/>
                <a:gd name="T75" fmla="*/ 3 h 94"/>
                <a:gd name="T76" fmla="*/ 17 w 163"/>
                <a:gd name="T77" fmla="*/ 3 h 94"/>
                <a:gd name="T78" fmla="*/ 18 w 163"/>
                <a:gd name="T79" fmla="*/ 3 h 94"/>
                <a:gd name="T80" fmla="*/ 18 w 163"/>
                <a:gd name="T81" fmla="*/ 2 h 9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63"/>
                <a:gd name="T124" fmla="*/ 0 h 94"/>
                <a:gd name="T125" fmla="*/ 163 w 163"/>
                <a:gd name="T126" fmla="*/ 94 h 9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63" h="94">
                  <a:moveTo>
                    <a:pt x="144" y="15"/>
                  </a:moveTo>
                  <a:lnTo>
                    <a:pt x="125" y="11"/>
                  </a:lnTo>
                  <a:lnTo>
                    <a:pt x="108" y="7"/>
                  </a:lnTo>
                  <a:lnTo>
                    <a:pt x="71" y="0"/>
                  </a:lnTo>
                  <a:lnTo>
                    <a:pt x="56" y="4"/>
                  </a:lnTo>
                  <a:lnTo>
                    <a:pt x="39" y="7"/>
                  </a:lnTo>
                  <a:lnTo>
                    <a:pt x="33" y="11"/>
                  </a:lnTo>
                  <a:lnTo>
                    <a:pt x="27" y="15"/>
                  </a:lnTo>
                  <a:lnTo>
                    <a:pt x="20" y="19"/>
                  </a:lnTo>
                  <a:lnTo>
                    <a:pt x="12" y="21"/>
                  </a:lnTo>
                  <a:lnTo>
                    <a:pt x="6" y="29"/>
                  </a:lnTo>
                  <a:lnTo>
                    <a:pt x="0" y="36"/>
                  </a:lnTo>
                  <a:lnTo>
                    <a:pt x="2" y="44"/>
                  </a:lnTo>
                  <a:lnTo>
                    <a:pt x="6" y="52"/>
                  </a:lnTo>
                  <a:lnTo>
                    <a:pt x="10" y="59"/>
                  </a:lnTo>
                  <a:lnTo>
                    <a:pt x="12" y="65"/>
                  </a:lnTo>
                  <a:lnTo>
                    <a:pt x="16" y="77"/>
                  </a:lnTo>
                  <a:lnTo>
                    <a:pt x="20" y="88"/>
                  </a:lnTo>
                  <a:lnTo>
                    <a:pt x="22" y="88"/>
                  </a:lnTo>
                  <a:lnTo>
                    <a:pt x="25" y="90"/>
                  </a:lnTo>
                  <a:lnTo>
                    <a:pt x="33" y="92"/>
                  </a:lnTo>
                  <a:lnTo>
                    <a:pt x="43" y="92"/>
                  </a:lnTo>
                  <a:lnTo>
                    <a:pt x="50" y="94"/>
                  </a:lnTo>
                  <a:lnTo>
                    <a:pt x="96" y="92"/>
                  </a:lnTo>
                  <a:lnTo>
                    <a:pt x="142" y="90"/>
                  </a:lnTo>
                  <a:lnTo>
                    <a:pt x="150" y="86"/>
                  </a:lnTo>
                  <a:lnTo>
                    <a:pt x="154" y="79"/>
                  </a:lnTo>
                  <a:lnTo>
                    <a:pt x="156" y="71"/>
                  </a:lnTo>
                  <a:lnTo>
                    <a:pt x="156" y="69"/>
                  </a:lnTo>
                  <a:lnTo>
                    <a:pt x="156" y="67"/>
                  </a:lnTo>
                  <a:lnTo>
                    <a:pt x="160" y="57"/>
                  </a:lnTo>
                  <a:lnTo>
                    <a:pt x="162" y="50"/>
                  </a:lnTo>
                  <a:lnTo>
                    <a:pt x="163" y="40"/>
                  </a:lnTo>
                  <a:lnTo>
                    <a:pt x="160" y="31"/>
                  </a:lnTo>
                  <a:lnTo>
                    <a:pt x="156" y="27"/>
                  </a:lnTo>
                  <a:lnTo>
                    <a:pt x="150" y="25"/>
                  </a:lnTo>
                  <a:lnTo>
                    <a:pt x="139" y="23"/>
                  </a:lnTo>
                  <a:lnTo>
                    <a:pt x="135" y="23"/>
                  </a:lnTo>
                  <a:lnTo>
                    <a:pt x="133" y="21"/>
                  </a:lnTo>
                  <a:lnTo>
                    <a:pt x="137" y="19"/>
                  </a:lnTo>
                  <a:lnTo>
                    <a:pt x="144" y="15"/>
                  </a:lnTo>
                  <a:close/>
                </a:path>
              </a:pathLst>
            </a:custGeom>
            <a:solidFill>
              <a:srgbClr val="CCCCFF"/>
            </a:solidFill>
            <a:ln w="12700">
              <a:solidFill>
                <a:srgbClr val="CC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grpSp>
          <p:nvGrpSpPr>
            <p:cNvPr id="16792" name="Group 250">
              <a:extLst>
                <a:ext uri="{FF2B5EF4-FFF2-40B4-BE49-F238E27FC236}">
                  <a16:creationId xmlns:a16="http://schemas.microsoft.com/office/drawing/2014/main" id="{F40D171D-8010-DAC0-D07D-7D3929C71C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18" y="1822"/>
              <a:ext cx="34" cy="27"/>
              <a:chOff x="2818" y="1822"/>
              <a:chExt cx="34" cy="27"/>
            </a:xfrm>
          </p:grpSpPr>
          <p:sp>
            <p:nvSpPr>
              <p:cNvPr id="16793" name="Freeform 251">
                <a:extLst>
                  <a:ext uri="{FF2B5EF4-FFF2-40B4-BE49-F238E27FC236}">
                    <a16:creationId xmlns:a16="http://schemas.microsoft.com/office/drawing/2014/main" id="{F33D4FF3-64C9-E770-5063-98AE2020C9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1822"/>
                <a:ext cx="34" cy="27"/>
              </a:xfrm>
              <a:custGeom>
                <a:avLst/>
                <a:gdLst>
                  <a:gd name="T0" fmla="*/ 9 w 67"/>
                  <a:gd name="T1" fmla="*/ 2 h 54"/>
                  <a:gd name="T2" fmla="*/ 8 w 67"/>
                  <a:gd name="T3" fmla="*/ 1 h 54"/>
                  <a:gd name="T4" fmla="*/ 7 w 67"/>
                  <a:gd name="T5" fmla="*/ 0 h 54"/>
                  <a:gd name="T6" fmla="*/ 5 w 67"/>
                  <a:gd name="T7" fmla="*/ 0 h 54"/>
                  <a:gd name="T8" fmla="*/ 3 w 67"/>
                  <a:gd name="T9" fmla="*/ 1 h 54"/>
                  <a:gd name="T10" fmla="*/ 2 w 67"/>
                  <a:gd name="T11" fmla="*/ 2 h 54"/>
                  <a:gd name="T12" fmla="*/ 1 w 67"/>
                  <a:gd name="T13" fmla="*/ 3 h 54"/>
                  <a:gd name="T14" fmla="*/ 0 w 67"/>
                  <a:gd name="T15" fmla="*/ 4 h 54"/>
                  <a:gd name="T16" fmla="*/ 0 w 67"/>
                  <a:gd name="T17" fmla="*/ 5 h 54"/>
                  <a:gd name="T18" fmla="*/ 1 w 67"/>
                  <a:gd name="T19" fmla="*/ 6 h 54"/>
                  <a:gd name="T20" fmla="*/ 3 w 67"/>
                  <a:gd name="T21" fmla="*/ 7 h 54"/>
                  <a:gd name="T22" fmla="*/ 4 w 67"/>
                  <a:gd name="T23" fmla="*/ 7 h 54"/>
                  <a:gd name="T24" fmla="*/ 6 w 67"/>
                  <a:gd name="T25" fmla="*/ 7 h 54"/>
                  <a:gd name="T26" fmla="*/ 7 w 67"/>
                  <a:gd name="T27" fmla="*/ 6 h 54"/>
                  <a:gd name="T28" fmla="*/ 8 w 67"/>
                  <a:gd name="T29" fmla="*/ 4 h 54"/>
                  <a:gd name="T30" fmla="*/ 9 w 67"/>
                  <a:gd name="T31" fmla="*/ 3 h 54"/>
                  <a:gd name="T32" fmla="*/ 9 w 67"/>
                  <a:gd name="T33" fmla="*/ 2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4"/>
                  <a:gd name="T53" fmla="*/ 67 w 67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4">
                    <a:moveTo>
                      <a:pt x="65" y="13"/>
                    </a:moveTo>
                    <a:lnTo>
                      <a:pt x="59" y="6"/>
                    </a:lnTo>
                    <a:lnTo>
                      <a:pt x="50" y="0"/>
                    </a:lnTo>
                    <a:lnTo>
                      <a:pt x="36" y="0"/>
                    </a:lnTo>
                    <a:lnTo>
                      <a:pt x="23" y="4"/>
                    </a:lnTo>
                    <a:lnTo>
                      <a:pt x="11" y="11"/>
                    </a:lnTo>
                    <a:lnTo>
                      <a:pt x="4" y="21"/>
                    </a:lnTo>
                    <a:lnTo>
                      <a:pt x="0" y="31"/>
                    </a:lnTo>
                    <a:lnTo>
                      <a:pt x="0" y="40"/>
                    </a:lnTo>
                    <a:lnTo>
                      <a:pt x="6" y="48"/>
                    </a:lnTo>
                    <a:lnTo>
                      <a:pt x="17" y="54"/>
                    </a:lnTo>
                    <a:lnTo>
                      <a:pt x="29" y="54"/>
                    </a:lnTo>
                    <a:lnTo>
                      <a:pt x="42" y="50"/>
                    </a:lnTo>
                    <a:lnTo>
                      <a:pt x="55" y="42"/>
                    </a:lnTo>
                    <a:lnTo>
                      <a:pt x="63" y="32"/>
                    </a:lnTo>
                    <a:lnTo>
                      <a:pt x="67" y="23"/>
                    </a:lnTo>
                    <a:lnTo>
                      <a:pt x="65" y="13"/>
                    </a:lnTo>
                    <a:close/>
                  </a:path>
                </a:pathLst>
              </a:custGeom>
              <a:blipFill dpi="0" rotWithShape="0">
                <a:blip r:embed="rId12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6794" name="Freeform 252">
                <a:extLst>
                  <a:ext uri="{FF2B5EF4-FFF2-40B4-BE49-F238E27FC236}">
                    <a16:creationId xmlns:a16="http://schemas.microsoft.com/office/drawing/2014/main" id="{1435B8F0-7C0E-4F66-1011-E0C7E06928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1822"/>
                <a:ext cx="34" cy="27"/>
              </a:xfrm>
              <a:custGeom>
                <a:avLst/>
                <a:gdLst>
                  <a:gd name="T0" fmla="*/ 9 w 67"/>
                  <a:gd name="T1" fmla="*/ 2 h 54"/>
                  <a:gd name="T2" fmla="*/ 8 w 67"/>
                  <a:gd name="T3" fmla="*/ 1 h 54"/>
                  <a:gd name="T4" fmla="*/ 7 w 67"/>
                  <a:gd name="T5" fmla="*/ 0 h 54"/>
                  <a:gd name="T6" fmla="*/ 5 w 67"/>
                  <a:gd name="T7" fmla="*/ 0 h 54"/>
                  <a:gd name="T8" fmla="*/ 3 w 67"/>
                  <a:gd name="T9" fmla="*/ 1 h 54"/>
                  <a:gd name="T10" fmla="*/ 2 w 67"/>
                  <a:gd name="T11" fmla="*/ 2 h 54"/>
                  <a:gd name="T12" fmla="*/ 1 w 67"/>
                  <a:gd name="T13" fmla="*/ 3 h 54"/>
                  <a:gd name="T14" fmla="*/ 0 w 67"/>
                  <a:gd name="T15" fmla="*/ 4 h 54"/>
                  <a:gd name="T16" fmla="*/ 0 w 67"/>
                  <a:gd name="T17" fmla="*/ 5 h 54"/>
                  <a:gd name="T18" fmla="*/ 1 w 67"/>
                  <a:gd name="T19" fmla="*/ 6 h 54"/>
                  <a:gd name="T20" fmla="*/ 3 w 67"/>
                  <a:gd name="T21" fmla="*/ 7 h 54"/>
                  <a:gd name="T22" fmla="*/ 4 w 67"/>
                  <a:gd name="T23" fmla="*/ 7 h 54"/>
                  <a:gd name="T24" fmla="*/ 6 w 67"/>
                  <a:gd name="T25" fmla="*/ 7 h 54"/>
                  <a:gd name="T26" fmla="*/ 7 w 67"/>
                  <a:gd name="T27" fmla="*/ 6 h 54"/>
                  <a:gd name="T28" fmla="*/ 8 w 67"/>
                  <a:gd name="T29" fmla="*/ 4 h 54"/>
                  <a:gd name="T30" fmla="*/ 9 w 67"/>
                  <a:gd name="T31" fmla="*/ 3 h 54"/>
                  <a:gd name="T32" fmla="*/ 9 w 67"/>
                  <a:gd name="T33" fmla="*/ 2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4"/>
                  <a:gd name="T53" fmla="*/ 67 w 67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4">
                    <a:moveTo>
                      <a:pt x="65" y="13"/>
                    </a:moveTo>
                    <a:lnTo>
                      <a:pt x="59" y="6"/>
                    </a:lnTo>
                    <a:lnTo>
                      <a:pt x="50" y="0"/>
                    </a:lnTo>
                    <a:lnTo>
                      <a:pt x="36" y="0"/>
                    </a:lnTo>
                    <a:lnTo>
                      <a:pt x="23" y="4"/>
                    </a:lnTo>
                    <a:lnTo>
                      <a:pt x="11" y="11"/>
                    </a:lnTo>
                    <a:lnTo>
                      <a:pt x="4" y="21"/>
                    </a:lnTo>
                    <a:lnTo>
                      <a:pt x="0" y="31"/>
                    </a:lnTo>
                    <a:lnTo>
                      <a:pt x="0" y="40"/>
                    </a:lnTo>
                    <a:lnTo>
                      <a:pt x="6" y="48"/>
                    </a:lnTo>
                    <a:lnTo>
                      <a:pt x="17" y="54"/>
                    </a:lnTo>
                    <a:lnTo>
                      <a:pt x="29" y="54"/>
                    </a:lnTo>
                    <a:lnTo>
                      <a:pt x="42" y="50"/>
                    </a:lnTo>
                    <a:lnTo>
                      <a:pt x="55" y="42"/>
                    </a:lnTo>
                    <a:lnTo>
                      <a:pt x="63" y="32"/>
                    </a:lnTo>
                    <a:lnTo>
                      <a:pt x="67" y="23"/>
                    </a:lnTo>
                    <a:lnTo>
                      <a:pt x="65" y="13"/>
                    </a:lnTo>
                    <a:close/>
                  </a:path>
                </a:pathLst>
              </a:custGeom>
              <a:noFill/>
              <a:ln w="12700">
                <a:solidFill>
                  <a:srgbClr val="CC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</p:grpSp>
      <p:grpSp>
        <p:nvGrpSpPr>
          <p:cNvPr id="16504" name="Group 253">
            <a:extLst>
              <a:ext uri="{FF2B5EF4-FFF2-40B4-BE49-F238E27FC236}">
                <a16:creationId xmlns:a16="http://schemas.microsoft.com/office/drawing/2014/main" id="{3C1A643E-B838-D154-DE86-D21CD2C47B45}"/>
              </a:ext>
            </a:extLst>
          </p:cNvPr>
          <p:cNvGrpSpPr>
            <a:grpSpLocks/>
          </p:cNvGrpSpPr>
          <p:nvPr/>
        </p:nvGrpSpPr>
        <p:grpSpPr bwMode="auto">
          <a:xfrm>
            <a:off x="4514850" y="2922588"/>
            <a:ext cx="130175" cy="74612"/>
            <a:chOff x="2844" y="1841"/>
            <a:chExt cx="82" cy="47"/>
          </a:xfrm>
        </p:grpSpPr>
        <p:sp>
          <p:nvSpPr>
            <p:cNvPr id="16787" name="Freeform 254">
              <a:extLst>
                <a:ext uri="{FF2B5EF4-FFF2-40B4-BE49-F238E27FC236}">
                  <a16:creationId xmlns:a16="http://schemas.microsoft.com/office/drawing/2014/main" id="{C8DDE11C-42BA-4C5D-386B-6242DAAE8D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4" y="1841"/>
              <a:ext cx="82" cy="47"/>
            </a:xfrm>
            <a:custGeom>
              <a:avLst/>
              <a:gdLst>
                <a:gd name="T0" fmla="*/ 18 w 163"/>
                <a:gd name="T1" fmla="*/ 2 h 94"/>
                <a:gd name="T2" fmla="*/ 16 w 163"/>
                <a:gd name="T3" fmla="*/ 2 h 94"/>
                <a:gd name="T4" fmla="*/ 14 w 163"/>
                <a:gd name="T5" fmla="*/ 2 h 94"/>
                <a:gd name="T6" fmla="*/ 9 w 163"/>
                <a:gd name="T7" fmla="*/ 0 h 94"/>
                <a:gd name="T8" fmla="*/ 7 w 163"/>
                <a:gd name="T9" fmla="*/ 1 h 94"/>
                <a:gd name="T10" fmla="*/ 5 w 163"/>
                <a:gd name="T11" fmla="*/ 1 h 94"/>
                <a:gd name="T12" fmla="*/ 4 w 163"/>
                <a:gd name="T13" fmla="*/ 2 h 94"/>
                <a:gd name="T14" fmla="*/ 4 w 163"/>
                <a:gd name="T15" fmla="*/ 2 h 94"/>
                <a:gd name="T16" fmla="*/ 3 w 163"/>
                <a:gd name="T17" fmla="*/ 3 h 94"/>
                <a:gd name="T18" fmla="*/ 2 w 163"/>
                <a:gd name="T19" fmla="*/ 3 h 94"/>
                <a:gd name="T20" fmla="*/ 2 w 163"/>
                <a:gd name="T21" fmla="*/ 4 h 94"/>
                <a:gd name="T22" fmla="*/ 1 w 163"/>
                <a:gd name="T23" fmla="*/ 4 h 94"/>
                <a:gd name="T24" fmla="*/ 1 w 163"/>
                <a:gd name="T25" fmla="*/ 5 h 94"/>
                <a:gd name="T26" fmla="*/ 0 w 163"/>
                <a:gd name="T27" fmla="*/ 5 h 94"/>
                <a:gd name="T28" fmla="*/ 1 w 163"/>
                <a:gd name="T29" fmla="*/ 6 h 94"/>
                <a:gd name="T30" fmla="*/ 1 w 163"/>
                <a:gd name="T31" fmla="*/ 7 h 94"/>
                <a:gd name="T32" fmla="*/ 2 w 163"/>
                <a:gd name="T33" fmla="*/ 8 h 94"/>
                <a:gd name="T34" fmla="*/ 2 w 163"/>
                <a:gd name="T35" fmla="*/ 9 h 94"/>
                <a:gd name="T36" fmla="*/ 2 w 163"/>
                <a:gd name="T37" fmla="*/ 10 h 94"/>
                <a:gd name="T38" fmla="*/ 3 w 163"/>
                <a:gd name="T39" fmla="*/ 11 h 94"/>
                <a:gd name="T40" fmla="*/ 3 w 163"/>
                <a:gd name="T41" fmla="*/ 12 h 94"/>
                <a:gd name="T42" fmla="*/ 3 w 163"/>
                <a:gd name="T43" fmla="*/ 12 h 94"/>
                <a:gd name="T44" fmla="*/ 4 w 163"/>
                <a:gd name="T45" fmla="*/ 12 h 94"/>
                <a:gd name="T46" fmla="*/ 5 w 163"/>
                <a:gd name="T47" fmla="*/ 12 h 94"/>
                <a:gd name="T48" fmla="*/ 6 w 163"/>
                <a:gd name="T49" fmla="*/ 12 h 94"/>
                <a:gd name="T50" fmla="*/ 7 w 163"/>
                <a:gd name="T51" fmla="*/ 12 h 94"/>
                <a:gd name="T52" fmla="*/ 12 w 163"/>
                <a:gd name="T53" fmla="*/ 12 h 94"/>
                <a:gd name="T54" fmla="*/ 18 w 163"/>
                <a:gd name="T55" fmla="*/ 12 h 94"/>
                <a:gd name="T56" fmla="*/ 19 w 163"/>
                <a:gd name="T57" fmla="*/ 11 h 94"/>
                <a:gd name="T58" fmla="*/ 20 w 163"/>
                <a:gd name="T59" fmla="*/ 10 h 94"/>
                <a:gd name="T60" fmla="*/ 20 w 163"/>
                <a:gd name="T61" fmla="*/ 9 h 94"/>
                <a:gd name="T62" fmla="*/ 20 w 163"/>
                <a:gd name="T63" fmla="*/ 9 h 94"/>
                <a:gd name="T64" fmla="*/ 20 w 163"/>
                <a:gd name="T65" fmla="*/ 9 h 94"/>
                <a:gd name="T66" fmla="*/ 20 w 163"/>
                <a:gd name="T67" fmla="*/ 8 h 94"/>
                <a:gd name="T68" fmla="*/ 21 w 163"/>
                <a:gd name="T69" fmla="*/ 7 h 94"/>
                <a:gd name="T70" fmla="*/ 21 w 163"/>
                <a:gd name="T71" fmla="*/ 6 h 94"/>
                <a:gd name="T72" fmla="*/ 20 w 163"/>
                <a:gd name="T73" fmla="*/ 4 h 94"/>
                <a:gd name="T74" fmla="*/ 20 w 163"/>
                <a:gd name="T75" fmla="*/ 4 h 94"/>
                <a:gd name="T76" fmla="*/ 19 w 163"/>
                <a:gd name="T77" fmla="*/ 4 h 94"/>
                <a:gd name="T78" fmla="*/ 18 w 163"/>
                <a:gd name="T79" fmla="*/ 3 h 94"/>
                <a:gd name="T80" fmla="*/ 17 w 163"/>
                <a:gd name="T81" fmla="*/ 3 h 94"/>
                <a:gd name="T82" fmla="*/ 17 w 163"/>
                <a:gd name="T83" fmla="*/ 3 h 94"/>
                <a:gd name="T84" fmla="*/ 17 w 163"/>
                <a:gd name="T85" fmla="*/ 3 h 94"/>
                <a:gd name="T86" fmla="*/ 18 w 163"/>
                <a:gd name="T87" fmla="*/ 2 h 9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63"/>
                <a:gd name="T133" fmla="*/ 0 h 94"/>
                <a:gd name="T134" fmla="*/ 163 w 163"/>
                <a:gd name="T135" fmla="*/ 94 h 9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63" h="94">
                  <a:moveTo>
                    <a:pt x="143" y="16"/>
                  </a:moveTo>
                  <a:lnTo>
                    <a:pt x="124" y="14"/>
                  </a:lnTo>
                  <a:lnTo>
                    <a:pt x="107" y="10"/>
                  </a:lnTo>
                  <a:lnTo>
                    <a:pt x="71" y="0"/>
                  </a:lnTo>
                  <a:lnTo>
                    <a:pt x="55" y="4"/>
                  </a:lnTo>
                  <a:lnTo>
                    <a:pt x="38" y="8"/>
                  </a:lnTo>
                  <a:lnTo>
                    <a:pt x="32" y="12"/>
                  </a:lnTo>
                  <a:lnTo>
                    <a:pt x="26" y="16"/>
                  </a:lnTo>
                  <a:lnTo>
                    <a:pt x="19" y="19"/>
                  </a:lnTo>
                  <a:lnTo>
                    <a:pt x="11" y="21"/>
                  </a:lnTo>
                  <a:lnTo>
                    <a:pt x="9" y="25"/>
                  </a:lnTo>
                  <a:lnTo>
                    <a:pt x="5" y="29"/>
                  </a:lnTo>
                  <a:lnTo>
                    <a:pt x="2" y="33"/>
                  </a:lnTo>
                  <a:lnTo>
                    <a:pt x="0" y="39"/>
                  </a:lnTo>
                  <a:lnTo>
                    <a:pt x="2" y="44"/>
                  </a:lnTo>
                  <a:lnTo>
                    <a:pt x="5" y="52"/>
                  </a:lnTo>
                  <a:lnTo>
                    <a:pt x="9" y="60"/>
                  </a:lnTo>
                  <a:lnTo>
                    <a:pt x="13" y="66"/>
                  </a:lnTo>
                  <a:lnTo>
                    <a:pt x="15" y="79"/>
                  </a:lnTo>
                  <a:lnTo>
                    <a:pt x="17" y="85"/>
                  </a:lnTo>
                  <a:lnTo>
                    <a:pt x="21" y="90"/>
                  </a:lnTo>
                  <a:lnTo>
                    <a:pt x="23" y="90"/>
                  </a:lnTo>
                  <a:lnTo>
                    <a:pt x="25" y="90"/>
                  </a:lnTo>
                  <a:lnTo>
                    <a:pt x="34" y="92"/>
                  </a:lnTo>
                  <a:lnTo>
                    <a:pt x="44" y="92"/>
                  </a:lnTo>
                  <a:lnTo>
                    <a:pt x="51" y="94"/>
                  </a:lnTo>
                  <a:lnTo>
                    <a:pt x="96" y="92"/>
                  </a:lnTo>
                  <a:lnTo>
                    <a:pt x="142" y="90"/>
                  </a:lnTo>
                  <a:lnTo>
                    <a:pt x="149" y="87"/>
                  </a:lnTo>
                  <a:lnTo>
                    <a:pt x="153" y="79"/>
                  </a:lnTo>
                  <a:lnTo>
                    <a:pt x="155" y="71"/>
                  </a:lnTo>
                  <a:lnTo>
                    <a:pt x="155" y="69"/>
                  </a:lnTo>
                  <a:lnTo>
                    <a:pt x="155" y="67"/>
                  </a:lnTo>
                  <a:lnTo>
                    <a:pt x="159" y="58"/>
                  </a:lnTo>
                  <a:lnTo>
                    <a:pt x="161" y="50"/>
                  </a:lnTo>
                  <a:lnTo>
                    <a:pt x="163" y="41"/>
                  </a:lnTo>
                  <a:lnTo>
                    <a:pt x="159" y="31"/>
                  </a:lnTo>
                  <a:lnTo>
                    <a:pt x="155" y="27"/>
                  </a:lnTo>
                  <a:lnTo>
                    <a:pt x="149" y="25"/>
                  </a:lnTo>
                  <a:lnTo>
                    <a:pt x="138" y="23"/>
                  </a:lnTo>
                  <a:lnTo>
                    <a:pt x="134" y="23"/>
                  </a:lnTo>
                  <a:lnTo>
                    <a:pt x="132" y="21"/>
                  </a:lnTo>
                  <a:lnTo>
                    <a:pt x="136" y="19"/>
                  </a:lnTo>
                  <a:lnTo>
                    <a:pt x="143" y="16"/>
                  </a:lnTo>
                  <a:close/>
                </a:path>
              </a:pathLst>
            </a:custGeom>
            <a:solidFill>
              <a:srgbClr val="CCCCFF"/>
            </a:solidFill>
            <a:ln w="12700">
              <a:solidFill>
                <a:srgbClr val="CC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grpSp>
          <p:nvGrpSpPr>
            <p:cNvPr id="16788" name="Group 255">
              <a:extLst>
                <a:ext uri="{FF2B5EF4-FFF2-40B4-BE49-F238E27FC236}">
                  <a16:creationId xmlns:a16="http://schemas.microsoft.com/office/drawing/2014/main" id="{5039D888-099A-5229-9F2B-4016F97A9D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3" y="1853"/>
              <a:ext cx="33" cy="27"/>
              <a:chOff x="2863" y="1853"/>
              <a:chExt cx="33" cy="27"/>
            </a:xfrm>
          </p:grpSpPr>
          <p:sp>
            <p:nvSpPr>
              <p:cNvPr id="16789" name="Freeform 256">
                <a:extLst>
                  <a:ext uri="{FF2B5EF4-FFF2-40B4-BE49-F238E27FC236}">
                    <a16:creationId xmlns:a16="http://schemas.microsoft.com/office/drawing/2014/main" id="{262FB553-BA6D-0CAF-2D74-1CF17BDD1B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3" y="1853"/>
                <a:ext cx="33" cy="27"/>
              </a:xfrm>
              <a:custGeom>
                <a:avLst/>
                <a:gdLst>
                  <a:gd name="T0" fmla="*/ 8 w 67"/>
                  <a:gd name="T1" fmla="*/ 2 h 54"/>
                  <a:gd name="T2" fmla="*/ 7 w 67"/>
                  <a:gd name="T3" fmla="*/ 1 h 54"/>
                  <a:gd name="T4" fmla="*/ 6 w 67"/>
                  <a:gd name="T5" fmla="*/ 0 h 54"/>
                  <a:gd name="T6" fmla="*/ 4 w 67"/>
                  <a:gd name="T7" fmla="*/ 0 h 54"/>
                  <a:gd name="T8" fmla="*/ 2 w 67"/>
                  <a:gd name="T9" fmla="*/ 1 h 54"/>
                  <a:gd name="T10" fmla="*/ 1 w 67"/>
                  <a:gd name="T11" fmla="*/ 2 h 54"/>
                  <a:gd name="T12" fmla="*/ 0 w 67"/>
                  <a:gd name="T13" fmla="*/ 3 h 54"/>
                  <a:gd name="T14" fmla="*/ 0 w 67"/>
                  <a:gd name="T15" fmla="*/ 4 h 54"/>
                  <a:gd name="T16" fmla="*/ 0 w 67"/>
                  <a:gd name="T17" fmla="*/ 6 h 54"/>
                  <a:gd name="T18" fmla="*/ 1 w 67"/>
                  <a:gd name="T19" fmla="*/ 6 h 54"/>
                  <a:gd name="T20" fmla="*/ 2 w 67"/>
                  <a:gd name="T21" fmla="*/ 7 h 54"/>
                  <a:gd name="T22" fmla="*/ 3 w 67"/>
                  <a:gd name="T23" fmla="*/ 7 h 54"/>
                  <a:gd name="T24" fmla="*/ 5 w 67"/>
                  <a:gd name="T25" fmla="*/ 7 h 54"/>
                  <a:gd name="T26" fmla="*/ 7 w 67"/>
                  <a:gd name="T27" fmla="*/ 6 h 54"/>
                  <a:gd name="T28" fmla="*/ 7 w 67"/>
                  <a:gd name="T29" fmla="*/ 5 h 54"/>
                  <a:gd name="T30" fmla="*/ 8 w 67"/>
                  <a:gd name="T31" fmla="*/ 3 h 54"/>
                  <a:gd name="T32" fmla="*/ 8 w 67"/>
                  <a:gd name="T33" fmla="*/ 2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4"/>
                  <a:gd name="T53" fmla="*/ 67 w 67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4">
                    <a:moveTo>
                      <a:pt x="65" y="14"/>
                    </a:moveTo>
                    <a:lnTo>
                      <a:pt x="60" y="6"/>
                    </a:lnTo>
                    <a:lnTo>
                      <a:pt x="50" y="0"/>
                    </a:lnTo>
                    <a:lnTo>
                      <a:pt x="37" y="0"/>
                    </a:lnTo>
                    <a:lnTo>
                      <a:pt x="23" y="4"/>
                    </a:lnTo>
                    <a:lnTo>
                      <a:pt x="12" y="12"/>
                    </a:lnTo>
                    <a:lnTo>
                      <a:pt x="4" y="21"/>
                    </a:lnTo>
                    <a:lnTo>
                      <a:pt x="0" y="31"/>
                    </a:lnTo>
                    <a:lnTo>
                      <a:pt x="2" y="41"/>
                    </a:lnTo>
                    <a:lnTo>
                      <a:pt x="8" y="48"/>
                    </a:lnTo>
                    <a:lnTo>
                      <a:pt x="17" y="54"/>
                    </a:lnTo>
                    <a:lnTo>
                      <a:pt x="31" y="54"/>
                    </a:lnTo>
                    <a:lnTo>
                      <a:pt x="44" y="50"/>
                    </a:lnTo>
                    <a:lnTo>
                      <a:pt x="56" y="43"/>
                    </a:lnTo>
                    <a:lnTo>
                      <a:pt x="63" y="35"/>
                    </a:lnTo>
                    <a:lnTo>
                      <a:pt x="67" y="23"/>
                    </a:lnTo>
                    <a:lnTo>
                      <a:pt x="65" y="14"/>
                    </a:lnTo>
                    <a:close/>
                  </a:path>
                </a:pathLst>
              </a:custGeom>
              <a:blipFill dpi="0" rotWithShape="0">
                <a:blip r:embed="rId16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6790" name="Freeform 257">
                <a:extLst>
                  <a:ext uri="{FF2B5EF4-FFF2-40B4-BE49-F238E27FC236}">
                    <a16:creationId xmlns:a16="http://schemas.microsoft.com/office/drawing/2014/main" id="{9D43E7FB-02A7-08CB-EA8B-1E5310C7C0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3" y="1853"/>
                <a:ext cx="33" cy="27"/>
              </a:xfrm>
              <a:custGeom>
                <a:avLst/>
                <a:gdLst>
                  <a:gd name="T0" fmla="*/ 8 w 67"/>
                  <a:gd name="T1" fmla="*/ 2 h 54"/>
                  <a:gd name="T2" fmla="*/ 7 w 67"/>
                  <a:gd name="T3" fmla="*/ 1 h 54"/>
                  <a:gd name="T4" fmla="*/ 6 w 67"/>
                  <a:gd name="T5" fmla="*/ 0 h 54"/>
                  <a:gd name="T6" fmla="*/ 4 w 67"/>
                  <a:gd name="T7" fmla="*/ 0 h 54"/>
                  <a:gd name="T8" fmla="*/ 2 w 67"/>
                  <a:gd name="T9" fmla="*/ 1 h 54"/>
                  <a:gd name="T10" fmla="*/ 1 w 67"/>
                  <a:gd name="T11" fmla="*/ 2 h 54"/>
                  <a:gd name="T12" fmla="*/ 0 w 67"/>
                  <a:gd name="T13" fmla="*/ 3 h 54"/>
                  <a:gd name="T14" fmla="*/ 0 w 67"/>
                  <a:gd name="T15" fmla="*/ 4 h 54"/>
                  <a:gd name="T16" fmla="*/ 0 w 67"/>
                  <a:gd name="T17" fmla="*/ 6 h 54"/>
                  <a:gd name="T18" fmla="*/ 1 w 67"/>
                  <a:gd name="T19" fmla="*/ 6 h 54"/>
                  <a:gd name="T20" fmla="*/ 2 w 67"/>
                  <a:gd name="T21" fmla="*/ 7 h 54"/>
                  <a:gd name="T22" fmla="*/ 3 w 67"/>
                  <a:gd name="T23" fmla="*/ 7 h 54"/>
                  <a:gd name="T24" fmla="*/ 5 w 67"/>
                  <a:gd name="T25" fmla="*/ 7 h 54"/>
                  <a:gd name="T26" fmla="*/ 7 w 67"/>
                  <a:gd name="T27" fmla="*/ 6 h 54"/>
                  <a:gd name="T28" fmla="*/ 7 w 67"/>
                  <a:gd name="T29" fmla="*/ 5 h 54"/>
                  <a:gd name="T30" fmla="*/ 8 w 67"/>
                  <a:gd name="T31" fmla="*/ 3 h 54"/>
                  <a:gd name="T32" fmla="*/ 8 w 67"/>
                  <a:gd name="T33" fmla="*/ 2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4"/>
                  <a:gd name="T53" fmla="*/ 67 w 67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4">
                    <a:moveTo>
                      <a:pt x="65" y="14"/>
                    </a:moveTo>
                    <a:lnTo>
                      <a:pt x="60" y="6"/>
                    </a:lnTo>
                    <a:lnTo>
                      <a:pt x="50" y="0"/>
                    </a:lnTo>
                    <a:lnTo>
                      <a:pt x="37" y="0"/>
                    </a:lnTo>
                    <a:lnTo>
                      <a:pt x="23" y="4"/>
                    </a:lnTo>
                    <a:lnTo>
                      <a:pt x="12" y="12"/>
                    </a:lnTo>
                    <a:lnTo>
                      <a:pt x="4" y="21"/>
                    </a:lnTo>
                    <a:lnTo>
                      <a:pt x="0" y="31"/>
                    </a:lnTo>
                    <a:lnTo>
                      <a:pt x="2" y="41"/>
                    </a:lnTo>
                    <a:lnTo>
                      <a:pt x="8" y="48"/>
                    </a:lnTo>
                    <a:lnTo>
                      <a:pt x="17" y="54"/>
                    </a:lnTo>
                    <a:lnTo>
                      <a:pt x="31" y="54"/>
                    </a:lnTo>
                    <a:lnTo>
                      <a:pt x="44" y="50"/>
                    </a:lnTo>
                    <a:lnTo>
                      <a:pt x="56" y="43"/>
                    </a:lnTo>
                    <a:lnTo>
                      <a:pt x="63" y="35"/>
                    </a:lnTo>
                    <a:lnTo>
                      <a:pt x="67" y="23"/>
                    </a:lnTo>
                    <a:lnTo>
                      <a:pt x="65" y="14"/>
                    </a:lnTo>
                    <a:close/>
                  </a:path>
                </a:pathLst>
              </a:custGeom>
              <a:noFill/>
              <a:ln w="12700">
                <a:solidFill>
                  <a:srgbClr val="CC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</p:grpSp>
      <p:grpSp>
        <p:nvGrpSpPr>
          <p:cNvPr id="16505" name="Group 258">
            <a:extLst>
              <a:ext uri="{FF2B5EF4-FFF2-40B4-BE49-F238E27FC236}">
                <a16:creationId xmlns:a16="http://schemas.microsoft.com/office/drawing/2014/main" id="{C50A8BF5-BBF9-7A5D-4895-E182211E4021}"/>
              </a:ext>
            </a:extLst>
          </p:cNvPr>
          <p:cNvGrpSpPr>
            <a:grpSpLocks/>
          </p:cNvGrpSpPr>
          <p:nvPr/>
        </p:nvGrpSpPr>
        <p:grpSpPr bwMode="auto">
          <a:xfrm>
            <a:off x="4638675" y="2820988"/>
            <a:ext cx="128588" cy="74612"/>
            <a:chOff x="2922" y="1777"/>
            <a:chExt cx="81" cy="47"/>
          </a:xfrm>
        </p:grpSpPr>
        <p:sp>
          <p:nvSpPr>
            <p:cNvPr id="16783" name="Freeform 259">
              <a:extLst>
                <a:ext uri="{FF2B5EF4-FFF2-40B4-BE49-F238E27FC236}">
                  <a16:creationId xmlns:a16="http://schemas.microsoft.com/office/drawing/2014/main" id="{C7CA6B05-CBD1-FCCF-B32A-FDF2F6907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2" y="1777"/>
              <a:ext cx="81" cy="47"/>
            </a:xfrm>
            <a:custGeom>
              <a:avLst/>
              <a:gdLst>
                <a:gd name="T0" fmla="*/ 18 w 163"/>
                <a:gd name="T1" fmla="*/ 2 h 94"/>
                <a:gd name="T2" fmla="*/ 15 w 163"/>
                <a:gd name="T3" fmla="*/ 2 h 94"/>
                <a:gd name="T4" fmla="*/ 13 w 163"/>
                <a:gd name="T5" fmla="*/ 1 h 94"/>
                <a:gd name="T6" fmla="*/ 8 w 163"/>
                <a:gd name="T7" fmla="*/ 0 h 94"/>
                <a:gd name="T8" fmla="*/ 7 w 163"/>
                <a:gd name="T9" fmla="*/ 1 h 94"/>
                <a:gd name="T10" fmla="*/ 4 w 163"/>
                <a:gd name="T11" fmla="*/ 1 h 94"/>
                <a:gd name="T12" fmla="*/ 4 w 163"/>
                <a:gd name="T13" fmla="*/ 2 h 94"/>
                <a:gd name="T14" fmla="*/ 3 w 163"/>
                <a:gd name="T15" fmla="*/ 2 h 94"/>
                <a:gd name="T16" fmla="*/ 2 w 163"/>
                <a:gd name="T17" fmla="*/ 3 h 94"/>
                <a:gd name="T18" fmla="*/ 1 w 163"/>
                <a:gd name="T19" fmla="*/ 3 h 94"/>
                <a:gd name="T20" fmla="*/ 0 w 163"/>
                <a:gd name="T21" fmla="*/ 4 h 94"/>
                <a:gd name="T22" fmla="*/ 0 w 163"/>
                <a:gd name="T23" fmla="*/ 5 h 94"/>
                <a:gd name="T24" fmla="*/ 0 w 163"/>
                <a:gd name="T25" fmla="*/ 6 h 94"/>
                <a:gd name="T26" fmla="*/ 0 w 163"/>
                <a:gd name="T27" fmla="*/ 7 h 94"/>
                <a:gd name="T28" fmla="*/ 1 w 163"/>
                <a:gd name="T29" fmla="*/ 8 h 94"/>
                <a:gd name="T30" fmla="*/ 1 w 163"/>
                <a:gd name="T31" fmla="*/ 9 h 94"/>
                <a:gd name="T32" fmla="*/ 1 w 163"/>
                <a:gd name="T33" fmla="*/ 10 h 94"/>
                <a:gd name="T34" fmla="*/ 2 w 163"/>
                <a:gd name="T35" fmla="*/ 11 h 94"/>
                <a:gd name="T36" fmla="*/ 2 w 163"/>
                <a:gd name="T37" fmla="*/ 11 h 94"/>
                <a:gd name="T38" fmla="*/ 3 w 163"/>
                <a:gd name="T39" fmla="*/ 12 h 94"/>
                <a:gd name="T40" fmla="*/ 4 w 163"/>
                <a:gd name="T41" fmla="*/ 12 h 94"/>
                <a:gd name="T42" fmla="*/ 5 w 163"/>
                <a:gd name="T43" fmla="*/ 12 h 94"/>
                <a:gd name="T44" fmla="*/ 6 w 163"/>
                <a:gd name="T45" fmla="*/ 12 h 94"/>
                <a:gd name="T46" fmla="*/ 12 w 163"/>
                <a:gd name="T47" fmla="*/ 12 h 94"/>
                <a:gd name="T48" fmla="*/ 17 w 163"/>
                <a:gd name="T49" fmla="*/ 12 h 94"/>
                <a:gd name="T50" fmla="*/ 18 w 163"/>
                <a:gd name="T51" fmla="*/ 11 h 94"/>
                <a:gd name="T52" fmla="*/ 19 w 163"/>
                <a:gd name="T53" fmla="*/ 10 h 94"/>
                <a:gd name="T54" fmla="*/ 19 w 163"/>
                <a:gd name="T55" fmla="*/ 9 h 94"/>
                <a:gd name="T56" fmla="*/ 19 w 163"/>
                <a:gd name="T57" fmla="*/ 9 h 94"/>
                <a:gd name="T58" fmla="*/ 19 w 163"/>
                <a:gd name="T59" fmla="*/ 9 h 94"/>
                <a:gd name="T60" fmla="*/ 19 w 163"/>
                <a:gd name="T61" fmla="*/ 8 h 94"/>
                <a:gd name="T62" fmla="*/ 20 w 163"/>
                <a:gd name="T63" fmla="*/ 7 h 94"/>
                <a:gd name="T64" fmla="*/ 20 w 163"/>
                <a:gd name="T65" fmla="*/ 5 h 94"/>
                <a:gd name="T66" fmla="*/ 19 w 163"/>
                <a:gd name="T67" fmla="*/ 4 h 94"/>
                <a:gd name="T68" fmla="*/ 19 w 163"/>
                <a:gd name="T69" fmla="*/ 4 h 94"/>
                <a:gd name="T70" fmla="*/ 18 w 163"/>
                <a:gd name="T71" fmla="*/ 4 h 94"/>
                <a:gd name="T72" fmla="*/ 17 w 163"/>
                <a:gd name="T73" fmla="*/ 3 h 94"/>
                <a:gd name="T74" fmla="*/ 16 w 163"/>
                <a:gd name="T75" fmla="*/ 3 h 94"/>
                <a:gd name="T76" fmla="*/ 16 w 163"/>
                <a:gd name="T77" fmla="*/ 3 h 94"/>
                <a:gd name="T78" fmla="*/ 17 w 163"/>
                <a:gd name="T79" fmla="*/ 3 h 94"/>
                <a:gd name="T80" fmla="*/ 18 w 163"/>
                <a:gd name="T81" fmla="*/ 2 h 9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63"/>
                <a:gd name="T124" fmla="*/ 0 h 94"/>
                <a:gd name="T125" fmla="*/ 163 w 163"/>
                <a:gd name="T126" fmla="*/ 94 h 9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63" h="94">
                  <a:moveTo>
                    <a:pt x="144" y="15"/>
                  </a:moveTo>
                  <a:lnTo>
                    <a:pt x="125" y="11"/>
                  </a:lnTo>
                  <a:lnTo>
                    <a:pt x="107" y="7"/>
                  </a:lnTo>
                  <a:lnTo>
                    <a:pt x="71" y="0"/>
                  </a:lnTo>
                  <a:lnTo>
                    <a:pt x="56" y="3"/>
                  </a:lnTo>
                  <a:lnTo>
                    <a:pt x="38" y="7"/>
                  </a:lnTo>
                  <a:lnTo>
                    <a:pt x="33" y="11"/>
                  </a:lnTo>
                  <a:lnTo>
                    <a:pt x="27" y="15"/>
                  </a:lnTo>
                  <a:lnTo>
                    <a:pt x="19" y="19"/>
                  </a:lnTo>
                  <a:lnTo>
                    <a:pt x="11" y="21"/>
                  </a:lnTo>
                  <a:lnTo>
                    <a:pt x="6" y="28"/>
                  </a:lnTo>
                  <a:lnTo>
                    <a:pt x="0" y="36"/>
                  </a:lnTo>
                  <a:lnTo>
                    <a:pt x="2" y="44"/>
                  </a:lnTo>
                  <a:lnTo>
                    <a:pt x="6" y="51"/>
                  </a:lnTo>
                  <a:lnTo>
                    <a:pt x="10" y="59"/>
                  </a:lnTo>
                  <a:lnTo>
                    <a:pt x="11" y="65"/>
                  </a:lnTo>
                  <a:lnTo>
                    <a:pt x="15" y="76"/>
                  </a:lnTo>
                  <a:lnTo>
                    <a:pt x="19" y="88"/>
                  </a:lnTo>
                  <a:lnTo>
                    <a:pt x="21" y="88"/>
                  </a:lnTo>
                  <a:lnTo>
                    <a:pt x="25" y="90"/>
                  </a:lnTo>
                  <a:lnTo>
                    <a:pt x="33" y="92"/>
                  </a:lnTo>
                  <a:lnTo>
                    <a:pt x="42" y="92"/>
                  </a:lnTo>
                  <a:lnTo>
                    <a:pt x="50" y="94"/>
                  </a:lnTo>
                  <a:lnTo>
                    <a:pt x="96" y="92"/>
                  </a:lnTo>
                  <a:lnTo>
                    <a:pt x="142" y="90"/>
                  </a:lnTo>
                  <a:lnTo>
                    <a:pt x="150" y="86"/>
                  </a:lnTo>
                  <a:lnTo>
                    <a:pt x="153" y="78"/>
                  </a:lnTo>
                  <a:lnTo>
                    <a:pt x="155" y="71"/>
                  </a:lnTo>
                  <a:lnTo>
                    <a:pt x="155" y="69"/>
                  </a:lnTo>
                  <a:lnTo>
                    <a:pt x="155" y="67"/>
                  </a:lnTo>
                  <a:lnTo>
                    <a:pt x="159" y="57"/>
                  </a:lnTo>
                  <a:lnTo>
                    <a:pt x="161" y="50"/>
                  </a:lnTo>
                  <a:lnTo>
                    <a:pt x="163" y="40"/>
                  </a:lnTo>
                  <a:lnTo>
                    <a:pt x="159" y="30"/>
                  </a:lnTo>
                  <a:lnTo>
                    <a:pt x="155" y="27"/>
                  </a:lnTo>
                  <a:lnTo>
                    <a:pt x="150" y="25"/>
                  </a:lnTo>
                  <a:lnTo>
                    <a:pt x="138" y="23"/>
                  </a:lnTo>
                  <a:lnTo>
                    <a:pt x="134" y="23"/>
                  </a:lnTo>
                  <a:lnTo>
                    <a:pt x="132" y="21"/>
                  </a:lnTo>
                  <a:lnTo>
                    <a:pt x="136" y="19"/>
                  </a:lnTo>
                  <a:lnTo>
                    <a:pt x="144" y="15"/>
                  </a:lnTo>
                  <a:close/>
                </a:path>
              </a:pathLst>
            </a:custGeom>
            <a:solidFill>
              <a:srgbClr val="CCCCFF"/>
            </a:solidFill>
            <a:ln w="12700">
              <a:solidFill>
                <a:srgbClr val="CC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grpSp>
          <p:nvGrpSpPr>
            <p:cNvPr id="16784" name="Group 260">
              <a:extLst>
                <a:ext uri="{FF2B5EF4-FFF2-40B4-BE49-F238E27FC236}">
                  <a16:creationId xmlns:a16="http://schemas.microsoft.com/office/drawing/2014/main" id="{5EF0CD6F-7BBA-8A64-CF5C-FE29554B5A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40" y="1788"/>
              <a:ext cx="34" cy="27"/>
              <a:chOff x="2940" y="1788"/>
              <a:chExt cx="34" cy="27"/>
            </a:xfrm>
          </p:grpSpPr>
          <p:sp>
            <p:nvSpPr>
              <p:cNvPr id="16785" name="Freeform 261">
                <a:extLst>
                  <a:ext uri="{FF2B5EF4-FFF2-40B4-BE49-F238E27FC236}">
                    <a16:creationId xmlns:a16="http://schemas.microsoft.com/office/drawing/2014/main" id="{E8E476A9-042F-F945-1BDF-BBA1B87693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1788"/>
                <a:ext cx="34" cy="27"/>
              </a:xfrm>
              <a:custGeom>
                <a:avLst/>
                <a:gdLst>
                  <a:gd name="T0" fmla="*/ 9 w 68"/>
                  <a:gd name="T1" fmla="*/ 2 h 53"/>
                  <a:gd name="T2" fmla="*/ 8 w 68"/>
                  <a:gd name="T3" fmla="*/ 1 h 53"/>
                  <a:gd name="T4" fmla="*/ 7 w 68"/>
                  <a:gd name="T5" fmla="*/ 0 h 53"/>
                  <a:gd name="T6" fmla="*/ 5 w 68"/>
                  <a:gd name="T7" fmla="*/ 0 h 53"/>
                  <a:gd name="T8" fmla="*/ 3 w 68"/>
                  <a:gd name="T9" fmla="*/ 1 h 53"/>
                  <a:gd name="T10" fmla="*/ 2 w 68"/>
                  <a:gd name="T11" fmla="*/ 2 h 53"/>
                  <a:gd name="T12" fmla="*/ 1 w 68"/>
                  <a:gd name="T13" fmla="*/ 3 h 53"/>
                  <a:gd name="T14" fmla="*/ 0 w 68"/>
                  <a:gd name="T15" fmla="*/ 4 h 53"/>
                  <a:gd name="T16" fmla="*/ 0 w 68"/>
                  <a:gd name="T17" fmla="*/ 5 h 53"/>
                  <a:gd name="T18" fmla="*/ 1 w 68"/>
                  <a:gd name="T19" fmla="*/ 6 h 53"/>
                  <a:gd name="T20" fmla="*/ 3 w 68"/>
                  <a:gd name="T21" fmla="*/ 7 h 53"/>
                  <a:gd name="T22" fmla="*/ 4 w 68"/>
                  <a:gd name="T23" fmla="*/ 7 h 53"/>
                  <a:gd name="T24" fmla="*/ 6 w 68"/>
                  <a:gd name="T25" fmla="*/ 7 h 53"/>
                  <a:gd name="T26" fmla="*/ 7 w 68"/>
                  <a:gd name="T27" fmla="*/ 6 h 53"/>
                  <a:gd name="T28" fmla="*/ 8 w 68"/>
                  <a:gd name="T29" fmla="*/ 4 h 53"/>
                  <a:gd name="T30" fmla="*/ 9 w 68"/>
                  <a:gd name="T31" fmla="*/ 3 h 53"/>
                  <a:gd name="T32" fmla="*/ 9 w 68"/>
                  <a:gd name="T33" fmla="*/ 2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53"/>
                  <a:gd name="T53" fmla="*/ 68 w 68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53">
                    <a:moveTo>
                      <a:pt x="66" y="13"/>
                    </a:moveTo>
                    <a:lnTo>
                      <a:pt x="60" y="5"/>
                    </a:lnTo>
                    <a:lnTo>
                      <a:pt x="50" y="0"/>
                    </a:lnTo>
                    <a:lnTo>
                      <a:pt x="37" y="0"/>
                    </a:lnTo>
                    <a:lnTo>
                      <a:pt x="23" y="4"/>
                    </a:lnTo>
                    <a:lnTo>
                      <a:pt x="12" y="11"/>
                    </a:lnTo>
                    <a:lnTo>
                      <a:pt x="4" y="21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6" y="48"/>
                    </a:lnTo>
                    <a:lnTo>
                      <a:pt x="18" y="53"/>
                    </a:lnTo>
                    <a:lnTo>
                      <a:pt x="29" y="53"/>
                    </a:lnTo>
                    <a:lnTo>
                      <a:pt x="43" y="50"/>
                    </a:lnTo>
                    <a:lnTo>
                      <a:pt x="56" y="42"/>
                    </a:lnTo>
                    <a:lnTo>
                      <a:pt x="64" y="32"/>
                    </a:lnTo>
                    <a:lnTo>
                      <a:pt x="68" y="23"/>
                    </a:lnTo>
                    <a:lnTo>
                      <a:pt x="66" y="13"/>
                    </a:lnTo>
                    <a:close/>
                  </a:path>
                </a:pathLst>
              </a:custGeom>
              <a:blipFill dpi="0" rotWithShape="0">
                <a:blip r:embed="rId17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6786" name="Freeform 262">
                <a:extLst>
                  <a:ext uri="{FF2B5EF4-FFF2-40B4-BE49-F238E27FC236}">
                    <a16:creationId xmlns:a16="http://schemas.microsoft.com/office/drawing/2014/main" id="{15C2F8A8-5FF9-ED17-3072-A4AE48320F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1788"/>
                <a:ext cx="34" cy="27"/>
              </a:xfrm>
              <a:custGeom>
                <a:avLst/>
                <a:gdLst>
                  <a:gd name="T0" fmla="*/ 9 w 68"/>
                  <a:gd name="T1" fmla="*/ 2 h 53"/>
                  <a:gd name="T2" fmla="*/ 8 w 68"/>
                  <a:gd name="T3" fmla="*/ 1 h 53"/>
                  <a:gd name="T4" fmla="*/ 7 w 68"/>
                  <a:gd name="T5" fmla="*/ 0 h 53"/>
                  <a:gd name="T6" fmla="*/ 5 w 68"/>
                  <a:gd name="T7" fmla="*/ 0 h 53"/>
                  <a:gd name="T8" fmla="*/ 3 w 68"/>
                  <a:gd name="T9" fmla="*/ 1 h 53"/>
                  <a:gd name="T10" fmla="*/ 2 w 68"/>
                  <a:gd name="T11" fmla="*/ 2 h 53"/>
                  <a:gd name="T12" fmla="*/ 1 w 68"/>
                  <a:gd name="T13" fmla="*/ 3 h 53"/>
                  <a:gd name="T14" fmla="*/ 0 w 68"/>
                  <a:gd name="T15" fmla="*/ 4 h 53"/>
                  <a:gd name="T16" fmla="*/ 0 w 68"/>
                  <a:gd name="T17" fmla="*/ 5 h 53"/>
                  <a:gd name="T18" fmla="*/ 1 w 68"/>
                  <a:gd name="T19" fmla="*/ 6 h 53"/>
                  <a:gd name="T20" fmla="*/ 3 w 68"/>
                  <a:gd name="T21" fmla="*/ 7 h 53"/>
                  <a:gd name="T22" fmla="*/ 4 w 68"/>
                  <a:gd name="T23" fmla="*/ 7 h 53"/>
                  <a:gd name="T24" fmla="*/ 6 w 68"/>
                  <a:gd name="T25" fmla="*/ 7 h 53"/>
                  <a:gd name="T26" fmla="*/ 7 w 68"/>
                  <a:gd name="T27" fmla="*/ 6 h 53"/>
                  <a:gd name="T28" fmla="*/ 8 w 68"/>
                  <a:gd name="T29" fmla="*/ 4 h 53"/>
                  <a:gd name="T30" fmla="*/ 9 w 68"/>
                  <a:gd name="T31" fmla="*/ 3 h 53"/>
                  <a:gd name="T32" fmla="*/ 9 w 68"/>
                  <a:gd name="T33" fmla="*/ 2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53"/>
                  <a:gd name="T53" fmla="*/ 68 w 68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53">
                    <a:moveTo>
                      <a:pt x="66" y="13"/>
                    </a:moveTo>
                    <a:lnTo>
                      <a:pt x="60" y="5"/>
                    </a:lnTo>
                    <a:lnTo>
                      <a:pt x="50" y="0"/>
                    </a:lnTo>
                    <a:lnTo>
                      <a:pt x="37" y="0"/>
                    </a:lnTo>
                    <a:lnTo>
                      <a:pt x="23" y="4"/>
                    </a:lnTo>
                    <a:lnTo>
                      <a:pt x="12" y="11"/>
                    </a:lnTo>
                    <a:lnTo>
                      <a:pt x="4" y="21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6" y="48"/>
                    </a:lnTo>
                    <a:lnTo>
                      <a:pt x="18" y="53"/>
                    </a:lnTo>
                    <a:lnTo>
                      <a:pt x="29" y="53"/>
                    </a:lnTo>
                    <a:lnTo>
                      <a:pt x="43" y="50"/>
                    </a:lnTo>
                    <a:lnTo>
                      <a:pt x="56" y="42"/>
                    </a:lnTo>
                    <a:lnTo>
                      <a:pt x="64" y="32"/>
                    </a:lnTo>
                    <a:lnTo>
                      <a:pt x="68" y="23"/>
                    </a:lnTo>
                    <a:lnTo>
                      <a:pt x="66" y="13"/>
                    </a:lnTo>
                    <a:close/>
                  </a:path>
                </a:pathLst>
              </a:custGeom>
              <a:noFill/>
              <a:ln w="12700">
                <a:solidFill>
                  <a:srgbClr val="CC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</p:grpSp>
      <p:grpSp>
        <p:nvGrpSpPr>
          <p:cNvPr id="16506" name="Group 263">
            <a:extLst>
              <a:ext uri="{FF2B5EF4-FFF2-40B4-BE49-F238E27FC236}">
                <a16:creationId xmlns:a16="http://schemas.microsoft.com/office/drawing/2014/main" id="{80253F21-D5B2-16F5-9064-5937F668AE01}"/>
              </a:ext>
            </a:extLst>
          </p:cNvPr>
          <p:cNvGrpSpPr>
            <a:grpSpLocks/>
          </p:cNvGrpSpPr>
          <p:nvPr/>
        </p:nvGrpSpPr>
        <p:grpSpPr bwMode="auto">
          <a:xfrm>
            <a:off x="4545013" y="2840038"/>
            <a:ext cx="123825" cy="85725"/>
            <a:chOff x="2863" y="1789"/>
            <a:chExt cx="78" cy="54"/>
          </a:xfrm>
        </p:grpSpPr>
        <p:sp>
          <p:nvSpPr>
            <p:cNvPr id="16779" name="Freeform 264">
              <a:extLst>
                <a:ext uri="{FF2B5EF4-FFF2-40B4-BE49-F238E27FC236}">
                  <a16:creationId xmlns:a16="http://schemas.microsoft.com/office/drawing/2014/main" id="{C3DD6BFF-A893-C0DE-DDC2-D5A41F033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3" y="1789"/>
              <a:ext cx="78" cy="54"/>
            </a:xfrm>
            <a:custGeom>
              <a:avLst/>
              <a:gdLst>
                <a:gd name="T0" fmla="*/ 19 w 155"/>
                <a:gd name="T1" fmla="*/ 5 h 107"/>
                <a:gd name="T2" fmla="*/ 16 w 155"/>
                <a:gd name="T3" fmla="*/ 4 h 107"/>
                <a:gd name="T4" fmla="*/ 15 w 155"/>
                <a:gd name="T5" fmla="*/ 3 h 107"/>
                <a:gd name="T6" fmla="*/ 13 w 155"/>
                <a:gd name="T7" fmla="*/ 2 h 107"/>
                <a:gd name="T8" fmla="*/ 11 w 155"/>
                <a:gd name="T9" fmla="*/ 1 h 107"/>
                <a:gd name="T10" fmla="*/ 8 w 155"/>
                <a:gd name="T11" fmla="*/ 0 h 107"/>
                <a:gd name="T12" fmla="*/ 6 w 155"/>
                <a:gd name="T13" fmla="*/ 0 h 107"/>
                <a:gd name="T14" fmla="*/ 5 w 155"/>
                <a:gd name="T15" fmla="*/ 1 h 107"/>
                <a:gd name="T16" fmla="*/ 5 w 155"/>
                <a:gd name="T17" fmla="*/ 1 h 107"/>
                <a:gd name="T18" fmla="*/ 4 w 155"/>
                <a:gd name="T19" fmla="*/ 1 h 107"/>
                <a:gd name="T20" fmla="*/ 3 w 155"/>
                <a:gd name="T21" fmla="*/ 1 h 107"/>
                <a:gd name="T22" fmla="*/ 1 w 155"/>
                <a:gd name="T23" fmla="*/ 2 h 107"/>
                <a:gd name="T24" fmla="*/ 1 w 155"/>
                <a:gd name="T25" fmla="*/ 2 h 107"/>
                <a:gd name="T26" fmla="*/ 1 w 155"/>
                <a:gd name="T27" fmla="*/ 3 h 107"/>
                <a:gd name="T28" fmla="*/ 0 w 155"/>
                <a:gd name="T29" fmla="*/ 4 h 107"/>
                <a:gd name="T30" fmla="*/ 1 w 155"/>
                <a:gd name="T31" fmla="*/ 4 h 107"/>
                <a:gd name="T32" fmla="*/ 1 w 155"/>
                <a:gd name="T33" fmla="*/ 5 h 107"/>
                <a:gd name="T34" fmla="*/ 1 w 155"/>
                <a:gd name="T35" fmla="*/ 6 h 107"/>
                <a:gd name="T36" fmla="*/ 1 w 155"/>
                <a:gd name="T37" fmla="*/ 8 h 107"/>
                <a:gd name="T38" fmla="*/ 1 w 155"/>
                <a:gd name="T39" fmla="*/ 9 h 107"/>
                <a:gd name="T40" fmla="*/ 1 w 155"/>
                <a:gd name="T41" fmla="*/ 10 h 107"/>
                <a:gd name="T42" fmla="*/ 1 w 155"/>
                <a:gd name="T43" fmla="*/ 10 h 107"/>
                <a:gd name="T44" fmla="*/ 2 w 155"/>
                <a:gd name="T45" fmla="*/ 10 h 107"/>
                <a:gd name="T46" fmla="*/ 3 w 155"/>
                <a:gd name="T47" fmla="*/ 10 h 107"/>
                <a:gd name="T48" fmla="*/ 4 w 155"/>
                <a:gd name="T49" fmla="*/ 11 h 107"/>
                <a:gd name="T50" fmla="*/ 5 w 155"/>
                <a:gd name="T51" fmla="*/ 11 h 107"/>
                <a:gd name="T52" fmla="*/ 10 w 155"/>
                <a:gd name="T53" fmla="*/ 12 h 107"/>
                <a:gd name="T54" fmla="*/ 16 w 155"/>
                <a:gd name="T55" fmla="*/ 14 h 107"/>
                <a:gd name="T56" fmla="*/ 16 w 155"/>
                <a:gd name="T57" fmla="*/ 14 h 107"/>
                <a:gd name="T58" fmla="*/ 17 w 155"/>
                <a:gd name="T59" fmla="*/ 14 h 107"/>
                <a:gd name="T60" fmla="*/ 17 w 155"/>
                <a:gd name="T61" fmla="*/ 13 h 107"/>
                <a:gd name="T62" fmla="*/ 18 w 155"/>
                <a:gd name="T63" fmla="*/ 12 h 107"/>
                <a:gd name="T64" fmla="*/ 18 w 155"/>
                <a:gd name="T65" fmla="*/ 12 h 107"/>
                <a:gd name="T66" fmla="*/ 19 w 155"/>
                <a:gd name="T67" fmla="*/ 11 h 107"/>
                <a:gd name="T68" fmla="*/ 19 w 155"/>
                <a:gd name="T69" fmla="*/ 10 h 107"/>
                <a:gd name="T70" fmla="*/ 20 w 155"/>
                <a:gd name="T71" fmla="*/ 9 h 107"/>
                <a:gd name="T72" fmla="*/ 20 w 155"/>
                <a:gd name="T73" fmla="*/ 7 h 107"/>
                <a:gd name="T74" fmla="*/ 20 w 155"/>
                <a:gd name="T75" fmla="*/ 7 h 107"/>
                <a:gd name="T76" fmla="*/ 19 w 155"/>
                <a:gd name="T77" fmla="*/ 6 h 107"/>
                <a:gd name="T78" fmla="*/ 17 w 155"/>
                <a:gd name="T79" fmla="*/ 6 h 107"/>
                <a:gd name="T80" fmla="*/ 17 w 155"/>
                <a:gd name="T81" fmla="*/ 6 h 107"/>
                <a:gd name="T82" fmla="*/ 17 w 155"/>
                <a:gd name="T83" fmla="*/ 5 h 107"/>
                <a:gd name="T84" fmla="*/ 17 w 155"/>
                <a:gd name="T85" fmla="*/ 5 h 107"/>
                <a:gd name="T86" fmla="*/ 19 w 155"/>
                <a:gd name="T87" fmla="*/ 5 h 10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55"/>
                <a:gd name="T133" fmla="*/ 0 h 107"/>
                <a:gd name="T134" fmla="*/ 155 w 155"/>
                <a:gd name="T135" fmla="*/ 107 h 10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55" h="107">
                  <a:moveTo>
                    <a:pt x="146" y="36"/>
                  </a:moveTo>
                  <a:lnTo>
                    <a:pt x="128" y="28"/>
                  </a:lnTo>
                  <a:lnTo>
                    <a:pt x="113" y="19"/>
                  </a:lnTo>
                  <a:lnTo>
                    <a:pt x="98" y="11"/>
                  </a:lnTo>
                  <a:lnTo>
                    <a:pt x="81" y="2"/>
                  </a:lnTo>
                  <a:lnTo>
                    <a:pt x="63" y="0"/>
                  </a:lnTo>
                  <a:lnTo>
                    <a:pt x="46" y="0"/>
                  </a:lnTo>
                  <a:lnTo>
                    <a:pt x="38" y="2"/>
                  </a:lnTo>
                  <a:lnTo>
                    <a:pt x="33" y="3"/>
                  </a:lnTo>
                  <a:lnTo>
                    <a:pt x="25" y="3"/>
                  </a:lnTo>
                  <a:lnTo>
                    <a:pt x="17" y="3"/>
                  </a:lnTo>
                  <a:lnTo>
                    <a:pt x="8" y="9"/>
                  </a:lnTo>
                  <a:lnTo>
                    <a:pt x="4" y="13"/>
                  </a:lnTo>
                  <a:lnTo>
                    <a:pt x="2" y="17"/>
                  </a:lnTo>
                  <a:lnTo>
                    <a:pt x="0" y="25"/>
                  </a:lnTo>
                  <a:lnTo>
                    <a:pt x="2" y="32"/>
                  </a:lnTo>
                  <a:lnTo>
                    <a:pt x="4" y="40"/>
                  </a:lnTo>
                  <a:lnTo>
                    <a:pt x="4" y="48"/>
                  </a:lnTo>
                  <a:lnTo>
                    <a:pt x="4" y="59"/>
                  </a:lnTo>
                  <a:lnTo>
                    <a:pt x="4" y="65"/>
                  </a:lnTo>
                  <a:lnTo>
                    <a:pt x="6" y="73"/>
                  </a:lnTo>
                  <a:lnTo>
                    <a:pt x="8" y="74"/>
                  </a:lnTo>
                  <a:lnTo>
                    <a:pt x="10" y="74"/>
                  </a:lnTo>
                  <a:lnTo>
                    <a:pt x="17" y="78"/>
                  </a:lnTo>
                  <a:lnTo>
                    <a:pt x="27" y="82"/>
                  </a:lnTo>
                  <a:lnTo>
                    <a:pt x="33" y="84"/>
                  </a:lnTo>
                  <a:lnTo>
                    <a:pt x="77" y="96"/>
                  </a:lnTo>
                  <a:lnTo>
                    <a:pt x="121" y="107"/>
                  </a:lnTo>
                  <a:lnTo>
                    <a:pt x="127" y="107"/>
                  </a:lnTo>
                  <a:lnTo>
                    <a:pt x="130" y="105"/>
                  </a:lnTo>
                  <a:lnTo>
                    <a:pt x="136" y="99"/>
                  </a:lnTo>
                  <a:lnTo>
                    <a:pt x="140" y="94"/>
                  </a:lnTo>
                  <a:lnTo>
                    <a:pt x="142" y="90"/>
                  </a:lnTo>
                  <a:lnTo>
                    <a:pt x="148" y="82"/>
                  </a:lnTo>
                  <a:lnTo>
                    <a:pt x="151" y="73"/>
                  </a:lnTo>
                  <a:lnTo>
                    <a:pt x="155" y="65"/>
                  </a:lnTo>
                  <a:lnTo>
                    <a:pt x="155" y="55"/>
                  </a:lnTo>
                  <a:lnTo>
                    <a:pt x="153" y="51"/>
                  </a:lnTo>
                  <a:lnTo>
                    <a:pt x="148" y="48"/>
                  </a:lnTo>
                  <a:lnTo>
                    <a:pt x="136" y="44"/>
                  </a:lnTo>
                  <a:lnTo>
                    <a:pt x="134" y="42"/>
                  </a:lnTo>
                  <a:lnTo>
                    <a:pt x="132" y="40"/>
                  </a:lnTo>
                  <a:lnTo>
                    <a:pt x="136" y="38"/>
                  </a:lnTo>
                  <a:lnTo>
                    <a:pt x="146" y="36"/>
                  </a:lnTo>
                  <a:close/>
                </a:path>
              </a:pathLst>
            </a:custGeom>
            <a:solidFill>
              <a:srgbClr val="CCCCFF"/>
            </a:solidFill>
            <a:ln w="12700">
              <a:solidFill>
                <a:srgbClr val="CC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grpSp>
          <p:nvGrpSpPr>
            <p:cNvPr id="16780" name="Group 265">
              <a:extLst>
                <a:ext uri="{FF2B5EF4-FFF2-40B4-BE49-F238E27FC236}">
                  <a16:creationId xmlns:a16="http://schemas.microsoft.com/office/drawing/2014/main" id="{79688915-25D7-92EA-5F30-7CDEA11D47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78" y="1802"/>
              <a:ext cx="34" cy="24"/>
              <a:chOff x="2878" y="1802"/>
              <a:chExt cx="34" cy="24"/>
            </a:xfrm>
          </p:grpSpPr>
          <p:sp>
            <p:nvSpPr>
              <p:cNvPr id="16781" name="Freeform 266">
                <a:extLst>
                  <a:ext uri="{FF2B5EF4-FFF2-40B4-BE49-F238E27FC236}">
                    <a16:creationId xmlns:a16="http://schemas.microsoft.com/office/drawing/2014/main" id="{3DA413C2-97F4-66E3-9F1B-DBC0FB470C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8" y="1802"/>
                <a:ext cx="34" cy="24"/>
              </a:xfrm>
              <a:custGeom>
                <a:avLst/>
                <a:gdLst>
                  <a:gd name="T0" fmla="*/ 8 w 69"/>
                  <a:gd name="T1" fmla="*/ 3 h 48"/>
                  <a:gd name="T2" fmla="*/ 8 w 69"/>
                  <a:gd name="T3" fmla="*/ 2 h 48"/>
                  <a:gd name="T4" fmla="*/ 7 w 69"/>
                  <a:gd name="T5" fmla="*/ 1 h 48"/>
                  <a:gd name="T6" fmla="*/ 5 w 69"/>
                  <a:gd name="T7" fmla="*/ 0 h 48"/>
                  <a:gd name="T8" fmla="*/ 4 w 69"/>
                  <a:gd name="T9" fmla="*/ 0 h 48"/>
                  <a:gd name="T10" fmla="*/ 2 w 69"/>
                  <a:gd name="T11" fmla="*/ 1 h 48"/>
                  <a:gd name="T12" fmla="*/ 0 w 69"/>
                  <a:gd name="T13" fmla="*/ 2 h 48"/>
                  <a:gd name="T14" fmla="*/ 0 w 69"/>
                  <a:gd name="T15" fmla="*/ 3 h 48"/>
                  <a:gd name="T16" fmla="*/ 0 w 69"/>
                  <a:gd name="T17" fmla="*/ 4 h 48"/>
                  <a:gd name="T18" fmla="*/ 0 w 69"/>
                  <a:gd name="T19" fmla="*/ 5 h 48"/>
                  <a:gd name="T20" fmla="*/ 1 w 69"/>
                  <a:gd name="T21" fmla="*/ 6 h 48"/>
                  <a:gd name="T22" fmla="*/ 3 w 69"/>
                  <a:gd name="T23" fmla="*/ 6 h 48"/>
                  <a:gd name="T24" fmla="*/ 4 w 69"/>
                  <a:gd name="T25" fmla="*/ 6 h 48"/>
                  <a:gd name="T26" fmla="*/ 6 w 69"/>
                  <a:gd name="T27" fmla="*/ 6 h 48"/>
                  <a:gd name="T28" fmla="*/ 7 w 69"/>
                  <a:gd name="T29" fmla="*/ 5 h 48"/>
                  <a:gd name="T30" fmla="*/ 8 w 69"/>
                  <a:gd name="T31" fmla="*/ 4 h 48"/>
                  <a:gd name="T32" fmla="*/ 8 w 69"/>
                  <a:gd name="T33" fmla="*/ 3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48"/>
                  <a:gd name="T53" fmla="*/ 69 w 69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48">
                    <a:moveTo>
                      <a:pt x="69" y="21"/>
                    </a:moveTo>
                    <a:lnTo>
                      <a:pt x="65" y="11"/>
                    </a:lnTo>
                    <a:lnTo>
                      <a:pt x="57" y="3"/>
                    </a:lnTo>
                    <a:lnTo>
                      <a:pt x="46" y="0"/>
                    </a:lnTo>
                    <a:lnTo>
                      <a:pt x="32" y="0"/>
                    </a:lnTo>
                    <a:lnTo>
                      <a:pt x="19" y="3"/>
                    </a:lnTo>
                    <a:lnTo>
                      <a:pt x="7" y="9"/>
                    </a:lnTo>
                    <a:lnTo>
                      <a:pt x="2" y="19"/>
                    </a:lnTo>
                    <a:lnTo>
                      <a:pt x="0" y="28"/>
                    </a:lnTo>
                    <a:lnTo>
                      <a:pt x="4" y="38"/>
                    </a:lnTo>
                    <a:lnTo>
                      <a:pt x="13" y="44"/>
                    </a:lnTo>
                    <a:lnTo>
                      <a:pt x="25" y="48"/>
                    </a:lnTo>
                    <a:lnTo>
                      <a:pt x="38" y="48"/>
                    </a:lnTo>
                    <a:lnTo>
                      <a:pt x="52" y="44"/>
                    </a:lnTo>
                    <a:lnTo>
                      <a:pt x="61" y="38"/>
                    </a:lnTo>
                    <a:lnTo>
                      <a:pt x="67" y="30"/>
                    </a:lnTo>
                    <a:lnTo>
                      <a:pt x="69" y="21"/>
                    </a:lnTo>
                    <a:close/>
                  </a:path>
                </a:pathLst>
              </a:custGeom>
              <a:blipFill dpi="0" rotWithShape="0">
                <a:blip r:embed="rId16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6782" name="Freeform 267">
                <a:extLst>
                  <a:ext uri="{FF2B5EF4-FFF2-40B4-BE49-F238E27FC236}">
                    <a16:creationId xmlns:a16="http://schemas.microsoft.com/office/drawing/2014/main" id="{A33E510D-926A-4D63-D164-6CDF25FB5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8" y="1802"/>
                <a:ext cx="34" cy="24"/>
              </a:xfrm>
              <a:custGeom>
                <a:avLst/>
                <a:gdLst>
                  <a:gd name="T0" fmla="*/ 8 w 69"/>
                  <a:gd name="T1" fmla="*/ 3 h 48"/>
                  <a:gd name="T2" fmla="*/ 8 w 69"/>
                  <a:gd name="T3" fmla="*/ 2 h 48"/>
                  <a:gd name="T4" fmla="*/ 7 w 69"/>
                  <a:gd name="T5" fmla="*/ 1 h 48"/>
                  <a:gd name="T6" fmla="*/ 5 w 69"/>
                  <a:gd name="T7" fmla="*/ 0 h 48"/>
                  <a:gd name="T8" fmla="*/ 4 w 69"/>
                  <a:gd name="T9" fmla="*/ 0 h 48"/>
                  <a:gd name="T10" fmla="*/ 2 w 69"/>
                  <a:gd name="T11" fmla="*/ 1 h 48"/>
                  <a:gd name="T12" fmla="*/ 0 w 69"/>
                  <a:gd name="T13" fmla="*/ 2 h 48"/>
                  <a:gd name="T14" fmla="*/ 0 w 69"/>
                  <a:gd name="T15" fmla="*/ 3 h 48"/>
                  <a:gd name="T16" fmla="*/ 0 w 69"/>
                  <a:gd name="T17" fmla="*/ 4 h 48"/>
                  <a:gd name="T18" fmla="*/ 0 w 69"/>
                  <a:gd name="T19" fmla="*/ 5 h 48"/>
                  <a:gd name="T20" fmla="*/ 1 w 69"/>
                  <a:gd name="T21" fmla="*/ 6 h 48"/>
                  <a:gd name="T22" fmla="*/ 3 w 69"/>
                  <a:gd name="T23" fmla="*/ 6 h 48"/>
                  <a:gd name="T24" fmla="*/ 4 w 69"/>
                  <a:gd name="T25" fmla="*/ 6 h 48"/>
                  <a:gd name="T26" fmla="*/ 6 w 69"/>
                  <a:gd name="T27" fmla="*/ 6 h 48"/>
                  <a:gd name="T28" fmla="*/ 7 w 69"/>
                  <a:gd name="T29" fmla="*/ 5 h 48"/>
                  <a:gd name="T30" fmla="*/ 8 w 69"/>
                  <a:gd name="T31" fmla="*/ 4 h 48"/>
                  <a:gd name="T32" fmla="*/ 8 w 69"/>
                  <a:gd name="T33" fmla="*/ 3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48"/>
                  <a:gd name="T53" fmla="*/ 69 w 69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48">
                    <a:moveTo>
                      <a:pt x="69" y="21"/>
                    </a:moveTo>
                    <a:lnTo>
                      <a:pt x="65" y="11"/>
                    </a:lnTo>
                    <a:lnTo>
                      <a:pt x="57" y="3"/>
                    </a:lnTo>
                    <a:lnTo>
                      <a:pt x="46" y="0"/>
                    </a:lnTo>
                    <a:lnTo>
                      <a:pt x="32" y="0"/>
                    </a:lnTo>
                    <a:lnTo>
                      <a:pt x="19" y="3"/>
                    </a:lnTo>
                    <a:lnTo>
                      <a:pt x="7" y="9"/>
                    </a:lnTo>
                    <a:lnTo>
                      <a:pt x="2" y="19"/>
                    </a:lnTo>
                    <a:lnTo>
                      <a:pt x="0" y="28"/>
                    </a:lnTo>
                    <a:lnTo>
                      <a:pt x="4" y="38"/>
                    </a:lnTo>
                    <a:lnTo>
                      <a:pt x="13" y="44"/>
                    </a:lnTo>
                    <a:lnTo>
                      <a:pt x="25" y="48"/>
                    </a:lnTo>
                    <a:lnTo>
                      <a:pt x="38" y="48"/>
                    </a:lnTo>
                    <a:lnTo>
                      <a:pt x="52" y="44"/>
                    </a:lnTo>
                    <a:lnTo>
                      <a:pt x="61" y="38"/>
                    </a:lnTo>
                    <a:lnTo>
                      <a:pt x="67" y="30"/>
                    </a:lnTo>
                    <a:lnTo>
                      <a:pt x="69" y="21"/>
                    </a:lnTo>
                    <a:close/>
                  </a:path>
                </a:pathLst>
              </a:custGeom>
              <a:noFill/>
              <a:ln w="12700">
                <a:solidFill>
                  <a:srgbClr val="CC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</p:grpSp>
      <p:grpSp>
        <p:nvGrpSpPr>
          <p:cNvPr id="16507" name="Group 268">
            <a:extLst>
              <a:ext uri="{FF2B5EF4-FFF2-40B4-BE49-F238E27FC236}">
                <a16:creationId xmlns:a16="http://schemas.microsoft.com/office/drawing/2014/main" id="{99596580-847E-E3A1-5F0D-E9CD04D318D1}"/>
              </a:ext>
            </a:extLst>
          </p:cNvPr>
          <p:cNvGrpSpPr>
            <a:grpSpLocks/>
          </p:cNvGrpSpPr>
          <p:nvPr/>
        </p:nvGrpSpPr>
        <p:grpSpPr bwMode="auto">
          <a:xfrm>
            <a:off x="4475163" y="2984500"/>
            <a:ext cx="130175" cy="73025"/>
            <a:chOff x="2819" y="1880"/>
            <a:chExt cx="82" cy="46"/>
          </a:xfrm>
        </p:grpSpPr>
        <p:sp>
          <p:nvSpPr>
            <p:cNvPr id="16775" name="Freeform 269">
              <a:extLst>
                <a:ext uri="{FF2B5EF4-FFF2-40B4-BE49-F238E27FC236}">
                  <a16:creationId xmlns:a16="http://schemas.microsoft.com/office/drawing/2014/main" id="{36AF6A23-7893-7D39-DD49-0F3846CE6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9" y="1880"/>
              <a:ext cx="82" cy="46"/>
            </a:xfrm>
            <a:custGeom>
              <a:avLst/>
              <a:gdLst>
                <a:gd name="T0" fmla="*/ 18 w 163"/>
                <a:gd name="T1" fmla="*/ 2 h 92"/>
                <a:gd name="T2" fmla="*/ 14 w 163"/>
                <a:gd name="T3" fmla="*/ 1 h 92"/>
                <a:gd name="T4" fmla="*/ 9 w 163"/>
                <a:gd name="T5" fmla="*/ 0 h 92"/>
                <a:gd name="T6" fmla="*/ 7 w 163"/>
                <a:gd name="T7" fmla="*/ 1 h 92"/>
                <a:gd name="T8" fmla="*/ 5 w 163"/>
                <a:gd name="T9" fmla="*/ 1 h 92"/>
                <a:gd name="T10" fmla="*/ 4 w 163"/>
                <a:gd name="T11" fmla="*/ 2 h 92"/>
                <a:gd name="T12" fmla="*/ 4 w 163"/>
                <a:gd name="T13" fmla="*/ 2 h 92"/>
                <a:gd name="T14" fmla="*/ 3 w 163"/>
                <a:gd name="T15" fmla="*/ 3 h 92"/>
                <a:gd name="T16" fmla="*/ 2 w 163"/>
                <a:gd name="T17" fmla="*/ 3 h 92"/>
                <a:gd name="T18" fmla="*/ 1 w 163"/>
                <a:gd name="T19" fmla="*/ 4 h 92"/>
                <a:gd name="T20" fmla="*/ 1 w 163"/>
                <a:gd name="T21" fmla="*/ 4 h 92"/>
                <a:gd name="T22" fmla="*/ 1 w 163"/>
                <a:gd name="T23" fmla="*/ 5 h 92"/>
                <a:gd name="T24" fmla="*/ 0 w 163"/>
                <a:gd name="T25" fmla="*/ 5 h 92"/>
                <a:gd name="T26" fmla="*/ 0 w 163"/>
                <a:gd name="T27" fmla="*/ 6 h 92"/>
                <a:gd name="T28" fmla="*/ 1 w 163"/>
                <a:gd name="T29" fmla="*/ 7 h 92"/>
                <a:gd name="T30" fmla="*/ 1 w 163"/>
                <a:gd name="T31" fmla="*/ 8 h 92"/>
                <a:gd name="T32" fmla="*/ 2 w 163"/>
                <a:gd name="T33" fmla="*/ 9 h 92"/>
                <a:gd name="T34" fmla="*/ 2 w 163"/>
                <a:gd name="T35" fmla="*/ 10 h 92"/>
                <a:gd name="T36" fmla="*/ 2 w 163"/>
                <a:gd name="T37" fmla="*/ 11 h 92"/>
                <a:gd name="T38" fmla="*/ 3 w 163"/>
                <a:gd name="T39" fmla="*/ 11 h 92"/>
                <a:gd name="T40" fmla="*/ 3 w 163"/>
                <a:gd name="T41" fmla="*/ 11 h 92"/>
                <a:gd name="T42" fmla="*/ 4 w 163"/>
                <a:gd name="T43" fmla="*/ 12 h 92"/>
                <a:gd name="T44" fmla="*/ 4 w 163"/>
                <a:gd name="T45" fmla="*/ 12 h 92"/>
                <a:gd name="T46" fmla="*/ 6 w 163"/>
                <a:gd name="T47" fmla="*/ 12 h 92"/>
                <a:gd name="T48" fmla="*/ 7 w 163"/>
                <a:gd name="T49" fmla="*/ 12 h 92"/>
                <a:gd name="T50" fmla="*/ 12 w 163"/>
                <a:gd name="T51" fmla="*/ 12 h 92"/>
                <a:gd name="T52" fmla="*/ 18 w 163"/>
                <a:gd name="T53" fmla="*/ 11 h 92"/>
                <a:gd name="T54" fmla="*/ 19 w 163"/>
                <a:gd name="T55" fmla="*/ 11 h 92"/>
                <a:gd name="T56" fmla="*/ 20 w 163"/>
                <a:gd name="T57" fmla="*/ 10 h 92"/>
                <a:gd name="T58" fmla="*/ 20 w 163"/>
                <a:gd name="T59" fmla="*/ 9 h 92"/>
                <a:gd name="T60" fmla="*/ 20 w 163"/>
                <a:gd name="T61" fmla="*/ 9 h 92"/>
                <a:gd name="T62" fmla="*/ 20 w 163"/>
                <a:gd name="T63" fmla="*/ 8 h 92"/>
                <a:gd name="T64" fmla="*/ 21 w 163"/>
                <a:gd name="T65" fmla="*/ 6 h 92"/>
                <a:gd name="T66" fmla="*/ 21 w 163"/>
                <a:gd name="T67" fmla="*/ 5 h 92"/>
                <a:gd name="T68" fmla="*/ 20 w 163"/>
                <a:gd name="T69" fmla="*/ 4 h 92"/>
                <a:gd name="T70" fmla="*/ 20 w 163"/>
                <a:gd name="T71" fmla="*/ 4 h 92"/>
                <a:gd name="T72" fmla="*/ 19 w 163"/>
                <a:gd name="T73" fmla="*/ 3 h 92"/>
                <a:gd name="T74" fmla="*/ 17 w 163"/>
                <a:gd name="T75" fmla="*/ 3 h 92"/>
                <a:gd name="T76" fmla="*/ 17 w 163"/>
                <a:gd name="T77" fmla="*/ 3 h 92"/>
                <a:gd name="T78" fmla="*/ 17 w 163"/>
                <a:gd name="T79" fmla="*/ 3 h 92"/>
                <a:gd name="T80" fmla="*/ 17 w 163"/>
                <a:gd name="T81" fmla="*/ 3 h 92"/>
                <a:gd name="T82" fmla="*/ 18 w 163"/>
                <a:gd name="T83" fmla="*/ 2 h 9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63"/>
                <a:gd name="T127" fmla="*/ 0 h 92"/>
                <a:gd name="T128" fmla="*/ 163 w 163"/>
                <a:gd name="T129" fmla="*/ 92 h 9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63" h="92">
                  <a:moveTo>
                    <a:pt x="142" y="15"/>
                  </a:moveTo>
                  <a:lnTo>
                    <a:pt x="107" y="8"/>
                  </a:lnTo>
                  <a:lnTo>
                    <a:pt x="71" y="0"/>
                  </a:lnTo>
                  <a:lnTo>
                    <a:pt x="53" y="4"/>
                  </a:lnTo>
                  <a:lnTo>
                    <a:pt x="36" y="8"/>
                  </a:lnTo>
                  <a:lnTo>
                    <a:pt x="30" y="12"/>
                  </a:lnTo>
                  <a:lnTo>
                    <a:pt x="25" y="15"/>
                  </a:lnTo>
                  <a:lnTo>
                    <a:pt x="17" y="17"/>
                  </a:lnTo>
                  <a:lnTo>
                    <a:pt x="9" y="19"/>
                  </a:lnTo>
                  <a:lnTo>
                    <a:pt x="7" y="25"/>
                  </a:lnTo>
                  <a:lnTo>
                    <a:pt x="4" y="29"/>
                  </a:lnTo>
                  <a:lnTo>
                    <a:pt x="2" y="33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4" y="52"/>
                  </a:lnTo>
                  <a:lnTo>
                    <a:pt x="7" y="60"/>
                  </a:lnTo>
                  <a:lnTo>
                    <a:pt x="11" y="65"/>
                  </a:lnTo>
                  <a:lnTo>
                    <a:pt x="13" y="77"/>
                  </a:lnTo>
                  <a:lnTo>
                    <a:pt x="15" y="83"/>
                  </a:lnTo>
                  <a:lnTo>
                    <a:pt x="19" y="88"/>
                  </a:lnTo>
                  <a:lnTo>
                    <a:pt x="21" y="88"/>
                  </a:lnTo>
                  <a:lnTo>
                    <a:pt x="25" y="90"/>
                  </a:lnTo>
                  <a:lnTo>
                    <a:pt x="32" y="90"/>
                  </a:lnTo>
                  <a:lnTo>
                    <a:pt x="42" y="92"/>
                  </a:lnTo>
                  <a:lnTo>
                    <a:pt x="50" y="92"/>
                  </a:lnTo>
                  <a:lnTo>
                    <a:pt x="96" y="92"/>
                  </a:lnTo>
                  <a:lnTo>
                    <a:pt x="140" y="88"/>
                  </a:lnTo>
                  <a:lnTo>
                    <a:pt x="147" y="84"/>
                  </a:lnTo>
                  <a:lnTo>
                    <a:pt x="153" y="77"/>
                  </a:lnTo>
                  <a:lnTo>
                    <a:pt x="155" y="71"/>
                  </a:lnTo>
                  <a:lnTo>
                    <a:pt x="155" y="67"/>
                  </a:lnTo>
                  <a:lnTo>
                    <a:pt x="157" y="58"/>
                  </a:lnTo>
                  <a:lnTo>
                    <a:pt x="161" y="48"/>
                  </a:lnTo>
                  <a:lnTo>
                    <a:pt x="163" y="38"/>
                  </a:lnTo>
                  <a:lnTo>
                    <a:pt x="159" y="29"/>
                  </a:lnTo>
                  <a:lnTo>
                    <a:pt x="155" y="25"/>
                  </a:lnTo>
                  <a:lnTo>
                    <a:pt x="149" y="23"/>
                  </a:lnTo>
                  <a:lnTo>
                    <a:pt x="136" y="23"/>
                  </a:lnTo>
                  <a:lnTo>
                    <a:pt x="132" y="23"/>
                  </a:lnTo>
                  <a:lnTo>
                    <a:pt x="132" y="21"/>
                  </a:lnTo>
                  <a:lnTo>
                    <a:pt x="134" y="19"/>
                  </a:lnTo>
                  <a:lnTo>
                    <a:pt x="142" y="15"/>
                  </a:lnTo>
                  <a:close/>
                </a:path>
              </a:pathLst>
            </a:custGeom>
            <a:solidFill>
              <a:srgbClr val="CCCCFF"/>
            </a:solidFill>
            <a:ln w="12700">
              <a:solidFill>
                <a:srgbClr val="CC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grpSp>
          <p:nvGrpSpPr>
            <p:cNvPr id="16776" name="Group 270">
              <a:extLst>
                <a:ext uri="{FF2B5EF4-FFF2-40B4-BE49-F238E27FC236}">
                  <a16:creationId xmlns:a16="http://schemas.microsoft.com/office/drawing/2014/main" id="{DF3EC421-F6DC-0BE1-C08B-0D61314802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37" y="1891"/>
              <a:ext cx="33" cy="27"/>
              <a:chOff x="2837" y="1891"/>
              <a:chExt cx="33" cy="27"/>
            </a:xfrm>
          </p:grpSpPr>
          <p:sp>
            <p:nvSpPr>
              <p:cNvPr id="16777" name="Freeform 271">
                <a:extLst>
                  <a:ext uri="{FF2B5EF4-FFF2-40B4-BE49-F238E27FC236}">
                    <a16:creationId xmlns:a16="http://schemas.microsoft.com/office/drawing/2014/main" id="{5F1F62C8-3CA7-5A7F-0B7B-F14B738FF5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7" y="1891"/>
                <a:ext cx="33" cy="27"/>
              </a:xfrm>
              <a:custGeom>
                <a:avLst/>
                <a:gdLst>
                  <a:gd name="T0" fmla="*/ 8 w 67"/>
                  <a:gd name="T1" fmla="*/ 2 h 54"/>
                  <a:gd name="T2" fmla="*/ 7 w 67"/>
                  <a:gd name="T3" fmla="*/ 1 h 54"/>
                  <a:gd name="T4" fmla="*/ 6 w 67"/>
                  <a:gd name="T5" fmla="*/ 0 h 54"/>
                  <a:gd name="T6" fmla="*/ 4 w 67"/>
                  <a:gd name="T7" fmla="*/ 0 h 54"/>
                  <a:gd name="T8" fmla="*/ 3 w 67"/>
                  <a:gd name="T9" fmla="*/ 1 h 54"/>
                  <a:gd name="T10" fmla="*/ 1 w 67"/>
                  <a:gd name="T11" fmla="*/ 2 h 54"/>
                  <a:gd name="T12" fmla="*/ 0 w 67"/>
                  <a:gd name="T13" fmla="*/ 3 h 54"/>
                  <a:gd name="T14" fmla="*/ 0 w 67"/>
                  <a:gd name="T15" fmla="*/ 4 h 54"/>
                  <a:gd name="T16" fmla="*/ 0 w 67"/>
                  <a:gd name="T17" fmla="*/ 5 h 54"/>
                  <a:gd name="T18" fmla="*/ 1 w 67"/>
                  <a:gd name="T19" fmla="*/ 6 h 54"/>
                  <a:gd name="T20" fmla="*/ 2 w 67"/>
                  <a:gd name="T21" fmla="*/ 7 h 54"/>
                  <a:gd name="T22" fmla="*/ 3 w 67"/>
                  <a:gd name="T23" fmla="*/ 7 h 54"/>
                  <a:gd name="T24" fmla="*/ 5 w 67"/>
                  <a:gd name="T25" fmla="*/ 7 h 54"/>
                  <a:gd name="T26" fmla="*/ 7 w 67"/>
                  <a:gd name="T27" fmla="*/ 6 h 54"/>
                  <a:gd name="T28" fmla="*/ 8 w 67"/>
                  <a:gd name="T29" fmla="*/ 5 h 54"/>
                  <a:gd name="T30" fmla="*/ 8 w 67"/>
                  <a:gd name="T31" fmla="*/ 3 h 54"/>
                  <a:gd name="T32" fmla="*/ 8 w 67"/>
                  <a:gd name="T33" fmla="*/ 2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4"/>
                  <a:gd name="T53" fmla="*/ 67 w 67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4">
                    <a:moveTo>
                      <a:pt x="67" y="13"/>
                    </a:moveTo>
                    <a:lnTo>
                      <a:pt x="62" y="6"/>
                    </a:lnTo>
                    <a:lnTo>
                      <a:pt x="50" y="0"/>
                    </a:lnTo>
                    <a:lnTo>
                      <a:pt x="39" y="0"/>
                    </a:lnTo>
                    <a:lnTo>
                      <a:pt x="25" y="4"/>
                    </a:lnTo>
                    <a:lnTo>
                      <a:pt x="14" y="12"/>
                    </a:lnTo>
                    <a:lnTo>
                      <a:pt x="4" y="19"/>
                    </a:lnTo>
                    <a:lnTo>
                      <a:pt x="0" y="31"/>
                    </a:lnTo>
                    <a:lnTo>
                      <a:pt x="2" y="40"/>
                    </a:lnTo>
                    <a:lnTo>
                      <a:pt x="8" y="48"/>
                    </a:lnTo>
                    <a:lnTo>
                      <a:pt x="19" y="52"/>
                    </a:lnTo>
                    <a:lnTo>
                      <a:pt x="31" y="54"/>
                    </a:lnTo>
                    <a:lnTo>
                      <a:pt x="44" y="50"/>
                    </a:lnTo>
                    <a:lnTo>
                      <a:pt x="56" y="42"/>
                    </a:lnTo>
                    <a:lnTo>
                      <a:pt x="64" y="33"/>
                    </a:lnTo>
                    <a:lnTo>
                      <a:pt x="67" y="23"/>
                    </a:lnTo>
                    <a:lnTo>
                      <a:pt x="67" y="13"/>
                    </a:lnTo>
                    <a:close/>
                  </a:path>
                </a:pathLst>
              </a:custGeom>
              <a:blipFill dpi="0" rotWithShape="0">
                <a:blip r:embed="rId18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6778" name="Freeform 272">
                <a:extLst>
                  <a:ext uri="{FF2B5EF4-FFF2-40B4-BE49-F238E27FC236}">
                    <a16:creationId xmlns:a16="http://schemas.microsoft.com/office/drawing/2014/main" id="{CFAEE9DF-76A9-6675-3A12-F6259B6A47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7" y="1891"/>
                <a:ext cx="33" cy="27"/>
              </a:xfrm>
              <a:custGeom>
                <a:avLst/>
                <a:gdLst>
                  <a:gd name="T0" fmla="*/ 8 w 67"/>
                  <a:gd name="T1" fmla="*/ 2 h 54"/>
                  <a:gd name="T2" fmla="*/ 7 w 67"/>
                  <a:gd name="T3" fmla="*/ 1 h 54"/>
                  <a:gd name="T4" fmla="*/ 6 w 67"/>
                  <a:gd name="T5" fmla="*/ 0 h 54"/>
                  <a:gd name="T6" fmla="*/ 4 w 67"/>
                  <a:gd name="T7" fmla="*/ 0 h 54"/>
                  <a:gd name="T8" fmla="*/ 3 w 67"/>
                  <a:gd name="T9" fmla="*/ 1 h 54"/>
                  <a:gd name="T10" fmla="*/ 1 w 67"/>
                  <a:gd name="T11" fmla="*/ 2 h 54"/>
                  <a:gd name="T12" fmla="*/ 0 w 67"/>
                  <a:gd name="T13" fmla="*/ 3 h 54"/>
                  <a:gd name="T14" fmla="*/ 0 w 67"/>
                  <a:gd name="T15" fmla="*/ 4 h 54"/>
                  <a:gd name="T16" fmla="*/ 0 w 67"/>
                  <a:gd name="T17" fmla="*/ 5 h 54"/>
                  <a:gd name="T18" fmla="*/ 1 w 67"/>
                  <a:gd name="T19" fmla="*/ 6 h 54"/>
                  <a:gd name="T20" fmla="*/ 2 w 67"/>
                  <a:gd name="T21" fmla="*/ 7 h 54"/>
                  <a:gd name="T22" fmla="*/ 3 w 67"/>
                  <a:gd name="T23" fmla="*/ 7 h 54"/>
                  <a:gd name="T24" fmla="*/ 5 w 67"/>
                  <a:gd name="T25" fmla="*/ 7 h 54"/>
                  <a:gd name="T26" fmla="*/ 7 w 67"/>
                  <a:gd name="T27" fmla="*/ 6 h 54"/>
                  <a:gd name="T28" fmla="*/ 8 w 67"/>
                  <a:gd name="T29" fmla="*/ 5 h 54"/>
                  <a:gd name="T30" fmla="*/ 8 w 67"/>
                  <a:gd name="T31" fmla="*/ 3 h 54"/>
                  <a:gd name="T32" fmla="*/ 8 w 67"/>
                  <a:gd name="T33" fmla="*/ 2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4"/>
                  <a:gd name="T53" fmla="*/ 67 w 67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4">
                    <a:moveTo>
                      <a:pt x="67" y="13"/>
                    </a:moveTo>
                    <a:lnTo>
                      <a:pt x="62" y="6"/>
                    </a:lnTo>
                    <a:lnTo>
                      <a:pt x="50" y="0"/>
                    </a:lnTo>
                    <a:lnTo>
                      <a:pt x="39" y="0"/>
                    </a:lnTo>
                    <a:lnTo>
                      <a:pt x="25" y="4"/>
                    </a:lnTo>
                    <a:lnTo>
                      <a:pt x="14" y="12"/>
                    </a:lnTo>
                    <a:lnTo>
                      <a:pt x="4" y="19"/>
                    </a:lnTo>
                    <a:lnTo>
                      <a:pt x="0" y="31"/>
                    </a:lnTo>
                    <a:lnTo>
                      <a:pt x="2" y="40"/>
                    </a:lnTo>
                    <a:lnTo>
                      <a:pt x="8" y="48"/>
                    </a:lnTo>
                    <a:lnTo>
                      <a:pt x="19" y="52"/>
                    </a:lnTo>
                    <a:lnTo>
                      <a:pt x="31" y="54"/>
                    </a:lnTo>
                    <a:lnTo>
                      <a:pt x="44" y="50"/>
                    </a:lnTo>
                    <a:lnTo>
                      <a:pt x="56" y="42"/>
                    </a:lnTo>
                    <a:lnTo>
                      <a:pt x="64" y="33"/>
                    </a:lnTo>
                    <a:lnTo>
                      <a:pt x="67" y="23"/>
                    </a:lnTo>
                    <a:lnTo>
                      <a:pt x="67" y="13"/>
                    </a:lnTo>
                    <a:close/>
                  </a:path>
                </a:pathLst>
              </a:custGeom>
              <a:noFill/>
              <a:ln w="12700">
                <a:solidFill>
                  <a:srgbClr val="CC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</p:grpSp>
      <p:grpSp>
        <p:nvGrpSpPr>
          <p:cNvPr id="16508" name="Group 273">
            <a:extLst>
              <a:ext uri="{FF2B5EF4-FFF2-40B4-BE49-F238E27FC236}">
                <a16:creationId xmlns:a16="http://schemas.microsoft.com/office/drawing/2014/main" id="{4703C76F-13B3-1E67-90F1-04954FB33FC3}"/>
              </a:ext>
            </a:extLst>
          </p:cNvPr>
          <p:cNvGrpSpPr>
            <a:grpSpLocks/>
          </p:cNvGrpSpPr>
          <p:nvPr/>
        </p:nvGrpSpPr>
        <p:grpSpPr bwMode="auto">
          <a:xfrm>
            <a:off x="4421188" y="2935288"/>
            <a:ext cx="107950" cy="101600"/>
            <a:chOff x="2785" y="1849"/>
            <a:chExt cx="68" cy="64"/>
          </a:xfrm>
        </p:grpSpPr>
        <p:sp>
          <p:nvSpPr>
            <p:cNvPr id="16771" name="Freeform 274">
              <a:extLst>
                <a:ext uri="{FF2B5EF4-FFF2-40B4-BE49-F238E27FC236}">
                  <a16:creationId xmlns:a16="http://schemas.microsoft.com/office/drawing/2014/main" id="{FBD117AE-9D02-82CD-82E6-0453065B73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5" y="1849"/>
              <a:ext cx="68" cy="64"/>
            </a:xfrm>
            <a:custGeom>
              <a:avLst/>
              <a:gdLst>
                <a:gd name="T0" fmla="*/ 7 w 136"/>
                <a:gd name="T1" fmla="*/ 0 h 128"/>
                <a:gd name="T2" fmla="*/ 5 w 136"/>
                <a:gd name="T3" fmla="*/ 2 h 128"/>
                <a:gd name="T4" fmla="*/ 4 w 136"/>
                <a:gd name="T5" fmla="*/ 3 h 128"/>
                <a:gd name="T6" fmla="*/ 1 w 136"/>
                <a:gd name="T7" fmla="*/ 4 h 128"/>
                <a:gd name="T8" fmla="*/ 0 w 136"/>
                <a:gd name="T9" fmla="*/ 6 h 128"/>
                <a:gd name="T10" fmla="*/ 0 w 136"/>
                <a:gd name="T11" fmla="*/ 7 h 128"/>
                <a:gd name="T12" fmla="*/ 0 w 136"/>
                <a:gd name="T13" fmla="*/ 8 h 128"/>
                <a:gd name="T14" fmla="*/ 1 w 136"/>
                <a:gd name="T15" fmla="*/ 9 h 128"/>
                <a:gd name="T16" fmla="*/ 1 w 136"/>
                <a:gd name="T17" fmla="*/ 9 h 128"/>
                <a:gd name="T18" fmla="*/ 1 w 136"/>
                <a:gd name="T19" fmla="*/ 10 h 128"/>
                <a:gd name="T20" fmla="*/ 1 w 136"/>
                <a:gd name="T21" fmla="*/ 11 h 128"/>
                <a:gd name="T22" fmla="*/ 2 w 136"/>
                <a:gd name="T23" fmla="*/ 12 h 128"/>
                <a:gd name="T24" fmla="*/ 3 w 136"/>
                <a:gd name="T25" fmla="*/ 13 h 128"/>
                <a:gd name="T26" fmla="*/ 4 w 136"/>
                <a:gd name="T27" fmla="*/ 14 h 128"/>
                <a:gd name="T28" fmla="*/ 5 w 136"/>
                <a:gd name="T29" fmla="*/ 14 h 128"/>
                <a:gd name="T30" fmla="*/ 7 w 136"/>
                <a:gd name="T31" fmla="*/ 15 h 128"/>
                <a:gd name="T32" fmla="*/ 8 w 136"/>
                <a:gd name="T33" fmla="*/ 15 h 128"/>
                <a:gd name="T34" fmla="*/ 10 w 136"/>
                <a:gd name="T35" fmla="*/ 16 h 128"/>
                <a:gd name="T36" fmla="*/ 10 w 136"/>
                <a:gd name="T37" fmla="*/ 16 h 128"/>
                <a:gd name="T38" fmla="*/ 11 w 136"/>
                <a:gd name="T39" fmla="*/ 16 h 128"/>
                <a:gd name="T40" fmla="*/ 12 w 136"/>
                <a:gd name="T41" fmla="*/ 16 h 128"/>
                <a:gd name="T42" fmla="*/ 13 w 136"/>
                <a:gd name="T43" fmla="*/ 16 h 128"/>
                <a:gd name="T44" fmla="*/ 13 w 136"/>
                <a:gd name="T45" fmla="*/ 15 h 128"/>
                <a:gd name="T46" fmla="*/ 14 w 136"/>
                <a:gd name="T47" fmla="*/ 15 h 128"/>
                <a:gd name="T48" fmla="*/ 16 w 136"/>
                <a:gd name="T49" fmla="*/ 11 h 128"/>
                <a:gd name="T50" fmla="*/ 17 w 136"/>
                <a:gd name="T51" fmla="*/ 7 h 128"/>
                <a:gd name="T52" fmla="*/ 17 w 136"/>
                <a:gd name="T53" fmla="*/ 7 h 128"/>
                <a:gd name="T54" fmla="*/ 17 w 136"/>
                <a:gd name="T55" fmla="*/ 6 h 128"/>
                <a:gd name="T56" fmla="*/ 16 w 136"/>
                <a:gd name="T57" fmla="*/ 5 h 128"/>
                <a:gd name="T58" fmla="*/ 16 w 136"/>
                <a:gd name="T59" fmla="*/ 4 h 128"/>
                <a:gd name="T60" fmla="*/ 15 w 136"/>
                <a:gd name="T61" fmla="*/ 4 h 128"/>
                <a:gd name="T62" fmla="*/ 15 w 136"/>
                <a:gd name="T63" fmla="*/ 4 h 128"/>
                <a:gd name="T64" fmla="*/ 12 w 136"/>
                <a:gd name="T65" fmla="*/ 2 h 128"/>
                <a:gd name="T66" fmla="*/ 11 w 136"/>
                <a:gd name="T67" fmla="*/ 1 h 128"/>
                <a:gd name="T68" fmla="*/ 10 w 136"/>
                <a:gd name="T69" fmla="*/ 0 h 128"/>
                <a:gd name="T70" fmla="*/ 9 w 136"/>
                <a:gd name="T71" fmla="*/ 0 h 128"/>
                <a:gd name="T72" fmla="*/ 8 w 136"/>
                <a:gd name="T73" fmla="*/ 1 h 128"/>
                <a:gd name="T74" fmla="*/ 8 w 136"/>
                <a:gd name="T75" fmla="*/ 2 h 128"/>
                <a:gd name="T76" fmla="*/ 7 w 136"/>
                <a:gd name="T77" fmla="*/ 2 h 128"/>
                <a:gd name="T78" fmla="*/ 7 w 136"/>
                <a:gd name="T79" fmla="*/ 2 h 128"/>
                <a:gd name="T80" fmla="*/ 7 w 136"/>
                <a:gd name="T81" fmla="*/ 1 h 128"/>
                <a:gd name="T82" fmla="*/ 7 w 136"/>
                <a:gd name="T83" fmla="*/ 0 h 12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36"/>
                <a:gd name="T127" fmla="*/ 0 h 128"/>
                <a:gd name="T128" fmla="*/ 136 w 136"/>
                <a:gd name="T129" fmla="*/ 128 h 12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36" h="128">
                  <a:moveTo>
                    <a:pt x="50" y="0"/>
                  </a:moveTo>
                  <a:lnTo>
                    <a:pt x="38" y="9"/>
                  </a:lnTo>
                  <a:lnTo>
                    <a:pt x="27" y="17"/>
                  </a:lnTo>
                  <a:lnTo>
                    <a:pt x="4" y="32"/>
                  </a:lnTo>
                  <a:lnTo>
                    <a:pt x="0" y="46"/>
                  </a:lnTo>
                  <a:lnTo>
                    <a:pt x="0" y="51"/>
                  </a:lnTo>
                  <a:lnTo>
                    <a:pt x="0" y="59"/>
                  </a:lnTo>
                  <a:lnTo>
                    <a:pt x="2" y="65"/>
                  </a:lnTo>
                  <a:lnTo>
                    <a:pt x="4" y="71"/>
                  </a:lnTo>
                  <a:lnTo>
                    <a:pt x="4" y="76"/>
                  </a:lnTo>
                  <a:lnTo>
                    <a:pt x="4" y="84"/>
                  </a:lnTo>
                  <a:lnTo>
                    <a:pt x="11" y="94"/>
                  </a:lnTo>
                  <a:lnTo>
                    <a:pt x="19" y="101"/>
                  </a:lnTo>
                  <a:lnTo>
                    <a:pt x="29" y="107"/>
                  </a:lnTo>
                  <a:lnTo>
                    <a:pt x="38" y="109"/>
                  </a:lnTo>
                  <a:lnTo>
                    <a:pt x="50" y="113"/>
                  </a:lnTo>
                  <a:lnTo>
                    <a:pt x="57" y="115"/>
                  </a:lnTo>
                  <a:lnTo>
                    <a:pt x="73" y="122"/>
                  </a:lnTo>
                  <a:lnTo>
                    <a:pt x="80" y="126"/>
                  </a:lnTo>
                  <a:lnTo>
                    <a:pt x="88" y="128"/>
                  </a:lnTo>
                  <a:lnTo>
                    <a:pt x="92" y="126"/>
                  </a:lnTo>
                  <a:lnTo>
                    <a:pt x="98" y="121"/>
                  </a:lnTo>
                  <a:lnTo>
                    <a:pt x="101" y="117"/>
                  </a:lnTo>
                  <a:lnTo>
                    <a:pt x="105" y="113"/>
                  </a:lnTo>
                  <a:lnTo>
                    <a:pt x="122" y="84"/>
                  </a:lnTo>
                  <a:lnTo>
                    <a:pt x="136" y="55"/>
                  </a:lnTo>
                  <a:lnTo>
                    <a:pt x="136" y="51"/>
                  </a:lnTo>
                  <a:lnTo>
                    <a:pt x="134" y="48"/>
                  </a:lnTo>
                  <a:lnTo>
                    <a:pt x="128" y="40"/>
                  </a:lnTo>
                  <a:lnTo>
                    <a:pt x="121" y="32"/>
                  </a:lnTo>
                  <a:lnTo>
                    <a:pt x="119" y="30"/>
                  </a:lnTo>
                  <a:lnTo>
                    <a:pt x="117" y="30"/>
                  </a:lnTo>
                  <a:lnTo>
                    <a:pt x="96" y="13"/>
                  </a:lnTo>
                  <a:lnTo>
                    <a:pt x="84" y="5"/>
                  </a:lnTo>
                  <a:lnTo>
                    <a:pt x="73" y="0"/>
                  </a:lnTo>
                  <a:lnTo>
                    <a:pt x="67" y="0"/>
                  </a:lnTo>
                  <a:lnTo>
                    <a:pt x="63" y="2"/>
                  </a:lnTo>
                  <a:lnTo>
                    <a:pt x="57" y="9"/>
                  </a:lnTo>
                  <a:lnTo>
                    <a:pt x="55" y="11"/>
                  </a:lnTo>
                  <a:lnTo>
                    <a:pt x="53" y="11"/>
                  </a:lnTo>
                  <a:lnTo>
                    <a:pt x="52" y="7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CCCCFF"/>
            </a:solidFill>
            <a:ln w="12700">
              <a:solidFill>
                <a:srgbClr val="CC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grpSp>
          <p:nvGrpSpPr>
            <p:cNvPr id="16772" name="Group 275">
              <a:extLst>
                <a:ext uri="{FF2B5EF4-FFF2-40B4-BE49-F238E27FC236}">
                  <a16:creationId xmlns:a16="http://schemas.microsoft.com/office/drawing/2014/main" id="{8C6E2C06-34EF-312A-700A-47FF58859A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99" y="1872"/>
              <a:ext cx="34" cy="25"/>
              <a:chOff x="2799" y="1872"/>
              <a:chExt cx="34" cy="25"/>
            </a:xfrm>
          </p:grpSpPr>
          <p:sp>
            <p:nvSpPr>
              <p:cNvPr id="16773" name="Freeform 276">
                <a:extLst>
                  <a:ext uri="{FF2B5EF4-FFF2-40B4-BE49-F238E27FC236}">
                    <a16:creationId xmlns:a16="http://schemas.microsoft.com/office/drawing/2014/main" id="{FCFDF0F0-38F3-F0E9-8AF9-45216BAB56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9" y="1872"/>
                <a:ext cx="34" cy="25"/>
              </a:xfrm>
              <a:custGeom>
                <a:avLst/>
                <a:gdLst>
                  <a:gd name="T0" fmla="*/ 5 w 67"/>
                  <a:gd name="T1" fmla="*/ 0 h 50"/>
                  <a:gd name="T2" fmla="*/ 3 w 67"/>
                  <a:gd name="T3" fmla="*/ 0 h 50"/>
                  <a:gd name="T4" fmla="*/ 2 w 67"/>
                  <a:gd name="T5" fmla="*/ 1 h 50"/>
                  <a:gd name="T6" fmla="*/ 1 w 67"/>
                  <a:gd name="T7" fmla="*/ 2 h 50"/>
                  <a:gd name="T8" fmla="*/ 0 w 67"/>
                  <a:gd name="T9" fmla="*/ 3 h 50"/>
                  <a:gd name="T10" fmla="*/ 0 w 67"/>
                  <a:gd name="T11" fmla="*/ 4 h 50"/>
                  <a:gd name="T12" fmla="*/ 1 w 67"/>
                  <a:gd name="T13" fmla="*/ 5 h 50"/>
                  <a:gd name="T14" fmla="*/ 2 w 67"/>
                  <a:gd name="T15" fmla="*/ 6 h 50"/>
                  <a:gd name="T16" fmla="*/ 4 w 67"/>
                  <a:gd name="T17" fmla="*/ 7 h 50"/>
                  <a:gd name="T18" fmla="*/ 6 w 67"/>
                  <a:gd name="T19" fmla="*/ 7 h 50"/>
                  <a:gd name="T20" fmla="*/ 7 w 67"/>
                  <a:gd name="T21" fmla="*/ 6 h 50"/>
                  <a:gd name="T22" fmla="*/ 8 w 67"/>
                  <a:gd name="T23" fmla="*/ 5 h 50"/>
                  <a:gd name="T24" fmla="*/ 9 w 67"/>
                  <a:gd name="T25" fmla="*/ 4 h 50"/>
                  <a:gd name="T26" fmla="*/ 9 w 67"/>
                  <a:gd name="T27" fmla="*/ 3 h 50"/>
                  <a:gd name="T28" fmla="*/ 8 w 67"/>
                  <a:gd name="T29" fmla="*/ 2 h 50"/>
                  <a:gd name="T30" fmla="*/ 7 w 67"/>
                  <a:gd name="T31" fmla="*/ 1 h 50"/>
                  <a:gd name="T32" fmla="*/ 5 w 67"/>
                  <a:gd name="T33" fmla="*/ 0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0"/>
                  <a:gd name="T53" fmla="*/ 67 w 67"/>
                  <a:gd name="T54" fmla="*/ 50 h 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0">
                    <a:moveTo>
                      <a:pt x="36" y="0"/>
                    </a:moveTo>
                    <a:lnTo>
                      <a:pt x="23" y="0"/>
                    </a:lnTo>
                    <a:lnTo>
                      <a:pt x="13" y="4"/>
                    </a:lnTo>
                    <a:lnTo>
                      <a:pt x="3" y="9"/>
                    </a:lnTo>
                    <a:lnTo>
                      <a:pt x="0" y="19"/>
                    </a:lnTo>
                    <a:lnTo>
                      <a:pt x="0" y="28"/>
                    </a:lnTo>
                    <a:lnTo>
                      <a:pt x="5" y="38"/>
                    </a:lnTo>
                    <a:lnTo>
                      <a:pt x="15" y="46"/>
                    </a:lnTo>
                    <a:lnTo>
                      <a:pt x="28" y="50"/>
                    </a:lnTo>
                    <a:lnTo>
                      <a:pt x="42" y="50"/>
                    </a:lnTo>
                    <a:lnTo>
                      <a:pt x="53" y="46"/>
                    </a:lnTo>
                    <a:lnTo>
                      <a:pt x="63" y="40"/>
                    </a:lnTo>
                    <a:lnTo>
                      <a:pt x="67" y="30"/>
                    </a:lnTo>
                    <a:lnTo>
                      <a:pt x="65" y="19"/>
                    </a:lnTo>
                    <a:lnTo>
                      <a:pt x="59" y="9"/>
                    </a:lnTo>
                    <a:lnTo>
                      <a:pt x="49" y="4"/>
                    </a:lnTo>
                    <a:lnTo>
                      <a:pt x="36" y="0"/>
                    </a:lnTo>
                    <a:close/>
                  </a:path>
                </a:pathLst>
              </a:custGeom>
              <a:blipFill dpi="0" rotWithShape="0">
                <a:blip r:embed="rId1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6774" name="Freeform 277">
                <a:extLst>
                  <a:ext uri="{FF2B5EF4-FFF2-40B4-BE49-F238E27FC236}">
                    <a16:creationId xmlns:a16="http://schemas.microsoft.com/office/drawing/2014/main" id="{0102AB8F-8A25-D997-FE90-BBE262CC78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9" y="1872"/>
                <a:ext cx="34" cy="25"/>
              </a:xfrm>
              <a:custGeom>
                <a:avLst/>
                <a:gdLst>
                  <a:gd name="T0" fmla="*/ 5 w 67"/>
                  <a:gd name="T1" fmla="*/ 0 h 50"/>
                  <a:gd name="T2" fmla="*/ 3 w 67"/>
                  <a:gd name="T3" fmla="*/ 0 h 50"/>
                  <a:gd name="T4" fmla="*/ 2 w 67"/>
                  <a:gd name="T5" fmla="*/ 1 h 50"/>
                  <a:gd name="T6" fmla="*/ 1 w 67"/>
                  <a:gd name="T7" fmla="*/ 2 h 50"/>
                  <a:gd name="T8" fmla="*/ 0 w 67"/>
                  <a:gd name="T9" fmla="*/ 3 h 50"/>
                  <a:gd name="T10" fmla="*/ 0 w 67"/>
                  <a:gd name="T11" fmla="*/ 4 h 50"/>
                  <a:gd name="T12" fmla="*/ 1 w 67"/>
                  <a:gd name="T13" fmla="*/ 5 h 50"/>
                  <a:gd name="T14" fmla="*/ 2 w 67"/>
                  <a:gd name="T15" fmla="*/ 6 h 50"/>
                  <a:gd name="T16" fmla="*/ 4 w 67"/>
                  <a:gd name="T17" fmla="*/ 7 h 50"/>
                  <a:gd name="T18" fmla="*/ 6 w 67"/>
                  <a:gd name="T19" fmla="*/ 7 h 50"/>
                  <a:gd name="T20" fmla="*/ 7 w 67"/>
                  <a:gd name="T21" fmla="*/ 6 h 50"/>
                  <a:gd name="T22" fmla="*/ 8 w 67"/>
                  <a:gd name="T23" fmla="*/ 5 h 50"/>
                  <a:gd name="T24" fmla="*/ 9 w 67"/>
                  <a:gd name="T25" fmla="*/ 4 h 50"/>
                  <a:gd name="T26" fmla="*/ 9 w 67"/>
                  <a:gd name="T27" fmla="*/ 3 h 50"/>
                  <a:gd name="T28" fmla="*/ 8 w 67"/>
                  <a:gd name="T29" fmla="*/ 2 h 50"/>
                  <a:gd name="T30" fmla="*/ 7 w 67"/>
                  <a:gd name="T31" fmla="*/ 1 h 50"/>
                  <a:gd name="T32" fmla="*/ 5 w 67"/>
                  <a:gd name="T33" fmla="*/ 0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0"/>
                  <a:gd name="T53" fmla="*/ 67 w 67"/>
                  <a:gd name="T54" fmla="*/ 50 h 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0">
                    <a:moveTo>
                      <a:pt x="36" y="0"/>
                    </a:moveTo>
                    <a:lnTo>
                      <a:pt x="23" y="0"/>
                    </a:lnTo>
                    <a:lnTo>
                      <a:pt x="13" y="4"/>
                    </a:lnTo>
                    <a:lnTo>
                      <a:pt x="3" y="9"/>
                    </a:lnTo>
                    <a:lnTo>
                      <a:pt x="0" y="19"/>
                    </a:lnTo>
                    <a:lnTo>
                      <a:pt x="0" y="28"/>
                    </a:lnTo>
                    <a:lnTo>
                      <a:pt x="5" y="38"/>
                    </a:lnTo>
                    <a:lnTo>
                      <a:pt x="15" y="46"/>
                    </a:lnTo>
                    <a:lnTo>
                      <a:pt x="28" y="50"/>
                    </a:lnTo>
                    <a:lnTo>
                      <a:pt x="42" y="50"/>
                    </a:lnTo>
                    <a:lnTo>
                      <a:pt x="53" y="46"/>
                    </a:lnTo>
                    <a:lnTo>
                      <a:pt x="63" y="40"/>
                    </a:lnTo>
                    <a:lnTo>
                      <a:pt x="67" y="30"/>
                    </a:lnTo>
                    <a:lnTo>
                      <a:pt x="65" y="19"/>
                    </a:lnTo>
                    <a:lnTo>
                      <a:pt x="59" y="9"/>
                    </a:lnTo>
                    <a:lnTo>
                      <a:pt x="49" y="4"/>
                    </a:lnTo>
                    <a:lnTo>
                      <a:pt x="36" y="0"/>
                    </a:lnTo>
                    <a:close/>
                  </a:path>
                </a:pathLst>
              </a:custGeom>
              <a:noFill/>
              <a:ln w="12700">
                <a:solidFill>
                  <a:srgbClr val="CC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</p:grpSp>
      <p:grpSp>
        <p:nvGrpSpPr>
          <p:cNvPr id="16509" name="Group 278">
            <a:extLst>
              <a:ext uri="{FF2B5EF4-FFF2-40B4-BE49-F238E27FC236}">
                <a16:creationId xmlns:a16="http://schemas.microsoft.com/office/drawing/2014/main" id="{279D8308-EA5A-3890-5804-4287982CE880}"/>
              </a:ext>
            </a:extLst>
          </p:cNvPr>
          <p:cNvGrpSpPr>
            <a:grpSpLocks/>
          </p:cNvGrpSpPr>
          <p:nvPr/>
        </p:nvGrpSpPr>
        <p:grpSpPr bwMode="auto">
          <a:xfrm>
            <a:off x="4805363" y="2887663"/>
            <a:ext cx="130175" cy="73025"/>
            <a:chOff x="3027" y="1819"/>
            <a:chExt cx="82" cy="46"/>
          </a:xfrm>
        </p:grpSpPr>
        <p:sp>
          <p:nvSpPr>
            <p:cNvPr id="16767" name="Freeform 279">
              <a:extLst>
                <a:ext uri="{FF2B5EF4-FFF2-40B4-BE49-F238E27FC236}">
                  <a16:creationId xmlns:a16="http://schemas.microsoft.com/office/drawing/2014/main" id="{FA165AEA-BBC2-A459-FA90-A1F27D1E7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7" y="1819"/>
              <a:ext cx="82" cy="46"/>
            </a:xfrm>
            <a:custGeom>
              <a:avLst/>
              <a:gdLst>
                <a:gd name="T0" fmla="*/ 18 w 163"/>
                <a:gd name="T1" fmla="*/ 2 h 92"/>
                <a:gd name="T2" fmla="*/ 16 w 163"/>
                <a:gd name="T3" fmla="*/ 2 h 92"/>
                <a:gd name="T4" fmla="*/ 14 w 163"/>
                <a:gd name="T5" fmla="*/ 1 h 92"/>
                <a:gd name="T6" fmla="*/ 9 w 163"/>
                <a:gd name="T7" fmla="*/ 0 h 92"/>
                <a:gd name="T8" fmla="*/ 7 w 163"/>
                <a:gd name="T9" fmla="*/ 1 h 92"/>
                <a:gd name="T10" fmla="*/ 5 w 163"/>
                <a:gd name="T11" fmla="*/ 1 h 92"/>
                <a:gd name="T12" fmla="*/ 4 w 163"/>
                <a:gd name="T13" fmla="*/ 2 h 92"/>
                <a:gd name="T14" fmla="*/ 4 w 163"/>
                <a:gd name="T15" fmla="*/ 2 h 92"/>
                <a:gd name="T16" fmla="*/ 3 w 163"/>
                <a:gd name="T17" fmla="*/ 3 h 92"/>
                <a:gd name="T18" fmla="*/ 2 w 163"/>
                <a:gd name="T19" fmla="*/ 3 h 92"/>
                <a:gd name="T20" fmla="*/ 1 w 163"/>
                <a:gd name="T21" fmla="*/ 4 h 92"/>
                <a:gd name="T22" fmla="*/ 0 w 163"/>
                <a:gd name="T23" fmla="*/ 5 h 92"/>
                <a:gd name="T24" fmla="*/ 1 w 163"/>
                <a:gd name="T25" fmla="*/ 6 h 92"/>
                <a:gd name="T26" fmla="*/ 1 w 163"/>
                <a:gd name="T27" fmla="*/ 7 h 92"/>
                <a:gd name="T28" fmla="*/ 2 w 163"/>
                <a:gd name="T29" fmla="*/ 8 h 92"/>
                <a:gd name="T30" fmla="*/ 2 w 163"/>
                <a:gd name="T31" fmla="*/ 9 h 92"/>
                <a:gd name="T32" fmla="*/ 2 w 163"/>
                <a:gd name="T33" fmla="*/ 10 h 92"/>
                <a:gd name="T34" fmla="*/ 3 w 163"/>
                <a:gd name="T35" fmla="*/ 11 h 92"/>
                <a:gd name="T36" fmla="*/ 3 w 163"/>
                <a:gd name="T37" fmla="*/ 11 h 92"/>
                <a:gd name="T38" fmla="*/ 4 w 163"/>
                <a:gd name="T39" fmla="*/ 12 h 92"/>
                <a:gd name="T40" fmla="*/ 4 w 163"/>
                <a:gd name="T41" fmla="*/ 12 h 92"/>
                <a:gd name="T42" fmla="*/ 6 w 163"/>
                <a:gd name="T43" fmla="*/ 12 h 92"/>
                <a:gd name="T44" fmla="*/ 7 w 163"/>
                <a:gd name="T45" fmla="*/ 12 h 92"/>
                <a:gd name="T46" fmla="*/ 12 w 163"/>
                <a:gd name="T47" fmla="*/ 12 h 92"/>
                <a:gd name="T48" fmla="*/ 18 w 163"/>
                <a:gd name="T49" fmla="*/ 11 h 92"/>
                <a:gd name="T50" fmla="*/ 19 w 163"/>
                <a:gd name="T51" fmla="*/ 11 h 92"/>
                <a:gd name="T52" fmla="*/ 19 w 163"/>
                <a:gd name="T53" fmla="*/ 11 h 92"/>
                <a:gd name="T54" fmla="*/ 20 w 163"/>
                <a:gd name="T55" fmla="*/ 10 h 92"/>
                <a:gd name="T56" fmla="*/ 20 w 163"/>
                <a:gd name="T57" fmla="*/ 9 h 92"/>
                <a:gd name="T58" fmla="*/ 20 w 163"/>
                <a:gd name="T59" fmla="*/ 9 h 92"/>
                <a:gd name="T60" fmla="*/ 20 w 163"/>
                <a:gd name="T61" fmla="*/ 9 h 92"/>
                <a:gd name="T62" fmla="*/ 20 w 163"/>
                <a:gd name="T63" fmla="*/ 8 h 92"/>
                <a:gd name="T64" fmla="*/ 21 w 163"/>
                <a:gd name="T65" fmla="*/ 6 h 92"/>
                <a:gd name="T66" fmla="*/ 21 w 163"/>
                <a:gd name="T67" fmla="*/ 5 h 92"/>
                <a:gd name="T68" fmla="*/ 20 w 163"/>
                <a:gd name="T69" fmla="*/ 4 h 92"/>
                <a:gd name="T70" fmla="*/ 20 w 163"/>
                <a:gd name="T71" fmla="*/ 4 h 92"/>
                <a:gd name="T72" fmla="*/ 19 w 163"/>
                <a:gd name="T73" fmla="*/ 3 h 92"/>
                <a:gd name="T74" fmla="*/ 18 w 163"/>
                <a:gd name="T75" fmla="*/ 3 h 92"/>
                <a:gd name="T76" fmla="*/ 17 w 163"/>
                <a:gd name="T77" fmla="*/ 3 h 92"/>
                <a:gd name="T78" fmla="*/ 17 w 163"/>
                <a:gd name="T79" fmla="*/ 3 h 92"/>
                <a:gd name="T80" fmla="*/ 17 w 163"/>
                <a:gd name="T81" fmla="*/ 3 h 92"/>
                <a:gd name="T82" fmla="*/ 18 w 163"/>
                <a:gd name="T83" fmla="*/ 2 h 9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63"/>
                <a:gd name="T127" fmla="*/ 0 h 92"/>
                <a:gd name="T128" fmla="*/ 163 w 163"/>
                <a:gd name="T129" fmla="*/ 92 h 9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63" h="92">
                  <a:moveTo>
                    <a:pt x="144" y="15"/>
                  </a:moveTo>
                  <a:lnTo>
                    <a:pt x="125" y="12"/>
                  </a:lnTo>
                  <a:lnTo>
                    <a:pt x="107" y="8"/>
                  </a:lnTo>
                  <a:lnTo>
                    <a:pt x="71" y="0"/>
                  </a:lnTo>
                  <a:lnTo>
                    <a:pt x="55" y="4"/>
                  </a:lnTo>
                  <a:lnTo>
                    <a:pt x="38" y="8"/>
                  </a:lnTo>
                  <a:lnTo>
                    <a:pt x="32" y="12"/>
                  </a:lnTo>
                  <a:lnTo>
                    <a:pt x="27" y="15"/>
                  </a:lnTo>
                  <a:lnTo>
                    <a:pt x="19" y="19"/>
                  </a:lnTo>
                  <a:lnTo>
                    <a:pt x="11" y="21"/>
                  </a:lnTo>
                  <a:lnTo>
                    <a:pt x="6" y="29"/>
                  </a:lnTo>
                  <a:lnTo>
                    <a:pt x="0" y="37"/>
                  </a:lnTo>
                  <a:lnTo>
                    <a:pt x="2" y="44"/>
                  </a:lnTo>
                  <a:lnTo>
                    <a:pt x="6" y="52"/>
                  </a:lnTo>
                  <a:lnTo>
                    <a:pt x="9" y="60"/>
                  </a:lnTo>
                  <a:lnTo>
                    <a:pt x="11" y="65"/>
                  </a:lnTo>
                  <a:lnTo>
                    <a:pt x="15" y="77"/>
                  </a:lnTo>
                  <a:lnTo>
                    <a:pt x="19" y="88"/>
                  </a:lnTo>
                  <a:lnTo>
                    <a:pt x="21" y="88"/>
                  </a:lnTo>
                  <a:lnTo>
                    <a:pt x="25" y="90"/>
                  </a:lnTo>
                  <a:lnTo>
                    <a:pt x="32" y="90"/>
                  </a:lnTo>
                  <a:lnTo>
                    <a:pt x="42" y="92"/>
                  </a:lnTo>
                  <a:lnTo>
                    <a:pt x="50" y="92"/>
                  </a:lnTo>
                  <a:lnTo>
                    <a:pt x="96" y="92"/>
                  </a:lnTo>
                  <a:lnTo>
                    <a:pt x="142" y="88"/>
                  </a:lnTo>
                  <a:lnTo>
                    <a:pt x="146" y="88"/>
                  </a:lnTo>
                  <a:lnTo>
                    <a:pt x="149" y="85"/>
                  </a:lnTo>
                  <a:lnTo>
                    <a:pt x="153" y="79"/>
                  </a:lnTo>
                  <a:lnTo>
                    <a:pt x="155" y="71"/>
                  </a:lnTo>
                  <a:lnTo>
                    <a:pt x="155" y="69"/>
                  </a:lnTo>
                  <a:lnTo>
                    <a:pt x="155" y="67"/>
                  </a:lnTo>
                  <a:lnTo>
                    <a:pt x="159" y="58"/>
                  </a:lnTo>
                  <a:lnTo>
                    <a:pt x="161" y="48"/>
                  </a:lnTo>
                  <a:lnTo>
                    <a:pt x="163" y="38"/>
                  </a:lnTo>
                  <a:lnTo>
                    <a:pt x="159" y="29"/>
                  </a:lnTo>
                  <a:lnTo>
                    <a:pt x="155" y="25"/>
                  </a:lnTo>
                  <a:lnTo>
                    <a:pt x="149" y="23"/>
                  </a:lnTo>
                  <a:lnTo>
                    <a:pt x="138" y="23"/>
                  </a:lnTo>
                  <a:lnTo>
                    <a:pt x="134" y="23"/>
                  </a:lnTo>
                  <a:lnTo>
                    <a:pt x="132" y="21"/>
                  </a:lnTo>
                  <a:lnTo>
                    <a:pt x="136" y="19"/>
                  </a:lnTo>
                  <a:lnTo>
                    <a:pt x="144" y="15"/>
                  </a:lnTo>
                  <a:close/>
                </a:path>
              </a:pathLst>
            </a:custGeom>
            <a:solidFill>
              <a:srgbClr val="CCCCFF"/>
            </a:solidFill>
            <a:ln w="12700">
              <a:solidFill>
                <a:srgbClr val="CC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grpSp>
          <p:nvGrpSpPr>
            <p:cNvPr id="16768" name="Group 280">
              <a:extLst>
                <a:ext uri="{FF2B5EF4-FFF2-40B4-BE49-F238E27FC236}">
                  <a16:creationId xmlns:a16="http://schemas.microsoft.com/office/drawing/2014/main" id="{7FC4C9B8-D90B-3604-1C12-99DE1E4E47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6" y="1831"/>
              <a:ext cx="33" cy="26"/>
              <a:chOff x="3046" y="1831"/>
              <a:chExt cx="33" cy="26"/>
            </a:xfrm>
          </p:grpSpPr>
          <p:sp>
            <p:nvSpPr>
              <p:cNvPr id="16769" name="Freeform 281">
                <a:extLst>
                  <a:ext uri="{FF2B5EF4-FFF2-40B4-BE49-F238E27FC236}">
                    <a16:creationId xmlns:a16="http://schemas.microsoft.com/office/drawing/2014/main" id="{49AE98B9-22D7-AAB8-FFBB-BB90AC0D55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6" y="1831"/>
                <a:ext cx="33" cy="26"/>
              </a:xfrm>
              <a:custGeom>
                <a:avLst/>
                <a:gdLst>
                  <a:gd name="T0" fmla="*/ 8 w 67"/>
                  <a:gd name="T1" fmla="*/ 1 h 54"/>
                  <a:gd name="T2" fmla="*/ 7 w 67"/>
                  <a:gd name="T3" fmla="*/ 0 h 54"/>
                  <a:gd name="T4" fmla="*/ 6 w 67"/>
                  <a:gd name="T5" fmla="*/ 0 h 54"/>
                  <a:gd name="T6" fmla="*/ 4 w 67"/>
                  <a:gd name="T7" fmla="*/ 0 h 54"/>
                  <a:gd name="T8" fmla="*/ 2 w 67"/>
                  <a:gd name="T9" fmla="*/ 0 h 54"/>
                  <a:gd name="T10" fmla="*/ 1 w 67"/>
                  <a:gd name="T11" fmla="*/ 1 h 54"/>
                  <a:gd name="T12" fmla="*/ 0 w 67"/>
                  <a:gd name="T13" fmla="*/ 2 h 54"/>
                  <a:gd name="T14" fmla="*/ 0 w 67"/>
                  <a:gd name="T15" fmla="*/ 3 h 54"/>
                  <a:gd name="T16" fmla="*/ 0 w 67"/>
                  <a:gd name="T17" fmla="*/ 4 h 54"/>
                  <a:gd name="T18" fmla="*/ 0 w 67"/>
                  <a:gd name="T19" fmla="*/ 5 h 54"/>
                  <a:gd name="T20" fmla="*/ 2 w 67"/>
                  <a:gd name="T21" fmla="*/ 6 h 54"/>
                  <a:gd name="T22" fmla="*/ 3 w 67"/>
                  <a:gd name="T23" fmla="*/ 6 h 54"/>
                  <a:gd name="T24" fmla="*/ 5 w 67"/>
                  <a:gd name="T25" fmla="*/ 6 h 54"/>
                  <a:gd name="T26" fmla="*/ 7 w 67"/>
                  <a:gd name="T27" fmla="*/ 5 h 54"/>
                  <a:gd name="T28" fmla="*/ 8 w 67"/>
                  <a:gd name="T29" fmla="*/ 4 h 54"/>
                  <a:gd name="T30" fmla="*/ 8 w 67"/>
                  <a:gd name="T31" fmla="*/ 2 h 54"/>
                  <a:gd name="T32" fmla="*/ 8 w 67"/>
                  <a:gd name="T33" fmla="*/ 1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4"/>
                  <a:gd name="T53" fmla="*/ 67 w 67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4">
                    <a:moveTo>
                      <a:pt x="66" y="14"/>
                    </a:moveTo>
                    <a:lnTo>
                      <a:pt x="60" y="6"/>
                    </a:lnTo>
                    <a:lnTo>
                      <a:pt x="50" y="0"/>
                    </a:lnTo>
                    <a:lnTo>
                      <a:pt x="37" y="0"/>
                    </a:lnTo>
                    <a:lnTo>
                      <a:pt x="23" y="4"/>
                    </a:lnTo>
                    <a:lnTo>
                      <a:pt x="12" y="12"/>
                    </a:lnTo>
                    <a:lnTo>
                      <a:pt x="4" y="19"/>
                    </a:lnTo>
                    <a:lnTo>
                      <a:pt x="0" y="31"/>
                    </a:lnTo>
                    <a:lnTo>
                      <a:pt x="0" y="40"/>
                    </a:lnTo>
                    <a:lnTo>
                      <a:pt x="6" y="48"/>
                    </a:lnTo>
                    <a:lnTo>
                      <a:pt x="18" y="54"/>
                    </a:lnTo>
                    <a:lnTo>
                      <a:pt x="29" y="54"/>
                    </a:lnTo>
                    <a:lnTo>
                      <a:pt x="43" y="50"/>
                    </a:lnTo>
                    <a:lnTo>
                      <a:pt x="56" y="42"/>
                    </a:lnTo>
                    <a:lnTo>
                      <a:pt x="64" y="33"/>
                    </a:lnTo>
                    <a:lnTo>
                      <a:pt x="67" y="23"/>
                    </a:lnTo>
                    <a:lnTo>
                      <a:pt x="66" y="14"/>
                    </a:lnTo>
                    <a:close/>
                  </a:path>
                </a:pathLst>
              </a:custGeom>
              <a:blipFill dpi="0" rotWithShape="0">
                <a:blip r:embed="rId19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6770" name="Freeform 282">
                <a:extLst>
                  <a:ext uri="{FF2B5EF4-FFF2-40B4-BE49-F238E27FC236}">
                    <a16:creationId xmlns:a16="http://schemas.microsoft.com/office/drawing/2014/main" id="{8F7B42EA-DF60-14C9-F954-F2094A0520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6" y="1831"/>
                <a:ext cx="33" cy="26"/>
              </a:xfrm>
              <a:custGeom>
                <a:avLst/>
                <a:gdLst>
                  <a:gd name="T0" fmla="*/ 8 w 67"/>
                  <a:gd name="T1" fmla="*/ 1 h 54"/>
                  <a:gd name="T2" fmla="*/ 7 w 67"/>
                  <a:gd name="T3" fmla="*/ 0 h 54"/>
                  <a:gd name="T4" fmla="*/ 6 w 67"/>
                  <a:gd name="T5" fmla="*/ 0 h 54"/>
                  <a:gd name="T6" fmla="*/ 4 w 67"/>
                  <a:gd name="T7" fmla="*/ 0 h 54"/>
                  <a:gd name="T8" fmla="*/ 2 w 67"/>
                  <a:gd name="T9" fmla="*/ 0 h 54"/>
                  <a:gd name="T10" fmla="*/ 1 w 67"/>
                  <a:gd name="T11" fmla="*/ 1 h 54"/>
                  <a:gd name="T12" fmla="*/ 0 w 67"/>
                  <a:gd name="T13" fmla="*/ 2 h 54"/>
                  <a:gd name="T14" fmla="*/ 0 w 67"/>
                  <a:gd name="T15" fmla="*/ 3 h 54"/>
                  <a:gd name="T16" fmla="*/ 0 w 67"/>
                  <a:gd name="T17" fmla="*/ 4 h 54"/>
                  <a:gd name="T18" fmla="*/ 0 w 67"/>
                  <a:gd name="T19" fmla="*/ 5 h 54"/>
                  <a:gd name="T20" fmla="*/ 2 w 67"/>
                  <a:gd name="T21" fmla="*/ 6 h 54"/>
                  <a:gd name="T22" fmla="*/ 3 w 67"/>
                  <a:gd name="T23" fmla="*/ 6 h 54"/>
                  <a:gd name="T24" fmla="*/ 5 w 67"/>
                  <a:gd name="T25" fmla="*/ 6 h 54"/>
                  <a:gd name="T26" fmla="*/ 7 w 67"/>
                  <a:gd name="T27" fmla="*/ 5 h 54"/>
                  <a:gd name="T28" fmla="*/ 8 w 67"/>
                  <a:gd name="T29" fmla="*/ 4 h 54"/>
                  <a:gd name="T30" fmla="*/ 8 w 67"/>
                  <a:gd name="T31" fmla="*/ 2 h 54"/>
                  <a:gd name="T32" fmla="*/ 8 w 67"/>
                  <a:gd name="T33" fmla="*/ 1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4"/>
                  <a:gd name="T53" fmla="*/ 67 w 67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4">
                    <a:moveTo>
                      <a:pt x="66" y="14"/>
                    </a:moveTo>
                    <a:lnTo>
                      <a:pt x="60" y="6"/>
                    </a:lnTo>
                    <a:lnTo>
                      <a:pt x="50" y="0"/>
                    </a:lnTo>
                    <a:lnTo>
                      <a:pt x="37" y="0"/>
                    </a:lnTo>
                    <a:lnTo>
                      <a:pt x="23" y="4"/>
                    </a:lnTo>
                    <a:lnTo>
                      <a:pt x="12" y="12"/>
                    </a:lnTo>
                    <a:lnTo>
                      <a:pt x="4" y="19"/>
                    </a:lnTo>
                    <a:lnTo>
                      <a:pt x="0" y="31"/>
                    </a:lnTo>
                    <a:lnTo>
                      <a:pt x="0" y="40"/>
                    </a:lnTo>
                    <a:lnTo>
                      <a:pt x="6" y="48"/>
                    </a:lnTo>
                    <a:lnTo>
                      <a:pt x="18" y="54"/>
                    </a:lnTo>
                    <a:lnTo>
                      <a:pt x="29" y="54"/>
                    </a:lnTo>
                    <a:lnTo>
                      <a:pt x="43" y="50"/>
                    </a:lnTo>
                    <a:lnTo>
                      <a:pt x="56" y="42"/>
                    </a:lnTo>
                    <a:lnTo>
                      <a:pt x="64" y="33"/>
                    </a:lnTo>
                    <a:lnTo>
                      <a:pt x="67" y="23"/>
                    </a:lnTo>
                    <a:lnTo>
                      <a:pt x="66" y="14"/>
                    </a:lnTo>
                    <a:close/>
                  </a:path>
                </a:pathLst>
              </a:custGeom>
              <a:noFill/>
              <a:ln w="12700">
                <a:solidFill>
                  <a:srgbClr val="CC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</p:grpSp>
      <p:grpSp>
        <p:nvGrpSpPr>
          <p:cNvPr id="16510" name="Group 283">
            <a:extLst>
              <a:ext uri="{FF2B5EF4-FFF2-40B4-BE49-F238E27FC236}">
                <a16:creationId xmlns:a16="http://schemas.microsoft.com/office/drawing/2014/main" id="{9A54AF0D-A4C5-E4BA-E610-3B92D44BBE1A}"/>
              </a:ext>
            </a:extLst>
          </p:cNvPr>
          <p:cNvGrpSpPr>
            <a:grpSpLocks/>
          </p:cNvGrpSpPr>
          <p:nvPr/>
        </p:nvGrpSpPr>
        <p:grpSpPr bwMode="auto">
          <a:xfrm>
            <a:off x="4889500" y="2886075"/>
            <a:ext cx="130175" cy="74613"/>
            <a:chOff x="3080" y="1818"/>
            <a:chExt cx="82" cy="47"/>
          </a:xfrm>
        </p:grpSpPr>
        <p:sp>
          <p:nvSpPr>
            <p:cNvPr id="16763" name="Freeform 284">
              <a:extLst>
                <a:ext uri="{FF2B5EF4-FFF2-40B4-BE49-F238E27FC236}">
                  <a16:creationId xmlns:a16="http://schemas.microsoft.com/office/drawing/2014/main" id="{4EA5238F-651C-F5BF-4B33-5EEB32221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0" y="1818"/>
              <a:ext cx="82" cy="47"/>
            </a:xfrm>
            <a:custGeom>
              <a:avLst/>
              <a:gdLst>
                <a:gd name="T0" fmla="*/ 18 w 163"/>
                <a:gd name="T1" fmla="*/ 2 h 94"/>
                <a:gd name="T2" fmla="*/ 16 w 163"/>
                <a:gd name="T3" fmla="*/ 2 h 94"/>
                <a:gd name="T4" fmla="*/ 14 w 163"/>
                <a:gd name="T5" fmla="*/ 1 h 94"/>
                <a:gd name="T6" fmla="*/ 9 w 163"/>
                <a:gd name="T7" fmla="*/ 0 h 94"/>
                <a:gd name="T8" fmla="*/ 7 w 163"/>
                <a:gd name="T9" fmla="*/ 1 h 94"/>
                <a:gd name="T10" fmla="*/ 5 w 163"/>
                <a:gd name="T11" fmla="*/ 1 h 94"/>
                <a:gd name="T12" fmla="*/ 4 w 163"/>
                <a:gd name="T13" fmla="*/ 2 h 94"/>
                <a:gd name="T14" fmla="*/ 4 w 163"/>
                <a:gd name="T15" fmla="*/ 2 h 94"/>
                <a:gd name="T16" fmla="*/ 3 w 163"/>
                <a:gd name="T17" fmla="*/ 3 h 94"/>
                <a:gd name="T18" fmla="*/ 2 w 163"/>
                <a:gd name="T19" fmla="*/ 3 h 94"/>
                <a:gd name="T20" fmla="*/ 1 w 163"/>
                <a:gd name="T21" fmla="*/ 4 h 94"/>
                <a:gd name="T22" fmla="*/ 1 w 163"/>
                <a:gd name="T23" fmla="*/ 5 h 94"/>
                <a:gd name="T24" fmla="*/ 0 w 163"/>
                <a:gd name="T25" fmla="*/ 5 h 94"/>
                <a:gd name="T26" fmla="*/ 0 w 163"/>
                <a:gd name="T27" fmla="*/ 6 h 94"/>
                <a:gd name="T28" fmla="*/ 1 w 163"/>
                <a:gd name="T29" fmla="*/ 7 h 94"/>
                <a:gd name="T30" fmla="*/ 1 w 163"/>
                <a:gd name="T31" fmla="*/ 8 h 94"/>
                <a:gd name="T32" fmla="*/ 2 w 163"/>
                <a:gd name="T33" fmla="*/ 9 h 94"/>
                <a:gd name="T34" fmla="*/ 2 w 163"/>
                <a:gd name="T35" fmla="*/ 10 h 94"/>
                <a:gd name="T36" fmla="*/ 2 w 163"/>
                <a:gd name="T37" fmla="*/ 11 h 94"/>
                <a:gd name="T38" fmla="*/ 3 w 163"/>
                <a:gd name="T39" fmla="*/ 11 h 94"/>
                <a:gd name="T40" fmla="*/ 3 w 163"/>
                <a:gd name="T41" fmla="*/ 11 h 94"/>
                <a:gd name="T42" fmla="*/ 4 w 163"/>
                <a:gd name="T43" fmla="*/ 12 h 94"/>
                <a:gd name="T44" fmla="*/ 5 w 163"/>
                <a:gd name="T45" fmla="*/ 12 h 94"/>
                <a:gd name="T46" fmla="*/ 6 w 163"/>
                <a:gd name="T47" fmla="*/ 12 h 94"/>
                <a:gd name="T48" fmla="*/ 7 w 163"/>
                <a:gd name="T49" fmla="*/ 12 h 94"/>
                <a:gd name="T50" fmla="*/ 12 w 163"/>
                <a:gd name="T51" fmla="*/ 12 h 94"/>
                <a:gd name="T52" fmla="*/ 18 w 163"/>
                <a:gd name="T53" fmla="*/ 11 h 94"/>
                <a:gd name="T54" fmla="*/ 18 w 163"/>
                <a:gd name="T55" fmla="*/ 11 h 94"/>
                <a:gd name="T56" fmla="*/ 19 w 163"/>
                <a:gd name="T57" fmla="*/ 11 h 94"/>
                <a:gd name="T58" fmla="*/ 20 w 163"/>
                <a:gd name="T59" fmla="*/ 10 h 94"/>
                <a:gd name="T60" fmla="*/ 20 w 163"/>
                <a:gd name="T61" fmla="*/ 9 h 94"/>
                <a:gd name="T62" fmla="*/ 20 w 163"/>
                <a:gd name="T63" fmla="*/ 9 h 94"/>
                <a:gd name="T64" fmla="*/ 20 w 163"/>
                <a:gd name="T65" fmla="*/ 9 h 94"/>
                <a:gd name="T66" fmla="*/ 20 w 163"/>
                <a:gd name="T67" fmla="*/ 8 h 94"/>
                <a:gd name="T68" fmla="*/ 21 w 163"/>
                <a:gd name="T69" fmla="*/ 6 h 94"/>
                <a:gd name="T70" fmla="*/ 21 w 163"/>
                <a:gd name="T71" fmla="*/ 5 h 94"/>
                <a:gd name="T72" fmla="*/ 20 w 163"/>
                <a:gd name="T73" fmla="*/ 4 h 94"/>
                <a:gd name="T74" fmla="*/ 20 w 163"/>
                <a:gd name="T75" fmla="*/ 4 h 94"/>
                <a:gd name="T76" fmla="*/ 19 w 163"/>
                <a:gd name="T77" fmla="*/ 4 h 94"/>
                <a:gd name="T78" fmla="*/ 18 w 163"/>
                <a:gd name="T79" fmla="*/ 3 h 94"/>
                <a:gd name="T80" fmla="*/ 17 w 163"/>
                <a:gd name="T81" fmla="*/ 3 h 94"/>
                <a:gd name="T82" fmla="*/ 17 w 163"/>
                <a:gd name="T83" fmla="*/ 3 h 94"/>
                <a:gd name="T84" fmla="*/ 17 w 163"/>
                <a:gd name="T85" fmla="*/ 3 h 94"/>
                <a:gd name="T86" fmla="*/ 18 w 163"/>
                <a:gd name="T87" fmla="*/ 2 h 9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63"/>
                <a:gd name="T133" fmla="*/ 0 h 94"/>
                <a:gd name="T134" fmla="*/ 163 w 163"/>
                <a:gd name="T135" fmla="*/ 94 h 9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63" h="94">
                  <a:moveTo>
                    <a:pt x="144" y="16"/>
                  </a:moveTo>
                  <a:lnTo>
                    <a:pt x="125" y="12"/>
                  </a:lnTo>
                  <a:lnTo>
                    <a:pt x="108" y="8"/>
                  </a:lnTo>
                  <a:lnTo>
                    <a:pt x="71" y="0"/>
                  </a:lnTo>
                  <a:lnTo>
                    <a:pt x="54" y="4"/>
                  </a:lnTo>
                  <a:lnTo>
                    <a:pt x="37" y="8"/>
                  </a:lnTo>
                  <a:lnTo>
                    <a:pt x="31" y="12"/>
                  </a:lnTo>
                  <a:lnTo>
                    <a:pt x="25" y="16"/>
                  </a:lnTo>
                  <a:lnTo>
                    <a:pt x="20" y="19"/>
                  </a:lnTo>
                  <a:lnTo>
                    <a:pt x="12" y="21"/>
                  </a:lnTo>
                  <a:lnTo>
                    <a:pt x="4" y="29"/>
                  </a:lnTo>
                  <a:lnTo>
                    <a:pt x="2" y="33"/>
                  </a:lnTo>
                  <a:lnTo>
                    <a:pt x="0" y="37"/>
                  </a:lnTo>
                  <a:lnTo>
                    <a:pt x="0" y="44"/>
                  </a:lnTo>
                  <a:lnTo>
                    <a:pt x="4" y="52"/>
                  </a:lnTo>
                  <a:lnTo>
                    <a:pt x="8" y="60"/>
                  </a:lnTo>
                  <a:lnTo>
                    <a:pt x="12" y="65"/>
                  </a:lnTo>
                  <a:lnTo>
                    <a:pt x="14" y="77"/>
                  </a:lnTo>
                  <a:lnTo>
                    <a:pt x="16" y="83"/>
                  </a:lnTo>
                  <a:lnTo>
                    <a:pt x="20" y="88"/>
                  </a:lnTo>
                  <a:lnTo>
                    <a:pt x="21" y="88"/>
                  </a:lnTo>
                  <a:lnTo>
                    <a:pt x="25" y="90"/>
                  </a:lnTo>
                  <a:lnTo>
                    <a:pt x="33" y="92"/>
                  </a:lnTo>
                  <a:lnTo>
                    <a:pt x="43" y="92"/>
                  </a:lnTo>
                  <a:lnTo>
                    <a:pt x="50" y="94"/>
                  </a:lnTo>
                  <a:lnTo>
                    <a:pt x="96" y="92"/>
                  </a:lnTo>
                  <a:lnTo>
                    <a:pt x="140" y="88"/>
                  </a:lnTo>
                  <a:lnTo>
                    <a:pt x="144" y="88"/>
                  </a:lnTo>
                  <a:lnTo>
                    <a:pt x="148" y="85"/>
                  </a:lnTo>
                  <a:lnTo>
                    <a:pt x="154" y="79"/>
                  </a:lnTo>
                  <a:lnTo>
                    <a:pt x="156" y="71"/>
                  </a:lnTo>
                  <a:lnTo>
                    <a:pt x="156" y="69"/>
                  </a:lnTo>
                  <a:lnTo>
                    <a:pt x="156" y="67"/>
                  </a:lnTo>
                  <a:lnTo>
                    <a:pt x="158" y="58"/>
                  </a:lnTo>
                  <a:lnTo>
                    <a:pt x="161" y="48"/>
                  </a:lnTo>
                  <a:lnTo>
                    <a:pt x="163" y="39"/>
                  </a:lnTo>
                  <a:lnTo>
                    <a:pt x="159" y="29"/>
                  </a:lnTo>
                  <a:lnTo>
                    <a:pt x="156" y="27"/>
                  </a:lnTo>
                  <a:lnTo>
                    <a:pt x="150" y="25"/>
                  </a:lnTo>
                  <a:lnTo>
                    <a:pt x="138" y="23"/>
                  </a:lnTo>
                  <a:lnTo>
                    <a:pt x="133" y="23"/>
                  </a:lnTo>
                  <a:lnTo>
                    <a:pt x="133" y="21"/>
                  </a:lnTo>
                  <a:lnTo>
                    <a:pt x="136" y="19"/>
                  </a:lnTo>
                  <a:lnTo>
                    <a:pt x="144" y="16"/>
                  </a:lnTo>
                  <a:close/>
                </a:path>
              </a:pathLst>
            </a:custGeom>
            <a:solidFill>
              <a:srgbClr val="CCCCFF"/>
            </a:solidFill>
            <a:ln w="12700">
              <a:solidFill>
                <a:srgbClr val="CC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grpSp>
          <p:nvGrpSpPr>
            <p:cNvPr id="16764" name="Group 285">
              <a:extLst>
                <a:ext uri="{FF2B5EF4-FFF2-40B4-BE49-F238E27FC236}">
                  <a16:creationId xmlns:a16="http://schemas.microsoft.com/office/drawing/2014/main" id="{0BCA0012-30DC-ADCE-A2D5-5F8EEC031A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97" y="1830"/>
              <a:ext cx="35" cy="26"/>
              <a:chOff x="3097" y="1830"/>
              <a:chExt cx="35" cy="26"/>
            </a:xfrm>
          </p:grpSpPr>
          <p:sp>
            <p:nvSpPr>
              <p:cNvPr id="16765" name="Freeform 286">
                <a:extLst>
                  <a:ext uri="{FF2B5EF4-FFF2-40B4-BE49-F238E27FC236}">
                    <a16:creationId xmlns:a16="http://schemas.microsoft.com/office/drawing/2014/main" id="{2344729C-1575-51C3-9A00-A6E3A3027B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7" y="1830"/>
                <a:ext cx="35" cy="26"/>
              </a:xfrm>
              <a:custGeom>
                <a:avLst/>
                <a:gdLst>
                  <a:gd name="T0" fmla="*/ 9 w 69"/>
                  <a:gd name="T1" fmla="*/ 1 h 54"/>
                  <a:gd name="T2" fmla="*/ 8 w 69"/>
                  <a:gd name="T3" fmla="*/ 0 h 54"/>
                  <a:gd name="T4" fmla="*/ 7 w 69"/>
                  <a:gd name="T5" fmla="*/ 0 h 54"/>
                  <a:gd name="T6" fmla="*/ 5 w 69"/>
                  <a:gd name="T7" fmla="*/ 0 h 54"/>
                  <a:gd name="T8" fmla="*/ 4 w 69"/>
                  <a:gd name="T9" fmla="*/ 0 h 54"/>
                  <a:gd name="T10" fmla="*/ 2 w 69"/>
                  <a:gd name="T11" fmla="*/ 1 h 54"/>
                  <a:gd name="T12" fmla="*/ 1 w 69"/>
                  <a:gd name="T13" fmla="*/ 2 h 54"/>
                  <a:gd name="T14" fmla="*/ 0 w 69"/>
                  <a:gd name="T15" fmla="*/ 3 h 54"/>
                  <a:gd name="T16" fmla="*/ 1 w 69"/>
                  <a:gd name="T17" fmla="*/ 5 h 54"/>
                  <a:gd name="T18" fmla="*/ 1 w 69"/>
                  <a:gd name="T19" fmla="*/ 5 h 54"/>
                  <a:gd name="T20" fmla="*/ 3 w 69"/>
                  <a:gd name="T21" fmla="*/ 6 h 54"/>
                  <a:gd name="T22" fmla="*/ 4 w 69"/>
                  <a:gd name="T23" fmla="*/ 6 h 54"/>
                  <a:gd name="T24" fmla="*/ 6 w 69"/>
                  <a:gd name="T25" fmla="*/ 6 h 54"/>
                  <a:gd name="T26" fmla="*/ 7 w 69"/>
                  <a:gd name="T27" fmla="*/ 5 h 54"/>
                  <a:gd name="T28" fmla="*/ 9 w 69"/>
                  <a:gd name="T29" fmla="*/ 4 h 54"/>
                  <a:gd name="T30" fmla="*/ 9 w 69"/>
                  <a:gd name="T31" fmla="*/ 2 h 54"/>
                  <a:gd name="T32" fmla="*/ 9 w 69"/>
                  <a:gd name="T33" fmla="*/ 1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54"/>
                  <a:gd name="T53" fmla="*/ 69 w 69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54">
                    <a:moveTo>
                      <a:pt x="67" y="14"/>
                    </a:moveTo>
                    <a:lnTo>
                      <a:pt x="61" y="6"/>
                    </a:lnTo>
                    <a:lnTo>
                      <a:pt x="50" y="0"/>
                    </a:lnTo>
                    <a:lnTo>
                      <a:pt x="38" y="0"/>
                    </a:lnTo>
                    <a:lnTo>
                      <a:pt x="25" y="4"/>
                    </a:lnTo>
                    <a:lnTo>
                      <a:pt x="13" y="12"/>
                    </a:lnTo>
                    <a:lnTo>
                      <a:pt x="6" y="21"/>
                    </a:lnTo>
                    <a:lnTo>
                      <a:pt x="0" y="31"/>
                    </a:lnTo>
                    <a:lnTo>
                      <a:pt x="2" y="41"/>
                    </a:lnTo>
                    <a:lnTo>
                      <a:pt x="8" y="48"/>
                    </a:lnTo>
                    <a:lnTo>
                      <a:pt x="19" y="54"/>
                    </a:lnTo>
                    <a:lnTo>
                      <a:pt x="31" y="54"/>
                    </a:lnTo>
                    <a:lnTo>
                      <a:pt x="44" y="50"/>
                    </a:lnTo>
                    <a:lnTo>
                      <a:pt x="55" y="42"/>
                    </a:lnTo>
                    <a:lnTo>
                      <a:pt x="65" y="33"/>
                    </a:lnTo>
                    <a:lnTo>
                      <a:pt x="69" y="23"/>
                    </a:lnTo>
                    <a:lnTo>
                      <a:pt x="67" y="14"/>
                    </a:lnTo>
                    <a:close/>
                  </a:path>
                </a:pathLst>
              </a:custGeom>
              <a:blipFill dpi="0" rotWithShape="0">
                <a:blip r:embed="rId18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6766" name="Freeform 287">
                <a:extLst>
                  <a:ext uri="{FF2B5EF4-FFF2-40B4-BE49-F238E27FC236}">
                    <a16:creationId xmlns:a16="http://schemas.microsoft.com/office/drawing/2014/main" id="{E811852D-7837-06BC-BF61-961BEC8870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7" y="1830"/>
                <a:ext cx="35" cy="26"/>
              </a:xfrm>
              <a:custGeom>
                <a:avLst/>
                <a:gdLst>
                  <a:gd name="T0" fmla="*/ 9 w 69"/>
                  <a:gd name="T1" fmla="*/ 1 h 54"/>
                  <a:gd name="T2" fmla="*/ 8 w 69"/>
                  <a:gd name="T3" fmla="*/ 0 h 54"/>
                  <a:gd name="T4" fmla="*/ 7 w 69"/>
                  <a:gd name="T5" fmla="*/ 0 h 54"/>
                  <a:gd name="T6" fmla="*/ 5 w 69"/>
                  <a:gd name="T7" fmla="*/ 0 h 54"/>
                  <a:gd name="T8" fmla="*/ 4 w 69"/>
                  <a:gd name="T9" fmla="*/ 0 h 54"/>
                  <a:gd name="T10" fmla="*/ 2 w 69"/>
                  <a:gd name="T11" fmla="*/ 1 h 54"/>
                  <a:gd name="T12" fmla="*/ 1 w 69"/>
                  <a:gd name="T13" fmla="*/ 2 h 54"/>
                  <a:gd name="T14" fmla="*/ 0 w 69"/>
                  <a:gd name="T15" fmla="*/ 3 h 54"/>
                  <a:gd name="T16" fmla="*/ 1 w 69"/>
                  <a:gd name="T17" fmla="*/ 5 h 54"/>
                  <a:gd name="T18" fmla="*/ 1 w 69"/>
                  <a:gd name="T19" fmla="*/ 5 h 54"/>
                  <a:gd name="T20" fmla="*/ 3 w 69"/>
                  <a:gd name="T21" fmla="*/ 6 h 54"/>
                  <a:gd name="T22" fmla="*/ 4 w 69"/>
                  <a:gd name="T23" fmla="*/ 6 h 54"/>
                  <a:gd name="T24" fmla="*/ 6 w 69"/>
                  <a:gd name="T25" fmla="*/ 6 h 54"/>
                  <a:gd name="T26" fmla="*/ 7 w 69"/>
                  <a:gd name="T27" fmla="*/ 5 h 54"/>
                  <a:gd name="T28" fmla="*/ 9 w 69"/>
                  <a:gd name="T29" fmla="*/ 4 h 54"/>
                  <a:gd name="T30" fmla="*/ 9 w 69"/>
                  <a:gd name="T31" fmla="*/ 2 h 54"/>
                  <a:gd name="T32" fmla="*/ 9 w 69"/>
                  <a:gd name="T33" fmla="*/ 1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54"/>
                  <a:gd name="T53" fmla="*/ 69 w 69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54">
                    <a:moveTo>
                      <a:pt x="67" y="14"/>
                    </a:moveTo>
                    <a:lnTo>
                      <a:pt x="61" y="6"/>
                    </a:lnTo>
                    <a:lnTo>
                      <a:pt x="50" y="0"/>
                    </a:lnTo>
                    <a:lnTo>
                      <a:pt x="38" y="0"/>
                    </a:lnTo>
                    <a:lnTo>
                      <a:pt x="25" y="4"/>
                    </a:lnTo>
                    <a:lnTo>
                      <a:pt x="13" y="12"/>
                    </a:lnTo>
                    <a:lnTo>
                      <a:pt x="6" y="21"/>
                    </a:lnTo>
                    <a:lnTo>
                      <a:pt x="0" y="31"/>
                    </a:lnTo>
                    <a:lnTo>
                      <a:pt x="2" y="41"/>
                    </a:lnTo>
                    <a:lnTo>
                      <a:pt x="8" y="48"/>
                    </a:lnTo>
                    <a:lnTo>
                      <a:pt x="19" y="54"/>
                    </a:lnTo>
                    <a:lnTo>
                      <a:pt x="31" y="54"/>
                    </a:lnTo>
                    <a:lnTo>
                      <a:pt x="44" y="50"/>
                    </a:lnTo>
                    <a:lnTo>
                      <a:pt x="55" y="42"/>
                    </a:lnTo>
                    <a:lnTo>
                      <a:pt x="65" y="33"/>
                    </a:lnTo>
                    <a:lnTo>
                      <a:pt x="69" y="23"/>
                    </a:lnTo>
                    <a:lnTo>
                      <a:pt x="67" y="14"/>
                    </a:lnTo>
                    <a:close/>
                  </a:path>
                </a:pathLst>
              </a:custGeom>
              <a:noFill/>
              <a:ln w="12700">
                <a:solidFill>
                  <a:srgbClr val="CC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</p:grpSp>
      <p:grpSp>
        <p:nvGrpSpPr>
          <p:cNvPr id="16511" name="Group 288">
            <a:extLst>
              <a:ext uri="{FF2B5EF4-FFF2-40B4-BE49-F238E27FC236}">
                <a16:creationId xmlns:a16="http://schemas.microsoft.com/office/drawing/2014/main" id="{E2364BFD-8B68-6E99-7D08-475BCB1C14F6}"/>
              </a:ext>
            </a:extLst>
          </p:cNvPr>
          <p:cNvGrpSpPr>
            <a:grpSpLocks/>
          </p:cNvGrpSpPr>
          <p:nvPr/>
        </p:nvGrpSpPr>
        <p:grpSpPr bwMode="auto">
          <a:xfrm>
            <a:off x="4845050" y="2817813"/>
            <a:ext cx="130175" cy="73025"/>
            <a:chOff x="3052" y="1775"/>
            <a:chExt cx="82" cy="46"/>
          </a:xfrm>
        </p:grpSpPr>
        <p:sp>
          <p:nvSpPr>
            <p:cNvPr id="16759" name="Freeform 289">
              <a:extLst>
                <a:ext uri="{FF2B5EF4-FFF2-40B4-BE49-F238E27FC236}">
                  <a16:creationId xmlns:a16="http://schemas.microsoft.com/office/drawing/2014/main" id="{3AE02813-BFF2-989C-E694-FAC86BCC9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2" y="1775"/>
              <a:ext cx="82" cy="46"/>
            </a:xfrm>
            <a:custGeom>
              <a:avLst/>
              <a:gdLst>
                <a:gd name="T0" fmla="*/ 18 w 163"/>
                <a:gd name="T1" fmla="*/ 2 h 92"/>
                <a:gd name="T2" fmla="*/ 14 w 163"/>
                <a:gd name="T3" fmla="*/ 1 h 92"/>
                <a:gd name="T4" fmla="*/ 12 w 163"/>
                <a:gd name="T5" fmla="*/ 1 h 92"/>
                <a:gd name="T6" fmla="*/ 9 w 163"/>
                <a:gd name="T7" fmla="*/ 0 h 92"/>
                <a:gd name="T8" fmla="*/ 7 w 163"/>
                <a:gd name="T9" fmla="*/ 1 h 92"/>
                <a:gd name="T10" fmla="*/ 5 w 163"/>
                <a:gd name="T11" fmla="*/ 1 h 92"/>
                <a:gd name="T12" fmla="*/ 4 w 163"/>
                <a:gd name="T13" fmla="*/ 2 h 92"/>
                <a:gd name="T14" fmla="*/ 4 w 163"/>
                <a:gd name="T15" fmla="*/ 2 h 92"/>
                <a:gd name="T16" fmla="*/ 3 w 163"/>
                <a:gd name="T17" fmla="*/ 3 h 92"/>
                <a:gd name="T18" fmla="*/ 2 w 163"/>
                <a:gd name="T19" fmla="*/ 3 h 92"/>
                <a:gd name="T20" fmla="*/ 2 w 163"/>
                <a:gd name="T21" fmla="*/ 3 h 92"/>
                <a:gd name="T22" fmla="*/ 1 w 163"/>
                <a:gd name="T23" fmla="*/ 4 h 92"/>
                <a:gd name="T24" fmla="*/ 1 w 163"/>
                <a:gd name="T25" fmla="*/ 4 h 92"/>
                <a:gd name="T26" fmla="*/ 0 w 163"/>
                <a:gd name="T27" fmla="*/ 5 h 92"/>
                <a:gd name="T28" fmla="*/ 1 w 163"/>
                <a:gd name="T29" fmla="*/ 6 h 92"/>
                <a:gd name="T30" fmla="*/ 1 w 163"/>
                <a:gd name="T31" fmla="*/ 7 h 92"/>
                <a:gd name="T32" fmla="*/ 2 w 163"/>
                <a:gd name="T33" fmla="*/ 8 h 92"/>
                <a:gd name="T34" fmla="*/ 2 w 163"/>
                <a:gd name="T35" fmla="*/ 9 h 92"/>
                <a:gd name="T36" fmla="*/ 2 w 163"/>
                <a:gd name="T37" fmla="*/ 10 h 92"/>
                <a:gd name="T38" fmla="*/ 3 w 163"/>
                <a:gd name="T39" fmla="*/ 11 h 92"/>
                <a:gd name="T40" fmla="*/ 3 w 163"/>
                <a:gd name="T41" fmla="*/ 11 h 92"/>
                <a:gd name="T42" fmla="*/ 3 w 163"/>
                <a:gd name="T43" fmla="*/ 11 h 92"/>
                <a:gd name="T44" fmla="*/ 4 w 163"/>
                <a:gd name="T45" fmla="*/ 12 h 92"/>
                <a:gd name="T46" fmla="*/ 5 w 163"/>
                <a:gd name="T47" fmla="*/ 12 h 92"/>
                <a:gd name="T48" fmla="*/ 6 w 163"/>
                <a:gd name="T49" fmla="*/ 12 h 92"/>
                <a:gd name="T50" fmla="*/ 7 w 163"/>
                <a:gd name="T51" fmla="*/ 12 h 92"/>
                <a:gd name="T52" fmla="*/ 12 w 163"/>
                <a:gd name="T53" fmla="*/ 12 h 92"/>
                <a:gd name="T54" fmla="*/ 15 w 163"/>
                <a:gd name="T55" fmla="*/ 12 h 92"/>
                <a:gd name="T56" fmla="*/ 18 w 163"/>
                <a:gd name="T57" fmla="*/ 11 h 92"/>
                <a:gd name="T58" fmla="*/ 19 w 163"/>
                <a:gd name="T59" fmla="*/ 11 h 92"/>
                <a:gd name="T60" fmla="*/ 20 w 163"/>
                <a:gd name="T61" fmla="*/ 10 h 92"/>
                <a:gd name="T62" fmla="*/ 20 w 163"/>
                <a:gd name="T63" fmla="*/ 9 h 92"/>
                <a:gd name="T64" fmla="*/ 20 w 163"/>
                <a:gd name="T65" fmla="*/ 9 h 92"/>
                <a:gd name="T66" fmla="*/ 20 w 163"/>
                <a:gd name="T67" fmla="*/ 8 h 92"/>
                <a:gd name="T68" fmla="*/ 21 w 163"/>
                <a:gd name="T69" fmla="*/ 6 h 92"/>
                <a:gd name="T70" fmla="*/ 21 w 163"/>
                <a:gd name="T71" fmla="*/ 5 h 92"/>
                <a:gd name="T72" fmla="*/ 20 w 163"/>
                <a:gd name="T73" fmla="*/ 4 h 92"/>
                <a:gd name="T74" fmla="*/ 20 w 163"/>
                <a:gd name="T75" fmla="*/ 4 h 92"/>
                <a:gd name="T76" fmla="*/ 19 w 163"/>
                <a:gd name="T77" fmla="*/ 3 h 92"/>
                <a:gd name="T78" fmla="*/ 18 w 163"/>
                <a:gd name="T79" fmla="*/ 3 h 92"/>
                <a:gd name="T80" fmla="*/ 17 w 163"/>
                <a:gd name="T81" fmla="*/ 3 h 92"/>
                <a:gd name="T82" fmla="*/ 17 w 163"/>
                <a:gd name="T83" fmla="*/ 3 h 92"/>
                <a:gd name="T84" fmla="*/ 17 w 163"/>
                <a:gd name="T85" fmla="*/ 3 h 92"/>
                <a:gd name="T86" fmla="*/ 18 w 163"/>
                <a:gd name="T87" fmla="*/ 2 h 9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63"/>
                <a:gd name="T133" fmla="*/ 0 h 92"/>
                <a:gd name="T134" fmla="*/ 163 w 163"/>
                <a:gd name="T135" fmla="*/ 92 h 9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63" h="92">
                  <a:moveTo>
                    <a:pt x="144" y="15"/>
                  </a:moveTo>
                  <a:lnTo>
                    <a:pt x="107" y="7"/>
                  </a:lnTo>
                  <a:lnTo>
                    <a:pt x="90" y="4"/>
                  </a:lnTo>
                  <a:lnTo>
                    <a:pt x="71" y="0"/>
                  </a:lnTo>
                  <a:lnTo>
                    <a:pt x="55" y="4"/>
                  </a:lnTo>
                  <a:lnTo>
                    <a:pt x="38" y="7"/>
                  </a:lnTo>
                  <a:lnTo>
                    <a:pt x="32" y="11"/>
                  </a:lnTo>
                  <a:lnTo>
                    <a:pt x="27" y="15"/>
                  </a:lnTo>
                  <a:lnTo>
                    <a:pt x="19" y="17"/>
                  </a:lnTo>
                  <a:lnTo>
                    <a:pt x="11" y="19"/>
                  </a:lnTo>
                  <a:lnTo>
                    <a:pt x="9" y="23"/>
                  </a:lnTo>
                  <a:lnTo>
                    <a:pt x="5" y="29"/>
                  </a:lnTo>
                  <a:lnTo>
                    <a:pt x="2" y="32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50"/>
                  </a:lnTo>
                  <a:lnTo>
                    <a:pt x="9" y="57"/>
                  </a:lnTo>
                  <a:lnTo>
                    <a:pt x="13" y="65"/>
                  </a:lnTo>
                  <a:lnTo>
                    <a:pt x="15" y="77"/>
                  </a:lnTo>
                  <a:lnTo>
                    <a:pt x="17" y="82"/>
                  </a:lnTo>
                  <a:lnTo>
                    <a:pt x="21" y="88"/>
                  </a:lnTo>
                  <a:lnTo>
                    <a:pt x="23" y="88"/>
                  </a:lnTo>
                  <a:lnTo>
                    <a:pt x="25" y="90"/>
                  </a:lnTo>
                  <a:lnTo>
                    <a:pt x="34" y="90"/>
                  </a:lnTo>
                  <a:lnTo>
                    <a:pt x="44" y="92"/>
                  </a:lnTo>
                  <a:lnTo>
                    <a:pt x="52" y="92"/>
                  </a:lnTo>
                  <a:lnTo>
                    <a:pt x="96" y="90"/>
                  </a:lnTo>
                  <a:lnTo>
                    <a:pt x="119" y="90"/>
                  </a:lnTo>
                  <a:lnTo>
                    <a:pt x="142" y="88"/>
                  </a:lnTo>
                  <a:lnTo>
                    <a:pt x="149" y="84"/>
                  </a:lnTo>
                  <a:lnTo>
                    <a:pt x="153" y="77"/>
                  </a:lnTo>
                  <a:lnTo>
                    <a:pt x="157" y="71"/>
                  </a:lnTo>
                  <a:lnTo>
                    <a:pt x="157" y="67"/>
                  </a:lnTo>
                  <a:lnTo>
                    <a:pt x="159" y="57"/>
                  </a:lnTo>
                  <a:lnTo>
                    <a:pt x="161" y="48"/>
                  </a:lnTo>
                  <a:lnTo>
                    <a:pt x="163" y="38"/>
                  </a:lnTo>
                  <a:lnTo>
                    <a:pt x="159" y="29"/>
                  </a:lnTo>
                  <a:lnTo>
                    <a:pt x="155" y="25"/>
                  </a:lnTo>
                  <a:lnTo>
                    <a:pt x="149" y="23"/>
                  </a:lnTo>
                  <a:lnTo>
                    <a:pt x="138" y="23"/>
                  </a:lnTo>
                  <a:lnTo>
                    <a:pt x="134" y="23"/>
                  </a:lnTo>
                  <a:lnTo>
                    <a:pt x="134" y="21"/>
                  </a:lnTo>
                  <a:lnTo>
                    <a:pt x="136" y="19"/>
                  </a:lnTo>
                  <a:lnTo>
                    <a:pt x="144" y="15"/>
                  </a:lnTo>
                  <a:close/>
                </a:path>
              </a:pathLst>
            </a:custGeom>
            <a:solidFill>
              <a:srgbClr val="CCCCFF"/>
            </a:solidFill>
            <a:ln w="12700">
              <a:solidFill>
                <a:srgbClr val="CC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grpSp>
          <p:nvGrpSpPr>
            <p:cNvPr id="16760" name="Group 290">
              <a:extLst>
                <a:ext uri="{FF2B5EF4-FFF2-40B4-BE49-F238E27FC236}">
                  <a16:creationId xmlns:a16="http://schemas.microsoft.com/office/drawing/2014/main" id="{1640B86F-E56A-78BC-0A36-E4D2B2240C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1" y="1786"/>
              <a:ext cx="33" cy="26"/>
              <a:chOff x="3071" y="1786"/>
              <a:chExt cx="33" cy="26"/>
            </a:xfrm>
          </p:grpSpPr>
          <p:sp>
            <p:nvSpPr>
              <p:cNvPr id="16761" name="Freeform 291">
                <a:extLst>
                  <a:ext uri="{FF2B5EF4-FFF2-40B4-BE49-F238E27FC236}">
                    <a16:creationId xmlns:a16="http://schemas.microsoft.com/office/drawing/2014/main" id="{7E53A95A-DC2C-8DD7-B738-2FD98D3A43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1" y="1786"/>
                <a:ext cx="33" cy="26"/>
              </a:xfrm>
              <a:custGeom>
                <a:avLst/>
                <a:gdLst>
                  <a:gd name="T0" fmla="*/ 8 w 67"/>
                  <a:gd name="T1" fmla="*/ 2 h 52"/>
                  <a:gd name="T2" fmla="*/ 7 w 67"/>
                  <a:gd name="T3" fmla="*/ 1 h 52"/>
                  <a:gd name="T4" fmla="*/ 6 w 67"/>
                  <a:gd name="T5" fmla="*/ 0 h 52"/>
                  <a:gd name="T6" fmla="*/ 4 w 67"/>
                  <a:gd name="T7" fmla="*/ 0 h 52"/>
                  <a:gd name="T8" fmla="*/ 3 w 67"/>
                  <a:gd name="T9" fmla="*/ 1 h 52"/>
                  <a:gd name="T10" fmla="*/ 1 w 67"/>
                  <a:gd name="T11" fmla="*/ 2 h 52"/>
                  <a:gd name="T12" fmla="*/ 0 w 67"/>
                  <a:gd name="T13" fmla="*/ 3 h 52"/>
                  <a:gd name="T14" fmla="*/ 0 w 67"/>
                  <a:gd name="T15" fmla="*/ 4 h 52"/>
                  <a:gd name="T16" fmla="*/ 0 w 67"/>
                  <a:gd name="T17" fmla="*/ 5 h 52"/>
                  <a:gd name="T18" fmla="*/ 1 w 67"/>
                  <a:gd name="T19" fmla="*/ 6 h 52"/>
                  <a:gd name="T20" fmla="*/ 2 w 67"/>
                  <a:gd name="T21" fmla="*/ 7 h 52"/>
                  <a:gd name="T22" fmla="*/ 3 w 67"/>
                  <a:gd name="T23" fmla="*/ 7 h 52"/>
                  <a:gd name="T24" fmla="*/ 5 w 67"/>
                  <a:gd name="T25" fmla="*/ 6 h 52"/>
                  <a:gd name="T26" fmla="*/ 7 w 67"/>
                  <a:gd name="T27" fmla="*/ 6 h 52"/>
                  <a:gd name="T28" fmla="*/ 7 w 67"/>
                  <a:gd name="T29" fmla="*/ 4 h 52"/>
                  <a:gd name="T30" fmla="*/ 8 w 67"/>
                  <a:gd name="T31" fmla="*/ 3 h 52"/>
                  <a:gd name="T32" fmla="*/ 8 w 67"/>
                  <a:gd name="T33" fmla="*/ 2 h 5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2"/>
                  <a:gd name="T53" fmla="*/ 67 w 67"/>
                  <a:gd name="T54" fmla="*/ 52 h 5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2">
                    <a:moveTo>
                      <a:pt x="65" y="11"/>
                    </a:moveTo>
                    <a:lnTo>
                      <a:pt x="60" y="4"/>
                    </a:lnTo>
                    <a:lnTo>
                      <a:pt x="50" y="0"/>
                    </a:lnTo>
                    <a:lnTo>
                      <a:pt x="39" y="0"/>
                    </a:lnTo>
                    <a:lnTo>
                      <a:pt x="25" y="4"/>
                    </a:lnTo>
                    <a:lnTo>
                      <a:pt x="14" y="11"/>
                    </a:lnTo>
                    <a:lnTo>
                      <a:pt x="4" y="19"/>
                    </a:lnTo>
                    <a:lnTo>
                      <a:pt x="0" y="31"/>
                    </a:lnTo>
                    <a:lnTo>
                      <a:pt x="2" y="40"/>
                    </a:lnTo>
                    <a:lnTo>
                      <a:pt x="8" y="48"/>
                    </a:lnTo>
                    <a:lnTo>
                      <a:pt x="17" y="52"/>
                    </a:lnTo>
                    <a:lnTo>
                      <a:pt x="31" y="52"/>
                    </a:lnTo>
                    <a:lnTo>
                      <a:pt x="44" y="48"/>
                    </a:lnTo>
                    <a:lnTo>
                      <a:pt x="56" y="42"/>
                    </a:lnTo>
                    <a:lnTo>
                      <a:pt x="63" y="32"/>
                    </a:lnTo>
                    <a:lnTo>
                      <a:pt x="67" y="23"/>
                    </a:lnTo>
                    <a:lnTo>
                      <a:pt x="65" y="11"/>
                    </a:lnTo>
                    <a:close/>
                  </a:path>
                </a:pathLst>
              </a:custGeom>
              <a:blipFill dpi="0" rotWithShape="0">
                <a:blip r:embed="rId17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6762" name="Freeform 292">
                <a:extLst>
                  <a:ext uri="{FF2B5EF4-FFF2-40B4-BE49-F238E27FC236}">
                    <a16:creationId xmlns:a16="http://schemas.microsoft.com/office/drawing/2014/main" id="{308018EB-CE18-9A37-EF53-E11DABCF45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1" y="1786"/>
                <a:ext cx="33" cy="26"/>
              </a:xfrm>
              <a:custGeom>
                <a:avLst/>
                <a:gdLst>
                  <a:gd name="T0" fmla="*/ 8 w 67"/>
                  <a:gd name="T1" fmla="*/ 2 h 52"/>
                  <a:gd name="T2" fmla="*/ 7 w 67"/>
                  <a:gd name="T3" fmla="*/ 1 h 52"/>
                  <a:gd name="T4" fmla="*/ 6 w 67"/>
                  <a:gd name="T5" fmla="*/ 0 h 52"/>
                  <a:gd name="T6" fmla="*/ 4 w 67"/>
                  <a:gd name="T7" fmla="*/ 0 h 52"/>
                  <a:gd name="T8" fmla="*/ 3 w 67"/>
                  <a:gd name="T9" fmla="*/ 1 h 52"/>
                  <a:gd name="T10" fmla="*/ 1 w 67"/>
                  <a:gd name="T11" fmla="*/ 2 h 52"/>
                  <a:gd name="T12" fmla="*/ 0 w 67"/>
                  <a:gd name="T13" fmla="*/ 3 h 52"/>
                  <a:gd name="T14" fmla="*/ 0 w 67"/>
                  <a:gd name="T15" fmla="*/ 4 h 52"/>
                  <a:gd name="T16" fmla="*/ 0 w 67"/>
                  <a:gd name="T17" fmla="*/ 5 h 52"/>
                  <a:gd name="T18" fmla="*/ 1 w 67"/>
                  <a:gd name="T19" fmla="*/ 6 h 52"/>
                  <a:gd name="T20" fmla="*/ 2 w 67"/>
                  <a:gd name="T21" fmla="*/ 7 h 52"/>
                  <a:gd name="T22" fmla="*/ 3 w 67"/>
                  <a:gd name="T23" fmla="*/ 7 h 52"/>
                  <a:gd name="T24" fmla="*/ 5 w 67"/>
                  <a:gd name="T25" fmla="*/ 6 h 52"/>
                  <a:gd name="T26" fmla="*/ 7 w 67"/>
                  <a:gd name="T27" fmla="*/ 6 h 52"/>
                  <a:gd name="T28" fmla="*/ 7 w 67"/>
                  <a:gd name="T29" fmla="*/ 4 h 52"/>
                  <a:gd name="T30" fmla="*/ 8 w 67"/>
                  <a:gd name="T31" fmla="*/ 3 h 52"/>
                  <a:gd name="T32" fmla="*/ 8 w 67"/>
                  <a:gd name="T33" fmla="*/ 2 h 5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2"/>
                  <a:gd name="T53" fmla="*/ 67 w 67"/>
                  <a:gd name="T54" fmla="*/ 52 h 5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2">
                    <a:moveTo>
                      <a:pt x="65" y="11"/>
                    </a:moveTo>
                    <a:lnTo>
                      <a:pt x="60" y="4"/>
                    </a:lnTo>
                    <a:lnTo>
                      <a:pt x="50" y="0"/>
                    </a:lnTo>
                    <a:lnTo>
                      <a:pt x="39" y="0"/>
                    </a:lnTo>
                    <a:lnTo>
                      <a:pt x="25" y="4"/>
                    </a:lnTo>
                    <a:lnTo>
                      <a:pt x="14" y="11"/>
                    </a:lnTo>
                    <a:lnTo>
                      <a:pt x="4" y="19"/>
                    </a:lnTo>
                    <a:lnTo>
                      <a:pt x="0" y="31"/>
                    </a:lnTo>
                    <a:lnTo>
                      <a:pt x="2" y="40"/>
                    </a:lnTo>
                    <a:lnTo>
                      <a:pt x="8" y="48"/>
                    </a:lnTo>
                    <a:lnTo>
                      <a:pt x="17" y="52"/>
                    </a:lnTo>
                    <a:lnTo>
                      <a:pt x="31" y="52"/>
                    </a:lnTo>
                    <a:lnTo>
                      <a:pt x="44" y="48"/>
                    </a:lnTo>
                    <a:lnTo>
                      <a:pt x="56" y="42"/>
                    </a:lnTo>
                    <a:lnTo>
                      <a:pt x="63" y="32"/>
                    </a:lnTo>
                    <a:lnTo>
                      <a:pt x="67" y="23"/>
                    </a:lnTo>
                    <a:lnTo>
                      <a:pt x="65" y="11"/>
                    </a:lnTo>
                    <a:close/>
                  </a:path>
                </a:pathLst>
              </a:custGeom>
              <a:noFill/>
              <a:ln w="12700">
                <a:solidFill>
                  <a:srgbClr val="CC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</p:grpSp>
      <p:grpSp>
        <p:nvGrpSpPr>
          <p:cNvPr id="16512" name="Group 293">
            <a:extLst>
              <a:ext uri="{FF2B5EF4-FFF2-40B4-BE49-F238E27FC236}">
                <a16:creationId xmlns:a16="http://schemas.microsoft.com/office/drawing/2014/main" id="{912012CE-DB7C-686C-674F-95905FAEDB16}"/>
              </a:ext>
            </a:extLst>
          </p:cNvPr>
          <p:cNvGrpSpPr>
            <a:grpSpLocks/>
          </p:cNvGrpSpPr>
          <p:nvPr/>
        </p:nvGrpSpPr>
        <p:grpSpPr bwMode="auto">
          <a:xfrm>
            <a:off x="4733925" y="2779713"/>
            <a:ext cx="130175" cy="73025"/>
            <a:chOff x="2982" y="1751"/>
            <a:chExt cx="82" cy="46"/>
          </a:xfrm>
        </p:grpSpPr>
        <p:sp>
          <p:nvSpPr>
            <p:cNvPr id="16755" name="Freeform 294">
              <a:extLst>
                <a:ext uri="{FF2B5EF4-FFF2-40B4-BE49-F238E27FC236}">
                  <a16:creationId xmlns:a16="http://schemas.microsoft.com/office/drawing/2014/main" id="{3EF5A971-98ED-555E-47A8-0665447F70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2" y="1751"/>
              <a:ext cx="82" cy="46"/>
            </a:xfrm>
            <a:custGeom>
              <a:avLst/>
              <a:gdLst>
                <a:gd name="T0" fmla="*/ 18 w 163"/>
                <a:gd name="T1" fmla="*/ 2 h 92"/>
                <a:gd name="T2" fmla="*/ 16 w 163"/>
                <a:gd name="T3" fmla="*/ 2 h 92"/>
                <a:gd name="T4" fmla="*/ 14 w 163"/>
                <a:gd name="T5" fmla="*/ 1 h 92"/>
                <a:gd name="T6" fmla="*/ 9 w 163"/>
                <a:gd name="T7" fmla="*/ 0 h 92"/>
                <a:gd name="T8" fmla="*/ 7 w 163"/>
                <a:gd name="T9" fmla="*/ 1 h 92"/>
                <a:gd name="T10" fmla="*/ 5 w 163"/>
                <a:gd name="T11" fmla="*/ 1 h 92"/>
                <a:gd name="T12" fmla="*/ 4 w 163"/>
                <a:gd name="T13" fmla="*/ 2 h 92"/>
                <a:gd name="T14" fmla="*/ 4 w 163"/>
                <a:gd name="T15" fmla="*/ 2 h 92"/>
                <a:gd name="T16" fmla="*/ 3 w 163"/>
                <a:gd name="T17" fmla="*/ 3 h 92"/>
                <a:gd name="T18" fmla="*/ 2 w 163"/>
                <a:gd name="T19" fmla="*/ 3 h 92"/>
                <a:gd name="T20" fmla="*/ 1 w 163"/>
                <a:gd name="T21" fmla="*/ 4 h 92"/>
                <a:gd name="T22" fmla="*/ 0 w 163"/>
                <a:gd name="T23" fmla="*/ 5 h 92"/>
                <a:gd name="T24" fmla="*/ 1 w 163"/>
                <a:gd name="T25" fmla="*/ 6 h 92"/>
                <a:gd name="T26" fmla="*/ 1 w 163"/>
                <a:gd name="T27" fmla="*/ 7 h 92"/>
                <a:gd name="T28" fmla="*/ 2 w 163"/>
                <a:gd name="T29" fmla="*/ 8 h 92"/>
                <a:gd name="T30" fmla="*/ 2 w 163"/>
                <a:gd name="T31" fmla="*/ 9 h 92"/>
                <a:gd name="T32" fmla="*/ 2 w 163"/>
                <a:gd name="T33" fmla="*/ 10 h 92"/>
                <a:gd name="T34" fmla="*/ 3 w 163"/>
                <a:gd name="T35" fmla="*/ 11 h 92"/>
                <a:gd name="T36" fmla="*/ 3 w 163"/>
                <a:gd name="T37" fmla="*/ 11 h 92"/>
                <a:gd name="T38" fmla="*/ 4 w 163"/>
                <a:gd name="T39" fmla="*/ 12 h 92"/>
                <a:gd name="T40" fmla="*/ 4 w 163"/>
                <a:gd name="T41" fmla="*/ 12 h 92"/>
                <a:gd name="T42" fmla="*/ 6 w 163"/>
                <a:gd name="T43" fmla="*/ 12 h 92"/>
                <a:gd name="T44" fmla="*/ 7 w 163"/>
                <a:gd name="T45" fmla="*/ 12 h 92"/>
                <a:gd name="T46" fmla="*/ 12 w 163"/>
                <a:gd name="T47" fmla="*/ 12 h 92"/>
                <a:gd name="T48" fmla="*/ 15 w 163"/>
                <a:gd name="T49" fmla="*/ 12 h 92"/>
                <a:gd name="T50" fmla="*/ 18 w 163"/>
                <a:gd name="T51" fmla="*/ 11 h 92"/>
                <a:gd name="T52" fmla="*/ 19 w 163"/>
                <a:gd name="T53" fmla="*/ 11 h 92"/>
                <a:gd name="T54" fmla="*/ 20 w 163"/>
                <a:gd name="T55" fmla="*/ 10 h 92"/>
                <a:gd name="T56" fmla="*/ 20 w 163"/>
                <a:gd name="T57" fmla="*/ 9 h 92"/>
                <a:gd name="T58" fmla="*/ 20 w 163"/>
                <a:gd name="T59" fmla="*/ 9 h 92"/>
                <a:gd name="T60" fmla="*/ 20 w 163"/>
                <a:gd name="T61" fmla="*/ 8 h 92"/>
                <a:gd name="T62" fmla="*/ 21 w 163"/>
                <a:gd name="T63" fmla="*/ 6 h 92"/>
                <a:gd name="T64" fmla="*/ 21 w 163"/>
                <a:gd name="T65" fmla="*/ 5 h 92"/>
                <a:gd name="T66" fmla="*/ 20 w 163"/>
                <a:gd name="T67" fmla="*/ 4 h 92"/>
                <a:gd name="T68" fmla="*/ 20 w 163"/>
                <a:gd name="T69" fmla="*/ 4 h 92"/>
                <a:gd name="T70" fmla="*/ 19 w 163"/>
                <a:gd name="T71" fmla="*/ 3 h 92"/>
                <a:gd name="T72" fmla="*/ 18 w 163"/>
                <a:gd name="T73" fmla="*/ 3 h 92"/>
                <a:gd name="T74" fmla="*/ 17 w 163"/>
                <a:gd name="T75" fmla="*/ 3 h 92"/>
                <a:gd name="T76" fmla="*/ 17 w 163"/>
                <a:gd name="T77" fmla="*/ 3 h 92"/>
                <a:gd name="T78" fmla="*/ 17 w 163"/>
                <a:gd name="T79" fmla="*/ 3 h 92"/>
                <a:gd name="T80" fmla="*/ 18 w 163"/>
                <a:gd name="T81" fmla="*/ 2 h 9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63"/>
                <a:gd name="T124" fmla="*/ 0 h 92"/>
                <a:gd name="T125" fmla="*/ 163 w 163"/>
                <a:gd name="T126" fmla="*/ 92 h 9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63" h="92">
                  <a:moveTo>
                    <a:pt x="144" y="15"/>
                  </a:moveTo>
                  <a:lnTo>
                    <a:pt x="124" y="11"/>
                  </a:lnTo>
                  <a:lnTo>
                    <a:pt x="107" y="7"/>
                  </a:lnTo>
                  <a:lnTo>
                    <a:pt x="71" y="0"/>
                  </a:lnTo>
                  <a:lnTo>
                    <a:pt x="55" y="4"/>
                  </a:lnTo>
                  <a:lnTo>
                    <a:pt x="38" y="7"/>
                  </a:lnTo>
                  <a:lnTo>
                    <a:pt x="32" y="11"/>
                  </a:lnTo>
                  <a:lnTo>
                    <a:pt x="27" y="15"/>
                  </a:lnTo>
                  <a:lnTo>
                    <a:pt x="19" y="17"/>
                  </a:lnTo>
                  <a:lnTo>
                    <a:pt x="11" y="19"/>
                  </a:lnTo>
                  <a:lnTo>
                    <a:pt x="6" y="29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6" y="50"/>
                  </a:lnTo>
                  <a:lnTo>
                    <a:pt x="9" y="57"/>
                  </a:lnTo>
                  <a:lnTo>
                    <a:pt x="11" y="65"/>
                  </a:lnTo>
                  <a:lnTo>
                    <a:pt x="15" y="77"/>
                  </a:lnTo>
                  <a:lnTo>
                    <a:pt x="19" y="88"/>
                  </a:lnTo>
                  <a:lnTo>
                    <a:pt x="21" y="88"/>
                  </a:lnTo>
                  <a:lnTo>
                    <a:pt x="25" y="90"/>
                  </a:lnTo>
                  <a:lnTo>
                    <a:pt x="32" y="90"/>
                  </a:lnTo>
                  <a:lnTo>
                    <a:pt x="42" y="92"/>
                  </a:lnTo>
                  <a:lnTo>
                    <a:pt x="50" y="92"/>
                  </a:lnTo>
                  <a:lnTo>
                    <a:pt x="96" y="90"/>
                  </a:lnTo>
                  <a:lnTo>
                    <a:pt x="119" y="90"/>
                  </a:lnTo>
                  <a:lnTo>
                    <a:pt x="142" y="88"/>
                  </a:lnTo>
                  <a:lnTo>
                    <a:pt x="149" y="84"/>
                  </a:lnTo>
                  <a:lnTo>
                    <a:pt x="153" y="77"/>
                  </a:lnTo>
                  <a:lnTo>
                    <a:pt x="155" y="71"/>
                  </a:lnTo>
                  <a:lnTo>
                    <a:pt x="155" y="67"/>
                  </a:lnTo>
                  <a:lnTo>
                    <a:pt x="159" y="57"/>
                  </a:lnTo>
                  <a:lnTo>
                    <a:pt x="161" y="48"/>
                  </a:lnTo>
                  <a:lnTo>
                    <a:pt x="163" y="38"/>
                  </a:lnTo>
                  <a:lnTo>
                    <a:pt x="159" y="29"/>
                  </a:lnTo>
                  <a:lnTo>
                    <a:pt x="155" y="25"/>
                  </a:lnTo>
                  <a:lnTo>
                    <a:pt x="149" y="23"/>
                  </a:lnTo>
                  <a:lnTo>
                    <a:pt x="138" y="23"/>
                  </a:lnTo>
                  <a:lnTo>
                    <a:pt x="134" y="23"/>
                  </a:lnTo>
                  <a:lnTo>
                    <a:pt x="132" y="21"/>
                  </a:lnTo>
                  <a:lnTo>
                    <a:pt x="136" y="19"/>
                  </a:lnTo>
                  <a:lnTo>
                    <a:pt x="144" y="15"/>
                  </a:lnTo>
                  <a:close/>
                </a:path>
              </a:pathLst>
            </a:custGeom>
            <a:solidFill>
              <a:srgbClr val="CCCCFF"/>
            </a:solidFill>
            <a:ln w="12700">
              <a:solidFill>
                <a:srgbClr val="CC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grpSp>
          <p:nvGrpSpPr>
            <p:cNvPr id="16756" name="Group 295">
              <a:extLst>
                <a:ext uri="{FF2B5EF4-FFF2-40B4-BE49-F238E27FC236}">
                  <a16:creationId xmlns:a16="http://schemas.microsoft.com/office/drawing/2014/main" id="{3CB6EF07-5CE9-BCF4-6809-121B886D19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01" y="1762"/>
              <a:ext cx="33" cy="26"/>
              <a:chOff x="3001" y="1762"/>
              <a:chExt cx="33" cy="26"/>
            </a:xfrm>
          </p:grpSpPr>
          <p:sp>
            <p:nvSpPr>
              <p:cNvPr id="16757" name="Freeform 296">
                <a:extLst>
                  <a:ext uri="{FF2B5EF4-FFF2-40B4-BE49-F238E27FC236}">
                    <a16:creationId xmlns:a16="http://schemas.microsoft.com/office/drawing/2014/main" id="{BA7BD7B7-4217-E9B0-62C1-C9865EB385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1" y="1762"/>
                <a:ext cx="33" cy="26"/>
              </a:xfrm>
              <a:custGeom>
                <a:avLst/>
                <a:gdLst>
                  <a:gd name="T0" fmla="*/ 8 w 67"/>
                  <a:gd name="T1" fmla="*/ 2 h 52"/>
                  <a:gd name="T2" fmla="*/ 7 w 67"/>
                  <a:gd name="T3" fmla="*/ 1 h 52"/>
                  <a:gd name="T4" fmla="*/ 6 w 67"/>
                  <a:gd name="T5" fmla="*/ 0 h 52"/>
                  <a:gd name="T6" fmla="*/ 4 w 67"/>
                  <a:gd name="T7" fmla="*/ 0 h 52"/>
                  <a:gd name="T8" fmla="*/ 2 w 67"/>
                  <a:gd name="T9" fmla="*/ 1 h 52"/>
                  <a:gd name="T10" fmla="*/ 1 w 67"/>
                  <a:gd name="T11" fmla="*/ 2 h 52"/>
                  <a:gd name="T12" fmla="*/ 0 w 67"/>
                  <a:gd name="T13" fmla="*/ 3 h 52"/>
                  <a:gd name="T14" fmla="*/ 0 w 67"/>
                  <a:gd name="T15" fmla="*/ 4 h 52"/>
                  <a:gd name="T16" fmla="*/ 0 w 67"/>
                  <a:gd name="T17" fmla="*/ 5 h 52"/>
                  <a:gd name="T18" fmla="*/ 0 w 67"/>
                  <a:gd name="T19" fmla="*/ 6 h 52"/>
                  <a:gd name="T20" fmla="*/ 2 w 67"/>
                  <a:gd name="T21" fmla="*/ 7 h 52"/>
                  <a:gd name="T22" fmla="*/ 3 w 67"/>
                  <a:gd name="T23" fmla="*/ 7 h 52"/>
                  <a:gd name="T24" fmla="*/ 5 w 67"/>
                  <a:gd name="T25" fmla="*/ 6 h 52"/>
                  <a:gd name="T26" fmla="*/ 7 w 67"/>
                  <a:gd name="T27" fmla="*/ 6 h 52"/>
                  <a:gd name="T28" fmla="*/ 7 w 67"/>
                  <a:gd name="T29" fmla="*/ 4 h 52"/>
                  <a:gd name="T30" fmla="*/ 8 w 67"/>
                  <a:gd name="T31" fmla="*/ 3 h 52"/>
                  <a:gd name="T32" fmla="*/ 8 w 67"/>
                  <a:gd name="T33" fmla="*/ 2 h 5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2"/>
                  <a:gd name="T53" fmla="*/ 67 w 67"/>
                  <a:gd name="T54" fmla="*/ 52 h 5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2">
                    <a:moveTo>
                      <a:pt x="65" y="11"/>
                    </a:moveTo>
                    <a:lnTo>
                      <a:pt x="60" y="4"/>
                    </a:lnTo>
                    <a:lnTo>
                      <a:pt x="50" y="0"/>
                    </a:lnTo>
                    <a:lnTo>
                      <a:pt x="37" y="0"/>
                    </a:lnTo>
                    <a:lnTo>
                      <a:pt x="23" y="4"/>
                    </a:lnTo>
                    <a:lnTo>
                      <a:pt x="12" y="11"/>
                    </a:lnTo>
                    <a:lnTo>
                      <a:pt x="4" y="19"/>
                    </a:lnTo>
                    <a:lnTo>
                      <a:pt x="0" y="31"/>
                    </a:lnTo>
                    <a:lnTo>
                      <a:pt x="0" y="40"/>
                    </a:lnTo>
                    <a:lnTo>
                      <a:pt x="6" y="48"/>
                    </a:lnTo>
                    <a:lnTo>
                      <a:pt x="17" y="52"/>
                    </a:lnTo>
                    <a:lnTo>
                      <a:pt x="29" y="52"/>
                    </a:lnTo>
                    <a:lnTo>
                      <a:pt x="42" y="48"/>
                    </a:lnTo>
                    <a:lnTo>
                      <a:pt x="56" y="42"/>
                    </a:lnTo>
                    <a:lnTo>
                      <a:pt x="63" y="32"/>
                    </a:lnTo>
                    <a:lnTo>
                      <a:pt x="67" y="23"/>
                    </a:lnTo>
                    <a:lnTo>
                      <a:pt x="65" y="11"/>
                    </a:lnTo>
                    <a:close/>
                  </a:path>
                </a:pathLst>
              </a:custGeom>
              <a:blipFill dpi="0" rotWithShape="0">
                <a:blip r:embed="rId16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6758" name="Freeform 297">
                <a:extLst>
                  <a:ext uri="{FF2B5EF4-FFF2-40B4-BE49-F238E27FC236}">
                    <a16:creationId xmlns:a16="http://schemas.microsoft.com/office/drawing/2014/main" id="{B3575133-D007-EF9D-E2E7-A700BF182F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1" y="1762"/>
                <a:ext cx="33" cy="26"/>
              </a:xfrm>
              <a:custGeom>
                <a:avLst/>
                <a:gdLst>
                  <a:gd name="T0" fmla="*/ 8 w 67"/>
                  <a:gd name="T1" fmla="*/ 2 h 52"/>
                  <a:gd name="T2" fmla="*/ 7 w 67"/>
                  <a:gd name="T3" fmla="*/ 1 h 52"/>
                  <a:gd name="T4" fmla="*/ 6 w 67"/>
                  <a:gd name="T5" fmla="*/ 0 h 52"/>
                  <a:gd name="T6" fmla="*/ 4 w 67"/>
                  <a:gd name="T7" fmla="*/ 0 h 52"/>
                  <a:gd name="T8" fmla="*/ 2 w 67"/>
                  <a:gd name="T9" fmla="*/ 1 h 52"/>
                  <a:gd name="T10" fmla="*/ 1 w 67"/>
                  <a:gd name="T11" fmla="*/ 2 h 52"/>
                  <a:gd name="T12" fmla="*/ 0 w 67"/>
                  <a:gd name="T13" fmla="*/ 3 h 52"/>
                  <a:gd name="T14" fmla="*/ 0 w 67"/>
                  <a:gd name="T15" fmla="*/ 4 h 52"/>
                  <a:gd name="T16" fmla="*/ 0 w 67"/>
                  <a:gd name="T17" fmla="*/ 5 h 52"/>
                  <a:gd name="T18" fmla="*/ 0 w 67"/>
                  <a:gd name="T19" fmla="*/ 6 h 52"/>
                  <a:gd name="T20" fmla="*/ 2 w 67"/>
                  <a:gd name="T21" fmla="*/ 7 h 52"/>
                  <a:gd name="T22" fmla="*/ 3 w 67"/>
                  <a:gd name="T23" fmla="*/ 7 h 52"/>
                  <a:gd name="T24" fmla="*/ 5 w 67"/>
                  <a:gd name="T25" fmla="*/ 6 h 52"/>
                  <a:gd name="T26" fmla="*/ 7 w 67"/>
                  <a:gd name="T27" fmla="*/ 6 h 52"/>
                  <a:gd name="T28" fmla="*/ 7 w 67"/>
                  <a:gd name="T29" fmla="*/ 4 h 52"/>
                  <a:gd name="T30" fmla="*/ 8 w 67"/>
                  <a:gd name="T31" fmla="*/ 3 h 52"/>
                  <a:gd name="T32" fmla="*/ 8 w 67"/>
                  <a:gd name="T33" fmla="*/ 2 h 5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2"/>
                  <a:gd name="T53" fmla="*/ 67 w 67"/>
                  <a:gd name="T54" fmla="*/ 52 h 5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2">
                    <a:moveTo>
                      <a:pt x="65" y="11"/>
                    </a:moveTo>
                    <a:lnTo>
                      <a:pt x="60" y="4"/>
                    </a:lnTo>
                    <a:lnTo>
                      <a:pt x="50" y="0"/>
                    </a:lnTo>
                    <a:lnTo>
                      <a:pt x="37" y="0"/>
                    </a:lnTo>
                    <a:lnTo>
                      <a:pt x="23" y="4"/>
                    </a:lnTo>
                    <a:lnTo>
                      <a:pt x="12" y="11"/>
                    </a:lnTo>
                    <a:lnTo>
                      <a:pt x="4" y="19"/>
                    </a:lnTo>
                    <a:lnTo>
                      <a:pt x="0" y="31"/>
                    </a:lnTo>
                    <a:lnTo>
                      <a:pt x="0" y="40"/>
                    </a:lnTo>
                    <a:lnTo>
                      <a:pt x="6" y="48"/>
                    </a:lnTo>
                    <a:lnTo>
                      <a:pt x="17" y="52"/>
                    </a:lnTo>
                    <a:lnTo>
                      <a:pt x="29" y="52"/>
                    </a:lnTo>
                    <a:lnTo>
                      <a:pt x="42" y="48"/>
                    </a:lnTo>
                    <a:lnTo>
                      <a:pt x="56" y="42"/>
                    </a:lnTo>
                    <a:lnTo>
                      <a:pt x="63" y="32"/>
                    </a:lnTo>
                    <a:lnTo>
                      <a:pt x="67" y="23"/>
                    </a:lnTo>
                    <a:lnTo>
                      <a:pt x="65" y="11"/>
                    </a:lnTo>
                    <a:close/>
                  </a:path>
                </a:pathLst>
              </a:custGeom>
              <a:noFill/>
              <a:ln w="12700">
                <a:solidFill>
                  <a:srgbClr val="CC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</p:grpSp>
      <p:grpSp>
        <p:nvGrpSpPr>
          <p:cNvPr id="16513" name="Group 298">
            <a:extLst>
              <a:ext uri="{FF2B5EF4-FFF2-40B4-BE49-F238E27FC236}">
                <a16:creationId xmlns:a16="http://schemas.microsoft.com/office/drawing/2014/main" id="{B90B7044-317F-A67B-EB10-21F2948A3C5F}"/>
              </a:ext>
            </a:extLst>
          </p:cNvPr>
          <p:cNvGrpSpPr>
            <a:grpSpLocks/>
          </p:cNvGrpSpPr>
          <p:nvPr/>
        </p:nvGrpSpPr>
        <p:grpSpPr bwMode="auto">
          <a:xfrm>
            <a:off x="4764088" y="2838450"/>
            <a:ext cx="128587" cy="74613"/>
            <a:chOff x="3001" y="1788"/>
            <a:chExt cx="81" cy="47"/>
          </a:xfrm>
        </p:grpSpPr>
        <p:sp>
          <p:nvSpPr>
            <p:cNvPr id="16751" name="Freeform 299">
              <a:extLst>
                <a:ext uri="{FF2B5EF4-FFF2-40B4-BE49-F238E27FC236}">
                  <a16:creationId xmlns:a16="http://schemas.microsoft.com/office/drawing/2014/main" id="{B533F672-6679-7BE3-6B22-3B4076EBB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1" y="1788"/>
              <a:ext cx="81" cy="47"/>
            </a:xfrm>
            <a:custGeom>
              <a:avLst/>
              <a:gdLst>
                <a:gd name="T0" fmla="*/ 18 w 163"/>
                <a:gd name="T1" fmla="*/ 2 h 94"/>
                <a:gd name="T2" fmla="*/ 15 w 163"/>
                <a:gd name="T3" fmla="*/ 2 h 94"/>
                <a:gd name="T4" fmla="*/ 13 w 163"/>
                <a:gd name="T5" fmla="*/ 1 h 94"/>
                <a:gd name="T6" fmla="*/ 8 w 163"/>
                <a:gd name="T7" fmla="*/ 0 h 94"/>
                <a:gd name="T8" fmla="*/ 6 w 163"/>
                <a:gd name="T9" fmla="*/ 1 h 94"/>
                <a:gd name="T10" fmla="*/ 4 w 163"/>
                <a:gd name="T11" fmla="*/ 1 h 94"/>
                <a:gd name="T12" fmla="*/ 3 w 163"/>
                <a:gd name="T13" fmla="*/ 2 h 94"/>
                <a:gd name="T14" fmla="*/ 3 w 163"/>
                <a:gd name="T15" fmla="*/ 2 h 94"/>
                <a:gd name="T16" fmla="*/ 2 w 163"/>
                <a:gd name="T17" fmla="*/ 3 h 94"/>
                <a:gd name="T18" fmla="*/ 1 w 163"/>
                <a:gd name="T19" fmla="*/ 3 h 94"/>
                <a:gd name="T20" fmla="*/ 0 w 163"/>
                <a:gd name="T21" fmla="*/ 4 h 94"/>
                <a:gd name="T22" fmla="*/ 0 w 163"/>
                <a:gd name="T23" fmla="*/ 4 h 94"/>
                <a:gd name="T24" fmla="*/ 0 w 163"/>
                <a:gd name="T25" fmla="*/ 5 h 94"/>
                <a:gd name="T26" fmla="*/ 0 w 163"/>
                <a:gd name="T27" fmla="*/ 6 h 94"/>
                <a:gd name="T28" fmla="*/ 0 w 163"/>
                <a:gd name="T29" fmla="*/ 7 h 94"/>
                <a:gd name="T30" fmla="*/ 1 w 163"/>
                <a:gd name="T31" fmla="*/ 8 h 94"/>
                <a:gd name="T32" fmla="*/ 1 w 163"/>
                <a:gd name="T33" fmla="*/ 9 h 94"/>
                <a:gd name="T34" fmla="*/ 1 w 163"/>
                <a:gd name="T35" fmla="*/ 10 h 94"/>
                <a:gd name="T36" fmla="*/ 2 w 163"/>
                <a:gd name="T37" fmla="*/ 11 h 94"/>
                <a:gd name="T38" fmla="*/ 2 w 163"/>
                <a:gd name="T39" fmla="*/ 12 h 94"/>
                <a:gd name="T40" fmla="*/ 2 w 163"/>
                <a:gd name="T41" fmla="*/ 12 h 94"/>
                <a:gd name="T42" fmla="*/ 3 w 163"/>
                <a:gd name="T43" fmla="*/ 12 h 94"/>
                <a:gd name="T44" fmla="*/ 4 w 163"/>
                <a:gd name="T45" fmla="*/ 12 h 94"/>
                <a:gd name="T46" fmla="*/ 5 w 163"/>
                <a:gd name="T47" fmla="*/ 12 h 94"/>
                <a:gd name="T48" fmla="*/ 6 w 163"/>
                <a:gd name="T49" fmla="*/ 12 h 94"/>
                <a:gd name="T50" fmla="*/ 12 w 163"/>
                <a:gd name="T51" fmla="*/ 12 h 94"/>
                <a:gd name="T52" fmla="*/ 17 w 163"/>
                <a:gd name="T53" fmla="*/ 12 h 94"/>
                <a:gd name="T54" fmla="*/ 18 w 163"/>
                <a:gd name="T55" fmla="*/ 11 h 94"/>
                <a:gd name="T56" fmla="*/ 19 w 163"/>
                <a:gd name="T57" fmla="*/ 10 h 94"/>
                <a:gd name="T58" fmla="*/ 19 w 163"/>
                <a:gd name="T59" fmla="*/ 9 h 94"/>
                <a:gd name="T60" fmla="*/ 19 w 163"/>
                <a:gd name="T61" fmla="*/ 9 h 94"/>
                <a:gd name="T62" fmla="*/ 19 w 163"/>
                <a:gd name="T63" fmla="*/ 9 h 94"/>
                <a:gd name="T64" fmla="*/ 19 w 163"/>
                <a:gd name="T65" fmla="*/ 8 h 94"/>
                <a:gd name="T66" fmla="*/ 20 w 163"/>
                <a:gd name="T67" fmla="*/ 6 h 94"/>
                <a:gd name="T68" fmla="*/ 20 w 163"/>
                <a:gd name="T69" fmla="*/ 5 h 94"/>
                <a:gd name="T70" fmla="*/ 19 w 163"/>
                <a:gd name="T71" fmla="*/ 4 h 94"/>
                <a:gd name="T72" fmla="*/ 19 w 163"/>
                <a:gd name="T73" fmla="*/ 4 h 94"/>
                <a:gd name="T74" fmla="*/ 18 w 163"/>
                <a:gd name="T75" fmla="*/ 3 h 94"/>
                <a:gd name="T76" fmla="*/ 17 w 163"/>
                <a:gd name="T77" fmla="*/ 3 h 94"/>
                <a:gd name="T78" fmla="*/ 16 w 163"/>
                <a:gd name="T79" fmla="*/ 3 h 94"/>
                <a:gd name="T80" fmla="*/ 16 w 163"/>
                <a:gd name="T81" fmla="*/ 3 h 94"/>
                <a:gd name="T82" fmla="*/ 17 w 163"/>
                <a:gd name="T83" fmla="*/ 3 h 94"/>
                <a:gd name="T84" fmla="*/ 18 w 163"/>
                <a:gd name="T85" fmla="*/ 2 h 9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3"/>
                <a:gd name="T130" fmla="*/ 0 h 94"/>
                <a:gd name="T131" fmla="*/ 163 w 163"/>
                <a:gd name="T132" fmla="*/ 94 h 9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3" h="94">
                  <a:moveTo>
                    <a:pt x="144" y="15"/>
                  </a:moveTo>
                  <a:lnTo>
                    <a:pt x="125" y="11"/>
                  </a:lnTo>
                  <a:lnTo>
                    <a:pt x="108" y="7"/>
                  </a:lnTo>
                  <a:lnTo>
                    <a:pt x="71" y="0"/>
                  </a:lnTo>
                  <a:lnTo>
                    <a:pt x="54" y="4"/>
                  </a:lnTo>
                  <a:lnTo>
                    <a:pt x="37" y="7"/>
                  </a:lnTo>
                  <a:lnTo>
                    <a:pt x="31" y="11"/>
                  </a:lnTo>
                  <a:lnTo>
                    <a:pt x="25" y="15"/>
                  </a:lnTo>
                  <a:lnTo>
                    <a:pt x="19" y="19"/>
                  </a:lnTo>
                  <a:lnTo>
                    <a:pt x="12" y="21"/>
                  </a:lnTo>
                  <a:lnTo>
                    <a:pt x="4" y="28"/>
                  </a:lnTo>
                  <a:lnTo>
                    <a:pt x="2" y="32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4" y="51"/>
                  </a:lnTo>
                  <a:lnTo>
                    <a:pt x="8" y="59"/>
                  </a:lnTo>
                  <a:lnTo>
                    <a:pt x="12" y="65"/>
                  </a:lnTo>
                  <a:lnTo>
                    <a:pt x="14" y="78"/>
                  </a:lnTo>
                  <a:lnTo>
                    <a:pt x="16" y="84"/>
                  </a:lnTo>
                  <a:lnTo>
                    <a:pt x="19" y="90"/>
                  </a:lnTo>
                  <a:lnTo>
                    <a:pt x="21" y="90"/>
                  </a:lnTo>
                  <a:lnTo>
                    <a:pt x="25" y="90"/>
                  </a:lnTo>
                  <a:lnTo>
                    <a:pt x="33" y="92"/>
                  </a:lnTo>
                  <a:lnTo>
                    <a:pt x="42" y="92"/>
                  </a:lnTo>
                  <a:lnTo>
                    <a:pt x="50" y="94"/>
                  </a:lnTo>
                  <a:lnTo>
                    <a:pt x="96" y="92"/>
                  </a:lnTo>
                  <a:lnTo>
                    <a:pt x="140" y="90"/>
                  </a:lnTo>
                  <a:lnTo>
                    <a:pt x="148" y="86"/>
                  </a:lnTo>
                  <a:lnTo>
                    <a:pt x="154" y="78"/>
                  </a:lnTo>
                  <a:lnTo>
                    <a:pt x="156" y="71"/>
                  </a:lnTo>
                  <a:lnTo>
                    <a:pt x="156" y="69"/>
                  </a:lnTo>
                  <a:lnTo>
                    <a:pt x="156" y="67"/>
                  </a:lnTo>
                  <a:lnTo>
                    <a:pt x="159" y="57"/>
                  </a:lnTo>
                  <a:lnTo>
                    <a:pt x="161" y="48"/>
                  </a:lnTo>
                  <a:lnTo>
                    <a:pt x="163" y="38"/>
                  </a:lnTo>
                  <a:lnTo>
                    <a:pt x="159" y="28"/>
                  </a:lnTo>
                  <a:lnTo>
                    <a:pt x="156" y="25"/>
                  </a:lnTo>
                  <a:lnTo>
                    <a:pt x="150" y="23"/>
                  </a:lnTo>
                  <a:lnTo>
                    <a:pt x="138" y="23"/>
                  </a:lnTo>
                  <a:lnTo>
                    <a:pt x="133" y="23"/>
                  </a:lnTo>
                  <a:lnTo>
                    <a:pt x="133" y="21"/>
                  </a:lnTo>
                  <a:lnTo>
                    <a:pt x="136" y="19"/>
                  </a:lnTo>
                  <a:lnTo>
                    <a:pt x="144" y="15"/>
                  </a:lnTo>
                  <a:close/>
                </a:path>
              </a:pathLst>
            </a:custGeom>
            <a:solidFill>
              <a:srgbClr val="CCCCFF"/>
            </a:solidFill>
            <a:ln w="12700">
              <a:solidFill>
                <a:srgbClr val="CC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grpSp>
          <p:nvGrpSpPr>
            <p:cNvPr id="16752" name="Group 300">
              <a:extLst>
                <a:ext uri="{FF2B5EF4-FFF2-40B4-BE49-F238E27FC236}">
                  <a16:creationId xmlns:a16="http://schemas.microsoft.com/office/drawing/2014/main" id="{157A9F1C-CDF7-FE3A-E0F1-7C188EC5E6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18" y="1800"/>
              <a:ext cx="34" cy="27"/>
              <a:chOff x="3018" y="1800"/>
              <a:chExt cx="34" cy="27"/>
            </a:xfrm>
          </p:grpSpPr>
          <p:sp>
            <p:nvSpPr>
              <p:cNvPr id="16753" name="Freeform 301">
                <a:extLst>
                  <a:ext uri="{FF2B5EF4-FFF2-40B4-BE49-F238E27FC236}">
                    <a16:creationId xmlns:a16="http://schemas.microsoft.com/office/drawing/2014/main" id="{F579A402-043D-FCD5-2539-BF65436433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8" y="1800"/>
                <a:ext cx="34" cy="27"/>
              </a:xfrm>
              <a:custGeom>
                <a:avLst/>
                <a:gdLst>
                  <a:gd name="T0" fmla="*/ 8 w 69"/>
                  <a:gd name="T1" fmla="*/ 2 h 53"/>
                  <a:gd name="T2" fmla="*/ 7 w 69"/>
                  <a:gd name="T3" fmla="*/ 1 h 53"/>
                  <a:gd name="T4" fmla="*/ 6 w 69"/>
                  <a:gd name="T5" fmla="*/ 0 h 53"/>
                  <a:gd name="T6" fmla="*/ 4 w 69"/>
                  <a:gd name="T7" fmla="*/ 0 h 53"/>
                  <a:gd name="T8" fmla="*/ 3 w 69"/>
                  <a:gd name="T9" fmla="*/ 1 h 53"/>
                  <a:gd name="T10" fmla="*/ 1 w 69"/>
                  <a:gd name="T11" fmla="*/ 2 h 53"/>
                  <a:gd name="T12" fmla="*/ 0 w 69"/>
                  <a:gd name="T13" fmla="*/ 3 h 53"/>
                  <a:gd name="T14" fmla="*/ 0 w 69"/>
                  <a:gd name="T15" fmla="*/ 4 h 53"/>
                  <a:gd name="T16" fmla="*/ 0 w 69"/>
                  <a:gd name="T17" fmla="*/ 5 h 53"/>
                  <a:gd name="T18" fmla="*/ 0 w 69"/>
                  <a:gd name="T19" fmla="*/ 6 h 53"/>
                  <a:gd name="T20" fmla="*/ 2 w 69"/>
                  <a:gd name="T21" fmla="*/ 7 h 53"/>
                  <a:gd name="T22" fmla="*/ 3 w 69"/>
                  <a:gd name="T23" fmla="*/ 7 h 53"/>
                  <a:gd name="T24" fmla="*/ 5 w 69"/>
                  <a:gd name="T25" fmla="*/ 7 h 53"/>
                  <a:gd name="T26" fmla="*/ 6 w 69"/>
                  <a:gd name="T27" fmla="*/ 6 h 53"/>
                  <a:gd name="T28" fmla="*/ 8 w 69"/>
                  <a:gd name="T29" fmla="*/ 5 h 53"/>
                  <a:gd name="T30" fmla="*/ 8 w 69"/>
                  <a:gd name="T31" fmla="*/ 3 h 53"/>
                  <a:gd name="T32" fmla="*/ 8 w 69"/>
                  <a:gd name="T33" fmla="*/ 2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53"/>
                  <a:gd name="T53" fmla="*/ 69 w 69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53">
                    <a:moveTo>
                      <a:pt x="67" y="13"/>
                    </a:moveTo>
                    <a:lnTo>
                      <a:pt x="61" y="5"/>
                    </a:lnTo>
                    <a:lnTo>
                      <a:pt x="50" y="0"/>
                    </a:lnTo>
                    <a:lnTo>
                      <a:pt x="38" y="0"/>
                    </a:lnTo>
                    <a:lnTo>
                      <a:pt x="25" y="4"/>
                    </a:lnTo>
                    <a:lnTo>
                      <a:pt x="13" y="11"/>
                    </a:lnTo>
                    <a:lnTo>
                      <a:pt x="5" y="21"/>
                    </a:lnTo>
                    <a:lnTo>
                      <a:pt x="0" y="30"/>
                    </a:lnTo>
                    <a:lnTo>
                      <a:pt x="2" y="40"/>
                    </a:lnTo>
                    <a:lnTo>
                      <a:pt x="7" y="48"/>
                    </a:lnTo>
                    <a:lnTo>
                      <a:pt x="19" y="53"/>
                    </a:lnTo>
                    <a:lnTo>
                      <a:pt x="30" y="53"/>
                    </a:lnTo>
                    <a:lnTo>
                      <a:pt x="44" y="50"/>
                    </a:lnTo>
                    <a:lnTo>
                      <a:pt x="55" y="42"/>
                    </a:lnTo>
                    <a:lnTo>
                      <a:pt x="65" y="34"/>
                    </a:lnTo>
                    <a:lnTo>
                      <a:pt x="69" y="23"/>
                    </a:lnTo>
                    <a:lnTo>
                      <a:pt x="67" y="13"/>
                    </a:lnTo>
                    <a:close/>
                  </a:path>
                </a:pathLst>
              </a:custGeom>
              <a:blipFill dpi="0" rotWithShape="0">
                <a:blip r:embed="rId12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6754" name="Freeform 302">
                <a:extLst>
                  <a:ext uri="{FF2B5EF4-FFF2-40B4-BE49-F238E27FC236}">
                    <a16:creationId xmlns:a16="http://schemas.microsoft.com/office/drawing/2014/main" id="{DF0AB641-6A83-E1B6-DC87-DBCB0C581F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8" y="1800"/>
                <a:ext cx="34" cy="27"/>
              </a:xfrm>
              <a:custGeom>
                <a:avLst/>
                <a:gdLst>
                  <a:gd name="T0" fmla="*/ 8 w 69"/>
                  <a:gd name="T1" fmla="*/ 2 h 53"/>
                  <a:gd name="T2" fmla="*/ 7 w 69"/>
                  <a:gd name="T3" fmla="*/ 1 h 53"/>
                  <a:gd name="T4" fmla="*/ 6 w 69"/>
                  <a:gd name="T5" fmla="*/ 0 h 53"/>
                  <a:gd name="T6" fmla="*/ 4 w 69"/>
                  <a:gd name="T7" fmla="*/ 0 h 53"/>
                  <a:gd name="T8" fmla="*/ 3 w 69"/>
                  <a:gd name="T9" fmla="*/ 1 h 53"/>
                  <a:gd name="T10" fmla="*/ 1 w 69"/>
                  <a:gd name="T11" fmla="*/ 2 h 53"/>
                  <a:gd name="T12" fmla="*/ 0 w 69"/>
                  <a:gd name="T13" fmla="*/ 3 h 53"/>
                  <a:gd name="T14" fmla="*/ 0 w 69"/>
                  <a:gd name="T15" fmla="*/ 4 h 53"/>
                  <a:gd name="T16" fmla="*/ 0 w 69"/>
                  <a:gd name="T17" fmla="*/ 5 h 53"/>
                  <a:gd name="T18" fmla="*/ 0 w 69"/>
                  <a:gd name="T19" fmla="*/ 6 h 53"/>
                  <a:gd name="T20" fmla="*/ 2 w 69"/>
                  <a:gd name="T21" fmla="*/ 7 h 53"/>
                  <a:gd name="T22" fmla="*/ 3 w 69"/>
                  <a:gd name="T23" fmla="*/ 7 h 53"/>
                  <a:gd name="T24" fmla="*/ 5 w 69"/>
                  <a:gd name="T25" fmla="*/ 7 h 53"/>
                  <a:gd name="T26" fmla="*/ 6 w 69"/>
                  <a:gd name="T27" fmla="*/ 6 h 53"/>
                  <a:gd name="T28" fmla="*/ 8 w 69"/>
                  <a:gd name="T29" fmla="*/ 5 h 53"/>
                  <a:gd name="T30" fmla="*/ 8 w 69"/>
                  <a:gd name="T31" fmla="*/ 3 h 53"/>
                  <a:gd name="T32" fmla="*/ 8 w 69"/>
                  <a:gd name="T33" fmla="*/ 2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53"/>
                  <a:gd name="T53" fmla="*/ 69 w 69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53">
                    <a:moveTo>
                      <a:pt x="67" y="13"/>
                    </a:moveTo>
                    <a:lnTo>
                      <a:pt x="61" y="5"/>
                    </a:lnTo>
                    <a:lnTo>
                      <a:pt x="50" y="0"/>
                    </a:lnTo>
                    <a:lnTo>
                      <a:pt x="38" y="0"/>
                    </a:lnTo>
                    <a:lnTo>
                      <a:pt x="25" y="4"/>
                    </a:lnTo>
                    <a:lnTo>
                      <a:pt x="13" y="11"/>
                    </a:lnTo>
                    <a:lnTo>
                      <a:pt x="5" y="21"/>
                    </a:lnTo>
                    <a:lnTo>
                      <a:pt x="0" y="30"/>
                    </a:lnTo>
                    <a:lnTo>
                      <a:pt x="2" y="40"/>
                    </a:lnTo>
                    <a:lnTo>
                      <a:pt x="7" y="48"/>
                    </a:lnTo>
                    <a:lnTo>
                      <a:pt x="19" y="53"/>
                    </a:lnTo>
                    <a:lnTo>
                      <a:pt x="30" y="53"/>
                    </a:lnTo>
                    <a:lnTo>
                      <a:pt x="44" y="50"/>
                    </a:lnTo>
                    <a:lnTo>
                      <a:pt x="55" y="42"/>
                    </a:lnTo>
                    <a:lnTo>
                      <a:pt x="65" y="34"/>
                    </a:lnTo>
                    <a:lnTo>
                      <a:pt x="69" y="23"/>
                    </a:lnTo>
                    <a:lnTo>
                      <a:pt x="67" y="13"/>
                    </a:lnTo>
                    <a:close/>
                  </a:path>
                </a:pathLst>
              </a:custGeom>
              <a:noFill/>
              <a:ln w="12700">
                <a:solidFill>
                  <a:srgbClr val="CC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</p:grpSp>
      <p:grpSp>
        <p:nvGrpSpPr>
          <p:cNvPr id="16514" name="Group 303">
            <a:extLst>
              <a:ext uri="{FF2B5EF4-FFF2-40B4-BE49-F238E27FC236}">
                <a16:creationId xmlns:a16="http://schemas.microsoft.com/office/drawing/2014/main" id="{49E16426-D928-3D2C-9900-19916494DFF6}"/>
              </a:ext>
            </a:extLst>
          </p:cNvPr>
          <p:cNvGrpSpPr>
            <a:grpSpLocks/>
          </p:cNvGrpSpPr>
          <p:nvPr/>
        </p:nvGrpSpPr>
        <p:grpSpPr bwMode="auto">
          <a:xfrm>
            <a:off x="4757738" y="2922588"/>
            <a:ext cx="128587" cy="74612"/>
            <a:chOff x="2997" y="1841"/>
            <a:chExt cx="81" cy="47"/>
          </a:xfrm>
        </p:grpSpPr>
        <p:sp>
          <p:nvSpPr>
            <p:cNvPr id="16747" name="Freeform 304">
              <a:extLst>
                <a:ext uri="{FF2B5EF4-FFF2-40B4-BE49-F238E27FC236}">
                  <a16:creationId xmlns:a16="http://schemas.microsoft.com/office/drawing/2014/main" id="{50D80B17-B7A6-4F4D-8571-4B352E3CA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" y="1841"/>
              <a:ext cx="81" cy="47"/>
            </a:xfrm>
            <a:custGeom>
              <a:avLst/>
              <a:gdLst>
                <a:gd name="T0" fmla="*/ 17 w 163"/>
                <a:gd name="T1" fmla="*/ 2 h 94"/>
                <a:gd name="T2" fmla="*/ 15 w 163"/>
                <a:gd name="T3" fmla="*/ 2 h 94"/>
                <a:gd name="T4" fmla="*/ 13 w 163"/>
                <a:gd name="T5" fmla="*/ 2 h 94"/>
                <a:gd name="T6" fmla="*/ 8 w 163"/>
                <a:gd name="T7" fmla="*/ 0 h 94"/>
                <a:gd name="T8" fmla="*/ 6 w 163"/>
                <a:gd name="T9" fmla="*/ 1 h 94"/>
                <a:gd name="T10" fmla="*/ 4 w 163"/>
                <a:gd name="T11" fmla="*/ 1 h 94"/>
                <a:gd name="T12" fmla="*/ 3 w 163"/>
                <a:gd name="T13" fmla="*/ 2 h 94"/>
                <a:gd name="T14" fmla="*/ 3 w 163"/>
                <a:gd name="T15" fmla="*/ 2 h 94"/>
                <a:gd name="T16" fmla="*/ 2 w 163"/>
                <a:gd name="T17" fmla="*/ 3 h 94"/>
                <a:gd name="T18" fmla="*/ 1 w 163"/>
                <a:gd name="T19" fmla="*/ 3 h 94"/>
                <a:gd name="T20" fmla="*/ 0 w 163"/>
                <a:gd name="T21" fmla="*/ 4 h 94"/>
                <a:gd name="T22" fmla="*/ 0 w 163"/>
                <a:gd name="T23" fmla="*/ 4 h 94"/>
                <a:gd name="T24" fmla="*/ 0 w 163"/>
                <a:gd name="T25" fmla="*/ 5 h 94"/>
                <a:gd name="T26" fmla="*/ 0 w 163"/>
                <a:gd name="T27" fmla="*/ 5 h 94"/>
                <a:gd name="T28" fmla="*/ 0 w 163"/>
                <a:gd name="T29" fmla="*/ 6 h 94"/>
                <a:gd name="T30" fmla="*/ 0 w 163"/>
                <a:gd name="T31" fmla="*/ 7 h 94"/>
                <a:gd name="T32" fmla="*/ 0 w 163"/>
                <a:gd name="T33" fmla="*/ 8 h 94"/>
                <a:gd name="T34" fmla="*/ 1 w 163"/>
                <a:gd name="T35" fmla="*/ 9 h 94"/>
                <a:gd name="T36" fmla="*/ 1 w 163"/>
                <a:gd name="T37" fmla="*/ 10 h 94"/>
                <a:gd name="T38" fmla="*/ 1 w 163"/>
                <a:gd name="T39" fmla="*/ 11 h 94"/>
                <a:gd name="T40" fmla="*/ 2 w 163"/>
                <a:gd name="T41" fmla="*/ 12 h 94"/>
                <a:gd name="T42" fmla="*/ 2 w 163"/>
                <a:gd name="T43" fmla="*/ 12 h 94"/>
                <a:gd name="T44" fmla="*/ 3 w 163"/>
                <a:gd name="T45" fmla="*/ 12 h 94"/>
                <a:gd name="T46" fmla="*/ 4 w 163"/>
                <a:gd name="T47" fmla="*/ 12 h 94"/>
                <a:gd name="T48" fmla="*/ 5 w 163"/>
                <a:gd name="T49" fmla="*/ 12 h 94"/>
                <a:gd name="T50" fmla="*/ 6 w 163"/>
                <a:gd name="T51" fmla="*/ 12 h 94"/>
                <a:gd name="T52" fmla="*/ 11 w 163"/>
                <a:gd name="T53" fmla="*/ 12 h 94"/>
                <a:gd name="T54" fmla="*/ 14 w 163"/>
                <a:gd name="T55" fmla="*/ 12 h 94"/>
                <a:gd name="T56" fmla="*/ 17 w 163"/>
                <a:gd name="T57" fmla="*/ 12 h 94"/>
                <a:gd name="T58" fmla="*/ 18 w 163"/>
                <a:gd name="T59" fmla="*/ 11 h 94"/>
                <a:gd name="T60" fmla="*/ 19 w 163"/>
                <a:gd name="T61" fmla="*/ 10 h 94"/>
                <a:gd name="T62" fmla="*/ 19 w 163"/>
                <a:gd name="T63" fmla="*/ 10 h 94"/>
                <a:gd name="T64" fmla="*/ 19 w 163"/>
                <a:gd name="T65" fmla="*/ 9 h 94"/>
                <a:gd name="T66" fmla="*/ 19 w 163"/>
                <a:gd name="T67" fmla="*/ 8 h 94"/>
                <a:gd name="T68" fmla="*/ 20 w 163"/>
                <a:gd name="T69" fmla="*/ 7 h 94"/>
                <a:gd name="T70" fmla="*/ 20 w 163"/>
                <a:gd name="T71" fmla="*/ 6 h 94"/>
                <a:gd name="T72" fmla="*/ 19 w 163"/>
                <a:gd name="T73" fmla="*/ 4 h 94"/>
                <a:gd name="T74" fmla="*/ 19 w 163"/>
                <a:gd name="T75" fmla="*/ 4 h 94"/>
                <a:gd name="T76" fmla="*/ 18 w 163"/>
                <a:gd name="T77" fmla="*/ 4 h 94"/>
                <a:gd name="T78" fmla="*/ 17 w 163"/>
                <a:gd name="T79" fmla="*/ 4 h 94"/>
                <a:gd name="T80" fmla="*/ 16 w 163"/>
                <a:gd name="T81" fmla="*/ 3 h 94"/>
                <a:gd name="T82" fmla="*/ 16 w 163"/>
                <a:gd name="T83" fmla="*/ 3 h 94"/>
                <a:gd name="T84" fmla="*/ 17 w 163"/>
                <a:gd name="T85" fmla="*/ 3 h 94"/>
                <a:gd name="T86" fmla="*/ 17 w 163"/>
                <a:gd name="T87" fmla="*/ 2 h 9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63"/>
                <a:gd name="T133" fmla="*/ 0 h 94"/>
                <a:gd name="T134" fmla="*/ 163 w 163"/>
                <a:gd name="T135" fmla="*/ 94 h 9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63" h="94">
                  <a:moveTo>
                    <a:pt x="143" y="16"/>
                  </a:moveTo>
                  <a:lnTo>
                    <a:pt x="124" y="14"/>
                  </a:lnTo>
                  <a:lnTo>
                    <a:pt x="107" y="10"/>
                  </a:lnTo>
                  <a:lnTo>
                    <a:pt x="70" y="0"/>
                  </a:lnTo>
                  <a:lnTo>
                    <a:pt x="53" y="4"/>
                  </a:lnTo>
                  <a:lnTo>
                    <a:pt x="36" y="8"/>
                  </a:lnTo>
                  <a:lnTo>
                    <a:pt x="30" y="12"/>
                  </a:lnTo>
                  <a:lnTo>
                    <a:pt x="24" y="16"/>
                  </a:lnTo>
                  <a:lnTo>
                    <a:pt x="17" y="19"/>
                  </a:lnTo>
                  <a:lnTo>
                    <a:pt x="9" y="21"/>
                  </a:lnTo>
                  <a:lnTo>
                    <a:pt x="7" y="25"/>
                  </a:lnTo>
                  <a:lnTo>
                    <a:pt x="3" y="31"/>
                  </a:lnTo>
                  <a:lnTo>
                    <a:pt x="1" y="35"/>
                  </a:lnTo>
                  <a:lnTo>
                    <a:pt x="0" y="39"/>
                  </a:lnTo>
                  <a:lnTo>
                    <a:pt x="0" y="44"/>
                  </a:lnTo>
                  <a:lnTo>
                    <a:pt x="3" y="52"/>
                  </a:lnTo>
                  <a:lnTo>
                    <a:pt x="7" y="60"/>
                  </a:lnTo>
                  <a:lnTo>
                    <a:pt x="11" y="67"/>
                  </a:lnTo>
                  <a:lnTo>
                    <a:pt x="13" y="79"/>
                  </a:lnTo>
                  <a:lnTo>
                    <a:pt x="15" y="85"/>
                  </a:lnTo>
                  <a:lnTo>
                    <a:pt x="19" y="90"/>
                  </a:lnTo>
                  <a:lnTo>
                    <a:pt x="21" y="90"/>
                  </a:lnTo>
                  <a:lnTo>
                    <a:pt x="24" y="92"/>
                  </a:lnTo>
                  <a:lnTo>
                    <a:pt x="32" y="92"/>
                  </a:lnTo>
                  <a:lnTo>
                    <a:pt x="42" y="94"/>
                  </a:lnTo>
                  <a:lnTo>
                    <a:pt x="49" y="94"/>
                  </a:lnTo>
                  <a:lnTo>
                    <a:pt x="95" y="92"/>
                  </a:lnTo>
                  <a:lnTo>
                    <a:pt x="118" y="92"/>
                  </a:lnTo>
                  <a:lnTo>
                    <a:pt x="141" y="90"/>
                  </a:lnTo>
                  <a:lnTo>
                    <a:pt x="149" y="87"/>
                  </a:lnTo>
                  <a:lnTo>
                    <a:pt x="153" y="79"/>
                  </a:lnTo>
                  <a:lnTo>
                    <a:pt x="155" y="73"/>
                  </a:lnTo>
                  <a:lnTo>
                    <a:pt x="155" y="69"/>
                  </a:lnTo>
                  <a:lnTo>
                    <a:pt x="159" y="60"/>
                  </a:lnTo>
                  <a:lnTo>
                    <a:pt x="161" y="50"/>
                  </a:lnTo>
                  <a:lnTo>
                    <a:pt x="163" y="41"/>
                  </a:lnTo>
                  <a:lnTo>
                    <a:pt x="159" y="31"/>
                  </a:lnTo>
                  <a:lnTo>
                    <a:pt x="155" y="27"/>
                  </a:lnTo>
                  <a:lnTo>
                    <a:pt x="149" y="25"/>
                  </a:lnTo>
                  <a:lnTo>
                    <a:pt x="138" y="25"/>
                  </a:lnTo>
                  <a:lnTo>
                    <a:pt x="132" y="23"/>
                  </a:lnTo>
                  <a:lnTo>
                    <a:pt x="136" y="19"/>
                  </a:lnTo>
                  <a:lnTo>
                    <a:pt x="143" y="16"/>
                  </a:lnTo>
                  <a:close/>
                </a:path>
              </a:pathLst>
            </a:custGeom>
            <a:solidFill>
              <a:srgbClr val="CCCCFF"/>
            </a:solidFill>
            <a:ln w="12700">
              <a:solidFill>
                <a:srgbClr val="CC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grpSp>
          <p:nvGrpSpPr>
            <p:cNvPr id="16748" name="Group 305">
              <a:extLst>
                <a:ext uri="{FF2B5EF4-FFF2-40B4-BE49-F238E27FC236}">
                  <a16:creationId xmlns:a16="http://schemas.microsoft.com/office/drawing/2014/main" id="{A72D2107-85A7-5A77-55AF-8342DA51E9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14" y="1854"/>
              <a:ext cx="35" cy="26"/>
              <a:chOff x="3014" y="1854"/>
              <a:chExt cx="35" cy="26"/>
            </a:xfrm>
          </p:grpSpPr>
          <p:sp>
            <p:nvSpPr>
              <p:cNvPr id="16749" name="Freeform 306">
                <a:extLst>
                  <a:ext uri="{FF2B5EF4-FFF2-40B4-BE49-F238E27FC236}">
                    <a16:creationId xmlns:a16="http://schemas.microsoft.com/office/drawing/2014/main" id="{4A9C623F-731D-54CB-C0B7-D59B8CDE23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4" y="1854"/>
                <a:ext cx="35" cy="26"/>
              </a:xfrm>
              <a:custGeom>
                <a:avLst/>
                <a:gdLst>
                  <a:gd name="T0" fmla="*/ 9 w 69"/>
                  <a:gd name="T1" fmla="*/ 2 h 52"/>
                  <a:gd name="T2" fmla="*/ 8 w 69"/>
                  <a:gd name="T3" fmla="*/ 1 h 52"/>
                  <a:gd name="T4" fmla="*/ 7 w 69"/>
                  <a:gd name="T5" fmla="*/ 0 h 52"/>
                  <a:gd name="T6" fmla="*/ 5 w 69"/>
                  <a:gd name="T7" fmla="*/ 0 h 52"/>
                  <a:gd name="T8" fmla="*/ 4 w 69"/>
                  <a:gd name="T9" fmla="*/ 1 h 52"/>
                  <a:gd name="T10" fmla="*/ 2 w 69"/>
                  <a:gd name="T11" fmla="*/ 2 h 52"/>
                  <a:gd name="T12" fmla="*/ 1 w 69"/>
                  <a:gd name="T13" fmla="*/ 3 h 52"/>
                  <a:gd name="T14" fmla="*/ 0 w 69"/>
                  <a:gd name="T15" fmla="*/ 4 h 52"/>
                  <a:gd name="T16" fmla="*/ 1 w 69"/>
                  <a:gd name="T17" fmla="*/ 6 h 52"/>
                  <a:gd name="T18" fmla="*/ 1 w 69"/>
                  <a:gd name="T19" fmla="*/ 6 h 52"/>
                  <a:gd name="T20" fmla="*/ 3 w 69"/>
                  <a:gd name="T21" fmla="*/ 7 h 52"/>
                  <a:gd name="T22" fmla="*/ 4 w 69"/>
                  <a:gd name="T23" fmla="*/ 7 h 52"/>
                  <a:gd name="T24" fmla="*/ 6 w 69"/>
                  <a:gd name="T25" fmla="*/ 6 h 52"/>
                  <a:gd name="T26" fmla="*/ 8 w 69"/>
                  <a:gd name="T27" fmla="*/ 6 h 52"/>
                  <a:gd name="T28" fmla="*/ 9 w 69"/>
                  <a:gd name="T29" fmla="*/ 5 h 52"/>
                  <a:gd name="T30" fmla="*/ 9 w 69"/>
                  <a:gd name="T31" fmla="*/ 3 h 52"/>
                  <a:gd name="T32" fmla="*/ 9 w 69"/>
                  <a:gd name="T33" fmla="*/ 2 h 5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52"/>
                  <a:gd name="T53" fmla="*/ 69 w 69"/>
                  <a:gd name="T54" fmla="*/ 52 h 5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52">
                    <a:moveTo>
                      <a:pt x="67" y="12"/>
                    </a:moveTo>
                    <a:lnTo>
                      <a:pt x="61" y="4"/>
                    </a:lnTo>
                    <a:lnTo>
                      <a:pt x="50" y="0"/>
                    </a:lnTo>
                    <a:lnTo>
                      <a:pt x="38" y="0"/>
                    </a:lnTo>
                    <a:lnTo>
                      <a:pt x="25" y="4"/>
                    </a:lnTo>
                    <a:lnTo>
                      <a:pt x="13" y="12"/>
                    </a:lnTo>
                    <a:lnTo>
                      <a:pt x="6" y="19"/>
                    </a:lnTo>
                    <a:lnTo>
                      <a:pt x="0" y="31"/>
                    </a:lnTo>
                    <a:lnTo>
                      <a:pt x="2" y="41"/>
                    </a:lnTo>
                    <a:lnTo>
                      <a:pt x="8" y="48"/>
                    </a:lnTo>
                    <a:lnTo>
                      <a:pt x="19" y="52"/>
                    </a:lnTo>
                    <a:lnTo>
                      <a:pt x="31" y="52"/>
                    </a:lnTo>
                    <a:lnTo>
                      <a:pt x="44" y="48"/>
                    </a:lnTo>
                    <a:lnTo>
                      <a:pt x="58" y="41"/>
                    </a:lnTo>
                    <a:lnTo>
                      <a:pt x="65" y="33"/>
                    </a:lnTo>
                    <a:lnTo>
                      <a:pt x="69" y="21"/>
                    </a:lnTo>
                    <a:lnTo>
                      <a:pt x="67" y="12"/>
                    </a:lnTo>
                    <a:close/>
                  </a:path>
                </a:pathLst>
              </a:custGeom>
              <a:blipFill dpi="0" rotWithShape="0">
                <a:blip r:embed="rId1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6750" name="Freeform 307">
                <a:extLst>
                  <a:ext uri="{FF2B5EF4-FFF2-40B4-BE49-F238E27FC236}">
                    <a16:creationId xmlns:a16="http://schemas.microsoft.com/office/drawing/2014/main" id="{E1BF9736-37A4-241C-A827-4E774E9B3B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4" y="1854"/>
                <a:ext cx="35" cy="26"/>
              </a:xfrm>
              <a:custGeom>
                <a:avLst/>
                <a:gdLst>
                  <a:gd name="T0" fmla="*/ 9 w 69"/>
                  <a:gd name="T1" fmla="*/ 2 h 52"/>
                  <a:gd name="T2" fmla="*/ 8 w 69"/>
                  <a:gd name="T3" fmla="*/ 1 h 52"/>
                  <a:gd name="T4" fmla="*/ 7 w 69"/>
                  <a:gd name="T5" fmla="*/ 0 h 52"/>
                  <a:gd name="T6" fmla="*/ 5 w 69"/>
                  <a:gd name="T7" fmla="*/ 0 h 52"/>
                  <a:gd name="T8" fmla="*/ 4 w 69"/>
                  <a:gd name="T9" fmla="*/ 1 h 52"/>
                  <a:gd name="T10" fmla="*/ 2 w 69"/>
                  <a:gd name="T11" fmla="*/ 2 h 52"/>
                  <a:gd name="T12" fmla="*/ 1 w 69"/>
                  <a:gd name="T13" fmla="*/ 3 h 52"/>
                  <a:gd name="T14" fmla="*/ 0 w 69"/>
                  <a:gd name="T15" fmla="*/ 4 h 52"/>
                  <a:gd name="T16" fmla="*/ 1 w 69"/>
                  <a:gd name="T17" fmla="*/ 6 h 52"/>
                  <a:gd name="T18" fmla="*/ 1 w 69"/>
                  <a:gd name="T19" fmla="*/ 6 h 52"/>
                  <a:gd name="T20" fmla="*/ 3 w 69"/>
                  <a:gd name="T21" fmla="*/ 7 h 52"/>
                  <a:gd name="T22" fmla="*/ 4 w 69"/>
                  <a:gd name="T23" fmla="*/ 7 h 52"/>
                  <a:gd name="T24" fmla="*/ 6 w 69"/>
                  <a:gd name="T25" fmla="*/ 6 h 52"/>
                  <a:gd name="T26" fmla="*/ 8 w 69"/>
                  <a:gd name="T27" fmla="*/ 6 h 52"/>
                  <a:gd name="T28" fmla="*/ 9 w 69"/>
                  <a:gd name="T29" fmla="*/ 5 h 52"/>
                  <a:gd name="T30" fmla="*/ 9 w 69"/>
                  <a:gd name="T31" fmla="*/ 3 h 52"/>
                  <a:gd name="T32" fmla="*/ 9 w 69"/>
                  <a:gd name="T33" fmla="*/ 2 h 5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52"/>
                  <a:gd name="T53" fmla="*/ 69 w 69"/>
                  <a:gd name="T54" fmla="*/ 52 h 5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52">
                    <a:moveTo>
                      <a:pt x="67" y="12"/>
                    </a:moveTo>
                    <a:lnTo>
                      <a:pt x="61" y="4"/>
                    </a:lnTo>
                    <a:lnTo>
                      <a:pt x="50" y="0"/>
                    </a:lnTo>
                    <a:lnTo>
                      <a:pt x="38" y="0"/>
                    </a:lnTo>
                    <a:lnTo>
                      <a:pt x="25" y="4"/>
                    </a:lnTo>
                    <a:lnTo>
                      <a:pt x="13" y="12"/>
                    </a:lnTo>
                    <a:lnTo>
                      <a:pt x="6" y="19"/>
                    </a:lnTo>
                    <a:lnTo>
                      <a:pt x="0" y="31"/>
                    </a:lnTo>
                    <a:lnTo>
                      <a:pt x="2" y="41"/>
                    </a:lnTo>
                    <a:lnTo>
                      <a:pt x="8" y="48"/>
                    </a:lnTo>
                    <a:lnTo>
                      <a:pt x="19" y="52"/>
                    </a:lnTo>
                    <a:lnTo>
                      <a:pt x="31" y="52"/>
                    </a:lnTo>
                    <a:lnTo>
                      <a:pt x="44" y="48"/>
                    </a:lnTo>
                    <a:lnTo>
                      <a:pt x="58" y="41"/>
                    </a:lnTo>
                    <a:lnTo>
                      <a:pt x="65" y="33"/>
                    </a:lnTo>
                    <a:lnTo>
                      <a:pt x="69" y="21"/>
                    </a:lnTo>
                    <a:lnTo>
                      <a:pt x="67" y="12"/>
                    </a:lnTo>
                    <a:close/>
                  </a:path>
                </a:pathLst>
              </a:custGeom>
              <a:noFill/>
              <a:ln w="12700">
                <a:solidFill>
                  <a:srgbClr val="CC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</p:grpSp>
      <p:grpSp>
        <p:nvGrpSpPr>
          <p:cNvPr id="16515" name="Group 308">
            <a:extLst>
              <a:ext uri="{FF2B5EF4-FFF2-40B4-BE49-F238E27FC236}">
                <a16:creationId xmlns:a16="http://schemas.microsoft.com/office/drawing/2014/main" id="{5DED797B-E474-406D-D522-41ED72C64F56}"/>
              </a:ext>
            </a:extLst>
          </p:cNvPr>
          <p:cNvGrpSpPr>
            <a:grpSpLocks/>
          </p:cNvGrpSpPr>
          <p:nvPr/>
        </p:nvGrpSpPr>
        <p:grpSpPr bwMode="auto">
          <a:xfrm>
            <a:off x="4711700" y="3059113"/>
            <a:ext cx="128588" cy="74612"/>
            <a:chOff x="2968" y="1927"/>
            <a:chExt cx="81" cy="47"/>
          </a:xfrm>
        </p:grpSpPr>
        <p:sp>
          <p:nvSpPr>
            <p:cNvPr id="16743" name="Freeform 309">
              <a:extLst>
                <a:ext uri="{FF2B5EF4-FFF2-40B4-BE49-F238E27FC236}">
                  <a16:creationId xmlns:a16="http://schemas.microsoft.com/office/drawing/2014/main" id="{985219E7-9566-CCD8-AB3D-16FDADB229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8" y="1927"/>
              <a:ext cx="81" cy="47"/>
            </a:xfrm>
            <a:custGeom>
              <a:avLst/>
              <a:gdLst>
                <a:gd name="T0" fmla="*/ 18 w 163"/>
                <a:gd name="T1" fmla="*/ 2 h 92"/>
                <a:gd name="T2" fmla="*/ 15 w 163"/>
                <a:gd name="T3" fmla="*/ 2 h 92"/>
                <a:gd name="T4" fmla="*/ 13 w 163"/>
                <a:gd name="T5" fmla="*/ 1 h 92"/>
                <a:gd name="T6" fmla="*/ 8 w 163"/>
                <a:gd name="T7" fmla="*/ 0 h 92"/>
                <a:gd name="T8" fmla="*/ 7 w 163"/>
                <a:gd name="T9" fmla="*/ 1 h 92"/>
                <a:gd name="T10" fmla="*/ 4 w 163"/>
                <a:gd name="T11" fmla="*/ 1 h 92"/>
                <a:gd name="T12" fmla="*/ 4 w 163"/>
                <a:gd name="T13" fmla="*/ 2 h 92"/>
                <a:gd name="T14" fmla="*/ 3 w 163"/>
                <a:gd name="T15" fmla="*/ 2 h 92"/>
                <a:gd name="T16" fmla="*/ 2 w 163"/>
                <a:gd name="T17" fmla="*/ 3 h 92"/>
                <a:gd name="T18" fmla="*/ 1 w 163"/>
                <a:gd name="T19" fmla="*/ 3 h 92"/>
                <a:gd name="T20" fmla="*/ 0 w 163"/>
                <a:gd name="T21" fmla="*/ 4 h 92"/>
                <a:gd name="T22" fmla="*/ 0 w 163"/>
                <a:gd name="T23" fmla="*/ 5 h 92"/>
                <a:gd name="T24" fmla="*/ 0 w 163"/>
                <a:gd name="T25" fmla="*/ 6 h 92"/>
                <a:gd name="T26" fmla="*/ 0 w 163"/>
                <a:gd name="T27" fmla="*/ 7 h 92"/>
                <a:gd name="T28" fmla="*/ 1 w 163"/>
                <a:gd name="T29" fmla="*/ 8 h 92"/>
                <a:gd name="T30" fmla="*/ 1 w 163"/>
                <a:gd name="T31" fmla="*/ 8 h 92"/>
                <a:gd name="T32" fmla="*/ 1 w 163"/>
                <a:gd name="T33" fmla="*/ 10 h 92"/>
                <a:gd name="T34" fmla="*/ 2 w 163"/>
                <a:gd name="T35" fmla="*/ 12 h 92"/>
                <a:gd name="T36" fmla="*/ 2 w 163"/>
                <a:gd name="T37" fmla="*/ 12 h 92"/>
                <a:gd name="T38" fmla="*/ 3 w 163"/>
                <a:gd name="T39" fmla="*/ 12 h 92"/>
                <a:gd name="T40" fmla="*/ 4 w 163"/>
                <a:gd name="T41" fmla="*/ 12 h 92"/>
                <a:gd name="T42" fmla="*/ 5 w 163"/>
                <a:gd name="T43" fmla="*/ 12 h 92"/>
                <a:gd name="T44" fmla="*/ 6 w 163"/>
                <a:gd name="T45" fmla="*/ 12 h 92"/>
                <a:gd name="T46" fmla="*/ 12 w 163"/>
                <a:gd name="T47" fmla="*/ 12 h 92"/>
                <a:gd name="T48" fmla="*/ 14 w 163"/>
                <a:gd name="T49" fmla="*/ 12 h 92"/>
                <a:gd name="T50" fmla="*/ 17 w 163"/>
                <a:gd name="T51" fmla="*/ 12 h 92"/>
                <a:gd name="T52" fmla="*/ 18 w 163"/>
                <a:gd name="T53" fmla="*/ 11 h 92"/>
                <a:gd name="T54" fmla="*/ 19 w 163"/>
                <a:gd name="T55" fmla="*/ 10 h 92"/>
                <a:gd name="T56" fmla="*/ 19 w 163"/>
                <a:gd name="T57" fmla="*/ 9 h 92"/>
                <a:gd name="T58" fmla="*/ 19 w 163"/>
                <a:gd name="T59" fmla="*/ 9 h 92"/>
                <a:gd name="T60" fmla="*/ 19 w 163"/>
                <a:gd name="T61" fmla="*/ 8 h 92"/>
                <a:gd name="T62" fmla="*/ 20 w 163"/>
                <a:gd name="T63" fmla="*/ 7 h 92"/>
                <a:gd name="T64" fmla="*/ 20 w 163"/>
                <a:gd name="T65" fmla="*/ 5 h 92"/>
                <a:gd name="T66" fmla="*/ 19 w 163"/>
                <a:gd name="T67" fmla="*/ 4 h 92"/>
                <a:gd name="T68" fmla="*/ 19 w 163"/>
                <a:gd name="T69" fmla="*/ 4 h 92"/>
                <a:gd name="T70" fmla="*/ 18 w 163"/>
                <a:gd name="T71" fmla="*/ 3 h 92"/>
                <a:gd name="T72" fmla="*/ 17 w 163"/>
                <a:gd name="T73" fmla="*/ 3 h 92"/>
                <a:gd name="T74" fmla="*/ 16 w 163"/>
                <a:gd name="T75" fmla="*/ 3 h 92"/>
                <a:gd name="T76" fmla="*/ 16 w 163"/>
                <a:gd name="T77" fmla="*/ 3 h 92"/>
                <a:gd name="T78" fmla="*/ 17 w 163"/>
                <a:gd name="T79" fmla="*/ 3 h 92"/>
                <a:gd name="T80" fmla="*/ 18 w 163"/>
                <a:gd name="T81" fmla="*/ 2 h 9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63"/>
                <a:gd name="T124" fmla="*/ 0 h 92"/>
                <a:gd name="T125" fmla="*/ 163 w 163"/>
                <a:gd name="T126" fmla="*/ 92 h 9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63" h="92">
                  <a:moveTo>
                    <a:pt x="144" y="13"/>
                  </a:moveTo>
                  <a:lnTo>
                    <a:pt x="125" y="12"/>
                  </a:lnTo>
                  <a:lnTo>
                    <a:pt x="107" y="8"/>
                  </a:lnTo>
                  <a:lnTo>
                    <a:pt x="71" y="0"/>
                  </a:lnTo>
                  <a:lnTo>
                    <a:pt x="56" y="4"/>
                  </a:lnTo>
                  <a:lnTo>
                    <a:pt x="38" y="8"/>
                  </a:lnTo>
                  <a:lnTo>
                    <a:pt x="33" y="12"/>
                  </a:lnTo>
                  <a:lnTo>
                    <a:pt x="27" y="13"/>
                  </a:lnTo>
                  <a:lnTo>
                    <a:pt x="19" y="17"/>
                  </a:lnTo>
                  <a:lnTo>
                    <a:pt x="12" y="19"/>
                  </a:lnTo>
                  <a:lnTo>
                    <a:pt x="6" y="29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6" y="50"/>
                  </a:lnTo>
                  <a:lnTo>
                    <a:pt x="10" y="58"/>
                  </a:lnTo>
                  <a:lnTo>
                    <a:pt x="12" y="63"/>
                  </a:lnTo>
                  <a:lnTo>
                    <a:pt x="15" y="77"/>
                  </a:lnTo>
                  <a:lnTo>
                    <a:pt x="19" y="88"/>
                  </a:lnTo>
                  <a:lnTo>
                    <a:pt x="21" y="88"/>
                  </a:lnTo>
                  <a:lnTo>
                    <a:pt x="25" y="90"/>
                  </a:lnTo>
                  <a:lnTo>
                    <a:pt x="33" y="90"/>
                  </a:lnTo>
                  <a:lnTo>
                    <a:pt x="42" y="92"/>
                  </a:lnTo>
                  <a:lnTo>
                    <a:pt x="50" y="92"/>
                  </a:lnTo>
                  <a:lnTo>
                    <a:pt x="96" y="90"/>
                  </a:lnTo>
                  <a:lnTo>
                    <a:pt x="119" y="90"/>
                  </a:lnTo>
                  <a:lnTo>
                    <a:pt x="142" y="88"/>
                  </a:lnTo>
                  <a:lnTo>
                    <a:pt x="150" y="84"/>
                  </a:lnTo>
                  <a:lnTo>
                    <a:pt x="153" y="77"/>
                  </a:lnTo>
                  <a:lnTo>
                    <a:pt x="155" y="71"/>
                  </a:lnTo>
                  <a:lnTo>
                    <a:pt x="155" y="67"/>
                  </a:lnTo>
                  <a:lnTo>
                    <a:pt x="159" y="58"/>
                  </a:lnTo>
                  <a:lnTo>
                    <a:pt x="161" y="48"/>
                  </a:lnTo>
                  <a:lnTo>
                    <a:pt x="163" y="38"/>
                  </a:lnTo>
                  <a:lnTo>
                    <a:pt x="159" y="29"/>
                  </a:lnTo>
                  <a:lnTo>
                    <a:pt x="155" y="25"/>
                  </a:lnTo>
                  <a:lnTo>
                    <a:pt x="150" y="23"/>
                  </a:lnTo>
                  <a:lnTo>
                    <a:pt x="138" y="23"/>
                  </a:lnTo>
                  <a:lnTo>
                    <a:pt x="134" y="21"/>
                  </a:lnTo>
                  <a:lnTo>
                    <a:pt x="132" y="21"/>
                  </a:lnTo>
                  <a:lnTo>
                    <a:pt x="136" y="17"/>
                  </a:lnTo>
                  <a:lnTo>
                    <a:pt x="144" y="13"/>
                  </a:lnTo>
                  <a:close/>
                </a:path>
              </a:pathLst>
            </a:custGeom>
            <a:solidFill>
              <a:srgbClr val="CCCCFF"/>
            </a:solidFill>
            <a:ln w="12700">
              <a:solidFill>
                <a:srgbClr val="CC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grpSp>
          <p:nvGrpSpPr>
            <p:cNvPr id="16744" name="Group 310">
              <a:extLst>
                <a:ext uri="{FF2B5EF4-FFF2-40B4-BE49-F238E27FC236}">
                  <a16:creationId xmlns:a16="http://schemas.microsoft.com/office/drawing/2014/main" id="{DA9F23A7-320D-58E5-DCE8-C90964E96B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6" y="1938"/>
              <a:ext cx="34" cy="27"/>
              <a:chOff x="2986" y="1938"/>
              <a:chExt cx="34" cy="27"/>
            </a:xfrm>
          </p:grpSpPr>
          <p:sp>
            <p:nvSpPr>
              <p:cNvPr id="16745" name="Freeform 311">
                <a:extLst>
                  <a:ext uri="{FF2B5EF4-FFF2-40B4-BE49-F238E27FC236}">
                    <a16:creationId xmlns:a16="http://schemas.microsoft.com/office/drawing/2014/main" id="{28A15C89-A062-AE93-2772-6920652D38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6" y="1938"/>
                <a:ext cx="34" cy="27"/>
              </a:xfrm>
              <a:custGeom>
                <a:avLst/>
                <a:gdLst>
                  <a:gd name="T0" fmla="*/ 9 w 68"/>
                  <a:gd name="T1" fmla="*/ 2 h 54"/>
                  <a:gd name="T2" fmla="*/ 8 w 68"/>
                  <a:gd name="T3" fmla="*/ 1 h 54"/>
                  <a:gd name="T4" fmla="*/ 7 w 68"/>
                  <a:gd name="T5" fmla="*/ 1 h 54"/>
                  <a:gd name="T6" fmla="*/ 5 w 68"/>
                  <a:gd name="T7" fmla="*/ 0 h 54"/>
                  <a:gd name="T8" fmla="*/ 3 w 68"/>
                  <a:gd name="T9" fmla="*/ 1 h 54"/>
                  <a:gd name="T10" fmla="*/ 2 w 68"/>
                  <a:gd name="T11" fmla="*/ 2 h 54"/>
                  <a:gd name="T12" fmla="*/ 1 w 68"/>
                  <a:gd name="T13" fmla="*/ 3 h 54"/>
                  <a:gd name="T14" fmla="*/ 0 w 68"/>
                  <a:gd name="T15" fmla="*/ 5 h 54"/>
                  <a:gd name="T16" fmla="*/ 0 w 68"/>
                  <a:gd name="T17" fmla="*/ 6 h 54"/>
                  <a:gd name="T18" fmla="*/ 1 w 68"/>
                  <a:gd name="T19" fmla="*/ 7 h 54"/>
                  <a:gd name="T20" fmla="*/ 3 w 68"/>
                  <a:gd name="T21" fmla="*/ 7 h 54"/>
                  <a:gd name="T22" fmla="*/ 4 w 68"/>
                  <a:gd name="T23" fmla="*/ 7 h 54"/>
                  <a:gd name="T24" fmla="*/ 6 w 68"/>
                  <a:gd name="T25" fmla="*/ 7 h 54"/>
                  <a:gd name="T26" fmla="*/ 7 w 68"/>
                  <a:gd name="T27" fmla="*/ 6 h 54"/>
                  <a:gd name="T28" fmla="*/ 8 w 68"/>
                  <a:gd name="T29" fmla="*/ 5 h 54"/>
                  <a:gd name="T30" fmla="*/ 9 w 68"/>
                  <a:gd name="T31" fmla="*/ 3 h 54"/>
                  <a:gd name="T32" fmla="*/ 9 w 68"/>
                  <a:gd name="T33" fmla="*/ 2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54"/>
                  <a:gd name="T53" fmla="*/ 68 w 68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54">
                    <a:moveTo>
                      <a:pt x="66" y="14"/>
                    </a:moveTo>
                    <a:lnTo>
                      <a:pt x="60" y="6"/>
                    </a:lnTo>
                    <a:lnTo>
                      <a:pt x="50" y="2"/>
                    </a:lnTo>
                    <a:lnTo>
                      <a:pt x="37" y="0"/>
                    </a:lnTo>
                    <a:lnTo>
                      <a:pt x="23" y="4"/>
                    </a:lnTo>
                    <a:lnTo>
                      <a:pt x="12" y="12"/>
                    </a:lnTo>
                    <a:lnTo>
                      <a:pt x="4" y="21"/>
                    </a:lnTo>
                    <a:lnTo>
                      <a:pt x="0" y="33"/>
                    </a:lnTo>
                    <a:lnTo>
                      <a:pt x="0" y="42"/>
                    </a:lnTo>
                    <a:lnTo>
                      <a:pt x="6" y="50"/>
                    </a:lnTo>
                    <a:lnTo>
                      <a:pt x="18" y="54"/>
                    </a:lnTo>
                    <a:lnTo>
                      <a:pt x="29" y="54"/>
                    </a:lnTo>
                    <a:lnTo>
                      <a:pt x="43" y="50"/>
                    </a:lnTo>
                    <a:lnTo>
                      <a:pt x="56" y="42"/>
                    </a:lnTo>
                    <a:lnTo>
                      <a:pt x="64" y="35"/>
                    </a:lnTo>
                    <a:lnTo>
                      <a:pt x="68" y="23"/>
                    </a:lnTo>
                    <a:lnTo>
                      <a:pt x="66" y="14"/>
                    </a:lnTo>
                    <a:close/>
                  </a:path>
                </a:pathLst>
              </a:custGeom>
              <a:blipFill dpi="0" rotWithShape="0">
                <a:blip r:embed="rId17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6746" name="Freeform 312">
                <a:extLst>
                  <a:ext uri="{FF2B5EF4-FFF2-40B4-BE49-F238E27FC236}">
                    <a16:creationId xmlns:a16="http://schemas.microsoft.com/office/drawing/2014/main" id="{761A1D25-B7B8-8190-B5C5-FD0E1375C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6" y="1938"/>
                <a:ext cx="34" cy="27"/>
              </a:xfrm>
              <a:custGeom>
                <a:avLst/>
                <a:gdLst>
                  <a:gd name="T0" fmla="*/ 9 w 68"/>
                  <a:gd name="T1" fmla="*/ 2 h 54"/>
                  <a:gd name="T2" fmla="*/ 8 w 68"/>
                  <a:gd name="T3" fmla="*/ 1 h 54"/>
                  <a:gd name="T4" fmla="*/ 7 w 68"/>
                  <a:gd name="T5" fmla="*/ 1 h 54"/>
                  <a:gd name="T6" fmla="*/ 5 w 68"/>
                  <a:gd name="T7" fmla="*/ 0 h 54"/>
                  <a:gd name="T8" fmla="*/ 3 w 68"/>
                  <a:gd name="T9" fmla="*/ 1 h 54"/>
                  <a:gd name="T10" fmla="*/ 2 w 68"/>
                  <a:gd name="T11" fmla="*/ 2 h 54"/>
                  <a:gd name="T12" fmla="*/ 1 w 68"/>
                  <a:gd name="T13" fmla="*/ 3 h 54"/>
                  <a:gd name="T14" fmla="*/ 0 w 68"/>
                  <a:gd name="T15" fmla="*/ 5 h 54"/>
                  <a:gd name="T16" fmla="*/ 0 w 68"/>
                  <a:gd name="T17" fmla="*/ 6 h 54"/>
                  <a:gd name="T18" fmla="*/ 1 w 68"/>
                  <a:gd name="T19" fmla="*/ 7 h 54"/>
                  <a:gd name="T20" fmla="*/ 3 w 68"/>
                  <a:gd name="T21" fmla="*/ 7 h 54"/>
                  <a:gd name="T22" fmla="*/ 4 w 68"/>
                  <a:gd name="T23" fmla="*/ 7 h 54"/>
                  <a:gd name="T24" fmla="*/ 6 w 68"/>
                  <a:gd name="T25" fmla="*/ 7 h 54"/>
                  <a:gd name="T26" fmla="*/ 7 w 68"/>
                  <a:gd name="T27" fmla="*/ 6 h 54"/>
                  <a:gd name="T28" fmla="*/ 8 w 68"/>
                  <a:gd name="T29" fmla="*/ 5 h 54"/>
                  <a:gd name="T30" fmla="*/ 9 w 68"/>
                  <a:gd name="T31" fmla="*/ 3 h 54"/>
                  <a:gd name="T32" fmla="*/ 9 w 68"/>
                  <a:gd name="T33" fmla="*/ 2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54"/>
                  <a:gd name="T53" fmla="*/ 68 w 68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54">
                    <a:moveTo>
                      <a:pt x="66" y="14"/>
                    </a:moveTo>
                    <a:lnTo>
                      <a:pt x="60" y="6"/>
                    </a:lnTo>
                    <a:lnTo>
                      <a:pt x="50" y="2"/>
                    </a:lnTo>
                    <a:lnTo>
                      <a:pt x="37" y="0"/>
                    </a:lnTo>
                    <a:lnTo>
                      <a:pt x="23" y="4"/>
                    </a:lnTo>
                    <a:lnTo>
                      <a:pt x="12" y="12"/>
                    </a:lnTo>
                    <a:lnTo>
                      <a:pt x="4" y="21"/>
                    </a:lnTo>
                    <a:lnTo>
                      <a:pt x="0" y="33"/>
                    </a:lnTo>
                    <a:lnTo>
                      <a:pt x="0" y="42"/>
                    </a:lnTo>
                    <a:lnTo>
                      <a:pt x="6" y="50"/>
                    </a:lnTo>
                    <a:lnTo>
                      <a:pt x="18" y="54"/>
                    </a:lnTo>
                    <a:lnTo>
                      <a:pt x="29" y="54"/>
                    </a:lnTo>
                    <a:lnTo>
                      <a:pt x="43" y="50"/>
                    </a:lnTo>
                    <a:lnTo>
                      <a:pt x="56" y="42"/>
                    </a:lnTo>
                    <a:lnTo>
                      <a:pt x="64" y="35"/>
                    </a:lnTo>
                    <a:lnTo>
                      <a:pt x="68" y="23"/>
                    </a:lnTo>
                    <a:lnTo>
                      <a:pt x="66" y="14"/>
                    </a:lnTo>
                    <a:close/>
                  </a:path>
                </a:pathLst>
              </a:custGeom>
              <a:noFill/>
              <a:ln w="12700">
                <a:solidFill>
                  <a:srgbClr val="CC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</p:grpSp>
      <p:grpSp>
        <p:nvGrpSpPr>
          <p:cNvPr id="16516" name="Group 313">
            <a:extLst>
              <a:ext uri="{FF2B5EF4-FFF2-40B4-BE49-F238E27FC236}">
                <a16:creationId xmlns:a16="http://schemas.microsoft.com/office/drawing/2014/main" id="{891BFB0F-68FA-3AE5-2D86-6694CF0B83EE}"/>
              </a:ext>
            </a:extLst>
          </p:cNvPr>
          <p:cNvGrpSpPr>
            <a:grpSpLocks/>
          </p:cNvGrpSpPr>
          <p:nvPr/>
        </p:nvGrpSpPr>
        <p:grpSpPr bwMode="auto">
          <a:xfrm>
            <a:off x="4378325" y="3005138"/>
            <a:ext cx="130175" cy="73025"/>
            <a:chOff x="2758" y="1893"/>
            <a:chExt cx="82" cy="46"/>
          </a:xfrm>
        </p:grpSpPr>
        <p:sp>
          <p:nvSpPr>
            <p:cNvPr id="16739" name="Freeform 314">
              <a:extLst>
                <a:ext uri="{FF2B5EF4-FFF2-40B4-BE49-F238E27FC236}">
                  <a16:creationId xmlns:a16="http://schemas.microsoft.com/office/drawing/2014/main" id="{D02571CF-1A31-7AF0-108F-2D7D259CAF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8" y="1893"/>
              <a:ext cx="82" cy="46"/>
            </a:xfrm>
            <a:custGeom>
              <a:avLst/>
              <a:gdLst>
                <a:gd name="T0" fmla="*/ 18 w 163"/>
                <a:gd name="T1" fmla="*/ 2 h 92"/>
                <a:gd name="T2" fmla="*/ 14 w 163"/>
                <a:gd name="T3" fmla="*/ 1 h 92"/>
                <a:gd name="T4" fmla="*/ 9 w 163"/>
                <a:gd name="T5" fmla="*/ 0 h 92"/>
                <a:gd name="T6" fmla="*/ 7 w 163"/>
                <a:gd name="T7" fmla="*/ 1 h 92"/>
                <a:gd name="T8" fmla="*/ 5 w 163"/>
                <a:gd name="T9" fmla="*/ 1 h 92"/>
                <a:gd name="T10" fmla="*/ 5 w 163"/>
                <a:gd name="T11" fmla="*/ 2 h 92"/>
                <a:gd name="T12" fmla="*/ 4 w 163"/>
                <a:gd name="T13" fmla="*/ 2 h 92"/>
                <a:gd name="T14" fmla="*/ 3 w 163"/>
                <a:gd name="T15" fmla="*/ 3 h 92"/>
                <a:gd name="T16" fmla="*/ 2 w 163"/>
                <a:gd name="T17" fmla="*/ 3 h 92"/>
                <a:gd name="T18" fmla="*/ 2 w 163"/>
                <a:gd name="T19" fmla="*/ 3 h 92"/>
                <a:gd name="T20" fmla="*/ 1 w 163"/>
                <a:gd name="T21" fmla="*/ 4 h 92"/>
                <a:gd name="T22" fmla="*/ 1 w 163"/>
                <a:gd name="T23" fmla="*/ 5 h 92"/>
                <a:gd name="T24" fmla="*/ 0 w 163"/>
                <a:gd name="T25" fmla="*/ 5 h 92"/>
                <a:gd name="T26" fmla="*/ 1 w 163"/>
                <a:gd name="T27" fmla="*/ 6 h 92"/>
                <a:gd name="T28" fmla="*/ 1 w 163"/>
                <a:gd name="T29" fmla="*/ 7 h 92"/>
                <a:gd name="T30" fmla="*/ 2 w 163"/>
                <a:gd name="T31" fmla="*/ 8 h 92"/>
                <a:gd name="T32" fmla="*/ 2 w 163"/>
                <a:gd name="T33" fmla="*/ 9 h 92"/>
                <a:gd name="T34" fmla="*/ 2 w 163"/>
                <a:gd name="T35" fmla="*/ 10 h 92"/>
                <a:gd name="T36" fmla="*/ 3 w 163"/>
                <a:gd name="T37" fmla="*/ 11 h 92"/>
                <a:gd name="T38" fmla="*/ 3 w 163"/>
                <a:gd name="T39" fmla="*/ 11 h 92"/>
                <a:gd name="T40" fmla="*/ 3 w 163"/>
                <a:gd name="T41" fmla="*/ 11 h 92"/>
                <a:gd name="T42" fmla="*/ 4 w 163"/>
                <a:gd name="T43" fmla="*/ 12 h 92"/>
                <a:gd name="T44" fmla="*/ 5 w 163"/>
                <a:gd name="T45" fmla="*/ 12 h 92"/>
                <a:gd name="T46" fmla="*/ 6 w 163"/>
                <a:gd name="T47" fmla="*/ 12 h 92"/>
                <a:gd name="T48" fmla="*/ 7 w 163"/>
                <a:gd name="T49" fmla="*/ 12 h 92"/>
                <a:gd name="T50" fmla="*/ 12 w 163"/>
                <a:gd name="T51" fmla="*/ 12 h 92"/>
                <a:gd name="T52" fmla="*/ 18 w 163"/>
                <a:gd name="T53" fmla="*/ 11 h 92"/>
                <a:gd name="T54" fmla="*/ 19 w 163"/>
                <a:gd name="T55" fmla="*/ 11 h 92"/>
                <a:gd name="T56" fmla="*/ 19 w 163"/>
                <a:gd name="T57" fmla="*/ 11 h 92"/>
                <a:gd name="T58" fmla="*/ 20 w 163"/>
                <a:gd name="T59" fmla="*/ 10 h 92"/>
                <a:gd name="T60" fmla="*/ 20 w 163"/>
                <a:gd name="T61" fmla="*/ 9 h 92"/>
                <a:gd name="T62" fmla="*/ 20 w 163"/>
                <a:gd name="T63" fmla="*/ 9 h 92"/>
                <a:gd name="T64" fmla="*/ 20 w 163"/>
                <a:gd name="T65" fmla="*/ 9 h 92"/>
                <a:gd name="T66" fmla="*/ 20 w 163"/>
                <a:gd name="T67" fmla="*/ 8 h 92"/>
                <a:gd name="T68" fmla="*/ 21 w 163"/>
                <a:gd name="T69" fmla="*/ 6 h 92"/>
                <a:gd name="T70" fmla="*/ 21 w 163"/>
                <a:gd name="T71" fmla="*/ 5 h 92"/>
                <a:gd name="T72" fmla="*/ 20 w 163"/>
                <a:gd name="T73" fmla="*/ 4 h 92"/>
                <a:gd name="T74" fmla="*/ 20 w 163"/>
                <a:gd name="T75" fmla="*/ 4 h 92"/>
                <a:gd name="T76" fmla="*/ 19 w 163"/>
                <a:gd name="T77" fmla="*/ 3 h 92"/>
                <a:gd name="T78" fmla="*/ 18 w 163"/>
                <a:gd name="T79" fmla="*/ 3 h 92"/>
                <a:gd name="T80" fmla="*/ 17 w 163"/>
                <a:gd name="T81" fmla="*/ 3 h 92"/>
                <a:gd name="T82" fmla="*/ 17 w 163"/>
                <a:gd name="T83" fmla="*/ 3 h 92"/>
                <a:gd name="T84" fmla="*/ 17 w 163"/>
                <a:gd name="T85" fmla="*/ 3 h 92"/>
                <a:gd name="T86" fmla="*/ 18 w 163"/>
                <a:gd name="T87" fmla="*/ 2 h 9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63"/>
                <a:gd name="T133" fmla="*/ 0 h 92"/>
                <a:gd name="T134" fmla="*/ 163 w 163"/>
                <a:gd name="T135" fmla="*/ 92 h 9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63" h="92">
                  <a:moveTo>
                    <a:pt x="144" y="15"/>
                  </a:moveTo>
                  <a:lnTo>
                    <a:pt x="107" y="8"/>
                  </a:lnTo>
                  <a:lnTo>
                    <a:pt x="71" y="0"/>
                  </a:lnTo>
                  <a:lnTo>
                    <a:pt x="56" y="4"/>
                  </a:lnTo>
                  <a:lnTo>
                    <a:pt x="38" y="8"/>
                  </a:lnTo>
                  <a:lnTo>
                    <a:pt x="33" y="11"/>
                  </a:lnTo>
                  <a:lnTo>
                    <a:pt x="27" y="15"/>
                  </a:lnTo>
                  <a:lnTo>
                    <a:pt x="19" y="17"/>
                  </a:lnTo>
                  <a:lnTo>
                    <a:pt x="12" y="19"/>
                  </a:lnTo>
                  <a:lnTo>
                    <a:pt x="10" y="23"/>
                  </a:lnTo>
                  <a:lnTo>
                    <a:pt x="6" y="29"/>
                  </a:lnTo>
                  <a:lnTo>
                    <a:pt x="2" y="33"/>
                  </a:lnTo>
                  <a:lnTo>
                    <a:pt x="0" y="36"/>
                  </a:lnTo>
                  <a:lnTo>
                    <a:pt x="2" y="44"/>
                  </a:lnTo>
                  <a:lnTo>
                    <a:pt x="6" y="52"/>
                  </a:lnTo>
                  <a:lnTo>
                    <a:pt x="10" y="59"/>
                  </a:lnTo>
                  <a:lnTo>
                    <a:pt x="13" y="65"/>
                  </a:lnTo>
                  <a:lnTo>
                    <a:pt x="15" y="77"/>
                  </a:lnTo>
                  <a:lnTo>
                    <a:pt x="17" y="82"/>
                  </a:lnTo>
                  <a:lnTo>
                    <a:pt x="21" y="88"/>
                  </a:lnTo>
                  <a:lnTo>
                    <a:pt x="23" y="88"/>
                  </a:lnTo>
                  <a:lnTo>
                    <a:pt x="25" y="90"/>
                  </a:lnTo>
                  <a:lnTo>
                    <a:pt x="35" y="90"/>
                  </a:lnTo>
                  <a:lnTo>
                    <a:pt x="44" y="92"/>
                  </a:lnTo>
                  <a:lnTo>
                    <a:pt x="52" y="92"/>
                  </a:lnTo>
                  <a:lnTo>
                    <a:pt x="96" y="92"/>
                  </a:lnTo>
                  <a:lnTo>
                    <a:pt x="142" y="88"/>
                  </a:lnTo>
                  <a:lnTo>
                    <a:pt x="146" y="88"/>
                  </a:lnTo>
                  <a:lnTo>
                    <a:pt x="150" y="84"/>
                  </a:lnTo>
                  <a:lnTo>
                    <a:pt x="153" y="79"/>
                  </a:lnTo>
                  <a:lnTo>
                    <a:pt x="155" y="71"/>
                  </a:lnTo>
                  <a:lnTo>
                    <a:pt x="155" y="69"/>
                  </a:lnTo>
                  <a:lnTo>
                    <a:pt x="155" y="67"/>
                  </a:lnTo>
                  <a:lnTo>
                    <a:pt x="159" y="57"/>
                  </a:lnTo>
                  <a:lnTo>
                    <a:pt x="161" y="48"/>
                  </a:lnTo>
                  <a:lnTo>
                    <a:pt x="163" y="38"/>
                  </a:lnTo>
                  <a:lnTo>
                    <a:pt x="159" y="29"/>
                  </a:lnTo>
                  <a:lnTo>
                    <a:pt x="155" y="25"/>
                  </a:lnTo>
                  <a:lnTo>
                    <a:pt x="150" y="23"/>
                  </a:lnTo>
                  <a:lnTo>
                    <a:pt x="138" y="23"/>
                  </a:lnTo>
                  <a:lnTo>
                    <a:pt x="134" y="23"/>
                  </a:lnTo>
                  <a:lnTo>
                    <a:pt x="132" y="21"/>
                  </a:lnTo>
                  <a:lnTo>
                    <a:pt x="136" y="19"/>
                  </a:lnTo>
                  <a:lnTo>
                    <a:pt x="144" y="15"/>
                  </a:lnTo>
                  <a:close/>
                </a:path>
              </a:pathLst>
            </a:custGeom>
            <a:solidFill>
              <a:srgbClr val="CCCCFF"/>
            </a:solidFill>
            <a:ln w="12700">
              <a:solidFill>
                <a:srgbClr val="CC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grpSp>
          <p:nvGrpSpPr>
            <p:cNvPr id="16740" name="Group 315">
              <a:extLst>
                <a:ext uri="{FF2B5EF4-FFF2-40B4-BE49-F238E27FC236}">
                  <a16:creationId xmlns:a16="http://schemas.microsoft.com/office/drawing/2014/main" id="{23DABC33-061E-908D-70DC-EB6B63E826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6" y="1904"/>
              <a:ext cx="34" cy="27"/>
              <a:chOff x="2776" y="1904"/>
              <a:chExt cx="34" cy="27"/>
            </a:xfrm>
          </p:grpSpPr>
          <p:sp>
            <p:nvSpPr>
              <p:cNvPr id="16741" name="Freeform 316">
                <a:extLst>
                  <a:ext uri="{FF2B5EF4-FFF2-40B4-BE49-F238E27FC236}">
                    <a16:creationId xmlns:a16="http://schemas.microsoft.com/office/drawing/2014/main" id="{5974E208-EBCE-34EC-9A2F-223D20F719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6" y="1904"/>
                <a:ext cx="34" cy="27"/>
              </a:xfrm>
              <a:custGeom>
                <a:avLst/>
                <a:gdLst>
                  <a:gd name="T0" fmla="*/ 9 w 67"/>
                  <a:gd name="T1" fmla="*/ 2 h 54"/>
                  <a:gd name="T2" fmla="*/ 8 w 67"/>
                  <a:gd name="T3" fmla="*/ 1 h 54"/>
                  <a:gd name="T4" fmla="*/ 7 w 67"/>
                  <a:gd name="T5" fmla="*/ 0 h 54"/>
                  <a:gd name="T6" fmla="*/ 5 w 67"/>
                  <a:gd name="T7" fmla="*/ 0 h 54"/>
                  <a:gd name="T8" fmla="*/ 3 w 67"/>
                  <a:gd name="T9" fmla="*/ 1 h 54"/>
                  <a:gd name="T10" fmla="*/ 2 w 67"/>
                  <a:gd name="T11" fmla="*/ 2 h 54"/>
                  <a:gd name="T12" fmla="*/ 1 w 67"/>
                  <a:gd name="T13" fmla="*/ 3 h 54"/>
                  <a:gd name="T14" fmla="*/ 0 w 67"/>
                  <a:gd name="T15" fmla="*/ 4 h 54"/>
                  <a:gd name="T16" fmla="*/ 1 w 67"/>
                  <a:gd name="T17" fmla="*/ 5 h 54"/>
                  <a:gd name="T18" fmla="*/ 1 w 67"/>
                  <a:gd name="T19" fmla="*/ 6 h 54"/>
                  <a:gd name="T20" fmla="*/ 3 w 67"/>
                  <a:gd name="T21" fmla="*/ 7 h 54"/>
                  <a:gd name="T22" fmla="*/ 4 w 67"/>
                  <a:gd name="T23" fmla="*/ 7 h 54"/>
                  <a:gd name="T24" fmla="*/ 6 w 67"/>
                  <a:gd name="T25" fmla="*/ 7 h 54"/>
                  <a:gd name="T26" fmla="*/ 7 w 67"/>
                  <a:gd name="T27" fmla="*/ 6 h 54"/>
                  <a:gd name="T28" fmla="*/ 8 w 67"/>
                  <a:gd name="T29" fmla="*/ 5 h 54"/>
                  <a:gd name="T30" fmla="*/ 9 w 67"/>
                  <a:gd name="T31" fmla="*/ 3 h 54"/>
                  <a:gd name="T32" fmla="*/ 9 w 67"/>
                  <a:gd name="T33" fmla="*/ 2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4"/>
                  <a:gd name="T53" fmla="*/ 67 w 67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4">
                    <a:moveTo>
                      <a:pt x="65" y="13"/>
                    </a:moveTo>
                    <a:lnTo>
                      <a:pt x="59" y="6"/>
                    </a:lnTo>
                    <a:lnTo>
                      <a:pt x="49" y="0"/>
                    </a:lnTo>
                    <a:lnTo>
                      <a:pt x="36" y="0"/>
                    </a:lnTo>
                    <a:lnTo>
                      <a:pt x="23" y="4"/>
                    </a:lnTo>
                    <a:lnTo>
                      <a:pt x="11" y="11"/>
                    </a:lnTo>
                    <a:lnTo>
                      <a:pt x="3" y="21"/>
                    </a:lnTo>
                    <a:lnTo>
                      <a:pt x="0" y="31"/>
                    </a:lnTo>
                    <a:lnTo>
                      <a:pt x="1" y="40"/>
                    </a:lnTo>
                    <a:lnTo>
                      <a:pt x="7" y="48"/>
                    </a:lnTo>
                    <a:lnTo>
                      <a:pt x="17" y="54"/>
                    </a:lnTo>
                    <a:lnTo>
                      <a:pt x="30" y="54"/>
                    </a:lnTo>
                    <a:lnTo>
                      <a:pt x="44" y="50"/>
                    </a:lnTo>
                    <a:lnTo>
                      <a:pt x="55" y="42"/>
                    </a:lnTo>
                    <a:lnTo>
                      <a:pt x="63" y="33"/>
                    </a:lnTo>
                    <a:lnTo>
                      <a:pt x="67" y="23"/>
                    </a:lnTo>
                    <a:lnTo>
                      <a:pt x="65" y="13"/>
                    </a:lnTo>
                    <a:close/>
                  </a:path>
                </a:pathLst>
              </a:custGeom>
              <a:blipFill dpi="0" rotWithShape="0">
                <a:blip r:embed="rId1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6742" name="Freeform 317">
                <a:extLst>
                  <a:ext uri="{FF2B5EF4-FFF2-40B4-BE49-F238E27FC236}">
                    <a16:creationId xmlns:a16="http://schemas.microsoft.com/office/drawing/2014/main" id="{EFC234B7-1AC1-1D0D-8308-AB11231234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6" y="1904"/>
                <a:ext cx="34" cy="27"/>
              </a:xfrm>
              <a:custGeom>
                <a:avLst/>
                <a:gdLst>
                  <a:gd name="T0" fmla="*/ 9 w 67"/>
                  <a:gd name="T1" fmla="*/ 2 h 54"/>
                  <a:gd name="T2" fmla="*/ 8 w 67"/>
                  <a:gd name="T3" fmla="*/ 1 h 54"/>
                  <a:gd name="T4" fmla="*/ 7 w 67"/>
                  <a:gd name="T5" fmla="*/ 0 h 54"/>
                  <a:gd name="T6" fmla="*/ 5 w 67"/>
                  <a:gd name="T7" fmla="*/ 0 h 54"/>
                  <a:gd name="T8" fmla="*/ 3 w 67"/>
                  <a:gd name="T9" fmla="*/ 1 h 54"/>
                  <a:gd name="T10" fmla="*/ 2 w 67"/>
                  <a:gd name="T11" fmla="*/ 2 h 54"/>
                  <a:gd name="T12" fmla="*/ 1 w 67"/>
                  <a:gd name="T13" fmla="*/ 3 h 54"/>
                  <a:gd name="T14" fmla="*/ 0 w 67"/>
                  <a:gd name="T15" fmla="*/ 4 h 54"/>
                  <a:gd name="T16" fmla="*/ 1 w 67"/>
                  <a:gd name="T17" fmla="*/ 5 h 54"/>
                  <a:gd name="T18" fmla="*/ 1 w 67"/>
                  <a:gd name="T19" fmla="*/ 6 h 54"/>
                  <a:gd name="T20" fmla="*/ 3 w 67"/>
                  <a:gd name="T21" fmla="*/ 7 h 54"/>
                  <a:gd name="T22" fmla="*/ 4 w 67"/>
                  <a:gd name="T23" fmla="*/ 7 h 54"/>
                  <a:gd name="T24" fmla="*/ 6 w 67"/>
                  <a:gd name="T25" fmla="*/ 7 h 54"/>
                  <a:gd name="T26" fmla="*/ 7 w 67"/>
                  <a:gd name="T27" fmla="*/ 6 h 54"/>
                  <a:gd name="T28" fmla="*/ 8 w 67"/>
                  <a:gd name="T29" fmla="*/ 5 h 54"/>
                  <a:gd name="T30" fmla="*/ 9 w 67"/>
                  <a:gd name="T31" fmla="*/ 3 h 54"/>
                  <a:gd name="T32" fmla="*/ 9 w 67"/>
                  <a:gd name="T33" fmla="*/ 2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4"/>
                  <a:gd name="T53" fmla="*/ 67 w 67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4">
                    <a:moveTo>
                      <a:pt x="65" y="13"/>
                    </a:moveTo>
                    <a:lnTo>
                      <a:pt x="59" y="6"/>
                    </a:lnTo>
                    <a:lnTo>
                      <a:pt x="49" y="0"/>
                    </a:lnTo>
                    <a:lnTo>
                      <a:pt x="36" y="0"/>
                    </a:lnTo>
                    <a:lnTo>
                      <a:pt x="23" y="4"/>
                    </a:lnTo>
                    <a:lnTo>
                      <a:pt x="11" y="11"/>
                    </a:lnTo>
                    <a:lnTo>
                      <a:pt x="3" y="21"/>
                    </a:lnTo>
                    <a:lnTo>
                      <a:pt x="0" y="31"/>
                    </a:lnTo>
                    <a:lnTo>
                      <a:pt x="1" y="40"/>
                    </a:lnTo>
                    <a:lnTo>
                      <a:pt x="7" y="48"/>
                    </a:lnTo>
                    <a:lnTo>
                      <a:pt x="17" y="54"/>
                    </a:lnTo>
                    <a:lnTo>
                      <a:pt x="30" y="54"/>
                    </a:lnTo>
                    <a:lnTo>
                      <a:pt x="44" y="50"/>
                    </a:lnTo>
                    <a:lnTo>
                      <a:pt x="55" y="42"/>
                    </a:lnTo>
                    <a:lnTo>
                      <a:pt x="63" y="33"/>
                    </a:lnTo>
                    <a:lnTo>
                      <a:pt x="67" y="23"/>
                    </a:lnTo>
                    <a:lnTo>
                      <a:pt x="65" y="13"/>
                    </a:lnTo>
                    <a:close/>
                  </a:path>
                </a:pathLst>
              </a:custGeom>
              <a:noFill/>
              <a:ln w="12700">
                <a:solidFill>
                  <a:srgbClr val="CC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</p:grpSp>
      <p:grpSp>
        <p:nvGrpSpPr>
          <p:cNvPr id="16517" name="Group 318">
            <a:extLst>
              <a:ext uri="{FF2B5EF4-FFF2-40B4-BE49-F238E27FC236}">
                <a16:creationId xmlns:a16="http://schemas.microsoft.com/office/drawing/2014/main" id="{882B405E-E6DD-4484-9044-9443AD178CF8}"/>
              </a:ext>
            </a:extLst>
          </p:cNvPr>
          <p:cNvGrpSpPr>
            <a:grpSpLocks/>
          </p:cNvGrpSpPr>
          <p:nvPr/>
        </p:nvGrpSpPr>
        <p:grpSpPr bwMode="auto">
          <a:xfrm>
            <a:off x="4448175" y="3043238"/>
            <a:ext cx="130175" cy="73025"/>
            <a:chOff x="2802" y="1917"/>
            <a:chExt cx="82" cy="46"/>
          </a:xfrm>
        </p:grpSpPr>
        <p:sp>
          <p:nvSpPr>
            <p:cNvPr id="16735" name="Freeform 319">
              <a:extLst>
                <a:ext uri="{FF2B5EF4-FFF2-40B4-BE49-F238E27FC236}">
                  <a16:creationId xmlns:a16="http://schemas.microsoft.com/office/drawing/2014/main" id="{87DD92D2-52D1-83D9-4C4C-C7733321AD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2" y="1917"/>
              <a:ext cx="82" cy="46"/>
            </a:xfrm>
            <a:custGeom>
              <a:avLst/>
              <a:gdLst>
                <a:gd name="T0" fmla="*/ 18 w 163"/>
                <a:gd name="T1" fmla="*/ 2 h 92"/>
                <a:gd name="T2" fmla="*/ 16 w 163"/>
                <a:gd name="T3" fmla="*/ 2 h 92"/>
                <a:gd name="T4" fmla="*/ 14 w 163"/>
                <a:gd name="T5" fmla="*/ 1 h 92"/>
                <a:gd name="T6" fmla="*/ 9 w 163"/>
                <a:gd name="T7" fmla="*/ 0 h 92"/>
                <a:gd name="T8" fmla="*/ 7 w 163"/>
                <a:gd name="T9" fmla="*/ 1 h 92"/>
                <a:gd name="T10" fmla="*/ 5 w 163"/>
                <a:gd name="T11" fmla="*/ 1 h 92"/>
                <a:gd name="T12" fmla="*/ 5 w 163"/>
                <a:gd name="T13" fmla="*/ 2 h 92"/>
                <a:gd name="T14" fmla="*/ 4 w 163"/>
                <a:gd name="T15" fmla="*/ 2 h 92"/>
                <a:gd name="T16" fmla="*/ 3 w 163"/>
                <a:gd name="T17" fmla="*/ 3 h 92"/>
                <a:gd name="T18" fmla="*/ 2 w 163"/>
                <a:gd name="T19" fmla="*/ 3 h 92"/>
                <a:gd name="T20" fmla="*/ 1 w 163"/>
                <a:gd name="T21" fmla="*/ 4 h 92"/>
                <a:gd name="T22" fmla="*/ 0 w 163"/>
                <a:gd name="T23" fmla="*/ 5 h 92"/>
                <a:gd name="T24" fmla="*/ 1 w 163"/>
                <a:gd name="T25" fmla="*/ 6 h 92"/>
                <a:gd name="T26" fmla="*/ 1 w 163"/>
                <a:gd name="T27" fmla="*/ 7 h 92"/>
                <a:gd name="T28" fmla="*/ 2 w 163"/>
                <a:gd name="T29" fmla="*/ 8 h 92"/>
                <a:gd name="T30" fmla="*/ 2 w 163"/>
                <a:gd name="T31" fmla="*/ 9 h 92"/>
                <a:gd name="T32" fmla="*/ 2 w 163"/>
                <a:gd name="T33" fmla="*/ 10 h 92"/>
                <a:gd name="T34" fmla="*/ 3 w 163"/>
                <a:gd name="T35" fmla="*/ 11 h 92"/>
                <a:gd name="T36" fmla="*/ 3 w 163"/>
                <a:gd name="T37" fmla="*/ 11 h 92"/>
                <a:gd name="T38" fmla="*/ 4 w 163"/>
                <a:gd name="T39" fmla="*/ 12 h 92"/>
                <a:gd name="T40" fmla="*/ 5 w 163"/>
                <a:gd name="T41" fmla="*/ 12 h 92"/>
                <a:gd name="T42" fmla="*/ 6 w 163"/>
                <a:gd name="T43" fmla="*/ 12 h 92"/>
                <a:gd name="T44" fmla="*/ 7 w 163"/>
                <a:gd name="T45" fmla="*/ 12 h 92"/>
                <a:gd name="T46" fmla="*/ 12 w 163"/>
                <a:gd name="T47" fmla="*/ 12 h 92"/>
                <a:gd name="T48" fmla="*/ 18 w 163"/>
                <a:gd name="T49" fmla="*/ 11 h 92"/>
                <a:gd name="T50" fmla="*/ 19 w 163"/>
                <a:gd name="T51" fmla="*/ 11 h 92"/>
                <a:gd name="T52" fmla="*/ 19 w 163"/>
                <a:gd name="T53" fmla="*/ 11 h 92"/>
                <a:gd name="T54" fmla="*/ 20 w 163"/>
                <a:gd name="T55" fmla="*/ 10 h 92"/>
                <a:gd name="T56" fmla="*/ 20 w 163"/>
                <a:gd name="T57" fmla="*/ 9 h 92"/>
                <a:gd name="T58" fmla="*/ 20 w 163"/>
                <a:gd name="T59" fmla="*/ 9 h 92"/>
                <a:gd name="T60" fmla="*/ 20 w 163"/>
                <a:gd name="T61" fmla="*/ 9 h 92"/>
                <a:gd name="T62" fmla="*/ 20 w 163"/>
                <a:gd name="T63" fmla="*/ 8 h 92"/>
                <a:gd name="T64" fmla="*/ 21 w 163"/>
                <a:gd name="T65" fmla="*/ 6 h 92"/>
                <a:gd name="T66" fmla="*/ 21 w 163"/>
                <a:gd name="T67" fmla="*/ 5 h 92"/>
                <a:gd name="T68" fmla="*/ 20 w 163"/>
                <a:gd name="T69" fmla="*/ 4 h 92"/>
                <a:gd name="T70" fmla="*/ 20 w 163"/>
                <a:gd name="T71" fmla="*/ 4 h 92"/>
                <a:gd name="T72" fmla="*/ 19 w 163"/>
                <a:gd name="T73" fmla="*/ 3 h 92"/>
                <a:gd name="T74" fmla="*/ 18 w 163"/>
                <a:gd name="T75" fmla="*/ 3 h 92"/>
                <a:gd name="T76" fmla="*/ 17 w 163"/>
                <a:gd name="T77" fmla="*/ 3 h 92"/>
                <a:gd name="T78" fmla="*/ 17 w 163"/>
                <a:gd name="T79" fmla="*/ 3 h 92"/>
                <a:gd name="T80" fmla="*/ 17 w 163"/>
                <a:gd name="T81" fmla="*/ 3 h 92"/>
                <a:gd name="T82" fmla="*/ 18 w 163"/>
                <a:gd name="T83" fmla="*/ 2 h 9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63"/>
                <a:gd name="T127" fmla="*/ 0 h 92"/>
                <a:gd name="T128" fmla="*/ 163 w 163"/>
                <a:gd name="T129" fmla="*/ 92 h 9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63" h="92">
                  <a:moveTo>
                    <a:pt x="144" y="15"/>
                  </a:moveTo>
                  <a:lnTo>
                    <a:pt x="125" y="11"/>
                  </a:lnTo>
                  <a:lnTo>
                    <a:pt x="108" y="8"/>
                  </a:lnTo>
                  <a:lnTo>
                    <a:pt x="71" y="0"/>
                  </a:lnTo>
                  <a:lnTo>
                    <a:pt x="56" y="4"/>
                  </a:lnTo>
                  <a:lnTo>
                    <a:pt x="39" y="8"/>
                  </a:lnTo>
                  <a:lnTo>
                    <a:pt x="33" y="11"/>
                  </a:lnTo>
                  <a:lnTo>
                    <a:pt x="27" y="15"/>
                  </a:lnTo>
                  <a:lnTo>
                    <a:pt x="19" y="19"/>
                  </a:lnTo>
                  <a:lnTo>
                    <a:pt x="12" y="21"/>
                  </a:lnTo>
                  <a:lnTo>
                    <a:pt x="6" y="29"/>
                  </a:lnTo>
                  <a:lnTo>
                    <a:pt x="0" y="36"/>
                  </a:lnTo>
                  <a:lnTo>
                    <a:pt x="2" y="44"/>
                  </a:lnTo>
                  <a:lnTo>
                    <a:pt x="6" y="52"/>
                  </a:lnTo>
                  <a:lnTo>
                    <a:pt x="10" y="59"/>
                  </a:lnTo>
                  <a:lnTo>
                    <a:pt x="12" y="65"/>
                  </a:lnTo>
                  <a:lnTo>
                    <a:pt x="16" y="77"/>
                  </a:lnTo>
                  <a:lnTo>
                    <a:pt x="19" y="88"/>
                  </a:lnTo>
                  <a:lnTo>
                    <a:pt x="21" y="88"/>
                  </a:lnTo>
                  <a:lnTo>
                    <a:pt x="25" y="90"/>
                  </a:lnTo>
                  <a:lnTo>
                    <a:pt x="33" y="90"/>
                  </a:lnTo>
                  <a:lnTo>
                    <a:pt x="42" y="92"/>
                  </a:lnTo>
                  <a:lnTo>
                    <a:pt x="50" y="92"/>
                  </a:lnTo>
                  <a:lnTo>
                    <a:pt x="96" y="92"/>
                  </a:lnTo>
                  <a:lnTo>
                    <a:pt x="142" y="88"/>
                  </a:lnTo>
                  <a:lnTo>
                    <a:pt x="146" y="88"/>
                  </a:lnTo>
                  <a:lnTo>
                    <a:pt x="150" y="84"/>
                  </a:lnTo>
                  <a:lnTo>
                    <a:pt x="154" y="79"/>
                  </a:lnTo>
                  <a:lnTo>
                    <a:pt x="156" y="71"/>
                  </a:lnTo>
                  <a:lnTo>
                    <a:pt x="156" y="69"/>
                  </a:lnTo>
                  <a:lnTo>
                    <a:pt x="156" y="67"/>
                  </a:lnTo>
                  <a:lnTo>
                    <a:pt x="159" y="57"/>
                  </a:lnTo>
                  <a:lnTo>
                    <a:pt x="161" y="48"/>
                  </a:lnTo>
                  <a:lnTo>
                    <a:pt x="163" y="38"/>
                  </a:lnTo>
                  <a:lnTo>
                    <a:pt x="159" y="29"/>
                  </a:lnTo>
                  <a:lnTo>
                    <a:pt x="156" y="25"/>
                  </a:lnTo>
                  <a:lnTo>
                    <a:pt x="150" y="23"/>
                  </a:lnTo>
                  <a:lnTo>
                    <a:pt x="138" y="23"/>
                  </a:lnTo>
                  <a:lnTo>
                    <a:pt x="135" y="23"/>
                  </a:lnTo>
                  <a:lnTo>
                    <a:pt x="133" y="21"/>
                  </a:lnTo>
                  <a:lnTo>
                    <a:pt x="136" y="19"/>
                  </a:lnTo>
                  <a:lnTo>
                    <a:pt x="144" y="15"/>
                  </a:lnTo>
                  <a:close/>
                </a:path>
              </a:pathLst>
            </a:custGeom>
            <a:solidFill>
              <a:srgbClr val="CCCCFF"/>
            </a:solidFill>
            <a:ln w="12700">
              <a:solidFill>
                <a:srgbClr val="CC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grpSp>
          <p:nvGrpSpPr>
            <p:cNvPr id="16736" name="Group 320">
              <a:extLst>
                <a:ext uri="{FF2B5EF4-FFF2-40B4-BE49-F238E27FC236}">
                  <a16:creationId xmlns:a16="http://schemas.microsoft.com/office/drawing/2014/main" id="{3BF76C0F-5223-D03A-5744-7C77390591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20" y="1928"/>
              <a:ext cx="34" cy="27"/>
              <a:chOff x="2820" y="1928"/>
              <a:chExt cx="34" cy="27"/>
            </a:xfrm>
          </p:grpSpPr>
          <p:sp>
            <p:nvSpPr>
              <p:cNvPr id="16737" name="Freeform 321">
                <a:extLst>
                  <a:ext uri="{FF2B5EF4-FFF2-40B4-BE49-F238E27FC236}">
                    <a16:creationId xmlns:a16="http://schemas.microsoft.com/office/drawing/2014/main" id="{8FC74D3D-785E-B944-1E20-5941EE2720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0" y="1928"/>
                <a:ext cx="34" cy="27"/>
              </a:xfrm>
              <a:custGeom>
                <a:avLst/>
                <a:gdLst>
                  <a:gd name="T0" fmla="*/ 9 w 67"/>
                  <a:gd name="T1" fmla="*/ 2 h 54"/>
                  <a:gd name="T2" fmla="*/ 8 w 67"/>
                  <a:gd name="T3" fmla="*/ 1 h 54"/>
                  <a:gd name="T4" fmla="*/ 7 w 67"/>
                  <a:gd name="T5" fmla="*/ 0 h 54"/>
                  <a:gd name="T6" fmla="*/ 5 w 67"/>
                  <a:gd name="T7" fmla="*/ 0 h 54"/>
                  <a:gd name="T8" fmla="*/ 3 w 67"/>
                  <a:gd name="T9" fmla="*/ 1 h 54"/>
                  <a:gd name="T10" fmla="*/ 2 w 67"/>
                  <a:gd name="T11" fmla="*/ 2 h 54"/>
                  <a:gd name="T12" fmla="*/ 1 w 67"/>
                  <a:gd name="T13" fmla="*/ 3 h 54"/>
                  <a:gd name="T14" fmla="*/ 0 w 67"/>
                  <a:gd name="T15" fmla="*/ 4 h 54"/>
                  <a:gd name="T16" fmla="*/ 0 w 67"/>
                  <a:gd name="T17" fmla="*/ 5 h 54"/>
                  <a:gd name="T18" fmla="*/ 1 w 67"/>
                  <a:gd name="T19" fmla="*/ 6 h 54"/>
                  <a:gd name="T20" fmla="*/ 3 w 67"/>
                  <a:gd name="T21" fmla="*/ 7 h 54"/>
                  <a:gd name="T22" fmla="*/ 4 w 67"/>
                  <a:gd name="T23" fmla="*/ 7 h 54"/>
                  <a:gd name="T24" fmla="*/ 6 w 67"/>
                  <a:gd name="T25" fmla="*/ 7 h 54"/>
                  <a:gd name="T26" fmla="*/ 7 w 67"/>
                  <a:gd name="T27" fmla="*/ 6 h 54"/>
                  <a:gd name="T28" fmla="*/ 8 w 67"/>
                  <a:gd name="T29" fmla="*/ 5 h 54"/>
                  <a:gd name="T30" fmla="*/ 9 w 67"/>
                  <a:gd name="T31" fmla="*/ 3 h 54"/>
                  <a:gd name="T32" fmla="*/ 9 w 67"/>
                  <a:gd name="T33" fmla="*/ 2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4"/>
                  <a:gd name="T53" fmla="*/ 67 w 67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4">
                    <a:moveTo>
                      <a:pt x="65" y="13"/>
                    </a:moveTo>
                    <a:lnTo>
                      <a:pt x="59" y="6"/>
                    </a:lnTo>
                    <a:lnTo>
                      <a:pt x="50" y="0"/>
                    </a:lnTo>
                    <a:lnTo>
                      <a:pt x="36" y="0"/>
                    </a:lnTo>
                    <a:lnTo>
                      <a:pt x="23" y="4"/>
                    </a:lnTo>
                    <a:lnTo>
                      <a:pt x="11" y="11"/>
                    </a:lnTo>
                    <a:lnTo>
                      <a:pt x="4" y="21"/>
                    </a:lnTo>
                    <a:lnTo>
                      <a:pt x="0" y="31"/>
                    </a:lnTo>
                    <a:lnTo>
                      <a:pt x="0" y="40"/>
                    </a:lnTo>
                    <a:lnTo>
                      <a:pt x="5" y="48"/>
                    </a:lnTo>
                    <a:lnTo>
                      <a:pt x="17" y="54"/>
                    </a:lnTo>
                    <a:lnTo>
                      <a:pt x="28" y="54"/>
                    </a:lnTo>
                    <a:lnTo>
                      <a:pt x="42" y="50"/>
                    </a:lnTo>
                    <a:lnTo>
                      <a:pt x="55" y="42"/>
                    </a:lnTo>
                    <a:lnTo>
                      <a:pt x="63" y="33"/>
                    </a:lnTo>
                    <a:lnTo>
                      <a:pt x="67" y="23"/>
                    </a:lnTo>
                    <a:lnTo>
                      <a:pt x="65" y="13"/>
                    </a:lnTo>
                    <a:close/>
                  </a:path>
                </a:pathLst>
              </a:custGeom>
              <a:blipFill dpi="0" rotWithShape="0">
                <a:blip r:embed="rId15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6738" name="Freeform 322">
                <a:extLst>
                  <a:ext uri="{FF2B5EF4-FFF2-40B4-BE49-F238E27FC236}">
                    <a16:creationId xmlns:a16="http://schemas.microsoft.com/office/drawing/2014/main" id="{46BD8B12-2CF0-DF52-DBD9-0F2CD851B1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0" y="1928"/>
                <a:ext cx="34" cy="27"/>
              </a:xfrm>
              <a:custGeom>
                <a:avLst/>
                <a:gdLst>
                  <a:gd name="T0" fmla="*/ 9 w 67"/>
                  <a:gd name="T1" fmla="*/ 2 h 54"/>
                  <a:gd name="T2" fmla="*/ 8 w 67"/>
                  <a:gd name="T3" fmla="*/ 1 h 54"/>
                  <a:gd name="T4" fmla="*/ 7 w 67"/>
                  <a:gd name="T5" fmla="*/ 0 h 54"/>
                  <a:gd name="T6" fmla="*/ 5 w 67"/>
                  <a:gd name="T7" fmla="*/ 0 h 54"/>
                  <a:gd name="T8" fmla="*/ 3 w 67"/>
                  <a:gd name="T9" fmla="*/ 1 h 54"/>
                  <a:gd name="T10" fmla="*/ 2 w 67"/>
                  <a:gd name="T11" fmla="*/ 2 h 54"/>
                  <a:gd name="T12" fmla="*/ 1 w 67"/>
                  <a:gd name="T13" fmla="*/ 3 h 54"/>
                  <a:gd name="T14" fmla="*/ 0 w 67"/>
                  <a:gd name="T15" fmla="*/ 4 h 54"/>
                  <a:gd name="T16" fmla="*/ 0 w 67"/>
                  <a:gd name="T17" fmla="*/ 5 h 54"/>
                  <a:gd name="T18" fmla="*/ 1 w 67"/>
                  <a:gd name="T19" fmla="*/ 6 h 54"/>
                  <a:gd name="T20" fmla="*/ 3 w 67"/>
                  <a:gd name="T21" fmla="*/ 7 h 54"/>
                  <a:gd name="T22" fmla="*/ 4 w 67"/>
                  <a:gd name="T23" fmla="*/ 7 h 54"/>
                  <a:gd name="T24" fmla="*/ 6 w 67"/>
                  <a:gd name="T25" fmla="*/ 7 h 54"/>
                  <a:gd name="T26" fmla="*/ 7 w 67"/>
                  <a:gd name="T27" fmla="*/ 6 h 54"/>
                  <a:gd name="T28" fmla="*/ 8 w 67"/>
                  <a:gd name="T29" fmla="*/ 5 h 54"/>
                  <a:gd name="T30" fmla="*/ 9 w 67"/>
                  <a:gd name="T31" fmla="*/ 3 h 54"/>
                  <a:gd name="T32" fmla="*/ 9 w 67"/>
                  <a:gd name="T33" fmla="*/ 2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4"/>
                  <a:gd name="T53" fmla="*/ 67 w 67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4">
                    <a:moveTo>
                      <a:pt x="65" y="13"/>
                    </a:moveTo>
                    <a:lnTo>
                      <a:pt x="59" y="6"/>
                    </a:lnTo>
                    <a:lnTo>
                      <a:pt x="50" y="0"/>
                    </a:lnTo>
                    <a:lnTo>
                      <a:pt x="36" y="0"/>
                    </a:lnTo>
                    <a:lnTo>
                      <a:pt x="23" y="4"/>
                    </a:lnTo>
                    <a:lnTo>
                      <a:pt x="11" y="11"/>
                    </a:lnTo>
                    <a:lnTo>
                      <a:pt x="4" y="21"/>
                    </a:lnTo>
                    <a:lnTo>
                      <a:pt x="0" y="31"/>
                    </a:lnTo>
                    <a:lnTo>
                      <a:pt x="0" y="40"/>
                    </a:lnTo>
                    <a:lnTo>
                      <a:pt x="5" y="48"/>
                    </a:lnTo>
                    <a:lnTo>
                      <a:pt x="17" y="54"/>
                    </a:lnTo>
                    <a:lnTo>
                      <a:pt x="28" y="54"/>
                    </a:lnTo>
                    <a:lnTo>
                      <a:pt x="42" y="50"/>
                    </a:lnTo>
                    <a:lnTo>
                      <a:pt x="55" y="42"/>
                    </a:lnTo>
                    <a:lnTo>
                      <a:pt x="63" y="33"/>
                    </a:lnTo>
                    <a:lnTo>
                      <a:pt x="67" y="23"/>
                    </a:lnTo>
                    <a:lnTo>
                      <a:pt x="65" y="13"/>
                    </a:lnTo>
                    <a:close/>
                  </a:path>
                </a:pathLst>
              </a:custGeom>
              <a:noFill/>
              <a:ln w="12700">
                <a:solidFill>
                  <a:srgbClr val="CC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</p:grpSp>
      <p:grpSp>
        <p:nvGrpSpPr>
          <p:cNvPr id="16518" name="Group 323">
            <a:extLst>
              <a:ext uri="{FF2B5EF4-FFF2-40B4-BE49-F238E27FC236}">
                <a16:creationId xmlns:a16="http://schemas.microsoft.com/office/drawing/2014/main" id="{4E89F151-FCDB-F4BE-0977-D64F9CEC4882}"/>
              </a:ext>
            </a:extLst>
          </p:cNvPr>
          <p:cNvGrpSpPr>
            <a:grpSpLocks/>
          </p:cNvGrpSpPr>
          <p:nvPr/>
        </p:nvGrpSpPr>
        <p:grpSpPr bwMode="auto">
          <a:xfrm>
            <a:off x="4621213" y="3055938"/>
            <a:ext cx="128587" cy="73025"/>
            <a:chOff x="2911" y="1925"/>
            <a:chExt cx="81" cy="46"/>
          </a:xfrm>
        </p:grpSpPr>
        <p:sp>
          <p:nvSpPr>
            <p:cNvPr id="16731" name="Freeform 324">
              <a:extLst>
                <a:ext uri="{FF2B5EF4-FFF2-40B4-BE49-F238E27FC236}">
                  <a16:creationId xmlns:a16="http://schemas.microsoft.com/office/drawing/2014/main" id="{670E6876-E87F-1430-6C97-3DBB66C0A4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1" y="1925"/>
              <a:ext cx="81" cy="46"/>
            </a:xfrm>
            <a:custGeom>
              <a:avLst/>
              <a:gdLst>
                <a:gd name="T0" fmla="*/ 18 w 161"/>
                <a:gd name="T1" fmla="*/ 2 h 92"/>
                <a:gd name="T2" fmla="*/ 14 w 161"/>
                <a:gd name="T3" fmla="*/ 1 h 92"/>
                <a:gd name="T4" fmla="*/ 9 w 161"/>
                <a:gd name="T5" fmla="*/ 0 h 92"/>
                <a:gd name="T6" fmla="*/ 7 w 161"/>
                <a:gd name="T7" fmla="*/ 1 h 92"/>
                <a:gd name="T8" fmla="*/ 5 w 161"/>
                <a:gd name="T9" fmla="*/ 1 h 92"/>
                <a:gd name="T10" fmla="*/ 4 w 161"/>
                <a:gd name="T11" fmla="*/ 2 h 92"/>
                <a:gd name="T12" fmla="*/ 3 w 161"/>
                <a:gd name="T13" fmla="*/ 3 h 92"/>
                <a:gd name="T14" fmla="*/ 2 w 161"/>
                <a:gd name="T15" fmla="*/ 3 h 92"/>
                <a:gd name="T16" fmla="*/ 1 w 161"/>
                <a:gd name="T17" fmla="*/ 3 h 92"/>
                <a:gd name="T18" fmla="*/ 1 w 161"/>
                <a:gd name="T19" fmla="*/ 4 h 92"/>
                <a:gd name="T20" fmla="*/ 1 w 161"/>
                <a:gd name="T21" fmla="*/ 5 h 92"/>
                <a:gd name="T22" fmla="*/ 0 w 161"/>
                <a:gd name="T23" fmla="*/ 5 h 92"/>
                <a:gd name="T24" fmla="*/ 0 w 161"/>
                <a:gd name="T25" fmla="*/ 6 h 92"/>
                <a:gd name="T26" fmla="*/ 1 w 161"/>
                <a:gd name="T27" fmla="*/ 7 h 92"/>
                <a:gd name="T28" fmla="*/ 1 w 161"/>
                <a:gd name="T29" fmla="*/ 8 h 92"/>
                <a:gd name="T30" fmla="*/ 2 w 161"/>
                <a:gd name="T31" fmla="*/ 9 h 92"/>
                <a:gd name="T32" fmla="*/ 2 w 161"/>
                <a:gd name="T33" fmla="*/ 10 h 92"/>
                <a:gd name="T34" fmla="*/ 2 w 161"/>
                <a:gd name="T35" fmla="*/ 11 h 92"/>
                <a:gd name="T36" fmla="*/ 3 w 161"/>
                <a:gd name="T37" fmla="*/ 12 h 92"/>
                <a:gd name="T38" fmla="*/ 3 w 161"/>
                <a:gd name="T39" fmla="*/ 12 h 92"/>
                <a:gd name="T40" fmla="*/ 3 w 161"/>
                <a:gd name="T41" fmla="*/ 12 h 92"/>
                <a:gd name="T42" fmla="*/ 4 w 161"/>
                <a:gd name="T43" fmla="*/ 12 h 92"/>
                <a:gd name="T44" fmla="*/ 6 w 161"/>
                <a:gd name="T45" fmla="*/ 12 h 92"/>
                <a:gd name="T46" fmla="*/ 7 w 161"/>
                <a:gd name="T47" fmla="*/ 12 h 92"/>
                <a:gd name="T48" fmla="*/ 12 w 161"/>
                <a:gd name="T49" fmla="*/ 12 h 92"/>
                <a:gd name="T50" fmla="*/ 15 w 161"/>
                <a:gd name="T51" fmla="*/ 12 h 92"/>
                <a:gd name="T52" fmla="*/ 18 w 161"/>
                <a:gd name="T53" fmla="*/ 12 h 92"/>
                <a:gd name="T54" fmla="*/ 19 w 161"/>
                <a:gd name="T55" fmla="*/ 11 h 92"/>
                <a:gd name="T56" fmla="*/ 20 w 161"/>
                <a:gd name="T57" fmla="*/ 10 h 92"/>
                <a:gd name="T58" fmla="*/ 20 w 161"/>
                <a:gd name="T59" fmla="*/ 9 h 92"/>
                <a:gd name="T60" fmla="*/ 20 w 161"/>
                <a:gd name="T61" fmla="*/ 9 h 92"/>
                <a:gd name="T62" fmla="*/ 20 w 161"/>
                <a:gd name="T63" fmla="*/ 8 h 92"/>
                <a:gd name="T64" fmla="*/ 20 w 161"/>
                <a:gd name="T65" fmla="*/ 6 h 92"/>
                <a:gd name="T66" fmla="*/ 21 w 161"/>
                <a:gd name="T67" fmla="*/ 5 h 92"/>
                <a:gd name="T68" fmla="*/ 20 w 161"/>
                <a:gd name="T69" fmla="*/ 4 h 92"/>
                <a:gd name="T70" fmla="*/ 20 w 161"/>
                <a:gd name="T71" fmla="*/ 4 h 92"/>
                <a:gd name="T72" fmla="*/ 19 w 161"/>
                <a:gd name="T73" fmla="*/ 3 h 92"/>
                <a:gd name="T74" fmla="*/ 17 w 161"/>
                <a:gd name="T75" fmla="*/ 3 h 92"/>
                <a:gd name="T76" fmla="*/ 17 w 161"/>
                <a:gd name="T77" fmla="*/ 3 h 92"/>
                <a:gd name="T78" fmla="*/ 17 w 161"/>
                <a:gd name="T79" fmla="*/ 3 h 92"/>
                <a:gd name="T80" fmla="*/ 17 w 161"/>
                <a:gd name="T81" fmla="*/ 3 h 92"/>
                <a:gd name="T82" fmla="*/ 18 w 161"/>
                <a:gd name="T83" fmla="*/ 2 h 9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61"/>
                <a:gd name="T127" fmla="*/ 0 h 92"/>
                <a:gd name="T128" fmla="*/ 161 w 161"/>
                <a:gd name="T129" fmla="*/ 92 h 9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61" h="92">
                  <a:moveTo>
                    <a:pt x="142" y="16"/>
                  </a:moveTo>
                  <a:lnTo>
                    <a:pt x="107" y="8"/>
                  </a:lnTo>
                  <a:lnTo>
                    <a:pt x="71" y="0"/>
                  </a:lnTo>
                  <a:lnTo>
                    <a:pt x="54" y="4"/>
                  </a:lnTo>
                  <a:lnTo>
                    <a:pt x="36" y="8"/>
                  </a:lnTo>
                  <a:lnTo>
                    <a:pt x="25" y="14"/>
                  </a:lnTo>
                  <a:lnTo>
                    <a:pt x="17" y="18"/>
                  </a:lnTo>
                  <a:lnTo>
                    <a:pt x="9" y="19"/>
                  </a:lnTo>
                  <a:lnTo>
                    <a:pt x="8" y="23"/>
                  </a:lnTo>
                  <a:lnTo>
                    <a:pt x="4" y="29"/>
                  </a:lnTo>
                  <a:lnTo>
                    <a:pt x="2" y="33"/>
                  </a:lnTo>
                  <a:lnTo>
                    <a:pt x="0" y="37"/>
                  </a:lnTo>
                  <a:lnTo>
                    <a:pt x="0" y="42"/>
                  </a:lnTo>
                  <a:lnTo>
                    <a:pt x="4" y="50"/>
                  </a:lnTo>
                  <a:lnTo>
                    <a:pt x="8" y="58"/>
                  </a:lnTo>
                  <a:lnTo>
                    <a:pt x="11" y="66"/>
                  </a:lnTo>
                  <a:lnTo>
                    <a:pt x="13" y="77"/>
                  </a:lnTo>
                  <a:lnTo>
                    <a:pt x="15" y="83"/>
                  </a:lnTo>
                  <a:lnTo>
                    <a:pt x="19" y="89"/>
                  </a:lnTo>
                  <a:lnTo>
                    <a:pt x="21" y="89"/>
                  </a:lnTo>
                  <a:lnTo>
                    <a:pt x="23" y="90"/>
                  </a:lnTo>
                  <a:lnTo>
                    <a:pt x="32" y="90"/>
                  </a:lnTo>
                  <a:lnTo>
                    <a:pt x="42" y="92"/>
                  </a:lnTo>
                  <a:lnTo>
                    <a:pt x="50" y="92"/>
                  </a:lnTo>
                  <a:lnTo>
                    <a:pt x="96" y="90"/>
                  </a:lnTo>
                  <a:lnTo>
                    <a:pt x="117" y="90"/>
                  </a:lnTo>
                  <a:lnTo>
                    <a:pt x="140" y="89"/>
                  </a:lnTo>
                  <a:lnTo>
                    <a:pt x="148" y="85"/>
                  </a:lnTo>
                  <a:lnTo>
                    <a:pt x="153" y="77"/>
                  </a:lnTo>
                  <a:lnTo>
                    <a:pt x="155" y="71"/>
                  </a:lnTo>
                  <a:lnTo>
                    <a:pt x="155" y="67"/>
                  </a:lnTo>
                  <a:lnTo>
                    <a:pt x="157" y="58"/>
                  </a:lnTo>
                  <a:lnTo>
                    <a:pt x="159" y="48"/>
                  </a:lnTo>
                  <a:lnTo>
                    <a:pt x="161" y="39"/>
                  </a:lnTo>
                  <a:lnTo>
                    <a:pt x="157" y="29"/>
                  </a:lnTo>
                  <a:lnTo>
                    <a:pt x="153" y="25"/>
                  </a:lnTo>
                  <a:lnTo>
                    <a:pt x="148" y="23"/>
                  </a:lnTo>
                  <a:lnTo>
                    <a:pt x="136" y="23"/>
                  </a:lnTo>
                  <a:lnTo>
                    <a:pt x="132" y="23"/>
                  </a:lnTo>
                  <a:lnTo>
                    <a:pt x="132" y="21"/>
                  </a:lnTo>
                  <a:lnTo>
                    <a:pt x="134" y="19"/>
                  </a:lnTo>
                  <a:lnTo>
                    <a:pt x="142" y="16"/>
                  </a:lnTo>
                  <a:close/>
                </a:path>
              </a:pathLst>
            </a:custGeom>
            <a:solidFill>
              <a:srgbClr val="CCCCFF"/>
            </a:solidFill>
            <a:ln w="12700">
              <a:solidFill>
                <a:srgbClr val="CC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grpSp>
          <p:nvGrpSpPr>
            <p:cNvPr id="16732" name="Group 325">
              <a:extLst>
                <a:ext uri="{FF2B5EF4-FFF2-40B4-BE49-F238E27FC236}">
                  <a16:creationId xmlns:a16="http://schemas.microsoft.com/office/drawing/2014/main" id="{1DEA64DC-111C-F448-BD09-C398E17C5E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9" y="1936"/>
              <a:ext cx="33" cy="26"/>
              <a:chOff x="2929" y="1936"/>
              <a:chExt cx="33" cy="26"/>
            </a:xfrm>
          </p:grpSpPr>
          <p:sp>
            <p:nvSpPr>
              <p:cNvPr id="16733" name="Freeform 326">
                <a:extLst>
                  <a:ext uri="{FF2B5EF4-FFF2-40B4-BE49-F238E27FC236}">
                    <a16:creationId xmlns:a16="http://schemas.microsoft.com/office/drawing/2014/main" id="{4F1DAC78-28A1-DA28-D64A-42C76CFFF8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9" y="1936"/>
                <a:ext cx="33" cy="26"/>
              </a:xfrm>
              <a:custGeom>
                <a:avLst/>
                <a:gdLst>
                  <a:gd name="T0" fmla="*/ 8 w 67"/>
                  <a:gd name="T1" fmla="*/ 2 h 52"/>
                  <a:gd name="T2" fmla="*/ 7 w 67"/>
                  <a:gd name="T3" fmla="*/ 1 h 52"/>
                  <a:gd name="T4" fmla="*/ 6 w 67"/>
                  <a:gd name="T5" fmla="*/ 0 h 52"/>
                  <a:gd name="T6" fmla="*/ 4 w 67"/>
                  <a:gd name="T7" fmla="*/ 0 h 52"/>
                  <a:gd name="T8" fmla="*/ 3 w 67"/>
                  <a:gd name="T9" fmla="*/ 1 h 52"/>
                  <a:gd name="T10" fmla="*/ 1 w 67"/>
                  <a:gd name="T11" fmla="*/ 2 h 52"/>
                  <a:gd name="T12" fmla="*/ 0 w 67"/>
                  <a:gd name="T13" fmla="*/ 3 h 52"/>
                  <a:gd name="T14" fmla="*/ 0 w 67"/>
                  <a:gd name="T15" fmla="*/ 4 h 52"/>
                  <a:gd name="T16" fmla="*/ 0 w 67"/>
                  <a:gd name="T17" fmla="*/ 6 h 52"/>
                  <a:gd name="T18" fmla="*/ 1 w 67"/>
                  <a:gd name="T19" fmla="*/ 6 h 52"/>
                  <a:gd name="T20" fmla="*/ 2 w 67"/>
                  <a:gd name="T21" fmla="*/ 7 h 52"/>
                  <a:gd name="T22" fmla="*/ 3 w 67"/>
                  <a:gd name="T23" fmla="*/ 7 h 52"/>
                  <a:gd name="T24" fmla="*/ 5 w 67"/>
                  <a:gd name="T25" fmla="*/ 6 h 52"/>
                  <a:gd name="T26" fmla="*/ 7 w 67"/>
                  <a:gd name="T27" fmla="*/ 6 h 52"/>
                  <a:gd name="T28" fmla="*/ 8 w 67"/>
                  <a:gd name="T29" fmla="*/ 5 h 52"/>
                  <a:gd name="T30" fmla="*/ 8 w 67"/>
                  <a:gd name="T31" fmla="*/ 3 h 52"/>
                  <a:gd name="T32" fmla="*/ 8 w 67"/>
                  <a:gd name="T33" fmla="*/ 2 h 5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2"/>
                  <a:gd name="T53" fmla="*/ 67 w 67"/>
                  <a:gd name="T54" fmla="*/ 52 h 5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2">
                    <a:moveTo>
                      <a:pt x="67" y="12"/>
                    </a:moveTo>
                    <a:lnTo>
                      <a:pt x="62" y="4"/>
                    </a:lnTo>
                    <a:lnTo>
                      <a:pt x="50" y="0"/>
                    </a:lnTo>
                    <a:lnTo>
                      <a:pt x="39" y="0"/>
                    </a:lnTo>
                    <a:lnTo>
                      <a:pt x="25" y="4"/>
                    </a:lnTo>
                    <a:lnTo>
                      <a:pt x="14" y="10"/>
                    </a:lnTo>
                    <a:lnTo>
                      <a:pt x="4" y="19"/>
                    </a:lnTo>
                    <a:lnTo>
                      <a:pt x="0" y="31"/>
                    </a:lnTo>
                    <a:lnTo>
                      <a:pt x="2" y="41"/>
                    </a:lnTo>
                    <a:lnTo>
                      <a:pt x="8" y="48"/>
                    </a:lnTo>
                    <a:lnTo>
                      <a:pt x="18" y="52"/>
                    </a:lnTo>
                    <a:lnTo>
                      <a:pt x="31" y="52"/>
                    </a:lnTo>
                    <a:lnTo>
                      <a:pt x="44" y="48"/>
                    </a:lnTo>
                    <a:lnTo>
                      <a:pt x="56" y="41"/>
                    </a:lnTo>
                    <a:lnTo>
                      <a:pt x="64" y="33"/>
                    </a:lnTo>
                    <a:lnTo>
                      <a:pt x="67" y="21"/>
                    </a:lnTo>
                    <a:lnTo>
                      <a:pt x="67" y="12"/>
                    </a:lnTo>
                    <a:close/>
                  </a:path>
                </a:pathLst>
              </a:custGeom>
              <a:blipFill dpi="0" rotWithShape="0">
                <a:blip r:embed="rId18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6734" name="Freeform 327">
                <a:extLst>
                  <a:ext uri="{FF2B5EF4-FFF2-40B4-BE49-F238E27FC236}">
                    <a16:creationId xmlns:a16="http://schemas.microsoft.com/office/drawing/2014/main" id="{8FE683CE-CA82-4709-CF7D-38B7FCFB93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9" y="1936"/>
                <a:ext cx="33" cy="26"/>
              </a:xfrm>
              <a:custGeom>
                <a:avLst/>
                <a:gdLst>
                  <a:gd name="T0" fmla="*/ 8 w 67"/>
                  <a:gd name="T1" fmla="*/ 2 h 52"/>
                  <a:gd name="T2" fmla="*/ 7 w 67"/>
                  <a:gd name="T3" fmla="*/ 1 h 52"/>
                  <a:gd name="T4" fmla="*/ 6 w 67"/>
                  <a:gd name="T5" fmla="*/ 0 h 52"/>
                  <a:gd name="T6" fmla="*/ 4 w 67"/>
                  <a:gd name="T7" fmla="*/ 0 h 52"/>
                  <a:gd name="T8" fmla="*/ 3 w 67"/>
                  <a:gd name="T9" fmla="*/ 1 h 52"/>
                  <a:gd name="T10" fmla="*/ 1 w 67"/>
                  <a:gd name="T11" fmla="*/ 2 h 52"/>
                  <a:gd name="T12" fmla="*/ 0 w 67"/>
                  <a:gd name="T13" fmla="*/ 3 h 52"/>
                  <a:gd name="T14" fmla="*/ 0 w 67"/>
                  <a:gd name="T15" fmla="*/ 4 h 52"/>
                  <a:gd name="T16" fmla="*/ 0 w 67"/>
                  <a:gd name="T17" fmla="*/ 6 h 52"/>
                  <a:gd name="T18" fmla="*/ 1 w 67"/>
                  <a:gd name="T19" fmla="*/ 6 h 52"/>
                  <a:gd name="T20" fmla="*/ 2 w 67"/>
                  <a:gd name="T21" fmla="*/ 7 h 52"/>
                  <a:gd name="T22" fmla="*/ 3 w 67"/>
                  <a:gd name="T23" fmla="*/ 7 h 52"/>
                  <a:gd name="T24" fmla="*/ 5 w 67"/>
                  <a:gd name="T25" fmla="*/ 6 h 52"/>
                  <a:gd name="T26" fmla="*/ 7 w 67"/>
                  <a:gd name="T27" fmla="*/ 6 h 52"/>
                  <a:gd name="T28" fmla="*/ 8 w 67"/>
                  <a:gd name="T29" fmla="*/ 5 h 52"/>
                  <a:gd name="T30" fmla="*/ 8 w 67"/>
                  <a:gd name="T31" fmla="*/ 3 h 52"/>
                  <a:gd name="T32" fmla="*/ 8 w 67"/>
                  <a:gd name="T33" fmla="*/ 2 h 5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2"/>
                  <a:gd name="T53" fmla="*/ 67 w 67"/>
                  <a:gd name="T54" fmla="*/ 52 h 5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2">
                    <a:moveTo>
                      <a:pt x="67" y="12"/>
                    </a:moveTo>
                    <a:lnTo>
                      <a:pt x="62" y="4"/>
                    </a:lnTo>
                    <a:lnTo>
                      <a:pt x="50" y="0"/>
                    </a:lnTo>
                    <a:lnTo>
                      <a:pt x="39" y="0"/>
                    </a:lnTo>
                    <a:lnTo>
                      <a:pt x="25" y="4"/>
                    </a:lnTo>
                    <a:lnTo>
                      <a:pt x="14" y="10"/>
                    </a:lnTo>
                    <a:lnTo>
                      <a:pt x="4" y="19"/>
                    </a:lnTo>
                    <a:lnTo>
                      <a:pt x="0" y="31"/>
                    </a:lnTo>
                    <a:lnTo>
                      <a:pt x="2" y="41"/>
                    </a:lnTo>
                    <a:lnTo>
                      <a:pt x="8" y="48"/>
                    </a:lnTo>
                    <a:lnTo>
                      <a:pt x="18" y="52"/>
                    </a:lnTo>
                    <a:lnTo>
                      <a:pt x="31" y="52"/>
                    </a:lnTo>
                    <a:lnTo>
                      <a:pt x="44" y="48"/>
                    </a:lnTo>
                    <a:lnTo>
                      <a:pt x="56" y="41"/>
                    </a:lnTo>
                    <a:lnTo>
                      <a:pt x="64" y="33"/>
                    </a:lnTo>
                    <a:lnTo>
                      <a:pt x="67" y="21"/>
                    </a:lnTo>
                    <a:lnTo>
                      <a:pt x="67" y="12"/>
                    </a:lnTo>
                    <a:close/>
                  </a:path>
                </a:pathLst>
              </a:custGeom>
              <a:noFill/>
              <a:ln w="12700">
                <a:solidFill>
                  <a:srgbClr val="CC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</p:grpSp>
      <p:grpSp>
        <p:nvGrpSpPr>
          <p:cNvPr id="16519" name="Group 328">
            <a:extLst>
              <a:ext uri="{FF2B5EF4-FFF2-40B4-BE49-F238E27FC236}">
                <a16:creationId xmlns:a16="http://schemas.microsoft.com/office/drawing/2014/main" id="{9F20C8CF-7468-0F74-2A2E-80D9B5D8E795}"/>
              </a:ext>
            </a:extLst>
          </p:cNvPr>
          <p:cNvGrpSpPr>
            <a:grpSpLocks/>
          </p:cNvGrpSpPr>
          <p:nvPr/>
        </p:nvGrpSpPr>
        <p:grpSpPr bwMode="auto">
          <a:xfrm>
            <a:off x="4946650" y="2995613"/>
            <a:ext cx="128588" cy="73025"/>
            <a:chOff x="3116" y="1887"/>
            <a:chExt cx="81" cy="46"/>
          </a:xfrm>
        </p:grpSpPr>
        <p:sp>
          <p:nvSpPr>
            <p:cNvPr id="16727" name="Freeform 329">
              <a:extLst>
                <a:ext uri="{FF2B5EF4-FFF2-40B4-BE49-F238E27FC236}">
                  <a16:creationId xmlns:a16="http://schemas.microsoft.com/office/drawing/2014/main" id="{F429D3E4-7F38-28D6-25FE-854DF5B2A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6" y="1887"/>
              <a:ext cx="81" cy="46"/>
            </a:xfrm>
            <a:custGeom>
              <a:avLst/>
              <a:gdLst>
                <a:gd name="T0" fmla="*/ 18 w 163"/>
                <a:gd name="T1" fmla="*/ 1 h 93"/>
                <a:gd name="T2" fmla="*/ 15 w 163"/>
                <a:gd name="T3" fmla="*/ 1 h 93"/>
                <a:gd name="T4" fmla="*/ 13 w 163"/>
                <a:gd name="T5" fmla="*/ 1 h 93"/>
                <a:gd name="T6" fmla="*/ 8 w 163"/>
                <a:gd name="T7" fmla="*/ 0 h 93"/>
                <a:gd name="T8" fmla="*/ 7 w 163"/>
                <a:gd name="T9" fmla="*/ 0 h 93"/>
                <a:gd name="T10" fmla="*/ 4 w 163"/>
                <a:gd name="T11" fmla="*/ 1 h 93"/>
                <a:gd name="T12" fmla="*/ 4 w 163"/>
                <a:gd name="T13" fmla="*/ 1 h 93"/>
                <a:gd name="T14" fmla="*/ 3 w 163"/>
                <a:gd name="T15" fmla="*/ 1 h 93"/>
                <a:gd name="T16" fmla="*/ 2 w 163"/>
                <a:gd name="T17" fmla="*/ 2 h 93"/>
                <a:gd name="T18" fmla="*/ 1 w 163"/>
                <a:gd name="T19" fmla="*/ 2 h 93"/>
                <a:gd name="T20" fmla="*/ 1 w 163"/>
                <a:gd name="T21" fmla="*/ 2 h 93"/>
                <a:gd name="T22" fmla="*/ 0 w 163"/>
                <a:gd name="T23" fmla="*/ 3 h 93"/>
                <a:gd name="T24" fmla="*/ 0 w 163"/>
                <a:gd name="T25" fmla="*/ 4 h 93"/>
                <a:gd name="T26" fmla="*/ 0 w 163"/>
                <a:gd name="T27" fmla="*/ 4 h 93"/>
                <a:gd name="T28" fmla="*/ 0 w 163"/>
                <a:gd name="T29" fmla="*/ 5 h 93"/>
                <a:gd name="T30" fmla="*/ 0 w 163"/>
                <a:gd name="T31" fmla="*/ 6 h 93"/>
                <a:gd name="T32" fmla="*/ 1 w 163"/>
                <a:gd name="T33" fmla="*/ 7 h 93"/>
                <a:gd name="T34" fmla="*/ 1 w 163"/>
                <a:gd name="T35" fmla="*/ 8 h 93"/>
                <a:gd name="T36" fmla="*/ 2 w 163"/>
                <a:gd name="T37" fmla="*/ 9 h 93"/>
                <a:gd name="T38" fmla="*/ 2 w 163"/>
                <a:gd name="T39" fmla="*/ 10 h 93"/>
                <a:gd name="T40" fmla="*/ 2 w 163"/>
                <a:gd name="T41" fmla="*/ 11 h 93"/>
                <a:gd name="T42" fmla="*/ 2 w 163"/>
                <a:gd name="T43" fmla="*/ 11 h 93"/>
                <a:gd name="T44" fmla="*/ 3 w 163"/>
                <a:gd name="T45" fmla="*/ 11 h 93"/>
                <a:gd name="T46" fmla="*/ 4 w 163"/>
                <a:gd name="T47" fmla="*/ 11 h 93"/>
                <a:gd name="T48" fmla="*/ 5 w 163"/>
                <a:gd name="T49" fmla="*/ 11 h 93"/>
                <a:gd name="T50" fmla="*/ 6 w 163"/>
                <a:gd name="T51" fmla="*/ 11 h 93"/>
                <a:gd name="T52" fmla="*/ 12 w 163"/>
                <a:gd name="T53" fmla="*/ 11 h 93"/>
                <a:gd name="T54" fmla="*/ 17 w 163"/>
                <a:gd name="T55" fmla="*/ 11 h 93"/>
                <a:gd name="T56" fmla="*/ 18 w 163"/>
                <a:gd name="T57" fmla="*/ 10 h 93"/>
                <a:gd name="T58" fmla="*/ 19 w 163"/>
                <a:gd name="T59" fmla="*/ 9 h 93"/>
                <a:gd name="T60" fmla="*/ 19 w 163"/>
                <a:gd name="T61" fmla="*/ 8 h 93"/>
                <a:gd name="T62" fmla="*/ 19 w 163"/>
                <a:gd name="T63" fmla="*/ 8 h 93"/>
                <a:gd name="T64" fmla="*/ 19 w 163"/>
                <a:gd name="T65" fmla="*/ 7 h 93"/>
                <a:gd name="T66" fmla="*/ 20 w 163"/>
                <a:gd name="T67" fmla="*/ 6 h 93"/>
                <a:gd name="T68" fmla="*/ 20 w 163"/>
                <a:gd name="T69" fmla="*/ 4 h 93"/>
                <a:gd name="T70" fmla="*/ 19 w 163"/>
                <a:gd name="T71" fmla="*/ 3 h 93"/>
                <a:gd name="T72" fmla="*/ 19 w 163"/>
                <a:gd name="T73" fmla="*/ 3 h 93"/>
                <a:gd name="T74" fmla="*/ 18 w 163"/>
                <a:gd name="T75" fmla="*/ 2 h 93"/>
                <a:gd name="T76" fmla="*/ 17 w 163"/>
                <a:gd name="T77" fmla="*/ 2 h 93"/>
                <a:gd name="T78" fmla="*/ 16 w 163"/>
                <a:gd name="T79" fmla="*/ 2 h 93"/>
                <a:gd name="T80" fmla="*/ 16 w 163"/>
                <a:gd name="T81" fmla="*/ 2 h 93"/>
                <a:gd name="T82" fmla="*/ 17 w 163"/>
                <a:gd name="T83" fmla="*/ 2 h 93"/>
                <a:gd name="T84" fmla="*/ 18 w 163"/>
                <a:gd name="T85" fmla="*/ 1 h 9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3"/>
                <a:gd name="T130" fmla="*/ 0 h 93"/>
                <a:gd name="T131" fmla="*/ 163 w 163"/>
                <a:gd name="T132" fmla="*/ 93 h 9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3" h="93">
                  <a:moveTo>
                    <a:pt x="144" y="14"/>
                  </a:moveTo>
                  <a:lnTo>
                    <a:pt x="125" y="12"/>
                  </a:lnTo>
                  <a:lnTo>
                    <a:pt x="108" y="8"/>
                  </a:lnTo>
                  <a:lnTo>
                    <a:pt x="71" y="0"/>
                  </a:lnTo>
                  <a:lnTo>
                    <a:pt x="56" y="4"/>
                  </a:lnTo>
                  <a:lnTo>
                    <a:pt x="39" y="8"/>
                  </a:lnTo>
                  <a:lnTo>
                    <a:pt x="33" y="12"/>
                  </a:lnTo>
                  <a:lnTo>
                    <a:pt x="27" y="14"/>
                  </a:lnTo>
                  <a:lnTo>
                    <a:pt x="19" y="18"/>
                  </a:lnTo>
                  <a:lnTo>
                    <a:pt x="12" y="20"/>
                  </a:lnTo>
                  <a:lnTo>
                    <a:pt x="10" y="23"/>
                  </a:lnTo>
                  <a:lnTo>
                    <a:pt x="6" y="29"/>
                  </a:lnTo>
                  <a:lnTo>
                    <a:pt x="2" y="33"/>
                  </a:lnTo>
                  <a:lnTo>
                    <a:pt x="0" y="37"/>
                  </a:lnTo>
                  <a:lnTo>
                    <a:pt x="2" y="43"/>
                  </a:lnTo>
                  <a:lnTo>
                    <a:pt x="6" y="50"/>
                  </a:lnTo>
                  <a:lnTo>
                    <a:pt x="10" y="58"/>
                  </a:lnTo>
                  <a:lnTo>
                    <a:pt x="12" y="66"/>
                  </a:lnTo>
                  <a:lnTo>
                    <a:pt x="16" y="77"/>
                  </a:lnTo>
                  <a:lnTo>
                    <a:pt x="18" y="83"/>
                  </a:lnTo>
                  <a:lnTo>
                    <a:pt x="21" y="89"/>
                  </a:lnTo>
                  <a:lnTo>
                    <a:pt x="23" y="89"/>
                  </a:lnTo>
                  <a:lnTo>
                    <a:pt x="25" y="91"/>
                  </a:lnTo>
                  <a:lnTo>
                    <a:pt x="33" y="91"/>
                  </a:lnTo>
                  <a:lnTo>
                    <a:pt x="42" y="93"/>
                  </a:lnTo>
                  <a:lnTo>
                    <a:pt x="50" y="93"/>
                  </a:lnTo>
                  <a:lnTo>
                    <a:pt x="96" y="93"/>
                  </a:lnTo>
                  <a:lnTo>
                    <a:pt x="142" y="89"/>
                  </a:lnTo>
                  <a:lnTo>
                    <a:pt x="150" y="85"/>
                  </a:lnTo>
                  <a:lnTo>
                    <a:pt x="154" y="77"/>
                  </a:lnTo>
                  <a:lnTo>
                    <a:pt x="156" y="71"/>
                  </a:lnTo>
                  <a:lnTo>
                    <a:pt x="156" y="68"/>
                  </a:lnTo>
                  <a:lnTo>
                    <a:pt x="159" y="58"/>
                  </a:lnTo>
                  <a:lnTo>
                    <a:pt x="161" y="48"/>
                  </a:lnTo>
                  <a:lnTo>
                    <a:pt x="163" y="39"/>
                  </a:lnTo>
                  <a:lnTo>
                    <a:pt x="159" y="29"/>
                  </a:lnTo>
                  <a:lnTo>
                    <a:pt x="156" y="25"/>
                  </a:lnTo>
                  <a:lnTo>
                    <a:pt x="150" y="23"/>
                  </a:lnTo>
                  <a:lnTo>
                    <a:pt x="138" y="23"/>
                  </a:lnTo>
                  <a:lnTo>
                    <a:pt x="135" y="21"/>
                  </a:lnTo>
                  <a:lnTo>
                    <a:pt x="133" y="21"/>
                  </a:lnTo>
                  <a:lnTo>
                    <a:pt x="136" y="18"/>
                  </a:lnTo>
                  <a:lnTo>
                    <a:pt x="144" y="14"/>
                  </a:lnTo>
                  <a:close/>
                </a:path>
              </a:pathLst>
            </a:custGeom>
            <a:solidFill>
              <a:srgbClr val="CCCCFF"/>
            </a:solidFill>
            <a:ln w="12700">
              <a:solidFill>
                <a:srgbClr val="CC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grpSp>
          <p:nvGrpSpPr>
            <p:cNvPr id="16728" name="Group 330">
              <a:extLst>
                <a:ext uri="{FF2B5EF4-FFF2-40B4-BE49-F238E27FC236}">
                  <a16:creationId xmlns:a16="http://schemas.microsoft.com/office/drawing/2014/main" id="{68FF027B-553D-CFBF-013D-5E60EA0FB2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34" y="1899"/>
              <a:ext cx="33" cy="27"/>
              <a:chOff x="3134" y="1899"/>
              <a:chExt cx="33" cy="27"/>
            </a:xfrm>
          </p:grpSpPr>
          <p:sp>
            <p:nvSpPr>
              <p:cNvPr id="16729" name="Freeform 331">
                <a:extLst>
                  <a:ext uri="{FF2B5EF4-FFF2-40B4-BE49-F238E27FC236}">
                    <a16:creationId xmlns:a16="http://schemas.microsoft.com/office/drawing/2014/main" id="{F533F794-7555-353E-E38A-556F38CFE5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4" y="1899"/>
                <a:ext cx="33" cy="27"/>
              </a:xfrm>
              <a:custGeom>
                <a:avLst/>
                <a:gdLst>
                  <a:gd name="T0" fmla="*/ 8 w 67"/>
                  <a:gd name="T1" fmla="*/ 2 h 54"/>
                  <a:gd name="T2" fmla="*/ 7 w 67"/>
                  <a:gd name="T3" fmla="*/ 1 h 54"/>
                  <a:gd name="T4" fmla="*/ 6 w 67"/>
                  <a:gd name="T5" fmla="*/ 0 h 54"/>
                  <a:gd name="T6" fmla="*/ 4 w 67"/>
                  <a:gd name="T7" fmla="*/ 0 h 54"/>
                  <a:gd name="T8" fmla="*/ 2 w 67"/>
                  <a:gd name="T9" fmla="*/ 1 h 54"/>
                  <a:gd name="T10" fmla="*/ 1 w 67"/>
                  <a:gd name="T11" fmla="*/ 2 h 54"/>
                  <a:gd name="T12" fmla="*/ 0 w 67"/>
                  <a:gd name="T13" fmla="*/ 3 h 54"/>
                  <a:gd name="T14" fmla="*/ 0 w 67"/>
                  <a:gd name="T15" fmla="*/ 4 h 54"/>
                  <a:gd name="T16" fmla="*/ 0 w 67"/>
                  <a:gd name="T17" fmla="*/ 6 h 54"/>
                  <a:gd name="T18" fmla="*/ 0 w 67"/>
                  <a:gd name="T19" fmla="*/ 6 h 54"/>
                  <a:gd name="T20" fmla="*/ 2 w 67"/>
                  <a:gd name="T21" fmla="*/ 7 h 54"/>
                  <a:gd name="T22" fmla="*/ 3 w 67"/>
                  <a:gd name="T23" fmla="*/ 7 h 54"/>
                  <a:gd name="T24" fmla="*/ 5 w 67"/>
                  <a:gd name="T25" fmla="*/ 7 h 54"/>
                  <a:gd name="T26" fmla="*/ 6 w 67"/>
                  <a:gd name="T27" fmla="*/ 6 h 54"/>
                  <a:gd name="T28" fmla="*/ 7 w 67"/>
                  <a:gd name="T29" fmla="*/ 5 h 54"/>
                  <a:gd name="T30" fmla="*/ 8 w 67"/>
                  <a:gd name="T31" fmla="*/ 3 h 54"/>
                  <a:gd name="T32" fmla="*/ 8 w 67"/>
                  <a:gd name="T33" fmla="*/ 2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4"/>
                  <a:gd name="T53" fmla="*/ 67 w 67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4">
                    <a:moveTo>
                      <a:pt x="65" y="12"/>
                    </a:moveTo>
                    <a:lnTo>
                      <a:pt x="59" y="4"/>
                    </a:lnTo>
                    <a:lnTo>
                      <a:pt x="50" y="0"/>
                    </a:lnTo>
                    <a:lnTo>
                      <a:pt x="36" y="0"/>
                    </a:lnTo>
                    <a:lnTo>
                      <a:pt x="23" y="4"/>
                    </a:lnTo>
                    <a:lnTo>
                      <a:pt x="11" y="12"/>
                    </a:lnTo>
                    <a:lnTo>
                      <a:pt x="4" y="20"/>
                    </a:lnTo>
                    <a:lnTo>
                      <a:pt x="0" y="31"/>
                    </a:lnTo>
                    <a:lnTo>
                      <a:pt x="2" y="41"/>
                    </a:lnTo>
                    <a:lnTo>
                      <a:pt x="7" y="48"/>
                    </a:lnTo>
                    <a:lnTo>
                      <a:pt x="17" y="52"/>
                    </a:lnTo>
                    <a:lnTo>
                      <a:pt x="28" y="54"/>
                    </a:lnTo>
                    <a:lnTo>
                      <a:pt x="42" y="50"/>
                    </a:lnTo>
                    <a:lnTo>
                      <a:pt x="55" y="43"/>
                    </a:lnTo>
                    <a:lnTo>
                      <a:pt x="63" y="33"/>
                    </a:lnTo>
                    <a:lnTo>
                      <a:pt x="67" y="23"/>
                    </a:lnTo>
                    <a:lnTo>
                      <a:pt x="65" y="12"/>
                    </a:lnTo>
                    <a:close/>
                  </a:path>
                </a:pathLst>
              </a:custGeom>
              <a:blipFill dpi="0" rotWithShape="0">
                <a:blip r:embed="rId1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6730" name="Freeform 332">
                <a:extLst>
                  <a:ext uri="{FF2B5EF4-FFF2-40B4-BE49-F238E27FC236}">
                    <a16:creationId xmlns:a16="http://schemas.microsoft.com/office/drawing/2014/main" id="{940BF03F-00A9-D987-B14B-14CD4CC2EF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4" y="1899"/>
                <a:ext cx="33" cy="27"/>
              </a:xfrm>
              <a:custGeom>
                <a:avLst/>
                <a:gdLst>
                  <a:gd name="T0" fmla="*/ 8 w 67"/>
                  <a:gd name="T1" fmla="*/ 2 h 54"/>
                  <a:gd name="T2" fmla="*/ 7 w 67"/>
                  <a:gd name="T3" fmla="*/ 1 h 54"/>
                  <a:gd name="T4" fmla="*/ 6 w 67"/>
                  <a:gd name="T5" fmla="*/ 0 h 54"/>
                  <a:gd name="T6" fmla="*/ 4 w 67"/>
                  <a:gd name="T7" fmla="*/ 0 h 54"/>
                  <a:gd name="T8" fmla="*/ 2 w 67"/>
                  <a:gd name="T9" fmla="*/ 1 h 54"/>
                  <a:gd name="T10" fmla="*/ 1 w 67"/>
                  <a:gd name="T11" fmla="*/ 2 h 54"/>
                  <a:gd name="T12" fmla="*/ 0 w 67"/>
                  <a:gd name="T13" fmla="*/ 3 h 54"/>
                  <a:gd name="T14" fmla="*/ 0 w 67"/>
                  <a:gd name="T15" fmla="*/ 4 h 54"/>
                  <a:gd name="T16" fmla="*/ 0 w 67"/>
                  <a:gd name="T17" fmla="*/ 6 h 54"/>
                  <a:gd name="T18" fmla="*/ 0 w 67"/>
                  <a:gd name="T19" fmla="*/ 6 h 54"/>
                  <a:gd name="T20" fmla="*/ 2 w 67"/>
                  <a:gd name="T21" fmla="*/ 7 h 54"/>
                  <a:gd name="T22" fmla="*/ 3 w 67"/>
                  <a:gd name="T23" fmla="*/ 7 h 54"/>
                  <a:gd name="T24" fmla="*/ 5 w 67"/>
                  <a:gd name="T25" fmla="*/ 7 h 54"/>
                  <a:gd name="T26" fmla="*/ 6 w 67"/>
                  <a:gd name="T27" fmla="*/ 6 h 54"/>
                  <a:gd name="T28" fmla="*/ 7 w 67"/>
                  <a:gd name="T29" fmla="*/ 5 h 54"/>
                  <a:gd name="T30" fmla="*/ 8 w 67"/>
                  <a:gd name="T31" fmla="*/ 3 h 54"/>
                  <a:gd name="T32" fmla="*/ 8 w 67"/>
                  <a:gd name="T33" fmla="*/ 2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4"/>
                  <a:gd name="T53" fmla="*/ 67 w 67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4">
                    <a:moveTo>
                      <a:pt x="65" y="12"/>
                    </a:moveTo>
                    <a:lnTo>
                      <a:pt x="59" y="4"/>
                    </a:lnTo>
                    <a:lnTo>
                      <a:pt x="50" y="0"/>
                    </a:lnTo>
                    <a:lnTo>
                      <a:pt x="36" y="0"/>
                    </a:lnTo>
                    <a:lnTo>
                      <a:pt x="23" y="4"/>
                    </a:lnTo>
                    <a:lnTo>
                      <a:pt x="11" y="12"/>
                    </a:lnTo>
                    <a:lnTo>
                      <a:pt x="4" y="20"/>
                    </a:lnTo>
                    <a:lnTo>
                      <a:pt x="0" y="31"/>
                    </a:lnTo>
                    <a:lnTo>
                      <a:pt x="2" y="41"/>
                    </a:lnTo>
                    <a:lnTo>
                      <a:pt x="7" y="48"/>
                    </a:lnTo>
                    <a:lnTo>
                      <a:pt x="17" y="52"/>
                    </a:lnTo>
                    <a:lnTo>
                      <a:pt x="28" y="54"/>
                    </a:lnTo>
                    <a:lnTo>
                      <a:pt x="42" y="50"/>
                    </a:lnTo>
                    <a:lnTo>
                      <a:pt x="55" y="43"/>
                    </a:lnTo>
                    <a:lnTo>
                      <a:pt x="63" y="33"/>
                    </a:lnTo>
                    <a:lnTo>
                      <a:pt x="67" y="23"/>
                    </a:lnTo>
                    <a:lnTo>
                      <a:pt x="65" y="12"/>
                    </a:lnTo>
                    <a:close/>
                  </a:path>
                </a:pathLst>
              </a:custGeom>
              <a:noFill/>
              <a:ln w="12700">
                <a:solidFill>
                  <a:srgbClr val="CC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</p:grpSp>
      <p:grpSp>
        <p:nvGrpSpPr>
          <p:cNvPr id="16520" name="Group 333">
            <a:extLst>
              <a:ext uri="{FF2B5EF4-FFF2-40B4-BE49-F238E27FC236}">
                <a16:creationId xmlns:a16="http://schemas.microsoft.com/office/drawing/2014/main" id="{E27FEAB2-CB3C-3677-9D2E-8C50C981855A}"/>
              </a:ext>
            </a:extLst>
          </p:cNvPr>
          <p:cNvGrpSpPr>
            <a:grpSpLocks/>
          </p:cNvGrpSpPr>
          <p:nvPr/>
        </p:nvGrpSpPr>
        <p:grpSpPr bwMode="auto">
          <a:xfrm>
            <a:off x="4878388" y="3006725"/>
            <a:ext cx="128587" cy="74613"/>
            <a:chOff x="3073" y="1894"/>
            <a:chExt cx="81" cy="47"/>
          </a:xfrm>
        </p:grpSpPr>
        <p:sp>
          <p:nvSpPr>
            <p:cNvPr id="16723" name="Freeform 334">
              <a:extLst>
                <a:ext uri="{FF2B5EF4-FFF2-40B4-BE49-F238E27FC236}">
                  <a16:creationId xmlns:a16="http://schemas.microsoft.com/office/drawing/2014/main" id="{19F7548D-099A-D767-F7B6-F24EAA22E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3" y="1894"/>
              <a:ext cx="81" cy="47"/>
            </a:xfrm>
            <a:custGeom>
              <a:avLst/>
              <a:gdLst>
                <a:gd name="T0" fmla="*/ 18 w 163"/>
                <a:gd name="T1" fmla="*/ 2 h 94"/>
                <a:gd name="T2" fmla="*/ 15 w 163"/>
                <a:gd name="T3" fmla="*/ 2 h 94"/>
                <a:gd name="T4" fmla="*/ 13 w 163"/>
                <a:gd name="T5" fmla="*/ 1 h 94"/>
                <a:gd name="T6" fmla="*/ 8 w 163"/>
                <a:gd name="T7" fmla="*/ 0 h 94"/>
                <a:gd name="T8" fmla="*/ 6 w 163"/>
                <a:gd name="T9" fmla="*/ 1 h 94"/>
                <a:gd name="T10" fmla="*/ 4 w 163"/>
                <a:gd name="T11" fmla="*/ 1 h 94"/>
                <a:gd name="T12" fmla="*/ 3 w 163"/>
                <a:gd name="T13" fmla="*/ 2 h 94"/>
                <a:gd name="T14" fmla="*/ 3 w 163"/>
                <a:gd name="T15" fmla="*/ 2 h 94"/>
                <a:gd name="T16" fmla="*/ 2 w 163"/>
                <a:gd name="T17" fmla="*/ 3 h 94"/>
                <a:gd name="T18" fmla="*/ 1 w 163"/>
                <a:gd name="T19" fmla="*/ 3 h 94"/>
                <a:gd name="T20" fmla="*/ 0 w 163"/>
                <a:gd name="T21" fmla="*/ 4 h 94"/>
                <a:gd name="T22" fmla="*/ 0 w 163"/>
                <a:gd name="T23" fmla="*/ 4 h 94"/>
                <a:gd name="T24" fmla="*/ 0 w 163"/>
                <a:gd name="T25" fmla="*/ 5 h 94"/>
                <a:gd name="T26" fmla="*/ 0 w 163"/>
                <a:gd name="T27" fmla="*/ 6 h 94"/>
                <a:gd name="T28" fmla="*/ 0 w 163"/>
                <a:gd name="T29" fmla="*/ 7 h 94"/>
                <a:gd name="T30" fmla="*/ 1 w 163"/>
                <a:gd name="T31" fmla="*/ 8 h 94"/>
                <a:gd name="T32" fmla="*/ 1 w 163"/>
                <a:gd name="T33" fmla="*/ 9 h 94"/>
                <a:gd name="T34" fmla="*/ 1 w 163"/>
                <a:gd name="T35" fmla="*/ 10 h 94"/>
                <a:gd name="T36" fmla="*/ 1 w 163"/>
                <a:gd name="T37" fmla="*/ 11 h 94"/>
                <a:gd name="T38" fmla="*/ 2 w 163"/>
                <a:gd name="T39" fmla="*/ 12 h 94"/>
                <a:gd name="T40" fmla="*/ 2 w 163"/>
                <a:gd name="T41" fmla="*/ 12 h 94"/>
                <a:gd name="T42" fmla="*/ 3 w 163"/>
                <a:gd name="T43" fmla="*/ 12 h 94"/>
                <a:gd name="T44" fmla="*/ 4 w 163"/>
                <a:gd name="T45" fmla="*/ 12 h 94"/>
                <a:gd name="T46" fmla="*/ 5 w 163"/>
                <a:gd name="T47" fmla="*/ 12 h 94"/>
                <a:gd name="T48" fmla="*/ 6 w 163"/>
                <a:gd name="T49" fmla="*/ 12 h 94"/>
                <a:gd name="T50" fmla="*/ 12 w 163"/>
                <a:gd name="T51" fmla="*/ 12 h 94"/>
                <a:gd name="T52" fmla="*/ 17 w 163"/>
                <a:gd name="T53" fmla="*/ 12 h 94"/>
                <a:gd name="T54" fmla="*/ 18 w 163"/>
                <a:gd name="T55" fmla="*/ 11 h 94"/>
                <a:gd name="T56" fmla="*/ 19 w 163"/>
                <a:gd name="T57" fmla="*/ 10 h 94"/>
                <a:gd name="T58" fmla="*/ 19 w 163"/>
                <a:gd name="T59" fmla="*/ 9 h 94"/>
                <a:gd name="T60" fmla="*/ 19 w 163"/>
                <a:gd name="T61" fmla="*/ 9 h 94"/>
                <a:gd name="T62" fmla="*/ 19 w 163"/>
                <a:gd name="T63" fmla="*/ 9 h 94"/>
                <a:gd name="T64" fmla="*/ 19 w 163"/>
                <a:gd name="T65" fmla="*/ 8 h 94"/>
                <a:gd name="T66" fmla="*/ 20 w 163"/>
                <a:gd name="T67" fmla="*/ 6 h 94"/>
                <a:gd name="T68" fmla="*/ 20 w 163"/>
                <a:gd name="T69" fmla="*/ 5 h 94"/>
                <a:gd name="T70" fmla="*/ 19 w 163"/>
                <a:gd name="T71" fmla="*/ 4 h 94"/>
                <a:gd name="T72" fmla="*/ 19 w 163"/>
                <a:gd name="T73" fmla="*/ 4 h 94"/>
                <a:gd name="T74" fmla="*/ 18 w 163"/>
                <a:gd name="T75" fmla="*/ 3 h 94"/>
                <a:gd name="T76" fmla="*/ 17 w 163"/>
                <a:gd name="T77" fmla="*/ 3 h 94"/>
                <a:gd name="T78" fmla="*/ 16 w 163"/>
                <a:gd name="T79" fmla="*/ 3 h 94"/>
                <a:gd name="T80" fmla="*/ 16 w 163"/>
                <a:gd name="T81" fmla="*/ 3 h 94"/>
                <a:gd name="T82" fmla="*/ 17 w 163"/>
                <a:gd name="T83" fmla="*/ 3 h 94"/>
                <a:gd name="T84" fmla="*/ 18 w 163"/>
                <a:gd name="T85" fmla="*/ 2 h 9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3"/>
                <a:gd name="T130" fmla="*/ 0 h 94"/>
                <a:gd name="T131" fmla="*/ 163 w 163"/>
                <a:gd name="T132" fmla="*/ 94 h 9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3" h="94">
                  <a:moveTo>
                    <a:pt x="144" y="15"/>
                  </a:moveTo>
                  <a:lnTo>
                    <a:pt x="125" y="11"/>
                  </a:lnTo>
                  <a:lnTo>
                    <a:pt x="107" y="7"/>
                  </a:lnTo>
                  <a:lnTo>
                    <a:pt x="71" y="0"/>
                  </a:lnTo>
                  <a:lnTo>
                    <a:pt x="54" y="4"/>
                  </a:lnTo>
                  <a:lnTo>
                    <a:pt x="36" y="7"/>
                  </a:lnTo>
                  <a:lnTo>
                    <a:pt x="31" y="11"/>
                  </a:lnTo>
                  <a:lnTo>
                    <a:pt x="25" y="15"/>
                  </a:lnTo>
                  <a:lnTo>
                    <a:pt x="19" y="19"/>
                  </a:lnTo>
                  <a:lnTo>
                    <a:pt x="12" y="21"/>
                  </a:lnTo>
                  <a:lnTo>
                    <a:pt x="4" y="29"/>
                  </a:lnTo>
                  <a:lnTo>
                    <a:pt x="2" y="32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4" y="52"/>
                  </a:lnTo>
                  <a:lnTo>
                    <a:pt x="8" y="59"/>
                  </a:lnTo>
                  <a:lnTo>
                    <a:pt x="12" y="65"/>
                  </a:lnTo>
                  <a:lnTo>
                    <a:pt x="13" y="79"/>
                  </a:lnTo>
                  <a:lnTo>
                    <a:pt x="15" y="84"/>
                  </a:lnTo>
                  <a:lnTo>
                    <a:pt x="19" y="90"/>
                  </a:lnTo>
                  <a:lnTo>
                    <a:pt x="21" y="90"/>
                  </a:lnTo>
                  <a:lnTo>
                    <a:pt x="25" y="90"/>
                  </a:lnTo>
                  <a:lnTo>
                    <a:pt x="33" y="92"/>
                  </a:lnTo>
                  <a:lnTo>
                    <a:pt x="42" y="92"/>
                  </a:lnTo>
                  <a:lnTo>
                    <a:pt x="50" y="94"/>
                  </a:lnTo>
                  <a:lnTo>
                    <a:pt x="96" y="92"/>
                  </a:lnTo>
                  <a:lnTo>
                    <a:pt x="140" y="90"/>
                  </a:lnTo>
                  <a:lnTo>
                    <a:pt x="148" y="86"/>
                  </a:lnTo>
                  <a:lnTo>
                    <a:pt x="153" y="79"/>
                  </a:lnTo>
                  <a:lnTo>
                    <a:pt x="155" y="71"/>
                  </a:lnTo>
                  <a:lnTo>
                    <a:pt x="155" y="69"/>
                  </a:lnTo>
                  <a:lnTo>
                    <a:pt x="155" y="67"/>
                  </a:lnTo>
                  <a:lnTo>
                    <a:pt x="159" y="57"/>
                  </a:lnTo>
                  <a:lnTo>
                    <a:pt x="161" y="48"/>
                  </a:lnTo>
                  <a:lnTo>
                    <a:pt x="163" y="38"/>
                  </a:lnTo>
                  <a:lnTo>
                    <a:pt x="159" y="29"/>
                  </a:lnTo>
                  <a:lnTo>
                    <a:pt x="155" y="25"/>
                  </a:lnTo>
                  <a:lnTo>
                    <a:pt x="150" y="23"/>
                  </a:lnTo>
                  <a:lnTo>
                    <a:pt x="138" y="23"/>
                  </a:lnTo>
                  <a:lnTo>
                    <a:pt x="132" y="23"/>
                  </a:lnTo>
                  <a:lnTo>
                    <a:pt x="132" y="21"/>
                  </a:lnTo>
                  <a:lnTo>
                    <a:pt x="136" y="19"/>
                  </a:lnTo>
                  <a:lnTo>
                    <a:pt x="144" y="15"/>
                  </a:lnTo>
                  <a:close/>
                </a:path>
              </a:pathLst>
            </a:custGeom>
            <a:solidFill>
              <a:srgbClr val="CCCCFF"/>
            </a:solidFill>
            <a:ln w="12700">
              <a:solidFill>
                <a:srgbClr val="CC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grpSp>
          <p:nvGrpSpPr>
            <p:cNvPr id="16724" name="Group 335">
              <a:extLst>
                <a:ext uri="{FF2B5EF4-FFF2-40B4-BE49-F238E27FC236}">
                  <a16:creationId xmlns:a16="http://schemas.microsoft.com/office/drawing/2014/main" id="{480616D7-B685-01B5-E775-B51D103CFF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90" y="1905"/>
              <a:ext cx="34" cy="27"/>
              <a:chOff x="3090" y="1905"/>
              <a:chExt cx="34" cy="27"/>
            </a:xfrm>
          </p:grpSpPr>
          <p:sp>
            <p:nvSpPr>
              <p:cNvPr id="16725" name="Freeform 336">
                <a:extLst>
                  <a:ext uri="{FF2B5EF4-FFF2-40B4-BE49-F238E27FC236}">
                    <a16:creationId xmlns:a16="http://schemas.microsoft.com/office/drawing/2014/main" id="{A1257586-EC6A-DC7C-0973-0E14024E1A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0" y="1905"/>
                <a:ext cx="34" cy="27"/>
              </a:xfrm>
              <a:custGeom>
                <a:avLst/>
                <a:gdLst>
                  <a:gd name="T0" fmla="*/ 8 w 69"/>
                  <a:gd name="T1" fmla="*/ 2 h 54"/>
                  <a:gd name="T2" fmla="*/ 7 w 69"/>
                  <a:gd name="T3" fmla="*/ 1 h 54"/>
                  <a:gd name="T4" fmla="*/ 6 w 69"/>
                  <a:gd name="T5" fmla="*/ 0 h 54"/>
                  <a:gd name="T6" fmla="*/ 4 w 69"/>
                  <a:gd name="T7" fmla="*/ 0 h 54"/>
                  <a:gd name="T8" fmla="*/ 3 w 69"/>
                  <a:gd name="T9" fmla="*/ 1 h 54"/>
                  <a:gd name="T10" fmla="*/ 1 w 69"/>
                  <a:gd name="T11" fmla="*/ 2 h 54"/>
                  <a:gd name="T12" fmla="*/ 0 w 69"/>
                  <a:gd name="T13" fmla="*/ 3 h 54"/>
                  <a:gd name="T14" fmla="*/ 0 w 69"/>
                  <a:gd name="T15" fmla="*/ 4 h 54"/>
                  <a:gd name="T16" fmla="*/ 0 w 69"/>
                  <a:gd name="T17" fmla="*/ 5 h 54"/>
                  <a:gd name="T18" fmla="*/ 0 w 69"/>
                  <a:gd name="T19" fmla="*/ 6 h 54"/>
                  <a:gd name="T20" fmla="*/ 2 w 69"/>
                  <a:gd name="T21" fmla="*/ 7 h 54"/>
                  <a:gd name="T22" fmla="*/ 3 w 69"/>
                  <a:gd name="T23" fmla="*/ 7 h 54"/>
                  <a:gd name="T24" fmla="*/ 5 w 69"/>
                  <a:gd name="T25" fmla="*/ 7 h 54"/>
                  <a:gd name="T26" fmla="*/ 6 w 69"/>
                  <a:gd name="T27" fmla="*/ 6 h 54"/>
                  <a:gd name="T28" fmla="*/ 8 w 69"/>
                  <a:gd name="T29" fmla="*/ 5 h 54"/>
                  <a:gd name="T30" fmla="*/ 8 w 69"/>
                  <a:gd name="T31" fmla="*/ 3 h 54"/>
                  <a:gd name="T32" fmla="*/ 8 w 69"/>
                  <a:gd name="T33" fmla="*/ 2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54"/>
                  <a:gd name="T53" fmla="*/ 69 w 69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54">
                    <a:moveTo>
                      <a:pt x="67" y="13"/>
                    </a:moveTo>
                    <a:lnTo>
                      <a:pt x="61" y="6"/>
                    </a:lnTo>
                    <a:lnTo>
                      <a:pt x="49" y="0"/>
                    </a:lnTo>
                    <a:lnTo>
                      <a:pt x="38" y="0"/>
                    </a:lnTo>
                    <a:lnTo>
                      <a:pt x="24" y="4"/>
                    </a:lnTo>
                    <a:lnTo>
                      <a:pt x="13" y="11"/>
                    </a:lnTo>
                    <a:lnTo>
                      <a:pt x="5" y="21"/>
                    </a:lnTo>
                    <a:lnTo>
                      <a:pt x="0" y="31"/>
                    </a:lnTo>
                    <a:lnTo>
                      <a:pt x="1" y="40"/>
                    </a:lnTo>
                    <a:lnTo>
                      <a:pt x="7" y="48"/>
                    </a:lnTo>
                    <a:lnTo>
                      <a:pt x="19" y="54"/>
                    </a:lnTo>
                    <a:lnTo>
                      <a:pt x="30" y="54"/>
                    </a:lnTo>
                    <a:lnTo>
                      <a:pt x="44" y="50"/>
                    </a:lnTo>
                    <a:lnTo>
                      <a:pt x="55" y="42"/>
                    </a:lnTo>
                    <a:lnTo>
                      <a:pt x="65" y="34"/>
                    </a:lnTo>
                    <a:lnTo>
                      <a:pt x="69" y="23"/>
                    </a:lnTo>
                    <a:lnTo>
                      <a:pt x="67" y="13"/>
                    </a:lnTo>
                    <a:close/>
                  </a:path>
                </a:pathLst>
              </a:custGeom>
              <a:blipFill dpi="0" rotWithShape="0">
                <a:blip r:embed="rId18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6726" name="Freeform 337">
                <a:extLst>
                  <a:ext uri="{FF2B5EF4-FFF2-40B4-BE49-F238E27FC236}">
                    <a16:creationId xmlns:a16="http://schemas.microsoft.com/office/drawing/2014/main" id="{BAFE211C-B28C-C006-728B-3974FBCA0A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0" y="1905"/>
                <a:ext cx="34" cy="27"/>
              </a:xfrm>
              <a:custGeom>
                <a:avLst/>
                <a:gdLst>
                  <a:gd name="T0" fmla="*/ 8 w 69"/>
                  <a:gd name="T1" fmla="*/ 2 h 54"/>
                  <a:gd name="T2" fmla="*/ 7 w 69"/>
                  <a:gd name="T3" fmla="*/ 1 h 54"/>
                  <a:gd name="T4" fmla="*/ 6 w 69"/>
                  <a:gd name="T5" fmla="*/ 0 h 54"/>
                  <a:gd name="T6" fmla="*/ 4 w 69"/>
                  <a:gd name="T7" fmla="*/ 0 h 54"/>
                  <a:gd name="T8" fmla="*/ 3 w 69"/>
                  <a:gd name="T9" fmla="*/ 1 h 54"/>
                  <a:gd name="T10" fmla="*/ 1 w 69"/>
                  <a:gd name="T11" fmla="*/ 2 h 54"/>
                  <a:gd name="T12" fmla="*/ 0 w 69"/>
                  <a:gd name="T13" fmla="*/ 3 h 54"/>
                  <a:gd name="T14" fmla="*/ 0 w 69"/>
                  <a:gd name="T15" fmla="*/ 4 h 54"/>
                  <a:gd name="T16" fmla="*/ 0 w 69"/>
                  <a:gd name="T17" fmla="*/ 5 h 54"/>
                  <a:gd name="T18" fmla="*/ 0 w 69"/>
                  <a:gd name="T19" fmla="*/ 6 h 54"/>
                  <a:gd name="T20" fmla="*/ 2 w 69"/>
                  <a:gd name="T21" fmla="*/ 7 h 54"/>
                  <a:gd name="T22" fmla="*/ 3 w 69"/>
                  <a:gd name="T23" fmla="*/ 7 h 54"/>
                  <a:gd name="T24" fmla="*/ 5 w 69"/>
                  <a:gd name="T25" fmla="*/ 7 h 54"/>
                  <a:gd name="T26" fmla="*/ 6 w 69"/>
                  <a:gd name="T27" fmla="*/ 6 h 54"/>
                  <a:gd name="T28" fmla="*/ 8 w 69"/>
                  <a:gd name="T29" fmla="*/ 5 h 54"/>
                  <a:gd name="T30" fmla="*/ 8 w 69"/>
                  <a:gd name="T31" fmla="*/ 3 h 54"/>
                  <a:gd name="T32" fmla="*/ 8 w 69"/>
                  <a:gd name="T33" fmla="*/ 2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54"/>
                  <a:gd name="T53" fmla="*/ 69 w 69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54">
                    <a:moveTo>
                      <a:pt x="67" y="13"/>
                    </a:moveTo>
                    <a:lnTo>
                      <a:pt x="61" y="6"/>
                    </a:lnTo>
                    <a:lnTo>
                      <a:pt x="49" y="0"/>
                    </a:lnTo>
                    <a:lnTo>
                      <a:pt x="38" y="0"/>
                    </a:lnTo>
                    <a:lnTo>
                      <a:pt x="24" y="4"/>
                    </a:lnTo>
                    <a:lnTo>
                      <a:pt x="13" y="11"/>
                    </a:lnTo>
                    <a:lnTo>
                      <a:pt x="5" y="21"/>
                    </a:lnTo>
                    <a:lnTo>
                      <a:pt x="0" y="31"/>
                    </a:lnTo>
                    <a:lnTo>
                      <a:pt x="1" y="40"/>
                    </a:lnTo>
                    <a:lnTo>
                      <a:pt x="7" y="48"/>
                    </a:lnTo>
                    <a:lnTo>
                      <a:pt x="19" y="54"/>
                    </a:lnTo>
                    <a:lnTo>
                      <a:pt x="30" y="54"/>
                    </a:lnTo>
                    <a:lnTo>
                      <a:pt x="44" y="50"/>
                    </a:lnTo>
                    <a:lnTo>
                      <a:pt x="55" y="42"/>
                    </a:lnTo>
                    <a:lnTo>
                      <a:pt x="65" y="34"/>
                    </a:lnTo>
                    <a:lnTo>
                      <a:pt x="69" y="23"/>
                    </a:lnTo>
                    <a:lnTo>
                      <a:pt x="67" y="13"/>
                    </a:lnTo>
                    <a:close/>
                  </a:path>
                </a:pathLst>
              </a:custGeom>
              <a:noFill/>
              <a:ln w="12700">
                <a:solidFill>
                  <a:srgbClr val="CC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</p:grpSp>
      <p:grpSp>
        <p:nvGrpSpPr>
          <p:cNvPr id="16521" name="Group 338">
            <a:extLst>
              <a:ext uri="{FF2B5EF4-FFF2-40B4-BE49-F238E27FC236}">
                <a16:creationId xmlns:a16="http://schemas.microsoft.com/office/drawing/2014/main" id="{E94244AD-40A6-9E80-EE4F-7A3B2CC72CE5}"/>
              </a:ext>
            </a:extLst>
          </p:cNvPr>
          <p:cNvGrpSpPr>
            <a:grpSpLocks/>
          </p:cNvGrpSpPr>
          <p:nvPr/>
        </p:nvGrpSpPr>
        <p:grpSpPr bwMode="auto">
          <a:xfrm>
            <a:off x="4795838" y="3027363"/>
            <a:ext cx="128587" cy="73025"/>
            <a:chOff x="3021" y="1907"/>
            <a:chExt cx="81" cy="46"/>
          </a:xfrm>
        </p:grpSpPr>
        <p:sp>
          <p:nvSpPr>
            <p:cNvPr id="16719" name="Freeform 339">
              <a:extLst>
                <a:ext uri="{FF2B5EF4-FFF2-40B4-BE49-F238E27FC236}">
                  <a16:creationId xmlns:a16="http://schemas.microsoft.com/office/drawing/2014/main" id="{3C5EEDD5-A021-4974-90C3-3BD4A967A4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1" y="1907"/>
              <a:ext cx="81" cy="46"/>
            </a:xfrm>
            <a:custGeom>
              <a:avLst/>
              <a:gdLst>
                <a:gd name="T0" fmla="*/ 17 w 163"/>
                <a:gd name="T1" fmla="*/ 2 h 92"/>
                <a:gd name="T2" fmla="*/ 13 w 163"/>
                <a:gd name="T3" fmla="*/ 1 h 92"/>
                <a:gd name="T4" fmla="*/ 8 w 163"/>
                <a:gd name="T5" fmla="*/ 0 h 92"/>
                <a:gd name="T6" fmla="*/ 6 w 163"/>
                <a:gd name="T7" fmla="*/ 1 h 92"/>
                <a:gd name="T8" fmla="*/ 4 w 163"/>
                <a:gd name="T9" fmla="*/ 1 h 92"/>
                <a:gd name="T10" fmla="*/ 3 w 163"/>
                <a:gd name="T11" fmla="*/ 2 h 92"/>
                <a:gd name="T12" fmla="*/ 3 w 163"/>
                <a:gd name="T13" fmla="*/ 2 h 92"/>
                <a:gd name="T14" fmla="*/ 2 w 163"/>
                <a:gd name="T15" fmla="*/ 3 h 92"/>
                <a:gd name="T16" fmla="*/ 1 w 163"/>
                <a:gd name="T17" fmla="*/ 3 h 92"/>
                <a:gd name="T18" fmla="*/ 1 w 163"/>
                <a:gd name="T19" fmla="*/ 3 h 92"/>
                <a:gd name="T20" fmla="*/ 0 w 163"/>
                <a:gd name="T21" fmla="*/ 4 h 92"/>
                <a:gd name="T22" fmla="*/ 0 w 163"/>
                <a:gd name="T23" fmla="*/ 4 h 92"/>
                <a:gd name="T24" fmla="*/ 0 w 163"/>
                <a:gd name="T25" fmla="*/ 5 h 92"/>
                <a:gd name="T26" fmla="*/ 0 w 163"/>
                <a:gd name="T27" fmla="*/ 6 h 92"/>
                <a:gd name="T28" fmla="*/ 0 w 163"/>
                <a:gd name="T29" fmla="*/ 7 h 92"/>
                <a:gd name="T30" fmla="*/ 1 w 163"/>
                <a:gd name="T31" fmla="*/ 8 h 92"/>
                <a:gd name="T32" fmla="*/ 1 w 163"/>
                <a:gd name="T33" fmla="*/ 9 h 92"/>
                <a:gd name="T34" fmla="*/ 1 w 163"/>
                <a:gd name="T35" fmla="*/ 10 h 92"/>
                <a:gd name="T36" fmla="*/ 2 w 163"/>
                <a:gd name="T37" fmla="*/ 11 h 92"/>
                <a:gd name="T38" fmla="*/ 2 w 163"/>
                <a:gd name="T39" fmla="*/ 11 h 92"/>
                <a:gd name="T40" fmla="*/ 2 w 163"/>
                <a:gd name="T41" fmla="*/ 11 h 92"/>
                <a:gd name="T42" fmla="*/ 3 w 163"/>
                <a:gd name="T43" fmla="*/ 12 h 92"/>
                <a:gd name="T44" fmla="*/ 4 w 163"/>
                <a:gd name="T45" fmla="*/ 12 h 92"/>
                <a:gd name="T46" fmla="*/ 5 w 163"/>
                <a:gd name="T47" fmla="*/ 12 h 92"/>
                <a:gd name="T48" fmla="*/ 6 w 163"/>
                <a:gd name="T49" fmla="*/ 12 h 92"/>
                <a:gd name="T50" fmla="*/ 12 w 163"/>
                <a:gd name="T51" fmla="*/ 12 h 92"/>
                <a:gd name="T52" fmla="*/ 17 w 163"/>
                <a:gd name="T53" fmla="*/ 11 h 92"/>
                <a:gd name="T54" fmla="*/ 18 w 163"/>
                <a:gd name="T55" fmla="*/ 11 h 92"/>
                <a:gd name="T56" fmla="*/ 18 w 163"/>
                <a:gd name="T57" fmla="*/ 11 h 92"/>
                <a:gd name="T58" fmla="*/ 19 w 163"/>
                <a:gd name="T59" fmla="*/ 10 h 92"/>
                <a:gd name="T60" fmla="*/ 19 w 163"/>
                <a:gd name="T61" fmla="*/ 9 h 92"/>
                <a:gd name="T62" fmla="*/ 19 w 163"/>
                <a:gd name="T63" fmla="*/ 9 h 92"/>
                <a:gd name="T64" fmla="*/ 19 w 163"/>
                <a:gd name="T65" fmla="*/ 9 h 92"/>
                <a:gd name="T66" fmla="*/ 19 w 163"/>
                <a:gd name="T67" fmla="*/ 8 h 92"/>
                <a:gd name="T68" fmla="*/ 20 w 163"/>
                <a:gd name="T69" fmla="*/ 6 h 92"/>
                <a:gd name="T70" fmla="*/ 20 w 163"/>
                <a:gd name="T71" fmla="*/ 5 h 92"/>
                <a:gd name="T72" fmla="*/ 20 w 163"/>
                <a:gd name="T73" fmla="*/ 4 h 92"/>
                <a:gd name="T74" fmla="*/ 19 w 163"/>
                <a:gd name="T75" fmla="*/ 4 h 92"/>
                <a:gd name="T76" fmla="*/ 18 w 163"/>
                <a:gd name="T77" fmla="*/ 3 h 92"/>
                <a:gd name="T78" fmla="*/ 17 w 163"/>
                <a:gd name="T79" fmla="*/ 3 h 92"/>
                <a:gd name="T80" fmla="*/ 16 w 163"/>
                <a:gd name="T81" fmla="*/ 3 h 92"/>
                <a:gd name="T82" fmla="*/ 16 w 163"/>
                <a:gd name="T83" fmla="*/ 3 h 92"/>
                <a:gd name="T84" fmla="*/ 16 w 163"/>
                <a:gd name="T85" fmla="*/ 3 h 92"/>
                <a:gd name="T86" fmla="*/ 17 w 163"/>
                <a:gd name="T87" fmla="*/ 2 h 9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63"/>
                <a:gd name="T133" fmla="*/ 0 h 92"/>
                <a:gd name="T134" fmla="*/ 163 w 163"/>
                <a:gd name="T135" fmla="*/ 92 h 9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63" h="92">
                  <a:moveTo>
                    <a:pt x="142" y="15"/>
                  </a:moveTo>
                  <a:lnTo>
                    <a:pt x="108" y="7"/>
                  </a:lnTo>
                  <a:lnTo>
                    <a:pt x="71" y="0"/>
                  </a:lnTo>
                  <a:lnTo>
                    <a:pt x="54" y="4"/>
                  </a:lnTo>
                  <a:lnTo>
                    <a:pt x="37" y="7"/>
                  </a:lnTo>
                  <a:lnTo>
                    <a:pt x="31" y="11"/>
                  </a:lnTo>
                  <a:lnTo>
                    <a:pt x="25" y="15"/>
                  </a:lnTo>
                  <a:lnTo>
                    <a:pt x="18" y="17"/>
                  </a:lnTo>
                  <a:lnTo>
                    <a:pt x="10" y="19"/>
                  </a:lnTo>
                  <a:lnTo>
                    <a:pt x="8" y="23"/>
                  </a:lnTo>
                  <a:lnTo>
                    <a:pt x="4" y="28"/>
                  </a:lnTo>
                  <a:lnTo>
                    <a:pt x="2" y="32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4" y="52"/>
                  </a:lnTo>
                  <a:lnTo>
                    <a:pt x="8" y="59"/>
                  </a:lnTo>
                  <a:lnTo>
                    <a:pt x="12" y="65"/>
                  </a:lnTo>
                  <a:lnTo>
                    <a:pt x="14" y="76"/>
                  </a:lnTo>
                  <a:lnTo>
                    <a:pt x="16" y="82"/>
                  </a:lnTo>
                  <a:lnTo>
                    <a:pt x="20" y="88"/>
                  </a:lnTo>
                  <a:lnTo>
                    <a:pt x="22" y="88"/>
                  </a:lnTo>
                  <a:lnTo>
                    <a:pt x="25" y="90"/>
                  </a:lnTo>
                  <a:lnTo>
                    <a:pt x="33" y="90"/>
                  </a:lnTo>
                  <a:lnTo>
                    <a:pt x="43" y="92"/>
                  </a:lnTo>
                  <a:lnTo>
                    <a:pt x="50" y="92"/>
                  </a:lnTo>
                  <a:lnTo>
                    <a:pt x="96" y="92"/>
                  </a:lnTo>
                  <a:lnTo>
                    <a:pt x="140" y="88"/>
                  </a:lnTo>
                  <a:lnTo>
                    <a:pt x="144" y="88"/>
                  </a:lnTo>
                  <a:lnTo>
                    <a:pt x="148" y="84"/>
                  </a:lnTo>
                  <a:lnTo>
                    <a:pt x="154" y="78"/>
                  </a:lnTo>
                  <a:lnTo>
                    <a:pt x="156" y="71"/>
                  </a:lnTo>
                  <a:lnTo>
                    <a:pt x="156" y="69"/>
                  </a:lnTo>
                  <a:lnTo>
                    <a:pt x="156" y="67"/>
                  </a:lnTo>
                  <a:lnTo>
                    <a:pt x="158" y="57"/>
                  </a:lnTo>
                  <a:lnTo>
                    <a:pt x="162" y="48"/>
                  </a:lnTo>
                  <a:lnTo>
                    <a:pt x="163" y="38"/>
                  </a:lnTo>
                  <a:lnTo>
                    <a:pt x="160" y="28"/>
                  </a:lnTo>
                  <a:lnTo>
                    <a:pt x="156" y="25"/>
                  </a:lnTo>
                  <a:lnTo>
                    <a:pt x="150" y="23"/>
                  </a:lnTo>
                  <a:lnTo>
                    <a:pt x="137" y="23"/>
                  </a:lnTo>
                  <a:lnTo>
                    <a:pt x="133" y="23"/>
                  </a:lnTo>
                  <a:lnTo>
                    <a:pt x="133" y="21"/>
                  </a:lnTo>
                  <a:lnTo>
                    <a:pt x="135" y="19"/>
                  </a:lnTo>
                  <a:lnTo>
                    <a:pt x="142" y="15"/>
                  </a:lnTo>
                  <a:close/>
                </a:path>
              </a:pathLst>
            </a:custGeom>
            <a:solidFill>
              <a:srgbClr val="CCCCFF"/>
            </a:solidFill>
            <a:ln w="12700">
              <a:solidFill>
                <a:srgbClr val="CC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grpSp>
          <p:nvGrpSpPr>
            <p:cNvPr id="16720" name="Group 340">
              <a:extLst>
                <a:ext uri="{FF2B5EF4-FFF2-40B4-BE49-F238E27FC236}">
                  <a16:creationId xmlns:a16="http://schemas.microsoft.com/office/drawing/2014/main" id="{60D35E9F-5E6B-0923-6E42-E17FC102A1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38" y="1919"/>
              <a:ext cx="34" cy="27"/>
              <a:chOff x="3038" y="1919"/>
              <a:chExt cx="34" cy="27"/>
            </a:xfrm>
          </p:grpSpPr>
          <p:sp>
            <p:nvSpPr>
              <p:cNvPr id="16721" name="Freeform 341">
                <a:extLst>
                  <a:ext uri="{FF2B5EF4-FFF2-40B4-BE49-F238E27FC236}">
                    <a16:creationId xmlns:a16="http://schemas.microsoft.com/office/drawing/2014/main" id="{010B4510-E6E7-CA48-78C9-D1031193A2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" y="1919"/>
                <a:ext cx="34" cy="27"/>
              </a:xfrm>
              <a:custGeom>
                <a:avLst/>
                <a:gdLst>
                  <a:gd name="T0" fmla="*/ 9 w 67"/>
                  <a:gd name="T1" fmla="*/ 2 h 53"/>
                  <a:gd name="T2" fmla="*/ 8 w 67"/>
                  <a:gd name="T3" fmla="*/ 1 h 53"/>
                  <a:gd name="T4" fmla="*/ 7 w 67"/>
                  <a:gd name="T5" fmla="*/ 0 h 53"/>
                  <a:gd name="T6" fmla="*/ 5 w 67"/>
                  <a:gd name="T7" fmla="*/ 0 h 53"/>
                  <a:gd name="T8" fmla="*/ 4 w 67"/>
                  <a:gd name="T9" fmla="*/ 1 h 53"/>
                  <a:gd name="T10" fmla="*/ 2 w 67"/>
                  <a:gd name="T11" fmla="*/ 2 h 53"/>
                  <a:gd name="T12" fmla="*/ 1 w 67"/>
                  <a:gd name="T13" fmla="*/ 3 h 53"/>
                  <a:gd name="T14" fmla="*/ 0 w 67"/>
                  <a:gd name="T15" fmla="*/ 4 h 53"/>
                  <a:gd name="T16" fmla="*/ 1 w 67"/>
                  <a:gd name="T17" fmla="*/ 5 h 53"/>
                  <a:gd name="T18" fmla="*/ 1 w 67"/>
                  <a:gd name="T19" fmla="*/ 6 h 53"/>
                  <a:gd name="T20" fmla="*/ 3 w 67"/>
                  <a:gd name="T21" fmla="*/ 7 h 53"/>
                  <a:gd name="T22" fmla="*/ 4 w 67"/>
                  <a:gd name="T23" fmla="*/ 7 h 53"/>
                  <a:gd name="T24" fmla="*/ 6 w 67"/>
                  <a:gd name="T25" fmla="*/ 7 h 53"/>
                  <a:gd name="T26" fmla="*/ 7 w 67"/>
                  <a:gd name="T27" fmla="*/ 6 h 53"/>
                  <a:gd name="T28" fmla="*/ 8 w 67"/>
                  <a:gd name="T29" fmla="*/ 4 h 53"/>
                  <a:gd name="T30" fmla="*/ 9 w 67"/>
                  <a:gd name="T31" fmla="*/ 3 h 53"/>
                  <a:gd name="T32" fmla="*/ 9 w 67"/>
                  <a:gd name="T33" fmla="*/ 2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3"/>
                  <a:gd name="T53" fmla="*/ 67 w 67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3">
                    <a:moveTo>
                      <a:pt x="67" y="13"/>
                    </a:moveTo>
                    <a:lnTo>
                      <a:pt x="61" y="5"/>
                    </a:lnTo>
                    <a:lnTo>
                      <a:pt x="50" y="0"/>
                    </a:lnTo>
                    <a:lnTo>
                      <a:pt x="38" y="0"/>
                    </a:lnTo>
                    <a:lnTo>
                      <a:pt x="25" y="4"/>
                    </a:lnTo>
                    <a:lnTo>
                      <a:pt x="13" y="11"/>
                    </a:lnTo>
                    <a:lnTo>
                      <a:pt x="4" y="21"/>
                    </a:lnTo>
                    <a:lnTo>
                      <a:pt x="0" y="30"/>
                    </a:lnTo>
                    <a:lnTo>
                      <a:pt x="2" y="40"/>
                    </a:lnTo>
                    <a:lnTo>
                      <a:pt x="8" y="48"/>
                    </a:lnTo>
                    <a:lnTo>
                      <a:pt x="19" y="53"/>
                    </a:lnTo>
                    <a:lnTo>
                      <a:pt x="31" y="53"/>
                    </a:lnTo>
                    <a:lnTo>
                      <a:pt x="44" y="50"/>
                    </a:lnTo>
                    <a:lnTo>
                      <a:pt x="56" y="42"/>
                    </a:lnTo>
                    <a:lnTo>
                      <a:pt x="63" y="32"/>
                    </a:lnTo>
                    <a:lnTo>
                      <a:pt x="67" y="23"/>
                    </a:lnTo>
                    <a:lnTo>
                      <a:pt x="67" y="13"/>
                    </a:lnTo>
                    <a:close/>
                  </a:path>
                </a:pathLst>
              </a:custGeom>
              <a:blipFill dpi="0" rotWithShape="0">
                <a:blip r:embed="rId19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6722" name="Freeform 342">
                <a:extLst>
                  <a:ext uri="{FF2B5EF4-FFF2-40B4-BE49-F238E27FC236}">
                    <a16:creationId xmlns:a16="http://schemas.microsoft.com/office/drawing/2014/main" id="{5FC0D639-7A9F-32D9-63AA-9627666954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" y="1919"/>
                <a:ext cx="34" cy="27"/>
              </a:xfrm>
              <a:custGeom>
                <a:avLst/>
                <a:gdLst>
                  <a:gd name="T0" fmla="*/ 9 w 67"/>
                  <a:gd name="T1" fmla="*/ 2 h 53"/>
                  <a:gd name="T2" fmla="*/ 8 w 67"/>
                  <a:gd name="T3" fmla="*/ 1 h 53"/>
                  <a:gd name="T4" fmla="*/ 7 w 67"/>
                  <a:gd name="T5" fmla="*/ 0 h 53"/>
                  <a:gd name="T6" fmla="*/ 5 w 67"/>
                  <a:gd name="T7" fmla="*/ 0 h 53"/>
                  <a:gd name="T8" fmla="*/ 4 w 67"/>
                  <a:gd name="T9" fmla="*/ 1 h 53"/>
                  <a:gd name="T10" fmla="*/ 2 w 67"/>
                  <a:gd name="T11" fmla="*/ 2 h 53"/>
                  <a:gd name="T12" fmla="*/ 1 w 67"/>
                  <a:gd name="T13" fmla="*/ 3 h 53"/>
                  <a:gd name="T14" fmla="*/ 0 w 67"/>
                  <a:gd name="T15" fmla="*/ 4 h 53"/>
                  <a:gd name="T16" fmla="*/ 1 w 67"/>
                  <a:gd name="T17" fmla="*/ 5 h 53"/>
                  <a:gd name="T18" fmla="*/ 1 w 67"/>
                  <a:gd name="T19" fmla="*/ 6 h 53"/>
                  <a:gd name="T20" fmla="*/ 3 w 67"/>
                  <a:gd name="T21" fmla="*/ 7 h 53"/>
                  <a:gd name="T22" fmla="*/ 4 w 67"/>
                  <a:gd name="T23" fmla="*/ 7 h 53"/>
                  <a:gd name="T24" fmla="*/ 6 w 67"/>
                  <a:gd name="T25" fmla="*/ 7 h 53"/>
                  <a:gd name="T26" fmla="*/ 7 w 67"/>
                  <a:gd name="T27" fmla="*/ 6 h 53"/>
                  <a:gd name="T28" fmla="*/ 8 w 67"/>
                  <a:gd name="T29" fmla="*/ 4 h 53"/>
                  <a:gd name="T30" fmla="*/ 9 w 67"/>
                  <a:gd name="T31" fmla="*/ 3 h 53"/>
                  <a:gd name="T32" fmla="*/ 9 w 67"/>
                  <a:gd name="T33" fmla="*/ 2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3"/>
                  <a:gd name="T53" fmla="*/ 67 w 67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3">
                    <a:moveTo>
                      <a:pt x="67" y="13"/>
                    </a:moveTo>
                    <a:lnTo>
                      <a:pt x="61" y="5"/>
                    </a:lnTo>
                    <a:lnTo>
                      <a:pt x="50" y="0"/>
                    </a:lnTo>
                    <a:lnTo>
                      <a:pt x="38" y="0"/>
                    </a:lnTo>
                    <a:lnTo>
                      <a:pt x="25" y="4"/>
                    </a:lnTo>
                    <a:lnTo>
                      <a:pt x="13" y="11"/>
                    </a:lnTo>
                    <a:lnTo>
                      <a:pt x="4" y="21"/>
                    </a:lnTo>
                    <a:lnTo>
                      <a:pt x="0" y="30"/>
                    </a:lnTo>
                    <a:lnTo>
                      <a:pt x="2" y="40"/>
                    </a:lnTo>
                    <a:lnTo>
                      <a:pt x="8" y="48"/>
                    </a:lnTo>
                    <a:lnTo>
                      <a:pt x="19" y="53"/>
                    </a:lnTo>
                    <a:lnTo>
                      <a:pt x="31" y="53"/>
                    </a:lnTo>
                    <a:lnTo>
                      <a:pt x="44" y="50"/>
                    </a:lnTo>
                    <a:lnTo>
                      <a:pt x="56" y="42"/>
                    </a:lnTo>
                    <a:lnTo>
                      <a:pt x="63" y="32"/>
                    </a:lnTo>
                    <a:lnTo>
                      <a:pt x="67" y="23"/>
                    </a:lnTo>
                    <a:lnTo>
                      <a:pt x="67" y="13"/>
                    </a:lnTo>
                    <a:close/>
                  </a:path>
                </a:pathLst>
              </a:custGeom>
              <a:noFill/>
              <a:ln w="12700">
                <a:solidFill>
                  <a:srgbClr val="CC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</p:grpSp>
      <p:grpSp>
        <p:nvGrpSpPr>
          <p:cNvPr id="16522" name="Group 343">
            <a:extLst>
              <a:ext uri="{FF2B5EF4-FFF2-40B4-BE49-F238E27FC236}">
                <a16:creationId xmlns:a16="http://schemas.microsoft.com/office/drawing/2014/main" id="{EE708862-8E4B-B05E-AC34-01BF8C5BA4E2}"/>
              </a:ext>
            </a:extLst>
          </p:cNvPr>
          <p:cNvGrpSpPr>
            <a:grpSpLocks/>
          </p:cNvGrpSpPr>
          <p:nvPr/>
        </p:nvGrpSpPr>
        <p:grpSpPr bwMode="auto">
          <a:xfrm>
            <a:off x="4930775" y="2935288"/>
            <a:ext cx="130175" cy="74612"/>
            <a:chOff x="3106" y="1849"/>
            <a:chExt cx="82" cy="47"/>
          </a:xfrm>
        </p:grpSpPr>
        <p:sp>
          <p:nvSpPr>
            <p:cNvPr id="16715" name="Freeform 344">
              <a:extLst>
                <a:ext uri="{FF2B5EF4-FFF2-40B4-BE49-F238E27FC236}">
                  <a16:creationId xmlns:a16="http://schemas.microsoft.com/office/drawing/2014/main" id="{52DCAA40-EC63-97FC-8B6A-7B94F37C4F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6" y="1849"/>
              <a:ext cx="82" cy="47"/>
            </a:xfrm>
            <a:custGeom>
              <a:avLst/>
              <a:gdLst>
                <a:gd name="T0" fmla="*/ 18 w 163"/>
                <a:gd name="T1" fmla="*/ 2 h 94"/>
                <a:gd name="T2" fmla="*/ 16 w 163"/>
                <a:gd name="T3" fmla="*/ 2 h 94"/>
                <a:gd name="T4" fmla="*/ 14 w 163"/>
                <a:gd name="T5" fmla="*/ 2 h 94"/>
                <a:gd name="T6" fmla="*/ 9 w 163"/>
                <a:gd name="T7" fmla="*/ 0 h 94"/>
                <a:gd name="T8" fmla="*/ 7 w 163"/>
                <a:gd name="T9" fmla="*/ 1 h 94"/>
                <a:gd name="T10" fmla="*/ 5 w 163"/>
                <a:gd name="T11" fmla="*/ 1 h 94"/>
                <a:gd name="T12" fmla="*/ 5 w 163"/>
                <a:gd name="T13" fmla="*/ 2 h 94"/>
                <a:gd name="T14" fmla="*/ 4 w 163"/>
                <a:gd name="T15" fmla="*/ 2 h 94"/>
                <a:gd name="T16" fmla="*/ 3 w 163"/>
                <a:gd name="T17" fmla="*/ 3 h 94"/>
                <a:gd name="T18" fmla="*/ 2 w 163"/>
                <a:gd name="T19" fmla="*/ 3 h 94"/>
                <a:gd name="T20" fmla="*/ 2 w 163"/>
                <a:gd name="T21" fmla="*/ 4 h 94"/>
                <a:gd name="T22" fmla="*/ 1 w 163"/>
                <a:gd name="T23" fmla="*/ 4 h 94"/>
                <a:gd name="T24" fmla="*/ 1 w 163"/>
                <a:gd name="T25" fmla="*/ 4 h 94"/>
                <a:gd name="T26" fmla="*/ 0 w 163"/>
                <a:gd name="T27" fmla="*/ 5 h 94"/>
                <a:gd name="T28" fmla="*/ 1 w 163"/>
                <a:gd name="T29" fmla="*/ 6 h 94"/>
                <a:gd name="T30" fmla="*/ 1 w 163"/>
                <a:gd name="T31" fmla="*/ 7 h 94"/>
                <a:gd name="T32" fmla="*/ 2 w 163"/>
                <a:gd name="T33" fmla="*/ 8 h 94"/>
                <a:gd name="T34" fmla="*/ 2 w 163"/>
                <a:gd name="T35" fmla="*/ 9 h 94"/>
                <a:gd name="T36" fmla="*/ 2 w 163"/>
                <a:gd name="T37" fmla="*/ 10 h 94"/>
                <a:gd name="T38" fmla="*/ 3 w 163"/>
                <a:gd name="T39" fmla="*/ 11 h 94"/>
                <a:gd name="T40" fmla="*/ 3 w 163"/>
                <a:gd name="T41" fmla="*/ 12 h 94"/>
                <a:gd name="T42" fmla="*/ 3 w 163"/>
                <a:gd name="T43" fmla="*/ 12 h 94"/>
                <a:gd name="T44" fmla="*/ 4 w 163"/>
                <a:gd name="T45" fmla="*/ 12 h 94"/>
                <a:gd name="T46" fmla="*/ 5 w 163"/>
                <a:gd name="T47" fmla="*/ 12 h 94"/>
                <a:gd name="T48" fmla="*/ 6 w 163"/>
                <a:gd name="T49" fmla="*/ 12 h 94"/>
                <a:gd name="T50" fmla="*/ 7 w 163"/>
                <a:gd name="T51" fmla="*/ 12 h 94"/>
                <a:gd name="T52" fmla="*/ 12 w 163"/>
                <a:gd name="T53" fmla="*/ 12 h 94"/>
                <a:gd name="T54" fmla="*/ 15 w 163"/>
                <a:gd name="T55" fmla="*/ 12 h 94"/>
                <a:gd name="T56" fmla="*/ 18 w 163"/>
                <a:gd name="T57" fmla="*/ 12 h 94"/>
                <a:gd name="T58" fmla="*/ 19 w 163"/>
                <a:gd name="T59" fmla="*/ 11 h 94"/>
                <a:gd name="T60" fmla="*/ 20 w 163"/>
                <a:gd name="T61" fmla="*/ 10 h 94"/>
                <a:gd name="T62" fmla="*/ 20 w 163"/>
                <a:gd name="T63" fmla="*/ 10 h 94"/>
                <a:gd name="T64" fmla="*/ 20 w 163"/>
                <a:gd name="T65" fmla="*/ 9 h 94"/>
                <a:gd name="T66" fmla="*/ 20 w 163"/>
                <a:gd name="T67" fmla="*/ 8 h 94"/>
                <a:gd name="T68" fmla="*/ 21 w 163"/>
                <a:gd name="T69" fmla="*/ 7 h 94"/>
                <a:gd name="T70" fmla="*/ 21 w 163"/>
                <a:gd name="T71" fmla="*/ 5 h 94"/>
                <a:gd name="T72" fmla="*/ 20 w 163"/>
                <a:gd name="T73" fmla="*/ 4 h 94"/>
                <a:gd name="T74" fmla="*/ 20 w 163"/>
                <a:gd name="T75" fmla="*/ 4 h 94"/>
                <a:gd name="T76" fmla="*/ 19 w 163"/>
                <a:gd name="T77" fmla="*/ 4 h 94"/>
                <a:gd name="T78" fmla="*/ 18 w 163"/>
                <a:gd name="T79" fmla="*/ 3 h 94"/>
                <a:gd name="T80" fmla="*/ 17 w 163"/>
                <a:gd name="T81" fmla="*/ 3 h 94"/>
                <a:gd name="T82" fmla="*/ 17 w 163"/>
                <a:gd name="T83" fmla="*/ 3 h 94"/>
                <a:gd name="T84" fmla="*/ 17 w 163"/>
                <a:gd name="T85" fmla="*/ 3 h 94"/>
                <a:gd name="T86" fmla="*/ 18 w 163"/>
                <a:gd name="T87" fmla="*/ 2 h 9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63"/>
                <a:gd name="T133" fmla="*/ 0 h 94"/>
                <a:gd name="T134" fmla="*/ 163 w 163"/>
                <a:gd name="T135" fmla="*/ 94 h 9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63" h="94">
                  <a:moveTo>
                    <a:pt x="144" y="15"/>
                  </a:moveTo>
                  <a:lnTo>
                    <a:pt x="125" y="13"/>
                  </a:lnTo>
                  <a:lnTo>
                    <a:pt x="107" y="9"/>
                  </a:lnTo>
                  <a:lnTo>
                    <a:pt x="71" y="0"/>
                  </a:lnTo>
                  <a:lnTo>
                    <a:pt x="56" y="3"/>
                  </a:lnTo>
                  <a:lnTo>
                    <a:pt x="38" y="7"/>
                  </a:lnTo>
                  <a:lnTo>
                    <a:pt x="33" y="11"/>
                  </a:lnTo>
                  <a:lnTo>
                    <a:pt x="27" y="15"/>
                  </a:lnTo>
                  <a:lnTo>
                    <a:pt x="19" y="19"/>
                  </a:lnTo>
                  <a:lnTo>
                    <a:pt x="12" y="21"/>
                  </a:lnTo>
                  <a:lnTo>
                    <a:pt x="10" y="25"/>
                  </a:lnTo>
                  <a:lnTo>
                    <a:pt x="6" y="28"/>
                  </a:lnTo>
                  <a:lnTo>
                    <a:pt x="2" y="32"/>
                  </a:lnTo>
                  <a:lnTo>
                    <a:pt x="0" y="38"/>
                  </a:lnTo>
                  <a:lnTo>
                    <a:pt x="2" y="44"/>
                  </a:lnTo>
                  <a:lnTo>
                    <a:pt x="6" y="51"/>
                  </a:lnTo>
                  <a:lnTo>
                    <a:pt x="10" y="59"/>
                  </a:lnTo>
                  <a:lnTo>
                    <a:pt x="12" y="65"/>
                  </a:lnTo>
                  <a:lnTo>
                    <a:pt x="15" y="78"/>
                  </a:lnTo>
                  <a:lnTo>
                    <a:pt x="17" y="84"/>
                  </a:lnTo>
                  <a:lnTo>
                    <a:pt x="21" y="90"/>
                  </a:lnTo>
                  <a:lnTo>
                    <a:pt x="23" y="90"/>
                  </a:lnTo>
                  <a:lnTo>
                    <a:pt x="25" y="92"/>
                  </a:lnTo>
                  <a:lnTo>
                    <a:pt x="33" y="92"/>
                  </a:lnTo>
                  <a:lnTo>
                    <a:pt x="42" y="94"/>
                  </a:lnTo>
                  <a:lnTo>
                    <a:pt x="50" y="94"/>
                  </a:lnTo>
                  <a:lnTo>
                    <a:pt x="96" y="92"/>
                  </a:lnTo>
                  <a:lnTo>
                    <a:pt x="119" y="92"/>
                  </a:lnTo>
                  <a:lnTo>
                    <a:pt x="142" y="90"/>
                  </a:lnTo>
                  <a:lnTo>
                    <a:pt x="150" y="86"/>
                  </a:lnTo>
                  <a:lnTo>
                    <a:pt x="154" y="78"/>
                  </a:lnTo>
                  <a:lnTo>
                    <a:pt x="155" y="73"/>
                  </a:lnTo>
                  <a:lnTo>
                    <a:pt x="155" y="69"/>
                  </a:lnTo>
                  <a:lnTo>
                    <a:pt x="159" y="59"/>
                  </a:lnTo>
                  <a:lnTo>
                    <a:pt x="161" y="50"/>
                  </a:lnTo>
                  <a:lnTo>
                    <a:pt x="163" y="40"/>
                  </a:lnTo>
                  <a:lnTo>
                    <a:pt x="159" y="30"/>
                  </a:lnTo>
                  <a:lnTo>
                    <a:pt x="155" y="26"/>
                  </a:lnTo>
                  <a:lnTo>
                    <a:pt x="150" y="25"/>
                  </a:lnTo>
                  <a:lnTo>
                    <a:pt x="138" y="23"/>
                  </a:lnTo>
                  <a:lnTo>
                    <a:pt x="134" y="23"/>
                  </a:lnTo>
                  <a:lnTo>
                    <a:pt x="132" y="21"/>
                  </a:lnTo>
                  <a:lnTo>
                    <a:pt x="136" y="19"/>
                  </a:lnTo>
                  <a:lnTo>
                    <a:pt x="144" y="15"/>
                  </a:lnTo>
                  <a:close/>
                </a:path>
              </a:pathLst>
            </a:custGeom>
            <a:solidFill>
              <a:srgbClr val="CCCCFF"/>
            </a:solidFill>
            <a:ln w="12700">
              <a:solidFill>
                <a:srgbClr val="CC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grpSp>
          <p:nvGrpSpPr>
            <p:cNvPr id="16716" name="Group 345">
              <a:extLst>
                <a:ext uri="{FF2B5EF4-FFF2-40B4-BE49-F238E27FC236}">
                  <a16:creationId xmlns:a16="http://schemas.microsoft.com/office/drawing/2014/main" id="{6F9F0DA9-3118-4C07-FDAB-FE321F539B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4" y="1861"/>
              <a:ext cx="34" cy="26"/>
              <a:chOff x="3124" y="1861"/>
              <a:chExt cx="34" cy="26"/>
            </a:xfrm>
          </p:grpSpPr>
          <p:sp>
            <p:nvSpPr>
              <p:cNvPr id="16717" name="Freeform 346">
                <a:extLst>
                  <a:ext uri="{FF2B5EF4-FFF2-40B4-BE49-F238E27FC236}">
                    <a16:creationId xmlns:a16="http://schemas.microsoft.com/office/drawing/2014/main" id="{60B28C39-15E1-36DA-9BF5-B11FD19FF9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4" y="1861"/>
                <a:ext cx="34" cy="26"/>
              </a:xfrm>
              <a:custGeom>
                <a:avLst/>
                <a:gdLst>
                  <a:gd name="T0" fmla="*/ 9 w 67"/>
                  <a:gd name="T1" fmla="*/ 2 h 51"/>
                  <a:gd name="T2" fmla="*/ 8 w 67"/>
                  <a:gd name="T3" fmla="*/ 1 h 51"/>
                  <a:gd name="T4" fmla="*/ 7 w 67"/>
                  <a:gd name="T5" fmla="*/ 0 h 51"/>
                  <a:gd name="T6" fmla="*/ 5 w 67"/>
                  <a:gd name="T7" fmla="*/ 0 h 51"/>
                  <a:gd name="T8" fmla="*/ 3 w 67"/>
                  <a:gd name="T9" fmla="*/ 1 h 51"/>
                  <a:gd name="T10" fmla="*/ 2 w 67"/>
                  <a:gd name="T11" fmla="*/ 2 h 51"/>
                  <a:gd name="T12" fmla="*/ 1 w 67"/>
                  <a:gd name="T13" fmla="*/ 3 h 51"/>
                  <a:gd name="T14" fmla="*/ 0 w 67"/>
                  <a:gd name="T15" fmla="*/ 4 h 51"/>
                  <a:gd name="T16" fmla="*/ 1 w 67"/>
                  <a:gd name="T17" fmla="*/ 5 h 51"/>
                  <a:gd name="T18" fmla="*/ 1 w 67"/>
                  <a:gd name="T19" fmla="*/ 6 h 51"/>
                  <a:gd name="T20" fmla="*/ 3 w 67"/>
                  <a:gd name="T21" fmla="*/ 7 h 51"/>
                  <a:gd name="T22" fmla="*/ 4 w 67"/>
                  <a:gd name="T23" fmla="*/ 7 h 51"/>
                  <a:gd name="T24" fmla="*/ 6 w 67"/>
                  <a:gd name="T25" fmla="*/ 6 h 51"/>
                  <a:gd name="T26" fmla="*/ 7 w 67"/>
                  <a:gd name="T27" fmla="*/ 5 h 51"/>
                  <a:gd name="T28" fmla="*/ 8 w 67"/>
                  <a:gd name="T29" fmla="*/ 4 h 51"/>
                  <a:gd name="T30" fmla="*/ 9 w 67"/>
                  <a:gd name="T31" fmla="*/ 3 h 51"/>
                  <a:gd name="T32" fmla="*/ 9 w 67"/>
                  <a:gd name="T33" fmla="*/ 2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1"/>
                  <a:gd name="T53" fmla="*/ 67 w 67"/>
                  <a:gd name="T54" fmla="*/ 51 h 5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1">
                    <a:moveTo>
                      <a:pt x="65" y="11"/>
                    </a:moveTo>
                    <a:lnTo>
                      <a:pt x="59" y="3"/>
                    </a:lnTo>
                    <a:lnTo>
                      <a:pt x="49" y="0"/>
                    </a:lnTo>
                    <a:lnTo>
                      <a:pt x="36" y="0"/>
                    </a:lnTo>
                    <a:lnTo>
                      <a:pt x="23" y="3"/>
                    </a:lnTo>
                    <a:lnTo>
                      <a:pt x="11" y="11"/>
                    </a:lnTo>
                    <a:lnTo>
                      <a:pt x="3" y="19"/>
                    </a:lnTo>
                    <a:lnTo>
                      <a:pt x="0" y="30"/>
                    </a:lnTo>
                    <a:lnTo>
                      <a:pt x="1" y="40"/>
                    </a:lnTo>
                    <a:lnTo>
                      <a:pt x="7" y="48"/>
                    </a:lnTo>
                    <a:lnTo>
                      <a:pt x="17" y="51"/>
                    </a:lnTo>
                    <a:lnTo>
                      <a:pt x="28" y="51"/>
                    </a:lnTo>
                    <a:lnTo>
                      <a:pt x="42" y="48"/>
                    </a:lnTo>
                    <a:lnTo>
                      <a:pt x="55" y="40"/>
                    </a:lnTo>
                    <a:lnTo>
                      <a:pt x="63" y="32"/>
                    </a:lnTo>
                    <a:lnTo>
                      <a:pt x="67" y="21"/>
                    </a:lnTo>
                    <a:lnTo>
                      <a:pt x="65" y="11"/>
                    </a:lnTo>
                    <a:close/>
                  </a:path>
                </a:pathLst>
              </a:custGeom>
              <a:blipFill dpi="0" rotWithShape="0">
                <a:blip r:embed="rId17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6718" name="Freeform 347">
                <a:extLst>
                  <a:ext uri="{FF2B5EF4-FFF2-40B4-BE49-F238E27FC236}">
                    <a16:creationId xmlns:a16="http://schemas.microsoft.com/office/drawing/2014/main" id="{6DEEA840-EC58-5864-1712-E32C344DC0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4" y="1861"/>
                <a:ext cx="34" cy="26"/>
              </a:xfrm>
              <a:custGeom>
                <a:avLst/>
                <a:gdLst>
                  <a:gd name="T0" fmla="*/ 9 w 67"/>
                  <a:gd name="T1" fmla="*/ 2 h 51"/>
                  <a:gd name="T2" fmla="*/ 8 w 67"/>
                  <a:gd name="T3" fmla="*/ 1 h 51"/>
                  <a:gd name="T4" fmla="*/ 7 w 67"/>
                  <a:gd name="T5" fmla="*/ 0 h 51"/>
                  <a:gd name="T6" fmla="*/ 5 w 67"/>
                  <a:gd name="T7" fmla="*/ 0 h 51"/>
                  <a:gd name="T8" fmla="*/ 3 w 67"/>
                  <a:gd name="T9" fmla="*/ 1 h 51"/>
                  <a:gd name="T10" fmla="*/ 2 w 67"/>
                  <a:gd name="T11" fmla="*/ 2 h 51"/>
                  <a:gd name="T12" fmla="*/ 1 w 67"/>
                  <a:gd name="T13" fmla="*/ 3 h 51"/>
                  <a:gd name="T14" fmla="*/ 0 w 67"/>
                  <a:gd name="T15" fmla="*/ 4 h 51"/>
                  <a:gd name="T16" fmla="*/ 1 w 67"/>
                  <a:gd name="T17" fmla="*/ 5 h 51"/>
                  <a:gd name="T18" fmla="*/ 1 w 67"/>
                  <a:gd name="T19" fmla="*/ 6 h 51"/>
                  <a:gd name="T20" fmla="*/ 3 w 67"/>
                  <a:gd name="T21" fmla="*/ 7 h 51"/>
                  <a:gd name="T22" fmla="*/ 4 w 67"/>
                  <a:gd name="T23" fmla="*/ 7 h 51"/>
                  <a:gd name="T24" fmla="*/ 6 w 67"/>
                  <a:gd name="T25" fmla="*/ 6 h 51"/>
                  <a:gd name="T26" fmla="*/ 7 w 67"/>
                  <a:gd name="T27" fmla="*/ 5 h 51"/>
                  <a:gd name="T28" fmla="*/ 8 w 67"/>
                  <a:gd name="T29" fmla="*/ 4 h 51"/>
                  <a:gd name="T30" fmla="*/ 9 w 67"/>
                  <a:gd name="T31" fmla="*/ 3 h 51"/>
                  <a:gd name="T32" fmla="*/ 9 w 67"/>
                  <a:gd name="T33" fmla="*/ 2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1"/>
                  <a:gd name="T53" fmla="*/ 67 w 67"/>
                  <a:gd name="T54" fmla="*/ 51 h 5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1">
                    <a:moveTo>
                      <a:pt x="65" y="11"/>
                    </a:moveTo>
                    <a:lnTo>
                      <a:pt x="59" y="3"/>
                    </a:lnTo>
                    <a:lnTo>
                      <a:pt x="49" y="0"/>
                    </a:lnTo>
                    <a:lnTo>
                      <a:pt x="36" y="0"/>
                    </a:lnTo>
                    <a:lnTo>
                      <a:pt x="23" y="3"/>
                    </a:lnTo>
                    <a:lnTo>
                      <a:pt x="11" y="11"/>
                    </a:lnTo>
                    <a:lnTo>
                      <a:pt x="3" y="19"/>
                    </a:lnTo>
                    <a:lnTo>
                      <a:pt x="0" y="30"/>
                    </a:lnTo>
                    <a:lnTo>
                      <a:pt x="1" y="40"/>
                    </a:lnTo>
                    <a:lnTo>
                      <a:pt x="7" y="48"/>
                    </a:lnTo>
                    <a:lnTo>
                      <a:pt x="17" y="51"/>
                    </a:lnTo>
                    <a:lnTo>
                      <a:pt x="28" y="51"/>
                    </a:lnTo>
                    <a:lnTo>
                      <a:pt x="42" y="48"/>
                    </a:lnTo>
                    <a:lnTo>
                      <a:pt x="55" y="40"/>
                    </a:lnTo>
                    <a:lnTo>
                      <a:pt x="63" y="32"/>
                    </a:lnTo>
                    <a:lnTo>
                      <a:pt x="67" y="21"/>
                    </a:lnTo>
                    <a:lnTo>
                      <a:pt x="65" y="11"/>
                    </a:lnTo>
                    <a:close/>
                  </a:path>
                </a:pathLst>
              </a:custGeom>
              <a:noFill/>
              <a:ln w="12700">
                <a:solidFill>
                  <a:srgbClr val="CC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</p:grpSp>
      <p:grpSp>
        <p:nvGrpSpPr>
          <p:cNvPr id="16523" name="Group 348">
            <a:extLst>
              <a:ext uri="{FF2B5EF4-FFF2-40B4-BE49-F238E27FC236}">
                <a16:creationId xmlns:a16="http://schemas.microsoft.com/office/drawing/2014/main" id="{ADC49285-8793-ED8F-8F00-40B1B1035704}"/>
              </a:ext>
            </a:extLst>
          </p:cNvPr>
          <p:cNvGrpSpPr>
            <a:grpSpLocks/>
          </p:cNvGrpSpPr>
          <p:nvPr/>
        </p:nvGrpSpPr>
        <p:grpSpPr bwMode="auto">
          <a:xfrm>
            <a:off x="4848225" y="2957513"/>
            <a:ext cx="130175" cy="73025"/>
            <a:chOff x="3054" y="1863"/>
            <a:chExt cx="82" cy="46"/>
          </a:xfrm>
        </p:grpSpPr>
        <p:sp>
          <p:nvSpPr>
            <p:cNvPr id="16711" name="Freeform 349">
              <a:extLst>
                <a:ext uri="{FF2B5EF4-FFF2-40B4-BE49-F238E27FC236}">
                  <a16:creationId xmlns:a16="http://schemas.microsoft.com/office/drawing/2014/main" id="{62A599AA-86B8-668D-FD23-DEB3947637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4" y="1863"/>
              <a:ext cx="82" cy="46"/>
            </a:xfrm>
            <a:custGeom>
              <a:avLst/>
              <a:gdLst>
                <a:gd name="T0" fmla="*/ 18 w 163"/>
                <a:gd name="T1" fmla="*/ 1 h 93"/>
                <a:gd name="T2" fmla="*/ 16 w 163"/>
                <a:gd name="T3" fmla="*/ 1 h 93"/>
                <a:gd name="T4" fmla="*/ 14 w 163"/>
                <a:gd name="T5" fmla="*/ 1 h 93"/>
                <a:gd name="T6" fmla="*/ 9 w 163"/>
                <a:gd name="T7" fmla="*/ 0 h 93"/>
                <a:gd name="T8" fmla="*/ 7 w 163"/>
                <a:gd name="T9" fmla="*/ 0 h 93"/>
                <a:gd name="T10" fmla="*/ 5 w 163"/>
                <a:gd name="T11" fmla="*/ 0 h 93"/>
                <a:gd name="T12" fmla="*/ 4 w 163"/>
                <a:gd name="T13" fmla="*/ 1 h 93"/>
                <a:gd name="T14" fmla="*/ 4 w 163"/>
                <a:gd name="T15" fmla="*/ 1 h 93"/>
                <a:gd name="T16" fmla="*/ 3 w 163"/>
                <a:gd name="T17" fmla="*/ 2 h 93"/>
                <a:gd name="T18" fmla="*/ 2 w 163"/>
                <a:gd name="T19" fmla="*/ 2 h 93"/>
                <a:gd name="T20" fmla="*/ 1 w 163"/>
                <a:gd name="T21" fmla="*/ 3 h 93"/>
                <a:gd name="T22" fmla="*/ 0 w 163"/>
                <a:gd name="T23" fmla="*/ 4 h 93"/>
                <a:gd name="T24" fmla="*/ 1 w 163"/>
                <a:gd name="T25" fmla="*/ 5 h 93"/>
                <a:gd name="T26" fmla="*/ 1 w 163"/>
                <a:gd name="T27" fmla="*/ 6 h 93"/>
                <a:gd name="T28" fmla="*/ 2 w 163"/>
                <a:gd name="T29" fmla="*/ 7 h 93"/>
                <a:gd name="T30" fmla="*/ 2 w 163"/>
                <a:gd name="T31" fmla="*/ 8 h 93"/>
                <a:gd name="T32" fmla="*/ 2 w 163"/>
                <a:gd name="T33" fmla="*/ 9 h 93"/>
                <a:gd name="T34" fmla="*/ 3 w 163"/>
                <a:gd name="T35" fmla="*/ 11 h 93"/>
                <a:gd name="T36" fmla="*/ 3 w 163"/>
                <a:gd name="T37" fmla="*/ 11 h 93"/>
                <a:gd name="T38" fmla="*/ 4 w 163"/>
                <a:gd name="T39" fmla="*/ 11 h 93"/>
                <a:gd name="T40" fmla="*/ 4 w 163"/>
                <a:gd name="T41" fmla="*/ 11 h 93"/>
                <a:gd name="T42" fmla="*/ 6 w 163"/>
                <a:gd name="T43" fmla="*/ 11 h 93"/>
                <a:gd name="T44" fmla="*/ 7 w 163"/>
                <a:gd name="T45" fmla="*/ 11 h 93"/>
                <a:gd name="T46" fmla="*/ 12 w 163"/>
                <a:gd name="T47" fmla="*/ 11 h 93"/>
                <a:gd name="T48" fmla="*/ 18 w 163"/>
                <a:gd name="T49" fmla="*/ 11 h 93"/>
                <a:gd name="T50" fmla="*/ 19 w 163"/>
                <a:gd name="T51" fmla="*/ 10 h 93"/>
                <a:gd name="T52" fmla="*/ 20 w 163"/>
                <a:gd name="T53" fmla="*/ 9 h 93"/>
                <a:gd name="T54" fmla="*/ 20 w 163"/>
                <a:gd name="T55" fmla="*/ 8 h 93"/>
                <a:gd name="T56" fmla="*/ 20 w 163"/>
                <a:gd name="T57" fmla="*/ 8 h 93"/>
                <a:gd name="T58" fmla="*/ 20 w 163"/>
                <a:gd name="T59" fmla="*/ 8 h 93"/>
                <a:gd name="T60" fmla="*/ 20 w 163"/>
                <a:gd name="T61" fmla="*/ 7 h 93"/>
                <a:gd name="T62" fmla="*/ 21 w 163"/>
                <a:gd name="T63" fmla="*/ 6 h 93"/>
                <a:gd name="T64" fmla="*/ 21 w 163"/>
                <a:gd name="T65" fmla="*/ 4 h 93"/>
                <a:gd name="T66" fmla="*/ 20 w 163"/>
                <a:gd name="T67" fmla="*/ 3 h 93"/>
                <a:gd name="T68" fmla="*/ 20 w 163"/>
                <a:gd name="T69" fmla="*/ 3 h 93"/>
                <a:gd name="T70" fmla="*/ 19 w 163"/>
                <a:gd name="T71" fmla="*/ 2 h 93"/>
                <a:gd name="T72" fmla="*/ 18 w 163"/>
                <a:gd name="T73" fmla="*/ 2 h 93"/>
                <a:gd name="T74" fmla="*/ 17 w 163"/>
                <a:gd name="T75" fmla="*/ 2 h 93"/>
                <a:gd name="T76" fmla="*/ 17 w 163"/>
                <a:gd name="T77" fmla="*/ 2 h 93"/>
                <a:gd name="T78" fmla="*/ 17 w 163"/>
                <a:gd name="T79" fmla="*/ 2 h 93"/>
                <a:gd name="T80" fmla="*/ 18 w 163"/>
                <a:gd name="T81" fmla="*/ 1 h 9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63"/>
                <a:gd name="T124" fmla="*/ 0 h 93"/>
                <a:gd name="T125" fmla="*/ 163 w 163"/>
                <a:gd name="T126" fmla="*/ 93 h 9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63" h="93">
                  <a:moveTo>
                    <a:pt x="143" y="14"/>
                  </a:moveTo>
                  <a:lnTo>
                    <a:pt x="124" y="12"/>
                  </a:lnTo>
                  <a:lnTo>
                    <a:pt x="107" y="8"/>
                  </a:lnTo>
                  <a:lnTo>
                    <a:pt x="71" y="0"/>
                  </a:lnTo>
                  <a:lnTo>
                    <a:pt x="55" y="4"/>
                  </a:lnTo>
                  <a:lnTo>
                    <a:pt x="38" y="6"/>
                  </a:lnTo>
                  <a:lnTo>
                    <a:pt x="32" y="10"/>
                  </a:lnTo>
                  <a:lnTo>
                    <a:pt x="26" y="14"/>
                  </a:lnTo>
                  <a:lnTo>
                    <a:pt x="19" y="18"/>
                  </a:lnTo>
                  <a:lnTo>
                    <a:pt x="11" y="20"/>
                  </a:lnTo>
                  <a:lnTo>
                    <a:pt x="5" y="29"/>
                  </a:lnTo>
                  <a:lnTo>
                    <a:pt x="0" y="37"/>
                  </a:lnTo>
                  <a:lnTo>
                    <a:pt x="1" y="43"/>
                  </a:lnTo>
                  <a:lnTo>
                    <a:pt x="5" y="50"/>
                  </a:lnTo>
                  <a:lnTo>
                    <a:pt x="9" y="58"/>
                  </a:lnTo>
                  <a:lnTo>
                    <a:pt x="11" y="64"/>
                  </a:lnTo>
                  <a:lnTo>
                    <a:pt x="15" y="77"/>
                  </a:lnTo>
                  <a:lnTo>
                    <a:pt x="19" y="89"/>
                  </a:lnTo>
                  <a:lnTo>
                    <a:pt x="21" y="89"/>
                  </a:lnTo>
                  <a:lnTo>
                    <a:pt x="25" y="89"/>
                  </a:lnTo>
                  <a:lnTo>
                    <a:pt x="32" y="91"/>
                  </a:lnTo>
                  <a:lnTo>
                    <a:pt x="42" y="91"/>
                  </a:lnTo>
                  <a:lnTo>
                    <a:pt x="49" y="93"/>
                  </a:lnTo>
                  <a:lnTo>
                    <a:pt x="95" y="91"/>
                  </a:lnTo>
                  <a:lnTo>
                    <a:pt x="141" y="89"/>
                  </a:lnTo>
                  <a:lnTo>
                    <a:pt x="149" y="85"/>
                  </a:lnTo>
                  <a:lnTo>
                    <a:pt x="153" y="77"/>
                  </a:lnTo>
                  <a:lnTo>
                    <a:pt x="155" y="69"/>
                  </a:lnTo>
                  <a:lnTo>
                    <a:pt x="155" y="68"/>
                  </a:lnTo>
                  <a:lnTo>
                    <a:pt x="155" y="66"/>
                  </a:lnTo>
                  <a:lnTo>
                    <a:pt x="159" y="56"/>
                  </a:lnTo>
                  <a:lnTo>
                    <a:pt x="161" y="48"/>
                  </a:lnTo>
                  <a:lnTo>
                    <a:pt x="163" y="39"/>
                  </a:lnTo>
                  <a:lnTo>
                    <a:pt x="159" y="29"/>
                  </a:lnTo>
                  <a:lnTo>
                    <a:pt x="155" y="25"/>
                  </a:lnTo>
                  <a:lnTo>
                    <a:pt x="149" y="23"/>
                  </a:lnTo>
                  <a:lnTo>
                    <a:pt x="138" y="22"/>
                  </a:lnTo>
                  <a:lnTo>
                    <a:pt x="134" y="22"/>
                  </a:lnTo>
                  <a:lnTo>
                    <a:pt x="132" y="20"/>
                  </a:lnTo>
                  <a:lnTo>
                    <a:pt x="136" y="18"/>
                  </a:lnTo>
                  <a:lnTo>
                    <a:pt x="143" y="14"/>
                  </a:lnTo>
                  <a:close/>
                </a:path>
              </a:pathLst>
            </a:custGeom>
            <a:solidFill>
              <a:srgbClr val="CCCCFF"/>
            </a:solidFill>
            <a:ln w="12700">
              <a:solidFill>
                <a:srgbClr val="CC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grpSp>
          <p:nvGrpSpPr>
            <p:cNvPr id="16712" name="Group 350">
              <a:extLst>
                <a:ext uri="{FF2B5EF4-FFF2-40B4-BE49-F238E27FC236}">
                  <a16:creationId xmlns:a16="http://schemas.microsoft.com/office/drawing/2014/main" id="{CB52AB8A-B39F-47E0-0608-E87BB38A86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3" y="1874"/>
              <a:ext cx="33" cy="27"/>
              <a:chOff x="3073" y="1874"/>
              <a:chExt cx="33" cy="27"/>
            </a:xfrm>
          </p:grpSpPr>
          <p:sp>
            <p:nvSpPr>
              <p:cNvPr id="16713" name="Freeform 351">
                <a:extLst>
                  <a:ext uri="{FF2B5EF4-FFF2-40B4-BE49-F238E27FC236}">
                    <a16:creationId xmlns:a16="http://schemas.microsoft.com/office/drawing/2014/main" id="{CD6E96D2-125A-BD41-E75A-0E1E183529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3" y="1874"/>
                <a:ext cx="33" cy="27"/>
              </a:xfrm>
              <a:custGeom>
                <a:avLst/>
                <a:gdLst>
                  <a:gd name="T0" fmla="*/ 8 w 67"/>
                  <a:gd name="T1" fmla="*/ 2 h 53"/>
                  <a:gd name="T2" fmla="*/ 7 w 67"/>
                  <a:gd name="T3" fmla="*/ 1 h 53"/>
                  <a:gd name="T4" fmla="*/ 6 w 67"/>
                  <a:gd name="T5" fmla="*/ 1 h 53"/>
                  <a:gd name="T6" fmla="*/ 4 w 67"/>
                  <a:gd name="T7" fmla="*/ 0 h 53"/>
                  <a:gd name="T8" fmla="*/ 2 w 67"/>
                  <a:gd name="T9" fmla="*/ 1 h 53"/>
                  <a:gd name="T10" fmla="*/ 1 w 67"/>
                  <a:gd name="T11" fmla="*/ 2 h 53"/>
                  <a:gd name="T12" fmla="*/ 0 w 67"/>
                  <a:gd name="T13" fmla="*/ 3 h 53"/>
                  <a:gd name="T14" fmla="*/ 0 w 67"/>
                  <a:gd name="T15" fmla="*/ 4 h 53"/>
                  <a:gd name="T16" fmla="*/ 0 w 67"/>
                  <a:gd name="T17" fmla="*/ 5 h 53"/>
                  <a:gd name="T18" fmla="*/ 0 w 67"/>
                  <a:gd name="T19" fmla="*/ 6 h 53"/>
                  <a:gd name="T20" fmla="*/ 2 w 67"/>
                  <a:gd name="T21" fmla="*/ 7 h 53"/>
                  <a:gd name="T22" fmla="*/ 3 w 67"/>
                  <a:gd name="T23" fmla="*/ 7 h 53"/>
                  <a:gd name="T24" fmla="*/ 5 w 67"/>
                  <a:gd name="T25" fmla="*/ 7 h 53"/>
                  <a:gd name="T26" fmla="*/ 7 w 67"/>
                  <a:gd name="T27" fmla="*/ 6 h 53"/>
                  <a:gd name="T28" fmla="*/ 7 w 67"/>
                  <a:gd name="T29" fmla="*/ 5 h 53"/>
                  <a:gd name="T30" fmla="*/ 8 w 67"/>
                  <a:gd name="T31" fmla="*/ 3 h 53"/>
                  <a:gd name="T32" fmla="*/ 8 w 67"/>
                  <a:gd name="T33" fmla="*/ 2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3"/>
                  <a:gd name="T53" fmla="*/ 67 w 67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3">
                    <a:moveTo>
                      <a:pt x="65" y="13"/>
                    </a:moveTo>
                    <a:lnTo>
                      <a:pt x="59" y="5"/>
                    </a:lnTo>
                    <a:lnTo>
                      <a:pt x="50" y="1"/>
                    </a:lnTo>
                    <a:lnTo>
                      <a:pt x="36" y="0"/>
                    </a:lnTo>
                    <a:lnTo>
                      <a:pt x="23" y="3"/>
                    </a:lnTo>
                    <a:lnTo>
                      <a:pt x="12" y="11"/>
                    </a:lnTo>
                    <a:lnTo>
                      <a:pt x="4" y="21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6" y="47"/>
                    </a:lnTo>
                    <a:lnTo>
                      <a:pt x="17" y="53"/>
                    </a:lnTo>
                    <a:lnTo>
                      <a:pt x="29" y="53"/>
                    </a:lnTo>
                    <a:lnTo>
                      <a:pt x="42" y="49"/>
                    </a:lnTo>
                    <a:lnTo>
                      <a:pt x="56" y="42"/>
                    </a:lnTo>
                    <a:lnTo>
                      <a:pt x="63" y="34"/>
                    </a:lnTo>
                    <a:lnTo>
                      <a:pt x="67" y="23"/>
                    </a:lnTo>
                    <a:lnTo>
                      <a:pt x="65" y="13"/>
                    </a:lnTo>
                    <a:close/>
                  </a:path>
                </a:pathLst>
              </a:custGeom>
              <a:blipFill dpi="0" rotWithShape="0">
                <a:blip r:embed="rId1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6714" name="Freeform 352">
                <a:extLst>
                  <a:ext uri="{FF2B5EF4-FFF2-40B4-BE49-F238E27FC236}">
                    <a16:creationId xmlns:a16="http://schemas.microsoft.com/office/drawing/2014/main" id="{BDAAB384-A507-0A14-E4DA-105A1891CA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3" y="1874"/>
                <a:ext cx="33" cy="27"/>
              </a:xfrm>
              <a:custGeom>
                <a:avLst/>
                <a:gdLst>
                  <a:gd name="T0" fmla="*/ 8 w 67"/>
                  <a:gd name="T1" fmla="*/ 2 h 53"/>
                  <a:gd name="T2" fmla="*/ 7 w 67"/>
                  <a:gd name="T3" fmla="*/ 1 h 53"/>
                  <a:gd name="T4" fmla="*/ 6 w 67"/>
                  <a:gd name="T5" fmla="*/ 1 h 53"/>
                  <a:gd name="T6" fmla="*/ 4 w 67"/>
                  <a:gd name="T7" fmla="*/ 0 h 53"/>
                  <a:gd name="T8" fmla="*/ 2 w 67"/>
                  <a:gd name="T9" fmla="*/ 1 h 53"/>
                  <a:gd name="T10" fmla="*/ 1 w 67"/>
                  <a:gd name="T11" fmla="*/ 2 h 53"/>
                  <a:gd name="T12" fmla="*/ 0 w 67"/>
                  <a:gd name="T13" fmla="*/ 3 h 53"/>
                  <a:gd name="T14" fmla="*/ 0 w 67"/>
                  <a:gd name="T15" fmla="*/ 4 h 53"/>
                  <a:gd name="T16" fmla="*/ 0 w 67"/>
                  <a:gd name="T17" fmla="*/ 5 h 53"/>
                  <a:gd name="T18" fmla="*/ 0 w 67"/>
                  <a:gd name="T19" fmla="*/ 6 h 53"/>
                  <a:gd name="T20" fmla="*/ 2 w 67"/>
                  <a:gd name="T21" fmla="*/ 7 h 53"/>
                  <a:gd name="T22" fmla="*/ 3 w 67"/>
                  <a:gd name="T23" fmla="*/ 7 h 53"/>
                  <a:gd name="T24" fmla="*/ 5 w 67"/>
                  <a:gd name="T25" fmla="*/ 7 h 53"/>
                  <a:gd name="T26" fmla="*/ 7 w 67"/>
                  <a:gd name="T27" fmla="*/ 6 h 53"/>
                  <a:gd name="T28" fmla="*/ 7 w 67"/>
                  <a:gd name="T29" fmla="*/ 5 h 53"/>
                  <a:gd name="T30" fmla="*/ 8 w 67"/>
                  <a:gd name="T31" fmla="*/ 3 h 53"/>
                  <a:gd name="T32" fmla="*/ 8 w 67"/>
                  <a:gd name="T33" fmla="*/ 2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3"/>
                  <a:gd name="T53" fmla="*/ 67 w 67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3">
                    <a:moveTo>
                      <a:pt x="65" y="13"/>
                    </a:moveTo>
                    <a:lnTo>
                      <a:pt x="59" y="5"/>
                    </a:lnTo>
                    <a:lnTo>
                      <a:pt x="50" y="1"/>
                    </a:lnTo>
                    <a:lnTo>
                      <a:pt x="36" y="0"/>
                    </a:lnTo>
                    <a:lnTo>
                      <a:pt x="23" y="3"/>
                    </a:lnTo>
                    <a:lnTo>
                      <a:pt x="12" y="11"/>
                    </a:lnTo>
                    <a:lnTo>
                      <a:pt x="4" y="21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6" y="47"/>
                    </a:lnTo>
                    <a:lnTo>
                      <a:pt x="17" y="53"/>
                    </a:lnTo>
                    <a:lnTo>
                      <a:pt x="29" y="53"/>
                    </a:lnTo>
                    <a:lnTo>
                      <a:pt x="42" y="49"/>
                    </a:lnTo>
                    <a:lnTo>
                      <a:pt x="56" y="42"/>
                    </a:lnTo>
                    <a:lnTo>
                      <a:pt x="63" y="34"/>
                    </a:lnTo>
                    <a:lnTo>
                      <a:pt x="67" y="23"/>
                    </a:lnTo>
                    <a:lnTo>
                      <a:pt x="65" y="13"/>
                    </a:lnTo>
                    <a:close/>
                  </a:path>
                </a:pathLst>
              </a:custGeom>
              <a:noFill/>
              <a:ln w="12700">
                <a:solidFill>
                  <a:srgbClr val="CC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</p:grpSp>
      <p:grpSp>
        <p:nvGrpSpPr>
          <p:cNvPr id="16524" name="Group 353">
            <a:extLst>
              <a:ext uri="{FF2B5EF4-FFF2-40B4-BE49-F238E27FC236}">
                <a16:creationId xmlns:a16="http://schemas.microsoft.com/office/drawing/2014/main" id="{5C830FEC-C933-5BCC-56B2-D288779A6ACA}"/>
              </a:ext>
            </a:extLst>
          </p:cNvPr>
          <p:cNvGrpSpPr>
            <a:grpSpLocks/>
          </p:cNvGrpSpPr>
          <p:nvPr/>
        </p:nvGrpSpPr>
        <p:grpSpPr bwMode="auto">
          <a:xfrm>
            <a:off x="4751388" y="2979738"/>
            <a:ext cx="130175" cy="73025"/>
            <a:chOff x="2993" y="1877"/>
            <a:chExt cx="82" cy="46"/>
          </a:xfrm>
        </p:grpSpPr>
        <p:sp>
          <p:nvSpPr>
            <p:cNvPr id="16707" name="Freeform 354">
              <a:extLst>
                <a:ext uri="{FF2B5EF4-FFF2-40B4-BE49-F238E27FC236}">
                  <a16:creationId xmlns:a16="http://schemas.microsoft.com/office/drawing/2014/main" id="{8A21B78D-877A-88F6-BB0E-E8D9185441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3" y="1877"/>
              <a:ext cx="82" cy="46"/>
            </a:xfrm>
            <a:custGeom>
              <a:avLst/>
              <a:gdLst>
                <a:gd name="T0" fmla="*/ 18 w 165"/>
                <a:gd name="T1" fmla="*/ 2 h 92"/>
                <a:gd name="T2" fmla="*/ 13 w 165"/>
                <a:gd name="T3" fmla="*/ 1 h 92"/>
                <a:gd name="T4" fmla="*/ 9 w 165"/>
                <a:gd name="T5" fmla="*/ 0 h 92"/>
                <a:gd name="T6" fmla="*/ 6 w 165"/>
                <a:gd name="T7" fmla="*/ 1 h 92"/>
                <a:gd name="T8" fmla="*/ 4 w 165"/>
                <a:gd name="T9" fmla="*/ 1 h 92"/>
                <a:gd name="T10" fmla="*/ 3 w 165"/>
                <a:gd name="T11" fmla="*/ 2 h 92"/>
                <a:gd name="T12" fmla="*/ 2 w 165"/>
                <a:gd name="T13" fmla="*/ 3 h 92"/>
                <a:gd name="T14" fmla="*/ 1 w 165"/>
                <a:gd name="T15" fmla="*/ 3 h 92"/>
                <a:gd name="T16" fmla="*/ 1 w 165"/>
                <a:gd name="T17" fmla="*/ 3 h 92"/>
                <a:gd name="T18" fmla="*/ 0 w 165"/>
                <a:gd name="T19" fmla="*/ 4 h 92"/>
                <a:gd name="T20" fmla="*/ 0 w 165"/>
                <a:gd name="T21" fmla="*/ 5 h 92"/>
                <a:gd name="T22" fmla="*/ 0 w 165"/>
                <a:gd name="T23" fmla="*/ 5 h 92"/>
                <a:gd name="T24" fmla="*/ 0 w 165"/>
                <a:gd name="T25" fmla="*/ 6 h 92"/>
                <a:gd name="T26" fmla="*/ 0 w 165"/>
                <a:gd name="T27" fmla="*/ 7 h 92"/>
                <a:gd name="T28" fmla="*/ 1 w 165"/>
                <a:gd name="T29" fmla="*/ 8 h 92"/>
                <a:gd name="T30" fmla="*/ 1 w 165"/>
                <a:gd name="T31" fmla="*/ 9 h 92"/>
                <a:gd name="T32" fmla="*/ 1 w 165"/>
                <a:gd name="T33" fmla="*/ 10 h 92"/>
                <a:gd name="T34" fmla="*/ 2 w 165"/>
                <a:gd name="T35" fmla="*/ 11 h 92"/>
                <a:gd name="T36" fmla="*/ 2 w 165"/>
                <a:gd name="T37" fmla="*/ 12 h 92"/>
                <a:gd name="T38" fmla="*/ 2 w 165"/>
                <a:gd name="T39" fmla="*/ 12 h 92"/>
                <a:gd name="T40" fmla="*/ 3 w 165"/>
                <a:gd name="T41" fmla="*/ 12 h 92"/>
                <a:gd name="T42" fmla="*/ 4 w 165"/>
                <a:gd name="T43" fmla="*/ 12 h 92"/>
                <a:gd name="T44" fmla="*/ 5 w 165"/>
                <a:gd name="T45" fmla="*/ 12 h 92"/>
                <a:gd name="T46" fmla="*/ 6 w 165"/>
                <a:gd name="T47" fmla="*/ 12 h 92"/>
                <a:gd name="T48" fmla="*/ 12 w 165"/>
                <a:gd name="T49" fmla="*/ 12 h 92"/>
                <a:gd name="T50" fmla="*/ 15 w 165"/>
                <a:gd name="T51" fmla="*/ 12 h 92"/>
                <a:gd name="T52" fmla="*/ 17 w 165"/>
                <a:gd name="T53" fmla="*/ 12 h 92"/>
                <a:gd name="T54" fmla="*/ 18 w 165"/>
                <a:gd name="T55" fmla="*/ 11 h 92"/>
                <a:gd name="T56" fmla="*/ 19 w 165"/>
                <a:gd name="T57" fmla="*/ 10 h 92"/>
                <a:gd name="T58" fmla="*/ 19 w 165"/>
                <a:gd name="T59" fmla="*/ 9 h 92"/>
                <a:gd name="T60" fmla="*/ 19 w 165"/>
                <a:gd name="T61" fmla="*/ 9 h 92"/>
                <a:gd name="T62" fmla="*/ 19 w 165"/>
                <a:gd name="T63" fmla="*/ 8 h 92"/>
                <a:gd name="T64" fmla="*/ 20 w 165"/>
                <a:gd name="T65" fmla="*/ 6 h 92"/>
                <a:gd name="T66" fmla="*/ 20 w 165"/>
                <a:gd name="T67" fmla="*/ 5 h 92"/>
                <a:gd name="T68" fmla="*/ 20 w 165"/>
                <a:gd name="T69" fmla="*/ 4 h 92"/>
                <a:gd name="T70" fmla="*/ 19 w 165"/>
                <a:gd name="T71" fmla="*/ 4 h 92"/>
                <a:gd name="T72" fmla="*/ 18 w 165"/>
                <a:gd name="T73" fmla="*/ 3 h 92"/>
                <a:gd name="T74" fmla="*/ 17 w 165"/>
                <a:gd name="T75" fmla="*/ 3 h 92"/>
                <a:gd name="T76" fmla="*/ 16 w 165"/>
                <a:gd name="T77" fmla="*/ 3 h 92"/>
                <a:gd name="T78" fmla="*/ 16 w 165"/>
                <a:gd name="T79" fmla="*/ 3 h 92"/>
                <a:gd name="T80" fmla="*/ 17 w 165"/>
                <a:gd name="T81" fmla="*/ 3 h 92"/>
                <a:gd name="T82" fmla="*/ 18 w 165"/>
                <a:gd name="T83" fmla="*/ 2 h 9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65"/>
                <a:gd name="T127" fmla="*/ 0 h 92"/>
                <a:gd name="T128" fmla="*/ 165 w 165"/>
                <a:gd name="T129" fmla="*/ 92 h 9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65" h="92">
                  <a:moveTo>
                    <a:pt x="144" y="16"/>
                  </a:moveTo>
                  <a:lnTo>
                    <a:pt x="109" y="8"/>
                  </a:lnTo>
                  <a:lnTo>
                    <a:pt x="73" y="0"/>
                  </a:lnTo>
                  <a:lnTo>
                    <a:pt x="55" y="4"/>
                  </a:lnTo>
                  <a:lnTo>
                    <a:pt x="38" y="8"/>
                  </a:lnTo>
                  <a:lnTo>
                    <a:pt x="27" y="14"/>
                  </a:lnTo>
                  <a:lnTo>
                    <a:pt x="19" y="18"/>
                  </a:lnTo>
                  <a:lnTo>
                    <a:pt x="11" y="19"/>
                  </a:lnTo>
                  <a:lnTo>
                    <a:pt x="9" y="23"/>
                  </a:lnTo>
                  <a:lnTo>
                    <a:pt x="6" y="29"/>
                  </a:lnTo>
                  <a:lnTo>
                    <a:pt x="2" y="33"/>
                  </a:lnTo>
                  <a:lnTo>
                    <a:pt x="0" y="37"/>
                  </a:lnTo>
                  <a:lnTo>
                    <a:pt x="2" y="42"/>
                  </a:lnTo>
                  <a:lnTo>
                    <a:pt x="6" y="50"/>
                  </a:lnTo>
                  <a:lnTo>
                    <a:pt x="9" y="58"/>
                  </a:lnTo>
                  <a:lnTo>
                    <a:pt x="13" y="66"/>
                  </a:lnTo>
                  <a:lnTo>
                    <a:pt x="15" y="77"/>
                  </a:lnTo>
                  <a:lnTo>
                    <a:pt x="17" y="83"/>
                  </a:lnTo>
                  <a:lnTo>
                    <a:pt x="21" y="89"/>
                  </a:lnTo>
                  <a:lnTo>
                    <a:pt x="23" y="89"/>
                  </a:lnTo>
                  <a:lnTo>
                    <a:pt x="25" y="90"/>
                  </a:lnTo>
                  <a:lnTo>
                    <a:pt x="34" y="90"/>
                  </a:lnTo>
                  <a:lnTo>
                    <a:pt x="44" y="92"/>
                  </a:lnTo>
                  <a:lnTo>
                    <a:pt x="52" y="92"/>
                  </a:lnTo>
                  <a:lnTo>
                    <a:pt x="98" y="90"/>
                  </a:lnTo>
                  <a:lnTo>
                    <a:pt x="121" y="90"/>
                  </a:lnTo>
                  <a:lnTo>
                    <a:pt x="142" y="89"/>
                  </a:lnTo>
                  <a:lnTo>
                    <a:pt x="149" y="85"/>
                  </a:lnTo>
                  <a:lnTo>
                    <a:pt x="155" y="77"/>
                  </a:lnTo>
                  <a:lnTo>
                    <a:pt x="157" y="71"/>
                  </a:lnTo>
                  <a:lnTo>
                    <a:pt x="157" y="67"/>
                  </a:lnTo>
                  <a:lnTo>
                    <a:pt x="159" y="58"/>
                  </a:lnTo>
                  <a:lnTo>
                    <a:pt x="163" y="48"/>
                  </a:lnTo>
                  <a:lnTo>
                    <a:pt x="165" y="39"/>
                  </a:lnTo>
                  <a:lnTo>
                    <a:pt x="161" y="29"/>
                  </a:lnTo>
                  <a:lnTo>
                    <a:pt x="157" y="25"/>
                  </a:lnTo>
                  <a:lnTo>
                    <a:pt x="151" y="23"/>
                  </a:lnTo>
                  <a:lnTo>
                    <a:pt x="138" y="23"/>
                  </a:lnTo>
                  <a:lnTo>
                    <a:pt x="134" y="23"/>
                  </a:lnTo>
                  <a:lnTo>
                    <a:pt x="134" y="21"/>
                  </a:lnTo>
                  <a:lnTo>
                    <a:pt x="136" y="19"/>
                  </a:lnTo>
                  <a:lnTo>
                    <a:pt x="144" y="16"/>
                  </a:lnTo>
                  <a:close/>
                </a:path>
              </a:pathLst>
            </a:custGeom>
            <a:solidFill>
              <a:srgbClr val="CCCCFF"/>
            </a:solidFill>
            <a:ln w="12700">
              <a:solidFill>
                <a:srgbClr val="CC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grpSp>
          <p:nvGrpSpPr>
            <p:cNvPr id="16708" name="Group 355">
              <a:extLst>
                <a:ext uri="{FF2B5EF4-FFF2-40B4-BE49-F238E27FC236}">
                  <a16:creationId xmlns:a16="http://schemas.microsoft.com/office/drawing/2014/main" id="{B80B6F3A-EFA5-210A-EAE7-7A586E4966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11" y="1888"/>
              <a:ext cx="35" cy="26"/>
              <a:chOff x="3011" y="1888"/>
              <a:chExt cx="35" cy="26"/>
            </a:xfrm>
          </p:grpSpPr>
          <p:sp>
            <p:nvSpPr>
              <p:cNvPr id="16709" name="Freeform 356">
                <a:extLst>
                  <a:ext uri="{FF2B5EF4-FFF2-40B4-BE49-F238E27FC236}">
                    <a16:creationId xmlns:a16="http://schemas.microsoft.com/office/drawing/2014/main" id="{55C20455-98F0-5015-1349-2732FF2F1E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1" y="1888"/>
                <a:ext cx="35" cy="26"/>
              </a:xfrm>
              <a:custGeom>
                <a:avLst/>
                <a:gdLst>
                  <a:gd name="T0" fmla="*/ 9 w 69"/>
                  <a:gd name="T1" fmla="*/ 2 h 52"/>
                  <a:gd name="T2" fmla="*/ 8 w 69"/>
                  <a:gd name="T3" fmla="*/ 1 h 52"/>
                  <a:gd name="T4" fmla="*/ 7 w 69"/>
                  <a:gd name="T5" fmla="*/ 0 h 52"/>
                  <a:gd name="T6" fmla="*/ 5 w 69"/>
                  <a:gd name="T7" fmla="*/ 0 h 52"/>
                  <a:gd name="T8" fmla="*/ 4 w 69"/>
                  <a:gd name="T9" fmla="*/ 1 h 52"/>
                  <a:gd name="T10" fmla="*/ 2 w 69"/>
                  <a:gd name="T11" fmla="*/ 2 h 52"/>
                  <a:gd name="T12" fmla="*/ 1 w 69"/>
                  <a:gd name="T13" fmla="*/ 3 h 52"/>
                  <a:gd name="T14" fmla="*/ 0 w 69"/>
                  <a:gd name="T15" fmla="*/ 4 h 52"/>
                  <a:gd name="T16" fmla="*/ 1 w 69"/>
                  <a:gd name="T17" fmla="*/ 6 h 52"/>
                  <a:gd name="T18" fmla="*/ 1 w 69"/>
                  <a:gd name="T19" fmla="*/ 6 h 52"/>
                  <a:gd name="T20" fmla="*/ 3 w 69"/>
                  <a:gd name="T21" fmla="*/ 7 h 52"/>
                  <a:gd name="T22" fmla="*/ 4 w 69"/>
                  <a:gd name="T23" fmla="*/ 7 h 52"/>
                  <a:gd name="T24" fmla="*/ 6 w 69"/>
                  <a:gd name="T25" fmla="*/ 6 h 52"/>
                  <a:gd name="T26" fmla="*/ 7 w 69"/>
                  <a:gd name="T27" fmla="*/ 6 h 52"/>
                  <a:gd name="T28" fmla="*/ 9 w 69"/>
                  <a:gd name="T29" fmla="*/ 5 h 52"/>
                  <a:gd name="T30" fmla="*/ 9 w 69"/>
                  <a:gd name="T31" fmla="*/ 3 h 52"/>
                  <a:gd name="T32" fmla="*/ 9 w 69"/>
                  <a:gd name="T33" fmla="*/ 2 h 5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52"/>
                  <a:gd name="T53" fmla="*/ 69 w 69"/>
                  <a:gd name="T54" fmla="*/ 52 h 5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52">
                    <a:moveTo>
                      <a:pt x="67" y="12"/>
                    </a:moveTo>
                    <a:lnTo>
                      <a:pt x="62" y="4"/>
                    </a:lnTo>
                    <a:lnTo>
                      <a:pt x="50" y="0"/>
                    </a:lnTo>
                    <a:lnTo>
                      <a:pt x="39" y="0"/>
                    </a:lnTo>
                    <a:lnTo>
                      <a:pt x="25" y="4"/>
                    </a:lnTo>
                    <a:lnTo>
                      <a:pt x="14" y="12"/>
                    </a:lnTo>
                    <a:lnTo>
                      <a:pt x="4" y="19"/>
                    </a:lnTo>
                    <a:lnTo>
                      <a:pt x="0" y="31"/>
                    </a:lnTo>
                    <a:lnTo>
                      <a:pt x="2" y="41"/>
                    </a:lnTo>
                    <a:lnTo>
                      <a:pt x="8" y="48"/>
                    </a:lnTo>
                    <a:lnTo>
                      <a:pt x="18" y="52"/>
                    </a:lnTo>
                    <a:lnTo>
                      <a:pt x="31" y="52"/>
                    </a:lnTo>
                    <a:lnTo>
                      <a:pt x="44" y="48"/>
                    </a:lnTo>
                    <a:lnTo>
                      <a:pt x="56" y="41"/>
                    </a:lnTo>
                    <a:lnTo>
                      <a:pt x="65" y="33"/>
                    </a:lnTo>
                    <a:lnTo>
                      <a:pt x="69" y="21"/>
                    </a:lnTo>
                    <a:lnTo>
                      <a:pt x="67" y="12"/>
                    </a:lnTo>
                    <a:close/>
                  </a:path>
                </a:pathLst>
              </a:custGeom>
              <a:blipFill dpi="0" rotWithShape="0">
                <a:blip r:embed="rId1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6710" name="Freeform 357">
                <a:extLst>
                  <a:ext uri="{FF2B5EF4-FFF2-40B4-BE49-F238E27FC236}">
                    <a16:creationId xmlns:a16="http://schemas.microsoft.com/office/drawing/2014/main" id="{4CBE36FB-BBD2-03F5-C10B-7B73C9372E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1" y="1888"/>
                <a:ext cx="35" cy="26"/>
              </a:xfrm>
              <a:custGeom>
                <a:avLst/>
                <a:gdLst>
                  <a:gd name="T0" fmla="*/ 9 w 69"/>
                  <a:gd name="T1" fmla="*/ 2 h 52"/>
                  <a:gd name="T2" fmla="*/ 8 w 69"/>
                  <a:gd name="T3" fmla="*/ 1 h 52"/>
                  <a:gd name="T4" fmla="*/ 7 w 69"/>
                  <a:gd name="T5" fmla="*/ 0 h 52"/>
                  <a:gd name="T6" fmla="*/ 5 w 69"/>
                  <a:gd name="T7" fmla="*/ 0 h 52"/>
                  <a:gd name="T8" fmla="*/ 4 w 69"/>
                  <a:gd name="T9" fmla="*/ 1 h 52"/>
                  <a:gd name="T10" fmla="*/ 2 w 69"/>
                  <a:gd name="T11" fmla="*/ 2 h 52"/>
                  <a:gd name="T12" fmla="*/ 1 w 69"/>
                  <a:gd name="T13" fmla="*/ 3 h 52"/>
                  <a:gd name="T14" fmla="*/ 0 w 69"/>
                  <a:gd name="T15" fmla="*/ 4 h 52"/>
                  <a:gd name="T16" fmla="*/ 1 w 69"/>
                  <a:gd name="T17" fmla="*/ 6 h 52"/>
                  <a:gd name="T18" fmla="*/ 1 w 69"/>
                  <a:gd name="T19" fmla="*/ 6 h 52"/>
                  <a:gd name="T20" fmla="*/ 3 w 69"/>
                  <a:gd name="T21" fmla="*/ 7 h 52"/>
                  <a:gd name="T22" fmla="*/ 4 w 69"/>
                  <a:gd name="T23" fmla="*/ 7 h 52"/>
                  <a:gd name="T24" fmla="*/ 6 w 69"/>
                  <a:gd name="T25" fmla="*/ 6 h 52"/>
                  <a:gd name="T26" fmla="*/ 7 w 69"/>
                  <a:gd name="T27" fmla="*/ 6 h 52"/>
                  <a:gd name="T28" fmla="*/ 9 w 69"/>
                  <a:gd name="T29" fmla="*/ 5 h 52"/>
                  <a:gd name="T30" fmla="*/ 9 w 69"/>
                  <a:gd name="T31" fmla="*/ 3 h 52"/>
                  <a:gd name="T32" fmla="*/ 9 w 69"/>
                  <a:gd name="T33" fmla="*/ 2 h 5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52"/>
                  <a:gd name="T53" fmla="*/ 69 w 69"/>
                  <a:gd name="T54" fmla="*/ 52 h 5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52">
                    <a:moveTo>
                      <a:pt x="67" y="12"/>
                    </a:moveTo>
                    <a:lnTo>
                      <a:pt x="62" y="4"/>
                    </a:lnTo>
                    <a:lnTo>
                      <a:pt x="50" y="0"/>
                    </a:lnTo>
                    <a:lnTo>
                      <a:pt x="39" y="0"/>
                    </a:lnTo>
                    <a:lnTo>
                      <a:pt x="25" y="4"/>
                    </a:lnTo>
                    <a:lnTo>
                      <a:pt x="14" y="12"/>
                    </a:lnTo>
                    <a:lnTo>
                      <a:pt x="4" y="19"/>
                    </a:lnTo>
                    <a:lnTo>
                      <a:pt x="0" y="31"/>
                    </a:lnTo>
                    <a:lnTo>
                      <a:pt x="2" y="41"/>
                    </a:lnTo>
                    <a:lnTo>
                      <a:pt x="8" y="48"/>
                    </a:lnTo>
                    <a:lnTo>
                      <a:pt x="18" y="52"/>
                    </a:lnTo>
                    <a:lnTo>
                      <a:pt x="31" y="52"/>
                    </a:lnTo>
                    <a:lnTo>
                      <a:pt x="44" y="48"/>
                    </a:lnTo>
                    <a:lnTo>
                      <a:pt x="56" y="41"/>
                    </a:lnTo>
                    <a:lnTo>
                      <a:pt x="65" y="33"/>
                    </a:lnTo>
                    <a:lnTo>
                      <a:pt x="69" y="21"/>
                    </a:lnTo>
                    <a:lnTo>
                      <a:pt x="67" y="12"/>
                    </a:lnTo>
                    <a:close/>
                  </a:path>
                </a:pathLst>
              </a:custGeom>
              <a:noFill/>
              <a:ln w="12700">
                <a:solidFill>
                  <a:srgbClr val="CC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</p:grpSp>
      <p:grpSp>
        <p:nvGrpSpPr>
          <p:cNvPr id="16525" name="Group 358">
            <a:extLst>
              <a:ext uri="{FF2B5EF4-FFF2-40B4-BE49-F238E27FC236}">
                <a16:creationId xmlns:a16="http://schemas.microsoft.com/office/drawing/2014/main" id="{DD6EC814-AC2C-F2C4-65AE-5F44A3BF6A02}"/>
              </a:ext>
            </a:extLst>
          </p:cNvPr>
          <p:cNvGrpSpPr>
            <a:grpSpLocks/>
          </p:cNvGrpSpPr>
          <p:nvPr/>
        </p:nvGrpSpPr>
        <p:grpSpPr bwMode="auto">
          <a:xfrm>
            <a:off x="4697413" y="3009900"/>
            <a:ext cx="128587" cy="74613"/>
            <a:chOff x="2959" y="1896"/>
            <a:chExt cx="81" cy="47"/>
          </a:xfrm>
        </p:grpSpPr>
        <p:sp>
          <p:nvSpPr>
            <p:cNvPr id="16703" name="Freeform 359">
              <a:extLst>
                <a:ext uri="{FF2B5EF4-FFF2-40B4-BE49-F238E27FC236}">
                  <a16:creationId xmlns:a16="http://schemas.microsoft.com/office/drawing/2014/main" id="{F01B5D63-1DFC-9CE9-A0D7-36E1A3E35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9" y="1896"/>
              <a:ext cx="81" cy="47"/>
            </a:xfrm>
            <a:custGeom>
              <a:avLst/>
              <a:gdLst>
                <a:gd name="T0" fmla="*/ 18 w 161"/>
                <a:gd name="T1" fmla="*/ 2 h 94"/>
                <a:gd name="T2" fmla="*/ 14 w 161"/>
                <a:gd name="T3" fmla="*/ 1 h 94"/>
                <a:gd name="T4" fmla="*/ 9 w 161"/>
                <a:gd name="T5" fmla="*/ 0 h 94"/>
                <a:gd name="T6" fmla="*/ 7 w 161"/>
                <a:gd name="T7" fmla="*/ 1 h 94"/>
                <a:gd name="T8" fmla="*/ 5 w 161"/>
                <a:gd name="T9" fmla="*/ 1 h 94"/>
                <a:gd name="T10" fmla="*/ 4 w 161"/>
                <a:gd name="T11" fmla="*/ 2 h 94"/>
                <a:gd name="T12" fmla="*/ 4 w 161"/>
                <a:gd name="T13" fmla="*/ 2 h 94"/>
                <a:gd name="T14" fmla="*/ 3 w 161"/>
                <a:gd name="T15" fmla="*/ 3 h 94"/>
                <a:gd name="T16" fmla="*/ 2 w 161"/>
                <a:gd name="T17" fmla="*/ 3 h 94"/>
                <a:gd name="T18" fmla="*/ 1 w 161"/>
                <a:gd name="T19" fmla="*/ 4 h 94"/>
                <a:gd name="T20" fmla="*/ 1 w 161"/>
                <a:gd name="T21" fmla="*/ 4 h 94"/>
                <a:gd name="T22" fmla="*/ 1 w 161"/>
                <a:gd name="T23" fmla="*/ 4 h 94"/>
                <a:gd name="T24" fmla="*/ 0 w 161"/>
                <a:gd name="T25" fmla="*/ 5 h 94"/>
                <a:gd name="T26" fmla="*/ 0 w 161"/>
                <a:gd name="T27" fmla="*/ 6 h 94"/>
                <a:gd name="T28" fmla="*/ 1 w 161"/>
                <a:gd name="T29" fmla="*/ 7 h 94"/>
                <a:gd name="T30" fmla="*/ 1 w 161"/>
                <a:gd name="T31" fmla="*/ 8 h 94"/>
                <a:gd name="T32" fmla="*/ 2 w 161"/>
                <a:gd name="T33" fmla="*/ 9 h 94"/>
                <a:gd name="T34" fmla="*/ 2 w 161"/>
                <a:gd name="T35" fmla="*/ 10 h 94"/>
                <a:gd name="T36" fmla="*/ 2 w 161"/>
                <a:gd name="T37" fmla="*/ 11 h 94"/>
                <a:gd name="T38" fmla="*/ 3 w 161"/>
                <a:gd name="T39" fmla="*/ 12 h 94"/>
                <a:gd name="T40" fmla="*/ 3 w 161"/>
                <a:gd name="T41" fmla="*/ 12 h 94"/>
                <a:gd name="T42" fmla="*/ 3 w 161"/>
                <a:gd name="T43" fmla="*/ 12 h 94"/>
                <a:gd name="T44" fmla="*/ 4 w 161"/>
                <a:gd name="T45" fmla="*/ 12 h 94"/>
                <a:gd name="T46" fmla="*/ 6 w 161"/>
                <a:gd name="T47" fmla="*/ 12 h 94"/>
                <a:gd name="T48" fmla="*/ 7 w 161"/>
                <a:gd name="T49" fmla="*/ 12 h 94"/>
                <a:gd name="T50" fmla="*/ 12 w 161"/>
                <a:gd name="T51" fmla="*/ 12 h 94"/>
                <a:gd name="T52" fmla="*/ 18 w 161"/>
                <a:gd name="T53" fmla="*/ 12 h 94"/>
                <a:gd name="T54" fmla="*/ 19 w 161"/>
                <a:gd name="T55" fmla="*/ 11 h 94"/>
                <a:gd name="T56" fmla="*/ 20 w 161"/>
                <a:gd name="T57" fmla="*/ 10 h 94"/>
                <a:gd name="T58" fmla="*/ 20 w 161"/>
                <a:gd name="T59" fmla="*/ 9 h 94"/>
                <a:gd name="T60" fmla="*/ 20 w 161"/>
                <a:gd name="T61" fmla="*/ 9 h 94"/>
                <a:gd name="T62" fmla="*/ 20 w 161"/>
                <a:gd name="T63" fmla="*/ 9 h 94"/>
                <a:gd name="T64" fmla="*/ 20 w 161"/>
                <a:gd name="T65" fmla="*/ 8 h 94"/>
                <a:gd name="T66" fmla="*/ 20 w 161"/>
                <a:gd name="T67" fmla="*/ 6 h 94"/>
                <a:gd name="T68" fmla="*/ 21 w 161"/>
                <a:gd name="T69" fmla="*/ 5 h 94"/>
                <a:gd name="T70" fmla="*/ 20 w 161"/>
                <a:gd name="T71" fmla="*/ 4 h 94"/>
                <a:gd name="T72" fmla="*/ 20 w 161"/>
                <a:gd name="T73" fmla="*/ 4 h 94"/>
                <a:gd name="T74" fmla="*/ 19 w 161"/>
                <a:gd name="T75" fmla="*/ 3 h 94"/>
                <a:gd name="T76" fmla="*/ 17 w 161"/>
                <a:gd name="T77" fmla="*/ 3 h 94"/>
                <a:gd name="T78" fmla="*/ 17 w 161"/>
                <a:gd name="T79" fmla="*/ 3 h 94"/>
                <a:gd name="T80" fmla="*/ 17 w 161"/>
                <a:gd name="T81" fmla="*/ 3 h 94"/>
                <a:gd name="T82" fmla="*/ 17 w 161"/>
                <a:gd name="T83" fmla="*/ 3 h 94"/>
                <a:gd name="T84" fmla="*/ 18 w 161"/>
                <a:gd name="T85" fmla="*/ 2 h 9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"/>
                <a:gd name="T130" fmla="*/ 0 h 94"/>
                <a:gd name="T131" fmla="*/ 161 w 161"/>
                <a:gd name="T132" fmla="*/ 94 h 9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" h="94">
                  <a:moveTo>
                    <a:pt x="142" y="15"/>
                  </a:moveTo>
                  <a:lnTo>
                    <a:pt x="107" y="7"/>
                  </a:lnTo>
                  <a:lnTo>
                    <a:pt x="71" y="0"/>
                  </a:lnTo>
                  <a:lnTo>
                    <a:pt x="53" y="3"/>
                  </a:lnTo>
                  <a:lnTo>
                    <a:pt x="36" y="7"/>
                  </a:lnTo>
                  <a:lnTo>
                    <a:pt x="30" y="11"/>
                  </a:lnTo>
                  <a:lnTo>
                    <a:pt x="25" y="15"/>
                  </a:lnTo>
                  <a:lnTo>
                    <a:pt x="17" y="19"/>
                  </a:lnTo>
                  <a:lnTo>
                    <a:pt x="9" y="21"/>
                  </a:lnTo>
                  <a:lnTo>
                    <a:pt x="7" y="25"/>
                  </a:lnTo>
                  <a:lnTo>
                    <a:pt x="4" y="28"/>
                  </a:lnTo>
                  <a:lnTo>
                    <a:pt x="2" y="32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4" y="51"/>
                  </a:lnTo>
                  <a:lnTo>
                    <a:pt x="7" y="59"/>
                  </a:lnTo>
                  <a:lnTo>
                    <a:pt x="11" y="65"/>
                  </a:lnTo>
                  <a:lnTo>
                    <a:pt x="13" y="78"/>
                  </a:lnTo>
                  <a:lnTo>
                    <a:pt x="15" y="84"/>
                  </a:lnTo>
                  <a:lnTo>
                    <a:pt x="19" y="90"/>
                  </a:lnTo>
                  <a:lnTo>
                    <a:pt x="21" y="90"/>
                  </a:lnTo>
                  <a:lnTo>
                    <a:pt x="23" y="90"/>
                  </a:lnTo>
                  <a:lnTo>
                    <a:pt x="32" y="92"/>
                  </a:lnTo>
                  <a:lnTo>
                    <a:pt x="42" y="92"/>
                  </a:lnTo>
                  <a:lnTo>
                    <a:pt x="50" y="94"/>
                  </a:lnTo>
                  <a:lnTo>
                    <a:pt x="96" y="92"/>
                  </a:lnTo>
                  <a:lnTo>
                    <a:pt x="140" y="90"/>
                  </a:lnTo>
                  <a:lnTo>
                    <a:pt x="147" y="86"/>
                  </a:lnTo>
                  <a:lnTo>
                    <a:pt x="153" y="78"/>
                  </a:lnTo>
                  <a:lnTo>
                    <a:pt x="155" y="71"/>
                  </a:lnTo>
                  <a:lnTo>
                    <a:pt x="155" y="69"/>
                  </a:lnTo>
                  <a:lnTo>
                    <a:pt x="155" y="67"/>
                  </a:lnTo>
                  <a:lnTo>
                    <a:pt x="157" y="57"/>
                  </a:lnTo>
                  <a:lnTo>
                    <a:pt x="159" y="48"/>
                  </a:lnTo>
                  <a:lnTo>
                    <a:pt x="161" y="38"/>
                  </a:lnTo>
                  <a:lnTo>
                    <a:pt x="157" y="28"/>
                  </a:lnTo>
                  <a:lnTo>
                    <a:pt x="153" y="25"/>
                  </a:lnTo>
                  <a:lnTo>
                    <a:pt x="147" y="23"/>
                  </a:lnTo>
                  <a:lnTo>
                    <a:pt x="136" y="23"/>
                  </a:lnTo>
                  <a:lnTo>
                    <a:pt x="132" y="23"/>
                  </a:lnTo>
                  <a:lnTo>
                    <a:pt x="132" y="21"/>
                  </a:lnTo>
                  <a:lnTo>
                    <a:pt x="134" y="19"/>
                  </a:lnTo>
                  <a:lnTo>
                    <a:pt x="142" y="15"/>
                  </a:lnTo>
                  <a:close/>
                </a:path>
              </a:pathLst>
            </a:custGeom>
            <a:solidFill>
              <a:srgbClr val="CCCCFF"/>
            </a:solidFill>
            <a:ln w="12700">
              <a:solidFill>
                <a:srgbClr val="CC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grpSp>
          <p:nvGrpSpPr>
            <p:cNvPr id="16704" name="Group 360">
              <a:extLst>
                <a:ext uri="{FF2B5EF4-FFF2-40B4-BE49-F238E27FC236}">
                  <a16:creationId xmlns:a16="http://schemas.microsoft.com/office/drawing/2014/main" id="{D2445EE6-7E5F-7EE6-02E9-E492F5C544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7" y="1907"/>
              <a:ext cx="33" cy="27"/>
              <a:chOff x="2977" y="1907"/>
              <a:chExt cx="33" cy="27"/>
            </a:xfrm>
          </p:grpSpPr>
          <p:sp>
            <p:nvSpPr>
              <p:cNvPr id="16705" name="Freeform 361">
                <a:extLst>
                  <a:ext uri="{FF2B5EF4-FFF2-40B4-BE49-F238E27FC236}">
                    <a16:creationId xmlns:a16="http://schemas.microsoft.com/office/drawing/2014/main" id="{377CC5CE-9036-23B5-065C-8E1696A5E0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7" y="1907"/>
                <a:ext cx="33" cy="27"/>
              </a:xfrm>
              <a:custGeom>
                <a:avLst/>
                <a:gdLst>
                  <a:gd name="T0" fmla="*/ 8 w 67"/>
                  <a:gd name="T1" fmla="*/ 2 h 53"/>
                  <a:gd name="T2" fmla="*/ 7 w 67"/>
                  <a:gd name="T3" fmla="*/ 1 h 53"/>
                  <a:gd name="T4" fmla="*/ 6 w 67"/>
                  <a:gd name="T5" fmla="*/ 1 h 53"/>
                  <a:gd name="T6" fmla="*/ 4 w 67"/>
                  <a:gd name="T7" fmla="*/ 0 h 53"/>
                  <a:gd name="T8" fmla="*/ 3 w 67"/>
                  <a:gd name="T9" fmla="*/ 1 h 53"/>
                  <a:gd name="T10" fmla="*/ 1 w 67"/>
                  <a:gd name="T11" fmla="*/ 2 h 53"/>
                  <a:gd name="T12" fmla="*/ 0 w 67"/>
                  <a:gd name="T13" fmla="*/ 3 h 53"/>
                  <a:gd name="T14" fmla="*/ 0 w 67"/>
                  <a:gd name="T15" fmla="*/ 4 h 53"/>
                  <a:gd name="T16" fmla="*/ 0 w 67"/>
                  <a:gd name="T17" fmla="*/ 5 h 53"/>
                  <a:gd name="T18" fmla="*/ 1 w 67"/>
                  <a:gd name="T19" fmla="*/ 6 h 53"/>
                  <a:gd name="T20" fmla="*/ 2 w 67"/>
                  <a:gd name="T21" fmla="*/ 7 h 53"/>
                  <a:gd name="T22" fmla="*/ 3 w 67"/>
                  <a:gd name="T23" fmla="*/ 7 h 53"/>
                  <a:gd name="T24" fmla="*/ 5 w 67"/>
                  <a:gd name="T25" fmla="*/ 7 h 53"/>
                  <a:gd name="T26" fmla="*/ 7 w 67"/>
                  <a:gd name="T27" fmla="*/ 6 h 53"/>
                  <a:gd name="T28" fmla="*/ 8 w 67"/>
                  <a:gd name="T29" fmla="*/ 5 h 53"/>
                  <a:gd name="T30" fmla="*/ 8 w 67"/>
                  <a:gd name="T31" fmla="*/ 3 h 53"/>
                  <a:gd name="T32" fmla="*/ 8 w 67"/>
                  <a:gd name="T33" fmla="*/ 2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3"/>
                  <a:gd name="T53" fmla="*/ 67 w 67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3">
                    <a:moveTo>
                      <a:pt x="67" y="13"/>
                    </a:moveTo>
                    <a:lnTo>
                      <a:pt x="62" y="5"/>
                    </a:lnTo>
                    <a:lnTo>
                      <a:pt x="50" y="2"/>
                    </a:lnTo>
                    <a:lnTo>
                      <a:pt x="39" y="0"/>
                    </a:lnTo>
                    <a:lnTo>
                      <a:pt x="25" y="4"/>
                    </a:lnTo>
                    <a:lnTo>
                      <a:pt x="14" y="11"/>
                    </a:lnTo>
                    <a:lnTo>
                      <a:pt x="4" y="21"/>
                    </a:lnTo>
                    <a:lnTo>
                      <a:pt x="0" y="30"/>
                    </a:lnTo>
                    <a:lnTo>
                      <a:pt x="2" y="40"/>
                    </a:lnTo>
                    <a:lnTo>
                      <a:pt x="8" y="48"/>
                    </a:lnTo>
                    <a:lnTo>
                      <a:pt x="18" y="53"/>
                    </a:lnTo>
                    <a:lnTo>
                      <a:pt x="31" y="53"/>
                    </a:lnTo>
                    <a:lnTo>
                      <a:pt x="44" y="50"/>
                    </a:lnTo>
                    <a:lnTo>
                      <a:pt x="56" y="42"/>
                    </a:lnTo>
                    <a:lnTo>
                      <a:pt x="64" y="34"/>
                    </a:lnTo>
                    <a:lnTo>
                      <a:pt x="67" y="23"/>
                    </a:lnTo>
                    <a:lnTo>
                      <a:pt x="67" y="13"/>
                    </a:lnTo>
                    <a:close/>
                  </a:path>
                </a:pathLst>
              </a:custGeom>
              <a:blipFill dpi="0" rotWithShape="0">
                <a:blip r:embed="rId19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6706" name="Freeform 362">
                <a:extLst>
                  <a:ext uri="{FF2B5EF4-FFF2-40B4-BE49-F238E27FC236}">
                    <a16:creationId xmlns:a16="http://schemas.microsoft.com/office/drawing/2014/main" id="{294356D6-2193-CC9C-817F-66A8F281F7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7" y="1907"/>
                <a:ext cx="33" cy="27"/>
              </a:xfrm>
              <a:custGeom>
                <a:avLst/>
                <a:gdLst>
                  <a:gd name="T0" fmla="*/ 8 w 67"/>
                  <a:gd name="T1" fmla="*/ 2 h 53"/>
                  <a:gd name="T2" fmla="*/ 7 w 67"/>
                  <a:gd name="T3" fmla="*/ 1 h 53"/>
                  <a:gd name="T4" fmla="*/ 6 w 67"/>
                  <a:gd name="T5" fmla="*/ 1 h 53"/>
                  <a:gd name="T6" fmla="*/ 4 w 67"/>
                  <a:gd name="T7" fmla="*/ 0 h 53"/>
                  <a:gd name="T8" fmla="*/ 3 w 67"/>
                  <a:gd name="T9" fmla="*/ 1 h 53"/>
                  <a:gd name="T10" fmla="*/ 1 w 67"/>
                  <a:gd name="T11" fmla="*/ 2 h 53"/>
                  <a:gd name="T12" fmla="*/ 0 w 67"/>
                  <a:gd name="T13" fmla="*/ 3 h 53"/>
                  <a:gd name="T14" fmla="*/ 0 w 67"/>
                  <a:gd name="T15" fmla="*/ 4 h 53"/>
                  <a:gd name="T16" fmla="*/ 0 w 67"/>
                  <a:gd name="T17" fmla="*/ 5 h 53"/>
                  <a:gd name="T18" fmla="*/ 1 w 67"/>
                  <a:gd name="T19" fmla="*/ 6 h 53"/>
                  <a:gd name="T20" fmla="*/ 2 w 67"/>
                  <a:gd name="T21" fmla="*/ 7 h 53"/>
                  <a:gd name="T22" fmla="*/ 3 w 67"/>
                  <a:gd name="T23" fmla="*/ 7 h 53"/>
                  <a:gd name="T24" fmla="*/ 5 w 67"/>
                  <a:gd name="T25" fmla="*/ 7 h 53"/>
                  <a:gd name="T26" fmla="*/ 7 w 67"/>
                  <a:gd name="T27" fmla="*/ 6 h 53"/>
                  <a:gd name="T28" fmla="*/ 8 w 67"/>
                  <a:gd name="T29" fmla="*/ 5 h 53"/>
                  <a:gd name="T30" fmla="*/ 8 w 67"/>
                  <a:gd name="T31" fmla="*/ 3 h 53"/>
                  <a:gd name="T32" fmla="*/ 8 w 67"/>
                  <a:gd name="T33" fmla="*/ 2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3"/>
                  <a:gd name="T53" fmla="*/ 67 w 67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3">
                    <a:moveTo>
                      <a:pt x="67" y="13"/>
                    </a:moveTo>
                    <a:lnTo>
                      <a:pt x="62" y="5"/>
                    </a:lnTo>
                    <a:lnTo>
                      <a:pt x="50" y="2"/>
                    </a:lnTo>
                    <a:lnTo>
                      <a:pt x="39" y="0"/>
                    </a:lnTo>
                    <a:lnTo>
                      <a:pt x="25" y="4"/>
                    </a:lnTo>
                    <a:lnTo>
                      <a:pt x="14" y="11"/>
                    </a:lnTo>
                    <a:lnTo>
                      <a:pt x="4" y="21"/>
                    </a:lnTo>
                    <a:lnTo>
                      <a:pt x="0" y="30"/>
                    </a:lnTo>
                    <a:lnTo>
                      <a:pt x="2" y="40"/>
                    </a:lnTo>
                    <a:lnTo>
                      <a:pt x="8" y="48"/>
                    </a:lnTo>
                    <a:lnTo>
                      <a:pt x="18" y="53"/>
                    </a:lnTo>
                    <a:lnTo>
                      <a:pt x="31" y="53"/>
                    </a:lnTo>
                    <a:lnTo>
                      <a:pt x="44" y="50"/>
                    </a:lnTo>
                    <a:lnTo>
                      <a:pt x="56" y="42"/>
                    </a:lnTo>
                    <a:lnTo>
                      <a:pt x="64" y="34"/>
                    </a:lnTo>
                    <a:lnTo>
                      <a:pt x="67" y="23"/>
                    </a:lnTo>
                    <a:lnTo>
                      <a:pt x="67" y="13"/>
                    </a:lnTo>
                    <a:close/>
                  </a:path>
                </a:pathLst>
              </a:custGeom>
              <a:noFill/>
              <a:ln w="12700">
                <a:solidFill>
                  <a:srgbClr val="CC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</p:grpSp>
      <p:grpSp>
        <p:nvGrpSpPr>
          <p:cNvPr id="16526" name="Group 363">
            <a:extLst>
              <a:ext uri="{FF2B5EF4-FFF2-40B4-BE49-F238E27FC236}">
                <a16:creationId xmlns:a16="http://schemas.microsoft.com/office/drawing/2014/main" id="{4BEC8C99-9169-8EFA-93C4-9F219B173257}"/>
              </a:ext>
            </a:extLst>
          </p:cNvPr>
          <p:cNvGrpSpPr>
            <a:grpSpLocks/>
          </p:cNvGrpSpPr>
          <p:nvPr/>
        </p:nvGrpSpPr>
        <p:grpSpPr bwMode="auto">
          <a:xfrm>
            <a:off x="4500563" y="2992438"/>
            <a:ext cx="133350" cy="96837"/>
            <a:chOff x="2835" y="1885"/>
            <a:chExt cx="84" cy="61"/>
          </a:xfrm>
        </p:grpSpPr>
        <p:sp>
          <p:nvSpPr>
            <p:cNvPr id="16699" name="Freeform 364">
              <a:extLst>
                <a:ext uri="{FF2B5EF4-FFF2-40B4-BE49-F238E27FC236}">
                  <a16:creationId xmlns:a16="http://schemas.microsoft.com/office/drawing/2014/main" id="{93277FA8-84A1-681B-F5CB-A85FA440E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5" y="1885"/>
              <a:ext cx="84" cy="61"/>
            </a:xfrm>
            <a:custGeom>
              <a:avLst/>
              <a:gdLst>
                <a:gd name="T0" fmla="*/ 18 w 169"/>
                <a:gd name="T1" fmla="*/ 3 h 120"/>
                <a:gd name="T2" fmla="*/ 16 w 169"/>
                <a:gd name="T3" fmla="*/ 2 h 120"/>
                <a:gd name="T4" fmla="*/ 13 w 169"/>
                <a:gd name="T5" fmla="*/ 2 h 120"/>
                <a:gd name="T6" fmla="*/ 9 w 169"/>
                <a:gd name="T7" fmla="*/ 0 h 120"/>
                <a:gd name="T8" fmla="*/ 7 w 169"/>
                <a:gd name="T9" fmla="*/ 1 h 120"/>
                <a:gd name="T10" fmla="*/ 4 w 169"/>
                <a:gd name="T11" fmla="*/ 2 h 120"/>
                <a:gd name="T12" fmla="*/ 4 w 169"/>
                <a:gd name="T13" fmla="*/ 2 h 120"/>
                <a:gd name="T14" fmla="*/ 3 w 169"/>
                <a:gd name="T15" fmla="*/ 3 h 120"/>
                <a:gd name="T16" fmla="*/ 2 w 169"/>
                <a:gd name="T17" fmla="*/ 3 h 120"/>
                <a:gd name="T18" fmla="*/ 1 w 169"/>
                <a:gd name="T19" fmla="*/ 3 h 120"/>
                <a:gd name="T20" fmla="*/ 1 w 169"/>
                <a:gd name="T21" fmla="*/ 4 h 120"/>
                <a:gd name="T22" fmla="*/ 0 w 169"/>
                <a:gd name="T23" fmla="*/ 5 h 120"/>
                <a:gd name="T24" fmla="*/ 0 w 169"/>
                <a:gd name="T25" fmla="*/ 6 h 120"/>
                <a:gd name="T26" fmla="*/ 0 w 169"/>
                <a:gd name="T27" fmla="*/ 6 h 120"/>
                <a:gd name="T28" fmla="*/ 0 w 169"/>
                <a:gd name="T29" fmla="*/ 7 h 120"/>
                <a:gd name="T30" fmla="*/ 0 w 169"/>
                <a:gd name="T31" fmla="*/ 9 h 120"/>
                <a:gd name="T32" fmla="*/ 1 w 169"/>
                <a:gd name="T33" fmla="*/ 10 h 120"/>
                <a:gd name="T34" fmla="*/ 1 w 169"/>
                <a:gd name="T35" fmla="*/ 11 h 120"/>
                <a:gd name="T36" fmla="*/ 1 w 169"/>
                <a:gd name="T37" fmla="*/ 13 h 120"/>
                <a:gd name="T38" fmla="*/ 2 w 169"/>
                <a:gd name="T39" fmla="*/ 14 h 120"/>
                <a:gd name="T40" fmla="*/ 2 w 169"/>
                <a:gd name="T41" fmla="*/ 15 h 120"/>
                <a:gd name="T42" fmla="*/ 2 w 169"/>
                <a:gd name="T43" fmla="*/ 15 h 120"/>
                <a:gd name="T44" fmla="*/ 3 w 169"/>
                <a:gd name="T45" fmla="*/ 15 h 120"/>
                <a:gd name="T46" fmla="*/ 4 w 169"/>
                <a:gd name="T47" fmla="*/ 16 h 120"/>
                <a:gd name="T48" fmla="*/ 5 w 169"/>
                <a:gd name="T49" fmla="*/ 16 h 120"/>
                <a:gd name="T50" fmla="*/ 6 w 169"/>
                <a:gd name="T51" fmla="*/ 16 h 120"/>
                <a:gd name="T52" fmla="*/ 12 w 169"/>
                <a:gd name="T53" fmla="*/ 16 h 120"/>
                <a:gd name="T54" fmla="*/ 18 w 169"/>
                <a:gd name="T55" fmla="*/ 15 h 120"/>
                <a:gd name="T56" fmla="*/ 18 w 169"/>
                <a:gd name="T57" fmla="*/ 15 h 120"/>
                <a:gd name="T58" fmla="*/ 19 w 169"/>
                <a:gd name="T59" fmla="*/ 14 h 120"/>
                <a:gd name="T60" fmla="*/ 20 w 169"/>
                <a:gd name="T61" fmla="*/ 13 h 120"/>
                <a:gd name="T62" fmla="*/ 20 w 169"/>
                <a:gd name="T63" fmla="*/ 12 h 120"/>
                <a:gd name="T64" fmla="*/ 20 w 169"/>
                <a:gd name="T65" fmla="*/ 12 h 120"/>
                <a:gd name="T66" fmla="*/ 20 w 169"/>
                <a:gd name="T67" fmla="*/ 12 h 120"/>
                <a:gd name="T68" fmla="*/ 20 w 169"/>
                <a:gd name="T69" fmla="*/ 10 h 120"/>
                <a:gd name="T70" fmla="*/ 20 w 169"/>
                <a:gd name="T71" fmla="*/ 8 h 120"/>
                <a:gd name="T72" fmla="*/ 21 w 169"/>
                <a:gd name="T73" fmla="*/ 7 h 120"/>
                <a:gd name="T74" fmla="*/ 20 w 169"/>
                <a:gd name="T75" fmla="*/ 5 h 120"/>
                <a:gd name="T76" fmla="*/ 20 w 169"/>
                <a:gd name="T77" fmla="*/ 5 h 120"/>
                <a:gd name="T78" fmla="*/ 19 w 169"/>
                <a:gd name="T79" fmla="*/ 4 h 120"/>
                <a:gd name="T80" fmla="*/ 17 w 169"/>
                <a:gd name="T81" fmla="*/ 4 h 120"/>
                <a:gd name="T82" fmla="*/ 17 w 169"/>
                <a:gd name="T83" fmla="*/ 4 h 120"/>
                <a:gd name="T84" fmla="*/ 17 w 169"/>
                <a:gd name="T85" fmla="*/ 4 h 120"/>
                <a:gd name="T86" fmla="*/ 17 w 169"/>
                <a:gd name="T87" fmla="*/ 3 h 120"/>
                <a:gd name="T88" fmla="*/ 18 w 169"/>
                <a:gd name="T89" fmla="*/ 3 h 12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69"/>
                <a:gd name="T136" fmla="*/ 0 h 120"/>
                <a:gd name="T137" fmla="*/ 169 w 169"/>
                <a:gd name="T138" fmla="*/ 120 h 12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69" h="120">
                  <a:moveTo>
                    <a:pt x="148" y="19"/>
                  </a:moveTo>
                  <a:lnTo>
                    <a:pt x="129" y="15"/>
                  </a:lnTo>
                  <a:lnTo>
                    <a:pt x="110" y="9"/>
                  </a:lnTo>
                  <a:lnTo>
                    <a:pt x="73" y="0"/>
                  </a:lnTo>
                  <a:lnTo>
                    <a:pt x="56" y="3"/>
                  </a:lnTo>
                  <a:lnTo>
                    <a:pt x="39" y="9"/>
                  </a:lnTo>
                  <a:lnTo>
                    <a:pt x="33" y="13"/>
                  </a:lnTo>
                  <a:lnTo>
                    <a:pt x="25" y="19"/>
                  </a:lnTo>
                  <a:lnTo>
                    <a:pt x="18" y="23"/>
                  </a:lnTo>
                  <a:lnTo>
                    <a:pt x="10" y="24"/>
                  </a:lnTo>
                  <a:lnTo>
                    <a:pt x="8" y="30"/>
                  </a:lnTo>
                  <a:lnTo>
                    <a:pt x="4" y="36"/>
                  </a:lnTo>
                  <a:lnTo>
                    <a:pt x="2" y="42"/>
                  </a:lnTo>
                  <a:lnTo>
                    <a:pt x="0" y="48"/>
                  </a:lnTo>
                  <a:lnTo>
                    <a:pt x="0" y="55"/>
                  </a:lnTo>
                  <a:lnTo>
                    <a:pt x="4" y="65"/>
                  </a:lnTo>
                  <a:lnTo>
                    <a:pt x="8" y="74"/>
                  </a:lnTo>
                  <a:lnTo>
                    <a:pt x="12" y="84"/>
                  </a:lnTo>
                  <a:lnTo>
                    <a:pt x="14" y="99"/>
                  </a:lnTo>
                  <a:lnTo>
                    <a:pt x="16" y="107"/>
                  </a:lnTo>
                  <a:lnTo>
                    <a:pt x="20" y="115"/>
                  </a:lnTo>
                  <a:lnTo>
                    <a:pt x="22" y="115"/>
                  </a:lnTo>
                  <a:lnTo>
                    <a:pt x="25" y="117"/>
                  </a:lnTo>
                  <a:lnTo>
                    <a:pt x="35" y="119"/>
                  </a:lnTo>
                  <a:lnTo>
                    <a:pt x="45" y="119"/>
                  </a:lnTo>
                  <a:lnTo>
                    <a:pt x="52" y="120"/>
                  </a:lnTo>
                  <a:lnTo>
                    <a:pt x="100" y="119"/>
                  </a:lnTo>
                  <a:lnTo>
                    <a:pt x="146" y="115"/>
                  </a:lnTo>
                  <a:lnTo>
                    <a:pt x="150" y="113"/>
                  </a:lnTo>
                  <a:lnTo>
                    <a:pt x="154" y="109"/>
                  </a:lnTo>
                  <a:lnTo>
                    <a:pt x="160" y="101"/>
                  </a:lnTo>
                  <a:lnTo>
                    <a:pt x="162" y="92"/>
                  </a:lnTo>
                  <a:lnTo>
                    <a:pt x="162" y="90"/>
                  </a:lnTo>
                  <a:lnTo>
                    <a:pt x="162" y="88"/>
                  </a:lnTo>
                  <a:lnTo>
                    <a:pt x="163" y="74"/>
                  </a:lnTo>
                  <a:lnTo>
                    <a:pt x="167" y="63"/>
                  </a:lnTo>
                  <a:lnTo>
                    <a:pt x="169" y="49"/>
                  </a:lnTo>
                  <a:lnTo>
                    <a:pt x="165" y="38"/>
                  </a:lnTo>
                  <a:lnTo>
                    <a:pt x="162" y="34"/>
                  </a:lnTo>
                  <a:lnTo>
                    <a:pt x="156" y="30"/>
                  </a:lnTo>
                  <a:lnTo>
                    <a:pt x="142" y="28"/>
                  </a:lnTo>
                  <a:lnTo>
                    <a:pt x="139" y="28"/>
                  </a:lnTo>
                  <a:lnTo>
                    <a:pt x="137" y="26"/>
                  </a:lnTo>
                  <a:lnTo>
                    <a:pt x="140" y="24"/>
                  </a:lnTo>
                  <a:lnTo>
                    <a:pt x="148" y="19"/>
                  </a:lnTo>
                  <a:close/>
                </a:path>
              </a:pathLst>
            </a:custGeom>
            <a:solidFill>
              <a:srgbClr val="CCCCFF"/>
            </a:solidFill>
            <a:ln w="12700">
              <a:solidFill>
                <a:srgbClr val="CC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grpSp>
          <p:nvGrpSpPr>
            <p:cNvPr id="16700" name="Group 365">
              <a:extLst>
                <a:ext uri="{FF2B5EF4-FFF2-40B4-BE49-F238E27FC236}">
                  <a16:creationId xmlns:a16="http://schemas.microsoft.com/office/drawing/2014/main" id="{62EF189D-AC0F-AAE9-A04A-0F8404B442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52" y="1901"/>
              <a:ext cx="36" cy="33"/>
              <a:chOff x="2852" y="1901"/>
              <a:chExt cx="36" cy="33"/>
            </a:xfrm>
          </p:grpSpPr>
          <p:sp>
            <p:nvSpPr>
              <p:cNvPr id="16701" name="Freeform 366">
                <a:extLst>
                  <a:ext uri="{FF2B5EF4-FFF2-40B4-BE49-F238E27FC236}">
                    <a16:creationId xmlns:a16="http://schemas.microsoft.com/office/drawing/2014/main" id="{9DDC9294-EE9A-0B41-A032-0A7D3B3A0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2" y="1901"/>
                <a:ext cx="36" cy="33"/>
              </a:xfrm>
              <a:custGeom>
                <a:avLst/>
                <a:gdLst>
                  <a:gd name="T0" fmla="*/ 8 w 73"/>
                  <a:gd name="T1" fmla="*/ 2 h 67"/>
                  <a:gd name="T2" fmla="*/ 7 w 73"/>
                  <a:gd name="T3" fmla="*/ 1 h 67"/>
                  <a:gd name="T4" fmla="*/ 6 w 73"/>
                  <a:gd name="T5" fmla="*/ 0 h 67"/>
                  <a:gd name="T6" fmla="*/ 4 w 73"/>
                  <a:gd name="T7" fmla="*/ 0 h 67"/>
                  <a:gd name="T8" fmla="*/ 2 w 73"/>
                  <a:gd name="T9" fmla="*/ 0 h 67"/>
                  <a:gd name="T10" fmla="*/ 1 w 73"/>
                  <a:gd name="T11" fmla="*/ 1 h 67"/>
                  <a:gd name="T12" fmla="*/ 0 w 73"/>
                  <a:gd name="T13" fmla="*/ 2 h 67"/>
                  <a:gd name="T14" fmla="*/ 0 w 73"/>
                  <a:gd name="T15" fmla="*/ 4 h 67"/>
                  <a:gd name="T16" fmla="*/ 0 w 73"/>
                  <a:gd name="T17" fmla="*/ 6 h 67"/>
                  <a:gd name="T18" fmla="*/ 1 w 73"/>
                  <a:gd name="T19" fmla="*/ 7 h 67"/>
                  <a:gd name="T20" fmla="*/ 2 w 73"/>
                  <a:gd name="T21" fmla="*/ 8 h 67"/>
                  <a:gd name="T22" fmla="*/ 4 w 73"/>
                  <a:gd name="T23" fmla="*/ 8 h 67"/>
                  <a:gd name="T24" fmla="*/ 6 w 73"/>
                  <a:gd name="T25" fmla="*/ 8 h 67"/>
                  <a:gd name="T26" fmla="*/ 7 w 73"/>
                  <a:gd name="T27" fmla="*/ 7 h 67"/>
                  <a:gd name="T28" fmla="*/ 8 w 73"/>
                  <a:gd name="T29" fmla="*/ 5 h 67"/>
                  <a:gd name="T30" fmla="*/ 9 w 73"/>
                  <a:gd name="T31" fmla="*/ 3 h 67"/>
                  <a:gd name="T32" fmla="*/ 8 w 73"/>
                  <a:gd name="T33" fmla="*/ 2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3"/>
                  <a:gd name="T52" fmla="*/ 0 h 67"/>
                  <a:gd name="T53" fmla="*/ 73 w 73"/>
                  <a:gd name="T54" fmla="*/ 67 h 6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3" h="67">
                    <a:moveTo>
                      <a:pt x="71" y="19"/>
                    </a:moveTo>
                    <a:lnTo>
                      <a:pt x="63" y="10"/>
                    </a:lnTo>
                    <a:lnTo>
                      <a:pt x="52" y="4"/>
                    </a:lnTo>
                    <a:lnTo>
                      <a:pt x="38" y="0"/>
                    </a:lnTo>
                    <a:lnTo>
                      <a:pt x="23" y="4"/>
                    </a:lnTo>
                    <a:lnTo>
                      <a:pt x="11" y="12"/>
                    </a:lnTo>
                    <a:lnTo>
                      <a:pt x="4" y="23"/>
                    </a:lnTo>
                    <a:lnTo>
                      <a:pt x="0" y="37"/>
                    </a:lnTo>
                    <a:lnTo>
                      <a:pt x="2" y="48"/>
                    </a:lnTo>
                    <a:lnTo>
                      <a:pt x="10" y="58"/>
                    </a:lnTo>
                    <a:lnTo>
                      <a:pt x="21" y="66"/>
                    </a:lnTo>
                    <a:lnTo>
                      <a:pt x="35" y="67"/>
                    </a:lnTo>
                    <a:lnTo>
                      <a:pt x="48" y="64"/>
                    </a:lnTo>
                    <a:lnTo>
                      <a:pt x="61" y="56"/>
                    </a:lnTo>
                    <a:lnTo>
                      <a:pt x="69" y="44"/>
                    </a:lnTo>
                    <a:lnTo>
                      <a:pt x="73" y="31"/>
                    </a:lnTo>
                    <a:lnTo>
                      <a:pt x="71" y="19"/>
                    </a:lnTo>
                    <a:close/>
                  </a:path>
                </a:pathLst>
              </a:custGeom>
              <a:blipFill dpi="0" rotWithShape="0">
                <a:blip r:embed="rId18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6702" name="Freeform 367">
                <a:extLst>
                  <a:ext uri="{FF2B5EF4-FFF2-40B4-BE49-F238E27FC236}">
                    <a16:creationId xmlns:a16="http://schemas.microsoft.com/office/drawing/2014/main" id="{C63D745E-81BC-BE8A-5616-DEB648C444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2" y="1901"/>
                <a:ext cx="36" cy="33"/>
              </a:xfrm>
              <a:custGeom>
                <a:avLst/>
                <a:gdLst>
                  <a:gd name="T0" fmla="*/ 8 w 73"/>
                  <a:gd name="T1" fmla="*/ 2 h 67"/>
                  <a:gd name="T2" fmla="*/ 7 w 73"/>
                  <a:gd name="T3" fmla="*/ 1 h 67"/>
                  <a:gd name="T4" fmla="*/ 6 w 73"/>
                  <a:gd name="T5" fmla="*/ 0 h 67"/>
                  <a:gd name="T6" fmla="*/ 4 w 73"/>
                  <a:gd name="T7" fmla="*/ 0 h 67"/>
                  <a:gd name="T8" fmla="*/ 2 w 73"/>
                  <a:gd name="T9" fmla="*/ 0 h 67"/>
                  <a:gd name="T10" fmla="*/ 1 w 73"/>
                  <a:gd name="T11" fmla="*/ 1 h 67"/>
                  <a:gd name="T12" fmla="*/ 0 w 73"/>
                  <a:gd name="T13" fmla="*/ 2 h 67"/>
                  <a:gd name="T14" fmla="*/ 0 w 73"/>
                  <a:gd name="T15" fmla="*/ 4 h 67"/>
                  <a:gd name="T16" fmla="*/ 0 w 73"/>
                  <a:gd name="T17" fmla="*/ 6 h 67"/>
                  <a:gd name="T18" fmla="*/ 1 w 73"/>
                  <a:gd name="T19" fmla="*/ 7 h 67"/>
                  <a:gd name="T20" fmla="*/ 2 w 73"/>
                  <a:gd name="T21" fmla="*/ 8 h 67"/>
                  <a:gd name="T22" fmla="*/ 4 w 73"/>
                  <a:gd name="T23" fmla="*/ 8 h 67"/>
                  <a:gd name="T24" fmla="*/ 6 w 73"/>
                  <a:gd name="T25" fmla="*/ 8 h 67"/>
                  <a:gd name="T26" fmla="*/ 7 w 73"/>
                  <a:gd name="T27" fmla="*/ 7 h 67"/>
                  <a:gd name="T28" fmla="*/ 8 w 73"/>
                  <a:gd name="T29" fmla="*/ 5 h 67"/>
                  <a:gd name="T30" fmla="*/ 9 w 73"/>
                  <a:gd name="T31" fmla="*/ 3 h 67"/>
                  <a:gd name="T32" fmla="*/ 8 w 73"/>
                  <a:gd name="T33" fmla="*/ 2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3"/>
                  <a:gd name="T52" fmla="*/ 0 h 67"/>
                  <a:gd name="T53" fmla="*/ 73 w 73"/>
                  <a:gd name="T54" fmla="*/ 67 h 6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3" h="67">
                    <a:moveTo>
                      <a:pt x="71" y="19"/>
                    </a:moveTo>
                    <a:lnTo>
                      <a:pt x="63" y="10"/>
                    </a:lnTo>
                    <a:lnTo>
                      <a:pt x="52" y="4"/>
                    </a:lnTo>
                    <a:lnTo>
                      <a:pt x="38" y="0"/>
                    </a:lnTo>
                    <a:lnTo>
                      <a:pt x="23" y="4"/>
                    </a:lnTo>
                    <a:lnTo>
                      <a:pt x="11" y="12"/>
                    </a:lnTo>
                    <a:lnTo>
                      <a:pt x="4" y="23"/>
                    </a:lnTo>
                    <a:lnTo>
                      <a:pt x="0" y="37"/>
                    </a:lnTo>
                    <a:lnTo>
                      <a:pt x="2" y="48"/>
                    </a:lnTo>
                    <a:lnTo>
                      <a:pt x="10" y="58"/>
                    </a:lnTo>
                    <a:lnTo>
                      <a:pt x="21" y="66"/>
                    </a:lnTo>
                    <a:lnTo>
                      <a:pt x="35" y="67"/>
                    </a:lnTo>
                    <a:lnTo>
                      <a:pt x="48" y="64"/>
                    </a:lnTo>
                    <a:lnTo>
                      <a:pt x="61" y="56"/>
                    </a:lnTo>
                    <a:lnTo>
                      <a:pt x="69" y="44"/>
                    </a:lnTo>
                    <a:lnTo>
                      <a:pt x="73" y="31"/>
                    </a:lnTo>
                    <a:lnTo>
                      <a:pt x="71" y="19"/>
                    </a:lnTo>
                    <a:close/>
                  </a:path>
                </a:pathLst>
              </a:custGeom>
              <a:noFill/>
              <a:ln w="12700">
                <a:solidFill>
                  <a:srgbClr val="CC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</p:grpSp>
      <p:sp>
        <p:nvSpPr>
          <p:cNvPr id="16527" name="Freeform 368">
            <a:extLst>
              <a:ext uri="{FF2B5EF4-FFF2-40B4-BE49-F238E27FC236}">
                <a16:creationId xmlns:a16="http://schemas.microsoft.com/office/drawing/2014/main" id="{25EFFE9E-1A25-DFBF-07B3-1606C00A54E6}"/>
              </a:ext>
            </a:extLst>
          </p:cNvPr>
          <p:cNvSpPr>
            <a:spLocks/>
          </p:cNvSpPr>
          <p:nvPr/>
        </p:nvSpPr>
        <p:spPr bwMode="auto">
          <a:xfrm>
            <a:off x="3467100" y="2520950"/>
            <a:ext cx="79375" cy="220663"/>
          </a:xfrm>
          <a:custGeom>
            <a:avLst/>
            <a:gdLst>
              <a:gd name="T0" fmla="*/ 2147483646 w 100"/>
              <a:gd name="T1" fmla="*/ 0 h 279"/>
              <a:gd name="T2" fmla="*/ 2147483646 w 100"/>
              <a:gd name="T3" fmla="*/ 2147483646 h 279"/>
              <a:gd name="T4" fmla="*/ 2147483646 w 100"/>
              <a:gd name="T5" fmla="*/ 2147483646 h 279"/>
              <a:gd name="T6" fmla="*/ 2147483646 w 100"/>
              <a:gd name="T7" fmla="*/ 2147483646 h 279"/>
              <a:gd name="T8" fmla="*/ 2147483646 w 100"/>
              <a:gd name="T9" fmla="*/ 2147483646 h 279"/>
              <a:gd name="T10" fmla="*/ 2147483646 w 100"/>
              <a:gd name="T11" fmla="*/ 2147483646 h 279"/>
              <a:gd name="T12" fmla="*/ 2147483646 w 100"/>
              <a:gd name="T13" fmla="*/ 2147483646 h 279"/>
              <a:gd name="T14" fmla="*/ 2147483646 w 100"/>
              <a:gd name="T15" fmla="*/ 2147483646 h 279"/>
              <a:gd name="T16" fmla="*/ 0 w 100"/>
              <a:gd name="T17" fmla="*/ 2147483646 h 279"/>
              <a:gd name="T18" fmla="*/ 0 w 100"/>
              <a:gd name="T19" fmla="*/ 2147483646 h 279"/>
              <a:gd name="T20" fmla="*/ 2000373825 w 100"/>
              <a:gd name="T21" fmla="*/ 2147483646 h 279"/>
              <a:gd name="T22" fmla="*/ 2147483646 w 100"/>
              <a:gd name="T23" fmla="*/ 2147483646 h 279"/>
              <a:gd name="T24" fmla="*/ 2147483646 w 100"/>
              <a:gd name="T25" fmla="*/ 2147483646 h 279"/>
              <a:gd name="T26" fmla="*/ 2147483646 w 100"/>
              <a:gd name="T27" fmla="*/ 2147483646 h 279"/>
              <a:gd name="T28" fmla="*/ 2147483646 w 100"/>
              <a:gd name="T29" fmla="*/ 2147483646 h 279"/>
              <a:gd name="T30" fmla="*/ 2147483646 w 100"/>
              <a:gd name="T31" fmla="*/ 2147483646 h 279"/>
              <a:gd name="T32" fmla="*/ 2147483646 w 100"/>
              <a:gd name="T33" fmla="*/ 2147483646 h 279"/>
              <a:gd name="T34" fmla="*/ 2147483646 w 100"/>
              <a:gd name="T35" fmla="*/ 2147483646 h 279"/>
              <a:gd name="T36" fmla="*/ 2147483646 w 100"/>
              <a:gd name="T37" fmla="*/ 2147483646 h 279"/>
              <a:gd name="T38" fmla="*/ 2147483646 w 100"/>
              <a:gd name="T39" fmla="*/ 2147483646 h 279"/>
              <a:gd name="T40" fmla="*/ 2147483646 w 100"/>
              <a:gd name="T41" fmla="*/ 2147483646 h 279"/>
              <a:gd name="T42" fmla="*/ 2147483646 w 100"/>
              <a:gd name="T43" fmla="*/ 2147483646 h 279"/>
              <a:gd name="T44" fmla="*/ 2147483646 w 100"/>
              <a:gd name="T45" fmla="*/ 2147483646 h 279"/>
              <a:gd name="T46" fmla="*/ 2147483646 w 100"/>
              <a:gd name="T47" fmla="*/ 2147483646 h 279"/>
              <a:gd name="T48" fmla="*/ 2147483646 w 100"/>
              <a:gd name="T49" fmla="*/ 2147483646 h 279"/>
              <a:gd name="T50" fmla="*/ 2147483646 w 100"/>
              <a:gd name="T51" fmla="*/ 2147483646 h 279"/>
              <a:gd name="T52" fmla="*/ 2147483646 w 100"/>
              <a:gd name="T53" fmla="*/ 2147483646 h 279"/>
              <a:gd name="T54" fmla="*/ 2147483646 w 100"/>
              <a:gd name="T55" fmla="*/ 2147483646 h 279"/>
              <a:gd name="T56" fmla="*/ 2147483646 w 100"/>
              <a:gd name="T57" fmla="*/ 2147483646 h 279"/>
              <a:gd name="T58" fmla="*/ 2147483646 w 100"/>
              <a:gd name="T59" fmla="*/ 2147483646 h 279"/>
              <a:gd name="T60" fmla="*/ 2147483646 w 100"/>
              <a:gd name="T61" fmla="*/ 2147483646 h 279"/>
              <a:gd name="T62" fmla="*/ 2147483646 w 100"/>
              <a:gd name="T63" fmla="*/ 2147483646 h 279"/>
              <a:gd name="T64" fmla="*/ 2147483646 w 100"/>
              <a:gd name="T65" fmla="*/ 2147483646 h 279"/>
              <a:gd name="T66" fmla="*/ 2147483646 w 100"/>
              <a:gd name="T67" fmla="*/ 2147483646 h 279"/>
              <a:gd name="T68" fmla="*/ 2147483646 w 100"/>
              <a:gd name="T69" fmla="*/ 0 h 27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00"/>
              <a:gd name="T106" fmla="*/ 0 h 279"/>
              <a:gd name="T107" fmla="*/ 100 w 100"/>
              <a:gd name="T108" fmla="*/ 279 h 279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00" h="279">
                <a:moveTo>
                  <a:pt x="81" y="0"/>
                </a:moveTo>
                <a:lnTo>
                  <a:pt x="73" y="22"/>
                </a:lnTo>
                <a:lnTo>
                  <a:pt x="66" y="41"/>
                </a:lnTo>
                <a:lnTo>
                  <a:pt x="58" y="58"/>
                </a:lnTo>
                <a:lnTo>
                  <a:pt x="48" y="73"/>
                </a:lnTo>
                <a:lnTo>
                  <a:pt x="29" y="100"/>
                </a:lnTo>
                <a:lnTo>
                  <a:pt x="18" y="116"/>
                </a:lnTo>
                <a:lnTo>
                  <a:pt x="6" y="131"/>
                </a:lnTo>
                <a:lnTo>
                  <a:pt x="0" y="158"/>
                </a:lnTo>
                <a:lnTo>
                  <a:pt x="0" y="183"/>
                </a:lnTo>
                <a:lnTo>
                  <a:pt x="4" y="212"/>
                </a:lnTo>
                <a:lnTo>
                  <a:pt x="8" y="227"/>
                </a:lnTo>
                <a:lnTo>
                  <a:pt x="14" y="244"/>
                </a:lnTo>
                <a:lnTo>
                  <a:pt x="27" y="260"/>
                </a:lnTo>
                <a:lnTo>
                  <a:pt x="37" y="271"/>
                </a:lnTo>
                <a:lnTo>
                  <a:pt x="47" y="277"/>
                </a:lnTo>
                <a:lnTo>
                  <a:pt x="52" y="279"/>
                </a:lnTo>
                <a:lnTo>
                  <a:pt x="60" y="277"/>
                </a:lnTo>
                <a:lnTo>
                  <a:pt x="68" y="267"/>
                </a:lnTo>
                <a:lnTo>
                  <a:pt x="77" y="252"/>
                </a:lnTo>
                <a:lnTo>
                  <a:pt x="89" y="231"/>
                </a:lnTo>
                <a:lnTo>
                  <a:pt x="91" y="221"/>
                </a:lnTo>
                <a:lnTo>
                  <a:pt x="89" y="212"/>
                </a:lnTo>
                <a:lnTo>
                  <a:pt x="87" y="200"/>
                </a:lnTo>
                <a:lnTo>
                  <a:pt x="85" y="189"/>
                </a:lnTo>
                <a:lnTo>
                  <a:pt x="85" y="127"/>
                </a:lnTo>
                <a:lnTo>
                  <a:pt x="85" y="96"/>
                </a:lnTo>
                <a:lnTo>
                  <a:pt x="91" y="68"/>
                </a:lnTo>
                <a:lnTo>
                  <a:pt x="98" y="52"/>
                </a:lnTo>
                <a:lnTo>
                  <a:pt x="100" y="45"/>
                </a:lnTo>
                <a:lnTo>
                  <a:pt x="100" y="35"/>
                </a:lnTo>
                <a:lnTo>
                  <a:pt x="96" y="27"/>
                </a:lnTo>
                <a:lnTo>
                  <a:pt x="93" y="18"/>
                </a:lnTo>
                <a:lnTo>
                  <a:pt x="87" y="10"/>
                </a:lnTo>
                <a:lnTo>
                  <a:pt x="81" y="0"/>
                </a:lnTo>
                <a:close/>
              </a:path>
            </a:pathLst>
          </a:custGeom>
          <a:solidFill>
            <a:srgbClr val="CCFFFF"/>
          </a:solidFill>
          <a:ln w="12700">
            <a:solidFill>
              <a:srgbClr val="3366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grpSp>
        <p:nvGrpSpPr>
          <p:cNvPr id="16528" name="Group 369">
            <a:extLst>
              <a:ext uri="{FF2B5EF4-FFF2-40B4-BE49-F238E27FC236}">
                <a16:creationId xmlns:a16="http://schemas.microsoft.com/office/drawing/2014/main" id="{88C6C4DB-F18E-8F9D-EA0C-FCFDDAA88035}"/>
              </a:ext>
            </a:extLst>
          </p:cNvPr>
          <p:cNvGrpSpPr>
            <a:grpSpLocks/>
          </p:cNvGrpSpPr>
          <p:nvPr/>
        </p:nvGrpSpPr>
        <p:grpSpPr bwMode="auto">
          <a:xfrm>
            <a:off x="3481388" y="2617788"/>
            <a:ext cx="31750" cy="73025"/>
            <a:chOff x="2193" y="1649"/>
            <a:chExt cx="20" cy="46"/>
          </a:xfrm>
        </p:grpSpPr>
        <p:sp>
          <p:nvSpPr>
            <p:cNvPr id="16697" name="Freeform 370">
              <a:extLst>
                <a:ext uri="{FF2B5EF4-FFF2-40B4-BE49-F238E27FC236}">
                  <a16:creationId xmlns:a16="http://schemas.microsoft.com/office/drawing/2014/main" id="{00600D37-4FDB-8D18-C3A3-6D2F15FCE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3" y="1649"/>
              <a:ext cx="20" cy="46"/>
            </a:xfrm>
            <a:custGeom>
              <a:avLst/>
              <a:gdLst>
                <a:gd name="T0" fmla="*/ 3 w 40"/>
                <a:gd name="T1" fmla="*/ 0 h 92"/>
                <a:gd name="T2" fmla="*/ 2 w 40"/>
                <a:gd name="T3" fmla="*/ 1 h 92"/>
                <a:gd name="T4" fmla="*/ 1 w 40"/>
                <a:gd name="T5" fmla="*/ 2 h 92"/>
                <a:gd name="T6" fmla="*/ 0 w 40"/>
                <a:gd name="T7" fmla="*/ 4 h 92"/>
                <a:gd name="T8" fmla="*/ 0 w 40"/>
                <a:gd name="T9" fmla="*/ 6 h 92"/>
                <a:gd name="T10" fmla="*/ 1 w 40"/>
                <a:gd name="T11" fmla="*/ 9 h 92"/>
                <a:gd name="T12" fmla="*/ 1 w 40"/>
                <a:gd name="T13" fmla="*/ 10 h 92"/>
                <a:gd name="T14" fmla="*/ 2 w 40"/>
                <a:gd name="T15" fmla="*/ 12 h 92"/>
                <a:gd name="T16" fmla="*/ 3 w 40"/>
                <a:gd name="T17" fmla="*/ 12 h 92"/>
                <a:gd name="T18" fmla="*/ 4 w 40"/>
                <a:gd name="T19" fmla="*/ 12 h 92"/>
                <a:gd name="T20" fmla="*/ 5 w 40"/>
                <a:gd name="T21" fmla="*/ 10 h 92"/>
                <a:gd name="T22" fmla="*/ 5 w 40"/>
                <a:gd name="T23" fmla="*/ 8 h 92"/>
                <a:gd name="T24" fmla="*/ 5 w 40"/>
                <a:gd name="T25" fmla="*/ 6 h 92"/>
                <a:gd name="T26" fmla="*/ 5 w 40"/>
                <a:gd name="T27" fmla="*/ 4 h 92"/>
                <a:gd name="T28" fmla="*/ 4 w 40"/>
                <a:gd name="T29" fmla="*/ 2 h 92"/>
                <a:gd name="T30" fmla="*/ 4 w 40"/>
                <a:gd name="T31" fmla="*/ 1 h 92"/>
                <a:gd name="T32" fmla="*/ 3 w 40"/>
                <a:gd name="T33" fmla="*/ 0 h 9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92"/>
                <a:gd name="T53" fmla="*/ 40 w 40"/>
                <a:gd name="T54" fmla="*/ 92 h 9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92">
                  <a:moveTo>
                    <a:pt x="17" y="0"/>
                  </a:moveTo>
                  <a:lnTo>
                    <a:pt x="9" y="6"/>
                  </a:lnTo>
                  <a:lnTo>
                    <a:pt x="4" y="16"/>
                  </a:lnTo>
                  <a:lnTo>
                    <a:pt x="0" y="31"/>
                  </a:lnTo>
                  <a:lnTo>
                    <a:pt x="0" y="48"/>
                  </a:lnTo>
                  <a:lnTo>
                    <a:pt x="2" y="66"/>
                  </a:lnTo>
                  <a:lnTo>
                    <a:pt x="7" y="79"/>
                  </a:lnTo>
                  <a:lnTo>
                    <a:pt x="15" y="89"/>
                  </a:lnTo>
                  <a:lnTo>
                    <a:pt x="23" y="92"/>
                  </a:lnTo>
                  <a:lnTo>
                    <a:pt x="30" y="89"/>
                  </a:lnTo>
                  <a:lnTo>
                    <a:pt x="36" y="77"/>
                  </a:lnTo>
                  <a:lnTo>
                    <a:pt x="40" y="62"/>
                  </a:lnTo>
                  <a:lnTo>
                    <a:pt x="40" y="44"/>
                  </a:lnTo>
                  <a:lnTo>
                    <a:pt x="38" y="27"/>
                  </a:lnTo>
                  <a:lnTo>
                    <a:pt x="32" y="14"/>
                  </a:lnTo>
                  <a:lnTo>
                    <a:pt x="25" y="4"/>
                  </a:lnTo>
                  <a:lnTo>
                    <a:pt x="17" y="0"/>
                  </a:lnTo>
                  <a:close/>
                </a:path>
              </a:pathLst>
            </a:custGeom>
            <a:blipFill dpi="0" rotWithShape="0">
              <a:blip r:embed="rId20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698" name="Freeform 371">
              <a:extLst>
                <a:ext uri="{FF2B5EF4-FFF2-40B4-BE49-F238E27FC236}">
                  <a16:creationId xmlns:a16="http://schemas.microsoft.com/office/drawing/2014/main" id="{29B177B8-AC12-8B5E-0B3E-2ACE9E1F0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3" y="1649"/>
              <a:ext cx="20" cy="46"/>
            </a:xfrm>
            <a:custGeom>
              <a:avLst/>
              <a:gdLst>
                <a:gd name="T0" fmla="*/ 3 w 40"/>
                <a:gd name="T1" fmla="*/ 0 h 92"/>
                <a:gd name="T2" fmla="*/ 2 w 40"/>
                <a:gd name="T3" fmla="*/ 1 h 92"/>
                <a:gd name="T4" fmla="*/ 1 w 40"/>
                <a:gd name="T5" fmla="*/ 2 h 92"/>
                <a:gd name="T6" fmla="*/ 0 w 40"/>
                <a:gd name="T7" fmla="*/ 4 h 92"/>
                <a:gd name="T8" fmla="*/ 0 w 40"/>
                <a:gd name="T9" fmla="*/ 6 h 92"/>
                <a:gd name="T10" fmla="*/ 1 w 40"/>
                <a:gd name="T11" fmla="*/ 9 h 92"/>
                <a:gd name="T12" fmla="*/ 1 w 40"/>
                <a:gd name="T13" fmla="*/ 10 h 92"/>
                <a:gd name="T14" fmla="*/ 2 w 40"/>
                <a:gd name="T15" fmla="*/ 12 h 92"/>
                <a:gd name="T16" fmla="*/ 3 w 40"/>
                <a:gd name="T17" fmla="*/ 12 h 92"/>
                <a:gd name="T18" fmla="*/ 4 w 40"/>
                <a:gd name="T19" fmla="*/ 12 h 92"/>
                <a:gd name="T20" fmla="*/ 5 w 40"/>
                <a:gd name="T21" fmla="*/ 10 h 92"/>
                <a:gd name="T22" fmla="*/ 5 w 40"/>
                <a:gd name="T23" fmla="*/ 8 h 92"/>
                <a:gd name="T24" fmla="*/ 5 w 40"/>
                <a:gd name="T25" fmla="*/ 6 h 92"/>
                <a:gd name="T26" fmla="*/ 5 w 40"/>
                <a:gd name="T27" fmla="*/ 4 h 92"/>
                <a:gd name="T28" fmla="*/ 4 w 40"/>
                <a:gd name="T29" fmla="*/ 2 h 92"/>
                <a:gd name="T30" fmla="*/ 4 w 40"/>
                <a:gd name="T31" fmla="*/ 1 h 92"/>
                <a:gd name="T32" fmla="*/ 3 w 40"/>
                <a:gd name="T33" fmla="*/ 0 h 9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92"/>
                <a:gd name="T53" fmla="*/ 40 w 40"/>
                <a:gd name="T54" fmla="*/ 92 h 9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92">
                  <a:moveTo>
                    <a:pt x="17" y="0"/>
                  </a:moveTo>
                  <a:lnTo>
                    <a:pt x="9" y="6"/>
                  </a:lnTo>
                  <a:lnTo>
                    <a:pt x="4" y="16"/>
                  </a:lnTo>
                  <a:lnTo>
                    <a:pt x="0" y="31"/>
                  </a:lnTo>
                  <a:lnTo>
                    <a:pt x="0" y="48"/>
                  </a:lnTo>
                  <a:lnTo>
                    <a:pt x="2" y="66"/>
                  </a:lnTo>
                  <a:lnTo>
                    <a:pt x="7" y="79"/>
                  </a:lnTo>
                  <a:lnTo>
                    <a:pt x="15" y="89"/>
                  </a:lnTo>
                  <a:lnTo>
                    <a:pt x="23" y="92"/>
                  </a:lnTo>
                  <a:lnTo>
                    <a:pt x="30" y="89"/>
                  </a:lnTo>
                  <a:lnTo>
                    <a:pt x="36" y="77"/>
                  </a:lnTo>
                  <a:lnTo>
                    <a:pt x="40" y="62"/>
                  </a:lnTo>
                  <a:lnTo>
                    <a:pt x="40" y="44"/>
                  </a:lnTo>
                  <a:lnTo>
                    <a:pt x="38" y="27"/>
                  </a:lnTo>
                  <a:lnTo>
                    <a:pt x="32" y="14"/>
                  </a:lnTo>
                  <a:lnTo>
                    <a:pt x="25" y="4"/>
                  </a:lnTo>
                  <a:lnTo>
                    <a:pt x="17" y="0"/>
                  </a:lnTo>
                  <a:close/>
                </a:path>
              </a:pathLst>
            </a:custGeom>
            <a:noFill/>
            <a:ln w="12700">
              <a:solidFill>
                <a:srgbClr val="618F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6529" name="Freeform 372">
            <a:extLst>
              <a:ext uri="{FF2B5EF4-FFF2-40B4-BE49-F238E27FC236}">
                <a16:creationId xmlns:a16="http://schemas.microsoft.com/office/drawing/2014/main" id="{EAD1B7A7-1127-D1CE-3AF7-2B466EB715BE}"/>
              </a:ext>
            </a:extLst>
          </p:cNvPr>
          <p:cNvSpPr>
            <a:spLocks/>
          </p:cNvSpPr>
          <p:nvPr/>
        </p:nvSpPr>
        <p:spPr bwMode="auto">
          <a:xfrm>
            <a:off x="3530600" y="2844800"/>
            <a:ext cx="215900" cy="136525"/>
          </a:xfrm>
          <a:custGeom>
            <a:avLst/>
            <a:gdLst>
              <a:gd name="T0" fmla="*/ 0 w 272"/>
              <a:gd name="T1" fmla="*/ 0 h 171"/>
              <a:gd name="T2" fmla="*/ 2147483646 w 272"/>
              <a:gd name="T3" fmla="*/ 2147483646 h 171"/>
              <a:gd name="T4" fmla="*/ 2147483646 w 272"/>
              <a:gd name="T5" fmla="*/ 2147483646 h 171"/>
              <a:gd name="T6" fmla="*/ 2147483646 w 272"/>
              <a:gd name="T7" fmla="*/ 2147483646 h 171"/>
              <a:gd name="T8" fmla="*/ 2147483646 w 272"/>
              <a:gd name="T9" fmla="*/ 2147483646 h 171"/>
              <a:gd name="T10" fmla="*/ 2147483646 w 272"/>
              <a:gd name="T11" fmla="*/ 2147483646 h 171"/>
              <a:gd name="T12" fmla="*/ 2147483646 w 272"/>
              <a:gd name="T13" fmla="*/ 2147483646 h 171"/>
              <a:gd name="T14" fmla="*/ 2147483646 w 272"/>
              <a:gd name="T15" fmla="*/ 2147483646 h 171"/>
              <a:gd name="T16" fmla="*/ 2147483646 w 272"/>
              <a:gd name="T17" fmla="*/ 2147483646 h 171"/>
              <a:gd name="T18" fmla="*/ 2147483646 w 272"/>
              <a:gd name="T19" fmla="*/ 2147483646 h 171"/>
              <a:gd name="T20" fmla="*/ 2147483646 w 272"/>
              <a:gd name="T21" fmla="*/ 2147483646 h 171"/>
              <a:gd name="T22" fmla="*/ 2147483646 w 272"/>
              <a:gd name="T23" fmla="*/ 2147483646 h 171"/>
              <a:gd name="T24" fmla="*/ 2147483646 w 272"/>
              <a:gd name="T25" fmla="*/ 2147483646 h 171"/>
              <a:gd name="T26" fmla="*/ 2147483646 w 272"/>
              <a:gd name="T27" fmla="*/ 2147483646 h 171"/>
              <a:gd name="T28" fmla="*/ 2147483646 w 272"/>
              <a:gd name="T29" fmla="*/ 2147483646 h 171"/>
              <a:gd name="T30" fmla="*/ 2147483646 w 272"/>
              <a:gd name="T31" fmla="*/ 2147483646 h 171"/>
              <a:gd name="T32" fmla="*/ 2147483646 w 272"/>
              <a:gd name="T33" fmla="*/ 2147483646 h 171"/>
              <a:gd name="T34" fmla="*/ 2147483646 w 272"/>
              <a:gd name="T35" fmla="*/ 2147483646 h 171"/>
              <a:gd name="T36" fmla="*/ 2147483646 w 272"/>
              <a:gd name="T37" fmla="*/ 2147483646 h 171"/>
              <a:gd name="T38" fmla="*/ 2147483646 w 272"/>
              <a:gd name="T39" fmla="*/ 2147483646 h 171"/>
              <a:gd name="T40" fmla="*/ 2147483646 w 272"/>
              <a:gd name="T41" fmla="*/ 2147483646 h 171"/>
              <a:gd name="T42" fmla="*/ 2147483646 w 272"/>
              <a:gd name="T43" fmla="*/ 2147483646 h 171"/>
              <a:gd name="T44" fmla="*/ 2147483646 w 272"/>
              <a:gd name="T45" fmla="*/ 2147483646 h 171"/>
              <a:gd name="T46" fmla="*/ 2147483646 w 272"/>
              <a:gd name="T47" fmla="*/ 2147483646 h 171"/>
              <a:gd name="T48" fmla="*/ 2147483646 w 272"/>
              <a:gd name="T49" fmla="*/ 2147483646 h 171"/>
              <a:gd name="T50" fmla="*/ 2147483646 w 272"/>
              <a:gd name="T51" fmla="*/ 2147483646 h 171"/>
              <a:gd name="T52" fmla="*/ 2147483646 w 272"/>
              <a:gd name="T53" fmla="*/ 2147483646 h 171"/>
              <a:gd name="T54" fmla="*/ 2147483646 w 272"/>
              <a:gd name="T55" fmla="*/ 2147483646 h 171"/>
              <a:gd name="T56" fmla="*/ 2147483646 w 272"/>
              <a:gd name="T57" fmla="*/ 2147483646 h 171"/>
              <a:gd name="T58" fmla="*/ 2147483646 w 272"/>
              <a:gd name="T59" fmla="*/ 2147483646 h 171"/>
              <a:gd name="T60" fmla="*/ 2147483646 w 272"/>
              <a:gd name="T61" fmla="*/ 2147483646 h 171"/>
              <a:gd name="T62" fmla="*/ 2147483646 w 272"/>
              <a:gd name="T63" fmla="*/ 2147483646 h 171"/>
              <a:gd name="T64" fmla="*/ 2147483646 w 272"/>
              <a:gd name="T65" fmla="*/ 2147483646 h 171"/>
              <a:gd name="T66" fmla="*/ 2147483646 w 272"/>
              <a:gd name="T67" fmla="*/ 2147483646 h 171"/>
              <a:gd name="T68" fmla="*/ 2147483646 w 272"/>
              <a:gd name="T69" fmla="*/ 2147483646 h 171"/>
              <a:gd name="T70" fmla="*/ 2147483646 w 272"/>
              <a:gd name="T71" fmla="*/ 2035949421 h 171"/>
              <a:gd name="T72" fmla="*/ 2147483646 w 272"/>
              <a:gd name="T73" fmla="*/ 1017975110 h 171"/>
              <a:gd name="T74" fmla="*/ 0 w 272"/>
              <a:gd name="T75" fmla="*/ 0 h 17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72"/>
              <a:gd name="T115" fmla="*/ 0 h 171"/>
              <a:gd name="T116" fmla="*/ 272 w 272"/>
              <a:gd name="T117" fmla="*/ 171 h 17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72" h="171">
                <a:moveTo>
                  <a:pt x="0" y="0"/>
                </a:moveTo>
                <a:lnTo>
                  <a:pt x="17" y="18"/>
                </a:lnTo>
                <a:lnTo>
                  <a:pt x="33" y="31"/>
                </a:lnTo>
                <a:lnTo>
                  <a:pt x="44" y="44"/>
                </a:lnTo>
                <a:lnTo>
                  <a:pt x="54" y="58"/>
                </a:lnTo>
                <a:lnTo>
                  <a:pt x="69" y="83"/>
                </a:lnTo>
                <a:lnTo>
                  <a:pt x="75" y="98"/>
                </a:lnTo>
                <a:lnTo>
                  <a:pt x="82" y="114"/>
                </a:lnTo>
                <a:lnTo>
                  <a:pt x="107" y="133"/>
                </a:lnTo>
                <a:lnTo>
                  <a:pt x="134" y="146"/>
                </a:lnTo>
                <a:lnTo>
                  <a:pt x="148" y="152"/>
                </a:lnTo>
                <a:lnTo>
                  <a:pt x="165" y="158"/>
                </a:lnTo>
                <a:lnTo>
                  <a:pt x="184" y="164"/>
                </a:lnTo>
                <a:lnTo>
                  <a:pt x="205" y="171"/>
                </a:lnTo>
                <a:lnTo>
                  <a:pt x="230" y="171"/>
                </a:lnTo>
                <a:lnTo>
                  <a:pt x="251" y="171"/>
                </a:lnTo>
                <a:lnTo>
                  <a:pt x="265" y="169"/>
                </a:lnTo>
                <a:lnTo>
                  <a:pt x="272" y="165"/>
                </a:lnTo>
                <a:lnTo>
                  <a:pt x="272" y="160"/>
                </a:lnTo>
                <a:lnTo>
                  <a:pt x="270" y="150"/>
                </a:lnTo>
                <a:lnTo>
                  <a:pt x="261" y="137"/>
                </a:lnTo>
                <a:lnTo>
                  <a:pt x="245" y="117"/>
                </a:lnTo>
                <a:lnTo>
                  <a:pt x="242" y="116"/>
                </a:lnTo>
                <a:lnTo>
                  <a:pt x="238" y="112"/>
                </a:lnTo>
                <a:lnTo>
                  <a:pt x="226" y="108"/>
                </a:lnTo>
                <a:lnTo>
                  <a:pt x="211" y="104"/>
                </a:lnTo>
                <a:lnTo>
                  <a:pt x="199" y="98"/>
                </a:lnTo>
                <a:lnTo>
                  <a:pt x="167" y="83"/>
                </a:lnTo>
                <a:lnTo>
                  <a:pt x="134" y="66"/>
                </a:lnTo>
                <a:lnTo>
                  <a:pt x="105" y="48"/>
                </a:lnTo>
                <a:lnTo>
                  <a:pt x="79" y="29"/>
                </a:lnTo>
                <a:lnTo>
                  <a:pt x="73" y="23"/>
                </a:lnTo>
                <a:lnTo>
                  <a:pt x="67" y="18"/>
                </a:lnTo>
                <a:lnTo>
                  <a:pt x="59" y="12"/>
                </a:lnTo>
                <a:lnTo>
                  <a:pt x="50" y="6"/>
                </a:lnTo>
                <a:lnTo>
                  <a:pt x="38" y="4"/>
                </a:lnTo>
                <a:lnTo>
                  <a:pt x="27" y="2"/>
                </a:lnTo>
                <a:lnTo>
                  <a:pt x="0" y="0"/>
                </a:lnTo>
                <a:close/>
              </a:path>
            </a:pathLst>
          </a:custGeom>
          <a:solidFill>
            <a:srgbClr val="CCFFFF"/>
          </a:solidFill>
          <a:ln w="12700">
            <a:solidFill>
              <a:srgbClr val="3366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grpSp>
        <p:nvGrpSpPr>
          <p:cNvPr id="16530" name="Group 373">
            <a:extLst>
              <a:ext uri="{FF2B5EF4-FFF2-40B4-BE49-F238E27FC236}">
                <a16:creationId xmlns:a16="http://schemas.microsoft.com/office/drawing/2014/main" id="{C845FA05-7AB7-69A8-0C58-9DB037BE2146}"/>
              </a:ext>
            </a:extLst>
          </p:cNvPr>
          <p:cNvGrpSpPr>
            <a:grpSpLocks/>
          </p:cNvGrpSpPr>
          <p:nvPr/>
        </p:nvGrpSpPr>
        <p:grpSpPr bwMode="auto">
          <a:xfrm>
            <a:off x="3609975" y="2908300"/>
            <a:ext cx="76200" cy="52388"/>
            <a:chOff x="2274" y="1832"/>
            <a:chExt cx="48" cy="33"/>
          </a:xfrm>
        </p:grpSpPr>
        <p:sp>
          <p:nvSpPr>
            <p:cNvPr id="16695" name="Freeform 374">
              <a:extLst>
                <a:ext uri="{FF2B5EF4-FFF2-40B4-BE49-F238E27FC236}">
                  <a16:creationId xmlns:a16="http://schemas.microsoft.com/office/drawing/2014/main" id="{A3C92F1C-F1AE-7FDC-740B-7CE9CEC7B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4" y="1832"/>
              <a:ext cx="48" cy="33"/>
            </a:xfrm>
            <a:custGeom>
              <a:avLst/>
              <a:gdLst>
                <a:gd name="T0" fmla="*/ 0 w 96"/>
                <a:gd name="T1" fmla="*/ 0 h 67"/>
                <a:gd name="T2" fmla="*/ 0 w 96"/>
                <a:gd name="T3" fmla="*/ 0 h 67"/>
                <a:gd name="T4" fmla="*/ 1 w 96"/>
                <a:gd name="T5" fmla="*/ 1 h 67"/>
                <a:gd name="T6" fmla="*/ 2 w 96"/>
                <a:gd name="T7" fmla="*/ 2 h 67"/>
                <a:gd name="T8" fmla="*/ 3 w 96"/>
                <a:gd name="T9" fmla="*/ 4 h 67"/>
                <a:gd name="T10" fmla="*/ 5 w 96"/>
                <a:gd name="T11" fmla="*/ 5 h 67"/>
                <a:gd name="T12" fmla="*/ 8 w 96"/>
                <a:gd name="T13" fmla="*/ 7 h 67"/>
                <a:gd name="T14" fmla="*/ 10 w 96"/>
                <a:gd name="T15" fmla="*/ 8 h 67"/>
                <a:gd name="T16" fmla="*/ 11 w 96"/>
                <a:gd name="T17" fmla="*/ 8 h 67"/>
                <a:gd name="T18" fmla="*/ 12 w 96"/>
                <a:gd name="T19" fmla="*/ 8 h 67"/>
                <a:gd name="T20" fmla="*/ 12 w 96"/>
                <a:gd name="T21" fmla="*/ 7 h 67"/>
                <a:gd name="T22" fmla="*/ 12 w 96"/>
                <a:gd name="T23" fmla="*/ 7 h 67"/>
                <a:gd name="T24" fmla="*/ 11 w 96"/>
                <a:gd name="T25" fmla="*/ 5 h 67"/>
                <a:gd name="T26" fmla="*/ 10 w 96"/>
                <a:gd name="T27" fmla="*/ 4 h 67"/>
                <a:gd name="T28" fmla="*/ 8 w 96"/>
                <a:gd name="T29" fmla="*/ 2 h 67"/>
                <a:gd name="T30" fmla="*/ 5 w 96"/>
                <a:gd name="T31" fmla="*/ 1 h 67"/>
                <a:gd name="T32" fmla="*/ 3 w 96"/>
                <a:gd name="T33" fmla="*/ 0 h 67"/>
                <a:gd name="T34" fmla="*/ 1 w 96"/>
                <a:gd name="T35" fmla="*/ 0 h 67"/>
                <a:gd name="T36" fmla="*/ 0 w 96"/>
                <a:gd name="T37" fmla="*/ 0 h 6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6"/>
                <a:gd name="T58" fmla="*/ 0 h 67"/>
                <a:gd name="T59" fmla="*/ 96 w 96"/>
                <a:gd name="T60" fmla="*/ 67 h 6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6" h="67">
                  <a:moveTo>
                    <a:pt x="0" y="2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9" y="21"/>
                  </a:lnTo>
                  <a:lnTo>
                    <a:pt x="23" y="33"/>
                  </a:lnTo>
                  <a:lnTo>
                    <a:pt x="40" y="46"/>
                  </a:lnTo>
                  <a:lnTo>
                    <a:pt x="59" y="58"/>
                  </a:lnTo>
                  <a:lnTo>
                    <a:pt x="75" y="65"/>
                  </a:lnTo>
                  <a:lnTo>
                    <a:pt x="88" y="67"/>
                  </a:lnTo>
                  <a:lnTo>
                    <a:pt x="96" y="65"/>
                  </a:lnTo>
                  <a:lnTo>
                    <a:pt x="96" y="61"/>
                  </a:lnTo>
                  <a:lnTo>
                    <a:pt x="96" y="58"/>
                  </a:lnTo>
                  <a:lnTo>
                    <a:pt x="88" y="46"/>
                  </a:lnTo>
                  <a:lnTo>
                    <a:pt x="75" y="35"/>
                  </a:lnTo>
                  <a:lnTo>
                    <a:pt x="57" y="21"/>
                  </a:lnTo>
                  <a:lnTo>
                    <a:pt x="38" y="10"/>
                  </a:lnTo>
                  <a:lnTo>
                    <a:pt x="21" y="2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blipFill dpi="0" rotWithShape="0">
              <a:blip r:embed="rId21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696" name="Freeform 375">
              <a:extLst>
                <a:ext uri="{FF2B5EF4-FFF2-40B4-BE49-F238E27FC236}">
                  <a16:creationId xmlns:a16="http://schemas.microsoft.com/office/drawing/2014/main" id="{8B3A06E2-1346-0BD6-DC35-195EB8E6A3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4" y="1832"/>
              <a:ext cx="48" cy="33"/>
            </a:xfrm>
            <a:custGeom>
              <a:avLst/>
              <a:gdLst>
                <a:gd name="T0" fmla="*/ 0 w 96"/>
                <a:gd name="T1" fmla="*/ 0 h 67"/>
                <a:gd name="T2" fmla="*/ 0 w 96"/>
                <a:gd name="T3" fmla="*/ 0 h 67"/>
                <a:gd name="T4" fmla="*/ 1 w 96"/>
                <a:gd name="T5" fmla="*/ 1 h 67"/>
                <a:gd name="T6" fmla="*/ 2 w 96"/>
                <a:gd name="T7" fmla="*/ 2 h 67"/>
                <a:gd name="T8" fmla="*/ 3 w 96"/>
                <a:gd name="T9" fmla="*/ 4 h 67"/>
                <a:gd name="T10" fmla="*/ 5 w 96"/>
                <a:gd name="T11" fmla="*/ 5 h 67"/>
                <a:gd name="T12" fmla="*/ 8 w 96"/>
                <a:gd name="T13" fmla="*/ 7 h 67"/>
                <a:gd name="T14" fmla="*/ 10 w 96"/>
                <a:gd name="T15" fmla="*/ 8 h 67"/>
                <a:gd name="T16" fmla="*/ 11 w 96"/>
                <a:gd name="T17" fmla="*/ 8 h 67"/>
                <a:gd name="T18" fmla="*/ 12 w 96"/>
                <a:gd name="T19" fmla="*/ 8 h 67"/>
                <a:gd name="T20" fmla="*/ 12 w 96"/>
                <a:gd name="T21" fmla="*/ 7 h 67"/>
                <a:gd name="T22" fmla="*/ 12 w 96"/>
                <a:gd name="T23" fmla="*/ 7 h 67"/>
                <a:gd name="T24" fmla="*/ 11 w 96"/>
                <a:gd name="T25" fmla="*/ 5 h 67"/>
                <a:gd name="T26" fmla="*/ 10 w 96"/>
                <a:gd name="T27" fmla="*/ 4 h 67"/>
                <a:gd name="T28" fmla="*/ 8 w 96"/>
                <a:gd name="T29" fmla="*/ 2 h 67"/>
                <a:gd name="T30" fmla="*/ 5 w 96"/>
                <a:gd name="T31" fmla="*/ 1 h 67"/>
                <a:gd name="T32" fmla="*/ 3 w 96"/>
                <a:gd name="T33" fmla="*/ 0 h 67"/>
                <a:gd name="T34" fmla="*/ 1 w 96"/>
                <a:gd name="T35" fmla="*/ 0 h 67"/>
                <a:gd name="T36" fmla="*/ 0 w 96"/>
                <a:gd name="T37" fmla="*/ 0 h 6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6"/>
                <a:gd name="T58" fmla="*/ 0 h 67"/>
                <a:gd name="T59" fmla="*/ 96 w 96"/>
                <a:gd name="T60" fmla="*/ 67 h 6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6" h="67">
                  <a:moveTo>
                    <a:pt x="0" y="2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9" y="21"/>
                  </a:lnTo>
                  <a:lnTo>
                    <a:pt x="23" y="33"/>
                  </a:lnTo>
                  <a:lnTo>
                    <a:pt x="40" y="46"/>
                  </a:lnTo>
                  <a:lnTo>
                    <a:pt x="59" y="58"/>
                  </a:lnTo>
                  <a:lnTo>
                    <a:pt x="75" y="65"/>
                  </a:lnTo>
                  <a:lnTo>
                    <a:pt x="88" y="67"/>
                  </a:lnTo>
                  <a:lnTo>
                    <a:pt x="96" y="65"/>
                  </a:lnTo>
                  <a:lnTo>
                    <a:pt x="96" y="61"/>
                  </a:lnTo>
                  <a:lnTo>
                    <a:pt x="96" y="58"/>
                  </a:lnTo>
                  <a:lnTo>
                    <a:pt x="88" y="46"/>
                  </a:lnTo>
                  <a:lnTo>
                    <a:pt x="75" y="35"/>
                  </a:lnTo>
                  <a:lnTo>
                    <a:pt x="57" y="21"/>
                  </a:lnTo>
                  <a:lnTo>
                    <a:pt x="38" y="10"/>
                  </a:lnTo>
                  <a:lnTo>
                    <a:pt x="21" y="2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noFill/>
            <a:ln w="12700">
              <a:solidFill>
                <a:srgbClr val="618F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6531" name="Freeform 376">
            <a:extLst>
              <a:ext uri="{FF2B5EF4-FFF2-40B4-BE49-F238E27FC236}">
                <a16:creationId xmlns:a16="http://schemas.microsoft.com/office/drawing/2014/main" id="{204E2E5D-578E-B523-716C-5145C31CE197}"/>
              </a:ext>
            </a:extLst>
          </p:cNvPr>
          <p:cNvSpPr>
            <a:spLocks/>
          </p:cNvSpPr>
          <p:nvPr/>
        </p:nvSpPr>
        <p:spPr bwMode="auto">
          <a:xfrm>
            <a:off x="3514725" y="2722563"/>
            <a:ext cx="130175" cy="219075"/>
          </a:xfrm>
          <a:custGeom>
            <a:avLst/>
            <a:gdLst>
              <a:gd name="T0" fmla="*/ 0 w 163"/>
              <a:gd name="T1" fmla="*/ 0 h 274"/>
              <a:gd name="T2" fmla="*/ 2147483646 w 163"/>
              <a:gd name="T3" fmla="*/ 2147483646 h 274"/>
              <a:gd name="T4" fmla="*/ 2147483646 w 163"/>
              <a:gd name="T5" fmla="*/ 2147483646 h 274"/>
              <a:gd name="T6" fmla="*/ 2147483646 w 163"/>
              <a:gd name="T7" fmla="*/ 2147483646 h 274"/>
              <a:gd name="T8" fmla="*/ 2147483646 w 163"/>
              <a:gd name="T9" fmla="*/ 2147483646 h 274"/>
              <a:gd name="T10" fmla="*/ 2147483646 w 163"/>
              <a:gd name="T11" fmla="*/ 2147483646 h 274"/>
              <a:gd name="T12" fmla="*/ 2147483646 w 163"/>
              <a:gd name="T13" fmla="*/ 2147483646 h 274"/>
              <a:gd name="T14" fmla="*/ 2147483646 w 163"/>
              <a:gd name="T15" fmla="*/ 2147483646 h 274"/>
              <a:gd name="T16" fmla="*/ 2147483646 w 163"/>
              <a:gd name="T17" fmla="*/ 2147483646 h 274"/>
              <a:gd name="T18" fmla="*/ 2147483646 w 163"/>
              <a:gd name="T19" fmla="*/ 2147483646 h 274"/>
              <a:gd name="T20" fmla="*/ 2147483646 w 163"/>
              <a:gd name="T21" fmla="*/ 2147483646 h 274"/>
              <a:gd name="T22" fmla="*/ 2147483646 w 163"/>
              <a:gd name="T23" fmla="*/ 2147483646 h 274"/>
              <a:gd name="T24" fmla="*/ 2147483646 w 163"/>
              <a:gd name="T25" fmla="*/ 2147483646 h 274"/>
              <a:gd name="T26" fmla="*/ 2147483646 w 163"/>
              <a:gd name="T27" fmla="*/ 2147483646 h 274"/>
              <a:gd name="T28" fmla="*/ 2147483646 w 163"/>
              <a:gd name="T29" fmla="*/ 2147483646 h 274"/>
              <a:gd name="T30" fmla="*/ 2147483646 w 163"/>
              <a:gd name="T31" fmla="*/ 2147483646 h 274"/>
              <a:gd name="T32" fmla="*/ 2147483646 w 163"/>
              <a:gd name="T33" fmla="*/ 2147483646 h 274"/>
              <a:gd name="T34" fmla="*/ 2147483646 w 163"/>
              <a:gd name="T35" fmla="*/ 2147483646 h 274"/>
              <a:gd name="T36" fmla="*/ 2147483646 w 163"/>
              <a:gd name="T37" fmla="*/ 2147483646 h 274"/>
              <a:gd name="T38" fmla="*/ 2147483646 w 163"/>
              <a:gd name="T39" fmla="*/ 2147483646 h 274"/>
              <a:gd name="T40" fmla="*/ 2147483646 w 163"/>
              <a:gd name="T41" fmla="*/ 2147483646 h 274"/>
              <a:gd name="T42" fmla="*/ 2147483646 w 163"/>
              <a:gd name="T43" fmla="*/ 2147483646 h 274"/>
              <a:gd name="T44" fmla="*/ 2147483646 w 163"/>
              <a:gd name="T45" fmla="*/ 2147483646 h 274"/>
              <a:gd name="T46" fmla="*/ 2147483646 w 163"/>
              <a:gd name="T47" fmla="*/ 2147483646 h 274"/>
              <a:gd name="T48" fmla="*/ 2147483646 w 163"/>
              <a:gd name="T49" fmla="*/ 2147483646 h 274"/>
              <a:gd name="T50" fmla="*/ 2147483646 w 163"/>
              <a:gd name="T51" fmla="*/ 2147483646 h 274"/>
              <a:gd name="T52" fmla="*/ 2147483646 w 163"/>
              <a:gd name="T53" fmla="*/ 2147483646 h 274"/>
              <a:gd name="T54" fmla="*/ 2147483646 w 163"/>
              <a:gd name="T55" fmla="*/ 2147483646 h 274"/>
              <a:gd name="T56" fmla="*/ 2147483646 w 163"/>
              <a:gd name="T57" fmla="*/ 2147483646 h 274"/>
              <a:gd name="T58" fmla="*/ 2147483646 w 163"/>
              <a:gd name="T59" fmla="*/ 2147483646 h 274"/>
              <a:gd name="T60" fmla="*/ 2147483646 w 163"/>
              <a:gd name="T61" fmla="*/ 2147483646 h 274"/>
              <a:gd name="T62" fmla="*/ 2147483646 w 163"/>
              <a:gd name="T63" fmla="*/ 2147483646 h 274"/>
              <a:gd name="T64" fmla="*/ 2147483646 w 163"/>
              <a:gd name="T65" fmla="*/ 2147483646 h 274"/>
              <a:gd name="T66" fmla="*/ 2147483646 w 163"/>
              <a:gd name="T67" fmla="*/ 2147483646 h 274"/>
              <a:gd name="T68" fmla="*/ 2147483646 w 163"/>
              <a:gd name="T69" fmla="*/ 2147483646 h 274"/>
              <a:gd name="T70" fmla="*/ 2147483646 w 163"/>
              <a:gd name="T71" fmla="*/ 2147483646 h 274"/>
              <a:gd name="T72" fmla="*/ 2147483646 w 163"/>
              <a:gd name="T73" fmla="*/ 2147483646 h 274"/>
              <a:gd name="T74" fmla="*/ 0 w 163"/>
              <a:gd name="T75" fmla="*/ 0 h 27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63"/>
              <a:gd name="T115" fmla="*/ 0 h 274"/>
              <a:gd name="T116" fmla="*/ 163 w 163"/>
              <a:gd name="T117" fmla="*/ 274 h 274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63" h="274">
                <a:moveTo>
                  <a:pt x="0" y="0"/>
                </a:moveTo>
                <a:lnTo>
                  <a:pt x="8" y="23"/>
                </a:lnTo>
                <a:lnTo>
                  <a:pt x="11" y="42"/>
                </a:lnTo>
                <a:lnTo>
                  <a:pt x="15" y="59"/>
                </a:lnTo>
                <a:lnTo>
                  <a:pt x="17" y="77"/>
                </a:lnTo>
                <a:lnTo>
                  <a:pt x="19" y="107"/>
                </a:lnTo>
                <a:lnTo>
                  <a:pt x="19" y="123"/>
                </a:lnTo>
                <a:lnTo>
                  <a:pt x="17" y="140"/>
                </a:lnTo>
                <a:lnTo>
                  <a:pt x="31" y="167"/>
                </a:lnTo>
                <a:lnTo>
                  <a:pt x="48" y="192"/>
                </a:lnTo>
                <a:lnTo>
                  <a:pt x="69" y="219"/>
                </a:lnTo>
                <a:lnTo>
                  <a:pt x="82" y="232"/>
                </a:lnTo>
                <a:lnTo>
                  <a:pt x="98" y="247"/>
                </a:lnTo>
                <a:lnTo>
                  <a:pt x="121" y="259"/>
                </a:lnTo>
                <a:lnTo>
                  <a:pt x="138" y="269"/>
                </a:lnTo>
                <a:lnTo>
                  <a:pt x="149" y="274"/>
                </a:lnTo>
                <a:lnTo>
                  <a:pt x="157" y="274"/>
                </a:lnTo>
                <a:lnTo>
                  <a:pt x="163" y="270"/>
                </a:lnTo>
                <a:lnTo>
                  <a:pt x="163" y="261"/>
                </a:lnTo>
                <a:lnTo>
                  <a:pt x="163" y="244"/>
                </a:lnTo>
                <a:lnTo>
                  <a:pt x="161" y="234"/>
                </a:lnTo>
                <a:lnTo>
                  <a:pt x="159" y="221"/>
                </a:lnTo>
                <a:lnTo>
                  <a:pt x="155" y="213"/>
                </a:lnTo>
                <a:lnTo>
                  <a:pt x="146" y="201"/>
                </a:lnTo>
                <a:lnTo>
                  <a:pt x="136" y="192"/>
                </a:lnTo>
                <a:lnTo>
                  <a:pt x="126" y="182"/>
                </a:lnTo>
                <a:lnTo>
                  <a:pt x="105" y="151"/>
                </a:lnTo>
                <a:lnTo>
                  <a:pt x="86" y="121"/>
                </a:lnTo>
                <a:lnTo>
                  <a:pt x="67" y="92"/>
                </a:lnTo>
                <a:lnTo>
                  <a:pt x="54" y="63"/>
                </a:lnTo>
                <a:lnTo>
                  <a:pt x="50" y="55"/>
                </a:lnTo>
                <a:lnTo>
                  <a:pt x="48" y="48"/>
                </a:lnTo>
                <a:lnTo>
                  <a:pt x="44" y="38"/>
                </a:lnTo>
                <a:lnTo>
                  <a:pt x="38" y="31"/>
                </a:lnTo>
                <a:lnTo>
                  <a:pt x="31" y="23"/>
                </a:lnTo>
                <a:lnTo>
                  <a:pt x="21" y="15"/>
                </a:lnTo>
                <a:lnTo>
                  <a:pt x="9" y="7"/>
                </a:lnTo>
                <a:lnTo>
                  <a:pt x="0" y="0"/>
                </a:lnTo>
                <a:close/>
              </a:path>
            </a:pathLst>
          </a:custGeom>
          <a:solidFill>
            <a:srgbClr val="CCFFFF"/>
          </a:solidFill>
          <a:ln w="12700">
            <a:solidFill>
              <a:srgbClr val="3366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grpSp>
        <p:nvGrpSpPr>
          <p:cNvPr id="16532" name="Group 377">
            <a:extLst>
              <a:ext uri="{FF2B5EF4-FFF2-40B4-BE49-F238E27FC236}">
                <a16:creationId xmlns:a16="http://schemas.microsoft.com/office/drawing/2014/main" id="{0F033D9C-93DE-924C-2C5B-E89AB8FC6464}"/>
              </a:ext>
            </a:extLst>
          </p:cNvPr>
          <p:cNvGrpSpPr>
            <a:grpSpLocks/>
          </p:cNvGrpSpPr>
          <p:nvPr/>
        </p:nvGrpSpPr>
        <p:grpSpPr bwMode="auto">
          <a:xfrm>
            <a:off x="3549650" y="2817813"/>
            <a:ext cx="49213" cy="80962"/>
            <a:chOff x="2236" y="1775"/>
            <a:chExt cx="31" cy="51"/>
          </a:xfrm>
        </p:grpSpPr>
        <p:sp>
          <p:nvSpPr>
            <p:cNvPr id="16693" name="Freeform 378">
              <a:extLst>
                <a:ext uri="{FF2B5EF4-FFF2-40B4-BE49-F238E27FC236}">
                  <a16:creationId xmlns:a16="http://schemas.microsoft.com/office/drawing/2014/main" id="{6F1364A1-CBCE-7ADE-EAAF-AA2A6556C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6" y="1775"/>
              <a:ext cx="31" cy="51"/>
            </a:xfrm>
            <a:custGeom>
              <a:avLst/>
              <a:gdLst>
                <a:gd name="T0" fmla="*/ 1 w 61"/>
                <a:gd name="T1" fmla="*/ 0 h 102"/>
                <a:gd name="T2" fmla="*/ 1 w 61"/>
                <a:gd name="T3" fmla="*/ 1 h 102"/>
                <a:gd name="T4" fmla="*/ 0 w 61"/>
                <a:gd name="T5" fmla="*/ 1 h 102"/>
                <a:gd name="T6" fmla="*/ 1 w 61"/>
                <a:gd name="T7" fmla="*/ 3 h 102"/>
                <a:gd name="T8" fmla="*/ 1 w 61"/>
                <a:gd name="T9" fmla="*/ 5 h 102"/>
                <a:gd name="T10" fmla="*/ 3 w 61"/>
                <a:gd name="T11" fmla="*/ 8 h 102"/>
                <a:gd name="T12" fmla="*/ 4 w 61"/>
                <a:gd name="T13" fmla="*/ 10 h 102"/>
                <a:gd name="T14" fmla="*/ 5 w 61"/>
                <a:gd name="T15" fmla="*/ 12 h 102"/>
                <a:gd name="T16" fmla="*/ 7 w 61"/>
                <a:gd name="T17" fmla="*/ 13 h 102"/>
                <a:gd name="T18" fmla="*/ 7 w 61"/>
                <a:gd name="T19" fmla="*/ 13 h 102"/>
                <a:gd name="T20" fmla="*/ 8 w 61"/>
                <a:gd name="T21" fmla="*/ 13 h 102"/>
                <a:gd name="T22" fmla="*/ 8 w 61"/>
                <a:gd name="T23" fmla="*/ 13 h 102"/>
                <a:gd name="T24" fmla="*/ 8 w 61"/>
                <a:gd name="T25" fmla="*/ 12 h 102"/>
                <a:gd name="T26" fmla="*/ 8 w 61"/>
                <a:gd name="T27" fmla="*/ 11 h 102"/>
                <a:gd name="T28" fmla="*/ 7 w 61"/>
                <a:gd name="T29" fmla="*/ 8 h 102"/>
                <a:gd name="T30" fmla="*/ 6 w 61"/>
                <a:gd name="T31" fmla="*/ 6 h 102"/>
                <a:gd name="T32" fmla="*/ 5 w 61"/>
                <a:gd name="T33" fmla="*/ 4 h 102"/>
                <a:gd name="T34" fmla="*/ 3 w 61"/>
                <a:gd name="T35" fmla="*/ 2 h 102"/>
                <a:gd name="T36" fmla="*/ 2 w 61"/>
                <a:gd name="T37" fmla="*/ 1 h 102"/>
                <a:gd name="T38" fmla="*/ 1 w 61"/>
                <a:gd name="T39" fmla="*/ 0 h 102"/>
                <a:gd name="T40" fmla="*/ 1 w 61"/>
                <a:gd name="T41" fmla="*/ 0 h 10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1"/>
                <a:gd name="T64" fmla="*/ 0 h 102"/>
                <a:gd name="T65" fmla="*/ 61 w 61"/>
                <a:gd name="T66" fmla="*/ 102 h 10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1" h="102">
                  <a:moveTo>
                    <a:pt x="4" y="0"/>
                  </a:moveTo>
                  <a:lnTo>
                    <a:pt x="2" y="2"/>
                  </a:lnTo>
                  <a:lnTo>
                    <a:pt x="0" y="7"/>
                  </a:lnTo>
                  <a:lnTo>
                    <a:pt x="2" y="21"/>
                  </a:lnTo>
                  <a:lnTo>
                    <a:pt x="8" y="38"/>
                  </a:lnTo>
                  <a:lnTo>
                    <a:pt x="17" y="57"/>
                  </a:lnTo>
                  <a:lnTo>
                    <a:pt x="29" y="77"/>
                  </a:lnTo>
                  <a:lnTo>
                    <a:pt x="40" y="92"/>
                  </a:lnTo>
                  <a:lnTo>
                    <a:pt x="50" y="100"/>
                  </a:lnTo>
                  <a:lnTo>
                    <a:pt x="54" y="102"/>
                  </a:lnTo>
                  <a:lnTo>
                    <a:pt x="57" y="102"/>
                  </a:lnTo>
                  <a:lnTo>
                    <a:pt x="59" y="100"/>
                  </a:lnTo>
                  <a:lnTo>
                    <a:pt x="61" y="94"/>
                  </a:lnTo>
                  <a:lnTo>
                    <a:pt x="59" y="82"/>
                  </a:lnTo>
                  <a:lnTo>
                    <a:pt x="54" y="63"/>
                  </a:lnTo>
                  <a:lnTo>
                    <a:pt x="44" y="44"/>
                  </a:lnTo>
                  <a:lnTo>
                    <a:pt x="33" y="25"/>
                  </a:lnTo>
                  <a:lnTo>
                    <a:pt x="21" y="9"/>
                  </a:lnTo>
                  <a:lnTo>
                    <a:pt x="11" y="2"/>
                  </a:lnTo>
                  <a:lnTo>
                    <a:pt x="8" y="0"/>
                  </a:lnTo>
                  <a:lnTo>
                    <a:pt x="4" y="0"/>
                  </a:lnTo>
                  <a:close/>
                </a:path>
              </a:pathLst>
            </a:custGeom>
            <a:blipFill dpi="0" rotWithShape="0">
              <a:blip r:embed="rId2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694" name="Freeform 379">
              <a:extLst>
                <a:ext uri="{FF2B5EF4-FFF2-40B4-BE49-F238E27FC236}">
                  <a16:creationId xmlns:a16="http://schemas.microsoft.com/office/drawing/2014/main" id="{FF996196-B128-F360-FF60-7DAD94BCD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6" y="1775"/>
              <a:ext cx="31" cy="51"/>
            </a:xfrm>
            <a:custGeom>
              <a:avLst/>
              <a:gdLst>
                <a:gd name="T0" fmla="*/ 1 w 61"/>
                <a:gd name="T1" fmla="*/ 0 h 102"/>
                <a:gd name="T2" fmla="*/ 1 w 61"/>
                <a:gd name="T3" fmla="*/ 1 h 102"/>
                <a:gd name="T4" fmla="*/ 0 w 61"/>
                <a:gd name="T5" fmla="*/ 1 h 102"/>
                <a:gd name="T6" fmla="*/ 1 w 61"/>
                <a:gd name="T7" fmla="*/ 3 h 102"/>
                <a:gd name="T8" fmla="*/ 1 w 61"/>
                <a:gd name="T9" fmla="*/ 5 h 102"/>
                <a:gd name="T10" fmla="*/ 3 w 61"/>
                <a:gd name="T11" fmla="*/ 8 h 102"/>
                <a:gd name="T12" fmla="*/ 4 w 61"/>
                <a:gd name="T13" fmla="*/ 10 h 102"/>
                <a:gd name="T14" fmla="*/ 5 w 61"/>
                <a:gd name="T15" fmla="*/ 12 h 102"/>
                <a:gd name="T16" fmla="*/ 7 w 61"/>
                <a:gd name="T17" fmla="*/ 13 h 102"/>
                <a:gd name="T18" fmla="*/ 7 w 61"/>
                <a:gd name="T19" fmla="*/ 13 h 102"/>
                <a:gd name="T20" fmla="*/ 8 w 61"/>
                <a:gd name="T21" fmla="*/ 13 h 102"/>
                <a:gd name="T22" fmla="*/ 8 w 61"/>
                <a:gd name="T23" fmla="*/ 13 h 102"/>
                <a:gd name="T24" fmla="*/ 8 w 61"/>
                <a:gd name="T25" fmla="*/ 12 h 102"/>
                <a:gd name="T26" fmla="*/ 8 w 61"/>
                <a:gd name="T27" fmla="*/ 11 h 102"/>
                <a:gd name="T28" fmla="*/ 7 w 61"/>
                <a:gd name="T29" fmla="*/ 8 h 102"/>
                <a:gd name="T30" fmla="*/ 6 w 61"/>
                <a:gd name="T31" fmla="*/ 6 h 102"/>
                <a:gd name="T32" fmla="*/ 5 w 61"/>
                <a:gd name="T33" fmla="*/ 4 h 102"/>
                <a:gd name="T34" fmla="*/ 3 w 61"/>
                <a:gd name="T35" fmla="*/ 2 h 102"/>
                <a:gd name="T36" fmla="*/ 2 w 61"/>
                <a:gd name="T37" fmla="*/ 1 h 102"/>
                <a:gd name="T38" fmla="*/ 1 w 61"/>
                <a:gd name="T39" fmla="*/ 0 h 102"/>
                <a:gd name="T40" fmla="*/ 1 w 61"/>
                <a:gd name="T41" fmla="*/ 0 h 10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1"/>
                <a:gd name="T64" fmla="*/ 0 h 102"/>
                <a:gd name="T65" fmla="*/ 61 w 61"/>
                <a:gd name="T66" fmla="*/ 102 h 10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1" h="102">
                  <a:moveTo>
                    <a:pt x="4" y="0"/>
                  </a:moveTo>
                  <a:lnTo>
                    <a:pt x="2" y="2"/>
                  </a:lnTo>
                  <a:lnTo>
                    <a:pt x="0" y="7"/>
                  </a:lnTo>
                  <a:lnTo>
                    <a:pt x="2" y="21"/>
                  </a:lnTo>
                  <a:lnTo>
                    <a:pt x="8" y="38"/>
                  </a:lnTo>
                  <a:lnTo>
                    <a:pt x="17" y="57"/>
                  </a:lnTo>
                  <a:lnTo>
                    <a:pt x="29" y="77"/>
                  </a:lnTo>
                  <a:lnTo>
                    <a:pt x="40" y="92"/>
                  </a:lnTo>
                  <a:lnTo>
                    <a:pt x="50" y="100"/>
                  </a:lnTo>
                  <a:lnTo>
                    <a:pt x="54" y="102"/>
                  </a:lnTo>
                  <a:lnTo>
                    <a:pt x="57" y="102"/>
                  </a:lnTo>
                  <a:lnTo>
                    <a:pt x="59" y="100"/>
                  </a:lnTo>
                  <a:lnTo>
                    <a:pt x="61" y="94"/>
                  </a:lnTo>
                  <a:lnTo>
                    <a:pt x="59" y="82"/>
                  </a:lnTo>
                  <a:lnTo>
                    <a:pt x="54" y="63"/>
                  </a:lnTo>
                  <a:lnTo>
                    <a:pt x="44" y="44"/>
                  </a:lnTo>
                  <a:lnTo>
                    <a:pt x="33" y="25"/>
                  </a:lnTo>
                  <a:lnTo>
                    <a:pt x="21" y="9"/>
                  </a:lnTo>
                  <a:lnTo>
                    <a:pt x="11" y="2"/>
                  </a:lnTo>
                  <a:lnTo>
                    <a:pt x="8" y="0"/>
                  </a:lnTo>
                  <a:lnTo>
                    <a:pt x="4" y="0"/>
                  </a:lnTo>
                  <a:close/>
                </a:path>
              </a:pathLst>
            </a:custGeom>
            <a:noFill/>
            <a:ln w="12700">
              <a:solidFill>
                <a:srgbClr val="618F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6533" name="Freeform 380">
            <a:extLst>
              <a:ext uri="{FF2B5EF4-FFF2-40B4-BE49-F238E27FC236}">
                <a16:creationId xmlns:a16="http://schemas.microsoft.com/office/drawing/2014/main" id="{9C8B8789-B7A4-E6EE-E50B-C3400DBB9810}"/>
              </a:ext>
            </a:extLst>
          </p:cNvPr>
          <p:cNvSpPr>
            <a:spLocks/>
          </p:cNvSpPr>
          <p:nvPr/>
        </p:nvSpPr>
        <p:spPr bwMode="auto">
          <a:xfrm>
            <a:off x="3451225" y="2624138"/>
            <a:ext cx="131763" cy="215900"/>
          </a:xfrm>
          <a:custGeom>
            <a:avLst/>
            <a:gdLst>
              <a:gd name="T0" fmla="*/ 0 w 165"/>
              <a:gd name="T1" fmla="*/ 0 h 273"/>
              <a:gd name="T2" fmla="*/ 2147483646 w 165"/>
              <a:gd name="T3" fmla="*/ 2147483646 h 273"/>
              <a:gd name="T4" fmla="*/ 2147483646 w 165"/>
              <a:gd name="T5" fmla="*/ 2147483646 h 273"/>
              <a:gd name="T6" fmla="*/ 2147483646 w 165"/>
              <a:gd name="T7" fmla="*/ 2147483646 h 273"/>
              <a:gd name="T8" fmla="*/ 2147483646 w 165"/>
              <a:gd name="T9" fmla="*/ 2147483646 h 273"/>
              <a:gd name="T10" fmla="*/ 2147483646 w 165"/>
              <a:gd name="T11" fmla="*/ 2147483646 h 273"/>
              <a:gd name="T12" fmla="*/ 2147483646 w 165"/>
              <a:gd name="T13" fmla="*/ 2147483646 h 273"/>
              <a:gd name="T14" fmla="*/ 2147483646 w 165"/>
              <a:gd name="T15" fmla="*/ 2147483646 h 273"/>
              <a:gd name="T16" fmla="*/ 2147483646 w 165"/>
              <a:gd name="T17" fmla="*/ 2147483646 h 273"/>
              <a:gd name="T18" fmla="*/ 2147483646 w 165"/>
              <a:gd name="T19" fmla="*/ 2147483646 h 273"/>
              <a:gd name="T20" fmla="*/ 2147483646 w 165"/>
              <a:gd name="T21" fmla="*/ 2147483646 h 273"/>
              <a:gd name="T22" fmla="*/ 2147483646 w 165"/>
              <a:gd name="T23" fmla="*/ 2147483646 h 273"/>
              <a:gd name="T24" fmla="*/ 2147483646 w 165"/>
              <a:gd name="T25" fmla="*/ 2147483646 h 273"/>
              <a:gd name="T26" fmla="*/ 2147483646 w 165"/>
              <a:gd name="T27" fmla="*/ 2147483646 h 273"/>
              <a:gd name="T28" fmla="*/ 2147483646 w 165"/>
              <a:gd name="T29" fmla="*/ 2147483646 h 273"/>
              <a:gd name="T30" fmla="*/ 2147483646 w 165"/>
              <a:gd name="T31" fmla="*/ 2147483646 h 273"/>
              <a:gd name="T32" fmla="*/ 2147483646 w 165"/>
              <a:gd name="T33" fmla="*/ 2147483646 h 273"/>
              <a:gd name="T34" fmla="*/ 2147483646 w 165"/>
              <a:gd name="T35" fmla="*/ 2147483646 h 273"/>
              <a:gd name="T36" fmla="*/ 2147483646 w 165"/>
              <a:gd name="T37" fmla="*/ 2147483646 h 273"/>
              <a:gd name="T38" fmla="*/ 2147483646 w 165"/>
              <a:gd name="T39" fmla="*/ 2147483646 h 273"/>
              <a:gd name="T40" fmla="*/ 2147483646 w 165"/>
              <a:gd name="T41" fmla="*/ 2147483646 h 273"/>
              <a:gd name="T42" fmla="*/ 2147483646 w 165"/>
              <a:gd name="T43" fmla="*/ 2147483646 h 273"/>
              <a:gd name="T44" fmla="*/ 2147483646 w 165"/>
              <a:gd name="T45" fmla="*/ 2147483646 h 273"/>
              <a:gd name="T46" fmla="*/ 2147483646 w 165"/>
              <a:gd name="T47" fmla="*/ 2147483646 h 273"/>
              <a:gd name="T48" fmla="*/ 2147483646 w 165"/>
              <a:gd name="T49" fmla="*/ 2147483646 h 273"/>
              <a:gd name="T50" fmla="*/ 2147483646 w 165"/>
              <a:gd name="T51" fmla="*/ 2147483646 h 273"/>
              <a:gd name="T52" fmla="*/ 2147483646 w 165"/>
              <a:gd name="T53" fmla="*/ 2147483646 h 273"/>
              <a:gd name="T54" fmla="*/ 2147483646 w 165"/>
              <a:gd name="T55" fmla="*/ 2147483646 h 273"/>
              <a:gd name="T56" fmla="*/ 2147483646 w 165"/>
              <a:gd name="T57" fmla="*/ 2147483646 h 273"/>
              <a:gd name="T58" fmla="*/ 2147483646 w 165"/>
              <a:gd name="T59" fmla="*/ 2147483646 h 273"/>
              <a:gd name="T60" fmla="*/ 2147483646 w 165"/>
              <a:gd name="T61" fmla="*/ 2147483646 h 273"/>
              <a:gd name="T62" fmla="*/ 2147483646 w 165"/>
              <a:gd name="T63" fmla="*/ 2147483646 h 273"/>
              <a:gd name="T64" fmla="*/ 2147483646 w 165"/>
              <a:gd name="T65" fmla="*/ 2147483646 h 273"/>
              <a:gd name="T66" fmla="*/ 2147483646 w 165"/>
              <a:gd name="T67" fmla="*/ 2147483646 h 273"/>
              <a:gd name="T68" fmla="*/ 2147483646 w 165"/>
              <a:gd name="T69" fmla="*/ 2147483646 h 273"/>
              <a:gd name="T70" fmla="*/ 2147483646 w 165"/>
              <a:gd name="T71" fmla="*/ 2147483646 h 273"/>
              <a:gd name="T72" fmla="*/ 2147483646 w 165"/>
              <a:gd name="T73" fmla="*/ 2147483646 h 273"/>
              <a:gd name="T74" fmla="*/ 2147483646 w 165"/>
              <a:gd name="T75" fmla="*/ 2147483646 h 273"/>
              <a:gd name="T76" fmla="*/ 0 w 165"/>
              <a:gd name="T77" fmla="*/ 0 h 273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65"/>
              <a:gd name="T118" fmla="*/ 0 h 273"/>
              <a:gd name="T119" fmla="*/ 165 w 165"/>
              <a:gd name="T120" fmla="*/ 273 h 273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65" h="273">
                <a:moveTo>
                  <a:pt x="0" y="0"/>
                </a:moveTo>
                <a:lnTo>
                  <a:pt x="8" y="23"/>
                </a:lnTo>
                <a:lnTo>
                  <a:pt x="14" y="42"/>
                </a:lnTo>
                <a:lnTo>
                  <a:pt x="18" y="60"/>
                </a:lnTo>
                <a:lnTo>
                  <a:pt x="19" y="75"/>
                </a:lnTo>
                <a:lnTo>
                  <a:pt x="19" y="106"/>
                </a:lnTo>
                <a:lnTo>
                  <a:pt x="19" y="121"/>
                </a:lnTo>
                <a:lnTo>
                  <a:pt x="18" y="138"/>
                </a:lnTo>
                <a:lnTo>
                  <a:pt x="31" y="165"/>
                </a:lnTo>
                <a:lnTo>
                  <a:pt x="48" y="190"/>
                </a:lnTo>
                <a:lnTo>
                  <a:pt x="58" y="203"/>
                </a:lnTo>
                <a:lnTo>
                  <a:pt x="69" y="217"/>
                </a:lnTo>
                <a:lnTo>
                  <a:pt x="85" y="230"/>
                </a:lnTo>
                <a:lnTo>
                  <a:pt x="100" y="246"/>
                </a:lnTo>
                <a:lnTo>
                  <a:pt x="121" y="257"/>
                </a:lnTo>
                <a:lnTo>
                  <a:pt x="138" y="267"/>
                </a:lnTo>
                <a:lnTo>
                  <a:pt x="150" y="273"/>
                </a:lnTo>
                <a:lnTo>
                  <a:pt x="159" y="273"/>
                </a:lnTo>
                <a:lnTo>
                  <a:pt x="163" y="269"/>
                </a:lnTo>
                <a:lnTo>
                  <a:pt x="165" y="259"/>
                </a:lnTo>
                <a:lnTo>
                  <a:pt x="163" y="242"/>
                </a:lnTo>
                <a:lnTo>
                  <a:pt x="161" y="232"/>
                </a:lnTo>
                <a:lnTo>
                  <a:pt x="159" y="219"/>
                </a:lnTo>
                <a:lnTo>
                  <a:pt x="156" y="211"/>
                </a:lnTo>
                <a:lnTo>
                  <a:pt x="146" y="200"/>
                </a:lnTo>
                <a:lnTo>
                  <a:pt x="136" y="190"/>
                </a:lnTo>
                <a:lnTo>
                  <a:pt x="129" y="180"/>
                </a:lnTo>
                <a:lnTo>
                  <a:pt x="108" y="150"/>
                </a:lnTo>
                <a:lnTo>
                  <a:pt x="87" y="121"/>
                </a:lnTo>
                <a:lnTo>
                  <a:pt x="67" y="92"/>
                </a:lnTo>
                <a:lnTo>
                  <a:pt x="54" y="63"/>
                </a:lnTo>
                <a:lnTo>
                  <a:pt x="50" y="56"/>
                </a:lnTo>
                <a:lnTo>
                  <a:pt x="48" y="46"/>
                </a:lnTo>
                <a:lnTo>
                  <a:pt x="44" y="38"/>
                </a:lnTo>
                <a:lnTo>
                  <a:pt x="39" y="29"/>
                </a:lnTo>
                <a:lnTo>
                  <a:pt x="31" y="21"/>
                </a:lnTo>
                <a:lnTo>
                  <a:pt x="21" y="13"/>
                </a:lnTo>
                <a:lnTo>
                  <a:pt x="10" y="8"/>
                </a:lnTo>
                <a:lnTo>
                  <a:pt x="0" y="0"/>
                </a:lnTo>
                <a:close/>
              </a:path>
            </a:pathLst>
          </a:custGeom>
          <a:solidFill>
            <a:srgbClr val="CCFFFF"/>
          </a:solidFill>
          <a:ln w="12700">
            <a:solidFill>
              <a:srgbClr val="3366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grpSp>
        <p:nvGrpSpPr>
          <p:cNvPr id="16534" name="Group 381">
            <a:extLst>
              <a:ext uri="{FF2B5EF4-FFF2-40B4-BE49-F238E27FC236}">
                <a16:creationId xmlns:a16="http://schemas.microsoft.com/office/drawing/2014/main" id="{3A145EB2-2A43-CB5E-9581-4C090A7D98B3}"/>
              </a:ext>
            </a:extLst>
          </p:cNvPr>
          <p:cNvGrpSpPr>
            <a:grpSpLocks/>
          </p:cNvGrpSpPr>
          <p:nvPr/>
        </p:nvGrpSpPr>
        <p:grpSpPr bwMode="auto">
          <a:xfrm>
            <a:off x="3484563" y="2719388"/>
            <a:ext cx="50800" cy="79375"/>
            <a:chOff x="2195" y="1713"/>
            <a:chExt cx="32" cy="50"/>
          </a:xfrm>
        </p:grpSpPr>
        <p:sp>
          <p:nvSpPr>
            <p:cNvPr id="16691" name="Freeform 382">
              <a:extLst>
                <a:ext uri="{FF2B5EF4-FFF2-40B4-BE49-F238E27FC236}">
                  <a16:creationId xmlns:a16="http://schemas.microsoft.com/office/drawing/2014/main" id="{11FEF90B-AF7D-6975-174E-8B50656E02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5" y="1713"/>
              <a:ext cx="32" cy="50"/>
            </a:xfrm>
            <a:custGeom>
              <a:avLst/>
              <a:gdLst>
                <a:gd name="T0" fmla="*/ 1 w 63"/>
                <a:gd name="T1" fmla="*/ 0 h 102"/>
                <a:gd name="T2" fmla="*/ 1 w 63"/>
                <a:gd name="T3" fmla="*/ 0 h 102"/>
                <a:gd name="T4" fmla="*/ 0 w 63"/>
                <a:gd name="T5" fmla="*/ 0 h 102"/>
                <a:gd name="T6" fmla="*/ 1 w 63"/>
                <a:gd name="T7" fmla="*/ 2 h 102"/>
                <a:gd name="T8" fmla="*/ 1 w 63"/>
                <a:gd name="T9" fmla="*/ 4 h 102"/>
                <a:gd name="T10" fmla="*/ 3 w 63"/>
                <a:gd name="T11" fmla="*/ 7 h 102"/>
                <a:gd name="T12" fmla="*/ 4 w 63"/>
                <a:gd name="T13" fmla="*/ 9 h 102"/>
                <a:gd name="T14" fmla="*/ 6 w 63"/>
                <a:gd name="T15" fmla="*/ 11 h 102"/>
                <a:gd name="T16" fmla="*/ 6 w 63"/>
                <a:gd name="T17" fmla="*/ 11 h 102"/>
                <a:gd name="T18" fmla="*/ 7 w 63"/>
                <a:gd name="T19" fmla="*/ 12 h 102"/>
                <a:gd name="T20" fmla="*/ 7 w 63"/>
                <a:gd name="T21" fmla="*/ 12 h 102"/>
                <a:gd name="T22" fmla="*/ 8 w 63"/>
                <a:gd name="T23" fmla="*/ 12 h 102"/>
                <a:gd name="T24" fmla="*/ 8 w 63"/>
                <a:gd name="T25" fmla="*/ 12 h 102"/>
                <a:gd name="T26" fmla="*/ 8 w 63"/>
                <a:gd name="T27" fmla="*/ 11 h 102"/>
                <a:gd name="T28" fmla="*/ 8 w 63"/>
                <a:gd name="T29" fmla="*/ 10 h 102"/>
                <a:gd name="T30" fmla="*/ 7 w 63"/>
                <a:gd name="T31" fmla="*/ 7 h 102"/>
                <a:gd name="T32" fmla="*/ 6 w 63"/>
                <a:gd name="T33" fmla="*/ 5 h 102"/>
                <a:gd name="T34" fmla="*/ 5 w 63"/>
                <a:gd name="T35" fmla="*/ 2 h 102"/>
                <a:gd name="T36" fmla="*/ 3 w 63"/>
                <a:gd name="T37" fmla="*/ 1 h 102"/>
                <a:gd name="T38" fmla="*/ 3 w 63"/>
                <a:gd name="T39" fmla="*/ 0 h 102"/>
                <a:gd name="T40" fmla="*/ 2 w 63"/>
                <a:gd name="T41" fmla="*/ 0 h 102"/>
                <a:gd name="T42" fmla="*/ 1 w 63"/>
                <a:gd name="T43" fmla="*/ 0 h 102"/>
                <a:gd name="T44" fmla="*/ 1 w 63"/>
                <a:gd name="T45" fmla="*/ 0 h 10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3"/>
                <a:gd name="T70" fmla="*/ 0 h 102"/>
                <a:gd name="T71" fmla="*/ 63 w 63"/>
                <a:gd name="T72" fmla="*/ 102 h 10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3" h="102">
                  <a:moveTo>
                    <a:pt x="3" y="0"/>
                  </a:moveTo>
                  <a:lnTo>
                    <a:pt x="1" y="2"/>
                  </a:lnTo>
                  <a:lnTo>
                    <a:pt x="0" y="6"/>
                  </a:lnTo>
                  <a:lnTo>
                    <a:pt x="1" y="19"/>
                  </a:lnTo>
                  <a:lnTo>
                    <a:pt x="7" y="37"/>
                  </a:lnTo>
                  <a:lnTo>
                    <a:pt x="17" y="58"/>
                  </a:lnTo>
                  <a:lnTo>
                    <a:pt x="28" y="77"/>
                  </a:lnTo>
                  <a:lnTo>
                    <a:pt x="42" y="90"/>
                  </a:lnTo>
                  <a:lnTo>
                    <a:pt x="46" y="96"/>
                  </a:lnTo>
                  <a:lnTo>
                    <a:pt x="51" y="100"/>
                  </a:lnTo>
                  <a:lnTo>
                    <a:pt x="55" y="102"/>
                  </a:lnTo>
                  <a:lnTo>
                    <a:pt x="59" y="100"/>
                  </a:lnTo>
                  <a:lnTo>
                    <a:pt x="61" y="98"/>
                  </a:lnTo>
                  <a:lnTo>
                    <a:pt x="63" y="94"/>
                  </a:lnTo>
                  <a:lnTo>
                    <a:pt x="61" y="81"/>
                  </a:lnTo>
                  <a:lnTo>
                    <a:pt x="55" y="63"/>
                  </a:lnTo>
                  <a:lnTo>
                    <a:pt x="46" y="42"/>
                  </a:lnTo>
                  <a:lnTo>
                    <a:pt x="34" y="23"/>
                  </a:lnTo>
                  <a:lnTo>
                    <a:pt x="23" y="10"/>
                  </a:lnTo>
                  <a:lnTo>
                    <a:pt x="17" y="4"/>
                  </a:lnTo>
                  <a:lnTo>
                    <a:pt x="11" y="0"/>
                  </a:lnTo>
                  <a:lnTo>
                    <a:pt x="7" y="0"/>
                  </a:lnTo>
                  <a:lnTo>
                    <a:pt x="3" y="0"/>
                  </a:lnTo>
                  <a:close/>
                </a:path>
              </a:pathLst>
            </a:custGeom>
            <a:blipFill dpi="0" rotWithShape="0">
              <a:blip r:embed="rId2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692" name="Freeform 383">
              <a:extLst>
                <a:ext uri="{FF2B5EF4-FFF2-40B4-BE49-F238E27FC236}">
                  <a16:creationId xmlns:a16="http://schemas.microsoft.com/office/drawing/2014/main" id="{0A5FAC54-1CF2-E967-B9E6-5B78763461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5" y="1713"/>
              <a:ext cx="32" cy="50"/>
            </a:xfrm>
            <a:custGeom>
              <a:avLst/>
              <a:gdLst>
                <a:gd name="T0" fmla="*/ 1 w 63"/>
                <a:gd name="T1" fmla="*/ 0 h 102"/>
                <a:gd name="T2" fmla="*/ 1 w 63"/>
                <a:gd name="T3" fmla="*/ 0 h 102"/>
                <a:gd name="T4" fmla="*/ 0 w 63"/>
                <a:gd name="T5" fmla="*/ 0 h 102"/>
                <a:gd name="T6" fmla="*/ 1 w 63"/>
                <a:gd name="T7" fmla="*/ 2 h 102"/>
                <a:gd name="T8" fmla="*/ 1 w 63"/>
                <a:gd name="T9" fmla="*/ 4 h 102"/>
                <a:gd name="T10" fmla="*/ 3 w 63"/>
                <a:gd name="T11" fmla="*/ 7 h 102"/>
                <a:gd name="T12" fmla="*/ 4 w 63"/>
                <a:gd name="T13" fmla="*/ 9 h 102"/>
                <a:gd name="T14" fmla="*/ 6 w 63"/>
                <a:gd name="T15" fmla="*/ 11 h 102"/>
                <a:gd name="T16" fmla="*/ 6 w 63"/>
                <a:gd name="T17" fmla="*/ 11 h 102"/>
                <a:gd name="T18" fmla="*/ 7 w 63"/>
                <a:gd name="T19" fmla="*/ 12 h 102"/>
                <a:gd name="T20" fmla="*/ 7 w 63"/>
                <a:gd name="T21" fmla="*/ 12 h 102"/>
                <a:gd name="T22" fmla="*/ 8 w 63"/>
                <a:gd name="T23" fmla="*/ 12 h 102"/>
                <a:gd name="T24" fmla="*/ 8 w 63"/>
                <a:gd name="T25" fmla="*/ 12 h 102"/>
                <a:gd name="T26" fmla="*/ 8 w 63"/>
                <a:gd name="T27" fmla="*/ 11 h 102"/>
                <a:gd name="T28" fmla="*/ 8 w 63"/>
                <a:gd name="T29" fmla="*/ 10 h 102"/>
                <a:gd name="T30" fmla="*/ 7 w 63"/>
                <a:gd name="T31" fmla="*/ 7 h 102"/>
                <a:gd name="T32" fmla="*/ 6 w 63"/>
                <a:gd name="T33" fmla="*/ 5 h 102"/>
                <a:gd name="T34" fmla="*/ 5 w 63"/>
                <a:gd name="T35" fmla="*/ 2 h 102"/>
                <a:gd name="T36" fmla="*/ 3 w 63"/>
                <a:gd name="T37" fmla="*/ 1 h 102"/>
                <a:gd name="T38" fmla="*/ 3 w 63"/>
                <a:gd name="T39" fmla="*/ 0 h 102"/>
                <a:gd name="T40" fmla="*/ 2 w 63"/>
                <a:gd name="T41" fmla="*/ 0 h 102"/>
                <a:gd name="T42" fmla="*/ 1 w 63"/>
                <a:gd name="T43" fmla="*/ 0 h 102"/>
                <a:gd name="T44" fmla="*/ 1 w 63"/>
                <a:gd name="T45" fmla="*/ 0 h 10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3"/>
                <a:gd name="T70" fmla="*/ 0 h 102"/>
                <a:gd name="T71" fmla="*/ 63 w 63"/>
                <a:gd name="T72" fmla="*/ 102 h 10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3" h="102">
                  <a:moveTo>
                    <a:pt x="3" y="0"/>
                  </a:moveTo>
                  <a:lnTo>
                    <a:pt x="1" y="2"/>
                  </a:lnTo>
                  <a:lnTo>
                    <a:pt x="0" y="6"/>
                  </a:lnTo>
                  <a:lnTo>
                    <a:pt x="1" y="19"/>
                  </a:lnTo>
                  <a:lnTo>
                    <a:pt x="7" y="37"/>
                  </a:lnTo>
                  <a:lnTo>
                    <a:pt x="17" y="58"/>
                  </a:lnTo>
                  <a:lnTo>
                    <a:pt x="28" y="77"/>
                  </a:lnTo>
                  <a:lnTo>
                    <a:pt x="42" y="90"/>
                  </a:lnTo>
                  <a:lnTo>
                    <a:pt x="46" y="96"/>
                  </a:lnTo>
                  <a:lnTo>
                    <a:pt x="51" y="100"/>
                  </a:lnTo>
                  <a:lnTo>
                    <a:pt x="55" y="102"/>
                  </a:lnTo>
                  <a:lnTo>
                    <a:pt x="59" y="100"/>
                  </a:lnTo>
                  <a:lnTo>
                    <a:pt x="61" y="98"/>
                  </a:lnTo>
                  <a:lnTo>
                    <a:pt x="63" y="94"/>
                  </a:lnTo>
                  <a:lnTo>
                    <a:pt x="61" y="81"/>
                  </a:lnTo>
                  <a:lnTo>
                    <a:pt x="55" y="63"/>
                  </a:lnTo>
                  <a:lnTo>
                    <a:pt x="46" y="42"/>
                  </a:lnTo>
                  <a:lnTo>
                    <a:pt x="34" y="23"/>
                  </a:lnTo>
                  <a:lnTo>
                    <a:pt x="23" y="10"/>
                  </a:lnTo>
                  <a:lnTo>
                    <a:pt x="17" y="4"/>
                  </a:lnTo>
                  <a:lnTo>
                    <a:pt x="11" y="0"/>
                  </a:lnTo>
                  <a:lnTo>
                    <a:pt x="7" y="0"/>
                  </a:lnTo>
                  <a:lnTo>
                    <a:pt x="3" y="0"/>
                  </a:lnTo>
                  <a:close/>
                </a:path>
              </a:pathLst>
            </a:custGeom>
            <a:noFill/>
            <a:ln w="12700">
              <a:solidFill>
                <a:srgbClr val="618F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6535" name="Freeform 384">
            <a:extLst>
              <a:ext uri="{FF2B5EF4-FFF2-40B4-BE49-F238E27FC236}">
                <a16:creationId xmlns:a16="http://schemas.microsoft.com/office/drawing/2014/main" id="{59C4DB94-5BF6-BC90-3F0B-3E5F8136EF16}"/>
              </a:ext>
            </a:extLst>
          </p:cNvPr>
          <p:cNvSpPr>
            <a:spLocks/>
          </p:cNvSpPr>
          <p:nvPr/>
        </p:nvSpPr>
        <p:spPr bwMode="auto">
          <a:xfrm>
            <a:off x="4467225" y="3122613"/>
            <a:ext cx="250825" cy="65087"/>
          </a:xfrm>
          <a:custGeom>
            <a:avLst/>
            <a:gdLst>
              <a:gd name="T0" fmla="*/ 0 w 317"/>
              <a:gd name="T1" fmla="*/ 2147483646 h 82"/>
              <a:gd name="T2" fmla="*/ 2147483646 w 317"/>
              <a:gd name="T3" fmla="*/ 2147483646 h 82"/>
              <a:gd name="T4" fmla="*/ 2147483646 w 317"/>
              <a:gd name="T5" fmla="*/ 2147483646 h 82"/>
              <a:gd name="T6" fmla="*/ 2147483646 w 317"/>
              <a:gd name="T7" fmla="*/ 2147483646 h 82"/>
              <a:gd name="T8" fmla="*/ 2147483646 w 317"/>
              <a:gd name="T9" fmla="*/ 2147483646 h 82"/>
              <a:gd name="T10" fmla="*/ 2147483646 w 317"/>
              <a:gd name="T11" fmla="*/ 2147483646 h 82"/>
              <a:gd name="T12" fmla="*/ 2147483646 w 317"/>
              <a:gd name="T13" fmla="*/ 2147483646 h 82"/>
              <a:gd name="T14" fmla="*/ 2147483646 w 317"/>
              <a:gd name="T15" fmla="*/ 2147483646 h 82"/>
              <a:gd name="T16" fmla="*/ 2147483646 w 317"/>
              <a:gd name="T17" fmla="*/ 2147483646 h 82"/>
              <a:gd name="T18" fmla="*/ 2147483646 w 317"/>
              <a:gd name="T19" fmla="*/ 2147483646 h 82"/>
              <a:gd name="T20" fmla="*/ 2147483646 w 317"/>
              <a:gd name="T21" fmla="*/ 2147483646 h 82"/>
              <a:gd name="T22" fmla="*/ 2147483646 w 317"/>
              <a:gd name="T23" fmla="*/ 2147483646 h 82"/>
              <a:gd name="T24" fmla="*/ 2147483646 w 317"/>
              <a:gd name="T25" fmla="*/ 2147483646 h 82"/>
              <a:gd name="T26" fmla="*/ 2147483646 w 317"/>
              <a:gd name="T27" fmla="*/ 2147483646 h 82"/>
              <a:gd name="T28" fmla="*/ 2147483646 w 317"/>
              <a:gd name="T29" fmla="*/ 2147483646 h 82"/>
              <a:gd name="T30" fmla="*/ 2147483646 w 317"/>
              <a:gd name="T31" fmla="*/ 2147483646 h 82"/>
              <a:gd name="T32" fmla="*/ 2147483646 w 317"/>
              <a:gd name="T33" fmla="*/ 2147483646 h 82"/>
              <a:gd name="T34" fmla="*/ 2147483646 w 317"/>
              <a:gd name="T35" fmla="*/ 2147483646 h 82"/>
              <a:gd name="T36" fmla="*/ 2147483646 w 317"/>
              <a:gd name="T37" fmla="*/ 2147483646 h 82"/>
              <a:gd name="T38" fmla="*/ 2147483646 w 317"/>
              <a:gd name="T39" fmla="*/ 2147483646 h 82"/>
              <a:gd name="T40" fmla="*/ 2147483646 w 317"/>
              <a:gd name="T41" fmla="*/ 2147483646 h 82"/>
              <a:gd name="T42" fmla="*/ 2147483646 w 317"/>
              <a:gd name="T43" fmla="*/ 999856969 h 82"/>
              <a:gd name="T44" fmla="*/ 2147483646 w 317"/>
              <a:gd name="T45" fmla="*/ 999856969 h 82"/>
              <a:gd name="T46" fmla="*/ 2147483646 w 317"/>
              <a:gd name="T47" fmla="*/ 999856969 h 82"/>
              <a:gd name="T48" fmla="*/ 2147483646 w 317"/>
              <a:gd name="T49" fmla="*/ 2147483646 h 82"/>
              <a:gd name="T50" fmla="*/ 2147483646 w 317"/>
              <a:gd name="T51" fmla="*/ 2147483646 h 82"/>
              <a:gd name="T52" fmla="*/ 2147483646 w 317"/>
              <a:gd name="T53" fmla="*/ 2147483646 h 82"/>
              <a:gd name="T54" fmla="*/ 2147483646 w 317"/>
              <a:gd name="T55" fmla="*/ 2147483646 h 82"/>
              <a:gd name="T56" fmla="*/ 2147483646 w 317"/>
              <a:gd name="T57" fmla="*/ 2147483646 h 82"/>
              <a:gd name="T58" fmla="*/ 2147483646 w 317"/>
              <a:gd name="T59" fmla="*/ 999856969 h 82"/>
              <a:gd name="T60" fmla="*/ 2147483646 w 317"/>
              <a:gd name="T61" fmla="*/ 0 h 82"/>
              <a:gd name="T62" fmla="*/ 2147483646 w 317"/>
              <a:gd name="T63" fmla="*/ 0 h 82"/>
              <a:gd name="T64" fmla="*/ 2147483646 w 317"/>
              <a:gd name="T65" fmla="*/ 999856969 h 82"/>
              <a:gd name="T66" fmla="*/ 2147483646 w 317"/>
              <a:gd name="T67" fmla="*/ 2147483646 h 82"/>
              <a:gd name="T68" fmla="*/ 0 w 317"/>
              <a:gd name="T69" fmla="*/ 2147483646 h 8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317"/>
              <a:gd name="T106" fmla="*/ 0 h 82"/>
              <a:gd name="T107" fmla="*/ 317 w 317"/>
              <a:gd name="T108" fmla="*/ 82 h 82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317" h="82">
                <a:moveTo>
                  <a:pt x="0" y="17"/>
                </a:moveTo>
                <a:lnTo>
                  <a:pt x="23" y="23"/>
                </a:lnTo>
                <a:lnTo>
                  <a:pt x="42" y="30"/>
                </a:lnTo>
                <a:lnTo>
                  <a:pt x="60" y="36"/>
                </a:lnTo>
                <a:lnTo>
                  <a:pt x="75" y="44"/>
                </a:lnTo>
                <a:lnTo>
                  <a:pt x="102" y="59"/>
                </a:lnTo>
                <a:lnTo>
                  <a:pt x="129" y="78"/>
                </a:lnTo>
                <a:lnTo>
                  <a:pt x="159" y="82"/>
                </a:lnTo>
                <a:lnTo>
                  <a:pt x="188" y="82"/>
                </a:lnTo>
                <a:lnTo>
                  <a:pt x="204" y="80"/>
                </a:lnTo>
                <a:lnTo>
                  <a:pt x="221" y="76"/>
                </a:lnTo>
                <a:lnTo>
                  <a:pt x="240" y="73"/>
                </a:lnTo>
                <a:lnTo>
                  <a:pt x="263" y="67"/>
                </a:lnTo>
                <a:lnTo>
                  <a:pt x="284" y="53"/>
                </a:lnTo>
                <a:lnTo>
                  <a:pt x="301" y="44"/>
                </a:lnTo>
                <a:lnTo>
                  <a:pt x="311" y="36"/>
                </a:lnTo>
                <a:lnTo>
                  <a:pt x="317" y="30"/>
                </a:lnTo>
                <a:lnTo>
                  <a:pt x="315" y="25"/>
                </a:lnTo>
                <a:lnTo>
                  <a:pt x="307" y="19"/>
                </a:lnTo>
                <a:lnTo>
                  <a:pt x="294" y="11"/>
                </a:lnTo>
                <a:lnTo>
                  <a:pt x="282" y="7"/>
                </a:lnTo>
                <a:lnTo>
                  <a:pt x="271" y="2"/>
                </a:lnTo>
                <a:lnTo>
                  <a:pt x="261" y="2"/>
                </a:lnTo>
                <a:lnTo>
                  <a:pt x="248" y="2"/>
                </a:lnTo>
                <a:lnTo>
                  <a:pt x="234" y="5"/>
                </a:lnTo>
                <a:lnTo>
                  <a:pt x="221" y="7"/>
                </a:lnTo>
                <a:lnTo>
                  <a:pt x="148" y="9"/>
                </a:lnTo>
                <a:lnTo>
                  <a:pt x="113" y="9"/>
                </a:lnTo>
                <a:lnTo>
                  <a:pt x="83" y="5"/>
                </a:lnTo>
                <a:lnTo>
                  <a:pt x="67" y="2"/>
                </a:lnTo>
                <a:lnTo>
                  <a:pt x="58" y="0"/>
                </a:lnTo>
                <a:lnTo>
                  <a:pt x="46" y="0"/>
                </a:lnTo>
                <a:lnTo>
                  <a:pt x="35" y="2"/>
                </a:lnTo>
                <a:lnTo>
                  <a:pt x="23" y="7"/>
                </a:lnTo>
                <a:lnTo>
                  <a:pt x="0" y="17"/>
                </a:lnTo>
                <a:close/>
              </a:path>
            </a:pathLst>
          </a:custGeom>
          <a:solidFill>
            <a:srgbClr val="CCFFFF"/>
          </a:solidFill>
          <a:ln w="12700">
            <a:solidFill>
              <a:srgbClr val="3366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grpSp>
        <p:nvGrpSpPr>
          <p:cNvPr id="16536" name="Group 385">
            <a:extLst>
              <a:ext uri="{FF2B5EF4-FFF2-40B4-BE49-F238E27FC236}">
                <a16:creationId xmlns:a16="http://schemas.microsoft.com/office/drawing/2014/main" id="{CF2D9D1E-FEE9-79E3-4623-B69340DE05D8}"/>
              </a:ext>
            </a:extLst>
          </p:cNvPr>
          <p:cNvGrpSpPr>
            <a:grpSpLocks/>
          </p:cNvGrpSpPr>
          <p:nvPr/>
        </p:nvGrpSpPr>
        <p:grpSpPr bwMode="auto">
          <a:xfrm>
            <a:off x="4568825" y="3146425"/>
            <a:ext cx="88900" cy="26988"/>
            <a:chOff x="2878" y="1982"/>
            <a:chExt cx="56" cy="17"/>
          </a:xfrm>
        </p:grpSpPr>
        <p:sp>
          <p:nvSpPr>
            <p:cNvPr id="16689" name="Freeform 386">
              <a:extLst>
                <a:ext uri="{FF2B5EF4-FFF2-40B4-BE49-F238E27FC236}">
                  <a16:creationId xmlns:a16="http://schemas.microsoft.com/office/drawing/2014/main" id="{F7B03542-C8AA-B0A3-E2D3-7A0B937D3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" y="1982"/>
              <a:ext cx="56" cy="17"/>
            </a:xfrm>
            <a:custGeom>
              <a:avLst/>
              <a:gdLst>
                <a:gd name="T0" fmla="*/ 0 w 113"/>
                <a:gd name="T1" fmla="*/ 2 h 33"/>
                <a:gd name="T2" fmla="*/ 0 w 113"/>
                <a:gd name="T3" fmla="*/ 3 h 33"/>
                <a:gd name="T4" fmla="*/ 0 w 113"/>
                <a:gd name="T5" fmla="*/ 3 h 33"/>
                <a:gd name="T6" fmla="*/ 2 w 113"/>
                <a:gd name="T7" fmla="*/ 4 h 33"/>
                <a:gd name="T8" fmla="*/ 4 w 113"/>
                <a:gd name="T9" fmla="*/ 4 h 33"/>
                <a:gd name="T10" fmla="*/ 6 w 113"/>
                <a:gd name="T11" fmla="*/ 5 h 33"/>
                <a:gd name="T12" fmla="*/ 9 w 113"/>
                <a:gd name="T13" fmla="*/ 5 h 33"/>
                <a:gd name="T14" fmla="*/ 12 w 113"/>
                <a:gd name="T15" fmla="*/ 4 h 33"/>
                <a:gd name="T16" fmla="*/ 12 w 113"/>
                <a:gd name="T17" fmla="*/ 4 h 33"/>
                <a:gd name="T18" fmla="*/ 13 w 113"/>
                <a:gd name="T19" fmla="*/ 4 h 33"/>
                <a:gd name="T20" fmla="*/ 13 w 113"/>
                <a:gd name="T21" fmla="*/ 3 h 33"/>
                <a:gd name="T22" fmla="*/ 14 w 113"/>
                <a:gd name="T23" fmla="*/ 3 h 33"/>
                <a:gd name="T24" fmla="*/ 13 w 113"/>
                <a:gd name="T25" fmla="*/ 3 h 33"/>
                <a:gd name="T26" fmla="*/ 13 w 113"/>
                <a:gd name="T27" fmla="*/ 2 h 33"/>
                <a:gd name="T28" fmla="*/ 12 w 113"/>
                <a:gd name="T29" fmla="*/ 1 h 33"/>
                <a:gd name="T30" fmla="*/ 9 w 113"/>
                <a:gd name="T31" fmla="*/ 1 h 33"/>
                <a:gd name="T32" fmla="*/ 7 w 113"/>
                <a:gd name="T33" fmla="*/ 0 h 33"/>
                <a:gd name="T34" fmla="*/ 4 w 113"/>
                <a:gd name="T35" fmla="*/ 0 h 33"/>
                <a:gd name="T36" fmla="*/ 2 w 113"/>
                <a:gd name="T37" fmla="*/ 1 h 33"/>
                <a:gd name="T38" fmla="*/ 1 w 113"/>
                <a:gd name="T39" fmla="*/ 1 h 33"/>
                <a:gd name="T40" fmla="*/ 0 w 113"/>
                <a:gd name="T41" fmla="*/ 1 h 33"/>
                <a:gd name="T42" fmla="*/ 0 w 113"/>
                <a:gd name="T43" fmla="*/ 2 h 33"/>
                <a:gd name="T44" fmla="*/ 0 w 113"/>
                <a:gd name="T45" fmla="*/ 2 h 3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3"/>
                <a:gd name="T70" fmla="*/ 0 h 33"/>
                <a:gd name="T71" fmla="*/ 113 w 113"/>
                <a:gd name="T72" fmla="*/ 33 h 3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3" h="33">
                  <a:moveTo>
                    <a:pt x="0" y="14"/>
                  </a:moveTo>
                  <a:lnTo>
                    <a:pt x="2" y="18"/>
                  </a:lnTo>
                  <a:lnTo>
                    <a:pt x="4" y="20"/>
                  </a:lnTo>
                  <a:lnTo>
                    <a:pt x="17" y="25"/>
                  </a:lnTo>
                  <a:lnTo>
                    <a:pt x="34" y="31"/>
                  </a:lnTo>
                  <a:lnTo>
                    <a:pt x="55" y="33"/>
                  </a:lnTo>
                  <a:lnTo>
                    <a:pt x="76" y="33"/>
                  </a:lnTo>
                  <a:lnTo>
                    <a:pt x="96" y="31"/>
                  </a:lnTo>
                  <a:lnTo>
                    <a:pt x="103" y="29"/>
                  </a:lnTo>
                  <a:lnTo>
                    <a:pt x="109" y="27"/>
                  </a:lnTo>
                  <a:lnTo>
                    <a:pt x="111" y="23"/>
                  </a:lnTo>
                  <a:lnTo>
                    <a:pt x="113" y="22"/>
                  </a:lnTo>
                  <a:lnTo>
                    <a:pt x="111" y="18"/>
                  </a:lnTo>
                  <a:lnTo>
                    <a:pt x="109" y="14"/>
                  </a:lnTo>
                  <a:lnTo>
                    <a:pt x="98" y="8"/>
                  </a:lnTo>
                  <a:lnTo>
                    <a:pt x="78" y="4"/>
                  </a:lnTo>
                  <a:lnTo>
                    <a:pt x="57" y="0"/>
                  </a:lnTo>
                  <a:lnTo>
                    <a:pt x="36" y="0"/>
                  </a:lnTo>
                  <a:lnTo>
                    <a:pt x="17" y="2"/>
                  </a:lnTo>
                  <a:lnTo>
                    <a:pt x="9" y="4"/>
                  </a:lnTo>
                  <a:lnTo>
                    <a:pt x="4" y="8"/>
                  </a:lnTo>
                  <a:lnTo>
                    <a:pt x="2" y="10"/>
                  </a:lnTo>
                  <a:lnTo>
                    <a:pt x="0" y="14"/>
                  </a:lnTo>
                  <a:close/>
                </a:path>
              </a:pathLst>
            </a:custGeom>
            <a:blipFill dpi="0" rotWithShape="0">
              <a:blip r:embed="rId2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690" name="Freeform 387">
              <a:extLst>
                <a:ext uri="{FF2B5EF4-FFF2-40B4-BE49-F238E27FC236}">
                  <a16:creationId xmlns:a16="http://schemas.microsoft.com/office/drawing/2014/main" id="{D3895681-E2B5-C96D-F135-CB7A82E5CC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" y="1982"/>
              <a:ext cx="56" cy="17"/>
            </a:xfrm>
            <a:custGeom>
              <a:avLst/>
              <a:gdLst>
                <a:gd name="T0" fmla="*/ 0 w 113"/>
                <a:gd name="T1" fmla="*/ 2 h 33"/>
                <a:gd name="T2" fmla="*/ 0 w 113"/>
                <a:gd name="T3" fmla="*/ 3 h 33"/>
                <a:gd name="T4" fmla="*/ 0 w 113"/>
                <a:gd name="T5" fmla="*/ 3 h 33"/>
                <a:gd name="T6" fmla="*/ 2 w 113"/>
                <a:gd name="T7" fmla="*/ 4 h 33"/>
                <a:gd name="T8" fmla="*/ 4 w 113"/>
                <a:gd name="T9" fmla="*/ 4 h 33"/>
                <a:gd name="T10" fmla="*/ 6 w 113"/>
                <a:gd name="T11" fmla="*/ 5 h 33"/>
                <a:gd name="T12" fmla="*/ 9 w 113"/>
                <a:gd name="T13" fmla="*/ 5 h 33"/>
                <a:gd name="T14" fmla="*/ 12 w 113"/>
                <a:gd name="T15" fmla="*/ 4 h 33"/>
                <a:gd name="T16" fmla="*/ 12 w 113"/>
                <a:gd name="T17" fmla="*/ 4 h 33"/>
                <a:gd name="T18" fmla="*/ 13 w 113"/>
                <a:gd name="T19" fmla="*/ 4 h 33"/>
                <a:gd name="T20" fmla="*/ 13 w 113"/>
                <a:gd name="T21" fmla="*/ 3 h 33"/>
                <a:gd name="T22" fmla="*/ 14 w 113"/>
                <a:gd name="T23" fmla="*/ 3 h 33"/>
                <a:gd name="T24" fmla="*/ 13 w 113"/>
                <a:gd name="T25" fmla="*/ 3 h 33"/>
                <a:gd name="T26" fmla="*/ 13 w 113"/>
                <a:gd name="T27" fmla="*/ 2 h 33"/>
                <a:gd name="T28" fmla="*/ 12 w 113"/>
                <a:gd name="T29" fmla="*/ 1 h 33"/>
                <a:gd name="T30" fmla="*/ 9 w 113"/>
                <a:gd name="T31" fmla="*/ 1 h 33"/>
                <a:gd name="T32" fmla="*/ 7 w 113"/>
                <a:gd name="T33" fmla="*/ 0 h 33"/>
                <a:gd name="T34" fmla="*/ 4 w 113"/>
                <a:gd name="T35" fmla="*/ 0 h 33"/>
                <a:gd name="T36" fmla="*/ 2 w 113"/>
                <a:gd name="T37" fmla="*/ 1 h 33"/>
                <a:gd name="T38" fmla="*/ 1 w 113"/>
                <a:gd name="T39" fmla="*/ 1 h 33"/>
                <a:gd name="T40" fmla="*/ 0 w 113"/>
                <a:gd name="T41" fmla="*/ 1 h 33"/>
                <a:gd name="T42" fmla="*/ 0 w 113"/>
                <a:gd name="T43" fmla="*/ 2 h 33"/>
                <a:gd name="T44" fmla="*/ 0 w 113"/>
                <a:gd name="T45" fmla="*/ 2 h 3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3"/>
                <a:gd name="T70" fmla="*/ 0 h 33"/>
                <a:gd name="T71" fmla="*/ 113 w 113"/>
                <a:gd name="T72" fmla="*/ 33 h 3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3" h="33">
                  <a:moveTo>
                    <a:pt x="0" y="14"/>
                  </a:moveTo>
                  <a:lnTo>
                    <a:pt x="2" y="18"/>
                  </a:lnTo>
                  <a:lnTo>
                    <a:pt x="4" y="20"/>
                  </a:lnTo>
                  <a:lnTo>
                    <a:pt x="17" y="25"/>
                  </a:lnTo>
                  <a:lnTo>
                    <a:pt x="34" y="31"/>
                  </a:lnTo>
                  <a:lnTo>
                    <a:pt x="55" y="33"/>
                  </a:lnTo>
                  <a:lnTo>
                    <a:pt x="76" y="33"/>
                  </a:lnTo>
                  <a:lnTo>
                    <a:pt x="96" y="31"/>
                  </a:lnTo>
                  <a:lnTo>
                    <a:pt x="103" y="29"/>
                  </a:lnTo>
                  <a:lnTo>
                    <a:pt x="109" y="27"/>
                  </a:lnTo>
                  <a:lnTo>
                    <a:pt x="111" y="23"/>
                  </a:lnTo>
                  <a:lnTo>
                    <a:pt x="113" y="22"/>
                  </a:lnTo>
                  <a:lnTo>
                    <a:pt x="111" y="18"/>
                  </a:lnTo>
                  <a:lnTo>
                    <a:pt x="109" y="14"/>
                  </a:lnTo>
                  <a:lnTo>
                    <a:pt x="98" y="8"/>
                  </a:lnTo>
                  <a:lnTo>
                    <a:pt x="78" y="4"/>
                  </a:lnTo>
                  <a:lnTo>
                    <a:pt x="57" y="0"/>
                  </a:lnTo>
                  <a:lnTo>
                    <a:pt x="36" y="0"/>
                  </a:lnTo>
                  <a:lnTo>
                    <a:pt x="17" y="2"/>
                  </a:lnTo>
                  <a:lnTo>
                    <a:pt x="9" y="4"/>
                  </a:lnTo>
                  <a:lnTo>
                    <a:pt x="4" y="8"/>
                  </a:lnTo>
                  <a:lnTo>
                    <a:pt x="2" y="10"/>
                  </a:lnTo>
                  <a:lnTo>
                    <a:pt x="0" y="14"/>
                  </a:lnTo>
                  <a:close/>
                </a:path>
              </a:pathLst>
            </a:custGeom>
            <a:noFill/>
            <a:ln w="12700">
              <a:solidFill>
                <a:srgbClr val="618F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6537" name="Freeform 388">
            <a:extLst>
              <a:ext uri="{FF2B5EF4-FFF2-40B4-BE49-F238E27FC236}">
                <a16:creationId xmlns:a16="http://schemas.microsoft.com/office/drawing/2014/main" id="{91CD8958-67B9-83BF-C953-3476676230E8}"/>
              </a:ext>
            </a:extLst>
          </p:cNvPr>
          <p:cNvSpPr>
            <a:spLocks/>
          </p:cNvSpPr>
          <p:nvPr/>
        </p:nvSpPr>
        <p:spPr bwMode="auto">
          <a:xfrm>
            <a:off x="4656138" y="3119438"/>
            <a:ext cx="254000" cy="68262"/>
          </a:xfrm>
          <a:custGeom>
            <a:avLst/>
            <a:gdLst>
              <a:gd name="T0" fmla="*/ 0 w 318"/>
              <a:gd name="T1" fmla="*/ 2147483646 h 86"/>
              <a:gd name="T2" fmla="*/ 2147483646 w 318"/>
              <a:gd name="T3" fmla="*/ 2147483646 h 86"/>
              <a:gd name="T4" fmla="*/ 2147483646 w 318"/>
              <a:gd name="T5" fmla="*/ 2147483646 h 86"/>
              <a:gd name="T6" fmla="*/ 2147483646 w 318"/>
              <a:gd name="T7" fmla="*/ 2147483646 h 86"/>
              <a:gd name="T8" fmla="*/ 2147483646 w 318"/>
              <a:gd name="T9" fmla="*/ 2147483646 h 86"/>
              <a:gd name="T10" fmla="*/ 2147483646 w 318"/>
              <a:gd name="T11" fmla="*/ 2147483646 h 86"/>
              <a:gd name="T12" fmla="*/ 2147483646 w 318"/>
              <a:gd name="T13" fmla="*/ 2147483646 h 86"/>
              <a:gd name="T14" fmla="*/ 2147483646 w 318"/>
              <a:gd name="T15" fmla="*/ 2147483646 h 86"/>
              <a:gd name="T16" fmla="*/ 2147483646 w 318"/>
              <a:gd name="T17" fmla="*/ 2147483646 h 86"/>
              <a:gd name="T18" fmla="*/ 2147483646 w 318"/>
              <a:gd name="T19" fmla="*/ 2147483646 h 86"/>
              <a:gd name="T20" fmla="*/ 2147483646 w 318"/>
              <a:gd name="T21" fmla="*/ 2147483646 h 86"/>
              <a:gd name="T22" fmla="*/ 2147483646 w 318"/>
              <a:gd name="T23" fmla="*/ 2147483646 h 86"/>
              <a:gd name="T24" fmla="*/ 2147483646 w 318"/>
              <a:gd name="T25" fmla="*/ 2147483646 h 86"/>
              <a:gd name="T26" fmla="*/ 2147483646 w 318"/>
              <a:gd name="T27" fmla="*/ 2147483646 h 86"/>
              <a:gd name="T28" fmla="*/ 2147483646 w 318"/>
              <a:gd name="T29" fmla="*/ 2147483646 h 86"/>
              <a:gd name="T30" fmla="*/ 2147483646 w 318"/>
              <a:gd name="T31" fmla="*/ 2147483646 h 86"/>
              <a:gd name="T32" fmla="*/ 2147483646 w 318"/>
              <a:gd name="T33" fmla="*/ 2147483646 h 86"/>
              <a:gd name="T34" fmla="*/ 2147483646 w 318"/>
              <a:gd name="T35" fmla="*/ 2147483646 h 86"/>
              <a:gd name="T36" fmla="*/ 2147483646 w 318"/>
              <a:gd name="T37" fmla="*/ 2147483646 h 86"/>
              <a:gd name="T38" fmla="*/ 2147483646 w 318"/>
              <a:gd name="T39" fmla="*/ 2147483646 h 86"/>
              <a:gd name="T40" fmla="*/ 2147483646 w 318"/>
              <a:gd name="T41" fmla="*/ 2147483646 h 86"/>
              <a:gd name="T42" fmla="*/ 2147483646 w 318"/>
              <a:gd name="T43" fmla="*/ 2147483646 h 86"/>
              <a:gd name="T44" fmla="*/ 2147483646 w 318"/>
              <a:gd name="T45" fmla="*/ 2147483646 h 86"/>
              <a:gd name="T46" fmla="*/ 2147483646 w 318"/>
              <a:gd name="T47" fmla="*/ 2147483646 h 86"/>
              <a:gd name="T48" fmla="*/ 2147483646 w 318"/>
              <a:gd name="T49" fmla="*/ 2147483646 h 86"/>
              <a:gd name="T50" fmla="*/ 2147483646 w 318"/>
              <a:gd name="T51" fmla="*/ 2147483646 h 86"/>
              <a:gd name="T52" fmla="*/ 2147483646 w 318"/>
              <a:gd name="T53" fmla="*/ 2147483646 h 86"/>
              <a:gd name="T54" fmla="*/ 2147483646 w 318"/>
              <a:gd name="T55" fmla="*/ 2147483646 h 86"/>
              <a:gd name="T56" fmla="*/ 2147483646 w 318"/>
              <a:gd name="T57" fmla="*/ 2147483646 h 86"/>
              <a:gd name="T58" fmla="*/ 2147483646 w 318"/>
              <a:gd name="T59" fmla="*/ 2147483646 h 86"/>
              <a:gd name="T60" fmla="*/ 2147483646 w 318"/>
              <a:gd name="T61" fmla="*/ 999857326 h 86"/>
              <a:gd name="T62" fmla="*/ 2147483646 w 318"/>
              <a:gd name="T63" fmla="*/ 0 h 86"/>
              <a:gd name="T64" fmla="*/ 2147483646 w 318"/>
              <a:gd name="T65" fmla="*/ 0 h 86"/>
              <a:gd name="T66" fmla="*/ 2147483646 w 318"/>
              <a:gd name="T67" fmla="*/ 999857326 h 86"/>
              <a:gd name="T68" fmla="*/ 2147483646 w 318"/>
              <a:gd name="T69" fmla="*/ 2147483646 h 86"/>
              <a:gd name="T70" fmla="*/ 0 w 318"/>
              <a:gd name="T71" fmla="*/ 2147483646 h 8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318"/>
              <a:gd name="T109" fmla="*/ 0 h 86"/>
              <a:gd name="T110" fmla="*/ 318 w 318"/>
              <a:gd name="T111" fmla="*/ 86 h 8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318" h="86">
                <a:moveTo>
                  <a:pt x="0" y="17"/>
                </a:moveTo>
                <a:lnTo>
                  <a:pt x="23" y="23"/>
                </a:lnTo>
                <a:lnTo>
                  <a:pt x="42" y="31"/>
                </a:lnTo>
                <a:lnTo>
                  <a:pt x="59" y="36"/>
                </a:lnTo>
                <a:lnTo>
                  <a:pt x="75" y="44"/>
                </a:lnTo>
                <a:lnTo>
                  <a:pt x="100" y="59"/>
                </a:lnTo>
                <a:lnTo>
                  <a:pt x="127" y="80"/>
                </a:lnTo>
                <a:lnTo>
                  <a:pt x="157" y="86"/>
                </a:lnTo>
                <a:lnTo>
                  <a:pt x="188" y="86"/>
                </a:lnTo>
                <a:lnTo>
                  <a:pt x="203" y="84"/>
                </a:lnTo>
                <a:lnTo>
                  <a:pt x="220" y="82"/>
                </a:lnTo>
                <a:lnTo>
                  <a:pt x="240" y="79"/>
                </a:lnTo>
                <a:lnTo>
                  <a:pt x="263" y="75"/>
                </a:lnTo>
                <a:lnTo>
                  <a:pt x="284" y="63"/>
                </a:lnTo>
                <a:lnTo>
                  <a:pt x="301" y="54"/>
                </a:lnTo>
                <a:lnTo>
                  <a:pt x="313" y="46"/>
                </a:lnTo>
                <a:lnTo>
                  <a:pt x="318" y="40"/>
                </a:lnTo>
                <a:lnTo>
                  <a:pt x="316" y="34"/>
                </a:lnTo>
                <a:lnTo>
                  <a:pt x="309" y="27"/>
                </a:lnTo>
                <a:lnTo>
                  <a:pt x="295" y="19"/>
                </a:lnTo>
                <a:lnTo>
                  <a:pt x="284" y="13"/>
                </a:lnTo>
                <a:lnTo>
                  <a:pt x="272" y="8"/>
                </a:lnTo>
                <a:lnTo>
                  <a:pt x="263" y="8"/>
                </a:lnTo>
                <a:lnTo>
                  <a:pt x="249" y="8"/>
                </a:lnTo>
                <a:lnTo>
                  <a:pt x="236" y="9"/>
                </a:lnTo>
                <a:lnTo>
                  <a:pt x="222" y="11"/>
                </a:lnTo>
                <a:lnTo>
                  <a:pt x="150" y="13"/>
                </a:lnTo>
                <a:lnTo>
                  <a:pt x="115" y="11"/>
                </a:lnTo>
                <a:lnTo>
                  <a:pt x="84" y="8"/>
                </a:lnTo>
                <a:lnTo>
                  <a:pt x="75" y="6"/>
                </a:lnTo>
                <a:lnTo>
                  <a:pt x="67" y="2"/>
                </a:lnTo>
                <a:lnTo>
                  <a:pt x="57" y="0"/>
                </a:lnTo>
                <a:lnTo>
                  <a:pt x="48" y="0"/>
                </a:lnTo>
                <a:lnTo>
                  <a:pt x="36" y="2"/>
                </a:lnTo>
                <a:lnTo>
                  <a:pt x="25" y="8"/>
                </a:lnTo>
                <a:lnTo>
                  <a:pt x="0" y="17"/>
                </a:lnTo>
                <a:close/>
              </a:path>
            </a:pathLst>
          </a:custGeom>
          <a:solidFill>
            <a:srgbClr val="CCFFFF"/>
          </a:solidFill>
          <a:ln w="12700">
            <a:solidFill>
              <a:srgbClr val="3366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grpSp>
        <p:nvGrpSpPr>
          <p:cNvPr id="16538" name="Group 389">
            <a:extLst>
              <a:ext uri="{FF2B5EF4-FFF2-40B4-BE49-F238E27FC236}">
                <a16:creationId xmlns:a16="http://schemas.microsoft.com/office/drawing/2014/main" id="{5A0F647D-33FE-60CF-B5BF-9860CADDD7AF}"/>
              </a:ext>
            </a:extLst>
          </p:cNvPr>
          <p:cNvGrpSpPr>
            <a:grpSpLocks/>
          </p:cNvGrpSpPr>
          <p:nvPr/>
        </p:nvGrpSpPr>
        <p:grpSpPr bwMode="auto">
          <a:xfrm>
            <a:off x="4759325" y="3146425"/>
            <a:ext cx="88900" cy="26988"/>
            <a:chOff x="2998" y="1982"/>
            <a:chExt cx="56" cy="17"/>
          </a:xfrm>
        </p:grpSpPr>
        <p:sp>
          <p:nvSpPr>
            <p:cNvPr id="16687" name="Freeform 390">
              <a:extLst>
                <a:ext uri="{FF2B5EF4-FFF2-40B4-BE49-F238E27FC236}">
                  <a16:creationId xmlns:a16="http://schemas.microsoft.com/office/drawing/2014/main" id="{8E7CA0D3-D0E9-49FE-E1E1-66F5677B9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8" y="1982"/>
              <a:ext cx="56" cy="17"/>
            </a:xfrm>
            <a:custGeom>
              <a:avLst/>
              <a:gdLst>
                <a:gd name="T0" fmla="*/ 0 w 114"/>
                <a:gd name="T1" fmla="*/ 1 h 35"/>
                <a:gd name="T2" fmla="*/ 0 w 114"/>
                <a:gd name="T3" fmla="*/ 2 h 35"/>
                <a:gd name="T4" fmla="*/ 0 w 114"/>
                <a:gd name="T5" fmla="*/ 2 h 35"/>
                <a:gd name="T6" fmla="*/ 1 w 114"/>
                <a:gd name="T7" fmla="*/ 2 h 35"/>
                <a:gd name="T8" fmla="*/ 2 w 114"/>
                <a:gd name="T9" fmla="*/ 2 h 35"/>
                <a:gd name="T10" fmla="*/ 4 w 114"/>
                <a:gd name="T11" fmla="*/ 3 h 35"/>
                <a:gd name="T12" fmla="*/ 7 w 114"/>
                <a:gd name="T13" fmla="*/ 4 h 35"/>
                <a:gd name="T14" fmla="*/ 9 w 114"/>
                <a:gd name="T15" fmla="*/ 4 h 35"/>
                <a:gd name="T16" fmla="*/ 11 w 114"/>
                <a:gd name="T17" fmla="*/ 4 h 35"/>
                <a:gd name="T18" fmla="*/ 12 w 114"/>
                <a:gd name="T19" fmla="*/ 3 h 35"/>
                <a:gd name="T20" fmla="*/ 13 w 114"/>
                <a:gd name="T21" fmla="*/ 3 h 35"/>
                <a:gd name="T22" fmla="*/ 13 w 114"/>
                <a:gd name="T23" fmla="*/ 3 h 35"/>
                <a:gd name="T24" fmla="*/ 14 w 114"/>
                <a:gd name="T25" fmla="*/ 2 h 35"/>
                <a:gd name="T26" fmla="*/ 14 w 114"/>
                <a:gd name="T27" fmla="*/ 2 h 35"/>
                <a:gd name="T28" fmla="*/ 13 w 114"/>
                <a:gd name="T29" fmla="*/ 2 h 35"/>
                <a:gd name="T30" fmla="*/ 13 w 114"/>
                <a:gd name="T31" fmla="*/ 1 h 35"/>
                <a:gd name="T32" fmla="*/ 12 w 114"/>
                <a:gd name="T33" fmla="*/ 1 h 35"/>
                <a:gd name="T34" fmla="*/ 10 w 114"/>
                <a:gd name="T35" fmla="*/ 0 h 35"/>
                <a:gd name="T36" fmla="*/ 7 w 114"/>
                <a:gd name="T37" fmla="*/ 0 h 35"/>
                <a:gd name="T38" fmla="*/ 4 w 114"/>
                <a:gd name="T39" fmla="*/ 0 h 35"/>
                <a:gd name="T40" fmla="*/ 2 w 114"/>
                <a:gd name="T41" fmla="*/ 0 h 35"/>
                <a:gd name="T42" fmla="*/ 1 w 114"/>
                <a:gd name="T43" fmla="*/ 0 h 35"/>
                <a:gd name="T44" fmla="*/ 0 w 114"/>
                <a:gd name="T45" fmla="*/ 0 h 35"/>
                <a:gd name="T46" fmla="*/ 0 w 114"/>
                <a:gd name="T47" fmla="*/ 1 h 35"/>
                <a:gd name="T48" fmla="*/ 0 w 114"/>
                <a:gd name="T49" fmla="*/ 1 h 3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4"/>
                <a:gd name="T76" fmla="*/ 0 h 35"/>
                <a:gd name="T77" fmla="*/ 114 w 114"/>
                <a:gd name="T78" fmla="*/ 35 h 3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4" h="35">
                  <a:moveTo>
                    <a:pt x="0" y="12"/>
                  </a:moveTo>
                  <a:lnTo>
                    <a:pt x="0" y="16"/>
                  </a:lnTo>
                  <a:lnTo>
                    <a:pt x="4" y="18"/>
                  </a:lnTo>
                  <a:lnTo>
                    <a:pt x="8" y="22"/>
                  </a:lnTo>
                  <a:lnTo>
                    <a:pt x="16" y="23"/>
                  </a:lnTo>
                  <a:lnTo>
                    <a:pt x="33" y="29"/>
                  </a:lnTo>
                  <a:lnTo>
                    <a:pt x="56" y="33"/>
                  </a:lnTo>
                  <a:lnTo>
                    <a:pt x="77" y="35"/>
                  </a:lnTo>
                  <a:lnTo>
                    <a:pt x="96" y="33"/>
                  </a:lnTo>
                  <a:lnTo>
                    <a:pt x="104" y="31"/>
                  </a:lnTo>
                  <a:lnTo>
                    <a:pt x="110" y="29"/>
                  </a:lnTo>
                  <a:lnTo>
                    <a:pt x="112" y="25"/>
                  </a:lnTo>
                  <a:lnTo>
                    <a:pt x="114" y="23"/>
                  </a:lnTo>
                  <a:lnTo>
                    <a:pt x="114" y="20"/>
                  </a:lnTo>
                  <a:lnTo>
                    <a:pt x="110" y="16"/>
                  </a:lnTo>
                  <a:lnTo>
                    <a:pt x="106" y="14"/>
                  </a:lnTo>
                  <a:lnTo>
                    <a:pt x="98" y="10"/>
                  </a:lnTo>
                  <a:lnTo>
                    <a:pt x="81" y="4"/>
                  </a:lnTo>
                  <a:lnTo>
                    <a:pt x="58" y="0"/>
                  </a:lnTo>
                  <a:lnTo>
                    <a:pt x="37" y="0"/>
                  </a:lnTo>
                  <a:lnTo>
                    <a:pt x="18" y="2"/>
                  </a:lnTo>
                  <a:lnTo>
                    <a:pt x="10" y="4"/>
                  </a:lnTo>
                  <a:lnTo>
                    <a:pt x="4" y="6"/>
                  </a:lnTo>
                  <a:lnTo>
                    <a:pt x="2" y="8"/>
                  </a:lnTo>
                  <a:lnTo>
                    <a:pt x="0" y="12"/>
                  </a:lnTo>
                  <a:close/>
                </a:path>
              </a:pathLst>
            </a:custGeom>
            <a:blipFill dpi="0" rotWithShape="0">
              <a:blip r:embed="rId2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688" name="Freeform 391">
              <a:extLst>
                <a:ext uri="{FF2B5EF4-FFF2-40B4-BE49-F238E27FC236}">
                  <a16:creationId xmlns:a16="http://schemas.microsoft.com/office/drawing/2014/main" id="{FFBE2A24-54F4-83ED-1FBB-D291A35C28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8" y="1982"/>
              <a:ext cx="56" cy="17"/>
            </a:xfrm>
            <a:custGeom>
              <a:avLst/>
              <a:gdLst>
                <a:gd name="T0" fmla="*/ 0 w 114"/>
                <a:gd name="T1" fmla="*/ 1 h 35"/>
                <a:gd name="T2" fmla="*/ 0 w 114"/>
                <a:gd name="T3" fmla="*/ 2 h 35"/>
                <a:gd name="T4" fmla="*/ 0 w 114"/>
                <a:gd name="T5" fmla="*/ 2 h 35"/>
                <a:gd name="T6" fmla="*/ 1 w 114"/>
                <a:gd name="T7" fmla="*/ 2 h 35"/>
                <a:gd name="T8" fmla="*/ 2 w 114"/>
                <a:gd name="T9" fmla="*/ 2 h 35"/>
                <a:gd name="T10" fmla="*/ 4 w 114"/>
                <a:gd name="T11" fmla="*/ 3 h 35"/>
                <a:gd name="T12" fmla="*/ 7 w 114"/>
                <a:gd name="T13" fmla="*/ 4 h 35"/>
                <a:gd name="T14" fmla="*/ 9 w 114"/>
                <a:gd name="T15" fmla="*/ 4 h 35"/>
                <a:gd name="T16" fmla="*/ 11 w 114"/>
                <a:gd name="T17" fmla="*/ 4 h 35"/>
                <a:gd name="T18" fmla="*/ 12 w 114"/>
                <a:gd name="T19" fmla="*/ 3 h 35"/>
                <a:gd name="T20" fmla="*/ 13 w 114"/>
                <a:gd name="T21" fmla="*/ 3 h 35"/>
                <a:gd name="T22" fmla="*/ 13 w 114"/>
                <a:gd name="T23" fmla="*/ 3 h 35"/>
                <a:gd name="T24" fmla="*/ 14 w 114"/>
                <a:gd name="T25" fmla="*/ 2 h 35"/>
                <a:gd name="T26" fmla="*/ 14 w 114"/>
                <a:gd name="T27" fmla="*/ 2 h 35"/>
                <a:gd name="T28" fmla="*/ 13 w 114"/>
                <a:gd name="T29" fmla="*/ 2 h 35"/>
                <a:gd name="T30" fmla="*/ 13 w 114"/>
                <a:gd name="T31" fmla="*/ 1 h 35"/>
                <a:gd name="T32" fmla="*/ 12 w 114"/>
                <a:gd name="T33" fmla="*/ 1 h 35"/>
                <a:gd name="T34" fmla="*/ 10 w 114"/>
                <a:gd name="T35" fmla="*/ 0 h 35"/>
                <a:gd name="T36" fmla="*/ 7 w 114"/>
                <a:gd name="T37" fmla="*/ 0 h 35"/>
                <a:gd name="T38" fmla="*/ 4 w 114"/>
                <a:gd name="T39" fmla="*/ 0 h 35"/>
                <a:gd name="T40" fmla="*/ 2 w 114"/>
                <a:gd name="T41" fmla="*/ 0 h 35"/>
                <a:gd name="T42" fmla="*/ 1 w 114"/>
                <a:gd name="T43" fmla="*/ 0 h 35"/>
                <a:gd name="T44" fmla="*/ 0 w 114"/>
                <a:gd name="T45" fmla="*/ 0 h 35"/>
                <a:gd name="T46" fmla="*/ 0 w 114"/>
                <a:gd name="T47" fmla="*/ 1 h 35"/>
                <a:gd name="T48" fmla="*/ 0 w 114"/>
                <a:gd name="T49" fmla="*/ 1 h 3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4"/>
                <a:gd name="T76" fmla="*/ 0 h 35"/>
                <a:gd name="T77" fmla="*/ 114 w 114"/>
                <a:gd name="T78" fmla="*/ 35 h 3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4" h="35">
                  <a:moveTo>
                    <a:pt x="0" y="12"/>
                  </a:moveTo>
                  <a:lnTo>
                    <a:pt x="0" y="16"/>
                  </a:lnTo>
                  <a:lnTo>
                    <a:pt x="4" y="18"/>
                  </a:lnTo>
                  <a:lnTo>
                    <a:pt x="8" y="22"/>
                  </a:lnTo>
                  <a:lnTo>
                    <a:pt x="16" y="23"/>
                  </a:lnTo>
                  <a:lnTo>
                    <a:pt x="33" y="29"/>
                  </a:lnTo>
                  <a:lnTo>
                    <a:pt x="56" y="33"/>
                  </a:lnTo>
                  <a:lnTo>
                    <a:pt x="77" y="35"/>
                  </a:lnTo>
                  <a:lnTo>
                    <a:pt x="96" y="33"/>
                  </a:lnTo>
                  <a:lnTo>
                    <a:pt x="104" y="31"/>
                  </a:lnTo>
                  <a:lnTo>
                    <a:pt x="110" y="29"/>
                  </a:lnTo>
                  <a:lnTo>
                    <a:pt x="112" y="25"/>
                  </a:lnTo>
                  <a:lnTo>
                    <a:pt x="114" y="23"/>
                  </a:lnTo>
                  <a:lnTo>
                    <a:pt x="114" y="20"/>
                  </a:lnTo>
                  <a:lnTo>
                    <a:pt x="110" y="16"/>
                  </a:lnTo>
                  <a:lnTo>
                    <a:pt x="106" y="14"/>
                  </a:lnTo>
                  <a:lnTo>
                    <a:pt x="98" y="10"/>
                  </a:lnTo>
                  <a:lnTo>
                    <a:pt x="81" y="4"/>
                  </a:lnTo>
                  <a:lnTo>
                    <a:pt x="58" y="0"/>
                  </a:lnTo>
                  <a:lnTo>
                    <a:pt x="37" y="0"/>
                  </a:lnTo>
                  <a:lnTo>
                    <a:pt x="18" y="2"/>
                  </a:lnTo>
                  <a:lnTo>
                    <a:pt x="10" y="4"/>
                  </a:lnTo>
                  <a:lnTo>
                    <a:pt x="4" y="6"/>
                  </a:lnTo>
                  <a:lnTo>
                    <a:pt x="2" y="8"/>
                  </a:lnTo>
                  <a:lnTo>
                    <a:pt x="0" y="12"/>
                  </a:lnTo>
                  <a:close/>
                </a:path>
              </a:pathLst>
            </a:custGeom>
            <a:noFill/>
            <a:ln w="12700">
              <a:solidFill>
                <a:srgbClr val="618F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6539" name="Freeform 392">
            <a:extLst>
              <a:ext uri="{FF2B5EF4-FFF2-40B4-BE49-F238E27FC236}">
                <a16:creationId xmlns:a16="http://schemas.microsoft.com/office/drawing/2014/main" id="{23903696-738C-BB05-05B6-43F92FAD54C0}"/>
              </a:ext>
            </a:extLst>
          </p:cNvPr>
          <p:cNvSpPr>
            <a:spLocks/>
          </p:cNvSpPr>
          <p:nvPr/>
        </p:nvSpPr>
        <p:spPr bwMode="auto">
          <a:xfrm>
            <a:off x="4276725" y="3138488"/>
            <a:ext cx="249238" cy="73025"/>
          </a:xfrm>
          <a:custGeom>
            <a:avLst/>
            <a:gdLst>
              <a:gd name="T0" fmla="*/ 0 w 314"/>
              <a:gd name="T1" fmla="*/ 2147483646 h 90"/>
              <a:gd name="T2" fmla="*/ 2147483646 w 314"/>
              <a:gd name="T3" fmla="*/ 2147483646 h 90"/>
              <a:gd name="T4" fmla="*/ 2147483646 w 314"/>
              <a:gd name="T5" fmla="*/ 2147483646 h 90"/>
              <a:gd name="T6" fmla="*/ 2147483646 w 314"/>
              <a:gd name="T7" fmla="*/ 2147483646 h 90"/>
              <a:gd name="T8" fmla="*/ 2147483646 w 314"/>
              <a:gd name="T9" fmla="*/ 2147483646 h 90"/>
              <a:gd name="T10" fmla="*/ 2147483646 w 314"/>
              <a:gd name="T11" fmla="*/ 2147483646 h 90"/>
              <a:gd name="T12" fmla="*/ 2147483646 w 314"/>
              <a:gd name="T13" fmla="*/ 2147483646 h 90"/>
              <a:gd name="T14" fmla="*/ 2147483646 w 314"/>
              <a:gd name="T15" fmla="*/ 2147483646 h 90"/>
              <a:gd name="T16" fmla="*/ 2147483646 w 314"/>
              <a:gd name="T17" fmla="*/ 2147483646 h 90"/>
              <a:gd name="T18" fmla="*/ 2147483646 w 314"/>
              <a:gd name="T19" fmla="*/ 2147483646 h 90"/>
              <a:gd name="T20" fmla="*/ 2147483646 w 314"/>
              <a:gd name="T21" fmla="*/ 2147483646 h 90"/>
              <a:gd name="T22" fmla="*/ 2147483646 w 314"/>
              <a:gd name="T23" fmla="*/ 2147483646 h 90"/>
              <a:gd name="T24" fmla="*/ 2147483646 w 314"/>
              <a:gd name="T25" fmla="*/ 2147483646 h 90"/>
              <a:gd name="T26" fmla="*/ 2147483646 w 314"/>
              <a:gd name="T27" fmla="*/ 2147483646 h 90"/>
              <a:gd name="T28" fmla="*/ 2147483646 w 314"/>
              <a:gd name="T29" fmla="*/ 2147483646 h 90"/>
              <a:gd name="T30" fmla="*/ 2147483646 w 314"/>
              <a:gd name="T31" fmla="*/ 2147483646 h 90"/>
              <a:gd name="T32" fmla="*/ 2147483646 w 314"/>
              <a:gd name="T33" fmla="*/ 2147483646 h 90"/>
              <a:gd name="T34" fmla="*/ 2147483646 w 314"/>
              <a:gd name="T35" fmla="*/ 2147483646 h 90"/>
              <a:gd name="T36" fmla="*/ 2147483646 w 314"/>
              <a:gd name="T37" fmla="*/ 2147483646 h 90"/>
              <a:gd name="T38" fmla="*/ 2147483646 w 314"/>
              <a:gd name="T39" fmla="*/ 2147483646 h 90"/>
              <a:gd name="T40" fmla="*/ 2147483646 w 314"/>
              <a:gd name="T41" fmla="*/ 2137010091 h 90"/>
              <a:gd name="T42" fmla="*/ 2147483646 w 314"/>
              <a:gd name="T43" fmla="*/ 0 h 90"/>
              <a:gd name="T44" fmla="*/ 2147483646 w 314"/>
              <a:gd name="T45" fmla="*/ 0 h 90"/>
              <a:gd name="T46" fmla="*/ 2147483646 w 314"/>
              <a:gd name="T47" fmla="*/ 2137010091 h 90"/>
              <a:gd name="T48" fmla="*/ 2147483646 w 314"/>
              <a:gd name="T49" fmla="*/ 2147483646 h 90"/>
              <a:gd name="T50" fmla="*/ 2147483646 w 314"/>
              <a:gd name="T51" fmla="*/ 2147483646 h 90"/>
              <a:gd name="T52" fmla="*/ 2147483646 w 314"/>
              <a:gd name="T53" fmla="*/ 2147483646 h 90"/>
              <a:gd name="T54" fmla="*/ 2147483646 w 314"/>
              <a:gd name="T55" fmla="*/ 2147483646 h 90"/>
              <a:gd name="T56" fmla="*/ 2147483646 w 314"/>
              <a:gd name="T57" fmla="*/ 2147483646 h 90"/>
              <a:gd name="T58" fmla="*/ 2147483646 w 314"/>
              <a:gd name="T59" fmla="*/ 2147483646 h 90"/>
              <a:gd name="T60" fmla="*/ 2147483646 w 314"/>
              <a:gd name="T61" fmla="*/ 2147483646 h 90"/>
              <a:gd name="T62" fmla="*/ 2147483646 w 314"/>
              <a:gd name="T63" fmla="*/ 2147483646 h 90"/>
              <a:gd name="T64" fmla="*/ 2147483646 w 314"/>
              <a:gd name="T65" fmla="*/ 2147483646 h 90"/>
              <a:gd name="T66" fmla="*/ 2147483646 w 314"/>
              <a:gd name="T67" fmla="*/ 2147483646 h 90"/>
              <a:gd name="T68" fmla="*/ 2147483646 w 314"/>
              <a:gd name="T69" fmla="*/ 2147483646 h 90"/>
              <a:gd name="T70" fmla="*/ 2147483646 w 314"/>
              <a:gd name="T71" fmla="*/ 2147483646 h 90"/>
              <a:gd name="T72" fmla="*/ 0 w 314"/>
              <a:gd name="T73" fmla="*/ 2147483646 h 9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314"/>
              <a:gd name="T112" fmla="*/ 0 h 90"/>
              <a:gd name="T113" fmla="*/ 314 w 314"/>
              <a:gd name="T114" fmla="*/ 90 h 9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314" h="90">
                <a:moveTo>
                  <a:pt x="0" y="46"/>
                </a:moveTo>
                <a:lnTo>
                  <a:pt x="23" y="50"/>
                </a:lnTo>
                <a:lnTo>
                  <a:pt x="42" y="54"/>
                </a:lnTo>
                <a:lnTo>
                  <a:pt x="59" y="57"/>
                </a:lnTo>
                <a:lnTo>
                  <a:pt x="74" y="63"/>
                </a:lnTo>
                <a:lnTo>
                  <a:pt x="103" y="75"/>
                </a:lnTo>
                <a:lnTo>
                  <a:pt x="132" y="90"/>
                </a:lnTo>
                <a:lnTo>
                  <a:pt x="163" y="90"/>
                </a:lnTo>
                <a:lnTo>
                  <a:pt x="191" y="86"/>
                </a:lnTo>
                <a:lnTo>
                  <a:pt x="207" y="84"/>
                </a:lnTo>
                <a:lnTo>
                  <a:pt x="224" y="79"/>
                </a:lnTo>
                <a:lnTo>
                  <a:pt x="243" y="73"/>
                </a:lnTo>
                <a:lnTo>
                  <a:pt x="264" y="65"/>
                </a:lnTo>
                <a:lnTo>
                  <a:pt x="283" y="50"/>
                </a:lnTo>
                <a:lnTo>
                  <a:pt x="299" y="40"/>
                </a:lnTo>
                <a:lnTo>
                  <a:pt x="310" y="31"/>
                </a:lnTo>
                <a:lnTo>
                  <a:pt x="314" y="25"/>
                </a:lnTo>
                <a:lnTo>
                  <a:pt x="312" y="19"/>
                </a:lnTo>
                <a:lnTo>
                  <a:pt x="304" y="13"/>
                </a:lnTo>
                <a:lnTo>
                  <a:pt x="289" y="7"/>
                </a:lnTo>
                <a:lnTo>
                  <a:pt x="278" y="4"/>
                </a:lnTo>
                <a:lnTo>
                  <a:pt x="266" y="0"/>
                </a:lnTo>
                <a:lnTo>
                  <a:pt x="257" y="0"/>
                </a:lnTo>
                <a:lnTo>
                  <a:pt x="243" y="4"/>
                </a:lnTo>
                <a:lnTo>
                  <a:pt x="230" y="9"/>
                </a:lnTo>
                <a:lnTo>
                  <a:pt x="218" y="11"/>
                </a:lnTo>
                <a:lnTo>
                  <a:pt x="182" y="17"/>
                </a:lnTo>
                <a:lnTo>
                  <a:pt x="145" y="21"/>
                </a:lnTo>
                <a:lnTo>
                  <a:pt x="111" y="25"/>
                </a:lnTo>
                <a:lnTo>
                  <a:pt x="80" y="25"/>
                </a:lnTo>
                <a:lnTo>
                  <a:pt x="72" y="25"/>
                </a:lnTo>
                <a:lnTo>
                  <a:pt x="63" y="23"/>
                </a:lnTo>
                <a:lnTo>
                  <a:pt x="55" y="21"/>
                </a:lnTo>
                <a:lnTo>
                  <a:pt x="44" y="23"/>
                </a:lnTo>
                <a:lnTo>
                  <a:pt x="32" y="27"/>
                </a:lnTo>
                <a:lnTo>
                  <a:pt x="21" y="32"/>
                </a:lnTo>
                <a:lnTo>
                  <a:pt x="0" y="46"/>
                </a:lnTo>
                <a:close/>
              </a:path>
            </a:pathLst>
          </a:custGeom>
          <a:solidFill>
            <a:srgbClr val="CCFFFF"/>
          </a:solidFill>
          <a:ln w="12700">
            <a:solidFill>
              <a:srgbClr val="3366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grpSp>
        <p:nvGrpSpPr>
          <p:cNvPr id="16540" name="Group 393">
            <a:extLst>
              <a:ext uri="{FF2B5EF4-FFF2-40B4-BE49-F238E27FC236}">
                <a16:creationId xmlns:a16="http://schemas.microsoft.com/office/drawing/2014/main" id="{863061D8-9C94-EF6F-B99B-A5C434214400}"/>
              </a:ext>
            </a:extLst>
          </p:cNvPr>
          <p:cNvGrpSpPr>
            <a:grpSpLocks/>
          </p:cNvGrpSpPr>
          <p:nvPr/>
        </p:nvGrpSpPr>
        <p:grpSpPr bwMode="auto">
          <a:xfrm>
            <a:off x="4376738" y="3168650"/>
            <a:ext cx="92075" cy="23813"/>
            <a:chOff x="2757" y="1996"/>
            <a:chExt cx="58" cy="15"/>
          </a:xfrm>
        </p:grpSpPr>
        <p:sp>
          <p:nvSpPr>
            <p:cNvPr id="16685" name="Freeform 394">
              <a:extLst>
                <a:ext uri="{FF2B5EF4-FFF2-40B4-BE49-F238E27FC236}">
                  <a16:creationId xmlns:a16="http://schemas.microsoft.com/office/drawing/2014/main" id="{EA03C33A-C4DC-A0A7-5FED-0A674DFB8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7" y="1996"/>
              <a:ext cx="58" cy="15"/>
            </a:xfrm>
            <a:custGeom>
              <a:avLst/>
              <a:gdLst>
                <a:gd name="T0" fmla="*/ 0 w 115"/>
                <a:gd name="T1" fmla="*/ 2 h 31"/>
                <a:gd name="T2" fmla="*/ 1 w 115"/>
                <a:gd name="T3" fmla="*/ 2 h 31"/>
                <a:gd name="T4" fmla="*/ 1 w 115"/>
                <a:gd name="T5" fmla="*/ 2 h 31"/>
                <a:gd name="T6" fmla="*/ 3 w 115"/>
                <a:gd name="T7" fmla="*/ 3 h 31"/>
                <a:gd name="T8" fmla="*/ 5 w 115"/>
                <a:gd name="T9" fmla="*/ 3 h 31"/>
                <a:gd name="T10" fmla="*/ 8 w 115"/>
                <a:gd name="T11" fmla="*/ 3 h 31"/>
                <a:gd name="T12" fmla="*/ 11 w 115"/>
                <a:gd name="T13" fmla="*/ 3 h 31"/>
                <a:gd name="T14" fmla="*/ 13 w 115"/>
                <a:gd name="T15" fmla="*/ 3 h 31"/>
                <a:gd name="T16" fmla="*/ 14 w 115"/>
                <a:gd name="T17" fmla="*/ 2 h 31"/>
                <a:gd name="T18" fmla="*/ 15 w 115"/>
                <a:gd name="T19" fmla="*/ 2 h 31"/>
                <a:gd name="T20" fmla="*/ 15 w 115"/>
                <a:gd name="T21" fmla="*/ 1 h 31"/>
                <a:gd name="T22" fmla="*/ 15 w 115"/>
                <a:gd name="T23" fmla="*/ 1 h 31"/>
                <a:gd name="T24" fmla="*/ 14 w 115"/>
                <a:gd name="T25" fmla="*/ 1 h 31"/>
                <a:gd name="T26" fmla="*/ 14 w 115"/>
                <a:gd name="T27" fmla="*/ 0 h 31"/>
                <a:gd name="T28" fmla="*/ 13 w 115"/>
                <a:gd name="T29" fmla="*/ 0 h 31"/>
                <a:gd name="T30" fmla="*/ 10 w 115"/>
                <a:gd name="T31" fmla="*/ 0 h 31"/>
                <a:gd name="T32" fmla="*/ 8 w 115"/>
                <a:gd name="T33" fmla="*/ 0 h 31"/>
                <a:gd name="T34" fmla="*/ 5 w 115"/>
                <a:gd name="T35" fmla="*/ 0 h 31"/>
                <a:gd name="T36" fmla="*/ 3 w 115"/>
                <a:gd name="T37" fmla="*/ 0 h 31"/>
                <a:gd name="T38" fmla="*/ 2 w 115"/>
                <a:gd name="T39" fmla="*/ 1 h 31"/>
                <a:gd name="T40" fmla="*/ 1 w 115"/>
                <a:gd name="T41" fmla="*/ 1 h 31"/>
                <a:gd name="T42" fmla="*/ 1 w 115"/>
                <a:gd name="T43" fmla="*/ 2 h 31"/>
                <a:gd name="T44" fmla="*/ 0 w 115"/>
                <a:gd name="T45" fmla="*/ 2 h 3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5"/>
                <a:gd name="T70" fmla="*/ 0 h 31"/>
                <a:gd name="T71" fmla="*/ 115 w 115"/>
                <a:gd name="T72" fmla="*/ 31 h 3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5" h="31">
                  <a:moveTo>
                    <a:pt x="0" y="18"/>
                  </a:moveTo>
                  <a:lnTo>
                    <a:pt x="2" y="21"/>
                  </a:lnTo>
                  <a:lnTo>
                    <a:pt x="6" y="23"/>
                  </a:lnTo>
                  <a:lnTo>
                    <a:pt x="19" y="29"/>
                  </a:lnTo>
                  <a:lnTo>
                    <a:pt x="37" y="31"/>
                  </a:lnTo>
                  <a:lnTo>
                    <a:pt x="60" y="31"/>
                  </a:lnTo>
                  <a:lnTo>
                    <a:pt x="81" y="29"/>
                  </a:lnTo>
                  <a:lnTo>
                    <a:pt x="100" y="25"/>
                  </a:lnTo>
                  <a:lnTo>
                    <a:pt x="111" y="21"/>
                  </a:lnTo>
                  <a:lnTo>
                    <a:pt x="113" y="18"/>
                  </a:lnTo>
                  <a:lnTo>
                    <a:pt x="115" y="14"/>
                  </a:lnTo>
                  <a:lnTo>
                    <a:pt x="113" y="12"/>
                  </a:lnTo>
                  <a:lnTo>
                    <a:pt x="111" y="8"/>
                  </a:lnTo>
                  <a:lnTo>
                    <a:pt x="106" y="6"/>
                  </a:lnTo>
                  <a:lnTo>
                    <a:pt x="98" y="4"/>
                  </a:lnTo>
                  <a:lnTo>
                    <a:pt x="79" y="2"/>
                  </a:lnTo>
                  <a:lnTo>
                    <a:pt x="58" y="0"/>
                  </a:lnTo>
                  <a:lnTo>
                    <a:pt x="35" y="2"/>
                  </a:lnTo>
                  <a:lnTo>
                    <a:pt x="17" y="6"/>
                  </a:lnTo>
                  <a:lnTo>
                    <a:pt x="10" y="10"/>
                  </a:lnTo>
                  <a:lnTo>
                    <a:pt x="4" y="12"/>
                  </a:lnTo>
                  <a:lnTo>
                    <a:pt x="2" y="16"/>
                  </a:lnTo>
                  <a:lnTo>
                    <a:pt x="0" y="18"/>
                  </a:lnTo>
                  <a:close/>
                </a:path>
              </a:pathLst>
            </a:custGeom>
            <a:blipFill dpi="0" rotWithShape="0">
              <a:blip r:embed="rId2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686" name="Freeform 395">
              <a:extLst>
                <a:ext uri="{FF2B5EF4-FFF2-40B4-BE49-F238E27FC236}">
                  <a16:creationId xmlns:a16="http://schemas.microsoft.com/office/drawing/2014/main" id="{D516C081-8ADD-4B00-3069-DB8E979F3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7" y="1996"/>
              <a:ext cx="58" cy="15"/>
            </a:xfrm>
            <a:custGeom>
              <a:avLst/>
              <a:gdLst>
                <a:gd name="T0" fmla="*/ 0 w 115"/>
                <a:gd name="T1" fmla="*/ 2 h 31"/>
                <a:gd name="T2" fmla="*/ 1 w 115"/>
                <a:gd name="T3" fmla="*/ 2 h 31"/>
                <a:gd name="T4" fmla="*/ 1 w 115"/>
                <a:gd name="T5" fmla="*/ 2 h 31"/>
                <a:gd name="T6" fmla="*/ 3 w 115"/>
                <a:gd name="T7" fmla="*/ 3 h 31"/>
                <a:gd name="T8" fmla="*/ 5 w 115"/>
                <a:gd name="T9" fmla="*/ 3 h 31"/>
                <a:gd name="T10" fmla="*/ 8 w 115"/>
                <a:gd name="T11" fmla="*/ 3 h 31"/>
                <a:gd name="T12" fmla="*/ 11 w 115"/>
                <a:gd name="T13" fmla="*/ 3 h 31"/>
                <a:gd name="T14" fmla="*/ 13 w 115"/>
                <a:gd name="T15" fmla="*/ 3 h 31"/>
                <a:gd name="T16" fmla="*/ 14 w 115"/>
                <a:gd name="T17" fmla="*/ 2 h 31"/>
                <a:gd name="T18" fmla="*/ 15 w 115"/>
                <a:gd name="T19" fmla="*/ 2 h 31"/>
                <a:gd name="T20" fmla="*/ 15 w 115"/>
                <a:gd name="T21" fmla="*/ 1 h 31"/>
                <a:gd name="T22" fmla="*/ 15 w 115"/>
                <a:gd name="T23" fmla="*/ 1 h 31"/>
                <a:gd name="T24" fmla="*/ 14 w 115"/>
                <a:gd name="T25" fmla="*/ 1 h 31"/>
                <a:gd name="T26" fmla="*/ 14 w 115"/>
                <a:gd name="T27" fmla="*/ 0 h 31"/>
                <a:gd name="T28" fmla="*/ 13 w 115"/>
                <a:gd name="T29" fmla="*/ 0 h 31"/>
                <a:gd name="T30" fmla="*/ 10 w 115"/>
                <a:gd name="T31" fmla="*/ 0 h 31"/>
                <a:gd name="T32" fmla="*/ 8 w 115"/>
                <a:gd name="T33" fmla="*/ 0 h 31"/>
                <a:gd name="T34" fmla="*/ 5 w 115"/>
                <a:gd name="T35" fmla="*/ 0 h 31"/>
                <a:gd name="T36" fmla="*/ 3 w 115"/>
                <a:gd name="T37" fmla="*/ 0 h 31"/>
                <a:gd name="T38" fmla="*/ 2 w 115"/>
                <a:gd name="T39" fmla="*/ 1 h 31"/>
                <a:gd name="T40" fmla="*/ 1 w 115"/>
                <a:gd name="T41" fmla="*/ 1 h 31"/>
                <a:gd name="T42" fmla="*/ 1 w 115"/>
                <a:gd name="T43" fmla="*/ 2 h 31"/>
                <a:gd name="T44" fmla="*/ 0 w 115"/>
                <a:gd name="T45" fmla="*/ 2 h 3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5"/>
                <a:gd name="T70" fmla="*/ 0 h 31"/>
                <a:gd name="T71" fmla="*/ 115 w 115"/>
                <a:gd name="T72" fmla="*/ 31 h 3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5" h="31">
                  <a:moveTo>
                    <a:pt x="0" y="18"/>
                  </a:moveTo>
                  <a:lnTo>
                    <a:pt x="2" y="21"/>
                  </a:lnTo>
                  <a:lnTo>
                    <a:pt x="6" y="23"/>
                  </a:lnTo>
                  <a:lnTo>
                    <a:pt x="19" y="29"/>
                  </a:lnTo>
                  <a:lnTo>
                    <a:pt x="37" y="31"/>
                  </a:lnTo>
                  <a:lnTo>
                    <a:pt x="60" y="31"/>
                  </a:lnTo>
                  <a:lnTo>
                    <a:pt x="81" y="29"/>
                  </a:lnTo>
                  <a:lnTo>
                    <a:pt x="100" y="25"/>
                  </a:lnTo>
                  <a:lnTo>
                    <a:pt x="111" y="21"/>
                  </a:lnTo>
                  <a:lnTo>
                    <a:pt x="113" y="18"/>
                  </a:lnTo>
                  <a:lnTo>
                    <a:pt x="115" y="14"/>
                  </a:lnTo>
                  <a:lnTo>
                    <a:pt x="113" y="12"/>
                  </a:lnTo>
                  <a:lnTo>
                    <a:pt x="111" y="8"/>
                  </a:lnTo>
                  <a:lnTo>
                    <a:pt x="106" y="6"/>
                  </a:lnTo>
                  <a:lnTo>
                    <a:pt x="98" y="4"/>
                  </a:lnTo>
                  <a:lnTo>
                    <a:pt x="79" y="2"/>
                  </a:lnTo>
                  <a:lnTo>
                    <a:pt x="58" y="0"/>
                  </a:lnTo>
                  <a:lnTo>
                    <a:pt x="35" y="2"/>
                  </a:lnTo>
                  <a:lnTo>
                    <a:pt x="17" y="6"/>
                  </a:lnTo>
                  <a:lnTo>
                    <a:pt x="10" y="10"/>
                  </a:lnTo>
                  <a:lnTo>
                    <a:pt x="4" y="12"/>
                  </a:lnTo>
                  <a:lnTo>
                    <a:pt x="2" y="16"/>
                  </a:lnTo>
                  <a:lnTo>
                    <a:pt x="0" y="18"/>
                  </a:lnTo>
                  <a:close/>
                </a:path>
              </a:pathLst>
            </a:custGeom>
            <a:noFill/>
            <a:ln w="12700">
              <a:solidFill>
                <a:srgbClr val="618F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6541" name="Freeform 396">
            <a:extLst>
              <a:ext uri="{FF2B5EF4-FFF2-40B4-BE49-F238E27FC236}">
                <a16:creationId xmlns:a16="http://schemas.microsoft.com/office/drawing/2014/main" id="{9AD74CB2-882D-0DA2-DCD6-67F317D42322}"/>
              </a:ext>
            </a:extLst>
          </p:cNvPr>
          <p:cNvSpPr>
            <a:spLocks/>
          </p:cNvSpPr>
          <p:nvPr/>
        </p:nvSpPr>
        <p:spPr bwMode="auto">
          <a:xfrm>
            <a:off x="4087813" y="3082925"/>
            <a:ext cx="244475" cy="82550"/>
          </a:xfrm>
          <a:custGeom>
            <a:avLst/>
            <a:gdLst>
              <a:gd name="T0" fmla="*/ 0 w 309"/>
              <a:gd name="T1" fmla="*/ 2147483646 h 103"/>
              <a:gd name="T2" fmla="*/ 2147483646 w 309"/>
              <a:gd name="T3" fmla="*/ 2147483646 h 103"/>
              <a:gd name="T4" fmla="*/ 2147483646 w 309"/>
              <a:gd name="T5" fmla="*/ 2147483646 h 103"/>
              <a:gd name="T6" fmla="*/ 2147483646 w 309"/>
              <a:gd name="T7" fmla="*/ 2147483646 h 103"/>
              <a:gd name="T8" fmla="*/ 2147483646 w 309"/>
              <a:gd name="T9" fmla="*/ 2147483646 h 103"/>
              <a:gd name="T10" fmla="*/ 2147483646 w 309"/>
              <a:gd name="T11" fmla="*/ 2147483646 h 103"/>
              <a:gd name="T12" fmla="*/ 2147483646 w 309"/>
              <a:gd name="T13" fmla="*/ 2147483646 h 103"/>
              <a:gd name="T14" fmla="*/ 2147483646 w 309"/>
              <a:gd name="T15" fmla="*/ 2147483646 h 103"/>
              <a:gd name="T16" fmla="*/ 2147483646 w 309"/>
              <a:gd name="T17" fmla="*/ 2147483646 h 103"/>
              <a:gd name="T18" fmla="*/ 2147483646 w 309"/>
              <a:gd name="T19" fmla="*/ 2147483646 h 103"/>
              <a:gd name="T20" fmla="*/ 2147483646 w 309"/>
              <a:gd name="T21" fmla="*/ 2147483646 h 103"/>
              <a:gd name="T22" fmla="*/ 2147483646 w 309"/>
              <a:gd name="T23" fmla="*/ 2147483646 h 103"/>
              <a:gd name="T24" fmla="*/ 2147483646 w 309"/>
              <a:gd name="T25" fmla="*/ 2147483646 h 103"/>
              <a:gd name="T26" fmla="*/ 2147483646 w 309"/>
              <a:gd name="T27" fmla="*/ 2147483646 h 103"/>
              <a:gd name="T28" fmla="*/ 2147483646 w 309"/>
              <a:gd name="T29" fmla="*/ 2147483646 h 103"/>
              <a:gd name="T30" fmla="*/ 2147483646 w 309"/>
              <a:gd name="T31" fmla="*/ 2147483646 h 103"/>
              <a:gd name="T32" fmla="*/ 2147483646 w 309"/>
              <a:gd name="T33" fmla="*/ 2147483646 h 103"/>
              <a:gd name="T34" fmla="*/ 2147483646 w 309"/>
              <a:gd name="T35" fmla="*/ 2147483646 h 103"/>
              <a:gd name="T36" fmla="*/ 2147483646 w 309"/>
              <a:gd name="T37" fmla="*/ 2147483646 h 103"/>
              <a:gd name="T38" fmla="*/ 2147483646 w 309"/>
              <a:gd name="T39" fmla="*/ 2147483646 h 103"/>
              <a:gd name="T40" fmla="*/ 2147483646 w 309"/>
              <a:gd name="T41" fmla="*/ 2147483646 h 103"/>
              <a:gd name="T42" fmla="*/ 2147483646 w 309"/>
              <a:gd name="T43" fmla="*/ 2147483646 h 103"/>
              <a:gd name="T44" fmla="*/ 2147483646 w 309"/>
              <a:gd name="T45" fmla="*/ 2147483646 h 103"/>
              <a:gd name="T46" fmla="*/ 2147483646 w 309"/>
              <a:gd name="T47" fmla="*/ 2147483646 h 103"/>
              <a:gd name="T48" fmla="*/ 2147483646 w 309"/>
              <a:gd name="T49" fmla="*/ 2147483646 h 103"/>
              <a:gd name="T50" fmla="*/ 2147483646 w 309"/>
              <a:gd name="T51" fmla="*/ 2147483646 h 103"/>
              <a:gd name="T52" fmla="*/ 2147483646 w 309"/>
              <a:gd name="T53" fmla="*/ 2147483646 h 103"/>
              <a:gd name="T54" fmla="*/ 2147483646 w 309"/>
              <a:gd name="T55" fmla="*/ 2147483646 h 103"/>
              <a:gd name="T56" fmla="*/ 2147483646 w 309"/>
              <a:gd name="T57" fmla="*/ 2147483646 h 103"/>
              <a:gd name="T58" fmla="*/ 2147483646 w 309"/>
              <a:gd name="T59" fmla="*/ 2147483646 h 103"/>
              <a:gd name="T60" fmla="*/ 2147483646 w 309"/>
              <a:gd name="T61" fmla="*/ 2059317145 h 103"/>
              <a:gd name="T62" fmla="*/ 2147483646 w 309"/>
              <a:gd name="T63" fmla="*/ 1029658172 h 103"/>
              <a:gd name="T64" fmla="*/ 2147483646 w 309"/>
              <a:gd name="T65" fmla="*/ 0 h 103"/>
              <a:gd name="T66" fmla="*/ 2147483646 w 309"/>
              <a:gd name="T67" fmla="*/ 0 h 103"/>
              <a:gd name="T68" fmla="*/ 2147483646 w 309"/>
              <a:gd name="T69" fmla="*/ 1029658172 h 103"/>
              <a:gd name="T70" fmla="*/ 0 w 309"/>
              <a:gd name="T71" fmla="*/ 2147483646 h 103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309"/>
              <a:gd name="T109" fmla="*/ 0 h 103"/>
              <a:gd name="T110" fmla="*/ 309 w 309"/>
              <a:gd name="T111" fmla="*/ 103 h 103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309" h="103">
                <a:moveTo>
                  <a:pt x="0" y="9"/>
                </a:moveTo>
                <a:lnTo>
                  <a:pt x="21" y="19"/>
                </a:lnTo>
                <a:lnTo>
                  <a:pt x="40" y="29"/>
                </a:lnTo>
                <a:lnTo>
                  <a:pt x="55" y="36"/>
                </a:lnTo>
                <a:lnTo>
                  <a:pt x="69" y="46"/>
                </a:lnTo>
                <a:lnTo>
                  <a:pt x="92" y="65"/>
                </a:lnTo>
                <a:lnTo>
                  <a:pt x="115" y="88"/>
                </a:lnTo>
                <a:lnTo>
                  <a:pt x="144" y="98"/>
                </a:lnTo>
                <a:lnTo>
                  <a:pt x="174" y="102"/>
                </a:lnTo>
                <a:lnTo>
                  <a:pt x="190" y="103"/>
                </a:lnTo>
                <a:lnTo>
                  <a:pt x="207" y="103"/>
                </a:lnTo>
                <a:lnTo>
                  <a:pt x="226" y="103"/>
                </a:lnTo>
                <a:lnTo>
                  <a:pt x="249" y="102"/>
                </a:lnTo>
                <a:lnTo>
                  <a:pt x="272" y="92"/>
                </a:lnTo>
                <a:lnTo>
                  <a:pt x="291" y="86"/>
                </a:lnTo>
                <a:lnTo>
                  <a:pt x="303" y="80"/>
                </a:lnTo>
                <a:lnTo>
                  <a:pt x="309" y="75"/>
                </a:lnTo>
                <a:lnTo>
                  <a:pt x="309" y="69"/>
                </a:lnTo>
                <a:lnTo>
                  <a:pt x="303" y="61"/>
                </a:lnTo>
                <a:lnTo>
                  <a:pt x="289" y="52"/>
                </a:lnTo>
                <a:lnTo>
                  <a:pt x="268" y="38"/>
                </a:lnTo>
                <a:lnTo>
                  <a:pt x="259" y="36"/>
                </a:lnTo>
                <a:lnTo>
                  <a:pt x="247" y="36"/>
                </a:lnTo>
                <a:lnTo>
                  <a:pt x="232" y="36"/>
                </a:lnTo>
                <a:lnTo>
                  <a:pt x="220" y="36"/>
                </a:lnTo>
                <a:lnTo>
                  <a:pt x="184" y="31"/>
                </a:lnTo>
                <a:lnTo>
                  <a:pt x="147" y="27"/>
                </a:lnTo>
                <a:lnTo>
                  <a:pt x="113" y="19"/>
                </a:lnTo>
                <a:lnTo>
                  <a:pt x="82" y="11"/>
                </a:lnTo>
                <a:lnTo>
                  <a:pt x="75" y="7"/>
                </a:lnTo>
                <a:lnTo>
                  <a:pt x="67" y="4"/>
                </a:lnTo>
                <a:lnTo>
                  <a:pt x="59" y="2"/>
                </a:lnTo>
                <a:lnTo>
                  <a:pt x="48" y="0"/>
                </a:lnTo>
                <a:lnTo>
                  <a:pt x="36" y="0"/>
                </a:lnTo>
                <a:lnTo>
                  <a:pt x="25" y="2"/>
                </a:lnTo>
                <a:lnTo>
                  <a:pt x="0" y="9"/>
                </a:lnTo>
                <a:close/>
              </a:path>
            </a:pathLst>
          </a:custGeom>
          <a:solidFill>
            <a:srgbClr val="CCFFFF"/>
          </a:solidFill>
          <a:ln w="12700">
            <a:solidFill>
              <a:srgbClr val="3366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grpSp>
        <p:nvGrpSpPr>
          <p:cNvPr id="16542" name="Group 397">
            <a:extLst>
              <a:ext uri="{FF2B5EF4-FFF2-40B4-BE49-F238E27FC236}">
                <a16:creationId xmlns:a16="http://schemas.microsoft.com/office/drawing/2014/main" id="{F244205D-5209-5D3C-3D47-446F425D63F1}"/>
              </a:ext>
            </a:extLst>
          </p:cNvPr>
          <p:cNvGrpSpPr>
            <a:grpSpLocks/>
          </p:cNvGrpSpPr>
          <p:nvPr/>
        </p:nvGrpSpPr>
        <p:grpSpPr bwMode="auto">
          <a:xfrm>
            <a:off x="4183063" y="3119438"/>
            <a:ext cx="88900" cy="33337"/>
            <a:chOff x="2635" y="1965"/>
            <a:chExt cx="56" cy="21"/>
          </a:xfrm>
        </p:grpSpPr>
        <p:sp>
          <p:nvSpPr>
            <p:cNvPr id="16683" name="Freeform 398">
              <a:extLst>
                <a:ext uri="{FF2B5EF4-FFF2-40B4-BE49-F238E27FC236}">
                  <a16:creationId xmlns:a16="http://schemas.microsoft.com/office/drawing/2014/main" id="{2752E16D-D335-07C7-2D75-4D90176D2D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" y="1965"/>
              <a:ext cx="56" cy="21"/>
            </a:xfrm>
            <a:custGeom>
              <a:avLst/>
              <a:gdLst>
                <a:gd name="T0" fmla="*/ 0 w 111"/>
                <a:gd name="T1" fmla="*/ 1 h 42"/>
                <a:gd name="T2" fmla="*/ 0 w 111"/>
                <a:gd name="T3" fmla="*/ 2 h 42"/>
                <a:gd name="T4" fmla="*/ 1 w 111"/>
                <a:gd name="T5" fmla="*/ 2 h 42"/>
                <a:gd name="T6" fmla="*/ 1 w 111"/>
                <a:gd name="T7" fmla="*/ 3 h 42"/>
                <a:gd name="T8" fmla="*/ 2 w 111"/>
                <a:gd name="T9" fmla="*/ 3 h 42"/>
                <a:gd name="T10" fmla="*/ 4 w 111"/>
                <a:gd name="T11" fmla="*/ 4 h 42"/>
                <a:gd name="T12" fmla="*/ 7 w 111"/>
                <a:gd name="T13" fmla="*/ 5 h 42"/>
                <a:gd name="T14" fmla="*/ 9 w 111"/>
                <a:gd name="T15" fmla="*/ 5 h 42"/>
                <a:gd name="T16" fmla="*/ 12 w 111"/>
                <a:gd name="T17" fmla="*/ 6 h 42"/>
                <a:gd name="T18" fmla="*/ 14 w 111"/>
                <a:gd name="T19" fmla="*/ 5 h 42"/>
                <a:gd name="T20" fmla="*/ 14 w 111"/>
                <a:gd name="T21" fmla="*/ 5 h 42"/>
                <a:gd name="T22" fmla="*/ 14 w 111"/>
                <a:gd name="T23" fmla="*/ 5 h 42"/>
                <a:gd name="T24" fmla="*/ 14 w 111"/>
                <a:gd name="T25" fmla="*/ 4 h 42"/>
                <a:gd name="T26" fmla="*/ 14 w 111"/>
                <a:gd name="T27" fmla="*/ 4 h 42"/>
                <a:gd name="T28" fmla="*/ 13 w 111"/>
                <a:gd name="T29" fmla="*/ 4 h 42"/>
                <a:gd name="T30" fmla="*/ 13 w 111"/>
                <a:gd name="T31" fmla="*/ 3 h 42"/>
                <a:gd name="T32" fmla="*/ 10 w 111"/>
                <a:gd name="T33" fmla="*/ 2 h 42"/>
                <a:gd name="T34" fmla="*/ 8 w 111"/>
                <a:gd name="T35" fmla="*/ 1 h 42"/>
                <a:gd name="T36" fmla="*/ 5 w 111"/>
                <a:gd name="T37" fmla="*/ 1 h 42"/>
                <a:gd name="T38" fmla="*/ 3 w 111"/>
                <a:gd name="T39" fmla="*/ 0 h 42"/>
                <a:gd name="T40" fmla="*/ 1 w 111"/>
                <a:gd name="T41" fmla="*/ 1 h 42"/>
                <a:gd name="T42" fmla="*/ 1 w 111"/>
                <a:gd name="T43" fmla="*/ 1 h 42"/>
                <a:gd name="T44" fmla="*/ 0 w 111"/>
                <a:gd name="T45" fmla="*/ 1 h 4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1"/>
                <a:gd name="T70" fmla="*/ 0 h 42"/>
                <a:gd name="T71" fmla="*/ 111 w 111"/>
                <a:gd name="T72" fmla="*/ 42 h 4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1" h="42">
                  <a:moveTo>
                    <a:pt x="0" y="6"/>
                  </a:moveTo>
                  <a:lnTo>
                    <a:pt x="0" y="9"/>
                  </a:lnTo>
                  <a:lnTo>
                    <a:pt x="2" y="13"/>
                  </a:lnTo>
                  <a:lnTo>
                    <a:pt x="5" y="17"/>
                  </a:lnTo>
                  <a:lnTo>
                    <a:pt x="13" y="21"/>
                  </a:lnTo>
                  <a:lnTo>
                    <a:pt x="30" y="31"/>
                  </a:lnTo>
                  <a:lnTo>
                    <a:pt x="51" y="36"/>
                  </a:lnTo>
                  <a:lnTo>
                    <a:pt x="72" y="40"/>
                  </a:lnTo>
                  <a:lnTo>
                    <a:pt x="92" y="42"/>
                  </a:lnTo>
                  <a:lnTo>
                    <a:pt x="105" y="38"/>
                  </a:lnTo>
                  <a:lnTo>
                    <a:pt x="109" y="36"/>
                  </a:lnTo>
                  <a:lnTo>
                    <a:pt x="111" y="34"/>
                  </a:lnTo>
                  <a:lnTo>
                    <a:pt x="111" y="31"/>
                  </a:lnTo>
                  <a:lnTo>
                    <a:pt x="107" y="29"/>
                  </a:lnTo>
                  <a:lnTo>
                    <a:pt x="103" y="25"/>
                  </a:lnTo>
                  <a:lnTo>
                    <a:pt x="97" y="21"/>
                  </a:lnTo>
                  <a:lnTo>
                    <a:pt x="80" y="13"/>
                  </a:lnTo>
                  <a:lnTo>
                    <a:pt x="59" y="6"/>
                  </a:lnTo>
                  <a:lnTo>
                    <a:pt x="38" y="2"/>
                  </a:lnTo>
                  <a:lnTo>
                    <a:pt x="19" y="0"/>
                  </a:lnTo>
                  <a:lnTo>
                    <a:pt x="5" y="2"/>
                  </a:lnTo>
                  <a:lnTo>
                    <a:pt x="2" y="4"/>
                  </a:lnTo>
                  <a:lnTo>
                    <a:pt x="0" y="6"/>
                  </a:lnTo>
                  <a:close/>
                </a:path>
              </a:pathLst>
            </a:custGeom>
            <a:blipFill dpi="0" rotWithShape="0">
              <a:blip r:embed="rId2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684" name="Freeform 399">
              <a:extLst>
                <a:ext uri="{FF2B5EF4-FFF2-40B4-BE49-F238E27FC236}">
                  <a16:creationId xmlns:a16="http://schemas.microsoft.com/office/drawing/2014/main" id="{4F4F40D1-7450-2FAA-3572-5D667B6329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" y="1965"/>
              <a:ext cx="56" cy="21"/>
            </a:xfrm>
            <a:custGeom>
              <a:avLst/>
              <a:gdLst>
                <a:gd name="T0" fmla="*/ 0 w 111"/>
                <a:gd name="T1" fmla="*/ 1 h 42"/>
                <a:gd name="T2" fmla="*/ 0 w 111"/>
                <a:gd name="T3" fmla="*/ 2 h 42"/>
                <a:gd name="T4" fmla="*/ 1 w 111"/>
                <a:gd name="T5" fmla="*/ 2 h 42"/>
                <a:gd name="T6" fmla="*/ 1 w 111"/>
                <a:gd name="T7" fmla="*/ 3 h 42"/>
                <a:gd name="T8" fmla="*/ 2 w 111"/>
                <a:gd name="T9" fmla="*/ 3 h 42"/>
                <a:gd name="T10" fmla="*/ 4 w 111"/>
                <a:gd name="T11" fmla="*/ 4 h 42"/>
                <a:gd name="T12" fmla="*/ 7 w 111"/>
                <a:gd name="T13" fmla="*/ 5 h 42"/>
                <a:gd name="T14" fmla="*/ 9 w 111"/>
                <a:gd name="T15" fmla="*/ 5 h 42"/>
                <a:gd name="T16" fmla="*/ 12 w 111"/>
                <a:gd name="T17" fmla="*/ 6 h 42"/>
                <a:gd name="T18" fmla="*/ 14 w 111"/>
                <a:gd name="T19" fmla="*/ 5 h 42"/>
                <a:gd name="T20" fmla="*/ 14 w 111"/>
                <a:gd name="T21" fmla="*/ 5 h 42"/>
                <a:gd name="T22" fmla="*/ 14 w 111"/>
                <a:gd name="T23" fmla="*/ 5 h 42"/>
                <a:gd name="T24" fmla="*/ 14 w 111"/>
                <a:gd name="T25" fmla="*/ 4 h 42"/>
                <a:gd name="T26" fmla="*/ 14 w 111"/>
                <a:gd name="T27" fmla="*/ 4 h 42"/>
                <a:gd name="T28" fmla="*/ 13 w 111"/>
                <a:gd name="T29" fmla="*/ 4 h 42"/>
                <a:gd name="T30" fmla="*/ 13 w 111"/>
                <a:gd name="T31" fmla="*/ 3 h 42"/>
                <a:gd name="T32" fmla="*/ 10 w 111"/>
                <a:gd name="T33" fmla="*/ 2 h 42"/>
                <a:gd name="T34" fmla="*/ 8 w 111"/>
                <a:gd name="T35" fmla="*/ 1 h 42"/>
                <a:gd name="T36" fmla="*/ 5 w 111"/>
                <a:gd name="T37" fmla="*/ 1 h 42"/>
                <a:gd name="T38" fmla="*/ 3 w 111"/>
                <a:gd name="T39" fmla="*/ 0 h 42"/>
                <a:gd name="T40" fmla="*/ 1 w 111"/>
                <a:gd name="T41" fmla="*/ 1 h 42"/>
                <a:gd name="T42" fmla="*/ 1 w 111"/>
                <a:gd name="T43" fmla="*/ 1 h 42"/>
                <a:gd name="T44" fmla="*/ 0 w 111"/>
                <a:gd name="T45" fmla="*/ 1 h 4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1"/>
                <a:gd name="T70" fmla="*/ 0 h 42"/>
                <a:gd name="T71" fmla="*/ 111 w 111"/>
                <a:gd name="T72" fmla="*/ 42 h 4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1" h="42">
                  <a:moveTo>
                    <a:pt x="0" y="6"/>
                  </a:moveTo>
                  <a:lnTo>
                    <a:pt x="0" y="9"/>
                  </a:lnTo>
                  <a:lnTo>
                    <a:pt x="2" y="13"/>
                  </a:lnTo>
                  <a:lnTo>
                    <a:pt x="5" y="17"/>
                  </a:lnTo>
                  <a:lnTo>
                    <a:pt x="13" y="21"/>
                  </a:lnTo>
                  <a:lnTo>
                    <a:pt x="30" y="31"/>
                  </a:lnTo>
                  <a:lnTo>
                    <a:pt x="51" y="36"/>
                  </a:lnTo>
                  <a:lnTo>
                    <a:pt x="72" y="40"/>
                  </a:lnTo>
                  <a:lnTo>
                    <a:pt x="92" y="42"/>
                  </a:lnTo>
                  <a:lnTo>
                    <a:pt x="105" y="38"/>
                  </a:lnTo>
                  <a:lnTo>
                    <a:pt x="109" y="36"/>
                  </a:lnTo>
                  <a:lnTo>
                    <a:pt x="111" y="34"/>
                  </a:lnTo>
                  <a:lnTo>
                    <a:pt x="111" y="31"/>
                  </a:lnTo>
                  <a:lnTo>
                    <a:pt x="107" y="29"/>
                  </a:lnTo>
                  <a:lnTo>
                    <a:pt x="103" y="25"/>
                  </a:lnTo>
                  <a:lnTo>
                    <a:pt x="97" y="21"/>
                  </a:lnTo>
                  <a:lnTo>
                    <a:pt x="80" y="13"/>
                  </a:lnTo>
                  <a:lnTo>
                    <a:pt x="59" y="6"/>
                  </a:lnTo>
                  <a:lnTo>
                    <a:pt x="38" y="2"/>
                  </a:lnTo>
                  <a:lnTo>
                    <a:pt x="19" y="0"/>
                  </a:lnTo>
                  <a:lnTo>
                    <a:pt x="5" y="2"/>
                  </a:lnTo>
                  <a:lnTo>
                    <a:pt x="2" y="4"/>
                  </a:lnTo>
                  <a:lnTo>
                    <a:pt x="0" y="6"/>
                  </a:lnTo>
                  <a:close/>
                </a:path>
              </a:pathLst>
            </a:custGeom>
            <a:noFill/>
            <a:ln w="12700">
              <a:solidFill>
                <a:srgbClr val="618F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6543" name="Freeform 400">
            <a:extLst>
              <a:ext uri="{FF2B5EF4-FFF2-40B4-BE49-F238E27FC236}">
                <a16:creationId xmlns:a16="http://schemas.microsoft.com/office/drawing/2014/main" id="{CD9E9B23-42CA-78CE-195D-5D66447EF625}"/>
              </a:ext>
            </a:extLst>
          </p:cNvPr>
          <p:cNvSpPr>
            <a:spLocks/>
          </p:cNvSpPr>
          <p:nvPr/>
        </p:nvSpPr>
        <p:spPr bwMode="auto">
          <a:xfrm>
            <a:off x="3932238" y="3046413"/>
            <a:ext cx="239712" cy="98425"/>
          </a:xfrm>
          <a:custGeom>
            <a:avLst/>
            <a:gdLst>
              <a:gd name="T0" fmla="*/ 0 w 301"/>
              <a:gd name="T1" fmla="*/ 2000373825 h 124"/>
              <a:gd name="T2" fmla="*/ 2147483646 w 301"/>
              <a:gd name="T3" fmla="*/ 2147483646 h 124"/>
              <a:gd name="T4" fmla="*/ 2147483646 w 301"/>
              <a:gd name="T5" fmla="*/ 2147483646 h 124"/>
              <a:gd name="T6" fmla="*/ 2147483646 w 301"/>
              <a:gd name="T7" fmla="*/ 2147483646 h 124"/>
              <a:gd name="T8" fmla="*/ 2147483646 w 301"/>
              <a:gd name="T9" fmla="*/ 2147483646 h 124"/>
              <a:gd name="T10" fmla="*/ 2147483646 w 301"/>
              <a:gd name="T11" fmla="*/ 2147483646 h 124"/>
              <a:gd name="T12" fmla="*/ 2147483646 w 301"/>
              <a:gd name="T13" fmla="*/ 2147483646 h 124"/>
              <a:gd name="T14" fmla="*/ 2147483646 w 301"/>
              <a:gd name="T15" fmla="*/ 2147483646 h 124"/>
              <a:gd name="T16" fmla="*/ 2147483646 w 301"/>
              <a:gd name="T17" fmla="*/ 2147483646 h 124"/>
              <a:gd name="T18" fmla="*/ 2147483646 w 301"/>
              <a:gd name="T19" fmla="*/ 2147483646 h 124"/>
              <a:gd name="T20" fmla="*/ 2147483646 w 301"/>
              <a:gd name="T21" fmla="*/ 2147483646 h 124"/>
              <a:gd name="T22" fmla="*/ 2147483646 w 301"/>
              <a:gd name="T23" fmla="*/ 2147483646 h 124"/>
              <a:gd name="T24" fmla="*/ 2147483646 w 301"/>
              <a:gd name="T25" fmla="*/ 2147483646 h 124"/>
              <a:gd name="T26" fmla="*/ 2147483646 w 301"/>
              <a:gd name="T27" fmla="*/ 2147483646 h 124"/>
              <a:gd name="T28" fmla="*/ 2147483646 w 301"/>
              <a:gd name="T29" fmla="*/ 2147483646 h 124"/>
              <a:gd name="T30" fmla="*/ 2147483646 w 301"/>
              <a:gd name="T31" fmla="*/ 2147483646 h 124"/>
              <a:gd name="T32" fmla="*/ 2147483646 w 301"/>
              <a:gd name="T33" fmla="*/ 2147483646 h 124"/>
              <a:gd name="T34" fmla="*/ 2147483646 w 301"/>
              <a:gd name="T35" fmla="*/ 2147483646 h 124"/>
              <a:gd name="T36" fmla="*/ 2147483646 w 301"/>
              <a:gd name="T37" fmla="*/ 2147483646 h 124"/>
              <a:gd name="T38" fmla="*/ 2147483646 w 301"/>
              <a:gd name="T39" fmla="*/ 2147483646 h 124"/>
              <a:gd name="T40" fmla="*/ 2147483646 w 301"/>
              <a:gd name="T41" fmla="*/ 2147483646 h 124"/>
              <a:gd name="T42" fmla="*/ 2147483646 w 301"/>
              <a:gd name="T43" fmla="*/ 2147483646 h 124"/>
              <a:gd name="T44" fmla="*/ 2147483646 w 301"/>
              <a:gd name="T45" fmla="*/ 2147483646 h 124"/>
              <a:gd name="T46" fmla="*/ 2147483646 w 301"/>
              <a:gd name="T47" fmla="*/ 2147483646 h 124"/>
              <a:gd name="T48" fmla="*/ 2147483646 w 301"/>
              <a:gd name="T49" fmla="*/ 2147483646 h 124"/>
              <a:gd name="T50" fmla="*/ 2147483646 w 301"/>
              <a:gd name="T51" fmla="*/ 2147483646 h 124"/>
              <a:gd name="T52" fmla="*/ 2147483646 w 301"/>
              <a:gd name="T53" fmla="*/ 2147483646 h 124"/>
              <a:gd name="T54" fmla="*/ 2147483646 w 301"/>
              <a:gd name="T55" fmla="*/ 2147483646 h 124"/>
              <a:gd name="T56" fmla="*/ 2147483646 w 301"/>
              <a:gd name="T57" fmla="*/ 2147483646 h 124"/>
              <a:gd name="T58" fmla="*/ 2147483646 w 301"/>
              <a:gd name="T59" fmla="*/ 2147483646 h 124"/>
              <a:gd name="T60" fmla="*/ 2147483646 w 301"/>
              <a:gd name="T61" fmla="*/ 2147483646 h 124"/>
              <a:gd name="T62" fmla="*/ 2147483646 w 301"/>
              <a:gd name="T63" fmla="*/ 1000502031 h 124"/>
              <a:gd name="T64" fmla="*/ 2147483646 w 301"/>
              <a:gd name="T65" fmla="*/ 0 h 124"/>
              <a:gd name="T66" fmla="*/ 2147483646 w 301"/>
              <a:gd name="T67" fmla="*/ 0 h 124"/>
              <a:gd name="T68" fmla="*/ 2147483646 w 301"/>
              <a:gd name="T69" fmla="*/ 0 h 124"/>
              <a:gd name="T70" fmla="*/ 0 w 301"/>
              <a:gd name="T71" fmla="*/ 2000373825 h 12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301"/>
              <a:gd name="T109" fmla="*/ 0 h 124"/>
              <a:gd name="T110" fmla="*/ 301 w 301"/>
              <a:gd name="T111" fmla="*/ 124 h 124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301" h="124">
                <a:moveTo>
                  <a:pt x="0" y="4"/>
                </a:moveTo>
                <a:lnTo>
                  <a:pt x="21" y="15"/>
                </a:lnTo>
                <a:lnTo>
                  <a:pt x="37" y="27"/>
                </a:lnTo>
                <a:lnTo>
                  <a:pt x="52" y="36"/>
                </a:lnTo>
                <a:lnTo>
                  <a:pt x="64" y="48"/>
                </a:lnTo>
                <a:lnTo>
                  <a:pt x="85" y="71"/>
                </a:lnTo>
                <a:lnTo>
                  <a:pt x="106" y="98"/>
                </a:lnTo>
                <a:lnTo>
                  <a:pt x="134" y="109"/>
                </a:lnTo>
                <a:lnTo>
                  <a:pt x="163" y="117"/>
                </a:lnTo>
                <a:lnTo>
                  <a:pt x="179" y="119"/>
                </a:lnTo>
                <a:lnTo>
                  <a:pt x="196" y="121"/>
                </a:lnTo>
                <a:lnTo>
                  <a:pt x="215" y="123"/>
                </a:lnTo>
                <a:lnTo>
                  <a:pt x="238" y="124"/>
                </a:lnTo>
                <a:lnTo>
                  <a:pt x="263" y="119"/>
                </a:lnTo>
                <a:lnTo>
                  <a:pt x="280" y="113"/>
                </a:lnTo>
                <a:lnTo>
                  <a:pt x="294" y="109"/>
                </a:lnTo>
                <a:lnTo>
                  <a:pt x="301" y="105"/>
                </a:lnTo>
                <a:lnTo>
                  <a:pt x="301" y="100"/>
                </a:lnTo>
                <a:lnTo>
                  <a:pt x="296" y="90"/>
                </a:lnTo>
                <a:lnTo>
                  <a:pt x="284" y="78"/>
                </a:lnTo>
                <a:lnTo>
                  <a:pt x="265" y="63"/>
                </a:lnTo>
                <a:lnTo>
                  <a:pt x="255" y="59"/>
                </a:lnTo>
                <a:lnTo>
                  <a:pt x="244" y="59"/>
                </a:lnTo>
                <a:lnTo>
                  <a:pt x="228" y="57"/>
                </a:lnTo>
                <a:lnTo>
                  <a:pt x="215" y="55"/>
                </a:lnTo>
                <a:lnTo>
                  <a:pt x="180" y="46"/>
                </a:lnTo>
                <a:lnTo>
                  <a:pt x="144" y="36"/>
                </a:lnTo>
                <a:lnTo>
                  <a:pt x="111" y="27"/>
                </a:lnTo>
                <a:lnTo>
                  <a:pt x="83" y="15"/>
                </a:lnTo>
                <a:lnTo>
                  <a:pt x="75" y="11"/>
                </a:lnTo>
                <a:lnTo>
                  <a:pt x="67" y="5"/>
                </a:lnTo>
                <a:lnTo>
                  <a:pt x="60" y="2"/>
                </a:lnTo>
                <a:lnTo>
                  <a:pt x="50" y="0"/>
                </a:lnTo>
                <a:lnTo>
                  <a:pt x="39" y="0"/>
                </a:lnTo>
                <a:lnTo>
                  <a:pt x="25" y="0"/>
                </a:lnTo>
                <a:lnTo>
                  <a:pt x="0" y="4"/>
                </a:lnTo>
                <a:close/>
              </a:path>
            </a:pathLst>
          </a:custGeom>
          <a:solidFill>
            <a:srgbClr val="CCFFFF"/>
          </a:solidFill>
          <a:ln w="12700">
            <a:solidFill>
              <a:srgbClr val="3366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grpSp>
        <p:nvGrpSpPr>
          <p:cNvPr id="16544" name="Group 401">
            <a:extLst>
              <a:ext uri="{FF2B5EF4-FFF2-40B4-BE49-F238E27FC236}">
                <a16:creationId xmlns:a16="http://schemas.microsoft.com/office/drawing/2014/main" id="{505FB315-93A1-2A1C-6810-9F0DBF109874}"/>
              </a:ext>
            </a:extLst>
          </p:cNvPr>
          <p:cNvGrpSpPr>
            <a:grpSpLocks/>
          </p:cNvGrpSpPr>
          <p:nvPr/>
        </p:nvGrpSpPr>
        <p:grpSpPr bwMode="auto">
          <a:xfrm>
            <a:off x="4024313" y="3092450"/>
            <a:ext cx="84137" cy="38100"/>
            <a:chOff x="2535" y="1948"/>
            <a:chExt cx="53" cy="24"/>
          </a:xfrm>
        </p:grpSpPr>
        <p:sp>
          <p:nvSpPr>
            <p:cNvPr id="16681" name="Freeform 402">
              <a:extLst>
                <a:ext uri="{FF2B5EF4-FFF2-40B4-BE49-F238E27FC236}">
                  <a16:creationId xmlns:a16="http://schemas.microsoft.com/office/drawing/2014/main" id="{791180FF-A0D6-21BF-9E5B-46A3615FD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5" y="1948"/>
              <a:ext cx="53" cy="24"/>
            </a:xfrm>
            <a:custGeom>
              <a:avLst/>
              <a:gdLst>
                <a:gd name="T0" fmla="*/ 0 w 108"/>
                <a:gd name="T1" fmla="*/ 1 h 48"/>
                <a:gd name="T2" fmla="*/ 0 w 108"/>
                <a:gd name="T3" fmla="*/ 1 h 48"/>
                <a:gd name="T4" fmla="*/ 0 w 108"/>
                <a:gd name="T5" fmla="*/ 2 h 48"/>
                <a:gd name="T6" fmla="*/ 0 w 108"/>
                <a:gd name="T7" fmla="*/ 3 h 48"/>
                <a:gd name="T8" fmla="*/ 1 w 108"/>
                <a:gd name="T9" fmla="*/ 3 h 48"/>
                <a:gd name="T10" fmla="*/ 3 w 108"/>
                <a:gd name="T11" fmla="*/ 4 h 48"/>
                <a:gd name="T12" fmla="*/ 6 w 108"/>
                <a:gd name="T13" fmla="*/ 5 h 48"/>
                <a:gd name="T14" fmla="*/ 8 w 108"/>
                <a:gd name="T15" fmla="*/ 6 h 48"/>
                <a:gd name="T16" fmla="*/ 11 w 108"/>
                <a:gd name="T17" fmla="*/ 6 h 48"/>
                <a:gd name="T18" fmla="*/ 12 w 108"/>
                <a:gd name="T19" fmla="*/ 6 h 48"/>
                <a:gd name="T20" fmla="*/ 13 w 108"/>
                <a:gd name="T21" fmla="*/ 6 h 48"/>
                <a:gd name="T22" fmla="*/ 13 w 108"/>
                <a:gd name="T23" fmla="*/ 6 h 48"/>
                <a:gd name="T24" fmla="*/ 13 w 108"/>
                <a:gd name="T25" fmla="*/ 6 h 48"/>
                <a:gd name="T26" fmla="*/ 13 w 108"/>
                <a:gd name="T27" fmla="*/ 5 h 48"/>
                <a:gd name="T28" fmla="*/ 12 w 108"/>
                <a:gd name="T29" fmla="*/ 5 h 48"/>
                <a:gd name="T30" fmla="*/ 11 w 108"/>
                <a:gd name="T31" fmla="*/ 4 h 48"/>
                <a:gd name="T32" fmla="*/ 10 w 108"/>
                <a:gd name="T33" fmla="*/ 3 h 48"/>
                <a:gd name="T34" fmla="*/ 7 w 108"/>
                <a:gd name="T35" fmla="*/ 2 h 48"/>
                <a:gd name="T36" fmla="*/ 4 w 108"/>
                <a:gd name="T37" fmla="*/ 1 h 48"/>
                <a:gd name="T38" fmla="*/ 2 w 108"/>
                <a:gd name="T39" fmla="*/ 0 h 48"/>
                <a:gd name="T40" fmla="*/ 0 w 108"/>
                <a:gd name="T41" fmla="*/ 0 h 48"/>
                <a:gd name="T42" fmla="*/ 0 w 108"/>
                <a:gd name="T43" fmla="*/ 1 h 48"/>
                <a:gd name="T44" fmla="*/ 0 w 108"/>
                <a:gd name="T45" fmla="*/ 1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8"/>
                <a:gd name="T70" fmla="*/ 0 h 48"/>
                <a:gd name="T71" fmla="*/ 108 w 10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8" h="48">
                  <a:moveTo>
                    <a:pt x="0" y="4"/>
                  </a:moveTo>
                  <a:lnTo>
                    <a:pt x="0" y="8"/>
                  </a:lnTo>
                  <a:lnTo>
                    <a:pt x="2" y="12"/>
                  </a:lnTo>
                  <a:lnTo>
                    <a:pt x="6" y="18"/>
                  </a:lnTo>
                  <a:lnTo>
                    <a:pt x="12" y="21"/>
                  </a:lnTo>
                  <a:lnTo>
                    <a:pt x="27" y="31"/>
                  </a:lnTo>
                  <a:lnTo>
                    <a:pt x="48" y="39"/>
                  </a:lnTo>
                  <a:lnTo>
                    <a:pt x="69" y="46"/>
                  </a:lnTo>
                  <a:lnTo>
                    <a:pt x="89" y="48"/>
                  </a:lnTo>
                  <a:lnTo>
                    <a:pt x="102" y="48"/>
                  </a:lnTo>
                  <a:lnTo>
                    <a:pt x="106" y="46"/>
                  </a:lnTo>
                  <a:lnTo>
                    <a:pt x="108" y="44"/>
                  </a:lnTo>
                  <a:lnTo>
                    <a:pt x="108" y="41"/>
                  </a:lnTo>
                  <a:lnTo>
                    <a:pt x="106" y="37"/>
                  </a:lnTo>
                  <a:lnTo>
                    <a:pt x="102" y="33"/>
                  </a:lnTo>
                  <a:lnTo>
                    <a:pt x="96" y="29"/>
                  </a:lnTo>
                  <a:lnTo>
                    <a:pt x="81" y="20"/>
                  </a:lnTo>
                  <a:lnTo>
                    <a:pt x="60" y="10"/>
                  </a:lnTo>
                  <a:lnTo>
                    <a:pt x="39" y="4"/>
                  </a:lnTo>
                  <a:lnTo>
                    <a:pt x="19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4"/>
                  </a:lnTo>
                  <a:close/>
                </a:path>
              </a:pathLst>
            </a:custGeom>
            <a:blipFill dpi="0" rotWithShape="0">
              <a:blip r:embed="rId21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682" name="Freeform 403">
              <a:extLst>
                <a:ext uri="{FF2B5EF4-FFF2-40B4-BE49-F238E27FC236}">
                  <a16:creationId xmlns:a16="http://schemas.microsoft.com/office/drawing/2014/main" id="{2B6B6AE6-EF14-F7EF-BB79-EC0BE1CB6C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5" y="1948"/>
              <a:ext cx="53" cy="24"/>
            </a:xfrm>
            <a:custGeom>
              <a:avLst/>
              <a:gdLst>
                <a:gd name="T0" fmla="*/ 0 w 108"/>
                <a:gd name="T1" fmla="*/ 1 h 48"/>
                <a:gd name="T2" fmla="*/ 0 w 108"/>
                <a:gd name="T3" fmla="*/ 1 h 48"/>
                <a:gd name="T4" fmla="*/ 0 w 108"/>
                <a:gd name="T5" fmla="*/ 2 h 48"/>
                <a:gd name="T6" fmla="*/ 0 w 108"/>
                <a:gd name="T7" fmla="*/ 3 h 48"/>
                <a:gd name="T8" fmla="*/ 1 w 108"/>
                <a:gd name="T9" fmla="*/ 3 h 48"/>
                <a:gd name="T10" fmla="*/ 3 w 108"/>
                <a:gd name="T11" fmla="*/ 4 h 48"/>
                <a:gd name="T12" fmla="*/ 6 w 108"/>
                <a:gd name="T13" fmla="*/ 5 h 48"/>
                <a:gd name="T14" fmla="*/ 8 w 108"/>
                <a:gd name="T15" fmla="*/ 6 h 48"/>
                <a:gd name="T16" fmla="*/ 11 w 108"/>
                <a:gd name="T17" fmla="*/ 6 h 48"/>
                <a:gd name="T18" fmla="*/ 12 w 108"/>
                <a:gd name="T19" fmla="*/ 6 h 48"/>
                <a:gd name="T20" fmla="*/ 13 w 108"/>
                <a:gd name="T21" fmla="*/ 6 h 48"/>
                <a:gd name="T22" fmla="*/ 13 w 108"/>
                <a:gd name="T23" fmla="*/ 6 h 48"/>
                <a:gd name="T24" fmla="*/ 13 w 108"/>
                <a:gd name="T25" fmla="*/ 6 h 48"/>
                <a:gd name="T26" fmla="*/ 13 w 108"/>
                <a:gd name="T27" fmla="*/ 5 h 48"/>
                <a:gd name="T28" fmla="*/ 12 w 108"/>
                <a:gd name="T29" fmla="*/ 5 h 48"/>
                <a:gd name="T30" fmla="*/ 11 w 108"/>
                <a:gd name="T31" fmla="*/ 4 h 48"/>
                <a:gd name="T32" fmla="*/ 10 w 108"/>
                <a:gd name="T33" fmla="*/ 3 h 48"/>
                <a:gd name="T34" fmla="*/ 7 w 108"/>
                <a:gd name="T35" fmla="*/ 2 h 48"/>
                <a:gd name="T36" fmla="*/ 4 w 108"/>
                <a:gd name="T37" fmla="*/ 1 h 48"/>
                <a:gd name="T38" fmla="*/ 2 w 108"/>
                <a:gd name="T39" fmla="*/ 0 h 48"/>
                <a:gd name="T40" fmla="*/ 0 w 108"/>
                <a:gd name="T41" fmla="*/ 0 h 48"/>
                <a:gd name="T42" fmla="*/ 0 w 108"/>
                <a:gd name="T43" fmla="*/ 1 h 48"/>
                <a:gd name="T44" fmla="*/ 0 w 108"/>
                <a:gd name="T45" fmla="*/ 1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8"/>
                <a:gd name="T70" fmla="*/ 0 h 48"/>
                <a:gd name="T71" fmla="*/ 108 w 10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8" h="48">
                  <a:moveTo>
                    <a:pt x="0" y="4"/>
                  </a:moveTo>
                  <a:lnTo>
                    <a:pt x="0" y="8"/>
                  </a:lnTo>
                  <a:lnTo>
                    <a:pt x="2" y="12"/>
                  </a:lnTo>
                  <a:lnTo>
                    <a:pt x="6" y="18"/>
                  </a:lnTo>
                  <a:lnTo>
                    <a:pt x="12" y="21"/>
                  </a:lnTo>
                  <a:lnTo>
                    <a:pt x="27" y="31"/>
                  </a:lnTo>
                  <a:lnTo>
                    <a:pt x="48" y="39"/>
                  </a:lnTo>
                  <a:lnTo>
                    <a:pt x="69" y="46"/>
                  </a:lnTo>
                  <a:lnTo>
                    <a:pt x="89" y="48"/>
                  </a:lnTo>
                  <a:lnTo>
                    <a:pt x="102" y="48"/>
                  </a:lnTo>
                  <a:lnTo>
                    <a:pt x="106" y="46"/>
                  </a:lnTo>
                  <a:lnTo>
                    <a:pt x="108" y="44"/>
                  </a:lnTo>
                  <a:lnTo>
                    <a:pt x="108" y="41"/>
                  </a:lnTo>
                  <a:lnTo>
                    <a:pt x="106" y="37"/>
                  </a:lnTo>
                  <a:lnTo>
                    <a:pt x="102" y="33"/>
                  </a:lnTo>
                  <a:lnTo>
                    <a:pt x="96" y="29"/>
                  </a:lnTo>
                  <a:lnTo>
                    <a:pt x="81" y="20"/>
                  </a:lnTo>
                  <a:lnTo>
                    <a:pt x="60" y="10"/>
                  </a:lnTo>
                  <a:lnTo>
                    <a:pt x="39" y="4"/>
                  </a:lnTo>
                  <a:lnTo>
                    <a:pt x="19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12700">
              <a:solidFill>
                <a:srgbClr val="618F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6545" name="Freeform 404">
            <a:extLst>
              <a:ext uri="{FF2B5EF4-FFF2-40B4-BE49-F238E27FC236}">
                <a16:creationId xmlns:a16="http://schemas.microsoft.com/office/drawing/2014/main" id="{7C71B879-7FC8-FEDB-FC0E-A9432F80321B}"/>
              </a:ext>
            </a:extLst>
          </p:cNvPr>
          <p:cNvSpPr>
            <a:spLocks/>
          </p:cNvSpPr>
          <p:nvPr/>
        </p:nvSpPr>
        <p:spPr bwMode="auto">
          <a:xfrm>
            <a:off x="5138738" y="2397125"/>
            <a:ext cx="131762" cy="217488"/>
          </a:xfrm>
          <a:custGeom>
            <a:avLst/>
            <a:gdLst>
              <a:gd name="T0" fmla="*/ 0 w 165"/>
              <a:gd name="T1" fmla="*/ 0 h 275"/>
              <a:gd name="T2" fmla="*/ 2147483646 w 165"/>
              <a:gd name="T3" fmla="*/ 2147483646 h 275"/>
              <a:gd name="T4" fmla="*/ 2147483646 w 165"/>
              <a:gd name="T5" fmla="*/ 2147483646 h 275"/>
              <a:gd name="T6" fmla="*/ 2147483646 w 165"/>
              <a:gd name="T7" fmla="*/ 2147483646 h 275"/>
              <a:gd name="T8" fmla="*/ 2147483646 w 165"/>
              <a:gd name="T9" fmla="*/ 2147483646 h 275"/>
              <a:gd name="T10" fmla="*/ 2147483646 w 165"/>
              <a:gd name="T11" fmla="*/ 2147483646 h 275"/>
              <a:gd name="T12" fmla="*/ 2147483646 w 165"/>
              <a:gd name="T13" fmla="*/ 2147483646 h 275"/>
              <a:gd name="T14" fmla="*/ 2147483646 w 165"/>
              <a:gd name="T15" fmla="*/ 2147483646 h 275"/>
              <a:gd name="T16" fmla="*/ 2147483646 w 165"/>
              <a:gd name="T17" fmla="*/ 2147483646 h 275"/>
              <a:gd name="T18" fmla="*/ 2147483646 w 165"/>
              <a:gd name="T19" fmla="*/ 2147483646 h 275"/>
              <a:gd name="T20" fmla="*/ 2147483646 w 165"/>
              <a:gd name="T21" fmla="*/ 2147483646 h 275"/>
              <a:gd name="T22" fmla="*/ 2147483646 w 165"/>
              <a:gd name="T23" fmla="*/ 2147483646 h 275"/>
              <a:gd name="T24" fmla="*/ 2147483646 w 165"/>
              <a:gd name="T25" fmla="*/ 2147483646 h 275"/>
              <a:gd name="T26" fmla="*/ 2147483646 w 165"/>
              <a:gd name="T27" fmla="*/ 2147483646 h 275"/>
              <a:gd name="T28" fmla="*/ 2147483646 w 165"/>
              <a:gd name="T29" fmla="*/ 2147483646 h 275"/>
              <a:gd name="T30" fmla="*/ 2147483646 w 165"/>
              <a:gd name="T31" fmla="*/ 2147483646 h 275"/>
              <a:gd name="T32" fmla="*/ 2147483646 w 165"/>
              <a:gd name="T33" fmla="*/ 2147483646 h 275"/>
              <a:gd name="T34" fmla="*/ 2147483646 w 165"/>
              <a:gd name="T35" fmla="*/ 2147483646 h 275"/>
              <a:gd name="T36" fmla="*/ 2147483646 w 165"/>
              <a:gd name="T37" fmla="*/ 2147483646 h 275"/>
              <a:gd name="T38" fmla="*/ 2147483646 w 165"/>
              <a:gd name="T39" fmla="*/ 2147483646 h 275"/>
              <a:gd name="T40" fmla="*/ 2147483646 w 165"/>
              <a:gd name="T41" fmla="*/ 2147483646 h 275"/>
              <a:gd name="T42" fmla="*/ 2147483646 w 165"/>
              <a:gd name="T43" fmla="*/ 2147483646 h 275"/>
              <a:gd name="T44" fmla="*/ 2147483646 w 165"/>
              <a:gd name="T45" fmla="*/ 2147483646 h 275"/>
              <a:gd name="T46" fmla="*/ 2147483646 w 165"/>
              <a:gd name="T47" fmla="*/ 2147483646 h 275"/>
              <a:gd name="T48" fmla="*/ 2147483646 w 165"/>
              <a:gd name="T49" fmla="*/ 2147483646 h 275"/>
              <a:gd name="T50" fmla="*/ 2147483646 w 165"/>
              <a:gd name="T51" fmla="*/ 2147483646 h 275"/>
              <a:gd name="T52" fmla="*/ 2147483646 w 165"/>
              <a:gd name="T53" fmla="*/ 2147483646 h 275"/>
              <a:gd name="T54" fmla="*/ 2147483646 w 165"/>
              <a:gd name="T55" fmla="*/ 2147483646 h 275"/>
              <a:gd name="T56" fmla="*/ 2147483646 w 165"/>
              <a:gd name="T57" fmla="*/ 2147483646 h 275"/>
              <a:gd name="T58" fmla="*/ 2147483646 w 165"/>
              <a:gd name="T59" fmla="*/ 2147483646 h 275"/>
              <a:gd name="T60" fmla="*/ 2147483646 w 165"/>
              <a:gd name="T61" fmla="*/ 2147483646 h 275"/>
              <a:gd name="T62" fmla="*/ 2147483646 w 165"/>
              <a:gd name="T63" fmla="*/ 2147483646 h 275"/>
              <a:gd name="T64" fmla="*/ 2147483646 w 165"/>
              <a:gd name="T65" fmla="*/ 2147483646 h 275"/>
              <a:gd name="T66" fmla="*/ 2147483646 w 165"/>
              <a:gd name="T67" fmla="*/ 2147483646 h 275"/>
              <a:gd name="T68" fmla="*/ 2147483646 w 165"/>
              <a:gd name="T69" fmla="*/ 2147483646 h 275"/>
              <a:gd name="T70" fmla="*/ 2147483646 w 165"/>
              <a:gd name="T71" fmla="*/ 2147483646 h 275"/>
              <a:gd name="T72" fmla="*/ 2147483646 w 165"/>
              <a:gd name="T73" fmla="*/ 2147483646 h 275"/>
              <a:gd name="T74" fmla="*/ 0 w 165"/>
              <a:gd name="T75" fmla="*/ 0 h 275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65"/>
              <a:gd name="T115" fmla="*/ 0 h 275"/>
              <a:gd name="T116" fmla="*/ 165 w 165"/>
              <a:gd name="T117" fmla="*/ 275 h 275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65" h="275">
                <a:moveTo>
                  <a:pt x="0" y="0"/>
                </a:moveTo>
                <a:lnTo>
                  <a:pt x="7" y="23"/>
                </a:lnTo>
                <a:lnTo>
                  <a:pt x="13" y="42"/>
                </a:lnTo>
                <a:lnTo>
                  <a:pt x="17" y="60"/>
                </a:lnTo>
                <a:lnTo>
                  <a:pt x="19" y="75"/>
                </a:lnTo>
                <a:lnTo>
                  <a:pt x="21" y="106"/>
                </a:lnTo>
                <a:lnTo>
                  <a:pt x="19" y="123"/>
                </a:lnTo>
                <a:lnTo>
                  <a:pt x="19" y="140"/>
                </a:lnTo>
                <a:lnTo>
                  <a:pt x="32" y="167"/>
                </a:lnTo>
                <a:lnTo>
                  <a:pt x="48" y="192"/>
                </a:lnTo>
                <a:lnTo>
                  <a:pt x="57" y="203"/>
                </a:lnTo>
                <a:lnTo>
                  <a:pt x="69" y="217"/>
                </a:lnTo>
                <a:lnTo>
                  <a:pt x="84" y="232"/>
                </a:lnTo>
                <a:lnTo>
                  <a:pt x="100" y="248"/>
                </a:lnTo>
                <a:lnTo>
                  <a:pt x="123" y="259"/>
                </a:lnTo>
                <a:lnTo>
                  <a:pt x="138" y="269"/>
                </a:lnTo>
                <a:lnTo>
                  <a:pt x="151" y="273"/>
                </a:lnTo>
                <a:lnTo>
                  <a:pt x="159" y="275"/>
                </a:lnTo>
                <a:lnTo>
                  <a:pt x="163" y="271"/>
                </a:lnTo>
                <a:lnTo>
                  <a:pt x="165" y="259"/>
                </a:lnTo>
                <a:lnTo>
                  <a:pt x="163" y="244"/>
                </a:lnTo>
                <a:lnTo>
                  <a:pt x="161" y="232"/>
                </a:lnTo>
                <a:lnTo>
                  <a:pt x="159" y="219"/>
                </a:lnTo>
                <a:lnTo>
                  <a:pt x="155" y="211"/>
                </a:lnTo>
                <a:lnTo>
                  <a:pt x="146" y="202"/>
                </a:lnTo>
                <a:lnTo>
                  <a:pt x="136" y="190"/>
                </a:lnTo>
                <a:lnTo>
                  <a:pt x="128" y="180"/>
                </a:lnTo>
                <a:lnTo>
                  <a:pt x="107" y="150"/>
                </a:lnTo>
                <a:lnTo>
                  <a:pt x="86" y="121"/>
                </a:lnTo>
                <a:lnTo>
                  <a:pt x="69" y="92"/>
                </a:lnTo>
                <a:lnTo>
                  <a:pt x="54" y="63"/>
                </a:lnTo>
                <a:lnTo>
                  <a:pt x="52" y="56"/>
                </a:lnTo>
                <a:lnTo>
                  <a:pt x="50" y="46"/>
                </a:lnTo>
                <a:lnTo>
                  <a:pt x="46" y="38"/>
                </a:lnTo>
                <a:lnTo>
                  <a:pt x="40" y="29"/>
                </a:lnTo>
                <a:lnTo>
                  <a:pt x="32" y="21"/>
                </a:lnTo>
                <a:lnTo>
                  <a:pt x="21" y="13"/>
                </a:lnTo>
                <a:lnTo>
                  <a:pt x="0" y="0"/>
                </a:lnTo>
                <a:close/>
              </a:path>
            </a:pathLst>
          </a:custGeom>
          <a:solidFill>
            <a:srgbClr val="CCFFFF"/>
          </a:solidFill>
          <a:ln w="12700">
            <a:solidFill>
              <a:srgbClr val="3366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grpSp>
        <p:nvGrpSpPr>
          <p:cNvPr id="16546" name="Group 405">
            <a:extLst>
              <a:ext uri="{FF2B5EF4-FFF2-40B4-BE49-F238E27FC236}">
                <a16:creationId xmlns:a16="http://schemas.microsoft.com/office/drawing/2014/main" id="{C0B8EC0F-664E-4CE9-4C5E-72F54C2FD872}"/>
              </a:ext>
            </a:extLst>
          </p:cNvPr>
          <p:cNvGrpSpPr>
            <a:grpSpLocks/>
          </p:cNvGrpSpPr>
          <p:nvPr/>
        </p:nvGrpSpPr>
        <p:grpSpPr bwMode="auto">
          <a:xfrm>
            <a:off x="5173663" y="2492375"/>
            <a:ext cx="49212" cy="77788"/>
            <a:chOff x="3259" y="1570"/>
            <a:chExt cx="31" cy="49"/>
          </a:xfrm>
        </p:grpSpPr>
        <p:sp>
          <p:nvSpPr>
            <p:cNvPr id="16679" name="Freeform 406">
              <a:extLst>
                <a:ext uri="{FF2B5EF4-FFF2-40B4-BE49-F238E27FC236}">
                  <a16:creationId xmlns:a16="http://schemas.microsoft.com/office/drawing/2014/main" id="{E284676D-7122-AA0B-C90C-5C2C1E086B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" y="1570"/>
              <a:ext cx="31" cy="49"/>
            </a:xfrm>
            <a:custGeom>
              <a:avLst/>
              <a:gdLst>
                <a:gd name="T0" fmla="*/ 1 w 61"/>
                <a:gd name="T1" fmla="*/ 0 h 100"/>
                <a:gd name="T2" fmla="*/ 1 w 61"/>
                <a:gd name="T3" fmla="*/ 0 h 100"/>
                <a:gd name="T4" fmla="*/ 0 w 61"/>
                <a:gd name="T5" fmla="*/ 0 h 100"/>
                <a:gd name="T6" fmla="*/ 1 w 61"/>
                <a:gd name="T7" fmla="*/ 2 h 100"/>
                <a:gd name="T8" fmla="*/ 1 w 61"/>
                <a:gd name="T9" fmla="*/ 4 h 100"/>
                <a:gd name="T10" fmla="*/ 3 w 61"/>
                <a:gd name="T11" fmla="*/ 7 h 100"/>
                <a:gd name="T12" fmla="*/ 4 w 61"/>
                <a:gd name="T13" fmla="*/ 9 h 100"/>
                <a:gd name="T14" fmla="*/ 5 w 61"/>
                <a:gd name="T15" fmla="*/ 11 h 100"/>
                <a:gd name="T16" fmla="*/ 7 w 61"/>
                <a:gd name="T17" fmla="*/ 12 h 100"/>
                <a:gd name="T18" fmla="*/ 7 w 61"/>
                <a:gd name="T19" fmla="*/ 12 h 100"/>
                <a:gd name="T20" fmla="*/ 8 w 61"/>
                <a:gd name="T21" fmla="*/ 12 h 100"/>
                <a:gd name="T22" fmla="*/ 8 w 61"/>
                <a:gd name="T23" fmla="*/ 12 h 100"/>
                <a:gd name="T24" fmla="*/ 8 w 61"/>
                <a:gd name="T25" fmla="*/ 11 h 100"/>
                <a:gd name="T26" fmla="*/ 8 w 61"/>
                <a:gd name="T27" fmla="*/ 10 h 100"/>
                <a:gd name="T28" fmla="*/ 7 w 61"/>
                <a:gd name="T29" fmla="*/ 7 h 100"/>
                <a:gd name="T30" fmla="*/ 6 w 61"/>
                <a:gd name="T31" fmla="*/ 5 h 100"/>
                <a:gd name="T32" fmla="*/ 5 w 61"/>
                <a:gd name="T33" fmla="*/ 2 h 100"/>
                <a:gd name="T34" fmla="*/ 3 w 61"/>
                <a:gd name="T35" fmla="*/ 1 h 100"/>
                <a:gd name="T36" fmla="*/ 2 w 61"/>
                <a:gd name="T37" fmla="*/ 0 h 100"/>
                <a:gd name="T38" fmla="*/ 1 w 61"/>
                <a:gd name="T39" fmla="*/ 0 h 100"/>
                <a:gd name="T40" fmla="*/ 1 w 61"/>
                <a:gd name="T41" fmla="*/ 0 h 1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1"/>
                <a:gd name="T64" fmla="*/ 0 h 100"/>
                <a:gd name="T65" fmla="*/ 61 w 61"/>
                <a:gd name="T66" fmla="*/ 100 h 10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1" h="100">
                  <a:moveTo>
                    <a:pt x="4" y="0"/>
                  </a:moveTo>
                  <a:lnTo>
                    <a:pt x="2" y="2"/>
                  </a:lnTo>
                  <a:lnTo>
                    <a:pt x="0" y="6"/>
                  </a:lnTo>
                  <a:lnTo>
                    <a:pt x="2" y="19"/>
                  </a:lnTo>
                  <a:lnTo>
                    <a:pt x="8" y="36"/>
                  </a:lnTo>
                  <a:lnTo>
                    <a:pt x="17" y="58"/>
                  </a:lnTo>
                  <a:lnTo>
                    <a:pt x="29" y="77"/>
                  </a:lnTo>
                  <a:lnTo>
                    <a:pt x="40" y="90"/>
                  </a:lnTo>
                  <a:lnTo>
                    <a:pt x="50" y="98"/>
                  </a:lnTo>
                  <a:lnTo>
                    <a:pt x="54" y="100"/>
                  </a:lnTo>
                  <a:lnTo>
                    <a:pt x="57" y="100"/>
                  </a:lnTo>
                  <a:lnTo>
                    <a:pt x="59" y="98"/>
                  </a:lnTo>
                  <a:lnTo>
                    <a:pt x="61" y="94"/>
                  </a:lnTo>
                  <a:lnTo>
                    <a:pt x="59" y="81"/>
                  </a:lnTo>
                  <a:lnTo>
                    <a:pt x="54" y="63"/>
                  </a:lnTo>
                  <a:lnTo>
                    <a:pt x="44" y="42"/>
                  </a:lnTo>
                  <a:lnTo>
                    <a:pt x="33" y="23"/>
                  </a:lnTo>
                  <a:lnTo>
                    <a:pt x="21" y="10"/>
                  </a:lnTo>
                  <a:lnTo>
                    <a:pt x="11" y="2"/>
                  </a:lnTo>
                  <a:lnTo>
                    <a:pt x="8" y="0"/>
                  </a:lnTo>
                  <a:lnTo>
                    <a:pt x="4" y="0"/>
                  </a:lnTo>
                  <a:close/>
                </a:path>
              </a:pathLst>
            </a:custGeom>
            <a:blipFill dpi="0" rotWithShape="0">
              <a:blip r:embed="rId20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680" name="Freeform 407">
              <a:extLst>
                <a:ext uri="{FF2B5EF4-FFF2-40B4-BE49-F238E27FC236}">
                  <a16:creationId xmlns:a16="http://schemas.microsoft.com/office/drawing/2014/main" id="{7FEA96DC-A1AB-B242-6962-8CFFF5E04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" y="1570"/>
              <a:ext cx="31" cy="49"/>
            </a:xfrm>
            <a:custGeom>
              <a:avLst/>
              <a:gdLst>
                <a:gd name="T0" fmla="*/ 1 w 61"/>
                <a:gd name="T1" fmla="*/ 0 h 100"/>
                <a:gd name="T2" fmla="*/ 1 w 61"/>
                <a:gd name="T3" fmla="*/ 0 h 100"/>
                <a:gd name="T4" fmla="*/ 0 w 61"/>
                <a:gd name="T5" fmla="*/ 0 h 100"/>
                <a:gd name="T6" fmla="*/ 1 w 61"/>
                <a:gd name="T7" fmla="*/ 2 h 100"/>
                <a:gd name="T8" fmla="*/ 1 w 61"/>
                <a:gd name="T9" fmla="*/ 4 h 100"/>
                <a:gd name="T10" fmla="*/ 3 w 61"/>
                <a:gd name="T11" fmla="*/ 7 h 100"/>
                <a:gd name="T12" fmla="*/ 4 w 61"/>
                <a:gd name="T13" fmla="*/ 9 h 100"/>
                <a:gd name="T14" fmla="*/ 5 w 61"/>
                <a:gd name="T15" fmla="*/ 11 h 100"/>
                <a:gd name="T16" fmla="*/ 7 w 61"/>
                <a:gd name="T17" fmla="*/ 12 h 100"/>
                <a:gd name="T18" fmla="*/ 7 w 61"/>
                <a:gd name="T19" fmla="*/ 12 h 100"/>
                <a:gd name="T20" fmla="*/ 8 w 61"/>
                <a:gd name="T21" fmla="*/ 12 h 100"/>
                <a:gd name="T22" fmla="*/ 8 w 61"/>
                <a:gd name="T23" fmla="*/ 12 h 100"/>
                <a:gd name="T24" fmla="*/ 8 w 61"/>
                <a:gd name="T25" fmla="*/ 11 h 100"/>
                <a:gd name="T26" fmla="*/ 8 w 61"/>
                <a:gd name="T27" fmla="*/ 10 h 100"/>
                <a:gd name="T28" fmla="*/ 7 w 61"/>
                <a:gd name="T29" fmla="*/ 7 h 100"/>
                <a:gd name="T30" fmla="*/ 6 w 61"/>
                <a:gd name="T31" fmla="*/ 5 h 100"/>
                <a:gd name="T32" fmla="*/ 5 w 61"/>
                <a:gd name="T33" fmla="*/ 2 h 100"/>
                <a:gd name="T34" fmla="*/ 3 w 61"/>
                <a:gd name="T35" fmla="*/ 1 h 100"/>
                <a:gd name="T36" fmla="*/ 2 w 61"/>
                <a:gd name="T37" fmla="*/ 0 h 100"/>
                <a:gd name="T38" fmla="*/ 1 w 61"/>
                <a:gd name="T39" fmla="*/ 0 h 100"/>
                <a:gd name="T40" fmla="*/ 1 w 61"/>
                <a:gd name="T41" fmla="*/ 0 h 1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1"/>
                <a:gd name="T64" fmla="*/ 0 h 100"/>
                <a:gd name="T65" fmla="*/ 61 w 61"/>
                <a:gd name="T66" fmla="*/ 100 h 10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1" h="100">
                  <a:moveTo>
                    <a:pt x="4" y="0"/>
                  </a:moveTo>
                  <a:lnTo>
                    <a:pt x="2" y="2"/>
                  </a:lnTo>
                  <a:lnTo>
                    <a:pt x="0" y="6"/>
                  </a:lnTo>
                  <a:lnTo>
                    <a:pt x="2" y="19"/>
                  </a:lnTo>
                  <a:lnTo>
                    <a:pt x="8" y="36"/>
                  </a:lnTo>
                  <a:lnTo>
                    <a:pt x="17" y="58"/>
                  </a:lnTo>
                  <a:lnTo>
                    <a:pt x="29" y="77"/>
                  </a:lnTo>
                  <a:lnTo>
                    <a:pt x="40" y="90"/>
                  </a:lnTo>
                  <a:lnTo>
                    <a:pt x="50" y="98"/>
                  </a:lnTo>
                  <a:lnTo>
                    <a:pt x="54" y="100"/>
                  </a:lnTo>
                  <a:lnTo>
                    <a:pt x="57" y="100"/>
                  </a:lnTo>
                  <a:lnTo>
                    <a:pt x="59" y="98"/>
                  </a:lnTo>
                  <a:lnTo>
                    <a:pt x="61" y="94"/>
                  </a:lnTo>
                  <a:lnTo>
                    <a:pt x="59" y="81"/>
                  </a:lnTo>
                  <a:lnTo>
                    <a:pt x="54" y="63"/>
                  </a:lnTo>
                  <a:lnTo>
                    <a:pt x="44" y="42"/>
                  </a:lnTo>
                  <a:lnTo>
                    <a:pt x="33" y="23"/>
                  </a:lnTo>
                  <a:lnTo>
                    <a:pt x="21" y="10"/>
                  </a:lnTo>
                  <a:lnTo>
                    <a:pt x="11" y="2"/>
                  </a:lnTo>
                  <a:lnTo>
                    <a:pt x="8" y="0"/>
                  </a:lnTo>
                  <a:lnTo>
                    <a:pt x="4" y="0"/>
                  </a:lnTo>
                  <a:close/>
                </a:path>
              </a:pathLst>
            </a:custGeom>
            <a:noFill/>
            <a:ln w="12700">
              <a:solidFill>
                <a:srgbClr val="618F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6547" name="Freeform 408">
            <a:extLst>
              <a:ext uri="{FF2B5EF4-FFF2-40B4-BE49-F238E27FC236}">
                <a16:creationId xmlns:a16="http://schemas.microsoft.com/office/drawing/2014/main" id="{641AE0B9-055B-38A2-0061-6F7CE8676759}"/>
              </a:ext>
            </a:extLst>
          </p:cNvPr>
          <p:cNvSpPr>
            <a:spLocks/>
          </p:cNvSpPr>
          <p:nvPr/>
        </p:nvSpPr>
        <p:spPr bwMode="auto">
          <a:xfrm>
            <a:off x="5235575" y="2471738"/>
            <a:ext cx="128588" cy="217487"/>
          </a:xfrm>
          <a:custGeom>
            <a:avLst/>
            <a:gdLst>
              <a:gd name="T0" fmla="*/ 0 w 163"/>
              <a:gd name="T1" fmla="*/ 0 h 275"/>
              <a:gd name="T2" fmla="*/ 2147483646 w 163"/>
              <a:gd name="T3" fmla="*/ 2147483646 h 275"/>
              <a:gd name="T4" fmla="*/ 2147483646 w 163"/>
              <a:gd name="T5" fmla="*/ 2147483646 h 275"/>
              <a:gd name="T6" fmla="*/ 2147483646 w 163"/>
              <a:gd name="T7" fmla="*/ 2147483646 h 275"/>
              <a:gd name="T8" fmla="*/ 2147483646 w 163"/>
              <a:gd name="T9" fmla="*/ 2147483646 h 275"/>
              <a:gd name="T10" fmla="*/ 2147483646 w 163"/>
              <a:gd name="T11" fmla="*/ 2147483646 h 275"/>
              <a:gd name="T12" fmla="*/ 2147483646 w 163"/>
              <a:gd name="T13" fmla="*/ 2147483646 h 275"/>
              <a:gd name="T14" fmla="*/ 2147483646 w 163"/>
              <a:gd name="T15" fmla="*/ 2147483646 h 275"/>
              <a:gd name="T16" fmla="*/ 2147483646 w 163"/>
              <a:gd name="T17" fmla="*/ 2147483646 h 275"/>
              <a:gd name="T18" fmla="*/ 2147483646 w 163"/>
              <a:gd name="T19" fmla="*/ 2147483646 h 275"/>
              <a:gd name="T20" fmla="*/ 2147483646 w 163"/>
              <a:gd name="T21" fmla="*/ 2147483646 h 275"/>
              <a:gd name="T22" fmla="*/ 2147483646 w 163"/>
              <a:gd name="T23" fmla="*/ 2147483646 h 275"/>
              <a:gd name="T24" fmla="*/ 2147483646 w 163"/>
              <a:gd name="T25" fmla="*/ 2147483646 h 275"/>
              <a:gd name="T26" fmla="*/ 2147483646 w 163"/>
              <a:gd name="T27" fmla="*/ 2147483646 h 275"/>
              <a:gd name="T28" fmla="*/ 2147483646 w 163"/>
              <a:gd name="T29" fmla="*/ 2147483646 h 275"/>
              <a:gd name="T30" fmla="*/ 2147483646 w 163"/>
              <a:gd name="T31" fmla="*/ 2147483646 h 275"/>
              <a:gd name="T32" fmla="*/ 2147483646 w 163"/>
              <a:gd name="T33" fmla="*/ 2147483646 h 275"/>
              <a:gd name="T34" fmla="*/ 2147483646 w 163"/>
              <a:gd name="T35" fmla="*/ 2147483646 h 275"/>
              <a:gd name="T36" fmla="*/ 2147483646 w 163"/>
              <a:gd name="T37" fmla="*/ 2147483646 h 275"/>
              <a:gd name="T38" fmla="*/ 2147483646 w 163"/>
              <a:gd name="T39" fmla="*/ 2147483646 h 275"/>
              <a:gd name="T40" fmla="*/ 2147483646 w 163"/>
              <a:gd name="T41" fmla="*/ 2147483646 h 275"/>
              <a:gd name="T42" fmla="*/ 2147483646 w 163"/>
              <a:gd name="T43" fmla="*/ 2147483646 h 275"/>
              <a:gd name="T44" fmla="*/ 2147483646 w 163"/>
              <a:gd name="T45" fmla="*/ 2147483646 h 275"/>
              <a:gd name="T46" fmla="*/ 2147483646 w 163"/>
              <a:gd name="T47" fmla="*/ 2147483646 h 275"/>
              <a:gd name="T48" fmla="*/ 2147483646 w 163"/>
              <a:gd name="T49" fmla="*/ 2147483646 h 275"/>
              <a:gd name="T50" fmla="*/ 2147483646 w 163"/>
              <a:gd name="T51" fmla="*/ 2147483646 h 275"/>
              <a:gd name="T52" fmla="*/ 2147483646 w 163"/>
              <a:gd name="T53" fmla="*/ 2147483646 h 275"/>
              <a:gd name="T54" fmla="*/ 2147483646 w 163"/>
              <a:gd name="T55" fmla="*/ 2147483646 h 275"/>
              <a:gd name="T56" fmla="*/ 2147483646 w 163"/>
              <a:gd name="T57" fmla="*/ 2147483646 h 275"/>
              <a:gd name="T58" fmla="*/ 2147483646 w 163"/>
              <a:gd name="T59" fmla="*/ 2147483646 h 275"/>
              <a:gd name="T60" fmla="*/ 2147483646 w 163"/>
              <a:gd name="T61" fmla="*/ 2147483646 h 275"/>
              <a:gd name="T62" fmla="*/ 2147483646 w 163"/>
              <a:gd name="T63" fmla="*/ 2147483646 h 275"/>
              <a:gd name="T64" fmla="*/ 2147483646 w 163"/>
              <a:gd name="T65" fmla="*/ 2147483646 h 275"/>
              <a:gd name="T66" fmla="*/ 2147483646 w 163"/>
              <a:gd name="T67" fmla="*/ 2147483646 h 275"/>
              <a:gd name="T68" fmla="*/ 2147483646 w 163"/>
              <a:gd name="T69" fmla="*/ 2147483646 h 275"/>
              <a:gd name="T70" fmla="*/ 2147483646 w 163"/>
              <a:gd name="T71" fmla="*/ 2147483646 h 275"/>
              <a:gd name="T72" fmla="*/ 2147483646 w 163"/>
              <a:gd name="T73" fmla="*/ 2147483646 h 275"/>
              <a:gd name="T74" fmla="*/ 0 w 163"/>
              <a:gd name="T75" fmla="*/ 0 h 275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63"/>
              <a:gd name="T115" fmla="*/ 0 h 275"/>
              <a:gd name="T116" fmla="*/ 163 w 163"/>
              <a:gd name="T117" fmla="*/ 275 h 275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63" h="275">
                <a:moveTo>
                  <a:pt x="0" y="0"/>
                </a:moveTo>
                <a:lnTo>
                  <a:pt x="7" y="23"/>
                </a:lnTo>
                <a:lnTo>
                  <a:pt x="11" y="42"/>
                </a:lnTo>
                <a:lnTo>
                  <a:pt x="15" y="60"/>
                </a:lnTo>
                <a:lnTo>
                  <a:pt x="17" y="77"/>
                </a:lnTo>
                <a:lnTo>
                  <a:pt x="19" y="106"/>
                </a:lnTo>
                <a:lnTo>
                  <a:pt x="19" y="123"/>
                </a:lnTo>
                <a:lnTo>
                  <a:pt x="17" y="140"/>
                </a:lnTo>
                <a:lnTo>
                  <a:pt x="30" y="167"/>
                </a:lnTo>
                <a:lnTo>
                  <a:pt x="48" y="192"/>
                </a:lnTo>
                <a:lnTo>
                  <a:pt x="69" y="217"/>
                </a:lnTo>
                <a:lnTo>
                  <a:pt x="82" y="232"/>
                </a:lnTo>
                <a:lnTo>
                  <a:pt x="97" y="248"/>
                </a:lnTo>
                <a:lnTo>
                  <a:pt x="120" y="259"/>
                </a:lnTo>
                <a:lnTo>
                  <a:pt x="138" y="269"/>
                </a:lnTo>
                <a:lnTo>
                  <a:pt x="149" y="275"/>
                </a:lnTo>
                <a:lnTo>
                  <a:pt x="157" y="275"/>
                </a:lnTo>
                <a:lnTo>
                  <a:pt x="163" y="271"/>
                </a:lnTo>
                <a:lnTo>
                  <a:pt x="163" y="261"/>
                </a:lnTo>
                <a:lnTo>
                  <a:pt x="163" y="244"/>
                </a:lnTo>
                <a:lnTo>
                  <a:pt x="161" y="234"/>
                </a:lnTo>
                <a:lnTo>
                  <a:pt x="159" y="221"/>
                </a:lnTo>
                <a:lnTo>
                  <a:pt x="155" y="211"/>
                </a:lnTo>
                <a:lnTo>
                  <a:pt x="145" y="202"/>
                </a:lnTo>
                <a:lnTo>
                  <a:pt x="136" y="190"/>
                </a:lnTo>
                <a:lnTo>
                  <a:pt x="126" y="181"/>
                </a:lnTo>
                <a:lnTo>
                  <a:pt x="105" y="150"/>
                </a:lnTo>
                <a:lnTo>
                  <a:pt x="86" y="121"/>
                </a:lnTo>
                <a:lnTo>
                  <a:pt x="67" y="92"/>
                </a:lnTo>
                <a:lnTo>
                  <a:pt x="53" y="63"/>
                </a:lnTo>
                <a:lnTo>
                  <a:pt x="49" y="56"/>
                </a:lnTo>
                <a:lnTo>
                  <a:pt x="48" y="46"/>
                </a:lnTo>
                <a:lnTo>
                  <a:pt x="44" y="38"/>
                </a:lnTo>
                <a:lnTo>
                  <a:pt x="38" y="29"/>
                </a:lnTo>
                <a:lnTo>
                  <a:pt x="30" y="21"/>
                </a:lnTo>
                <a:lnTo>
                  <a:pt x="21" y="14"/>
                </a:lnTo>
                <a:lnTo>
                  <a:pt x="9" y="8"/>
                </a:lnTo>
                <a:lnTo>
                  <a:pt x="0" y="0"/>
                </a:lnTo>
                <a:close/>
              </a:path>
            </a:pathLst>
          </a:custGeom>
          <a:solidFill>
            <a:srgbClr val="CCFFFF"/>
          </a:solidFill>
          <a:ln w="12700">
            <a:solidFill>
              <a:srgbClr val="3366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grpSp>
        <p:nvGrpSpPr>
          <p:cNvPr id="16548" name="Group 409">
            <a:extLst>
              <a:ext uri="{FF2B5EF4-FFF2-40B4-BE49-F238E27FC236}">
                <a16:creationId xmlns:a16="http://schemas.microsoft.com/office/drawing/2014/main" id="{C61FC6F1-AE74-06FC-C182-7B622128251B}"/>
              </a:ext>
            </a:extLst>
          </p:cNvPr>
          <p:cNvGrpSpPr>
            <a:grpSpLocks/>
          </p:cNvGrpSpPr>
          <p:nvPr/>
        </p:nvGrpSpPr>
        <p:grpSpPr bwMode="auto">
          <a:xfrm>
            <a:off x="5270500" y="2566988"/>
            <a:ext cx="49213" cy="79375"/>
            <a:chOff x="3320" y="1617"/>
            <a:chExt cx="31" cy="50"/>
          </a:xfrm>
        </p:grpSpPr>
        <p:sp>
          <p:nvSpPr>
            <p:cNvPr id="16677" name="Freeform 410">
              <a:extLst>
                <a:ext uri="{FF2B5EF4-FFF2-40B4-BE49-F238E27FC236}">
                  <a16:creationId xmlns:a16="http://schemas.microsoft.com/office/drawing/2014/main" id="{216AE708-5836-4047-F955-9D3D5995C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0" y="1617"/>
              <a:ext cx="31" cy="50"/>
            </a:xfrm>
            <a:custGeom>
              <a:avLst/>
              <a:gdLst>
                <a:gd name="T0" fmla="*/ 1 w 61"/>
                <a:gd name="T1" fmla="*/ 0 h 102"/>
                <a:gd name="T2" fmla="*/ 1 w 61"/>
                <a:gd name="T3" fmla="*/ 0 h 102"/>
                <a:gd name="T4" fmla="*/ 0 w 61"/>
                <a:gd name="T5" fmla="*/ 1 h 102"/>
                <a:gd name="T6" fmla="*/ 1 w 61"/>
                <a:gd name="T7" fmla="*/ 2 h 102"/>
                <a:gd name="T8" fmla="*/ 1 w 61"/>
                <a:gd name="T9" fmla="*/ 4 h 102"/>
                <a:gd name="T10" fmla="*/ 3 w 61"/>
                <a:gd name="T11" fmla="*/ 7 h 102"/>
                <a:gd name="T12" fmla="*/ 4 w 61"/>
                <a:gd name="T13" fmla="*/ 9 h 102"/>
                <a:gd name="T14" fmla="*/ 5 w 61"/>
                <a:gd name="T15" fmla="*/ 11 h 102"/>
                <a:gd name="T16" fmla="*/ 6 w 61"/>
                <a:gd name="T17" fmla="*/ 11 h 102"/>
                <a:gd name="T18" fmla="*/ 7 w 61"/>
                <a:gd name="T19" fmla="*/ 12 h 102"/>
                <a:gd name="T20" fmla="*/ 7 w 61"/>
                <a:gd name="T21" fmla="*/ 12 h 102"/>
                <a:gd name="T22" fmla="*/ 8 w 61"/>
                <a:gd name="T23" fmla="*/ 12 h 102"/>
                <a:gd name="T24" fmla="*/ 8 w 61"/>
                <a:gd name="T25" fmla="*/ 12 h 102"/>
                <a:gd name="T26" fmla="*/ 8 w 61"/>
                <a:gd name="T27" fmla="*/ 11 h 102"/>
                <a:gd name="T28" fmla="*/ 8 w 61"/>
                <a:gd name="T29" fmla="*/ 10 h 102"/>
                <a:gd name="T30" fmla="*/ 7 w 61"/>
                <a:gd name="T31" fmla="*/ 7 h 102"/>
                <a:gd name="T32" fmla="*/ 6 w 61"/>
                <a:gd name="T33" fmla="*/ 5 h 102"/>
                <a:gd name="T34" fmla="*/ 4 w 61"/>
                <a:gd name="T35" fmla="*/ 2 h 102"/>
                <a:gd name="T36" fmla="*/ 3 w 61"/>
                <a:gd name="T37" fmla="*/ 1 h 102"/>
                <a:gd name="T38" fmla="*/ 2 w 61"/>
                <a:gd name="T39" fmla="*/ 0 h 102"/>
                <a:gd name="T40" fmla="*/ 1 w 61"/>
                <a:gd name="T41" fmla="*/ 0 h 102"/>
                <a:gd name="T42" fmla="*/ 1 w 61"/>
                <a:gd name="T43" fmla="*/ 0 h 10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1"/>
                <a:gd name="T67" fmla="*/ 0 h 102"/>
                <a:gd name="T68" fmla="*/ 61 w 61"/>
                <a:gd name="T69" fmla="*/ 102 h 10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1" h="102">
                  <a:moveTo>
                    <a:pt x="4" y="0"/>
                  </a:moveTo>
                  <a:lnTo>
                    <a:pt x="2" y="2"/>
                  </a:lnTo>
                  <a:lnTo>
                    <a:pt x="0" y="8"/>
                  </a:lnTo>
                  <a:lnTo>
                    <a:pt x="2" y="21"/>
                  </a:lnTo>
                  <a:lnTo>
                    <a:pt x="7" y="38"/>
                  </a:lnTo>
                  <a:lnTo>
                    <a:pt x="17" y="58"/>
                  </a:lnTo>
                  <a:lnTo>
                    <a:pt x="28" y="77"/>
                  </a:lnTo>
                  <a:lnTo>
                    <a:pt x="40" y="92"/>
                  </a:lnTo>
                  <a:lnTo>
                    <a:pt x="44" y="96"/>
                  </a:lnTo>
                  <a:lnTo>
                    <a:pt x="50" y="100"/>
                  </a:lnTo>
                  <a:lnTo>
                    <a:pt x="53" y="102"/>
                  </a:lnTo>
                  <a:lnTo>
                    <a:pt x="57" y="100"/>
                  </a:lnTo>
                  <a:lnTo>
                    <a:pt x="59" y="98"/>
                  </a:lnTo>
                  <a:lnTo>
                    <a:pt x="61" y="94"/>
                  </a:lnTo>
                  <a:lnTo>
                    <a:pt x="59" y="81"/>
                  </a:lnTo>
                  <a:lnTo>
                    <a:pt x="53" y="63"/>
                  </a:lnTo>
                  <a:lnTo>
                    <a:pt x="44" y="42"/>
                  </a:lnTo>
                  <a:lnTo>
                    <a:pt x="32" y="23"/>
                  </a:lnTo>
                  <a:lnTo>
                    <a:pt x="21" y="10"/>
                  </a:lnTo>
                  <a:lnTo>
                    <a:pt x="11" y="2"/>
                  </a:lnTo>
                  <a:lnTo>
                    <a:pt x="7" y="0"/>
                  </a:lnTo>
                  <a:lnTo>
                    <a:pt x="4" y="0"/>
                  </a:lnTo>
                  <a:close/>
                </a:path>
              </a:pathLst>
            </a:custGeom>
            <a:blipFill dpi="0" rotWithShape="0">
              <a:blip r:embed="rId2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678" name="Freeform 411">
              <a:extLst>
                <a:ext uri="{FF2B5EF4-FFF2-40B4-BE49-F238E27FC236}">
                  <a16:creationId xmlns:a16="http://schemas.microsoft.com/office/drawing/2014/main" id="{E97D155C-FE2D-ACD3-454F-22E5D065E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0" y="1617"/>
              <a:ext cx="31" cy="50"/>
            </a:xfrm>
            <a:custGeom>
              <a:avLst/>
              <a:gdLst>
                <a:gd name="T0" fmla="*/ 1 w 61"/>
                <a:gd name="T1" fmla="*/ 0 h 102"/>
                <a:gd name="T2" fmla="*/ 1 w 61"/>
                <a:gd name="T3" fmla="*/ 0 h 102"/>
                <a:gd name="T4" fmla="*/ 0 w 61"/>
                <a:gd name="T5" fmla="*/ 1 h 102"/>
                <a:gd name="T6" fmla="*/ 1 w 61"/>
                <a:gd name="T7" fmla="*/ 2 h 102"/>
                <a:gd name="T8" fmla="*/ 1 w 61"/>
                <a:gd name="T9" fmla="*/ 4 h 102"/>
                <a:gd name="T10" fmla="*/ 3 w 61"/>
                <a:gd name="T11" fmla="*/ 7 h 102"/>
                <a:gd name="T12" fmla="*/ 4 w 61"/>
                <a:gd name="T13" fmla="*/ 9 h 102"/>
                <a:gd name="T14" fmla="*/ 5 w 61"/>
                <a:gd name="T15" fmla="*/ 11 h 102"/>
                <a:gd name="T16" fmla="*/ 6 w 61"/>
                <a:gd name="T17" fmla="*/ 11 h 102"/>
                <a:gd name="T18" fmla="*/ 7 w 61"/>
                <a:gd name="T19" fmla="*/ 12 h 102"/>
                <a:gd name="T20" fmla="*/ 7 w 61"/>
                <a:gd name="T21" fmla="*/ 12 h 102"/>
                <a:gd name="T22" fmla="*/ 8 w 61"/>
                <a:gd name="T23" fmla="*/ 12 h 102"/>
                <a:gd name="T24" fmla="*/ 8 w 61"/>
                <a:gd name="T25" fmla="*/ 12 h 102"/>
                <a:gd name="T26" fmla="*/ 8 w 61"/>
                <a:gd name="T27" fmla="*/ 11 h 102"/>
                <a:gd name="T28" fmla="*/ 8 w 61"/>
                <a:gd name="T29" fmla="*/ 10 h 102"/>
                <a:gd name="T30" fmla="*/ 7 w 61"/>
                <a:gd name="T31" fmla="*/ 7 h 102"/>
                <a:gd name="T32" fmla="*/ 6 w 61"/>
                <a:gd name="T33" fmla="*/ 5 h 102"/>
                <a:gd name="T34" fmla="*/ 4 w 61"/>
                <a:gd name="T35" fmla="*/ 2 h 102"/>
                <a:gd name="T36" fmla="*/ 3 w 61"/>
                <a:gd name="T37" fmla="*/ 1 h 102"/>
                <a:gd name="T38" fmla="*/ 2 w 61"/>
                <a:gd name="T39" fmla="*/ 0 h 102"/>
                <a:gd name="T40" fmla="*/ 1 w 61"/>
                <a:gd name="T41" fmla="*/ 0 h 102"/>
                <a:gd name="T42" fmla="*/ 1 w 61"/>
                <a:gd name="T43" fmla="*/ 0 h 10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1"/>
                <a:gd name="T67" fmla="*/ 0 h 102"/>
                <a:gd name="T68" fmla="*/ 61 w 61"/>
                <a:gd name="T69" fmla="*/ 102 h 10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1" h="102">
                  <a:moveTo>
                    <a:pt x="4" y="0"/>
                  </a:moveTo>
                  <a:lnTo>
                    <a:pt x="2" y="2"/>
                  </a:lnTo>
                  <a:lnTo>
                    <a:pt x="0" y="8"/>
                  </a:lnTo>
                  <a:lnTo>
                    <a:pt x="2" y="21"/>
                  </a:lnTo>
                  <a:lnTo>
                    <a:pt x="7" y="38"/>
                  </a:lnTo>
                  <a:lnTo>
                    <a:pt x="17" y="58"/>
                  </a:lnTo>
                  <a:lnTo>
                    <a:pt x="28" y="77"/>
                  </a:lnTo>
                  <a:lnTo>
                    <a:pt x="40" y="92"/>
                  </a:lnTo>
                  <a:lnTo>
                    <a:pt x="44" y="96"/>
                  </a:lnTo>
                  <a:lnTo>
                    <a:pt x="50" y="100"/>
                  </a:lnTo>
                  <a:lnTo>
                    <a:pt x="53" y="102"/>
                  </a:lnTo>
                  <a:lnTo>
                    <a:pt x="57" y="100"/>
                  </a:lnTo>
                  <a:lnTo>
                    <a:pt x="59" y="98"/>
                  </a:lnTo>
                  <a:lnTo>
                    <a:pt x="61" y="94"/>
                  </a:lnTo>
                  <a:lnTo>
                    <a:pt x="59" y="81"/>
                  </a:lnTo>
                  <a:lnTo>
                    <a:pt x="53" y="63"/>
                  </a:lnTo>
                  <a:lnTo>
                    <a:pt x="44" y="42"/>
                  </a:lnTo>
                  <a:lnTo>
                    <a:pt x="32" y="23"/>
                  </a:lnTo>
                  <a:lnTo>
                    <a:pt x="21" y="10"/>
                  </a:lnTo>
                  <a:lnTo>
                    <a:pt x="11" y="2"/>
                  </a:lnTo>
                  <a:lnTo>
                    <a:pt x="7" y="0"/>
                  </a:lnTo>
                  <a:lnTo>
                    <a:pt x="4" y="0"/>
                  </a:lnTo>
                  <a:close/>
                </a:path>
              </a:pathLst>
            </a:custGeom>
            <a:noFill/>
            <a:ln w="12700">
              <a:solidFill>
                <a:srgbClr val="618F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6549" name="Freeform 412">
            <a:extLst>
              <a:ext uri="{FF2B5EF4-FFF2-40B4-BE49-F238E27FC236}">
                <a16:creationId xmlns:a16="http://schemas.microsoft.com/office/drawing/2014/main" id="{6F2BC389-FEA0-4551-DE50-4DA688141144}"/>
              </a:ext>
            </a:extLst>
          </p:cNvPr>
          <p:cNvSpPr>
            <a:spLocks/>
          </p:cNvSpPr>
          <p:nvPr/>
        </p:nvSpPr>
        <p:spPr bwMode="auto">
          <a:xfrm>
            <a:off x="5210175" y="2909888"/>
            <a:ext cx="147638" cy="114300"/>
          </a:xfrm>
          <a:custGeom>
            <a:avLst/>
            <a:gdLst>
              <a:gd name="T0" fmla="*/ 2147483646 w 186"/>
              <a:gd name="T1" fmla="*/ 2147483646 h 144"/>
              <a:gd name="T2" fmla="*/ 2147483646 w 186"/>
              <a:gd name="T3" fmla="*/ 2147483646 h 144"/>
              <a:gd name="T4" fmla="*/ 2147483646 w 186"/>
              <a:gd name="T5" fmla="*/ 2147483646 h 144"/>
              <a:gd name="T6" fmla="*/ 2147483646 w 186"/>
              <a:gd name="T7" fmla="*/ 2147483646 h 144"/>
              <a:gd name="T8" fmla="*/ 2147483646 w 186"/>
              <a:gd name="T9" fmla="*/ 0 h 144"/>
              <a:gd name="T10" fmla="*/ 2147483646 w 186"/>
              <a:gd name="T11" fmla="*/ 2147483646 h 144"/>
              <a:gd name="T12" fmla="*/ 2147483646 w 186"/>
              <a:gd name="T13" fmla="*/ 2147483646 h 144"/>
              <a:gd name="T14" fmla="*/ 2147483646 w 186"/>
              <a:gd name="T15" fmla="*/ 2147483646 h 144"/>
              <a:gd name="T16" fmla="*/ 2147483646 w 186"/>
              <a:gd name="T17" fmla="*/ 2147483646 h 144"/>
              <a:gd name="T18" fmla="*/ 2147483646 w 186"/>
              <a:gd name="T19" fmla="*/ 2147483646 h 144"/>
              <a:gd name="T20" fmla="*/ 2147483646 w 186"/>
              <a:gd name="T21" fmla="*/ 2147483646 h 144"/>
              <a:gd name="T22" fmla="*/ 2147483646 w 186"/>
              <a:gd name="T23" fmla="*/ 2147483646 h 144"/>
              <a:gd name="T24" fmla="*/ 1000508595 w 186"/>
              <a:gd name="T25" fmla="*/ 2147483646 h 144"/>
              <a:gd name="T26" fmla="*/ 0 w 186"/>
              <a:gd name="T27" fmla="*/ 2147483646 h 144"/>
              <a:gd name="T28" fmla="*/ 0 w 186"/>
              <a:gd name="T29" fmla="*/ 2147483646 h 144"/>
              <a:gd name="T30" fmla="*/ 2000387743 w 186"/>
              <a:gd name="T31" fmla="*/ 2147483646 h 144"/>
              <a:gd name="T32" fmla="*/ 2147483646 w 186"/>
              <a:gd name="T33" fmla="*/ 2147483646 h 144"/>
              <a:gd name="T34" fmla="*/ 2147483646 w 186"/>
              <a:gd name="T35" fmla="*/ 2147483646 h 144"/>
              <a:gd name="T36" fmla="*/ 2147483646 w 186"/>
              <a:gd name="T37" fmla="*/ 2147483646 h 144"/>
              <a:gd name="T38" fmla="*/ 2147483646 w 186"/>
              <a:gd name="T39" fmla="*/ 2147483646 h 144"/>
              <a:gd name="T40" fmla="*/ 2147483646 w 186"/>
              <a:gd name="T41" fmla="*/ 2147483646 h 144"/>
              <a:gd name="T42" fmla="*/ 2147483646 w 186"/>
              <a:gd name="T43" fmla="*/ 2147483646 h 144"/>
              <a:gd name="T44" fmla="*/ 2147483646 w 186"/>
              <a:gd name="T45" fmla="*/ 2147483646 h 144"/>
              <a:gd name="T46" fmla="*/ 2147483646 w 186"/>
              <a:gd name="T47" fmla="*/ 2147483646 h 144"/>
              <a:gd name="T48" fmla="*/ 2147483646 w 186"/>
              <a:gd name="T49" fmla="*/ 2147483646 h 144"/>
              <a:gd name="T50" fmla="*/ 2147483646 w 186"/>
              <a:gd name="T51" fmla="*/ 2147483646 h 144"/>
              <a:gd name="T52" fmla="*/ 2147483646 w 186"/>
              <a:gd name="T53" fmla="*/ 2147483646 h 144"/>
              <a:gd name="T54" fmla="*/ 2147483646 w 186"/>
              <a:gd name="T55" fmla="*/ 2147483646 h 144"/>
              <a:gd name="T56" fmla="*/ 2147483646 w 186"/>
              <a:gd name="T57" fmla="*/ 2147483646 h 144"/>
              <a:gd name="T58" fmla="*/ 2147483646 w 186"/>
              <a:gd name="T59" fmla="*/ 2147483646 h 144"/>
              <a:gd name="T60" fmla="*/ 2147483646 w 186"/>
              <a:gd name="T61" fmla="*/ 2147483646 h 144"/>
              <a:gd name="T62" fmla="*/ 2147483646 w 186"/>
              <a:gd name="T63" fmla="*/ 2147483646 h 144"/>
              <a:gd name="T64" fmla="*/ 2147483646 w 186"/>
              <a:gd name="T65" fmla="*/ 2147483646 h 144"/>
              <a:gd name="T66" fmla="*/ 2147483646 w 186"/>
              <a:gd name="T67" fmla="*/ 2147483646 h 144"/>
              <a:gd name="T68" fmla="*/ 2147483646 w 186"/>
              <a:gd name="T69" fmla="*/ 2147483646 h 144"/>
              <a:gd name="T70" fmla="*/ 2147483646 w 186"/>
              <a:gd name="T71" fmla="*/ 2147483646 h 144"/>
              <a:gd name="T72" fmla="*/ 2147483646 w 186"/>
              <a:gd name="T73" fmla="*/ 2147483646 h 144"/>
              <a:gd name="T74" fmla="*/ 2147483646 w 186"/>
              <a:gd name="T75" fmla="*/ 2147483646 h 144"/>
              <a:gd name="T76" fmla="*/ 2147483646 w 186"/>
              <a:gd name="T77" fmla="*/ 2147483646 h 144"/>
              <a:gd name="T78" fmla="*/ 2147483646 w 186"/>
              <a:gd name="T79" fmla="*/ 2147483646 h 144"/>
              <a:gd name="T80" fmla="*/ 2147483646 w 186"/>
              <a:gd name="T81" fmla="*/ 2147483646 h 144"/>
              <a:gd name="T82" fmla="*/ 2147483646 w 186"/>
              <a:gd name="T83" fmla="*/ 2147483646 h 144"/>
              <a:gd name="T84" fmla="*/ 2147483646 w 186"/>
              <a:gd name="T85" fmla="*/ 2147483646 h 144"/>
              <a:gd name="T86" fmla="*/ 2147483646 w 186"/>
              <a:gd name="T87" fmla="*/ 2147483646 h 144"/>
              <a:gd name="T88" fmla="*/ 2147483646 w 186"/>
              <a:gd name="T89" fmla="*/ 2147483646 h 144"/>
              <a:gd name="T90" fmla="*/ 2147483646 w 186"/>
              <a:gd name="T91" fmla="*/ 2147483646 h 144"/>
              <a:gd name="T92" fmla="*/ 2147483646 w 186"/>
              <a:gd name="T93" fmla="*/ 2147483646 h 14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86"/>
              <a:gd name="T142" fmla="*/ 0 h 144"/>
              <a:gd name="T143" fmla="*/ 186 w 186"/>
              <a:gd name="T144" fmla="*/ 144 h 14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86" h="144">
                <a:moveTo>
                  <a:pt x="165" y="27"/>
                </a:moveTo>
                <a:lnTo>
                  <a:pt x="144" y="21"/>
                </a:lnTo>
                <a:lnTo>
                  <a:pt x="123" y="13"/>
                </a:lnTo>
                <a:lnTo>
                  <a:pt x="103" y="6"/>
                </a:lnTo>
                <a:lnTo>
                  <a:pt x="82" y="0"/>
                </a:lnTo>
                <a:lnTo>
                  <a:pt x="63" y="6"/>
                </a:lnTo>
                <a:lnTo>
                  <a:pt x="44" y="11"/>
                </a:lnTo>
                <a:lnTo>
                  <a:pt x="38" y="17"/>
                </a:lnTo>
                <a:lnTo>
                  <a:pt x="31" y="23"/>
                </a:lnTo>
                <a:lnTo>
                  <a:pt x="23" y="27"/>
                </a:lnTo>
                <a:lnTo>
                  <a:pt x="13" y="31"/>
                </a:lnTo>
                <a:lnTo>
                  <a:pt x="6" y="42"/>
                </a:lnTo>
                <a:lnTo>
                  <a:pt x="2" y="48"/>
                </a:lnTo>
                <a:lnTo>
                  <a:pt x="0" y="56"/>
                </a:lnTo>
                <a:lnTo>
                  <a:pt x="0" y="65"/>
                </a:lnTo>
                <a:lnTo>
                  <a:pt x="4" y="77"/>
                </a:lnTo>
                <a:lnTo>
                  <a:pt x="10" y="88"/>
                </a:lnTo>
                <a:lnTo>
                  <a:pt x="13" y="100"/>
                </a:lnTo>
                <a:lnTo>
                  <a:pt x="15" y="119"/>
                </a:lnTo>
                <a:lnTo>
                  <a:pt x="17" y="127"/>
                </a:lnTo>
                <a:lnTo>
                  <a:pt x="21" y="136"/>
                </a:lnTo>
                <a:lnTo>
                  <a:pt x="23" y="136"/>
                </a:lnTo>
                <a:lnTo>
                  <a:pt x="27" y="138"/>
                </a:lnTo>
                <a:lnTo>
                  <a:pt x="36" y="140"/>
                </a:lnTo>
                <a:lnTo>
                  <a:pt x="50" y="142"/>
                </a:lnTo>
                <a:lnTo>
                  <a:pt x="57" y="144"/>
                </a:lnTo>
                <a:lnTo>
                  <a:pt x="109" y="142"/>
                </a:lnTo>
                <a:lnTo>
                  <a:pt x="136" y="142"/>
                </a:lnTo>
                <a:lnTo>
                  <a:pt x="161" y="140"/>
                </a:lnTo>
                <a:lnTo>
                  <a:pt x="165" y="138"/>
                </a:lnTo>
                <a:lnTo>
                  <a:pt x="169" y="134"/>
                </a:lnTo>
                <a:lnTo>
                  <a:pt x="174" y="123"/>
                </a:lnTo>
                <a:lnTo>
                  <a:pt x="178" y="113"/>
                </a:lnTo>
                <a:lnTo>
                  <a:pt x="178" y="109"/>
                </a:lnTo>
                <a:lnTo>
                  <a:pt x="178" y="107"/>
                </a:lnTo>
                <a:lnTo>
                  <a:pt x="182" y="92"/>
                </a:lnTo>
                <a:lnTo>
                  <a:pt x="184" y="77"/>
                </a:lnTo>
                <a:lnTo>
                  <a:pt x="186" y="63"/>
                </a:lnTo>
                <a:lnTo>
                  <a:pt x="182" y="48"/>
                </a:lnTo>
                <a:lnTo>
                  <a:pt x="178" y="42"/>
                </a:lnTo>
                <a:lnTo>
                  <a:pt x="171" y="40"/>
                </a:lnTo>
                <a:lnTo>
                  <a:pt x="165" y="38"/>
                </a:lnTo>
                <a:lnTo>
                  <a:pt x="157" y="38"/>
                </a:lnTo>
                <a:lnTo>
                  <a:pt x="153" y="38"/>
                </a:lnTo>
                <a:lnTo>
                  <a:pt x="151" y="36"/>
                </a:lnTo>
                <a:lnTo>
                  <a:pt x="155" y="33"/>
                </a:lnTo>
                <a:lnTo>
                  <a:pt x="165" y="27"/>
                </a:lnTo>
                <a:close/>
              </a:path>
            </a:pathLst>
          </a:custGeom>
          <a:solidFill>
            <a:srgbClr val="CCFFFF"/>
          </a:solidFill>
          <a:ln w="12700">
            <a:solidFill>
              <a:srgbClr val="3366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grpSp>
        <p:nvGrpSpPr>
          <p:cNvPr id="16550" name="Group 413">
            <a:extLst>
              <a:ext uri="{FF2B5EF4-FFF2-40B4-BE49-F238E27FC236}">
                <a16:creationId xmlns:a16="http://schemas.microsoft.com/office/drawing/2014/main" id="{752B6D4F-F7E9-9C84-AC88-914E3156E9B2}"/>
              </a:ext>
            </a:extLst>
          </p:cNvPr>
          <p:cNvGrpSpPr>
            <a:grpSpLocks/>
          </p:cNvGrpSpPr>
          <p:nvPr/>
        </p:nvGrpSpPr>
        <p:grpSpPr bwMode="auto">
          <a:xfrm>
            <a:off x="5253038" y="2947988"/>
            <a:ext cx="65087" cy="49212"/>
            <a:chOff x="3309" y="1857"/>
            <a:chExt cx="41" cy="31"/>
          </a:xfrm>
        </p:grpSpPr>
        <p:sp>
          <p:nvSpPr>
            <p:cNvPr id="16675" name="Freeform 414">
              <a:extLst>
                <a:ext uri="{FF2B5EF4-FFF2-40B4-BE49-F238E27FC236}">
                  <a16:creationId xmlns:a16="http://schemas.microsoft.com/office/drawing/2014/main" id="{C4460980-8598-95FC-6EB2-7FE528180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9" y="1857"/>
              <a:ext cx="41" cy="31"/>
            </a:xfrm>
            <a:custGeom>
              <a:avLst/>
              <a:gdLst>
                <a:gd name="T0" fmla="*/ 11 w 80"/>
                <a:gd name="T1" fmla="*/ 2 h 61"/>
                <a:gd name="T2" fmla="*/ 9 w 80"/>
                <a:gd name="T3" fmla="*/ 1 h 61"/>
                <a:gd name="T4" fmla="*/ 8 w 80"/>
                <a:gd name="T5" fmla="*/ 1 h 61"/>
                <a:gd name="T6" fmla="*/ 6 w 80"/>
                <a:gd name="T7" fmla="*/ 0 h 61"/>
                <a:gd name="T8" fmla="*/ 4 w 80"/>
                <a:gd name="T9" fmla="*/ 1 h 61"/>
                <a:gd name="T10" fmla="*/ 2 w 80"/>
                <a:gd name="T11" fmla="*/ 2 h 61"/>
                <a:gd name="T12" fmla="*/ 1 w 80"/>
                <a:gd name="T13" fmla="*/ 3 h 61"/>
                <a:gd name="T14" fmla="*/ 0 w 80"/>
                <a:gd name="T15" fmla="*/ 5 h 61"/>
                <a:gd name="T16" fmla="*/ 0 w 80"/>
                <a:gd name="T17" fmla="*/ 6 h 61"/>
                <a:gd name="T18" fmla="*/ 1 w 80"/>
                <a:gd name="T19" fmla="*/ 7 h 61"/>
                <a:gd name="T20" fmla="*/ 3 w 80"/>
                <a:gd name="T21" fmla="*/ 8 h 61"/>
                <a:gd name="T22" fmla="*/ 5 w 80"/>
                <a:gd name="T23" fmla="*/ 8 h 61"/>
                <a:gd name="T24" fmla="*/ 7 w 80"/>
                <a:gd name="T25" fmla="*/ 8 h 61"/>
                <a:gd name="T26" fmla="*/ 8 w 80"/>
                <a:gd name="T27" fmla="*/ 7 h 61"/>
                <a:gd name="T28" fmla="*/ 10 w 80"/>
                <a:gd name="T29" fmla="*/ 5 h 61"/>
                <a:gd name="T30" fmla="*/ 11 w 80"/>
                <a:gd name="T31" fmla="*/ 4 h 61"/>
                <a:gd name="T32" fmla="*/ 11 w 80"/>
                <a:gd name="T33" fmla="*/ 2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0"/>
                <a:gd name="T52" fmla="*/ 0 h 61"/>
                <a:gd name="T53" fmla="*/ 80 w 80"/>
                <a:gd name="T54" fmla="*/ 61 h 6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0" h="61">
                  <a:moveTo>
                    <a:pt x="78" y="15"/>
                  </a:moveTo>
                  <a:lnTo>
                    <a:pt x="71" y="6"/>
                  </a:lnTo>
                  <a:lnTo>
                    <a:pt x="59" y="2"/>
                  </a:lnTo>
                  <a:lnTo>
                    <a:pt x="44" y="0"/>
                  </a:lnTo>
                  <a:lnTo>
                    <a:pt x="28" y="4"/>
                  </a:lnTo>
                  <a:lnTo>
                    <a:pt x="15" y="13"/>
                  </a:lnTo>
                  <a:lnTo>
                    <a:pt x="3" y="23"/>
                  </a:lnTo>
                  <a:lnTo>
                    <a:pt x="0" y="34"/>
                  </a:lnTo>
                  <a:lnTo>
                    <a:pt x="0" y="46"/>
                  </a:lnTo>
                  <a:lnTo>
                    <a:pt x="7" y="56"/>
                  </a:lnTo>
                  <a:lnTo>
                    <a:pt x="19" y="61"/>
                  </a:lnTo>
                  <a:lnTo>
                    <a:pt x="34" y="61"/>
                  </a:lnTo>
                  <a:lnTo>
                    <a:pt x="49" y="57"/>
                  </a:lnTo>
                  <a:lnTo>
                    <a:pt x="63" y="50"/>
                  </a:lnTo>
                  <a:lnTo>
                    <a:pt x="74" y="40"/>
                  </a:lnTo>
                  <a:lnTo>
                    <a:pt x="80" y="27"/>
                  </a:lnTo>
                  <a:lnTo>
                    <a:pt x="78" y="15"/>
                  </a:lnTo>
                  <a:close/>
                </a:path>
              </a:pathLst>
            </a:custGeom>
            <a:blipFill dpi="0" rotWithShape="0">
              <a:blip r:embed="rId2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676" name="Freeform 415">
              <a:extLst>
                <a:ext uri="{FF2B5EF4-FFF2-40B4-BE49-F238E27FC236}">
                  <a16:creationId xmlns:a16="http://schemas.microsoft.com/office/drawing/2014/main" id="{3BAA5B70-B116-E3CF-1217-51797C7E6F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9" y="1857"/>
              <a:ext cx="41" cy="31"/>
            </a:xfrm>
            <a:custGeom>
              <a:avLst/>
              <a:gdLst>
                <a:gd name="T0" fmla="*/ 11 w 80"/>
                <a:gd name="T1" fmla="*/ 2 h 61"/>
                <a:gd name="T2" fmla="*/ 9 w 80"/>
                <a:gd name="T3" fmla="*/ 1 h 61"/>
                <a:gd name="T4" fmla="*/ 8 w 80"/>
                <a:gd name="T5" fmla="*/ 1 h 61"/>
                <a:gd name="T6" fmla="*/ 6 w 80"/>
                <a:gd name="T7" fmla="*/ 0 h 61"/>
                <a:gd name="T8" fmla="*/ 4 w 80"/>
                <a:gd name="T9" fmla="*/ 1 h 61"/>
                <a:gd name="T10" fmla="*/ 2 w 80"/>
                <a:gd name="T11" fmla="*/ 2 h 61"/>
                <a:gd name="T12" fmla="*/ 1 w 80"/>
                <a:gd name="T13" fmla="*/ 3 h 61"/>
                <a:gd name="T14" fmla="*/ 0 w 80"/>
                <a:gd name="T15" fmla="*/ 5 h 61"/>
                <a:gd name="T16" fmla="*/ 0 w 80"/>
                <a:gd name="T17" fmla="*/ 6 h 61"/>
                <a:gd name="T18" fmla="*/ 1 w 80"/>
                <a:gd name="T19" fmla="*/ 7 h 61"/>
                <a:gd name="T20" fmla="*/ 3 w 80"/>
                <a:gd name="T21" fmla="*/ 8 h 61"/>
                <a:gd name="T22" fmla="*/ 5 w 80"/>
                <a:gd name="T23" fmla="*/ 8 h 61"/>
                <a:gd name="T24" fmla="*/ 7 w 80"/>
                <a:gd name="T25" fmla="*/ 8 h 61"/>
                <a:gd name="T26" fmla="*/ 8 w 80"/>
                <a:gd name="T27" fmla="*/ 7 h 61"/>
                <a:gd name="T28" fmla="*/ 10 w 80"/>
                <a:gd name="T29" fmla="*/ 5 h 61"/>
                <a:gd name="T30" fmla="*/ 11 w 80"/>
                <a:gd name="T31" fmla="*/ 4 h 61"/>
                <a:gd name="T32" fmla="*/ 11 w 80"/>
                <a:gd name="T33" fmla="*/ 2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0"/>
                <a:gd name="T52" fmla="*/ 0 h 61"/>
                <a:gd name="T53" fmla="*/ 80 w 80"/>
                <a:gd name="T54" fmla="*/ 61 h 6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0" h="61">
                  <a:moveTo>
                    <a:pt x="78" y="15"/>
                  </a:moveTo>
                  <a:lnTo>
                    <a:pt x="71" y="6"/>
                  </a:lnTo>
                  <a:lnTo>
                    <a:pt x="59" y="2"/>
                  </a:lnTo>
                  <a:lnTo>
                    <a:pt x="44" y="0"/>
                  </a:lnTo>
                  <a:lnTo>
                    <a:pt x="28" y="4"/>
                  </a:lnTo>
                  <a:lnTo>
                    <a:pt x="15" y="13"/>
                  </a:lnTo>
                  <a:lnTo>
                    <a:pt x="3" y="23"/>
                  </a:lnTo>
                  <a:lnTo>
                    <a:pt x="0" y="34"/>
                  </a:lnTo>
                  <a:lnTo>
                    <a:pt x="0" y="46"/>
                  </a:lnTo>
                  <a:lnTo>
                    <a:pt x="7" y="56"/>
                  </a:lnTo>
                  <a:lnTo>
                    <a:pt x="19" y="61"/>
                  </a:lnTo>
                  <a:lnTo>
                    <a:pt x="34" y="61"/>
                  </a:lnTo>
                  <a:lnTo>
                    <a:pt x="49" y="57"/>
                  </a:lnTo>
                  <a:lnTo>
                    <a:pt x="63" y="50"/>
                  </a:lnTo>
                  <a:lnTo>
                    <a:pt x="74" y="40"/>
                  </a:lnTo>
                  <a:lnTo>
                    <a:pt x="80" y="27"/>
                  </a:lnTo>
                  <a:lnTo>
                    <a:pt x="78" y="15"/>
                  </a:lnTo>
                  <a:close/>
                </a:path>
              </a:pathLst>
            </a:custGeom>
            <a:noFill/>
            <a:ln w="12700">
              <a:solidFill>
                <a:srgbClr val="618F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6551" name="Freeform 416">
            <a:extLst>
              <a:ext uri="{FF2B5EF4-FFF2-40B4-BE49-F238E27FC236}">
                <a16:creationId xmlns:a16="http://schemas.microsoft.com/office/drawing/2014/main" id="{55592949-060C-DEDF-FAE2-7AEB0BCB7F30}"/>
              </a:ext>
            </a:extLst>
          </p:cNvPr>
          <p:cNvSpPr>
            <a:spLocks/>
          </p:cNvSpPr>
          <p:nvPr/>
        </p:nvSpPr>
        <p:spPr bwMode="auto">
          <a:xfrm>
            <a:off x="5291138" y="2667000"/>
            <a:ext cx="146050" cy="115888"/>
          </a:xfrm>
          <a:custGeom>
            <a:avLst/>
            <a:gdLst>
              <a:gd name="T0" fmla="*/ 2147483646 w 184"/>
              <a:gd name="T1" fmla="*/ 2147483646 h 146"/>
              <a:gd name="T2" fmla="*/ 2147483646 w 184"/>
              <a:gd name="T3" fmla="*/ 2147483646 h 146"/>
              <a:gd name="T4" fmla="*/ 2147483646 w 184"/>
              <a:gd name="T5" fmla="*/ 2147483646 h 146"/>
              <a:gd name="T6" fmla="*/ 2147483646 w 184"/>
              <a:gd name="T7" fmla="*/ 0 h 146"/>
              <a:gd name="T8" fmla="*/ 2147483646 w 184"/>
              <a:gd name="T9" fmla="*/ 2000391187 h 146"/>
              <a:gd name="T10" fmla="*/ 2147483646 w 184"/>
              <a:gd name="T11" fmla="*/ 2147483646 h 146"/>
              <a:gd name="T12" fmla="*/ 2147483646 w 184"/>
              <a:gd name="T13" fmla="*/ 2147483646 h 146"/>
              <a:gd name="T14" fmla="*/ 2147483646 w 184"/>
              <a:gd name="T15" fmla="*/ 2147483646 h 146"/>
              <a:gd name="T16" fmla="*/ 2147483646 w 184"/>
              <a:gd name="T17" fmla="*/ 2147483646 h 146"/>
              <a:gd name="T18" fmla="*/ 2147483646 w 184"/>
              <a:gd name="T19" fmla="*/ 2147483646 h 146"/>
              <a:gd name="T20" fmla="*/ 2147483646 w 184"/>
              <a:gd name="T21" fmla="*/ 2147483646 h 146"/>
              <a:gd name="T22" fmla="*/ 2147483646 w 184"/>
              <a:gd name="T23" fmla="*/ 2147483646 h 146"/>
              <a:gd name="T24" fmla="*/ 500251413 w 184"/>
              <a:gd name="T25" fmla="*/ 2147483646 h 146"/>
              <a:gd name="T26" fmla="*/ 0 w 184"/>
              <a:gd name="T27" fmla="*/ 2147483646 h 146"/>
              <a:gd name="T28" fmla="*/ 0 w 184"/>
              <a:gd name="T29" fmla="*/ 2147483646 h 146"/>
              <a:gd name="T30" fmla="*/ 1500123206 w 184"/>
              <a:gd name="T31" fmla="*/ 2147483646 h 146"/>
              <a:gd name="T32" fmla="*/ 2147483646 w 184"/>
              <a:gd name="T33" fmla="*/ 2147483646 h 146"/>
              <a:gd name="T34" fmla="*/ 2147483646 w 184"/>
              <a:gd name="T35" fmla="*/ 2147483646 h 146"/>
              <a:gd name="T36" fmla="*/ 2147483646 w 184"/>
              <a:gd name="T37" fmla="*/ 2147483646 h 146"/>
              <a:gd name="T38" fmla="*/ 2147483646 w 184"/>
              <a:gd name="T39" fmla="*/ 2147483646 h 146"/>
              <a:gd name="T40" fmla="*/ 2147483646 w 184"/>
              <a:gd name="T41" fmla="*/ 2147483646 h 146"/>
              <a:gd name="T42" fmla="*/ 2147483646 w 184"/>
              <a:gd name="T43" fmla="*/ 2147483646 h 146"/>
              <a:gd name="T44" fmla="*/ 2147483646 w 184"/>
              <a:gd name="T45" fmla="*/ 2147483646 h 146"/>
              <a:gd name="T46" fmla="*/ 2147483646 w 184"/>
              <a:gd name="T47" fmla="*/ 2147483646 h 146"/>
              <a:gd name="T48" fmla="*/ 2147483646 w 184"/>
              <a:gd name="T49" fmla="*/ 2147483646 h 146"/>
              <a:gd name="T50" fmla="*/ 2147483646 w 184"/>
              <a:gd name="T51" fmla="*/ 2147483646 h 146"/>
              <a:gd name="T52" fmla="*/ 2147483646 w 184"/>
              <a:gd name="T53" fmla="*/ 2147483646 h 146"/>
              <a:gd name="T54" fmla="*/ 2147483646 w 184"/>
              <a:gd name="T55" fmla="*/ 2147483646 h 146"/>
              <a:gd name="T56" fmla="*/ 2147483646 w 184"/>
              <a:gd name="T57" fmla="*/ 2147483646 h 146"/>
              <a:gd name="T58" fmla="*/ 2147483646 w 184"/>
              <a:gd name="T59" fmla="*/ 2147483646 h 146"/>
              <a:gd name="T60" fmla="*/ 2147483646 w 184"/>
              <a:gd name="T61" fmla="*/ 2147483646 h 146"/>
              <a:gd name="T62" fmla="*/ 2147483646 w 184"/>
              <a:gd name="T63" fmla="*/ 2147483646 h 146"/>
              <a:gd name="T64" fmla="*/ 2147483646 w 184"/>
              <a:gd name="T65" fmla="*/ 2147483646 h 146"/>
              <a:gd name="T66" fmla="*/ 2147483646 w 184"/>
              <a:gd name="T67" fmla="*/ 2147483646 h 146"/>
              <a:gd name="T68" fmla="*/ 2147483646 w 184"/>
              <a:gd name="T69" fmla="*/ 2147483646 h 146"/>
              <a:gd name="T70" fmla="*/ 2147483646 w 184"/>
              <a:gd name="T71" fmla="*/ 2147483646 h 146"/>
              <a:gd name="T72" fmla="*/ 2147483646 w 184"/>
              <a:gd name="T73" fmla="*/ 2147483646 h 146"/>
              <a:gd name="T74" fmla="*/ 2147483646 w 184"/>
              <a:gd name="T75" fmla="*/ 2147483646 h 146"/>
              <a:gd name="T76" fmla="*/ 2147483646 w 184"/>
              <a:gd name="T77" fmla="*/ 2147483646 h 146"/>
              <a:gd name="T78" fmla="*/ 2147483646 w 184"/>
              <a:gd name="T79" fmla="*/ 2147483646 h 146"/>
              <a:gd name="T80" fmla="*/ 2147483646 w 184"/>
              <a:gd name="T81" fmla="*/ 2147483646 h 146"/>
              <a:gd name="T82" fmla="*/ 2147483646 w 184"/>
              <a:gd name="T83" fmla="*/ 2147483646 h 146"/>
              <a:gd name="T84" fmla="*/ 2147483646 w 184"/>
              <a:gd name="T85" fmla="*/ 2147483646 h 146"/>
              <a:gd name="T86" fmla="*/ 2147483646 w 184"/>
              <a:gd name="T87" fmla="*/ 2147483646 h 146"/>
              <a:gd name="T88" fmla="*/ 2147483646 w 184"/>
              <a:gd name="T89" fmla="*/ 2147483646 h 146"/>
              <a:gd name="T90" fmla="*/ 2147483646 w 184"/>
              <a:gd name="T91" fmla="*/ 2147483646 h 146"/>
              <a:gd name="T92" fmla="*/ 2147483646 w 184"/>
              <a:gd name="T93" fmla="*/ 2147483646 h 14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84"/>
              <a:gd name="T142" fmla="*/ 0 h 146"/>
              <a:gd name="T143" fmla="*/ 184 w 184"/>
              <a:gd name="T144" fmla="*/ 146 h 14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84" h="146">
                <a:moveTo>
                  <a:pt x="163" y="25"/>
                </a:moveTo>
                <a:lnTo>
                  <a:pt x="141" y="19"/>
                </a:lnTo>
                <a:lnTo>
                  <a:pt x="122" y="13"/>
                </a:lnTo>
                <a:lnTo>
                  <a:pt x="80" y="0"/>
                </a:lnTo>
                <a:lnTo>
                  <a:pt x="61" y="4"/>
                </a:lnTo>
                <a:lnTo>
                  <a:pt x="42" y="11"/>
                </a:lnTo>
                <a:lnTo>
                  <a:pt x="36" y="17"/>
                </a:lnTo>
                <a:lnTo>
                  <a:pt x="28" y="23"/>
                </a:lnTo>
                <a:lnTo>
                  <a:pt x="21" y="27"/>
                </a:lnTo>
                <a:lnTo>
                  <a:pt x="11" y="30"/>
                </a:lnTo>
                <a:lnTo>
                  <a:pt x="9" y="36"/>
                </a:lnTo>
                <a:lnTo>
                  <a:pt x="5" y="42"/>
                </a:lnTo>
                <a:lnTo>
                  <a:pt x="1" y="48"/>
                </a:lnTo>
                <a:lnTo>
                  <a:pt x="0" y="55"/>
                </a:lnTo>
                <a:lnTo>
                  <a:pt x="0" y="67"/>
                </a:lnTo>
                <a:lnTo>
                  <a:pt x="3" y="78"/>
                </a:lnTo>
                <a:lnTo>
                  <a:pt x="9" y="90"/>
                </a:lnTo>
                <a:lnTo>
                  <a:pt x="11" y="100"/>
                </a:lnTo>
                <a:lnTo>
                  <a:pt x="15" y="119"/>
                </a:lnTo>
                <a:lnTo>
                  <a:pt x="17" y="128"/>
                </a:lnTo>
                <a:lnTo>
                  <a:pt x="21" y="138"/>
                </a:lnTo>
                <a:lnTo>
                  <a:pt x="23" y="138"/>
                </a:lnTo>
                <a:lnTo>
                  <a:pt x="26" y="140"/>
                </a:lnTo>
                <a:lnTo>
                  <a:pt x="36" y="142"/>
                </a:lnTo>
                <a:lnTo>
                  <a:pt x="48" y="144"/>
                </a:lnTo>
                <a:lnTo>
                  <a:pt x="55" y="146"/>
                </a:lnTo>
                <a:lnTo>
                  <a:pt x="107" y="144"/>
                </a:lnTo>
                <a:lnTo>
                  <a:pt x="134" y="144"/>
                </a:lnTo>
                <a:lnTo>
                  <a:pt x="159" y="142"/>
                </a:lnTo>
                <a:lnTo>
                  <a:pt x="163" y="140"/>
                </a:lnTo>
                <a:lnTo>
                  <a:pt x="166" y="136"/>
                </a:lnTo>
                <a:lnTo>
                  <a:pt x="172" y="125"/>
                </a:lnTo>
                <a:lnTo>
                  <a:pt x="176" y="113"/>
                </a:lnTo>
                <a:lnTo>
                  <a:pt x="176" y="109"/>
                </a:lnTo>
                <a:lnTo>
                  <a:pt x="176" y="107"/>
                </a:lnTo>
                <a:lnTo>
                  <a:pt x="180" y="94"/>
                </a:lnTo>
                <a:lnTo>
                  <a:pt x="184" y="78"/>
                </a:lnTo>
                <a:lnTo>
                  <a:pt x="184" y="63"/>
                </a:lnTo>
                <a:lnTo>
                  <a:pt x="180" y="48"/>
                </a:lnTo>
                <a:lnTo>
                  <a:pt x="176" y="42"/>
                </a:lnTo>
                <a:lnTo>
                  <a:pt x="168" y="40"/>
                </a:lnTo>
                <a:lnTo>
                  <a:pt x="163" y="38"/>
                </a:lnTo>
                <a:lnTo>
                  <a:pt x="155" y="38"/>
                </a:lnTo>
                <a:lnTo>
                  <a:pt x="151" y="36"/>
                </a:lnTo>
                <a:lnTo>
                  <a:pt x="149" y="34"/>
                </a:lnTo>
                <a:lnTo>
                  <a:pt x="153" y="30"/>
                </a:lnTo>
                <a:lnTo>
                  <a:pt x="163" y="25"/>
                </a:lnTo>
                <a:close/>
              </a:path>
            </a:pathLst>
          </a:custGeom>
          <a:solidFill>
            <a:srgbClr val="CCFFFF"/>
          </a:solidFill>
          <a:ln w="12700">
            <a:solidFill>
              <a:srgbClr val="3366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grpSp>
        <p:nvGrpSpPr>
          <p:cNvPr id="16552" name="Group 417">
            <a:extLst>
              <a:ext uri="{FF2B5EF4-FFF2-40B4-BE49-F238E27FC236}">
                <a16:creationId xmlns:a16="http://schemas.microsoft.com/office/drawing/2014/main" id="{7DF1FC41-3587-FDE9-03BA-C4951FF03079}"/>
              </a:ext>
            </a:extLst>
          </p:cNvPr>
          <p:cNvGrpSpPr>
            <a:grpSpLocks/>
          </p:cNvGrpSpPr>
          <p:nvPr/>
        </p:nvGrpSpPr>
        <p:grpSpPr bwMode="auto">
          <a:xfrm>
            <a:off x="5332413" y="2705100"/>
            <a:ext cx="63500" cy="50800"/>
            <a:chOff x="3359" y="1704"/>
            <a:chExt cx="40" cy="32"/>
          </a:xfrm>
        </p:grpSpPr>
        <p:sp>
          <p:nvSpPr>
            <p:cNvPr id="16673" name="Freeform 418">
              <a:extLst>
                <a:ext uri="{FF2B5EF4-FFF2-40B4-BE49-F238E27FC236}">
                  <a16:creationId xmlns:a16="http://schemas.microsoft.com/office/drawing/2014/main" id="{6ADCAF76-07C0-4882-C70D-4B086D124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1704"/>
              <a:ext cx="40" cy="32"/>
            </a:xfrm>
            <a:custGeom>
              <a:avLst/>
              <a:gdLst>
                <a:gd name="T0" fmla="*/ 9 w 81"/>
                <a:gd name="T1" fmla="*/ 3 h 63"/>
                <a:gd name="T2" fmla="*/ 8 w 81"/>
                <a:gd name="T3" fmla="*/ 1 h 63"/>
                <a:gd name="T4" fmla="*/ 7 w 81"/>
                <a:gd name="T5" fmla="*/ 1 h 63"/>
                <a:gd name="T6" fmla="*/ 5 w 81"/>
                <a:gd name="T7" fmla="*/ 0 h 63"/>
                <a:gd name="T8" fmla="*/ 3 w 81"/>
                <a:gd name="T9" fmla="*/ 1 h 63"/>
                <a:gd name="T10" fmla="*/ 2 w 81"/>
                <a:gd name="T11" fmla="*/ 2 h 63"/>
                <a:gd name="T12" fmla="*/ 0 w 81"/>
                <a:gd name="T13" fmla="*/ 3 h 63"/>
                <a:gd name="T14" fmla="*/ 0 w 81"/>
                <a:gd name="T15" fmla="*/ 5 h 63"/>
                <a:gd name="T16" fmla="*/ 0 w 81"/>
                <a:gd name="T17" fmla="*/ 6 h 63"/>
                <a:gd name="T18" fmla="*/ 0 w 81"/>
                <a:gd name="T19" fmla="*/ 6 h 63"/>
                <a:gd name="T20" fmla="*/ 1 w 81"/>
                <a:gd name="T21" fmla="*/ 8 h 63"/>
                <a:gd name="T22" fmla="*/ 2 w 81"/>
                <a:gd name="T23" fmla="*/ 8 h 63"/>
                <a:gd name="T24" fmla="*/ 4 w 81"/>
                <a:gd name="T25" fmla="*/ 8 h 63"/>
                <a:gd name="T26" fmla="*/ 6 w 81"/>
                <a:gd name="T27" fmla="*/ 8 h 63"/>
                <a:gd name="T28" fmla="*/ 8 w 81"/>
                <a:gd name="T29" fmla="*/ 7 h 63"/>
                <a:gd name="T30" fmla="*/ 9 w 81"/>
                <a:gd name="T31" fmla="*/ 5 h 63"/>
                <a:gd name="T32" fmla="*/ 10 w 81"/>
                <a:gd name="T33" fmla="*/ 4 h 63"/>
                <a:gd name="T34" fmla="*/ 9 w 81"/>
                <a:gd name="T35" fmla="*/ 3 h 6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1"/>
                <a:gd name="T55" fmla="*/ 0 h 63"/>
                <a:gd name="T56" fmla="*/ 81 w 81"/>
                <a:gd name="T57" fmla="*/ 63 h 6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1" h="63">
                  <a:moveTo>
                    <a:pt x="79" y="17"/>
                  </a:moveTo>
                  <a:lnTo>
                    <a:pt x="71" y="7"/>
                  </a:lnTo>
                  <a:lnTo>
                    <a:pt x="60" y="2"/>
                  </a:lnTo>
                  <a:lnTo>
                    <a:pt x="44" y="0"/>
                  </a:lnTo>
                  <a:lnTo>
                    <a:pt x="29" y="4"/>
                  </a:lnTo>
                  <a:lnTo>
                    <a:pt x="16" y="13"/>
                  </a:lnTo>
                  <a:lnTo>
                    <a:pt x="4" y="23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10" y="57"/>
                  </a:lnTo>
                  <a:lnTo>
                    <a:pt x="21" y="63"/>
                  </a:lnTo>
                  <a:lnTo>
                    <a:pt x="35" y="63"/>
                  </a:lnTo>
                  <a:lnTo>
                    <a:pt x="52" y="59"/>
                  </a:lnTo>
                  <a:lnTo>
                    <a:pt x="66" y="50"/>
                  </a:lnTo>
                  <a:lnTo>
                    <a:pt x="75" y="40"/>
                  </a:lnTo>
                  <a:lnTo>
                    <a:pt x="81" y="29"/>
                  </a:lnTo>
                  <a:lnTo>
                    <a:pt x="79" y="17"/>
                  </a:lnTo>
                  <a:close/>
                </a:path>
              </a:pathLst>
            </a:custGeom>
            <a:blipFill dpi="0" rotWithShape="0">
              <a:blip r:embed="rId20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674" name="Freeform 419">
              <a:extLst>
                <a:ext uri="{FF2B5EF4-FFF2-40B4-BE49-F238E27FC236}">
                  <a16:creationId xmlns:a16="http://schemas.microsoft.com/office/drawing/2014/main" id="{D84964F4-5C55-4208-2B15-75601CB46D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1704"/>
              <a:ext cx="40" cy="32"/>
            </a:xfrm>
            <a:custGeom>
              <a:avLst/>
              <a:gdLst>
                <a:gd name="T0" fmla="*/ 9 w 81"/>
                <a:gd name="T1" fmla="*/ 3 h 63"/>
                <a:gd name="T2" fmla="*/ 8 w 81"/>
                <a:gd name="T3" fmla="*/ 1 h 63"/>
                <a:gd name="T4" fmla="*/ 7 w 81"/>
                <a:gd name="T5" fmla="*/ 1 h 63"/>
                <a:gd name="T6" fmla="*/ 5 w 81"/>
                <a:gd name="T7" fmla="*/ 0 h 63"/>
                <a:gd name="T8" fmla="*/ 3 w 81"/>
                <a:gd name="T9" fmla="*/ 1 h 63"/>
                <a:gd name="T10" fmla="*/ 2 w 81"/>
                <a:gd name="T11" fmla="*/ 2 h 63"/>
                <a:gd name="T12" fmla="*/ 0 w 81"/>
                <a:gd name="T13" fmla="*/ 3 h 63"/>
                <a:gd name="T14" fmla="*/ 0 w 81"/>
                <a:gd name="T15" fmla="*/ 5 h 63"/>
                <a:gd name="T16" fmla="*/ 0 w 81"/>
                <a:gd name="T17" fmla="*/ 6 h 63"/>
                <a:gd name="T18" fmla="*/ 0 w 81"/>
                <a:gd name="T19" fmla="*/ 6 h 63"/>
                <a:gd name="T20" fmla="*/ 1 w 81"/>
                <a:gd name="T21" fmla="*/ 8 h 63"/>
                <a:gd name="T22" fmla="*/ 2 w 81"/>
                <a:gd name="T23" fmla="*/ 8 h 63"/>
                <a:gd name="T24" fmla="*/ 4 w 81"/>
                <a:gd name="T25" fmla="*/ 8 h 63"/>
                <a:gd name="T26" fmla="*/ 6 w 81"/>
                <a:gd name="T27" fmla="*/ 8 h 63"/>
                <a:gd name="T28" fmla="*/ 8 w 81"/>
                <a:gd name="T29" fmla="*/ 7 h 63"/>
                <a:gd name="T30" fmla="*/ 9 w 81"/>
                <a:gd name="T31" fmla="*/ 5 h 63"/>
                <a:gd name="T32" fmla="*/ 10 w 81"/>
                <a:gd name="T33" fmla="*/ 4 h 63"/>
                <a:gd name="T34" fmla="*/ 9 w 81"/>
                <a:gd name="T35" fmla="*/ 3 h 6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1"/>
                <a:gd name="T55" fmla="*/ 0 h 63"/>
                <a:gd name="T56" fmla="*/ 81 w 81"/>
                <a:gd name="T57" fmla="*/ 63 h 6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1" h="63">
                  <a:moveTo>
                    <a:pt x="79" y="17"/>
                  </a:moveTo>
                  <a:lnTo>
                    <a:pt x="71" y="7"/>
                  </a:lnTo>
                  <a:lnTo>
                    <a:pt x="60" y="2"/>
                  </a:lnTo>
                  <a:lnTo>
                    <a:pt x="44" y="0"/>
                  </a:lnTo>
                  <a:lnTo>
                    <a:pt x="29" y="4"/>
                  </a:lnTo>
                  <a:lnTo>
                    <a:pt x="16" y="13"/>
                  </a:lnTo>
                  <a:lnTo>
                    <a:pt x="4" y="23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10" y="57"/>
                  </a:lnTo>
                  <a:lnTo>
                    <a:pt x="21" y="63"/>
                  </a:lnTo>
                  <a:lnTo>
                    <a:pt x="35" y="63"/>
                  </a:lnTo>
                  <a:lnTo>
                    <a:pt x="52" y="59"/>
                  </a:lnTo>
                  <a:lnTo>
                    <a:pt x="66" y="50"/>
                  </a:lnTo>
                  <a:lnTo>
                    <a:pt x="75" y="40"/>
                  </a:lnTo>
                  <a:lnTo>
                    <a:pt x="81" y="29"/>
                  </a:lnTo>
                  <a:lnTo>
                    <a:pt x="79" y="17"/>
                  </a:lnTo>
                  <a:close/>
                </a:path>
              </a:pathLst>
            </a:custGeom>
            <a:noFill/>
            <a:ln w="12700">
              <a:solidFill>
                <a:srgbClr val="618F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6553" name="Freeform 420">
            <a:extLst>
              <a:ext uri="{FF2B5EF4-FFF2-40B4-BE49-F238E27FC236}">
                <a16:creationId xmlns:a16="http://schemas.microsoft.com/office/drawing/2014/main" id="{F9F866EC-BC65-FD8A-88BA-BDDFBF2F5544}"/>
              </a:ext>
            </a:extLst>
          </p:cNvPr>
          <p:cNvSpPr>
            <a:spLocks/>
          </p:cNvSpPr>
          <p:nvPr/>
        </p:nvSpPr>
        <p:spPr bwMode="auto">
          <a:xfrm>
            <a:off x="5243513" y="2733675"/>
            <a:ext cx="147637" cy="114300"/>
          </a:xfrm>
          <a:custGeom>
            <a:avLst/>
            <a:gdLst>
              <a:gd name="T0" fmla="*/ 2147483646 w 186"/>
              <a:gd name="T1" fmla="*/ 2147483646 h 144"/>
              <a:gd name="T2" fmla="*/ 2147483646 w 186"/>
              <a:gd name="T3" fmla="*/ 2147483646 h 144"/>
              <a:gd name="T4" fmla="*/ 2147483646 w 186"/>
              <a:gd name="T5" fmla="*/ 2147483646 h 144"/>
              <a:gd name="T6" fmla="*/ 2147483646 w 186"/>
              <a:gd name="T7" fmla="*/ 2147483646 h 144"/>
              <a:gd name="T8" fmla="*/ 2147483646 w 186"/>
              <a:gd name="T9" fmla="*/ 0 h 144"/>
              <a:gd name="T10" fmla="*/ 2147483646 w 186"/>
              <a:gd name="T11" fmla="*/ 2000373825 h 144"/>
              <a:gd name="T12" fmla="*/ 2147483646 w 186"/>
              <a:gd name="T13" fmla="*/ 2147483646 h 144"/>
              <a:gd name="T14" fmla="*/ 2147483646 w 186"/>
              <a:gd name="T15" fmla="*/ 2147483646 h 144"/>
              <a:gd name="T16" fmla="*/ 2147483646 w 186"/>
              <a:gd name="T17" fmla="*/ 2147483646 h 144"/>
              <a:gd name="T18" fmla="*/ 2147483646 w 186"/>
              <a:gd name="T19" fmla="*/ 2147483646 h 144"/>
              <a:gd name="T20" fmla="*/ 2147483646 w 186"/>
              <a:gd name="T21" fmla="*/ 2147483646 h 144"/>
              <a:gd name="T22" fmla="*/ 2147483646 w 186"/>
              <a:gd name="T23" fmla="*/ 2147483646 h 144"/>
              <a:gd name="T24" fmla="*/ 2147483646 w 186"/>
              <a:gd name="T25" fmla="*/ 2147483646 h 144"/>
              <a:gd name="T26" fmla="*/ 999865233 w 186"/>
              <a:gd name="T27" fmla="*/ 2147483646 h 144"/>
              <a:gd name="T28" fmla="*/ 0 w 186"/>
              <a:gd name="T29" fmla="*/ 2147483646 h 144"/>
              <a:gd name="T30" fmla="*/ 0 w 186"/>
              <a:gd name="T31" fmla="*/ 2147483646 h 144"/>
              <a:gd name="T32" fmla="*/ 2000360700 w 186"/>
              <a:gd name="T33" fmla="*/ 2147483646 h 144"/>
              <a:gd name="T34" fmla="*/ 2147483646 w 186"/>
              <a:gd name="T35" fmla="*/ 2147483646 h 144"/>
              <a:gd name="T36" fmla="*/ 2147483646 w 186"/>
              <a:gd name="T37" fmla="*/ 2147483646 h 144"/>
              <a:gd name="T38" fmla="*/ 2147483646 w 186"/>
              <a:gd name="T39" fmla="*/ 2147483646 h 144"/>
              <a:gd name="T40" fmla="*/ 2147483646 w 186"/>
              <a:gd name="T41" fmla="*/ 2147483646 h 144"/>
              <a:gd name="T42" fmla="*/ 2147483646 w 186"/>
              <a:gd name="T43" fmla="*/ 2147483646 h 144"/>
              <a:gd name="T44" fmla="*/ 2147483646 w 186"/>
              <a:gd name="T45" fmla="*/ 2147483646 h 144"/>
              <a:gd name="T46" fmla="*/ 2147483646 w 186"/>
              <a:gd name="T47" fmla="*/ 2147483646 h 144"/>
              <a:gd name="T48" fmla="*/ 2147483646 w 186"/>
              <a:gd name="T49" fmla="*/ 2147483646 h 144"/>
              <a:gd name="T50" fmla="*/ 2147483646 w 186"/>
              <a:gd name="T51" fmla="*/ 2147483646 h 144"/>
              <a:gd name="T52" fmla="*/ 2147483646 w 186"/>
              <a:gd name="T53" fmla="*/ 2147483646 h 144"/>
              <a:gd name="T54" fmla="*/ 2147483646 w 186"/>
              <a:gd name="T55" fmla="*/ 2147483646 h 144"/>
              <a:gd name="T56" fmla="*/ 2147483646 w 186"/>
              <a:gd name="T57" fmla="*/ 2147483646 h 144"/>
              <a:gd name="T58" fmla="*/ 2147483646 w 186"/>
              <a:gd name="T59" fmla="*/ 2147483646 h 144"/>
              <a:gd name="T60" fmla="*/ 2147483646 w 186"/>
              <a:gd name="T61" fmla="*/ 2147483646 h 144"/>
              <a:gd name="T62" fmla="*/ 2147483646 w 186"/>
              <a:gd name="T63" fmla="*/ 2147483646 h 144"/>
              <a:gd name="T64" fmla="*/ 2147483646 w 186"/>
              <a:gd name="T65" fmla="*/ 2147483646 h 144"/>
              <a:gd name="T66" fmla="*/ 2147483646 w 186"/>
              <a:gd name="T67" fmla="*/ 2147483646 h 144"/>
              <a:gd name="T68" fmla="*/ 2147483646 w 186"/>
              <a:gd name="T69" fmla="*/ 2147483646 h 144"/>
              <a:gd name="T70" fmla="*/ 2147483646 w 186"/>
              <a:gd name="T71" fmla="*/ 2147483646 h 144"/>
              <a:gd name="T72" fmla="*/ 2147483646 w 186"/>
              <a:gd name="T73" fmla="*/ 2147483646 h 144"/>
              <a:gd name="T74" fmla="*/ 2147483646 w 186"/>
              <a:gd name="T75" fmla="*/ 2147483646 h 144"/>
              <a:gd name="T76" fmla="*/ 2147483646 w 186"/>
              <a:gd name="T77" fmla="*/ 2147483646 h 144"/>
              <a:gd name="T78" fmla="*/ 2147483646 w 186"/>
              <a:gd name="T79" fmla="*/ 2147483646 h 144"/>
              <a:gd name="T80" fmla="*/ 2147483646 w 186"/>
              <a:gd name="T81" fmla="*/ 2147483646 h 144"/>
              <a:gd name="T82" fmla="*/ 2147483646 w 186"/>
              <a:gd name="T83" fmla="*/ 2147483646 h 144"/>
              <a:gd name="T84" fmla="*/ 2147483646 w 186"/>
              <a:gd name="T85" fmla="*/ 2147483646 h 144"/>
              <a:gd name="T86" fmla="*/ 2147483646 w 186"/>
              <a:gd name="T87" fmla="*/ 2147483646 h 144"/>
              <a:gd name="T88" fmla="*/ 2147483646 w 186"/>
              <a:gd name="T89" fmla="*/ 2147483646 h 144"/>
              <a:gd name="T90" fmla="*/ 2147483646 w 186"/>
              <a:gd name="T91" fmla="*/ 2147483646 h 144"/>
              <a:gd name="T92" fmla="*/ 2147483646 w 186"/>
              <a:gd name="T93" fmla="*/ 2147483646 h 144"/>
              <a:gd name="T94" fmla="*/ 2147483646 w 186"/>
              <a:gd name="T95" fmla="*/ 2147483646 h 144"/>
              <a:gd name="T96" fmla="*/ 2147483646 w 186"/>
              <a:gd name="T97" fmla="*/ 2147483646 h 14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86"/>
              <a:gd name="T148" fmla="*/ 0 h 144"/>
              <a:gd name="T149" fmla="*/ 186 w 186"/>
              <a:gd name="T150" fmla="*/ 144 h 14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86" h="144">
                <a:moveTo>
                  <a:pt x="165" y="25"/>
                </a:moveTo>
                <a:lnTo>
                  <a:pt x="144" y="19"/>
                </a:lnTo>
                <a:lnTo>
                  <a:pt x="123" y="14"/>
                </a:lnTo>
                <a:lnTo>
                  <a:pt x="104" y="6"/>
                </a:lnTo>
                <a:lnTo>
                  <a:pt x="83" y="0"/>
                </a:lnTo>
                <a:lnTo>
                  <a:pt x="62" y="4"/>
                </a:lnTo>
                <a:lnTo>
                  <a:pt x="52" y="8"/>
                </a:lnTo>
                <a:lnTo>
                  <a:pt x="44" y="12"/>
                </a:lnTo>
                <a:lnTo>
                  <a:pt x="37" y="18"/>
                </a:lnTo>
                <a:lnTo>
                  <a:pt x="31" y="21"/>
                </a:lnTo>
                <a:lnTo>
                  <a:pt x="23" y="25"/>
                </a:lnTo>
                <a:lnTo>
                  <a:pt x="14" y="29"/>
                </a:lnTo>
                <a:lnTo>
                  <a:pt x="6" y="42"/>
                </a:lnTo>
                <a:lnTo>
                  <a:pt x="2" y="48"/>
                </a:lnTo>
                <a:lnTo>
                  <a:pt x="0" y="56"/>
                </a:lnTo>
                <a:lnTo>
                  <a:pt x="0" y="65"/>
                </a:lnTo>
                <a:lnTo>
                  <a:pt x="4" y="77"/>
                </a:lnTo>
                <a:lnTo>
                  <a:pt x="10" y="89"/>
                </a:lnTo>
                <a:lnTo>
                  <a:pt x="14" y="100"/>
                </a:lnTo>
                <a:lnTo>
                  <a:pt x="16" y="119"/>
                </a:lnTo>
                <a:lnTo>
                  <a:pt x="17" y="127"/>
                </a:lnTo>
                <a:lnTo>
                  <a:pt x="21" y="137"/>
                </a:lnTo>
                <a:lnTo>
                  <a:pt x="23" y="138"/>
                </a:lnTo>
                <a:lnTo>
                  <a:pt x="27" y="140"/>
                </a:lnTo>
                <a:lnTo>
                  <a:pt x="37" y="142"/>
                </a:lnTo>
                <a:lnTo>
                  <a:pt x="48" y="144"/>
                </a:lnTo>
                <a:lnTo>
                  <a:pt x="52" y="144"/>
                </a:lnTo>
                <a:lnTo>
                  <a:pt x="56" y="144"/>
                </a:lnTo>
                <a:lnTo>
                  <a:pt x="108" y="144"/>
                </a:lnTo>
                <a:lnTo>
                  <a:pt x="134" y="144"/>
                </a:lnTo>
                <a:lnTo>
                  <a:pt x="159" y="140"/>
                </a:lnTo>
                <a:lnTo>
                  <a:pt x="165" y="138"/>
                </a:lnTo>
                <a:lnTo>
                  <a:pt x="169" y="135"/>
                </a:lnTo>
                <a:lnTo>
                  <a:pt x="175" y="123"/>
                </a:lnTo>
                <a:lnTo>
                  <a:pt x="177" y="113"/>
                </a:lnTo>
                <a:lnTo>
                  <a:pt x="177" y="110"/>
                </a:lnTo>
                <a:lnTo>
                  <a:pt x="177" y="108"/>
                </a:lnTo>
                <a:lnTo>
                  <a:pt x="180" y="92"/>
                </a:lnTo>
                <a:lnTo>
                  <a:pt x="184" y="79"/>
                </a:lnTo>
                <a:lnTo>
                  <a:pt x="186" y="64"/>
                </a:lnTo>
                <a:lnTo>
                  <a:pt x="182" y="48"/>
                </a:lnTo>
                <a:lnTo>
                  <a:pt x="179" y="42"/>
                </a:lnTo>
                <a:lnTo>
                  <a:pt x="171" y="41"/>
                </a:lnTo>
                <a:lnTo>
                  <a:pt x="165" y="39"/>
                </a:lnTo>
                <a:lnTo>
                  <a:pt x="157" y="39"/>
                </a:lnTo>
                <a:lnTo>
                  <a:pt x="154" y="37"/>
                </a:lnTo>
                <a:lnTo>
                  <a:pt x="152" y="35"/>
                </a:lnTo>
                <a:lnTo>
                  <a:pt x="156" y="31"/>
                </a:lnTo>
                <a:lnTo>
                  <a:pt x="165" y="25"/>
                </a:lnTo>
                <a:close/>
              </a:path>
            </a:pathLst>
          </a:custGeom>
          <a:solidFill>
            <a:srgbClr val="CCFFFF"/>
          </a:solidFill>
          <a:ln w="12700">
            <a:solidFill>
              <a:srgbClr val="3366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grpSp>
        <p:nvGrpSpPr>
          <p:cNvPr id="16554" name="Group 421">
            <a:extLst>
              <a:ext uri="{FF2B5EF4-FFF2-40B4-BE49-F238E27FC236}">
                <a16:creationId xmlns:a16="http://schemas.microsoft.com/office/drawing/2014/main" id="{B67688B5-495D-691D-7EDF-EB5907A644AD}"/>
              </a:ext>
            </a:extLst>
          </p:cNvPr>
          <p:cNvGrpSpPr>
            <a:grpSpLocks/>
          </p:cNvGrpSpPr>
          <p:nvPr/>
        </p:nvGrpSpPr>
        <p:grpSpPr bwMode="auto">
          <a:xfrm>
            <a:off x="5283200" y="2771775"/>
            <a:ext cx="66675" cy="50800"/>
            <a:chOff x="3328" y="1746"/>
            <a:chExt cx="42" cy="32"/>
          </a:xfrm>
        </p:grpSpPr>
        <p:sp>
          <p:nvSpPr>
            <p:cNvPr id="16671" name="Freeform 422">
              <a:extLst>
                <a:ext uri="{FF2B5EF4-FFF2-40B4-BE49-F238E27FC236}">
                  <a16:creationId xmlns:a16="http://schemas.microsoft.com/office/drawing/2014/main" id="{E19BCF09-47C9-FC14-DF9C-FF9CB645F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8" y="1746"/>
              <a:ext cx="42" cy="32"/>
            </a:xfrm>
            <a:custGeom>
              <a:avLst/>
              <a:gdLst>
                <a:gd name="T0" fmla="*/ 11 w 82"/>
                <a:gd name="T1" fmla="*/ 2 h 64"/>
                <a:gd name="T2" fmla="*/ 10 w 82"/>
                <a:gd name="T3" fmla="*/ 1 h 64"/>
                <a:gd name="T4" fmla="*/ 8 w 82"/>
                <a:gd name="T5" fmla="*/ 1 h 64"/>
                <a:gd name="T6" fmla="*/ 6 w 82"/>
                <a:gd name="T7" fmla="*/ 0 h 64"/>
                <a:gd name="T8" fmla="*/ 4 w 82"/>
                <a:gd name="T9" fmla="*/ 1 h 64"/>
                <a:gd name="T10" fmla="*/ 2 w 82"/>
                <a:gd name="T11" fmla="*/ 2 h 64"/>
                <a:gd name="T12" fmla="*/ 1 w 82"/>
                <a:gd name="T13" fmla="*/ 3 h 64"/>
                <a:gd name="T14" fmla="*/ 0 w 82"/>
                <a:gd name="T15" fmla="*/ 5 h 64"/>
                <a:gd name="T16" fmla="*/ 1 w 82"/>
                <a:gd name="T17" fmla="*/ 6 h 64"/>
                <a:gd name="T18" fmla="*/ 2 w 82"/>
                <a:gd name="T19" fmla="*/ 8 h 64"/>
                <a:gd name="T20" fmla="*/ 3 w 82"/>
                <a:gd name="T21" fmla="*/ 8 h 64"/>
                <a:gd name="T22" fmla="*/ 5 w 82"/>
                <a:gd name="T23" fmla="*/ 8 h 64"/>
                <a:gd name="T24" fmla="*/ 7 w 82"/>
                <a:gd name="T25" fmla="*/ 8 h 64"/>
                <a:gd name="T26" fmla="*/ 9 w 82"/>
                <a:gd name="T27" fmla="*/ 7 h 64"/>
                <a:gd name="T28" fmla="*/ 10 w 82"/>
                <a:gd name="T29" fmla="*/ 6 h 64"/>
                <a:gd name="T30" fmla="*/ 11 w 82"/>
                <a:gd name="T31" fmla="*/ 4 h 64"/>
                <a:gd name="T32" fmla="*/ 11 w 82"/>
                <a:gd name="T33" fmla="*/ 2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2"/>
                <a:gd name="T52" fmla="*/ 0 h 64"/>
                <a:gd name="T53" fmla="*/ 82 w 82"/>
                <a:gd name="T54" fmla="*/ 64 h 6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2" h="64">
                  <a:moveTo>
                    <a:pt x="81" y="16"/>
                  </a:moveTo>
                  <a:lnTo>
                    <a:pt x="73" y="6"/>
                  </a:lnTo>
                  <a:lnTo>
                    <a:pt x="61" y="2"/>
                  </a:lnTo>
                  <a:lnTo>
                    <a:pt x="46" y="0"/>
                  </a:lnTo>
                  <a:lnTo>
                    <a:pt x="31" y="4"/>
                  </a:lnTo>
                  <a:lnTo>
                    <a:pt x="15" y="14"/>
                  </a:lnTo>
                  <a:lnTo>
                    <a:pt x="6" y="23"/>
                  </a:lnTo>
                  <a:lnTo>
                    <a:pt x="0" y="37"/>
                  </a:lnTo>
                  <a:lnTo>
                    <a:pt x="2" y="48"/>
                  </a:lnTo>
                  <a:lnTo>
                    <a:pt x="10" y="58"/>
                  </a:lnTo>
                  <a:lnTo>
                    <a:pt x="21" y="64"/>
                  </a:lnTo>
                  <a:lnTo>
                    <a:pt x="36" y="64"/>
                  </a:lnTo>
                  <a:lnTo>
                    <a:pt x="52" y="60"/>
                  </a:lnTo>
                  <a:lnTo>
                    <a:pt x="65" y="50"/>
                  </a:lnTo>
                  <a:lnTo>
                    <a:pt x="77" y="41"/>
                  </a:lnTo>
                  <a:lnTo>
                    <a:pt x="82" y="27"/>
                  </a:lnTo>
                  <a:lnTo>
                    <a:pt x="81" y="16"/>
                  </a:lnTo>
                  <a:close/>
                </a:path>
              </a:pathLst>
            </a:custGeom>
            <a:blipFill dpi="0" rotWithShape="0">
              <a:blip r:embed="rId20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672" name="Freeform 423">
              <a:extLst>
                <a:ext uri="{FF2B5EF4-FFF2-40B4-BE49-F238E27FC236}">
                  <a16:creationId xmlns:a16="http://schemas.microsoft.com/office/drawing/2014/main" id="{7485E3F0-00F9-32DB-7412-AF7CF6C85A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8" y="1746"/>
              <a:ext cx="42" cy="32"/>
            </a:xfrm>
            <a:custGeom>
              <a:avLst/>
              <a:gdLst>
                <a:gd name="T0" fmla="*/ 11 w 82"/>
                <a:gd name="T1" fmla="*/ 2 h 64"/>
                <a:gd name="T2" fmla="*/ 10 w 82"/>
                <a:gd name="T3" fmla="*/ 1 h 64"/>
                <a:gd name="T4" fmla="*/ 8 w 82"/>
                <a:gd name="T5" fmla="*/ 1 h 64"/>
                <a:gd name="T6" fmla="*/ 6 w 82"/>
                <a:gd name="T7" fmla="*/ 0 h 64"/>
                <a:gd name="T8" fmla="*/ 4 w 82"/>
                <a:gd name="T9" fmla="*/ 1 h 64"/>
                <a:gd name="T10" fmla="*/ 2 w 82"/>
                <a:gd name="T11" fmla="*/ 2 h 64"/>
                <a:gd name="T12" fmla="*/ 1 w 82"/>
                <a:gd name="T13" fmla="*/ 3 h 64"/>
                <a:gd name="T14" fmla="*/ 0 w 82"/>
                <a:gd name="T15" fmla="*/ 5 h 64"/>
                <a:gd name="T16" fmla="*/ 1 w 82"/>
                <a:gd name="T17" fmla="*/ 6 h 64"/>
                <a:gd name="T18" fmla="*/ 2 w 82"/>
                <a:gd name="T19" fmla="*/ 8 h 64"/>
                <a:gd name="T20" fmla="*/ 3 w 82"/>
                <a:gd name="T21" fmla="*/ 8 h 64"/>
                <a:gd name="T22" fmla="*/ 5 w 82"/>
                <a:gd name="T23" fmla="*/ 8 h 64"/>
                <a:gd name="T24" fmla="*/ 7 w 82"/>
                <a:gd name="T25" fmla="*/ 8 h 64"/>
                <a:gd name="T26" fmla="*/ 9 w 82"/>
                <a:gd name="T27" fmla="*/ 7 h 64"/>
                <a:gd name="T28" fmla="*/ 10 w 82"/>
                <a:gd name="T29" fmla="*/ 6 h 64"/>
                <a:gd name="T30" fmla="*/ 11 w 82"/>
                <a:gd name="T31" fmla="*/ 4 h 64"/>
                <a:gd name="T32" fmla="*/ 11 w 82"/>
                <a:gd name="T33" fmla="*/ 2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2"/>
                <a:gd name="T52" fmla="*/ 0 h 64"/>
                <a:gd name="T53" fmla="*/ 82 w 82"/>
                <a:gd name="T54" fmla="*/ 64 h 6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2" h="64">
                  <a:moveTo>
                    <a:pt x="81" y="16"/>
                  </a:moveTo>
                  <a:lnTo>
                    <a:pt x="73" y="6"/>
                  </a:lnTo>
                  <a:lnTo>
                    <a:pt x="61" y="2"/>
                  </a:lnTo>
                  <a:lnTo>
                    <a:pt x="46" y="0"/>
                  </a:lnTo>
                  <a:lnTo>
                    <a:pt x="31" y="4"/>
                  </a:lnTo>
                  <a:lnTo>
                    <a:pt x="15" y="14"/>
                  </a:lnTo>
                  <a:lnTo>
                    <a:pt x="6" y="23"/>
                  </a:lnTo>
                  <a:lnTo>
                    <a:pt x="0" y="37"/>
                  </a:lnTo>
                  <a:lnTo>
                    <a:pt x="2" y="48"/>
                  </a:lnTo>
                  <a:lnTo>
                    <a:pt x="10" y="58"/>
                  </a:lnTo>
                  <a:lnTo>
                    <a:pt x="21" y="64"/>
                  </a:lnTo>
                  <a:lnTo>
                    <a:pt x="36" y="64"/>
                  </a:lnTo>
                  <a:lnTo>
                    <a:pt x="52" y="60"/>
                  </a:lnTo>
                  <a:lnTo>
                    <a:pt x="65" y="50"/>
                  </a:lnTo>
                  <a:lnTo>
                    <a:pt x="77" y="41"/>
                  </a:lnTo>
                  <a:lnTo>
                    <a:pt x="82" y="27"/>
                  </a:lnTo>
                  <a:lnTo>
                    <a:pt x="81" y="16"/>
                  </a:lnTo>
                  <a:close/>
                </a:path>
              </a:pathLst>
            </a:custGeom>
            <a:noFill/>
            <a:ln w="12700">
              <a:solidFill>
                <a:srgbClr val="618F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6555" name="Freeform 424">
            <a:extLst>
              <a:ext uri="{FF2B5EF4-FFF2-40B4-BE49-F238E27FC236}">
                <a16:creationId xmlns:a16="http://schemas.microsoft.com/office/drawing/2014/main" id="{37EC1113-CA03-2DF0-2F01-94F667EC64C0}"/>
              </a:ext>
            </a:extLst>
          </p:cNvPr>
          <p:cNvSpPr>
            <a:spLocks/>
          </p:cNvSpPr>
          <p:nvPr/>
        </p:nvSpPr>
        <p:spPr bwMode="auto">
          <a:xfrm>
            <a:off x="5275263" y="2833688"/>
            <a:ext cx="147637" cy="114300"/>
          </a:xfrm>
          <a:custGeom>
            <a:avLst/>
            <a:gdLst>
              <a:gd name="T0" fmla="*/ 2147483646 w 186"/>
              <a:gd name="T1" fmla="*/ 2147483646 h 144"/>
              <a:gd name="T2" fmla="*/ 2147483646 w 186"/>
              <a:gd name="T3" fmla="*/ 2147483646 h 144"/>
              <a:gd name="T4" fmla="*/ 2147483646 w 186"/>
              <a:gd name="T5" fmla="*/ 2147483646 h 144"/>
              <a:gd name="T6" fmla="*/ 2147483646 w 186"/>
              <a:gd name="T7" fmla="*/ 2147483646 h 144"/>
              <a:gd name="T8" fmla="*/ 2147483646 w 186"/>
              <a:gd name="T9" fmla="*/ 0 h 144"/>
              <a:gd name="T10" fmla="*/ 2147483646 w 186"/>
              <a:gd name="T11" fmla="*/ 2000373825 h 144"/>
              <a:gd name="T12" fmla="*/ 2147483646 w 186"/>
              <a:gd name="T13" fmla="*/ 2147483646 h 144"/>
              <a:gd name="T14" fmla="*/ 2147483646 w 186"/>
              <a:gd name="T15" fmla="*/ 2147483646 h 144"/>
              <a:gd name="T16" fmla="*/ 2147483646 w 186"/>
              <a:gd name="T17" fmla="*/ 2147483646 h 144"/>
              <a:gd name="T18" fmla="*/ 2147483646 w 186"/>
              <a:gd name="T19" fmla="*/ 2147483646 h 144"/>
              <a:gd name="T20" fmla="*/ 2147483646 w 186"/>
              <a:gd name="T21" fmla="*/ 2147483646 h 144"/>
              <a:gd name="T22" fmla="*/ 2147483646 w 186"/>
              <a:gd name="T23" fmla="*/ 2147483646 h 144"/>
              <a:gd name="T24" fmla="*/ 2147483646 w 186"/>
              <a:gd name="T25" fmla="*/ 2147483646 h 144"/>
              <a:gd name="T26" fmla="*/ 999865233 w 186"/>
              <a:gd name="T27" fmla="*/ 2147483646 h 144"/>
              <a:gd name="T28" fmla="*/ 0 w 186"/>
              <a:gd name="T29" fmla="*/ 2147483646 h 144"/>
              <a:gd name="T30" fmla="*/ 999865233 w 186"/>
              <a:gd name="T31" fmla="*/ 2147483646 h 144"/>
              <a:gd name="T32" fmla="*/ 2147483646 w 186"/>
              <a:gd name="T33" fmla="*/ 2147483646 h 144"/>
              <a:gd name="T34" fmla="*/ 2147483646 w 186"/>
              <a:gd name="T35" fmla="*/ 2147483646 h 144"/>
              <a:gd name="T36" fmla="*/ 2147483646 w 186"/>
              <a:gd name="T37" fmla="*/ 2147483646 h 144"/>
              <a:gd name="T38" fmla="*/ 2147483646 w 186"/>
              <a:gd name="T39" fmla="*/ 2147483646 h 144"/>
              <a:gd name="T40" fmla="*/ 2147483646 w 186"/>
              <a:gd name="T41" fmla="*/ 2147483646 h 144"/>
              <a:gd name="T42" fmla="*/ 2147483646 w 186"/>
              <a:gd name="T43" fmla="*/ 2147483646 h 144"/>
              <a:gd name="T44" fmla="*/ 2147483646 w 186"/>
              <a:gd name="T45" fmla="*/ 2147483646 h 144"/>
              <a:gd name="T46" fmla="*/ 2147483646 w 186"/>
              <a:gd name="T47" fmla="*/ 2147483646 h 144"/>
              <a:gd name="T48" fmla="*/ 2147483646 w 186"/>
              <a:gd name="T49" fmla="*/ 2147483646 h 144"/>
              <a:gd name="T50" fmla="*/ 2147483646 w 186"/>
              <a:gd name="T51" fmla="*/ 2147483646 h 144"/>
              <a:gd name="T52" fmla="*/ 2147483646 w 186"/>
              <a:gd name="T53" fmla="*/ 2147483646 h 144"/>
              <a:gd name="T54" fmla="*/ 2147483646 w 186"/>
              <a:gd name="T55" fmla="*/ 2147483646 h 144"/>
              <a:gd name="T56" fmla="*/ 2147483646 w 186"/>
              <a:gd name="T57" fmla="*/ 2147483646 h 144"/>
              <a:gd name="T58" fmla="*/ 2147483646 w 186"/>
              <a:gd name="T59" fmla="*/ 2147483646 h 144"/>
              <a:gd name="T60" fmla="*/ 2147483646 w 186"/>
              <a:gd name="T61" fmla="*/ 2147483646 h 144"/>
              <a:gd name="T62" fmla="*/ 2147483646 w 186"/>
              <a:gd name="T63" fmla="*/ 2147483646 h 144"/>
              <a:gd name="T64" fmla="*/ 2147483646 w 186"/>
              <a:gd name="T65" fmla="*/ 2147483646 h 144"/>
              <a:gd name="T66" fmla="*/ 2147483646 w 186"/>
              <a:gd name="T67" fmla="*/ 2147483646 h 144"/>
              <a:gd name="T68" fmla="*/ 2147483646 w 186"/>
              <a:gd name="T69" fmla="*/ 2147483646 h 144"/>
              <a:gd name="T70" fmla="*/ 2147483646 w 186"/>
              <a:gd name="T71" fmla="*/ 2147483646 h 144"/>
              <a:gd name="T72" fmla="*/ 2147483646 w 186"/>
              <a:gd name="T73" fmla="*/ 2147483646 h 144"/>
              <a:gd name="T74" fmla="*/ 2147483646 w 186"/>
              <a:gd name="T75" fmla="*/ 2147483646 h 144"/>
              <a:gd name="T76" fmla="*/ 2147483646 w 186"/>
              <a:gd name="T77" fmla="*/ 2147483646 h 144"/>
              <a:gd name="T78" fmla="*/ 2147483646 w 186"/>
              <a:gd name="T79" fmla="*/ 2147483646 h 144"/>
              <a:gd name="T80" fmla="*/ 2147483646 w 186"/>
              <a:gd name="T81" fmla="*/ 2147483646 h 144"/>
              <a:gd name="T82" fmla="*/ 2147483646 w 186"/>
              <a:gd name="T83" fmla="*/ 2147483646 h 144"/>
              <a:gd name="T84" fmla="*/ 2147483646 w 186"/>
              <a:gd name="T85" fmla="*/ 2147483646 h 144"/>
              <a:gd name="T86" fmla="*/ 2147483646 w 186"/>
              <a:gd name="T87" fmla="*/ 2147483646 h 144"/>
              <a:gd name="T88" fmla="*/ 2147483646 w 186"/>
              <a:gd name="T89" fmla="*/ 2147483646 h 144"/>
              <a:gd name="T90" fmla="*/ 2147483646 w 186"/>
              <a:gd name="T91" fmla="*/ 2147483646 h 144"/>
              <a:gd name="T92" fmla="*/ 2147483646 w 186"/>
              <a:gd name="T93" fmla="*/ 2147483646 h 144"/>
              <a:gd name="T94" fmla="*/ 2147483646 w 186"/>
              <a:gd name="T95" fmla="*/ 2147483646 h 144"/>
              <a:gd name="T96" fmla="*/ 2147483646 w 186"/>
              <a:gd name="T97" fmla="*/ 2147483646 h 14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86"/>
              <a:gd name="T148" fmla="*/ 0 h 144"/>
              <a:gd name="T149" fmla="*/ 186 w 186"/>
              <a:gd name="T150" fmla="*/ 144 h 14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86" h="144">
                <a:moveTo>
                  <a:pt x="165" y="25"/>
                </a:moveTo>
                <a:lnTo>
                  <a:pt x="144" y="19"/>
                </a:lnTo>
                <a:lnTo>
                  <a:pt x="123" y="13"/>
                </a:lnTo>
                <a:lnTo>
                  <a:pt x="104" y="6"/>
                </a:lnTo>
                <a:lnTo>
                  <a:pt x="83" y="0"/>
                </a:lnTo>
                <a:lnTo>
                  <a:pt x="62" y="4"/>
                </a:lnTo>
                <a:lnTo>
                  <a:pt x="52" y="8"/>
                </a:lnTo>
                <a:lnTo>
                  <a:pt x="45" y="11"/>
                </a:lnTo>
                <a:lnTo>
                  <a:pt x="39" y="17"/>
                </a:lnTo>
                <a:lnTo>
                  <a:pt x="31" y="23"/>
                </a:lnTo>
                <a:lnTo>
                  <a:pt x="23" y="27"/>
                </a:lnTo>
                <a:lnTo>
                  <a:pt x="14" y="31"/>
                </a:lnTo>
                <a:lnTo>
                  <a:pt x="6" y="42"/>
                </a:lnTo>
                <a:lnTo>
                  <a:pt x="2" y="48"/>
                </a:lnTo>
                <a:lnTo>
                  <a:pt x="0" y="56"/>
                </a:lnTo>
                <a:lnTo>
                  <a:pt x="2" y="67"/>
                </a:lnTo>
                <a:lnTo>
                  <a:pt x="6" y="79"/>
                </a:lnTo>
                <a:lnTo>
                  <a:pt x="10" y="90"/>
                </a:lnTo>
                <a:lnTo>
                  <a:pt x="14" y="100"/>
                </a:lnTo>
                <a:lnTo>
                  <a:pt x="16" y="119"/>
                </a:lnTo>
                <a:lnTo>
                  <a:pt x="18" y="129"/>
                </a:lnTo>
                <a:lnTo>
                  <a:pt x="22" y="138"/>
                </a:lnTo>
                <a:lnTo>
                  <a:pt x="23" y="138"/>
                </a:lnTo>
                <a:lnTo>
                  <a:pt x="27" y="140"/>
                </a:lnTo>
                <a:lnTo>
                  <a:pt x="37" y="142"/>
                </a:lnTo>
                <a:lnTo>
                  <a:pt x="48" y="144"/>
                </a:lnTo>
                <a:lnTo>
                  <a:pt x="52" y="144"/>
                </a:lnTo>
                <a:lnTo>
                  <a:pt x="56" y="144"/>
                </a:lnTo>
                <a:lnTo>
                  <a:pt x="110" y="144"/>
                </a:lnTo>
                <a:lnTo>
                  <a:pt x="135" y="144"/>
                </a:lnTo>
                <a:lnTo>
                  <a:pt x="160" y="140"/>
                </a:lnTo>
                <a:lnTo>
                  <a:pt x="165" y="138"/>
                </a:lnTo>
                <a:lnTo>
                  <a:pt x="169" y="134"/>
                </a:lnTo>
                <a:lnTo>
                  <a:pt x="175" y="123"/>
                </a:lnTo>
                <a:lnTo>
                  <a:pt x="177" y="113"/>
                </a:lnTo>
                <a:lnTo>
                  <a:pt x="177" y="109"/>
                </a:lnTo>
                <a:lnTo>
                  <a:pt x="177" y="107"/>
                </a:lnTo>
                <a:lnTo>
                  <a:pt x="181" y="92"/>
                </a:lnTo>
                <a:lnTo>
                  <a:pt x="185" y="79"/>
                </a:lnTo>
                <a:lnTo>
                  <a:pt x="186" y="63"/>
                </a:lnTo>
                <a:lnTo>
                  <a:pt x="183" y="48"/>
                </a:lnTo>
                <a:lnTo>
                  <a:pt x="179" y="42"/>
                </a:lnTo>
                <a:lnTo>
                  <a:pt x="171" y="40"/>
                </a:lnTo>
                <a:lnTo>
                  <a:pt x="165" y="38"/>
                </a:lnTo>
                <a:lnTo>
                  <a:pt x="158" y="38"/>
                </a:lnTo>
                <a:lnTo>
                  <a:pt x="154" y="36"/>
                </a:lnTo>
                <a:lnTo>
                  <a:pt x="152" y="34"/>
                </a:lnTo>
                <a:lnTo>
                  <a:pt x="156" y="31"/>
                </a:lnTo>
                <a:lnTo>
                  <a:pt x="165" y="25"/>
                </a:lnTo>
                <a:close/>
              </a:path>
            </a:pathLst>
          </a:custGeom>
          <a:solidFill>
            <a:srgbClr val="CCFFFF"/>
          </a:solidFill>
          <a:ln w="12700">
            <a:solidFill>
              <a:srgbClr val="3366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grpSp>
        <p:nvGrpSpPr>
          <p:cNvPr id="16556" name="Group 425">
            <a:extLst>
              <a:ext uri="{FF2B5EF4-FFF2-40B4-BE49-F238E27FC236}">
                <a16:creationId xmlns:a16="http://schemas.microsoft.com/office/drawing/2014/main" id="{26D444F1-0E0D-DB77-652A-13C9DDFDB018}"/>
              </a:ext>
            </a:extLst>
          </p:cNvPr>
          <p:cNvGrpSpPr>
            <a:grpSpLocks/>
          </p:cNvGrpSpPr>
          <p:nvPr/>
        </p:nvGrpSpPr>
        <p:grpSpPr bwMode="auto">
          <a:xfrm>
            <a:off x="5316538" y="2871788"/>
            <a:ext cx="63500" cy="50800"/>
            <a:chOff x="3349" y="1809"/>
            <a:chExt cx="40" cy="32"/>
          </a:xfrm>
        </p:grpSpPr>
        <p:sp>
          <p:nvSpPr>
            <p:cNvPr id="16669" name="Freeform 426">
              <a:extLst>
                <a:ext uri="{FF2B5EF4-FFF2-40B4-BE49-F238E27FC236}">
                  <a16:creationId xmlns:a16="http://schemas.microsoft.com/office/drawing/2014/main" id="{3CEEB308-EAC0-B1C0-2559-7E9C20D9D7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9" y="1809"/>
              <a:ext cx="40" cy="32"/>
            </a:xfrm>
            <a:custGeom>
              <a:avLst/>
              <a:gdLst>
                <a:gd name="T0" fmla="*/ 9 w 81"/>
                <a:gd name="T1" fmla="*/ 3 h 63"/>
                <a:gd name="T2" fmla="*/ 8 w 81"/>
                <a:gd name="T3" fmla="*/ 1 h 63"/>
                <a:gd name="T4" fmla="*/ 7 w 81"/>
                <a:gd name="T5" fmla="*/ 1 h 63"/>
                <a:gd name="T6" fmla="*/ 5 w 81"/>
                <a:gd name="T7" fmla="*/ 0 h 63"/>
                <a:gd name="T8" fmla="*/ 3 w 81"/>
                <a:gd name="T9" fmla="*/ 1 h 63"/>
                <a:gd name="T10" fmla="*/ 2 w 81"/>
                <a:gd name="T11" fmla="*/ 2 h 63"/>
                <a:gd name="T12" fmla="*/ 0 w 81"/>
                <a:gd name="T13" fmla="*/ 3 h 63"/>
                <a:gd name="T14" fmla="*/ 0 w 81"/>
                <a:gd name="T15" fmla="*/ 5 h 63"/>
                <a:gd name="T16" fmla="*/ 0 w 81"/>
                <a:gd name="T17" fmla="*/ 6 h 63"/>
                <a:gd name="T18" fmla="*/ 1 w 81"/>
                <a:gd name="T19" fmla="*/ 8 h 63"/>
                <a:gd name="T20" fmla="*/ 2 w 81"/>
                <a:gd name="T21" fmla="*/ 8 h 63"/>
                <a:gd name="T22" fmla="*/ 4 w 81"/>
                <a:gd name="T23" fmla="*/ 8 h 63"/>
                <a:gd name="T24" fmla="*/ 6 w 81"/>
                <a:gd name="T25" fmla="*/ 8 h 63"/>
                <a:gd name="T26" fmla="*/ 8 w 81"/>
                <a:gd name="T27" fmla="*/ 7 h 63"/>
                <a:gd name="T28" fmla="*/ 9 w 81"/>
                <a:gd name="T29" fmla="*/ 5 h 63"/>
                <a:gd name="T30" fmla="*/ 10 w 81"/>
                <a:gd name="T31" fmla="*/ 4 h 63"/>
                <a:gd name="T32" fmla="*/ 10 w 81"/>
                <a:gd name="T33" fmla="*/ 3 h 63"/>
                <a:gd name="T34" fmla="*/ 9 w 81"/>
                <a:gd name="T35" fmla="*/ 3 h 6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1"/>
                <a:gd name="T55" fmla="*/ 0 h 63"/>
                <a:gd name="T56" fmla="*/ 81 w 81"/>
                <a:gd name="T57" fmla="*/ 63 h 6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1" h="63">
                  <a:moveTo>
                    <a:pt x="79" y="17"/>
                  </a:moveTo>
                  <a:lnTo>
                    <a:pt x="71" y="8"/>
                  </a:lnTo>
                  <a:lnTo>
                    <a:pt x="62" y="2"/>
                  </a:lnTo>
                  <a:lnTo>
                    <a:pt x="46" y="0"/>
                  </a:lnTo>
                  <a:lnTo>
                    <a:pt x="31" y="4"/>
                  </a:lnTo>
                  <a:lnTo>
                    <a:pt x="16" y="13"/>
                  </a:lnTo>
                  <a:lnTo>
                    <a:pt x="6" y="23"/>
                  </a:lnTo>
                  <a:lnTo>
                    <a:pt x="0" y="36"/>
                  </a:lnTo>
                  <a:lnTo>
                    <a:pt x="2" y="48"/>
                  </a:lnTo>
                  <a:lnTo>
                    <a:pt x="10" y="57"/>
                  </a:lnTo>
                  <a:lnTo>
                    <a:pt x="21" y="63"/>
                  </a:lnTo>
                  <a:lnTo>
                    <a:pt x="37" y="63"/>
                  </a:lnTo>
                  <a:lnTo>
                    <a:pt x="52" y="59"/>
                  </a:lnTo>
                  <a:lnTo>
                    <a:pt x="65" y="50"/>
                  </a:lnTo>
                  <a:lnTo>
                    <a:pt x="77" y="40"/>
                  </a:lnTo>
                  <a:lnTo>
                    <a:pt x="81" y="29"/>
                  </a:lnTo>
                  <a:lnTo>
                    <a:pt x="81" y="23"/>
                  </a:lnTo>
                  <a:lnTo>
                    <a:pt x="79" y="17"/>
                  </a:lnTo>
                  <a:close/>
                </a:path>
              </a:pathLst>
            </a:custGeom>
            <a:blipFill dpi="0" rotWithShape="0">
              <a:blip r:embed="rId2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670" name="Freeform 427">
              <a:extLst>
                <a:ext uri="{FF2B5EF4-FFF2-40B4-BE49-F238E27FC236}">
                  <a16:creationId xmlns:a16="http://schemas.microsoft.com/office/drawing/2014/main" id="{E995ED94-FBEE-C459-9F45-A3F1AB938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9" y="1809"/>
              <a:ext cx="40" cy="32"/>
            </a:xfrm>
            <a:custGeom>
              <a:avLst/>
              <a:gdLst>
                <a:gd name="T0" fmla="*/ 9 w 81"/>
                <a:gd name="T1" fmla="*/ 3 h 63"/>
                <a:gd name="T2" fmla="*/ 8 w 81"/>
                <a:gd name="T3" fmla="*/ 1 h 63"/>
                <a:gd name="T4" fmla="*/ 7 w 81"/>
                <a:gd name="T5" fmla="*/ 1 h 63"/>
                <a:gd name="T6" fmla="*/ 5 w 81"/>
                <a:gd name="T7" fmla="*/ 0 h 63"/>
                <a:gd name="T8" fmla="*/ 3 w 81"/>
                <a:gd name="T9" fmla="*/ 1 h 63"/>
                <a:gd name="T10" fmla="*/ 2 w 81"/>
                <a:gd name="T11" fmla="*/ 2 h 63"/>
                <a:gd name="T12" fmla="*/ 0 w 81"/>
                <a:gd name="T13" fmla="*/ 3 h 63"/>
                <a:gd name="T14" fmla="*/ 0 w 81"/>
                <a:gd name="T15" fmla="*/ 5 h 63"/>
                <a:gd name="T16" fmla="*/ 0 w 81"/>
                <a:gd name="T17" fmla="*/ 6 h 63"/>
                <a:gd name="T18" fmla="*/ 1 w 81"/>
                <a:gd name="T19" fmla="*/ 8 h 63"/>
                <a:gd name="T20" fmla="*/ 2 w 81"/>
                <a:gd name="T21" fmla="*/ 8 h 63"/>
                <a:gd name="T22" fmla="*/ 4 w 81"/>
                <a:gd name="T23" fmla="*/ 8 h 63"/>
                <a:gd name="T24" fmla="*/ 6 w 81"/>
                <a:gd name="T25" fmla="*/ 8 h 63"/>
                <a:gd name="T26" fmla="*/ 8 w 81"/>
                <a:gd name="T27" fmla="*/ 7 h 63"/>
                <a:gd name="T28" fmla="*/ 9 w 81"/>
                <a:gd name="T29" fmla="*/ 5 h 63"/>
                <a:gd name="T30" fmla="*/ 10 w 81"/>
                <a:gd name="T31" fmla="*/ 4 h 63"/>
                <a:gd name="T32" fmla="*/ 10 w 81"/>
                <a:gd name="T33" fmla="*/ 3 h 63"/>
                <a:gd name="T34" fmla="*/ 9 w 81"/>
                <a:gd name="T35" fmla="*/ 3 h 6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1"/>
                <a:gd name="T55" fmla="*/ 0 h 63"/>
                <a:gd name="T56" fmla="*/ 81 w 81"/>
                <a:gd name="T57" fmla="*/ 63 h 6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1" h="63">
                  <a:moveTo>
                    <a:pt x="79" y="17"/>
                  </a:moveTo>
                  <a:lnTo>
                    <a:pt x="71" y="8"/>
                  </a:lnTo>
                  <a:lnTo>
                    <a:pt x="62" y="2"/>
                  </a:lnTo>
                  <a:lnTo>
                    <a:pt x="46" y="0"/>
                  </a:lnTo>
                  <a:lnTo>
                    <a:pt x="31" y="4"/>
                  </a:lnTo>
                  <a:lnTo>
                    <a:pt x="16" y="13"/>
                  </a:lnTo>
                  <a:lnTo>
                    <a:pt x="6" y="23"/>
                  </a:lnTo>
                  <a:lnTo>
                    <a:pt x="0" y="36"/>
                  </a:lnTo>
                  <a:lnTo>
                    <a:pt x="2" y="48"/>
                  </a:lnTo>
                  <a:lnTo>
                    <a:pt x="10" y="57"/>
                  </a:lnTo>
                  <a:lnTo>
                    <a:pt x="21" y="63"/>
                  </a:lnTo>
                  <a:lnTo>
                    <a:pt x="37" y="63"/>
                  </a:lnTo>
                  <a:lnTo>
                    <a:pt x="52" y="59"/>
                  </a:lnTo>
                  <a:lnTo>
                    <a:pt x="65" y="50"/>
                  </a:lnTo>
                  <a:lnTo>
                    <a:pt x="77" y="40"/>
                  </a:lnTo>
                  <a:lnTo>
                    <a:pt x="81" y="29"/>
                  </a:lnTo>
                  <a:lnTo>
                    <a:pt x="81" y="23"/>
                  </a:lnTo>
                  <a:lnTo>
                    <a:pt x="79" y="17"/>
                  </a:lnTo>
                  <a:close/>
                </a:path>
              </a:pathLst>
            </a:custGeom>
            <a:noFill/>
            <a:ln w="12700">
              <a:solidFill>
                <a:srgbClr val="618F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6557" name="Freeform 428">
            <a:extLst>
              <a:ext uri="{FF2B5EF4-FFF2-40B4-BE49-F238E27FC236}">
                <a16:creationId xmlns:a16="http://schemas.microsoft.com/office/drawing/2014/main" id="{AE243DFB-3FD6-E615-9E29-C3A984D8FD11}"/>
              </a:ext>
            </a:extLst>
          </p:cNvPr>
          <p:cNvSpPr>
            <a:spLocks/>
          </p:cNvSpPr>
          <p:nvPr/>
        </p:nvSpPr>
        <p:spPr bwMode="auto">
          <a:xfrm>
            <a:off x="4987925" y="3035300"/>
            <a:ext cx="147638" cy="114300"/>
          </a:xfrm>
          <a:custGeom>
            <a:avLst/>
            <a:gdLst>
              <a:gd name="T0" fmla="*/ 2147483646 w 186"/>
              <a:gd name="T1" fmla="*/ 2147483646 h 144"/>
              <a:gd name="T2" fmla="*/ 2147483646 w 186"/>
              <a:gd name="T3" fmla="*/ 2147483646 h 144"/>
              <a:gd name="T4" fmla="*/ 2147483646 w 186"/>
              <a:gd name="T5" fmla="*/ 2147483646 h 144"/>
              <a:gd name="T6" fmla="*/ 2147483646 w 186"/>
              <a:gd name="T7" fmla="*/ 2147483646 h 144"/>
              <a:gd name="T8" fmla="*/ 2147483646 w 186"/>
              <a:gd name="T9" fmla="*/ 0 h 144"/>
              <a:gd name="T10" fmla="*/ 2147483646 w 186"/>
              <a:gd name="T11" fmla="*/ 2000373825 h 144"/>
              <a:gd name="T12" fmla="*/ 2147483646 w 186"/>
              <a:gd name="T13" fmla="*/ 2147483646 h 144"/>
              <a:gd name="T14" fmla="*/ 2147483646 w 186"/>
              <a:gd name="T15" fmla="*/ 2147483646 h 144"/>
              <a:gd name="T16" fmla="*/ 2147483646 w 186"/>
              <a:gd name="T17" fmla="*/ 2147483646 h 144"/>
              <a:gd name="T18" fmla="*/ 2147483646 w 186"/>
              <a:gd name="T19" fmla="*/ 2147483646 h 144"/>
              <a:gd name="T20" fmla="*/ 2147483646 w 186"/>
              <a:gd name="T21" fmla="*/ 2147483646 h 144"/>
              <a:gd name="T22" fmla="*/ 2147483646 w 186"/>
              <a:gd name="T23" fmla="*/ 2147483646 h 144"/>
              <a:gd name="T24" fmla="*/ 1000508595 w 186"/>
              <a:gd name="T25" fmla="*/ 2147483646 h 144"/>
              <a:gd name="T26" fmla="*/ 0 w 186"/>
              <a:gd name="T27" fmla="*/ 2147483646 h 144"/>
              <a:gd name="T28" fmla="*/ 1000508595 w 186"/>
              <a:gd name="T29" fmla="*/ 2147483646 h 144"/>
              <a:gd name="T30" fmla="*/ 2147483646 w 186"/>
              <a:gd name="T31" fmla="*/ 2147483646 h 144"/>
              <a:gd name="T32" fmla="*/ 2147483646 w 186"/>
              <a:gd name="T33" fmla="*/ 2147483646 h 144"/>
              <a:gd name="T34" fmla="*/ 2147483646 w 186"/>
              <a:gd name="T35" fmla="*/ 2147483646 h 144"/>
              <a:gd name="T36" fmla="*/ 2147483646 w 186"/>
              <a:gd name="T37" fmla="*/ 2147483646 h 144"/>
              <a:gd name="T38" fmla="*/ 2147483646 w 186"/>
              <a:gd name="T39" fmla="*/ 2147483646 h 144"/>
              <a:gd name="T40" fmla="*/ 2147483646 w 186"/>
              <a:gd name="T41" fmla="*/ 2147483646 h 144"/>
              <a:gd name="T42" fmla="*/ 2147483646 w 186"/>
              <a:gd name="T43" fmla="*/ 2147483646 h 144"/>
              <a:gd name="T44" fmla="*/ 2147483646 w 186"/>
              <a:gd name="T45" fmla="*/ 2147483646 h 144"/>
              <a:gd name="T46" fmla="*/ 2147483646 w 186"/>
              <a:gd name="T47" fmla="*/ 2147483646 h 144"/>
              <a:gd name="T48" fmla="*/ 2147483646 w 186"/>
              <a:gd name="T49" fmla="*/ 2147483646 h 144"/>
              <a:gd name="T50" fmla="*/ 2147483646 w 186"/>
              <a:gd name="T51" fmla="*/ 2147483646 h 144"/>
              <a:gd name="T52" fmla="*/ 2147483646 w 186"/>
              <a:gd name="T53" fmla="*/ 2147483646 h 144"/>
              <a:gd name="T54" fmla="*/ 2147483646 w 186"/>
              <a:gd name="T55" fmla="*/ 2147483646 h 144"/>
              <a:gd name="T56" fmla="*/ 2147483646 w 186"/>
              <a:gd name="T57" fmla="*/ 2147483646 h 144"/>
              <a:gd name="T58" fmla="*/ 2147483646 w 186"/>
              <a:gd name="T59" fmla="*/ 2147483646 h 144"/>
              <a:gd name="T60" fmla="*/ 2147483646 w 186"/>
              <a:gd name="T61" fmla="*/ 2147483646 h 144"/>
              <a:gd name="T62" fmla="*/ 2147483646 w 186"/>
              <a:gd name="T63" fmla="*/ 2147483646 h 144"/>
              <a:gd name="T64" fmla="*/ 2147483646 w 186"/>
              <a:gd name="T65" fmla="*/ 2147483646 h 144"/>
              <a:gd name="T66" fmla="*/ 2147483646 w 186"/>
              <a:gd name="T67" fmla="*/ 2147483646 h 144"/>
              <a:gd name="T68" fmla="*/ 2147483646 w 186"/>
              <a:gd name="T69" fmla="*/ 2147483646 h 144"/>
              <a:gd name="T70" fmla="*/ 2147483646 w 186"/>
              <a:gd name="T71" fmla="*/ 2147483646 h 144"/>
              <a:gd name="T72" fmla="*/ 2147483646 w 186"/>
              <a:gd name="T73" fmla="*/ 2147483646 h 144"/>
              <a:gd name="T74" fmla="*/ 2147483646 w 186"/>
              <a:gd name="T75" fmla="*/ 2147483646 h 144"/>
              <a:gd name="T76" fmla="*/ 2147483646 w 186"/>
              <a:gd name="T77" fmla="*/ 2147483646 h 144"/>
              <a:gd name="T78" fmla="*/ 2147483646 w 186"/>
              <a:gd name="T79" fmla="*/ 2147483646 h 144"/>
              <a:gd name="T80" fmla="*/ 2147483646 w 186"/>
              <a:gd name="T81" fmla="*/ 2147483646 h 144"/>
              <a:gd name="T82" fmla="*/ 2147483646 w 186"/>
              <a:gd name="T83" fmla="*/ 2147483646 h 144"/>
              <a:gd name="T84" fmla="*/ 2147483646 w 186"/>
              <a:gd name="T85" fmla="*/ 2147483646 h 144"/>
              <a:gd name="T86" fmla="*/ 2147483646 w 186"/>
              <a:gd name="T87" fmla="*/ 2147483646 h 144"/>
              <a:gd name="T88" fmla="*/ 2147483646 w 186"/>
              <a:gd name="T89" fmla="*/ 2147483646 h 144"/>
              <a:gd name="T90" fmla="*/ 2147483646 w 186"/>
              <a:gd name="T91" fmla="*/ 2147483646 h 144"/>
              <a:gd name="T92" fmla="*/ 2147483646 w 186"/>
              <a:gd name="T93" fmla="*/ 2147483646 h 144"/>
              <a:gd name="T94" fmla="*/ 2147483646 w 186"/>
              <a:gd name="T95" fmla="*/ 2147483646 h 14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6"/>
              <a:gd name="T145" fmla="*/ 0 h 144"/>
              <a:gd name="T146" fmla="*/ 186 w 186"/>
              <a:gd name="T147" fmla="*/ 144 h 144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6" h="144">
                <a:moveTo>
                  <a:pt x="165" y="25"/>
                </a:moveTo>
                <a:lnTo>
                  <a:pt x="144" y="19"/>
                </a:lnTo>
                <a:lnTo>
                  <a:pt x="123" y="14"/>
                </a:lnTo>
                <a:lnTo>
                  <a:pt x="104" y="6"/>
                </a:lnTo>
                <a:lnTo>
                  <a:pt x="82" y="0"/>
                </a:lnTo>
                <a:lnTo>
                  <a:pt x="63" y="4"/>
                </a:lnTo>
                <a:lnTo>
                  <a:pt x="44" y="10"/>
                </a:lnTo>
                <a:lnTo>
                  <a:pt x="38" y="16"/>
                </a:lnTo>
                <a:lnTo>
                  <a:pt x="31" y="21"/>
                </a:lnTo>
                <a:lnTo>
                  <a:pt x="23" y="25"/>
                </a:lnTo>
                <a:lnTo>
                  <a:pt x="13" y="29"/>
                </a:lnTo>
                <a:lnTo>
                  <a:pt x="6" y="43"/>
                </a:lnTo>
                <a:lnTo>
                  <a:pt x="2" y="48"/>
                </a:lnTo>
                <a:lnTo>
                  <a:pt x="0" y="56"/>
                </a:lnTo>
                <a:lnTo>
                  <a:pt x="2" y="66"/>
                </a:lnTo>
                <a:lnTo>
                  <a:pt x="6" y="77"/>
                </a:lnTo>
                <a:lnTo>
                  <a:pt x="10" y="89"/>
                </a:lnTo>
                <a:lnTo>
                  <a:pt x="13" y="100"/>
                </a:lnTo>
                <a:lnTo>
                  <a:pt x="15" y="110"/>
                </a:lnTo>
                <a:lnTo>
                  <a:pt x="17" y="119"/>
                </a:lnTo>
                <a:lnTo>
                  <a:pt x="19" y="127"/>
                </a:lnTo>
                <a:lnTo>
                  <a:pt x="23" y="137"/>
                </a:lnTo>
                <a:lnTo>
                  <a:pt x="25" y="138"/>
                </a:lnTo>
                <a:lnTo>
                  <a:pt x="27" y="138"/>
                </a:lnTo>
                <a:lnTo>
                  <a:pt x="38" y="140"/>
                </a:lnTo>
                <a:lnTo>
                  <a:pt x="50" y="142"/>
                </a:lnTo>
                <a:lnTo>
                  <a:pt x="58" y="144"/>
                </a:lnTo>
                <a:lnTo>
                  <a:pt x="109" y="142"/>
                </a:lnTo>
                <a:lnTo>
                  <a:pt x="134" y="142"/>
                </a:lnTo>
                <a:lnTo>
                  <a:pt x="159" y="140"/>
                </a:lnTo>
                <a:lnTo>
                  <a:pt x="165" y="138"/>
                </a:lnTo>
                <a:lnTo>
                  <a:pt x="169" y="135"/>
                </a:lnTo>
                <a:lnTo>
                  <a:pt x="174" y="123"/>
                </a:lnTo>
                <a:lnTo>
                  <a:pt x="176" y="114"/>
                </a:lnTo>
                <a:lnTo>
                  <a:pt x="176" y="110"/>
                </a:lnTo>
                <a:lnTo>
                  <a:pt x="176" y="108"/>
                </a:lnTo>
                <a:lnTo>
                  <a:pt x="180" y="92"/>
                </a:lnTo>
                <a:lnTo>
                  <a:pt x="184" y="77"/>
                </a:lnTo>
                <a:lnTo>
                  <a:pt x="186" y="64"/>
                </a:lnTo>
                <a:lnTo>
                  <a:pt x="182" y="48"/>
                </a:lnTo>
                <a:lnTo>
                  <a:pt x="178" y="43"/>
                </a:lnTo>
                <a:lnTo>
                  <a:pt x="171" y="39"/>
                </a:lnTo>
                <a:lnTo>
                  <a:pt x="165" y="39"/>
                </a:lnTo>
                <a:lnTo>
                  <a:pt x="157" y="37"/>
                </a:lnTo>
                <a:lnTo>
                  <a:pt x="153" y="37"/>
                </a:lnTo>
                <a:lnTo>
                  <a:pt x="151" y="35"/>
                </a:lnTo>
                <a:lnTo>
                  <a:pt x="155" y="31"/>
                </a:lnTo>
                <a:lnTo>
                  <a:pt x="165" y="25"/>
                </a:lnTo>
                <a:close/>
              </a:path>
            </a:pathLst>
          </a:custGeom>
          <a:solidFill>
            <a:srgbClr val="CCFFFF"/>
          </a:solidFill>
          <a:ln w="12700">
            <a:solidFill>
              <a:srgbClr val="3366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grpSp>
        <p:nvGrpSpPr>
          <p:cNvPr id="16558" name="Group 429">
            <a:extLst>
              <a:ext uri="{FF2B5EF4-FFF2-40B4-BE49-F238E27FC236}">
                <a16:creationId xmlns:a16="http://schemas.microsoft.com/office/drawing/2014/main" id="{79C91A35-6D16-DF5C-4174-A5110046407C}"/>
              </a:ext>
            </a:extLst>
          </p:cNvPr>
          <p:cNvGrpSpPr>
            <a:grpSpLocks/>
          </p:cNvGrpSpPr>
          <p:nvPr/>
        </p:nvGrpSpPr>
        <p:grpSpPr bwMode="auto">
          <a:xfrm>
            <a:off x="5030788" y="3073400"/>
            <a:ext cx="65087" cy="50800"/>
            <a:chOff x="3169" y="1936"/>
            <a:chExt cx="41" cy="32"/>
          </a:xfrm>
        </p:grpSpPr>
        <p:sp>
          <p:nvSpPr>
            <p:cNvPr id="16667" name="Freeform 430">
              <a:extLst>
                <a:ext uri="{FF2B5EF4-FFF2-40B4-BE49-F238E27FC236}">
                  <a16:creationId xmlns:a16="http://schemas.microsoft.com/office/drawing/2014/main" id="{4B2A02C4-1992-3ABD-8860-1E740A00C1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9" y="1936"/>
              <a:ext cx="41" cy="32"/>
            </a:xfrm>
            <a:custGeom>
              <a:avLst/>
              <a:gdLst>
                <a:gd name="T0" fmla="*/ 11 w 80"/>
                <a:gd name="T1" fmla="*/ 2 h 64"/>
                <a:gd name="T2" fmla="*/ 9 w 80"/>
                <a:gd name="T3" fmla="*/ 1 h 64"/>
                <a:gd name="T4" fmla="*/ 8 w 80"/>
                <a:gd name="T5" fmla="*/ 1 h 64"/>
                <a:gd name="T6" fmla="*/ 6 w 80"/>
                <a:gd name="T7" fmla="*/ 0 h 64"/>
                <a:gd name="T8" fmla="*/ 4 w 80"/>
                <a:gd name="T9" fmla="*/ 1 h 64"/>
                <a:gd name="T10" fmla="*/ 2 w 80"/>
                <a:gd name="T11" fmla="*/ 2 h 64"/>
                <a:gd name="T12" fmla="*/ 1 w 80"/>
                <a:gd name="T13" fmla="*/ 3 h 64"/>
                <a:gd name="T14" fmla="*/ 0 w 80"/>
                <a:gd name="T15" fmla="*/ 5 h 64"/>
                <a:gd name="T16" fmla="*/ 0 w 80"/>
                <a:gd name="T17" fmla="*/ 6 h 64"/>
                <a:gd name="T18" fmla="*/ 1 w 80"/>
                <a:gd name="T19" fmla="*/ 7 h 64"/>
                <a:gd name="T20" fmla="*/ 3 w 80"/>
                <a:gd name="T21" fmla="*/ 8 h 64"/>
                <a:gd name="T22" fmla="*/ 5 w 80"/>
                <a:gd name="T23" fmla="*/ 8 h 64"/>
                <a:gd name="T24" fmla="*/ 7 w 80"/>
                <a:gd name="T25" fmla="*/ 8 h 64"/>
                <a:gd name="T26" fmla="*/ 8 w 80"/>
                <a:gd name="T27" fmla="*/ 7 h 64"/>
                <a:gd name="T28" fmla="*/ 10 w 80"/>
                <a:gd name="T29" fmla="*/ 6 h 64"/>
                <a:gd name="T30" fmla="*/ 11 w 80"/>
                <a:gd name="T31" fmla="*/ 4 h 64"/>
                <a:gd name="T32" fmla="*/ 11 w 80"/>
                <a:gd name="T33" fmla="*/ 2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0"/>
                <a:gd name="T52" fmla="*/ 0 h 64"/>
                <a:gd name="T53" fmla="*/ 80 w 80"/>
                <a:gd name="T54" fmla="*/ 64 h 6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0" h="64">
                  <a:moveTo>
                    <a:pt x="78" y="16"/>
                  </a:moveTo>
                  <a:lnTo>
                    <a:pt x="71" y="6"/>
                  </a:lnTo>
                  <a:lnTo>
                    <a:pt x="59" y="2"/>
                  </a:lnTo>
                  <a:lnTo>
                    <a:pt x="44" y="0"/>
                  </a:lnTo>
                  <a:lnTo>
                    <a:pt x="28" y="4"/>
                  </a:lnTo>
                  <a:lnTo>
                    <a:pt x="15" y="14"/>
                  </a:lnTo>
                  <a:lnTo>
                    <a:pt x="4" y="23"/>
                  </a:lnTo>
                  <a:lnTo>
                    <a:pt x="0" y="35"/>
                  </a:lnTo>
                  <a:lnTo>
                    <a:pt x="0" y="46"/>
                  </a:lnTo>
                  <a:lnTo>
                    <a:pt x="7" y="56"/>
                  </a:lnTo>
                  <a:lnTo>
                    <a:pt x="19" y="62"/>
                  </a:lnTo>
                  <a:lnTo>
                    <a:pt x="34" y="64"/>
                  </a:lnTo>
                  <a:lnTo>
                    <a:pt x="50" y="60"/>
                  </a:lnTo>
                  <a:lnTo>
                    <a:pt x="63" y="50"/>
                  </a:lnTo>
                  <a:lnTo>
                    <a:pt x="74" y="41"/>
                  </a:lnTo>
                  <a:lnTo>
                    <a:pt x="80" y="27"/>
                  </a:lnTo>
                  <a:lnTo>
                    <a:pt x="78" y="16"/>
                  </a:lnTo>
                  <a:close/>
                </a:path>
              </a:pathLst>
            </a:custGeom>
            <a:blipFill dpi="0" rotWithShape="0">
              <a:blip r:embed="rId25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668" name="Freeform 431">
              <a:extLst>
                <a:ext uri="{FF2B5EF4-FFF2-40B4-BE49-F238E27FC236}">
                  <a16:creationId xmlns:a16="http://schemas.microsoft.com/office/drawing/2014/main" id="{8E783DA6-17BD-6F02-F92E-8618504D6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9" y="1936"/>
              <a:ext cx="41" cy="32"/>
            </a:xfrm>
            <a:custGeom>
              <a:avLst/>
              <a:gdLst>
                <a:gd name="T0" fmla="*/ 11 w 80"/>
                <a:gd name="T1" fmla="*/ 2 h 64"/>
                <a:gd name="T2" fmla="*/ 9 w 80"/>
                <a:gd name="T3" fmla="*/ 1 h 64"/>
                <a:gd name="T4" fmla="*/ 8 w 80"/>
                <a:gd name="T5" fmla="*/ 1 h 64"/>
                <a:gd name="T6" fmla="*/ 6 w 80"/>
                <a:gd name="T7" fmla="*/ 0 h 64"/>
                <a:gd name="T8" fmla="*/ 4 w 80"/>
                <a:gd name="T9" fmla="*/ 1 h 64"/>
                <a:gd name="T10" fmla="*/ 2 w 80"/>
                <a:gd name="T11" fmla="*/ 2 h 64"/>
                <a:gd name="T12" fmla="*/ 1 w 80"/>
                <a:gd name="T13" fmla="*/ 3 h 64"/>
                <a:gd name="T14" fmla="*/ 0 w 80"/>
                <a:gd name="T15" fmla="*/ 5 h 64"/>
                <a:gd name="T16" fmla="*/ 0 w 80"/>
                <a:gd name="T17" fmla="*/ 6 h 64"/>
                <a:gd name="T18" fmla="*/ 1 w 80"/>
                <a:gd name="T19" fmla="*/ 7 h 64"/>
                <a:gd name="T20" fmla="*/ 3 w 80"/>
                <a:gd name="T21" fmla="*/ 8 h 64"/>
                <a:gd name="T22" fmla="*/ 5 w 80"/>
                <a:gd name="T23" fmla="*/ 8 h 64"/>
                <a:gd name="T24" fmla="*/ 7 w 80"/>
                <a:gd name="T25" fmla="*/ 8 h 64"/>
                <a:gd name="T26" fmla="*/ 8 w 80"/>
                <a:gd name="T27" fmla="*/ 7 h 64"/>
                <a:gd name="T28" fmla="*/ 10 w 80"/>
                <a:gd name="T29" fmla="*/ 6 h 64"/>
                <a:gd name="T30" fmla="*/ 11 w 80"/>
                <a:gd name="T31" fmla="*/ 4 h 64"/>
                <a:gd name="T32" fmla="*/ 11 w 80"/>
                <a:gd name="T33" fmla="*/ 2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0"/>
                <a:gd name="T52" fmla="*/ 0 h 64"/>
                <a:gd name="T53" fmla="*/ 80 w 80"/>
                <a:gd name="T54" fmla="*/ 64 h 6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0" h="64">
                  <a:moveTo>
                    <a:pt x="78" y="16"/>
                  </a:moveTo>
                  <a:lnTo>
                    <a:pt x="71" y="6"/>
                  </a:lnTo>
                  <a:lnTo>
                    <a:pt x="59" y="2"/>
                  </a:lnTo>
                  <a:lnTo>
                    <a:pt x="44" y="0"/>
                  </a:lnTo>
                  <a:lnTo>
                    <a:pt x="28" y="4"/>
                  </a:lnTo>
                  <a:lnTo>
                    <a:pt x="15" y="14"/>
                  </a:lnTo>
                  <a:lnTo>
                    <a:pt x="4" y="23"/>
                  </a:lnTo>
                  <a:lnTo>
                    <a:pt x="0" y="35"/>
                  </a:lnTo>
                  <a:lnTo>
                    <a:pt x="0" y="46"/>
                  </a:lnTo>
                  <a:lnTo>
                    <a:pt x="7" y="56"/>
                  </a:lnTo>
                  <a:lnTo>
                    <a:pt x="19" y="62"/>
                  </a:lnTo>
                  <a:lnTo>
                    <a:pt x="34" y="64"/>
                  </a:lnTo>
                  <a:lnTo>
                    <a:pt x="50" y="60"/>
                  </a:lnTo>
                  <a:lnTo>
                    <a:pt x="63" y="50"/>
                  </a:lnTo>
                  <a:lnTo>
                    <a:pt x="74" y="41"/>
                  </a:lnTo>
                  <a:lnTo>
                    <a:pt x="80" y="27"/>
                  </a:lnTo>
                  <a:lnTo>
                    <a:pt x="78" y="16"/>
                  </a:lnTo>
                  <a:close/>
                </a:path>
              </a:pathLst>
            </a:custGeom>
            <a:noFill/>
            <a:ln w="12700">
              <a:solidFill>
                <a:srgbClr val="618F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6559" name="Freeform 432">
            <a:extLst>
              <a:ext uri="{FF2B5EF4-FFF2-40B4-BE49-F238E27FC236}">
                <a16:creationId xmlns:a16="http://schemas.microsoft.com/office/drawing/2014/main" id="{1B028F16-B7D9-96D9-6E69-3423AD16686F}"/>
              </a:ext>
            </a:extLst>
          </p:cNvPr>
          <p:cNvSpPr>
            <a:spLocks/>
          </p:cNvSpPr>
          <p:nvPr/>
        </p:nvSpPr>
        <p:spPr bwMode="auto">
          <a:xfrm>
            <a:off x="5084763" y="2984500"/>
            <a:ext cx="146050" cy="115888"/>
          </a:xfrm>
          <a:custGeom>
            <a:avLst/>
            <a:gdLst>
              <a:gd name="T0" fmla="*/ 2147483646 w 184"/>
              <a:gd name="T1" fmla="*/ 2147483646 h 148"/>
              <a:gd name="T2" fmla="*/ 2147483646 w 184"/>
              <a:gd name="T3" fmla="*/ 2147483646 h 148"/>
              <a:gd name="T4" fmla="*/ 2147483646 w 184"/>
              <a:gd name="T5" fmla="*/ 2147483646 h 148"/>
              <a:gd name="T6" fmla="*/ 2147483646 w 184"/>
              <a:gd name="T7" fmla="*/ 2147483646 h 148"/>
              <a:gd name="T8" fmla="*/ 2147483646 w 184"/>
              <a:gd name="T9" fmla="*/ 0 h 148"/>
              <a:gd name="T10" fmla="*/ 2147483646 w 184"/>
              <a:gd name="T11" fmla="*/ 2147483646 h 148"/>
              <a:gd name="T12" fmla="*/ 2147483646 w 184"/>
              <a:gd name="T13" fmla="*/ 2147483646 h 148"/>
              <a:gd name="T14" fmla="*/ 2147483646 w 184"/>
              <a:gd name="T15" fmla="*/ 2147483646 h 148"/>
              <a:gd name="T16" fmla="*/ 2147483646 w 184"/>
              <a:gd name="T17" fmla="*/ 2147483646 h 148"/>
              <a:gd name="T18" fmla="*/ 2147483646 w 184"/>
              <a:gd name="T19" fmla="*/ 2147483646 h 148"/>
              <a:gd name="T20" fmla="*/ 2147483646 w 184"/>
              <a:gd name="T21" fmla="*/ 2147483646 h 148"/>
              <a:gd name="T22" fmla="*/ 2147483646 w 184"/>
              <a:gd name="T23" fmla="*/ 2147483646 h 148"/>
              <a:gd name="T24" fmla="*/ 2147483646 w 184"/>
              <a:gd name="T25" fmla="*/ 2147483646 h 148"/>
              <a:gd name="T26" fmla="*/ 1000502031 w 184"/>
              <a:gd name="T27" fmla="*/ 2147483646 h 148"/>
              <a:gd name="T28" fmla="*/ 0 w 184"/>
              <a:gd name="T29" fmla="*/ 2147483646 h 148"/>
              <a:gd name="T30" fmla="*/ 0 w 184"/>
              <a:gd name="T31" fmla="*/ 2147483646 h 148"/>
              <a:gd name="T32" fmla="*/ 2000373825 w 184"/>
              <a:gd name="T33" fmla="*/ 2147483646 h 148"/>
              <a:gd name="T34" fmla="*/ 2147483646 w 184"/>
              <a:gd name="T35" fmla="*/ 2147483646 h 148"/>
              <a:gd name="T36" fmla="*/ 2147483646 w 184"/>
              <a:gd name="T37" fmla="*/ 2147483646 h 148"/>
              <a:gd name="T38" fmla="*/ 2147483646 w 184"/>
              <a:gd name="T39" fmla="*/ 2147483646 h 148"/>
              <a:gd name="T40" fmla="*/ 2147483646 w 184"/>
              <a:gd name="T41" fmla="*/ 2147483646 h 148"/>
              <a:gd name="T42" fmla="*/ 2147483646 w 184"/>
              <a:gd name="T43" fmla="*/ 2147483646 h 148"/>
              <a:gd name="T44" fmla="*/ 2147483646 w 184"/>
              <a:gd name="T45" fmla="*/ 2147483646 h 148"/>
              <a:gd name="T46" fmla="*/ 2147483646 w 184"/>
              <a:gd name="T47" fmla="*/ 2147483646 h 148"/>
              <a:gd name="T48" fmla="*/ 2147483646 w 184"/>
              <a:gd name="T49" fmla="*/ 2147483646 h 148"/>
              <a:gd name="T50" fmla="*/ 2147483646 w 184"/>
              <a:gd name="T51" fmla="*/ 2147483646 h 148"/>
              <a:gd name="T52" fmla="*/ 2147483646 w 184"/>
              <a:gd name="T53" fmla="*/ 2147483646 h 148"/>
              <a:gd name="T54" fmla="*/ 2147483646 w 184"/>
              <a:gd name="T55" fmla="*/ 2147483646 h 148"/>
              <a:gd name="T56" fmla="*/ 2147483646 w 184"/>
              <a:gd name="T57" fmla="*/ 2147483646 h 148"/>
              <a:gd name="T58" fmla="*/ 2147483646 w 184"/>
              <a:gd name="T59" fmla="*/ 2147483646 h 148"/>
              <a:gd name="T60" fmla="*/ 2147483646 w 184"/>
              <a:gd name="T61" fmla="*/ 2147483646 h 148"/>
              <a:gd name="T62" fmla="*/ 2147483646 w 184"/>
              <a:gd name="T63" fmla="*/ 2147483646 h 148"/>
              <a:gd name="T64" fmla="*/ 2147483646 w 184"/>
              <a:gd name="T65" fmla="*/ 2147483646 h 148"/>
              <a:gd name="T66" fmla="*/ 2147483646 w 184"/>
              <a:gd name="T67" fmla="*/ 2147483646 h 148"/>
              <a:gd name="T68" fmla="*/ 2147483646 w 184"/>
              <a:gd name="T69" fmla="*/ 2147483646 h 148"/>
              <a:gd name="T70" fmla="*/ 2147483646 w 184"/>
              <a:gd name="T71" fmla="*/ 2147483646 h 148"/>
              <a:gd name="T72" fmla="*/ 2147483646 w 184"/>
              <a:gd name="T73" fmla="*/ 2147483646 h 148"/>
              <a:gd name="T74" fmla="*/ 2147483646 w 184"/>
              <a:gd name="T75" fmla="*/ 2147483646 h 148"/>
              <a:gd name="T76" fmla="*/ 2147483646 w 184"/>
              <a:gd name="T77" fmla="*/ 2147483646 h 148"/>
              <a:gd name="T78" fmla="*/ 2147483646 w 184"/>
              <a:gd name="T79" fmla="*/ 2147483646 h 148"/>
              <a:gd name="T80" fmla="*/ 2147483646 w 184"/>
              <a:gd name="T81" fmla="*/ 2147483646 h 148"/>
              <a:gd name="T82" fmla="*/ 2147483646 w 184"/>
              <a:gd name="T83" fmla="*/ 2147483646 h 148"/>
              <a:gd name="T84" fmla="*/ 2147483646 w 184"/>
              <a:gd name="T85" fmla="*/ 2147483646 h 148"/>
              <a:gd name="T86" fmla="*/ 2147483646 w 184"/>
              <a:gd name="T87" fmla="*/ 2147483646 h 148"/>
              <a:gd name="T88" fmla="*/ 2147483646 w 184"/>
              <a:gd name="T89" fmla="*/ 2147483646 h 148"/>
              <a:gd name="T90" fmla="*/ 2147483646 w 184"/>
              <a:gd name="T91" fmla="*/ 2147483646 h 148"/>
              <a:gd name="T92" fmla="*/ 2147483646 w 184"/>
              <a:gd name="T93" fmla="*/ 2147483646 h 148"/>
              <a:gd name="T94" fmla="*/ 2147483646 w 184"/>
              <a:gd name="T95" fmla="*/ 2147483646 h 14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4"/>
              <a:gd name="T145" fmla="*/ 0 h 148"/>
              <a:gd name="T146" fmla="*/ 184 w 184"/>
              <a:gd name="T147" fmla="*/ 148 h 14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4" h="148">
                <a:moveTo>
                  <a:pt x="163" y="27"/>
                </a:moveTo>
                <a:lnTo>
                  <a:pt x="142" y="21"/>
                </a:lnTo>
                <a:lnTo>
                  <a:pt x="123" y="13"/>
                </a:lnTo>
                <a:lnTo>
                  <a:pt x="101" y="6"/>
                </a:lnTo>
                <a:lnTo>
                  <a:pt x="80" y="0"/>
                </a:lnTo>
                <a:lnTo>
                  <a:pt x="61" y="6"/>
                </a:lnTo>
                <a:lnTo>
                  <a:pt x="42" y="12"/>
                </a:lnTo>
                <a:lnTo>
                  <a:pt x="36" y="17"/>
                </a:lnTo>
                <a:lnTo>
                  <a:pt x="29" y="23"/>
                </a:lnTo>
                <a:lnTo>
                  <a:pt x="21" y="27"/>
                </a:lnTo>
                <a:lnTo>
                  <a:pt x="13" y="31"/>
                </a:lnTo>
                <a:lnTo>
                  <a:pt x="9" y="38"/>
                </a:lnTo>
                <a:lnTo>
                  <a:pt x="6" y="44"/>
                </a:lnTo>
                <a:lnTo>
                  <a:pt x="2" y="50"/>
                </a:lnTo>
                <a:lnTo>
                  <a:pt x="0" y="58"/>
                </a:lnTo>
                <a:lnTo>
                  <a:pt x="0" y="69"/>
                </a:lnTo>
                <a:lnTo>
                  <a:pt x="4" y="81"/>
                </a:lnTo>
                <a:lnTo>
                  <a:pt x="9" y="92"/>
                </a:lnTo>
                <a:lnTo>
                  <a:pt x="13" y="104"/>
                </a:lnTo>
                <a:lnTo>
                  <a:pt x="15" y="123"/>
                </a:lnTo>
                <a:lnTo>
                  <a:pt x="17" y="131"/>
                </a:lnTo>
                <a:lnTo>
                  <a:pt x="21" y="140"/>
                </a:lnTo>
                <a:lnTo>
                  <a:pt x="23" y="142"/>
                </a:lnTo>
                <a:lnTo>
                  <a:pt x="27" y="144"/>
                </a:lnTo>
                <a:lnTo>
                  <a:pt x="36" y="146"/>
                </a:lnTo>
                <a:lnTo>
                  <a:pt x="48" y="148"/>
                </a:lnTo>
                <a:lnTo>
                  <a:pt x="52" y="148"/>
                </a:lnTo>
                <a:lnTo>
                  <a:pt x="55" y="148"/>
                </a:lnTo>
                <a:lnTo>
                  <a:pt x="107" y="148"/>
                </a:lnTo>
                <a:lnTo>
                  <a:pt x="134" y="148"/>
                </a:lnTo>
                <a:lnTo>
                  <a:pt x="159" y="144"/>
                </a:lnTo>
                <a:lnTo>
                  <a:pt x="163" y="142"/>
                </a:lnTo>
                <a:lnTo>
                  <a:pt x="167" y="138"/>
                </a:lnTo>
                <a:lnTo>
                  <a:pt x="172" y="127"/>
                </a:lnTo>
                <a:lnTo>
                  <a:pt x="176" y="117"/>
                </a:lnTo>
                <a:lnTo>
                  <a:pt x="176" y="113"/>
                </a:lnTo>
                <a:lnTo>
                  <a:pt x="176" y="111"/>
                </a:lnTo>
                <a:lnTo>
                  <a:pt x="180" y="96"/>
                </a:lnTo>
                <a:lnTo>
                  <a:pt x="184" y="81"/>
                </a:lnTo>
                <a:lnTo>
                  <a:pt x="184" y="65"/>
                </a:lnTo>
                <a:lnTo>
                  <a:pt x="180" y="50"/>
                </a:lnTo>
                <a:lnTo>
                  <a:pt x="176" y="44"/>
                </a:lnTo>
                <a:lnTo>
                  <a:pt x="170" y="40"/>
                </a:lnTo>
                <a:lnTo>
                  <a:pt x="157" y="38"/>
                </a:lnTo>
                <a:lnTo>
                  <a:pt x="151" y="38"/>
                </a:lnTo>
                <a:lnTo>
                  <a:pt x="151" y="36"/>
                </a:lnTo>
                <a:lnTo>
                  <a:pt x="153" y="33"/>
                </a:lnTo>
                <a:lnTo>
                  <a:pt x="163" y="27"/>
                </a:lnTo>
                <a:close/>
              </a:path>
            </a:pathLst>
          </a:custGeom>
          <a:solidFill>
            <a:srgbClr val="CCFFFF"/>
          </a:solidFill>
          <a:ln w="12700">
            <a:solidFill>
              <a:srgbClr val="3366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grpSp>
        <p:nvGrpSpPr>
          <p:cNvPr id="16560" name="Group 433">
            <a:extLst>
              <a:ext uri="{FF2B5EF4-FFF2-40B4-BE49-F238E27FC236}">
                <a16:creationId xmlns:a16="http://schemas.microsoft.com/office/drawing/2014/main" id="{42B927CC-ADDE-DE57-634C-0C2EA38E34E0}"/>
              </a:ext>
            </a:extLst>
          </p:cNvPr>
          <p:cNvGrpSpPr>
            <a:grpSpLocks/>
          </p:cNvGrpSpPr>
          <p:nvPr/>
        </p:nvGrpSpPr>
        <p:grpSpPr bwMode="auto">
          <a:xfrm>
            <a:off x="5126038" y="3022600"/>
            <a:ext cx="63500" cy="52388"/>
            <a:chOff x="3229" y="1904"/>
            <a:chExt cx="40" cy="33"/>
          </a:xfrm>
        </p:grpSpPr>
        <p:sp>
          <p:nvSpPr>
            <p:cNvPr id="16665" name="Freeform 434">
              <a:extLst>
                <a:ext uri="{FF2B5EF4-FFF2-40B4-BE49-F238E27FC236}">
                  <a16:creationId xmlns:a16="http://schemas.microsoft.com/office/drawing/2014/main" id="{51E6F83B-15F1-122F-EBC2-FCF1F462F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9" y="1904"/>
              <a:ext cx="40" cy="33"/>
            </a:xfrm>
            <a:custGeom>
              <a:avLst/>
              <a:gdLst>
                <a:gd name="T0" fmla="*/ 10 w 80"/>
                <a:gd name="T1" fmla="*/ 3 h 65"/>
                <a:gd name="T2" fmla="*/ 9 w 80"/>
                <a:gd name="T3" fmla="*/ 1 h 65"/>
                <a:gd name="T4" fmla="*/ 8 w 80"/>
                <a:gd name="T5" fmla="*/ 1 h 65"/>
                <a:gd name="T6" fmla="*/ 6 w 80"/>
                <a:gd name="T7" fmla="*/ 0 h 65"/>
                <a:gd name="T8" fmla="*/ 4 w 80"/>
                <a:gd name="T9" fmla="*/ 1 h 65"/>
                <a:gd name="T10" fmla="*/ 2 w 80"/>
                <a:gd name="T11" fmla="*/ 2 h 65"/>
                <a:gd name="T12" fmla="*/ 1 w 80"/>
                <a:gd name="T13" fmla="*/ 3 h 65"/>
                <a:gd name="T14" fmla="*/ 0 w 80"/>
                <a:gd name="T15" fmla="*/ 5 h 65"/>
                <a:gd name="T16" fmla="*/ 1 w 80"/>
                <a:gd name="T17" fmla="*/ 6 h 65"/>
                <a:gd name="T18" fmla="*/ 2 w 80"/>
                <a:gd name="T19" fmla="*/ 8 h 65"/>
                <a:gd name="T20" fmla="*/ 3 w 80"/>
                <a:gd name="T21" fmla="*/ 8 h 65"/>
                <a:gd name="T22" fmla="*/ 5 w 80"/>
                <a:gd name="T23" fmla="*/ 9 h 65"/>
                <a:gd name="T24" fmla="*/ 7 w 80"/>
                <a:gd name="T25" fmla="*/ 8 h 65"/>
                <a:gd name="T26" fmla="*/ 9 w 80"/>
                <a:gd name="T27" fmla="*/ 7 h 65"/>
                <a:gd name="T28" fmla="*/ 10 w 80"/>
                <a:gd name="T29" fmla="*/ 6 h 65"/>
                <a:gd name="T30" fmla="*/ 10 w 80"/>
                <a:gd name="T31" fmla="*/ 4 h 65"/>
                <a:gd name="T32" fmla="*/ 10 w 80"/>
                <a:gd name="T33" fmla="*/ 3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0"/>
                <a:gd name="T52" fmla="*/ 0 h 65"/>
                <a:gd name="T53" fmla="*/ 80 w 80"/>
                <a:gd name="T54" fmla="*/ 65 h 6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0" h="65">
                  <a:moveTo>
                    <a:pt x="78" y="17"/>
                  </a:moveTo>
                  <a:lnTo>
                    <a:pt x="71" y="8"/>
                  </a:lnTo>
                  <a:lnTo>
                    <a:pt x="59" y="2"/>
                  </a:lnTo>
                  <a:lnTo>
                    <a:pt x="44" y="0"/>
                  </a:lnTo>
                  <a:lnTo>
                    <a:pt x="28" y="4"/>
                  </a:lnTo>
                  <a:lnTo>
                    <a:pt x="15" y="13"/>
                  </a:lnTo>
                  <a:lnTo>
                    <a:pt x="5" y="23"/>
                  </a:lnTo>
                  <a:lnTo>
                    <a:pt x="0" y="36"/>
                  </a:lnTo>
                  <a:lnTo>
                    <a:pt x="1" y="48"/>
                  </a:lnTo>
                  <a:lnTo>
                    <a:pt x="9" y="58"/>
                  </a:lnTo>
                  <a:lnTo>
                    <a:pt x="21" y="63"/>
                  </a:lnTo>
                  <a:lnTo>
                    <a:pt x="36" y="65"/>
                  </a:lnTo>
                  <a:lnTo>
                    <a:pt x="51" y="61"/>
                  </a:lnTo>
                  <a:lnTo>
                    <a:pt x="65" y="52"/>
                  </a:lnTo>
                  <a:lnTo>
                    <a:pt x="74" y="42"/>
                  </a:lnTo>
                  <a:lnTo>
                    <a:pt x="80" y="29"/>
                  </a:lnTo>
                  <a:lnTo>
                    <a:pt x="78" y="17"/>
                  </a:lnTo>
                  <a:close/>
                </a:path>
              </a:pathLst>
            </a:custGeom>
            <a:blipFill dpi="0" rotWithShape="0">
              <a:blip r:embed="rId20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666" name="Freeform 435">
              <a:extLst>
                <a:ext uri="{FF2B5EF4-FFF2-40B4-BE49-F238E27FC236}">
                  <a16:creationId xmlns:a16="http://schemas.microsoft.com/office/drawing/2014/main" id="{0845C70C-2489-0231-8806-80F27643E9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9" y="1904"/>
              <a:ext cx="40" cy="33"/>
            </a:xfrm>
            <a:custGeom>
              <a:avLst/>
              <a:gdLst>
                <a:gd name="T0" fmla="*/ 10 w 80"/>
                <a:gd name="T1" fmla="*/ 3 h 65"/>
                <a:gd name="T2" fmla="*/ 9 w 80"/>
                <a:gd name="T3" fmla="*/ 1 h 65"/>
                <a:gd name="T4" fmla="*/ 8 w 80"/>
                <a:gd name="T5" fmla="*/ 1 h 65"/>
                <a:gd name="T6" fmla="*/ 6 w 80"/>
                <a:gd name="T7" fmla="*/ 0 h 65"/>
                <a:gd name="T8" fmla="*/ 4 w 80"/>
                <a:gd name="T9" fmla="*/ 1 h 65"/>
                <a:gd name="T10" fmla="*/ 2 w 80"/>
                <a:gd name="T11" fmla="*/ 2 h 65"/>
                <a:gd name="T12" fmla="*/ 1 w 80"/>
                <a:gd name="T13" fmla="*/ 3 h 65"/>
                <a:gd name="T14" fmla="*/ 0 w 80"/>
                <a:gd name="T15" fmla="*/ 5 h 65"/>
                <a:gd name="T16" fmla="*/ 1 w 80"/>
                <a:gd name="T17" fmla="*/ 6 h 65"/>
                <a:gd name="T18" fmla="*/ 2 w 80"/>
                <a:gd name="T19" fmla="*/ 8 h 65"/>
                <a:gd name="T20" fmla="*/ 3 w 80"/>
                <a:gd name="T21" fmla="*/ 8 h 65"/>
                <a:gd name="T22" fmla="*/ 5 w 80"/>
                <a:gd name="T23" fmla="*/ 9 h 65"/>
                <a:gd name="T24" fmla="*/ 7 w 80"/>
                <a:gd name="T25" fmla="*/ 8 h 65"/>
                <a:gd name="T26" fmla="*/ 9 w 80"/>
                <a:gd name="T27" fmla="*/ 7 h 65"/>
                <a:gd name="T28" fmla="*/ 10 w 80"/>
                <a:gd name="T29" fmla="*/ 6 h 65"/>
                <a:gd name="T30" fmla="*/ 10 w 80"/>
                <a:gd name="T31" fmla="*/ 4 h 65"/>
                <a:gd name="T32" fmla="*/ 10 w 80"/>
                <a:gd name="T33" fmla="*/ 3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0"/>
                <a:gd name="T52" fmla="*/ 0 h 65"/>
                <a:gd name="T53" fmla="*/ 80 w 80"/>
                <a:gd name="T54" fmla="*/ 65 h 6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0" h="65">
                  <a:moveTo>
                    <a:pt x="78" y="17"/>
                  </a:moveTo>
                  <a:lnTo>
                    <a:pt x="71" y="8"/>
                  </a:lnTo>
                  <a:lnTo>
                    <a:pt x="59" y="2"/>
                  </a:lnTo>
                  <a:lnTo>
                    <a:pt x="44" y="0"/>
                  </a:lnTo>
                  <a:lnTo>
                    <a:pt x="28" y="4"/>
                  </a:lnTo>
                  <a:lnTo>
                    <a:pt x="15" y="13"/>
                  </a:lnTo>
                  <a:lnTo>
                    <a:pt x="5" y="23"/>
                  </a:lnTo>
                  <a:lnTo>
                    <a:pt x="0" y="36"/>
                  </a:lnTo>
                  <a:lnTo>
                    <a:pt x="1" y="48"/>
                  </a:lnTo>
                  <a:lnTo>
                    <a:pt x="9" y="58"/>
                  </a:lnTo>
                  <a:lnTo>
                    <a:pt x="21" y="63"/>
                  </a:lnTo>
                  <a:lnTo>
                    <a:pt x="36" y="65"/>
                  </a:lnTo>
                  <a:lnTo>
                    <a:pt x="51" y="61"/>
                  </a:lnTo>
                  <a:lnTo>
                    <a:pt x="65" y="52"/>
                  </a:lnTo>
                  <a:lnTo>
                    <a:pt x="74" y="42"/>
                  </a:lnTo>
                  <a:lnTo>
                    <a:pt x="80" y="29"/>
                  </a:lnTo>
                  <a:lnTo>
                    <a:pt x="78" y="17"/>
                  </a:lnTo>
                  <a:close/>
                </a:path>
              </a:pathLst>
            </a:custGeom>
            <a:noFill/>
            <a:ln w="12700">
              <a:solidFill>
                <a:srgbClr val="618F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6561" name="Freeform 436">
            <a:extLst>
              <a:ext uri="{FF2B5EF4-FFF2-40B4-BE49-F238E27FC236}">
                <a16:creationId xmlns:a16="http://schemas.microsoft.com/office/drawing/2014/main" id="{80BBA9F4-7242-D9D6-F196-0B0EB05B4F8A}"/>
              </a:ext>
            </a:extLst>
          </p:cNvPr>
          <p:cNvSpPr>
            <a:spLocks/>
          </p:cNvSpPr>
          <p:nvPr/>
        </p:nvSpPr>
        <p:spPr bwMode="auto">
          <a:xfrm>
            <a:off x="4583113" y="2314575"/>
            <a:ext cx="247650" cy="84138"/>
          </a:xfrm>
          <a:custGeom>
            <a:avLst/>
            <a:gdLst>
              <a:gd name="T0" fmla="*/ 2147483646 w 311"/>
              <a:gd name="T1" fmla="*/ 2147483646 h 106"/>
              <a:gd name="T2" fmla="*/ 2147483646 w 311"/>
              <a:gd name="T3" fmla="*/ 2147483646 h 106"/>
              <a:gd name="T4" fmla="*/ 2147483646 w 311"/>
              <a:gd name="T5" fmla="*/ 2147483646 h 106"/>
              <a:gd name="T6" fmla="*/ 2147483646 w 311"/>
              <a:gd name="T7" fmla="*/ 2147483646 h 106"/>
              <a:gd name="T8" fmla="*/ 2147483646 w 311"/>
              <a:gd name="T9" fmla="*/ 2147483646 h 106"/>
              <a:gd name="T10" fmla="*/ 2147483646 w 311"/>
              <a:gd name="T11" fmla="*/ 2147483646 h 106"/>
              <a:gd name="T12" fmla="*/ 2147483646 w 311"/>
              <a:gd name="T13" fmla="*/ 0 h 106"/>
              <a:gd name="T14" fmla="*/ 2147483646 w 311"/>
              <a:gd name="T15" fmla="*/ 2000397619 h 106"/>
              <a:gd name="T16" fmla="*/ 2147483646 w 311"/>
              <a:gd name="T17" fmla="*/ 2147483646 h 106"/>
              <a:gd name="T18" fmla="*/ 2147483646 w 311"/>
              <a:gd name="T19" fmla="*/ 2147483646 h 106"/>
              <a:gd name="T20" fmla="*/ 2147483646 w 311"/>
              <a:gd name="T21" fmla="*/ 2147483646 h 106"/>
              <a:gd name="T22" fmla="*/ 2147483646 w 311"/>
              <a:gd name="T23" fmla="*/ 2147483646 h 106"/>
              <a:gd name="T24" fmla="*/ 2147483646 w 311"/>
              <a:gd name="T25" fmla="*/ 2147483646 h 106"/>
              <a:gd name="T26" fmla="*/ 2147483646 w 311"/>
              <a:gd name="T27" fmla="*/ 2147483646 h 106"/>
              <a:gd name="T28" fmla="*/ 2019600083 w 311"/>
              <a:gd name="T29" fmla="*/ 2147483646 h 106"/>
              <a:gd name="T30" fmla="*/ 0 w 311"/>
              <a:gd name="T31" fmla="*/ 2147483646 h 106"/>
              <a:gd name="T32" fmla="*/ 1010116572 w 311"/>
              <a:gd name="T33" fmla="*/ 2147483646 h 106"/>
              <a:gd name="T34" fmla="*/ 2147483646 w 311"/>
              <a:gd name="T35" fmla="*/ 2147483646 h 106"/>
              <a:gd name="T36" fmla="*/ 2147483646 w 311"/>
              <a:gd name="T37" fmla="*/ 2147483646 h 106"/>
              <a:gd name="T38" fmla="*/ 2147483646 w 311"/>
              <a:gd name="T39" fmla="*/ 2147483646 h 106"/>
              <a:gd name="T40" fmla="*/ 2147483646 w 311"/>
              <a:gd name="T41" fmla="*/ 2147483646 h 106"/>
              <a:gd name="T42" fmla="*/ 2147483646 w 311"/>
              <a:gd name="T43" fmla="*/ 2147483646 h 106"/>
              <a:gd name="T44" fmla="*/ 2147483646 w 311"/>
              <a:gd name="T45" fmla="*/ 2147483646 h 106"/>
              <a:gd name="T46" fmla="*/ 2147483646 w 311"/>
              <a:gd name="T47" fmla="*/ 2147483646 h 106"/>
              <a:gd name="T48" fmla="*/ 2147483646 w 311"/>
              <a:gd name="T49" fmla="*/ 2147483646 h 106"/>
              <a:gd name="T50" fmla="*/ 2147483646 w 311"/>
              <a:gd name="T51" fmla="*/ 2147483646 h 106"/>
              <a:gd name="T52" fmla="*/ 2147483646 w 311"/>
              <a:gd name="T53" fmla="*/ 2147483646 h 106"/>
              <a:gd name="T54" fmla="*/ 2147483646 w 311"/>
              <a:gd name="T55" fmla="*/ 2147483646 h 106"/>
              <a:gd name="T56" fmla="*/ 2147483646 w 311"/>
              <a:gd name="T57" fmla="*/ 2147483646 h 106"/>
              <a:gd name="T58" fmla="*/ 2147483646 w 311"/>
              <a:gd name="T59" fmla="*/ 2147483646 h 106"/>
              <a:gd name="T60" fmla="*/ 2147483646 w 311"/>
              <a:gd name="T61" fmla="*/ 2147483646 h 106"/>
              <a:gd name="T62" fmla="*/ 2147483646 w 311"/>
              <a:gd name="T63" fmla="*/ 2147483646 h 106"/>
              <a:gd name="T64" fmla="*/ 2147483646 w 311"/>
              <a:gd name="T65" fmla="*/ 2147483646 h 106"/>
              <a:gd name="T66" fmla="*/ 2147483646 w 311"/>
              <a:gd name="T67" fmla="*/ 2147483646 h 106"/>
              <a:gd name="T68" fmla="*/ 2147483646 w 311"/>
              <a:gd name="T69" fmla="*/ 2147483646 h 106"/>
              <a:gd name="T70" fmla="*/ 2147483646 w 311"/>
              <a:gd name="T71" fmla="*/ 2147483646 h 10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311"/>
              <a:gd name="T109" fmla="*/ 0 h 106"/>
              <a:gd name="T110" fmla="*/ 311 w 311"/>
              <a:gd name="T111" fmla="*/ 106 h 10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311" h="106">
                <a:moveTo>
                  <a:pt x="311" y="31"/>
                </a:moveTo>
                <a:lnTo>
                  <a:pt x="288" y="31"/>
                </a:lnTo>
                <a:lnTo>
                  <a:pt x="266" y="29"/>
                </a:lnTo>
                <a:lnTo>
                  <a:pt x="249" y="27"/>
                </a:lnTo>
                <a:lnTo>
                  <a:pt x="234" y="23"/>
                </a:lnTo>
                <a:lnTo>
                  <a:pt x="205" y="14"/>
                </a:lnTo>
                <a:lnTo>
                  <a:pt x="174" y="0"/>
                </a:lnTo>
                <a:lnTo>
                  <a:pt x="144" y="4"/>
                </a:lnTo>
                <a:lnTo>
                  <a:pt x="115" y="10"/>
                </a:lnTo>
                <a:lnTo>
                  <a:pt x="84" y="23"/>
                </a:lnTo>
                <a:lnTo>
                  <a:pt x="65" y="31"/>
                </a:lnTo>
                <a:lnTo>
                  <a:pt x="44" y="41"/>
                </a:lnTo>
                <a:lnTo>
                  <a:pt x="27" y="58"/>
                </a:lnTo>
                <a:lnTo>
                  <a:pt x="11" y="69"/>
                </a:lnTo>
                <a:lnTo>
                  <a:pt x="4" y="79"/>
                </a:lnTo>
                <a:lnTo>
                  <a:pt x="0" y="87"/>
                </a:lnTo>
                <a:lnTo>
                  <a:pt x="2" y="93"/>
                </a:lnTo>
                <a:lnTo>
                  <a:pt x="11" y="96"/>
                </a:lnTo>
                <a:lnTo>
                  <a:pt x="27" y="102"/>
                </a:lnTo>
                <a:lnTo>
                  <a:pt x="36" y="104"/>
                </a:lnTo>
                <a:lnTo>
                  <a:pt x="50" y="106"/>
                </a:lnTo>
                <a:lnTo>
                  <a:pt x="59" y="104"/>
                </a:lnTo>
                <a:lnTo>
                  <a:pt x="73" y="100"/>
                </a:lnTo>
                <a:lnTo>
                  <a:pt x="86" y="94"/>
                </a:lnTo>
                <a:lnTo>
                  <a:pt x="98" y="91"/>
                </a:lnTo>
                <a:lnTo>
                  <a:pt x="132" y="81"/>
                </a:lnTo>
                <a:lnTo>
                  <a:pt x="169" y="71"/>
                </a:lnTo>
                <a:lnTo>
                  <a:pt x="201" y="66"/>
                </a:lnTo>
                <a:lnTo>
                  <a:pt x="234" y="62"/>
                </a:lnTo>
                <a:lnTo>
                  <a:pt x="242" y="62"/>
                </a:lnTo>
                <a:lnTo>
                  <a:pt x="251" y="62"/>
                </a:lnTo>
                <a:lnTo>
                  <a:pt x="261" y="62"/>
                </a:lnTo>
                <a:lnTo>
                  <a:pt x="270" y="60"/>
                </a:lnTo>
                <a:lnTo>
                  <a:pt x="280" y="54"/>
                </a:lnTo>
                <a:lnTo>
                  <a:pt x="291" y="46"/>
                </a:lnTo>
                <a:lnTo>
                  <a:pt x="311" y="31"/>
                </a:lnTo>
                <a:close/>
              </a:path>
            </a:pathLst>
          </a:custGeom>
          <a:solidFill>
            <a:srgbClr val="CCFFFF"/>
          </a:solidFill>
          <a:ln w="12700">
            <a:solidFill>
              <a:srgbClr val="3366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grpSp>
        <p:nvGrpSpPr>
          <p:cNvPr id="16562" name="Group 437">
            <a:extLst>
              <a:ext uri="{FF2B5EF4-FFF2-40B4-BE49-F238E27FC236}">
                <a16:creationId xmlns:a16="http://schemas.microsoft.com/office/drawing/2014/main" id="{859838F5-E257-73EB-3113-6A2F1E434814}"/>
              </a:ext>
            </a:extLst>
          </p:cNvPr>
          <p:cNvGrpSpPr>
            <a:grpSpLocks/>
          </p:cNvGrpSpPr>
          <p:nvPr/>
        </p:nvGrpSpPr>
        <p:grpSpPr bwMode="auto">
          <a:xfrm>
            <a:off x="4638675" y="2335213"/>
            <a:ext cx="90488" cy="26987"/>
            <a:chOff x="2922" y="1471"/>
            <a:chExt cx="57" cy="17"/>
          </a:xfrm>
        </p:grpSpPr>
        <p:sp>
          <p:nvSpPr>
            <p:cNvPr id="16663" name="Freeform 438">
              <a:extLst>
                <a:ext uri="{FF2B5EF4-FFF2-40B4-BE49-F238E27FC236}">
                  <a16:creationId xmlns:a16="http://schemas.microsoft.com/office/drawing/2014/main" id="{F956BFF1-FC61-6CAC-2F5E-AEADB5983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2" y="1471"/>
              <a:ext cx="57" cy="17"/>
            </a:xfrm>
            <a:custGeom>
              <a:avLst/>
              <a:gdLst>
                <a:gd name="T0" fmla="*/ 15 w 113"/>
                <a:gd name="T1" fmla="*/ 1 h 35"/>
                <a:gd name="T2" fmla="*/ 14 w 113"/>
                <a:gd name="T3" fmla="*/ 1 h 35"/>
                <a:gd name="T4" fmla="*/ 14 w 113"/>
                <a:gd name="T5" fmla="*/ 0 h 35"/>
                <a:gd name="T6" fmla="*/ 12 w 113"/>
                <a:gd name="T7" fmla="*/ 0 h 35"/>
                <a:gd name="T8" fmla="*/ 10 w 113"/>
                <a:gd name="T9" fmla="*/ 0 h 35"/>
                <a:gd name="T10" fmla="*/ 7 w 113"/>
                <a:gd name="T11" fmla="*/ 0 h 35"/>
                <a:gd name="T12" fmla="*/ 5 w 113"/>
                <a:gd name="T13" fmla="*/ 1 h 35"/>
                <a:gd name="T14" fmla="*/ 2 w 113"/>
                <a:gd name="T15" fmla="*/ 1 h 35"/>
                <a:gd name="T16" fmla="*/ 1 w 113"/>
                <a:gd name="T17" fmla="*/ 2 h 35"/>
                <a:gd name="T18" fmla="*/ 1 w 113"/>
                <a:gd name="T19" fmla="*/ 2 h 35"/>
                <a:gd name="T20" fmla="*/ 0 w 113"/>
                <a:gd name="T21" fmla="*/ 2 h 35"/>
                <a:gd name="T22" fmla="*/ 0 w 113"/>
                <a:gd name="T23" fmla="*/ 3 h 35"/>
                <a:gd name="T24" fmla="*/ 1 w 113"/>
                <a:gd name="T25" fmla="*/ 3 h 35"/>
                <a:gd name="T26" fmla="*/ 1 w 113"/>
                <a:gd name="T27" fmla="*/ 4 h 35"/>
                <a:gd name="T28" fmla="*/ 2 w 113"/>
                <a:gd name="T29" fmla="*/ 4 h 35"/>
                <a:gd name="T30" fmla="*/ 3 w 113"/>
                <a:gd name="T31" fmla="*/ 4 h 35"/>
                <a:gd name="T32" fmla="*/ 5 w 113"/>
                <a:gd name="T33" fmla="*/ 4 h 35"/>
                <a:gd name="T34" fmla="*/ 8 w 113"/>
                <a:gd name="T35" fmla="*/ 4 h 35"/>
                <a:gd name="T36" fmla="*/ 10 w 113"/>
                <a:gd name="T37" fmla="*/ 3 h 35"/>
                <a:gd name="T38" fmla="*/ 13 w 113"/>
                <a:gd name="T39" fmla="*/ 2 h 35"/>
                <a:gd name="T40" fmla="*/ 14 w 113"/>
                <a:gd name="T41" fmla="*/ 2 h 35"/>
                <a:gd name="T42" fmla="*/ 14 w 113"/>
                <a:gd name="T43" fmla="*/ 2 h 35"/>
                <a:gd name="T44" fmla="*/ 15 w 113"/>
                <a:gd name="T45" fmla="*/ 1 h 35"/>
                <a:gd name="T46" fmla="*/ 15 w 113"/>
                <a:gd name="T47" fmla="*/ 1 h 3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3"/>
                <a:gd name="T73" fmla="*/ 0 h 35"/>
                <a:gd name="T74" fmla="*/ 113 w 113"/>
                <a:gd name="T75" fmla="*/ 35 h 3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3" h="35">
                  <a:moveTo>
                    <a:pt x="113" y="10"/>
                  </a:moveTo>
                  <a:lnTo>
                    <a:pt x="111" y="8"/>
                  </a:lnTo>
                  <a:lnTo>
                    <a:pt x="107" y="4"/>
                  </a:lnTo>
                  <a:lnTo>
                    <a:pt x="94" y="2"/>
                  </a:lnTo>
                  <a:lnTo>
                    <a:pt x="75" y="0"/>
                  </a:lnTo>
                  <a:lnTo>
                    <a:pt x="54" y="2"/>
                  </a:lnTo>
                  <a:lnTo>
                    <a:pt x="33" y="8"/>
                  </a:lnTo>
                  <a:lnTo>
                    <a:pt x="15" y="14"/>
                  </a:lnTo>
                  <a:lnTo>
                    <a:pt x="8" y="18"/>
                  </a:lnTo>
                  <a:lnTo>
                    <a:pt x="4" y="20"/>
                  </a:lnTo>
                  <a:lnTo>
                    <a:pt x="0" y="23"/>
                  </a:lnTo>
                  <a:lnTo>
                    <a:pt x="0" y="27"/>
                  </a:lnTo>
                  <a:lnTo>
                    <a:pt x="2" y="29"/>
                  </a:lnTo>
                  <a:lnTo>
                    <a:pt x="4" y="33"/>
                  </a:lnTo>
                  <a:lnTo>
                    <a:pt x="10" y="35"/>
                  </a:lnTo>
                  <a:lnTo>
                    <a:pt x="17" y="35"/>
                  </a:lnTo>
                  <a:lnTo>
                    <a:pt x="36" y="35"/>
                  </a:lnTo>
                  <a:lnTo>
                    <a:pt x="57" y="33"/>
                  </a:lnTo>
                  <a:lnTo>
                    <a:pt x="80" y="29"/>
                  </a:lnTo>
                  <a:lnTo>
                    <a:pt x="98" y="23"/>
                  </a:lnTo>
                  <a:lnTo>
                    <a:pt x="105" y="20"/>
                  </a:lnTo>
                  <a:lnTo>
                    <a:pt x="109" y="18"/>
                  </a:lnTo>
                  <a:lnTo>
                    <a:pt x="113" y="14"/>
                  </a:lnTo>
                  <a:lnTo>
                    <a:pt x="113" y="10"/>
                  </a:lnTo>
                  <a:close/>
                </a:path>
              </a:pathLst>
            </a:custGeom>
            <a:blipFill dpi="0" rotWithShape="0">
              <a:blip r:embed="rId20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664" name="Freeform 439">
              <a:extLst>
                <a:ext uri="{FF2B5EF4-FFF2-40B4-BE49-F238E27FC236}">
                  <a16:creationId xmlns:a16="http://schemas.microsoft.com/office/drawing/2014/main" id="{78375F3B-387D-8C37-958E-82EC70B88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2" y="1471"/>
              <a:ext cx="57" cy="17"/>
            </a:xfrm>
            <a:custGeom>
              <a:avLst/>
              <a:gdLst>
                <a:gd name="T0" fmla="*/ 15 w 113"/>
                <a:gd name="T1" fmla="*/ 1 h 35"/>
                <a:gd name="T2" fmla="*/ 14 w 113"/>
                <a:gd name="T3" fmla="*/ 1 h 35"/>
                <a:gd name="T4" fmla="*/ 14 w 113"/>
                <a:gd name="T5" fmla="*/ 0 h 35"/>
                <a:gd name="T6" fmla="*/ 12 w 113"/>
                <a:gd name="T7" fmla="*/ 0 h 35"/>
                <a:gd name="T8" fmla="*/ 10 w 113"/>
                <a:gd name="T9" fmla="*/ 0 h 35"/>
                <a:gd name="T10" fmla="*/ 7 w 113"/>
                <a:gd name="T11" fmla="*/ 0 h 35"/>
                <a:gd name="T12" fmla="*/ 5 w 113"/>
                <a:gd name="T13" fmla="*/ 1 h 35"/>
                <a:gd name="T14" fmla="*/ 2 w 113"/>
                <a:gd name="T15" fmla="*/ 1 h 35"/>
                <a:gd name="T16" fmla="*/ 1 w 113"/>
                <a:gd name="T17" fmla="*/ 2 h 35"/>
                <a:gd name="T18" fmla="*/ 1 w 113"/>
                <a:gd name="T19" fmla="*/ 2 h 35"/>
                <a:gd name="T20" fmla="*/ 0 w 113"/>
                <a:gd name="T21" fmla="*/ 2 h 35"/>
                <a:gd name="T22" fmla="*/ 0 w 113"/>
                <a:gd name="T23" fmla="*/ 3 h 35"/>
                <a:gd name="T24" fmla="*/ 1 w 113"/>
                <a:gd name="T25" fmla="*/ 3 h 35"/>
                <a:gd name="T26" fmla="*/ 1 w 113"/>
                <a:gd name="T27" fmla="*/ 4 h 35"/>
                <a:gd name="T28" fmla="*/ 2 w 113"/>
                <a:gd name="T29" fmla="*/ 4 h 35"/>
                <a:gd name="T30" fmla="*/ 3 w 113"/>
                <a:gd name="T31" fmla="*/ 4 h 35"/>
                <a:gd name="T32" fmla="*/ 5 w 113"/>
                <a:gd name="T33" fmla="*/ 4 h 35"/>
                <a:gd name="T34" fmla="*/ 8 w 113"/>
                <a:gd name="T35" fmla="*/ 4 h 35"/>
                <a:gd name="T36" fmla="*/ 10 w 113"/>
                <a:gd name="T37" fmla="*/ 3 h 35"/>
                <a:gd name="T38" fmla="*/ 13 w 113"/>
                <a:gd name="T39" fmla="*/ 2 h 35"/>
                <a:gd name="T40" fmla="*/ 14 w 113"/>
                <a:gd name="T41" fmla="*/ 2 h 35"/>
                <a:gd name="T42" fmla="*/ 14 w 113"/>
                <a:gd name="T43" fmla="*/ 2 h 35"/>
                <a:gd name="T44" fmla="*/ 15 w 113"/>
                <a:gd name="T45" fmla="*/ 1 h 35"/>
                <a:gd name="T46" fmla="*/ 15 w 113"/>
                <a:gd name="T47" fmla="*/ 1 h 3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3"/>
                <a:gd name="T73" fmla="*/ 0 h 35"/>
                <a:gd name="T74" fmla="*/ 113 w 113"/>
                <a:gd name="T75" fmla="*/ 35 h 3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3" h="35">
                  <a:moveTo>
                    <a:pt x="113" y="10"/>
                  </a:moveTo>
                  <a:lnTo>
                    <a:pt x="111" y="8"/>
                  </a:lnTo>
                  <a:lnTo>
                    <a:pt x="107" y="4"/>
                  </a:lnTo>
                  <a:lnTo>
                    <a:pt x="94" y="2"/>
                  </a:lnTo>
                  <a:lnTo>
                    <a:pt x="75" y="0"/>
                  </a:lnTo>
                  <a:lnTo>
                    <a:pt x="54" y="2"/>
                  </a:lnTo>
                  <a:lnTo>
                    <a:pt x="33" y="8"/>
                  </a:lnTo>
                  <a:lnTo>
                    <a:pt x="15" y="14"/>
                  </a:lnTo>
                  <a:lnTo>
                    <a:pt x="8" y="18"/>
                  </a:lnTo>
                  <a:lnTo>
                    <a:pt x="4" y="20"/>
                  </a:lnTo>
                  <a:lnTo>
                    <a:pt x="0" y="23"/>
                  </a:lnTo>
                  <a:lnTo>
                    <a:pt x="0" y="27"/>
                  </a:lnTo>
                  <a:lnTo>
                    <a:pt x="2" y="29"/>
                  </a:lnTo>
                  <a:lnTo>
                    <a:pt x="4" y="33"/>
                  </a:lnTo>
                  <a:lnTo>
                    <a:pt x="10" y="35"/>
                  </a:lnTo>
                  <a:lnTo>
                    <a:pt x="17" y="35"/>
                  </a:lnTo>
                  <a:lnTo>
                    <a:pt x="36" y="35"/>
                  </a:lnTo>
                  <a:lnTo>
                    <a:pt x="57" y="33"/>
                  </a:lnTo>
                  <a:lnTo>
                    <a:pt x="80" y="29"/>
                  </a:lnTo>
                  <a:lnTo>
                    <a:pt x="98" y="23"/>
                  </a:lnTo>
                  <a:lnTo>
                    <a:pt x="105" y="20"/>
                  </a:lnTo>
                  <a:lnTo>
                    <a:pt x="109" y="18"/>
                  </a:lnTo>
                  <a:lnTo>
                    <a:pt x="113" y="14"/>
                  </a:lnTo>
                  <a:lnTo>
                    <a:pt x="113" y="10"/>
                  </a:lnTo>
                  <a:close/>
                </a:path>
              </a:pathLst>
            </a:custGeom>
            <a:noFill/>
            <a:ln w="12700">
              <a:solidFill>
                <a:srgbClr val="618F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6563" name="Freeform 440">
            <a:extLst>
              <a:ext uri="{FF2B5EF4-FFF2-40B4-BE49-F238E27FC236}">
                <a16:creationId xmlns:a16="http://schemas.microsoft.com/office/drawing/2014/main" id="{349EED9B-0724-3E12-4BE7-3B9C8C56DB5C}"/>
              </a:ext>
            </a:extLst>
          </p:cNvPr>
          <p:cNvSpPr>
            <a:spLocks/>
          </p:cNvSpPr>
          <p:nvPr/>
        </p:nvSpPr>
        <p:spPr bwMode="auto">
          <a:xfrm>
            <a:off x="4773613" y="2339975"/>
            <a:ext cx="249237" cy="82550"/>
          </a:xfrm>
          <a:custGeom>
            <a:avLst/>
            <a:gdLst>
              <a:gd name="T0" fmla="*/ 2147483646 w 312"/>
              <a:gd name="T1" fmla="*/ 2147483646 h 106"/>
              <a:gd name="T2" fmla="*/ 2147483646 w 312"/>
              <a:gd name="T3" fmla="*/ 2147483646 h 106"/>
              <a:gd name="T4" fmla="*/ 2147483646 w 312"/>
              <a:gd name="T5" fmla="*/ 2147483646 h 106"/>
              <a:gd name="T6" fmla="*/ 2147483646 w 312"/>
              <a:gd name="T7" fmla="*/ 2147483646 h 106"/>
              <a:gd name="T8" fmla="*/ 2147483646 w 312"/>
              <a:gd name="T9" fmla="*/ 2147483646 h 106"/>
              <a:gd name="T10" fmla="*/ 2147483646 w 312"/>
              <a:gd name="T11" fmla="*/ 2147483646 h 106"/>
              <a:gd name="T12" fmla="*/ 2147483646 w 312"/>
              <a:gd name="T13" fmla="*/ 2147483646 h 106"/>
              <a:gd name="T14" fmla="*/ 2147483646 w 312"/>
              <a:gd name="T15" fmla="*/ 0 h 106"/>
              <a:gd name="T16" fmla="*/ 2147483646 w 312"/>
              <a:gd name="T17" fmla="*/ 1889211264 h 106"/>
              <a:gd name="T18" fmla="*/ 2147483646 w 312"/>
              <a:gd name="T19" fmla="*/ 2147483646 h 106"/>
              <a:gd name="T20" fmla="*/ 2147483646 w 312"/>
              <a:gd name="T21" fmla="*/ 2147483646 h 106"/>
              <a:gd name="T22" fmla="*/ 2147483646 w 312"/>
              <a:gd name="T23" fmla="*/ 2147483646 h 106"/>
              <a:gd name="T24" fmla="*/ 2147483646 w 312"/>
              <a:gd name="T25" fmla="*/ 2147483646 h 106"/>
              <a:gd name="T26" fmla="*/ 2147483646 w 312"/>
              <a:gd name="T27" fmla="*/ 2147483646 h 106"/>
              <a:gd name="T28" fmla="*/ 2147483646 w 312"/>
              <a:gd name="T29" fmla="*/ 2147483646 h 106"/>
              <a:gd name="T30" fmla="*/ 1529620991 w 312"/>
              <a:gd name="T31" fmla="*/ 2147483646 h 106"/>
              <a:gd name="T32" fmla="*/ 0 w 312"/>
              <a:gd name="T33" fmla="*/ 2147483646 h 106"/>
              <a:gd name="T34" fmla="*/ 1529620991 w 312"/>
              <a:gd name="T35" fmla="*/ 2147483646 h 106"/>
              <a:gd name="T36" fmla="*/ 2147483646 w 312"/>
              <a:gd name="T37" fmla="*/ 2147483646 h 106"/>
              <a:gd name="T38" fmla="*/ 2147483646 w 312"/>
              <a:gd name="T39" fmla="*/ 2147483646 h 106"/>
              <a:gd name="T40" fmla="*/ 2147483646 w 312"/>
              <a:gd name="T41" fmla="*/ 2147483646 h 106"/>
              <a:gd name="T42" fmla="*/ 2147483646 w 312"/>
              <a:gd name="T43" fmla="*/ 2147483646 h 106"/>
              <a:gd name="T44" fmla="*/ 2147483646 w 312"/>
              <a:gd name="T45" fmla="*/ 2147483646 h 106"/>
              <a:gd name="T46" fmla="*/ 2147483646 w 312"/>
              <a:gd name="T47" fmla="*/ 2147483646 h 106"/>
              <a:gd name="T48" fmla="*/ 2147483646 w 312"/>
              <a:gd name="T49" fmla="*/ 2147483646 h 106"/>
              <a:gd name="T50" fmla="*/ 2147483646 w 312"/>
              <a:gd name="T51" fmla="*/ 2147483646 h 106"/>
              <a:gd name="T52" fmla="*/ 2147483646 w 312"/>
              <a:gd name="T53" fmla="*/ 2147483646 h 106"/>
              <a:gd name="T54" fmla="*/ 2147483646 w 312"/>
              <a:gd name="T55" fmla="*/ 2147483646 h 106"/>
              <a:gd name="T56" fmla="*/ 2147483646 w 312"/>
              <a:gd name="T57" fmla="*/ 2147483646 h 106"/>
              <a:gd name="T58" fmla="*/ 2147483646 w 312"/>
              <a:gd name="T59" fmla="*/ 2147483646 h 106"/>
              <a:gd name="T60" fmla="*/ 2147483646 w 312"/>
              <a:gd name="T61" fmla="*/ 2147483646 h 106"/>
              <a:gd name="T62" fmla="*/ 2147483646 w 312"/>
              <a:gd name="T63" fmla="*/ 2147483646 h 106"/>
              <a:gd name="T64" fmla="*/ 2147483646 w 312"/>
              <a:gd name="T65" fmla="*/ 2147483646 h 106"/>
              <a:gd name="T66" fmla="*/ 2147483646 w 312"/>
              <a:gd name="T67" fmla="*/ 2147483646 h 106"/>
              <a:gd name="T68" fmla="*/ 2147483646 w 312"/>
              <a:gd name="T69" fmla="*/ 2147483646 h 106"/>
              <a:gd name="T70" fmla="*/ 2147483646 w 312"/>
              <a:gd name="T71" fmla="*/ 2147483646 h 10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312"/>
              <a:gd name="T109" fmla="*/ 0 h 106"/>
              <a:gd name="T110" fmla="*/ 312 w 312"/>
              <a:gd name="T111" fmla="*/ 106 h 10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312" h="106">
                <a:moveTo>
                  <a:pt x="312" y="33"/>
                </a:moveTo>
                <a:lnTo>
                  <a:pt x="289" y="31"/>
                </a:lnTo>
                <a:lnTo>
                  <a:pt x="268" y="31"/>
                </a:lnTo>
                <a:lnTo>
                  <a:pt x="251" y="27"/>
                </a:lnTo>
                <a:lnTo>
                  <a:pt x="235" y="23"/>
                </a:lnTo>
                <a:lnTo>
                  <a:pt x="205" y="14"/>
                </a:lnTo>
                <a:lnTo>
                  <a:pt x="191" y="8"/>
                </a:lnTo>
                <a:lnTo>
                  <a:pt x="174" y="0"/>
                </a:lnTo>
                <a:lnTo>
                  <a:pt x="143" y="4"/>
                </a:lnTo>
                <a:lnTo>
                  <a:pt x="115" y="12"/>
                </a:lnTo>
                <a:lnTo>
                  <a:pt x="84" y="23"/>
                </a:lnTo>
                <a:lnTo>
                  <a:pt x="67" y="31"/>
                </a:lnTo>
                <a:lnTo>
                  <a:pt x="46" y="40"/>
                </a:lnTo>
                <a:lnTo>
                  <a:pt x="26" y="58"/>
                </a:lnTo>
                <a:lnTo>
                  <a:pt x="13" y="69"/>
                </a:lnTo>
                <a:lnTo>
                  <a:pt x="3" y="79"/>
                </a:lnTo>
                <a:lnTo>
                  <a:pt x="0" y="86"/>
                </a:lnTo>
                <a:lnTo>
                  <a:pt x="3" y="92"/>
                </a:lnTo>
                <a:lnTo>
                  <a:pt x="11" y="96"/>
                </a:lnTo>
                <a:lnTo>
                  <a:pt x="28" y="102"/>
                </a:lnTo>
                <a:lnTo>
                  <a:pt x="38" y="104"/>
                </a:lnTo>
                <a:lnTo>
                  <a:pt x="51" y="106"/>
                </a:lnTo>
                <a:lnTo>
                  <a:pt x="61" y="104"/>
                </a:lnTo>
                <a:lnTo>
                  <a:pt x="72" y="100"/>
                </a:lnTo>
                <a:lnTo>
                  <a:pt x="86" y="94"/>
                </a:lnTo>
                <a:lnTo>
                  <a:pt x="97" y="90"/>
                </a:lnTo>
                <a:lnTo>
                  <a:pt x="168" y="73"/>
                </a:lnTo>
                <a:lnTo>
                  <a:pt x="203" y="65"/>
                </a:lnTo>
                <a:lnTo>
                  <a:pt x="234" y="62"/>
                </a:lnTo>
                <a:lnTo>
                  <a:pt x="251" y="63"/>
                </a:lnTo>
                <a:lnTo>
                  <a:pt x="260" y="62"/>
                </a:lnTo>
                <a:lnTo>
                  <a:pt x="270" y="60"/>
                </a:lnTo>
                <a:lnTo>
                  <a:pt x="280" y="54"/>
                </a:lnTo>
                <a:lnTo>
                  <a:pt x="291" y="46"/>
                </a:lnTo>
                <a:lnTo>
                  <a:pt x="303" y="38"/>
                </a:lnTo>
                <a:lnTo>
                  <a:pt x="312" y="33"/>
                </a:lnTo>
                <a:close/>
              </a:path>
            </a:pathLst>
          </a:custGeom>
          <a:solidFill>
            <a:srgbClr val="CCFFFF"/>
          </a:solidFill>
          <a:ln w="12700">
            <a:solidFill>
              <a:srgbClr val="3366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grpSp>
        <p:nvGrpSpPr>
          <p:cNvPr id="16564" name="Group 441">
            <a:extLst>
              <a:ext uri="{FF2B5EF4-FFF2-40B4-BE49-F238E27FC236}">
                <a16:creationId xmlns:a16="http://schemas.microsoft.com/office/drawing/2014/main" id="{6E3891C7-206E-DD6E-5339-0A2B5C9B264A}"/>
              </a:ext>
            </a:extLst>
          </p:cNvPr>
          <p:cNvGrpSpPr>
            <a:grpSpLocks/>
          </p:cNvGrpSpPr>
          <p:nvPr/>
        </p:nvGrpSpPr>
        <p:grpSpPr bwMode="auto">
          <a:xfrm>
            <a:off x="4829175" y="2360613"/>
            <a:ext cx="88900" cy="26987"/>
            <a:chOff x="3042" y="1487"/>
            <a:chExt cx="56" cy="17"/>
          </a:xfrm>
        </p:grpSpPr>
        <p:sp>
          <p:nvSpPr>
            <p:cNvPr id="16661" name="Freeform 442">
              <a:extLst>
                <a:ext uri="{FF2B5EF4-FFF2-40B4-BE49-F238E27FC236}">
                  <a16:creationId xmlns:a16="http://schemas.microsoft.com/office/drawing/2014/main" id="{332A091E-3AC3-4733-E1DD-B09435F74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2" y="1487"/>
              <a:ext cx="56" cy="17"/>
            </a:xfrm>
            <a:custGeom>
              <a:avLst/>
              <a:gdLst>
                <a:gd name="T0" fmla="*/ 14 w 113"/>
                <a:gd name="T1" fmla="*/ 1 h 35"/>
                <a:gd name="T2" fmla="*/ 13 w 113"/>
                <a:gd name="T3" fmla="*/ 0 h 35"/>
                <a:gd name="T4" fmla="*/ 13 w 113"/>
                <a:gd name="T5" fmla="*/ 0 h 35"/>
                <a:gd name="T6" fmla="*/ 12 w 113"/>
                <a:gd name="T7" fmla="*/ 0 h 35"/>
                <a:gd name="T8" fmla="*/ 12 w 113"/>
                <a:gd name="T9" fmla="*/ 0 h 35"/>
                <a:gd name="T10" fmla="*/ 9 w 113"/>
                <a:gd name="T11" fmla="*/ 0 h 35"/>
                <a:gd name="T12" fmla="*/ 6 w 113"/>
                <a:gd name="T13" fmla="*/ 0 h 35"/>
                <a:gd name="T14" fmla="*/ 4 w 113"/>
                <a:gd name="T15" fmla="*/ 0 h 35"/>
                <a:gd name="T16" fmla="*/ 1 w 113"/>
                <a:gd name="T17" fmla="*/ 1 h 35"/>
                <a:gd name="T18" fmla="*/ 0 w 113"/>
                <a:gd name="T19" fmla="*/ 1 h 35"/>
                <a:gd name="T20" fmla="*/ 0 w 113"/>
                <a:gd name="T21" fmla="*/ 2 h 35"/>
                <a:gd name="T22" fmla="*/ 0 w 113"/>
                <a:gd name="T23" fmla="*/ 2 h 35"/>
                <a:gd name="T24" fmla="*/ 0 w 113"/>
                <a:gd name="T25" fmla="*/ 3 h 35"/>
                <a:gd name="T26" fmla="*/ 0 w 113"/>
                <a:gd name="T27" fmla="*/ 3 h 35"/>
                <a:gd name="T28" fmla="*/ 0 w 113"/>
                <a:gd name="T29" fmla="*/ 3 h 35"/>
                <a:gd name="T30" fmla="*/ 2 w 113"/>
                <a:gd name="T31" fmla="*/ 4 h 35"/>
                <a:gd name="T32" fmla="*/ 4 w 113"/>
                <a:gd name="T33" fmla="*/ 4 h 35"/>
                <a:gd name="T34" fmla="*/ 7 w 113"/>
                <a:gd name="T35" fmla="*/ 4 h 35"/>
                <a:gd name="T36" fmla="*/ 10 w 113"/>
                <a:gd name="T37" fmla="*/ 3 h 35"/>
                <a:gd name="T38" fmla="*/ 12 w 113"/>
                <a:gd name="T39" fmla="*/ 2 h 35"/>
                <a:gd name="T40" fmla="*/ 13 w 113"/>
                <a:gd name="T41" fmla="*/ 2 h 35"/>
                <a:gd name="T42" fmla="*/ 13 w 113"/>
                <a:gd name="T43" fmla="*/ 1 h 35"/>
                <a:gd name="T44" fmla="*/ 14 w 113"/>
                <a:gd name="T45" fmla="*/ 1 h 35"/>
                <a:gd name="T46" fmla="*/ 14 w 113"/>
                <a:gd name="T47" fmla="*/ 1 h 3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3"/>
                <a:gd name="T73" fmla="*/ 0 h 35"/>
                <a:gd name="T74" fmla="*/ 113 w 113"/>
                <a:gd name="T75" fmla="*/ 35 h 3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3" h="35">
                  <a:moveTo>
                    <a:pt x="113" y="8"/>
                  </a:moveTo>
                  <a:lnTo>
                    <a:pt x="111" y="6"/>
                  </a:lnTo>
                  <a:lnTo>
                    <a:pt x="109" y="2"/>
                  </a:lnTo>
                  <a:lnTo>
                    <a:pt x="103" y="2"/>
                  </a:lnTo>
                  <a:lnTo>
                    <a:pt x="96" y="0"/>
                  </a:lnTo>
                  <a:lnTo>
                    <a:pt x="76" y="0"/>
                  </a:lnTo>
                  <a:lnTo>
                    <a:pt x="55" y="2"/>
                  </a:lnTo>
                  <a:lnTo>
                    <a:pt x="32" y="6"/>
                  </a:lnTo>
                  <a:lnTo>
                    <a:pt x="15" y="11"/>
                  </a:lnTo>
                  <a:lnTo>
                    <a:pt x="7" y="15"/>
                  </a:lnTo>
                  <a:lnTo>
                    <a:pt x="3" y="19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2" y="27"/>
                  </a:lnTo>
                  <a:lnTo>
                    <a:pt x="5" y="31"/>
                  </a:lnTo>
                  <a:lnTo>
                    <a:pt x="19" y="33"/>
                  </a:lnTo>
                  <a:lnTo>
                    <a:pt x="36" y="35"/>
                  </a:lnTo>
                  <a:lnTo>
                    <a:pt x="59" y="33"/>
                  </a:lnTo>
                  <a:lnTo>
                    <a:pt x="80" y="27"/>
                  </a:lnTo>
                  <a:lnTo>
                    <a:pt x="97" y="21"/>
                  </a:lnTo>
                  <a:lnTo>
                    <a:pt x="105" y="19"/>
                  </a:lnTo>
                  <a:lnTo>
                    <a:pt x="109" y="15"/>
                  </a:lnTo>
                  <a:lnTo>
                    <a:pt x="113" y="11"/>
                  </a:lnTo>
                  <a:lnTo>
                    <a:pt x="113" y="8"/>
                  </a:lnTo>
                  <a:close/>
                </a:path>
              </a:pathLst>
            </a:custGeom>
            <a:blipFill dpi="0" rotWithShape="0">
              <a:blip r:embed="rId2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662" name="Freeform 443">
              <a:extLst>
                <a:ext uri="{FF2B5EF4-FFF2-40B4-BE49-F238E27FC236}">
                  <a16:creationId xmlns:a16="http://schemas.microsoft.com/office/drawing/2014/main" id="{B0555685-AF48-95E6-E53E-EA50DE88C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2" y="1487"/>
              <a:ext cx="56" cy="17"/>
            </a:xfrm>
            <a:custGeom>
              <a:avLst/>
              <a:gdLst>
                <a:gd name="T0" fmla="*/ 14 w 113"/>
                <a:gd name="T1" fmla="*/ 1 h 35"/>
                <a:gd name="T2" fmla="*/ 13 w 113"/>
                <a:gd name="T3" fmla="*/ 0 h 35"/>
                <a:gd name="T4" fmla="*/ 13 w 113"/>
                <a:gd name="T5" fmla="*/ 0 h 35"/>
                <a:gd name="T6" fmla="*/ 12 w 113"/>
                <a:gd name="T7" fmla="*/ 0 h 35"/>
                <a:gd name="T8" fmla="*/ 12 w 113"/>
                <a:gd name="T9" fmla="*/ 0 h 35"/>
                <a:gd name="T10" fmla="*/ 9 w 113"/>
                <a:gd name="T11" fmla="*/ 0 h 35"/>
                <a:gd name="T12" fmla="*/ 6 w 113"/>
                <a:gd name="T13" fmla="*/ 0 h 35"/>
                <a:gd name="T14" fmla="*/ 4 w 113"/>
                <a:gd name="T15" fmla="*/ 0 h 35"/>
                <a:gd name="T16" fmla="*/ 1 w 113"/>
                <a:gd name="T17" fmla="*/ 1 h 35"/>
                <a:gd name="T18" fmla="*/ 0 w 113"/>
                <a:gd name="T19" fmla="*/ 1 h 35"/>
                <a:gd name="T20" fmla="*/ 0 w 113"/>
                <a:gd name="T21" fmla="*/ 2 h 35"/>
                <a:gd name="T22" fmla="*/ 0 w 113"/>
                <a:gd name="T23" fmla="*/ 2 h 35"/>
                <a:gd name="T24" fmla="*/ 0 w 113"/>
                <a:gd name="T25" fmla="*/ 3 h 35"/>
                <a:gd name="T26" fmla="*/ 0 w 113"/>
                <a:gd name="T27" fmla="*/ 3 h 35"/>
                <a:gd name="T28" fmla="*/ 0 w 113"/>
                <a:gd name="T29" fmla="*/ 3 h 35"/>
                <a:gd name="T30" fmla="*/ 2 w 113"/>
                <a:gd name="T31" fmla="*/ 4 h 35"/>
                <a:gd name="T32" fmla="*/ 4 w 113"/>
                <a:gd name="T33" fmla="*/ 4 h 35"/>
                <a:gd name="T34" fmla="*/ 7 w 113"/>
                <a:gd name="T35" fmla="*/ 4 h 35"/>
                <a:gd name="T36" fmla="*/ 10 w 113"/>
                <a:gd name="T37" fmla="*/ 3 h 35"/>
                <a:gd name="T38" fmla="*/ 12 w 113"/>
                <a:gd name="T39" fmla="*/ 2 h 35"/>
                <a:gd name="T40" fmla="*/ 13 w 113"/>
                <a:gd name="T41" fmla="*/ 2 h 35"/>
                <a:gd name="T42" fmla="*/ 13 w 113"/>
                <a:gd name="T43" fmla="*/ 1 h 35"/>
                <a:gd name="T44" fmla="*/ 14 w 113"/>
                <a:gd name="T45" fmla="*/ 1 h 35"/>
                <a:gd name="T46" fmla="*/ 14 w 113"/>
                <a:gd name="T47" fmla="*/ 1 h 3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3"/>
                <a:gd name="T73" fmla="*/ 0 h 35"/>
                <a:gd name="T74" fmla="*/ 113 w 113"/>
                <a:gd name="T75" fmla="*/ 35 h 3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3" h="35">
                  <a:moveTo>
                    <a:pt x="113" y="8"/>
                  </a:moveTo>
                  <a:lnTo>
                    <a:pt x="111" y="6"/>
                  </a:lnTo>
                  <a:lnTo>
                    <a:pt x="109" y="2"/>
                  </a:lnTo>
                  <a:lnTo>
                    <a:pt x="103" y="2"/>
                  </a:lnTo>
                  <a:lnTo>
                    <a:pt x="96" y="0"/>
                  </a:lnTo>
                  <a:lnTo>
                    <a:pt x="76" y="0"/>
                  </a:lnTo>
                  <a:lnTo>
                    <a:pt x="55" y="2"/>
                  </a:lnTo>
                  <a:lnTo>
                    <a:pt x="32" y="6"/>
                  </a:lnTo>
                  <a:lnTo>
                    <a:pt x="15" y="11"/>
                  </a:lnTo>
                  <a:lnTo>
                    <a:pt x="7" y="15"/>
                  </a:lnTo>
                  <a:lnTo>
                    <a:pt x="3" y="19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2" y="27"/>
                  </a:lnTo>
                  <a:lnTo>
                    <a:pt x="5" y="31"/>
                  </a:lnTo>
                  <a:lnTo>
                    <a:pt x="19" y="33"/>
                  </a:lnTo>
                  <a:lnTo>
                    <a:pt x="36" y="35"/>
                  </a:lnTo>
                  <a:lnTo>
                    <a:pt x="59" y="33"/>
                  </a:lnTo>
                  <a:lnTo>
                    <a:pt x="80" y="27"/>
                  </a:lnTo>
                  <a:lnTo>
                    <a:pt x="97" y="21"/>
                  </a:lnTo>
                  <a:lnTo>
                    <a:pt x="105" y="19"/>
                  </a:lnTo>
                  <a:lnTo>
                    <a:pt x="109" y="15"/>
                  </a:lnTo>
                  <a:lnTo>
                    <a:pt x="113" y="11"/>
                  </a:lnTo>
                  <a:lnTo>
                    <a:pt x="113" y="8"/>
                  </a:lnTo>
                  <a:close/>
                </a:path>
              </a:pathLst>
            </a:custGeom>
            <a:noFill/>
            <a:ln w="12700">
              <a:solidFill>
                <a:srgbClr val="618F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6565" name="Freeform 444">
            <a:extLst>
              <a:ext uri="{FF2B5EF4-FFF2-40B4-BE49-F238E27FC236}">
                <a16:creationId xmlns:a16="http://schemas.microsoft.com/office/drawing/2014/main" id="{D0C75F77-BE29-F5B6-596F-8C7CED809C7B}"/>
              </a:ext>
            </a:extLst>
          </p:cNvPr>
          <p:cNvSpPr>
            <a:spLocks/>
          </p:cNvSpPr>
          <p:nvPr/>
        </p:nvSpPr>
        <p:spPr bwMode="auto">
          <a:xfrm>
            <a:off x="4391025" y="2339975"/>
            <a:ext cx="247650" cy="82550"/>
          </a:xfrm>
          <a:custGeom>
            <a:avLst/>
            <a:gdLst>
              <a:gd name="T0" fmla="*/ 2147483646 w 313"/>
              <a:gd name="T1" fmla="*/ 2147483646 h 104"/>
              <a:gd name="T2" fmla="*/ 2147483646 w 313"/>
              <a:gd name="T3" fmla="*/ 2147483646 h 104"/>
              <a:gd name="T4" fmla="*/ 2147483646 w 313"/>
              <a:gd name="T5" fmla="*/ 2147483646 h 104"/>
              <a:gd name="T6" fmla="*/ 2147483646 w 313"/>
              <a:gd name="T7" fmla="*/ 2147483646 h 104"/>
              <a:gd name="T8" fmla="*/ 2147483646 w 313"/>
              <a:gd name="T9" fmla="*/ 2147483646 h 104"/>
              <a:gd name="T10" fmla="*/ 2147483646 w 313"/>
              <a:gd name="T11" fmla="*/ 2147483646 h 104"/>
              <a:gd name="T12" fmla="*/ 2147483646 w 313"/>
              <a:gd name="T13" fmla="*/ 2147483646 h 104"/>
              <a:gd name="T14" fmla="*/ 2147483646 w 313"/>
              <a:gd name="T15" fmla="*/ 0 h 104"/>
              <a:gd name="T16" fmla="*/ 2147483646 w 313"/>
              <a:gd name="T17" fmla="*/ 1000502031 h 104"/>
              <a:gd name="T18" fmla="*/ 2147483646 w 313"/>
              <a:gd name="T19" fmla="*/ 2147483646 h 104"/>
              <a:gd name="T20" fmla="*/ 2147483646 w 313"/>
              <a:gd name="T21" fmla="*/ 2147483646 h 104"/>
              <a:gd name="T22" fmla="*/ 2147483646 w 313"/>
              <a:gd name="T23" fmla="*/ 2147483646 h 104"/>
              <a:gd name="T24" fmla="*/ 2147483646 w 313"/>
              <a:gd name="T25" fmla="*/ 2147483646 h 104"/>
              <a:gd name="T26" fmla="*/ 2147483646 w 313"/>
              <a:gd name="T27" fmla="*/ 2147483646 h 104"/>
              <a:gd name="T28" fmla="*/ 2147483646 w 313"/>
              <a:gd name="T29" fmla="*/ 2147483646 h 104"/>
              <a:gd name="T30" fmla="*/ 1981351913 w 313"/>
              <a:gd name="T31" fmla="*/ 2147483646 h 104"/>
              <a:gd name="T32" fmla="*/ 0 w 313"/>
              <a:gd name="T33" fmla="*/ 2147483646 h 104"/>
              <a:gd name="T34" fmla="*/ 1981351913 w 313"/>
              <a:gd name="T35" fmla="*/ 2147483646 h 104"/>
              <a:gd name="T36" fmla="*/ 2147483646 w 313"/>
              <a:gd name="T37" fmla="*/ 2147483646 h 104"/>
              <a:gd name="T38" fmla="*/ 2147483646 w 313"/>
              <a:gd name="T39" fmla="*/ 2147483646 h 104"/>
              <a:gd name="T40" fmla="*/ 2147483646 w 313"/>
              <a:gd name="T41" fmla="*/ 2147483646 h 104"/>
              <a:gd name="T42" fmla="*/ 2147483646 w 313"/>
              <a:gd name="T43" fmla="*/ 2147483646 h 104"/>
              <a:gd name="T44" fmla="*/ 2147483646 w 313"/>
              <a:gd name="T45" fmla="*/ 2147483646 h 104"/>
              <a:gd name="T46" fmla="*/ 2147483646 w 313"/>
              <a:gd name="T47" fmla="*/ 2147483646 h 104"/>
              <a:gd name="T48" fmla="*/ 2147483646 w 313"/>
              <a:gd name="T49" fmla="*/ 2147483646 h 104"/>
              <a:gd name="T50" fmla="*/ 2147483646 w 313"/>
              <a:gd name="T51" fmla="*/ 2147483646 h 104"/>
              <a:gd name="T52" fmla="*/ 2147483646 w 313"/>
              <a:gd name="T53" fmla="*/ 2147483646 h 104"/>
              <a:gd name="T54" fmla="*/ 2147483646 w 313"/>
              <a:gd name="T55" fmla="*/ 2147483646 h 104"/>
              <a:gd name="T56" fmla="*/ 2147483646 w 313"/>
              <a:gd name="T57" fmla="*/ 2147483646 h 104"/>
              <a:gd name="T58" fmla="*/ 2147483646 w 313"/>
              <a:gd name="T59" fmla="*/ 2147483646 h 104"/>
              <a:gd name="T60" fmla="*/ 2147483646 w 313"/>
              <a:gd name="T61" fmla="*/ 2147483646 h 104"/>
              <a:gd name="T62" fmla="*/ 2147483646 w 313"/>
              <a:gd name="T63" fmla="*/ 2147483646 h 104"/>
              <a:gd name="T64" fmla="*/ 2147483646 w 313"/>
              <a:gd name="T65" fmla="*/ 2147483646 h 104"/>
              <a:gd name="T66" fmla="*/ 2147483646 w 313"/>
              <a:gd name="T67" fmla="*/ 2147483646 h 104"/>
              <a:gd name="T68" fmla="*/ 2147483646 w 313"/>
              <a:gd name="T69" fmla="*/ 2147483646 h 104"/>
              <a:gd name="T70" fmla="*/ 2147483646 w 313"/>
              <a:gd name="T71" fmla="*/ 2147483646 h 10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313"/>
              <a:gd name="T109" fmla="*/ 0 h 104"/>
              <a:gd name="T110" fmla="*/ 313 w 313"/>
              <a:gd name="T111" fmla="*/ 104 h 104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313" h="104">
                <a:moveTo>
                  <a:pt x="313" y="31"/>
                </a:moveTo>
                <a:lnTo>
                  <a:pt x="290" y="29"/>
                </a:lnTo>
                <a:lnTo>
                  <a:pt x="269" y="29"/>
                </a:lnTo>
                <a:lnTo>
                  <a:pt x="252" y="25"/>
                </a:lnTo>
                <a:lnTo>
                  <a:pt x="236" y="21"/>
                </a:lnTo>
                <a:lnTo>
                  <a:pt x="206" y="13"/>
                </a:lnTo>
                <a:lnTo>
                  <a:pt x="192" y="8"/>
                </a:lnTo>
                <a:lnTo>
                  <a:pt x="175" y="0"/>
                </a:lnTo>
                <a:lnTo>
                  <a:pt x="146" y="2"/>
                </a:lnTo>
                <a:lnTo>
                  <a:pt x="117" y="10"/>
                </a:lnTo>
                <a:lnTo>
                  <a:pt x="85" y="21"/>
                </a:lnTo>
                <a:lnTo>
                  <a:pt x="68" y="29"/>
                </a:lnTo>
                <a:lnTo>
                  <a:pt x="46" y="38"/>
                </a:lnTo>
                <a:lnTo>
                  <a:pt x="27" y="56"/>
                </a:lnTo>
                <a:lnTo>
                  <a:pt x="14" y="67"/>
                </a:lnTo>
                <a:lnTo>
                  <a:pt x="4" y="77"/>
                </a:lnTo>
                <a:lnTo>
                  <a:pt x="0" y="84"/>
                </a:lnTo>
                <a:lnTo>
                  <a:pt x="4" y="90"/>
                </a:lnTo>
                <a:lnTo>
                  <a:pt x="12" y="94"/>
                </a:lnTo>
                <a:lnTo>
                  <a:pt x="29" y="100"/>
                </a:lnTo>
                <a:lnTo>
                  <a:pt x="39" y="102"/>
                </a:lnTo>
                <a:lnTo>
                  <a:pt x="52" y="104"/>
                </a:lnTo>
                <a:lnTo>
                  <a:pt x="62" y="102"/>
                </a:lnTo>
                <a:lnTo>
                  <a:pt x="73" y="98"/>
                </a:lnTo>
                <a:lnTo>
                  <a:pt x="87" y="92"/>
                </a:lnTo>
                <a:lnTo>
                  <a:pt x="98" y="88"/>
                </a:lnTo>
                <a:lnTo>
                  <a:pt x="169" y="71"/>
                </a:lnTo>
                <a:lnTo>
                  <a:pt x="204" y="63"/>
                </a:lnTo>
                <a:lnTo>
                  <a:pt x="234" y="60"/>
                </a:lnTo>
                <a:lnTo>
                  <a:pt x="252" y="61"/>
                </a:lnTo>
                <a:lnTo>
                  <a:pt x="261" y="60"/>
                </a:lnTo>
                <a:lnTo>
                  <a:pt x="271" y="58"/>
                </a:lnTo>
                <a:lnTo>
                  <a:pt x="280" y="54"/>
                </a:lnTo>
                <a:lnTo>
                  <a:pt x="292" y="46"/>
                </a:lnTo>
                <a:lnTo>
                  <a:pt x="303" y="38"/>
                </a:lnTo>
                <a:lnTo>
                  <a:pt x="313" y="31"/>
                </a:lnTo>
                <a:close/>
              </a:path>
            </a:pathLst>
          </a:custGeom>
          <a:solidFill>
            <a:srgbClr val="CCFFFF"/>
          </a:solidFill>
          <a:ln w="12700">
            <a:solidFill>
              <a:srgbClr val="3366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grpSp>
        <p:nvGrpSpPr>
          <p:cNvPr id="16566" name="Group 445">
            <a:extLst>
              <a:ext uri="{FF2B5EF4-FFF2-40B4-BE49-F238E27FC236}">
                <a16:creationId xmlns:a16="http://schemas.microsoft.com/office/drawing/2014/main" id="{6370F740-55C2-4C03-5810-382E3B75E5F0}"/>
              </a:ext>
            </a:extLst>
          </p:cNvPr>
          <p:cNvGrpSpPr>
            <a:grpSpLocks/>
          </p:cNvGrpSpPr>
          <p:nvPr/>
        </p:nvGrpSpPr>
        <p:grpSpPr bwMode="auto">
          <a:xfrm>
            <a:off x="4445000" y="2360613"/>
            <a:ext cx="90488" cy="26987"/>
            <a:chOff x="2800" y="1487"/>
            <a:chExt cx="57" cy="17"/>
          </a:xfrm>
        </p:grpSpPr>
        <p:sp>
          <p:nvSpPr>
            <p:cNvPr id="16659" name="Freeform 446">
              <a:extLst>
                <a:ext uri="{FF2B5EF4-FFF2-40B4-BE49-F238E27FC236}">
                  <a16:creationId xmlns:a16="http://schemas.microsoft.com/office/drawing/2014/main" id="{EDFF80E9-55E3-6930-2FA3-60050DC99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" y="1487"/>
              <a:ext cx="57" cy="17"/>
            </a:xfrm>
            <a:custGeom>
              <a:avLst/>
              <a:gdLst>
                <a:gd name="T0" fmla="*/ 15 w 114"/>
                <a:gd name="T1" fmla="*/ 1 h 35"/>
                <a:gd name="T2" fmla="*/ 14 w 114"/>
                <a:gd name="T3" fmla="*/ 0 h 35"/>
                <a:gd name="T4" fmla="*/ 14 w 114"/>
                <a:gd name="T5" fmla="*/ 0 h 35"/>
                <a:gd name="T6" fmla="*/ 12 w 114"/>
                <a:gd name="T7" fmla="*/ 0 h 35"/>
                <a:gd name="T8" fmla="*/ 10 w 114"/>
                <a:gd name="T9" fmla="*/ 0 h 35"/>
                <a:gd name="T10" fmla="*/ 7 w 114"/>
                <a:gd name="T11" fmla="*/ 0 h 35"/>
                <a:gd name="T12" fmla="*/ 5 w 114"/>
                <a:gd name="T13" fmla="*/ 0 h 35"/>
                <a:gd name="T14" fmla="*/ 2 w 114"/>
                <a:gd name="T15" fmla="*/ 1 h 35"/>
                <a:gd name="T16" fmla="*/ 1 w 114"/>
                <a:gd name="T17" fmla="*/ 1 h 35"/>
                <a:gd name="T18" fmla="*/ 1 w 114"/>
                <a:gd name="T19" fmla="*/ 2 h 35"/>
                <a:gd name="T20" fmla="*/ 0 w 114"/>
                <a:gd name="T21" fmla="*/ 2 h 35"/>
                <a:gd name="T22" fmla="*/ 0 w 114"/>
                <a:gd name="T23" fmla="*/ 3 h 35"/>
                <a:gd name="T24" fmla="*/ 1 w 114"/>
                <a:gd name="T25" fmla="*/ 3 h 35"/>
                <a:gd name="T26" fmla="*/ 1 w 114"/>
                <a:gd name="T27" fmla="*/ 3 h 35"/>
                <a:gd name="T28" fmla="*/ 3 w 114"/>
                <a:gd name="T29" fmla="*/ 4 h 35"/>
                <a:gd name="T30" fmla="*/ 5 w 114"/>
                <a:gd name="T31" fmla="*/ 4 h 35"/>
                <a:gd name="T32" fmla="*/ 8 w 114"/>
                <a:gd name="T33" fmla="*/ 4 h 35"/>
                <a:gd name="T34" fmla="*/ 11 w 114"/>
                <a:gd name="T35" fmla="*/ 3 h 35"/>
                <a:gd name="T36" fmla="*/ 13 w 114"/>
                <a:gd name="T37" fmla="*/ 2 h 35"/>
                <a:gd name="T38" fmla="*/ 14 w 114"/>
                <a:gd name="T39" fmla="*/ 2 h 35"/>
                <a:gd name="T40" fmla="*/ 14 w 114"/>
                <a:gd name="T41" fmla="*/ 1 h 35"/>
                <a:gd name="T42" fmla="*/ 15 w 114"/>
                <a:gd name="T43" fmla="*/ 1 h 35"/>
                <a:gd name="T44" fmla="*/ 15 w 114"/>
                <a:gd name="T45" fmla="*/ 1 h 3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4"/>
                <a:gd name="T70" fmla="*/ 0 h 35"/>
                <a:gd name="T71" fmla="*/ 114 w 114"/>
                <a:gd name="T72" fmla="*/ 35 h 3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4" h="35">
                  <a:moveTo>
                    <a:pt x="114" y="8"/>
                  </a:moveTo>
                  <a:lnTo>
                    <a:pt x="112" y="6"/>
                  </a:lnTo>
                  <a:lnTo>
                    <a:pt x="108" y="2"/>
                  </a:lnTo>
                  <a:lnTo>
                    <a:pt x="94" y="0"/>
                  </a:lnTo>
                  <a:lnTo>
                    <a:pt x="75" y="0"/>
                  </a:lnTo>
                  <a:lnTo>
                    <a:pt x="54" y="2"/>
                  </a:lnTo>
                  <a:lnTo>
                    <a:pt x="33" y="6"/>
                  </a:lnTo>
                  <a:lnTo>
                    <a:pt x="16" y="11"/>
                  </a:lnTo>
                  <a:lnTo>
                    <a:pt x="8" y="15"/>
                  </a:lnTo>
                  <a:lnTo>
                    <a:pt x="4" y="19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2" y="27"/>
                  </a:lnTo>
                  <a:lnTo>
                    <a:pt x="6" y="31"/>
                  </a:lnTo>
                  <a:lnTo>
                    <a:pt x="20" y="33"/>
                  </a:lnTo>
                  <a:lnTo>
                    <a:pt x="37" y="35"/>
                  </a:lnTo>
                  <a:lnTo>
                    <a:pt x="60" y="33"/>
                  </a:lnTo>
                  <a:lnTo>
                    <a:pt x="81" y="27"/>
                  </a:lnTo>
                  <a:lnTo>
                    <a:pt x="98" y="21"/>
                  </a:lnTo>
                  <a:lnTo>
                    <a:pt x="106" y="19"/>
                  </a:lnTo>
                  <a:lnTo>
                    <a:pt x="110" y="15"/>
                  </a:lnTo>
                  <a:lnTo>
                    <a:pt x="114" y="11"/>
                  </a:lnTo>
                  <a:lnTo>
                    <a:pt x="114" y="8"/>
                  </a:lnTo>
                  <a:close/>
                </a:path>
              </a:pathLst>
            </a:custGeom>
            <a:blipFill dpi="0" rotWithShape="0">
              <a:blip r:embed="rId25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660" name="Freeform 447">
              <a:extLst>
                <a:ext uri="{FF2B5EF4-FFF2-40B4-BE49-F238E27FC236}">
                  <a16:creationId xmlns:a16="http://schemas.microsoft.com/office/drawing/2014/main" id="{726487BB-FBA1-6310-58E8-F877536D0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" y="1487"/>
              <a:ext cx="57" cy="17"/>
            </a:xfrm>
            <a:custGeom>
              <a:avLst/>
              <a:gdLst>
                <a:gd name="T0" fmla="*/ 15 w 114"/>
                <a:gd name="T1" fmla="*/ 1 h 35"/>
                <a:gd name="T2" fmla="*/ 14 w 114"/>
                <a:gd name="T3" fmla="*/ 0 h 35"/>
                <a:gd name="T4" fmla="*/ 14 w 114"/>
                <a:gd name="T5" fmla="*/ 0 h 35"/>
                <a:gd name="T6" fmla="*/ 12 w 114"/>
                <a:gd name="T7" fmla="*/ 0 h 35"/>
                <a:gd name="T8" fmla="*/ 10 w 114"/>
                <a:gd name="T9" fmla="*/ 0 h 35"/>
                <a:gd name="T10" fmla="*/ 7 w 114"/>
                <a:gd name="T11" fmla="*/ 0 h 35"/>
                <a:gd name="T12" fmla="*/ 5 w 114"/>
                <a:gd name="T13" fmla="*/ 0 h 35"/>
                <a:gd name="T14" fmla="*/ 2 w 114"/>
                <a:gd name="T15" fmla="*/ 1 h 35"/>
                <a:gd name="T16" fmla="*/ 1 w 114"/>
                <a:gd name="T17" fmla="*/ 1 h 35"/>
                <a:gd name="T18" fmla="*/ 1 w 114"/>
                <a:gd name="T19" fmla="*/ 2 h 35"/>
                <a:gd name="T20" fmla="*/ 0 w 114"/>
                <a:gd name="T21" fmla="*/ 2 h 35"/>
                <a:gd name="T22" fmla="*/ 0 w 114"/>
                <a:gd name="T23" fmla="*/ 3 h 35"/>
                <a:gd name="T24" fmla="*/ 1 w 114"/>
                <a:gd name="T25" fmla="*/ 3 h 35"/>
                <a:gd name="T26" fmla="*/ 1 w 114"/>
                <a:gd name="T27" fmla="*/ 3 h 35"/>
                <a:gd name="T28" fmla="*/ 3 w 114"/>
                <a:gd name="T29" fmla="*/ 4 h 35"/>
                <a:gd name="T30" fmla="*/ 5 w 114"/>
                <a:gd name="T31" fmla="*/ 4 h 35"/>
                <a:gd name="T32" fmla="*/ 8 w 114"/>
                <a:gd name="T33" fmla="*/ 4 h 35"/>
                <a:gd name="T34" fmla="*/ 11 w 114"/>
                <a:gd name="T35" fmla="*/ 3 h 35"/>
                <a:gd name="T36" fmla="*/ 13 w 114"/>
                <a:gd name="T37" fmla="*/ 2 h 35"/>
                <a:gd name="T38" fmla="*/ 14 w 114"/>
                <a:gd name="T39" fmla="*/ 2 h 35"/>
                <a:gd name="T40" fmla="*/ 14 w 114"/>
                <a:gd name="T41" fmla="*/ 1 h 35"/>
                <a:gd name="T42" fmla="*/ 15 w 114"/>
                <a:gd name="T43" fmla="*/ 1 h 35"/>
                <a:gd name="T44" fmla="*/ 15 w 114"/>
                <a:gd name="T45" fmla="*/ 1 h 3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4"/>
                <a:gd name="T70" fmla="*/ 0 h 35"/>
                <a:gd name="T71" fmla="*/ 114 w 114"/>
                <a:gd name="T72" fmla="*/ 35 h 3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4" h="35">
                  <a:moveTo>
                    <a:pt x="114" y="8"/>
                  </a:moveTo>
                  <a:lnTo>
                    <a:pt x="112" y="6"/>
                  </a:lnTo>
                  <a:lnTo>
                    <a:pt x="108" y="2"/>
                  </a:lnTo>
                  <a:lnTo>
                    <a:pt x="94" y="0"/>
                  </a:lnTo>
                  <a:lnTo>
                    <a:pt x="75" y="0"/>
                  </a:lnTo>
                  <a:lnTo>
                    <a:pt x="54" y="2"/>
                  </a:lnTo>
                  <a:lnTo>
                    <a:pt x="33" y="6"/>
                  </a:lnTo>
                  <a:lnTo>
                    <a:pt x="16" y="11"/>
                  </a:lnTo>
                  <a:lnTo>
                    <a:pt x="8" y="15"/>
                  </a:lnTo>
                  <a:lnTo>
                    <a:pt x="4" y="19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2" y="27"/>
                  </a:lnTo>
                  <a:lnTo>
                    <a:pt x="6" y="31"/>
                  </a:lnTo>
                  <a:lnTo>
                    <a:pt x="20" y="33"/>
                  </a:lnTo>
                  <a:lnTo>
                    <a:pt x="37" y="35"/>
                  </a:lnTo>
                  <a:lnTo>
                    <a:pt x="60" y="33"/>
                  </a:lnTo>
                  <a:lnTo>
                    <a:pt x="81" y="27"/>
                  </a:lnTo>
                  <a:lnTo>
                    <a:pt x="98" y="21"/>
                  </a:lnTo>
                  <a:lnTo>
                    <a:pt x="106" y="19"/>
                  </a:lnTo>
                  <a:lnTo>
                    <a:pt x="110" y="15"/>
                  </a:lnTo>
                  <a:lnTo>
                    <a:pt x="114" y="11"/>
                  </a:lnTo>
                  <a:lnTo>
                    <a:pt x="114" y="8"/>
                  </a:lnTo>
                  <a:close/>
                </a:path>
              </a:pathLst>
            </a:custGeom>
            <a:noFill/>
            <a:ln w="12700">
              <a:solidFill>
                <a:srgbClr val="618F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6567" name="Freeform 448">
            <a:extLst>
              <a:ext uri="{FF2B5EF4-FFF2-40B4-BE49-F238E27FC236}">
                <a16:creationId xmlns:a16="http://schemas.microsoft.com/office/drawing/2014/main" id="{A776639D-2871-5003-2FCE-41F48B36E7E1}"/>
              </a:ext>
            </a:extLst>
          </p:cNvPr>
          <p:cNvSpPr>
            <a:spLocks/>
          </p:cNvSpPr>
          <p:nvPr/>
        </p:nvSpPr>
        <p:spPr bwMode="auto">
          <a:xfrm>
            <a:off x="3694113" y="2968625"/>
            <a:ext cx="241300" cy="88900"/>
          </a:xfrm>
          <a:custGeom>
            <a:avLst/>
            <a:gdLst>
              <a:gd name="T0" fmla="*/ 2147483646 w 305"/>
              <a:gd name="T1" fmla="*/ 2147483646 h 111"/>
              <a:gd name="T2" fmla="*/ 2147483646 w 305"/>
              <a:gd name="T3" fmla="*/ 2147483646 h 111"/>
              <a:gd name="T4" fmla="*/ 2147483646 w 305"/>
              <a:gd name="T5" fmla="*/ 2147483646 h 111"/>
              <a:gd name="T6" fmla="*/ 2147483646 w 305"/>
              <a:gd name="T7" fmla="*/ 2147483646 h 111"/>
              <a:gd name="T8" fmla="*/ 2147483646 w 305"/>
              <a:gd name="T9" fmla="*/ 2147483646 h 111"/>
              <a:gd name="T10" fmla="*/ 2147483646 w 305"/>
              <a:gd name="T11" fmla="*/ 2147483646 h 111"/>
              <a:gd name="T12" fmla="*/ 2147483646 w 305"/>
              <a:gd name="T13" fmla="*/ 2147483646 h 111"/>
              <a:gd name="T14" fmla="*/ 2147483646 w 305"/>
              <a:gd name="T15" fmla="*/ 2147483646 h 111"/>
              <a:gd name="T16" fmla="*/ 2147483646 w 305"/>
              <a:gd name="T17" fmla="*/ 2055180589 h 111"/>
              <a:gd name="T18" fmla="*/ 2147483646 w 305"/>
              <a:gd name="T19" fmla="*/ 1027590295 h 111"/>
              <a:gd name="T20" fmla="*/ 2147483646 w 305"/>
              <a:gd name="T21" fmla="*/ 0 h 111"/>
              <a:gd name="T22" fmla="*/ 2147483646 w 305"/>
              <a:gd name="T23" fmla="*/ 0 h 111"/>
              <a:gd name="T24" fmla="*/ 2147483646 w 305"/>
              <a:gd name="T25" fmla="*/ 0 h 111"/>
              <a:gd name="T26" fmla="*/ 2147483646 w 305"/>
              <a:gd name="T27" fmla="*/ 2147483646 h 111"/>
              <a:gd name="T28" fmla="*/ 2147483646 w 305"/>
              <a:gd name="T29" fmla="*/ 2147483646 h 111"/>
              <a:gd name="T30" fmla="*/ 2147483646 w 305"/>
              <a:gd name="T31" fmla="*/ 2147483646 h 111"/>
              <a:gd name="T32" fmla="*/ 0 w 305"/>
              <a:gd name="T33" fmla="*/ 2147483646 h 111"/>
              <a:gd name="T34" fmla="*/ 0 w 305"/>
              <a:gd name="T35" fmla="*/ 2147483646 h 111"/>
              <a:gd name="T36" fmla="*/ 2147483646 w 305"/>
              <a:gd name="T37" fmla="*/ 2147483646 h 111"/>
              <a:gd name="T38" fmla="*/ 2147483646 w 305"/>
              <a:gd name="T39" fmla="*/ 2147483646 h 111"/>
              <a:gd name="T40" fmla="*/ 2147483646 w 305"/>
              <a:gd name="T41" fmla="*/ 2147483646 h 111"/>
              <a:gd name="T42" fmla="*/ 2147483646 w 305"/>
              <a:gd name="T43" fmla="*/ 2147483646 h 111"/>
              <a:gd name="T44" fmla="*/ 2147483646 w 305"/>
              <a:gd name="T45" fmla="*/ 2147483646 h 111"/>
              <a:gd name="T46" fmla="*/ 2147483646 w 305"/>
              <a:gd name="T47" fmla="*/ 2147483646 h 111"/>
              <a:gd name="T48" fmla="*/ 2147483646 w 305"/>
              <a:gd name="T49" fmla="*/ 2147483646 h 111"/>
              <a:gd name="T50" fmla="*/ 2147483646 w 305"/>
              <a:gd name="T51" fmla="*/ 2147483646 h 111"/>
              <a:gd name="T52" fmla="*/ 2147483646 w 305"/>
              <a:gd name="T53" fmla="*/ 2147483646 h 111"/>
              <a:gd name="T54" fmla="*/ 2147483646 w 305"/>
              <a:gd name="T55" fmla="*/ 2147483646 h 111"/>
              <a:gd name="T56" fmla="*/ 2147483646 w 305"/>
              <a:gd name="T57" fmla="*/ 2147483646 h 111"/>
              <a:gd name="T58" fmla="*/ 2147483646 w 305"/>
              <a:gd name="T59" fmla="*/ 2147483646 h 111"/>
              <a:gd name="T60" fmla="*/ 2147483646 w 305"/>
              <a:gd name="T61" fmla="*/ 2147483646 h 111"/>
              <a:gd name="T62" fmla="*/ 2147483646 w 305"/>
              <a:gd name="T63" fmla="*/ 2147483646 h 111"/>
              <a:gd name="T64" fmla="*/ 2147483646 w 305"/>
              <a:gd name="T65" fmla="*/ 2147483646 h 111"/>
              <a:gd name="T66" fmla="*/ 2147483646 w 305"/>
              <a:gd name="T67" fmla="*/ 2147483646 h 111"/>
              <a:gd name="T68" fmla="*/ 2147483646 w 305"/>
              <a:gd name="T69" fmla="*/ 2147483646 h 111"/>
              <a:gd name="T70" fmla="*/ 2147483646 w 305"/>
              <a:gd name="T71" fmla="*/ 2147483646 h 111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305"/>
              <a:gd name="T109" fmla="*/ 0 h 111"/>
              <a:gd name="T110" fmla="*/ 305 w 305"/>
              <a:gd name="T111" fmla="*/ 111 h 111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305" h="111">
                <a:moveTo>
                  <a:pt x="305" y="103"/>
                </a:moveTo>
                <a:lnTo>
                  <a:pt x="284" y="94"/>
                </a:lnTo>
                <a:lnTo>
                  <a:pt x="267" y="84"/>
                </a:lnTo>
                <a:lnTo>
                  <a:pt x="251" y="75"/>
                </a:lnTo>
                <a:lnTo>
                  <a:pt x="238" y="65"/>
                </a:lnTo>
                <a:lnTo>
                  <a:pt x="217" y="44"/>
                </a:lnTo>
                <a:lnTo>
                  <a:pt x="194" y="19"/>
                </a:lnTo>
                <a:lnTo>
                  <a:pt x="165" y="9"/>
                </a:lnTo>
                <a:lnTo>
                  <a:pt x="136" y="4"/>
                </a:lnTo>
                <a:lnTo>
                  <a:pt x="121" y="2"/>
                </a:lnTo>
                <a:lnTo>
                  <a:pt x="104" y="0"/>
                </a:lnTo>
                <a:lnTo>
                  <a:pt x="85" y="0"/>
                </a:lnTo>
                <a:lnTo>
                  <a:pt x="62" y="0"/>
                </a:lnTo>
                <a:lnTo>
                  <a:pt x="37" y="8"/>
                </a:lnTo>
                <a:lnTo>
                  <a:pt x="19" y="13"/>
                </a:lnTo>
                <a:lnTo>
                  <a:pt x="6" y="19"/>
                </a:lnTo>
                <a:lnTo>
                  <a:pt x="0" y="23"/>
                </a:lnTo>
                <a:lnTo>
                  <a:pt x="0" y="29"/>
                </a:lnTo>
                <a:lnTo>
                  <a:pt x="6" y="36"/>
                </a:lnTo>
                <a:lnTo>
                  <a:pt x="19" y="48"/>
                </a:lnTo>
                <a:lnTo>
                  <a:pt x="39" y="61"/>
                </a:lnTo>
                <a:lnTo>
                  <a:pt x="48" y="65"/>
                </a:lnTo>
                <a:lnTo>
                  <a:pt x="60" y="65"/>
                </a:lnTo>
                <a:lnTo>
                  <a:pt x="73" y="67"/>
                </a:lnTo>
                <a:lnTo>
                  <a:pt x="86" y="67"/>
                </a:lnTo>
                <a:lnTo>
                  <a:pt x="123" y="75"/>
                </a:lnTo>
                <a:lnTo>
                  <a:pt x="159" y="80"/>
                </a:lnTo>
                <a:lnTo>
                  <a:pt x="192" y="88"/>
                </a:lnTo>
                <a:lnTo>
                  <a:pt x="223" y="98"/>
                </a:lnTo>
                <a:lnTo>
                  <a:pt x="230" y="102"/>
                </a:lnTo>
                <a:lnTo>
                  <a:pt x="238" y="105"/>
                </a:lnTo>
                <a:lnTo>
                  <a:pt x="246" y="109"/>
                </a:lnTo>
                <a:lnTo>
                  <a:pt x="257" y="111"/>
                </a:lnTo>
                <a:lnTo>
                  <a:pt x="269" y="111"/>
                </a:lnTo>
                <a:lnTo>
                  <a:pt x="280" y="109"/>
                </a:lnTo>
                <a:lnTo>
                  <a:pt x="305" y="103"/>
                </a:lnTo>
                <a:close/>
              </a:path>
            </a:pathLst>
          </a:custGeom>
          <a:solidFill>
            <a:srgbClr val="CCFFFF"/>
          </a:solidFill>
          <a:ln w="12700">
            <a:solidFill>
              <a:srgbClr val="3366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grpSp>
        <p:nvGrpSpPr>
          <p:cNvPr id="16568" name="Group 449">
            <a:extLst>
              <a:ext uri="{FF2B5EF4-FFF2-40B4-BE49-F238E27FC236}">
                <a16:creationId xmlns:a16="http://schemas.microsoft.com/office/drawing/2014/main" id="{28C09319-8C09-92F2-BD86-342A8ED4447B}"/>
              </a:ext>
            </a:extLst>
          </p:cNvPr>
          <p:cNvGrpSpPr>
            <a:grpSpLocks/>
          </p:cNvGrpSpPr>
          <p:nvPr/>
        </p:nvGrpSpPr>
        <p:grpSpPr bwMode="auto">
          <a:xfrm>
            <a:off x="3752850" y="2981325"/>
            <a:ext cx="87313" cy="34925"/>
            <a:chOff x="2364" y="1878"/>
            <a:chExt cx="55" cy="22"/>
          </a:xfrm>
        </p:grpSpPr>
        <p:sp>
          <p:nvSpPr>
            <p:cNvPr id="16657" name="Freeform 450">
              <a:extLst>
                <a:ext uri="{FF2B5EF4-FFF2-40B4-BE49-F238E27FC236}">
                  <a16:creationId xmlns:a16="http://schemas.microsoft.com/office/drawing/2014/main" id="{C1208669-8680-4872-F978-9831621F5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4" y="1878"/>
              <a:ext cx="55" cy="22"/>
            </a:xfrm>
            <a:custGeom>
              <a:avLst/>
              <a:gdLst>
                <a:gd name="T0" fmla="*/ 14 w 109"/>
                <a:gd name="T1" fmla="*/ 5 h 44"/>
                <a:gd name="T2" fmla="*/ 14 w 109"/>
                <a:gd name="T3" fmla="*/ 5 h 44"/>
                <a:gd name="T4" fmla="*/ 14 w 109"/>
                <a:gd name="T5" fmla="*/ 4 h 44"/>
                <a:gd name="T6" fmla="*/ 13 w 109"/>
                <a:gd name="T7" fmla="*/ 4 h 44"/>
                <a:gd name="T8" fmla="*/ 13 w 109"/>
                <a:gd name="T9" fmla="*/ 3 h 44"/>
                <a:gd name="T10" fmla="*/ 11 w 109"/>
                <a:gd name="T11" fmla="*/ 2 h 44"/>
                <a:gd name="T12" fmla="*/ 8 w 109"/>
                <a:gd name="T13" fmla="*/ 1 h 44"/>
                <a:gd name="T14" fmla="*/ 5 w 109"/>
                <a:gd name="T15" fmla="*/ 1 h 44"/>
                <a:gd name="T16" fmla="*/ 3 w 109"/>
                <a:gd name="T17" fmla="*/ 0 h 44"/>
                <a:gd name="T18" fmla="*/ 1 w 109"/>
                <a:gd name="T19" fmla="*/ 0 h 44"/>
                <a:gd name="T20" fmla="*/ 1 w 109"/>
                <a:gd name="T21" fmla="*/ 1 h 44"/>
                <a:gd name="T22" fmla="*/ 0 w 109"/>
                <a:gd name="T23" fmla="*/ 1 h 44"/>
                <a:gd name="T24" fmla="*/ 0 w 109"/>
                <a:gd name="T25" fmla="*/ 2 h 44"/>
                <a:gd name="T26" fmla="*/ 1 w 109"/>
                <a:gd name="T27" fmla="*/ 2 h 44"/>
                <a:gd name="T28" fmla="*/ 1 w 109"/>
                <a:gd name="T29" fmla="*/ 3 h 44"/>
                <a:gd name="T30" fmla="*/ 2 w 109"/>
                <a:gd name="T31" fmla="*/ 3 h 44"/>
                <a:gd name="T32" fmla="*/ 4 w 109"/>
                <a:gd name="T33" fmla="*/ 4 h 44"/>
                <a:gd name="T34" fmla="*/ 7 w 109"/>
                <a:gd name="T35" fmla="*/ 5 h 44"/>
                <a:gd name="T36" fmla="*/ 10 w 109"/>
                <a:gd name="T37" fmla="*/ 6 h 44"/>
                <a:gd name="T38" fmla="*/ 12 w 109"/>
                <a:gd name="T39" fmla="*/ 6 h 44"/>
                <a:gd name="T40" fmla="*/ 13 w 109"/>
                <a:gd name="T41" fmla="*/ 6 h 44"/>
                <a:gd name="T42" fmla="*/ 14 w 109"/>
                <a:gd name="T43" fmla="*/ 5 h 44"/>
                <a:gd name="T44" fmla="*/ 14 w 109"/>
                <a:gd name="T45" fmla="*/ 5 h 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9"/>
                <a:gd name="T70" fmla="*/ 0 h 44"/>
                <a:gd name="T71" fmla="*/ 109 w 109"/>
                <a:gd name="T72" fmla="*/ 44 h 4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9" h="44">
                  <a:moveTo>
                    <a:pt x="109" y="39"/>
                  </a:moveTo>
                  <a:lnTo>
                    <a:pt x="109" y="35"/>
                  </a:lnTo>
                  <a:lnTo>
                    <a:pt x="107" y="31"/>
                  </a:lnTo>
                  <a:lnTo>
                    <a:pt x="104" y="27"/>
                  </a:lnTo>
                  <a:lnTo>
                    <a:pt x="98" y="23"/>
                  </a:lnTo>
                  <a:lnTo>
                    <a:pt x="81" y="16"/>
                  </a:lnTo>
                  <a:lnTo>
                    <a:pt x="59" y="8"/>
                  </a:lnTo>
                  <a:lnTo>
                    <a:pt x="38" y="2"/>
                  </a:lnTo>
                  <a:lnTo>
                    <a:pt x="21" y="0"/>
                  </a:lnTo>
                  <a:lnTo>
                    <a:pt x="8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10"/>
                  </a:lnTo>
                  <a:lnTo>
                    <a:pt x="4" y="14"/>
                  </a:lnTo>
                  <a:lnTo>
                    <a:pt x="8" y="17"/>
                  </a:lnTo>
                  <a:lnTo>
                    <a:pt x="13" y="21"/>
                  </a:lnTo>
                  <a:lnTo>
                    <a:pt x="31" y="29"/>
                  </a:lnTo>
                  <a:lnTo>
                    <a:pt x="52" y="37"/>
                  </a:lnTo>
                  <a:lnTo>
                    <a:pt x="73" y="42"/>
                  </a:lnTo>
                  <a:lnTo>
                    <a:pt x="90" y="44"/>
                  </a:lnTo>
                  <a:lnTo>
                    <a:pt x="104" y="42"/>
                  </a:lnTo>
                  <a:lnTo>
                    <a:pt x="107" y="40"/>
                  </a:lnTo>
                  <a:lnTo>
                    <a:pt x="109" y="39"/>
                  </a:lnTo>
                  <a:close/>
                </a:path>
              </a:pathLst>
            </a:custGeom>
            <a:blipFill dpi="0" rotWithShape="0">
              <a:blip r:embed="rId26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658" name="Freeform 451">
              <a:extLst>
                <a:ext uri="{FF2B5EF4-FFF2-40B4-BE49-F238E27FC236}">
                  <a16:creationId xmlns:a16="http://schemas.microsoft.com/office/drawing/2014/main" id="{CE07AB08-D603-201F-C331-7FEED7EDD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4" y="1878"/>
              <a:ext cx="55" cy="22"/>
            </a:xfrm>
            <a:custGeom>
              <a:avLst/>
              <a:gdLst>
                <a:gd name="T0" fmla="*/ 14 w 109"/>
                <a:gd name="T1" fmla="*/ 5 h 44"/>
                <a:gd name="T2" fmla="*/ 14 w 109"/>
                <a:gd name="T3" fmla="*/ 5 h 44"/>
                <a:gd name="T4" fmla="*/ 14 w 109"/>
                <a:gd name="T5" fmla="*/ 4 h 44"/>
                <a:gd name="T6" fmla="*/ 13 w 109"/>
                <a:gd name="T7" fmla="*/ 4 h 44"/>
                <a:gd name="T8" fmla="*/ 13 w 109"/>
                <a:gd name="T9" fmla="*/ 3 h 44"/>
                <a:gd name="T10" fmla="*/ 11 w 109"/>
                <a:gd name="T11" fmla="*/ 2 h 44"/>
                <a:gd name="T12" fmla="*/ 8 w 109"/>
                <a:gd name="T13" fmla="*/ 1 h 44"/>
                <a:gd name="T14" fmla="*/ 5 w 109"/>
                <a:gd name="T15" fmla="*/ 1 h 44"/>
                <a:gd name="T16" fmla="*/ 3 w 109"/>
                <a:gd name="T17" fmla="*/ 0 h 44"/>
                <a:gd name="T18" fmla="*/ 1 w 109"/>
                <a:gd name="T19" fmla="*/ 0 h 44"/>
                <a:gd name="T20" fmla="*/ 1 w 109"/>
                <a:gd name="T21" fmla="*/ 1 h 44"/>
                <a:gd name="T22" fmla="*/ 0 w 109"/>
                <a:gd name="T23" fmla="*/ 1 h 44"/>
                <a:gd name="T24" fmla="*/ 0 w 109"/>
                <a:gd name="T25" fmla="*/ 2 h 44"/>
                <a:gd name="T26" fmla="*/ 1 w 109"/>
                <a:gd name="T27" fmla="*/ 2 h 44"/>
                <a:gd name="T28" fmla="*/ 1 w 109"/>
                <a:gd name="T29" fmla="*/ 3 h 44"/>
                <a:gd name="T30" fmla="*/ 2 w 109"/>
                <a:gd name="T31" fmla="*/ 3 h 44"/>
                <a:gd name="T32" fmla="*/ 4 w 109"/>
                <a:gd name="T33" fmla="*/ 4 h 44"/>
                <a:gd name="T34" fmla="*/ 7 w 109"/>
                <a:gd name="T35" fmla="*/ 5 h 44"/>
                <a:gd name="T36" fmla="*/ 10 w 109"/>
                <a:gd name="T37" fmla="*/ 6 h 44"/>
                <a:gd name="T38" fmla="*/ 12 w 109"/>
                <a:gd name="T39" fmla="*/ 6 h 44"/>
                <a:gd name="T40" fmla="*/ 13 w 109"/>
                <a:gd name="T41" fmla="*/ 6 h 44"/>
                <a:gd name="T42" fmla="*/ 14 w 109"/>
                <a:gd name="T43" fmla="*/ 5 h 44"/>
                <a:gd name="T44" fmla="*/ 14 w 109"/>
                <a:gd name="T45" fmla="*/ 5 h 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9"/>
                <a:gd name="T70" fmla="*/ 0 h 44"/>
                <a:gd name="T71" fmla="*/ 109 w 109"/>
                <a:gd name="T72" fmla="*/ 44 h 4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9" h="44">
                  <a:moveTo>
                    <a:pt x="109" y="39"/>
                  </a:moveTo>
                  <a:lnTo>
                    <a:pt x="109" y="35"/>
                  </a:lnTo>
                  <a:lnTo>
                    <a:pt x="107" y="31"/>
                  </a:lnTo>
                  <a:lnTo>
                    <a:pt x="104" y="27"/>
                  </a:lnTo>
                  <a:lnTo>
                    <a:pt x="98" y="23"/>
                  </a:lnTo>
                  <a:lnTo>
                    <a:pt x="81" y="16"/>
                  </a:lnTo>
                  <a:lnTo>
                    <a:pt x="59" y="8"/>
                  </a:lnTo>
                  <a:lnTo>
                    <a:pt x="38" y="2"/>
                  </a:lnTo>
                  <a:lnTo>
                    <a:pt x="21" y="0"/>
                  </a:lnTo>
                  <a:lnTo>
                    <a:pt x="8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10"/>
                  </a:lnTo>
                  <a:lnTo>
                    <a:pt x="4" y="14"/>
                  </a:lnTo>
                  <a:lnTo>
                    <a:pt x="8" y="17"/>
                  </a:lnTo>
                  <a:lnTo>
                    <a:pt x="13" y="21"/>
                  </a:lnTo>
                  <a:lnTo>
                    <a:pt x="31" y="29"/>
                  </a:lnTo>
                  <a:lnTo>
                    <a:pt x="52" y="37"/>
                  </a:lnTo>
                  <a:lnTo>
                    <a:pt x="73" y="42"/>
                  </a:lnTo>
                  <a:lnTo>
                    <a:pt x="90" y="44"/>
                  </a:lnTo>
                  <a:lnTo>
                    <a:pt x="104" y="42"/>
                  </a:lnTo>
                  <a:lnTo>
                    <a:pt x="107" y="40"/>
                  </a:lnTo>
                  <a:lnTo>
                    <a:pt x="109" y="39"/>
                  </a:lnTo>
                  <a:close/>
                </a:path>
              </a:pathLst>
            </a:custGeom>
            <a:noFill/>
            <a:ln w="12700">
              <a:solidFill>
                <a:srgbClr val="618F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6569" name="Freeform 452">
            <a:extLst>
              <a:ext uri="{FF2B5EF4-FFF2-40B4-BE49-F238E27FC236}">
                <a16:creationId xmlns:a16="http://schemas.microsoft.com/office/drawing/2014/main" id="{7F1E2598-23E0-8789-8007-0F155E0C27EE}"/>
              </a:ext>
            </a:extLst>
          </p:cNvPr>
          <p:cNvSpPr>
            <a:spLocks/>
          </p:cNvSpPr>
          <p:nvPr/>
        </p:nvSpPr>
        <p:spPr bwMode="auto">
          <a:xfrm>
            <a:off x="4233863" y="2365375"/>
            <a:ext cx="244475" cy="82550"/>
          </a:xfrm>
          <a:custGeom>
            <a:avLst/>
            <a:gdLst>
              <a:gd name="T0" fmla="*/ 2147483646 w 309"/>
              <a:gd name="T1" fmla="*/ 2147483646 h 103"/>
              <a:gd name="T2" fmla="*/ 2147483646 w 309"/>
              <a:gd name="T3" fmla="*/ 2147483646 h 103"/>
              <a:gd name="T4" fmla="*/ 2147483646 w 309"/>
              <a:gd name="T5" fmla="*/ 2147483646 h 103"/>
              <a:gd name="T6" fmla="*/ 2147483646 w 309"/>
              <a:gd name="T7" fmla="*/ 2147483646 h 103"/>
              <a:gd name="T8" fmla="*/ 2147483646 w 309"/>
              <a:gd name="T9" fmla="*/ 2147483646 h 103"/>
              <a:gd name="T10" fmla="*/ 2147483646 w 309"/>
              <a:gd name="T11" fmla="*/ 2147483646 h 103"/>
              <a:gd name="T12" fmla="*/ 2147483646 w 309"/>
              <a:gd name="T13" fmla="*/ 2147483646 h 103"/>
              <a:gd name="T14" fmla="*/ 2147483646 w 309"/>
              <a:gd name="T15" fmla="*/ 0 h 103"/>
              <a:gd name="T16" fmla="*/ 2147483646 w 309"/>
              <a:gd name="T17" fmla="*/ 2059317145 h 103"/>
              <a:gd name="T18" fmla="*/ 2147483646 w 309"/>
              <a:gd name="T19" fmla="*/ 2147483646 h 103"/>
              <a:gd name="T20" fmla="*/ 2147483646 w 309"/>
              <a:gd name="T21" fmla="*/ 2147483646 h 103"/>
              <a:gd name="T22" fmla="*/ 2147483646 w 309"/>
              <a:gd name="T23" fmla="*/ 2147483646 h 103"/>
              <a:gd name="T24" fmla="*/ 2147483646 w 309"/>
              <a:gd name="T25" fmla="*/ 2147483646 h 103"/>
              <a:gd name="T26" fmla="*/ 2147483646 w 309"/>
              <a:gd name="T27" fmla="*/ 2147483646 h 103"/>
              <a:gd name="T28" fmla="*/ 2147483646 w 309"/>
              <a:gd name="T29" fmla="*/ 2147483646 h 103"/>
              <a:gd name="T30" fmla="*/ 1981188214 w 309"/>
              <a:gd name="T31" fmla="*/ 2147483646 h 103"/>
              <a:gd name="T32" fmla="*/ 0 w 309"/>
              <a:gd name="T33" fmla="*/ 2147483646 h 103"/>
              <a:gd name="T34" fmla="*/ 990281195 w 309"/>
              <a:gd name="T35" fmla="*/ 2147483646 h 103"/>
              <a:gd name="T36" fmla="*/ 2147483646 w 309"/>
              <a:gd name="T37" fmla="*/ 2147483646 h 103"/>
              <a:gd name="T38" fmla="*/ 2147483646 w 309"/>
              <a:gd name="T39" fmla="*/ 2147483646 h 103"/>
              <a:gd name="T40" fmla="*/ 2147483646 w 309"/>
              <a:gd name="T41" fmla="*/ 2147483646 h 103"/>
              <a:gd name="T42" fmla="*/ 2147483646 w 309"/>
              <a:gd name="T43" fmla="*/ 2147483646 h 103"/>
              <a:gd name="T44" fmla="*/ 2147483646 w 309"/>
              <a:gd name="T45" fmla="*/ 2147483646 h 103"/>
              <a:gd name="T46" fmla="*/ 2147483646 w 309"/>
              <a:gd name="T47" fmla="*/ 2147483646 h 103"/>
              <a:gd name="T48" fmla="*/ 2147483646 w 309"/>
              <a:gd name="T49" fmla="*/ 2147483646 h 103"/>
              <a:gd name="T50" fmla="*/ 2147483646 w 309"/>
              <a:gd name="T51" fmla="*/ 2147483646 h 103"/>
              <a:gd name="T52" fmla="*/ 2147483646 w 309"/>
              <a:gd name="T53" fmla="*/ 2147483646 h 103"/>
              <a:gd name="T54" fmla="*/ 2147483646 w 309"/>
              <a:gd name="T55" fmla="*/ 2147483646 h 103"/>
              <a:gd name="T56" fmla="*/ 2147483646 w 309"/>
              <a:gd name="T57" fmla="*/ 2147483646 h 103"/>
              <a:gd name="T58" fmla="*/ 2147483646 w 309"/>
              <a:gd name="T59" fmla="*/ 2147483646 h 103"/>
              <a:gd name="T60" fmla="*/ 2147483646 w 309"/>
              <a:gd name="T61" fmla="*/ 2147483646 h 103"/>
              <a:gd name="T62" fmla="*/ 2147483646 w 309"/>
              <a:gd name="T63" fmla="*/ 2147483646 h 103"/>
              <a:gd name="T64" fmla="*/ 2147483646 w 309"/>
              <a:gd name="T65" fmla="*/ 2147483646 h 103"/>
              <a:gd name="T66" fmla="*/ 2147483646 w 309"/>
              <a:gd name="T67" fmla="*/ 2147483646 h 103"/>
              <a:gd name="T68" fmla="*/ 2147483646 w 309"/>
              <a:gd name="T69" fmla="*/ 2147483646 h 103"/>
              <a:gd name="T70" fmla="*/ 2147483646 w 309"/>
              <a:gd name="T71" fmla="*/ 2147483646 h 103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309"/>
              <a:gd name="T109" fmla="*/ 0 h 103"/>
              <a:gd name="T110" fmla="*/ 309 w 309"/>
              <a:gd name="T111" fmla="*/ 103 h 103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309" h="103">
                <a:moveTo>
                  <a:pt x="309" y="30"/>
                </a:moveTo>
                <a:lnTo>
                  <a:pt x="286" y="29"/>
                </a:lnTo>
                <a:lnTo>
                  <a:pt x="266" y="29"/>
                </a:lnTo>
                <a:lnTo>
                  <a:pt x="249" y="25"/>
                </a:lnTo>
                <a:lnTo>
                  <a:pt x="232" y="21"/>
                </a:lnTo>
                <a:lnTo>
                  <a:pt x="203" y="13"/>
                </a:lnTo>
                <a:lnTo>
                  <a:pt x="190" y="7"/>
                </a:lnTo>
                <a:lnTo>
                  <a:pt x="172" y="0"/>
                </a:lnTo>
                <a:lnTo>
                  <a:pt x="144" y="4"/>
                </a:lnTo>
                <a:lnTo>
                  <a:pt x="115" y="9"/>
                </a:lnTo>
                <a:lnTo>
                  <a:pt x="82" y="21"/>
                </a:lnTo>
                <a:lnTo>
                  <a:pt x="65" y="29"/>
                </a:lnTo>
                <a:lnTo>
                  <a:pt x="44" y="38"/>
                </a:lnTo>
                <a:lnTo>
                  <a:pt x="27" y="55"/>
                </a:lnTo>
                <a:lnTo>
                  <a:pt x="11" y="67"/>
                </a:lnTo>
                <a:lnTo>
                  <a:pt x="4" y="76"/>
                </a:lnTo>
                <a:lnTo>
                  <a:pt x="0" y="84"/>
                </a:lnTo>
                <a:lnTo>
                  <a:pt x="2" y="90"/>
                </a:lnTo>
                <a:lnTo>
                  <a:pt x="11" y="94"/>
                </a:lnTo>
                <a:lnTo>
                  <a:pt x="27" y="100"/>
                </a:lnTo>
                <a:lnTo>
                  <a:pt x="36" y="101"/>
                </a:lnTo>
                <a:lnTo>
                  <a:pt x="50" y="103"/>
                </a:lnTo>
                <a:lnTo>
                  <a:pt x="59" y="101"/>
                </a:lnTo>
                <a:lnTo>
                  <a:pt x="71" y="98"/>
                </a:lnTo>
                <a:lnTo>
                  <a:pt x="84" y="92"/>
                </a:lnTo>
                <a:lnTo>
                  <a:pt x="96" y="88"/>
                </a:lnTo>
                <a:lnTo>
                  <a:pt x="167" y="71"/>
                </a:lnTo>
                <a:lnTo>
                  <a:pt x="201" y="63"/>
                </a:lnTo>
                <a:lnTo>
                  <a:pt x="232" y="59"/>
                </a:lnTo>
                <a:lnTo>
                  <a:pt x="249" y="61"/>
                </a:lnTo>
                <a:lnTo>
                  <a:pt x="259" y="59"/>
                </a:lnTo>
                <a:lnTo>
                  <a:pt x="268" y="57"/>
                </a:lnTo>
                <a:lnTo>
                  <a:pt x="278" y="53"/>
                </a:lnTo>
                <a:lnTo>
                  <a:pt x="289" y="46"/>
                </a:lnTo>
                <a:lnTo>
                  <a:pt x="299" y="38"/>
                </a:lnTo>
                <a:lnTo>
                  <a:pt x="309" y="30"/>
                </a:lnTo>
                <a:close/>
              </a:path>
            </a:pathLst>
          </a:custGeom>
          <a:solidFill>
            <a:srgbClr val="CCFFFF"/>
          </a:solidFill>
          <a:ln w="12700">
            <a:solidFill>
              <a:srgbClr val="3366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grpSp>
        <p:nvGrpSpPr>
          <p:cNvPr id="16570" name="Group 453">
            <a:extLst>
              <a:ext uri="{FF2B5EF4-FFF2-40B4-BE49-F238E27FC236}">
                <a16:creationId xmlns:a16="http://schemas.microsoft.com/office/drawing/2014/main" id="{99E9EFCF-22DF-46E8-93A2-D8A27C26699B}"/>
              </a:ext>
            </a:extLst>
          </p:cNvPr>
          <p:cNvGrpSpPr>
            <a:grpSpLocks/>
          </p:cNvGrpSpPr>
          <p:nvPr/>
        </p:nvGrpSpPr>
        <p:grpSpPr bwMode="auto">
          <a:xfrm>
            <a:off x="4287838" y="2384425"/>
            <a:ext cx="90487" cy="28575"/>
            <a:chOff x="2701" y="1502"/>
            <a:chExt cx="57" cy="18"/>
          </a:xfrm>
        </p:grpSpPr>
        <p:sp>
          <p:nvSpPr>
            <p:cNvPr id="16655" name="Freeform 454">
              <a:extLst>
                <a:ext uri="{FF2B5EF4-FFF2-40B4-BE49-F238E27FC236}">
                  <a16:creationId xmlns:a16="http://schemas.microsoft.com/office/drawing/2014/main" id="{AE03F4F5-5434-DC07-8F19-5508D5DF18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" y="1502"/>
              <a:ext cx="57" cy="18"/>
            </a:xfrm>
            <a:custGeom>
              <a:avLst/>
              <a:gdLst>
                <a:gd name="T0" fmla="*/ 15 w 113"/>
                <a:gd name="T1" fmla="*/ 1 h 34"/>
                <a:gd name="T2" fmla="*/ 14 w 113"/>
                <a:gd name="T3" fmla="*/ 1 h 34"/>
                <a:gd name="T4" fmla="*/ 14 w 113"/>
                <a:gd name="T5" fmla="*/ 1 h 34"/>
                <a:gd name="T6" fmla="*/ 12 w 113"/>
                <a:gd name="T7" fmla="*/ 0 h 34"/>
                <a:gd name="T8" fmla="*/ 10 w 113"/>
                <a:gd name="T9" fmla="*/ 0 h 34"/>
                <a:gd name="T10" fmla="*/ 7 w 113"/>
                <a:gd name="T11" fmla="*/ 1 h 34"/>
                <a:gd name="T12" fmla="*/ 5 w 113"/>
                <a:gd name="T13" fmla="*/ 1 h 34"/>
                <a:gd name="T14" fmla="*/ 2 w 113"/>
                <a:gd name="T15" fmla="*/ 2 h 34"/>
                <a:gd name="T16" fmla="*/ 1 w 113"/>
                <a:gd name="T17" fmla="*/ 2 h 34"/>
                <a:gd name="T18" fmla="*/ 1 w 113"/>
                <a:gd name="T19" fmla="*/ 3 h 34"/>
                <a:gd name="T20" fmla="*/ 0 w 113"/>
                <a:gd name="T21" fmla="*/ 3 h 34"/>
                <a:gd name="T22" fmla="*/ 0 w 113"/>
                <a:gd name="T23" fmla="*/ 4 h 34"/>
                <a:gd name="T24" fmla="*/ 1 w 113"/>
                <a:gd name="T25" fmla="*/ 4 h 34"/>
                <a:gd name="T26" fmla="*/ 1 w 113"/>
                <a:gd name="T27" fmla="*/ 4 h 34"/>
                <a:gd name="T28" fmla="*/ 3 w 113"/>
                <a:gd name="T29" fmla="*/ 5 h 34"/>
                <a:gd name="T30" fmla="*/ 5 w 113"/>
                <a:gd name="T31" fmla="*/ 5 h 34"/>
                <a:gd name="T32" fmla="*/ 8 w 113"/>
                <a:gd name="T33" fmla="*/ 5 h 34"/>
                <a:gd name="T34" fmla="*/ 10 w 113"/>
                <a:gd name="T35" fmla="*/ 4 h 34"/>
                <a:gd name="T36" fmla="*/ 13 w 113"/>
                <a:gd name="T37" fmla="*/ 3 h 34"/>
                <a:gd name="T38" fmla="*/ 14 w 113"/>
                <a:gd name="T39" fmla="*/ 2 h 34"/>
                <a:gd name="T40" fmla="*/ 14 w 113"/>
                <a:gd name="T41" fmla="*/ 2 h 34"/>
                <a:gd name="T42" fmla="*/ 15 w 113"/>
                <a:gd name="T43" fmla="*/ 1 h 3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13"/>
                <a:gd name="T67" fmla="*/ 0 h 34"/>
                <a:gd name="T68" fmla="*/ 113 w 113"/>
                <a:gd name="T69" fmla="*/ 34 h 3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13" h="34">
                  <a:moveTo>
                    <a:pt x="113" y="7"/>
                  </a:moveTo>
                  <a:lnTo>
                    <a:pt x="111" y="5"/>
                  </a:lnTo>
                  <a:lnTo>
                    <a:pt x="107" y="2"/>
                  </a:lnTo>
                  <a:lnTo>
                    <a:pt x="94" y="0"/>
                  </a:lnTo>
                  <a:lnTo>
                    <a:pt x="75" y="0"/>
                  </a:lnTo>
                  <a:lnTo>
                    <a:pt x="54" y="2"/>
                  </a:lnTo>
                  <a:lnTo>
                    <a:pt x="33" y="5"/>
                  </a:lnTo>
                  <a:lnTo>
                    <a:pt x="15" y="11"/>
                  </a:lnTo>
                  <a:lnTo>
                    <a:pt x="8" y="15"/>
                  </a:lnTo>
                  <a:lnTo>
                    <a:pt x="4" y="17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2" y="27"/>
                  </a:lnTo>
                  <a:lnTo>
                    <a:pt x="6" y="30"/>
                  </a:lnTo>
                  <a:lnTo>
                    <a:pt x="17" y="32"/>
                  </a:lnTo>
                  <a:lnTo>
                    <a:pt x="36" y="34"/>
                  </a:lnTo>
                  <a:lnTo>
                    <a:pt x="57" y="32"/>
                  </a:lnTo>
                  <a:lnTo>
                    <a:pt x="80" y="27"/>
                  </a:lnTo>
                  <a:lnTo>
                    <a:pt x="98" y="21"/>
                  </a:lnTo>
                  <a:lnTo>
                    <a:pt x="109" y="15"/>
                  </a:lnTo>
                  <a:lnTo>
                    <a:pt x="111" y="11"/>
                  </a:lnTo>
                  <a:lnTo>
                    <a:pt x="113" y="7"/>
                  </a:lnTo>
                  <a:close/>
                </a:path>
              </a:pathLst>
            </a:custGeom>
            <a:blipFill dpi="0" rotWithShape="0">
              <a:blip r:embed="rId26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656" name="Freeform 455">
              <a:extLst>
                <a:ext uri="{FF2B5EF4-FFF2-40B4-BE49-F238E27FC236}">
                  <a16:creationId xmlns:a16="http://schemas.microsoft.com/office/drawing/2014/main" id="{0089C565-E716-08EA-26F1-98909193F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" y="1502"/>
              <a:ext cx="57" cy="18"/>
            </a:xfrm>
            <a:custGeom>
              <a:avLst/>
              <a:gdLst>
                <a:gd name="T0" fmla="*/ 15 w 113"/>
                <a:gd name="T1" fmla="*/ 1 h 34"/>
                <a:gd name="T2" fmla="*/ 14 w 113"/>
                <a:gd name="T3" fmla="*/ 1 h 34"/>
                <a:gd name="T4" fmla="*/ 14 w 113"/>
                <a:gd name="T5" fmla="*/ 1 h 34"/>
                <a:gd name="T6" fmla="*/ 12 w 113"/>
                <a:gd name="T7" fmla="*/ 0 h 34"/>
                <a:gd name="T8" fmla="*/ 10 w 113"/>
                <a:gd name="T9" fmla="*/ 0 h 34"/>
                <a:gd name="T10" fmla="*/ 7 w 113"/>
                <a:gd name="T11" fmla="*/ 1 h 34"/>
                <a:gd name="T12" fmla="*/ 5 w 113"/>
                <a:gd name="T13" fmla="*/ 1 h 34"/>
                <a:gd name="T14" fmla="*/ 2 w 113"/>
                <a:gd name="T15" fmla="*/ 2 h 34"/>
                <a:gd name="T16" fmla="*/ 1 w 113"/>
                <a:gd name="T17" fmla="*/ 2 h 34"/>
                <a:gd name="T18" fmla="*/ 1 w 113"/>
                <a:gd name="T19" fmla="*/ 3 h 34"/>
                <a:gd name="T20" fmla="*/ 0 w 113"/>
                <a:gd name="T21" fmla="*/ 3 h 34"/>
                <a:gd name="T22" fmla="*/ 0 w 113"/>
                <a:gd name="T23" fmla="*/ 4 h 34"/>
                <a:gd name="T24" fmla="*/ 1 w 113"/>
                <a:gd name="T25" fmla="*/ 4 h 34"/>
                <a:gd name="T26" fmla="*/ 1 w 113"/>
                <a:gd name="T27" fmla="*/ 4 h 34"/>
                <a:gd name="T28" fmla="*/ 3 w 113"/>
                <a:gd name="T29" fmla="*/ 5 h 34"/>
                <a:gd name="T30" fmla="*/ 5 w 113"/>
                <a:gd name="T31" fmla="*/ 5 h 34"/>
                <a:gd name="T32" fmla="*/ 8 w 113"/>
                <a:gd name="T33" fmla="*/ 5 h 34"/>
                <a:gd name="T34" fmla="*/ 10 w 113"/>
                <a:gd name="T35" fmla="*/ 4 h 34"/>
                <a:gd name="T36" fmla="*/ 13 w 113"/>
                <a:gd name="T37" fmla="*/ 3 h 34"/>
                <a:gd name="T38" fmla="*/ 14 w 113"/>
                <a:gd name="T39" fmla="*/ 2 h 34"/>
                <a:gd name="T40" fmla="*/ 14 w 113"/>
                <a:gd name="T41" fmla="*/ 2 h 34"/>
                <a:gd name="T42" fmla="*/ 15 w 113"/>
                <a:gd name="T43" fmla="*/ 1 h 3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13"/>
                <a:gd name="T67" fmla="*/ 0 h 34"/>
                <a:gd name="T68" fmla="*/ 113 w 113"/>
                <a:gd name="T69" fmla="*/ 34 h 3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13" h="34">
                  <a:moveTo>
                    <a:pt x="113" y="7"/>
                  </a:moveTo>
                  <a:lnTo>
                    <a:pt x="111" y="5"/>
                  </a:lnTo>
                  <a:lnTo>
                    <a:pt x="107" y="2"/>
                  </a:lnTo>
                  <a:lnTo>
                    <a:pt x="94" y="0"/>
                  </a:lnTo>
                  <a:lnTo>
                    <a:pt x="75" y="0"/>
                  </a:lnTo>
                  <a:lnTo>
                    <a:pt x="54" y="2"/>
                  </a:lnTo>
                  <a:lnTo>
                    <a:pt x="33" y="5"/>
                  </a:lnTo>
                  <a:lnTo>
                    <a:pt x="15" y="11"/>
                  </a:lnTo>
                  <a:lnTo>
                    <a:pt x="8" y="15"/>
                  </a:lnTo>
                  <a:lnTo>
                    <a:pt x="4" y="17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2" y="27"/>
                  </a:lnTo>
                  <a:lnTo>
                    <a:pt x="6" y="30"/>
                  </a:lnTo>
                  <a:lnTo>
                    <a:pt x="17" y="32"/>
                  </a:lnTo>
                  <a:lnTo>
                    <a:pt x="36" y="34"/>
                  </a:lnTo>
                  <a:lnTo>
                    <a:pt x="57" y="32"/>
                  </a:lnTo>
                  <a:lnTo>
                    <a:pt x="80" y="27"/>
                  </a:lnTo>
                  <a:lnTo>
                    <a:pt x="98" y="21"/>
                  </a:lnTo>
                  <a:lnTo>
                    <a:pt x="109" y="15"/>
                  </a:lnTo>
                  <a:lnTo>
                    <a:pt x="111" y="11"/>
                  </a:lnTo>
                  <a:lnTo>
                    <a:pt x="113" y="7"/>
                  </a:lnTo>
                  <a:close/>
                </a:path>
              </a:pathLst>
            </a:custGeom>
            <a:noFill/>
            <a:ln w="12700">
              <a:solidFill>
                <a:srgbClr val="618F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6571" name="Freeform 456">
            <a:extLst>
              <a:ext uri="{FF2B5EF4-FFF2-40B4-BE49-F238E27FC236}">
                <a16:creationId xmlns:a16="http://schemas.microsoft.com/office/drawing/2014/main" id="{34F22030-58D9-4949-4673-6AE197AAE4CB}"/>
              </a:ext>
            </a:extLst>
          </p:cNvPr>
          <p:cNvSpPr>
            <a:spLocks/>
          </p:cNvSpPr>
          <p:nvPr/>
        </p:nvSpPr>
        <p:spPr bwMode="auto">
          <a:xfrm>
            <a:off x="4837113" y="3070225"/>
            <a:ext cx="247650" cy="84138"/>
          </a:xfrm>
          <a:custGeom>
            <a:avLst/>
            <a:gdLst>
              <a:gd name="T0" fmla="*/ 2147483646 w 313"/>
              <a:gd name="T1" fmla="*/ 2147483646 h 106"/>
              <a:gd name="T2" fmla="*/ 2147483646 w 313"/>
              <a:gd name="T3" fmla="*/ 2147483646 h 106"/>
              <a:gd name="T4" fmla="*/ 2147483646 w 313"/>
              <a:gd name="T5" fmla="*/ 2147483646 h 106"/>
              <a:gd name="T6" fmla="*/ 2147483646 w 313"/>
              <a:gd name="T7" fmla="*/ 2147483646 h 106"/>
              <a:gd name="T8" fmla="*/ 2147483646 w 313"/>
              <a:gd name="T9" fmla="*/ 2147483646 h 106"/>
              <a:gd name="T10" fmla="*/ 2147483646 w 313"/>
              <a:gd name="T11" fmla="*/ 2147483646 h 106"/>
              <a:gd name="T12" fmla="*/ 2147483646 w 313"/>
              <a:gd name="T13" fmla="*/ 0 h 106"/>
              <a:gd name="T14" fmla="*/ 2147483646 w 313"/>
              <a:gd name="T15" fmla="*/ 2000397619 h 106"/>
              <a:gd name="T16" fmla="*/ 2147483646 w 313"/>
              <a:gd name="T17" fmla="*/ 2147483646 h 106"/>
              <a:gd name="T18" fmla="*/ 2147483646 w 313"/>
              <a:gd name="T19" fmla="*/ 2147483646 h 106"/>
              <a:gd name="T20" fmla="*/ 2147483646 w 313"/>
              <a:gd name="T21" fmla="*/ 2147483646 h 106"/>
              <a:gd name="T22" fmla="*/ 2147483646 w 313"/>
              <a:gd name="T23" fmla="*/ 2147483646 h 106"/>
              <a:gd name="T24" fmla="*/ 2147483646 w 313"/>
              <a:gd name="T25" fmla="*/ 2147483646 h 106"/>
              <a:gd name="T26" fmla="*/ 2147483646 w 313"/>
              <a:gd name="T27" fmla="*/ 2147483646 h 106"/>
              <a:gd name="T28" fmla="*/ 1981351913 w 313"/>
              <a:gd name="T29" fmla="*/ 2147483646 h 106"/>
              <a:gd name="T30" fmla="*/ 0 w 313"/>
              <a:gd name="T31" fmla="*/ 2147483646 h 106"/>
              <a:gd name="T32" fmla="*/ 1981351913 w 313"/>
              <a:gd name="T33" fmla="*/ 2147483646 h 106"/>
              <a:gd name="T34" fmla="*/ 2147483646 w 313"/>
              <a:gd name="T35" fmla="*/ 2147483646 h 106"/>
              <a:gd name="T36" fmla="*/ 2147483646 w 313"/>
              <a:gd name="T37" fmla="*/ 2147483646 h 106"/>
              <a:gd name="T38" fmla="*/ 2147483646 w 313"/>
              <a:gd name="T39" fmla="*/ 2147483646 h 106"/>
              <a:gd name="T40" fmla="*/ 2147483646 w 313"/>
              <a:gd name="T41" fmla="*/ 2147483646 h 106"/>
              <a:gd name="T42" fmla="*/ 2147483646 w 313"/>
              <a:gd name="T43" fmla="*/ 2147483646 h 106"/>
              <a:gd name="T44" fmla="*/ 2147483646 w 313"/>
              <a:gd name="T45" fmla="*/ 2147483646 h 106"/>
              <a:gd name="T46" fmla="*/ 2147483646 w 313"/>
              <a:gd name="T47" fmla="*/ 2147483646 h 106"/>
              <a:gd name="T48" fmla="*/ 2147483646 w 313"/>
              <a:gd name="T49" fmla="*/ 2147483646 h 106"/>
              <a:gd name="T50" fmla="*/ 2147483646 w 313"/>
              <a:gd name="T51" fmla="*/ 2147483646 h 106"/>
              <a:gd name="T52" fmla="*/ 2147483646 w 313"/>
              <a:gd name="T53" fmla="*/ 2147483646 h 106"/>
              <a:gd name="T54" fmla="*/ 2147483646 w 313"/>
              <a:gd name="T55" fmla="*/ 2147483646 h 106"/>
              <a:gd name="T56" fmla="*/ 2147483646 w 313"/>
              <a:gd name="T57" fmla="*/ 2147483646 h 106"/>
              <a:gd name="T58" fmla="*/ 2147483646 w 313"/>
              <a:gd name="T59" fmla="*/ 2147483646 h 106"/>
              <a:gd name="T60" fmla="*/ 2147483646 w 313"/>
              <a:gd name="T61" fmla="*/ 2147483646 h 106"/>
              <a:gd name="T62" fmla="*/ 2147483646 w 313"/>
              <a:gd name="T63" fmla="*/ 2147483646 h 106"/>
              <a:gd name="T64" fmla="*/ 2147483646 w 313"/>
              <a:gd name="T65" fmla="*/ 2147483646 h 106"/>
              <a:gd name="T66" fmla="*/ 2147483646 w 313"/>
              <a:gd name="T67" fmla="*/ 2147483646 h 106"/>
              <a:gd name="T68" fmla="*/ 2147483646 w 313"/>
              <a:gd name="T69" fmla="*/ 2147483646 h 106"/>
              <a:gd name="T70" fmla="*/ 2147483646 w 313"/>
              <a:gd name="T71" fmla="*/ 2147483646 h 10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313"/>
              <a:gd name="T109" fmla="*/ 0 h 106"/>
              <a:gd name="T110" fmla="*/ 313 w 313"/>
              <a:gd name="T111" fmla="*/ 106 h 10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313" h="106">
                <a:moveTo>
                  <a:pt x="313" y="31"/>
                </a:moveTo>
                <a:lnTo>
                  <a:pt x="290" y="31"/>
                </a:lnTo>
                <a:lnTo>
                  <a:pt x="269" y="29"/>
                </a:lnTo>
                <a:lnTo>
                  <a:pt x="251" y="27"/>
                </a:lnTo>
                <a:lnTo>
                  <a:pt x="236" y="23"/>
                </a:lnTo>
                <a:lnTo>
                  <a:pt x="207" y="14"/>
                </a:lnTo>
                <a:lnTo>
                  <a:pt x="177" y="0"/>
                </a:lnTo>
                <a:lnTo>
                  <a:pt x="146" y="4"/>
                </a:lnTo>
                <a:lnTo>
                  <a:pt x="117" y="10"/>
                </a:lnTo>
                <a:lnTo>
                  <a:pt x="87" y="23"/>
                </a:lnTo>
                <a:lnTo>
                  <a:pt x="67" y="31"/>
                </a:lnTo>
                <a:lnTo>
                  <a:pt x="46" y="41"/>
                </a:lnTo>
                <a:lnTo>
                  <a:pt x="27" y="58"/>
                </a:lnTo>
                <a:lnTo>
                  <a:pt x="14" y="70"/>
                </a:lnTo>
                <a:lnTo>
                  <a:pt x="4" y="79"/>
                </a:lnTo>
                <a:lnTo>
                  <a:pt x="0" y="87"/>
                </a:lnTo>
                <a:lnTo>
                  <a:pt x="4" y="93"/>
                </a:lnTo>
                <a:lnTo>
                  <a:pt x="12" y="96"/>
                </a:lnTo>
                <a:lnTo>
                  <a:pt x="29" y="102"/>
                </a:lnTo>
                <a:lnTo>
                  <a:pt x="39" y="104"/>
                </a:lnTo>
                <a:lnTo>
                  <a:pt x="52" y="106"/>
                </a:lnTo>
                <a:lnTo>
                  <a:pt x="62" y="104"/>
                </a:lnTo>
                <a:lnTo>
                  <a:pt x="73" y="100"/>
                </a:lnTo>
                <a:lnTo>
                  <a:pt x="87" y="94"/>
                </a:lnTo>
                <a:lnTo>
                  <a:pt x="100" y="91"/>
                </a:lnTo>
                <a:lnTo>
                  <a:pt x="134" y="81"/>
                </a:lnTo>
                <a:lnTo>
                  <a:pt x="171" y="71"/>
                </a:lnTo>
                <a:lnTo>
                  <a:pt x="203" y="64"/>
                </a:lnTo>
                <a:lnTo>
                  <a:pt x="234" y="60"/>
                </a:lnTo>
                <a:lnTo>
                  <a:pt x="253" y="62"/>
                </a:lnTo>
                <a:lnTo>
                  <a:pt x="263" y="60"/>
                </a:lnTo>
                <a:lnTo>
                  <a:pt x="273" y="58"/>
                </a:lnTo>
                <a:lnTo>
                  <a:pt x="282" y="54"/>
                </a:lnTo>
                <a:lnTo>
                  <a:pt x="294" y="47"/>
                </a:lnTo>
                <a:lnTo>
                  <a:pt x="303" y="39"/>
                </a:lnTo>
                <a:lnTo>
                  <a:pt x="313" y="31"/>
                </a:lnTo>
                <a:close/>
              </a:path>
            </a:pathLst>
          </a:custGeom>
          <a:solidFill>
            <a:srgbClr val="CCFFFF"/>
          </a:solidFill>
          <a:ln w="12700">
            <a:solidFill>
              <a:srgbClr val="3366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grpSp>
        <p:nvGrpSpPr>
          <p:cNvPr id="16572" name="Group 457">
            <a:extLst>
              <a:ext uri="{FF2B5EF4-FFF2-40B4-BE49-F238E27FC236}">
                <a16:creationId xmlns:a16="http://schemas.microsoft.com/office/drawing/2014/main" id="{EA33EAE6-2C57-F07C-4EB0-B162D1361ACE}"/>
              </a:ext>
            </a:extLst>
          </p:cNvPr>
          <p:cNvGrpSpPr>
            <a:grpSpLocks/>
          </p:cNvGrpSpPr>
          <p:nvPr/>
        </p:nvGrpSpPr>
        <p:grpSpPr bwMode="auto">
          <a:xfrm>
            <a:off x="4891088" y="3092450"/>
            <a:ext cx="90487" cy="26988"/>
            <a:chOff x="3081" y="1948"/>
            <a:chExt cx="57" cy="17"/>
          </a:xfrm>
        </p:grpSpPr>
        <p:sp>
          <p:nvSpPr>
            <p:cNvPr id="16653" name="Freeform 458">
              <a:extLst>
                <a:ext uri="{FF2B5EF4-FFF2-40B4-BE49-F238E27FC236}">
                  <a16:creationId xmlns:a16="http://schemas.microsoft.com/office/drawing/2014/main" id="{A90946BC-206F-ABB1-A70E-C3E971DD16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1" y="1948"/>
              <a:ext cx="57" cy="17"/>
            </a:xfrm>
            <a:custGeom>
              <a:avLst/>
              <a:gdLst>
                <a:gd name="T0" fmla="*/ 15 w 113"/>
                <a:gd name="T1" fmla="*/ 1 h 35"/>
                <a:gd name="T2" fmla="*/ 14 w 113"/>
                <a:gd name="T3" fmla="*/ 0 h 35"/>
                <a:gd name="T4" fmla="*/ 14 w 113"/>
                <a:gd name="T5" fmla="*/ 0 h 35"/>
                <a:gd name="T6" fmla="*/ 13 w 113"/>
                <a:gd name="T7" fmla="*/ 0 h 35"/>
                <a:gd name="T8" fmla="*/ 12 w 113"/>
                <a:gd name="T9" fmla="*/ 0 h 35"/>
                <a:gd name="T10" fmla="*/ 10 w 113"/>
                <a:gd name="T11" fmla="*/ 0 h 35"/>
                <a:gd name="T12" fmla="*/ 7 w 113"/>
                <a:gd name="T13" fmla="*/ 0 h 35"/>
                <a:gd name="T14" fmla="*/ 5 w 113"/>
                <a:gd name="T15" fmla="*/ 0 h 35"/>
                <a:gd name="T16" fmla="*/ 2 w 113"/>
                <a:gd name="T17" fmla="*/ 1 h 35"/>
                <a:gd name="T18" fmla="*/ 1 w 113"/>
                <a:gd name="T19" fmla="*/ 2 h 35"/>
                <a:gd name="T20" fmla="*/ 1 w 113"/>
                <a:gd name="T21" fmla="*/ 2 h 35"/>
                <a:gd name="T22" fmla="*/ 0 w 113"/>
                <a:gd name="T23" fmla="*/ 3 h 35"/>
                <a:gd name="T24" fmla="*/ 1 w 113"/>
                <a:gd name="T25" fmla="*/ 3 h 35"/>
                <a:gd name="T26" fmla="*/ 1 w 113"/>
                <a:gd name="T27" fmla="*/ 3 h 35"/>
                <a:gd name="T28" fmla="*/ 3 w 113"/>
                <a:gd name="T29" fmla="*/ 4 h 35"/>
                <a:gd name="T30" fmla="*/ 5 w 113"/>
                <a:gd name="T31" fmla="*/ 4 h 35"/>
                <a:gd name="T32" fmla="*/ 8 w 113"/>
                <a:gd name="T33" fmla="*/ 4 h 35"/>
                <a:gd name="T34" fmla="*/ 11 w 113"/>
                <a:gd name="T35" fmla="*/ 3 h 35"/>
                <a:gd name="T36" fmla="*/ 13 w 113"/>
                <a:gd name="T37" fmla="*/ 2 h 35"/>
                <a:gd name="T38" fmla="*/ 14 w 113"/>
                <a:gd name="T39" fmla="*/ 2 h 35"/>
                <a:gd name="T40" fmla="*/ 14 w 113"/>
                <a:gd name="T41" fmla="*/ 2 h 35"/>
                <a:gd name="T42" fmla="*/ 15 w 113"/>
                <a:gd name="T43" fmla="*/ 1 h 35"/>
                <a:gd name="T44" fmla="*/ 15 w 113"/>
                <a:gd name="T45" fmla="*/ 1 h 3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3"/>
                <a:gd name="T70" fmla="*/ 0 h 35"/>
                <a:gd name="T71" fmla="*/ 113 w 113"/>
                <a:gd name="T72" fmla="*/ 35 h 3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3" h="35">
                  <a:moveTo>
                    <a:pt x="113" y="8"/>
                  </a:moveTo>
                  <a:lnTo>
                    <a:pt x="111" y="6"/>
                  </a:lnTo>
                  <a:lnTo>
                    <a:pt x="110" y="2"/>
                  </a:lnTo>
                  <a:lnTo>
                    <a:pt x="104" y="2"/>
                  </a:lnTo>
                  <a:lnTo>
                    <a:pt x="96" y="0"/>
                  </a:lnTo>
                  <a:lnTo>
                    <a:pt x="77" y="0"/>
                  </a:lnTo>
                  <a:lnTo>
                    <a:pt x="56" y="2"/>
                  </a:lnTo>
                  <a:lnTo>
                    <a:pt x="33" y="6"/>
                  </a:lnTo>
                  <a:lnTo>
                    <a:pt x="16" y="12"/>
                  </a:lnTo>
                  <a:lnTo>
                    <a:pt x="4" y="20"/>
                  </a:lnTo>
                  <a:lnTo>
                    <a:pt x="2" y="21"/>
                  </a:lnTo>
                  <a:lnTo>
                    <a:pt x="0" y="25"/>
                  </a:lnTo>
                  <a:lnTo>
                    <a:pt x="2" y="27"/>
                  </a:lnTo>
                  <a:lnTo>
                    <a:pt x="6" y="31"/>
                  </a:lnTo>
                  <a:lnTo>
                    <a:pt x="19" y="33"/>
                  </a:lnTo>
                  <a:lnTo>
                    <a:pt x="39" y="35"/>
                  </a:lnTo>
                  <a:lnTo>
                    <a:pt x="60" y="33"/>
                  </a:lnTo>
                  <a:lnTo>
                    <a:pt x="81" y="27"/>
                  </a:lnTo>
                  <a:lnTo>
                    <a:pt x="98" y="21"/>
                  </a:lnTo>
                  <a:lnTo>
                    <a:pt x="106" y="20"/>
                  </a:lnTo>
                  <a:lnTo>
                    <a:pt x="110" y="16"/>
                  </a:lnTo>
                  <a:lnTo>
                    <a:pt x="113" y="12"/>
                  </a:lnTo>
                  <a:lnTo>
                    <a:pt x="113" y="8"/>
                  </a:lnTo>
                  <a:close/>
                </a:path>
              </a:pathLst>
            </a:custGeom>
            <a:blipFill dpi="0" rotWithShape="0">
              <a:blip r:embed="rId2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654" name="Freeform 459">
              <a:extLst>
                <a:ext uri="{FF2B5EF4-FFF2-40B4-BE49-F238E27FC236}">
                  <a16:creationId xmlns:a16="http://schemas.microsoft.com/office/drawing/2014/main" id="{EA54FE29-BE69-94FA-5FEC-7F5175112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1" y="1948"/>
              <a:ext cx="57" cy="17"/>
            </a:xfrm>
            <a:custGeom>
              <a:avLst/>
              <a:gdLst>
                <a:gd name="T0" fmla="*/ 15 w 113"/>
                <a:gd name="T1" fmla="*/ 1 h 35"/>
                <a:gd name="T2" fmla="*/ 14 w 113"/>
                <a:gd name="T3" fmla="*/ 0 h 35"/>
                <a:gd name="T4" fmla="*/ 14 w 113"/>
                <a:gd name="T5" fmla="*/ 0 h 35"/>
                <a:gd name="T6" fmla="*/ 13 w 113"/>
                <a:gd name="T7" fmla="*/ 0 h 35"/>
                <a:gd name="T8" fmla="*/ 12 w 113"/>
                <a:gd name="T9" fmla="*/ 0 h 35"/>
                <a:gd name="T10" fmla="*/ 10 w 113"/>
                <a:gd name="T11" fmla="*/ 0 h 35"/>
                <a:gd name="T12" fmla="*/ 7 w 113"/>
                <a:gd name="T13" fmla="*/ 0 h 35"/>
                <a:gd name="T14" fmla="*/ 5 w 113"/>
                <a:gd name="T15" fmla="*/ 0 h 35"/>
                <a:gd name="T16" fmla="*/ 2 w 113"/>
                <a:gd name="T17" fmla="*/ 1 h 35"/>
                <a:gd name="T18" fmla="*/ 1 w 113"/>
                <a:gd name="T19" fmla="*/ 2 h 35"/>
                <a:gd name="T20" fmla="*/ 1 w 113"/>
                <a:gd name="T21" fmla="*/ 2 h 35"/>
                <a:gd name="T22" fmla="*/ 0 w 113"/>
                <a:gd name="T23" fmla="*/ 3 h 35"/>
                <a:gd name="T24" fmla="*/ 1 w 113"/>
                <a:gd name="T25" fmla="*/ 3 h 35"/>
                <a:gd name="T26" fmla="*/ 1 w 113"/>
                <a:gd name="T27" fmla="*/ 3 h 35"/>
                <a:gd name="T28" fmla="*/ 3 w 113"/>
                <a:gd name="T29" fmla="*/ 4 h 35"/>
                <a:gd name="T30" fmla="*/ 5 w 113"/>
                <a:gd name="T31" fmla="*/ 4 h 35"/>
                <a:gd name="T32" fmla="*/ 8 w 113"/>
                <a:gd name="T33" fmla="*/ 4 h 35"/>
                <a:gd name="T34" fmla="*/ 11 w 113"/>
                <a:gd name="T35" fmla="*/ 3 h 35"/>
                <a:gd name="T36" fmla="*/ 13 w 113"/>
                <a:gd name="T37" fmla="*/ 2 h 35"/>
                <a:gd name="T38" fmla="*/ 14 w 113"/>
                <a:gd name="T39" fmla="*/ 2 h 35"/>
                <a:gd name="T40" fmla="*/ 14 w 113"/>
                <a:gd name="T41" fmla="*/ 2 h 35"/>
                <a:gd name="T42" fmla="*/ 15 w 113"/>
                <a:gd name="T43" fmla="*/ 1 h 35"/>
                <a:gd name="T44" fmla="*/ 15 w 113"/>
                <a:gd name="T45" fmla="*/ 1 h 3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3"/>
                <a:gd name="T70" fmla="*/ 0 h 35"/>
                <a:gd name="T71" fmla="*/ 113 w 113"/>
                <a:gd name="T72" fmla="*/ 35 h 3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3" h="35">
                  <a:moveTo>
                    <a:pt x="113" y="8"/>
                  </a:moveTo>
                  <a:lnTo>
                    <a:pt x="111" y="6"/>
                  </a:lnTo>
                  <a:lnTo>
                    <a:pt x="110" y="2"/>
                  </a:lnTo>
                  <a:lnTo>
                    <a:pt x="104" y="2"/>
                  </a:lnTo>
                  <a:lnTo>
                    <a:pt x="96" y="0"/>
                  </a:lnTo>
                  <a:lnTo>
                    <a:pt x="77" y="0"/>
                  </a:lnTo>
                  <a:lnTo>
                    <a:pt x="56" y="2"/>
                  </a:lnTo>
                  <a:lnTo>
                    <a:pt x="33" y="6"/>
                  </a:lnTo>
                  <a:lnTo>
                    <a:pt x="16" y="12"/>
                  </a:lnTo>
                  <a:lnTo>
                    <a:pt x="4" y="20"/>
                  </a:lnTo>
                  <a:lnTo>
                    <a:pt x="2" y="21"/>
                  </a:lnTo>
                  <a:lnTo>
                    <a:pt x="0" y="25"/>
                  </a:lnTo>
                  <a:lnTo>
                    <a:pt x="2" y="27"/>
                  </a:lnTo>
                  <a:lnTo>
                    <a:pt x="6" y="31"/>
                  </a:lnTo>
                  <a:lnTo>
                    <a:pt x="19" y="33"/>
                  </a:lnTo>
                  <a:lnTo>
                    <a:pt x="39" y="35"/>
                  </a:lnTo>
                  <a:lnTo>
                    <a:pt x="60" y="33"/>
                  </a:lnTo>
                  <a:lnTo>
                    <a:pt x="81" y="27"/>
                  </a:lnTo>
                  <a:lnTo>
                    <a:pt x="98" y="21"/>
                  </a:lnTo>
                  <a:lnTo>
                    <a:pt x="106" y="20"/>
                  </a:lnTo>
                  <a:lnTo>
                    <a:pt x="110" y="16"/>
                  </a:lnTo>
                  <a:lnTo>
                    <a:pt x="113" y="12"/>
                  </a:lnTo>
                  <a:lnTo>
                    <a:pt x="113" y="8"/>
                  </a:lnTo>
                  <a:close/>
                </a:path>
              </a:pathLst>
            </a:custGeom>
            <a:noFill/>
            <a:ln w="12700">
              <a:solidFill>
                <a:srgbClr val="618F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6573" name="Freeform 460">
            <a:extLst>
              <a:ext uri="{FF2B5EF4-FFF2-40B4-BE49-F238E27FC236}">
                <a16:creationId xmlns:a16="http://schemas.microsoft.com/office/drawing/2014/main" id="{1DC2E71F-E094-70FE-33D7-E0CA1AFD07F5}"/>
              </a:ext>
            </a:extLst>
          </p:cNvPr>
          <p:cNvSpPr>
            <a:spLocks/>
          </p:cNvSpPr>
          <p:nvPr/>
        </p:nvSpPr>
        <p:spPr bwMode="auto">
          <a:xfrm>
            <a:off x="3521075" y="2481263"/>
            <a:ext cx="198438" cy="112712"/>
          </a:xfrm>
          <a:custGeom>
            <a:avLst/>
            <a:gdLst>
              <a:gd name="T0" fmla="*/ 2147483646 w 249"/>
              <a:gd name="T1" fmla="*/ 0 h 142"/>
              <a:gd name="T2" fmla="*/ 2147483646 w 249"/>
              <a:gd name="T3" fmla="*/ 2147483646 h 142"/>
              <a:gd name="T4" fmla="*/ 2147483646 w 249"/>
              <a:gd name="T5" fmla="*/ 2147483646 h 142"/>
              <a:gd name="T6" fmla="*/ 2147483646 w 249"/>
              <a:gd name="T7" fmla="*/ 2147483646 h 142"/>
              <a:gd name="T8" fmla="*/ 2147483646 w 249"/>
              <a:gd name="T9" fmla="*/ 2147483646 h 142"/>
              <a:gd name="T10" fmla="*/ 2147483646 w 249"/>
              <a:gd name="T11" fmla="*/ 2147483646 h 142"/>
              <a:gd name="T12" fmla="*/ 2147483646 w 249"/>
              <a:gd name="T13" fmla="*/ 2147483646 h 142"/>
              <a:gd name="T14" fmla="*/ 2147483646 w 249"/>
              <a:gd name="T15" fmla="*/ 2147483646 h 142"/>
              <a:gd name="T16" fmla="*/ 2147483646 w 249"/>
              <a:gd name="T17" fmla="*/ 2147483646 h 142"/>
              <a:gd name="T18" fmla="*/ 2147483646 w 249"/>
              <a:gd name="T19" fmla="*/ 2147483646 h 142"/>
              <a:gd name="T20" fmla="*/ 2147483646 w 249"/>
              <a:gd name="T21" fmla="*/ 2147483646 h 142"/>
              <a:gd name="T22" fmla="*/ 2147483646 w 249"/>
              <a:gd name="T23" fmla="*/ 2147483646 h 142"/>
              <a:gd name="T24" fmla="*/ 2147483646 w 249"/>
              <a:gd name="T25" fmla="*/ 2147483646 h 142"/>
              <a:gd name="T26" fmla="*/ 506185054 w 249"/>
              <a:gd name="T27" fmla="*/ 2147483646 h 142"/>
              <a:gd name="T28" fmla="*/ 0 w 249"/>
              <a:gd name="T29" fmla="*/ 2147483646 h 142"/>
              <a:gd name="T30" fmla="*/ 506185054 w 249"/>
              <a:gd name="T31" fmla="*/ 2147483646 h 142"/>
              <a:gd name="T32" fmla="*/ 2147483646 w 249"/>
              <a:gd name="T33" fmla="*/ 2147483646 h 142"/>
              <a:gd name="T34" fmla="*/ 2147483646 w 249"/>
              <a:gd name="T35" fmla="*/ 2147483646 h 142"/>
              <a:gd name="T36" fmla="*/ 2147483646 w 249"/>
              <a:gd name="T37" fmla="*/ 2147483646 h 142"/>
              <a:gd name="T38" fmla="*/ 2147483646 w 249"/>
              <a:gd name="T39" fmla="*/ 2147483646 h 142"/>
              <a:gd name="T40" fmla="*/ 2147483646 w 249"/>
              <a:gd name="T41" fmla="*/ 2147483646 h 142"/>
              <a:gd name="T42" fmla="*/ 2147483646 w 249"/>
              <a:gd name="T43" fmla="*/ 2147483646 h 142"/>
              <a:gd name="T44" fmla="*/ 2147483646 w 249"/>
              <a:gd name="T45" fmla="*/ 2147483646 h 142"/>
              <a:gd name="T46" fmla="*/ 2147483646 w 249"/>
              <a:gd name="T47" fmla="*/ 2147483646 h 142"/>
              <a:gd name="T48" fmla="*/ 2147483646 w 249"/>
              <a:gd name="T49" fmla="*/ 2147483646 h 142"/>
              <a:gd name="T50" fmla="*/ 2147483646 w 249"/>
              <a:gd name="T51" fmla="*/ 2147483646 h 142"/>
              <a:gd name="T52" fmla="*/ 2147483646 w 249"/>
              <a:gd name="T53" fmla="*/ 2147483646 h 142"/>
              <a:gd name="T54" fmla="*/ 2147483646 w 249"/>
              <a:gd name="T55" fmla="*/ 2147483646 h 142"/>
              <a:gd name="T56" fmla="*/ 2147483646 w 249"/>
              <a:gd name="T57" fmla="*/ 2147483646 h 142"/>
              <a:gd name="T58" fmla="*/ 2147483646 w 249"/>
              <a:gd name="T59" fmla="*/ 2147483646 h 142"/>
              <a:gd name="T60" fmla="*/ 2147483646 w 249"/>
              <a:gd name="T61" fmla="*/ 2147483646 h 142"/>
              <a:gd name="T62" fmla="*/ 2147483646 w 249"/>
              <a:gd name="T63" fmla="*/ 2147483646 h 142"/>
              <a:gd name="T64" fmla="*/ 2147483646 w 249"/>
              <a:gd name="T65" fmla="*/ 2147483646 h 142"/>
              <a:gd name="T66" fmla="*/ 2147483646 w 249"/>
              <a:gd name="T67" fmla="*/ 2147483646 h 142"/>
              <a:gd name="T68" fmla="*/ 2147483646 w 249"/>
              <a:gd name="T69" fmla="*/ 2147483646 h 142"/>
              <a:gd name="T70" fmla="*/ 2147483646 w 249"/>
              <a:gd name="T71" fmla="*/ 0 h 14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249"/>
              <a:gd name="T109" fmla="*/ 0 h 142"/>
              <a:gd name="T110" fmla="*/ 249 w 249"/>
              <a:gd name="T111" fmla="*/ 142 h 142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249" h="142">
                <a:moveTo>
                  <a:pt x="249" y="0"/>
                </a:moveTo>
                <a:lnTo>
                  <a:pt x="226" y="5"/>
                </a:lnTo>
                <a:lnTo>
                  <a:pt x="207" y="11"/>
                </a:lnTo>
                <a:lnTo>
                  <a:pt x="172" y="15"/>
                </a:lnTo>
                <a:lnTo>
                  <a:pt x="138" y="15"/>
                </a:lnTo>
                <a:lnTo>
                  <a:pt x="118" y="15"/>
                </a:lnTo>
                <a:lnTo>
                  <a:pt x="99" y="13"/>
                </a:lnTo>
                <a:lnTo>
                  <a:pt x="74" y="25"/>
                </a:lnTo>
                <a:lnTo>
                  <a:pt x="51" y="38"/>
                </a:lnTo>
                <a:lnTo>
                  <a:pt x="32" y="57"/>
                </a:lnTo>
                <a:lnTo>
                  <a:pt x="21" y="69"/>
                </a:lnTo>
                <a:lnTo>
                  <a:pt x="9" y="82"/>
                </a:lnTo>
                <a:lnTo>
                  <a:pt x="5" y="101"/>
                </a:lnTo>
                <a:lnTo>
                  <a:pt x="1" y="117"/>
                </a:lnTo>
                <a:lnTo>
                  <a:pt x="0" y="128"/>
                </a:lnTo>
                <a:lnTo>
                  <a:pt x="1" y="136"/>
                </a:lnTo>
                <a:lnTo>
                  <a:pt x="9" y="140"/>
                </a:lnTo>
                <a:lnTo>
                  <a:pt x="21" y="142"/>
                </a:lnTo>
                <a:lnTo>
                  <a:pt x="38" y="140"/>
                </a:lnTo>
                <a:lnTo>
                  <a:pt x="49" y="140"/>
                </a:lnTo>
                <a:lnTo>
                  <a:pt x="63" y="138"/>
                </a:lnTo>
                <a:lnTo>
                  <a:pt x="70" y="134"/>
                </a:lnTo>
                <a:lnTo>
                  <a:pt x="80" y="126"/>
                </a:lnTo>
                <a:lnTo>
                  <a:pt x="88" y="119"/>
                </a:lnTo>
                <a:lnTo>
                  <a:pt x="95" y="111"/>
                </a:lnTo>
                <a:lnTo>
                  <a:pt x="147" y="76"/>
                </a:lnTo>
                <a:lnTo>
                  <a:pt x="172" y="59"/>
                </a:lnTo>
                <a:lnTo>
                  <a:pt x="199" y="48"/>
                </a:lnTo>
                <a:lnTo>
                  <a:pt x="207" y="46"/>
                </a:lnTo>
                <a:lnTo>
                  <a:pt x="216" y="44"/>
                </a:lnTo>
                <a:lnTo>
                  <a:pt x="224" y="42"/>
                </a:lnTo>
                <a:lnTo>
                  <a:pt x="232" y="36"/>
                </a:lnTo>
                <a:lnTo>
                  <a:pt x="237" y="28"/>
                </a:lnTo>
                <a:lnTo>
                  <a:pt x="241" y="19"/>
                </a:lnTo>
                <a:lnTo>
                  <a:pt x="245" y="9"/>
                </a:lnTo>
                <a:lnTo>
                  <a:pt x="249" y="0"/>
                </a:lnTo>
                <a:close/>
              </a:path>
            </a:pathLst>
          </a:custGeom>
          <a:solidFill>
            <a:srgbClr val="CCFFFF"/>
          </a:solidFill>
          <a:ln w="12700">
            <a:solidFill>
              <a:srgbClr val="3366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grpSp>
        <p:nvGrpSpPr>
          <p:cNvPr id="16574" name="Group 461">
            <a:extLst>
              <a:ext uri="{FF2B5EF4-FFF2-40B4-BE49-F238E27FC236}">
                <a16:creationId xmlns:a16="http://schemas.microsoft.com/office/drawing/2014/main" id="{3702DBA0-2EBA-4F52-4292-570569F6BC70}"/>
              </a:ext>
            </a:extLst>
          </p:cNvPr>
          <p:cNvGrpSpPr>
            <a:grpSpLocks/>
          </p:cNvGrpSpPr>
          <p:nvPr/>
        </p:nvGrpSpPr>
        <p:grpSpPr bwMode="auto">
          <a:xfrm>
            <a:off x="3559175" y="2506663"/>
            <a:ext cx="60325" cy="50800"/>
            <a:chOff x="2242" y="1579"/>
            <a:chExt cx="38" cy="32"/>
          </a:xfrm>
        </p:grpSpPr>
        <p:sp>
          <p:nvSpPr>
            <p:cNvPr id="16651" name="Freeform 462">
              <a:extLst>
                <a:ext uri="{FF2B5EF4-FFF2-40B4-BE49-F238E27FC236}">
                  <a16:creationId xmlns:a16="http://schemas.microsoft.com/office/drawing/2014/main" id="{DB383AC5-9E8C-3135-9A22-034B801C0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2" y="1579"/>
              <a:ext cx="38" cy="32"/>
            </a:xfrm>
            <a:custGeom>
              <a:avLst/>
              <a:gdLst>
                <a:gd name="T0" fmla="*/ 10 w 75"/>
                <a:gd name="T1" fmla="*/ 1 h 64"/>
                <a:gd name="T2" fmla="*/ 9 w 75"/>
                <a:gd name="T3" fmla="*/ 0 h 64"/>
                <a:gd name="T4" fmla="*/ 7 w 75"/>
                <a:gd name="T5" fmla="*/ 0 h 64"/>
                <a:gd name="T6" fmla="*/ 6 w 75"/>
                <a:gd name="T7" fmla="*/ 1 h 64"/>
                <a:gd name="T8" fmla="*/ 4 w 75"/>
                <a:gd name="T9" fmla="*/ 2 h 64"/>
                <a:gd name="T10" fmla="*/ 2 w 75"/>
                <a:gd name="T11" fmla="*/ 4 h 64"/>
                <a:gd name="T12" fmla="*/ 1 w 75"/>
                <a:gd name="T13" fmla="*/ 6 h 64"/>
                <a:gd name="T14" fmla="*/ 0 w 75"/>
                <a:gd name="T15" fmla="*/ 7 h 64"/>
                <a:gd name="T16" fmla="*/ 1 w 75"/>
                <a:gd name="T17" fmla="*/ 8 h 64"/>
                <a:gd name="T18" fmla="*/ 2 w 75"/>
                <a:gd name="T19" fmla="*/ 8 h 64"/>
                <a:gd name="T20" fmla="*/ 3 w 75"/>
                <a:gd name="T21" fmla="*/ 8 h 64"/>
                <a:gd name="T22" fmla="*/ 5 w 75"/>
                <a:gd name="T23" fmla="*/ 7 h 64"/>
                <a:gd name="T24" fmla="*/ 7 w 75"/>
                <a:gd name="T25" fmla="*/ 6 h 64"/>
                <a:gd name="T26" fmla="*/ 8 w 75"/>
                <a:gd name="T27" fmla="*/ 5 h 64"/>
                <a:gd name="T28" fmla="*/ 9 w 75"/>
                <a:gd name="T29" fmla="*/ 3 h 64"/>
                <a:gd name="T30" fmla="*/ 10 w 75"/>
                <a:gd name="T31" fmla="*/ 2 h 64"/>
                <a:gd name="T32" fmla="*/ 10 w 75"/>
                <a:gd name="T33" fmla="*/ 1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5"/>
                <a:gd name="T52" fmla="*/ 0 h 64"/>
                <a:gd name="T53" fmla="*/ 75 w 75"/>
                <a:gd name="T54" fmla="*/ 64 h 6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5" h="64">
                  <a:moveTo>
                    <a:pt x="73" y="4"/>
                  </a:moveTo>
                  <a:lnTo>
                    <a:pt x="66" y="0"/>
                  </a:lnTo>
                  <a:lnTo>
                    <a:pt x="56" y="0"/>
                  </a:lnTo>
                  <a:lnTo>
                    <a:pt x="41" y="6"/>
                  </a:lnTo>
                  <a:lnTo>
                    <a:pt x="25" y="16"/>
                  </a:lnTo>
                  <a:lnTo>
                    <a:pt x="14" y="27"/>
                  </a:lnTo>
                  <a:lnTo>
                    <a:pt x="4" y="41"/>
                  </a:lnTo>
                  <a:lnTo>
                    <a:pt x="0" y="50"/>
                  </a:lnTo>
                  <a:lnTo>
                    <a:pt x="2" y="60"/>
                  </a:lnTo>
                  <a:lnTo>
                    <a:pt x="10" y="64"/>
                  </a:lnTo>
                  <a:lnTo>
                    <a:pt x="22" y="62"/>
                  </a:lnTo>
                  <a:lnTo>
                    <a:pt x="35" y="56"/>
                  </a:lnTo>
                  <a:lnTo>
                    <a:pt x="50" y="46"/>
                  </a:lnTo>
                  <a:lnTo>
                    <a:pt x="64" y="35"/>
                  </a:lnTo>
                  <a:lnTo>
                    <a:pt x="71" y="23"/>
                  </a:lnTo>
                  <a:lnTo>
                    <a:pt x="75" y="12"/>
                  </a:lnTo>
                  <a:lnTo>
                    <a:pt x="73" y="4"/>
                  </a:lnTo>
                  <a:close/>
                </a:path>
              </a:pathLst>
            </a:custGeom>
            <a:blipFill dpi="0" rotWithShape="0">
              <a:blip r:embed="rId2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652" name="Freeform 463">
              <a:extLst>
                <a:ext uri="{FF2B5EF4-FFF2-40B4-BE49-F238E27FC236}">
                  <a16:creationId xmlns:a16="http://schemas.microsoft.com/office/drawing/2014/main" id="{49E3CC41-F7B7-BFEF-BA1D-D33022691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2" y="1579"/>
              <a:ext cx="38" cy="32"/>
            </a:xfrm>
            <a:custGeom>
              <a:avLst/>
              <a:gdLst>
                <a:gd name="T0" fmla="*/ 10 w 75"/>
                <a:gd name="T1" fmla="*/ 1 h 64"/>
                <a:gd name="T2" fmla="*/ 9 w 75"/>
                <a:gd name="T3" fmla="*/ 0 h 64"/>
                <a:gd name="T4" fmla="*/ 7 w 75"/>
                <a:gd name="T5" fmla="*/ 0 h 64"/>
                <a:gd name="T6" fmla="*/ 6 w 75"/>
                <a:gd name="T7" fmla="*/ 1 h 64"/>
                <a:gd name="T8" fmla="*/ 4 w 75"/>
                <a:gd name="T9" fmla="*/ 2 h 64"/>
                <a:gd name="T10" fmla="*/ 2 w 75"/>
                <a:gd name="T11" fmla="*/ 4 h 64"/>
                <a:gd name="T12" fmla="*/ 1 w 75"/>
                <a:gd name="T13" fmla="*/ 6 h 64"/>
                <a:gd name="T14" fmla="*/ 0 w 75"/>
                <a:gd name="T15" fmla="*/ 7 h 64"/>
                <a:gd name="T16" fmla="*/ 1 w 75"/>
                <a:gd name="T17" fmla="*/ 8 h 64"/>
                <a:gd name="T18" fmla="*/ 2 w 75"/>
                <a:gd name="T19" fmla="*/ 8 h 64"/>
                <a:gd name="T20" fmla="*/ 3 w 75"/>
                <a:gd name="T21" fmla="*/ 8 h 64"/>
                <a:gd name="T22" fmla="*/ 5 w 75"/>
                <a:gd name="T23" fmla="*/ 7 h 64"/>
                <a:gd name="T24" fmla="*/ 7 w 75"/>
                <a:gd name="T25" fmla="*/ 6 h 64"/>
                <a:gd name="T26" fmla="*/ 8 w 75"/>
                <a:gd name="T27" fmla="*/ 5 h 64"/>
                <a:gd name="T28" fmla="*/ 9 w 75"/>
                <a:gd name="T29" fmla="*/ 3 h 64"/>
                <a:gd name="T30" fmla="*/ 10 w 75"/>
                <a:gd name="T31" fmla="*/ 2 h 64"/>
                <a:gd name="T32" fmla="*/ 10 w 75"/>
                <a:gd name="T33" fmla="*/ 1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5"/>
                <a:gd name="T52" fmla="*/ 0 h 64"/>
                <a:gd name="T53" fmla="*/ 75 w 75"/>
                <a:gd name="T54" fmla="*/ 64 h 6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5" h="64">
                  <a:moveTo>
                    <a:pt x="73" y="4"/>
                  </a:moveTo>
                  <a:lnTo>
                    <a:pt x="66" y="0"/>
                  </a:lnTo>
                  <a:lnTo>
                    <a:pt x="56" y="0"/>
                  </a:lnTo>
                  <a:lnTo>
                    <a:pt x="41" y="6"/>
                  </a:lnTo>
                  <a:lnTo>
                    <a:pt x="25" y="16"/>
                  </a:lnTo>
                  <a:lnTo>
                    <a:pt x="14" y="27"/>
                  </a:lnTo>
                  <a:lnTo>
                    <a:pt x="4" y="41"/>
                  </a:lnTo>
                  <a:lnTo>
                    <a:pt x="0" y="50"/>
                  </a:lnTo>
                  <a:lnTo>
                    <a:pt x="2" y="60"/>
                  </a:lnTo>
                  <a:lnTo>
                    <a:pt x="10" y="64"/>
                  </a:lnTo>
                  <a:lnTo>
                    <a:pt x="22" y="62"/>
                  </a:lnTo>
                  <a:lnTo>
                    <a:pt x="35" y="56"/>
                  </a:lnTo>
                  <a:lnTo>
                    <a:pt x="50" y="46"/>
                  </a:lnTo>
                  <a:lnTo>
                    <a:pt x="64" y="35"/>
                  </a:lnTo>
                  <a:lnTo>
                    <a:pt x="71" y="23"/>
                  </a:lnTo>
                  <a:lnTo>
                    <a:pt x="75" y="12"/>
                  </a:lnTo>
                  <a:lnTo>
                    <a:pt x="73" y="4"/>
                  </a:lnTo>
                  <a:close/>
                </a:path>
              </a:pathLst>
            </a:custGeom>
            <a:noFill/>
            <a:ln w="12700">
              <a:solidFill>
                <a:srgbClr val="618F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6575" name="Freeform 464">
            <a:extLst>
              <a:ext uri="{FF2B5EF4-FFF2-40B4-BE49-F238E27FC236}">
                <a16:creationId xmlns:a16="http://schemas.microsoft.com/office/drawing/2014/main" id="{A28373D5-C3FA-1932-EE17-2F56692FC283}"/>
              </a:ext>
            </a:extLst>
          </p:cNvPr>
          <p:cNvSpPr>
            <a:spLocks/>
          </p:cNvSpPr>
          <p:nvPr/>
        </p:nvSpPr>
        <p:spPr bwMode="auto">
          <a:xfrm>
            <a:off x="4937125" y="2362200"/>
            <a:ext cx="239713" cy="93663"/>
          </a:xfrm>
          <a:custGeom>
            <a:avLst/>
            <a:gdLst>
              <a:gd name="T0" fmla="*/ 2147483646 w 303"/>
              <a:gd name="T1" fmla="*/ 2147483646 h 119"/>
              <a:gd name="T2" fmla="*/ 2147483646 w 303"/>
              <a:gd name="T3" fmla="*/ 2147483646 h 119"/>
              <a:gd name="T4" fmla="*/ 2147483646 w 303"/>
              <a:gd name="T5" fmla="*/ 2147483646 h 119"/>
              <a:gd name="T6" fmla="*/ 2147483646 w 303"/>
              <a:gd name="T7" fmla="*/ 2147483646 h 119"/>
              <a:gd name="T8" fmla="*/ 2147483646 w 303"/>
              <a:gd name="T9" fmla="*/ 2147483646 h 119"/>
              <a:gd name="T10" fmla="*/ 2147483646 w 303"/>
              <a:gd name="T11" fmla="*/ 2147483646 h 119"/>
              <a:gd name="T12" fmla="*/ 2147483646 w 303"/>
              <a:gd name="T13" fmla="*/ 2147483646 h 119"/>
              <a:gd name="T14" fmla="*/ 2147483646 w 303"/>
              <a:gd name="T15" fmla="*/ 2147483646 h 119"/>
              <a:gd name="T16" fmla="*/ 2147483646 w 303"/>
              <a:gd name="T17" fmla="*/ 2147483646 h 119"/>
              <a:gd name="T18" fmla="*/ 2147483646 w 303"/>
              <a:gd name="T19" fmla="*/ 1950190381 h 119"/>
              <a:gd name="T20" fmla="*/ 2147483646 w 303"/>
              <a:gd name="T21" fmla="*/ 975094797 h 119"/>
              <a:gd name="T22" fmla="*/ 2147483646 w 303"/>
              <a:gd name="T23" fmla="*/ 0 h 119"/>
              <a:gd name="T24" fmla="*/ 2147483646 w 303"/>
              <a:gd name="T25" fmla="*/ 0 h 119"/>
              <a:gd name="T26" fmla="*/ 2147483646 w 303"/>
              <a:gd name="T27" fmla="*/ 2147483646 h 119"/>
              <a:gd name="T28" fmla="*/ 2147483646 w 303"/>
              <a:gd name="T29" fmla="*/ 2147483646 h 119"/>
              <a:gd name="T30" fmla="*/ 2147483646 w 303"/>
              <a:gd name="T31" fmla="*/ 2147483646 h 119"/>
              <a:gd name="T32" fmla="*/ 0 w 303"/>
              <a:gd name="T33" fmla="*/ 2147483646 h 119"/>
              <a:gd name="T34" fmla="*/ 0 w 303"/>
              <a:gd name="T35" fmla="*/ 2147483646 h 119"/>
              <a:gd name="T36" fmla="*/ 2147483646 w 303"/>
              <a:gd name="T37" fmla="*/ 2147483646 h 119"/>
              <a:gd name="T38" fmla="*/ 2147483646 w 303"/>
              <a:gd name="T39" fmla="*/ 2147483646 h 119"/>
              <a:gd name="T40" fmla="*/ 2147483646 w 303"/>
              <a:gd name="T41" fmla="*/ 2147483646 h 119"/>
              <a:gd name="T42" fmla="*/ 2147483646 w 303"/>
              <a:gd name="T43" fmla="*/ 2147483646 h 119"/>
              <a:gd name="T44" fmla="*/ 2147483646 w 303"/>
              <a:gd name="T45" fmla="*/ 2147483646 h 119"/>
              <a:gd name="T46" fmla="*/ 2147483646 w 303"/>
              <a:gd name="T47" fmla="*/ 2147483646 h 119"/>
              <a:gd name="T48" fmla="*/ 2147483646 w 303"/>
              <a:gd name="T49" fmla="*/ 2147483646 h 119"/>
              <a:gd name="T50" fmla="*/ 2147483646 w 303"/>
              <a:gd name="T51" fmla="*/ 2147483646 h 119"/>
              <a:gd name="T52" fmla="*/ 2147483646 w 303"/>
              <a:gd name="T53" fmla="*/ 2147483646 h 119"/>
              <a:gd name="T54" fmla="*/ 2147483646 w 303"/>
              <a:gd name="T55" fmla="*/ 2147483646 h 119"/>
              <a:gd name="T56" fmla="*/ 2147483646 w 303"/>
              <a:gd name="T57" fmla="*/ 2147483646 h 119"/>
              <a:gd name="T58" fmla="*/ 2147483646 w 303"/>
              <a:gd name="T59" fmla="*/ 2147483646 h 119"/>
              <a:gd name="T60" fmla="*/ 2147483646 w 303"/>
              <a:gd name="T61" fmla="*/ 2147483646 h 119"/>
              <a:gd name="T62" fmla="*/ 2147483646 w 303"/>
              <a:gd name="T63" fmla="*/ 2147483646 h 119"/>
              <a:gd name="T64" fmla="*/ 2147483646 w 303"/>
              <a:gd name="T65" fmla="*/ 2147483646 h 119"/>
              <a:gd name="T66" fmla="*/ 2147483646 w 303"/>
              <a:gd name="T67" fmla="*/ 2147483646 h 119"/>
              <a:gd name="T68" fmla="*/ 2147483646 w 303"/>
              <a:gd name="T69" fmla="*/ 2147483646 h 119"/>
              <a:gd name="T70" fmla="*/ 2147483646 w 303"/>
              <a:gd name="T71" fmla="*/ 2147483646 h 11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303"/>
              <a:gd name="T109" fmla="*/ 0 h 119"/>
              <a:gd name="T110" fmla="*/ 303 w 303"/>
              <a:gd name="T111" fmla="*/ 119 h 119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303" h="119">
                <a:moveTo>
                  <a:pt x="303" y="113"/>
                </a:moveTo>
                <a:lnTo>
                  <a:pt x="282" y="102"/>
                </a:lnTo>
                <a:lnTo>
                  <a:pt x="264" y="92"/>
                </a:lnTo>
                <a:lnTo>
                  <a:pt x="249" y="80"/>
                </a:lnTo>
                <a:lnTo>
                  <a:pt x="238" y="71"/>
                </a:lnTo>
                <a:lnTo>
                  <a:pt x="215" y="50"/>
                </a:lnTo>
                <a:lnTo>
                  <a:pt x="193" y="23"/>
                </a:lnTo>
                <a:lnTo>
                  <a:pt x="167" y="13"/>
                </a:lnTo>
                <a:lnTo>
                  <a:pt x="138" y="6"/>
                </a:lnTo>
                <a:lnTo>
                  <a:pt x="123" y="4"/>
                </a:lnTo>
                <a:lnTo>
                  <a:pt x="103" y="2"/>
                </a:lnTo>
                <a:lnTo>
                  <a:pt x="84" y="0"/>
                </a:lnTo>
                <a:lnTo>
                  <a:pt x="61" y="0"/>
                </a:lnTo>
                <a:lnTo>
                  <a:pt x="36" y="6"/>
                </a:lnTo>
                <a:lnTo>
                  <a:pt x="19" y="11"/>
                </a:lnTo>
                <a:lnTo>
                  <a:pt x="6" y="15"/>
                </a:lnTo>
                <a:lnTo>
                  <a:pt x="0" y="19"/>
                </a:lnTo>
                <a:lnTo>
                  <a:pt x="0" y="25"/>
                </a:lnTo>
                <a:lnTo>
                  <a:pt x="6" y="33"/>
                </a:lnTo>
                <a:lnTo>
                  <a:pt x="17" y="44"/>
                </a:lnTo>
                <a:lnTo>
                  <a:pt x="36" y="59"/>
                </a:lnTo>
                <a:lnTo>
                  <a:pt x="46" y="63"/>
                </a:lnTo>
                <a:lnTo>
                  <a:pt x="57" y="65"/>
                </a:lnTo>
                <a:lnTo>
                  <a:pt x="73" y="65"/>
                </a:lnTo>
                <a:lnTo>
                  <a:pt x="84" y="67"/>
                </a:lnTo>
                <a:lnTo>
                  <a:pt x="121" y="75"/>
                </a:lnTo>
                <a:lnTo>
                  <a:pt x="157" y="84"/>
                </a:lnTo>
                <a:lnTo>
                  <a:pt x="190" y="94"/>
                </a:lnTo>
                <a:lnTo>
                  <a:pt x="218" y="104"/>
                </a:lnTo>
                <a:lnTo>
                  <a:pt x="226" y="107"/>
                </a:lnTo>
                <a:lnTo>
                  <a:pt x="234" y="113"/>
                </a:lnTo>
                <a:lnTo>
                  <a:pt x="241" y="117"/>
                </a:lnTo>
                <a:lnTo>
                  <a:pt x="253" y="119"/>
                </a:lnTo>
                <a:lnTo>
                  <a:pt x="264" y="119"/>
                </a:lnTo>
                <a:lnTo>
                  <a:pt x="276" y="117"/>
                </a:lnTo>
                <a:lnTo>
                  <a:pt x="303" y="113"/>
                </a:lnTo>
                <a:close/>
              </a:path>
            </a:pathLst>
          </a:custGeom>
          <a:solidFill>
            <a:srgbClr val="CCFFFF"/>
          </a:solidFill>
          <a:ln w="12700">
            <a:solidFill>
              <a:srgbClr val="3366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grpSp>
        <p:nvGrpSpPr>
          <p:cNvPr id="16576" name="Group 465">
            <a:extLst>
              <a:ext uri="{FF2B5EF4-FFF2-40B4-BE49-F238E27FC236}">
                <a16:creationId xmlns:a16="http://schemas.microsoft.com/office/drawing/2014/main" id="{23BF49BB-D212-601D-FD87-2C9FADC5D150}"/>
              </a:ext>
            </a:extLst>
          </p:cNvPr>
          <p:cNvGrpSpPr>
            <a:grpSpLocks/>
          </p:cNvGrpSpPr>
          <p:nvPr/>
        </p:nvGrpSpPr>
        <p:grpSpPr bwMode="auto">
          <a:xfrm>
            <a:off x="4995863" y="2376488"/>
            <a:ext cx="87312" cy="36512"/>
            <a:chOff x="3147" y="1497"/>
            <a:chExt cx="55" cy="23"/>
          </a:xfrm>
        </p:grpSpPr>
        <p:sp>
          <p:nvSpPr>
            <p:cNvPr id="16649" name="Freeform 466">
              <a:extLst>
                <a:ext uri="{FF2B5EF4-FFF2-40B4-BE49-F238E27FC236}">
                  <a16:creationId xmlns:a16="http://schemas.microsoft.com/office/drawing/2014/main" id="{BF672052-B0DF-DA87-6317-03C2D47C7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7" y="1497"/>
              <a:ext cx="55" cy="23"/>
            </a:xfrm>
            <a:custGeom>
              <a:avLst/>
              <a:gdLst>
                <a:gd name="T0" fmla="*/ 14 w 109"/>
                <a:gd name="T1" fmla="*/ 5 h 46"/>
                <a:gd name="T2" fmla="*/ 14 w 109"/>
                <a:gd name="T3" fmla="*/ 5 h 46"/>
                <a:gd name="T4" fmla="*/ 14 w 109"/>
                <a:gd name="T5" fmla="*/ 5 h 46"/>
                <a:gd name="T6" fmla="*/ 12 w 109"/>
                <a:gd name="T7" fmla="*/ 4 h 46"/>
                <a:gd name="T8" fmla="*/ 10 w 109"/>
                <a:gd name="T9" fmla="*/ 2 h 46"/>
                <a:gd name="T10" fmla="*/ 8 w 109"/>
                <a:gd name="T11" fmla="*/ 1 h 46"/>
                <a:gd name="T12" fmla="*/ 5 w 109"/>
                <a:gd name="T13" fmla="*/ 1 h 46"/>
                <a:gd name="T14" fmla="*/ 3 w 109"/>
                <a:gd name="T15" fmla="*/ 0 h 46"/>
                <a:gd name="T16" fmla="*/ 1 w 109"/>
                <a:gd name="T17" fmla="*/ 0 h 46"/>
                <a:gd name="T18" fmla="*/ 1 w 109"/>
                <a:gd name="T19" fmla="*/ 1 h 46"/>
                <a:gd name="T20" fmla="*/ 0 w 109"/>
                <a:gd name="T21" fmla="*/ 1 h 46"/>
                <a:gd name="T22" fmla="*/ 0 w 109"/>
                <a:gd name="T23" fmla="*/ 1 h 46"/>
                <a:gd name="T24" fmla="*/ 1 w 109"/>
                <a:gd name="T25" fmla="*/ 2 h 46"/>
                <a:gd name="T26" fmla="*/ 2 w 109"/>
                <a:gd name="T27" fmla="*/ 3 h 46"/>
                <a:gd name="T28" fmla="*/ 4 w 109"/>
                <a:gd name="T29" fmla="*/ 4 h 46"/>
                <a:gd name="T30" fmla="*/ 7 w 109"/>
                <a:gd name="T31" fmla="*/ 5 h 46"/>
                <a:gd name="T32" fmla="*/ 9 w 109"/>
                <a:gd name="T33" fmla="*/ 6 h 46"/>
                <a:gd name="T34" fmla="*/ 11 w 109"/>
                <a:gd name="T35" fmla="*/ 6 h 46"/>
                <a:gd name="T36" fmla="*/ 13 w 109"/>
                <a:gd name="T37" fmla="*/ 6 h 46"/>
                <a:gd name="T38" fmla="*/ 14 w 109"/>
                <a:gd name="T39" fmla="*/ 6 h 46"/>
                <a:gd name="T40" fmla="*/ 14 w 109"/>
                <a:gd name="T41" fmla="*/ 5 h 4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9"/>
                <a:gd name="T64" fmla="*/ 0 h 46"/>
                <a:gd name="T65" fmla="*/ 109 w 109"/>
                <a:gd name="T66" fmla="*/ 46 h 4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9" h="46">
                  <a:moveTo>
                    <a:pt x="109" y="40"/>
                  </a:moveTo>
                  <a:lnTo>
                    <a:pt x="109" y="37"/>
                  </a:lnTo>
                  <a:lnTo>
                    <a:pt x="107" y="33"/>
                  </a:lnTo>
                  <a:lnTo>
                    <a:pt x="95" y="25"/>
                  </a:lnTo>
                  <a:lnTo>
                    <a:pt x="80" y="16"/>
                  </a:lnTo>
                  <a:lnTo>
                    <a:pt x="59" y="8"/>
                  </a:lnTo>
                  <a:lnTo>
                    <a:pt x="38" y="2"/>
                  </a:lnTo>
                  <a:lnTo>
                    <a:pt x="21" y="0"/>
                  </a:lnTo>
                  <a:lnTo>
                    <a:pt x="7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1" y="12"/>
                  </a:lnTo>
                  <a:lnTo>
                    <a:pt x="13" y="19"/>
                  </a:lnTo>
                  <a:lnTo>
                    <a:pt x="28" y="29"/>
                  </a:lnTo>
                  <a:lnTo>
                    <a:pt x="49" y="37"/>
                  </a:lnTo>
                  <a:lnTo>
                    <a:pt x="71" y="44"/>
                  </a:lnTo>
                  <a:lnTo>
                    <a:pt x="88" y="46"/>
                  </a:lnTo>
                  <a:lnTo>
                    <a:pt x="101" y="46"/>
                  </a:lnTo>
                  <a:lnTo>
                    <a:pt x="107" y="44"/>
                  </a:lnTo>
                  <a:lnTo>
                    <a:pt x="109" y="40"/>
                  </a:lnTo>
                  <a:close/>
                </a:path>
              </a:pathLst>
            </a:custGeom>
            <a:blipFill dpi="0" rotWithShape="0">
              <a:blip r:embed="rId2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650" name="Freeform 467">
              <a:extLst>
                <a:ext uri="{FF2B5EF4-FFF2-40B4-BE49-F238E27FC236}">
                  <a16:creationId xmlns:a16="http://schemas.microsoft.com/office/drawing/2014/main" id="{3A64C03D-ACCE-F41B-098B-E02FC751C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7" y="1497"/>
              <a:ext cx="55" cy="23"/>
            </a:xfrm>
            <a:custGeom>
              <a:avLst/>
              <a:gdLst>
                <a:gd name="T0" fmla="*/ 14 w 109"/>
                <a:gd name="T1" fmla="*/ 5 h 46"/>
                <a:gd name="T2" fmla="*/ 14 w 109"/>
                <a:gd name="T3" fmla="*/ 5 h 46"/>
                <a:gd name="T4" fmla="*/ 14 w 109"/>
                <a:gd name="T5" fmla="*/ 5 h 46"/>
                <a:gd name="T6" fmla="*/ 12 w 109"/>
                <a:gd name="T7" fmla="*/ 4 h 46"/>
                <a:gd name="T8" fmla="*/ 10 w 109"/>
                <a:gd name="T9" fmla="*/ 2 h 46"/>
                <a:gd name="T10" fmla="*/ 8 w 109"/>
                <a:gd name="T11" fmla="*/ 1 h 46"/>
                <a:gd name="T12" fmla="*/ 5 w 109"/>
                <a:gd name="T13" fmla="*/ 1 h 46"/>
                <a:gd name="T14" fmla="*/ 3 w 109"/>
                <a:gd name="T15" fmla="*/ 0 h 46"/>
                <a:gd name="T16" fmla="*/ 1 w 109"/>
                <a:gd name="T17" fmla="*/ 0 h 46"/>
                <a:gd name="T18" fmla="*/ 1 w 109"/>
                <a:gd name="T19" fmla="*/ 1 h 46"/>
                <a:gd name="T20" fmla="*/ 0 w 109"/>
                <a:gd name="T21" fmla="*/ 1 h 46"/>
                <a:gd name="T22" fmla="*/ 0 w 109"/>
                <a:gd name="T23" fmla="*/ 1 h 46"/>
                <a:gd name="T24" fmla="*/ 1 w 109"/>
                <a:gd name="T25" fmla="*/ 2 h 46"/>
                <a:gd name="T26" fmla="*/ 2 w 109"/>
                <a:gd name="T27" fmla="*/ 3 h 46"/>
                <a:gd name="T28" fmla="*/ 4 w 109"/>
                <a:gd name="T29" fmla="*/ 4 h 46"/>
                <a:gd name="T30" fmla="*/ 7 w 109"/>
                <a:gd name="T31" fmla="*/ 5 h 46"/>
                <a:gd name="T32" fmla="*/ 9 w 109"/>
                <a:gd name="T33" fmla="*/ 6 h 46"/>
                <a:gd name="T34" fmla="*/ 11 w 109"/>
                <a:gd name="T35" fmla="*/ 6 h 46"/>
                <a:gd name="T36" fmla="*/ 13 w 109"/>
                <a:gd name="T37" fmla="*/ 6 h 46"/>
                <a:gd name="T38" fmla="*/ 14 w 109"/>
                <a:gd name="T39" fmla="*/ 6 h 46"/>
                <a:gd name="T40" fmla="*/ 14 w 109"/>
                <a:gd name="T41" fmla="*/ 5 h 4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9"/>
                <a:gd name="T64" fmla="*/ 0 h 46"/>
                <a:gd name="T65" fmla="*/ 109 w 109"/>
                <a:gd name="T66" fmla="*/ 46 h 4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9" h="46">
                  <a:moveTo>
                    <a:pt x="109" y="40"/>
                  </a:moveTo>
                  <a:lnTo>
                    <a:pt x="109" y="37"/>
                  </a:lnTo>
                  <a:lnTo>
                    <a:pt x="107" y="33"/>
                  </a:lnTo>
                  <a:lnTo>
                    <a:pt x="95" y="25"/>
                  </a:lnTo>
                  <a:lnTo>
                    <a:pt x="80" y="16"/>
                  </a:lnTo>
                  <a:lnTo>
                    <a:pt x="59" y="8"/>
                  </a:lnTo>
                  <a:lnTo>
                    <a:pt x="38" y="2"/>
                  </a:lnTo>
                  <a:lnTo>
                    <a:pt x="21" y="0"/>
                  </a:lnTo>
                  <a:lnTo>
                    <a:pt x="7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1" y="12"/>
                  </a:lnTo>
                  <a:lnTo>
                    <a:pt x="13" y="19"/>
                  </a:lnTo>
                  <a:lnTo>
                    <a:pt x="28" y="29"/>
                  </a:lnTo>
                  <a:lnTo>
                    <a:pt x="49" y="37"/>
                  </a:lnTo>
                  <a:lnTo>
                    <a:pt x="71" y="44"/>
                  </a:lnTo>
                  <a:lnTo>
                    <a:pt x="88" y="46"/>
                  </a:lnTo>
                  <a:lnTo>
                    <a:pt x="101" y="46"/>
                  </a:lnTo>
                  <a:lnTo>
                    <a:pt x="107" y="44"/>
                  </a:lnTo>
                  <a:lnTo>
                    <a:pt x="109" y="40"/>
                  </a:lnTo>
                  <a:close/>
                </a:path>
              </a:pathLst>
            </a:custGeom>
            <a:noFill/>
            <a:ln w="12700">
              <a:solidFill>
                <a:srgbClr val="618F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16577" name="Group 468">
            <a:extLst>
              <a:ext uri="{FF2B5EF4-FFF2-40B4-BE49-F238E27FC236}">
                <a16:creationId xmlns:a16="http://schemas.microsoft.com/office/drawing/2014/main" id="{2461CF0B-D83A-C6D7-736A-3250F119C0C6}"/>
              </a:ext>
            </a:extLst>
          </p:cNvPr>
          <p:cNvGrpSpPr>
            <a:grpSpLocks/>
          </p:cNvGrpSpPr>
          <p:nvPr/>
        </p:nvGrpSpPr>
        <p:grpSpPr bwMode="auto">
          <a:xfrm>
            <a:off x="3386138" y="3919538"/>
            <a:ext cx="42862" cy="46037"/>
            <a:chOff x="2133" y="2469"/>
            <a:chExt cx="27" cy="29"/>
          </a:xfrm>
        </p:grpSpPr>
        <p:sp>
          <p:nvSpPr>
            <p:cNvPr id="16647" name="Freeform 469">
              <a:extLst>
                <a:ext uri="{FF2B5EF4-FFF2-40B4-BE49-F238E27FC236}">
                  <a16:creationId xmlns:a16="http://schemas.microsoft.com/office/drawing/2014/main" id="{B2B3CB03-0CCE-7584-0D53-A61C9699AE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3" y="2469"/>
              <a:ext cx="27" cy="29"/>
            </a:xfrm>
            <a:custGeom>
              <a:avLst/>
              <a:gdLst>
                <a:gd name="T0" fmla="*/ 7 w 54"/>
                <a:gd name="T1" fmla="*/ 3 h 57"/>
                <a:gd name="T2" fmla="*/ 6 w 54"/>
                <a:gd name="T3" fmla="*/ 2 h 57"/>
                <a:gd name="T4" fmla="*/ 5 w 54"/>
                <a:gd name="T5" fmla="*/ 1 h 57"/>
                <a:gd name="T6" fmla="*/ 4 w 54"/>
                <a:gd name="T7" fmla="*/ 0 h 57"/>
                <a:gd name="T8" fmla="*/ 2 w 54"/>
                <a:gd name="T9" fmla="*/ 1 h 57"/>
                <a:gd name="T10" fmla="*/ 1 w 54"/>
                <a:gd name="T11" fmla="*/ 1 h 57"/>
                <a:gd name="T12" fmla="*/ 1 w 54"/>
                <a:gd name="T13" fmla="*/ 3 h 57"/>
                <a:gd name="T14" fmla="*/ 0 w 54"/>
                <a:gd name="T15" fmla="*/ 4 h 57"/>
                <a:gd name="T16" fmla="*/ 1 w 54"/>
                <a:gd name="T17" fmla="*/ 5 h 57"/>
                <a:gd name="T18" fmla="*/ 1 w 54"/>
                <a:gd name="T19" fmla="*/ 6 h 57"/>
                <a:gd name="T20" fmla="*/ 3 w 54"/>
                <a:gd name="T21" fmla="*/ 7 h 57"/>
                <a:gd name="T22" fmla="*/ 4 w 54"/>
                <a:gd name="T23" fmla="*/ 8 h 57"/>
                <a:gd name="T24" fmla="*/ 5 w 54"/>
                <a:gd name="T25" fmla="*/ 7 h 57"/>
                <a:gd name="T26" fmla="*/ 6 w 54"/>
                <a:gd name="T27" fmla="*/ 7 h 57"/>
                <a:gd name="T28" fmla="*/ 7 w 54"/>
                <a:gd name="T29" fmla="*/ 5 h 57"/>
                <a:gd name="T30" fmla="*/ 7 w 54"/>
                <a:gd name="T31" fmla="*/ 4 h 57"/>
                <a:gd name="T32" fmla="*/ 7 w 54"/>
                <a:gd name="T33" fmla="*/ 3 h 5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57"/>
                <a:gd name="T53" fmla="*/ 54 w 54"/>
                <a:gd name="T54" fmla="*/ 57 h 5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57">
                  <a:moveTo>
                    <a:pt x="52" y="19"/>
                  </a:moveTo>
                  <a:lnTo>
                    <a:pt x="44" y="9"/>
                  </a:lnTo>
                  <a:lnTo>
                    <a:pt x="36" y="2"/>
                  </a:lnTo>
                  <a:lnTo>
                    <a:pt x="25" y="0"/>
                  </a:lnTo>
                  <a:lnTo>
                    <a:pt x="15" y="2"/>
                  </a:lnTo>
                  <a:lnTo>
                    <a:pt x="8" y="7"/>
                  </a:lnTo>
                  <a:lnTo>
                    <a:pt x="2" y="17"/>
                  </a:lnTo>
                  <a:lnTo>
                    <a:pt x="0" y="26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7" y="55"/>
                  </a:lnTo>
                  <a:lnTo>
                    <a:pt x="29" y="57"/>
                  </a:lnTo>
                  <a:lnTo>
                    <a:pt x="38" y="55"/>
                  </a:lnTo>
                  <a:lnTo>
                    <a:pt x="48" y="49"/>
                  </a:lnTo>
                  <a:lnTo>
                    <a:pt x="52" y="40"/>
                  </a:lnTo>
                  <a:lnTo>
                    <a:pt x="54" y="30"/>
                  </a:lnTo>
                  <a:lnTo>
                    <a:pt x="52" y="19"/>
                  </a:lnTo>
                  <a:close/>
                </a:path>
              </a:pathLst>
            </a:custGeom>
            <a:blipFill dpi="0" rotWithShape="0">
              <a:blip r:embed="rId8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648" name="Freeform 470">
              <a:extLst>
                <a:ext uri="{FF2B5EF4-FFF2-40B4-BE49-F238E27FC236}">
                  <a16:creationId xmlns:a16="http://schemas.microsoft.com/office/drawing/2014/main" id="{8C22C26E-DEC9-92EA-BC74-FFB3BDE4A5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3" y="2469"/>
              <a:ext cx="27" cy="29"/>
            </a:xfrm>
            <a:custGeom>
              <a:avLst/>
              <a:gdLst>
                <a:gd name="T0" fmla="*/ 7 w 54"/>
                <a:gd name="T1" fmla="*/ 3 h 57"/>
                <a:gd name="T2" fmla="*/ 6 w 54"/>
                <a:gd name="T3" fmla="*/ 2 h 57"/>
                <a:gd name="T4" fmla="*/ 5 w 54"/>
                <a:gd name="T5" fmla="*/ 1 h 57"/>
                <a:gd name="T6" fmla="*/ 4 w 54"/>
                <a:gd name="T7" fmla="*/ 0 h 57"/>
                <a:gd name="T8" fmla="*/ 2 w 54"/>
                <a:gd name="T9" fmla="*/ 1 h 57"/>
                <a:gd name="T10" fmla="*/ 1 w 54"/>
                <a:gd name="T11" fmla="*/ 1 h 57"/>
                <a:gd name="T12" fmla="*/ 1 w 54"/>
                <a:gd name="T13" fmla="*/ 3 h 57"/>
                <a:gd name="T14" fmla="*/ 0 w 54"/>
                <a:gd name="T15" fmla="*/ 4 h 57"/>
                <a:gd name="T16" fmla="*/ 1 w 54"/>
                <a:gd name="T17" fmla="*/ 5 h 57"/>
                <a:gd name="T18" fmla="*/ 1 w 54"/>
                <a:gd name="T19" fmla="*/ 6 h 57"/>
                <a:gd name="T20" fmla="*/ 3 w 54"/>
                <a:gd name="T21" fmla="*/ 7 h 57"/>
                <a:gd name="T22" fmla="*/ 4 w 54"/>
                <a:gd name="T23" fmla="*/ 8 h 57"/>
                <a:gd name="T24" fmla="*/ 5 w 54"/>
                <a:gd name="T25" fmla="*/ 7 h 57"/>
                <a:gd name="T26" fmla="*/ 6 w 54"/>
                <a:gd name="T27" fmla="*/ 7 h 57"/>
                <a:gd name="T28" fmla="*/ 7 w 54"/>
                <a:gd name="T29" fmla="*/ 5 h 57"/>
                <a:gd name="T30" fmla="*/ 7 w 54"/>
                <a:gd name="T31" fmla="*/ 4 h 57"/>
                <a:gd name="T32" fmla="*/ 7 w 54"/>
                <a:gd name="T33" fmla="*/ 3 h 5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57"/>
                <a:gd name="T53" fmla="*/ 54 w 54"/>
                <a:gd name="T54" fmla="*/ 57 h 5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57">
                  <a:moveTo>
                    <a:pt x="52" y="19"/>
                  </a:moveTo>
                  <a:lnTo>
                    <a:pt x="44" y="9"/>
                  </a:lnTo>
                  <a:lnTo>
                    <a:pt x="36" y="2"/>
                  </a:lnTo>
                  <a:lnTo>
                    <a:pt x="25" y="0"/>
                  </a:lnTo>
                  <a:lnTo>
                    <a:pt x="15" y="2"/>
                  </a:lnTo>
                  <a:lnTo>
                    <a:pt x="8" y="7"/>
                  </a:lnTo>
                  <a:lnTo>
                    <a:pt x="2" y="17"/>
                  </a:lnTo>
                  <a:lnTo>
                    <a:pt x="0" y="26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7" y="55"/>
                  </a:lnTo>
                  <a:lnTo>
                    <a:pt x="29" y="57"/>
                  </a:lnTo>
                  <a:lnTo>
                    <a:pt x="38" y="55"/>
                  </a:lnTo>
                  <a:lnTo>
                    <a:pt x="48" y="49"/>
                  </a:lnTo>
                  <a:lnTo>
                    <a:pt x="52" y="40"/>
                  </a:lnTo>
                  <a:lnTo>
                    <a:pt x="54" y="30"/>
                  </a:lnTo>
                  <a:lnTo>
                    <a:pt x="52" y="19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6578" name="Freeform 471">
            <a:extLst>
              <a:ext uri="{FF2B5EF4-FFF2-40B4-BE49-F238E27FC236}">
                <a16:creationId xmlns:a16="http://schemas.microsoft.com/office/drawing/2014/main" id="{52C18758-0A58-FD04-1F2B-C45F8004817E}"/>
              </a:ext>
            </a:extLst>
          </p:cNvPr>
          <p:cNvSpPr>
            <a:spLocks/>
          </p:cNvSpPr>
          <p:nvPr/>
        </p:nvSpPr>
        <p:spPr bwMode="auto">
          <a:xfrm>
            <a:off x="5351463" y="3648075"/>
            <a:ext cx="120650" cy="157163"/>
          </a:xfrm>
          <a:custGeom>
            <a:avLst/>
            <a:gdLst>
              <a:gd name="T0" fmla="*/ 2147483646 w 154"/>
              <a:gd name="T1" fmla="*/ 0 h 198"/>
              <a:gd name="T2" fmla="*/ 0 w 154"/>
              <a:gd name="T3" fmla="*/ 2147483646 h 198"/>
              <a:gd name="T4" fmla="*/ 0 w 154"/>
              <a:gd name="T5" fmla="*/ 2147483646 h 198"/>
              <a:gd name="T6" fmla="*/ 2147483646 w 154"/>
              <a:gd name="T7" fmla="*/ 2147483646 h 198"/>
              <a:gd name="T8" fmla="*/ 2147483646 w 154"/>
              <a:gd name="T9" fmla="*/ 2147483646 h 198"/>
              <a:gd name="T10" fmla="*/ 2147483646 w 154"/>
              <a:gd name="T11" fmla="*/ 2147483646 h 198"/>
              <a:gd name="T12" fmla="*/ 2147483646 w 154"/>
              <a:gd name="T13" fmla="*/ 2147483646 h 198"/>
              <a:gd name="T14" fmla="*/ 2147483646 w 154"/>
              <a:gd name="T15" fmla="*/ 0 h 198"/>
              <a:gd name="T16" fmla="*/ 2147483646 w 154"/>
              <a:gd name="T17" fmla="*/ 0 h 19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"/>
              <a:gd name="T28" fmla="*/ 0 h 198"/>
              <a:gd name="T29" fmla="*/ 154 w 154"/>
              <a:gd name="T30" fmla="*/ 198 h 19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" h="198">
                <a:moveTo>
                  <a:pt x="44" y="0"/>
                </a:moveTo>
                <a:lnTo>
                  <a:pt x="0" y="46"/>
                </a:lnTo>
                <a:lnTo>
                  <a:pt x="0" y="153"/>
                </a:lnTo>
                <a:lnTo>
                  <a:pt x="44" y="198"/>
                </a:lnTo>
                <a:lnTo>
                  <a:pt x="108" y="198"/>
                </a:lnTo>
                <a:lnTo>
                  <a:pt x="154" y="153"/>
                </a:lnTo>
                <a:lnTo>
                  <a:pt x="154" y="46"/>
                </a:lnTo>
                <a:lnTo>
                  <a:pt x="108" y="0"/>
                </a:lnTo>
                <a:lnTo>
                  <a:pt x="44" y="0"/>
                </a:lnTo>
                <a:close/>
              </a:path>
            </a:pathLst>
          </a:custGeom>
          <a:solidFill>
            <a:srgbClr val="FF99CC"/>
          </a:solidFill>
          <a:ln w="12700">
            <a:solidFill>
              <a:srgbClr val="FF99CC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6579" name="Freeform 472">
            <a:extLst>
              <a:ext uri="{FF2B5EF4-FFF2-40B4-BE49-F238E27FC236}">
                <a16:creationId xmlns:a16="http://schemas.microsoft.com/office/drawing/2014/main" id="{97C400AF-A476-EE3D-BDBB-7BA6D914FCED}"/>
              </a:ext>
            </a:extLst>
          </p:cNvPr>
          <p:cNvSpPr>
            <a:spLocks/>
          </p:cNvSpPr>
          <p:nvPr/>
        </p:nvSpPr>
        <p:spPr bwMode="auto">
          <a:xfrm>
            <a:off x="5384800" y="3679825"/>
            <a:ext cx="52388" cy="66675"/>
          </a:xfrm>
          <a:custGeom>
            <a:avLst/>
            <a:gdLst>
              <a:gd name="T0" fmla="*/ 2147483646 w 67"/>
              <a:gd name="T1" fmla="*/ 2147483646 h 85"/>
              <a:gd name="T2" fmla="*/ 2147483646 w 67"/>
              <a:gd name="T3" fmla="*/ 2147483646 h 85"/>
              <a:gd name="T4" fmla="*/ 2147483646 w 67"/>
              <a:gd name="T5" fmla="*/ 1930817008 h 85"/>
              <a:gd name="T6" fmla="*/ 2147483646 w 67"/>
              <a:gd name="T7" fmla="*/ 0 h 85"/>
              <a:gd name="T8" fmla="*/ 2147483646 w 67"/>
              <a:gd name="T9" fmla="*/ 965408504 h 85"/>
              <a:gd name="T10" fmla="*/ 0 w 67"/>
              <a:gd name="T11" fmla="*/ 2147483646 h 85"/>
              <a:gd name="T12" fmla="*/ 0 w 67"/>
              <a:gd name="T13" fmla="*/ 2147483646 h 85"/>
              <a:gd name="T14" fmla="*/ 1434306813 w 67"/>
              <a:gd name="T15" fmla="*/ 2147483646 h 85"/>
              <a:gd name="T16" fmla="*/ 2147483646 w 67"/>
              <a:gd name="T17" fmla="*/ 2147483646 h 85"/>
              <a:gd name="T18" fmla="*/ 2147483646 w 67"/>
              <a:gd name="T19" fmla="*/ 2147483646 h 85"/>
              <a:gd name="T20" fmla="*/ 2147483646 w 67"/>
              <a:gd name="T21" fmla="*/ 2147483646 h 85"/>
              <a:gd name="T22" fmla="*/ 2147483646 w 67"/>
              <a:gd name="T23" fmla="*/ 2147483646 h 85"/>
              <a:gd name="T24" fmla="*/ 2147483646 w 67"/>
              <a:gd name="T25" fmla="*/ 2147483646 h 85"/>
              <a:gd name="T26" fmla="*/ 2147483646 w 67"/>
              <a:gd name="T27" fmla="*/ 2147483646 h 85"/>
              <a:gd name="T28" fmla="*/ 2147483646 w 67"/>
              <a:gd name="T29" fmla="*/ 2147483646 h 85"/>
              <a:gd name="T30" fmla="*/ 2147483646 w 67"/>
              <a:gd name="T31" fmla="*/ 2147483646 h 85"/>
              <a:gd name="T32" fmla="*/ 2147483646 w 67"/>
              <a:gd name="T33" fmla="*/ 2147483646 h 8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7"/>
              <a:gd name="T52" fmla="*/ 0 h 85"/>
              <a:gd name="T53" fmla="*/ 67 w 67"/>
              <a:gd name="T54" fmla="*/ 85 h 8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7" h="85">
                <a:moveTo>
                  <a:pt x="53" y="27"/>
                </a:moveTo>
                <a:lnTo>
                  <a:pt x="42" y="14"/>
                </a:lnTo>
                <a:lnTo>
                  <a:pt x="28" y="4"/>
                </a:lnTo>
                <a:lnTo>
                  <a:pt x="15" y="0"/>
                </a:lnTo>
                <a:lnTo>
                  <a:pt x="5" y="2"/>
                </a:lnTo>
                <a:lnTo>
                  <a:pt x="0" y="12"/>
                </a:lnTo>
                <a:lnTo>
                  <a:pt x="0" y="23"/>
                </a:lnTo>
                <a:lnTo>
                  <a:pt x="3" y="41"/>
                </a:lnTo>
                <a:lnTo>
                  <a:pt x="13" y="56"/>
                </a:lnTo>
                <a:lnTo>
                  <a:pt x="24" y="71"/>
                </a:lnTo>
                <a:lnTo>
                  <a:pt x="38" y="81"/>
                </a:lnTo>
                <a:lnTo>
                  <a:pt x="51" y="85"/>
                </a:lnTo>
                <a:lnTo>
                  <a:pt x="61" y="83"/>
                </a:lnTo>
                <a:lnTo>
                  <a:pt x="67" y="75"/>
                </a:lnTo>
                <a:lnTo>
                  <a:pt x="67" y="62"/>
                </a:lnTo>
                <a:lnTo>
                  <a:pt x="63" y="44"/>
                </a:lnTo>
                <a:lnTo>
                  <a:pt x="53" y="27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99CC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6580" name="Freeform 473">
            <a:extLst>
              <a:ext uri="{FF2B5EF4-FFF2-40B4-BE49-F238E27FC236}">
                <a16:creationId xmlns:a16="http://schemas.microsoft.com/office/drawing/2014/main" id="{E40EE0BB-1E6C-44FA-FF01-49A4FD8E7362}"/>
              </a:ext>
            </a:extLst>
          </p:cNvPr>
          <p:cNvSpPr>
            <a:spLocks/>
          </p:cNvSpPr>
          <p:nvPr/>
        </p:nvSpPr>
        <p:spPr bwMode="auto">
          <a:xfrm>
            <a:off x="4932363" y="3216275"/>
            <a:ext cx="73025" cy="122238"/>
          </a:xfrm>
          <a:custGeom>
            <a:avLst/>
            <a:gdLst>
              <a:gd name="T0" fmla="*/ 2147483646 w 92"/>
              <a:gd name="T1" fmla="*/ 0 h 153"/>
              <a:gd name="T2" fmla="*/ 2147483646 w 92"/>
              <a:gd name="T3" fmla="*/ 0 h 153"/>
              <a:gd name="T4" fmla="*/ 2147483646 w 92"/>
              <a:gd name="T5" fmla="*/ 1020014592 h 153"/>
              <a:gd name="T6" fmla="*/ 2147483646 w 92"/>
              <a:gd name="T7" fmla="*/ 2147483646 h 153"/>
              <a:gd name="T8" fmla="*/ 2147483646 w 92"/>
              <a:gd name="T9" fmla="*/ 2147483646 h 153"/>
              <a:gd name="T10" fmla="*/ 2147483646 w 92"/>
              <a:gd name="T11" fmla="*/ 2147483646 h 153"/>
              <a:gd name="T12" fmla="*/ 2147483646 w 92"/>
              <a:gd name="T13" fmla="*/ 2147483646 h 153"/>
              <a:gd name="T14" fmla="*/ 2000373825 w 92"/>
              <a:gd name="T15" fmla="*/ 2147483646 h 153"/>
              <a:gd name="T16" fmla="*/ 0 w 92"/>
              <a:gd name="T17" fmla="*/ 2147483646 h 153"/>
              <a:gd name="T18" fmla="*/ 2000373825 w 92"/>
              <a:gd name="T19" fmla="*/ 2147483646 h 153"/>
              <a:gd name="T20" fmla="*/ 2147483646 w 92"/>
              <a:gd name="T21" fmla="*/ 2147483646 h 153"/>
              <a:gd name="T22" fmla="*/ 2147483646 w 92"/>
              <a:gd name="T23" fmla="*/ 2147483646 h 153"/>
              <a:gd name="T24" fmla="*/ 2147483646 w 92"/>
              <a:gd name="T25" fmla="*/ 2147483646 h 153"/>
              <a:gd name="T26" fmla="*/ 2147483646 w 92"/>
              <a:gd name="T27" fmla="*/ 2147483646 h 153"/>
              <a:gd name="T28" fmla="*/ 2147483646 w 92"/>
              <a:gd name="T29" fmla="*/ 2147483646 h 153"/>
              <a:gd name="T30" fmla="*/ 2147483646 w 92"/>
              <a:gd name="T31" fmla="*/ 2147483646 h 153"/>
              <a:gd name="T32" fmla="*/ 2147483646 w 92"/>
              <a:gd name="T33" fmla="*/ 2147483646 h 153"/>
              <a:gd name="T34" fmla="*/ 2147483646 w 92"/>
              <a:gd name="T35" fmla="*/ 2147483646 h 153"/>
              <a:gd name="T36" fmla="*/ 2147483646 w 92"/>
              <a:gd name="T37" fmla="*/ 2147483646 h 153"/>
              <a:gd name="T38" fmla="*/ 2147483646 w 92"/>
              <a:gd name="T39" fmla="*/ 2147483646 h 153"/>
              <a:gd name="T40" fmla="*/ 2147483646 w 92"/>
              <a:gd name="T41" fmla="*/ 2147483646 h 153"/>
              <a:gd name="T42" fmla="*/ 2147483646 w 92"/>
              <a:gd name="T43" fmla="*/ 2147483646 h 153"/>
              <a:gd name="T44" fmla="*/ 2147483646 w 92"/>
              <a:gd name="T45" fmla="*/ 2147483646 h 153"/>
              <a:gd name="T46" fmla="*/ 2147483646 w 92"/>
              <a:gd name="T47" fmla="*/ 2147483646 h 153"/>
              <a:gd name="T48" fmla="*/ 2147483646 w 92"/>
              <a:gd name="T49" fmla="*/ 2147483646 h 153"/>
              <a:gd name="T50" fmla="*/ 2147483646 w 92"/>
              <a:gd name="T51" fmla="*/ 2040029183 h 153"/>
              <a:gd name="T52" fmla="*/ 2147483646 w 92"/>
              <a:gd name="T53" fmla="*/ 0 h 15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92"/>
              <a:gd name="T82" fmla="*/ 0 h 153"/>
              <a:gd name="T83" fmla="*/ 92 w 92"/>
              <a:gd name="T84" fmla="*/ 153 h 153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92" h="153">
                <a:moveTo>
                  <a:pt x="63" y="0"/>
                </a:moveTo>
                <a:lnTo>
                  <a:pt x="54" y="0"/>
                </a:lnTo>
                <a:lnTo>
                  <a:pt x="46" y="2"/>
                </a:lnTo>
                <a:lnTo>
                  <a:pt x="36" y="7"/>
                </a:lnTo>
                <a:lnTo>
                  <a:pt x="29" y="15"/>
                </a:lnTo>
                <a:lnTo>
                  <a:pt x="21" y="25"/>
                </a:lnTo>
                <a:lnTo>
                  <a:pt x="13" y="36"/>
                </a:lnTo>
                <a:lnTo>
                  <a:pt x="4" y="65"/>
                </a:lnTo>
                <a:lnTo>
                  <a:pt x="0" y="96"/>
                </a:lnTo>
                <a:lnTo>
                  <a:pt x="4" y="123"/>
                </a:lnTo>
                <a:lnTo>
                  <a:pt x="8" y="134"/>
                </a:lnTo>
                <a:lnTo>
                  <a:pt x="12" y="144"/>
                </a:lnTo>
                <a:lnTo>
                  <a:pt x="19" y="149"/>
                </a:lnTo>
                <a:lnTo>
                  <a:pt x="27" y="153"/>
                </a:lnTo>
                <a:lnTo>
                  <a:pt x="36" y="153"/>
                </a:lnTo>
                <a:lnTo>
                  <a:pt x="46" y="151"/>
                </a:lnTo>
                <a:lnTo>
                  <a:pt x="56" y="146"/>
                </a:lnTo>
                <a:lnTo>
                  <a:pt x="63" y="138"/>
                </a:lnTo>
                <a:lnTo>
                  <a:pt x="71" y="126"/>
                </a:lnTo>
                <a:lnTo>
                  <a:pt x="79" y="115"/>
                </a:lnTo>
                <a:lnTo>
                  <a:pt x="88" y="86"/>
                </a:lnTo>
                <a:lnTo>
                  <a:pt x="92" y="55"/>
                </a:lnTo>
                <a:lnTo>
                  <a:pt x="88" y="28"/>
                </a:lnTo>
                <a:lnTo>
                  <a:pt x="84" y="19"/>
                </a:lnTo>
                <a:lnTo>
                  <a:pt x="79" y="9"/>
                </a:lnTo>
                <a:lnTo>
                  <a:pt x="73" y="4"/>
                </a:lnTo>
                <a:lnTo>
                  <a:pt x="63" y="0"/>
                </a:lnTo>
                <a:close/>
              </a:path>
            </a:pathLst>
          </a:custGeom>
          <a:solidFill>
            <a:srgbClr val="9933FF"/>
          </a:solidFill>
          <a:ln w="127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6581" name="Oval 474">
            <a:extLst>
              <a:ext uri="{FF2B5EF4-FFF2-40B4-BE49-F238E27FC236}">
                <a16:creationId xmlns:a16="http://schemas.microsoft.com/office/drawing/2014/main" id="{2B2A8F48-4E03-9331-F152-20161BC3D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4588" y="3259138"/>
            <a:ext cx="44450" cy="47625"/>
          </a:xfrm>
          <a:prstGeom prst="ellipse">
            <a:avLst/>
          </a:prstGeom>
          <a:solidFill>
            <a:srgbClr val="FFFFFF"/>
          </a:solidFill>
          <a:ln w="12700">
            <a:solidFill>
              <a:srgbClr val="FFFFFF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chemeClr val="bg1"/>
              </a:solidFill>
            </a:endParaRPr>
          </a:p>
        </p:txBody>
      </p:sp>
      <p:sp>
        <p:nvSpPr>
          <p:cNvPr id="16582" name="Freeform 475">
            <a:extLst>
              <a:ext uri="{FF2B5EF4-FFF2-40B4-BE49-F238E27FC236}">
                <a16:creationId xmlns:a16="http://schemas.microsoft.com/office/drawing/2014/main" id="{5F1FF232-5643-FED2-5A64-B8C50840F396}"/>
              </a:ext>
            </a:extLst>
          </p:cNvPr>
          <p:cNvSpPr>
            <a:spLocks/>
          </p:cNvSpPr>
          <p:nvPr/>
        </p:nvSpPr>
        <p:spPr bwMode="auto">
          <a:xfrm>
            <a:off x="4932363" y="3341688"/>
            <a:ext cx="73025" cy="119062"/>
          </a:xfrm>
          <a:custGeom>
            <a:avLst/>
            <a:gdLst>
              <a:gd name="T0" fmla="*/ 2147483646 w 92"/>
              <a:gd name="T1" fmla="*/ 0 h 150"/>
              <a:gd name="T2" fmla="*/ 2147483646 w 92"/>
              <a:gd name="T3" fmla="*/ 0 h 150"/>
              <a:gd name="T4" fmla="*/ 2147483646 w 92"/>
              <a:gd name="T5" fmla="*/ 999863626 h 150"/>
              <a:gd name="T6" fmla="*/ 2147483646 w 92"/>
              <a:gd name="T7" fmla="*/ 2147483646 h 150"/>
              <a:gd name="T8" fmla="*/ 2147483646 w 92"/>
              <a:gd name="T9" fmla="*/ 2147483646 h 150"/>
              <a:gd name="T10" fmla="*/ 2147483646 w 92"/>
              <a:gd name="T11" fmla="*/ 2147483646 h 150"/>
              <a:gd name="T12" fmla="*/ 2147483646 w 92"/>
              <a:gd name="T13" fmla="*/ 2147483646 h 150"/>
              <a:gd name="T14" fmla="*/ 2000373825 w 92"/>
              <a:gd name="T15" fmla="*/ 2147483646 h 150"/>
              <a:gd name="T16" fmla="*/ 0 w 92"/>
              <a:gd name="T17" fmla="*/ 2147483646 h 150"/>
              <a:gd name="T18" fmla="*/ 2000373825 w 92"/>
              <a:gd name="T19" fmla="*/ 2147483646 h 150"/>
              <a:gd name="T20" fmla="*/ 2147483646 w 92"/>
              <a:gd name="T21" fmla="*/ 2147483646 h 150"/>
              <a:gd name="T22" fmla="*/ 2147483646 w 92"/>
              <a:gd name="T23" fmla="*/ 2147483646 h 150"/>
              <a:gd name="T24" fmla="*/ 2147483646 w 92"/>
              <a:gd name="T25" fmla="*/ 2147483646 h 150"/>
              <a:gd name="T26" fmla="*/ 2147483646 w 92"/>
              <a:gd name="T27" fmla="*/ 2147483646 h 150"/>
              <a:gd name="T28" fmla="*/ 2147483646 w 92"/>
              <a:gd name="T29" fmla="*/ 2147483646 h 150"/>
              <a:gd name="T30" fmla="*/ 2147483646 w 92"/>
              <a:gd name="T31" fmla="*/ 2147483646 h 150"/>
              <a:gd name="T32" fmla="*/ 2147483646 w 92"/>
              <a:gd name="T33" fmla="*/ 2147483646 h 150"/>
              <a:gd name="T34" fmla="*/ 2147483646 w 92"/>
              <a:gd name="T35" fmla="*/ 2147483646 h 150"/>
              <a:gd name="T36" fmla="*/ 2147483646 w 92"/>
              <a:gd name="T37" fmla="*/ 2147483646 h 150"/>
              <a:gd name="T38" fmla="*/ 2147483646 w 92"/>
              <a:gd name="T39" fmla="*/ 2147483646 h 150"/>
              <a:gd name="T40" fmla="*/ 2147483646 w 92"/>
              <a:gd name="T41" fmla="*/ 2147483646 h 150"/>
              <a:gd name="T42" fmla="*/ 2147483646 w 92"/>
              <a:gd name="T43" fmla="*/ 2147483646 h 150"/>
              <a:gd name="T44" fmla="*/ 2147483646 w 92"/>
              <a:gd name="T45" fmla="*/ 2147483646 h 150"/>
              <a:gd name="T46" fmla="*/ 2147483646 w 92"/>
              <a:gd name="T47" fmla="*/ 2147483646 h 150"/>
              <a:gd name="T48" fmla="*/ 2147483646 w 92"/>
              <a:gd name="T49" fmla="*/ 2147483646 h 150"/>
              <a:gd name="T50" fmla="*/ 2147483646 w 92"/>
              <a:gd name="T51" fmla="*/ 2000357487 h 150"/>
              <a:gd name="T52" fmla="*/ 2147483646 w 92"/>
              <a:gd name="T53" fmla="*/ 0 h 15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92"/>
              <a:gd name="T82" fmla="*/ 0 h 150"/>
              <a:gd name="T83" fmla="*/ 92 w 92"/>
              <a:gd name="T84" fmla="*/ 150 h 150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92" h="150">
                <a:moveTo>
                  <a:pt x="63" y="0"/>
                </a:moveTo>
                <a:lnTo>
                  <a:pt x="54" y="0"/>
                </a:lnTo>
                <a:lnTo>
                  <a:pt x="46" y="2"/>
                </a:lnTo>
                <a:lnTo>
                  <a:pt x="36" y="8"/>
                </a:lnTo>
                <a:lnTo>
                  <a:pt x="29" y="15"/>
                </a:lnTo>
                <a:lnTo>
                  <a:pt x="21" y="25"/>
                </a:lnTo>
                <a:lnTo>
                  <a:pt x="13" y="37"/>
                </a:lnTo>
                <a:lnTo>
                  <a:pt x="4" y="65"/>
                </a:lnTo>
                <a:lnTo>
                  <a:pt x="0" y="96"/>
                </a:lnTo>
                <a:lnTo>
                  <a:pt x="4" y="121"/>
                </a:lnTo>
                <a:lnTo>
                  <a:pt x="8" y="133"/>
                </a:lnTo>
                <a:lnTo>
                  <a:pt x="13" y="140"/>
                </a:lnTo>
                <a:lnTo>
                  <a:pt x="21" y="146"/>
                </a:lnTo>
                <a:lnTo>
                  <a:pt x="29" y="150"/>
                </a:lnTo>
                <a:lnTo>
                  <a:pt x="38" y="150"/>
                </a:lnTo>
                <a:lnTo>
                  <a:pt x="46" y="148"/>
                </a:lnTo>
                <a:lnTo>
                  <a:pt x="56" y="142"/>
                </a:lnTo>
                <a:lnTo>
                  <a:pt x="63" y="134"/>
                </a:lnTo>
                <a:lnTo>
                  <a:pt x="71" y="125"/>
                </a:lnTo>
                <a:lnTo>
                  <a:pt x="79" y="113"/>
                </a:lnTo>
                <a:lnTo>
                  <a:pt x="88" y="85"/>
                </a:lnTo>
                <a:lnTo>
                  <a:pt x="92" y="56"/>
                </a:lnTo>
                <a:lnTo>
                  <a:pt x="88" y="29"/>
                </a:lnTo>
                <a:lnTo>
                  <a:pt x="84" y="19"/>
                </a:lnTo>
                <a:lnTo>
                  <a:pt x="79" y="10"/>
                </a:lnTo>
                <a:lnTo>
                  <a:pt x="73" y="4"/>
                </a:lnTo>
                <a:lnTo>
                  <a:pt x="63" y="0"/>
                </a:lnTo>
                <a:close/>
              </a:path>
            </a:pathLst>
          </a:custGeom>
          <a:solidFill>
            <a:srgbClr val="9933FF"/>
          </a:solidFill>
          <a:ln w="127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6583" name="Oval 476">
            <a:extLst>
              <a:ext uri="{FF2B5EF4-FFF2-40B4-BE49-F238E27FC236}">
                <a16:creationId xmlns:a16="http://schemas.microsoft.com/office/drawing/2014/main" id="{EBC7DA25-A82D-3A62-4FE0-AA04AC5FA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4588" y="3384550"/>
            <a:ext cx="44450" cy="4603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FFFFFF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chemeClr val="bg1"/>
              </a:solidFill>
            </a:endParaRPr>
          </a:p>
        </p:txBody>
      </p:sp>
      <p:sp>
        <p:nvSpPr>
          <p:cNvPr id="16584" name="Freeform 477">
            <a:extLst>
              <a:ext uri="{FF2B5EF4-FFF2-40B4-BE49-F238E27FC236}">
                <a16:creationId xmlns:a16="http://schemas.microsoft.com/office/drawing/2014/main" id="{9E265D5E-A86F-DAA2-0755-993494FD39B8}"/>
              </a:ext>
            </a:extLst>
          </p:cNvPr>
          <p:cNvSpPr>
            <a:spLocks/>
          </p:cNvSpPr>
          <p:nvPr/>
        </p:nvSpPr>
        <p:spPr bwMode="auto">
          <a:xfrm>
            <a:off x="4932363" y="3587750"/>
            <a:ext cx="73025" cy="119063"/>
          </a:xfrm>
          <a:custGeom>
            <a:avLst/>
            <a:gdLst>
              <a:gd name="T0" fmla="*/ 2147483646 w 92"/>
              <a:gd name="T1" fmla="*/ 0 h 152"/>
              <a:gd name="T2" fmla="*/ 2147483646 w 92"/>
              <a:gd name="T3" fmla="*/ 0 h 152"/>
              <a:gd name="T4" fmla="*/ 2147483646 w 92"/>
              <a:gd name="T5" fmla="*/ 1922325400 h 152"/>
              <a:gd name="T6" fmla="*/ 2147483646 w 92"/>
              <a:gd name="T7" fmla="*/ 2147483646 h 152"/>
              <a:gd name="T8" fmla="*/ 2147483646 w 92"/>
              <a:gd name="T9" fmla="*/ 2147483646 h 152"/>
              <a:gd name="T10" fmla="*/ 2147483646 w 92"/>
              <a:gd name="T11" fmla="*/ 2147483646 h 152"/>
              <a:gd name="T12" fmla="*/ 2147483646 w 92"/>
              <a:gd name="T13" fmla="*/ 2147483646 h 152"/>
              <a:gd name="T14" fmla="*/ 2000373825 w 92"/>
              <a:gd name="T15" fmla="*/ 2147483646 h 152"/>
              <a:gd name="T16" fmla="*/ 0 w 92"/>
              <a:gd name="T17" fmla="*/ 2147483646 h 152"/>
              <a:gd name="T18" fmla="*/ 2000373825 w 92"/>
              <a:gd name="T19" fmla="*/ 2147483646 h 152"/>
              <a:gd name="T20" fmla="*/ 2147483646 w 92"/>
              <a:gd name="T21" fmla="*/ 2147483646 h 152"/>
              <a:gd name="T22" fmla="*/ 2147483646 w 92"/>
              <a:gd name="T23" fmla="*/ 2147483646 h 152"/>
              <a:gd name="T24" fmla="*/ 2147483646 w 92"/>
              <a:gd name="T25" fmla="*/ 2147483646 h 152"/>
              <a:gd name="T26" fmla="*/ 2147483646 w 92"/>
              <a:gd name="T27" fmla="*/ 2147483646 h 152"/>
              <a:gd name="T28" fmla="*/ 2147483646 w 92"/>
              <a:gd name="T29" fmla="*/ 2147483646 h 152"/>
              <a:gd name="T30" fmla="*/ 2147483646 w 92"/>
              <a:gd name="T31" fmla="*/ 2147483646 h 152"/>
              <a:gd name="T32" fmla="*/ 2147483646 w 92"/>
              <a:gd name="T33" fmla="*/ 2147483646 h 152"/>
              <a:gd name="T34" fmla="*/ 2147483646 w 92"/>
              <a:gd name="T35" fmla="*/ 2147483646 h 152"/>
              <a:gd name="T36" fmla="*/ 2147483646 w 92"/>
              <a:gd name="T37" fmla="*/ 2147483646 h 152"/>
              <a:gd name="T38" fmla="*/ 2147483646 w 92"/>
              <a:gd name="T39" fmla="*/ 2147483646 h 152"/>
              <a:gd name="T40" fmla="*/ 2147483646 w 92"/>
              <a:gd name="T41" fmla="*/ 2147483646 h 152"/>
              <a:gd name="T42" fmla="*/ 2147483646 w 92"/>
              <a:gd name="T43" fmla="*/ 2147483646 h 152"/>
              <a:gd name="T44" fmla="*/ 2147483646 w 92"/>
              <a:gd name="T45" fmla="*/ 2147483646 h 152"/>
              <a:gd name="T46" fmla="*/ 2147483646 w 92"/>
              <a:gd name="T47" fmla="*/ 2147483646 h 152"/>
              <a:gd name="T48" fmla="*/ 2147483646 w 92"/>
              <a:gd name="T49" fmla="*/ 2147483646 h 152"/>
              <a:gd name="T50" fmla="*/ 2147483646 w 92"/>
              <a:gd name="T51" fmla="*/ 1922325400 h 152"/>
              <a:gd name="T52" fmla="*/ 2147483646 w 92"/>
              <a:gd name="T53" fmla="*/ 0 h 15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92"/>
              <a:gd name="T82" fmla="*/ 0 h 152"/>
              <a:gd name="T83" fmla="*/ 92 w 92"/>
              <a:gd name="T84" fmla="*/ 152 h 152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92" h="152">
                <a:moveTo>
                  <a:pt x="63" y="0"/>
                </a:moveTo>
                <a:lnTo>
                  <a:pt x="54" y="0"/>
                </a:lnTo>
                <a:lnTo>
                  <a:pt x="46" y="4"/>
                </a:lnTo>
                <a:lnTo>
                  <a:pt x="36" y="8"/>
                </a:lnTo>
                <a:lnTo>
                  <a:pt x="29" y="17"/>
                </a:lnTo>
                <a:lnTo>
                  <a:pt x="21" y="27"/>
                </a:lnTo>
                <a:lnTo>
                  <a:pt x="13" y="39"/>
                </a:lnTo>
                <a:lnTo>
                  <a:pt x="4" y="67"/>
                </a:lnTo>
                <a:lnTo>
                  <a:pt x="0" y="98"/>
                </a:lnTo>
                <a:lnTo>
                  <a:pt x="4" y="125"/>
                </a:lnTo>
                <a:lnTo>
                  <a:pt x="8" y="135"/>
                </a:lnTo>
                <a:lnTo>
                  <a:pt x="13" y="142"/>
                </a:lnTo>
                <a:lnTo>
                  <a:pt x="21" y="148"/>
                </a:lnTo>
                <a:lnTo>
                  <a:pt x="29" y="152"/>
                </a:lnTo>
                <a:lnTo>
                  <a:pt x="38" y="152"/>
                </a:lnTo>
                <a:lnTo>
                  <a:pt x="46" y="150"/>
                </a:lnTo>
                <a:lnTo>
                  <a:pt x="56" y="144"/>
                </a:lnTo>
                <a:lnTo>
                  <a:pt x="63" y="136"/>
                </a:lnTo>
                <a:lnTo>
                  <a:pt x="71" y="127"/>
                </a:lnTo>
                <a:lnTo>
                  <a:pt x="79" y="115"/>
                </a:lnTo>
                <a:lnTo>
                  <a:pt x="88" y="87"/>
                </a:lnTo>
                <a:lnTo>
                  <a:pt x="92" y="56"/>
                </a:lnTo>
                <a:lnTo>
                  <a:pt x="88" y="29"/>
                </a:lnTo>
                <a:lnTo>
                  <a:pt x="84" y="19"/>
                </a:lnTo>
                <a:lnTo>
                  <a:pt x="79" y="10"/>
                </a:lnTo>
                <a:lnTo>
                  <a:pt x="73" y="4"/>
                </a:lnTo>
                <a:lnTo>
                  <a:pt x="63" y="0"/>
                </a:lnTo>
                <a:close/>
              </a:path>
            </a:pathLst>
          </a:custGeom>
          <a:solidFill>
            <a:srgbClr val="9933FF"/>
          </a:solidFill>
          <a:ln w="127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6585" name="Oval 478">
            <a:extLst>
              <a:ext uri="{FF2B5EF4-FFF2-40B4-BE49-F238E27FC236}">
                <a16:creationId xmlns:a16="http://schemas.microsoft.com/office/drawing/2014/main" id="{33757035-1696-2F72-702C-DD9C43E9F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4588" y="3630613"/>
            <a:ext cx="44450" cy="46037"/>
          </a:xfrm>
          <a:prstGeom prst="ellipse">
            <a:avLst/>
          </a:prstGeom>
          <a:solidFill>
            <a:srgbClr val="FFFFFF"/>
          </a:solidFill>
          <a:ln w="12700">
            <a:solidFill>
              <a:srgbClr val="FFFFFF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chemeClr val="bg1"/>
              </a:solidFill>
            </a:endParaRPr>
          </a:p>
        </p:txBody>
      </p:sp>
      <p:sp>
        <p:nvSpPr>
          <p:cNvPr id="16586" name="Freeform 479">
            <a:extLst>
              <a:ext uri="{FF2B5EF4-FFF2-40B4-BE49-F238E27FC236}">
                <a16:creationId xmlns:a16="http://schemas.microsoft.com/office/drawing/2014/main" id="{2A5871AB-6E6D-07D7-718C-653986325F95}"/>
              </a:ext>
            </a:extLst>
          </p:cNvPr>
          <p:cNvSpPr>
            <a:spLocks/>
          </p:cNvSpPr>
          <p:nvPr/>
        </p:nvSpPr>
        <p:spPr bwMode="auto">
          <a:xfrm>
            <a:off x="5070475" y="3525838"/>
            <a:ext cx="73025" cy="120650"/>
          </a:xfrm>
          <a:custGeom>
            <a:avLst/>
            <a:gdLst>
              <a:gd name="T0" fmla="*/ 2147483646 w 92"/>
              <a:gd name="T1" fmla="*/ 0 h 152"/>
              <a:gd name="T2" fmla="*/ 2147483646 w 92"/>
              <a:gd name="T3" fmla="*/ 0 h 152"/>
              <a:gd name="T4" fmla="*/ 2147483646 w 92"/>
              <a:gd name="T5" fmla="*/ 2000373825 h 152"/>
              <a:gd name="T6" fmla="*/ 2147483646 w 92"/>
              <a:gd name="T7" fmla="*/ 2147483646 h 152"/>
              <a:gd name="T8" fmla="*/ 2147483646 w 92"/>
              <a:gd name="T9" fmla="*/ 2147483646 h 152"/>
              <a:gd name="T10" fmla="*/ 2147483646 w 92"/>
              <a:gd name="T11" fmla="*/ 2147483646 h 152"/>
              <a:gd name="T12" fmla="*/ 2147483646 w 92"/>
              <a:gd name="T13" fmla="*/ 2147483646 h 152"/>
              <a:gd name="T14" fmla="*/ 1500123206 w 92"/>
              <a:gd name="T15" fmla="*/ 2147483646 h 152"/>
              <a:gd name="T16" fmla="*/ 500251413 w 92"/>
              <a:gd name="T17" fmla="*/ 2147483646 h 152"/>
              <a:gd name="T18" fmla="*/ 0 w 92"/>
              <a:gd name="T19" fmla="*/ 2147483646 h 152"/>
              <a:gd name="T20" fmla="*/ 1500123206 w 92"/>
              <a:gd name="T21" fmla="*/ 2147483646 h 152"/>
              <a:gd name="T22" fmla="*/ 2147483646 w 92"/>
              <a:gd name="T23" fmla="*/ 2147483646 h 152"/>
              <a:gd name="T24" fmla="*/ 2147483646 w 92"/>
              <a:gd name="T25" fmla="*/ 2147483646 h 152"/>
              <a:gd name="T26" fmla="*/ 2147483646 w 92"/>
              <a:gd name="T27" fmla="*/ 2147483646 h 152"/>
              <a:gd name="T28" fmla="*/ 2147483646 w 92"/>
              <a:gd name="T29" fmla="*/ 2147483646 h 152"/>
              <a:gd name="T30" fmla="*/ 2147483646 w 92"/>
              <a:gd name="T31" fmla="*/ 2147483646 h 152"/>
              <a:gd name="T32" fmla="*/ 2147483646 w 92"/>
              <a:gd name="T33" fmla="*/ 2147483646 h 152"/>
              <a:gd name="T34" fmla="*/ 2147483646 w 92"/>
              <a:gd name="T35" fmla="*/ 2147483646 h 152"/>
              <a:gd name="T36" fmla="*/ 2147483646 w 92"/>
              <a:gd name="T37" fmla="*/ 2147483646 h 152"/>
              <a:gd name="T38" fmla="*/ 2147483646 w 92"/>
              <a:gd name="T39" fmla="*/ 2147483646 h 152"/>
              <a:gd name="T40" fmla="*/ 2147483646 w 92"/>
              <a:gd name="T41" fmla="*/ 2147483646 h 152"/>
              <a:gd name="T42" fmla="*/ 2147483646 w 92"/>
              <a:gd name="T43" fmla="*/ 2147483646 h 152"/>
              <a:gd name="T44" fmla="*/ 2147483646 w 92"/>
              <a:gd name="T45" fmla="*/ 2147483646 h 152"/>
              <a:gd name="T46" fmla="*/ 2147483646 w 92"/>
              <a:gd name="T47" fmla="*/ 2147483646 h 152"/>
              <a:gd name="T48" fmla="*/ 2147483646 w 92"/>
              <a:gd name="T49" fmla="*/ 2147483646 h 152"/>
              <a:gd name="T50" fmla="*/ 2147483646 w 92"/>
              <a:gd name="T51" fmla="*/ 2147483646 h 152"/>
              <a:gd name="T52" fmla="*/ 2147483646 w 92"/>
              <a:gd name="T53" fmla="*/ 2000373825 h 152"/>
              <a:gd name="T54" fmla="*/ 2147483646 w 92"/>
              <a:gd name="T55" fmla="*/ 0 h 1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92"/>
              <a:gd name="T85" fmla="*/ 0 h 152"/>
              <a:gd name="T86" fmla="*/ 92 w 92"/>
              <a:gd name="T87" fmla="*/ 152 h 1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92" h="152">
                <a:moveTo>
                  <a:pt x="65" y="0"/>
                </a:moveTo>
                <a:lnTo>
                  <a:pt x="55" y="0"/>
                </a:lnTo>
                <a:lnTo>
                  <a:pt x="46" y="4"/>
                </a:lnTo>
                <a:lnTo>
                  <a:pt x="38" y="8"/>
                </a:lnTo>
                <a:lnTo>
                  <a:pt x="28" y="16"/>
                </a:lnTo>
                <a:lnTo>
                  <a:pt x="21" y="27"/>
                </a:lnTo>
                <a:lnTo>
                  <a:pt x="13" y="39"/>
                </a:lnTo>
                <a:lnTo>
                  <a:pt x="3" y="66"/>
                </a:lnTo>
                <a:lnTo>
                  <a:pt x="1" y="81"/>
                </a:lnTo>
                <a:lnTo>
                  <a:pt x="0" y="96"/>
                </a:lnTo>
                <a:lnTo>
                  <a:pt x="3" y="123"/>
                </a:lnTo>
                <a:lnTo>
                  <a:pt x="7" y="133"/>
                </a:lnTo>
                <a:lnTo>
                  <a:pt x="13" y="142"/>
                </a:lnTo>
                <a:lnTo>
                  <a:pt x="21" y="148"/>
                </a:lnTo>
                <a:lnTo>
                  <a:pt x="28" y="152"/>
                </a:lnTo>
                <a:lnTo>
                  <a:pt x="38" y="152"/>
                </a:lnTo>
                <a:lnTo>
                  <a:pt x="46" y="150"/>
                </a:lnTo>
                <a:lnTo>
                  <a:pt x="55" y="144"/>
                </a:lnTo>
                <a:lnTo>
                  <a:pt x="63" y="137"/>
                </a:lnTo>
                <a:lnTo>
                  <a:pt x="70" y="127"/>
                </a:lnTo>
                <a:lnTo>
                  <a:pt x="78" y="116"/>
                </a:lnTo>
                <a:lnTo>
                  <a:pt x="88" y="87"/>
                </a:lnTo>
                <a:lnTo>
                  <a:pt x="92" y="56"/>
                </a:lnTo>
                <a:lnTo>
                  <a:pt x="88" y="29"/>
                </a:lnTo>
                <a:lnTo>
                  <a:pt x="84" y="20"/>
                </a:lnTo>
                <a:lnTo>
                  <a:pt x="80" y="10"/>
                </a:lnTo>
                <a:lnTo>
                  <a:pt x="72" y="4"/>
                </a:lnTo>
                <a:lnTo>
                  <a:pt x="65" y="0"/>
                </a:lnTo>
                <a:close/>
              </a:path>
            </a:pathLst>
          </a:custGeom>
          <a:solidFill>
            <a:srgbClr val="9933FF"/>
          </a:solidFill>
          <a:ln w="127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6587" name="Oval 480">
            <a:extLst>
              <a:ext uri="{FF2B5EF4-FFF2-40B4-BE49-F238E27FC236}">
                <a16:creationId xmlns:a16="http://schemas.microsoft.com/office/drawing/2014/main" id="{A972B61A-0795-3531-A489-522A9900C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4288" y="3570288"/>
            <a:ext cx="42862" cy="46037"/>
          </a:xfrm>
          <a:prstGeom prst="ellipse">
            <a:avLst/>
          </a:prstGeom>
          <a:solidFill>
            <a:srgbClr val="FFFFFF"/>
          </a:solidFill>
          <a:ln w="12700">
            <a:solidFill>
              <a:srgbClr val="FFFFFF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chemeClr val="bg1"/>
              </a:solidFill>
            </a:endParaRPr>
          </a:p>
        </p:txBody>
      </p:sp>
      <p:sp>
        <p:nvSpPr>
          <p:cNvPr id="16588" name="Freeform 481">
            <a:extLst>
              <a:ext uri="{FF2B5EF4-FFF2-40B4-BE49-F238E27FC236}">
                <a16:creationId xmlns:a16="http://schemas.microsoft.com/office/drawing/2014/main" id="{BBCF2B0C-40C6-B425-2B0F-9393A244B33B}"/>
              </a:ext>
            </a:extLst>
          </p:cNvPr>
          <p:cNvSpPr>
            <a:spLocks/>
          </p:cNvSpPr>
          <p:nvPr/>
        </p:nvSpPr>
        <p:spPr bwMode="auto">
          <a:xfrm>
            <a:off x="5000625" y="3465513"/>
            <a:ext cx="74613" cy="119062"/>
          </a:xfrm>
          <a:custGeom>
            <a:avLst/>
            <a:gdLst>
              <a:gd name="T0" fmla="*/ 2147483646 w 94"/>
              <a:gd name="T1" fmla="*/ 0 h 149"/>
              <a:gd name="T2" fmla="*/ 2147483646 w 94"/>
              <a:gd name="T3" fmla="*/ 0 h 149"/>
              <a:gd name="T4" fmla="*/ 2147483646 w 94"/>
              <a:gd name="T5" fmla="*/ 1020353349 h 149"/>
              <a:gd name="T6" fmla="*/ 2147483646 w 94"/>
              <a:gd name="T7" fmla="*/ 2147483646 h 149"/>
              <a:gd name="T8" fmla="*/ 2147483646 w 94"/>
              <a:gd name="T9" fmla="*/ 2147483646 h 149"/>
              <a:gd name="T10" fmla="*/ 2147483646 w 94"/>
              <a:gd name="T11" fmla="*/ 2147483646 h 149"/>
              <a:gd name="T12" fmla="*/ 2147483646 w 94"/>
              <a:gd name="T13" fmla="*/ 2147483646 h 149"/>
              <a:gd name="T14" fmla="*/ 2000400724 w 94"/>
              <a:gd name="T15" fmla="*/ 2147483646 h 149"/>
              <a:gd name="T16" fmla="*/ 1000515086 w 94"/>
              <a:gd name="T17" fmla="*/ 2147483646 h 149"/>
              <a:gd name="T18" fmla="*/ 0 w 94"/>
              <a:gd name="T19" fmla="*/ 2147483646 h 149"/>
              <a:gd name="T20" fmla="*/ 2000400724 w 94"/>
              <a:gd name="T21" fmla="*/ 2147483646 h 149"/>
              <a:gd name="T22" fmla="*/ 2147483646 w 94"/>
              <a:gd name="T23" fmla="*/ 2147483646 h 149"/>
              <a:gd name="T24" fmla="*/ 2147483646 w 94"/>
              <a:gd name="T25" fmla="*/ 2147483646 h 149"/>
              <a:gd name="T26" fmla="*/ 2147483646 w 94"/>
              <a:gd name="T27" fmla="*/ 2147483646 h 149"/>
              <a:gd name="T28" fmla="*/ 2147483646 w 94"/>
              <a:gd name="T29" fmla="*/ 2147483646 h 149"/>
              <a:gd name="T30" fmla="*/ 2147483646 w 94"/>
              <a:gd name="T31" fmla="*/ 2147483646 h 149"/>
              <a:gd name="T32" fmla="*/ 2147483646 w 94"/>
              <a:gd name="T33" fmla="*/ 2147483646 h 149"/>
              <a:gd name="T34" fmla="*/ 2147483646 w 94"/>
              <a:gd name="T35" fmla="*/ 2147483646 h 149"/>
              <a:gd name="T36" fmla="*/ 2147483646 w 94"/>
              <a:gd name="T37" fmla="*/ 2147483646 h 149"/>
              <a:gd name="T38" fmla="*/ 2147483646 w 94"/>
              <a:gd name="T39" fmla="*/ 2147483646 h 149"/>
              <a:gd name="T40" fmla="*/ 2147483646 w 94"/>
              <a:gd name="T41" fmla="*/ 2147483646 h 149"/>
              <a:gd name="T42" fmla="*/ 2147483646 w 94"/>
              <a:gd name="T43" fmla="*/ 2147483646 h 149"/>
              <a:gd name="T44" fmla="*/ 2147483646 w 94"/>
              <a:gd name="T45" fmla="*/ 2147483646 h 149"/>
              <a:gd name="T46" fmla="*/ 2147483646 w 94"/>
              <a:gd name="T47" fmla="*/ 2147483646 h 149"/>
              <a:gd name="T48" fmla="*/ 2147483646 w 94"/>
              <a:gd name="T49" fmla="*/ 2147483646 h 149"/>
              <a:gd name="T50" fmla="*/ 2147483646 w 94"/>
              <a:gd name="T51" fmla="*/ 2147483646 h 149"/>
              <a:gd name="T52" fmla="*/ 2147483646 w 94"/>
              <a:gd name="T53" fmla="*/ 2147483646 h 149"/>
              <a:gd name="T54" fmla="*/ 2147483646 w 94"/>
              <a:gd name="T55" fmla="*/ 1530530024 h 149"/>
              <a:gd name="T56" fmla="*/ 2147483646 w 94"/>
              <a:gd name="T57" fmla="*/ 0 h 14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94"/>
              <a:gd name="T88" fmla="*/ 0 h 149"/>
              <a:gd name="T89" fmla="*/ 94 w 94"/>
              <a:gd name="T90" fmla="*/ 149 h 149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94" h="149">
                <a:moveTo>
                  <a:pt x="66" y="0"/>
                </a:moveTo>
                <a:lnTo>
                  <a:pt x="56" y="0"/>
                </a:lnTo>
                <a:lnTo>
                  <a:pt x="48" y="2"/>
                </a:lnTo>
                <a:lnTo>
                  <a:pt x="39" y="7"/>
                </a:lnTo>
                <a:lnTo>
                  <a:pt x="29" y="15"/>
                </a:lnTo>
                <a:lnTo>
                  <a:pt x="21" y="25"/>
                </a:lnTo>
                <a:lnTo>
                  <a:pt x="14" y="36"/>
                </a:lnTo>
                <a:lnTo>
                  <a:pt x="4" y="65"/>
                </a:lnTo>
                <a:lnTo>
                  <a:pt x="2" y="80"/>
                </a:lnTo>
                <a:lnTo>
                  <a:pt x="0" y="94"/>
                </a:lnTo>
                <a:lnTo>
                  <a:pt x="4" y="121"/>
                </a:lnTo>
                <a:lnTo>
                  <a:pt x="8" y="130"/>
                </a:lnTo>
                <a:lnTo>
                  <a:pt x="14" y="140"/>
                </a:lnTo>
                <a:lnTo>
                  <a:pt x="21" y="145"/>
                </a:lnTo>
                <a:lnTo>
                  <a:pt x="29" y="149"/>
                </a:lnTo>
                <a:lnTo>
                  <a:pt x="39" y="149"/>
                </a:lnTo>
                <a:lnTo>
                  <a:pt x="48" y="147"/>
                </a:lnTo>
                <a:lnTo>
                  <a:pt x="58" y="142"/>
                </a:lnTo>
                <a:lnTo>
                  <a:pt x="66" y="134"/>
                </a:lnTo>
                <a:lnTo>
                  <a:pt x="73" y="124"/>
                </a:lnTo>
                <a:lnTo>
                  <a:pt x="81" y="113"/>
                </a:lnTo>
                <a:lnTo>
                  <a:pt x="90" y="84"/>
                </a:lnTo>
                <a:lnTo>
                  <a:pt x="92" y="69"/>
                </a:lnTo>
                <a:lnTo>
                  <a:pt x="94" y="55"/>
                </a:lnTo>
                <a:lnTo>
                  <a:pt x="90" y="28"/>
                </a:lnTo>
                <a:lnTo>
                  <a:pt x="87" y="19"/>
                </a:lnTo>
                <a:lnTo>
                  <a:pt x="81" y="9"/>
                </a:lnTo>
                <a:lnTo>
                  <a:pt x="73" y="3"/>
                </a:lnTo>
                <a:lnTo>
                  <a:pt x="66" y="0"/>
                </a:lnTo>
                <a:close/>
              </a:path>
            </a:pathLst>
          </a:custGeom>
          <a:solidFill>
            <a:srgbClr val="9933FF"/>
          </a:solidFill>
          <a:ln w="127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6589" name="Oval 482">
            <a:extLst>
              <a:ext uri="{FF2B5EF4-FFF2-40B4-BE49-F238E27FC236}">
                <a16:creationId xmlns:a16="http://schemas.microsoft.com/office/drawing/2014/main" id="{A901D937-82EA-D739-CCA1-918E03A62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6025" y="3508375"/>
            <a:ext cx="42863" cy="4445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FFFFFF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chemeClr val="bg1"/>
              </a:solidFill>
            </a:endParaRPr>
          </a:p>
        </p:txBody>
      </p:sp>
      <p:sp>
        <p:nvSpPr>
          <p:cNvPr id="16590" name="Freeform 483">
            <a:extLst>
              <a:ext uri="{FF2B5EF4-FFF2-40B4-BE49-F238E27FC236}">
                <a16:creationId xmlns:a16="http://schemas.microsoft.com/office/drawing/2014/main" id="{01180C70-BB28-D44C-5A83-227EED18E76E}"/>
              </a:ext>
            </a:extLst>
          </p:cNvPr>
          <p:cNvSpPr>
            <a:spLocks/>
          </p:cNvSpPr>
          <p:nvPr/>
        </p:nvSpPr>
        <p:spPr bwMode="auto">
          <a:xfrm>
            <a:off x="4843463" y="2363788"/>
            <a:ext cx="247650" cy="84137"/>
          </a:xfrm>
          <a:custGeom>
            <a:avLst/>
            <a:gdLst>
              <a:gd name="T0" fmla="*/ 2147483646 w 310"/>
              <a:gd name="T1" fmla="*/ 2147483646 h 105"/>
              <a:gd name="T2" fmla="*/ 2147483646 w 310"/>
              <a:gd name="T3" fmla="*/ 2147483646 h 105"/>
              <a:gd name="T4" fmla="*/ 2147483646 w 310"/>
              <a:gd name="T5" fmla="*/ 2147483646 h 105"/>
              <a:gd name="T6" fmla="*/ 2147483646 w 310"/>
              <a:gd name="T7" fmla="*/ 2147483646 h 105"/>
              <a:gd name="T8" fmla="*/ 2147483646 w 310"/>
              <a:gd name="T9" fmla="*/ 2147483646 h 105"/>
              <a:gd name="T10" fmla="*/ 2147483646 w 310"/>
              <a:gd name="T11" fmla="*/ 2147483646 h 105"/>
              <a:gd name="T12" fmla="*/ 2147483646 w 310"/>
              <a:gd name="T13" fmla="*/ 0 h 105"/>
              <a:gd name="T14" fmla="*/ 2147483646 w 310"/>
              <a:gd name="T15" fmla="*/ 2057896466 h 105"/>
              <a:gd name="T16" fmla="*/ 2147483646 w 310"/>
              <a:gd name="T17" fmla="*/ 2147483646 h 105"/>
              <a:gd name="T18" fmla="*/ 2147483646 w 310"/>
              <a:gd name="T19" fmla="*/ 2147483646 h 105"/>
              <a:gd name="T20" fmla="*/ 2147483646 w 310"/>
              <a:gd name="T21" fmla="*/ 2147483646 h 105"/>
              <a:gd name="T22" fmla="*/ 2147483646 w 310"/>
              <a:gd name="T23" fmla="*/ 2147483646 h 105"/>
              <a:gd name="T24" fmla="*/ 2147483646 w 310"/>
              <a:gd name="T25" fmla="*/ 2147483646 h 105"/>
              <a:gd name="T26" fmla="*/ 2147483646 w 310"/>
              <a:gd name="T27" fmla="*/ 2147483646 h 105"/>
              <a:gd name="T28" fmla="*/ 2039032666 w 310"/>
              <a:gd name="T29" fmla="*/ 2147483646 h 105"/>
              <a:gd name="T30" fmla="*/ 0 w 310"/>
              <a:gd name="T31" fmla="*/ 2147483646 h 105"/>
              <a:gd name="T32" fmla="*/ 2039032666 w 310"/>
              <a:gd name="T33" fmla="*/ 2147483646 h 105"/>
              <a:gd name="T34" fmla="*/ 2147483646 w 310"/>
              <a:gd name="T35" fmla="*/ 2147483646 h 105"/>
              <a:gd name="T36" fmla="*/ 2147483646 w 310"/>
              <a:gd name="T37" fmla="*/ 2147483646 h 105"/>
              <a:gd name="T38" fmla="*/ 2147483646 w 310"/>
              <a:gd name="T39" fmla="*/ 2147483646 h 105"/>
              <a:gd name="T40" fmla="*/ 2147483646 w 310"/>
              <a:gd name="T41" fmla="*/ 2147483646 h 105"/>
              <a:gd name="T42" fmla="*/ 2147483646 w 310"/>
              <a:gd name="T43" fmla="*/ 2147483646 h 105"/>
              <a:gd name="T44" fmla="*/ 2147483646 w 310"/>
              <a:gd name="T45" fmla="*/ 2147483646 h 105"/>
              <a:gd name="T46" fmla="*/ 2147483646 w 310"/>
              <a:gd name="T47" fmla="*/ 2147483646 h 105"/>
              <a:gd name="T48" fmla="*/ 2147483646 w 310"/>
              <a:gd name="T49" fmla="*/ 2147483646 h 105"/>
              <a:gd name="T50" fmla="*/ 2147483646 w 310"/>
              <a:gd name="T51" fmla="*/ 2147483646 h 105"/>
              <a:gd name="T52" fmla="*/ 2147483646 w 310"/>
              <a:gd name="T53" fmla="*/ 2147483646 h 105"/>
              <a:gd name="T54" fmla="*/ 2147483646 w 310"/>
              <a:gd name="T55" fmla="*/ 2147483646 h 105"/>
              <a:gd name="T56" fmla="*/ 2147483646 w 310"/>
              <a:gd name="T57" fmla="*/ 2147483646 h 105"/>
              <a:gd name="T58" fmla="*/ 2147483646 w 310"/>
              <a:gd name="T59" fmla="*/ 2147483646 h 105"/>
              <a:gd name="T60" fmla="*/ 2147483646 w 310"/>
              <a:gd name="T61" fmla="*/ 2147483646 h 105"/>
              <a:gd name="T62" fmla="*/ 2147483646 w 310"/>
              <a:gd name="T63" fmla="*/ 2147483646 h 105"/>
              <a:gd name="T64" fmla="*/ 2147483646 w 310"/>
              <a:gd name="T65" fmla="*/ 2147483646 h 105"/>
              <a:gd name="T66" fmla="*/ 2147483646 w 310"/>
              <a:gd name="T67" fmla="*/ 2147483646 h 105"/>
              <a:gd name="T68" fmla="*/ 2147483646 w 310"/>
              <a:gd name="T69" fmla="*/ 2147483646 h 105"/>
              <a:gd name="T70" fmla="*/ 2147483646 w 310"/>
              <a:gd name="T71" fmla="*/ 2147483646 h 105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310"/>
              <a:gd name="T109" fmla="*/ 0 h 105"/>
              <a:gd name="T110" fmla="*/ 310 w 310"/>
              <a:gd name="T111" fmla="*/ 105 h 105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310" h="105">
                <a:moveTo>
                  <a:pt x="310" y="31"/>
                </a:moveTo>
                <a:lnTo>
                  <a:pt x="287" y="31"/>
                </a:lnTo>
                <a:lnTo>
                  <a:pt x="266" y="29"/>
                </a:lnTo>
                <a:lnTo>
                  <a:pt x="249" y="27"/>
                </a:lnTo>
                <a:lnTo>
                  <a:pt x="234" y="23"/>
                </a:lnTo>
                <a:lnTo>
                  <a:pt x="205" y="13"/>
                </a:lnTo>
                <a:lnTo>
                  <a:pt x="174" y="0"/>
                </a:lnTo>
                <a:lnTo>
                  <a:pt x="146" y="4"/>
                </a:lnTo>
                <a:lnTo>
                  <a:pt x="117" y="11"/>
                </a:lnTo>
                <a:lnTo>
                  <a:pt x="84" y="23"/>
                </a:lnTo>
                <a:lnTo>
                  <a:pt x="67" y="31"/>
                </a:lnTo>
                <a:lnTo>
                  <a:pt x="46" y="40"/>
                </a:lnTo>
                <a:lnTo>
                  <a:pt x="27" y="57"/>
                </a:lnTo>
                <a:lnTo>
                  <a:pt x="13" y="69"/>
                </a:lnTo>
                <a:lnTo>
                  <a:pt x="4" y="78"/>
                </a:lnTo>
                <a:lnTo>
                  <a:pt x="0" y="86"/>
                </a:lnTo>
                <a:lnTo>
                  <a:pt x="4" y="92"/>
                </a:lnTo>
                <a:lnTo>
                  <a:pt x="11" y="96"/>
                </a:lnTo>
                <a:lnTo>
                  <a:pt x="29" y="102"/>
                </a:lnTo>
                <a:lnTo>
                  <a:pt x="38" y="103"/>
                </a:lnTo>
                <a:lnTo>
                  <a:pt x="52" y="105"/>
                </a:lnTo>
                <a:lnTo>
                  <a:pt x="61" y="103"/>
                </a:lnTo>
                <a:lnTo>
                  <a:pt x="73" y="100"/>
                </a:lnTo>
                <a:lnTo>
                  <a:pt x="86" y="94"/>
                </a:lnTo>
                <a:lnTo>
                  <a:pt x="98" y="90"/>
                </a:lnTo>
                <a:lnTo>
                  <a:pt x="134" y="80"/>
                </a:lnTo>
                <a:lnTo>
                  <a:pt x="169" y="71"/>
                </a:lnTo>
                <a:lnTo>
                  <a:pt x="203" y="63"/>
                </a:lnTo>
                <a:lnTo>
                  <a:pt x="234" y="59"/>
                </a:lnTo>
                <a:lnTo>
                  <a:pt x="251" y="61"/>
                </a:lnTo>
                <a:lnTo>
                  <a:pt x="261" y="59"/>
                </a:lnTo>
                <a:lnTo>
                  <a:pt x="270" y="57"/>
                </a:lnTo>
                <a:lnTo>
                  <a:pt x="280" y="54"/>
                </a:lnTo>
                <a:lnTo>
                  <a:pt x="291" y="46"/>
                </a:lnTo>
                <a:lnTo>
                  <a:pt x="301" y="38"/>
                </a:lnTo>
                <a:lnTo>
                  <a:pt x="310" y="31"/>
                </a:lnTo>
                <a:close/>
              </a:path>
            </a:pathLst>
          </a:custGeom>
          <a:solidFill>
            <a:srgbClr val="CCFFFF"/>
          </a:solidFill>
          <a:ln w="12700">
            <a:solidFill>
              <a:srgbClr val="3366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grpSp>
        <p:nvGrpSpPr>
          <p:cNvPr id="16591" name="Group 484">
            <a:extLst>
              <a:ext uri="{FF2B5EF4-FFF2-40B4-BE49-F238E27FC236}">
                <a16:creationId xmlns:a16="http://schemas.microsoft.com/office/drawing/2014/main" id="{4D953122-34FC-F2B5-06B7-94AF6323C36A}"/>
              </a:ext>
            </a:extLst>
          </p:cNvPr>
          <p:cNvGrpSpPr>
            <a:grpSpLocks/>
          </p:cNvGrpSpPr>
          <p:nvPr/>
        </p:nvGrpSpPr>
        <p:grpSpPr bwMode="auto">
          <a:xfrm>
            <a:off x="4897438" y="2382838"/>
            <a:ext cx="90487" cy="28575"/>
            <a:chOff x="3085" y="1501"/>
            <a:chExt cx="57" cy="18"/>
          </a:xfrm>
        </p:grpSpPr>
        <p:sp>
          <p:nvSpPr>
            <p:cNvPr id="16645" name="Freeform 485">
              <a:extLst>
                <a:ext uri="{FF2B5EF4-FFF2-40B4-BE49-F238E27FC236}">
                  <a16:creationId xmlns:a16="http://schemas.microsoft.com/office/drawing/2014/main" id="{31E49C21-9EF9-8CE8-55D3-200AB2E06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5" y="1501"/>
              <a:ext cx="57" cy="18"/>
            </a:xfrm>
            <a:custGeom>
              <a:avLst/>
              <a:gdLst>
                <a:gd name="T0" fmla="*/ 15 w 113"/>
                <a:gd name="T1" fmla="*/ 2 h 34"/>
                <a:gd name="T2" fmla="*/ 14 w 113"/>
                <a:gd name="T3" fmla="*/ 1 h 34"/>
                <a:gd name="T4" fmla="*/ 14 w 113"/>
                <a:gd name="T5" fmla="*/ 1 h 34"/>
                <a:gd name="T6" fmla="*/ 13 w 113"/>
                <a:gd name="T7" fmla="*/ 1 h 34"/>
                <a:gd name="T8" fmla="*/ 12 w 113"/>
                <a:gd name="T9" fmla="*/ 0 h 34"/>
                <a:gd name="T10" fmla="*/ 10 w 113"/>
                <a:gd name="T11" fmla="*/ 0 h 34"/>
                <a:gd name="T12" fmla="*/ 7 w 113"/>
                <a:gd name="T13" fmla="*/ 1 h 34"/>
                <a:gd name="T14" fmla="*/ 5 w 113"/>
                <a:gd name="T15" fmla="*/ 1 h 34"/>
                <a:gd name="T16" fmla="*/ 2 w 113"/>
                <a:gd name="T17" fmla="*/ 2 h 34"/>
                <a:gd name="T18" fmla="*/ 1 w 113"/>
                <a:gd name="T19" fmla="*/ 3 h 34"/>
                <a:gd name="T20" fmla="*/ 1 w 113"/>
                <a:gd name="T21" fmla="*/ 3 h 34"/>
                <a:gd name="T22" fmla="*/ 0 w 113"/>
                <a:gd name="T23" fmla="*/ 4 h 34"/>
                <a:gd name="T24" fmla="*/ 1 w 113"/>
                <a:gd name="T25" fmla="*/ 4 h 34"/>
                <a:gd name="T26" fmla="*/ 1 w 113"/>
                <a:gd name="T27" fmla="*/ 4 h 34"/>
                <a:gd name="T28" fmla="*/ 3 w 113"/>
                <a:gd name="T29" fmla="*/ 5 h 34"/>
                <a:gd name="T30" fmla="*/ 5 w 113"/>
                <a:gd name="T31" fmla="*/ 5 h 34"/>
                <a:gd name="T32" fmla="*/ 8 w 113"/>
                <a:gd name="T33" fmla="*/ 5 h 34"/>
                <a:gd name="T34" fmla="*/ 10 w 113"/>
                <a:gd name="T35" fmla="*/ 4 h 34"/>
                <a:gd name="T36" fmla="*/ 13 w 113"/>
                <a:gd name="T37" fmla="*/ 3 h 34"/>
                <a:gd name="T38" fmla="*/ 14 w 113"/>
                <a:gd name="T39" fmla="*/ 3 h 34"/>
                <a:gd name="T40" fmla="*/ 14 w 113"/>
                <a:gd name="T41" fmla="*/ 2 h 34"/>
                <a:gd name="T42" fmla="*/ 15 w 113"/>
                <a:gd name="T43" fmla="*/ 2 h 34"/>
                <a:gd name="T44" fmla="*/ 15 w 113"/>
                <a:gd name="T45" fmla="*/ 2 h 3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3"/>
                <a:gd name="T70" fmla="*/ 0 h 34"/>
                <a:gd name="T71" fmla="*/ 113 w 113"/>
                <a:gd name="T72" fmla="*/ 34 h 3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3" h="34">
                  <a:moveTo>
                    <a:pt x="113" y="9"/>
                  </a:moveTo>
                  <a:lnTo>
                    <a:pt x="111" y="6"/>
                  </a:lnTo>
                  <a:lnTo>
                    <a:pt x="109" y="4"/>
                  </a:lnTo>
                  <a:lnTo>
                    <a:pt x="103" y="2"/>
                  </a:lnTo>
                  <a:lnTo>
                    <a:pt x="96" y="0"/>
                  </a:lnTo>
                  <a:lnTo>
                    <a:pt x="77" y="0"/>
                  </a:lnTo>
                  <a:lnTo>
                    <a:pt x="56" y="2"/>
                  </a:lnTo>
                  <a:lnTo>
                    <a:pt x="33" y="6"/>
                  </a:lnTo>
                  <a:lnTo>
                    <a:pt x="15" y="11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0" y="25"/>
                  </a:lnTo>
                  <a:lnTo>
                    <a:pt x="2" y="29"/>
                  </a:lnTo>
                  <a:lnTo>
                    <a:pt x="6" y="30"/>
                  </a:lnTo>
                  <a:lnTo>
                    <a:pt x="19" y="34"/>
                  </a:lnTo>
                  <a:lnTo>
                    <a:pt x="38" y="34"/>
                  </a:lnTo>
                  <a:lnTo>
                    <a:pt x="59" y="32"/>
                  </a:lnTo>
                  <a:lnTo>
                    <a:pt x="80" y="29"/>
                  </a:lnTo>
                  <a:lnTo>
                    <a:pt x="98" y="23"/>
                  </a:lnTo>
                  <a:lnTo>
                    <a:pt x="105" y="19"/>
                  </a:lnTo>
                  <a:lnTo>
                    <a:pt x="109" y="15"/>
                  </a:lnTo>
                  <a:lnTo>
                    <a:pt x="113" y="13"/>
                  </a:lnTo>
                  <a:lnTo>
                    <a:pt x="113" y="9"/>
                  </a:lnTo>
                  <a:close/>
                </a:path>
              </a:pathLst>
            </a:custGeom>
            <a:blipFill dpi="0" rotWithShape="0">
              <a:blip r:embed="rId2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646" name="Freeform 486">
              <a:extLst>
                <a:ext uri="{FF2B5EF4-FFF2-40B4-BE49-F238E27FC236}">
                  <a16:creationId xmlns:a16="http://schemas.microsoft.com/office/drawing/2014/main" id="{D4F10BD4-AD2F-6B81-01D4-873AF8EEB5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5" y="1501"/>
              <a:ext cx="57" cy="18"/>
            </a:xfrm>
            <a:custGeom>
              <a:avLst/>
              <a:gdLst>
                <a:gd name="T0" fmla="*/ 15 w 113"/>
                <a:gd name="T1" fmla="*/ 2 h 34"/>
                <a:gd name="T2" fmla="*/ 14 w 113"/>
                <a:gd name="T3" fmla="*/ 1 h 34"/>
                <a:gd name="T4" fmla="*/ 14 w 113"/>
                <a:gd name="T5" fmla="*/ 1 h 34"/>
                <a:gd name="T6" fmla="*/ 13 w 113"/>
                <a:gd name="T7" fmla="*/ 1 h 34"/>
                <a:gd name="T8" fmla="*/ 12 w 113"/>
                <a:gd name="T9" fmla="*/ 0 h 34"/>
                <a:gd name="T10" fmla="*/ 10 w 113"/>
                <a:gd name="T11" fmla="*/ 0 h 34"/>
                <a:gd name="T12" fmla="*/ 7 w 113"/>
                <a:gd name="T13" fmla="*/ 1 h 34"/>
                <a:gd name="T14" fmla="*/ 5 w 113"/>
                <a:gd name="T15" fmla="*/ 1 h 34"/>
                <a:gd name="T16" fmla="*/ 2 w 113"/>
                <a:gd name="T17" fmla="*/ 2 h 34"/>
                <a:gd name="T18" fmla="*/ 1 w 113"/>
                <a:gd name="T19" fmla="*/ 3 h 34"/>
                <a:gd name="T20" fmla="*/ 1 w 113"/>
                <a:gd name="T21" fmla="*/ 3 h 34"/>
                <a:gd name="T22" fmla="*/ 0 w 113"/>
                <a:gd name="T23" fmla="*/ 4 h 34"/>
                <a:gd name="T24" fmla="*/ 1 w 113"/>
                <a:gd name="T25" fmla="*/ 4 h 34"/>
                <a:gd name="T26" fmla="*/ 1 w 113"/>
                <a:gd name="T27" fmla="*/ 4 h 34"/>
                <a:gd name="T28" fmla="*/ 3 w 113"/>
                <a:gd name="T29" fmla="*/ 5 h 34"/>
                <a:gd name="T30" fmla="*/ 5 w 113"/>
                <a:gd name="T31" fmla="*/ 5 h 34"/>
                <a:gd name="T32" fmla="*/ 8 w 113"/>
                <a:gd name="T33" fmla="*/ 5 h 34"/>
                <a:gd name="T34" fmla="*/ 10 w 113"/>
                <a:gd name="T35" fmla="*/ 4 h 34"/>
                <a:gd name="T36" fmla="*/ 13 w 113"/>
                <a:gd name="T37" fmla="*/ 3 h 34"/>
                <a:gd name="T38" fmla="*/ 14 w 113"/>
                <a:gd name="T39" fmla="*/ 3 h 34"/>
                <a:gd name="T40" fmla="*/ 14 w 113"/>
                <a:gd name="T41" fmla="*/ 2 h 34"/>
                <a:gd name="T42" fmla="*/ 15 w 113"/>
                <a:gd name="T43" fmla="*/ 2 h 34"/>
                <a:gd name="T44" fmla="*/ 15 w 113"/>
                <a:gd name="T45" fmla="*/ 2 h 3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3"/>
                <a:gd name="T70" fmla="*/ 0 h 34"/>
                <a:gd name="T71" fmla="*/ 113 w 113"/>
                <a:gd name="T72" fmla="*/ 34 h 3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3" h="34">
                  <a:moveTo>
                    <a:pt x="113" y="9"/>
                  </a:moveTo>
                  <a:lnTo>
                    <a:pt x="111" y="6"/>
                  </a:lnTo>
                  <a:lnTo>
                    <a:pt x="109" y="4"/>
                  </a:lnTo>
                  <a:lnTo>
                    <a:pt x="103" y="2"/>
                  </a:lnTo>
                  <a:lnTo>
                    <a:pt x="96" y="0"/>
                  </a:lnTo>
                  <a:lnTo>
                    <a:pt x="77" y="0"/>
                  </a:lnTo>
                  <a:lnTo>
                    <a:pt x="56" y="2"/>
                  </a:lnTo>
                  <a:lnTo>
                    <a:pt x="33" y="6"/>
                  </a:lnTo>
                  <a:lnTo>
                    <a:pt x="15" y="11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0" y="25"/>
                  </a:lnTo>
                  <a:lnTo>
                    <a:pt x="2" y="29"/>
                  </a:lnTo>
                  <a:lnTo>
                    <a:pt x="6" y="30"/>
                  </a:lnTo>
                  <a:lnTo>
                    <a:pt x="19" y="34"/>
                  </a:lnTo>
                  <a:lnTo>
                    <a:pt x="38" y="34"/>
                  </a:lnTo>
                  <a:lnTo>
                    <a:pt x="59" y="32"/>
                  </a:lnTo>
                  <a:lnTo>
                    <a:pt x="80" y="29"/>
                  </a:lnTo>
                  <a:lnTo>
                    <a:pt x="98" y="23"/>
                  </a:lnTo>
                  <a:lnTo>
                    <a:pt x="105" y="19"/>
                  </a:lnTo>
                  <a:lnTo>
                    <a:pt x="109" y="15"/>
                  </a:lnTo>
                  <a:lnTo>
                    <a:pt x="113" y="13"/>
                  </a:lnTo>
                  <a:lnTo>
                    <a:pt x="113" y="9"/>
                  </a:lnTo>
                  <a:close/>
                </a:path>
              </a:pathLst>
            </a:custGeom>
            <a:noFill/>
            <a:ln w="12700">
              <a:solidFill>
                <a:srgbClr val="618F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6592" name="Freeform 487">
            <a:extLst>
              <a:ext uri="{FF2B5EF4-FFF2-40B4-BE49-F238E27FC236}">
                <a16:creationId xmlns:a16="http://schemas.microsoft.com/office/drawing/2014/main" id="{782A18E4-0CDC-B20C-90DF-7A18EEBF9A79}"/>
              </a:ext>
            </a:extLst>
          </p:cNvPr>
          <p:cNvSpPr>
            <a:spLocks/>
          </p:cNvSpPr>
          <p:nvPr/>
        </p:nvSpPr>
        <p:spPr bwMode="auto">
          <a:xfrm>
            <a:off x="4686300" y="2389188"/>
            <a:ext cx="246063" cy="84137"/>
          </a:xfrm>
          <a:custGeom>
            <a:avLst/>
            <a:gdLst>
              <a:gd name="T0" fmla="*/ 2147483646 w 311"/>
              <a:gd name="T1" fmla="*/ 2147483646 h 106"/>
              <a:gd name="T2" fmla="*/ 2147483646 w 311"/>
              <a:gd name="T3" fmla="*/ 2147483646 h 106"/>
              <a:gd name="T4" fmla="*/ 2147483646 w 311"/>
              <a:gd name="T5" fmla="*/ 2147483646 h 106"/>
              <a:gd name="T6" fmla="*/ 2147483646 w 311"/>
              <a:gd name="T7" fmla="*/ 2147483646 h 106"/>
              <a:gd name="T8" fmla="*/ 2147483646 w 311"/>
              <a:gd name="T9" fmla="*/ 2147483646 h 106"/>
              <a:gd name="T10" fmla="*/ 2147483646 w 311"/>
              <a:gd name="T11" fmla="*/ 2147483646 h 106"/>
              <a:gd name="T12" fmla="*/ 2147483646 w 311"/>
              <a:gd name="T13" fmla="*/ 0 h 106"/>
              <a:gd name="T14" fmla="*/ 2147483646 w 311"/>
              <a:gd name="T15" fmla="*/ 2000350031 h 106"/>
              <a:gd name="T16" fmla="*/ 2147483646 w 311"/>
              <a:gd name="T17" fmla="*/ 2147483646 h 106"/>
              <a:gd name="T18" fmla="*/ 2147483646 w 311"/>
              <a:gd name="T19" fmla="*/ 2147483646 h 106"/>
              <a:gd name="T20" fmla="*/ 2147483646 w 311"/>
              <a:gd name="T21" fmla="*/ 2147483646 h 106"/>
              <a:gd name="T22" fmla="*/ 2147483646 w 311"/>
              <a:gd name="T23" fmla="*/ 2147483646 h 106"/>
              <a:gd name="T24" fmla="*/ 2147483646 w 311"/>
              <a:gd name="T25" fmla="*/ 2147483646 h 106"/>
              <a:gd name="T26" fmla="*/ 2147483646 w 311"/>
              <a:gd name="T27" fmla="*/ 2147483646 h 106"/>
              <a:gd name="T28" fmla="*/ 1981278705 w 311"/>
              <a:gd name="T29" fmla="*/ 2147483646 h 106"/>
              <a:gd name="T30" fmla="*/ 0 w 311"/>
              <a:gd name="T31" fmla="*/ 2147483646 h 106"/>
              <a:gd name="T32" fmla="*/ 990326037 w 311"/>
              <a:gd name="T33" fmla="*/ 2147483646 h 106"/>
              <a:gd name="T34" fmla="*/ 2147483646 w 311"/>
              <a:gd name="T35" fmla="*/ 2147483646 h 106"/>
              <a:gd name="T36" fmla="*/ 2147483646 w 311"/>
              <a:gd name="T37" fmla="*/ 2147483646 h 106"/>
              <a:gd name="T38" fmla="*/ 2147483646 w 311"/>
              <a:gd name="T39" fmla="*/ 2147483646 h 106"/>
              <a:gd name="T40" fmla="*/ 2147483646 w 311"/>
              <a:gd name="T41" fmla="*/ 2147483646 h 106"/>
              <a:gd name="T42" fmla="*/ 2147483646 w 311"/>
              <a:gd name="T43" fmla="*/ 2147483646 h 106"/>
              <a:gd name="T44" fmla="*/ 2147483646 w 311"/>
              <a:gd name="T45" fmla="*/ 2147483646 h 106"/>
              <a:gd name="T46" fmla="*/ 2147483646 w 311"/>
              <a:gd name="T47" fmla="*/ 2147483646 h 106"/>
              <a:gd name="T48" fmla="*/ 2147483646 w 311"/>
              <a:gd name="T49" fmla="*/ 2147483646 h 106"/>
              <a:gd name="T50" fmla="*/ 2147483646 w 311"/>
              <a:gd name="T51" fmla="*/ 2147483646 h 106"/>
              <a:gd name="T52" fmla="*/ 2147483646 w 311"/>
              <a:gd name="T53" fmla="*/ 2147483646 h 106"/>
              <a:gd name="T54" fmla="*/ 2147483646 w 311"/>
              <a:gd name="T55" fmla="*/ 2147483646 h 106"/>
              <a:gd name="T56" fmla="*/ 2147483646 w 311"/>
              <a:gd name="T57" fmla="*/ 2147483646 h 106"/>
              <a:gd name="T58" fmla="*/ 2147483646 w 311"/>
              <a:gd name="T59" fmla="*/ 2147483646 h 106"/>
              <a:gd name="T60" fmla="*/ 2147483646 w 311"/>
              <a:gd name="T61" fmla="*/ 2147483646 h 106"/>
              <a:gd name="T62" fmla="*/ 2147483646 w 311"/>
              <a:gd name="T63" fmla="*/ 2147483646 h 106"/>
              <a:gd name="T64" fmla="*/ 2147483646 w 311"/>
              <a:gd name="T65" fmla="*/ 2147483646 h 106"/>
              <a:gd name="T66" fmla="*/ 2147483646 w 311"/>
              <a:gd name="T67" fmla="*/ 2147483646 h 106"/>
              <a:gd name="T68" fmla="*/ 2147483646 w 311"/>
              <a:gd name="T69" fmla="*/ 2147483646 h 106"/>
              <a:gd name="T70" fmla="*/ 2147483646 w 311"/>
              <a:gd name="T71" fmla="*/ 2147483646 h 10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311"/>
              <a:gd name="T109" fmla="*/ 0 h 106"/>
              <a:gd name="T110" fmla="*/ 311 w 311"/>
              <a:gd name="T111" fmla="*/ 106 h 10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311" h="106">
                <a:moveTo>
                  <a:pt x="311" y="31"/>
                </a:moveTo>
                <a:lnTo>
                  <a:pt x="288" y="31"/>
                </a:lnTo>
                <a:lnTo>
                  <a:pt x="267" y="29"/>
                </a:lnTo>
                <a:lnTo>
                  <a:pt x="250" y="27"/>
                </a:lnTo>
                <a:lnTo>
                  <a:pt x="234" y="23"/>
                </a:lnTo>
                <a:lnTo>
                  <a:pt x="206" y="14"/>
                </a:lnTo>
                <a:lnTo>
                  <a:pt x="175" y="0"/>
                </a:lnTo>
                <a:lnTo>
                  <a:pt x="144" y="4"/>
                </a:lnTo>
                <a:lnTo>
                  <a:pt x="115" y="12"/>
                </a:lnTo>
                <a:lnTo>
                  <a:pt x="85" y="23"/>
                </a:lnTo>
                <a:lnTo>
                  <a:pt x="68" y="31"/>
                </a:lnTo>
                <a:lnTo>
                  <a:pt x="46" y="41"/>
                </a:lnTo>
                <a:lnTo>
                  <a:pt x="27" y="58"/>
                </a:lnTo>
                <a:lnTo>
                  <a:pt x="14" y="71"/>
                </a:lnTo>
                <a:lnTo>
                  <a:pt x="4" y="81"/>
                </a:lnTo>
                <a:lnTo>
                  <a:pt x="0" y="89"/>
                </a:lnTo>
                <a:lnTo>
                  <a:pt x="2" y="93"/>
                </a:lnTo>
                <a:lnTo>
                  <a:pt x="12" y="98"/>
                </a:lnTo>
                <a:lnTo>
                  <a:pt x="27" y="102"/>
                </a:lnTo>
                <a:lnTo>
                  <a:pt x="37" y="104"/>
                </a:lnTo>
                <a:lnTo>
                  <a:pt x="50" y="106"/>
                </a:lnTo>
                <a:lnTo>
                  <a:pt x="60" y="104"/>
                </a:lnTo>
                <a:lnTo>
                  <a:pt x="71" y="100"/>
                </a:lnTo>
                <a:lnTo>
                  <a:pt x="85" y="94"/>
                </a:lnTo>
                <a:lnTo>
                  <a:pt x="98" y="91"/>
                </a:lnTo>
                <a:lnTo>
                  <a:pt x="133" y="81"/>
                </a:lnTo>
                <a:lnTo>
                  <a:pt x="169" y="71"/>
                </a:lnTo>
                <a:lnTo>
                  <a:pt x="202" y="64"/>
                </a:lnTo>
                <a:lnTo>
                  <a:pt x="234" y="60"/>
                </a:lnTo>
                <a:lnTo>
                  <a:pt x="252" y="62"/>
                </a:lnTo>
                <a:lnTo>
                  <a:pt x="261" y="60"/>
                </a:lnTo>
                <a:lnTo>
                  <a:pt x="271" y="58"/>
                </a:lnTo>
                <a:lnTo>
                  <a:pt x="280" y="52"/>
                </a:lnTo>
                <a:lnTo>
                  <a:pt x="292" y="45"/>
                </a:lnTo>
                <a:lnTo>
                  <a:pt x="301" y="37"/>
                </a:lnTo>
                <a:lnTo>
                  <a:pt x="311" y="31"/>
                </a:lnTo>
                <a:close/>
              </a:path>
            </a:pathLst>
          </a:custGeom>
          <a:solidFill>
            <a:srgbClr val="CCFFFF"/>
          </a:solidFill>
          <a:ln w="12700">
            <a:solidFill>
              <a:srgbClr val="3366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grpSp>
        <p:nvGrpSpPr>
          <p:cNvPr id="16593" name="Group 488">
            <a:extLst>
              <a:ext uri="{FF2B5EF4-FFF2-40B4-BE49-F238E27FC236}">
                <a16:creationId xmlns:a16="http://schemas.microsoft.com/office/drawing/2014/main" id="{A2B27D10-2AFA-4FA0-A2A9-4CC0D2692F47}"/>
              </a:ext>
            </a:extLst>
          </p:cNvPr>
          <p:cNvGrpSpPr>
            <a:grpSpLocks/>
          </p:cNvGrpSpPr>
          <p:nvPr/>
        </p:nvGrpSpPr>
        <p:grpSpPr bwMode="auto">
          <a:xfrm>
            <a:off x="4738688" y="2408238"/>
            <a:ext cx="90487" cy="30162"/>
            <a:chOff x="2985" y="1517"/>
            <a:chExt cx="57" cy="19"/>
          </a:xfrm>
        </p:grpSpPr>
        <p:sp>
          <p:nvSpPr>
            <p:cNvPr id="16643" name="Freeform 489">
              <a:extLst>
                <a:ext uri="{FF2B5EF4-FFF2-40B4-BE49-F238E27FC236}">
                  <a16:creationId xmlns:a16="http://schemas.microsoft.com/office/drawing/2014/main" id="{0D4EFC9A-E2E8-E684-1846-D9C88F71D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5" y="1517"/>
              <a:ext cx="57" cy="19"/>
            </a:xfrm>
            <a:custGeom>
              <a:avLst/>
              <a:gdLst>
                <a:gd name="T0" fmla="*/ 15 w 113"/>
                <a:gd name="T1" fmla="*/ 1 h 39"/>
                <a:gd name="T2" fmla="*/ 14 w 113"/>
                <a:gd name="T3" fmla="*/ 1 h 39"/>
                <a:gd name="T4" fmla="*/ 14 w 113"/>
                <a:gd name="T5" fmla="*/ 0 h 39"/>
                <a:gd name="T6" fmla="*/ 12 w 113"/>
                <a:gd name="T7" fmla="*/ 0 h 39"/>
                <a:gd name="T8" fmla="*/ 10 w 113"/>
                <a:gd name="T9" fmla="*/ 0 h 39"/>
                <a:gd name="T10" fmla="*/ 7 w 113"/>
                <a:gd name="T11" fmla="*/ 0 h 39"/>
                <a:gd name="T12" fmla="*/ 4 w 113"/>
                <a:gd name="T13" fmla="*/ 1 h 39"/>
                <a:gd name="T14" fmla="*/ 2 w 113"/>
                <a:gd name="T15" fmla="*/ 1 h 39"/>
                <a:gd name="T16" fmla="*/ 1 w 113"/>
                <a:gd name="T17" fmla="*/ 2 h 39"/>
                <a:gd name="T18" fmla="*/ 1 w 113"/>
                <a:gd name="T19" fmla="*/ 2 h 39"/>
                <a:gd name="T20" fmla="*/ 0 w 113"/>
                <a:gd name="T21" fmla="*/ 2 h 39"/>
                <a:gd name="T22" fmla="*/ 0 w 113"/>
                <a:gd name="T23" fmla="*/ 3 h 39"/>
                <a:gd name="T24" fmla="*/ 1 w 113"/>
                <a:gd name="T25" fmla="*/ 3 h 39"/>
                <a:gd name="T26" fmla="*/ 1 w 113"/>
                <a:gd name="T27" fmla="*/ 4 h 39"/>
                <a:gd name="T28" fmla="*/ 3 w 113"/>
                <a:gd name="T29" fmla="*/ 4 h 39"/>
                <a:gd name="T30" fmla="*/ 5 w 113"/>
                <a:gd name="T31" fmla="*/ 4 h 39"/>
                <a:gd name="T32" fmla="*/ 8 w 113"/>
                <a:gd name="T33" fmla="*/ 4 h 39"/>
                <a:gd name="T34" fmla="*/ 10 w 113"/>
                <a:gd name="T35" fmla="*/ 3 h 39"/>
                <a:gd name="T36" fmla="*/ 13 w 113"/>
                <a:gd name="T37" fmla="*/ 3 h 39"/>
                <a:gd name="T38" fmla="*/ 14 w 113"/>
                <a:gd name="T39" fmla="*/ 2 h 39"/>
                <a:gd name="T40" fmla="*/ 14 w 113"/>
                <a:gd name="T41" fmla="*/ 2 h 39"/>
                <a:gd name="T42" fmla="*/ 15 w 113"/>
                <a:gd name="T43" fmla="*/ 2 h 39"/>
                <a:gd name="T44" fmla="*/ 15 w 113"/>
                <a:gd name="T45" fmla="*/ 1 h 3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3"/>
                <a:gd name="T70" fmla="*/ 0 h 39"/>
                <a:gd name="T71" fmla="*/ 113 w 113"/>
                <a:gd name="T72" fmla="*/ 39 h 3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3" h="39">
                  <a:moveTo>
                    <a:pt x="113" y="12"/>
                  </a:moveTo>
                  <a:lnTo>
                    <a:pt x="111" y="8"/>
                  </a:lnTo>
                  <a:lnTo>
                    <a:pt x="107" y="6"/>
                  </a:lnTo>
                  <a:lnTo>
                    <a:pt x="95" y="2"/>
                  </a:lnTo>
                  <a:lnTo>
                    <a:pt x="76" y="0"/>
                  </a:lnTo>
                  <a:lnTo>
                    <a:pt x="53" y="2"/>
                  </a:lnTo>
                  <a:lnTo>
                    <a:pt x="32" y="8"/>
                  </a:lnTo>
                  <a:lnTo>
                    <a:pt x="15" y="14"/>
                  </a:lnTo>
                  <a:lnTo>
                    <a:pt x="7" y="18"/>
                  </a:lnTo>
                  <a:lnTo>
                    <a:pt x="3" y="22"/>
                  </a:lnTo>
                  <a:lnTo>
                    <a:pt x="0" y="23"/>
                  </a:lnTo>
                  <a:lnTo>
                    <a:pt x="0" y="27"/>
                  </a:lnTo>
                  <a:lnTo>
                    <a:pt x="1" y="31"/>
                  </a:lnTo>
                  <a:lnTo>
                    <a:pt x="5" y="33"/>
                  </a:lnTo>
                  <a:lnTo>
                    <a:pt x="19" y="37"/>
                  </a:lnTo>
                  <a:lnTo>
                    <a:pt x="36" y="39"/>
                  </a:lnTo>
                  <a:lnTo>
                    <a:pt x="59" y="37"/>
                  </a:lnTo>
                  <a:lnTo>
                    <a:pt x="80" y="31"/>
                  </a:lnTo>
                  <a:lnTo>
                    <a:pt x="97" y="25"/>
                  </a:lnTo>
                  <a:lnTo>
                    <a:pt x="105" y="22"/>
                  </a:lnTo>
                  <a:lnTo>
                    <a:pt x="109" y="18"/>
                  </a:lnTo>
                  <a:lnTo>
                    <a:pt x="113" y="16"/>
                  </a:lnTo>
                  <a:lnTo>
                    <a:pt x="113" y="12"/>
                  </a:lnTo>
                  <a:close/>
                </a:path>
              </a:pathLst>
            </a:custGeom>
            <a:blipFill dpi="0" rotWithShape="0">
              <a:blip r:embed="rId26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644" name="Freeform 490">
              <a:extLst>
                <a:ext uri="{FF2B5EF4-FFF2-40B4-BE49-F238E27FC236}">
                  <a16:creationId xmlns:a16="http://schemas.microsoft.com/office/drawing/2014/main" id="{EA03DF68-EE30-AD8A-6DEC-75E553220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5" y="1517"/>
              <a:ext cx="57" cy="19"/>
            </a:xfrm>
            <a:custGeom>
              <a:avLst/>
              <a:gdLst>
                <a:gd name="T0" fmla="*/ 15 w 113"/>
                <a:gd name="T1" fmla="*/ 1 h 39"/>
                <a:gd name="T2" fmla="*/ 14 w 113"/>
                <a:gd name="T3" fmla="*/ 1 h 39"/>
                <a:gd name="T4" fmla="*/ 14 w 113"/>
                <a:gd name="T5" fmla="*/ 0 h 39"/>
                <a:gd name="T6" fmla="*/ 12 w 113"/>
                <a:gd name="T7" fmla="*/ 0 h 39"/>
                <a:gd name="T8" fmla="*/ 10 w 113"/>
                <a:gd name="T9" fmla="*/ 0 h 39"/>
                <a:gd name="T10" fmla="*/ 7 w 113"/>
                <a:gd name="T11" fmla="*/ 0 h 39"/>
                <a:gd name="T12" fmla="*/ 4 w 113"/>
                <a:gd name="T13" fmla="*/ 1 h 39"/>
                <a:gd name="T14" fmla="*/ 2 w 113"/>
                <a:gd name="T15" fmla="*/ 1 h 39"/>
                <a:gd name="T16" fmla="*/ 1 w 113"/>
                <a:gd name="T17" fmla="*/ 2 h 39"/>
                <a:gd name="T18" fmla="*/ 1 w 113"/>
                <a:gd name="T19" fmla="*/ 2 h 39"/>
                <a:gd name="T20" fmla="*/ 0 w 113"/>
                <a:gd name="T21" fmla="*/ 2 h 39"/>
                <a:gd name="T22" fmla="*/ 0 w 113"/>
                <a:gd name="T23" fmla="*/ 3 h 39"/>
                <a:gd name="T24" fmla="*/ 1 w 113"/>
                <a:gd name="T25" fmla="*/ 3 h 39"/>
                <a:gd name="T26" fmla="*/ 1 w 113"/>
                <a:gd name="T27" fmla="*/ 4 h 39"/>
                <a:gd name="T28" fmla="*/ 3 w 113"/>
                <a:gd name="T29" fmla="*/ 4 h 39"/>
                <a:gd name="T30" fmla="*/ 5 w 113"/>
                <a:gd name="T31" fmla="*/ 4 h 39"/>
                <a:gd name="T32" fmla="*/ 8 w 113"/>
                <a:gd name="T33" fmla="*/ 4 h 39"/>
                <a:gd name="T34" fmla="*/ 10 w 113"/>
                <a:gd name="T35" fmla="*/ 3 h 39"/>
                <a:gd name="T36" fmla="*/ 13 w 113"/>
                <a:gd name="T37" fmla="*/ 3 h 39"/>
                <a:gd name="T38" fmla="*/ 14 w 113"/>
                <a:gd name="T39" fmla="*/ 2 h 39"/>
                <a:gd name="T40" fmla="*/ 14 w 113"/>
                <a:gd name="T41" fmla="*/ 2 h 39"/>
                <a:gd name="T42" fmla="*/ 15 w 113"/>
                <a:gd name="T43" fmla="*/ 2 h 39"/>
                <a:gd name="T44" fmla="*/ 15 w 113"/>
                <a:gd name="T45" fmla="*/ 1 h 3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3"/>
                <a:gd name="T70" fmla="*/ 0 h 39"/>
                <a:gd name="T71" fmla="*/ 113 w 113"/>
                <a:gd name="T72" fmla="*/ 39 h 3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3" h="39">
                  <a:moveTo>
                    <a:pt x="113" y="12"/>
                  </a:moveTo>
                  <a:lnTo>
                    <a:pt x="111" y="8"/>
                  </a:lnTo>
                  <a:lnTo>
                    <a:pt x="107" y="6"/>
                  </a:lnTo>
                  <a:lnTo>
                    <a:pt x="95" y="2"/>
                  </a:lnTo>
                  <a:lnTo>
                    <a:pt x="76" y="0"/>
                  </a:lnTo>
                  <a:lnTo>
                    <a:pt x="53" y="2"/>
                  </a:lnTo>
                  <a:lnTo>
                    <a:pt x="32" y="8"/>
                  </a:lnTo>
                  <a:lnTo>
                    <a:pt x="15" y="14"/>
                  </a:lnTo>
                  <a:lnTo>
                    <a:pt x="7" y="18"/>
                  </a:lnTo>
                  <a:lnTo>
                    <a:pt x="3" y="22"/>
                  </a:lnTo>
                  <a:lnTo>
                    <a:pt x="0" y="23"/>
                  </a:lnTo>
                  <a:lnTo>
                    <a:pt x="0" y="27"/>
                  </a:lnTo>
                  <a:lnTo>
                    <a:pt x="1" y="31"/>
                  </a:lnTo>
                  <a:lnTo>
                    <a:pt x="5" y="33"/>
                  </a:lnTo>
                  <a:lnTo>
                    <a:pt x="19" y="37"/>
                  </a:lnTo>
                  <a:lnTo>
                    <a:pt x="36" y="39"/>
                  </a:lnTo>
                  <a:lnTo>
                    <a:pt x="59" y="37"/>
                  </a:lnTo>
                  <a:lnTo>
                    <a:pt x="80" y="31"/>
                  </a:lnTo>
                  <a:lnTo>
                    <a:pt x="97" y="25"/>
                  </a:lnTo>
                  <a:lnTo>
                    <a:pt x="105" y="22"/>
                  </a:lnTo>
                  <a:lnTo>
                    <a:pt x="109" y="18"/>
                  </a:lnTo>
                  <a:lnTo>
                    <a:pt x="113" y="16"/>
                  </a:lnTo>
                  <a:lnTo>
                    <a:pt x="113" y="12"/>
                  </a:lnTo>
                  <a:close/>
                </a:path>
              </a:pathLst>
            </a:custGeom>
            <a:noFill/>
            <a:ln w="12700">
              <a:solidFill>
                <a:srgbClr val="618F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6594" name="Freeform 491">
            <a:extLst>
              <a:ext uri="{FF2B5EF4-FFF2-40B4-BE49-F238E27FC236}">
                <a16:creationId xmlns:a16="http://schemas.microsoft.com/office/drawing/2014/main" id="{0E318A15-AC22-8018-AF32-352B29879929}"/>
              </a:ext>
            </a:extLst>
          </p:cNvPr>
          <p:cNvSpPr>
            <a:spLocks/>
          </p:cNvSpPr>
          <p:nvPr/>
        </p:nvSpPr>
        <p:spPr bwMode="auto">
          <a:xfrm>
            <a:off x="3649663" y="2376488"/>
            <a:ext cx="765175" cy="157162"/>
          </a:xfrm>
          <a:custGeom>
            <a:avLst/>
            <a:gdLst>
              <a:gd name="T0" fmla="*/ 2147483646 w 964"/>
              <a:gd name="T1" fmla="*/ 2147483646 h 200"/>
              <a:gd name="T2" fmla="*/ 2147483646 w 964"/>
              <a:gd name="T3" fmla="*/ 2147483646 h 200"/>
              <a:gd name="T4" fmla="*/ 2147483646 w 964"/>
              <a:gd name="T5" fmla="*/ 2147483646 h 200"/>
              <a:gd name="T6" fmla="*/ 2147483646 w 964"/>
              <a:gd name="T7" fmla="*/ 2147483646 h 200"/>
              <a:gd name="T8" fmla="*/ 2147483646 w 964"/>
              <a:gd name="T9" fmla="*/ 2147483646 h 200"/>
              <a:gd name="T10" fmla="*/ 2147483646 w 964"/>
              <a:gd name="T11" fmla="*/ 2147483646 h 200"/>
              <a:gd name="T12" fmla="*/ 2147483646 w 964"/>
              <a:gd name="T13" fmla="*/ 2147483646 h 200"/>
              <a:gd name="T14" fmla="*/ 2147483646 w 964"/>
              <a:gd name="T15" fmla="*/ 2147483646 h 200"/>
              <a:gd name="T16" fmla="*/ 2147483646 w 964"/>
              <a:gd name="T17" fmla="*/ 2147483646 h 200"/>
              <a:gd name="T18" fmla="*/ 2147483646 w 964"/>
              <a:gd name="T19" fmla="*/ 2147483646 h 200"/>
              <a:gd name="T20" fmla="*/ 2147483646 w 964"/>
              <a:gd name="T21" fmla="*/ 2147483646 h 200"/>
              <a:gd name="T22" fmla="*/ 2147483646 w 964"/>
              <a:gd name="T23" fmla="*/ 2147483646 h 200"/>
              <a:gd name="T24" fmla="*/ 2147483646 w 964"/>
              <a:gd name="T25" fmla="*/ 2147483646 h 200"/>
              <a:gd name="T26" fmla="*/ 2147483646 w 964"/>
              <a:gd name="T27" fmla="*/ 2147483646 h 200"/>
              <a:gd name="T28" fmla="*/ 2147483646 w 964"/>
              <a:gd name="T29" fmla="*/ 2147483646 h 200"/>
              <a:gd name="T30" fmla="*/ 2147483646 w 964"/>
              <a:gd name="T31" fmla="*/ 2147483646 h 200"/>
              <a:gd name="T32" fmla="*/ 2147483646 w 964"/>
              <a:gd name="T33" fmla="*/ 2147483646 h 200"/>
              <a:gd name="T34" fmla="*/ 2147483646 w 964"/>
              <a:gd name="T35" fmla="*/ 2147483646 h 200"/>
              <a:gd name="T36" fmla="*/ 2147483646 w 964"/>
              <a:gd name="T37" fmla="*/ 2147483646 h 200"/>
              <a:gd name="T38" fmla="*/ 2147483646 w 964"/>
              <a:gd name="T39" fmla="*/ 2147483646 h 200"/>
              <a:gd name="T40" fmla="*/ 2147483646 w 964"/>
              <a:gd name="T41" fmla="*/ 2147483646 h 200"/>
              <a:gd name="T42" fmla="*/ 2147483646 w 964"/>
              <a:gd name="T43" fmla="*/ 2147483646 h 200"/>
              <a:gd name="T44" fmla="*/ 2147483646 w 964"/>
              <a:gd name="T45" fmla="*/ 2147483646 h 200"/>
              <a:gd name="T46" fmla="*/ 2147483646 w 964"/>
              <a:gd name="T47" fmla="*/ 2147483646 h 200"/>
              <a:gd name="T48" fmla="*/ 2147483646 w 964"/>
              <a:gd name="T49" fmla="*/ 2147483646 h 200"/>
              <a:gd name="T50" fmla="*/ 2147483646 w 964"/>
              <a:gd name="T51" fmla="*/ 2147483646 h 200"/>
              <a:gd name="T52" fmla="*/ 2147483646 w 964"/>
              <a:gd name="T53" fmla="*/ 2147483646 h 200"/>
              <a:gd name="T54" fmla="*/ 2147483646 w 964"/>
              <a:gd name="T55" fmla="*/ 2147483646 h 200"/>
              <a:gd name="T56" fmla="*/ 2147483646 w 964"/>
              <a:gd name="T57" fmla="*/ 2147483646 h 200"/>
              <a:gd name="T58" fmla="*/ 2147483646 w 964"/>
              <a:gd name="T59" fmla="*/ 2147483646 h 200"/>
              <a:gd name="T60" fmla="*/ 2147483646 w 964"/>
              <a:gd name="T61" fmla="*/ 2147483646 h 200"/>
              <a:gd name="T62" fmla="*/ 2147483646 w 964"/>
              <a:gd name="T63" fmla="*/ 2147483646 h 20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964"/>
              <a:gd name="T97" fmla="*/ 0 h 200"/>
              <a:gd name="T98" fmla="*/ 964 w 964"/>
              <a:gd name="T99" fmla="*/ 200 h 200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964" h="200">
                <a:moveTo>
                  <a:pt x="955" y="0"/>
                </a:moveTo>
                <a:lnTo>
                  <a:pt x="907" y="6"/>
                </a:lnTo>
                <a:lnTo>
                  <a:pt x="861" y="12"/>
                </a:lnTo>
                <a:lnTo>
                  <a:pt x="816" y="17"/>
                </a:lnTo>
                <a:lnTo>
                  <a:pt x="776" y="21"/>
                </a:lnTo>
                <a:lnTo>
                  <a:pt x="694" y="29"/>
                </a:lnTo>
                <a:lnTo>
                  <a:pt x="615" y="35"/>
                </a:lnTo>
                <a:lnTo>
                  <a:pt x="536" y="40"/>
                </a:lnTo>
                <a:lnTo>
                  <a:pt x="454" y="44"/>
                </a:lnTo>
                <a:lnTo>
                  <a:pt x="410" y="46"/>
                </a:lnTo>
                <a:lnTo>
                  <a:pt x="364" y="48"/>
                </a:lnTo>
                <a:lnTo>
                  <a:pt x="316" y="50"/>
                </a:lnTo>
                <a:lnTo>
                  <a:pt x="264" y="52"/>
                </a:lnTo>
                <a:lnTo>
                  <a:pt x="237" y="56"/>
                </a:lnTo>
                <a:lnTo>
                  <a:pt x="211" y="62"/>
                </a:lnTo>
                <a:lnTo>
                  <a:pt x="188" y="65"/>
                </a:lnTo>
                <a:lnTo>
                  <a:pt x="166" y="69"/>
                </a:lnTo>
                <a:lnTo>
                  <a:pt x="130" y="79"/>
                </a:lnTo>
                <a:lnTo>
                  <a:pt x="97" y="88"/>
                </a:lnTo>
                <a:lnTo>
                  <a:pt x="71" y="100"/>
                </a:lnTo>
                <a:lnTo>
                  <a:pt x="46" y="113"/>
                </a:lnTo>
                <a:lnTo>
                  <a:pt x="23" y="127"/>
                </a:lnTo>
                <a:lnTo>
                  <a:pt x="0" y="144"/>
                </a:lnTo>
                <a:lnTo>
                  <a:pt x="13" y="156"/>
                </a:lnTo>
                <a:lnTo>
                  <a:pt x="23" y="165"/>
                </a:lnTo>
                <a:lnTo>
                  <a:pt x="42" y="181"/>
                </a:lnTo>
                <a:lnTo>
                  <a:pt x="61" y="190"/>
                </a:lnTo>
                <a:lnTo>
                  <a:pt x="74" y="194"/>
                </a:lnTo>
                <a:lnTo>
                  <a:pt x="90" y="198"/>
                </a:lnTo>
                <a:lnTo>
                  <a:pt x="107" y="198"/>
                </a:lnTo>
                <a:lnTo>
                  <a:pt x="130" y="200"/>
                </a:lnTo>
                <a:lnTo>
                  <a:pt x="157" y="198"/>
                </a:lnTo>
                <a:lnTo>
                  <a:pt x="189" y="198"/>
                </a:lnTo>
                <a:lnTo>
                  <a:pt x="228" y="194"/>
                </a:lnTo>
                <a:lnTo>
                  <a:pt x="272" y="192"/>
                </a:lnTo>
                <a:lnTo>
                  <a:pt x="299" y="190"/>
                </a:lnTo>
                <a:lnTo>
                  <a:pt x="326" y="188"/>
                </a:lnTo>
                <a:lnTo>
                  <a:pt x="354" y="184"/>
                </a:lnTo>
                <a:lnTo>
                  <a:pt x="387" y="182"/>
                </a:lnTo>
                <a:lnTo>
                  <a:pt x="402" y="181"/>
                </a:lnTo>
                <a:lnTo>
                  <a:pt x="416" y="177"/>
                </a:lnTo>
                <a:lnTo>
                  <a:pt x="427" y="173"/>
                </a:lnTo>
                <a:lnTo>
                  <a:pt x="437" y="167"/>
                </a:lnTo>
                <a:lnTo>
                  <a:pt x="454" y="158"/>
                </a:lnTo>
                <a:lnTo>
                  <a:pt x="464" y="152"/>
                </a:lnTo>
                <a:lnTo>
                  <a:pt x="475" y="148"/>
                </a:lnTo>
                <a:lnTo>
                  <a:pt x="556" y="123"/>
                </a:lnTo>
                <a:lnTo>
                  <a:pt x="638" y="100"/>
                </a:lnTo>
                <a:lnTo>
                  <a:pt x="682" y="88"/>
                </a:lnTo>
                <a:lnTo>
                  <a:pt x="726" y="77"/>
                </a:lnTo>
                <a:lnTo>
                  <a:pt x="774" y="67"/>
                </a:lnTo>
                <a:lnTo>
                  <a:pt x="824" y="60"/>
                </a:lnTo>
                <a:lnTo>
                  <a:pt x="861" y="54"/>
                </a:lnTo>
                <a:lnTo>
                  <a:pt x="897" y="50"/>
                </a:lnTo>
                <a:lnTo>
                  <a:pt x="914" y="48"/>
                </a:lnTo>
                <a:lnTo>
                  <a:pt x="930" y="46"/>
                </a:lnTo>
                <a:lnTo>
                  <a:pt x="943" y="42"/>
                </a:lnTo>
                <a:lnTo>
                  <a:pt x="953" y="39"/>
                </a:lnTo>
                <a:lnTo>
                  <a:pt x="960" y="35"/>
                </a:lnTo>
                <a:lnTo>
                  <a:pt x="964" y="31"/>
                </a:lnTo>
                <a:lnTo>
                  <a:pt x="964" y="25"/>
                </a:lnTo>
                <a:lnTo>
                  <a:pt x="962" y="21"/>
                </a:lnTo>
                <a:lnTo>
                  <a:pt x="958" y="10"/>
                </a:lnTo>
                <a:lnTo>
                  <a:pt x="956" y="6"/>
                </a:lnTo>
                <a:lnTo>
                  <a:pt x="955" y="0"/>
                </a:lnTo>
                <a:close/>
              </a:path>
            </a:pathLst>
          </a:custGeom>
          <a:solidFill>
            <a:srgbClr val="CCFFFF"/>
          </a:solidFill>
          <a:ln w="12700">
            <a:solidFill>
              <a:srgbClr val="3366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grpSp>
        <p:nvGrpSpPr>
          <p:cNvPr id="16595" name="Group 492">
            <a:extLst>
              <a:ext uri="{FF2B5EF4-FFF2-40B4-BE49-F238E27FC236}">
                <a16:creationId xmlns:a16="http://schemas.microsoft.com/office/drawing/2014/main" id="{6B9B0F4D-C7BE-BB9F-4F9D-EB89DDA054D1}"/>
              </a:ext>
            </a:extLst>
          </p:cNvPr>
          <p:cNvGrpSpPr>
            <a:grpSpLocks/>
          </p:cNvGrpSpPr>
          <p:nvPr/>
        </p:nvGrpSpPr>
        <p:grpSpPr bwMode="auto">
          <a:xfrm>
            <a:off x="3721100" y="2422525"/>
            <a:ext cx="346075" cy="96838"/>
            <a:chOff x="2344" y="1526"/>
            <a:chExt cx="218" cy="61"/>
          </a:xfrm>
        </p:grpSpPr>
        <p:grpSp>
          <p:nvGrpSpPr>
            <p:cNvPr id="16634" name="Group 493">
              <a:extLst>
                <a:ext uri="{FF2B5EF4-FFF2-40B4-BE49-F238E27FC236}">
                  <a16:creationId xmlns:a16="http://schemas.microsoft.com/office/drawing/2014/main" id="{F094D35D-499A-9986-3798-EAE70281D7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8" y="1526"/>
              <a:ext cx="44" cy="44"/>
              <a:chOff x="2518" y="1526"/>
              <a:chExt cx="44" cy="44"/>
            </a:xfrm>
          </p:grpSpPr>
          <p:sp>
            <p:nvSpPr>
              <p:cNvPr id="16641" name="Freeform 494">
                <a:extLst>
                  <a:ext uri="{FF2B5EF4-FFF2-40B4-BE49-F238E27FC236}">
                    <a16:creationId xmlns:a16="http://schemas.microsoft.com/office/drawing/2014/main" id="{D65B4FD5-CC1A-DD6F-141D-F6F28B30FC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8" y="1526"/>
                <a:ext cx="44" cy="44"/>
              </a:xfrm>
              <a:custGeom>
                <a:avLst/>
                <a:gdLst>
                  <a:gd name="T0" fmla="*/ 9 w 88"/>
                  <a:gd name="T1" fmla="*/ 1 h 86"/>
                  <a:gd name="T2" fmla="*/ 8 w 88"/>
                  <a:gd name="T3" fmla="*/ 0 h 86"/>
                  <a:gd name="T4" fmla="*/ 6 w 88"/>
                  <a:gd name="T5" fmla="*/ 0 h 86"/>
                  <a:gd name="T6" fmla="*/ 4 w 88"/>
                  <a:gd name="T7" fmla="*/ 1 h 86"/>
                  <a:gd name="T8" fmla="*/ 3 w 88"/>
                  <a:gd name="T9" fmla="*/ 2 h 86"/>
                  <a:gd name="T10" fmla="*/ 1 w 88"/>
                  <a:gd name="T11" fmla="*/ 3 h 86"/>
                  <a:gd name="T12" fmla="*/ 0 w 88"/>
                  <a:gd name="T13" fmla="*/ 5 h 86"/>
                  <a:gd name="T14" fmla="*/ 1 w 88"/>
                  <a:gd name="T15" fmla="*/ 7 h 86"/>
                  <a:gd name="T16" fmla="*/ 2 w 88"/>
                  <a:gd name="T17" fmla="*/ 9 h 86"/>
                  <a:gd name="T18" fmla="*/ 3 w 88"/>
                  <a:gd name="T19" fmla="*/ 11 h 86"/>
                  <a:gd name="T20" fmla="*/ 5 w 88"/>
                  <a:gd name="T21" fmla="*/ 12 h 86"/>
                  <a:gd name="T22" fmla="*/ 7 w 88"/>
                  <a:gd name="T23" fmla="*/ 11 h 86"/>
                  <a:gd name="T24" fmla="*/ 9 w 88"/>
                  <a:gd name="T25" fmla="*/ 10 h 86"/>
                  <a:gd name="T26" fmla="*/ 11 w 88"/>
                  <a:gd name="T27" fmla="*/ 8 h 86"/>
                  <a:gd name="T28" fmla="*/ 11 w 88"/>
                  <a:gd name="T29" fmla="*/ 6 h 86"/>
                  <a:gd name="T30" fmla="*/ 11 w 88"/>
                  <a:gd name="T31" fmla="*/ 4 h 86"/>
                  <a:gd name="T32" fmla="*/ 10 w 88"/>
                  <a:gd name="T33" fmla="*/ 2 h 86"/>
                  <a:gd name="T34" fmla="*/ 9 w 88"/>
                  <a:gd name="T35" fmla="*/ 1 h 8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8"/>
                  <a:gd name="T55" fmla="*/ 0 h 86"/>
                  <a:gd name="T56" fmla="*/ 88 w 88"/>
                  <a:gd name="T57" fmla="*/ 86 h 8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8" h="86">
                    <a:moveTo>
                      <a:pt x="65" y="3"/>
                    </a:moveTo>
                    <a:lnTo>
                      <a:pt x="57" y="0"/>
                    </a:lnTo>
                    <a:lnTo>
                      <a:pt x="48" y="0"/>
                    </a:lnTo>
                    <a:lnTo>
                      <a:pt x="32" y="2"/>
                    </a:lnTo>
                    <a:lnTo>
                      <a:pt x="17" y="9"/>
                    </a:lnTo>
                    <a:lnTo>
                      <a:pt x="5" y="23"/>
                    </a:lnTo>
                    <a:lnTo>
                      <a:pt x="0" y="40"/>
                    </a:lnTo>
                    <a:lnTo>
                      <a:pt x="2" y="55"/>
                    </a:lnTo>
                    <a:lnTo>
                      <a:pt x="9" y="71"/>
                    </a:lnTo>
                    <a:lnTo>
                      <a:pt x="23" y="82"/>
                    </a:lnTo>
                    <a:lnTo>
                      <a:pt x="40" y="86"/>
                    </a:lnTo>
                    <a:lnTo>
                      <a:pt x="55" y="84"/>
                    </a:lnTo>
                    <a:lnTo>
                      <a:pt x="71" y="76"/>
                    </a:lnTo>
                    <a:lnTo>
                      <a:pt x="82" y="63"/>
                    </a:lnTo>
                    <a:lnTo>
                      <a:pt x="88" y="46"/>
                    </a:lnTo>
                    <a:lnTo>
                      <a:pt x="86" y="28"/>
                    </a:lnTo>
                    <a:lnTo>
                      <a:pt x="78" y="15"/>
                    </a:lnTo>
                    <a:lnTo>
                      <a:pt x="65" y="3"/>
                    </a:lnTo>
                    <a:close/>
                  </a:path>
                </a:pathLst>
              </a:custGeom>
              <a:blipFill dpi="0" rotWithShape="0">
                <a:blip r:embed="rId2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6642" name="Freeform 495">
                <a:extLst>
                  <a:ext uri="{FF2B5EF4-FFF2-40B4-BE49-F238E27FC236}">
                    <a16:creationId xmlns:a16="http://schemas.microsoft.com/office/drawing/2014/main" id="{14A72640-0603-A91F-B30A-3430F8DC25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8" y="1526"/>
                <a:ext cx="44" cy="44"/>
              </a:xfrm>
              <a:custGeom>
                <a:avLst/>
                <a:gdLst>
                  <a:gd name="T0" fmla="*/ 9 w 88"/>
                  <a:gd name="T1" fmla="*/ 1 h 86"/>
                  <a:gd name="T2" fmla="*/ 8 w 88"/>
                  <a:gd name="T3" fmla="*/ 0 h 86"/>
                  <a:gd name="T4" fmla="*/ 6 w 88"/>
                  <a:gd name="T5" fmla="*/ 0 h 86"/>
                  <a:gd name="T6" fmla="*/ 4 w 88"/>
                  <a:gd name="T7" fmla="*/ 1 h 86"/>
                  <a:gd name="T8" fmla="*/ 3 w 88"/>
                  <a:gd name="T9" fmla="*/ 2 h 86"/>
                  <a:gd name="T10" fmla="*/ 1 w 88"/>
                  <a:gd name="T11" fmla="*/ 3 h 86"/>
                  <a:gd name="T12" fmla="*/ 0 w 88"/>
                  <a:gd name="T13" fmla="*/ 5 h 86"/>
                  <a:gd name="T14" fmla="*/ 1 w 88"/>
                  <a:gd name="T15" fmla="*/ 7 h 86"/>
                  <a:gd name="T16" fmla="*/ 2 w 88"/>
                  <a:gd name="T17" fmla="*/ 9 h 86"/>
                  <a:gd name="T18" fmla="*/ 3 w 88"/>
                  <a:gd name="T19" fmla="*/ 11 h 86"/>
                  <a:gd name="T20" fmla="*/ 5 w 88"/>
                  <a:gd name="T21" fmla="*/ 12 h 86"/>
                  <a:gd name="T22" fmla="*/ 7 w 88"/>
                  <a:gd name="T23" fmla="*/ 11 h 86"/>
                  <a:gd name="T24" fmla="*/ 9 w 88"/>
                  <a:gd name="T25" fmla="*/ 10 h 86"/>
                  <a:gd name="T26" fmla="*/ 11 w 88"/>
                  <a:gd name="T27" fmla="*/ 8 h 86"/>
                  <a:gd name="T28" fmla="*/ 11 w 88"/>
                  <a:gd name="T29" fmla="*/ 6 h 86"/>
                  <a:gd name="T30" fmla="*/ 11 w 88"/>
                  <a:gd name="T31" fmla="*/ 4 h 86"/>
                  <a:gd name="T32" fmla="*/ 10 w 88"/>
                  <a:gd name="T33" fmla="*/ 2 h 86"/>
                  <a:gd name="T34" fmla="*/ 9 w 88"/>
                  <a:gd name="T35" fmla="*/ 1 h 8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8"/>
                  <a:gd name="T55" fmla="*/ 0 h 86"/>
                  <a:gd name="T56" fmla="*/ 88 w 88"/>
                  <a:gd name="T57" fmla="*/ 86 h 8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8" h="86">
                    <a:moveTo>
                      <a:pt x="65" y="3"/>
                    </a:moveTo>
                    <a:lnTo>
                      <a:pt x="57" y="0"/>
                    </a:lnTo>
                    <a:lnTo>
                      <a:pt x="48" y="0"/>
                    </a:lnTo>
                    <a:lnTo>
                      <a:pt x="32" y="2"/>
                    </a:lnTo>
                    <a:lnTo>
                      <a:pt x="17" y="9"/>
                    </a:lnTo>
                    <a:lnTo>
                      <a:pt x="5" y="23"/>
                    </a:lnTo>
                    <a:lnTo>
                      <a:pt x="0" y="40"/>
                    </a:lnTo>
                    <a:lnTo>
                      <a:pt x="2" y="55"/>
                    </a:lnTo>
                    <a:lnTo>
                      <a:pt x="9" y="71"/>
                    </a:lnTo>
                    <a:lnTo>
                      <a:pt x="23" y="82"/>
                    </a:lnTo>
                    <a:lnTo>
                      <a:pt x="40" y="86"/>
                    </a:lnTo>
                    <a:lnTo>
                      <a:pt x="55" y="84"/>
                    </a:lnTo>
                    <a:lnTo>
                      <a:pt x="71" y="76"/>
                    </a:lnTo>
                    <a:lnTo>
                      <a:pt x="82" y="63"/>
                    </a:lnTo>
                    <a:lnTo>
                      <a:pt x="88" y="46"/>
                    </a:lnTo>
                    <a:lnTo>
                      <a:pt x="86" y="28"/>
                    </a:lnTo>
                    <a:lnTo>
                      <a:pt x="78" y="15"/>
                    </a:lnTo>
                    <a:lnTo>
                      <a:pt x="65" y="3"/>
                    </a:lnTo>
                    <a:close/>
                  </a:path>
                </a:pathLst>
              </a:custGeom>
              <a:noFill/>
              <a:ln w="12700">
                <a:solidFill>
                  <a:srgbClr val="618FF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16635" name="Group 496">
              <a:extLst>
                <a:ext uri="{FF2B5EF4-FFF2-40B4-BE49-F238E27FC236}">
                  <a16:creationId xmlns:a16="http://schemas.microsoft.com/office/drawing/2014/main" id="{D8BD0D09-61A2-9509-3D71-0850D4F897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44" y="1544"/>
              <a:ext cx="44" cy="43"/>
              <a:chOff x="2344" y="1544"/>
              <a:chExt cx="44" cy="43"/>
            </a:xfrm>
          </p:grpSpPr>
          <p:sp>
            <p:nvSpPr>
              <p:cNvPr id="16639" name="Freeform 497">
                <a:extLst>
                  <a:ext uri="{FF2B5EF4-FFF2-40B4-BE49-F238E27FC236}">
                    <a16:creationId xmlns:a16="http://schemas.microsoft.com/office/drawing/2014/main" id="{EF264DC3-7EEE-8C7E-F9FF-E12C5BBCC3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4" y="1544"/>
                <a:ext cx="44" cy="43"/>
              </a:xfrm>
              <a:custGeom>
                <a:avLst/>
                <a:gdLst>
                  <a:gd name="T0" fmla="*/ 9 w 88"/>
                  <a:gd name="T1" fmla="*/ 0 h 87"/>
                  <a:gd name="T2" fmla="*/ 8 w 88"/>
                  <a:gd name="T3" fmla="*/ 0 h 87"/>
                  <a:gd name="T4" fmla="*/ 6 w 88"/>
                  <a:gd name="T5" fmla="*/ 0 h 87"/>
                  <a:gd name="T6" fmla="*/ 4 w 88"/>
                  <a:gd name="T7" fmla="*/ 0 h 87"/>
                  <a:gd name="T8" fmla="*/ 3 w 88"/>
                  <a:gd name="T9" fmla="*/ 1 h 87"/>
                  <a:gd name="T10" fmla="*/ 1 w 88"/>
                  <a:gd name="T11" fmla="*/ 2 h 87"/>
                  <a:gd name="T12" fmla="*/ 0 w 88"/>
                  <a:gd name="T13" fmla="*/ 5 h 87"/>
                  <a:gd name="T14" fmla="*/ 1 w 88"/>
                  <a:gd name="T15" fmla="*/ 7 h 87"/>
                  <a:gd name="T16" fmla="*/ 2 w 88"/>
                  <a:gd name="T17" fmla="*/ 8 h 87"/>
                  <a:gd name="T18" fmla="*/ 3 w 88"/>
                  <a:gd name="T19" fmla="*/ 10 h 87"/>
                  <a:gd name="T20" fmla="*/ 5 w 88"/>
                  <a:gd name="T21" fmla="*/ 10 h 87"/>
                  <a:gd name="T22" fmla="*/ 7 w 88"/>
                  <a:gd name="T23" fmla="*/ 10 h 87"/>
                  <a:gd name="T24" fmla="*/ 9 w 88"/>
                  <a:gd name="T25" fmla="*/ 9 h 87"/>
                  <a:gd name="T26" fmla="*/ 11 w 88"/>
                  <a:gd name="T27" fmla="*/ 8 h 87"/>
                  <a:gd name="T28" fmla="*/ 11 w 88"/>
                  <a:gd name="T29" fmla="*/ 5 h 87"/>
                  <a:gd name="T30" fmla="*/ 11 w 88"/>
                  <a:gd name="T31" fmla="*/ 3 h 87"/>
                  <a:gd name="T32" fmla="*/ 10 w 88"/>
                  <a:gd name="T33" fmla="*/ 1 h 87"/>
                  <a:gd name="T34" fmla="*/ 9 w 88"/>
                  <a:gd name="T35" fmla="*/ 0 h 8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8"/>
                  <a:gd name="T55" fmla="*/ 0 h 87"/>
                  <a:gd name="T56" fmla="*/ 88 w 88"/>
                  <a:gd name="T57" fmla="*/ 87 h 8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8" h="87">
                    <a:moveTo>
                      <a:pt x="65" y="4"/>
                    </a:moveTo>
                    <a:lnTo>
                      <a:pt x="57" y="0"/>
                    </a:lnTo>
                    <a:lnTo>
                      <a:pt x="48" y="0"/>
                    </a:lnTo>
                    <a:lnTo>
                      <a:pt x="32" y="2"/>
                    </a:lnTo>
                    <a:lnTo>
                      <a:pt x="17" y="10"/>
                    </a:lnTo>
                    <a:lnTo>
                      <a:pt x="5" y="23"/>
                    </a:lnTo>
                    <a:lnTo>
                      <a:pt x="0" y="41"/>
                    </a:lnTo>
                    <a:lnTo>
                      <a:pt x="2" y="56"/>
                    </a:lnTo>
                    <a:lnTo>
                      <a:pt x="9" y="71"/>
                    </a:lnTo>
                    <a:lnTo>
                      <a:pt x="23" y="83"/>
                    </a:lnTo>
                    <a:lnTo>
                      <a:pt x="40" y="87"/>
                    </a:lnTo>
                    <a:lnTo>
                      <a:pt x="55" y="85"/>
                    </a:lnTo>
                    <a:lnTo>
                      <a:pt x="71" y="77"/>
                    </a:lnTo>
                    <a:lnTo>
                      <a:pt x="82" y="64"/>
                    </a:lnTo>
                    <a:lnTo>
                      <a:pt x="88" y="46"/>
                    </a:lnTo>
                    <a:lnTo>
                      <a:pt x="86" y="29"/>
                    </a:lnTo>
                    <a:lnTo>
                      <a:pt x="78" y="14"/>
                    </a:lnTo>
                    <a:lnTo>
                      <a:pt x="65" y="4"/>
                    </a:lnTo>
                    <a:close/>
                  </a:path>
                </a:pathLst>
              </a:custGeom>
              <a:blipFill dpi="0" rotWithShape="0">
                <a:blip r:embed="rId22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6640" name="Freeform 498">
                <a:extLst>
                  <a:ext uri="{FF2B5EF4-FFF2-40B4-BE49-F238E27FC236}">
                    <a16:creationId xmlns:a16="http://schemas.microsoft.com/office/drawing/2014/main" id="{21A145CE-5AED-F9B4-DF71-F6C7687537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4" y="1544"/>
                <a:ext cx="44" cy="43"/>
              </a:xfrm>
              <a:custGeom>
                <a:avLst/>
                <a:gdLst>
                  <a:gd name="T0" fmla="*/ 9 w 88"/>
                  <a:gd name="T1" fmla="*/ 0 h 87"/>
                  <a:gd name="T2" fmla="*/ 8 w 88"/>
                  <a:gd name="T3" fmla="*/ 0 h 87"/>
                  <a:gd name="T4" fmla="*/ 6 w 88"/>
                  <a:gd name="T5" fmla="*/ 0 h 87"/>
                  <a:gd name="T6" fmla="*/ 4 w 88"/>
                  <a:gd name="T7" fmla="*/ 0 h 87"/>
                  <a:gd name="T8" fmla="*/ 3 w 88"/>
                  <a:gd name="T9" fmla="*/ 1 h 87"/>
                  <a:gd name="T10" fmla="*/ 1 w 88"/>
                  <a:gd name="T11" fmla="*/ 2 h 87"/>
                  <a:gd name="T12" fmla="*/ 0 w 88"/>
                  <a:gd name="T13" fmla="*/ 5 h 87"/>
                  <a:gd name="T14" fmla="*/ 1 w 88"/>
                  <a:gd name="T15" fmla="*/ 7 h 87"/>
                  <a:gd name="T16" fmla="*/ 2 w 88"/>
                  <a:gd name="T17" fmla="*/ 8 h 87"/>
                  <a:gd name="T18" fmla="*/ 3 w 88"/>
                  <a:gd name="T19" fmla="*/ 10 h 87"/>
                  <a:gd name="T20" fmla="*/ 5 w 88"/>
                  <a:gd name="T21" fmla="*/ 10 h 87"/>
                  <a:gd name="T22" fmla="*/ 7 w 88"/>
                  <a:gd name="T23" fmla="*/ 10 h 87"/>
                  <a:gd name="T24" fmla="*/ 9 w 88"/>
                  <a:gd name="T25" fmla="*/ 9 h 87"/>
                  <a:gd name="T26" fmla="*/ 11 w 88"/>
                  <a:gd name="T27" fmla="*/ 8 h 87"/>
                  <a:gd name="T28" fmla="*/ 11 w 88"/>
                  <a:gd name="T29" fmla="*/ 5 h 87"/>
                  <a:gd name="T30" fmla="*/ 11 w 88"/>
                  <a:gd name="T31" fmla="*/ 3 h 87"/>
                  <a:gd name="T32" fmla="*/ 10 w 88"/>
                  <a:gd name="T33" fmla="*/ 1 h 87"/>
                  <a:gd name="T34" fmla="*/ 9 w 88"/>
                  <a:gd name="T35" fmla="*/ 0 h 8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8"/>
                  <a:gd name="T55" fmla="*/ 0 h 87"/>
                  <a:gd name="T56" fmla="*/ 88 w 88"/>
                  <a:gd name="T57" fmla="*/ 87 h 8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8" h="87">
                    <a:moveTo>
                      <a:pt x="65" y="4"/>
                    </a:moveTo>
                    <a:lnTo>
                      <a:pt x="57" y="0"/>
                    </a:lnTo>
                    <a:lnTo>
                      <a:pt x="48" y="0"/>
                    </a:lnTo>
                    <a:lnTo>
                      <a:pt x="32" y="2"/>
                    </a:lnTo>
                    <a:lnTo>
                      <a:pt x="17" y="10"/>
                    </a:lnTo>
                    <a:lnTo>
                      <a:pt x="5" y="23"/>
                    </a:lnTo>
                    <a:lnTo>
                      <a:pt x="0" y="41"/>
                    </a:lnTo>
                    <a:lnTo>
                      <a:pt x="2" y="56"/>
                    </a:lnTo>
                    <a:lnTo>
                      <a:pt x="9" y="71"/>
                    </a:lnTo>
                    <a:lnTo>
                      <a:pt x="23" y="83"/>
                    </a:lnTo>
                    <a:lnTo>
                      <a:pt x="40" y="87"/>
                    </a:lnTo>
                    <a:lnTo>
                      <a:pt x="55" y="85"/>
                    </a:lnTo>
                    <a:lnTo>
                      <a:pt x="71" y="77"/>
                    </a:lnTo>
                    <a:lnTo>
                      <a:pt x="82" y="64"/>
                    </a:lnTo>
                    <a:lnTo>
                      <a:pt x="88" y="46"/>
                    </a:lnTo>
                    <a:lnTo>
                      <a:pt x="86" y="29"/>
                    </a:lnTo>
                    <a:lnTo>
                      <a:pt x="78" y="14"/>
                    </a:lnTo>
                    <a:lnTo>
                      <a:pt x="65" y="4"/>
                    </a:lnTo>
                    <a:close/>
                  </a:path>
                </a:pathLst>
              </a:custGeom>
              <a:noFill/>
              <a:ln w="12700">
                <a:solidFill>
                  <a:srgbClr val="618FF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16636" name="Group 499">
              <a:extLst>
                <a:ext uri="{FF2B5EF4-FFF2-40B4-BE49-F238E27FC236}">
                  <a16:creationId xmlns:a16="http://schemas.microsoft.com/office/drawing/2014/main" id="{FDE51EEE-46A9-BF57-A71B-C671DC94D7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2" y="1538"/>
              <a:ext cx="43" cy="44"/>
              <a:chOff x="2402" y="1538"/>
              <a:chExt cx="43" cy="44"/>
            </a:xfrm>
          </p:grpSpPr>
          <p:sp>
            <p:nvSpPr>
              <p:cNvPr id="16637" name="Freeform 500">
                <a:extLst>
                  <a:ext uri="{FF2B5EF4-FFF2-40B4-BE49-F238E27FC236}">
                    <a16:creationId xmlns:a16="http://schemas.microsoft.com/office/drawing/2014/main" id="{CD6F6674-EAC3-0544-2386-932834051E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2" y="1538"/>
                <a:ext cx="43" cy="44"/>
              </a:xfrm>
              <a:custGeom>
                <a:avLst/>
                <a:gdLst>
                  <a:gd name="T0" fmla="*/ 8 w 86"/>
                  <a:gd name="T1" fmla="*/ 1 h 88"/>
                  <a:gd name="T2" fmla="*/ 7 w 86"/>
                  <a:gd name="T3" fmla="*/ 0 h 88"/>
                  <a:gd name="T4" fmla="*/ 6 w 86"/>
                  <a:gd name="T5" fmla="*/ 0 h 88"/>
                  <a:gd name="T6" fmla="*/ 4 w 86"/>
                  <a:gd name="T7" fmla="*/ 1 h 88"/>
                  <a:gd name="T8" fmla="*/ 3 w 86"/>
                  <a:gd name="T9" fmla="*/ 2 h 88"/>
                  <a:gd name="T10" fmla="*/ 1 w 86"/>
                  <a:gd name="T11" fmla="*/ 3 h 88"/>
                  <a:gd name="T12" fmla="*/ 0 w 86"/>
                  <a:gd name="T13" fmla="*/ 5 h 88"/>
                  <a:gd name="T14" fmla="*/ 1 w 86"/>
                  <a:gd name="T15" fmla="*/ 7 h 88"/>
                  <a:gd name="T16" fmla="*/ 2 w 86"/>
                  <a:gd name="T17" fmla="*/ 9 h 88"/>
                  <a:gd name="T18" fmla="*/ 3 w 86"/>
                  <a:gd name="T19" fmla="*/ 11 h 88"/>
                  <a:gd name="T20" fmla="*/ 4 w 86"/>
                  <a:gd name="T21" fmla="*/ 11 h 88"/>
                  <a:gd name="T22" fmla="*/ 5 w 86"/>
                  <a:gd name="T23" fmla="*/ 11 h 88"/>
                  <a:gd name="T24" fmla="*/ 7 w 86"/>
                  <a:gd name="T25" fmla="*/ 11 h 88"/>
                  <a:gd name="T26" fmla="*/ 9 w 86"/>
                  <a:gd name="T27" fmla="*/ 10 h 88"/>
                  <a:gd name="T28" fmla="*/ 10 w 86"/>
                  <a:gd name="T29" fmla="*/ 8 h 88"/>
                  <a:gd name="T30" fmla="*/ 11 w 86"/>
                  <a:gd name="T31" fmla="*/ 6 h 88"/>
                  <a:gd name="T32" fmla="*/ 11 w 86"/>
                  <a:gd name="T33" fmla="*/ 4 h 88"/>
                  <a:gd name="T34" fmla="*/ 10 w 86"/>
                  <a:gd name="T35" fmla="*/ 2 h 88"/>
                  <a:gd name="T36" fmla="*/ 8 w 86"/>
                  <a:gd name="T37" fmla="*/ 1 h 8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86"/>
                  <a:gd name="T58" fmla="*/ 0 h 88"/>
                  <a:gd name="T59" fmla="*/ 86 w 86"/>
                  <a:gd name="T60" fmla="*/ 88 h 8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86" h="88">
                    <a:moveTo>
                      <a:pt x="63" y="4"/>
                    </a:moveTo>
                    <a:lnTo>
                      <a:pt x="55" y="0"/>
                    </a:lnTo>
                    <a:lnTo>
                      <a:pt x="48" y="0"/>
                    </a:lnTo>
                    <a:lnTo>
                      <a:pt x="32" y="2"/>
                    </a:lnTo>
                    <a:lnTo>
                      <a:pt x="17" y="9"/>
                    </a:lnTo>
                    <a:lnTo>
                      <a:pt x="5" y="23"/>
                    </a:lnTo>
                    <a:lnTo>
                      <a:pt x="0" y="40"/>
                    </a:lnTo>
                    <a:lnTo>
                      <a:pt x="2" y="55"/>
                    </a:lnTo>
                    <a:lnTo>
                      <a:pt x="9" y="71"/>
                    </a:lnTo>
                    <a:lnTo>
                      <a:pt x="23" y="82"/>
                    </a:lnTo>
                    <a:lnTo>
                      <a:pt x="30" y="86"/>
                    </a:lnTo>
                    <a:lnTo>
                      <a:pt x="40" y="88"/>
                    </a:lnTo>
                    <a:lnTo>
                      <a:pt x="55" y="84"/>
                    </a:lnTo>
                    <a:lnTo>
                      <a:pt x="71" y="76"/>
                    </a:lnTo>
                    <a:lnTo>
                      <a:pt x="80" y="63"/>
                    </a:lnTo>
                    <a:lnTo>
                      <a:pt x="86" y="46"/>
                    </a:lnTo>
                    <a:lnTo>
                      <a:pt x="84" y="28"/>
                    </a:lnTo>
                    <a:lnTo>
                      <a:pt x="76" y="15"/>
                    </a:lnTo>
                    <a:lnTo>
                      <a:pt x="63" y="4"/>
                    </a:lnTo>
                    <a:close/>
                  </a:path>
                </a:pathLst>
              </a:custGeom>
              <a:blipFill dpi="0" rotWithShape="0">
                <a:blip r:embed="rId26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6638" name="Freeform 501">
                <a:extLst>
                  <a:ext uri="{FF2B5EF4-FFF2-40B4-BE49-F238E27FC236}">
                    <a16:creationId xmlns:a16="http://schemas.microsoft.com/office/drawing/2014/main" id="{87B6EAE7-ED1A-9E8F-A113-223A175CC5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2" y="1538"/>
                <a:ext cx="43" cy="44"/>
              </a:xfrm>
              <a:custGeom>
                <a:avLst/>
                <a:gdLst>
                  <a:gd name="T0" fmla="*/ 8 w 86"/>
                  <a:gd name="T1" fmla="*/ 1 h 88"/>
                  <a:gd name="T2" fmla="*/ 7 w 86"/>
                  <a:gd name="T3" fmla="*/ 0 h 88"/>
                  <a:gd name="T4" fmla="*/ 6 w 86"/>
                  <a:gd name="T5" fmla="*/ 0 h 88"/>
                  <a:gd name="T6" fmla="*/ 4 w 86"/>
                  <a:gd name="T7" fmla="*/ 1 h 88"/>
                  <a:gd name="T8" fmla="*/ 3 w 86"/>
                  <a:gd name="T9" fmla="*/ 2 h 88"/>
                  <a:gd name="T10" fmla="*/ 1 w 86"/>
                  <a:gd name="T11" fmla="*/ 3 h 88"/>
                  <a:gd name="T12" fmla="*/ 0 w 86"/>
                  <a:gd name="T13" fmla="*/ 5 h 88"/>
                  <a:gd name="T14" fmla="*/ 1 w 86"/>
                  <a:gd name="T15" fmla="*/ 7 h 88"/>
                  <a:gd name="T16" fmla="*/ 2 w 86"/>
                  <a:gd name="T17" fmla="*/ 9 h 88"/>
                  <a:gd name="T18" fmla="*/ 3 w 86"/>
                  <a:gd name="T19" fmla="*/ 11 h 88"/>
                  <a:gd name="T20" fmla="*/ 4 w 86"/>
                  <a:gd name="T21" fmla="*/ 11 h 88"/>
                  <a:gd name="T22" fmla="*/ 5 w 86"/>
                  <a:gd name="T23" fmla="*/ 11 h 88"/>
                  <a:gd name="T24" fmla="*/ 7 w 86"/>
                  <a:gd name="T25" fmla="*/ 11 h 88"/>
                  <a:gd name="T26" fmla="*/ 9 w 86"/>
                  <a:gd name="T27" fmla="*/ 10 h 88"/>
                  <a:gd name="T28" fmla="*/ 10 w 86"/>
                  <a:gd name="T29" fmla="*/ 8 h 88"/>
                  <a:gd name="T30" fmla="*/ 11 w 86"/>
                  <a:gd name="T31" fmla="*/ 6 h 88"/>
                  <a:gd name="T32" fmla="*/ 11 w 86"/>
                  <a:gd name="T33" fmla="*/ 4 h 88"/>
                  <a:gd name="T34" fmla="*/ 10 w 86"/>
                  <a:gd name="T35" fmla="*/ 2 h 88"/>
                  <a:gd name="T36" fmla="*/ 8 w 86"/>
                  <a:gd name="T37" fmla="*/ 1 h 8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86"/>
                  <a:gd name="T58" fmla="*/ 0 h 88"/>
                  <a:gd name="T59" fmla="*/ 86 w 86"/>
                  <a:gd name="T60" fmla="*/ 88 h 8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86" h="88">
                    <a:moveTo>
                      <a:pt x="63" y="4"/>
                    </a:moveTo>
                    <a:lnTo>
                      <a:pt x="55" y="0"/>
                    </a:lnTo>
                    <a:lnTo>
                      <a:pt x="48" y="0"/>
                    </a:lnTo>
                    <a:lnTo>
                      <a:pt x="32" y="2"/>
                    </a:lnTo>
                    <a:lnTo>
                      <a:pt x="17" y="9"/>
                    </a:lnTo>
                    <a:lnTo>
                      <a:pt x="5" y="23"/>
                    </a:lnTo>
                    <a:lnTo>
                      <a:pt x="0" y="40"/>
                    </a:lnTo>
                    <a:lnTo>
                      <a:pt x="2" y="55"/>
                    </a:lnTo>
                    <a:lnTo>
                      <a:pt x="9" y="71"/>
                    </a:lnTo>
                    <a:lnTo>
                      <a:pt x="23" y="82"/>
                    </a:lnTo>
                    <a:lnTo>
                      <a:pt x="30" y="86"/>
                    </a:lnTo>
                    <a:lnTo>
                      <a:pt x="40" y="88"/>
                    </a:lnTo>
                    <a:lnTo>
                      <a:pt x="55" y="84"/>
                    </a:lnTo>
                    <a:lnTo>
                      <a:pt x="71" y="76"/>
                    </a:lnTo>
                    <a:lnTo>
                      <a:pt x="80" y="63"/>
                    </a:lnTo>
                    <a:lnTo>
                      <a:pt x="86" y="46"/>
                    </a:lnTo>
                    <a:lnTo>
                      <a:pt x="84" y="28"/>
                    </a:lnTo>
                    <a:lnTo>
                      <a:pt x="76" y="15"/>
                    </a:lnTo>
                    <a:lnTo>
                      <a:pt x="63" y="4"/>
                    </a:lnTo>
                    <a:close/>
                  </a:path>
                </a:pathLst>
              </a:custGeom>
              <a:noFill/>
              <a:ln w="12700">
                <a:solidFill>
                  <a:srgbClr val="618FF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</p:grpSp>
      <p:sp>
        <p:nvSpPr>
          <p:cNvPr id="16596" name="Freeform 502">
            <a:extLst>
              <a:ext uri="{FF2B5EF4-FFF2-40B4-BE49-F238E27FC236}">
                <a16:creationId xmlns:a16="http://schemas.microsoft.com/office/drawing/2014/main" id="{2955F02B-03D6-E35F-41DC-4A2739C21DD6}"/>
              </a:ext>
            </a:extLst>
          </p:cNvPr>
          <p:cNvSpPr>
            <a:spLocks/>
          </p:cNvSpPr>
          <p:nvPr/>
        </p:nvSpPr>
        <p:spPr bwMode="auto">
          <a:xfrm>
            <a:off x="3605213" y="2892425"/>
            <a:ext cx="658812" cy="242888"/>
          </a:xfrm>
          <a:custGeom>
            <a:avLst/>
            <a:gdLst>
              <a:gd name="T0" fmla="*/ 2147483646 w 830"/>
              <a:gd name="T1" fmla="*/ 2147483646 h 307"/>
              <a:gd name="T2" fmla="*/ 2147483646 w 830"/>
              <a:gd name="T3" fmla="*/ 2147483646 h 307"/>
              <a:gd name="T4" fmla="*/ 2147483646 w 830"/>
              <a:gd name="T5" fmla="*/ 2147483646 h 307"/>
              <a:gd name="T6" fmla="*/ 2147483646 w 830"/>
              <a:gd name="T7" fmla="*/ 2147483646 h 307"/>
              <a:gd name="T8" fmla="*/ 2147483646 w 830"/>
              <a:gd name="T9" fmla="*/ 2147483646 h 307"/>
              <a:gd name="T10" fmla="*/ 2147483646 w 830"/>
              <a:gd name="T11" fmla="*/ 2147483646 h 307"/>
              <a:gd name="T12" fmla="*/ 2147483646 w 830"/>
              <a:gd name="T13" fmla="*/ 2147483646 h 307"/>
              <a:gd name="T14" fmla="*/ 2147483646 w 830"/>
              <a:gd name="T15" fmla="*/ 2147483646 h 307"/>
              <a:gd name="T16" fmla="*/ 2147483646 w 830"/>
              <a:gd name="T17" fmla="*/ 2147483646 h 307"/>
              <a:gd name="T18" fmla="*/ 2147483646 w 830"/>
              <a:gd name="T19" fmla="*/ 2147483646 h 307"/>
              <a:gd name="T20" fmla="*/ 2147483646 w 830"/>
              <a:gd name="T21" fmla="*/ 2147483646 h 307"/>
              <a:gd name="T22" fmla="*/ 2147483646 w 830"/>
              <a:gd name="T23" fmla="*/ 2147483646 h 307"/>
              <a:gd name="T24" fmla="*/ 2147483646 w 830"/>
              <a:gd name="T25" fmla="*/ 2147483646 h 307"/>
              <a:gd name="T26" fmla="*/ 2147483646 w 830"/>
              <a:gd name="T27" fmla="*/ 2147483646 h 307"/>
              <a:gd name="T28" fmla="*/ 2147483646 w 830"/>
              <a:gd name="T29" fmla="*/ 2147483646 h 307"/>
              <a:gd name="T30" fmla="*/ 2147483646 w 830"/>
              <a:gd name="T31" fmla="*/ 1981112412 h 307"/>
              <a:gd name="T32" fmla="*/ 2147483646 w 830"/>
              <a:gd name="T33" fmla="*/ 0 h 307"/>
              <a:gd name="T34" fmla="*/ 2147483646 w 830"/>
              <a:gd name="T35" fmla="*/ 0 h 307"/>
              <a:gd name="T36" fmla="*/ 2147483646 w 830"/>
              <a:gd name="T37" fmla="*/ 990243300 h 307"/>
              <a:gd name="T38" fmla="*/ 2147483646 w 830"/>
              <a:gd name="T39" fmla="*/ 2147483646 h 307"/>
              <a:gd name="T40" fmla="*/ 0 w 830"/>
              <a:gd name="T41" fmla="*/ 2147483646 h 307"/>
              <a:gd name="T42" fmla="*/ 2000370719 w 830"/>
              <a:gd name="T43" fmla="*/ 2147483646 h 307"/>
              <a:gd name="T44" fmla="*/ 2147483646 w 830"/>
              <a:gd name="T45" fmla="*/ 2147483646 h 307"/>
              <a:gd name="T46" fmla="*/ 2147483646 w 830"/>
              <a:gd name="T47" fmla="*/ 2147483646 h 307"/>
              <a:gd name="T48" fmla="*/ 2147483646 w 830"/>
              <a:gd name="T49" fmla="*/ 2147483646 h 307"/>
              <a:gd name="T50" fmla="*/ 2147483646 w 830"/>
              <a:gd name="T51" fmla="*/ 2147483646 h 307"/>
              <a:gd name="T52" fmla="*/ 2147483646 w 830"/>
              <a:gd name="T53" fmla="*/ 2147483646 h 307"/>
              <a:gd name="T54" fmla="*/ 2147483646 w 830"/>
              <a:gd name="T55" fmla="*/ 2147483646 h 307"/>
              <a:gd name="T56" fmla="*/ 2147483646 w 830"/>
              <a:gd name="T57" fmla="*/ 2147483646 h 307"/>
              <a:gd name="T58" fmla="*/ 2147483646 w 830"/>
              <a:gd name="T59" fmla="*/ 2147483646 h 307"/>
              <a:gd name="T60" fmla="*/ 2147483646 w 830"/>
              <a:gd name="T61" fmla="*/ 2147483646 h 307"/>
              <a:gd name="T62" fmla="*/ 2147483646 w 830"/>
              <a:gd name="T63" fmla="*/ 2147483646 h 307"/>
              <a:gd name="T64" fmla="*/ 2147483646 w 830"/>
              <a:gd name="T65" fmla="*/ 2147483646 h 307"/>
              <a:gd name="T66" fmla="*/ 2147483646 w 830"/>
              <a:gd name="T67" fmla="*/ 2147483646 h 307"/>
              <a:gd name="T68" fmla="*/ 2147483646 w 830"/>
              <a:gd name="T69" fmla="*/ 2147483646 h 307"/>
              <a:gd name="T70" fmla="*/ 2147483646 w 830"/>
              <a:gd name="T71" fmla="*/ 2147483646 h 307"/>
              <a:gd name="T72" fmla="*/ 2147483646 w 830"/>
              <a:gd name="T73" fmla="*/ 2147483646 h 307"/>
              <a:gd name="T74" fmla="*/ 2147483646 w 830"/>
              <a:gd name="T75" fmla="*/ 2147483646 h 307"/>
              <a:gd name="T76" fmla="*/ 2147483646 w 830"/>
              <a:gd name="T77" fmla="*/ 2147483646 h 307"/>
              <a:gd name="T78" fmla="*/ 2147483646 w 830"/>
              <a:gd name="T79" fmla="*/ 2147483646 h 307"/>
              <a:gd name="T80" fmla="*/ 2147483646 w 830"/>
              <a:gd name="T81" fmla="*/ 2147483646 h 307"/>
              <a:gd name="T82" fmla="*/ 2147483646 w 830"/>
              <a:gd name="T83" fmla="*/ 2147483646 h 307"/>
              <a:gd name="T84" fmla="*/ 2147483646 w 830"/>
              <a:gd name="T85" fmla="*/ 2147483646 h 307"/>
              <a:gd name="T86" fmla="*/ 2147483646 w 830"/>
              <a:gd name="T87" fmla="*/ 2147483646 h 307"/>
              <a:gd name="T88" fmla="*/ 2147483646 w 830"/>
              <a:gd name="T89" fmla="*/ 2147483646 h 307"/>
              <a:gd name="T90" fmla="*/ 2147483646 w 830"/>
              <a:gd name="T91" fmla="*/ 2147483646 h 307"/>
              <a:gd name="T92" fmla="*/ 2147483646 w 830"/>
              <a:gd name="T93" fmla="*/ 2147483646 h 307"/>
              <a:gd name="T94" fmla="*/ 2147483646 w 830"/>
              <a:gd name="T95" fmla="*/ 2147483646 h 307"/>
              <a:gd name="T96" fmla="*/ 2147483646 w 830"/>
              <a:gd name="T97" fmla="*/ 2147483646 h 307"/>
              <a:gd name="T98" fmla="*/ 2147483646 w 830"/>
              <a:gd name="T99" fmla="*/ 2147483646 h 307"/>
              <a:gd name="T100" fmla="*/ 2147483646 w 830"/>
              <a:gd name="T101" fmla="*/ 2147483646 h 307"/>
              <a:gd name="T102" fmla="*/ 2147483646 w 830"/>
              <a:gd name="T103" fmla="*/ 2147483646 h 307"/>
              <a:gd name="T104" fmla="*/ 2147483646 w 830"/>
              <a:gd name="T105" fmla="*/ 2147483646 h 307"/>
              <a:gd name="T106" fmla="*/ 2147483646 w 830"/>
              <a:gd name="T107" fmla="*/ 2147483646 h 307"/>
              <a:gd name="T108" fmla="*/ 2147483646 w 830"/>
              <a:gd name="T109" fmla="*/ 2147483646 h 307"/>
              <a:gd name="T110" fmla="*/ 2147483646 w 830"/>
              <a:gd name="T111" fmla="*/ 2147483646 h 307"/>
              <a:gd name="T112" fmla="*/ 2147483646 w 830"/>
              <a:gd name="T113" fmla="*/ 2147483646 h 307"/>
              <a:gd name="T114" fmla="*/ 2147483646 w 830"/>
              <a:gd name="T115" fmla="*/ 2147483646 h 30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830"/>
              <a:gd name="T175" fmla="*/ 0 h 307"/>
              <a:gd name="T176" fmla="*/ 830 w 830"/>
              <a:gd name="T177" fmla="*/ 307 h 307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830" h="307">
                <a:moveTo>
                  <a:pt x="830" y="269"/>
                </a:moveTo>
                <a:lnTo>
                  <a:pt x="790" y="255"/>
                </a:lnTo>
                <a:lnTo>
                  <a:pt x="750" y="242"/>
                </a:lnTo>
                <a:lnTo>
                  <a:pt x="677" y="215"/>
                </a:lnTo>
                <a:lnTo>
                  <a:pt x="610" y="188"/>
                </a:lnTo>
                <a:lnTo>
                  <a:pt x="545" y="163"/>
                </a:lnTo>
                <a:lnTo>
                  <a:pt x="479" y="134"/>
                </a:lnTo>
                <a:lnTo>
                  <a:pt x="410" y="104"/>
                </a:lnTo>
                <a:lnTo>
                  <a:pt x="376" y="86"/>
                </a:lnTo>
                <a:lnTo>
                  <a:pt x="337" y="71"/>
                </a:lnTo>
                <a:lnTo>
                  <a:pt x="299" y="52"/>
                </a:lnTo>
                <a:lnTo>
                  <a:pt x="257" y="32"/>
                </a:lnTo>
                <a:lnTo>
                  <a:pt x="234" y="25"/>
                </a:lnTo>
                <a:lnTo>
                  <a:pt x="211" y="19"/>
                </a:lnTo>
                <a:lnTo>
                  <a:pt x="171" y="9"/>
                </a:lnTo>
                <a:lnTo>
                  <a:pt x="138" y="4"/>
                </a:lnTo>
                <a:lnTo>
                  <a:pt x="107" y="0"/>
                </a:lnTo>
                <a:lnTo>
                  <a:pt x="79" y="0"/>
                </a:lnTo>
                <a:lnTo>
                  <a:pt x="54" y="2"/>
                </a:lnTo>
                <a:lnTo>
                  <a:pt x="27" y="6"/>
                </a:lnTo>
                <a:lnTo>
                  <a:pt x="0" y="13"/>
                </a:lnTo>
                <a:lnTo>
                  <a:pt x="4" y="29"/>
                </a:lnTo>
                <a:lnTo>
                  <a:pt x="8" y="44"/>
                </a:lnTo>
                <a:lnTo>
                  <a:pt x="13" y="67"/>
                </a:lnTo>
                <a:lnTo>
                  <a:pt x="17" y="77"/>
                </a:lnTo>
                <a:lnTo>
                  <a:pt x="23" y="86"/>
                </a:lnTo>
                <a:lnTo>
                  <a:pt x="31" y="96"/>
                </a:lnTo>
                <a:lnTo>
                  <a:pt x="40" y="104"/>
                </a:lnTo>
                <a:lnTo>
                  <a:pt x="54" y="113"/>
                </a:lnTo>
                <a:lnTo>
                  <a:pt x="71" y="123"/>
                </a:lnTo>
                <a:lnTo>
                  <a:pt x="92" y="134"/>
                </a:lnTo>
                <a:lnTo>
                  <a:pt x="119" y="146"/>
                </a:lnTo>
                <a:lnTo>
                  <a:pt x="151" y="159"/>
                </a:lnTo>
                <a:lnTo>
                  <a:pt x="188" y="176"/>
                </a:lnTo>
                <a:lnTo>
                  <a:pt x="232" y="194"/>
                </a:lnTo>
                <a:lnTo>
                  <a:pt x="284" y="215"/>
                </a:lnTo>
                <a:lnTo>
                  <a:pt x="297" y="219"/>
                </a:lnTo>
                <a:lnTo>
                  <a:pt x="309" y="221"/>
                </a:lnTo>
                <a:lnTo>
                  <a:pt x="330" y="219"/>
                </a:lnTo>
                <a:lnTo>
                  <a:pt x="349" y="217"/>
                </a:lnTo>
                <a:lnTo>
                  <a:pt x="359" y="215"/>
                </a:lnTo>
                <a:lnTo>
                  <a:pt x="370" y="217"/>
                </a:lnTo>
                <a:lnTo>
                  <a:pt x="449" y="226"/>
                </a:lnTo>
                <a:lnTo>
                  <a:pt x="527" y="238"/>
                </a:lnTo>
                <a:lnTo>
                  <a:pt x="608" y="251"/>
                </a:lnTo>
                <a:lnTo>
                  <a:pt x="650" y="263"/>
                </a:lnTo>
                <a:lnTo>
                  <a:pt x="694" y="274"/>
                </a:lnTo>
                <a:lnTo>
                  <a:pt x="725" y="284"/>
                </a:lnTo>
                <a:lnTo>
                  <a:pt x="755" y="295"/>
                </a:lnTo>
                <a:lnTo>
                  <a:pt x="784" y="305"/>
                </a:lnTo>
                <a:lnTo>
                  <a:pt x="798" y="307"/>
                </a:lnTo>
                <a:lnTo>
                  <a:pt x="807" y="307"/>
                </a:lnTo>
                <a:lnTo>
                  <a:pt x="815" y="305"/>
                </a:lnTo>
                <a:lnTo>
                  <a:pt x="821" y="303"/>
                </a:lnTo>
                <a:lnTo>
                  <a:pt x="823" y="299"/>
                </a:lnTo>
                <a:lnTo>
                  <a:pt x="825" y="294"/>
                </a:lnTo>
                <a:lnTo>
                  <a:pt x="826" y="280"/>
                </a:lnTo>
                <a:lnTo>
                  <a:pt x="830" y="269"/>
                </a:lnTo>
                <a:close/>
              </a:path>
            </a:pathLst>
          </a:custGeom>
          <a:solidFill>
            <a:srgbClr val="CCFFFF"/>
          </a:solidFill>
          <a:ln w="12700">
            <a:solidFill>
              <a:srgbClr val="3366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grpSp>
        <p:nvGrpSpPr>
          <p:cNvPr id="16597" name="Group 503">
            <a:extLst>
              <a:ext uri="{FF2B5EF4-FFF2-40B4-BE49-F238E27FC236}">
                <a16:creationId xmlns:a16="http://schemas.microsoft.com/office/drawing/2014/main" id="{514A0DE1-BD83-6ED4-91B8-79EB14F7FB54}"/>
              </a:ext>
            </a:extLst>
          </p:cNvPr>
          <p:cNvGrpSpPr>
            <a:grpSpLocks/>
          </p:cNvGrpSpPr>
          <p:nvPr/>
        </p:nvGrpSpPr>
        <p:grpSpPr bwMode="auto">
          <a:xfrm>
            <a:off x="3617913" y="2919413"/>
            <a:ext cx="341312" cy="142875"/>
            <a:chOff x="2279" y="1839"/>
            <a:chExt cx="215" cy="90"/>
          </a:xfrm>
        </p:grpSpPr>
        <p:grpSp>
          <p:nvGrpSpPr>
            <p:cNvPr id="16625" name="Group 504">
              <a:extLst>
                <a:ext uri="{FF2B5EF4-FFF2-40B4-BE49-F238E27FC236}">
                  <a16:creationId xmlns:a16="http://schemas.microsoft.com/office/drawing/2014/main" id="{E6D671F0-0EDD-D919-BA56-3EEF43186D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8" y="1888"/>
              <a:ext cx="46" cy="41"/>
              <a:chOff x="2448" y="1888"/>
              <a:chExt cx="46" cy="41"/>
            </a:xfrm>
          </p:grpSpPr>
          <p:sp>
            <p:nvSpPr>
              <p:cNvPr id="16632" name="Freeform 505">
                <a:extLst>
                  <a:ext uri="{FF2B5EF4-FFF2-40B4-BE49-F238E27FC236}">
                    <a16:creationId xmlns:a16="http://schemas.microsoft.com/office/drawing/2014/main" id="{56E67A1F-E26C-BFC4-7046-CD43DFBA7F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8" y="1888"/>
                <a:ext cx="46" cy="41"/>
              </a:xfrm>
              <a:custGeom>
                <a:avLst/>
                <a:gdLst>
                  <a:gd name="T0" fmla="*/ 11 w 92"/>
                  <a:gd name="T1" fmla="*/ 1 h 83"/>
                  <a:gd name="T2" fmla="*/ 10 w 92"/>
                  <a:gd name="T3" fmla="*/ 0 h 83"/>
                  <a:gd name="T4" fmla="*/ 8 w 92"/>
                  <a:gd name="T5" fmla="*/ 0 h 83"/>
                  <a:gd name="T6" fmla="*/ 6 w 92"/>
                  <a:gd name="T7" fmla="*/ 0 h 83"/>
                  <a:gd name="T8" fmla="*/ 4 w 92"/>
                  <a:gd name="T9" fmla="*/ 1 h 83"/>
                  <a:gd name="T10" fmla="*/ 2 w 92"/>
                  <a:gd name="T11" fmla="*/ 2 h 83"/>
                  <a:gd name="T12" fmla="*/ 1 w 92"/>
                  <a:gd name="T13" fmla="*/ 4 h 83"/>
                  <a:gd name="T14" fmla="*/ 0 w 92"/>
                  <a:gd name="T15" fmla="*/ 7 h 83"/>
                  <a:gd name="T16" fmla="*/ 0 w 92"/>
                  <a:gd name="T17" fmla="*/ 7 h 83"/>
                  <a:gd name="T18" fmla="*/ 1 w 92"/>
                  <a:gd name="T19" fmla="*/ 8 h 83"/>
                  <a:gd name="T20" fmla="*/ 2 w 92"/>
                  <a:gd name="T21" fmla="*/ 9 h 83"/>
                  <a:gd name="T22" fmla="*/ 4 w 92"/>
                  <a:gd name="T23" fmla="*/ 10 h 83"/>
                  <a:gd name="T24" fmla="*/ 7 w 92"/>
                  <a:gd name="T25" fmla="*/ 10 h 83"/>
                  <a:gd name="T26" fmla="*/ 9 w 92"/>
                  <a:gd name="T27" fmla="*/ 9 h 83"/>
                  <a:gd name="T28" fmla="*/ 11 w 92"/>
                  <a:gd name="T29" fmla="*/ 7 h 83"/>
                  <a:gd name="T30" fmla="*/ 12 w 92"/>
                  <a:gd name="T31" fmla="*/ 5 h 83"/>
                  <a:gd name="T32" fmla="*/ 12 w 92"/>
                  <a:gd name="T33" fmla="*/ 4 h 83"/>
                  <a:gd name="T34" fmla="*/ 12 w 92"/>
                  <a:gd name="T35" fmla="*/ 3 h 83"/>
                  <a:gd name="T36" fmla="*/ 12 w 92"/>
                  <a:gd name="T37" fmla="*/ 2 h 83"/>
                  <a:gd name="T38" fmla="*/ 11 w 92"/>
                  <a:gd name="T39" fmla="*/ 1 h 8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2"/>
                  <a:gd name="T61" fmla="*/ 0 h 83"/>
                  <a:gd name="T62" fmla="*/ 92 w 92"/>
                  <a:gd name="T63" fmla="*/ 83 h 83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2" h="83">
                    <a:moveTo>
                      <a:pt x="86" y="14"/>
                    </a:moveTo>
                    <a:lnTo>
                      <a:pt x="75" y="4"/>
                    </a:lnTo>
                    <a:lnTo>
                      <a:pt x="59" y="0"/>
                    </a:lnTo>
                    <a:lnTo>
                      <a:pt x="42" y="2"/>
                    </a:lnTo>
                    <a:lnTo>
                      <a:pt x="25" y="10"/>
                    </a:lnTo>
                    <a:lnTo>
                      <a:pt x="9" y="23"/>
                    </a:lnTo>
                    <a:lnTo>
                      <a:pt x="2" y="39"/>
                    </a:lnTo>
                    <a:lnTo>
                      <a:pt x="0" y="56"/>
                    </a:lnTo>
                    <a:lnTo>
                      <a:pt x="0" y="62"/>
                    </a:lnTo>
                    <a:lnTo>
                      <a:pt x="4" y="69"/>
                    </a:lnTo>
                    <a:lnTo>
                      <a:pt x="15" y="79"/>
                    </a:lnTo>
                    <a:lnTo>
                      <a:pt x="30" y="83"/>
                    </a:lnTo>
                    <a:lnTo>
                      <a:pt x="50" y="81"/>
                    </a:lnTo>
                    <a:lnTo>
                      <a:pt x="67" y="73"/>
                    </a:lnTo>
                    <a:lnTo>
                      <a:pt x="82" y="60"/>
                    </a:lnTo>
                    <a:lnTo>
                      <a:pt x="90" y="44"/>
                    </a:lnTo>
                    <a:lnTo>
                      <a:pt x="92" y="37"/>
                    </a:lnTo>
                    <a:lnTo>
                      <a:pt x="92" y="29"/>
                    </a:lnTo>
                    <a:lnTo>
                      <a:pt x="90" y="21"/>
                    </a:lnTo>
                    <a:lnTo>
                      <a:pt x="86" y="14"/>
                    </a:lnTo>
                    <a:close/>
                  </a:path>
                </a:pathLst>
              </a:custGeom>
              <a:blipFill dpi="0" rotWithShape="0">
                <a:blip r:embed="rId25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6633" name="Freeform 506">
                <a:extLst>
                  <a:ext uri="{FF2B5EF4-FFF2-40B4-BE49-F238E27FC236}">
                    <a16:creationId xmlns:a16="http://schemas.microsoft.com/office/drawing/2014/main" id="{EAD7E481-4E9B-B8EA-99B4-84105EB90E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8" y="1888"/>
                <a:ext cx="46" cy="41"/>
              </a:xfrm>
              <a:custGeom>
                <a:avLst/>
                <a:gdLst>
                  <a:gd name="T0" fmla="*/ 11 w 92"/>
                  <a:gd name="T1" fmla="*/ 1 h 83"/>
                  <a:gd name="T2" fmla="*/ 10 w 92"/>
                  <a:gd name="T3" fmla="*/ 0 h 83"/>
                  <a:gd name="T4" fmla="*/ 8 w 92"/>
                  <a:gd name="T5" fmla="*/ 0 h 83"/>
                  <a:gd name="T6" fmla="*/ 6 w 92"/>
                  <a:gd name="T7" fmla="*/ 0 h 83"/>
                  <a:gd name="T8" fmla="*/ 4 w 92"/>
                  <a:gd name="T9" fmla="*/ 1 h 83"/>
                  <a:gd name="T10" fmla="*/ 2 w 92"/>
                  <a:gd name="T11" fmla="*/ 2 h 83"/>
                  <a:gd name="T12" fmla="*/ 1 w 92"/>
                  <a:gd name="T13" fmla="*/ 4 h 83"/>
                  <a:gd name="T14" fmla="*/ 0 w 92"/>
                  <a:gd name="T15" fmla="*/ 7 h 83"/>
                  <a:gd name="T16" fmla="*/ 0 w 92"/>
                  <a:gd name="T17" fmla="*/ 7 h 83"/>
                  <a:gd name="T18" fmla="*/ 1 w 92"/>
                  <a:gd name="T19" fmla="*/ 8 h 83"/>
                  <a:gd name="T20" fmla="*/ 2 w 92"/>
                  <a:gd name="T21" fmla="*/ 9 h 83"/>
                  <a:gd name="T22" fmla="*/ 4 w 92"/>
                  <a:gd name="T23" fmla="*/ 10 h 83"/>
                  <a:gd name="T24" fmla="*/ 7 w 92"/>
                  <a:gd name="T25" fmla="*/ 10 h 83"/>
                  <a:gd name="T26" fmla="*/ 9 w 92"/>
                  <a:gd name="T27" fmla="*/ 9 h 83"/>
                  <a:gd name="T28" fmla="*/ 11 w 92"/>
                  <a:gd name="T29" fmla="*/ 7 h 83"/>
                  <a:gd name="T30" fmla="*/ 12 w 92"/>
                  <a:gd name="T31" fmla="*/ 5 h 83"/>
                  <a:gd name="T32" fmla="*/ 12 w 92"/>
                  <a:gd name="T33" fmla="*/ 4 h 83"/>
                  <a:gd name="T34" fmla="*/ 12 w 92"/>
                  <a:gd name="T35" fmla="*/ 3 h 83"/>
                  <a:gd name="T36" fmla="*/ 12 w 92"/>
                  <a:gd name="T37" fmla="*/ 2 h 83"/>
                  <a:gd name="T38" fmla="*/ 11 w 92"/>
                  <a:gd name="T39" fmla="*/ 1 h 8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2"/>
                  <a:gd name="T61" fmla="*/ 0 h 83"/>
                  <a:gd name="T62" fmla="*/ 92 w 92"/>
                  <a:gd name="T63" fmla="*/ 83 h 83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2" h="83">
                    <a:moveTo>
                      <a:pt x="86" y="14"/>
                    </a:moveTo>
                    <a:lnTo>
                      <a:pt x="75" y="4"/>
                    </a:lnTo>
                    <a:lnTo>
                      <a:pt x="59" y="0"/>
                    </a:lnTo>
                    <a:lnTo>
                      <a:pt x="42" y="2"/>
                    </a:lnTo>
                    <a:lnTo>
                      <a:pt x="25" y="10"/>
                    </a:lnTo>
                    <a:lnTo>
                      <a:pt x="9" y="23"/>
                    </a:lnTo>
                    <a:lnTo>
                      <a:pt x="2" y="39"/>
                    </a:lnTo>
                    <a:lnTo>
                      <a:pt x="0" y="56"/>
                    </a:lnTo>
                    <a:lnTo>
                      <a:pt x="0" y="62"/>
                    </a:lnTo>
                    <a:lnTo>
                      <a:pt x="4" y="69"/>
                    </a:lnTo>
                    <a:lnTo>
                      <a:pt x="15" y="79"/>
                    </a:lnTo>
                    <a:lnTo>
                      <a:pt x="30" y="83"/>
                    </a:lnTo>
                    <a:lnTo>
                      <a:pt x="50" y="81"/>
                    </a:lnTo>
                    <a:lnTo>
                      <a:pt x="67" y="73"/>
                    </a:lnTo>
                    <a:lnTo>
                      <a:pt x="82" y="60"/>
                    </a:lnTo>
                    <a:lnTo>
                      <a:pt x="90" y="44"/>
                    </a:lnTo>
                    <a:lnTo>
                      <a:pt x="92" y="37"/>
                    </a:lnTo>
                    <a:lnTo>
                      <a:pt x="92" y="29"/>
                    </a:lnTo>
                    <a:lnTo>
                      <a:pt x="90" y="21"/>
                    </a:lnTo>
                    <a:lnTo>
                      <a:pt x="86" y="14"/>
                    </a:lnTo>
                    <a:close/>
                  </a:path>
                </a:pathLst>
              </a:custGeom>
              <a:noFill/>
              <a:ln w="12700">
                <a:solidFill>
                  <a:srgbClr val="618FF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16626" name="Group 507">
              <a:extLst>
                <a:ext uri="{FF2B5EF4-FFF2-40B4-BE49-F238E27FC236}">
                  <a16:creationId xmlns:a16="http://schemas.microsoft.com/office/drawing/2014/main" id="{3B094CA9-6929-8D0E-D7D1-FC5CD6A6D8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79" y="1839"/>
              <a:ext cx="47" cy="42"/>
              <a:chOff x="2279" y="1839"/>
              <a:chExt cx="47" cy="42"/>
            </a:xfrm>
          </p:grpSpPr>
          <p:sp>
            <p:nvSpPr>
              <p:cNvPr id="16630" name="Freeform 508">
                <a:extLst>
                  <a:ext uri="{FF2B5EF4-FFF2-40B4-BE49-F238E27FC236}">
                    <a16:creationId xmlns:a16="http://schemas.microsoft.com/office/drawing/2014/main" id="{1817A915-FD4F-5B60-D212-F5BC5B9D0A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9" y="1839"/>
                <a:ext cx="47" cy="42"/>
              </a:xfrm>
              <a:custGeom>
                <a:avLst/>
                <a:gdLst>
                  <a:gd name="T0" fmla="*/ 12 w 94"/>
                  <a:gd name="T1" fmla="*/ 2 h 85"/>
                  <a:gd name="T2" fmla="*/ 10 w 94"/>
                  <a:gd name="T3" fmla="*/ 0 h 85"/>
                  <a:gd name="T4" fmla="*/ 8 w 94"/>
                  <a:gd name="T5" fmla="*/ 0 h 85"/>
                  <a:gd name="T6" fmla="*/ 6 w 94"/>
                  <a:gd name="T7" fmla="*/ 0 h 85"/>
                  <a:gd name="T8" fmla="*/ 4 w 94"/>
                  <a:gd name="T9" fmla="*/ 1 h 85"/>
                  <a:gd name="T10" fmla="*/ 2 w 94"/>
                  <a:gd name="T11" fmla="*/ 3 h 85"/>
                  <a:gd name="T12" fmla="*/ 1 w 94"/>
                  <a:gd name="T13" fmla="*/ 5 h 85"/>
                  <a:gd name="T14" fmla="*/ 0 w 94"/>
                  <a:gd name="T15" fmla="*/ 7 h 85"/>
                  <a:gd name="T16" fmla="*/ 1 w 94"/>
                  <a:gd name="T17" fmla="*/ 8 h 85"/>
                  <a:gd name="T18" fmla="*/ 3 w 94"/>
                  <a:gd name="T19" fmla="*/ 10 h 85"/>
                  <a:gd name="T20" fmla="*/ 5 w 94"/>
                  <a:gd name="T21" fmla="*/ 10 h 85"/>
                  <a:gd name="T22" fmla="*/ 7 w 94"/>
                  <a:gd name="T23" fmla="*/ 10 h 85"/>
                  <a:gd name="T24" fmla="*/ 9 w 94"/>
                  <a:gd name="T25" fmla="*/ 9 h 85"/>
                  <a:gd name="T26" fmla="*/ 11 w 94"/>
                  <a:gd name="T27" fmla="*/ 7 h 85"/>
                  <a:gd name="T28" fmla="*/ 12 w 94"/>
                  <a:gd name="T29" fmla="*/ 5 h 85"/>
                  <a:gd name="T30" fmla="*/ 12 w 94"/>
                  <a:gd name="T31" fmla="*/ 3 h 85"/>
                  <a:gd name="T32" fmla="*/ 12 w 94"/>
                  <a:gd name="T33" fmla="*/ 2 h 85"/>
                  <a:gd name="T34" fmla="*/ 12 w 94"/>
                  <a:gd name="T35" fmla="*/ 2 h 8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94"/>
                  <a:gd name="T55" fmla="*/ 0 h 85"/>
                  <a:gd name="T56" fmla="*/ 94 w 94"/>
                  <a:gd name="T57" fmla="*/ 85 h 8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94" h="85">
                    <a:moveTo>
                      <a:pt x="89" y="16"/>
                    </a:moveTo>
                    <a:lnTo>
                      <a:pt x="77" y="4"/>
                    </a:lnTo>
                    <a:lnTo>
                      <a:pt x="62" y="0"/>
                    </a:lnTo>
                    <a:lnTo>
                      <a:pt x="43" y="4"/>
                    </a:lnTo>
                    <a:lnTo>
                      <a:pt x="25" y="12"/>
                    </a:lnTo>
                    <a:lnTo>
                      <a:pt x="12" y="25"/>
                    </a:lnTo>
                    <a:lnTo>
                      <a:pt x="2" y="41"/>
                    </a:lnTo>
                    <a:lnTo>
                      <a:pt x="0" y="58"/>
                    </a:lnTo>
                    <a:lnTo>
                      <a:pt x="6" y="71"/>
                    </a:lnTo>
                    <a:lnTo>
                      <a:pt x="18" y="81"/>
                    </a:lnTo>
                    <a:lnTo>
                      <a:pt x="33" y="85"/>
                    </a:lnTo>
                    <a:lnTo>
                      <a:pt x="50" y="83"/>
                    </a:lnTo>
                    <a:lnTo>
                      <a:pt x="67" y="75"/>
                    </a:lnTo>
                    <a:lnTo>
                      <a:pt x="83" y="62"/>
                    </a:lnTo>
                    <a:lnTo>
                      <a:pt x="90" y="46"/>
                    </a:lnTo>
                    <a:lnTo>
                      <a:pt x="94" y="29"/>
                    </a:lnTo>
                    <a:lnTo>
                      <a:pt x="92" y="23"/>
                    </a:lnTo>
                    <a:lnTo>
                      <a:pt x="89" y="16"/>
                    </a:lnTo>
                    <a:close/>
                  </a:path>
                </a:pathLst>
              </a:custGeom>
              <a:blipFill dpi="0" rotWithShape="0">
                <a:blip r:embed="rId25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6631" name="Freeform 509">
                <a:extLst>
                  <a:ext uri="{FF2B5EF4-FFF2-40B4-BE49-F238E27FC236}">
                    <a16:creationId xmlns:a16="http://schemas.microsoft.com/office/drawing/2014/main" id="{FF23FF22-4CCC-59C5-12FB-DCE1F6BFBE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9" y="1839"/>
                <a:ext cx="47" cy="42"/>
              </a:xfrm>
              <a:custGeom>
                <a:avLst/>
                <a:gdLst>
                  <a:gd name="T0" fmla="*/ 12 w 94"/>
                  <a:gd name="T1" fmla="*/ 2 h 85"/>
                  <a:gd name="T2" fmla="*/ 10 w 94"/>
                  <a:gd name="T3" fmla="*/ 0 h 85"/>
                  <a:gd name="T4" fmla="*/ 8 w 94"/>
                  <a:gd name="T5" fmla="*/ 0 h 85"/>
                  <a:gd name="T6" fmla="*/ 6 w 94"/>
                  <a:gd name="T7" fmla="*/ 0 h 85"/>
                  <a:gd name="T8" fmla="*/ 4 w 94"/>
                  <a:gd name="T9" fmla="*/ 1 h 85"/>
                  <a:gd name="T10" fmla="*/ 2 w 94"/>
                  <a:gd name="T11" fmla="*/ 3 h 85"/>
                  <a:gd name="T12" fmla="*/ 1 w 94"/>
                  <a:gd name="T13" fmla="*/ 5 h 85"/>
                  <a:gd name="T14" fmla="*/ 0 w 94"/>
                  <a:gd name="T15" fmla="*/ 7 h 85"/>
                  <a:gd name="T16" fmla="*/ 1 w 94"/>
                  <a:gd name="T17" fmla="*/ 8 h 85"/>
                  <a:gd name="T18" fmla="*/ 3 w 94"/>
                  <a:gd name="T19" fmla="*/ 10 h 85"/>
                  <a:gd name="T20" fmla="*/ 5 w 94"/>
                  <a:gd name="T21" fmla="*/ 10 h 85"/>
                  <a:gd name="T22" fmla="*/ 7 w 94"/>
                  <a:gd name="T23" fmla="*/ 10 h 85"/>
                  <a:gd name="T24" fmla="*/ 9 w 94"/>
                  <a:gd name="T25" fmla="*/ 9 h 85"/>
                  <a:gd name="T26" fmla="*/ 11 w 94"/>
                  <a:gd name="T27" fmla="*/ 7 h 85"/>
                  <a:gd name="T28" fmla="*/ 12 w 94"/>
                  <a:gd name="T29" fmla="*/ 5 h 85"/>
                  <a:gd name="T30" fmla="*/ 12 w 94"/>
                  <a:gd name="T31" fmla="*/ 3 h 85"/>
                  <a:gd name="T32" fmla="*/ 12 w 94"/>
                  <a:gd name="T33" fmla="*/ 2 h 85"/>
                  <a:gd name="T34" fmla="*/ 12 w 94"/>
                  <a:gd name="T35" fmla="*/ 2 h 8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94"/>
                  <a:gd name="T55" fmla="*/ 0 h 85"/>
                  <a:gd name="T56" fmla="*/ 94 w 94"/>
                  <a:gd name="T57" fmla="*/ 85 h 8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94" h="85">
                    <a:moveTo>
                      <a:pt x="89" y="16"/>
                    </a:moveTo>
                    <a:lnTo>
                      <a:pt x="77" y="4"/>
                    </a:lnTo>
                    <a:lnTo>
                      <a:pt x="62" y="0"/>
                    </a:lnTo>
                    <a:lnTo>
                      <a:pt x="43" y="4"/>
                    </a:lnTo>
                    <a:lnTo>
                      <a:pt x="25" y="12"/>
                    </a:lnTo>
                    <a:lnTo>
                      <a:pt x="12" y="25"/>
                    </a:lnTo>
                    <a:lnTo>
                      <a:pt x="2" y="41"/>
                    </a:lnTo>
                    <a:lnTo>
                      <a:pt x="0" y="58"/>
                    </a:lnTo>
                    <a:lnTo>
                      <a:pt x="6" y="71"/>
                    </a:lnTo>
                    <a:lnTo>
                      <a:pt x="18" y="81"/>
                    </a:lnTo>
                    <a:lnTo>
                      <a:pt x="33" y="85"/>
                    </a:lnTo>
                    <a:lnTo>
                      <a:pt x="50" y="83"/>
                    </a:lnTo>
                    <a:lnTo>
                      <a:pt x="67" y="75"/>
                    </a:lnTo>
                    <a:lnTo>
                      <a:pt x="83" y="62"/>
                    </a:lnTo>
                    <a:lnTo>
                      <a:pt x="90" y="46"/>
                    </a:lnTo>
                    <a:lnTo>
                      <a:pt x="94" y="29"/>
                    </a:lnTo>
                    <a:lnTo>
                      <a:pt x="92" y="23"/>
                    </a:lnTo>
                    <a:lnTo>
                      <a:pt x="89" y="16"/>
                    </a:lnTo>
                    <a:close/>
                  </a:path>
                </a:pathLst>
              </a:custGeom>
              <a:noFill/>
              <a:ln w="12700">
                <a:solidFill>
                  <a:srgbClr val="618FF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16627" name="Group 510">
              <a:extLst>
                <a:ext uri="{FF2B5EF4-FFF2-40B4-BE49-F238E27FC236}">
                  <a16:creationId xmlns:a16="http://schemas.microsoft.com/office/drawing/2014/main" id="{8771300D-9CF8-560B-CF94-C33CF833C2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35" y="1856"/>
              <a:ext cx="47" cy="42"/>
              <a:chOff x="2335" y="1856"/>
              <a:chExt cx="47" cy="42"/>
            </a:xfrm>
          </p:grpSpPr>
          <p:sp>
            <p:nvSpPr>
              <p:cNvPr id="16628" name="Freeform 511">
                <a:extLst>
                  <a:ext uri="{FF2B5EF4-FFF2-40B4-BE49-F238E27FC236}">
                    <a16:creationId xmlns:a16="http://schemas.microsoft.com/office/drawing/2014/main" id="{2C8CDAE0-0933-F810-DD14-4FFB520027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5" y="1856"/>
                <a:ext cx="47" cy="42"/>
              </a:xfrm>
              <a:custGeom>
                <a:avLst/>
                <a:gdLst>
                  <a:gd name="T0" fmla="*/ 12 w 94"/>
                  <a:gd name="T1" fmla="*/ 2 h 82"/>
                  <a:gd name="T2" fmla="*/ 10 w 94"/>
                  <a:gd name="T3" fmla="*/ 1 h 82"/>
                  <a:gd name="T4" fmla="*/ 8 w 94"/>
                  <a:gd name="T5" fmla="*/ 0 h 82"/>
                  <a:gd name="T6" fmla="*/ 6 w 94"/>
                  <a:gd name="T7" fmla="*/ 1 h 82"/>
                  <a:gd name="T8" fmla="*/ 4 w 94"/>
                  <a:gd name="T9" fmla="*/ 2 h 82"/>
                  <a:gd name="T10" fmla="*/ 2 w 94"/>
                  <a:gd name="T11" fmla="*/ 3 h 82"/>
                  <a:gd name="T12" fmla="*/ 1 w 94"/>
                  <a:gd name="T13" fmla="*/ 5 h 82"/>
                  <a:gd name="T14" fmla="*/ 0 w 94"/>
                  <a:gd name="T15" fmla="*/ 8 h 82"/>
                  <a:gd name="T16" fmla="*/ 1 w 94"/>
                  <a:gd name="T17" fmla="*/ 9 h 82"/>
                  <a:gd name="T18" fmla="*/ 3 w 94"/>
                  <a:gd name="T19" fmla="*/ 10 h 82"/>
                  <a:gd name="T20" fmla="*/ 5 w 94"/>
                  <a:gd name="T21" fmla="*/ 11 h 82"/>
                  <a:gd name="T22" fmla="*/ 7 w 94"/>
                  <a:gd name="T23" fmla="*/ 11 h 82"/>
                  <a:gd name="T24" fmla="*/ 9 w 94"/>
                  <a:gd name="T25" fmla="*/ 10 h 82"/>
                  <a:gd name="T26" fmla="*/ 11 w 94"/>
                  <a:gd name="T27" fmla="*/ 8 h 82"/>
                  <a:gd name="T28" fmla="*/ 12 w 94"/>
                  <a:gd name="T29" fmla="*/ 6 h 82"/>
                  <a:gd name="T30" fmla="*/ 12 w 94"/>
                  <a:gd name="T31" fmla="*/ 4 h 82"/>
                  <a:gd name="T32" fmla="*/ 12 w 94"/>
                  <a:gd name="T33" fmla="*/ 3 h 82"/>
                  <a:gd name="T34" fmla="*/ 12 w 94"/>
                  <a:gd name="T35" fmla="*/ 2 h 8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94"/>
                  <a:gd name="T55" fmla="*/ 0 h 82"/>
                  <a:gd name="T56" fmla="*/ 94 w 94"/>
                  <a:gd name="T57" fmla="*/ 82 h 8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94" h="82">
                    <a:moveTo>
                      <a:pt x="89" y="13"/>
                    </a:moveTo>
                    <a:lnTo>
                      <a:pt x="77" y="4"/>
                    </a:lnTo>
                    <a:lnTo>
                      <a:pt x="62" y="0"/>
                    </a:lnTo>
                    <a:lnTo>
                      <a:pt x="43" y="2"/>
                    </a:lnTo>
                    <a:lnTo>
                      <a:pt x="25" y="10"/>
                    </a:lnTo>
                    <a:lnTo>
                      <a:pt x="12" y="23"/>
                    </a:lnTo>
                    <a:lnTo>
                      <a:pt x="2" y="38"/>
                    </a:lnTo>
                    <a:lnTo>
                      <a:pt x="0" y="56"/>
                    </a:lnTo>
                    <a:lnTo>
                      <a:pt x="6" y="69"/>
                    </a:lnTo>
                    <a:lnTo>
                      <a:pt x="18" y="79"/>
                    </a:lnTo>
                    <a:lnTo>
                      <a:pt x="33" y="82"/>
                    </a:lnTo>
                    <a:lnTo>
                      <a:pt x="50" y="81"/>
                    </a:lnTo>
                    <a:lnTo>
                      <a:pt x="68" y="73"/>
                    </a:lnTo>
                    <a:lnTo>
                      <a:pt x="83" y="59"/>
                    </a:lnTo>
                    <a:lnTo>
                      <a:pt x="91" y="44"/>
                    </a:lnTo>
                    <a:lnTo>
                      <a:pt x="94" y="29"/>
                    </a:lnTo>
                    <a:lnTo>
                      <a:pt x="93" y="21"/>
                    </a:lnTo>
                    <a:lnTo>
                      <a:pt x="89" y="13"/>
                    </a:lnTo>
                    <a:close/>
                  </a:path>
                </a:pathLst>
              </a:custGeom>
              <a:blipFill dpi="0" rotWithShape="0">
                <a:blip r:embed="rId21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6629" name="Freeform 512">
                <a:extLst>
                  <a:ext uri="{FF2B5EF4-FFF2-40B4-BE49-F238E27FC236}">
                    <a16:creationId xmlns:a16="http://schemas.microsoft.com/office/drawing/2014/main" id="{85342885-1FD2-AECF-0367-67BD6001DA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5" y="1856"/>
                <a:ext cx="47" cy="42"/>
              </a:xfrm>
              <a:custGeom>
                <a:avLst/>
                <a:gdLst>
                  <a:gd name="T0" fmla="*/ 12 w 94"/>
                  <a:gd name="T1" fmla="*/ 2 h 82"/>
                  <a:gd name="T2" fmla="*/ 10 w 94"/>
                  <a:gd name="T3" fmla="*/ 1 h 82"/>
                  <a:gd name="T4" fmla="*/ 8 w 94"/>
                  <a:gd name="T5" fmla="*/ 0 h 82"/>
                  <a:gd name="T6" fmla="*/ 6 w 94"/>
                  <a:gd name="T7" fmla="*/ 1 h 82"/>
                  <a:gd name="T8" fmla="*/ 4 w 94"/>
                  <a:gd name="T9" fmla="*/ 2 h 82"/>
                  <a:gd name="T10" fmla="*/ 2 w 94"/>
                  <a:gd name="T11" fmla="*/ 3 h 82"/>
                  <a:gd name="T12" fmla="*/ 1 w 94"/>
                  <a:gd name="T13" fmla="*/ 5 h 82"/>
                  <a:gd name="T14" fmla="*/ 0 w 94"/>
                  <a:gd name="T15" fmla="*/ 8 h 82"/>
                  <a:gd name="T16" fmla="*/ 1 w 94"/>
                  <a:gd name="T17" fmla="*/ 9 h 82"/>
                  <a:gd name="T18" fmla="*/ 3 w 94"/>
                  <a:gd name="T19" fmla="*/ 10 h 82"/>
                  <a:gd name="T20" fmla="*/ 5 w 94"/>
                  <a:gd name="T21" fmla="*/ 11 h 82"/>
                  <a:gd name="T22" fmla="*/ 7 w 94"/>
                  <a:gd name="T23" fmla="*/ 11 h 82"/>
                  <a:gd name="T24" fmla="*/ 9 w 94"/>
                  <a:gd name="T25" fmla="*/ 10 h 82"/>
                  <a:gd name="T26" fmla="*/ 11 w 94"/>
                  <a:gd name="T27" fmla="*/ 8 h 82"/>
                  <a:gd name="T28" fmla="*/ 12 w 94"/>
                  <a:gd name="T29" fmla="*/ 6 h 82"/>
                  <a:gd name="T30" fmla="*/ 12 w 94"/>
                  <a:gd name="T31" fmla="*/ 4 h 82"/>
                  <a:gd name="T32" fmla="*/ 12 w 94"/>
                  <a:gd name="T33" fmla="*/ 3 h 82"/>
                  <a:gd name="T34" fmla="*/ 12 w 94"/>
                  <a:gd name="T35" fmla="*/ 2 h 8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94"/>
                  <a:gd name="T55" fmla="*/ 0 h 82"/>
                  <a:gd name="T56" fmla="*/ 94 w 94"/>
                  <a:gd name="T57" fmla="*/ 82 h 8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94" h="82">
                    <a:moveTo>
                      <a:pt x="89" y="13"/>
                    </a:moveTo>
                    <a:lnTo>
                      <a:pt x="77" y="4"/>
                    </a:lnTo>
                    <a:lnTo>
                      <a:pt x="62" y="0"/>
                    </a:lnTo>
                    <a:lnTo>
                      <a:pt x="43" y="2"/>
                    </a:lnTo>
                    <a:lnTo>
                      <a:pt x="25" y="10"/>
                    </a:lnTo>
                    <a:lnTo>
                      <a:pt x="12" y="23"/>
                    </a:lnTo>
                    <a:lnTo>
                      <a:pt x="2" y="38"/>
                    </a:lnTo>
                    <a:lnTo>
                      <a:pt x="0" y="56"/>
                    </a:lnTo>
                    <a:lnTo>
                      <a:pt x="6" y="69"/>
                    </a:lnTo>
                    <a:lnTo>
                      <a:pt x="18" y="79"/>
                    </a:lnTo>
                    <a:lnTo>
                      <a:pt x="33" y="82"/>
                    </a:lnTo>
                    <a:lnTo>
                      <a:pt x="50" y="81"/>
                    </a:lnTo>
                    <a:lnTo>
                      <a:pt x="68" y="73"/>
                    </a:lnTo>
                    <a:lnTo>
                      <a:pt x="83" y="59"/>
                    </a:lnTo>
                    <a:lnTo>
                      <a:pt x="91" y="44"/>
                    </a:lnTo>
                    <a:lnTo>
                      <a:pt x="94" y="29"/>
                    </a:lnTo>
                    <a:lnTo>
                      <a:pt x="93" y="21"/>
                    </a:lnTo>
                    <a:lnTo>
                      <a:pt x="89" y="13"/>
                    </a:lnTo>
                    <a:close/>
                  </a:path>
                </a:pathLst>
              </a:custGeom>
              <a:noFill/>
              <a:ln w="12700">
                <a:solidFill>
                  <a:srgbClr val="618FF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</p:grpSp>
      <p:sp>
        <p:nvSpPr>
          <p:cNvPr id="16598" name="Freeform 513">
            <a:extLst>
              <a:ext uri="{FF2B5EF4-FFF2-40B4-BE49-F238E27FC236}">
                <a16:creationId xmlns:a16="http://schemas.microsoft.com/office/drawing/2014/main" id="{0228F61D-A8E6-1D11-009F-7B9F49E7061F}"/>
              </a:ext>
            </a:extLst>
          </p:cNvPr>
          <p:cNvSpPr>
            <a:spLocks/>
          </p:cNvSpPr>
          <p:nvPr/>
        </p:nvSpPr>
        <p:spPr bwMode="auto">
          <a:xfrm>
            <a:off x="4273550" y="2317750"/>
            <a:ext cx="688975" cy="133350"/>
          </a:xfrm>
          <a:custGeom>
            <a:avLst/>
            <a:gdLst>
              <a:gd name="T0" fmla="*/ 2000373825 w 868"/>
              <a:gd name="T1" fmla="*/ 2147483646 h 167"/>
              <a:gd name="T2" fmla="*/ 2147483646 w 868"/>
              <a:gd name="T3" fmla="*/ 2147483646 h 167"/>
              <a:gd name="T4" fmla="*/ 2147483646 w 868"/>
              <a:gd name="T5" fmla="*/ 2147483646 h 167"/>
              <a:gd name="T6" fmla="*/ 2147483646 w 868"/>
              <a:gd name="T7" fmla="*/ 2147483646 h 167"/>
              <a:gd name="T8" fmla="*/ 2147483646 w 868"/>
              <a:gd name="T9" fmla="*/ 2147483646 h 167"/>
              <a:gd name="T10" fmla="*/ 2147483646 w 868"/>
              <a:gd name="T11" fmla="*/ 2147483646 h 167"/>
              <a:gd name="T12" fmla="*/ 2147483646 w 868"/>
              <a:gd name="T13" fmla="*/ 2147483646 h 167"/>
              <a:gd name="T14" fmla="*/ 2147483646 w 868"/>
              <a:gd name="T15" fmla="*/ 2147483646 h 167"/>
              <a:gd name="T16" fmla="*/ 2147483646 w 868"/>
              <a:gd name="T17" fmla="*/ 2147483646 h 167"/>
              <a:gd name="T18" fmla="*/ 2147483646 w 868"/>
              <a:gd name="T19" fmla="*/ 2147483646 h 167"/>
              <a:gd name="T20" fmla="*/ 2147483646 w 868"/>
              <a:gd name="T21" fmla="*/ 2147483646 h 167"/>
              <a:gd name="T22" fmla="*/ 2147483646 w 868"/>
              <a:gd name="T23" fmla="*/ 2147483646 h 167"/>
              <a:gd name="T24" fmla="*/ 2147483646 w 868"/>
              <a:gd name="T25" fmla="*/ 2147483646 h 167"/>
              <a:gd name="T26" fmla="*/ 2147483646 w 868"/>
              <a:gd name="T27" fmla="*/ 2147483646 h 167"/>
              <a:gd name="T28" fmla="*/ 2147483646 w 868"/>
              <a:gd name="T29" fmla="*/ 2147483646 h 167"/>
              <a:gd name="T30" fmla="*/ 2147483646 w 868"/>
              <a:gd name="T31" fmla="*/ 2147483646 h 167"/>
              <a:gd name="T32" fmla="*/ 2147483646 w 868"/>
              <a:gd name="T33" fmla="*/ 2147483646 h 167"/>
              <a:gd name="T34" fmla="*/ 2147483646 w 868"/>
              <a:gd name="T35" fmla="*/ 2147483646 h 167"/>
              <a:gd name="T36" fmla="*/ 2147483646 w 868"/>
              <a:gd name="T37" fmla="*/ 2147483646 h 167"/>
              <a:gd name="T38" fmla="*/ 2147483646 w 868"/>
              <a:gd name="T39" fmla="*/ 2147483646 h 167"/>
              <a:gd name="T40" fmla="*/ 2147483646 w 868"/>
              <a:gd name="T41" fmla="*/ 2147483646 h 167"/>
              <a:gd name="T42" fmla="*/ 2147483646 w 868"/>
              <a:gd name="T43" fmla="*/ 2147483646 h 167"/>
              <a:gd name="T44" fmla="*/ 2147483646 w 868"/>
              <a:gd name="T45" fmla="*/ 2147483646 h 167"/>
              <a:gd name="T46" fmla="*/ 2147483646 w 868"/>
              <a:gd name="T47" fmla="*/ 2147483646 h 167"/>
              <a:gd name="T48" fmla="*/ 2147483646 w 868"/>
              <a:gd name="T49" fmla="*/ 2147483646 h 167"/>
              <a:gd name="T50" fmla="*/ 2147483646 w 868"/>
              <a:gd name="T51" fmla="*/ 2147483646 h 167"/>
              <a:gd name="T52" fmla="*/ 2147483646 w 868"/>
              <a:gd name="T53" fmla="*/ 2147483646 h 167"/>
              <a:gd name="T54" fmla="*/ 2147483646 w 868"/>
              <a:gd name="T55" fmla="*/ 2147483646 h 167"/>
              <a:gd name="T56" fmla="*/ 2147483646 w 868"/>
              <a:gd name="T57" fmla="*/ 2147483646 h 167"/>
              <a:gd name="T58" fmla="*/ 2147483646 w 868"/>
              <a:gd name="T59" fmla="*/ 2147483646 h 167"/>
              <a:gd name="T60" fmla="*/ 2147483646 w 868"/>
              <a:gd name="T61" fmla="*/ 2147483646 h 167"/>
              <a:gd name="T62" fmla="*/ 2147483646 w 868"/>
              <a:gd name="T63" fmla="*/ 2147483646 h 167"/>
              <a:gd name="T64" fmla="*/ 2147483646 w 868"/>
              <a:gd name="T65" fmla="*/ 2147483646 h 167"/>
              <a:gd name="T66" fmla="*/ 2147483646 w 868"/>
              <a:gd name="T67" fmla="*/ 2147483646 h 167"/>
              <a:gd name="T68" fmla="*/ 2147483646 w 868"/>
              <a:gd name="T69" fmla="*/ 1018258204 h 167"/>
              <a:gd name="T70" fmla="*/ 2147483646 w 868"/>
              <a:gd name="T71" fmla="*/ 0 h 167"/>
              <a:gd name="T72" fmla="*/ 2147483646 w 868"/>
              <a:gd name="T73" fmla="*/ 0 h 167"/>
              <a:gd name="T74" fmla="*/ 2147483646 w 868"/>
              <a:gd name="T75" fmla="*/ 1018258204 h 167"/>
              <a:gd name="T76" fmla="*/ 2147483646 w 868"/>
              <a:gd name="T77" fmla="*/ 2147483646 h 167"/>
              <a:gd name="T78" fmla="*/ 2147483646 w 868"/>
              <a:gd name="T79" fmla="*/ 2147483646 h 167"/>
              <a:gd name="T80" fmla="*/ 2147483646 w 868"/>
              <a:gd name="T81" fmla="*/ 2147483646 h 167"/>
              <a:gd name="T82" fmla="*/ 2147483646 w 868"/>
              <a:gd name="T83" fmla="*/ 2147483646 h 167"/>
              <a:gd name="T84" fmla="*/ 2147483646 w 868"/>
              <a:gd name="T85" fmla="*/ 2147483646 h 167"/>
              <a:gd name="T86" fmla="*/ 2147483646 w 868"/>
              <a:gd name="T87" fmla="*/ 2147483646 h 167"/>
              <a:gd name="T88" fmla="*/ 2147483646 w 868"/>
              <a:gd name="T89" fmla="*/ 2147483646 h 167"/>
              <a:gd name="T90" fmla="*/ 2147483646 w 868"/>
              <a:gd name="T91" fmla="*/ 2147483646 h 167"/>
              <a:gd name="T92" fmla="*/ 2147483646 w 868"/>
              <a:gd name="T93" fmla="*/ 2147483646 h 167"/>
              <a:gd name="T94" fmla="*/ 2147483646 w 868"/>
              <a:gd name="T95" fmla="*/ 2147483646 h 167"/>
              <a:gd name="T96" fmla="*/ 2147483646 w 868"/>
              <a:gd name="T97" fmla="*/ 2147483646 h 167"/>
              <a:gd name="T98" fmla="*/ 2147483646 w 868"/>
              <a:gd name="T99" fmla="*/ 2147483646 h 167"/>
              <a:gd name="T100" fmla="*/ 2147483646 w 868"/>
              <a:gd name="T101" fmla="*/ 2147483646 h 167"/>
              <a:gd name="T102" fmla="*/ 2147483646 w 868"/>
              <a:gd name="T103" fmla="*/ 2147483646 h 167"/>
              <a:gd name="T104" fmla="*/ 2147483646 w 868"/>
              <a:gd name="T105" fmla="*/ 2147483646 h 167"/>
              <a:gd name="T106" fmla="*/ 2147483646 w 868"/>
              <a:gd name="T107" fmla="*/ 2147483646 h 167"/>
              <a:gd name="T108" fmla="*/ 1000502031 w 868"/>
              <a:gd name="T109" fmla="*/ 2147483646 h 167"/>
              <a:gd name="T110" fmla="*/ 0 w 868"/>
              <a:gd name="T111" fmla="*/ 2147483646 h 167"/>
              <a:gd name="T112" fmla="*/ 0 w 868"/>
              <a:gd name="T113" fmla="*/ 2147483646 h 167"/>
              <a:gd name="T114" fmla="*/ 2000373825 w 868"/>
              <a:gd name="T115" fmla="*/ 2147483646 h 167"/>
              <a:gd name="T116" fmla="*/ 2000373825 w 868"/>
              <a:gd name="T117" fmla="*/ 2147483646 h 16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868"/>
              <a:gd name="T178" fmla="*/ 0 h 167"/>
              <a:gd name="T179" fmla="*/ 868 w 868"/>
              <a:gd name="T180" fmla="*/ 167 h 16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868" h="167">
                <a:moveTo>
                  <a:pt x="4" y="100"/>
                </a:moveTo>
                <a:lnTo>
                  <a:pt x="46" y="102"/>
                </a:lnTo>
                <a:lnTo>
                  <a:pt x="88" y="104"/>
                </a:lnTo>
                <a:lnTo>
                  <a:pt x="165" y="108"/>
                </a:lnTo>
                <a:lnTo>
                  <a:pt x="236" y="115"/>
                </a:lnTo>
                <a:lnTo>
                  <a:pt x="307" y="123"/>
                </a:lnTo>
                <a:lnTo>
                  <a:pt x="378" y="131"/>
                </a:lnTo>
                <a:lnTo>
                  <a:pt x="450" y="142"/>
                </a:lnTo>
                <a:lnTo>
                  <a:pt x="489" y="148"/>
                </a:lnTo>
                <a:lnTo>
                  <a:pt x="529" y="154"/>
                </a:lnTo>
                <a:lnTo>
                  <a:pt x="573" y="160"/>
                </a:lnTo>
                <a:lnTo>
                  <a:pt x="617" y="167"/>
                </a:lnTo>
                <a:lnTo>
                  <a:pt x="642" y="167"/>
                </a:lnTo>
                <a:lnTo>
                  <a:pt x="665" y="167"/>
                </a:lnTo>
                <a:lnTo>
                  <a:pt x="705" y="165"/>
                </a:lnTo>
                <a:lnTo>
                  <a:pt x="740" y="161"/>
                </a:lnTo>
                <a:lnTo>
                  <a:pt x="769" y="156"/>
                </a:lnTo>
                <a:lnTo>
                  <a:pt x="796" y="148"/>
                </a:lnTo>
                <a:lnTo>
                  <a:pt x="820" y="138"/>
                </a:lnTo>
                <a:lnTo>
                  <a:pt x="843" y="127"/>
                </a:lnTo>
                <a:lnTo>
                  <a:pt x="868" y="112"/>
                </a:lnTo>
                <a:lnTo>
                  <a:pt x="861" y="98"/>
                </a:lnTo>
                <a:lnTo>
                  <a:pt x="853" y="85"/>
                </a:lnTo>
                <a:lnTo>
                  <a:pt x="842" y="65"/>
                </a:lnTo>
                <a:lnTo>
                  <a:pt x="826" y="48"/>
                </a:lnTo>
                <a:lnTo>
                  <a:pt x="817" y="42"/>
                </a:lnTo>
                <a:lnTo>
                  <a:pt x="805" y="37"/>
                </a:lnTo>
                <a:lnTo>
                  <a:pt x="790" y="33"/>
                </a:lnTo>
                <a:lnTo>
                  <a:pt x="771" y="27"/>
                </a:lnTo>
                <a:lnTo>
                  <a:pt x="746" y="23"/>
                </a:lnTo>
                <a:lnTo>
                  <a:pt x="717" y="19"/>
                </a:lnTo>
                <a:lnTo>
                  <a:pt x="684" y="16"/>
                </a:lnTo>
                <a:lnTo>
                  <a:pt x="642" y="10"/>
                </a:lnTo>
                <a:lnTo>
                  <a:pt x="596" y="6"/>
                </a:lnTo>
                <a:lnTo>
                  <a:pt x="569" y="2"/>
                </a:lnTo>
                <a:lnTo>
                  <a:pt x="540" y="0"/>
                </a:lnTo>
                <a:lnTo>
                  <a:pt x="527" y="0"/>
                </a:lnTo>
                <a:lnTo>
                  <a:pt x="514" y="2"/>
                </a:lnTo>
                <a:lnTo>
                  <a:pt x="494" y="8"/>
                </a:lnTo>
                <a:lnTo>
                  <a:pt x="477" y="17"/>
                </a:lnTo>
                <a:lnTo>
                  <a:pt x="470" y="21"/>
                </a:lnTo>
                <a:lnTo>
                  <a:pt x="458" y="23"/>
                </a:lnTo>
                <a:lnTo>
                  <a:pt x="379" y="35"/>
                </a:lnTo>
                <a:lnTo>
                  <a:pt x="303" y="46"/>
                </a:lnTo>
                <a:lnTo>
                  <a:pt x="262" y="52"/>
                </a:lnTo>
                <a:lnTo>
                  <a:pt x="220" y="56"/>
                </a:lnTo>
                <a:lnTo>
                  <a:pt x="176" y="58"/>
                </a:lnTo>
                <a:lnTo>
                  <a:pt x="130" y="58"/>
                </a:lnTo>
                <a:lnTo>
                  <a:pt x="99" y="56"/>
                </a:lnTo>
                <a:lnTo>
                  <a:pt x="67" y="56"/>
                </a:lnTo>
                <a:lnTo>
                  <a:pt x="36" y="54"/>
                </a:lnTo>
                <a:lnTo>
                  <a:pt x="25" y="56"/>
                </a:lnTo>
                <a:lnTo>
                  <a:pt x="13" y="58"/>
                </a:lnTo>
                <a:lnTo>
                  <a:pt x="6" y="62"/>
                </a:lnTo>
                <a:lnTo>
                  <a:pt x="2" y="65"/>
                </a:lnTo>
                <a:lnTo>
                  <a:pt x="0" y="71"/>
                </a:lnTo>
                <a:lnTo>
                  <a:pt x="0" y="77"/>
                </a:lnTo>
                <a:lnTo>
                  <a:pt x="4" y="89"/>
                </a:lnTo>
                <a:lnTo>
                  <a:pt x="4" y="100"/>
                </a:lnTo>
                <a:close/>
              </a:path>
            </a:pathLst>
          </a:custGeom>
          <a:solidFill>
            <a:srgbClr val="CCFFFF"/>
          </a:solidFill>
          <a:ln w="12700">
            <a:solidFill>
              <a:srgbClr val="3366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grpSp>
        <p:nvGrpSpPr>
          <p:cNvPr id="16599" name="Group 514">
            <a:extLst>
              <a:ext uri="{FF2B5EF4-FFF2-40B4-BE49-F238E27FC236}">
                <a16:creationId xmlns:a16="http://schemas.microsoft.com/office/drawing/2014/main" id="{B398C409-D849-747E-22BF-16843A092650}"/>
              </a:ext>
            </a:extLst>
          </p:cNvPr>
          <p:cNvGrpSpPr>
            <a:grpSpLocks/>
          </p:cNvGrpSpPr>
          <p:nvPr/>
        </p:nvGrpSpPr>
        <p:grpSpPr bwMode="auto">
          <a:xfrm>
            <a:off x="4587875" y="2336800"/>
            <a:ext cx="346075" cy="71438"/>
            <a:chOff x="2890" y="1472"/>
            <a:chExt cx="218" cy="45"/>
          </a:xfrm>
        </p:grpSpPr>
        <p:grpSp>
          <p:nvGrpSpPr>
            <p:cNvPr id="16616" name="Group 515">
              <a:extLst>
                <a:ext uri="{FF2B5EF4-FFF2-40B4-BE49-F238E27FC236}">
                  <a16:creationId xmlns:a16="http://schemas.microsoft.com/office/drawing/2014/main" id="{7E015171-D00A-68AE-DD1A-741971B475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90" y="1473"/>
              <a:ext cx="43" cy="44"/>
              <a:chOff x="2890" y="1473"/>
              <a:chExt cx="43" cy="44"/>
            </a:xfrm>
          </p:grpSpPr>
          <p:sp>
            <p:nvSpPr>
              <p:cNvPr id="16623" name="Freeform 516">
                <a:extLst>
                  <a:ext uri="{FF2B5EF4-FFF2-40B4-BE49-F238E27FC236}">
                    <a16:creationId xmlns:a16="http://schemas.microsoft.com/office/drawing/2014/main" id="{3B3EEE22-5438-2A9E-FC42-D974BC2DE7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0" y="1473"/>
                <a:ext cx="43" cy="44"/>
              </a:xfrm>
              <a:custGeom>
                <a:avLst/>
                <a:gdLst>
                  <a:gd name="T0" fmla="*/ 2 w 84"/>
                  <a:gd name="T1" fmla="*/ 11 h 88"/>
                  <a:gd name="T2" fmla="*/ 4 w 84"/>
                  <a:gd name="T3" fmla="*/ 11 h 88"/>
                  <a:gd name="T4" fmla="*/ 5 w 84"/>
                  <a:gd name="T5" fmla="*/ 11 h 88"/>
                  <a:gd name="T6" fmla="*/ 8 w 84"/>
                  <a:gd name="T7" fmla="*/ 11 h 88"/>
                  <a:gd name="T8" fmla="*/ 9 w 84"/>
                  <a:gd name="T9" fmla="*/ 9 h 88"/>
                  <a:gd name="T10" fmla="*/ 11 w 84"/>
                  <a:gd name="T11" fmla="*/ 7 h 88"/>
                  <a:gd name="T12" fmla="*/ 11 w 84"/>
                  <a:gd name="T13" fmla="*/ 5 h 88"/>
                  <a:gd name="T14" fmla="*/ 11 w 84"/>
                  <a:gd name="T15" fmla="*/ 3 h 88"/>
                  <a:gd name="T16" fmla="*/ 10 w 84"/>
                  <a:gd name="T17" fmla="*/ 1 h 88"/>
                  <a:gd name="T18" fmla="*/ 9 w 84"/>
                  <a:gd name="T19" fmla="*/ 1 h 88"/>
                  <a:gd name="T20" fmla="*/ 8 w 84"/>
                  <a:gd name="T21" fmla="*/ 0 h 88"/>
                  <a:gd name="T22" fmla="*/ 6 w 84"/>
                  <a:gd name="T23" fmla="*/ 0 h 88"/>
                  <a:gd name="T24" fmla="*/ 4 w 84"/>
                  <a:gd name="T25" fmla="*/ 1 h 88"/>
                  <a:gd name="T26" fmla="*/ 2 w 84"/>
                  <a:gd name="T27" fmla="*/ 3 h 88"/>
                  <a:gd name="T28" fmla="*/ 1 w 84"/>
                  <a:gd name="T29" fmla="*/ 5 h 88"/>
                  <a:gd name="T30" fmla="*/ 0 w 84"/>
                  <a:gd name="T31" fmla="*/ 7 h 88"/>
                  <a:gd name="T32" fmla="*/ 1 w 84"/>
                  <a:gd name="T33" fmla="*/ 9 h 88"/>
                  <a:gd name="T34" fmla="*/ 2 w 84"/>
                  <a:gd name="T35" fmla="*/ 11 h 8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4"/>
                  <a:gd name="T55" fmla="*/ 0 h 88"/>
                  <a:gd name="T56" fmla="*/ 84 w 84"/>
                  <a:gd name="T57" fmla="*/ 88 h 8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4" h="88">
                    <a:moveTo>
                      <a:pt x="9" y="83"/>
                    </a:moveTo>
                    <a:lnTo>
                      <a:pt x="25" y="88"/>
                    </a:lnTo>
                    <a:lnTo>
                      <a:pt x="40" y="88"/>
                    </a:lnTo>
                    <a:lnTo>
                      <a:pt x="57" y="83"/>
                    </a:lnTo>
                    <a:lnTo>
                      <a:pt x="71" y="69"/>
                    </a:lnTo>
                    <a:lnTo>
                      <a:pt x="80" y="52"/>
                    </a:lnTo>
                    <a:lnTo>
                      <a:pt x="84" y="35"/>
                    </a:lnTo>
                    <a:lnTo>
                      <a:pt x="82" y="19"/>
                    </a:lnTo>
                    <a:lnTo>
                      <a:pt x="74" y="6"/>
                    </a:lnTo>
                    <a:lnTo>
                      <a:pt x="67" y="2"/>
                    </a:lnTo>
                    <a:lnTo>
                      <a:pt x="61" y="0"/>
                    </a:lnTo>
                    <a:lnTo>
                      <a:pt x="44" y="0"/>
                    </a:lnTo>
                    <a:lnTo>
                      <a:pt x="28" y="8"/>
                    </a:lnTo>
                    <a:lnTo>
                      <a:pt x="13" y="21"/>
                    </a:lnTo>
                    <a:lnTo>
                      <a:pt x="4" y="39"/>
                    </a:lnTo>
                    <a:lnTo>
                      <a:pt x="0" y="56"/>
                    </a:lnTo>
                    <a:lnTo>
                      <a:pt x="2" y="71"/>
                    </a:lnTo>
                    <a:lnTo>
                      <a:pt x="9" y="83"/>
                    </a:lnTo>
                    <a:close/>
                  </a:path>
                </a:pathLst>
              </a:custGeom>
              <a:blipFill dpi="0" rotWithShape="0">
                <a:blip r:embed="rId2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6624" name="Freeform 517">
                <a:extLst>
                  <a:ext uri="{FF2B5EF4-FFF2-40B4-BE49-F238E27FC236}">
                    <a16:creationId xmlns:a16="http://schemas.microsoft.com/office/drawing/2014/main" id="{2D55DD2F-EAD6-634F-B97A-A8082DC96D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0" y="1473"/>
                <a:ext cx="43" cy="44"/>
              </a:xfrm>
              <a:custGeom>
                <a:avLst/>
                <a:gdLst>
                  <a:gd name="T0" fmla="*/ 2 w 84"/>
                  <a:gd name="T1" fmla="*/ 11 h 88"/>
                  <a:gd name="T2" fmla="*/ 4 w 84"/>
                  <a:gd name="T3" fmla="*/ 11 h 88"/>
                  <a:gd name="T4" fmla="*/ 5 w 84"/>
                  <a:gd name="T5" fmla="*/ 11 h 88"/>
                  <a:gd name="T6" fmla="*/ 8 w 84"/>
                  <a:gd name="T7" fmla="*/ 11 h 88"/>
                  <a:gd name="T8" fmla="*/ 9 w 84"/>
                  <a:gd name="T9" fmla="*/ 9 h 88"/>
                  <a:gd name="T10" fmla="*/ 11 w 84"/>
                  <a:gd name="T11" fmla="*/ 7 h 88"/>
                  <a:gd name="T12" fmla="*/ 11 w 84"/>
                  <a:gd name="T13" fmla="*/ 5 h 88"/>
                  <a:gd name="T14" fmla="*/ 11 w 84"/>
                  <a:gd name="T15" fmla="*/ 3 h 88"/>
                  <a:gd name="T16" fmla="*/ 10 w 84"/>
                  <a:gd name="T17" fmla="*/ 1 h 88"/>
                  <a:gd name="T18" fmla="*/ 9 w 84"/>
                  <a:gd name="T19" fmla="*/ 1 h 88"/>
                  <a:gd name="T20" fmla="*/ 8 w 84"/>
                  <a:gd name="T21" fmla="*/ 0 h 88"/>
                  <a:gd name="T22" fmla="*/ 6 w 84"/>
                  <a:gd name="T23" fmla="*/ 0 h 88"/>
                  <a:gd name="T24" fmla="*/ 4 w 84"/>
                  <a:gd name="T25" fmla="*/ 1 h 88"/>
                  <a:gd name="T26" fmla="*/ 2 w 84"/>
                  <a:gd name="T27" fmla="*/ 3 h 88"/>
                  <a:gd name="T28" fmla="*/ 1 w 84"/>
                  <a:gd name="T29" fmla="*/ 5 h 88"/>
                  <a:gd name="T30" fmla="*/ 0 w 84"/>
                  <a:gd name="T31" fmla="*/ 7 h 88"/>
                  <a:gd name="T32" fmla="*/ 1 w 84"/>
                  <a:gd name="T33" fmla="*/ 9 h 88"/>
                  <a:gd name="T34" fmla="*/ 2 w 84"/>
                  <a:gd name="T35" fmla="*/ 11 h 8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4"/>
                  <a:gd name="T55" fmla="*/ 0 h 88"/>
                  <a:gd name="T56" fmla="*/ 84 w 84"/>
                  <a:gd name="T57" fmla="*/ 88 h 8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4" h="88">
                    <a:moveTo>
                      <a:pt x="9" y="83"/>
                    </a:moveTo>
                    <a:lnTo>
                      <a:pt x="25" y="88"/>
                    </a:lnTo>
                    <a:lnTo>
                      <a:pt x="40" y="88"/>
                    </a:lnTo>
                    <a:lnTo>
                      <a:pt x="57" y="83"/>
                    </a:lnTo>
                    <a:lnTo>
                      <a:pt x="71" y="69"/>
                    </a:lnTo>
                    <a:lnTo>
                      <a:pt x="80" y="52"/>
                    </a:lnTo>
                    <a:lnTo>
                      <a:pt x="84" y="35"/>
                    </a:lnTo>
                    <a:lnTo>
                      <a:pt x="82" y="19"/>
                    </a:lnTo>
                    <a:lnTo>
                      <a:pt x="74" y="6"/>
                    </a:lnTo>
                    <a:lnTo>
                      <a:pt x="67" y="2"/>
                    </a:lnTo>
                    <a:lnTo>
                      <a:pt x="61" y="0"/>
                    </a:lnTo>
                    <a:lnTo>
                      <a:pt x="44" y="0"/>
                    </a:lnTo>
                    <a:lnTo>
                      <a:pt x="28" y="8"/>
                    </a:lnTo>
                    <a:lnTo>
                      <a:pt x="13" y="21"/>
                    </a:lnTo>
                    <a:lnTo>
                      <a:pt x="4" y="39"/>
                    </a:lnTo>
                    <a:lnTo>
                      <a:pt x="0" y="56"/>
                    </a:lnTo>
                    <a:lnTo>
                      <a:pt x="2" y="71"/>
                    </a:lnTo>
                    <a:lnTo>
                      <a:pt x="9" y="83"/>
                    </a:lnTo>
                    <a:close/>
                  </a:path>
                </a:pathLst>
              </a:custGeom>
              <a:noFill/>
              <a:ln w="12700">
                <a:solidFill>
                  <a:srgbClr val="618FF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16617" name="Group 518">
              <a:extLst>
                <a:ext uri="{FF2B5EF4-FFF2-40B4-BE49-F238E27FC236}">
                  <a16:creationId xmlns:a16="http://schemas.microsoft.com/office/drawing/2014/main" id="{3E6262BA-A0EA-5DC4-AFF9-99C2422ADF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66" y="1472"/>
              <a:ext cx="42" cy="44"/>
              <a:chOff x="3066" y="1472"/>
              <a:chExt cx="42" cy="44"/>
            </a:xfrm>
          </p:grpSpPr>
          <p:sp>
            <p:nvSpPr>
              <p:cNvPr id="16621" name="Freeform 519">
                <a:extLst>
                  <a:ext uri="{FF2B5EF4-FFF2-40B4-BE49-F238E27FC236}">
                    <a16:creationId xmlns:a16="http://schemas.microsoft.com/office/drawing/2014/main" id="{CC88A019-8078-C307-5B3E-1B1E8061D0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6" y="1472"/>
                <a:ext cx="42" cy="44"/>
              </a:xfrm>
              <a:custGeom>
                <a:avLst/>
                <a:gdLst>
                  <a:gd name="T0" fmla="*/ 2 w 84"/>
                  <a:gd name="T1" fmla="*/ 10 h 89"/>
                  <a:gd name="T2" fmla="*/ 4 w 84"/>
                  <a:gd name="T3" fmla="*/ 11 h 89"/>
                  <a:gd name="T4" fmla="*/ 5 w 84"/>
                  <a:gd name="T5" fmla="*/ 11 h 89"/>
                  <a:gd name="T6" fmla="*/ 8 w 84"/>
                  <a:gd name="T7" fmla="*/ 10 h 89"/>
                  <a:gd name="T8" fmla="*/ 9 w 84"/>
                  <a:gd name="T9" fmla="*/ 8 h 89"/>
                  <a:gd name="T10" fmla="*/ 10 w 84"/>
                  <a:gd name="T11" fmla="*/ 6 h 89"/>
                  <a:gd name="T12" fmla="*/ 11 w 84"/>
                  <a:gd name="T13" fmla="*/ 4 h 89"/>
                  <a:gd name="T14" fmla="*/ 11 w 84"/>
                  <a:gd name="T15" fmla="*/ 2 h 89"/>
                  <a:gd name="T16" fmla="*/ 10 w 84"/>
                  <a:gd name="T17" fmla="*/ 0 h 89"/>
                  <a:gd name="T18" fmla="*/ 8 w 84"/>
                  <a:gd name="T19" fmla="*/ 0 h 89"/>
                  <a:gd name="T20" fmla="*/ 6 w 84"/>
                  <a:gd name="T21" fmla="*/ 0 h 89"/>
                  <a:gd name="T22" fmla="*/ 4 w 84"/>
                  <a:gd name="T23" fmla="*/ 0 h 89"/>
                  <a:gd name="T24" fmla="*/ 2 w 84"/>
                  <a:gd name="T25" fmla="*/ 2 h 89"/>
                  <a:gd name="T26" fmla="*/ 1 w 84"/>
                  <a:gd name="T27" fmla="*/ 4 h 89"/>
                  <a:gd name="T28" fmla="*/ 0 w 84"/>
                  <a:gd name="T29" fmla="*/ 6 h 89"/>
                  <a:gd name="T30" fmla="*/ 1 w 84"/>
                  <a:gd name="T31" fmla="*/ 8 h 89"/>
                  <a:gd name="T32" fmla="*/ 2 w 84"/>
                  <a:gd name="T33" fmla="*/ 10 h 8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4"/>
                  <a:gd name="T52" fmla="*/ 0 h 89"/>
                  <a:gd name="T53" fmla="*/ 84 w 84"/>
                  <a:gd name="T54" fmla="*/ 89 h 8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4" h="89">
                    <a:moveTo>
                      <a:pt x="9" y="83"/>
                    </a:moveTo>
                    <a:lnTo>
                      <a:pt x="25" y="89"/>
                    </a:lnTo>
                    <a:lnTo>
                      <a:pt x="40" y="89"/>
                    </a:lnTo>
                    <a:lnTo>
                      <a:pt x="57" y="83"/>
                    </a:lnTo>
                    <a:lnTo>
                      <a:pt x="71" y="69"/>
                    </a:lnTo>
                    <a:lnTo>
                      <a:pt x="80" y="52"/>
                    </a:lnTo>
                    <a:lnTo>
                      <a:pt x="84" y="35"/>
                    </a:lnTo>
                    <a:lnTo>
                      <a:pt x="82" y="19"/>
                    </a:lnTo>
                    <a:lnTo>
                      <a:pt x="74" y="6"/>
                    </a:lnTo>
                    <a:lnTo>
                      <a:pt x="61" y="0"/>
                    </a:lnTo>
                    <a:lnTo>
                      <a:pt x="44" y="0"/>
                    </a:lnTo>
                    <a:lnTo>
                      <a:pt x="28" y="6"/>
                    </a:lnTo>
                    <a:lnTo>
                      <a:pt x="13" y="19"/>
                    </a:lnTo>
                    <a:lnTo>
                      <a:pt x="3" y="37"/>
                    </a:lnTo>
                    <a:lnTo>
                      <a:pt x="0" y="54"/>
                    </a:lnTo>
                    <a:lnTo>
                      <a:pt x="2" y="69"/>
                    </a:lnTo>
                    <a:lnTo>
                      <a:pt x="9" y="83"/>
                    </a:lnTo>
                    <a:close/>
                  </a:path>
                </a:pathLst>
              </a:custGeom>
              <a:blipFill dpi="0" rotWithShape="0">
                <a:blip r:embed="rId27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6622" name="Freeform 520">
                <a:extLst>
                  <a:ext uri="{FF2B5EF4-FFF2-40B4-BE49-F238E27FC236}">
                    <a16:creationId xmlns:a16="http://schemas.microsoft.com/office/drawing/2014/main" id="{DC3958F1-DBFE-92BE-DECA-92F5689F47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6" y="1472"/>
                <a:ext cx="42" cy="44"/>
              </a:xfrm>
              <a:custGeom>
                <a:avLst/>
                <a:gdLst>
                  <a:gd name="T0" fmla="*/ 2 w 84"/>
                  <a:gd name="T1" fmla="*/ 10 h 89"/>
                  <a:gd name="T2" fmla="*/ 4 w 84"/>
                  <a:gd name="T3" fmla="*/ 11 h 89"/>
                  <a:gd name="T4" fmla="*/ 5 w 84"/>
                  <a:gd name="T5" fmla="*/ 11 h 89"/>
                  <a:gd name="T6" fmla="*/ 8 w 84"/>
                  <a:gd name="T7" fmla="*/ 10 h 89"/>
                  <a:gd name="T8" fmla="*/ 9 w 84"/>
                  <a:gd name="T9" fmla="*/ 8 h 89"/>
                  <a:gd name="T10" fmla="*/ 10 w 84"/>
                  <a:gd name="T11" fmla="*/ 6 h 89"/>
                  <a:gd name="T12" fmla="*/ 11 w 84"/>
                  <a:gd name="T13" fmla="*/ 4 h 89"/>
                  <a:gd name="T14" fmla="*/ 11 w 84"/>
                  <a:gd name="T15" fmla="*/ 2 h 89"/>
                  <a:gd name="T16" fmla="*/ 10 w 84"/>
                  <a:gd name="T17" fmla="*/ 0 h 89"/>
                  <a:gd name="T18" fmla="*/ 8 w 84"/>
                  <a:gd name="T19" fmla="*/ 0 h 89"/>
                  <a:gd name="T20" fmla="*/ 6 w 84"/>
                  <a:gd name="T21" fmla="*/ 0 h 89"/>
                  <a:gd name="T22" fmla="*/ 4 w 84"/>
                  <a:gd name="T23" fmla="*/ 0 h 89"/>
                  <a:gd name="T24" fmla="*/ 2 w 84"/>
                  <a:gd name="T25" fmla="*/ 2 h 89"/>
                  <a:gd name="T26" fmla="*/ 1 w 84"/>
                  <a:gd name="T27" fmla="*/ 4 h 89"/>
                  <a:gd name="T28" fmla="*/ 0 w 84"/>
                  <a:gd name="T29" fmla="*/ 6 h 89"/>
                  <a:gd name="T30" fmla="*/ 1 w 84"/>
                  <a:gd name="T31" fmla="*/ 8 h 89"/>
                  <a:gd name="T32" fmla="*/ 2 w 84"/>
                  <a:gd name="T33" fmla="*/ 10 h 8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4"/>
                  <a:gd name="T52" fmla="*/ 0 h 89"/>
                  <a:gd name="T53" fmla="*/ 84 w 84"/>
                  <a:gd name="T54" fmla="*/ 89 h 8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4" h="89">
                    <a:moveTo>
                      <a:pt x="9" y="83"/>
                    </a:moveTo>
                    <a:lnTo>
                      <a:pt x="25" y="89"/>
                    </a:lnTo>
                    <a:lnTo>
                      <a:pt x="40" y="89"/>
                    </a:lnTo>
                    <a:lnTo>
                      <a:pt x="57" y="83"/>
                    </a:lnTo>
                    <a:lnTo>
                      <a:pt x="71" y="69"/>
                    </a:lnTo>
                    <a:lnTo>
                      <a:pt x="80" y="52"/>
                    </a:lnTo>
                    <a:lnTo>
                      <a:pt x="84" y="35"/>
                    </a:lnTo>
                    <a:lnTo>
                      <a:pt x="82" y="19"/>
                    </a:lnTo>
                    <a:lnTo>
                      <a:pt x="74" y="6"/>
                    </a:lnTo>
                    <a:lnTo>
                      <a:pt x="61" y="0"/>
                    </a:lnTo>
                    <a:lnTo>
                      <a:pt x="44" y="0"/>
                    </a:lnTo>
                    <a:lnTo>
                      <a:pt x="28" y="6"/>
                    </a:lnTo>
                    <a:lnTo>
                      <a:pt x="13" y="19"/>
                    </a:lnTo>
                    <a:lnTo>
                      <a:pt x="3" y="37"/>
                    </a:lnTo>
                    <a:lnTo>
                      <a:pt x="0" y="54"/>
                    </a:lnTo>
                    <a:lnTo>
                      <a:pt x="2" y="69"/>
                    </a:lnTo>
                    <a:lnTo>
                      <a:pt x="9" y="83"/>
                    </a:lnTo>
                    <a:close/>
                  </a:path>
                </a:pathLst>
              </a:custGeom>
              <a:noFill/>
              <a:ln w="12700">
                <a:solidFill>
                  <a:srgbClr val="618FF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16618" name="Group 521">
              <a:extLst>
                <a:ext uri="{FF2B5EF4-FFF2-40B4-BE49-F238E27FC236}">
                  <a16:creationId xmlns:a16="http://schemas.microsoft.com/office/drawing/2014/main" id="{E5A51FEF-B3F9-3D1B-5832-870EB3E2EB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07" y="1472"/>
              <a:ext cx="43" cy="45"/>
              <a:chOff x="3007" y="1472"/>
              <a:chExt cx="43" cy="45"/>
            </a:xfrm>
          </p:grpSpPr>
          <p:sp>
            <p:nvSpPr>
              <p:cNvPr id="16619" name="Freeform 522">
                <a:extLst>
                  <a:ext uri="{FF2B5EF4-FFF2-40B4-BE49-F238E27FC236}">
                    <a16:creationId xmlns:a16="http://schemas.microsoft.com/office/drawing/2014/main" id="{E383EB6B-7E9B-292C-B435-BC69A74904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7" y="1472"/>
                <a:ext cx="43" cy="45"/>
              </a:xfrm>
              <a:custGeom>
                <a:avLst/>
                <a:gdLst>
                  <a:gd name="T0" fmla="*/ 2 w 86"/>
                  <a:gd name="T1" fmla="*/ 11 h 90"/>
                  <a:gd name="T2" fmla="*/ 4 w 86"/>
                  <a:gd name="T3" fmla="*/ 12 h 90"/>
                  <a:gd name="T4" fmla="*/ 5 w 86"/>
                  <a:gd name="T5" fmla="*/ 12 h 90"/>
                  <a:gd name="T6" fmla="*/ 8 w 86"/>
                  <a:gd name="T7" fmla="*/ 11 h 90"/>
                  <a:gd name="T8" fmla="*/ 9 w 86"/>
                  <a:gd name="T9" fmla="*/ 9 h 90"/>
                  <a:gd name="T10" fmla="*/ 11 w 86"/>
                  <a:gd name="T11" fmla="*/ 7 h 90"/>
                  <a:gd name="T12" fmla="*/ 11 w 86"/>
                  <a:gd name="T13" fmla="*/ 5 h 90"/>
                  <a:gd name="T14" fmla="*/ 11 w 86"/>
                  <a:gd name="T15" fmla="*/ 3 h 90"/>
                  <a:gd name="T16" fmla="*/ 10 w 86"/>
                  <a:gd name="T17" fmla="*/ 1 h 90"/>
                  <a:gd name="T18" fmla="*/ 9 w 86"/>
                  <a:gd name="T19" fmla="*/ 1 h 90"/>
                  <a:gd name="T20" fmla="*/ 8 w 86"/>
                  <a:gd name="T21" fmla="*/ 0 h 90"/>
                  <a:gd name="T22" fmla="*/ 6 w 86"/>
                  <a:gd name="T23" fmla="*/ 0 h 90"/>
                  <a:gd name="T24" fmla="*/ 4 w 86"/>
                  <a:gd name="T25" fmla="*/ 1 h 90"/>
                  <a:gd name="T26" fmla="*/ 2 w 86"/>
                  <a:gd name="T27" fmla="*/ 3 h 90"/>
                  <a:gd name="T28" fmla="*/ 1 w 86"/>
                  <a:gd name="T29" fmla="*/ 5 h 90"/>
                  <a:gd name="T30" fmla="*/ 0 w 86"/>
                  <a:gd name="T31" fmla="*/ 7 h 90"/>
                  <a:gd name="T32" fmla="*/ 1 w 86"/>
                  <a:gd name="T33" fmla="*/ 9 h 90"/>
                  <a:gd name="T34" fmla="*/ 2 w 86"/>
                  <a:gd name="T35" fmla="*/ 11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6"/>
                  <a:gd name="T55" fmla="*/ 0 h 90"/>
                  <a:gd name="T56" fmla="*/ 86 w 86"/>
                  <a:gd name="T57" fmla="*/ 90 h 9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6" h="90">
                    <a:moveTo>
                      <a:pt x="9" y="85"/>
                    </a:moveTo>
                    <a:lnTo>
                      <a:pt x="25" y="90"/>
                    </a:lnTo>
                    <a:lnTo>
                      <a:pt x="40" y="89"/>
                    </a:lnTo>
                    <a:lnTo>
                      <a:pt x="57" y="83"/>
                    </a:lnTo>
                    <a:lnTo>
                      <a:pt x="71" y="69"/>
                    </a:lnTo>
                    <a:lnTo>
                      <a:pt x="82" y="52"/>
                    </a:lnTo>
                    <a:lnTo>
                      <a:pt x="86" y="35"/>
                    </a:lnTo>
                    <a:lnTo>
                      <a:pt x="84" y="19"/>
                    </a:lnTo>
                    <a:lnTo>
                      <a:pt x="74" y="6"/>
                    </a:lnTo>
                    <a:lnTo>
                      <a:pt x="67" y="2"/>
                    </a:lnTo>
                    <a:lnTo>
                      <a:pt x="61" y="0"/>
                    </a:lnTo>
                    <a:lnTo>
                      <a:pt x="44" y="0"/>
                    </a:lnTo>
                    <a:lnTo>
                      <a:pt x="28" y="8"/>
                    </a:lnTo>
                    <a:lnTo>
                      <a:pt x="13" y="21"/>
                    </a:lnTo>
                    <a:lnTo>
                      <a:pt x="3" y="39"/>
                    </a:lnTo>
                    <a:lnTo>
                      <a:pt x="0" y="56"/>
                    </a:lnTo>
                    <a:lnTo>
                      <a:pt x="2" y="71"/>
                    </a:lnTo>
                    <a:lnTo>
                      <a:pt x="9" y="85"/>
                    </a:lnTo>
                    <a:close/>
                  </a:path>
                </a:pathLst>
              </a:custGeom>
              <a:blipFill dpi="0" rotWithShape="0">
                <a:blip r:embed="rId25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6620" name="Freeform 523">
                <a:extLst>
                  <a:ext uri="{FF2B5EF4-FFF2-40B4-BE49-F238E27FC236}">
                    <a16:creationId xmlns:a16="http://schemas.microsoft.com/office/drawing/2014/main" id="{8A24C990-798D-4715-815E-3C35E6C7D6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7" y="1472"/>
                <a:ext cx="43" cy="45"/>
              </a:xfrm>
              <a:custGeom>
                <a:avLst/>
                <a:gdLst>
                  <a:gd name="T0" fmla="*/ 2 w 86"/>
                  <a:gd name="T1" fmla="*/ 11 h 90"/>
                  <a:gd name="T2" fmla="*/ 4 w 86"/>
                  <a:gd name="T3" fmla="*/ 12 h 90"/>
                  <a:gd name="T4" fmla="*/ 5 w 86"/>
                  <a:gd name="T5" fmla="*/ 12 h 90"/>
                  <a:gd name="T6" fmla="*/ 8 w 86"/>
                  <a:gd name="T7" fmla="*/ 11 h 90"/>
                  <a:gd name="T8" fmla="*/ 9 w 86"/>
                  <a:gd name="T9" fmla="*/ 9 h 90"/>
                  <a:gd name="T10" fmla="*/ 11 w 86"/>
                  <a:gd name="T11" fmla="*/ 7 h 90"/>
                  <a:gd name="T12" fmla="*/ 11 w 86"/>
                  <a:gd name="T13" fmla="*/ 5 h 90"/>
                  <a:gd name="T14" fmla="*/ 11 w 86"/>
                  <a:gd name="T15" fmla="*/ 3 h 90"/>
                  <a:gd name="T16" fmla="*/ 10 w 86"/>
                  <a:gd name="T17" fmla="*/ 1 h 90"/>
                  <a:gd name="T18" fmla="*/ 9 w 86"/>
                  <a:gd name="T19" fmla="*/ 1 h 90"/>
                  <a:gd name="T20" fmla="*/ 8 w 86"/>
                  <a:gd name="T21" fmla="*/ 0 h 90"/>
                  <a:gd name="T22" fmla="*/ 6 w 86"/>
                  <a:gd name="T23" fmla="*/ 0 h 90"/>
                  <a:gd name="T24" fmla="*/ 4 w 86"/>
                  <a:gd name="T25" fmla="*/ 1 h 90"/>
                  <a:gd name="T26" fmla="*/ 2 w 86"/>
                  <a:gd name="T27" fmla="*/ 3 h 90"/>
                  <a:gd name="T28" fmla="*/ 1 w 86"/>
                  <a:gd name="T29" fmla="*/ 5 h 90"/>
                  <a:gd name="T30" fmla="*/ 0 w 86"/>
                  <a:gd name="T31" fmla="*/ 7 h 90"/>
                  <a:gd name="T32" fmla="*/ 1 w 86"/>
                  <a:gd name="T33" fmla="*/ 9 h 90"/>
                  <a:gd name="T34" fmla="*/ 2 w 86"/>
                  <a:gd name="T35" fmla="*/ 11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6"/>
                  <a:gd name="T55" fmla="*/ 0 h 90"/>
                  <a:gd name="T56" fmla="*/ 86 w 86"/>
                  <a:gd name="T57" fmla="*/ 90 h 9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6" h="90">
                    <a:moveTo>
                      <a:pt x="9" y="85"/>
                    </a:moveTo>
                    <a:lnTo>
                      <a:pt x="25" y="90"/>
                    </a:lnTo>
                    <a:lnTo>
                      <a:pt x="40" y="89"/>
                    </a:lnTo>
                    <a:lnTo>
                      <a:pt x="57" y="83"/>
                    </a:lnTo>
                    <a:lnTo>
                      <a:pt x="71" y="69"/>
                    </a:lnTo>
                    <a:lnTo>
                      <a:pt x="82" y="52"/>
                    </a:lnTo>
                    <a:lnTo>
                      <a:pt x="86" y="35"/>
                    </a:lnTo>
                    <a:lnTo>
                      <a:pt x="84" y="19"/>
                    </a:lnTo>
                    <a:lnTo>
                      <a:pt x="74" y="6"/>
                    </a:lnTo>
                    <a:lnTo>
                      <a:pt x="67" y="2"/>
                    </a:lnTo>
                    <a:lnTo>
                      <a:pt x="61" y="0"/>
                    </a:lnTo>
                    <a:lnTo>
                      <a:pt x="44" y="0"/>
                    </a:lnTo>
                    <a:lnTo>
                      <a:pt x="28" y="8"/>
                    </a:lnTo>
                    <a:lnTo>
                      <a:pt x="13" y="21"/>
                    </a:lnTo>
                    <a:lnTo>
                      <a:pt x="3" y="39"/>
                    </a:lnTo>
                    <a:lnTo>
                      <a:pt x="0" y="56"/>
                    </a:lnTo>
                    <a:lnTo>
                      <a:pt x="2" y="71"/>
                    </a:lnTo>
                    <a:lnTo>
                      <a:pt x="9" y="85"/>
                    </a:lnTo>
                    <a:close/>
                  </a:path>
                </a:pathLst>
              </a:custGeom>
              <a:noFill/>
              <a:ln w="12700">
                <a:solidFill>
                  <a:srgbClr val="618FF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</p:grpSp>
      <p:sp>
        <p:nvSpPr>
          <p:cNvPr id="16600" name="Rectangle 524">
            <a:extLst>
              <a:ext uri="{FF2B5EF4-FFF2-40B4-BE49-F238E27FC236}">
                <a16:creationId xmlns:a16="http://schemas.microsoft.com/office/drawing/2014/main" id="{B7552F98-06F5-9469-287C-597986142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7650" y="5416550"/>
            <a:ext cx="555625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chemeClr val="bg1"/>
              </a:solidFill>
            </a:endParaRPr>
          </a:p>
        </p:txBody>
      </p:sp>
      <p:sp>
        <p:nvSpPr>
          <p:cNvPr id="16601" name="Rectangle 525">
            <a:extLst>
              <a:ext uri="{FF2B5EF4-FFF2-40B4-BE49-F238E27FC236}">
                <a16:creationId xmlns:a16="http://schemas.microsoft.com/office/drawing/2014/main" id="{DCC4E1B2-84AE-9DB5-2F1E-4D866BC2F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1788" y="5470525"/>
            <a:ext cx="18097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l-GR" sz="220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endParaRPr lang="en-GB" altLang="el-GR" sz="1800">
              <a:solidFill>
                <a:schemeClr val="bg1"/>
              </a:solidFill>
            </a:endParaRPr>
          </a:p>
        </p:txBody>
      </p:sp>
      <p:sp>
        <p:nvSpPr>
          <p:cNvPr id="16602" name="Rectangle 526">
            <a:extLst>
              <a:ext uri="{FF2B5EF4-FFF2-40B4-BE49-F238E27FC236}">
                <a16:creationId xmlns:a16="http://schemas.microsoft.com/office/drawing/2014/main" id="{26411A8E-0CBB-8B22-A4C5-FF584FEF9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6413" y="5226050"/>
            <a:ext cx="598487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chemeClr val="bg1"/>
              </a:solidFill>
            </a:endParaRPr>
          </a:p>
        </p:txBody>
      </p:sp>
      <p:sp>
        <p:nvSpPr>
          <p:cNvPr id="16603" name="Rectangle 527">
            <a:extLst>
              <a:ext uri="{FF2B5EF4-FFF2-40B4-BE49-F238E27FC236}">
                <a16:creationId xmlns:a16="http://schemas.microsoft.com/office/drawing/2014/main" id="{0C070B6B-7D95-7C1C-4598-40A8F10A6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5280025"/>
            <a:ext cx="18097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l-GR" sz="220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endParaRPr lang="en-GB" altLang="el-GR" sz="1800">
              <a:solidFill>
                <a:schemeClr val="bg1"/>
              </a:solidFill>
            </a:endParaRPr>
          </a:p>
        </p:txBody>
      </p:sp>
      <p:sp>
        <p:nvSpPr>
          <p:cNvPr id="16604" name="Rectangle 528">
            <a:extLst>
              <a:ext uri="{FF2B5EF4-FFF2-40B4-BE49-F238E27FC236}">
                <a16:creationId xmlns:a16="http://schemas.microsoft.com/office/drawing/2014/main" id="{929C64CD-2CA0-52FE-C46F-F15A4EA5E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5070475"/>
            <a:ext cx="727075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chemeClr val="bg1"/>
              </a:solidFill>
            </a:endParaRPr>
          </a:p>
        </p:txBody>
      </p:sp>
      <p:sp>
        <p:nvSpPr>
          <p:cNvPr id="16605" name="Rectangle 529">
            <a:extLst>
              <a:ext uri="{FF2B5EF4-FFF2-40B4-BE49-F238E27FC236}">
                <a16:creationId xmlns:a16="http://schemas.microsoft.com/office/drawing/2014/main" id="{5F6ADA49-C9CA-AEE8-368C-18F0E9915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438" y="5122863"/>
            <a:ext cx="18097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l-GR" sz="2200">
                <a:solidFill>
                  <a:srgbClr val="000082"/>
                </a:solidFill>
                <a:latin typeface="Times New Roman" panose="02020603050405020304" pitchFamily="18" charset="0"/>
              </a:rPr>
              <a:t> </a:t>
            </a:r>
            <a:endParaRPr lang="en-GB" altLang="el-GR" sz="1800">
              <a:solidFill>
                <a:schemeClr val="bg1"/>
              </a:solidFill>
            </a:endParaRPr>
          </a:p>
        </p:txBody>
      </p:sp>
      <p:sp>
        <p:nvSpPr>
          <p:cNvPr id="16606" name="Rectangle 530">
            <a:extLst>
              <a:ext uri="{FF2B5EF4-FFF2-40B4-BE49-F238E27FC236}">
                <a16:creationId xmlns:a16="http://schemas.microsoft.com/office/drawing/2014/main" id="{821AC5BD-75E8-AFF0-1C1C-361886662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5375" y="4740275"/>
            <a:ext cx="6635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chemeClr val="bg1"/>
              </a:solidFill>
            </a:endParaRPr>
          </a:p>
        </p:txBody>
      </p:sp>
      <p:sp>
        <p:nvSpPr>
          <p:cNvPr id="16607" name="Rectangle 531">
            <a:extLst>
              <a:ext uri="{FF2B5EF4-FFF2-40B4-BE49-F238E27FC236}">
                <a16:creationId xmlns:a16="http://schemas.microsoft.com/office/drawing/2014/main" id="{39D6E5DB-C435-24E4-145A-AE1EF4AAD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7925" y="4792663"/>
            <a:ext cx="18097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l-GR" sz="220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endParaRPr lang="en-GB" altLang="el-GR" sz="1800">
              <a:solidFill>
                <a:schemeClr val="bg1"/>
              </a:solidFill>
            </a:endParaRPr>
          </a:p>
        </p:txBody>
      </p:sp>
      <p:sp>
        <p:nvSpPr>
          <p:cNvPr id="16608" name="Rectangle 532">
            <a:extLst>
              <a:ext uri="{FF2B5EF4-FFF2-40B4-BE49-F238E27FC236}">
                <a16:creationId xmlns:a16="http://schemas.microsoft.com/office/drawing/2014/main" id="{0962669C-953C-D090-312F-A3C2C081D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399" y="1768597"/>
            <a:ext cx="1255712" cy="342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chemeClr val="bg1"/>
              </a:solidFill>
            </a:endParaRPr>
          </a:p>
        </p:txBody>
      </p:sp>
      <p:sp>
        <p:nvSpPr>
          <p:cNvPr id="16609" name="Rectangle 533">
            <a:extLst>
              <a:ext uri="{FF2B5EF4-FFF2-40B4-BE49-F238E27FC236}">
                <a16:creationId xmlns:a16="http://schemas.microsoft.com/office/drawing/2014/main" id="{49964842-A87C-0FCC-3B78-DD3946D81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2625" y="2038350"/>
            <a:ext cx="444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l-GR" sz="14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en-GB" altLang="el-GR" sz="1800">
              <a:solidFill>
                <a:schemeClr val="bg1"/>
              </a:solidFill>
            </a:endParaRPr>
          </a:p>
        </p:txBody>
      </p:sp>
      <p:sp>
        <p:nvSpPr>
          <p:cNvPr id="16611" name="Rectangle 535">
            <a:extLst>
              <a:ext uri="{FF2B5EF4-FFF2-40B4-BE49-F238E27FC236}">
                <a16:creationId xmlns:a16="http://schemas.microsoft.com/office/drawing/2014/main" id="{14B9DBE9-8794-2621-2A98-457A9B234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2041525"/>
            <a:ext cx="1158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l-GR" sz="14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GB" altLang="el-GR" sz="1800">
              <a:solidFill>
                <a:schemeClr val="bg1"/>
              </a:solidFill>
            </a:endParaRPr>
          </a:p>
        </p:txBody>
      </p:sp>
      <p:sp>
        <p:nvSpPr>
          <p:cNvPr id="16613" name="Rectangle 537">
            <a:extLst>
              <a:ext uri="{FF2B5EF4-FFF2-40B4-BE49-F238E27FC236}">
                <a16:creationId xmlns:a16="http://schemas.microsoft.com/office/drawing/2014/main" id="{46E881A8-3551-3A31-87BC-481C7BF7E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1575" y="4899025"/>
            <a:ext cx="1158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l-GR" sz="14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GB" altLang="el-GR" sz="1800">
              <a:solidFill>
                <a:schemeClr val="bg1"/>
              </a:solidFill>
            </a:endParaRPr>
          </a:p>
        </p:txBody>
      </p:sp>
      <p:sp>
        <p:nvSpPr>
          <p:cNvPr id="16614" name="Text Box 538">
            <a:extLst>
              <a:ext uri="{FF2B5EF4-FFF2-40B4-BE49-F238E27FC236}">
                <a16:creationId xmlns:a16="http://schemas.microsoft.com/office/drawing/2014/main" id="{6CCBDD7F-C411-28E6-40A2-59EC502D5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2819400"/>
            <a:ext cx="2349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160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endParaRPr lang="en-US" altLang="el-GR" sz="1600">
              <a:solidFill>
                <a:schemeClr val="bg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160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600">
              <a:solidFill>
                <a:schemeClr val="bg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615" name="Text Box 539">
            <a:extLst>
              <a:ext uri="{FF2B5EF4-FFF2-40B4-BE49-F238E27FC236}">
                <a16:creationId xmlns:a16="http://schemas.microsoft.com/office/drawing/2014/main" id="{DBC434D3-E3B5-BE32-CC46-E000D9C11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3200" y="914400"/>
            <a:ext cx="62540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000" dirty="0">
                <a:solidFill>
                  <a:schemeClr val="tx2"/>
                </a:solidFill>
              </a:rPr>
              <a:t>Εμφύτευση: 6η-10η ημέρα μετά την </a:t>
            </a:r>
            <a:r>
              <a:rPr lang="el-GR" altLang="el-GR" sz="2000" dirty="0" err="1">
                <a:solidFill>
                  <a:schemeClr val="tx2"/>
                </a:solidFill>
              </a:rPr>
              <a:t>ωοθυλακιορρηξία</a:t>
            </a:r>
            <a:endParaRPr lang="en-GB" altLang="el-GR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169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37D4BC8-3FC9-7234-3C22-CD066515F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1273"/>
            <a:ext cx="9144000" cy="555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93792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Αποτέλεσμα εικόνας για ΕΥΧΑΡΙΣΤΏ">
            <a:extLst>
              <a:ext uri="{FF2B5EF4-FFF2-40B4-BE49-F238E27FC236}">
                <a16:creationId xmlns:a16="http://schemas.microsoft.com/office/drawing/2014/main" id="{20382BBA-F455-5177-17A8-C934CCC90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507" y="6020595"/>
            <a:ext cx="1617493" cy="808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1193190" y="2594735"/>
            <a:ext cx="7540403" cy="1470025"/>
          </a:xfrm>
        </p:spPr>
        <p:txBody>
          <a:bodyPr>
            <a:noAutofit/>
          </a:bodyPr>
          <a:lstStyle/>
          <a:p>
            <a:pPr algn="ctr"/>
            <a:r>
              <a:rPr lang="el-GR" sz="3200" spc="-35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Οδοντιατρική Διαχείριση Εγκύου</a:t>
            </a:r>
            <a:br>
              <a:rPr lang="el-GR" sz="3200" spc="-3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l-GR" sz="3200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467544" y="3861048"/>
            <a:ext cx="7096302" cy="1752600"/>
          </a:xfrm>
        </p:spPr>
        <p:txBody>
          <a:bodyPr>
            <a:normAutofit/>
          </a:bodyPr>
          <a:lstStyle/>
          <a:p>
            <a:r>
              <a:rPr lang="el-GR" sz="1800" dirty="0"/>
              <a:t>Σοφία </a:t>
            </a:r>
            <a:r>
              <a:rPr lang="el-GR" sz="1800" dirty="0" err="1"/>
              <a:t>Καλανταρίδου</a:t>
            </a:r>
            <a:endParaRPr lang="en-US" sz="1800" dirty="0"/>
          </a:p>
          <a:p>
            <a:r>
              <a:rPr lang="el-GR" sz="1800" dirty="0"/>
              <a:t>Καθηγήτρια Μαιευτικής – Γυναικολογίας &amp; Στείρωσης</a:t>
            </a:r>
            <a:endParaRPr lang="en-US" sz="1800" dirty="0"/>
          </a:p>
          <a:p>
            <a:r>
              <a:rPr lang="el-GR" sz="1800" dirty="0"/>
              <a:t>Εθνικό και Καποδιστριακό Πανεπιστήμιο Αθηνών</a:t>
            </a:r>
            <a:endParaRPr lang="en-US" sz="1800" dirty="0"/>
          </a:p>
          <a:p>
            <a:endParaRPr lang="el-GR" sz="1800" dirty="0"/>
          </a:p>
          <a:p>
            <a:endParaRPr lang="el-GR" dirty="0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3BFAADA2-0532-D173-A0E4-72E9613CBB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A46B753-722F-1D0A-4AE5-F46BFB07D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434" y="4861116"/>
            <a:ext cx="2232248" cy="199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elpful Tips Regarding Dental Health During Pregnancy - Northgate Dental">
            <a:extLst>
              <a:ext uri="{FF2B5EF4-FFF2-40B4-BE49-F238E27FC236}">
                <a16:creationId xmlns:a16="http://schemas.microsoft.com/office/drawing/2014/main" id="{AD26F39D-15EB-351A-6F95-98ED58E19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170" y="5162510"/>
            <a:ext cx="2994344" cy="168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ental Care for Pregnant Women: Tips for Oral Wellness">
            <a:extLst>
              <a:ext uri="{FF2B5EF4-FFF2-40B4-BE49-F238E27FC236}">
                <a16:creationId xmlns:a16="http://schemas.microsoft.com/office/drawing/2014/main" id="{241E9B5A-9E13-3008-023E-B786D59AC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9" y="4863676"/>
            <a:ext cx="1994324" cy="199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ORAL HEALTH DURING PREGNANCY - True Smile Works">
            <a:extLst>
              <a:ext uri="{FF2B5EF4-FFF2-40B4-BE49-F238E27FC236}">
                <a16:creationId xmlns:a16="http://schemas.microsoft.com/office/drawing/2014/main" id="{79AEE215-F394-0585-98C2-5F4B02C21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364" y="438434"/>
            <a:ext cx="4248472" cy="247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547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BC884F3E-CA0B-877A-2011-5F2025D5E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868363"/>
            <a:ext cx="8351837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>
            <a:extLst>
              <a:ext uri="{FF2B5EF4-FFF2-40B4-BE49-F238E27FC236}">
                <a16:creationId xmlns:a16="http://schemas.microsoft.com/office/drawing/2014/main" id="{F4F49541-050A-92AF-C391-B494076978B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88950" y="212725"/>
            <a:ext cx="8229600" cy="839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z="3200" dirty="0">
              <a:solidFill>
                <a:srgbClr val="FFFF00"/>
              </a:solidFill>
              <a:effectLst/>
            </a:endParaRPr>
          </a:p>
        </p:txBody>
      </p:sp>
      <p:sp>
        <p:nvSpPr>
          <p:cNvPr id="14340" name="3 - Έλλειψη">
            <a:extLst>
              <a:ext uri="{FF2B5EF4-FFF2-40B4-BE49-F238E27FC236}">
                <a16:creationId xmlns:a16="http://schemas.microsoft.com/office/drawing/2014/main" id="{ED446BA7-3729-053F-CD81-E66C84B7F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688" y="2133600"/>
            <a:ext cx="1008062" cy="57467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687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strogen, progesterone, and human chorionic gonadotropin (hCG) levels throughout pregnancy.">
            <a:extLst>
              <a:ext uri="{FF2B5EF4-FFF2-40B4-BE49-F238E27FC236}">
                <a16:creationId xmlns:a16="http://schemas.microsoft.com/office/drawing/2014/main" id="{F04E7D48-A242-AD97-DD3D-BD21EFF98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068960"/>
            <a:ext cx="3601771" cy="202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1B0F1B21-D117-C2AA-C646-D8BBD70CA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4" y="1152128"/>
            <a:ext cx="5705872" cy="570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1B330CA4-4905-8763-83DC-3B1BEA0F4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91736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l-GR" sz="2800" dirty="0"/>
              <a:t>Ορμονικές μεταβολές στη διάρκεια της κύησης</a:t>
            </a:r>
          </a:p>
        </p:txBody>
      </p:sp>
    </p:spTree>
    <p:extLst>
      <p:ext uri="{BB962C8B-B14F-4D97-AF65-F5344CB8AC3E}">
        <p14:creationId xmlns:p14="http://schemas.microsoft.com/office/powerpoint/2010/main" val="1809883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B8E138E-3215-6981-A350-047659576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C30F48C6-3282-2616-C28C-21C654B54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56" y="1016540"/>
            <a:ext cx="8603087" cy="4824919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D0F4B4CE-70E2-8E6A-9B17-7747BB861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224" y="6165304"/>
            <a:ext cx="1313645" cy="2464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2C5106-9E31-C4C6-1504-93172A0FE411}"/>
              </a:ext>
            </a:extLst>
          </p:cNvPr>
          <p:cNvSpPr txBox="1"/>
          <p:nvPr/>
        </p:nvSpPr>
        <p:spPr>
          <a:xfrm>
            <a:off x="7020272" y="6400472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3082334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rontiers | Nutrition and Metabolic Adaptations in Physiological and  Complicated Pregnancy: Focus on Obesity and Gestational Diabetes">
            <a:extLst>
              <a:ext uri="{FF2B5EF4-FFF2-40B4-BE49-F238E27FC236}">
                <a16:creationId xmlns:a16="http://schemas.microsoft.com/office/drawing/2014/main" id="{E9659F87-A0AE-FC48-87E2-89DC638D0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76672"/>
            <a:ext cx="6090692" cy="622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744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560C169F-A64F-B6AB-67C5-92D9ED626AB6}"/>
              </a:ext>
            </a:extLst>
          </p:cNvPr>
          <p:cNvPicPr>
            <a:picLocks noGrp="1" noChangeAspect="1" noChangeArrowheads="1"/>
          </p:cNvPicPr>
          <p:nvPr>
            <p:ph type="ctr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425575"/>
            <a:ext cx="6626225" cy="2174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ext Box 3">
            <a:extLst>
              <a:ext uri="{FF2B5EF4-FFF2-40B4-BE49-F238E27FC236}">
                <a16:creationId xmlns:a16="http://schemas.microsoft.com/office/drawing/2014/main" id="{633E4741-8BFA-7E5C-2638-4109D437F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838" y="43846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chemeClr val="bg1"/>
              </a:solidFill>
            </a:endParaRP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F69D905D-9663-B55E-DF0E-1BD63044A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365625"/>
            <a:ext cx="5478462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5">
            <a:extLst>
              <a:ext uri="{FF2B5EF4-FFF2-40B4-BE49-F238E27FC236}">
                <a16:creationId xmlns:a16="http://schemas.microsoft.com/office/drawing/2014/main" id="{C6168D73-E543-A590-FAA2-C8603180D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3592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chemeClr val="bg1"/>
              </a:solidFill>
            </a:endParaRPr>
          </a:p>
        </p:txBody>
      </p:sp>
      <p:sp>
        <p:nvSpPr>
          <p:cNvPr id="17414" name="Text Box 6">
            <a:extLst>
              <a:ext uri="{FF2B5EF4-FFF2-40B4-BE49-F238E27FC236}">
                <a16:creationId xmlns:a16="http://schemas.microsoft.com/office/drawing/2014/main" id="{410CC145-F3BB-3F2A-D925-9724E2C8B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1638" y="36655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chemeClr val="bg1"/>
              </a:solidFill>
            </a:endParaRPr>
          </a:p>
        </p:txBody>
      </p:sp>
      <p:pic>
        <p:nvPicPr>
          <p:cNvPr id="17415" name="Picture 7">
            <a:extLst>
              <a:ext uri="{FF2B5EF4-FFF2-40B4-BE49-F238E27FC236}">
                <a16:creationId xmlns:a16="http://schemas.microsoft.com/office/drawing/2014/main" id="{F84E020F-3399-9363-DCD3-1822B173D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860800"/>
            <a:ext cx="3859212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1628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B4188081-FA13-DD04-EEF1-4A9561F5BA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20688"/>
            <a:ext cx="8229600" cy="10668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2400" b="1" dirty="0"/>
              <a:t>The role of CRH in establishing </a:t>
            </a:r>
            <a:br>
              <a:rPr lang="en-US" sz="2400" b="1" dirty="0"/>
            </a:br>
            <a:r>
              <a:rPr lang="en-US" sz="2400" b="1" dirty="0"/>
              <a:t>fetal-maternal immunotolerance</a:t>
            </a:r>
            <a:br>
              <a:rPr lang="en-US" sz="2400" b="1" dirty="0"/>
            </a:br>
            <a:endParaRPr lang="el-GR" sz="2400" b="1" dirty="0"/>
          </a:p>
        </p:txBody>
      </p:sp>
      <p:pic>
        <p:nvPicPr>
          <p:cNvPr id="19459" name="Picture 4" descr="CRH">
            <a:extLst>
              <a:ext uri="{FF2B5EF4-FFF2-40B4-BE49-F238E27FC236}">
                <a16:creationId xmlns:a16="http://schemas.microsoft.com/office/drawing/2014/main" id="{48989B70-FC5F-1FB2-4E97-CA3A07E8B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73212"/>
            <a:ext cx="5984875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5">
            <a:extLst>
              <a:ext uri="{FF2B5EF4-FFF2-40B4-BE49-F238E27FC236}">
                <a16:creationId xmlns:a16="http://schemas.microsoft.com/office/drawing/2014/main" id="{6FB93656-B31D-18F8-34AF-1D6D19FC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936" y="6409450"/>
            <a:ext cx="5848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l-GR" sz="2000" dirty="0" err="1"/>
              <a:t>Makrigiannakis</a:t>
            </a:r>
            <a:r>
              <a:rPr lang="en-US" altLang="el-GR" sz="2000" dirty="0"/>
              <a:t> et al, Nature Immunol 2001</a:t>
            </a:r>
            <a:endParaRPr lang="el-GR" altLang="el-GR" sz="2000" dirty="0"/>
          </a:p>
        </p:txBody>
      </p:sp>
    </p:spTree>
    <p:extLst>
      <p:ext uri="{BB962C8B-B14F-4D97-AF65-F5344CB8AC3E}">
        <p14:creationId xmlns:p14="http://schemas.microsoft.com/office/powerpoint/2010/main" val="706197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743E82D5-E4F4-E563-74D5-9D1E2EB61FE5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1052513"/>
            <a:ext cx="6265862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Text Box 3">
            <a:extLst>
              <a:ext uri="{FF2B5EF4-FFF2-40B4-BE49-F238E27FC236}">
                <a16:creationId xmlns:a16="http://schemas.microsoft.com/office/drawing/2014/main" id="{97E5CB5A-A297-E982-1D72-327EE7425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5661025"/>
            <a:ext cx="4527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1800">
                <a:solidFill>
                  <a:schemeClr val="bg1"/>
                </a:solidFill>
              </a:rPr>
              <a:t>Makrigiannakis et al. Nature Immunol 2001</a:t>
            </a:r>
            <a:endParaRPr lang="el-GR" altLang="el-GR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781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78F31794-D6CE-A30B-304F-422443BD15E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23528" y="2578123"/>
            <a:ext cx="8749383" cy="287771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6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600" b="0" i="0" dirty="0">
                <a:effectLst/>
                <a:cs typeface="Arial" panose="020B0604020202020204" pitchFamily="34" charset="0"/>
              </a:rPr>
              <a:t>Κατά την διάρκειά της εγκυμοσύνης συμβαίνουν πολλές αλλαγές στον οργανισμό μιας γυναίκας,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600" b="0" i="0" dirty="0">
                <a:effectLst/>
                <a:cs typeface="Arial" panose="020B0604020202020204" pitchFamily="34" charset="0"/>
              </a:rPr>
              <a:t>οι οποίες εκτός των άλλων επιδρούν και στη στοματική κοιλότητα και κυρίως στα ούλα.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b="0" i="0" dirty="0"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600" b="0" i="0" dirty="0">
                <a:effectLst/>
                <a:cs typeface="Arial" panose="020B0604020202020204" pitchFamily="34" charset="0"/>
              </a:rPr>
              <a:t>Η φλεγμονή των ούλων ξεκινά μέσω της μικροβιακής πλάκας και επιδεινώνεται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600" b="0" i="0" dirty="0">
                <a:effectLst/>
                <a:cs typeface="Arial" panose="020B0604020202020204" pitchFamily="34" charset="0"/>
              </a:rPr>
              <a:t>λόγω των ορμονικών μεταβολών που συμβαίνουν σε μία έγκυο με αποτέλεσμα να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600" b="0" i="0" dirty="0">
                <a:effectLst/>
                <a:cs typeface="Arial" panose="020B0604020202020204" pitchFamily="34" charset="0"/>
              </a:rPr>
              <a:t> εμφανίζεται η ουλίτιδα εγκυμοσύνης.</a:t>
            </a:r>
            <a:endParaRPr lang="el-GR" altLang="el-GR" sz="1600" dirty="0"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1600" b="0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cs typeface="Arial" panose="020B0604020202020204" pitchFamily="34" charset="0"/>
              </a:rPr>
              <a:t>Φλεγμονές στη στοματική κοιλότητα σχετίζονται με    </a:t>
            </a:r>
            <a:r>
              <a:rPr kumimoji="0" lang="en-US" altLang="el-GR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cs typeface="Arial" panose="020B0604020202020204" pitchFamily="34" charset="0"/>
              </a:rPr>
              <a:t>  </a:t>
            </a:r>
            <a:r>
              <a:rPr lang="el-GR" altLang="el-GR" sz="1800" dirty="0">
                <a:solidFill>
                  <a:srgbClr val="333333"/>
                </a:solidFill>
                <a:cs typeface="Arial" panose="020B0604020202020204" pitchFamily="34" charset="0"/>
              </a:rPr>
              <a:t>κί</a:t>
            </a: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cs typeface="Arial" panose="020B0604020202020204" pitchFamily="34" charset="0"/>
              </a:rPr>
              <a:t>νδυνο για πρόωρο τοκετ</a:t>
            </a:r>
            <a:r>
              <a:rPr lang="el-GR" altLang="el-GR" sz="1800" dirty="0">
                <a:solidFill>
                  <a:srgbClr val="333333"/>
                </a:solidFill>
                <a:cs typeface="Arial" panose="020B0604020202020204" pitchFamily="34" charset="0"/>
              </a:rPr>
              <a:t>ό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cs typeface="Arial" panose="020B0604020202020204" pitchFamily="34" charset="0"/>
              </a:rPr>
              <a:t>Και γέννηση νεογνών με χαμηλό βάρος γέννησης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200" b="0" i="0" u="none" strike="noStrike" cap="none" normalizeH="0" baseline="0" dirty="0" err="1">
                <a:ln>
                  <a:noFill/>
                </a:ln>
                <a:effectLst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Michalowicz</a:t>
            </a:r>
            <a:r>
              <a:rPr kumimoji="0" lang="el-GR" altLang="el-GR" sz="12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2008</a:t>
            </a:r>
            <a:r>
              <a:rPr kumimoji="0" lang="el-GR" altLang="el-GR" sz="12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, </a:t>
            </a:r>
            <a:r>
              <a:rPr kumimoji="0" lang="el-GR" altLang="el-GR" sz="1200" b="0" i="0" u="none" strike="noStrike" cap="none" normalizeH="0" baseline="0" dirty="0" err="1">
                <a:ln>
                  <a:noFill/>
                </a:ln>
                <a:effectLst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Jeffcoat</a:t>
            </a:r>
            <a:r>
              <a:rPr kumimoji="0" lang="el-GR" altLang="el-GR" sz="12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2003</a:t>
            </a:r>
            <a:r>
              <a:rPr kumimoji="0" lang="el-GR" altLang="el-GR" sz="12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, </a:t>
            </a:r>
            <a:r>
              <a:rPr kumimoji="0" lang="el-GR" altLang="el-GR" sz="1200" b="0" i="0" u="none" strike="noStrike" cap="none" normalizeH="0" baseline="0" dirty="0" err="1">
                <a:ln>
                  <a:noFill/>
                </a:ln>
                <a:effectLst/>
                <a:cs typeface="Arial" panose="020B0604020202020204" pitchFamily="34" charset="0"/>
              </a:rPr>
              <a:t>Lopez</a:t>
            </a:r>
            <a:r>
              <a:rPr kumimoji="0" lang="el-GR" altLang="el-GR" sz="12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 2005). </a:t>
            </a:r>
            <a:endParaRPr kumimoji="0" lang="en-US" altLang="el-GR" sz="1200" b="0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l-GR" sz="1100" dirty="0">
              <a:solidFill>
                <a:srgbClr val="333333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051" name="Picture 3" descr="Oral Health &amp; Pregnancy - European Federation of Periodontology">
            <a:extLst>
              <a:ext uri="{FF2B5EF4-FFF2-40B4-BE49-F238E27FC236}">
                <a16:creationId xmlns:a16="http://schemas.microsoft.com/office/drawing/2014/main" id="{D256ADB7-3A2E-9441-D03D-AC6F45F29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41449"/>
            <a:ext cx="2695575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Βέλος: Επάνω 4">
            <a:extLst>
              <a:ext uri="{FF2B5EF4-FFF2-40B4-BE49-F238E27FC236}">
                <a16:creationId xmlns:a16="http://schemas.microsoft.com/office/drawing/2014/main" id="{AE4B9DD2-9E54-1CE8-A4D5-35F7770F8282}"/>
              </a:ext>
            </a:extLst>
          </p:cNvPr>
          <p:cNvSpPr/>
          <p:nvPr/>
        </p:nvSpPr>
        <p:spPr>
          <a:xfrm>
            <a:off x="5494532" y="4581128"/>
            <a:ext cx="216024" cy="216024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053" name="Picture 5" descr="Free Pregnancy and Oral Health Education Afternmoon | Marius Street Family  Dental">
            <a:extLst>
              <a:ext uri="{FF2B5EF4-FFF2-40B4-BE49-F238E27FC236}">
                <a16:creationId xmlns:a16="http://schemas.microsoft.com/office/drawing/2014/main" id="{AD1620B0-728F-27FE-5DB6-540BB65CD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1288"/>
            <a:ext cx="4431544" cy="221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749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5B80F7F6-A414-28BD-100E-E23161CEF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1" y="446830"/>
            <a:ext cx="6160265" cy="622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55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90" y="1887279"/>
            <a:ext cx="8470285" cy="19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 rot="-5400000">
            <a:off x="-400714" y="2649500"/>
            <a:ext cx="1590896" cy="2870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0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ΕΠΙΠΕΔΑ ΟΡΜΟΝΩΝ</a:t>
            </a:r>
          </a:p>
        </p:txBody>
      </p:sp>
      <p:sp>
        <p:nvSpPr>
          <p:cNvPr id="4" name="Rectangle 3"/>
          <p:cNvSpPr/>
          <p:nvPr/>
        </p:nvSpPr>
        <p:spPr>
          <a:xfrm>
            <a:off x="1931276" y="1064585"/>
            <a:ext cx="4635062" cy="4306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ΣΤΑΔΙΑ ΤΗΣ ΖΩΗΣ ΤΗΣ ΓΥΝΑΙΚΑΣ</a:t>
            </a:r>
          </a:p>
        </p:txBody>
      </p:sp>
      <p:sp>
        <p:nvSpPr>
          <p:cNvPr id="5" name="Rectangle 4"/>
          <p:cNvSpPr/>
          <p:nvPr/>
        </p:nvSpPr>
        <p:spPr>
          <a:xfrm>
            <a:off x="741621" y="2053413"/>
            <a:ext cx="925033" cy="151514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900" dirty="0">
                <a:solidFill>
                  <a:schemeClr val="tx1"/>
                </a:solidFill>
                <a:latin typeface="Calibri" panose="020F0502020204030204" pitchFamily="34" charset="0"/>
              </a:rPr>
              <a:t>Παιδική ηλικία</a:t>
            </a:r>
          </a:p>
        </p:txBody>
      </p:sp>
      <p:sp>
        <p:nvSpPr>
          <p:cNvPr id="7" name="Rectangle 6"/>
          <p:cNvSpPr/>
          <p:nvPr/>
        </p:nvSpPr>
        <p:spPr>
          <a:xfrm>
            <a:off x="1868673" y="2053413"/>
            <a:ext cx="925033" cy="151514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900" dirty="0">
                <a:solidFill>
                  <a:schemeClr val="tx1"/>
                </a:solidFill>
                <a:latin typeface="Calibri" panose="020F0502020204030204" pitchFamily="34" charset="0"/>
              </a:rPr>
              <a:t>Εφηβεία</a:t>
            </a:r>
          </a:p>
        </p:txBody>
      </p:sp>
      <p:sp>
        <p:nvSpPr>
          <p:cNvPr id="8" name="Rectangle 7"/>
          <p:cNvSpPr/>
          <p:nvPr/>
        </p:nvSpPr>
        <p:spPr>
          <a:xfrm>
            <a:off x="3476846" y="2025502"/>
            <a:ext cx="996803" cy="20733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900" dirty="0">
                <a:solidFill>
                  <a:schemeClr val="bg1"/>
                </a:solidFill>
                <a:latin typeface="Calibri" panose="020F0502020204030204" pitchFamily="34" charset="0"/>
              </a:rPr>
              <a:t>Αναπαραγωγική ηλικία</a:t>
            </a:r>
          </a:p>
        </p:txBody>
      </p:sp>
      <p:sp>
        <p:nvSpPr>
          <p:cNvPr id="9" name="Rectangle 8"/>
          <p:cNvSpPr/>
          <p:nvPr/>
        </p:nvSpPr>
        <p:spPr>
          <a:xfrm>
            <a:off x="5209954" y="2049427"/>
            <a:ext cx="925033" cy="151514"/>
          </a:xfrm>
          <a:prstGeom prst="rect">
            <a:avLst/>
          </a:prstGeom>
          <a:solidFill>
            <a:srgbClr val="00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900" dirty="0">
                <a:solidFill>
                  <a:schemeClr val="tx1"/>
                </a:solidFill>
                <a:latin typeface="Calibri" panose="020F0502020204030204" pitchFamily="34" charset="0"/>
              </a:rPr>
              <a:t>Εμμηνόπαυση</a:t>
            </a:r>
          </a:p>
        </p:txBody>
      </p:sp>
      <p:sp>
        <p:nvSpPr>
          <p:cNvPr id="10" name="Rectangle 9"/>
          <p:cNvSpPr/>
          <p:nvPr/>
        </p:nvSpPr>
        <p:spPr>
          <a:xfrm>
            <a:off x="7203558" y="2036134"/>
            <a:ext cx="925033" cy="196703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900" dirty="0">
                <a:solidFill>
                  <a:schemeClr val="tx1"/>
                </a:solidFill>
                <a:latin typeface="Calibri" panose="020F0502020204030204" pitchFamily="34" charset="0"/>
              </a:rPr>
              <a:t>Γεροντική  ηλικία</a:t>
            </a:r>
          </a:p>
        </p:txBody>
      </p:sp>
      <p:sp>
        <p:nvSpPr>
          <p:cNvPr id="11" name="Up Arrow 10"/>
          <p:cNvSpPr/>
          <p:nvPr/>
        </p:nvSpPr>
        <p:spPr>
          <a:xfrm>
            <a:off x="2072890" y="3389845"/>
            <a:ext cx="386255" cy="441434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13" name="Up Arrow 12"/>
          <p:cNvSpPr/>
          <p:nvPr/>
        </p:nvSpPr>
        <p:spPr>
          <a:xfrm>
            <a:off x="3809710" y="3367771"/>
            <a:ext cx="386255" cy="441434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14" name="Up Arrow 13"/>
          <p:cNvSpPr/>
          <p:nvPr/>
        </p:nvSpPr>
        <p:spPr>
          <a:xfrm>
            <a:off x="5915026" y="3480927"/>
            <a:ext cx="386255" cy="441434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11" y="3975497"/>
            <a:ext cx="8039831" cy="1028084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36189" y="3975497"/>
            <a:ext cx="966942" cy="10280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Προβλήματα Υγείας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742090" y="4075341"/>
            <a:ext cx="2522711" cy="227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10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Παχυσαρκία</a:t>
            </a:r>
          </a:p>
          <a:p>
            <a:r>
              <a:rPr lang="el-GR" sz="10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Διαταραχές Εμμήνου ρύσεως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705014" y="4324270"/>
            <a:ext cx="2104696" cy="330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10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Σύνδρομο πολυστικών ωοθηκών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931276" y="4558821"/>
            <a:ext cx="3056542" cy="358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l-GR" sz="10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Ανεπιθύμητες Εκβάσεις κύησης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41580" y="4609178"/>
            <a:ext cx="1236813" cy="257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10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Οστεοπόρωση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601525" y="4621603"/>
            <a:ext cx="1414130" cy="257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0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Οστεοπόρωση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838338" y="4625614"/>
            <a:ext cx="1446142" cy="257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0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Άνοια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773010" y="4124222"/>
            <a:ext cx="3056542" cy="358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0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Σακχαρώδης Διαβήτης, Υπέρταση,                     Καρδιαγγειακή Νόσος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680138" y="4124222"/>
            <a:ext cx="4887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774236" y="4124222"/>
            <a:ext cx="488732" cy="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694512" y="4090675"/>
            <a:ext cx="488732" cy="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23194" y="1064585"/>
            <a:ext cx="1261241" cy="43061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Γενετικοί παράγοντες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867349" y="1091625"/>
            <a:ext cx="1261241" cy="430619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Περιβαλλοντικοί παράγοντες</a:t>
            </a:r>
          </a:p>
        </p:txBody>
      </p:sp>
    </p:spTree>
    <p:extLst>
      <p:ext uri="{BB962C8B-B14F-4D97-AF65-F5344CB8AC3E}">
        <p14:creationId xmlns:p14="http://schemas.microsoft.com/office/powerpoint/2010/main" val="97351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1CED599-03A5-3606-1EF5-DB9506E4B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9EBD6973-D701-838F-9CA5-4A6194B46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7504"/>
            <a:ext cx="9144000" cy="462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535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9842340-0560-044B-DABC-9BCFB634F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2E9443E-98A1-1789-2170-D82B94988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7651"/>
            <a:ext cx="9144000" cy="462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80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4DEC5567-52DC-256A-744D-8708D04A3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792088"/>
            <a:ext cx="8009790" cy="6065912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05E99F11-5DF9-0A7B-1243-CCF33EE0E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224" y="6165304"/>
            <a:ext cx="1313645" cy="24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62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0CA60D60-AF85-F84C-FBAF-0E9C71123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764704"/>
            <a:ext cx="5921711" cy="5727218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EE12D333-AC05-A2CF-CE2F-56E3B1DA3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725" y="6368705"/>
            <a:ext cx="1313645" cy="24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28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CDFB999-7952-A04B-9D77-D3E28E5CE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10668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l-GR" sz="2800" dirty="0" err="1"/>
              <a:t>Μικροβίωμα</a:t>
            </a:r>
            <a:r>
              <a:rPr lang="el-GR" sz="2800" dirty="0"/>
              <a:t> στοματικής κοιλότητας &amp; κύηση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CC07581-9501-2425-F49D-779AFC056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54" y="2204864"/>
            <a:ext cx="8831092" cy="4228878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561C4D92-68E3-7FDE-71B6-5E10F6BEA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6433742"/>
            <a:ext cx="2704563" cy="19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773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AB100EF4-5E86-9F9D-A5D7-0CBEC0207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620688"/>
            <a:ext cx="2701261" cy="6093296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974C5844-9684-5C37-9F94-510C39B65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966" y="1700808"/>
            <a:ext cx="5100034" cy="330740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847C11E2-E36E-2EE3-69C3-6752F0C38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2003" y="5805264"/>
            <a:ext cx="2395470" cy="23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1205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ntioxidants | Free Full-Text | Microbiome Changes in Pregnancy Disorders">
            <a:extLst>
              <a:ext uri="{FF2B5EF4-FFF2-40B4-BE49-F238E27FC236}">
                <a16:creationId xmlns:a16="http://schemas.microsoft.com/office/drawing/2014/main" id="{36314C51-FDA7-CA9C-6542-AA9E4A3F5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513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E6022EAB-ADDD-FB7E-79AC-6F852BCFF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666527"/>
            <a:ext cx="3193961" cy="285345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2FEEB895-49C2-273B-D974-A6C01ACE71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240" y="6292337"/>
            <a:ext cx="1648496" cy="22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8302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A56D51E-5C19-3F7A-19A1-C331A9736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62" y="418289"/>
            <a:ext cx="6903076" cy="6439711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68EA624D-A6B2-8DBC-A46A-8792D9D4A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6439711"/>
            <a:ext cx="1880315" cy="28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9125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46DC5C6-FC70-EE3B-2363-BA84761E7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13" y="1268760"/>
            <a:ext cx="8873374" cy="499084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F2266CD3-EAA7-8BDB-548E-2B66EB457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6453336"/>
            <a:ext cx="4224270" cy="25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908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9266E0BB-AFE2-3141-A665-3CC1F58556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b="11707"/>
          <a:stretch/>
        </p:blipFill>
        <p:spPr>
          <a:xfrm>
            <a:off x="2427136" y="1628775"/>
            <a:ext cx="4430864" cy="3386137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826543E0-3320-0B43-AB6D-A87D4E5B90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662900"/>
            <a:ext cx="228600" cy="8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l-GR" sz="1350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D0848BE5-E831-7A41-B26E-AA93142DB7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l-GR" sz="1350"/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CDD8AC22-42A1-6EDE-81BD-579774FBF9B5}"/>
              </a:ext>
            </a:extLst>
          </p:cNvPr>
          <p:cNvSpPr/>
          <p:nvPr/>
        </p:nvSpPr>
        <p:spPr>
          <a:xfrm>
            <a:off x="1475656" y="980728"/>
            <a:ext cx="6984776" cy="4896544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248308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7" descr="heart_ecg_logo_previe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857250"/>
            <a:ext cx="1763713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1160860"/>
            <a:ext cx="8229600" cy="800100"/>
          </a:xfrm>
        </p:spPr>
        <p:txBody>
          <a:bodyPr/>
          <a:lstStyle/>
          <a:p>
            <a:pPr algn="ctr">
              <a:defRPr/>
            </a:pPr>
            <a:r>
              <a:rPr lang="el-GR" sz="2100" dirty="0">
                <a:solidFill>
                  <a:schemeClr val="tx1"/>
                </a:solidFill>
                <a:latin typeface="+mn-lt"/>
              </a:rPr>
              <a:t>Τα καρδιαγγειακά νοσήματα είναι </a:t>
            </a:r>
            <a:br>
              <a:rPr lang="el-GR" sz="2100" dirty="0">
                <a:solidFill>
                  <a:schemeClr val="tx1"/>
                </a:solidFill>
                <a:latin typeface="+mn-lt"/>
              </a:rPr>
            </a:br>
            <a:r>
              <a:rPr lang="el-GR" sz="2100" dirty="0">
                <a:solidFill>
                  <a:schemeClr val="tx1"/>
                </a:solidFill>
                <a:latin typeface="+mn-lt"/>
              </a:rPr>
              <a:t>η 1</a:t>
            </a:r>
            <a:r>
              <a:rPr lang="el-GR" sz="2100" baseline="30000" dirty="0">
                <a:solidFill>
                  <a:schemeClr val="tx1"/>
                </a:solidFill>
                <a:latin typeface="+mn-lt"/>
              </a:rPr>
              <a:t>η</a:t>
            </a:r>
            <a:r>
              <a:rPr lang="el-GR" sz="2100" dirty="0">
                <a:solidFill>
                  <a:schemeClr val="tx1"/>
                </a:solidFill>
                <a:latin typeface="+mn-lt"/>
              </a:rPr>
              <a:t> αιτία θανάτου σε άντρες και γυναίκες</a:t>
            </a:r>
            <a:endParaRPr lang="en-US" sz="21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3"/>
          <a:srcRect b="50568"/>
          <a:stretch>
            <a:fillRect/>
          </a:stretch>
        </p:blipFill>
        <p:spPr bwMode="auto">
          <a:xfrm>
            <a:off x="280989" y="2296717"/>
            <a:ext cx="4146550" cy="2859881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965" name="Picture 8"/>
          <p:cNvPicPr>
            <a:picLocks noChangeAspect="1" noChangeArrowheads="1"/>
          </p:cNvPicPr>
          <p:nvPr/>
        </p:nvPicPr>
        <p:blipFill>
          <a:blip r:embed="rId3"/>
          <a:srcRect t="47728"/>
          <a:stretch>
            <a:fillRect/>
          </a:stretch>
        </p:blipFill>
        <p:spPr bwMode="auto">
          <a:xfrm>
            <a:off x="4449764" y="2294335"/>
            <a:ext cx="4103687" cy="2862263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0966" name="Rectangle 14"/>
          <p:cNvSpPr>
            <a:spLocks noChangeArrowheads="1"/>
          </p:cNvSpPr>
          <p:nvPr/>
        </p:nvSpPr>
        <p:spPr bwMode="auto">
          <a:xfrm>
            <a:off x="1666187" y="5319713"/>
            <a:ext cx="4116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1200">
                <a:latin typeface="Calibri" pitchFamily="34" charset="0"/>
              </a:rPr>
              <a:t>Cardiovascular disease in Europe 2014: epidemiological update</a:t>
            </a:r>
          </a:p>
          <a:p>
            <a:pPr algn="ctr"/>
            <a:r>
              <a:rPr lang="en-US" altLang="en-US" sz="1200" b="1" i="1">
                <a:latin typeface="Calibri" pitchFamily="34" charset="0"/>
              </a:rPr>
              <a:t>Nichols et al 2014 Eur Heart J</a:t>
            </a:r>
            <a:endParaRPr lang="el-GR" altLang="en-US" sz="1200" b="1" i="1">
              <a:latin typeface="Calibri" pitchFamily="34" charset="0"/>
            </a:endParaRPr>
          </a:p>
        </p:txBody>
      </p:sp>
      <p:sp>
        <p:nvSpPr>
          <p:cNvPr id="40967" name="TextBox 10"/>
          <p:cNvSpPr txBox="1">
            <a:spLocks noChangeArrowheads="1"/>
          </p:cNvSpPr>
          <p:nvPr/>
        </p:nvSpPr>
        <p:spPr bwMode="auto">
          <a:xfrm>
            <a:off x="2987676" y="2457450"/>
            <a:ext cx="1393825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l-GR" altLang="en-US" sz="1350" b="1">
                <a:solidFill>
                  <a:srgbClr val="002060"/>
                </a:solidFill>
                <a:latin typeface="Calibri" pitchFamily="34" charset="0"/>
              </a:rPr>
              <a:t>Άντρες</a:t>
            </a:r>
          </a:p>
        </p:txBody>
      </p:sp>
      <p:sp>
        <p:nvSpPr>
          <p:cNvPr id="40968" name="TextBox 11"/>
          <p:cNvSpPr txBox="1">
            <a:spLocks noChangeArrowheads="1"/>
          </p:cNvSpPr>
          <p:nvPr/>
        </p:nvSpPr>
        <p:spPr bwMode="auto">
          <a:xfrm>
            <a:off x="6948489" y="2349104"/>
            <a:ext cx="1446212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altLang="en-US" sz="1350" b="1">
                <a:solidFill>
                  <a:srgbClr val="FF0000"/>
                </a:solidFill>
                <a:latin typeface="Calibri" pitchFamily="34" charset="0"/>
              </a:rPr>
              <a:t>Γυναίκες</a:t>
            </a:r>
          </a:p>
        </p:txBody>
      </p:sp>
      <p:sp>
        <p:nvSpPr>
          <p:cNvPr id="40969" name="TextBox 12"/>
          <p:cNvSpPr txBox="1">
            <a:spLocks noChangeArrowheads="1"/>
          </p:cNvSpPr>
          <p:nvPr/>
        </p:nvSpPr>
        <p:spPr bwMode="auto">
          <a:xfrm>
            <a:off x="2051051" y="3482579"/>
            <a:ext cx="760413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350" b="1">
                <a:latin typeface="Calibri" pitchFamily="34" charset="0"/>
              </a:rPr>
              <a:t>42%</a:t>
            </a:r>
          </a:p>
        </p:txBody>
      </p:sp>
      <p:sp>
        <p:nvSpPr>
          <p:cNvPr id="40970" name="TextBox 13"/>
          <p:cNvSpPr txBox="1">
            <a:spLocks noChangeArrowheads="1"/>
          </p:cNvSpPr>
          <p:nvPr/>
        </p:nvSpPr>
        <p:spPr bwMode="auto">
          <a:xfrm>
            <a:off x="6011864" y="3320654"/>
            <a:ext cx="642937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350" b="1">
                <a:latin typeface="Calibri" pitchFamily="34" charset="0"/>
              </a:rPr>
              <a:t>51%</a:t>
            </a:r>
          </a:p>
        </p:txBody>
      </p:sp>
      <p:sp>
        <p:nvSpPr>
          <p:cNvPr id="15" name="Oval 14"/>
          <p:cNvSpPr/>
          <p:nvPr/>
        </p:nvSpPr>
        <p:spPr>
          <a:xfrm>
            <a:off x="4932364" y="4617245"/>
            <a:ext cx="534987" cy="321469"/>
          </a:xfrm>
          <a:prstGeom prst="ellipse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sz="1350"/>
          </a:p>
        </p:txBody>
      </p:sp>
      <p:sp>
        <p:nvSpPr>
          <p:cNvPr id="13" name="12 - Στρογγυλεμένο ορθογώνιο"/>
          <p:cNvSpPr/>
          <p:nvPr/>
        </p:nvSpPr>
        <p:spPr>
          <a:xfrm>
            <a:off x="395289" y="998935"/>
            <a:ext cx="8424862" cy="97155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sz="1350"/>
          </a:p>
        </p:txBody>
      </p:sp>
      <p:pic>
        <p:nvPicPr>
          <p:cNvPr id="40973" name="Picture 9" descr="cartoon-woman-1792534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2225" y="1970486"/>
            <a:ext cx="647700" cy="73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4" name="Picture 2" descr="http://thumbs.dreamstime.com/x/cartoon-man-suit-2279356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55875" y="2025254"/>
            <a:ext cx="692150" cy="701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5" name="16 - TextBox"/>
          <p:cNvSpPr txBox="1">
            <a:spLocks noChangeArrowheads="1"/>
          </p:cNvSpPr>
          <p:nvPr/>
        </p:nvSpPr>
        <p:spPr bwMode="auto">
          <a:xfrm>
            <a:off x="4427539" y="4994672"/>
            <a:ext cx="144623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900" b="1">
                <a:solidFill>
                  <a:srgbClr val="FF0000"/>
                </a:solidFill>
              </a:rPr>
              <a:t>Καρκίνος μαστού: 3%</a:t>
            </a:r>
          </a:p>
        </p:txBody>
      </p:sp>
      <p:sp>
        <p:nvSpPr>
          <p:cNvPr id="20" name="19 - Δεξιό βέλος"/>
          <p:cNvSpPr/>
          <p:nvPr/>
        </p:nvSpPr>
        <p:spPr>
          <a:xfrm>
            <a:off x="4500564" y="4725592"/>
            <a:ext cx="358775" cy="215503"/>
          </a:xfrm>
          <a:prstGeom prst="right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sz="1350"/>
          </a:p>
        </p:txBody>
      </p:sp>
      <p:cxnSp>
        <p:nvCxnSpPr>
          <p:cNvPr id="23" name="22 - Ευθύγραμμο βέλος σύνδεσης"/>
          <p:cNvCxnSpPr/>
          <p:nvPr/>
        </p:nvCxnSpPr>
        <p:spPr>
          <a:xfrm flipH="1">
            <a:off x="2771776" y="2025255"/>
            <a:ext cx="1439863" cy="102512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- Ευθύγραμμο βέλος σύνδεσης"/>
          <p:cNvCxnSpPr/>
          <p:nvPr/>
        </p:nvCxnSpPr>
        <p:spPr>
          <a:xfrm>
            <a:off x="5219701" y="2025253"/>
            <a:ext cx="720725" cy="43219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924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 Surprising Facts About Diabetes - Medeor Hospital">
            <a:extLst>
              <a:ext uri="{FF2B5EF4-FFF2-40B4-BE49-F238E27FC236}">
                <a16:creationId xmlns:a16="http://schemas.microsoft.com/office/drawing/2014/main" id="{51AF2DAD-3706-5BF3-2E5D-E0C325453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8" y="476672"/>
            <a:ext cx="8748464" cy="624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6249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iagnostics | Free Full-Text | Diabetic Foot Ulcer Identification: A Review">
            <a:extLst>
              <a:ext uri="{FF2B5EF4-FFF2-40B4-BE49-F238E27FC236}">
                <a16:creationId xmlns:a16="http://schemas.microsoft.com/office/drawing/2014/main" id="{67420AD6-3B1B-D6BD-BAE4-A85AE83E7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" y="0"/>
            <a:ext cx="7642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0DFFDDD0-CF1C-7769-D828-D8FCC73AA0B3}"/>
              </a:ext>
            </a:extLst>
          </p:cNvPr>
          <p:cNvSpPr/>
          <p:nvPr/>
        </p:nvSpPr>
        <p:spPr>
          <a:xfrm>
            <a:off x="6084168" y="980728"/>
            <a:ext cx="2232248" cy="20162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675AD6C7-7BF0-5980-BC0C-33FC3095CB6D}"/>
              </a:ext>
            </a:extLst>
          </p:cNvPr>
          <p:cNvSpPr/>
          <p:nvPr/>
        </p:nvSpPr>
        <p:spPr>
          <a:xfrm>
            <a:off x="3635896" y="5229200"/>
            <a:ext cx="2304256" cy="1628800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792816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creening and diagnosis of gestational diabetes | The BMJ">
            <a:extLst>
              <a:ext uri="{FF2B5EF4-FFF2-40B4-BE49-F238E27FC236}">
                <a16:creationId xmlns:a16="http://schemas.microsoft.com/office/drawing/2014/main" id="{0ED957A9-5772-2948-882C-EB313EFC2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025" y="0"/>
            <a:ext cx="5186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096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Medicina | Free Full-Text | Intrauterine Growth Restriction Due to Gestational  Diabetes: From Pathophysiology to Diagnosis and Management">
            <a:extLst>
              <a:ext uri="{FF2B5EF4-FFF2-40B4-BE49-F238E27FC236}">
                <a16:creationId xmlns:a16="http://schemas.microsoft.com/office/drawing/2014/main" id="{2D20C077-CE92-DBED-4843-34DEF99C4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833438"/>
            <a:ext cx="5238750" cy="519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4733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A94E76F-EFA0-C93C-9025-B28DA686D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732" y="1058693"/>
            <a:ext cx="7598535" cy="4740613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5F8EA6A8-8EAE-D3A0-816D-FE46CB0F4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6292337"/>
            <a:ext cx="1648496" cy="220494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62EF394C-686F-38BE-3D63-2EC0435FE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882480"/>
            <a:ext cx="5219700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43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E4B2C69-2544-38D1-F27E-4F7BFBF6B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098" y="1246761"/>
            <a:ext cx="6825803" cy="4364477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189FDF6A-0441-25EA-090C-863D25CC7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5877272"/>
            <a:ext cx="1880315" cy="25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6993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93AABF6-F7B5-7EEA-8421-E01DF8354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073" y="1196752"/>
            <a:ext cx="7252413" cy="5508151"/>
          </a:xfrm>
          <a:prstGeom prst="rect">
            <a:avLst/>
          </a:prstGeom>
        </p:spPr>
      </p:pic>
      <p:pic>
        <p:nvPicPr>
          <p:cNvPr id="48130" name="Picture 2" descr="Difference Between Type 1 and Type 2 diabetes- Sugar.Fit">
            <a:extLst>
              <a:ext uri="{FF2B5EF4-FFF2-40B4-BE49-F238E27FC236}">
                <a16:creationId xmlns:a16="http://schemas.microsoft.com/office/drawing/2014/main" id="{9DA396A4-45CF-6307-A5BC-42062EBB4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65" y="472033"/>
            <a:ext cx="2733924" cy="153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ype 1 Diabetes Mellitus Causes, Symptoms and Complications">
            <a:extLst>
              <a:ext uri="{FF2B5EF4-FFF2-40B4-BE49-F238E27FC236}">
                <a16:creationId xmlns:a16="http://schemas.microsoft.com/office/drawing/2014/main" id="{5D81425F-11FB-C32E-E928-975B1D99B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65" y="1944151"/>
            <a:ext cx="2903984" cy="290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4" descr="Gestational Diabetes, Animation - YouTube">
            <a:extLst>
              <a:ext uri="{FF2B5EF4-FFF2-40B4-BE49-F238E27FC236}">
                <a16:creationId xmlns:a16="http://schemas.microsoft.com/office/drawing/2014/main" id="{2FD5E776-0FC7-3667-0059-D789FFCBC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45" y="4930552"/>
            <a:ext cx="2255912" cy="169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AA8B9FD2-C519-2742-0469-4FE7DFF853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0272" y="6487551"/>
            <a:ext cx="1236372" cy="103762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116DE6AA-D3C1-21ED-18F4-5C24366D54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2368" y="6400002"/>
            <a:ext cx="3837904" cy="38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3792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FB345B8-91B9-82FB-8EEA-9E895547D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08" y="1772816"/>
            <a:ext cx="8422783" cy="4734128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28786C0E-90B5-79C5-347D-61A0F8BE7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603157"/>
            <a:ext cx="8527176" cy="1427175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D2316180-2DE6-C033-1581-6C2BA5CBB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6506944"/>
            <a:ext cx="4353059" cy="22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455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0A7E1BA9-A093-C904-7075-015D0D0EE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87" y="1181910"/>
            <a:ext cx="8397025" cy="4494179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3402612B-6917-2ECE-DF45-214B1C1E5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979" y="760378"/>
            <a:ext cx="5950039" cy="421532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E155B6E7-0F4A-8B6B-43EF-2F4B1859F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6066448"/>
            <a:ext cx="1906073" cy="23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649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92696"/>
            <a:ext cx="7575376" cy="178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706708"/>
            <a:ext cx="1944216" cy="3858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TextBox"/>
          <p:cNvSpPr txBox="1"/>
          <p:nvPr/>
        </p:nvSpPr>
        <p:spPr>
          <a:xfrm>
            <a:off x="3707904" y="2780928"/>
            <a:ext cx="5059398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970 </a:t>
            </a:r>
            <a:r>
              <a:rPr lang="el-GR" sz="1400" dirty="0"/>
              <a:t>έγκυες</a:t>
            </a:r>
          </a:p>
          <a:p>
            <a:r>
              <a:rPr lang="en-US" sz="1400" dirty="0"/>
              <a:t>Hyperglycemia &amp; Adverse Pregnancy Outcome Study (HAPO)</a:t>
            </a:r>
          </a:p>
          <a:p>
            <a:r>
              <a:rPr lang="en-US" sz="1400" b="1" dirty="0">
                <a:solidFill>
                  <a:srgbClr val="002060"/>
                </a:solidFill>
              </a:rPr>
              <a:t>Follow-up </a:t>
            </a:r>
            <a:r>
              <a:rPr lang="el-GR" sz="1400" b="1" dirty="0">
                <a:solidFill>
                  <a:srgbClr val="002060"/>
                </a:solidFill>
              </a:rPr>
              <a:t>παιδιών – 7 χρόνια μετά</a:t>
            </a:r>
          </a:p>
          <a:p>
            <a:endParaRPr lang="el-GR" sz="1400" dirty="0"/>
          </a:p>
          <a:p>
            <a:endParaRPr lang="el-GR" sz="1400" dirty="0"/>
          </a:p>
          <a:p>
            <a:endParaRPr lang="el-GR" sz="1400" dirty="0"/>
          </a:p>
          <a:p>
            <a:endParaRPr lang="el-GR" sz="1400" dirty="0"/>
          </a:p>
          <a:p>
            <a:endParaRPr lang="el-GR" sz="1400" b="1" dirty="0"/>
          </a:p>
          <a:p>
            <a:r>
              <a:rPr lang="el-GR" sz="1400" b="1" dirty="0"/>
              <a:t>Υπεργλυκαιμία στη διάρκεια της  κύησης</a:t>
            </a:r>
          </a:p>
          <a:p>
            <a:r>
              <a:rPr lang="el-GR" sz="1400" dirty="0"/>
              <a:t>             Παθολογική καμπύλη γλυκόζης</a:t>
            </a:r>
          </a:p>
          <a:p>
            <a:r>
              <a:rPr lang="el-GR" sz="1400" dirty="0"/>
              <a:t>              Παχυσαρκία </a:t>
            </a:r>
          </a:p>
          <a:p>
            <a:r>
              <a:rPr lang="el-GR" sz="1400" dirty="0"/>
              <a:t>              Αύξηση αρτηριακής πίεσης</a:t>
            </a:r>
          </a:p>
          <a:p>
            <a:r>
              <a:rPr lang="el-GR" sz="1400" dirty="0"/>
              <a:t>              Σπλαχνικό λίπος (μόνο στα κορίτσια)</a:t>
            </a:r>
          </a:p>
        </p:txBody>
      </p:sp>
      <p:sp>
        <p:nvSpPr>
          <p:cNvPr id="7" name="6 - Βέλος προς τα επάνω"/>
          <p:cNvSpPr/>
          <p:nvPr/>
        </p:nvSpPr>
        <p:spPr>
          <a:xfrm>
            <a:off x="3995936" y="4869160"/>
            <a:ext cx="288032" cy="648072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Επεξήγηση με κάτω βέλος"/>
          <p:cNvSpPr/>
          <p:nvPr/>
        </p:nvSpPr>
        <p:spPr>
          <a:xfrm>
            <a:off x="3635896" y="2780928"/>
            <a:ext cx="5112568" cy="1440160"/>
          </a:xfrm>
          <a:prstGeom prst="downArrowCallou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Στρογγυλεμένο ορθογώνιο"/>
          <p:cNvSpPr/>
          <p:nvPr/>
        </p:nvSpPr>
        <p:spPr>
          <a:xfrm>
            <a:off x="3491880" y="4437112"/>
            <a:ext cx="4824536" cy="13681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3910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ww.hdgogofunwalls.com/wp-content/uploads/2015/09/funny-cartoon-question-mark.jpg">
            <a:extLst>
              <a:ext uri="{FF2B5EF4-FFF2-40B4-BE49-F238E27FC236}">
                <a16:creationId xmlns:a16="http://schemas.microsoft.com/office/drawing/2014/main" id="{9F7D4842-30CC-4856-A616-B2F072185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972" y="2596122"/>
            <a:ext cx="1410727" cy="141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7" descr="heart_ecg_logo_preview">
            <a:extLst>
              <a:ext uri="{FF2B5EF4-FFF2-40B4-BE49-F238E27FC236}">
                <a16:creationId xmlns:a16="http://schemas.microsoft.com/office/drawing/2014/main" id="{0FC4BF7D-3EC8-4E37-9A9C-8D98D17F9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224" y="1184622"/>
            <a:ext cx="3095273" cy="2329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 descr="http://difference-works.com/wp-content/uploads/MP900442288-268x300.jpg">
            <a:extLst>
              <a:ext uri="{FF2B5EF4-FFF2-40B4-BE49-F238E27FC236}">
                <a16:creationId xmlns:a16="http://schemas.microsoft.com/office/drawing/2014/main" id="{53AED175-DCC2-4A89-9D24-BCD7CB17C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539" y="1974975"/>
            <a:ext cx="1815637" cy="2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 Box 8">
            <a:extLst>
              <a:ext uri="{FF2B5EF4-FFF2-40B4-BE49-F238E27FC236}">
                <a16:creationId xmlns:a16="http://schemas.microsoft.com/office/drawing/2014/main" id="{60E270FF-2E43-4741-8104-5393DF372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125" y="21526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5846" name="AutoShape 10">
            <a:extLst>
              <a:ext uri="{FF2B5EF4-FFF2-40B4-BE49-F238E27FC236}">
                <a16:creationId xmlns:a16="http://schemas.microsoft.com/office/drawing/2014/main" id="{99EDC2A5-25D9-427B-B48F-B95E3E3FD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1125538"/>
            <a:ext cx="2087562" cy="12239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dirty="0">
              <a:solidFill>
                <a:srgbClr val="FFFF0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1381AA5-E15E-4DA8-9B8C-C2CE82ABB8EC}"/>
              </a:ext>
            </a:extLst>
          </p:cNvPr>
          <p:cNvGrpSpPr/>
          <p:nvPr/>
        </p:nvGrpSpPr>
        <p:grpSpPr>
          <a:xfrm>
            <a:off x="3013371" y="2443098"/>
            <a:ext cx="1160893" cy="2594278"/>
            <a:chOff x="5004048" y="2852936"/>
            <a:chExt cx="1160893" cy="2594278"/>
          </a:xfrm>
        </p:grpSpPr>
        <p:pic>
          <p:nvPicPr>
            <p:cNvPr id="9" name="Picture 2" descr="Cartoon Pregnant Woman High Resolution Stock Photography and Images - Alamy">
              <a:extLst>
                <a:ext uri="{FF2B5EF4-FFF2-40B4-BE49-F238E27FC236}">
                  <a16:creationId xmlns:a16="http://schemas.microsoft.com/office/drawing/2014/main" id="{B07672B9-A85F-4A80-86A4-E28727110E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04048" y="2852936"/>
              <a:ext cx="1160893" cy="2594278"/>
            </a:xfrm>
            <a:prstGeom prst="rect">
              <a:avLst/>
            </a:prstGeom>
            <a:noFill/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B1CB4BB-E37D-4858-83F1-6DFD99FC8988}"/>
                </a:ext>
              </a:extLst>
            </p:cNvPr>
            <p:cNvSpPr/>
            <p:nvPr/>
          </p:nvSpPr>
          <p:spPr>
            <a:xfrm>
              <a:off x="5004048" y="5157192"/>
              <a:ext cx="1160893" cy="2900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5 - Στρογγυλεμένο ορθογώνιο">
            <a:extLst>
              <a:ext uri="{FF2B5EF4-FFF2-40B4-BE49-F238E27FC236}">
                <a16:creationId xmlns:a16="http://schemas.microsoft.com/office/drawing/2014/main" id="{C1AE0614-4571-408A-B2E6-4F13ED9D0A1A}"/>
              </a:ext>
            </a:extLst>
          </p:cNvPr>
          <p:cNvSpPr/>
          <p:nvPr/>
        </p:nvSpPr>
        <p:spPr>
          <a:xfrm>
            <a:off x="1042988" y="692150"/>
            <a:ext cx="7561262" cy="424973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grpSp>
        <p:nvGrpSpPr>
          <p:cNvPr id="4" name="Ομάδα 3">
            <a:extLst>
              <a:ext uri="{FF2B5EF4-FFF2-40B4-BE49-F238E27FC236}">
                <a16:creationId xmlns:a16="http://schemas.microsoft.com/office/drawing/2014/main" id="{77BDCECB-5896-B529-6741-C37C1CB7E72A}"/>
              </a:ext>
            </a:extLst>
          </p:cNvPr>
          <p:cNvGrpSpPr/>
          <p:nvPr/>
        </p:nvGrpSpPr>
        <p:grpSpPr>
          <a:xfrm>
            <a:off x="6228183" y="3740237"/>
            <a:ext cx="2405072" cy="1914387"/>
            <a:chOff x="6228183" y="3740237"/>
            <a:chExt cx="2405072" cy="1914387"/>
          </a:xfrm>
        </p:grpSpPr>
        <p:pic>
          <p:nvPicPr>
            <p:cNvPr id="3074" name="Picture 2" descr="Happy tooth cartoon brushing Royalty Free Vector Image">
              <a:extLst>
                <a:ext uri="{FF2B5EF4-FFF2-40B4-BE49-F238E27FC236}">
                  <a16:creationId xmlns:a16="http://schemas.microsoft.com/office/drawing/2014/main" id="{06C4844E-85BA-9ADD-8403-4B27C5FD1C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9962" y="3740237"/>
              <a:ext cx="2363293" cy="1914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Ορθογώνιο 2">
              <a:extLst>
                <a:ext uri="{FF2B5EF4-FFF2-40B4-BE49-F238E27FC236}">
                  <a16:creationId xmlns:a16="http://schemas.microsoft.com/office/drawing/2014/main" id="{EF00B9BB-0A24-D836-D170-49D459E9BCD2}"/>
                </a:ext>
              </a:extLst>
            </p:cNvPr>
            <p:cNvSpPr/>
            <p:nvPr/>
          </p:nvSpPr>
          <p:spPr>
            <a:xfrm>
              <a:off x="6228183" y="5434360"/>
              <a:ext cx="2405071" cy="2202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</p:grpSp>
      <p:sp>
        <p:nvSpPr>
          <p:cNvPr id="5" name="Βέλος: Επάνω 4">
            <a:extLst>
              <a:ext uri="{FF2B5EF4-FFF2-40B4-BE49-F238E27FC236}">
                <a16:creationId xmlns:a16="http://schemas.microsoft.com/office/drawing/2014/main" id="{9DE60B8C-42B5-A69A-08B2-9D45ECB6B36A}"/>
              </a:ext>
            </a:extLst>
          </p:cNvPr>
          <p:cNvSpPr/>
          <p:nvPr/>
        </p:nvSpPr>
        <p:spPr>
          <a:xfrm>
            <a:off x="7063275" y="2923866"/>
            <a:ext cx="720080" cy="647797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398338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TextBox"/>
          <p:cNvSpPr txBox="1"/>
          <p:nvPr/>
        </p:nvSpPr>
        <p:spPr>
          <a:xfrm>
            <a:off x="3707904" y="2780928"/>
            <a:ext cx="5059398" cy="3754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4160 παιδιά</a:t>
            </a:r>
          </a:p>
          <a:p>
            <a:r>
              <a:rPr lang="en-US" sz="1400" dirty="0"/>
              <a:t>Hyperglycemia &amp; Adverse Pregnancy Outcome Study (HAPO)</a:t>
            </a:r>
          </a:p>
          <a:p>
            <a:r>
              <a:rPr lang="en-US" sz="1400" b="1" dirty="0">
                <a:solidFill>
                  <a:srgbClr val="002060"/>
                </a:solidFill>
              </a:rPr>
              <a:t>Follow-up </a:t>
            </a:r>
            <a:r>
              <a:rPr lang="el-GR" sz="1400" b="1" dirty="0">
                <a:solidFill>
                  <a:srgbClr val="002060"/>
                </a:solidFill>
              </a:rPr>
              <a:t>παιδιών – 10-14 χρόνια μετά</a:t>
            </a:r>
          </a:p>
          <a:p>
            <a:endParaRPr lang="el-GR" sz="1400" dirty="0"/>
          </a:p>
          <a:p>
            <a:endParaRPr lang="el-GR" sz="1400" dirty="0"/>
          </a:p>
          <a:p>
            <a:endParaRPr lang="el-GR" sz="1400" dirty="0"/>
          </a:p>
          <a:p>
            <a:endParaRPr lang="el-GR" sz="1400" dirty="0"/>
          </a:p>
          <a:p>
            <a:endParaRPr lang="el-GR" sz="1400" b="1" dirty="0"/>
          </a:p>
          <a:p>
            <a:pPr algn="ctr"/>
            <a:r>
              <a:rPr lang="el-GR" sz="1400" b="1" dirty="0"/>
              <a:t>Παιδιά από μητέρες με</a:t>
            </a:r>
          </a:p>
          <a:p>
            <a:pPr algn="ctr"/>
            <a:r>
              <a:rPr lang="el-GR" sz="1400" b="1" dirty="0"/>
              <a:t> μη καλά ελεγχόμενο ΣΔ κύησης</a:t>
            </a:r>
          </a:p>
          <a:p>
            <a:pPr algn="ctr"/>
            <a:endParaRPr lang="el-GR" sz="1400" b="1" dirty="0"/>
          </a:p>
          <a:p>
            <a:pPr algn="ctr"/>
            <a:endParaRPr lang="el-GR" sz="1400" b="1" dirty="0"/>
          </a:p>
          <a:p>
            <a:pPr algn="ctr"/>
            <a:r>
              <a:rPr lang="el-GR" sz="1400" b="1" dirty="0"/>
              <a:t>αντίσταση στην ινσουλίνη</a:t>
            </a:r>
          </a:p>
          <a:p>
            <a:pPr algn="ctr"/>
            <a:r>
              <a:rPr lang="el-GR" sz="1400" b="1" dirty="0"/>
              <a:t>ελάχιστη δυνατότητα β-κυττάρων</a:t>
            </a:r>
          </a:p>
          <a:p>
            <a:pPr algn="ctr"/>
            <a:r>
              <a:rPr lang="el-GR" sz="1400" b="1" dirty="0"/>
              <a:t>για αντιρρόπηση</a:t>
            </a:r>
          </a:p>
          <a:p>
            <a:pPr algn="ctr"/>
            <a:endParaRPr lang="el-GR" sz="1400" b="1" dirty="0"/>
          </a:p>
          <a:p>
            <a:pPr algn="ctr"/>
            <a:r>
              <a:rPr lang="el-GR" sz="1400" dirty="0"/>
              <a:t>             </a:t>
            </a:r>
          </a:p>
        </p:txBody>
      </p:sp>
      <p:sp>
        <p:nvSpPr>
          <p:cNvPr id="8" name="7 - Επεξήγηση με κάτω βέλος"/>
          <p:cNvSpPr/>
          <p:nvPr/>
        </p:nvSpPr>
        <p:spPr>
          <a:xfrm>
            <a:off x="3635896" y="2780928"/>
            <a:ext cx="5112568" cy="1440160"/>
          </a:xfrm>
          <a:prstGeom prst="downArrowCallou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Στρογγυλεμένο ορθογώνιο"/>
          <p:cNvSpPr/>
          <p:nvPr/>
        </p:nvSpPr>
        <p:spPr>
          <a:xfrm>
            <a:off x="4355976" y="4437112"/>
            <a:ext cx="3888432" cy="172819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3" y="620688"/>
            <a:ext cx="6768752" cy="2090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636912"/>
            <a:ext cx="1805708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- Βέλος προς τα κάτω"/>
          <p:cNvSpPr/>
          <p:nvPr/>
        </p:nvSpPr>
        <p:spPr>
          <a:xfrm>
            <a:off x="6012160" y="5013176"/>
            <a:ext cx="216024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328105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TextBox"/>
          <p:cNvSpPr txBox="1"/>
          <p:nvPr/>
        </p:nvSpPr>
        <p:spPr>
          <a:xfrm>
            <a:off x="3707904" y="2780928"/>
            <a:ext cx="505939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4160 παιδιά</a:t>
            </a:r>
          </a:p>
          <a:p>
            <a:r>
              <a:rPr lang="en-US" sz="1400" dirty="0"/>
              <a:t>Hyperglycemia &amp; Adverse Pregnancy Outcome Study (HAPO)</a:t>
            </a:r>
          </a:p>
          <a:p>
            <a:r>
              <a:rPr lang="en-US" sz="1400" b="1" dirty="0">
                <a:solidFill>
                  <a:srgbClr val="002060"/>
                </a:solidFill>
              </a:rPr>
              <a:t>Follow-up </a:t>
            </a:r>
            <a:r>
              <a:rPr lang="el-GR" sz="1400" b="1" dirty="0">
                <a:solidFill>
                  <a:srgbClr val="002060"/>
                </a:solidFill>
              </a:rPr>
              <a:t>παιδιών – 10-14 χρόνια μετά</a:t>
            </a:r>
          </a:p>
          <a:p>
            <a:endParaRPr lang="el-GR" sz="1400" dirty="0"/>
          </a:p>
          <a:p>
            <a:endParaRPr lang="el-GR" sz="1400" dirty="0"/>
          </a:p>
          <a:p>
            <a:endParaRPr lang="el-GR" sz="1400" dirty="0"/>
          </a:p>
          <a:p>
            <a:endParaRPr lang="el-GR" sz="1400" dirty="0"/>
          </a:p>
          <a:p>
            <a:endParaRPr lang="el-GR" sz="1400" b="1" dirty="0"/>
          </a:p>
          <a:p>
            <a:pPr algn="ctr"/>
            <a:r>
              <a:rPr lang="el-GR" sz="1400" b="1" dirty="0"/>
              <a:t>Ενδομήτρια έκθεση σε υπεργλυκαιμία</a:t>
            </a:r>
          </a:p>
          <a:p>
            <a:pPr algn="ctr"/>
            <a:endParaRPr lang="el-GR" sz="1400" b="1" dirty="0"/>
          </a:p>
          <a:p>
            <a:pPr algn="ctr"/>
            <a:endParaRPr lang="el-GR" sz="1400" b="1" dirty="0"/>
          </a:p>
          <a:p>
            <a:pPr algn="ctr"/>
            <a:r>
              <a:rPr lang="el-GR" sz="1400" b="1" dirty="0"/>
              <a:t>αντίσταση στην ινσουλίνη</a:t>
            </a:r>
          </a:p>
          <a:p>
            <a:pPr algn="ctr">
              <a:buFont typeface="Arial" pitchFamily="34" charset="0"/>
              <a:buChar char="•"/>
            </a:pPr>
            <a:r>
              <a:rPr lang="el-GR" sz="1400" b="1" dirty="0"/>
              <a:t>Ανεξάρτητα από το ΒΜΙ </a:t>
            </a:r>
          </a:p>
          <a:p>
            <a:pPr algn="ctr"/>
            <a:r>
              <a:rPr lang="el-GR" sz="1400" b="1" dirty="0"/>
              <a:t>μητέρας ή/καιπαιδιού</a:t>
            </a:r>
          </a:p>
          <a:p>
            <a:pPr algn="ctr">
              <a:buFont typeface="Arial" pitchFamily="34" charset="0"/>
              <a:buChar char="•"/>
            </a:pPr>
            <a:r>
              <a:rPr lang="el-GR" sz="1400" b="1" dirty="0"/>
              <a:t>Ανεξάρτητα από το οικογενειακό </a:t>
            </a:r>
          </a:p>
          <a:p>
            <a:pPr algn="ctr"/>
            <a:r>
              <a:rPr lang="el-GR" sz="1400" b="1" dirty="0"/>
              <a:t>ιστορικό ΣΔ2</a:t>
            </a:r>
          </a:p>
          <a:p>
            <a:pPr algn="ctr"/>
            <a:endParaRPr lang="el-GR" sz="1400" b="1" dirty="0"/>
          </a:p>
          <a:p>
            <a:pPr algn="ctr"/>
            <a:r>
              <a:rPr lang="el-GR" sz="1400" dirty="0"/>
              <a:t>             </a:t>
            </a:r>
          </a:p>
        </p:txBody>
      </p:sp>
      <p:sp>
        <p:nvSpPr>
          <p:cNvPr id="8" name="7 - Επεξήγηση με κάτω βέλος"/>
          <p:cNvSpPr/>
          <p:nvPr/>
        </p:nvSpPr>
        <p:spPr>
          <a:xfrm>
            <a:off x="3635896" y="2780928"/>
            <a:ext cx="5112568" cy="1440160"/>
          </a:xfrm>
          <a:prstGeom prst="downArrowCallou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Στρογγυλεμένο ορθογώνιο"/>
          <p:cNvSpPr/>
          <p:nvPr/>
        </p:nvSpPr>
        <p:spPr>
          <a:xfrm>
            <a:off x="4067944" y="4437112"/>
            <a:ext cx="4176464" cy="19442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9 - Βέλος προς τα κάτω"/>
          <p:cNvSpPr/>
          <p:nvPr/>
        </p:nvSpPr>
        <p:spPr>
          <a:xfrm>
            <a:off x="6012160" y="4797152"/>
            <a:ext cx="144016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6768752" cy="1874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996952"/>
            <a:ext cx="2928095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43045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ANd9GcTec8NSLxfmevkp60pGkgfqU6R8n0JLQ_ZUeRxDC5W32zeXQJjY">
            <a:extLst>
              <a:ext uri="{FF2B5EF4-FFF2-40B4-BE49-F238E27FC236}">
                <a16:creationId xmlns:a16="http://schemas.microsoft.com/office/drawing/2014/main" id="{31829BF9-2C44-4E63-95F8-21EA21FA2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284538"/>
            <a:ext cx="2962275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4" descr="16511067-Girl-shocked-to-find-a-pimple-on-her-face-Stock-Vector-cartoon-acne-woman">
            <a:extLst>
              <a:ext uri="{FF2B5EF4-FFF2-40B4-BE49-F238E27FC236}">
                <a16:creationId xmlns:a16="http://schemas.microsoft.com/office/drawing/2014/main" id="{BF88E554-58EC-4C3B-9FD6-164D22A76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75" y="549275"/>
            <a:ext cx="2735263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6" name="5 - Ομάδα">
            <a:extLst>
              <a:ext uri="{FF2B5EF4-FFF2-40B4-BE49-F238E27FC236}">
                <a16:creationId xmlns:a16="http://schemas.microsoft.com/office/drawing/2014/main" id="{9109D5B3-75B0-4EEA-89AB-A490219B2ADD}"/>
              </a:ext>
            </a:extLst>
          </p:cNvPr>
          <p:cNvGrpSpPr>
            <a:grpSpLocks/>
          </p:cNvGrpSpPr>
          <p:nvPr/>
        </p:nvGrpSpPr>
        <p:grpSpPr bwMode="auto">
          <a:xfrm>
            <a:off x="827088" y="2349500"/>
            <a:ext cx="2881312" cy="3384550"/>
            <a:chOff x="827137" y="2348880"/>
            <a:chExt cx="2880767" cy="3385170"/>
          </a:xfrm>
        </p:grpSpPr>
        <p:pic>
          <p:nvPicPr>
            <p:cNvPr id="23557" name="Picture 2" descr="cartoon-young-fat-woman-pink-dress-holding-capcake-illustration-female-character-isolated-white-44239273">
              <a:extLst>
                <a:ext uri="{FF2B5EF4-FFF2-40B4-BE49-F238E27FC236}">
                  <a16:creationId xmlns:a16="http://schemas.microsoft.com/office/drawing/2014/main" id="{939F2BD8-F542-45C1-9820-6EA5CD9720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137" y="2420938"/>
              <a:ext cx="2576513" cy="3313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4 - Ορθογώνιο">
              <a:extLst>
                <a:ext uri="{FF2B5EF4-FFF2-40B4-BE49-F238E27FC236}">
                  <a16:creationId xmlns:a16="http://schemas.microsoft.com/office/drawing/2014/main" id="{4FFC9AD1-297C-468F-9D06-CC3FCDA17231}"/>
                </a:ext>
              </a:extLst>
            </p:cNvPr>
            <p:cNvSpPr/>
            <p:nvPr/>
          </p:nvSpPr>
          <p:spPr>
            <a:xfrm>
              <a:off x="3060327" y="2348880"/>
              <a:ext cx="647577" cy="33835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l-GR"/>
            </a:p>
          </p:txBody>
        </p:sp>
      </p:grpSp>
      <p:pic>
        <p:nvPicPr>
          <p:cNvPr id="2" name="Picture 8" descr="ÎÏÎ¿ÏÎ­Î»ÎµÏÎ¼Î± ÎµÎ¹ÎºÏÎ½Î±Ï Î³Î¹Î± pcos quality of life">
            <a:extLst>
              <a:ext uri="{FF2B5EF4-FFF2-40B4-BE49-F238E27FC236}">
                <a16:creationId xmlns:a16="http://schemas.microsoft.com/office/drawing/2014/main" id="{A18B5768-E824-3B28-B606-75D2DB9E3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35" y="692696"/>
            <a:ext cx="367730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3D4E4A1F-0CC3-4E67-A4A6-A5CC08A2B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368300"/>
            <a:ext cx="7143750" cy="588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4177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928688"/>
            <a:ext cx="8286750" cy="46434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- Στρογγυλεμένο ορθογώνιο"/>
          <p:cNvSpPr/>
          <p:nvPr/>
        </p:nvSpPr>
        <p:spPr>
          <a:xfrm>
            <a:off x="1979712" y="2060848"/>
            <a:ext cx="5472608" cy="576064"/>
          </a:xfrm>
          <a:prstGeom prst="roundRect">
            <a:avLst/>
          </a:prstGeom>
          <a:solidFill>
            <a:srgbClr val="00206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0" y="3357563"/>
            <a:ext cx="7048500" cy="28575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467544" y="692696"/>
            <a:ext cx="8229600" cy="1066800"/>
          </a:xfrm>
        </p:spPr>
        <p:txBody>
          <a:bodyPr/>
          <a:lstStyle/>
          <a:p>
            <a:pPr algn="ctr"/>
            <a:r>
              <a:rPr lang="en-GB" sz="2800" dirty="0">
                <a:solidFill>
                  <a:schemeClr val="accent2"/>
                </a:solidFill>
              </a:rPr>
              <a:t>PCOS Diagnostic Criteria Clarified:</a:t>
            </a:r>
            <a:r>
              <a:rPr lang="en-GB" sz="3600" b="1" dirty="0"/>
              <a:t> </a:t>
            </a:r>
            <a:br>
              <a:rPr lang="en-GB" sz="3600" b="1" dirty="0"/>
            </a:br>
            <a:r>
              <a:rPr lang="en-GB" sz="2800" dirty="0"/>
              <a:t>Name Must Change</a:t>
            </a:r>
            <a:endParaRPr lang="el-GR" sz="2800" dirty="0"/>
          </a:p>
        </p:txBody>
      </p:sp>
      <p:sp>
        <p:nvSpPr>
          <p:cNvPr id="17414" name="Text Box 5"/>
          <p:cNvSpPr txBox="1">
            <a:spLocks noChangeArrowheads="1"/>
          </p:cNvSpPr>
          <p:nvPr/>
        </p:nvSpPr>
        <p:spPr bwMode="auto">
          <a:xfrm>
            <a:off x="2197470" y="2132856"/>
            <a:ext cx="4876656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en-GB" u="sng" dirty="0">
                <a:solidFill>
                  <a:srgbClr val="00B0F0"/>
                </a:solidFill>
              </a:rPr>
              <a:t>NIH</a:t>
            </a:r>
            <a:r>
              <a:rPr lang="en-GB" u="sng" dirty="0">
                <a:solidFill>
                  <a:srgbClr val="002060"/>
                </a:solidFill>
              </a:rPr>
              <a:t> </a:t>
            </a:r>
            <a:r>
              <a:rPr lang="en-GB" u="sng" dirty="0">
                <a:solidFill>
                  <a:srgbClr val="002060"/>
                </a:solidFill>
                <a:hlinkClick r:id="rId3"/>
              </a:rPr>
              <a:t>Evidence-based Methodology Workshop</a:t>
            </a:r>
            <a:r>
              <a:rPr lang="el-GR" u="sng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7415" name="Text Box 6"/>
          <p:cNvSpPr txBox="1">
            <a:spLocks noChangeArrowheads="1"/>
          </p:cNvSpPr>
          <p:nvPr/>
        </p:nvSpPr>
        <p:spPr bwMode="auto">
          <a:xfrm>
            <a:off x="3275856" y="2924944"/>
            <a:ext cx="24320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l-GR" dirty="0">
                <a:latin typeface="Arial" charset="0"/>
              </a:rPr>
              <a:t>Ιανουάριος</a:t>
            </a:r>
            <a:r>
              <a:rPr lang="en-US" dirty="0">
                <a:latin typeface="Arial" charset="0"/>
              </a:rPr>
              <a:t> 2013</a:t>
            </a:r>
            <a:endParaRPr lang="el-GR" dirty="0">
              <a:latin typeface="Arial" charset="0"/>
            </a:endParaRPr>
          </a:p>
        </p:txBody>
      </p:sp>
      <p:pic>
        <p:nvPicPr>
          <p:cNvPr id="17416" name="Picture 14" descr="polls_1009935_question_con_3_3629_997099_answer_2_xlar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5825" y="47625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16" descr="hu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2408238"/>
            <a:ext cx="1428750" cy="122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5949280"/>
            <a:ext cx="5495347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74" y="1124744"/>
            <a:ext cx="5776225" cy="434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77582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Στρογγυλεμένο ορθογώνιο">
            <a:extLst>
              <a:ext uri="{FF2B5EF4-FFF2-40B4-BE49-F238E27FC236}">
                <a16:creationId xmlns:a16="http://schemas.microsoft.com/office/drawing/2014/main" id="{BF6A7FDE-B368-48D3-A9E0-3EFD73786320}"/>
              </a:ext>
            </a:extLst>
          </p:cNvPr>
          <p:cNvSpPr/>
          <p:nvPr/>
        </p:nvSpPr>
        <p:spPr>
          <a:xfrm>
            <a:off x="539750" y="260350"/>
            <a:ext cx="8135938" cy="7207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14339" name="1 - Τίτλος">
            <a:extLst>
              <a:ext uri="{FF2B5EF4-FFF2-40B4-BE49-F238E27FC236}">
                <a16:creationId xmlns:a16="http://schemas.microsoft.com/office/drawing/2014/main" id="{0619413C-9570-42FF-A7BF-EE0FE604E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algn="ctr"/>
            <a:r>
              <a:rPr lang="en-US" altLang="en-US" sz="2400"/>
              <a:t>Potential factors involved in pathophysiology of PCOS</a:t>
            </a:r>
            <a:endParaRPr lang="el-GR" altLang="en-US" sz="2400"/>
          </a:p>
        </p:txBody>
      </p:sp>
      <p:pic>
        <p:nvPicPr>
          <p:cNvPr id="14340" name="Picture 2">
            <a:extLst>
              <a:ext uri="{FF2B5EF4-FFF2-40B4-BE49-F238E27FC236}">
                <a16:creationId xmlns:a16="http://schemas.microsoft.com/office/drawing/2014/main" id="{C5CBA1AC-DE5D-4A30-ADAF-5C84FFEE7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025525"/>
            <a:ext cx="6719887" cy="54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3">
            <a:extLst>
              <a:ext uri="{FF2B5EF4-FFF2-40B4-BE49-F238E27FC236}">
                <a16:creationId xmlns:a16="http://schemas.microsoft.com/office/drawing/2014/main" id="{27F0081C-D018-4B92-B55B-3EA32D829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237288"/>
            <a:ext cx="156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4">
            <a:extLst>
              <a:ext uri="{FF2B5EF4-FFF2-40B4-BE49-F238E27FC236}">
                <a16:creationId xmlns:a16="http://schemas.microsoft.com/office/drawing/2014/main" id="{E3B07C9E-DEB8-4D14-9061-B59EC8006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6308725"/>
            <a:ext cx="8572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15542FA1-46AF-4555-B29F-C4C326106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476250"/>
            <a:ext cx="7772400" cy="113665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el-GR" sz="3200" dirty="0"/>
              <a:t>Παχυσαρκία &amp; </a:t>
            </a:r>
            <a:r>
              <a:rPr lang="en-US" sz="3200" dirty="0"/>
              <a:t>PCOS</a:t>
            </a:r>
            <a:endParaRPr lang="el-GR" sz="3200" dirty="0"/>
          </a:p>
        </p:txBody>
      </p:sp>
      <p:pic>
        <p:nvPicPr>
          <p:cNvPr id="21507" name="Picture 2">
            <a:extLst>
              <a:ext uri="{FF2B5EF4-FFF2-40B4-BE49-F238E27FC236}">
                <a16:creationId xmlns:a16="http://schemas.microsoft.com/office/drawing/2014/main" id="{CDE20797-3090-48B1-93AE-C206C2303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557338"/>
            <a:ext cx="744537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3">
            <a:extLst>
              <a:ext uri="{FF2B5EF4-FFF2-40B4-BE49-F238E27FC236}">
                <a16:creationId xmlns:a16="http://schemas.microsoft.com/office/drawing/2014/main" id="{6849B3A9-FC88-4DA6-9B55-57A6D6228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6165850"/>
            <a:ext cx="41338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>
            <a:extLst>
              <a:ext uri="{FF2B5EF4-FFF2-40B4-BE49-F238E27FC236}">
                <a16:creationId xmlns:a16="http://schemas.microsoft.com/office/drawing/2014/main" id="{F41DC4CC-5ED1-4B26-957B-16B173644C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8488" y="549275"/>
            <a:ext cx="5253037" cy="1439863"/>
          </a:xfrm>
          <a:prstGeom prst="downArrowCallout">
            <a:avLst>
              <a:gd name="adj1" fmla="val 91207"/>
              <a:gd name="adj2" fmla="val 91207"/>
              <a:gd name="adj3" fmla="val 16667"/>
              <a:gd name="adj4" fmla="val 66667"/>
            </a:avLst>
          </a:prstGeom>
          <a:solidFill>
            <a:srgbClr val="92D05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23" name="Rounded Rectangle 4">
            <a:extLst>
              <a:ext uri="{FF2B5EF4-FFF2-40B4-BE49-F238E27FC236}">
                <a16:creationId xmlns:a16="http://schemas.microsoft.com/office/drawing/2014/main" id="{783DF303-D568-470D-A1D0-4E4324C21B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1788" y="2205038"/>
            <a:ext cx="5786437" cy="1785937"/>
          </a:xfrm>
          <a:prstGeom prst="roundRect">
            <a:avLst>
              <a:gd name="adj" fmla="val 16667"/>
            </a:avLst>
          </a:prstGeom>
          <a:solidFill>
            <a:srgbClr val="007FDE"/>
          </a:solidFill>
          <a:ln w="12700" algn="ctr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24" name="Title 1">
            <a:extLst>
              <a:ext uri="{FF2B5EF4-FFF2-40B4-BE49-F238E27FC236}">
                <a16:creationId xmlns:a16="http://schemas.microsoft.com/office/drawing/2014/main" id="{E110F7B2-34FB-4B55-AFF2-2856B8FE729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5288" y="620713"/>
            <a:ext cx="8229600" cy="1066800"/>
          </a:xfrm>
        </p:spPr>
        <p:txBody>
          <a:bodyPr/>
          <a:lstStyle/>
          <a:p>
            <a:pPr algn="ctr"/>
            <a:r>
              <a:rPr lang="en-US" altLang="en-US" sz="3600">
                <a:solidFill>
                  <a:schemeClr val="bg1"/>
                </a:solidFill>
              </a:rPr>
              <a:t>PCOS</a:t>
            </a:r>
            <a:endParaRPr lang="el-GR" altLang="en-US" sz="3600">
              <a:solidFill>
                <a:schemeClr val="bg1"/>
              </a:solidFill>
            </a:endParaRPr>
          </a:p>
        </p:txBody>
      </p:sp>
      <p:sp>
        <p:nvSpPr>
          <p:cNvPr id="30725" name="Content Placeholder 2">
            <a:extLst>
              <a:ext uri="{FF2B5EF4-FFF2-40B4-BE49-F238E27FC236}">
                <a16:creationId xmlns:a16="http://schemas.microsoft.com/office/drawing/2014/main" id="{6C4FC699-8759-49D6-BAED-08765D1B03B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741613" y="2276475"/>
            <a:ext cx="4567237" cy="2155825"/>
          </a:xfrm>
        </p:spPr>
        <p:txBody>
          <a:bodyPr/>
          <a:lstStyle/>
          <a:p>
            <a:r>
              <a:rPr lang="el-GR" altLang="en-US" sz="2400">
                <a:solidFill>
                  <a:schemeClr val="bg1"/>
                </a:solidFill>
                <a:latin typeface="Arial" panose="020B0604020202020204" pitchFamily="34" charset="0"/>
              </a:rPr>
              <a:t>παχυσαρκία</a:t>
            </a:r>
          </a:p>
          <a:p>
            <a:r>
              <a:rPr lang="el-GR" altLang="en-US" sz="2400">
                <a:solidFill>
                  <a:schemeClr val="bg1"/>
                </a:solidFill>
                <a:latin typeface="Arial" panose="020B0604020202020204" pitchFamily="34" charset="0"/>
              </a:rPr>
              <a:t>αντίσταση στην ινσουλίνη</a:t>
            </a:r>
          </a:p>
          <a:p>
            <a:r>
              <a:rPr lang="el-GR" altLang="en-US" sz="2400">
                <a:solidFill>
                  <a:schemeClr val="bg1"/>
                </a:solidFill>
                <a:latin typeface="Arial" panose="020B0604020202020204" pitchFamily="34" charset="0"/>
              </a:rPr>
              <a:t>διαταραχές λιπιδίων</a:t>
            </a:r>
          </a:p>
        </p:txBody>
      </p:sp>
      <p:sp>
        <p:nvSpPr>
          <p:cNvPr id="30726" name="Text Box 6">
            <a:extLst>
              <a:ext uri="{FF2B5EF4-FFF2-40B4-BE49-F238E27FC236}">
                <a16:creationId xmlns:a16="http://schemas.microsoft.com/office/drawing/2014/main" id="{3D064554-CD47-49CA-9D20-D3A410A31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42529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27" name="AutoShape 7">
            <a:extLst>
              <a:ext uri="{FF2B5EF4-FFF2-40B4-BE49-F238E27FC236}">
                <a16:creationId xmlns:a16="http://schemas.microsoft.com/office/drawing/2014/main" id="{B62E3876-881D-462A-8BCB-94FB03CFF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4292600"/>
            <a:ext cx="5184775" cy="1296988"/>
          </a:xfrm>
          <a:prstGeom prst="upArrowCallout">
            <a:avLst>
              <a:gd name="adj1" fmla="val 99939"/>
              <a:gd name="adj2" fmla="val 99939"/>
              <a:gd name="adj3" fmla="val 16667"/>
              <a:gd name="adj4" fmla="val 66667"/>
            </a:avLst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n-US" sz="3600">
                <a:solidFill>
                  <a:schemeClr val="tx2"/>
                </a:solidFill>
              </a:rPr>
              <a:t>μεταβολικό σύνδρομο</a:t>
            </a:r>
          </a:p>
        </p:txBody>
      </p:sp>
      <p:pic>
        <p:nvPicPr>
          <p:cNvPr id="8" name="Picture 2" descr="Image result for metabolic syndrome">
            <a:extLst>
              <a:ext uri="{FF2B5EF4-FFF2-40B4-BE49-F238E27FC236}">
                <a16:creationId xmlns:a16="http://schemas.microsoft.com/office/drawing/2014/main" id="{93035EEC-7C8D-4BDF-AB2C-C81CA6A9F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906" y="5800038"/>
            <a:ext cx="1630363" cy="874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Νέα γονιδιακή θεραπεία για την καρδιακή ανεπάρκεια – News.gr">
            <a:extLst>
              <a:ext uri="{FF2B5EF4-FFF2-40B4-BE49-F238E27FC236}">
                <a16:creationId xmlns:a16="http://schemas.microsoft.com/office/drawing/2014/main" id="{81DD970E-D7BE-4C6E-BF5E-5AA472785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158" y="1226296"/>
            <a:ext cx="2035969" cy="126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3344B4E0-4BAC-4E94-90A9-72C1E022E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727424"/>
          </a:xfrm>
        </p:spPr>
        <p:txBody>
          <a:bodyPr>
            <a:normAutofit/>
          </a:bodyPr>
          <a:lstStyle/>
          <a:p>
            <a:r>
              <a:rPr lang="el-GR" sz="2325" dirty="0" err="1">
                <a:solidFill>
                  <a:schemeClr val="accent6">
                    <a:lumMod val="50000"/>
                  </a:schemeClr>
                </a:solidFill>
                <a:latin typeface="Biome" panose="020B0503030204020804" pitchFamily="34" charset="0"/>
                <a:ea typeface="Calibri" panose="020F0502020204030204" pitchFamily="34" charset="0"/>
                <a:cs typeface="Biome" panose="020B0503030204020804" pitchFamily="34" charset="0"/>
              </a:rPr>
              <a:t>Προδιαθεσικοί</a:t>
            </a:r>
            <a:r>
              <a:rPr lang="el-GR" sz="2325" dirty="0">
                <a:solidFill>
                  <a:schemeClr val="accent6">
                    <a:lumMod val="50000"/>
                  </a:schemeClr>
                </a:solidFill>
                <a:latin typeface="Biome" panose="020B0503030204020804" pitchFamily="34" charset="0"/>
                <a:ea typeface="Calibri" panose="020F0502020204030204" pitchFamily="34" charset="0"/>
                <a:cs typeface="Biome" panose="020B0503030204020804" pitchFamily="34" charset="0"/>
              </a:rPr>
              <a:t> παράγοντες καρδιαγγειακής νόσου</a:t>
            </a:r>
            <a:endParaRPr lang="el-GR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4E560C6-0631-4D8D-88AC-943D6DF71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87703"/>
            <a:ext cx="7886700" cy="353920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l-GR" sz="4200" dirty="0">
                <a:latin typeface="Biome" panose="020B0503030204020804" pitchFamily="34" charset="0"/>
                <a:ea typeface="Calibri" panose="020F0502020204030204" pitchFamily="34" charset="0"/>
                <a:cs typeface="Biome" panose="020B0503030204020804" pitchFamily="34" charset="0"/>
              </a:rPr>
              <a:t>Πρόωρη εμμηνόπαυση (σε ηλικία &lt;45 ετών) ή ωοθηκική ανεπάρκεια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l-GR" sz="4200" dirty="0">
                <a:latin typeface="Biome" panose="020B0503030204020804" pitchFamily="34" charset="0"/>
                <a:ea typeface="Calibri" panose="020F0502020204030204" pitchFamily="34" charset="0"/>
                <a:cs typeface="Biome" panose="020B0503030204020804" pitchFamily="34" charset="0"/>
              </a:rPr>
              <a:t>Σύνδρομο </a:t>
            </a:r>
            <a:r>
              <a:rPr lang="el-GR" sz="4200" dirty="0" err="1">
                <a:latin typeface="Biome" panose="020B0503030204020804" pitchFamily="34" charset="0"/>
                <a:ea typeface="Calibri" panose="020F0502020204030204" pitchFamily="34" charset="0"/>
                <a:cs typeface="Biome" panose="020B0503030204020804" pitchFamily="34" charset="0"/>
              </a:rPr>
              <a:t>πολυκυστικών</a:t>
            </a:r>
            <a:r>
              <a:rPr lang="el-GR" sz="4200" dirty="0">
                <a:latin typeface="Biome" panose="020B0503030204020804" pitchFamily="34" charset="0"/>
                <a:ea typeface="Calibri" panose="020F0502020204030204" pitchFamily="34" charset="0"/>
                <a:cs typeface="Biome" panose="020B0503030204020804" pitchFamily="34" charset="0"/>
              </a:rPr>
              <a:t> ωοθηκών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l-GR" sz="4200" dirty="0">
                <a:latin typeface="Biome" panose="020B0503030204020804" pitchFamily="34" charset="0"/>
                <a:ea typeface="Calibri" panose="020F0502020204030204" pitchFamily="34" charset="0"/>
                <a:cs typeface="Biome" panose="020B0503030204020804" pitchFamily="34" charset="0"/>
              </a:rPr>
              <a:t>Επιπλοκές κύησης (</a:t>
            </a:r>
            <a:r>
              <a:rPr lang="el-GR" sz="4200" dirty="0" err="1">
                <a:latin typeface="Biome" panose="020B0503030204020804" pitchFamily="34" charset="0"/>
                <a:ea typeface="Calibri" panose="020F0502020204030204" pitchFamily="34" charset="0"/>
                <a:cs typeface="Biome" panose="020B0503030204020804" pitchFamily="34" charset="0"/>
              </a:rPr>
              <a:t>προεκλαμψία</a:t>
            </a:r>
            <a:r>
              <a:rPr lang="el-GR" sz="4200" dirty="0">
                <a:latin typeface="Biome" panose="020B0503030204020804" pitchFamily="34" charset="0"/>
                <a:ea typeface="Calibri" panose="020F0502020204030204" pitchFamily="34" charset="0"/>
                <a:cs typeface="Biome" panose="020B0503030204020804" pitchFamily="34" charset="0"/>
              </a:rPr>
              <a:t>-εκλαμψία, διαβήτης κύησης, γέννηση μικρού για την ηλικία νεογνού, γέννηση πρόωρου νεογνού)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l-GR" sz="4200" dirty="0">
                <a:latin typeface="Biome" panose="020B0503030204020804" pitchFamily="34" charset="0"/>
                <a:ea typeface="Calibri" panose="020F0502020204030204" pitchFamily="34" charset="0"/>
                <a:cs typeface="Biome" panose="020B0503030204020804" pitchFamily="34" charset="0"/>
              </a:rPr>
              <a:t>Επανειλημμένες (&gt;2) αυτόματες αποβολές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l-GR" sz="4200" dirty="0">
                <a:latin typeface="Biome" panose="020B0503030204020804" pitchFamily="34" charset="0"/>
                <a:ea typeface="Calibri" panose="020F0502020204030204" pitchFamily="34" charset="0"/>
                <a:cs typeface="Biome" panose="020B0503030204020804" pitchFamily="34" charset="0"/>
              </a:rPr>
              <a:t>Μεταβολικό σύνδρομο </a:t>
            </a:r>
            <a:r>
              <a:rPr lang="en-US" sz="4200" dirty="0">
                <a:latin typeface="Biome" panose="020B0503030204020804" pitchFamily="34" charset="0"/>
                <a:ea typeface="Calibri" panose="020F0502020204030204" pitchFamily="34" charset="0"/>
                <a:cs typeface="Biome" panose="020B0503030204020804" pitchFamily="34" charset="0"/>
              </a:rPr>
              <a:t>– </a:t>
            </a:r>
            <a:r>
              <a:rPr lang="el-GR" sz="4200" dirty="0">
                <a:latin typeface="Biome" panose="020B0503030204020804" pitchFamily="34" charset="0"/>
                <a:ea typeface="Calibri" panose="020F0502020204030204" pitchFamily="34" charset="0"/>
                <a:cs typeface="Biome" panose="020B0503030204020804" pitchFamily="34" charset="0"/>
              </a:rPr>
              <a:t>Σακχαρώδης Διαβήτης τύπου 2</a:t>
            </a:r>
            <a:r>
              <a:rPr lang="en-US" sz="4200" dirty="0">
                <a:latin typeface="Biome" panose="020B0503030204020804" pitchFamily="34" charset="0"/>
                <a:ea typeface="Calibri" panose="020F0502020204030204" pitchFamily="34" charset="0"/>
                <a:cs typeface="Biome" panose="020B05030302040208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57034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Oval 9">
            <a:extLst>
              <a:ext uri="{FF2B5EF4-FFF2-40B4-BE49-F238E27FC236}">
                <a16:creationId xmlns:a16="http://schemas.microsoft.com/office/drawing/2014/main" id="{51F2C355-D151-4480-9F5B-45B3B1B3E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4786313"/>
            <a:ext cx="6500813" cy="1571625"/>
          </a:xfrm>
          <a:prstGeom prst="ellipse">
            <a:avLst/>
          </a:prstGeom>
          <a:solidFill>
            <a:srgbClr val="002060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4819" name="Rounded Rectangle 4">
            <a:extLst>
              <a:ext uri="{FF2B5EF4-FFF2-40B4-BE49-F238E27FC236}">
                <a16:creationId xmlns:a16="http://schemas.microsoft.com/office/drawing/2014/main" id="{7BC2AE02-3772-4235-8FAF-10EE2882D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0" y="2071688"/>
            <a:ext cx="6096000" cy="178593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 algn="ctr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4820" name="Down Arrow Callout 3">
            <a:extLst>
              <a:ext uri="{FF2B5EF4-FFF2-40B4-BE49-F238E27FC236}">
                <a16:creationId xmlns:a16="http://schemas.microsoft.com/office/drawing/2014/main" id="{4FDC0ED3-3131-465C-9F83-74C913ABB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5938" y="642938"/>
            <a:ext cx="5214937" cy="1357312"/>
          </a:xfrm>
          <a:prstGeom prst="downArrowCallout">
            <a:avLst>
              <a:gd name="adj1" fmla="val 25009"/>
              <a:gd name="adj2" fmla="val 24991"/>
              <a:gd name="adj3" fmla="val 25000"/>
              <a:gd name="adj4" fmla="val 64977"/>
            </a:avLst>
          </a:prstGeom>
          <a:solidFill>
            <a:schemeClr val="bg2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4821" name="Title 1">
            <a:extLst>
              <a:ext uri="{FF2B5EF4-FFF2-40B4-BE49-F238E27FC236}">
                <a16:creationId xmlns:a16="http://schemas.microsoft.com/office/drawing/2014/main" id="{F652DDD1-3D31-4889-82DF-9075A7727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1143000"/>
          </a:xfrm>
        </p:spPr>
        <p:txBody>
          <a:bodyPr/>
          <a:lstStyle/>
          <a:p>
            <a:pPr algn="ctr"/>
            <a:r>
              <a:rPr lang="el-GR" altLang="en-US" sz="2400"/>
              <a:t>μεταβολικό σύνδρομο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53632B-B619-4878-9221-86D7C3C52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150" y="2133600"/>
            <a:ext cx="5467350" cy="2155825"/>
          </a:xfrm>
        </p:spPr>
        <p:txBody>
          <a:bodyPr/>
          <a:lstStyle/>
          <a:p>
            <a:pPr>
              <a:defRPr/>
            </a:pPr>
            <a:r>
              <a:rPr lang="el-GR" dirty="0">
                <a:latin typeface="+mj-lt"/>
              </a:rPr>
              <a:t>κεντρική παχυσαρκία</a:t>
            </a:r>
          </a:p>
          <a:p>
            <a:pPr>
              <a:defRPr/>
            </a:pPr>
            <a:r>
              <a:rPr lang="el-GR" dirty="0">
                <a:latin typeface="+mj-lt"/>
              </a:rPr>
              <a:t>αντίσταση στην ινσουλίνη</a:t>
            </a:r>
          </a:p>
          <a:p>
            <a:pPr>
              <a:defRPr/>
            </a:pPr>
            <a:r>
              <a:rPr lang="el-GR" dirty="0">
                <a:latin typeface="+mj-lt"/>
              </a:rPr>
              <a:t>διαταραχές λιπιδίων</a:t>
            </a:r>
          </a:p>
        </p:txBody>
      </p:sp>
      <p:sp>
        <p:nvSpPr>
          <p:cNvPr id="34823" name="Down Arrow 5">
            <a:extLst>
              <a:ext uri="{FF2B5EF4-FFF2-40B4-BE49-F238E27FC236}">
                <a16:creationId xmlns:a16="http://schemas.microsoft.com/office/drawing/2014/main" id="{991F7A02-1C4B-457B-8DB6-D35385D42E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6188" y="4071938"/>
            <a:ext cx="714375" cy="64293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4824" name="TextBox 6">
            <a:extLst>
              <a:ext uri="{FF2B5EF4-FFF2-40B4-BE49-F238E27FC236}">
                <a16:creationId xmlns:a16="http://schemas.microsoft.com/office/drawing/2014/main" id="{4807A770-B183-4FD4-AD84-C40F0EC3E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084763"/>
            <a:ext cx="27035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>
                <a:solidFill>
                  <a:schemeClr val="bg1"/>
                </a:solidFill>
              </a:rPr>
              <a:t>καρδιαγγειακά νοσήματα</a:t>
            </a:r>
          </a:p>
          <a:p>
            <a:pPr eaLnBrk="1" hangingPunct="1"/>
            <a:r>
              <a:rPr lang="el-GR" altLang="en-US">
                <a:solidFill>
                  <a:schemeClr val="bg1"/>
                </a:solidFill>
              </a:rPr>
              <a:t>σακχαρώδη διαβήτη</a:t>
            </a:r>
          </a:p>
        </p:txBody>
      </p:sp>
      <p:sp>
        <p:nvSpPr>
          <p:cNvPr id="34825" name="Up Arrow 7">
            <a:extLst>
              <a:ext uri="{FF2B5EF4-FFF2-40B4-BE49-F238E27FC236}">
                <a16:creationId xmlns:a16="http://schemas.microsoft.com/office/drawing/2014/main" id="{95795F02-9BA5-4934-ABAA-034CF4D0D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8" y="5000625"/>
            <a:ext cx="714375" cy="85725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4826" name="Up Arrow 8">
            <a:extLst>
              <a:ext uri="{FF2B5EF4-FFF2-40B4-BE49-F238E27FC236}">
                <a16:creationId xmlns:a16="http://schemas.microsoft.com/office/drawing/2014/main" id="{94E2834B-1A98-4CCE-ADDB-58FE76624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3188" y="5286375"/>
            <a:ext cx="714375" cy="85725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>
            <a:extLst>
              <a:ext uri="{FF2B5EF4-FFF2-40B4-BE49-F238E27FC236}">
                <a16:creationId xmlns:a16="http://schemas.microsoft.com/office/drawing/2014/main" id="{C13D4231-BD1B-4B37-9EA3-7AE5FE6B2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3933825"/>
            <a:ext cx="5184775" cy="18716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lin ang="0" scaled="1"/>
          </a:gra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l-GR">
              <a:latin typeface="Arial" charset="0"/>
              <a:cs typeface="Arial" charset="0"/>
            </a:endParaRPr>
          </a:p>
        </p:txBody>
      </p:sp>
      <p:sp>
        <p:nvSpPr>
          <p:cNvPr id="38915" name="AutoShape 3">
            <a:extLst>
              <a:ext uri="{FF2B5EF4-FFF2-40B4-BE49-F238E27FC236}">
                <a16:creationId xmlns:a16="http://schemas.microsoft.com/office/drawing/2014/main" id="{36D7ED58-4646-4636-AE9D-21A0310CF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2276475"/>
            <a:ext cx="2808287" cy="1584325"/>
          </a:xfrm>
          <a:prstGeom prst="downArrowCallout">
            <a:avLst>
              <a:gd name="adj1" fmla="val 44314"/>
              <a:gd name="adj2" fmla="val 44314"/>
              <a:gd name="adj3" fmla="val 16667"/>
              <a:gd name="adj4" fmla="val 66667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468" name="Title 1">
            <a:extLst>
              <a:ext uri="{FF2B5EF4-FFF2-40B4-BE49-F238E27FC236}">
                <a16:creationId xmlns:a16="http://schemas.microsoft.com/office/drawing/2014/main" id="{7A62E7C8-0605-4502-B67C-F4D6779C364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14363" y="347663"/>
            <a:ext cx="7772400" cy="113665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sz="2400" dirty="0"/>
              <a:t>Postmenopausal women with a history of irregular menses &amp; elevated androgen measurements at high risk for worsening cardiovascular event-free survival</a:t>
            </a:r>
            <a:endParaRPr lang="el-GR" altLang="en-US" sz="2400" dirty="0"/>
          </a:p>
        </p:txBody>
      </p:sp>
      <p:sp>
        <p:nvSpPr>
          <p:cNvPr id="38917" name="Content Placeholder 2">
            <a:extLst>
              <a:ext uri="{FF2B5EF4-FFF2-40B4-BE49-F238E27FC236}">
                <a16:creationId xmlns:a16="http://schemas.microsoft.com/office/drawing/2014/main" id="{02D9F4BB-EB8E-41F7-BD96-F3645C17C880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42938" y="1857375"/>
            <a:ext cx="7772400" cy="4089400"/>
          </a:xfrm>
        </p:spPr>
        <p:txBody>
          <a:bodyPr/>
          <a:lstStyle/>
          <a:p>
            <a:r>
              <a:rPr lang="en-US" altLang="en-US" sz="2000"/>
              <a:t>WISE study</a:t>
            </a:r>
            <a:r>
              <a:rPr lang="el-GR" altLang="en-US" sz="2000"/>
              <a:t>: </a:t>
            </a:r>
            <a:r>
              <a:rPr lang="en-US" altLang="en-US" sz="2000"/>
              <a:t>390 menopausal women</a:t>
            </a:r>
            <a:r>
              <a:rPr lang="el-GR" altLang="en-US" sz="2000"/>
              <a:t> / 104 </a:t>
            </a:r>
            <a:r>
              <a:rPr lang="en-US" altLang="en-US" sz="2000"/>
              <a:t>with</a:t>
            </a:r>
            <a:r>
              <a:rPr lang="el-GR" altLang="en-US" sz="2000"/>
              <a:t> </a:t>
            </a:r>
            <a:r>
              <a:rPr lang="en-US" altLang="en-US" sz="2000"/>
              <a:t>PCOS</a:t>
            </a:r>
          </a:p>
          <a:p>
            <a:endParaRPr lang="en-US" altLang="en-US" sz="2000"/>
          </a:p>
          <a:p>
            <a:pPr algn="ctr">
              <a:buFont typeface="Monotype Sorts" pitchFamily="2" charset="2"/>
              <a:buNone/>
            </a:pPr>
            <a:r>
              <a:rPr lang="en-US" altLang="en-US" sz="2000">
                <a:solidFill>
                  <a:schemeClr val="bg1"/>
                </a:solidFill>
              </a:rPr>
              <a:t>women with</a:t>
            </a:r>
            <a:r>
              <a:rPr lang="el-GR" altLang="en-US" sz="2000">
                <a:solidFill>
                  <a:schemeClr val="bg1"/>
                </a:solidFill>
              </a:rPr>
              <a:t> </a:t>
            </a:r>
            <a:r>
              <a:rPr lang="en-US" altLang="en-US" sz="2000">
                <a:solidFill>
                  <a:schemeClr val="bg1"/>
                </a:solidFill>
              </a:rPr>
              <a:t>PCOS</a:t>
            </a:r>
          </a:p>
          <a:p>
            <a:pPr algn="ctr">
              <a:buFont typeface="Monotype Sorts" pitchFamily="2" charset="2"/>
              <a:buNone/>
            </a:pPr>
            <a:r>
              <a:rPr lang="en-US" altLang="en-US" sz="2000">
                <a:solidFill>
                  <a:schemeClr val="bg1"/>
                </a:solidFill>
              </a:rPr>
              <a:t>develop more often</a:t>
            </a:r>
            <a:endParaRPr lang="el-GR" altLang="en-US" sz="2000">
              <a:solidFill>
                <a:schemeClr val="bg1"/>
              </a:solidFill>
            </a:endParaRPr>
          </a:p>
          <a:p>
            <a:pPr algn="ctr">
              <a:buFont typeface="Monotype Sorts" pitchFamily="2" charset="2"/>
              <a:buNone/>
            </a:pPr>
            <a:endParaRPr lang="el-GR" altLang="en-US" sz="2000"/>
          </a:p>
          <a:p>
            <a:pPr algn="ctr">
              <a:buFont typeface="Monotype Sorts" pitchFamily="2" charset="2"/>
              <a:buNone/>
            </a:pPr>
            <a:endParaRPr lang="el-GR" altLang="en-US" sz="2000"/>
          </a:p>
          <a:p>
            <a:pPr algn="ctr">
              <a:buFont typeface="Monotype Sorts" pitchFamily="2" charset="2"/>
              <a:buNone/>
            </a:pPr>
            <a:r>
              <a:rPr lang="en-US" altLang="en-US" sz="2000" b="1">
                <a:solidFill>
                  <a:schemeClr val="tx2"/>
                </a:solidFill>
              </a:rPr>
              <a:t>type 2 diabetes</a:t>
            </a:r>
            <a:r>
              <a:rPr lang="el-GR" altLang="en-US" sz="2000" b="1">
                <a:solidFill>
                  <a:schemeClr val="tx2"/>
                </a:solidFill>
              </a:rPr>
              <a:t> (Ρ&lt;0.0001)</a:t>
            </a:r>
          </a:p>
          <a:p>
            <a:pPr algn="ctr">
              <a:buFont typeface="Monotype Sorts" pitchFamily="2" charset="2"/>
              <a:buNone/>
            </a:pPr>
            <a:r>
              <a:rPr lang="en-US" altLang="en-US" sz="2000" b="1">
                <a:solidFill>
                  <a:schemeClr val="tx2"/>
                </a:solidFill>
              </a:rPr>
              <a:t>obesity</a:t>
            </a:r>
            <a:r>
              <a:rPr lang="el-GR" altLang="en-US" sz="2000" b="1">
                <a:solidFill>
                  <a:schemeClr val="tx2"/>
                </a:solidFill>
              </a:rPr>
              <a:t> (Ρ=0.005)</a:t>
            </a:r>
          </a:p>
          <a:p>
            <a:pPr algn="ctr">
              <a:buFont typeface="Monotype Sorts" pitchFamily="2" charset="2"/>
              <a:buNone/>
            </a:pPr>
            <a:r>
              <a:rPr lang="en-US" altLang="en-US" sz="2000" b="1">
                <a:solidFill>
                  <a:schemeClr val="tx2"/>
                </a:solidFill>
              </a:rPr>
              <a:t>metabolic syndrome</a:t>
            </a:r>
            <a:r>
              <a:rPr lang="el-GR" altLang="en-US" sz="2000" b="1">
                <a:solidFill>
                  <a:schemeClr val="tx2"/>
                </a:solidFill>
              </a:rPr>
              <a:t> (Ρ&lt;0.0001)</a:t>
            </a:r>
          </a:p>
          <a:p>
            <a:pPr algn="ctr">
              <a:buFont typeface="Monotype Sorts" pitchFamily="2" charset="2"/>
              <a:buNone/>
            </a:pPr>
            <a:r>
              <a:rPr lang="en-US" altLang="en-US" sz="2000" b="1">
                <a:solidFill>
                  <a:schemeClr val="tx2"/>
                </a:solidFill>
              </a:rPr>
              <a:t>angiographic CAD</a:t>
            </a:r>
            <a:r>
              <a:rPr lang="el-GR" altLang="en-US" sz="2000" b="1">
                <a:solidFill>
                  <a:schemeClr val="tx2"/>
                </a:solidFill>
              </a:rPr>
              <a:t> (Ρ=0.04)</a:t>
            </a:r>
          </a:p>
          <a:p>
            <a:pPr algn="ctr">
              <a:buFont typeface="Monotype Sorts" pitchFamily="2" charset="2"/>
              <a:buNone/>
            </a:pPr>
            <a:r>
              <a:rPr lang="en-US" altLang="en-US" sz="2000" b="1">
                <a:solidFill>
                  <a:schemeClr val="tx2"/>
                </a:solidFill>
              </a:rPr>
              <a:t>worsening CVD event-free survival</a:t>
            </a:r>
            <a:r>
              <a:rPr lang="el-GR" altLang="en-US" sz="2000" b="1">
                <a:solidFill>
                  <a:schemeClr val="tx2"/>
                </a:solidFill>
              </a:rPr>
              <a:t> (Ρ=0.006)</a:t>
            </a:r>
          </a:p>
        </p:txBody>
      </p:sp>
      <p:sp>
        <p:nvSpPr>
          <p:cNvPr id="38918" name="TextBox 3">
            <a:extLst>
              <a:ext uri="{FF2B5EF4-FFF2-40B4-BE49-F238E27FC236}">
                <a16:creationId xmlns:a16="http://schemas.microsoft.com/office/drawing/2014/main" id="{59C2E272-3C8D-450E-8267-6D6B6CF45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7313" y="5929313"/>
            <a:ext cx="5686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/>
              <a:t>Shaw et al. J Clin Endocrinol Metab 2008;93:1276</a:t>
            </a:r>
            <a:endParaRPr lang="el-GR" altLang="en-US" sz="20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633ED982-4FB7-4F42-A162-78A8C760F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181600"/>
            <a:ext cx="4038600" cy="533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50000">
                <a:srgbClr val="000076"/>
              </a:gs>
              <a:gs pos="100000">
                <a:srgbClr val="0000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9939" name="AutoShape 3">
            <a:extLst>
              <a:ext uri="{FF2B5EF4-FFF2-40B4-BE49-F238E27FC236}">
                <a16:creationId xmlns:a16="http://schemas.microsoft.com/office/drawing/2014/main" id="{3E22BD73-1576-42E4-B2BB-16AF5EF95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4149725"/>
            <a:ext cx="2819400" cy="762000"/>
          </a:xfrm>
          <a:prstGeom prst="downArrowCallout">
            <a:avLst>
              <a:gd name="adj1" fmla="val 92500"/>
              <a:gd name="adj2" fmla="val 92500"/>
              <a:gd name="adj3" fmla="val 16667"/>
              <a:gd name="adj4" fmla="val 66667"/>
            </a:avLst>
          </a:prstGeom>
          <a:gradFill rotWithShape="0">
            <a:gsLst>
              <a:gs pos="0">
                <a:srgbClr val="800080"/>
              </a:gs>
              <a:gs pos="100000">
                <a:srgbClr val="3B003B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62532" name="AutoShape 4">
            <a:extLst>
              <a:ext uri="{FF2B5EF4-FFF2-40B4-BE49-F238E27FC236}">
                <a16:creationId xmlns:a16="http://schemas.microsoft.com/office/drawing/2014/main" id="{D53945AA-B794-4C43-BB9D-C98EF7FF6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200400"/>
            <a:ext cx="5105400" cy="762000"/>
          </a:xfrm>
          <a:prstGeom prst="downArrowCallout">
            <a:avLst>
              <a:gd name="adj1" fmla="val 167500"/>
              <a:gd name="adj2" fmla="val 167500"/>
              <a:gd name="adj3" fmla="val 16667"/>
              <a:gd name="adj4" fmla="val 66667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l-GR">
              <a:latin typeface="Arial" charset="0"/>
              <a:cs typeface="Arial" charset="0"/>
            </a:endParaRPr>
          </a:p>
        </p:txBody>
      </p:sp>
      <p:sp>
        <p:nvSpPr>
          <p:cNvPr id="39941" name="Rectangle 5">
            <a:extLst>
              <a:ext uri="{FF2B5EF4-FFF2-40B4-BE49-F238E27FC236}">
                <a16:creationId xmlns:a16="http://schemas.microsoft.com/office/drawing/2014/main" id="{DE4C8FD6-A8C5-4DB1-A701-6603BC1D4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18478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9942" name="Picture 6" descr="ed_lakatta_15_2_big">
            <a:extLst>
              <a:ext uri="{FF2B5EF4-FFF2-40B4-BE49-F238E27FC236}">
                <a16:creationId xmlns:a16="http://schemas.microsoft.com/office/drawing/2014/main" id="{42D6C928-7D2F-4488-97C5-D9F1488CA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3525"/>
            <a:ext cx="3810000" cy="28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 Box 7">
            <a:extLst>
              <a:ext uri="{FF2B5EF4-FFF2-40B4-BE49-F238E27FC236}">
                <a16:creationId xmlns:a16="http://schemas.microsoft.com/office/drawing/2014/main" id="{A40B8628-F463-45C2-82F2-3502FAAF3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3213100"/>
            <a:ext cx="4598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>
                <a:solidFill>
                  <a:schemeClr val="bg1"/>
                </a:solidFill>
              </a:rPr>
              <a:t>Δυσλειτουργία του ενδοθηλίου των αγγείων</a:t>
            </a:r>
            <a:endParaRPr lang="en-GB" altLang="en-US">
              <a:solidFill>
                <a:schemeClr val="bg1"/>
              </a:solidFill>
            </a:endParaRPr>
          </a:p>
        </p:txBody>
      </p:sp>
      <p:sp>
        <p:nvSpPr>
          <p:cNvPr id="39944" name="Text Box 8">
            <a:extLst>
              <a:ext uri="{FF2B5EF4-FFF2-40B4-BE49-F238E27FC236}">
                <a16:creationId xmlns:a16="http://schemas.microsoft.com/office/drawing/2014/main" id="{332BE06D-78B2-4A67-86D3-8C1BF9399E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4221163"/>
            <a:ext cx="1689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>
                <a:solidFill>
                  <a:schemeClr val="bg1"/>
                </a:solidFill>
              </a:rPr>
              <a:t>αθηρωμάτωση</a:t>
            </a:r>
            <a:endParaRPr lang="en-GB" altLang="en-US">
              <a:solidFill>
                <a:schemeClr val="bg1"/>
              </a:solidFill>
            </a:endParaRPr>
          </a:p>
        </p:txBody>
      </p:sp>
      <p:sp>
        <p:nvSpPr>
          <p:cNvPr id="39945" name="Text Box 9">
            <a:extLst>
              <a:ext uri="{FF2B5EF4-FFF2-40B4-BE49-F238E27FC236}">
                <a16:creationId xmlns:a16="http://schemas.microsoft.com/office/drawing/2014/main" id="{6321FD8E-CF46-4D62-A67F-9BCB5FA40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5229225"/>
            <a:ext cx="2895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>
                <a:solidFill>
                  <a:schemeClr val="bg1"/>
                </a:solidFill>
              </a:rPr>
              <a:t>Καρδιαγγειακά συμβάματα</a:t>
            </a:r>
            <a:endParaRPr lang="en-GB" altLang="en-US">
              <a:solidFill>
                <a:schemeClr val="bg1"/>
              </a:solidFill>
            </a:endParaRPr>
          </a:p>
        </p:txBody>
      </p:sp>
      <p:pic>
        <p:nvPicPr>
          <p:cNvPr id="39946" name="Picture 10" descr="006">
            <a:extLst>
              <a:ext uri="{FF2B5EF4-FFF2-40B4-BE49-F238E27FC236}">
                <a16:creationId xmlns:a16="http://schemas.microsoft.com/office/drawing/2014/main" id="{22E2D872-B464-46D5-94DA-3D63EEBD7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81000"/>
            <a:ext cx="3246438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773238"/>
            <a:ext cx="7691437" cy="23955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3993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0" y="4581525"/>
            <a:ext cx="5832475" cy="6365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4" name="3 - Στρογγυλεμένο ορθογώνιο"/>
          <p:cNvSpPr/>
          <p:nvPr/>
        </p:nvSpPr>
        <p:spPr>
          <a:xfrm>
            <a:off x="611560" y="1484784"/>
            <a:ext cx="8208912" cy="3888432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>
            <a:extLst>
              <a:ext uri="{FF2B5EF4-FFF2-40B4-BE49-F238E27FC236}">
                <a16:creationId xmlns:a16="http://schemas.microsoft.com/office/drawing/2014/main" id="{A4069BDE-0FD2-48F0-8B60-724A49173C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71550" y="692150"/>
            <a:ext cx="7772400" cy="1136650"/>
          </a:xfrm>
        </p:spPr>
        <p:txBody>
          <a:bodyPr/>
          <a:lstStyle/>
          <a:p>
            <a:r>
              <a:rPr lang="en-US" altLang="en-US" sz="2400"/>
              <a:t>Predictors of endothelial dysfunction </a:t>
            </a:r>
            <a:br>
              <a:rPr lang="el-GR" altLang="en-US" sz="2400"/>
            </a:br>
            <a:r>
              <a:rPr lang="en-US" altLang="en-US" sz="2400"/>
              <a:t>in young women with PCOS</a:t>
            </a:r>
            <a:endParaRPr lang="en-GB" altLang="en-US" sz="2400"/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FC04B398-B4C8-4E11-971C-934BB7C570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2286000"/>
            <a:ext cx="7772400" cy="2108200"/>
          </a:xfrm>
        </p:spPr>
        <p:txBody>
          <a:bodyPr/>
          <a:lstStyle/>
          <a:p>
            <a:r>
              <a:rPr lang="el-GR" altLang="en-US" sz="2000"/>
              <a:t>62 νέες γυναίκες με </a:t>
            </a:r>
            <a:r>
              <a:rPr lang="en-US" altLang="en-US" sz="2000"/>
              <a:t>PCOS </a:t>
            </a:r>
            <a:r>
              <a:rPr lang="el-GR" altLang="en-US" sz="2000"/>
              <a:t>με μέση ηλικία 22.7 έτη (εύρος 18-35 έτη) &amp; 17 φυσιολογικές γυναίκες με μέση ηλικία : 24.7 έτη (εύρος 18-35 έτη) </a:t>
            </a:r>
          </a:p>
          <a:p>
            <a:r>
              <a:rPr lang="el-GR" altLang="en-US" sz="2000"/>
              <a:t>Φυσιολογικό </a:t>
            </a:r>
            <a:r>
              <a:rPr lang="en-US" altLang="en-US" sz="2000"/>
              <a:t>BMI&lt;25: </a:t>
            </a:r>
            <a:r>
              <a:rPr lang="el-GR" altLang="en-US" sz="2000">
                <a:solidFill>
                  <a:schemeClr val="tx2"/>
                </a:solidFill>
              </a:rPr>
              <a:t>23 γυναίκες με </a:t>
            </a:r>
            <a:r>
              <a:rPr lang="en-US" altLang="en-US" sz="2000">
                <a:solidFill>
                  <a:schemeClr val="tx2"/>
                </a:solidFill>
              </a:rPr>
              <a:t>PCOS</a:t>
            </a:r>
          </a:p>
          <a:p>
            <a:r>
              <a:rPr lang="en-US" altLang="en-US" sz="2000"/>
              <a:t>BMI &lt;30 &amp; </a:t>
            </a:r>
            <a:r>
              <a:rPr lang="en-US" altLang="en-US" sz="2000" u="sng"/>
              <a:t>&gt;</a:t>
            </a:r>
            <a:r>
              <a:rPr lang="en-US" altLang="en-US" sz="2000"/>
              <a:t>25: </a:t>
            </a:r>
            <a:r>
              <a:rPr lang="el-GR" altLang="en-US" sz="2000">
                <a:solidFill>
                  <a:schemeClr val="tx2"/>
                </a:solidFill>
              </a:rPr>
              <a:t>23 γυναίκες με </a:t>
            </a:r>
            <a:r>
              <a:rPr lang="en-US" altLang="en-US" sz="2000">
                <a:solidFill>
                  <a:schemeClr val="tx2"/>
                </a:solidFill>
              </a:rPr>
              <a:t>PCOS</a:t>
            </a:r>
            <a:endParaRPr lang="el-GR" altLang="en-US" sz="2000">
              <a:solidFill>
                <a:schemeClr val="tx2"/>
              </a:solidFill>
            </a:endParaRPr>
          </a:p>
          <a:p>
            <a:r>
              <a:rPr lang="en-US" altLang="en-US" sz="2000"/>
              <a:t>BMI </a:t>
            </a:r>
            <a:r>
              <a:rPr lang="el-GR" altLang="en-US" sz="2000" u="sng"/>
              <a:t>&gt;</a:t>
            </a:r>
            <a:r>
              <a:rPr lang="en-US" altLang="en-US" sz="2000"/>
              <a:t>30</a:t>
            </a:r>
            <a:r>
              <a:rPr lang="el-GR" altLang="en-US" sz="2000"/>
              <a:t> (παχυσαρκία): </a:t>
            </a:r>
            <a:r>
              <a:rPr lang="el-GR" altLang="en-US" sz="2000">
                <a:solidFill>
                  <a:schemeClr val="tx2"/>
                </a:solidFill>
              </a:rPr>
              <a:t>18 γυναίκες με </a:t>
            </a:r>
            <a:r>
              <a:rPr lang="en-US" altLang="en-US" sz="2000">
                <a:solidFill>
                  <a:schemeClr val="tx2"/>
                </a:solidFill>
              </a:rPr>
              <a:t>PCOS</a:t>
            </a:r>
            <a:endParaRPr lang="en-GB" altLang="en-US" sz="2000">
              <a:solidFill>
                <a:schemeClr val="tx2"/>
              </a:solidFill>
            </a:endParaRPr>
          </a:p>
        </p:txBody>
      </p:sp>
      <p:sp>
        <p:nvSpPr>
          <p:cNvPr id="1029" name="Text Box 4">
            <a:extLst>
              <a:ext uri="{FF2B5EF4-FFF2-40B4-BE49-F238E27FC236}">
                <a16:creationId xmlns:a16="http://schemas.microsoft.com/office/drawing/2014/main" id="{8C9A28D3-01C1-4955-9DE5-B1AAB876B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8675" y="5486400"/>
            <a:ext cx="49450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/>
              <a:t>J Clin Endocrinol Metab 200</a:t>
            </a:r>
            <a:r>
              <a:rPr lang="el-GR" altLang="en-US" sz="2000"/>
              <a:t>5;90:5088-5095</a:t>
            </a:r>
            <a:endParaRPr lang="en-GB" altLang="en-US" sz="2000"/>
          </a:p>
        </p:txBody>
      </p:sp>
      <p:grpSp>
        <p:nvGrpSpPr>
          <p:cNvPr id="1030" name="Group 5">
            <a:extLst>
              <a:ext uri="{FF2B5EF4-FFF2-40B4-BE49-F238E27FC236}">
                <a16:creationId xmlns:a16="http://schemas.microsoft.com/office/drawing/2014/main" id="{E7041680-F4FD-4280-81B2-1CF203AD7F2F}"/>
              </a:ext>
            </a:extLst>
          </p:cNvPr>
          <p:cNvGrpSpPr>
            <a:grpSpLocks/>
          </p:cNvGrpSpPr>
          <p:nvPr/>
        </p:nvGrpSpPr>
        <p:grpSpPr bwMode="auto">
          <a:xfrm>
            <a:off x="6477000" y="304800"/>
            <a:ext cx="1655763" cy="1584325"/>
            <a:chOff x="4422" y="119"/>
            <a:chExt cx="1043" cy="998"/>
          </a:xfrm>
        </p:grpSpPr>
        <p:pic>
          <p:nvPicPr>
            <p:cNvPr id="1031" name="Picture 6" descr="006">
              <a:extLst>
                <a:ext uri="{FF2B5EF4-FFF2-40B4-BE49-F238E27FC236}">
                  <a16:creationId xmlns:a16="http://schemas.microsoft.com/office/drawing/2014/main" id="{52360A66-85BD-4F7D-B987-52F062822B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2" y="300"/>
              <a:ext cx="681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26" name="Object 7">
              <a:extLst>
                <a:ext uri="{FF2B5EF4-FFF2-40B4-BE49-F238E27FC236}">
                  <a16:creationId xmlns:a16="http://schemas.microsoft.com/office/drawing/2014/main" id="{78F7FC5C-77B4-45EE-A871-67F1F317719A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193" y="119"/>
            <a:ext cx="272" cy="9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4" imgW="1346040" imgH="4518000" progId="MS_ClipArt_Gallery.5">
                    <p:embed/>
                  </p:oleObj>
                </mc:Choice>
                <mc:Fallback>
                  <p:oleObj name="Clip" r:id="rId4" imgW="1346040" imgH="4518000" progId="MS_ClipArt_Gallery.5">
                    <p:embed/>
                    <p:pic>
                      <p:nvPicPr>
                        <p:cNvPr id="1026" name="Object 7">
                          <a:extLst>
                            <a:ext uri="{FF2B5EF4-FFF2-40B4-BE49-F238E27FC236}">
                              <a16:creationId xmlns:a16="http://schemas.microsoft.com/office/drawing/2014/main" id="{78F7FC5C-77B4-45EE-A871-67F1F317719A}"/>
                            </a:ext>
                          </a:extLst>
                        </p:cNvPr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93" y="119"/>
                          <a:ext cx="272" cy="9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D834F6E3-D41C-47F8-84C8-423E41483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375" y="199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41987" name="Picture 3" descr="FMD1">
            <a:extLst>
              <a:ext uri="{FF2B5EF4-FFF2-40B4-BE49-F238E27FC236}">
                <a16:creationId xmlns:a16="http://schemas.microsoft.com/office/drawing/2014/main" id="{9F7F96CF-339E-4918-AB03-10AED0EFC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85925"/>
            <a:ext cx="35814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ctangle 4">
            <a:extLst>
              <a:ext uri="{FF2B5EF4-FFF2-40B4-BE49-F238E27FC236}">
                <a16:creationId xmlns:a16="http://schemas.microsoft.com/office/drawing/2014/main" id="{C98C28CB-241C-4915-813D-0EDF9BFEE8D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362200" y="1828800"/>
            <a:ext cx="912495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41989" name="Picture 5" descr="FMD2">
            <a:extLst>
              <a:ext uri="{FF2B5EF4-FFF2-40B4-BE49-F238E27FC236}">
                <a16:creationId xmlns:a16="http://schemas.microsoft.com/office/drawing/2014/main" id="{D3555AB8-7D37-4122-BF8F-F909B6255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697038"/>
            <a:ext cx="4495800" cy="325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Text Box 6">
            <a:extLst>
              <a:ext uri="{FF2B5EF4-FFF2-40B4-BE49-F238E27FC236}">
                <a16:creationId xmlns:a16="http://schemas.microsoft.com/office/drawing/2014/main" id="{F90243F4-7404-46E1-8A94-1715E92FC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863" y="762000"/>
            <a:ext cx="7786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/>
              <a:t>Εκτίμηση της αγγειοδιαστολής της βραχιονίου αρτηρίας</a:t>
            </a:r>
            <a:endParaRPr lang="en-GB" alt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reeform 2"/>
          <p:cNvSpPr>
            <a:spLocks/>
          </p:cNvSpPr>
          <p:nvPr/>
        </p:nvSpPr>
        <p:spPr bwMode="auto">
          <a:xfrm>
            <a:off x="1162050" y="5705475"/>
            <a:ext cx="5372100" cy="57150"/>
          </a:xfrm>
          <a:custGeom>
            <a:avLst/>
            <a:gdLst>
              <a:gd name="T0" fmla="*/ 0 w 3384"/>
              <a:gd name="T1" fmla="*/ 2147483647 h 36"/>
              <a:gd name="T2" fmla="*/ 2147483647 w 3384"/>
              <a:gd name="T3" fmla="*/ 0 h 36"/>
              <a:gd name="T4" fmla="*/ 2147483647 w 3384"/>
              <a:gd name="T5" fmla="*/ 0 h 36"/>
              <a:gd name="T6" fmla="*/ 2147483647 w 3384"/>
              <a:gd name="T7" fmla="*/ 2147483647 h 36"/>
              <a:gd name="T8" fmla="*/ 0 w 3384"/>
              <a:gd name="T9" fmla="*/ 2147483647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84"/>
              <a:gd name="T16" fmla="*/ 0 h 36"/>
              <a:gd name="T17" fmla="*/ 3384 w 3384"/>
              <a:gd name="T18" fmla="*/ 36 h 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84" h="36">
                <a:moveTo>
                  <a:pt x="0" y="36"/>
                </a:moveTo>
                <a:lnTo>
                  <a:pt x="48" y="0"/>
                </a:lnTo>
                <a:lnTo>
                  <a:pt x="3384" y="0"/>
                </a:lnTo>
                <a:lnTo>
                  <a:pt x="3336" y="36"/>
                </a:lnTo>
                <a:lnTo>
                  <a:pt x="0" y="36"/>
                </a:lnTo>
                <a:close/>
              </a:path>
            </a:pathLst>
          </a:custGeom>
          <a:solidFill>
            <a:srgbClr val="80808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0963" name="Freeform 3"/>
          <p:cNvSpPr>
            <a:spLocks/>
          </p:cNvSpPr>
          <p:nvPr/>
        </p:nvSpPr>
        <p:spPr bwMode="auto">
          <a:xfrm>
            <a:off x="1162050" y="2257425"/>
            <a:ext cx="76200" cy="3505200"/>
          </a:xfrm>
          <a:custGeom>
            <a:avLst/>
            <a:gdLst>
              <a:gd name="T0" fmla="*/ 0 w 48"/>
              <a:gd name="T1" fmla="*/ 2147483647 h 2208"/>
              <a:gd name="T2" fmla="*/ 0 w 48"/>
              <a:gd name="T3" fmla="*/ 2147483647 h 2208"/>
              <a:gd name="T4" fmla="*/ 2147483647 w 48"/>
              <a:gd name="T5" fmla="*/ 0 h 2208"/>
              <a:gd name="T6" fmla="*/ 2147483647 w 48"/>
              <a:gd name="T7" fmla="*/ 2147483647 h 2208"/>
              <a:gd name="T8" fmla="*/ 0 w 48"/>
              <a:gd name="T9" fmla="*/ 2147483647 h 22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8"/>
              <a:gd name="T16" fmla="*/ 0 h 2208"/>
              <a:gd name="T17" fmla="*/ 48 w 48"/>
              <a:gd name="T18" fmla="*/ 2208 h 22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8" h="2208">
                <a:moveTo>
                  <a:pt x="0" y="2208"/>
                </a:moveTo>
                <a:lnTo>
                  <a:pt x="0" y="36"/>
                </a:lnTo>
                <a:lnTo>
                  <a:pt x="48" y="0"/>
                </a:lnTo>
                <a:lnTo>
                  <a:pt x="48" y="2172"/>
                </a:lnTo>
                <a:lnTo>
                  <a:pt x="0" y="2208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1238250" y="2257425"/>
            <a:ext cx="5295900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0965" name="Freeform 5"/>
          <p:cNvSpPr>
            <a:spLocks/>
          </p:cNvSpPr>
          <p:nvPr/>
        </p:nvSpPr>
        <p:spPr bwMode="auto">
          <a:xfrm>
            <a:off x="1162050" y="5705475"/>
            <a:ext cx="5372100" cy="57150"/>
          </a:xfrm>
          <a:custGeom>
            <a:avLst/>
            <a:gdLst>
              <a:gd name="T0" fmla="*/ 0 w 564"/>
              <a:gd name="T1" fmla="*/ 2147483647 h 6"/>
              <a:gd name="T2" fmla="*/ 2147483647 w 564"/>
              <a:gd name="T3" fmla="*/ 0 h 6"/>
              <a:gd name="T4" fmla="*/ 2147483647 w 564"/>
              <a:gd name="T5" fmla="*/ 0 h 6"/>
              <a:gd name="T6" fmla="*/ 0 60000 65536"/>
              <a:gd name="T7" fmla="*/ 0 60000 65536"/>
              <a:gd name="T8" fmla="*/ 0 60000 65536"/>
              <a:gd name="T9" fmla="*/ 0 w 564"/>
              <a:gd name="T10" fmla="*/ 0 h 6"/>
              <a:gd name="T11" fmla="*/ 564 w 564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64" h="6">
                <a:moveTo>
                  <a:pt x="0" y="6"/>
                </a:moveTo>
                <a:lnTo>
                  <a:pt x="8" y="0"/>
                </a:lnTo>
                <a:lnTo>
                  <a:pt x="564" y="0"/>
                </a:lnTo>
              </a:path>
            </a:pathLst>
          </a:cu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0966" name="Freeform 6"/>
          <p:cNvSpPr>
            <a:spLocks/>
          </p:cNvSpPr>
          <p:nvPr/>
        </p:nvSpPr>
        <p:spPr bwMode="auto">
          <a:xfrm>
            <a:off x="1162050" y="5705475"/>
            <a:ext cx="5372100" cy="57150"/>
          </a:xfrm>
          <a:custGeom>
            <a:avLst/>
            <a:gdLst>
              <a:gd name="T0" fmla="*/ 2147483647 w 3384"/>
              <a:gd name="T1" fmla="*/ 0 h 36"/>
              <a:gd name="T2" fmla="*/ 2147483647 w 3384"/>
              <a:gd name="T3" fmla="*/ 2147483647 h 36"/>
              <a:gd name="T4" fmla="*/ 0 w 3384"/>
              <a:gd name="T5" fmla="*/ 2147483647 h 36"/>
              <a:gd name="T6" fmla="*/ 2147483647 w 3384"/>
              <a:gd name="T7" fmla="*/ 0 h 36"/>
              <a:gd name="T8" fmla="*/ 2147483647 w 3384"/>
              <a:gd name="T9" fmla="*/ 0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84"/>
              <a:gd name="T16" fmla="*/ 0 h 36"/>
              <a:gd name="T17" fmla="*/ 3384 w 3384"/>
              <a:gd name="T18" fmla="*/ 36 h 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84" h="36">
                <a:moveTo>
                  <a:pt x="3384" y="0"/>
                </a:moveTo>
                <a:lnTo>
                  <a:pt x="3336" y="36"/>
                </a:lnTo>
                <a:lnTo>
                  <a:pt x="0" y="36"/>
                </a:lnTo>
                <a:lnTo>
                  <a:pt x="48" y="0"/>
                </a:lnTo>
                <a:lnTo>
                  <a:pt x="3384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0967" name="Freeform 7"/>
          <p:cNvSpPr>
            <a:spLocks/>
          </p:cNvSpPr>
          <p:nvPr/>
        </p:nvSpPr>
        <p:spPr bwMode="auto">
          <a:xfrm>
            <a:off x="1162050" y="2257425"/>
            <a:ext cx="76200" cy="3505200"/>
          </a:xfrm>
          <a:custGeom>
            <a:avLst/>
            <a:gdLst>
              <a:gd name="T0" fmla="*/ 0 w 48"/>
              <a:gd name="T1" fmla="*/ 2147483647 h 2208"/>
              <a:gd name="T2" fmla="*/ 0 w 48"/>
              <a:gd name="T3" fmla="*/ 2147483647 h 2208"/>
              <a:gd name="T4" fmla="*/ 2147483647 w 48"/>
              <a:gd name="T5" fmla="*/ 0 h 2208"/>
              <a:gd name="T6" fmla="*/ 2147483647 w 48"/>
              <a:gd name="T7" fmla="*/ 2147483647 h 2208"/>
              <a:gd name="T8" fmla="*/ 0 w 48"/>
              <a:gd name="T9" fmla="*/ 2147483647 h 22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8"/>
              <a:gd name="T16" fmla="*/ 0 h 2208"/>
              <a:gd name="T17" fmla="*/ 48 w 48"/>
              <a:gd name="T18" fmla="*/ 2208 h 22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8" h="2208">
                <a:moveTo>
                  <a:pt x="0" y="2208"/>
                </a:moveTo>
                <a:lnTo>
                  <a:pt x="0" y="36"/>
                </a:lnTo>
                <a:lnTo>
                  <a:pt x="48" y="0"/>
                </a:lnTo>
                <a:lnTo>
                  <a:pt x="48" y="2172"/>
                </a:lnTo>
                <a:lnTo>
                  <a:pt x="0" y="2208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1238250" y="2257425"/>
            <a:ext cx="5295900" cy="344805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0969" name="Freeform 9"/>
          <p:cNvSpPr>
            <a:spLocks/>
          </p:cNvSpPr>
          <p:nvPr/>
        </p:nvSpPr>
        <p:spPr bwMode="auto">
          <a:xfrm>
            <a:off x="1524000" y="2571750"/>
            <a:ext cx="66675" cy="3190875"/>
          </a:xfrm>
          <a:custGeom>
            <a:avLst/>
            <a:gdLst>
              <a:gd name="T0" fmla="*/ 0 w 42"/>
              <a:gd name="T1" fmla="*/ 2147483647 h 2010"/>
              <a:gd name="T2" fmla="*/ 0 w 42"/>
              <a:gd name="T3" fmla="*/ 2147483647 h 2010"/>
              <a:gd name="T4" fmla="*/ 2147483647 w 42"/>
              <a:gd name="T5" fmla="*/ 0 h 2010"/>
              <a:gd name="T6" fmla="*/ 2147483647 w 42"/>
              <a:gd name="T7" fmla="*/ 2147483647 h 2010"/>
              <a:gd name="T8" fmla="*/ 0 w 42"/>
              <a:gd name="T9" fmla="*/ 2147483647 h 20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2"/>
              <a:gd name="T16" fmla="*/ 0 h 2010"/>
              <a:gd name="T17" fmla="*/ 42 w 42"/>
              <a:gd name="T18" fmla="*/ 2010 h 20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" h="2010">
                <a:moveTo>
                  <a:pt x="0" y="2010"/>
                </a:moveTo>
                <a:lnTo>
                  <a:pt x="0" y="36"/>
                </a:lnTo>
                <a:lnTo>
                  <a:pt x="42" y="0"/>
                </a:lnTo>
                <a:lnTo>
                  <a:pt x="42" y="1974"/>
                </a:lnTo>
                <a:lnTo>
                  <a:pt x="0" y="2010"/>
                </a:lnTo>
                <a:close/>
              </a:path>
            </a:pathLst>
          </a:custGeom>
          <a:solidFill>
            <a:srgbClr val="6B004A"/>
          </a:solidFill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1314450" y="2628900"/>
            <a:ext cx="209550" cy="3133725"/>
          </a:xfrm>
          <a:prstGeom prst="rect">
            <a:avLst/>
          </a:prstGeom>
          <a:solidFill>
            <a:srgbClr val="D60093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0971" name="Freeform 11"/>
          <p:cNvSpPr>
            <a:spLocks/>
          </p:cNvSpPr>
          <p:nvPr/>
        </p:nvSpPr>
        <p:spPr bwMode="auto">
          <a:xfrm>
            <a:off x="1314450" y="2571750"/>
            <a:ext cx="276225" cy="57150"/>
          </a:xfrm>
          <a:custGeom>
            <a:avLst/>
            <a:gdLst>
              <a:gd name="T0" fmla="*/ 2147483647 w 174"/>
              <a:gd name="T1" fmla="*/ 2147483647 h 36"/>
              <a:gd name="T2" fmla="*/ 2147483647 w 174"/>
              <a:gd name="T3" fmla="*/ 0 h 36"/>
              <a:gd name="T4" fmla="*/ 2147483647 w 174"/>
              <a:gd name="T5" fmla="*/ 0 h 36"/>
              <a:gd name="T6" fmla="*/ 0 w 174"/>
              <a:gd name="T7" fmla="*/ 2147483647 h 36"/>
              <a:gd name="T8" fmla="*/ 2147483647 w 174"/>
              <a:gd name="T9" fmla="*/ 2147483647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4"/>
              <a:gd name="T16" fmla="*/ 0 h 36"/>
              <a:gd name="T17" fmla="*/ 174 w 174"/>
              <a:gd name="T18" fmla="*/ 36 h 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4" h="36">
                <a:moveTo>
                  <a:pt x="132" y="36"/>
                </a:moveTo>
                <a:lnTo>
                  <a:pt x="174" y="0"/>
                </a:lnTo>
                <a:lnTo>
                  <a:pt x="48" y="0"/>
                </a:lnTo>
                <a:lnTo>
                  <a:pt x="0" y="36"/>
                </a:lnTo>
                <a:lnTo>
                  <a:pt x="132" y="36"/>
                </a:lnTo>
                <a:close/>
              </a:path>
            </a:pathLst>
          </a:custGeom>
          <a:solidFill>
            <a:srgbClr val="A1006E"/>
          </a:solidFill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0972" name="Freeform 12"/>
          <p:cNvSpPr>
            <a:spLocks/>
          </p:cNvSpPr>
          <p:nvPr/>
        </p:nvSpPr>
        <p:spPr bwMode="auto">
          <a:xfrm>
            <a:off x="1724025" y="4286250"/>
            <a:ext cx="66675" cy="1476375"/>
          </a:xfrm>
          <a:custGeom>
            <a:avLst/>
            <a:gdLst>
              <a:gd name="T0" fmla="*/ 0 w 42"/>
              <a:gd name="T1" fmla="*/ 2147483647 h 930"/>
              <a:gd name="T2" fmla="*/ 0 w 42"/>
              <a:gd name="T3" fmla="*/ 2147483647 h 930"/>
              <a:gd name="T4" fmla="*/ 2147483647 w 42"/>
              <a:gd name="T5" fmla="*/ 0 h 930"/>
              <a:gd name="T6" fmla="*/ 2147483647 w 42"/>
              <a:gd name="T7" fmla="*/ 2147483647 h 930"/>
              <a:gd name="T8" fmla="*/ 0 w 42"/>
              <a:gd name="T9" fmla="*/ 2147483647 h 9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2"/>
              <a:gd name="T16" fmla="*/ 0 h 930"/>
              <a:gd name="T17" fmla="*/ 42 w 42"/>
              <a:gd name="T18" fmla="*/ 930 h 9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" h="930">
                <a:moveTo>
                  <a:pt x="0" y="930"/>
                </a:moveTo>
                <a:lnTo>
                  <a:pt x="0" y="30"/>
                </a:lnTo>
                <a:lnTo>
                  <a:pt x="42" y="0"/>
                </a:lnTo>
                <a:lnTo>
                  <a:pt x="42" y="894"/>
                </a:lnTo>
                <a:lnTo>
                  <a:pt x="0" y="930"/>
                </a:lnTo>
                <a:close/>
              </a:path>
            </a:pathLst>
          </a:custGeom>
          <a:solidFill>
            <a:srgbClr val="808033"/>
          </a:solidFill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0973" name="Rectangle 13"/>
          <p:cNvSpPr>
            <a:spLocks noChangeArrowheads="1"/>
          </p:cNvSpPr>
          <p:nvPr/>
        </p:nvSpPr>
        <p:spPr bwMode="auto">
          <a:xfrm>
            <a:off x="1524000" y="4333875"/>
            <a:ext cx="200025" cy="1428750"/>
          </a:xfrm>
          <a:prstGeom prst="rect">
            <a:avLst/>
          </a:prstGeom>
          <a:solidFill>
            <a:srgbClr val="FFFF66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0974" name="Freeform 14"/>
          <p:cNvSpPr>
            <a:spLocks/>
          </p:cNvSpPr>
          <p:nvPr/>
        </p:nvSpPr>
        <p:spPr bwMode="auto">
          <a:xfrm>
            <a:off x="1524000" y="4286250"/>
            <a:ext cx="266700" cy="47625"/>
          </a:xfrm>
          <a:custGeom>
            <a:avLst/>
            <a:gdLst>
              <a:gd name="T0" fmla="*/ 2147483647 w 168"/>
              <a:gd name="T1" fmla="*/ 2147483647 h 30"/>
              <a:gd name="T2" fmla="*/ 2147483647 w 168"/>
              <a:gd name="T3" fmla="*/ 0 h 30"/>
              <a:gd name="T4" fmla="*/ 2147483647 w 168"/>
              <a:gd name="T5" fmla="*/ 0 h 30"/>
              <a:gd name="T6" fmla="*/ 0 w 168"/>
              <a:gd name="T7" fmla="*/ 2147483647 h 30"/>
              <a:gd name="T8" fmla="*/ 2147483647 w 168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8"/>
              <a:gd name="T16" fmla="*/ 0 h 30"/>
              <a:gd name="T17" fmla="*/ 168 w 168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8" h="30">
                <a:moveTo>
                  <a:pt x="126" y="30"/>
                </a:moveTo>
                <a:lnTo>
                  <a:pt x="168" y="0"/>
                </a:lnTo>
                <a:lnTo>
                  <a:pt x="42" y="0"/>
                </a:lnTo>
                <a:lnTo>
                  <a:pt x="0" y="30"/>
                </a:lnTo>
                <a:lnTo>
                  <a:pt x="126" y="30"/>
                </a:lnTo>
                <a:close/>
              </a:path>
            </a:pathLst>
          </a:custGeom>
          <a:solidFill>
            <a:srgbClr val="BFBF4D"/>
          </a:solidFill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0975" name="Freeform 15"/>
          <p:cNvSpPr>
            <a:spLocks/>
          </p:cNvSpPr>
          <p:nvPr/>
        </p:nvSpPr>
        <p:spPr bwMode="auto">
          <a:xfrm>
            <a:off x="3257550" y="4124325"/>
            <a:ext cx="66675" cy="1638300"/>
          </a:xfrm>
          <a:custGeom>
            <a:avLst/>
            <a:gdLst>
              <a:gd name="T0" fmla="*/ 0 w 42"/>
              <a:gd name="T1" fmla="*/ 2147483647 h 1032"/>
              <a:gd name="T2" fmla="*/ 0 w 42"/>
              <a:gd name="T3" fmla="*/ 2147483647 h 1032"/>
              <a:gd name="T4" fmla="*/ 2147483647 w 42"/>
              <a:gd name="T5" fmla="*/ 0 h 1032"/>
              <a:gd name="T6" fmla="*/ 2147483647 w 42"/>
              <a:gd name="T7" fmla="*/ 2147483647 h 1032"/>
              <a:gd name="T8" fmla="*/ 0 w 42"/>
              <a:gd name="T9" fmla="*/ 2147483647 h 10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2"/>
              <a:gd name="T16" fmla="*/ 0 h 1032"/>
              <a:gd name="T17" fmla="*/ 42 w 42"/>
              <a:gd name="T18" fmla="*/ 1032 h 10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" h="1032">
                <a:moveTo>
                  <a:pt x="0" y="1032"/>
                </a:moveTo>
                <a:lnTo>
                  <a:pt x="0" y="30"/>
                </a:lnTo>
                <a:lnTo>
                  <a:pt x="42" y="0"/>
                </a:lnTo>
                <a:lnTo>
                  <a:pt x="42" y="996"/>
                </a:lnTo>
                <a:lnTo>
                  <a:pt x="0" y="1032"/>
                </a:lnTo>
                <a:close/>
              </a:path>
            </a:pathLst>
          </a:custGeom>
          <a:solidFill>
            <a:srgbClr val="804D1A"/>
          </a:solidFill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3048000" y="4171950"/>
            <a:ext cx="209550" cy="1590675"/>
          </a:xfrm>
          <a:prstGeom prst="rect">
            <a:avLst/>
          </a:prstGeom>
          <a:solidFill>
            <a:srgbClr val="FF9933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0977" name="Freeform 17"/>
          <p:cNvSpPr>
            <a:spLocks/>
          </p:cNvSpPr>
          <p:nvPr/>
        </p:nvSpPr>
        <p:spPr bwMode="auto">
          <a:xfrm>
            <a:off x="3048000" y="4124325"/>
            <a:ext cx="276225" cy="47625"/>
          </a:xfrm>
          <a:custGeom>
            <a:avLst/>
            <a:gdLst>
              <a:gd name="T0" fmla="*/ 2147483647 w 174"/>
              <a:gd name="T1" fmla="*/ 2147483647 h 30"/>
              <a:gd name="T2" fmla="*/ 2147483647 w 174"/>
              <a:gd name="T3" fmla="*/ 0 h 30"/>
              <a:gd name="T4" fmla="*/ 2147483647 w 174"/>
              <a:gd name="T5" fmla="*/ 0 h 30"/>
              <a:gd name="T6" fmla="*/ 0 w 174"/>
              <a:gd name="T7" fmla="*/ 2147483647 h 30"/>
              <a:gd name="T8" fmla="*/ 2147483647 w 174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4"/>
              <a:gd name="T16" fmla="*/ 0 h 30"/>
              <a:gd name="T17" fmla="*/ 174 w 174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4" h="30">
                <a:moveTo>
                  <a:pt x="132" y="30"/>
                </a:moveTo>
                <a:lnTo>
                  <a:pt x="174" y="0"/>
                </a:lnTo>
                <a:lnTo>
                  <a:pt x="42" y="0"/>
                </a:lnTo>
                <a:lnTo>
                  <a:pt x="0" y="30"/>
                </a:lnTo>
                <a:lnTo>
                  <a:pt x="132" y="30"/>
                </a:lnTo>
                <a:close/>
              </a:path>
            </a:pathLst>
          </a:custGeom>
          <a:solidFill>
            <a:srgbClr val="BF7326"/>
          </a:solidFill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0978" name="Freeform 18"/>
          <p:cNvSpPr>
            <a:spLocks/>
          </p:cNvSpPr>
          <p:nvPr/>
        </p:nvSpPr>
        <p:spPr bwMode="auto">
          <a:xfrm>
            <a:off x="4781550" y="4229100"/>
            <a:ext cx="66675" cy="1533525"/>
          </a:xfrm>
          <a:custGeom>
            <a:avLst/>
            <a:gdLst>
              <a:gd name="T0" fmla="*/ 0 w 42"/>
              <a:gd name="T1" fmla="*/ 2147483647 h 966"/>
              <a:gd name="T2" fmla="*/ 0 w 42"/>
              <a:gd name="T3" fmla="*/ 2147483647 h 966"/>
              <a:gd name="T4" fmla="*/ 2147483647 w 42"/>
              <a:gd name="T5" fmla="*/ 0 h 966"/>
              <a:gd name="T6" fmla="*/ 2147483647 w 42"/>
              <a:gd name="T7" fmla="*/ 2147483647 h 966"/>
              <a:gd name="T8" fmla="*/ 0 w 42"/>
              <a:gd name="T9" fmla="*/ 2147483647 h 9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2"/>
              <a:gd name="T16" fmla="*/ 0 h 966"/>
              <a:gd name="T17" fmla="*/ 42 w 42"/>
              <a:gd name="T18" fmla="*/ 966 h 96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" h="966">
                <a:moveTo>
                  <a:pt x="0" y="966"/>
                </a:moveTo>
                <a:lnTo>
                  <a:pt x="0" y="36"/>
                </a:lnTo>
                <a:lnTo>
                  <a:pt x="42" y="0"/>
                </a:lnTo>
                <a:lnTo>
                  <a:pt x="42" y="930"/>
                </a:lnTo>
                <a:lnTo>
                  <a:pt x="0" y="966"/>
                </a:lnTo>
                <a:close/>
              </a:path>
            </a:pathLst>
          </a:custGeom>
          <a:solidFill>
            <a:srgbClr val="806680"/>
          </a:solidFill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0979" name="Rectangle 19"/>
          <p:cNvSpPr>
            <a:spLocks noChangeArrowheads="1"/>
          </p:cNvSpPr>
          <p:nvPr/>
        </p:nvSpPr>
        <p:spPr bwMode="auto">
          <a:xfrm>
            <a:off x="4581525" y="4286250"/>
            <a:ext cx="200025" cy="1476375"/>
          </a:xfrm>
          <a:prstGeom prst="rect">
            <a:avLst/>
          </a:prstGeom>
          <a:solidFill>
            <a:srgbClr val="FFCC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0980" name="Freeform 20"/>
          <p:cNvSpPr>
            <a:spLocks/>
          </p:cNvSpPr>
          <p:nvPr/>
        </p:nvSpPr>
        <p:spPr bwMode="auto">
          <a:xfrm>
            <a:off x="4581525" y="4229100"/>
            <a:ext cx="266700" cy="57150"/>
          </a:xfrm>
          <a:custGeom>
            <a:avLst/>
            <a:gdLst>
              <a:gd name="T0" fmla="*/ 2147483647 w 168"/>
              <a:gd name="T1" fmla="*/ 2147483647 h 36"/>
              <a:gd name="T2" fmla="*/ 2147483647 w 168"/>
              <a:gd name="T3" fmla="*/ 0 h 36"/>
              <a:gd name="T4" fmla="*/ 2147483647 w 168"/>
              <a:gd name="T5" fmla="*/ 0 h 36"/>
              <a:gd name="T6" fmla="*/ 0 w 168"/>
              <a:gd name="T7" fmla="*/ 2147483647 h 36"/>
              <a:gd name="T8" fmla="*/ 2147483647 w 168"/>
              <a:gd name="T9" fmla="*/ 2147483647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8"/>
              <a:gd name="T16" fmla="*/ 0 h 36"/>
              <a:gd name="T17" fmla="*/ 168 w 168"/>
              <a:gd name="T18" fmla="*/ 36 h 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8" h="36">
                <a:moveTo>
                  <a:pt x="126" y="36"/>
                </a:moveTo>
                <a:lnTo>
                  <a:pt x="168" y="0"/>
                </a:lnTo>
                <a:lnTo>
                  <a:pt x="42" y="0"/>
                </a:lnTo>
                <a:lnTo>
                  <a:pt x="0" y="36"/>
                </a:lnTo>
                <a:lnTo>
                  <a:pt x="126" y="36"/>
                </a:lnTo>
                <a:close/>
              </a:path>
            </a:pathLst>
          </a:custGeom>
          <a:solidFill>
            <a:srgbClr val="BF99BF"/>
          </a:solidFill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0981" name="Freeform 21"/>
          <p:cNvSpPr>
            <a:spLocks/>
          </p:cNvSpPr>
          <p:nvPr/>
        </p:nvSpPr>
        <p:spPr bwMode="auto">
          <a:xfrm>
            <a:off x="6305550" y="4552950"/>
            <a:ext cx="76200" cy="1209675"/>
          </a:xfrm>
          <a:custGeom>
            <a:avLst/>
            <a:gdLst>
              <a:gd name="T0" fmla="*/ 0 w 48"/>
              <a:gd name="T1" fmla="*/ 2147483647 h 762"/>
              <a:gd name="T2" fmla="*/ 0 w 48"/>
              <a:gd name="T3" fmla="*/ 2147483647 h 762"/>
              <a:gd name="T4" fmla="*/ 2147483647 w 48"/>
              <a:gd name="T5" fmla="*/ 0 h 762"/>
              <a:gd name="T6" fmla="*/ 2147483647 w 48"/>
              <a:gd name="T7" fmla="*/ 2147483647 h 762"/>
              <a:gd name="T8" fmla="*/ 0 w 48"/>
              <a:gd name="T9" fmla="*/ 2147483647 h 7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8"/>
              <a:gd name="T16" fmla="*/ 0 h 762"/>
              <a:gd name="T17" fmla="*/ 48 w 48"/>
              <a:gd name="T18" fmla="*/ 762 h 7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8" h="762">
                <a:moveTo>
                  <a:pt x="0" y="762"/>
                </a:moveTo>
                <a:lnTo>
                  <a:pt x="0" y="30"/>
                </a:lnTo>
                <a:lnTo>
                  <a:pt x="48" y="0"/>
                </a:lnTo>
                <a:lnTo>
                  <a:pt x="48" y="726"/>
                </a:lnTo>
                <a:lnTo>
                  <a:pt x="0" y="76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0982" name="Rectangle 22"/>
          <p:cNvSpPr>
            <a:spLocks noChangeArrowheads="1"/>
          </p:cNvSpPr>
          <p:nvPr/>
        </p:nvSpPr>
        <p:spPr bwMode="auto">
          <a:xfrm>
            <a:off x="6105525" y="4600575"/>
            <a:ext cx="200025" cy="1162050"/>
          </a:xfrm>
          <a:prstGeom prst="rect">
            <a:avLst/>
          </a:prstGeom>
          <a:solidFill>
            <a:srgbClr val="0000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0983" name="Freeform 23"/>
          <p:cNvSpPr>
            <a:spLocks/>
          </p:cNvSpPr>
          <p:nvPr/>
        </p:nvSpPr>
        <p:spPr bwMode="auto">
          <a:xfrm>
            <a:off x="6105525" y="4552950"/>
            <a:ext cx="276225" cy="47625"/>
          </a:xfrm>
          <a:custGeom>
            <a:avLst/>
            <a:gdLst>
              <a:gd name="T0" fmla="*/ 2147483647 w 174"/>
              <a:gd name="T1" fmla="*/ 2147483647 h 30"/>
              <a:gd name="T2" fmla="*/ 2147483647 w 174"/>
              <a:gd name="T3" fmla="*/ 0 h 30"/>
              <a:gd name="T4" fmla="*/ 2147483647 w 174"/>
              <a:gd name="T5" fmla="*/ 0 h 30"/>
              <a:gd name="T6" fmla="*/ 0 w 174"/>
              <a:gd name="T7" fmla="*/ 2147483647 h 30"/>
              <a:gd name="T8" fmla="*/ 2147483647 w 174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4"/>
              <a:gd name="T16" fmla="*/ 0 h 30"/>
              <a:gd name="T17" fmla="*/ 174 w 174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4" h="30">
                <a:moveTo>
                  <a:pt x="126" y="30"/>
                </a:moveTo>
                <a:lnTo>
                  <a:pt x="174" y="0"/>
                </a:lnTo>
                <a:lnTo>
                  <a:pt x="42" y="0"/>
                </a:lnTo>
                <a:lnTo>
                  <a:pt x="0" y="30"/>
                </a:lnTo>
                <a:lnTo>
                  <a:pt x="126" y="3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0984" name="Line 24"/>
          <p:cNvSpPr>
            <a:spLocks noChangeShapeType="1"/>
          </p:cNvSpPr>
          <p:nvPr/>
        </p:nvSpPr>
        <p:spPr bwMode="auto">
          <a:xfrm flipV="1">
            <a:off x="1162050" y="2314575"/>
            <a:ext cx="1588" cy="344805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0985" name="Line 25"/>
          <p:cNvSpPr>
            <a:spLocks noChangeShapeType="1"/>
          </p:cNvSpPr>
          <p:nvPr/>
        </p:nvSpPr>
        <p:spPr bwMode="auto">
          <a:xfrm flipH="1">
            <a:off x="1114425" y="5762625"/>
            <a:ext cx="47625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0986" name="Line 26"/>
          <p:cNvSpPr>
            <a:spLocks noChangeShapeType="1"/>
          </p:cNvSpPr>
          <p:nvPr/>
        </p:nvSpPr>
        <p:spPr bwMode="auto">
          <a:xfrm flipH="1">
            <a:off x="1114425" y="5410200"/>
            <a:ext cx="47625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0987" name="Line 27"/>
          <p:cNvSpPr>
            <a:spLocks noChangeShapeType="1"/>
          </p:cNvSpPr>
          <p:nvPr/>
        </p:nvSpPr>
        <p:spPr bwMode="auto">
          <a:xfrm flipH="1">
            <a:off x="1114425" y="5067300"/>
            <a:ext cx="47625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0988" name="Line 28"/>
          <p:cNvSpPr>
            <a:spLocks noChangeShapeType="1"/>
          </p:cNvSpPr>
          <p:nvPr/>
        </p:nvSpPr>
        <p:spPr bwMode="auto">
          <a:xfrm flipH="1">
            <a:off x="1114425" y="4724400"/>
            <a:ext cx="47625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0989" name="Line 29"/>
          <p:cNvSpPr>
            <a:spLocks noChangeShapeType="1"/>
          </p:cNvSpPr>
          <p:nvPr/>
        </p:nvSpPr>
        <p:spPr bwMode="auto">
          <a:xfrm flipH="1">
            <a:off x="1114425" y="4381500"/>
            <a:ext cx="47625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0990" name="Line 30"/>
          <p:cNvSpPr>
            <a:spLocks noChangeShapeType="1"/>
          </p:cNvSpPr>
          <p:nvPr/>
        </p:nvSpPr>
        <p:spPr bwMode="auto">
          <a:xfrm flipH="1">
            <a:off x="1114425" y="4038600"/>
            <a:ext cx="47625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0991" name="Line 31"/>
          <p:cNvSpPr>
            <a:spLocks noChangeShapeType="1"/>
          </p:cNvSpPr>
          <p:nvPr/>
        </p:nvSpPr>
        <p:spPr bwMode="auto">
          <a:xfrm flipH="1">
            <a:off x="1114425" y="3695700"/>
            <a:ext cx="47625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0992" name="Line 32"/>
          <p:cNvSpPr>
            <a:spLocks noChangeShapeType="1"/>
          </p:cNvSpPr>
          <p:nvPr/>
        </p:nvSpPr>
        <p:spPr bwMode="auto">
          <a:xfrm flipH="1">
            <a:off x="1114425" y="3343275"/>
            <a:ext cx="47625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0993" name="Line 33"/>
          <p:cNvSpPr>
            <a:spLocks noChangeShapeType="1"/>
          </p:cNvSpPr>
          <p:nvPr/>
        </p:nvSpPr>
        <p:spPr bwMode="auto">
          <a:xfrm flipH="1">
            <a:off x="1114425" y="3000375"/>
            <a:ext cx="47625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0994" name="Line 34"/>
          <p:cNvSpPr>
            <a:spLocks noChangeShapeType="1"/>
          </p:cNvSpPr>
          <p:nvPr/>
        </p:nvSpPr>
        <p:spPr bwMode="auto">
          <a:xfrm flipH="1">
            <a:off x="1114425" y="2657475"/>
            <a:ext cx="47625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0995" name="Line 35"/>
          <p:cNvSpPr>
            <a:spLocks noChangeShapeType="1"/>
          </p:cNvSpPr>
          <p:nvPr/>
        </p:nvSpPr>
        <p:spPr bwMode="auto">
          <a:xfrm flipH="1">
            <a:off x="1114425" y="2314575"/>
            <a:ext cx="47625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0996" name="Rectangle 36"/>
          <p:cNvSpPr>
            <a:spLocks noChangeArrowheads="1"/>
          </p:cNvSpPr>
          <p:nvPr/>
        </p:nvSpPr>
        <p:spPr bwMode="auto">
          <a:xfrm>
            <a:off x="971550" y="5638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800" b="1">
                <a:solidFill>
                  <a:srgbClr val="FFFFFF"/>
                </a:solidFill>
                <a:latin typeface="Times New Roman" pitchFamily="18" charset="0"/>
              </a:rPr>
              <a:t>0</a:t>
            </a:r>
            <a:endParaRPr lang="en-GB" sz="1800">
              <a:latin typeface="Times New Roman" pitchFamily="18" charset="0"/>
            </a:endParaRPr>
          </a:p>
        </p:txBody>
      </p:sp>
      <p:sp>
        <p:nvSpPr>
          <p:cNvPr id="40997" name="Rectangle 37"/>
          <p:cNvSpPr>
            <a:spLocks noChangeArrowheads="1"/>
          </p:cNvSpPr>
          <p:nvPr/>
        </p:nvSpPr>
        <p:spPr bwMode="auto">
          <a:xfrm>
            <a:off x="971550" y="5286375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800" b="1">
                <a:solidFill>
                  <a:srgbClr val="FFFFFF"/>
                </a:solidFill>
                <a:latin typeface="Times New Roman" pitchFamily="18" charset="0"/>
              </a:rPr>
              <a:t>1</a:t>
            </a:r>
            <a:endParaRPr lang="en-GB" sz="1800">
              <a:latin typeface="Times New Roman" pitchFamily="18" charset="0"/>
            </a:endParaRPr>
          </a:p>
        </p:txBody>
      </p:sp>
      <p:sp>
        <p:nvSpPr>
          <p:cNvPr id="40998" name="Rectangle 38"/>
          <p:cNvSpPr>
            <a:spLocks noChangeArrowheads="1"/>
          </p:cNvSpPr>
          <p:nvPr/>
        </p:nvSpPr>
        <p:spPr bwMode="auto">
          <a:xfrm>
            <a:off x="971550" y="4943475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800" b="1">
                <a:solidFill>
                  <a:srgbClr val="FFFFFF"/>
                </a:solidFill>
                <a:latin typeface="Times New Roman" pitchFamily="18" charset="0"/>
              </a:rPr>
              <a:t>2</a:t>
            </a:r>
            <a:endParaRPr lang="en-GB" sz="1800">
              <a:latin typeface="Times New Roman" pitchFamily="18" charset="0"/>
            </a:endParaRPr>
          </a:p>
        </p:txBody>
      </p:sp>
      <p:sp>
        <p:nvSpPr>
          <p:cNvPr id="40999" name="Rectangle 39"/>
          <p:cNvSpPr>
            <a:spLocks noChangeArrowheads="1"/>
          </p:cNvSpPr>
          <p:nvPr/>
        </p:nvSpPr>
        <p:spPr bwMode="auto">
          <a:xfrm>
            <a:off x="971550" y="4600575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800" b="1">
                <a:solidFill>
                  <a:srgbClr val="FFFFFF"/>
                </a:solidFill>
                <a:latin typeface="Times New Roman" pitchFamily="18" charset="0"/>
              </a:rPr>
              <a:t>3</a:t>
            </a:r>
            <a:endParaRPr lang="en-GB" sz="1800">
              <a:latin typeface="Times New Roman" pitchFamily="18" charset="0"/>
            </a:endParaRPr>
          </a:p>
        </p:txBody>
      </p:sp>
      <p:sp>
        <p:nvSpPr>
          <p:cNvPr id="41000" name="Rectangle 40"/>
          <p:cNvSpPr>
            <a:spLocks noChangeArrowheads="1"/>
          </p:cNvSpPr>
          <p:nvPr/>
        </p:nvSpPr>
        <p:spPr bwMode="auto">
          <a:xfrm>
            <a:off x="971550" y="4257675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800" b="1">
                <a:solidFill>
                  <a:srgbClr val="FFFFFF"/>
                </a:solidFill>
                <a:latin typeface="Times New Roman" pitchFamily="18" charset="0"/>
              </a:rPr>
              <a:t>4</a:t>
            </a:r>
            <a:endParaRPr lang="en-GB" sz="1800">
              <a:latin typeface="Times New Roman" pitchFamily="18" charset="0"/>
            </a:endParaRPr>
          </a:p>
        </p:txBody>
      </p:sp>
      <p:sp>
        <p:nvSpPr>
          <p:cNvPr id="41001" name="Rectangle 41"/>
          <p:cNvSpPr>
            <a:spLocks noChangeArrowheads="1"/>
          </p:cNvSpPr>
          <p:nvPr/>
        </p:nvSpPr>
        <p:spPr bwMode="auto">
          <a:xfrm>
            <a:off x="971550" y="3914775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800" b="1">
                <a:solidFill>
                  <a:srgbClr val="FFFFFF"/>
                </a:solidFill>
                <a:latin typeface="Times New Roman" pitchFamily="18" charset="0"/>
              </a:rPr>
              <a:t>5</a:t>
            </a:r>
            <a:endParaRPr lang="en-GB" sz="1800">
              <a:latin typeface="Times New Roman" pitchFamily="18" charset="0"/>
            </a:endParaRPr>
          </a:p>
        </p:txBody>
      </p:sp>
      <p:sp>
        <p:nvSpPr>
          <p:cNvPr id="41002" name="Rectangle 42"/>
          <p:cNvSpPr>
            <a:spLocks noChangeArrowheads="1"/>
          </p:cNvSpPr>
          <p:nvPr/>
        </p:nvSpPr>
        <p:spPr bwMode="auto">
          <a:xfrm>
            <a:off x="971550" y="3571875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800" b="1">
                <a:solidFill>
                  <a:srgbClr val="FFFFFF"/>
                </a:solidFill>
                <a:latin typeface="Times New Roman" pitchFamily="18" charset="0"/>
              </a:rPr>
              <a:t>6</a:t>
            </a:r>
            <a:endParaRPr lang="en-GB" sz="1800">
              <a:latin typeface="Times New Roman" pitchFamily="18" charset="0"/>
            </a:endParaRPr>
          </a:p>
        </p:txBody>
      </p:sp>
      <p:sp>
        <p:nvSpPr>
          <p:cNvPr id="41003" name="Rectangle 43"/>
          <p:cNvSpPr>
            <a:spLocks noChangeArrowheads="1"/>
          </p:cNvSpPr>
          <p:nvPr/>
        </p:nvSpPr>
        <p:spPr bwMode="auto">
          <a:xfrm>
            <a:off x="971550" y="321945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800" b="1">
                <a:solidFill>
                  <a:srgbClr val="FFFFFF"/>
                </a:solidFill>
                <a:latin typeface="Times New Roman" pitchFamily="18" charset="0"/>
              </a:rPr>
              <a:t>7</a:t>
            </a:r>
            <a:endParaRPr lang="en-GB" sz="1800">
              <a:latin typeface="Times New Roman" pitchFamily="18" charset="0"/>
            </a:endParaRPr>
          </a:p>
        </p:txBody>
      </p:sp>
      <p:sp>
        <p:nvSpPr>
          <p:cNvPr id="41004" name="Rectangle 44"/>
          <p:cNvSpPr>
            <a:spLocks noChangeArrowheads="1"/>
          </p:cNvSpPr>
          <p:nvPr/>
        </p:nvSpPr>
        <p:spPr bwMode="auto">
          <a:xfrm>
            <a:off x="971550" y="287655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800" b="1">
                <a:solidFill>
                  <a:srgbClr val="FFFFFF"/>
                </a:solidFill>
                <a:latin typeface="Times New Roman" pitchFamily="18" charset="0"/>
              </a:rPr>
              <a:t>8</a:t>
            </a:r>
            <a:endParaRPr lang="en-GB" sz="1800">
              <a:latin typeface="Times New Roman" pitchFamily="18" charset="0"/>
            </a:endParaRPr>
          </a:p>
        </p:txBody>
      </p:sp>
      <p:sp>
        <p:nvSpPr>
          <p:cNvPr id="41005" name="Rectangle 45"/>
          <p:cNvSpPr>
            <a:spLocks noChangeArrowheads="1"/>
          </p:cNvSpPr>
          <p:nvPr/>
        </p:nvSpPr>
        <p:spPr bwMode="auto">
          <a:xfrm>
            <a:off x="971550" y="253365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800" b="1">
                <a:solidFill>
                  <a:srgbClr val="FFFFFF"/>
                </a:solidFill>
                <a:latin typeface="Times New Roman" pitchFamily="18" charset="0"/>
              </a:rPr>
              <a:t>9</a:t>
            </a:r>
            <a:endParaRPr lang="en-GB" sz="1800">
              <a:latin typeface="Times New Roman" pitchFamily="18" charset="0"/>
            </a:endParaRPr>
          </a:p>
        </p:txBody>
      </p:sp>
      <p:sp>
        <p:nvSpPr>
          <p:cNvPr id="41006" name="Rectangle 46"/>
          <p:cNvSpPr>
            <a:spLocks noChangeArrowheads="1"/>
          </p:cNvSpPr>
          <p:nvPr/>
        </p:nvSpPr>
        <p:spPr bwMode="auto">
          <a:xfrm>
            <a:off x="857250" y="2190750"/>
            <a:ext cx="323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800" b="1">
                <a:solidFill>
                  <a:srgbClr val="FFFFFF"/>
                </a:solidFill>
                <a:latin typeface="Times New Roman" pitchFamily="18" charset="0"/>
              </a:rPr>
              <a:t>10</a:t>
            </a:r>
            <a:endParaRPr lang="en-GB" sz="1800">
              <a:latin typeface="Times New Roman" pitchFamily="18" charset="0"/>
            </a:endParaRPr>
          </a:p>
        </p:txBody>
      </p:sp>
      <p:sp>
        <p:nvSpPr>
          <p:cNvPr id="41007" name="Line 47"/>
          <p:cNvSpPr>
            <a:spLocks noChangeShapeType="1"/>
          </p:cNvSpPr>
          <p:nvPr/>
        </p:nvSpPr>
        <p:spPr bwMode="auto">
          <a:xfrm>
            <a:off x="1162050" y="5762625"/>
            <a:ext cx="5295900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1008" name="Line 48"/>
          <p:cNvSpPr>
            <a:spLocks noChangeShapeType="1"/>
          </p:cNvSpPr>
          <p:nvPr/>
        </p:nvSpPr>
        <p:spPr bwMode="auto">
          <a:xfrm>
            <a:off x="1162050" y="5762625"/>
            <a:ext cx="1588" cy="476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1009" name="Line 49"/>
          <p:cNvSpPr>
            <a:spLocks noChangeShapeType="1"/>
          </p:cNvSpPr>
          <p:nvPr/>
        </p:nvSpPr>
        <p:spPr bwMode="auto">
          <a:xfrm>
            <a:off x="2486025" y="5762625"/>
            <a:ext cx="1588" cy="476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1010" name="Line 50"/>
          <p:cNvSpPr>
            <a:spLocks noChangeShapeType="1"/>
          </p:cNvSpPr>
          <p:nvPr/>
        </p:nvSpPr>
        <p:spPr bwMode="auto">
          <a:xfrm>
            <a:off x="3810000" y="5762625"/>
            <a:ext cx="1588" cy="476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1011" name="Line 51"/>
          <p:cNvSpPr>
            <a:spLocks noChangeShapeType="1"/>
          </p:cNvSpPr>
          <p:nvPr/>
        </p:nvSpPr>
        <p:spPr bwMode="auto">
          <a:xfrm>
            <a:off x="5133975" y="5762625"/>
            <a:ext cx="1588" cy="476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1012" name="Line 52"/>
          <p:cNvSpPr>
            <a:spLocks noChangeShapeType="1"/>
          </p:cNvSpPr>
          <p:nvPr/>
        </p:nvSpPr>
        <p:spPr bwMode="auto">
          <a:xfrm>
            <a:off x="6457950" y="5762625"/>
            <a:ext cx="1588" cy="476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1013" name="Rectangle 53"/>
          <p:cNvSpPr>
            <a:spLocks noChangeArrowheads="1"/>
          </p:cNvSpPr>
          <p:nvPr/>
        </p:nvSpPr>
        <p:spPr bwMode="auto">
          <a:xfrm>
            <a:off x="6772275" y="3400425"/>
            <a:ext cx="123825" cy="123825"/>
          </a:xfrm>
          <a:prstGeom prst="rect">
            <a:avLst/>
          </a:prstGeom>
          <a:solidFill>
            <a:srgbClr val="D60093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1014" name="Rectangle 54"/>
          <p:cNvSpPr>
            <a:spLocks noChangeArrowheads="1"/>
          </p:cNvSpPr>
          <p:nvPr/>
        </p:nvSpPr>
        <p:spPr bwMode="auto">
          <a:xfrm>
            <a:off x="6962775" y="3324225"/>
            <a:ext cx="6651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 dirty="0">
                <a:latin typeface="Times New Roman" pitchFamily="18" charset="0"/>
              </a:rPr>
              <a:t>C</a:t>
            </a:r>
            <a:r>
              <a:rPr lang="en-GB" sz="1400" b="1" dirty="0" err="1">
                <a:latin typeface="Times New Roman" pitchFamily="18" charset="0"/>
              </a:rPr>
              <a:t>ontrols</a:t>
            </a:r>
            <a:endParaRPr lang="en-GB" sz="1400" dirty="0">
              <a:latin typeface="Times New Roman" pitchFamily="18" charset="0"/>
            </a:endParaRPr>
          </a:p>
        </p:txBody>
      </p:sp>
      <p:sp>
        <p:nvSpPr>
          <p:cNvPr id="41015" name="Rectangle 55"/>
          <p:cNvSpPr>
            <a:spLocks noChangeArrowheads="1"/>
          </p:cNvSpPr>
          <p:nvPr/>
        </p:nvSpPr>
        <p:spPr bwMode="auto">
          <a:xfrm>
            <a:off x="6772275" y="3695700"/>
            <a:ext cx="123825" cy="123825"/>
          </a:xfrm>
          <a:prstGeom prst="rect">
            <a:avLst/>
          </a:prstGeom>
          <a:solidFill>
            <a:srgbClr val="FFFF66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1016" name="Rectangle 56"/>
          <p:cNvSpPr>
            <a:spLocks noChangeArrowheads="1"/>
          </p:cNvSpPr>
          <p:nvPr/>
        </p:nvSpPr>
        <p:spPr bwMode="auto">
          <a:xfrm>
            <a:off x="6962775" y="3619500"/>
            <a:ext cx="75180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 dirty="0">
                <a:latin typeface="Times New Roman" pitchFamily="18" charset="0"/>
              </a:rPr>
              <a:t>A</a:t>
            </a:r>
            <a:r>
              <a:rPr lang="en-GB" sz="1400" b="1" dirty="0" err="1">
                <a:latin typeface="Times New Roman" pitchFamily="18" charset="0"/>
              </a:rPr>
              <a:t>ll</a:t>
            </a:r>
            <a:r>
              <a:rPr lang="en-GB" sz="1400" b="1" dirty="0">
                <a:latin typeface="Times New Roman" pitchFamily="18" charset="0"/>
              </a:rPr>
              <a:t> PCOS</a:t>
            </a:r>
            <a:endParaRPr lang="en-GB" sz="1400" dirty="0">
              <a:latin typeface="Times New Roman" pitchFamily="18" charset="0"/>
            </a:endParaRPr>
          </a:p>
        </p:txBody>
      </p:sp>
      <p:sp>
        <p:nvSpPr>
          <p:cNvPr id="41017" name="Rectangle 57"/>
          <p:cNvSpPr>
            <a:spLocks noChangeArrowheads="1"/>
          </p:cNvSpPr>
          <p:nvPr/>
        </p:nvSpPr>
        <p:spPr bwMode="auto">
          <a:xfrm>
            <a:off x="6772275" y="3990975"/>
            <a:ext cx="123825" cy="123825"/>
          </a:xfrm>
          <a:prstGeom prst="rect">
            <a:avLst/>
          </a:prstGeom>
          <a:solidFill>
            <a:srgbClr val="FF9933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1018" name="Rectangle 58"/>
          <p:cNvSpPr>
            <a:spLocks noChangeArrowheads="1"/>
          </p:cNvSpPr>
          <p:nvPr/>
        </p:nvSpPr>
        <p:spPr bwMode="auto">
          <a:xfrm>
            <a:off x="6962775" y="3914775"/>
            <a:ext cx="91210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 dirty="0">
                <a:latin typeface="Times New Roman" pitchFamily="18" charset="0"/>
              </a:rPr>
              <a:t>Lean PCOS</a:t>
            </a:r>
            <a:endParaRPr lang="en-GB" sz="1400" dirty="0">
              <a:latin typeface="Times New Roman" pitchFamily="18" charset="0"/>
            </a:endParaRPr>
          </a:p>
        </p:txBody>
      </p:sp>
      <p:sp>
        <p:nvSpPr>
          <p:cNvPr id="41019" name="Rectangle 59"/>
          <p:cNvSpPr>
            <a:spLocks noChangeArrowheads="1"/>
          </p:cNvSpPr>
          <p:nvPr/>
        </p:nvSpPr>
        <p:spPr bwMode="auto">
          <a:xfrm>
            <a:off x="6772275" y="4286250"/>
            <a:ext cx="123825" cy="123825"/>
          </a:xfrm>
          <a:prstGeom prst="rect">
            <a:avLst/>
          </a:prstGeom>
          <a:solidFill>
            <a:srgbClr val="FFCC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1020" name="Rectangle 60"/>
          <p:cNvSpPr>
            <a:spLocks noChangeArrowheads="1"/>
          </p:cNvSpPr>
          <p:nvPr/>
        </p:nvSpPr>
        <p:spPr bwMode="auto">
          <a:xfrm>
            <a:off x="6962775" y="4210050"/>
            <a:ext cx="142026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 dirty="0">
                <a:latin typeface="Times New Roman" pitchFamily="18" charset="0"/>
              </a:rPr>
              <a:t>Overweight PCOS</a:t>
            </a:r>
            <a:endParaRPr lang="en-GB" sz="1400" dirty="0">
              <a:latin typeface="Times New Roman" pitchFamily="18" charset="0"/>
            </a:endParaRPr>
          </a:p>
        </p:txBody>
      </p:sp>
      <p:sp>
        <p:nvSpPr>
          <p:cNvPr id="41021" name="Rectangle 61"/>
          <p:cNvSpPr>
            <a:spLocks noChangeArrowheads="1"/>
          </p:cNvSpPr>
          <p:nvPr/>
        </p:nvSpPr>
        <p:spPr bwMode="auto">
          <a:xfrm>
            <a:off x="6772275" y="4581525"/>
            <a:ext cx="123825" cy="123825"/>
          </a:xfrm>
          <a:prstGeom prst="rect">
            <a:avLst/>
          </a:prstGeom>
          <a:solidFill>
            <a:srgbClr val="0000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1022" name="Rectangle 62"/>
          <p:cNvSpPr>
            <a:spLocks noChangeArrowheads="1"/>
          </p:cNvSpPr>
          <p:nvPr/>
        </p:nvSpPr>
        <p:spPr bwMode="auto">
          <a:xfrm>
            <a:off x="6962775" y="4505325"/>
            <a:ext cx="99225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 dirty="0">
                <a:latin typeface="Times New Roman" pitchFamily="18" charset="0"/>
              </a:rPr>
              <a:t>Obese</a:t>
            </a:r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</a:rPr>
              <a:t> PCOS</a:t>
            </a:r>
            <a:endParaRPr lang="en-GB" sz="1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1023" name="Line 63"/>
          <p:cNvSpPr>
            <a:spLocks noChangeShapeType="1"/>
          </p:cNvSpPr>
          <p:nvPr/>
        </p:nvSpPr>
        <p:spPr bwMode="auto">
          <a:xfrm flipV="1">
            <a:off x="1447800" y="198120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sp>
        <p:nvSpPr>
          <p:cNvPr id="41024" name="Line 64"/>
          <p:cNvSpPr>
            <a:spLocks noChangeShapeType="1"/>
          </p:cNvSpPr>
          <p:nvPr/>
        </p:nvSpPr>
        <p:spPr bwMode="auto">
          <a:xfrm flipV="1">
            <a:off x="1676400" y="1981200"/>
            <a:ext cx="0" cy="22860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sp>
        <p:nvSpPr>
          <p:cNvPr id="41025" name="Line 65"/>
          <p:cNvSpPr>
            <a:spLocks noChangeShapeType="1"/>
          </p:cNvSpPr>
          <p:nvPr/>
        </p:nvSpPr>
        <p:spPr bwMode="auto">
          <a:xfrm>
            <a:off x="1447800" y="1981200"/>
            <a:ext cx="2286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sp>
        <p:nvSpPr>
          <p:cNvPr id="41026" name="Text Box 66"/>
          <p:cNvSpPr txBox="1">
            <a:spLocks noChangeArrowheads="1"/>
          </p:cNvSpPr>
          <p:nvPr/>
        </p:nvSpPr>
        <p:spPr bwMode="auto">
          <a:xfrm>
            <a:off x="1431925" y="1562100"/>
            <a:ext cx="954088" cy="366713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itchFamily="18" charset="0"/>
              </a:rPr>
              <a:t>P&lt;0.005</a:t>
            </a:r>
            <a:endParaRPr lang="en-GB" sz="1800">
              <a:latin typeface="Times New Roman" pitchFamily="18" charset="0"/>
            </a:endParaRPr>
          </a:p>
        </p:txBody>
      </p:sp>
      <p:sp>
        <p:nvSpPr>
          <p:cNvPr id="41027" name="Line 67"/>
          <p:cNvSpPr>
            <a:spLocks noChangeShapeType="1"/>
          </p:cNvSpPr>
          <p:nvPr/>
        </p:nvSpPr>
        <p:spPr bwMode="auto">
          <a:xfrm flipV="1">
            <a:off x="3124200" y="1981200"/>
            <a:ext cx="0" cy="20574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sp>
        <p:nvSpPr>
          <p:cNvPr id="41028" name="Line 68"/>
          <p:cNvSpPr>
            <a:spLocks noChangeShapeType="1"/>
          </p:cNvSpPr>
          <p:nvPr/>
        </p:nvSpPr>
        <p:spPr bwMode="auto">
          <a:xfrm>
            <a:off x="3124200" y="1981200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sp>
        <p:nvSpPr>
          <p:cNvPr id="41029" name="Line 69"/>
          <p:cNvSpPr>
            <a:spLocks noChangeShapeType="1"/>
          </p:cNvSpPr>
          <p:nvPr/>
        </p:nvSpPr>
        <p:spPr bwMode="auto">
          <a:xfrm>
            <a:off x="4800600" y="19812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sp>
        <p:nvSpPr>
          <p:cNvPr id="41030" name="Line 70"/>
          <p:cNvSpPr>
            <a:spLocks noChangeShapeType="1"/>
          </p:cNvSpPr>
          <p:nvPr/>
        </p:nvSpPr>
        <p:spPr bwMode="auto">
          <a:xfrm>
            <a:off x="6324600" y="1981200"/>
            <a:ext cx="0" cy="24384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sp>
        <p:nvSpPr>
          <p:cNvPr id="41031" name="Line 71"/>
          <p:cNvSpPr>
            <a:spLocks noChangeShapeType="1"/>
          </p:cNvSpPr>
          <p:nvPr/>
        </p:nvSpPr>
        <p:spPr bwMode="auto">
          <a:xfrm>
            <a:off x="4724400" y="1981200"/>
            <a:ext cx="0" cy="22098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sp>
        <p:nvSpPr>
          <p:cNvPr id="41032" name="Text Box 72"/>
          <p:cNvSpPr txBox="1">
            <a:spLocks noChangeArrowheads="1"/>
          </p:cNvSpPr>
          <p:nvPr/>
        </p:nvSpPr>
        <p:spPr bwMode="auto">
          <a:xfrm>
            <a:off x="3276600" y="1600200"/>
            <a:ext cx="5054600" cy="641350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itchFamily="18" charset="0"/>
              </a:rPr>
              <a:t>P&lt;0.005 vs controls, P non significant between lean, </a:t>
            </a:r>
          </a:p>
          <a:p>
            <a:r>
              <a:rPr lang="en-US" sz="1800">
                <a:latin typeface="Times New Roman" pitchFamily="18" charset="0"/>
              </a:rPr>
              <a:t>                                                     overweight &amp; obese</a:t>
            </a:r>
            <a:endParaRPr lang="en-GB" sz="1800">
              <a:latin typeface="Times New Roman" pitchFamily="18" charset="0"/>
            </a:endParaRPr>
          </a:p>
        </p:txBody>
      </p:sp>
      <p:sp>
        <p:nvSpPr>
          <p:cNvPr id="41033" name="Text Box 73"/>
          <p:cNvSpPr txBox="1">
            <a:spLocks noChangeArrowheads="1"/>
          </p:cNvSpPr>
          <p:nvPr/>
        </p:nvSpPr>
        <p:spPr bwMode="auto">
          <a:xfrm>
            <a:off x="898525" y="676275"/>
            <a:ext cx="6280150" cy="519113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>
                <a:solidFill>
                  <a:schemeClr val="tx2"/>
                </a:solidFill>
                <a:latin typeface="Arial" charset="0"/>
              </a:rPr>
              <a:t>flow-mediated dilation in women with</a:t>
            </a:r>
            <a:r>
              <a:rPr lang="el-GR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>
                <a:solidFill>
                  <a:schemeClr val="tx2"/>
                </a:solidFill>
                <a:latin typeface="Arial" charset="0"/>
              </a:rPr>
              <a:t>PCOS</a:t>
            </a:r>
            <a:r>
              <a:rPr lang="en-US" sz="2800">
                <a:solidFill>
                  <a:schemeClr val="tx2"/>
                </a:solidFill>
                <a:latin typeface="Times New Roman" pitchFamily="18" charset="0"/>
              </a:rPr>
              <a:t> </a:t>
            </a:r>
            <a:endParaRPr lang="en-GB" sz="28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41034" name="Text Box 74"/>
          <p:cNvSpPr txBox="1">
            <a:spLocks noChangeArrowheads="1"/>
          </p:cNvSpPr>
          <p:nvPr/>
        </p:nvSpPr>
        <p:spPr bwMode="auto">
          <a:xfrm>
            <a:off x="0" y="3276600"/>
            <a:ext cx="927100" cy="366713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itchFamily="18" charset="0"/>
              </a:rPr>
              <a:t>% FMD</a:t>
            </a:r>
            <a:endParaRPr lang="en-GB" sz="1800">
              <a:latin typeface="Times New Roman" pitchFamily="18" charset="0"/>
            </a:endParaRPr>
          </a:p>
        </p:txBody>
      </p:sp>
      <p:sp>
        <p:nvSpPr>
          <p:cNvPr id="41035" name="Text Box 75"/>
          <p:cNvSpPr txBox="1">
            <a:spLocks noChangeArrowheads="1"/>
          </p:cNvSpPr>
          <p:nvPr/>
        </p:nvSpPr>
        <p:spPr bwMode="auto">
          <a:xfrm>
            <a:off x="914400" y="5791200"/>
            <a:ext cx="1344613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sz="1200"/>
              <a:t>Contols all PCOS                      </a:t>
            </a:r>
            <a:endParaRPr lang="en-GB" sz="1200"/>
          </a:p>
        </p:txBody>
      </p:sp>
      <p:sp>
        <p:nvSpPr>
          <p:cNvPr id="41036" name="Text Box 76"/>
          <p:cNvSpPr txBox="1">
            <a:spLocks noChangeArrowheads="1"/>
          </p:cNvSpPr>
          <p:nvPr/>
        </p:nvSpPr>
        <p:spPr bwMode="auto">
          <a:xfrm>
            <a:off x="2590800" y="5791200"/>
            <a:ext cx="40386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200"/>
              <a:t>Lean PCOS                  overweight PCOS          obese PCOS</a:t>
            </a:r>
            <a:endParaRPr lang="en-GB" sz="1200"/>
          </a:p>
        </p:txBody>
      </p:sp>
      <p:sp>
        <p:nvSpPr>
          <p:cNvPr id="41037" name="Text Box 78"/>
          <p:cNvSpPr txBox="1">
            <a:spLocks noChangeArrowheads="1"/>
          </p:cNvSpPr>
          <p:nvPr/>
        </p:nvSpPr>
        <p:spPr bwMode="auto">
          <a:xfrm>
            <a:off x="1676400" y="6096000"/>
            <a:ext cx="4945063" cy="762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2000"/>
              <a:t>J Clin Endocrinol Metab 2005</a:t>
            </a:r>
            <a:r>
              <a:rPr lang="el-GR" sz="2000"/>
              <a:t>;90:5088-5095</a:t>
            </a:r>
            <a:endParaRPr lang="en-GB" sz="2000"/>
          </a:p>
          <a:p>
            <a:endParaRPr lang="en-GB"/>
          </a:p>
        </p:txBody>
      </p:sp>
      <p:sp>
        <p:nvSpPr>
          <p:cNvPr id="41038" name="Text Box 79"/>
          <p:cNvSpPr txBox="1">
            <a:spLocks noChangeArrowheads="1"/>
          </p:cNvSpPr>
          <p:nvPr/>
        </p:nvSpPr>
        <p:spPr bwMode="auto">
          <a:xfrm>
            <a:off x="2879725" y="2871788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41039" name="AutoShape 80" descr="Parchment"/>
          <p:cNvSpPr>
            <a:spLocks noChangeArrowheads="1"/>
          </p:cNvSpPr>
          <p:nvPr/>
        </p:nvSpPr>
        <p:spPr bwMode="auto">
          <a:xfrm rot="1316439">
            <a:off x="3124200" y="3048000"/>
            <a:ext cx="3276600" cy="360363"/>
          </a:xfrm>
          <a:prstGeom prst="rightArrow">
            <a:avLst>
              <a:gd name="adj1" fmla="val 50000"/>
              <a:gd name="adj2" fmla="val 227312"/>
            </a:avLst>
          </a:prstGeom>
          <a:blipFill dpi="0" rotWithShape="1">
            <a:blip r:embed="rId3" cstate="print"/>
            <a:srcRect/>
            <a:tile tx="0" ty="0" sx="100000" sy="100000" flip="none" algn="tl"/>
          </a:blipFill>
          <a:ln w="12700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41040" name="AutoShape 81"/>
          <p:cNvSpPr>
            <a:spLocks noChangeArrowheads="1"/>
          </p:cNvSpPr>
          <p:nvPr/>
        </p:nvSpPr>
        <p:spPr bwMode="auto">
          <a:xfrm>
            <a:off x="457200" y="533400"/>
            <a:ext cx="457200" cy="609600"/>
          </a:xfrm>
          <a:prstGeom prst="down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41041" name="AutoShape 82"/>
          <p:cNvSpPr>
            <a:spLocks noChangeArrowheads="1"/>
          </p:cNvSpPr>
          <p:nvPr/>
        </p:nvSpPr>
        <p:spPr bwMode="auto">
          <a:xfrm>
            <a:off x="609600" y="685800"/>
            <a:ext cx="457200" cy="609600"/>
          </a:xfrm>
          <a:prstGeom prst="down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1475656" y="836712"/>
            <a:ext cx="53276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ctr"/>
            <a:r>
              <a:rPr lang="el-GR" sz="2000" dirty="0">
                <a:solidFill>
                  <a:schemeClr val="tx2"/>
                </a:solidFill>
                <a:latin typeface="Times New Roman" pitchFamily="18" charset="0"/>
              </a:rPr>
              <a:t>Προγνωστικοί παράγοντες δυσλειτουργίας ενδοθηλίου σε νέες γυναίκες με </a:t>
            </a:r>
            <a:r>
              <a:rPr lang="en-GB" sz="2000" dirty="0">
                <a:solidFill>
                  <a:schemeClr val="tx2"/>
                </a:solidFill>
                <a:latin typeface="Times New Roman" pitchFamily="18" charset="0"/>
              </a:rPr>
              <a:t>PCOS</a:t>
            </a:r>
          </a:p>
        </p:txBody>
      </p:sp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973138" y="1700213"/>
            <a:ext cx="3382962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</a:pPr>
            <a:r>
              <a:rPr lang="el-GR" sz="1800">
                <a:latin typeface="Times New Roman" pitchFamily="18" charset="0"/>
              </a:rPr>
              <a:t>Αντίσταση στην ινσουλίνη</a:t>
            </a: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</a:pPr>
            <a:r>
              <a:rPr lang="el-GR" sz="1800">
                <a:latin typeface="Times New Roman" pitchFamily="18" charset="0"/>
              </a:rPr>
              <a:t>Ολική τεστοστερόνη</a:t>
            </a: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</a:pPr>
            <a:r>
              <a:rPr lang="el-GR" sz="1800">
                <a:latin typeface="Times New Roman" pitchFamily="18" charset="0"/>
              </a:rPr>
              <a:t>Ολική χοληστερόλη</a:t>
            </a:r>
            <a:endParaRPr lang="en-GB" sz="1800">
              <a:latin typeface="Times New Roman" pitchFamily="18" charset="0"/>
            </a:endParaRPr>
          </a:p>
        </p:txBody>
      </p:sp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3235325" y="6096000"/>
            <a:ext cx="2671763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600" i="1">
                <a:latin typeface="Times New Roman" pitchFamily="18" charset="0"/>
              </a:rPr>
              <a:t>J Clin Endocrinol Metab </a:t>
            </a:r>
            <a:r>
              <a:rPr lang="el-GR" sz="1600" i="1">
                <a:latin typeface="Times New Roman" pitchFamily="18" charset="0"/>
              </a:rPr>
              <a:t>2005</a:t>
            </a:r>
            <a:endParaRPr lang="en-GB" sz="1600" i="1">
              <a:latin typeface="Times New Roman" pitchFamily="18" charset="0"/>
            </a:endParaRPr>
          </a:p>
        </p:txBody>
      </p:sp>
      <p:pic>
        <p:nvPicPr>
          <p:cNvPr id="3078" name="Picture 5" descr="0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476250"/>
            <a:ext cx="1081088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Object 7"/>
          <p:cNvGraphicFramePr>
            <a:graphicFrameLocks/>
          </p:cNvGraphicFramePr>
          <p:nvPr/>
        </p:nvGraphicFramePr>
        <p:xfrm>
          <a:off x="8243888" y="188913"/>
          <a:ext cx="431800" cy="158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1346040" imgH="4518000" progId="">
                  <p:embed/>
                </p:oleObj>
              </mc:Choice>
              <mc:Fallback>
                <p:oleObj name="Clip" r:id="rId4" imgW="1346040" imgH="4518000" progId="">
                  <p:embed/>
                  <p:pic>
                    <p:nvPicPr>
                      <p:cNvPr id="3074" name="Object 7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188913"/>
                        <a:ext cx="431800" cy="158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500563" y="2060575"/>
            <a:ext cx="3240087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r>
              <a:rPr lang="el-GR" sz="2000">
                <a:solidFill>
                  <a:schemeClr val="tx2"/>
                </a:solidFill>
                <a:latin typeface="Times New Roman" pitchFamily="18" charset="0"/>
              </a:rPr>
              <a:t>σε όλο τον πληθυσμό</a:t>
            </a:r>
            <a:endParaRPr lang="en-GB" sz="20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3081" name="AutoShape 9"/>
          <p:cNvSpPr>
            <a:spLocks/>
          </p:cNvSpPr>
          <p:nvPr/>
        </p:nvSpPr>
        <p:spPr bwMode="auto">
          <a:xfrm>
            <a:off x="4140200" y="1844675"/>
            <a:ext cx="215900" cy="863600"/>
          </a:xfrm>
          <a:prstGeom prst="rightBrace">
            <a:avLst>
              <a:gd name="adj1" fmla="val 33333"/>
              <a:gd name="adj2" fmla="val 50000"/>
            </a:avLst>
          </a:prstGeom>
          <a:noFill/>
          <a:ln w="3810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4500563" y="3805238"/>
            <a:ext cx="2232025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r>
              <a:rPr lang="el-GR" sz="2000">
                <a:solidFill>
                  <a:schemeClr val="tx2"/>
                </a:solidFill>
                <a:latin typeface="Times New Roman" pitchFamily="18" charset="0"/>
              </a:rPr>
              <a:t>στις υπέρβαρες</a:t>
            </a:r>
            <a:endParaRPr lang="en-GB" sz="20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3083" name="AutoShape 11"/>
          <p:cNvSpPr>
            <a:spLocks/>
          </p:cNvSpPr>
          <p:nvPr/>
        </p:nvSpPr>
        <p:spPr bwMode="auto">
          <a:xfrm>
            <a:off x="4140200" y="3716338"/>
            <a:ext cx="215900" cy="649287"/>
          </a:xfrm>
          <a:prstGeom prst="rightBrace">
            <a:avLst>
              <a:gd name="adj1" fmla="val 25061"/>
              <a:gd name="adj2" fmla="val 50000"/>
            </a:avLst>
          </a:prstGeom>
          <a:noFill/>
          <a:ln w="3810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4500563" y="4956175"/>
            <a:ext cx="3240087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r>
              <a:rPr lang="el-GR" sz="2000">
                <a:solidFill>
                  <a:schemeClr val="tx2"/>
                </a:solidFill>
                <a:latin typeface="Times New Roman" pitchFamily="18" charset="0"/>
              </a:rPr>
              <a:t>στις παχύσαρκες</a:t>
            </a:r>
            <a:endParaRPr lang="en-GB" sz="20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973138" y="3644900"/>
            <a:ext cx="338296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</a:pPr>
            <a:r>
              <a:rPr lang="el-GR" sz="1800">
                <a:latin typeface="Times New Roman" pitchFamily="18" charset="0"/>
              </a:rPr>
              <a:t>Αντίσταση στην ινσουλίνη</a:t>
            </a: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</a:pPr>
            <a:r>
              <a:rPr lang="el-GR" sz="1800">
                <a:latin typeface="Times New Roman" pitchFamily="18" charset="0"/>
              </a:rPr>
              <a:t>Ολική τεστοστερόνη</a:t>
            </a:r>
            <a:endParaRPr lang="en-GB" sz="1800">
              <a:latin typeface="Times New Roman" pitchFamily="18" charset="0"/>
            </a:endParaRP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973138" y="4797425"/>
            <a:ext cx="3382962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</a:pPr>
            <a:r>
              <a:rPr lang="el-GR" sz="1800">
                <a:latin typeface="Times New Roman" pitchFamily="18" charset="0"/>
              </a:rPr>
              <a:t>Ολική χοληστερόλη</a:t>
            </a: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</a:pPr>
            <a:r>
              <a:rPr lang="el-GR" sz="1800">
                <a:latin typeface="Times New Roman" pitchFamily="18" charset="0"/>
              </a:rPr>
              <a:t>Περίμετρος μέσης</a:t>
            </a:r>
            <a:endParaRPr lang="en-GB" sz="1800">
              <a:latin typeface="Times New Roman" pitchFamily="18" charset="0"/>
            </a:endParaRPr>
          </a:p>
        </p:txBody>
      </p:sp>
      <p:sp>
        <p:nvSpPr>
          <p:cNvPr id="3087" name="Rectangle 15"/>
          <p:cNvSpPr>
            <a:spLocks noChangeArrowheads="1"/>
          </p:cNvSpPr>
          <p:nvPr/>
        </p:nvSpPr>
        <p:spPr bwMode="auto">
          <a:xfrm>
            <a:off x="971550" y="2997200"/>
            <a:ext cx="338296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</a:pPr>
            <a:r>
              <a:rPr lang="el-GR" sz="1800">
                <a:latin typeface="Times New Roman" pitchFamily="18" charset="0"/>
              </a:rPr>
              <a:t>Υπερανδρογοναιμία</a:t>
            </a:r>
            <a:endParaRPr lang="en-GB" sz="1800">
              <a:latin typeface="Times New Roman" pitchFamily="18" charset="0"/>
            </a:endParaRPr>
          </a:p>
        </p:txBody>
      </p:sp>
      <p:sp>
        <p:nvSpPr>
          <p:cNvPr id="3088" name="AutoShape 16"/>
          <p:cNvSpPr>
            <a:spLocks noChangeArrowheads="1"/>
          </p:cNvSpPr>
          <p:nvPr/>
        </p:nvSpPr>
        <p:spPr bwMode="auto">
          <a:xfrm>
            <a:off x="4067175" y="3068638"/>
            <a:ext cx="433388" cy="215900"/>
          </a:xfrm>
          <a:prstGeom prst="notchedRightArrow">
            <a:avLst>
              <a:gd name="adj1" fmla="val 50000"/>
              <a:gd name="adj2" fmla="val 50184"/>
            </a:avLst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3089" name="Rectangle 17"/>
          <p:cNvSpPr>
            <a:spLocks noChangeArrowheads="1"/>
          </p:cNvSpPr>
          <p:nvPr/>
        </p:nvSpPr>
        <p:spPr bwMode="auto">
          <a:xfrm>
            <a:off x="4572000" y="3068638"/>
            <a:ext cx="3240088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r>
              <a:rPr lang="el-GR" sz="2000">
                <a:solidFill>
                  <a:schemeClr val="tx2"/>
                </a:solidFill>
                <a:latin typeface="Times New Roman" pitchFamily="18" charset="0"/>
              </a:rPr>
              <a:t>στις λεπτόσωμες</a:t>
            </a:r>
            <a:endParaRPr lang="en-GB" sz="20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3090" name="AutoShape 18"/>
          <p:cNvSpPr>
            <a:spLocks/>
          </p:cNvSpPr>
          <p:nvPr/>
        </p:nvSpPr>
        <p:spPr bwMode="auto">
          <a:xfrm>
            <a:off x="4140200" y="4868863"/>
            <a:ext cx="215900" cy="649287"/>
          </a:xfrm>
          <a:prstGeom prst="rightBrace">
            <a:avLst>
              <a:gd name="adj1" fmla="val 25061"/>
              <a:gd name="adj2" fmla="val 50000"/>
            </a:avLst>
          </a:prstGeom>
          <a:noFill/>
          <a:ln w="3810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9" name="18 - Ορθογώνιο"/>
          <p:cNvSpPr/>
          <p:nvPr/>
        </p:nvSpPr>
        <p:spPr>
          <a:xfrm>
            <a:off x="1619672" y="764704"/>
            <a:ext cx="5112568" cy="86409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825095D-5F05-4165-9155-0DAAE2E96B5F}"/>
              </a:ext>
            </a:extLst>
          </p:cNvPr>
          <p:cNvGrpSpPr/>
          <p:nvPr/>
        </p:nvGrpSpPr>
        <p:grpSpPr>
          <a:xfrm>
            <a:off x="747549" y="1868640"/>
            <a:ext cx="7441717" cy="3198367"/>
            <a:chOff x="996732" y="1348520"/>
            <a:chExt cx="9922289" cy="426448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B415518-F513-41E8-8291-DD25BF957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6732" y="1348520"/>
              <a:ext cx="9922289" cy="416096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A6DBA2E-D037-4800-9899-C3AABFB94ADC}"/>
                </a:ext>
              </a:extLst>
            </p:cNvPr>
            <p:cNvSpPr/>
            <p:nvPr/>
          </p:nvSpPr>
          <p:spPr>
            <a:xfrm>
              <a:off x="4065563" y="5303520"/>
              <a:ext cx="3742006" cy="3094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8265A80-A770-46E4-AD2F-4A57552BC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331" y="5158978"/>
            <a:ext cx="3800475" cy="30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814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700213"/>
            <a:ext cx="7851775" cy="34242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4403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313" y="5445125"/>
            <a:ext cx="3543300" cy="3476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ΑΣΘΕΝΕΙΕΣ ΚΑΙ ΣΤΟΜΑΤΙΚΗ ΥΓΕΙΑ | SpeakFreely">
            <a:extLst>
              <a:ext uri="{FF2B5EF4-FFF2-40B4-BE49-F238E27FC236}">
                <a16:creationId xmlns:a16="http://schemas.microsoft.com/office/drawing/2014/main" id="{62202D6D-7C2E-9F70-FD27-F66888477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923" y="548680"/>
            <a:ext cx="6108154" cy="621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6347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1 - Τίτλος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6083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95513" y="333375"/>
            <a:ext cx="4176712" cy="5822950"/>
          </a:xfrm>
          <a:noFill/>
        </p:spPr>
      </p:pic>
      <p:sp>
        <p:nvSpPr>
          <p:cNvPr id="46084" name="4 - TextBox"/>
          <p:cNvSpPr txBox="1">
            <a:spLocks noChangeArrowheads="1"/>
          </p:cNvSpPr>
          <p:nvPr/>
        </p:nvSpPr>
        <p:spPr bwMode="auto">
          <a:xfrm>
            <a:off x="1619250" y="6237288"/>
            <a:ext cx="51720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Naka KK, Kalantaridou SN, Kravariti M, et al. Fertil Steril 2010</a:t>
            </a:r>
            <a:endParaRPr lang="el-GR" sz="140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>
            <a:extLst>
              <a:ext uri="{FF2B5EF4-FFF2-40B4-BE49-F238E27FC236}">
                <a16:creationId xmlns:a16="http://schemas.microsoft.com/office/drawing/2014/main" id="{FC1E06A6-A2E6-41F4-982C-8A1305249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2205038"/>
            <a:ext cx="8493125" cy="244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5059" name="Picture 5">
            <a:extLst>
              <a:ext uri="{FF2B5EF4-FFF2-40B4-BE49-F238E27FC236}">
                <a16:creationId xmlns:a16="http://schemas.microsoft.com/office/drawing/2014/main" id="{6E25AA02-48BC-4678-8C37-4D8F54C5F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5013325"/>
            <a:ext cx="3948112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1 - Τίτλος">
            <a:extLst>
              <a:ext uri="{FF2B5EF4-FFF2-40B4-BE49-F238E27FC236}">
                <a16:creationId xmlns:a16="http://schemas.microsoft.com/office/drawing/2014/main" id="{EAE5C369-029C-4826-BBAC-4B3BD12D7EA6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altLang="en-US" sz="2000"/>
              <a:t>Changes in FMD &amp; NMD after 6 months of treatment with EE/CPA in young non-obese women with PCOS</a:t>
            </a:r>
            <a:endParaRPr lang="el-GR" altLang="en-US" sz="2000"/>
          </a:p>
        </p:txBody>
      </p:sp>
      <p:pic>
        <p:nvPicPr>
          <p:cNvPr id="46083" name="Picture 2" descr="C:\Users\σονυ\Desktop\updated ΣΕΠΤΕΜΒΡΙΟΣ 2010\PCOS adolescent\PCOS Gynofen\Figure 1 GYNOFEN final.jpg">
            <a:extLst>
              <a:ext uri="{FF2B5EF4-FFF2-40B4-BE49-F238E27FC236}">
                <a16:creationId xmlns:a16="http://schemas.microsoft.com/office/drawing/2014/main" id="{59031795-F27D-4F44-B888-E5C56C31EB8A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1989138"/>
            <a:ext cx="6102350" cy="3151187"/>
          </a:xfrm>
          <a:noFill/>
        </p:spPr>
      </p:pic>
      <p:sp>
        <p:nvSpPr>
          <p:cNvPr id="46084" name="4 - TextBox">
            <a:extLst>
              <a:ext uri="{FF2B5EF4-FFF2-40B4-BE49-F238E27FC236}">
                <a16:creationId xmlns:a16="http://schemas.microsoft.com/office/drawing/2014/main" id="{ADD9A5EB-3207-456B-9C1F-8E4CBAFC8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5516563"/>
            <a:ext cx="5905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/>
              <a:t>Naka KK, Kalantaridou SN, Bechlioulis A et al. Gynecol Endocrinol 201</a:t>
            </a:r>
            <a:r>
              <a:rPr lang="el-GR" altLang="en-US" sz="1400"/>
              <a:t>1</a:t>
            </a:r>
            <a:r>
              <a:rPr lang="en-US" altLang="en-US" sz="1400"/>
              <a:t> </a:t>
            </a:r>
            <a:endParaRPr lang="el-GR" altLang="en-US" sz="140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σονυ\Desktop\updated ΣΕΠΤΕΜΒΡΙΟΣ 2010\PCOS adolescent\PCOS Gynofen\Figure 2 GYNOFEN SENT TO AUTHORS.jpg">
            <a:extLst>
              <a:ext uri="{FF2B5EF4-FFF2-40B4-BE49-F238E27FC236}">
                <a16:creationId xmlns:a16="http://schemas.microsoft.com/office/drawing/2014/main" id="{247F4155-554B-4389-8A82-7F6EA03140E5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74900" y="1701800"/>
            <a:ext cx="4089400" cy="4089400"/>
          </a:xfrm>
          <a:noFill/>
        </p:spPr>
      </p:pic>
      <p:sp>
        <p:nvSpPr>
          <p:cNvPr id="47107" name="3 - TextBox">
            <a:extLst>
              <a:ext uri="{FF2B5EF4-FFF2-40B4-BE49-F238E27FC236}">
                <a16:creationId xmlns:a16="http://schemas.microsoft.com/office/drawing/2014/main" id="{B54F3DAE-05FA-4E9F-915C-7A419858C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5949950"/>
            <a:ext cx="5905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/>
              <a:t>Naka KK, Kalantaridou SN, Bechlioulis A et al. Gynecol Endocrinol 201</a:t>
            </a:r>
            <a:r>
              <a:rPr lang="el-GR" altLang="en-US" sz="1400"/>
              <a:t>1</a:t>
            </a:r>
            <a:r>
              <a:rPr lang="en-US" altLang="en-US" sz="1400"/>
              <a:t> </a:t>
            </a:r>
            <a:endParaRPr lang="el-GR" altLang="en-US" sz="140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764704"/>
            <a:ext cx="7416824" cy="14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868" y="2204864"/>
            <a:ext cx="8774132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- Δεξιό βέλος"/>
          <p:cNvSpPr/>
          <p:nvPr/>
        </p:nvSpPr>
        <p:spPr>
          <a:xfrm>
            <a:off x="467544" y="3573016"/>
            <a:ext cx="21602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Δεξιό βέλος"/>
          <p:cNvSpPr/>
          <p:nvPr/>
        </p:nvSpPr>
        <p:spPr>
          <a:xfrm>
            <a:off x="467544" y="3789040"/>
            <a:ext cx="21602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9 - Δεξιό βέλος"/>
          <p:cNvSpPr/>
          <p:nvPr/>
        </p:nvSpPr>
        <p:spPr>
          <a:xfrm>
            <a:off x="467544" y="4077072"/>
            <a:ext cx="21602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10 - Δεξιό βέλος"/>
          <p:cNvSpPr/>
          <p:nvPr/>
        </p:nvSpPr>
        <p:spPr>
          <a:xfrm>
            <a:off x="467544" y="4293096"/>
            <a:ext cx="21602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11 - Δεξιό βέλος"/>
          <p:cNvSpPr/>
          <p:nvPr/>
        </p:nvSpPr>
        <p:spPr>
          <a:xfrm>
            <a:off x="467544" y="5085184"/>
            <a:ext cx="21602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969919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72816"/>
            <a:ext cx="8002644" cy="4020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Δεξιό βέλος"/>
          <p:cNvSpPr/>
          <p:nvPr/>
        </p:nvSpPr>
        <p:spPr>
          <a:xfrm>
            <a:off x="467544" y="4581128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951669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836712"/>
            <a:ext cx="711517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852936"/>
            <a:ext cx="834390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6 - Ευθεία γραμμή σύνδεσης"/>
          <p:cNvCxnSpPr/>
          <p:nvPr/>
        </p:nvCxnSpPr>
        <p:spPr>
          <a:xfrm>
            <a:off x="539552" y="3933056"/>
            <a:ext cx="79928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- Ευθεία γραμμή σύνδεσης"/>
          <p:cNvCxnSpPr/>
          <p:nvPr/>
        </p:nvCxnSpPr>
        <p:spPr>
          <a:xfrm>
            <a:off x="539552" y="4149080"/>
            <a:ext cx="79928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- Ευθεία γραμμή σύνδεσης"/>
          <p:cNvCxnSpPr/>
          <p:nvPr/>
        </p:nvCxnSpPr>
        <p:spPr>
          <a:xfrm>
            <a:off x="611560" y="4365104"/>
            <a:ext cx="79928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- Ευθεία γραμμή σύνδεσης"/>
          <p:cNvCxnSpPr/>
          <p:nvPr/>
        </p:nvCxnSpPr>
        <p:spPr>
          <a:xfrm>
            <a:off x="611560" y="4581128"/>
            <a:ext cx="55446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6165304"/>
            <a:ext cx="41910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- Δεξιό βέλος"/>
          <p:cNvSpPr/>
          <p:nvPr/>
        </p:nvSpPr>
        <p:spPr>
          <a:xfrm>
            <a:off x="251520" y="4365104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117911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8039100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2915816" y="836712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PCOS &amp; </a:t>
            </a:r>
            <a:r>
              <a:rPr lang="el-GR" dirty="0"/>
              <a:t>επιπλοκές κύησης</a:t>
            </a:r>
          </a:p>
        </p:txBody>
      </p:sp>
      <p:pic>
        <p:nvPicPr>
          <p:cNvPr id="6" name="Picture 14" descr="polls_1009935_question_con_3_3629_997099_answer_2_x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620688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- Στρογγυλεμένο ορθογώνιο"/>
          <p:cNvSpPr/>
          <p:nvPr/>
        </p:nvSpPr>
        <p:spPr>
          <a:xfrm>
            <a:off x="2627784" y="692696"/>
            <a:ext cx="3240360" cy="648072"/>
          </a:xfrm>
          <a:prstGeom prst="roundRect">
            <a:avLst/>
          </a:prstGeom>
          <a:noFill/>
          <a:ln w="28575">
            <a:solidFill>
              <a:srgbClr val="0070C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5949280"/>
            <a:ext cx="6120680" cy="412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C81C600-37A3-B6EA-0643-63D0E388A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19" y="1723417"/>
            <a:ext cx="8680361" cy="3411166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934C9105-A67C-824F-EA62-9EB5366CB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6292337"/>
            <a:ext cx="1648496" cy="220494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92B003F9-56B0-830D-7274-A1404E4D8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1052736"/>
            <a:ext cx="3528811" cy="27886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827C69C7-5E8D-07F8-C9DC-1FB2A72955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184" y="3573016"/>
            <a:ext cx="1648496" cy="259404"/>
          </a:xfrm>
          <a:prstGeom prst="rect">
            <a:avLst/>
          </a:prstGeom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B4AAAE03-A1AD-5F8D-61ED-575C0FB47942}"/>
              </a:ext>
            </a:extLst>
          </p:cNvPr>
          <p:cNvSpPr/>
          <p:nvPr/>
        </p:nvSpPr>
        <p:spPr>
          <a:xfrm>
            <a:off x="6084168" y="3429000"/>
            <a:ext cx="187220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539882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BF6D208-1D47-C3F0-3B4E-535B502BB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43" y="1230549"/>
            <a:ext cx="7856113" cy="439690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4A57B7A-BE66-6364-C13D-CC0272174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952214"/>
            <a:ext cx="4043966" cy="246434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8774D961-6F27-568E-3DD3-CF64C65B5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240" y="6292337"/>
            <a:ext cx="1648496" cy="220494"/>
          </a:xfrm>
          <a:prstGeom prst="rect">
            <a:avLst/>
          </a:prstGeom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87755B0E-6764-544C-2602-1865A4EFE33C}"/>
              </a:ext>
            </a:extLst>
          </p:cNvPr>
          <p:cNvSpPr/>
          <p:nvPr/>
        </p:nvSpPr>
        <p:spPr>
          <a:xfrm>
            <a:off x="1259632" y="836712"/>
            <a:ext cx="4187982" cy="504056"/>
          </a:xfrm>
          <a:prstGeom prst="round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36231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llout: Right Arrow 5">
            <a:extLst>
              <a:ext uri="{FF2B5EF4-FFF2-40B4-BE49-F238E27FC236}">
                <a16:creationId xmlns:a16="http://schemas.microsoft.com/office/drawing/2014/main" id="{1B53CCE1-4EFA-487A-935D-D68810A1700A}"/>
              </a:ext>
            </a:extLst>
          </p:cNvPr>
          <p:cNvSpPr/>
          <p:nvPr/>
        </p:nvSpPr>
        <p:spPr>
          <a:xfrm>
            <a:off x="827584" y="3729174"/>
            <a:ext cx="4176464" cy="1224136"/>
          </a:xfrm>
          <a:prstGeom prst="rightArrow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7558EB-89FA-4C8F-BA02-B2BF7F5133A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l-GR" dirty="0"/>
              <a:t>Στοματική υγεία &amp; κύηση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1BA3F4-99C3-4173-88B7-368C097AD95C}"/>
              </a:ext>
            </a:extLst>
          </p:cNvPr>
          <p:cNvSpPr txBox="1"/>
          <p:nvPr/>
        </p:nvSpPr>
        <p:spPr>
          <a:xfrm>
            <a:off x="1547664" y="4159203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150" dirty="0"/>
              <a:t>STRESS TEST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2292A7D-9A43-4323-802E-17572A9667E8}"/>
              </a:ext>
            </a:extLst>
          </p:cNvPr>
          <p:cNvGrpSpPr/>
          <p:nvPr/>
        </p:nvGrpSpPr>
        <p:grpSpPr>
          <a:xfrm>
            <a:off x="5004048" y="2852936"/>
            <a:ext cx="1160893" cy="2594278"/>
            <a:chOff x="5004048" y="2852936"/>
            <a:chExt cx="1160893" cy="2594278"/>
          </a:xfrm>
        </p:grpSpPr>
        <p:pic>
          <p:nvPicPr>
            <p:cNvPr id="4" name="Picture 2" descr="Cartoon Pregnant Woman High Resolution Stock Photography and Images - Alamy">
              <a:extLst>
                <a:ext uri="{FF2B5EF4-FFF2-40B4-BE49-F238E27FC236}">
                  <a16:creationId xmlns:a16="http://schemas.microsoft.com/office/drawing/2014/main" id="{04C1E584-D264-467D-AD33-23F70413A9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04048" y="2852936"/>
              <a:ext cx="1160893" cy="2594278"/>
            </a:xfrm>
            <a:prstGeom prst="rect">
              <a:avLst/>
            </a:prstGeom>
            <a:noFill/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8DECC85-F45F-4C88-AD4A-CFFA6CCF2EC7}"/>
                </a:ext>
              </a:extLst>
            </p:cNvPr>
            <p:cNvSpPr/>
            <p:nvPr/>
          </p:nvSpPr>
          <p:spPr>
            <a:xfrm>
              <a:off x="5004048" y="5157192"/>
              <a:ext cx="1160893" cy="2900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5191751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D193FBA-D18A-B7AA-E9F9-81EE602B6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253" y="1528864"/>
            <a:ext cx="5795493" cy="3800272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BAF4C4AE-C32B-15A6-1581-B7FC42516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6292337"/>
            <a:ext cx="1648496" cy="220494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A0864B46-D094-2202-EA68-1F85CF4EC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6385" y="1196752"/>
            <a:ext cx="1700011" cy="278860"/>
          </a:xfrm>
          <a:prstGeom prst="rect">
            <a:avLst/>
          </a:prstGeom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A56983A9-E638-2A9A-6F17-6062EE570300}"/>
              </a:ext>
            </a:extLst>
          </p:cNvPr>
          <p:cNvSpPr/>
          <p:nvPr/>
        </p:nvSpPr>
        <p:spPr>
          <a:xfrm>
            <a:off x="1475656" y="1124744"/>
            <a:ext cx="1880740" cy="404120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1945587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Ομάδα 3">
            <a:extLst>
              <a:ext uri="{FF2B5EF4-FFF2-40B4-BE49-F238E27FC236}">
                <a16:creationId xmlns:a16="http://schemas.microsoft.com/office/drawing/2014/main" id="{D7062973-6A47-D5AE-5EA0-58C9522386F9}"/>
              </a:ext>
            </a:extLst>
          </p:cNvPr>
          <p:cNvGrpSpPr/>
          <p:nvPr/>
        </p:nvGrpSpPr>
        <p:grpSpPr>
          <a:xfrm>
            <a:off x="978794" y="1185153"/>
            <a:ext cx="7186411" cy="4487694"/>
            <a:chOff x="978794" y="1185153"/>
            <a:chExt cx="7186411" cy="4487694"/>
          </a:xfrm>
        </p:grpSpPr>
        <p:pic>
          <p:nvPicPr>
            <p:cNvPr id="3" name="Εικόνα 2">
              <a:extLst>
                <a:ext uri="{FF2B5EF4-FFF2-40B4-BE49-F238E27FC236}">
                  <a16:creationId xmlns:a16="http://schemas.microsoft.com/office/drawing/2014/main" id="{12107A99-C075-B1C0-01CD-851CD103D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8794" y="1185153"/>
              <a:ext cx="7186411" cy="4487694"/>
            </a:xfrm>
            <a:prstGeom prst="rect">
              <a:avLst/>
            </a:prstGeom>
          </p:spPr>
        </p:pic>
        <p:sp>
          <p:nvSpPr>
            <p:cNvPr id="2" name="Ορθογώνιο 1">
              <a:extLst>
                <a:ext uri="{FF2B5EF4-FFF2-40B4-BE49-F238E27FC236}">
                  <a16:creationId xmlns:a16="http://schemas.microsoft.com/office/drawing/2014/main" id="{22123CEB-D91D-B1E0-A894-0F3D50D42F79}"/>
                </a:ext>
              </a:extLst>
            </p:cNvPr>
            <p:cNvSpPr/>
            <p:nvPr/>
          </p:nvSpPr>
          <p:spPr>
            <a:xfrm>
              <a:off x="978794" y="1185153"/>
              <a:ext cx="6833566" cy="836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5" name="Βέλος: Αριστερό 4">
            <a:extLst>
              <a:ext uri="{FF2B5EF4-FFF2-40B4-BE49-F238E27FC236}">
                <a16:creationId xmlns:a16="http://schemas.microsoft.com/office/drawing/2014/main" id="{3F359CC4-1482-A429-A3A9-40882D0F7EDF}"/>
              </a:ext>
            </a:extLst>
          </p:cNvPr>
          <p:cNvSpPr/>
          <p:nvPr/>
        </p:nvSpPr>
        <p:spPr>
          <a:xfrm>
            <a:off x="7308304" y="1268760"/>
            <a:ext cx="936104" cy="2880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383488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1A8FCF5-F758-75F0-8BEC-2063FEFAE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66" y="1556792"/>
            <a:ext cx="8480668" cy="4293957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8C71546-6D26-7C0E-B68D-9F7F32E2E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908720"/>
            <a:ext cx="6649564" cy="432048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EB18E965-8A17-C2CB-CE2E-292A95875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6066773"/>
            <a:ext cx="2627290" cy="27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5883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83D6646E-1DCB-63CD-79A6-4AA0B8534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700808"/>
            <a:ext cx="7575613" cy="4186136"/>
          </a:xfrm>
          <a:prstGeom prst="rect">
            <a:avLst/>
          </a:prstGeom>
        </p:spPr>
      </p:pic>
      <p:pic>
        <p:nvPicPr>
          <p:cNvPr id="6" name="Picture 4" descr="person pouring pills out of bottle">
            <a:extLst>
              <a:ext uri="{FF2B5EF4-FFF2-40B4-BE49-F238E27FC236}">
                <a16:creationId xmlns:a16="http://schemas.microsoft.com/office/drawing/2014/main" id="{B28F8CBA-E706-634C-FAC6-7638232CF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9727" y="800154"/>
            <a:ext cx="817088" cy="900654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6196FC-E9E0-10EC-0D4E-66BAB942A6DB}"/>
              </a:ext>
            </a:extLst>
          </p:cNvPr>
          <p:cNvSpPr txBox="1"/>
          <p:nvPr/>
        </p:nvSpPr>
        <p:spPr>
          <a:xfrm>
            <a:off x="2843808" y="108441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dirty="0"/>
              <a:t>Φάρμακα και κύηση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3580842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Στρογγυλεμένο ορθογώνιο"/>
          <p:cNvSpPr/>
          <p:nvPr/>
        </p:nvSpPr>
        <p:spPr>
          <a:xfrm>
            <a:off x="457201" y="1667740"/>
            <a:ext cx="8302337" cy="5611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29938" y="1667160"/>
            <a:ext cx="8229600" cy="1066800"/>
          </a:xfrm>
        </p:spPr>
        <p:txBody>
          <a:bodyPr>
            <a:normAutofit fontScale="90000"/>
          </a:bodyPr>
          <a:lstStyle/>
          <a:p>
            <a:pPr marL="257175" indent="-257175" algn="ctr"/>
            <a:r>
              <a:rPr lang="el-GR" sz="2325" dirty="0"/>
              <a:t>Παράγοντες που επηρεάζουν τη δράση του φαρμάκου στην κύηση</a:t>
            </a:r>
            <a:br>
              <a:rPr lang="el-GR" u="sng" dirty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909456" y="2388454"/>
            <a:ext cx="3855027" cy="3243834"/>
          </a:xfrm>
        </p:spPr>
        <p:txBody>
          <a:bodyPr>
            <a:normAutofit fontScale="92500" lnSpcReduction="10000"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l-GR" dirty="0">
                <a:latin typeface="Arial" pitchFamily="34" charset="0"/>
                <a:cs typeface="Arial" pitchFamily="34" charset="0"/>
              </a:rPr>
              <a:t>ηλικία κύησης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l-GR" dirty="0">
                <a:latin typeface="Arial" pitchFamily="34" charset="0"/>
                <a:cs typeface="Arial" pitchFamily="34" charset="0"/>
              </a:rPr>
              <a:t>διάρκεια και δόση έκθεσης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l-GR" dirty="0">
                <a:latin typeface="Arial" pitchFamily="34" charset="0"/>
                <a:cs typeface="Arial" pitchFamily="34" charset="0"/>
              </a:rPr>
              <a:t>γενετική προδιάθεση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l-GR" dirty="0">
                <a:latin typeface="Arial" pitchFamily="34" charset="0"/>
                <a:cs typeface="Arial" pitchFamily="34" charset="0"/>
              </a:rPr>
              <a:t>οδός  χορήγησης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l-GR" dirty="0">
                <a:latin typeface="Arial" pitchFamily="34" charset="0"/>
                <a:cs typeface="Arial" pitchFamily="34" charset="0"/>
              </a:rPr>
              <a:t>διαθεσιμότητα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l-GR" dirty="0">
                <a:latin typeface="Arial" pitchFamily="34" charset="0"/>
                <a:cs typeface="Arial" pitchFamily="34" charset="0"/>
              </a:rPr>
              <a:t>μεταβολισμός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l-GR" dirty="0">
                <a:latin typeface="Arial" pitchFamily="34" charset="0"/>
                <a:cs typeface="Arial" pitchFamily="34" charset="0"/>
              </a:rPr>
              <a:t>κάθαρση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l-GR" dirty="0"/>
          </a:p>
        </p:txBody>
      </p:sp>
      <p:grpSp>
        <p:nvGrpSpPr>
          <p:cNvPr id="7" name="6 - Ομάδα"/>
          <p:cNvGrpSpPr/>
          <p:nvPr/>
        </p:nvGrpSpPr>
        <p:grpSpPr>
          <a:xfrm>
            <a:off x="1619672" y="3140968"/>
            <a:ext cx="1070264" cy="1122218"/>
            <a:chOff x="6331527" y="2147454"/>
            <a:chExt cx="1427018" cy="1496291"/>
          </a:xfrm>
        </p:grpSpPr>
        <p:pic>
          <p:nvPicPr>
            <p:cNvPr id="5" name="Picture 4" descr="Î£ÏÎµÏÎ¹ÎºÎ® ÎµÎ¹ÎºÏÎ½Î±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358849" y="2147454"/>
              <a:ext cx="1399409" cy="1496291"/>
            </a:xfrm>
            <a:prstGeom prst="rect">
              <a:avLst/>
            </a:prstGeom>
            <a:noFill/>
          </p:spPr>
        </p:pic>
        <p:sp>
          <p:nvSpPr>
            <p:cNvPr id="6" name="5 - Ορθογώνιο"/>
            <p:cNvSpPr/>
            <p:nvPr/>
          </p:nvSpPr>
          <p:spPr>
            <a:xfrm>
              <a:off x="6331527" y="3352799"/>
              <a:ext cx="1427018" cy="2632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</p:grpSp>
      <p:sp>
        <p:nvSpPr>
          <p:cNvPr id="8" name="7 - Στρογγυλεμένο ορθογώνιο"/>
          <p:cNvSpPr/>
          <p:nvPr/>
        </p:nvSpPr>
        <p:spPr>
          <a:xfrm>
            <a:off x="1194955" y="2374322"/>
            <a:ext cx="6213764" cy="3502949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Στρογγυλεμένο ορθογώνιο"/>
          <p:cNvSpPr/>
          <p:nvPr/>
        </p:nvSpPr>
        <p:spPr>
          <a:xfrm>
            <a:off x="800100" y="1293668"/>
            <a:ext cx="7408718" cy="58189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2" name="Rectangle 1"/>
          <p:cNvSpPr/>
          <p:nvPr/>
        </p:nvSpPr>
        <p:spPr>
          <a:xfrm>
            <a:off x="69397" y="1351117"/>
            <a:ext cx="870289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700" b="1" dirty="0">
                <a:latin typeface="+mj-lt"/>
              </a:rPr>
              <a:t>Φυσιολογία της κύησης - </a:t>
            </a:r>
            <a:r>
              <a:rPr lang="el-GR" sz="2700" b="1" dirty="0" err="1">
                <a:latin typeface="+mj-lt"/>
              </a:rPr>
              <a:t>Φαρμακοκινητική</a:t>
            </a:r>
            <a:endParaRPr lang="en-US" sz="2700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7048" y="1964512"/>
            <a:ext cx="8490397" cy="1147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b="1" u="sng" dirty="0">
                <a:latin typeface="Arial Narrow" panose="020B0606020202030204" pitchFamily="34" charset="0"/>
              </a:rPr>
              <a:t>Απορρόφηση</a:t>
            </a:r>
            <a:endParaRPr lang="en-US" b="1" u="sng" dirty="0">
              <a:latin typeface="Arial Narrow" panose="020B0606020202030204" pitchFamily="34" charset="0"/>
            </a:endParaRPr>
          </a:p>
          <a:p>
            <a:pPr marL="385763" indent="-38576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>
                <a:latin typeface="Arial Narrow" panose="020B0606020202030204" pitchFamily="34" charset="0"/>
              </a:rPr>
              <a:t>Από το πεπτικό: καλή </a:t>
            </a:r>
          </a:p>
          <a:p>
            <a:pPr marL="385763" indent="-38576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>
                <a:latin typeface="Arial Narrow" panose="020B0606020202030204" pitchFamily="34" charset="0"/>
              </a:rPr>
              <a:t>Μετά από ενδομυϊκή χορήγηση: αυξημένη λόγω αγγειοδιαστολής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7D4A2E0-2686-494B-9439-E25A2E180026}"/>
              </a:ext>
            </a:extLst>
          </p:cNvPr>
          <p:cNvSpPr/>
          <p:nvPr/>
        </p:nvSpPr>
        <p:spPr>
          <a:xfrm>
            <a:off x="367048" y="3217984"/>
            <a:ext cx="81075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u="sng" dirty="0">
                <a:latin typeface="Arial Narrow" panose="020B0606020202030204" pitchFamily="34" charset="0"/>
              </a:rPr>
              <a:t>Διαθεσιμότητα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l-GR" dirty="0">
                <a:latin typeface="Arial Narrow" panose="020B0606020202030204" pitchFamily="34" charset="0"/>
              </a:rPr>
              <a:t>Φυσιολογική </a:t>
            </a:r>
            <a:r>
              <a:rPr lang="el-GR" dirty="0" err="1">
                <a:latin typeface="Arial Narrow" panose="020B0606020202030204" pitchFamily="34" charset="0"/>
              </a:rPr>
              <a:t>αιμοαραίωση</a:t>
            </a:r>
            <a:r>
              <a:rPr lang="el-GR" dirty="0">
                <a:latin typeface="Arial Narrow" panose="020B0606020202030204" pitchFamily="34" charset="0"/>
              </a:rPr>
              <a:t> και πτώση </a:t>
            </a:r>
            <a:r>
              <a:rPr lang="el-GR" dirty="0" err="1">
                <a:latin typeface="Arial Narrow" panose="020B0606020202030204" pitchFamily="34" charset="0"/>
              </a:rPr>
              <a:t>αλβουμίνης</a:t>
            </a:r>
            <a:r>
              <a:rPr lang="el-GR" dirty="0">
                <a:latin typeface="Arial Narrow" panose="020B0606020202030204" pitchFamily="34" charset="0"/>
              </a:rPr>
              <a:t> ορού – απαιτούνται υψηλότερες δόσεις φαρμάκων που δεσμεύονται στην </a:t>
            </a:r>
            <a:r>
              <a:rPr lang="el-GR" dirty="0" err="1">
                <a:latin typeface="Arial Narrow" panose="020B0606020202030204" pitchFamily="34" charset="0"/>
              </a:rPr>
              <a:t>αλβουμίνη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8EFE6270-750E-4BA7-8B7B-A8056B7C4655}"/>
              </a:ext>
            </a:extLst>
          </p:cNvPr>
          <p:cNvSpPr/>
          <p:nvPr/>
        </p:nvSpPr>
        <p:spPr>
          <a:xfrm>
            <a:off x="356500" y="4135714"/>
            <a:ext cx="8171645" cy="559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dirty="0">
                <a:latin typeface="Arial Narrow" panose="020B0606020202030204" pitchFamily="34" charset="0"/>
              </a:rPr>
              <a:t>        ο ηπατικός μεταβολισμός και η νεφρική κάθαρση </a:t>
            </a:r>
          </a:p>
        </p:txBody>
      </p:sp>
      <p:sp>
        <p:nvSpPr>
          <p:cNvPr id="6" name="5 - Βέλος προς τα επάνω"/>
          <p:cNvSpPr/>
          <p:nvPr/>
        </p:nvSpPr>
        <p:spPr>
          <a:xfrm>
            <a:off x="550718" y="4255078"/>
            <a:ext cx="561109" cy="467591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</p:spTree>
    <p:extLst>
      <p:ext uri="{BB962C8B-B14F-4D97-AF65-F5344CB8AC3E}">
        <p14:creationId xmlns:p14="http://schemas.microsoft.com/office/powerpoint/2010/main" val="133318018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Επεξήγηση με κάτω βέλος"/>
          <p:cNvSpPr/>
          <p:nvPr/>
        </p:nvSpPr>
        <p:spPr>
          <a:xfrm>
            <a:off x="1558636" y="1844387"/>
            <a:ext cx="5787737" cy="1288472"/>
          </a:xfrm>
          <a:prstGeom prst="down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8253" y="1880755"/>
            <a:ext cx="5461777" cy="800100"/>
          </a:xfrm>
        </p:spPr>
        <p:txBody>
          <a:bodyPr>
            <a:normAutofit/>
          </a:bodyPr>
          <a:lstStyle/>
          <a:p>
            <a:pPr algn="ctr"/>
            <a:r>
              <a:rPr lang="el-GR" sz="24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Συνταγογράφηση</a:t>
            </a:r>
            <a:r>
              <a:rPr lang="el-GR" sz="2400" b="1" dirty="0">
                <a:solidFill>
                  <a:schemeClr val="tx1"/>
                </a:solidFill>
                <a:latin typeface="Arial Narrow" panose="020B0606020202030204" pitchFamily="34" charset="0"/>
              </a:rPr>
              <a:t> φαρμάκων στην κύηση</a:t>
            </a:r>
            <a:endParaRPr lang="en-US" sz="24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327" y="3459454"/>
            <a:ext cx="7190510" cy="1476229"/>
          </a:xfrm>
          <a:ln w="57150">
            <a:solidFill>
              <a:schemeClr val="accent6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just">
              <a:lnSpc>
                <a:spcPct val="200000"/>
              </a:lnSpc>
            </a:pPr>
            <a:r>
              <a:rPr lang="el-GR" sz="1800" dirty="0">
                <a:solidFill>
                  <a:srgbClr val="000000"/>
                </a:solidFill>
                <a:latin typeface="Arial Narrow" panose="020B0606020202030204" pitchFamily="34" charset="0"/>
              </a:rPr>
              <a:t>Στάθμιση μεταξύ             κινδύνων για πιθανά προβλήματα στο έμβρυο </a:t>
            </a:r>
          </a:p>
          <a:p>
            <a:pPr algn="just">
              <a:lnSpc>
                <a:spcPct val="200000"/>
              </a:lnSpc>
              <a:buNone/>
            </a:pPr>
            <a:r>
              <a:rPr lang="el-GR" sz="1800" dirty="0">
                <a:solidFill>
                  <a:srgbClr val="000000"/>
                </a:solidFill>
                <a:latin typeface="Arial Narrow" panose="020B0606020202030204" pitchFamily="34" charset="0"/>
              </a:rPr>
              <a:t>                                           κινδύνων σε νόσο της μητέρας χωρίς θεραπεία</a:t>
            </a:r>
            <a:endParaRPr lang="en-US" sz="1800" dirty="0">
              <a:latin typeface="Arial Narrow" panose="020B0606020202030204" pitchFamily="34" charset="0"/>
            </a:endParaRPr>
          </a:p>
        </p:txBody>
      </p:sp>
      <p:cxnSp>
        <p:nvCxnSpPr>
          <p:cNvPr id="9" name="8 - Ευθύγραμμο βέλος σύνδεσης"/>
          <p:cNvCxnSpPr/>
          <p:nvPr/>
        </p:nvCxnSpPr>
        <p:spPr>
          <a:xfrm>
            <a:off x="2348345" y="3818659"/>
            <a:ext cx="446810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- Ευθύγραμμο βέλος σύνδεσης"/>
          <p:cNvCxnSpPr/>
          <p:nvPr/>
        </p:nvCxnSpPr>
        <p:spPr>
          <a:xfrm>
            <a:off x="2379518" y="3912177"/>
            <a:ext cx="426027" cy="44681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222435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Στρογγυλεμένο ορθογώνιο"/>
          <p:cNvSpPr/>
          <p:nvPr/>
        </p:nvSpPr>
        <p:spPr>
          <a:xfrm>
            <a:off x="457200" y="1678132"/>
            <a:ext cx="7429500" cy="96635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27" y="1627909"/>
            <a:ext cx="8229600" cy="1066800"/>
          </a:xfrm>
        </p:spPr>
        <p:txBody>
          <a:bodyPr>
            <a:normAutofit/>
          </a:bodyPr>
          <a:lstStyle/>
          <a:p>
            <a:r>
              <a:rPr lang="el-GR" sz="2700" dirty="0"/>
              <a:t>Τερατογόνα</a:t>
            </a:r>
            <a:endParaRPr lang="en-US" sz="27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26028" y="2752137"/>
            <a:ext cx="8229600" cy="2818111"/>
          </a:xfrm>
          <a:ln w="57150">
            <a:solidFill>
              <a:schemeClr val="accent6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latin typeface="Arial Narrow" panose="020B0606020202030204" pitchFamily="34" charset="0"/>
              </a:rPr>
              <a:t> </a:t>
            </a:r>
            <a:r>
              <a:rPr lang="el-GR" sz="1800" dirty="0">
                <a:latin typeface="Arial Narrow" panose="020B0606020202030204" pitchFamily="34" charset="0"/>
              </a:rPr>
              <a:t>Η δράση τους είναι </a:t>
            </a:r>
            <a:r>
              <a:rPr lang="el-GR" sz="1800" dirty="0" err="1">
                <a:latin typeface="Arial Narrow" panose="020B0606020202030204" pitchFamily="34" charset="0"/>
              </a:rPr>
              <a:t>δοσοεξαρτώμενη</a:t>
            </a:r>
            <a:r>
              <a:rPr lang="el-GR" sz="1800" dirty="0">
                <a:latin typeface="Arial Narrow" panose="020B0606020202030204" pitchFamily="34" charset="0"/>
              </a:rPr>
              <a:t> και ειδική </a:t>
            </a:r>
            <a:r>
              <a:rPr lang="el-GR" sz="1800" dirty="0" err="1">
                <a:latin typeface="Arial Narrow" panose="020B0606020202030204" pitchFamily="34" charset="0"/>
              </a:rPr>
              <a:t>π.χ</a:t>
            </a:r>
            <a:r>
              <a:rPr lang="el-GR" sz="1800" dirty="0">
                <a:latin typeface="Arial Narrow" panose="020B0606020202030204" pitchFamily="34" charset="0"/>
              </a:rPr>
              <a:t> η θαλιδομίδη</a:t>
            </a:r>
            <a:r>
              <a:rPr lang="en-US" sz="1800" dirty="0">
                <a:latin typeface="Arial Narrow" panose="020B0606020202030204" pitchFamily="34" charset="0"/>
              </a:rPr>
              <a:t> </a:t>
            </a:r>
            <a:r>
              <a:rPr lang="el-GR" sz="1800" dirty="0">
                <a:latin typeface="Arial Narrow" panose="020B0606020202030204" pitchFamily="34" charset="0"/>
              </a:rPr>
              <a:t>προκαλεί </a:t>
            </a:r>
            <a:r>
              <a:rPr lang="el-GR" sz="1800" dirty="0" err="1">
                <a:latin typeface="Arial Narrow" panose="020B0606020202030204" pitchFamily="34" charset="0"/>
              </a:rPr>
              <a:t>φωκομέλεια</a:t>
            </a:r>
            <a:r>
              <a:rPr lang="el-GR" sz="1800" dirty="0">
                <a:latin typeface="Arial Narrow" panose="020B0606020202030204" pitchFamily="34" charset="0"/>
              </a:rPr>
              <a:t> και το </a:t>
            </a:r>
            <a:r>
              <a:rPr lang="el-GR" sz="1800" dirty="0" err="1">
                <a:latin typeface="Arial Narrow" panose="020B0606020202030204" pitchFamily="34" charset="0"/>
              </a:rPr>
              <a:t>βαλπροϊκό</a:t>
            </a:r>
            <a:r>
              <a:rPr lang="el-GR" sz="1800" dirty="0">
                <a:latin typeface="Arial Narrow" panose="020B0606020202030204" pitchFamily="34" charset="0"/>
              </a:rPr>
              <a:t> οξύ προκαλεί ανωμαλίες νευρικού σωλήνα </a:t>
            </a:r>
            <a:endParaRPr lang="en-US" sz="1800" dirty="0">
              <a:latin typeface="Arial Narrow" panose="020B060602020203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latin typeface="Arial Narrow" panose="020B0606020202030204" pitchFamily="34" charset="0"/>
              </a:rPr>
              <a:t> </a:t>
            </a:r>
            <a:r>
              <a:rPr lang="el-GR" sz="1800" dirty="0">
                <a:latin typeface="Arial Narrow" panose="020B0606020202030204" pitchFamily="34" charset="0"/>
              </a:rPr>
              <a:t>Απαιτούνται συγκεκριμένες και συνήθως μεγάλες ποσότητες φαρμάκου για να προκληθεί βλάβη στο έμβρυο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800" dirty="0">
                <a:latin typeface="Arial Narrow" panose="020B0606020202030204" pitchFamily="34" charset="0"/>
              </a:rPr>
              <a:t>Η επίδραση του τερατογόνου εξαρτάται από το στάδιο της ανάπτυξης του εμβρύου κατά την έκθεση στο φάρμακο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1800" dirty="0">
              <a:latin typeface="Arial Narrow" panose="020B0606020202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E335959A-D358-416E-83A9-2744D22C4165}"/>
              </a:ext>
            </a:extLst>
          </p:cNvPr>
          <p:cNvSpPr/>
          <p:nvPr/>
        </p:nvSpPr>
        <p:spPr>
          <a:xfrm>
            <a:off x="3355144" y="1870124"/>
            <a:ext cx="4051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latin typeface="Arial Narrow" panose="020B0606020202030204" pitchFamily="34" charset="0"/>
              </a:rPr>
              <a:t>Χημικές ουσίες που μπορούν να προκαλέσουν δομικές βλάβες στο έμβρυο</a:t>
            </a:r>
            <a:endParaRPr lang="el-GR" dirty="0">
              <a:latin typeface="Arial Narrow" panose="020B0606020202030204" pitchFamily="34" charset="0"/>
            </a:endParaRPr>
          </a:p>
        </p:txBody>
      </p:sp>
      <p:cxnSp>
        <p:nvCxnSpPr>
          <p:cNvPr id="6" name="Ευθεία γραμμή σύνδεσης 5">
            <a:extLst>
              <a:ext uri="{FF2B5EF4-FFF2-40B4-BE49-F238E27FC236}">
                <a16:creationId xmlns:a16="http://schemas.microsoft.com/office/drawing/2014/main" id="{43830985-9410-4541-8688-9D273B56EC2B}"/>
              </a:ext>
            </a:extLst>
          </p:cNvPr>
          <p:cNvCxnSpPr/>
          <p:nvPr/>
        </p:nvCxnSpPr>
        <p:spPr>
          <a:xfrm>
            <a:off x="3207434" y="1943980"/>
            <a:ext cx="0" cy="4642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705321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4174" y="2068350"/>
            <a:ext cx="6920345" cy="31148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C8E38A-F556-49B2-900F-D213C513ECFB}"/>
              </a:ext>
            </a:extLst>
          </p:cNvPr>
          <p:cNvSpPr txBox="1"/>
          <p:nvPr/>
        </p:nvSpPr>
        <p:spPr>
          <a:xfrm>
            <a:off x="2473037" y="1519712"/>
            <a:ext cx="4073237" cy="461665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dirty="0">
                <a:latin typeface="Arial Narrow" panose="020B0606020202030204" pitchFamily="34" charset="0"/>
              </a:rPr>
              <a:t>Τερατογόνα - θαλιδομίδη</a:t>
            </a:r>
          </a:p>
        </p:txBody>
      </p:sp>
    </p:spTree>
    <p:extLst>
      <p:ext uri="{BB962C8B-B14F-4D97-AF65-F5344CB8AC3E}">
        <p14:creationId xmlns:p14="http://schemas.microsoft.com/office/powerpoint/2010/main" val="334159487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461" y="1756703"/>
            <a:ext cx="7498080" cy="8001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l-GR" sz="2700" dirty="0">
                <a:latin typeface="Arial Narrow" panose="020B0606020202030204" pitchFamily="34" charset="0"/>
              </a:rPr>
              <a:t>Μηχανισμοί δράσης τερατογόνου</a:t>
            </a:r>
            <a:endParaRPr lang="en-US" sz="2700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368" y="2805530"/>
            <a:ext cx="8229600" cy="1995151"/>
          </a:xfrm>
          <a:ln w="57150">
            <a:solidFill>
              <a:schemeClr val="accent3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l-GR" sz="1800" dirty="0">
                <a:latin typeface="Arial Narrow" panose="020B0606020202030204" pitchFamily="34" charset="0"/>
              </a:rPr>
              <a:t>Γονιδιακές μεταλλάξεις, κατακερματισμός χρωμοσωμάτων, αναστολή ενζύμων, διαταραχές κυτταρικής μεμβράνης</a:t>
            </a:r>
            <a:endParaRPr lang="en-US" sz="1800" dirty="0">
              <a:latin typeface="Arial Narrow" panose="020B0606020202030204" pitchFamily="34" charset="0"/>
            </a:endParaRPr>
          </a:p>
          <a:p>
            <a:pPr>
              <a:lnSpc>
                <a:spcPct val="150000"/>
              </a:lnSpc>
            </a:pPr>
            <a:r>
              <a:rPr lang="el-GR" sz="1800" dirty="0">
                <a:latin typeface="Arial Narrow" panose="020B0606020202030204" pitchFamily="34" charset="0"/>
              </a:rPr>
              <a:t> Καταστροφή κυττάρων, διαταραχές στη </a:t>
            </a:r>
            <a:r>
              <a:rPr lang="el-GR" sz="1800" dirty="0" err="1">
                <a:latin typeface="Arial Narrow" panose="020B0606020202030204" pitchFamily="34" charset="0"/>
              </a:rPr>
              <a:t>διακυτταρική</a:t>
            </a:r>
            <a:r>
              <a:rPr lang="el-GR" sz="1800" dirty="0">
                <a:latin typeface="Arial Narrow" panose="020B0606020202030204" pitchFamily="34" charset="0"/>
              </a:rPr>
              <a:t> επικοινωνία και τη μετανάστευση    νευρικών κυττάρων.  </a:t>
            </a:r>
            <a:endParaRPr lang="en-US" sz="1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409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10 - Ομάδα"/>
          <p:cNvGrpSpPr/>
          <p:nvPr/>
        </p:nvGrpSpPr>
        <p:grpSpPr>
          <a:xfrm>
            <a:off x="4857751" y="778737"/>
            <a:ext cx="525162" cy="1075038"/>
            <a:chOff x="9778314" y="288324"/>
            <a:chExt cx="700216" cy="1433384"/>
          </a:xfrm>
        </p:grpSpPr>
        <p:pic>
          <p:nvPicPr>
            <p:cNvPr id="1026" name="Picture 2" descr="Cartoon Pregnant Woman High Resolution Stock Photography and Images - Alam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835978" y="288324"/>
              <a:ext cx="636344" cy="1422055"/>
            </a:xfrm>
            <a:prstGeom prst="rect">
              <a:avLst/>
            </a:prstGeom>
            <a:noFill/>
          </p:spPr>
        </p:pic>
        <p:sp>
          <p:nvSpPr>
            <p:cNvPr id="10" name="9 - Ορθογώνιο"/>
            <p:cNvSpPr/>
            <p:nvPr/>
          </p:nvSpPr>
          <p:spPr>
            <a:xfrm>
              <a:off x="9778314" y="1606378"/>
              <a:ext cx="700216" cy="115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</p:grpSp>
      <p:pic>
        <p:nvPicPr>
          <p:cNvPr id="18434" name="Picture 4" descr="http://difference-works.com/wp-content/uploads/MP900442288-268x3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221" y="1370441"/>
            <a:ext cx="1071562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Στρογγυλεμένο ορθογώνιο"/>
          <p:cNvSpPr/>
          <p:nvPr/>
        </p:nvSpPr>
        <p:spPr>
          <a:xfrm>
            <a:off x="428626" y="2250283"/>
            <a:ext cx="3786188" cy="2946797"/>
          </a:xfrm>
          <a:prstGeom prst="roundRect">
            <a:avLst/>
          </a:prstGeom>
          <a:solidFill>
            <a:srgbClr val="0070C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sz="24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Υπέρταση</a:t>
            </a:r>
          </a:p>
          <a:p>
            <a:pPr algn="ctr">
              <a:defRPr/>
            </a:pPr>
            <a:r>
              <a:rPr lang="el-GR" sz="24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Προεκλαμψία</a:t>
            </a:r>
          </a:p>
          <a:p>
            <a:pPr algn="ctr">
              <a:defRPr/>
            </a:pPr>
            <a:r>
              <a:rPr lang="el-GR" sz="24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Ενδομήτρια καθυστέρηση ανάπτυξης εμβρύου</a:t>
            </a:r>
          </a:p>
          <a:p>
            <a:pPr algn="ctr">
              <a:defRPr/>
            </a:pPr>
            <a:r>
              <a:rPr lang="el-GR" sz="24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Αποβολές</a:t>
            </a:r>
          </a:p>
          <a:p>
            <a:pPr algn="ctr">
              <a:defRPr/>
            </a:pPr>
            <a:r>
              <a:rPr lang="el-GR" sz="24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Σακχαρώδης διαβήτης κύησης</a:t>
            </a:r>
            <a:endParaRPr lang="en-US" sz="240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algn="ctr">
              <a:defRPr/>
            </a:pPr>
            <a:endParaRPr lang="el-GR" sz="135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5" name="4 - Στρογγυλεμένο ορθογώνιο"/>
          <p:cNvSpPr/>
          <p:nvPr/>
        </p:nvSpPr>
        <p:spPr>
          <a:xfrm>
            <a:off x="4857751" y="2196703"/>
            <a:ext cx="3786188" cy="2946797"/>
          </a:xfrm>
          <a:prstGeom prst="roundRect">
            <a:avLst/>
          </a:prstGeom>
          <a:solidFill>
            <a:srgbClr val="0070C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sz="2400" dirty="0">
                <a:solidFill>
                  <a:srgbClr val="FFFFFF"/>
                </a:solidFill>
                <a:latin typeface="Lucida Sans Unicode" pitchFamily="34" charset="0"/>
                <a:cs typeface="Arial" charset="0"/>
              </a:rPr>
              <a:t>Μεταβολικό σύνδρομο</a:t>
            </a:r>
          </a:p>
          <a:p>
            <a:pPr algn="ctr">
              <a:defRPr/>
            </a:pPr>
            <a:r>
              <a:rPr lang="el-GR" sz="2400" dirty="0">
                <a:solidFill>
                  <a:srgbClr val="FFFFFF"/>
                </a:solidFill>
                <a:latin typeface="Lucida Sans Unicode" pitchFamily="34" charset="0"/>
                <a:cs typeface="Arial" charset="0"/>
              </a:rPr>
              <a:t>Διαταραχές λιπιδίων</a:t>
            </a:r>
          </a:p>
          <a:p>
            <a:pPr algn="ctr">
              <a:defRPr/>
            </a:pPr>
            <a:r>
              <a:rPr lang="el-GR" sz="2400" dirty="0">
                <a:solidFill>
                  <a:srgbClr val="FFFFFF"/>
                </a:solidFill>
                <a:latin typeface="Lucida Sans Unicode" pitchFamily="34" charset="0"/>
                <a:cs typeface="Arial" charset="0"/>
              </a:rPr>
              <a:t>Ισχαιμική καρδιοπάθεια</a:t>
            </a:r>
          </a:p>
        </p:txBody>
      </p:sp>
      <p:sp>
        <p:nvSpPr>
          <p:cNvPr id="6" name="5 - Οδοντωτό δεξιό βέλος"/>
          <p:cNvSpPr/>
          <p:nvPr/>
        </p:nvSpPr>
        <p:spPr>
          <a:xfrm>
            <a:off x="4357688" y="3429000"/>
            <a:ext cx="428625" cy="214313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sz="1350"/>
          </a:p>
        </p:txBody>
      </p:sp>
      <p:sp>
        <p:nvSpPr>
          <p:cNvPr id="8" name="7 - Καμπύλο βέλος προς τα επάνω"/>
          <p:cNvSpPr/>
          <p:nvPr/>
        </p:nvSpPr>
        <p:spPr>
          <a:xfrm>
            <a:off x="1500188" y="4661299"/>
            <a:ext cx="5286375" cy="964406"/>
          </a:xfrm>
          <a:prstGeom prst="curvedUp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sz="1350">
              <a:solidFill>
                <a:schemeClr val="tx1"/>
              </a:solidFill>
            </a:endParaRPr>
          </a:p>
        </p:txBody>
      </p:sp>
      <p:pic>
        <p:nvPicPr>
          <p:cNvPr id="2050" name="Picture 2" descr="Dental Health Png Image Background - Cartoon Baby Brushing Teeth,  Transparent Png - vhv">
            <a:extLst>
              <a:ext uri="{FF2B5EF4-FFF2-40B4-BE49-F238E27FC236}">
                <a16:creationId xmlns:a16="http://schemas.microsoft.com/office/drawing/2014/main" id="{04456D77-4F42-9B20-49BB-E006E90B4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377" y="694776"/>
            <a:ext cx="1413868" cy="124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1649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8385C584-8AA4-4924-9F67-4C54B2FC1906}"/>
              </a:ext>
            </a:extLst>
          </p:cNvPr>
          <p:cNvSpPr/>
          <p:nvPr/>
        </p:nvSpPr>
        <p:spPr>
          <a:xfrm>
            <a:off x="568462" y="1451609"/>
            <a:ext cx="81997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Ηλικία κύησης κατά την έκθεση σε τερατογόνο &amp; επίδραση στο έμβρυο</a:t>
            </a:r>
          </a:p>
          <a:p>
            <a:endParaRPr lang="el-GR" b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l-GR" dirty="0">
                <a:latin typeface="Arial Narrow" panose="020B0606020202030204" pitchFamily="34" charset="0"/>
              </a:rPr>
              <a:t>Σύλληψη και εμφύτευση : αποβολή 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12 </a:t>
            </a:r>
            <a:r>
              <a:rPr lang="el-GR" dirty="0">
                <a:latin typeface="Arial Narrow" panose="020B0606020202030204" pitchFamily="34" charset="0"/>
              </a:rPr>
              <a:t>-</a:t>
            </a:r>
            <a:r>
              <a:rPr lang="en-US" dirty="0">
                <a:latin typeface="Arial Narrow" panose="020B0606020202030204" pitchFamily="34" charset="0"/>
              </a:rPr>
              <a:t> 15 </a:t>
            </a:r>
            <a:r>
              <a:rPr lang="el-GR" dirty="0">
                <a:latin typeface="Arial Narrow" panose="020B0606020202030204" pitchFamily="34" charset="0"/>
              </a:rPr>
              <a:t>ημέρες </a:t>
            </a:r>
            <a:r>
              <a:rPr lang="el-GR" dirty="0" err="1">
                <a:latin typeface="Arial Narrow" panose="020B0606020202030204" pitchFamily="34" charset="0"/>
              </a:rPr>
              <a:t>εμβρυονικής</a:t>
            </a:r>
            <a:r>
              <a:rPr lang="el-GR" dirty="0">
                <a:latin typeface="Arial Narrow" panose="020B0606020202030204" pitchFamily="34" charset="0"/>
              </a:rPr>
              <a:t> ζωής: επιβίωση εμβρύου αφού όλα τα κύτταρα </a:t>
            </a:r>
            <a:r>
              <a:rPr lang="en-US" dirty="0" err="1">
                <a:latin typeface="Arial Narrow" panose="020B0606020202030204" pitchFamily="34" charset="0"/>
              </a:rPr>
              <a:t>totipotential</a:t>
            </a:r>
            <a:endParaRPr lang="en-US" dirty="0">
              <a:latin typeface="Arial Narrow" panose="020B0606020202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1-3 </a:t>
            </a:r>
            <a:r>
              <a:rPr lang="el-GR" dirty="0">
                <a:latin typeface="Arial Narrow" panose="020B0606020202030204" pitchFamily="34" charset="0"/>
              </a:rPr>
              <a:t>μήνες: αυξημένος κίνδυνος δομικών ανωμαλιών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l-GR" dirty="0">
                <a:latin typeface="Arial Narrow" panose="020B0606020202030204" pitchFamily="34" charset="0"/>
              </a:rPr>
              <a:t>2</a:t>
            </a:r>
            <a:r>
              <a:rPr lang="el-GR" baseline="30000" dirty="0">
                <a:latin typeface="Arial Narrow" panose="020B0606020202030204" pitchFamily="34" charset="0"/>
              </a:rPr>
              <a:t>ο</a:t>
            </a:r>
            <a:r>
              <a:rPr lang="el-GR" dirty="0">
                <a:latin typeface="Arial Narrow" panose="020B0606020202030204" pitchFamily="34" charset="0"/>
              </a:rPr>
              <a:t>-3</a:t>
            </a:r>
            <a:r>
              <a:rPr lang="el-GR" baseline="30000" dirty="0">
                <a:latin typeface="Arial Narrow" panose="020B0606020202030204" pitchFamily="34" charset="0"/>
              </a:rPr>
              <a:t>ο</a:t>
            </a:r>
            <a:r>
              <a:rPr lang="el-GR" dirty="0">
                <a:latin typeface="Arial Narrow" panose="020B0606020202030204" pitchFamily="34" charset="0"/>
              </a:rPr>
              <a:t> τρίμηνο: αυξημένος κίνδυνος λειτουργικών διαταραχών και διαταραχών συμπεριφοράς </a:t>
            </a:r>
          </a:p>
        </p:txBody>
      </p:sp>
      <p:pic>
        <p:nvPicPr>
          <p:cNvPr id="3" name="Spina bifida">
            <a:hlinkClick r:id="" action="ppaction://media"/>
            <a:extLst>
              <a:ext uri="{FF2B5EF4-FFF2-40B4-BE49-F238E27FC236}">
                <a16:creationId xmlns:a16="http://schemas.microsoft.com/office/drawing/2014/main" id="{7373C36D-9AAE-4542-9C73-0417B26288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831164" y="3493941"/>
            <a:ext cx="3229305" cy="2271377"/>
          </a:xfrm>
          <a:prstGeom prst="rect">
            <a:avLst/>
          </a:prstGeom>
        </p:spPr>
      </p:pic>
      <p:pic>
        <p:nvPicPr>
          <p:cNvPr id="5" name="Spine">
            <a:hlinkClick r:id="" action="ppaction://media"/>
            <a:extLst>
              <a:ext uri="{FF2B5EF4-FFF2-40B4-BE49-F238E27FC236}">
                <a16:creationId xmlns:a16="http://schemas.microsoft.com/office/drawing/2014/main" id="{91EF9057-21E1-4D67-8D20-52F2182CECF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011304" y="3511625"/>
            <a:ext cx="3144899" cy="229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50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2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6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606" y="1342202"/>
            <a:ext cx="6693450" cy="422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8969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BABD4976-8D49-4879-A71F-7AF8942E14D8}"/>
              </a:ext>
            </a:extLst>
          </p:cNvPr>
          <p:cNvSpPr/>
          <p:nvPr/>
        </p:nvSpPr>
        <p:spPr>
          <a:xfrm>
            <a:off x="770206" y="1452539"/>
            <a:ext cx="5317588" cy="1200329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l-GR" b="1" u="sng" dirty="0">
                <a:latin typeface="Arial Narrow" panose="020B0606020202030204" pitchFamily="34" charset="0"/>
              </a:rPr>
              <a:t>Φάρμακα που θεωρούνται ασφαλή στην κύηση</a:t>
            </a:r>
            <a:r>
              <a:rPr lang="en-US" u="sng" dirty="0">
                <a:latin typeface="Arial Narrow" panose="020B0606020202030204" pitchFamily="34" charset="0"/>
              </a:rPr>
              <a:t>: </a:t>
            </a:r>
            <a:r>
              <a:rPr lang="en-US" dirty="0">
                <a:latin typeface="Arial Narrow" panose="020B0606020202030204" pitchFamily="34" charset="0"/>
              </a:rPr>
              <a:t>Amoxycillin, Ampicillin, Cephalosporins, Erythromycin</a:t>
            </a:r>
            <a:r>
              <a:rPr lang="el-GR" dirty="0">
                <a:latin typeface="Arial Narrow" panose="020B0606020202030204" pitchFamily="34" charset="0"/>
              </a:rPr>
              <a:t>, </a:t>
            </a:r>
            <a:r>
              <a:rPr lang="en-US" dirty="0">
                <a:latin typeface="Arial Narrow" panose="020B0606020202030204" pitchFamily="34" charset="0"/>
              </a:rPr>
              <a:t>Levothyroxine Acetaminophen</a:t>
            </a:r>
            <a:r>
              <a:rPr lang="el-GR" dirty="0">
                <a:latin typeface="Arial Narrow" panose="020B0606020202030204" pitchFamily="34" charset="0"/>
              </a:rPr>
              <a:t>,</a:t>
            </a:r>
            <a:r>
              <a:rPr lang="en-US" dirty="0">
                <a:latin typeface="Arial Narrow" panose="020B0606020202030204" pitchFamily="34" charset="0"/>
              </a:rPr>
              <a:t> Folic Acid </a:t>
            </a:r>
            <a:r>
              <a:rPr lang="el-GR" dirty="0">
                <a:latin typeface="Arial Narrow" panose="020B0606020202030204" pitchFamily="34" charset="0"/>
              </a:rPr>
              <a:t>και</a:t>
            </a:r>
            <a:r>
              <a:rPr lang="en-US" dirty="0">
                <a:latin typeface="Arial Narrow" panose="020B0606020202030204" pitchFamily="34" charset="0"/>
              </a:rPr>
              <a:t> Vitamin B6</a:t>
            </a:r>
            <a:r>
              <a:rPr lang="el-GR" dirty="0">
                <a:latin typeface="Arial Narrow" panose="020B0606020202030204" pitchFamily="34" charset="0"/>
              </a:rPr>
              <a:t>,</a:t>
            </a:r>
            <a:r>
              <a:rPr lang="en-US" dirty="0">
                <a:latin typeface="Arial Narrow" panose="020B0606020202030204" pitchFamily="34" charset="0"/>
              </a:rPr>
              <a:t> Methyl dopa, Hydralazine</a:t>
            </a:r>
            <a:r>
              <a:rPr lang="el-GR" dirty="0">
                <a:latin typeface="Arial Narrow" panose="020B0606020202030204" pitchFamily="34" charset="0"/>
              </a:rPr>
              <a:t>,</a:t>
            </a:r>
            <a:r>
              <a:rPr lang="en-US" dirty="0">
                <a:latin typeface="Arial Narrow" panose="020B0606020202030204" pitchFamily="34" charset="0"/>
              </a:rPr>
              <a:t> Insulin</a:t>
            </a:r>
            <a:r>
              <a:rPr lang="el-GR" dirty="0">
                <a:latin typeface="Arial Narrow" panose="020B0606020202030204" pitchFamily="34" charset="0"/>
              </a:rPr>
              <a:t>,</a:t>
            </a:r>
            <a:r>
              <a:rPr lang="en-US" dirty="0">
                <a:latin typeface="Arial Narrow" panose="020B0606020202030204" pitchFamily="34" charset="0"/>
              </a:rPr>
              <a:t> Heparin</a:t>
            </a:r>
            <a:endParaRPr lang="el-GR" dirty="0">
              <a:latin typeface="Arial Narrow" panose="020B0606020202030204" pitchFamily="34" charset="0"/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76BC1491-04E4-42DB-ABEE-CD663E045CFB}"/>
              </a:ext>
            </a:extLst>
          </p:cNvPr>
          <p:cNvSpPr/>
          <p:nvPr/>
        </p:nvSpPr>
        <p:spPr>
          <a:xfrm>
            <a:off x="770206" y="2748522"/>
            <a:ext cx="5317588" cy="286232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l-GR" b="1" u="sng" dirty="0">
                <a:latin typeface="Arial Narrow" panose="020B0606020202030204" pitchFamily="34" charset="0"/>
              </a:rPr>
              <a:t>Φάρμακα που αντενδείκνυνται στην κύηση</a:t>
            </a:r>
            <a:r>
              <a:rPr lang="en-US" b="1" u="sng" dirty="0">
                <a:latin typeface="Arial Narrow" panose="020B0606020202030204" pitchFamily="34" charset="0"/>
              </a:rPr>
              <a:t> </a:t>
            </a:r>
            <a:r>
              <a:rPr lang="el-GR" b="1" u="sng" dirty="0">
                <a:latin typeface="Arial Narrow" panose="020B0606020202030204" pitchFamily="34" charset="0"/>
              </a:rPr>
              <a:t>(Κατηγορία </a:t>
            </a:r>
            <a:r>
              <a:rPr lang="en-US" b="1" u="sng" dirty="0">
                <a:latin typeface="Arial Narrow" panose="020B0606020202030204" pitchFamily="34" charset="0"/>
              </a:rPr>
              <a:t>X</a:t>
            </a:r>
            <a:r>
              <a:rPr lang="el-GR" b="1" u="sng" dirty="0">
                <a:latin typeface="Arial Narrow" panose="020B0606020202030204" pitchFamily="34" charset="0"/>
              </a:rPr>
              <a:t>) και τι προκαλούν</a:t>
            </a:r>
            <a:endParaRPr lang="en-US" b="1" u="sng" dirty="0">
              <a:latin typeface="Arial Narrow" panose="020B0606020202030204" pitchFamily="34" charset="0"/>
            </a:endParaRPr>
          </a:p>
          <a:p>
            <a:r>
              <a:rPr lang="en-US" dirty="0">
                <a:latin typeface="Arial Narrow" panose="020B0606020202030204" pitchFamily="34" charset="0"/>
              </a:rPr>
              <a:t>Vitamin A</a:t>
            </a:r>
            <a:r>
              <a:rPr lang="el-GR" dirty="0">
                <a:latin typeface="Arial Narrow" panose="020B0606020202030204" pitchFamily="34" charset="0"/>
              </a:rPr>
              <a:t>: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l-GR" dirty="0">
                <a:latin typeface="Arial Narrow" panose="020B0606020202030204" pitchFamily="34" charset="0"/>
              </a:rPr>
              <a:t>αποβολές και δομικές ανωμαλίες</a:t>
            </a:r>
          </a:p>
          <a:p>
            <a:r>
              <a:rPr lang="en-US" dirty="0">
                <a:latin typeface="Arial Narrow" panose="020B0606020202030204" pitchFamily="34" charset="0"/>
              </a:rPr>
              <a:t>Thalidomide</a:t>
            </a:r>
            <a:r>
              <a:rPr lang="el-GR" dirty="0">
                <a:latin typeface="Arial Narrow" panose="020B0606020202030204" pitchFamily="34" charset="0"/>
              </a:rPr>
              <a:t>: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l-GR" dirty="0" err="1">
                <a:latin typeface="Arial Narrow" panose="020B0606020202030204" pitchFamily="34" charset="0"/>
              </a:rPr>
              <a:t>φωκομέλεια</a:t>
            </a:r>
            <a:r>
              <a:rPr lang="el-GR" dirty="0">
                <a:latin typeface="Arial Narrow" panose="020B0606020202030204" pitchFamily="34" charset="0"/>
              </a:rPr>
              <a:t> </a:t>
            </a:r>
          </a:p>
          <a:p>
            <a:r>
              <a:rPr lang="en-US" dirty="0">
                <a:latin typeface="Arial Narrow" panose="020B0606020202030204" pitchFamily="34" charset="0"/>
              </a:rPr>
              <a:t>Diethylstilbestrol</a:t>
            </a:r>
            <a:r>
              <a:rPr lang="el-GR" dirty="0">
                <a:latin typeface="Arial Narrow" panose="020B0606020202030204" pitchFamily="34" charset="0"/>
              </a:rPr>
              <a:t>:</a:t>
            </a:r>
            <a:r>
              <a:rPr lang="en-US" dirty="0">
                <a:latin typeface="Arial Narrow" panose="020B0606020202030204" pitchFamily="34" charset="0"/>
              </a:rPr>
              <a:t> Ca</a:t>
            </a:r>
            <a:r>
              <a:rPr lang="el-GR" dirty="0">
                <a:latin typeface="Arial Narrow" panose="020B0606020202030204" pitchFamily="34" charset="0"/>
              </a:rPr>
              <a:t> κόλπου/τραχήλου σε εφηβική ηλικία </a:t>
            </a:r>
          </a:p>
          <a:p>
            <a:r>
              <a:rPr lang="en-US" dirty="0">
                <a:latin typeface="Arial Narrow" panose="020B0606020202030204" pitchFamily="34" charset="0"/>
              </a:rPr>
              <a:t>Warfarin</a:t>
            </a:r>
            <a:r>
              <a:rPr lang="el-GR" dirty="0">
                <a:latin typeface="Arial Narrow" panose="020B0606020202030204" pitchFamily="34" charset="0"/>
              </a:rPr>
              <a:t>: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l-GR" dirty="0">
                <a:latin typeface="Arial Narrow" panose="020B0606020202030204" pitchFamily="34" charset="0"/>
              </a:rPr>
              <a:t>πολλαπλές δομικές ανωμαλίες</a:t>
            </a:r>
            <a:r>
              <a:rPr lang="en-US" dirty="0">
                <a:latin typeface="Arial Narrow" panose="020B0606020202030204" pitchFamily="34" charset="0"/>
              </a:rPr>
              <a:t>,</a:t>
            </a:r>
            <a:r>
              <a:rPr lang="el-GR" dirty="0">
                <a:latin typeface="Arial Narrow" panose="020B0606020202030204" pitchFamily="34" charset="0"/>
              </a:rPr>
              <a:t> ειδικά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l-GR" dirty="0">
                <a:latin typeface="Arial Narrow" panose="020B0606020202030204" pitchFamily="34" charset="0"/>
              </a:rPr>
              <a:t>άκρων</a:t>
            </a:r>
          </a:p>
          <a:p>
            <a:r>
              <a:rPr lang="en-US" dirty="0">
                <a:latin typeface="Arial Narrow" panose="020B0606020202030204" pitchFamily="34" charset="0"/>
              </a:rPr>
              <a:t>Danazol</a:t>
            </a:r>
            <a:r>
              <a:rPr lang="el-GR" dirty="0">
                <a:latin typeface="Arial Narrow" panose="020B0606020202030204" pitchFamily="34" charset="0"/>
              </a:rPr>
              <a:t>: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l-GR" dirty="0">
                <a:latin typeface="Arial Narrow" panose="020B0606020202030204" pitchFamily="34" charset="0"/>
              </a:rPr>
              <a:t>ανωμαλίες γεννητικών οργάνων θήλεος </a:t>
            </a:r>
          </a:p>
          <a:p>
            <a:r>
              <a:rPr lang="el-GR" dirty="0">
                <a:latin typeface="Arial Narrow" panose="020B0606020202030204" pitchFamily="34" charset="0"/>
              </a:rPr>
              <a:t>Τεστοστερόνη, αντισυλληπτικό χάπι: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l-GR" dirty="0">
                <a:latin typeface="Arial Narrow" panose="020B0606020202030204" pitchFamily="34" charset="0"/>
              </a:rPr>
              <a:t>δομικές ανωμαλίες</a:t>
            </a:r>
          </a:p>
          <a:p>
            <a:r>
              <a:rPr lang="en-US" dirty="0" err="1">
                <a:latin typeface="Arial Narrow" panose="020B0606020202030204" pitchFamily="34" charset="0"/>
              </a:rPr>
              <a:t>Methotrexate</a:t>
            </a:r>
            <a:r>
              <a:rPr lang="el-GR" dirty="0">
                <a:latin typeface="Arial Narrow" panose="020B0606020202030204" pitchFamily="34" charset="0"/>
              </a:rPr>
              <a:t>: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l-GR" dirty="0" err="1">
                <a:latin typeface="Arial Narrow" panose="020B0606020202030204" pitchFamily="34" charset="0"/>
              </a:rPr>
              <a:t>σχιστείες</a:t>
            </a:r>
            <a:r>
              <a:rPr lang="el-GR" dirty="0">
                <a:latin typeface="Arial Narrow" panose="020B0606020202030204" pitchFamily="34" charset="0"/>
              </a:rPr>
              <a:t> και άλλες δομικές ανωμαλίες</a:t>
            </a:r>
          </a:p>
          <a:p>
            <a:r>
              <a:rPr lang="en-US" dirty="0" err="1">
                <a:latin typeface="Arial Narrow" panose="020B0606020202030204" pitchFamily="34" charset="0"/>
              </a:rPr>
              <a:t>Simvastatin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l-GR" dirty="0">
                <a:latin typeface="Arial Narrow" panose="020B0606020202030204" pitchFamily="34" charset="0"/>
              </a:rPr>
              <a:t>και άλλες </a:t>
            </a:r>
            <a:r>
              <a:rPr lang="el-GR" dirty="0" err="1">
                <a:latin typeface="Arial Narrow" panose="020B0606020202030204" pitchFamily="34" charset="0"/>
              </a:rPr>
              <a:t>στατίνες</a:t>
            </a:r>
            <a:r>
              <a:rPr lang="el-GR" dirty="0">
                <a:latin typeface="Arial Narrow" panose="020B0606020202030204" pitchFamily="34" charset="0"/>
              </a:rPr>
              <a:t>: καθυστέρηση ανάπτυξης </a:t>
            </a:r>
          </a:p>
        </p:txBody>
      </p:sp>
      <p:grpSp>
        <p:nvGrpSpPr>
          <p:cNvPr id="6" name="Ομάδα 5">
            <a:extLst>
              <a:ext uri="{FF2B5EF4-FFF2-40B4-BE49-F238E27FC236}">
                <a16:creationId xmlns:a16="http://schemas.microsoft.com/office/drawing/2014/main" id="{170EA80D-5271-432D-A2F8-670960C95718}"/>
              </a:ext>
            </a:extLst>
          </p:cNvPr>
          <p:cNvGrpSpPr/>
          <p:nvPr/>
        </p:nvGrpSpPr>
        <p:grpSpPr>
          <a:xfrm>
            <a:off x="6238144" y="2967185"/>
            <a:ext cx="2624504" cy="2099603"/>
            <a:chOff x="8317524" y="2854811"/>
            <a:chExt cx="3499339" cy="2799470"/>
          </a:xfrm>
        </p:grpSpPr>
        <p:pic>
          <p:nvPicPr>
            <p:cNvPr id="4" name="Polydactily">
              <a:hlinkClick r:id="" action="ppaction://media"/>
              <a:extLst>
                <a:ext uri="{FF2B5EF4-FFF2-40B4-BE49-F238E27FC236}">
                  <a16:creationId xmlns:a16="http://schemas.microsoft.com/office/drawing/2014/main" id="{00C7E353-EB03-4E6D-87D9-EA444F1E2937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8317524" y="2854811"/>
              <a:ext cx="3499338" cy="279947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155F650-3A7C-4343-80FF-19E3B52E2616}"/>
                </a:ext>
              </a:extLst>
            </p:cNvPr>
            <p:cNvSpPr txBox="1"/>
            <p:nvPr/>
          </p:nvSpPr>
          <p:spPr>
            <a:xfrm>
              <a:off x="9813987" y="5139937"/>
              <a:ext cx="200287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>
                  <a:solidFill>
                    <a:srgbClr val="FFFF00"/>
                  </a:solidFill>
                  <a:latin typeface="Arial Narrow" panose="020B0606020202030204" pitchFamily="34" charset="0"/>
                </a:rPr>
                <a:t>Πολυδακτυλία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418705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53975D4A-A384-40E9-9903-15BC016CB0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7654" t="34043" r="27308" b="31273"/>
          <a:stretch/>
        </p:blipFill>
        <p:spPr>
          <a:xfrm>
            <a:off x="201904" y="1293776"/>
            <a:ext cx="5032718" cy="1783080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11D78714-70B7-4B2C-9918-FF151882B7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1731" t="17420" r="21538" b="6851"/>
          <a:stretch/>
        </p:blipFill>
        <p:spPr>
          <a:xfrm>
            <a:off x="2738405" y="2509405"/>
            <a:ext cx="3568010" cy="3250853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6FCFB561-8A09-44D0-B69D-0C7702BF8E54}"/>
              </a:ext>
            </a:extLst>
          </p:cNvPr>
          <p:cNvSpPr/>
          <p:nvPr/>
        </p:nvSpPr>
        <p:spPr>
          <a:xfrm>
            <a:off x="5906343" y="2938952"/>
            <a:ext cx="25696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latin typeface="Arial Narrow" panose="020B0606020202030204" pitchFamily="34" charset="0"/>
              </a:rPr>
              <a:t>204.000 κυήσεις, Ολλανδία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l-GR" dirty="0">
                <a:latin typeface="Arial Narrow" panose="020B0606020202030204" pitchFamily="34" charset="0"/>
              </a:rPr>
              <a:t>5,07% τερατογόνα φάρμακα κατά την κύηση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16% </a:t>
            </a:r>
            <a:r>
              <a:rPr lang="el-GR" dirty="0">
                <a:latin typeface="Arial Narrow" panose="020B0606020202030204" pitchFamily="34" charset="0"/>
              </a:rPr>
              <a:t>το έτος προ κύησης</a:t>
            </a:r>
          </a:p>
          <a:p>
            <a:endParaRPr lang="el-GR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84054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Στρογγυλεμένο ορθογώνιο"/>
          <p:cNvSpPr/>
          <p:nvPr/>
        </p:nvSpPr>
        <p:spPr>
          <a:xfrm>
            <a:off x="1253729" y="1307306"/>
            <a:ext cx="4682728" cy="10394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E376886D-BA67-44B3-B0CA-1AC008492F4E}"/>
              </a:ext>
            </a:extLst>
          </p:cNvPr>
          <p:cNvSpPr/>
          <p:nvPr/>
        </p:nvSpPr>
        <p:spPr>
          <a:xfrm>
            <a:off x="1236992" y="5135148"/>
            <a:ext cx="50679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l-GR" dirty="0">
                <a:latin typeface="Arial Narrow" panose="020B0606020202030204" pitchFamily="34" charset="0"/>
                <a:cs typeface="Arial" panose="020B0604020202020204" pitchFamily="34" charset="0"/>
              </a:rPr>
              <a:t>Ανησυχητικό εύρημα: η λήψη </a:t>
            </a:r>
            <a:r>
              <a:rPr lang="el-GR" dirty="0" err="1">
                <a:latin typeface="Arial Narrow" panose="020B0606020202030204" pitchFamily="34" charset="0"/>
                <a:cs typeface="Arial" panose="020B0604020202020204" pitchFamily="34" charset="0"/>
              </a:rPr>
              <a:t>ισοτρετινοϊνης</a:t>
            </a:r>
            <a:r>
              <a:rPr lang="el-GR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l-GR" dirty="0">
                <a:latin typeface="Arial Narrow" panose="020B0606020202030204" pitchFamily="34" charset="0"/>
                <a:cs typeface="Arial" panose="020B0604020202020204" pitchFamily="34" charset="0"/>
              </a:rPr>
              <a:t>    (</a:t>
            </a:r>
            <a:r>
              <a:rPr lang="en-US" dirty="0" err="1">
                <a:latin typeface="Arial Narrow" panose="020B0606020202030204" pitchFamily="34" charset="0"/>
                <a:cs typeface="Arial" panose="020B0604020202020204" pitchFamily="34" charset="0"/>
              </a:rPr>
              <a:t>roaccutane</a:t>
            </a: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)</a:t>
            </a:r>
            <a:r>
              <a:rPr lang="el-GR" dirty="0">
                <a:latin typeface="Arial Narrow" panose="020B0606020202030204" pitchFamily="34" charset="0"/>
                <a:cs typeface="Arial" panose="020B0604020202020204" pitchFamily="34" charset="0"/>
              </a:rPr>
              <a:t> από 40 γυναίκες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C15001-1611-4C9B-BF3F-570FCBD8CB2B}"/>
              </a:ext>
            </a:extLst>
          </p:cNvPr>
          <p:cNvSpPr txBox="1"/>
          <p:nvPr/>
        </p:nvSpPr>
        <p:spPr>
          <a:xfrm>
            <a:off x="6657535" y="5308272"/>
            <a:ext cx="16775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err="1"/>
              <a:t>Zomerdijk</a:t>
            </a:r>
            <a:r>
              <a:rPr lang="en-US" sz="1350" dirty="0"/>
              <a:t> et al., 2015</a:t>
            </a:r>
            <a:endParaRPr lang="el-GR" sz="13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651A6A-4A98-446B-BB17-EECFCAE56BEA}"/>
              </a:ext>
            </a:extLst>
          </p:cNvPr>
          <p:cNvSpPr txBox="1"/>
          <p:nvPr/>
        </p:nvSpPr>
        <p:spPr>
          <a:xfrm>
            <a:off x="1426192" y="1360510"/>
            <a:ext cx="4424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latin typeface="Arial Narrow" panose="020B0606020202030204" pitchFamily="34" charset="0"/>
              </a:rPr>
              <a:t>Ποια τερατογόνα λαμβάνονται συνήθως στη κύηση και 1 χρόνο πριν</a:t>
            </a: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E633D411-92ED-44E0-BB06-34CD2F9783A1}"/>
              </a:ext>
            </a:extLst>
          </p:cNvPr>
          <p:cNvSpPr/>
          <p:nvPr/>
        </p:nvSpPr>
        <p:spPr>
          <a:xfrm>
            <a:off x="1415477" y="2368750"/>
            <a:ext cx="89632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u="sng" dirty="0">
                <a:latin typeface="Arial Narrow" panose="020B0606020202030204" pitchFamily="34" charset="0"/>
              </a:rPr>
              <a:t>Φάρμακα γονιμότητας σε </a:t>
            </a:r>
            <a:r>
              <a:rPr lang="en-US" b="1" u="sng" dirty="0">
                <a:latin typeface="Arial Narrow" panose="020B0606020202030204" pitchFamily="34" charset="0"/>
              </a:rPr>
              <a:t>IVF </a:t>
            </a:r>
            <a:endParaRPr lang="el-GR" b="1" u="sng" dirty="0">
              <a:latin typeface="Arial Narrow" panose="020B0606020202030204" pitchFamily="34" charset="0"/>
            </a:endParaRPr>
          </a:p>
          <a:p>
            <a:r>
              <a:rPr lang="en-US" dirty="0">
                <a:latin typeface="Arial Narrow" panose="020B0606020202030204" pitchFamily="34" charset="0"/>
              </a:rPr>
              <a:t>progesterone</a:t>
            </a:r>
            <a:r>
              <a:rPr lang="el-GR" dirty="0">
                <a:latin typeface="Arial Narrow" panose="020B0606020202030204" pitchFamily="34" charset="0"/>
              </a:rPr>
              <a:t>, </a:t>
            </a:r>
            <a:r>
              <a:rPr lang="en-US" dirty="0" err="1">
                <a:latin typeface="Arial Narrow" panose="020B0606020202030204" pitchFamily="34" charset="0"/>
              </a:rPr>
              <a:t>follitropin</a:t>
            </a:r>
            <a:r>
              <a:rPr lang="el-GR" dirty="0">
                <a:latin typeface="Arial Narrow" panose="020B0606020202030204" pitchFamily="34" charset="0"/>
              </a:rPr>
              <a:t> και </a:t>
            </a:r>
            <a:r>
              <a:rPr lang="en-US" dirty="0">
                <a:latin typeface="Arial Narrow" panose="020B0606020202030204" pitchFamily="34" charset="0"/>
              </a:rPr>
              <a:t>GnRH </a:t>
            </a:r>
            <a:r>
              <a:rPr lang="el-GR" dirty="0">
                <a:latin typeface="Arial Narrow" panose="020B0606020202030204" pitchFamily="34" charset="0"/>
              </a:rPr>
              <a:t>ανάλογα</a:t>
            </a:r>
            <a:r>
              <a:rPr lang="en-US" dirty="0">
                <a:latin typeface="Arial Narrow" panose="020B0606020202030204" pitchFamily="34" charset="0"/>
              </a:rPr>
              <a:t> (triptorelin</a:t>
            </a:r>
            <a:r>
              <a:rPr lang="el-GR" dirty="0">
                <a:latin typeface="Arial Narrow" panose="020B0606020202030204" pitchFamily="34" charset="0"/>
              </a:rPr>
              <a:t>, </a:t>
            </a:r>
            <a:r>
              <a:rPr lang="en-US" dirty="0">
                <a:latin typeface="Arial Narrow" panose="020B0606020202030204" pitchFamily="34" charset="0"/>
              </a:rPr>
              <a:t>leuprorelin)</a:t>
            </a:r>
          </a:p>
          <a:p>
            <a:r>
              <a:rPr lang="el-GR" dirty="0">
                <a:latin typeface="Arial Narrow" panose="020B0606020202030204" pitchFamily="34" charset="0"/>
              </a:rPr>
              <a:t>Αποβολή, διαταραχές συμπεριφοράς, διαταραχές σε </a:t>
            </a:r>
            <a:r>
              <a:rPr lang="en-US" dirty="0">
                <a:latin typeface="Arial Narrow" panose="020B0606020202030204" pitchFamily="34" charset="0"/>
              </a:rPr>
              <a:t>imprinting</a:t>
            </a:r>
            <a:endParaRPr lang="el-GR" dirty="0">
              <a:latin typeface="Arial Narrow" panose="020B0606020202030204" pitchFamily="34" charset="0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FDD6DB8F-0997-492D-9353-7BDBDF2D59DD}"/>
              </a:ext>
            </a:extLst>
          </p:cNvPr>
          <p:cNvSpPr/>
          <p:nvPr/>
        </p:nvSpPr>
        <p:spPr>
          <a:xfrm>
            <a:off x="1415476" y="3310203"/>
            <a:ext cx="57650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u="sng" dirty="0">
                <a:latin typeface="Arial Narrow" panose="020B0606020202030204" pitchFamily="34" charset="0"/>
              </a:rPr>
              <a:t>Αντιβιοτικά</a:t>
            </a:r>
            <a:endParaRPr lang="en-US" b="1" u="sng" dirty="0">
              <a:latin typeface="Arial Narrow" panose="020B0606020202030204" pitchFamily="34" charset="0"/>
            </a:endParaRPr>
          </a:p>
          <a:p>
            <a:r>
              <a:rPr lang="en-US" dirty="0">
                <a:latin typeface="Arial Narrow" panose="020B0606020202030204" pitchFamily="34" charset="0"/>
              </a:rPr>
              <a:t>Doxycycline, </a:t>
            </a:r>
            <a:r>
              <a:rPr lang="el-GR" dirty="0">
                <a:latin typeface="Arial Narrow" panose="020B0606020202030204" pitchFamily="34" charset="0"/>
              </a:rPr>
              <a:t>βλάβες οστών και δοντιών, ελήφθη σε 1:100 κυήσεις</a:t>
            </a: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ABE3D254-EDAD-4974-9721-B43D1760823A}"/>
              </a:ext>
            </a:extLst>
          </p:cNvPr>
          <p:cNvSpPr/>
          <p:nvPr/>
        </p:nvSpPr>
        <p:spPr>
          <a:xfrm>
            <a:off x="1415477" y="4274578"/>
            <a:ext cx="54073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u="sng" dirty="0">
                <a:latin typeface="Arial Narrow" panose="020B0606020202030204" pitchFamily="34" charset="0"/>
              </a:rPr>
              <a:t>Αντικαταθλιπτικά</a:t>
            </a:r>
            <a:r>
              <a:rPr lang="el-GR" dirty="0">
                <a:latin typeface="Arial Narrow" panose="020B0606020202030204" pitchFamily="34" charset="0"/>
              </a:rPr>
              <a:t> </a:t>
            </a:r>
          </a:p>
          <a:p>
            <a:r>
              <a:rPr lang="en-US" dirty="0">
                <a:latin typeface="Arial Narrow" panose="020B0606020202030204" pitchFamily="34" charset="0"/>
              </a:rPr>
              <a:t>Paroxetine, </a:t>
            </a:r>
            <a:r>
              <a:rPr lang="el-GR" dirty="0">
                <a:latin typeface="Arial Narrow" panose="020B0606020202030204" pitchFamily="34" charset="0"/>
              </a:rPr>
              <a:t>καρδιακές διαμαρτίες</a:t>
            </a:r>
          </a:p>
        </p:txBody>
      </p:sp>
    </p:spTree>
    <p:extLst>
      <p:ext uri="{BB962C8B-B14F-4D97-AF65-F5344CB8AC3E}">
        <p14:creationId xmlns:p14="http://schemas.microsoft.com/office/powerpoint/2010/main" val="147107581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24C0B2F-2197-47AD-9196-68B84F873EDE}"/>
              </a:ext>
            </a:extLst>
          </p:cNvPr>
          <p:cNvSpPr/>
          <p:nvPr/>
        </p:nvSpPr>
        <p:spPr>
          <a:xfrm>
            <a:off x="788070" y="3760504"/>
            <a:ext cx="6702977" cy="175432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l-GR" dirty="0">
                <a:latin typeface="Arial Narrow" panose="020B0606020202030204" pitchFamily="34" charset="0"/>
              </a:rPr>
              <a:t>      </a:t>
            </a:r>
            <a:r>
              <a:rPr lang="el-GR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Περιορισμοί στην ταξινόμηση των φαρμάκων σε κατηγορίες ασφάλειας</a:t>
            </a:r>
          </a:p>
          <a:p>
            <a:endParaRPr lang="el-GR" u="sng" dirty="0">
              <a:latin typeface="Arial Narrow" panose="020B0606020202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l-GR" dirty="0">
                <a:latin typeface="Arial Narrow" panose="020B0606020202030204" pitchFamily="34" charset="0"/>
              </a:rPr>
              <a:t>Ισχύει κυρίως για τα φάρμακα που κυκλοφόρησαν μετά το 1983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l-GR" dirty="0">
                <a:latin typeface="Arial Narrow" panose="020B0606020202030204" pitchFamily="34" charset="0"/>
              </a:rPr>
              <a:t>Εύκολη επιλογή αν κατηγορία </a:t>
            </a:r>
            <a:r>
              <a:rPr lang="en-US" dirty="0">
                <a:latin typeface="Arial Narrow" panose="020B0606020202030204" pitchFamily="34" charset="0"/>
              </a:rPr>
              <a:t>A, D, X</a:t>
            </a:r>
            <a:endParaRPr lang="el-GR" dirty="0">
              <a:latin typeface="Arial Narrow" panose="020B060602020203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l-GR" dirty="0">
                <a:latin typeface="Arial Narrow" panose="020B0606020202030204" pitchFamily="34" charset="0"/>
              </a:rPr>
              <a:t>Αν κατηγορία</a:t>
            </a:r>
            <a:r>
              <a:rPr lang="en-US" dirty="0">
                <a:latin typeface="Arial Narrow" panose="020B0606020202030204" pitchFamily="34" charset="0"/>
              </a:rPr>
              <a:t> B </a:t>
            </a:r>
            <a:r>
              <a:rPr lang="el-GR" dirty="0">
                <a:latin typeface="Arial Narrow" panose="020B0606020202030204" pitchFamily="34" charset="0"/>
              </a:rPr>
              <a:t>και</a:t>
            </a:r>
            <a:r>
              <a:rPr lang="en-US" dirty="0">
                <a:latin typeface="Arial Narrow" panose="020B0606020202030204" pitchFamily="34" charset="0"/>
              </a:rPr>
              <a:t> C</a:t>
            </a:r>
            <a:r>
              <a:rPr lang="el-GR" dirty="0">
                <a:latin typeface="Arial Narrow" panose="020B0606020202030204" pitchFamily="34" charset="0"/>
              </a:rPr>
              <a:t>: προσοχή, χρησιμοποιούνται μελέτες σε ζώα - οι εκβάσεις μπορεί να είναι διαφορετικές σε άνθρωπο</a:t>
            </a:r>
          </a:p>
        </p:txBody>
      </p:sp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4A9E401B-01FC-44C2-93C0-52051269808F}"/>
              </a:ext>
            </a:extLst>
          </p:cNvPr>
          <p:cNvCxnSpPr>
            <a:cxnSpLocks/>
          </p:cNvCxnSpPr>
          <p:nvPr/>
        </p:nvCxnSpPr>
        <p:spPr>
          <a:xfrm>
            <a:off x="865165" y="3564010"/>
            <a:ext cx="624605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82E54DE-DAC4-4C34-9B58-6857432C76B7}"/>
              </a:ext>
            </a:extLst>
          </p:cNvPr>
          <p:cNvSpPr txBox="1"/>
          <p:nvPr/>
        </p:nvSpPr>
        <p:spPr>
          <a:xfrm>
            <a:off x="1044526" y="1728181"/>
            <a:ext cx="53703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u="sng" dirty="0" err="1">
                <a:latin typeface="Arial Narrow" panose="020B0606020202030204" pitchFamily="34" charset="0"/>
              </a:rPr>
              <a:t>Αντιυπερτασικά</a:t>
            </a:r>
            <a:r>
              <a:rPr lang="el-GR" dirty="0">
                <a:latin typeface="Arial Narrow" panose="020B0606020202030204" pitchFamily="34" charset="0"/>
              </a:rPr>
              <a:t> </a:t>
            </a:r>
          </a:p>
          <a:p>
            <a:r>
              <a:rPr lang="el-GR" dirty="0">
                <a:latin typeface="Arial Narrow" panose="020B0606020202030204" pitchFamily="34" charset="0"/>
              </a:rPr>
              <a:t>Γενικά ασφαλή εκτός από αναστολείς ΜΕΑ</a:t>
            </a:r>
          </a:p>
          <a:p>
            <a:r>
              <a:rPr lang="el-GR" dirty="0">
                <a:latin typeface="Arial Narrow" panose="020B0606020202030204" pitchFamily="34" charset="0"/>
              </a:rPr>
              <a:t>Φάρμακο εκλογής: </a:t>
            </a:r>
            <a:r>
              <a:rPr lang="el-GR" dirty="0" err="1">
                <a:latin typeface="Arial Narrow" panose="020B0606020202030204" pitchFamily="34" charset="0"/>
              </a:rPr>
              <a:t>μεθυλ-ντόπα</a:t>
            </a:r>
            <a:endParaRPr lang="el-GR" dirty="0">
              <a:latin typeface="Arial Narrow" panose="020B0606020202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841866-B22B-44AC-A19C-C5FD641BEC8D}"/>
              </a:ext>
            </a:extLst>
          </p:cNvPr>
          <p:cNvSpPr txBox="1"/>
          <p:nvPr/>
        </p:nvSpPr>
        <p:spPr>
          <a:xfrm>
            <a:off x="1044526" y="2657932"/>
            <a:ext cx="5549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u="sng" dirty="0">
                <a:latin typeface="Arial Narrow" panose="020B0606020202030204" pitchFamily="34" charset="0"/>
              </a:rPr>
              <a:t>Αντιεμετικά: </a:t>
            </a:r>
            <a:r>
              <a:rPr lang="el-GR" dirty="0">
                <a:latin typeface="Arial Narrow" panose="020B0606020202030204" pitchFamily="34" charset="0"/>
              </a:rPr>
              <a:t>κατηγορία Β</a:t>
            </a:r>
            <a:endParaRPr lang="en-US" dirty="0">
              <a:latin typeface="Arial Narrow" panose="020B0606020202030204" pitchFamily="34" charset="0"/>
            </a:endParaRPr>
          </a:p>
          <a:p>
            <a:r>
              <a:rPr lang="en-US" dirty="0">
                <a:latin typeface="Arial Narrow" panose="020B0606020202030204" pitchFamily="34" charset="0"/>
              </a:rPr>
              <a:t>Metoclopramide (Primperan),  </a:t>
            </a:r>
            <a:r>
              <a:rPr lang="en-US" dirty="0" err="1">
                <a:latin typeface="Arial Narrow" panose="020B0606020202030204" pitchFamily="34" charset="0"/>
              </a:rPr>
              <a:t>Cyclizine</a:t>
            </a:r>
            <a:r>
              <a:rPr lang="en-US" dirty="0">
                <a:latin typeface="Arial Narrow" panose="020B0606020202030204" pitchFamily="34" charset="0"/>
              </a:rPr>
              <a:t>, Ondansetron (</a:t>
            </a:r>
            <a:r>
              <a:rPr lang="en-US" dirty="0" err="1">
                <a:latin typeface="Arial Narrow" panose="020B0606020202030204" pitchFamily="34" charset="0"/>
              </a:rPr>
              <a:t>Zofron</a:t>
            </a:r>
            <a:r>
              <a:rPr lang="en-US" dirty="0">
                <a:latin typeface="Arial Narrow" panose="020B0606020202030204" pitchFamily="34" charset="0"/>
              </a:rPr>
              <a:t>)</a:t>
            </a:r>
            <a:endParaRPr lang="el-GR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35378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25849AB-A8E2-498E-96D1-CA6B05A47F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653" t="19268" r="20154" b="15059"/>
          <a:stretch/>
        </p:blipFill>
        <p:spPr>
          <a:xfrm>
            <a:off x="242668" y="1849023"/>
            <a:ext cx="7058465" cy="3376247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94C5C0CB-57EE-477A-8FF8-FF0931579D8A}"/>
              </a:ext>
            </a:extLst>
          </p:cNvPr>
          <p:cNvSpPr/>
          <p:nvPr/>
        </p:nvSpPr>
        <p:spPr>
          <a:xfrm>
            <a:off x="1224840" y="1316209"/>
            <a:ext cx="54793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 Narrow" panose="020B0606020202030204" pitchFamily="34" charset="0"/>
              </a:rPr>
              <a:t>Pregnancy and Lactation Labeling Rule (PLLR)</a:t>
            </a:r>
            <a:endParaRPr lang="el-GR" sz="2400" dirty="0">
              <a:latin typeface="Arial Narrow" panose="020B0606020202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453652-2EA3-4FFD-AD32-B882E539B9ED}"/>
              </a:ext>
            </a:extLst>
          </p:cNvPr>
          <p:cNvSpPr txBox="1"/>
          <p:nvPr/>
        </p:nvSpPr>
        <p:spPr>
          <a:xfrm>
            <a:off x="875714" y="5319503"/>
            <a:ext cx="5940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Σε όλα τα φάρμακα που κυκλοφόρησαν μετά το 2001</a:t>
            </a:r>
          </a:p>
        </p:txBody>
      </p:sp>
      <p:sp>
        <p:nvSpPr>
          <p:cNvPr id="5" name="4 - Στρογγυλεμένο ορθογώνιο"/>
          <p:cNvSpPr/>
          <p:nvPr/>
        </p:nvSpPr>
        <p:spPr>
          <a:xfrm>
            <a:off x="810491" y="5231822"/>
            <a:ext cx="5953991" cy="529937"/>
          </a:xfrm>
          <a:prstGeom prst="round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</p:spTree>
    <p:extLst>
      <p:ext uri="{BB962C8B-B14F-4D97-AF65-F5344CB8AC3E}">
        <p14:creationId xmlns:p14="http://schemas.microsoft.com/office/powerpoint/2010/main" val="39738145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ECA3A67B-7953-45E2-9CB5-D39EC5CA7EA5}"/>
              </a:ext>
            </a:extLst>
          </p:cNvPr>
          <p:cNvSpPr/>
          <p:nvPr/>
        </p:nvSpPr>
        <p:spPr>
          <a:xfrm>
            <a:off x="868680" y="4121857"/>
            <a:ext cx="7550833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l-GR" sz="1500" dirty="0">
                <a:latin typeface="Arial Narrow" panose="020B0606020202030204" pitchFamily="34" charset="0"/>
              </a:rPr>
              <a:t>Η υποκατηγορία </a:t>
            </a:r>
            <a:r>
              <a:rPr lang="en-US" sz="1500" dirty="0">
                <a:latin typeface="Arial Narrow" panose="020B0606020202030204" pitchFamily="34" charset="0"/>
              </a:rPr>
              <a:t> </a:t>
            </a:r>
            <a:r>
              <a:rPr lang="en-US" sz="1500" b="1" dirty="0">
                <a:latin typeface="Arial Narrow" panose="020B0606020202030204" pitchFamily="34" charset="0"/>
              </a:rPr>
              <a:t>Lactation</a:t>
            </a:r>
            <a:r>
              <a:rPr lang="el-GR" sz="1500" dirty="0">
                <a:latin typeface="Arial Narrow" panose="020B0606020202030204" pitchFamily="34" charset="0"/>
              </a:rPr>
              <a:t> πληροφορεί για τις επιδράσεις του φαρμάκου στο θηλασμό, τη ποσότητα του φαρμάκου που εκκρίνεται στο γάλα και πιθανές επιδράσεις στο νεογνό</a:t>
            </a:r>
            <a:endParaRPr lang="en-US" sz="1500" dirty="0">
              <a:latin typeface="Arial Narrow" panose="020B0606020202030204" pitchFamily="34" charset="0"/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7D1CFDD-6367-4FBB-85C1-03AF7DE2DBEB}"/>
              </a:ext>
            </a:extLst>
          </p:cNvPr>
          <p:cNvSpPr/>
          <p:nvPr/>
        </p:nvSpPr>
        <p:spPr>
          <a:xfrm>
            <a:off x="868680" y="1892317"/>
            <a:ext cx="7550834" cy="7848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l-GR" sz="1500" dirty="0">
                <a:latin typeface="Arial Narrow" panose="020B0606020202030204" pitchFamily="34" charset="0"/>
              </a:rPr>
              <a:t>Η υποκατηγορία</a:t>
            </a:r>
            <a:r>
              <a:rPr lang="en-US" sz="1500" dirty="0">
                <a:latin typeface="Arial Narrow" panose="020B0606020202030204" pitchFamily="34" charset="0"/>
              </a:rPr>
              <a:t> </a:t>
            </a:r>
            <a:r>
              <a:rPr lang="en-US" sz="1500" b="1" dirty="0">
                <a:latin typeface="Arial Narrow" panose="020B0606020202030204" pitchFamily="34" charset="0"/>
              </a:rPr>
              <a:t>Pregnancy</a:t>
            </a:r>
            <a:r>
              <a:rPr lang="el-GR" sz="1500" b="1" dirty="0">
                <a:latin typeface="Arial Narrow" panose="020B0606020202030204" pitchFamily="34" charset="0"/>
              </a:rPr>
              <a:t>:</a:t>
            </a:r>
            <a:r>
              <a:rPr lang="en-US" sz="1500" dirty="0">
                <a:latin typeface="Arial Narrow" panose="020B0606020202030204" pitchFamily="34" charset="0"/>
              </a:rPr>
              <a:t> </a:t>
            </a:r>
            <a:r>
              <a:rPr lang="el-GR" sz="1500" dirty="0">
                <a:latin typeface="Arial Narrow" panose="020B0606020202030204" pitchFamily="34" charset="0"/>
              </a:rPr>
              <a:t>περιλαμβάνει πληροφορίες από επίσημα </a:t>
            </a:r>
            <a:r>
              <a:rPr lang="en-US" sz="1500" dirty="0">
                <a:latin typeface="Arial Narrow" panose="020B0606020202030204" pitchFamily="34" charset="0"/>
              </a:rPr>
              <a:t>registries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l-GR" sz="1500" dirty="0">
                <a:latin typeface="Arial Narrow" panose="020B0606020202030204" pitchFamily="34" charset="0"/>
              </a:rPr>
              <a:t>Υποκατηγορίες: Σύνοψη πιθανών κινδύνων, Κλινικές επιφυλάξεις, Δεδομένα από κυήσεις που έχουν εκτεθεί στο φάρμακο</a:t>
            </a: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8B4473BB-5B47-4804-B358-D30E239E5010}"/>
              </a:ext>
            </a:extLst>
          </p:cNvPr>
          <p:cNvSpPr/>
          <p:nvPr/>
        </p:nvSpPr>
        <p:spPr>
          <a:xfrm>
            <a:off x="868680" y="2908076"/>
            <a:ext cx="7550834" cy="7848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l-GR" sz="1500" dirty="0">
                <a:latin typeface="Arial Narrow" panose="020B0606020202030204" pitchFamily="34" charset="0"/>
              </a:rPr>
              <a:t>Η υποκατηγορία</a:t>
            </a:r>
            <a:r>
              <a:rPr lang="en-US" sz="1500" dirty="0">
                <a:latin typeface="Arial Narrow" panose="020B0606020202030204" pitchFamily="34" charset="0"/>
              </a:rPr>
              <a:t> </a:t>
            </a:r>
            <a:r>
              <a:rPr lang="en-US" sz="1500" b="1" dirty="0">
                <a:latin typeface="Arial Narrow" panose="020B0606020202030204" pitchFamily="34" charset="0"/>
              </a:rPr>
              <a:t>Clinical considerations</a:t>
            </a:r>
            <a:r>
              <a:rPr lang="el-GR" sz="1500" dirty="0">
                <a:latin typeface="Arial Narrow" panose="020B0606020202030204" pitchFamily="34" charset="0"/>
              </a:rPr>
              <a:t>: περιλαμβάνει πιθανές επιπλοκές αν δεν χορηγηθεί θεραπεία - </a:t>
            </a:r>
            <a:r>
              <a:rPr lang="el-GR" sz="1500" b="1" dirty="0">
                <a:latin typeface="Arial Narrow" panose="020B0606020202030204" pitchFamily="34" charset="0"/>
              </a:rPr>
              <a:t>Παράδειγμα</a:t>
            </a:r>
            <a:r>
              <a:rPr lang="el-GR" sz="1500" dirty="0">
                <a:latin typeface="Arial Narrow" panose="020B0606020202030204" pitchFamily="34" charset="0"/>
              </a:rPr>
              <a:t> αναφέρονται πιθανοί κίνδυνοι για την κύηση σε περίπτωση μη λήψης θεραπείας</a:t>
            </a:r>
            <a:r>
              <a:rPr lang="en-US" sz="1500" dirty="0">
                <a:latin typeface="Arial Narrow" panose="020B0606020202030204" pitchFamily="34" charset="0"/>
              </a:rPr>
              <a:t> </a:t>
            </a:r>
            <a:r>
              <a:rPr lang="el-GR" sz="1500" dirty="0">
                <a:latin typeface="Arial Narrow" panose="020B0606020202030204" pitchFamily="34" charset="0"/>
              </a:rPr>
              <a:t>για άσθμα (</a:t>
            </a:r>
            <a:r>
              <a:rPr lang="el-GR" sz="1500" dirty="0" err="1">
                <a:latin typeface="Arial Narrow" panose="020B0606020202030204" pitchFamily="34" charset="0"/>
              </a:rPr>
              <a:t>προεκλαμψία</a:t>
            </a:r>
            <a:r>
              <a:rPr lang="el-GR" sz="1500" dirty="0">
                <a:latin typeface="Arial Narrow" panose="020B0606020202030204" pitchFamily="34" charset="0"/>
              </a:rPr>
              <a:t> και καθυστέρηση ανάπτυξης εμβρύου). </a:t>
            </a: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6E545AA4-B6F8-4A9A-9E41-8A8C394BC9D9}"/>
              </a:ext>
            </a:extLst>
          </p:cNvPr>
          <p:cNvSpPr/>
          <p:nvPr/>
        </p:nvSpPr>
        <p:spPr>
          <a:xfrm>
            <a:off x="868680" y="4881274"/>
            <a:ext cx="7550833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l-GR" sz="1500" dirty="0">
                <a:latin typeface="Arial Narrow" panose="020B0606020202030204" pitchFamily="34" charset="0"/>
              </a:rPr>
              <a:t>Η νέα υποκατηγορία </a:t>
            </a:r>
            <a:r>
              <a:rPr lang="en-US" sz="1500" b="1" dirty="0">
                <a:latin typeface="Arial Narrow" panose="020B0606020202030204" pitchFamily="34" charset="0"/>
              </a:rPr>
              <a:t>The Females and Males of Reproductive Potential</a:t>
            </a:r>
            <a:r>
              <a:rPr lang="el-GR" sz="1500" dirty="0">
                <a:latin typeface="Arial Narrow" panose="020B0606020202030204" pitchFamily="34" charset="0"/>
              </a:rPr>
              <a:t>:</a:t>
            </a:r>
            <a:r>
              <a:rPr lang="en-US" sz="1500" dirty="0">
                <a:latin typeface="Arial Narrow" panose="020B0606020202030204" pitchFamily="34" charset="0"/>
              </a:rPr>
              <a:t> </a:t>
            </a:r>
            <a:r>
              <a:rPr lang="el-GR" sz="1500" dirty="0">
                <a:latin typeface="Arial Narrow" panose="020B0606020202030204" pitchFamily="34" charset="0"/>
              </a:rPr>
              <a:t>πότε έλεγχος για κύηση, συστάσεις αντισύλληψης, πληροφορίες για </a:t>
            </a:r>
            <a:r>
              <a:rPr lang="el-GR" sz="1500" dirty="0" err="1">
                <a:latin typeface="Arial Narrow" panose="020B0606020202030204" pitchFamily="34" charset="0"/>
              </a:rPr>
              <a:t>υπογονιμότητα</a:t>
            </a:r>
            <a:r>
              <a:rPr lang="el-GR" sz="1500" dirty="0">
                <a:latin typeface="Arial Narrow" panose="020B0606020202030204" pitchFamily="34" charset="0"/>
              </a:rPr>
              <a:t> </a:t>
            </a:r>
            <a:endParaRPr lang="en-US" sz="1500" dirty="0">
              <a:latin typeface="Arial Narrow" panose="020B0606020202030204" pitchFamily="34" charset="0"/>
            </a:endParaRPr>
          </a:p>
        </p:txBody>
      </p:sp>
      <p:pic>
        <p:nvPicPr>
          <p:cNvPr id="10242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210" y="1447152"/>
            <a:ext cx="657008" cy="6570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901856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E51A684E-874F-4D2A-B8A5-2B49E4B16804}"/>
              </a:ext>
            </a:extLst>
          </p:cNvPr>
          <p:cNvSpPr/>
          <p:nvPr/>
        </p:nvSpPr>
        <p:spPr>
          <a:xfrm>
            <a:off x="863082" y="2151673"/>
            <a:ext cx="38847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l-GR" dirty="0">
                <a:latin typeface="Arial Narrow" panose="020B0606020202030204" pitchFamily="34" charset="0"/>
              </a:rPr>
              <a:t>Αναγκαιότητα θεραπείας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l-GR" dirty="0">
                <a:latin typeface="Arial Narrow" panose="020B0606020202030204" pitchFamily="34" charset="0"/>
              </a:rPr>
              <a:t>Πιθανοί κίνδυνοι στο έμβρυο </a:t>
            </a:r>
          </a:p>
          <a:p>
            <a:r>
              <a:rPr lang="el-GR" dirty="0">
                <a:latin typeface="Arial Narrow" panose="020B0606020202030204" pitchFamily="34" charset="0"/>
              </a:rPr>
              <a:t>                    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l-GR" dirty="0">
                <a:latin typeface="Arial Narrow" panose="020B0606020202030204" pitchFamily="34" charset="0"/>
              </a:rPr>
              <a:t>Ιδιαίτερα χαρακτηριστικά του φαρμάκου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5B7333-22C0-4172-964A-E6EC75A309EE}"/>
              </a:ext>
            </a:extLst>
          </p:cNvPr>
          <p:cNvSpPr txBox="1"/>
          <p:nvPr/>
        </p:nvSpPr>
        <p:spPr>
          <a:xfrm>
            <a:off x="3172064" y="3992070"/>
            <a:ext cx="415017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l-GR" dirty="0">
                <a:latin typeface="Arial Narrow" panose="020B0606020202030204" pitchFamily="34" charset="0"/>
              </a:rPr>
              <a:t>Μικρό ΜΒ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l-GR" dirty="0">
                <a:latin typeface="Arial Narrow" panose="020B0606020202030204" pitchFamily="34" charset="0"/>
              </a:rPr>
              <a:t>Υψηλά Ιονισμένο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l-GR" dirty="0">
                <a:latin typeface="Arial Narrow" panose="020B0606020202030204" pitchFamily="34" charset="0"/>
              </a:rPr>
              <a:t>Όχι </a:t>
            </a:r>
            <a:r>
              <a:rPr lang="el-GR" dirty="0" err="1">
                <a:latin typeface="Arial Narrow" panose="020B0606020202030204" pitchFamily="34" charset="0"/>
              </a:rPr>
              <a:t>Λιπόφιλο</a:t>
            </a:r>
            <a:endParaRPr lang="el-GR" dirty="0">
              <a:latin typeface="Arial Narrow" panose="020B0606020202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l-GR" dirty="0">
                <a:latin typeface="Arial Narrow" panose="020B0606020202030204" pitchFamily="34" charset="0"/>
              </a:rPr>
              <a:t>Με μικρό ποσοστό συζευγμένων πρωτεϊνών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62EB07-E926-4BA0-A927-A962AAEF836E}"/>
              </a:ext>
            </a:extLst>
          </p:cNvPr>
          <p:cNvSpPr txBox="1"/>
          <p:nvPr/>
        </p:nvSpPr>
        <p:spPr>
          <a:xfrm>
            <a:off x="780758" y="4198522"/>
            <a:ext cx="2449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Περνάει το φραγμό του πλακούντα πιο εύκολα αν</a:t>
            </a:r>
            <a:r>
              <a:rPr lang="el-GR" dirty="0">
                <a:latin typeface="Arial Narrow" panose="020B0606020202030204" pitchFamily="34" charset="0"/>
              </a:rPr>
              <a:t>:</a:t>
            </a:r>
          </a:p>
        </p:txBody>
      </p:sp>
      <p:cxnSp>
        <p:nvCxnSpPr>
          <p:cNvPr id="6" name="Ευθεία γραμμή σύνδεσης 5">
            <a:extLst>
              <a:ext uri="{FF2B5EF4-FFF2-40B4-BE49-F238E27FC236}">
                <a16:creationId xmlns:a16="http://schemas.microsoft.com/office/drawing/2014/main" id="{7243E44A-9113-44B6-8758-B1D2FF1AD057}"/>
              </a:ext>
            </a:extLst>
          </p:cNvPr>
          <p:cNvCxnSpPr>
            <a:cxnSpLocks/>
          </p:cNvCxnSpPr>
          <p:nvPr/>
        </p:nvCxnSpPr>
        <p:spPr>
          <a:xfrm>
            <a:off x="3112077" y="4081160"/>
            <a:ext cx="0" cy="100694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B30A04C-9757-4EF8-8074-FA02298CE920}"/>
              </a:ext>
            </a:extLst>
          </p:cNvPr>
          <p:cNvSpPr txBox="1"/>
          <p:nvPr/>
        </p:nvSpPr>
        <p:spPr>
          <a:xfrm>
            <a:off x="863082" y="1488521"/>
            <a:ext cx="5678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u="sng" dirty="0">
                <a:latin typeface="Arial Narrow" panose="020B0606020202030204" pitchFamily="34" charset="0"/>
              </a:rPr>
              <a:t>Επιλογή κατάλληλου φαρμάκου στην κύηση</a:t>
            </a:r>
          </a:p>
        </p:txBody>
      </p:sp>
      <p:pic>
        <p:nvPicPr>
          <p:cNvPr id="7" name="Picture 2" descr="ÎÏÎ¿ÏÎ­Î»ÎµÏÎ¼Î± ÎµÎ¹ÎºÏÎ½Î±Ï Î³Î¹Î± medicati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324090" y="1609750"/>
            <a:ext cx="880786" cy="5004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744843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46812742-6E1F-42BB-811B-1142D854D4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0231" t="15368" r="20769" b="41534"/>
          <a:stretch/>
        </p:blipFill>
        <p:spPr>
          <a:xfrm>
            <a:off x="93654" y="1999022"/>
            <a:ext cx="6507724" cy="16886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471BE9-D936-495F-AA69-A26C360F7E44}"/>
              </a:ext>
            </a:extLst>
          </p:cNvPr>
          <p:cNvSpPr txBox="1"/>
          <p:nvPr/>
        </p:nvSpPr>
        <p:spPr>
          <a:xfrm>
            <a:off x="6268517" y="2653794"/>
            <a:ext cx="2868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l-GR" dirty="0">
                <a:latin typeface="Arial Narrow" panose="020B0606020202030204" pitchFamily="34" charset="0"/>
              </a:rPr>
              <a:t>Μόνο η </a:t>
            </a:r>
            <a:r>
              <a:rPr lang="el-GR" dirty="0" err="1">
                <a:latin typeface="Arial Narrow" panose="020B0606020202030204" pitchFamily="34" charset="0"/>
              </a:rPr>
              <a:t>ρισπεριδόνη</a:t>
            </a:r>
            <a:endParaRPr lang="el-GR" dirty="0">
              <a:latin typeface="Arial Narrow" panose="020B0606020202030204" pitchFamily="34" charset="0"/>
            </a:endParaRPr>
          </a:p>
          <a:p>
            <a:r>
              <a:rPr lang="el-GR" dirty="0">
                <a:latin typeface="Arial Narrow" panose="020B0606020202030204" pitchFamily="34" charset="0"/>
              </a:rPr>
              <a:t>    πιθανά τερατογόνος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4F41B799-E115-46DA-8483-1A2698283F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6345" t="19472" r="23847" b="39482"/>
          <a:stretch/>
        </p:blipFill>
        <p:spPr>
          <a:xfrm>
            <a:off x="93654" y="4098270"/>
            <a:ext cx="6383216" cy="15423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683EAF-6CC2-40D5-88AB-16417E02ADA4}"/>
              </a:ext>
            </a:extLst>
          </p:cNvPr>
          <p:cNvSpPr txBox="1"/>
          <p:nvPr/>
        </p:nvSpPr>
        <p:spPr>
          <a:xfrm>
            <a:off x="337624" y="1496836"/>
            <a:ext cx="681579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100" dirty="0">
                <a:latin typeface="Arial Narrow" panose="020B0606020202030204" pitchFamily="34" charset="0"/>
              </a:rPr>
              <a:t>Απαραίτητη η συνεχής ανασκόπηση της βιβλιογραφίας</a:t>
            </a:r>
          </a:p>
        </p:txBody>
      </p:sp>
      <p:sp>
        <p:nvSpPr>
          <p:cNvPr id="8194" name="AutoShape 2" descr="ÎÏÎ¿ÏÎ­Î»ÎµÏÎ¼Î± ÎµÎ¹ÎºÏÎ½Î±Ï Î³Î¹Î± attention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l-GR" sz="1350"/>
          </a:p>
        </p:txBody>
      </p:sp>
      <p:sp>
        <p:nvSpPr>
          <p:cNvPr id="8196" name="AutoShape 4" descr="ÎÏÎ¿ÏÎ­Î»ÎµÏÎ¼Î± ÎµÎ¹ÎºÏÎ½Î±Ï Î³Î¹Î± attention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l-GR" sz="1350"/>
          </a:p>
        </p:txBody>
      </p:sp>
      <p:pic>
        <p:nvPicPr>
          <p:cNvPr id="8198" name="Picture 6" descr="ÎÏÎ¿ÏÎ­Î»ÎµÏÎ¼Î± ÎµÎ¹ÎºÏÎ½Î±Ï Î³Î¹Î± atten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5631" y="1264337"/>
            <a:ext cx="996606" cy="1113785"/>
          </a:xfrm>
          <a:prstGeom prst="rect">
            <a:avLst/>
          </a:prstGeom>
          <a:noFill/>
        </p:spPr>
      </p:pic>
      <p:sp>
        <p:nvSpPr>
          <p:cNvPr id="9" name="8 - Στρογγυλεμένο ορθογώνιο"/>
          <p:cNvSpPr/>
          <p:nvPr/>
        </p:nvSpPr>
        <p:spPr>
          <a:xfrm>
            <a:off x="238991" y="1366405"/>
            <a:ext cx="6151418" cy="59228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10" name="9 - Έλλειψη"/>
          <p:cNvSpPr/>
          <p:nvPr/>
        </p:nvSpPr>
        <p:spPr>
          <a:xfrm>
            <a:off x="6109855" y="2384714"/>
            <a:ext cx="2680854" cy="10806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</p:spTree>
    <p:extLst>
      <p:ext uri="{BB962C8B-B14F-4D97-AF65-F5344CB8AC3E}">
        <p14:creationId xmlns:p14="http://schemas.microsoft.com/office/powerpoint/2010/main" val="2100689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umandev[1]">
            <a:extLst>
              <a:ext uri="{FF2B5EF4-FFF2-40B4-BE49-F238E27FC236}">
                <a16:creationId xmlns:a16="http://schemas.microsoft.com/office/drawing/2014/main" id="{F7FA6542-6EBF-5A93-D40E-01428FA871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908050"/>
            <a:ext cx="6337300" cy="489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78AB5511-A6E3-4C2F-9101-ECF01B519D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33" y="960845"/>
            <a:ext cx="685800" cy="77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8">
            <a:extLst>
              <a:ext uri="{FF2B5EF4-FFF2-40B4-BE49-F238E27FC236}">
                <a16:creationId xmlns:a16="http://schemas.microsoft.com/office/drawing/2014/main" id="{47E7E745-3F24-4020-A5B0-D957B6B410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426" y="954416"/>
            <a:ext cx="454819" cy="94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13">
            <a:extLst>
              <a:ext uri="{FF2B5EF4-FFF2-40B4-BE49-F238E27FC236}">
                <a16:creationId xmlns:a16="http://schemas.microsoft.com/office/drawing/2014/main" id="{0B80E092-2E5C-4AB4-ABC9-727A24D97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1617" y="2008043"/>
            <a:ext cx="3439817" cy="347789"/>
          </a:xfrm>
          <a:prstGeom prst="rect">
            <a:avLst/>
          </a:prstGeom>
          <a:solidFill>
            <a:srgbClr val="9900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866" tIns="33338" rIns="67866" bIns="33338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l-GR" sz="2025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Ιστορική αναδρομή</a:t>
            </a:r>
            <a:endParaRPr lang="en-GB" sz="2025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7" name="Rectangle 113">
            <a:extLst>
              <a:ext uri="{FF2B5EF4-FFF2-40B4-BE49-F238E27FC236}">
                <a16:creationId xmlns:a16="http://schemas.microsoft.com/office/drawing/2014/main" id="{597F94B5-3B1F-4AA9-B678-BBF72B15F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567" y="2008044"/>
            <a:ext cx="4091660" cy="399726"/>
          </a:xfrm>
          <a:prstGeom prst="rect">
            <a:avLst/>
          </a:prstGeom>
          <a:solidFill>
            <a:srgbClr val="0065AA"/>
          </a:solidFill>
          <a:ln w="28575">
            <a:noFill/>
            <a:miter lim="800000"/>
            <a:headEnd/>
            <a:tailEnd/>
          </a:ln>
        </p:spPr>
        <p:txBody>
          <a:bodyPr wrap="square" lIns="67866" tIns="33338" rIns="67866" bIns="33338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Ασπιρίνη</a:t>
            </a:r>
            <a:endParaRPr lang="en-GB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6C08D6D-EAEE-4578-BA91-F9DA6640A459}"/>
              </a:ext>
            </a:extLst>
          </p:cNvPr>
          <p:cNvSpPr/>
          <p:nvPr/>
        </p:nvSpPr>
        <p:spPr>
          <a:xfrm>
            <a:off x="651703" y="2805336"/>
            <a:ext cx="7537601" cy="2474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500" dirty="0"/>
              <a:t>Το </a:t>
            </a:r>
            <a:r>
              <a:rPr lang="en-US" sz="1500" dirty="0"/>
              <a:t>1763</a:t>
            </a:r>
            <a:r>
              <a:rPr lang="el-GR" sz="1500" dirty="0"/>
              <a:t>: επιτυχής θεραπεία 50 πυρετικών ασθενών με εκχύλισμα ιτιάς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500" dirty="0"/>
              <a:t>Το</a:t>
            </a:r>
            <a:r>
              <a:rPr lang="en-US" sz="1500" dirty="0"/>
              <a:t> 1828</a:t>
            </a:r>
            <a:r>
              <a:rPr lang="el-GR" sz="1500" dirty="0"/>
              <a:t>:</a:t>
            </a:r>
            <a:r>
              <a:rPr lang="en-US" sz="1500" dirty="0"/>
              <a:t> </a:t>
            </a:r>
            <a:r>
              <a:rPr lang="el-GR" sz="1500" dirty="0"/>
              <a:t>ο </a:t>
            </a:r>
            <a:r>
              <a:rPr lang="en-US" sz="1500" dirty="0"/>
              <a:t>Buchner </a:t>
            </a:r>
            <a:r>
              <a:rPr lang="el-GR" sz="1500" dirty="0"/>
              <a:t>παρασκεύασε καθαρή </a:t>
            </a:r>
            <a:r>
              <a:rPr lang="el-GR" sz="1500" dirty="0" err="1"/>
              <a:t>σαλικίνη</a:t>
            </a:r>
            <a:r>
              <a:rPr lang="el-GR" sz="1500" dirty="0"/>
              <a:t> ως αντιπυρετικό</a:t>
            </a:r>
            <a:r>
              <a:rPr lang="en-US" sz="1500" dirty="0"/>
              <a:t> </a:t>
            </a:r>
            <a:endParaRPr lang="el-GR" sz="1500" dirty="0"/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500" dirty="0"/>
              <a:t>Το</a:t>
            </a:r>
            <a:r>
              <a:rPr lang="en-US" sz="1500" dirty="0"/>
              <a:t> 1838</a:t>
            </a:r>
            <a:r>
              <a:rPr lang="el-GR" sz="1500" dirty="0"/>
              <a:t>:</a:t>
            </a:r>
            <a:r>
              <a:rPr lang="en-US" sz="1500" dirty="0"/>
              <a:t> </a:t>
            </a:r>
            <a:r>
              <a:rPr lang="el-GR" sz="1500" dirty="0"/>
              <a:t>ο </a:t>
            </a:r>
            <a:r>
              <a:rPr lang="en-US" sz="1500" dirty="0" err="1"/>
              <a:t>Piria</a:t>
            </a:r>
            <a:r>
              <a:rPr lang="en-US" sz="1500" dirty="0"/>
              <a:t> </a:t>
            </a:r>
            <a:r>
              <a:rPr lang="el-GR" sz="1500" dirty="0"/>
              <a:t>συνέθεσε σαλικυλικό οξύ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500" dirty="0"/>
              <a:t>Το</a:t>
            </a:r>
            <a:r>
              <a:rPr lang="en-US" sz="1500" dirty="0"/>
              <a:t> 1897</a:t>
            </a:r>
            <a:r>
              <a:rPr lang="el-GR" sz="1500" dirty="0"/>
              <a:t>: ο </a:t>
            </a:r>
            <a:r>
              <a:rPr lang="en-US" sz="1500" dirty="0"/>
              <a:t> Hoffman </a:t>
            </a:r>
            <a:r>
              <a:rPr lang="el-GR" sz="1500" dirty="0"/>
              <a:t>παρασκεύασε το </a:t>
            </a:r>
            <a:r>
              <a:rPr lang="el-GR" sz="1500" dirty="0" err="1"/>
              <a:t>ακετυλο</a:t>
            </a:r>
            <a:r>
              <a:rPr lang="el-GR" sz="1500" dirty="0"/>
              <a:t> - σαλικυλικό οξύ</a:t>
            </a:r>
            <a:r>
              <a:rPr lang="en-US" sz="1500" dirty="0"/>
              <a:t> </a:t>
            </a:r>
            <a:endParaRPr lang="el-GR" sz="1500" dirty="0"/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500" dirty="0"/>
              <a:t>Το </a:t>
            </a:r>
            <a:r>
              <a:rPr lang="en-US" sz="1500" dirty="0"/>
              <a:t>1899</a:t>
            </a:r>
            <a:r>
              <a:rPr lang="el-GR" sz="1500" dirty="0"/>
              <a:t>: </a:t>
            </a:r>
            <a:r>
              <a:rPr lang="el-GR" sz="1500" dirty="0" err="1"/>
              <a:t>περιγράφηκαν</a:t>
            </a:r>
            <a:r>
              <a:rPr lang="el-GR" sz="1500" dirty="0"/>
              <a:t> οι θεραπευτικές ιδιότητές του ως αναλγητικό και </a:t>
            </a:r>
            <a:r>
              <a:rPr lang="el-GR" sz="1500" dirty="0" err="1"/>
              <a:t>ανιτφλεγμονώδες</a:t>
            </a:r>
            <a:r>
              <a:rPr lang="en-US" sz="1500" dirty="0"/>
              <a:t> </a:t>
            </a:r>
            <a:endParaRPr lang="el-GR" sz="1500" dirty="0"/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500" dirty="0"/>
              <a:t>Το </a:t>
            </a:r>
            <a:r>
              <a:rPr lang="en-US" sz="1500" dirty="0"/>
              <a:t>1900</a:t>
            </a:r>
            <a:r>
              <a:rPr lang="el-GR" sz="1500" dirty="0"/>
              <a:t>:</a:t>
            </a:r>
            <a:r>
              <a:rPr lang="en-US" sz="1500" dirty="0"/>
              <a:t> </a:t>
            </a:r>
            <a:r>
              <a:rPr lang="el-GR" sz="1500" dirty="0"/>
              <a:t>διατέθηκε στο εμπόριο ως δισκίο ασπιρίνης </a:t>
            </a:r>
          </a:p>
        </p:txBody>
      </p:sp>
      <p:sp>
        <p:nvSpPr>
          <p:cNvPr id="8" name="7 - Στρογγυλεμένο ορθογώνιο"/>
          <p:cNvSpPr/>
          <p:nvPr/>
        </p:nvSpPr>
        <p:spPr>
          <a:xfrm>
            <a:off x="405245" y="2706832"/>
            <a:ext cx="7762010" cy="2826327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</p:spTree>
    <p:extLst>
      <p:ext uri="{BB962C8B-B14F-4D97-AF65-F5344CB8AC3E}">
        <p14:creationId xmlns:p14="http://schemas.microsoft.com/office/powerpoint/2010/main" val="305979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82"/>
    </mc:Choice>
    <mc:Fallback xmlns="">
      <p:transition spd="slow" advTm="32082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78AB5511-A6E3-4C2F-9101-ECF01B519D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33" y="960845"/>
            <a:ext cx="685800" cy="77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8">
            <a:extLst>
              <a:ext uri="{FF2B5EF4-FFF2-40B4-BE49-F238E27FC236}">
                <a16:creationId xmlns:a16="http://schemas.microsoft.com/office/drawing/2014/main" id="{47E7E745-3F24-4020-A5B0-D957B6B410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426" y="954416"/>
            <a:ext cx="454819" cy="94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13">
            <a:extLst>
              <a:ext uri="{FF2B5EF4-FFF2-40B4-BE49-F238E27FC236}">
                <a16:creationId xmlns:a16="http://schemas.microsoft.com/office/drawing/2014/main" id="{0B80E092-2E5C-4AB4-ABC9-727A24D97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6636" y="2034011"/>
            <a:ext cx="3455603" cy="347789"/>
          </a:xfrm>
          <a:prstGeom prst="rect">
            <a:avLst/>
          </a:prstGeom>
          <a:solidFill>
            <a:srgbClr val="9900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866" tIns="33338" rIns="67866" bIns="33338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l-GR" sz="2025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Ασφάλεια στο έμβρυο</a:t>
            </a:r>
            <a:endParaRPr lang="en-GB" sz="2025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7" name="Rectangle 113">
            <a:extLst>
              <a:ext uri="{FF2B5EF4-FFF2-40B4-BE49-F238E27FC236}">
                <a16:creationId xmlns:a16="http://schemas.microsoft.com/office/drawing/2014/main" id="{597F94B5-3B1F-4AA9-B678-BBF72B15F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567" y="2008044"/>
            <a:ext cx="4091660" cy="399726"/>
          </a:xfrm>
          <a:prstGeom prst="rect">
            <a:avLst/>
          </a:prstGeom>
          <a:solidFill>
            <a:srgbClr val="0065AA"/>
          </a:solidFill>
          <a:ln w="28575">
            <a:noFill/>
            <a:miter lim="800000"/>
            <a:headEnd/>
            <a:tailEnd/>
          </a:ln>
        </p:spPr>
        <p:txBody>
          <a:bodyPr wrap="square" lIns="67866" tIns="33338" rIns="67866" bIns="33338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Ασπιρίνη</a:t>
            </a:r>
            <a:endParaRPr lang="en-GB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E01C6B0E-D8BB-4DC0-9FA4-6B40FD26D604}"/>
              </a:ext>
            </a:extLst>
          </p:cNvPr>
          <p:cNvSpPr/>
          <p:nvPr/>
        </p:nvSpPr>
        <p:spPr>
          <a:xfrm>
            <a:off x="507778" y="2741024"/>
            <a:ext cx="839861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l-GR" sz="1500" dirty="0">
                <a:latin typeface="Arial" panose="020B0604020202020204" pitchFamily="34" charset="0"/>
                <a:ea typeface="Calibri" panose="020F0502020204030204" pitchFamily="34" charset="0"/>
              </a:rPr>
              <a:t>Δε σχετίζεται με αύξηση συγγενών καρδιακών διαμαρτιών ή άλλων δομικών ή αναπτυξιακών ανωμαλιών (</a:t>
            </a:r>
            <a:r>
              <a:rPr lang="en-US" sz="1500" dirty="0">
                <a:latin typeface="Arial" panose="020B0604020202020204" pitchFamily="34" charset="0"/>
                <a:ea typeface="Calibri" panose="020F0502020204030204" pitchFamily="34" charset="0"/>
              </a:rPr>
              <a:t>Slone </a:t>
            </a:r>
            <a:r>
              <a:rPr lang="en-US" sz="1500" i="1" dirty="0">
                <a:latin typeface="Arial" panose="020B0604020202020204" pitchFamily="34" charset="0"/>
                <a:ea typeface="Calibri" panose="020F0502020204030204" pitchFamily="34" charset="0"/>
              </a:rPr>
              <a:t>et al</a:t>
            </a:r>
            <a:r>
              <a:rPr lang="el-GR" sz="1500" i="1" dirty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r>
              <a:rPr lang="el-GR" sz="1500" dirty="0">
                <a:latin typeface="Arial" panose="020B0604020202020204" pitchFamily="34" charset="0"/>
                <a:ea typeface="Calibri" panose="020F0502020204030204" pitchFamily="34" charset="0"/>
              </a:rPr>
              <a:t>, 1976; </a:t>
            </a:r>
            <a:r>
              <a:rPr lang="en-US" sz="1500" dirty="0" err="1">
                <a:latin typeface="Arial" panose="020B0604020202020204" pitchFamily="34" charset="0"/>
                <a:ea typeface="Calibri" panose="020F0502020204030204" pitchFamily="34" charset="0"/>
              </a:rPr>
              <a:t>Klebanoff</a:t>
            </a:r>
            <a:r>
              <a:rPr lang="en-US" sz="1500" dirty="0">
                <a:latin typeface="Arial" panose="020B0604020202020204" pitchFamily="34" charset="0"/>
                <a:ea typeface="Calibri" panose="020F0502020204030204" pitchFamily="34" charset="0"/>
              </a:rPr>
              <a:t> and </a:t>
            </a:r>
            <a:r>
              <a:rPr lang="en-US" sz="1500" dirty="0" err="1">
                <a:latin typeface="Arial" panose="020B0604020202020204" pitchFamily="34" charset="0"/>
                <a:ea typeface="Calibri" panose="020F0502020204030204" pitchFamily="34" charset="0"/>
              </a:rPr>
              <a:t>Berendes</a:t>
            </a:r>
            <a:r>
              <a:rPr lang="el-GR" sz="1500" dirty="0">
                <a:latin typeface="Arial" panose="020B0604020202020204" pitchFamily="34" charset="0"/>
                <a:ea typeface="Calibri" panose="020F0502020204030204" pitchFamily="34" charset="0"/>
              </a:rPr>
              <a:t>, 1988; </a:t>
            </a:r>
            <a:r>
              <a:rPr lang="en-US" sz="1500" dirty="0" err="1">
                <a:latin typeface="Arial" panose="020B0604020202020204" pitchFamily="34" charset="0"/>
                <a:ea typeface="Calibri" panose="020F0502020204030204" pitchFamily="34" charset="0"/>
              </a:rPr>
              <a:t>Werler</a:t>
            </a:r>
            <a:r>
              <a:rPr lang="en-US" sz="15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500" i="1" dirty="0">
                <a:latin typeface="Arial" panose="020B0604020202020204" pitchFamily="34" charset="0"/>
                <a:ea typeface="Calibri" panose="020F0502020204030204" pitchFamily="34" charset="0"/>
              </a:rPr>
              <a:t>et al</a:t>
            </a:r>
            <a:r>
              <a:rPr lang="el-GR" sz="1500" i="1" dirty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r>
              <a:rPr lang="el-GR" sz="1500" dirty="0">
                <a:latin typeface="Arial" panose="020B0604020202020204" pitchFamily="34" charset="0"/>
                <a:ea typeface="Calibri" panose="020F0502020204030204" pitchFamily="34" charset="0"/>
              </a:rPr>
              <a:t>, 1989; </a:t>
            </a:r>
            <a:r>
              <a:rPr lang="en-US" sz="1500" dirty="0" err="1">
                <a:latin typeface="Arial" panose="020B0604020202020204" pitchFamily="34" charset="0"/>
                <a:ea typeface="Calibri" panose="020F0502020204030204" pitchFamily="34" charset="0"/>
              </a:rPr>
              <a:t>Norgard</a:t>
            </a:r>
            <a:r>
              <a:rPr lang="en-US" sz="15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500" i="1" dirty="0">
                <a:latin typeface="Arial" panose="020B0604020202020204" pitchFamily="34" charset="0"/>
                <a:ea typeface="Calibri" panose="020F0502020204030204" pitchFamily="34" charset="0"/>
              </a:rPr>
              <a:t>et al</a:t>
            </a:r>
            <a:r>
              <a:rPr lang="el-GR" sz="1500" i="1" dirty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r>
              <a:rPr lang="el-GR" sz="1500" dirty="0">
                <a:latin typeface="Arial" panose="020B0604020202020204" pitchFamily="34" charset="0"/>
                <a:ea typeface="Calibri" panose="020F0502020204030204" pitchFamily="34" charset="0"/>
              </a:rPr>
              <a:t>, 2005). </a:t>
            </a:r>
            <a:endParaRPr lang="el-GR" sz="1500" dirty="0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0861BDF4-7A73-42E0-B92D-B2DB5C9066A4}"/>
              </a:ext>
            </a:extLst>
          </p:cNvPr>
          <p:cNvSpPr/>
          <p:nvPr/>
        </p:nvSpPr>
        <p:spPr>
          <a:xfrm>
            <a:off x="424650" y="3615361"/>
            <a:ext cx="8353268" cy="1668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marR="83344" indent="-257175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l-GR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Τυχαιοποιημένες και </a:t>
            </a:r>
            <a:r>
              <a:rPr lang="en-US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case</a:t>
            </a:r>
            <a:r>
              <a:rPr lang="el-GR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control </a:t>
            </a:r>
            <a:r>
              <a:rPr lang="el-GR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μελέτες: όχι συσχέτιση με προγεννητική σύγκλιση του αρτηριακού πόρου του εμβρύου (</a:t>
            </a:r>
            <a:r>
              <a:rPr lang="en-US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Sessa </a:t>
            </a:r>
            <a:r>
              <a:rPr lang="en-US" sz="15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al</a:t>
            </a:r>
            <a:r>
              <a:rPr lang="el-GR" sz="15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l-GR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1994; </a:t>
            </a:r>
            <a:r>
              <a:rPr lang="en-US" sz="15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Schiessl</a:t>
            </a:r>
            <a:r>
              <a:rPr lang="en-US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al</a:t>
            </a:r>
            <a:r>
              <a:rPr lang="el-GR" sz="15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l-GR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2005; </a:t>
            </a:r>
            <a:r>
              <a:rPr lang="en-US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Wyatt</a:t>
            </a:r>
            <a:r>
              <a:rPr lang="el-GR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Ashmead</a:t>
            </a:r>
            <a:r>
              <a:rPr lang="el-GR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2011). </a:t>
            </a:r>
          </a:p>
          <a:p>
            <a:pPr marR="83344" algn="just">
              <a:lnSpc>
                <a:spcPct val="115000"/>
              </a:lnSpc>
            </a:pPr>
            <a:endParaRPr lang="el-GR" sz="15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marR="83344" indent="-257175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l-GR" sz="15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Μετα</a:t>
            </a:r>
            <a:r>
              <a:rPr lang="el-GR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-ανάλυση με 26</a:t>
            </a:r>
            <a:r>
              <a:rPr lang="en-US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l-GR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000 γυναίκες: όχι αύξηση εγκεφαλικής ή άλλης αιμορραγίας στο νεογνό (</a:t>
            </a:r>
            <a:r>
              <a:rPr lang="en-US" sz="15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Duley</a:t>
            </a:r>
            <a:r>
              <a:rPr lang="en-US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al</a:t>
            </a:r>
            <a:r>
              <a:rPr lang="el-GR" sz="15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l-GR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2007).  </a:t>
            </a:r>
            <a:endParaRPr lang="el-GR" sz="1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9 - Στρογγυλεμένο ορθογώνιο"/>
          <p:cNvSpPr/>
          <p:nvPr/>
        </p:nvSpPr>
        <p:spPr>
          <a:xfrm>
            <a:off x="426027" y="2602923"/>
            <a:ext cx="8489373" cy="2867891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</p:spTree>
    <p:extLst>
      <p:ext uri="{BB962C8B-B14F-4D97-AF65-F5344CB8AC3E}">
        <p14:creationId xmlns:p14="http://schemas.microsoft.com/office/powerpoint/2010/main" val="373982047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78AB5511-A6E3-4C2F-9101-ECF01B519D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33" y="960845"/>
            <a:ext cx="685800" cy="77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8">
            <a:extLst>
              <a:ext uri="{FF2B5EF4-FFF2-40B4-BE49-F238E27FC236}">
                <a16:creationId xmlns:a16="http://schemas.microsoft.com/office/drawing/2014/main" id="{47E7E745-3F24-4020-A5B0-D957B6B410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426" y="954416"/>
            <a:ext cx="454819" cy="94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13">
            <a:extLst>
              <a:ext uri="{FF2B5EF4-FFF2-40B4-BE49-F238E27FC236}">
                <a16:creationId xmlns:a16="http://schemas.microsoft.com/office/drawing/2014/main" id="{597F94B5-3B1F-4AA9-B678-BBF72B15F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567" y="2008044"/>
            <a:ext cx="4851166" cy="399726"/>
          </a:xfrm>
          <a:prstGeom prst="rect">
            <a:avLst/>
          </a:prstGeom>
          <a:solidFill>
            <a:srgbClr val="0065AA"/>
          </a:solidFill>
          <a:ln w="28575">
            <a:noFill/>
            <a:miter lim="800000"/>
            <a:headEnd/>
            <a:tailEnd/>
          </a:ln>
        </p:spPr>
        <p:txBody>
          <a:bodyPr wrap="square" lIns="67866" tIns="33338" rIns="67866" bIns="33338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Ασπιρίνη ασφαλής στην κύηση</a:t>
            </a:r>
            <a:endParaRPr lang="en-GB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9886BC52-02FF-422B-A9CF-75445B8F9448}"/>
              </a:ext>
            </a:extLst>
          </p:cNvPr>
          <p:cNvSpPr/>
          <p:nvPr/>
        </p:nvSpPr>
        <p:spPr>
          <a:xfrm>
            <a:off x="408926" y="2997409"/>
            <a:ext cx="797807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5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Τυχαιοποιημένες μελέτες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l-GR" sz="1500" dirty="0">
                <a:latin typeface="Arial" panose="020B0604020202020204" pitchFamily="34" charset="0"/>
                <a:ea typeface="Calibri" panose="020F0502020204030204" pitchFamily="34" charset="0"/>
              </a:rPr>
              <a:t>Όχι αύξηση σε οποιουδήποτε είδους αιμορραγία στη μητέρα  (</a:t>
            </a:r>
            <a:r>
              <a:rPr lang="en-US" sz="1500" dirty="0" err="1">
                <a:latin typeface="Arial" panose="020B0604020202020204" pitchFamily="34" charset="0"/>
                <a:ea typeface="Calibri" panose="020F0502020204030204" pitchFamily="34" charset="0"/>
              </a:rPr>
              <a:t>Sibai</a:t>
            </a:r>
            <a:r>
              <a:rPr lang="en-US" sz="15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500" i="1" dirty="0">
                <a:latin typeface="Arial" panose="020B0604020202020204" pitchFamily="34" charset="0"/>
                <a:ea typeface="Calibri" panose="020F0502020204030204" pitchFamily="34" charset="0"/>
              </a:rPr>
              <a:t>et al</a:t>
            </a:r>
            <a:r>
              <a:rPr lang="el-GR" sz="1500" i="1" dirty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r>
              <a:rPr lang="el-GR" sz="1500" dirty="0">
                <a:latin typeface="Arial" panose="020B0604020202020204" pitchFamily="34" charset="0"/>
                <a:ea typeface="Calibri" panose="020F0502020204030204" pitchFamily="34" charset="0"/>
              </a:rPr>
              <a:t>, 1993; </a:t>
            </a:r>
            <a:r>
              <a:rPr lang="en-US" sz="1500" dirty="0" err="1">
                <a:latin typeface="Arial" panose="020B0604020202020204" pitchFamily="34" charset="0"/>
                <a:ea typeface="Calibri" panose="020F0502020204030204" pitchFamily="34" charset="0"/>
              </a:rPr>
              <a:t>Caritis</a:t>
            </a:r>
            <a:r>
              <a:rPr lang="en-US" sz="15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500" i="1" dirty="0">
                <a:latin typeface="Arial" panose="020B0604020202020204" pitchFamily="34" charset="0"/>
                <a:ea typeface="Calibri" panose="020F0502020204030204" pitchFamily="34" charset="0"/>
              </a:rPr>
              <a:t>et al</a:t>
            </a:r>
            <a:r>
              <a:rPr lang="el-GR" sz="1500" i="1" dirty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r>
              <a:rPr lang="el-GR" sz="1500" dirty="0">
                <a:latin typeface="Arial" panose="020B0604020202020204" pitchFamily="34" charset="0"/>
                <a:ea typeface="Calibri" panose="020F0502020204030204" pitchFamily="34" charset="0"/>
              </a:rPr>
              <a:t>, 1998; </a:t>
            </a:r>
            <a:r>
              <a:rPr lang="en-US" sz="1500" dirty="0" err="1">
                <a:latin typeface="Arial" panose="020B0604020202020204" pitchFamily="34" charset="0"/>
                <a:ea typeface="Calibri" panose="020F0502020204030204" pitchFamily="34" charset="0"/>
              </a:rPr>
              <a:t>Rotchell</a:t>
            </a:r>
            <a:r>
              <a:rPr lang="en-US" sz="15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500" i="1" dirty="0">
                <a:latin typeface="Arial" panose="020B0604020202020204" pitchFamily="34" charset="0"/>
                <a:ea typeface="Calibri" panose="020F0502020204030204" pitchFamily="34" charset="0"/>
              </a:rPr>
              <a:t>et al</a:t>
            </a:r>
            <a:r>
              <a:rPr lang="el-GR" sz="1500" i="1" dirty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r>
              <a:rPr lang="el-GR" sz="1500" dirty="0">
                <a:latin typeface="Arial" panose="020B0604020202020204" pitchFamily="34" charset="0"/>
                <a:ea typeface="Calibri" panose="020F0502020204030204" pitchFamily="34" charset="0"/>
              </a:rPr>
              <a:t>, 1998). </a:t>
            </a:r>
            <a:endParaRPr lang="el-GR" sz="1500" dirty="0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347A2786-6376-423F-93DB-A70B8EF19DDA}"/>
              </a:ext>
            </a:extLst>
          </p:cNvPr>
          <p:cNvSpPr/>
          <p:nvPr/>
        </p:nvSpPr>
        <p:spPr>
          <a:xfrm>
            <a:off x="392566" y="3995433"/>
            <a:ext cx="7978070" cy="340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marR="83344" indent="-214313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l-GR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Δεν αυξάνει τον κίνδυνο αποκόλλησης πλακούντα (</a:t>
            </a:r>
            <a:r>
              <a:rPr lang="en-US" sz="15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Bujold</a:t>
            </a:r>
            <a:r>
              <a:rPr lang="en-US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al</a:t>
            </a:r>
            <a:r>
              <a:rPr lang="el-GR" sz="15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l-GR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2010)</a:t>
            </a:r>
            <a:endParaRPr lang="el-GR" sz="1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FA59D83C-70D4-4538-B3C7-B46193D641BF}"/>
              </a:ext>
            </a:extLst>
          </p:cNvPr>
          <p:cNvSpPr/>
          <p:nvPr/>
        </p:nvSpPr>
        <p:spPr>
          <a:xfrm>
            <a:off x="392566" y="4585152"/>
            <a:ext cx="852314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l-GR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Όχι επιπλοκές από </a:t>
            </a:r>
            <a:r>
              <a:rPr lang="el-GR" sz="15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επισκληρίδιο</a:t>
            </a:r>
            <a:r>
              <a:rPr lang="el-GR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5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Sibai</a:t>
            </a:r>
            <a:r>
              <a:rPr lang="en-US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al</a:t>
            </a:r>
            <a:r>
              <a:rPr lang="el-GR" sz="15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l-GR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1995)</a:t>
            </a:r>
            <a:endParaRPr lang="el-GR" sz="1500" dirty="0"/>
          </a:p>
        </p:txBody>
      </p:sp>
    </p:spTree>
    <p:extLst>
      <p:ext uri="{BB962C8B-B14F-4D97-AF65-F5344CB8AC3E}">
        <p14:creationId xmlns:p14="http://schemas.microsoft.com/office/powerpoint/2010/main" val="8410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96"/>
    </mc:Choice>
    <mc:Fallback xmlns="">
      <p:transition spd="slow" advTm="27296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232F452D-9AA2-48A6-9F99-2734AA92C3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541" t="18479" r="23186" b="50000"/>
          <a:stretch/>
        </p:blipFill>
        <p:spPr>
          <a:xfrm>
            <a:off x="984454" y="857251"/>
            <a:ext cx="6791633" cy="1327355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3C03BA02-172F-4936-8F9E-4D8C38BB3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540" t="24504" r="54396" b="9013"/>
          <a:stretch/>
        </p:blipFill>
        <p:spPr>
          <a:xfrm>
            <a:off x="595770" y="2184606"/>
            <a:ext cx="3934667" cy="34152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5645F4-22E1-42B3-A523-D693A0E10383}"/>
              </a:ext>
            </a:extLst>
          </p:cNvPr>
          <p:cNvSpPr txBox="1"/>
          <p:nvPr/>
        </p:nvSpPr>
        <p:spPr>
          <a:xfrm>
            <a:off x="5118286" y="3473637"/>
            <a:ext cx="30269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 Narrow" panose="020B0606020202030204" pitchFamily="34" charset="0"/>
              </a:rPr>
              <a:t>670.000 </a:t>
            </a:r>
            <a:r>
              <a:rPr lang="el-GR" sz="2100" dirty="0">
                <a:latin typeface="Arial Narrow" panose="020B0606020202030204" pitchFamily="34" charset="0"/>
              </a:rPr>
              <a:t>κυήσεις, 2002-2009</a:t>
            </a: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16F194D9-D237-4C94-8FC4-DE092E33995F}"/>
              </a:ext>
            </a:extLst>
          </p:cNvPr>
          <p:cNvSpPr/>
          <p:nvPr/>
        </p:nvSpPr>
        <p:spPr>
          <a:xfrm>
            <a:off x="4627306" y="5104787"/>
            <a:ext cx="463468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i="1" dirty="0" err="1">
                <a:latin typeface="Arial Narrow" panose="020B0606020202030204" pitchFamily="34" charset="0"/>
              </a:rPr>
              <a:t>Naleway</a:t>
            </a:r>
            <a:r>
              <a:rPr lang="en-US" sz="1350" i="1" dirty="0">
                <a:latin typeface="Arial Narrow" panose="020B0606020202030204" pitchFamily="34" charset="0"/>
              </a:rPr>
              <a:t> et al. Vaccinations given</a:t>
            </a:r>
            <a:r>
              <a:rPr lang="el-GR" sz="1350" i="1" dirty="0">
                <a:latin typeface="Arial Narrow" panose="020B0606020202030204" pitchFamily="34" charset="0"/>
              </a:rPr>
              <a:t> </a:t>
            </a:r>
            <a:r>
              <a:rPr lang="en-US" sz="1350" i="1" dirty="0">
                <a:latin typeface="Arial Narrow" panose="020B0606020202030204" pitchFamily="34" charset="0"/>
              </a:rPr>
              <a:t>during pregnancy, 2002–2009: a descriptive study. Am J </a:t>
            </a:r>
            <a:r>
              <a:rPr lang="en-US" sz="1350" i="1" dirty="0" err="1">
                <a:latin typeface="Arial Narrow" panose="020B0606020202030204" pitchFamily="34" charset="0"/>
              </a:rPr>
              <a:t>Prev</a:t>
            </a:r>
            <a:r>
              <a:rPr lang="en-US" sz="1350" i="1" dirty="0">
                <a:latin typeface="Arial Narrow" panose="020B0606020202030204" pitchFamily="34" charset="0"/>
              </a:rPr>
              <a:t> Med</a:t>
            </a:r>
            <a:r>
              <a:rPr lang="el-GR" sz="1350" i="1" dirty="0">
                <a:latin typeface="Arial Narrow" panose="020B0606020202030204" pitchFamily="34" charset="0"/>
              </a:rPr>
              <a:t> 2014; 46: 150–157.</a:t>
            </a:r>
          </a:p>
        </p:txBody>
      </p:sp>
    </p:spTree>
    <p:extLst>
      <p:ext uri="{BB962C8B-B14F-4D97-AF65-F5344CB8AC3E}">
        <p14:creationId xmlns:p14="http://schemas.microsoft.com/office/powerpoint/2010/main" val="309514122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Ορθογώνιο"/>
          <p:cNvSpPr/>
          <p:nvPr/>
        </p:nvSpPr>
        <p:spPr>
          <a:xfrm>
            <a:off x="1381992" y="992334"/>
            <a:ext cx="4052455" cy="7585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708C3D-0F43-4C35-A9FC-64B6F5D22F42}"/>
              </a:ext>
            </a:extLst>
          </p:cNvPr>
          <p:cNvSpPr txBox="1"/>
          <p:nvPr/>
        </p:nvSpPr>
        <p:spPr>
          <a:xfrm>
            <a:off x="1502046" y="1106182"/>
            <a:ext cx="30491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700" dirty="0">
                <a:latin typeface="Arial Narrow" panose="020B0606020202030204" pitchFamily="34" charset="0"/>
              </a:rPr>
              <a:t>Εμβόλια</a:t>
            </a:r>
            <a:r>
              <a:rPr lang="en-US" sz="2700" dirty="0">
                <a:latin typeface="Arial Narrow" panose="020B0606020202030204" pitchFamily="34" charset="0"/>
              </a:rPr>
              <a:t> </a:t>
            </a:r>
            <a:r>
              <a:rPr lang="el-GR" sz="2700" dirty="0">
                <a:latin typeface="Arial Narrow" panose="020B0606020202030204" pitchFamily="34" charset="0"/>
              </a:rPr>
              <a:t>στην κύηση</a:t>
            </a: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426BFB2E-4E63-40FD-B00E-5E998792CC40}"/>
              </a:ext>
            </a:extLst>
          </p:cNvPr>
          <p:cNvSpPr/>
          <p:nvPr/>
        </p:nvSpPr>
        <p:spPr>
          <a:xfrm>
            <a:off x="617540" y="3357369"/>
            <a:ext cx="7092785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l-GR" b="1" u="sng" dirty="0">
                <a:latin typeface="Arial Narrow" panose="020B0606020202030204" pitchFamily="34" charset="0"/>
              </a:rPr>
              <a:t>Σε </a:t>
            </a:r>
            <a:r>
              <a:rPr lang="el-GR" b="1" u="sng" dirty="0" err="1">
                <a:latin typeface="Arial Narrow" panose="020B0606020202030204" pitchFamily="34" charset="0"/>
              </a:rPr>
              <a:t>έγκυες</a:t>
            </a:r>
            <a:r>
              <a:rPr lang="el-GR" b="1" u="sng" dirty="0">
                <a:latin typeface="Arial Narrow" panose="020B0606020202030204" pitchFamily="34" charset="0"/>
              </a:rPr>
              <a:t> με παράγοντες κινδύνου </a:t>
            </a:r>
            <a:r>
              <a:rPr lang="en-US" dirty="0">
                <a:latin typeface="Arial Narrow" panose="020B0606020202030204" pitchFamily="34" charset="0"/>
              </a:rPr>
              <a:t>(</a:t>
            </a:r>
            <a:r>
              <a:rPr lang="el-GR" dirty="0">
                <a:latin typeface="Arial Narrow" panose="020B0606020202030204" pitchFamily="34" charset="0"/>
              </a:rPr>
              <a:t>πχ ιατρικός λόγος</a:t>
            </a:r>
            <a:r>
              <a:rPr lang="en-US" dirty="0">
                <a:latin typeface="Arial Narrow" panose="020B0606020202030204" pitchFamily="34" charset="0"/>
              </a:rPr>
              <a:t>, </a:t>
            </a:r>
            <a:r>
              <a:rPr lang="el-GR" dirty="0">
                <a:latin typeface="Arial Narrow" panose="020B0606020202030204" pitchFamily="34" charset="0"/>
              </a:rPr>
              <a:t>επάγγελμα</a:t>
            </a:r>
            <a:r>
              <a:rPr lang="en-US" dirty="0">
                <a:latin typeface="Arial Narrow" panose="020B0606020202030204" pitchFamily="34" charset="0"/>
              </a:rPr>
              <a:t>, </a:t>
            </a:r>
            <a:r>
              <a:rPr lang="el-GR" dirty="0">
                <a:latin typeface="Arial Narrow" panose="020B0606020202030204" pitchFamily="34" charset="0"/>
              </a:rPr>
              <a:t>τρόπος ζωής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l-GR" dirty="0" err="1">
                <a:latin typeface="Arial Narrow" panose="020B0606020202030204" pitchFamily="34" charset="0"/>
              </a:rPr>
              <a:t>Πνευμονιόκοκκος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l-GR" dirty="0">
                <a:latin typeface="Arial Narrow" panose="020B0606020202030204" pitchFamily="34" charset="0"/>
              </a:rPr>
              <a:t>(</a:t>
            </a:r>
            <a:r>
              <a:rPr lang="en-US" dirty="0" err="1">
                <a:latin typeface="Arial Narrow" panose="020B0606020202030204" pitchFamily="34" charset="0"/>
              </a:rPr>
              <a:t>polysccharide</a:t>
            </a:r>
            <a:r>
              <a:rPr lang="en-US" dirty="0">
                <a:latin typeface="Arial Narrow" panose="020B0606020202030204" pitchFamily="34" charset="0"/>
              </a:rPr>
              <a:t> vaccine</a:t>
            </a:r>
            <a:r>
              <a:rPr lang="el-GR" dirty="0">
                <a:latin typeface="Arial Narrow" panose="020B0606020202030204" pitchFamily="34" charset="0"/>
              </a:rPr>
              <a:t>, </a:t>
            </a:r>
            <a:r>
              <a:rPr lang="en-US" dirty="0">
                <a:latin typeface="Arial Narrow" panose="020B0606020202030204" pitchFamily="34" charset="0"/>
              </a:rPr>
              <a:t>PPSV23)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l-GR" dirty="0" err="1">
                <a:latin typeface="Arial Narrow" panose="020B0606020202030204" pitchFamily="34" charset="0"/>
              </a:rPr>
              <a:t>Μηνιγγιτιδόκοκκος</a:t>
            </a:r>
            <a:endParaRPr lang="el-GR" dirty="0">
              <a:latin typeface="Arial Narrow" panose="020B0606020202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l-GR" dirty="0">
                <a:latin typeface="Arial Narrow" panose="020B0606020202030204" pitchFamily="34" charset="0"/>
              </a:rPr>
              <a:t>Ηπατίτιδα Α και Β</a:t>
            </a: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058CB45E-B096-4095-B99E-011443742ABC}"/>
              </a:ext>
            </a:extLst>
          </p:cNvPr>
          <p:cNvSpPr/>
          <p:nvPr/>
        </p:nvSpPr>
        <p:spPr>
          <a:xfrm>
            <a:off x="836133" y="5236868"/>
            <a:ext cx="769480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i="1" dirty="0">
                <a:latin typeface="Arial Narrow" panose="020B0606020202030204" pitchFamily="34" charset="0"/>
              </a:rPr>
              <a:t>CDC. Adult vaccination/immunization and pregnancy, http://www.cdc.gov/vaccines/adults/rec-vac/pregnant.html </a:t>
            </a:r>
            <a:endParaRPr lang="el-GR" sz="1350" i="1" dirty="0">
              <a:latin typeface="Arial Narrow" panose="020B0606020202030204" pitchFamily="34" charset="0"/>
            </a:endParaRPr>
          </a:p>
          <a:p>
            <a:r>
              <a:rPr lang="en-US" sz="1350" i="1" dirty="0">
                <a:latin typeface="Arial Narrow" panose="020B0606020202030204" pitchFamily="34" charset="0"/>
              </a:rPr>
              <a:t>National Health Services. Common health </a:t>
            </a:r>
            <a:r>
              <a:rPr lang="en-US" sz="1350" i="1" dirty="0" err="1">
                <a:latin typeface="Arial Narrow" panose="020B0606020202030204" pitchFamily="34" charset="0"/>
              </a:rPr>
              <a:t>questions,www.nhs.uk</a:t>
            </a:r>
            <a:r>
              <a:rPr lang="en-US" sz="1350" i="1" dirty="0">
                <a:latin typeface="Arial Narrow" panose="020B0606020202030204" pitchFamily="34" charset="0"/>
              </a:rPr>
              <a:t>/chq/Pages</a:t>
            </a:r>
            <a:endParaRPr lang="el-GR" sz="1350" i="1" dirty="0">
              <a:latin typeface="Arial Narrow" panose="020B0606020202030204" pitchFamily="34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F59F458-E456-4E31-80FC-92DBEC7D7595}"/>
              </a:ext>
            </a:extLst>
          </p:cNvPr>
          <p:cNvSpPr/>
          <p:nvPr/>
        </p:nvSpPr>
        <p:spPr>
          <a:xfrm>
            <a:off x="1481264" y="4607818"/>
            <a:ext cx="4582607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l-GR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Όχι σε εμβόλια με ζώντες εξασθενημένους ιούς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r>
              <a:rPr lang="el-GR" dirty="0">
                <a:latin typeface="Arial Narrow" panose="020B0606020202030204" pitchFamily="34" charset="0"/>
              </a:rPr>
              <a:t>Ερυθρά, </a:t>
            </a:r>
            <a:r>
              <a:rPr lang="it-IT" dirty="0">
                <a:latin typeface="Arial Narrow" panose="020B0606020202030204" pitchFamily="34" charset="0"/>
              </a:rPr>
              <a:t>MMR,</a:t>
            </a:r>
            <a:r>
              <a:rPr lang="el-GR" dirty="0">
                <a:latin typeface="Arial Narrow" panose="020B0606020202030204" pitchFamily="34" charset="0"/>
              </a:rPr>
              <a:t> ανεμοβλογιά, έρπητα ζωστήρα</a:t>
            </a: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68B45D5D-77CE-4E43-9D5A-1861A1E767EA}"/>
              </a:ext>
            </a:extLst>
          </p:cNvPr>
          <p:cNvSpPr/>
          <p:nvPr/>
        </p:nvSpPr>
        <p:spPr>
          <a:xfrm>
            <a:off x="608477" y="1777965"/>
            <a:ext cx="7092785" cy="1477328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l-GR" b="1" u="sng" dirty="0">
                <a:latin typeface="Arial Narrow" panose="020B0606020202030204" pitchFamily="34" charset="0"/>
              </a:rPr>
              <a:t>Συστήνονται σε όλες τις </a:t>
            </a:r>
            <a:r>
              <a:rPr lang="el-GR" b="1" u="sng" dirty="0" err="1">
                <a:latin typeface="Arial Narrow" panose="020B0606020202030204" pitchFamily="34" charset="0"/>
              </a:rPr>
              <a:t>έγκυες</a:t>
            </a:r>
            <a:r>
              <a:rPr lang="el-GR" b="1" dirty="0">
                <a:latin typeface="Arial Narrow" panose="020B0606020202030204" pitchFamily="34" charset="0"/>
              </a:rPr>
              <a:t>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l-GR" dirty="0">
                <a:latin typeface="Arial Narrow" panose="020B0606020202030204" pitchFamily="34" charset="0"/>
              </a:rPr>
              <a:t>Εμβόλιο </a:t>
            </a:r>
            <a:r>
              <a:rPr lang="el-GR" dirty="0" err="1">
                <a:latin typeface="Arial Narrow" panose="020B0606020202030204" pitchFamily="34" charset="0"/>
              </a:rPr>
              <a:t>γρίππης</a:t>
            </a:r>
            <a:r>
              <a:rPr lang="el-GR" dirty="0">
                <a:latin typeface="Arial Narrow" panose="020B0606020202030204" pitchFamily="34" charset="0"/>
              </a:rPr>
              <a:t> (αδρανοποιημένο</a:t>
            </a:r>
            <a:r>
              <a:rPr lang="el-GR" b="1" dirty="0">
                <a:latin typeface="Arial Narrow" panose="020B0606020202030204" pitchFamily="34" charset="0"/>
              </a:rPr>
              <a:t>) οποτεδήποτε στην κύηση</a:t>
            </a:r>
            <a:endParaRPr lang="en-US" b="1" dirty="0">
              <a:latin typeface="Arial Narrow" panose="020B0606020202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l-GR" dirty="0">
                <a:latin typeface="Arial Narrow" panose="020B0606020202030204" pitchFamily="34" charset="0"/>
              </a:rPr>
              <a:t>Τριπλό</a:t>
            </a:r>
            <a:r>
              <a:rPr lang="en-US" dirty="0">
                <a:latin typeface="Arial Narrow" panose="020B0606020202030204" pitchFamily="34" charset="0"/>
              </a:rPr>
              <a:t> (tetanus, diphtheria, acellular pertussis) </a:t>
            </a:r>
            <a:r>
              <a:rPr lang="el-GR" dirty="0">
                <a:latin typeface="Arial Narrow" panose="020B0606020202030204" pitchFamily="34" charset="0"/>
              </a:rPr>
              <a:t>εμβόλιο</a:t>
            </a:r>
            <a:r>
              <a:rPr lang="en-US" dirty="0">
                <a:latin typeface="Arial Narrow" panose="020B0606020202030204" pitchFamily="34" charset="0"/>
              </a:rPr>
              <a:t> (CDC</a:t>
            </a:r>
            <a:r>
              <a:rPr lang="el-GR" dirty="0">
                <a:latin typeface="Arial Narrow" panose="020B0606020202030204" pitchFamily="34" charset="0"/>
              </a:rPr>
              <a:t>, </a:t>
            </a:r>
            <a:r>
              <a:rPr lang="en-US" dirty="0">
                <a:latin typeface="Arial Narrow" panose="020B0606020202030204" pitchFamily="34" charset="0"/>
              </a:rPr>
              <a:t>27</a:t>
            </a:r>
            <a:r>
              <a:rPr lang="el-GR" dirty="0">
                <a:latin typeface="Arial Narrow" panose="020B0606020202030204" pitchFamily="34" charset="0"/>
              </a:rPr>
              <a:t>-</a:t>
            </a:r>
            <a:r>
              <a:rPr lang="en-US" dirty="0">
                <a:latin typeface="Arial Narrow" panose="020B0606020202030204" pitchFamily="34" charset="0"/>
              </a:rPr>
              <a:t>36 </a:t>
            </a:r>
            <a:r>
              <a:rPr lang="el-GR" dirty="0" err="1">
                <a:latin typeface="Arial Narrow" panose="020B0606020202030204" pitchFamily="34" charset="0"/>
              </a:rPr>
              <a:t>εβδ</a:t>
            </a:r>
            <a:r>
              <a:rPr lang="en-US" dirty="0">
                <a:latin typeface="Arial Narrow" panose="020B0606020202030204" pitchFamily="34" charset="0"/>
              </a:rPr>
              <a:t>)</a:t>
            </a:r>
            <a:r>
              <a:rPr lang="el-GR" dirty="0">
                <a:latin typeface="Arial Narrow" panose="020B0606020202030204" pitchFamily="34" charset="0"/>
              </a:rPr>
              <a:t> ή</a:t>
            </a:r>
            <a:endParaRPr lang="en-US" dirty="0">
              <a:latin typeface="Arial Narrow" panose="020B0606020202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 err="1">
                <a:latin typeface="Arial Narrow" panose="020B0606020202030204" pitchFamily="34" charset="0"/>
              </a:rPr>
              <a:t>dTaP</a:t>
            </a:r>
            <a:r>
              <a:rPr lang="en-US" dirty="0">
                <a:latin typeface="Arial Narrow" panose="020B0606020202030204" pitchFamily="34" charset="0"/>
              </a:rPr>
              <a:t>/IPV (diphtheria, tetanus, acellular pertussis/inactivated</a:t>
            </a:r>
          </a:p>
          <a:p>
            <a:r>
              <a:rPr lang="en-US" dirty="0">
                <a:latin typeface="Arial Narrow" panose="020B0606020202030204" pitchFamily="34" charset="0"/>
              </a:rPr>
              <a:t>polio) (PHE</a:t>
            </a:r>
            <a:r>
              <a:rPr lang="el-GR" dirty="0">
                <a:latin typeface="Arial Narrow" panose="020B0606020202030204" pitchFamily="34" charset="0"/>
              </a:rPr>
              <a:t>, </a:t>
            </a:r>
            <a:r>
              <a:rPr lang="en-US" dirty="0">
                <a:latin typeface="Arial Narrow" panose="020B0606020202030204" pitchFamily="34" charset="0"/>
              </a:rPr>
              <a:t> 28 </a:t>
            </a:r>
            <a:r>
              <a:rPr lang="el-GR" dirty="0">
                <a:latin typeface="Arial Narrow" panose="020B0606020202030204" pitchFamily="34" charset="0"/>
              </a:rPr>
              <a:t>-</a:t>
            </a:r>
            <a:r>
              <a:rPr lang="en-US" dirty="0">
                <a:latin typeface="Arial Narrow" panose="020B0606020202030204" pitchFamily="34" charset="0"/>
              </a:rPr>
              <a:t> 32 weeks</a:t>
            </a:r>
            <a:r>
              <a:rPr lang="el-GR" dirty="0">
                <a:latin typeface="Arial Narrow" panose="020B0606020202030204" pitchFamily="34" charset="0"/>
              </a:rPr>
              <a:t>)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l-GR" dirty="0">
                <a:latin typeface="Arial Narrow" panose="020B0606020202030204" pitchFamily="34" charset="0"/>
              </a:rPr>
              <a:t>αλλά επιτρέπεται μέχρι τις </a:t>
            </a:r>
            <a:r>
              <a:rPr lang="en-US" dirty="0">
                <a:latin typeface="Arial Narrow" panose="020B0606020202030204" pitchFamily="34" charset="0"/>
              </a:rPr>
              <a:t>38 </a:t>
            </a:r>
            <a:r>
              <a:rPr lang="el-GR" dirty="0">
                <a:latin typeface="Arial Narrow" panose="020B0606020202030204" pitchFamily="34" charset="0"/>
              </a:rPr>
              <a:t>εβδομάδες</a:t>
            </a:r>
          </a:p>
        </p:txBody>
      </p:sp>
      <p:pic>
        <p:nvPicPr>
          <p:cNvPr id="1026" name="Picture 2" descr="ÎÏÎ¿ÏÎ­Î»ÎµÏÎ¼Î± ÎµÎ¹ÎºÏÎ½Î±Ï Î³Î¹Î± vaccin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9490" y="1023505"/>
            <a:ext cx="1002506" cy="6689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34630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1 - Τίτλος">
            <a:extLst>
              <a:ext uri="{FF2B5EF4-FFF2-40B4-BE49-F238E27FC236}">
                <a16:creationId xmlns:a16="http://schemas.microsoft.com/office/drawing/2014/main" id="{8CFF275A-1F71-822E-D9AB-A0C902AC72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altLang="en-US" dirty="0"/>
              <a:t>Συμπεράσματα</a:t>
            </a:r>
          </a:p>
        </p:txBody>
      </p:sp>
      <p:pic>
        <p:nvPicPr>
          <p:cNvPr id="61443" name="Picture 2" descr="Î£ÏÎµÏÎ¹ÎºÎ® ÎµÎ¹ÎºÏÎ½Î±">
            <a:extLst>
              <a:ext uri="{FF2B5EF4-FFF2-40B4-BE49-F238E27FC236}">
                <a16:creationId xmlns:a16="http://schemas.microsoft.com/office/drawing/2014/main" id="{FE80A084-03F5-8996-F831-CB889ED43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183920"/>
            <a:ext cx="2995612" cy="346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- Στρογγυλεμένο ορθογώνιο">
            <a:extLst>
              <a:ext uri="{FF2B5EF4-FFF2-40B4-BE49-F238E27FC236}">
                <a16:creationId xmlns:a16="http://schemas.microsoft.com/office/drawing/2014/main" id="{E4399BCE-D303-30F7-FF01-A90C73259D09}"/>
              </a:ext>
            </a:extLst>
          </p:cNvPr>
          <p:cNvSpPr/>
          <p:nvPr/>
        </p:nvSpPr>
        <p:spPr>
          <a:xfrm>
            <a:off x="2108994" y="1339850"/>
            <a:ext cx="4895850" cy="720725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ΑΣΘΕΝΕΙΕΣ ΚΑΙ ΣΤΟΜΑΤΙΚΗ ΥΓΕΙΑ | SpeakFreely">
            <a:extLst>
              <a:ext uri="{FF2B5EF4-FFF2-40B4-BE49-F238E27FC236}">
                <a16:creationId xmlns:a16="http://schemas.microsoft.com/office/drawing/2014/main" id="{62202D6D-7C2E-9F70-FD27-F66888477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923" y="548680"/>
            <a:ext cx="6108154" cy="621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25624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llout: Right Arrow 5">
            <a:extLst>
              <a:ext uri="{FF2B5EF4-FFF2-40B4-BE49-F238E27FC236}">
                <a16:creationId xmlns:a16="http://schemas.microsoft.com/office/drawing/2014/main" id="{1B53CCE1-4EFA-487A-935D-D68810A1700A}"/>
              </a:ext>
            </a:extLst>
          </p:cNvPr>
          <p:cNvSpPr/>
          <p:nvPr/>
        </p:nvSpPr>
        <p:spPr>
          <a:xfrm>
            <a:off x="827584" y="3729174"/>
            <a:ext cx="4176464" cy="1224136"/>
          </a:xfrm>
          <a:prstGeom prst="rightArrow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7558EB-89FA-4C8F-BA02-B2BF7F5133A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l-GR" dirty="0"/>
              <a:t>Στοματική υγεία &amp; κύηση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1BA3F4-99C3-4173-88B7-368C097AD95C}"/>
              </a:ext>
            </a:extLst>
          </p:cNvPr>
          <p:cNvSpPr txBox="1"/>
          <p:nvPr/>
        </p:nvSpPr>
        <p:spPr>
          <a:xfrm>
            <a:off x="1547664" y="4159203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150" dirty="0"/>
              <a:t>STRESS TEST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2292A7D-9A43-4323-802E-17572A9667E8}"/>
              </a:ext>
            </a:extLst>
          </p:cNvPr>
          <p:cNvGrpSpPr/>
          <p:nvPr/>
        </p:nvGrpSpPr>
        <p:grpSpPr>
          <a:xfrm>
            <a:off x="5004048" y="2852936"/>
            <a:ext cx="1160893" cy="2594278"/>
            <a:chOff x="5004048" y="2852936"/>
            <a:chExt cx="1160893" cy="2594278"/>
          </a:xfrm>
        </p:grpSpPr>
        <p:pic>
          <p:nvPicPr>
            <p:cNvPr id="4" name="Picture 2" descr="Cartoon Pregnant Woman High Resolution Stock Photography and Images - Alamy">
              <a:extLst>
                <a:ext uri="{FF2B5EF4-FFF2-40B4-BE49-F238E27FC236}">
                  <a16:creationId xmlns:a16="http://schemas.microsoft.com/office/drawing/2014/main" id="{04C1E584-D264-467D-AD33-23F70413A9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04048" y="2852936"/>
              <a:ext cx="1160893" cy="2594278"/>
            </a:xfrm>
            <a:prstGeom prst="rect">
              <a:avLst/>
            </a:prstGeom>
            <a:noFill/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8DECC85-F45F-4C88-AD4A-CFFA6CCF2EC7}"/>
                </a:ext>
              </a:extLst>
            </p:cNvPr>
            <p:cNvSpPr/>
            <p:nvPr/>
          </p:nvSpPr>
          <p:spPr>
            <a:xfrm>
              <a:off x="5004048" y="5157192"/>
              <a:ext cx="1160893" cy="2900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3932148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10 - Ομάδα"/>
          <p:cNvGrpSpPr/>
          <p:nvPr/>
        </p:nvGrpSpPr>
        <p:grpSpPr>
          <a:xfrm>
            <a:off x="4857751" y="778737"/>
            <a:ext cx="525162" cy="1075038"/>
            <a:chOff x="9778314" y="288324"/>
            <a:chExt cx="700216" cy="1433384"/>
          </a:xfrm>
        </p:grpSpPr>
        <p:pic>
          <p:nvPicPr>
            <p:cNvPr id="1026" name="Picture 2" descr="Cartoon Pregnant Woman High Resolution Stock Photography and Images - Alam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835978" y="288324"/>
              <a:ext cx="636344" cy="1422055"/>
            </a:xfrm>
            <a:prstGeom prst="rect">
              <a:avLst/>
            </a:prstGeom>
            <a:noFill/>
          </p:spPr>
        </p:pic>
        <p:sp>
          <p:nvSpPr>
            <p:cNvPr id="10" name="9 - Ορθογώνιο"/>
            <p:cNvSpPr/>
            <p:nvPr/>
          </p:nvSpPr>
          <p:spPr>
            <a:xfrm>
              <a:off x="9778314" y="1606378"/>
              <a:ext cx="700216" cy="115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</p:grpSp>
      <p:pic>
        <p:nvPicPr>
          <p:cNvPr id="18434" name="Picture 4" descr="http://difference-works.com/wp-content/uploads/MP900442288-268x3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221" y="1370441"/>
            <a:ext cx="1071562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Στρογγυλεμένο ορθογώνιο"/>
          <p:cNvSpPr/>
          <p:nvPr/>
        </p:nvSpPr>
        <p:spPr>
          <a:xfrm>
            <a:off x="428626" y="2250283"/>
            <a:ext cx="3786188" cy="2946797"/>
          </a:xfrm>
          <a:prstGeom prst="roundRect">
            <a:avLst/>
          </a:prstGeom>
          <a:solidFill>
            <a:srgbClr val="0070C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sz="24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Υπέρταση</a:t>
            </a:r>
          </a:p>
          <a:p>
            <a:pPr algn="ctr">
              <a:defRPr/>
            </a:pPr>
            <a:r>
              <a:rPr lang="el-GR" sz="24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Προεκλαμψία</a:t>
            </a:r>
          </a:p>
          <a:p>
            <a:pPr algn="ctr">
              <a:defRPr/>
            </a:pPr>
            <a:r>
              <a:rPr lang="el-GR" sz="24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Ενδομήτρια καθυστέρηση ανάπτυξης εμβρύου</a:t>
            </a:r>
          </a:p>
          <a:p>
            <a:pPr algn="ctr">
              <a:defRPr/>
            </a:pPr>
            <a:r>
              <a:rPr lang="el-GR" sz="24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Αποβολές</a:t>
            </a:r>
          </a:p>
          <a:p>
            <a:pPr algn="ctr">
              <a:defRPr/>
            </a:pPr>
            <a:r>
              <a:rPr lang="el-GR" sz="24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Σακχαρώδης διαβήτης κύησης</a:t>
            </a:r>
            <a:endParaRPr lang="en-US" sz="240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algn="ctr">
              <a:defRPr/>
            </a:pPr>
            <a:endParaRPr lang="el-GR" sz="135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5" name="4 - Στρογγυλεμένο ορθογώνιο"/>
          <p:cNvSpPr/>
          <p:nvPr/>
        </p:nvSpPr>
        <p:spPr>
          <a:xfrm>
            <a:off x="4857751" y="2196703"/>
            <a:ext cx="3786188" cy="2946797"/>
          </a:xfrm>
          <a:prstGeom prst="roundRect">
            <a:avLst/>
          </a:prstGeom>
          <a:solidFill>
            <a:srgbClr val="0070C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sz="2400" dirty="0">
                <a:solidFill>
                  <a:srgbClr val="FFFFFF"/>
                </a:solidFill>
                <a:latin typeface="Lucida Sans Unicode" pitchFamily="34" charset="0"/>
                <a:cs typeface="Arial" charset="0"/>
              </a:rPr>
              <a:t>Μεταβολικό σύνδρομο</a:t>
            </a:r>
          </a:p>
          <a:p>
            <a:pPr algn="ctr">
              <a:defRPr/>
            </a:pPr>
            <a:r>
              <a:rPr lang="el-GR" sz="2400" dirty="0">
                <a:solidFill>
                  <a:srgbClr val="FFFFFF"/>
                </a:solidFill>
                <a:latin typeface="Lucida Sans Unicode" pitchFamily="34" charset="0"/>
                <a:cs typeface="Arial" charset="0"/>
              </a:rPr>
              <a:t>Διαταραχές λιπιδίων</a:t>
            </a:r>
          </a:p>
          <a:p>
            <a:pPr algn="ctr">
              <a:defRPr/>
            </a:pPr>
            <a:r>
              <a:rPr lang="el-GR" sz="2400" dirty="0">
                <a:solidFill>
                  <a:srgbClr val="FFFFFF"/>
                </a:solidFill>
                <a:latin typeface="Lucida Sans Unicode" pitchFamily="34" charset="0"/>
                <a:cs typeface="Arial" charset="0"/>
              </a:rPr>
              <a:t>Ισχαιμική καρδιοπάθεια</a:t>
            </a:r>
          </a:p>
        </p:txBody>
      </p:sp>
      <p:sp>
        <p:nvSpPr>
          <p:cNvPr id="6" name="5 - Οδοντωτό δεξιό βέλος"/>
          <p:cNvSpPr/>
          <p:nvPr/>
        </p:nvSpPr>
        <p:spPr>
          <a:xfrm>
            <a:off x="4357688" y="3429000"/>
            <a:ext cx="428625" cy="214313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sz="1350"/>
          </a:p>
        </p:txBody>
      </p:sp>
      <p:sp>
        <p:nvSpPr>
          <p:cNvPr id="8" name="7 - Καμπύλο βέλος προς τα επάνω"/>
          <p:cNvSpPr/>
          <p:nvPr/>
        </p:nvSpPr>
        <p:spPr>
          <a:xfrm>
            <a:off x="1500188" y="4661299"/>
            <a:ext cx="5286375" cy="964406"/>
          </a:xfrm>
          <a:prstGeom prst="curvedUp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sz="1350">
              <a:solidFill>
                <a:schemeClr val="tx1"/>
              </a:solidFill>
            </a:endParaRPr>
          </a:p>
        </p:txBody>
      </p:sp>
      <p:pic>
        <p:nvPicPr>
          <p:cNvPr id="2050" name="Picture 2" descr="Dental Health Png Image Background - Cartoon Baby Brushing Teeth,  Transparent Png - vhv">
            <a:extLst>
              <a:ext uri="{FF2B5EF4-FFF2-40B4-BE49-F238E27FC236}">
                <a16:creationId xmlns:a16="http://schemas.microsoft.com/office/drawing/2014/main" id="{04456D77-4F42-9B20-49BB-E006E90B4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377" y="694776"/>
            <a:ext cx="1413868" cy="124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igure 1.Possible biological mechanism linking periodontal disease and pregnancy complications.">
            <a:extLst>
              <a:ext uri="{FF2B5EF4-FFF2-40B4-BE49-F238E27FC236}">
                <a16:creationId xmlns:a16="http://schemas.microsoft.com/office/drawing/2014/main" id="{F37A4309-C383-3BF3-D604-08865A295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45870"/>
            <a:ext cx="5990679" cy="631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2810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Αστικό">
  <a:themeElements>
    <a:clrScheme name="Αστικό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Αστικό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Αστικό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1687</TotalTime>
  <Words>1924</Words>
  <Application>Microsoft Office PowerPoint</Application>
  <PresentationFormat>Προβολή στην οθόνη (4:3)</PresentationFormat>
  <Paragraphs>346</Paragraphs>
  <Slides>101</Slides>
  <Notes>15</Notes>
  <HiddenSlides>0</HiddenSlides>
  <MMClips>3</MMClips>
  <ScaleCrop>false</ScaleCrop>
  <HeadingPairs>
    <vt:vector size="8" baseType="variant">
      <vt:variant>
        <vt:lpstr>Γραμματοσειρές που χρησιμοποιούνται</vt:lpstr>
      </vt:variant>
      <vt:variant>
        <vt:i4>12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101</vt:i4>
      </vt:variant>
    </vt:vector>
  </HeadingPairs>
  <TitlesOfParts>
    <vt:vector size="115" baseType="lpstr">
      <vt:lpstr>Arial</vt:lpstr>
      <vt:lpstr>Arial Narrow</vt:lpstr>
      <vt:lpstr>Biome</vt:lpstr>
      <vt:lpstr>Calibri</vt:lpstr>
      <vt:lpstr>Georgia</vt:lpstr>
      <vt:lpstr>Lucida Sans Unicode</vt:lpstr>
      <vt:lpstr>Monotype Sorts</vt:lpstr>
      <vt:lpstr>Open Sans</vt:lpstr>
      <vt:lpstr>Times New Roman</vt:lpstr>
      <vt:lpstr>Trebuchet MS</vt:lpstr>
      <vt:lpstr>Wingdings</vt:lpstr>
      <vt:lpstr>Wingdings 2</vt:lpstr>
      <vt:lpstr>Αστικό</vt:lpstr>
      <vt:lpstr>Clip</vt:lpstr>
      <vt:lpstr>Οδοντιατρική Διαχείριση Εγκύου </vt:lpstr>
      <vt:lpstr>Παρουσίαση του PowerPoint</vt:lpstr>
      <vt:lpstr>Τα καρδιαγγειακά νοσήματα είναι  η 1η αιτία θανάτου σε άντρες και γυναίκες</vt:lpstr>
      <vt:lpstr>Παρουσίαση του PowerPoint</vt:lpstr>
      <vt:lpstr>Προδιαθεσικοί παράγοντες καρδιαγγειακής νόσου</vt:lpstr>
      <vt:lpstr>Παρουσίαση του PowerPoint</vt:lpstr>
      <vt:lpstr>Στοματική υγεία &amp; κύηση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Ορμονικές μεταβολές στη διάρκεια της κύησης</vt:lpstr>
      <vt:lpstr>Παρουσίαση του PowerPoint</vt:lpstr>
      <vt:lpstr>Παρουσίαση του PowerPoint</vt:lpstr>
      <vt:lpstr>Παρουσίαση του PowerPoint</vt:lpstr>
      <vt:lpstr>The role of CRH in establishing  fetal-maternal immunotolerance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Μικροβίωμα στοματικής κοιλότητας &amp; κύηση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PCOS Diagnostic Criteria Clarified:  Name Must Change</vt:lpstr>
      <vt:lpstr>Παρουσίαση του PowerPoint</vt:lpstr>
      <vt:lpstr>Potential factors involved in pathophysiology of PCOS</vt:lpstr>
      <vt:lpstr>Παχυσαρκία &amp; PCOS</vt:lpstr>
      <vt:lpstr>PCOS</vt:lpstr>
      <vt:lpstr>μεταβολικό σύνδρομο</vt:lpstr>
      <vt:lpstr>Postmenopausal women with a history of irregular menses &amp; elevated androgen measurements at high risk for worsening cardiovascular event-free survival</vt:lpstr>
      <vt:lpstr>Παρουσίαση του PowerPoint</vt:lpstr>
      <vt:lpstr>Παρουσίαση του PowerPoint</vt:lpstr>
      <vt:lpstr>Predictors of endothelial dysfunction  in young women with PCOS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Changes in FMD &amp; NMD after 6 months of treatment with EE/CPA in young non-obese women with PCOS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Παράγοντες που επηρεάζουν τη δράση του φαρμάκου στην κύηση </vt:lpstr>
      <vt:lpstr>Παρουσίαση του PowerPoint</vt:lpstr>
      <vt:lpstr>Συνταγογράφηση φαρμάκων στην κύηση</vt:lpstr>
      <vt:lpstr>Τερατογόνα</vt:lpstr>
      <vt:lpstr>Παρουσίαση του PowerPoint</vt:lpstr>
      <vt:lpstr>Μηχανισμοί δράσης τερατογόνου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Συμπεράσματα</vt:lpstr>
      <vt:lpstr>Παρουσίαση του PowerPoint</vt:lpstr>
      <vt:lpstr>Στοματική υγεία &amp; κύηση</vt:lpstr>
      <vt:lpstr>Παρουσίαση του PowerPoint</vt:lpstr>
      <vt:lpstr>Παρουσίαση του PowerPoint</vt:lpstr>
      <vt:lpstr>Παρουσίαση του PowerPoint</vt:lpstr>
      <vt:lpstr>Οδοντιατρική Διαχείριση Εγκύου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Γονιμότητα και Σύνδρομο Turner</dc:title>
  <dc:creator>User</dc:creator>
  <cp:lastModifiedBy>Sophia Kalantaridou</cp:lastModifiedBy>
  <cp:revision>394</cp:revision>
  <dcterms:created xsi:type="dcterms:W3CDTF">2018-03-02T21:32:59Z</dcterms:created>
  <dcterms:modified xsi:type="dcterms:W3CDTF">2024-03-07T05:40:34Z</dcterms:modified>
</cp:coreProperties>
</file>