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58" r:id="rId3"/>
    <p:sldId id="1429" r:id="rId4"/>
    <p:sldId id="1430" r:id="rId5"/>
    <p:sldId id="1431" r:id="rId6"/>
    <p:sldId id="1432" r:id="rId7"/>
    <p:sldId id="1433" r:id="rId8"/>
    <p:sldId id="1440" r:id="rId9"/>
    <p:sldId id="1439" r:id="rId10"/>
    <p:sldId id="1417" r:id="rId11"/>
    <p:sldId id="1418" r:id="rId12"/>
    <p:sldId id="1441" r:id="rId13"/>
    <p:sldId id="1451" r:id="rId14"/>
    <p:sldId id="1419" r:id="rId15"/>
    <p:sldId id="1442" r:id="rId16"/>
    <p:sldId id="1443" r:id="rId17"/>
    <p:sldId id="1434" r:id="rId18"/>
    <p:sldId id="1420" r:id="rId19"/>
    <p:sldId id="1423" r:id="rId20"/>
    <p:sldId id="1449" r:id="rId21"/>
    <p:sldId id="1421" r:id="rId22"/>
    <p:sldId id="1422" r:id="rId23"/>
    <p:sldId id="1426" r:id="rId24"/>
    <p:sldId id="1448" r:id="rId25"/>
    <p:sldId id="1436" r:id="rId26"/>
    <p:sldId id="1428" r:id="rId27"/>
    <p:sldId id="1450" r:id="rId28"/>
    <p:sldId id="1437" r:id="rId29"/>
    <p:sldId id="1447" r:id="rId30"/>
    <p:sldId id="1438" r:id="rId31"/>
    <p:sldId id="1453" r:id="rId32"/>
    <p:sldId id="1424" r:id="rId33"/>
    <p:sldId id="1425" r:id="rId34"/>
    <p:sldId id="1452" r:id="rId35"/>
    <p:sldId id="1427" r:id="rId36"/>
    <p:sldId id="1416" r:id="rId37"/>
    <p:sldId id="1444" r:id="rId38"/>
    <p:sldId id="1445" r:id="rId39"/>
    <p:sldId id="1446" r:id="rId40"/>
    <p:sldId id="1415" r:id="rId41"/>
    <p:sldId id="1455" r:id="rId42"/>
    <p:sldId id="1454" r:id="rId43"/>
    <p:sldId id="1435" r:id="rId44"/>
    <p:sldId id="25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Μεσαίο στυλ 4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Μεσαίο στυλ 4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12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26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643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20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507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361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977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4334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666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40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998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6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90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11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97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720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65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4154E3-E5A4-C24C-8214-093DB265E0AF}" type="datetimeFigureOut">
              <a:rPr lang="el-GR" smtClean="0"/>
              <a:t>28/3/2024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57C77-9121-4F49-96C2-099F3C4A4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5569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F4BE2F-B29A-7E07-30D4-29B28BD72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776" y="1277655"/>
            <a:ext cx="9606447" cy="2584223"/>
          </a:xfrm>
        </p:spPr>
        <p:txBody>
          <a:bodyPr/>
          <a:lstStyle/>
          <a:p>
            <a:pPr algn="ctr"/>
            <a:r>
              <a:rPr lang="el-GR" sz="5400" b="1" dirty="0">
                <a:solidFill>
                  <a:srgbClr val="FFFF00"/>
                </a:solidFill>
              </a:rPr>
              <a:t>ΔΙΑΧΕΙΡΙΣΗ ΟΔΟΝΤΙΑΤΡΙΚΟΥ ΑΣΘΕΝΟΥΣ ΜΕ </a:t>
            </a:r>
            <a:r>
              <a:rPr lang="en-US" sz="5400" b="1" dirty="0">
                <a:solidFill>
                  <a:srgbClr val="FFFF00"/>
                </a:solidFill>
              </a:rPr>
              <a:t>HIV</a:t>
            </a:r>
            <a:r>
              <a:rPr lang="el-GR" sz="5400" b="1" dirty="0">
                <a:solidFill>
                  <a:srgbClr val="FFFF00"/>
                </a:solidFill>
              </a:rPr>
              <a:t> ΛΟΙΜΩΞΗ-</a:t>
            </a:r>
            <a:r>
              <a:rPr lang="en-US" sz="5400" b="1" dirty="0">
                <a:solidFill>
                  <a:srgbClr val="FFFF00"/>
                </a:solidFill>
              </a:rPr>
              <a:t>AIDS</a:t>
            </a:r>
            <a:endParaRPr lang="el-GR" sz="5400" b="1" dirty="0">
              <a:solidFill>
                <a:srgbClr val="FFFF00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3470C5B-E1EA-5A4C-20D9-DA5868BC8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6593" y="4847573"/>
            <a:ext cx="8825658" cy="164091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l-GR" b="1" i="1" dirty="0"/>
              <a:t>ΕΡΩΦΙΛΗ ΠΑΠΑΔΟΠΟΥΛΟΥ</a:t>
            </a:r>
          </a:p>
          <a:p>
            <a:pPr algn="r"/>
            <a:r>
              <a:rPr lang="el-GR" b="1" i="1" dirty="0"/>
              <a:t>ΕΠΙΚΟΥΡΗ ΚΑΘΗΓΗΤΡΙΑ</a:t>
            </a:r>
          </a:p>
          <a:p>
            <a:pPr algn="r"/>
            <a:r>
              <a:rPr lang="el-GR" b="1" i="1" dirty="0"/>
              <a:t>ΚΛΙΝΙΚΗ ΣΤΟΜΑΤΟΛΟΓΙΑΣ ΚΑΙ ΝΟΣΟΚΟΜΕΙΑΚΗΣ ΟΔΟΝΤΙΑΤΡΙΚΗΣ</a:t>
            </a:r>
          </a:p>
          <a:p>
            <a:pPr algn="r"/>
            <a:r>
              <a:rPr lang="el-GR" b="1" i="1" dirty="0"/>
              <a:t>ΤΜΗΜΑ ΟΔΟΝΤΙΑΤΡΙΚΗΣ ΕΚΠΑ</a:t>
            </a:r>
          </a:p>
          <a:p>
            <a:pPr algn="r"/>
            <a:r>
              <a:rPr lang="el-GR" b="1" i="1" dirty="0"/>
              <a:t>ΔΙΕΥΘΥΝΤΗΣ: ΚΑΘΗΓΗΤΗΣ Ν.Γ. ΝΙΚΗΤΑΚΗΣ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1D95638-7B24-42E0-AA97-1A458D6DC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8"/>
            <a:ext cx="1270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D09398-6D4F-16DB-615F-41DE3A41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81" y="133432"/>
            <a:ext cx="9404723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HIV</a:t>
            </a:r>
            <a:r>
              <a:rPr lang="el-GR" b="1" dirty="0">
                <a:solidFill>
                  <a:srgbClr val="FFFF00"/>
                </a:solidFill>
              </a:rPr>
              <a:t> ΛΟΙΜΩΞΗ ΚΑΙ ΣΤΟΜΑΤΙΚΕΣ ΒΛΑΒΕΣ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E1E4E4-A398-CA32-392A-8C1036CF0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00" y="2003307"/>
            <a:ext cx="11582400" cy="4195481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νόσος έχει συνδεθεί με την εμφάνιση βλαβών στη στοματική κοιλότητα ήδη από την αρχή της εμφάνισής της 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Σημαντικές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Πρ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ώ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ιμος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διαγνωστικός δείκτης (Μπορεί να αποτελούν την πρώτη εκδήλωση της νόσου)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Προγνωστικός δείκτης (Σηματοδοτούν την εξέλιξη της νόσου σε πλήρες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Δείκτης βαρύτητας της λοίμωξης (ταξινόμηση-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σταδιοποίηση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Δυσμενή επίπτωση στην ποιότητα ζωής των ασθενών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B9341-E599-F86A-9015-CD3C5BD42A7F}"/>
              </a:ext>
            </a:extLst>
          </p:cNvPr>
          <p:cNvSpPr txBox="1"/>
          <p:nvPr/>
        </p:nvSpPr>
        <p:spPr>
          <a:xfrm>
            <a:off x="9612423" y="6198788"/>
            <a:ext cx="246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Ratnam et al 2018)</a:t>
            </a:r>
            <a:endParaRPr lang="el-G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9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DD06D1-C17A-ECAB-E262-5EDBB76D0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HIV</a:t>
            </a:r>
            <a:r>
              <a:rPr lang="el-GR" b="1" dirty="0">
                <a:solidFill>
                  <a:srgbClr val="FFFF00"/>
                </a:solidFill>
              </a:rPr>
              <a:t> ΛΟΙΜΩΞΗ ΚΑΙ ΣΤΟΜΑΤΙΚΕΣ ΒΛΑΒΕΣ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CF93CB-B329-AEF8-F4B5-226008937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06650" cy="4195481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την εισαγωγή της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antiretroviral therapy)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μειώθηκε η επίπτωση των στοματικών βλαβών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Παραμένουν σημαντικές σε ασθενείς που δεν έχουν ακόμα διαγνωστεί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 ασθενείς υπό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δείκτης επιτυχούς ανταπόκρισης στην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αντιρετροική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αγωγή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κριτήριο μη συμμόρφωσης του ασθενούς με την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αντιρετροική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αγωγή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Ασθενείς που έχουν διαγνωστεί αλλά δεν έχουν ξεκινήσει ακόμα θεραπεία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A5947-D186-273C-9EE7-6B33EA0BF225}"/>
              </a:ext>
            </a:extLst>
          </p:cNvPr>
          <p:cNvSpPr txBox="1"/>
          <p:nvPr/>
        </p:nvSpPr>
        <p:spPr>
          <a:xfrm>
            <a:off x="10183660" y="6248399"/>
            <a:ext cx="1678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Tappuni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 2020)</a:t>
            </a:r>
            <a:endParaRPr lang="el-G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64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E1E8A4-44D3-21BA-D8EC-4788F0AD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ΣΤΟΜΑΤΙΚΕΣ ΒΛΑΒΕΣ ΚΑΙ </a:t>
            </a:r>
            <a:r>
              <a:rPr lang="en-US" b="1" dirty="0">
                <a:solidFill>
                  <a:srgbClr val="FFFF00"/>
                </a:solidFill>
              </a:rPr>
              <a:t>ART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6600AE0-4679-96E8-4DDA-A3167732F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4396339" cy="20604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 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Σάρκωμα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Kaposi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Τριχωτή </a:t>
            </a:r>
            <a:r>
              <a:rPr lang="el-G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λευκοπλακία</a:t>
            </a:r>
            <a:endParaRPr lang="el-G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HIV-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σχετιζόμενες περιοδοντικές βλάβες</a:t>
            </a:r>
          </a:p>
          <a:p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Ελκώσεις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τύπου «μεγάλης άφθας»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CEBF755-260E-41DB-EF9A-8AC3333B7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20604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/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HPV-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σχετιζόμενες βλάβες</a:t>
            </a:r>
          </a:p>
          <a:p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HIV-</a:t>
            </a:r>
            <a:r>
              <a:rPr lang="el-G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σχετιζόμενη νόσος σιελογόνων αδένων</a:t>
            </a:r>
          </a:p>
        </p:txBody>
      </p:sp>
      <p:sp>
        <p:nvSpPr>
          <p:cNvPr id="6" name="Κορνίζα 5">
            <a:extLst>
              <a:ext uri="{FF2B5EF4-FFF2-40B4-BE49-F238E27FC236}">
                <a16:creationId xmlns:a16="http://schemas.microsoft.com/office/drawing/2014/main" id="{F3E589E9-6B3F-652C-AAC0-B5F55180EA64}"/>
              </a:ext>
            </a:extLst>
          </p:cNvPr>
          <p:cNvSpPr/>
          <p:nvPr/>
        </p:nvSpPr>
        <p:spPr>
          <a:xfrm>
            <a:off x="1103310" y="1503123"/>
            <a:ext cx="4396343" cy="552969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ΜΕΙΩΣΗ ΕΠΙΠΤΩΣΗΣ</a:t>
            </a:r>
          </a:p>
        </p:txBody>
      </p:sp>
      <p:sp>
        <p:nvSpPr>
          <p:cNvPr id="7" name="Κορνίζα 6">
            <a:extLst>
              <a:ext uri="{FF2B5EF4-FFF2-40B4-BE49-F238E27FC236}">
                <a16:creationId xmlns:a16="http://schemas.microsoft.com/office/drawing/2014/main" id="{F3D908D8-7A8A-6000-7BF2-4D82BA81F767}"/>
              </a:ext>
            </a:extLst>
          </p:cNvPr>
          <p:cNvSpPr/>
          <p:nvPr/>
        </p:nvSpPr>
        <p:spPr>
          <a:xfrm>
            <a:off x="5654493" y="1503123"/>
            <a:ext cx="4396343" cy="552969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ΑΥΞΗΣΗ ΕΠΙΠΤΩΣΗΣ</a:t>
            </a:r>
          </a:p>
        </p:txBody>
      </p:sp>
      <p:sp>
        <p:nvSpPr>
          <p:cNvPr id="8" name="Στρογγύλεμα διαγώνιων γωνιών του ορθογωνίου 7">
            <a:extLst>
              <a:ext uri="{FF2B5EF4-FFF2-40B4-BE49-F238E27FC236}">
                <a16:creationId xmlns:a16="http://schemas.microsoft.com/office/drawing/2014/main" id="{93B0943D-6283-1657-D948-A0BEE48D27DA}"/>
              </a:ext>
            </a:extLst>
          </p:cNvPr>
          <p:cNvSpPr/>
          <p:nvPr/>
        </p:nvSpPr>
        <p:spPr>
          <a:xfrm>
            <a:off x="1014608" y="4496844"/>
            <a:ext cx="9036226" cy="2004164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42726-3383-5AE1-4205-F11E8A3CB252}"/>
              </a:ext>
            </a:extLst>
          </p:cNvPr>
          <p:cNvSpPr txBox="1"/>
          <p:nvPr/>
        </p:nvSpPr>
        <p:spPr>
          <a:xfrm>
            <a:off x="1103310" y="4532929"/>
            <a:ext cx="88298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Syndrome of immune reconstitution (SIR)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Επιπλοκ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 ασθενείς που το ανοσοποιητικό τους σύστημα βελτιώνεται πολύ γρήγορα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Paradoxical: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επιδείνωση προ-υπάρχουσας λοίμωξης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Unmasking: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αποκάλυψη προηγούμενης μη διαγνωσμένης κατάστασης που εκδηλώνεται με υπερβολική έξαρση, αμέσως μετά την έναρξη της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 σε 3 μήνες από την έναρξη της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95C546-B112-E069-392A-A58ED9375856}"/>
              </a:ext>
            </a:extLst>
          </p:cNvPr>
          <p:cNvSpPr txBox="1"/>
          <p:nvPr/>
        </p:nvSpPr>
        <p:spPr>
          <a:xfrm>
            <a:off x="10139536" y="5825590"/>
            <a:ext cx="2052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2022, do Vale et al 2019,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Shiboski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2016)</a:t>
            </a:r>
            <a:endParaRPr lang="el-G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6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DC279F2-7AB0-79B3-2400-25243070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6" y="1315233"/>
            <a:ext cx="5098340" cy="38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D0BB76D-FD4E-60CA-B810-A524A6AC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95" y="1315233"/>
            <a:ext cx="5060764" cy="38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85CC4C-59BC-6778-B556-0FDDEC63F482}"/>
              </a:ext>
            </a:extLst>
          </p:cNvPr>
          <p:cNvSpPr txBox="1"/>
          <p:nvPr/>
        </p:nvSpPr>
        <p:spPr>
          <a:xfrm>
            <a:off x="8931058" y="5736921"/>
            <a:ext cx="214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 Vale et al 2019)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98983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7">
            <a:extLst>
              <a:ext uri="{FF2B5EF4-FFF2-40B4-BE49-F238E27FC236}">
                <a16:creationId xmlns:a16="http://schemas.microsoft.com/office/drawing/2014/main" id="{EAB71898-D83A-0147-C947-78B07C011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66931"/>
              </p:ext>
            </p:extLst>
          </p:nvPr>
        </p:nvGraphicFramePr>
        <p:xfrm>
          <a:off x="1402916" y="388307"/>
          <a:ext cx="9087556" cy="581252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102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4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3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HIV-</a:t>
                      </a: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ΣΧΕΤΙΖΟΜΕΝΕΣ ΒΛΑΒΕΣ ΤΟΥ ΣΤΟΜΑΤΟΣ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ΣΤΟΥΣ ΕΝΗΛΙΚΟΥΣ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ΟΜΑΔΑ 1</a:t>
                      </a:r>
                      <a:endParaRPr kumimoji="0" lang="en-US" sz="2600" b="1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l-G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Υψηλής υποψίας)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Βλάβες σχετιζόμενες ισχυρά                                             με την 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</a:t>
                      </a: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-λοίμωξη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ΟΜΑΔΑ 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(Μέσης υποψίας)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Βλάβες σχετιζόμενες λιγότερα συχνά                               με την 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</a:t>
                      </a: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-λοίμωξη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ΟΜΑΔΑ  3 </a:t>
                      </a:r>
                      <a:r>
                        <a:rPr kumimoji="0" lang="el-G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(Χαμηλής υποψίας)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Βλάβες που παρατηρούνται στην 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HIV-</a:t>
                      </a: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λοίμωξη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2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r>
                        <a:rPr kumimoji="0" lang="el-G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Clearinghouse on Oral Problems Related to HIV infection</a:t>
                      </a:r>
                      <a:r>
                        <a:rPr kumimoji="0" lang="el-G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WHO collaborating Centre on Oral manifestations of the Immunodeficiency Virus. </a:t>
                      </a:r>
                      <a:r>
                        <a:rPr kumimoji="0" lang="el-G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 Oral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Pathol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Med 1993; 22: 289-291</a:t>
                      </a:r>
                      <a:r>
                        <a:rPr kumimoji="0" lang="el-G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l-GR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341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2">
            <a:extLst>
              <a:ext uri="{FF2B5EF4-FFF2-40B4-BE49-F238E27FC236}">
                <a16:creationId xmlns:a16="http://schemas.microsoft.com/office/drawing/2014/main" id="{3E609657-6B2D-00AF-C253-32F0DDEB5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842664"/>
              </p:ext>
            </p:extLst>
          </p:nvPr>
        </p:nvGraphicFramePr>
        <p:xfrm>
          <a:off x="1356835" y="242887"/>
          <a:ext cx="8856662" cy="637222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678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6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1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ΣΥΣΤΗΜΑ ΚΑΤΑΤΑΞΗΣ ΤΩΝ 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HIV+ </a:t>
                      </a: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ΑΣΘΕΝΩΝ*, ΑΝΑΛΟΓΑ ΜΕ ΤΗΝ ΚΛΙΝΙΚΗ ΤΟΥΣ ΕΙΚΟΝΑ ΚΑΙ ΤΟΝ ΑΡΙΘΜΟ ΤΩΝ 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CD4+ </a:t>
                      </a: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Τ-ΛΕΜΦΟΚΥΤΤΑΡΩΝ (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CDC,</a:t>
                      </a: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1993</a:t>
                      </a: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16" marB="4571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3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Αριθμός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CD4+</a:t>
                      </a: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Τ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λεμφοκυττάρων</a:t>
                      </a:r>
                      <a:endParaRPr kumimoji="0" lang="el-GR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16" marB="45716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ΚΛΙΝΙΚΗ ΕΙΚΟΝΑ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16" marB="4571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34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Ασυμπτωματική</a:t>
                      </a:r>
                      <a:r>
                        <a:rPr kumimoji="0" lang="el-G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, οξεία λοίμωξη ή ΕΓΛ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kumimoji="0" lang="el-G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</a:rPr>
                        <a:t>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Συμπτωματική αλλά μη-Α και μη-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kumimoji="0" lang="el-G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λοίμωξη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</a:rPr>
                        <a:t>C</a:t>
                      </a:r>
                      <a:endParaRPr kumimoji="0" lang="el-GR" sz="2400" b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Ευκαιριακές λοιμώξεις και νεοπλάσματα συνδυαζόμενα με το 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AIDS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≥ 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500 /</a:t>
                      </a: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μ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kumimoji="0" lang="el-GR" sz="23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 200-499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μ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</a:t>
                      </a:r>
                      <a:endParaRPr kumimoji="0" lang="el-GR" sz="23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kumimoji="0" lang="el-GR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 &lt; 200 /</a:t>
                      </a:r>
                      <a:r>
                        <a:rPr kumimoji="0" lang="en-US" sz="2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mL</a:t>
                      </a:r>
                      <a:endParaRPr kumimoji="0" lang="el-GR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A1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A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A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</a:rPr>
                        <a:t>B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</a:rPr>
                        <a:t>B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</a:rPr>
                        <a:t>B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C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C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C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16" marB="4571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1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  <a:r>
                        <a:rPr kumimoji="0" lang="el-GR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*  </a:t>
                      </a:r>
                      <a:r>
                        <a:rPr kumimoji="0" lang="el-GR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Ασθενείς &gt; 13 ετών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** ΕΓΛ = Επιμένουσα Γενικευμένη </a:t>
                      </a:r>
                      <a:r>
                        <a:rPr kumimoji="0" lang="el-GR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Λεμφαδενοπάθεια</a:t>
                      </a:r>
                      <a:endParaRPr kumimoji="0" lang="el-G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16" marB="45716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50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1FE5DD6F-CCB0-FD0C-662A-08A0D2D1F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693757"/>
              </p:ext>
            </p:extLst>
          </p:nvPr>
        </p:nvGraphicFramePr>
        <p:xfrm>
          <a:off x="974246" y="506723"/>
          <a:ext cx="9422357" cy="2778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4531">
                  <a:extLst>
                    <a:ext uri="{9D8B030D-6E8A-4147-A177-3AD203B41FA5}">
                      <a16:colId xmlns:a16="http://schemas.microsoft.com/office/drawing/2014/main" val="2441347625"/>
                    </a:ext>
                  </a:extLst>
                </a:gridCol>
                <a:gridCol w="3629300">
                  <a:extLst>
                    <a:ext uri="{9D8B030D-6E8A-4147-A177-3AD203B41FA5}">
                      <a16:colId xmlns:a16="http://schemas.microsoft.com/office/drawing/2014/main" val="2230463636"/>
                    </a:ext>
                  </a:extLst>
                </a:gridCol>
                <a:gridCol w="3478526">
                  <a:extLst>
                    <a:ext uri="{9D8B030D-6E8A-4147-A177-3AD203B41FA5}">
                      <a16:colId xmlns:a16="http://schemas.microsoft.com/office/drawing/2014/main" val="1282100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ΣΤΑΔΙΟ ΛΟΙΜΩΞΗΣ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ΚΛΙΝΙΚΗ ΕΙΚΟΝΑ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FFFF00"/>
                          </a:solidFill>
                        </a:rPr>
                        <a:t>ΣΤΟΜΑΤΙΚΕΣ ΒΛΑΒΕΣ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867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A</a:t>
                      </a:r>
                      <a:endParaRPr lang="el-G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Πρωτοπαθής λοίμωξη ή </a:t>
                      </a:r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πρωτολοίμωξη</a:t>
                      </a: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και οξύ </a:t>
                      </a:r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ρετροικό</a:t>
                      </a: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σύνδρομο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Ερυθρότητα</a:t>
                      </a:r>
                    </a:p>
                    <a:p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Ελκώσεις</a:t>
                      </a:r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2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el-G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Ασυμπτωματική</a:t>
                      </a: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</a:t>
                      </a: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λοίμωξη- κλινικά λανθάνουσα περίοδος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Στοματοφαρυγγική</a:t>
                      </a: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καντιντίαση</a:t>
                      </a:r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Τριχωτή </a:t>
                      </a:r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λευκοπλακία</a:t>
                      </a:r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90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el-G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Κλινικό σύνδρομο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AIDS</a:t>
                      </a:r>
                      <a:endParaRPr lang="el-G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Σάρκωμα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Kaposi</a:t>
                      </a:r>
                    </a:p>
                    <a:p>
                      <a:r>
                        <a:rPr lang="el-G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Πλασμαβλαστικ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ό</a:t>
                      </a:r>
                      <a:r>
                        <a:rPr lang="el-G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λέμφωμα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81633"/>
                  </a:ext>
                </a:extLst>
              </a:tr>
            </a:tbl>
          </a:graphicData>
        </a:graphic>
      </p:graphicFrame>
      <p:sp>
        <p:nvSpPr>
          <p:cNvPr id="3" name="Στρογγυλεμένο ορθογώνιο 2">
            <a:extLst>
              <a:ext uri="{FF2B5EF4-FFF2-40B4-BE49-F238E27FC236}">
                <a16:creationId xmlns:a16="http://schemas.microsoft.com/office/drawing/2014/main" id="{284CA1A6-12A1-0911-2CFE-72C66F44A5B2}"/>
              </a:ext>
            </a:extLst>
          </p:cNvPr>
          <p:cNvSpPr/>
          <p:nvPr/>
        </p:nvSpPr>
        <p:spPr>
          <a:xfrm>
            <a:off x="2947792" y="4233798"/>
            <a:ext cx="6484307" cy="18413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1A600-D0CF-0CAF-A318-E6B592E2B8DD}"/>
              </a:ext>
            </a:extLst>
          </p:cNvPr>
          <p:cNvSpPr txBox="1"/>
          <p:nvPr/>
        </p:nvSpPr>
        <p:spPr>
          <a:xfrm>
            <a:off x="3118981" y="4415797"/>
            <a:ext cx="6125227" cy="150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ΠΡΟΔΙΑΘΕΣΙΚΟΙ ΠΑΡΑΓΟΝΤΕΣ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CD4 T</a:t>
            </a:r>
            <a:r>
              <a:rPr lang="el-GR" sz="1800" b="1" dirty="0">
                <a:solidFill>
                  <a:srgbClr val="C00000"/>
                </a:solidFill>
                <a:latin typeface="Times New Roman" pitchFamily="18" charset="0"/>
              </a:rPr>
              <a:t>-λεμφοκύτταρα &lt; 200 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cells/mm</a:t>
            </a:r>
            <a:r>
              <a:rPr lang="en-US" sz="1800" b="1" baseline="30000" dirty="0">
                <a:solidFill>
                  <a:srgbClr val="C00000"/>
                </a:solidFill>
                <a:latin typeface="Times New Roman" pitchFamily="18" charset="0"/>
              </a:rPr>
              <a:t>3</a:t>
            </a:r>
            <a:endParaRPr lang="el-GR" sz="1800" b="1" baseline="30000" dirty="0">
              <a:solidFill>
                <a:srgbClr val="C00000"/>
              </a:solidFill>
              <a:latin typeface="Times New Roman" pitchFamily="18" charset="0"/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el-GR" b="1" baseline="30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l-GR" sz="1800" b="1" dirty="0" err="1">
                <a:solidFill>
                  <a:srgbClr val="C00000"/>
                </a:solidFill>
                <a:latin typeface="Times New Roman" pitchFamily="18" charset="0"/>
              </a:rPr>
              <a:t>Ιϊκό</a:t>
            </a:r>
            <a:r>
              <a:rPr lang="el-GR" sz="1800" b="1" dirty="0">
                <a:solidFill>
                  <a:srgbClr val="C00000"/>
                </a:solidFill>
                <a:latin typeface="Times New Roman" pitchFamily="18" charset="0"/>
              </a:rPr>
              <a:t> φορτίο &gt; 3000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l-GR" sz="1800" b="1" dirty="0" err="1">
                <a:solidFill>
                  <a:srgbClr val="C00000"/>
                </a:solidFill>
                <a:latin typeface="Times New Roman" pitchFamily="18" charset="0"/>
              </a:rPr>
              <a:t>ιοσωμάτια</a:t>
            </a:r>
            <a:r>
              <a:rPr lang="el-GR" sz="1800" b="1" dirty="0">
                <a:solidFill>
                  <a:srgbClr val="C00000"/>
                </a:solidFill>
                <a:latin typeface="Times New Roman" pitchFamily="18" charset="0"/>
              </a:rPr>
              <a:t> /</a:t>
            </a: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</a:rPr>
              <a:t>mL</a:t>
            </a:r>
            <a:endParaRPr lang="el-GR" sz="1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el-GR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ΤΟΠΙΚΟΙ: ξηροστομία, πτωχή στοματική υγιεινή, κάπνισμα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BE281-26E1-42C2-DAA0-AF57DC2B263A}"/>
              </a:ext>
            </a:extLst>
          </p:cNvPr>
          <p:cNvSpPr txBox="1"/>
          <p:nvPr/>
        </p:nvSpPr>
        <p:spPr>
          <a:xfrm>
            <a:off x="10158608" y="6351277"/>
            <a:ext cx="1903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Greenspan et al 2001)</a:t>
            </a:r>
            <a:endParaRPr lang="el-G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88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A55215-491A-5047-CE30-60D94F39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09" y="131523"/>
            <a:ext cx="9404723" cy="140053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ΒΛΑΒΕΣ ΣΧΕΤΙΖΟΜΕΝΕΣ ΙΣΧΥΡΑ ΜΕ ΤΗ </a:t>
            </a:r>
            <a:r>
              <a:rPr lang="en-US" b="1" dirty="0">
                <a:solidFill>
                  <a:srgbClr val="FFFF00"/>
                </a:solidFill>
              </a:rPr>
              <a:t>HIV</a:t>
            </a:r>
            <a:r>
              <a:rPr lang="el-GR" b="1" dirty="0">
                <a:solidFill>
                  <a:srgbClr val="FFFF00"/>
                </a:solidFill>
              </a:rPr>
              <a:t> ΛΟΙΜΩΞΗ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29C6B7-0CED-28EE-1731-C7495BEEB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69" y="1615858"/>
            <a:ext cx="8946541" cy="503546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Καντιντίαση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βλεννογόνου του στόματος</a:t>
            </a: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Τριχωτή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λευκοπλακία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Περιοδοντική νόσος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Γραμμοειδές ερύθημα των ούλων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Νεκρωτική ελκώδης ουλίτιδα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Νεκρωτική ελκώδης περιοδοντίτιδα</a:t>
            </a:r>
          </a:p>
          <a:p>
            <a:pPr marL="0" indent="0">
              <a:buNone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Κακοήθη νεοπλάσματα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σάρκωμα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Kaposi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σχετιζόμενο με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πλασμαβλαστικ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λέμφωμα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Στάδιο </a:t>
            </a: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Καντιντίαση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τριχωτή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λευκοπλακία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Στάδιο </a:t>
            </a: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Νεοπλ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σματα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1026" name="Picture 2" descr="Oral manifestations of HIV/AIDS | Oral Medicine - YouTube">
            <a:extLst>
              <a:ext uri="{FF2B5EF4-FFF2-40B4-BE49-F238E27FC236}">
                <a16:creationId xmlns:a16="http://schemas.microsoft.com/office/drawing/2014/main" id="{EA32FC1A-CB62-6C17-61F6-B6129B0D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01" y="3895594"/>
            <a:ext cx="5266498" cy="29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5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7CAF88-2132-1094-4614-B30B5D46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ΚΑΝΤΙΝΤΙΑΣΗ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D1FC8F-A895-7E12-2340-53F84B308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28" y="1478071"/>
            <a:ext cx="8946541" cy="4607489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πιο συχνός δείκτης        πρώιμη διάγνωση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ασθενείς με νέα διάγνωση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επίπτωση 27%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albicans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Σημαντικός κλινικός δείκτης εξέλιξης νόσου και έμμεσος δείκτης έναρξης/ αλλαγής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αντιρετροικής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αγωγής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Επίπτωση 80-90% σε ασθενείς με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λοίμωξη σε διαφορετικές φάσεις νόσου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την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μειώθηκε η συχνότητά της αλλά παραμένει συχνή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Δεξιό βέλος 3">
            <a:extLst>
              <a:ext uri="{FF2B5EF4-FFF2-40B4-BE49-F238E27FC236}">
                <a16:creationId xmlns:a16="http://schemas.microsoft.com/office/drawing/2014/main" id="{D0E5AE6E-6B7B-100F-AFD7-6507411084FA}"/>
              </a:ext>
            </a:extLst>
          </p:cNvPr>
          <p:cNvSpPr/>
          <p:nvPr/>
        </p:nvSpPr>
        <p:spPr>
          <a:xfrm>
            <a:off x="3206664" y="1628082"/>
            <a:ext cx="237994" cy="19981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Oral Thrush: Causes, Symptoms, &amp; Remedies - Dentist Near Me Gentle Dental">
            <a:extLst>
              <a:ext uri="{FF2B5EF4-FFF2-40B4-BE49-F238E27FC236}">
                <a16:creationId xmlns:a16="http://schemas.microsoft.com/office/drawing/2014/main" id="{9D17F4C6-4A57-4801-7EF4-E1ECBACE9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3951179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BFE5D7-0210-30FA-A639-28E36CEA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ΚΑΝΤΙΝΤΙΑΣΗ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DE8914-8AEE-C374-5042-4DCD192FF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37" y="1227551"/>
            <a:ext cx="8946541" cy="4634630"/>
          </a:xfrm>
        </p:spPr>
        <p:txBody>
          <a:bodyPr>
            <a:normAutofit/>
          </a:bodyPr>
          <a:lstStyle/>
          <a:p>
            <a:r>
              <a:rPr lang="el-GR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επίπτωση επηρεάζεται από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ανοσολογικ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κατάσταση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bacteriome-mycobiome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interraction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αντιμυκητιασική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θεραπεία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Σχετίζεται με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Τ-λεμφοκύτταρα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200 κύτταρα/μ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Εξασθένηση της στοματικής ανοσίας με τη μείωση των συστατικών του σάλιου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αμυντικοί μηχανισμοί του ξενιστή που εκτελούνται από τα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κερατινοκύτταρα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CD8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φαγοκύτταρα, αντισταθμίζουν εν μέρει αυτά τα ελαττώματα που μπορεί να διαδραματίσουν βασικό ρόλο στον έλεγχο του πολλαπλασιασμού της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albicans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στην πρόληψη της συστηματικής διάδοσης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E7B13-6BA9-4B92-764C-48AF50BCA63F}"/>
              </a:ext>
            </a:extLst>
          </p:cNvPr>
          <p:cNvSpPr txBox="1"/>
          <p:nvPr/>
        </p:nvSpPr>
        <p:spPr>
          <a:xfrm>
            <a:off x="10146081" y="6094510"/>
            <a:ext cx="1381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 et al 2022)</a:t>
            </a:r>
            <a:endParaRPr lang="el-G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9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61A2F5-07EF-752E-1361-C7A79D1C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HIV </a:t>
            </a:r>
            <a:r>
              <a:rPr lang="el-GR" b="1" dirty="0">
                <a:solidFill>
                  <a:srgbClr val="FFFF00"/>
                </a:solidFill>
              </a:rPr>
              <a:t>ΛΟΙΜΩΞΗ- </a:t>
            </a:r>
            <a:r>
              <a:rPr lang="en-US" b="1" dirty="0">
                <a:solidFill>
                  <a:srgbClr val="FFFF00"/>
                </a:solidFill>
              </a:rPr>
              <a:t>AIDS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6AA273-7A94-6ECD-0907-34391BC3D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19548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 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λοίμωξη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Η μόλυνση από τον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RNA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ιό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 (Human Immunodeficiency Virus)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r>
              <a:rPr lang="el-GR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(Σύνδρομο Επίκτητης Ανοσολογικής Ανεπάρκειας)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Η νοσολογική οντότητα που οφείλεται στον ιό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 οποίος προσβάλλει και καταστρέφει τα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 T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-λεμφοκύτταρα με αποτέλεσμα την έκπτωση της λειτουργίας του ανοσοποιητικού συστήματος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Αποτέλεσμα</a:t>
            </a:r>
          </a:p>
          <a:p>
            <a:pPr lvl="2">
              <a:buFont typeface="Wingdings" pitchFamily="2" charset="2"/>
              <a:buChar char="v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Ευκαιριακές λοιμώξεις</a:t>
            </a:r>
          </a:p>
          <a:p>
            <a:pPr lvl="2">
              <a:buFont typeface="Wingdings" pitchFamily="2" charset="2"/>
              <a:buChar char="v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Δευτερογενή νεοπλάσματα</a:t>
            </a:r>
          </a:p>
          <a:p>
            <a:pPr lvl="2">
              <a:buFont typeface="Wingdings" pitchFamily="2" charset="2"/>
              <a:buChar char="v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Νευρολογικές εκδηλώσεις</a:t>
            </a:r>
          </a:p>
        </p:txBody>
      </p:sp>
      <p:pic>
        <p:nvPicPr>
          <p:cNvPr id="3074" name="Picture 2" descr="HIV AIDS Treatment | Mount Sinai - New York">
            <a:extLst>
              <a:ext uri="{FF2B5EF4-FFF2-40B4-BE49-F238E27FC236}">
                <a16:creationId xmlns:a16="http://schemas.microsoft.com/office/drawing/2014/main" id="{8CD23BFB-DB88-4112-5729-BC873A8D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34" y="4566955"/>
            <a:ext cx="38608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37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6AF197-F93A-6BA5-2F06-C2B6F654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0" y="39359"/>
            <a:ext cx="9404723" cy="887567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ΚΑΝΤΙΝΤΙΑΣΗ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1DF33E-E3B1-3AFE-1D42-54F2FE078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1" y="926926"/>
            <a:ext cx="8274841" cy="27846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Ψευδομεμβρανώδης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λευκές αποκολλώμενες πλάκες που καταλείπουν </a:t>
            </a:r>
            <a:r>
              <a:rPr lang="el-GR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ερυθηματώδη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βάση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Ερυθηματώδης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ερυθρές ατροφικές/διαβρωτικές περιοχές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Γωνιακή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χειλίτιδα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60%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συνδυασμός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Albicans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Staphylococcus aureus</a:t>
            </a:r>
            <a:endParaRPr lang="el-G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3A23CD-359C-3EA8-D497-D9AD702B9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b="33017"/>
          <a:stretch/>
        </p:blipFill>
        <p:spPr bwMode="auto">
          <a:xfrm>
            <a:off x="8680537" y="452718"/>
            <a:ext cx="3218501" cy="27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1055D-4ED9-5C11-BB67-962C942F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9" r="19811" b="56115"/>
          <a:stretch/>
        </p:blipFill>
        <p:spPr bwMode="auto">
          <a:xfrm>
            <a:off x="8793271" y="3463750"/>
            <a:ext cx="3197342" cy="284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181F37-931E-2071-F2CA-F763938A7731}"/>
              </a:ext>
            </a:extLst>
          </p:cNvPr>
          <p:cNvSpPr txBox="1"/>
          <p:nvPr/>
        </p:nvSpPr>
        <p:spPr>
          <a:xfrm>
            <a:off x="9407046" y="6425852"/>
            <a:ext cx="2329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Novianti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2023)</a:t>
            </a:r>
            <a:endParaRPr lang="el-G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678775-8DC6-2DEB-00F8-173DC8DA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30" y="3644233"/>
            <a:ext cx="2818357" cy="308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6F467D-0620-427F-4941-AD9206E8529E}"/>
              </a:ext>
            </a:extLst>
          </p:cNvPr>
          <p:cNvSpPr txBox="1"/>
          <p:nvPr/>
        </p:nvSpPr>
        <p:spPr>
          <a:xfrm>
            <a:off x="6217087" y="6309008"/>
            <a:ext cx="2254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(Lomeli-Martinez et al 2022)</a:t>
            </a:r>
            <a:endParaRPr lang="el-G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33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CF7F1F-54C1-CE2D-BDBB-7D45A8A2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ΤΡΙΧΩΤΗ ΛΕΥΚΟΠΛΑΚΙΑ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C54532-9A46-78DF-5009-A1CEE2C26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66" y="1440710"/>
            <a:ext cx="8946541" cy="4671991"/>
          </a:xfrm>
        </p:spPr>
        <p:txBody>
          <a:bodyPr>
            <a:normAutofit/>
          </a:bodyPr>
          <a:lstStyle/>
          <a:p>
            <a:r>
              <a:rPr lang="el-GR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Λευκή πλάκα με ασαφή περιφερικά όρια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πτυχωτή ή τριχωτή επιφάνεια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μη αποκολλώμενη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ασυμπτωματική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Εντόπιση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πλάγιο χείλος γλώσσας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αμφοτερόπλευρα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σπανιότερα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ετερόπλευρα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επέκταση και στον υπόλοιπο βλεννογόνο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Αυτόματη υποχώρηση και επανεμφάνιση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Σχετίζεται με τον ιό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Epstein-Barr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eukoplakia vs. Oral Candidiasis | Medcomic">
            <a:extLst>
              <a:ext uri="{FF2B5EF4-FFF2-40B4-BE49-F238E27FC236}">
                <a16:creationId xmlns:a16="http://schemas.microsoft.com/office/drawing/2014/main" id="{8423CED0-B5BD-29F3-F2F1-B5E850DA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64" y="4414382"/>
            <a:ext cx="4887236" cy="24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8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5F8AC2-18D4-7879-40CF-EDECFD95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48" y="156268"/>
            <a:ext cx="6180574" cy="849989"/>
          </a:xfrm>
        </p:spPr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ΤΡΙΧΩΤΗ ΛΕΥΚΟΠΛΑΚΙΑ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6CFF9F-EB72-B7EC-727D-B8F0AF7C1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48" y="1112729"/>
            <a:ext cx="6631511" cy="5501013"/>
          </a:xfrm>
        </p:spPr>
        <p:txBody>
          <a:bodyPr>
            <a:normAutofit/>
          </a:bodyPr>
          <a:lstStyle/>
          <a:p>
            <a:r>
              <a:rPr lang="el-GR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Διαφορική διάγνωση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Λευκοπλακία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νια δήξη βλεννογόνου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Ψευδομεμβρανώδης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καντιντίαση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Υπερπλαστική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μορφή ομαλού λειχήνα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Εμφάνιση σύντομα μετά την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ορομετατροπή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Η συχνότητα αυξάνεται καθώς μειώνεται ο αριθμός των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κυττάρων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Σχετίζεται με 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Αύξηση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ιικού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φορτίου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αποτυχία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αντιρετροικής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αγωγής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εξέλιξη της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λοίμωξη σε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AIDS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1112C07-AF0E-41E5-6C49-FAB39B024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45" y="407061"/>
            <a:ext cx="4350707" cy="57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7329B5-427B-41E7-71FF-901141C06FE2}"/>
              </a:ext>
            </a:extLst>
          </p:cNvPr>
          <p:cNvSpPr txBox="1"/>
          <p:nvPr/>
        </p:nvSpPr>
        <p:spPr>
          <a:xfrm>
            <a:off x="8642959" y="6275188"/>
            <a:ext cx="3006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Kreuter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Wieland 2011)</a:t>
            </a:r>
            <a:endParaRPr lang="el-G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77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98DD28-41F1-47DD-7D16-0F3FA944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ΝΟΣΗΜΑΤΑ ΠΕΡΙΟΔΟΝΤΙΟΥ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A7F5AA-0C6B-6D9B-4C05-7ACB2B9BA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78" y="1739768"/>
            <a:ext cx="8946541" cy="4195481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Αρκετά συνήθεις εκδηλώσεις, ποικίλης βαρύτητας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Αυξημένη επίπτωση και σοβαρότητα σε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λοίμωξη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Groenewegen 2019)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Γραμμοειδ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ς ερύθημα των ούλων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Νεκρωτική ελκώδης ουλίτιδα/ περιοδοντίτιδα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Διαφορική διάγνωση από τα συνήθη νοσήματα περιοδοντίου που οφείλονται σε τοπικούς παράγοντες σε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ασθενείς και μη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Δεν υπάρχουν ειδικά κλινικά κριτήρια για διαφορική διάγνωση </a:t>
            </a:r>
          </a:p>
        </p:txBody>
      </p:sp>
      <p:pic>
        <p:nvPicPr>
          <p:cNvPr id="3074" name="Picture 2" descr="Gum Disease 101: Causes, Symptoms, and Treatment">
            <a:extLst>
              <a:ext uri="{FF2B5EF4-FFF2-40B4-BE49-F238E27FC236}">
                <a16:creationId xmlns:a16="http://schemas.microsoft.com/office/drawing/2014/main" id="{DD0A9292-F7DB-9427-F2AA-69265C1A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09" y="4566781"/>
            <a:ext cx="37973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79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BE427C-0217-CA58-9637-683A3A69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13" y="206331"/>
            <a:ext cx="10045835" cy="930654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ΓΡΑΜΜΟΕΙΔΕΣ ΕΡΥΘΗΜΑ ΤΩΝ ΟΥΛΩΝ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2E5808-50E8-590F-9829-23B326241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91" y="1331259"/>
            <a:ext cx="8946541" cy="4195481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Ασυμπτωματική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γραμμοειδής-ταινιοειδής ερυθρότητα των ελεύθερων ούλων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πάχος 1-3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Συσχέτιση με είδη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ως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triggering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συν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δει με την ποσότητα οδοντικής πλάκας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Δεν υποστρέφει μετά από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αποτρύγωση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θεραπεία ουλίτιδας</a:t>
            </a:r>
          </a:p>
        </p:txBody>
      </p:sp>
      <p:pic>
        <p:nvPicPr>
          <p:cNvPr id="2050" name="Picture 2" descr="Linear Gingival Erythema and Necrotizing Ulcerative Gingivitis – HIV Oral  Pathology">
            <a:extLst>
              <a:ext uri="{FF2B5EF4-FFF2-40B4-BE49-F238E27FC236}">
                <a16:creationId xmlns:a16="http://schemas.microsoft.com/office/drawing/2014/main" id="{2A6E012A-8EC3-CF04-027D-D71C8431E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30" y="4157033"/>
            <a:ext cx="3714837" cy="24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336000-8084-41ED-0F22-28592D618A16}"/>
              </a:ext>
            </a:extLst>
          </p:cNvPr>
          <p:cNvSpPr txBox="1"/>
          <p:nvPr/>
        </p:nvSpPr>
        <p:spPr>
          <a:xfrm>
            <a:off x="6409151" y="6343891"/>
            <a:ext cx="1757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(Gupta et al 2019)</a:t>
            </a:r>
            <a:endParaRPr lang="el-G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86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6F8593-F8F4-A994-C6CE-B1E545F5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33" y="143483"/>
            <a:ext cx="9404723" cy="80831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HIV </a:t>
            </a:r>
            <a:r>
              <a:rPr lang="el-GR" b="1" dirty="0">
                <a:solidFill>
                  <a:srgbClr val="FFFF00"/>
                </a:solidFill>
              </a:rPr>
              <a:t>ΚΑΙ ΠΕΡΙΟΔΟΝΤΙΤΙΔΑ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18C20E-8ECE-9064-F0AD-78DF0909C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63" y="951792"/>
            <a:ext cx="7546421" cy="4747549"/>
          </a:xfrm>
        </p:spPr>
        <p:txBody>
          <a:bodyPr>
            <a:normAutofit/>
          </a:bodyPr>
          <a:lstStyle/>
          <a:p>
            <a:r>
              <a:rPr lang="el-GR" dirty="0"/>
              <a:t>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ασθενείς με περιοδοντίτιδα και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λοίμωξη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Μεγαλύτερες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υφιζήσεις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ούλων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Αυξημένη απώλεια πρόσφυσης</a:t>
            </a:r>
          </a:p>
          <a:p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Μικροβιακή χλωρίδα στόματος σε νεκρωτική περιοδοντίτιδα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Μη αναμενόμενα βακτήρια</a:t>
            </a:r>
          </a:p>
          <a:p>
            <a:pPr lvl="2">
              <a:buFont typeface="Wingdings" pitchFamily="2" charset="2"/>
              <a:buChar char="v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P. aeruginosa</a:t>
            </a:r>
            <a:r>
              <a:rPr lang="en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sz="18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baumannii</a:t>
            </a:r>
            <a:r>
              <a:rPr lang="en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coli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Σπειροχαίτες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ζυμομύκητες, ιοί που μοιάζουν με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έρπη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Τα είδη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μπορεί να διαδραματίσουν σημαντικό ρόλο στην ανάπτυξη περιοδοντικών βλαβών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Εμφάνιση συσχετίζεται με την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Τ-λεμφοκύτταρα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200 κύτταρα/μ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Στρογγυλεμένο ορθογώνιο 3">
            <a:extLst>
              <a:ext uri="{FF2B5EF4-FFF2-40B4-BE49-F238E27FC236}">
                <a16:creationId xmlns:a16="http://schemas.microsoft.com/office/drawing/2014/main" id="{2517A12F-8127-96D2-D963-1C3162546A2D}"/>
              </a:ext>
            </a:extLst>
          </p:cNvPr>
          <p:cNvSpPr/>
          <p:nvPr/>
        </p:nvSpPr>
        <p:spPr>
          <a:xfrm>
            <a:off x="7903924" y="1433627"/>
            <a:ext cx="2993719" cy="10146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ΠΤΩΣΗ ΑΝΟΣΟΠΟΙΗΤΙΚΟΥ ΣΥΣΤΗΜΑΤΟΣ</a:t>
            </a:r>
          </a:p>
        </p:txBody>
      </p:sp>
      <p:sp>
        <p:nvSpPr>
          <p:cNvPr id="5" name="Σταυρός 4">
            <a:extLst>
              <a:ext uri="{FF2B5EF4-FFF2-40B4-BE49-F238E27FC236}">
                <a16:creationId xmlns:a16="http://schemas.microsoft.com/office/drawing/2014/main" id="{D1469058-35BA-F7EE-9FB2-F5D3E81B1D65}"/>
              </a:ext>
            </a:extLst>
          </p:cNvPr>
          <p:cNvSpPr/>
          <p:nvPr/>
        </p:nvSpPr>
        <p:spPr>
          <a:xfrm>
            <a:off x="9125210" y="2644037"/>
            <a:ext cx="551146" cy="488515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>
            <a:extLst>
              <a:ext uri="{FF2B5EF4-FFF2-40B4-BE49-F238E27FC236}">
                <a16:creationId xmlns:a16="http://schemas.microsoft.com/office/drawing/2014/main" id="{B84FA239-836F-9942-924B-FB35FC3BEB14}"/>
              </a:ext>
            </a:extLst>
          </p:cNvPr>
          <p:cNvSpPr/>
          <p:nvPr/>
        </p:nvSpPr>
        <p:spPr>
          <a:xfrm>
            <a:off x="7903925" y="3305151"/>
            <a:ext cx="2993718" cy="7139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ΑΛΛΑΓΗ ΜΙΚΡΟΒΙΑΚΗΣ ΣΥΝΘΕΣΗΣ</a:t>
            </a:r>
          </a:p>
        </p:txBody>
      </p:sp>
      <p:sp>
        <p:nvSpPr>
          <p:cNvPr id="7" name="Κάτω βέλος 6">
            <a:extLst>
              <a:ext uri="{FF2B5EF4-FFF2-40B4-BE49-F238E27FC236}">
                <a16:creationId xmlns:a16="http://schemas.microsoft.com/office/drawing/2014/main" id="{0E8E7576-5419-02B2-56AC-83C871575588}"/>
              </a:ext>
            </a:extLst>
          </p:cNvPr>
          <p:cNvSpPr/>
          <p:nvPr/>
        </p:nvSpPr>
        <p:spPr>
          <a:xfrm>
            <a:off x="9181577" y="4262417"/>
            <a:ext cx="551146" cy="7515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>
            <a:extLst>
              <a:ext uri="{FF2B5EF4-FFF2-40B4-BE49-F238E27FC236}">
                <a16:creationId xmlns:a16="http://schemas.microsoft.com/office/drawing/2014/main" id="{807E9D6C-3703-CF3B-30B9-A5175F88C546}"/>
              </a:ext>
            </a:extLst>
          </p:cNvPr>
          <p:cNvSpPr/>
          <p:nvPr/>
        </p:nvSpPr>
        <p:spPr>
          <a:xfrm>
            <a:off x="7960290" y="5024414"/>
            <a:ext cx="2993719" cy="10146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ΕΛΚΩΤΙΚΗ ΝΕΚΡΩΤΙΚΗ ΠΕΡΙΟΔΟΝΤΙΤΙΔΑ ΣΕ ΟΡΟΘΕΤΙΚΟΥΣ</a:t>
            </a:r>
          </a:p>
        </p:txBody>
      </p:sp>
      <p:sp>
        <p:nvSpPr>
          <p:cNvPr id="9" name="Στρογγυλεμένο ορθογώνιο 8">
            <a:extLst>
              <a:ext uri="{FF2B5EF4-FFF2-40B4-BE49-F238E27FC236}">
                <a16:creationId xmlns:a16="http://schemas.microsoft.com/office/drawing/2014/main" id="{68E21D4C-A473-28BB-9648-43EFA7E617C4}"/>
              </a:ext>
            </a:extLst>
          </p:cNvPr>
          <p:cNvSpPr/>
          <p:nvPr/>
        </p:nvSpPr>
        <p:spPr>
          <a:xfrm>
            <a:off x="726510" y="5631373"/>
            <a:ext cx="5749447" cy="5496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Προδιαθεσικοί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παράγοντες: κάπνισμα, ΣΔ, ξηροστομία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ED279-5057-774F-6511-C867C696FCA8}"/>
              </a:ext>
            </a:extLst>
          </p:cNvPr>
          <p:cNvSpPr txBox="1"/>
          <p:nvPr/>
        </p:nvSpPr>
        <p:spPr>
          <a:xfrm>
            <a:off x="9400783" y="6426036"/>
            <a:ext cx="274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Lomeli-Martinez et al 2022)</a:t>
            </a:r>
            <a:endParaRPr lang="el-G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20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4ECE56-5816-002D-B236-481577FA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2" y="177145"/>
            <a:ext cx="9404723" cy="1426186"/>
          </a:xfrm>
        </p:spPr>
        <p:txBody>
          <a:bodyPr/>
          <a:lstStyle/>
          <a:p>
            <a:r>
              <a:rPr lang="el-GR" sz="3600" b="1" i="0" dirty="0">
                <a:solidFill>
                  <a:srgbClr val="FFFF00"/>
                </a:solidFill>
                <a:effectLst/>
              </a:rPr>
              <a:t>ΝΕΚΡΩΤΙΚΕΣ ΠΕΡΙΟΔΟΝΤΙΚΕΣ ΝΟΣΟΙ (</a:t>
            </a:r>
            <a:r>
              <a:rPr lang="en" sz="3600" b="1" i="0" dirty="0">
                <a:solidFill>
                  <a:srgbClr val="FFFF00"/>
                </a:solidFill>
                <a:effectLst/>
              </a:rPr>
              <a:t>Necrotizing Periodontal Diseases </a:t>
            </a:r>
            <a:r>
              <a:rPr lang="el-GR" sz="3600" b="1" i="0" dirty="0">
                <a:solidFill>
                  <a:srgbClr val="FFFF00"/>
                </a:solidFill>
                <a:effectLst/>
              </a:rPr>
              <a:t>-</a:t>
            </a:r>
            <a:r>
              <a:rPr lang="en" sz="3600" b="1" i="0" dirty="0">
                <a:solidFill>
                  <a:srgbClr val="FFFF00"/>
                </a:solidFill>
                <a:effectLst/>
              </a:rPr>
              <a:t>NPDs</a:t>
            </a:r>
            <a:r>
              <a:rPr lang="el-GR" sz="3600" b="1" i="0" dirty="0">
                <a:solidFill>
                  <a:srgbClr val="FFFF00"/>
                </a:solidFill>
                <a:effectLst/>
              </a:rPr>
              <a:t>)</a:t>
            </a:r>
            <a:endParaRPr lang="el-GR" sz="36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BBBFD7-AD52-C7D8-B78B-13DE7EE78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69" y="1615857"/>
            <a:ext cx="7101236" cy="4645068"/>
          </a:xfrm>
        </p:spPr>
        <p:txBody>
          <a:bodyPr>
            <a:normAutofit lnSpcReduction="10000"/>
          </a:bodyPr>
          <a:lstStyle/>
          <a:p>
            <a:r>
              <a:rPr lang="el-GR" sz="2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Τυπική κλινική εικόνα</a:t>
            </a:r>
            <a:r>
              <a:rPr lang="el-G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νέκρωση και έλκη των </a:t>
            </a:r>
            <a:r>
              <a:rPr lang="el-GR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μεσοδοντίων</a:t>
            </a:r>
            <a:r>
              <a:rPr lang="el-G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θηλών, κάλυψη με </a:t>
            </a:r>
            <a:r>
              <a:rPr lang="el-GR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ψευδομεμβράνη</a:t>
            </a:r>
            <a:r>
              <a:rPr lang="el-G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αιμορραγία, οξύ πόνο και κακοσμία </a:t>
            </a:r>
          </a:p>
          <a:p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Επ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πτωση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των</a:t>
            </a:r>
            <a:r>
              <a:rPr lang="e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NPDs </a:t>
            </a:r>
            <a:r>
              <a:rPr lang="el-G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στο γενικό πληθυσμό κυμαίνεται από </a:t>
            </a:r>
            <a:r>
              <a:rPr lang="e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51έ</a:t>
            </a:r>
            <a:r>
              <a:rPr lang="el-G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ως</a:t>
            </a:r>
            <a:r>
              <a:rPr lang="e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l-G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lang="el-G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ενώ στους ασθενείς με </a:t>
            </a:r>
            <a:r>
              <a:rPr lang="en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HIV/AIDS </a:t>
            </a:r>
            <a:r>
              <a:rPr lang="el-G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από 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ως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Παρόμοια με την περιοδοντίτιδα, η αιτιολογία των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NPDs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η οδοντική πλάκα. Ωστόσο, η διαταραγμένη συστηματική κατάσταση των ασθενών που επηρεάζονται από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NPDs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επιτρέπει μια ξαφνική σοβαρή εξέλκωση και νέκρωση των περιοδοντικών ιστών που τυπικά δεν εμφανίζεται στον γενικό υγιή πληθυσμό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7D24D-79CC-4819-D6A4-79A3E8F7BF9D}"/>
              </a:ext>
            </a:extLst>
          </p:cNvPr>
          <p:cNvSpPr txBox="1"/>
          <p:nvPr/>
        </p:nvSpPr>
        <p:spPr>
          <a:xfrm>
            <a:off x="10049853" y="6248399"/>
            <a:ext cx="1866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(Lim et al 2020)</a:t>
            </a:r>
            <a:endParaRPr lang="el-G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ecrotizing periodontitis in the context of Takayasu's disease: Report of a  case.">
            <a:extLst>
              <a:ext uri="{FF2B5EF4-FFF2-40B4-BE49-F238E27FC236}">
                <a16:creationId xmlns:a16="http://schemas.microsoft.com/office/drawing/2014/main" id="{8EE3C23C-469E-654F-B280-4B800090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93" y="2152344"/>
            <a:ext cx="3836943" cy="255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7A83D2-099F-514E-85C1-EEAE029CF084}"/>
              </a:ext>
            </a:extLst>
          </p:cNvPr>
          <p:cNvSpPr txBox="1"/>
          <p:nvPr/>
        </p:nvSpPr>
        <p:spPr>
          <a:xfrm>
            <a:off x="8693062" y="4847573"/>
            <a:ext cx="2379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Onculeye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2023)</a:t>
            </a:r>
            <a:endParaRPr lang="el-G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21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1BEA82-8C17-152B-A9B4-5C7BE9C5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42" y="289880"/>
            <a:ext cx="9750492" cy="837463"/>
          </a:xfrm>
        </p:spPr>
        <p:txBody>
          <a:bodyPr/>
          <a:lstStyle/>
          <a:p>
            <a:r>
              <a:rPr lang="el-GR" sz="4400" b="1" i="0" dirty="0">
                <a:solidFill>
                  <a:srgbClr val="FFFF00"/>
                </a:solidFill>
                <a:effectLst/>
              </a:rPr>
              <a:t>ΝΕΚΡΩΤΙΚΕΣ ΠΕΡΙΟΔΟΝΤΙΚΕΣ ΝΟΣΟΙ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BB389D7-6EEC-4225-7A8F-4531444B62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l-GR" b="1" dirty="0">
                <a:solidFill>
                  <a:srgbClr val="C00000"/>
                </a:solidFill>
              </a:rPr>
              <a:t>ΕΛΚΟΝΕΚΡΩΤΙΚΗ ΟΥΛΙΤΙΔΑ</a:t>
            </a:r>
          </a:p>
          <a:p>
            <a:r>
              <a:rPr lang="el-GR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Ερυθρότητα ούλων, νεκρωτικές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ψευδομεμβράνες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(φλεγμονώδη κύτταρα, νεκρωτικά κύτταρα, βακτήρια,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ινική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κρατηροειδείς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ελκώσεις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αιμορραγικά ούλα, κακοσμία, πόνος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Πρόσθια εντόπιση συνήθως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Κακουχία, λεμφαδενίτιδα, πυρετός,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χαλίτωση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49F69C6B-97FF-6E63-03DC-54685CCD11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C00000"/>
                </a:solidFill>
              </a:rPr>
              <a:t>  ΕΛΚΟΝΕΚΡΩΤΙΚΗ ΠΕΡΙΟΔΟΝΤΙΤΙΔΑ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Καταστροφή φατνιακού οστού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Έντονος πόνος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Αιμορραγία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Αποκάλυψη οστού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Εντοπισμένη ή γενικευμένη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ώ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λεια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πρόσφυσης έως και 90% σε 3-6 μήνες!</a:t>
            </a:r>
          </a:p>
        </p:txBody>
      </p:sp>
    </p:spTree>
    <p:extLst>
      <p:ext uri="{BB962C8B-B14F-4D97-AF65-F5344CB8AC3E}">
        <p14:creationId xmlns:p14="http://schemas.microsoft.com/office/powerpoint/2010/main" val="1751287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F487E6-E766-4EBF-FC55-F01CA0D6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7775"/>
          </a:xfrm>
        </p:spPr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ΣΑΡΚΩΜΑ </a:t>
            </a:r>
            <a:r>
              <a:rPr lang="en-US" b="1" dirty="0">
                <a:solidFill>
                  <a:srgbClr val="FFFF00"/>
                </a:solidFill>
              </a:rPr>
              <a:t>KAPOSI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AF6517-8832-9C72-0B9B-B715A0395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3332"/>
            <a:ext cx="8946541" cy="4645067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Συχνότητα: 15-20%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Εισαγωγή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30-50% μείωση συχνότητας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Κλινική εικόνα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ερυθρή/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ερυθροκύανη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/καφέ κηλίδα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εξελίσσεται σε πλάκα ή οζίδιο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πολυεστιακό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Εντόπιση: σκληρή υπερώα, ούλα, γλώσσα</a:t>
            </a:r>
          </a:p>
        </p:txBody>
      </p:sp>
      <p:pic>
        <p:nvPicPr>
          <p:cNvPr id="4098" name="Picture 2" descr="Management of oral Kaposi's sarcoma lesions on HIV-positive patient using  highly active antiretroviral therapy: Case report and a review of the  literature - ScienceDirect">
            <a:extLst>
              <a:ext uri="{FF2B5EF4-FFF2-40B4-BE49-F238E27FC236}">
                <a16:creationId xmlns:a16="http://schemas.microsoft.com/office/drawing/2014/main" id="{520942BE-44DF-2E51-258A-C160DF251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10" y="2768252"/>
            <a:ext cx="4227454" cy="3179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E870F5-432E-5D36-A557-AC0FF8990334}"/>
              </a:ext>
            </a:extLst>
          </p:cNvPr>
          <p:cNvSpPr txBox="1"/>
          <p:nvPr/>
        </p:nvSpPr>
        <p:spPr>
          <a:xfrm>
            <a:off x="8779553" y="5989714"/>
            <a:ext cx="169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(Shetty et al 2005)</a:t>
            </a:r>
            <a:endParaRPr lang="el-G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06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28A4D5-392B-3963-3591-8E57955C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ΣΑΡΚΩΜΑ </a:t>
            </a:r>
            <a:r>
              <a:rPr lang="en-US" b="1" dirty="0">
                <a:solidFill>
                  <a:srgbClr val="FFFF00"/>
                </a:solidFill>
              </a:rPr>
              <a:t>KAPOSI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382E02-5CD7-B7AC-3B90-543A42964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15858"/>
            <a:ext cx="8946541" cy="4632541"/>
          </a:xfrm>
        </p:spPr>
        <p:txBody>
          <a:bodyPr>
            <a:normAutofit/>
          </a:bodyPr>
          <a:lstStyle/>
          <a:p>
            <a:r>
              <a:rPr lang="el-GR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Διαφορική διάγνωση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Μικρές βλάβες</a:t>
            </a:r>
          </a:p>
          <a:p>
            <a:pPr lvl="2">
              <a:buFont typeface="Wingdings" pitchFamily="2" charset="2"/>
              <a:buChar char="v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Καλοήθεις αγγειακές βλάβες</a:t>
            </a:r>
          </a:p>
          <a:p>
            <a:pPr lvl="2">
              <a:buFont typeface="Wingdings" pitchFamily="2" charset="2"/>
              <a:buChar char="v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Μελαγχρωματικές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βλάβες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Μεγαλύτεροι όγκοι</a:t>
            </a:r>
          </a:p>
          <a:p>
            <a:pPr lvl="2">
              <a:buFont typeface="Wingdings" pitchFamily="2" charset="2"/>
              <a:buChar char="v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Πυογόνο κοκκίωμα</a:t>
            </a:r>
          </a:p>
          <a:p>
            <a:pPr lvl="2">
              <a:buFont typeface="Wingdings" pitchFamily="2" charset="2"/>
              <a:buChar char="v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Περιφερικό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γιγαντοκυτταρικό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κοκκίωμα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Διάγνωση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Βιοψία και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ιστοπαθολογική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εξέταση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Εκδήλωση ανάλογα με τη βαρύτητα της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ανοσοανεπάρκειας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rimary multinodular oral Kaposi's sarcoma – HIV seronegative young  patient: Report of a case - ScienceDirect">
            <a:extLst>
              <a:ext uri="{FF2B5EF4-FFF2-40B4-BE49-F238E27FC236}">
                <a16:creationId xmlns:a16="http://schemas.microsoft.com/office/drawing/2014/main" id="{D5AC4E48-DBC1-B49A-0993-21D0A8205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8" r="55497"/>
          <a:stretch/>
        </p:blipFill>
        <p:spPr bwMode="auto">
          <a:xfrm>
            <a:off x="8241725" y="1742599"/>
            <a:ext cx="3617238" cy="337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770F4B-13FF-15DA-ECDD-3B3EAF59EBFF}"/>
              </a:ext>
            </a:extLst>
          </p:cNvPr>
          <p:cNvSpPr txBox="1"/>
          <p:nvPr/>
        </p:nvSpPr>
        <p:spPr>
          <a:xfrm>
            <a:off x="9181577" y="5235879"/>
            <a:ext cx="2079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Senguven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2015)</a:t>
            </a:r>
            <a:endParaRPr lang="el-G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2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92E2F0-CAB6-6826-DFC1-4785E8E3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27" y="197132"/>
            <a:ext cx="9404723" cy="799885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ΕΞΕΛΙΞΗ ΤΗΣ ΛΟΙΜΩΞΗΣ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59B663-F112-0E8E-97B4-ADDA583CF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04" y="1460309"/>
            <a:ext cx="5535483" cy="2886052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Πρωτοπαθής ή οξεία λοίμωξη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(Οξύ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ρετροικό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σύνδρομο)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Ασυμπτωματικό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συμπτωματικό στάδιο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Προχωρημένη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νόσος ή πλήρες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Στρογγύλεμα διαγώνιων γωνιών του ορθογωνίου 3">
            <a:extLst>
              <a:ext uri="{FF2B5EF4-FFF2-40B4-BE49-F238E27FC236}">
                <a16:creationId xmlns:a16="http://schemas.microsoft.com/office/drawing/2014/main" id="{D7CCC395-7E3C-296C-982D-3037A4032607}"/>
              </a:ext>
            </a:extLst>
          </p:cNvPr>
          <p:cNvSpPr/>
          <p:nvPr/>
        </p:nvSpPr>
        <p:spPr>
          <a:xfrm>
            <a:off x="257806" y="4709785"/>
            <a:ext cx="5717110" cy="1938557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Τα </a:t>
            </a:r>
            <a:r>
              <a:rPr lang="el-GR" b="1" dirty="0" err="1">
                <a:solidFill>
                  <a:srgbClr val="002060"/>
                </a:solidFill>
              </a:rPr>
              <a:t>αντισ</a:t>
            </a:r>
            <a:r>
              <a:rPr lang="en-US" b="1" dirty="0" err="1">
                <a:solidFill>
                  <a:srgbClr val="002060"/>
                </a:solidFill>
              </a:rPr>
              <a:t>ώ</a:t>
            </a:r>
            <a:r>
              <a:rPr lang="el-GR" b="1" dirty="0" err="1">
                <a:solidFill>
                  <a:srgbClr val="002060"/>
                </a:solidFill>
              </a:rPr>
              <a:t>ματα</a:t>
            </a:r>
            <a:r>
              <a:rPr lang="el-GR" b="1" dirty="0">
                <a:solidFill>
                  <a:srgbClr val="002060"/>
                </a:solidFill>
              </a:rPr>
              <a:t> ανιχνεύονται στον ορό των ασθενών 2 εβδομάδες έως και 2 μήνες μετά τη μόλυνση</a:t>
            </a:r>
          </a:p>
          <a:p>
            <a:pPr algn="ctr"/>
            <a:r>
              <a:rPr lang="el-GR" i="1" dirty="0">
                <a:solidFill>
                  <a:srgbClr val="002060"/>
                </a:solidFill>
              </a:rPr>
              <a:t>Σε ορισμένες περιπτώσεις, μπορεί και μετά την πάροδο έως και 6 μηνών</a:t>
            </a:r>
          </a:p>
          <a:p>
            <a:pPr algn="ctr"/>
            <a:endParaRPr lang="el-GR" dirty="0"/>
          </a:p>
        </p:txBody>
      </p:sp>
      <p:pic>
        <p:nvPicPr>
          <p:cNvPr id="1026" name="Picture 2" descr="Acquired Immunodeficiency Syndrome (AIDS) | NIH">
            <a:extLst>
              <a:ext uri="{FF2B5EF4-FFF2-40B4-BE49-F238E27FC236}">
                <a16:creationId xmlns:a16="http://schemas.microsoft.com/office/drawing/2014/main" id="{07300D93-D54E-B69D-5A3D-E134EDD86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86" y="1209960"/>
            <a:ext cx="5717110" cy="3787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28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7B21147-16A0-31DE-4EB8-C43C77914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984" y="1665963"/>
            <a:ext cx="4785667" cy="45903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l-GR" dirty="0"/>
              <a:t>Λοιμώξεις </a:t>
            </a:r>
            <a:r>
              <a:rPr lang="el-GR" dirty="0" err="1"/>
              <a:t>βακτηριακής</a:t>
            </a:r>
            <a:r>
              <a:rPr lang="el-GR" dirty="0"/>
              <a:t> αιτιολογίας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/>
              <a:t> Φυματίωση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/>
              <a:t> Λοιμώξεις από το είδος </a:t>
            </a:r>
            <a:r>
              <a:rPr lang="en-US" dirty="0"/>
              <a:t>Mycobacterium avium-</a:t>
            </a:r>
            <a:r>
              <a:rPr lang="en-US" dirty="0" err="1"/>
              <a:t>intracellulare</a:t>
            </a:r>
            <a:endParaRPr lang="en-US" dirty="0"/>
          </a:p>
          <a:p>
            <a:r>
              <a:rPr lang="en-US" dirty="0"/>
              <a:t> </a:t>
            </a:r>
            <a:r>
              <a:rPr lang="el-GR" dirty="0" err="1"/>
              <a:t>Ιογενε</a:t>
            </a:r>
            <a:r>
              <a:rPr lang="en-US" dirty="0" err="1"/>
              <a:t>ί</a:t>
            </a:r>
            <a:r>
              <a:rPr lang="el-GR" dirty="0"/>
              <a:t>ς λοιμώξεις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/>
              <a:t> Λοιμώξεις από τον ιό του απλού έρπητα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err="1"/>
              <a:t>Ανεμευλογιά</a:t>
            </a:r>
            <a:endParaRPr lang="el-GR" dirty="0"/>
          </a:p>
          <a:p>
            <a:pPr lvl="1">
              <a:buFont typeface="Wingdings" pitchFamily="2" charset="2"/>
              <a:buChar char="Ø"/>
            </a:pPr>
            <a:r>
              <a:rPr lang="el-GR" dirty="0"/>
              <a:t> </a:t>
            </a:r>
            <a:r>
              <a:rPr lang="el-GR" dirty="0" err="1"/>
              <a:t>Έρπης</a:t>
            </a:r>
            <a:r>
              <a:rPr lang="el-GR" dirty="0"/>
              <a:t> ζωστήρας</a:t>
            </a:r>
          </a:p>
          <a:p>
            <a:r>
              <a:rPr lang="el-GR" dirty="0"/>
              <a:t> </a:t>
            </a:r>
            <a:r>
              <a:rPr lang="en-US" dirty="0"/>
              <a:t>HPV</a:t>
            </a:r>
            <a:r>
              <a:rPr lang="el-GR" dirty="0"/>
              <a:t> λοιμώξεις</a:t>
            </a:r>
          </a:p>
          <a:p>
            <a:r>
              <a:rPr lang="el-GR" dirty="0" err="1"/>
              <a:t>Μελάγχρωση</a:t>
            </a:r>
            <a:r>
              <a:rPr lang="el-GR" dirty="0"/>
              <a:t> βλεννογόνου στόματος</a:t>
            </a:r>
          </a:p>
          <a:p>
            <a:r>
              <a:rPr lang="el-GR" dirty="0"/>
              <a:t>Νόσοι σιελογόνων αδένων</a:t>
            </a:r>
          </a:p>
          <a:p>
            <a:r>
              <a:rPr lang="el-GR" dirty="0"/>
              <a:t> Άτυπες </a:t>
            </a:r>
            <a:r>
              <a:rPr lang="el-GR" dirty="0" err="1"/>
              <a:t>ελκώσεις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8D36566-2D42-5980-074E-A7B828030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665776"/>
            <a:ext cx="4692006" cy="45905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l-GR" dirty="0"/>
              <a:t>Λοιμώξεις </a:t>
            </a:r>
            <a:r>
              <a:rPr lang="el-GR" dirty="0" err="1"/>
              <a:t>βακτηριακής</a:t>
            </a:r>
            <a:r>
              <a:rPr lang="el-GR" dirty="0"/>
              <a:t> αιτιολογίας</a:t>
            </a:r>
          </a:p>
          <a:p>
            <a:r>
              <a:rPr lang="el-GR" dirty="0"/>
              <a:t> Ιογενείς λοιμώξεις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/>
              <a:t> Από </a:t>
            </a:r>
            <a:r>
              <a:rPr lang="el-GR" dirty="0" err="1"/>
              <a:t>κυτταρομεγαλοιό</a:t>
            </a:r>
            <a:endParaRPr lang="el-GR" dirty="0"/>
          </a:p>
          <a:p>
            <a:r>
              <a:rPr lang="el-GR" dirty="0"/>
              <a:t>Μολυσματική </a:t>
            </a:r>
            <a:r>
              <a:rPr lang="el-GR" dirty="0" err="1"/>
              <a:t>τέρμινθος</a:t>
            </a:r>
            <a:endParaRPr lang="el-GR" dirty="0"/>
          </a:p>
          <a:p>
            <a:r>
              <a:rPr lang="el-GR" dirty="0"/>
              <a:t> Μυκητιάσεις εν τω </a:t>
            </a:r>
            <a:r>
              <a:rPr lang="el-GR" dirty="0" err="1"/>
              <a:t>βάθει</a:t>
            </a:r>
            <a:endParaRPr lang="el-GR" dirty="0"/>
          </a:p>
          <a:p>
            <a:r>
              <a:rPr lang="el-GR" dirty="0"/>
              <a:t> Εξελκώσεις που μοιάζουν με άφθες</a:t>
            </a:r>
          </a:p>
          <a:p>
            <a:r>
              <a:rPr lang="el-GR" dirty="0"/>
              <a:t> Νευρολογικές εκδηλώσεις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/>
              <a:t> Πάρεση προσωπικού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/>
              <a:t> Νευραλγία τριδύμου</a:t>
            </a:r>
          </a:p>
        </p:txBody>
      </p:sp>
      <p:sp>
        <p:nvSpPr>
          <p:cNvPr id="9" name="Κορνίζα 8">
            <a:extLst>
              <a:ext uri="{FF2B5EF4-FFF2-40B4-BE49-F238E27FC236}">
                <a16:creationId xmlns:a16="http://schemas.microsoft.com/office/drawing/2014/main" id="{AD2538C9-F09B-321B-84A9-E9F5D2FBC5DC}"/>
              </a:ext>
            </a:extLst>
          </p:cNvPr>
          <p:cNvSpPr/>
          <p:nvPr/>
        </p:nvSpPr>
        <p:spPr>
          <a:xfrm>
            <a:off x="713984" y="801666"/>
            <a:ext cx="4785667" cy="864297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Βλάβες μ</a:t>
            </a:r>
            <a:r>
              <a:rPr lang="en-US" b="1" dirty="0" err="1">
                <a:solidFill>
                  <a:srgbClr val="002060"/>
                </a:solidFill>
              </a:rPr>
              <a:t>έ</a:t>
            </a:r>
            <a:r>
              <a:rPr lang="el-GR" b="1" dirty="0" err="1">
                <a:solidFill>
                  <a:srgbClr val="002060"/>
                </a:solidFill>
              </a:rPr>
              <a:t>σης</a:t>
            </a:r>
            <a:r>
              <a:rPr lang="el-GR" b="1" dirty="0">
                <a:solidFill>
                  <a:srgbClr val="002060"/>
                </a:solidFill>
              </a:rPr>
              <a:t> υποψίας για </a:t>
            </a:r>
            <a:r>
              <a:rPr lang="en-US" b="1" dirty="0">
                <a:solidFill>
                  <a:srgbClr val="002060"/>
                </a:solidFill>
              </a:rPr>
              <a:t>HIV</a:t>
            </a:r>
            <a:r>
              <a:rPr lang="el-GR" b="1" dirty="0">
                <a:solidFill>
                  <a:srgbClr val="002060"/>
                </a:solidFill>
              </a:rPr>
              <a:t> λοίμωξη</a:t>
            </a:r>
          </a:p>
        </p:txBody>
      </p:sp>
      <p:sp>
        <p:nvSpPr>
          <p:cNvPr id="10" name="Κορνίζα 9">
            <a:extLst>
              <a:ext uri="{FF2B5EF4-FFF2-40B4-BE49-F238E27FC236}">
                <a16:creationId xmlns:a16="http://schemas.microsoft.com/office/drawing/2014/main" id="{A461D12B-435A-EF6C-2E6F-52AF29F912CC}"/>
              </a:ext>
            </a:extLst>
          </p:cNvPr>
          <p:cNvSpPr/>
          <p:nvPr/>
        </p:nvSpPr>
        <p:spPr>
          <a:xfrm>
            <a:off x="5654494" y="801666"/>
            <a:ext cx="4692006" cy="864110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Βλάβες χαμηλής υποψίας για </a:t>
            </a:r>
            <a:r>
              <a:rPr lang="en-US" b="1" dirty="0">
                <a:solidFill>
                  <a:srgbClr val="002060"/>
                </a:solidFill>
              </a:rPr>
              <a:t>HIV</a:t>
            </a:r>
            <a:r>
              <a:rPr lang="el-GR" b="1" dirty="0">
                <a:solidFill>
                  <a:srgbClr val="002060"/>
                </a:solidFill>
              </a:rPr>
              <a:t> λοίμωξη</a:t>
            </a:r>
          </a:p>
        </p:txBody>
      </p:sp>
    </p:spTree>
    <p:extLst>
      <p:ext uri="{BB962C8B-B14F-4D97-AF65-F5344CB8AC3E}">
        <p14:creationId xmlns:p14="http://schemas.microsoft.com/office/powerpoint/2010/main" val="3195212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FC6FF5-149C-8132-F413-1814A6B2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9" y="189671"/>
            <a:ext cx="9963434" cy="1400530"/>
          </a:xfrm>
        </p:spPr>
        <p:txBody>
          <a:bodyPr/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ΝΟΣΟΙ ΣΙΕΛΟΓΟΝΩΝ ΑΔΕΝΩΝ ΣΧΕΤΙΖΟΜΕΝΟΙ ΜΕ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ΛΟΙΜΩΞΗ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AF677D-3956-A247-A0C4-E4F732918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718" y="1841326"/>
            <a:ext cx="9670093" cy="4407073"/>
          </a:xfrm>
        </p:spPr>
        <p:txBody>
          <a:bodyPr>
            <a:normAutofit/>
          </a:bodyPr>
          <a:lstStyle/>
          <a:p>
            <a:r>
              <a:rPr lang="el-GR" dirty="0"/>
              <a:t>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HIV-salivary gland disease (HIV-SGD)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Διόγκωση παρωτίδων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άμφω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Μοιάζε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σύνδρομο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Sjogren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Σιαλαδενίτιδα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Σύνδρομο διάχυτης διηθητικής λεμφοκυττάρωσης (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diffuse infiltrative lymphocytosis syndrome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Καλο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θεις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λεμφοεπιθηλιακές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βλάβες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Νεοπλάσματα (καλοήθη ή κακοήθη)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Ξηροστομία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F3BD4-F4E9-52FC-E37D-5F2D1EB9AB5F}"/>
              </a:ext>
            </a:extLst>
          </p:cNvPr>
          <p:cNvSpPr txBox="1"/>
          <p:nvPr/>
        </p:nvSpPr>
        <p:spPr>
          <a:xfrm>
            <a:off x="9281787" y="6079122"/>
            <a:ext cx="2530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(Sharma G, Nagpal A. 2015)</a:t>
            </a:r>
            <a:endParaRPr lang="el-G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05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8F94BE-45C5-B0B0-9BD6-46C7D90C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ΑΤΥΠΕΣ ΕΛΚΩΣΕΙΣ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F8E302-34A2-60E1-E5A6-65406F39C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27968"/>
            <a:ext cx="9230661" cy="4820432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Άτυπες, μη ειδικές, εξαιρετικά επώδυνες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ελκώσεις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ulcers not otherwise specified (NOS)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συχνότητα 2-4%</a:t>
            </a: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Έχουν παρατηρηθεί ως αρχική εκδήλωση της νόσου αλλά και σε ασθενείς που έχουν διαγνωστεί με τη λοίμωξη</a:t>
            </a: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Δεν έχει διευκρινιστεί η παθογένεια ή οι αιτιολογικοί παράγοντες </a:t>
            </a: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ελκώσεις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τύπου μεγάλης άφθας»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επίμονες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μη ανταπόκριση σε τοπική ή συστηματική θεραπεία με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στεροειδή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Νεκρωτική ελκώδης στοματίτιδα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επώδυνα, βαθιά έλκη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όταν εντοπίζονται στους μαλθακούς ιστούς      </a:t>
            </a:r>
            <a:r>
              <a:rPr lang="en-US" sz="2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ταν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εντοπίζονται σε ούλα και υπερώα, με αποκάλυψη οστού      </a:t>
            </a:r>
            <a:r>
              <a:rPr lang="en-US" sz="2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</a:t>
            </a:r>
            <a:endParaRPr lang="el-GR" sz="22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44E31A-60A0-67D4-0F34-B4C36AC01C1D}"/>
              </a:ext>
            </a:extLst>
          </p:cNvPr>
          <p:cNvSpPr txBox="1"/>
          <p:nvPr/>
        </p:nvSpPr>
        <p:spPr>
          <a:xfrm>
            <a:off x="8993689" y="6405282"/>
            <a:ext cx="2956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Delgado et al 2009, Jones et al 2000)</a:t>
            </a:r>
            <a:endParaRPr lang="el-G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Δεξιό βέλος 4">
            <a:extLst>
              <a:ext uri="{FF2B5EF4-FFF2-40B4-BE49-F238E27FC236}">
                <a16:creationId xmlns:a16="http://schemas.microsoft.com/office/drawing/2014/main" id="{484CC1CF-EB00-C259-4C77-33C08B2BCB5C}"/>
              </a:ext>
            </a:extLst>
          </p:cNvPr>
          <p:cNvSpPr/>
          <p:nvPr/>
        </p:nvSpPr>
        <p:spPr>
          <a:xfrm>
            <a:off x="6463429" y="5430032"/>
            <a:ext cx="288099" cy="1628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εξιό βέλος 5">
            <a:extLst>
              <a:ext uri="{FF2B5EF4-FFF2-40B4-BE49-F238E27FC236}">
                <a16:creationId xmlns:a16="http://schemas.microsoft.com/office/drawing/2014/main" id="{FD84F26B-3025-DF73-0844-F40B5E38868C}"/>
              </a:ext>
            </a:extLst>
          </p:cNvPr>
          <p:cNvSpPr/>
          <p:nvPr/>
        </p:nvSpPr>
        <p:spPr>
          <a:xfrm>
            <a:off x="8304756" y="5812077"/>
            <a:ext cx="277661" cy="1649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5159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485FF4-0C7A-3C13-E9E5-BA27499D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ΑΤΥΠΕΣ ΕΛΚΩΣΕΙΣ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4A45D5-DCFE-378E-668B-D6DBCDB60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32" y="1691015"/>
            <a:ext cx="7364283" cy="445717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Διαφορική διάγνωση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Ερπητική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στοματίτιδα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Βακτηριακή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λοίμωξη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Νεοπλάσματα (σάρκωμα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Kaposi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non-Hodgkin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λέμφωμα)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Ιστοπαθολογική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εξέταση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μη ειδική φλεγμονή</a:t>
            </a:r>
          </a:p>
        </p:txBody>
      </p:sp>
      <p:sp>
        <p:nvSpPr>
          <p:cNvPr id="4" name="Στρογγυλεμένο ορθογώνιο 3">
            <a:extLst>
              <a:ext uri="{FF2B5EF4-FFF2-40B4-BE49-F238E27FC236}">
                <a16:creationId xmlns:a16="http://schemas.microsoft.com/office/drawing/2014/main" id="{FFECE2B8-75BD-D4DE-EC37-8DD586F3CEBA}"/>
              </a:ext>
            </a:extLst>
          </p:cNvPr>
          <p:cNvSpPr/>
          <p:nvPr/>
        </p:nvSpPr>
        <p:spPr>
          <a:xfrm>
            <a:off x="7452986" y="1952709"/>
            <a:ext cx="4171168" cy="11725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Η αναγνώρισή τους μπορεί να συμβάλλει στη διάγνωση </a:t>
            </a:r>
            <a:r>
              <a:rPr lang="el-GR" b="1" dirty="0" err="1">
                <a:solidFill>
                  <a:srgbClr val="002060"/>
                </a:solidFill>
              </a:rPr>
              <a:t>οροθετικότητας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5" name="Στρογγυλεμένο ορθογώνιο 4">
            <a:extLst>
              <a:ext uri="{FF2B5EF4-FFF2-40B4-BE49-F238E27FC236}">
                <a16:creationId xmlns:a16="http://schemas.microsoft.com/office/drawing/2014/main" id="{C62E6CF6-55F0-0C8C-2053-C799DD7B5D5B}"/>
              </a:ext>
            </a:extLst>
          </p:cNvPr>
          <p:cNvSpPr/>
          <p:nvPr/>
        </p:nvSpPr>
        <p:spPr>
          <a:xfrm>
            <a:off x="7553195" y="3732756"/>
            <a:ext cx="4070959" cy="14005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Η έλλειψη ειδικών διαγνωστικών κριτηρίων καθιστά δύσκολη τη διαφορική τους διάγνωση</a:t>
            </a:r>
          </a:p>
        </p:txBody>
      </p:sp>
    </p:spTree>
    <p:extLst>
      <p:ext uri="{BB962C8B-B14F-4D97-AF65-F5344CB8AC3E}">
        <p14:creationId xmlns:p14="http://schemas.microsoft.com/office/powerpoint/2010/main" val="258485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A6F3D4-A7A4-01AF-BB3D-DE608214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2" y="152093"/>
            <a:ext cx="9404723" cy="140053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ΠΛΑΣΜΑΒΛΑΣΤΙΚΟ ΛΕΜΦΩΜΑ</a:t>
            </a:r>
            <a:b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plasmablastic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lymphoma-PBL)</a:t>
            </a:r>
            <a:endParaRPr lang="el-GR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464614-6B39-343B-8C98-69F3B4ACB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2" y="1770582"/>
            <a:ext cx="6706667" cy="4195481"/>
          </a:xfrm>
        </p:spPr>
        <p:txBody>
          <a:bodyPr>
            <a:normAutofit fontScale="925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Επιθετικό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χυτο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λέμφωμα μεγάλων Β-κυττάρων</a:t>
            </a:r>
          </a:p>
          <a:p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Περιγράφηκε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για πρώτη φορά το 1997 από τους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Delecluse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Εντόπιση στη στοματική κοιλότητα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2,6%-3% λεμφωμάτων σε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ασθενείς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AIDS-defining disease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Ισχυρή συσχέτιση με τον ιό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Epstein-Barr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</a:t>
            </a:r>
            <a:r>
              <a:rPr lang="en-US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l-GR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γνωση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ιατρικό ιστορικό, κλινική εξέταση λεμφαδένων, εργαστηριακός έλεγχος (γενική αίματος, κ/λ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ανοσοσφαιρίνες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 πλάσμα και ούρα)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Προγνωστικοί παράγο</a:t>
            </a:r>
            <a:r>
              <a:rPr lang="el-GR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ντες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πλήρης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ύ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φεση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κλινικό στάδιο, μοριακοί δείκτες</a:t>
            </a:r>
            <a:endParaRPr lang="el-GR" dirty="0"/>
          </a:p>
        </p:txBody>
      </p:sp>
      <p:pic>
        <p:nvPicPr>
          <p:cNvPr id="1025" name="Picture 1" descr="page3image31405408">
            <a:extLst>
              <a:ext uri="{FF2B5EF4-FFF2-40B4-BE49-F238E27FC236}">
                <a16:creationId xmlns:a16="http://schemas.microsoft.com/office/drawing/2014/main" id="{6E93E879-8D43-DBA5-CC25-53EAA580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29" y="2449530"/>
            <a:ext cx="5431947" cy="2837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97604F-235B-2E12-4755-1878D4005D02}"/>
              </a:ext>
            </a:extLst>
          </p:cNvPr>
          <p:cNvSpPr txBox="1"/>
          <p:nvPr/>
        </p:nvSpPr>
        <p:spPr>
          <a:xfrm>
            <a:off x="9837891" y="6205237"/>
            <a:ext cx="1979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Fonseca et al 2021)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93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82935F-F417-CEC8-A703-3A3F60D0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HIV </a:t>
            </a:r>
            <a:r>
              <a:rPr lang="el-GR" b="1" dirty="0">
                <a:solidFill>
                  <a:srgbClr val="FFFF00"/>
                </a:solidFill>
              </a:rPr>
              <a:t>ΛΟΙΜΩΞΗ ΣΕ ΠΑΙΔΙΑ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596F26-E5CD-6546-D005-E2588A77F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40701"/>
            <a:ext cx="8946541" cy="5135671"/>
          </a:xfrm>
        </p:spPr>
        <p:txBody>
          <a:bodyPr>
            <a:normAutofit/>
          </a:bodyPr>
          <a:lstStyle/>
          <a:p>
            <a:r>
              <a:rPr lang="el-G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Υψηλός αριθμός, κυρίως στις αναπτυσσόμενες χώρες, όπου η κύρια αιτία είναι η κάθετη μετάδοση (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Lauritano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</a:t>
            </a:r>
            <a:r>
              <a:rPr lang="el-G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l-G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2020)</a:t>
            </a:r>
          </a:p>
          <a:p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Καντιντίαση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Η πιο συχνή στοματική βλάβη </a:t>
            </a:r>
          </a:p>
          <a:p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Ακολουθεί η ουλίτιδα (συμπεριλαμβανομένης της νεκρωτικής </a:t>
            </a:r>
            <a:r>
              <a:rPr lang="el-G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ελκωτικής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ουλίτιδας)</a:t>
            </a:r>
          </a:p>
          <a:p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Συχνά: </a:t>
            </a:r>
            <a:r>
              <a:rPr lang="el-GR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ελκώσεις</a:t>
            </a: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(άφθες και άτυπες </a:t>
            </a:r>
            <a:r>
              <a:rPr lang="el-GR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ελκώσεις</a:t>
            </a: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διόγκωση παρωτίδων</a:t>
            </a:r>
          </a:p>
          <a:p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Σπάνια: Τριχωτή </a:t>
            </a:r>
            <a:r>
              <a:rPr lang="el-G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λευκοπλακία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σάρκωμα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Kaposi 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Παιδι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υπό </a:t>
            </a:r>
            <a:r>
              <a:rPr lang="el-GR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αντιρετροική</a:t>
            </a: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αγωγή: 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Μελάγχρωση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θηλώματα 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Αυξημένη συχνότητα τερηδόνας 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Πιθανώς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επειδή ορισμένα από τα φάρμακα έχουν βάση τη σακχαρόζη με τη μορφή σιροπιού ή εναιωρήματος και κάποια άλλα οδηγούν σε μειωμένη σιελόρροια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DB808-13F0-C925-F9EC-1FEEF5BB2EA5}"/>
              </a:ext>
            </a:extLst>
          </p:cNvPr>
          <p:cNvSpPr txBox="1"/>
          <p:nvPr/>
        </p:nvSpPr>
        <p:spPr>
          <a:xfrm>
            <a:off x="6976996" y="6251393"/>
            <a:ext cx="507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Ying-Lam et al 2022,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Lauritano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2020, </a:t>
            </a:r>
            <a:r>
              <a:rPr lang="en-US" sz="1400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Rwenyonyi</a:t>
            </a:r>
            <a:r>
              <a:rPr lang="en-US" sz="14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et al 2011)</a:t>
            </a:r>
            <a:endParaRPr lang="el-G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67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1D6EF4-AD66-DA4B-C09D-40CD23DB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ΟΔΟΝΤΙΑΤΡΙΚΗ ΔΙΑΧΕΙΡΙΣΗ ΑΣΘΕΝΟΥΣ ΜΕ </a:t>
            </a:r>
            <a:r>
              <a:rPr lang="en-US" b="1" dirty="0">
                <a:solidFill>
                  <a:srgbClr val="FFFF00"/>
                </a:solidFill>
              </a:rPr>
              <a:t>HIV/AIDS</a:t>
            </a:r>
            <a:endParaRPr lang="el-GR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Μύθοι και αλήθειες σχετικά με την αισθητική οδοντιατρική">
            <a:extLst>
              <a:ext uri="{FF2B5EF4-FFF2-40B4-BE49-F238E27FC236}">
                <a16:creationId xmlns:a16="http://schemas.microsoft.com/office/drawing/2014/main" id="{2648315A-7701-E9F8-763F-0F4BDF272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58" y="3483406"/>
            <a:ext cx="5502357" cy="3042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14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D6B603-5F24-2A5F-FC3A-0A891C42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47"/>
            <a:ext cx="10376793" cy="140053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ΟΔΟΝΤΙΑΤΡΙΚΗ ΔΙΑΧΕΙΡΙΣΗ ΑΣΘΕΝΟΥΣ ΜΕ </a:t>
            </a:r>
            <a:r>
              <a:rPr lang="en-US" b="1" dirty="0">
                <a:solidFill>
                  <a:srgbClr val="FFFF00"/>
                </a:solidFill>
              </a:rPr>
              <a:t>HIV/AIDS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AEEA49-585F-BCB7-2B9C-130329618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36" y="1939907"/>
            <a:ext cx="5686654" cy="4195481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Λήψη ιστορικού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Καλή σχέση με τον ασθενή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Σχέση </a:t>
            </a:r>
            <a:r>
              <a:rPr lang="el-GR" sz="24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ΕΜΠΙΣΤΟΣΥΝΗΣ </a:t>
            </a:r>
            <a:endParaRPr lang="el-GR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Δεδομένου ότι ο HIV ασθενής μπορεί να είναι </a:t>
            </a:r>
            <a:r>
              <a:rPr lang="el-GR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ασυμπτωματικός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μπορεί να μην αναγνωριστεί, θα πρέπει να τηρούνται τυπικές προφυλάξεις για τον έλεγχο της λοίμωξης για </a:t>
            </a:r>
            <a:r>
              <a:rPr lang="el-G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ΟΛΟΥΣ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τους ασθενείς</a:t>
            </a:r>
          </a:p>
        </p:txBody>
      </p:sp>
      <p:pic>
        <p:nvPicPr>
          <p:cNvPr id="6146" name="Picture 2" descr="Έγγραφο με όνομα ιατρικό απόρρητο σε έναν πίνακα. — Φωτογραφία Αρχείου ©  designer491 #154500140">
            <a:extLst>
              <a:ext uri="{FF2B5EF4-FFF2-40B4-BE49-F238E27FC236}">
                <a16:creationId xmlns:a16="http://schemas.microsoft.com/office/drawing/2014/main" id="{F21F45E0-B91A-3A42-CF9A-7C9D6504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03" y="1177052"/>
            <a:ext cx="3830424" cy="2796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Βασικές Δεξιότητες Συμβουλευτικής – Λήψη Ιστορικού» – FocusLab">
            <a:extLst>
              <a:ext uri="{FF2B5EF4-FFF2-40B4-BE49-F238E27FC236}">
                <a16:creationId xmlns:a16="http://schemas.microsoft.com/office/drawing/2014/main" id="{AFFA7F6D-1C04-B1F5-349F-992499DA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03" y="4196219"/>
            <a:ext cx="3830424" cy="2423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88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285D35-83B3-E5FD-2A35-C2926026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94" y="139567"/>
            <a:ext cx="10051116" cy="140053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ΟΔΟΝΤΙΑΤΡΙΚΗ ΔΙΑΧΕΙΡΙΣΗ ΑΣΘΕΝΟΥΣ ΜΕ </a:t>
            </a:r>
            <a:r>
              <a:rPr lang="en-US" b="1" dirty="0">
                <a:solidFill>
                  <a:srgbClr val="FFFF00"/>
                </a:solidFill>
              </a:rPr>
              <a:t>HIV/AIDS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4C74B4-635A-1A19-AC60-3E2F25D2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4" y="1802398"/>
            <a:ext cx="10414372" cy="4195481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Όλα τα οδοντιατρεία θα πρέπει να είναι σε θέση να παρέχουν τακτική οδοντιατρική φροντίδα σε ενήλικες ή παιδιατρικούς οροθετικούς ασθενείς 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Σχεδόν όλοι οι ασθενείς με HIV λοίμωξη είναι σε θέση να ανεχθούν τη συνήθη οδοντιατρική φροντίδα και εργασίες, συμπεριλαμβανομένης της στοματικής χειρουργικής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Ολοκληρωμένη στοματολογική εξέταση κατά την αρχική αξιολόγηση ενός οροθετικού ασθενούς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Συνεχής παρακολούθηση οδοντικής και στοματικής υγείας για την εξέλιξη της νόσου</a:t>
            </a:r>
            <a:r>
              <a:rPr lang="el-GR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3B48D-ABB5-5D82-F5BD-BA81C9C4A91B}"/>
              </a:ext>
            </a:extLst>
          </p:cNvPr>
          <p:cNvSpPr txBox="1"/>
          <p:nvPr/>
        </p:nvSpPr>
        <p:spPr>
          <a:xfrm>
            <a:off x="9006213" y="6260180"/>
            <a:ext cx="2981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(American Dental Association)</a:t>
            </a:r>
            <a:endParaRPr lang="el-G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73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9B2C40-C0DE-982F-298E-5A71B619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69" y="164619"/>
            <a:ext cx="10146082" cy="1400530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ΟΔΟΝΤΙΑΤΡΙΚΗ ΔΙΑΧΕΙΡΙΣΗ ΑΣΘΕΝΟΥΣ ΜΕ </a:t>
            </a:r>
            <a:r>
              <a:rPr lang="en-US" b="1" dirty="0">
                <a:solidFill>
                  <a:srgbClr val="FFFF00"/>
                </a:solidFill>
              </a:rPr>
              <a:t>HIV/AIDS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2210B0-565F-0FC0-F2D6-4CACF34E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25" y="1839976"/>
            <a:ext cx="6838190" cy="4195481"/>
          </a:xfrm>
        </p:spPr>
        <p:txBody>
          <a:bodyPr/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θεραπείες HIV και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αντιρετροϊκές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θεραπείες μπορεί να σχετίζονται με μη φυσιολογική αιμορραγία, δυσανεξία στη γλυκόζη ή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υπερλιπιδαιμία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η οποία μπορεί να εντοπιστεί μέσω επικοινωνίας με τον ασθενή και τον γιατρό του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Επικοινωνία με τον γιατρό του ασθενούς για μια πλήρη ιατρική εκτίμηση μπορεί να βοηθήσει στη δημιουργία ενός ασφαλούς θεραπευτικού σχεδίου προσαρμοσμένου στην ιατρική κατάσταση του ασθενούς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7170" name="Picture 2" descr="Frontiers | Insulin Resistance in HIV-Patients: Causes and Consequences">
            <a:extLst>
              <a:ext uri="{FF2B5EF4-FFF2-40B4-BE49-F238E27FC236}">
                <a16:creationId xmlns:a16="http://schemas.microsoft.com/office/drawing/2014/main" id="{5A52286E-747D-DA94-0D5B-3912464F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31" y="2354893"/>
            <a:ext cx="4447934" cy="3282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BC17E-465F-6993-9D9A-6E0232718971}"/>
              </a:ext>
            </a:extLst>
          </p:cNvPr>
          <p:cNvSpPr txBox="1"/>
          <p:nvPr/>
        </p:nvSpPr>
        <p:spPr>
          <a:xfrm>
            <a:off x="8780745" y="5637689"/>
            <a:ext cx="2066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(Pedro et al 2018)</a:t>
            </a:r>
            <a:endParaRPr lang="el-G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5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CD6B87-8248-F437-040C-91BFC42C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29" y="154027"/>
            <a:ext cx="9404723" cy="774833"/>
          </a:xfrm>
        </p:spPr>
        <p:txBody>
          <a:bodyPr/>
          <a:lstStyle/>
          <a:p>
            <a:r>
              <a:rPr lang="el-GR" b="1" dirty="0">
                <a:solidFill>
                  <a:srgbClr val="FFFF00"/>
                </a:solidFill>
              </a:rPr>
              <a:t>ΟΞΥ ΡΕΤΡΟΙΚΟ ΣΥΝΔΡΟΜΟ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6205AB-2F7A-4F95-18D2-70733F983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18" y="1064712"/>
            <a:ext cx="7207686" cy="5555291"/>
          </a:xfrm>
        </p:spPr>
        <p:txBody>
          <a:bodyPr>
            <a:normAutofit/>
          </a:bodyPr>
          <a:lstStyle/>
          <a:p>
            <a:r>
              <a:rPr lang="el-GR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Εμφανίζεται τη χρονική περίοδο που μεσολαβεί από τη στιγμή της μόλυνσης έως την ανίχνευση των ειδικών αντισωμάτων στον ορό του αίματος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διαρκεί λίγες εβδομάδες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50-70% εμφανίζουν κλινικά σημεία και συμπτώματα (συνήθως 1-6 εβδομάδες μετά τη μόλυνση)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κλινική εικόνα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γριπώδους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συνδρομής ή λοιμώδους μονοπυρήνωσης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πυρετός, κακουχία, νυχτερινές εφιδρώσεις, μη ειδικά εξανθήματα, γενικευμένη λεμφαδενίτιδα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10-15% άτυπα έλκη στη στοματική κοιλότητα 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εξέρυθρες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βλάβες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Οξεία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καντιντίαση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Σημαντική μείωση των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 T-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λεμφοκυττάρων και υψηλή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ιαιμία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IV Symptoms at Each Stage of the Disease">
            <a:extLst>
              <a:ext uri="{FF2B5EF4-FFF2-40B4-BE49-F238E27FC236}">
                <a16:creationId xmlns:a16="http://schemas.microsoft.com/office/drawing/2014/main" id="{3734468A-C543-535B-F6D6-0A0FA4EF1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66" y="3670126"/>
            <a:ext cx="4424816" cy="29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49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EE0C7B-E5AD-BBA8-5156-AFEB39D34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05" y="789140"/>
            <a:ext cx="8152940" cy="5210827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l-GR" dirty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πλειοψηφία των ασθενών είναι ιατρικά σταθεροί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δείχνουν χαμηλά επίπεδα λοίμωξης μετά από οδοντιατρικές εργασίες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q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Δεν υπάρχουν δεδομένα που να υποστηρίζουν χορήγηση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χημειοπροφύλαξης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προ οδοντιατρικών επεμβάσεων στους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ασθενείς, ακόμα και όταν  τα </a:t>
            </a: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CD4+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λιγότερο από </a:t>
            </a: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cell/mm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Λιγότερο από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1%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ασθενών εμφανίζουν σοβαρή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ουδετεροπενία</a:t>
            </a:r>
            <a:endParaRPr lang="e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q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υπάρχουν συγκεκριμένες συστάσεις σχετικά με τη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χημειοπροφύλαξη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FF00"/>
              </a:buClr>
              <a:buFont typeface="Wingdings" pitchFamily="2" charset="2"/>
              <a:buChar char="q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συνεννόηση με τον θεράποντα ιατρό</a:t>
            </a:r>
          </a:p>
        </p:txBody>
      </p:sp>
      <p:pic>
        <p:nvPicPr>
          <p:cNvPr id="1026" name="Picture 2" descr="Human Immunodeficiency Virus (HIV) - SynappseHealth">
            <a:extLst>
              <a:ext uri="{FF2B5EF4-FFF2-40B4-BE49-F238E27FC236}">
                <a16:creationId xmlns:a16="http://schemas.microsoft.com/office/drawing/2014/main" id="{FD86FE49-FE48-9AA0-ED1C-D50B60C50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3269468"/>
            <a:ext cx="2565400" cy="317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51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EF548B-30D1-7A01-BFB4-EB5EBE19A349}"/>
              </a:ext>
            </a:extLst>
          </p:cNvPr>
          <p:cNvSpPr txBox="1"/>
          <p:nvPr/>
        </p:nvSpPr>
        <p:spPr>
          <a:xfrm>
            <a:off x="463460" y="891270"/>
            <a:ext cx="11285953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Εκτίμηση του ασθενούς και αξιολόγηση κινδύνου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Αξιολόγηση και καθορισμός εάν η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HIV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λοίμωξη υπάρχει.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Να ληφθεί ιατρική συμβουλή εάν υπάρχει πρόβλημα πτωχά ελεγμένο ή μη διαγνωσμένο ή αβεβαιότητα</a:t>
            </a:r>
          </a:p>
          <a:p>
            <a:pPr lvl="0"/>
            <a:endParaRPr lang="el-G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Πιθανά θέματα και παράγοντες ανησυχίας</a:t>
            </a:r>
          </a:p>
          <a:p>
            <a:r>
              <a:rPr lang="el-GR" sz="2000" i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Αναλγητικά: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Η χρήση ασπιρίνης και άλλων ΜΣΑΦ μπορεί να επιδεινώσει την αιμορραγία σε έναν ασθενή που έχει </a:t>
            </a:r>
            <a:r>
              <a:rPr lang="el-G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θρομβοκυτταροπενία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Αποφυγή κατά τη διάρκεια </a:t>
            </a:r>
            <a:r>
              <a:rPr lang="el-G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θρομβοκυτταροπενικών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επεισοδίων. Ελέγξτε αλληλεπιδράσεις φαρμάκων πριν τη χρήση.</a:t>
            </a:r>
          </a:p>
          <a:p>
            <a:r>
              <a:rPr lang="el-GR" sz="2000" i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Αντιβιοτικά: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Προφυλακτική χρήση δεν απαιτείται εκτός εάν υπάρχει σοβαρή </a:t>
            </a:r>
            <a:r>
              <a:rPr lang="el-G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ανοσιακή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ουδετεροπενία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(&lt;500 κύτταρα/μ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 Αντιμετωπίστε μετεγχειρητικές λοιμώξεις με τη συνήθη χρήση των αντιβιοτικών. Ελέγξτε αλληλεπιδράσεις φαρμάκων πριν τη χρήση των αντιβιοτικών.</a:t>
            </a:r>
          </a:p>
          <a:p>
            <a:r>
              <a:rPr lang="el-GR" sz="2000" i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Αναισθησία: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Δεν υπάρχουν θέματα.</a:t>
            </a:r>
          </a:p>
          <a:p>
            <a:r>
              <a:rPr lang="el-GR" sz="2000" i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Ανησυχία: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Δεν υπάρχουν θέματα.</a:t>
            </a:r>
          </a:p>
          <a:p>
            <a:r>
              <a:rPr lang="el-GR" sz="2000" i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Αιμορραγία</a:t>
            </a:r>
            <a:r>
              <a:rPr lang="el-G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Εκτεταμένη αιμορραγία μπορεί να συμβεί σε ασθενείς με μη </a:t>
            </a:r>
            <a:r>
              <a:rPr lang="el-G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θεραπευόμενη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ή πτωχά ελεγχόμενη νόσο ως αποτέλεσμα </a:t>
            </a:r>
            <a:r>
              <a:rPr lang="el-G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θρομβοκυτταροπενίας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η οποία ευτυχώς δεν είναι συχνό εύρημα.</a:t>
            </a:r>
          </a:p>
        </p:txBody>
      </p:sp>
    </p:spTree>
    <p:extLst>
      <p:ext uri="{BB962C8B-B14F-4D97-AF65-F5344CB8AC3E}">
        <p14:creationId xmlns:p14="http://schemas.microsoft.com/office/powerpoint/2010/main" val="2753250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B7649-4196-9951-489D-7A9C5F5F834D}"/>
              </a:ext>
            </a:extLst>
          </p:cNvPr>
          <p:cNvSpPr txBox="1"/>
          <p:nvPr/>
        </p:nvSpPr>
        <p:spPr>
          <a:xfrm>
            <a:off x="308976" y="1177446"/>
            <a:ext cx="117744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Πιθανά θέματα και παράγοντες ανησυχίας</a:t>
            </a:r>
            <a:endParaRPr lang="el-GR" sz="2000" dirty="0">
              <a:solidFill>
                <a:srgbClr val="92D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i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Καρδιαγγειακά</a:t>
            </a:r>
            <a:r>
              <a:rPr lang="el-GR" sz="20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Επιβεβαιώστε την καρδιαγγειακή κατάσταση. Κάποια φάρμακα της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μπορεί να αυξήσουν τον κίνδυνο καρδιαγγειακής νόσου.</a:t>
            </a:r>
          </a:p>
          <a:p>
            <a:r>
              <a:rPr lang="el-GR" sz="2000" i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Συσκευές: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Δεν υπάρχουν θέματα.</a:t>
            </a:r>
          </a:p>
          <a:p>
            <a:r>
              <a:rPr lang="el-GR" sz="2000" i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Φάρμακα</a:t>
            </a:r>
            <a:r>
              <a:rPr lang="el-GR" sz="20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Υπάρχουν πολλές αλληλεπιδράσεις φαρμάκων και φαρμακευτικές τοξικότητες που σχετίζονται με την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Οι κλινικοί ιατροί συμβουλεύονται να ελέγχουν τις πηγές αναφοράς φαρμάκων πριν </a:t>
            </a:r>
            <a:r>
              <a:rPr lang="el-GR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συνταγογραφήσουν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φάρμακα σε ασθενείς υπό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για να μειώσουν τις φαρμακευτικές αλληλεπιδράσεις. Επίσης, κάποια φάρμακα της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μπορεί να προκαλέσουν εξανθήματα στο βλεννογόνο.</a:t>
            </a:r>
          </a:p>
          <a:p>
            <a:r>
              <a:rPr lang="el-GR" sz="2000" i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Παρακολούθηση</a:t>
            </a:r>
            <a:r>
              <a:rPr lang="el-GR" sz="20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Έλεγχος ρουτίνας και περιοδική αξιολόγηση συμβουλεύονται για ασθενείς σταδίου 1. Ασθενείς σε στάδιο 2 ή 3 μπορεί να απαιτούν πιο συχνές επανεξετάσεις ή επιπρόσθετους προφυλακτικούς παράγοντες και μπορεί να απαιτούν νοσοκομειακού τύπου περιβάλλον για φροντίδα. Επιθεωρήστε για βλάβες στο στοματικό βλεννογόνο για παρακολούθηση για εξέλιξη της νόσου ή αποτυχία της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767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FFA1CC-0A1B-DB70-3ECC-D977C23A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ΣΥΜΠΕΡΑΣΜΑ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998163-AF39-50B1-C718-D11F363A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94" y="1337892"/>
            <a:ext cx="8946541" cy="1781090"/>
          </a:xfrm>
        </p:spPr>
        <p:txBody>
          <a:bodyPr/>
          <a:lstStyle/>
          <a:p>
            <a:pPr algn="ctr"/>
            <a:r>
              <a:rPr lang="el-GR" dirty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ασθενείς με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λοίμωξη είναι πολλοί</a:t>
            </a:r>
          </a:p>
          <a:p>
            <a:pPr algn="ctr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Οι στοματικές βλάβες είναι σημαντικές καθώς η αναγνώρισή τους  από οδοντίατρο με υψηλό δείκτη υποψίας μπορεί να συμβάλλει στη διάγνωση </a:t>
            </a:r>
          </a:p>
        </p:txBody>
      </p:sp>
      <p:pic>
        <p:nvPicPr>
          <p:cNvPr id="4098" name="Picture 2" descr="How Stigma Affects Grief in Communities Impacted by HIV/AIDS - Hearts of  Hope">
            <a:extLst>
              <a:ext uri="{FF2B5EF4-FFF2-40B4-BE49-F238E27FC236}">
                <a16:creationId xmlns:a16="http://schemas.microsoft.com/office/drawing/2014/main" id="{E3203AA1-4EB8-7DF5-6848-6DB6A26D2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99" y="3141157"/>
            <a:ext cx="5399848" cy="3547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19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B968BFF-906C-0641-B5E9-941B97FF24AB}"/>
              </a:ext>
            </a:extLst>
          </p:cNvPr>
          <p:cNvSpPr/>
          <p:nvPr/>
        </p:nvSpPr>
        <p:spPr>
          <a:xfrm>
            <a:off x="-663879" y="2040409"/>
            <a:ext cx="97770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ΕΥΧΑΡΙΣΤΩ ΓΙΑ ΤΗΝ ΠΡΟΣΟΧΗ ΣΑΣ</a:t>
            </a:r>
          </a:p>
        </p:txBody>
      </p:sp>
      <p:pic>
        <p:nvPicPr>
          <p:cNvPr id="2050" name="Picture 2" descr="RAND Europe Focus on HIV/AIDS | RAND">
            <a:extLst>
              <a:ext uri="{FF2B5EF4-FFF2-40B4-BE49-F238E27FC236}">
                <a16:creationId xmlns:a16="http://schemas.microsoft.com/office/drawing/2014/main" id="{222E9D7A-27EC-311B-AF1A-5C03B5E2F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56" y="3351758"/>
            <a:ext cx="4308952" cy="3215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3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448D9B-E4CF-2426-4F69-DD7E3DF9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66" y="127041"/>
            <a:ext cx="10777626" cy="1400530"/>
          </a:xfrm>
        </p:spPr>
        <p:txBody>
          <a:bodyPr/>
          <a:lstStyle/>
          <a:p>
            <a:pPr algn="ctr"/>
            <a:r>
              <a:rPr lang="el-GR" sz="4000" b="1" dirty="0">
                <a:solidFill>
                  <a:srgbClr val="FFFF00"/>
                </a:solidFill>
              </a:rPr>
              <a:t>ΑΣΥΜΠΤΩΜΑΤΙΚΟ ΚΑΙ ΣΥΜΠΤΩΜΑΤΙΚΟ ΣΤΑΔΙΟ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654055-3D97-8EAB-BEE4-7BA583F5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" y="1402915"/>
            <a:ext cx="9223135" cy="4519807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Διάρκεια έως και 10 έτη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Ποικίλη σημειολογία ανάλογα με την πτώση των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κυττάρων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Απουσία συμπτωμάτων για μεγάλα χρονικά διαστήματα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Επιμένουσα γενικευμένη λεμφαδενίτιδα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υποχωρεί στα πιο προχωρημένα στάδια της λοίμωξης</a:t>
            </a:r>
          </a:p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Σύνδρομο σχετιζόμενο με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AIDS (AIDS related complex-ARC)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νιος πυρετός, απώλεια βάρους, διάρροια, στοματικές βλάβες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Τ-λεμφοκύτταρα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500-700 κύτταρα/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ασυμπτωματικός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ασθενής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κύτταρα/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λοιμώξεις, εκδηλώσεις από περιφερικό νευρικό σύστημα</a:t>
            </a:r>
          </a:p>
        </p:txBody>
      </p:sp>
      <p:pic>
        <p:nvPicPr>
          <p:cNvPr id="2050" name="Picture 2" descr="lymphatic/immune (pathology, treatment, pharmacology) Flashcards | Quizlet">
            <a:extLst>
              <a:ext uri="{FF2B5EF4-FFF2-40B4-BE49-F238E27FC236}">
                <a16:creationId xmlns:a16="http://schemas.microsoft.com/office/drawing/2014/main" id="{03DFC9CE-B47F-192A-3F5E-ED774A97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38" y="2010352"/>
            <a:ext cx="3908120" cy="2837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169AD2-80AE-C475-4B73-9CD2153F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48" y="214723"/>
            <a:ext cx="10702470" cy="1400530"/>
          </a:xfrm>
        </p:spPr>
        <p:txBody>
          <a:bodyPr/>
          <a:lstStyle/>
          <a:p>
            <a:pPr algn="ctr"/>
            <a:r>
              <a:rPr lang="el-GR" sz="4000" b="1" dirty="0">
                <a:solidFill>
                  <a:srgbClr val="FFFF00"/>
                </a:solidFill>
              </a:rPr>
              <a:t>ΠΡΟΧΩΡΗΜΕΝΗ </a:t>
            </a:r>
            <a:r>
              <a:rPr lang="en-US" sz="4000" b="1" dirty="0">
                <a:solidFill>
                  <a:srgbClr val="FFFF00"/>
                </a:solidFill>
              </a:rPr>
              <a:t>HIV</a:t>
            </a:r>
            <a:r>
              <a:rPr lang="el-GR" sz="4000" b="1" dirty="0">
                <a:solidFill>
                  <a:srgbClr val="FFFF00"/>
                </a:solidFill>
              </a:rPr>
              <a:t> ΝΟΣΟΣ Ή ΠΛΗΡΕΣ </a:t>
            </a:r>
            <a:r>
              <a:rPr lang="en-US" sz="4000" b="1" dirty="0">
                <a:solidFill>
                  <a:srgbClr val="FFFF00"/>
                </a:solidFill>
              </a:rPr>
              <a:t>AIDS</a:t>
            </a:r>
            <a:endParaRPr lang="el-GR" sz="4000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C3443F-A9AC-87E5-73C7-36996489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63" y="2228615"/>
            <a:ext cx="6374725" cy="4195481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Πτώση των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Τ-λεμφοκυττάρων &lt;200 κύτταρα/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Ευκαιριακ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ς λοιμώξεις</a:t>
            </a:r>
          </a:p>
          <a:p>
            <a:pPr lvl="1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albicans, Cryptococcus neoformans, Histoplasma capsulatum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φυματίωση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Νεοπλάσματα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non-Hodgkin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λεμφώματα, συχνά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πλασμαβλαστικού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τύπου, σάρκωμα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Kaposi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Εκδηλώσεις από το νευρικό σύστημα </a:t>
            </a:r>
          </a:p>
        </p:txBody>
      </p:sp>
      <p:pic>
        <p:nvPicPr>
          <p:cNvPr id="3074" name="Picture 2" descr="AIDS - Wiktionary, the free dictionary">
            <a:extLst>
              <a:ext uri="{FF2B5EF4-FFF2-40B4-BE49-F238E27FC236}">
                <a16:creationId xmlns:a16="http://schemas.microsoft.com/office/drawing/2014/main" id="{307ABCE4-74A6-DDFA-EB53-45019F46D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3" y="2228615"/>
            <a:ext cx="3646118" cy="4414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6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AD9B9D-9E9A-AA40-5AE4-62051407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ΣΤΑΔΙΟΠΟΙΗΣΗ </a:t>
            </a:r>
            <a:r>
              <a:rPr lang="en-US" b="1" dirty="0">
                <a:solidFill>
                  <a:srgbClr val="FFFF00"/>
                </a:solidFill>
              </a:rPr>
              <a:t>HIV</a:t>
            </a:r>
            <a:r>
              <a:rPr lang="el-GR" b="1" dirty="0">
                <a:solidFill>
                  <a:srgbClr val="FFFF00"/>
                </a:solidFill>
              </a:rPr>
              <a:t> ΛΟΙΜΩΞΗΣ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E783BA-EFE4-7FCB-A60B-E5918EF7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Κέντρο Ελέγχου Νοσημάτων 1993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πόλυτος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αριθμός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Κλινικ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σημειολογία</a:t>
            </a:r>
          </a:p>
        </p:txBody>
      </p:sp>
      <p:pic>
        <p:nvPicPr>
          <p:cNvPr id="2050" name="Picture 2" descr="HIV Infection—AIDS | Pocket Dentistry">
            <a:extLst>
              <a:ext uri="{FF2B5EF4-FFF2-40B4-BE49-F238E27FC236}">
                <a16:creationId xmlns:a16="http://schemas.microsoft.com/office/drawing/2014/main" id="{EA640958-993A-7653-0005-C75928CD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42" y="3638034"/>
            <a:ext cx="7407058" cy="321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8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7645C2-539D-3101-6E99-31D86773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1345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HIV</a:t>
            </a:r>
            <a:r>
              <a:rPr lang="el-GR" b="1" dirty="0">
                <a:solidFill>
                  <a:srgbClr val="FFFF00"/>
                </a:solidFill>
              </a:rPr>
              <a:t> ΛΟΙΜΩΞΗ ΚΑΙ ΣΤΟΜΑΤΙΚΕΣ ΒΛΑΒΕΣ</a:t>
            </a:r>
          </a:p>
        </p:txBody>
      </p:sp>
      <p:pic>
        <p:nvPicPr>
          <p:cNvPr id="1026" name="Picture 2" descr="HIV Tongue: What to Look For and What to Do">
            <a:extLst>
              <a:ext uri="{FF2B5EF4-FFF2-40B4-BE49-F238E27FC236}">
                <a16:creationId xmlns:a16="http://schemas.microsoft.com/office/drawing/2014/main" id="{1D2D3A9B-A8AF-545A-4BF5-1F762F5E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82" y="2494726"/>
            <a:ext cx="5865834" cy="391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9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523C2D-4F98-1DF7-C3E8-DF4865A4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7567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ΕΠΙΔΗΜΙΟΛΟΓΙΚΑ ΔΕΔΟΜΕΝΑ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9ED1C1-4CEE-92F8-E987-969515D6A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Συχνότητα 40-93%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Mirowsky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1998, Ramirez-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Armador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1998,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Ranganatham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2000,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Campisi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2002)</a:t>
            </a:r>
            <a:endParaRPr lang="el-G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Μπορούν να εμφανιστούν σε όλα τα στάδια της νόσου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&gt;90%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ασθενών με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λοίμωξη θα εμφανίσουν τουλάχιστον 1 στοματική εκδήλωση κατά την πορεία της νόσου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Weinert et al 1996)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ως και 50% των ασθενών με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λοίμωξη και 80% των ατόμων με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μπορεί να εμφανίζουν κάποια ενδοστοματική βλάβη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(Palmer et al 1996)</a:t>
            </a:r>
            <a:endParaRPr lang="el-G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62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{80B7297D-405F-DC48-BA41-45585DF1410E}tf10001062</Template>
  <TotalTime>1154</TotalTime>
  <Words>2976</Words>
  <Application>Microsoft Office PowerPoint</Application>
  <PresentationFormat>Ευρεία οθόνη</PresentationFormat>
  <Paragraphs>402</Paragraphs>
  <Slides>44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51" baseType="lpstr">
      <vt:lpstr>Calibri</vt:lpstr>
      <vt:lpstr>Century Gothic</vt:lpstr>
      <vt:lpstr>Symbol</vt:lpstr>
      <vt:lpstr>Times New Roman</vt:lpstr>
      <vt:lpstr>Wingdings</vt:lpstr>
      <vt:lpstr>Wingdings 3</vt:lpstr>
      <vt:lpstr>Ιόν</vt:lpstr>
      <vt:lpstr>ΔΙΑΧΕΙΡΙΣΗ ΟΔΟΝΤΙΑΤΡΙΚΟΥ ΑΣΘΕΝΟΥΣ ΜΕ HIV ΛΟΙΜΩΞΗ-AIDS</vt:lpstr>
      <vt:lpstr>HIV ΛΟΙΜΩΞΗ- AIDS</vt:lpstr>
      <vt:lpstr>ΕΞΕΛΙΞΗ ΤΗΣ ΛΟΙΜΩΞΗΣ</vt:lpstr>
      <vt:lpstr>ΟΞΥ ΡΕΤΡΟΙΚΟ ΣΥΝΔΡΟΜΟ</vt:lpstr>
      <vt:lpstr>ΑΣΥΜΠΤΩΜΑΤΙΚΟ ΚΑΙ ΣΥΜΠΤΩΜΑΤΙΚΟ ΣΤΑΔΙΟ</vt:lpstr>
      <vt:lpstr>ΠΡΟΧΩΡΗΜΕΝΗ HIV ΝΟΣΟΣ Ή ΠΛΗΡΕΣ AIDS</vt:lpstr>
      <vt:lpstr>ΣΤΑΔΙΟΠΟΙΗΣΗ HIV ΛΟΙΜΩΞΗΣ</vt:lpstr>
      <vt:lpstr>HIV ΛΟΙΜΩΞΗ ΚΑΙ ΣΤΟΜΑΤΙΚΕΣ ΒΛΑΒΕΣ</vt:lpstr>
      <vt:lpstr>ΕΠΙΔΗΜΙΟΛΟΓΙΚΑ ΔΕΔΟΜΕΝΑ</vt:lpstr>
      <vt:lpstr>HIV ΛΟΙΜΩΞΗ ΚΑΙ ΣΤΟΜΑΤΙΚΕΣ ΒΛΑΒΕΣ</vt:lpstr>
      <vt:lpstr>HIV ΛΟΙΜΩΞΗ ΚΑΙ ΣΤΟΜΑΤΙΚΕΣ ΒΛΑΒΕΣ</vt:lpstr>
      <vt:lpstr>ΣΤΟΜΑΤΙΚΕΣ ΒΛΑΒΕΣ ΚΑΙ ART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ΒΛΑΒΕΣ ΣΧΕΤΙΖΟΜΕΝΕΣ ΙΣΧΥΡΑ ΜΕ ΤΗ HIV ΛΟΙΜΩΞΗ</vt:lpstr>
      <vt:lpstr>ΚΑΝΤΙΝΤΙΑΣΗ</vt:lpstr>
      <vt:lpstr>ΚΑΝΤΙΝΤΙΑΣΗ</vt:lpstr>
      <vt:lpstr>ΚΑΝΤΙΝΤΙΑΣΗ</vt:lpstr>
      <vt:lpstr>ΤΡΙΧΩΤΗ ΛΕΥΚΟΠΛΑΚΙΑ</vt:lpstr>
      <vt:lpstr>ΤΡΙΧΩΤΗ ΛΕΥΚΟΠΛΑΚΙΑ</vt:lpstr>
      <vt:lpstr>ΝΟΣΗΜΑΤΑ ΠΕΡΙΟΔΟΝΤΙΟΥ</vt:lpstr>
      <vt:lpstr>ΓΡΑΜΜΟΕΙΔΕΣ ΕΡΥΘΗΜΑ ΤΩΝ ΟΥΛΩΝ</vt:lpstr>
      <vt:lpstr>HIV ΚΑΙ ΠΕΡΙΟΔΟΝΤΙΤΙΔΑ</vt:lpstr>
      <vt:lpstr>ΝΕΚΡΩΤΙΚΕΣ ΠΕΡΙΟΔΟΝΤΙΚΕΣ ΝΟΣΟΙ (Necrotizing Periodontal Diseases -NPDs)</vt:lpstr>
      <vt:lpstr>ΝΕΚΡΩΤΙΚΕΣ ΠΕΡΙΟΔΟΝΤΙΚΕΣ ΝΟΣΟΙ</vt:lpstr>
      <vt:lpstr>ΣΑΡΚΩΜΑ KAPOSI</vt:lpstr>
      <vt:lpstr>ΣΑΡΚΩΜΑ KAPOSI</vt:lpstr>
      <vt:lpstr>Παρουσίαση του PowerPoint</vt:lpstr>
      <vt:lpstr>ΝΟΣΟΙ ΣΙΕΛΟΓΟΝΩΝ ΑΔΕΝΩΝ ΣΧΕΤΙΖΟΜΕΝΟΙ ΜΕ HIV ΛΟΙΜΩΞΗ</vt:lpstr>
      <vt:lpstr>ΑΤΥΠΕΣ ΕΛΚΩΣΕΙΣ</vt:lpstr>
      <vt:lpstr>ΑΤΥΠΕΣ ΕΛΚΩΣΕΙΣ</vt:lpstr>
      <vt:lpstr>ΠΛΑΣΜΑΒΛΑΣΤΙΚΟ ΛΕΜΦΩΜΑ (plasmablastic lymphoma-PBL)</vt:lpstr>
      <vt:lpstr>HIV ΛΟΙΜΩΞΗ ΣΕ ΠΑΙΔΙΑ</vt:lpstr>
      <vt:lpstr>ΟΔΟΝΤΙΑΤΡΙΚΗ ΔΙΑΧΕΙΡΙΣΗ ΑΣΘΕΝΟΥΣ ΜΕ HIV/AIDS</vt:lpstr>
      <vt:lpstr>ΟΔΟΝΤΙΑΤΡΙΚΗ ΔΙΑΧΕΙΡΙΣΗ ΑΣΘΕΝΟΥΣ ΜΕ HIV/AIDS</vt:lpstr>
      <vt:lpstr>ΟΔΟΝΤΙΑΤΡΙΚΗ ΔΙΑΧΕΙΡΙΣΗ ΑΣΘΕΝΟΥΣ ΜΕ HIV/AIDS</vt:lpstr>
      <vt:lpstr>ΟΔΟΝΤΙΑΤΡΙΚΗ ΔΙΑΧΕΙΡΙΣΗ ΑΣΘΕΝΟΥΣ ΜΕ HIV/AIDS</vt:lpstr>
      <vt:lpstr>Παρουσίαση του PowerPoint</vt:lpstr>
      <vt:lpstr>Παρουσίαση του PowerPoint</vt:lpstr>
      <vt:lpstr>Παρουσίαση του PowerPoint</vt:lpstr>
      <vt:lpstr>ΣΥΜΠΕΡΑΣΜΑ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ΛΟΙΜΩΞΗ: ΤΙ ΠΡΕΠΕΙ ΝΑ ΓΝΩΡΙΖΕΙ Ο ΟΔΟΝΤΙΑΤΡΟΣ</dc:title>
  <dc:creator>Microsoft Office User</dc:creator>
  <cp:lastModifiedBy>Irene Karagianni</cp:lastModifiedBy>
  <cp:revision>68</cp:revision>
  <dcterms:created xsi:type="dcterms:W3CDTF">2023-10-27T10:42:41Z</dcterms:created>
  <dcterms:modified xsi:type="dcterms:W3CDTF">2024-03-28T09:49:05Z</dcterms:modified>
</cp:coreProperties>
</file>