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334" r:id="rId2"/>
    <p:sldId id="316" r:id="rId3"/>
    <p:sldId id="315" r:id="rId4"/>
    <p:sldId id="386" r:id="rId5"/>
    <p:sldId id="387" r:id="rId6"/>
    <p:sldId id="388" r:id="rId7"/>
    <p:sldId id="363" r:id="rId8"/>
    <p:sldId id="331" r:id="rId9"/>
    <p:sldId id="354" r:id="rId10"/>
    <p:sldId id="364" r:id="rId11"/>
    <p:sldId id="332" r:id="rId12"/>
    <p:sldId id="365" r:id="rId13"/>
    <p:sldId id="368" r:id="rId14"/>
    <p:sldId id="380" r:id="rId15"/>
    <p:sldId id="381" r:id="rId16"/>
    <p:sldId id="382" r:id="rId17"/>
    <p:sldId id="383" r:id="rId18"/>
    <p:sldId id="373" r:id="rId19"/>
    <p:sldId id="375" r:id="rId20"/>
    <p:sldId id="376" r:id="rId21"/>
    <p:sldId id="374" r:id="rId22"/>
    <p:sldId id="377" r:id="rId23"/>
    <p:sldId id="378" r:id="rId24"/>
    <p:sldId id="355" r:id="rId25"/>
    <p:sldId id="317" r:id="rId26"/>
    <p:sldId id="384" r:id="rId27"/>
    <p:sldId id="353" r:id="rId28"/>
    <p:sldId id="385" r:id="rId29"/>
    <p:sldId id="359" r:id="rId30"/>
    <p:sldId id="357" r:id="rId31"/>
    <p:sldId id="358" r:id="rId32"/>
    <p:sldId id="361" r:id="rId33"/>
    <p:sldId id="362" r:id="rId34"/>
    <p:sldId id="356" r:id="rId35"/>
    <p:sldId id="360" r:id="rId36"/>
    <p:sldId id="369" r:id="rId37"/>
    <p:sldId id="370" r:id="rId38"/>
  </p:sldIdLst>
  <p:sldSz cx="9144000" cy="6858000" type="screen4x3"/>
  <p:notesSz cx="6724650" cy="9774238"/>
  <p:defaultTex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i"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BEEF9"/>
    <a:srgbClr val="95FFAB"/>
    <a:srgbClr val="E77DDF"/>
    <a:srgbClr val="3366FF"/>
    <a:srgbClr val="002532"/>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265" autoAdjust="0"/>
  </p:normalViewPr>
  <p:slideViewPr>
    <p:cSldViewPr>
      <p:cViewPr varScale="1">
        <p:scale>
          <a:sx n="140" d="100"/>
          <a:sy n="140" d="100"/>
        </p:scale>
        <p:origin x="30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67B1497-8852-41B8-9C4A-17B029746F92}"/>
    <pc:docChg chg="undo custSel addSld modSld">
      <pc:chgData name="pantelis balaouras" userId="25e8755020fc1734" providerId="LiveId" clId="{367B1497-8852-41B8-9C4A-17B029746F92}" dt="2022-10-03T13:48:09.978" v="185" actId="108"/>
      <pc:docMkLst>
        <pc:docMk/>
      </pc:docMkLst>
      <pc:sldChg chg="addSp modSp mod">
        <pc:chgData name="pantelis balaouras" userId="25e8755020fc1734" providerId="LiveId" clId="{367B1497-8852-41B8-9C4A-17B029746F92}" dt="2022-10-03T13:33:11.631" v="11" actId="167"/>
        <pc:sldMkLst>
          <pc:docMk/>
          <pc:sldMk cId="0" sldId="316"/>
        </pc:sldMkLst>
        <pc:picChg chg="add mod ord">
          <ac:chgData name="pantelis balaouras" userId="25e8755020fc1734" providerId="LiveId" clId="{367B1497-8852-41B8-9C4A-17B029746F92}" dt="2022-10-03T13:33:11.631" v="11" actId="167"/>
          <ac:picMkLst>
            <pc:docMk/>
            <pc:sldMk cId="0" sldId="316"/>
            <ac:picMk id="3" creationId="{4361A97E-376D-2297-31CB-67AF9280C51E}"/>
          </ac:picMkLst>
        </pc:picChg>
      </pc:sldChg>
      <pc:sldChg chg="modSp mod">
        <pc:chgData name="pantelis balaouras" userId="25e8755020fc1734" providerId="LiveId" clId="{367B1497-8852-41B8-9C4A-17B029746F92}" dt="2022-10-03T13:18:46.759" v="3" actId="20577"/>
        <pc:sldMkLst>
          <pc:docMk/>
          <pc:sldMk cId="1548874758" sldId="334"/>
        </pc:sldMkLst>
        <pc:spChg chg="mod">
          <ac:chgData name="pantelis balaouras" userId="25e8755020fc1734" providerId="LiveId" clId="{367B1497-8852-41B8-9C4A-17B029746F92}" dt="2022-10-03T13:18:46.759" v="3" actId="20577"/>
          <ac:spMkLst>
            <pc:docMk/>
            <pc:sldMk cId="1548874758" sldId="334"/>
            <ac:spMk id="9" creationId="{6DE1B253-9110-4975-8F57-47D51BFE6763}"/>
          </ac:spMkLst>
        </pc:spChg>
      </pc:sldChg>
      <pc:sldChg chg="addSp modSp new mod">
        <pc:chgData name="pantelis balaouras" userId="25e8755020fc1734" providerId="LiveId" clId="{367B1497-8852-41B8-9C4A-17B029746F92}" dt="2022-10-03T13:36:12.806" v="64" actId="14100"/>
        <pc:sldMkLst>
          <pc:docMk/>
          <pc:sldMk cId="4137550265" sldId="386"/>
        </pc:sldMkLst>
        <pc:spChg chg="mod">
          <ac:chgData name="pantelis balaouras" userId="25e8755020fc1734" providerId="LiveId" clId="{367B1497-8852-41B8-9C4A-17B029746F92}" dt="2022-10-03T13:35:30.306" v="58" actId="20577"/>
          <ac:spMkLst>
            <pc:docMk/>
            <pc:sldMk cId="4137550265" sldId="386"/>
            <ac:spMk id="2" creationId="{9D0E2410-5041-FC85-2D14-ACB1B2817500}"/>
          </ac:spMkLst>
        </pc:spChg>
        <pc:spChg chg="mod">
          <ac:chgData name="pantelis balaouras" userId="25e8755020fc1734" providerId="LiveId" clId="{367B1497-8852-41B8-9C4A-17B029746F92}" dt="2022-10-03T13:36:04.370" v="62" actId="404"/>
          <ac:spMkLst>
            <pc:docMk/>
            <pc:sldMk cId="4137550265" sldId="386"/>
            <ac:spMk id="3" creationId="{95DE7BEE-5B82-6701-850C-7096FCCF4A5E}"/>
          </ac:spMkLst>
        </pc:spChg>
        <pc:picChg chg="add mod">
          <ac:chgData name="pantelis balaouras" userId="25e8755020fc1734" providerId="LiveId" clId="{367B1497-8852-41B8-9C4A-17B029746F92}" dt="2022-10-03T13:36:12.806" v="64" actId="14100"/>
          <ac:picMkLst>
            <pc:docMk/>
            <pc:sldMk cId="4137550265" sldId="386"/>
            <ac:picMk id="5" creationId="{B905833A-B1C8-2C47-48EF-C25D7555BADF}"/>
          </ac:picMkLst>
        </pc:picChg>
      </pc:sldChg>
      <pc:sldChg chg="modSp new mod">
        <pc:chgData name="pantelis balaouras" userId="25e8755020fc1734" providerId="LiveId" clId="{367B1497-8852-41B8-9C4A-17B029746F92}" dt="2022-10-03T13:43:45.784" v="164" actId="20577"/>
        <pc:sldMkLst>
          <pc:docMk/>
          <pc:sldMk cId="1196948311" sldId="387"/>
        </pc:sldMkLst>
        <pc:spChg chg="mod">
          <ac:chgData name="pantelis balaouras" userId="25e8755020fc1734" providerId="LiveId" clId="{367B1497-8852-41B8-9C4A-17B029746F92}" dt="2022-10-03T13:43:45.784" v="164" actId="20577"/>
          <ac:spMkLst>
            <pc:docMk/>
            <pc:sldMk cId="1196948311" sldId="387"/>
            <ac:spMk id="3" creationId="{287B092D-9348-B330-7E88-291B31056F15}"/>
          </ac:spMkLst>
        </pc:spChg>
      </pc:sldChg>
      <pc:sldChg chg="modSp new mod">
        <pc:chgData name="pantelis balaouras" userId="25e8755020fc1734" providerId="LiveId" clId="{367B1497-8852-41B8-9C4A-17B029746F92}" dt="2022-10-03T13:48:09.978" v="185" actId="108"/>
        <pc:sldMkLst>
          <pc:docMk/>
          <pc:sldMk cId="3333992626" sldId="388"/>
        </pc:sldMkLst>
        <pc:spChg chg="mod">
          <ac:chgData name="pantelis balaouras" userId="25e8755020fc1734" providerId="LiveId" clId="{367B1497-8852-41B8-9C4A-17B029746F92}" dt="2022-10-03T13:46:41.293" v="176" actId="20577"/>
          <ac:spMkLst>
            <pc:docMk/>
            <pc:sldMk cId="3333992626" sldId="388"/>
            <ac:spMk id="2" creationId="{F64EF911-B40B-3677-4890-FD9AB6E7432A}"/>
          </ac:spMkLst>
        </pc:spChg>
        <pc:spChg chg="mod">
          <ac:chgData name="pantelis balaouras" userId="25e8755020fc1734" providerId="LiveId" clId="{367B1497-8852-41B8-9C4A-17B029746F92}" dt="2022-10-03T13:48:09.978" v="185" actId="108"/>
          <ac:spMkLst>
            <pc:docMk/>
            <pc:sldMk cId="3333992626" sldId="388"/>
            <ac:spMk id="3" creationId="{119828EA-22EB-CC2E-A9EB-DC9D57147F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l-GR"/>
          </a:p>
        </p:txBody>
      </p:sp>
      <p:sp>
        <p:nvSpPr>
          <p:cNvPr id="3" name="Date Placeholder 2"/>
          <p:cNvSpPr>
            <a:spLocks noGrp="1"/>
          </p:cNvSpPr>
          <p:nvPr>
            <p:ph type="dt" sz="quarter"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6D856655-27D6-446F-9469-6175520F5D53}" type="datetimeFigureOut">
              <a:rPr lang="el-GR"/>
              <a:pPr>
                <a:defRPr/>
              </a:pPr>
              <a:t>4/10/2022</a:t>
            </a:fld>
            <a:endParaRPr lang="el-GR"/>
          </a:p>
        </p:txBody>
      </p:sp>
      <p:sp>
        <p:nvSpPr>
          <p:cNvPr id="4" name="Footer Placeholder 3"/>
          <p:cNvSpPr>
            <a:spLocks noGrp="1"/>
          </p:cNvSpPr>
          <p:nvPr>
            <p:ph type="ftr" sz="quarter" idx="2"/>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l-GR"/>
          </a:p>
        </p:txBody>
      </p:sp>
      <p:sp>
        <p:nvSpPr>
          <p:cNvPr id="5" name="Slide Number Placeholder 4"/>
          <p:cNvSpPr>
            <a:spLocks noGrp="1"/>
          </p:cNvSpPr>
          <p:nvPr>
            <p:ph type="sldNum" sz="quarter" idx="3"/>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832A8CEE-6D6F-4163-9940-692104B61D89}"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n-US"/>
          </a:p>
        </p:txBody>
      </p:sp>
      <p:sp>
        <p:nvSpPr>
          <p:cNvPr id="3" name="Date Placeholder 2"/>
          <p:cNvSpPr>
            <a:spLocks noGrp="1"/>
          </p:cNvSpPr>
          <p:nvPr>
            <p:ph type="dt"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8A502F37-4CC9-43C4-8623-99F62A590F3C}" type="datetimeFigureOut">
              <a:rPr lang="en-US"/>
              <a:pPr>
                <a:defRPr/>
              </a:pPr>
              <a:t>10/4/2022</a:t>
            </a:fld>
            <a:endParaRPr lang="en-US"/>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61" tIns="45930" rIns="91861" bIns="45930" rtlCol="0" anchor="ctr"/>
          <a:lstStyle/>
          <a:p>
            <a:pPr lvl="0"/>
            <a:endParaRPr lang="en-US" noProof="0"/>
          </a:p>
        </p:txBody>
      </p:sp>
      <p:sp>
        <p:nvSpPr>
          <p:cNvPr id="5" name="Notes Placeholder 4"/>
          <p:cNvSpPr>
            <a:spLocks noGrp="1"/>
          </p:cNvSpPr>
          <p:nvPr>
            <p:ph type="body" sz="quarter" idx="3"/>
          </p:nvPr>
        </p:nvSpPr>
        <p:spPr>
          <a:xfrm>
            <a:off x="672305" y="4643311"/>
            <a:ext cx="5380040" cy="4397938"/>
          </a:xfrm>
          <a:prstGeom prst="rect">
            <a:avLst/>
          </a:prstGeom>
        </p:spPr>
        <p:txBody>
          <a:bodyPr vert="horz" lIns="91861" tIns="45930" rIns="91861" bIns="4593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0D0422CD-048C-4348-9F23-10C43F0595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AutoShape 7"/>
          <p:cNvSpPr>
            <a:spLocks noChangeArrowheads="1"/>
          </p:cNvSpPr>
          <p:nvPr/>
        </p:nvSpPr>
        <p:spPr bwMode="auto">
          <a:xfrm>
            <a:off x="623455" y="322714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Text Box 10"/>
          <p:cNvSpPr txBox="1">
            <a:spLocks noChangeArrowheads="1"/>
          </p:cNvSpPr>
          <p:nvPr userDrawn="1"/>
        </p:nvSpPr>
        <p:spPr bwMode="auto">
          <a:xfrm>
            <a:off x="1736725" y="5365750"/>
            <a:ext cx="4892675" cy="366713"/>
          </a:xfrm>
          <a:prstGeom prst="rect">
            <a:avLst/>
          </a:prstGeom>
          <a:noFill/>
          <a:ln w="9525">
            <a:noFill/>
            <a:miter lim="800000"/>
            <a:headEnd/>
            <a:tailEnd/>
          </a:ln>
          <a:effectLst/>
        </p:spPr>
        <p:txBody>
          <a:bodyPr>
            <a:spAutoFit/>
          </a:bodyPr>
          <a:lstStyle/>
          <a:p>
            <a:pPr algn="l">
              <a:defRPr/>
            </a:pPr>
            <a:endParaRPr lang="el-GR"/>
          </a:p>
        </p:txBody>
      </p:sp>
      <p:sp>
        <p:nvSpPr>
          <p:cNvPr id="8" name="Line 5"/>
          <p:cNvSpPr>
            <a:spLocks noChangeShapeType="1"/>
          </p:cNvSpPr>
          <p:nvPr userDrawn="1"/>
        </p:nvSpPr>
        <p:spPr bwMode="auto">
          <a:xfrm flipV="1">
            <a:off x="609600" y="6513026"/>
            <a:ext cx="7924800" cy="0"/>
          </a:xfrm>
          <a:prstGeom prst="line">
            <a:avLst/>
          </a:prstGeom>
          <a:noFill/>
          <a:ln w="3175">
            <a:solidFill>
              <a:schemeClr val="accent2"/>
            </a:solidFill>
            <a:round/>
            <a:headEnd/>
            <a:tailEnd/>
          </a:ln>
          <a:effectLst/>
        </p:spPr>
        <p:txBody>
          <a:bodyPr/>
          <a:lstStyle/>
          <a:p>
            <a:pPr>
              <a:defRPr/>
            </a:pPr>
            <a:endParaRPr lang="en-US"/>
          </a:p>
        </p:txBody>
      </p:sp>
      <p:sp>
        <p:nvSpPr>
          <p:cNvPr id="13314" name="Rectangle 2"/>
          <p:cNvSpPr>
            <a:spLocks noGrp="1" noChangeArrowheads="1"/>
          </p:cNvSpPr>
          <p:nvPr>
            <p:ph type="ctrTitle"/>
          </p:nvPr>
        </p:nvSpPr>
        <p:spPr>
          <a:xfrm>
            <a:off x="685800" y="990600"/>
            <a:ext cx="7772400" cy="1371600"/>
          </a:xfrm>
        </p:spPr>
        <p:txBody>
          <a:bodyPr/>
          <a:lstStyle>
            <a:lvl1pPr>
              <a:defRPr sz="4000"/>
            </a:lvl1pPr>
          </a:lstStyle>
          <a:p>
            <a:r>
              <a:rPr lang="el-GR"/>
              <a:t>Click to edit Master title style</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l-GR"/>
              <a:t>Click to edit Master subtitle style</a:t>
            </a:r>
          </a:p>
        </p:txBody>
      </p:sp>
      <p:sp>
        <p:nvSpPr>
          <p:cNvPr id="11" name="Rectangle 6"/>
          <p:cNvSpPr>
            <a:spLocks noGrp="1" noChangeArrowheads="1"/>
          </p:cNvSpPr>
          <p:nvPr>
            <p:ph type="sldNum" sz="quarter" idx="12"/>
          </p:nvPr>
        </p:nvSpPr>
        <p:spPr>
          <a:xfrm>
            <a:off x="7239000" y="6535738"/>
            <a:ext cx="1905000" cy="322262"/>
          </a:xfrm>
        </p:spPr>
        <p:txBody>
          <a:bodyPr/>
          <a:lstStyle>
            <a:lvl1pPr>
              <a:defRPr sz="1200" b="0"/>
            </a:lvl1pPr>
          </a:lstStyle>
          <a:p>
            <a:pPr>
              <a:defRPr/>
            </a:pPr>
            <a:fld id="{A6F0D6D1-6624-475B-9C7D-DC318A9EE2C9}" type="slidenum">
              <a:rPr lang="el-GR" smtClean="0"/>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9FBE94FE-815C-481C-90E2-C54833004943}" type="slidenum">
              <a:rPr lang="el-GR"/>
              <a:pPr>
                <a:defRPr/>
              </a:pPr>
              <a:t>‹#›</a:t>
            </a:fld>
            <a:endParaRPr lang="el-GR"/>
          </a:p>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6EE6C54B-D5CD-41D1-BC66-B4BD61CB4EF1}" type="slidenum">
              <a:rPr lang="el-GR"/>
              <a:pPr>
                <a:defRPr/>
              </a:pPr>
              <a:t>‹#›</a:t>
            </a:fld>
            <a:endParaRPr lang="el-GR"/>
          </a:p>
          <a:p>
            <a:pPr>
              <a:defRPr/>
            </a:pP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97435"/>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4964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574675" y="76200"/>
            <a:ext cx="8001000" cy="838200"/>
          </a:xfrm>
        </p:spPr>
        <p:txBody>
          <a:bodyPr/>
          <a:lstStyle/>
          <a:p>
            <a:r>
              <a:rPr lang="en-US" dirty="0"/>
              <a:t>Click to edit Master title style</a:t>
            </a:r>
          </a:p>
        </p:txBody>
      </p:sp>
      <p:sp>
        <p:nvSpPr>
          <p:cNvPr id="3" name="Content Placeholder 2"/>
          <p:cNvSpPr>
            <a:spLocks noGrp="1"/>
          </p:cNvSpPr>
          <p:nvPr>
            <p:ph idx="1"/>
          </p:nvPr>
        </p:nvSpPr>
        <p:spPr>
          <a:xfrm>
            <a:off x="566738" y="1190006"/>
            <a:ext cx="8001000" cy="5306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a:xfrm>
            <a:off x="7239000" y="6565671"/>
            <a:ext cx="1905000" cy="282632"/>
          </a:xfrm>
        </p:spPr>
        <p:txBody>
          <a:bodyPr/>
          <a:lstStyle>
            <a:lvl1pPr>
              <a:defRPr sz="1200" b="0"/>
            </a:lvl1pPr>
          </a:lstStyle>
          <a:p>
            <a:pPr>
              <a:defRPr/>
            </a:pPr>
            <a:fld id="{E2FC1F55-7D9D-496F-BD1D-4D19C658AF5D}" type="slidenum">
              <a:rPr lang="el-GR"/>
              <a:pPr>
                <a:defRPr/>
              </a:pPr>
              <a:t>‹#›</a:t>
            </a:fld>
            <a:endParaRPr lang="el-GR"/>
          </a:p>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12"/>
          </p:nvPr>
        </p:nvSpPr>
        <p:spPr/>
        <p:txBody>
          <a:bodyPr/>
          <a:lstStyle>
            <a:lvl1pPr>
              <a:defRPr sz="1200" b="0"/>
            </a:lvl1pPr>
          </a:lstStyle>
          <a:p>
            <a:pPr>
              <a:defRPr/>
            </a:pPr>
            <a:fld id="{64AE84FD-F7A7-45FF-8E94-483673283C15}" type="slidenum">
              <a:rPr lang="el-GR"/>
              <a:pPr>
                <a:defRPr/>
              </a:pPr>
              <a:t>‹#›</a:t>
            </a:fld>
            <a:endParaRPr lang="el-GR"/>
          </a:p>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7"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6"/>
          <p:cNvSpPr>
            <a:spLocks noGrp="1" noChangeArrowheads="1"/>
          </p:cNvSpPr>
          <p:nvPr>
            <p:ph type="sldNum" sz="quarter" idx="12"/>
          </p:nvPr>
        </p:nvSpPr>
        <p:spPr/>
        <p:txBody>
          <a:bodyPr/>
          <a:lstStyle>
            <a:lvl1pPr>
              <a:defRPr sz="1200" b="0"/>
            </a:lvl1pPr>
          </a:lstStyle>
          <a:p>
            <a:pPr>
              <a:defRPr/>
            </a:pPr>
            <a:fld id="{AD6AF0E1-40AD-4151-A93F-A02CE64B62AD}" type="slidenum">
              <a:rPr lang="el-GR"/>
              <a:pPr>
                <a:defRPr/>
              </a:pPr>
              <a:t>‹#›</a:t>
            </a:fld>
            <a:endParaRPr lang="el-GR"/>
          </a:p>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9"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Grp="1" noChangeArrowheads="1"/>
          </p:cNvSpPr>
          <p:nvPr>
            <p:ph type="sldNum" sz="quarter" idx="12"/>
          </p:nvPr>
        </p:nvSpPr>
        <p:spPr/>
        <p:txBody>
          <a:bodyPr/>
          <a:lstStyle>
            <a:lvl1pPr>
              <a:defRPr sz="1200" b="0"/>
            </a:lvl1pPr>
          </a:lstStyle>
          <a:p>
            <a:pPr>
              <a:defRPr/>
            </a:pPr>
            <a:fld id="{10383038-B5DB-48F8-9660-E56146905856}" type="slidenum">
              <a:rPr lang="el-GR"/>
              <a:pPr>
                <a:defRPr/>
              </a:pPr>
              <a:t>‹#›</a:t>
            </a:fld>
            <a:endParaRPr lang="el-GR"/>
          </a:p>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9" name="Rectangle 6"/>
          <p:cNvSpPr>
            <a:spLocks noGrp="1" noChangeArrowheads="1"/>
          </p:cNvSpPr>
          <p:nvPr>
            <p:ph type="sldNum" sz="quarter" idx="12"/>
          </p:nvPr>
        </p:nvSpPr>
        <p:spPr/>
        <p:txBody>
          <a:bodyPr/>
          <a:lstStyle>
            <a:lvl1pPr>
              <a:defRPr sz="1200" b="0"/>
            </a:lvl1pPr>
          </a:lstStyle>
          <a:p>
            <a:pPr>
              <a:defRPr/>
            </a:pPr>
            <a:fld id="{B0FAF102-5147-42DA-BA77-875E36BD5364}" type="slidenum">
              <a:rPr lang="el-GR"/>
              <a:pPr>
                <a:defRPr/>
              </a:pPr>
              <a:t>‹#›</a:t>
            </a:fld>
            <a:endParaRPr lang="el-GR"/>
          </a:p>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8" name="Rectangle 6"/>
          <p:cNvSpPr>
            <a:spLocks noGrp="1" noChangeArrowheads="1"/>
          </p:cNvSpPr>
          <p:nvPr>
            <p:ph type="sldNum" sz="quarter" idx="12"/>
          </p:nvPr>
        </p:nvSpPr>
        <p:spPr/>
        <p:txBody>
          <a:bodyPr/>
          <a:lstStyle>
            <a:lvl1pPr>
              <a:defRPr sz="1200" b="0"/>
            </a:lvl1pPr>
          </a:lstStyle>
          <a:p>
            <a:pPr>
              <a:defRPr/>
            </a:pPr>
            <a:fld id="{566AB5FB-2BA8-449B-AF19-19B110D86C3F}" type="slidenum">
              <a:rPr lang="el-GR"/>
              <a:pPr>
                <a:defRPr/>
              </a:pPr>
              <a:t>‹#›</a:t>
            </a:fld>
            <a:endParaRPr lang="el-GR"/>
          </a:p>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452051FB-F9DD-408C-8DA3-8AEFCB94A134}" type="slidenum">
              <a:rPr lang="el-GR"/>
              <a:pPr>
                <a:defRPr/>
              </a:pPr>
              <a:t>‹#›</a:t>
            </a:fld>
            <a:endParaRPr lang="el-GR"/>
          </a:p>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906F85A6-9197-4B1A-AFCB-31073FC54658}" type="slidenum">
              <a:rPr lang="el-GR"/>
              <a:pPr>
                <a:defRPr/>
              </a:pPr>
              <a:t>‹#›</a:t>
            </a:fld>
            <a:endParaRPr lang="el-GR"/>
          </a:p>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1"/>
            <a:ext cx="8001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8195" name="Rectangle 3"/>
          <p:cNvSpPr>
            <a:spLocks noGrp="1" noChangeArrowheads="1"/>
          </p:cNvSpPr>
          <p:nvPr>
            <p:ph type="body" idx="1"/>
          </p:nvPr>
        </p:nvSpPr>
        <p:spPr bwMode="auto">
          <a:xfrm>
            <a:off x="566738" y="1295325"/>
            <a:ext cx="8001000" cy="5227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2292" name="AutoShape 4"/>
          <p:cNvSpPr>
            <a:spLocks noChangeArrowheads="1"/>
          </p:cNvSpPr>
          <p:nvPr/>
        </p:nvSpPr>
        <p:spPr bwMode="auto">
          <a:xfrm>
            <a:off x="609600" y="1126294"/>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17" name="Rectangle 6"/>
          <p:cNvSpPr>
            <a:spLocks noGrp="1" noChangeArrowheads="1"/>
          </p:cNvSpPr>
          <p:nvPr>
            <p:ph type="sldNum" sz="quarter" idx="4"/>
          </p:nvPr>
        </p:nvSpPr>
        <p:spPr bwMode="auto">
          <a:xfrm>
            <a:off x="7222375" y="6553200"/>
            <a:ext cx="1905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fld id="{5EA43A5D-6CCE-42CD-A658-2F9505376FD9}" type="slidenum">
              <a:rPr lang="el-GR"/>
              <a:pPr>
                <a:defRPr/>
              </a:pPr>
              <a:t>‹#›</a:t>
            </a:fld>
            <a:endParaRPr lang="el-GR"/>
          </a:p>
          <a:p>
            <a:pPr>
              <a:defRPr/>
            </a:pPr>
            <a:endParaRPr lang="el-GR"/>
          </a:p>
        </p:txBody>
      </p:sp>
      <p:sp>
        <p:nvSpPr>
          <p:cNvPr id="12293" name="Line 5"/>
          <p:cNvSpPr>
            <a:spLocks noChangeShapeType="1"/>
          </p:cNvSpPr>
          <p:nvPr userDrawn="1"/>
        </p:nvSpPr>
        <p:spPr bwMode="auto">
          <a:xfrm flipV="1">
            <a:off x="609600" y="6537952"/>
            <a:ext cx="7924800" cy="0"/>
          </a:xfrm>
          <a:prstGeom prst="line">
            <a:avLst/>
          </a:prstGeom>
          <a:noFill/>
          <a:ln w="3175">
            <a:solidFill>
              <a:schemeClr val="accent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qtt.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mosquitto.org/download/" TargetMode="External"/><Relationship Id="rId7" Type="http://schemas.openxmlformats.org/officeDocument/2006/relationships/hyperlink" Target="http://test.mosquitto.org/" TargetMode="External"/><Relationship Id="rId2" Type="http://schemas.openxmlformats.org/officeDocument/2006/relationships/hyperlink" Target="https://mosquitto.org/" TargetMode="External"/><Relationship Id="rId1" Type="http://schemas.openxmlformats.org/officeDocument/2006/relationships/slideLayout" Target="../slideLayouts/slideLayout2.xml"/><Relationship Id="rId6" Type="http://schemas.openxmlformats.org/officeDocument/2006/relationships/hyperlink" Target="http://www.steves-internet-guide.com/install-mosquitto-broker/" TargetMode="External"/><Relationship Id="rId5" Type="http://schemas.openxmlformats.org/officeDocument/2006/relationships/hyperlink" Target="https://sivatechworld.wordpress.com/2015/06/11/step-by-step-installing-and-configuring-mosquitto-with-windows-7/" TargetMode="External"/><Relationship Id="rId4" Type="http://schemas.openxmlformats.org/officeDocument/2006/relationships/hyperlink" Target="https://mosquitto.org/document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atadiat.com/en/e-mqtt-101-tutorial-introduction-and-eclipse-mosquitto/#Simple_PublisherSubscriber"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clipse.org/paho/clients/android/" TargetMode="External"/><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s://eclipse.org/paho/clients/java/" TargetMode="External"/><Relationship Id="rId2" Type="http://schemas.openxmlformats.org/officeDocument/2006/relationships/hyperlink" Target="http://mqtt.org/" TargetMode="External"/><Relationship Id="rId1" Type="http://schemas.openxmlformats.org/officeDocument/2006/relationships/slideLayout" Target="../slideLayouts/slideLayout2.xml"/><Relationship Id="rId6" Type="http://schemas.openxmlformats.org/officeDocument/2006/relationships/hyperlink" Target="https://mosquitto.org/" TargetMode="External"/><Relationship Id="rId5" Type="http://schemas.openxmlformats.org/officeDocument/2006/relationships/hyperlink" Target="https://eclipse.org/paho/clients/android/" TargetMode="External"/><Relationship Id="rId4" Type="http://schemas.openxmlformats.org/officeDocument/2006/relationships/hyperlink" Target="https://www.eclipse.org/paho/files/javadoc/org/eclipse/paho/client/mqttv3/package-summary.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hyperlink" Target="https://learn.sparkfun.com/tutorials/introduction-to-mqtt/all#the-bas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56439" y="1693491"/>
            <a:ext cx="7772400" cy="1371600"/>
          </a:xfrm>
        </p:spPr>
        <p:txBody>
          <a:bodyPr/>
          <a:lstStyle/>
          <a:p>
            <a:pPr algn="ctr" eaLnBrk="1" hangingPunct="1"/>
            <a:r>
              <a:rPr lang="el-GR" dirty="0"/>
              <a:t>Διάλεξη </a:t>
            </a:r>
            <a:br>
              <a:rPr lang="en-US" dirty="0"/>
            </a:br>
            <a:r>
              <a:rPr lang="en-US" sz="3200" dirty="0"/>
              <a:t>Message Queuing Telemetry Transport (MQTT)</a:t>
            </a:r>
            <a:r>
              <a:rPr lang="el-GR" sz="3200" dirty="0"/>
              <a:t> </a:t>
            </a:r>
            <a:endParaRPr lang="el-GR" dirty="0"/>
          </a:p>
        </p:txBody>
      </p:sp>
      <p:sp>
        <p:nvSpPr>
          <p:cNvPr id="22531" name="Rectangle 3"/>
          <p:cNvSpPr>
            <a:spLocks noGrp="1" noChangeArrowheads="1"/>
          </p:cNvSpPr>
          <p:nvPr>
            <p:ph type="subTitle" idx="1"/>
          </p:nvPr>
        </p:nvSpPr>
        <p:spPr>
          <a:xfrm>
            <a:off x="1447800" y="3200400"/>
            <a:ext cx="7010400" cy="2057400"/>
          </a:xfrm>
        </p:spPr>
        <p:txBody>
          <a:bodyPr/>
          <a:lstStyle/>
          <a:p>
            <a:pPr eaLnBrk="1" hangingPunct="1">
              <a:lnSpc>
                <a:spcPct val="80000"/>
              </a:lnSpc>
              <a:defRPr/>
            </a:pPr>
            <a:endParaRPr lang="el-GR" sz="2400" dirty="0">
              <a:latin typeface="Arial" charset="0"/>
            </a:endParaRPr>
          </a:p>
          <a:p>
            <a:pPr eaLnBrk="1" hangingPunct="1"/>
            <a:endParaRPr lang="el-GR" i="1" dirty="0"/>
          </a:p>
        </p:txBody>
      </p:sp>
      <p:sp>
        <p:nvSpPr>
          <p:cNvPr id="8" name="Rectangle 3"/>
          <p:cNvSpPr txBox="1">
            <a:spLocks noChangeArrowheads="1"/>
          </p:cNvSpPr>
          <p:nvPr/>
        </p:nvSpPr>
        <p:spPr bwMode="auto">
          <a:xfrm>
            <a:off x="965518" y="3415942"/>
            <a:ext cx="7010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r>
              <a:rPr lang="en-US" sz="2400" dirty="0"/>
              <a:t>Internet of Things</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Publish – Subscribe model</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MQTT </a:t>
            </a:r>
            <a:r>
              <a:rPr lang="el-GR" sz="2400" kern="0" dirty="0">
                <a:latin typeface="Arial" charset="0"/>
              </a:rPr>
              <a:t> </a:t>
            </a:r>
          </a:p>
          <a:p>
            <a:pPr marL="342900" lvl="0" indent="-342900" algn="l">
              <a:lnSpc>
                <a:spcPct val="80000"/>
              </a:lnSpc>
              <a:spcBef>
                <a:spcPct val="20000"/>
              </a:spcBef>
              <a:buClr>
                <a:schemeClr val="accent2"/>
              </a:buClr>
              <a:buFont typeface="Arial" panose="020B0604020202020204" pitchFamily="34" charset="0"/>
              <a:buChar char="•"/>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endParaRPr lang="el-GR" sz="2400" kern="0" dirty="0">
              <a:latin typeface="Arial" charset="0"/>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p:txBody>
      </p:sp>
      <p:pic>
        <p:nvPicPr>
          <p:cNvPr id="6" name="Εικόνα 5">
            <a:extLst>
              <a:ext uri="{FF2B5EF4-FFF2-40B4-BE49-F238E27FC236}">
                <a16:creationId xmlns:a16="http://schemas.microsoft.com/office/drawing/2014/main" id="{C32E137D-FB27-499A-AF9F-66BBFD305D27}"/>
              </a:ext>
            </a:extLst>
          </p:cNvPr>
          <p:cNvPicPr>
            <a:picLocks noChangeAspect="1"/>
          </p:cNvPicPr>
          <p:nvPr/>
        </p:nvPicPr>
        <p:blipFill>
          <a:blip r:embed="rId2"/>
          <a:stretch>
            <a:fillRect/>
          </a:stretch>
        </p:blipFill>
        <p:spPr>
          <a:xfrm>
            <a:off x="533400" y="137483"/>
            <a:ext cx="3581400" cy="853117"/>
          </a:xfrm>
          <a:prstGeom prst="rect">
            <a:avLst/>
          </a:prstGeom>
        </p:spPr>
      </p:pic>
      <p:pic>
        <p:nvPicPr>
          <p:cNvPr id="7" name="Picture 14">
            <a:extLst>
              <a:ext uri="{FF2B5EF4-FFF2-40B4-BE49-F238E27FC236}">
                <a16:creationId xmlns:a16="http://schemas.microsoft.com/office/drawing/2014/main" id="{9D3FC82A-9BDD-4C5D-99C5-E5D5546F61A0}"/>
              </a:ext>
            </a:extLst>
          </p:cNvPr>
          <p:cNvPicPr>
            <a:picLocks noChangeAspect="1" noChangeArrowheads="1"/>
          </p:cNvPicPr>
          <p:nvPr/>
        </p:nvPicPr>
        <p:blipFill>
          <a:blip r:embed="rId3"/>
          <a:srcRect/>
          <a:stretch>
            <a:fillRect/>
          </a:stretch>
        </p:blipFill>
        <p:spPr bwMode="auto">
          <a:xfrm>
            <a:off x="8145781" y="5959502"/>
            <a:ext cx="422275" cy="457200"/>
          </a:xfrm>
          <a:prstGeom prst="rect">
            <a:avLst/>
          </a:prstGeom>
          <a:noFill/>
          <a:ln w="9525">
            <a:noFill/>
            <a:miter lim="800000"/>
            <a:headEnd/>
            <a:tailEnd/>
          </a:ln>
        </p:spPr>
      </p:pic>
      <p:sp>
        <p:nvSpPr>
          <p:cNvPr id="9" name="Rectangle 5">
            <a:extLst>
              <a:ext uri="{FF2B5EF4-FFF2-40B4-BE49-F238E27FC236}">
                <a16:creationId xmlns:a16="http://schemas.microsoft.com/office/drawing/2014/main" id="{6DE1B253-9110-4975-8F57-47D51BFE6763}"/>
              </a:ext>
            </a:extLst>
          </p:cNvPr>
          <p:cNvSpPr txBox="1">
            <a:spLocks noChangeArrowheads="1"/>
          </p:cNvSpPr>
          <p:nvPr/>
        </p:nvSpPr>
        <p:spPr bwMode="auto">
          <a:xfrm>
            <a:off x="4745736" y="137483"/>
            <a:ext cx="4373881" cy="914399"/>
          </a:xfrm>
          <a:prstGeom prst="rect">
            <a:avLst/>
          </a:prstGeom>
          <a:noFill/>
          <a:ln>
            <a:miter lim="800000"/>
            <a:headEnd/>
            <a:tailEnd/>
          </a:ln>
        </p:spPr>
        <p:txBody>
          <a:bodyPr/>
          <a:ls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r>
              <a:rPr lang="el-GR" sz="1400" dirty="0"/>
              <a:t>Τμήμα Πληροφορικής και Τηλεπικοινωνιών</a:t>
            </a:r>
            <a:endParaRPr lang="en-US" sz="1400" dirty="0"/>
          </a:p>
          <a:p>
            <a:pPr algn="r"/>
            <a:r>
              <a:rPr lang="el-GR" sz="1400" dirty="0"/>
              <a:t>Ανάπτυξη Λογισμικού για Δίκτυα και</a:t>
            </a:r>
            <a:r>
              <a:rPr lang="en-US" sz="1400" dirty="0"/>
              <a:t> </a:t>
            </a:r>
            <a:r>
              <a:rPr lang="el-GR" sz="1400" dirty="0"/>
              <a:t>Τηλεπικοινωνίες</a:t>
            </a:r>
          </a:p>
          <a:p>
            <a:pPr algn="r"/>
            <a:r>
              <a:rPr lang="el-GR" sz="1400" dirty="0"/>
              <a:t>Χειμερινό Εξάμηνο 20</a:t>
            </a:r>
            <a:r>
              <a:rPr lang="en-US" sz="1400" dirty="0"/>
              <a:t>22</a:t>
            </a:r>
            <a:r>
              <a:rPr lang="el-GR" sz="1400" dirty="0"/>
              <a:t>-202</a:t>
            </a:r>
            <a:r>
              <a:rPr lang="en-US" sz="1400" dirty="0"/>
              <a:t>3</a:t>
            </a:r>
            <a:endParaRPr lang="el-GR" sz="1400" dirty="0"/>
          </a:p>
        </p:txBody>
      </p:sp>
    </p:spTree>
    <p:extLst>
      <p:ext uri="{BB962C8B-B14F-4D97-AF65-F5344CB8AC3E}">
        <p14:creationId xmlns:p14="http://schemas.microsoft.com/office/powerpoint/2010/main" val="154887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577262" cy="3352800"/>
          </a:xfrm>
        </p:spPr>
        <p:txBody>
          <a:bodyPr/>
          <a:lstStyle/>
          <a:p>
            <a:pPr eaLnBrk="1" hangingPunct="1">
              <a:lnSpc>
                <a:spcPct val="80000"/>
              </a:lnSpc>
              <a:buFont typeface="Wingdings" panose="05000000000000000000" pitchFamily="2" charset="2"/>
              <a:buChar char="§"/>
              <a:defRPr/>
            </a:pPr>
            <a:r>
              <a:rPr lang="en-US" sz="2800" b="1" dirty="0"/>
              <a:t>M</a:t>
            </a:r>
            <a:r>
              <a:rPr lang="en-US" sz="2800" dirty="0"/>
              <a:t>essage </a:t>
            </a:r>
            <a:r>
              <a:rPr lang="en-US" sz="2800" b="1" dirty="0"/>
              <a:t>Q</a:t>
            </a:r>
            <a:r>
              <a:rPr lang="en-US" sz="2800" dirty="0"/>
              <a:t>ueuing </a:t>
            </a:r>
            <a:r>
              <a:rPr lang="en-US" sz="2800" b="1" dirty="0"/>
              <a:t>T</a:t>
            </a:r>
            <a:r>
              <a:rPr lang="en-US" sz="2800" dirty="0"/>
              <a:t>elemetry </a:t>
            </a:r>
            <a:r>
              <a:rPr lang="en-US" sz="2800" b="1" dirty="0"/>
              <a:t>T</a:t>
            </a:r>
            <a:r>
              <a:rPr lang="en-US" sz="2800" dirty="0"/>
              <a:t>ransport (MQTT)</a:t>
            </a:r>
            <a:r>
              <a:rPr lang="el-GR" sz="2800" dirty="0"/>
              <a:t> </a:t>
            </a: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10</a:t>
            </a:fld>
            <a:endParaRPr lang="el-GR"/>
          </a:p>
          <a:p>
            <a:pPr>
              <a:defRPr/>
            </a:pPr>
            <a:endParaRPr lang="el-GR"/>
          </a:p>
        </p:txBody>
      </p:sp>
    </p:spTree>
    <p:extLst>
      <p:ext uri="{BB962C8B-B14F-4D97-AF65-F5344CB8AC3E}">
        <p14:creationId xmlns:p14="http://schemas.microsoft.com/office/powerpoint/2010/main" val="134503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p:txBody>
          <a:bodyPr/>
          <a:lstStyle/>
          <a:p>
            <a:pPr>
              <a:spcBef>
                <a:spcPts val="1200"/>
              </a:spcBef>
              <a:spcAft>
                <a:spcPts val="600"/>
              </a:spcAft>
            </a:pPr>
            <a:r>
              <a:rPr lang="el-GR" sz="2400" dirty="0"/>
              <a:t>Ξεκίνησε από τους </a:t>
            </a:r>
            <a:r>
              <a:rPr lang="en-US" sz="2400" dirty="0" err="1"/>
              <a:t>Dr</a:t>
            </a:r>
            <a:r>
              <a:rPr lang="en-US" sz="2400" dirty="0"/>
              <a:t> Andy Stanford-Clark </a:t>
            </a:r>
            <a:r>
              <a:rPr lang="el-GR" sz="2400" dirty="0"/>
              <a:t>της </a:t>
            </a:r>
            <a:r>
              <a:rPr lang="en-US" sz="2400" dirty="0"/>
              <a:t>IBM </a:t>
            </a:r>
            <a:r>
              <a:rPr lang="el-GR" sz="2400" dirty="0"/>
              <a:t>και </a:t>
            </a:r>
            <a:r>
              <a:rPr lang="en-US" sz="2400" dirty="0"/>
              <a:t>Arlen </a:t>
            </a:r>
            <a:r>
              <a:rPr lang="el-GR" sz="2400" dirty="0" err="1"/>
              <a:t>Nipper</a:t>
            </a:r>
            <a:r>
              <a:rPr lang="el-GR" sz="2400" dirty="0"/>
              <a:t> της </a:t>
            </a:r>
            <a:r>
              <a:rPr lang="el-GR" sz="2400" dirty="0" err="1"/>
              <a:t>Arcom</a:t>
            </a:r>
            <a:r>
              <a:rPr lang="el-GR" sz="2400" dirty="0"/>
              <a:t> (σημερινή </a:t>
            </a:r>
            <a:r>
              <a:rPr lang="el-GR" sz="2400" dirty="0" err="1"/>
              <a:t>Eurotech</a:t>
            </a:r>
            <a:r>
              <a:rPr lang="el-GR" sz="2400" dirty="0"/>
              <a:t>) το 1999</a:t>
            </a:r>
          </a:p>
          <a:p>
            <a:pPr>
              <a:spcBef>
                <a:spcPts val="1200"/>
              </a:spcBef>
              <a:spcAft>
                <a:spcPts val="600"/>
              </a:spcAft>
            </a:pPr>
            <a:r>
              <a:rPr lang="el-GR" sz="2400" dirty="0"/>
              <a:t>Χρησιμοποιήθηκε από το Facebook Messenger το 2011</a:t>
            </a:r>
          </a:p>
          <a:p>
            <a:pPr>
              <a:spcBef>
                <a:spcPts val="1200"/>
              </a:spcBef>
              <a:spcAft>
                <a:spcPts val="600"/>
              </a:spcAft>
            </a:pPr>
            <a:r>
              <a:rPr lang="el-GR" sz="2400" dirty="0"/>
              <a:t>Η έκδοση 3.1.1 έγινε δεκτή ως OASIS </a:t>
            </a:r>
            <a:r>
              <a:rPr lang="el-GR" sz="2400" dirty="0" err="1"/>
              <a:t>standard</a:t>
            </a:r>
            <a:r>
              <a:rPr lang="el-GR" sz="2400" dirty="0"/>
              <a:t> το 2014</a:t>
            </a:r>
            <a:endParaRPr lang="en-US" sz="2400" dirty="0"/>
          </a:p>
          <a:p>
            <a:pPr>
              <a:spcBef>
                <a:spcPts val="1200"/>
              </a:spcBef>
              <a:spcAft>
                <a:spcPts val="600"/>
              </a:spcAft>
            </a:pPr>
            <a:endParaRPr lang="el-GR" sz="12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11</a:t>
            </a:fld>
            <a:endParaRPr lang="el-GR" dirty="0"/>
          </a:p>
          <a:p>
            <a:pPr>
              <a:defRPr/>
            </a:pPr>
            <a:endParaRPr lang="el-GR" dirty="0"/>
          </a:p>
        </p:txBody>
      </p:sp>
    </p:spTree>
    <p:extLst>
      <p:ext uri="{BB962C8B-B14F-4D97-AF65-F5344CB8AC3E}">
        <p14:creationId xmlns:p14="http://schemas.microsoft.com/office/powerpoint/2010/main" val="20730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66738" y="1177535"/>
            <a:ext cx="8501062" cy="5375665"/>
          </a:xfrm>
        </p:spPr>
        <p:txBody>
          <a:bodyPr/>
          <a:lstStyle/>
          <a:p>
            <a:pPr>
              <a:spcBef>
                <a:spcPts val="600"/>
              </a:spcBef>
              <a:spcAft>
                <a:spcPts val="600"/>
              </a:spcAft>
            </a:pPr>
            <a:r>
              <a:rPr lang="en-US" sz="2000" dirty="0"/>
              <a:t>MQTT </a:t>
            </a:r>
            <a:r>
              <a:rPr lang="el-GR" sz="2000" dirty="0"/>
              <a:t>αποτελεί ένα εξαιρετικά </a:t>
            </a:r>
            <a:r>
              <a:rPr lang="el-GR" sz="2000" b="1" dirty="0"/>
              <a:t>απλό</a:t>
            </a:r>
            <a:r>
              <a:rPr lang="el-GR" sz="2000" dirty="0"/>
              <a:t> και </a:t>
            </a:r>
            <a:r>
              <a:rPr lang="el-GR" sz="2000" b="1" dirty="0"/>
              <a:t>ελαφρύ</a:t>
            </a:r>
            <a:r>
              <a:rPr lang="el-GR" sz="2000" dirty="0"/>
              <a:t> πρωτόκολλο μεταφοράς μηνυμάτων (</a:t>
            </a:r>
            <a:r>
              <a:rPr lang="en-US" sz="2000" b="1" dirty="0"/>
              <a:t>messaging protocol</a:t>
            </a:r>
            <a:r>
              <a:rPr lang="el-GR" sz="2000" b="1" dirty="0"/>
              <a:t>)</a:t>
            </a:r>
          </a:p>
          <a:p>
            <a:pPr lvl="1">
              <a:spcBef>
                <a:spcPts val="600"/>
              </a:spcBef>
              <a:spcAft>
                <a:spcPts val="600"/>
              </a:spcAft>
            </a:pPr>
            <a:r>
              <a:rPr lang="en-US" sz="1600" dirty="0"/>
              <a:t>To MQTT </a:t>
            </a:r>
            <a:r>
              <a:rPr lang="el-GR" sz="1600" dirty="0"/>
              <a:t>μήνυμα είναι όσο το δυνατόν </a:t>
            </a:r>
            <a:r>
              <a:rPr lang="el-GR" sz="1600" dirty="0" err="1"/>
              <a:t>μικρότερ</a:t>
            </a:r>
            <a:r>
              <a:rPr lang="en-US" sz="1600" dirty="0"/>
              <a:t>o</a:t>
            </a:r>
            <a:r>
              <a:rPr lang="el-GR" sz="1600" dirty="0"/>
              <a:t>. </a:t>
            </a:r>
          </a:p>
          <a:p>
            <a:pPr lvl="1">
              <a:spcBef>
                <a:spcPts val="600"/>
              </a:spcBef>
              <a:spcAft>
                <a:spcPts val="600"/>
              </a:spcAft>
            </a:pPr>
            <a:r>
              <a:rPr lang="el-GR" sz="1600" dirty="0"/>
              <a:t>Σταθερό </a:t>
            </a:r>
            <a:r>
              <a:rPr lang="en-US" sz="1600" dirty="0"/>
              <a:t>header (2 bytes), </a:t>
            </a:r>
            <a:r>
              <a:rPr lang="el-GR" sz="1600" dirty="0"/>
              <a:t>η κατά απαίτηση </a:t>
            </a:r>
            <a:r>
              <a:rPr lang="en-US" sz="1600" dirty="0"/>
              <a:t>push-style message </a:t>
            </a:r>
            <a:r>
              <a:rPr lang="el-GR" sz="1600" dirty="0"/>
              <a:t> διανομή των μηνυμάτων διατηρεί το </a:t>
            </a:r>
            <a:r>
              <a:rPr lang="en-US" sz="1600" dirty="0"/>
              <a:t>network utilization </a:t>
            </a:r>
            <a:r>
              <a:rPr lang="el-GR" sz="1600" dirty="0"/>
              <a:t>χαμηλό</a:t>
            </a:r>
            <a:r>
              <a:rPr lang="en-US" sz="1600" dirty="0"/>
              <a:t>.</a:t>
            </a:r>
          </a:p>
          <a:p>
            <a:pPr>
              <a:spcBef>
                <a:spcPts val="600"/>
              </a:spcBef>
              <a:spcAft>
                <a:spcPts val="600"/>
              </a:spcAft>
            </a:pPr>
            <a:r>
              <a:rPr lang="el-GR" sz="2000" dirty="0"/>
              <a:t>Η αρχιτεκτονική τύπου </a:t>
            </a:r>
            <a:r>
              <a:rPr lang="en-US" sz="2000" dirty="0"/>
              <a:t>publish/subscribe </a:t>
            </a:r>
            <a:r>
              <a:rPr lang="el-GR" sz="2000" dirty="0"/>
              <a:t>έχει σχεδιαστεί για να είναι ανοικτή και εύκολη στην υλοποίηση</a:t>
            </a:r>
          </a:p>
          <a:p>
            <a:pPr lvl="1">
              <a:spcBef>
                <a:spcPts val="600"/>
              </a:spcBef>
              <a:spcAft>
                <a:spcPts val="600"/>
              </a:spcAft>
            </a:pPr>
            <a:r>
              <a:rPr lang="el-GR" sz="1600" dirty="0"/>
              <a:t>Χιλιάδες συσκευές χρήστες να συνδέονται σε έναν </a:t>
            </a:r>
            <a:r>
              <a:rPr lang="en-US" sz="1600" dirty="0"/>
              <a:t>MQTT server (broker)  </a:t>
            </a:r>
            <a:endParaRPr lang="el-GR" sz="1600" dirty="0"/>
          </a:p>
          <a:p>
            <a:pPr lvl="1">
              <a:spcBef>
                <a:spcPts val="600"/>
              </a:spcBef>
              <a:spcAft>
                <a:spcPts val="600"/>
              </a:spcAft>
            </a:pPr>
            <a:r>
              <a:rPr lang="el-GR" sz="1600" dirty="0"/>
              <a:t>Δεν απαιτείται άδεια χρήσης από τις συσκευές/λειτουργικά συστήματα/πλατφόρμες </a:t>
            </a:r>
            <a:r>
              <a:rPr lang="el-GR" sz="1600" dirty="0" err="1"/>
              <a:t>κτλ</a:t>
            </a:r>
            <a:endParaRPr lang="el-GR" sz="1600" dirty="0"/>
          </a:p>
          <a:p>
            <a:pPr lvl="1">
              <a:spcBef>
                <a:spcPts val="600"/>
              </a:spcBef>
              <a:spcAft>
                <a:spcPts val="600"/>
              </a:spcAft>
            </a:pPr>
            <a:r>
              <a:rPr lang="el-GR" sz="1600" dirty="0"/>
              <a:t>Οι εφαρμογές/συσκευές που στέλνουν δεδομένα δεν χρειάζεται να γνωρίζουν οτιδήποτε για τους λήπτες </a:t>
            </a:r>
            <a:endParaRPr lang="en-US" sz="1600" dirty="0"/>
          </a:p>
          <a:p>
            <a:pPr>
              <a:spcBef>
                <a:spcPts val="600"/>
              </a:spcBef>
              <a:spcAft>
                <a:spcPts val="600"/>
              </a:spcAft>
            </a:pPr>
            <a:r>
              <a:rPr lang="en-US" sz="2000" dirty="0"/>
              <a:t>E</a:t>
            </a:r>
            <a:r>
              <a:rPr lang="el-GR" sz="2000" dirty="0" err="1"/>
              <a:t>ίναι</a:t>
            </a:r>
            <a:r>
              <a:rPr lang="el-GR" sz="2000" dirty="0"/>
              <a:t> ιδανικό για περιορισμένα περιβάλλοντα: </a:t>
            </a:r>
          </a:p>
          <a:p>
            <a:pPr lvl="1">
              <a:spcBef>
                <a:spcPts val="600"/>
              </a:spcBef>
              <a:spcAft>
                <a:spcPts val="600"/>
              </a:spcAft>
            </a:pPr>
            <a:r>
              <a:rPr lang="el-GR" sz="1600" dirty="0" err="1"/>
              <a:t>Χαμηλόρυθμη</a:t>
            </a:r>
            <a:r>
              <a:rPr lang="el-GR" sz="1600" dirty="0"/>
              <a:t> σύνδεση, υψηλή καθυστέρηση, συσκευές με περιορισμένη επεξεργαστική ισχύ και μνήμη (μικρό μέγεθος βιβλιοθηκών)</a:t>
            </a:r>
          </a:p>
          <a:p>
            <a:pPr lvl="1">
              <a:spcBef>
                <a:spcPts val="600"/>
              </a:spcBef>
              <a:spcAft>
                <a:spcPts val="600"/>
              </a:spcAft>
            </a:pPr>
            <a:endParaRPr lang="el-GR" sz="1800" dirty="0"/>
          </a:p>
          <a:p>
            <a:pPr lvl="1">
              <a:spcBef>
                <a:spcPts val="600"/>
              </a:spcBef>
              <a:spcAft>
                <a:spcPts val="600"/>
              </a:spcAft>
            </a:pPr>
            <a:endParaRPr lang="en-US" sz="18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12</a:t>
            </a:fld>
            <a:endParaRPr lang="el-GR" dirty="0"/>
          </a:p>
          <a:p>
            <a:pPr>
              <a:defRPr/>
            </a:pPr>
            <a:endParaRPr lang="el-GR" dirty="0"/>
          </a:p>
        </p:txBody>
      </p:sp>
    </p:spTree>
    <p:extLst>
      <p:ext uri="{BB962C8B-B14F-4D97-AF65-F5344CB8AC3E}">
        <p14:creationId xmlns:p14="http://schemas.microsoft.com/office/powerpoint/2010/main" val="200104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59295" y="1232014"/>
            <a:ext cx="8001000" cy="5306393"/>
          </a:xfrm>
        </p:spPr>
        <p:txBody>
          <a:bodyPr/>
          <a:lstStyle/>
          <a:p>
            <a:pPr>
              <a:spcBef>
                <a:spcPts val="600"/>
              </a:spcBef>
              <a:spcAft>
                <a:spcPts val="600"/>
              </a:spcAft>
            </a:pPr>
            <a:r>
              <a:rPr lang="el-GR" sz="2000" dirty="0"/>
              <a:t>Απλό σύνολο εντολών </a:t>
            </a:r>
            <a:endParaRPr lang="en-US" sz="2000" dirty="0"/>
          </a:p>
          <a:p>
            <a:pPr lvl="1">
              <a:spcBef>
                <a:spcPts val="600"/>
              </a:spcBef>
              <a:spcAft>
                <a:spcPts val="600"/>
              </a:spcAft>
            </a:pPr>
            <a:r>
              <a:rPr lang="en-US" sz="1600" b="1" dirty="0">
                <a:latin typeface="Courier New" panose="02070309020205020404" pitchFamily="49" charset="0"/>
                <a:cs typeface="Courier New" panose="02070309020205020404" pitchFamily="49" charset="0"/>
              </a:rPr>
              <a:t>CONNECT, PUBLISH, SUBSCRIBE, UNSUBSCRIBE, DISCONNECT</a:t>
            </a:r>
            <a:endParaRPr lang="en-US" sz="2000" b="1" dirty="0">
              <a:latin typeface="Courier New" panose="02070309020205020404" pitchFamily="49" charset="0"/>
              <a:cs typeface="Courier New" panose="02070309020205020404" pitchFamily="49" charset="0"/>
            </a:endParaRPr>
          </a:p>
          <a:p>
            <a:pPr>
              <a:spcBef>
                <a:spcPts val="600"/>
              </a:spcBef>
              <a:spcAft>
                <a:spcPts val="600"/>
              </a:spcAft>
            </a:pPr>
            <a:r>
              <a:rPr lang="el-GR" sz="2000" dirty="0"/>
              <a:t>Ενσωματωμένη υποστήριξη για όταν υπάρχει απώλεια σύνδεσης </a:t>
            </a:r>
            <a:endParaRPr lang="en-US" sz="2000" dirty="0"/>
          </a:p>
          <a:p>
            <a:pPr lvl="1">
              <a:spcBef>
                <a:spcPts val="600"/>
              </a:spcBef>
              <a:spcAft>
                <a:spcPts val="600"/>
              </a:spcAft>
            </a:pPr>
            <a:r>
              <a:rPr lang="el-GR" sz="1600" dirty="0"/>
              <a:t>Ο </a:t>
            </a:r>
            <a:r>
              <a:rPr lang="en-US" sz="1600" dirty="0"/>
              <a:t>server </a:t>
            </a:r>
            <a:r>
              <a:rPr lang="el-GR" sz="1600" dirty="0"/>
              <a:t>ενημερώνεται όταν η σύνδεση διακόπτεται</a:t>
            </a:r>
            <a:endParaRPr lang="en-US" sz="1600" dirty="0"/>
          </a:p>
          <a:p>
            <a:pPr lvl="1">
              <a:spcBef>
                <a:spcPts val="600"/>
              </a:spcBef>
              <a:spcAft>
                <a:spcPts val="600"/>
              </a:spcAft>
            </a:pPr>
            <a:r>
              <a:rPr lang="el-GR" sz="1600" dirty="0"/>
              <a:t>Τα μηνύματα ξαναστέλνονται ή κρατούνται για παράδοση αργότερα</a:t>
            </a:r>
            <a:endParaRPr lang="en-US" sz="1600" dirty="0"/>
          </a:p>
          <a:p>
            <a:pPr>
              <a:spcBef>
                <a:spcPts val="600"/>
              </a:spcBef>
              <a:spcAft>
                <a:spcPts val="600"/>
              </a:spcAft>
            </a:pPr>
            <a:r>
              <a:rPr lang="el-GR" sz="2000" dirty="0"/>
              <a:t>Πολλαπλά επίπεδα ποιότητας υπηρεσίας (</a:t>
            </a:r>
            <a:r>
              <a:rPr lang="en-US" sz="2000" dirty="0"/>
              <a:t>Quality of Service </a:t>
            </a:r>
            <a:r>
              <a:rPr lang="el-GR" sz="2000" dirty="0"/>
              <a:t>3)</a:t>
            </a:r>
            <a:r>
              <a:rPr lang="en-US" sz="2000" dirty="0"/>
              <a:t> </a:t>
            </a:r>
            <a:r>
              <a:rPr lang="el-GR" sz="2000" dirty="0"/>
              <a:t>δίνουν ευελιξία στη διαχείριση μηνυμάτων διαφορετικού τύπου </a:t>
            </a:r>
            <a:endParaRPr lang="en-US" sz="2000" dirty="0"/>
          </a:p>
          <a:p>
            <a:pPr lvl="1">
              <a:spcBef>
                <a:spcPts val="600"/>
              </a:spcBef>
              <a:spcAft>
                <a:spcPts val="600"/>
              </a:spcAft>
            </a:pPr>
            <a:r>
              <a:rPr lang="en-US" sz="1600" i="1" dirty="0"/>
              <a:t>most once</a:t>
            </a:r>
            <a:r>
              <a:rPr lang="en-US" sz="1600" dirty="0"/>
              <a:t>, </a:t>
            </a:r>
            <a:r>
              <a:rPr lang="en-US" sz="1600" i="1" dirty="0"/>
              <a:t>at least once</a:t>
            </a:r>
            <a:r>
              <a:rPr lang="en-US" sz="1600" dirty="0"/>
              <a:t>, </a:t>
            </a:r>
            <a:r>
              <a:rPr lang="en-US" sz="1600" i="1" dirty="0"/>
              <a:t>exactly once.</a:t>
            </a:r>
          </a:p>
          <a:p>
            <a:pPr lvl="1">
              <a:spcBef>
                <a:spcPts val="600"/>
              </a:spcBef>
              <a:spcAft>
                <a:spcPts val="600"/>
              </a:spcAft>
            </a:pPr>
            <a:endParaRPr lang="en-US" sz="16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13</a:t>
            </a:fld>
            <a:endParaRPr lang="el-GR" dirty="0"/>
          </a:p>
          <a:p>
            <a:pPr>
              <a:defRPr/>
            </a:pPr>
            <a:endParaRPr lang="el-GR" dirty="0"/>
          </a:p>
        </p:txBody>
      </p:sp>
    </p:spTree>
    <p:extLst>
      <p:ext uri="{BB962C8B-B14F-4D97-AF65-F5344CB8AC3E}">
        <p14:creationId xmlns:p14="http://schemas.microsoft.com/office/powerpoint/2010/main" val="6413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C67518B2-6F3B-4C2D-872D-C89EF8321CF6}"/>
              </a:ext>
            </a:extLst>
          </p:cNvPr>
          <p:cNvSpPr txBox="1"/>
          <p:nvPr/>
        </p:nvSpPr>
        <p:spPr>
          <a:xfrm>
            <a:off x="5105348" y="1348024"/>
            <a:ext cx="4038652" cy="4555093"/>
          </a:xfrm>
          <a:prstGeom prst="rect">
            <a:avLst/>
          </a:prstGeom>
          <a:noFill/>
        </p:spPr>
        <p:txBody>
          <a:bodyPr wrap="square">
            <a:spAutoFit/>
          </a:bodyPr>
          <a:lstStyle/>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Broker</a:t>
            </a:r>
            <a:r>
              <a:rPr lang="en-US" b="0" i="0" dirty="0">
                <a:solidFill>
                  <a:srgbClr val="333333"/>
                </a:solidFill>
                <a:effectLst/>
                <a:latin typeface="Helvetica Neue"/>
              </a:rPr>
              <a:t> - o </a:t>
            </a:r>
            <a:r>
              <a:rPr lang="el-GR" b="0" i="0" dirty="0">
                <a:solidFill>
                  <a:srgbClr val="333333"/>
                </a:solidFill>
                <a:effectLst/>
                <a:latin typeface="Helvetica Neue"/>
              </a:rPr>
              <a:t>ενδιάμεσος εξυπηρετητής </a:t>
            </a:r>
            <a:r>
              <a:rPr lang="en-US" b="0" i="0" dirty="0">
                <a:solidFill>
                  <a:srgbClr val="333333"/>
                </a:solidFill>
                <a:effectLst/>
                <a:latin typeface="Helvetica Neue"/>
              </a:rPr>
              <a:t>(server) </a:t>
            </a:r>
            <a:r>
              <a:rPr lang="el-GR" b="0" i="0" dirty="0">
                <a:solidFill>
                  <a:srgbClr val="333333"/>
                </a:solidFill>
                <a:effectLst/>
                <a:latin typeface="Helvetica Neue"/>
              </a:rPr>
              <a:t>που διανέμει την πληροφορία στους πελάτες </a:t>
            </a:r>
            <a:r>
              <a:rPr lang="en-US" b="0" i="0" dirty="0">
                <a:solidFill>
                  <a:srgbClr val="333333"/>
                </a:solidFill>
                <a:effectLst/>
                <a:latin typeface="Helvetica Neue"/>
              </a:rPr>
              <a:t>(client) </a:t>
            </a:r>
            <a:r>
              <a:rPr lang="el-GR" b="0" i="0" dirty="0">
                <a:solidFill>
                  <a:srgbClr val="333333"/>
                </a:solidFill>
                <a:effectLst/>
                <a:latin typeface="Helvetica Neue"/>
              </a:rPr>
              <a:t>που είναι συνδεμένοι σε αυτόν και ενδιαφερόμενοι για ένα θέμα </a:t>
            </a:r>
            <a:r>
              <a:rPr lang="en-US" dirty="0">
                <a:solidFill>
                  <a:srgbClr val="333333"/>
                </a:solidFill>
                <a:latin typeface="Helvetica Neue"/>
              </a:rPr>
              <a:t>(topic)</a:t>
            </a:r>
            <a:r>
              <a:rPr lang="en-US" b="0" i="0" dirty="0">
                <a:solidFill>
                  <a:srgbClr val="333333"/>
                </a:solidFill>
                <a:effectLst/>
                <a:latin typeface="Helvetica Neue"/>
              </a:rPr>
              <a:t>.</a:t>
            </a: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Client</a:t>
            </a:r>
            <a:r>
              <a:rPr lang="en-US" b="0" i="0" dirty="0">
                <a:solidFill>
                  <a:srgbClr val="333333"/>
                </a:solidFill>
                <a:effectLst/>
                <a:latin typeface="Helvetica Neue"/>
              </a:rPr>
              <a:t> - </a:t>
            </a:r>
            <a:r>
              <a:rPr lang="el-GR" dirty="0">
                <a:solidFill>
                  <a:srgbClr val="333333"/>
                </a:solidFill>
                <a:latin typeface="Helvetica Neue"/>
              </a:rPr>
              <a:t>η συσκευή</a:t>
            </a:r>
            <a:r>
              <a:rPr lang="en-US" dirty="0">
                <a:solidFill>
                  <a:srgbClr val="333333"/>
                </a:solidFill>
                <a:latin typeface="Helvetica Neue"/>
              </a:rPr>
              <a:t> </a:t>
            </a:r>
            <a:r>
              <a:rPr lang="el-GR" dirty="0">
                <a:solidFill>
                  <a:srgbClr val="333333"/>
                </a:solidFill>
                <a:latin typeface="Helvetica Neue"/>
              </a:rPr>
              <a:t>τύπου πελάτης που είναι συνδεμένη στον </a:t>
            </a:r>
            <a:r>
              <a:rPr lang="en-US" dirty="0">
                <a:solidFill>
                  <a:srgbClr val="333333"/>
                </a:solidFill>
                <a:latin typeface="Helvetica Neue"/>
              </a:rPr>
              <a:t>broker </a:t>
            </a:r>
            <a:r>
              <a:rPr lang="el-GR" dirty="0">
                <a:solidFill>
                  <a:srgbClr val="333333"/>
                </a:solidFill>
                <a:latin typeface="Helvetica Neue"/>
              </a:rPr>
              <a:t>προκειμένου να αποστείλει ή λάβει πληροφορία.</a:t>
            </a:r>
            <a:endParaRPr lang="en-US" b="0" i="0" dirty="0">
              <a:solidFill>
                <a:srgbClr val="333333"/>
              </a:solidFill>
              <a:effectLst/>
              <a:latin typeface="Helvetica Neue"/>
            </a:endParaRP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Topic</a:t>
            </a:r>
            <a:r>
              <a:rPr lang="en-US" b="0" i="0" dirty="0">
                <a:solidFill>
                  <a:srgbClr val="333333"/>
                </a:solidFill>
                <a:effectLst/>
                <a:latin typeface="Helvetica Neue"/>
              </a:rPr>
              <a:t> - </a:t>
            </a:r>
            <a:r>
              <a:rPr lang="el-GR" b="0" i="0" dirty="0">
                <a:solidFill>
                  <a:srgbClr val="333333"/>
                </a:solidFill>
                <a:effectLst/>
                <a:latin typeface="Helvetica Neue"/>
              </a:rPr>
              <a:t>Το θέμα το οποίο ενδιαφέρει τους </a:t>
            </a:r>
            <a:r>
              <a:rPr lang="en-US" b="0" i="0" dirty="0">
                <a:solidFill>
                  <a:srgbClr val="333333"/>
                </a:solidFill>
                <a:effectLst/>
                <a:latin typeface="Helvetica Neue"/>
              </a:rPr>
              <a:t>clients</a:t>
            </a:r>
            <a:r>
              <a:rPr lang="el-GR" b="0" i="0" dirty="0">
                <a:solidFill>
                  <a:srgbClr val="333333"/>
                </a:solidFill>
                <a:effectLst/>
                <a:latin typeface="Helvetica Neue"/>
              </a:rPr>
              <a:t>. Οι </a:t>
            </a:r>
            <a:r>
              <a:rPr lang="en-US" b="0" i="0" dirty="0">
                <a:solidFill>
                  <a:srgbClr val="333333"/>
                </a:solidFill>
                <a:effectLst/>
                <a:latin typeface="Helvetica Neue"/>
              </a:rPr>
              <a:t>clients </a:t>
            </a:r>
            <a:r>
              <a:rPr lang="el-GR" dirty="0">
                <a:solidFill>
                  <a:srgbClr val="333333"/>
                </a:solidFill>
                <a:latin typeface="Helvetica Neue"/>
              </a:rPr>
              <a:t>κάνουν </a:t>
            </a:r>
            <a:r>
              <a:rPr lang="en-US" b="0" i="0" dirty="0">
                <a:solidFill>
                  <a:srgbClr val="333333"/>
                </a:solidFill>
                <a:effectLst/>
                <a:latin typeface="Helvetica Neue"/>
              </a:rPr>
              <a:t>publish, subscribe, </a:t>
            </a:r>
            <a:r>
              <a:rPr lang="el-GR" b="0" i="0" dirty="0">
                <a:solidFill>
                  <a:srgbClr val="333333"/>
                </a:solidFill>
                <a:effectLst/>
                <a:latin typeface="Helvetica Neue"/>
              </a:rPr>
              <a:t>ή και τα δύο, σε ένα </a:t>
            </a:r>
            <a:r>
              <a:rPr lang="en-US" b="0" i="0" dirty="0">
                <a:solidFill>
                  <a:srgbClr val="333333"/>
                </a:solidFill>
                <a:effectLst/>
                <a:latin typeface="Helvetica Neue"/>
              </a:rPr>
              <a:t>topic.</a:t>
            </a:r>
          </a:p>
        </p:txBody>
      </p:sp>
      <p:sp>
        <p:nvSpPr>
          <p:cNvPr id="23" name="Oval 22">
            <a:extLst>
              <a:ext uri="{FF2B5EF4-FFF2-40B4-BE49-F238E27FC236}">
                <a16:creationId xmlns:a16="http://schemas.microsoft.com/office/drawing/2014/main" id="{B3ADFA0F-C9E4-44B9-AB81-5C740CF3D3BD}"/>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cxnSp>
        <p:nvCxnSpPr>
          <p:cNvPr id="25" name="Straight Arrow Connector 24">
            <a:extLst>
              <a:ext uri="{FF2B5EF4-FFF2-40B4-BE49-F238E27FC236}">
                <a16:creationId xmlns:a16="http://schemas.microsoft.com/office/drawing/2014/main" id="{79776D73-21AC-4EC0-833D-5DD94FFE1562}"/>
              </a:ext>
            </a:extLst>
          </p:cNvPr>
          <p:cNvCxnSpPr>
            <a:cxnSpLocks/>
          </p:cNvCxnSpPr>
          <p:nvPr/>
        </p:nvCxnSpPr>
        <p:spPr bwMode="auto">
          <a:xfrm flipV="1">
            <a:off x="2371087" y="4374046"/>
            <a:ext cx="1334882" cy="8025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98A65F6-02F2-4252-82AB-30C6998C45CF}"/>
              </a:ext>
            </a:extLst>
          </p:cNvPr>
          <p:cNvCxnSpPr>
            <a:cxnSpLocks/>
          </p:cNvCxnSpPr>
          <p:nvPr/>
        </p:nvCxnSpPr>
        <p:spPr bwMode="auto">
          <a:xfrm flipH="1" flipV="1">
            <a:off x="2362200" y="2691359"/>
            <a:ext cx="1105057" cy="940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77D4D0BD-5E4C-435B-8F88-6D07ED0E3F02}"/>
              </a:ext>
            </a:extLst>
          </p:cNvPr>
          <p:cNvSpPr txBox="1"/>
          <p:nvPr/>
        </p:nvSpPr>
        <p:spPr>
          <a:xfrm>
            <a:off x="1447800" y="4796954"/>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AC781C84-D7E7-4CB0-9B3C-92DF5612DD53}"/>
              </a:ext>
            </a:extLst>
          </p:cNvPr>
          <p:cNvSpPr txBox="1"/>
          <p:nvPr/>
        </p:nvSpPr>
        <p:spPr>
          <a:xfrm>
            <a:off x="133402" y="3165942"/>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1840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19597" y="2628275"/>
            <a:ext cx="2044149" cy="646331"/>
          </a:xfrm>
          <a:prstGeom prst="rect">
            <a:avLst/>
          </a:prstGeom>
          <a:noFill/>
        </p:spPr>
        <p:txBody>
          <a:bodyPr wrap="none" rtlCol="0">
            <a:spAutoFit/>
          </a:bodyPr>
          <a:lstStyle/>
          <a:p>
            <a:r>
              <a:rPr lang="en-US" i="1" dirty="0"/>
              <a:t>Publish to topic </a:t>
            </a:r>
          </a:p>
          <a:p>
            <a:r>
              <a:rPr lang="en-US" i="1" dirty="0"/>
              <a:t>“Topic 1”</a:t>
            </a:r>
            <a:endParaRPr lang="el-GR" i="1" dirty="0"/>
          </a:p>
        </p:txBody>
      </p: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190180" y="4190375"/>
            <a:ext cx="2629246" cy="1477328"/>
          </a:xfrm>
          <a:prstGeom prst="rect">
            <a:avLst/>
          </a:prstGeom>
          <a:noFill/>
        </p:spPr>
        <p:txBody>
          <a:bodyPr wrap="none" rtlCol="0">
            <a:spAutoFit/>
          </a:bodyPr>
          <a:lstStyle/>
          <a:p>
            <a:r>
              <a:rPr lang="en-US" i="1" dirty="0"/>
              <a:t>Subscribe/</a:t>
            </a:r>
          </a:p>
          <a:p>
            <a:r>
              <a:rPr lang="en-US" i="1" dirty="0"/>
              <a:t>Unsubscribe to topic </a:t>
            </a:r>
          </a:p>
          <a:p>
            <a:r>
              <a:rPr lang="en-US" i="1" dirty="0"/>
              <a:t>“Topic 1” </a:t>
            </a:r>
            <a:endParaRPr lang="el-GR" i="1" dirty="0"/>
          </a:p>
          <a:p>
            <a:r>
              <a:rPr lang="en-US" i="1" dirty="0"/>
              <a:t> </a:t>
            </a:r>
            <a:endParaRPr lang="el-GR" i="1" dirty="0"/>
          </a:p>
          <a:p>
            <a:endParaRPr lang="el-GR" i="1" dirty="0"/>
          </a:p>
        </p:txBody>
      </p:sp>
      <p:sp>
        <p:nvSpPr>
          <p:cNvPr id="22" name="TextBox 21">
            <a:extLst>
              <a:ext uri="{FF2B5EF4-FFF2-40B4-BE49-F238E27FC236}">
                <a16:creationId xmlns:a16="http://schemas.microsoft.com/office/drawing/2014/main" id="{C67518B2-6F3B-4C2D-872D-C89EF8321CF6}"/>
              </a:ext>
            </a:extLst>
          </p:cNvPr>
          <p:cNvSpPr txBox="1"/>
          <p:nvPr/>
        </p:nvSpPr>
        <p:spPr>
          <a:xfrm>
            <a:off x="5105348" y="1348024"/>
            <a:ext cx="4038652" cy="5078313"/>
          </a:xfrm>
          <a:prstGeom prst="rect">
            <a:avLst/>
          </a:prstGeom>
          <a:noFill/>
        </p:spPr>
        <p:txBody>
          <a:bodyPr wrap="square">
            <a:spAutoFit/>
          </a:bodyPr>
          <a:lstStyle/>
          <a:p>
            <a:pPr marL="285750" indent="-285750" algn="l">
              <a:buFont typeface="Wingdings" panose="05000000000000000000" pitchFamily="2" charset="2"/>
              <a:buChar char="§"/>
            </a:pPr>
            <a:r>
              <a:rPr lang="en-US" b="1" i="0" dirty="0">
                <a:solidFill>
                  <a:srgbClr val="333333"/>
                </a:solidFill>
                <a:effectLst/>
                <a:latin typeface="Helvetica Neue"/>
              </a:rPr>
              <a:t>Publisher</a:t>
            </a:r>
            <a:r>
              <a:rPr lang="en-US" b="0" i="0" dirty="0">
                <a:solidFill>
                  <a:srgbClr val="333333"/>
                </a:solidFill>
                <a:effectLst/>
                <a:latin typeface="Helvetica Neue"/>
              </a:rPr>
              <a:t> -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που </a:t>
            </a:r>
            <a:r>
              <a:rPr lang="en-US" b="0" i="0" dirty="0">
                <a:solidFill>
                  <a:srgbClr val="333333"/>
                </a:solidFill>
                <a:effectLst/>
                <a:latin typeface="Helvetica Neue"/>
              </a:rPr>
              <a:t> </a:t>
            </a:r>
            <a:r>
              <a:rPr lang="el-GR" b="0" i="0" dirty="0">
                <a:solidFill>
                  <a:srgbClr val="333333"/>
                </a:solidFill>
                <a:effectLst/>
                <a:latin typeface="Helvetica Neue"/>
              </a:rPr>
              <a:t>στέλνουν πληροφορία στον </a:t>
            </a:r>
            <a:r>
              <a:rPr lang="en-US" b="0" i="0" dirty="0">
                <a:solidFill>
                  <a:srgbClr val="333333"/>
                </a:solidFill>
                <a:effectLst/>
                <a:latin typeface="Helvetica Neue"/>
              </a:rPr>
              <a:t>Broker </a:t>
            </a:r>
            <a:r>
              <a:rPr lang="el-GR" b="0" i="0" dirty="0">
                <a:solidFill>
                  <a:srgbClr val="333333"/>
                </a:solidFill>
                <a:effectLst/>
                <a:latin typeface="Helvetica Neue"/>
              </a:rPr>
              <a:t>προκειμ</a:t>
            </a:r>
            <a:r>
              <a:rPr lang="el-GR" dirty="0">
                <a:solidFill>
                  <a:srgbClr val="333333"/>
                </a:solidFill>
                <a:latin typeface="Helvetica Neue"/>
              </a:rPr>
              <a:t>ένου να την διανείμει στους ενδιαφερόμενους για το </a:t>
            </a:r>
            <a:r>
              <a:rPr lang="en-US" dirty="0">
                <a:solidFill>
                  <a:srgbClr val="333333"/>
                </a:solidFill>
                <a:latin typeface="Helvetica Neue"/>
              </a:rPr>
              <a:t>topic clients</a:t>
            </a:r>
            <a:r>
              <a:rPr lang="en-US" b="0" i="0" dirty="0">
                <a:solidFill>
                  <a:srgbClr val="333333"/>
                </a:solidFill>
                <a:effectLst/>
                <a:latin typeface="Helvetica Neue"/>
              </a:rPr>
              <a:t>.</a:t>
            </a:r>
          </a:p>
          <a:p>
            <a:pPr marL="285750" indent="-285750" algn="l">
              <a:buFont typeface="Wingdings" panose="05000000000000000000" pitchFamily="2" charset="2"/>
              <a:buChar char="§"/>
            </a:pPr>
            <a:endParaRPr lang="en-US" b="0" i="0" dirty="0">
              <a:solidFill>
                <a:srgbClr val="333333"/>
              </a:solidFill>
              <a:effectLst/>
              <a:latin typeface="Helvetica Neue"/>
            </a:endParaRPr>
          </a:p>
          <a:p>
            <a:pPr marL="285750" indent="-285750" algn="l">
              <a:buFont typeface="Wingdings" panose="05000000000000000000" pitchFamily="2" charset="2"/>
              <a:buChar char="§"/>
            </a:pPr>
            <a:r>
              <a:rPr lang="en-US" b="1" i="0" dirty="0">
                <a:solidFill>
                  <a:srgbClr val="333333"/>
                </a:solidFill>
                <a:effectLst/>
                <a:latin typeface="Helvetica Neue"/>
              </a:rPr>
              <a:t>Subscriber</a:t>
            </a:r>
            <a:r>
              <a:rPr lang="en-US" b="0" i="0" dirty="0">
                <a:solidFill>
                  <a:srgbClr val="333333"/>
                </a:solidFill>
                <a:effectLst/>
                <a:latin typeface="Helvetica Neue"/>
              </a:rPr>
              <a:t> - </a:t>
            </a:r>
            <a:r>
              <a:rPr lang="el-GR" dirty="0">
                <a:solidFill>
                  <a:srgbClr val="333333"/>
                </a:solidFill>
                <a:latin typeface="Helvetica Neue"/>
              </a:rPr>
              <a:t>Οι </a:t>
            </a:r>
            <a:r>
              <a:rPr lang="en-US" dirty="0">
                <a:solidFill>
                  <a:srgbClr val="333333"/>
                </a:solidFill>
                <a:latin typeface="Helvetica Neue"/>
              </a:rPr>
              <a:t>c</a:t>
            </a:r>
            <a:r>
              <a:rPr lang="en-US" b="0" i="0" dirty="0">
                <a:solidFill>
                  <a:srgbClr val="333333"/>
                </a:solidFill>
                <a:effectLst/>
                <a:latin typeface="Helvetica Neue"/>
              </a:rPr>
              <a:t>lients </a:t>
            </a:r>
            <a:r>
              <a:rPr lang="el-GR" dirty="0">
                <a:solidFill>
                  <a:srgbClr val="333333"/>
                </a:solidFill>
                <a:latin typeface="Helvetica Neue"/>
              </a:rPr>
              <a:t>ενημερώνουν το </a:t>
            </a:r>
            <a:r>
              <a:rPr lang="en-US" b="0" i="0" dirty="0">
                <a:solidFill>
                  <a:srgbClr val="333333"/>
                </a:solidFill>
                <a:effectLst/>
                <a:latin typeface="Helvetica Neue"/>
              </a:rPr>
              <a:t>broker </a:t>
            </a:r>
            <a:r>
              <a:rPr lang="el-GR" b="0" i="0" dirty="0">
                <a:solidFill>
                  <a:srgbClr val="333333"/>
                </a:solidFill>
                <a:effectLst/>
                <a:latin typeface="Helvetica Neue"/>
              </a:rPr>
              <a:t>για ποιο/α θέμα/τα ενδιαφέρονται</a:t>
            </a:r>
            <a:r>
              <a:rPr lang="en-US" b="0" i="0" dirty="0">
                <a:solidFill>
                  <a:srgbClr val="333333"/>
                </a:solidFill>
                <a:effectLst/>
                <a:latin typeface="Helvetica Neue"/>
              </a:rPr>
              <a:t>. </a:t>
            </a:r>
            <a:r>
              <a:rPr lang="el-GR" b="0" i="0" dirty="0">
                <a:solidFill>
                  <a:srgbClr val="333333"/>
                </a:solidFill>
                <a:effectLst/>
                <a:latin typeface="Helvetica Neue"/>
              </a:rPr>
              <a:t> Όταν ένας </a:t>
            </a:r>
            <a:r>
              <a:rPr lang="en-US" b="0" i="0" dirty="0">
                <a:solidFill>
                  <a:srgbClr val="333333"/>
                </a:solidFill>
                <a:effectLst/>
                <a:latin typeface="Helvetica Neue"/>
              </a:rPr>
              <a:t> client</a:t>
            </a:r>
            <a:r>
              <a:rPr lang="el-GR" b="0" i="0" dirty="0">
                <a:solidFill>
                  <a:srgbClr val="333333"/>
                </a:solidFill>
                <a:effectLst/>
                <a:latin typeface="Helvetica Neue"/>
              </a:rPr>
              <a:t> εγγράφεται σε ένα</a:t>
            </a:r>
            <a:r>
              <a:rPr lang="en-US" b="0" i="0" dirty="0">
                <a:solidFill>
                  <a:srgbClr val="333333"/>
                </a:solidFill>
                <a:effectLst/>
                <a:latin typeface="Helvetica Neue"/>
              </a:rPr>
              <a:t> topic, </a:t>
            </a:r>
            <a:r>
              <a:rPr lang="el-GR" b="0" i="0" dirty="0">
                <a:solidFill>
                  <a:srgbClr val="333333"/>
                </a:solidFill>
                <a:effectLst/>
                <a:latin typeface="Helvetica Neue"/>
              </a:rPr>
              <a:t>όλα τα μηνύματα που στέλνονται στον </a:t>
            </a:r>
            <a:r>
              <a:rPr lang="en-US" b="0" i="0" dirty="0">
                <a:solidFill>
                  <a:srgbClr val="333333"/>
                </a:solidFill>
                <a:effectLst/>
                <a:latin typeface="Helvetica Neue"/>
              </a:rPr>
              <a:t>broker </a:t>
            </a:r>
            <a:r>
              <a:rPr lang="el-GR" b="0" i="0" dirty="0">
                <a:solidFill>
                  <a:srgbClr val="333333"/>
                </a:solidFill>
                <a:effectLst/>
                <a:latin typeface="Helvetica Neue"/>
              </a:rPr>
              <a:t>στέλνονται στους</a:t>
            </a:r>
            <a:r>
              <a:rPr lang="en-US" b="0" i="0" dirty="0">
                <a:solidFill>
                  <a:srgbClr val="333333"/>
                </a:solidFill>
                <a:effectLst/>
                <a:latin typeface="Helvetica Neue"/>
              </a:rPr>
              <a:t> subscribers </a:t>
            </a:r>
            <a:r>
              <a:rPr lang="el-GR" b="0" i="0" dirty="0">
                <a:solidFill>
                  <a:srgbClr val="333333"/>
                </a:solidFill>
                <a:effectLst/>
                <a:latin typeface="Helvetica Neue"/>
              </a:rPr>
              <a:t>που είναι εγγεγραμμένοι στο </a:t>
            </a:r>
            <a:r>
              <a:rPr lang="en-US" b="0" i="0" dirty="0">
                <a:solidFill>
                  <a:srgbClr val="333333"/>
                </a:solidFill>
                <a:effectLst/>
                <a:latin typeface="Helvetica Neue"/>
              </a:rPr>
              <a:t>topic.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μπορούν να κάνουν</a:t>
            </a:r>
            <a:r>
              <a:rPr lang="en-US" b="0" i="0" dirty="0">
                <a:solidFill>
                  <a:srgbClr val="333333"/>
                </a:solidFill>
                <a:effectLst/>
                <a:latin typeface="Helvetica Neue"/>
              </a:rPr>
              <a:t> </a:t>
            </a:r>
            <a:r>
              <a:rPr lang="en-US" b="1" i="0" dirty="0">
                <a:solidFill>
                  <a:srgbClr val="333333"/>
                </a:solidFill>
                <a:effectLst/>
                <a:latin typeface="Helvetica Neue"/>
              </a:rPr>
              <a:t>unsubscribe</a:t>
            </a:r>
            <a:r>
              <a:rPr lang="en-US" b="0" i="0" dirty="0">
                <a:solidFill>
                  <a:srgbClr val="333333"/>
                </a:solidFill>
                <a:effectLst/>
                <a:latin typeface="Helvetica Neue"/>
              </a:rPr>
              <a:t> </a:t>
            </a:r>
            <a:r>
              <a:rPr lang="el-GR" dirty="0">
                <a:solidFill>
                  <a:srgbClr val="333333"/>
                </a:solidFill>
                <a:latin typeface="Helvetica Neue"/>
              </a:rPr>
              <a:t>για να σταματήσουν να λαμβάνουν μηνύματα για το συγκεκριμένο </a:t>
            </a:r>
            <a:r>
              <a:rPr lang="en-US" b="0" i="0" dirty="0">
                <a:solidFill>
                  <a:srgbClr val="333333"/>
                </a:solidFill>
                <a:effectLst/>
                <a:latin typeface="Helvetica Neue"/>
              </a:rPr>
              <a:t>topic.</a:t>
            </a:r>
          </a:p>
        </p:txBody>
      </p:sp>
      <p:sp>
        <p:nvSpPr>
          <p:cNvPr id="12" name="Oval 11">
            <a:extLst>
              <a:ext uri="{FF2B5EF4-FFF2-40B4-BE49-F238E27FC236}">
                <a16:creationId xmlns:a16="http://schemas.microsoft.com/office/drawing/2014/main" id="{0F0EE392-DB87-4359-80E3-3B2ED075A87B}"/>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2254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C332-5B45-46CB-8760-AE636C9672C0}"/>
              </a:ext>
            </a:extLst>
          </p:cNvPr>
          <p:cNvSpPr>
            <a:spLocks noGrp="1"/>
          </p:cNvSpPr>
          <p:nvPr>
            <p:ph type="title"/>
          </p:nvPr>
        </p:nvSpPr>
        <p:spPr/>
        <p:txBody>
          <a:bodyPr/>
          <a:lstStyle/>
          <a:p>
            <a:r>
              <a:rPr lang="el-GR" dirty="0" err="1"/>
              <a:t>QoS</a:t>
            </a:r>
            <a:r>
              <a:rPr lang="el-GR" dirty="0"/>
              <a:t> - Ποιότητα υπηρεσίας</a:t>
            </a:r>
          </a:p>
        </p:txBody>
      </p:sp>
      <p:sp>
        <p:nvSpPr>
          <p:cNvPr id="3" name="Content Placeholder 2">
            <a:extLst>
              <a:ext uri="{FF2B5EF4-FFF2-40B4-BE49-F238E27FC236}">
                <a16:creationId xmlns:a16="http://schemas.microsoft.com/office/drawing/2014/main" id="{C31F61FC-A59A-452A-AF1C-CA65716A946A}"/>
              </a:ext>
            </a:extLst>
          </p:cNvPr>
          <p:cNvSpPr>
            <a:spLocks noGrp="1"/>
          </p:cNvSpPr>
          <p:nvPr>
            <p:ph idx="1"/>
          </p:nvPr>
        </p:nvSpPr>
        <p:spPr>
          <a:xfrm>
            <a:off x="574675" y="1219200"/>
            <a:ext cx="8501062" cy="5410200"/>
          </a:xfrm>
        </p:spPr>
        <p:txBody>
          <a:bodyPr/>
          <a:lstStyle/>
          <a:p>
            <a:pPr>
              <a:spcBef>
                <a:spcPts val="600"/>
              </a:spcBef>
              <a:spcAft>
                <a:spcPts val="600"/>
              </a:spcAft>
            </a:pPr>
            <a:r>
              <a:rPr lang="el-GR" sz="2000" dirty="0"/>
              <a:t>Κάθε </a:t>
            </a:r>
            <a:r>
              <a:rPr lang="en-US" sz="2000" dirty="0"/>
              <a:t>MQTT </a:t>
            </a:r>
            <a:r>
              <a:rPr lang="el-GR" sz="2000" dirty="0"/>
              <a:t>σύνδεση μπορεί να καθορίσει την ποιότητα υπηρεσίας στον</a:t>
            </a:r>
            <a:r>
              <a:rPr lang="en-US" sz="2000" dirty="0"/>
              <a:t> broker </a:t>
            </a:r>
            <a:r>
              <a:rPr lang="el-GR" sz="2000" dirty="0"/>
              <a:t>με μια ακέραια τιμή που κυμαίνεται από 0-2. Το </a:t>
            </a:r>
            <a:r>
              <a:rPr lang="el-GR" sz="2000" dirty="0" err="1"/>
              <a:t>QoS</a:t>
            </a:r>
            <a:r>
              <a:rPr lang="el-GR" sz="2000" dirty="0"/>
              <a:t> δεν επηρεάζει τον χειρισμό των μεταδόσεων δεδομένων TCP, μόνο μεταξύ των πελατών MQTT.</a:t>
            </a:r>
            <a:endParaRPr lang="en-US" sz="2000" dirty="0"/>
          </a:p>
          <a:p>
            <a:pPr lvl="1">
              <a:spcBef>
                <a:spcPts val="600"/>
              </a:spcBef>
              <a:spcAft>
                <a:spcPts val="600"/>
              </a:spcAft>
            </a:pPr>
            <a:r>
              <a:rPr lang="el-GR" sz="1800" dirty="0"/>
              <a:t>Η τιμή 0 καθορίζει αποστολή το πολύ μία φορά ή μία και μόνο μία φορά χωρίς να απαιτείται επιβεβαίωση παράδοσης</a:t>
            </a:r>
            <a:r>
              <a:rPr lang="en-US" sz="1800" dirty="0"/>
              <a:t> (</a:t>
            </a:r>
            <a:r>
              <a:rPr lang="en-US" sz="1800" b="1" i="1" dirty="0"/>
              <a:t>most once</a:t>
            </a:r>
            <a:r>
              <a:rPr lang="en-US" sz="1800" i="1" dirty="0"/>
              <a:t>)</a:t>
            </a:r>
            <a:r>
              <a:rPr lang="el-GR" sz="1800" dirty="0"/>
              <a:t>. Αυτό αναφέρεται συχνά ως «πυροβολήστε και ξεχάστε».</a:t>
            </a:r>
            <a:endParaRPr lang="en-US" sz="1800" dirty="0"/>
          </a:p>
          <a:p>
            <a:pPr lvl="1">
              <a:spcBef>
                <a:spcPts val="600"/>
              </a:spcBef>
              <a:spcAft>
                <a:spcPts val="600"/>
              </a:spcAft>
            </a:pPr>
            <a:r>
              <a:rPr lang="el-GR" sz="1800" dirty="0"/>
              <a:t>Η τιμή 1 καθορίζει τουλάχιστον μία φορά. Το μήνυμα αποστέλλεται πολλές φορές μέχρι να ληφθεί μια επιβεβαίωση, γνωστή αλλιώς ως επιβεβαιωμένη παράδοση</a:t>
            </a:r>
            <a:r>
              <a:rPr lang="en-US" sz="1800" dirty="0"/>
              <a:t> , (</a:t>
            </a:r>
            <a:r>
              <a:rPr lang="en-US" sz="1800" b="1" i="1" dirty="0"/>
              <a:t>at least once</a:t>
            </a:r>
            <a:r>
              <a:rPr lang="en-US" sz="1800" i="1" dirty="0"/>
              <a:t>)</a:t>
            </a:r>
            <a:r>
              <a:rPr lang="el-GR" sz="1800" dirty="0"/>
              <a:t>. Μπορεί να υπάρξουν πολλαπλά αντίγραφα.</a:t>
            </a:r>
            <a:endParaRPr lang="en-US" sz="1800" dirty="0"/>
          </a:p>
          <a:p>
            <a:pPr lvl="1">
              <a:spcBef>
                <a:spcPts val="600"/>
              </a:spcBef>
              <a:spcAft>
                <a:spcPts val="600"/>
              </a:spcAft>
            </a:pPr>
            <a:r>
              <a:rPr lang="el-GR" sz="1800" dirty="0"/>
              <a:t>Η τιμή 2 καθορίζει ακριβώς μία φορά. Οι πελάτες αποστολέα και παραλήπτες χρησιμοποιούν χειραψία δύο επιπέδων για να εξασφαλίσουν ότι λαμβάνεται μόνο ένα αντίγραφο του μηνύματος</a:t>
            </a:r>
            <a:r>
              <a:rPr lang="en-US" sz="1800" dirty="0"/>
              <a:t> (</a:t>
            </a:r>
            <a:r>
              <a:rPr lang="en-US" sz="1800" b="1" i="1" dirty="0"/>
              <a:t>exactly once</a:t>
            </a:r>
            <a:r>
              <a:rPr lang="en-US" sz="1800" i="1" dirty="0"/>
              <a:t>)</a:t>
            </a:r>
            <a:r>
              <a:rPr lang="el-GR" sz="1800" dirty="0"/>
              <a:t>, γνωστό ως εξασφαλισμένη παράδοση.</a:t>
            </a:r>
          </a:p>
        </p:txBody>
      </p:sp>
    </p:spTree>
    <p:extLst>
      <p:ext uri="{BB962C8B-B14F-4D97-AF65-F5344CB8AC3E}">
        <p14:creationId xmlns:p14="http://schemas.microsoft.com/office/powerpoint/2010/main" val="206447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3CF7-6404-4D67-ACAF-A26A7306795A}"/>
              </a:ext>
            </a:extLst>
          </p:cNvPr>
          <p:cNvSpPr>
            <a:spLocks noGrp="1"/>
          </p:cNvSpPr>
          <p:nvPr>
            <p:ph type="title"/>
          </p:nvPr>
        </p:nvSpPr>
        <p:spPr/>
        <p:txBody>
          <a:bodyPr/>
          <a:lstStyle/>
          <a:p>
            <a:r>
              <a:rPr lang="en-US" dirty="0"/>
              <a:t>QoS</a:t>
            </a:r>
            <a:endParaRPr lang="el-GR" dirty="0"/>
          </a:p>
        </p:txBody>
      </p:sp>
      <p:pic>
        <p:nvPicPr>
          <p:cNvPr id="2050" name="Picture 2" descr="mqtt qos">
            <a:extLst>
              <a:ext uri="{FF2B5EF4-FFF2-40B4-BE49-F238E27FC236}">
                <a16:creationId xmlns:a16="http://schemas.microsoft.com/office/drawing/2014/main" id="{323BE2D4-34E2-4A9F-99F4-B6AB51EBC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6" y="1295400"/>
            <a:ext cx="8666847"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442D7E-C964-40E3-BC23-09E288C8CD81}"/>
              </a:ext>
            </a:extLst>
          </p:cNvPr>
          <p:cNvSpPr txBox="1"/>
          <p:nvPr/>
        </p:nvSpPr>
        <p:spPr>
          <a:xfrm>
            <a:off x="152400" y="6581001"/>
            <a:ext cx="7610475" cy="276999"/>
          </a:xfrm>
          <a:prstGeom prst="rect">
            <a:avLst/>
          </a:prstGeom>
          <a:noFill/>
        </p:spPr>
        <p:txBody>
          <a:bodyPr wrap="square">
            <a:spAutoFit/>
          </a:bodyPr>
          <a:lstStyle/>
          <a:p>
            <a:r>
              <a:rPr lang="el-GR" sz="1200" dirty="0">
                <a:hlinkClick r:id="rId3"/>
              </a:rPr>
              <a:t>Πηγή: </a:t>
            </a:r>
            <a:r>
              <a:rPr lang="en-US" sz="1200" dirty="0">
                <a:hlinkClick r:id="rId3"/>
              </a:rPr>
              <a:t>MQTT 101 Tutorial: Introduction and Hands-on using Eclipse </a:t>
            </a:r>
            <a:r>
              <a:rPr lang="en-US" sz="1200" dirty="0" err="1">
                <a:hlinkClick r:id="rId3"/>
              </a:rPr>
              <a:t>Mosquitto</a:t>
            </a:r>
            <a:r>
              <a:rPr lang="en-US" sz="1200" dirty="0">
                <a:hlinkClick r:id="rId3"/>
              </a:rPr>
              <a:t> - </a:t>
            </a:r>
            <a:r>
              <a:rPr lang="en-US" sz="1200" dirty="0" err="1">
                <a:hlinkClick r:id="rId3"/>
              </a:rPr>
              <a:t>Atadiat</a:t>
            </a:r>
            <a:endParaRPr lang="el-GR" sz="1200" dirty="0"/>
          </a:p>
        </p:txBody>
      </p:sp>
    </p:spTree>
    <p:extLst>
      <p:ext uri="{BB962C8B-B14F-4D97-AF65-F5344CB8AC3E}">
        <p14:creationId xmlns:p14="http://schemas.microsoft.com/office/powerpoint/2010/main" val="85829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MQTT &amp; Devices</a:t>
            </a:r>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98161" y="2972484"/>
            <a:ext cx="2061783" cy="646331"/>
          </a:xfrm>
          <a:prstGeom prst="rect">
            <a:avLst/>
          </a:prstGeom>
          <a:noFill/>
        </p:spPr>
        <p:txBody>
          <a:bodyPr wrap="none" rtlCol="0">
            <a:spAutoFit/>
          </a:bodyPr>
          <a:lstStyle/>
          <a:p>
            <a:r>
              <a:rPr lang="en-US" i="1" dirty="0"/>
              <a:t>Publish to topic </a:t>
            </a:r>
          </a:p>
          <a:p>
            <a:r>
              <a:rPr lang="en-US" i="1" dirty="0"/>
              <a:t>“</a:t>
            </a:r>
            <a:r>
              <a:rPr lang="en-US" i="1" dirty="0" err="1"/>
              <a:t>roomA</a:t>
            </a:r>
            <a:r>
              <a:rPr lang="en-US" i="1" dirty="0"/>
              <a:t>\sensor1</a:t>
            </a:r>
            <a:endParaRPr lang="el-GR" i="1" dirty="0"/>
          </a:p>
        </p:txBody>
      </p:sp>
      <p:sp>
        <p:nvSpPr>
          <p:cNvPr id="20" name="TextBox 19">
            <a:extLst>
              <a:ext uri="{FF2B5EF4-FFF2-40B4-BE49-F238E27FC236}">
                <a16:creationId xmlns:a16="http://schemas.microsoft.com/office/drawing/2014/main" id="{A22E3223-2FB8-45C9-9A5A-5867A63819E9}"/>
              </a:ext>
            </a:extLst>
          </p:cNvPr>
          <p:cNvSpPr txBox="1"/>
          <p:nvPr/>
        </p:nvSpPr>
        <p:spPr>
          <a:xfrm>
            <a:off x="5159739" y="4317288"/>
            <a:ext cx="2061783" cy="646331"/>
          </a:xfrm>
          <a:prstGeom prst="rect">
            <a:avLst/>
          </a:prstGeom>
          <a:noFill/>
        </p:spPr>
        <p:txBody>
          <a:bodyPr wrap="none" rtlCol="0">
            <a:spAutoFit/>
          </a:bodyPr>
          <a:lstStyle/>
          <a:p>
            <a:r>
              <a:rPr lang="en-US" i="1" dirty="0"/>
              <a:t>Publish to topic </a:t>
            </a:r>
          </a:p>
          <a:p>
            <a:r>
              <a:rPr lang="en-US" i="1" dirty="0"/>
              <a:t>“</a:t>
            </a:r>
            <a:r>
              <a:rPr lang="en-US" i="1" dirty="0" err="1"/>
              <a:t>roomC</a:t>
            </a:r>
            <a:r>
              <a:rPr lang="en-US" i="1" dirty="0"/>
              <a:t>\sensor3</a:t>
            </a:r>
            <a:endParaRPr lang="el-GR" i="1" dirty="0"/>
          </a:p>
        </p:txBody>
      </p:sp>
      <p:sp>
        <p:nvSpPr>
          <p:cNvPr id="21" name="TextBox 20">
            <a:extLst>
              <a:ext uri="{FF2B5EF4-FFF2-40B4-BE49-F238E27FC236}">
                <a16:creationId xmlns:a16="http://schemas.microsoft.com/office/drawing/2014/main" id="{44715248-6C3F-4974-A3BC-1BD342022263}"/>
              </a:ext>
            </a:extLst>
          </p:cNvPr>
          <p:cNvSpPr txBox="1"/>
          <p:nvPr/>
        </p:nvSpPr>
        <p:spPr>
          <a:xfrm>
            <a:off x="6320217" y="2427722"/>
            <a:ext cx="2061783" cy="646331"/>
          </a:xfrm>
          <a:prstGeom prst="rect">
            <a:avLst/>
          </a:prstGeom>
          <a:noFill/>
        </p:spPr>
        <p:txBody>
          <a:bodyPr wrap="none" rtlCol="0">
            <a:spAutoFit/>
          </a:bodyPr>
          <a:lstStyle/>
          <a:p>
            <a:r>
              <a:rPr lang="en-US" i="1" dirty="0"/>
              <a:t>Publish to topic </a:t>
            </a:r>
          </a:p>
          <a:p>
            <a:r>
              <a:rPr lang="en-US" i="1" dirty="0"/>
              <a:t>“</a:t>
            </a:r>
            <a:r>
              <a:rPr lang="en-US" i="1" dirty="0" err="1"/>
              <a:t>roomB</a:t>
            </a:r>
            <a:r>
              <a:rPr lang="en-US" i="1" dirty="0"/>
              <a:t>\sensor2</a:t>
            </a:r>
            <a:endParaRPr lang="el-GR" i="1" dirty="0"/>
          </a:p>
        </p:txBody>
      </p:sp>
      <p:sp>
        <p:nvSpPr>
          <p:cNvPr id="23" name="TextBox 22">
            <a:extLst>
              <a:ext uri="{FF2B5EF4-FFF2-40B4-BE49-F238E27FC236}">
                <a16:creationId xmlns:a16="http://schemas.microsoft.com/office/drawing/2014/main" id="{48439D00-0924-420B-8D64-6C23295D0146}"/>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24" name="TextBox 23">
            <a:extLst>
              <a:ext uri="{FF2B5EF4-FFF2-40B4-BE49-F238E27FC236}">
                <a16:creationId xmlns:a16="http://schemas.microsoft.com/office/drawing/2014/main" id="{02AF816A-AD1E-49B4-A121-E4601FBFB82A}"/>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25" name="TextBox 24">
            <a:extLst>
              <a:ext uri="{FF2B5EF4-FFF2-40B4-BE49-F238E27FC236}">
                <a16:creationId xmlns:a16="http://schemas.microsoft.com/office/drawing/2014/main" id="{6CD669A5-0255-42AF-8A4C-B0F5D9F92652}"/>
              </a:ext>
            </a:extLst>
          </p:cNvPr>
          <p:cNvSpPr txBox="1"/>
          <p:nvPr/>
        </p:nvSpPr>
        <p:spPr>
          <a:xfrm>
            <a:off x="7568669" y="4419600"/>
            <a:ext cx="1007006" cy="1200329"/>
          </a:xfrm>
          <a:prstGeom prst="rect">
            <a:avLst/>
          </a:prstGeom>
          <a:noFill/>
        </p:spPr>
        <p:txBody>
          <a:bodyPr wrap="squar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3</a:t>
            </a:r>
          </a:p>
          <a:p>
            <a:endParaRPr lang="el-GR" dirty="0">
              <a:solidFill>
                <a:srgbClr val="0066FF"/>
              </a:solidFill>
            </a:endParaRPr>
          </a:p>
        </p:txBody>
      </p:sp>
    </p:spTree>
    <p:extLst>
      <p:ext uri="{BB962C8B-B14F-4D97-AF65-F5344CB8AC3E}">
        <p14:creationId xmlns:p14="http://schemas.microsoft.com/office/powerpoint/2010/main" val="262779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45262" y="2972484"/>
            <a:ext cx="2167581"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roomA</a:t>
            </a:r>
            <a:r>
              <a:rPr lang="en-US" i="1" dirty="0">
                <a:solidFill>
                  <a:schemeClr val="bg2">
                    <a:lumMod val="75000"/>
                  </a:schemeClr>
                </a:solidFill>
              </a:rPr>
              <a:t>\sensor1”</a:t>
            </a:r>
            <a:endParaRPr lang="el-GR" i="1" dirty="0">
              <a:solidFill>
                <a:schemeClr val="bg2">
                  <a:lumMod val="75000"/>
                </a:schemeClr>
              </a:solidFill>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5104436" y="4317288"/>
            <a:ext cx="2172390"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roomC</a:t>
            </a:r>
            <a:r>
              <a:rPr lang="en-US" i="1" dirty="0">
                <a:solidFill>
                  <a:schemeClr val="bg2">
                    <a:lumMod val="75000"/>
                  </a:schemeClr>
                </a:solidFill>
              </a:rPr>
              <a:t>\sensor3”</a:t>
            </a:r>
            <a:endParaRPr lang="el-GR" i="1" dirty="0">
              <a:solidFill>
                <a:schemeClr val="bg2">
                  <a:lumMod val="75000"/>
                </a:schemeClr>
              </a:solidFill>
            </a:endParaRPr>
          </a:p>
        </p:txBody>
      </p:sp>
      <p:sp>
        <p:nvSpPr>
          <p:cNvPr id="21" name="TextBox 20">
            <a:extLst>
              <a:ext uri="{FF2B5EF4-FFF2-40B4-BE49-F238E27FC236}">
                <a16:creationId xmlns:a16="http://schemas.microsoft.com/office/drawing/2014/main" id="{44715248-6C3F-4974-A3BC-1BD342022263}"/>
              </a:ext>
            </a:extLst>
          </p:cNvPr>
          <p:cNvSpPr txBox="1"/>
          <p:nvPr/>
        </p:nvSpPr>
        <p:spPr>
          <a:xfrm>
            <a:off x="6266516" y="2427722"/>
            <a:ext cx="2169185"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roomB</a:t>
            </a:r>
            <a:r>
              <a:rPr lang="en-US" i="1" dirty="0">
                <a:solidFill>
                  <a:schemeClr val="bg2">
                    <a:lumMod val="75000"/>
                  </a:schemeClr>
                </a:solidFill>
              </a:rPr>
              <a:t>\sensor2”</a:t>
            </a:r>
            <a:endParaRPr lang="el-GR" i="1" dirty="0">
              <a:solidFill>
                <a:schemeClr val="bg2">
                  <a:lumMod val="75000"/>
                </a:schemeClr>
              </a:solidFill>
            </a:endParaRPr>
          </a:p>
        </p:txBody>
      </p:sp>
      <p:cxnSp>
        <p:nvCxnSpPr>
          <p:cNvPr id="15" name="Straight Arrow Connector 14">
            <a:extLst>
              <a:ext uri="{FF2B5EF4-FFF2-40B4-BE49-F238E27FC236}">
                <a16:creationId xmlns:a16="http://schemas.microsoft.com/office/drawing/2014/main" id="{A9ECA6D0-0AA4-457E-88C5-9334E0307707}"/>
              </a:ext>
            </a:extLst>
          </p:cNvPr>
          <p:cNvCxnSpPr>
            <a:cxnSpLocks/>
            <a:endCxn id="11" idx="0"/>
          </p:cNvCxnSpPr>
          <p:nvPr/>
        </p:nvCxnSpPr>
        <p:spPr bwMode="auto">
          <a:xfrm flipH="1">
            <a:off x="1752652" y="4229725"/>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112818" y="3810684"/>
            <a:ext cx="2472151" cy="1754326"/>
          </a:xfrm>
          <a:prstGeom prst="rect">
            <a:avLst/>
          </a:prstGeom>
          <a:noFill/>
        </p:spPr>
        <p:txBody>
          <a:bodyPr wrap="none" rtlCol="0">
            <a:spAutoFit/>
          </a:bodyPr>
          <a:lstStyle/>
          <a:p>
            <a:r>
              <a:rPr lang="en-US" i="1" dirty="0"/>
              <a:t>Subscribe to topics </a:t>
            </a:r>
          </a:p>
          <a:p>
            <a:r>
              <a:rPr lang="en-US" i="1" dirty="0"/>
              <a:t>“</a:t>
            </a:r>
            <a:r>
              <a:rPr lang="en-US" i="1" dirty="0" err="1"/>
              <a:t>roomA</a:t>
            </a:r>
            <a:r>
              <a:rPr lang="en-US" i="1" dirty="0"/>
              <a:t>\sensor1”,</a:t>
            </a:r>
          </a:p>
          <a:p>
            <a:r>
              <a:rPr lang="en-US" i="1" dirty="0"/>
              <a:t> “</a:t>
            </a:r>
            <a:r>
              <a:rPr lang="en-US" i="1" dirty="0" err="1"/>
              <a:t>roomB</a:t>
            </a:r>
            <a:r>
              <a:rPr lang="en-US" i="1" dirty="0"/>
              <a:t>\sensor2”, </a:t>
            </a:r>
          </a:p>
          <a:p>
            <a:r>
              <a:rPr lang="en-US" i="1" dirty="0"/>
              <a:t>“</a:t>
            </a:r>
            <a:r>
              <a:rPr lang="en-US" i="1" dirty="0" err="1"/>
              <a:t>roomC</a:t>
            </a:r>
            <a:r>
              <a:rPr lang="en-US" i="1" dirty="0"/>
              <a:t>\sensor3” </a:t>
            </a:r>
            <a:endParaRPr lang="el-GR" i="1" dirty="0"/>
          </a:p>
          <a:p>
            <a:r>
              <a:rPr lang="en-US" i="1" dirty="0"/>
              <a:t> </a:t>
            </a:r>
            <a:endParaRPr lang="el-GR" i="1" dirty="0"/>
          </a:p>
          <a:p>
            <a:endParaRPr lang="el-GR" i="1" dirty="0"/>
          </a:p>
        </p:txBody>
      </p:sp>
      <p:sp>
        <p:nvSpPr>
          <p:cNvPr id="16" name="TextBox 15">
            <a:extLst>
              <a:ext uri="{FF2B5EF4-FFF2-40B4-BE49-F238E27FC236}">
                <a16:creationId xmlns:a16="http://schemas.microsoft.com/office/drawing/2014/main" id="{1CC27BF8-A647-40B1-8300-504566EA994B}"/>
              </a:ext>
            </a:extLst>
          </p:cNvPr>
          <p:cNvSpPr txBox="1"/>
          <p:nvPr/>
        </p:nvSpPr>
        <p:spPr>
          <a:xfrm>
            <a:off x="3043703" y="5499524"/>
            <a:ext cx="1007006" cy="646331"/>
          </a:xfrm>
          <a:prstGeom prst="rect">
            <a:avLst/>
          </a:prstGeom>
          <a:noFill/>
        </p:spPr>
        <p:txBody>
          <a:bodyPr wrap="square" rtlCol="0">
            <a:spAutoFit/>
          </a:bodyPr>
          <a:lstStyle/>
          <a:p>
            <a:r>
              <a:rPr lang="en-US" dirty="0">
                <a:solidFill>
                  <a:srgbClr val="0066FF"/>
                </a:solidFill>
              </a:rPr>
              <a:t>Edge Server</a:t>
            </a:r>
            <a:endParaRPr lang="el-GR" dirty="0">
              <a:solidFill>
                <a:srgbClr val="0066FF"/>
              </a:solidFill>
            </a:endParaRPr>
          </a:p>
        </p:txBody>
      </p:sp>
      <p:sp>
        <p:nvSpPr>
          <p:cNvPr id="3" name="TextBox 2">
            <a:extLst>
              <a:ext uri="{FF2B5EF4-FFF2-40B4-BE49-F238E27FC236}">
                <a16:creationId xmlns:a16="http://schemas.microsoft.com/office/drawing/2014/main" id="{09726103-AE0A-D0B4-F96A-B4ECE049434A}"/>
              </a:ext>
            </a:extLst>
          </p:cNvPr>
          <p:cNvSpPr txBox="1"/>
          <p:nvPr/>
        </p:nvSpPr>
        <p:spPr>
          <a:xfrm>
            <a:off x="4240473" y="5308513"/>
            <a:ext cx="4207678" cy="1200329"/>
          </a:xfrm>
          <a:prstGeom prst="rect">
            <a:avLst/>
          </a:prstGeom>
          <a:noFill/>
        </p:spPr>
        <p:txBody>
          <a:bodyPr wrap="square" rtlCol="0">
            <a:spAutoFit/>
          </a:bodyPr>
          <a:lstStyle/>
          <a:p>
            <a:r>
              <a:rPr lang="el-GR" i="1" dirty="0"/>
              <a:t>@ </a:t>
            </a:r>
            <a:r>
              <a:rPr lang="en-US" i="1" dirty="0"/>
              <a:t>Edge Server:</a:t>
            </a:r>
            <a:endParaRPr lang="en-GB" i="1" dirty="0"/>
          </a:p>
          <a:p>
            <a:r>
              <a:rPr lang="el-GR" i="1" dirty="0"/>
              <a:t>Συλλογή, </a:t>
            </a:r>
          </a:p>
          <a:p>
            <a:r>
              <a:rPr lang="el-GR" i="1" dirty="0"/>
              <a:t>Επεξεργασία, </a:t>
            </a:r>
          </a:p>
          <a:p>
            <a:r>
              <a:rPr lang="el-GR" i="1" dirty="0"/>
              <a:t>Αποθήκευση Δεδομένων </a:t>
            </a:r>
            <a:endParaRPr lang="en-US" i="1" dirty="0"/>
          </a:p>
        </p:txBody>
      </p:sp>
    </p:spTree>
    <p:extLst>
      <p:ext uri="{BB962C8B-B14F-4D97-AF65-F5344CB8AC3E}">
        <p14:creationId xmlns:p14="http://schemas.microsoft.com/office/powerpoint/2010/main" val="312028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1A97E-376D-2297-31CB-67AF9280C51E}"/>
              </a:ext>
            </a:extLst>
          </p:cNvPr>
          <p:cNvPicPr>
            <a:picLocks noChangeAspect="1"/>
          </p:cNvPicPr>
          <p:nvPr/>
        </p:nvPicPr>
        <p:blipFill>
          <a:blip r:embed="rId2"/>
          <a:stretch>
            <a:fillRect/>
          </a:stretch>
        </p:blipFill>
        <p:spPr>
          <a:xfrm>
            <a:off x="2362200" y="2323066"/>
            <a:ext cx="6373114" cy="4229690"/>
          </a:xfrm>
          <a:prstGeom prst="rect">
            <a:avLst/>
          </a:prstGeom>
        </p:spPr>
      </p:pic>
      <p:sp>
        <p:nvSpPr>
          <p:cNvPr id="8" name="Content Placeholder 7"/>
          <p:cNvSpPr>
            <a:spLocks noGrp="1"/>
          </p:cNvSpPr>
          <p:nvPr>
            <p:ph idx="1"/>
          </p:nvPr>
        </p:nvSpPr>
        <p:spPr>
          <a:xfrm>
            <a:off x="571500" y="1752600"/>
            <a:ext cx="8001000" cy="3352800"/>
          </a:xfrm>
        </p:spPr>
        <p:txBody>
          <a:bodyPr/>
          <a:lstStyle/>
          <a:p>
            <a:pPr marL="0" indent="0" eaLnBrk="1" hangingPunct="1">
              <a:lnSpc>
                <a:spcPct val="80000"/>
              </a:lnSpc>
              <a:defRPr/>
            </a:pPr>
            <a:r>
              <a:rPr lang="el-GR" dirty="0"/>
              <a:t> </a:t>
            </a:r>
            <a:r>
              <a:rPr lang="en-US" dirty="0"/>
              <a:t>Internet of Things (IoT)</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2</a:t>
            </a:fld>
            <a:endParaRPr lang="el-GR"/>
          </a:p>
          <a:p>
            <a:pPr>
              <a:defRPr/>
            </a:pP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2286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1624894" y="3707973"/>
            <a:ext cx="2089033" cy="646331"/>
          </a:xfrm>
          <a:prstGeom prst="rect">
            <a:avLst/>
          </a:prstGeom>
          <a:noFill/>
        </p:spPr>
        <p:txBody>
          <a:bodyPr wrap="none" rtlCol="0">
            <a:spAutoFit/>
          </a:bodyPr>
          <a:lstStyle/>
          <a:p>
            <a:r>
              <a:rPr lang="en-US" i="1" dirty="0"/>
              <a:t>Publish to topic </a:t>
            </a:r>
          </a:p>
          <a:p>
            <a:r>
              <a:rPr lang="en-US" i="1" dirty="0"/>
              <a:t>“Alerts\Device1”</a:t>
            </a:r>
            <a:endParaRPr lang="el-GR" i="1" dirty="0"/>
          </a:p>
        </p:txBody>
      </p:sp>
      <p:sp>
        <p:nvSpPr>
          <p:cNvPr id="22" name="Rectangle 21">
            <a:extLst>
              <a:ext uri="{FF2B5EF4-FFF2-40B4-BE49-F238E27FC236}">
                <a16:creationId xmlns:a16="http://schemas.microsoft.com/office/drawing/2014/main" id="{3F4CDB79-34AE-4EA6-BC6D-3AE1D438A158}"/>
              </a:ext>
            </a:extLst>
          </p:cNvPr>
          <p:cNvSpPr/>
          <p:nvPr/>
        </p:nvSpPr>
        <p:spPr bwMode="auto">
          <a:xfrm>
            <a:off x="6186311" y="4605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sp>
        <p:nvSpPr>
          <p:cNvPr id="23" name="TextBox 22">
            <a:extLst>
              <a:ext uri="{FF2B5EF4-FFF2-40B4-BE49-F238E27FC236}">
                <a16:creationId xmlns:a16="http://schemas.microsoft.com/office/drawing/2014/main" id="{332DB6CD-6C16-4CFD-80E4-534D8A13B5FB}"/>
              </a:ext>
            </a:extLst>
          </p:cNvPr>
          <p:cNvSpPr txBox="1"/>
          <p:nvPr/>
        </p:nvSpPr>
        <p:spPr>
          <a:xfrm>
            <a:off x="6091295" y="3725344"/>
            <a:ext cx="2351926" cy="1200329"/>
          </a:xfrm>
          <a:prstGeom prst="rect">
            <a:avLst/>
          </a:prstGeom>
          <a:noFill/>
        </p:spPr>
        <p:txBody>
          <a:bodyPr wrap="none" rtlCol="0">
            <a:spAutoFit/>
          </a:bodyPr>
          <a:lstStyle/>
          <a:p>
            <a:r>
              <a:rPr lang="en-US" i="1" dirty="0"/>
              <a:t>Subscribe to topic </a:t>
            </a:r>
          </a:p>
          <a:p>
            <a:r>
              <a:rPr lang="en-US" i="1" dirty="0"/>
              <a:t>“Alerts\Device1” </a:t>
            </a:r>
            <a:endParaRPr lang="el-GR" i="1" dirty="0"/>
          </a:p>
          <a:p>
            <a:r>
              <a:rPr lang="en-US" i="1" dirty="0"/>
              <a:t> </a:t>
            </a:r>
            <a:endParaRPr lang="el-GR" i="1" dirty="0"/>
          </a:p>
          <a:p>
            <a:endParaRPr lang="el-GR" i="1" dirty="0"/>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3528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4533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3671654"/>
            <a:ext cx="18230" cy="8622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8FF662BD-3548-401E-864E-E2F6CFBEED85}"/>
              </a:ext>
            </a:extLst>
          </p:cNvPr>
          <p:cNvSpPr txBox="1"/>
          <p:nvPr/>
        </p:nvSpPr>
        <p:spPr>
          <a:xfrm>
            <a:off x="1624894" y="4706034"/>
            <a:ext cx="1007006" cy="646331"/>
          </a:xfrm>
          <a:prstGeom prst="rect">
            <a:avLst/>
          </a:prstGeom>
          <a:noFill/>
        </p:spPr>
        <p:txBody>
          <a:bodyPr wrap="square" rtlCol="0">
            <a:spAutoFit/>
          </a:bodyPr>
          <a:lstStyle/>
          <a:p>
            <a:r>
              <a:rPr lang="en-US" dirty="0">
                <a:solidFill>
                  <a:srgbClr val="0066FF"/>
                </a:solidFill>
              </a:rPr>
              <a:t>Edge Server</a:t>
            </a:r>
            <a:endParaRPr lang="el-GR" dirty="0">
              <a:solidFill>
                <a:srgbClr val="0066FF"/>
              </a:solidFill>
            </a:endParaRPr>
          </a:p>
        </p:txBody>
      </p:sp>
      <p:sp>
        <p:nvSpPr>
          <p:cNvPr id="28" name="TextBox 27">
            <a:extLst>
              <a:ext uri="{FF2B5EF4-FFF2-40B4-BE49-F238E27FC236}">
                <a16:creationId xmlns:a16="http://schemas.microsoft.com/office/drawing/2014/main" id="{37C89CB3-32B4-42A4-A002-E0642D5B9D39}"/>
              </a:ext>
            </a:extLst>
          </p:cNvPr>
          <p:cNvSpPr txBox="1"/>
          <p:nvPr/>
        </p:nvSpPr>
        <p:spPr>
          <a:xfrm>
            <a:off x="6934200" y="5726668"/>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04991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CD434B-B4FB-43EF-B099-4BFA0E4E80F8}"/>
              </a:ext>
            </a:extLst>
          </p:cNvPr>
          <p:cNvSpPr/>
          <p:nvPr/>
        </p:nvSpPr>
        <p:spPr bwMode="auto">
          <a:xfrm>
            <a:off x="328534" y="5157873"/>
            <a:ext cx="4762500" cy="13591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990116" y="4229725"/>
            <a:ext cx="1474486" cy="8653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3F4CDB79-34AE-4EA6-BC6D-3AE1D438A158}"/>
              </a:ext>
            </a:extLst>
          </p:cNvPr>
          <p:cNvSpPr/>
          <p:nvPr/>
        </p:nvSpPr>
        <p:spPr bwMode="auto">
          <a:xfrm>
            <a:off x="6186311" y="5367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4290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5295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4433653"/>
            <a:ext cx="345008" cy="6613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E38A60F9-411F-4357-BA27-0C129B022DAC}"/>
              </a:ext>
            </a:extLst>
          </p:cNvPr>
          <p:cNvSpPr txBox="1"/>
          <p:nvPr/>
        </p:nvSpPr>
        <p:spPr>
          <a:xfrm>
            <a:off x="2895600" y="4535894"/>
            <a:ext cx="1007006" cy="646331"/>
          </a:xfrm>
          <a:prstGeom prst="rect">
            <a:avLst/>
          </a:prstGeom>
          <a:noFill/>
        </p:spPr>
        <p:txBody>
          <a:bodyPr wrap="square" rtlCol="0">
            <a:spAutoFit/>
          </a:bodyPr>
          <a:lstStyle/>
          <a:p>
            <a:r>
              <a:rPr lang="en-US" dirty="0">
                <a:solidFill>
                  <a:srgbClr val="0066FF"/>
                </a:solidFill>
              </a:rPr>
              <a:t>Edge Server</a:t>
            </a:r>
            <a:endParaRPr lang="el-GR" dirty="0">
              <a:solidFill>
                <a:srgbClr val="0066FF"/>
              </a:solidFill>
            </a:endParaRPr>
          </a:p>
        </p:txBody>
      </p:sp>
      <p:sp>
        <p:nvSpPr>
          <p:cNvPr id="29" name="TextBox 28">
            <a:extLst>
              <a:ext uri="{FF2B5EF4-FFF2-40B4-BE49-F238E27FC236}">
                <a16:creationId xmlns:a16="http://schemas.microsoft.com/office/drawing/2014/main" id="{27939057-2C2F-46F3-B4CF-38D9E4E63A09}"/>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30" name="TextBox 29">
            <a:extLst>
              <a:ext uri="{FF2B5EF4-FFF2-40B4-BE49-F238E27FC236}">
                <a16:creationId xmlns:a16="http://schemas.microsoft.com/office/drawing/2014/main" id="{96B69C73-9586-4FF3-A0E0-BC077B397387}"/>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31" name="TextBox 30">
            <a:extLst>
              <a:ext uri="{FF2B5EF4-FFF2-40B4-BE49-F238E27FC236}">
                <a16:creationId xmlns:a16="http://schemas.microsoft.com/office/drawing/2014/main" id="{51BCD9F7-7F87-4492-BC4D-7A96B9095178}"/>
              </a:ext>
            </a:extLst>
          </p:cNvPr>
          <p:cNvSpPr txBox="1"/>
          <p:nvPr/>
        </p:nvSpPr>
        <p:spPr>
          <a:xfrm>
            <a:off x="7568669" y="4419600"/>
            <a:ext cx="1007006" cy="1200329"/>
          </a:xfrm>
          <a:prstGeom prst="rect">
            <a:avLst/>
          </a:prstGeom>
          <a:noFill/>
        </p:spPr>
        <p:txBody>
          <a:bodyPr wrap="squar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3</a:t>
            </a:r>
          </a:p>
          <a:p>
            <a:endParaRPr lang="el-GR" dirty="0">
              <a:solidFill>
                <a:srgbClr val="0066FF"/>
              </a:solidFill>
            </a:endParaRPr>
          </a:p>
        </p:txBody>
      </p:sp>
      <p:sp>
        <p:nvSpPr>
          <p:cNvPr id="32" name="TextBox 31">
            <a:extLst>
              <a:ext uri="{FF2B5EF4-FFF2-40B4-BE49-F238E27FC236}">
                <a16:creationId xmlns:a16="http://schemas.microsoft.com/office/drawing/2014/main" id="{074C00D3-475F-4C71-BCE5-2A1BDC96B345}"/>
              </a:ext>
            </a:extLst>
          </p:cNvPr>
          <p:cNvSpPr txBox="1"/>
          <p:nvPr/>
        </p:nvSpPr>
        <p:spPr>
          <a:xfrm>
            <a:off x="6934200" y="6488668"/>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52931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87D1-8A78-404B-BE4D-54D3747D3403}"/>
              </a:ext>
            </a:extLst>
          </p:cNvPr>
          <p:cNvSpPr>
            <a:spLocks noGrp="1"/>
          </p:cNvSpPr>
          <p:nvPr>
            <p:ph type="title"/>
          </p:nvPr>
        </p:nvSpPr>
        <p:spPr/>
        <p:txBody>
          <a:bodyPr/>
          <a:lstStyle/>
          <a:p>
            <a:r>
              <a:rPr lang="el-GR" dirty="0"/>
              <a:t>Εργαλεία</a:t>
            </a:r>
            <a:r>
              <a:rPr lang="en-US" dirty="0"/>
              <a:t> </a:t>
            </a:r>
            <a:r>
              <a:rPr lang="el-GR" dirty="0"/>
              <a:t>για την εργασία </a:t>
            </a:r>
          </a:p>
        </p:txBody>
      </p:sp>
      <p:sp>
        <p:nvSpPr>
          <p:cNvPr id="3" name="Content Placeholder 2">
            <a:extLst>
              <a:ext uri="{FF2B5EF4-FFF2-40B4-BE49-F238E27FC236}">
                <a16:creationId xmlns:a16="http://schemas.microsoft.com/office/drawing/2014/main" id="{823CD703-F099-4F51-AC69-88C8D5C0AFEC}"/>
              </a:ext>
            </a:extLst>
          </p:cNvPr>
          <p:cNvSpPr>
            <a:spLocks noGrp="1"/>
          </p:cNvSpPr>
          <p:nvPr>
            <p:ph idx="1"/>
          </p:nvPr>
        </p:nvSpPr>
        <p:spPr/>
        <p:txBody>
          <a:bodyPr/>
          <a:lstStyle/>
          <a:p>
            <a:r>
              <a:rPr lang="el-GR" b="1" dirty="0" err="1"/>
              <a:t>ΙοΤ</a:t>
            </a:r>
            <a:r>
              <a:rPr lang="en-US" b="1" dirty="0"/>
              <a:t>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Publisher)</a:t>
            </a:r>
          </a:p>
          <a:p>
            <a:pPr lvl="1"/>
            <a:endParaRPr lang="en-US" dirty="0"/>
          </a:p>
          <a:p>
            <a:r>
              <a:rPr lang="en-US" b="1" dirty="0"/>
              <a:t>Android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Subscriber)</a:t>
            </a:r>
          </a:p>
          <a:p>
            <a:pPr marL="471487" lvl="1" indent="0">
              <a:buNone/>
            </a:pPr>
            <a:endParaRPr lang="el-GR" dirty="0"/>
          </a:p>
        </p:txBody>
      </p:sp>
    </p:spTree>
    <p:extLst>
      <p:ext uri="{BB962C8B-B14F-4D97-AF65-F5344CB8AC3E}">
        <p14:creationId xmlns:p14="http://schemas.microsoft.com/office/powerpoint/2010/main" val="138187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DDB-F411-4815-BB63-9BB4E51951EB}"/>
              </a:ext>
            </a:extLst>
          </p:cNvPr>
          <p:cNvSpPr>
            <a:spLocks noGrp="1"/>
          </p:cNvSpPr>
          <p:nvPr>
            <p:ph type="title"/>
          </p:nvPr>
        </p:nvSpPr>
        <p:spPr/>
        <p:txBody>
          <a:bodyPr/>
          <a:lstStyle/>
          <a:p>
            <a:r>
              <a:rPr lang="el-GR" dirty="0"/>
              <a:t>Εργαλεία</a:t>
            </a:r>
          </a:p>
        </p:txBody>
      </p:sp>
      <p:sp>
        <p:nvSpPr>
          <p:cNvPr id="3" name="Content Placeholder 2">
            <a:extLst>
              <a:ext uri="{FF2B5EF4-FFF2-40B4-BE49-F238E27FC236}">
                <a16:creationId xmlns:a16="http://schemas.microsoft.com/office/drawing/2014/main" id="{CB022FCD-FC08-4C9E-BB8B-F4AFF01FFF3E}"/>
              </a:ext>
            </a:extLst>
          </p:cNvPr>
          <p:cNvSpPr>
            <a:spLocks noGrp="1"/>
          </p:cNvSpPr>
          <p:nvPr>
            <p:ph idx="1"/>
          </p:nvPr>
        </p:nvSpPr>
        <p:spPr/>
        <p:txBody>
          <a:bodyPr/>
          <a:lstStyle/>
          <a:p>
            <a:r>
              <a:rPr lang="en-US" b="1" dirty="0"/>
              <a:t>Broker</a:t>
            </a:r>
          </a:p>
          <a:p>
            <a:pPr lvl="1"/>
            <a:r>
              <a:rPr lang="en-US" dirty="0" err="1"/>
              <a:t>Mosquitto</a:t>
            </a:r>
            <a:r>
              <a:rPr lang="en-US" dirty="0"/>
              <a:t> broker</a:t>
            </a:r>
            <a:r>
              <a:rPr lang="el-GR" dirty="0"/>
              <a:t> (υφιστάμενος)</a:t>
            </a:r>
            <a:endParaRPr lang="en-US" dirty="0"/>
          </a:p>
          <a:p>
            <a:pPr lvl="1"/>
            <a:endParaRPr lang="en-US" dirty="0"/>
          </a:p>
          <a:p>
            <a:r>
              <a:rPr lang="en-US" b="1" dirty="0"/>
              <a:t>Edge server</a:t>
            </a:r>
          </a:p>
          <a:p>
            <a:pPr lvl="1"/>
            <a:r>
              <a:rPr lang="en-US" dirty="0"/>
              <a:t>Java IDE</a:t>
            </a:r>
          </a:p>
          <a:p>
            <a:pPr lvl="1"/>
            <a:r>
              <a:rPr lang="en-US" dirty="0"/>
              <a:t>Java</a:t>
            </a:r>
          </a:p>
          <a:p>
            <a:pPr lvl="1"/>
            <a:r>
              <a:rPr lang="en-US" dirty="0"/>
              <a:t>Eclipse </a:t>
            </a:r>
            <a:r>
              <a:rPr lang="en-US" dirty="0" err="1"/>
              <a:t>Paho</a:t>
            </a:r>
            <a:r>
              <a:rPr lang="en-US" dirty="0"/>
              <a:t> Java client </a:t>
            </a:r>
          </a:p>
          <a:p>
            <a:pPr lvl="1"/>
            <a:endParaRPr lang="en-US" dirty="0"/>
          </a:p>
          <a:p>
            <a:pPr lvl="1"/>
            <a:endParaRPr lang="el-GR" dirty="0"/>
          </a:p>
        </p:txBody>
      </p:sp>
    </p:spTree>
    <p:extLst>
      <p:ext uri="{BB962C8B-B14F-4D97-AF65-F5344CB8AC3E}">
        <p14:creationId xmlns:p14="http://schemas.microsoft.com/office/powerpoint/2010/main" val="117512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0124DC-6E51-4938-BEB5-6FE342331238}"/>
              </a:ext>
            </a:extLst>
          </p:cNvPr>
          <p:cNvSpPr>
            <a:spLocks noGrp="1"/>
          </p:cNvSpPr>
          <p:nvPr>
            <p:ph type="title"/>
          </p:nvPr>
        </p:nvSpPr>
        <p:spPr/>
        <p:txBody>
          <a:bodyPr/>
          <a:lstStyle/>
          <a:p>
            <a:r>
              <a:rPr lang="en-US" sz="4000" dirty="0">
                <a:hlinkClick r:id="rId2"/>
              </a:rPr>
              <a:t>http://mqtt.org/</a:t>
            </a:r>
            <a:endParaRPr lang="el-GR" dirty="0"/>
          </a:p>
        </p:txBody>
      </p:sp>
      <p:pic>
        <p:nvPicPr>
          <p:cNvPr id="4" name="Εικόνα 3">
            <a:extLst>
              <a:ext uri="{FF2B5EF4-FFF2-40B4-BE49-F238E27FC236}">
                <a16:creationId xmlns:a16="http://schemas.microsoft.com/office/drawing/2014/main" id="{07840674-8566-4A71-9470-FC15A57CF377}"/>
              </a:ext>
            </a:extLst>
          </p:cNvPr>
          <p:cNvPicPr>
            <a:picLocks noChangeAspect="1"/>
          </p:cNvPicPr>
          <p:nvPr/>
        </p:nvPicPr>
        <p:blipFill>
          <a:blip r:embed="rId3"/>
          <a:stretch>
            <a:fillRect/>
          </a:stretch>
        </p:blipFill>
        <p:spPr>
          <a:xfrm>
            <a:off x="152400" y="1316590"/>
            <a:ext cx="4671221" cy="346233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E6CB4B2E-740C-4FBA-89C4-F564B781A58F}"/>
              </a:ext>
            </a:extLst>
          </p:cNvPr>
          <p:cNvPicPr>
            <a:picLocks noChangeAspect="1"/>
          </p:cNvPicPr>
          <p:nvPr/>
        </p:nvPicPr>
        <p:blipFill>
          <a:blip r:embed="rId4"/>
          <a:stretch>
            <a:fillRect/>
          </a:stretch>
        </p:blipFill>
        <p:spPr>
          <a:xfrm>
            <a:off x="4833784" y="1306803"/>
            <a:ext cx="4157816" cy="4603296"/>
          </a:xfrm>
          <a:prstGeom prst="rect">
            <a:avLst/>
          </a:prstGeom>
          <a:ln>
            <a:noFill/>
          </a:ln>
          <a:effectLst>
            <a:outerShdw blurRad="190500" algn="tl" rotWithShape="0">
              <a:srgbClr val="000000">
                <a:alpha val="70000"/>
              </a:srgbClr>
            </a:outerShdw>
          </a:effectLst>
        </p:spPr>
      </p:pic>
      <p:cxnSp>
        <p:nvCxnSpPr>
          <p:cNvPr id="8" name="Ευθεία γραμμή σύνδεσης 7">
            <a:extLst>
              <a:ext uri="{FF2B5EF4-FFF2-40B4-BE49-F238E27FC236}">
                <a16:creationId xmlns:a16="http://schemas.microsoft.com/office/drawing/2014/main" id="{E080EB9E-A57A-49AB-A897-5867DCE970BF}"/>
              </a:ext>
            </a:extLst>
          </p:cNvPr>
          <p:cNvCxnSpPr/>
          <p:nvPr/>
        </p:nvCxnSpPr>
        <p:spPr bwMode="auto">
          <a:xfrm>
            <a:off x="6858000" y="1981200"/>
            <a:ext cx="5400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Ευθεία γραμμή σύνδεσης 8">
            <a:extLst>
              <a:ext uri="{FF2B5EF4-FFF2-40B4-BE49-F238E27FC236}">
                <a16:creationId xmlns:a16="http://schemas.microsoft.com/office/drawing/2014/main" id="{ADDAC05B-E92E-4713-A589-3E674F736BA2}"/>
              </a:ext>
            </a:extLst>
          </p:cNvPr>
          <p:cNvCxnSpPr>
            <a:cxnSpLocks/>
          </p:cNvCxnSpPr>
          <p:nvPr/>
        </p:nvCxnSpPr>
        <p:spPr bwMode="auto">
          <a:xfrm>
            <a:off x="5257800" y="5060584"/>
            <a:ext cx="35052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B3A048FD-31C2-4584-A768-DDDF4439A654}"/>
              </a:ext>
            </a:extLst>
          </p:cNvPr>
          <p:cNvSpPr txBox="1"/>
          <p:nvPr/>
        </p:nvSpPr>
        <p:spPr>
          <a:xfrm>
            <a:off x="4926863" y="6124287"/>
            <a:ext cx="2242923" cy="369332"/>
          </a:xfrm>
          <a:prstGeom prst="rect">
            <a:avLst/>
          </a:prstGeom>
          <a:noFill/>
        </p:spPr>
        <p:txBody>
          <a:bodyPr wrap="none" rtlCol="0">
            <a:spAutoFit/>
          </a:bodyPr>
          <a:lstStyle/>
          <a:p>
            <a:r>
              <a:rPr lang="en-US" dirty="0">
                <a:solidFill>
                  <a:srgbClr val="C00000"/>
                </a:solidFill>
              </a:rPr>
              <a:t>1o &amp; 2o </a:t>
            </a:r>
            <a:r>
              <a:rPr lang="el-GR" dirty="0">
                <a:solidFill>
                  <a:srgbClr val="C00000"/>
                </a:solidFill>
              </a:rPr>
              <a:t>κεφάλαια</a:t>
            </a:r>
          </a:p>
        </p:txBody>
      </p:sp>
      <p:sp>
        <p:nvSpPr>
          <p:cNvPr id="3" name="Βέλος: Δεξιό 2">
            <a:extLst>
              <a:ext uri="{FF2B5EF4-FFF2-40B4-BE49-F238E27FC236}">
                <a16:creationId xmlns:a16="http://schemas.microsoft.com/office/drawing/2014/main" id="{E0C63C63-25FB-412B-800C-DC7883FCDC75}"/>
              </a:ext>
            </a:extLst>
          </p:cNvPr>
          <p:cNvSpPr/>
          <p:nvPr/>
        </p:nvSpPr>
        <p:spPr bwMode="auto">
          <a:xfrm>
            <a:off x="3810000" y="4733631"/>
            <a:ext cx="1295400" cy="304781"/>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181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Mosquitto</a:t>
            </a:r>
            <a:r>
              <a:rPr lang="el-GR" dirty="0"/>
              <a:t> </a:t>
            </a:r>
            <a:r>
              <a:rPr lang="en-US" sz="2800" dirty="0"/>
              <a:t>broker, publisher, subscriber </a:t>
            </a:r>
            <a:endParaRPr lang="el-GR" dirty="0"/>
          </a:p>
        </p:txBody>
      </p:sp>
      <p:sp>
        <p:nvSpPr>
          <p:cNvPr id="3" name="Content Placeholder 2"/>
          <p:cNvSpPr>
            <a:spLocks noGrp="1"/>
          </p:cNvSpPr>
          <p:nvPr>
            <p:ph idx="1"/>
          </p:nvPr>
        </p:nvSpPr>
        <p:spPr>
          <a:xfrm>
            <a:off x="566738" y="1418608"/>
            <a:ext cx="8272462" cy="4991488"/>
          </a:xfrm>
        </p:spPr>
        <p:txBody>
          <a:bodyPr/>
          <a:lstStyle/>
          <a:p>
            <a:pPr marL="0" indent="0">
              <a:spcBef>
                <a:spcPts val="600"/>
              </a:spcBef>
              <a:spcAft>
                <a:spcPts val="600"/>
              </a:spcAft>
              <a:buNone/>
            </a:pPr>
            <a:r>
              <a:rPr lang="en-US" sz="2000" dirty="0"/>
              <a:t>MQTT – </a:t>
            </a:r>
            <a:r>
              <a:rPr lang="en-US" sz="2000" dirty="0" err="1"/>
              <a:t>Mosquitto</a:t>
            </a:r>
            <a:r>
              <a:rPr lang="en-US" sz="2000" dirty="0"/>
              <a:t>  (</a:t>
            </a:r>
            <a:r>
              <a:rPr lang="en-US" sz="2000" dirty="0">
                <a:hlinkClick r:id="rId2"/>
              </a:rPr>
              <a:t>https://mosquitto.org</a:t>
            </a:r>
            <a:r>
              <a:rPr lang="en-US" sz="2000" dirty="0"/>
              <a:t> )</a:t>
            </a:r>
          </a:p>
          <a:p>
            <a:pPr>
              <a:spcBef>
                <a:spcPts val="600"/>
              </a:spcBef>
              <a:spcAft>
                <a:spcPts val="600"/>
              </a:spcAft>
            </a:pPr>
            <a:r>
              <a:rPr lang="en-US" sz="2000" dirty="0"/>
              <a:t>To </a:t>
            </a:r>
            <a:r>
              <a:rPr lang="en-US" sz="2000" dirty="0" err="1"/>
              <a:t>Mosquitto</a:t>
            </a:r>
            <a:r>
              <a:rPr lang="en-US" sz="2000" dirty="0"/>
              <a:t> Broker </a:t>
            </a:r>
            <a:r>
              <a:rPr lang="el-GR" sz="2000" dirty="0"/>
              <a:t>εκτελείται (αρχικές ρυθμίσεις) με την παρακάτω εντολή:</a:t>
            </a:r>
          </a:p>
          <a:p>
            <a:pPr marL="0" indent="0">
              <a:spcBef>
                <a:spcPts val="600"/>
              </a:spcBef>
              <a:spcAft>
                <a:spcPts val="600"/>
              </a:spcAft>
              <a:buNone/>
            </a:pPr>
            <a:r>
              <a:rPr lang="el-GR" sz="20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path}/{to}/</a:t>
            </a:r>
            <a:r>
              <a:rPr lang="en-US" sz="2000" dirty="0" err="1">
                <a:latin typeface="Courier New" panose="02070309020205020404" pitchFamily="49" charset="0"/>
                <a:cs typeface="Courier New" panose="02070309020205020404" pitchFamily="49" charset="0"/>
              </a:rPr>
              <a:t>mosquitto</a:t>
            </a:r>
            <a:r>
              <a:rPr lang="en-US" sz="2000" dirty="0">
                <a:latin typeface="Courier New" panose="02070309020205020404" pitchFamily="49" charset="0"/>
                <a:cs typeface="Courier New" panose="02070309020205020404" pitchFamily="49" charset="0"/>
              </a:rPr>
              <a:t> -c /{path}/{to}/</a:t>
            </a:r>
            <a:r>
              <a:rPr lang="en-US" sz="2000" dirty="0" err="1">
                <a:latin typeface="Courier New" panose="02070309020205020404" pitchFamily="49" charset="0"/>
                <a:cs typeface="Courier New" panose="02070309020205020404" pitchFamily="49" charset="0"/>
              </a:rPr>
              <a:t>mosquitto.conf</a:t>
            </a:r>
            <a:endParaRPr lang="el-GR" sz="2000" dirty="0">
              <a:latin typeface="Courier New" panose="02070309020205020404" pitchFamily="49" charset="0"/>
              <a:cs typeface="Courier New" panose="02070309020205020404" pitchFamily="49" charset="0"/>
            </a:endParaRPr>
          </a:p>
          <a:p>
            <a:pPr>
              <a:spcBef>
                <a:spcPts val="600"/>
              </a:spcBef>
              <a:spcAft>
                <a:spcPts val="600"/>
              </a:spcAft>
            </a:pPr>
            <a:r>
              <a:rPr lang="en-US" sz="2000" dirty="0" err="1"/>
              <a:t>Mosquitto</a:t>
            </a:r>
            <a:r>
              <a:rPr lang="en-US" sz="2000" dirty="0"/>
              <a:t> Publisher</a:t>
            </a:r>
          </a:p>
          <a:p>
            <a:pPr>
              <a:spcBef>
                <a:spcPts val="600"/>
              </a:spcBef>
              <a:spcAft>
                <a:spcPts val="600"/>
              </a:spcAft>
            </a:pPr>
            <a:r>
              <a:rPr lang="en-US" sz="2000" dirty="0" err="1"/>
              <a:t>Mosquitto</a:t>
            </a:r>
            <a:r>
              <a:rPr lang="en-US" sz="2000" dirty="0"/>
              <a:t> Subscriber</a:t>
            </a:r>
            <a:endParaRPr lang="el-GR" sz="2000" dirty="0"/>
          </a:p>
          <a:p>
            <a:pPr>
              <a:spcBef>
                <a:spcPts val="600"/>
              </a:spcBef>
              <a:spcAft>
                <a:spcPts val="600"/>
              </a:spcAft>
            </a:pPr>
            <a:r>
              <a:rPr lang="en-US" sz="2000" dirty="0"/>
              <a:t>X</a:t>
            </a:r>
            <a:r>
              <a:rPr lang="el-GR" sz="2000" dirty="0" err="1"/>
              <a:t>ρήσιμοι</a:t>
            </a:r>
            <a:r>
              <a:rPr lang="el-GR" sz="2000" dirty="0"/>
              <a:t> σύνδεσμοι</a:t>
            </a:r>
          </a:p>
          <a:p>
            <a:pPr lvl="1">
              <a:spcBef>
                <a:spcPts val="600"/>
              </a:spcBef>
              <a:spcAft>
                <a:spcPts val="600"/>
              </a:spcAft>
            </a:pPr>
            <a:r>
              <a:rPr lang="en-US" sz="1050" dirty="0">
                <a:hlinkClick r:id="rId3"/>
              </a:rPr>
              <a:t>https://mosquitto.org/download/</a:t>
            </a:r>
            <a:endParaRPr lang="el-GR" sz="1050" dirty="0"/>
          </a:p>
          <a:p>
            <a:pPr lvl="1">
              <a:spcBef>
                <a:spcPts val="600"/>
              </a:spcBef>
              <a:spcAft>
                <a:spcPts val="600"/>
              </a:spcAft>
            </a:pPr>
            <a:r>
              <a:rPr lang="en-US" sz="1050" dirty="0">
                <a:hlinkClick r:id="rId4"/>
              </a:rPr>
              <a:t>https://mosquitto.org/documentation/</a:t>
            </a:r>
            <a:endParaRPr lang="el-GR" sz="1050" dirty="0"/>
          </a:p>
          <a:p>
            <a:pPr lvl="1">
              <a:spcBef>
                <a:spcPts val="600"/>
              </a:spcBef>
              <a:spcAft>
                <a:spcPts val="600"/>
              </a:spcAft>
            </a:pPr>
            <a:r>
              <a:rPr lang="en-US" sz="1050" dirty="0">
                <a:hlinkClick r:id="rId5"/>
              </a:rPr>
              <a:t>https://sivatechworld.wordpress.com/2015/06/11/step-by-step-installing-and-configuring-mosquitto-with-windows-7/</a:t>
            </a:r>
            <a:endParaRPr lang="el-GR" sz="1050" dirty="0"/>
          </a:p>
          <a:p>
            <a:pPr lvl="1">
              <a:spcBef>
                <a:spcPts val="600"/>
              </a:spcBef>
              <a:spcAft>
                <a:spcPts val="600"/>
              </a:spcAft>
            </a:pPr>
            <a:r>
              <a:rPr lang="en-US" sz="1050" dirty="0">
                <a:hlinkClick r:id="rId6"/>
              </a:rPr>
              <a:t>http://www.steves-internet-guide.com/install-mosquitto-broker/</a:t>
            </a:r>
            <a:endParaRPr lang="el-GR" sz="1050" dirty="0"/>
          </a:p>
          <a:p>
            <a:pPr lvl="1">
              <a:spcBef>
                <a:spcPts val="600"/>
              </a:spcBef>
              <a:spcAft>
                <a:spcPts val="600"/>
              </a:spcAft>
            </a:pPr>
            <a:r>
              <a:rPr lang="en-US" sz="1050" dirty="0">
                <a:hlinkClick r:id="rId7"/>
              </a:rPr>
              <a:t>http://test.mosquitto.org/</a:t>
            </a:r>
            <a:r>
              <a:rPr lang="el-GR" sz="1050" dirty="0"/>
              <a:t> </a:t>
            </a:r>
            <a:r>
              <a:rPr lang="en-US" sz="1050" dirty="0"/>
              <a:t> </a:t>
            </a:r>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25</a:t>
            </a:fld>
            <a:endParaRPr lang="el-GR" dirty="0"/>
          </a:p>
          <a:p>
            <a:pPr>
              <a:defRPr/>
            </a:pP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1B2E-843F-4E8F-942D-6D35C838013E}"/>
              </a:ext>
            </a:extLst>
          </p:cNvPr>
          <p:cNvSpPr>
            <a:spLocks noGrp="1"/>
          </p:cNvSpPr>
          <p:nvPr>
            <p:ph type="title"/>
          </p:nvPr>
        </p:nvSpPr>
        <p:spPr/>
        <p:txBody>
          <a:bodyPr/>
          <a:lstStyle/>
          <a:p>
            <a:r>
              <a:rPr lang="el-GR" dirty="0"/>
              <a:t> </a:t>
            </a:r>
          </a:p>
        </p:txBody>
      </p:sp>
      <p:sp>
        <p:nvSpPr>
          <p:cNvPr id="3" name="Content Placeholder 2">
            <a:extLst>
              <a:ext uri="{FF2B5EF4-FFF2-40B4-BE49-F238E27FC236}">
                <a16:creationId xmlns:a16="http://schemas.microsoft.com/office/drawing/2014/main" id="{21A1DA92-5FC3-4DF6-8E74-164BBB3C0F2C}"/>
              </a:ext>
            </a:extLst>
          </p:cNvPr>
          <p:cNvSpPr>
            <a:spLocks noGrp="1"/>
          </p:cNvSpPr>
          <p:nvPr>
            <p:ph idx="1"/>
          </p:nvPr>
        </p:nvSpPr>
        <p:spPr>
          <a:xfrm>
            <a:off x="566738" y="1190006"/>
            <a:ext cx="8272462" cy="5306393"/>
          </a:xfrm>
        </p:spPr>
        <p:txBody>
          <a:bodyPr/>
          <a:lstStyle/>
          <a:p>
            <a:r>
              <a:rPr lang="el-GR" sz="2000" dirty="0"/>
              <a:t>Στο 1</a:t>
            </a:r>
            <a:r>
              <a:rPr lang="el-GR" sz="2000" baseline="30000" dirty="0"/>
              <a:t>ο</a:t>
            </a:r>
            <a:r>
              <a:rPr lang="el-GR" sz="2000" dirty="0"/>
              <a:t> παράθυρο </a:t>
            </a:r>
            <a:r>
              <a:rPr lang="en-US" sz="2000" dirty="0"/>
              <a:t>(broker)</a:t>
            </a:r>
            <a:r>
              <a:rPr lang="el-GR" sz="2000" dirty="0"/>
              <a:t>:</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  -p 1883</a:t>
            </a:r>
          </a:p>
          <a:p>
            <a:endParaRPr lang="en-US" sz="2000" dirty="0"/>
          </a:p>
          <a:p>
            <a:endParaRPr lang="en-US" sz="2000" dirty="0"/>
          </a:p>
          <a:p>
            <a:r>
              <a:rPr lang="el-GR" sz="2000" dirty="0"/>
              <a:t>Σε 2</a:t>
            </a:r>
            <a:r>
              <a:rPr lang="el-GR" sz="2000" baseline="30000" dirty="0"/>
              <a:t>ο</a:t>
            </a:r>
            <a:r>
              <a:rPr lang="el-GR" sz="2000" dirty="0"/>
              <a:t> παράθυρο</a:t>
            </a:r>
          </a:p>
          <a:p>
            <a:pPr lvl="1"/>
            <a:r>
              <a:rPr lang="en-US" sz="1600" b="1" dirty="0">
                <a:solidFill>
                  <a:srgbClr val="0066FF"/>
                </a:solidFill>
                <a:latin typeface="Courier New" panose="02070309020205020404" pitchFamily="49" charset="0"/>
                <a:cs typeface="Courier New" panose="02070309020205020404" pitchFamily="49" charset="0"/>
              </a:rPr>
              <a:t>Netstat –an –p </a:t>
            </a:r>
            <a:r>
              <a:rPr lang="en-US" sz="1600" b="1" dirty="0" err="1">
                <a:solidFill>
                  <a:srgbClr val="0066FF"/>
                </a:solidFill>
                <a:latin typeface="Courier New" panose="02070309020205020404" pitchFamily="49" charset="0"/>
                <a:cs typeface="Courier New" panose="02070309020205020404" pitchFamily="49" charset="0"/>
              </a:rPr>
              <a:t>tcp</a:t>
            </a:r>
            <a:endParaRPr lang="en-US" sz="1600" b="1" dirty="0">
              <a:solidFill>
                <a:srgbClr val="0066FF"/>
              </a:solidFill>
              <a:latin typeface="Courier New" panose="02070309020205020404" pitchFamily="49" charset="0"/>
              <a:cs typeface="Courier New" panose="02070309020205020404" pitchFamily="49" charset="0"/>
            </a:endParaRPr>
          </a:p>
          <a:p>
            <a:endParaRPr lang="en-US" sz="2000" dirty="0"/>
          </a:p>
          <a:p>
            <a:endParaRPr lang="en-US" sz="2000" dirty="0"/>
          </a:p>
          <a:p>
            <a:r>
              <a:rPr lang="el-GR" sz="2000" b="0" i="0" dirty="0">
                <a:solidFill>
                  <a:srgbClr val="000000"/>
                </a:solidFill>
                <a:effectLst/>
                <a:latin typeface="Source Code Pro" panose="020B0604020202020204" pitchFamily="49" charset="0"/>
              </a:rPr>
              <a:t>Στο ίδιο παράθυρο</a:t>
            </a:r>
            <a:r>
              <a:rPr lang="el-GR" sz="2000" dirty="0">
                <a:solidFill>
                  <a:srgbClr val="000000"/>
                </a:solidFill>
                <a:latin typeface="Source Code Pro" panose="020B0604020202020204" pitchFamily="49" charset="0"/>
              </a:rPr>
              <a:t> καλείται ο </a:t>
            </a:r>
            <a:r>
              <a:rPr lang="en-US" sz="2000" dirty="0" err="1">
                <a:solidFill>
                  <a:srgbClr val="000000"/>
                </a:solidFill>
                <a:latin typeface="Source Code Pro" panose="020B0604020202020204" pitchFamily="49" charset="0"/>
              </a:rPr>
              <a:t>subsubscriber</a:t>
            </a:r>
            <a:r>
              <a:rPr lang="en-US" sz="2000" dirty="0">
                <a:solidFill>
                  <a:srgbClr val="000000"/>
                </a:solidFill>
                <a:latin typeface="Source Code Pro" panose="020B0604020202020204" pitchFamily="49" charset="0"/>
              </a:rPr>
              <a:t> </a:t>
            </a:r>
            <a:r>
              <a:rPr lang="en-US" sz="2000" b="0" i="0" dirty="0">
                <a:solidFill>
                  <a:srgbClr val="000000"/>
                </a:solidFill>
                <a:effectLst/>
                <a:latin typeface="Source Code Pro" panose="020B0604020202020204" pitchFamily="49" charset="0"/>
              </a:rPr>
              <a:t> </a:t>
            </a:r>
            <a:endParaRPr lang="el-GR" sz="2000" b="0" i="0" dirty="0">
              <a:solidFill>
                <a:srgbClr val="000000"/>
              </a:solidFill>
              <a:effectLst/>
              <a:latin typeface="Source Code Pro" panose="020B0604020202020204" pitchFamily="49" charset="0"/>
            </a:endParaRPr>
          </a:p>
          <a:p>
            <a:pPr lvl="1"/>
            <a:r>
              <a:rPr lang="en-US" sz="1600" b="1" dirty="0" err="1">
                <a:solidFill>
                  <a:srgbClr val="0066FF"/>
                </a:solidFill>
                <a:latin typeface="Courier New" panose="02070309020205020404" pitchFamily="49" charset="0"/>
                <a:cs typeface="Courier New" panose="02070309020205020404" pitchFamily="49" charset="0"/>
              </a:rPr>
              <a:t>mosquitto_sub</a:t>
            </a:r>
            <a:r>
              <a:rPr lang="en-US" sz="1600" b="1" dirty="0">
                <a:solidFill>
                  <a:srgbClr val="0066FF"/>
                </a:solidFill>
                <a:latin typeface="Courier New" panose="02070309020205020404" pitchFamily="49" charset="0"/>
                <a:cs typeface="Courier New" panose="02070309020205020404" pitchFamily="49" charset="0"/>
              </a:rPr>
              <a:t> -t rooms/room1/sensors/temp</a:t>
            </a:r>
          </a:p>
          <a:p>
            <a:endParaRPr lang="en-US" sz="2000" dirty="0">
              <a:solidFill>
                <a:srgbClr val="000000"/>
              </a:solidFill>
              <a:latin typeface="Source Code Pro" panose="020B0604020202020204" pitchFamily="49" charset="0"/>
            </a:endParaRPr>
          </a:p>
          <a:p>
            <a:r>
              <a:rPr lang="el-GR" sz="2000" dirty="0"/>
              <a:t>Σε 3</a:t>
            </a:r>
            <a:r>
              <a:rPr lang="el-GR" sz="2000" baseline="30000" dirty="0"/>
              <a:t>ο</a:t>
            </a:r>
            <a:r>
              <a:rPr lang="el-GR" sz="2000" dirty="0"/>
              <a:t> παράθυρο</a:t>
            </a:r>
            <a:r>
              <a:rPr lang="en-US" sz="2000" dirty="0"/>
              <a:t> </a:t>
            </a:r>
            <a:r>
              <a:rPr lang="el-GR" sz="2000" dirty="0">
                <a:solidFill>
                  <a:srgbClr val="000000"/>
                </a:solidFill>
                <a:latin typeface="Source Code Pro" panose="020B0604020202020204" pitchFamily="49" charset="0"/>
              </a:rPr>
              <a:t>καλείται ο </a:t>
            </a:r>
            <a:r>
              <a:rPr lang="en-US" sz="2000" dirty="0">
                <a:solidFill>
                  <a:srgbClr val="000000"/>
                </a:solidFill>
                <a:latin typeface="Source Code Pro" panose="020B0604020202020204" pitchFamily="49" charset="0"/>
              </a:rPr>
              <a:t>publisher </a:t>
            </a:r>
            <a:r>
              <a:rPr lang="el-GR" sz="2000" dirty="0"/>
              <a:t>: </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mosquitto_pub</a:t>
            </a:r>
            <a:r>
              <a:rPr lang="en-US" sz="1600" b="1" dirty="0">
                <a:solidFill>
                  <a:srgbClr val="0066FF"/>
                </a:solidFill>
                <a:latin typeface="Courier New" panose="02070309020205020404" pitchFamily="49" charset="0"/>
                <a:cs typeface="Courier New" panose="02070309020205020404" pitchFamily="49" charset="0"/>
              </a:rPr>
              <a:t> -t rooms/room1/sensors/temp  -m "1 2 3 4“ </a:t>
            </a:r>
            <a:endParaRPr lang="el-GR" sz="1600" b="1" dirty="0">
              <a:solidFill>
                <a:srgbClr val="0066FF"/>
              </a:solidFill>
              <a:latin typeface="Courier New" panose="02070309020205020404" pitchFamily="49" charset="0"/>
              <a:cs typeface="Courier New" panose="02070309020205020404" pitchFamily="49" charset="0"/>
            </a:endParaRPr>
          </a:p>
          <a:p>
            <a:pPr lvl="1"/>
            <a:endParaRPr lang="el-GR" sz="1600" dirty="0">
              <a:solidFill>
                <a:srgbClr val="000000"/>
              </a:solidFill>
              <a:latin typeface="Source Code Pro" panose="020B0604020202020204" pitchFamily="49" charset="0"/>
            </a:endParaRPr>
          </a:p>
          <a:p>
            <a:r>
              <a:rPr lang="el-GR" sz="2000" dirty="0">
                <a:solidFill>
                  <a:srgbClr val="000000"/>
                </a:solidFill>
                <a:latin typeface="Source Code Pro" panose="020B0604020202020204" pitchFamily="49" charset="0"/>
              </a:rPr>
              <a:t>Στο 2</a:t>
            </a:r>
            <a:r>
              <a:rPr lang="el-GR" sz="2000" baseline="30000" dirty="0">
                <a:solidFill>
                  <a:srgbClr val="000000"/>
                </a:solidFill>
                <a:latin typeface="Source Code Pro" panose="020B0604020202020204" pitchFamily="49" charset="0"/>
              </a:rPr>
              <a:t>ο</a:t>
            </a:r>
            <a:r>
              <a:rPr lang="el-GR" sz="2000" dirty="0">
                <a:solidFill>
                  <a:srgbClr val="000000"/>
                </a:solidFill>
                <a:latin typeface="Source Code Pro" panose="020B0604020202020204" pitchFamily="49" charset="0"/>
              </a:rPr>
              <a:t> εμφανίζεται 1 2 3 4</a:t>
            </a:r>
            <a:endParaRPr lang="el-GR" sz="2000" dirty="0"/>
          </a:p>
        </p:txBody>
      </p:sp>
      <p:pic>
        <p:nvPicPr>
          <p:cNvPr id="5" name="Picture 4">
            <a:extLst>
              <a:ext uri="{FF2B5EF4-FFF2-40B4-BE49-F238E27FC236}">
                <a16:creationId xmlns:a16="http://schemas.microsoft.com/office/drawing/2014/main" id="{6A603D3C-3B0C-4F07-BBC5-51C22B80C180}"/>
              </a:ext>
            </a:extLst>
          </p:cNvPr>
          <p:cNvPicPr>
            <a:picLocks noChangeAspect="1"/>
          </p:cNvPicPr>
          <p:nvPr/>
        </p:nvPicPr>
        <p:blipFill>
          <a:blip r:embed="rId2"/>
          <a:stretch>
            <a:fillRect/>
          </a:stretch>
        </p:blipFill>
        <p:spPr>
          <a:xfrm>
            <a:off x="819454" y="1962628"/>
            <a:ext cx="6830967" cy="533400"/>
          </a:xfrm>
          <a:prstGeom prst="rect">
            <a:avLst/>
          </a:prstGeom>
        </p:spPr>
      </p:pic>
      <p:pic>
        <p:nvPicPr>
          <p:cNvPr id="7" name="Picture 6">
            <a:extLst>
              <a:ext uri="{FF2B5EF4-FFF2-40B4-BE49-F238E27FC236}">
                <a16:creationId xmlns:a16="http://schemas.microsoft.com/office/drawing/2014/main" id="{2F8C4AB7-28C5-427A-A340-CE5D41FEA90F}"/>
              </a:ext>
            </a:extLst>
          </p:cNvPr>
          <p:cNvPicPr>
            <a:picLocks noChangeAspect="1"/>
          </p:cNvPicPr>
          <p:nvPr/>
        </p:nvPicPr>
        <p:blipFill>
          <a:blip r:embed="rId3"/>
          <a:stretch>
            <a:fillRect/>
          </a:stretch>
        </p:blipFill>
        <p:spPr>
          <a:xfrm>
            <a:off x="574675" y="3309931"/>
            <a:ext cx="7223486" cy="238137"/>
          </a:xfrm>
          <a:prstGeom prst="rect">
            <a:avLst/>
          </a:prstGeom>
        </p:spPr>
      </p:pic>
      <p:pic>
        <p:nvPicPr>
          <p:cNvPr id="9" name="Picture 8">
            <a:extLst>
              <a:ext uri="{FF2B5EF4-FFF2-40B4-BE49-F238E27FC236}">
                <a16:creationId xmlns:a16="http://schemas.microsoft.com/office/drawing/2014/main" id="{9D0CD182-0D25-439B-84A9-B809AF4773BF}"/>
              </a:ext>
            </a:extLst>
          </p:cNvPr>
          <p:cNvPicPr>
            <a:picLocks noChangeAspect="1"/>
          </p:cNvPicPr>
          <p:nvPr/>
        </p:nvPicPr>
        <p:blipFill>
          <a:blip r:embed="rId4"/>
          <a:stretch>
            <a:fillRect/>
          </a:stretch>
        </p:blipFill>
        <p:spPr>
          <a:xfrm>
            <a:off x="6096000" y="6019800"/>
            <a:ext cx="1114581" cy="285790"/>
          </a:xfrm>
          <a:prstGeom prst="rect">
            <a:avLst/>
          </a:prstGeom>
        </p:spPr>
      </p:pic>
      <p:sp>
        <p:nvSpPr>
          <p:cNvPr id="11" name="TextBox 10">
            <a:extLst>
              <a:ext uri="{FF2B5EF4-FFF2-40B4-BE49-F238E27FC236}">
                <a16:creationId xmlns:a16="http://schemas.microsoft.com/office/drawing/2014/main" id="{F89EB5EF-C0D5-464A-86E9-850125DA56A3}"/>
              </a:ext>
            </a:extLst>
          </p:cNvPr>
          <p:cNvSpPr txBox="1"/>
          <p:nvPr/>
        </p:nvSpPr>
        <p:spPr>
          <a:xfrm>
            <a:off x="152400" y="6458634"/>
            <a:ext cx="7391400" cy="307777"/>
          </a:xfrm>
          <a:prstGeom prst="rect">
            <a:avLst/>
          </a:prstGeom>
          <a:noFill/>
        </p:spPr>
        <p:txBody>
          <a:bodyPr wrap="square">
            <a:spAutoFit/>
          </a:bodyPr>
          <a:lstStyle/>
          <a:p>
            <a:r>
              <a:rPr lang="en-US" sz="1400" dirty="0">
                <a:hlinkClick r:id="rId5"/>
              </a:rPr>
              <a:t>MQTT 101 Tutorial: Introduction and Hands-on using Eclipse </a:t>
            </a:r>
            <a:r>
              <a:rPr lang="en-US" sz="1400" dirty="0" err="1">
                <a:hlinkClick r:id="rId5"/>
              </a:rPr>
              <a:t>Mosquitto</a:t>
            </a:r>
            <a:r>
              <a:rPr lang="en-US" sz="1400" dirty="0">
                <a:hlinkClick r:id="rId5"/>
              </a:rPr>
              <a:t> - </a:t>
            </a:r>
            <a:r>
              <a:rPr lang="en-US" sz="1400" dirty="0" err="1">
                <a:hlinkClick r:id="rId5"/>
              </a:rPr>
              <a:t>Atadiat</a:t>
            </a:r>
            <a:endParaRPr lang="el-GR" sz="1400" dirty="0"/>
          </a:p>
        </p:txBody>
      </p:sp>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0842BAA8-B018-4767-B6AD-D27FD64AFF26}"/>
                  </a:ext>
                </a:extLst>
              </p:cNvPr>
              <p:cNvGraphicFramePr>
                <a:graphicFrameLocks noChangeAspect="1"/>
              </p:cNvGraphicFramePr>
              <p:nvPr>
                <p:extLst>
                  <p:ext uri="{D42A27DB-BD31-4B8C-83A1-F6EECF244321}">
                    <p14:modId xmlns:p14="http://schemas.microsoft.com/office/powerpoint/2010/main" val="909793358"/>
                  </p:ext>
                </p:extLst>
              </p:nvPr>
            </p:nvGraphicFramePr>
            <p:xfrm>
              <a:off x="-2567066" y="2676567"/>
              <a:ext cx="2286000" cy="1714500"/>
            </p:xfrm>
            <a:graphic>
              <a:graphicData uri="http://schemas.microsoft.com/office/powerpoint/2016/slidezoom">
                <pslz:sldZm>
                  <pslz:sldZmObj sldId="384" cId="253458165">
                    <pslz:zmPr id="{4FE107F4-C8AA-4915-B541-13FEC9C7215D}"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0842BAA8-B018-4767-B6AD-D27FD64AFF26}"/>
                  </a:ext>
                </a:extLst>
              </p:cNvPr>
              <p:cNvPicPr>
                <a:picLocks noGrp="1" noRot="1" noChangeAspect="1" noMove="1" noResize="1" noEditPoints="1" noAdjustHandles="1" noChangeArrowheads="1" noChangeShapeType="1"/>
              </p:cNvPicPr>
              <p:nvPr/>
            </p:nvPicPr>
            <p:blipFill>
              <a:blip r:embed="rId7"/>
              <a:stretch>
                <a:fillRect/>
              </a:stretch>
            </p:blipFill>
            <p:spPr>
              <a:xfrm>
                <a:off x="-2567066" y="2676567"/>
                <a:ext cx="2286000" cy="1714500"/>
              </a:xfrm>
              <a:prstGeom prst="rect">
                <a:avLst/>
              </a:prstGeom>
              <a:ln w="3175">
                <a:solidFill>
                  <a:prstClr val="ltGray"/>
                </a:solidFill>
              </a:ln>
            </p:spPr>
          </p:pic>
        </mc:Fallback>
      </mc:AlternateContent>
      <p:sp>
        <p:nvSpPr>
          <p:cNvPr id="16" name="Title 1">
            <a:extLst>
              <a:ext uri="{FF2B5EF4-FFF2-40B4-BE49-F238E27FC236}">
                <a16:creationId xmlns:a16="http://schemas.microsoft.com/office/drawing/2014/main" id="{55348430-721C-4E62-9419-644968B555A6}"/>
              </a:ext>
            </a:extLst>
          </p:cNvPr>
          <p:cNvSpPr txBox="1">
            <a:spLocks/>
          </p:cNvSpPr>
          <p:nvPr/>
        </p:nvSpPr>
        <p:spPr bwMode="auto">
          <a:xfrm>
            <a:off x="727075" y="228600"/>
            <a:ext cx="8001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US" kern="0" dirty="0" err="1"/>
              <a:t>Mosquitto</a:t>
            </a:r>
            <a:r>
              <a:rPr lang="el-GR" kern="0" dirty="0"/>
              <a:t> Τ</a:t>
            </a:r>
            <a:r>
              <a:rPr lang="en-US" kern="0" dirty="0" err="1"/>
              <a:t>est</a:t>
            </a:r>
            <a:r>
              <a:rPr lang="en-US" kern="0" dirty="0"/>
              <a:t> @ windows </a:t>
            </a:r>
            <a:endParaRPr lang="el-GR" kern="0" dirty="0"/>
          </a:p>
        </p:txBody>
      </p:sp>
    </p:spTree>
    <p:extLst>
      <p:ext uri="{BB962C8B-B14F-4D97-AF65-F5344CB8AC3E}">
        <p14:creationId xmlns:p14="http://schemas.microsoft.com/office/powerpoint/2010/main" val="25345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Τεχνολογίες &amp; σενάρια</a:t>
            </a:r>
          </a:p>
        </p:txBody>
      </p:sp>
      <p:sp>
        <p:nvSpPr>
          <p:cNvPr id="3" name="Content Placeholder 2"/>
          <p:cNvSpPr>
            <a:spLocks noGrp="1"/>
          </p:cNvSpPr>
          <p:nvPr>
            <p:ph idx="1"/>
          </p:nvPr>
        </p:nvSpPr>
        <p:spPr>
          <a:xfrm>
            <a:off x="566738" y="1190006"/>
            <a:ext cx="8501062" cy="5306393"/>
          </a:xfrm>
        </p:spPr>
        <p:txBody>
          <a:bodyPr/>
          <a:lstStyle/>
          <a:p>
            <a:pPr>
              <a:spcBef>
                <a:spcPts val="1200"/>
              </a:spcBef>
              <a:spcAft>
                <a:spcPts val="600"/>
              </a:spcAft>
            </a:pPr>
            <a:r>
              <a:rPr lang="en-US" sz="2400" dirty="0"/>
              <a:t>Devices</a:t>
            </a:r>
          </a:p>
          <a:p>
            <a:pPr lvl="1">
              <a:spcBef>
                <a:spcPts val="1200"/>
              </a:spcBef>
              <a:spcAft>
                <a:spcPts val="600"/>
              </a:spcAft>
            </a:pPr>
            <a:r>
              <a:rPr lang="en-US" sz="2000" dirty="0"/>
              <a:t>Programming Boards, Sensors, </a:t>
            </a:r>
            <a:r>
              <a:rPr lang="en-US" sz="2000" b="1" dirty="0"/>
              <a:t>Smart Phones</a:t>
            </a:r>
          </a:p>
          <a:p>
            <a:pPr>
              <a:spcBef>
                <a:spcPts val="1200"/>
              </a:spcBef>
              <a:spcAft>
                <a:spcPts val="600"/>
              </a:spcAft>
            </a:pPr>
            <a:r>
              <a:rPr lang="en-US" sz="2400" dirty="0"/>
              <a:t>Programming languages</a:t>
            </a:r>
          </a:p>
          <a:p>
            <a:pPr lvl="1">
              <a:spcBef>
                <a:spcPts val="1200"/>
              </a:spcBef>
              <a:spcAft>
                <a:spcPts val="600"/>
              </a:spcAft>
            </a:pPr>
            <a:r>
              <a:rPr lang="en-US" sz="2000" b="1" dirty="0"/>
              <a:t>Java, Android</a:t>
            </a:r>
            <a:r>
              <a:rPr lang="en-US" sz="2000" dirty="0"/>
              <a:t>, </a:t>
            </a:r>
            <a:r>
              <a:rPr lang="en-US" sz="2000" dirty="0" err="1"/>
              <a:t>Javascript</a:t>
            </a:r>
            <a:r>
              <a:rPr lang="en-US" sz="2000" dirty="0"/>
              <a:t>, Python</a:t>
            </a:r>
          </a:p>
          <a:p>
            <a:pPr>
              <a:spcBef>
                <a:spcPts val="1200"/>
              </a:spcBef>
              <a:spcAft>
                <a:spcPts val="600"/>
              </a:spcAft>
            </a:pPr>
            <a:r>
              <a:rPr lang="en-US" sz="2400" dirty="0"/>
              <a:t>Messaging</a:t>
            </a:r>
          </a:p>
          <a:p>
            <a:pPr lvl="1">
              <a:spcBef>
                <a:spcPts val="1200"/>
              </a:spcBef>
              <a:spcAft>
                <a:spcPts val="600"/>
              </a:spcAft>
            </a:pPr>
            <a:r>
              <a:rPr lang="en-US" sz="2000" b="1" dirty="0"/>
              <a:t>MQTT</a:t>
            </a:r>
            <a:r>
              <a:rPr lang="en-US" sz="2000" dirty="0"/>
              <a:t>, </a:t>
            </a:r>
            <a:r>
              <a:rPr lang="en-US" sz="2400" dirty="0"/>
              <a:t>Constrained Application Protocol (</a:t>
            </a:r>
            <a:r>
              <a:rPr lang="en-US" sz="2000" dirty="0" err="1"/>
              <a:t>CoAP</a:t>
            </a:r>
            <a:r>
              <a:rPr lang="en-US" sz="2000" dirty="0"/>
              <a:t>)</a:t>
            </a:r>
          </a:p>
          <a:p>
            <a:pPr>
              <a:spcBef>
                <a:spcPts val="1200"/>
              </a:spcBef>
              <a:spcAft>
                <a:spcPts val="600"/>
              </a:spcAft>
            </a:pPr>
            <a:r>
              <a:rPr lang="en-US" sz="2400" dirty="0"/>
              <a:t>Scaled scenarios</a:t>
            </a:r>
          </a:p>
          <a:p>
            <a:pPr lvl="1">
              <a:spcBef>
                <a:spcPts val="1200"/>
              </a:spcBef>
              <a:spcAft>
                <a:spcPts val="600"/>
              </a:spcAft>
            </a:pPr>
            <a:r>
              <a:rPr lang="en-US" sz="2000" dirty="0"/>
              <a:t>Home automation, smart cities, industrial applications</a:t>
            </a:r>
            <a:endParaRPr lang="en-US" sz="400" dirty="0"/>
          </a:p>
          <a:p>
            <a:pPr>
              <a:spcBef>
                <a:spcPts val="1200"/>
              </a:spcBef>
              <a:spcAft>
                <a:spcPts val="600"/>
              </a:spcAft>
            </a:pPr>
            <a:endParaRPr lang="el-GR" sz="14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27</a:t>
            </a:fld>
            <a:endParaRPr lang="el-GR" dirty="0"/>
          </a:p>
          <a:p>
            <a:pPr>
              <a:defRPr/>
            </a:pPr>
            <a:endParaRPr lang="el-GR" dirty="0"/>
          </a:p>
        </p:txBody>
      </p:sp>
    </p:spTree>
    <p:extLst>
      <p:ext uri="{BB962C8B-B14F-4D97-AF65-F5344CB8AC3E}">
        <p14:creationId xmlns:p14="http://schemas.microsoft.com/office/powerpoint/2010/main" val="14747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0B2AF-8915-417A-AFDD-ED6C810A8F61}"/>
              </a:ext>
            </a:extLst>
          </p:cNvPr>
          <p:cNvSpPr>
            <a:spLocks noGrp="1"/>
          </p:cNvSpPr>
          <p:nvPr>
            <p:ph type="title"/>
          </p:nvPr>
        </p:nvSpPr>
        <p:spPr/>
        <p:txBody>
          <a:bodyPr/>
          <a:lstStyle/>
          <a:p>
            <a:r>
              <a:rPr lang="el-GR" dirty="0" err="1"/>
              <a:t>Βιβλιοθηκεσ</a:t>
            </a:r>
            <a:r>
              <a:rPr lang="el-GR" dirty="0"/>
              <a:t> για </a:t>
            </a:r>
            <a:r>
              <a:rPr lang="en-US" dirty="0"/>
              <a:t>JAVA &amp; ANDROID</a:t>
            </a:r>
            <a:endParaRPr lang="el-GR" dirty="0"/>
          </a:p>
        </p:txBody>
      </p:sp>
      <p:sp>
        <p:nvSpPr>
          <p:cNvPr id="5" name="Text Placeholder 4">
            <a:extLst>
              <a:ext uri="{FF2B5EF4-FFF2-40B4-BE49-F238E27FC236}">
                <a16:creationId xmlns:a16="http://schemas.microsoft.com/office/drawing/2014/main" id="{CF5F01DD-4AE0-4800-848A-2D597A4779D4}"/>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4559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2"/>
              </a:rPr>
              <a:t>https://eclipse.org/paho/clients/java/</a:t>
            </a:r>
            <a:endParaRPr lang="el-GR" sz="2000" dirty="0"/>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29</a:t>
            </a:fld>
            <a:endParaRPr lang="el-GR" dirty="0"/>
          </a:p>
          <a:p>
            <a:pPr>
              <a:defRPr/>
            </a:pPr>
            <a:endParaRPr lang="el-GR" dirty="0"/>
          </a:p>
        </p:txBody>
      </p:sp>
      <p:pic>
        <p:nvPicPr>
          <p:cNvPr id="4" name="Εικόνα 3">
            <a:extLst>
              <a:ext uri="{FF2B5EF4-FFF2-40B4-BE49-F238E27FC236}">
                <a16:creationId xmlns:a16="http://schemas.microsoft.com/office/drawing/2014/main" id="{C68E78BA-166F-4C9E-8E04-E62668CEE68D}"/>
              </a:ext>
            </a:extLst>
          </p:cNvPr>
          <p:cNvPicPr>
            <a:picLocks noChangeAspect="1"/>
          </p:cNvPicPr>
          <p:nvPr/>
        </p:nvPicPr>
        <p:blipFill>
          <a:blip r:embed="rId3"/>
          <a:stretch>
            <a:fillRect/>
          </a:stretch>
        </p:blipFill>
        <p:spPr>
          <a:xfrm>
            <a:off x="1219200" y="1260237"/>
            <a:ext cx="6705600" cy="4682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451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3</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30</a:t>
            </a:fld>
            <a:endParaRPr lang="el-GR" dirty="0"/>
          </a:p>
          <a:p>
            <a:pPr>
              <a:defRPr/>
            </a:pPr>
            <a:endParaRPr lang="el-GR" dirty="0"/>
          </a:p>
        </p:txBody>
      </p:sp>
      <p:pic>
        <p:nvPicPr>
          <p:cNvPr id="5" name="Εικόνα 4">
            <a:extLst>
              <a:ext uri="{FF2B5EF4-FFF2-40B4-BE49-F238E27FC236}">
                <a16:creationId xmlns:a16="http://schemas.microsoft.com/office/drawing/2014/main" id="{59B3769A-2A71-4212-901A-ABB216382276}"/>
              </a:ext>
            </a:extLst>
          </p:cNvPr>
          <p:cNvPicPr>
            <a:picLocks noChangeAspect="1"/>
          </p:cNvPicPr>
          <p:nvPr/>
        </p:nvPicPr>
        <p:blipFill>
          <a:blip r:embed="rId2"/>
          <a:stretch>
            <a:fillRect/>
          </a:stretch>
        </p:blipFill>
        <p:spPr>
          <a:xfrm>
            <a:off x="685800" y="1152583"/>
            <a:ext cx="7168916" cy="5554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83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31</a:t>
            </a:fld>
            <a:endParaRPr lang="el-GR" dirty="0"/>
          </a:p>
          <a:p>
            <a:pPr>
              <a:defRPr/>
            </a:pPr>
            <a:endParaRPr lang="el-GR" dirty="0"/>
          </a:p>
        </p:txBody>
      </p:sp>
      <p:sp>
        <p:nvSpPr>
          <p:cNvPr id="7" name="Rectangle 3">
            <a:extLst>
              <a:ext uri="{FF2B5EF4-FFF2-40B4-BE49-F238E27FC236}">
                <a16:creationId xmlns:a16="http://schemas.microsoft.com/office/drawing/2014/main" id="{64E07FEC-B900-4614-9B5C-6EF5A881E576}"/>
              </a:ext>
            </a:extLst>
          </p:cNvPr>
          <p:cNvSpPr>
            <a:spLocks noChangeArrowheads="1"/>
          </p:cNvSpPr>
          <p:nvPr/>
        </p:nvSpPr>
        <p:spPr bwMode="auto">
          <a:xfrm>
            <a:off x="76200" y="-269572"/>
            <a:ext cx="8001000" cy="717373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org.eclipse.paho.client.mqttv3.MqttConnectOptions;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org.eclipse.paho.client.mqttv3.MqttException;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org.eclipse.paho.client.mqttv3.persist.MemoryPersistence; </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100" dirty="0">
              <a:solidFill>
                <a:srgbClr val="333333"/>
              </a:solidFill>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class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a:t>
            </a:r>
            <a:r>
              <a:rPr kumimoji="0" lang="el-GR" altLang="el-GR" sz="1100" b="1" i="0" u="none" strike="noStrike" cap="none" normalizeH="0" baseline="0" dirty="0" err="1">
                <a:ln>
                  <a:noFill/>
                </a:ln>
                <a:solidFill>
                  <a:srgbClr val="333333"/>
                </a:solidFill>
                <a:effectLst/>
                <a:latin typeface="Menlo"/>
              </a:rPr>
              <a:t>Publish</a:t>
            </a:r>
            <a:r>
              <a:rPr kumimoji="0" lang="el-GR" altLang="el-GR" sz="1100" b="0" i="0" u="none" strike="noStrike" cap="none" normalizeH="0" baseline="0" dirty="0" err="1">
                <a:ln>
                  <a:noFill/>
                </a:ln>
                <a:solidFill>
                  <a:srgbClr val="333333"/>
                </a:solidFill>
                <a:effectLst/>
                <a:latin typeface="Menlo"/>
              </a:rPr>
              <a:t>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static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void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main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args</a:t>
            </a:r>
            <a:r>
              <a:rPr kumimoji="0" lang="el-GR" altLang="el-GR" sz="1100" b="0" i="0" u="none" strike="noStrike" cap="none" normalizeH="0" baseline="0" dirty="0">
                <a:ln>
                  <a:noFill/>
                </a:ln>
                <a:solidFill>
                  <a:srgbClr val="333333"/>
                </a:solidFill>
                <a:effectLst/>
                <a:latin typeface="Menlo"/>
              </a:rPr>
              <a:t>) {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 "MQTT </a:t>
            </a:r>
            <a:r>
              <a:rPr kumimoji="0" lang="el-GR" altLang="el-GR" sz="1100" b="0" i="0" u="none" strike="noStrike" cap="none" normalizeH="0" baseline="0" dirty="0" err="1">
                <a:ln>
                  <a:noFill/>
                </a:ln>
                <a:solidFill>
                  <a:srgbClr val="333333"/>
                </a:solidFill>
                <a:effectLst/>
                <a:latin typeface="Menlo"/>
              </a:rPr>
              <a:t>Examples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from</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MqttPublishSample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int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 = 2;</a:t>
            </a:r>
            <a:endParaRPr kumimoji="0" lang="en-US"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tcp</a:t>
            </a:r>
            <a:r>
              <a:rPr kumimoji="0" lang="el-GR" altLang="el-GR" sz="1100" b="0" i="0" u="none" strike="noStrike" cap="none" normalizeH="0" baseline="0" dirty="0">
                <a:ln>
                  <a:noFill/>
                </a:ln>
                <a:solidFill>
                  <a:srgbClr val="333333"/>
                </a:solidFill>
                <a:effectLst/>
                <a:latin typeface="Menlo"/>
              </a:rPr>
              <a:t>://iot.eclipse.org:1883";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JavaSample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try</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MqttClient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MqttClient</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connOpts.setCleanSession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true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err="1">
                <a:ln>
                  <a:noFill/>
                </a:ln>
                <a:solidFill>
                  <a:srgbClr val="333333"/>
                </a:solidFill>
                <a:effectLst/>
                <a:latin typeface="Menlo"/>
              </a:rPr>
              <a:t>.</a:t>
            </a:r>
            <a:r>
              <a:rPr kumimoji="0" lang="el-GR" altLang="el-GR" sz="1100" b="1" i="0" u="none" strike="noStrike" cap="none" normalizeH="0" baseline="0" dirty="0" err="1">
                <a:ln>
                  <a:noFill/>
                </a:ln>
                <a:solidFill>
                  <a:srgbClr val="333333"/>
                </a:solidFill>
                <a:effectLst/>
                <a:latin typeface="Menlo"/>
              </a:rPr>
              <a:t>connect</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66FF"/>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Publishing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message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MqttMessage</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content.getBytes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1" i="0" u="none" strike="noStrike" cap="none" normalizeH="0" baseline="0" dirty="0" err="1">
                <a:ln>
                  <a:noFill/>
                </a:ln>
                <a:solidFill>
                  <a:srgbClr val="333333"/>
                </a:solidFill>
                <a:effectLst/>
                <a:latin typeface="Menlo"/>
              </a:rPr>
              <a:t>setQos</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publish</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published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disconnect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Disconnected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System.exit</a:t>
            </a:r>
            <a:r>
              <a:rPr kumimoji="0" lang="el-GR" altLang="el-GR" sz="1100" b="0" i="0" u="none" strike="noStrike" cap="none" normalizeH="0" baseline="0" dirty="0">
                <a:ln>
                  <a:noFill/>
                </a:ln>
                <a:solidFill>
                  <a:srgbClr val="333333"/>
                </a:solidFill>
                <a:effectLst/>
                <a:latin typeface="Menlo"/>
              </a:rPr>
              <a:t>(0);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catch</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MqttException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reason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me.getReasonCode</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msg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loc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me.getLocalizedMessage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cause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me.getCause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excep</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me.printStackTrace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900" b="0" i="0" u="none" strike="noStrike" cap="none" normalizeH="0" baseline="0" dirty="0">
                <a:ln>
                  <a:noFill/>
                </a:ln>
                <a:solidFill>
                  <a:schemeClr val="tx1"/>
                </a:solidFill>
                <a:effectLst/>
              </a:rPr>
              <a:t> </a:t>
            </a:r>
            <a:endParaRPr kumimoji="0" lang="el-GR" altLang="el-GR" sz="2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35AC06F9-2598-4543-B0B7-E59FCB801054}"/>
              </a:ext>
            </a:extLst>
          </p:cNvPr>
          <p:cNvSpPr txBox="1"/>
          <p:nvPr/>
        </p:nvSpPr>
        <p:spPr>
          <a:xfrm>
            <a:off x="6164471" y="990600"/>
            <a:ext cx="1886863" cy="369332"/>
          </a:xfrm>
          <a:prstGeom prst="rect">
            <a:avLst/>
          </a:prstGeom>
          <a:noFill/>
        </p:spPr>
        <p:txBody>
          <a:bodyPr wrap="none" rtlCol="0">
            <a:spAutoFit/>
          </a:bodyPr>
          <a:lstStyle/>
          <a:p>
            <a:r>
              <a:rPr lang="en-US" dirty="0"/>
              <a:t>JAVA Publisher</a:t>
            </a:r>
            <a:endParaRPr lang="el-GR" dirty="0"/>
          </a:p>
        </p:txBody>
      </p:sp>
      <p:sp>
        <p:nvSpPr>
          <p:cNvPr id="3" name="TextBox 2">
            <a:extLst>
              <a:ext uri="{FF2B5EF4-FFF2-40B4-BE49-F238E27FC236}">
                <a16:creationId xmlns:a16="http://schemas.microsoft.com/office/drawing/2014/main" id="{4B1B609A-DF48-F816-355D-AF27018F3A38}"/>
              </a:ext>
            </a:extLst>
          </p:cNvPr>
          <p:cNvSpPr txBox="1"/>
          <p:nvPr/>
        </p:nvSpPr>
        <p:spPr>
          <a:xfrm>
            <a:off x="4818490" y="1752600"/>
            <a:ext cx="4578824"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2421506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F4A08-EF1D-453C-9D9D-A302FAB9FC7E}"/>
              </a:ext>
            </a:extLst>
          </p:cNvPr>
          <p:cNvSpPr>
            <a:spLocks noGrp="1"/>
          </p:cNvSpPr>
          <p:nvPr>
            <p:ph type="title"/>
          </p:nvPr>
        </p:nvSpPr>
        <p:spPr/>
        <p:txBody>
          <a:bodyPr/>
          <a:lstStyle/>
          <a:p>
            <a:r>
              <a:rPr lang="en-US" sz="3200" dirty="0"/>
              <a:t>JAVA subscriber</a:t>
            </a:r>
            <a:endParaRPr lang="el-GR" sz="3200" dirty="0"/>
          </a:p>
        </p:txBody>
      </p:sp>
      <p:sp>
        <p:nvSpPr>
          <p:cNvPr id="3" name="Θέση περιεχομένου 2">
            <a:extLst>
              <a:ext uri="{FF2B5EF4-FFF2-40B4-BE49-F238E27FC236}">
                <a16:creationId xmlns:a16="http://schemas.microsoft.com/office/drawing/2014/main" id="{28EB2DA4-1795-4377-BCE5-D34237D53FEC}"/>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826397D-593D-4FC7-9273-91782A85573C}"/>
              </a:ext>
            </a:extLst>
          </p:cNvPr>
          <p:cNvPicPr>
            <a:picLocks noChangeAspect="1"/>
          </p:cNvPicPr>
          <p:nvPr/>
        </p:nvPicPr>
        <p:blipFill>
          <a:blip r:embed="rId2"/>
          <a:stretch>
            <a:fillRect/>
          </a:stretch>
        </p:blipFill>
        <p:spPr>
          <a:xfrm>
            <a:off x="3909969" y="0"/>
            <a:ext cx="5234031" cy="7117831"/>
          </a:xfrm>
          <a:prstGeom prst="rect">
            <a:avLst/>
          </a:prstGeom>
        </p:spPr>
      </p:pic>
      <p:sp>
        <p:nvSpPr>
          <p:cNvPr id="6" name="TextBox 5">
            <a:extLst>
              <a:ext uri="{FF2B5EF4-FFF2-40B4-BE49-F238E27FC236}">
                <a16:creationId xmlns:a16="http://schemas.microsoft.com/office/drawing/2014/main" id="{BC28988B-EF13-C105-131C-4418F0BECB11}"/>
              </a:ext>
            </a:extLst>
          </p:cNvPr>
          <p:cNvSpPr txBox="1"/>
          <p:nvPr/>
        </p:nvSpPr>
        <p:spPr>
          <a:xfrm>
            <a:off x="76200" y="2590800"/>
            <a:ext cx="4572000"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148872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457E0-EB66-41F6-8EAE-046B2FFA9BBB}"/>
              </a:ext>
            </a:extLst>
          </p:cNvPr>
          <p:cNvSpPr>
            <a:spLocks noGrp="1"/>
          </p:cNvSpPr>
          <p:nvPr>
            <p:ph type="title"/>
          </p:nvPr>
        </p:nvSpPr>
        <p:spPr/>
        <p:txBody>
          <a:bodyPr/>
          <a:lstStyle/>
          <a:p>
            <a:r>
              <a:rPr lang="en-US" dirty="0"/>
              <a:t>Subscriber in JAVA</a:t>
            </a:r>
            <a:endParaRPr lang="el-GR" dirty="0"/>
          </a:p>
        </p:txBody>
      </p:sp>
      <p:sp>
        <p:nvSpPr>
          <p:cNvPr id="3" name="Θέση περιεχομένου 2">
            <a:extLst>
              <a:ext uri="{FF2B5EF4-FFF2-40B4-BE49-F238E27FC236}">
                <a16:creationId xmlns:a16="http://schemas.microsoft.com/office/drawing/2014/main" id="{A672905E-5760-48A8-8448-910B883E26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F4999D1-CECD-45B0-B5AE-036C58FF70C5}"/>
              </a:ext>
            </a:extLst>
          </p:cNvPr>
          <p:cNvPicPr>
            <a:picLocks noChangeAspect="1"/>
          </p:cNvPicPr>
          <p:nvPr/>
        </p:nvPicPr>
        <p:blipFill>
          <a:blip r:embed="rId2"/>
          <a:stretch>
            <a:fillRect/>
          </a:stretch>
        </p:blipFill>
        <p:spPr>
          <a:xfrm>
            <a:off x="457200" y="1205750"/>
            <a:ext cx="8782050" cy="5495925"/>
          </a:xfrm>
          <a:prstGeom prst="rect">
            <a:avLst/>
          </a:prstGeom>
        </p:spPr>
      </p:pic>
      <p:sp>
        <p:nvSpPr>
          <p:cNvPr id="6" name="TextBox 5">
            <a:extLst>
              <a:ext uri="{FF2B5EF4-FFF2-40B4-BE49-F238E27FC236}">
                <a16:creationId xmlns:a16="http://schemas.microsoft.com/office/drawing/2014/main" id="{F7A68972-FE56-54BC-95B4-23E8F56636E4}"/>
              </a:ext>
            </a:extLst>
          </p:cNvPr>
          <p:cNvSpPr txBox="1"/>
          <p:nvPr/>
        </p:nvSpPr>
        <p:spPr>
          <a:xfrm>
            <a:off x="4955240" y="1371600"/>
            <a:ext cx="4619766"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350612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3"/>
              </a:rPr>
              <a:t>https://eclipse.org/paho/clients/android/</a:t>
            </a:r>
            <a:r>
              <a:rPr lang="en-US" sz="2000" dirty="0"/>
              <a:t> </a:t>
            </a: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34</a:t>
            </a:fld>
            <a:endParaRPr lang="el-GR" dirty="0"/>
          </a:p>
          <a:p>
            <a:pPr>
              <a:defRPr/>
            </a:pPr>
            <a:endParaRPr lang="el-GR" dirty="0"/>
          </a:p>
        </p:txBody>
      </p:sp>
      <p:pic>
        <p:nvPicPr>
          <p:cNvPr id="5" name="Εικόνα 4">
            <a:extLst>
              <a:ext uri="{FF2B5EF4-FFF2-40B4-BE49-F238E27FC236}">
                <a16:creationId xmlns:a16="http://schemas.microsoft.com/office/drawing/2014/main" id="{9ACC0B5B-7287-4DD1-8353-EF1999F60056}"/>
              </a:ext>
            </a:extLst>
          </p:cNvPr>
          <p:cNvPicPr>
            <a:picLocks noChangeAspect="1"/>
          </p:cNvPicPr>
          <p:nvPr/>
        </p:nvPicPr>
        <p:blipFill>
          <a:blip r:embed="rId4"/>
          <a:stretch>
            <a:fillRect/>
          </a:stretch>
        </p:blipFill>
        <p:spPr>
          <a:xfrm>
            <a:off x="612425" y="1219200"/>
            <a:ext cx="6781800" cy="461412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90EF3F5A-EF49-EA99-5604-1D435846FFB7}"/>
              </a:ext>
            </a:extLst>
          </p:cNvPr>
          <p:cNvSpPr txBox="1"/>
          <p:nvPr/>
        </p:nvSpPr>
        <p:spPr>
          <a:xfrm>
            <a:off x="5943600" y="2133600"/>
            <a:ext cx="4572000" cy="646331"/>
          </a:xfrm>
          <a:prstGeom prst="rect">
            <a:avLst/>
          </a:prstGeom>
          <a:noFill/>
        </p:spPr>
        <p:txBody>
          <a:bodyPr wrap="square">
            <a:spAutoFit/>
          </a:bodyPr>
          <a:lstStyle/>
          <a:p>
            <a:r>
              <a:rPr lang="en-US" b="1" dirty="0"/>
              <a:t>IoT,</a:t>
            </a:r>
          </a:p>
          <a:p>
            <a:r>
              <a:rPr lang="en-US" b="1" dirty="0"/>
              <a:t> Android</a:t>
            </a:r>
          </a:p>
        </p:txBody>
      </p:sp>
    </p:spTree>
    <p:extLst>
      <p:ext uri="{BB962C8B-B14F-4D97-AF65-F5344CB8AC3E}">
        <p14:creationId xmlns:p14="http://schemas.microsoft.com/office/powerpoint/2010/main" val="308939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35</a:t>
            </a:fld>
            <a:endParaRPr lang="el-GR" dirty="0"/>
          </a:p>
          <a:p>
            <a:pPr>
              <a:defRPr/>
            </a:pPr>
            <a:endParaRPr lang="el-GR" dirty="0"/>
          </a:p>
        </p:txBody>
      </p:sp>
      <p:pic>
        <p:nvPicPr>
          <p:cNvPr id="4" name="Εικόνα 3">
            <a:extLst>
              <a:ext uri="{FF2B5EF4-FFF2-40B4-BE49-F238E27FC236}">
                <a16:creationId xmlns:a16="http://schemas.microsoft.com/office/drawing/2014/main" id="{252340E9-1DAD-445E-8E09-B4929746F22B}"/>
              </a:ext>
            </a:extLst>
          </p:cNvPr>
          <p:cNvPicPr>
            <a:picLocks noChangeAspect="1"/>
          </p:cNvPicPr>
          <p:nvPr/>
        </p:nvPicPr>
        <p:blipFill>
          <a:blip r:embed="rId3"/>
          <a:stretch>
            <a:fillRect/>
          </a:stretch>
        </p:blipFill>
        <p:spPr>
          <a:xfrm>
            <a:off x="609601" y="1280684"/>
            <a:ext cx="4191000" cy="1794141"/>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4A7EA60C-2B5F-4906-8BD3-B0612801EE4E}"/>
              </a:ext>
            </a:extLst>
          </p:cNvPr>
          <p:cNvPicPr>
            <a:picLocks noChangeAspect="1"/>
          </p:cNvPicPr>
          <p:nvPr/>
        </p:nvPicPr>
        <p:blipFill>
          <a:blip r:embed="rId4"/>
          <a:stretch>
            <a:fillRect/>
          </a:stretch>
        </p:blipFill>
        <p:spPr>
          <a:xfrm>
            <a:off x="609602" y="3212749"/>
            <a:ext cx="6189570" cy="35690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85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B4EF6-6831-4409-818A-2EAC4255A898}"/>
              </a:ext>
            </a:extLst>
          </p:cNvPr>
          <p:cNvSpPr>
            <a:spLocks noGrp="1"/>
          </p:cNvSpPr>
          <p:nvPr>
            <p:ph type="title"/>
          </p:nvPr>
        </p:nvSpPr>
        <p:spPr/>
        <p:txBody>
          <a:bodyPr/>
          <a:lstStyle/>
          <a:p>
            <a:r>
              <a:rPr lang="el-GR" b="1" dirty="0"/>
              <a:t>Χρήσιμοι σύνδεσμοι</a:t>
            </a:r>
            <a:endParaRPr lang="el-GR" dirty="0"/>
          </a:p>
        </p:txBody>
      </p:sp>
      <p:sp>
        <p:nvSpPr>
          <p:cNvPr id="3" name="Θέση περιεχομένου 2">
            <a:extLst>
              <a:ext uri="{FF2B5EF4-FFF2-40B4-BE49-F238E27FC236}">
                <a16:creationId xmlns:a16="http://schemas.microsoft.com/office/drawing/2014/main" id="{C6047D10-FCE3-41F9-8541-B15DF075B121}"/>
              </a:ext>
            </a:extLst>
          </p:cNvPr>
          <p:cNvSpPr>
            <a:spLocks noGrp="1"/>
          </p:cNvSpPr>
          <p:nvPr>
            <p:ph idx="1"/>
          </p:nvPr>
        </p:nvSpPr>
        <p:spPr>
          <a:xfrm>
            <a:off x="566738" y="1190006"/>
            <a:ext cx="8196262" cy="5306393"/>
          </a:xfrm>
        </p:spPr>
        <p:txBody>
          <a:bodyPr/>
          <a:lstStyle/>
          <a:p>
            <a:pPr>
              <a:spcBef>
                <a:spcPts val="1200"/>
              </a:spcBef>
              <a:spcAft>
                <a:spcPts val="600"/>
              </a:spcAft>
            </a:pPr>
            <a:r>
              <a:rPr lang="en-US" sz="2400" dirty="0"/>
              <a:t>MQTT</a:t>
            </a:r>
            <a:endParaRPr lang="el-GR" sz="2400" dirty="0"/>
          </a:p>
          <a:p>
            <a:pPr lvl="1">
              <a:spcBef>
                <a:spcPts val="1200"/>
              </a:spcBef>
              <a:spcAft>
                <a:spcPts val="600"/>
              </a:spcAft>
            </a:pPr>
            <a:r>
              <a:rPr lang="en-US" sz="2000" dirty="0">
                <a:hlinkClick r:id="rId2"/>
              </a:rPr>
              <a:t>http://mqtt.org/</a:t>
            </a:r>
            <a:endParaRPr lang="el-GR" sz="2000" dirty="0"/>
          </a:p>
          <a:p>
            <a:pPr>
              <a:spcBef>
                <a:spcPts val="1200"/>
              </a:spcBef>
              <a:spcAft>
                <a:spcPts val="600"/>
              </a:spcAft>
            </a:pPr>
            <a:r>
              <a:rPr lang="en-US" sz="2400" dirty="0"/>
              <a:t>Eclipse </a:t>
            </a:r>
            <a:r>
              <a:rPr lang="en-US" sz="2400" dirty="0" err="1"/>
              <a:t>Paho</a:t>
            </a:r>
            <a:r>
              <a:rPr lang="en-US" sz="2400" dirty="0"/>
              <a:t> Java client</a:t>
            </a:r>
            <a:endParaRPr lang="el-GR" sz="2400" dirty="0"/>
          </a:p>
          <a:p>
            <a:pPr lvl="1">
              <a:spcBef>
                <a:spcPts val="1200"/>
              </a:spcBef>
              <a:spcAft>
                <a:spcPts val="600"/>
              </a:spcAft>
            </a:pPr>
            <a:r>
              <a:rPr lang="en-US" sz="2000" dirty="0">
                <a:hlinkClick r:id="rId3"/>
              </a:rPr>
              <a:t>https://eclipse.org/paho/clients/java/</a:t>
            </a:r>
            <a:endParaRPr lang="en-US" sz="2000" dirty="0"/>
          </a:p>
          <a:p>
            <a:pPr lvl="1">
              <a:spcBef>
                <a:spcPts val="1200"/>
              </a:spcBef>
              <a:spcAft>
                <a:spcPts val="600"/>
              </a:spcAft>
            </a:pPr>
            <a:r>
              <a:rPr lang="en-US" sz="2000" dirty="0">
                <a:hlinkClick r:id="rId4"/>
              </a:rPr>
              <a:t>https://www.eclipse.org/paho/files/javadoc/org/eclipse/paho/client/mqttv3/package-summary.html</a:t>
            </a:r>
            <a:r>
              <a:rPr lang="en-US" sz="2000" dirty="0"/>
              <a:t> </a:t>
            </a:r>
            <a:endParaRPr lang="el-GR" sz="2000" dirty="0"/>
          </a:p>
          <a:p>
            <a:pPr>
              <a:spcBef>
                <a:spcPts val="1200"/>
              </a:spcBef>
              <a:spcAft>
                <a:spcPts val="600"/>
              </a:spcAft>
            </a:pPr>
            <a:r>
              <a:rPr lang="en-US" sz="2400" dirty="0"/>
              <a:t>Eclipse </a:t>
            </a:r>
            <a:r>
              <a:rPr lang="en-US" sz="2400" dirty="0" err="1"/>
              <a:t>Paho</a:t>
            </a:r>
            <a:r>
              <a:rPr lang="en-US" sz="2400" dirty="0"/>
              <a:t> Android Client</a:t>
            </a:r>
          </a:p>
          <a:p>
            <a:pPr lvl="1">
              <a:spcBef>
                <a:spcPts val="1200"/>
              </a:spcBef>
              <a:spcAft>
                <a:spcPts val="600"/>
              </a:spcAft>
            </a:pPr>
            <a:r>
              <a:rPr lang="en-US" sz="2000" dirty="0">
                <a:hlinkClick r:id="rId5"/>
              </a:rPr>
              <a:t>https://eclipse.org/paho/clients/android/</a:t>
            </a:r>
            <a:r>
              <a:rPr lang="el-GR" sz="2000" dirty="0"/>
              <a:t> </a:t>
            </a:r>
            <a:endParaRPr lang="en-US" sz="2000" dirty="0"/>
          </a:p>
          <a:p>
            <a:pPr>
              <a:spcBef>
                <a:spcPts val="1200"/>
              </a:spcBef>
              <a:spcAft>
                <a:spcPts val="600"/>
              </a:spcAft>
            </a:pPr>
            <a:r>
              <a:rPr lang="en-US" sz="2400" dirty="0" err="1"/>
              <a:t>Mosquitto</a:t>
            </a:r>
            <a:r>
              <a:rPr lang="en-US" sz="2400" dirty="0"/>
              <a:t> Broker</a:t>
            </a:r>
          </a:p>
          <a:p>
            <a:pPr lvl="1">
              <a:spcBef>
                <a:spcPts val="1200"/>
              </a:spcBef>
              <a:spcAft>
                <a:spcPts val="600"/>
              </a:spcAft>
            </a:pPr>
            <a:r>
              <a:rPr lang="en-US" sz="2000" dirty="0">
                <a:hlinkClick r:id="rId6"/>
              </a:rPr>
              <a:t>https://mosquitto.org</a:t>
            </a:r>
            <a:r>
              <a:rPr lang="en-US" sz="2000" dirty="0"/>
              <a:t> </a:t>
            </a:r>
            <a:endParaRPr lang="el-GR" sz="2000" dirty="0"/>
          </a:p>
        </p:txBody>
      </p:sp>
    </p:spTree>
    <p:extLst>
      <p:ext uri="{BB962C8B-B14F-4D97-AF65-F5344CB8AC3E}">
        <p14:creationId xmlns:p14="http://schemas.microsoft.com/office/powerpoint/2010/main" val="195436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7B8C-9616-426A-94D2-9B7A3A8C6441}"/>
              </a:ext>
            </a:extLst>
          </p:cNvPr>
          <p:cNvSpPr>
            <a:spLocks noGrp="1"/>
          </p:cNvSpPr>
          <p:nvPr>
            <p:ph type="title"/>
          </p:nvPr>
        </p:nvSpPr>
        <p:spPr/>
        <p:txBody>
          <a:bodyPr/>
          <a:lstStyle/>
          <a:p>
            <a:r>
              <a:rPr lang="el-GR" b="1" dirty="0"/>
              <a:t>Χρήσιμοι σύνδεσμοι</a:t>
            </a:r>
            <a:endParaRPr lang="el-GR" dirty="0"/>
          </a:p>
        </p:txBody>
      </p:sp>
      <p:sp>
        <p:nvSpPr>
          <p:cNvPr id="3" name="Content Placeholder 2">
            <a:extLst>
              <a:ext uri="{FF2B5EF4-FFF2-40B4-BE49-F238E27FC236}">
                <a16:creationId xmlns:a16="http://schemas.microsoft.com/office/drawing/2014/main" id="{1E911A39-1D83-490A-B104-5A0C90C64C08}"/>
              </a:ext>
            </a:extLst>
          </p:cNvPr>
          <p:cNvSpPr>
            <a:spLocks noGrp="1"/>
          </p:cNvSpPr>
          <p:nvPr>
            <p:ph idx="1"/>
          </p:nvPr>
        </p:nvSpPr>
        <p:spPr/>
        <p:txBody>
          <a:bodyPr/>
          <a:lstStyle/>
          <a:p>
            <a:r>
              <a:rPr lang="en-US" sz="2400" dirty="0">
                <a:hlinkClick r:id="rId2"/>
              </a:rPr>
              <a:t>Introduction to MQTT - learn.sparkfun.com</a:t>
            </a:r>
            <a:endParaRPr lang="en-US" sz="2400" dirty="0"/>
          </a:p>
          <a:p>
            <a:r>
              <a:rPr lang="en-US" sz="2400" dirty="0">
                <a:hlinkClick r:id="rId3"/>
              </a:rPr>
              <a:t>MQTT 101 Tutorial: Introduction and Hands-on using Eclipse </a:t>
            </a:r>
            <a:r>
              <a:rPr lang="en-US" sz="2400" dirty="0" err="1">
                <a:hlinkClick r:id="rId3"/>
              </a:rPr>
              <a:t>Mosquitto</a:t>
            </a:r>
            <a:r>
              <a:rPr lang="en-US" sz="2400" dirty="0">
                <a:hlinkClick r:id="rId3"/>
              </a:rPr>
              <a:t> - </a:t>
            </a:r>
            <a:r>
              <a:rPr lang="en-US" sz="2400" dirty="0" err="1">
                <a:hlinkClick r:id="rId3"/>
              </a:rPr>
              <a:t>Atadiat</a:t>
            </a:r>
            <a:endParaRPr lang="en-US" sz="2400" dirty="0"/>
          </a:p>
          <a:p>
            <a:endParaRPr lang="el-GR" sz="2400" dirty="0"/>
          </a:p>
        </p:txBody>
      </p:sp>
    </p:spTree>
    <p:extLst>
      <p:ext uri="{BB962C8B-B14F-4D97-AF65-F5344CB8AC3E}">
        <p14:creationId xmlns:p14="http://schemas.microsoft.com/office/powerpoint/2010/main" val="268662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2410-5041-FC85-2D14-ACB1B2817500}"/>
              </a:ext>
            </a:extLst>
          </p:cNvPr>
          <p:cNvSpPr>
            <a:spLocks noGrp="1"/>
          </p:cNvSpPr>
          <p:nvPr>
            <p:ph type="title"/>
          </p:nvPr>
        </p:nvSpPr>
        <p:spPr/>
        <p:txBody>
          <a:bodyPr/>
          <a:lstStyle/>
          <a:p>
            <a:r>
              <a:rPr lang="en-US" dirty="0"/>
              <a:t>Smarter Planet - 3 Is</a:t>
            </a:r>
            <a:endParaRPr lang="el-GR" dirty="0"/>
          </a:p>
        </p:txBody>
      </p:sp>
      <p:sp>
        <p:nvSpPr>
          <p:cNvPr id="3" name="Content Placeholder 2">
            <a:extLst>
              <a:ext uri="{FF2B5EF4-FFF2-40B4-BE49-F238E27FC236}">
                <a16:creationId xmlns:a16="http://schemas.microsoft.com/office/drawing/2014/main" id="{95DE7BEE-5B82-6701-850C-7096FCCF4A5E}"/>
              </a:ext>
            </a:extLst>
          </p:cNvPr>
          <p:cNvSpPr>
            <a:spLocks noGrp="1"/>
          </p:cNvSpPr>
          <p:nvPr>
            <p:ph idx="1"/>
          </p:nvPr>
        </p:nvSpPr>
        <p:spPr/>
        <p:txBody>
          <a:bodyPr/>
          <a:lstStyle/>
          <a:p>
            <a:pPr>
              <a:spcBef>
                <a:spcPts val="600"/>
              </a:spcBef>
              <a:spcAft>
                <a:spcPts val="600"/>
              </a:spcAft>
            </a:pPr>
            <a:r>
              <a:rPr lang="en-US" sz="2400" b="1" dirty="0">
                <a:effectLst/>
                <a:latin typeface="Arial" panose="020B0604020202020204" pitchFamily="34" charset="0"/>
              </a:rPr>
              <a:t>Instrumented: </a:t>
            </a:r>
            <a:r>
              <a:rPr lang="en-US" sz="2400" i="1" dirty="0">
                <a:effectLst/>
                <a:latin typeface="Arial" panose="020B0604020202020204" pitchFamily="34" charset="0"/>
              </a:rPr>
              <a:t>Information is captured </a:t>
            </a:r>
            <a:r>
              <a:rPr lang="en-US" sz="2400" dirty="0">
                <a:effectLst/>
                <a:latin typeface="Arial" panose="020B0604020202020204" pitchFamily="34" charset="0"/>
              </a:rPr>
              <a:t>wherever it exists, such as through the use of remote sensors.</a:t>
            </a:r>
          </a:p>
          <a:p>
            <a:pPr>
              <a:spcBef>
                <a:spcPts val="600"/>
              </a:spcBef>
              <a:spcAft>
                <a:spcPts val="600"/>
              </a:spcAft>
            </a:pPr>
            <a:r>
              <a:rPr lang="en-US" sz="2400" b="1" dirty="0">
                <a:effectLst/>
                <a:latin typeface="Arial" panose="020B0604020202020204" pitchFamily="34" charset="0"/>
              </a:rPr>
              <a:t>Interconnected: </a:t>
            </a:r>
            <a:r>
              <a:rPr lang="en-US" sz="2400" i="1" dirty="0">
                <a:effectLst/>
                <a:latin typeface="Arial" panose="020B0604020202020204" pitchFamily="34" charset="0"/>
              </a:rPr>
              <a:t>Information is moved </a:t>
            </a:r>
            <a:r>
              <a:rPr lang="en-US" sz="2400" dirty="0">
                <a:effectLst/>
                <a:latin typeface="Arial" panose="020B0604020202020204" pitchFamily="34" charset="0"/>
              </a:rPr>
              <a:t>from the collection point to wherever it can be usefully consumed.</a:t>
            </a:r>
          </a:p>
          <a:p>
            <a:pPr>
              <a:spcBef>
                <a:spcPts val="600"/>
              </a:spcBef>
              <a:spcAft>
                <a:spcPts val="600"/>
              </a:spcAft>
            </a:pPr>
            <a:r>
              <a:rPr lang="en-US" sz="2400" b="1" dirty="0">
                <a:effectLst/>
                <a:latin typeface="Arial" panose="020B0604020202020204" pitchFamily="34" charset="0"/>
              </a:rPr>
              <a:t>Intelligent: </a:t>
            </a:r>
            <a:r>
              <a:rPr lang="en-US" sz="2400" i="1" dirty="0">
                <a:effectLst/>
                <a:latin typeface="Arial" panose="020B0604020202020204" pitchFamily="34" charset="0"/>
              </a:rPr>
              <a:t>Information is processed, </a:t>
            </a:r>
            <a:r>
              <a:rPr lang="en-US" sz="2400" dirty="0">
                <a:effectLst/>
                <a:latin typeface="Arial" panose="020B0604020202020204" pitchFamily="34" charset="0"/>
              </a:rPr>
              <a:t>analyzed, and acted upon to derive maximum value and knowledge.</a:t>
            </a:r>
            <a:endParaRPr lang="el-GR" sz="2400" dirty="0"/>
          </a:p>
        </p:txBody>
      </p:sp>
      <p:pic>
        <p:nvPicPr>
          <p:cNvPr id="5" name="Picture 4">
            <a:extLst>
              <a:ext uri="{FF2B5EF4-FFF2-40B4-BE49-F238E27FC236}">
                <a16:creationId xmlns:a16="http://schemas.microsoft.com/office/drawing/2014/main" id="{B905833A-B1C8-2C47-48EF-C25D7555BADF}"/>
              </a:ext>
            </a:extLst>
          </p:cNvPr>
          <p:cNvPicPr>
            <a:picLocks noChangeAspect="1"/>
          </p:cNvPicPr>
          <p:nvPr/>
        </p:nvPicPr>
        <p:blipFill>
          <a:blip r:embed="rId2"/>
          <a:stretch>
            <a:fillRect/>
          </a:stretch>
        </p:blipFill>
        <p:spPr>
          <a:xfrm>
            <a:off x="1524000" y="4343400"/>
            <a:ext cx="7040555" cy="2152999"/>
          </a:xfrm>
          <a:prstGeom prst="rect">
            <a:avLst/>
          </a:prstGeom>
        </p:spPr>
      </p:pic>
    </p:spTree>
    <p:extLst>
      <p:ext uri="{BB962C8B-B14F-4D97-AF65-F5344CB8AC3E}">
        <p14:creationId xmlns:p14="http://schemas.microsoft.com/office/powerpoint/2010/main" val="413755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E24-7ED5-D1FD-2769-0AEB8D1C8763}"/>
              </a:ext>
            </a:extLst>
          </p:cNvPr>
          <p:cNvSpPr>
            <a:spLocks noGrp="1"/>
          </p:cNvSpPr>
          <p:nvPr>
            <p:ph type="title"/>
          </p:nvPr>
        </p:nvSpPr>
        <p:spPr/>
        <p:txBody>
          <a:bodyPr/>
          <a:lstStyle/>
          <a:p>
            <a:r>
              <a:rPr lang="en-US" dirty="0"/>
              <a:t>Devices</a:t>
            </a:r>
            <a:endParaRPr lang="el-GR" dirty="0"/>
          </a:p>
        </p:txBody>
      </p:sp>
      <p:sp>
        <p:nvSpPr>
          <p:cNvPr id="3" name="Content Placeholder 2">
            <a:extLst>
              <a:ext uri="{FF2B5EF4-FFF2-40B4-BE49-F238E27FC236}">
                <a16:creationId xmlns:a16="http://schemas.microsoft.com/office/drawing/2014/main" id="{287B092D-9348-B330-7E88-291B31056F15}"/>
              </a:ext>
            </a:extLst>
          </p:cNvPr>
          <p:cNvSpPr>
            <a:spLocks noGrp="1"/>
          </p:cNvSpPr>
          <p:nvPr>
            <p:ph idx="1"/>
          </p:nvPr>
        </p:nvSpPr>
        <p:spPr>
          <a:xfrm>
            <a:off x="566738" y="1190006"/>
            <a:ext cx="8424862" cy="5515594"/>
          </a:xfrm>
        </p:spPr>
        <p:txBody>
          <a:bodyPr/>
          <a:lstStyle/>
          <a:p>
            <a:pPr>
              <a:spcBef>
                <a:spcPts val="600"/>
              </a:spcBef>
              <a:spcAft>
                <a:spcPts val="600"/>
              </a:spcAft>
            </a:pPr>
            <a:r>
              <a:rPr lang="en-US" sz="2000" dirty="0"/>
              <a:t>Devices: </a:t>
            </a:r>
            <a:r>
              <a:rPr lang="en-US" sz="2000" b="1" dirty="0"/>
              <a:t>tiny sensors</a:t>
            </a:r>
            <a:r>
              <a:rPr lang="en-US" sz="2000" dirty="0"/>
              <a:t>, </a:t>
            </a:r>
            <a:r>
              <a:rPr lang="en-US" sz="2000" b="1" dirty="0"/>
              <a:t>RFID tags </a:t>
            </a:r>
            <a:r>
              <a:rPr lang="en-US" sz="2000" dirty="0"/>
              <a:t>in stand-alone products, through </a:t>
            </a:r>
            <a:r>
              <a:rPr lang="en-US" sz="2000" b="1" dirty="0"/>
              <a:t>smartphones</a:t>
            </a:r>
            <a:r>
              <a:rPr lang="en-US" sz="2000" dirty="0"/>
              <a:t> and </a:t>
            </a:r>
            <a:r>
              <a:rPr lang="en-US" sz="2000" b="1" dirty="0"/>
              <a:t>location-aware GPS devices </a:t>
            </a:r>
            <a:r>
              <a:rPr lang="en-US" sz="2000" dirty="0"/>
              <a:t>to </a:t>
            </a:r>
            <a:r>
              <a:rPr lang="en-US" sz="2000" b="1" dirty="0"/>
              <a:t>notebook PCs </a:t>
            </a:r>
            <a:r>
              <a:rPr lang="en-US" sz="2000" dirty="0"/>
              <a:t>and </a:t>
            </a:r>
            <a:r>
              <a:rPr lang="en-US" sz="2000" b="1" dirty="0"/>
              <a:t>embedded systems. </a:t>
            </a:r>
          </a:p>
          <a:p>
            <a:pPr>
              <a:spcBef>
                <a:spcPts val="600"/>
              </a:spcBef>
              <a:spcAft>
                <a:spcPts val="600"/>
              </a:spcAft>
            </a:pPr>
            <a:r>
              <a:rPr lang="en-US" sz="2000" dirty="0"/>
              <a:t>These devices typically have </a:t>
            </a:r>
            <a:r>
              <a:rPr lang="en-US" sz="2000" b="1" dirty="0"/>
              <a:t>enough computing power to gather and transmit data</a:t>
            </a:r>
            <a:r>
              <a:rPr lang="en-US" sz="2000" dirty="0"/>
              <a:t>, and some have enough to respond to </a:t>
            </a:r>
            <a:r>
              <a:rPr lang="en-US" sz="2000" b="1" dirty="0"/>
              <a:t>requests to modify their behavior</a:t>
            </a:r>
            <a:r>
              <a:rPr lang="en-US" sz="2000" dirty="0"/>
              <a:t>.</a:t>
            </a:r>
          </a:p>
          <a:p>
            <a:pPr>
              <a:spcBef>
                <a:spcPts val="600"/>
              </a:spcBef>
              <a:spcAft>
                <a:spcPts val="600"/>
              </a:spcAft>
            </a:pPr>
            <a:r>
              <a:rPr lang="en-US" sz="2000" dirty="0"/>
              <a:t>These devices also are </a:t>
            </a:r>
            <a:r>
              <a:rPr lang="en-US" sz="2000" b="1" dirty="0"/>
              <a:t>nearly all connected to some extent</a:t>
            </a:r>
            <a:r>
              <a:rPr lang="en-US" sz="2000" dirty="0"/>
              <a:t>. Most have, or will have, an Internet address of their own, with which they can communicate directly across local networks or indirectly by way of clouds. </a:t>
            </a:r>
          </a:p>
          <a:p>
            <a:pPr>
              <a:spcBef>
                <a:spcPts val="600"/>
              </a:spcBef>
              <a:spcAft>
                <a:spcPts val="600"/>
              </a:spcAft>
            </a:pPr>
            <a:r>
              <a:rPr lang="en-US" sz="2000" dirty="0"/>
              <a:t>The next steps, then, </a:t>
            </a:r>
            <a:r>
              <a:rPr lang="en-US" sz="2000" b="1" dirty="0"/>
              <a:t>are gathering all </a:t>
            </a:r>
            <a:r>
              <a:rPr lang="en-US" sz="2000" dirty="0"/>
              <a:t>of the data that is collected by these small, medium, or even large devices, </a:t>
            </a:r>
            <a:r>
              <a:rPr lang="en-US" sz="2000" b="1" dirty="0"/>
              <a:t>routing that data to where it is best interpreted</a:t>
            </a:r>
            <a:r>
              <a:rPr lang="en-US" sz="2000" dirty="0"/>
              <a:t>, and using the world’s vast computational resources.</a:t>
            </a:r>
            <a:endParaRPr lang="el-GR" sz="2000" dirty="0"/>
          </a:p>
        </p:txBody>
      </p:sp>
    </p:spTree>
    <p:extLst>
      <p:ext uri="{BB962C8B-B14F-4D97-AF65-F5344CB8AC3E}">
        <p14:creationId xmlns:p14="http://schemas.microsoft.com/office/powerpoint/2010/main" val="119694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F911-B40B-3677-4890-FD9AB6E7432A}"/>
              </a:ext>
            </a:extLst>
          </p:cNvPr>
          <p:cNvSpPr>
            <a:spLocks noGrp="1"/>
          </p:cNvSpPr>
          <p:nvPr>
            <p:ph type="title"/>
          </p:nvPr>
        </p:nvSpPr>
        <p:spPr/>
        <p:txBody>
          <a:bodyPr/>
          <a:lstStyle/>
          <a:p>
            <a:r>
              <a:rPr lang="en-US" dirty="0">
                <a:effectLst/>
                <a:latin typeface="Arial" panose="020B0604020202020204" pitchFamily="34" charset="0"/>
              </a:rPr>
              <a:t>Telemetry and the Internet</a:t>
            </a:r>
            <a:endParaRPr lang="el-GR" dirty="0"/>
          </a:p>
        </p:txBody>
      </p:sp>
      <p:sp>
        <p:nvSpPr>
          <p:cNvPr id="3" name="Content Placeholder 2">
            <a:extLst>
              <a:ext uri="{FF2B5EF4-FFF2-40B4-BE49-F238E27FC236}">
                <a16:creationId xmlns:a16="http://schemas.microsoft.com/office/drawing/2014/main" id="{119828EA-22EB-CC2E-A9EB-DC9D57147F74}"/>
              </a:ext>
            </a:extLst>
          </p:cNvPr>
          <p:cNvSpPr>
            <a:spLocks noGrp="1"/>
          </p:cNvSpPr>
          <p:nvPr>
            <p:ph idx="1"/>
          </p:nvPr>
        </p:nvSpPr>
        <p:spPr>
          <a:xfrm>
            <a:off x="566738" y="1190006"/>
            <a:ext cx="8272462" cy="5306393"/>
          </a:xfrm>
        </p:spPr>
        <p:txBody>
          <a:bodyPr/>
          <a:lstStyle/>
          <a:p>
            <a:pPr>
              <a:spcBef>
                <a:spcPts val="600"/>
              </a:spcBef>
              <a:spcAft>
                <a:spcPts val="600"/>
              </a:spcAft>
            </a:pPr>
            <a:r>
              <a:rPr lang="en-US" sz="2400" b="1" dirty="0"/>
              <a:t>Telemetry technology </a:t>
            </a:r>
            <a:r>
              <a:rPr lang="en-US" sz="2400" dirty="0"/>
              <a:t>allows things to be measured or monitored from a distance. </a:t>
            </a:r>
          </a:p>
          <a:p>
            <a:pPr>
              <a:spcBef>
                <a:spcPts val="600"/>
              </a:spcBef>
              <a:spcAft>
                <a:spcPts val="600"/>
              </a:spcAft>
            </a:pPr>
            <a:r>
              <a:rPr lang="en-US" sz="2400" dirty="0"/>
              <a:t>In addition, today, improvements in telemetry technology make it possible to interconnect measuring and monitoring devices at different locations and to reduce the cost of building applications that can run on these smart devices to make them even more useful.</a:t>
            </a:r>
          </a:p>
          <a:p>
            <a:pPr>
              <a:spcBef>
                <a:spcPts val="600"/>
              </a:spcBef>
              <a:spcAft>
                <a:spcPts val="600"/>
              </a:spcAft>
            </a:pPr>
            <a:r>
              <a:rPr lang="el-GR" sz="2400" b="1" dirty="0"/>
              <a:t>Μ</a:t>
            </a:r>
            <a:r>
              <a:rPr lang="en-US" sz="2400" b="1" dirty="0"/>
              <a:t>Q Telemetry Transport (MQTT) </a:t>
            </a:r>
            <a:r>
              <a:rPr lang="en-US" sz="2400" dirty="0"/>
              <a:t>provides telemetry technology to meet the information challenges of today’s Internet</a:t>
            </a:r>
            <a:br>
              <a:rPr lang="en-US" sz="2400" dirty="0"/>
            </a:br>
            <a:r>
              <a:rPr lang="en-US" sz="2400" dirty="0"/>
              <a:t>users.</a:t>
            </a:r>
            <a:endParaRPr lang="el-GR" sz="2400" dirty="0"/>
          </a:p>
        </p:txBody>
      </p:sp>
    </p:spTree>
    <p:extLst>
      <p:ext uri="{BB962C8B-B14F-4D97-AF65-F5344CB8AC3E}">
        <p14:creationId xmlns:p14="http://schemas.microsoft.com/office/powerpoint/2010/main" val="333399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001000" cy="3352800"/>
          </a:xfrm>
        </p:spPr>
        <p:txBody>
          <a:bodyPr/>
          <a:lstStyle/>
          <a:p>
            <a:pPr marL="0" indent="0" eaLnBrk="1" hangingPunct="1">
              <a:lnSpc>
                <a:spcPct val="80000"/>
              </a:lnSpc>
              <a:defRPr/>
            </a:pPr>
            <a:r>
              <a:rPr lang="el-GR" dirty="0"/>
              <a:t> </a:t>
            </a:r>
            <a:r>
              <a:rPr lang="en-US" dirty="0"/>
              <a:t>Publish – subscribe model</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7</a:t>
            </a:fld>
            <a:endParaRPr lang="el-GR"/>
          </a:p>
          <a:p>
            <a:pPr>
              <a:defRPr/>
            </a:pPr>
            <a:endParaRPr lang="el-GR"/>
          </a:p>
        </p:txBody>
      </p:sp>
    </p:spTree>
    <p:extLst>
      <p:ext uri="{BB962C8B-B14F-4D97-AF65-F5344CB8AC3E}">
        <p14:creationId xmlns:p14="http://schemas.microsoft.com/office/powerpoint/2010/main" val="397486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566738" y="1190006"/>
            <a:ext cx="8348662" cy="5306393"/>
          </a:xfrm>
        </p:spPr>
        <p:txBody>
          <a:bodyPr/>
          <a:lstStyle/>
          <a:p>
            <a:pPr>
              <a:spcBef>
                <a:spcPts val="1200"/>
              </a:spcBef>
              <a:spcAft>
                <a:spcPts val="600"/>
              </a:spcAft>
            </a:pPr>
            <a:r>
              <a:rPr lang="fr-FR" sz="2400" dirty="0"/>
              <a:t>Message pattern ή </a:t>
            </a:r>
            <a:r>
              <a:rPr lang="fr-FR" sz="2400" b="1" dirty="0"/>
              <a:t>m</a:t>
            </a:r>
            <a:r>
              <a:rPr lang="fr-FR" sz="2400" dirty="0"/>
              <a:t>essage </a:t>
            </a:r>
            <a:r>
              <a:rPr lang="fr-FR" sz="2400" b="1" dirty="0"/>
              <a:t>q</a:t>
            </a:r>
            <a:r>
              <a:rPr lang="fr-FR" sz="2400" dirty="0"/>
              <a:t>ueue (MQ) </a:t>
            </a:r>
            <a:r>
              <a:rPr lang="fr-FR" sz="2400" dirty="0" err="1"/>
              <a:t>paradigm</a:t>
            </a:r>
            <a:r>
              <a:rPr lang="fr-FR" sz="2400" dirty="0"/>
              <a:t> ή message </a:t>
            </a:r>
            <a:r>
              <a:rPr lang="en-US" sz="2400" dirty="0"/>
              <a:t>oriented middleware ή messaging protocol ή connectivity protocol</a:t>
            </a:r>
          </a:p>
          <a:p>
            <a:pPr>
              <a:spcBef>
                <a:spcPts val="1200"/>
              </a:spcBef>
              <a:spcAft>
                <a:spcPts val="600"/>
              </a:spcAft>
            </a:pPr>
            <a:r>
              <a:rPr lang="el-GR" sz="2400" dirty="0"/>
              <a:t>Ασύγχρονη επικοινωνία</a:t>
            </a:r>
          </a:p>
          <a:p>
            <a:pPr lvl="1">
              <a:spcBef>
                <a:spcPts val="1200"/>
              </a:spcBef>
              <a:spcAft>
                <a:spcPts val="600"/>
              </a:spcAft>
            </a:pPr>
            <a:r>
              <a:rPr lang="el-GR" sz="2000" dirty="0"/>
              <a:t>αποστολή δεδομένων σε πραγματικό χρόνο</a:t>
            </a:r>
          </a:p>
          <a:p>
            <a:pPr>
              <a:spcBef>
                <a:spcPts val="1200"/>
              </a:spcBef>
              <a:spcAft>
                <a:spcPts val="600"/>
              </a:spcAft>
            </a:pPr>
            <a:r>
              <a:rPr lang="el-GR" sz="2400" dirty="0"/>
              <a:t>Μικρό μέγεθος μηνυμάτων</a:t>
            </a:r>
          </a:p>
          <a:p>
            <a:pPr lvl="1">
              <a:spcBef>
                <a:spcPts val="1200"/>
              </a:spcBef>
              <a:spcAft>
                <a:spcPts val="600"/>
              </a:spcAft>
            </a:pPr>
            <a:r>
              <a:rPr lang="el-GR" sz="2000" dirty="0"/>
              <a:t>δεδομένα αισθητήρων</a:t>
            </a:r>
          </a:p>
          <a:p>
            <a:pPr>
              <a:spcBef>
                <a:spcPts val="1200"/>
              </a:spcBef>
              <a:spcAft>
                <a:spcPts val="600"/>
              </a:spcAft>
            </a:pPr>
            <a:r>
              <a:rPr lang="el-GR" sz="2400" dirty="0"/>
              <a:t>Χαμηλή κατανάλωση μπαταρίας</a:t>
            </a:r>
          </a:p>
          <a:p>
            <a:pPr lvl="1">
              <a:spcBef>
                <a:spcPts val="1200"/>
              </a:spcBef>
              <a:spcAft>
                <a:spcPts val="600"/>
              </a:spcAft>
            </a:pPr>
            <a:r>
              <a:rPr lang="en-US" sz="2000" dirty="0"/>
              <a:t>smartphone, embedded boards</a:t>
            </a:r>
            <a:endParaRPr lang="el-GR" sz="105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8</a:t>
            </a:fld>
            <a:endParaRPr lang="el-GR" dirty="0"/>
          </a:p>
          <a:p>
            <a:pPr>
              <a:defRPr/>
            </a:pPr>
            <a:endParaRPr lang="el-GR" dirty="0"/>
          </a:p>
        </p:txBody>
      </p:sp>
    </p:spTree>
    <p:extLst>
      <p:ext uri="{BB962C8B-B14F-4D97-AF65-F5344CB8AC3E}">
        <p14:creationId xmlns:p14="http://schemas.microsoft.com/office/powerpoint/2010/main" val="373973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147288" y="1190006"/>
            <a:ext cx="4119912" cy="5306393"/>
          </a:xfrm>
        </p:spPr>
        <p:txBody>
          <a:bodyPr/>
          <a:lstStyle/>
          <a:p>
            <a:pPr>
              <a:spcBef>
                <a:spcPts val="600"/>
              </a:spcBef>
              <a:spcAft>
                <a:spcPts val="600"/>
              </a:spcAft>
            </a:pPr>
            <a:r>
              <a:rPr lang="en-US" sz="1800" b="1" dirty="0"/>
              <a:t>Subscribe</a:t>
            </a:r>
          </a:p>
          <a:p>
            <a:pPr lvl="1">
              <a:spcBef>
                <a:spcPts val="600"/>
              </a:spcBef>
              <a:spcAft>
                <a:spcPts val="600"/>
              </a:spcAft>
            </a:pPr>
            <a:r>
              <a:rPr lang="en-US" sz="1600" dirty="0"/>
              <a:t>E</a:t>
            </a:r>
            <a:r>
              <a:rPr lang="el-GR" sz="1600" dirty="0" err="1"/>
              <a:t>γγραφή</a:t>
            </a:r>
            <a:r>
              <a:rPr lang="el-GR" sz="1600" dirty="0"/>
              <a:t> σε συγκεκριμένο </a:t>
            </a:r>
            <a:r>
              <a:rPr lang="el-GR" sz="1600" dirty="0" err="1"/>
              <a:t>topic</a:t>
            </a:r>
            <a:r>
              <a:rPr lang="el-GR" sz="1600" dirty="0"/>
              <a:t> στον </a:t>
            </a:r>
            <a:r>
              <a:rPr lang="el-GR" sz="1600" dirty="0" err="1"/>
              <a:t>message</a:t>
            </a:r>
            <a:r>
              <a:rPr lang="el-GR" sz="1600" dirty="0"/>
              <a:t> </a:t>
            </a:r>
            <a:r>
              <a:rPr lang="el-GR" sz="1600" dirty="0" err="1"/>
              <a:t>broker</a:t>
            </a:r>
            <a:endParaRPr lang="el-GR" sz="1600" dirty="0"/>
          </a:p>
          <a:p>
            <a:pPr>
              <a:spcBef>
                <a:spcPts val="600"/>
              </a:spcBef>
              <a:spcAft>
                <a:spcPts val="600"/>
              </a:spcAft>
            </a:pPr>
            <a:r>
              <a:rPr lang="en-US" sz="1800" b="1" dirty="0"/>
              <a:t>Publish</a:t>
            </a:r>
          </a:p>
          <a:p>
            <a:pPr lvl="1">
              <a:spcBef>
                <a:spcPts val="600"/>
              </a:spcBef>
              <a:spcAft>
                <a:spcPts val="600"/>
              </a:spcAft>
            </a:pPr>
            <a:r>
              <a:rPr lang="el-GR" sz="1600" dirty="0"/>
              <a:t>Δημοσίευση μηνυμάτων ενός συγκεκριμένου </a:t>
            </a:r>
            <a:r>
              <a:rPr lang="el-GR" sz="1600" dirty="0" err="1"/>
              <a:t>topic</a:t>
            </a:r>
            <a:r>
              <a:rPr lang="el-GR" sz="1600" dirty="0"/>
              <a:t> στον </a:t>
            </a:r>
            <a:r>
              <a:rPr lang="el-GR" sz="1600" dirty="0" err="1"/>
              <a:t>message</a:t>
            </a:r>
            <a:r>
              <a:rPr lang="en-US" sz="1600" dirty="0"/>
              <a:t> broker</a:t>
            </a:r>
          </a:p>
          <a:p>
            <a:pPr>
              <a:spcBef>
                <a:spcPts val="600"/>
              </a:spcBef>
              <a:spcAft>
                <a:spcPts val="600"/>
              </a:spcAft>
            </a:pPr>
            <a:r>
              <a:rPr lang="en-US" sz="1800" b="1" dirty="0"/>
              <a:t>Broker</a:t>
            </a:r>
          </a:p>
          <a:p>
            <a:pPr lvl="1">
              <a:spcBef>
                <a:spcPts val="600"/>
              </a:spcBef>
              <a:spcAft>
                <a:spcPts val="600"/>
              </a:spcAft>
            </a:pPr>
            <a:r>
              <a:rPr lang="el-GR" sz="1600" dirty="0"/>
              <a:t>Πρόγραμμα διαμεσολαβητή για τη διαχείριση μηνυμάτων μεταξύ</a:t>
            </a:r>
            <a:r>
              <a:rPr lang="en-US" sz="1600" dirty="0"/>
              <a:t> </a:t>
            </a:r>
            <a:r>
              <a:rPr lang="el-GR" sz="1600" dirty="0"/>
              <a:t>ετερογενών </a:t>
            </a:r>
            <a:r>
              <a:rPr lang="en-US" sz="1600" dirty="0"/>
              <a:t>messaging </a:t>
            </a:r>
            <a:r>
              <a:rPr lang="el-GR" sz="1600" dirty="0"/>
              <a:t>πρωτοκόλλων.</a:t>
            </a:r>
          </a:p>
          <a:p>
            <a:pPr lvl="2">
              <a:spcBef>
                <a:spcPts val="600"/>
              </a:spcBef>
              <a:spcAft>
                <a:spcPts val="600"/>
              </a:spcAft>
            </a:pPr>
            <a:r>
              <a:rPr lang="el-GR" sz="1300" dirty="0" err="1"/>
              <a:t>Επικαιροποίηση</a:t>
            </a:r>
            <a:endParaRPr lang="el-GR" sz="1300" dirty="0"/>
          </a:p>
          <a:p>
            <a:pPr lvl="2">
              <a:spcBef>
                <a:spcPts val="600"/>
              </a:spcBef>
              <a:spcAft>
                <a:spcPts val="600"/>
              </a:spcAft>
            </a:pPr>
            <a:r>
              <a:rPr lang="el-GR" sz="1300" dirty="0"/>
              <a:t>Μετασχηματισμός</a:t>
            </a:r>
          </a:p>
          <a:p>
            <a:pPr lvl="2">
              <a:spcBef>
                <a:spcPts val="600"/>
              </a:spcBef>
              <a:spcAft>
                <a:spcPts val="600"/>
              </a:spcAft>
            </a:pPr>
            <a:r>
              <a:rPr lang="el-GR" sz="1300" dirty="0"/>
              <a:t>Δρομολόγηση</a:t>
            </a:r>
            <a:endParaRPr lang="el-GR" sz="1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9</a:t>
            </a:fld>
            <a:endParaRPr lang="el-GR" dirty="0"/>
          </a:p>
          <a:p>
            <a:pPr>
              <a:defRPr/>
            </a:pPr>
            <a:endParaRPr lang="el-GR" dirty="0"/>
          </a:p>
        </p:txBody>
      </p:sp>
      <p:pic>
        <p:nvPicPr>
          <p:cNvPr id="4" name="Εικόνα 3">
            <a:extLst>
              <a:ext uri="{FF2B5EF4-FFF2-40B4-BE49-F238E27FC236}">
                <a16:creationId xmlns:a16="http://schemas.microsoft.com/office/drawing/2014/main" id="{CFDE942E-5B3F-432B-8534-D319CC0CED20}"/>
              </a:ext>
            </a:extLst>
          </p:cNvPr>
          <p:cNvPicPr>
            <a:picLocks noChangeAspect="1"/>
          </p:cNvPicPr>
          <p:nvPr/>
        </p:nvPicPr>
        <p:blipFill>
          <a:blip r:embed="rId2"/>
          <a:stretch>
            <a:fillRect/>
          </a:stretch>
        </p:blipFill>
        <p:spPr>
          <a:xfrm>
            <a:off x="4191000" y="1366352"/>
            <a:ext cx="4881912" cy="4653448"/>
          </a:xfrm>
          <a:prstGeom prst="rect">
            <a:avLst/>
          </a:prstGeom>
        </p:spPr>
      </p:pic>
    </p:spTree>
    <p:extLst>
      <p:ext uri="{BB962C8B-B14F-4D97-AF65-F5344CB8AC3E}">
        <p14:creationId xmlns:p14="http://schemas.microsoft.com/office/powerpoint/2010/main" val="121513019"/>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7234</TotalTime>
  <Words>2111</Words>
  <Application>Microsoft Office PowerPoint</Application>
  <PresentationFormat>Προβολή στην οθόνη (4:3)</PresentationFormat>
  <Paragraphs>349</Paragraphs>
  <Slides>37</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37</vt:i4>
      </vt:variant>
    </vt:vector>
  </HeadingPairs>
  <TitlesOfParts>
    <vt:vector size="47" baseType="lpstr">
      <vt:lpstr>Arial</vt:lpstr>
      <vt:lpstr>Calibri</vt:lpstr>
      <vt:lpstr>Courier New</vt:lpstr>
      <vt:lpstr>Helvetica Neue</vt:lpstr>
      <vt:lpstr>Menlo</vt:lpstr>
      <vt:lpstr>Source Code Pro</vt:lpstr>
      <vt:lpstr>Times New Roman</vt:lpstr>
      <vt:lpstr>Verdana</vt:lpstr>
      <vt:lpstr>Wingdings</vt:lpstr>
      <vt:lpstr>Profile</vt:lpstr>
      <vt:lpstr>Διάλεξη  Message Queuing Telemetry Transport (MQTT) </vt:lpstr>
      <vt:lpstr>Παρουσίαση του PowerPoint</vt:lpstr>
      <vt:lpstr>IoT applications</vt:lpstr>
      <vt:lpstr>Smarter Planet - 3 Is</vt:lpstr>
      <vt:lpstr>Devices</vt:lpstr>
      <vt:lpstr>Telemetry and the Internet</vt:lpstr>
      <vt:lpstr>Παρουσίαση του PowerPoint</vt:lpstr>
      <vt:lpstr>Publish-subscribe</vt:lpstr>
      <vt:lpstr>Publish-subscribe</vt:lpstr>
      <vt:lpstr>Παρουσίαση του PowerPoint</vt:lpstr>
      <vt:lpstr>MQ Telemetry Transport (ΜQTT)</vt:lpstr>
      <vt:lpstr>MQ Telemetry Transport (ΜQTT)</vt:lpstr>
      <vt:lpstr>MQ Telemetry Transport (ΜQTT)</vt:lpstr>
      <vt:lpstr>Παρουσίαση του PowerPoint</vt:lpstr>
      <vt:lpstr>Παρουσίαση του PowerPoint</vt:lpstr>
      <vt:lpstr>QoS - Ποιότητα υπηρεσίας</vt:lpstr>
      <vt:lpstr>QoS</vt:lpstr>
      <vt:lpstr>MQTT &amp; Devices</vt:lpstr>
      <vt:lpstr>Παρουσίαση του PowerPoint</vt:lpstr>
      <vt:lpstr>Παρουσίαση του PowerPoint</vt:lpstr>
      <vt:lpstr>Παρουσίαση του PowerPoint</vt:lpstr>
      <vt:lpstr>Εργαλεία για την εργασία </vt:lpstr>
      <vt:lpstr>Εργαλεία</vt:lpstr>
      <vt:lpstr>http://mqtt.org/</vt:lpstr>
      <vt:lpstr>Mosquitto broker, publisher, subscriber </vt:lpstr>
      <vt:lpstr> </vt:lpstr>
      <vt:lpstr>Τεχνολογίες &amp; σενάρια</vt:lpstr>
      <vt:lpstr>Βιβλιοθηκεσ για JAVA &amp; ANDROID</vt:lpstr>
      <vt:lpstr>Eclipse Paho Java client </vt:lpstr>
      <vt:lpstr>Eclipse Paho Java client </vt:lpstr>
      <vt:lpstr>Παρουσίαση του PowerPoint</vt:lpstr>
      <vt:lpstr>JAVA subscriber</vt:lpstr>
      <vt:lpstr>Subscriber in JAVA</vt:lpstr>
      <vt:lpstr>Eclipse Paho Android Client</vt:lpstr>
      <vt:lpstr>Eclipse Paho Android Client</vt:lpstr>
      <vt:lpstr>Χρήσιμοι σύνδεσμοι</vt:lpstr>
      <vt:lpstr>Χρήσιμοι σύνδεσμοι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pantelis balaouras</cp:lastModifiedBy>
  <cp:revision>1030</cp:revision>
  <cp:lastPrinted>2017-11-03T12:52:37Z</cp:lastPrinted>
  <dcterms:created xsi:type="dcterms:W3CDTF">1601-01-01T00:00:00Z</dcterms:created>
  <dcterms:modified xsi:type="dcterms:W3CDTF">2022-10-04T07:32:55Z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