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34" r:id="rId2"/>
    <p:sldId id="316" r:id="rId3"/>
    <p:sldId id="315" r:id="rId4"/>
    <p:sldId id="389" r:id="rId5"/>
    <p:sldId id="390" r:id="rId6"/>
    <p:sldId id="391" r:id="rId7"/>
    <p:sldId id="392" r:id="rId8"/>
    <p:sldId id="396" r:id="rId9"/>
    <p:sldId id="393" r:id="rId10"/>
    <p:sldId id="394" r:id="rId11"/>
    <p:sldId id="395" r:id="rId12"/>
    <p:sldId id="363" r:id="rId13"/>
    <p:sldId id="331" r:id="rId14"/>
    <p:sldId id="354" r:id="rId15"/>
    <p:sldId id="364" r:id="rId16"/>
    <p:sldId id="332" r:id="rId17"/>
    <p:sldId id="365" r:id="rId18"/>
    <p:sldId id="368" r:id="rId19"/>
    <p:sldId id="380" r:id="rId20"/>
    <p:sldId id="381" r:id="rId21"/>
    <p:sldId id="382" r:id="rId22"/>
    <p:sldId id="383" r:id="rId23"/>
    <p:sldId id="373" r:id="rId24"/>
    <p:sldId id="375" r:id="rId25"/>
    <p:sldId id="376" r:id="rId26"/>
    <p:sldId id="374" r:id="rId27"/>
    <p:sldId id="377" r:id="rId28"/>
    <p:sldId id="378" r:id="rId29"/>
    <p:sldId id="355" r:id="rId30"/>
    <p:sldId id="317" r:id="rId31"/>
    <p:sldId id="384" r:id="rId32"/>
    <p:sldId id="353" r:id="rId33"/>
    <p:sldId id="385" r:id="rId34"/>
    <p:sldId id="359" r:id="rId35"/>
    <p:sldId id="357" r:id="rId36"/>
    <p:sldId id="358" r:id="rId37"/>
    <p:sldId id="361" r:id="rId38"/>
    <p:sldId id="362" r:id="rId39"/>
    <p:sldId id="356" r:id="rId40"/>
    <p:sldId id="360" r:id="rId41"/>
    <p:sldId id="369" r:id="rId42"/>
    <p:sldId id="370" r:id="rId43"/>
  </p:sldIdLst>
  <p:sldSz cx="9144000" cy="6858000" type="screen4x3"/>
  <p:notesSz cx="6724650" cy="9774238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i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BEEF9"/>
    <a:srgbClr val="95FFAB"/>
    <a:srgbClr val="E77DDF"/>
    <a:srgbClr val="3366FF"/>
    <a:srgbClr val="002532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94265" autoAdjust="0"/>
  </p:normalViewPr>
  <p:slideViewPr>
    <p:cSldViewPr>
      <p:cViewPr varScale="1">
        <p:scale>
          <a:sx n="111" d="100"/>
          <a:sy n="111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922" cy="4891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29" y="0"/>
            <a:ext cx="2914921" cy="4891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6D856655-27D6-446F-9469-6175520F5D53}" type="datetimeFigureOut">
              <a:rPr lang="el-GR"/>
              <a:pPr>
                <a:defRPr/>
              </a:pPr>
              <a:t>3/10/2023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495"/>
            <a:ext cx="2914922" cy="4891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29" y="9283495"/>
            <a:ext cx="2914921" cy="4891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832A8CEE-6D6F-4163-9940-692104B61D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922" cy="4891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29" y="0"/>
            <a:ext cx="2914921" cy="4891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8A502F37-4CC9-43C4-8623-99F62A590F3C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5" y="4643311"/>
            <a:ext cx="5380040" cy="4397938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495"/>
            <a:ext cx="2914922" cy="4891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29" y="9283495"/>
            <a:ext cx="2914921" cy="4891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0D0422CD-048C-4348-9F23-10C43F059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23455" y="322714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1736725" y="5365750"/>
            <a:ext cx="489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el-GR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 flipV="1">
            <a:off x="609600" y="6513026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35738"/>
            <a:ext cx="1905000" cy="322262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A6F0D6D1-6624-475B-9C7D-DC318A9EE2C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9FBE94FE-815C-481C-90E2-C54833004943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6EE6C54B-D5CD-41D1-BC66-B4BD61CB4EF1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997435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609600" y="64964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76200"/>
            <a:ext cx="8001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90006"/>
            <a:ext cx="8001000" cy="5306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65671"/>
            <a:ext cx="1905000" cy="282632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E2FC1F55-7D9D-496F-BD1D-4D19C658AF5D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64AE84FD-F7A7-45FF-8E94-483673283C15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AD6AF0E1-40AD-4151-A93F-A02CE64B62AD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10383038-B5DB-48F8-9660-E56146905856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B0FAF102-5147-42DA-BA77-875E36BD5364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566AB5FB-2BA8-449B-AF19-19B110D86C3F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452051FB-F9DD-408C-8DA3-8AEFCB94A134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906F85A6-9197-4B1A-AFCB-31073FC54658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title</a:t>
            </a:r>
            <a:r>
              <a:rPr lang="el-GR" dirty="0"/>
              <a:t> </a:t>
            </a:r>
            <a:r>
              <a:rPr lang="el-GR" dirty="0" err="1"/>
              <a:t>style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95325"/>
            <a:ext cx="8001000" cy="522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09600" y="1126294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2375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EA43A5D-6CCE-42CD-A658-2F9505376FD9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12293" name="Line 5"/>
          <p:cNvSpPr>
            <a:spLocks noChangeShapeType="1"/>
          </p:cNvSpPr>
          <p:nvPr userDrawn="1"/>
        </p:nvSpPr>
        <p:spPr bwMode="auto">
          <a:xfrm flipV="1">
            <a:off x="609600" y="6537952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tadiat.com/en/e-mqtt-101-tutorial-introduction-and-eclipse-mosquitto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mqt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osquitto.org/download/" TargetMode="External"/><Relationship Id="rId7" Type="http://schemas.openxmlformats.org/officeDocument/2006/relationships/hyperlink" Target="http://test.mosquitto.org/" TargetMode="External"/><Relationship Id="rId2" Type="http://schemas.openxmlformats.org/officeDocument/2006/relationships/hyperlink" Target="https://mosquitt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ves-internet-guide.com/install-mosquitto-broker/" TargetMode="External"/><Relationship Id="rId5" Type="http://schemas.openxmlformats.org/officeDocument/2006/relationships/hyperlink" Target="https://sivatechworld.wordpress.com/2015/06/11/step-by-step-installing-and-configuring-mosquitto-with-windows-7/" TargetMode="External"/><Relationship Id="rId4" Type="http://schemas.openxmlformats.org/officeDocument/2006/relationships/hyperlink" Target="https://mosquitto.org/documentatio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tadiat.com/en/e-mqtt-101-tutorial-introduction-and-eclipse-mosquitto/#Simple_PublisherSubscriber" TargetMode="Externa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clipse.org/paho/clients/java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paho/clients/android/" TargetMode="External"/><Relationship Id="rId2" Type="http://schemas.openxmlformats.org/officeDocument/2006/relationships/hyperlink" Target="https://eclipse.org/paho/clients/ja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clipse.org/paho/clients/ja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paho/clients/java/" TargetMode="External"/><Relationship Id="rId2" Type="http://schemas.openxmlformats.org/officeDocument/2006/relationships/hyperlink" Target="http://mqt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quitto.org/" TargetMode="External"/><Relationship Id="rId5" Type="http://schemas.openxmlformats.org/officeDocument/2006/relationships/hyperlink" Target="https://eclipse.org/paho/clients/android/" TargetMode="External"/><Relationship Id="rId4" Type="http://schemas.openxmlformats.org/officeDocument/2006/relationships/hyperlink" Target="https://www.eclipse.org/paho/files/javadoc/org/eclipse/paho/client/mqttv3/package-summary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tadiat.com/en/e-mqtt-101-tutorial-introduction-and-eclipse-mosquitto/" TargetMode="External"/><Relationship Id="rId2" Type="http://schemas.openxmlformats.org/officeDocument/2006/relationships/hyperlink" Target="https://learn.sparkfun.com/tutorials/introduction-to-mqtt/all#the-bas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vemq.com/article/15-frequently-asked-mqtt-questio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439" y="1693491"/>
            <a:ext cx="7772400" cy="1371600"/>
          </a:xfrm>
        </p:spPr>
        <p:txBody>
          <a:bodyPr/>
          <a:lstStyle/>
          <a:p>
            <a:pPr algn="ctr" eaLnBrk="1" hangingPunct="1"/>
            <a:r>
              <a:rPr lang="el-GR" dirty="0"/>
              <a:t>Διάλεξη </a:t>
            </a:r>
            <a:br>
              <a:rPr lang="en-US" dirty="0"/>
            </a:br>
            <a:r>
              <a:rPr lang="en-US" sz="3200" dirty="0"/>
              <a:t>Message Queuing Telemetry Transport (MQTT)</a:t>
            </a:r>
            <a:r>
              <a:rPr lang="el-GR" sz="3200" dirty="0"/>
              <a:t> </a:t>
            </a:r>
            <a:endParaRPr 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70104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l-GR" sz="2400" dirty="0">
              <a:latin typeface="Arial" charset="0"/>
            </a:endParaRPr>
          </a:p>
          <a:p>
            <a:pPr eaLnBrk="1" hangingPunct="1"/>
            <a:endParaRPr lang="el-GR" i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65518" y="341594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lang="en-US" sz="2400" kern="0" dirty="0">
              <a:latin typeface="Arial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Internet of Things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Publish – Subscribe model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MQTT </a:t>
            </a:r>
            <a:r>
              <a:rPr lang="el-GR" sz="2400" kern="0" dirty="0">
                <a:latin typeface="Arial" charset="0"/>
              </a:rPr>
              <a:t> 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2400" kern="0" dirty="0">
              <a:latin typeface="Arial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l-GR" sz="2400" kern="0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32E137D-FB27-499A-AF9F-66BBFD30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483"/>
            <a:ext cx="3581400" cy="853117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9D3FC82A-9BDD-4C5D-99C5-E5D5546F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5781" y="5959502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6DE1B253-9110-4975-8F57-47D51BFE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736" y="137483"/>
            <a:ext cx="4373881" cy="9143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l-GR" sz="1400" dirty="0"/>
              <a:t>Τμήμα Πληροφορικής και Τηλεπικοινωνιών</a:t>
            </a:r>
            <a:endParaRPr lang="en-US" sz="1400" dirty="0"/>
          </a:p>
          <a:p>
            <a:pPr algn="r"/>
            <a:r>
              <a:rPr lang="el-GR" sz="1400" dirty="0"/>
              <a:t>Ανάπτυξη Λογισμικού για Δίκτυα και</a:t>
            </a:r>
            <a:r>
              <a:rPr lang="en-US" sz="1400" dirty="0"/>
              <a:t> </a:t>
            </a:r>
            <a:r>
              <a:rPr lang="el-GR" sz="1400" dirty="0"/>
              <a:t>Τηλεπικοινωνίες</a:t>
            </a:r>
          </a:p>
          <a:p>
            <a:pPr algn="r"/>
            <a:r>
              <a:rPr lang="el-GR" sz="1400" dirty="0"/>
              <a:t>Χειμερινό Εξάμηνο 20</a:t>
            </a:r>
            <a:r>
              <a:rPr lang="en-US" sz="1400" dirty="0"/>
              <a:t>23</a:t>
            </a:r>
            <a:r>
              <a:rPr lang="el-GR" sz="1400" dirty="0"/>
              <a:t>-202</a:t>
            </a:r>
            <a:r>
              <a:rPr lang="en-US" sz="1400" dirty="0"/>
              <a:t>4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4887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D6C0-2B40-BB1A-558E-6554E91A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8C33-D7D0-3F18-E745-ECC93A6B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Οι συσκευές αυτές είναι επίσης </a:t>
            </a:r>
            <a:r>
              <a:rPr lang="el-GR" sz="2200" b="1" dirty="0"/>
              <a:t>σχεδόν όλες συνδεδεμένες </a:t>
            </a:r>
            <a:r>
              <a:rPr lang="el-GR" sz="2200" dirty="0"/>
              <a:t>σε κάποιο βαθμό.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Οι περισσότερες έχουν ή θα έχουν μια δική τους διεύθυνση Διαδικτύου, με την οποία μπορούν να επικοινωνούν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1500" dirty="0"/>
              <a:t>άμεσα μέσω τοπικών δικτύων ή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1500" dirty="0"/>
              <a:t>έμμεσα μέσω των υπολογιστικών νεφών. </a:t>
            </a:r>
            <a:endParaRPr lang="en-US" sz="15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Τα επόμενα βήματα, λοιπόν, είναι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η συλλογή όλων των δεδομένων που συλλέγονται από αυτές τις μικρές, μεσαίες ή και μεγάλες συσκευές,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η δρομολόγηση αυτών των δεδομένων εκεί όπου μπορούν να ερμηνευτούν καλύτερα και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η χρήση των τεράστιων υπολογιστικών πόρων του κόσμου.</a:t>
            </a:r>
          </a:p>
        </p:txBody>
      </p:sp>
    </p:spTree>
    <p:extLst>
      <p:ext uri="{BB962C8B-B14F-4D97-AF65-F5344CB8AC3E}">
        <p14:creationId xmlns:p14="http://schemas.microsoft.com/office/powerpoint/2010/main" val="242977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7990-D274-B29E-2A98-B0C0DA32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Τηλεμετρία και Διαδίκτυο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66D66-79AE-3ED1-193E-1C405CCC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90006"/>
            <a:ext cx="8424862" cy="53063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Η </a:t>
            </a:r>
            <a:r>
              <a:rPr lang="el-GR" sz="2000" b="1" dirty="0"/>
              <a:t>τεχνολογία τηλεμετρίας </a:t>
            </a:r>
            <a:r>
              <a:rPr lang="el-GR" sz="2000" dirty="0"/>
              <a:t>επιτρέπει τη </a:t>
            </a:r>
            <a:r>
              <a:rPr lang="el-GR" sz="2000" i="1" dirty="0"/>
              <a:t>μέτρηση ή τη</a:t>
            </a:r>
            <a:r>
              <a:rPr lang="el-GR" sz="2000" dirty="0"/>
              <a:t>ν </a:t>
            </a:r>
            <a:r>
              <a:rPr lang="el-GR" sz="2000" i="1" dirty="0"/>
              <a:t>παρακολούθηση πραγμάτων από απόσταση</a:t>
            </a:r>
            <a:r>
              <a:rPr lang="el-GR" sz="20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Επιπλέον, σήμερα, οι βελτιώσεις στην τεχνολογία τηλεμετρίας καθιστούν δυνατή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τη διασύνδεση συσκευών μέτρησης και παρακολούθησης σε διαφορετικές τοποθεσίες και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τη μείωση του κόστους κατασκευής εφαρμογών που μπορούν να τρέξουν σε αυτές τις έξυπνες συσκευές, ώστε να γίνουν ακόμη πιο χρήσιμες.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Το </a:t>
            </a:r>
            <a:r>
              <a:rPr lang="el-GR" sz="2000" b="1" dirty="0"/>
              <a:t>ΜQ </a:t>
            </a:r>
            <a:r>
              <a:rPr lang="el-GR" sz="2000" b="1" dirty="0" err="1"/>
              <a:t>Telemetry</a:t>
            </a:r>
            <a:r>
              <a:rPr lang="el-GR" sz="2000" b="1" dirty="0"/>
              <a:t> Transport (MQTT) </a:t>
            </a:r>
            <a:r>
              <a:rPr lang="el-GR" sz="2000" dirty="0"/>
              <a:t>παρέχει τεχνολογία τηλεμετρίας για την αντιμετώπιση των προκλήσεων πληροφόρησης των σημερινών χρηστών του Διαδικτύου.</a:t>
            </a:r>
          </a:p>
        </p:txBody>
      </p:sp>
    </p:spTree>
    <p:extLst>
      <p:ext uri="{BB962C8B-B14F-4D97-AF65-F5344CB8AC3E}">
        <p14:creationId xmlns:p14="http://schemas.microsoft.com/office/powerpoint/2010/main" val="221090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738" y="2362200"/>
            <a:ext cx="8001000" cy="3352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l-GR" dirty="0"/>
              <a:t> </a:t>
            </a:r>
            <a:r>
              <a:rPr lang="en-US" dirty="0"/>
              <a:t>Publish – subscribe model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Publish-subscribe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90006"/>
            <a:ext cx="8348662" cy="53063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dirty="0"/>
              <a:t>Message pattern ή </a:t>
            </a:r>
            <a:r>
              <a:rPr lang="fr-FR" sz="2400" b="1" dirty="0"/>
              <a:t>m</a:t>
            </a:r>
            <a:r>
              <a:rPr lang="fr-FR" sz="2400" dirty="0"/>
              <a:t>essage </a:t>
            </a:r>
            <a:r>
              <a:rPr lang="fr-FR" sz="2400" b="1" dirty="0"/>
              <a:t>q</a:t>
            </a:r>
            <a:r>
              <a:rPr lang="fr-FR" sz="2400" dirty="0"/>
              <a:t>ueue (MQ) </a:t>
            </a:r>
            <a:r>
              <a:rPr lang="fr-FR" sz="2400" dirty="0" err="1"/>
              <a:t>paradigm</a:t>
            </a:r>
            <a:r>
              <a:rPr lang="fr-FR" sz="2400" dirty="0"/>
              <a:t> ή message </a:t>
            </a:r>
            <a:r>
              <a:rPr lang="en-US" sz="2400" dirty="0"/>
              <a:t>oriented middleware ή messaging protocol ή connectivity protocol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Ασύγχρονη επικοινωνία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000" dirty="0"/>
              <a:t>αποστολή δεδομένων σε πραγματικό χρόνο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Μικρό μέγεθος μηνυμάτων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l-GR" sz="2000" dirty="0"/>
              <a:t>δεδομένα αισθητήρων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Χαμηλή κατανάλωση μπαταρίας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smartphone, embedded boards</a:t>
            </a:r>
            <a:endParaRPr lang="el-GR" sz="105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13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73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Publish-subscribe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88" y="1190006"/>
            <a:ext cx="4119912" cy="53063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Broker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Πρόγραμμα διαμεσολαβητή για τη διαχείριση μηνυμάτων μεταξύ</a:t>
            </a:r>
            <a:r>
              <a:rPr lang="en-US" sz="1600" dirty="0"/>
              <a:t> </a:t>
            </a:r>
            <a:r>
              <a:rPr lang="el-GR" sz="1600" dirty="0"/>
              <a:t>ετερογενών </a:t>
            </a:r>
            <a:r>
              <a:rPr lang="en-US" sz="1600" dirty="0"/>
              <a:t>messaging </a:t>
            </a:r>
            <a:r>
              <a:rPr lang="el-GR" sz="1600" dirty="0"/>
              <a:t>πρωτοκόλλων.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1300" dirty="0" err="1"/>
              <a:t>Επικαιροποίηση</a:t>
            </a:r>
            <a:endParaRPr lang="el-GR" sz="13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1300" dirty="0"/>
              <a:t>Μετασχηματισμός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sz="1300" dirty="0"/>
              <a:t>Δρομολόγηση</a:t>
            </a:r>
            <a:endParaRPr lang="el-GR" sz="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Publish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Δημοσίευση μηνυμάτων σε  συγκεκριμένο </a:t>
            </a:r>
            <a:r>
              <a:rPr lang="el-GR" sz="1600" dirty="0" err="1"/>
              <a:t>topic</a:t>
            </a:r>
            <a:r>
              <a:rPr lang="el-GR" sz="1600" dirty="0"/>
              <a:t> στον </a:t>
            </a:r>
            <a:r>
              <a:rPr lang="el-GR" sz="1600" dirty="0" err="1"/>
              <a:t>message</a:t>
            </a:r>
            <a:r>
              <a:rPr lang="en-US" sz="1600" dirty="0"/>
              <a:t> broker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/>
              <a:t>Subscribe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</a:t>
            </a:r>
            <a:r>
              <a:rPr lang="el-GR" sz="1600" dirty="0" err="1"/>
              <a:t>γγραφή</a:t>
            </a:r>
            <a:r>
              <a:rPr lang="el-GR" sz="1600" dirty="0"/>
              <a:t> σε συγκεκριμένο </a:t>
            </a:r>
            <a:r>
              <a:rPr lang="el-GR" sz="1600" dirty="0" err="1"/>
              <a:t>topic</a:t>
            </a:r>
            <a:r>
              <a:rPr lang="el-GR" sz="1600" dirty="0"/>
              <a:t> στον </a:t>
            </a:r>
            <a:r>
              <a:rPr lang="el-GR" sz="1600" dirty="0" err="1"/>
              <a:t>message</a:t>
            </a:r>
            <a:r>
              <a:rPr lang="el-GR" sz="1600" dirty="0"/>
              <a:t> </a:t>
            </a:r>
            <a:r>
              <a:rPr lang="el-GR" sz="1600" dirty="0" err="1"/>
              <a:t>broker</a:t>
            </a:r>
            <a:endParaRPr lang="el-GR" sz="16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14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FDE942E-5B3F-432B-8534-D319CC0C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366352"/>
            <a:ext cx="4881912" cy="46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3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738" y="2362200"/>
            <a:ext cx="8577262" cy="3352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3200" b="1" dirty="0"/>
              <a:t>M</a:t>
            </a:r>
            <a:r>
              <a:rPr lang="en-US" sz="3200" dirty="0"/>
              <a:t>essage </a:t>
            </a:r>
            <a:r>
              <a:rPr lang="en-US" sz="3200" b="1" dirty="0"/>
              <a:t>Q</a:t>
            </a:r>
            <a:r>
              <a:rPr lang="en-US" sz="3200" dirty="0"/>
              <a:t>ueuing </a:t>
            </a:r>
            <a:r>
              <a:rPr lang="en-US" sz="3200" b="1" dirty="0"/>
              <a:t>T</a:t>
            </a:r>
            <a:r>
              <a:rPr lang="en-US" sz="3200" dirty="0"/>
              <a:t>elemetry </a:t>
            </a:r>
            <a:r>
              <a:rPr lang="en-US" sz="3200" b="1" dirty="0"/>
              <a:t>T</a:t>
            </a:r>
            <a:r>
              <a:rPr lang="en-US" sz="3200" dirty="0"/>
              <a:t>ransport </a:t>
            </a:r>
            <a:endParaRPr lang="el-GR" sz="3200" dirty="0"/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3200" dirty="0"/>
              <a:t>(MQTT)</a:t>
            </a:r>
            <a:r>
              <a:rPr lang="el-GR" sz="3200" dirty="0"/>
              <a:t> </a:t>
            </a:r>
            <a:endParaRPr lang="el-GR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03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MQ Telemetry Transport</a:t>
            </a:r>
            <a:r>
              <a:rPr lang="el-GR" sz="3600" dirty="0"/>
              <a:t> (Μ</a:t>
            </a:r>
            <a:r>
              <a:rPr lang="en-US" sz="3600" dirty="0"/>
              <a:t>QTT)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Ξεκίνησε από τους </a:t>
            </a:r>
            <a:r>
              <a:rPr lang="en-US" sz="2400" dirty="0" err="1"/>
              <a:t>Dr</a:t>
            </a:r>
            <a:r>
              <a:rPr lang="en-US" sz="2400" dirty="0"/>
              <a:t> Andy Stanford-Clark </a:t>
            </a:r>
            <a:r>
              <a:rPr lang="el-GR" sz="2400" dirty="0"/>
              <a:t>της </a:t>
            </a:r>
            <a:r>
              <a:rPr lang="en-US" sz="2400" dirty="0"/>
              <a:t>IBM </a:t>
            </a:r>
            <a:r>
              <a:rPr lang="el-GR" sz="2400" dirty="0"/>
              <a:t>και </a:t>
            </a:r>
            <a:r>
              <a:rPr lang="en-US" sz="2400" dirty="0"/>
              <a:t>Arlen </a:t>
            </a:r>
            <a:r>
              <a:rPr lang="el-GR" sz="2400" dirty="0" err="1"/>
              <a:t>Nipper</a:t>
            </a:r>
            <a:r>
              <a:rPr lang="el-GR" sz="2400" dirty="0"/>
              <a:t> της </a:t>
            </a:r>
            <a:r>
              <a:rPr lang="el-GR" sz="2400" dirty="0" err="1"/>
              <a:t>Arcom</a:t>
            </a:r>
            <a:r>
              <a:rPr lang="el-GR" sz="2400" dirty="0"/>
              <a:t> (σημερινή </a:t>
            </a:r>
            <a:r>
              <a:rPr lang="el-GR" sz="2400" dirty="0" err="1"/>
              <a:t>Eurotech</a:t>
            </a:r>
            <a:r>
              <a:rPr lang="el-GR" sz="2400" dirty="0"/>
              <a:t>) το 1999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Χρησιμοποιήθηκε από το Facebook Messenger το 2011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Η έκδοση 3.1.1 έγινε δεκτή ως OASIS </a:t>
            </a:r>
            <a:r>
              <a:rPr lang="el-GR" sz="2400" dirty="0" err="1"/>
              <a:t>standard</a:t>
            </a:r>
            <a:r>
              <a:rPr lang="el-GR" sz="2400" dirty="0"/>
              <a:t> το 2014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l-GR" sz="12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16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0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MQ Telemetry Transport</a:t>
            </a:r>
            <a:r>
              <a:rPr lang="el-GR" sz="3600" dirty="0"/>
              <a:t> (Μ</a:t>
            </a:r>
            <a:r>
              <a:rPr lang="en-US" sz="3600" dirty="0"/>
              <a:t>QTT)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77535"/>
            <a:ext cx="8501062" cy="53756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MQTT </a:t>
            </a:r>
            <a:r>
              <a:rPr lang="el-GR" sz="2000" dirty="0"/>
              <a:t>αποτελεί ένα εξαιρετικά </a:t>
            </a:r>
            <a:r>
              <a:rPr lang="el-GR" sz="2000" b="1" dirty="0"/>
              <a:t>απλό</a:t>
            </a:r>
            <a:r>
              <a:rPr lang="el-GR" sz="2000" dirty="0"/>
              <a:t> και </a:t>
            </a:r>
            <a:r>
              <a:rPr lang="el-GR" sz="2000" b="1" dirty="0"/>
              <a:t>ελαφρύ</a:t>
            </a:r>
            <a:r>
              <a:rPr lang="el-GR" sz="2000" dirty="0"/>
              <a:t> πρωτόκολλο μεταφοράς μηνυμάτων (</a:t>
            </a:r>
            <a:r>
              <a:rPr lang="en-US" sz="2000" b="1" dirty="0"/>
              <a:t>messaging protocol</a:t>
            </a:r>
            <a:r>
              <a:rPr lang="el-GR" sz="2000" b="1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To MQTT </a:t>
            </a:r>
            <a:r>
              <a:rPr lang="el-GR" sz="1600" dirty="0"/>
              <a:t>μήνυμα είναι όσο το δυνατόν </a:t>
            </a:r>
            <a:r>
              <a:rPr lang="el-GR" sz="1600" dirty="0" err="1"/>
              <a:t>μικρότερ</a:t>
            </a:r>
            <a:r>
              <a:rPr lang="en-US" sz="1600" dirty="0"/>
              <a:t>o</a:t>
            </a:r>
            <a:r>
              <a:rPr lang="el-GR" sz="1600" dirty="0"/>
              <a:t>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Σταθερό </a:t>
            </a:r>
            <a:r>
              <a:rPr lang="en-US" sz="1600" dirty="0"/>
              <a:t>header (2 bytes), </a:t>
            </a:r>
            <a:r>
              <a:rPr lang="el-GR" sz="1600" dirty="0"/>
              <a:t>η κατά απαίτηση </a:t>
            </a:r>
            <a:r>
              <a:rPr lang="en-US" sz="1600" dirty="0"/>
              <a:t>push-style message </a:t>
            </a:r>
            <a:r>
              <a:rPr lang="el-GR" sz="1600" dirty="0"/>
              <a:t> διανομή των μηνυμάτων διατηρεί το </a:t>
            </a:r>
            <a:r>
              <a:rPr lang="en-US" sz="1600" dirty="0"/>
              <a:t>network utilization </a:t>
            </a:r>
            <a:r>
              <a:rPr lang="el-GR" sz="1600" dirty="0"/>
              <a:t>χαμηλό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Η αρχιτεκτονική τύπου </a:t>
            </a:r>
            <a:r>
              <a:rPr lang="en-US" sz="2000" dirty="0"/>
              <a:t>publish/subscribe </a:t>
            </a:r>
            <a:r>
              <a:rPr lang="el-GR" sz="2000" dirty="0"/>
              <a:t>έχει σχεδιαστεί για να είναι ανοικτή και εύκολη στην υλοποίηση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Χιλιάδες συσκευές χρήστες να συνδέονται σε έναν </a:t>
            </a:r>
            <a:r>
              <a:rPr lang="en-US" sz="1600" dirty="0"/>
              <a:t>MQTT server (broker)  </a:t>
            </a:r>
            <a:endParaRPr lang="el-GR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Δεν απαιτείται άδεια χρήσης από τις συσκευές/λειτουργικά συστήματα/πλατφόρμες </a:t>
            </a:r>
            <a:r>
              <a:rPr lang="el-GR" sz="1600" dirty="0" err="1"/>
              <a:t>κτλ</a:t>
            </a:r>
            <a:endParaRPr lang="el-GR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εφαρμογές/συσκευές που στέλνουν δεδομένα δεν χρειάζεται να γνωρίζουν οτιδήποτε για τους λήπτες 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</a:t>
            </a:r>
            <a:r>
              <a:rPr lang="el-GR" sz="2000" dirty="0" err="1"/>
              <a:t>ίναι</a:t>
            </a:r>
            <a:r>
              <a:rPr lang="el-GR" sz="2000" dirty="0"/>
              <a:t> ιδανικό για περιορισμένα περιβάλλοντα: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 err="1"/>
              <a:t>Χαμηλόρυθμη</a:t>
            </a:r>
            <a:r>
              <a:rPr lang="el-GR" sz="1600" dirty="0"/>
              <a:t> σύνδεση, υψηλή καθυστέρηση, συσκευές με περιορισμένη επεξεργαστική ισχύ και μνήμη (μικρό μέγεθος βιβλιοθηκών)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l-GR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17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04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MQ Telemetry Transport</a:t>
            </a:r>
            <a:r>
              <a:rPr lang="el-GR" sz="3600" dirty="0"/>
              <a:t> (Μ</a:t>
            </a:r>
            <a:r>
              <a:rPr lang="en-US" sz="3600" dirty="0"/>
              <a:t>QTT)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95" y="1232014"/>
            <a:ext cx="8001000" cy="53063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Απλό σύνολο εντολών 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CONNECT, PUBLISH, SUBSCRIBE, UNSUBSCRIBE, DISCONNECT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Ενσωματωμένη υποστήριξη για όταν υπάρχει απώλεια σύνδεσης 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 </a:t>
            </a:r>
            <a:r>
              <a:rPr lang="en-US" sz="1600" dirty="0"/>
              <a:t>server </a:t>
            </a:r>
            <a:r>
              <a:rPr lang="el-GR" sz="1600" dirty="0"/>
              <a:t>ενημερώνεται όταν η σύνδεση διακόπτεται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Τα μηνύματα ξαναστέλνονται ή κρατούνται για παράδοση αργότερα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Πολλαπλά επίπεδα ποιότητας υπηρεσίας (</a:t>
            </a:r>
            <a:r>
              <a:rPr lang="en-US" sz="2000" dirty="0"/>
              <a:t>Quality of Service </a:t>
            </a:r>
            <a:r>
              <a:rPr lang="el-GR" sz="2000" dirty="0"/>
              <a:t>3)</a:t>
            </a:r>
            <a:r>
              <a:rPr lang="en-US" sz="2000" dirty="0"/>
              <a:t> </a:t>
            </a:r>
            <a:r>
              <a:rPr lang="el-GR" sz="2000" dirty="0"/>
              <a:t>δίνουν ευελιξία στη διαχείριση μηνυμάτων διαφορετικού τύπου 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i="1" dirty="0"/>
              <a:t>most once</a:t>
            </a:r>
            <a:r>
              <a:rPr lang="en-US" sz="1600" dirty="0"/>
              <a:t>, </a:t>
            </a:r>
            <a:r>
              <a:rPr lang="en-US" sz="1600" i="1" dirty="0"/>
              <a:t>at least once</a:t>
            </a:r>
            <a:r>
              <a:rPr lang="en-US" sz="1600" dirty="0"/>
              <a:t>, </a:t>
            </a:r>
            <a:r>
              <a:rPr lang="en-US" sz="1600" i="1" dirty="0"/>
              <a:t>exactly once.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18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136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B832-F2AE-4BC9-9C2C-1364D378FBB5}"/>
              </a:ext>
            </a:extLst>
          </p:cNvPr>
          <p:cNvSpPr/>
          <p:nvPr/>
        </p:nvSpPr>
        <p:spPr bwMode="auto">
          <a:xfrm>
            <a:off x="990600" y="1485900"/>
            <a:ext cx="2743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 Publisher Client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24F4D-32A0-412D-9A7D-A886F2C5B9A4}"/>
              </a:ext>
            </a:extLst>
          </p:cNvPr>
          <p:cNvSpPr/>
          <p:nvPr/>
        </p:nvSpPr>
        <p:spPr bwMode="auto">
          <a:xfrm>
            <a:off x="571552" y="5298964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/>
              <a:t>Μ</a:t>
            </a:r>
            <a:r>
              <a:rPr lang="en-US" dirty="0"/>
              <a:t>QTT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683535-0546-4AB4-94CF-BF38519598C7}"/>
              </a:ext>
            </a:extLst>
          </p:cNvPr>
          <p:cNvCxnSpPr/>
          <p:nvPr/>
        </p:nvCxnSpPr>
        <p:spPr bwMode="auto">
          <a:xfrm>
            <a:off x="2558634" y="249949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CA6D0-0AA4-457E-88C5-9334E0307707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1671" y="4166641"/>
            <a:ext cx="1711950" cy="106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7518B2-6F3B-4C2D-872D-C89EF8321CF6}"/>
              </a:ext>
            </a:extLst>
          </p:cNvPr>
          <p:cNvSpPr txBox="1"/>
          <p:nvPr/>
        </p:nvSpPr>
        <p:spPr>
          <a:xfrm>
            <a:off x="5105348" y="1348024"/>
            <a:ext cx="403865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Broker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- o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ενδιάμεσος εξυπηρετητής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(server)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που διανέμει την πληροφορία στους πελάτες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(client)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που είναι συνδεμένοι σε αυτόν και ενδιαφερόμενοι για ένα θέμα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(topic)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Client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-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η συσκευή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τύπου πελάτης που είναι συνδεμένη στον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broker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προκειμένου να αποστείλει ή λάβει πληροφορία.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Topic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-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Το θέμα το οποίο ενδιαφέρει τους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clients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. Οι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clients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κάνουν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publish, subscribe,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ή και τα δύο, σε ένα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topic.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ADFA0F-C9E4-44B9-AB81-5C740CF3D3BD}"/>
              </a:ext>
            </a:extLst>
          </p:cNvPr>
          <p:cNvSpPr/>
          <p:nvPr/>
        </p:nvSpPr>
        <p:spPr bwMode="auto">
          <a:xfrm>
            <a:off x="3505200" y="3048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</a:t>
            </a:r>
            <a:r>
              <a:rPr lang="en-US" sz="1200" dirty="0"/>
              <a:t>opic 1 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Topi</a:t>
            </a:r>
            <a:r>
              <a:rPr lang="en-US" sz="1200" dirty="0"/>
              <a:t>c 2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776D73-21AC-4EC0-833D-5DD94FFE1562}"/>
              </a:ext>
            </a:extLst>
          </p:cNvPr>
          <p:cNvCxnSpPr>
            <a:cxnSpLocks/>
          </p:cNvCxnSpPr>
          <p:nvPr/>
        </p:nvCxnSpPr>
        <p:spPr bwMode="auto">
          <a:xfrm flipV="1">
            <a:off x="2371087" y="4374046"/>
            <a:ext cx="1334882" cy="802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8A65F6-02F2-4252-82AB-30C6998C45C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62200" y="2691359"/>
            <a:ext cx="1105057" cy="940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D4D0BD-5E4C-435B-8F88-6D07ED0E3F02}"/>
              </a:ext>
            </a:extLst>
          </p:cNvPr>
          <p:cNvSpPr txBox="1"/>
          <p:nvPr/>
        </p:nvSpPr>
        <p:spPr>
          <a:xfrm>
            <a:off x="1447800" y="47969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CONNECT/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DISCONNECT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81C84-D7E7-4CB0-9B3C-92DF5612DD53}"/>
              </a:ext>
            </a:extLst>
          </p:cNvPr>
          <p:cNvSpPr txBox="1"/>
          <p:nvPr/>
        </p:nvSpPr>
        <p:spPr>
          <a:xfrm>
            <a:off x="133402" y="316594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CONNECT/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DISCONNECT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0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1A97E-376D-2297-31CB-67AF9280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86" y="2628310"/>
            <a:ext cx="6373114" cy="422969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3352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l-GR" dirty="0"/>
              <a:t>Διαδίκτυο των Πραγμάτων – </a:t>
            </a:r>
            <a:endParaRPr lang="en-US" dirty="0"/>
          </a:p>
          <a:p>
            <a:pPr marL="0" indent="0" algn="r" eaLnBrk="1" hangingPunct="1">
              <a:lnSpc>
                <a:spcPct val="80000"/>
              </a:lnSpc>
              <a:buNone/>
              <a:defRPr/>
            </a:pPr>
            <a:r>
              <a:rPr lang="en-US" dirty="0"/>
              <a:t>Internet of Things (IoT)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B832-F2AE-4BC9-9C2C-1364D378FBB5}"/>
              </a:ext>
            </a:extLst>
          </p:cNvPr>
          <p:cNvSpPr/>
          <p:nvPr/>
        </p:nvSpPr>
        <p:spPr bwMode="auto">
          <a:xfrm>
            <a:off x="990600" y="1485900"/>
            <a:ext cx="2743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 Publisher Client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24F4D-32A0-412D-9A7D-A886F2C5B9A4}"/>
              </a:ext>
            </a:extLst>
          </p:cNvPr>
          <p:cNvSpPr/>
          <p:nvPr/>
        </p:nvSpPr>
        <p:spPr bwMode="auto">
          <a:xfrm>
            <a:off x="571552" y="5298964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/>
              <a:t>Μ</a:t>
            </a:r>
            <a:r>
              <a:rPr lang="en-US" dirty="0"/>
              <a:t>QTT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683535-0546-4AB4-94CF-BF38519598C7}"/>
              </a:ext>
            </a:extLst>
          </p:cNvPr>
          <p:cNvCxnSpPr/>
          <p:nvPr/>
        </p:nvCxnSpPr>
        <p:spPr bwMode="auto">
          <a:xfrm>
            <a:off x="2558634" y="249949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4C45F4-9839-4D43-8A68-25BEA9B39102}"/>
              </a:ext>
            </a:extLst>
          </p:cNvPr>
          <p:cNvSpPr txBox="1"/>
          <p:nvPr/>
        </p:nvSpPr>
        <p:spPr>
          <a:xfrm>
            <a:off x="819597" y="2628275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Publish to topic </a:t>
            </a:r>
          </a:p>
          <a:p>
            <a:r>
              <a:rPr lang="en-US" i="1" dirty="0"/>
              <a:t>“Topic 1”</a:t>
            </a:r>
            <a:endParaRPr lang="el-GR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CA6D0-0AA4-457E-88C5-9334E0307707}"/>
              </a:ext>
            </a:extLst>
          </p:cNvPr>
          <p:cNvCxnSpPr>
            <a:cxnSpLocks/>
          </p:cNvCxnSpPr>
          <p:nvPr/>
        </p:nvCxnSpPr>
        <p:spPr bwMode="auto">
          <a:xfrm flipH="1">
            <a:off x="1841671" y="4166641"/>
            <a:ext cx="1711950" cy="106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387A74-168B-4EE3-B4C1-23BDF1D68329}"/>
              </a:ext>
            </a:extLst>
          </p:cNvPr>
          <p:cNvSpPr txBox="1"/>
          <p:nvPr/>
        </p:nvSpPr>
        <p:spPr>
          <a:xfrm>
            <a:off x="190180" y="4190375"/>
            <a:ext cx="2629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Subscribe/</a:t>
            </a:r>
          </a:p>
          <a:p>
            <a:r>
              <a:rPr lang="en-US" i="1" dirty="0"/>
              <a:t>Unsubscribe to topic </a:t>
            </a:r>
          </a:p>
          <a:p>
            <a:r>
              <a:rPr lang="en-US" i="1" dirty="0"/>
              <a:t>“Topic 1” </a:t>
            </a:r>
            <a:endParaRPr lang="el-GR" i="1" dirty="0"/>
          </a:p>
          <a:p>
            <a:r>
              <a:rPr lang="en-US" i="1" dirty="0"/>
              <a:t> </a:t>
            </a:r>
            <a:endParaRPr lang="el-GR" i="1" dirty="0"/>
          </a:p>
          <a:p>
            <a:endParaRPr lang="el-GR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518B2-6F3B-4C2D-872D-C89EF8321CF6}"/>
              </a:ext>
            </a:extLst>
          </p:cNvPr>
          <p:cNvSpPr txBox="1"/>
          <p:nvPr/>
        </p:nvSpPr>
        <p:spPr>
          <a:xfrm>
            <a:off x="5105348" y="1348024"/>
            <a:ext cx="40386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Publisher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-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Οι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Clients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που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στέλνουν πληροφορία στον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Broker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προκειμ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ένου να την διανείμει στους ενδιαφερόμενους για το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topic clients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Subscriber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-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Οι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c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lients 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ενημερώνουν το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broker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για ποιο/α θέμα/τα ενδιαφέρονται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 Όταν ένας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client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 εγγράφεται σε ένα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topic,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όλα τα μηνύματα που στέλνονται στον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broker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στέλνονται στους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subscribers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που είναι εγγεγραμμένοι στο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topic.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Οι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Clients </a:t>
            </a:r>
            <a:r>
              <a:rPr lang="el-GR" b="0" i="0" dirty="0">
                <a:solidFill>
                  <a:srgbClr val="333333"/>
                </a:solidFill>
                <a:effectLst/>
                <a:latin typeface="Helvetica Neue"/>
              </a:rPr>
              <a:t>μπορούν να κάνουν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unsubscribe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el-GR" dirty="0">
                <a:solidFill>
                  <a:srgbClr val="333333"/>
                </a:solidFill>
                <a:latin typeface="Helvetica Neue"/>
              </a:rPr>
              <a:t>για να σταματήσουν να λαμβάνουν μηνύματα για το συγκεκριμένο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topic.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0EE392-DB87-4359-80E3-3B2ED075A87B}"/>
              </a:ext>
            </a:extLst>
          </p:cNvPr>
          <p:cNvSpPr/>
          <p:nvPr/>
        </p:nvSpPr>
        <p:spPr bwMode="auto">
          <a:xfrm>
            <a:off x="3505200" y="3048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</a:t>
            </a:r>
            <a:r>
              <a:rPr lang="en-US" sz="1200" dirty="0"/>
              <a:t>opic 1 </a:t>
            </a:r>
          </a:p>
          <a:p>
            <a:pPr marL="285750" marR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Topi</a:t>
            </a:r>
            <a:r>
              <a:rPr lang="en-US" sz="1200" dirty="0"/>
              <a:t>c 2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C332-5B45-46CB-8760-AE636C96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QoS</a:t>
            </a:r>
            <a:r>
              <a:rPr lang="el-GR" dirty="0"/>
              <a:t> - Ποιότητα υπηρεσίας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61FC-A59A-452A-AF1C-CA65716A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219200"/>
            <a:ext cx="8501062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dirty="0"/>
              <a:t>Κάθε </a:t>
            </a:r>
            <a:r>
              <a:rPr lang="en-US" sz="2000" dirty="0"/>
              <a:t>MQTT </a:t>
            </a:r>
            <a:r>
              <a:rPr lang="el-GR" sz="2000" dirty="0"/>
              <a:t>σύνδεση μπορεί να καθορίσει την ποιότητα υπηρεσίας στον</a:t>
            </a:r>
            <a:r>
              <a:rPr lang="en-US" sz="2000" dirty="0"/>
              <a:t> broker </a:t>
            </a:r>
            <a:r>
              <a:rPr lang="el-GR" sz="2000" dirty="0"/>
              <a:t>με μια ακέραια τιμή που κυμαίνεται από 0-2. Το </a:t>
            </a:r>
            <a:r>
              <a:rPr lang="el-GR" sz="2000" dirty="0" err="1"/>
              <a:t>QoS</a:t>
            </a:r>
            <a:r>
              <a:rPr lang="el-GR" sz="2000" dirty="0"/>
              <a:t> δεν επηρεάζει τον χειρισμό των μεταδόσεων δεδομένων TCP, μόνο μεταξύ των πελατών MQTT.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Η τιμή 0 καθορίζει αποστολή το πολύ μία φορά ή μία και μόνο μία φορά χωρίς να απαιτείται επιβεβαίωση παράδοσης</a:t>
            </a:r>
            <a:r>
              <a:rPr lang="en-US" sz="1800" dirty="0"/>
              <a:t> (</a:t>
            </a:r>
            <a:r>
              <a:rPr lang="en-US" sz="1800" b="1" i="1" dirty="0"/>
              <a:t>most once</a:t>
            </a:r>
            <a:r>
              <a:rPr lang="en-US" sz="1800" i="1" dirty="0"/>
              <a:t>)</a:t>
            </a:r>
            <a:r>
              <a:rPr lang="el-GR" sz="1800" dirty="0"/>
              <a:t>. Αυτό αναφέρεται συχνά ως «πυροβολήστε και ξεχάστε».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Η τιμή 1 καθορίζει τουλάχιστον μία φορά. Το μήνυμα αποστέλλεται πολλές φορές μέχρι να ληφθεί μια επιβεβαίωση, γνωστή αλλιώς ως επιβεβαιωμένη παράδοση</a:t>
            </a:r>
            <a:r>
              <a:rPr lang="en-US" sz="1800" dirty="0"/>
              <a:t> , (</a:t>
            </a:r>
            <a:r>
              <a:rPr lang="en-US" sz="1800" b="1" i="1" dirty="0"/>
              <a:t>at least once</a:t>
            </a:r>
            <a:r>
              <a:rPr lang="en-US" sz="1800" i="1" dirty="0"/>
              <a:t>)</a:t>
            </a:r>
            <a:r>
              <a:rPr lang="el-GR" sz="1800" dirty="0"/>
              <a:t>. Μπορεί να υπάρξουν πολλαπλά αντίγραφα.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Η τιμή 2 καθορίζει ακριβώς μία φορά. Οι πελάτες αποστολέα και παραλήπτες χρησιμοποιούν χειραψία δύο επιπέδων για να εξασφαλίσουν ότι λαμβάνεται μόνο ένα αντίγραφο του μηνύματος</a:t>
            </a:r>
            <a:r>
              <a:rPr lang="en-US" sz="1800" dirty="0"/>
              <a:t> (</a:t>
            </a:r>
            <a:r>
              <a:rPr lang="en-US" sz="1800" b="1" i="1" dirty="0"/>
              <a:t>exactly once</a:t>
            </a:r>
            <a:r>
              <a:rPr lang="en-US" sz="1800" i="1" dirty="0"/>
              <a:t>)</a:t>
            </a:r>
            <a:r>
              <a:rPr lang="el-GR" sz="1800" dirty="0"/>
              <a:t>, γνωστό ως εξασφαλισμένη παράδοση.</a:t>
            </a:r>
          </a:p>
        </p:txBody>
      </p:sp>
    </p:spTree>
    <p:extLst>
      <p:ext uri="{BB962C8B-B14F-4D97-AF65-F5344CB8AC3E}">
        <p14:creationId xmlns:p14="http://schemas.microsoft.com/office/powerpoint/2010/main" val="2064477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3CF7-6404-4D67-ACAF-A26A73067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</a:t>
            </a:r>
            <a:endParaRPr lang="el-GR" dirty="0"/>
          </a:p>
        </p:txBody>
      </p:sp>
      <p:pic>
        <p:nvPicPr>
          <p:cNvPr id="2050" name="Picture 2" descr="mqtt qos">
            <a:extLst>
              <a:ext uri="{FF2B5EF4-FFF2-40B4-BE49-F238E27FC236}">
                <a16:creationId xmlns:a16="http://schemas.microsoft.com/office/drawing/2014/main" id="{323BE2D4-34E2-4A9F-99F4-B6AB51EB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6" y="1295400"/>
            <a:ext cx="866684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442D7E-C964-40E3-BC23-09E288C8CD81}"/>
              </a:ext>
            </a:extLst>
          </p:cNvPr>
          <p:cNvSpPr txBox="1"/>
          <p:nvPr/>
        </p:nvSpPr>
        <p:spPr>
          <a:xfrm>
            <a:off x="152400" y="6581001"/>
            <a:ext cx="7610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hlinkClick r:id="rId3"/>
              </a:rPr>
              <a:t>Πηγή: </a:t>
            </a:r>
            <a:r>
              <a:rPr lang="en-US" sz="1200" dirty="0">
                <a:hlinkClick r:id="rId3"/>
              </a:rPr>
              <a:t>MQTT 101 Tutorial: Introduction and Hands-on using Eclipse </a:t>
            </a:r>
            <a:r>
              <a:rPr lang="en-US" sz="1200" dirty="0" err="1">
                <a:hlinkClick r:id="rId3"/>
              </a:rPr>
              <a:t>Mosquitto</a:t>
            </a:r>
            <a:r>
              <a:rPr lang="en-US" sz="1200" dirty="0">
                <a:hlinkClick r:id="rId3"/>
              </a:rPr>
              <a:t> - </a:t>
            </a:r>
            <a:r>
              <a:rPr lang="en-US" sz="1200" dirty="0" err="1">
                <a:hlinkClick r:id="rId3"/>
              </a:rPr>
              <a:t>Atadiat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58290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&amp; Devices</a:t>
            </a:r>
            <a:endParaRPr lang="el-G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E53F8-C7DE-4F4F-8B53-8AAFEC28DDDE}"/>
              </a:ext>
            </a:extLst>
          </p:cNvPr>
          <p:cNvSpPr/>
          <p:nvPr/>
        </p:nvSpPr>
        <p:spPr bwMode="auto">
          <a:xfrm>
            <a:off x="3505200" y="3048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B832-F2AE-4BC9-9C2C-1364D378FBB5}"/>
              </a:ext>
            </a:extLst>
          </p:cNvPr>
          <p:cNvSpPr/>
          <p:nvPr/>
        </p:nvSpPr>
        <p:spPr bwMode="auto">
          <a:xfrm>
            <a:off x="990600" y="1485900"/>
            <a:ext cx="2743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1 – Data producer –MQTT Publisher Client 1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25D84-1F74-4F7B-AE8B-6E0B4DA2B09B}"/>
              </a:ext>
            </a:extLst>
          </p:cNvPr>
          <p:cNvSpPr/>
          <p:nvPr/>
        </p:nvSpPr>
        <p:spPr bwMode="auto">
          <a:xfrm>
            <a:off x="5756223" y="1137006"/>
            <a:ext cx="2362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2– Data producer –Publisher Client 2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D4BDD1-2FC6-4697-B7F5-F672244B1E2E}"/>
              </a:ext>
            </a:extLst>
          </p:cNvPr>
          <p:cNvSpPr/>
          <p:nvPr/>
        </p:nvSpPr>
        <p:spPr bwMode="auto">
          <a:xfrm>
            <a:off x="6417039" y="3239125"/>
            <a:ext cx="2362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3– Data producer –Publisher 3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683535-0546-4AB4-94CF-BF38519598C7}"/>
              </a:ext>
            </a:extLst>
          </p:cNvPr>
          <p:cNvCxnSpPr/>
          <p:nvPr/>
        </p:nvCxnSpPr>
        <p:spPr bwMode="auto">
          <a:xfrm>
            <a:off x="2362200" y="259080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DBD42F-48B5-49E9-83FD-B3EF52CA98F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215169"/>
            <a:ext cx="1828800" cy="1023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2434E-116D-4FE7-9685-F1A7A8991C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7300" y="382905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4C45F4-9839-4D43-8A68-25BEA9B39102}"/>
              </a:ext>
            </a:extLst>
          </p:cNvPr>
          <p:cNvSpPr txBox="1"/>
          <p:nvPr/>
        </p:nvSpPr>
        <p:spPr>
          <a:xfrm>
            <a:off x="898161" y="2972484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Publish to topic </a:t>
            </a:r>
          </a:p>
          <a:p>
            <a:r>
              <a:rPr lang="en-US" i="1" dirty="0"/>
              <a:t>“</a:t>
            </a:r>
            <a:r>
              <a:rPr lang="en-US" i="1" dirty="0" err="1"/>
              <a:t>roomA</a:t>
            </a:r>
            <a:r>
              <a:rPr lang="en-US" i="1" dirty="0"/>
              <a:t>\sensor1</a:t>
            </a:r>
            <a:endParaRPr lang="el-GR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E3223-2FB8-45C9-9A5A-5867A63819E9}"/>
              </a:ext>
            </a:extLst>
          </p:cNvPr>
          <p:cNvSpPr txBox="1"/>
          <p:nvPr/>
        </p:nvSpPr>
        <p:spPr>
          <a:xfrm>
            <a:off x="5159739" y="4317288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Publish to topic </a:t>
            </a:r>
          </a:p>
          <a:p>
            <a:r>
              <a:rPr lang="en-US" i="1" dirty="0"/>
              <a:t>“</a:t>
            </a:r>
            <a:r>
              <a:rPr lang="en-US" i="1" dirty="0" err="1"/>
              <a:t>roomC</a:t>
            </a:r>
            <a:r>
              <a:rPr lang="en-US" i="1" dirty="0"/>
              <a:t>\sensor3</a:t>
            </a:r>
            <a:endParaRPr lang="el-GR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15248-6C3F-4974-A3BC-1BD342022263}"/>
              </a:ext>
            </a:extLst>
          </p:cNvPr>
          <p:cNvSpPr txBox="1"/>
          <p:nvPr/>
        </p:nvSpPr>
        <p:spPr>
          <a:xfrm>
            <a:off x="6320217" y="2427722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Publish to topic </a:t>
            </a:r>
          </a:p>
          <a:p>
            <a:r>
              <a:rPr lang="en-US" i="1" dirty="0"/>
              <a:t>“</a:t>
            </a:r>
            <a:r>
              <a:rPr lang="en-US" i="1" dirty="0" err="1"/>
              <a:t>roomB</a:t>
            </a:r>
            <a:r>
              <a:rPr lang="en-US" i="1" dirty="0"/>
              <a:t>\sensor2</a:t>
            </a:r>
            <a:endParaRPr lang="el-GR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439D00-0924-420B-8D64-6C23295D0146}"/>
              </a:ext>
            </a:extLst>
          </p:cNvPr>
          <p:cNvSpPr txBox="1"/>
          <p:nvPr/>
        </p:nvSpPr>
        <p:spPr>
          <a:xfrm>
            <a:off x="1692931" y="1105585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device 1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AF816A-AD1E-49B4-A121-E4601FBFB82A}"/>
              </a:ext>
            </a:extLst>
          </p:cNvPr>
          <p:cNvSpPr txBox="1"/>
          <p:nvPr/>
        </p:nvSpPr>
        <p:spPr>
          <a:xfrm>
            <a:off x="8118423" y="1161462"/>
            <a:ext cx="1007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</a:t>
            </a:r>
          </a:p>
          <a:p>
            <a:r>
              <a:rPr lang="en-US" dirty="0">
                <a:solidFill>
                  <a:srgbClr val="0066FF"/>
                </a:solidFill>
              </a:rPr>
              <a:t>device </a:t>
            </a:r>
          </a:p>
          <a:p>
            <a:r>
              <a:rPr lang="en-US" dirty="0">
                <a:solidFill>
                  <a:srgbClr val="0066FF"/>
                </a:solidFill>
              </a:rPr>
              <a:t>2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D669A5-0255-42AF-8A4C-B0F5D9F92652}"/>
              </a:ext>
            </a:extLst>
          </p:cNvPr>
          <p:cNvSpPr txBox="1"/>
          <p:nvPr/>
        </p:nvSpPr>
        <p:spPr>
          <a:xfrm>
            <a:off x="7568669" y="4419600"/>
            <a:ext cx="100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</a:t>
            </a:r>
          </a:p>
          <a:p>
            <a:r>
              <a:rPr lang="en-US" dirty="0">
                <a:solidFill>
                  <a:srgbClr val="0066FF"/>
                </a:solidFill>
              </a:rPr>
              <a:t>device </a:t>
            </a:r>
          </a:p>
          <a:p>
            <a:r>
              <a:rPr lang="en-US" dirty="0">
                <a:solidFill>
                  <a:srgbClr val="0066FF"/>
                </a:solidFill>
              </a:rPr>
              <a:t>3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9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E53F8-C7DE-4F4F-8B53-8AAFEC28DDDE}"/>
              </a:ext>
            </a:extLst>
          </p:cNvPr>
          <p:cNvSpPr/>
          <p:nvPr/>
        </p:nvSpPr>
        <p:spPr bwMode="auto">
          <a:xfrm>
            <a:off x="3505200" y="3048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B832-F2AE-4BC9-9C2C-1364D378FBB5}"/>
              </a:ext>
            </a:extLst>
          </p:cNvPr>
          <p:cNvSpPr/>
          <p:nvPr/>
        </p:nvSpPr>
        <p:spPr bwMode="auto">
          <a:xfrm>
            <a:off x="990600" y="1485900"/>
            <a:ext cx="2743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Sensor Node 1 – Data producer –MQTT Publisher Client 1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25D84-1F74-4F7B-AE8B-6E0B4DA2B09B}"/>
              </a:ext>
            </a:extLst>
          </p:cNvPr>
          <p:cNvSpPr/>
          <p:nvPr/>
        </p:nvSpPr>
        <p:spPr bwMode="auto">
          <a:xfrm>
            <a:off x="5756223" y="1137006"/>
            <a:ext cx="2362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Sensor Node 2– Data producer –Publisher Client 2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D4BDD1-2FC6-4697-B7F5-F672244B1E2E}"/>
              </a:ext>
            </a:extLst>
          </p:cNvPr>
          <p:cNvSpPr/>
          <p:nvPr/>
        </p:nvSpPr>
        <p:spPr bwMode="auto">
          <a:xfrm>
            <a:off x="6417039" y="3239125"/>
            <a:ext cx="2362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Sensor Node 3– Data producer –Publisher 3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24F4D-32A0-412D-9A7D-A886F2C5B9A4}"/>
              </a:ext>
            </a:extLst>
          </p:cNvPr>
          <p:cNvSpPr/>
          <p:nvPr/>
        </p:nvSpPr>
        <p:spPr bwMode="auto">
          <a:xfrm>
            <a:off x="571552" y="5298964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Data Gatherer –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683535-0546-4AB4-94CF-BF38519598C7}"/>
              </a:ext>
            </a:extLst>
          </p:cNvPr>
          <p:cNvCxnSpPr/>
          <p:nvPr/>
        </p:nvCxnSpPr>
        <p:spPr bwMode="auto">
          <a:xfrm>
            <a:off x="2362200" y="259080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DBD42F-48B5-49E9-83FD-B3EF52CA98F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215169"/>
            <a:ext cx="1828800" cy="1023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2434E-116D-4FE7-9685-F1A7A8991C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7300" y="382905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4C45F4-9839-4D43-8A68-25BEA9B39102}"/>
              </a:ext>
            </a:extLst>
          </p:cNvPr>
          <p:cNvSpPr txBox="1"/>
          <p:nvPr/>
        </p:nvSpPr>
        <p:spPr>
          <a:xfrm>
            <a:off x="845262" y="2972484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Publish to topic </a:t>
            </a:r>
          </a:p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roomA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\sensor1”</a:t>
            </a:r>
            <a:endParaRPr lang="el-GR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E3223-2FB8-45C9-9A5A-5867A63819E9}"/>
              </a:ext>
            </a:extLst>
          </p:cNvPr>
          <p:cNvSpPr txBox="1"/>
          <p:nvPr/>
        </p:nvSpPr>
        <p:spPr>
          <a:xfrm>
            <a:off x="5104436" y="4317288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Publish to topic </a:t>
            </a:r>
          </a:p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roomC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\sensor3”</a:t>
            </a:r>
            <a:endParaRPr lang="el-GR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15248-6C3F-4974-A3BC-1BD342022263}"/>
              </a:ext>
            </a:extLst>
          </p:cNvPr>
          <p:cNvSpPr txBox="1"/>
          <p:nvPr/>
        </p:nvSpPr>
        <p:spPr>
          <a:xfrm>
            <a:off x="6266516" y="2427722"/>
            <a:ext cx="2169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Publish to topic </a:t>
            </a:r>
          </a:p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roomB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\sensor2”</a:t>
            </a:r>
            <a:endParaRPr lang="el-GR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CA6D0-0AA4-457E-88C5-9334E0307707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1752652" y="4229725"/>
            <a:ext cx="1711950" cy="106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387A74-168B-4EE3-B4C1-23BDF1D68329}"/>
              </a:ext>
            </a:extLst>
          </p:cNvPr>
          <p:cNvSpPr txBox="1"/>
          <p:nvPr/>
        </p:nvSpPr>
        <p:spPr>
          <a:xfrm>
            <a:off x="112818" y="3810684"/>
            <a:ext cx="24721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Subscribe to topics </a:t>
            </a:r>
          </a:p>
          <a:p>
            <a:r>
              <a:rPr lang="en-US" i="1" dirty="0"/>
              <a:t>“</a:t>
            </a:r>
            <a:r>
              <a:rPr lang="en-US" i="1" dirty="0" err="1"/>
              <a:t>roomA</a:t>
            </a:r>
            <a:r>
              <a:rPr lang="en-US" i="1" dirty="0"/>
              <a:t>\sensor1”,</a:t>
            </a:r>
          </a:p>
          <a:p>
            <a:r>
              <a:rPr lang="en-US" i="1" dirty="0"/>
              <a:t> “</a:t>
            </a:r>
            <a:r>
              <a:rPr lang="en-US" i="1" dirty="0" err="1"/>
              <a:t>roomB</a:t>
            </a:r>
            <a:r>
              <a:rPr lang="en-US" i="1" dirty="0"/>
              <a:t>\sensor2”, </a:t>
            </a:r>
          </a:p>
          <a:p>
            <a:r>
              <a:rPr lang="en-US" i="1" dirty="0"/>
              <a:t>“</a:t>
            </a:r>
            <a:r>
              <a:rPr lang="en-US" i="1" dirty="0" err="1"/>
              <a:t>roomC</a:t>
            </a:r>
            <a:r>
              <a:rPr lang="en-US" i="1" dirty="0"/>
              <a:t>\sensor3” </a:t>
            </a:r>
            <a:endParaRPr lang="el-GR" i="1" dirty="0"/>
          </a:p>
          <a:p>
            <a:r>
              <a:rPr lang="en-US" i="1" dirty="0"/>
              <a:t> </a:t>
            </a:r>
            <a:endParaRPr lang="el-GR" i="1" dirty="0"/>
          </a:p>
          <a:p>
            <a:endParaRPr lang="el-GR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27BF8-A647-40B1-8300-504566EA994B}"/>
              </a:ext>
            </a:extLst>
          </p:cNvPr>
          <p:cNvSpPr txBox="1"/>
          <p:nvPr/>
        </p:nvSpPr>
        <p:spPr>
          <a:xfrm>
            <a:off x="3043702" y="5499524"/>
            <a:ext cx="171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Edge Gateway (Server)</a:t>
            </a:r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26103-AE0A-D0B4-F96A-B4ECE049434A}"/>
              </a:ext>
            </a:extLst>
          </p:cNvPr>
          <p:cNvSpPr txBox="1"/>
          <p:nvPr/>
        </p:nvSpPr>
        <p:spPr>
          <a:xfrm>
            <a:off x="4240473" y="5308513"/>
            <a:ext cx="4207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@ </a:t>
            </a:r>
            <a:r>
              <a:rPr lang="en-US" b="1" i="1" dirty="0"/>
              <a:t>Edge Gateway:</a:t>
            </a:r>
            <a:endParaRPr lang="en-GB" b="1" i="1" dirty="0"/>
          </a:p>
          <a:p>
            <a:r>
              <a:rPr lang="el-GR" b="1" i="1" dirty="0"/>
              <a:t>Συλλογή, </a:t>
            </a:r>
          </a:p>
          <a:p>
            <a:r>
              <a:rPr lang="el-GR" b="1" i="1" dirty="0"/>
              <a:t>Επεξεργασία, </a:t>
            </a:r>
          </a:p>
          <a:p>
            <a:r>
              <a:rPr lang="el-GR" b="1" i="1" dirty="0"/>
              <a:t>Αποθήκευση Δεδομένων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2028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E53F8-C7DE-4F4F-8B53-8AAFEC28DDDE}"/>
              </a:ext>
            </a:extLst>
          </p:cNvPr>
          <p:cNvSpPr/>
          <p:nvPr/>
        </p:nvSpPr>
        <p:spPr bwMode="auto">
          <a:xfrm>
            <a:off x="3505200" y="2286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2E3223-2FB8-45C9-9A5A-5867A63819E9}"/>
              </a:ext>
            </a:extLst>
          </p:cNvPr>
          <p:cNvSpPr txBox="1"/>
          <p:nvPr/>
        </p:nvSpPr>
        <p:spPr>
          <a:xfrm>
            <a:off x="1481426" y="3707973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Publish to topic </a:t>
            </a:r>
          </a:p>
          <a:p>
            <a:r>
              <a:rPr lang="en-US" i="1" dirty="0"/>
              <a:t>“Alerts\</a:t>
            </a:r>
            <a:r>
              <a:rPr lang="en-US" i="1" dirty="0" err="1"/>
              <a:t>RoomsA</a:t>
            </a:r>
            <a:r>
              <a:rPr lang="en-US" i="1" dirty="0"/>
              <a:t>-C”</a:t>
            </a:r>
            <a:endParaRPr lang="el-GR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4CDB79-34AE-4EA6-BC6D-3AE1D438A158}"/>
              </a:ext>
            </a:extLst>
          </p:cNvPr>
          <p:cNvSpPr/>
          <p:nvPr/>
        </p:nvSpPr>
        <p:spPr bwMode="auto">
          <a:xfrm>
            <a:off x="6186311" y="4605536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Alert device  –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2DB6CD-6C16-4CFD-80E4-534D8A13B5FB}"/>
              </a:ext>
            </a:extLst>
          </p:cNvPr>
          <p:cNvSpPr txBox="1"/>
          <p:nvPr/>
        </p:nvSpPr>
        <p:spPr>
          <a:xfrm>
            <a:off x="6038396" y="3725344"/>
            <a:ext cx="2457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Subscribe to topic </a:t>
            </a:r>
          </a:p>
          <a:p>
            <a:r>
              <a:rPr lang="en-US" i="1" dirty="0"/>
              <a:t>“Alerts\</a:t>
            </a:r>
            <a:r>
              <a:rPr lang="en-US" i="1" dirty="0" err="1"/>
              <a:t>RoomsA</a:t>
            </a:r>
            <a:r>
              <a:rPr lang="en-US" i="1" dirty="0"/>
              <a:t>-C” </a:t>
            </a:r>
            <a:endParaRPr lang="el-GR" i="1" dirty="0"/>
          </a:p>
          <a:p>
            <a:r>
              <a:rPr lang="en-US" i="1" dirty="0"/>
              <a:t> </a:t>
            </a:r>
            <a:endParaRPr lang="el-GR" i="1" dirty="0"/>
          </a:p>
          <a:p>
            <a:endParaRPr lang="el-GR" i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9FCA0C-DA0D-4451-ACC2-7A3075BBB33C}"/>
              </a:ext>
            </a:extLst>
          </p:cNvPr>
          <p:cNvCxnSpPr>
            <a:cxnSpLocks/>
          </p:cNvCxnSpPr>
          <p:nvPr/>
        </p:nvCxnSpPr>
        <p:spPr bwMode="auto">
          <a:xfrm>
            <a:off x="4776296" y="3528376"/>
            <a:ext cx="1277289" cy="100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5F6862-976B-4781-AA5A-9DF94B4FE7CF}"/>
              </a:ext>
            </a:extLst>
          </p:cNvPr>
          <p:cNvSpPr/>
          <p:nvPr/>
        </p:nvSpPr>
        <p:spPr bwMode="auto">
          <a:xfrm>
            <a:off x="2895600" y="4533900"/>
            <a:ext cx="2089033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Data producer – MQTT Publisher Client 4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112B61-42CE-4895-A31D-0BE316B27E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49475" y="3671654"/>
            <a:ext cx="18230" cy="8622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FF662BD-3548-401E-864E-E2F6CFBEED85}"/>
              </a:ext>
            </a:extLst>
          </p:cNvPr>
          <p:cNvSpPr txBox="1"/>
          <p:nvPr/>
        </p:nvSpPr>
        <p:spPr>
          <a:xfrm>
            <a:off x="1143000" y="4706034"/>
            <a:ext cx="1488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Edge Gateway (Server)</a:t>
            </a:r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C89CB3-32B4-42A4-A002-E0642D5B9D39}"/>
              </a:ext>
            </a:extLst>
          </p:cNvPr>
          <p:cNvSpPr txBox="1"/>
          <p:nvPr/>
        </p:nvSpPr>
        <p:spPr>
          <a:xfrm>
            <a:off x="6934200" y="5726668"/>
            <a:ext cx="19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Android device</a:t>
            </a:r>
            <a:endParaRPr lang="el-GR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2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FCD434B-B4FB-43EF-B099-4BFA0E4E80F8}"/>
              </a:ext>
            </a:extLst>
          </p:cNvPr>
          <p:cNvSpPr/>
          <p:nvPr/>
        </p:nvSpPr>
        <p:spPr bwMode="auto">
          <a:xfrm>
            <a:off x="328534" y="5157873"/>
            <a:ext cx="4762500" cy="1359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D95CB-9F00-4491-BBFF-436CF99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DE53F8-C7DE-4F4F-8B53-8AAFEC28DDDE}"/>
              </a:ext>
            </a:extLst>
          </p:cNvPr>
          <p:cNvSpPr/>
          <p:nvPr/>
        </p:nvSpPr>
        <p:spPr bwMode="auto">
          <a:xfrm>
            <a:off x="3505200" y="3048000"/>
            <a:ext cx="1447800" cy="1371600"/>
          </a:xfrm>
          <a:prstGeom prst="ellipse">
            <a:avLst/>
          </a:prstGeom>
          <a:solidFill>
            <a:srgbClr val="E77DD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MQTT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Broker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B832-F2AE-4BC9-9C2C-1364D378FBB5}"/>
              </a:ext>
            </a:extLst>
          </p:cNvPr>
          <p:cNvSpPr/>
          <p:nvPr/>
        </p:nvSpPr>
        <p:spPr bwMode="auto">
          <a:xfrm>
            <a:off x="990600" y="1485900"/>
            <a:ext cx="2743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1 – Data producer –MQTT Publisher Client 1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25D84-1F74-4F7B-AE8B-6E0B4DA2B09B}"/>
              </a:ext>
            </a:extLst>
          </p:cNvPr>
          <p:cNvSpPr/>
          <p:nvPr/>
        </p:nvSpPr>
        <p:spPr bwMode="auto">
          <a:xfrm>
            <a:off x="5756223" y="1137006"/>
            <a:ext cx="2362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2– Data producer –Publisher Client 2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D4BDD1-2FC6-4697-B7F5-F672244B1E2E}"/>
              </a:ext>
            </a:extLst>
          </p:cNvPr>
          <p:cNvSpPr/>
          <p:nvPr/>
        </p:nvSpPr>
        <p:spPr bwMode="auto">
          <a:xfrm>
            <a:off x="6417039" y="3239125"/>
            <a:ext cx="2362200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Node 3– Data producer –Publisher 3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24F4D-32A0-412D-9A7D-A886F2C5B9A4}"/>
              </a:ext>
            </a:extLst>
          </p:cNvPr>
          <p:cNvSpPr/>
          <p:nvPr/>
        </p:nvSpPr>
        <p:spPr bwMode="auto">
          <a:xfrm>
            <a:off x="571552" y="5298964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Sensor Data Gatherer –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683535-0546-4AB4-94CF-BF38519598C7}"/>
              </a:ext>
            </a:extLst>
          </p:cNvPr>
          <p:cNvCxnSpPr/>
          <p:nvPr/>
        </p:nvCxnSpPr>
        <p:spPr bwMode="auto">
          <a:xfrm>
            <a:off x="2362200" y="2590800"/>
            <a:ext cx="9906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DBD42F-48B5-49E9-83FD-B3EF52CA98F3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215169"/>
            <a:ext cx="1828800" cy="1023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D2434E-116D-4FE7-9685-F1A7A8991C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7300" y="3829050"/>
            <a:ext cx="1219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ECA6D0-0AA4-457E-88C5-9334E0307707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0116" y="4229725"/>
            <a:ext cx="1474486" cy="865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F4CDB79-34AE-4EA6-BC6D-3AE1D438A158}"/>
              </a:ext>
            </a:extLst>
          </p:cNvPr>
          <p:cNvSpPr/>
          <p:nvPr/>
        </p:nvSpPr>
        <p:spPr bwMode="auto">
          <a:xfrm>
            <a:off x="6186311" y="5367536"/>
            <a:ext cx="2362200" cy="990600"/>
          </a:xfrm>
          <a:prstGeom prst="rect">
            <a:avLst/>
          </a:prstGeom>
          <a:solidFill>
            <a:srgbClr val="9B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Alert device  – Subscriber Client  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9FCA0C-DA0D-4451-ACC2-7A3075BBB33C}"/>
              </a:ext>
            </a:extLst>
          </p:cNvPr>
          <p:cNvCxnSpPr>
            <a:cxnSpLocks/>
          </p:cNvCxnSpPr>
          <p:nvPr/>
        </p:nvCxnSpPr>
        <p:spPr bwMode="auto">
          <a:xfrm>
            <a:off x="4776296" y="4290376"/>
            <a:ext cx="1277289" cy="100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85F6862-976B-4781-AA5A-9DF94B4FE7CF}"/>
              </a:ext>
            </a:extLst>
          </p:cNvPr>
          <p:cNvSpPr/>
          <p:nvPr/>
        </p:nvSpPr>
        <p:spPr bwMode="auto">
          <a:xfrm>
            <a:off x="2895600" y="5295900"/>
            <a:ext cx="2089033" cy="990600"/>
          </a:xfrm>
          <a:prstGeom prst="rect">
            <a:avLst/>
          </a:prstGeom>
          <a:solidFill>
            <a:srgbClr val="95FF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Data producer – MQTT Publisher Client 4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112B61-42CE-4895-A31D-0BE316B27E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49475" y="4433653"/>
            <a:ext cx="345008" cy="66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38A60F9-411F-4357-BA27-0C129B022DAC}"/>
              </a:ext>
            </a:extLst>
          </p:cNvPr>
          <p:cNvSpPr txBox="1"/>
          <p:nvPr/>
        </p:nvSpPr>
        <p:spPr>
          <a:xfrm>
            <a:off x="2781577" y="4258270"/>
            <a:ext cx="179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Edge Gateway</a:t>
            </a:r>
            <a:r>
              <a:rPr lang="el-GR" dirty="0">
                <a:solidFill>
                  <a:srgbClr val="0066FF"/>
                </a:solidFill>
              </a:rPr>
              <a:t> (</a:t>
            </a:r>
            <a:r>
              <a:rPr lang="en-US" dirty="0">
                <a:solidFill>
                  <a:srgbClr val="0066FF"/>
                </a:solidFill>
              </a:rPr>
              <a:t>JAVA)</a:t>
            </a:r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939057-2C2F-46F3-B4CF-38D9E4E63A09}"/>
              </a:ext>
            </a:extLst>
          </p:cNvPr>
          <p:cNvSpPr txBox="1"/>
          <p:nvPr/>
        </p:nvSpPr>
        <p:spPr>
          <a:xfrm>
            <a:off x="1692931" y="1105585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device 1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B69C73-9586-4FF3-A0E0-BC077B397387}"/>
              </a:ext>
            </a:extLst>
          </p:cNvPr>
          <p:cNvSpPr txBox="1"/>
          <p:nvPr/>
        </p:nvSpPr>
        <p:spPr>
          <a:xfrm>
            <a:off x="8118423" y="1161462"/>
            <a:ext cx="1007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</a:t>
            </a:r>
          </a:p>
          <a:p>
            <a:r>
              <a:rPr lang="en-US" dirty="0">
                <a:solidFill>
                  <a:srgbClr val="0066FF"/>
                </a:solidFill>
              </a:rPr>
              <a:t>device </a:t>
            </a:r>
          </a:p>
          <a:p>
            <a:r>
              <a:rPr lang="en-US" dirty="0">
                <a:solidFill>
                  <a:srgbClr val="0066FF"/>
                </a:solidFill>
              </a:rPr>
              <a:t>2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BCD9F7-7F87-4492-BC4D-7A96B9095178}"/>
              </a:ext>
            </a:extLst>
          </p:cNvPr>
          <p:cNvSpPr txBox="1"/>
          <p:nvPr/>
        </p:nvSpPr>
        <p:spPr>
          <a:xfrm>
            <a:off x="7568669" y="4419600"/>
            <a:ext cx="1007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IoT </a:t>
            </a:r>
          </a:p>
          <a:p>
            <a:r>
              <a:rPr lang="en-US" dirty="0">
                <a:solidFill>
                  <a:srgbClr val="0066FF"/>
                </a:solidFill>
              </a:rPr>
              <a:t>device </a:t>
            </a:r>
          </a:p>
          <a:p>
            <a:r>
              <a:rPr lang="en-US" dirty="0">
                <a:solidFill>
                  <a:srgbClr val="0066FF"/>
                </a:solidFill>
              </a:rPr>
              <a:t>3</a:t>
            </a:r>
          </a:p>
          <a:p>
            <a:endParaRPr lang="el-GR" dirty="0">
              <a:solidFill>
                <a:srgbClr val="0066FF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4C00D3-475F-4C71-BCE5-2A1BDC96B345}"/>
              </a:ext>
            </a:extLst>
          </p:cNvPr>
          <p:cNvSpPr txBox="1"/>
          <p:nvPr/>
        </p:nvSpPr>
        <p:spPr>
          <a:xfrm>
            <a:off x="6934200" y="6488668"/>
            <a:ext cx="19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Android device</a:t>
            </a:r>
            <a:endParaRPr lang="el-GR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16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87D1-8A78-404B-BE4D-54D3747D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</a:t>
            </a:r>
            <a:r>
              <a:rPr lang="en-US" dirty="0"/>
              <a:t> </a:t>
            </a:r>
            <a:r>
              <a:rPr lang="el-GR" dirty="0"/>
              <a:t>για την εργασία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D703-F099-4F51-AC69-88C8D5C0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err="1"/>
              <a:t>ΙοΤ</a:t>
            </a:r>
            <a:r>
              <a:rPr lang="en-US" b="1" dirty="0"/>
              <a:t> – Android </a:t>
            </a:r>
            <a:r>
              <a:rPr lang="el-GR" b="1" dirty="0"/>
              <a:t>εφαρμογή</a:t>
            </a:r>
          </a:p>
          <a:p>
            <a:pPr lvl="1"/>
            <a:r>
              <a:rPr lang="en-US" dirty="0"/>
              <a:t>Android SDK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Android Client</a:t>
            </a:r>
            <a:r>
              <a:rPr lang="el-GR" dirty="0"/>
              <a:t> (</a:t>
            </a:r>
            <a:r>
              <a:rPr lang="en-US" dirty="0"/>
              <a:t>Publisher)</a:t>
            </a:r>
          </a:p>
          <a:p>
            <a:pPr lvl="1"/>
            <a:endParaRPr lang="en-US" dirty="0"/>
          </a:p>
          <a:p>
            <a:r>
              <a:rPr lang="en-US" b="1" dirty="0"/>
              <a:t>Android – Android </a:t>
            </a:r>
            <a:r>
              <a:rPr lang="el-GR" b="1" dirty="0"/>
              <a:t>εφαρμογή</a:t>
            </a:r>
          </a:p>
          <a:p>
            <a:pPr lvl="1"/>
            <a:r>
              <a:rPr lang="en-US" dirty="0"/>
              <a:t>Android SDK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Android Client</a:t>
            </a:r>
            <a:r>
              <a:rPr lang="el-GR" dirty="0"/>
              <a:t> (</a:t>
            </a:r>
            <a:r>
              <a:rPr lang="en-US" dirty="0"/>
              <a:t>Subscriber)</a:t>
            </a:r>
          </a:p>
          <a:p>
            <a:pPr marL="471487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873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8DDB-F411-4815-BB63-9BB4E519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Εργαλεία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22FCD-FC08-4C9E-BB8B-F4AFF01F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Broker</a:t>
            </a:r>
          </a:p>
          <a:p>
            <a:pPr lvl="1"/>
            <a:r>
              <a:rPr lang="en-US" dirty="0" err="1"/>
              <a:t>Mosquitto</a:t>
            </a:r>
            <a:r>
              <a:rPr lang="en-US" dirty="0"/>
              <a:t> broker</a:t>
            </a:r>
            <a:r>
              <a:rPr lang="el-GR" dirty="0"/>
              <a:t> (υφιστάμενος)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Edge server</a:t>
            </a:r>
          </a:p>
          <a:p>
            <a:pPr lvl="1"/>
            <a:r>
              <a:rPr lang="en-US" dirty="0"/>
              <a:t>Java IDE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Java client </a:t>
            </a:r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12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0124DC-6E51-4938-BEB5-6FE3423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hlinkClick r:id="rId2"/>
              </a:rPr>
              <a:t>http://mqtt.org/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7840674-8566-4A71-9470-FC15A57C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16590"/>
            <a:ext cx="4671221" cy="3462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CB4B2E-740C-4FBA-89C4-F564B781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84" y="1306803"/>
            <a:ext cx="4157816" cy="4603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080EB9E-A57A-49AB-A897-5867DCE970BF}"/>
              </a:ext>
            </a:extLst>
          </p:cNvPr>
          <p:cNvCxnSpPr/>
          <p:nvPr/>
        </p:nvCxnSpPr>
        <p:spPr bwMode="auto">
          <a:xfrm>
            <a:off x="6858000" y="1981200"/>
            <a:ext cx="540000" cy="0"/>
          </a:xfrm>
          <a:prstGeom prst="line">
            <a:avLst/>
          </a:prstGeom>
          <a:ln w="34925" cmpd="sng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ADDAC05B-E92E-4713-A589-3E674F736BA2}"/>
              </a:ext>
            </a:extLst>
          </p:cNvPr>
          <p:cNvCxnSpPr>
            <a:cxnSpLocks/>
          </p:cNvCxnSpPr>
          <p:nvPr/>
        </p:nvCxnSpPr>
        <p:spPr bwMode="auto">
          <a:xfrm>
            <a:off x="5257800" y="5060584"/>
            <a:ext cx="3505200" cy="0"/>
          </a:xfrm>
          <a:prstGeom prst="line">
            <a:avLst/>
          </a:prstGeom>
          <a:ln w="34925" cmpd="sng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A048FD-31C2-4584-A768-DDDF4439A654}"/>
              </a:ext>
            </a:extLst>
          </p:cNvPr>
          <p:cNvSpPr txBox="1"/>
          <p:nvPr/>
        </p:nvSpPr>
        <p:spPr>
          <a:xfrm>
            <a:off x="4926863" y="6124287"/>
            <a:ext cx="224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1o &amp; 2o </a:t>
            </a:r>
            <a:r>
              <a:rPr lang="el-GR" dirty="0">
                <a:solidFill>
                  <a:srgbClr val="C00000"/>
                </a:solidFill>
              </a:rPr>
              <a:t>κεφάλαια</a:t>
            </a: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E0C63C63-25FB-412B-800C-DC7883FCDC75}"/>
              </a:ext>
            </a:extLst>
          </p:cNvPr>
          <p:cNvSpPr/>
          <p:nvPr/>
        </p:nvSpPr>
        <p:spPr bwMode="auto">
          <a:xfrm>
            <a:off x="3810000" y="4733631"/>
            <a:ext cx="1295400" cy="30478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applications</a:t>
            </a:r>
            <a:endParaRPr lang="el-GR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C7E96F-9466-4F78-B4C9-CA9515E7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27043"/>
            <a:ext cx="8459656" cy="60440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Mosquitto</a:t>
            </a:r>
            <a:r>
              <a:rPr lang="el-GR" dirty="0"/>
              <a:t> </a:t>
            </a:r>
            <a:r>
              <a:rPr lang="en-US" sz="2800" dirty="0"/>
              <a:t>broker, publisher, subscriber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18608"/>
            <a:ext cx="8272462" cy="49914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/>
              <a:t>MQTT – </a:t>
            </a:r>
            <a:r>
              <a:rPr lang="en-US" sz="2000" dirty="0" err="1"/>
              <a:t>Mosquitto</a:t>
            </a:r>
            <a:r>
              <a:rPr lang="en-US" sz="2000" dirty="0"/>
              <a:t>  (</a:t>
            </a:r>
            <a:r>
              <a:rPr lang="en-US" sz="2000" dirty="0">
                <a:hlinkClick r:id="rId2"/>
              </a:rPr>
              <a:t>https://mosquitto.org</a:t>
            </a:r>
            <a:r>
              <a:rPr lang="en-US" sz="2000" dirty="0"/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To </a:t>
            </a:r>
            <a:r>
              <a:rPr lang="en-US" sz="2000" dirty="0" err="1"/>
              <a:t>Mosquitto</a:t>
            </a:r>
            <a:r>
              <a:rPr lang="en-US" sz="2000" dirty="0"/>
              <a:t> Broker </a:t>
            </a:r>
            <a:r>
              <a:rPr lang="el-GR" sz="2000" dirty="0"/>
              <a:t>εκτελείται (αρχικές ρυθμίσεις) με την παρακάτω εντολή: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/{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path}/{to}/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mosquitto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 /{path}/{to}/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mosquitto.conf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Mosquitto</a:t>
            </a:r>
            <a:r>
              <a:rPr lang="en-US" sz="2000" dirty="0"/>
              <a:t> Publisher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Mosquitto</a:t>
            </a:r>
            <a:r>
              <a:rPr lang="en-US" sz="2000" dirty="0"/>
              <a:t> Subscriber</a:t>
            </a: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X</a:t>
            </a:r>
            <a:r>
              <a:rPr lang="el-GR" sz="2000" dirty="0" err="1"/>
              <a:t>ρήσιμοι</a:t>
            </a:r>
            <a:r>
              <a:rPr lang="el-GR" sz="2000" dirty="0"/>
              <a:t> σύνδεσμοι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hlinkClick r:id="rId3"/>
              </a:rPr>
              <a:t>https://mosquitto.org/download/</a:t>
            </a:r>
            <a:endParaRPr lang="el-GR" sz="10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hlinkClick r:id="rId4"/>
              </a:rPr>
              <a:t>https://mosquitto.org/documentation/</a:t>
            </a:r>
            <a:endParaRPr lang="el-GR" sz="10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hlinkClick r:id="rId5"/>
              </a:rPr>
              <a:t>https://sivatechworld.wordpress.com/2015/06/11/step-by-step-installing-and-configuring-mosquitto-with-windows-7/</a:t>
            </a:r>
            <a:endParaRPr lang="el-GR" sz="10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hlinkClick r:id="rId6"/>
              </a:rPr>
              <a:t>http://www.steves-internet-guide.com/install-mosquitto-broker/</a:t>
            </a:r>
            <a:endParaRPr lang="el-GR" sz="105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hlinkClick r:id="rId7"/>
              </a:rPr>
              <a:t>http://test.mosquitto.org/</a:t>
            </a:r>
            <a:r>
              <a:rPr lang="el-GR" sz="1050" dirty="0"/>
              <a:t> </a:t>
            </a:r>
            <a:r>
              <a:rPr lang="en-US" sz="105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30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1B2E-843F-4E8F-942D-6D35C838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DA92-5FC3-4DF6-8E74-164BBB3C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90006"/>
            <a:ext cx="8272462" cy="5306393"/>
          </a:xfrm>
        </p:spPr>
        <p:txBody>
          <a:bodyPr/>
          <a:lstStyle/>
          <a:p>
            <a:r>
              <a:rPr lang="el-GR" sz="2000" dirty="0"/>
              <a:t>Στο 1</a:t>
            </a:r>
            <a:r>
              <a:rPr lang="el-GR" sz="2000" baseline="30000" dirty="0"/>
              <a:t>ο</a:t>
            </a:r>
            <a:r>
              <a:rPr lang="el-GR" sz="2000" dirty="0"/>
              <a:t> παράθυρο </a:t>
            </a:r>
            <a:r>
              <a:rPr lang="en-US" sz="2000" dirty="0"/>
              <a:t>(broker)</a:t>
            </a:r>
            <a:r>
              <a:rPr lang="el-GR" sz="2000" dirty="0"/>
              <a:t>:</a:t>
            </a:r>
          </a:p>
          <a:p>
            <a:pPr lvl="1"/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C:\Program Files\</a:t>
            </a:r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mosquitto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mosquitto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-p 1883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l-GR" sz="2000" dirty="0"/>
              <a:t>Σε 2</a:t>
            </a:r>
            <a:r>
              <a:rPr lang="el-GR" sz="2000" baseline="30000" dirty="0"/>
              <a:t>ο</a:t>
            </a:r>
            <a:r>
              <a:rPr lang="el-GR" sz="2000" dirty="0"/>
              <a:t> παράθυρο</a:t>
            </a:r>
          </a:p>
          <a:p>
            <a:pPr lvl="1"/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Netstat –an –p </a:t>
            </a:r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endParaRPr lang="en-US" sz="1600" b="1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l-GR" sz="2000" b="0" i="0" dirty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Στο ίδιο παράθυρο</a:t>
            </a:r>
            <a:r>
              <a:rPr lang="el-GR" sz="2000" dirty="0">
                <a:solidFill>
                  <a:srgbClr val="000000"/>
                </a:solidFill>
                <a:latin typeface="Source Code Pro" panose="020B0604020202020204" pitchFamily="49" charset="0"/>
              </a:rPr>
              <a:t> καλείται </a:t>
            </a:r>
            <a:r>
              <a:rPr lang="el-GR" sz="2000">
                <a:solidFill>
                  <a:srgbClr val="000000"/>
                </a:solidFill>
                <a:latin typeface="Source Code Pro" panose="020B0604020202020204" pitchFamily="49" charset="0"/>
              </a:rPr>
              <a:t>ο </a:t>
            </a:r>
            <a:r>
              <a:rPr lang="en-US" sz="2000">
                <a:solidFill>
                  <a:srgbClr val="000000"/>
                </a:solidFill>
                <a:latin typeface="Source Code Pro" panose="020B0604020202020204" pitchFamily="49" charset="0"/>
              </a:rPr>
              <a:t>subscriber </a:t>
            </a:r>
            <a:r>
              <a:rPr lang="en-US" sz="2000" b="0" i="0">
                <a:solidFill>
                  <a:srgbClr val="000000"/>
                </a:solidFill>
                <a:effectLst/>
                <a:latin typeface="Source Code Pro" panose="020B0604020202020204" pitchFamily="49" charset="0"/>
              </a:rPr>
              <a:t> </a:t>
            </a:r>
            <a:endParaRPr lang="el-GR" sz="2000" b="0" i="0" dirty="0">
              <a:solidFill>
                <a:srgbClr val="000000"/>
              </a:solidFill>
              <a:effectLst/>
              <a:latin typeface="Source Code Pro" panose="020B0604020202020204" pitchFamily="49" charset="0"/>
            </a:endParaRPr>
          </a:p>
          <a:p>
            <a:pPr lvl="1"/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mosquitto_sub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rooms/room1/sensors/temp</a:t>
            </a:r>
          </a:p>
          <a:p>
            <a:endParaRPr lang="en-US" sz="2000" dirty="0">
              <a:solidFill>
                <a:srgbClr val="000000"/>
              </a:solidFill>
              <a:latin typeface="Source Code Pro" panose="020B0604020202020204" pitchFamily="49" charset="0"/>
            </a:endParaRPr>
          </a:p>
          <a:p>
            <a:r>
              <a:rPr lang="el-GR" sz="2000" dirty="0"/>
              <a:t>Σε 3</a:t>
            </a:r>
            <a:r>
              <a:rPr lang="el-GR" sz="2000" baseline="30000" dirty="0"/>
              <a:t>ο</a:t>
            </a:r>
            <a:r>
              <a:rPr lang="el-GR" sz="2000" dirty="0"/>
              <a:t> παράθυρο</a:t>
            </a:r>
            <a:r>
              <a:rPr lang="en-US" sz="2000" dirty="0"/>
              <a:t> </a:t>
            </a:r>
            <a:r>
              <a:rPr lang="el-GR" sz="2000" dirty="0">
                <a:solidFill>
                  <a:srgbClr val="000000"/>
                </a:solidFill>
                <a:latin typeface="Source Code Pro" panose="020B0604020202020204" pitchFamily="49" charset="0"/>
              </a:rPr>
              <a:t>καλείται ο </a:t>
            </a:r>
            <a:r>
              <a:rPr lang="en-US" sz="2000" dirty="0">
                <a:solidFill>
                  <a:srgbClr val="000000"/>
                </a:solidFill>
                <a:latin typeface="Source Code Pro" panose="020B0604020202020204" pitchFamily="49" charset="0"/>
              </a:rPr>
              <a:t>publisher </a:t>
            </a:r>
            <a:r>
              <a:rPr lang="el-GR" sz="2000" dirty="0"/>
              <a:t>: </a:t>
            </a:r>
          </a:p>
          <a:p>
            <a:pPr lvl="1"/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C:\Program Files\</a:t>
            </a:r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mosquitto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1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mosquitto_pub</a:t>
            </a:r>
            <a:r>
              <a:rPr lang="en-US" sz="1600" b="1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-t rooms/room1/sensors/temp  -m "1 2 3 4“ </a:t>
            </a:r>
            <a:endParaRPr lang="el-GR" sz="1600" b="1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l-GR" sz="1600" dirty="0">
              <a:solidFill>
                <a:srgbClr val="000000"/>
              </a:solidFill>
              <a:latin typeface="Source Code Pro" panose="020B0604020202020204" pitchFamily="49" charset="0"/>
            </a:endParaRPr>
          </a:p>
          <a:p>
            <a:r>
              <a:rPr lang="el-GR" sz="2000" dirty="0">
                <a:solidFill>
                  <a:srgbClr val="000000"/>
                </a:solidFill>
                <a:latin typeface="Source Code Pro" panose="020B0604020202020204" pitchFamily="49" charset="0"/>
              </a:rPr>
              <a:t>Στο 2</a:t>
            </a:r>
            <a:r>
              <a:rPr lang="el-GR" sz="2000" baseline="30000" dirty="0">
                <a:solidFill>
                  <a:srgbClr val="000000"/>
                </a:solidFill>
                <a:latin typeface="Source Code Pro" panose="020B0604020202020204" pitchFamily="49" charset="0"/>
              </a:rPr>
              <a:t>ο</a:t>
            </a:r>
            <a:r>
              <a:rPr lang="el-GR" sz="2000" dirty="0">
                <a:solidFill>
                  <a:srgbClr val="000000"/>
                </a:solidFill>
                <a:latin typeface="Source Code Pro" panose="020B0604020202020204" pitchFamily="49" charset="0"/>
              </a:rPr>
              <a:t> εμφανίζεται 1 2 3 4</a:t>
            </a:r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03D3C-3B0C-4F07-BBC5-51C22B80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4" y="1962628"/>
            <a:ext cx="6830967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C4AB7-28C5-427A-A340-CE5D41FE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3309931"/>
            <a:ext cx="7223486" cy="238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CD182-0D25-439B-84A9-B809AF477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19800"/>
            <a:ext cx="1114581" cy="285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9EB5EF-C0D5-464A-86E9-850125DA56A3}"/>
              </a:ext>
            </a:extLst>
          </p:cNvPr>
          <p:cNvSpPr txBox="1"/>
          <p:nvPr/>
        </p:nvSpPr>
        <p:spPr>
          <a:xfrm>
            <a:off x="152400" y="6458634"/>
            <a:ext cx="739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MQTT 101 Tutorial: Introduction and Hands-on using Eclipse </a:t>
            </a:r>
            <a:r>
              <a:rPr lang="en-US" sz="1400" dirty="0" err="1">
                <a:hlinkClick r:id="rId5"/>
              </a:rPr>
              <a:t>Mosquitto</a:t>
            </a:r>
            <a:r>
              <a:rPr lang="en-US" sz="1400" dirty="0">
                <a:hlinkClick r:id="rId5"/>
              </a:rPr>
              <a:t> - </a:t>
            </a:r>
            <a:r>
              <a:rPr lang="en-US" sz="1400" dirty="0" err="1">
                <a:hlinkClick r:id="rId5"/>
              </a:rPr>
              <a:t>Atadiat</a:t>
            </a:r>
            <a:endParaRPr lang="el-GR" sz="14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0842BAA8-B018-4767-B6AD-D27FD64AFF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9793358"/>
                  </p:ext>
                </p:extLst>
              </p:nvPr>
            </p:nvGraphicFramePr>
            <p:xfrm>
              <a:off x="-2567066" y="2676567"/>
              <a:ext cx="2286000" cy="1714500"/>
            </p:xfrm>
            <a:graphic>
              <a:graphicData uri="http://schemas.microsoft.com/office/powerpoint/2016/slidezoom">
                <pslz:sldZm>
                  <pslz:sldZmObj sldId="384" cId="253458165">
                    <pslz:zmPr id="{4FE107F4-C8AA-4915-B541-13FEC9C7215D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extLst>
                  <a:ext uri="{FF2B5EF4-FFF2-40B4-BE49-F238E27FC236}">
                    <a16:creationId xmlns:a16="http://schemas.microsoft.com/office/drawing/2014/main" id="{0842BAA8-B018-4767-B6AD-D27FD64AFF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567066" y="267656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55348430-721C-4E62-9419-644968B555A6}"/>
              </a:ext>
            </a:extLst>
          </p:cNvPr>
          <p:cNvSpPr txBox="1">
            <a:spLocks/>
          </p:cNvSpPr>
          <p:nvPr/>
        </p:nvSpPr>
        <p:spPr bwMode="auto">
          <a:xfrm>
            <a:off x="727075" y="228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kern="0" dirty="0" err="1"/>
              <a:t>Mosquitto</a:t>
            </a:r>
            <a:r>
              <a:rPr lang="el-GR" kern="0" dirty="0"/>
              <a:t> Τ</a:t>
            </a:r>
            <a:r>
              <a:rPr lang="en-US" kern="0" dirty="0" err="1"/>
              <a:t>est</a:t>
            </a:r>
            <a:r>
              <a:rPr lang="en-US" kern="0" dirty="0"/>
              <a:t> @ windows </a:t>
            </a:r>
            <a:endParaRPr lang="el-GR" kern="0" dirty="0"/>
          </a:p>
        </p:txBody>
      </p:sp>
    </p:spTree>
    <p:extLst>
      <p:ext uri="{BB962C8B-B14F-4D97-AF65-F5344CB8AC3E}">
        <p14:creationId xmlns:p14="http://schemas.microsoft.com/office/powerpoint/2010/main" val="25345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Τεχνολογίες &amp; σενάρια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190006"/>
            <a:ext cx="8501062" cy="53063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Devices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Programming Boards, Sensors, </a:t>
            </a:r>
            <a:r>
              <a:rPr lang="en-US" sz="2000" b="1" dirty="0"/>
              <a:t>Smart Phones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Programming languages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Java, Android</a:t>
            </a:r>
            <a:r>
              <a:rPr lang="en-US" sz="2000" dirty="0"/>
              <a:t>, </a:t>
            </a:r>
            <a:r>
              <a:rPr lang="en-US" sz="2000" dirty="0" err="1"/>
              <a:t>Javascript</a:t>
            </a:r>
            <a:r>
              <a:rPr lang="en-US" sz="2000" dirty="0"/>
              <a:t>, Python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Messaging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b="1" dirty="0"/>
              <a:t>MQTT</a:t>
            </a:r>
            <a:r>
              <a:rPr lang="en-US" sz="2000" dirty="0"/>
              <a:t>, </a:t>
            </a:r>
            <a:r>
              <a:rPr lang="en-US" sz="2400" dirty="0"/>
              <a:t>Constrained Application Protocol (</a:t>
            </a:r>
            <a:r>
              <a:rPr lang="en-US" sz="2000" dirty="0" err="1"/>
              <a:t>CoAP</a:t>
            </a:r>
            <a:r>
              <a:rPr lang="en-US" sz="2000" dirty="0"/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Scaled scenarios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Home automation, smart cities, industrial applications</a:t>
            </a:r>
            <a:endParaRPr lang="en-US" sz="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l-GR" sz="1400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32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73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0B2AF-8915-417A-AFDD-ED6C810A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Βιβλιοθηκεσ</a:t>
            </a:r>
            <a:r>
              <a:rPr lang="el-GR" dirty="0"/>
              <a:t> για </a:t>
            </a:r>
            <a:r>
              <a:rPr lang="en-US" dirty="0"/>
              <a:t>JAVA &amp; ANDROID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F01DD-4AE0-4800-848A-2D597A477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59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Java client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18608"/>
            <a:ext cx="8272462" cy="4991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hlinkClick r:id="rId2"/>
              </a:rPr>
              <a:t>https://eclipse.org/paho/clients/java/</a:t>
            </a: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34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8E78BA-166F-4C9E-8E04-E62668CEE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60237"/>
            <a:ext cx="6705600" cy="4682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514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Java client </a:t>
            </a:r>
            <a:endParaRPr lang="el-GR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35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9B3769A-2A71-4212-901A-ABB21638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2583"/>
            <a:ext cx="7168916" cy="5554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31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36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E07FEC-B900-4614-9B5C-6EF5A881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269572"/>
            <a:ext cx="8001000" cy="717373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import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org.eclipse.paho.client.mqttv3.MqttClient;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import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org.eclipse.paho.client.mqttv3.MqttConnectOptions;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import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org.eclipse.paho.client.mqttv3.MqttException;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import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org.eclipse.paho.client.mqttv3.MqttMessage;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import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org.eclipse.paho.client.mqttv3.persist.MemoryPersistence;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sz="1100" dirty="0">
              <a:solidFill>
                <a:srgbClr val="333333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class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Publish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Sample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       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static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void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main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String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[]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args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String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topic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"MQTT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Examples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String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content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from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MqttPublishSample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int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qos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2;</a:t>
            </a:r>
            <a:endParaRPr kumimoji="0" lang="en-US" altLang="el-GR" sz="11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String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broker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tcp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://iot.eclipse.org:1883";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String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clientId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JavaSample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MemoryPersistence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persistence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MemoryPersistence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try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MqttClient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sampleClient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MqttClient</a:t>
            </a:r>
            <a:r>
              <a:rPr kumimoji="0" lang="el-GR" altLang="el-GR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broker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clientId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persistence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MqttConnectOptions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connOpts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MqttConnectOptions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connOpts.setCleanSession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true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Connecting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to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broker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: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broker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sampleClient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.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connect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connOpts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Connected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1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Publishing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: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content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66FF"/>
                </a:solidFill>
                <a:effectLst/>
                <a:latin typeface="Menlo"/>
              </a:rPr>
              <a:t>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=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new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MqttMessage</a:t>
            </a:r>
            <a:r>
              <a:rPr kumimoji="0" lang="el-GR" altLang="el-GR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content.getBytes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message.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setQos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qos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sampleClient.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publish</a:t>
            </a:r>
            <a:r>
              <a:rPr kumimoji="0" lang="el-GR" altLang="el-GR" sz="11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topic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,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published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1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sampleClient.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disconnect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Disconnected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");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System.exit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(0);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catch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MqttException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reason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me.getReasonCode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msg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me.getMessage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loc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me.getLocalizedMessage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cause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me.getCause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System.out.println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("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excep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"+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	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me.printStackTrace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1100" dirty="0">
                <a:solidFill>
                  <a:srgbClr val="333333"/>
                </a:solidFill>
                <a:latin typeface="Menlo"/>
              </a:rPr>
              <a:t>	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  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nlo"/>
              </a:rPr>
              <a:t> }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C06F9-2598-4543-B0B7-E59FCB801054}"/>
              </a:ext>
            </a:extLst>
          </p:cNvPr>
          <p:cNvSpPr txBox="1"/>
          <p:nvPr/>
        </p:nvSpPr>
        <p:spPr>
          <a:xfrm>
            <a:off x="6164471" y="990600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JAVA Publisher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B609A-DF48-F816-355D-AF27018F3A38}"/>
              </a:ext>
            </a:extLst>
          </p:cNvPr>
          <p:cNvSpPr txBox="1"/>
          <p:nvPr/>
        </p:nvSpPr>
        <p:spPr>
          <a:xfrm>
            <a:off x="4818490" y="1752600"/>
            <a:ext cx="457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Edge server</a:t>
            </a:r>
          </a:p>
        </p:txBody>
      </p:sp>
    </p:spTree>
    <p:extLst>
      <p:ext uri="{BB962C8B-B14F-4D97-AF65-F5344CB8AC3E}">
        <p14:creationId xmlns:p14="http://schemas.microsoft.com/office/powerpoint/2010/main" val="2421506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2F4A08-EF1D-453C-9D9D-A302FAB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JAVA subscriber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EB2DA4-1795-4377-BCE5-D34237D5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26397D-593D-4FC7-9273-91782A855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69" y="0"/>
            <a:ext cx="5234031" cy="7117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8988B-EF13-C105-131C-4418F0BECB11}"/>
              </a:ext>
            </a:extLst>
          </p:cNvPr>
          <p:cNvSpPr txBox="1"/>
          <p:nvPr/>
        </p:nvSpPr>
        <p:spPr>
          <a:xfrm>
            <a:off x="76200" y="2590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Edge server</a:t>
            </a:r>
          </a:p>
        </p:txBody>
      </p:sp>
    </p:spTree>
    <p:extLst>
      <p:ext uri="{BB962C8B-B14F-4D97-AF65-F5344CB8AC3E}">
        <p14:creationId xmlns:p14="http://schemas.microsoft.com/office/powerpoint/2010/main" val="1488726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0457E0-EB66-41F6-8EAE-046B2FFA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Subscriber in JAVA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72905E-5760-48A8-8448-910B883E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F4999D1-CECD-45B0-B5AE-036C58FF7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5750"/>
            <a:ext cx="8782050" cy="549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68972-FE56-54BC-95B4-23E8F56636E4}"/>
              </a:ext>
            </a:extLst>
          </p:cNvPr>
          <p:cNvSpPr txBox="1"/>
          <p:nvPr/>
        </p:nvSpPr>
        <p:spPr>
          <a:xfrm>
            <a:off x="4955240" y="1371600"/>
            <a:ext cx="4619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Edge server</a:t>
            </a:r>
          </a:p>
        </p:txBody>
      </p:sp>
    </p:spTree>
    <p:extLst>
      <p:ext uri="{BB962C8B-B14F-4D97-AF65-F5344CB8AC3E}">
        <p14:creationId xmlns:p14="http://schemas.microsoft.com/office/powerpoint/2010/main" val="350612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Android Client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18608"/>
            <a:ext cx="8272462" cy="4991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hlinkClick r:id="rId3"/>
              </a:rPr>
              <a:t>https://eclipse.org/paho/clients/android/</a:t>
            </a:r>
            <a:r>
              <a:rPr lang="en-US" sz="2000" dirty="0"/>
              <a:t> </a:t>
            </a:r>
            <a:endParaRPr lang="el-GR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39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CC0B5B-7287-4DD1-8353-EF1999F6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25" y="1219200"/>
            <a:ext cx="6781800" cy="4614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F3F5A-EF49-EA99-5604-1D435846FFB7}"/>
              </a:ext>
            </a:extLst>
          </p:cNvPr>
          <p:cNvSpPr txBox="1"/>
          <p:nvPr/>
        </p:nvSpPr>
        <p:spPr>
          <a:xfrm>
            <a:off x="5943600" y="21336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IoT,</a:t>
            </a:r>
          </a:p>
          <a:p>
            <a:r>
              <a:rPr lang="en-US" b="1" dirty="0"/>
              <a:t> Android</a:t>
            </a:r>
          </a:p>
        </p:txBody>
      </p:sp>
    </p:spTree>
    <p:extLst>
      <p:ext uri="{BB962C8B-B14F-4D97-AF65-F5344CB8AC3E}">
        <p14:creationId xmlns:p14="http://schemas.microsoft.com/office/powerpoint/2010/main" val="30893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applications</a:t>
            </a:r>
            <a:endParaRPr lang="el-GR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4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C7E96F-9466-4F78-B4C9-CA9515E7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27043"/>
            <a:ext cx="8459656" cy="6044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22AD5-EF87-38CA-A3F2-B4EA3B2B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200"/>
            <a:ext cx="426085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374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Eclipse </a:t>
            </a:r>
            <a:r>
              <a:rPr lang="en-US" dirty="0" err="1"/>
              <a:t>Paho</a:t>
            </a:r>
            <a:r>
              <a:rPr lang="en-US" dirty="0"/>
              <a:t> Android Client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418608"/>
            <a:ext cx="8272462" cy="4991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40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52340E9-1DAD-445E-8E09-B4929746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280684"/>
            <a:ext cx="4191000" cy="1794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A7EA60C-2B5F-4906-8BD3-B0612801E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2" y="3212749"/>
            <a:ext cx="6189570" cy="3569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850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B4EF6-6831-4409-818A-2EAC4255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Χρήσιμοι σύνδεσμοι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047D10-FCE3-41F9-8541-B15DF075B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90006"/>
            <a:ext cx="8196262" cy="530639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MQTT</a:t>
            </a:r>
            <a:endParaRPr lang="el-GR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hlinkClick r:id="rId2"/>
              </a:rPr>
              <a:t>http://mqtt.org/</a:t>
            </a:r>
            <a:endParaRPr lang="el-GR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Eclipse </a:t>
            </a:r>
            <a:r>
              <a:rPr lang="en-US" sz="2400" dirty="0" err="1"/>
              <a:t>Paho</a:t>
            </a:r>
            <a:r>
              <a:rPr lang="en-US" sz="2400" dirty="0"/>
              <a:t> Java client</a:t>
            </a:r>
            <a:endParaRPr lang="el-GR" sz="24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hlinkClick r:id="rId3"/>
              </a:rPr>
              <a:t>https://eclipse.org/paho/clients/java/</a:t>
            </a:r>
            <a:endParaRPr lang="en-US" sz="20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hlinkClick r:id="rId4"/>
              </a:rPr>
              <a:t>https://www.eclipse.org/paho/files/javadoc/org/eclipse/paho/client/mqttv3/package-summary.html</a:t>
            </a:r>
            <a:r>
              <a:rPr lang="en-US" sz="2000" dirty="0"/>
              <a:t> </a:t>
            </a:r>
            <a:endParaRPr lang="el-GR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Eclipse </a:t>
            </a:r>
            <a:r>
              <a:rPr lang="en-US" sz="2400" dirty="0" err="1"/>
              <a:t>Paho</a:t>
            </a:r>
            <a:r>
              <a:rPr lang="en-US" sz="2400" dirty="0"/>
              <a:t> Android Client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hlinkClick r:id="rId5"/>
              </a:rPr>
              <a:t>https://eclipse.org/paho/clients/android/</a:t>
            </a:r>
            <a:r>
              <a:rPr lang="el-GR" sz="2000" dirty="0"/>
              <a:t> </a:t>
            </a:r>
            <a:endParaRPr lang="en-US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/>
              <a:t>Mosquitto</a:t>
            </a:r>
            <a:r>
              <a:rPr lang="en-US" sz="2400" dirty="0"/>
              <a:t> Broker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hlinkClick r:id="rId6"/>
              </a:rPr>
              <a:t>https://mosquitto.org</a:t>
            </a:r>
            <a:r>
              <a:rPr lang="en-US" sz="2000" dirty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54362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7B8C-9616-426A-94D2-9B7A3A8C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Χρήσιμοι σύνδεσμοι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11A39-1D83-490A-B104-5A0C90C6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Introduction to MQTT - learn.sparkfun.com</a:t>
            </a:r>
            <a:endParaRPr lang="en-US" sz="2400" dirty="0"/>
          </a:p>
          <a:p>
            <a:r>
              <a:rPr lang="en-US" sz="2400" dirty="0">
                <a:hlinkClick r:id="rId3"/>
              </a:rPr>
              <a:t>MQTT 101 Tutorial: Introduction and Hands-on using Eclipse </a:t>
            </a:r>
            <a:r>
              <a:rPr lang="en-US" sz="2400" dirty="0" err="1">
                <a:hlinkClick r:id="rId3"/>
              </a:rPr>
              <a:t>Mosquitto</a:t>
            </a:r>
            <a:r>
              <a:rPr lang="en-US" sz="2400" dirty="0">
                <a:hlinkClick r:id="rId3"/>
              </a:rPr>
              <a:t> – </a:t>
            </a:r>
            <a:r>
              <a:rPr lang="en-US" sz="2400" dirty="0" err="1">
                <a:hlinkClick r:id="rId3"/>
              </a:rPr>
              <a:t>Atadiat</a:t>
            </a:r>
            <a:endParaRPr lang="en-US" sz="2400" dirty="0"/>
          </a:p>
          <a:p>
            <a:r>
              <a:rPr lang="en-US" sz="2400" dirty="0"/>
              <a:t>15 Frequently Asked MQTT Questions: </a:t>
            </a:r>
          </a:p>
          <a:p>
            <a:pPr lvl="1"/>
            <a:r>
              <a:rPr lang="en-US" sz="2000" dirty="0">
                <a:hlinkClick r:id="rId4"/>
              </a:rPr>
              <a:t>https://www.hivemq.com/article/15-frequently-asked-mqtt-questions/</a:t>
            </a:r>
            <a:r>
              <a:rPr lang="en-US" sz="2000" dirty="0"/>
              <a:t>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8662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applications</a:t>
            </a:r>
            <a:endParaRPr lang="el-GR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5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C7E96F-9466-4F78-B4C9-CA9515E7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0"/>
            <a:ext cx="8459656" cy="6044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40338C-9420-FAEB-E94B-ED248E08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4" y="2922697"/>
            <a:ext cx="8011643" cy="37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75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applications</a:t>
            </a:r>
            <a:endParaRPr lang="el-GR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6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C7E96F-9466-4F78-B4C9-CA9515E7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27043"/>
            <a:ext cx="8459656" cy="6044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94766-C1EB-CD1E-05B8-2E32FEFA0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838200"/>
            <a:ext cx="3496163" cy="463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4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applications</a:t>
            </a:r>
            <a:endParaRPr lang="el-GR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C1F55-7D9D-496F-BD1D-4D19C658AF5D}" type="slidenum">
              <a:rPr lang="el-GR" smtClean="0"/>
              <a:pPr>
                <a:defRPr/>
              </a:pPr>
              <a:t>7</a:t>
            </a:fld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C7E96F-9466-4F78-B4C9-CA9515E72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27043"/>
            <a:ext cx="8459656" cy="6044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EE1928-5004-A406-7C04-654DE48F6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83" y="1447800"/>
            <a:ext cx="7625189" cy="338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06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2410-5041-FC85-2D14-ACB1B281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Έξυπνος πλανήτης: τα </a:t>
            </a:r>
            <a:r>
              <a:rPr lang="en-US" dirty="0"/>
              <a:t>- 3 Is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E7BEE-5B82-6701-850C-7096FCCF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</a:rPr>
              <a:t>Instrumented</a:t>
            </a:r>
            <a:r>
              <a:rPr lang="el-GR" sz="2200" b="1" dirty="0">
                <a:latin typeface="Arial" panose="020B0604020202020204" pitchFamily="34" charset="0"/>
              </a:rPr>
              <a:t> </a:t>
            </a:r>
            <a:r>
              <a:rPr lang="el-GR" sz="2200" dirty="0">
                <a:latin typeface="Arial" panose="020B0604020202020204" pitchFamily="34" charset="0"/>
              </a:rPr>
              <a:t>(</a:t>
            </a:r>
            <a:r>
              <a:rPr lang="el-GR" sz="2200" dirty="0">
                <a:effectLst/>
                <a:latin typeface="Arial" panose="020B0604020202020204" pitchFamily="34" charset="0"/>
              </a:rPr>
              <a:t>όργανα</a:t>
            </a:r>
            <a:r>
              <a:rPr lang="en-US" sz="2200" dirty="0">
                <a:effectLst/>
                <a:latin typeface="Arial" panose="020B0604020202020204" pitchFamily="34" charset="0"/>
              </a:rPr>
              <a:t>/</a:t>
            </a:r>
            <a:r>
              <a:rPr lang="el-GR" sz="2200" dirty="0">
                <a:effectLst/>
                <a:latin typeface="Arial" panose="020B0604020202020204" pitchFamily="34" charset="0"/>
              </a:rPr>
              <a:t>συσκευές): Οι πληροφορίες συλλαμβάνονται όπου υπάρχουν, όπως με τη χρήση απομακρυσμένων αισθητήρων.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</a:rPr>
              <a:t>Interconnected</a:t>
            </a:r>
            <a:r>
              <a:rPr lang="el-GR" sz="2200" b="1" dirty="0">
                <a:latin typeface="Arial" panose="020B0604020202020204" pitchFamily="34" charset="0"/>
              </a:rPr>
              <a:t> </a:t>
            </a:r>
            <a:r>
              <a:rPr lang="el-GR" sz="2200" dirty="0">
                <a:effectLst/>
                <a:latin typeface="Arial" panose="020B0604020202020204" pitchFamily="34" charset="0"/>
              </a:rPr>
              <a:t>(</a:t>
            </a:r>
            <a:r>
              <a:rPr lang="el-GR" sz="2200" dirty="0">
                <a:latin typeface="Arial" panose="020B0604020202020204" pitchFamily="34" charset="0"/>
              </a:rPr>
              <a:t>Διασυνδεδεμένοι): Οι πληροφορίες μεταφέρονται από το σημείο συλλογής σε οποιοδήποτε σημείο μπορεί να καταναλωθεί με χρήσιμο τρόπο.</a:t>
            </a:r>
            <a:endParaRPr lang="en-US" sz="22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ffectLst/>
                <a:latin typeface="Arial" panose="020B0604020202020204" pitchFamily="34" charset="0"/>
              </a:rPr>
              <a:t>Intelligent</a:t>
            </a:r>
            <a:r>
              <a:rPr lang="el-GR" sz="2200" dirty="0">
                <a:latin typeface="Arial" panose="020B0604020202020204" pitchFamily="34" charset="0"/>
              </a:rPr>
              <a:t> (Ευφυής): Οι πληροφορίες επεξεργάζονται, αναλύονται και αξιοποιούνται για την άντληση της μέγιστης δυνατής αξίας και γνώσης.</a:t>
            </a:r>
            <a:endParaRPr lang="en-US" sz="22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5833A-B1C8-2C47-48EF-C25D7555B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91494"/>
            <a:ext cx="7040555" cy="21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D6C0-2B40-BB1A-558E-6554E91A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8C33-D7D0-3F18-E745-ECC93A6B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Συσκευές: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μικροσκοπικοί αισθητήρες,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ετικέτες RFID σε αυτόνομα προϊόντα,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έξυπνα κινητά τηλέφωνα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συσκευές GPS με επίγνωση της τοποθεσίας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 έως φορητούς υπολογιστές και ενσωματωμένα συστήματα.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200" dirty="0"/>
              <a:t>Αυτές οι συσκευές έχουν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συνήθως αρκετή υπολογιστική ισχύ για να συλλέγουν και να μεταδίδουν δεδομένα, και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ορισμένες έχουν αρκετή ώστε να ανταποκρίνονται σε αιτήματα τροποποίησης της συμπεριφοράς τους.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63048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7403</TotalTime>
  <Words>2181</Words>
  <Application>Microsoft Office PowerPoint</Application>
  <PresentationFormat>On-screen Show (4:3)</PresentationFormat>
  <Paragraphs>377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Courier New</vt:lpstr>
      <vt:lpstr>Helvetica Neue</vt:lpstr>
      <vt:lpstr>Menlo</vt:lpstr>
      <vt:lpstr>Source Code Pro</vt:lpstr>
      <vt:lpstr>Times New Roman</vt:lpstr>
      <vt:lpstr>Verdana</vt:lpstr>
      <vt:lpstr>Wingdings</vt:lpstr>
      <vt:lpstr>Profile</vt:lpstr>
      <vt:lpstr>Διάλεξη  Message Queuing Telemetry Transport (MQTT) </vt:lpstr>
      <vt:lpstr>PowerPoint Presentation</vt:lpstr>
      <vt:lpstr>IoT applications</vt:lpstr>
      <vt:lpstr>IoT applications</vt:lpstr>
      <vt:lpstr>IoT applications</vt:lpstr>
      <vt:lpstr>IoT applications</vt:lpstr>
      <vt:lpstr>IoT applications</vt:lpstr>
      <vt:lpstr>Έξυπνος πλανήτης: τα - 3 Is</vt:lpstr>
      <vt:lpstr>Συσκευές (1)</vt:lpstr>
      <vt:lpstr>Συσκευές (2)</vt:lpstr>
      <vt:lpstr>Τηλεμετρία και Διαδίκτυο</vt:lpstr>
      <vt:lpstr>PowerPoint Presentation</vt:lpstr>
      <vt:lpstr>Publish-subscribe</vt:lpstr>
      <vt:lpstr>Publish-subscribe</vt:lpstr>
      <vt:lpstr>PowerPoint Presentation</vt:lpstr>
      <vt:lpstr>MQ Telemetry Transport (ΜQTT)</vt:lpstr>
      <vt:lpstr>MQ Telemetry Transport (ΜQTT)</vt:lpstr>
      <vt:lpstr>MQ Telemetry Transport (ΜQTT)</vt:lpstr>
      <vt:lpstr>PowerPoint Presentation</vt:lpstr>
      <vt:lpstr>PowerPoint Presentation</vt:lpstr>
      <vt:lpstr>QoS - Ποιότητα υπηρεσίας</vt:lpstr>
      <vt:lpstr>QoS</vt:lpstr>
      <vt:lpstr>MQTT &amp; Devices</vt:lpstr>
      <vt:lpstr>PowerPoint Presentation</vt:lpstr>
      <vt:lpstr>PowerPoint Presentation</vt:lpstr>
      <vt:lpstr>PowerPoint Presentation</vt:lpstr>
      <vt:lpstr>Εργαλεία για την εργασία </vt:lpstr>
      <vt:lpstr>Εργαλεία</vt:lpstr>
      <vt:lpstr>http://mqtt.org/</vt:lpstr>
      <vt:lpstr>Mosquitto broker, publisher, subscriber </vt:lpstr>
      <vt:lpstr> </vt:lpstr>
      <vt:lpstr>Τεχνολογίες &amp; σενάρια</vt:lpstr>
      <vt:lpstr>Βιβλιοθηκεσ για JAVA &amp; ANDROID</vt:lpstr>
      <vt:lpstr>Eclipse Paho Java client </vt:lpstr>
      <vt:lpstr>Eclipse Paho Java client </vt:lpstr>
      <vt:lpstr>PowerPoint Presentation</vt:lpstr>
      <vt:lpstr>JAVA subscriber</vt:lpstr>
      <vt:lpstr>Subscriber in JAVA</vt:lpstr>
      <vt:lpstr>Eclipse Paho Android Client</vt:lpstr>
      <vt:lpstr>Eclipse Paho Android Client</vt:lpstr>
      <vt:lpstr>Χρήσιμοι σύνδεσμοι</vt:lpstr>
      <vt:lpstr>Χρήσιμοι σύνδεσμοι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pantelis balaouras</cp:lastModifiedBy>
  <cp:revision>1054</cp:revision>
  <cp:lastPrinted>2017-11-03T12:52:37Z</cp:lastPrinted>
  <dcterms:created xsi:type="dcterms:W3CDTF">1601-01-01T00:00:00Z</dcterms:created>
  <dcterms:modified xsi:type="dcterms:W3CDTF">2023-10-03T08:08:10Z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