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334" r:id="rId2"/>
    <p:sldId id="316" r:id="rId3"/>
    <p:sldId id="315" r:id="rId4"/>
    <p:sldId id="331" r:id="rId5"/>
    <p:sldId id="332" r:id="rId6"/>
    <p:sldId id="353" r:id="rId7"/>
    <p:sldId id="317" r:id="rId8"/>
    <p:sldId id="333" r:id="rId9"/>
    <p:sldId id="319" r:id="rId10"/>
    <p:sldId id="320" r:id="rId11"/>
    <p:sldId id="335" r:id="rId12"/>
    <p:sldId id="346" r:id="rId13"/>
    <p:sldId id="349" r:id="rId14"/>
    <p:sldId id="347" r:id="rId15"/>
    <p:sldId id="350" r:id="rId16"/>
    <p:sldId id="348" r:id="rId17"/>
    <p:sldId id="351" r:id="rId18"/>
    <p:sldId id="321" r:id="rId19"/>
    <p:sldId id="324" r:id="rId20"/>
    <p:sldId id="326" r:id="rId21"/>
    <p:sldId id="327" r:id="rId22"/>
    <p:sldId id="328" r:id="rId23"/>
    <p:sldId id="329" r:id="rId24"/>
    <p:sldId id="330" r:id="rId25"/>
    <p:sldId id="339" r:id="rId26"/>
    <p:sldId id="352" r:id="rId27"/>
    <p:sldId id="340" r:id="rId28"/>
    <p:sldId id="341" r:id="rId29"/>
    <p:sldId id="342" r:id="rId30"/>
    <p:sldId id="343" r:id="rId31"/>
    <p:sldId id="344" r:id="rId32"/>
    <p:sldId id="345" r:id="rId33"/>
  </p:sldIdLst>
  <p:sldSz cx="9144000" cy="6858000" type="screen4x3"/>
  <p:notesSz cx="6724650" cy="97742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2532"/>
    <a:srgbClr val="0066FF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88877" autoAdjust="0"/>
  </p:normalViewPr>
  <p:slideViewPr>
    <p:cSldViewPr>
      <p:cViewPr varScale="1">
        <p:scale>
          <a:sx n="98" d="100"/>
          <a:sy n="98" d="100"/>
        </p:scale>
        <p:origin x="20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4B9CB7D1-036F-4417-A9A6-D1237329B8BE}"/>
    <pc:docChg chg="modSld">
      <pc:chgData name="pantelis bbalaouras" userId="25e8755020fc1734" providerId="LiveId" clId="{4B9CB7D1-036F-4417-A9A6-D1237329B8BE}" dt="2019-10-15T07:36:21.296" v="33" actId="113"/>
      <pc:docMkLst>
        <pc:docMk/>
      </pc:docMkLst>
      <pc:sldChg chg="modSp">
        <pc:chgData name="pantelis bbalaouras" userId="25e8755020fc1734" providerId="LiveId" clId="{4B9CB7D1-036F-4417-A9A6-D1237329B8BE}" dt="2019-10-08T08:44:42.037" v="4" actId="207"/>
        <pc:sldMkLst>
          <pc:docMk/>
          <pc:sldMk cId="0" sldId="329"/>
        </pc:sldMkLst>
        <pc:spChg chg="mod">
          <ac:chgData name="pantelis bbalaouras" userId="25e8755020fc1734" providerId="LiveId" clId="{4B9CB7D1-036F-4417-A9A6-D1237329B8BE}" dt="2019-10-08T08:44:42.037" v="4" actId="207"/>
          <ac:spMkLst>
            <pc:docMk/>
            <pc:sldMk cId="0" sldId="329"/>
            <ac:spMk id="3" creationId="{D625B5DE-CA80-447B-9656-7CC41C1DC90F}"/>
          </ac:spMkLst>
        </pc:spChg>
      </pc:sldChg>
      <pc:sldChg chg="addSp modSp">
        <pc:chgData name="pantelis bbalaouras" userId="25e8755020fc1734" providerId="LiveId" clId="{4B9CB7D1-036F-4417-A9A6-D1237329B8BE}" dt="2019-10-08T08:51:06.665" v="14" actId="1076"/>
        <pc:sldMkLst>
          <pc:docMk/>
          <pc:sldMk cId="0" sldId="330"/>
        </pc:sldMkLst>
        <pc:spChg chg="add mod">
          <ac:chgData name="pantelis bbalaouras" userId="25e8755020fc1734" providerId="LiveId" clId="{4B9CB7D1-036F-4417-A9A6-D1237329B8BE}" dt="2019-10-08T08:51:06.665" v="14" actId="1076"/>
          <ac:spMkLst>
            <pc:docMk/>
            <pc:sldMk cId="0" sldId="330"/>
            <ac:spMk id="4" creationId="{80707B19-0FFF-4C4D-A489-706B2AB79711}"/>
          </ac:spMkLst>
        </pc:spChg>
      </pc:sldChg>
      <pc:sldChg chg="modSp">
        <pc:chgData name="pantelis bbalaouras" userId="25e8755020fc1734" providerId="LiveId" clId="{4B9CB7D1-036F-4417-A9A6-D1237329B8BE}" dt="2019-10-08T09:05:52.157" v="32" actId="20577"/>
        <pc:sldMkLst>
          <pc:docMk/>
          <pc:sldMk cId="1221454115" sldId="340"/>
        </pc:sldMkLst>
        <pc:spChg chg="mod">
          <ac:chgData name="pantelis bbalaouras" userId="25e8755020fc1734" providerId="LiveId" clId="{4B9CB7D1-036F-4417-A9A6-D1237329B8BE}" dt="2019-10-08T09:05:52.157" v="32" actId="20577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B9CB7D1-036F-4417-A9A6-D1237329B8BE}" dt="2019-10-15T07:36:21.296" v="33" actId="113"/>
        <pc:sldMkLst>
          <pc:docMk/>
          <pc:sldMk cId="1269649157" sldId="349"/>
        </pc:sldMkLst>
        <pc:spChg chg="mod">
          <ac:chgData name="pantelis bbalaouras" userId="25e8755020fc1734" providerId="LiveId" clId="{4B9CB7D1-036F-4417-A9A6-D1237329B8BE}" dt="2019-10-15T07:36:21.296" v="33" actId="113"/>
          <ac:spMkLst>
            <pc:docMk/>
            <pc:sldMk cId="1269649157" sldId="349"/>
            <ac:spMk id="3" creationId="{31F0D2DC-EDC1-4DF3-A2B4-ED791BB944F0}"/>
          </ac:spMkLst>
        </pc:spChg>
      </pc:sldChg>
    </pc:docChg>
  </pc:docChgLst>
  <pc:docChgLst>
    <pc:chgData name="pantelis balaouras" userId="25e8755020fc1734" providerId="LiveId" clId="{1B029D28-51F7-439B-BF14-910CB0C620EF}"/>
    <pc:docChg chg="undo custSel modSld">
      <pc:chgData name="pantelis balaouras" userId="25e8755020fc1734" providerId="LiveId" clId="{1B029D28-51F7-439B-BF14-910CB0C620EF}" dt="2023-10-10T09:53:53.180" v="90" actId="1076"/>
      <pc:docMkLst>
        <pc:docMk/>
      </pc:docMkLst>
      <pc:sldChg chg="modSp mod">
        <pc:chgData name="pantelis balaouras" userId="25e8755020fc1734" providerId="LiveId" clId="{1B029D28-51F7-439B-BF14-910CB0C620EF}" dt="2023-10-10T09:53:53.180" v="90" actId="1076"/>
        <pc:sldMkLst>
          <pc:docMk/>
          <pc:sldMk cId="0" sldId="329"/>
        </pc:sldMkLst>
        <pc:picChg chg="mod">
          <ac:chgData name="pantelis balaouras" userId="25e8755020fc1734" providerId="LiveId" clId="{1B029D28-51F7-439B-BF14-910CB0C620EF}" dt="2023-10-10T09:53:53.180" v="90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 mod">
        <pc:chgData name="pantelis balaouras" userId="25e8755020fc1734" providerId="LiveId" clId="{1B029D28-51F7-439B-BF14-910CB0C620EF}" dt="2023-10-10T08:58:16.007" v="5" actId="20577"/>
        <pc:sldMkLst>
          <pc:docMk/>
          <pc:sldMk cId="1548874758" sldId="334"/>
        </pc:sldMkLst>
        <pc:spChg chg="mod">
          <ac:chgData name="pantelis balaouras" userId="25e8755020fc1734" providerId="LiveId" clId="{1B029D28-51F7-439B-BF14-910CB0C620EF}" dt="2023-10-10T08:58:16.007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mod">
        <pc:chgData name="pantelis balaouras" userId="25e8755020fc1734" providerId="LiveId" clId="{1B029D28-51F7-439B-BF14-910CB0C620EF}" dt="2023-10-10T09:25:48.484" v="80" actId="20577"/>
        <pc:sldMkLst>
          <pc:docMk/>
          <pc:sldMk cId="90240113" sldId="347"/>
        </pc:sldMkLst>
        <pc:spChg chg="mod">
          <ac:chgData name="pantelis balaouras" userId="25e8755020fc1734" providerId="LiveId" clId="{1B029D28-51F7-439B-BF14-910CB0C620EF}" dt="2023-10-10T09:19:11.462" v="72" actId="948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alaouras" userId="25e8755020fc1734" providerId="LiveId" clId="{1B029D28-51F7-439B-BF14-910CB0C620EF}" dt="2023-10-10T09:25:48.484" v="80" actId="20577"/>
          <ac:spMkLst>
            <pc:docMk/>
            <pc:sldMk cId="90240113" sldId="347"/>
            <ac:spMk id="19" creationId="{9CBC53E8-B49E-4C19-A42C-43688875A98F}"/>
          </ac:spMkLst>
        </pc:spChg>
      </pc:sldChg>
      <pc:sldChg chg="modSp mod">
        <pc:chgData name="pantelis balaouras" userId="25e8755020fc1734" providerId="LiveId" clId="{1B029D28-51F7-439B-BF14-910CB0C620EF}" dt="2023-10-10T09:27:49.601" v="87" actId="20577"/>
        <pc:sldMkLst>
          <pc:docMk/>
          <pc:sldMk cId="3794105841" sldId="348"/>
        </pc:sldMkLst>
        <pc:spChg chg="mod">
          <ac:chgData name="pantelis balaouras" userId="25e8755020fc1734" providerId="LiveId" clId="{1B029D28-51F7-439B-BF14-910CB0C620EF}" dt="2023-10-10T09:27:49.601" v="87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  <pc:docChgLst>
    <pc:chgData name="pantelis bbalaouras" userId="25e8755020fc1734" providerId="LiveId" clId="{6CFD5E5E-EE5D-4EC0-AC58-6DE541ED08ED}"/>
    <pc:docChg chg="addSld modSld">
      <pc:chgData name="pantelis bbalaouras" userId="25e8755020fc1734" providerId="LiveId" clId="{6CFD5E5E-EE5D-4EC0-AC58-6DE541ED08ED}" dt="2018-10-07T10:31:59.455" v="58" actId="14100"/>
      <pc:docMkLst>
        <pc:docMk/>
      </pc:docMkLst>
      <pc:sldChg chg="modSp">
        <pc:chgData name="pantelis bbalaouras" userId="25e8755020fc1734" providerId="LiveId" clId="{6CFD5E5E-EE5D-4EC0-AC58-6DE541ED08ED}" dt="2018-10-06T15:10:27.411" v="10" actId="20577"/>
        <pc:sldMkLst>
          <pc:docMk/>
          <pc:sldMk cId="0" sldId="315"/>
        </pc:sldMkLst>
        <pc:spChg chg="mod">
          <ac:chgData name="pantelis bbalaouras" userId="25e8755020fc1734" providerId="LiveId" clId="{6CFD5E5E-EE5D-4EC0-AC58-6DE541ED08ED}" dt="2018-10-06T15:10:27.411" v="10" actId="20577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0:13.420" v="23" actId="1036"/>
        <pc:sldMkLst>
          <pc:docMk/>
          <pc:sldMk cId="3739735708" sldId="331"/>
        </pc:sldMkLst>
        <pc:spChg chg="mod">
          <ac:chgData name="pantelis bbalaouras" userId="25e8755020fc1734" providerId="LiveId" clId="{6CFD5E5E-EE5D-4EC0-AC58-6DE541ED08ED}" dt="2018-10-07T10:30:13.420" v="23" actId="1036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1:35.973" v="55" actId="14100"/>
        <pc:sldMkLst>
          <pc:docMk/>
          <pc:sldMk cId="207306340" sldId="332"/>
        </pc:sldMkLst>
        <pc:spChg chg="mod">
          <ac:chgData name="pantelis bbalaouras" userId="25e8755020fc1734" providerId="LiveId" clId="{6CFD5E5E-EE5D-4EC0-AC58-6DE541ED08ED}" dt="2018-10-07T10:31:02.636" v="42" actId="20577"/>
          <ac:spMkLst>
            <pc:docMk/>
            <pc:sldMk cId="207306340" sldId="332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35.973" v="55" actId="14100"/>
          <ac:spMkLst>
            <pc:docMk/>
            <pc:sldMk cId="207306340" sldId="332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5T17:30:12.205" v="3" actId="20577"/>
        <pc:sldMkLst>
          <pc:docMk/>
          <pc:sldMk cId="1548874758" sldId="334"/>
        </pc:sldMkLst>
        <pc:spChg chg="mod">
          <ac:chgData name="pantelis bbalaouras" userId="25e8755020fc1734" providerId="LiveId" clId="{6CFD5E5E-EE5D-4EC0-AC58-6DE541ED08ED}" dt="2018-10-05T17:30:12.205" v="3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add">
        <pc:chgData name="pantelis bbalaouras" userId="25e8755020fc1734" providerId="LiveId" clId="{6CFD5E5E-EE5D-4EC0-AC58-6DE541ED08ED}" dt="2018-10-07T10:31:59.455" v="58" actId="14100"/>
        <pc:sldMkLst>
          <pc:docMk/>
          <pc:sldMk cId="4216906793" sldId="353"/>
        </pc:sldMkLst>
        <pc:spChg chg="mod">
          <ac:chgData name="pantelis bbalaouras" userId="25e8755020fc1734" providerId="LiveId" clId="{6CFD5E5E-EE5D-4EC0-AC58-6DE541ED08ED}" dt="2018-10-07T10:31:08.759" v="48" actId="20577"/>
          <ac:spMkLst>
            <pc:docMk/>
            <pc:sldMk cId="4216906793" sldId="353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59.455" v="58" actId="14100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1BC458B0-6D30-4072-BD4B-B82854CA5791}"/>
    <pc:docChg chg="undo custSel modSld">
      <pc:chgData name="pantelis bbalaouras" userId="25e8755020fc1734" providerId="LiveId" clId="{1BC458B0-6D30-4072-BD4B-B82854CA5791}" dt="2020-10-20T09:10:48.461" v="348" actId="1076"/>
      <pc:docMkLst>
        <pc:docMk/>
      </pc:docMkLst>
      <pc:sldChg chg="modSp mod">
        <pc:chgData name="pantelis bbalaouras" userId="25e8755020fc1734" providerId="LiveId" clId="{1BC458B0-6D30-4072-BD4B-B82854CA5791}" dt="2020-10-20T07:51:52.696" v="208" actId="14100"/>
        <pc:sldMkLst>
          <pc:docMk/>
          <pc:sldMk cId="0" sldId="326"/>
        </pc:sldMkLst>
        <pc:spChg chg="mod">
          <ac:chgData name="pantelis bbalaouras" userId="25e8755020fc1734" providerId="LiveId" clId="{1BC458B0-6D30-4072-BD4B-B82854CA5791}" dt="2020-10-20T07:30:15.432" v="200" actId="20577"/>
          <ac:spMkLst>
            <pc:docMk/>
            <pc:sldMk cId="0" sldId="326"/>
            <ac:spMk id="2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7:51:52.696" v="208" actId="14100"/>
          <ac:spMkLst>
            <pc:docMk/>
            <pc:sldMk cId="0" sldId="326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1BC458B0-6D30-4072-BD4B-B82854CA5791}" dt="2020-10-20T08:16:11.991" v="234" actId="6549"/>
        <pc:sldMkLst>
          <pc:docMk/>
          <pc:sldMk cId="0" sldId="329"/>
        </pc:sldMkLst>
        <pc:spChg chg="mod">
          <ac:chgData name="pantelis bbalaouras" userId="25e8755020fc1734" providerId="LiveId" clId="{1BC458B0-6D30-4072-BD4B-B82854CA5791}" dt="2020-10-20T08:16:11.991" v="234" actId="6549"/>
          <ac:spMkLst>
            <pc:docMk/>
            <pc:sldMk cId="0" sldId="329"/>
            <ac:spMk id="3" creationId="{D625B5DE-CA80-447B-9656-7CC41C1DC90F}"/>
          </ac:spMkLst>
        </pc:spChg>
      </pc:sldChg>
      <pc:sldChg chg="addSp modSp mod">
        <pc:chgData name="pantelis bbalaouras" userId="25e8755020fc1734" providerId="LiveId" clId="{1BC458B0-6D30-4072-BD4B-B82854CA5791}" dt="2020-10-20T08:22:34.517" v="274" actId="1076"/>
        <pc:sldMkLst>
          <pc:docMk/>
          <pc:sldMk cId="0" sldId="330"/>
        </pc:sldMkLst>
        <pc:spChg chg="add mod">
          <ac:chgData name="pantelis bbalaouras" userId="25e8755020fc1734" providerId="LiveId" clId="{1BC458B0-6D30-4072-BD4B-B82854CA5791}" dt="2020-10-20T08:22:34.517" v="274" actId="1076"/>
          <ac:spMkLst>
            <pc:docMk/>
            <pc:sldMk cId="0" sldId="330"/>
            <ac:spMk id="8" creationId="{1B12C820-30E8-4681-A145-F68024C57C2D}"/>
          </ac:spMkLst>
        </pc:spChg>
        <pc:spChg chg="mod">
          <ac:chgData name="pantelis bbalaouras" userId="25e8755020fc1734" providerId="LiveId" clId="{1BC458B0-6D30-4072-BD4B-B82854CA5791}" dt="2020-10-20T08:19:57.856" v="235" actId="14100"/>
          <ac:spMkLst>
            <pc:docMk/>
            <pc:sldMk cId="0" sldId="330"/>
            <ac:spMk id="17" creationId="{00000000-0000-0000-0000-000000000000}"/>
          </ac:spMkLst>
        </pc:spChg>
        <pc:cxnChg chg="add mod">
          <ac:chgData name="pantelis bbalaouras" userId="25e8755020fc1734" providerId="LiveId" clId="{1BC458B0-6D30-4072-BD4B-B82854CA5791}" dt="2020-10-20T08:21:57.093" v="243" actId="1037"/>
          <ac:cxnSpMkLst>
            <pc:docMk/>
            <pc:sldMk cId="0" sldId="330"/>
            <ac:cxnSpMk id="7" creationId="{EF4BD0B3-3596-43A4-B3DF-A54C898959CE}"/>
          </ac:cxnSpMkLst>
        </pc:cxnChg>
      </pc:sldChg>
      <pc:sldChg chg="modSp mod">
        <pc:chgData name="pantelis bbalaouras" userId="25e8755020fc1734" providerId="LiveId" clId="{1BC458B0-6D30-4072-BD4B-B82854CA5791}" dt="2020-10-20T06:55:41.600" v="35" actId="113"/>
        <pc:sldMkLst>
          <pc:docMk/>
          <pc:sldMk cId="4119048917" sldId="335"/>
        </pc:sldMkLst>
        <pc:spChg chg="mod">
          <ac:chgData name="pantelis bbalaouras" userId="25e8755020fc1734" providerId="LiveId" clId="{1BC458B0-6D30-4072-BD4B-B82854CA5791}" dt="2020-10-20T06:55:41.600" v="35" actId="113"/>
          <ac:spMkLst>
            <pc:docMk/>
            <pc:sldMk cId="4119048917" sldId="335"/>
            <ac:spMk id="10" creationId="{00000000-0000-0000-0000-000000000000}"/>
          </ac:spMkLst>
        </pc:spChg>
      </pc:sldChg>
      <pc:sldChg chg="modSp mod">
        <pc:chgData name="pantelis bbalaouras" userId="25e8755020fc1734" providerId="LiveId" clId="{1BC458B0-6D30-4072-BD4B-B82854CA5791}" dt="2020-10-20T08:26:47.029" v="277" actId="113"/>
        <pc:sldMkLst>
          <pc:docMk/>
          <pc:sldMk cId="1221454115" sldId="340"/>
        </pc:sldMkLst>
        <pc:spChg chg="mod">
          <ac:chgData name="pantelis bbalaouras" userId="25e8755020fc1734" providerId="LiveId" clId="{1BC458B0-6D30-4072-BD4B-B82854CA5791}" dt="2020-10-20T08:26:47.029" v="277" actId="113"/>
          <ac:spMkLst>
            <pc:docMk/>
            <pc:sldMk cId="1221454115" sldId="340"/>
            <ac:spMk id="3" creationId="{00000000-0000-0000-0000-000000000000}"/>
          </ac:spMkLst>
        </pc:spChg>
      </pc:sldChg>
      <pc:sldChg chg="addSp delSp modSp mod">
        <pc:chgData name="pantelis bbalaouras" userId="25e8755020fc1734" providerId="LiveId" clId="{1BC458B0-6D30-4072-BD4B-B82854CA5791}" dt="2020-10-20T08:53:02.711" v="328" actId="1076"/>
        <pc:sldMkLst>
          <pc:docMk/>
          <pc:sldMk cId="907752134" sldId="342"/>
        </pc:sldMkLst>
        <pc:spChg chg="mod">
          <ac:chgData name="pantelis bbalaouras" userId="25e8755020fc1734" providerId="LiveId" clId="{1BC458B0-6D30-4072-BD4B-B82854CA5791}" dt="2020-10-20T08:39:26.838" v="289" actId="14100"/>
          <ac:spMkLst>
            <pc:docMk/>
            <pc:sldMk cId="907752134" sldId="342"/>
            <ac:spMk id="5" creationId="{3C9FE42F-569E-489F-BA62-DED417FB851B}"/>
          </ac:spMkLst>
        </pc:spChg>
        <pc:spChg chg="add del ord">
          <ac:chgData name="pantelis bbalaouras" userId="25e8755020fc1734" providerId="LiveId" clId="{1BC458B0-6D30-4072-BD4B-B82854CA5791}" dt="2020-10-20T08:37:12.834" v="281" actId="478"/>
          <ac:spMkLst>
            <pc:docMk/>
            <pc:sldMk cId="907752134" sldId="342"/>
            <ac:spMk id="6" creationId="{190EE9E9-3FEE-4787-BD70-869B23F599F1}"/>
          </ac:spMkLst>
        </pc:spChg>
        <pc:spChg chg="add">
          <ac:chgData name="pantelis bbalaouras" userId="25e8755020fc1734" providerId="LiveId" clId="{1BC458B0-6D30-4072-BD4B-B82854CA5791}" dt="2020-10-20T08:51:19.055" v="290" actId="11529"/>
          <ac:spMkLst>
            <pc:docMk/>
            <pc:sldMk cId="907752134" sldId="342"/>
            <ac:spMk id="9" creationId="{FD5196DA-0FF0-4F2E-9583-D92453B0802E}"/>
          </ac:spMkLst>
        </pc:spChg>
        <pc:spChg chg="add mod">
          <ac:chgData name="pantelis bbalaouras" userId="25e8755020fc1734" providerId="LiveId" clId="{1BC458B0-6D30-4072-BD4B-B82854CA5791}" dt="2020-10-20T08:52:29.414" v="327" actId="20577"/>
          <ac:spMkLst>
            <pc:docMk/>
            <pc:sldMk cId="907752134" sldId="342"/>
            <ac:spMk id="10" creationId="{837AFC9E-8FF6-42B2-B2D5-6E898B242610}"/>
          </ac:spMkLst>
        </pc:spChg>
        <pc:spChg chg="add mod">
          <ac:chgData name="pantelis bbalaouras" userId="25e8755020fc1734" providerId="LiveId" clId="{1BC458B0-6D30-4072-BD4B-B82854CA5791}" dt="2020-10-20T08:52:21.324" v="324" actId="1076"/>
          <ac:spMkLst>
            <pc:docMk/>
            <pc:sldMk cId="907752134" sldId="342"/>
            <ac:spMk id="11" creationId="{D3FAB4AB-DFA7-496B-9452-142CC5B80D17}"/>
          </ac:spMkLst>
        </pc:spChg>
        <pc:spChg chg="add mod">
          <ac:chgData name="pantelis bbalaouras" userId="25e8755020fc1734" providerId="LiveId" clId="{1BC458B0-6D30-4072-BD4B-B82854CA5791}" dt="2020-10-20T08:53:02.711" v="328" actId="1076"/>
          <ac:spMkLst>
            <pc:docMk/>
            <pc:sldMk cId="907752134" sldId="342"/>
            <ac:spMk id="12" creationId="{D8D73809-FB5C-4DC0-98C6-960AF46440F1}"/>
          </ac:spMkLst>
        </pc:spChg>
        <pc:picChg chg="mod">
          <ac:chgData name="pantelis bbalaouras" userId="25e8755020fc1734" providerId="LiveId" clId="{1BC458B0-6D30-4072-BD4B-B82854CA5791}" dt="2020-10-20T08:38:45.530" v="286" actId="1582"/>
          <ac:picMkLst>
            <pc:docMk/>
            <pc:sldMk cId="907752134" sldId="342"/>
            <ac:picMk id="2052" creationId="{00000000-0000-0000-0000-000000000000}"/>
          </ac:picMkLst>
        </pc:picChg>
        <pc:cxnChg chg="add mod">
          <ac:chgData name="pantelis bbalaouras" userId="25e8755020fc1734" providerId="LiveId" clId="{1BC458B0-6D30-4072-BD4B-B82854CA5791}" dt="2020-10-20T08:37:56.612" v="284" actId="208"/>
          <ac:cxnSpMkLst>
            <pc:docMk/>
            <pc:sldMk cId="907752134" sldId="342"/>
            <ac:cxnSpMk id="8" creationId="{EDE1C3E8-806B-4BD3-B872-DEFD3E0F4051}"/>
          </ac:cxnSpMkLst>
        </pc:cxnChg>
      </pc:sldChg>
      <pc:sldChg chg="modSp mod">
        <pc:chgData name="pantelis bbalaouras" userId="25e8755020fc1734" providerId="LiveId" clId="{1BC458B0-6D30-4072-BD4B-B82854CA5791}" dt="2020-10-20T09:10:48.461" v="348" actId="1076"/>
        <pc:sldMkLst>
          <pc:docMk/>
          <pc:sldMk cId="3302297379" sldId="345"/>
        </pc:sldMkLst>
        <pc:spChg chg="mod">
          <ac:chgData name="pantelis bbalaouras" userId="25e8755020fc1734" providerId="LiveId" clId="{1BC458B0-6D30-4072-BD4B-B82854CA5791}" dt="2020-10-20T09:10:22.185" v="342" actId="14100"/>
          <ac:spMkLst>
            <pc:docMk/>
            <pc:sldMk cId="3302297379" sldId="345"/>
            <ac:spMk id="3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25.355" v="343" actId="1076"/>
          <ac:spMkLst>
            <pc:docMk/>
            <pc:sldMk cId="3302297379" sldId="345"/>
            <ac:spMk id="7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41.777" v="347" actId="14100"/>
          <ac:spMkLst>
            <pc:docMk/>
            <pc:sldMk cId="3302297379" sldId="345"/>
            <ac:spMk id="8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28.395" v="344" actId="1076"/>
          <ac:spMkLst>
            <pc:docMk/>
            <pc:sldMk cId="3302297379" sldId="345"/>
            <ac:spMk id="9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48.461" v="348" actId="1076"/>
          <ac:spMkLst>
            <pc:docMk/>
            <pc:sldMk cId="3302297379" sldId="345"/>
            <ac:spMk id="10" creationId="{00000000-0000-0000-0000-000000000000}"/>
          </ac:spMkLst>
        </pc:spChg>
      </pc:sldChg>
      <pc:sldChg chg="addSp modSp mod">
        <pc:chgData name="pantelis bbalaouras" userId="25e8755020fc1734" providerId="LiveId" clId="{1BC458B0-6D30-4072-BD4B-B82854CA5791}" dt="2020-10-20T06:58:14.985" v="45" actId="1076"/>
        <pc:sldMkLst>
          <pc:docMk/>
          <pc:sldMk cId="2627864433" sldId="346"/>
        </pc:sldMkLst>
        <pc:spChg chg="add mod ord">
          <ac:chgData name="pantelis bbalaouras" userId="25e8755020fc1734" providerId="LiveId" clId="{1BC458B0-6D30-4072-BD4B-B82854CA5791}" dt="2020-10-20T06:57:16.662" v="39" actId="167"/>
          <ac:spMkLst>
            <pc:docMk/>
            <pc:sldMk cId="2627864433" sldId="346"/>
            <ac:spMk id="3" creationId="{C7C4A4FC-1960-4120-A0B0-AE9441E7081D}"/>
          </ac:spMkLst>
        </pc:spChg>
        <pc:spChg chg="mod">
          <ac:chgData name="pantelis bbalaouras" userId="25e8755020fc1734" providerId="LiveId" clId="{1BC458B0-6D30-4072-BD4B-B82854CA5791}" dt="2020-10-20T06:58:12.435" v="44" actId="1076"/>
          <ac:spMkLst>
            <pc:docMk/>
            <pc:sldMk cId="2627864433" sldId="346"/>
            <ac:spMk id="15" creationId="{9784D947-6F56-43F3-AEFC-60D8AB3D168D}"/>
          </ac:spMkLst>
        </pc:spChg>
        <pc:spChg chg="mod">
          <ac:chgData name="pantelis bbalaouras" userId="25e8755020fc1734" providerId="LiveId" clId="{1BC458B0-6D30-4072-BD4B-B82854CA5791}" dt="2020-10-20T06:57:37.263" v="42" actId="113"/>
          <ac:spMkLst>
            <pc:docMk/>
            <pc:sldMk cId="2627864433" sldId="346"/>
            <ac:spMk id="21" creationId="{E0E2C438-DA75-4508-A3C3-1454E61D227C}"/>
          </ac:spMkLst>
        </pc:spChg>
        <pc:spChg chg="mod">
          <ac:chgData name="pantelis bbalaouras" userId="25e8755020fc1734" providerId="LiveId" clId="{1BC458B0-6D30-4072-BD4B-B82854CA5791}" dt="2020-10-20T06:57:49.417" v="43" actId="1076"/>
          <ac:spMkLst>
            <pc:docMk/>
            <pc:sldMk cId="2627864433" sldId="346"/>
            <ac:spMk id="22" creationId="{782908C8-53AB-45DB-B5BE-6A20835CC15C}"/>
          </ac:spMkLst>
        </pc:spChg>
        <pc:cxnChg chg="mod">
          <ac:chgData name="pantelis bbalaouras" userId="25e8755020fc1734" providerId="LiveId" clId="{1BC458B0-6D30-4072-BD4B-B82854CA5791}" dt="2020-10-20T06:58:14.985" v="45" actId="1076"/>
          <ac:cxnSpMkLst>
            <pc:docMk/>
            <pc:sldMk cId="2627864433" sldId="346"/>
            <ac:cxnSpMk id="16" creationId="{2D25AA32-A4BB-4DBF-AE5A-F1A90B5C0B61}"/>
          </ac:cxnSpMkLst>
        </pc:cxnChg>
      </pc:sldChg>
      <pc:sldChg chg="modSp mod">
        <pc:chgData name="pantelis bbalaouras" userId="25e8755020fc1734" providerId="LiveId" clId="{1BC458B0-6D30-4072-BD4B-B82854CA5791}" dt="2020-10-20T07:24:08.631" v="183" actId="6549"/>
        <pc:sldMkLst>
          <pc:docMk/>
          <pc:sldMk cId="90240113" sldId="347"/>
        </pc:sldMkLst>
        <pc:spChg chg="mod">
          <ac:chgData name="pantelis bbalaouras" userId="25e8755020fc1734" providerId="LiveId" clId="{1BC458B0-6D30-4072-BD4B-B82854CA5791}" dt="2020-10-20T07:10:20.626" v="67" actId="20577"/>
          <ac:spMkLst>
            <pc:docMk/>
            <pc:sldMk cId="90240113" sldId="347"/>
            <ac:spMk id="6" creationId="{E71A108D-81AA-4C17-B808-FDFD9307EE69}"/>
          </ac:spMkLst>
        </pc:spChg>
        <pc:spChg chg="mod">
          <ac:chgData name="pantelis bbalaouras" userId="25e8755020fc1734" providerId="LiveId" clId="{1BC458B0-6D30-4072-BD4B-B82854CA5791}" dt="2020-10-20T07:24:08.631" v="183" actId="6549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1BC458B0-6D30-4072-BD4B-B82854CA5791}" dt="2020-10-20T07:10:07.069" v="62" actId="113"/>
          <ac:spMkLst>
            <pc:docMk/>
            <pc:sldMk cId="90240113" sldId="347"/>
            <ac:spMk id="24" creationId="{490BB56E-7C4A-401E-903B-127025FE8AA7}"/>
          </ac:spMkLst>
        </pc:spChg>
      </pc:sldChg>
      <pc:sldChg chg="modSp mod">
        <pc:chgData name="pantelis bbalaouras" userId="25e8755020fc1734" providerId="LiveId" clId="{1BC458B0-6D30-4072-BD4B-B82854CA5791}" dt="2020-10-20T07:15:43.692" v="150" actId="20577"/>
        <pc:sldMkLst>
          <pc:docMk/>
          <pc:sldMk cId="3794105841" sldId="348"/>
        </pc:sldMkLst>
        <pc:spChg chg="mod">
          <ac:chgData name="pantelis bbalaouras" userId="25e8755020fc1734" providerId="LiveId" clId="{1BC458B0-6D30-4072-BD4B-B82854CA5791}" dt="2020-10-20T07:15:43.692" v="150" actId="20577"/>
          <ac:spMkLst>
            <pc:docMk/>
            <pc:sldMk cId="3794105841" sldId="348"/>
            <ac:spMk id="16" creationId="{85D6F377-EA1D-4105-9E12-D338571C98BC}"/>
          </ac:spMkLst>
        </pc:spChg>
        <pc:spChg chg="mod">
          <ac:chgData name="pantelis bbalaouras" userId="25e8755020fc1734" providerId="LiveId" clId="{1BC458B0-6D30-4072-BD4B-B82854CA5791}" dt="2020-10-20T07:14:38.742" v="78" actId="1076"/>
          <ac:spMkLst>
            <pc:docMk/>
            <pc:sldMk cId="3794105841" sldId="348"/>
            <ac:spMk id="25" creationId="{AE8A527A-59FB-4268-804F-BF63A85CB030}"/>
          </ac:spMkLst>
        </pc:spChg>
      </pc:sldChg>
      <pc:sldChg chg="modSp mod">
        <pc:chgData name="pantelis bbalaouras" userId="25e8755020fc1734" providerId="LiveId" clId="{1BC458B0-6D30-4072-BD4B-B82854CA5791}" dt="2020-10-19T19:24:17.091" v="27" actId="20577"/>
        <pc:sldMkLst>
          <pc:docMk/>
          <pc:sldMk cId="4216906793" sldId="353"/>
        </pc:sldMkLst>
        <pc:spChg chg="mod">
          <ac:chgData name="pantelis bbalaouras" userId="25e8755020fc1734" providerId="LiveId" clId="{1BC458B0-6D30-4072-BD4B-B82854CA5791}" dt="2020-10-19T19:24:17.091" v="27" actId="20577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4CE0E754-3A99-4809-8DC4-6765D80C6059}"/>
    <pc:docChg chg="undo modSld">
      <pc:chgData name="pantelis bbalaouras" userId="25e8755020fc1734" providerId="LiveId" clId="{4CE0E754-3A99-4809-8DC4-6765D80C6059}" dt="2019-10-08T07:00:21.024" v="156" actId="14100"/>
      <pc:docMkLst>
        <pc:docMk/>
      </pc:docMkLst>
      <pc:sldChg chg="modSp">
        <pc:chgData name="pantelis bbalaouras" userId="25e8755020fc1734" providerId="LiveId" clId="{4CE0E754-3A99-4809-8DC4-6765D80C6059}" dt="2019-10-08T06:30:10.916" v="6" actId="14100"/>
        <pc:sldMkLst>
          <pc:docMk/>
          <pc:sldMk cId="0" sldId="315"/>
        </pc:sldMkLst>
        <pc:spChg chg="mod">
          <ac:chgData name="pantelis bbalaouras" userId="25e8755020fc1734" providerId="LiveId" clId="{4CE0E754-3A99-4809-8DC4-6765D80C6059}" dt="2019-10-08T06:30:10.916" v="6" actId="14100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CE0E754-3A99-4809-8DC4-6765D80C6059}" dt="2019-10-08T06:47:08.021" v="95" actId="1076"/>
        <pc:sldMkLst>
          <pc:docMk/>
          <pc:sldMk cId="0" sldId="327"/>
        </pc:sldMkLst>
        <pc:spChg chg="mod">
          <ac:chgData name="pantelis bbalaouras" userId="25e8755020fc1734" providerId="LiveId" clId="{4CE0E754-3A99-4809-8DC4-6765D80C6059}" dt="2019-10-08T06:46:59.217" v="94" actId="403"/>
          <ac:spMkLst>
            <pc:docMk/>
            <pc:sldMk cId="0" sldId="327"/>
            <ac:spMk id="18" creationId="{00000000-0000-0000-0000-000000000000}"/>
          </ac:spMkLst>
        </pc:spChg>
        <pc:spChg chg="mod">
          <ac:chgData name="pantelis bbalaouras" userId="25e8755020fc1734" providerId="LiveId" clId="{4CE0E754-3A99-4809-8DC4-6765D80C6059}" dt="2019-10-08T06:47:08.021" v="95" actId="1076"/>
          <ac:spMkLst>
            <pc:docMk/>
            <pc:sldMk cId="0" sldId="327"/>
            <ac:spMk id="33" creationId="{00000000-0000-0000-0000-000000000000}"/>
          </ac:spMkLst>
        </pc:sp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4CE0E754-3A99-4809-8DC4-6765D80C6059}" dt="2019-10-08T07:00:21.024" v="156" actId="14100"/>
        <pc:sldMkLst>
          <pc:docMk/>
          <pc:sldMk cId="0" sldId="329"/>
        </pc:sldMkLst>
        <pc:spChg chg="add mod">
          <ac:chgData name="pantelis bbalaouras" userId="25e8755020fc1734" providerId="LiveId" clId="{4CE0E754-3A99-4809-8DC4-6765D80C6059}" dt="2019-10-08T07:00:21.024" v="156" actId="14100"/>
          <ac:spMkLst>
            <pc:docMk/>
            <pc:sldMk cId="0" sldId="329"/>
            <ac:spMk id="3" creationId="{D625B5DE-CA80-447B-9656-7CC41C1DC90F}"/>
          </ac:spMkLst>
        </pc:spChg>
        <pc:spChg chg="add mod">
          <ac:chgData name="pantelis bbalaouras" userId="25e8755020fc1734" providerId="LiveId" clId="{4CE0E754-3A99-4809-8DC4-6765D80C6059}" dt="2019-10-08T06:59:25.657" v="140"/>
          <ac:spMkLst>
            <pc:docMk/>
            <pc:sldMk cId="0" sldId="329"/>
            <ac:spMk id="5" creationId="{9A44E1BF-6689-444F-BDFD-FBE421D3632E}"/>
          </ac:spMkLst>
        </pc:spChg>
        <pc:picChg chg="mod">
          <ac:chgData name="pantelis bbalaouras" userId="25e8755020fc1734" providerId="LiveId" clId="{4CE0E754-3A99-4809-8DC4-6765D80C6059}" dt="2019-10-08T06:58:16.617" v="135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">
        <pc:chgData name="pantelis bbalaouras" userId="25e8755020fc1734" providerId="LiveId" clId="{4CE0E754-3A99-4809-8DC4-6765D80C6059}" dt="2019-10-08T06:29:57.676" v="5" actId="20577"/>
        <pc:sldMkLst>
          <pc:docMk/>
          <pc:sldMk cId="1548874758" sldId="334"/>
        </pc:sldMkLst>
        <pc:spChg chg="mod">
          <ac:chgData name="pantelis bbalaouras" userId="25e8755020fc1734" providerId="LiveId" clId="{4CE0E754-3A99-4809-8DC4-6765D80C6059}" dt="2019-10-08T06:29:57.676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CE0E754-3A99-4809-8DC4-6765D80C6059}" dt="2019-10-08T06:33:55.726" v="90" actId="20577"/>
        <pc:sldMkLst>
          <pc:docMk/>
          <pc:sldMk cId="3794105841" sldId="348"/>
        </pc:sldMkLst>
        <pc:spChg chg="mod">
          <ac:chgData name="pantelis bbalaouras" userId="25e8755020fc1734" providerId="LiveId" clId="{4CE0E754-3A99-4809-8DC4-6765D80C6059}" dt="2019-10-08T06:33:55.726" v="90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  <pc:docChgLst>
    <pc:chgData name="pantelis bbalaouras" userId="25e8755020fc1734" providerId="LiveId" clId="{5B142AEF-CEC6-4F90-B2A5-B2DAFBFFCEB3}"/>
    <pc:docChg chg="undo custSel modSld">
      <pc:chgData name="pantelis bbalaouras" userId="25e8755020fc1734" providerId="LiveId" clId="{5B142AEF-CEC6-4F90-B2A5-B2DAFBFFCEB3}" dt="2018-10-09T09:19:23.998" v="1334" actId="6549"/>
      <pc:docMkLst>
        <pc:docMk/>
      </pc:docMkLst>
      <pc:sldChg chg="modSp">
        <pc:chgData name="pantelis bbalaouras" userId="25e8755020fc1734" providerId="LiveId" clId="{5B142AEF-CEC6-4F90-B2A5-B2DAFBFFCEB3}" dt="2018-10-08T09:41:27.695" v="64" actId="113"/>
        <pc:sldMkLst>
          <pc:docMk/>
          <pc:sldMk cId="0" sldId="319"/>
        </pc:sldMkLst>
        <pc:spChg chg="mod">
          <ac:chgData name="pantelis bbalaouras" userId="25e8755020fc1734" providerId="LiveId" clId="{5B142AEF-CEC6-4F90-B2A5-B2DAFBFFCEB3}" dt="2018-10-08T09:34:57.632" v="30" actId="404"/>
          <ac:spMkLst>
            <pc:docMk/>
            <pc:sldMk cId="0" sldId="319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41:27.695" v="64" actId="113"/>
          <ac:spMkLst>
            <pc:docMk/>
            <pc:sldMk cId="0" sldId="31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8T10:58:58.068" v="68" actId="113"/>
        <pc:sldMkLst>
          <pc:docMk/>
          <pc:sldMk cId="0" sldId="320"/>
        </pc:sldMkLst>
        <pc:spChg chg="mod">
          <ac:chgData name="pantelis bbalaouras" userId="25e8755020fc1734" providerId="LiveId" clId="{5B142AEF-CEC6-4F90-B2A5-B2DAFBFFCEB3}" dt="2018-10-08T10:58:58.068" v="68" actId="113"/>
          <ac:spMkLst>
            <pc:docMk/>
            <pc:sldMk cId="0" sldId="320"/>
            <ac:spMk id="10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9T08:55:53.280" v="1299" actId="14100"/>
        <pc:sldMkLst>
          <pc:docMk/>
          <pc:sldMk cId="0" sldId="327"/>
        </pc:sldMkLst>
        <pc:spChg chg="add mod">
          <ac:chgData name="pantelis bbalaouras" userId="25e8755020fc1734" providerId="LiveId" clId="{5B142AEF-CEC6-4F90-B2A5-B2DAFBFFCEB3}" dt="2018-10-09T08:54:57.288" v="1279" actId="1076"/>
          <ac:spMkLst>
            <pc:docMk/>
            <pc:sldMk cId="0" sldId="327"/>
            <ac:spMk id="3" creationId="{021B0AA6-FC96-44DE-8958-1C800DA65DEB}"/>
          </ac:spMkLst>
        </pc:spChg>
        <pc:spChg chg="mod">
          <ac:chgData name="pantelis bbalaouras" userId="25e8755020fc1734" providerId="LiveId" clId="{5B142AEF-CEC6-4F90-B2A5-B2DAFBFFCEB3}" dt="2018-10-09T08:55:53.280" v="1299" actId="14100"/>
          <ac:spMkLst>
            <pc:docMk/>
            <pc:sldMk cId="0" sldId="327"/>
            <ac:spMk id="18" creationId="{00000000-0000-0000-0000-000000000000}"/>
          </ac:spMkLst>
        </pc:sp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5B142AEF-CEC6-4F90-B2A5-B2DAFBFFCEB3}" dt="2018-10-09T09:03:57.191" v="1311" actId="20577"/>
        <pc:sldMkLst>
          <pc:docMk/>
          <pc:sldMk cId="0" sldId="328"/>
        </pc:sldMkLst>
        <pc:spChg chg="add mod">
          <ac:chgData name="pantelis bbalaouras" userId="25e8755020fc1734" providerId="LiveId" clId="{5B142AEF-CEC6-4F90-B2A5-B2DAFBFFCEB3}" dt="2018-10-09T09:03:57.191" v="1311" actId="20577"/>
          <ac:spMkLst>
            <pc:docMk/>
            <pc:sldMk cId="0" sldId="328"/>
            <ac:spMk id="3" creationId="{ADE0C03C-F15D-4BF7-8451-AF01405A2A84}"/>
          </ac:spMkLst>
        </pc:spChg>
      </pc:sldChg>
      <pc:sldChg chg="addSp modSp">
        <pc:chgData name="pantelis bbalaouras" userId="25e8755020fc1734" providerId="LiveId" clId="{5B142AEF-CEC6-4F90-B2A5-B2DAFBFFCEB3}" dt="2018-10-09T09:17:26.652" v="1330" actId="403"/>
        <pc:sldMkLst>
          <pc:docMk/>
          <pc:sldMk cId="0" sldId="330"/>
        </pc:sldMkLst>
        <pc:spChg chg="add mod">
          <ac:chgData name="pantelis bbalaouras" userId="25e8755020fc1734" providerId="LiveId" clId="{5B142AEF-CEC6-4F90-B2A5-B2DAFBFFCEB3}" dt="2018-10-09T09:09:40.629" v="1324" actId="20577"/>
          <ac:spMkLst>
            <pc:docMk/>
            <pc:sldMk cId="0" sldId="330"/>
            <ac:spMk id="3" creationId="{6AE0504D-532B-4D37-BDC8-F0B54D3EC70C}"/>
          </ac:spMkLst>
        </pc:spChg>
        <pc:spChg chg="mod">
          <ac:chgData name="pantelis bbalaouras" userId="25e8755020fc1734" providerId="LiveId" clId="{5B142AEF-CEC6-4F90-B2A5-B2DAFBFFCEB3}" dt="2018-10-09T09:17:26.652" v="1330" actId="403"/>
          <ac:spMkLst>
            <pc:docMk/>
            <pc:sldMk cId="0" sldId="330"/>
            <ac:spMk id="17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7:55.738" v="953" actId="403"/>
        <pc:sldMkLst>
          <pc:docMk/>
          <pc:sldMk cId="3739735708" sldId="331"/>
        </pc:sldMkLst>
        <pc:spChg chg="mod">
          <ac:chgData name="pantelis bbalaouras" userId="25e8755020fc1734" providerId="LiveId" clId="{5B142AEF-CEC6-4F90-B2A5-B2DAFBFFCEB3}" dt="2018-10-09T08:17:55.738" v="953" actId="403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8:01.105" v="954" actId="403"/>
        <pc:sldMkLst>
          <pc:docMk/>
          <pc:sldMk cId="207306340" sldId="332"/>
        </pc:sldMkLst>
        <pc:spChg chg="mod">
          <ac:chgData name="pantelis bbalaouras" userId="25e8755020fc1734" providerId="LiveId" clId="{5B142AEF-CEC6-4F90-B2A5-B2DAFBFFCEB3}" dt="2018-10-09T08:18:01.105" v="954" actId="403"/>
          <ac:spMkLst>
            <pc:docMk/>
            <pc:sldMk cId="207306340" sldId="332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8T09:38:18.032" v="61" actId="20577"/>
        <pc:sldMkLst>
          <pc:docMk/>
          <pc:sldMk cId="1175045311" sldId="333"/>
        </pc:sldMkLst>
        <pc:spChg chg="mod">
          <ac:chgData name="pantelis bbalaouras" userId="25e8755020fc1734" providerId="LiveId" clId="{5B142AEF-CEC6-4F90-B2A5-B2DAFBFFCEB3}" dt="2018-10-08T09:34:25.958" v="17" actId="404"/>
          <ac:spMkLst>
            <pc:docMk/>
            <pc:sldMk cId="1175045311" sldId="333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38:18.032" v="61" actId="20577"/>
          <ac:spMkLst>
            <pc:docMk/>
            <pc:sldMk cId="1175045311" sldId="333"/>
            <ac:spMk id="3" creationId="{00000000-0000-0000-0000-000000000000}"/>
          </ac:spMkLst>
        </pc:spChg>
        <pc:cxnChg chg="add mod">
          <ac:chgData name="pantelis bbalaouras" userId="25e8755020fc1734" providerId="LiveId" clId="{5B142AEF-CEC6-4F90-B2A5-B2DAFBFFCEB3}" dt="2018-10-08T09:37:40.791" v="55" actId="1582"/>
          <ac:cxnSpMkLst>
            <pc:docMk/>
            <pc:sldMk cId="1175045311" sldId="333"/>
            <ac:cxnSpMk id="5" creationId="{8EA97FAB-6FD9-4D58-97EC-6F402962F1BC}"/>
          </ac:cxnSpMkLst>
        </pc:cxnChg>
      </pc:sldChg>
      <pc:sldChg chg="modSp">
        <pc:chgData name="pantelis bbalaouras" userId="25e8755020fc1734" providerId="LiveId" clId="{5B142AEF-CEC6-4F90-B2A5-B2DAFBFFCEB3}" dt="2018-10-09T09:19:23.998" v="1334" actId="6549"/>
        <pc:sldMkLst>
          <pc:docMk/>
          <pc:sldMk cId="1221454115" sldId="340"/>
        </pc:sldMkLst>
        <pc:spChg chg="mod">
          <ac:chgData name="pantelis bbalaouras" userId="25e8755020fc1734" providerId="LiveId" clId="{5B142AEF-CEC6-4F90-B2A5-B2DAFBFFCEB3}" dt="2018-10-09T09:19:23.998" v="1334" actId="6549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28:39.767" v="972" actId="20577"/>
        <pc:sldMkLst>
          <pc:docMk/>
          <pc:sldMk cId="2627864433" sldId="346"/>
        </pc:sldMkLst>
        <pc:spChg chg="mod">
          <ac:chgData name="pantelis bbalaouras" userId="25e8755020fc1734" providerId="LiveId" clId="{5B142AEF-CEC6-4F90-B2A5-B2DAFBFFCEB3}" dt="2018-10-08T11:59:01.964" v="83" actId="121"/>
          <ac:spMkLst>
            <pc:docMk/>
            <pc:sldMk cId="2627864433" sldId="346"/>
            <ac:spMk id="17" creationId="{4D4AE4DC-7FDC-4EC4-B79B-2374155D1F2E}"/>
          </ac:spMkLst>
        </pc:spChg>
        <pc:spChg chg="mod">
          <ac:chgData name="pantelis bbalaouras" userId="25e8755020fc1734" providerId="LiveId" clId="{5B142AEF-CEC6-4F90-B2A5-B2DAFBFFCEB3}" dt="2018-10-09T08:28:39.767" v="972" actId="20577"/>
          <ac:spMkLst>
            <pc:docMk/>
            <pc:sldMk cId="2627864433" sldId="346"/>
            <ac:spMk id="26" creationId="{04A28B33-180F-49B1-847A-3187DB214D73}"/>
          </ac:spMkLst>
        </pc:spChg>
      </pc:sldChg>
      <pc:sldChg chg="addSp modSp">
        <pc:chgData name="pantelis bbalaouras" userId="25e8755020fc1734" providerId="LiveId" clId="{5B142AEF-CEC6-4F90-B2A5-B2DAFBFFCEB3}" dt="2018-10-08T12:56:38.707" v="949" actId="313"/>
        <pc:sldMkLst>
          <pc:docMk/>
          <pc:sldMk cId="90240113" sldId="347"/>
        </pc:sldMkLst>
        <pc:spChg chg="add mod">
          <ac:chgData name="pantelis bbalaouras" userId="25e8755020fc1734" providerId="LiveId" clId="{5B142AEF-CEC6-4F90-B2A5-B2DAFBFFCEB3}" dt="2018-10-08T12:56:38.707" v="949" actId="313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5B142AEF-CEC6-4F90-B2A5-B2DAFBFFCEB3}" dt="2018-10-08T12:11:03.741" v="702" actId="20577"/>
          <ac:spMkLst>
            <pc:docMk/>
            <pc:sldMk cId="90240113" sldId="347"/>
            <ac:spMk id="24" creationId="{490BB56E-7C4A-401E-903B-127025FE8AA7}"/>
          </ac:spMkLst>
        </pc:spChg>
      </pc:sldChg>
      <pc:sldChg chg="addSp modSp">
        <pc:chgData name="pantelis bbalaouras" userId="25e8755020fc1734" providerId="LiveId" clId="{5B142AEF-CEC6-4F90-B2A5-B2DAFBFFCEB3}" dt="2018-10-09T08:37:55.677" v="1263" actId="20577"/>
        <pc:sldMkLst>
          <pc:docMk/>
          <pc:sldMk cId="3794105841" sldId="348"/>
        </pc:sldMkLst>
        <pc:spChg chg="add mod">
          <ac:chgData name="pantelis bbalaouras" userId="25e8755020fc1734" providerId="LiveId" clId="{5B142AEF-CEC6-4F90-B2A5-B2DAFBFFCEB3}" dt="2018-10-09T08:37:55.677" v="1263" actId="20577"/>
          <ac:spMkLst>
            <pc:docMk/>
            <pc:sldMk cId="3794105841" sldId="348"/>
            <ac:spMk id="16" creationId="{85D6F377-EA1D-4105-9E12-D338571C98BC}"/>
          </ac:spMkLst>
        </pc:spChg>
      </pc:sldChg>
      <pc:sldChg chg="addSp modSp">
        <pc:chgData name="pantelis bbalaouras" userId="25e8755020fc1734" providerId="LiveId" clId="{5B142AEF-CEC6-4F90-B2A5-B2DAFBFFCEB3}" dt="2018-10-08T12:06:00.545" v="376" actId="404"/>
        <pc:sldMkLst>
          <pc:docMk/>
          <pc:sldMk cId="1269649157" sldId="349"/>
        </pc:sldMkLst>
        <pc:spChg chg="add mod">
          <ac:chgData name="pantelis bbalaouras" userId="25e8755020fc1734" providerId="LiveId" clId="{5B142AEF-CEC6-4F90-B2A5-B2DAFBFFCEB3}" dt="2018-10-08T12:06:00.545" v="376" actId="404"/>
          <ac:spMkLst>
            <pc:docMk/>
            <pc:sldMk cId="1269649157" sldId="349"/>
            <ac:spMk id="3" creationId="{31F0D2DC-EDC1-4DF3-A2B4-ED791BB944F0}"/>
          </ac:spMkLst>
        </pc:spChg>
      </pc:sldChg>
      <pc:sldChg chg="modSp">
        <pc:chgData name="pantelis bbalaouras" userId="25e8755020fc1734" providerId="LiveId" clId="{5B142AEF-CEC6-4F90-B2A5-B2DAFBFFCEB3}" dt="2018-10-08T12:58:52.725" v="952" actId="403"/>
        <pc:sldMkLst>
          <pc:docMk/>
          <pc:sldMk cId="2632993924" sldId="351"/>
        </pc:sldMkLst>
        <pc:spChg chg="mod">
          <ac:chgData name="pantelis bbalaouras" userId="25e8755020fc1734" providerId="LiveId" clId="{5B142AEF-CEC6-4F90-B2A5-B2DAFBFFCEB3}" dt="2018-10-08T12:58:52.725" v="952" actId="403"/>
          <ac:spMkLst>
            <pc:docMk/>
            <pc:sldMk cId="2632993924" sldId="351"/>
            <ac:spMk id="3" creationId="{E48B30FE-3822-4EAE-AD7D-13911928C58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17/10/2023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5" y="4643311"/>
            <a:ext cx="5380040" cy="4397938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23455" y="322714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997435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Click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edit</a:t>
            </a:r>
            <a:r>
              <a:rPr lang="el-GR" dirty="0"/>
              <a:t> </a:t>
            </a:r>
            <a:r>
              <a:rPr lang="el-GR" dirty="0" err="1"/>
              <a:t>Master</a:t>
            </a:r>
            <a:r>
              <a:rPr lang="el-GR" dirty="0"/>
              <a:t> </a:t>
            </a:r>
            <a:r>
              <a:rPr lang="el-GR" dirty="0" err="1"/>
              <a:t>title</a:t>
            </a:r>
            <a:r>
              <a:rPr lang="el-GR" dirty="0"/>
              <a:t> </a:t>
            </a:r>
            <a:r>
              <a:rPr lang="el-GR" dirty="0" err="1"/>
              <a:t>style</a:t>
            </a:r>
            <a:endParaRPr lang="el-G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sleep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concurrency/syncmeth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essential/concurrency/locksync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zone.com/articles/java-volatile-keyword-0" TargetMode="External"/><Relationship Id="rId2" Type="http://schemas.openxmlformats.org/officeDocument/2006/relationships/hyperlink" Target="https://docs.oracle.com/javase/tutorial/essential/concurrency/atomic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guardmeth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ducer%E2%80%93consumer_proble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torialspoint.com/javaexamples/thread_procon.htm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index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6439" y="1693491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 dirty="0"/>
              <a:t>Διάλεξη </a:t>
            </a:r>
            <a:br>
              <a:rPr lang="el-GR" dirty="0"/>
            </a:br>
            <a:r>
              <a:rPr lang="el-GR" dirty="0"/>
              <a:t>Εισαγωγή στη </a:t>
            </a:r>
            <a:r>
              <a:rPr lang="el-GR" dirty="0" err="1"/>
              <a:t>Java</a:t>
            </a:r>
            <a:r>
              <a:rPr lang="el-GR" dirty="0"/>
              <a:t>, Μέρος Γ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 dirty="0">
              <a:latin typeface="Arial" charset="0"/>
            </a:endParaRPr>
          </a:p>
          <a:p>
            <a:pPr eaLnBrk="1" hangingPunct="1"/>
            <a:endParaRPr lang="el-GR" i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 dirty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latin typeface="Arial" charset="0"/>
              </a:rPr>
              <a:t>Νήματα (</a:t>
            </a:r>
            <a:r>
              <a:rPr lang="el-GR" sz="2400" kern="0" dirty="0" err="1">
                <a:latin typeface="Arial" charset="0"/>
              </a:rPr>
              <a:t>Threads</a:t>
            </a:r>
            <a:r>
              <a:rPr lang="el-GR" sz="2400" kern="0" dirty="0">
                <a:latin typeface="Arial" charset="0"/>
              </a:rPr>
              <a:t>) στην </a:t>
            </a:r>
            <a:r>
              <a:rPr lang="el-GR" sz="2400" kern="0" dirty="0" err="1">
                <a:latin typeface="Arial" charset="0"/>
              </a:rPr>
              <a:t>Java</a:t>
            </a:r>
            <a:r>
              <a:rPr lang="el-GR" sz="2400" kern="0" dirty="0">
                <a:latin typeface="Arial" charset="0"/>
              </a:rPr>
              <a:t> 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latin typeface="Arial" charset="0"/>
              </a:rPr>
              <a:t>Συγχρονισμός</a:t>
            </a:r>
            <a:endParaRPr lang="en-US" sz="2400" kern="0" dirty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 dirty="0">
                <a:latin typeface="Arial" charset="0"/>
              </a:rPr>
              <a:t>Producer-Consumer problem</a:t>
            </a:r>
            <a:endParaRPr lang="el-GR" sz="2400" kern="0" dirty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 dirty="0">
                <a:latin typeface="Arial" charset="0"/>
              </a:rPr>
              <a:t>Singleton Pattern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400" kern="0" dirty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l-GR" sz="2400" kern="0" dirty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2023-20</a:t>
            </a:r>
            <a:r>
              <a:rPr lang="en-US" sz="1400" dirty="0"/>
              <a:t>2</a:t>
            </a:r>
            <a:r>
              <a:rPr lang="el-GR" sz="1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488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ενός </a:t>
            </a:r>
            <a:r>
              <a:rPr lang="en-US" dirty="0"/>
              <a:t>thread (1)</a:t>
            </a:r>
            <a:endParaRPr lang="el-GR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10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25602" name="Picture 2" descr="http://www.roseindia.net/java/thread/multi-thread/JavaMu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66" y="1219200"/>
            <a:ext cx="8850442" cy="2971800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799" y="4419600"/>
            <a:ext cx="8270875" cy="205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400" b="1" kern="0" dirty="0">
                <a:latin typeface="+mn-lt"/>
              </a:rPr>
              <a:t>Ν</a:t>
            </a:r>
            <a:r>
              <a:rPr lang="en-US" sz="1400" b="1" kern="0" dirty="0" err="1">
                <a:latin typeface="+mn-lt"/>
              </a:rPr>
              <a:t>ew</a:t>
            </a:r>
            <a:r>
              <a:rPr lang="en-US" sz="1400" kern="0" dirty="0">
                <a:latin typeface="+mn-lt"/>
              </a:rPr>
              <a:t>: </a:t>
            </a:r>
            <a:r>
              <a:rPr lang="el-GR" sz="1400" kern="0" dirty="0">
                <a:latin typeface="+mn-lt"/>
              </a:rPr>
              <a:t>είναι η κατάσταση στην οποία δημιουργούμε ένα αντικείμενο τύπου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και </a:t>
            </a:r>
            <a:r>
              <a:rPr lang="el-GR" sz="1400" b="1" kern="0" dirty="0">
                <a:latin typeface="+mn-lt"/>
              </a:rPr>
              <a:t>λίγο πριν καλέσουμε την </a:t>
            </a:r>
            <a:r>
              <a:rPr lang="en-US" sz="1400" b="1" kern="0" dirty="0">
                <a:latin typeface="+mn-lt"/>
              </a:rPr>
              <a:t>start()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(Ready-to-run): </a:t>
            </a:r>
            <a:r>
              <a:rPr lang="el-GR" sz="1400" kern="0" dirty="0">
                <a:latin typeface="+mn-lt"/>
              </a:rPr>
              <a:t>Είναι η στιγμή που </a:t>
            </a:r>
            <a:r>
              <a:rPr lang="el-GR" sz="1400" b="1" kern="0" dirty="0">
                <a:latin typeface="+mn-lt"/>
              </a:rPr>
              <a:t>καλείται η </a:t>
            </a:r>
            <a:r>
              <a:rPr lang="en-US" sz="1400" b="1" kern="0" dirty="0">
                <a:latin typeface="+mn-lt"/>
              </a:rPr>
              <a:t>start() </a:t>
            </a:r>
            <a:r>
              <a:rPr lang="el-GR" sz="1400" kern="0" dirty="0">
                <a:latin typeface="+mn-lt"/>
              </a:rPr>
              <a:t>και από εδώ ξεκινά η ζωή ενός </a:t>
            </a:r>
            <a:r>
              <a:rPr lang="en-US" sz="1400" kern="0" dirty="0">
                <a:latin typeface="+mn-lt"/>
              </a:rPr>
              <a:t>thread. </a:t>
            </a:r>
            <a:r>
              <a:rPr lang="el-GR" sz="1400" kern="0" dirty="0">
                <a:latin typeface="+mn-lt"/>
              </a:rPr>
              <a:t>Σε αυτή την κατάσταση αναμένει πρόσβαση στην </a:t>
            </a:r>
            <a:r>
              <a:rPr lang="en-US" sz="1400" kern="0" dirty="0">
                <a:latin typeface="+mn-lt"/>
              </a:rPr>
              <a:t>CPU.</a:t>
            </a:r>
            <a:r>
              <a:rPr lang="el-GR" sz="1400" kern="0" dirty="0">
                <a:latin typeface="+mn-lt"/>
              </a:rPr>
              <a:t> Ακόμη, σε αυτή την κατάσταση μπορούμε</a:t>
            </a:r>
            <a:r>
              <a:rPr lang="en-US" sz="1400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να μεταπέσουμε από τις </a:t>
            </a:r>
            <a:r>
              <a:rPr lang="en-US" sz="1400" b="1" kern="0" dirty="0">
                <a:latin typeface="+mn-lt"/>
              </a:rPr>
              <a:t>non-</a:t>
            </a: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και </a:t>
            </a:r>
            <a:r>
              <a:rPr lang="en-US" sz="1400" b="1" kern="0" dirty="0">
                <a:latin typeface="+mn-lt"/>
              </a:rPr>
              <a:t>running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Running:</a:t>
            </a:r>
            <a:r>
              <a:rPr lang="en-US" sz="1400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Σε αυτή την κατάσταση το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εκτελείται</a:t>
            </a:r>
            <a:r>
              <a:rPr lang="en-US" sz="1400" kern="0" dirty="0">
                <a:latin typeface="+mn-lt"/>
              </a:rPr>
              <a:t>. </a:t>
            </a:r>
            <a:r>
              <a:rPr lang="el-GR" sz="1400" kern="0" dirty="0">
                <a:latin typeface="+mn-lt"/>
              </a:rPr>
              <a:t>Ο </a:t>
            </a:r>
            <a:r>
              <a:rPr lang="en-US" sz="1400" kern="0" dirty="0">
                <a:latin typeface="+mn-lt"/>
              </a:rPr>
              <a:t>scheduler </a:t>
            </a:r>
            <a:r>
              <a:rPr lang="el-GR" sz="1400" kern="0" dirty="0">
                <a:latin typeface="+mn-lt"/>
              </a:rPr>
              <a:t>το επιλέγει μέσα από την </a:t>
            </a:r>
            <a:r>
              <a:rPr lang="en-US" sz="1400" kern="0" dirty="0" err="1">
                <a:latin typeface="+mn-lt"/>
              </a:rPr>
              <a:t>runnable</a:t>
            </a:r>
            <a:r>
              <a:rPr lang="en-US" sz="1400" kern="0" dirty="0">
                <a:latin typeface="+mn-lt"/>
              </a:rPr>
              <a:t> pool.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400" kern="0" dirty="0">
                <a:latin typeface="+mn-lt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ενός </a:t>
            </a:r>
            <a:r>
              <a:rPr lang="en-US" dirty="0"/>
              <a:t>thread (2)</a:t>
            </a:r>
            <a:endParaRPr lang="el-GR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30266" y="4313228"/>
            <a:ext cx="8913734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0850" indent="-436563"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Dead: </a:t>
            </a:r>
            <a:r>
              <a:rPr lang="el-GR" sz="1400" kern="0" dirty="0">
                <a:latin typeface="+mn-lt"/>
              </a:rPr>
              <a:t>Το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σε αυτή την κατάσταση παύει να εκτελεί και γίνεται </a:t>
            </a:r>
            <a:r>
              <a:rPr lang="en-US" sz="1400" kern="0" dirty="0">
                <a:latin typeface="+mn-lt"/>
              </a:rPr>
              <a:t>join </a:t>
            </a:r>
            <a:r>
              <a:rPr lang="el-GR" sz="1400" kern="0" dirty="0">
                <a:latin typeface="+mn-lt"/>
              </a:rPr>
              <a:t>από την διεργασία που το δημιούργησε.  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Non-</a:t>
            </a: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state:</a:t>
            </a:r>
            <a:endParaRPr lang="el-GR" sz="1400" b="1" kern="0" dirty="0">
              <a:latin typeface="+mn-lt"/>
            </a:endParaRP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400" kern="0" dirty="0">
                <a:latin typeface="+mn-lt"/>
              </a:rPr>
              <a:t>K</a:t>
            </a:r>
            <a:r>
              <a:rPr lang="el-GR" sz="1400" kern="0" dirty="0">
                <a:latin typeface="+mn-lt"/>
              </a:rPr>
              <a:t>λήση της</a:t>
            </a:r>
            <a:r>
              <a:rPr lang="en-US" sz="1400" kern="0" dirty="0">
                <a:latin typeface="+mn-lt"/>
              </a:rPr>
              <a:t> </a:t>
            </a:r>
            <a:r>
              <a:rPr lang="en-US" sz="1400" dirty="0"/>
              <a:t>static: void </a:t>
            </a:r>
            <a:r>
              <a:rPr lang="en-US" sz="1400" b="1" dirty="0"/>
              <a:t>sleep(long millisecond) </a:t>
            </a:r>
            <a:r>
              <a:rPr lang="en-US" sz="1400" dirty="0"/>
              <a:t>throws </a:t>
            </a:r>
            <a:r>
              <a:rPr lang="en-US" sz="1400" dirty="0" err="1"/>
              <a:t>InterruptedException</a:t>
            </a:r>
            <a:endParaRPr lang="en-US" sz="1400" dirty="0"/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</a:t>
            </a:r>
            <a:r>
              <a:rPr lang="en-US" sz="1400" kern="0" dirty="0">
                <a:latin typeface="+mn-lt"/>
              </a:rPr>
              <a:t>notification </a:t>
            </a:r>
            <a:r>
              <a:rPr lang="el-GR" sz="1400" kern="0" dirty="0">
                <a:latin typeface="+mn-lt"/>
              </a:rPr>
              <a:t>από άλλο </a:t>
            </a:r>
            <a:r>
              <a:rPr lang="en-US" sz="1400" kern="0" dirty="0">
                <a:latin typeface="+mn-lt"/>
              </a:rPr>
              <a:t>thread: </a:t>
            </a:r>
            <a:r>
              <a:rPr lang="en-US" sz="1400" dirty="0"/>
              <a:t>final void </a:t>
            </a:r>
            <a:r>
              <a:rPr lang="en-US" sz="1400" b="1" dirty="0"/>
              <a:t>wait()</a:t>
            </a:r>
            <a:r>
              <a:rPr lang="en-US" sz="1400" dirty="0"/>
              <a:t> throws </a:t>
            </a:r>
            <a:r>
              <a:rPr lang="en-US" sz="1400" dirty="0" err="1"/>
              <a:t>InterruptedException</a:t>
            </a:r>
            <a:endParaRPr lang="en-US" sz="1400" dirty="0"/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400" kern="0" dirty="0">
                <a:latin typeface="+mn-lt"/>
              </a:rPr>
              <a:t>To thread </a:t>
            </a:r>
            <a:r>
              <a:rPr lang="el-GR" sz="1400" kern="0" dirty="0">
                <a:latin typeface="+mn-lt"/>
              </a:rPr>
              <a:t>περιμένει για </a:t>
            </a:r>
            <a:r>
              <a:rPr lang="en-US" sz="1400" b="1" kern="0" dirty="0">
                <a:latin typeface="+mn-lt"/>
              </a:rPr>
              <a:t>I/O </a:t>
            </a:r>
            <a:r>
              <a:rPr lang="el-GR" sz="1400" b="1" kern="0" dirty="0">
                <a:latin typeface="+mn-lt"/>
              </a:rPr>
              <a:t>πόρους</a:t>
            </a: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τον τερματισμό ενός άλλου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για να τερματίσει (</a:t>
            </a:r>
            <a:r>
              <a:rPr lang="en-US" sz="1400" b="1" dirty="0"/>
              <a:t>joint </a:t>
            </a:r>
            <a:r>
              <a:rPr lang="en-US" sz="1400" dirty="0"/>
              <a:t>completion</a:t>
            </a:r>
            <a:r>
              <a:rPr lang="el-GR" sz="1400" kern="0" dirty="0">
                <a:latin typeface="+mn-lt"/>
              </a:rPr>
              <a:t>)</a:t>
            </a: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μέχρι να κάνει </a:t>
            </a:r>
            <a:r>
              <a:rPr lang="en-US" sz="1400" b="1" kern="0" dirty="0">
                <a:latin typeface="+mn-lt"/>
              </a:rPr>
              <a:t>lock </a:t>
            </a:r>
            <a:r>
              <a:rPr lang="el-GR" sz="1400" kern="0" dirty="0">
                <a:latin typeface="+mn-lt"/>
              </a:rPr>
              <a:t>κάποιο πόρο.</a:t>
            </a:r>
            <a:endParaRPr lang="en-US" sz="1400" kern="0" dirty="0">
              <a:latin typeface="+mn-lt"/>
            </a:endParaRPr>
          </a:p>
          <a:p>
            <a:pPr marL="450850" indent="-436563" algn="l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 kern="0" dirty="0">
                <a:latin typeface="+mn-lt"/>
              </a:rPr>
              <a:t>	</a:t>
            </a:r>
          </a:p>
        </p:txBody>
      </p:sp>
      <p:pic>
        <p:nvPicPr>
          <p:cNvPr id="7" name="Picture 2" descr="http://www.roseindia.net/java/thread/multi-thread/JavaMu3.gif">
            <a:extLst>
              <a:ext uri="{FF2B5EF4-FFF2-40B4-BE49-F238E27FC236}">
                <a16:creationId xmlns:a16="http://schemas.microsoft.com/office/drawing/2014/main" id="{50784C95-33CA-41C2-985D-C6660B6B7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66" y="1219200"/>
            <a:ext cx="8850442" cy="297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904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C7C4A4FC-1960-4120-A0B0-AE9441E7081D}"/>
              </a:ext>
            </a:extLst>
          </p:cNvPr>
          <p:cNvSpPr/>
          <p:nvPr/>
        </p:nvSpPr>
        <p:spPr bwMode="auto">
          <a:xfrm>
            <a:off x="2971800" y="4452239"/>
            <a:ext cx="4952976" cy="7219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439B5A0-BEE6-4DFC-AC04-0E43F7CC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New – Read to run – Running - Dead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BD3CB2D3-8BAA-46B3-B5B9-2DFDED9621F5}"/>
              </a:ext>
            </a:extLst>
          </p:cNvPr>
          <p:cNvSpPr/>
          <p:nvPr/>
        </p:nvSpPr>
        <p:spPr bwMode="auto">
          <a:xfrm>
            <a:off x="2441867" y="3031013"/>
            <a:ext cx="990600" cy="487477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New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6F4D0A88-9633-4C08-A3B9-8A4E40F8B445}"/>
              </a:ext>
            </a:extLst>
          </p:cNvPr>
          <p:cNvSpPr/>
          <p:nvPr/>
        </p:nvSpPr>
        <p:spPr bwMode="auto">
          <a:xfrm>
            <a:off x="4515614" y="2948413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CA8FC064-977E-4145-9E37-1BE88CC4A014}"/>
              </a:ext>
            </a:extLst>
          </p:cNvPr>
          <p:cNvCxnSpPr>
            <a:cxnSpLocks/>
          </p:cNvCxnSpPr>
          <p:nvPr/>
        </p:nvCxnSpPr>
        <p:spPr bwMode="auto">
          <a:xfrm>
            <a:off x="1375067" y="3335813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7D0790F-6555-4915-A27B-719A35CCB9C4}"/>
              </a:ext>
            </a:extLst>
          </p:cNvPr>
          <p:cNvSpPr txBox="1"/>
          <p:nvPr/>
        </p:nvSpPr>
        <p:spPr>
          <a:xfrm>
            <a:off x="1219200" y="2964492"/>
            <a:ext cx="136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DB1A177-9C5B-4D64-926E-2F5CC88984FE}"/>
              </a:ext>
            </a:extLst>
          </p:cNvPr>
          <p:cNvCxnSpPr>
            <a:cxnSpLocks/>
          </p:cNvCxnSpPr>
          <p:nvPr/>
        </p:nvCxnSpPr>
        <p:spPr bwMode="auto">
          <a:xfrm>
            <a:off x="3432467" y="336711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8BB3588-236D-4B19-A334-3933F4326B26}"/>
              </a:ext>
            </a:extLst>
          </p:cNvPr>
          <p:cNvSpPr txBox="1"/>
          <p:nvPr/>
        </p:nvSpPr>
        <p:spPr>
          <a:xfrm>
            <a:off x="3368443" y="2997778"/>
            <a:ext cx="114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5F786425-BCC6-4D78-BBAF-D20B00FC6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100" y="1240002"/>
            <a:ext cx="7208152" cy="16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Αριστερό άγκιστρο 13">
            <a:extLst>
              <a:ext uri="{FF2B5EF4-FFF2-40B4-BE49-F238E27FC236}">
                <a16:creationId xmlns:a16="http://schemas.microsoft.com/office/drawing/2014/main" id="{5F51AAC8-0015-4CBE-A6CC-D884273F3F05}"/>
              </a:ext>
            </a:extLst>
          </p:cNvPr>
          <p:cNvSpPr/>
          <p:nvPr/>
        </p:nvSpPr>
        <p:spPr bwMode="auto">
          <a:xfrm>
            <a:off x="1371600" y="2059977"/>
            <a:ext cx="76199" cy="269206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84D947-6F56-43F3-AEFC-60D8AB3D168D}"/>
              </a:ext>
            </a:extLst>
          </p:cNvPr>
          <p:cNvSpPr txBox="1"/>
          <p:nvPr/>
        </p:nvSpPr>
        <p:spPr>
          <a:xfrm>
            <a:off x="5745453" y="3938044"/>
            <a:ext cx="114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yield()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2D25AA32-A4BB-4DBF-AE5A-F1A90B5C0B61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3783293"/>
            <a:ext cx="0" cy="8767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D4AE4DC-7FDC-4EC4-B79B-2374155D1F2E}"/>
              </a:ext>
            </a:extLst>
          </p:cNvPr>
          <p:cNvSpPr txBox="1"/>
          <p:nvPr/>
        </p:nvSpPr>
        <p:spPr>
          <a:xfrm>
            <a:off x="2209806" y="3938044"/>
            <a:ext cx="2697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Scheduling </a:t>
            </a:r>
            <a:endParaRPr lang="el-GR" i="1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189E41DB-0155-4752-8315-883847B74782}"/>
              </a:ext>
            </a:extLst>
          </p:cNvPr>
          <p:cNvSpPr/>
          <p:nvPr/>
        </p:nvSpPr>
        <p:spPr bwMode="auto">
          <a:xfrm>
            <a:off x="4515614" y="4483691"/>
            <a:ext cx="1600200" cy="54563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1E90E2E5-FA56-468E-97FF-8A1F7CFABB46}"/>
              </a:ext>
            </a:extLst>
          </p:cNvPr>
          <p:cNvCxnSpPr>
            <a:cxnSpLocks/>
          </p:cNvCxnSpPr>
          <p:nvPr/>
        </p:nvCxnSpPr>
        <p:spPr bwMode="auto">
          <a:xfrm flipV="1">
            <a:off x="5185067" y="378329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9C2A4F26-8219-4D7C-93DB-C09B6CFE632C}"/>
              </a:ext>
            </a:extLst>
          </p:cNvPr>
          <p:cNvCxnSpPr>
            <a:cxnSpLocks/>
          </p:cNvCxnSpPr>
          <p:nvPr/>
        </p:nvCxnSpPr>
        <p:spPr bwMode="auto">
          <a:xfrm>
            <a:off x="5004203" y="3783293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E0E2C438-DA75-4508-A3C3-1454E61D227C}"/>
              </a:ext>
            </a:extLst>
          </p:cNvPr>
          <p:cNvSpPr/>
          <p:nvPr/>
        </p:nvSpPr>
        <p:spPr>
          <a:xfrm>
            <a:off x="6919023" y="4615249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CPU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782908C8-53AB-45DB-B5BE-6A20835CC15C}"/>
              </a:ext>
            </a:extLst>
          </p:cNvPr>
          <p:cNvSpPr/>
          <p:nvPr/>
        </p:nvSpPr>
        <p:spPr>
          <a:xfrm>
            <a:off x="6335487" y="2934628"/>
            <a:ext cx="18549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ουρά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runnable pool</a:t>
            </a:r>
            <a:endParaRPr lang="el-G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4191B3C4-E00A-4228-9452-04786967C2A4}"/>
              </a:ext>
            </a:extLst>
          </p:cNvPr>
          <p:cNvSpPr/>
          <p:nvPr/>
        </p:nvSpPr>
        <p:spPr bwMode="auto">
          <a:xfrm>
            <a:off x="4504189" y="5818662"/>
            <a:ext cx="1600200" cy="555344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Dead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24" name="Ευθύγραμμο βέλος σύνδεσης 23">
            <a:extLst>
              <a:ext uri="{FF2B5EF4-FFF2-40B4-BE49-F238E27FC236}">
                <a16:creationId xmlns:a16="http://schemas.microsoft.com/office/drawing/2014/main" id="{9550C3E4-EA9E-43D9-B5F3-5ACE2BC3B862}"/>
              </a:ext>
            </a:extLst>
          </p:cNvPr>
          <p:cNvCxnSpPr>
            <a:cxnSpLocks/>
          </p:cNvCxnSpPr>
          <p:nvPr/>
        </p:nvCxnSpPr>
        <p:spPr bwMode="auto">
          <a:xfrm>
            <a:off x="5337467" y="5029328"/>
            <a:ext cx="0" cy="7893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4A28B33-180F-49B1-847A-3187DB214D73}"/>
              </a:ext>
            </a:extLst>
          </p:cNvPr>
          <p:cNvSpPr txBox="1"/>
          <p:nvPr/>
        </p:nvSpPr>
        <p:spPr>
          <a:xfrm>
            <a:off x="492987" y="5154256"/>
            <a:ext cx="4800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400" i="1" dirty="0"/>
              <a:t>Ολοκληρωθεί η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l-GR" sz="1400" i="1" dirty="0"/>
              <a:t>ή </a:t>
            </a:r>
          </a:p>
          <a:p>
            <a:pPr algn="r"/>
            <a:r>
              <a:rPr lang="el-GR" sz="1400" i="1" dirty="0"/>
              <a:t>τερματιστεί από εξαίρεση</a:t>
            </a:r>
            <a:r>
              <a:rPr lang="en-US" sz="1400" i="1" dirty="0"/>
              <a:t> (exception)</a:t>
            </a:r>
            <a:endParaRPr lang="el-GR" sz="1400" i="1" dirty="0"/>
          </a:p>
        </p:txBody>
      </p:sp>
    </p:spTree>
    <p:extLst>
      <p:ext uri="{BB962C8B-B14F-4D97-AF65-F5344CB8AC3E}">
        <p14:creationId xmlns:p14="http://schemas.microsoft.com/office/powerpoint/2010/main" val="2627864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runnable state: Sleeping </a:t>
            </a:r>
            <a:endParaRPr lang="el-GR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886200" y="42994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sleep()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1732248" cy="56180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Sleeping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</p:cNvCxnSpPr>
          <p:nvPr/>
        </p:nvCxnSpPr>
        <p:spPr bwMode="auto">
          <a:xfrm flipV="1">
            <a:off x="3667084" y="3813072"/>
            <a:ext cx="2045823" cy="47802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stCxn id="19" idx="0"/>
          </p:cNvCxnSpPr>
          <p:nvPr/>
        </p:nvCxnSpPr>
        <p:spPr bwMode="auto">
          <a:xfrm rot="16200000" flipV="1">
            <a:off x="4528651" y="2092846"/>
            <a:ext cx="317571" cy="199928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22216" y="2403911"/>
            <a:ext cx="1130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Timeout</a:t>
            </a:r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F0D2DC-EDC1-4DF3-A2B4-ED791BB944F0}"/>
              </a:ext>
            </a:extLst>
          </p:cNvPr>
          <p:cNvSpPr txBox="1"/>
          <p:nvPr/>
        </p:nvSpPr>
        <p:spPr>
          <a:xfrm>
            <a:off x="151559" y="5229399"/>
            <a:ext cx="8092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Θα παραμείνει στην κατάσταση </a:t>
            </a:r>
            <a:r>
              <a:rPr lang="en-US" sz="1400" dirty="0"/>
              <a:t>sleeping </a:t>
            </a:r>
            <a:r>
              <a:rPr lang="el-GR" sz="1400" dirty="0"/>
              <a:t>όσο χρόνο ορίζει η παράμετρος της </a:t>
            </a:r>
            <a:r>
              <a:rPr lang="en-US" sz="1400" dirty="0"/>
              <a:t>sleep()</a:t>
            </a:r>
            <a:r>
              <a:rPr lang="el-GR" sz="1400" dirty="0"/>
              <a:t>.</a:t>
            </a:r>
            <a:endParaRPr lang="en-US" sz="1400" dirty="0"/>
          </a:p>
          <a:p>
            <a:pPr marL="342900" indent="-342900" algn="l">
              <a:buFont typeface="+mj-lt"/>
              <a:buAutoNum type="arabicPeriod"/>
            </a:pPr>
            <a:r>
              <a:rPr lang="el-GR" sz="1400" b="1" dirty="0"/>
              <a:t>Δεν απελευθερώνει τα </a:t>
            </a:r>
            <a:r>
              <a:rPr lang="en-US" sz="1400" b="1" dirty="0"/>
              <a:t>locks </a:t>
            </a:r>
            <a:r>
              <a:rPr lang="el-GR" sz="1400" dirty="0"/>
              <a:t>των αντικειμένων που μπορεί να κατέχει.</a:t>
            </a:r>
          </a:p>
        </p:txBody>
      </p:sp>
    </p:spTree>
    <p:extLst>
      <p:ext uri="{BB962C8B-B14F-4D97-AF65-F5344CB8AC3E}">
        <p14:creationId xmlns:p14="http://schemas.microsoft.com/office/powerpoint/2010/main" val="1269649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Non runnable state: Blocked for join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679414" y="4299488"/>
            <a:ext cx="156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t2.join(x)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249424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t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 blocked for join completion</a:t>
            </a: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flipV="1">
            <a:off x="3667084" y="4008171"/>
            <a:ext cx="2400992" cy="28293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rot="16200000" flipV="1">
            <a:off x="4719152" y="1902347"/>
            <a:ext cx="317570" cy="238027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91000" y="1920348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l-GR" sz="1600" dirty="0"/>
              <a:t>Ολοκλήρωση</a:t>
            </a:r>
            <a:r>
              <a:rPr lang="en-US" sz="1600" dirty="0"/>
              <a:t> thread t2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Timeout </a:t>
            </a:r>
            <a:r>
              <a:rPr lang="el-GR" sz="1600" dirty="0"/>
              <a:t>ύστερα από </a:t>
            </a:r>
            <a:r>
              <a:rPr lang="en-US" sz="1600" b="1" dirty="0"/>
              <a:t>x</a:t>
            </a:r>
            <a:r>
              <a:rPr lang="el-GR" sz="1600" dirty="0"/>
              <a:t> χρόνο –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t2.join(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Thread t1 interrupted</a:t>
            </a:r>
            <a:endParaRPr lang="el-GR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8BD939-4492-4F5F-8768-8D52B38DDAFF}"/>
              </a:ext>
            </a:extLst>
          </p:cNvPr>
          <p:cNvSpPr txBox="1"/>
          <p:nvPr/>
        </p:nvSpPr>
        <p:spPr>
          <a:xfrm>
            <a:off x="151559" y="5229399"/>
            <a:ext cx="842411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1400" dirty="0"/>
              <a:t>Το νήμα </a:t>
            </a:r>
            <a:r>
              <a:rPr lang="en-US" sz="1400" dirty="0"/>
              <a:t>t1 </a:t>
            </a:r>
            <a:r>
              <a:rPr lang="el-GR" sz="1400" dirty="0"/>
              <a:t>καλεί </a:t>
            </a:r>
            <a:r>
              <a:rPr lang="en-US" sz="1400" dirty="0"/>
              <a:t>t2.join(x) </a:t>
            </a:r>
            <a:r>
              <a:rPr lang="el-GR" sz="1400" dirty="0"/>
              <a:t>και πηγαίνει στη κατάσταση </a:t>
            </a:r>
            <a:r>
              <a:rPr lang="en-US" sz="1400" dirty="0"/>
              <a:t>non-runnable.</a:t>
            </a:r>
          </a:p>
          <a:p>
            <a:pPr marL="342900" indent="-342900" algn="l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1400" dirty="0"/>
              <a:t>Θα συνεχιστεί η εκτέλεσή του </a:t>
            </a:r>
            <a:r>
              <a:rPr lang="en-US" sz="1400" dirty="0"/>
              <a:t>t1 </a:t>
            </a:r>
            <a:r>
              <a:rPr lang="el-GR" sz="1400" dirty="0"/>
              <a:t>μόλις</a:t>
            </a:r>
            <a:endParaRPr lang="en-US" sz="1400" dirty="0"/>
          </a:p>
          <a:p>
            <a:pPr marL="800100" lvl="1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sz="1400" dirty="0"/>
              <a:t>ολοκληρωθεί το νήμα </a:t>
            </a:r>
            <a:r>
              <a:rPr lang="en-US" sz="1400" dirty="0"/>
              <a:t>t2</a:t>
            </a:r>
            <a:r>
              <a:rPr lang="el-GR" sz="1400" dirty="0"/>
              <a:t>, ή</a:t>
            </a:r>
            <a:endParaRPr lang="en-US" sz="1400" dirty="0"/>
          </a:p>
          <a:p>
            <a:pPr marL="800100" lvl="1" indent="-342900" algn="l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sz="1400" dirty="0"/>
              <a:t>περάσει χρόνος </a:t>
            </a:r>
            <a:r>
              <a:rPr lang="en-US" sz="1400" dirty="0"/>
              <a:t>x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90240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Non runnable state: Blocked for I/O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632129" y="4299488"/>
            <a:ext cx="1657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  <a:cs typeface="Courier New" panose="02070309020205020404" pitchFamily="49" charset="0"/>
              </a:rPr>
              <a:t>Input 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Output (I/O)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249424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I/O completion</a:t>
            </a: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flipV="1">
            <a:off x="3667084" y="4008171"/>
            <a:ext cx="2400992" cy="28293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rot="16200000" flipV="1">
            <a:off x="4719152" y="1902347"/>
            <a:ext cx="317570" cy="238027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81526" y="1870471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I/O completed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477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Non runnable states: Waiting for notification, Blocked for lock acquisition</a:t>
            </a:r>
            <a:endParaRPr lang="el-GR" sz="28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914400" y="23622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2372693" y="4305459"/>
            <a:ext cx="142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t1.wait()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57887" y="3380734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890620" y="396518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8405" y="3264791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1553605" y="3243452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2694078" y="3186950"/>
            <a:ext cx="219475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Waiting for notification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stCxn id="9" idx="6"/>
            <a:endCxn id="19" idx="4"/>
          </p:cNvCxnSpPr>
          <p:nvPr/>
        </p:nvCxnSpPr>
        <p:spPr bwMode="auto">
          <a:xfrm flipV="1">
            <a:off x="2490820" y="3943850"/>
            <a:ext cx="1300637" cy="3022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16200000" flipV="1">
            <a:off x="4923002" y="472915"/>
            <a:ext cx="284858" cy="499042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5442754" y="2469590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Λαμβάνει το </a:t>
            </a:r>
            <a:r>
              <a:rPr lang="en-US" dirty="0"/>
              <a:t>lock</a:t>
            </a:r>
            <a:endParaRPr lang="el-GR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0E35FBEB-7538-45F9-A386-66B515042D86}"/>
              </a:ext>
            </a:extLst>
          </p:cNvPr>
          <p:cNvSpPr/>
          <p:nvPr/>
        </p:nvSpPr>
        <p:spPr bwMode="auto">
          <a:xfrm>
            <a:off x="6463262" y="3110554"/>
            <a:ext cx="2194758" cy="11890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lock acquisition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6881293A-A42D-4D83-A177-DB82E7E1BFAF}"/>
              </a:ext>
            </a:extLst>
          </p:cNvPr>
          <p:cNvCxnSpPr>
            <a:cxnSpLocks/>
          </p:cNvCxnSpPr>
          <p:nvPr/>
        </p:nvCxnSpPr>
        <p:spPr bwMode="auto">
          <a:xfrm>
            <a:off x="4888836" y="3612802"/>
            <a:ext cx="157442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8A527A-59FB-4268-804F-BF63A85CB030}"/>
              </a:ext>
            </a:extLst>
          </p:cNvPr>
          <p:cNvSpPr txBox="1"/>
          <p:nvPr/>
        </p:nvSpPr>
        <p:spPr>
          <a:xfrm>
            <a:off x="4300392" y="3926358"/>
            <a:ext cx="24513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t2.notify()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t2.notifyAll()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latin typeface="+mj-lt"/>
                <a:cs typeface="Courier New" panose="02070309020205020404" pitchFamily="49" charset="0"/>
              </a:rPr>
              <a:t>Timeout –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wait(x)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latin typeface="+mj-lt"/>
                <a:cs typeface="Courier New" panose="02070309020205020404" pitchFamily="49" charset="0"/>
              </a:rPr>
              <a:t>Thread Interrupted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D6F377-EA1D-4105-9E12-D338571C98BC}"/>
              </a:ext>
            </a:extLst>
          </p:cNvPr>
          <p:cNvSpPr txBox="1"/>
          <p:nvPr/>
        </p:nvSpPr>
        <p:spPr>
          <a:xfrm>
            <a:off x="151559" y="5229399"/>
            <a:ext cx="89924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Έστω το </a:t>
            </a:r>
            <a:r>
              <a:rPr lang="el-GR" sz="1400" b="1" dirty="0"/>
              <a:t>αντικείμενο </a:t>
            </a:r>
            <a:r>
              <a:rPr lang="en-US" sz="1400" b="1" dirty="0"/>
              <a:t>z </a:t>
            </a:r>
            <a:r>
              <a:rPr lang="el-GR" sz="1400" dirty="0"/>
              <a:t>και ότι η </a:t>
            </a:r>
            <a:r>
              <a:rPr lang="en-US" sz="1400" dirty="0"/>
              <a:t>t1 </a:t>
            </a:r>
            <a:r>
              <a:rPr lang="el-GR" sz="1400" dirty="0"/>
              <a:t>κατέχει τη κλειδαριά (</a:t>
            </a:r>
            <a:r>
              <a:rPr lang="en-US" sz="1400" dirty="0"/>
              <a:t>lock</a:t>
            </a:r>
            <a:r>
              <a:rPr lang="el-GR" sz="1400" dirty="0"/>
              <a:t>) του </a:t>
            </a:r>
            <a:r>
              <a:rPr lang="en-US" sz="1400" dirty="0"/>
              <a:t>z.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Μπαίνει σε </a:t>
            </a:r>
            <a:r>
              <a:rPr lang="el-GR" sz="1400" i="1" dirty="0"/>
              <a:t>ουρά αναμονής </a:t>
            </a:r>
            <a:r>
              <a:rPr lang="en-US" sz="1400" i="1" dirty="0"/>
              <a:t>(waiting)</a:t>
            </a:r>
            <a:r>
              <a:rPr lang="en-US" sz="1400" dirty="0"/>
              <a:t> </a:t>
            </a:r>
            <a:r>
              <a:rPr lang="el-GR" sz="1400" dirty="0"/>
              <a:t>και </a:t>
            </a:r>
            <a:r>
              <a:rPr lang="el-GR" sz="1400" i="1" dirty="0"/>
              <a:t>απελευθερώνει </a:t>
            </a:r>
            <a:r>
              <a:rPr lang="el-GR" sz="1400" dirty="0"/>
              <a:t>το </a:t>
            </a:r>
            <a:r>
              <a:rPr lang="en-US" sz="1400" dirty="0"/>
              <a:t>lock</a:t>
            </a:r>
            <a:r>
              <a:rPr lang="el-GR" sz="1400" dirty="0"/>
              <a:t> του </a:t>
            </a:r>
            <a:r>
              <a:rPr lang="en-US" sz="1400" dirty="0"/>
              <a:t>z </a:t>
            </a:r>
            <a:r>
              <a:rPr lang="el-GR" sz="1400" dirty="0"/>
              <a:t>(για άλλο </a:t>
            </a:r>
            <a:r>
              <a:rPr lang="en-US" sz="1400" dirty="0"/>
              <a:t>thread).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Βγαίνει από την ουρά μόλις λάβει </a:t>
            </a:r>
            <a:r>
              <a:rPr lang="en-US" sz="1400" dirty="0"/>
              <a:t>notification (notify</a:t>
            </a:r>
            <a:r>
              <a:rPr lang="el-GR" sz="1400" dirty="0"/>
              <a:t>(</a:t>
            </a:r>
            <a:r>
              <a:rPr lang="en-US" sz="1400" dirty="0"/>
              <a:t>) </a:t>
            </a:r>
            <a:r>
              <a:rPr lang="el-GR" sz="1400" dirty="0"/>
              <a:t>από άλλο </a:t>
            </a:r>
            <a:r>
              <a:rPr lang="en-US" sz="1400" dirty="0"/>
              <a:t>thread</a:t>
            </a:r>
            <a:r>
              <a:rPr lang="el-GR" sz="1400" dirty="0"/>
              <a:t> π.χ. </a:t>
            </a:r>
            <a:r>
              <a:rPr lang="en-US" sz="1400" dirty="0"/>
              <a:t>t2) </a:t>
            </a:r>
            <a:r>
              <a:rPr lang="el-GR" sz="1400" dirty="0"/>
              <a:t>και αναμένει το </a:t>
            </a:r>
            <a:r>
              <a:rPr lang="en-US" sz="1400" dirty="0"/>
              <a:t>lock (blocked for lock acquisition).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Τα </a:t>
            </a:r>
            <a:r>
              <a:rPr lang="el-GR" sz="1400" b="1" dirty="0"/>
              <a:t>νήματα </a:t>
            </a:r>
            <a:r>
              <a:rPr lang="en-US" sz="1400" b="1" dirty="0"/>
              <a:t>t1 </a:t>
            </a:r>
            <a:r>
              <a:rPr lang="el-GR" sz="1400" b="1" dirty="0"/>
              <a:t>και </a:t>
            </a:r>
            <a:r>
              <a:rPr lang="en-US" sz="1400" b="1" dirty="0"/>
              <a:t>t2 </a:t>
            </a:r>
            <a:r>
              <a:rPr lang="el-GR" sz="1400" b="1" dirty="0"/>
              <a:t>συντονίζονται για πρόσβαση σε κοινό πόρο</a:t>
            </a:r>
            <a:r>
              <a:rPr lang="en-US" sz="1400" b="1" dirty="0"/>
              <a:t>.</a:t>
            </a:r>
            <a:r>
              <a:rPr lang="el-GR" sz="1400" b="1" dirty="0"/>
              <a:t>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94105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63233B-98E7-41FD-9549-B401BFAA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8B30FE-3822-4EAE-AD7D-13911928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To </a:t>
            </a:r>
            <a:r>
              <a:rPr lang="el-GR" sz="2400" dirty="0"/>
              <a:t>κύριο </a:t>
            </a:r>
            <a:r>
              <a:rPr lang="en-US" sz="2400" dirty="0"/>
              <a:t>(main) thread </a:t>
            </a:r>
            <a:r>
              <a:rPr lang="el-GR" sz="2400" dirty="0"/>
              <a:t>δημιουργεί ένα νέο </a:t>
            </a:r>
            <a:r>
              <a:rPr lang="en-US" sz="2400" dirty="0"/>
              <a:t>thread </a:t>
            </a:r>
            <a:r>
              <a:rPr lang="en-US" sz="2400" dirty="0" err="1"/>
              <a:t>MessageLoop</a:t>
            </a:r>
            <a:r>
              <a:rPr lang="en-US" sz="2400" dirty="0"/>
              <a:t> </a:t>
            </a:r>
            <a:r>
              <a:rPr lang="el-GR" sz="2400" dirty="0"/>
              <a:t>και περιμένει να ολοκληρωθεί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 dirty="0"/>
              <a:t>Εάν το παιδί διαρκεί αρκετά, το </a:t>
            </a:r>
            <a:r>
              <a:rPr lang="en-US" sz="2400" dirty="0"/>
              <a:t>main thread </a:t>
            </a:r>
            <a:r>
              <a:rPr lang="el-GR" sz="2400" dirty="0"/>
              <a:t>το διακόπτει </a:t>
            </a:r>
            <a:r>
              <a:rPr lang="en-US" sz="2400" dirty="0"/>
              <a:t>(interrupt)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start(), </a:t>
            </a:r>
            <a:r>
              <a:rPr lang="en-US" sz="2400" dirty="0" err="1"/>
              <a:t>isAlive</a:t>
            </a:r>
            <a:r>
              <a:rPr lang="en-US" sz="2400" dirty="0"/>
              <a:t>(), join(1000), join(), interrupt()</a:t>
            </a:r>
            <a:endParaRPr lang="el-GR" sz="24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F1421A8-43CB-4FE9-83F9-9906D5438DE9}"/>
              </a:ext>
            </a:extLst>
          </p:cNvPr>
          <p:cNvSpPr/>
          <p:nvPr/>
        </p:nvSpPr>
        <p:spPr>
          <a:xfrm>
            <a:off x="2057400" y="6665268"/>
            <a:ext cx="7162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900" dirty="0">
                <a:hlinkClick r:id="rId2"/>
              </a:rPr>
              <a:t>https://docs.oracle.com/javase/tutorial/essential/concurrency/sleep.html</a:t>
            </a:r>
            <a:r>
              <a:rPr lang="el-GR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2993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7472" y="4495800"/>
            <a:ext cx="450272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l-GR" dirty="0"/>
              <a:t>Διάλεξη</a:t>
            </a:r>
            <a:r>
              <a:rPr lang="en-US" dirty="0">
                <a:latin typeface="Verdana" pitchFamily="34" charset="0"/>
              </a:rPr>
              <a:t> 4</a:t>
            </a:r>
          </a:p>
          <a:p>
            <a:pPr>
              <a:defRPr/>
            </a:pPr>
            <a:endParaRPr lang="el-GR" dirty="0">
              <a:latin typeface="Verdana" pitchFamily="34" charset="0"/>
            </a:endParaRP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-11015"/>
            <a:ext cx="4810125" cy="298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48000"/>
            <a:ext cx="4495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9077" y="0"/>
            <a:ext cx="442492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5638800" y="152400"/>
            <a:ext cx="3352800" cy="2667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943600" y="1143000"/>
            <a:ext cx="28956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Static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μέθοδος που τυπώνει το όνομα του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thread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που την κάλεσε και το μήνυμα που δέχεται ως παράμετρο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 bwMode="auto">
          <a:xfrm flipH="1" flipV="1">
            <a:off x="7315200" y="381000"/>
            <a:ext cx="762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 bwMode="auto">
          <a:xfrm>
            <a:off x="228600" y="152400"/>
            <a:ext cx="2286000" cy="152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429000" y="2133600"/>
            <a:ext cx="2895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Η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ορίζει τον κύκλο ζωής του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thread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Straight Arrow Connector 14"/>
          <p:cNvCxnSpPr>
            <a:stCxn id="14" idx="0"/>
            <a:endCxn id="13" idx="4"/>
          </p:cNvCxnSpPr>
          <p:nvPr/>
        </p:nvCxnSpPr>
        <p:spPr bwMode="auto">
          <a:xfrm flipH="1" flipV="1">
            <a:off x="1371600" y="304800"/>
            <a:ext cx="3505200" cy="182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228600" y="5562600"/>
            <a:ext cx="3657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057400" y="3429000"/>
            <a:ext cx="2590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 main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εκτός από διεργασία αποτελεί και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και μπορεί να καλέσει την </a:t>
            </a:r>
            <a:r>
              <a:rPr lang="en-US" sz="1200" dirty="0" err="1">
                <a:solidFill>
                  <a:schemeClr val="tx1"/>
                </a:solidFill>
                <a:latin typeface="Verdana" pitchFamily="34" charset="0"/>
              </a:rPr>
              <a:t>threadMessage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21" idx="2"/>
            <a:endCxn id="20" idx="0"/>
          </p:cNvCxnSpPr>
          <p:nvPr/>
        </p:nvCxnSpPr>
        <p:spPr bwMode="auto">
          <a:xfrm flipH="1">
            <a:off x="2057400" y="4114800"/>
            <a:ext cx="1295400" cy="1447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1143000" y="2133600"/>
            <a:ext cx="2286000" cy="152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905000" y="2743200"/>
            <a:ext cx="2895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Σε περίπτωση που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λάβει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interrupt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από κάποιο άλλο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1" name="Straight Arrow Connector 30"/>
          <p:cNvCxnSpPr>
            <a:stCxn id="30" idx="0"/>
            <a:endCxn id="29" idx="4"/>
          </p:cNvCxnSpPr>
          <p:nvPr/>
        </p:nvCxnSpPr>
        <p:spPr bwMode="auto">
          <a:xfrm flipH="1" flipV="1">
            <a:off x="2286000" y="2286000"/>
            <a:ext cx="10668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0" y="60960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5029200" y="2514600"/>
            <a:ext cx="41148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To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αντικείμενο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τύπου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μας παρέχει μεθόδους για να χειριστούμε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που γεννήσαμε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5" name="Straight Arrow Connector 34"/>
          <p:cNvCxnSpPr>
            <a:stCxn id="34" idx="2"/>
            <a:endCxn id="33" idx="6"/>
          </p:cNvCxnSpPr>
          <p:nvPr/>
        </p:nvCxnSpPr>
        <p:spPr bwMode="auto">
          <a:xfrm rot="5400000">
            <a:off x="2724150" y="1847850"/>
            <a:ext cx="3086100" cy="563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 bwMode="auto">
          <a:xfrm>
            <a:off x="4876800" y="49530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8" name="Straight Arrow Connector 47"/>
          <p:cNvCxnSpPr>
            <a:stCxn id="34" idx="2"/>
            <a:endCxn id="47" idx="6"/>
          </p:cNvCxnSpPr>
          <p:nvPr/>
        </p:nvCxnSpPr>
        <p:spPr bwMode="auto">
          <a:xfrm rot="5400000">
            <a:off x="5734050" y="3714750"/>
            <a:ext cx="19431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 bwMode="auto">
          <a:xfrm>
            <a:off x="5181600" y="5562600"/>
            <a:ext cx="1447800" cy="457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52" name="Straight Arrow Connector 51"/>
          <p:cNvCxnSpPr>
            <a:stCxn id="34" idx="2"/>
            <a:endCxn id="51" idx="6"/>
          </p:cNvCxnSpPr>
          <p:nvPr/>
        </p:nvCxnSpPr>
        <p:spPr bwMode="auto">
          <a:xfrm rot="5400000">
            <a:off x="5524500" y="4229100"/>
            <a:ext cx="26670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 bwMode="auto">
          <a:xfrm>
            <a:off x="5029200" y="44958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9" name="Straight Arrow Connector 38"/>
          <p:cNvCxnSpPr>
            <a:stCxn id="34" idx="2"/>
            <a:endCxn id="38" idx="0"/>
          </p:cNvCxnSpPr>
          <p:nvPr/>
        </p:nvCxnSpPr>
        <p:spPr bwMode="auto">
          <a:xfrm rot="5400000">
            <a:off x="5734050" y="3143250"/>
            <a:ext cx="1371600" cy="1333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20" grpId="0" animBg="1"/>
      <p:bldP spid="21" grpId="0" animBg="1"/>
      <p:bldP spid="29" grpId="0" animBg="1"/>
      <p:bldP spid="30" grpId="0" animBg="1"/>
      <p:bldP spid="33" grpId="0" animBg="1"/>
      <p:bldP spid="34" grpId="0" animBg="1"/>
      <p:bldP spid="47" grpId="0" animBg="1"/>
      <p:bldP spid="51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2362200"/>
            <a:ext cx="8001000" cy="3352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/>
              <a:t>Συγχρονισμός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19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2362200"/>
            <a:ext cx="8001000" cy="3352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l-GR" dirty="0"/>
              <a:t> Νήματα (</a:t>
            </a:r>
            <a:r>
              <a:rPr lang="en-US" dirty="0"/>
              <a:t>Threads</a:t>
            </a:r>
            <a:r>
              <a:rPr lang="el-GR" dirty="0"/>
              <a:t>) στην </a:t>
            </a:r>
            <a:r>
              <a:rPr lang="en-US" dirty="0"/>
              <a:t>Java 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Συγχρονισμός </a:t>
            </a:r>
            <a:r>
              <a:rPr lang="en-US" dirty="0"/>
              <a:t>threads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5917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Ζητήματα ασυνέπειας δεδομένων προκύπτουν όταν ένα </a:t>
            </a:r>
            <a:r>
              <a:rPr lang="el-GR" sz="1600" b="1" dirty="0"/>
              <a:t>σύνολο από </a:t>
            </a:r>
            <a:r>
              <a:rPr lang="en-US" sz="1600" b="1" dirty="0"/>
              <a:t>threads </a:t>
            </a:r>
            <a:r>
              <a:rPr lang="el-GR" sz="1600" b="1" dirty="0"/>
              <a:t>διαμοιράζονται κοινή μνήμη και η πρόσβαση </a:t>
            </a:r>
            <a:r>
              <a:rPr lang="el-GR" sz="1600" dirty="0"/>
              <a:t>σε αυτή δεν γίνεται συγχρονισμένα.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μας παρέχει την μεθοδολογία για να πετύχουμε </a:t>
            </a:r>
            <a:r>
              <a:rPr lang="el-GR" sz="1600" b="1" dirty="0"/>
              <a:t>συγχρονισμό στην πρόσβαση ενός κοινού πόρου.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Μεγάλη προσοχή πρέπει να δίνουμε όχι μόνο στο να σχεδιάσουμε σωστά την ελεγχόμενη πρόσβαση</a:t>
            </a:r>
            <a:r>
              <a:rPr lang="en-US" sz="1600" dirty="0"/>
              <a:t>,</a:t>
            </a:r>
            <a:r>
              <a:rPr lang="el-GR" sz="1600" dirty="0"/>
              <a:t> αλλά και την αποφυγή καταστάσεων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deadlock: </a:t>
            </a:r>
            <a:r>
              <a:rPr lang="el-GR" sz="1400" dirty="0"/>
              <a:t>μπλοκάρονται όλα τα </a:t>
            </a:r>
            <a:r>
              <a:rPr lang="en-US" sz="1400" dirty="0"/>
              <a:t>threads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starvation: </a:t>
            </a:r>
            <a:r>
              <a:rPr lang="el-GR" sz="1400" dirty="0"/>
              <a:t>μπλοκάρεται συνεχώς ένα </a:t>
            </a:r>
            <a:r>
              <a:rPr lang="en-US" sz="1400" dirty="0"/>
              <a:t>thread (</a:t>
            </a:r>
            <a:r>
              <a:rPr lang="el-GR" sz="1400" dirty="0"/>
              <a:t>ή περισσότερα) από άπληστα </a:t>
            </a:r>
            <a:r>
              <a:rPr lang="en-US" sz="1400" dirty="0"/>
              <a:t>threads</a:t>
            </a:r>
            <a:endParaRPr lang="el-GR" sz="1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2057400"/>
            <a:ext cx="16764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start()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90700" y="2667000"/>
            <a:ext cx="1295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hread1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76900" y="2667000"/>
            <a:ext cx="1295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hread2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505200" y="3124200"/>
            <a:ext cx="18288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Shared object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3" name="Shape 12"/>
          <p:cNvCxnSpPr>
            <a:stCxn id="7" idx="1"/>
            <a:endCxn id="8" idx="0"/>
          </p:cNvCxnSpPr>
          <p:nvPr/>
        </p:nvCxnSpPr>
        <p:spPr bwMode="auto">
          <a:xfrm rot="10800000" flipV="1">
            <a:off x="2438400" y="2247900"/>
            <a:ext cx="1143000" cy="4191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7" idx="3"/>
            <a:endCxn id="10" idx="0"/>
          </p:cNvCxnSpPr>
          <p:nvPr/>
        </p:nvCxnSpPr>
        <p:spPr bwMode="auto">
          <a:xfrm>
            <a:off x="5257800" y="2247900"/>
            <a:ext cx="1066800" cy="4191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8" idx="2"/>
            <a:endCxn id="11" idx="2"/>
          </p:cNvCxnSpPr>
          <p:nvPr/>
        </p:nvCxnSpPr>
        <p:spPr bwMode="auto">
          <a:xfrm rot="16200000" flipH="1">
            <a:off x="2686050" y="2724150"/>
            <a:ext cx="571500" cy="1066800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0" idx="2"/>
            <a:endCxn id="11" idx="6"/>
          </p:cNvCxnSpPr>
          <p:nvPr/>
        </p:nvCxnSpPr>
        <p:spPr bwMode="auto">
          <a:xfrm rot="5400000">
            <a:off x="5543550" y="2762250"/>
            <a:ext cx="571500" cy="990600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56102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Συγχρονισμός και μέθοδοι 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0" y="3733800"/>
            <a:ext cx="30480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Ορίζουμε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σαν διαμοιραζόμενο πόρο το αντικείμενο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4572000" y="3962400"/>
            <a:ext cx="1524000" cy="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 bwMode="auto">
          <a:xfrm>
            <a:off x="5638800" y="4419600"/>
            <a:ext cx="3505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Δημιουργούμε δυο νήματα που ζητούν πρόσβαση στο αντικείμενο μέσα από τις μεθόδους του.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Straight Arrow Connector 11"/>
          <p:cNvCxnSpPr>
            <a:stCxn id="11" idx="1"/>
            <a:endCxn id="15" idx="6"/>
          </p:cNvCxnSpPr>
          <p:nvPr/>
        </p:nvCxnSpPr>
        <p:spPr bwMode="auto">
          <a:xfrm flipH="1" flipV="1">
            <a:off x="1524000" y="4191000"/>
            <a:ext cx="4114800" cy="571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533400" y="3962400"/>
            <a:ext cx="990600" cy="457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315097" y="851980"/>
            <a:ext cx="4800600" cy="25008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Ορίζουμε ως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τις μεθόδους της κλάσης. Κάθε φορά </a:t>
            </a:r>
            <a:r>
              <a:rPr lang="el-GR" sz="1400" b="1" dirty="0">
                <a:solidFill>
                  <a:schemeClr val="tx1"/>
                </a:solidFill>
                <a:latin typeface="Verdana" pitchFamily="34" charset="0"/>
              </a:rPr>
              <a:t>μόνο ένα νήμα έχει πρόσβαση σε οποιαδήποτε </a:t>
            </a:r>
            <a:r>
              <a:rPr lang="en-US" sz="1400" b="1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b="1" dirty="0">
                <a:solidFill>
                  <a:schemeClr val="tx1"/>
                </a:solidFill>
                <a:latin typeface="Verdana" pitchFamily="34" charset="0"/>
              </a:rPr>
              <a:t>μέθοδο ενός δεδομένου αντικειμένου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, μπλοκάροντας οποιαδήποτε άλλη κλήση τόσο στην ίδια όσο και στις υπόλοιπες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μεθόδους. </a:t>
            </a:r>
            <a:endParaRPr lang="en-US" sz="14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Η λειτουργία του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 βασίζεται στην ύπαρξη ενός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intrinsic lock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που διαθέτει το αντικείμενο. 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Straight Arrow Connector 18"/>
          <p:cNvCxnSpPr>
            <a:cxnSpLocks/>
            <a:stCxn id="18" idx="1"/>
            <a:endCxn id="20" idx="6"/>
          </p:cNvCxnSpPr>
          <p:nvPr/>
        </p:nvCxnSpPr>
        <p:spPr bwMode="auto">
          <a:xfrm flipH="1">
            <a:off x="2667000" y="2102390"/>
            <a:ext cx="1648097" cy="6931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914400" y="2057400"/>
            <a:ext cx="1752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5" name="Straight Arrow Connector 24"/>
          <p:cNvCxnSpPr>
            <a:cxnSpLocks/>
            <a:stCxn id="18" idx="1"/>
            <a:endCxn id="26" idx="6"/>
          </p:cNvCxnSpPr>
          <p:nvPr/>
        </p:nvCxnSpPr>
        <p:spPr bwMode="auto">
          <a:xfrm flipH="1">
            <a:off x="2590800" y="2102390"/>
            <a:ext cx="1724297" cy="86941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 bwMode="auto">
          <a:xfrm>
            <a:off x="838200" y="2819400"/>
            <a:ext cx="1752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934097" y="5460639"/>
            <a:ext cx="51816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Το πρόβλημα που μπορεί να προκύψει από αυτή τη σχεδίαση είναι να προκληθούν φαινόμενα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starvation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, μιας και απαγορεύουμε την πρόσβαση στον διαμοιραζόμενο πόρο για όλη τη διάρκεια της κλήσης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μιας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μεθοδου.  Το νήμα 2 είναι σε κατάσταση </a:t>
            </a:r>
            <a:r>
              <a:rPr lang="en-US" sz="1200" b="1" dirty="0">
                <a:solidFill>
                  <a:schemeClr val="tx1"/>
                </a:solidFill>
                <a:latin typeface="Verdana" pitchFamily="34" charset="0"/>
              </a:rPr>
              <a:t>BLOCKED</a:t>
            </a:r>
            <a:r>
              <a:rPr lang="el-GR" sz="1200" b="1" dirty="0">
                <a:solidFill>
                  <a:schemeClr val="tx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21B0AA6-FC96-44DE-8958-1C800DA65DEB}"/>
              </a:ext>
            </a:extLst>
          </p:cNvPr>
          <p:cNvSpPr/>
          <p:nvPr/>
        </p:nvSpPr>
        <p:spPr>
          <a:xfrm>
            <a:off x="-33928" y="6627860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l-GR" sz="700" dirty="0">
                <a:hlinkClick r:id="rId3"/>
              </a:rPr>
              <a:t>https://docs.oracle.com/javase/tutorial/essential/concurrency/syncmeth.html</a:t>
            </a:r>
            <a:r>
              <a:rPr lang="en-US" sz="700" dirty="0"/>
              <a:t> </a:t>
            </a:r>
            <a:endParaRPr lang="el-GR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8" grpId="0" animBg="1"/>
      <p:bldP spid="20" grpId="0" animBg="1"/>
      <p:bldP spid="26" grpId="0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752600"/>
            <a:ext cx="5357812" cy="303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95450"/>
            <a:ext cx="36576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/>
              <a:t>Συγχρονισμός και </a:t>
            </a:r>
            <a:r>
              <a:rPr lang="en-US" sz="2800" dirty="0"/>
              <a:t>block </a:t>
            </a:r>
            <a:r>
              <a:rPr lang="el-GR" sz="2800" dirty="0"/>
              <a:t>εντολών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9" name="Rounded Rectangle 18"/>
          <p:cNvSpPr/>
          <p:nvPr/>
        </p:nvSpPr>
        <p:spPr bwMode="auto">
          <a:xfrm>
            <a:off x="4419600" y="4495800"/>
            <a:ext cx="36576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Στην περίπτωση των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statements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πρέπει να δηλώσουμε ως προς ποιό αντικείμενο πάμε να κάνουμε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lock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. 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33400" y="3124200"/>
            <a:ext cx="1676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19" idx="1"/>
            <a:endCxn id="20" idx="6"/>
          </p:cNvCxnSpPr>
          <p:nvPr/>
        </p:nvCxnSpPr>
        <p:spPr bwMode="auto">
          <a:xfrm flipH="1" flipV="1">
            <a:off x="2209800" y="3238500"/>
            <a:ext cx="2209800" cy="1600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 bwMode="auto">
          <a:xfrm>
            <a:off x="2209800" y="4648200"/>
            <a:ext cx="304800" cy="457200"/>
          </a:xfrm>
          <a:prstGeom prst="rightBrace">
            <a:avLst/>
          </a:prstGeom>
          <a:ln w="2222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3429000" y="5334000"/>
            <a:ext cx="4343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Fine-grained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συγχρονισμός. Επικεντρωνόμαστε στον διαμοιραζόμενο πόρο και δεν μπλοκάρουμε την λειτουργία για όλη τη διάρκεια εκτέλεσης της μεθοδου </a:t>
            </a:r>
          </a:p>
        </p:txBody>
      </p:sp>
      <p:cxnSp>
        <p:nvCxnSpPr>
          <p:cNvPr id="29" name="Straight Arrow Connector 28"/>
          <p:cNvCxnSpPr>
            <a:stCxn id="27" idx="1"/>
            <a:endCxn id="26" idx="1"/>
          </p:cNvCxnSpPr>
          <p:nvPr/>
        </p:nvCxnSpPr>
        <p:spPr bwMode="auto">
          <a:xfrm flipH="1" flipV="1">
            <a:off x="2514600" y="4876800"/>
            <a:ext cx="914400" cy="876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DE0C03C-F15D-4BF7-8451-AF01405A2A84}"/>
              </a:ext>
            </a:extLst>
          </p:cNvPr>
          <p:cNvSpPr/>
          <p:nvPr/>
        </p:nvSpPr>
        <p:spPr>
          <a:xfrm>
            <a:off x="152400" y="6550318"/>
            <a:ext cx="7239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 dirty="0">
                <a:hlinkClick r:id="rId4"/>
              </a:rPr>
              <a:t>https://docs.oracle.com/javase/tutorial/essential/concurrency/locksync.html</a:t>
            </a:r>
            <a:r>
              <a:rPr lang="en-US" sz="1000" dirty="0"/>
              <a:t> 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Συγχρονισμός με χρήση αντικειμένων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l-GR" dirty="0"/>
              <a:t>Διάλεξη</a:t>
            </a:r>
            <a:r>
              <a:rPr lang="en-US" dirty="0">
                <a:latin typeface="Verdana" pitchFamily="34" charset="0"/>
              </a:rPr>
              <a:t> 4</a:t>
            </a:r>
          </a:p>
          <a:p>
            <a:pPr>
              <a:defRPr/>
            </a:pPr>
            <a:endParaRPr lang="el-GR" dirty="0">
              <a:latin typeface="Verdana" pitchFamily="34" charset="0"/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23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05983"/>
            <a:ext cx="671549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600200"/>
            <a:ext cx="449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 bwMode="auto">
          <a:xfrm>
            <a:off x="4419600" y="2133600"/>
            <a:ext cx="38100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Ορισμός αντικειμένων με αποκλειστική χρήση για τον συγχρονισμό διαφορετικών πόρων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762000" y="2193022"/>
            <a:ext cx="1143000" cy="533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3" name="Straight Arrow Connector 12"/>
          <p:cNvCxnSpPr>
            <a:stCxn id="10" idx="1"/>
            <a:endCxn id="11" idx="6"/>
          </p:cNvCxnSpPr>
          <p:nvPr/>
        </p:nvCxnSpPr>
        <p:spPr bwMode="auto">
          <a:xfrm flipH="1">
            <a:off x="1905000" y="2438400"/>
            <a:ext cx="2514600" cy="21322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4572000" y="3429000"/>
            <a:ext cx="4495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Η πρόσβαση στον ένα πόρο δεν αποκλείει την ταυτόχρονη προσπέλαση του άλλου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16622" y="3530367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/>
          <p:cNvCxnSpPr>
            <a:stCxn id="14" idx="1"/>
            <a:endCxn id="15" idx="6"/>
          </p:cNvCxnSpPr>
          <p:nvPr/>
        </p:nvCxnSpPr>
        <p:spPr bwMode="auto">
          <a:xfrm flipH="1" flipV="1">
            <a:off x="2040622" y="3644667"/>
            <a:ext cx="2531378" cy="12933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525011" y="4267200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14" idx="1"/>
            <a:endCxn id="21" idx="6"/>
          </p:cNvCxnSpPr>
          <p:nvPr/>
        </p:nvCxnSpPr>
        <p:spPr bwMode="auto">
          <a:xfrm flipH="1">
            <a:off x="2049011" y="3657600"/>
            <a:ext cx="2522989" cy="7239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25B5DE-CA80-447B-9656-7CC41C1DC90F}"/>
              </a:ext>
            </a:extLst>
          </p:cNvPr>
          <p:cNvSpPr/>
          <p:nvPr/>
        </p:nvSpPr>
        <p:spPr>
          <a:xfrm>
            <a:off x="2514600" y="5689938"/>
            <a:ext cx="6629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Suppose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resourceA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resourceB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, that are never used together.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All updates of these fields must be synchronized, but there's no reason to prevent an update of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resourceA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from being interleaved with an update of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resourceB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— and doing so reduces concurrency by creating unnecessary blocking. 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A44E1BF-6689-444F-BDFD-FBE421D3632E}"/>
              </a:ext>
            </a:extLst>
          </p:cNvPr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Ατομική Εκτέλεση (</a:t>
            </a:r>
            <a:r>
              <a:rPr lang="en-US" sz="3000" dirty="0"/>
              <a:t>Atomic execution</a:t>
            </a:r>
            <a:r>
              <a:rPr lang="el-GR" sz="3000" dirty="0"/>
              <a:t>) 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598070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Ατομική πράξη εκτέλεσης (</a:t>
            </a:r>
            <a:r>
              <a:rPr lang="en-US" sz="1600" dirty="0"/>
              <a:t>Atomic action</a:t>
            </a:r>
            <a:r>
              <a:rPr lang="el-GR" sz="1600" dirty="0"/>
              <a:t>) ορίζουμε την πράξη που εκτελείται </a:t>
            </a:r>
            <a:r>
              <a:rPr lang="el-GR" sz="1600" b="1" dirty="0"/>
              <a:t>επιτυχώς</a:t>
            </a:r>
            <a:r>
              <a:rPr lang="el-GR" sz="1600" dirty="0"/>
              <a:t> </a:t>
            </a:r>
            <a:r>
              <a:rPr lang="el-GR" sz="1600" dirty="0">
                <a:solidFill>
                  <a:srgbClr val="FF0000"/>
                </a:solidFill>
              </a:rPr>
              <a:t>και</a:t>
            </a:r>
            <a:r>
              <a:rPr lang="el-GR" sz="1600" dirty="0"/>
              <a:t> </a:t>
            </a:r>
            <a:r>
              <a:rPr lang="el-GR" sz="1600" b="1" dirty="0"/>
              <a:t>με τη μια</a:t>
            </a:r>
            <a:r>
              <a:rPr lang="el-GR" sz="1600" dirty="0"/>
              <a:t>.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Δεν μπορεί να σταματήσει στη μέση. Είτε εκτελείται </a:t>
            </a:r>
            <a:r>
              <a:rPr lang="el-GR" sz="1200" b="1" dirty="0"/>
              <a:t>ολόκληρη</a:t>
            </a:r>
            <a:r>
              <a:rPr lang="el-GR" sz="1200" dirty="0"/>
              <a:t> ή </a:t>
            </a:r>
            <a:r>
              <a:rPr lang="el-GR" sz="1200" b="1" dirty="0"/>
              <a:t>καθόλου.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Ακόμα και απλές πράξεις</a:t>
            </a:r>
            <a:r>
              <a:rPr lang="en-US" sz="1600" dirty="0"/>
              <a:t> </a:t>
            </a:r>
            <a:r>
              <a:rPr lang="el-GR" sz="1600" dirty="0"/>
              <a:t>μπορεί να μην είναι ατομικές λόγω του ότι αποσυντίθενται σε επιμέρους (χωρίς να καταλαβαίνει ο χρήστης). 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Παράδειγμα: </a:t>
            </a:r>
            <a:r>
              <a:rPr lang="en-US" sz="1200" dirty="0"/>
              <a:t>double d; d++;</a:t>
            </a:r>
            <a:endParaRPr lang="en-US" sz="900" dirty="0"/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Retrieve the current value of d.</a:t>
            </a:r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Increment the retrieved value by 1.</a:t>
            </a:r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Store the incremented value back in d.</a:t>
            </a:r>
            <a:endParaRPr lang="el-GR" sz="900" dirty="0"/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Παρόλα αυτά οι παρακάτω πράξεις είναι ατομικές: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Για </a:t>
            </a:r>
            <a:r>
              <a:rPr lang="en-US" sz="1200" dirty="0"/>
              <a:t>primitive variables</a:t>
            </a:r>
            <a:r>
              <a:rPr lang="el-GR" sz="1200" dirty="0"/>
              <a:t> (εκτος </a:t>
            </a:r>
            <a:r>
              <a:rPr lang="en-US" sz="1200" dirty="0"/>
              <a:t>long, double</a:t>
            </a:r>
            <a:r>
              <a:rPr lang="el-GR" sz="1200" dirty="0"/>
              <a:t>)</a:t>
            </a:r>
            <a:r>
              <a:rPr lang="en-US" sz="1200" dirty="0"/>
              <a:t> </a:t>
            </a:r>
            <a:r>
              <a:rPr lang="el-GR" sz="1200" dirty="0"/>
              <a:t>και</a:t>
            </a:r>
            <a:r>
              <a:rPr lang="en-US" sz="1200" dirty="0"/>
              <a:t> references</a:t>
            </a:r>
            <a:r>
              <a:rPr lang="el-GR" sz="1200" dirty="0"/>
              <a:t>, οι πράξεις </a:t>
            </a:r>
            <a:r>
              <a:rPr lang="en-US" sz="1200" dirty="0"/>
              <a:t>read/write </a:t>
            </a:r>
            <a:r>
              <a:rPr lang="el-GR" sz="1200" dirty="0"/>
              <a:t>ειναι ατομικές</a:t>
            </a:r>
            <a:r>
              <a:rPr lang="en-US" sz="1200" dirty="0"/>
              <a:t>.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Για όλες τις μεταβλητές που ορίζονται ως </a:t>
            </a: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200" dirty="0"/>
              <a:t> (</a:t>
            </a:r>
            <a:r>
              <a:rPr lang="el-GR" sz="1200" dirty="0"/>
              <a:t>πτητικές</a:t>
            </a:r>
            <a:r>
              <a:rPr lang="en-US" sz="1200" dirty="0"/>
              <a:t>)</a:t>
            </a:r>
            <a:r>
              <a:rPr lang="el-GR" sz="1200" dirty="0"/>
              <a:t> (εδώ συμπεριλαμβάνονται οι </a:t>
            </a:r>
            <a:r>
              <a:rPr lang="en-US" sz="1200" dirty="0"/>
              <a:t>long, double</a:t>
            </a:r>
            <a:r>
              <a:rPr lang="el-GR" sz="1200" dirty="0"/>
              <a:t>)</a:t>
            </a:r>
            <a:r>
              <a:rPr lang="en-US" sz="1200" dirty="0"/>
              <a:t>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Οι αλλαγές που κάνουμε σε 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/>
              <a:t> variables </a:t>
            </a:r>
            <a:r>
              <a:rPr lang="el-GR" sz="1600" dirty="0"/>
              <a:t>είναι αμέσως οράτες σε άλλα νήματα, όλα τα </a:t>
            </a:r>
            <a:r>
              <a:rPr lang="en-US" sz="1600" dirty="0"/>
              <a:t>reads/writes </a:t>
            </a:r>
            <a:r>
              <a:rPr lang="el-GR" sz="1600" dirty="0"/>
              <a:t>πηγαίνουν στην </a:t>
            </a:r>
            <a:r>
              <a:rPr lang="en-US" sz="1600" dirty="0"/>
              <a:t>"main memory, </a:t>
            </a:r>
            <a:r>
              <a:rPr lang="el-GR" sz="1600" dirty="0"/>
              <a:t>δεν είναι </a:t>
            </a:r>
            <a:r>
              <a:rPr lang="en-US" sz="1600" dirty="0"/>
              <a:t>cached;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Ορίζοντας κάτι </a:t>
            </a:r>
            <a:r>
              <a:rPr lang="en-US" sz="1600" dirty="0"/>
              <a:t>volatile </a:t>
            </a:r>
            <a:r>
              <a:rPr lang="el-GR" sz="1600" dirty="0"/>
              <a:t>δεν σημαίνει ότι εξασφαλίζουμε συγχρονισμό!!!</a:t>
            </a:r>
          </a:p>
          <a:p>
            <a:pPr>
              <a:spcBef>
                <a:spcPts val="600"/>
              </a:spcBef>
              <a:spcAft>
                <a:spcPts val="400"/>
              </a:spcAft>
              <a:buNone/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6AE0504D-532B-4D37-BDC8-F0B54D3EC70C}"/>
              </a:ext>
            </a:extLst>
          </p:cNvPr>
          <p:cNvSpPr/>
          <p:nvPr/>
        </p:nvSpPr>
        <p:spPr>
          <a:xfrm>
            <a:off x="0" y="6565671"/>
            <a:ext cx="8883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 dirty="0">
                <a:hlinkClick r:id="rId2"/>
              </a:rPr>
              <a:t>https://docs.oracle.com/javase/tutorial/essential/concurrency/atomic.html</a:t>
            </a:r>
            <a:r>
              <a:rPr lang="en-US" sz="1000" dirty="0"/>
              <a:t> </a:t>
            </a:r>
            <a:endParaRPr lang="el-GR" sz="10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0707B19-0FFF-4C4D-A489-706B2AB79711}"/>
              </a:ext>
            </a:extLst>
          </p:cNvPr>
          <p:cNvSpPr/>
          <p:nvPr/>
        </p:nvSpPr>
        <p:spPr>
          <a:xfrm>
            <a:off x="4592808" y="655797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hlinkClick r:id="rId3"/>
              </a:rPr>
              <a:t>https://dzone.com/articles/java-volatile-keyword-0</a:t>
            </a:r>
            <a:endParaRPr lang="el-GR" sz="1050" dirty="0"/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EF4BD0B3-3596-43A4-B3DF-A54C898959CE}"/>
              </a:ext>
            </a:extLst>
          </p:cNvPr>
          <p:cNvCxnSpPr/>
          <p:nvPr/>
        </p:nvCxnSpPr>
        <p:spPr bwMode="auto">
          <a:xfrm flipH="1">
            <a:off x="4343400" y="35052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B12C820-30E8-4681-A145-F68024C57C2D}"/>
              </a:ext>
            </a:extLst>
          </p:cNvPr>
          <p:cNvSpPr txBox="1"/>
          <p:nvPr/>
        </p:nvSpPr>
        <p:spPr>
          <a:xfrm>
            <a:off x="5169686" y="3320534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Χάσει τη </a:t>
            </a:r>
            <a:r>
              <a:rPr lang="en-US" dirty="0"/>
              <a:t>CPU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25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200" dirty="0"/>
              <a:t>Producer-Consumer problem</a:t>
            </a:r>
          </a:p>
          <a:p>
            <a:pPr marL="927100" lvl="1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2000" dirty="0"/>
              <a:t>Παράδειγμα για τις </a:t>
            </a:r>
            <a:r>
              <a:rPr lang="el-GR" sz="2000" dirty="0" err="1"/>
              <a:t>wait</a:t>
            </a:r>
            <a:r>
              <a:rPr lang="el-GR" sz="2000" dirty="0"/>
              <a:t>(), </a:t>
            </a:r>
            <a:r>
              <a:rPr lang="el-GR" sz="2000" dirty="0" err="1"/>
              <a:t>notify</a:t>
            </a:r>
            <a:r>
              <a:rPr lang="el-GR" sz="2000" dirty="0"/>
              <a:t>(), </a:t>
            </a:r>
            <a:r>
              <a:rPr lang="el-GR" sz="2000" dirty="0" err="1"/>
              <a:t>notifyAll</a:t>
            </a:r>
            <a:r>
              <a:rPr lang="el-GR" sz="2000" dirty="0"/>
              <a:t>()</a:t>
            </a:r>
          </a:p>
          <a:p>
            <a:pPr marL="927100" lvl="1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US" sz="3200" dirty="0"/>
          </a:p>
          <a:p>
            <a:pPr marL="469900" marR="0" lvl="0" indent="-469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03FA9B1-27E9-4649-B48A-EACA57960274}"/>
              </a:ext>
            </a:extLst>
          </p:cNvPr>
          <p:cNvSpPr/>
          <p:nvPr/>
        </p:nvSpPr>
        <p:spPr>
          <a:xfrm>
            <a:off x="193559" y="6576182"/>
            <a:ext cx="838676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 dirty="0">
                <a:hlinkClick r:id="rId2"/>
              </a:rPr>
              <a:t>https://docs.oracle.com/javase/tutorial/essential/concurrency/guardmeth.html</a:t>
            </a:r>
            <a:r>
              <a:rPr lang="en-US" sz="1100" dirty="0"/>
              <a:t> 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068896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wait(), notify(), </a:t>
            </a:r>
            <a:r>
              <a:rPr lang="en-US" dirty="0" err="1"/>
              <a:t>notifyAll</a:t>
            </a:r>
            <a:r>
              <a:rPr lang="en-US" dirty="0"/>
              <a:t>()</a:t>
            </a:r>
            <a:endParaRPr lang="el-GR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914400" y="23622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2372693" y="4305459"/>
            <a:ext cx="142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t1.wait()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57887" y="3380734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890620" y="396518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8405" y="3264791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1553605" y="3243452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2694078" y="3186950"/>
            <a:ext cx="219475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Waiting for notification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stCxn id="9" idx="6"/>
            <a:endCxn id="19" idx="4"/>
          </p:cNvCxnSpPr>
          <p:nvPr/>
        </p:nvCxnSpPr>
        <p:spPr bwMode="auto">
          <a:xfrm flipV="1">
            <a:off x="2490820" y="3943850"/>
            <a:ext cx="1300637" cy="3022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16200000" flipV="1">
            <a:off x="4923002" y="472915"/>
            <a:ext cx="284858" cy="499042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5442754" y="2469590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Λαμβάνει το </a:t>
            </a:r>
            <a:r>
              <a:rPr lang="en-US" dirty="0"/>
              <a:t>lock</a:t>
            </a:r>
            <a:endParaRPr lang="el-GR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0E35FBEB-7538-45F9-A386-66B515042D86}"/>
              </a:ext>
            </a:extLst>
          </p:cNvPr>
          <p:cNvSpPr/>
          <p:nvPr/>
        </p:nvSpPr>
        <p:spPr bwMode="auto">
          <a:xfrm>
            <a:off x="6463262" y="3110554"/>
            <a:ext cx="2194758" cy="11890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lock acquisition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6881293A-A42D-4D83-A177-DB82E7E1BFAF}"/>
              </a:ext>
            </a:extLst>
          </p:cNvPr>
          <p:cNvCxnSpPr>
            <a:cxnSpLocks/>
          </p:cNvCxnSpPr>
          <p:nvPr/>
        </p:nvCxnSpPr>
        <p:spPr bwMode="auto">
          <a:xfrm>
            <a:off x="4888836" y="3612802"/>
            <a:ext cx="157442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8A527A-59FB-4268-804F-BF63A85CB030}"/>
              </a:ext>
            </a:extLst>
          </p:cNvPr>
          <p:cNvSpPr txBox="1"/>
          <p:nvPr/>
        </p:nvSpPr>
        <p:spPr>
          <a:xfrm>
            <a:off x="4399125" y="3780523"/>
            <a:ext cx="24048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t2.notifyAll()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Timeout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wait(x)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Thread Interrupted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53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Προβλήματα συγχρονισμού όπως το </a:t>
            </a:r>
            <a:r>
              <a:rPr lang="en-US" sz="1600" dirty="0"/>
              <a:t>producer-consumer </a:t>
            </a:r>
            <a:r>
              <a:rPr lang="el-GR" sz="1600" dirty="0"/>
              <a:t>πρόβλημα, απαιτούν πέρα από συγχρονισμένη προσπέλαση σε έναν κοινό πόρο</a:t>
            </a:r>
            <a:r>
              <a:rPr lang="en-US" sz="1600" dirty="0"/>
              <a:t>, </a:t>
            </a:r>
            <a:r>
              <a:rPr lang="el-GR" sz="1600" dirty="0"/>
              <a:t> πρόβλεψη και αποφυγή φαινομένων όπως το </a:t>
            </a:r>
            <a:r>
              <a:rPr lang="en-US" sz="1600" dirty="0"/>
              <a:t>polling.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Χαρακτηριστικό παράδειγμα είναι η περίπτωση όπου </a:t>
            </a:r>
            <a:r>
              <a:rPr lang="el-GR" sz="1600" b="1" dirty="0"/>
              <a:t>δυο </a:t>
            </a:r>
            <a:r>
              <a:rPr lang="en-US" sz="1600" b="1" dirty="0"/>
              <a:t>threads </a:t>
            </a:r>
            <a:r>
              <a:rPr lang="el-GR" sz="1600" b="1" dirty="0"/>
              <a:t>διαμοιράζονται έναν κοινό πόρο </a:t>
            </a:r>
            <a:r>
              <a:rPr lang="el-GR" sz="1600" dirty="0"/>
              <a:t>(πχ ένα </a:t>
            </a:r>
            <a:r>
              <a:rPr lang="en-US" sz="1600" dirty="0"/>
              <a:t>buffer</a:t>
            </a:r>
            <a:r>
              <a:rPr lang="el-GR" sz="1600" dirty="0"/>
              <a:t>)</a:t>
            </a:r>
            <a:r>
              <a:rPr lang="en-US" sz="1600" dirty="0"/>
              <a:t>. </a:t>
            </a:r>
            <a:r>
              <a:rPr lang="el-GR" sz="1600" dirty="0"/>
              <a:t>Ο ρόλος του ενός </a:t>
            </a:r>
            <a:r>
              <a:rPr lang="en-US" sz="1600" dirty="0"/>
              <a:t>thread </a:t>
            </a:r>
            <a:r>
              <a:rPr lang="el-GR" sz="1600" dirty="0"/>
              <a:t>είναι να εισάγει (γράφει) δεδομένα (</a:t>
            </a:r>
            <a:r>
              <a:rPr lang="en-US" sz="1600" dirty="0"/>
              <a:t>producer</a:t>
            </a:r>
            <a:r>
              <a:rPr lang="el-GR" sz="1600" dirty="0"/>
              <a:t>) και του άλλου να διαβάζει (</a:t>
            </a:r>
            <a:r>
              <a:rPr lang="en-US" sz="1600" dirty="0"/>
              <a:t>consumer</a:t>
            </a:r>
            <a:r>
              <a:rPr lang="el-GR" sz="1600" dirty="0"/>
              <a:t>)</a:t>
            </a:r>
            <a:r>
              <a:rPr lang="en-US" sz="1600" dirty="0"/>
              <a:t>. O </a:t>
            </a:r>
            <a:r>
              <a:rPr lang="el-GR" sz="1600" b="1" i="1" dirty="0"/>
              <a:t>συντονισμός</a:t>
            </a:r>
            <a:r>
              <a:rPr lang="el-GR" sz="1600" dirty="0"/>
              <a:t> είναι απαραίτητος: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400" dirty="0"/>
              <a:t>ο </a:t>
            </a:r>
            <a:r>
              <a:rPr lang="en-US" sz="1400" dirty="0"/>
              <a:t>consumer </a:t>
            </a:r>
            <a:r>
              <a:rPr lang="el-GR" sz="1400" dirty="0"/>
              <a:t>δεν πρέπει να διαβάσει δεδομένα προτού ο </a:t>
            </a:r>
            <a:r>
              <a:rPr lang="en-US" sz="1400" dirty="0"/>
              <a:t>producer </a:t>
            </a:r>
            <a:r>
              <a:rPr lang="el-GR" sz="1400" dirty="0"/>
              <a:t>γράψει κάτι νέο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400" dirty="0"/>
              <a:t>o</a:t>
            </a:r>
            <a:r>
              <a:rPr lang="el-GR" sz="1400" dirty="0"/>
              <a:t> </a:t>
            </a:r>
            <a:r>
              <a:rPr lang="en-US" sz="1400" dirty="0"/>
              <a:t>producer </a:t>
            </a:r>
            <a:r>
              <a:rPr lang="el-GR" sz="1400" dirty="0"/>
              <a:t>δεν πρέπει να προσθέσει εάν ο </a:t>
            </a:r>
            <a:r>
              <a:rPr lang="en-US" sz="1400" dirty="0"/>
              <a:t>consumer </a:t>
            </a:r>
            <a:r>
              <a:rPr lang="el-GR" sz="1400" dirty="0"/>
              <a:t>δεν έχει</a:t>
            </a:r>
            <a:r>
              <a:rPr lang="en-US" sz="1400" dirty="0"/>
              <a:t> </a:t>
            </a:r>
            <a:r>
              <a:rPr lang="el-GR" sz="1400" dirty="0"/>
              <a:t>λάβει/διαβάσει τα προηγούμενα δεδομένα</a:t>
            </a:r>
            <a:endParaRPr lang="en-US" sz="1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Σε αυτή την περίπτωση δεν αρκεί μόνο ο </a:t>
            </a:r>
            <a:r>
              <a:rPr lang="el-GR" sz="1600" b="1" dirty="0"/>
              <a:t>συγχρονισμός αλλά απαιτείται και έλεγχος συνθηκών (συντονισμός)</a:t>
            </a:r>
            <a:r>
              <a:rPr lang="el-GR" sz="1600" dirty="0"/>
              <a:t>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Η λύση που δίνει η </a:t>
            </a:r>
            <a:r>
              <a:rPr lang="en-US" sz="1600" dirty="0"/>
              <a:t>Java </a:t>
            </a:r>
            <a:r>
              <a:rPr lang="el-GR" sz="1600" dirty="0"/>
              <a:t>στο πρόβλημα αυτό είναι μέσα από τις </a:t>
            </a:r>
            <a:r>
              <a:rPr lang="en-US" sz="1600" dirty="0"/>
              <a:t>final </a:t>
            </a:r>
            <a:r>
              <a:rPr lang="el-GR" sz="1600" dirty="0"/>
              <a:t>μεθόδους της κλάσης </a:t>
            </a:r>
            <a:r>
              <a:rPr lang="en-US" sz="1600" dirty="0"/>
              <a:t>Object wait(), notify(), </a:t>
            </a:r>
            <a:r>
              <a:rPr lang="en-US" sz="1600" dirty="0" err="1"/>
              <a:t>notifyAll</a:t>
            </a:r>
            <a:r>
              <a:rPr lang="en-US" sz="1600" dirty="0"/>
              <a:t>()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C2657788-39C8-419A-A3DF-BFBEAF94FF1D}"/>
              </a:ext>
            </a:extLst>
          </p:cNvPr>
          <p:cNvSpPr/>
          <p:nvPr/>
        </p:nvSpPr>
        <p:spPr>
          <a:xfrm>
            <a:off x="-11884" y="6578482"/>
            <a:ext cx="76962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700" dirty="0">
                <a:hlinkClick r:id="rId2"/>
              </a:rPr>
              <a:t>https://en.wikipedia.org/wiki/Producer%E2%80%93consumer_problem</a:t>
            </a:r>
            <a:r>
              <a:rPr lang="en-US" sz="700" dirty="0"/>
              <a:t> </a:t>
            </a:r>
            <a:endParaRPr lang="el-GR" sz="700" dirty="0"/>
          </a:p>
        </p:txBody>
      </p:sp>
    </p:spTree>
    <p:extLst>
      <p:ext uri="{BB962C8B-B14F-4D97-AF65-F5344CB8AC3E}">
        <p14:creationId xmlns:p14="http://schemas.microsoft.com/office/powerpoint/2010/main" val="1221454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450" y="0"/>
            <a:ext cx="32575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550" y="3657600"/>
            <a:ext cx="4362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8754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81400"/>
            <a:ext cx="396369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 bwMode="auto">
          <a:xfrm>
            <a:off x="6781800" y="2895600"/>
            <a:ext cx="23622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Διαμοιραζόμενος πόρος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10200" y="3962400"/>
            <a:ext cx="1143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324600" y="4343400"/>
            <a:ext cx="457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324600" y="4572000"/>
            <a:ext cx="457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/>
          <p:cNvCxnSpPr>
            <a:stCxn id="10" idx="2"/>
            <a:endCxn id="11" idx="6"/>
          </p:cNvCxnSpPr>
          <p:nvPr/>
        </p:nvCxnSpPr>
        <p:spPr bwMode="auto">
          <a:xfrm rot="5400000">
            <a:off x="6838950" y="2990850"/>
            <a:ext cx="838200" cy="14097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2"/>
            <a:endCxn id="12" idx="6"/>
          </p:cNvCxnSpPr>
          <p:nvPr/>
        </p:nvCxnSpPr>
        <p:spPr bwMode="auto">
          <a:xfrm rot="5400000">
            <a:off x="6781800" y="3276600"/>
            <a:ext cx="1181100" cy="1181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2"/>
            <a:endCxn id="14" idx="6"/>
          </p:cNvCxnSpPr>
          <p:nvPr/>
        </p:nvCxnSpPr>
        <p:spPr bwMode="auto">
          <a:xfrm rot="5400000">
            <a:off x="6667500" y="3390900"/>
            <a:ext cx="1409700" cy="1181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 bwMode="auto">
          <a:xfrm>
            <a:off x="3048000" y="1828800"/>
            <a:ext cx="38100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Κάθε φορά ένα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θα καλεί μία από τις μεθόδους του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q,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μπλοκάρεται παράλληλα η κλήση της άλλης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096000" y="304800"/>
            <a:ext cx="1905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172200" y="1143000"/>
            <a:ext cx="2286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4" name="Straight Arrow Connector 23"/>
          <p:cNvCxnSpPr>
            <a:stCxn id="21" idx="0"/>
            <a:endCxn id="22" idx="2"/>
          </p:cNvCxnSpPr>
          <p:nvPr/>
        </p:nvCxnSpPr>
        <p:spPr bwMode="auto">
          <a:xfrm rot="5400000" flipH="1" flipV="1">
            <a:off x="4838700" y="571500"/>
            <a:ext cx="1371600" cy="1143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0"/>
            <a:endCxn id="23" idx="2"/>
          </p:cNvCxnSpPr>
          <p:nvPr/>
        </p:nvCxnSpPr>
        <p:spPr bwMode="auto">
          <a:xfrm rot="5400000" flipH="1" flipV="1">
            <a:off x="5295900" y="952500"/>
            <a:ext cx="533400" cy="1219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 bwMode="auto">
          <a:xfrm>
            <a:off x="3429000" y="228600"/>
            <a:ext cx="19050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producer 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αυξάνει συνεχώς το πεδίο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 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του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914400" y="1828800"/>
            <a:ext cx="1066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6" name="Straight Arrow Connector 35"/>
          <p:cNvCxnSpPr>
            <a:stCxn id="34" idx="1"/>
            <a:endCxn id="35" idx="6"/>
          </p:cNvCxnSpPr>
          <p:nvPr/>
        </p:nvCxnSpPr>
        <p:spPr bwMode="auto">
          <a:xfrm rot="10800000" flipV="1">
            <a:off x="1981200" y="647700"/>
            <a:ext cx="1447800" cy="1333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 bwMode="auto">
          <a:xfrm>
            <a:off x="3124200" y="2667000"/>
            <a:ext cx="29718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consumer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θέλει να βλέπει μοναχά τα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updates!!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62000" y="5257800"/>
            <a:ext cx="1066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4" name="Straight Arrow Connector 43"/>
          <p:cNvCxnSpPr>
            <a:stCxn id="42" idx="1"/>
            <a:endCxn id="43" idx="6"/>
          </p:cNvCxnSpPr>
          <p:nvPr/>
        </p:nvCxnSpPr>
        <p:spPr bwMode="auto">
          <a:xfrm rot="10800000" flipV="1">
            <a:off x="1828800" y="2933700"/>
            <a:ext cx="1295400" cy="2476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 bwMode="auto">
          <a:xfrm>
            <a:off x="3581400" y="3276600"/>
            <a:ext cx="1295400" cy="3581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Μια ενδεικτική εκτέλεση</a:t>
            </a:r>
          </a:p>
          <a:p>
            <a:r>
              <a:rPr lang="en-US" sz="1400" dirty="0"/>
              <a:t>Put: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Put: 2 </a:t>
            </a:r>
            <a:br>
              <a:rPr lang="en-US" sz="1400" dirty="0"/>
            </a:br>
            <a:r>
              <a:rPr lang="en-US" sz="1400" dirty="0"/>
              <a:t>Put: 3 </a:t>
            </a:r>
            <a:br>
              <a:rPr lang="en-US" sz="1400" dirty="0"/>
            </a:br>
            <a:r>
              <a:rPr lang="en-US" sz="1400" dirty="0"/>
              <a:t>Put: 4 </a:t>
            </a:r>
            <a:br>
              <a:rPr lang="en-US" sz="1400" dirty="0"/>
            </a:br>
            <a:r>
              <a:rPr lang="en-US" sz="1400" dirty="0"/>
              <a:t>Put: 5 </a:t>
            </a:r>
            <a:br>
              <a:rPr lang="en-US" sz="1400" dirty="0"/>
            </a:br>
            <a:r>
              <a:rPr lang="en-US" sz="1400" dirty="0"/>
              <a:t>Put: 6 </a:t>
            </a:r>
            <a:br>
              <a:rPr lang="en-US" sz="1400" dirty="0"/>
            </a:br>
            <a:r>
              <a:rPr lang="en-US" sz="1400" dirty="0"/>
              <a:t>Put: 7 </a:t>
            </a:r>
            <a:br>
              <a:rPr lang="en-US" sz="1400" dirty="0"/>
            </a:br>
            <a:r>
              <a:rPr lang="en-US" sz="1400" dirty="0"/>
              <a:t>Got: 7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0C2DEBFD-25AD-478F-941E-EAED9BA35FF1}"/>
              </a:ext>
            </a:extLst>
          </p:cNvPr>
          <p:cNvSpPr/>
          <p:nvPr/>
        </p:nvSpPr>
        <p:spPr>
          <a:xfrm>
            <a:off x="-11884" y="6586177"/>
            <a:ext cx="8991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900" dirty="0">
                <a:hlinkClick r:id="rId6"/>
              </a:rPr>
              <a:t>https://www.tutorialspoint.com/javaexamples/thread_procon.htm</a:t>
            </a:r>
            <a:r>
              <a:rPr lang="en-US" sz="900" dirty="0"/>
              <a:t> </a:t>
            </a:r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95219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42" grpId="0" animBg="1"/>
      <p:bldP spid="43" grpId="0" animBg="1"/>
      <p:bldP spid="4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86350"/>
            <a:ext cx="4362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754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90800"/>
            <a:ext cx="396369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429700"/>
            <a:ext cx="4800600" cy="281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57675" y="0"/>
            <a:ext cx="48863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Rounded Rectangle 48"/>
          <p:cNvSpPr/>
          <p:nvPr/>
        </p:nvSpPr>
        <p:spPr bwMode="auto">
          <a:xfrm>
            <a:off x="7848600" y="3276600"/>
            <a:ext cx="1295400" cy="3581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Μια ενδεικτική εκτέλεση</a:t>
            </a:r>
          </a:p>
          <a:p>
            <a:r>
              <a:rPr lang="en-US" sz="1400" dirty="0"/>
              <a:t>Put: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Put: 2 </a:t>
            </a:r>
            <a:br>
              <a:rPr lang="en-US" sz="1400" dirty="0"/>
            </a:br>
            <a:r>
              <a:rPr lang="en-US" sz="1400" dirty="0"/>
              <a:t>Got: 2 </a:t>
            </a:r>
            <a:br>
              <a:rPr lang="en-US" sz="1400" dirty="0"/>
            </a:br>
            <a:r>
              <a:rPr lang="en-US" sz="1400" dirty="0"/>
              <a:t>Put: 3 </a:t>
            </a:r>
            <a:br>
              <a:rPr lang="en-US" sz="1400" dirty="0"/>
            </a:br>
            <a:r>
              <a:rPr lang="en-US" sz="1400" dirty="0"/>
              <a:t>Got: 3 </a:t>
            </a:r>
            <a:br>
              <a:rPr lang="en-US" sz="1400" dirty="0"/>
            </a:br>
            <a:r>
              <a:rPr lang="en-US" sz="1400" dirty="0"/>
              <a:t>Put: 4 </a:t>
            </a:r>
            <a:br>
              <a:rPr lang="en-US" sz="1400" dirty="0"/>
            </a:br>
            <a:r>
              <a:rPr lang="en-US" sz="1400" dirty="0"/>
              <a:t>Got: 4 </a:t>
            </a:r>
            <a:br>
              <a:rPr lang="en-US" sz="1400" dirty="0"/>
            </a:br>
            <a:r>
              <a:rPr lang="en-US" sz="1400" dirty="0"/>
              <a:t>Put: 5 </a:t>
            </a:r>
            <a:br>
              <a:rPr lang="en-US" sz="1400" dirty="0"/>
            </a:br>
            <a:r>
              <a:rPr lang="en-US" sz="1400" dirty="0"/>
              <a:t>Got: 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2057400" y="1295400"/>
            <a:ext cx="2971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H wait()</a:t>
            </a:r>
            <a:r>
              <a:rPr lang="el-GR" sz="1200" dirty="0"/>
              <a:t> κάνει το τρέχον </a:t>
            </a:r>
            <a:r>
              <a:rPr lang="en-US" sz="1200" dirty="0"/>
              <a:t>thread </a:t>
            </a:r>
            <a:r>
              <a:rPr lang="el-GR" sz="1200" dirty="0"/>
              <a:t>να ελευθερώσει το </a:t>
            </a:r>
            <a:r>
              <a:rPr lang="en-US" sz="1200" dirty="0"/>
              <a:t>lock </a:t>
            </a:r>
            <a:r>
              <a:rPr lang="el-GR" sz="1200" dirty="0"/>
              <a:t>του αντικειμένου </a:t>
            </a:r>
            <a:r>
              <a:rPr lang="en-US" sz="1200" dirty="0"/>
              <a:t>q</a:t>
            </a:r>
            <a:r>
              <a:rPr lang="el-GR" sz="1200" dirty="0"/>
              <a:t> και να κάνει </a:t>
            </a:r>
            <a:r>
              <a:rPr lang="en-US" sz="1200" dirty="0"/>
              <a:t>sleep</a:t>
            </a:r>
            <a:r>
              <a:rPr lang="el-GR" sz="1200" dirty="0"/>
              <a:t> μέχρι κάποιο άλλο </a:t>
            </a:r>
            <a:r>
              <a:rPr lang="en-US" sz="1200" dirty="0"/>
              <a:t>thread </a:t>
            </a:r>
            <a:r>
              <a:rPr lang="el-GR" sz="1200" dirty="0"/>
              <a:t>της στείλει </a:t>
            </a:r>
            <a:r>
              <a:rPr lang="en-US" sz="1200" dirty="0"/>
              <a:t>notify()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181600" y="12192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410200" y="39624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2" name="Straight Arrow Connector 31"/>
          <p:cNvCxnSpPr>
            <a:stCxn id="28" idx="3"/>
            <a:endCxn id="29" idx="3"/>
          </p:cNvCxnSpPr>
          <p:nvPr/>
        </p:nvCxnSpPr>
        <p:spPr bwMode="auto">
          <a:xfrm flipV="1">
            <a:off x="5029200" y="1414322"/>
            <a:ext cx="241674" cy="414478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3"/>
            <a:endCxn id="30" idx="0"/>
          </p:cNvCxnSpPr>
          <p:nvPr/>
        </p:nvCxnSpPr>
        <p:spPr bwMode="auto">
          <a:xfrm>
            <a:off x="5029200" y="1828800"/>
            <a:ext cx="685800" cy="2133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 bwMode="auto">
          <a:xfrm>
            <a:off x="1905000" y="4038600"/>
            <a:ext cx="2971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200" dirty="0"/>
              <a:t>Η </a:t>
            </a:r>
            <a:r>
              <a:rPr lang="en-US" sz="1200" dirty="0"/>
              <a:t>notify() </a:t>
            </a:r>
            <a:r>
              <a:rPr lang="el-GR" sz="1200" dirty="0"/>
              <a:t>ξυπνά το πρώτο </a:t>
            </a:r>
            <a:r>
              <a:rPr lang="en-US" sz="1200" dirty="0"/>
              <a:t>thread </a:t>
            </a:r>
            <a:r>
              <a:rPr lang="el-GR" sz="1200" dirty="0"/>
              <a:t>που κάλεσε το</a:t>
            </a:r>
            <a:r>
              <a:rPr lang="en-US" sz="1200" dirty="0"/>
              <a:t> wait() </a:t>
            </a:r>
            <a:r>
              <a:rPr lang="el-GR" sz="1200" dirty="0"/>
              <a:t>του αντικειμένου </a:t>
            </a:r>
            <a:r>
              <a:rPr lang="en-US" sz="1200" dirty="0"/>
              <a:t>q. </a:t>
            </a:r>
            <a:r>
              <a:rPr lang="el-GR" sz="1200" dirty="0"/>
              <a:t>Εναλλακτική είναι η χρήση της </a:t>
            </a:r>
            <a:r>
              <a:rPr lang="en-US" sz="1200" dirty="0" err="1"/>
              <a:t>notifyAll</a:t>
            </a:r>
            <a:r>
              <a:rPr lang="en-US" sz="1200" dirty="0"/>
              <a:t>()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876800" y="27432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4876800" y="5715000"/>
            <a:ext cx="762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1" name="Straight Arrow Connector 40"/>
          <p:cNvCxnSpPr>
            <a:stCxn id="38" idx="0"/>
            <a:endCxn id="39" idx="3"/>
          </p:cNvCxnSpPr>
          <p:nvPr/>
        </p:nvCxnSpPr>
        <p:spPr bwMode="auto">
          <a:xfrm rot="5400000" flipH="1" flipV="1">
            <a:off x="3628348" y="2700874"/>
            <a:ext cx="1100278" cy="1575174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3"/>
            <a:endCxn id="40" idx="0"/>
          </p:cNvCxnSpPr>
          <p:nvPr/>
        </p:nvCxnSpPr>
        <p:spPr bwMode="auto">
          <a:xfrm>
            <a:off x="4876800" y="4572000"/>
            <a:ext cx="381000" cy="1143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C9FE42F-569E-489F-BA62-DED417FB851B}"/>
              </a:ext>
            </a:extLst>
          </p:cNvPr>
          <p:cNvSpPr/>
          <p:nvPr/>
        </p:nvSpPr>
        <p:spPr bwMode="auto">
          <a:xfrm>
            <a:off x="5241021" y="313189"/>
            <a:ext cx="1369329" cy="22860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EDE1C3E8-806B-4BD3-B872-DEFD3E0F4051}"/>
              </a:ext>
            </a:extLst>
          </p:cNvPr>
          <p:cNvCxnSpPr/>
          <p:nvPr/>
        </p:nvCxnSpPr>
        <p:spPr bwMode="auto">
          <a:xfrm>
            <a:off x="4257675" y="0"/>
            <a:ext cx="0" cy="6858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Δεξί άγκιστρο 8">
            <a:extLst>
              <a:ext uri="{FF2B5EF4-FFF2-40B4-BE49-F238E27FC236}">
                <a16:creationId xmlns:a16="http://schemas.microsoft.com/office/drawing/2014/main" id="{FD5196DA-0FF0-4F2E-9583-D92453B0802E}"/>
              </a:ext>
            </a:extLst>
          </p:cNvPr>
          <p:cNvSpPr/>
          <p:nvPr/>
        </p:nvSpPr>
        <p:spPr bwMode="auto">
          <a:xfrm>
            <a:off x="7391400" y="4876800"/>
            <a:ext cx="58442" cy="10668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AFC9E-8FF6-42B2-B2D5-6E898B242610}"/>
              </a:ext>
            </a:extLst>
          </p:cNvPr>
          <p:cNvSpPr txBox="1"/>
          <p:nvPr/>
        </p:nvSpPr>
        <p:spPr>
          <a:xfrm>
            <a:off x="7450479" y="5269084"/>
            <a:ext cx="17235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50" i="1" dirty="0">
                <a:solidFill>
                  <a:srgbClr val="00B0F0"/>
                </a:solidFill>
              </a:rPr>
              <a:t>δεν έχει βάλει νέα τιμή</a:t>
            </a:r>
          </a:p>
        </p:txBody>
      </p:sp>
      <p:sp>
        <p:nvSpPr>
          <p:cNvPr id="11" name="Δεξί άγκιστρο 10">
            <a:extLst>
              <a:ext uri="{FF2B5EF4-FFF2-40B4-BE49-F238E27FC236}">
                <a16:creationId xmlns:a16="http://schemas.microsoft.com/office/drawing/2014/main" id="{D3FAB4AB-DFA7-496B-9452-142CC5B80D17}"/>
              </a:ext>
            </a:extLst>
          </p:cNvPr>
          <p:cNvSpPr/>
          <p:nvPr/>
        </p:nvSpPr>
        <p:spPr bwMode="auto">
          <a:xfrm>
            <a:off x="7620000" y="3695480"/>
            <a:ext cx="58442" cy="10668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73809-FB5C-4DC0-98C6-960AF46440F1}"/>
              </a:ext>
            </a:extLst>
          </p:cNvPr>
          <p:cNvSpPr txBox="1"/>
          <p:nvPr/>
        </p:nvSpPr>
        <p:spPr>
          <a:xfrm>
            <a:off x="7693512" y="4095476"/>
            <a:ext cx="1444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50" i="1" dirty="0">
                <a:solidFill>
                  <a:srgbClr val="00B0F0"/>
                </a:solidFill>
              </a:rPr>
              <a:t>έχει βάλει νέα τιμή</a:t>
            </a:r>
          </a:p>
        </p:txBody>
      </p:sp>
    </p:spTree>
    <p:extLst>
      <p:ext uri="{BB962C8B-B14F-4D97-AF65-F5344CB8AC3E}">
        <p14:creationId xmlns:p14="http://schemas.microsoft.com/office/powerpoint/2010/main" val="90775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8" grpId="0" animBg="1"/>
      <p:bldP spid="29" grpId="0" animBg="1"/>
      <p:bldP spid="30" grpId="0" animBg="1"/>
      <p:bldP spid="38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196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Σε υπολογιστικά περιβάλλοντα εφαρμογές «ανταγωνίζονται» να αποκτήσουν την δυνατότητα πρόσβασης και εκτέλεσης στην </a:t>
            </a:r>
            <a:r>
              <a:rPr lang="en-US" sz="1800" dirty="0"/>
              <a:t>CPU (concurrent programming)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Δυο ειδών οντότητες εκτέλεσης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τις διεργασίες (</a:t>
            </a:r>
            <a:r>
              <a:rPr lang="en-US" sz="1600" dirty="0"/>
              <a:t>processes</a:t>
            </a:r>
            <a:r>
              <a:rPr lang="el-GR" sz="1600" dirty="0"/>
              <a:t>)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τα νήματα </a:t>
            </a:r>
            <a:r>
              <a:rPr lang="en-US" sz="1600" dirty="0"/>
              <a:t>(threads)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H CPU </a:t>
            </a:r>
            <a:r>
              <a:rPr lang="el-GR" sz="1800" dirty="0"/>
              <a:t>επεξεργάζεται κάθε στιγμή</a:t>
            </a:r>
            <a:r>
              <a:rPr lang="en-US" sz="1800" dirty="0"/>
              <a:t> </a:t>
            </a:r>
            <a:r>
              <a:rPr lang="el-GR" sz="1800" dirty="0"/>
              <a:t>μία οντότητα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 err="1"/>
              <a:t>Ψευδοπαραλληλία</a:t>
            </a:r>
            <a:r>
              <a:rPr lang="el-GR" sz="1600" dirty="0"/>
              <a:t>, όχι ταυτόχρονη εκτέλεση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Ο χρόνος επεξεργασίας μοιράζεται</a:t>
            </a:r>
            <a:r>
              <a:rPr lang="en-US" sz="1800" dirty="0"/>
              <a:t> </a:t>
            </a:r>
            <a:r>
              <a:rPr lang="el-GR" sz="1800" dirty="0"/>
              <a:t>ανάμεσα στα νήματα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600" dirty="0"/>
              <a:t>O </a:t>
            </a:r>
            <a:r>
              <a:rPr lang="el-GR" sz="1600" dirty="0" err="1"/>
              <a:t>Scheduler</a:t>
            </a:r>
            <a:r>
              <a:rPr lang="el-GR" sz="1600" dirty="0"/>
              <a:t> αναθέτει </a:t>
            </a:r>
            <a:r>
              <a:rPr lang="el-GR" sz="1600" dirty="0" err="1"/>
              <a:t>χρονοθυρίδες</a:t>
            </a:r>
            <a:r>
              <a:rPr lang="el-GR" sz="1600" dirty="0"/>
              <a:t>, κύκλους επεξεργασίας της CP</a:t>
            </a:r>
            <a:r>
              <a:rPr lang="en-US" sz="1600" dirty="0"/>
              <a:t>U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0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9AEA08F-1036-46BD-AD7E-760F52C3A518}"/>
              </a:ext>
            </a:extLst>
          </p:cNvPr>
          <p:cNvSpPr/>
          <p:nvPr/>
        </p:nvSpPr>
        <p:spPr>
          <a:xfrm>
            <a:off x="495300" y="6550291"/>
            <a:ext cx="7696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 dirty="0">
                <a:hlinkClick r:id="rId2"/>
              </a:rPr>
              <a:t>https://docs.oracle.com/javase/tutorial/essential/concurrency/index.html</a:t>
            </a:r>
            <a:r>
              <a:rPr lang="en-US" sz="1100" dirty="0"/>
              <a:t> </a:t>
            </a:r>
            <a:endParaRPr lang="el-GR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30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200" dirty="0"/>
              <a:t>Singleton Pattern</a:t>
            </a:r>
          </a:p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sz="3200" dirty="0"/>
          </a:p>
          <a:p>
            <a:pPr marL="469900" marR="0" lvl="0" indent="-469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150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Pattern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95400"/>
            <a:ext cx="8001000" cy="16383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H Java </a:t>
            </a:r>
            <a:r>
              <a:rPr lang="el-GR" sz="1600" dirty="0"/>
              <a:t>παρέχει ένα σύνολο από μεθόδους για την αποδοτική σχεδίαση κώδικα</a:t>
            </a:r>
            <a:r>
              <a:rPr lang="en-US" sz="1600" dirty="0"/>
              <a:t> </a:t>
            </a:r>
            <a:r>
              <a:rPr lang="el-GR" sz="1600" dirty="0"/>
              <a:t>(</a:t>
            </a:r>
            <a:r>
              <a:rPr lang="en-US" sz="1600" dirty="0"/>
              <a:t>Design Patters</a:t>
            </a:r>
            <a:r>
              <a:rPr lang="el-GR" sz="1600" dirty="0"/>
              <a:t>)</a:t>
            </a:r>
            <a:r>
              <a:rPr lang="en-US" sz="16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πιο δημοφιλής από αυτές είναι και η </a:t>
            </a:r>
            <a:r>
              <a:rPr lang="en-US" sz="1600" dirty="0"/>
              <a:t>Singleton Pattern </a:t>
            </a:r>
            <a:r>
              <a:rPr lang="el-GR" sz="1600" dirty="0"/>
              <a:t>και αφορά στην δημιουργία </a:t>
            </a:r>
            <a:r>
              <a:rPr lang="el-GR" sz="1600" b="1" dirty="0"/>
              <a:t>μοναδικών</a:t>
            </a:r>
            <a:r>
              <a:rPr lang="el-GR" sz="1600" dirty="0"/>
              <a:t> αντικειμένων μιας κλάσης.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31</a:t>
            </a:fld>
            <a:endParaRPr lang="el-GR" sz="1200" dirty="0"/>
          </a:p>
          <a:p>
            <a:pPr algn="r"/>
            <a:endParaRPr lang="el-G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4572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457200" y="4038600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410200" y="3124200"/>
            <a:ext cx="3657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Private constructor.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Κανείς δεν μπορεί να φτιάξει αντικείμενο για αυτήν την κλάση!</a:t>
            </a:r>
          </a:p>
        </p:txBody>
      </p:sp>
      <p:cxnSp>
        <p:nvCxnSpPr>
          <p:cNvPr id="11" name="Straight Arrow Connector 10"/>
          <p:cNvCxnSpPr>
            <a:stCxn id="9" idx="1"/>
            <a:endCxn id="8" idx="6"/>
          </p:cNvCxnSpPr>
          <p:nvPr/>
        </p:nvCxnSpPr>
        <p:spPr bwMode="auto">
          <a:xfrm flipH="1">
            <a:off x="1981200" y="3352800"/>
            <a:ext cx="3429000" cy="800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609600" y="4648200"/>
            <a:ext cx="3733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48200" y="3657600"/>
            <a:ext cx="4495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Μόνο στην πρώτη κλήση θα δημιουργηθεί αντικείμενο τύπου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Singleton.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Με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αποφεύγουμε να υπάρξουν 2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threads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για την αρχικοποίηση </a:t>
            </a:r>
          </a:p>
        </p:txBody>
      </p:sp>
      <p:cxnSp>
        <p:nvCxnSpPr>
          <p:cNvPr id="14" name="Straight Arrow Connector 13"/>
          <p:cNvCxnSpPr>
            <a:stCxn id="13" idx="1"/>
            <a:endCxn id="12" idx="0"/>
          </p:cNvCxnSpPr>
          <p:nvPr/>
        </p:nvCxnSpPr>
        <p:spPr bwMode="auto">
          <a:xfrm flipH="1">
            <a:off x="2476500" y="4000500"/>
            <a:ext cx="2171700" cy="6477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 bwMode="auto">
          <a:xfrm>
            <a:off x="457200" y="5867400"/>
            <a:ext cx="4191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724399" y="4419600"/>
            <a:ext cx="4419601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Κάνουμε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override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την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clone()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και πετάμε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exception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στην περίπτωση που πάμε να δημιουργήσουμε με κλώνο δεύτερο αντικείμενο</a:t>
            </a:r>
          </a:p>
        </p:txBody>
      </p:sp>
      <p:cxnSp>
        <p:nvCxnSpPr>
          <p:cNvPr id="26" name="Straight Arrow Connector 25"/>
          <p:cNvCxnSpPr>
            <a:stCxn id="25" idx="1"/>
            <a:endCxn id="24" idx="0"/>
          </p:cNvCxnSpPr>
          <p:nvPr/>
        </p:nvCxnSpPr>
        <p:spPr bwMode="auto">
          <a:xfrm flipH="1">
            <a:off x="2552700" y="4762500"/>
            <a:ext cx="2171699" cy="11049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322044"/>
            <a:ext cx="3657600" cy="15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Oval 33"/>
          <p:cNvSpPr/>
          <p:nvPr/>
        </p:nvSpPr>
        <p:spPr bwMode="auto">
          <a:xfrm>
            <a:off x="457200" y="3581400"/>
            <a:ext cx="3124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514600" y="3124200"/>
            <a:ext cx="2514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μοναδικό αντικείμενο της κλάσης </a:t>
            </a:r>
          </a:p>
        </p:txBody>
      </p:sp>
      <p:cxnSp>
        <p:nvCxnSpPr>
          <p:cNvPr id="36" name="Straight Arrow Connector 35"/>
          <p:cNvCxnSpPr>
            <a:stCxn id="35" idx="1"/>
            <a:endCxn id="34" idx="0"/>
          </p:cNvCxnSpPr>
          <p:nvPr/>
        </p:nvCxnSpPr>
        <p:spPr bwMode="auto">
          <a:xfrm flipH="1">
            <a:off x="2019300" y="3352800"/>
            <a:ext cx="495300" cy="228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0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24" grpId="0" animBg="1"/>
      <p:bldP spid="25" grpId="0" animBg="1"/>
      <p:bldP spid="34" grpId="0" animBg="1"/>
      <p:bldP spid="3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343400"/>
          </a:xfrm>
        </p:spPr>
        <p:txBody>
          <a:bodyPr/>
          <a:lstStyle/>
          <a:p>
            <a:pPr algn="just"/>
            <a:r>
              <a:rPr lang="el-GR" sz="1600" dirty="0"/>
              <a:t>Μπορεί μια κλάση που υλοποιεί </a:t>
            </a:r>
            <a:r>
              <a:rPr lang="en-US" sz="1600" dirty="0"/>
              <a:t>Singleton Design Pattern </a:t>
            </a:r>
            <a:r>
              <a:rPr lang="el-GR" sz="1600" dirty="0"/>
              <a:t>να κληρονομηθεί;</a:t>
            </a:r>
          </a:p>
          <a:p>
            <a:pPr lvl="1" algn="just">
              <a:buNone/>
            </a:pPr>
            <a:endParaRPr lang="en-US" sz="1200" dirty="0"/>
          </a:p>
          <a:p>
            <a:pPr lvl="1" algn="just">
              <a:buNone/>
            </a:pPr>
            <a:endParaRPr lang="en-US" sz="1200" dirty="0"/>
          </a:p>
          <a:p>
            <a:pPr algn="just"/>
            <a:r>
              <a:rPr lang="el-GR" sz="1600" dirty="0"/>
              <a:t>Πότε δημιουργείται το αντικείμενο της κλάσης;</a:t>
            </a:r>
          </a:p>
          <a:p>
            <a:pPr algn="just"/>
            <a:endParaRPr lang="el-GR" sz="1600" dirty="0"/>
          </a:p>
          <a:p>
            <a:pPr algn="just"/>
            <a:endParaRPr lang="el-GR" sz="1600" dirty="0"/>
          </a:p>
          <a:p>
            <a:pPr algn="just"/>
            <a:r>
              <a:rPr lang="el-GR" sz="1600" dirty="0"/>
              <a:t>Μπορείτε να σκεφτείται περιπτώσεις χρήσης της </a:t>
            </a:r>
            <a:r>
              <a:rPr lang="en-US" sz="1600" dirty="0"/>
              <a:t>Singleton Design Pattern</a:t>
            </a:r>
            <a:r>
              <a:rPr lang="el-GR" sz="1600" dirty="0"/>
              <a:t>;</a:t>
            </a:r>
            <a:endParaRPr lang="en-US" sz="1600" dirty="0"/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  <a:p>
            <a:pPr algn="just"/>
            <a:r>
              <a:rPr lang="el-GR" sz="1600" dirty="0"/>
              <a:t>Έχετε συναντήσει παράδειγμα </a:t>
            </a:r>
            <a:r>
              <a:rPr lang="en-US" sz="1600" dirty="0"/>
              <a:t>singleton </a:t>
            </a:r>
            <a:r>
              <a:rPr lang="el-GR" sz="1600" dirty="0"/>
              <a:t>κλάσης στο </a:t>
            </a:r>
            <a:r>
              <a:rPr lang="en-US" sz="1600" dirty="0"/>
              <a:t>Java API</a:t>
            </a:r>
            <a:r>
              <a:rPr lang="el-GR" sz="1600" dirty="0"/>
              <a:t>;</a:t>
            </a:r>
            <a:endParaRPr lang="en-US" sz="1200" dirty="0"/>
          </a:p>
          <a:p>
            <a:pPr algn="just"/>
            <a:endParaRPr lang="en-US" sz="1200" dirty="0"/>
          </a:p>
          <a:p>
            <a:pPr algn="just"/>
            <a:endParaRPr lang="en-US" sz="1200" dirty="0"/>
          </a:p>
          <a:p>
            <a:pPr algn="just"/>
            <a:r>
              <a:rPr lang="el-GR" sz="1600" dirty="0"/>
              <a:t>Ποιό είναι το λάθος στον ακόλουθο κώδικα;</a:t>
            </a:r>
          </a:p>
          <a:p>
            <a:pPr algn="just"/>
            <a:endParaRPr lang="en-US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61137" y="594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32</a:t>
            </a:fld>
            <a:endParaRPr lang="el-GR" sz="1200" dirty="0"/>
          </a:p>
          <a:p>
            <a:pPr algn="r"/>
            <a:endParaRPr lang="el-GR" sz="12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171452" y="1828800"/>
            <a:ext cx="72390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Όχι καθώς ο </a:t>
            </a:r>
            <a:r>
              <a:rPr lang="en-US" sz="1200" dirty="0"/>
              <a:t>constructor </a:t>
            </a:r>
            <a:r>
              <a:rPr lang="el-GR" sz="1200" dirty="0"/>
              <a:t>της ορίζεται ως </a:t>
            </a:r>
            <a:r>
              <a:rPr lang="en-US" sz="1200" dirty="0"/>
              <a:t>private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5799" y="3431931"/>
            <a:ext cx="7889875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Όταν θέλω να αρχικοποιήσω παραμέτρους για την εφαρμογή μου μόνο μια φορά.</a:t>
            </a:r>
          </a:p>
          <a:p>
            <a:pPr marL="0" lvl="1"/>
            <a:r>
              <a:rPr lang="el-GR" sz="1200" dirty="0"/>
              <a:t>Όταν θέλω να έχω έναν μοναδικό πόρο που να τον μοιράζονται όλα τα </a:t>
            </a:r>
            <a:r>
              <a:rPr lang="en-US" sz="1200" dirty="0"/>
              <a:t>threads </a:t>
            </a:r>
            <a:r>
              <a:rPr lang="el-GR" sz="1200" dirty="0"/>
              <a:t>της εφαρμογής μου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171452" y="2596662"/>
            <a:ext cx="72390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Την πρώτη φορά που θα κληθεί η</a:t>
            </a:r>
            <a:r>
              <a:rPr lang="en-US" sz="1200" dirty="0"/>
              <a:t> </a:t>
            </a:r>
            <a:r>
              <a:rPr lang="en-US" sz="1200" dirty="0" err="1"/>
              <a:t>getInstance</a:t>
            </a:r>
            <a:r>
              <a:rPr lang="en-US" sz="1200" dirty="0"/>
              <a:t>()</a:t>
            </a:r>
            <a:r>
              <a:rPr lang="el-GR" sz="1200" dirty="0"/>
              <a:t> </a:t>
            </a:r>
            <a:endParaRPr lang="en-US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066800" y="4346331"/>
            <a:ext cx="7239000" cy="304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sz="1200" dirty="0" err="1"/>
              <a:t>java.lang.Runtime</a:t>
            </a:r>
            <a:endParaRPr lang="el-GR" sz="120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1150937" y="5486400"/>
            <a:ext cx="72390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/>
            <a:r>
              <a:rPr lang="en-US" sz="1200" dirty="0"/>
              <a:t>public static Singleton </a:t>
            </a:r>
            <a:r>
              <a:rPr lang="en-US" sz="1200" dirty="0" err="1"/>
              <a:t>getInstance</a:t>
            </a:r>
            <a:r>
              <a:rPr lang="en-US" sz="1200" dirty="0"/>
              <a:t>()</a:t>
            </a:r>
            <a:r>
              <a:rPr lang="el-GR" sz="1200" dirty="0"/>
              <a:t> {</a:t>
            </a:r>
          </a:p>
          <a:p>
            <a:pPr marL="0" lvl="1" algn="just"/>
            <a:r>
              <a:rPr lang="el-GR" sz="1200" dirty="0"/>
              <a:t>	</a:t>
            </a:r>
            <a:r>
              <a:rPr lang="en-US" sz="1200" dirty="0"/>
              <a:t>synchronized(this) </a:t>
            </a:r>
            <a:r>
              <a:rPr lang="el-GR" sz="1200" dirty="0"/>
              <a:t> { </a:t>
            </a:r>
            <a:r>
              <a:rPr lang="en-US" sz="1200" dirty="0"/>
              <a:t>if (instance == null)</a:t>
            </a:r>
            <a:r>
              <a:rPr lang="el-GR" sz="1200" dirty="0"/>
              <a:t>  </a:t>
            </a:r>
            <a:r>
              <a:rPr lang="en-US" sz="1200" dirty="0"/>
              <a:t>instance = new Singleton();</a:t>
            </a:r>
            <a:r>
              <a:rPr lang="el-GR" sz="1200" dirty="0"/>
              <a:t> }</a:t>
            </a:r>
            <a:endParaRPr lang="en-US" sz="1200" dirty="0"/>
          </a:p>
          <a:p>
            <a:pPr marL="0" lvl="1" algn="just"/>
            <a:r>
              <a:rPr lang="en-US" sz="1200" dirty="0"/>
              <a:t>	 return instance;</a:t>
            </a:r>
          </a:p>
          <a:p>
            <a:pPr marL="0" lvl="1" algn="just"/>
            <a:r>
              <a:rPr lang="en-US" sz="1200" dirty="0"/>
              <a:t>}</a:t>
            </a:r>
            <a:endParaRPr lang="el-GR" sz="1200" dirty="0"/>
          </a:p>
        </p:txBody>
      </p:sp>
      <p:sp>
        <p:nvSpPr>
          <p:cNvPr id="12" name="Oval 11"/>
          <p:cNvSpPr/>
          <p:nvPr/>
        </p:nvSpPr>
        <p:spPr bwMode="auto">
          <a:xfrm>
            <a:off x="1981200" y="5715000"/>
            <a:ext cx="1760537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9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46807"/>
            <a:ext cx="8272462" cy="530639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2400" b="1" dirty="0"/>
              <a:t>Διεργασίες</a:t>
            </a:r>
            <a:r>
              <a:rPr lang="el-GR" sz="2000" dirty="0"/>
              <a:t> 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Οι διεργασίες αποτελούν </a:t>
            </a:r>
            <a:r>
              <a:rPr lang="el-GR" sz="1800" b="1" dirty="0"/>
              <a:t>αυτόνομες</a:t>
            </a:r>
            <a:r>
              <a:rPr lang="el-GR" sz="1800" dirty="0"/>
              <a:t>, </a:t>
            </a:r>
            <a:r>
              <a:rPr lang="el-GR" sz="1800" b="1" dirty="0"/>
              <a:t>ανεξάρτητες εφαρμογές </a:t>
            </a:r>
            <a:r>
              <a:rPr lang="el-GR" sz="1800" dirty="0"/>
              <a:t>(προγράμματα) που διαθέτουν δικό τους </a:t>
            </a:r>
            <a:r>
              <a:rPr lang="en-US" sz="1800" dirty="0"/>
              <a:t>memory space</a:t>
            </a:r>
            <a:endParaRPr lang="el-GR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Δεν μοιράζονται κάτι μεταξύ τους: πόρους π.χ. αρχεία ή μνήμη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Το εκάστοτε λειτουργικό σύστημα υποστηρίζει την ύπαρξη πόρων για την επικοινωνία μεταξύ διεργασιών 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Inter Process Communication</a:t>
            </a:r>
            <a:r>
              <a:rPr lang="el-GR" sz="1800" dirty="0"/>
              <a:t>-Ι</a:t>
            </a:r>
            <a:r>
              <a:rPr lang="en-US" sz="1800" dirty="0"/>
              <a:t>PC resources</a:t>
            </a:r>
            <a:r>
              <a:rPr lang="el-GR" sz="1800" dirty="0"/>
              <a:t> στον ίδιο</a:t>
            </a:r>
            <a:r>
              <a:rPr lang="en-US" sz="1800" dirty="0"/>
              <a:t> </a:t>
            </a:r>
            <a:r>
              <a:rPr lang="el-GR" sz="1800" dirty="0"/>
              <a:t>υπολογιστή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pipes</a:t>
            </a:r>
            <a:r>
              <a:rPr lang="el-GR" sz="1800" dirty="0"/>
              <a:t>, </a:t>
            </a:r>
            <a:r>
              <a:rPr lang="en-US" sz="1800" dirty="0"/>
              <a:t>sockets</a:t>
            </a:r>
            <a:r>
              <a:rPr lang="el-GR" sz="1800" dirty="0"/>
              <a:t>…σε διαφορετικούς υπολογιστές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4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73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0006"/>
            <a:ext cx="8763000" cy="551559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b="1" dirty="0"/>
              <a:t>Νήματα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νήματα γεννώνται και υπάρχουν μέσα σε μια διεργασία 	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κάθε διεργασία στη </a:t>
            </a:r>
            <a:r>
              <a:rPr lang="en-US" sz="1800" dirty="0"/>
              <a:t>JAVA </a:t>
            </a:r>
            <a:r>
              <a:rPr lang="el-GR" sz="1800" dirty="0"/>
              <a:t>έχει τουλάχιστον ένα νήμα, </a:t>
            </a:r>
            <a:r>
              <a:rPr lang="el-GR" sz="1800" b="1" dirty="0"/>
              <a:t>το βασικό νήμα</a:t>
            </a:r>
            <a:r>
              <a:rPr lang="el-GR" sz="1800" dirty="0"/>
              <a:t> </a:t>
            </a:r>
            <a:r>
              <a:rPr lang="en-US" sz="1800" dirty="0"/>
              <a:t>(</a:t>
            </a:r>
            <a:r>
              <a:rPr lang="en-US" sz="1800" b="1" dirty="0"/>
              <a:t>main thread)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μια διεργασία μπορεί να δημιουργήσει ένα ή περισσότερα νήματα</a:t>
            </a:r>
            <a:r>
              <a:rPr lang="en-US" sz="1800" dirty="0"/>
              <a:t> </a:t>
            </a:r>
            <a:r>
              <a:rPr lang="el-GR" sz="1800" dirty="0"/>
              <a:t>ώστε να εκτελέσει πολλά </a:t>
            </a:r>
            <a:r>
              <a:rPr lang="en-US" sz="1800" dirty="0"/>
              <a:t>tasks </a:t>
            </a:r>
            <a:r>
              <a:rPr lang="el-GR" sz="1800" dirty="0"/>
              <a:t>«ταυτόχρονα»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μία διεργασία τερματίζει μόνο εάν τερματίσουν όλα τα νήματά της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εάν τερματίσουμε μία διεργασία, τερματίζουμε όλα τα νήματά της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5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30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51559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Νήματα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νήματα </a:t>
            </a:r>
            <a:r>
              <a:rPr lang="el-GR" sz="1800" b="1" dirty="0"/>
              <a:t>μοιράζονται πόρους της διεργασίας που </a:t>
            </a:r>
            <a:r>
              <a:rPr lang="el-GR" sz="1800" dirty="0"/>
              <a:t>τα δημιουργεί όπως μνήμη, αρχεία </a:t>
            </a:r>
            <a:r>
              <a:rPr lang="el-GR" sz="1800" dirty="0" err="1"/>
              <a:t>κλπ</a:t>
            </a:r>
            <a:r>
              <a:rPr lang="el-GR" sz="1800" dirty="0"/>
              <a:t> αλλά διαθέτουν και το δικό τους </a:t>
            </a:r>
            <a:r>
              <a:rPr lang="en-US" sz="1800" dirty="0"/>
              <a:t>address space. 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Μπορούν να χαρακτηριστούν και ως </a:t>
            </a:r>
            <a:r>
              <a:rPr lang="en-US" sz="1800" dirty="0"/>
              <a:t>lightweight processes. </a:t>
            </a:r>
            <a:r>
              <a:rPr lang="el-GR" sz="1800" dirty="0"/>
              <a:t>Παρέχουν και αυτά ένα χώρο εκτέλεσης μόνο που η δημιουργία ενός </a:t>
            </a:r>
            <a:r>
              <a:rPr lang="en-US" sz="1800" dirty="0"/>
              <a:t>thread </a:t>
            </a:r>
            <a:r>
              <a:rPr lang="el-GR" sz="1800" dirty="0"/>
              <a:t>απαιτεί λιγότερους πόρους να δεσμευτούν από το λειτουργικό σύστημα.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Η αλλαγή στην προσπέλαση της </a:t>
            </a:r>
            <a:r>
              <a:rPr lang="en-US" sz="1800" dirty="0"/>
              <a:t>CPU </a:t>
            </a:r>
            <a:r>
              <a:rPr lang="el-GR" sz="1800" dirty="0"/>
              <a:t>μεταξύ </a:t>
            </a:r>
            <a:r>
              <a:rPr lang="en-US" sz="1800" dirty="0"/>
              <a:t>threads </a:t>
            </a:r>
            <a:r>
              <a:rPr lang="el-GR" sz="1800" dirty="0"/>
              <a:t>της ίδιας διεργασίας είναι λιγότερο χρονοβόρα (</a:t>
            </a:r>
            <a:r>
              <a:rPr lang="en-US" sz="1800" dirty="0"/>
              <a:t>context switching)</a:t>
            </a:r>
            <a:r>
              <a:rPr lang="el-GR" sz="1800" dirty="0"/>
              <a:t> σε σχέση με τις διεργασίες</a:t>
            </a:r>
            <a:r>
              <a:rPr lang="en-US" sz="1800" dirty="0"/>
              <a:t>. 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6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690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</a:t>
            </a:r>
            <a:r>
              <a:rPr lang="el-GR" dirty="0"/>
              <a:t> (1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272462" cy="4991488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/>
              <a:t>H</a:t>
            </a:r>
            <a:r>
              <a:rPr lang="el-GR" sz="2000" dirty="0"/>
              <a:t> </a:t>
            </a:r>
            <a:r>
              <a:rPr lang="en-US" sz="2000" dirty="0"/>
              <a:t>Java </a:t>
            </a:r>
            <a:r>
              <a:rPr lang="el-GR" sz="2000" dirty="0"/>
              <a:t>μας παρέχει δυο τρόπους για την δημιουργία νημάτων </a:t>
            </a:r>
            <a:endParaRPr lang="en-US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extend </a:t>
            </a:r>
            <a:r>
              <a:rPr lang="el-GR" sz="2000" dirty="0"/>
              <a:t>την κλάση</a:t>
            </a:r>
            <a:r>
              <a:rPr lang="en-US" sz="2000" dirty="0"/>
              <a:t> Thread (</a:t>
            </a:r>
            <a:r>
              <a:rPr lang="en-US" sz="2000" dirty="0" err="1"/>
              <a:t>java.lang.Thread</a:t>
            </a:r>
            <a:r>
              <a:rPr lang="en-US" sz="2000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implement </a:t>
            </a:r>
            <a:r>
              <a:rPr lang="el-GR" sz="2000" dirty="0"/>
              <a:t>το </a:t>
            </a:r>
            <a:r>
              <a:rPr lang="en-US" sz="2000" dirty="0" err="1"/>
              <a:t>Runnable</a:t>
            </a:r>
            <a:r>
              <a:rPr lang="en-US" sz="2000" dirty="0"/>
              <a:t> interface (</a:t>
            </a:r>
            <a:r>
              <a:rPr lang="en-US" sz="2000" dirty="0" err="1"/>
              <a:t>java.lang.Runnable</a:t>
            </a:r>
            <a:r>
              <a:rPr lang="en-US" sz="2000" dirty="0"/>
              <a:t>)</a:t>
            </a: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</a:t>
            </a:r>
            <a:r>
              <a:rPr lang="en-US" sz="2000" b="1" dirty="0"/>
              <a:t> Extends Thread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71187"/>
            <a:ext cx="8577262" cy="295021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/>
              <a:t>1. Extends Thread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Μια κλάση μπορεί να κάνει </a:t>
            </a:r>
            <a:r>
              <a:rPr lang="en-US" sz="1600" dirty="0"/>
              <a:t>extend</a:t>
            </a:r>
            <a:r>
              <a:rPr lang="el-GR" sz="1600" dirty="0"/>
              <a:t> την</a:t>
            </a:r>
            <a:r>
              <a:rPr lang="el-GR" sz="1600" b="1" dirty="0"/>
              <a:t> </a:t>
            </a:r>
            <a:r>
              <a:rPr lang="en-US" sz="1600" b="1" dirty="0"/>
              <a:t>Thread </a:t>
            </a:r>
            <a:r>
              <a:rPr lang="el-GR" sz="1600" dirty="0"/>
              <a:t>και να κάνει </a:t>
            </a:r>
            <a:r>
              <a:rPr lang="en-US" sz="1600" b="1" dirty="0"/>
              <a:t>override </a:t>
            </a:r>
            <a:r>
              <a:rPr lang="el-GR" sz="1600" b="1" dirty="0"/>
              <a:t>την μέθοδο </a:t>
            </a:r>
            <a:r>
              <a:rPr lang="en-US" sz="1600" b="1" dirty="0"/>
              <a:t>run() </a:t>
            </a:r>
            <a:r>
              <a:rPr lang="el-GR" sz="1600" dirty="0"/>
              <a:t>με σκοπό να ορίσει τα βήματα εκτέλεσης ενός </a:t>
            </a:r>
            <a:r>
              <a:rPr lang="en-US" sz="1600" dirty="0"/>
              <a:t>thread.</a:t>
            </a:r>
            <a:r>
              <a:rPr lang="el-GR" sz="1600" dirty="0"/>
              <a:t> (Να σημειώσουμε πως η </a:t>
            </a:r>
            <a:r>
              <a:rPr lang="en-US" sz="1600" dirty="0"/>
              <a:t>Thread </a:t>
            </a:r>
            <a:r>
              <a:rPr lang="el-GR" sz="1600" dirty="0"/>
              <a:t>κάνει </a:t>
            </a:r>
            <a:r>
              <a:rPr lang="en-US" sz="1600" dirty="0"/>
              <a:t>implement </a:t>
            </a:r>
            <a:r>
              <a:rPr lang="el-GR" sz="1600" dirty="0"/>
              <a:t>το </a:t>
            </a:r>
            <a:r>
              <a:rPr lang="en-US" sz="1600" dirty="0"/>
              <a:t>Runnable Interface</a:t>
            </a:r>
            <a:r>
              <a:rPr lang="el-GR" sz="1600" dirty="0"/>
              <a:t>)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O constructor </a:t>
            </a:r>
            <a:r>
              <a:rPr lang="el-GR" sz="1600" dirty="0"/>
              <a:t>της κλάσης αυτής μπορεί να καλέσει τον </a:t>
            </a:r>
            <a:r>
              <a:rPr lang="en-US" sz="1600" dirty="0"/>
              <a:t>constructor </a:t>
            </a:r>
            <a:r>
              <a:rPr lang="el-GR" sz="1600" dirty="0"/>
              <a:t>της</a:t>
            </a:r>
            <a:r>
              <a:rPr lang="en-US" sz="1600" dirty="0"/>
              <a:t> Thread </a:t>
            </a:r>
            <a:r>
              <a:rPr lang="el-GR" sz="1600" dirty="0"/>
              <a:t>ρητά με χρήση της </a:t>
            </a:r>
            <a:r>
              <a:rPr lang="en-US" sz="1600" dirty="0"/>
              <a:t>super().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κλάση μας κληρονομεί την </a:t>
            </a:r>
            <a:r>
              <a:rPr lang="el-GR" sz="1600" b="1" dirty="0"/>
              <a:t>μέθοδο </a:t>
            </a:r>
            <a:r>
              <a:rPr lang="en-US" sz="1600" b="1" dirty="0"/>
              <a:t>start() </a:t>
            </a:r>
            <a:r>
              <a:rPr lang="el-GR" sz="1600" dirty="0"/>
              <a:t>που ορίζεται στην κλάση </a:t>
            </a:r>
            <a:r>
              <a:rPr lang="en-US" sz="1600" dirty="0"/>
              <a:t>Thread </a:t>
            </a:r>
            <a:r>
              <a:rPr lang="el-GR" sz="1600" dirty="0"/>
              <a:t>και με την κλήση της από ένα αντικείμενο μπορεί να ξεκινήσει την εκτέλεση του ένα νέο </a:t>
            </a:r>
            <a:r>
              <a:rPr lang="en-US" sz="1600" dirty="0"/>
              <a:t>thread</a:t>
            </a:r>
            <a:r>
              <a:rPr lang="en-US" sz="1800" dirty="0"/>
              <a:t>.</a:t>
            </a:r>
            <a:r>
              <a:rPr lang="el-GR" sz="1800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 err="1"/>
              <a:t>Κάνoυμε</a:t>
            </a:r>
            <a:r>
              <a:rPr lang="el-GR" sz="1600" dirty="0"/>
              <a:t> </a:t>
            </a:r>
            <a:r>
              <a:rPr lang="el-GR" sz="1600" dirty="0" err="1"/>
              <a:t>extend</a:t>
            </a:r>
            <a:r>
              <a:rPr lang="el-GR" sz="1600" dirty="0"/>
              <a:t> την </a:t>
            </a:r>
            <a:r>
              <a:rPr lang="el-GR" sz="1600" dirty="0" err="1"/>
              <a:t>Thread</a:t>
            </a:r>
            <a:r>
              <a:rPr lang="el-GR" sz="1600" dirty="0"/>
              <a:t> -&gt;</a:t>
            </a:r>
            <a:r>
              <a:rPr lang="en-US" sz="1600" dirty="0"/>
              <a:t> </a:t>
            </a:r>
            <a:r>
              <a:rPr lang="el-GR" sz="1600" dirty="0"/>
              <a:t>Περιορισμός: δεν μπορούμε να κάνουμε </a:t>
            </a:r>
            <a:r>
              <a:rPr lang="el-GR" sz="1600" dirty="0" err="1"/>
              <a:t>extend</a:t>
            </a:r>
            <a:r>
              <a:rPr lang="el-GR" sz="1600" dirty="0"/>
              <a:t> καμία άλλη κλάση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8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698935"/>
            <a:ext cx="5926845" cy="215906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539761"/>
            <a:ext cx="5050172" cy="126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 bwMode="auto">
          <a:xfrm>
            <a:off x="4114800" y="4502401"/>
            <a:ext cx="5029200" cy="1301233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734091FB-0C9C-4586-A467-062E45A6EFE2}"/>
              </a:ext>
            </a:extLst>
          </p:cNvPr>
          <p:cNvSpPr/>
          <p:nvPr/>
        </p:nvSpPr>
        <p:spPr bwMode="auto">
          <a:xfrm>
            <a:off x="304799" y="6146736"/>
            <a:ext cx="5774445" cy="533400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8EA97FAB-6FD9-4D58-97EC-6F402962F1BC}"/>
              </a:ext>
            </a:extLst>
          </p:cNvPr>
          <p:cNvCxnSpPr/>
          <p:nvPr/>
        </p:nvCxnSpPr>
        <p:spPr bwMode="auto">
          <a:xfrm>
            <a:off x="4953000" y="5410200"/>
            <a:ext cx="1676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7504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76200"/>
            <a:ext cx="8569325" cy="838200"/>
          </a:xfrm>
        </p:spPr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 </a:t>
            </a:r>
            <a:r>
              <a:rPr lang="en-US" sz="2000" dirty="0"/>
              <a:t>Implements Runnable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207" y="1219200"/>
            <a:ext cx="8001000" cy="222662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b="1" dirty="0"/>
              <a:t>2. Implements Runnable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Μια κλάση μπορεί να κάνει </a:t>
            </a:r>
            <a:r>
              <a:rPr lang="en-US" sz="1400" b="1" dirty="0"/>
              <a:t>implement</a:t>
            </a:r>
            <a:r>
              <a:rPr lang="el-GR" sz="1400" b="1" dirty="0"/>
              <a:t> το </a:t>
            </a:r>
            <a:r>
              <a:rPr lang="en-US" sz="1400" b="1" dirty="0"/>
              <a:t>interface </a:t>
            </a:r>
            <a:r>
              <a:rPr lang="en-US" sz="1400" b="1" dirty="0" err="1"/>
              <a:t>Runnable</a:t>
            </a:r>
            <a:r>
              <a:rPr lang="en-US" sz="1400" b="1" dirty="0"/>
              <a:t> </a:t>
            </a:r>
            <a:r>
              <a:rPr lang="el-GR" sz="1400" dirty="0"/>
              <a:t>αρκεί να γραφτεί κώδικας για την </a:t>
            </a:r>
            <a:r>
              <a:rPr lang="el-GR" sz="1400" b="1" dirty="0"/>
              <a:t>μέθοδο </a:t>
            </a:r>
            <a:r>
              <a:rPr lang="en-US" sz="1400" b="1" dirty="0"/>
              <a:t>run()</a:t>
            </a:r>
            <a:r>
              <a:rPr lang="el-GR" sz="1400" b="1" dirty="0"/>
              <a:t> </a:t>
            </a:r>
            <a:r>
              <a:rPr lang="el-GR" sz="1400" dirty="0"/>
              <a:t>που θα οριζει τον κύκλο ζωής ενός </a:t>
            </a:r>
            <a:r>
              <a:rPr lang="en-US" sz="1400" dirty="0"/>
              <a:t>thread.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Ακολούθως, ένα αντικείμενο τύπου </a:t>
            </a:r>
            <a:r>
              <a:rPr lang="en-US" sz="1400" dirty="0"/>
              <a:t>Thread</a:t>
            </a:r>
            <a:r>
              <a:rPr lang="el-GR" sz="1400" dirty="0"/>
              <a:t> δημιουργείται και του περνάμε σαν όρισμα στον </a:t>
            </a:r>
            <a:r>
              <a:rPr lang="en-US" sz="1400" dirty="0"/>
              <a:t>constructor </a:t>
            </a:r>
            <a:r>
              <a:rPr lang="el-GR" sz="1400" dirty="0"/>
              <a:t>του ένα αντικείμενο από την κλάση που δημιουργήσαμε και κάνει </a:t>
            </a:r>
            <a:r>
              <a:rPr lang="en-US" sz="1400" dirty="0"/>
              <a:t>implement </a:t>
            </a:r>
            <a:r>
              <a:rPr lang="el-GR" sz="1400" dirty="0"/>
              <a:t>το </a:t>
            </a:r>
            <a:r>
              <a:rPr lang="en-US" sz="1400" dirty="0" err="1"/>
              <a:t>Runnable</a:t>
            </a:r>
            <a:r>
              <a:rPr lang="en-US" sz="1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Η μέθοδος </a:t>
            </a:r>
            <a:r>
              <a:rPr lang="en-US" sz="1400" b="1" dirty="0"/>
              <a:t>start() </a:t>
            </a:r>
            <a:r>
              <a:rPr lang="el-GR" sz="1400" dirty="0"/>
              <a:t>του αντικειμένου τύπου </a:t>
            </a:r>
            <a:r>
              <a:rPr lang="en-US" sz="1400" dirty="0"/>
              <a:t>Thread </a:t>
            </a:r>
            <a:r>
              <a:rPr lang="el-GR" sz="1400" dirty="0"/>
              <a:t>καλείται και επιστρέφει μόλις γεννηθεί το </a:t>
            </a:r>
            <a:r>
              <a:rPr lang="en-US" sz="1400" dirty="0"/>
              <a:t>thread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9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778" y="4686300"/>
            <a:ext cx="58293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462032"/>
            <a:ext cx="54006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3733800" y="3429000"/>
            <a:ext cx="5410200" cy="1219200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812522" y="4267200"/>
            <a:ext cx="3255278" cy="2590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l-GR" sz="1200" dirty="0"/>
              <a:t>Συνίσταται η χρήση </a:t>
            </a:r>
            <a:r>
              <a:rPr lang="en-US" sz="1200" dirty="0"/>
              <a:t>threads </a:t>
            </a:r>
            <a:r>
              <a:rPr lang="el-GR" sz="1200" dirty="0"/>
              <a:t>που κάνουν </a:t>
            </a:r>
            <a:r>
              <a:rPr lang="en-US" sz="1200" dirty="0"/>
              <a:t>implement </a:t>
            </a:r>
            <a:r>
              <a:rPr lang="el-GR" sz="1200" dirty="0"/>
              <a:t>το </a:t>
            </a:r>
            <a:r>
              <a:rPr lang="en-US" sz="1200" dirty="0" err="1"/>
              <a:t>Runnable</a:t>
            </a:r>
            <a:r>
              <a:rPr lang="en-US" sz="1200" dirty="0"/>
              <a:t> interface </a:t>
            </a:r>
            <a:r>
              <a:rPr lang="el-GR" sz="1200" dirty="0"/>
              <a:t>αντί να </a:t>
            </a:r>
            <a:r>
              <a:rPr lang="el-GR" sz="1200" dirty="0" err="1"/>
              <a:t>κληρ</a:t>
            </a:r>
            <a:r>
              <a:rPr lang="en-US" sz="1200" dirty="0"/>
              <a:t>o</a:t>
            </a:r>
            <a:r>
              <a:rPr lang="el-GR" sz="1200" dirty="0" err="1"/>
              <a:t>νομούν</a:t>
            </a:r>
            <a:r>
              <a:rPr lang="el-GR" sz="1200" dirty="0"/>
              <a:t> την </a:t>
            </a:r>
            <a:r>
              <a:rPr lang="en-US" sz="1200" dirty="0"/>
              <a:t>Thread Class:</a:t>
            </a:r>
          </a:p>
          <a:p>
            <a:pPr marL="228600" lvl="0" indent="-228600" algn="l">
              <a:buAutoNum type="arabicPeriod"/>
            </a:pPr>
            <a:r>
              <a:rPr lang="el-GR" sz="1200" dirty="0"/>
              <a:t>Αν κάν</a:t>
            </a:r>
            <a:r>
              <a:rPr lang="en-US" sz="1200" dirty="0"/>
              <a:t>o</a:t>
            </a:r>
            <a:r>
              <a:rPr lang="el-GR" sz="1200" dirty="0"/>
              <a:t>υμε </a:t>
            </a:r>
            <a:r>
              <a:rPr lang="en-US" sz="1200" dirty="0"/>
              <a:t>extend </a:t>
            </a:r>
            <a:r>
              <a:rPr lang="el-GR" sz="1200" dirty="0"/>
              <a:t>την </a:t>
            </a:r>
            <a:r>
              <a:rPr lang="en-US" sz="1200" dirty="0"/>
              <a:t>Thread</a:t>
            </a:r>
            <a:r>
              <a:rPr lang="el-GR" sz="1200" dirty="0"/>
              <a:t>, τότε δεν μπορούμε να κάνουμε </a:t>
            </a:r>
            <a:r>
              <a:rPr lang="en-US" sz="1200" dirty="0"/>
              <a:t>extend </a:t>
            </a:r>
            <a:r>
              <a:rPr lang="el-GR" sz="1200" dirty="0"/>
              <a:t>καμία άλλη κλάση</a:t>
            </a:r>
            <a:endParaRPr lang="en-US" sz="1200" dirty="0"/>
          </a:p>
          <a:p>
            <a:pPr marL="228600" lvl="0" indent="-228600" algn="l">
              <a:buAutoNum type="arabicPeriod"/>
            </a:pPr>
            <a:r>
              <a:rPr lang="en-US" sz="1200" dirty="0"/>
              <a:t>To </a:t>
            </a:r>
            <a:r>
              <a:rPr lang="en-US" sz="1200" dirty="0" err="1"/>
              <a:t>Runnable</a:t>
            </a:r>
            <a:r>
              <a:rPr lang="en-US" sz="1200" dirty="0"/>
              <a:t> interface </a:t>
            </a:r>
            <a:r>
              <a:rPr lang="el-GR" sz="1200" dirty="0"/>
              <a:t>μας υπαγορεύει να κάνουμε </a:t>
            </a:r>
            <a:r>
              <a:rPr lang="en-US" sz="1200" dirty="0"/>
              <a:t>implement </a:t>
            </a:r>
            <a:r>
              <a:rPr lang="el-GR" sz="1200" dirty="0"/>
              <a:t>μόνο μια μέθοδο (την </a:t>
            </a:r>
            <a:r>
              <a:rPr lang="en-US" sz="1200" dirty="0"/>
              <a:t>run</a:t>
            </a:r>
            <a:r>
              <a:rPr lang="el-GR" sz="1200" dirty="0"/>
              <a:t>) και αποφεύγουμε να κληρονομήσουμε </a:t>
            </a:r>
            <a:r>
              <a:rPr lang="en-US" sz="1200" dirty="0"/>
              <a:t>extra overhead </a:t>
            </a:r>
            <a:r>
              <a:rPr lang="el-GR" sz="1200" dirty="0"/>
              <a:t>της</a:t>
            </a:r>
            <a:r>
              <a:rPr lang="en-US" sz="1200" dirty="0"/>
              <a:t> Thread.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8980</TotalTime>
  <Words>2505</Words>
  <Application>Microsoft Office PowerPoint</Application>
  <PresentationFormat>On-screen Show (4:3)</PresentationFormat>
  <Paragraphs>282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Times New Roman</vt:lpstr>
      <vt:lpstr>Verdana</vt:lpstr>
      <vt:lpstr>Wingdings</vt:lpstr>
      <vt:lpstr>Profile</vt:lpstr>
      <vt:lpstr>Διάλεξη  Εισαγωγή στη Java, Μέρος Γ </vt:lpstr>
      <vt:lpstr>PowerPoint Presentation</vt:lpstr>
      <vt:lpstr>Εισαγωγή στα νήματα (1)</vt:lpstr>
      <vt:lpstr>Εισαγωγή στα νήματα (2)</vt:lpstr>
      <vt:lpstr>Εισαγωγή στα νήματα (3)</vt:lpstr>
      <vt:lpstr>Εισαγωγή στα νήματα (4)</vt:lpstr>
      <vt:lpstr>Τα νήματα στην Java (1)</vt:lpstr>
      <vt:lpstr>Τα νήματα στην Java Extends Thread</vt:lpstr>
      <vt:lpstr>Τα νήματα στην Java Implements Runnable</vt:lpstr>
      <vt:lpstr>Κύκλος ζωής ενός thread (1)</vt:lpstr>
      <vt:lpstr>Κύκλος ζωής ενός thread (2)</vt:lpstr>
      <vt:lpstr>New – Read to run – Running - Dead</vt:lpstr>
      <vt:lpstr>Non runnable state: Sleeping </vt:lpstr>
      <vt:lpstr>Non runnable state: Blocked for join</vt:lpstr>
      <vt:lpstr>Non runnable state: Blocked for I/O</vt:lpstr>
      <vt:lpstr>Non runnable states: Waiting for notification, Blocked for lock acquisition</vt:lpstr>
      <vt:lpstr>Παράδειγμα</vt:lpstr>
      <vt:lpstr>PowerPoint Presentation</vt:lpstr>
      <vt:lpstr>PowerPoint Presentation</vt:lpstr>
      <vt:lpstr>Συγχρονισμός threads </vt:lpstr>
      <vt:lpstr>Συγχρονισμός και μέθοδοι </vt:lpstr>
      <vt:lpstr>Συγχρονισμός και block εντολών</vt:lpstr>
      <vt:lpstr>Συγχρονισμός με χρήση αντικειμένων </vt:lpstr>
      <vt:lpstr>Ατομική Εκτέλεση (Atomic execution) </vt:lpstr>
      <vt:lpstr>PowerPoint Presentation</vt:lpstr>
      <vt:lpstr>wait(), notify(), notifyAll()</vt:lpstr>
      <vt:lpstr>Producer-Consumer problem</vt:lpstr>
      <vt:lpstr>PowerPoint Presentation</vt:lpstr>
      <vt:lpstr>PowerPoint Presentation</vt:lpstr>
      <vt:lpstr>PowerPoint Presentation</vt:lpstr>
      <vt:lpstr>Singleton Pattern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992</cp:revision>
  <cp:lastPrinted>2017-11-03T12:52:37Z</cp:lastPrinted>
  <dcterms:created xsi:type="dcterms:W3CDTF">1601-01-01T00:00:00Z</dcterms:created>
  <dcterms:modified xsi:type="dcterms:W3CDTF">2023-10-17T09:07:36Z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