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13"/>
  </p:notesMasterIdLst>
  <p:handoutMasterIdLst>
    <p:handoutMasterId r:id="rId114"/>
  </p:handoutMasterIdLst>
  <p:sldIdLst>
    <p:sldId id="256" r:id="rId2"/>
    <p:sldId id="398" r:id="rId3"/>
    <p:sldId id="294" r:id="rId4"/>
    <p:sldId id="295" r:id="rId5"/>
    <p:sldId id="347" r:id="rId6"/>
    <p:sldId id="348" r:id="rId7"/>
    <p:sldId id="351" r:id="rId8"/>
    <p:sldId id="349" r:id="rId9"/>
    <p:sldId id="354" r:id="rId10"/>
    <p:sldId id="355" r:id="rId11"/>
    <p:sldId id="356" r:id="rId12"/>
    <p:sldId id="357" r:id="rId13"/>
    <p:sldId id="352" r:id="rId14"/>
    <p:sldId id="353" r:id="rId15"/>
    <p:sldId id="359" r:id="rId16"/>
    <p:sldId id="406" r:id="rId17"/>
    <p:sldId id="361" r:id="rId18"/>
    <p:sldId id="365" r:id="rId19"/>
    <p:sldId id="416" r:id="rId20"/>
    <p:sldId id="366" r:id="rId21"/>
    <p:sldId id="424" r:id="rId22"/>
    <p:sldId id="415" r:id="rId23"/>
    <p:sldId id="368" r:id="rId24"/>
    <p:sldId id="425" r:id="rId25"/>
    <p:sldId id="426" r:id="rId26"/>
    <p:sldId id="400" r:id="rId27"/>
    <p:sldId id="399" r:id="rId28"/>
    <p:sldId id="403" r:id="rId29"/>
    <p:sldId id="300" r:id="rId30"/>
    <p:sldId id="401" r:id="rId31"/>
    <p:sldId id="402" r:id="rId32"/>
    <p:sldId id="367" r:id="rId33"/>
    <p:sldId id="363" r:id="rId34"/>
    <p:sldId id="381" r:id="rId35"/>
    <p:sldId id="302" r:id="rId36"/>
    <p:sldId id="379" r:id="rId37"/>
    <p:sldId id="380" r:id="rId38"/>
    <p:sldId id="383" r:id="rId39"/>
    <p:sldId id="382" r:id="rId40"/>
    <p:sldId id="303" r:id="rId41"/>
    <p:sldId id="305" r:id="rId42"/>
    <p:sldId id="306" r:id="rId43"/>
    <p:sldId id="310" r:id="rId44"/>
    <p:sldId id="307" r:id="rId45"/>
    <p:sldId id="309" r:id="rId46"/>
    <p:sldId id="384" r:id="rId47"/>
    <p:sldId id="314" r:id="rId48"/>
    <p:sldId id="385" r:id="rId49"/>
    <p:sldId id="386" r:id="rId50"/>
    <p:sldId id="408" r:id="rId51"/>
    <p:sldId id="387" r:id="rId52"/>
    <p:sldId id="376" r:id="rId53"/>
    <p:sldId id="412" r:id="rId54"/>
    <p:sldId id="389" r:id="rId55"/>
    <p:sldId id="391" r:id="rId56"/>
    <p:sldId id="388" r:id="rId57"/>
    <p:sldId id="392" r:id="rId58"/>
    <p:sldId id="312" r:id="rId59"/>
    <p:sldId id="311" r:id="rId60"/>
    <p:sldId id="315" r:id="rId61"/>
    <p:sldId id="375" r:id="rId62"/>
    <p:sldId id="407" r:id="rId63"/>
    <p:sldId id="318" r:id="rId64"/>
    <p:sldId id="413" r:id="rId65"/>
    <p:sldId id="394" r:id="rId66"/>
    <p:sldId id="430" r:id="rId67"/>
    <p:sldId id="319" r:id="rId68"/>
    <p:sldId id="320" r:id="rId69"/>
    <p:sldId id="321" r:id="rId70"/>
    <p:sldId id="405" r:id="rId71"/>
    <p:sldId id="322" r:id="rId72"/>
    <p:sldId id="326" r:id="rId73"/>
    <p:sldId id="325" r:id="rId74"/>
    <p:sldId id="327" r:id="rId75"/>
    <p:sldId id="328" r:id="rId76"/>
    <p:sldId id="397" r:id="rId77"/>
    <p:sldId id="330" r:id="rId78"/>
    <p:sldId id="331" r:id="rId79"/>
    <p:sldId id="332" r:id="rId80"/>
    <p:sldId id="333" r:id="rId81"/>
    <p:sldId id="374" r:id="rId82"/>
    <p:sldId id="334" r:id="rId83"/>
    <p:sldId id="337" r:id="rId84"/>
    <p:sldId id="335" r:id="rId85"/>
    <p:sldId id="336" r:id="rId86"/>
    <p:sldId id="340" r:id="rId87"/>
    <p:sldId id="341" r:id="rId88"/>
    <p:sldId id="418" r:id="rId89"/>
    <p:sldId id="419" r:id="rId90"/>
    <p:sldId id="417" r:id="rId91"/>
    <p:sldId id="342" r:id="rId92"/>
    <p:sldId id="420" r:id="rId93"/>
    <p:sldId id="343" r:id="rId94"/>
    <p:sldId id="427" r:id="rId95"/>
    <p:sldId id="428" r:id="rId96"/>
    <p:sldId id="435" r:id="rId97"/>
    <p:sldId id="423" r:id="rId98"/>
    <p:sldId id="421" r:id="rId99"/>
    <p:sldId id="429" r:id="rId100"/>
    <p:sldId id="422" r:id="rId101"/>
    <p:sldId id="344" r:id="rId102"/>
    <p:sldId id="431" r:id="rId103"/>
    <p:sldId id="433" r:id="rId104"/>
    <p:sldId id="434" r:id="rId105"/>
    <p:sldId id="432" r:id="rId106"/>
    <p:sldId id="410" r:id="rId107"/>
    <p:sldId id="409" r:id="rId108"/>
    <p:sldId id="411" r:id="rId109"/>
    <p:sldId id="395" r:id="rId110"/>
    <p:sldId id="291" r:id="rId111"/>
    <p:sldId id="345" r:id="rId112"/>
  </p:sldIdLst>
  <p:sldSz cx="9144000" cy="6858000" type="screen4x3"/>
  <p:notesSz cx="6724650" cy="97742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BCD4"/>
    <a:srgbClr val="8BC34A"/>
    <a:srgbClr val="A87BD9"/>
    <a:srgbClr val="FDBE00"/>
    <a:srgbClr val="00C9CC"/>
    <a:srgbClr val="FF5607"/>
    <a:srgbClr val="FFCCCC"/>
    <a:srgbClr val="FFCC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F41E7-EEA2-4810-B2CB-C6C55D80E0F6}" v="12" dt="2024-11-12T10:23:44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81" autoAdjust="0"/>
    <p:restoredTop sz="88121" autoAdjust="0"/>
  </p:normalViewPr>
  <p:slideViewPr>
    <p:cSldViewPr>
      <p:cViewPr varScale="1">
        <p:scale>
          <a:sx n="94" d="100"/>
          <a:sy n="94" d="100"/>
        </p:scale>
        <p:origin x="22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1962" y="-96"/>
      </p:cViewPr>
      <p:guideLst>
        <p:guide orient="horz" pos="3080"/>
        <p:guide pos="21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211F41E7-EEA2-4810-B2CB-C6C55D80E0F6}"/>
    <pc:docChg chg="custSel addSld delSld modSld">
      <pc:chgData name="Pantelis Balaouras" userId="25e8755020fc1734" providerId="LiveId" clId="{211F41E7-EEA2-4810-B2CB-C6C55D80E0F6}" dt="2024-11-12T10:25:27.681" v="45" actId="6549"/>
      <pc:docMkLst>
        <pc:docMk/>
      </pc:docMkLst>
      <pc:sldChg chg="modSp mod">
        <pc:chgData name="Pantelis Balaouras" userId="25e8755020fc1734" providerId="LiveId" clId="{211F41E7-EEA2-4810-B2CB-C6C55D80E0F6}" dt="2024-11-12T09:38:11.499" v="1" actId="15"/>
        <pc:sldMkLst>
          <pc:docMk/>
          <pc:sldMk cId="2145730842" sldId="330"/>
        </pc:sldMkLst>
        <pc:spChg chg="mod">
          <ac:chgData name="Pantelis Balaouras" userId="25e8755020fc1734" providerId="LiveId" clId="{211F41E7-EEA2-4810-B2CB-C6C55D80E0F6}" dt="2024-11-12T09:38:11.499" v="1" actId="15"/>
          <ac:spMkLst>
            <pc:docMk/>
            <pc:sldMk cId="2145730842" sldId="330"/>
            <ac:spMk id="3" creationId="{FE9AF43E-4057-43A9-9AC3-12CE107365A7}"/>
          </ac:spMkLst>
        </pc:spChg>
      </pc:sldChg>
      <pc:sldChg chg="del">
        <pc:chgData name="Pantelis Balaouras" userId="25e8755020fc1734" providerId="LiveId" clId="{211F41E7-EEA2-4810-B2CB-C6C55D80E0F6}" dt="2024-11-12T09:52:18.238" v="2" actId="47"/>
        <pc:sldMkLst>
          <pc:docMk/>
          <pc:sldMk cId="2866000451" sldId="338"/>
        </pc:sldMkLst>
      </pc:sldChg>
      <pc:sldChg chg="modNotesTx">
        <pc:chgData name="Pantelis Balaouras" userId="25e8755020fc1734" providerId="LiveId" clId="{211F41E7-EEA2-4810-B2CB-C6C55D80E0F6}" dt="2024-11-12T10:13:07.662" v="3"/>
        <pc:sldMkLst>
          <pc:docMk/>
          <pc:sldMk cId="2678180571" sldId="343"/>
        </pc:sldMkLst>
      </pc:sldChg>
      <pc:sldChg chg="modSp">
        <pc:chgData name="Pantelis Balaouras" userId="25e8755020fc1734" providerId="LiveId" clId="{211F41E7-EEA2-4810-B2CB-C6C55D80E0F6}" dt="2024-11-12T10:22:37.273" v="21" actId="20578"/>
        <pc:sldMkLst>
          <pc:docMk/>
          <pc:sldMk cId="1462157013" sldId="344"/>
        </pc:sldMkLst>
        <pc:spChg chg="mod">
          <ac:chgData name="Pantelis Balaouras" userId="25e8755020fc1734" providerId="LiveId" clId="{211F41E7-EEA2-4810-B2CB-C6C55D80E0F6}" dt="2024-11-12T10:22:37.273" v="21" actId="20578"/>
          <ac:spMkLst>
            <pc:docMk/>
            <pc:sldMk cId="1462157013" sldId="344"/>
            <ac:spMk id="3" creationId="{AFCC7DF4-BD4E-4030-A145-1B5A8B01F435}"/>
          </ac:spMkLst>
        </pc:spChg>
      </pc:sldChg>
      <pc:sldChg chg="modSp mod">
        <pc:chgData name="Pantelis Balaouras" userId="25e8755020fc1734" providerId="LiveId" clId="{211F41E7-EEA2-4810-B2CB-C6C55D80E0F6}" dt="2024-11-12T10:19:24.693" v="17" actId="20577"/>
        <pc:sldMkLst>
          <pc:docMk/>
          <pc:sldMk cId="1073728774" sldId="423"/>
        </pc:sldMkLst>
        <pc:spChg chg="mod">
          <ac:chgData name="Pantelis Balaouras" userId="25e8755020fc1734" providerId="LiveId" clId="{211F41E7-EEA2-4810-B2CB-C6C55D80E0F6}" dt="2024-11-12T10:19:24.693" v="17" actId="20577"/>
          <ac:spMkLst>
            <pc:docMk/>
            <pc:sldMk cId="1073728774" sldId="423"/>
            <ac:spMk id="2" creationId="{172DDC56-BFC4-4326-9273-8FE3D5B04A3C}"/>
          </ac:spMkLst>
        </pc:spChg>
      </pc:sldChg>
      <pc:sldChg chg="modSp">
        <pc:chgData name="Pantelis Balaouras" userId="25e8755020fc1734" providerId="LiveId" clId="{211F41E7-EEA2-4810-B2CB-C6C55D80E0F6}" dt="2024-11-12T10:14:05.688" v="6" actId="404"/>
        <pc:sldMkLst>
          <pc:docMk/>
          <pc:sldMk cId="2302685630" sldId="427"/>
        </pc:sldMkLst>
        <pc:spChg chg="mod">
          <ac:chgData name="Pantelis Balaouras" userId="25e8755020fc1734" providerId="LiveId" clId="{211F41E7-EEA2-4810-B2CB-C6C55D80E0F6}" dt="2024-11-12T10:14:05.688" v="6" actId="404"/>
          <ac:spMkLst>
            <pc:docMk/>
            <pc:sldMk cId="2302685630" sldId="427"/>
            <ac:spMk id="5" creationId="{CB2B55D9-5E01-4B36-9BA4-9ACB0FC753AA}"/>
          </ac:spMkLst>
        </pc:spChg>
      </pc:sldChg>
      <pc:sldChg chg="delSp modSp mod">
        <pc:chgData name="Pantelis Balaouras" userId="25e8755020fc1734" providerId="LiveId" clId="{211F41E7-EEA2-4810-B2CB-C6C55D80E0F6}" dt="2024-11-12T10:16:53.046" v="11" actId="20577"/>
        <pc:sldMkLst>
          <pc:docMk/>
          <pc:sldMk cId="2390704743" sldId="428"/>
        </pc:sldMkLst>
        <pc:spChg chg="mod">
          <ac:chgData name="Pantelis Balaouras" userId="25e8755020fc1734" providerId="LiveId" clId="{211F41E7-EEA2-4810-B2CB-C6C55D80E0F6}" dt="2024-11-12T10:16:53.046" v="11" actId="20577"/>
          <ac:spMkLst>
            <pc:docMk/>
            <pc:sldMk cId="2390704743" sldId="428"/>
            <ac:spMk id="2" creationId="{172DDC56-BFC4-4326-9273-8FE3D5B04A3C}"/>
          </ac:spMkLst>
        </pc:spChg>
        <pc:spChg chg="del mod">
          <ac:chgData name="Pantelis Balaouras" userId="25e8755020fc1734" providerId="LiveId" clId="{211F41E7-EEA2-4810-B2CB-C6C55D80E0F6}" dt="2024-11-12T10:16:38.551" v="9" actId="478"/>
          <ac:spMkLst>
            <pc:docMk/>
            <pc:sldMk cId="2390704743" sldId="428"/>
            <ac:spMk id="7" creationId="{4C8555C0-4030-4122-B963-DDD1A83FF05B}"/>
          </ac:spMkLst>
        </pc:spChg>
      </pc:sldChg>
      <pc:sldChg chg="modSp mod">
        <pc:chgData name="Pantelis Balaouras" userId="25e8755020fc1734" providerId="LiveId" clId="{211F41E7-EEA2-4810-B2CB-C6C55D80E0F6}" dt="2024-11-12T10:20:44.452" v="18" actId="14100"/>
        <pc:sldMkLst>
          <pc:docMk/>
          <pc:sldMk cId="1123304497" sldId="429"/>
        </pc:sldMkLst>
        <pc:spChg chg="mod">
          <ac:chgData name="Pantelis Balaouras" userId="25e8755020fc1734" providerId="LiveId" clId="{211F41E7-EEA2-4810-B2CB-C6C55D80E0F6}" dt="2024-11-12T10:20:44.452" v="18" actId="14100"/>
          <ac:spMkLst>
            <pc:docMk/>
            <pc:sldMk cId="1123304497" sldId="429"/>
            <ac:spMk id="3" creationId="{3FCCF197-1C78-4C8F-B201-12C4B49EE25C}"/>
          </ac:spMkLst>
        </pc:spChg>
      </pc:sldChg>
      <pc:sldChg chg="modSp mod">
        <pc:chgData name="Pantelis Balaouras" userId="25e8755020fc1734" providerId="LiveId" clId="{211F41E7-EEA2-4810-B2CB-C6C55D80E0F6}" dt="2024-11-12T10:23:26.902" v="22" actId="14100"/>
        <pc:sldMkLst>
          <pc:docMk/>
          <pc:sldMk cId="484647931" sldId="431"/>
        </pc:sldMkLst>
        <pc:spChg chg="mod">
          <ac:chgData name="Pantelis Balaouras" userId="25e8755020fc1734" providerId="LiveId" clId="{211F41E7-EEA2-4810-B2CB-C6C55D80E0F6}" dt="2024-11-12T10:23:26.902" v="22" actId="14100"/>
          <ac:spMkLst>
            <pc:docMk/>
            <pc:sldMk cId="484647931" sldId="431"/>
            <ac:spMk id="3" creationId="{1AC7CF92-AA97-4340-B52A-451077FC3E77}"/>
          </ac:spMkLst>
        </pc:spChg>
      </pc:sldChg>
      <pc:sldChg chg="modSp">
        <pc:chgData name="Pantelis Balaouras" userId="25e8755020fc1734" providerId="LiveId" clId="{211F41E7-EEA2-4810-B2CB-C6C55D80E0F6}" dt="2024-11-12T10:23:44.582" v="24" actId="14100"/>
        <pc:sldMkLst>
          <pc:docMk/>
          <pc:sldMk cId="3463441837" sldId="433"/>
        </pc:sldMkLst>
        <pc:spChg chg="mod">
          <ac:chgData name="Pantelis Balaouras" userId="25e8755020fc1734" providerId="LiveId" clId="{211F41E7-EEA2-4810-B2CB-C6C55D80E0F6}" dt="2024-11-12T10:23:44.582" v="24" actId="14100"/>
          <ac:spMkLst>
            <pc:docMk/>
            <pc:sldMk cId="3463441837" sldId="433"/>
            <ac:spMk id="5" creationId="{5A06100C-D138-4025-B946-A37B034255A3}"/>
          </ac:spMkLst>
        </pc:spChg>
      </pc:sldChg>
      <pc:sldChg chg="modSp mod">
        <pc:chgData name="Pantelis Balaouras" userId="25e8755020fc1734" providerId="LiveId" clId="{211F41E7-EEA2-4810-B2CB-C6C55D80E0F6}" dt="2024-11-12T10:25:27.681" v="45" actId="6549"/>
        <pc:sldMkLst>
          <pc:docMk/>
          <pc:sldMk cId="2258676253" sldId="434"/>
        </pc:sldMkLst>
        <pc:spChg chg="mod">
          <ac:chgData name="Pantelis Balaouras" userId="25e8755020fc1734" providerId="LiveId" clId="{211F41E7-EEA2-4810-B2CB-C6C55D80E0F6}" dt="2024-11-12T10:25:27.681" v="45" actId="6549"/>
          <ac:spMkLst>
            <pc:docMk/>
            <pc:sldMk cId="2258676253" sldId="434"/>
            <ac:spMk id="3" creationId="{802C9591-0F7F-4EF8-86AA-1B7D3F41870C}"/>
          </ac:spMkLst>
        </pc:spChg>
      </pc:sldChg>
      <pc:sldChg chg="addSp delSp modSp add mod">
        <pc:chgData name="Pantelis Balaouras" userId="25e8755020fc1734" providerId="LiveId" clId="{211F41E7-EEA2-4810-B2CB-C6C55D80E0F6}" dt="2024-11-12T10:17:15.244" v="15" actId="1076"/>
        <pc:sldMkLst>
          <pc:docMk/>
          <pc:sldMk cId="290703599" sldId="435"/>
        </pc:sldMkLst>
        <pc:spChg chg="mod">
          <ac:chgData name="Pantelis Balaouras" userId="25e8755020fc1734" providerId="LiveId" clId="{211F41E7-EEA2-4810-B2CB-C6C55D80E0F6}" dt="2024-11-12T10:17:02.915" v="13" actId="20577"/>
          <ac:spMkLst>
            <pc:docMk/>
            <pc:sldMk cId="290703599" sldId="435"/>
            <ac:spMk id="2" creationId="{A4991AB2-204B-6D69-1F4A-B38B380E941F}"/>
          </ac:spMkLst>
        </pc:spChg>
        <pc:spChg chg="del">
          <ac:chgData name="Pantelis Balaouras" userId="25e8755020fc1734" providerId="LiveId" clId="{211F41E7-EEA2-4810-B2CB-C6C55D80E0F6}" dt="2024-11-12T10:17:08.934" v="14" actId="478"/>
          <ac:spMkLst>
            <pc:docMk/>
            <pc:sldMk cId="290703599" sldId="435"/>
            <ac:spMk id="3" creationId="{82EFABC0-50E1-E637-4C10-1095E998AC5F}"/>
          </ac:spMkLst>
        </pc:spChg>
        <pc:spChg chg="mod">
          <ac:chgData name="Pantelis Balaouras" userId="25e8755020fc1734" providerId="LiveId" clId="{211F41E7-EEA2-4810-B2CB-C6C55D80E0F6}" dt="2024-11-12T10:17:15.244" v="15" actId="1076"/>
          <ac:spMkLst>
            <pc:docMk/>
            <pc:sldMk cId="290703599" sldId="435"/>
            <ac:spMk id="7" creationId="{F546121B-707C-5FA9-19F3-89225517CB20}"/>
          </ac:spMkLst>
        </pc:spChg>
        <pc:spChg chg="add mod">
          <ac:chgData name="Pantelis Balaouras" userId="25e8755020fc1734" providerId="LiveId" clId="{211F41E7-EEA2-4810-B2CB-C6C55D80E0F6}" dt="2024-11-12T10:17:08.934" v="14" actId="478"/>
          <ac:spMkLst>
            <pc:docMk/>
            <pc:sldMk cId="290703599" sldId="435"/>
            <ac:spMk id="8" creationId="{918CEBFB-5A34-9526-DC22-A69031F83E01}"/>
          </ac:spMkLst>
        </pc:spChg>
      </pc:sldChg>
    </pc:docChg>
  </pc:docChgLst>
  <pc:docChgLst>
    <pc:chgData name="pantelis balaouras" userId="25e8755020fc1734" providerId="LiveId" clId="{C2EB0183-5580-411E-B8BB-6F9314045525}"/>
    <pc:docChg chg="custSel modSld">
      <pc:chgData name="pantelis balaouras" userId="25e8755020fc1734" providerId="LiveId" clId="{C2EB0183-5580-411E-B8BB-6F9314045525}" dt="2021-11-09T09:32:42.772" v="0" actId="478"/>
      <pc:docMkLst>
        <pc:docMk/>
      </pc:docMkLst>
      <pc:sldChg chg="delSp mod">
        <pc:chgData name="pantelis balaouras" userId="25e8755020fc1734" providerId="LiveId" clId="{C2EB0183-5580-411E-B8BB-6F9314045525}" dt="2021-11-09T09:32:42.772" v="0" actId="478"/>
        <pc:sldMkLst>
          <pc:docMk/>
          <pc:sldMk cId="0" sldId="256"/>
        </pc:sldMkLst>
        <pc:picChg chg="del">
          <ac:chgData name="pantelis balaouras" userId="25e8755020fc1734" providerId="LiveId" clId="{C2EB0183-5580-411E-B8BB-6F9314045525}" dt="2021-11-09T09:32:42.772" v="0" actId="478"/>
          <ac:picMkLst>
            <pc:docMk/>
            <pc:sldMk cId="0" sldId="256"/>
            <ac:picMk id="5" creationId="{D51D6F16-9C04-441C-BDAD-449C9809D1B7}"/>
          </ac:picMkLst>
        </pc:picChg>
      </pc:sldChg>
    </pc:docChg>
  </pc:docChgLst>
  <pc:docChgLst>
    <pc:chgData name="Pantelis Balaouras" userId="25e8755020fc1734" providerId="LiveId" clId="{2D231A9B-57F8-41BA-9A79-65690885BB9D}"/>
    <pc:docChg chg="custSel modSld">
      <pc:chgData name="Pantelis Balaouras" userId="25e8755020fc1734" providerId="LiveId" clId="{2D231A9B-57F8-41BA-9A79-65690885BB9D}" dt="2024-11-05T10:31:45.018" v="147" actId="14100"/>
      <pc:docMkLst>
        <pc:docMk/>
      </pc:docMkLst>
      <pc:sldChg chg="modSp mod">
        <pc:chgData name="Pantelis Balaouras" userId="25e8755020fc1734" providerId="LiveId" clId="{2D231A9B-57F8-41BA-9A79-65690885BB9D}" dt="2024-11-05T07:52:51.474" v="8" actId="6549"/>
        <pc:sldMkLst>
          <pc:docMk/>
          <pc:sldMk cId="0" sldId="256"/>
        </pc:sldMkLst>
        <pc:spChg chg="mod">
          <ac:chgData name="Pantelis Balaouras" userId="25e8755020fc1734" providerId="LiveId" clId="{2D231A9B-57F8-41BA-9A79-65690885BB9D}" dt="2024-11-05T07:52:51.474" v="8" actId="6549"/>
          <ac:spMkLst>
            <pc:docMk/>
            <pc:sldMk cId="0" sldId="256"/>
            <ac:spMk id="15364" creationId="{00000000-0000-0000-0000-000000000000}"/>
          </ac:spMkLst>
        </pc:spChg>
      </pc:sldChg>
      <pc:sldChg chg="delSp modSp mod">
        <pc:chgData name="Pantelis Balaouras" userId="25e8755020fc1734" providerId="LiveId" clId="{2D231A9B-57F8-41BA-9A79-65690885BB9D}" dt="2024-11-05T09:18:58.124" v="84" actId="478"/>
        <pc:sldMkLst>
          <pc:docMk/>
          <pc:sldMk cId="450932968" sldId="314"/>
        </pc:sldMkLst>
        <pc:spChg chg="del mod">
          <ac:chgData name="Pantelis Balaouras" userId="25e8755020fc1734" providerId="LiveId" clId="{2D231A9B-57F8-41BA-9A79-65690885BB9D}" dt="2024-11-05T09:18:58.124" v="84" actId="478"/>
          <ac:spMkLst>
            <pc:docMk/>
            <pc:sldMk cId="450932968" sldId="314"/>
            <ac:spMk id="3" creationId="{A51684F2-1A4E-4C99-A199-E37F75B79B48}"/>
          </ac:spMkLst>
        </pc:spChg>
      </pc:sldChg>
      <pc:sldChg chg="modSp mod">
        <pc:chgData name="Pantelis Balaouras" userId="25e8755020fc1734" providerId="LiveId" clId="{2D231A9B-57F8-41BA-9A79-65690885BB9D}" dt="2024-11-05T10:22:02.639" v="137" actId="20577"/>
        <pc:sldMkLst>
          <pc:docMk/>
          <pc:sldMk cId="2678180571" sldId="343"/>
        </pc:sldMkLst>
        <pc:spChg chg="mod">
          <ac:chgData name="Pantelis Balaouras" userId="25e8755020fc1734" providerId="LiveId" clId="{2D231A9B-57F8-41BA-9A79-65690885BB9D}" dt="2024-11-05T10:22:02.639" v="137" actId="20577"/>
          <ac:spMkLst>
            <pc:docMk/>
            <pc:sldMk cId="2678180571" sldId="343"/>
            <ac:spMk id="2" creationId="{EE86862E-5E79-4FB2-BB9C-89F2AC2C6F91}"/>
          </ac:spMkLst>
        </pc:spChg>
      </pc:sldChg>
      <pc:sldChg chg="modSp mod">
        <pc:chgData name="Pantelis Balaouras" userId="25e8755020fc1734" providerId="LiveId" clId="{2D231A9B-57F8-41BA-9A79-65690885BB9D}" dt="2024-11-05T10:31:15.491" v="146" actId="6549"/>
        <pc:sldMkLst>
          <pc:docMk/>
          <pc:sldMk cId="1462157013" sldId="344"/>
        </pc:sldMkLst>
        <pc:spChg chg="mod">
          <ac:chgData name="Pantelis Balaouras" userId="25e8755020fc1734" providerId="LiveId" clId="{2D231A9B-57F8-41BA-9A79-65690885BB9D}" dt="2024-11-05T10:31:15.491" v="146" actId="6549"/>
          <ac:spMkLst>
            <pc:docMk/>
            <pc:sldMk cId="1462157013" sldId="344"/>
            <ac:spMk id="3" creationId="{AFCC7DF4-BD4E-4030-A145-1B5A8B01F435}"/>
          </ac:spMkLst>
        </pc:spChg>
      </pc:sldChg>
      <pc:sldChg chg="modSp mod">
        <pc:chgData name="Pantelis Balaouras" userId="25e8755020fc1734" providerId="LiveId" clId="{2D231A9B-57F8-41BA-9A79-65690885BB9D}" dt="2024-11-05T08:10:00.647" v="9" actId="14100"/>
        <pc:sldMkLst>
          <pc:docMk/>
          <pc:sldMk cId="2544648846" sldId="356"/>
        </pc:sldMkLst>
        <pc:spChg chg="mod">
          <ac:chgData name="Pantelis Balaouras" userId="25e8755020fc1734" providerId="LiveId" clId="{2D231A9B-57F8-41BA-9A79-65690885BB9D}" dt="2024-11-05T08:10:00.647" v="9" actId="14100"/>
          <ac:spMkLst>
            <pc:docMk/>
            <pc:sldMk cId="2544648846" sldId="356"/>
            <ac:spMk id="3" creationId="{EA5B2B6C-E78D-4DA5-9ACA-E3091963E7E8}"/>
          </ac:spMkLst>
        </pc:spChg>
      </pc:sldChg>
      <pc:sldChg chg="modSp mod">
        <pc:chgData name="Pantelis Balaouras" userId="25e8755020fc1734" providerId="LiveId" clId="{2D231A9B-57F8-41BA-9A79-65690885BB9D}" dt="2024-11-05T08:22:35.008" v="14" actId="6549"/>
        <pc:sldMkLst>
          <pc:docMk/>
          <pc:sldMk cId="847616129" sldId="361"/>
        </pc:sldMkLst>
        <pc:spChg chg="mod">
          <ac:chgData name="Pantelis Balaouras" userId="25e8755020fc1734" providerId="LiveId" clId="{2D231A9B-57F8-41BA-9A79-65690885BB9D}" dt="2024-11-05T08:22:35.008" v="14" actId="6549"/>
          <ac:spMkLst>
            <pc:docMk/>
            <pc:sldMk cId="847616129" sldId="361"/>
            <ac:spMk id="7" creationId="{19FFDB43-548E-495F-9309-C286DBCF2D80}"/>
          </ac:spMkLst>
        </pc:spChg>
      </pc:sldChg>
      <pc:sldChg chg="modSp mod">
        <pc:chgData name="Pantelis Balaouras" userId="25e8755020fc1734" providerId="LiveId" clId="{2D231A9B-57F8-41BA-9A79-65690885BB9D}" dt="2024-11-05T08:40:32.159" v="17" actId="948"/>
        <pc:sldMkLst>
          <pc:docMk/>
          <pc:sldMk cId="2494629698" sldId="366"/>
        </pc:sldMkLst>
        <pc:spChg chg="mod">
          <ac:chgData name="Pantelis Balaouras" userId="25e8755020fc1734" providerId="LiveId" clId="{2D231A9B-57F8-41BA-9A79-65690885BB9D}" dt="2024-11-05T08:40:32.159" v="17" actId="948"/>
          <ac:spMkLst>
            <pc:docMk/>
            <pc:sldMk cId="2494629698" sldId="366"/>
            <ac:spMk id="3" creationId="{F8A0DE09-4EF1-4DF4-AFC8-8B50C8D29AA8}"/>
          </ac:spMkLst>
        </pc:spChg>
      </pc:sldChg>
      <pc:sldChg chg="modSp mod">
        <pc:chgData name="Pantelis Balaouras" userId="25e8755020fc1734" providerId="LiveId" clId="{2D231A9B-57F8-41BA-9A79-65690885BB9D}" dt="2024-11-05T09:08:01.812" v="71" actId="12"/>
        <pc:sldMkLst>
          <pc:docMk/>
          <pc:sldMk cId="1028966671" sldId="367"/>
        </pc:sldMkLst>
        <pc:spChg chg="mod">
          <ac:chgData name="Pantelis Balaouras" userId="25e8755020fc1734" providerId="LiveId" clId="{2D231A9B-57F8-41BA-9A79-65690885BB9D}" dt="2024-11-05T09:08:01.812" v="71" actId="12"/>
          <ac:spMkLst>
            <pc:docMk/>
            <pc:sldMk cId="1028966671" sldId="367"/>
            <ac:spMk id="3" creationId="{F8A0DE09-4EF1-4DF4-AFC8-8B50C8D29AA8}"/>
          </ac:spMkLst>
        </pc:spChg>
      </pc:sldChg>
      <pc:sldChg chg="addSp delSp modSp mod">
        <pc:chgData name="Pantelis Balaouras" userId="25e8755020fc1734" providerId="LiveId" clId="{2D231A9B-57F8-41BA-9A79-65690885BB9D}" dt="2024-11-05T09:12:02.630" v="77" actId="1076"/>
        <pc:sldMkLst>
          <pc:docMk/>
          <pc:sldMk cId="3271422477" sldId="379"/>
        </pc:sldMkLst>
        <pc:picChg chg="del">
          <ac:chgData name="Pantelis Balaouras" userId="25e8755020fc1734" providerId="LiveId" clId="{2D231A9B-57F8-41BA-9A79-65690885BB9D}" dt="2024-11-05T09:11:44.309" v="72" actId="478"/>
          <ac:picMkLst>
            <pc:docMk/>
            <pc:sldMk cId="3271422477" sldId="379"/>
            <ac:picMk id="4" creationId="{B7F41417-A09E-486E-8938-8782A9865A8E}"/>
          </ac:picMkLst>
        </pc:picChg>
        <pc:picChg chg="add mod">
          <ac:chgData name="Pantelis Balaouras" userId="25e8755020fc1734" providerId="LiveId" clId="{2D231A9B-57F8-41BA-9A79-65690885BB9D}" dt="2024-11-05T09:12:02.630" v="77" actId="1076"/>
          <ac:picMkLst>
            <pc:docMk/>
            <pc:sldMk cId="3271422477" sldId="379"/>
            <ac:picMk id="7" creationId="{1E19EF0B-CDBA-F808-27AD-5CD0F4CFEC36}"/>
          </ac:picMkLst>
        </pc:picChg>
      </pc:sldChg>
      <pc:sldChg chg="addSp delSp modSp mod">
        <pc:chgData name="Pantelis Balaouras" userId="25e8755020fc1734" providerId="LiveId" clId="{2D231A9B-57F8-41BA-9A79-65690885BB9D}" dt="2024-11-05T09:13:02.332" v="82" actId="1076"/>
        <pc:sldMkLst>
          <pc:docMk/>
          <pc:sldMk cId="875239265" sldId="380"/>
        </pc:sldMkLst>
        <pc:picChg chg="add mod">
          <ac:chgData name="Pantelis Balaouras" userId="25e8755020fc1734" providerId="LiveId" clId="{2D231A9B-57F8-41BA-9A79-65690885BB9D}" dt="2024-11-05T09:13:02.332" v="82" actId="1076"/>
          <ac:picMkLst>
            <pc:docMk/>
            <pc:sldMk cId="875239265" sldId="380"/>
            <ac:picMk id="6" creationId="{97FC6A16-295E-F4AE-E09F-348CAB4DB95E}"/>
          </ac:picMkLst>
        </pc:picChg>
        <pc:picChg chg="del">
          <ac:chgData name="Pantelis Balaouras" userId="25e8755020fc1734" providerId="LiveId" clId="{2D231A9B-57F8-41BA-9A79-65690885BB9D}" dt="2024-11-05T09:12:50.431" v="78" actId="478"/>
          <ac:picMkLst>
            <pc:docMk/>
            <pc:sldMk cId="875239265" sldId="380"/>
            <ac:picMk id="7" creationId="{BCE3C0C6-7FA2-465F-B171-B7BD4B9C0FB8}"/>
          </ac:picMkLst>
        </pc:picChg>
      </pc:sldChg>
      <pc:sldChg chg="modSp mod">
        <pc:chgData name="Pantelis Balaouras" userId="25e8755020fc1734" providerId="LiveId" clId="{2D231A9B-57F8-41BA-9A79-65690885BB9D}" dt="2024-11-05T09:33:42.920" v="88" actId="207"/>
        <pc:sldMkLst>
          <pc:docMk/>
          <pc:sldMk cId="3197393275" sldId="413"/>
        </pc:sldMkLst>
        <pc:spChg chg="mod">
          <ac:chgData name="Pantelis Balaouras" userId="25e8755020fc1734" providerId="LiveId" clId="{2D231A9B-57F8-41BA-9A79-65690885BB9D}" dt="2024-11-05T09:33:42.920" v="88" actId="207"/>
          <ac:spMkLst>
            <pc:docMk/>
            <pc:sldMk cId="3197393275" sldId="413"/>
            <ac:spMk id="4" creationId="{D143F02D-2D84-4322-8448-7C4D671A84B1}"/>
          </ac:spMkLst>
        </pc:spChg>
      </pc:sldChg>
      <pc:sldChg chg="modSp mod">
        <pc:chgData name="Pantelis Balaouras" userId="25e8755020fc1734" providerId="LiveId" clId="{2D231A9B-57F8-41BA-9A79-65690885BB9D}" dt="2024-11-05T08:46:47.679" v="61" actId="6549"/>
        <pc:sldMkLst>
          <pc:docMk/>
          <pc:sldMk cId="3959541755" sldId="415"/>
        </pc:sldMkLst>
        <pc:spChg chg="mod">
          <ac:chgData name="Pantelis Balaouras" userId="25e8755020fc1734" providerId="LiveId" clId="{2D231A9B-57F8-41BA-9A79-65690885BB9D}" dt="2024-11-05T08:46:47.679" v="61" actId="6549"/>
          <ac:spMkLst>
            <pc:docMk/>
            <pc:sldMk cId="3959541755" sldId="415"/>
            <ac:spMk id="3" creationId="{F8A0DE09-4EF1-4DF4-AFC8-8B50C8D29AA8}"/>
          </ac:spMkLst>
        </pc:spChg>
      </pc:sldChg>
      <pc:sldChg chg="modSp">
        <pc:chgData name="Pantelis Balaouras" userId="25e8755020fc1734" providerId="LiveId" clId="{2D231A9B-57F8-41BA-9A79-65690885BB9D}" dt="2024-11-05T08:36:04.976" v="15" actId="20578"/>
        <pc:sldMkLst>
          <pc:docMk/>
          <pc:sldMk cId="3986216435" sldId="416"/>
        </pc:sldMkLst>
        <pc:spChg chg="mod">
          <ac:chgData name="Pantelis Balaouras" userId="25e8755020fc1734" providerId="LiveId" clId="{2D231A9B-57F8-41BA-9A79-65690885BB9D}" dt="2024-11-05T08:36:04.976" v="15" actId="20578"/>
          <ac:spMkLst>
            <pc:docMk/>
            <pc:sldMk cId="3986216435" sldId="416"/>
            <ac:spMk id="3" creationId="{F8A0DE09-4EF1-4DF4-AFC8-8B50C8D29AA8}"/>
          </ac:spMkLst>
        </pc:spChg>
      </pc:sldChg>
      <pc:sldChg chg="modSp mod">
        <pc:chgData name="Pantelis Balaouras" userId="25e8755020fc1734" providerId="LiveId" clId="{2D231A9B-57F8-41BA-9A79-65690885BB9D}" dt="2024-11-05T10:09:31.005" v="116" actId="113"/>
        <pc:sldMkLst>
          <pc:docMk/>
          <pc:sldMk cId="912869206" sldId="418"/>
        </pc:sldMkLst>
        <pc:graphicFrameChg chg="mod modGraphic">
          <ac:chgData name="Pantelis Balaouras" userId="25e8755020fc1734" providerId="LiveId" clId="{2D231A9B-57F8-41BA-9A79-65690885BB9D}" dt="2024-11-05T10:09:31.005" v="116" actId="113"/>
          <ac:graphicFrameMkLst>
            <pc:docMk/>
            <pc:sldMk cId="912869206" sldId="418"/>
            <ac:graphicFrameMk id="5" creationId="{654D07A3-11B4-46A6-9003-F074D83A67E7}"/>
          </ac:graphicFrameMkLst>
        </pc:graphicFrameChg>
      </pc:sldChg>
      <pc:sldChg chg="modSp mod">
        <pc:chgData name="Pantelis Balaouras" userId="25e8755020fc1734" providerId="LiveId" clId="{2D231A9B-57F8-41BA-9A79-65690885BB9D}" dt="2024-11-05T10:10:49.356" v="122" actId="113"/>
        <pc:sldMkLst>
          <pc:docMk/>
          <pc:sldMk cId="3397454902" sldId="419"/>
        </pc:sldMkLst>
        <pc:graphicFrameChg chg="modGraphic">
          <ac:chgData name="Pantelis Balaouras" userId="25e8755020fc1734" providerId="LiveId" clId="{2D231A9B-57F8-41BA-9A79-65690885BB9D}" dt="2024-11-05T10:10:49.356" v="122" actId="113"/>
          <ac:graphicFrameMkLst>
            <pc:docMk/>
            <pc:sldMk cId="3397454902" sldId="419"/>
            <ac:graphicFrameMk id="5" creationId="{654D07A3-11B4-46A6-9003-F074D83A67E7}"/>
          </ac:graphicFrameMkLst>
        </pc:graphicFrameChg>
      </pc:sldChg>
      <pc:sldChg chg="modSp mod">
        <pc:chgData name="Pantelis Balaouras" userId="25e8755020fc1734" providerId="LiveId" clId="{2D231A9B-57F8-41BA-9A79-65690885BB9D}" dt="2024-11-05T08:56:47.161" v="68" actId="108"/>
        <pc:sldMkLst>
          <pc:docMk/>
          <pc:sldMk cId="2904600616" sldId="426"/>
        </pc:sldMkLst>
        <pc:spChg chg="mod">
          <ac:chgData name="Pantelis Balaouras" userId="25e8755020fc1734" providerId="LiveId" clId="{2D231A9B-57F8-41BA-9A79-65690885BB9D}" dt="2024-11-05T08:56:47.161" v="68" actId="108"/>
          <ac:spMkLst>
            <pc:docMk/>
            <pc:sldMk cId="2904600616" sldId="426"/>
            <ac:spMk id="3" creationId="{DD1DF310-5849-49C7-819D-9EAD70DB3A7C}"/>
          </ac:spMkLst>
        </pc:spChg>
      </pc:sldChg>
      <pc:sldChg chg="modSp mod">
        <pc:chgData name="Pantelis Balaouras" userId="25e8755020fc1734" providerId="LiveId" clId="{2D231A9B-57F8-41BA-9A79-65690885BB9D}" dt="2024-11-05T10:31:45.018" v="147" actId="14100"/>
        <pc:sldMkLst>
          <pc:docMk/>
          <pc:sldMk cId="484647931" sldId="431"/>
        </pc:sldMkLst>
        <pc:spChg chg="mod">
          <ac:chgData name="Pantelis Balaouras" userId="25e8755020fc1734" providerId="LiveId" clId="{2D231A9B-57F8-41BA-9A79-65690885BB9D}" dt="2024-11-05T10:31:45.018" v="147" actId="14100"/>
          <ac:spMkLst>
            <pc:docMk/>
            <pc:sldMk cId="484647931" sldId="431"/>
            <ac:spMk id="6" creationId="{A7CBFD59-93A6-45CF-BFCE-D7C2D44F340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504" y="1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DBF130F1-7603-47C2-AA6B-9843FF50BEDD}" type="datetimeFigureOut">
              <a:rPr lang="el-GR"/>
              <a:pPr>
                <a:defRPr/>
              </a:pPr>
              <a:t>12/11/2024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283524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504" y="9283524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8D680A77-BE3D-41F1-833F-6A467244EA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504" y="1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F5ACB405-D7C0-41DA-8BF0-65E988D92C74}" type="datetimeFigureOut">
              <a:rPr lang="en-US"/>
              <a:pPr>
                <a:defRPr/>
              </a:pPr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3425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53" y="4643432"/>
            <a:ext cx="5381548" cy="4398073"/>
          </a:xfrm>
          <a:prstGeom prst="rect">
            <a:avLst/>
          </a:prstGeom>
        </p:spPr>
        <p:txBody>
          <a:bodyPr vert="horz" wrap="square" lIns="91861" tIns="45930" rIns="91861" bIns="4593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283524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504" y="9283524"/>
            <a:ext cx="2914624" cy="489047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CC47E80E-3560-473D-B295-46C002BAC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D11DB5F-4551-4C0B-9127-C54271D76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https://developer.android.com/guide/components/fundamentals.html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2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50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02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87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9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41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https://developer.android.com/guide/components/services.html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66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3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https://developer.android.com/guide/components/fundamentals.html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441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https://developer.android.com/guide/components/fundamentals.html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835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96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5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https://developer.android.com/guide/components/intents-filters.html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049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an implicit intent is delivered through the system to start another activity: </a:t>
            </a:r>
          </a:p>
          <a:p>
            <a:r>
              <a:rPr lang="en-US" dirty="0"/>
              <a:t>[1] Activity A creates an Intent with an action description and passes it to </a:t>
            </a:r>
            <a:r>
              <a:rPr lang="en-US" dirty="0" err="1"/>
              <a:t>startActivity</a:t>
            </a:r>
            <a:r>
              <a:rPr lang="en-US" dirty="0"/>
              <a:t>(). </a:t>
            </a:r>
          </a:p>
          <a:p>
            <a:r>
              <a:rPr lang="en-US" dirty="0"/>
              <a:t>[2] The Android System searches all apps for an intent filter that matches the intent. When a match is found, </a:t>
            </a:r>
          </a:p>
          <a:p>
            <a:r>
              <a:rPr lang="en-US" dirty="0"/>
              <a:t>[3] the system starts the matching activity (Activity B) by invoking its </a:t>
            </a:r>
            <a:r>
              <a:rPr lang="en-US" dirty="0" err="1"/>
              <a:t>onCreate</a:t>
            </a:r>
            <a:r>
              <a:rPr lang="en-US" dirty="0"/>
              <a:t>() method and passing it the Intent.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60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https://developer.android.com/guide/components/broadcasts.html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7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5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C0D0E"/>
                </a:solidFill>
                <a:effectLst/>
                <a:latin typeface="-apple-system"/>
              </a:rPr>
              <a:t>int SENSOR_DELAY_FASTEST get sensor data as fast as possible int SENSOR_DELAY_GAME rate suitable for games int SENSOR_DELAY_NORMAL rate (default) suitable for screen orientation changes int SENSOR_DELAY_UI rate suitable for the user interface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4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94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https://stackoverflow.com/questions/1513485/how-do-i-get-the-current-gps-location-programmatically-in-android</a:t>
            </a:r>
          </a:p>
          <a:p>
            <a:r>
              <a:rPr lang="en-US" dirty="0"/>
              <a:t>https://developer.android.com/training/location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07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0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42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74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8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47E80E-3560-473D-B295-46C002BAC3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9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F93A7-1A7E-4B52-8C47-2044E09DCA86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9C06-A64D-4F40-AFA2-AF9316CA32E4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38609-AA53-4B7F-957A-3ED82F2558FD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564282"/>
            <a:ext cx="1905000" cy="29371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3D9EC-89D9-4E4D-8C44-FEDE17140ADF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258C9-FAE0-4781-9098-1BA4A4FBEAF7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675" y="15621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60715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21FEB-60E5-49A6-826C-2178A1AD38BD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8EB76-14B4-4EB7-9E4E-01928D0F89CE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2F3-9ADE-4813-BCF2-412EF8930A12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3281" y="6481157"/>
            <a:ext cx="1905000" cy="30064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9B8E-2047-4F06-A827-7ADE0CEEBCCA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FBF74-662E-48DE-BCFA-16ABB03AC78A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2F5A8-C343-43CD-AC7E-B7ED2309C246}" type="slidenum">
              <a:rPr lang="el-GR"/>
              <a:pPr>
                <a:defRPr/>
              </a:pPr>
              <a:t>‹#›</a:t>
            </a:fld>
            <a:endParaRPr lang="el-GR"/>
          </a:p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609600" y="1051464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46854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251051"/>
            <a:ext cx="8001000" cy="511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3155" y="6553200"/>
            <a:ext cx="1905000" cy="29371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+mn-lt"/>
              </a:defRPr>
            </a:lvl1pPr>
          </a:lstStyle>
          <a:p>
            <a:pPr>
              <a:defRPr/>
            </a:pPr>
            <a:fld id="{8EFBF4B3-1FFC-443F-87EB-9C557D269B78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2293" name="Line 5"/>
          <p:cNvSpPr>
            <a:spLocks noChangeShapeType="1"/>
          </p:cNvSpPr>
          <p:nvPr userDrawn="1"/>
        </p:nvSpPr>
        <p:spPr bwMode="auto">
          <a:xfrm flipV="1">
            <a:off x="609600" y="646315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components/fundamentals.html" TargetMode="Externa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ndroid/location-samples/tree/main/LocationUpdates" TargetMode="External"/><Relationship Id="rId2" Type="http://schemas.openxmlformats.org/officeDocument/2006/relationships/hyperlink" Target="https://developer.android.com/reference/android/location/LocationManager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location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ckoverflow.com/questions/1513485/how-do-i-get-the-current-gps-location-programmatically-in-android" TargetMode="Externa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location/retrieve-current" TargetMode="External"/><Relationship Id="rId2" Type="http://schemas.openxmlformats.org/officeDocument/2006/relationships/hyperlink" Target="https://developer.android.com/training/lo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1513485/how-do-i-get-the-current-gps-location-programmatically-in-android" TargetMode="External"/><Relationship Id="rId5" Type="http://schemas.openxmlformats.org/officeDocument/2006/relationships/hyperlink" Target="http://rdcworld-android.blogspot.com/2012/01/get-current-location-coordinates-city.html" TargetMode="External"/><Relationship Id="rId4" Type="http://schemas.openxmlformats.org/officeDocument/2006/relationships/hyperlink" Target="https://developer.android.com/training/location/request-updates" TargetMode="Externa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developer.android.com/guide/index.html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s://developer.android.com/training/basics/firstapp/index.html" TargetMode="Externa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ource.android.com/devices/tech/dalvik/" TargetMode="Externa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packages.html" TargetMode="External"/><Relationship Id="rId2" Type="http://schemas.openxmlformats.org/officeDocument/2006/relationships/hyperlink" Target="http://developer.android.com/traini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wnload.oracle.com/javase/6/docs/api/" TargetMode="External"/><Relationship Id="rId5" Type="http://schemas.openxmlformats.org/officeDocument/2006/relationships/hyperlink" Target="https://developer.android.com/guide/topics/sensors/sensors_overview.html" TargetMode="External"/><Relationship Id="rId4" Type="http://schemas.openxmlformats.org/officeDocument/2006/relationships/hyperlink" Target="http://developer.android.com/guide/topics/security/permissions.html" TargetMode="Externa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eorchard.com/android-appdevelopment-calling-web-services/" TargetMode="External"/><Relationship Id="rId7" Type="http://schemas.openxmlformats.org/officeDocument/2006/relationships/hyperlink" Target="http://download.oracle.com/javase/6/docs/api/" TargetMode="External"/><Relationship Id="rId2" Type="http://schemas.openxmlformats.org/officeDocument/2006/relationships/hyperlink" Target="http://developer.android.com/reference/android/util/Log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veloper.android.com/reference/android/support/v4/view/ViewPager.html" TargetMode="External"/><Relationship Id="rId5" Type="http://schemas.openxmlformats.org/officeDocument/2006/relationships/hyperlink" Target="http://developer.android.com/guide/components/fragments.html" TargetMode="External"/><Relationship Id="rId4" Type="http://schemas.openxmlformats.org/officeDocument/2006/relationships/hyperlink" Target="http://www.androidhive.info/2013/10/android-tab-layout-withswipeable-views-1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ndroid_Runtim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fundamental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activities/intro-activiti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components/fundamentals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components/activities/tasks-and-back-stac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components/intents-filters?hl=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activities/tasks-and-back-stac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reference/android/app/Activity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components/activities/activity-lifecycle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fundamental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android.com/guide/components/services.html" TargetMode="Externa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intro" TargetMode="External"/><Relationship Id="rId2" Type="http://schemas.openxmlformats.org/officeDocument/2006/relationships/hyperlink" Target="https://developer.android.com/stud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intro/" TargetMode="External"/><Relationship Id="rId2" Type="http://schemas.openxmlformats.org/officeDocument/2006/relationships/hyperlink" Target="https://developer.android.com/studi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basics/firstapp/index.html" TargetMode="External"/><Relationship Id="rId2" Type="http://schemas.openxmlformats.org/officeDocument/2006/relationships/hyperlink" Target="https://developer.android.com/gui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guide/topics/manifest/manifest-intro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eloper.android.com/guide/platform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android.com/guide/topics/ui/overview.html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reference/android/widget/CheckBox.html" TargetMode="External"/><Relationship Id="rId3" Type="http://schemas.openxmlformats.org/officeDocument/2006/relationships/hyperlink" Target="https://developer.android.com/reference/android/widget/Button.html" TargetMode="External"/><Relationship Id="rId7" Type="http://schemas.openxmlformats.org/officeDocument/2006/relationships/hyperlink" Target="https://developer.android.com/guide/topics/ui/controls/checkbox.html" TargetMode="External"/><Relationship Id="rId12" Type="http://schemas.openxmlformats.org/officeDocument/2006/relationships/hyperlink" Target="https://developer.android.com/guide/topics/ui/controls.html" TargetMode="External"/><Relationship Id="rId2" Type="http://schemas.openxmlformats.org/officeDocument/2006/relationships/hyperlink" Target="https://developer.android.com/guide/topics/ui/controls/butt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widget/AutoCompleteTextView.html" TargetMode="External"/><Relationship Id="rId11" Type="http://schemas.openxmlformats.org/officeDocument/2006/relationships/image" Target="../media/image29.png"/><Relationship Id="rId5" Type="http://schemas.openxmlformats.org/officeDocument/2006/relationships/hyperlink" Target="https://developer.android.com/reference/android/widget/EditText.html" TargetMode="External"/><Relationship Id="rId10" Type="http://schemas.openxmlformats.org/officeDocument/2006/relationships/image" Target="../media/image28.png"/><Relationship Id="rId4" Type="http://schemas.openxmlformats.org/officeDocument/2006/relationships/hyperlink" Target="https://developer.android.com/training/keyboard-input/index.html" TargetMode="External"/><Relationship Id="rId9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reference/android/widget/Spinner.html" TargetMode="External"/><Relationship Id="rId13" Type="http://schemas.openxmlformats.org/officeDocument/2006/relationships/image" Target="../media/image31.png"/><Relationship Id="rId3" Type="http://schemas.openxmlformats.org/officeDocument/2006/relationships/hyperlink" Target="https://developer.android.com/reference/android/widget/RadioGroup.html" TargetMode="External"/><Relationship Id="rId7" Type="http://schemas.openxmlformats.org/officeDocument/2006/relationships/hyperlink" Target="https://developer.android.com/guide/topics/ui/controls/spinner.html" TargetMode="External"/><Relationship Id="rId12" Type="http://schemas.openxmlformats.org/officeDocument/2006/relationships/image" Target="../media/image30.png"/><Relationship Id="rId17" Type="http://schemas.openxmlformats.org/officeDocument/2006/relationships/hyperlink" Target="https://developer.android.com/guide/topics/ui/controls.html" TargetMode="External"/><Relationship Id="rId2" Type="http://schemas.openxmlformats.org/officeDocument/2006/relationships/hyperlink" Target="https://developer.android.com/guide/topics/ui/controls/radiobutton.html" TargetMode="Externa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widget/ToggleButton.html" TargetMode="External"/><Relationship Id="rId11" Type="http://schemas.openxmlformats.org/officeDocument/2006/relationships/hyperlink" Target="https://developer.android.com/reference/android/widget/TimePicker.html" TargetMode="External"/><Relationship Id="rId5" Type="http://schemas.openxmlformats.org/officeDocument/2006/relationships/hyperlink" Target="https://developer.android.com/guide/topics/ui/controls/togglebutton.html" TargetMode="External"/><Relationship Id="rId15" Type="http://schemas.openxmlformats.org/officeDocument/2006/relationships/image" Target="../media/image33.png"/><Relationship Id="rId10" Type="http://schemas.openxmlformats.org/officeDocument/2006/relationships/hyperlink" Target="https://developer.android.com/reference/android/widget/DatePicker.html" TargetMode="External"/><Relationship Id="rId4" Type="http://schemas.openxmlformats.org/officeDocument/2006/relationships/hyperlink" Target="https://developer.android.com/reference/android/widget/RadioButton.html" TargetMode="External"/><Relationship Id="rId9" Type="http://schemas.openxmlformats.org/officeDocument/2006/relationships/hyperlink" Target="https://developer.android.com/guide/topics/ui/controls/pickers.html" TargetMode="External"/><Relationship Id="rId1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basics/firstapp/building-ui.html" TargetMode="External"/><Relationship Id="rId2" Type="http://schemas.openxmlformats.org/officeDocument/2006/relationships/hyperlink" Target="https://developer.android.com/design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android.com/guide/topics/ui/menus" TargetMode="External"/><Relationship Id="rId4" Type="http://schemas.openxmlformats.org/officeDocument/2006/relationships/hyperlink" Target="https://developer.android.com/guide/topics/ui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intents-filter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coltf.blogspot.gr/p/android-os-processes-and-zygote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app/PendingIntent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components/broadcasts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Context.html#registerReceiver(android.content.BroadcastReceiver, android.content.IntentFilter)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veloper.android.com/reference/android/net/wifi/WifiManager.html#startScan()" TargetMode="External"/><Relationship Id="rId4" Type="http://schemas.openxmlformats.org/officeDocument/2006/relationships/hyperlink" Target="https://developer.android.com/reference/android/R.styleable.html#AndroidManifestReceiver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debug/am-logcat.html" TargetMode="External"/><Relationship Id="rId2" Type="http://schemas.openxmlformats.org/officeDocument/2006/relationships/hyperlink" Target="https://developer.android.com/studio/debug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eloper.android.com/reference/android/util/Log.html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topics/ui/notifiers/toasts.html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developer.android.com/guide/topics/ui/notifiers/notificat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guide/topics/ui/dialogs.html" TargetMode="External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://developer.android.com/guide/components/fragments.html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.android.com/devices/sensors" TargetMode="External"/><Relationship Id="rId2" Type="http://schemas.openxmlformats.org/officeDocument/2006/relationships/hyperlink" Target="https://developer.android.com/guide/topics/sensors/sensors_overview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android.com/reference/android/hardware/Sensor.html#TYPE_MAGNETIC_FIELD" TargetMode="External"/><Relationship Id="rId3" Type="http://schemas.openxmlformats.org/officeDocument/2006/relationships/hyperlink" Target="https://developer.android.com/reference/android/hardware/Sensor.html#TYPE_AMBIENT_TEMPERATURE" TargetMode="External"/><Relationship Id="rId7" Type="http://schemas.openxmlformats.org/officeDocument/2006/relationships/hyperlink" Target="https://developer.android.com/reference/android/hardware/Sensor.html#TYPE_LINEAR_ACCELERATION" TargetMode="External"/><Relationship Id="rId2" Type="http://schemas.openxmlformats.org/officeDocument/2006/relationships/hyperlink" Target="https://developer.android.com/reference/android/hardware/Sensor.html#TYPE_ACCELEROMET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hardware/Sensor.html#TYPE_LIGHT" TargetMode="External"/><Relationship Id="rId5" Type="http://schemas.openxmlformats.org/officeDocument/2006/relationships/hyperlink" Target="https://developer.android.com/reference/android/hardware/Sensor.html#TYPE_GYROSCOPE" TargetMode="External"/><Relationship Id="rId10" Type="http://schemas.openxmlformats.org/officeDocument/2006/relationships/hyperlink" Target="https://developer.android.com/reference/android/hardware/SensorManager.html#getRotationMatrix(float[], float[], float[], float[])" TargetMode="External"/><Relationship Id="rId4" Type="http://schemas.openxmlformats.org/officeDocument/2006/relationships/hyperlink" Target="https://developer.android.com/reference/android/hardware/Sensor.html#TYPE_GRAVITY" TargetMode="External"/><Relationship Id="rId9" Type="http://schemas.openxmlformats.org/officeDocument/2006/relationships/hyperlink" Target="https://developer.android.com/reference/android/hardware/Sensor.html#TYPE_ORIENTATION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hardware/Sensor.html#TYPE_PROXIMITY" TargetMode="External"/><Relationship Id="rId7" Type="http://schemas.openxmlformats.org/officeDocument/2006/relationships/hyperlink" Target="https://developer.android.com/reference/android/hardware/Sensor.html#TYPE_AMBIENT_TEMPERATURE" TargetMode="External"/><Relationship Id="rId2" Type="http://schemas.openxmlformats.org/officeDocument/2006/relationships/hyperlink" Target="https://developer.android.com/reference/android/hardware/Sensor.html#TYPE_PRESS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hardware/Sensor.html#TYPE_TEMPERATURE" TargetMode="External"/><Relationship Id="rId5" Type="http://schemas.openxmlformats.org/officeDocument/2006/relationships/hyperlink" Target="https://developer.android.com/reference/android/hardware/Sensor.html#TYPE_ROTATION_VECTOR" TargetMode="External"/><Relationship Id="rId4" Type="http://schemas.openxmlformats.org/officeDocument/2006/relationships/hyperlink" Target="https://developer.android.com/reference/android/hardware/Sensor.html#TYPE_RELATIVE_HUMID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lvik_(software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avatpoint.com/dalvik-virtual-machine" TargetMode="Externa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hardware/SensorManager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.android.com/devices/sensors/sensor-type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hardware/Sensor.html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hardware/SensorEventListener.html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hardware/SensorEventListener.html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hardware/SensorEvent.html" TargetMode="Externa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55477" y="4267200"/>
            <a:ext cx="7772400" cy="1371600"/>
          </a:xfrm>
        </p:spPr>
        <p:txBody>
          <a:bodyPr/>
          <a:lstStyle/>
          <a:p>
            <a:pPr algn="ctr" eaLnBrk="1" hangingPunct="1"/>
            <a:r>
              <a:rPr lang="el-GR" sz="4000" dirty="0"/>
              <a:t>Διάλεξη </a:t>
            </a:r>
            <a:br>
              <a:rPr lang="el-GR" sz="4000" dirty="0"/>
            </a:br>
            <a:r>
              <a:rPr lang="el-GR" sz="4000" dirty="0"/>
              <a:t>«Εισαγωγή στην</a:t>
            </a:r>
            <a:r>
              <a:rPr lang="en-US" sz="4000" dirty="0"/>
              <a:t> </a:t>
            </a:r>
            <a:r>
              <a:rPr lang="el-GR" sz="4000" dirty="0"/>
              <a:t>πλατφόρμα </a:t>
            </a:r>
            <a:r>
              <a:rPr lang="en-US" sz="4000" dirty="0"/>
              <a:t>Android</a:t>
            </a:r>
            <a:r>
              <a:rPr lang="el-GR" sz="4000" dirty="0"/>
              <a:t>»</a:t>
            </a:r>
            <a:br>
              <a:rPr lang="el-GR" sz="4000" dirty="0"/>
            </a:br>
            <a:br>
              <a:rPr lang="el-GR" sz="4000" dirty="0"/>
            </a:br>
            <a:r>
              <a:rPr lang="el-GR" sz="2400" dirty="0"/>
              <a:t>Εισηγητής: Παντελής </a:t>
            </a:r>
            <a:r>
              <a:rPr lang="el-GR" sz="2400" dirty="0" err="1"/>
              <a:t>Μπαλαούρας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2024</a:t>
            </a:r>
            <a:endParaRPr lang="el-GR" sz="40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A2114736-048A-4B6B-B536-26F7482C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483"/>
            <a:ext cx="3581400" cy="853117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4700FD0E-39F4-4202-B963-114ACD0FA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5781" y="5959502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F14FCFEF-EECB-4DFE-835E-3FEB7A20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89B8E-2047-4F06-A827-7ADE0CEEBCCA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6DE9C7-E2BF-4956-A9A7-E2CBD76A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46854"/>
            <a:ext cx="3311525" cy="838200"/>
          </a:xfrm>
        </p:spPr>
        <p:txBody>
          <a:bodyPr/>
          <a:lstStyle/>
          <a:p>
            <a:r>
              <a:rPr lang="el-GR" sz="2400" dirty="0"/>
              <a:t>Αρχιτεκτονική </a:t>
            </a:r>
            <a:r>
              <a:rPr lang="en-US" sz="2400" dirty="0"/>
              <a:t>Android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310708-F620-4897-869F-4A8F6333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19200"/>
            <a:ext cx="2839917" cy="5117890"/>
          </a:xfrm>
        </p:spPr>
        <p:txBody>
          <a:bodyPr/>
          <a:lstStyle/>
          <a:p>
            <a:r>
              <a:rPr lang="el-GR" sz="1600" dirty="0"/>
              <a:t>Κάθε εφαρμογή τρέχει στη δική της διαδικασία </a:t>
            </a:r>
            <a:r>
              <a:rPr lang="en-US" sz="1600" dirty="0"/>
              <a:t>Linux</a:t>
            </a:r>
          </a:p>
          <a:p>
            <a:r>
              <a:rPr lang="el-GR" sz="1600" dirty="0"/>
              <a:t>Κάθε διαδικασία έχει τη δική της </a:t>
            </a:r>
            <a:r>
              <a:rPr lang="en-US" sz="1600" dirty="0" err="1"/>
              <a:t>Dalvik</a:t>
            </a:r>
            <a:r>
              <a:rPr lang="en-US" sz="1600" dirty="0"/>
              <a:t> VM</a:t>
            </a:r>
          </a:p>
          <a:p>
            <a:r>
              <a:rPr lang="el-GR" sz="1600" dirty="0"/>
              <a:t>Σε κάθε εφαρμογή δίνεται ένα μοναδικό </a:t>
            </a:r>
            <a:r>
              <a:rPr lang="en-US" sz="1600" dirty="0"/>
              <a:t>Linux user ID</a:t>
            </a:r>
          </a:p>
          <a:p>
            <a:r>
              <a:rPr lang="el-GR" sz="1600" dirty="0"/>
              <a:t>Τα </a:t>
            </a:r>
            <a:r>
              <a:rPr lang="en-US" sz="1600" dirty="0"/>
              <a:t>Permissions </a:t>
            </a:r>
            <a:r>
              <a:rPr lang="el-GR" sz="1600" dirty="0"/>
              <a:t>καθορίζονται ώστε μια εφαρμογή να έχει πρόσβαση σε συγκεκριμένα αρχεία</a:t>
            </a:r>
          </a:p>
          <a:p>
            <a:endParaRPr lang="el-GR" sz="1600" dirty="0"/>
          </a:p>
        </p:txBody>
      </p:sp>
      <p:pic>
        <p:nvPicPr>
          <p:cNvPr id="5" name="Picture 7" descr="01fig08">
            <a:extLst>
              <a:ext uri="{FF2B5EF4-FFF2-40B4-BE49-F238E27FC236}">
                <a16:creationId xmlns:a16="http://schemas.microsoft.com/office/drawing/2014/main" id="{485828F5-4513-4371-83DB-A17CBC20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670" y="146854"/>
            <a:ext cx="5995132" cy="6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FD8373D-7F6D-491A-A83D-90B7DF1BB38C}"/>
              </a:ext>
            </a:extLst>
          </p:cNvPr>
          <p:cNvSpPr/>
          <p:nvPr/>
        </p:nvSpPr>
        <p:spPr>
          <a:xfrm>
            <a:off x="0" y="655320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https://developer.android.com/guide/components/fundamentals.html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 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8FC2F64-E2D1-4C32-B56A-24D28F80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627848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A9B40E-F3DD-4D9E-983F-F3C28E0F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2D9B08-2E6F-485B-A66D-FA63207E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100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246BF6-2F02-4A0C-85BB-355D05769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63558"/>
            <a:ext cx="750776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private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SensorManager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mSensorManager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private Sensor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mSensor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...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mSensorManager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SensorManager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getSystemService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Context.SENSOR_SERVICE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mSensor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mSensorManager.getDefaultSensor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Sensor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TYPE_LINEAR_ACCELERATION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);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5852E00-DA96-4F41-BC60-C1EA63E491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98297"/>
            <a:ext cx="5088252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public void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onSensorChanged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(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SensorEvent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event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){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// In this example, alpha is calculated as t / (t + dT),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// where t is the low-pass filter's time-constant and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// dT is the event delivery rate.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final float alpha = 0.8;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// Isolate the force of gravity with the low-pass filter.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gravity[0] = alpha * gravity[0] + (1 - alpha) *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event.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[0];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gravity[1] = alpha * gravity[1] + (1 - alpha) *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event.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[1];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gravity[2] = alpha * gravity[2] + (1 - alpha) *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event.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[2];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// Remove the gravity contribution with the high-pass filter.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linear_acceleration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[0]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event.values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[0] - gravity[0];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linear_acceleration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[1]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event.values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[1] - gravity[1];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   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linear_acceleration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[2]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event.values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[2] - gravity[2];</a:t>
            </a:r>
            <a:b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}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17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C4F554-5678-4508-A63A-E70B7512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Καλές πρακτικές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CC7DF4-BD4E-4030-A145-1B5A8B01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Επαληθεύστε τους αισθητήρες πριν τους χρησιμοποιήσετε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Αποφύγετε τη χρήση απαρχαιωμένων μεθόδων ή τύπων αισθητήρων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Επιλέξτε προσεκτικά τις καθυστερήσεις των αισθητήρων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Μην μπλοκάρετε τη μέθοδο </a:t>
            </a:r>
            <a:r>
              <a:rPr lang="el-GR" sz="2400" dirty="0" err="1"/>
              <a:t>onSensorChanged</a:t>
            </a:r>
            <a:r>
              <a:rPr lang="el-GR" sz="2400" dirty="0"/>
              <a:t>()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400" dirty="0"/>
              <a:t>Διαγραφή (</a:t>
            </a:r>
            <a:r>
              <a:rPr lang="en-US" sz="2400" dirty="0"/>
              <a:t>Unregister</a:t>
            </a:r>
            <a:r>
              <a:rPr lang="el-GR" sz="2400" dirty="0"/>
              <a:t>)</a:t>
            </a:r>
            <a:r>
              <a:rPr lang="en-US" sz="2400" dirty="0"/>
              <a:t> sensor listeners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3C5152C-166E-4ED8-B981-61DB73CB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101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15701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D21CC4-B09A-4F0D-9CDB-85EFE256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LocationManager</a:t>
            </a:r>
            <a:r>
              <a:rPr lang="en-US" dirty="0"/>
              <a:t> class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C7CF92-AA97-4340-B52A-451077FC3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501062" cy="5117890"/>
          </a:xfrm>
        </p:spPr>
        <p:txBody>
          <a:bodyPr/>
          <a:lstStyle/>
          <a:p>
            <a:r>
              <a:rPr lang="en-US" sz="2400" dirty="0"/>
              <a:t>public class </a:t>
            </a:r>
            <a:r>
              <a:rPr lang="en-US" sz="2400" dirty="0" err="1"/>
              <a:t>LocationManager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All Location API methods require the </a:t>
            </a:r>
            <a:r>
              <a:rPr lang="en-US" sz="2000" dirty="0" err="1"/>
              <a:t>Manifest.permission.ACCESS_COARSE_LOCATION</a:t>
            </a:r>
            <a:r>
              <a:rPr lang="en-US" sz="2000" dirty="0"/>
              <a:t> or </a:t>
            </a:r>
            <a:r>
              <a:rPr lang="en-US" sz="2000" dirty="0" err="1"/>
              <a:t>Manifest.permission.ACCESS_FINE_LOCATION</a:t>
            </a:r>
            <a:r>
              <a:rPr lang="en-US" sz="2000" dirty="0"/>
              <a:t> permissions. 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CAA3BF-55F0-4D32-9704-8089E7C57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102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CBFD59-93A6-45CF-BFCE-D7C2D44F340D}"/>
              </a:ext>
            </a:extLst>
          </p:cNvPr>
          <p:cNvSpPr txBox="1"/>
          <p:nvPr/>
        </p:nvSpPr>
        <p:spPr>
          <a:xfrm>
            <a:off x="381000" y="5334000"/>
            <a:ext cx="81867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https://developer.android.com/reference/android/location/LocationManager</a:t>
            </a:r>
            <a:r>
              <a:rPr lang="en-US" dirty="0"/>
              <a:t> </a:t>
            </a:r>
          </a:p>
          <a:p>
            <a:r>
              <a:rPr lang="en-US" dirty="0"/>
              <a:t>https://developer.android.com/training/location</a:t>
            </a:r>
          </a:p>
          <a:p>
            <a:r>
              <a:rPr lang="en-US" dirty="0">
                <a:hlinkClick r:id="rId3"/>
              </a:rPr>
              <a:t>https://github.com/android/location-samples/tree/main/LocationUpdates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6479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9A2F75C0-DA9D-49D9-A856-4BCA0C647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LocationManager</a:t>
            </a:r>
            <a:r>
              <a:rPr lang="en-US"/>
              <a:t> class</a:t>
            </a:r>
            <a:endParaRPr lang="el-G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A06100C-D138-4025-B946-A37B03425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1211" y="1576949"/>
            <a:ext cx="8191789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Manifest file: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&lt;</a:t>
            </a:r>
            <a:r>
              <a:rPr lang="el-GR" altLang="el-GR" sz="1600" dirty="0" err="1">
                <a:latin typeface="inherit"/>
              </a:rPr>
              <a:t>uses-permission</a:t>
            </a:r>
            <a:r>
              <a:rPr lang="el-GR" altLang="el-GR" sz="1600" dirty="0">
                <a:latin typeface="inherit"/>
              </a:rPr>
              <a:t> </a:t>
            </a:r>
            <a:r>
              <a:rPr lang="el-GR" altLang="el-GR" sz="1600" dirty="0" err="1">
                <a:latin typeface="inherit"/>
              </a:rPr>
              <a:t>android:name</a:t>
            </a:r>
            <a:r>
              <a:rPr lang="el-GR" altLang="el-GR" sz="1600" dirty="0">
                <a:latin typeface="inherit"/>
              </a:rPr>
              <a:t>="</a:t>
            </a:r>
            <a:r>
              <a:rPr lang="el-GR" altLang="el-GR" sz="1600" dirty="0" err="1">
                <a:latin typeface="inherit"/>
              </a:rPr>
              <a:t>android.permission.ACCESS_FINE_LOCATION</a:t>
            </a:r>
            <a:r>
              <a:rPr lang="el-GR" altLang="el-GR" sz="1600" dirty="0">
                <a:latin typeface="inherit"/>
              </a:rPr>
              <a:t>" /&gt; </a:t>
            </a:r>
            <a:endParaRPr lang="en-US" altLang="el-GR" sz="1600" dirty="0"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endParaRPr lang="en-US" altLang="el-GR" sz="1600" dirty="0"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sz="1600" b="1" dirty="0" err="1">
                <a:latin typeface="inherit"/>
              </a:rPr>
              <a:t>LocationManager</a:t>
            </a:r>
            <a:r>
              <a:rPr lang="en-US" sz="1600" b="1" dirty="0">
                <a:latin typeface="inherit"/>
              </a:rPr>
              <a:t> instance:</a:t>
            </a:r>
            <a:endParaRPr lang="el-GR" altLang="el-GR" sz="1600" b="1" dirty="0"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endParaRPr lang="en-US" altLang="el-GR" sz="1600" dirty="0"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l-GR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LocationManager</a:t>
            </a:r>
            <a:r>
              <a:rPr lang="el-GR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locationManager</a:t>
            </a:r>
            <a:r>
              <a:rPr lang="el-GR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l-GR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LocationManager</a:t>
            </a:r>
            <a:r>
              <a:rPr lang="el-GR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l-GR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getSystemService</a:t>
            </a:r>
            <a:r>
              <a:rPr lang="el-GR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l-GR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Context.LOCATION_SERVICE</a:t>
            </a:r>
            <a:r>
              <a:rPr lang="el-GR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en-US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endParaRPr lang="en-US" altLang="el-GR" sz="1600" dirty="0"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en-US" sz="1600" b="1" dirty="0" err="1">
                <a:latin typeface="inherit"/>
              </a:rPr>
              <a:t>LocationListener</a:t>
            </a:r>
            <a:r>
              <a:rPr lang="en-US" sz="1600" b="1" dirty="0">
                <a:latin typeface="inherit"/>
              </a:rPr>
              <a:t> instance</a:t>
            </a:r>
            <a:r>
              <a:rPr lang="el-GR" sz="1600" b="1" dirty="0">
                <a:latin typeface="inherit"/>
              </a:rPr>
              <a:t>:</a:t>
            </a:r>
            <a:endParaRPr lang="en-US" sz="1600" b="1" dirty="0"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None/>
            </a:pPr>
            <a:endParaRPr lang="en-US" altLang="el-GR" sz="1600" dirty="0">
              <a:latin typeface="inherit"/>
            </a:endParaRPr>
          </a:p>
          <a:p>
            <a:pPr marL="0" marR="0" lvl="0" indent="0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</a:pP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LocationListener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locationListener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MyLocationListener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</a:pP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locationManager.requestLocationUpdates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marR="0" lvl="0" indent="0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</a:pP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LocationManager.GPS_PROVIDER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5000, 10, </a:t>
            </a:r>
            <a:r>
              <a:rPr lang="en-US" altLang="el-G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locationListener</a:t>
            </a:r>
            <a:r>
              <a:rPr lang="en-US" altLang="el-G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l-GR" altLang="el-GR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1839933-1707-4059-943E-DDEED6A1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103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2764A5-57A0-4300-8CC0-116D15D87FE6}"/>
              </a:ext>
            </a:extLst>
          </p:cNvPr>
          <p:cNvSpPr txBox="1"/>
          <p:nvPr/>
        </p:nvSpPr>
        <p:spPr>
          <a:xfrm>
            <a:off x="571211" y="6440269"/>
            <a:ext cx="81917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https://developer.android.com/training/location</a:t>
            </a:r>
            <a:r>
              <a:rPr lang="el-GR" sz="1200" dirty="0"/>
              <a:t> </a:t>
            </a:r>
          </a:p>
          <a:p>
            <a:r>
              <a:rPr lang="en-US" sz="1200" dirty="0">
                <a:hlinkClick r:id="rId4"/>
              </a:rPr>
              <a:t>https://stackoverflow.com/questions/1513485/how-do-i-get-the-current-gps-location-programmatically-in-android</a:t>
            </a:r>
            <a:r>
              <a:rPr lang="en-US" sz="1200" dirty="0"/>
              <a:t> </a:t>
            </a:r>
            <a:endParaRPr lang="el-GR" sz="1200" dirty="0"/>
          </a:p>
          <a:p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4634418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D7561D-D1E4-4E58-80BA-CC790A87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2C9591-0F7F-4EF8-86AA-1B7D3F41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0"/>
            <a:ext cx="8348662" cy="5225949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private class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MyLocationListener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LocationListener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@Override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onLocationChanged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(Location loc) {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editLocation.setText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("");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pb.setVisibility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View.INVISIBLE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Toast.makeText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getBaseContext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 "Location changed: Lat: "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loc.getLatitude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 + "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Lng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loc.getLongitude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Toast.LENGTH_SHORT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).show();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longitude = "Longitude: "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loc.getLongitude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(TAG, longitude);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latitude = "Latitude: "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loc.getLatitude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Log.v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(TAG, latitude);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@Override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onProviderDisabled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provider) {}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@Override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onProviderEnabled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provider) {}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@Override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void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onStatusChanged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(String provider, int status, Bundle extras) {}</a:t>
            </a:r>
          </a:p>
          <a:p>
            <a:pPr marL="0" indent="0">
              <a:buNone/>
            </a:pP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l-G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41D15A2-63E7-401B-A78B-B0829290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104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86762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C149F9-E2CE-4A8A-823A-C43E5172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F2330D-E7F1-473A-B593-F8A41FA95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https://developer.android.com/training/location</a:t>
            </a:r>
            <a:r>
              <a:rPr lang="el-GR" sz="2000" dirty="0"/>
              <a:t> </a:t>
            </a:r>
          </a:p>
          <a:p>
            <a:r>
              <a:rPr lang="en-US" sz="2000" dirty="0">
                <a:hlinkClick r:id="rId3"/>
              </a:rPr>
              <a:t>https://developer.android.com/training/location/retrieve-current</a:t>
            </a:r>
            <a:r>
              <a:rPr lang="el-GR" sz="2000" dirty="0"/>
              <a:t> 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https://developer.android.com/training/location/request-updates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http://rdcworld-android.blogspot.com/2012/01/get-current-location-coordinates-city.html</a:t>
            </a:r>
            <a:endParaRPr lang="en-US" sz="2000" dirty="0"/>
          </a:p>
          <a:p>
            <a:r>
              <a:rPr lang="en-US" sz="2000" dirty="0">
                <a:hlinkClick r:id="rId6"/>
              </a:rPr>
              <a:t>https://stackoverflow.com/questions/1513485/how-do-i-get-the-current-gps-location-programmatically-in-android</a:t>
            </a:r>
            <a:r>
              <a:rPr lang="en-US" sz="2000" dirty="0"/>
              <a:t> 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66D7E27-9168-4452-A3EF-094B50F1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105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3BD6A-5145-4748-9A0C-3F93947E63CA}"/>
              </a:ext>
            </a:extLst>
          </p:cNvPr>
          <p:cNvSpPr txBox="1"/>
          <p:nvPr/>
        </p:nvSpPr>
        <p:spPr>
          <a:xfrm>
            <a:off x="152400" y="6488668"/>
            <a:ext cx="6017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https://developer.android.com/training/location</a:t>
            </a:r>
          </a:p>
        </p:txBody>
      </p:sp>
    </p:spTree>
    <p:extLst>
      <p:ext uri="{BB962C8B-B14F-4D97-AF65-F5344CB8AC3E}">
        <p14:creationId xmlns:p14="http://schemas.microsoft.com/office/powerpoint/2010/main" val="35806452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AE1316D6-2257-4732-9C56-7D35D1E2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ΠΕΡΑΙΤΕΡΩ ΜΕΛΕΤΗ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8E58F592-67E6-4ECF-A503-2842F418F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FFCD8AF-D0EE-44C2-B689-701E8CD2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106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279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C05D22-6FC1-49C1-A287-12B82FFC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Developer Guides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C9D99B5-6492-4E19-8CAC-15A99890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107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A160504-D49B-41B7-90F6-45DE6CDB51FE}"/>
              </a:ext>
            </a:extLst>
          </p:cNvPr>
          <p:cNvSpPr/>
          <p:nvPr/>
        </p:nvSpPr>
        <p:spPr>
          <a:xfrm>
            <a:off x="1981200" y="6058686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hlinkClick r:id="rId2"/>
              </a:rPr>
              <a:t>https://developer.android.com/guide/index.html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704F0740-C010-42D2-B118-DF3045DF1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15799"/>
            <a:ext cx="6736015" cy="4506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27562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3B317-53E8-443A-92B3-68336486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Οδηγίες για την πρώτη σας εφαρμογή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16569D5-C45F-4E4A-995F-A2CF17BBB7E9}"/>
              </a:ext>
            </a:extLst>
          </p:cNvPr>
          <p:cNvSpPr/>
          <p:nvPr/>
        </p:nvSpPr>
        <p:spPr>
          <a:xfrm>
            <a:off x="422275" y="6033447"/>
            <a:ext cx="8305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/>
              <a:t>Σύνδεσμος: </a:t>
            </a:r>
            <a:r>
              <a:rPr lang="el-GR" dirty="0">
                <a:hlinkClick r:id="rId2"/>
              </a:rPr>
              <a:t>https://developer.android.com/training/basics/firstapp/index.html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6B87EC3-01F6-4E01-89BF-66E4B2C2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108</a:t>
            </a:fld>
            <a:endParaRPr lang="el-GR"/>
          </a:p>
          <a:p>
            <a:pPr>
              <a:defRPr/>
            </a:pPr>
            <a:endParaRPr lang="el-GR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89A8AFDE-42C0-4B89-A5BB-C48E859BD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23265"/>
            <a:ext cx="6934200" cy="4138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8916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4A2DD9B-7EAA-43A5-A978-7BEAF796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109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3D5545-6EB8-4106-A998-B5B90222F3EC}"/>
              </a:ext>
            </a:extLst>
          </p:cNvPr>
          <p:cNvSpPr txBox="1"/>
          <p:nvPr/>
        </p:nvSpPr>
        <p:spPr>
          <a:xfrm>
            <a:off x="3124200" y="3276600"/>
            <a:ext cx="2891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Ερωτήσεις </a:t>
            </a:r>
            <a:r>
              <a:rPr lang="en-US" sz="4000" dirty="0"/>
              <a:t>;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167264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BF2AC3-D732-4FCD-954D-FEB9B796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52400"/>
            <a:ext cx="8001000" cy="838200"/>
          </a:xfrm>
        </p:spPr>
        <p:txBody>
          <a:bodyPr/>
          <a:lstStyle/>
          <a:p>
            <a:r>
              <a:rPr lang="en-US" sz="3200" dirty="0"/>
              <a:t>Android </a:t>
            </a:r>
            <a:r>
              <a:rPr lang="en-US" sz="3200" dirty="0" err="1"/>
              <a:t>RunTime</a:t>
            </a:r>
            <a:r>
              <a:rPr lang="en-US" sz="3200" dirty="0"/>
              <a:t> (ART) </a:t>
            </a:r>
            <a:r>
              <a:rPr lang="el-GR" sz="3200" dirty="0"/>
              <a:t>αντί </a:t>
            </a:r>
            <a:r>
              <a:rPr lang="en-US" sz="3200" dirty="0" err="1"/>
              <a:t>Dalvik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5B2B6C-E78D-4DA5-9ACA-E3091963E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3486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 Default </a:t>
            </a:r>
            <a:r>
              <a:rPr lang="el-GR" sz="2000" dirty="0"/>
              <a:t>από </a:t>
            </a:r>
            <a:r>
              <a:rPr lang="en-US" sz="2000" dirty="0"/>
              <a:t>Android </a:t>
            </a:r>
            <a:r>
              <a:rPr lang="en-US" sz="2000" dirty="0" err="1"/>
              <a:t>Lolipop</a:t>
            </a:r>
            <a:r>
              <a:rPr lang="en-US" sz="2000" dirty="0"/>
              <a:t> (5.0)</a:t>
            </a:r>
          </a:p>
          <a:p>
            <a:pPr>
              <a:spcAft>
                <a:spcPts val="600"/>
              </a:spcAft>
            </a:pPr>
            <a:r>
              <a:rPr lang="en-US" sz="2000" b="1" dirty="0"/>
              <a:t> Ahead Of Time </a:t>
            </a:r>
            <a:r>
              <a:rPr lang="en-US" sz="2000" dirty="0"/>
              <a:t>(AOT) compilation </a:t>
            </a:r>
            <a:r>
              <a:rPr lang="el-GR" sz="2000" dirty="0"/>
              <a:t>αντί </a:t>
            </a:r>
            <a:r>
              <a:rPr lang="en-US" sz="2000" dirty="0"/>
              <a:t>JIT compilation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AOT </a:t>
            </a:r>
            <a:r>
              <a:rPr lang="el-GR" sz="2000" dirty="0"/>
              <a:t>μετατρέπει το </a:t>
            </a:r>
            <a:r>
              <a:rPr lang="en-US" sz="2000" dirty="0"/>
              <a:t>bytecode </a:t>
            </a:r>
            <a:r>
              <a:rPr lang="el-GR" sz="2000" dirty="0"/>
              <a:t>ενός </a:t>
            </a:r>
            <a:r>
              <a:rPr lang="en-US" sz="2000" dirty="0"/>
              <a:t>VM </a:t>
            </a:r>
            <a:r>
              <a:rPr lang="el-GR" sz="2000" dirty="0"/>
              <a:t>σε</a:t>
            </a:r>
            <a:r>
              <a:rPr lang="en-US" sz="2000" dirty="0"/>
              <a:t> machine code</a:t>
            </a:r>
            <a:r>
              <a:rPr lang="el-GR" sz="2000" dirty="0"/>
              <a:t> </a:t>
            </a:r>
            <a:r>
              <a:rPr lang="el-GR" sz="2000" b="1" dirty="0"/>
              <a:t>πριν την εκτέλεση </a:t>
            </a:r>
            <a:r>
              <a:rPr lang="el-GR" sz="2000" dirty="0"/>
              <a:t>(κατά την εγκατάσταση της εφαρμογής</a:t>
            </a:r>
            <a:r>
              <a:rPr lang="en-US" sz="2000" dirty="0"/>
              <a:t> </a:t>
            </a:r>
            <a:r>
              <a:rPr lang="el-GR" sz="2000" dirty="0"/>
              <a:t>με το</a:t>
            </a:r>
            <a:r>
              <a:rPr lang="en-US" sz="2000" dirty="0"/>
              <a:t> dex2oat tool</a:t>
            </a:r>
            <a:r>
              <a:rPr lang="el-GR" sz="2000" dirty="0"/>
              <a:t>)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l-GR" sz="2000" dirty="0"/>
              <a:t>Καλύτερη απόδοση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Μικρότερη κατανάλωση ενέργειας</a:t>
            </a:r>
            <a:endParaRPr lang="en-US" sz="2000" dirty="0"/>
          </a:p>
          <a:p>
            <a:pPr lvl="1">
              <a:spcAft>
                <a:spcPts val="600"/>
              </a:spcAft>
            </a:pPr>
            <a:r>
              <a:rPr lang="el-GR" sz="2000" dirty="0"/>
              <a:t>Καλύτερο </a:t>
            </a:r>
            <a:r>
              <a:rPr lang="en-US" sz="2000" dirty="0"/>
              <a:t>garbage collection</a:t>
            </a:r>
            <a:endParaRPr lang="el-GR" sz="2000" dirty="0"/>
          </a:p>
          <a:p>
            <a:pPr>
              <a:spcAft>
                <a:spcPts val="600"/>
              </a:spcAft>
            </a:pPr>
            <a:r>
              <a:rPr lang="el-GR" sz="2000" dirty="0"/>
              <a:t>Καλύτερο περιβάλλον ανάπτυξης και</a:t>
            </a:r>
            <a:r>
              <a:rPr lang="en-US" sz="2000" dirty="0"/>
              <a:t> debugging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ART </a:t>
            </a:r>
            <a:r>
              <a:rPr lang="el-GR" sz="2000" dirty="0"/>
              <a:t>και το </a:t>
            </a:r>
            <a:r>
              <a:rPr lang="en-US" sz="2000" dirty="0" err="1"/>
              <a:t>Dalvik</a:t>
            </a:r>
            <a:r>
              <a:rPr lang="el-GR" sz="2000" dirty="0"/>
              <a:t> είναι συμβατά, έτσι</a:t>
            </a:r>
            <a:r>
              <a:rPr lang="en-US" sz="2000" dirty="0"/>
              <a:t> apps </a:t>
            </a:r>
            <a:r>
              <a:rPr lang="el-GR" sz="2000" dirty="0"/>
              <a:t>που </a:t>
            </a:r>
            <a:r>
              <a:rPr lang="el-GR" sz="2000" dirty="0" err="1"/>
              <a:t>αναπτύθηκαν</a:t>
            </a:r>
            <a:r>
              <a:rPr lang="el-GR" sz="2000" dirty="0"/>
              <a:t> για το </a:t>
            </a:r>
            <a:r>
              <a:rPr lang="en-US" sz="2000" dirty="0" err="1"/>
              <a:t>Dalvik</a:t>
            </a:r>
            <a:r>
              <a:rPr lang="en-US" sz="2000" dirty="0"/>
              <a:t> </a:t>
            </a:r>
            <a:r>
              <a:rPr lang="el-GR" sz="2000" dirty="0"/>
              <a:t>θα πρέπει να τρέχουν και με </a:t>
            </a:r>
            <a:r>
              <a:rPr lang="en-US" sz="2000" dirty="0"/>
              <a:t>ART</a:t>
            </a:r>
            <a:endParaRPr lang="el-GR" sz="20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E0A22DC-81A8-4D8C-8C97-E2B91E11806A}"/>
              </a:ext>
            </a:extLst>
          </p:cNvPr>
          <p:cNvSpPr/>
          <p:nvPr/>
        </p:nvSpPr>
        <p:spPr>
          <a:xfrm>
            <a:off x="580537" y="6500391"/>
            <a:ext cx="6705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https://source.android.com/devices/tech/dalvik/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l-GR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05B978B3-D166-45F5-8119-97038950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11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6488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>
                <a:latin typeface="Arial" charset="0"/>
              </a:rPr>
              <a:t>Αναφορές</a:t>
            </a:r>
            <a:endParaRPr lang="el-GR"/>
          </a:p>
        </p:txBody>
      </p:sp>
      <p:sp>
        <p:nvSpPr>
          <p:cNvPr id="58373" name="Content Placeholder 2"/>
          <p:cNvSpPr>
            <a:spLocks noGrp="1"/>
          </p:cNvSpPr>
          <p:nvPr>
            <p:ph idx="4294967295"/>
          </p:nvPr>
        </p:nvSpPr>
        <p:spPr>
          <a:xfrm>
            <a:off x="566738" y="1251051"/>
            <a:ext cx="8272462" cy="511789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Android Official Training:</a:t>
            </a:r>
          </a:p>
          <a:p>
            <a:pPr marL="471487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2"/>
              </a:rPr>
              <a:t>http://developer.android.com/training/</a:t>
            </a:r>
            <a:r>
              <a:rPr lang="en-US" sz="1400" dirty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Android Documentation:</a:t>
            </a:r>
          </a:p>
          <a:p>
            <a:pPr marL="471487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3"/>
              </a:rPr>
              <a:t>http://developer.android.com/reference/packages.html</a:t>
            </a:r>
            <a:r>
              <a:rPr lang="en-US" sz="1400" dirty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Android Permissions</a:t>
            </a:r>
          </a:p>
          <a:p>
            <a:pPr marL="471487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4"/>
              </a:rPr>
              <a:t>http://developer.android.com/guide/topics/security/permissions.html</a:t>
            </a:r>
            <a:r>
              <a:rPr lang="en-US" sz="1400" dirty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Android Sensor Overview</a:t>
            </a:r>
          </a:p>
          <a:p>
            <a:pPr marL="471487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5"/>
              </a:rPr>
              <a:t>https://developer.android.com/guide/topics/sensors/sensors_overview.html</a:t>
            </a:r>
            <a:endParaRPr lang="el-GR" sz="1200" dirty="0">
              <a:hlinkClick r:id="rId6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D51692D-22C7-4A00-9E53-44162541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89B8E-2047-4F06-A827-7ADE0CEEBCCA}" type="slidenum">
              <a:rPr lang="el-GR" smtClean="0"/>
              <a:pPr>
                <a:defRPr/>
              </a:pPr>
              <a:t>110</a:t>
            </a:fld>
            <a:endParaRPr lang="el-GR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l-GR">
                <a:latin typeface="Arial" charset="0"/>
              </a:rPr>
              <a:t>Αναφορές</a:t>
            </a:r>
            <a:endParaRPr lang="el-GR"/>
          </a:p>
        </p:txBody>
      </p:sp>
      <p:sp>
        <p:nvSpPr>
          <p:cNvPr id="58373" name="Content Placeholder 2"/>
          <p:cNvSpPr>
            <a:spLocks noGrp="1"/>
          </p:cNvSpPr>
          <p:nvPr>
            <p:ph idx="4294967295"/>
          </p:nvPr>
        </p:nvSpPr>
        <p:spPr>
          <a:xfrm>
            <a:off x="566738" y="1251051"/>
            <a:ext cx="8272462" cy="511789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Log documentation:</a:t>
            </a:r>
          </a:p>
          <a:p>
            <a:pPr marL="471487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2"/>
              </a:rPr>
              <a:t>http://developer.android.com/reference/android/util/Log.html</a:t>
            </a:r>
            <a:r>
              <a:rPr lang="en-US" sz="1400" dirty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Android Web Services: </a:t>
            </a:r>
            <a:r>
              <a:rPr lang="en-US" sz="1800" dirty="0">
                <a:hlinkClick r:id="rId3"/>
              </a:rPr>
              <a:t>http://mobileorchard.com/android-appdevelopment-calling-web-services/</a:t>
            </a:r>
            <a:r>
              <a:rPr lang="en-US" sz="1800" dirty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Android Tab Layout with </a:t>
            </a:r>
            <a:r>
              <a:rPr lang="en-US" sz="1800" dirty="0" err="1"/>
              <a:t>Swipeable</a:t>
            </a:r>
            <a:r>
              <a:rPr lang="en-US" sz="1800" dirty="0"/>
              <a:t> Views :</a:t>
            </a:r>
          </a:p>
          <a:p>
            <a:pPr marL="4381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4"/>
              </a:rPr>
              <a:t>http://www.androidhive.info/2013/10/android-tab-layout-withswipeable-views-1/</a:t>
            </a:r>
            <a:r>
              <a:rPr lang="en-US" sz="1400" dirty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Fragments:</a:t>
            </a:r>
          </a:p>
          <a:p>
            <a:pPr marL="4381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5"/>
              </a:rPr>
              <a:t>http://developer.android.com/guide/components/fragments.html</a:t>
            </a:r>
            <a:r>
              <a:rPr lang="en-US" sz="1400" dirty="0"/>
              <a:t>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/>
              <a:t>ViewPager</a:t>
            </a:r>
            <a:r>
              <a:rPr lang="en-US" sz="1800" dirty="0"/>
              <a:t> :</a:t>
            </a:r>
          </a:p>
          <a:p>
            <a:pPr marL="4381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6"/>
              </a:rPr>
              <a:t>http://developer.android.com/reference/android/support/v4/view/ViewPager.html</a:t>
            </a:r>
            <a:r>
              <a:rPr lang="en-US" sz="1400" dirty="0"/>
              <a:t> </a:t>
            </a:r>
            <a:endParaRPr lang="el-GR" sz="800" dirty="0">
              <a:hlinkClick r:id="rId7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996192A-FA24-4794-9866-4193149E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89B8E-2047-4F06-A827-7ADE0CEEBCCA}" type="slidenum">
              <a:rPr lang="el-GR" smtClean="0"/>
              <a:pPr>
                <a:defRPr/>
              </a:pPr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9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3408B8-1E24-4F14-8B14-5EF7BFF46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 vs </a:t>
            </a:r>
            <a:r>
              <a:rPr lang="en-US" dirty="0" err="1"/>
              <a:t>Dalvik</a:t>
            </a:r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5AE50294-7324-4C66-8C0E-FBF7B5218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81" y="1250950"/>
            <a:ext cx="5617914" cy="51181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E56F2F-669D-4B70-98CC-A4EA035EDFD3}"/>
              </a:ext>
            </a:extLst>
          </p:cNvPr>
          <p:cNvSpPr txBox="1"/>
          <p:nvPr/>
        </p:nvSpPr>
        <p:spPr>
          <a:xfrm>
            <a:off x="7296206" y="186915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package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00D6C-13B2-4A9A-B9FF-302F97B2FECF}"/>
              </a:ext>
            </a:extLst>
          </p:cNvPr>
          <p:cNvSpPr txBox="1"/>
          <p:nvPr/>
        </p:nvSpPr>
        <p:spPr>
          <a:xfrm>
            <a:off x="7376195" y="32260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install</a:t>
            </a:r>
            <a:endParaRPr lang="el-GR" dirty="0"/>
          </a:p>
        </p:txBody>
      </p:sp>
      <p:sp>
        <p:nvSpPr>
          <p:cNvPr id="10" name="Δεξί άγκιστρο 9">
            <a:extLst>
              <a:ext uri="{FF2B5EF4-FFF2-40B4-BE49-F238E27FC236}">
                <a16:creationId xmlns:a16="http://schemas.microsoft.com/office/drawing/2014/main" id="{7091A9D4-8CE5-4F34-938A-DE057AD4B859}"/>
              </a:ext>
            </a:extLst>
          </p:cNvPr>
          <p:cNvSpPr/>
          <p:nvPr/>
        </p:nvSpPr>
        <p:spPr bwMode="auto">
          <a:xfrm>
            <a:off x="7162800" y="1250950"/>
            <a:ext cx="133406" cy="160574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Δεξί άγκιστρο 10">
            <a:extLst>
              <a:ext uri="{FF2B5EF4-FFF2-40B4-BE49-F238E27FC236}">
                <a16:creationId xmlns:a16="http://schemas.microsoft.com/office/drawing/2014/main" id="{5E018393-7438-4A1D-A05A-572563B53233}"/>
              </a:ext>
            </a:extLst>
          </p:cNvPr>
          <p:cNvSpPr/>
          <p:nvPr/>
        </p:nvSpPr>
        <p:spPr bwMode="auto">
          <a:xfrm>
            <a:off x="7180497" y="3007127"/>
            <a:ext cx="62658" cy="1031473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55C07852-10A4-4CF1-A57C-620F1070366F}"/>
              </a:ext>
            </a:extLst>
          </p:cNvPr>
          <p:cNvSpPr/>
          <p:nvPr/>
        </p:nvSpPr>
        <p:spPr>
          <a:xfrm>
            <a:off x="512064" y="6516624"/>
            <a:ext cx="5864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https://en.wikipedia.org/wiki/Android_Runtime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l-G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12BE6B9-2A14-4085-A2B1-9C199C2E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12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947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A5AA64E-6DE4-49BC-89FC-46741114D743}"/>
              </a:ext>
            </a:extLst>
          </p:cNvPr>
          <p:cNvSpPr/>
          <p:nvPr/>
        </p:nvSpPr>
        <p:spPr bwMode="auto">
          <a:xfrm>
            <a:off x="574675" y="228600"/>
            <a:ext cx="3884214" cy="756454"/>
          </a:xfrm>
          <a:prstGeom prst="rect">
            <a:avLst/>
          </a:prstGeom>
          <a:solidFill>
            <a:srgbClr val="8BC34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39B9E9C-07BF-408D-AF68-4CF4381C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6854"/>
            <a:ext cx="3845135" cy="8382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 API Framework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AA3066-D9C1-4CCA-BE8E-19B1DD69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56330"/>
          <a:stretch/>
        </p:blipFill>
        <p:spPr>
          <a:xfrm>
            <a:off x="4458889" y="35169"/>
            <a:ext cx="4685112" cy="3012832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9C1647-0D82-44FF-BCB0-DB639CF5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1447800"/>
            <a:ext cx="4413457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1600" b="1" dirty="0"/>
              <a:t>Όλο το </a:t>
            </a:r>
            <a:r>
              <a:rPr lang="en-US" sz="1600" b="1" dirty="0"/>
              <a:t>set </a:t>
            </a:r>
            <a:r>
              <a:rPr lang="el-GR" sz="1600" b="1" dirty="0"/>
              <a:t>των δυνατοτήτων &amp; χαρακτηριστικών του </a:t>
            </a:r>
            <a:r>
              <a:rPr lang="en-US" sz="1600" b="1" dirty="0"/>
              <a:t>Android OS </a:t>
            </a:r>
            <a:r>
              <a:rPr lang="el-GR" sz="1600" dirty="0"/>
              <a:t>είναι διαθέσιμο στον προγραμματιστή μέσω </a:t>
            </a:r>
            <a:r>
              <a:rPr lang="en-US" sz="1600" dirty="0"/>
              <a:t>APIs</a:t>
            </a:r>
            <a:r>
              <a:rPr lang="el-GR" sz="1600" dirty="0"/>
              <a:t> γραμμένα σε </a:t>
            </a:r>
            <a:r>
              <a:rPr lang="en-US" sz="1600" dirty="0"/>
              <a:t>Java</a:t>
            </a:r>
            <a:endParaRPr lang="el-GR" sz="1600" dirty="0"/>
          </a:p>
          <a:p>
            <a:pPr>
              <a:spcAft>
                <a:spcPts val="1200"/>
              </a:spcAft>
            </a:pPr>
            <a:r>
              <a:rPr lang="el-GR" sz="1600" dirty="0"/>
              <a:t>Τα </a:t>
            </a:r>
            <a:r>
              <a:rPr lang="en-US" sz="1600" dirty="0"/>
              <a:t>APIs</a:t>
            </a:r>
            <a:r>
              <a:rPr lang="el-GR" sz="1600" dirty="0"/>
              <a:t> είναι τα </a:t>
            </a:r>
            <a:r>
              <a:rPr lang="el-GR" sz="1600" b="1" dirty="0"/>
              <a:t>βασικά </a:t>
            </a:r>
            <a:r>
              <a:rPr lang="en-US" sz="1600" b="1" dirty="0"/>
              <a:t>building blocks </a:t>
            </a:r>
            <a:r>
              <a:rPr lang="el-GR" sz="1600" dirty="0"/>
              <a:t>που χρειάζεται ένας προγραμματιστής για να δημιουργήσει </a:t>
            </a:r>
            <a:r>
              <a:rPr lang="en-US" sz="1600" dirty="0"/>
              <a:t>Android</a:t>
            </a:r>
            <a:r>
              <a:rPr lang="el-GR" sz="1600" dirty="0"/>
              <a:t> εφαρμογές (</a:t>
            </a:r>
            <a:r>
              <a:rPr lang="en-US" sz="1600" dirty="0"/>
              <a:t>apps</a:t>
            </a:r>
            <a:r>
              <a:rPr lang="el-GR" sz="1600" dirty="0"/>
              <a:t>) επαναχρησιμοποιώντας</a:t>
            </a:r>
          </a:p>
          <a:p>
            <a:pPr lvl="1">
              <a:spcAft>
                <a:spcPts val="1200"/>
              </a:spcAft>
            </a:pPr>
            <a:r>
              <a:rPr lang="el-GR" sz="1600" dirty="0"/>
              <a:t>βασικά δομικά συστατικά</a:t>
            </a:r>
          </a:p>
          <a:p>
            <a:pPr lvl="1">
              <a:spcAft>
                <a:spcPts val="1200"/>
              </a:spcAft>
            </a:pPr>
            <a:r>
              <a:rPr lang="el-GR" sz="1600" dirty="0"/>
              <a:t>υπηρεσίες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l-GR" sz="1600" dirty="0"/>
              <a:t>Οι προγραμματιστές έχουν πλήρη πρόσβαση στο ίδιο </a:t>
            </a:r>
            <a:r>
              <a:rPr lang="en-US" sz="1600" dirty="0"/>
              <a:t>Developers framework APIs </a:t>
            </a:r>
            <a:r>
              <a:rPr lang="el-GR" sz="1600" dirty="0"/>
              <a:t>που χρησιμοποιούν οι </a:t>
            </a:r>
            <a:r>
              <a:rPr lang="en-US" sz="1600" dirty="0"/>
              <a:t>Android system apps</a:t>
            </a:r>
            <a:endParaRPr lang="el-GR" sz="16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76C93B2A-F257-4DB6-95E4-015E8D1BA70D}"/>
              </a:ext>
            </a:extLst>
          </p:cNvPr>
          <p:cNvSpPr/>
          <p:nvPr/>
        </p:nvSpPr>
        <p:spPr bwMode="auto">
          <a:xfrm>
            <a:off x="4489658" y="886396"/>
            <a:ext cx="4654342" cy="139960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0A3F6CB-0916-4602-B1C5-44B0234282CD}"/>
              </a:ext>
            </a:extLst>
          </p:cNvPr>
          <p:cNvSpPr/>
          <p:nvPr/>
        </p:nvSpPr>
        <p:spPr>
          <a:xfrm>
            <a:off x="533400" y="657311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https://developer.android.com/guide/components/fundamentals.html</a:t>
            </a:r>
            <a:r>
              <a:rPr lang="el-GR" sz="11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D0A7722-85A2-4151-BD3D-32571A14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13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6875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A5AA64E-6DE4-49BC-89FC-46741114D743}"/>
              </a:ext>
            </a:extLst>
          </p:cNvPr>
          <p:cNvSpPr/>
          <p:nvPr/>
        </p:nvSpPr>
        <p:spPr bwMode="auto">
          <a:xfrm>
            <a:off x="574675" y="228600"/>
            <a:ext cx="3884214" cy="756454"/>
          </a:xfrm>
          <a:prstGeom prst="rect">
            <a:avLst/>
          </a:prstGeom>
          <a:solidFill>
            <a:srgbClr val="8BC34A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39B9E9C-07BF-408D-AF68-4CF4381C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6854"/>
            <a:ext cx="3845135" cy="8382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 API Framework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AA3066-D9C1-4CCA-BE8E-19B1DD69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1640" b="67375"/>
          <a:stretch/>
        </p:blipFill>
        <p:spPr>
          <a:xfrm>
            <a:off x="2294876" y="585491"/>
            <a:ext cx="6853279" cy="2117810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9C1647-0D82-44FF-BCB0-DB639CF5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2667000"/>
            <a:ext cx="8915400" cy="38499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1800" b="1" dirty="0"/>
              <a:t>Κυριότερα δομικά συστατικά &amp; υπηρεσίες: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/>
              <a:t>View System </a:t>
            </a:r>
            <a:r>
              <a:rPr lang="el-GR" sz="1400" dirty="0"/>
              <a:t>για την ανάπτυξη της </a:t>
            </a:r>
            <a:r>
              <a:rPr lang="el-GR" sz="1400" b="1" dirty="0" err="1"/>
              <a:t>διεπαφής</a:t>
            </a:r>
            <a:r>
              <a:rPr lang="el-GR" sz="1400" b="1" dirty="0"/>
              <a:t> χρήσης </a:t>
            </a:r>
            <a:r>
              <a:rPr lang="el-GR" sz="1400" dirty="0"/>
              <a:t>της εφαρμογής (</a:t>
            </a:r>
            <a:r>
              <a:rPr lang="en-US" sz="1400" dirty="0"/>
              <a:t>app’s UI) </a:t>
            </a:r>
            <a:r>
              <a:rPr lang="el-GR" sz="1400" dirty="0"/>
              <a:t>π.χ.</a:t>
            </a:r>
            <a:r>
              <a:rPr lang="en-US" sz="1400" dirty="0"/>
              <a:t>,  lists, grids, text boxes, buttons</a:t>
            </a:r>
            <a:r>
              <a:rPr lang="el-GR" sz="1400" dirty="0"/>
              <a:t> </a:t>
            </a:r>
            <a:r>
              <a:rPr lang="en-US" sz="1400" dirty="0"/>
              <a:t> embeddable web browser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400" b="1" dirty="0"/>
              <a:t>Content Providers</a:t>
            </a:r>
            <a:r>
              <a:rPr lang="el-GR" sz="1400" b="1" dirty="0"/>
              <a:t>: </a:t>
            </a:r>
            <a:r>
              <a:rPr lang="en-US" sz="1400" dirty="0"/>
              <a:t> </a:t>
            </a:r>
            <a:r>
              <a:rPr lang="el-GR" sz="1400" dirty="0"/>
              <a:t>επιτρέπει στις εφαρμογές να έχουν πρόσβαση σε δεδομένα από άλλες εφαρμογές (π.χ. εφαρμογή επαφών) ή να μοιράζουν τα δικά τους δεδομένα</a:t>
            </a:r>
            <a:endParaRPr lang="en-US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400" dirty="0"/>
              <a:t>Ο</a:t>
            </a:r>
            <a:r>
              <a:rPr lang="en-US" sz="1400" dirty="0"/>
              <a:t> </a:t>
            </a:r>
            <a:r>
              <a:rPr lang="en-US" sz="1400" b="1" dirty="0"/>
              <a:t>Resource Manager</a:t>
            </a:r>
            <a:r>
              <a:rPr lang="el-GR" sz="1400" b="1" dirty="0"/>
              <a:t> </a:t>
            </a:r>
            <a:r>
              <a:rPr lang="el-GR" sz="1400" dirty="0"/>
              <a:t>παρέχει πρόσβαση σε πόρους, </a:t>
            </a:r>
            <a:r>
              <a:rPr lang="el-GR" sz="1400" b="1" dirty="0"/>
              <a:t>αρχεία πλην των αρχείων κώδικα,</a:t>
            </a:r>
            <a:r>
              <a:rPr lang="el-GR" sz="1400" dirty="0"/>
              <a:t> π.χ. τοπικές συμβολοσειρές </a:t>
            </a:r>
            <a:r>
              <a:rPr lang="en-US" sz="1400" dirty="0"/>
              <a:t>(localized strings), </a:t>
            </a:r>
            <a:r>
              <a:rPr lang="el-GR" sz="1400" dirty="0"/>
              <a:t>γραφικά (</a:t>
            </a:r>
            <a:r>
              <a:rPr lang="en-US" sz="1400" dirty="0"/>
              <a:t>graphics</a:t>
            </a:r>
            <a:r>
              <a:rPr lang="el-GR" sz="1400" dirty="0"/>
              <a:t>)</a:t>
            </a:r>
            <a:r>
              <a:rPr lang="en-US" sz="1400" dirty="0"/>
              <a:t>, </a:t>
            </a:r>
            <a:r>
              <a:rPr lang="el-GR" sz="1400" dirty="0"/>
              <a:t>και αρχεία που ορίζουν τη διάταξη (</a:t>
            </a:r>
            <a:r>
              <a:rPr lang="en-US" sz="1400" dirty="0"/>
              <a:t>layout files</a:t>
            </a:r>
            <a:r>
              <a:rPr lang="el-GR" sz="1400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400" dirty="0"/>
              <a:t>Ο</a:t>
            </a:r>
            <a:r>
              <a:rPr lang="en-US" sz="1400" dirty="0"/>
              <a:t> </a:t>
            </a:r>
            <a:r>
              <a:rPr lang="en-US" sz="1400" b="1" dirty="0"/>
              <a:t>Notification Manager </a:t>
            </a:r>
            <a:r>
              <a:rPr lang="el-GR" sz="1400" dirty="0"/>
              <a:t>επιτρέπει σε όλες τις εφαρμογές να εμφανίζουν μηνύματα στη γραμμή κατάστασης (</a:t>
            </a:r>
            <a:r>
              <a:rPr lang="en-US" sz="1400" dirty="0"/>
              <a:t>custom alerts in the status bar</a:t>
            </a:r>
            <a:r>
              <a:rPr lang="el-GR" sz="1400" dirty="0"/>
              <a:t>)</a:t>
            </a:r>
            <a:endParaRPr lang="en-US" sz="14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400" dirty="0"/>
              <a:t>Ο </a:t>
            </a:r>
            <a:r>
              <a:rPr lang="en-US" sz="1400" b="1" dirty="0"/>
              <a:t>Activity Manager </a:t>
            </a:r>
            <a:r>
              <a:rPr lang="el-GR" sz="1400" dirty="0"/>
              <a:t>που διαχειρίζεται το κύκλο ζωής των εφαρμογών και παρέχει την κοινή στοίβα πλοήγησης</a:t>
            </a:r>
            <a:r>
              <a:rPr lang="en-US" sz="1400" dirty="0"/>
              <a:t> </a:t>
            </a:r>
            <a:r>
              <a:rPr lang="el-GR" sz="1400" dirty="0"/>
              <a:t>από εφαρμογή σε εφαρμογή με το </a:t>
            </a:r>
            <a:r>
              <a:rPr lang="en-US" sz="1400" dirty="0"/>
              <a:t>back (navigation back stack)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9C214AD-1173-4A46-808A-C15FD668836F}"/>
              </a:ext>
            </a:extLst>
          </p:cNvPr>
          <p:cNvSpPr/>
          <p:nvPr/>
        </p:nvSpPr>
        <p:spPr bwMode="auto">
          <a:xfrm>
            <a:off x="2362200" y="622067"/>
            <a:ext cx="6666312" cy="204493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7A21CAEF-D791-4AB9-B429-EB625DCBB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14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104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EFAD2D2-3E7B-452F-96A0-DA708FCA0F69}"/>
              </a:ext>
            </a:extLst>
          </p:cNvPr>
          <p:cNvSpPr/>
          <p:nvPr/>
        </p:nvSpPr>
        <p:spPr bwMode="auto">
          <a:xfrm>
            <a:off x="574675" y="35168"/>
            <a:ext cx="3884214" cy="949886"/>
          </a:xfrm>
          <a:prstGeom prst="rect">
            <a:avLst/>
          </a:prstGeom>
          <a:solidFill>
            <a:srgbClr val="00BCD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39B9E9C-07BF-408D-AF68-4CF4381C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5168"/>
            <a:ext cx="3845135" cy="949886"/>
          </a:xfrm>
        </p:spPr>
        <p:txBody>
          <a:bodyPr/>
          <a:lstStyle/>
          <a:p>
            <a:pPr algn="ctr"/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Εφαρμογές</a:t>
            </a:r>
            <a:b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συστήματος </a:t>
            </a:r>
            <a:br>
              <a:rPr lang="el-G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(System Apps)</a:t>
            </a:r>
            <a:endParaRPr lang="el-G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AA3066-D9C1-4CCA-BE8E-19B1DD69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67375"/>
          <a:stretch/>
        </p:blipFill>
        <p:spPr>
          <a:xfrm>
            <a:off x="4422313" y="0"/>
            <a:ext cx="4685112" cy="2250832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9C1647-0D82-44FF-BCB0-DB639CF5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2312056"/>
            <a:ext cx="9067800" cy="416494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l-GR" sz="1600" dirty="0"/>
              <a:t>Το </a:t>
            </a:r>
            <a:r>
              <a:rPr lang="en-US" sz="1600" dirty="0"/>
              <a:t>Android </a:t>
            </a:r>
            <a:r>
              <a:rPr lang="el-GR" sz="1600" dirty="0"/>
              <a:t>συνοδεύεται από ένα σύνολο από βασικές εφαρμογές: </a:t>
            </a:r>
            <a:r>
              <a:rPr lang="en-US" sz="1600" dirty="0"/>
              <a:t>email, SMS messaging, calendars, internet browsing, contacts, </a:t>
            </a:r>
            <a:r>
              <a:rPr lang="el-GR" sz="1600" dirty="0" err="1"/>
              <a:t>κ.α</a:t>
            </a:r>
            <a:r>
              <a:rPr lang="en-US" sz="1600" dirty="0"/>
              <a:t>. </a:t>
            </a:r>
            <a:endParaRPr lang="el-GR" sz="160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l-GR" sz="1600" dirty="0"/>
              <a:t>Αυτές </a:t>
            </a:r>
            <a:r>
              <a:rPr lang="el-GR" sz="1600" b="1" dirty="0"/>
              <a:t>δεν έχουν κάποια διάκριση </a:t>
            </a:r>
            <a:r>
              <a:rPr lang="el-GR" sz="1600" dirty="0"/>
              <a:t>σε σχέση με αυτές που επιλέγει να εγκαταστήσει ο χρήστης.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l-GR" sz="1600" dirty="0"/>
              <a:t>Έτσι, εφαρμογές τρίτων (</a:t>
            </a:r>
            <a:r>
              <a:rPr lang="en-US" sz="1600" dirty="0"/>
              <a:t>third-party app</a:t>
            </a:r>
            <a:r>
              <a:rPr lang="el-GR" sz="1600" dirty="0"/>
              <a:t>) μπορούν να επιλεγούν ως οι προκαθορισμένες (</a:t>
            </a:r>
            <a:r>
              <a:rPr lang="en-US" sz="1600" dirty="0"/>
              <a:t>default</a:t>
            </a:r>
            <a:r>
              <a:rPr lang="el-GR" sz="1600" dirty="0"/>
              <a:t>) από το χρήστη για</a:t>
            </a:r>
            <a:r>
              <a:rPr lang="en-US" sz="1600" dirty="0"/>
              <a:t> web browser, SMS messenger,</a:t>
            </a:r>
            <a:r>
              <a:rPr lang="el-GR" sz="1600" dirty="0"/>
              <a:t> πληκτρολόγιο.</a:t>
            </a:r>
            <a:endParaRPr lang="en-US" sz="1600" dirty="0"/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l-GR" sz="1600" b="1" dirty="0"/>
              <a:t>Εξαιρούνται οι ρυθμίσεις</a:t>
            </a:r>
            <a:r>
              <a:rPr lang="en-US" sz="1600" b="1" dirty="0"/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l-GR" sz="1600" dirty="0"/>
              <a:t>Παρέχουν </a:t>
            </a:r>
            <a:r>
              <a:rPr lang="el-GR" sz="1600" b="1" dirty="0"/>
              <a:t>επαναχρησιμοποιήσιμες βασικές δυνατότητες </a:t>
            </a:r>
            <a:r>
              <a:rPr lang="el-GR" sz="1600" dirty="0"/>
              <a:t>που μπορούν να χρησιμοποιήσει ένας προγραμματιστής σε μια νέα εφαρμογή </a:t>
            </a:r>
            <a:r>
              <a:rPr lang="el-GR" sz="1400" i="1" dirty="0"/>
              <a:t>(πολλαπλές εισόδους)</a:t>
            </a:r>
            <a:r>
              <a:rPr lang="el-GR" sz="1600" dirty="0"/>
              <a:t>. </a:t>
            </a:r>
          </a:p>
          <a:p>
            <a:pPr lvl="1">
              <a:spcBef>
                <a:spcPts val="800"/>
              </a:spcBef>
              <a:spcAft>
                <a:spcPts val="800"/>
              </a:spcAft>
            </a:pPr>
            <a:r>
              <a:rPr lang="el-GR" sz="1400" dirty="0"/>
              <a:t>Π.χ. εάν η εφαρμογή σας θέλετε να στείλει ένα </a:t>
            </a:r>
            <a:r>
              <a:rPr lang="en-US" sz="1400" dirty="0"/>
              <a:t>SMS</a:t>
            </a:r>
            <a:r>
              <a:rPr lang="el-GR" sz="1400" dirty="0"/>
              <a:t>, δεν απαιτείται να αναπτύξετε εξ αρχής τη λειτουργικότητα αλλά να καλέσετε την </a:t>
            </a:r>
            <a:r>
              <a:rPr lang="en-US" sz="1400" dirty="0"/>
              <a:t>SMS app </a:t>
            </a:r>
            <a:r>
              <a:rPr lang="el-GR" sz="1400" dirty="0"/>
              <a:t>που είναι ήδη εγκατεστημένη</a:t>
            </a:r>
            <a:r>
              <a:rPr lang="en-US" sz="1400" dirty="0"/>
              <a:t>.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CDBB2C6-D17A-44BC-80CF-AF30560B50F7}"/>
              </a:ext>
            </a:extLst>
          </p:cNvPr>
          <p:cNvSpPr/>
          <p:nvPr/>
        </p:nvSpPr>
        <p:spPr bwMode="auto">
          <a:xfrm>
            <a:off x="4498975" y="45984"/>
            <a:ext cx="4608450" cy="8318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4E6BED2-F050-428D-83CE-5BBDAA78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15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743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46C85B54-2E7C-44DF-8C82-62EF4E956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ΔΟΜΙΚΑ ΣΥΣΤΑΤΙΚΑ ΕΦΑΡΜΟΓΩΝ (</a:t>
            </a:r>
            <a:r>
              <a:rPr lang="en-US" dirty="0"/>
              <a:t>APPS)</a:t>
            </a:r>
            <a:endParaRPr lang="el-GR" dirty="0"/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0DAC2FDB-D922-4B67-B2B5-31CC559009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B4A6CB5-6A09-4966-AF55-41F8A510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16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0980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4CFDBD49-76AA-46DB-B849-8E50755C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Βασικά δομικά συστατικά εφαρμογών</a:t>
            </a:r>
            <a:br>
              <a:rPr lang="el-GR" sz="3200" dirty="0"/>
            </a:br>
            <a:r>
              <a:rPr lang="el-GR" sz="3200" dirty="0"/>
              <a:t>(</a:t>
            </a:r>
            <a:r>
              <a:rPr lang="en-US" sz="3200" dirty="0"/>
              <a:t>App components</a:t>
            </a:r>
            <a:r>
              <a:rPr lang="el-GR" sz="3200" dirty="0"/>
              <a:t>)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19FFDB43-548E-495F-9309-C286DBCF2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0"/>
            <a:ext cx="8501062" cy="52259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Τι είναι τα </a:t>
            </a:r>
            <a:r>
              <a:rPr lang="en-US" sz="2400" dirty="0"/>
              <a:t>App components </a:t>
            </a:r>
            <a:endParaRPr lang="el-GR" sz="2400" dirty="0"/>
          </a:p>
          <a:p>
            <a:pPr lvl="1">
              <a:spcAft>
                <a:spcPts val="600"/>
              </a:spcAft>
            </a:pPr>
            <a:r>
              <a:rPr lang="el-GR" sz="2000" dirty="0"/>
              <a:t>είναι </a:t>
            </a:r>
            <a:r>
              <a:rPr lang="el-GR" sz="2000" b="1" dirty="0"/>
              <a:t>βασικά δομικά συστατικά </a:t>
            </a:r>
            <a:r>
              <a:rPr lang="el-GR" sz="2000" dirty="0"/>
              <a:t>μιας εφαρμογής 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σημείο εισόδου προς την εφαρμογή σας από</a:t>
            </a:r>
          </a:p>
          <a:p>
            <a:pPr lvl="2">
              <a:spcAft>
                <a:spcPts val="600"/>
              </a:spcAft>
            </a:pPr>
            <a:r>
              <a:rPr lang="el-GR" sz="1800" dirty="0"/>
              <a:t>το σύστημα </a:t>
            </a:r>
            <a:r>
              <a:rPr lang="en-US" sz="1800" dirty="0"/>
              <a:t>Android</a:t>
            </a:r>
          </a:p>
          <a:p>
            <a:pPr lvl="2">
              <a:spcAft>
                <a:spcPts val="600"/>
              </a:spcAft>
            </a:pPr>
            <a:r>
              <a:rPr lang="el-GR" sz="1800" dirty="0"/>
              <a:t>ένας χρήστης 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Τέσσερις (4) διαφορετικοί τύποι συστατικών:</a:t>
            </a:r>
            <a:endParaRPr lang="en-US" sz="2400" dirty="0"/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Activities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Services</a:t>
            </a:r>
            <a:endParaRPr lang="el-GR" sz="1800" dirty="0"/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Broadcast receivers</a:t>
            </a:r>
            <a:endParaRPr lang="el-GR" sz="1800" dirty="0"/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Content providers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5C643348-3007-49EB-A4CF-C902A571CA4C}"/>
              </a:ext>
            </a:extLst>
          </p:cNvPr>
          <p:cNvSpPr/>
          <p:nvPr/>
        </p:nvSpPr>
        <p:spPr>
          <a:xfrm>
            <a:off x="589914" y="6476999"/>
            <a:ext cx="73348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https://developer.android.com/guide/components/fundamentals.html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l-GR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F6DBE44-E63A-4E7E-9F6B-5541D59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17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7616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4CFDBD49-76AA-46DB-B849-8E50755CD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Βασικά δομικά συστατικά εφαρμογών</a:t>
            </a:r>
            <a:br>
              <a:rPr lang="el-GR" sz="3200" dirty="0"/>
            </a:br>
            <a:r>
              <a:rPr lang="el-GR" sz="3200" dirty="0"/>
              <a:t>(</a:t>
            </a:r>
            <a:r>
              <a:rPr lang="en-US" sz="3200" dirty="0"/>
              <a:t>App components</a:t>
            </a:r>
            <a:r>
              <a:rPr lang="el-GR" sz="3200" dirty="0"/>
              <a:t>)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19FFDB43-548E-495F-9309-C286DBCF2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51050"/>
            <a:ext cx="8991600" cy="522594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200" dirty="0"/>
              <a:t>Κάθε τύπος συστατικού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l-GR" sz="1800" dirty="0"/>
              <a:t>εξυπηρετεί ένα</a:t>
            </a:r>
            <a:r>
              <a:rPr lang="el-GR" sz="1800" b="1" dirty="0"/>
              <a:t> διακριτό σκοπό </a:t>
            </a:r>
            <a:endParaRPr lang="en-US" sz="1800" b="1" dirty="0"/>
          </a:p>
          <a:p>
            <a:pPr lvl="1">
              <a:spcAft>
                <a:spcPts val="600"/>
              </a:spcAft>
            </a:pPr>
            <a:r>
              <a:rPr lang="el-GR" sz="1800" dirty="0"/>
              <a:t>έχει ένα </a:t>
            </a:r>
            <a:r>
              <a:rPr lang="el-GR" sz="1800" b="1" dirty="0"/>
              <a:t>διακριτό κύκλο ζωής </a:t>
            </a:r>
            <a:r>
              <a:rPr lang="el-GR" sz="1800" dirty="0"/>
              <a:t>που ορίζει το πώς κάθε συστατικό </a:t>
            </a:r>
            <a:endParaRPr lang="en-US" sz="1800" dirty="0"/>
          </a:p>
          <a:p>
            <a:pPr lvl="2">
              <a:spcAft>
                <a:spcPts val="600"/>
              </a:spcAft>
            </a:pPr>
            <a:r>
              <a:rPr lang="el-GR" sz="1800" dirty="0"/>
              <a:t>δημιουργείται (</a:t>
            </a:r>
            <a:r>
              <a:rPr lang="en-US" sz="1800" dirty="0"/>
              <a:t>created</a:t>
            </a:r>
            <a:r>
              <a:rPr lang="el-GR" sz="1800" dirty="0"/>
              <a:t>) </a:t>
            </a:r>
            <a:endParaRPr lang="en-US" sz="1800" dirty="0"/>
          </a:p>
          <a:p>
            <a:pPr lvl="2">
              <a:spcAft>
                <a:spcPts val="600"/>
              </a:spcAft>
            </a:pPr>
            <a:r>
              <a:rPr lang="el-GR" sz="1800" dirty="0"/>
              <a:t>καταστρέφεται (</a:t>
            </a:r>
            <a:r>
              <a:rPr lang="en-US" sz="1800" dirty="0"/>
              <a:t>destroyed</a:t>
            </a:r>
            <a:r>
              <a:rPr lang="el-GR" sz="1800" dirty="0"/>
              <a:t>)</a:t>
            </a:r>
          </a:p>
          <a:p>
            <a:pPr>
              <a:spcAft>
                <a:spcPts val="600"/>
              </a:spcAft>
            </a:pPr>
            <a:r>
              <a:rPr lang="el-GR" sz="2200" dirty="0"/>
              <a:t>Μία εφαρμογή αποτελείται από ένα σύνολο συστατικών:</a:t>
            </a:r>
            <a:endParaRPr lang="en-US" sz="2200" dirty="0"/>
          </a:p>
          <a:p>
            <a:pPr lvl="1">
              <a:spcAft>
                <a:spcPts val="600"/>
              </a:spcAft>
            </a:pPr>
            <a:r>
              <a:rPr lang="el-GR" sz="1800" b="1" dirty="0"/>
              <a:t>Μία</a:t>
            </a:r>
            <a:r>
              <a:rPr lang="el-GR" sz="1800" dirty="0"/>
              <a:t> ή περισσότερες </a:t>
            </a:r>
            <a:r>
              <a:rPr lang="en-US" sz="1800" dirty="0"/>
              <a:t>activities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Καμία, μία ή περισσότερες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Services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Broadcast receivers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Content providers</a:t>
            </a:r>
          </a:p>
          <a:p>
            <a:pPr lvl="2">
              <a:spcAft>
                <a:spcPts val="600"/>
              </a:spcAft>
            </a:pPr>
            <a:endParaRPr lang="en-US" sz="1400" dirty="0"/>
          </a:p>
          <a:p>
            <a:pPr lvl="2">
              <a:spcAft>
                <a:spcPts val="600"/>
              </a:spcAft>
            </a:pPr>
            <a:endParaRPr lang="el-GR" sz="140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04D7182E-F11A-4D17-9E6D-56D255053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03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B5B4D1-BA80-46E3-AE69-5CF54C78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Βασικά Δομικά Συστατικά </a:t>
            </a:r>
            <a:r>
              <a:rPr lang="en-US" sz="3600" dirty="0"/>
              <a:t>Android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0DE09-4EF1-4DF4-AFC8-8B50C8D2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80715"/>
            <a:ext cx="8577262" cy="5117890"/>
          </a:xfrm>
        </p:spPr>
        <p:txBody>
          <a:bodyPr/>
          <a:lstStyle/>
          <a:p>
            <a:r>
              <a:rPr lang="el-GR" sz="1600" b="1" dirty="0" err="1"/>
              <a:t>Activity</a:t>
            </a:r>
            <a:endParaRPr lang="el-GR" sz="1600" b="1" dirty="0"/>
          </a:p>
          <a:p>
            <a:pPr lvl="1"/>
            <a:r>
              <a:rPr lang="el-GR" sz="1400" dirty="0"/>
              <a:t>Το στρώμα </a:t>
            </a:r>
            <a:r>
              <a:rPr lang="en-US" sz="1400" dirty="0"/>
              <a:t>(layer) </a:t>
            </a:r>
            <a:r>
              <a:rPr lang="el-GR" sz="1400" dirty="0"/>
              <a:t>παρουσίασης της εφαρμογής</a:t>
            </a:r>
          </a:p>
          <a:p>
            <a:pPr lvl="1"/>
            <a:r>
              <a:rPr lang="el-GR" sz="1400" dirty="0"/>
              <a:t>Μια εφαρμογή μπορεί να έχει περισσότερα του ενός </a:t>
            </a:r>
            <a:r>
              <a:rPr lang="el-GR" sz="1400" dirty="0" err="1"/>
              <a:t>activities</a:t>
            </a:r>
            <a:r>
              <a:rPr lang="el-GR" sz="1400" dirty="0"/>
              <a:t> για διαχείριση διαφορετικών φάσεων του προγράμματος</a:t>
            </a:r>
          </a:p>
          <a:p>
            <a:pPr lvl="1"/>
            <a:r>
              <a:rPr lang="el-GR" sz="1400" dirty="0"/>
              <a:t>Κάθε </a:t>
            </a:r>
            <a:r>
              <a:rPr lang="el-GR" sz="1400" dirty="0" err="1"/>
              <a:t>activity</a:t>
            </a:r>
            <a:r>
              <a:rPr lang="el-GR" sz="1400" dirty="0"/>
              <a:t> είναι υπεύθυνο να αποθηκεύει την δική του κατάσταση</a:t>
            </a:r>
          </a:p>
          <a:p>
            <a:r>
              <a:rPr lang="el-GR" sz="1600" b="1" dirty="0" err="1"/>
              <a:t>Service</a:t>
            </a:r>
            <a:endParaRPr lang="el-GR" sz="1600" b="1" dirty="0"/>
          </a:p>
          <a:p>
            <a:pPr lvl="1"/>
            <a:r>
              <a:rPr lang="el-GR" sz="1400" dirty="0"/>
              <a:t>Διεργασία που τρέχει στο παρασκήνιο χωρίς τη παρέμβαση του χρήστη.</a:t>
            </a:r>
          </a:p>
          <a:p>
            <a:pPr lvl="1"/>
            <a:r>
              <a:rPr lang="el-GR" sz="1400" dirty="0"/>
              <a:t>Δεν παρέχει UI στο χρήστη</a:t>
            </a:r>
          </a:p>
          <a:p>
            <a:pPr lvl="2"/>
            <a:r>
              <a:rPr lang="el-GR" sz="1100" dirty="0"/>
              <a:t>Παρόμοιο με </a:t>
            </a:r>
            <a:r>
              <a:rPr lang="el-GR" sz="1100" dirty="0" err="1"/>
              <a:t>Unix</a:t>
            </a:r>
            <a:r>
              <a:rPr lang="el-GR" sz="1100" dirty="0"/>
              <a:t> </a:t>
            </a:r>
            <a:r>
              <a:rPr lang="el-GR" sz="1100" dirty="0" err="1"/>
              <a:t>daemon</a:t>
            </a:r>
            <a:endParaRPr lang="el-GR" sz="1100" dirty="0"/>
          </a:p>
          <a:p>
            <a:pPr lvl="1"/>
            <a:r>
              <a:rPr lang="el-GR" sz="1400" dirty="0"/>
              <a:t>Υπάρχουν πολλά </a:t>
            </a:r>
            <a:r>
              <a:rPr lang="el-GR" sz="1400" dirty="0" err="1"/>
              <a:t>built</a:t>
            </a:r>
            <a:r>
              <a:rPr lang="el-GR" sz="1400" dirty="0"/>
              <a:t>-in </a:t>
            </a:r>
            <a:r>
              <a:rPr lang="el-GR" sz="1400" dirty="0" err="1"/>
              <a:t>services</a:t>
            </a:r>
            <a:r>
              <a:rPr lang="el-GR" sz="1400" dirty="0"/>
              <a:t> σε Android</a:t>
            </a:r>
          </a:p>
          <a:p>
            <a:r>
              <a:rPr lang="el-GR" sz="1600" b="1" dirty="0" err="1"/>
              <a:t>Intent</a:t>
            </a:r>
            <a:endParaRPr lang="el-GR" sz="1600" b="1" dirty="0"/>
          </a:p>
          <a:p>
            <a:pPr lvl="1"/>
            <a:r>
              <a:rPr lang="el-GR" sz="1400" dirty="0"/>
              <a:t>Μηχανισμός που καθορίζει ποια συγκεκριμένη ενέργεια (</a:t>
            </a:r>
            <a:r>
              <a:rPr lang="el-GR" sz="1400" dirty="0" err="1"/>
              <a:t>action</a:t>
            </a:r>
            <a:r>
              <a:rPr lang="el-GR" sz="1400" dirty="0"/>
              <a:t>) πρέπει να εκτελεστεί</a:t>
            </a:r>
          </a:p>
          <a:p>
            <a:pPr lvl="1"/>
            <a:r>
              <a:rPr lang="el-GR" sz="1400" dirty="0"/>
              <a:t>Σε </a:t>
            </a:r>
            <a:r>
              <a:rPr lang="el-GR" sz="1400" dirty="0" err="1"/>
              <a:t>android</a:t>
            </a:r>
            <a:r>
              <a:rPr lang="el-GR" sz="1400" dirty="0"/>
              <a:t> σχεδόν ΟΛΕΣ οι αλληλοεπιδράσεις γίνονται μέσω </a:t>
            </a:r>
            <a:r>
              <a:rPr lang="el-GR" sz="1400" dirty="0" err="1"/>
              <a:t>intents</a:t>
            </a:r>
            <a:endParaRPr lang="el-GR" sz="1400" dirty="0"/>
          </a:p>
          <a:p>
            <a:r>
              <a:rPr lang="el-GR" sz="1600" b="1" dirty="0" err="1"/>
              <a:t>Content</a:t>
            </a:r>
            <a:r>
              <a:rPr lang="el-GR" sz="1600" b="1" dirty="0"/>
              <a:t> </a:t>
            </a:r>
            <a:r>
              <a:rPr lang="el-GR" sz="1600" b="1" dirty="0" err="1"/>
              <a:t>Providers</a:t>
            </a:r>
            <a:endParaRPr lang="el-GR" sz="1600" b="1" dirty="0"/>
          </a:p>
          <a:p>
            <a:pPr lvl="1"/>
            <a:r>
              <a:rPr lang="el-GR" sz="1400" dirty="0"/>
              <a:t>Επιτρέπουν σε μια εφαρμογή να έχει πρόσβαση σε δεδομένα άλλων εφαρμογών (π.χ. </a:t>
            </a:r>
            <a:r>
              <a:rPr lang="el-GR" sz="1400" dirty="0" err="1"/>
              <a:t>Contacts</a:t>
            </a:r>
            <a:r>
              <a:rPr lang="el-GR" sz="1400" dirty="0"/>
              <a:t>)</a:t>
            </a:r>
          </a:p>
          <a:p>
            <a:pPr lvl="1"/>
            <a:r>
              <a:rPr lang="el-GR" sz="1400" dirty="0"/>
              <a:t>Επιτρέπουν σε μια εφαρμογή να διαμοιράζει τα δεδομένα που παράγει σε άλλες εφαρμογές</a:t>
            </a:r>
          </a:p>
          <a:p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3EA73CA-2AB7-4DD0-9E4F-04ACC8AB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19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621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2807651-F99C-4C97-9D32-CE16ECA12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Αρχιτεκτονικη</a:t>
            </a:r>
            <a:r>
              <a:rPr lang="el-GR" dirty="0"/>
              <a:t> και </a:t>
            </a:r>
            <a:r>
              <a:rPr lang="el-GR" dirty="0" err="1"/>
              <a:t>δομικα</a:t>
            </a:r>
            <a:r>
              <a:rPr lang="el-GR" dirty="0"/>
              <a:t> </a:t>
            </a:r>
            <a:r>
              <a:rPr lang="el-GR" dirty="0" err="1"/>
              <a:t>συστατικα</a:t>
            </a:r>
            <a:r>
              <a:rPr lang="en-US" dirty="0"/>
              <a:t> Android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E12A6CA-1B9E-4545-B89E-EF13EEB9DA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C7DADA1-7648-4CB2-9397-D15F7B717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258C9-FAE0-4781-9098-1BA4A4FBEAF7}" type="slidenum">
              <a:rPr lang="el-GR" smtClean="0"/>
              <a:pPr>
                <a:defRPr/>
              </a:pPr>
              <a:t>2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904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B5B4D1-BA80-46E3-AE69-5CF54C78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Activity</a:t>
            </a:r>
            <a:r>
              <a:rPr lang="el-GR" sz="3600" dirty="0"/>
              <a:t> </a:t>
            </a:r>
            <a:r>
              <a:rPr lang="el-GR" sz="2400" dirty="0"/>
              <a:t>ένα συστατικό εφαρμογής (1)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0DE09-4EF1-4DF4-AFC8-8B50C8D2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80714"/>
            <a:ext cx="8577262" cy="538356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2000" dirty="0"/>
              <a:t>Αφορά το στρώμα παρουσίασης </a:t>
            </a:r>
            <a:r>
              <a:rPr lang="en-US" sz="2000" dirty="0"/>
              <a:t>(</a:t>
            </a:r>
            <a:r>
              <a:rPr lang="en-US" sz="2000" b="1" dirty="0"/>
              <a:t>presentation layer</a:t>
            </a:r>
            <a:r>
              <a:rPr lang="en-US" sz="2000" dirty="0"/>
              <a:t>) </a:t>
            </a:r>
            <a:r>
              <a:rPr lang="el-GR" sz="2000" dirty="0"/>
              <a:t>της εφαρμογής</a:t>
            </a:r>
            <a:r>
              <a:rPr lang="en-US" sz="2000" dirty="0"/>
              <a:t>. </a:t>
            </a:r>
          </a:p>
          <a:p>
            <a:pPr lvl="1">
              <a:spcAft>
                <a:spcPts val="1200"/>
              </a:spcAft>
            </a:pPr>
            <a:r>
              <a:rPr lang="en-US" sz="1800" dirty="0"/>
              <a:t>A</a:t>
            </a:r>
            <a:r>
              <a:rPr lang="el-GR" sz="1800" dirty="0" err="1"/>
              <a:t>ντιστοιχεί</a:t>
            </a:r>
            <a:r>
              <a:rPr lang="el-GR" sz="1800" dirty="0"/>
              <a:t> σε </a:t>
            </a:r>
            <a:r>
              <a:rPr lang="el-GR" sz="1800" b="1" dirty="0"/>
              <a:t>μία οθόνη </a:t>
            </a:r>
            <a:r>
              <a:rPr lang="en-US" sz="1800" b="1" dirty="0"/>
              <a:t>(screen</a:t>
            </a:r>
            <a:r>
              <a:rPr lang="en-US" sz="1800" dirty="0"/>
              <a:t>) </a:t>
            </a:r>
            <a:r>
              <a:rPr lang="el-GR" sz="1800" dirty="0"/>
              <a:t>της εφαρμογής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l-GR" sz="2000" dirty="0"/>
              <a:t>Είναι το </a:t>
            </a:r>
            <a:r>
              <a:rPr lang="el-GR" sz="2000" b="1" dirty="0">
                <a:solidFill>
                  <a:srgbClr val="FF0000"/>
                </a:solidFill>
              </a:rPr>
              <a:t>σημείο εισόδου </a:t>
            </a:r>
            <a:r>
              <a:rPr lang="el-GR" sz="2000" dirty="0"/>
              <a:t>για διάδραση με το χρήστη</a:t>
            </a:r>
            <a:endParaRPr lang="en-US" sz="2000" dirty="0"/>
          </a:p>
          <a:p>
            <a:pPr>
              <a:spcAft>
                <a:spcPts val="1200"/>
              </a:spcAft>
            </a:pPr>
            <a:r>
              <a:rPr lang="el-GR" sz="2000" dirty="0"/>
              <a:t>Μια εφαρμογή μπορεί να έχει περισσότερα του ενός </a:t>
            </a:r>
            <a:r>
              <a:rPr lang="el-GR" sz="2000" dirty="0" err="1"/>
              <a:t>activities</a:t>
            </a:r>
            <a:r>
              <a:rPr lang="el-GR" sz="2000" dirty="0"/>
              <a:t> για διαχείριση διαφορετικών οθονών της εφαρμογής</a:t>
            </a:r>
            <a:endParaRPr lang="en-US" sz="2000" dirty="0"/>
          </a:p>
          <a:p>
            <a:pPr lvl="1">
              <a:spcAft>
                <a:spcPts val="1200"/>
              </a:spcAft>
            </a:pPr>
            <a:r>
              <a:rPr lang="el-GR" sz="1600" dirty="0"/>
              <a:t>π.χ. μία εφαρμογή </a:t>
            </a:r>
            <a:r>
              <a:rPr lang="en-US" sz="1600" dirty="0"/>
              <a:t>email</a:t>
            </a:r>
            <a:r>
              <a:rPr lang="el-GR" sz="1600" dirty="0"/>
              <a:t> μπορεί να έχει μία </a:t>
            </a:r>
            <a:r>
              <a:rPr lang="en-US" sz="1600" dirty="0"/>
              <a:t>activity </a:t>
            </a:r>
            <a:r>
              <a:rPr lang="el-GR" sz="1600" dirty="0"/>
              <a:t>που δείχνει τη λίστα με νέα </a:t>
            </a:r>
            <a:r>
              <a:rPr lang="en-US" sz="1600" dirty="0"/>
              <a:t>emails, </a:t>
            </a:r>
            <a:r>
              <a:rPr lang="el-GR" sz="1600" dirty="0"/>
              <a:t>μία άλλη για τη σύνθεση </a:t>
            </a:r>
            <a:r>
              <a:rPr lang="en-US" sz="1600" dirty="0"/>
              <a:t>email, </a:t>
            </a:r>
            <a:r>
              <a:rPr lang="el-GR" sz="1600" dirty="0"/>
              <a:t>μία τρίτη για την ανάγνωση των </a:t>
            </a:r>
            <a:r>
              <a:rPr lang="en-US" sz="1600" dirty="0"/>
              <a:t>emails </a:t>
            </a:r>
            <a:r>
              <a:rPr lang="el-GR" sz="1600" dirty="0"/>
              <a:t>κ.α.</a:t>
            </a:r>
            <a:endParaRPr lang="en-US" sz="1600" dirty="0"/>
          </a:p>
          <a:p>
            <a:pPr>
              <a:spcAft>
                <a:spcPts val="1200"/>
              </a:spcAft>
            </a:pPr>
            <a:r>
              <a:rPr lang="el-GR" sz="2000" b="1" dirty="0"/>
              <a:t>Παρόλου που παρέχουν μία ενιαία εμπειρία χρήσης, κάθε </a:t>
            </a:r>
            <a:r>
              <a:rPr lang="en-US" sz="2000" b="1" dirty="0"/>
              <a:t>activity </a:t>
            </a:r>
            <a:r>
              <a:rPr lang="el-GR" sz="2000" b="1" dirty="0"/>
              <a:t>είναι ανεξάρτητη από την άλλη</a:t>
            </a:r>
          </a:p>
          <a:p>
            <a:pPr>
              <a:spcAft>
                <a:spcPts val="1200"/>
              </a:spcAft>
            </a:pPr>
            <a:r>
              <a:rPr lang="el-GR" sz="2000" dirty="0"/>
              <a:t>Κάθε </a:t>
            </a:r>
            <a:r>
              <a:rPr lang="el-GR" sz="2000" dirty="0" err="1"/>
              <a:t>activity</a:t>
            </a:r>
            <a:r>
              <a:rPr lang="el-GR" sz="2000" dirty="0"/>
              <a:t> είναι υπεύθυνο να αποθηκεύει την δική του κατάσταση</a:t>
            </a:r>
          </a:p>
          <a:p>
            <a:pPr marL="0" indent="0">
              <a:spcAft>
                <a:spcPts val="1200"/>
              </a:spcAft>
              <a:buNone/>
            </a:pPr>
            <a:endParaRPr lang="el-GR" sz="2000" b="1" dirty="0"/>
          </a:p>
          <a:p>
            <a:pPr marL="0" indent="0">
              <a:spcAft>
                <a:spcPts val="1200"/>
              </a:spcAft>
              <a:buNone/>
            </a:pPr>
            <a:endParaRPr lang="en-US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D9A124-ADA7-4D9D-9450-C05CCE92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20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95D4EE6-C086-4508-A589-B1CCF1D0EF2D}"/>
              </a:ext>
            </a:extLst>
          </p:cNvPr>
          <p:cNvSpPr/>
          <p:nvPr/>
        </p:nvSpPr>
        <p:spPr>
          <a:xfrm>
            <a:off x="0" y="6628966"/>
            <a:ext cx="94474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https://developer.android.com/guide/components/activities/intro-activities</a:t>
            </a:r>
            <a:endParaRPr lang="el-GR" sz="12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032074BE-BC16-48BA-A673-F850D3C58765}"/>
              </a:ext>
            </a:extLst>
          </p:cNvPr>
          <p:cNvSpPr/>
          <p:nvPr/>
        </p:nvSpPr>
        <p:spPr>
          <a:xfrm>
            <a:off x="0" y="6434142"/>
            <a:ext cx="92878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https://developer.android.com/guide/components/fundamentals.html</a:t>
            </a:r>
            <a:endParaRPr lang="el-GR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5CD30B-0D31-49A6-A943-C5644BEED898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29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B5B4D1-BA80-46E3-AE69-5CF54C78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Activity</a:t>
            </a:r>
            <a:r>
              <a:rPr lang="el-GR" sz="3600" dirty="0"/>
              <a:t> </a:t>
            </a:r>
            <a:r>
              <a:rPr lang="el-GR" sz="2400" dirty="0"/>
              <a:t>ένα συστατικό εφαρμογής (</a:t>
            </a:r>
            <a:r>
              <a:rPr lang="en-US" sz="2400" dirty="0"/>
              <a:t>2</a:t>
            </a:r>
            <a:r>
              <a:rPr lang="el-GR" sz="2400" dirty="0"/>
              <a:t>)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0DE09-4EF1-4DF4-AFC8-8B50C8D2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80714"/>
            <a:ext cx="8577262" cy="52962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b="1" dirty="0"/>
              <a:t>Επαναχρησιμοποιήσιμο δομικό συστατικό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Μια άλλη εφαρμογή μπορεί να καλέσει και ξεκινήσει μία από αυτές τις </a:t>
            </a:r>
            <a:r>
              <a:rPr lang="en-US" sz="1800" dirty="0"/>
              <a:t>activities (</a:t>
            </a:r>
            <a:r>
              <a:rPr lang="el-GR" sz="1800" dirty="0"/>
              <a:t>σημείο εισόδου), αρκεί να τις έχουν παραχωρηθεί τα απαραίτητα δικαιώματα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Χρησιμοποιεί το μηχανισμό </a:t>
            </a:r>
            <a:r>
              <a:rPr lang="en-US" sz="1800" dirty="0"/>
              <a:t>intent</a:t>
            </a:r>
            <a:endParaRPr lang="el-GR" sz="1400" dirty="0"/>
          </a:p>
          <a:p>
            <a:pPr lvl="2">
              <a:spcAft>
                <a:spcPts val="600"/>
              </a:spcAft>
            </a:pPr>
            <a:r>
              <a:rPr lang="en-US" sz="1400" dirty="0"/>
              <a:t>Explicit</a:t>
            </a:r>
            <a:r>
              <a:rPr lang="el-GR" sz="1400" dirty="0"/>
              <a:t>: </a:t>
            </a:r>
            <a:r>
              <a:rPr lang="en-US" sz="1400" dirty="0"/>
              <a:t>“Start the Send Email activity in the Gmail app.”</a:t>
            </a:r>
            <a:endParaRPr lang="el-GR" sz="1400" dirty="0"/>
          </a:p>
          <a:p>
            <a:pPr lvl="2">
              <a:spcAft>
                <a:spcPts val="600"/>
              </a:spcAft>
            </a:pPr>
            <a:r>
              <a:rPr lang="en-US" sz="1400" dirty="0"/>
              <a:t>Implicit: “Start a Send Email screen in any activity that can do the job.”</a:t>
            </a:r>
            <a:endParaRPr lang="en-US" sz="4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D9A124-ADA7-4D9D-9450-C05CCE92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21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ABC2DF-50C0-452D-B37B-367E0261BF31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87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B5B4D1-BA80-46E3-AE69-5CF54C78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Activity</a:t>
            </a:r>
            <a:r>
              <a:rPr lang="el-GR" sz="3600" dirty="0"/>
              <a:t> </a:t>
            </a:r>
            <a:r>
              <a:rPr lang="el-GR" sz="2400" dirty="0"/>
              <a:t>ένα συστατικό εφαρμογής (</a:t>
            </a:r>
            <a:r>
              <a:rPr lang="en-US" sz="2400" dirty="0"/>
              <a:t>3</a:t>
            </a:r>
            <a:r>
              <a:rPr lang="el-GR" sz="2400" dirty="0"/>
              <a:t>)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0DE09-4EF1-4DF4-AFC8-8B50C8D2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80714"/>
            <a:ext cx="8577262" cy="529628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1600" dirty="0"/>
              <a:t>Κάθε </a:t>
            </a:r>
            <a:r>
              <a:rPr lang="el-GR" sz="1600" dirty="0" err="1"/>
              <a:t>activity</a:t>
            </a:r>
            <a:r>
              <a:rPr lang="el-GR" sz="1600" dirty="0"/>
              <a:t> έχει το δικό του </a:t>
            </a:r>
            <a:r>
              <a:rPr lang="el-GR" sz="1600" b="1" dirty="0"/>
              <a:t>κύκλο ζωής</a:t>
            </a:r>
            <a:r>
              <a:rPr lang="en-US" sz="1600" b="1" dirty="0"/>
              <a:t> </a:t>
            </a:r>
            <a:r>
              <a:rPr lang="el-GR" sz="1600" dirty="0"/>
              <a:t>και είναι υπεύθυνο να αποθηκεύει την δική του κατάσταση κατά το κύκλο ζωής του</a:t>
            </a:r>
          </a:p>
          <a:p>
            <a:pPr>
              <a:spcAft>
                <a:spcPts val="600"/>
              </a:spcAft>
            </a:pPr>
            <a:r>
              <a:rPr lang="el-GR" sz="1600" dirty="0"/>
              <a:t>Ο </a:t>
            </a:r>
            <a:r>
              <a:rPr lang="el-GR" sz="1600" b="1" dirty="0" err="1"/>
              <a:t>Activity</a:t>
            </a:r>
            <a:r>
              <a:rPr lang="el-GR" sz="1600" b="1" dirty="0"/>
              <a:t> </a:t>
            </a:r>
            <a:r>
              <a:rPr lang="el-GR" sz="1600" b="1" dirty="0" err="1"/>
              <a:t>Manager</a:t>
            </a:r>
            <a:r>
              <a:rPr lang="el-GR" sz="1600" b="1" dirty="0"/>
              <a:t> </a:t>
            </a:r>
            <a:r>
              <a:rPr lang="el-GR" sz="1600" dirty="0"/>
              <a:t>παρακολουθεί τις ενεργές </a:t>
            </a:r>
            <a:r>
              <a:rPr lang="en-US" sz="1600" dirty="0"/>
              <a:t>activities</a:t>
            </a:r>
          </a:p>
          <a:p>
            <a:pPr lvl="1">
              <a:spcAft>
                <a:spcPts val="600"/>
              </a:spcAft>
            </a:pPr>
            <a:r>
              <a:rPr lang="el-GR" sz="1400" dirty="0"/>
              <a:t>διαχειρίζεται αυτή που είναι στο προσκήνιο και όσες είναι στο παρασκήνιο</a:t>
            </a:r>
          </a:p>
          <a:p>
            <a:pPr lvl="1">
              <a:spcAft>
                <a:spcPts val="600"/>
              </a:spcAft>
            </a:pPr>
            <a:r>
              <a:rPr lang="el-GR" sz="1400" dirty="0"/>
              <a:t>τις καταστάσεις που βρίσκονται (διαχειρίζεται το κύκλο ζωής των εφαρμογών) και 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l-GR" sz="1400" dirty="0"/>
              <a:t>παρέχει την </a:t>
            </a:r>
            <a:r>
              <a:rPr lang="el-GR" sz="1400" b="1" dirty="0"/>
              <a:t>κοινή στοίβα </a:t>
            </a:r>
            <a:r>
              <a:rPr lang="el-GR" sz="1400" dirty="0"/>
              <a:t>πλοήγησης από </a:t>
            </a:r>
            <a:r>
              <a:rPr lang="en-US" sz="1400" dirty="0"/>
              <a:t>activity </a:t>
            </a:r>
            <a:r>
              <a:rPr lang="el-GR" sz="1400" dirty="0"/>
              <a:t>σε </a:t>
            </a:r>
            <a:r>
              <a:rPr lang="en-US" sz="1400" dirty="0"/>
              <a:t>activity</a:t>
            </a:r>
            <a:r>
              <a:rPr lang="el-GR" sz="1400" dirty="0"/>
              <a:t> με το </a:t>
            </a:r>
            <a:r>
              <a:rPr lang="el-GR" sz="1400" dirty="0" err="1"/>
              <a:t>back</a:t>
            </a:r>
            <a:r>
              <a:rPr lang="el-GR" sz="1400" dirty="0"/>
              <a:t> (</a:t>
            </a:r>
            <a:r>
              <a:rPr lang="el-GR" sz="1400" dirty="0" err="1"/>
              <a:t>navigation</a:t>
            </a:r>
            <a:r>
              <a:rPr lang="el-GR" sz="1400" dirty="0"/>
              <a:t> </a:t>
            </a:r>
            <a:r>
              <a:rPr lang="el-GR" sz="1400" dirty="0" err="1"/>
              <a:t>back</a:t>
            </a:r>
            <a:r>
              <a:rPr lang="el-GR" sz="1400" dirty="0"/>
              <a:t> </a:t>
            </a:r>
            <a:r>
              <a:rPr lang="el-GR" sz="1400" dirty="0" err="1"/>
              <a:t>stack</a:t>
            </a:r>
            <a:r>
              <a:rPr lang="el-GR" sz="1400" dirty="0"/>
              <a:t>)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6D9A124-ADA7-4D9D-9450-C05CCE92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22</a:t>
            </a:fld>
            <a:endParaRPr lang="el-GR"/>
          </a:p>
          <a:p>
            <a:pPr>
              <a:defRPr/>
            </a:pPr>
            <a:endParaRPr lang="el-GR"/>
          </a:p>
        </p:txBody>
      </p:sp>
      <p:pic>
        <p:nvPicPr>
          <p:cNvPr id="6" name="Εικόνα 5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D7FE07DE-C14E-426C-A9B0-F61012B72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4" y="3505200"/>
            <a:ext cx="8277482" cy="2616060"/>
          </a:xfrm>
          <a:prstGeom prst="rect">
            <a:avLst/>
          </a:prstGeom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B4EEA515-10ED-403B-BF35-2FDDBDABEEFA}"/>
              </a:ext>
            </a:extLst>
          </p:cNvPr>
          <p:cNvSpPr/>
          <p:nvPr/>
        </p:nvSpPr>
        <p:spPr>
          <a:xfrm>
            <a:off x="78466" y="6494834"/>
            <a:ext cx="95538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https://developer.android.com/guide/components/activities/tasks-and-back-stack</a:t>
            </a:r>
            <a:r>
              <a:rPr lang="en-US" sz="1200" dirty="0"/>
              <a:t>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F5F73BF-2806-4D46-9776-7DDADC972512}"/>
              </a:ext>
            </a:extLst>
          </p:cNvPr>
          <p:cNvSpPr/>
          <p:nvPr/>
        </p:nvSpPr>
        <p:spPr>
          <a:xfrm>
            <a:off x="244912" y="5993169"/>
            <a:ext cx="89368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rgbClr val="202124"/>
                </a:solidFill>
                <a:latin typeface="Roboto" panose="02000000000000000000" pitchFamily="2" charset="0"/>
              </a:rPr>
              <a:t>Figure.</a:t>
            </a:r>
            <a:r>
              <a:rPr lang="en-US" sz="1050" dirty="0">
                <a:solidFill>
                  <a:srgbClr val="202124"/>
                </a:solidFill>
                <a:latin typeface="Roboto" panose="02000000000000000000" pitchFamily="2" charset="0"/>
              </a:rPr>
              <a:t> A representation of how each </a:t>
            </a:r>
            <a:r>
              <a:rPr lang="en-US" sz="1050" b="1" dirty="0">
                <a:solidFill>
                  <a:srgbClr val="202124"/>
                </a:solidFill>
                <a:latin typeface="Roboto" panose="02000000000000000000" pitchFamily="2" charset="0"/>
              </a:rPr>
              <a:t>new activity in a task </a:t>
            </a:r>
            <a:r>
              <a:rPr lang="en-US" sz="1050" dirty="0">
                <a:solidFill>
                  <a:srgbClr val="202124"/>
                </a:solidFill>
                <a:latin typeface="Roboto" panose="02000000000000000000" pitchFamily="2" charset="0"/>
              </a:rPr>
              <a:t>adds an item to the back stack. </a:t>
            </a:r>
          </a:p>
          <a:p>
            <a:r>
              <a:rPr lang="en-US" sz="1050" dirty="0">
                <a:solidFill>
                  <a:srgbClr val="202124"/>
                </a:solidFill>
                <a:latin typeface="Roboto" panose="02000000000000000000" pitchFamily="2" charset="0"/>
              </a:rPr>
              <a:t>When the user presses the </a:t>
            </a:r>
            <a:r>
              <a:rPr lang="en-US" sz="1050" b="1" dirty="0">
                <a:solidFill>
                  <a:srgbClr val="202124"/>
                </a:solidFill>
                <a:latin typeface="Roboto" panose="02000000000000000000" pitchFamily="2" charset="0"/>
              </a:rPr>
              <a:t>Back</a:t>
            </a:r>
            <a:r>
              <a:rPr lang="en-US" sz="1050" dirty="0">
                <a:solidFill>
                  <a:srgbClr val="202124"/>
                </a:solidFill>
                <a:latin typeface="Roboto" panose="02000000000000000000" pitchFamily="2" charset="0"/>
              </a:rPr>
              <a:t> button, the current activity is destroyed and the previous activity resumes.</a:t>
            </a:r>
            <a:endParaRPr lang="el-GR" sz="10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594FB2-5A17-4471-9D1D-1DA060DDE2AD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4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2CB452-41E1-4DFB-9405-81F16BDC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146854"/>
            <a:ext cx="8035925" cy="838200"/>
          </a:xfrm>
        </p:spPr>
        <p:txBody>
          <a:bodyPr/>
          <a:lstStyle/>
          <a:p>
            <a:r>
              <a:rPr lang="en-US" sz="2800" dirty="0"/>
              <a:t>E</a:t>
            </a:r>
            <a:r>
              <a:rPr lang="el-GR" sz="2800" dirty="0" err="1"/>
              <a:t>κτέλεση</a:t>
            </a:r>
            <a:r>
              <a:rPr lang="el-GR" sz="2800" dirty="0"/>
              <a:t> συστατικών: ο μηχανισμός </a:t>
            </a:r>
            <a:r>
              <a:rPr lang="el-GR" sz="2800" dirty="0" err="1"/>
              <a:t>Intent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704A72-6579-44B9-9FEC-8C650AEC0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06" y="1251051"/>
            <a:ext cx="39290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1600" dirty="0"/>
              <a:t>Σε </a:t>
            </a:r>
            <a:r>
              <a:rPr lang="el-GR" sz="1600" dirty="0" err="1"/>
              <a:t>android</a:t>
            </a:r>
            <a:r>
              <a:rPr lang="el-GR" sz="1600" dirty="0"/>
              <a:t> σχεδόν ΟΛΕΣ οι αλληλοεπιδράσεις γίνονται μέσω </a:t>
            </a:r>
            <a:r>
              <a:rPr lang="el-GR" sz="1600" dirty="0" err="1"/>
              <a:t>intents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l-GR" sz="1600" dirty="0"/>
              <a:t>Μηχανισμός που καθορίζει ποια συγκεκριμένη ενέργεια (</a:t>
            </a:r>
            <a:r>
              <a:rPr lang="el-GR" sz="1600" dirty="0" err="1"/>
              <a:t>action</a:t>
            </a:r>
            <a:r>
              <a:rPr lang="el-GR" sz="1600" dirty="0"/>
              <a:t>) πρέπει να εκτελεστεί στέλνοντας </a:t>
            </a:r>
            <a:r>
              <a:rPr lang="el-GR" sz="1600" b="1" dirty="0"/>
              <a:t>ασύγχρονα μηνύματα</a:t>
            </a:r>
          </a:p>
          <a:p>
            <a:pPr>
              <a:spcAft>
                <a:spcPts val="600"/>
              </a:spcAft>
            </a:pPr>
            <a:r>
              <a:rPr lang="el-GR" sz="1600" dirty="0"/>
              <a:t>Ο ρόλος ενός </a:t>
            </a:r>
            <a:r>
              <a:rPr lang="el-GR" sz="1600" dirty="0" err="1"/>
              <a:t>intent</a:t>
            </a:r>
            <a:r>
              <a:rPr lang="el-GR" sz="1600" dirty="0"/>
              <a:t> είναι να αιτηθεί </a:t>
            </a:r>
            <a:r>
              <a:rPr lang="el-GR" sz="1600" b="1" dirty="0"/>
              <a:t>– στέλνοντας μήνυμα προς τον </a:t>
            </a:r>
            <a:r>
              <a:rPr lang="el-GR" sz="1600" b="1" dirty="0" err="1"/>
              <a:t>ActivityManagerService</a:t>
            </a:r>
            <a:r>
              <a:rPr lang="el-GR" sz="1600" b="1" dirty="0"/>
              <a:t> </a:t>
            </a:r>
            <a:r>
              <a:rPr lang="el-GR" sz="1600" dirty="0"/>
              <a:t>για μια ενέργεια που ο χρήστης επιθυμεί να γίνει </a:t>
            </a:r>
          </a:p>
          <a:p>
            <a:pPr>
              <a:spcAft>
                <a:spcPts val="600"/>
              </a:spcAft>
            </a:pPr>
            <a:r>
              <a:rPr lang="el-GR" sz="1600" dirty="0"/>
              <a:t>Μέσω των </a:t>
            </a:r>
            <a:r>
              <a:rPr lang="el-GR" sz="1600" dirty="0" err="1"/>
              <a:t>intents</a:t>
            </a:r>
            <a:r>
              <a:rPr lang="el-GR" sz="1600" dirty="0"/>
              <a:t> μπορούμε να ξεκινήσουμε την εκτέλεση των </a:t>
            </a:r>
            <a:r>
              <a:rPr lang="el-GR" sz="1600" dirty="0" err="1"/>
              <a:t>Activities</a:t>
            </a:r>
            <a:r>
              <a:rPr lang="el-GR" sz="1600" dirty="0"/>
              <a:t>, των Services και των </a:t>
            </a:r>
            <a:r>
              <a:rPr lang="el-GR" sz="1600" dirty="0" err="1"/>
              <a:t>Broadcast</a:t>
            </a:r>
            <a:r>
              <a:rPr lang="el-GR" sz="1600" dirty="0"/>
              <a:t> </a:t>
            </a:r>
            <a:r>
              <a:rPr lang="el-GR" sz="1600" dirty="0" err="1"/>
              <a:t>Receivers</a:t>
            </a:r>
            <a:r>
              <a:rPr lang="el-GR" sz="1600" dirty="0"/>
              <a:t> </a:t>
            </a:r>
            <a:r>
              <a:rPr lang="el-GR" sz="1600" b="1" dirty="0"/>
              <a:t>(όχι </a:t>
            </a:r>
            <a:r>
              <a:rPr lang="en-US" sz="1600" b="1" dirty="0"/>
              <a:t>Content Providers)</a:t>
            </a:r>
            <a:endParaRPr lang="el-GR" sz="1600" b="1" dirty="0"/>
          </a:p>
          <a:p>
            <a:pPr>
              <a:spcAft>
                <a:spcPts val="600"/>
              </a:spcAft>
            </a:pPr>
            <a:endParaRPr lang="el-GR" sz="1600" dirty="0"/>
          </a:p>
          <a:p>
            <a:pPr>
              <a:spcAft>
                <a:spcPts val="600"/>
              </a:spcAft>
            </a:pPr>
            <a:endParaRPr lang="el-GR" sz="16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03B60BB-936C-4473-941C-55AC0ED30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1524000"/>
            <a:ext cx="4803774" cy="2217126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C357FFD-666A-4776-89A3-A5335631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23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F9AFFEC-40B9-4684-AB70-D1A254A97FFD}"/>
              </a:ext>
            </a:extLst>
          </p:cNvPr>
          <p:cNvSpPr/>
          <p:nvPr/>
        </p:nvSpPr>
        <p:spPr>
          <a:xfrm>
            <a:off x="581795" y="6496438"/>
            <a:ext cx="647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https://developer.android.com/guide/components/intents-filters?hl=en</a:t>
            </a:r>
            <a:endParaRPr lang="el-GR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AA9D1-351D-465B-B08E-82D240791E7B}"/>
              </a:ext>
            </a:extLst>
          </p:cNvPr>
          <p:cNvSpPr txBox="1"/>
          <p:nvPr/>
        </p:nvSpPr>
        <p:spPr>
          <a:xfrm>
            <a:off x="552494" y="51025"/>
            <a:ext cx="5924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70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E0AD34-6C75-47CA-A3C3-B3D839AA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&amp; Multitasking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2DD0DE-7C1A-4C65-9B92-047C10902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53" y="1161234"/>
            <a:ext cx="5534347" cy="51178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sz="1600" dirty="0"/>
              <a:t>Έστω ότι η </a:t>
            </a:r>
            <a:r>
              <a:rPr lang="el-GR" sz="1600" b="1" dirty="0"/>
              <a:t>τρέχουσα εργασία </a:t>
            </a:r>
            <a:r>
              <a:rPr lang="el-GR" sz="1600" dirty="0"/>
              <a:t>είναι το </a:t>
            </a:r>
            <a:r>
              <a:rPr lang="en-US" sz="1600" b="1" dirty="0"/>
              <a:t>Task A </a:t>
            </a:r>
            <a:r>
              <a:rPr lang="el-GR" sz="1600" dirty="0"/>
              <a:t>με 2 </a:t>
            </a:r>
            <a:r>
              <a:rPr lang="en-US" sz="1600" dirty="0"/>
              <a:t>activities, </a:t>
            </a:r>
            <a:r>
              <a:rPr lang="el-GR" sz="1600" dirty="0"/>
              <a:t>μία στο προσκήνιο </a:t>
            </a:r>
            <a:r>
              <a:rPr lang="el-GR" sz="1200" dirty="0"/>
              <a:t>(</a:t>
            </a:r>
            <a:r>
              <a:rPr lang="en-US" sz="1200" dirty="0"/>
              <a:t>foreground) </a:t>
            </a:r>
            <a:r>
              <a:rPr lang="el-GR" sz="1600" dirty="0"/>
              <a:t>και</a:t>
            </a:r>
            <a:r>
              <a:rPr lang="en-US" sz="1600" dirty="0"/>
              <a:t> </a:t>
            </a:r>
            <a:r>
              <a:rPr lang="el-GR" sz="1600" dirty="0"/>
              <a:t>μία στο παρασκήνιο </a:t>
            </a:r>
            <a:r>
              <a:rPr lang="el-GR" sz="1200" dirty="0"/>
              <a:t>(</a:t>
            </a:r>
            <a:r>
              <a:rPr lang="en-US" sz="1200" dirty="0"/>
              <a:t>background</a:t>
            </a:r>
            <a:r>
              <a:rPr lang="el-GR" sz="1200" dirty="0"/>
              <a:t>)</a:t>
            </a:r>
            <a:r>
              <a:rPr lang="en-US" sz="16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Ο χρήστης πατά το </a:t>
            </a:r>
            <a:r>
              <a:rPr lang="en-US" sz="1600" b="1" i="1" dirty="0"/>
              <a:t>Home</a:t>
            </a:r>
            <a:r>
              <a:rPr lang="en-US" sz="1600" b="1" dirty="0"/>
              <a:t> button</a:t>
            </a:r>
            <a:r>
              <a:rPr lang="el-GR" sz="1600" b="1" dirty="0"/>
              <a:t> </a:t>
            </a:r>
            <a:r>
              <a:rPr lang="el-GR" sz="1600" dirty="0"/>
              <a:t>και ξεκινά μία </a:t>
            </a:r>
            <a:r>
              <a:rPr lang="el-GR" sz="1600" b="1" dirty="0"/>
              <a:t>νέα </a:t>
            </a:r>
            <a:r>
              <a:rPr lang="en-US" sz="1600" b="1" dirty="0"/>
              <a:t>app</a:t>
            </a:r>
            <a:r>
              <a:rPr lang="el-GR" sz="1600" b="1" dirty="0"/>
              <a:t> </a:t>
            </a:r>
            <a:r>
              <a:rPr lang="el-GR" sz="1600" dirty="0"/>
              <a:t>από τον</a:t>
            </a:r>
            <a:r>
              <a:rPr lang="en-US" sz="1600" dirty="0"/>
              <a:t> app launcher.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Όταν εμφανίζεται το </a:t>
            </a:r>
            <a:r>
              <a:rPr lang="en-US" sz="1600" b="1" dirty="0"/>
              <a:t>Home screen</a:t>
            </a:r>
            <a:r>
              <a:rPr lang="en-US" sz="1600" dirty="0"/>
              <a:t>, </a:t>
            </a:r>
            <a:r>
              <a:rPr lang="el-GR" sz="1600" dirty="0"/>
              <a:t>το </a:t>
            </a:r>
            <a:r>
              <a:rPr lang="en-US" sz="1600" b="1" dirty="0"/>
              <a:t>Task A</a:t>
            </a:r>
            <a:r>
              <a:rPr lang="en-US" sz="1600" dirty="0"/>
              <a:t> </a:t>
            </a:r>
            <a:r>
              <a:rPr lang="el-GR" sz="1600" dirty="0"/>
              <a:t>πηγαίνει στο </a:t>
            </a:r>
            <a:r>
              <a:rPr lang="el-GR" sz="1600" b="1" dirty="0"/>
              <a:t>παρασκήνιο</a:t>
            </a:r>
            <a:r>
              <a:rPr lang="en-US" sz="16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Όταν ξεκινά η νέα </a:t>
            </a:r>
            <a:r>
              <a:rPr lang="en-US" sz="1600" dirty="0"/>
              <a:t>app, </a:t>
            </a:r>
            <a:r>
              <a:rPr lang="el-GR" sz="1600" dirty="0"/>
              <a:t>το σύστημα ξεκινά ένα </a:t>
            </a:r>
            <a:r>
              <a:rPr lang="en-US" sz="1600" dirty="0"/>
              <a:t>  </a:t>
            </a:r>
            <a:r>
              <a:rPr lang="el-GR" sz="1600" b="1" dirty="0"/>
              <a:t>νέο </a:t>
            </a:r>
            <a:r>
              <a:rPr lang="en-US" sz="1600" b="1" dirty="0"/>
              <a:t>task </a:t>
            </a:r>
            <a:r>
              <a:rPr lang="el-GR" sz="1600" dirty="0"/>
              <a:t>για την </a:t>
            </a:r>
            <a:r>
              <a:rPr lang="en-US" sz="1600" dirty="0"/>
              <a:t>app (Task B)</a:t>
            </a:r>
            <a:r>
              <a:rPr lang="el-GR" sz="1600" dirty="0"/>
              <a:t> με τη δική της </a:t>
            </a:r>
            <a:r>
              <a:rPr lang="el-GR" sz="1600" b="1" dirty="0"/>
              <a:t>στοίβα</a:t>
            </a:r>
            <a:r>
              <a:rPr lang="en-US" sz="1600" dirty="0"/>
              <a:t> </a:t>
            </a:r>
            <a:r>
              <a:rPr lang="el-GR" sz="1200" dirty="0"/>
              <a:t>(</a:t>
            </a:r>
            <a:r>
              <a:rPr lang="en-US" sz="1200" dirty="0"/>
              <a:t>stack</a:t>
            </a:r>
            <a:r>
              <a:rPr lang="el-GR" sz="1200" dirty="0"/>
              <a:t>)</a:t>
            </a:r>
            <a:r>
              <a:rPr lang="en-US" sz="1200" dirty="0"/>
              <a:t> </a:t>
            </a:r>
            <a:r>
              <a:rPr lang="el-GR" sz="1600" dirty="0"/>
              <a:t>από</a:t>
            </a:r>
            <a:r>
              <a:rPr lang="en-US" sz="1600" b="1" dirty="0"/>
              <a:t> activities</a:t>
            </a:r>
            <a:r>
              <a:rPr lang="en-US" sz="16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Αφού </a:t>
            </a:r>
            <a:r>
              <a:rPr lang="el-GR" sz="1600" dirty="0" err="1"/>
              <a:t>διαλεχθεί</a:t>
            </a:r>
            <a:r>
              <a:rPr lang="el-GR" sz="1600" dirty="0"/>
              <a:t> με αυτή την </a:t>
            </a:r>
            <a:r>
              <a:rPr lang="en-US" sz="1600" dirty="0"/>
              <a:t>app, </a:t>
            </a:r>
            <a:r>
              <a:rPr lang="el-GR" sz="1600" dirty="0"/>
              <a:t>ο χρήστης </a:t>
            </a:r>
            <a:r>
              <a:rPr lang="el-GR" sz="1600" b="1" dirty="0"/>
              <a:t>επιστρέφει στη </a:t>
            </a:r>
            <a:r>
              <a:rPr lang="en-US" sz="1600" b="1" dirty="0"/>
              <a:t>Home </a:t>
            </a:r>
            <a:r>
              <a:rPr lang="el-GR" sz="1600" dirty="0"/>
              <a:t>πάλι και επιλέγει την προηγούμενη </a:t>
            </a:r>
            <a:r>
              <a:rPr lang="en-US" sz="1600" dirty="0"/>
              <a:t>app </a:t>
            </a:r>
            <a:r>
              <a:rPr lang="el-GR" sz="1600" dirty="0"/>
              <a:t>(</a:t>
            </a:r>
            <a:r>
              <a:rPr lang="en-US" sz="1600" dirty="0"/>
              <a:t>Task A</a:t>
            </a:r>
            <a:r>
              <a:rPr lang="el-GR" sz="1600" dirty="0"/>
              <a:t>)</a:t>
            </a:r>
            <a:r>
              <a:rPr lang="en-US" sz="16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Η </a:t>
            </a:r>
            <a:r>
              <a:rPr lang="en-US" sz="1600" dirty="0"/>
              <a:t>Task A </a:t>
            </a:r>
            <a:r>
              <a:rPr lang="el-GR" sz="1600" dirty="0"/>
              <a:t>έρχεται στο προσκήνιο, όλες οι </a:t>
            </a:r>
            <a:r>
              <a:rPr lang="en-US" sz="1600" dirty="0"/>
              <a:t>activities </a:t>
            </a:r>
            <a:r>
              <a:rPr lang="el-GR" sz="1600" dirty="0"/>
              <a:t>στην στοίβα της είναι άθικτες και η </a:t>
            </a:r>
            <a:r>
              <a:rPr lang="en-US" sz="1600" dirty="0"/>
              <a:t> activity </a:t>
            </a:r>
            <a:r>
              <a:rPr lang="el-GR" sz="1600" dirty="0"/>
              <a:t>στην κορυφή της στοίβας συνεχίζει.</a:t>
            </a:r>
            <a:r>
              <a:rPr lang="en-US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1600" dirty="0"/>
              <a:t>Ο χρήστης μπορεί πάλι να επιστρέψει στην </a:t>
            </a:r>
            <a:r>
              <a:rPr lang="en-US" sz="1600" dirty="0"/>
              <a:t>Task B </a:t>
            </a:r>
            <a:r>
              <a:rPr lang="el-GR" sz="1600" dirty="0"/>
              <a:t>(μέσω της</a:t>
            </a:r>
            <a:r>
              <a:rPr lang="en-US" sz="1600" dirty="0"/>
              <a:t> Home</a:t>
            </a:r>
            <a:r>
              <a:rPr lang="el-GR" sz="1600" dirty="0"/>
              <a:t>) ή από τα πρόσφατα </a:t>
            </a:r>
            <a:r>
              <a:rPr lang="en-US" sz="1600" dirty="0"/>
              <a:t>screens</a:t>
            </a:r>
            <a:r>
              <a:rPr lang="el-GR" sz="1600" dirty="0"/>
              <a:t> ή να καλέσει μία άλλη </a:t>
            </a:r>
            <a:r>
              <a:rPr lang="en-US" sz="1600" dirty="0"/>
              <a:t>app.</a:t>
            </a:r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0EA047-905B-471A-9A0D-E5165716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24</a:t>
            </a:fld>
            <a:endParaRPr lang="el-GR"/>
          </a:p>
          <a:p>
            <a:pPr>
              <a:defRPr/>
            </a:pPr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6467AB-2169-4192-9666-32D7C962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53" y="1504950"/>
            <a:ext cx="3601094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4EA49EC-7DAF-4B9F-81CD-CA6886770EEB}"/>
              </a:ext>
            </a:extLst>
          </p:cNvPr>
          <p:cNvSpPr/>
          <p:nvPr/>
        </p:nvSpPr>
        <p:spPr>
          <a:xfrm>
            <a:off x="0" y="6398139"/>
            <a:ext cx="891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https://developer.android.com/guide/components/activities/tasks-and-back-stack</a:t>
            </a:r>
            <a:endParaRPr lang="el-GR" sz="14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8A7BF1A-01B8-47A8-AC94-6A5EB87072CA}"/>
              </a:ext>
            </a:extLst>
          </p:cNvPr>
          <p:cNvSpPr/>
          <p:nvPr/>
        </p:nvSpPr>
        <p:spPr>
          <a:xfrm>
            <a:off x="6056324" y="4363957"/>
            <a:ext cx="2821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02124"/>
                </a:solidFill>
                <a:latin typeface="Roboto" panose="02000000000000000000" pitchFamily="2" charset="0"/>
              </a:rPr>
              <a:t>Figure.</a:t>
            </a:r>
            <a:r>
              <a:rPr lang="en-US" sz="1200" dirty="0">
                <a:solidFill>
                  <a:srgbClr val="202124"/>
                </a:solidFill>
                <a:latin typeface="Roboto" panose="02000000000000000000" pitchFamily="2" charset="0"/>
              </a:rPr>
              <a:t> Two tasks: Task B receives user interaction in the foreground, while Task A is in the background, waiting to be resumed.</a:t>
            </a:r>
            <a:endParaRPr lang="el-G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2BFA5D-0BA5-4ABB-851B-D5D8518A6FDB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983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B068F87-7445-48AF-BE8D-88680673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Activity: </a:t>
            </a:r>
            <a:r>
              <a:rPr lang="el-GR" sz="3200" dirty="0"/>
              <a:t>Καταστάσεις και </a:t>
            </a:r>
            <a:r>
              <a:rPr lang="en-US" sz="3200" dirty="0"/>
              <a:t>callbacks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1DF310-5849-49C7-819D-9EAD70DB3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272462" cy="511789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l-GR" sz="2000" dirty="0"/>
              <a:t>Αρχικοποίηση</a:t>
            </a:r>
            <a:r>
              <a:rPr lang="en-US" sz="2000" dirty="0"/>
              <a:t> UI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onCreate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/>
              <a:t>-&gt;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CREATED</a:t>
            </a:r>
            <a:endParaRPr lang="el-GR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+mj-lt"/>
              <a:buAutoNum type="arabicPeriod"/>
            </a:pPr>
            <a:r>
              <a:rPr lang="el-GR" sz="2000" dirty="0"/>
              <a:t>Εμφανίζεται το </a:t>
            </a:r>
            <a:r>
              <a:rPr lang="en-US" sz="2000" dirty="0"/>
              <a:t>UI</a:t>
            </a:r>
            <a:r>
              <a:rPr lang="el-GR" sz="2000" dirty="0"/>
              <a:t> αλλά δεν είναι έτοιμο για αλληλεπίδραση – μετάβαση</a:t>
            </a:r>
            <a:r>
              <a:rPr lang="en-US" sz="2000" dirty="0"/>
              <a:t>  </a:t>
            </a:r>
          </a:p>
          <a:p>
            <a:pPr lvl="1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onStart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/>
              <a:t>-&gt;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STARTED</a:t>
            </a:r>
            <a:endParaRPr lang="el-GR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+mj-lt"/>
              <a:buAutoNum type="arabicPeriod"/>
            </a:pPr>
            <a:r>
              <a:rPr lang="el-GR" sz="2000" dirty="0"/>
              <a:t>Αλληλεπίδραση με το χρήστη</a:t>
            </a:r>
            <a:r>
              <a:rPr lang="en-US" sz="2000" dirty="0"/>
              <a:t> </a:t>
            </a:r>
          </a:p>
          <a:p>
            <a:pPr lvl="1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onResume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/>
              <a:t>-&gt;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RESUMED</a:t>
            </a:r>
            <a:endParaRPr lang="el-GR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+mj-lt"/>
              <a:buAutoNum type="arabicPeriod"/>
            </a:pPr>
            <a:r>
              <a:rPr lang="el-GR" sz="2000" dirty="0"/>
              <a:t>Ο χρήστης αφήνει την τρέχουσα </a:t>
            </a:r>
            <a:r>
              <a:rPr lang="en-US" sz="2000" dirty="0"/>
              <a:t>activity</a:t>
            </a:r>
            <a:r>
              <a:rPr lang="el-GR" sz="2000" dirty="0"/>
              <a:t>,</a:t>
            </a:r>
            <a:r>
              <a:rPr lang="en-US" sz="2000" dirty="0"/>
              <a:t> </a:t>
            </a:r>
            <a:r>
              <a:rPr lang="el-GR" sz="2000" dirty="0"/>
              <a:t>η οποία φεύγει από το προσκήνιο φαίνεται ακόμη, μετάβαση </a:t>
            </a:r>
            <a:endParaRPr lang="en-US" sz="2000" dirty="0"/>
          </a:p>
          <a:p>
            <a:pPr lvl="1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onPause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/>
              <a:t>-&gt;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PAUSED</a:t>
            </a:r>
            <a:endParaRPr lang="el-GR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+mj-lt"/>
              <a:buAutoNum type="arabicPeriod"/>
            </a:pPr>
            <a:r>
              <a:rPr lang="el-GR" sz="2000" dirty="0"/>
              <a:t>Δεν φαίνεται στην οθόνη, δεν καταστρέφεται παραμένει σε αναμονή στη στοίβα</a:t>
            </a:r>
            <a:r>
              <a:rPr lang="en-US" sz="2000" dirty="0"/>
              <a:t> </a:t>
            </a:r>
          </a:p>
          <a:p>
            <a:pPr lvl="1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onStop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/>
              <a:t>-&gt;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STOPPED</a:t>
            </a:r>
            <a:endParaRPr lang="el-GR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+mj-lt"/>
              <a:buAutoNum type="arabicPeriod"/>
            </a:pPr>
            <a:r>
              <a:rPr lang="el-GR" sz="2000" dirty="0"/>
              <a:t>Ολοκληρώνεται ή καταστρέφεται</a:t>
            </a:r>
            <a:r>
              <a:rPr lang="en-US" sz="2000" dirty="0"/>
              <a:t> </a:t>
            </a:r>
          </a:p>
          <a:p>
            <a:pPr lvl="1"/>
            <a:r>
              <a:rPr lang="en-US" sz="1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onDestroy</a:t>
            </a:r>
            <a:r>
              <a:rPr lang="en-US" sz="16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/>
              <a:t>-&gt; </a:t>
            </a:r>
            <a:r>
              <a:rPr lang="en-US" sz="16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DESTROYED</a:t>
            </a:r>
            <a:endParaRPr lang="el-GR" sz="16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l-GR" sz="2000" dirty="0"/>
          </a:p>
          <a:p>
            <a:endParaRPr lang="en-US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018AAD7-832D-4A18-B0F2-DAC1CCF0D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25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A1BAE-3250-4C1C-8FFE-FBD40FCEC870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4CC579-0AE1-4963-827C-44742DBF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Lifecycle</a:t>
            </a:r>
            <a:endParaRPr lang="el-GR" dirty="0"/>
          </a:p>
        </p:txBody>
      </p:sp>
      <p:pic>
        <p:nvPicPr>
          <p:cNvPr id="6" name="Picture 4" descr="D:\Anaptiksi Logismikou\2012-2013\basic-lifecycle-create.png">
            <a:extLst>
              <a:ext uri="{FF2B5EF4-FFF2-40B4-BE49-F238E27FC236}">
                <a16:creationId xmlns:a16="http://schemas.microsoft.com/office/drawing/2014/main" id="{46A78439-16F1-49F2-B1BA-87EFDA6A9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22" y="2209800"/>
            <a:ext cx="7115267" cy="3200400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4EEBA-8146-4BC5-AD14-BE3444B9CDF2}"/>
              </a:ext>
            </a:extLst>
          </p:cNvPr>
          <p:cNvSpPr txBox="1"/>
          <p:nvPr/>
        </p:nvSpPr>
        <p:spPr>
          <a:xfrm>
            <a:off x="1905000" y="5410200"/>
            <a:ext cx="5562600" cy="553998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000" dirty="0"/>
              <a:t>Καλείται όταν το </a:t>
            </a:r>
            <a:r>
              <a:rPr lang="en-US" sz="1000" dirty="0"/>
              <a:t>activity </a:t>
            </a:r>
            <a:r>
              <a:rPr lang="el-GR" sz="1000" dirty="0"/>
              <a:t>πρωτοξεκινά</a:t>
            </a:r>
            <a:r>
              <a:rPr lang="en-US" sz="1000" dirty="0"/>
              <a:t>. </a:t>
            </a:r>
            <a:r>
              <a:rPr lang="el-GR" sz="1000" dirty="0"/>
              <a:t>Μπορεί να χρησιμοποιηθεί για αρχικοποίηση της </a:t>
            </a:r>
            <a:r>
              <a:rPr lang="el-GR" sz="1000" dirty="0" err="1"/>
              <a:t>διεπαφής</a:t>
            </a:r>
            <a:r>
              <a:rPr lang="el-GR" sz="1000" dirty="0"/>
              <a:t> χρήστη</a:t>
            </a:r>
            <a:r>
              <a:rPr lang="en-US" sz="1000" dirty="0"/>
              <a:t>.</a:t>
            </a:r>
            <a:r>
              <a:rPr lang="el-GR" sz="1000" dirty="0"/>
              <a:t> Παίρνει μία παράμετρο</a:t>
            </a:r>
            <a:r>
              <a:rPr lang="en-US" sz="1000" dirty="0"/>
              <a:t> null </a:t>
            </a:r>
            <a:r>
              <a:rPr lang="el-GR" sz="1000" dirty="0"/>
              <a:t>ή πληροφορίες κατάστασης που είχαν αποθηκευτεί από την</a:t>
            </a:r>
            <a:r>
              <a:rPr lang="en-US" sz="1000" dirty="0"/>
              <a:t> </a:t>
            </a:r>
            <a:r>
              <a:rPr lang="el-GR" sz="1000" dirty="0"/>
              <a:t>μέθοδο </a:t>
            </a:r>
            <a:r>
              <a:rPr lang="en-US" sz="1000" dirty="0" err="1"/>
              <a:t>onSaveInstanceState</a:t>
            </a:r>
            <a:r>
              <a:rPr lang="en-US" sz="1000" dirty="0"/>
              <a:t>()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2F7C73-F8EF-467F-83B5-170DD09EF214}"/>
              </a:ext>
            </a:extLst>
          </p:cNvPr>
          <p:cNvSpPr/>
          <p:nvPr/>
        </p:nvSpPr>
        <p:spPr bwMode="auto">
          <a:xfrm>
            <a:off x="533400" y="4191000"/>
            <a:ext cx="1295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9" name="Straight Arrow Connector 9">
            <a:extLst>
              <a:ext uri="{FF2B5EF4-FFF2-40B4-BE49-F238E27FC236}">
                <a16:creationId xmlns:a16="http://schemas.microsoft.com/office/drawing/2014/main" id="{CF9F9D00-DBBD-4F6B-9587-8D308976D97F}"/>
              </a:ext>
            </a:extLst>
          </p:cNvPr>
          <p:cNvCxnSpPr>
            <a:stCxn id="8" idx="4"/>
            <a:endCxn id="7" idx="1"/>
          </p:cNvCxnSpPr>
          <p:nvPr/>
        </p:nvCxnSpPr>
        <p:spPr bwMode="auto">
          <a:xfrm rot="16200000" flipH="1">
            <a:off x="1099751" y="4881949"/>
            <a:ext cx="886599" cy="7239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BECFA43-7D8F-4D31-959F-168A95799762}"/>
              </a:ext>
            </a:extLst>
          </p:cNvPr>
          <p:cNvSpPr txBox="1"/>
          <p:nvPr/>
        </p:nvSpPr>
        <p:spPr>
          <a:xfrm>
            <a:off x="2514600" y="4800600"/>
            <a:ext cx="3581400" cy="24622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000" dirty="0"/>
              <a:t>Το </a:t>
            </a:r>
            <a:r>
              <a:rPr lang="en-US" sz="1000" dirty="0"/>
              <a:t>activity </a:t>
            </a:r>
            <a:r>
              <a:rPr lang="el-GR" sz="1000" dirty="0"/>
              <a:t>είναι έτοιμο για εμφάνιση προς το χρήστη</a:t>
            </a:r>
            <a:endParaRPr lang="en-US" sz="1000" dirty="0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1DEE06DE-4024-4493-BB74-5B48D013CB8C}"/>
              </a:ext>
            </a:extLst>
          </p:cNvPr>
          <p:cNvSpPr/>
          <p:nvPr/>
        </p:nvSpPr>
        <p:spPr bwMode="auto">
          <a:xfrm>
            <a:off x="1524000" y="3505200"/>
            <a:ext cx="1295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89EA4155-C714-4E02-94F0-F98EACDC49C4}"/>
              </a:ext>
            </a:extLst>
          </p:cNvPr>
          <p:cNvCxnSpPr>
            <a:stCxn id="11" idx="4"/>
            <a:endCxn id="10" idx="1"/>
          </p:cNvCxnSpPr>
          <p:nvPr/>
        </p:nvCxnSpPr>
        <p:spPr bwMode="auto">
          <a:xfrm rot="16200000" flipH="1">
            <a:off x="1938695" y="4347805"/>
            <a:ext cx="808911" cy="3429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B248DB4-D79A-490A-A254-5B6537F13CC4}"/>
              </a:ext>
            </a:extLst>
          </p:cNvPr>
          <p:cNvSpPr txBox="1"/>
          <p:nvPr/>
        </p:nvSpPr>
        <p:spPr>
          <a:xfrm>
            <a:off x="3636283" y="3827585"/>
            <a:ext cx="4419600" cy="24622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000" dirty="0"/>
              <a:t>Καλείται όταν το </a:t>
            </a:r>
            <a:r>
              <a:rPr lang="en-US" sz="1000" dirty="0"/>
              <a:t>activity </a:t>
            </a:r>
            <a:r>
              <a:rPr lang="el-GR" sz="1000" dirty="0"/>
              <a:t>είναι έτοιμο να αλληλεπιδρά με τον χρήστη</a:t>
            </a:r>
            <a:r>
              <a:rPr lang="en-US" sz="1000" dirty="0"/>
              <a:t>.`</a:t>
            </a:r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3DB523BA-4686-44E7-9FEB-AA44C8392CDB}"/>
              </a:ext>
            </a:extLst>
          </p:cNvPr>
          <p:cNvSpPr/>
          <p:nvPr/>
        </p:nvSpPr>
        <p:spPr bwMode="auto">
          <a:xfrm>
            <a:off x="3657600" y="2743200"/>
            <a:ext cx="1295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5" name="Straight Arrow Connector 9">
            <a:extLst>
              <a:ext uri="{FF2B5EF4-FFF2-40B4-BE49-F238E27FC236}">
                <a16:creationId xmlns:a16="http://schemas.microsoft.com/office/drawing/2014/main" id="{DBC8C989-057D-47BE-8AE2-C8D493A37983}"/>
              </a:ext>
            </a:extLst>
          </p:cNvPr>
          <p:cNvCxnSpPr>
            <a:stCxn id="14" idx="4"/>
            <a:endCxn id="13" idx="1"/>
          </p:cNvCxnSpPr>
          <p:nvPr/>
        </p:nvCxnSpPr>
        <p:spPr bwMode="auto">
          <a:xfrm rot="5400000">
            <a:off x="3671844" y="3317240"/>
            <a:ext cx="597896" cy="669017"/>
          </a:xfrm>
          <a:prstGeom prst="bentConnector4">
            <a:avLst>
              <a:gd name="adj1" fmla="val 39705"/>
              <a:gd name="adj2" fmla="val 1341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Oval 24">
            <a:extLst>
              <a:ext uri="{FF2B5EF4-FFF2-40B4-BE49-F238E27FC236}">
                <a16:creationId xmlns:a16="http://schemas.microsoft.com/office/drawing/2014/main" id="{35C7572B-98EC-42E1-90C3-13B5921A67E6}"/>
              </a:ext>
            </a:extLst>
          </p:cNvPr>
          <p:cNvSpPr/>
          <p:nvPr/>
        </p:nvSpPr>
        <p:spPr bwMode="auto">
          <a:xfrm>
            <a:off x="2362200" y="2743200"/>
            <a:ext cx="1295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Straight Arrow Connector 9">
            <a:extLst>
              <a:ext uri="{FF2B5EF4-FFF2-40B4-BE49-F238E27FC236}">
                <a16:creationId xmlns:a16="http://schemas.microsoft.com/office/drawing/2014/main" id="{0F1527C0-C4C0-4E08-81CD-0FCD92F0D106}"/>
              </a:ext>
            </a:extLst>
          </p:cNvPr>
          <p:cNvCxnSpPr>
            <a:stCxn id="16" idx="4"/>
            <a:endCxn id="13" idx="1"/>
          </p:cNvCxnSpPr>
          <p:nvPr/>
        </p:nvCxnSpPr>
        <p:spPr bwMode="auto">
          <a:xfrm rot="16200000" flipH="1">
            <a:off x="3024143" y="3338556"/>
            <a:ext cx="597896" cy="62638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C38FE16-5DEF-469A-91E9-C66D4EA82169}"/>
              </a:ext>
            </a:extLst>
          </p:cNvPr>
          <p:cNvSpPr txBox="1"/>
          <p:nvPr/>
        </p:nvSpPr>
        <p:spPr>
          <a:xfrm>
            <a:off x="5791200" y="1676400"/>
            <a:ext cx="3200400" cy="861774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l-GR" sz="1000" dirty="0"/>
              <a:t>Εκτελείται όταν το </a:t>
            </a:r>
            <a:r>
              <a:rPr lang="en-US" sz="1000" dirty="0"/>
              <a:t>activity </a:t>
            </a:r>
            <a:r>
              <a:rPr lang="el-GR" sz="1000" dirty="0"/>
              <a:t>είναι έτοιμο να πάει στο παρασκήνιο (</a:t>
            </a:r>
            <a:r>
              <a:rPr lang="en-US" sz="1000" dirty="0"/>
              <a:t>background)</a:t>
            </a:r>
            <a:r>
              <a:rPr lang="el-GR" sz="1000" dirty="0"/>
              <a:t>, συνήθως επειδή ένα άλλο </a:t>
            </a:r>
            <a:r>
              <a:rPr lang="en-US" sz="1000" dirty="0"/>
              <a:t>activity </a:t>
            </a:r>
            <a:r>
              <a:rPr lang="el-GR" sz="1000" dirty="0"/>
              <a:t>ξεκινάει. Εδώ πρέπει να αποθηκεύονται όποιες αλλαγές έχει κάνει το πρόγραμμα.</a:t>
            </a:r>
            <a:endParaRPr lang="en-US" sz="1000" dirty="0"/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A01076AE-8167-4CDE-A02D-F23221A0F24C}"/>
              </a:ext>
            </a:extLst>
          </p:cNvPr>
          <p:cNvSpPr/>
          <p:nvPr/>
        </p:nvSpPr>
        <p:spPr bwMode="auto">
          <a:xfrm>
            <a:off x="4800600" y="2667000"/>
            <a:ext cx="1295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Arrow Connector 9">
            <a:extLst>
              <a:ext uri="{FF2B5EF4-FFF2-40B4-BE49-F238E27FC236}">
                <a16:creationId xmlns:a16="http://schemas.microsoft.com/office/drawing/2014/main" id="{D6D03E0F-E568-466D-B343-B08D27C437BF}"/>
              </a:ext>
            </a:extLst>
          </p:cNvPr>
          <p:cNvCxnSpPr>
            <a:stCxn id="18" idx="2"/>
            <a:endCxn id="19" idx="6"/>
          </p:cNvCxnSpPr>
          <p:nvPr/>
        </p:nvCxnSpPr>
        <p:spPr bwMode="auto">
          <a:xfrm rot="5400000">
            <a:off x="6526887" y="2107287"/>
            <a:ext cx="433626" cy="12954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DB9316-9B46-4EA0-B269-20982CE99F73}"/>
              </a:ext>
            </a:extLst>
          </p:cNvPr>
          <p:cNvSpPr txBox="1"/>
          <p:nvPr/>
        </p:nvSpPr>
        <p:spPr>
          <a:xfrm>
            <a:off x="5791200" y="3027402"/>
            <a:ext cx="3200400" cy="40011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l-GR" sz="1000" dirty="0"/>
              <a:t>Καλείται όταν το </a:t>
            </a:r>
            <a:r>
              <a:rPr lang="en-US" sz="1000" dirty="0"/>
              <a:t>activity </a:t>
            </a:r>
            <a:r>
              <a:rPr lang="el-GR" sz="1000" dirty="0"/>
              <a:t>δεν είναι ορατό πλέον στο χρήστη</a:t>
            </a:r>
            <a:endParaRPr lang="en-US" sz="1000" dirty="0"/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id="{750E07BB-6758-4D31-9E34-C2D964040576}"/>
              </a:ext>
            </a:extLst>
          </p:cNvPr>
          <p:cNvSpPr/>
          <p:nvPr/>
        </p:nvSpPr>
        <p:spPr bwMode="auto">
          <a:xfrm>
            <a:off x="5638800" y="3505200"/>
            <a:ext cx="1295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3" name="Straight Arrow Connector 9">
            <a:extLst>
              <a:ext uri="{FF2B5EF4-FFF2-40B4-BE49-F238E27FC236}">
                <a16:creationId xmlns:a16="http://schemas.microsoft.com/office/drawing/2014/main" id="{2EBD4D1A-1721-4A8A-A45C-C59C15321B6D}"/>
              </a:ext>
            </a:extLst>
          </p:cNvPr>
          <p:cNvCxnSpPr>
            <a:stCxn id="21" idx="2"/>
            <a:endCxn id="22" idx="6"/>
          </p:cNvCxnSpPr>
          <p:nvPr/>
        </p:nvCxnSpPr>
        <p:spPr bwMode="auto">
          <a:xfrm rot="5400000">
            <a:off x="6971556" y="3390156"/>
            <a:ext cx="382488" cy="457200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19A474-F03E-4F9F-AF23-7F59C04384CD}"/>
              </a:ext>
            </a:extLst>
          </p:cNvPr>
          <p:cNvSpPr txBox="1"/>
          <p:nvPr/>
        </p:nvSpPr>
        <p:spPr>
          <a:xfrm>
            <a:off x="5791200" y="5334000"/>
            <a:ext cx="3200400" cy="246221"/>
          </a:xfrm>
          <a:prstGeom prst="rect">
            <a:avLst/>
          </a:prstGeom>
          <a:noFill/>
          <a:ln w="31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l-GR" sz="1000" dirty="0"/>
              <a:t>Καλείται όταν το </a:t>
            </a:r>
            <a:r>
              <a:rPr lang="en-US" sz="1000" dirty="0"/>
              <a:t>activity </a:t>
            </a:r>
            <a:r>
              <a:rPr lang="el-GR" sz="1000" dirty="0"/>
              <a:t>καταστρέφεται</a:t>
            </a:r>
            <a:endParaRPr lang="en-US" sz="1000" dirty="0"/>
          </a:p>
        </p:txBody>
      </p:sp>
      <p:cxnSp>
        <p:nvCxnSpPr>
          <p:cNvPr id="25" name="Straight Arrow Connector 9">
            <a:extLst>
              <a:ext uri="{FF2B5EF4-FFF2-40B4-BE49-F238E27FC236}">
                <a16:creationId xmlns:a16="http://schemas.microsoft.com/office/drawing/2014/main" id="{3DAF3F47-237A-482D-9836-41C9F91D4683}"/>
              </a:ext>
            </a:extLst>
          </p:cNvPr>
          <p:cNvCxnSpPr>
            <a:stCxn id="24" idx="0"/>
            <a:endCxn id="26" idx="6"/>
          </p:cNvCxnSpPr>
          <p:nvPr/>
        </p:nvCxnSpPr>
        <p:spPr bwMode="auto">
          <a:xfrm rot="5400000" flipH="1" flipV="1">
            <a:off x="7200900" y="4686300"/>
            <a:ext cx="838200" cy="457200"/>
          </a:xfrm>
          <a:prstGeom prst="bentConnector4">
            <a:avLst>
              <a:gd name="adj1" fmla="val 31818"/>
              <a:gd name="adj2" fmla="val 1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35">
            <a:extLst>
              <a:ext uri="{FF2B5EF4-FFF2-40B4-BE49-F238E27FC236}">
                <a16:creationId xmlns:a16="http://schemas.microsoft.com/office/drawing/2014/main" id="{D807D2BE-556D-4830-874B-38F38864349D}"/>
              </a:ext>
            </a:extLst>
          </p:cNvPr>
          <p:cNvSpPr/>
          <p:nvPr/>
        </p:nvSpPr>
        <p:spPr bwMode="auto">
          <a:xfrm>
            <a:off x="6553200" y="4191000"/>
            <a:ext cx="1295400" cy="609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B777F8E-7376-4E6F-8800-AE39D1513DCE}"/>
              </a:ext>
            </a:extLst>
          </p:cNvPr>
          <p:cNvSpPr/>
          <p:nvPr/>
        </p:nvSpPr>
        <p:spPr>
          <a:xfrm>
            <a:off x="533400" y="6545868"/>
            <a:ext cx="75224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https://developer.android.com/reference/android/app/Activity.html</a:t>
            </a:r>
            <a:r>
              <a:rPr lang="en-US" sz="1400" dirty="0"/>
              <a:t> </a:t>
            </a:r>
            <a:endParaRPr lang="el-GR" sz="1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34B194A-5197-4EC0-A3EC-41818445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26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7E5807-395C-49BA-B419-F48DC8C15A46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2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E56493-653D-49B4-9FB6-DE922D1C2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46854"/>
            <a:ext cx="3387725" cy="838200"/>
          </a:xfrm>
        </p:spPr>
        <p:txBody>
          <a:bodyPr/>
          <a:lstStyle/>
          <a:p>
            <a:r>
              <a:rPr lang="el-GR" sz="1800" dirty="0"/>
              <a:t>Κύκλος ζωής ενός </a:t>
            </a:r>
            <a:r>
              <a:rPr lang="en-US" sz="1800" dirty="0"/>
              <a:t>Activity</a:t>
            </a:r>
            <a:endParaRPr lang="el-GR" sz="1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F5516D-6E58-4CFF-A8A0-39CAC01C9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State diagram for an Android Activity Lifecycle.">
            <a:extLst>
              <a:ext uri="{FF2B5EF4-FFF2-40B4-BE49-F238E27FC236}">
                <a16:creationId xmlns:a16="http://schemas.microsoft.com/office/drawing/2014/main" id="{561FC4F0-E465-44BB-9E73-465898E7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4" y="-51872"/>
            <a:ext cx="5191125" cy="670899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67280E-E66F-4A07-96DF-81B4D5CB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27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DB0D419-07A3-4651-8FCF-AFD98E2518AA}"/>
              </a:ext>
            </a:extLst>
          </p:cNvPr>
          <p:cNvSpPr/>
          <p:nvPr/>
        </p:nvSpPr>
        <p:spPr>
          <a:xfrm>
            <a:off x="28571" y="6530168"/>
            <a:ext cx="682942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https://developer.android.com/guide/components/activities/activity-lifecycle</a:t>
            </a:r>
            <a:r>
              <a:rPr lang="en-US" sz="105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1491D-87DD-4ED2-BBCE-ED40E62705DC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5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3D0EF-EF50-4D55-8362-334A4613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Κλάση </a:t>
            </a:r>
            <a:r>
              <a:rPr lang="en-US" dirty="0"/>
              <a:t>Activity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472A36-4C5E-43F8-8034-1613A8DF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3486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Κάθε </a:t>
            </a:r>
            <a:r>
              <a:rPr lang="el-GR" sz="2400" dirty="0" err="1"/>
              <a:t>διεπαφή</a:t>
            </a:r>
            <a:r>
              <a:rPr lang="el-GR" sz="2400" dirty="0"/>
              <a:t> χρήστη (οθόνη) αναπαρίσταται από μία κλάση </a:t>
            </a:r>
            <a:r>
              <a:rPr lang="el-GR" sz="2400" dirty="0" err="1"/>
              <a:t>Activity</a:t>
            </a:r>
            <a:endParaRPr lang="el-GR" sz="2400" dirty="0"/>
          </a:p>
          <a:p>
            <a:pPr>
              <a:spcAft>
                <a:spcPts val="600"/>
              </a:spcAft>
            </a:pPr>
            <a:r>
              <a:rPr lang="el-GR" sz="2400" dirty="0"/>
              <a:t>Μία εφαρμογή έχει ένα ή περισσότερα </a:t>
            </a:r>
            <a:r>
              <a:rPr lang="el-GR" sz="2400" dirty="0" err="1"/>
              <a:t>activities</a:t>
            </a:r>
            <a:r>
              <a:rPr lang="el-GR" sz="2400" dirty="0"/>
              <a:t> και μία διεργασία </a:t>
            </a:r>
            <a:r>
              <a:rPr lang="el-GR" sz="2400" dirty="0" err="1"/>
              <a:t>Linux</a:t>
            </a:r>
            <a:r>
              <a:rPr lang="el-GR" sz="2400" dirty="0"/>
              <a:t> που τα περιέχει</a:t>
            </a:r>
          </a:p>
          <a:p>
            <a:pPr>
              <a:spcAft>
                <a:spcPts val="600"/>
              </a:spcAft>
            </a:pPr>
            <a:r>
              <a:rPr lang="el-GR" sz="2400" b="1" dirty="0" err="1"/>
              <a:t>extends</a:t>
            </a:r>
            <a:r>
              <a:rPr lang="el-GR" sz="2400" b="1" dirty="0"/>
              <a:t> </a:t>
            </a:r>
            <a:r>
              <a:rPr lang="el-GR" sz="2400" b="1" dirty="0" err="1"/>
              <a:t>Activity</a:t>
            </a:r>
            <a:r>
              <a:rPr lang="en-US" sz="2400" b="1" dirty="0"/>
              <a:t> </a:t>
            </a:r>
            <a:r>
              <a:rPr lang="en-US" sz="2000" dirty="0"/>
              <a:t>(</a:t>
            </a:r>
            <a:r>
              <a:rPr lang="el-GR" sz="2000" dirty="0"/>
              <a:t>π.χ. </a:t>
            </a:r>
            <a:r>
              <a:rPr lang="en-US" sz="2000" dirty="0" err="1"/>
              <a:t>MainActivity</a:t>
            </a:r>
            <a:r>
              <a:rPr lang="en-US" sz="2000" dirty="0"/>
              <a:t> extends Activity)</a:t>
            </a:r>
            <a:endParaRPr lang="el-GR" sz="2000" dirty="0"/>
          </a:p>
          <a:p>
            <a:pPr>
              <a:spcAft>
                <a:spcPts val="600"/>
              </a:spcAft>
            </a:pPr>
            <a:r>
              <a:rPr lang="el-GR" sz="2400" b="1" dirty="0" err="1"/>
              <a:t>override</a:t>
            </a:r>
            <a:r>
              <a:rPr lang="el-GR" sz="2400" b="1" dirty="0"/>
              <a:t> </a:t>
            </a:r>
            <a:r>
              <a:rPr lang="el-GR" sz="2400" b="1" dirty="0" err="1"/>
              <a:t>onCreate</a:t>
            </a:r>
            <a:r>
              <a:rPr lang="en-US" sz="2400" b="1" dirty="0"/>
              <a:t>() callback</a:t>
            </a:r>
          </a:p>
          <a:p>
            <a:pPr lvl="1">
              <a:spcAft>
                <a:spcPts val="600"/>
              </a:spcAft>
            </a:pPr>
            <a:r>
              <a:rPr lang="el-GR" sz="2000" dirty="0" err="1"/>
              <a:t>Πυροδοτείται</a:t>
            </a:r>
            <a:r>
              <a:rPr lang="el-GR" sz="2000" dirty="0"/>
              <a:t> όταν το </a:t>
            </a:r>
            <a:r>
              <a:rPr lang="en-US" sz="2000" dirty="0"/>
              <a:t>Android </a:t>
            </a:r>
            <a:r>
              <a:rPr lang="el-GR" sz="2000" dirty="0"/>
              <a:t>σύστημα δημιουργεί την </a:t>
            </a:r>
            <a:r>
              <a:rPr lang="en-US" sz="2000" dirty="0"/>
              <a:t>activity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E</a:t>
            </a:r>
            <a:r>
              <a:rPr lang="el-GR" sz="2000" dirty="0" err="1"/>
              <a:t>δώ</a:t>
            </a:r>
            <a:r>
              <a:rPr lang="el-GR" sz="2000" dirty="0"/>
              <a:t> </a:t>
            </a:r>
            <a:r>
              <a:rPr lang="el-GR" sz="2000" dirty="0" err="1"/>
              <a:t>αρχικοποιεί</a:t>
            </a:r>
            <a:r>
              <a:rPr lang="el-GR" sz="2000" dirty="0"/>
              <a:t> κανείς τα βασικά συστατικά της </a:t>
            </a:r>
            <a:r>
              <a:rPr lang="en-US" sz="2000" dirty="0"/>
              <a:t>activity </a:t>
            </a:r>
            <a:r>
              <a:rPr lang="el-GR" sz="2000" dirty="0"/>
              <a:t>π.χ. ορίζει το </a:t>
            </a:r>
            <a:r>
              <a:rPr lang="en-US" sz="2000" dirty="0"/>
              <a:t>layout </a:t>
            </a:r>
            <a:r>
              <a:rPr lang="el-GR" sz="2000" dirty="0"/>
              <a:t>της</a:t>
            </a:r>
            <a:endParaRPr lang="en-US" sz="2000" dirty="0"/>
          </a:p>
          <a:p>
            <a:pPr lvl="1">
              <a:spcAft>
                <a:spcPts val="600"/>
              </a:spcAft>
            </a:pPr>
            <a:endParaRPr lang="el-GR" sz="2000" dirty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8CD287-BBCB-4DD2-9639-BC5369B5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28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415D2-0072-45F8-B52B-542CF1378031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Activity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6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B5B4D1-BA80-46E3-AE69-5CF54C78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46854"/>
            <a:ext cx="8001000" cy="838200"/>
          </a:xfrm>
        </p:spPr>
        <p:txBody>
          <a:bodyPr/>
          <a:lstStyle/>
          <a:p>
            <a:r>
              <a:rPr lang="en-US" sz="3600" dirty="0"/>
              <a:t>Service</a:t>
            </a:r>
            <a:r>
              <a:rPr lang="el-GR" sz="3600" dirty="0"/>
              <a:t> </a:t>
            </a:r>
            <a:r>
              <a:rPr lang="el-GR" sz="2000" dirty="0"/>
              <a:t>ένα συστατικό εφαρμογής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0DE09-4EF1-4DF4-AFC8-8B50C8D2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80715"/>
            <a:ext cx="83486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Διεργασία που τρέχει στο </a:t>
            </a:r>
            <a:r>
              <a:rPr lang="el-GR" sz="2400" b="1" dirty="0"/>
              <a:t>παρασκήνιο</a:t>
            </a:r>
            <a:r>
              <a:rPr lang="el-GR" sz="2400" dirty="0"/>
              <a:t> χωρίς τη παρέμβαση του χρήστη για να εκτελέσει λειτουργίες 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λειτουργίες μακράς διάρκειας 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λειτουργίες για άλλες απομακρυσμένες διεργασίες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l-GR" sz="2400" dirty="0"/>
              <a:t>Δεν παρέχει UI στο χρήστη</a:t>
            </a:r>
            <a:endParaRPr lang="en-US" sz="2400" dirty="0"/>
          </a:p>
          <a:p>
            <a:pPr lvl="1">
              <a:spcAft>
                <a:spcPts val="600"/>
              </a:spcAft>
            </a:pPr>
            <a:r>
              <a:rPr lang="el-GR" sz="1800" dirty="0"/>
              <a:t>Αναπαραγωγή μουσικής ενώ ο χρήστης είναι σε άλλη </a:t>
            </a:r>
            <a:r>
              <a:rPr lang="en-US" sz="1800" dirty="0"/>
              <a:t>app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Να κατεβάσει ή συγχρονίσει δεδομένα χωρίς να μπλοκάρει το διάδραση του χρήστη με άλλη </a:t>
            </a:r>
            <a:r>
              <a:rPr lang="en-US" sz="1800" dirty="0"/>
              <a:t>app</a:t>
            </a:r>
            <a:endParaRPr lang="el-GR" sz="1800" dirty="0"/>
          </a:p>
          <a:p>
            <a:pPr>
              <a:spcAft>
                <a:spcPts val="600"/>
              </a:spcAft>
            </a:pPr>
            <a:r>
              <a:rPr lang="el-GR" sz="2400" dirty="0"/>
              <a:t>Παρόμοιο με </a:t>
            </a:r>
            <a:r>
              <a:rPr lang="el-GR" sz="2400" dirty="0" err="1"/>
              <a:t>Unix</a:t>
            </a:r>
            <a:r>
              <a:rPr lang="el-GR" sz="2400" dirty="0"/>
              <a:t> </a:t>
            </a:r>
            <a:r>
              <a:rPr lang="el-GR" sz="2400" dirty="0" err="1"/>
              <a:t>daemon</a:t>
            </a:r>
            <a:endParaRPr lang="el-GR" sz="2400" dirty="0"/>
          </a:p>
          <a:p>
            <a:pPr>
              <a:spcAft>
                <a:spcPts val="600"/>
              </a:spcAft>
            </a:pPr>
            <a:r>
              <a:rPr lang="el-GR" sz="2400" dirty="0"/>
              <a:t>Υπάρχουν πολλά </a:t>
            </a:r>
            <a:r>
              <a:rPr lang="el-GR" sz="2400" dirty="0" err="1"/>
              <a:t>built</a:t>
            </a:r>
            <a:r>
              <a:rPr lang="el-GR" sz="2400" dirty="0"/>
              <a:t>-in </a:t>
            </a:r>
            <a:r>
              <a:rPr lang="el-GR" sz="2400" dirty="0" err="1"/>
              <a:t>services</a:t>
            </a:r>
            <a:r>
              <a:rPr lang="el-GR" sz="2400" dirty="0"/>
              <a:t> σε </a:t>
            </a:r>
            <a:r>
              <a:rPr lang="el-GR" sz="2400" dirty="0" err="1"/>
              <a:t>Android</a:t>
            </a:r>
            <a:endParaRPr lang="en-US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19DDB97-4263-4990-B672-E91CA819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29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F5827C2-102D-4BCD-9CEC-37D22852DF52}"/>
              </a:ext>
            </a:extLst>
          </p:cNvPr>
          <p:cNvSpPr/>
          <p:nvPr/>
        </p:nvSpPr>
        <p:spPr>
          <a:xfrm>
            <a:off x="9832" y="6488668"/>
            <a:ext cx="10537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https://developer.android.com/guide/components/fundamentals.html</a:t>
            </a:r>
            <a:r>
              <a:rPr lang="el-GR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3DF5F-1AD4-4014-9576-8A97F728BF5F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Service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1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AB03EE41-28BF-41E5-8A7C-98C8F4035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το </a:t>
            </a:r>
            <a:r>
              <a:rPr lang="en-US" dirty="0"/>
              <a:t>Android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5E420A-7D07-4382-AFB9-82FA7CA7E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8" y="1251050"/>
            <a:ext cx="2526851" cy="51178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2000" dirty="0"/>
              <a:t>Ένα </a:t>
            </a:r>
            <a:r>
              <a:rPr lang="el-GR" sz="2000" b="1" dirty="0"/>
              <a:t>Λειτουργικό Σύστημα</a:t>
            </a:r>
            <a:r>
              <a:rPr lang="el-GR" sz="2000" dirty="0"/>
              <a:t>,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l-GR" sz="2000" dirty="0"/>
              <a:t>μια </a:t>
            </a:r>
            <a:r>
              <a:rPr lang="el-GR" sz="2000" b="1" dirty="0"/>
              <a:t>στοίβα λογισμικού </a:t>
            </a:r>
            <a:r>
              <a:rPr lang="el-GR" sz="2000" dirty="0"/>
              <a:t>για φορητές συσκευές με, σχετικά 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χαμηλή επεξεργαστική ισχύ 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χαμηλή μνήμη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οθόνη αφής ως μέσο </a:t>
            </a:r>
            <a:r>
              <a:rPr lang="el-GR" sz="1800" dirty="0" err="1"/>
              <a:t>διεπαφής</a:t>
            </a:r>
            <a:endParaRPr lang="el-GR" sz="1800" dirty="0"/>
          </a:p>
          <a:p>
            <a:pPr>
              <a:spcAft>
                <a:spcPts val="600"/>
              </a:spcAft>
            </a:pPr>
            <a:r>
              <a:rPr lang="el-GR" sz="1800" dirty="0"/>
              <a:t>ένας χρήστης</a:t>
            </a:r>
            <a:endParaRPr lang="el-GR" sz="1600" dirty="0"/>
          </a:p>
          <a:p>
            <a:pPr marL="0" indent="0">
              <a:spcAft>
                <a:spcPts val="600"/>
              </a:spcAft>
              <a:buNone/>
            </a:pPr>
            <a:endParaRPr lang="el-GR" sz="20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B732A76-F475-4414-9E5C-04DEC9A9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53812" y="1254098"/>
            <a:ext cx="3475588" cy="5117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A5C028E7-7AA2-45E4-A361-F5A95A570022}"/>
              </a:ext>
            </a:extLst>
          </p:cNvPr>
          <p:cNvCxnSpPr/>
          <p:nvPr/>
        </p:nvCxnSpPr>
        <p:spPr bwMode="auto">
          <a:xfrm>
            <a:off x="4575175" y="4495800"/>
            <a:ext cx="411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17B2BCF5-96DB-414A-8138-050309D38DDE}"/>
              </a:ext>
            </a:extLst>
          </p:cNvPr>
          <p:cNvCxnSpPr/>
          <p:nvPr/>
        </p:nvCxnSpPr>
        <p:spPr bwMode="auto">
          <a:xfrm>
            <a:off x="4460875" y="1880616"/>
            <a:ext cx="41148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DBB1E504-648E-4528-9AC7-96B9776AF0FF}"/>
              </a:ext>
            </a:extLst>
          </p:cNvPr>
          <p:cNvSpPr/>
          <p:nvPr/>
        </p:nvSpPr>
        <p:spPr>
          <a:xfrm>
            <a:off x="6483349" y="4739670"/>
            <a:ext cx="19700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Aft>
                <a:spcPts val="600"/>
              </a:spcAft>
            </a:pPr>
            <a:r>
              <a:rPr lang="el-GR" sz="2000" dirty="0"/>
              <a:t>Λειτουργικό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 σύστημα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C5AA4631-E6C8-43D3-9334-5F8FC8619422}"/>
              </a:ext>
            </a:extLst>
          </p:cNvPr>
          <p:cNvSpPr/>
          <p:nvPr/>
        </p:nvSpPr>
        <p:spPr>
          <a:xfrm>
            <a:off x="6333410" y="2826164"/>
            <a:ext cx="212910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l-GR" sz="2000" dirty="0" err="1"/>
              <a:t>Μεσισμικό</a:t>
            </a:r>
            <a:r>
              <a:rPr lang="el-GR" sz="2000" dirty="0"/>
              <a:t> 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(</a:t>
            </a:r>
            <a:r>
              <a:rPr lang="el-GR" sz="2000" dirty="0" err="1"/>
              <a:t>middleware</a:t>
            </a:r>
            <a:r>
              <a:rPr lang="el-GR" sz="2000" dirty="0"/>
              <a:t>)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A523EF5D-B2B6-4CD9-A5C7-487E491ADAB7}"/>
              </a:ext>
            </a:extLst>
          </p:cNvPr>
          <p:cNvSpPr/>
          <p:nvPr/>
        </p:nvSpPr>
        <p:spPr>
          <a:xfrm>
            <a:off x="6459245" y="1120170"/>
            <a:ext cx="187743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l-GR" sz="2000" dirty="0"/>
              <a:t>Βασικές</a:t>
            </a:r>
          </a:p>
          <a:p>
            <a:pPr lvl="1" algn="ctr">
              <a:spcAft>
                <a:spcPts val="600"/>
              </a:spcAft>
            </a:pPr>
            <a:r>
              <a:rPr lang="el-GR" sz="2000" dirty="0"/>
              <a:t>εφαρμογές</a:t>
            </a:r>
            <a:endParaRPr lang="en-US" sz="2000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8CE09D92-A229-4083-AB52-2E685084C5E3}"/>
              </a:ext>
            </a:extLst>
          </p:cNvPr>
          <p:cNvSpPr/>
          <p:nvPr/>
        </p:nvSpPr>
        <p:spPr>
          <a:xfrm>
            <a:off x="6911222" y="697468"/>
            <a:ext cx="1542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/>
              <a:t>περιλαμβάνει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2DB1E385-58C5-44F1-9146-C62F9A598D2D}"/>
              </a:ext>
            </a:extLst>
          </p:cNvPr>
          <p:cNvSpPr/>
          <p:nvPr/>
        </p:nvSpPr>
        <p:spPr>
          <a:xfrm>
            <a:off x="522425" y="6536391"/>
            <a:ext cx="65302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https://developer.android.com/guide/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A207011-38A4-4252-85A7-7C350176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123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4503ED-90C6-4831-B0E5-7B811D90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κλάση </a:t>
            </a:r>
            <a:r>
              <a:rPr lang="en-US" dirty="0"/>
              <a:t>Service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7980FE-993B-43D9-9B65-F5786A32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5986462" cy="5117890"/>
          </a:xfrm>
        </p:spPr>
        <p:txBody>
          <a:bodyPr/>
          <a:lstStyle/>
          <a:p>
            <a:r>
              <a:rPr lang="el-GR" sz="2000" dirty="0"/>
              <a:t>Η βασική κλάση για διαδικασίες που εκτελούνται στο παρασκήνιο</a:t>
            </a:r>
          </a:p>
          <a:p>
            <a:pPr lvl="1"/>
            <a:r>
              <a:rPr lang="el-GR" sz="1800" b="1" dirty="0" err="1"/>
              <a:t>extends</a:t>
            </a:r>
            <a:r>
              <a:rPr lang="el-GR" sz="1800" b="1" dirty="0"/>
              <a:t> </a:t>
            </a:r>
            <a:r>
              <a:rPr lang="el-GR" sz="1800" b="1" dirty="0" err="1"/>
              <a:t>Service</a:t>
            </a:r>
            <a:endParaRPr lang="el-GR" sz="1800" b="1" dirty="0"/>
          </a:p>
          <a:p>
            <a:pPr lvl="1"/>
            <a:r>
              <a:rPr lang="el-GR" sz="1800" b="1" dirty="0" err="1"/>
              <a:t>override</a:t>
            </a:r>
            <a:r>
              <a:rPr lang="el-GR" sz="1800" b="1" dirty="0"/>
              <a:t> </a:t>
            </a:r>
            <a:r>
              <a:rPr lang="el-GR" sz="1800" b="1" dirty="0" err="1"/>
              <a:t>onCreate</a:t>
            </a:r>
            <a:r>
              <a:rPr lang="el-GR" sz="1800" b="1" dirty="0"/>
              <a:t>()</a:t>
            </a:r>
          </a:p>
          <a:p>
            <a:r>
              <a:rPr lang="el-GR" sz="2000" dirty="0"/>
              <a:t>Δεν έχει γραφική </a:t>
            </a:r>
            <a:r>
              <a:rPr lang="el-GR" sz="2000" dirty="0" err="1"/>
              <a:t>διεπαφή</a:t>
            </a:r>
            <a:endParaRPr lang="el-GR" sz="2000" dirty="0"/>
          </a:p>
          <a:p>
            <a:r>
              <a:rPr lang="el-GR" sz="2000" dirty="0"/>
              <a:t>Από </a:t>
            </a:r>
            <a:r>
              <a:rPr lang="el-GR" sz="2000" dirty="0" err="1"/>
              <a:t>default</a:t>
            </a:r>
            <a:r>
              <a:rPr lang="el-GR" sz="2000" dirty="0"/>
              <a:t> δεν είναι μια ξεχωριστή διεργασία ούτε ένα ξεχωριστό </a:t>
            </a:r>
            <a:r>
              <a:rPr lang="el-GR" sz="2000" dirty="0" err="1"/>
              <a:t>thread</a:t>
            </a:r>
            <a:r>
              <a:rPr lang="el-GR" sz="2000" dirty="0"/>
              <a:t>. </a:t>
            </a:r>
            <a:r>
              <a:rPr lang="el-GR" sz="2000" b="1" dirty="0"/>
              <a:t>Αποτελεί τμήμα του </a:t>
            </a:r>
            <a:r>
              <a:rPr lang="el-GR" sz="2000" b="1" dirty="0" err="1"/>
              <a:t>main</a:t>
            </a:r>
            <a:r>
              <a:rPr lang="el-GR" sz="2000" b="1" dirty="0"/>
              <a:t> </a:t>
            </a:r>
            <a:r>
              <a:rPr lang="el-GR" sz="2000" b="1" dirty="0" err="1"/>
              <a:t>thread</a:t>
            </a:r>
            <a:r>
              <a:rPr lang="el-GR" sz="2000" dirty="0"/>
              <a:t>.</a:t>
            </a:r>
          </a:p>
          <a:p>
            <a:pPr lvl="1"/>
            <a:r>
              <a:rPr lang="el-GR" sz="1800" dirty="0"/>
              <a:t>Αν επιθυμούμε μπορούμε να καθορίσουμε ότι θα τρέχει σε ξεχωριστή διεργασία</a:t>
            </a:r>
          </a:p>
          <a:p>
            <a:r>
              <a:rPr lang="el-GR" sz="2000" dirty="0"/>
              <a:t>Παραδείγματα χρήσης</a:t>
            </a:r>
          </a:p>
          <a:p>
            <a:pPr lvl="1"/>
            <a:r>
              <a:rPr lang="el-GR" sz="1800" dirty="0" err="1"/>
              <a:t>network</a:t>
            </a:r>
            <a:r>
              <a:rPr lang="el-GR" sz="1800" dirty="0"/>
              <a:t> </a:t>
            </a:r>
            <a:r>
              <a:rPr lang="el-GR" sz="1800" dirty="0" err="1"/>
              <a:t>downloading</a:t>
            </a:r>
            <a:endParaRPr lang="el-GR" sz="1800" dirty="0"/>
          </a:p>
          <a:p>
            <a:pPr lvl="1"/>
            <a:r>
              <a:rPr lang="el-GR" sz="1800" dirty="0"/>
              <a:t>Αναπαραγωγή μουσικής στο παρασκήνιο</a:t>
            </a:r>
          </a:p>
          <a:p>
            <a:pPr lvl="1"/>
            <a:r>
              <a:rPr lang="el-GR" sz="1800" dirty="0"/>
              <a:t>TCP/UDP Server</a:t>
            </a:r>
          </a:p>
          <a:p>
            <a:endParaRPr lang="el-GR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798EF-64B7-44B0-BECE-A89D9604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3152"/>
          <a:stretch>
            <a:fillRect/>
          </a:stretch>
        </p:blipFill>
        <p:spPr bwMode="auto">
          <a:xfrm>
            <a:off x="6553200" y="21680"/>
            <a:ext cx="2189276" cy="6810584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3F242A-6461-48C2-915E-F4F077CE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30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D9ECBC-A9CF-4CC8-8086-F20909C3B953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Service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4503ED-90C6-4831-B0E5-7B811D902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Σύγκριση </a:t>
            </a:r>
            <a:r>
              <a:rPr lang="en-US" sz="3200" dirty="0"/>
              <a:t>life cycle</a:t>
            </a:r>
            <a:endParaRPr lang="el-GR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F798EF-64B7-44B0-BECE-A89D9604B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3152"/>
          <a:stretch>
            <a:fillRect/>
          </a:stretch>
        </p:blipFill>
        <p:spPr bwMode="auto">
          <a:xfrm>
            <a:off x="6553200" y="21680"/>
            <a:ext cx="2189276" cy="6810584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</p:spPr>
      </p:pic>
      <p:pic>
        <p:nvPicPr>
          <p:cNvPr id="8" name="Picture 2" descr="State diagram for an Android Activity Lifecycle.">
            <a:extLst>
              <a:ext uri="{FF2B5EF4-FFF2-40B4-BE49-F238E27FC236}">
                <a16:creationId xmlns:a16="http://schemas.microsoft.com/office/drawing/2014/main" id="{31CC902F-C488-41D3-BD30-2D42FEABA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6" r="42105"/>
          <a:stretch/>
        </p:blipFill>
        <p:spPr bwMode="auto">
          <a:xfrm>
            <a:off x="5105400" y="143923"/>
            <a:ext cx="1215063" cy="668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Σύμβολο πολλαπλασιασμού 8">
            <a:extLst>
              <a:ext uri="{FF2B5EF4-FFF2-40B4-BE49-F238E27FC236}">
                <a16:creationId xmlns:a16="http://schemas.microsoft.com/office/drawing/2014/main" id="{90B5472E-130A-4F98-8E72-C35FA865A016}"/>
              </a:ext>
            </a:extLst>
          </p:cNvPr>
          <p:cNvSpPr/>
          <p:nvPr/>
        </p:nvSpPr>
        <p:spPr bwMode="auto">
          <a:xfrm>
            <a:off x="4648200" y="2057400"/>
            <a:ext cx="304800" cy="30480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Σύμβολο πολλαπλασιασμού 9">
            <a:extLst>
              <a:ext uri="{FF2B5EF4-FFF2-40B4-BE49-F238E27FC236}">
                <a16:creationId xmlns:a16="http://schemas.microsoft.com/office/drawing/2014/main" id="{6895A080-6D7D-4915-9252-AC57AE63A27F}"/>
              </a:ext>
            </a:extLst>
          </p:cNvPr>
          <p:cNvSpPr/>
          <p:nvPr/>
        </p:nvSpPr>
        <p:spPr bwMode="auto">
          <a:xfrm>
            <a:off x="4724400" y="3733800"/>
            <a:ext cx="304800" cy="30480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Σύμβολο πολλαπλασιασμού 10">
            <a:extLst>
              <a:ext uri="{FF2B5EF4-FFF2-40B4-BE49-F238E27FC236}">
                <a16:creationId xmlns:a16="http://schemas.microsoft.com/office/drawing/2014/main" id="{62058488-46A0-44D1-802B-84596DC1F516}"/>
              </a:ext>
            </a:extLst>
          </p:cNvPr>
          <p:cNvSpPr/>
          <p:nvPr/>
        </p:nvSpPr>
        <p:spPr bwMode="auto">
          <a:xfrm>
            <a:off x="4724400" y="4724400"/>
            <a:ext cx="304800" cy="304800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47972EAC-3F08-4A09-91EE-9C6FD517B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31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4605D32A-2028-4D94-B3BB-11088C461E57}"/>
              </a:ext>
            </a:extLst>
          </p:cNvPr>
          <p:cNvSpPr/>
          <p:nvPr/>
        </p:nvSpPr>
        <p:spPr>
          <a:xfrm>
            <a:off x="-30480" y="6581001"/>
            <a:ext cx="6288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https://developer.android.com/guide/components/services.html</a:t>
            </a:r>
            <a:r>
              <a:rPr lang="en-US" sz="1200" dirty="0"/>
              <a:t> </a:t>
            </a:r>
            <a:endParaRPr lang="el-GR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09DBED-EC70-4E20-AB13-C5DE50E9284F}"/>
              </a:ext>
            </a:extLst>
          </p:cNvPr>
          <p:cNvSpPr txBox="1"/>
          <p:nvPr/>
        </p:nvSpPr>
        <p:spPr>
          <a:xfrm>
            <a:off x="552495" y="51025"/>
            <a:ext cx="4725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Service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5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B5B4D1-BA80-46E3-AE69-5CF54C781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4" y="146854"/>
            <a:ext cx="8645526" cy="838200"/>
          </a:xfrm>
        </p:spPr>
        <p:txBody>
          <a:bodyPr/>
          <a:lstStyle/>
          <a:p>
            <a:r>
              <a:rPr lang="el-GR" sz="3200" dirty="0" err="1"/>
              <a:t>Broadcast</a:t>
            </a:r>
            <a:r>
              <a:rPr lang="el-GR" sz="3200" dirty="0"/>
              <a:t> </a:t>
            </a:r>
            <a:r>
              <a:rPr lang="en-US" sz="3200" dirty="0"/>
              <a:t>R</a:t>
            </a:r>
            <a:r>
              <a:rPr lang="el-GR" sz="3200" dirty="0" err="1"/>
              <a:t>eceivers</a:t>
            </a:r>
            <a:r>
              <a:rPr lang="en-US" sz="3200" dirty="0"/>
              <a:t> (RB)</a:t>
            </a:r>
            <a:r>
              <a:rPr lang="el-GR" sz="3200" dirty="0"/>
              <a:t> </a:t>
            </a:r>
            <a:r>
              <a:rPr lang="el-GR" sz="1800" dirty="0"/>
              <a:t>ένα συστατικό εφαρμογής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0DE09-4EF1-4DF4-AFC8-8B50C8D29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180714"/>
            <a:ext cx="8348662" cy="5753486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l-GR" sz="1800" dirty="0"/>
              <a:t>Οι ανακοινώσεις </a:t>
            </a:r>
            <a:r>
              <a:rPr lang="el-GR" sz="1800" dirty="0" err="1"/>
              <a:t>broadcast</a:t>
            </a:r>
            <a:r>
              <a:rPr lang="el-GR" sz="1800" dirty="0"/>
              <a:t> μπορεί να</a:t>
            </a:r>
          </a:p>
          <a:p>
            <a:pPr lvl="1">
              <a:spcAft>
                <a:spcPts val="300"/>
              </a:spcAft>
              <a:buFont typeface="+mj-lt"/>
              <a:buAutoNum type="arabicPeriod"/>
            </a:pPr>
            <a:r>
              <a:rPr lang="el-GR" sz="1600" dirty="0"/>
              <a:t>Παράγονται από το λειτουργικό (</a:t>
            </a:r>
            <a:r>
              <a:rPr lang="el-GR" sz="1600" b="1" dirty="0"/>
              <a:t>OS-</a:t>
            </a:r>
            <a:r>
              <a:rPr lang="el-GR" sz="1600" b="1" dirty="0" err="1"/>
              <a:t>generated</a:t>
            </a:r>
            <a:r>
              <a:rPr lang="el-GR" sz="1600" dirty="0"/>
              <a:t>) π.χ. χαμηλή στάθμη μπαταρίας, αποκατάσταση σύνδεσης </a:t>
            </a:r>
            <a:r>
              <a:rPr lang="el-GR" sz="1600" dirty="0" err="1"/>
              <a:t>Wifi</a:t>
            </a:r>
            <a:r>
              <a:rPr lang="el-GR" sz="1600" dirty="0"/>
              <a:t>, πάτημα του πλήκτρου της φωτογραφικής </a:t>
            </a:r>
            <a:endParaRPr lang="en-US" sz="1600" dirty="0"/>
          </a:p>
          <a:p>
            <a:pPr lvl="2">
              <a:spcAft>
                <a:spcPts val="300"/>
              </a:spcAft>
            </a:pPr>
            <a:r>
              <a:rPr lang="el-GR" sz="1300" dirty="0"/>
              <a:t>Το σύστημα μπορεί να στείλει </a:t>
            </a:r>
            <a:r>
              <a:rPr lang="en-US" sz="1300" dirty="0"/>
              <a:t>broadcasts </a:t>
            </a:r>
            <a:r>
              <a:rPr lang="el-GR" sz="1300" dirty="0"/>
              <a:t>ακόμη και σε εφαρμογές που δεν τρέχουν </a:t>
            </a:r>
            <a:endParaRPr lang="en-US" sz="1300" dirty="0"/>
          </a:p>
          <a:p>
            <a:pPr marL="814387" lvl="1" indent="-342900">
              <a:spcAft>
                <a:spcPts val="300"/>
              </a:spcAft>
              <a:buFont typeface="+mj-lt"/>
              <a:buAutoNum type="arabicPeriod"/>
            </a:pPr>
            <a:r>
              <a:rPr lang="el-GR" sz="1600" dirty="0"/>
              <a:t>Παράγονται από το χρήστη (</a:t>
            </a:r>
            <a:r>
              <a:rPr lang="el-GR" sz="1600" b="1" dirty="0" err="1"/>
              <a:t>User-generated</a:t>
            </a:r>
            <a:r>
              <a:rPr lang="el-GR" sz="1600" dirty="0"/>
              <a:t>) π.χ. έναρξη ή τερματισμός μια διαδικασίας, ενεργοποίηση ενός χαρακτηριστικού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H </a:t>
            </a:r>
            <a:r>
              <a:rPr lang="el-GR" sz="1800" dirty="0"/>
              <a:t>εφαρμογή, μέσω ενός </a:t>
            </a:r>
            <a:r>
              <a:rPr lang="en-US" sz="1800" dirty="0"/>
              <a:t>BR,</a:t>
            </a:r>
            <a:r>
              <a:rPr lang="el-GR" sz="1800" dirty="0"/>
              <a:t> λαμβάνει ανακοινώσεις </a:t>
            </a:r>
            <a:r>
              <a:rPr lang="el-GR" sz="1800" dirty="0" err="1"/>
              <a:t>broadcast</a:t>
            </a:r>
            <a:r>
              <a:rPr lang="el-GR" sz="1800" dirty="0"/>
              <a:t> και αντιδρά κατάλληλα</a:t>
            </a:r>
            <a:r>
              <a:rPr lang="en-US" sz="1800" dirty="0"/>
              <a:t> </a:t>
            </a:r>
            <a:endParaRPr lang="en-US" sz="1050" dirty="0"/>
          </a:p>
          <a:p>
            <a:pPr lvl="1"/>
            <a:r>
              <a:rPr lang="el-GR" sz="1400" dirty="0"/>
              <a:t>Προκαλούν την δημιουργία </a:t>
            </a:r>
            <a:r>
              <a:rPr lang="el-GR" sz="1400" dirty="0" err="1"/>
              <a:t>intents</a:t>
            </a:r>
            <a:r>
              <a:rPr lang="el-GR" sz="1400" dirty="0"/>
              <a:t> που μπορούν προκαλέσουν την εκτέλεση κώδικα</a:t>
            </a:r>
            <a:r>
              <a:rPr lang="en-US" sz="1400" dirty="0"/>
              <a:t> </a:t>
            </a:r>
            <a:r>
              <a:rPr lang="el-GR" sz="1400" dirty="0"/>
              <a:t>εκτός της κανονικής </a:t>
            </a:r>
            <a:r>
              <a:rPr lang="en-US" sz="1400" dirty="0"/>
              <a:t>(</a:t>
            </a:r>
            <a:r>
              <a:rPr lang="el-GR" sz="1400" dirty="0"/>
              <a:t>ροής </a:t>
            </a:r>
            <a:r>
              <a:rPr lang="en-US" sz="1400" dirty="0"/>
              <a:t>regular user flow) </a:t>
            </a:r>
          </a:p>
          <a:p>
            <a:r>
              <a:rPr lang="el-GR" sz="1800" dirty="0"/>
              <a:t>Παραδείγματα χρήσης</a:t>
            </a:r>
          </a:p>
          <a:p>
            <a:pPr lvl="1"/>
            <a:r>
              <a:rPr lang="el-GR" sz="1400" dirty="0"/>
              <a:t>Ενημέρωση άλλων εφαρμογών ότι δεδομένα έχουν κατεβεί</a:t>
            </a:r>
          </a:p>
          <a:p>
            <a:pPr lvl="1"/>
            <a:r>
              <a:rPr lang="el-GR" sz="1400" dirty="0"/>
              <a:t>Δεν διαθέτουν </a:t>
            </a:r>
            <a:r>
              <a:rPr lang="el-GR" sz="1400" dirty="0" err="1"/>
              <a:t>διεπαφή</a:t>
            </a:r>
            <a:r>
              <a:rPr lang="el-GR" sz="1400" dirty="0"/>
              <a:t> χρήστη αλλά μπορούν να δημιουργήσουν ένα </a:t>
            </a:r>
            <a:r>
              <a:rPr lang="en-US" sz="1400" dirty="0"/>
              <a:t>status bar notification </a:t>
            </a:r>
            <a:r>
              <a:rPr lang="el-GR" sz="1400" dirty="0"/>
              <a:t>για να ειδοποιήσουν το χρήστη εάν ένα</a:t>
            </a:r>
            <a:r>
              <a:rPr lang="en-US" sz="1400" dirty="0"/>
              <a:t> broadcast event </a:t>
            </a:r>
            <a:r>
              <a:rPr lang="el-GR" sz="1400" dirty="0"/>
              <a:t>συμβαίνει</a:t>
            </a:r>
          </a:p>
          <a:p>
            <a:pPr lvl="1"/>
            <a:r>
              <a:rPr lang="el-GR" sz="1400" dirty="0"/>
              <a:t>Ως </a:t>
            </a:r>
            <a:r>
              <a:rPr lang="en-US" sz="1400" dirty="0"/>
              <a:t>gateway </a:t>
            </a:r>
            <a:r>
              <a:rPr lang="el-GR" sz="1400" dirty="0"/>
              <a:t>με άλλα συστατικά με σκοπό να κάνει ελάχιστη δουλειά</a:t>
            </a:r>
            <a:r>
              <a:rPr lang="en-US" sz="1400" dirty="0"/>
              <a:t> </a:t>
            </a:r>
          </a:p>
          <a:p>
            <a:pPr lvl="1"/>
            <a:endParaRPr lang="el-GR" sz="1400" dirty="0"/>
          </a:p>
          <a:p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9716D6E-759D-47B1-BD47-4022FF17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32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CE4E4-B5AA-419D-85A0-3F02BBFC4807}"/>
              </a:ext>
            </a:extLst>
          </p:cNvPr>
          <p:cNvSpPr txBox="1"/>
          <p:nvPr/>
        </p:nvSpPr>
        <p:spPr>
          <a:xfrm>
            <a:off x="552494" y="51025"/>
            <a:ext cx="6153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Broadcast Receivers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66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B5B4D1-BA80-46E3-AE69-5CF54C781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/>
              <a:t>Content</a:t>
            </a:r>
            <a:r>
              <a:rPr lang="el-GR" sz="3600" dirty="0"/>
              <a:t> </a:t>
            </a:r>
            <a:r>
              <a:rPr lang="el-GR" sz="3600" dirty="0" err="1"/>
              <a:t>Providers</a:t>
            </a:r>
            <a:r>
              <a:rPr lang="el-GR" sz="3600" dirty="0"/>
              <a:t> </a:t>
            </a:r>
            <a:r>
              <a:rPr lang="el-GR" sz="2000" dirty="0"/>
              <a:t>ένα συστατικό εφαρμογής</a:t>
            </a:r>
            <a:r>
              <a:rPr lang="el-GR" sz="2000" b="1" dirty="0"/>
              <a:t>  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8A0DE09-4EF1-4DF4-AFC8-8B50C8D2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sz="1800" dirty="0"/>
              <a:t>Επιτρέπουν σε μια εφαρμογή να έχει πρόσβαση σε δεδομένα άλλων εφαρμογών (π.χ. </a:t>
            </a:r>
            <a:r>
              <a:rPr lang="el-GR" sz="1800" dirty="0" err="1"/>
              <a:t>Contacts</a:t>
            </a:r>
            <a:r>
              <a:rPr lang="el-GR" sz="1800" dirty="0"/>
              <a:t>)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Επιτρέπουν σε μια εφαρμογή να διαμοιράζει τα δεδομένα που παράγει σε άλλες εφαρμογές</a:t>
            </a:r>
          </a:p>
          <a:p>
            <a:pPr>
              <a:spcAft>
                <a:spcPts val="600"/>
              </a:spcAft>
            </a:pPr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F9CF29D-8F97-486A-A4ED-57623C1C0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33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F161DC-E8E4-45CA-8FD8-D78F52BAE92C}"/>
              </a:ext>
            </a:extLst>
          </p:cNvPr>
          <p:cNvSpPr txBox="1"/>
          <p:nvPr/>
        </p:nvSpPr>
        <p:spPr>
          <a:xfrm>
            <a:off x="552494" y="51025"/>
            <a:ext cx="6153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solidFill>
                  <a:schemeClr val="accent1"/>
                </a:solidFill>
              </a:rPr>
              <a:t>Βασικά Δομικά Συστατικά </a:t>
            </a:r>
            <a:r>
              <a:rPr lang="en-US" sz="1800" dirty="0">
                <a:solidFill>
                  <a:schemeClr val="accent1"/>
                </a:solidFill>
              </a:rPr>
              <a:t>Android  | Content Providers</a:t>
            </a:r>
            <a:endParaRPr lang="el-G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25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358C5E59-6FEA-4F8A-9F85-E82E7662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</a:t>
            </a:r>
            <a:r>
              <a:rPr lang="el-GR" dirty="0" err="1"/>
              <a:t>πρωτα</a:t>
            </a:r>
            <a:r>
              <a:rPr lang="el-GR" dirty="0"/>
              <a:t> σας </a:t>
            </a:r>
            <a:r>
              <a:rPr lang="el-GR" dirty="0" err="1"/>
              <a:t>βηματα</a:t>
            </a:r>
            <a:r>
              <a:rPr lang="el-GR" dirty="0"/>
              <a:t> στο </a:t>
            </a:r>
            <a:r>
              <a:rPr lang="en-US" dirty="0"/>
              <a:t>android </a:t>
            </a:r>
            <a:r>
              <a:rPr lang="en-US" dirty="0" err="1"/>
              <a:t>sdk</a:t>
            </a:r>
            <a:endParaRPr lang="el-GR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F126AC2E-002D-4CEB-92B7-028E0159E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9A3D93D-C4CE-4430-9115-29CF2F48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258C9-FAE0-4781-9098-1BA4A4FBEAF7}" type="slidenum">
              <a:rPr lang="el-GR" smtClean="0"/>
              <a:pPr>
                <a:defRPr/>
              </a:pPr>
              <a:t>34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888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0DBC20-D306-493C-B453-52043C02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Εγκατάσταση </a:t>
            </a:r>
            <a:r>
              <a:rPr lang="en-US" dirty="0"/>
              <a:t>Android SDK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F046CF-F56B-4FA5-B220-C595CB86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4386262" cy="511789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000" dirty="0"/>
              <a:t>Λήψη του </a:t>
            </a:r>
            <a:r>
              <a:rPr lang="en-US" sz="2000" dirty="0"/>
              <a:t>Android SDK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000" dirty="0"/>
              <a:t>Εγκατάσταση </a:t>
            </a:r>
            <a:r>
              <a:rPr lang="en-US" sz="2000" dirty="0"/>
              <a:t>plugin </a:t>
            </a:r>
            <a:r>
              <a:rPr lang="el-GR" sz="2000" dirty="0"/>
              <a:t>ανάλογα με το περιβάλλον </a:t>
            </a:r>
            <a:r>
              <a:rPr lang="en-US" sz="2000" dirty="0"/>
              <a:t>IDE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b="1" dirty="0"/>
              <a:t>Android Studio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dirty="0"/>
              <a:t>ADT plugin </a:t>
            </a:r>
            <a:r>
              <a:rPr lang="el-GR" sz="1800" dirty="0"/>
              <a:t>για </a:t>
            </a:r>
            <a:r>
              <a:rPr lang="en-US" sz="1800" dirty="0"/>
              <a:t>Eclipse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sz="1800" dirty="0" err="1"/>
              <a:t>NBAndroid</a:t>
            </a:r>
            <a:r>
              <a:rPr lang="en-US" sz="1800" dirty="0"/>
              <a:t> plugin </a:t>
            </a:r>
            <a:r>
              <a:rPr lang="el-GR" sz="1800" dirty="0"/>
              <a:t>για </a:t>
            </a:r>
            <a:r>
              <a:rPr lang="en-US" sz="1800" dirty="0" err="1"/>
              <a:t>Netbeans</a:t>
            </a:r>
            <a:endParaRPr lang="en-US" sz="18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l-GR" sz="2000" dirty="0"/>
              <a:t>Λήψη </a:t>
            </a:r>
            <a:r>
              <a:rPr lang="en-US" sz="2000" dirty="0"/>
              <a:t>SDK tools and platforms </a:t>
            </a:r>
            <a:r>
              <a:rPr lang="el-GR" sz="2000" dirty="0"/>
              <a:t>μέσω του </a:t>
            </a:r>
            <a:r>
              <a:rPr lang="en-US" sz="2000" dirty="0"/>
              <a:t>SDK Manager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endParaRPr lang="el-GR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A0136B0-EEB4-4ACF-BB0B-5DEB9F73BEE3}"/>
              </a:ext>
            </a:extLst>
          </p:cNvPr>
          <p:cNvSpPr/>
          <p:nvPr/>
        </p:nvSpPr>
        <p:spPr>
          <a:xfrm>
            <a:off x="4343401" y="2286000"/>
            <a:ext cx="445922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/>
              <a:t>Διάθεση </a:t>
            </a:r>
            <a:r>
              <a:rPr lang="en-US" b="1" dirty="0"/>
              <a:t>Android SDK</a:t>
            </a:r>
          </a:p>
          <a:p>
            <a:r>
              <a:rPr lang="el-GR" dirty="0">
                <a:hlinkClick r:id="rId2"/>
              </a:rPr>
              <a:t>https://developer.android.com/studio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5558B37-CB25-46F7-AF67-AAEB71C4C75C}"/>
              </a:ext>
            </a:extLst>
          </p:cNvPr>
          <p:cNvSpPr/>
          <p:nvPr/>
        </p:nvSpPr>
        <p:spPr>
          <a:xfrm>
            <a:off x="4343400" y="3563034"/>
            <a:ext cx="445922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User Guides Android SDK</a:t>
            </a:r>
          </a:p>
          <a:p>
            <a:r>
              <a:rPr lang="el-GR" dirty="0">
                <a:hlinkClick r:id="rId3"/>
              </a:rPr>
              <a:t>https://developer.android.com/studio/intro</a:t>
            </a:r>
            <a:endParaRPr lang="en-US" dirty="0"/>
          </a:p>
          <a:p>
            <a:r>
              <a:rPr lang="en-US" dirty="0">
                <a:hlinkClick r:id="rId4"/>
              </a:rPr>
              <a:t>https://developer.android.com/guide/</a:t>
            </a:r>
            <a:endParaRPr lang="el-GR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EA8B4CB-4F17-4D38-B854-E6748B95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86690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45F64A-F057-4CE2-B940-9935E09A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Διάθεση </a:t>
            </a:r>
            <a:r>
              <a:rPr lang="en-US" dirty="0"/>
              <a:t>Android SDK</a:t>
            </a:r>
            <a:endParaRPr lang="el-GR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E776637-3624-4AE7-A582-EAAF069567D2}"/>
              </a:ext>
            </a:extLst>
          </p:cNvPr>
          <p:cNvSpPr/>
          <p:nvPr/>
        </p:nvSpPr>
        <p:spPr>
          <a:xfrm>
            <a:off x="2286000" y="5840556"/>
            <a:ext cx="548640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/>
              <a:t>Σύνδεσμοι:</a:t>
            </a:r>
          </a:p>
          <a:p>
            <a:r>
              <a:rPr lang="el-GR" dirty="0">
                <a:hlinkClick r:id="rId2"/>
              </a:rPr>
              <a:t>https://developer.android.com/studio</a:t>
            </a:r>
            <a:endParaRPr lang="en-US" dirty="0"/>
          </a:p>
          <a:p>
            <a:r>
              <a:rPr lang="en-US" dirty="0">
                <a:hlinkClick r:id="rId3"/>
              </a:rPr>
              <a:t>https://developer.android.com/studio/intro/</a:t>
            </a:r>
            <a:r>
              <a:rPr lang="en-US" dirty="0"/>
              <a:t>  </a:t>
            </a:r>
            <a:endParaRPr lang="el-GR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FC0249E-E374-4813-A416-38E869E0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36</a:t>
            </a:fld>
            <a:endParaRPr lang="el-GR"/>
          </a:p>
          <a:p>
            <a:pPr>
              <a:defRPr/>
            </a:pPr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1E19EF0B-CDBA-F808-27AD-5CD0F4CFE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402909"/>
            <a:ext cx="8458200" cy="401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422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3B317-53E8-443A-92B3-68336486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Οδηγίες για την πρώτη σας εφαρμογή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16569D5-C45F-4E4A-995F-A2CF17BBB7E9}"/>
              </a:ext>
            </a:extLst>
          </p:cNvPr>
          <p:cNvSpPr/>
          <p:nvPr/>
        </p:nvSpPr>
        <p:spPr>
          <a:xfrm>
            <a:off x="422275" y="6033447"/>
            <a:ext cx="83058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l-GR" b="1" dirty="0"/>
              <a:t>Σύνδεσμοι: </a:t>
            </a:r>
            <a:r>
              <a:rPr lang="en-US" dirty="0">
                <a:hlinkClick r:id="rId2"/>
              </a:rPr>
              <a:t>https://developer.android.com/guide/</a:t>
            </a:r>
            <a:r>
              <a:rPr lang="en-US" dirty="0"/>
              <a:t> </a:t>
            </a:r>
          </a:p>
          <a:p>
            <a:r>
              <a:rPr lang="el-GR" dirty="0">
                <a:hlinkClick r:id="rId3"/>
              </a:rPr>
              <a:t>https://developer.android.com/training/basics/firstapp/index.html</a:t>
            </a:r>
            <a:r>
              <a:rPr lang="el-GR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6B87EC3-01F6-4E01-89BF-66E4B2C2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37</a:t>
            </a:fld>
            <a:endParaRPr lang="el-GR"/>
          </a:p>
          <a:p>
            <a:pPr>
              <a:defRPr/>
            </a:pPr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7FC6A16-295E-F4AE-E09F-348CAB4DB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88156"/>
            <a:ext cx="6781800" cy="4081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239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10B711-A823-4FE5-9392-7607DBE96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εφαρμογής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06ADAE-6C0C-4FA6-87A4-8D1C2377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4005262" cy="5117890"/>
          </a:xfrm>
        </p:spPr>
        <p:txBody>
          <a:bodyPr/>
          <a:lstStyle/>
          <a:p>
            <a:r>
              <a:rPr lang="en-US" dirty="0"/>
              <a:t>Emulator</a:t>
            </a:r>
          </a:p>
          <a:p>
            <a:r>
              <a:rPr lang="el-GR" dirty="0"/>
              <a:t>Στην </a:t>
            </a:r>
            <a:r>
              <a:rPr lang="en-US" dirty="0"/>
              <a:t>Android </a:t>
            </a:r>
            <a:r>
              <a:rPr lang="el-GR" dirty="0"/>
              <a:t>συσκευή σας</a:t>
            </a:r>
          </a:p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A7A5D6C-3610-4E53-8571-E1C80C7FC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912" y="1219199"/>
            <a:ext cx="2671832" cy="5149741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EF7DDA-3A45-4697-923E-884AFCEC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042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A412BB-D69C-421B-8523-09B3082E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Παράδειγμα εφαρμογής με ένα </a:t>
            </a:r>
            <a:r>
              <a:rPr lang="en-US" sz="2800" dirty="0"/>
              <a:t>Activity</a:t>
            </a: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9537C25-6691-4D28-9FEF-8D0FA3EB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Hello World !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6A0F4F-DE07-49DF-8032-1A33E947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59986"/>
            <a:ext cx="2895600" cy="5435865"/>
          </a:xfrm>
          <a:prstGeom prst="rect">
            <a:avLst/>
          </a:prstGeom>
        </p:spPr>
      </p:pic>
      <p:sp>
        <p:nvSpPr>
          <p:cNvPr id="6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F26A3A0A-4BA5-4A38-A7C2-07F690C95ED1}"/>
              </a:ext>
            </a:extLst>
          </p:cNvPr>
          <p:cNvSpPr/>
          <p:nvPr/>
        </p:nvSpPr>
        <p:spPr bwMode="auto">
          <a:xfrm>
            <a:off x="3200400" y="2667000"/>
            <a:ext cx="1503485" cy="653941"/>
          </a:xfrm>
          <a:prstGeom prst="wedgeRoundRectCallout">
            <a:avLst>
              <a:gd name="adj1" fmla="val 179992"/>
              <a:gd name="adj2" fmla="val 13181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70C0"/>
                </a:solidFill>
              </a:rPr>
              <a:t>TextView</a:t>
            </a:r>
            <a:r>
              <a:rPr lang="en-US" sz="1600" dirty="0">
                <a:solidFill>
                  <a:srgbClr val="0070C0"/>
                </a:solidFill>
              </a:rPr>
              <a:t> Component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2B0F29-3677-4938-ABF6-71B84991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39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BA680E-F795-4916-8980-060FD30C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Αρχιτεκτονική </a:t>
            </a:r>
            <a:r>
              <a:rPr lang="en-US" dirty="0"/>
              <a:t>Android</a:t>
            </a:r>
            <a:endParaRPr lang="el-GR" dirty="0"/>
          </a:p>
        </p:txBody>
      </p:sp>
      <p:pic>
        <p:nvPicPr>
          <p:cNvPr id="5" name="Picture 2" descr="D:\Anaptiksi Logismikou\2012-2013\Android System Architecture.jpg">
            <a:extLst>
              <a:ext uri="{FF2B5EF4-FFF2-40B4-BE49-F238E27FC236}">
                <a16:creationId xmlns:a16="http://schemas.microsoft.com/office/drawing/2014/main" id="{660F464F-A9B7-4EB7-AC30-6AAE1D0E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596" y="1600200"/>
            <a:ext cx="5742600" cy="3893411"/>
          </a:xfrm>
          <a:prstGeom prst="rect">
            <a:avLst/>
          </a:prstGeom>
          <a:noFill/>
        </p:spPr>
      </p:pic>
      <p:cxnSp>
        <p:nvCxnSpPr>
          <p:cNvPr id="6" name="Straight Arrow Connector 8">
            <a:extLst>
              <a:ext uri="{FF2B5EF4-FFF2-40B4-BE49-F238E27FC236}">
                <a16:creationId xmlns:a16="http://schemas.microsoft.com/office/drawing/2014/main" id="{39FDA41F-AEB4-4B25-84FD-95DA9FDD3387}"/>
              </a:ext>
            </a:extLst>
          </p:cNvPr>
          <p:cNvCxnSpPr>
            <a:cxnSpLocks/>
          </p:cNvCxnSpPr>
          <p:nvPr/>
        </p:nvCxnSpPr>
        <p:spPr bwMode="auto">
          <a:xfrm>
            <a:off x="182319" y="3846518"/>
            <a:ext cx="1856277" cy="3020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9">
            <a:extLst>
              <a:ext uri="{FF2B5EF4-FFF2-40B4-BE49-F238E27FC236}">
                <a16:creationId xmlns:a16="http://schemas.microsoft.com/office/drawing/2014/main" id="{FC8A1886-CF82-4BC8-8471-DB1FD11B016A}"/>
              </a:ext>
            </a:extLst>
          </p:cNvPr>
          <p:cNvSpPr/>
          <p:nvPr/>
        </p:nvSpPr>
        <p:spPr bwMode="auto">
          <a:xfrm>
            <a:off x="17585" y="3236918"/>
            <a:ext cx="1346079" cy="609600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200" dirty="0"/>
              <a:t>Android Native Libraries written in C/C++</a:t>
            </a:r>
            <a:endParaRPr lang="el-GR" sz="1200" dirty="0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E4A4A15-658F-46CB-A789-E8B975438B88}"/>
              </a:ext>
            </a:extLst>
          </p:cNvPr>
          <p:cNvSpPr/>
          <p:nvPr/>
        </p:nvSpPr>
        <p:spPr>
          <a:xfrm>
            <a:off x="7909659" y="2226890"/>
            <a:ext cx="1133476" cy="646331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/>
              <a:t>APIs used for Android development</a:t>
            </a:r>
            <a:endParaRPr lang="el-GR" sz="12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486F759-4AA0-4321-B917-4B90CBED4088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 rot="5400000">
            <a:off x="8067408" y="2550012"/>
            <a:ext cx="85780" cy="73219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17">
            <a:extLst>
              <a:ext uri="{FF2B5EF4-FFF2-40B4-BE49-F238E27FC236}">
                <a16:creationId xmlns:a16="http://schemas.microsoft.com/office/drawing/2014/main" id="{30BD42F0-CFE6-4714-965C-3CA7C5081FF0}"/>
              </a:ext>
            </a:extLst>
          </p:cNvPr>
          <p:cNvSpPr/>
          <p:nvPr/>
        </p:nvSpPr>
        <p:spPr bwMode="auto">
          <a:xfrm>
            <a:off x="136527" y="1634164"/>
            <a:ext cx="1524000" cy="60960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sz="1200" dirty="0"/>
              <a:t>Εφαρμογές που αλληλεπιδρούν με τον χρήστη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1" name="Straight Arrow Connector 8">
            <a:extLst>
              <a:ext uri="{FF2B5EF4-FFF2-40B4-BE49-F238E27FC236}">
                <a16:creationId xmlns:a16="http://schemas.microsoft.com/office/drawing/2014/main" id="{661823F4-076B-410A-8F21-4902B556B982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>
            <a:off x="1660527" y="1938964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29">
            <a:extLst>
              <a:ext uri="{FF2B5EF4-FFF2-40B4-BE49-F238E27FC236}">
                <a16:creationId xmlns:a16="http://schemas.microsoft.com/office/drawing/2014/main" id="{FFCE4731-0900-4461-B1BE-E7BBB6544868}"/>
              </a:ext>
            </a:extLst>
          </p:cNvPr>
          <p:cNvSpPr/>
          <p:nvPr/>
        </p:nvSpPr>
        <p:spPr>
          <a:xfrm>
            <a:off x="7979022" y="3281966"/>
            <a:ext cx="1080966" cy="646331"/>
          </a:xfrm>
          <a:prstGeom prst="rect">
            <a:avLst/>
          </a:prstGeom>
          <a:solidFill>
            <a:srgbClr val="FFCC66"/>
          </a:solidFill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/>
              <a:t>Android Runtime Environment</a:t>
            </a:r>
            <a:endParaRPr lang="el-GR" sz="1200" dirty="0"/>
          </a:p>
        </p:txBody>
      </p:sp>
      <p:cxnSp>
        <p:nvCxnSpPr>
          <p:cNvPr id="13" name="Straight Arrow Connector 8">
            <a:extLst>
              <a:ext uri="{FF2B5EF4-FFF2-40B4-BE49-F238E27FC236}">
                <a16:creationId xmlns:a16="http://schemas.microsoft.com/office/drawing/2014/main" id="{A0F092E7-C010-4CBB-AD0D-E8CA6C6777D1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rot="5400000">
            <a:off x="8073511" y="3598985"/>
            <a:ext cx="116683" cy="77530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0">
            <a:extLst>
              <a:ext uri="{FF2B5EF4-FFF2-40B4-BE49-F238E27FC236}">
                <a16:creationId xmlns:a16="http://schemas.microsoft.com/office/drawing/2014/main" id="{C6B66EC7-362A-470F-8E72-40EF1CA32F16}"/>
              </a:ext>
            </a:extLst>
          </p:cNvPr>
          <p:cNvSpPr/>
          <p:nvPr/>
        </p:nvSpPr>
        <p:spPr bwMode="auto">
          <a:xfrm>
            <a:off x="102824" y="5213794"/>
            <a:ext cx="1746738" cy="1175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200" dirty="0"/>
              <a:t>hardware drivers, process and memory management,</a:t>
            </a:r>
          </a:p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200" dirty="0"/>
              <a:t>network and power management</a:t>
            </a:r>
            <a:endParaRPr lang="el-GR" sz="1200" dirty="0"/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C03B7796-822C-4942-9738-DF1B2B3DF7B1}"/>
              </a:ext>
            </a:extLst>
          </p:cNvPr>
          <p:cNvCxnSpPr>
            <a:cxnSpLocks/>
            <a:stCxn id="14" idx="0"/>
          </p:cNvCxnSpPr>
          <p:nvPr/>
        </p:nvCxnSpPr>
        <p:spPr bwMode="auto">
          <a:xfrm rot="5400000" flipH="1" flipV="1">
            <a:off x="1341870" y="4569823"/>
            <a:ext cx="278295" cy="1009648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AE1E706-F3D0-46D4-BBF3-CAF315B1C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5670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74ABEB-7D41-4CB7-A45C-C9FC3E8C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46854"/>
            <a:ext cx="2778125" cy="838200"/>
          </a:xfrm>
        </p:spPr>
        <p:txBody>
          <a:bodyPr/>
          <a:lstStyle/>
          <a:p>
            <a:r>
              <a:rPr lang="el-GR" sz="2400" dirty="0"/>
              <a:t>Δομή αρχείων σε </a:t>
            </a:r>
            <a:r>
              <a:rPr lang="en-US" sz="2400" dirty="0"/>
              <a:t>Android Projects</a:t>
            </a:r>
            <a:endParaRPr lang="el-GR" sz="24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C6A90C-03D3-4C2E-B1E9-037C42E7F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2" descr="C:\Documents and Settings\Vagelis\Application Data\PixelMetrics\CaptureWiz\LastCaptures\2012-11-22_16-17-40-187.png">
            <a:extLst>
              <a:ext uri="{FF2B5EF4-FFF2-40B4-BE49-F238E27FC236}">
                <a16:creationId xmlns:a16="http://schemas.microsoft.com/office/drawing/2014/main" id="{A092FB80-FC70-4A50-B1E8-59B9E673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095" y="203239"/>
            <a:ext cx="3768059" cy="65785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6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BBD343D5-651E-4ABB-A5D2-98365F953FB2}"/>
              </a:ext>
            </a:extLst>
          </p:cNvPr>
          <p:cNvSpPr/>
          <p:nvPr/>
        </p:nvSpPr>
        <p:spPr bwMode="auto">
          <a:xfrm>
            <a:off x="7010400" y="1295400"/>
            <a:ext cx="1905000" cy="609600"/>
          </a:xfrm>
          <a:prstGeom prst="wedgeRoundRectCallout">
            <a:avLst>
              <a:gd name="adj1" fmla="val -136442"/>
              <a:gd name="adj2" fmla="val 3597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Auto-generated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code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9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D8BCA92-3217-4586-BA43-E5C767701EE3}"/>
              </a:ext>
            </a:extLst>
          </p:cNvPr>
          <p:cNvSpPr/>
          <p:nvPr/>
        </p:nvSpPr>
        <p:spPr bwMode="auto">
          <a:xfrm>
            <a:off x="1828800" y="2971800"/>
            <a:ext cx="1219200" cy="609600"/>
          </a:xfrm>
          <a:prstGeom prst="wedgeRoundRectCallout">
            <a:avLst>
              <a:gd name="adj1" fmla="val 157489"/>
              <a:gd name="adj2" fmla="val 16385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UI layout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8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F164D4FC-A006-4637-91C7-03E432FC15A9}"/>
              </a:ext>
            </a:extLst>
          </p:cNvPr>
          <p:cNvSpPr/>
          <p:nvPr/>
        </p:nvSpPr>
        <p:spPr bwMode="auto">
          <a:xfrm>
            <a:off x="6781800" y="4038600"/>
            <a:ext cx="1600200" cy="609600"/>
          </a:xfrm>
          <a:prstGeom prst="wedgeRoundRectCallout">
            <a:avLst>
              <a:gd name="adj1" fmla="val -123593"/>
              <a:gd name="adj2" fmla="val 1367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String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constants</a:t>
            </a:r>
          </a:p>
        </p:txBody>
      </p:sp>
      <p:sp>
        <p:nvSpPr>
          <p:cNvPr id="11" name="9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3E30842-90B2-4013-AA04-3668652133EF}"/>
              </a:ext>
            </a:extLst>
          </p:cNvPr>
          <p:cNvSpPr/>
          <p:nvPr/>
        </p:nvSpPr>
        <p:spPr bwMode="auto">
          <a:xfrm>
            <a:off x="1312311" y="4876800"/>
            <a:ext cx="1676400" cy="609600"/>
          </a:xfrm>
          <a:prstGeom prst="wedgeRoundRectCallout">
            <a:avLst>
              <a:gd name="adj1" fmla="val 118733"/>
              <a:gd name="adj2" fmla="val 13068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Configuration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10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C0543358-4124-42D2-85B5-5D039EFE3922}"/>
              </a:ext>
            </a:extLst>
          </p:cNvPr>
          <p:cNvSpPr/>
          <p:nvPr/>
        </p:nvSpPr>
        <p:spPr bwMode="auto">
          <a:xfrm>
            <a:off x="1493896" y="2177941"/>
            <a:ext cx="1219200" cy="609600"/>
          </a:xfrm>
          <a:prstGeom prst="wedgeRoundRectCallout">
            <a:avLst>
              <a:gd name="adj1" fmla="val 157030"/>
              <a:gd name="adj2" fmla="val -101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Files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3" name="11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D361189-1DBD-4BD2-B773-D38FA309A4E4}"/>
              </a:ext>
            </a:extLst>
          </p:cNvPr>
          <p:cNvSpPr/>
          <p:nvPr/>
        </p:nvSpPr>
        <p:spPr bwMode="auto">
          <a:xfrm>
            <a:off x="6705600" y="2590800"/>
            <a:ext cx="1219200" cy="609600"/>
          </a:xfrm>
          <a:prstGeom prst="wedgeRoundRectCallout">
            <a:avLst>
              <a:gd name="adj1" fmla="val -152148"/>
              <a:gd name="adj2" fmla="val 9877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Images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4" name="5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2F3B1A7D-4909-49D6-857A-EDE5E126D6B6}"/>
              </a:ext>
            </a:extLst>
          </p:cNvPr>
          <p:cNvSpPr/>
          <p:nvPr/>
        </p:nvSpPr>
        <p:spPr bwMode="auto">
          <a:xfrm>
            <a:off x="837921" y="1266020"/>
            <a:ext cx="1219200" cy="609600"/>
          </a:xfrm>
          <a:prstGeom prst="wedgeRoundRectCallout">
            <a:avLst>
              <a:gd name="adj1" fmla="val 237231"/>
              <a:gd name="adj2" fmla="val -9493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Source code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A2C0C64-51E6-4A6F-8559-894729B6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40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072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BE2382-B0B5-4F49-BBFA-7D772F5D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manifest file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3E87E6-716E-4F5F-8A83-FBCF7865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1251050"/>
            <a:ext cx="6400799" cy="522595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1400" dirty="0"/>
              <a:t>Κάθε εφαρμογή έχει ένα αρχείο </a:t>
            </a:r>
            <a:r>
              <a:rPr lang="en-US" sz="1400" b="1" dirty="0"/>
              <a:t>AndroidManifest.xml </a:t>
            </a:r>
            <a:r>
              <a:rPr lang="el-GR" sz="1400" dirty="0"/>
              <a:t>που παρέχει σημαντικές πληροφορίες για την εφαρμογή στο </a:t>
            </a:r>
            <a:r>
              <a:rPr lang="en-US" sz="1400" dirty="0"/>
              <a:t>OS</a:t>
            </a:r>
          </a:p>
          <a:p>
            <a:pPr>
              <a:spcAft>
                <a:spcPts val="600"/>
              </a:spcAft>
            </a:pPr>
            <a:r>
              <a:rPr lang="el-GR" sz="1400" dirty="0"/>
              <a:t>Δίνει </a:t>
            </a:r>
            <a:r>
              <a:rPr lang="el-GR" sz="1400" b="1" dirty="0"/>
              <a:t>όνομα στο </a:t>
            </a:r>
            <a:r>
              <a:rPr lang="en-US" sz="1400" b="1" dirty="0"/>
              <a:t>Java </a:t>
            </a:r>
            <a:r>
              <a:rPr lang="el-GR" sz="1400" b="1" dirty="0"/>
              <a:t>πακέτο </a:t>
            </a:r>
            <a:r>
              <a:rPr lang="el-GR" sz="1400" dirty="0"/>
              <a:t>για την εφαρμογή</a:t>
            </a:r>
            <a:r>
              <a:rPr lang="en-US" sz="1400" dirty="0"/>
              <a:t> </a:t>
            </a:r>
            <a:r>
              <a:rPr lang="el-GR" sz="1400" dirty="0"/>
              <a:t>το οποίο αποτελεί μοναδικό αναγνωριστικό για την εφαρμογή</a:t>
            </a:r>
            <a:r>
              <a:rPr lang="en-US" sz="1400" dirty="0"/>
              <a:t>.</a:t>
            </a:r>
          </a:p>
          <a:p>
            <a:pPr>
              <a:spcAft>
                <a:spcPts val="600"/>
              </a:spcAft>
            </a:pPr>
            <a:r>
              <a:rPr lang="el-GR" sz="1400" dirty="0"/>
              <a:t>Καθορίζει το </a:t>
            </a:r>
            <a:r>
              <a:rPr lang="el-GR" sz="1400" b="1" dirty="0"/>
              <a:t>ελάχιστο επίπεδο </a:t>
            </a:r>
            <a:r>
              <a:rPr lang="en-US" sz="1400" b="1" dirty="0"/>
              <a:t>Android API </a:t>
            </a:r>
            <a:r>
              <a:rPr lang="el-GR" sz="1400" dirty="0"/>
              <a:t>που απαιτείται από την εφαρμογή</a:t>
            </a:r>
            <a:r>
              <a:rPr lang="en-US" sz="1400" dirty="0"/>
              <a:t>.</a:t>
            </a:r>
            <a:endParaRPr lang="el-GR" sz="1400" dirty="0"/>
          </a:p>
          <a:p>
            <a:pPr>
              <a:spcAft>
                <a:spcPts val="600"/>
              </a:spcAft>
            </a:pPr>
            <a:r>
              <a:rPr lang="el-GR" sz="1400" dirty="0"/>
              <a:t>Περιέχει λίστα με τις βιβλιοθήκες με τις οποίες πρέπει να συνδεθεί η εφαρμογή</a:t>
            </a:r>
            <a:r>
              <a:rPr lang="en-US" sz="1400" dirty="0"/>
              <a:t>.</a:t>
            </a:r>
          </a:p>
          <a:p>
            <a:pPr>
              <a:spcAft>
                <a:spcPts val="600"/>
              </a:spcAft>
            </a:pPr>
            <a:r>
              <a:rPr lang="el-GR" sz="1400" dirty="0"/>
              <a:t>Καθορίζει </a:t>
            </a:r>
            <a:r>
              <a:rPr lang="el-GR" sz="1400" b="1" dirty="0"/>
              <a:t>τα δικαιώματα </a:t>
            </a:r>
            <a:r>
              <a:rPr lang="el-GR" sz="1400" dirty="0"/>
              <a:t>που πρέπει να έχει η εφαρμογή 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l-GR" sz="1400" dirty="0"/>
              <a:t>για να έχει πρόσβαση σε προστατευόμενα κομμάτια του </a:t>
            </a:r>
            <a:r>
              <a:rPr lang="en-US" sz="1400" dirty="0"/>
              <a:t>API </a:t>
            </a:r>
          </a:p>
          <a:p>
            <a:pPr lvl="1">
              <a:spcAft>
                <a:spcPts val="600"/>
              </a:spcAft>
            </a:pPr>
            <a:r>
              <a:rPr lang="el-GR" sz="1400" dirty="0"/>
              <a:t>για να </a:t>
            </a:r>
            <a:r>
              <a:rPr lang="el-GR" sz="1400" dirty="0" err="1"/>
              <a:t>αλληλεπιδρά</a:t>
            </a:r>
            <a:r>
              <a:rPr lang="el-GR" sz="1400" dirty="0"/>
              <a:t> με άλλες εφαρμογές</a:t>
            </a:r>
          </a:p>
          <a:p>
            <a:pPr lvl="1">
              <a:spcAft>
                <a:spcPts val="600"/>
              </a:spcAft>
            </a:pPr>
            <a:r>
              <a:rPr lang="el-GR" sz="1400" dirty="0"/>
              <a:t>τα δικαιώματα που πρέπει να έχουν άλλες εφαρμογές για να </a:t>
            </a:r>
            <a:r>
              <a:rPr lang="el-GR" sz="1400" dirty="0" err="1"/>
              <a:t>αλληλεπιδρούν</a:t>
            </a:r>
            <a:r>
              <a:rPr lang="el-GR" sz="1400" dirty="0"/>
              <a:t> με αυτή</a:t>
            </a:r>
          </a:p>
          <a:p>
            <a:pPr>
              <a:spcAft>
                <a:spcPts val="600"/>
              </a:spcAft>
            </a:pPr>
            <a:r>
              <a:rPr lang="el-GR" sz="1400" dirty="0"/>
              <a:t>Δηλώνει τα χαρακτηριστικά (</a:t>
            </a:r>
            <a:r>
              <a:rPr lang="en-US" sz="1400" dirty="0"/>
              <a:t>h/w &amp; s/w)</a:t>
            </a:r>
            <a:r>
              <a:rPr lang="el-GR" sz="1400" dirty="0"/>
              <a:t>, π.χ. κάμερα, </a:t>
            </a:r>
            <a:r>
              <a:rPr lang="en-US" sz="1400" dirty="0"/>
              <a:t>Bluetooth </a:t>
            </a:r>
            <a:r>
              <a:rPr lang="el-GR" sz="1400" dirty="0"/>
              <a:t>κ.α., που χρησιμοποιεί η εφαρμογή.</a:t>
            </a:r>
          </a:p>
          <a:p>
            <a:pPr>
              <a:spcAft>
                <a:spcPts val="600"/>
              </a:spcAft>
            </a:pPr>
            <a:r>
              <a:rPr lang="el-GR" sz="1400" b="1" dirty="0"/>
              <a:t>Περιγράφει τα </a:t>
            </a:r>
            <a:r>
              <a:rPr lang="en-US" sz="1400" b="1" dirty="0"/>
              <a:t>components </a:t>
            </a:r>
            <a:r>
              <a:rPr lang="el-GR" sz="1400" b="1" dirty="0"/>
              <a:t>της εφαρμογής (</a:t>
            </a:r>
            <a:r>
              <a:rPr lang="en-US" sz="1400" b="1" dirty="0"/>
              <a:t>activities, services, content providers </a:t>
            </a:r>
            <a:r>
              <a:rPr lang="el-GR" sz="1400" b="1" dirty="0"/>
              <a:t>κλπ.)</a:t>
            </a:r>
            <a:r>
              <a:rPr lang="en-US" sz="1400" b="1" dirty="0"/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AEDC33-B8C2-4809-9132-43DCCDF01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943" y="0"/>
            <a:ext cx="2759057" cy="6858000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F3292F5-A6B6-4AC9-9289-012675A20A2D}"/>
              </a:ext>
            </a:extLst>
          </p:cNvPr>
          <p:cNvSpPr/>
          <p:nvPr/>
        </p:nvSpPr>
        <p:spPr>
          <a:xfrm>
            <a:off x="566736" y="6481386"/>
            <a:ext cx="59102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GB" sz="1200" dirty="0">
                <a:hlinkClick r:id="rId3"/>
              </a:rPr>
              <a:t>http://developer.android.com/guide/topics/manifest/manifest-intro.html</a:t>
            </a:r>
            <a:endParaRPr lang="en-US" sz="12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30EF04-B49F-44E1-AB8B-071D2708D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41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665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B19C72-3DB9-4AE8-965C-52681B926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manifest file (2/2)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8D988F-C449-4D55-8010-100E5AC89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001000" cy="577067"/>
          </a:xfrm>
        </p:spPr>
        <p:txBody>
          <a:bodyPr/>
          <a:lstStyle/>
          <a:p>
            <a:r>
              <a:rPr lang="el-GR" sz="2000" dirty="0"/>
              <a:t>Παράδειγμα από την </a:t>
            </a:r>
            <a:r>
              <a:rPr lang="en-US" sz="2000" dirty="0"/>
              <a:t>“HelloWorld” app</a:t>
            </a:r>
            <a:br>
              <a:rPr lang="en-US" sz="2000" dirty="0"/>
            </a:br>
            <a:endParaRPr lang="el-GR" sz="2000" dirty="0"/>
          </a:p>
        </p:txBody>
      </p:sp>
      <p:pic>
        <p:nvPicPr>
          <p:cNvPr id="5" name="Picture 6" descr="C:\Documents and Settings\Vagelis\Application Data\PixelMetrics\CaptureWiz\LastCaptures\2012-11-22_16-31-11-484.png">
            <a:extLst>
              <a:ext uri="{FF2B5EF4-FFF2-40B4-BE49-F238E27FC236}">
                <a16:creationId xmlns:a16="http://schemas.microsoft.com/office/drawing/2014/main" id="{A2DE6E27-E223-4780-950B-E5197E54A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236" y="1828799"/>
            <a:ext cx="7020164" cy="4572001"/>
          </a:xfrm>
          <a:prstGeom prst="rect">
            <a:avLst/>
          </a:prstGeom>
          <a:noFill/>
        </p:spPr>
      </p:pic>
      <p:sp>
        <p:nvSpPr>
          <p:cNvPr id="6" name="9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59F8D7E-A359-44F9-8E41-AAB91FB213CB}"/>
              </a:ext>
            </a:extLst>
          </p:cNvPr>
          <p:cNvSpPr/>
          <p:nvPr/>
        </p:nvSpPr>
        <p:spPr bwMode="auto">
          <a:xfrm>
            <a:off x="6670675" y="2361859"/>
            <a:ext cx="1905000" cy="609600"/>
          </a:xfrm>
          <a:prstGeom prst="wedgeRoundRectCallout">
            <a:avLst>
              <a:gd name="adj1" fmla="val -77015"/>
              <a:gd name="adj2" fmla="val 11931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Application permissions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7" name="10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B46015B8-E7C2-4342-9972-3A1B3C14654A}"/>
              </a:ext>
            </a:extLst>
          </p:cNvPr>
          <p:cNvSpPr/>
          <p:nvPr/>
        </p:nvSpPr>
        <p:spPr bwMode="auto">
          <a:xfrm>
            <a:off x="6733159" y="3507566"/>
            <a:ext cx="1905000" cy="609600"/>
          </a:xfrm>
          <a:prstGeom prst="wedgeRoundRectCallout">
            <a:avLst>
              <a:gd name="adj1" fmla="val -135924"/>
              <a:gd name="adj2" fmla="val 7159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Activities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8" name="11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6CEC8BF5-0091-4F97-A814-8CFB9F5250EC}"/>
              </a:ext>
            </a:extLst>
          </p:cNvPr>
          <p:cNvSpPr/>
          <p:nvPr/>
        </p:nvSpPr>
        <p:spPr bwMode="auto">
          <a:xfrm>
            <a:off x="6859218" y="5556034"/>
            <a:ext cx="1905000" cy="609600"/>
          </a:xfrm>
          <a:prstGeom prst="wedgeRoundRectCallout">
            <a:avLst>
              <a:gd name="adj1" fmla="val -85742"/>
              <a:gd name="adj2" fmla="val -12386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Intents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9" name="12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F626F6EF-DAF0-4B5B-B822-6FF8DC61CEE6}"/>
              </a:ext>
            </a:extLst>
          </p:cNvPr>
          <p:cNvSpPr/>
          <p:nvPr/>
        </p:nvSpPr>
        <p:spPr bwMode="auto">
          <a:xfrm>
            <a:off x="4038600" y="2261616"/>
            <a:ext cx="1905000" cy="609600"/>
          </a:xfrm>
          <a:prstGeom prst="wedgeRoundRectCallout">
            <a:avLst>
              <a:gd name="adj1" fmla="val -69015"/>
              <a:gd name="adj2" fmla="val 8068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SDK versions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1E5FF34-D950-4EE4-A705-0EED7EC4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42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00168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585B69-3497-41F0-9910-E3BE7E68E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Απλό αρχείο </a:t>
            </a:r>
            <a:r>
              <a:rPr lang="en-US" dirty="0"/>
              <a:t>string resources</a:t>
            </a:r>
            <a:endParaRPr lang="el-GR" dirty="0"/>
          </a:p>
        </p:txBody>
      </p:sp>
      <p:pic>
        <p:nvPicPr>
          <p:cNvPr id="5" name="Picture 2" descr="C:\Documents and Settings\Vagelis\Application Data\PixelMetrics\CaptureWiz\LastCaptures\2012-11-22_17-52-37-187.png">
            <a:extLst>
              <a:ext uri="{FF2B5EF4-FFF2-40B4-BE49-F238E27FC236}">
                <a16:creationId xmlns:a16="http://schemas.microsoft.com/office/drawing/2014/main" id="{45AA0BD3-E1AB-4B73-BE1F-C52182AD8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8121770" cy="1600200"/>
          </a:xfrm>
          <a:prstGeom prst="rect">
            <a:avLst/>
          </a:prstGeom>
          <a:noFill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F62C2A5-FD57-4A4B-B2FA-B4AC961A82C3}"/>
              </a:ext>
            </a:extLst>
          </p:cNvPr>
          <p:cNvSpPr txBox="1">
            <a:spLocks/>
          </p:cNvSpPr>
          <p:nvPr/>
        </p:nvSpPr>
        <p:spPr bwMode="auto">
          <a:xfrm>
            <a:off x="580537" y="1509346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200" kern="0" dirty="0">
                <a:solidFill>
                  <a:srgbClr val="0070C0"/>
                </a:solidFill>
              </a:rPr>
              <a:t>/res/values/strings.xml</a:t>
            </a:r>
            <a:endParaRPr lang="el-GR" sz="2200" kern="0" dirty="0">
              <a:solidFill>
                <a:srgbClr val="0070C0"/>
              </a:solidFill>
            </a:endParaRPr>
          </a:p>
        </p:txBody>
      </p:sp>
      <p:sp>
        <p:nvSpPr>
          <p:cNvPr id="7" name="9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DAD3D8ED-33CA-49C7-96C9-DD19B058E07E}"/>
              </a:ext>
            </a:extLst>
          </p:cNvPr>
          <p:cNvSpPr/>
          <p:nvPr/>
        </p:nvSpPr>
        <p:spPr bwMode="auto">
          <a:xfrm>
            <a:off x="6521570" y="1785154"/>
            <a:ext cx="2286000" cy="457200"/>
          </a:xfrm>
          <a:prstGeom prst="wedgeRoundRectCallout">
            <a:avLst>
              <a:gd name="adj1" fmla="val -80296"/>
              <a:gd name="adj2" fmla="val 21856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String Hello word!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68F92103-5D40-4A93-BB58-10A8670F6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43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8361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8D3D0EF-EF50-4D55-8362-334A4613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Κλάση </a:t>
            </a:r>
            <a:r>
              <a:rPr lang="en-US" dirty="0"/>
              <a:t>Activity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472A36-4C5E-43F8-8034-1613A8DF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3486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 err="1"/>
              <a:t>extends</a:t>
            </a:r>
            <a:r>
              <a:rPr lang="el-GR" sz="2400" dirty="0"/>
              <a:t> </a:t>
            </a:r>
            <a:r>
              <a:rPr lang="el-GR" sz="2400" dirty="0" err="1"/>
              <a:t>Activity</a:t>
            </a:r>
            <a:r>
              <a:rPr lang="en-US" sz="2400" dirty="0"/>
              <a:t> </a:t>
            </a:r>
            <a:r>
              <a:rPr lang="en-US" sz="2000" dirty="0"/>
              <a:t>(</a:t>
            </a:r>
            <a:r>
              <a:rPr lang="el-GR" sz="2000" dirty="0"/>
              <a:t>π.χ. </a:t>
            </a:r>
            <a:r>
              <a:rPr lang="en-US" sz="2000" dirty="0" err="1"/>
              <a:t>MainActivity</a:t>
            </a:r>
            <a:r>
              <a:rPr lang="en-US" sz="2000" dirty="0"/>
              <a:t> extends Activity)</a:t>
            </a:r>
            <a:endParaRPr lang="el-GR" sz="2000" dirty="0"/>
          </a:p>
          <a:p>
            <a:pPr>
              <a:spcAft>
                <a:spcPts val="600"/>
              </a:spcAft>
            </a:pPr>
            <a:r>
              <a:rPr lang="el-GR" sz="2400" dirty="0" err="1"/>
              <a:t>override</a:t>
            </a:r>
            <a:r>
              <a:rPr lang="el-GR" sz="2400" dirty="0"/>
              <a:t> </a:t>
            </a:r>
            <a:r>
              <a:rPr lang="el-GR" sz="2400" dirty="0" err="1"/>
              <a:t>onCreate</a:t>
            </a:r>
            <a:r>
              <a:rPr lang="en-US" sz="2400" dirty="0"/>
              <a:t>() callback</a:t>
            </a:r>
          </a:p>
          <a:p>
            <a:pPr lvl="1">
              <a:spcAft>
                <a:spcPts val="600"/>
              </a:spcAft>
            </a:pPr>
            <a:r>
              <a:rPr lang="el-GR" sz="2000" dirty="0" err="1"/>
              <a:t>Πυροδοτείται</a:t>
            </a:r>
            <a:r>
              <a:rPr lang="el-GR" sz="2000" dirty="0"/>
              <a:t> όταν το </a:t>
            </a:r>
            <a:r>
              <a:rPr lang="en-US" sz="2000" dirty="0"/>
              <a:t>Android </a:t>
            </a:r>
            <a:r>
              <a:rPr lang="el-GR" sz="2000" dirty="0"/>
              <a:t>σύστημα δημιουργεί την </a:t>
            </a:r>
            <a:r>
              <a:rPr lang="en-US" sz="2000" dirty="0"/>
              <a:t>activity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E</a:t>
            </a:r>
            <a:r>
              <a:rPr lang="el-GR" sz="2000" dirty="0" err="1"/>
              <a:t>δώ</a:t>
            </a:r>
            <a:r>
              <a:rPr lang="el-GR" sz="2000" dirty="0"/>
              <a:t> </a:t>
            </a:r>
            <a:r>
              <a:rPr lang="el-GR" sz="2000" dirty="0" err="1"/>
              <a:t>αρχικοποιεί</a:t>
            </a:r>
            <a:r>
              <a:rPr lang="el-GR" sz="2000" dirty="0"/>
              <a:t> κανείς τα βασικά συστατικά της </a:t>
            </a:r>
            <a:r>
              <a:rPr lang="en-US" sz="2000" dirty="0"/>
              <a:t>activity </a:t>
            </a:r>
            <a:r>
              <a:rPr lang="el-GR" sz="2000" dirty="0"/>
              <a:t>π.χ. ορίζει το </a:t>
            </a:r>
            <a:r>
              <a:rPr lang="en-US" sz="2000" dirty="0"/>
              <a:t>layout </a:t>
            </a:r>
            <a:r>
              <a:rPr lang="el-GR" sz="2000" dirty="0"/>
              <a:t>της</a:t>
            </a:r>
            <a:endParaRPr lang="en-US" sz="2000" dirty="0"/>
          </a:p>
          <a:p>
            <a:pPr lvl="1">
              <a:spcAft>
                <a:spcPts val="600"/>
              </a:spcAft>
            </a:pPr>
            <a:endParaRPr lang="el-GR" sz="2000" dirty="0"/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279B67-7004-4D6F-81E4-A0E502F2C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44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396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DCEA77-FD75-4335-837A-7117DCE3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Απλή Κλάση </a:t>
            </a:r>
            <a:r>
              <a:rPr lang="en-US" dirty="0"/>
              <a:t>Activity</a:t>
            </a:r>
            <a:endParaRPr lang="el-GR" dirty="0"/>
          </a:p>
        </p:txBody>
      </p:sp>
      <p:pic>
        <p:nvPicPr>
          <p:cNvPr id="5" name="Picture 2" descr="C:\Documents and Settings\Vagelis\Application Data\PixelMetrics\CaptureWiz\LastCaptures\2012-11-22_16-58-57-828.png">
            <a:extLst>
              <a:ext uri="{FF2B5EF4-FFF2-40B4-BE49-F238E27FC236}">
                <a16:creationId xmlns:a16="http://schemas.microsoft.com/office/drawing/2014/main" id="{85AE5FB4-206D-4995-9E46-3D5CEA6D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873" y="2122413"/>
            <a:ext cx="6674427" cy="3581400"/>
          </a:xfrm>
          <a:prstGeom prst="rect">
            <a:avLst/>
          </a:prstGeom>
          <a:noFill/>
        </p:spPr>
      </p:pic>
      <p:sp>
        <p:nvSpPr>
          <p:cNvPr id="6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D73BAA3E-3907-4D0F-A7F6-816B7331305E}"/>
              </a:ext>
            </a:extLst>
          </p:cNvPr>
          <p:cNvSpPr/>
          <p:nvPr/>
        </p:nvSpPr>
        <p:spPr bwMode="auto">
          <a:xfrm>
            <a:off x="6289675" y="5420221"/>
            <a:ext cx="2286000" cy="675779"/>
          </a:xfrm>
          <a:prstGeom prst="wedgeRoundRectCallout">
            <a:avLst>
              <a:gd name="adj1" fmla="val -81775"/>
              <a:gd name="adj2" fmla="val -14085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UI Layout activity_main.xml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8B3677-F7DC-475A-9BBF-60107BE1AF45}"/>
              </a:ext>
            </a:extLst>
          </p:cNvPr>
          <p:cNvSpPr txBox="1">
            <a:spLocks/>
          </p:cNvSpPr>
          <p:nvPr/>
        </p:nvSpPr>
        <p:spPr bwMode="auto">
          <a:xfrm>
            <a:off x="533400" y="1445027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200" kern="0" dirty="0">
                <a:solidFill>
                  <a:srgbClr val="0070C0"/>
                </a:solidFill>
              </a:rPr>
              <a:t>/</a:t>
            </a:r>
            <a:r>
              <a:rPr lang="en-US" sz="2200" kern="0" dirty="0" err="1">
                <a:solidFill>
                  <a:srgbClr val="0070C0"/>
                </a:solidFill>
              </a:rPr>
              <a:t>src</a:t>
            </a:r>
            <a:r>
              <a:rPr lang="en-US" sz="2200" kern="0" dirty="0">
                <a:solidFill>
                  <a:srgbClr val="0070C0"/>
                </a:solidFill>
              </a:rPr>
              <a:t>/gr/</a:t>
            </a:r>
            <a:r>
              <a:rPr lang="en-US" sz="2200" kern="0" dirty="0" err="1">
                <a:solidFill>
                  <a:srgbClr val="0070C0"/>
                </a:solidFill>
              </a:rPr>
              <a:t>uoa</a:t>
            </a:r>
            <a:r>
              <a:rPr lang="en-US" sz="2200" kern="0" dirty="0">
                <a:solidFill>
                  <a:srgbClr val="0070C0"/>
                </a:solidFill>
              </a:rPr>
              <a:t>/di/</a:t>
            </a:r>
            <a:r>
              <a:rPr lang="en-US" sz="2200" kern="0" dirty="0" err="1">
                <a:solidFill>
                  <a:srgbClr val="0070C0"/>
                </a:solidFill>
              </a:rPr>
              <a:t>helloandroid</a:t>
            </a:r>
            <a:r>
              <a:rPr lang="en-US" sz="2200" kern="0" dirty="0">
                <a:solidFill>
                  <a:srgbClr val="0070C0"/>
                </a:solidFill>
              </a:rPr>
              <a:t>/MainActivity.java</a:t>
            </a:r>
            <a:endParaRPr lang="el-GR" sz="2200" kern="0" dirty="0">
              <a:solidFill>
                <a:srgbClr val="0070C0"/>
              </a:solidFill>
            </a:endParaRPr>
          </a:p>
        </p:txBody>
      </p:sp>
      <p:sp>
        <p:nvSpPr>
          <p:cNvPr id="8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7C9CD3F-9B4D-42D2-8107-77447D4DB745}"/>
              </a:ext>
            </a:extLst>
          </p:cNvPr>
          <p:cNvSpPr/>
          <p:nvPr/>
        </p:nvSpPr>
        <p:spPr bwMode="auto">
          <a:xfrm>
            <a:off x="6236677" y="1900683"/>
            <a:ext cx="2286000" cy="838200"/>
          </a:xfrm>
          <a:prstGeom prst="wedgeRoundRectCallout">
            <a:avLst>
              <a:gd name="adj1" fmla="val -72929"/>
              <a:gd name="adj2" fmla="val 25350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Τρέχει ότι ορίζεται στην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onCreate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() </a:t>
            </a: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της γονικής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Activity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9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D592631B-C001-4B91-AB03-57B40B33AE46}"/>
              </a:ext>
            </a:extLst>
          </p:cNvPr>
          <p:cNvSpPr/>
          <p:nvPr/>
        </p:nvSpPr>
        <p:spPr bwMode="auto">
          <a:xfrm>
            <a:off x="2438400" y="5064276"/>
            <a:ext cx="2286000" cy="1346231"/>
          </a:xfrm>
          <a:prstGeom prst="wedgeRoundRectCallout">
            <a:avLst>
              <a:gd name="adj1" fmla="val -74467"/>
              <a:gd name="adj2" fmla="val -6651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Κώδικας </a:t>
            </a:r>
            <a:r>
              <a:rPr lang="el-GR" sz="1600" dirty="0">
                <a:solidFill>
                  <a:srgbClr val="0070C0"/>
                </a:solidFill>
                <a:latin typeface="Verdana" pitchFamily="34" charset="0"/>
              </a:rPr>
              <a:t>για επιπλέον λειτουργικότητα από της γονικής </a:t>
            </a: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onCreate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() </a:t>
            </a: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83908087-5706-4147-B16F-D926528F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794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540B56-617E-4EE5-B7FC-34A44F19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MainActivity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805E37-3FF2-4BB6-A00C-1129A5856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6EDA255-FF73-4E4C-9AFB-D199AE33E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51051"/>
            <a:ext cx="8286750" cy="4714875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FB85A4C-4231-4F29-9ADC-58CF94ED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46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7795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110437-0D6E-4304-8E5F-1D229E89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Απλό </a:t>
            </a:r>
            <a:r>
              <a:rPr lang="en-US" dirty="0"/>
              <a:t>UI Layout XML</a:t>
            </a:r>
            <a:endParaRPr lang="el-GR" dirty="0"/>
          </a:p>
        </p:txBody>
      </p:sp>
      <p:pic>
        <p:nvPicPr>
          <p:cNvPr id="5" name="Picture 2" descr="C:\Documents and Settings\Vagelis\Application Data\PixelMetrics\CaptureWiz\LastCaptures\2012-11-22_17-45-01-156.png">
            <a:extLst>
              <a:ext uri="{FF2B5EF4-FFF2-40B4-BE49-F238E27FC236}">
                <a16:creationId xmlns:a16="http://schemas.microsoft.com/office/drawing/2014/main" id="{0B73F018-10A9-4687-BB7D-5F9F3036E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5905500" cy="2324101"/>
          </a:xfrm>
          <a:prstGeom prst="rect">
            <a:avLst/>
          </a:prstGeom>
          <a:noFill/>
        </p:spPr>
      </p:pic>
      <p:sp>
        <p:nvSpPr>
          <p:cNvPr id="6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E43589EC-0711-4BB0-9B9A-FEA7A001E0B5}"/>
              </a:ext>
            </a:extLst>
          </p:cNvPr>
          <p:cNvSpPr/>
          <p:nvPr/>
        </p:nvSpPr>
        <p:spPr bwMode="auto">
          <a:xfrm>
            <a:off x="6096000" y="2622659"/>
            <a:ext cx="1447800" cy="653941"/>
          </a:xfrm>
          <a:prstGeom prst="wedgeRoundRectCallout">
            <a:avLst>
              <a:gd name="adj1" fmla="val -343515"/>
              <a:gd name="adj2" fmla="val 5145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70C0"/>
                </a:solidFill>
              </a:rPr>
              <a:t>TextView</a:t>
            </a:r>
            <a:r>
              <a:rPr lang="en-US" sz="1600" dirty="0">
                <a:solidFill>
                  <a:srgbClr val="0070C0"/>
                </a:solidFill>
              </a:rPr>
              <a:t> Component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D3DD66-F49E-40C2-9D22-EC0A304A74B9}"/>
              </a:ext>
            </a:extLst>
          </p:cNvPr>
          <p:cNvSpPr txBox="1">
            <a:spLocks/>
          </p:cNvSpPr>
          <p:nvPr/>
        </p:nvSpPr>
        <p:spPr bwMode="auto">
          <a:xfrm>
            <a:off x="566738" y="17526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2200" kern="0">
                <a:solidFill>
                  <a:srgbClr val="0070C0"/>
                </a:solidFill>
              </a:rPr>
              <a:t>/res/layout/activity_main.xml</a:t>
            </a:r>
            <a:endParaRPr lang="el-GR" sz="2200" kern="0" dirty="0">
              <a:solidFill>
                <a:srgbClr val="0070C0"/>
              </a:solidFill>
            </a:endParaRPr>
          </a:p>
        </p:txBody>
      </p:sp>
      <p:sp>
        <p:nvSpPr>
          <p:cNvPr id="8" name="9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4260B148-C7F5-41AB-8B13-555C9C5531B6}"/>
              </a:ext>
            </a:extLst>
          </p:cNvPr>
          <p:cNvSpPr/>
          <p:nvPr/>
        </p:nvSpPr>
        <p:spPr bwMode="auto">
          <a:xfrm>
            <a:off x="6096000" y="4267200"/>
            <a:ext cx="2286000" cy="457200"/>
          </a:xfrm>
          <a:prstGeom prst="wedgeRoundRectCallout">
            <a:avLst>
              <a:gd name="adj1" fmla="val -148046"/>
              <a:gd name="adj2" fmla="val -7386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String </a:t>
            </a:r>
            <a:r>
              <a:rPr lang="en-US" sz="1600" dirty="0" err="1">
                <a:solidFill>
                  <a:srgbClr val="0070C0"/>
                </a:solidFill>
              </a:rPr>
              <a:t>hello_word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3F007D0-9B32-4A2F-9493-CDB9E853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47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09329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75D888-53DB-4007-B871-1BAE294E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xml file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0EFA37F-7EC1-4806-A286-B368AD515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B96CEAB-3ED9-4EA0-AA3F-5AEA4E4F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5" y="1386024"/>
            <a:ext cx="11344275" cy="4648200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6674279-2679-4B02-BD76-F55581D5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90789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AFED07-FD26-43BB-8E1F-CF6C0E58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strings.xml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2E78BEF-D80C-4202-B6D8-0D58927B9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B9700E2D-14B7-4BDF-BA9D-20FA4B25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29" y="1576383"/>
            <a:ext cx="7877175" cy="4467225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4B4A055-2A9F-4634-8D09-BD2727A5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49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769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F9C9460-B716-47DE-B9B9-FA1DC050266A}"/>
              </a:ext>
            </a:extLst>
          </p:cNvPr>
          <p:cNvSpPr/>
          <p:nvPr/>
        </p:nvSpPr>
        <p:spPr bwMode="auto">
          <a:xfrm>
            <a:off x="611586" y="228600"/>
            <a:ext cx="3884214" cy="756454"/>
          </a:xfrm>
          <a:prstGeom prst="rect">
            <a:avLst/>
          </a:prstGeom>
          <a:solidFill>
            <a:srgbClr val="FF5607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39B9E9C-07BF-408D-AF68-4CF4381C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46854"/>
            <a:ext cx="8001000" cy="8382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Linux kernel 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(LK)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AA3066-D9C1-4CCA-BE8E-19B1DD69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58889" y="35168"/>
            <a:ext cx="4685112" cy="6899031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9C1647-0D82-44FF-BCB0-DB639CF5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493" y="1295400"/>
            <a:ext cx="4492625" cy="42672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500" dirty="0"/>
              <a:t>Είναι η</a:t>
            </a:r>
            <a:r>
              <a:rPr lang="en-US" sz="1500" dirty="0"/>
              <a:t> </a:t>
            </a:r>
            <a:r>
              <a:rPr lang="el-GR" sz="1500" dirty="0"/>
              <a:t>βάση του </a:t>
            </a:r>
            <a:r>
              <a:rPr lang="en-US" sz="1500" dirty="0"/>
              <a:t>Android</a:t>
            </a:r>
            <a:r>
              <a:rPr lang="el-GR" sz="1500" dirty="0"/>
              <a:t> π.χ. το </a:t>
            </a:r>
            <a:r>
              <a:rPr lang="en-US" sz="1500" b="1" dirty="0"/>
              <a:t>Android Runtime (ART) </a:t>
            </a:r>
            <a:r>
              <a:rPr lang="el-GR" sz="1500" dirty="0"/>
              <a:t>βασίζεται στο </a:t>
            </a:r>
            <a:r>
              <a:rPr lang="en-US" sz="1500" dirty="0"/>
              <a:t>Linux kernel </a:t>
            </a:r>
            <a:r>
              <a:rPr lang="el-GR" sz="1500" dirty="0"/>
              <a:t>για: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500" dirty="0"/>
              <a:t>Διαχείριση μνήμης (</a:t>
            </a:r>
            <a:r>
              <a:rPr lang="en-US" sz="1500" dirty="0"/>
              <a:t>low-level memory management</a:t>
            </a:r>
            <a:r>
              <a:rPr lang="el-GR" sz="1500" dirty="0"/>
              <a:t>)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500" dirty="0"/>
              <a:t>Διαχείριση διεργασιών και νημάτων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500" dirty="0"/>
              <a:t>Διαχείριση ενέργειας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500" dirty="0"/>
              <a:t>Επιτρέπει στο </a:t>
            </a:r>
            <a:r>
              <a:rPr lang="en-US" sz="1500" dirty="0"/>
              <a:t>Android</a:t>
            </a:r>
            <a:r>
              <a:rPr lang="en-US" sz="1500" b="1" dirty="0"/>
              <a:t> </a:t>
            </a:r>
            <a:r>
              <a:rPr lang="el-GR" sz="1500" b="1" dirty="0"/>
              <a:t>να εκμεταλλευτεί βασικά χαρακτηριστικά ασφάλειας </a:t>
            </a:r>
            <a:r>
              <a:rPr lang="el-GR" sz="1500" dirty="0"/>
              <a:t>του </a:t>
            </a:r>
            <a:r>
              <a:rPr lang="en-US" sz="1500" dirty="0"/>
              <a:t>Linux Kernel</a:t>
            </a:r>
            <a:endParaRPr lang="el-GR" sz="15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500" dirty="0"/>
              <a:t>Επιτρέπει στους κατασκευαστές να </a:t>
            </a:r>
            <a:r>
              <a:rPr lang="el-GR" sz="1500" b="1" dirty="0"/>
              <a:t>αναπτύσσουν </a:t>
            </a:r>
            <a:r>
              <a:rPr lang="en-US" sz="1500" b="1" dirty="0"/>
              <a:t>drivers </a:t>
            </a:r>
            <a:r>
              <a:rPr lang="el-GR" sz="1500" dirty="0"/>
              <a:t>σε ένα γνωστό και καλά ορισμένο </a:t>
            </a:r>
            <a:r>
              <a:rPr lang="en-US" sz="1500" dirty="0"/>
              <a:t>kernel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sz="1500" dirty="0"/>
              <a:t>Διαδεδομένο και δοκιμασμένο ΛΣ ανοικτού κώδικα με </a:t>
            </a:r>
            <a:r>
              <a:rPr lang="el-GR" sz="1500" b="1" dirty="0"/>
              <a:t>κατάλληλη άδεια χρήσης για το </a:t>
            </a:r>
            <a:r>
              <a:rPr lang="en-US" sz="1500" b="1" dirty="0"/>
              <a:t>business model </a:t>
            </a:r>
            <a:r>
              <a:rPr lang="el-GR" sz="1500" dirty="0"/>
              <a:t>των κατασκευαστών κινητών συσκευών</a:t>
            </a:r>
            <a:endParaRPr lang="en-US" sz="15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15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C5A6EDA8-F96C-439D-B8F8-E78782DEE43B}"/>
              </a:ext>
            </a:extLst>
          </p:cNvPr>
          <p:cNvSpPr/>
          <p:nvPr/>
        </p:nvSpPr>
        <p:spPr bwMode="auto">
          <a:xfrm>
            <a:off x="4495801" y="4419600"/>
            <a:ext cx="4648200" cy="2427318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2B3B728-4D30-4780-8B8E-2EC8C48496F4}"/>
              </a:ext>
            </a:extLst>
          </p:cNvPr>
          <p:cNvSpPr/>
          <p:nvPr/>
        </p:nvSpPr>
        <p:spPr>
          <a:xfrm>
            <a:off x="611586" y="6513681"/>
            <a:ext cx="3843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https://developer.android.com/guide/platform/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710E84-B550-4AAF-AE66-2321AEDA6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6514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A412BB-D69C-421B-8523-09B3082E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Emulator</a:t>
            </a:r>
            <a:endParaRPr lang="el-GR" sz="28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46A0F4F-DE07-49DF-8032-1A33E9479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59986"/>
            <a:ext cx="2895600" cy="5435865"/>
          </a:xfrm>
          <a:prstGeom prst="rect">
            <a:avLst/>
          </a:prstGeom>
        </p:spPr>
      </p:pic>
      <p:sp>
        <p:nvSpPr>
          <p:cNvPr id="6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F26A3A0A-4BA5-4A38-A7C2-07F690C95ED1}"/>
              </a:ext>
            </a:extLst>
          </p:cNvPr>
          <p:cNvSpPr/>
          <p:nvPr/>
        </p:nvSpPr>
        <p:spPr bwMode="auto">
          <a:xfrm>
            <a:off x="838200" y="1302315"/>
            <a:ext cx="1503485" cy="653941"/>
          </a:xfrm>
          <a:prstGeom prst="wedgeRoundRectCallout">
            <a:avLst>
              <a:gd name="adj1" fmla="val 67711"/>
              <a:gd name="adj2" fmla="val 33617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70C0"/>
                </a:solidFill>
              </a:rPr>
              <a:t>TextView</a:t>
            </a:r>
            <a:r>
              <a:rPr lang="en-US" sz="1600" dirty="0">
                <a:solidFill>
                  <a:srgbClr val="0070C0"/>
                </a:solidFill>
              </a:rPr>
              <a:t> Component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2B0F29-3677-4938-ABF6-71B84991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50</a:t>
            </a:fld>
            <a:endParaRPr lang="el-GR"/>
          </a:p>
          <a:p>
            <a:pPr>
              <a:defRPr/>
            </a:pPr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BAB0A487-5392-43F1-B221-311C9F7C37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30" b="40454"/>
          <a:stretch/>
        </p:blipFill>
        <p:spPr>
          <a:xfrm>
            <a:off x="152400" y="3352800"/>
            <a:ext cx="5147729" cy="1219199"/>
          </a:xfrm>
          <a:prstGeom prst="rect">
            <a:avLst/>
          </a:prstGeom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F49F82A9-BCE3-46E5-9DAB-EC711904F23D}"/>
              </a:ext>
            </a:extLst>
          </p:cNvPr>
          <p:cNvSpPr/>
          <p:nvPr/>
        </p:nvSpPr>
        <p:spPr bwMode="auto">
          <a:xfrm>
            <a:off x="5486400" y="3505200"/>
            <a:ext cx="2895600" cy="9144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16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DDCFFC-BBEF-4A80-99CA-4A1CC669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Interface Layout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36EF413-37B4-4326-9582-50776BC85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1" y="4526044"/>
            <a:ext cx="8910688" cy="1874756"/>
          </a:xfrm>
        </p:spPr>
        <p:txBody>
          <a:bodyPr/>
          <a:lstStyle/>
          <a:p>
            <a:r>
              <a:rPr lang="el-GR" sz="1600" dirty="0"/>
              <a:t>Ότι εμφανίζετε σε μία οθόνη είναι </a:t>
            </a:r>
            <a:r>
              <a:rPr lang="en-US" sz="1600" dirty="0"/>
              <a:t>view</a:t>
            </a:r>
          </a:p>
          <a:p>
            <a:r>
              <a:rPr lang="el-GR" sz="1600" dirty="0"/>
              <a:t>Ένα </a:t>
            </a:r>
            <a:r>
              <a:rPr lang="en-US" sz="1600" dirty="0"/>
              <a:t>view </a:t>
            </a:r>
            <a:r>
              <a:rPr lang="el-GR" sz="1600" dirty="0"/>
              <a:t>μπορεί να είναι ένα </a:t>
            </a:r>
            <a:r>
              <a:rPr lang="en-US" sz="1600" b="1" dirty="0"/>
              <a:t>input control </a:t>
            </a:r>
            <a:r>
              <a:rPr lang="el-GR" sz="1600" dirty="0"/>
              <a:t>ή</a:t>
            </a:r>
            <a:r>
              <a:rPr lang="en-US" sz="1600" dirty="0"/>
              <a:t> </a:t>
            </a:r>
            <a:r>
              <a:rPr lang="en-US" sz="1600" b="1" dirty="0"/>
              <a:t>widgets </a:t>
            </a:r>
            <a:r>
              <a:rPr lang="el-GR" sz="1600" b="1" dirty="0"/>
              <a:t> </a:t>
            </a:r>
            <a:r>
              <a:rPr lang="el-GR" sz="1600" dirty="0"/>
              <a:t>που συνθέτει κάποιο τμήμα του</a:t>
            </a:r>
            <a:r>
              <a:rPr lang="en-US" sz="1600" dirty="0"/>
              <a:t> UI.</a:t>
            </a:r>
            <a:endParaRPr lang="el-GR" sz="1600" dirty="0"/>
          </a:p>
          <a:p>
            <a:r>
              <a:rPr lang="el-GR" sz="1600" dirty="0"/>
              <a:t>Τα </a:t>
            </a:r>
            <a:r>
              <a:rPr lang="en-US" sz="1600" dirty="0"/>
              <a:t>views </a:t>
            </a:r>
            <a:r>
              <a:rPr lang="el-GR" sz="1600" b="1" dirty="0"/>
              <a:t>ομαδοποιούνται σε </a:t>
            </a:r>
            <a:r>
              <a:rPr lang="en-US" sz="1600" b="1" dirty="0" err="1"/>
              <a:t>ViewGroup</a:t>
            </a:r>
            <a:r>
              <a:rPr lang="en-US" sz="1600" dirty="0"/>
              <a:t>.</a:t>
            </a:r>
            <a:r>
              <a:rPr lang="el-GR" sz="1600" dirty="0"/>
              <a:t> Κάθε </a:t>
            </a:r>
            <a:r>
              <a:rPr lang="en-US" sz="1600" dirty="0"/>
              <a:t>view group </a:t>
            </a:r>
            <a:r>
              <a:rPr lang="el-GR" sz="1600" dirty="0"/>
              <a:t>είναι ένα αόρατο </a:t>
            </a:r>
            <a:r>
              <a:rPr lang="en-US" sz="1600" dirty="0"/>
              <a:t>container </a:t>
            </a:r>
            <a:r>
              <a:rPr lang="el-GR" sz="1600" dirty="0"/>
              <a:t>που οργανώνει </a:t>
            </a:r>
            <a:r>
              <a:rPr lang="en-US" sz="1600" dirty="0"/>
              <a:t>views.</a:t>
            </a:r>
          </a:p>
          <a:p>
            <a:r>
              <a:rPr lang="el-GR" sz="1600" dirty="0"/>
              <a:t>Το </a:t>
            </a:r>
            <a:r>
              <a:rPr lang="en-US" sz="1600" dirty="0"/>
              <a:t>UI Layout </a:t>
            </a:r>
            <a:r>
              <a:rPr lang="el-GR" sz="1600" dirty="0"/>
              <a:t>ορίζεται ως μία ιεραρχία από </a:t>
            </a:r>
            <a:r>
              <a:rPr lang="en-US" sz="1600" dirty="0" err="1"/>
              <a:t>ViewGroups</a:t>
            </a:r>
            <a:r>
              <a:rPr lang="en-US" sz="1600" dirty="0"/>
              <a:t> </a:t>
            </a:r>
            <a:r>
              <a:rPr lang="el-GR" sz="1600" dirty="0"/>
              <a:t>και </a:t>
            </a:r>
            <a:r>
              <a:rPr lang="en-US" sz="1600" dirty="0"/>
              <a:t>View</a:t>
            </a:r>
            <a:r>
              <a:rPr lang="el-GR" sz="1600" dirty="0"/>
              <a:t> αντικείμενα</a:t>
            </a:r>
            <a:endParaRPr lang="en-US" sz="1600" dirty="0"/>
          </a:p>
        </p:txBody>
      </p:sp>
      <p:pic>
        <p:nvPicPr>
          <p:cNvPr id="1026" name="Picture 2" descr="https://developer.android.com/images/viewgroup_2x.png">
            <a:extLst>
              <a:ext uri="{FF2B5EF4-FFF2-40B4-BE49-F238E27FC236}">
                <a16:creationId xmlns:a16="http://schemas.microsoft.com/office/drawing/2014/main" id="{F7574B3C-14D3-4306-B537-0EE1CFF5C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21230"/>
            <a:ext cx="7005689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2F488EE-A35C-4E45-8A8C-9CF83C404B11}"/>
              </a:ext>
            </a:extLst>
          </p:cNvPr>
          <p:cNvSpPr/>
          <p:nvPr/>
        </p:nvSpPr>
        <p:spPr>
          <a:xfrm>
            <a:off x="515816" y="6503973"/>
            <a:ext cx="6307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https://developer.android.com/guide/topics/ui/overview.html</a:t>
            </a:r>
            <a:r>
              <a:rPr lang="el-GR" sz="1400" dirty="0"/>
              <a:t>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4E6513-E82E-4D17-92E4-18C6B5816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51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036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65479E-E0CF-4726-95CB-6F345A09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controls (1)</a:t>
            </a:r>
            <a:endParaRPr lang="el-GR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FD9EA47E-E198-4FA5-9BE9-0BFD4E019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918305"/>
              </p:ext>
            </p:extLst>
          </p:nvPr>
        </p:nvGraphicFramePr>
        <p:xfrm>
          <a:off x="166280" y="1249778"/>
          <a:ext cx="5701119" cy="5210592"/>
        </p:xfrm>
        <a:graphic>
          <a:graphicData uri="http://schemas.openxmlformats.org/drawingml/2006/table">
            <a:tbl>
              <a:tblPr/>
              <a:tblGrid>
                <a:gridCol w="1205320">
                  <a:extLst>
                    <a:ext uri="{9D8B030D-6E8A-4147-A177-3AD203B41FA5}">
                      <a16:colId xmlns:a16="http://schemas.microsoft.com/office/drawing/2014/main" val="3305298627"/>
                    </a:ext>
                  </a:extLst>
                </a:gridCol>
                <a:gridCol w="2595426">
                  <a:extLst>
                    <a:ext uri="{9D8B030D-6E8A-4147-A177-3AD203B41FA5}">
                      <a16:colId xmlns:a16="http://schemas.microsoft.com/office/drawing/2014/main" val="4012379529"/>
                    </a:ext>
                  </a:extLst>
                </a:gridCol>
                <a:gridCol w="1900373">
                  <a:extLst>
                    <a:ext uri="{9D8B030D-6E8A-4147-A177-3AD203B41FA5}">
                      <a16:colId xmlns:a16="http://schemas.microsoft.com/office/drawing/2014/main" val="746209955"/>
                    </a:ext>
                  </a:extLst>
                </a:gridCol>
              </a:tblGrid>
              <a:tr h="5981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>
                          <a:solidFill>
                            <a:srgbClr val="FFFFFF"/>
                          </a:solidFill>
                          <a:effectLst/>
                        </a:rPr>
                        <a:t>Control Type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>
                          <a:solidFill>
                            <a:srgbClr val="FFFFFF"/>
                          </a:solidFill>
                          <a:effectLst/>
                        </a:rPr>
                        <a:t>Related Classes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6797"/>
                  </a:ext>
                </a:extLst>
              </a:tr>
              <a:tr h="44759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sng" strike="noStrike">
                          <a:solidFill>
                            <a:srgbClr val="039BE5"/>
                          </a:solidFill>
                          <a:effectLst/>
                          <a:hlinkClick r:id="rId2"/>
                        </a:rPr>
                        <a:t>Button</a:t>
                      </a:r>
                      <a:endParaRPr lang="en-US" sz="1600" u="sng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A </a:t>
                      </a:r>
                      <a:r>
                        <a:rPr lang="en-US" sz="1600" b="1" dirty="0">
                          <a:effectLst/>
                        </a:rPr>
                        <a:t>push-button</a:t>
                      </a:r>
                      <a:r>
                        <a:rPr lang="en-US" sz="1600" dirty="0">
                          <a:effectLst/>
                        </a:rPr>
                        <a:t> that can be </a:t>
                      </a:r>
                      <a:r>
                        <a:rPr lang="en-US" sz="1600" b="1" dirty="0">
                          <a:effectLst/>
                        </a:rPr>
                        <a:t>pressed</a:t>
                      </a:r>
                      <a:r>
                        <a:rPr lang="en-US" sz="1600" dirty="0">
                          <a:effectLst/>
                        </a:rPr>
                        <a:t>, or </a:t>
                      </a:r>
                      <a:r>
                        <a:rPr lang="en-US" sz="1600" b="1" dirty="0">
                          <a:effectLst/>
                        </a:rPr>
                        <a:t>clicked</a:t>
                      </a:r>
                      <a:r>
                        <a:rPr lang="en-US" sz="1600" dirty="0">
                          <a:effectLst/>
                        </a:rPr>
                        <a:t>, by the user to perform an action.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solidFill>
                            <a:srgbClr val="039BE5"/>
                          </a:solidFill>
                          <a:effectLst/>
                          <a:hlinkClick r:id="rId3"/>
                        </a:rPr>
                        <a:t>Button</a:t>
                      </a:r>
                      <a:endParaRPr lang="en-US" sz="160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079659"/>
                  </a:ext>
                </a:extLst>
              </a:tr>
              <a:tr h="74461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sng" strike="noStrike">
                          <a:solidFill>
                            <a:srgbClr val="039BE5"/>
                          </a:solidFill>
                          <a:effectLst/>
                          <a:hlinkClick r:id="rId4"/>
                        </a:rPr>
                        <a:t>Text field</a:t>
                      </a:r>
                      <a:endParaRPr lang="en-US" sz="1600" u="sng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An </a:t>
                      </a:r>
                      <a:r>
                        <a:rPr lang="en-US" sz="1600" b="1" dirty="0">
                          <a:effectLst/>
                        </a:rPr>
                        <a:t>editable text field</a:t>
                      </a:r>
                      <a:r>
                        <a:rPr lang="en-US" sz="1600" dirty="0">
                          <a:effectLst/>
                        </a:rPr>
                        <a:t>. You can use the </a:t>
                      </a:r>
                      <a:r>
                        <a:rPr lang="en-US" sz="1600" dirty="0" err="1">
                          <a:effectLst/>
                        </a:rPr>
                        <a:t>AutoCompleteTextViewwidget</a:t>
                      </a:r>
                      <a:r>
                        <a:rPr lang="en-US" sz="1600" dirty="0">
                          <a:effectLst/>
                        </a:rPr>
                        <a:t> to create a text entry widget that provides auto-complete suggestions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rgbClr val="039BE5"/>
                          </a:solidFill>
                          <a:effectLst/>
                          <a:hlinkClick r:id="rId5"/>
                        </a:rPr>
                        <a:t>EditText</a:t>
                      </a:r>
                      <a:r>
                        <a:rPr lang="en-US" sz="1600" dirty="0">
                          <a:effectLst/>
                        </a:rPr>
                        <a:t>,</a:t>
                      </a:r>
                      <a:endParaRPr lang="el-GR" sz="1600" dirty="0">
                        <a:effectLst/>
                      </a:endParaRPr>
                    </a:p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rgbClr val="039BE5"/>
                          </a:solidFill>
                          <a:effectLst/>
                          <a:hlinkClick r:id="rId6"/>
                        </a:rPr>
                        <a:t>AutoCompleteTextView</a:t>
                      </a:r>
                      <a:endParaRPr lang="en-US" sz="1600" dirty="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95113"/>
                  </a:ext>
                </a:extLst>
              </a:tr>
              <a:tr h="87539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sng" strike="noStrike">
                          <a:solidFill>
                            <a:srgbClr val="039BE5"/>
                          </a:solidFill>
                          <a:effectLst/>
                          <a:hlinkClick r:id="rId7"/>
                        </a:rPr>
                        <a:t>Checkbox</a:t>
                      </a:r>
                      <a:endParaRPr lang="en-US" sz="1600" u="sng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dirty="0">
                          <a:effectLst/>
                        </a:rPr>
                        <a:t>An </a:t>
                      </a:r>
                      <a:r>
                        <a:rPr lang="en-US" sz="1600" b="1" dirty="0">
                          <a:effectLst/>
                        </a:rPr>
                        <a:t>on/off switch </a:t>
                      </a:r>
                      <a:r>
                        <a:rPr lang="en-US" sz="1600" dirty="0">
                          <a:effectLst/>
                        </a:rPr>
                        <a:t>that can be toggled by the user. You should use checkboxes when presenting users with a group of selectable options that are</a:t>
                      </a:r>
                      <a:r>
                        <a:rPr lang="en-US" sz="1600" b="1" dirty="0">
                          <a:effectLst/>
                        </a:rPr>
                        <a:t> not mutually exclusive.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 err="1">
                          <a:solidFill>
                            <a:srgbClr val="039BE5"/>
                          </a:solidFill>
                          <a:effectLst/>
                          <a:hlinkClick r:id="rId8"/>
                        </a:rPr>
                        <a:t>CheckBox</a:t>
                      </a:r>
                      <a:endParaRPr lang="en-US" sz="1600" dirty="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08724"/>
                  </a:ext>
                </a:extLst>
              </a:tr>
            </a:tbl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EC79B855-B7DF-4D77-9DA2-EF805C3D6F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7750" y="1856974"/>
            <a:ext cx="2447925" cy="5905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4D24ADD-A894-42B4-9479-F601F6051C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1250" y="3260301"/>
            <a:ext cx="2095500" cy="781050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75A2616-9F69-4684-87B6-F23DCC8FCE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4200" y="4933429"/>
            <a:ext cx="805228" cy="1347523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55153C6-CE9C-4482-8C9F-DF173293C1B4}"/>
              </a:ext>
            </a:extLst>
          </p:cNvPr>
          <p:cNvSpPr/>
          <p:nvPr/>
        </p:nvSpPr>
        <p:spPr>
          <a:xfrm>
            <a:off x="59714" y="6605200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hlinkClick r:id="rId12"/>
              </a:rPr>
              <a:t>https://developer.android.com/guide/topics/ui/controls.html</a:t>
            </a:r>
            <a:r>
              <a:rPr lang="el-GR" sz="1200" dirty="0"/>
              <a:t>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D16FA6E-636E-4866-B34F-222113C9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52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9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65479E-E0CF-4726-95CB-6F345A09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controls (2)</a:t>
            </a:r>
            <a:endParaRPr lang="el-GR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FD9EA47E-E198-4FA5-9BE9-0BFD4E019E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508854"/>
              </p:ext>
            </p:extLst>
          </p:nvPr>
        </p:nvGraphicFramePr>
        <p:xfrm>
          <a:off x="166281" y="1249778"/>
          <a:ext cx="5471502" cy="4806360"/>
        </p:xfrm>
        <a:graphic>
          <a:graphicData uri="http://schemas.openxmlformats.org/drawingml/2006/table">
            <a:tbl>
              <a:tblPr/>
              <a:tblGrid>
                <a:gridCol w="951566">
                  <a:extLst>
                    <a:ext uri="{9D8B030D-6E8A-4147-A177-3AD203B41FA5}">
                      <a16:colId xmlns:a16="http://schemas.microsoft.com/office/drawing/2014/main" val="3305298627"/>
                    </a:ext>
                  </a:extLst>
                </a:gridCol>
                <a:gridCol w="2696102">
                  <a:extLst>
                    <a:ext uri="{9D8B030D-6E8A-4147-A177-3AD203B41FA5}">
                      <a16:colId xmlns:a16="http://schemas.microsoft.com/office/drawing/2014/main" val="4012379529"/>
                    </a:ext>
                  </a:extLst>
                </a:gridCol>
                <a:gridCol w="1823834">
                  <a:extLst>
                    <a:ext uri="{9D8B030D-6E8A-4147-A177-3AD203B41FA5}">
                      <a16:colId xmlns:a16="http://schemas.microsoft.com/office/drawing/2014/main" val="746209955"/>
                    </a:ext>
                  </a:extLst>
                </a:gridCol>
              </a:tblGrid>
              <a:tr h="5981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>
                          <a:solidFill>
                            <a:srgbClr val="FFFFFF"/>
                          </a:solidFill>
                          <a:effectLst/>
                        </a:rPr>
                        <a:t>Control Type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>
                          <a:solidFill>
                            <a:srgbClr val="FFFFFF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>
                          <a:solidFill>
                            <a:srgbClr val="FFFFFF"/>
                          </a:solidFill>
                          <a:effectLst/>
                        </a:rPr>
                        <a:t>Related Classes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416797"/>
                  </a:ext>
                </a:extLst>
              </a:tr>
              <a:tr h="44759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sng" strike="noStrike" dirty="0">
                          <a:solidFill>
                            <a:srgbClr val="039BE5"/>
                          </a:solidFill>
                          <a:effectLst/>
                          <a:hlinkClick r:id="rId2"/>
                        </a:rPr>
                        <a:t>Radio button</a:t>
                      </a:r>
                      <a:endParaRPr lang="en-US" sz="1050" u="sng" dirty="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Similar to checkboxes, except that only </a:t>
                      </a:r>
                      <a:r>
                        <a:rPr lang="en-US" sz="1400" b="1" dirty="0">
                          <a:effectLst/>
                        </a:rPr>
                        <a:t>one option can be selected in the group</a:t>
                      </a:r>
                      <a:r>
                        <a:rPr lang="en-US" sz="1400" b="0" dirty="0">
                          <a:effectLst/>
                        </a:rPr>
                        <a:t>.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solidFill>
                            <a:srgbClr val="039BE5"/>
                          </a:solidFill>
                          <a:effectLst/>
                          <a:hlinkClick r:id="rId3"/>
                        </a:rPr>
                        <a:t>RadioGroup</a:t>
                      </a:r>
                      <a:r>
                        <a:rPr lang="en-US" sz="1050">
                          <a:effectLst/>
                        </a:rPr>
                        <a:t> </a:t>
                      </a:r>
                      <a:br>
                        <a:rPr lang="en-US" sz="1050">
                          <a:effectLst/>
                        </a:rPr>
                      </a:br>
                      <a:r>
                        <a:rPr lang="en-US" sz="1050" u="none" strike="noStrike">
                          <a:solidFill>
                            <a:srgbClr val="039BE5"/>
                          </a:solidFill>
                          <a:effectLst/>
                          <a:hlinkClick r:id="rId4"/>
                        </a:rPr>
                        <a:t>RadioButton</a:t>
                      </a:r>
                      <a:endParaRPr lang="en-US" sz="105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601564"/>
                  </a:ext>
                </a:extLst>
              </a:tr>
              <a:tr h="2614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sng" strike="noStrike">
                          <a:solidFill>
                            <a:srgbClr val="039BE5"/>
                          </a:solidFill>
                          <a:effectLst/>
                          <a:hlinkClick r:id="rId5"/>
                        </a:rPr>
                        <a:t>Toggle button</a:t>
                      </a:r>
                      <a:endParaRPr lang="en-US" sz="1050" u="sng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>
                          <a:effectLst/>
                        </a:rPr>
                        <a:t>An on/off button with a light indicator.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 err="1">
                          <a:solidFill>
                            <a:srgbClr val="039BE5"/>
                          </a:solidFill>
                          <a:effectLst/>
                          <a:hlinkClick r:id="rId6"/>
                        </a:rPr>
                        <a:t>ToggleButton</a:t>
                      </a:r>
                      <a:endParaRPr lang="en-US" sz="1050" dirty="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18370"/>
                  </a:ext>
                </a:extLst>
              </a:tr>
              <a:tr h="38221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sng" strike="noStrike">
                          <a:solidFill>
                            <a:srgbClr val="039BE5"/>
                          </a:solidFill>
                          <a:effectLst/>
                          <a:hlinkClick r:id="rId7"/>
                        </a:rPr>
                        <a:t>Spinner</a:t>
                      </a:r>
                      <a:endParaRPr lang="en-US" sz="1050" u="sng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>
                          <a:effectLst/>
                        </a:rPr>
                        <a:t>A drop-down list that allows users to select one value from a set.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>
                          <a:solidFill>
                            <a:srgbClr val="039BE5"/>
                          </a:solidFill>
                          <a:effectLst/>
                          <a:hlinkClick r:id="rId8"/>
                        </a:rPr>
                        <a:t>Spinner</a:t>
                      </a:r>
                      <a:endParaRPr lang="en-US" sz="105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363371"/>
                  </a:ext>
                </a:extLst>
              </a:tr>
              <a:tr h="146942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sng" strike="noStrike" dirty="0">
                          <a:solidFill>
                            <a:srgbClr val="039BE5"/>
                          </a:solidFill>
                          <a:effectLst/>
                          <a:hlinkClick r:id="rId9"/>
                        </a:rPr>
                        <a:t>Pickers</a:t>
                      </a:r>
                      <a:endParaRPr lang="en-US" sz="1050" u="sng" dirty="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dirty="0">
                          <a:effectLst/>
                        </a:rPr>
                        <a:t>A dialog for users to select a single value for a set by using up/down buttons or via a swipe gesture. Use a </a:t>
                      </a:r>
                      <a:r>
                        <a:rPr lang="en-US" sz="1400" b="0" dirty="0" err="1">
                          <a:effectLst/>
                        </a:rPr>
                        <a:t>DatePickercode</a:t>
                      </a:r>
                      <a:r>
                        <a:rPr lang="en-US" sz="1400" b="0" dirty="0">
                          <a:effectLst/>
                        </a:rPr>
                        <a:t>&gt; widget to enter the values for the date (month, day, year) or a </a:t>
                      </a:r>
                      <a:r>
                        <a:rPr lang="en-US" sz="1400" b="0" dirty="0" err="1">
                          <a:effectLst/>
                        </a:rPr>
                        <a:t>TimePicker</a:t>
                      </a:r>
                      <a:r>
                        <a:rPr lang="en-US" sz="1400" b="0" dirty="0">
                          <a:effectLst/>
                        </a:rPr>
                        <a:t> widget to enter the values for a time (hour, minute, AM/PM), which will be formatted automatically for the user's locale.</a:t>
                      </a: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u="none" strike="noStrike" dirty="0" err="1">
                          <a:solidFill>
                            <a:srgbClr val="039BE5"/>
                          </a:solidFill>
                          <a:effectLst/>
                          <a:hlinkClick r:id="rId10"/>
                        </a:rPr>
                        <a:t>DatePicker</a:t>
                      </a:r>
                      <a:r>
                        <a:rPr lang="en-US" sz="1050" dirty="0">
                          <a:effectLst/>
                        </a:rPr>
                        <a:t>, </a:t>
                      </a:r>
                      <a:r>
                        <a:rPr lang="en-US" sz="1050" u="none" strike="noStrike" dirty="0" err="1">
                          <a:solidFill>
                            <a:srgbClr val="039BE5"/>
                          </a:solidFill>
                          <a:effectLst/>
                          <a:hlinkClick r:id="rId11"/>
                        </a:rPr>
                        <a:t>TimePicker</a:t>
                      </a:r>
                      <a:endParaRPr lang="en-US" sz="1050" dirty="0">
                        <a:effectLst/>
                      </a:endParaRPr>
                    </a:p>
                  </a:txBody>
                  <a:tcPr marL="33731" marR="33731" marT="11244" marB="11244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345938"/>
                  </a:ext>
                </a:extLst>
              </a:tr>
            </a:tbl>
          </a:graphicData>
        </a:graphic>
      </p:graphicFrame>
      <p:pic>
        <p:nvPicPr>
          <p:cNvPr id="3074" name="Picture 2" descr="https://developer.android.com/images/ui/radiobuttons.png">
            <a:extLst>
              <a:ext uri="{FF2B5EF4-FFF2-40B4-BE49-F238E27FC236}">
                <a16:creationId xmlns:a16="http://schemas.microsoft.com/office/drawing/2014/main" id="{2E4300A9-E36B-44CF-ADD6-A609962C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317" y="1276918"/>
            <a:ext cx="2874616" cy="7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eveloper.android.com/images/ui/togglebutton.png">
            <a:extLst>
              <a:ext uri="{FF2B5EF4-FFF2-40B4-BE49-F238E27FC236}">
                <a16:creationId xmlns:a16="http://schemas.microsoft.com/office/drawing/2014/main" id="{53A26A8A-68A2-46AB-BC4F-A5CD1DD8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982" y="2195116"/>
            <a:ext cx="1178018" cy="4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developer.android.com/images/ui/switch.png">
            <a:extLst>
              <a:ext uri="{FF2B5EF4-FFF2-40B4-BE49-F238E27FC236}">
                <a16:creationId xmlns:a16="http://schemas.microsoft.com/office/drawing/2014/main" id="{A1639E51-FADF-4E64-BA71-BF159A409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503" y="2301712"/>
            <a:ext cx="1963690" cy="25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developer.android.com/images/ui/spinner.png">
            <a:extLst>
              <a:ext uri="{FF2B5EF4-FFF2-40B4-BE49-F238E27FC236}">
                <a16:creationId xmlns:a16="http://schemas.microsoft.com/office/drawing/2014/main" id="{7E2D4C09-FF7D-44AC-AC9A-04E84799A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42" y="2718862"/>
            <a:ext cx="2894488" cy="227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developer.android.com/images/ui/pickers.png">
            <a:extLst>
              <a:ext uri="{FF2B5EF4-FFF2-40B4-BE49-F238E27FC236}">
                <a16:creationId xmlns:a16="http://schemas.microsoft.com/office/drawing/2014/main" id="{29030EF9-6470-4D77-8EA0-8552414F3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84" y="4156464"/>
            <a:ext cx="3871665" cy="180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255153C6-CE9C-4482-8C9F-DF173293C1B4}"/>
              </a:ext>
            </a:extLst>
          </p:cNvPr>
          <p:cNvSpPr/>
          <p:nvPr/>
        </p:nvSpPr>
        <p:spPr>
          <a:xfrm>
            <a:off x="566738" y="6450272"/>
            <a:ext cx="7239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hlinkClick r:id="rId17"/>
              </a:rPr>
              <a:t>https://developer.android.com/guide/topics/ui/controls.html</a:t>
            </a:r>
            <a:r>
              <a:rPr lang="el-GR" sz="1600" dirty="0"/>
              <a:t> 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0D16FA6E-636E-4866-B34F-222113C9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53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1282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6546F4-A30A-4632-BA36-5BB772A3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Layouts: View Groups</a:t>
            </a:r>
            <a:r>
              <a:rPr lang="el-GR" dirty="0"/>
              <a:t> (</a:t>
            </a:r>
            <a:r>
              <a:rPr lang="en-US" dirty="0"/>
              <a:t>1</a:t>
            </a:r>
            <a:r>
              <a:rPr lang="el-GR" dirty="0"/>
              <a:t>)</a:t>
            </a:r>
          </a:p>
        </p:txBody>
      </p:sp>
      <p:pic>
        <p:nvPicPr>
          <p:cNvPr id="5122" name="Picture 2" descr="https://developer.android.com/images/ui/linearlayout-small.png">
            <a:extLst>
              <a:ext uri="{FF2B5EF4-FFF2-40B4-BE49-F238E27FC236}">
                <a16:creationId xmlns:a16="http://schemas.microsoft.com/office/drawing/2014/main" id="{5D45557B-EC8B-4650-A8A5-6DA5EEFD06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71600"/>
            <a:ext cx="2168525" cy="16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D20C9CA-2085-478C-BBEF-830CA3F0AD56}"/>
              </a:ext>
            </a:extLst>
          </p:cNvPr>
          <p:cNvSpPr/>
          <p:nvPr/>
        </p:nvSpPr>
        <p:spPr>
          <a:xfrm>
            <a:off x="3124199" y="1386254"/>
            <a:ext cx="6019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Linear Layout</a:t>
            </a:r>
            <a:r>
              <a:rPr lang="el-GR" b="1" dirty="0"/>
              <a:t>: </a:t>
            </a:r>
            <a:r>
              <a:rPr lang="el-GR" dirty="0"/>
              <a:t>Οργανώνει τα </a:t>
            </a:r>
            <a:r>
              <a:rPr lang="en-US" dirty="0"/>
              <a:t>views </a:t>
            </a:r>
            <a:r>
              <a:rPr lang="el-GR" dirty="0"/>
              <a:t>σε μονές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οριζόντιες ή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κάθετες γραμμές </a:t>
            </a:r>
          </a:p>
          <a:p>
            <a:endParaRPr lang="en-US" dirty="0"/>
          </a:p>
          <a:p>
            <a:endParaRPr lang="el-GR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Relative Layout</a:t>
            </a:r>
            <a:r>
              <a:rPr lang="el-GR" b="1" dirty="0"/>
              <a:t>: </a:t>
            </a:r>
            <a:r>
              <a:rPr lang="el-GR" dirty="0"/>
              <a:t>Οργανώνει τα </a:t>
            </a:r>
            <a:r>
              <a:rPr lang="en-US" dirty="0"/>
              <a:t>child-</a:t>
            </a:r>
            <a:r>
              <a:rPr lang="el-GR" dirty="0" err="1"/>
              <a:t>views</a:t>
            </a:r>
            <a:r>
              <a:rPr lang="el-GR" dirty="0"/>
              <a:t> σε σημεία που σχετίζονται με άλλα στοιχεία και σχετικά με άλλα </a:t>
            </a:r>
            <a:r>
              <a:rPr lang="en-US" dirty="0"/>
              <a:t>child-views (child A </a:t>
            </a:r>
            <a:r>
              <a:rPr lang="el-GR" dirty="0"/>
              <a:t>αριστερά από το</a:t>
            </a:r>
            <a:r>
              <a:rPr lang="en-US" dirty="0"/>
              <a:t> child B) </a:t>
            </a:r>
            <a:r>
              <a:rPr lang="el-GR" dirty="0"/>
              <a:t>ή στη πάνω περιοχή του γονέα (</a:t>
            </a:r>
            <a:r>
              <a:rPr lang="en-US" dirty="0"/>
              <a:t>parent)</a:t>
            </a:r>
          </a:p>
          <a:p>
            <a:endParaRPr lang="el-GR" b="1" dirty="0"/>
          </a:p>
          <a:p>
            <a:endParaRPr lang="en-US" b="1" dirty="0"/>
          </a:p>
          <a:p>
            <a:endParaRPr lang="el-GR" b="1" dirty="0"/>
          </a:p>
          <a:p>
            <a:r>
              <a:rPr lang="en-US" b="1" dirty="0"/>
              <a:t>Web View</a:t>
            </a:r>
            <a:r>
              <a:rPr lang="el-GR" b="1" dirty="0"/>
              <a:t>: </a:t>
            </a:r>
            <a:r>
              <a:rPr lang="el-GR" dirty="0"/>
              <a:t>Απεικονίζει </a:t>
            </a:r>
            <a:r>
              <a:rPr lang="en-US" dirty="0"/>
              <a:t>web </a:t>
            </a:r>
            <a:r>
              <a:rPr lang="el-GR" dirty="0"/>
              <a:t>σελίδες</a:t>
            </a:r>
            <a:endParaRPr lang="en-US" dirty="0"/>
          </a:p>
          <a:p>
            <a:endParaRPr lang="en-US" dirty="0"/>
          </a:p>
        </p:txBody>
      </p:sp>
      <p:pic>
        <p:nvPicPr>
          <p:cNvPr id="5124" name="Picture 4" descr="https://developer.android.com/images/ui/relativelayout.png">
            <a:extLst>
              <a:ext uri="{FF2B5EF4-FFF2-40B4-BE49-F238E27FC236}">
                <a16:creationId xmlns:a16="http://schemas.microsoft.com/office/drawing/2014/main" id="{038281ED-FD80-4F14-970B-4786FDDD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048000"/>
            <a:ext cx="2168525" cy="159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developer.android.com/images/ui/webview-small.png">
            <a:extLst>
              <a:ext uri="{FF2B5EF4-FFF2-40B4-BE49-F238E27FC236}">
                <a16:creationId xmlns:a16="http://schemas.microsoft.com/office/drawing/2014/main" id="{538424F3-02DA-4C21-9B01-E5393A36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4716046"/>
            <a:ext cx="2173720" cy="160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D0242D5-BE1A-4FD6-A185-33F200D4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54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59922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6546F4-A30A-4632-BA36-5BB772A3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Layouts: View Groups</a:t>
            </a:r>
            <a:r>
              <a:rPr lang="el-GR" dirty="0"/>
              <a:t> (2)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2D20C9CA-2085-478C-BBEF-830CA3F0AD56}"/>
              </a:ext>
            </a:extLst>
          </p:cNvPr>
          <p:cNvSpPr/>
          <p:nvPr/>
        </p:nvSpPr>
        <p:spPr>
          <a:xfrm>
            <a:off x="3124199" y="1386254"/>
            <a:ext cx="60198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List View </a:t>
            </a:r>
            <a:r>
              <a:rPr lang="el-GR" b="1" dirty="0"/>
              <a:t>: </a:t>
            </a:r>
            <a:r>
              <a:rPr lang="el-GR" dirty="0"/>
              <a:t>Απεικονίζει μία </a:t>
            </a:r>
            <a:r>
              <a:rPr lang="el-GR" b="1" dirty="0"/>
              <a:t>κυλιόμενη</a:t>
            </a:r>
            <a:r>
              <a:rPr lang="el-GR" dirty="0"/>
              <a:t> λίστα μονών γραμμών </a:t>
            </a:r>
          </a:p>
          <a:p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  <a:p>
            <a:endParaRPr lang="el-GR" b="1" dirty="0"/>
          </a:p>
          <a:p>
            <a:r>
              <a:rPr lang="en-US" b="1" dirty="0"/>
              <a:t>Grid View</a:t>
            </a:r>
            <a:r>
              <a:rPr lang="el-GR" b="1" dirty="0"/>
              <a:t>:</a:t>
            </a:r>
            <a:r>
              <a:rPr lang="en-US" b="1" dirty="0"/>
              <a:t> </a:t>
            </a:r>
            <a:r>
              <a:rPr lang="el-GR" dirty="0"/>
              <a:t>Απεικονίζει</a:t>
            </a:r>
            <a:r>
              <a:rPr lang="en-US" dirty="0"/>
              <a:t> </a:t>
            </a:r>
            <a:r>
              <a:rPr lang="el-GR" dirty="0"/>
              <a:t>ένα δισδιάστατο</a:t>
            </a:r>
            <a:r>
              <a:rPr lang="el-GR" b="1" dirty="0"/>
              <a:t> κυλιόμενο </a:t>
            </a:r>
            <a:r>
              <a:rPr lang="el-GR" dirty="0"/>
              <a:t>πλέγμα</a:t>
            </a:r>
          </a:p>
          <a:p>
            <a:endParaRPr lang="en-US" dirty="0"/>
          </a:p>
        </p:txBody>
      </p:sp>
      <p:pic>
        <p:nvPicPr>
          <p:cNvPr id="7170" name="Picture 2" descr="https://developer.android.com/images/ui/listview.png">
            <a:extLst>
              <a:ext uri="{FF2B5EF4-FFF2-40B4-BE49-F238E27FC236}">
                <a16:creationId xmlns:a16="http://schemas.microsoft.com/office/drawing/2014/main" id="{DF1FB886-FA80-4D1A-9697-C3139D0E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377065"/>
            <a:ext cx="2176462" cy="16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developer.android.com/images/ui/gridview.png">
            <a:extLst>
              <a:ext uri="{FF2B5EF4-FFF2-40B4-BE49-F238E27FC236}">
                <a16:creationId xmlns:a16="http://schemas.microsoft.com/office/drawing/2014/main" id="{8BCCEB50-E559-4FEA-9497-26E17B08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342105"/>
            <a:ext cx="2184264" cy="161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E1E561B6-189A-44D1-BB4D-7A6152F3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74357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1F677E-17BD-4061-B50B-6C6D1777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control @ layout xml file</a:t>
            </a:r>
            <a:endParaRPr lang="el-GR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3792AA-AA0A-4251-8291-B77F7D8F5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224013"/>
            <a:ext cx="7315200" cy="465378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&lt;?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xml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version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"1.0"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encoding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"utf-8"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?&gt;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&lt;L</a:t>
            </a:r>
            <a:r>
              <a:rPr kumimoji="0" lang="en-US" altLang="el-GR" b="1" i="0" u="none" strike="noStrike" cap="none" normalizeH="0" baseline="0" dirty="0" err="1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kumimoji="0" lang="el-GR" altLang="el-GR" b="1" i="0" u="none" strike="noStrike" cap="none" normalizeH="0" baseline="0" dirty="0" err="1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nearLayout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xmlns:android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"http://schemas.android.com/apk/res/android"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android:layout_width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fill_parent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android:layout_height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fill_parent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android:orientation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horizontal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EditText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android:id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"@+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edit_message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android:layout_weight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"1"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android:layout_width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"0dp"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android:layout_height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android:hint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edit_message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kumimoji="0" lang="el-GR" altLang="el-GR" sz="2000" b="1" i="0" u="none" strike="noStrike" cap="none" normalizeH="0" baseline="0" dirty="0" err="1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android:id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"@+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button_send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android:layout_width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android:layout_height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wrap_content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android:text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"@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string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button_send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</a:rPr>
              <a:t>android:onClick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 err="1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sendMessage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l-GR" altLang="el-GR" sz="2000" b="1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kumimoji="0" lang="el-GR" altLang="el-GR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kumimoji="0" lang="el-GR" altLang="el-GR" b="1" i="0" u="none" strike="noStrike" cap="none" normalizeH="0" baseline="0" dirty="0" err="1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LinearLayout</a:t>
            </a:r>
            <a:r>
              <a:rPr kumimoji="0" lang="el-GR" altLang="el-GR" b="1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ED5679B-6907-4E35-9886-85B9794B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56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318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9120B519-4C72-41D6-B092-5C28CC7FA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1425637"/>
            <a:ext cx="2419350" cy="35052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EA4D9E6-00D1-4C64-8E89-ECF02C403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</a:t>
            </a:r>
            <a:r>
              <a:rPr lang="en-US" dirty="0"/>
              <a:t> </a:t>
            </a:r>
            <a:r>
              <a:rPr lang="el-GR" dirty="0"/>
              <a:t>με </a:t>
            </a:r>
            <a:r>
              <a:rPr lang="en-US" dirty="0"/>
              <a:t>3 Control Inputs</a:t>
            </a:r>
            <a:endParaRPr lang="el-GR" dirty="0"/>
          </a:p>
        </p:txBody>
      </p:sp>
      <p:sp>
        <p:nvSpPr>
          <p:cNvPr id="5" name="6 - Δεξιό βέλος">
            <a:extLst>
              <a:ext uri="{FF2B5EF4-FFF2-40B4-BE49-F238E27FC236}">
                <a16:creationId xmlns:a16="http://schemas.microsoft.com/office/drawing/2014/main" id="{9EC43BE5-8893-4723-9424-D51EFF91D73C}"/>
              </a:ext>
            </a:extLst>
          </p:cNvPr>
          <p:cNvSpPr/>
          <p:nvPr/>
        </p:nvSpPr>
        <p:spPr bwMode="auto">
          <a:xfrm>
            <a:off x="3886200" y="2131270"/>
            <a:ext cx="914400" cy="6825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9 - Δεξιό βέλος">
            <a:extLst>
              <a:ext uri="{FF2B5EF4-FFF2-40B4-BE49-F238E27FC236}">
                <a16:creationId xmlns:a16="http://schemas.microsoft.com/office/drawing/2014/main" id="{E6C921B9-670C-451B-993F-679535B42E78}"/>
              </a:ext>
            </a:extLst>
          </p:cNvPr>
          <p:cNvSpPr/>
          <p:nvPr/>
        </p:nvSpPr>
        <p:spPr bwMode="auto">
          <a:xfrm rot="10800000">
            <a:off x="3810000" y="3352800"/>
            <a:ext cx="914400" cy="6825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F9A552-98B9-41CB-A450-7174C994B5F7}"/>
              </a:ext>
            </a:extLst>
          </p:cNvPr>
          <p:cNvSpPr txBox="1">
            <a:spLocks/>
          </p:cNvSpPr>
          <p:nvPr/>
        </p:nvSpPr>
        <p:spPr bwMode="auto">
          <a:xfrm>
            <a:off x="3429000" y="175027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b="1" kern="0">
                <a:solidFill>
                  <a:srgbClr val="0070C0"/>
                </a:solidFill>
              </a:rPr>
              <a:t>Press Button</a:t>
            </a:r>
            <a:endParaRPr lang="el-GR" sz="1600" b="1" kern="0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A4FE4B8-C931-43A3-8B77-198141775149}"/>
              </a:ext>
            </a:extLst>
          </p:cNvPr>
          <p:cNvSpPr txBox="1">
            <a:spLocks/>
          </p:cNvSpPr>
          <p:nvPr/>
        </p:nvSpPr>
        <p:spPr bwMode="auto">
          <a:xfrm>
            <a:off x="3429000" y="2971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 Button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Documents and Settings\Vagelis\Application Data\PixelMetrics\CaptureWiz\LastCaptures\2012-11-22_18-00-26-578.png">
            <a:extLst>
              <a:ext uri="{FF2B5EF4-FFF2-40B4-BE49-F238E27FC236}">
                <a16:creationId xmlns:a16="http://schemas.microsoft.com/office/drawing/2014/main" id="{E86B828D-329B-4F81-BDB4-1A2DB287D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419600"/>
            <a:ext cx="5549459" cy="1828800"/>
          </a:xfrm>
          <a:prstGeom prst="rect">
            <a:avLst/>
          </a:prstGeom>
          <a:noFill/>
        </p:spPr>
      </p:pic>
      <p:cxnSp>
        <p:nvCxnSpPr>
          <p:cNvPr id="16" name="Ευθύγραμμο βέλος σύνδεσης 15">
            <a:extLst>
              <a:ext uri="{FF2B5EF4-FFF2-40B4-BE49-F238E27FC236}">
                <a16:creationId xmlns:a16="http://schemas.microsoft.com/office/drawing/2014/main" id="{C69B5DFD-0826-4F0C-B4B8-F2A40E8E787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94655" y="2112497"/>
            <a:ext cx="3195638" cy="2953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Ευθύγραμμο βέλος σύνδεσης 17">
            <a:extLst>
              <a:ext uri="{FF2B5EF4-FFF2-40B4-BE49-F238E27FC236}">
                <a16:creationId xmlns:a16="http://schemas.microsoft.com/office/drawing/2014/main" id="{F436DE12-C5A5-487D-8034-F5FA1D57B9D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275778" y="2702694"/>
            <a:ext cx="3110565" cy="28786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DEBB99E9-7685-44A3-B46F-DF342ADEF13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44342" y="2438400"/>
            <a:ext cx="2286464" cy="32798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D07CCE37-2855-4473-946B-0E8C82499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054" y="1243470"/>
            <a:ext cx="2447925" cy="3581400"/>
          </a:xfrm>
          <a:prstGeom prst="rect">
            <a:avLst/>
          </a:prstGeom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D40E4488-3757-4B46-8F7E-E74117B8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57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C6ED1B-6864-46F8-95AE-B0EDAF1DA95D}"/>
              </a:ext>
            </a:extLst>
          </p:cNvPr>
          <p:cNvSpPr txBox="1"/>
          <p:nvPr/>
        </p:nvSpPr>
        <p:spPr>
          <a:xfrm>
            <a:off x="1388819" y="1980287"/>
            <a:ext cx="796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TextView</a:t>
            </a:r>
            <a:endParaRPr lang="el-GR" sz="1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A524B-2BAB-477F-9C98-45E3DA04BF73}"/>
              </a:ext>
            </a:extLst>
          </p:cNvPr>
          <p:cNvSpPr txBox="1"/>
          <p:nvPr/>
        </p:nvSpPr>
        <p:spPr>
          <a:xfrm>
            <a:off x="587808" y="283330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Button</a:t>
            </a:r>
            <a:endParaRPr lang="el-GR" sz="1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EC98A-AD7F-4800-81E2-D2E054FEC909}"/>
              </a:ext>
            </a:extLst>
          </p:cNvPr>
          <p:cNvSpPr txBox="1"/>
          <p:nvPr/>
        </p:nvSpPr>
        <p:spPr>
          <a:xfrm>
            <a:off x="1964085" y="2235956"/>
            <a:ext cx="731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EditText</a:t>
            </a:r>
            <a:endParaRPr lang="el-G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0433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DC8175-E851-4154-B09C-8DEC246E0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 Layout XML</a:t>
            </a:r>
            <a:r>
              <a:rPr lang="el-GR" dirty="0"/>
              <a:t> (Παράδειγμα)</a:t>
            </a:r>
          </a:p>
        </p:txBody>
      </p:sp>
      <p:pic>
        <p:nvPicPr>
          <p:cNvPr id="5" name="Picture 2" descr="C:\Documents and Settings\Vagelis\Application Data\PixelMetrics\CaptureWiz\LastCaptures\2012-11-22_17-55-05-781.png">
            <a:extLst>
              <a:ext uri="{FF2B5EF4-FFF2-40B4-BE49-F238E27FC236}">
                <a16:creationId xmlns:a16="http://schemas.microsoft.com/office/drawing/2014/main" id="{1614C4A2-47EA-461E-8DAD-1FC2840A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799"/>
            <a:ext cx="6477000" cy="3761521"/>
          </a:xfrm>
          <a:prstGeom prst="rect">
            <a:avLst/>
          </a:prstGeom>
          <a:noFill/>
        </p:spPr>
      </p:pic>
      <p:sp>
        <p:nvSpPr>
          <p:cNvPr id="6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EB80A507-096E-4091-B227-8179E210A585}"/>
              </a:ext>
            </a:extLst>
          </p:cNvPr>
          <p:cNvSpPr/>
          <p:nvPr/>
        </p:nvSpPr>
        <p:spPr bwMode="auto">
          <a:xfrm>
            <a:off x="6096000" y="2133600"/>
            <a:ext cx="2286000" cy="838200"/>
          </a:xfrm>
          <a:prstGeom prst="wedgeRoundRectCallout">
            <a:avLst>
              <a:gd name="adj1" fmla="val -123198"/>
              <a:gd name="adj2" fmla="val 4018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70C0"/>
                </a:solidFill>
              </a:rPr>
              <a:t>TextView</a:t>
            </a:r>
            <a:r>
              <a:rPr lang="en-US" sz="1600" dirty="0">
                <a:solidFill>
                  <a:srgbClr val="0070C0"/>
                </a:solidFill>
              </a:rPr>
              <a:t> Component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7" name="9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8EEBC6AD-0D2B-4B0F-A8F8-1AA6495FD097}"/>
              </a:ext>
            </a:extLst>
          </p:cNvPr>
          <p:cNvSpPr/>
          <p:nvPr/>
        </p:nvSpPr>
        <p:spPr bwMode="auto">
          <a:xfrm>
            <a:off x="6172200" y="3200400"/>
            <a:ext cx="1752600" cy="762000"/>
          </a:xfrm>
          <a:prstGeom prst="wedgeRoundRectCallout">
            <a:avLst>
              <a:gd name="adj1" fmla="val -149438"/>
              <a:gd name="adj2" fmla="val 4479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>
                <a:solidFill>
                  <a:srgbClr val="0070C0"/>
                </a:solidFill>
              </a:rPr>
              <a:t>EditText</a:t>
            </a:r>
            <a:r>
              <a:rPr lang="en-US" sz="1600" dirty="0">
                <a:solidFill>
                  <a:srgbClr val="0070C0"/>
                </a:solidFill>
              </a:rPr>
              <a:t> Component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8" name="10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349037D-0B6B-4609-85F5-6313A98AAA2C}"/>
              </a:ext>
            </a:extLst>
          </p:cNvPr>
          <p:cNvSpPr/>
          <p:nvPr/>
        </p:nvSpPr>
        <p:spPr bwMode="auto">
          <a:xfrm>
            <a:off x="6324600" y="4343400"/>
            <a:ext cx="2514600" cy="533400"/>
          </a:xfrm>
          <a:prstGeom prst="wedgeRoundRectCallout">
            <a:avLst>
              <a:gd name="adj1" fmla="val -137219"/>
              <a:gd name="adj2" fmla="val 121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>
                <a:solidFill>
                  <a:srgbClr val="0070C0"/>
                </a:solidFill>
              </a:rPr>
              <a:t>Κουμπί </a:t>
            </a:r>
            <a:r>
              <a:rPr lang="en-US" sz="1600" dirty="0" err="1">
                <a:solidFill>
                  <a:srgbClr val="0070C0"/>
                </a:solidFill>
              </a:rPr>
              <a:t>button_hello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9" name="11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27792DA5-210B-4690-A668-BCF510DE3B7F}"/>
              </a:ext>
            </a:extLst>
          </p:cNvPr>
          <p:cNvSpPr/>
          <p:nvPr/>
        </p:nvSpPr>
        <p:spPr bwMode="auto">
          <a:xfrm>
            <a:off x="6324600" y="5181600"/>
            <a:ext cx="2514600" cy="533400"/>
          </a:xfrm>
          <a:prstGeom prst="wedgeRoundRectCallout">
            <a:avLst>
              <a:gd name="adj1" fmla="val -125237"/>
              <a:gd name="adj2" fmla="val -5782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String</a:t>
            </a:r>
            <a:r>
              <a:rPr lang="el-GR" sz="1600" dirty="0">
                <a:solidFill>
                  <a:srgbClr val="0070C0"/>
                </a:solidFill>
              </a:rPr>
              <a:t> </a:t>
            </a:r>
            <a:r>
              <a:rPr lang="en-US" sz="1600" dirty="0" err="1">
                <a:solidFill>
                  <a:srgbClr val="0070C0"/>
                </a:solidFill>
              </a:rPr>
              <a:t>button_hello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1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09A0EB7A-B4F1-456C-9A6A-8636B27BC7FF}"/>
              </a:ext>
            </a:extLst>
          </p:cNvPr>
          <p:cNvSpPr/>
          <p:nvPr/>
        </p:nvSpPr>
        <p:spPr bwMode="auto">
          <a:xfrm>
            <a:off x="3124200" y="5715000"/>
            <a:ext cx="2286000" cy="914400"/>
          </a:xfrm>
          <a:prstGeom prst="wedgeRoundRectCallout">
            <a:avLst>
              <a:gd name="adj1" fmla="val -40774"/>
              <a:gd name="adj2" fmla="val -8791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>
                <a:solidFill>
                  <a:srgbClr val="0070C0"/>
                </a:solidFill>
              </a:rPr>
              <a:t>Όνομα μεθόδου που θα κληθεί όταν πατηθεί το κουμπί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A59C3FDA-9DF7-4F80-B2C3-AED66892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65638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126E13-E9F8-404B-8896-9348D328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l-GR" dirty="0" err="1"/>
              <a:t>ώδικας</a:t>
            </a:r>
            <a:endParaRPr lang="el-GR" dirty="0"/>
          </a:p>
        </p:txBody>
      </p:sp>
      <p:pic>
        <p:nvPicPr>
          <p:cNvPr id="5" name="Picture 4" descr="C:\Documents and Settings\Vagelis\Application Data\PixelMetrics\CaptureWiz\LastCaptures\2012-11-22_17-36-38-640.png">
            <a:extLst>
              <a:ext uri="{FF2B5EF4-FFF2-40B4-BE49-F238E27FC236}">
                <a16:creationId xmlns:a16="http://schemas.microsoft.com/office/drawing/2014/main" id="{FCAEABBA-1C15-457A-AB99-A068C445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486400" cy="4383607"/>
          </a:xfrm>
          <a:prstGeom prst="rect">
            <a:avLst/>
          </a:prstGeom>
          <a:noFill/>
        </p:spPr>
      </p:pic>
      <p:sp>
        <p:nvSpPr>
          <p:cNvPr id="6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A3CB175E-48F2-4E90-8392-3D215F0C64E4}"/>
              </a:ext>
            </a:extLst>
          </p:cNvPr>
          <p:cNvSpPr/>
          <p:nvPr/>
        </p:nvSpPr>
        <p:spPr bwMode="auto">
          <a:xfrm>
            <a:off x="5410200" y="2177719"/>
            <a:ext cx="2286000" cy="838200"/>
          </a:xfrm>
          <a:prstGeom prst="wedgeRoundRectCallout">
            <a:avLst>
              <a:gd name="adj1" fmla="val -106776"/>
              <a:gd name="adj2" fmla="val 20693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UI Layout activity_main.xml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7" name="9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81789B5-11E5-4AB4-829E-DD5C7E725C19}"/>
              </a:ext>
            </a:extLst>
          </p:cNvPr>
          <p:cNvSpPr/>
          <p:nvPr/>
        </p:nvSpPr>
        <p:spPr bwMode="auto">
          <a:xfrm>
            <a:off x="6400800" y="3641559"/>
            <a:ext cx="2362200" cy="990600"/>
          </a:xfrm>
          <a:prstGeom prst="wedgeRoundRectCallout">
            <a:avLst>
              <a:gd name="adj1" fmla="val -78143"/>
              <a:gd name="adj2" fmla="val 634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References to components of activity_main.xml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8" name="10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D0B8D70-3D9E-4A11-9E2E-BB857AEA7A21}"/>
              </a:ext>
            </a:extLst>
          </p:cNvPr>
          <p:cNvSpPr/>
          <p:nvPr/>
        </p:nvSpPr>
        <p:spPr bwMode="auto">
          <a:xfrm>
            <a:off x="6324600" y="5257800"/>
            <a:ext cx="2286000" cy="914400"/>
          </a:xfrm>
          <a:prstGeom prst="wedgeRoundRectCallout">
            <a:avLst>
              <a:gd name="adj1" fmla="val -77755"/>
              <a:gd name="adj2" fmla="val -714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>
                <a:solidFill>
                  <a:srgbClr val="0070C0"/>
                </a:solidFill>
              </a:rPr>
              <a:t>Μέθοδος που καλείται όταν πατηθεί το κουμπί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ADE7E35-040B-4420-B69F-5E71826EB433}"/>
              </a:ext>
            </a:extLst>
          </p:cNvPr>
          <p:cNvSpPr/>
          <p:nvPr/>
        </p:nvSpPr>
        <p:spPr bwMode="auto">
          <a:xfrm>
            <a:off x="381000" y="5336616"/>
            <a:ext cx="5181600" cy="6568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79E7AFA-13DA-43BE-A1F3-A73EDEC2149D}"/>
              </a:ext>
            </a:extLst>
          </p:cNvPr>
          <p:cNvSpPr/>
          <p:nvPr/>
        </p:nvSpPr>
        <p:spPr bwMode="auto">
          <a:xfrm>
            <a:off x="381000" y="4513384"/>
            <a:ext cx="5257800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EE5C78B-873C-4E1E-A057-45229ED83278}"/>
              </a:ext>
            </a:extLst>
          </p:cNvPr>
          <p:cNvSpPr/>
          <p:nvPr/>
        </p:nvSpPr>
        <p:spPr bwMode="auto">
          <a:xfrm>
            <a:off x="381000" y="3124200"/>
            <a:ext cx="350520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l-G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5C6EE-E9D5-431B-BB14-822514A066F3}"/>
              </a:ext>
            </a:extLst>
          </p:cNvPr>
          <p:cNvSpPr txBox="1"/>
          <p:nvPr/>
        </p:nvSpPr>
        <p:spPr>
          <a:xfrm>
            <a:off x="16323" y="324433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69034-B6E1-4CD7-A325-C4CF7A9EC882}"/>
              </a:ext>
            </a:extLst>
          </p:cNvPr>
          <p:cNvSpPr txBox="1"/>
          <p:nvPr/>
        </p:nvSpPr>
        <p:spPr>
          <a:xfrm>
            <a:off x="16798" y="45675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AC4C9-E0F7-4421-9C04-A6230E3750F2}"/>
              </a:ext>
            </a:extLst>
          </p:cNvPr>
          <p:cNvSpPr txBox="1"/>
          <p:nvPr/>
        </p:nvSpPr>
        <p:spPr>
          <a:xfrm>
            <a:off x="0" y="54057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3C3A3CD-E476-460B-B40B-96A77A92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59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97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EF22444-EB01-4428-903F-1D355D751685}"/>
              </a:ext>
            </a:extLst>
          </p:cNvPr>
          <p:cNvSpPr/>
          <p:nvPr/>
        </p:nvSpPr>
        <p:spPr bwMode="auto">
          <a:xfrm>
            <a:off x="574675" y="228600"/>
            <a:ext cx="3884214" cy="756454"/>
          </a:xfrm>
          <a:prstGeom prst="rect">
            <a:avLst/>
          </a:prstGeom>
          <a:solidFill>
            <a:srgbClr val="00C9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39B9E9C-07BF-408D-AF68-4CF4381C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146854"/>
            <a:ext cx="3884214" cy="83820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 Abstraction Layer (HAL)</a:t>
            </a:r>
            <a:endParaRPr lang="el-G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AA3066-D9C1-4CCA-BE8E-19B1DD69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8889" y="35168"/>
            <a:ext cx="4685112" cy="6899031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9C1647-0D82-44FF-BCB0-DB639CF5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425" y="1295400"/>
            <a:ext cx="4270375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1800" dirty="0"/>
              <a:t>Παρέχει </a:t>
            </a:r>
            <a:r>
              <a:rPr lang="el-GR" sz="1800" dirty="0" err="1"/>
              <a:t>διεπαφές</a:t>
            </a:r>
            <a:r>
              <a:rPr lang="el-GR" sz="1800" dirty="0"/>
              <a:t> (</a:t>
            </a:r>
            <a:r>
              <a:rPr lang="en-US" sz="1800" dirty="0"/>
              <a:t>standard interfaces</a:t>
            </a:r>
            <a:r>
              <a:rPr lang="el-GR" sz="1800" dirty="0"/>
              <a:t>) για χρήση των δυνατοτήτων των συστατικών </a:t>
            </a:r>
            <a:r>
              <a:rPr lang="en-US" sz="1800" b="1" dirty="0"/>
              <a:t>hardware</a:t>
            </a:r>
            <a:r>
              <a:rPr lang="en-US" sz="1800" dirty="0"/>
              <a:t> </a:t>
            </a:r>
            <a:r>
              <a:rPr lang="el-GR" sz="1800" dirty="0"/>
              <a:t>από το </a:t>
            </a:r>
            <a:r>
              <a:rPr lang="en-US" sz="1800" dirty="0"/>
              <a:t>Java API framework</a:t>
            </a:r>
          </a:p>
          <a:p>
            <a:pPr>
              <a:spcAft>
                <a:spcPts val="1200"/>
              </a:spcAft>
            </a:pPr>
            <a:r>
              <a:rPr lang="el-GR" sz="1800" dirty="0"/>
              <a:t>Πολλαπλές βιβλιοθήκες, κάθε μία υλοποιεί μία συγκεκριμένη </a:t>
            </a:r>
            <a:r>
              <a:rPr lang="el-GR" sz="1800" dirty="0" err="1"/>
              <a:t>διεπαφή</a:t>
            </a:r>
            <a:r>
              <a:rPr lang="el-GR" sz="1800" dirty="0"/>
              <a:t> για </a:t>
            </a:r>
            <a:r>
              <a:rPr lang="el-GR" sz="1800" b="1" dirty="0"/>
              <a:t>ένα τύπο συστατικού </a:t>
            </a:r>
            <a:r>
              <a:rPr lang="en-US" sz="1800" b="1" dirty="0"/>
              <a:t>hardware  </a:t>
            </a:r>
            <a:endParaRPr lang="el-GR" sz="1800" b="1" dirty="0"/>
          </a:p>
          <a:p>
            <a:pPr>
              <a:spcAft>
                <a:spcPts val="1200"/>
              </a:spcAft>
            </a:pPr>
            <a:r>
              <a:rPr lang="el-GR" sz="1800" dirty="0"/>
              <a:t>Όταν ένα </a:t>
            </a:r>
            <a:r>
              <a:rPr lang="en-US" sz="1800" dirty="0"/>
              <a:t>framework API </a:t>
            </a:r>
            <a:r>
              <a:rPr lang="el-GR" sz="1800" dirty="0"/>
              <a:t>καλεί για χρήση μία συσκευή, το </a:t>
            </a:r>
            <a:r>
              <a:rPr lang="en-US" sz="1800" dirty="0"/>
              <a:t>Android </a:t>
            </a:r>
            <a:r>
              <a:rPr lang="el-GR" sz="1800" dirty="0"/>
              <a:t>φορτώνει τη βιβλιοθήκη για αυτή τη συσκευή</a:t>
            </a:r>
            <a:endParaRPr lang="en-US" sz="1800" dirty="0"/>
          </a:p>
          <a:p>
            <a:pPr>
              <a:spcAft>
                <a:spcPts val="1200"/>
              </a:spcAft>
            </a:pPr>
            <a:r>
              <a:rPr lang="el-GR" sz="1800" dirty="0"/>
              <a:t>Απομονώνει το </a:t>
            </a:r>
            <a:r>
              <a:rPr lang="en-US" sz="1800" dirty="0"/>
              <a:t>Linux Kernel </a:t>
            </a:r>
            <a:r>
              <a:rPr lang="el-GR" sz="1800" dirty="0"/>
              <a:t>από το </a:t>
            </a:r>
            <a:r>
              <a:rPr lang="en-US" sz="1800" dirty="0"/>
              <a:t>API Framework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2416FE6-595D-4339-AF27-D9F6ACBEC8EF}"/>
              </a:ext>
            </a:extLst>
          </p:cNvPr>
          <p:cNvSpPr/>
          <p:nvPr/>
        </p:nvSpPr>
        <p:spPr bwMode="auto">
          <a:xfrm>
            <a:off x="4495800" y="3599546"/>
            <a:ext cx="4648200" cy="8200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5D29C79-2A78-4FA3-8BE0-1E9D747D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6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74759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D8D8DF-C11C-4C30-8BDE-01386884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/>
              <a:t>Εκτέλεση στον </a:t>
            </a:r>
            <a:r>
              <a:rPr lang="en-US" sz="3000" dirty="0"/>
              <a:t>Emulator </a:t>
            </a:r>
            <a:r>
              <a:rPr lang="el-GR" sz="3000" dirty="0"/>
              <a:t>(Παράδειγμα)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8F2955-D996-433C-AE0F-83B4DE2D2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2" descr="C:\Documents and Settings\Vagelis\Application Data\PixelMetrics\CaptureWiz\LastCaptures\2012-11-22_21-22-27-281.png">
            <a:extLst>
              <a:ext uri="{FF2B5EF4-FFF2-40B4-BE49-F238E27FC236}">
                <a16:creationId xmlns:a16="http://schemas.microsoft.com/office/drawing/2014/main" id="{BE1E8C44-678C-4127-97DF-DD01C9CF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953000" cy="3517439"/>
          </a:xfrm>
          <a:prstGeom prst="rect">
            <a:avLst/>
          </a:prstGeom>
          <a:noFill/>
        </p:spPr>
      </p:pic>
      <p:pic>
        <p:nvPicPr>
          <p:cNvPr id="6" name="Picture 4" descr="C:\Documents and Settings\Vagelis\Application Data\PixelMetrics\CaptureWiz\LastCaptures\2012-11-22_21-24-18-687.png">
            <a:extLst>
              <a:ext uri="{FF2B5EF4-FFF2-40B4-BE49-F238E27FC236}">
                <a16:creationId xmlns:a16="http://schemas.microsoft.com/office/drawing/2014/main" id="{B0BA6315-37A4-4314-BF10-7B7CEFDD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514600"/>
            <a:ext cx="5105400" cy="3625667"/>
          </a:xfrm>
          <a:prstGeom prst="rect">
            <a:avLst/>
          </a:prstGeom>
          <a:noFill/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566E56D-7C5A-4B0A-A5DB-8C3729A9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60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549638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41E3A3-6B64-42CA-A2C2-44D5FA4B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Άλλες αναφορές για το σχεδιασμό </a:t>
            </a:r>
            <a:r>
              <a:rPr lang="en-US" sz="3200" dirty="0"/>
              <a:t>UI</a:t>
            </a:r>
            <a:endParaRPr lang="el-GR" sz="32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6E0C25-A8F6-46E4-805A-74459161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653462" cy="511789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https://developer.android.com/design/index.html</a:t>
            </a:r>
            <a:endParaRPr lang="el-GR" sz="2000" dirty="0"/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https://developer.android.com/training/basics/firstapp/building-ui.html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>
                <a:hlinkClick r:id="rId4"/>
              </a:rPr>
              <a:t>https://developer.android.com/guide/topics/ui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lvl="1"/>
            <a:r>
              <a:rPr lang="en-US" sz="1600" dirty="0">
                <a:hlinkClick r:id="rId5"/>
              </a:rPr>
              <a:t>https://developer.android.com/guide/topics/ui/menus</a:t>
            </a:r>
            <a:r>
              <a:rPr lang="en-US" sz="1600" dirty="0"/>
              <a:t> </a:t>
            </a:r>
            <a:endParaRPr lang="el-GR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3BBAE14-1B86-414F-BF4C-C0253882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61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25487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BFFF26-7A6B-45BD-84D9-B596C769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</a:t>
            </a:r>
            <a:r>
              <a:rPr lang="en-US" dirty="0"/>
              <a:t>a</a:t>
            </a:r>
            <a:r>
              <a:rPr lang="el-GR" dirty="0" err="1"/>
              <a:t>δειγμα</a:t>
            </a:r>
            <a:r>
              <a:rPr lang="el-GR" dirty="0"/>
              <a:t> με 2 </a:t>
            </a:r>
            <a:r>
              <a:rPr lang="en-US" dirty="0"/>
              <a:t>Activities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289D7A7-E27C-44FF-8330-C2ABEF80F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Πως χρησιμοποιούμε το μηχανισμό </a:t>
            </a:r>
            <a:r>
              <a:rPr lang="en-US" dirty="0"/>
              <a:t>Intent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1EE1248-5EF3-426F-98FE-032DA378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62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44450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1A76DE3-1FFA-448E-B91C-52D95DCE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κλάση </a:t>
            </a:r>
            <a:r>
              <a:rPr lang="en-US" dirty="0"/>
              <a:t>Intent (1)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143F02D-2D84-4322-8448-7C4D671A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3486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1800" dirty="0"/>
              <a:t>Ο ρόλος ενός </a:t>
            </a:r>
            <a:r>
              <a:rPr lang="en-US" sz="1800" dirty="0"/>
              <a:t>intent </a:t>
            </a:r>
            <a:r>
              <a:rPr lang="el-GR" sz="1800" dirty="0"/>
              <a:t>είναι </a:t>
            </a:r>
            <a:r>
              <a:rPr lang="el-GR" sz="1800" b="1" dirty="0"/>
              <a:t>να ειδοποιηθεί ο </a:t>
            </a:r>
            <a:r>
              <a:rPr lang="en-US" sz="1800" b="1" dirty="0"/>
              <a:t>Activity Manager </a:t>
            </a:r>
            <a:r>
              <a:rPr lang="el-GR" sz="1800" dirty="0"/>
              <a:t>ότι ο χρήστης επιθυμεί να γίνει κάποια ενέργεια.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Ένα </a:t>
            </a:r>
            <a:r>
              <a:rPr lang="en-US" sz="1800" dirty="0"/>
              <a:t>intent </a:t>
            </a:r>
            <a:r>
              <a:rPr lang="el-GR" sz="1800" dirty="0"/>
              <a:t>είναι ένα </a:t>
            </a:r>
            <a:r>
              <a:rPr lang="el-GR" sz="1800" b="1" dirty="0"/>
              <a:t>αντικείμενο της κλάσης </a:t>
            </a:r>
            <a:r>
              <a:rPr lang="en-US" sz="1800" b="1" dirty="0"/>
              <a:t>Intent </a:t>
            </a:r>
            <a:r>
              <a:rPr lang="el-GR" sz="1800" dirty="0"/>
              <a:t>το οποίο περιέχει κάποιο περιεχόμενο (το μήνυμα του </a:t>
            </a:r>
            <a:r>
              <a:rPr lang="en-US" sz="1800" dirty="0"/>
              <a:t>intent)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Μέσω των </a:t>
            </a:r>
            <a:r>
              <a:rPr lang="en-US" sz="1800" dirty="0"/>
              <a:t>intents </a:t>
            </a:r>
            <a:r>
              <a:rPr lang="el-GR" sz="1800" dirty="0"/>
              <a:t>μπορούμε να ξεκινήσουμε την εκτέλεση 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των </a:t>
            </a:r>
            <a:r>
              <a:rPr lang="en-US" sz="1800" dirty="0"/>
              <a:t>Activities, </a:t>
            </a:r>
            <a:endParaRPr lang="el-GR" sz="1800" dirty="0"/>
          </a:p>
          <a:p>
            <a:pPr lvl="1">
              <a:spcAft>
                <a:spcPts val="600"/>
              </a:spcAft>
            </a:pPr>
            <a:r>
              <a:rPr lang="el-GR" sz="1800" dirty="0"/>
              <a:t>των </a:t>
            </a:r>
            <a:r>
              <a:rPr lang="en-US" sz="1800" dirty="0"/>
              <a:t>Services </a:t>
            </a:r>
            <a:r>
              <a:rPr lang="el-GR" sz="1800" dirty="0"/>
              <a:t>και 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των </a:t>
            </a:r>
            <a:r>
              <a:rPr lang="en-US" sz="1800" dirty="0"/>
              <a:t>Broadcast Receivers</a:t>
            </a:r>
          </a:p>
          <a:p>
            <a:pPr>
              <a:spcAft>
                <a:spcPts val="600"/>
              </a:spcAft>
            </a:pPr>
            <a:endParaRPr lang="el-GR" sz="180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721860C-AED6-4EFD-B64F-5774A143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63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6946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01A76DE3-1FFA-448E-B91C-52D95DCE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κλάση </a:t>
            </a:r>
            <a:r>
              <a:rPr lang="en-US" dirty="0"/>
              <a:t>Intent (2)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143F02D-2D84-4322-8448-7C4D671A8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3486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000" dirty="0"/>
              <a:t>Ένα </a:t>
            </a:r>
            <a:r>
              <a:rPr lang="en-US" sz="2000" b="1" dirty="0"/>
              <a:t>service</a:t>
            </a:r>
            <a:r>
              <a:rPr lang="en-US" sz="2000" dirty="0"/>
              <a:t> </a:t>
            </a:r>
            <a:r>
              <a:rPr lang="el-GR" sz="2000" dirty="0"/>
              <a:t>μπορεί να κληθεί με χρήση της</a:t>
            </a:r>
          </a:p>
          <a:p>
            <a:pPr lvl="1">
              <a:spcAft>
                <a:spcPts val="600"/>
              </a:spcAft>
            </a:pP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Context.startService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(Intent service)</a:t>
            </a:r>
          </a:p>
          <a:p>
            <a:pPr>
              <a:spcAft>
                <a:spcPts val="600"/>
              </a:spcAft>
            </a:pPr>
            <a:r>
              <a:rPr lang="el-GR" sz="2000" dirty="0"/>
              <a:t>Ένα </a:t>
            </a:r>
            <a:r>
              <a:rPr lang="en-US" sz="2000" b="1" dirty="0"/>
              <a:t>activity</a:t>
            </a:r>
            <a:r>
              <a:rPr lang="en-US" sz="2000" dirty="0"/>
              <a:t> </a:t>
            </a:r>
            <a:r>
              <a:rPr lang="el-GR" sz="2000" dirty="0"/>
              <a:t>μπορεί να κληθεί με χρήση των</a:t>
            </a:r>
          </a:p>
          <a:p>
            <a:pPr lvl="1">
              <a:spcAft>
                <a:spcPts val="600"/>
              </a:spcAft>
            </a:pP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Context.startActivity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(Intent intent) </a:t>
            </a:r>
          </a:p>
          <a:p>
            <a:pPr lvl="1">
              <a:spcAft>
                <a:spcPts val="600"/>
              </a:spcAft>
            </a:pP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Activity.startActivityForResult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(Intent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int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RequestCode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l-GR" sz="2000" dirty="0"/>
              <a:t>Μια εφαρμογή μπορεί να δημιουργήσει ένα </a:t>
            </a:r>
            <a:r>
              <a:rPr lang="en-US" sz="2000" b="1" dirty="0"/>
              <a:t>broadcast </a:t>
            </a:r>
            <a:r>
              <a:rPr lang="el-GR" sz="2000" b="1" dirty="0"/>
              <a:t>μήνυμα </a:t>
            </a:r>
            <a:r>
              <a:rPr lang="el-GR" sz="2000" dirty="0"/>
              <a:t>με χρήση του </a:t>
            </a:r>
            <a:r>
              <a:rPr lang="en-US" sz="2000" dirty="0"/>
              <a:t>Intent </a:t>
            </a:r>
          </a:p>
          <a:p>
            <a:pPr lvl="1">
              <a:spcAft>
                <a:spcPts val="600"/>
              </a:spcAft>
            </a:pP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Context.sendBroadcast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(Intent intent),</a:t>
            </a:r>
          </a:p>
          <a:p>
            <a:pPr lvl="1">
              <a:spcAft>
                <a:spcPts val="600"/>
              </a:spcAft>
            </a:pP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Context.sendOrderedBroadcast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(Intent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intent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String </a:t>
            </a: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receiverPermission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sz="1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Context.sendStickyBroadcast</a:t>
            </a:r>
            <a:r>
              <a:rPr lang="en-US" sz="1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(Intent intent)</a:t>
            </a:r>
          </a:p>
          <a:p>
            <a:pPr>
              <a:spcAft>
                <a:spcPts val="600"/>
              </a:spcAft>
            </a:pPr>
            <a:endParaRPr lang="el-GR" sz="180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721860C-AED6-4EFD-B64F-5774A143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64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BFB200F-A15F-4EA7-8E86-EFB2937D90DD}"/>
              </a:ext>
            </a:extLst>
          </p:cNvPr>
          <p:cNvSpPr/>
          <p:nvPr/>
        </p:nvSpPr>
        <p:spPr>
          <a:xfrm>
            <a:off x="34413" y="6496438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https://developer.android.com/guide/components/intents-filters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73932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C38B4B4-A064-4BF3-BB71-0AD3BE80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 activities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9646DA8-9078-44FF-BDDA-066B2C090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4343400"/>
            <a:ext cx="8001000" cy="2057400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Η </a:t>
            </a:r>
            <a:r>
              <a:rPr lang="en-US" sz="1800" dirty="0"/>
              <a:t>activity A “</a:t>
            </a:r>
            <a:r>
              <a:rPr lang="en-US" sz="1800" dirty="0" err="1"/>
              <a:t>MainActivity</a:t>
            </a:r>
            <a:r>
              <a:rPr lang="en-US" sz="1800" dirty="0"/>
              <a:t>” </a:t>
            </a:r>
            <a:r>
              <a:rPr lang="el-GR" sz="1800" dirty="0"/>
              <a:t>δημιουργεί ένα </a:t>
            </a:r>
            <a:r>
              <a:rPr lang="en-US" sz="1800" dirty="0"/>
              <a:t>Intent </a:t>
            </a:r>
            <a:r>
              <a:rPr lang="el-GR" sz="1800" dirty="0"/>
              <a:t>μήνυμα με την περιγραφή της </a:t>
            </a:r>
            <a:r>
              <a:rPr lang="el-GR" sz="1800" b="1" dirty="0"/>
              <a:t>ενέργειας </a:t>
            </a:r>
            <a:r>
              <a:rPr lang="en-US" sz="1800" b="1" dirty="0"/>
              <a:t>– </a:t>
            </a:r>
            <a:r>
              <a:rPr lang="el-GR" sz="1800" b="1" dirty="0"/>
              <a:t>κλήση της </a:t>
            </a:r>
            <a:r>
              <a:rPr lang="en-US" sz="1800" b="1" dirty="0"/>
              <a:t>Activity B </a:t>
            </a:r>
            <a:r>
              <a:rPr lang="en-US" sz="1800" dirty="0"/>
              <a:t>- </a:t>
            </a:r>
            <a:r>
              <a:rPr lang="el-GR" sz="1800" dirty="0"/>
              <a:t>και την στέλνει στο </a:t>
            </a:r>
            <a:r>
              <a:rPr lang="en-US" sz="1800" dirty="0"/>
              <a:t>Android </a:t>
            </a:r>
            <a:r>
              <a:rPr lang="el-GR" sz="1800" dirty="0"/>
              <a:t>σύστημα με τη </a:t>
            </a:r>
            <a:r>
              <a:rPr lang="en-US" sz="1800" dirty="0" err="1"/>
              <a:t>startActivity</a:t>
            </a:r>
            <a:r>
              <a:rPr lang="en-US" sz="1800" dirty="0"/>
              <a:t>()</a:t>
            </a:r>
            <a:endParaRPr lang="el-GR" sz="1800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Το </a:t>
            </a:r>
            <a:r>
              <a:rPr lang="en-US" sz="1800" dirty="0"/>
              <a:t>Android </a:t>
            </a:r>
            <a:r>
              <a:rPr lang="el-GR" sz="1800" dirty="0"/>
              <a:t>σύστημα καλεί την </a:t>
            </a:r>
            <a:r>
              <a:rPr lang="en-US" sz="1800" dirty="0" err="1"/>
              <a:t>onCreate</a:t>
            </a:r>
            <a:r>
              <a:rPr lang="en-US" sz="1800" dirty="0"/>
              <a:t>() </a:t>
            </a:r>
            <a:r>
              <a:rPr lang="el-GR" sz="1800" dirty="0"/>
              <a:t>της </a:t>
            </a:r>
            <a:r>
              <a:rPr lang="en-US" sz="1800" dirty="0"/>
              <a:t>activity’s B “</a:t>
            </a:r>
            <a:r>
              <a:rPr lang="en-US" sz="1800" dirty="0" err="1"/>
              <a:t>HelloActivity</a:t>
            </a:r>
            <a:r>
              <a:rPr lang="en-US" sz="1800" dirty="0"/>
              <a:t>” </a:t>
            </a:r>
            <a:r>
              <a:rPr lang="el-GR" sz="1800" dirty="0"/>
              <a:t>και περνά το </a:t>
            </a:r>
            <a:r>
              <a:rPr lang="en-US" sz="1800" dirty="0"/>
              <a:t>Intent</a:t>
            </a:r>
            <a:r>
              <a:rPr lang="el-GR" sz="1800" dirty="0"/>
              <a:t> μήνυμα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l-GR" sz="1800" dirty="0"/>
              <a:t>Η  </a:t>
            </a:r>
            <a:r>
              <a:rPr lang="en-US" sz="1800" dirty="0"/>
              <a:t>“</a:t>
            </a:r>
            <a:r>
              <a:rPr lang="en-US" sz="1800" dirty="0" err="1"/>
              <a:t>HelloActivity</a:t>
            </a:r>
            <a:r>
              <a:rPr lang="en-US" sz="1800" dirty="0"/>
              <a:t>”</a:t>
            </a:r>
            <a:r>
              <a:rPr lang="el-GR" sz="1800" dirty="0"/>
              <a:t> έρχεται στο προσκήνιο κ.τ.λ.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4ECFD9EF-5DB1-4C9B-A46B-24C20D40A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8"/>
          <a:stretch/>
        </p:blipFill>
        <p:spPr>
          <a:xfrm>
            <a:off x="914400" y="1447800"/>
            <a:ext cx="7106479" cy="2514600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FD2C60-D90C-4EAB-9E5C-2A3B43AF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9779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126E13-E9F8-404B-8896-9348D328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l-GR" dirty="0" err="1"/>
              <a:t>ώδικας</a:t>
            </a:r>
            <a:endParaRPr lang="el-GR" dirty="0"/>
          </a:p>
        </p:txBody>
      </p:sp>
      <p:pic>
        <p:nvPicPr>
          <p:cNvPr id="5" name="Picture 4" descr="C:\Documents and Settings\Vagelis\Application Data\PixelMetrics\CaptureWiz\LastCaptures\2012-11-22_17-36-38-640.png">
            <a:extLst>
              <a:ext uri="{FF2B5EF4-FFF2-40B4-BE49-F238E27FC236}">
                <a16:creationId xmlns:a16="http://schemas.microsoft.com/office/drawing/2014/main" id="{FCAEABBA-1C15-457A-AB99-A068C445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5486400" cy="4383607"/>
          </a:xfrm>
          <a:prstGeom prst="rect">
            <a:avLst/>
          </a:prstGeom>
          <a:noFill/>
        </p:spPr>
      </p:pic>
      <p:sp>
        <p:nvSpPr>
          <p:cNvPr id="6" name="7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A3CB175E-48F2-4E90-8392-3D215F0C64E4}"/>
              </a:ext>
            </a:extLst>
          </p:cNvPr>
          <p:cNvSpPr/>
          <p:nvPr/>
        </p:nvSpPr>
        <p:spPr bwMode="auto">
          <a:xfrm>
            <a:off x="5410200" y="2177719"/>
            <a:ext cx="2286000" cy="838200"/>
          </a:xfrm>
          <a:prstGeom prst="wedgeRoundRectCallout">
            <a:avLst>
              <a:gd name="adj1" fmla="val -106776"/>
              <a:gd name="adj2" fmla="val 20693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UI Layout activity_main.xml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7" name="9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81789B5-11E5-4AB4-829E-DD5C7E725C19}"/>
              </a:ext>
            </a:extLst>
          </p:cNvPr>
          <p:cNvSpPr/>
          <p:nvPr/>
        </p:nvSpPr>
        <p:spPr bwMode="auto">
          <a:xfrm>
            <a:off x="6400800" y="3641559"/>
            <a:ext cx="2362200" cy="990600"/>
          </a:xfrm>
          <a:prstGeom prst="wedgeRoundRectCallout">
            <a:avLst>
              <a:gd name="adj1" fmla="val -78143"/>
              <a:gd name="adj2" fmla="val 63473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70C0"/>
                </a:solidFill>
              </a:rPr>
              <a:t>References to components of activity_main.xml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8" name="10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D0B8D70-3D9E-4A11-9E2E-BB857AEA7A21}"/>
              </a:ext>
            </a:extLst>
          </p:cNvPr>
          <p:cNvSpPr/>
          <p:nvPr/>
        </p:nvSpPr>
        <p:spPr bwMode="auto">
          <a:xfrm>
            <a:off x="6324600" y="5257800"/>
            <a:ext cx="2286000" cy="914400"/>
          </a:xfrm>
          <a:prstGeom prst="wedgeRoundRectCallout">
            <a:avLst>
              <a:gd name="adj1" fmla="val -77755"/>
              <a:gd name="adj2" fmla="val -714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>
                <a:solidFill>
                  <a:srgbClr val="0070C0"/>
                </a:solidFill>
              </a:rPr>
              <a:t>Μέθοδος που καλείται όταν πατηθεί το κουμπί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DADE7E35-040B-4420-B69F-5E71826EB433}"/>
              </a:ext>
            </a:extLst>
          </p:cNvPr>
          <p:cNvSpPr/>
          <p:nvPr/>
        </p:nvSpPr>
        <p:spPr bwMode="auto">
          <a:xfrm>
            <a:off x="381000" y="5336616"/>
            <a:ext cx="5181600" cy="656808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B79E7AFA-13DA-43BE-A1F3-A73EDEC2149D}"/>
              </a:ext>
            </a:extLst>
          </p:cNvPr>
          <p:cNvSpPr/>
          <p:nvPr/>
        </p:nvSpPr>
        <p:spPr bwMode="auto">
          <a:xfrm>
            <a:off x="381000" y="4513384"/>
            <a:ext cx="5257800" cy="5334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5EE5C78B-873C-4E1E-A057-45229ED83278}"/>
              </a:ext>
            </a:extLst>
          </p:cNvPr>
          <p:cNvSpPr/>
          <p:nvPr/>
        </p:nvSpPr>
        <p:spPr bwMode="auto">
          <a:xfrm>
            <a:off x="381000" y="3124200"/>
            <a:ext cx="3505200" cy="6096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l-G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65C6EE-E9D5-431B-BB14-822514A066F3}"/>
              </a:ext>
            </a:extLst>
          </p:cNvPr>
          <p:cNvSpPr txBox="1"/>
          <p:nvPr/>
        </p:nvSpPr>
        <p:spPr>
          <a:xfrm>
            <a:off x="16323" y="324433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969034-B6E1-4CD7-A325-C4CF7A9EC882}"/>
              </a:ext>
            </a:extLst>
          </p:cNvPr>
          <p:cNvSpPr txBox="1"/>
          <p:nvPr/>
        </p:nvSpPr>
        <p:spPr>
          <a:xfrm>
            <a:off x="16798" y="45675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AC4C9-E0F7-4421-9C04-A6230E3750F2}"/>
              </a:ext>
            </a:extLst>
          </p:cNvPr>
          <p:cNvSpPr txBox="1"/>
          <p:nvPr/>
        </p:nvSpPr>
        <p:spPr>
          <a:xfrm>
            <a:off x="0" y="540573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73C3A3CD-E476-460B-B40B-96A77A92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66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5755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685591-9A9A-4E4D-AC6F-D7A775D9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με 2</a:t>
            </a:r>
            <a:r>
              <a:rPr lang="en-US" dirty="0"/>
              <a:t> Activities</a:t>
            </a:r>
            <a:endParaRPr lang="el-GR" dirty="0"/>
          </a:p>
        </p:txBody>
      </p:sp>
      <p:pic>
        <p:nvPicPr>
          <p:cNvPr id="5" name="Picture 2" descr="C:\Documents and Settings\Vagelis\Application Data\PixelMetrics\CaptureWiz\LastCaptures\2012-11-22_22-02-09-531.png">
            <a:extLst>
              <a:ext uri="{FF2B5EF4-FFF2-40B4-BE49-F238E27FC236}">
                <a16:creationId xmlns:a16="http://schemas.microsoft.com/office/drawing/2014/main" id="{101DECCE-248C-451D-B1C8-EA82D76A4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5980528" cy="1447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78F200-0302-430B-A495-8E18A9B12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200" dirty="0">
                <a:solidFill>
                  <a:srgbClr val="0070C0"/>
                </a:solidFill>
              </a:rPr>
              <a:t>1</a:t>
            </a:r>
            <a:r>
              <a:rPr lang="el-GR" sz="2200" baseline="30000" dirty="0">
                <a:solidFill>
                  <a:srgbClr val="0070C0"/>
                </a:solidFill>
              </a:rPr>
              <a:t>η</a:t>
            </a:r>
            <a:r>
              <a:rPr lang="el-GR" sz="2200" dirty="0">
                <a:solidFill>
                  <a:srgbClr val="0070C0"/>
                </a:solidFill>
              </a:rPr>
              <a:t> </a:t>
            </a:r>
            <a:r>
              <a:rPr lang="en-US" sz="2200" dirty="0">
                <a:solidFill>
                  <a:srgbClr val="0070C0"/>
                </a:solidFill>
              </a:rPr>
              <a:t>Activity: </a:t>
            </a:r>
            <a:r>
              <a:rPr lang="en-US" sz="2200" dirty="0" err="1">
                <a:solidFill>
                  <a:srgbClr val="0070C0"/>
                </a:solidFill>
              </a:rPr>
              <a:t>MainActivity</a:t>
            </a:r>
            <a:endParaRPr lang="el-GR" sz="2200" dirty="0">
              <a:solidFill>
                <a:srgbClr val="0070C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2DF51D4-72E8-4989-8410-F6A11EB638E6}"/>
              </a:ext>
            </a:extLst>
          </p:cNvPr>
          <p:cNvSpPr txBox="1">
            <a:spLocks/>
          </p:cNvSpPr>
          <p:nvPr/>
        </p:nvSpPr>
        <p:spPr bwMode="auto">
          <a:xfrm>
            <a:off x="553914" y="38481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l-GR" sz="2200" b="0" i="0" u="none" strike="noStrike" kern="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Α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ctivity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HelloActivity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C:\Documents and Settings\Vagelis\Application Data\PixelMetrics\CaptureWiz\LastCaptures\2012-11-22_22-03-47-796.png">
            <a:extLst>
              <a:ext uri="{FF2B5EF4-FFF2-40B4-BE49-F238E27FC236}">
                <a16:creationId xmlns:a16="http://schemas.microsoft.com/office/drawing/2014/main" id="{D37F4390-592A-4A4A-9C0F-BAC90EAED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4343400"/>
            <a:ext cx="5294261" cy="1905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9" name="10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365C879B-B7BC-4CA5-8418-308EDF56BD8E}"/>
              </a:ext>
            </a:extLst>
          </p:cNvPr>
          <p:cNvSpPr/>
          <p:nvPr/>
        </p:nvSpPr>
        <p:spPr bwMode="auto">
          <a:xfrm>
            <a:off x="6281738" y="1231238"/>
            <a:ext cx="2286000" cy="826161"/>
          </a:xfrm>
          <a:prstGeom prst="wedgeRoundRectCallout">
            <a:avLst>
              <a:gd name="adj1" fmla="val -122055"/>
              <a:gd name="adj2" fmla="val 121301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>
                <a:solidFill>
                  <a:srgbClr val="0070C0"/>
                </a:solidFill>
              </a:rPr>
              <a:t>Δημιουργία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l-GR" sz="1600" dirty="0">
                <a:solidFill>
                  <a:srgbClr val="0070C0"/>
                </a:solidFill>
              </a:rPr>
              <a:t>μηνύματος </a:t>
            </a:r>
            <a:r>
              <a:rPr lang="en-US" sz="1600" dirty="0">
                <a:solidFill>
                  <a:srgbClr val="0070C0"/>
                </a:solidFill>
              </a:rPr>
              <a:t>Intent  </a:t>
            </a:r>
            <a:r>
              <a:rPr lang="el-GR" sz="1600" dirty="0">
                <a:solidFill>
                  <a:srgbClr val="0070C0"/>
                </a:solidFill>
              </a:rPr>
              <a:t>με την νέα </a:t>
            </a:r>
            <a:r>
              <a:rPr lang="en-US" sz="1600" dirty="0">
                <a:solidFill>
                  <a:srgbClr val="0070C0"/>
                </a:solidFill>
              </a:rPr>
              <a:t>activity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0" name="11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CDFD947F-0341-49E7-8172-A70D2949A880}"/>
              </a:ext>
            </a:extLst>
          </p:cNvPr>
          <p:cNvSpPr/>
          <p:nvPr/>
        </p:nvSpPr>
        <p:spPr bwMode="auto">
          <a:xfrm>
            <a:off x="6248400" y="2895600"/>
            <a:ext cx="2667000" cy="685800"/>
          </a:xfrm>
          <a:prstGeom prst="wedgeRoundRectCallout">
            <a:avLst>
              <a:gd name="adj1" fmla="val -135319"/>
              <a:gd name="adj2" fmla="val -1582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l-GR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Προσθήκη</a:t>
            </a:r>
            <a:r>
              <a:rPr kumimoji="0" lang="el-GR" sz="16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δεδομένων στο 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Intent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13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5D7B976F-B9A0-4023-B6DB-A964DCFC23A6}"/>
              </a:ext>
            </a:extLst>
          </p:cNvPr>
          <p:cNvSpPr/>
          <p:nvPr/>
        </p:nvSpPr>
        <p:spPr bwMode="auto">
          <a:xfrm>
            <a:off x="6433038" y="4419599"/>
            <a:ext cx="2286000" cy="609599"/>
          </a:xfrm>
          <a:prstGeom prst="wedgeRoundRectCallout">
            <a:avLst>
              <a:gd name="adj1" fmla="val -148396"/>
              <a:gd name="adj2" fmla="val 611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>
                <a:solidFill>
                  <a:srgbClr val="0070C0"/>
                </a:solidFill>
              </a:rPr>
              <a:t>Προσπέλαση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l-GR" sz="1600" dirty="0">
                <a:solidFill>
                  <a:srgbClr val="0070C0"/>
                </a:solidFill>
              </a:rPr>
              <a:t>μηνύματος</a:t>
            </a:r>
            <a:r>
              <a:rPr lang="en-US" sz="1600" dirty="0">
                <a:solidFill>
                  <a:srgbClr val="0070C0"/>
                </a:solidFill>
              </a:rPr>
              <a:t> Intent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12" name="14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168BD106-881D-491B-8C7C-220ED9182D0C}"/>
              </a:ext>
            </a:extLst>
          </p:cNvPr>
          <p:cNvSpPr/>
          <p:nvPr/>
        </p:nvSpPr>
        <p:spPr bwMode="auto">
          <a:xfrm>
            <a:off x="6723185" y="5410200"/>
            <a:ext cx="2286000" cy="838200"/>
          </a:xfrm>
          <a:prstGeom prst="wedgeRoundRectCallout">
            <a:avLst>
              <a:gd name="adj1" fmla="val -108524"/>
              <a:gd name="adj2" fmla="val -6259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l-GR" sz="1600" dirty="0">
                <a:solidFill>
                  <a:srgbClr val="0070C0"/>
                </a:solidFill>
              </a:rPr>
              <a:t>Προσπέλαση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l-GR" sz="1600" dirty="0">
                <a:solidFill>
                  <a:srgbClr val="0070C0"/>
                </a:solidFill>
              </a:rPr>
              <a:t>δεδομένων από το </a:t>
            </a:r>
            <a:r>
              <a:rPr lang="en-US" sz="1600" dirty="0">
                <a:solidFill>
                  <a:srgbClr val="0070C0"/>
                </a:solidFill>
              </a:rPr>
              <a:t>Intent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B0B2C9-160D-421B-9E8E-FF7FF2DCEA88}"/>
              </a:ext>
            </a:extLst>
          </p:cNvPr>
          <p:cNvSpPr txBox="1"/>
          <p:nvPr/>
        </p:nvSpPr>
        <p:spPr>
          <a:xfrm>
            <a:off x="533399" y="1327954"/>
            <a:ext cx="3946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Χρήση </a:t>
            </a:r>
            <a:r>
              <a:rPr lang="en-US" dirty="0"/>
              <a:t>Intent </a:t>
            </a:r>
            <a:r>
              <a:rPr lang="el-GR" dirty="0"/>
              <a:t>για έναρξη νέας </a:t>
            </a:r>
            <a:r>
              <a:rPr lang="en-US" dirty="0"/>
              <a:t>activity</a:t>
            </a:r>
            <a:endParaRPr lang="el-GR" dirty="0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DB475ED2-0541-4DFF-94F2-3FF1209AEBA9}"/>
              </a:ext>
            </a:extLst>
          </p:cNvPr>
          <p:cNvSpPr/>
          <p:nvPr/>
        </p:nvSpPr>
        <p:spPr bwMode="auto">
          <a:xfrm>
            <a:off x="4833938" y="3795345"/>
            <a:ext cx="2895600" cy="41616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Activity Manager</a:t>
            </a: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Ευθύγραμμο βέλος σύνδεσης 12">
            <a:extLst>
              <a:ext uri="{FF2B5EF4-FFF2-40B4-BE49-F238E27FC236}">
                <a16:creationId xmlns:a16="http://schemas.microsoft.com/office/drawing/2014/main" id="{3C88177D-171F-421F-BD14-C1AB02D915D6}"/>
              </a:ext>
            </a:extLst>
          </p:cNvPr>
          <p:cNvCxnSpPr/>
          <p:nvPr/>
        </p:nvCxnSpPr>
        <p:spPr bwMode="auto">
          <a:xfrm>
            <a:off x="3276600" y="3352800"/>
            <a:ext cx="1981200" cy="381000"/>
          </a:xfrm>
          <a:prstGeom prst="straightConnector1">
            <a:avLst/>
          </a:prstGeom>
          <a:ln w="25400" cmpd="sng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78FF109B-0BA2-4DB7-9483-4C8FB32AAB88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2400" y="4248150"/>
            <a:ext cx="1247687" cy="781048"/>
          </a:xfrm>
          <a:prstGeom prst="straightConnector1">
            <a:avLst/>
          </a:prstGeom>
          <a:ln w="25400" cmpd="sng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Θέση αριθμού διαφάνειας 16">
            <a:extLst>
              <a:ext uri="{FF2B5EF4-FFF2-40B4-BE49-F238E27FC236}">
                <a16:creationId xmlns:a16="http://schemas.microsoft.com/office/drawing/2014/main" id="{32B84102-58A7-48F4-A359-7A9F9838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67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37838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45B928-3CE2-4A10-B3A5-6A042349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/>
              <a:t>Εκτέλεση στον </a:t>
            </a:r>
            <a:r>
              <a:rPr lang="en-US" sz="3600" dirty="0"/>
              <a:t>Emulator </a:t>
            </a:r>
            <a:r>
              <a:rPr lang="el-GR" sz="3600" dirty="0"/>
              <a:t>(</a:t>
            </a:r>
            <a:r>
              <a:rPr lang="en-US" sz="3600" dirty="0"/>
              <a:t>Intent</a:t>
            </a:r>
            <a:r>
              <a:rPr lang="el-GR" sz="3600" dirty="0"/>
              <a:t>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26BFDA1-19EA-43D9-8A2E-45D39BEC8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6 - Δεξιό βέλος">
            <a:extLst>
              <a:ext uri="{FF2B5EF4-FFF2-40B4-BE49-F238E27FC236}">
                <a16:creationId xmlns:a16="http://schemas.microsoft.com/office/drawing/2014/main" id="{CE9657D0-16E2-40F6-911E-13447355407A}"/>
              </a:ext>
            </a:extLst>
          </p:cNvPr>
          <p:cNvSpPr/>
          <p:nvPr/>
        </p:nvSpPr>
        <p:spPr bwMode="auto">
          <a:xfrm>
            <a:off x="3886200" y="2131270"/>
            <a:ext cx="914400" cy="6825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6" name="Picture 2" descr="C:\Documents and Settings\Vagelis\Application Data\PixelMetrics\CaptureWiz\LastCaptures\2012-11-22_22-09-33-218.png">
            <a:extLst>
              <a:ext uri="{FF2B5EF4-FFF2-40B4-BE49-F238E27FC236}">
                <a16:creationId xmlns:a16="http://schemas.microsoft.com/office/drawing/2014/main" id="{870A471A-840D-4B11-B30A-5E2EB73E2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1978870"/>
            <a:ext cx="2590800" cy="143405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4" descr="C:\Documents and Settings\Vagelis\Application Data\PixelMetrics\CaptureWiz\LastCaptures\2012-11-22_22-10-09-437.png">
            <a:extLst>
              <a:ext uri="{FF2B5EF4-FFF2-40B4-BE49-F238E27FC236}">
                <a16:creationId xmlns:a16="http://schemas.microsoft.com/office/drawing/2014/main" id="{2008EB10-1FC8-470B-AE18-B4623BB0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81200"/>
            <a:ext cx="3095625" cy="152400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8" name="9 - Δεξιό βέλος">
            <a:extLst>
              <a:ext uri="{FF2B5EF4-FFF2-40B4-BE49-F238E27FC236}">
                <a16:creationId xmlns:a16="http://schemas.microsoft.com/office/drawing/2014/main" id="{CB2F764A-3102-4C0F-BBDE-B59DB7BE7AC8}"/>
              </a:ext>
            </a:extLst>
          </p:cNvPr>
          <p:cNvSpPr/>
          <p:nvPr/>
        </p:nvSpPr>
        <p:spPr bwMode="auto">
          <a:xfrm rot="10800000">
            <a:off x="3810000" y="3352800"/>
            <a:ext cx="914400" cy="6825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781635-267C-4117-8E74-AEC345DB6231}"/>
              </a:ext>
            </a:extLst>
          </p:cNvPr>
          <p:cNvSpPr txBox="1">
            <a:spLocks/>
          </p:cNvSpPr>
          <p:nvPr/>
        </p:nvSpPr>
        <p:spPr bwMode="auto">
          <a:xfrm>
            <a:off x="3429000" y="175027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69900" indent="-469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b="1" kern="0">
                <a:solidFill>
                  <a:srgbClr val="0070C0"/>
                </a:solidFill>
              </a:rPr>
              <a:t>Press Button</a:t>
            </a:r>
            <a:endParaRPr lang="el-GR" sz="1600" b="1" kern="0" dirty="0">
              <a:solidFill>
                <a:srgbClr val="0070C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8706556-A833-4801-837C-7D45086E7E08}"/>
              </a:ext>
            </a:extLst>
          </p:cNvPr>
          <p:cNvSpPr txBox="1">
            <a:spLocks/>
          </p:cNvSpPr>
          <p:nvPr/>
        </p:nvSpPr>
        <p:spPr bwMode="auto">
          <a:xfrm>
            <a:off x="3429000" y="29718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 Button</a:t>
            </a: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82DBCC7-60D5-4766-8146-56B10FF0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8737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A15B6B-C8A8-4BA1-933A-636C9EA8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Παράδειγμα </a:t>
            </a:r>
            <a:r>
              <a:rPr lang="en-US" sz="2800" dirty="0"/>
              <a:t>Intent</a:t>
            </a:r>
            <a:r>
              <a:rPr lang="el-GR" sz="2800" dirty="0"/>
              <a:t> – Εκκίνηση Εφαρμογής</a:t>
            </a:r>
            <a:r>
              <a:rPr lang="en-US" sz="2800" baseline="30000" dirty="0"/>
              <a:t>1</a:t>
            </a:r>
            <a:endParaRPr lang="el-GR" sz="2800" dirty="0"/>
          </a:p>
        </p:txBody>
      </p:sp>
      <p:pic>
        <p:nvPicPr>
          <p:cNvPr id="5" name="Picture 3" descr="http://1.bp.blogspot.com/_cga7sfO2vms/TOHGY_i5KFI/AAAAAAAAEko/bBFy5j9U_6g/s1600/app+launch+summary.jpg">
            <a:extLst>
              <a:ext uri="{FF2B5EF4-FFF2-40B4-BE49-F238E27FC236}">
                <a16:creationId xmlns:a16="http://schemas.microsoft.com/office/drawing/2014/main" id="{268B4F9B-C445-4B2B-AA62-E00DDC1C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063" y="1828800"/>
            <a:ext cx="5349337" cy="36576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CFA582-7239-44D6-B7C2-F128B4D41A19}"/>
              </a:ext>
            </a:extLst>
          </p:cNvPr>
          <p:cNvSpPr txBox="1"/>
          <p:nvPr/>
        </p:nvSpPr>
        <p:spPr>
          <a:xfrm>
            <a:off x="381000" y="1981200"/>
            <a:ext cx="2819400" cy="381000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sz="1400" dirty="0"/>
              <a:t>Πάτημα κουμπιού εφαρμογής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35D4A4-E3D0-4926-AD7E-4E4F88171590}"/>
              </a:ext>
            </a:extLst>
          </p:cNvPr>
          <p:cNvSpPr txBox="1"/>
          <p:nvPr/>
        </p:nvSpPr>
        <p:spPr>
          <a:xfrm>
            <a:off x="381000" y="2514600"/>
            <a:ext cx="2819400" cy="990600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sz="1400" dirty="0"/>
              <a:t>Ειδοποίηση του </a:t>
            </a:r>
            <a:r>
              <a:rPr lang="en-US" sz="1400" dirty="0" err="1"/>
              <a:t>ActivityManager</a:t>
            </a:r>
            <a:r>
              <a:rPr lang="en-US" sz="1400" dirty="0"/>
              <a:t> </a:t>
            </a:r>
            <a:r>
              <a:rPr lang="el-GR" sz="1400" dirty="0"/>
              <a:t>σχετικά με την ενέργεια που επιθυμεί ο χρήστης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62BF2-6EAA-4F52-8D2A-BC5BB7316DAF}"/>
              </a:ext>
            </a:extLst>
          </p:cNvPr>
          <p:cNvSpPr txBox="1"/>
          <p:nvPr/>
        </p:nvSpPr>
        <p:spPr>
          <a:xfrm>
            <a:off x="381000" y="3657600"/>
            <a:ext cx="2819400" cy="762000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sz="1400" dirty="0"/>
              <a:t>Έλεγχος και δημιουργία Διεργασίας για την εφαρμογή που εκκίνησε ο χρήστης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43671-2092-4ECE-A613-1F857B8EAAD3}"/>
              </a:ext>
            </a:extLst>
          </p:cNvPr>
          <p:cNvSpPr txBox="1"/>
          <p:nvPr/>
        </p:nvSpPr>
        <p:spPr>
          <a:xfrm>
            <a:off x="381000" y="5181600"/>
            <a:ext cx="2819400" cy="914400"/>
          </a:xfrm>
          <a:prstGeom prst="rect">
            <a:avLst/>
          </a:prstGeom>
          <a:noFill/>
          <a:ln w="158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l-GR" sz="1400" dirty="0"/>
              <a:t>Δημιουργία του </a:t>
            </a:r>
            <a:r>
              <a:rPr lang="en-US" sz="1400" dirty="0"/>
              <a:t>Activity </a:t>
            </a:r>
            <a:r>
              <a:rPr lang="el-GR" sz="1400" dirty="0"/>
              <a:t>που έχει δηλωθεί ως αρχικό στο </a:t>
            </a:r>
            <a:r>
              <a:rPr lang="en-US" sz="1400" dirty="0"/>
              <a:t>Android Manifest xml </a:t>
            </a:r>
            <a:r>
              <a:rPr lang="el-GR" sz="1400" dirty="0"/>
              <a:t>αρχείο της εφαρμογής</a:t>
            </a:r>
          </a:p>
        </p:txBody>
      </p:sp>
      <p:cxnSp>
        <p:nvCxnSpPr>
          <p:cNvPr id="10" name="Straight Arrow Connector 15">
            <a:extLst>
              <a:ext uri="{FF2B5EF4-FFF2-40B4-BE49-F238E27FC236}">
                <a16:creationId xmlns:a16="http://schemas.microsoft.com/office/drawing/2014/main" id="{5FD87717-9184-4E08-AA49-896575D9C44A}"/>
              </a:ext>
            </a:extLst>
          </p:cNvPr>
          <p:cNvCxnSpPr>
            <a:stCxn id="6" idx="3"/>
          </p:cNvCxnSpPr>
          <p:nvPr/>
        </p:nvCxnSpPr>
        <p:spPr bwMode="auto">
          <a:xfrm>
            <a:off x="3200400" y="2171700"/>
            <a:ext cx="609600" cy="419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6">
            <a:extLst>
              <a:ext uri="{FF2B5EF4-FFF2-40B4-BE49-F238E27FC236}">
                <a16:creationId xmlns:a16="http://schemas.microsoft.com/office/drawing/2014/main" id="{0D7F5785-3C09-4429-A4DE-45C303A7306A}"/>
              </a:ext>
            </a:extLst>
          </p:cNvPr>
          <p:cNvCxnSpPr>
            <a:stCxn id="7" idx="3"/>
          </p:cNvCxnSpPr>
          <p:nvPr/>
        </p:nvCxnSpPr>
        <p:spPr bwMode="auto">
          <a:xfrm flipV="1">
            <a:off x="3200400" y="2971800"/>
            <a:ext cx="1752600" cy="38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9">
            <a:extLst>
              <a:ext uri="{FF2B5EF4-FFF2-40B4-BE49-F238E27FC236}">
                <a16:creationId xmlns:a16="http://schemas.microsoft.com/office/drawing/2014/main" id="{AC1A3D00-F2A1-404F-89B0-DBB7AB2AC3F1}"/>
              </a:ext>
            </a:extLst>
          </p:cNvPr>
          <p:cNvCxnSpPr>
            <a:stCxn id="8" idx="3"/>
          </p:cNvCxnSpPr>
          <p:nvPr/>
        </p:nvCxnSpPr>
        <p:spPr bwMode="auto">
          <a:xfrm>
            <a:off x="3200400" y="4038600"/>
            <a:ext cx="12954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22">
            <a:extLst>
              <a:ext uri="{FF2B5EF4-FFF2-40B4-BE49-F238E27FC236}">
                <a16:creationId xmlns:a16="http://schemas.microsoft.com/office/drawing/2014/main" id="{2F865C14-89A7-4B81-95A1-026FC1F5576A}"/>
              </a:ext>
            </a:extLst>
          </p:cNvPr>
          <p:cNvCxnSpPr>
            <a:stCxn id="9" idx="3"/>
          </p:cNvCxnSpPr>
          <p:nvPr/>
        </p:nvCxnSpPr>
        <p:spPr bwMode="auto">
          <a:xfrm flipV="1">
            <a:off x="3200400" y="3352800"/>
            <a:ext cx="2819400" cy="2286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D9D59F74-B545-4D60-912E-833155AD3FB0}"/>
              </a:ext>
            </a:extLst>
          </p:cNvPr>
          <p:cNvSpPr txBox="1">
            <a:spLocks/>
          </p:cNvSpPr>
          <p:nvPr/>
        </p:nvSpPr>
        <p:spPr>
          <a:xfrm>
            <a:off x="457200" y="6521341"/>
            <a:ext cx="7432674" cy="457200"/>
          </a:xfrm>
          <a:prstGeom prst="rect">
            <a:avLst/>
          </a:prstGeom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400" dirty="0"/>
              <a:t>1 </a:t>
            </a:r>
            <a:r>
              <a:rPr lang="en-GB" sz="1400" dirty="0">
                <a:hlinkClick r:id="rId3"/>
              </a:rPr>
              <a:t>http://coltf.blogspot.gr/p/android-os-processes-and-zygote.html</a:t>
            </a:r>
            <a:r>
              <a:rPr lang="en-GB" sz="1400" dirty="0"/>
              <a:t> </a:t>
            </a:r>
            <a:endParaRPr lang="el-GR" sz="1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E01C5BF-09FB-443B-8DBB-D05177E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69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999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BC46A3A-3E63-4622-BFD6-FE98D3B698C6}"/>
              </a:ext>
            </a:extLst>
          </p:cNvPr>
          <p:cNvSpPr/>
          <p:nvPr/>
        </p:nvSpPr>
        <p:spPr bwMode="auto">
          <a:xfrm>
            <a:off x="574675" y="35168"/>
            <a:ext cx="3884214" cy="949886"/>
          </a:xfrm>
          <a:prstGeom prst="rect">
            <a:avLst/>
          </a:prstGeom>
          <a:solidFill>
            <a:srgbClr val="A87BD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39B9E9C-07BF-408D-AF68-4CF4381C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6854"/>
            <a:ext cx="3845135" cy="8382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C/C++ Libraries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AA3066-D9C1-4CCA-BE8E-19B1DD69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8889" y="35168"/>
            <a:ext cx="4685112" cy="6899031"/>
          </a:xfrm>
          <a:prstGeom prst="rect">
            <a:avLst/>
          </a:prstGeom>
          <a:solidFill>
            <a:srgbClr val="A87BD9"/>
          </a:solidFill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9C1647-0D82-44FF-BCB0-DB639CF5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4270375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1800" dirty="0"/>
              <a:t>Πολλά συστατικά του </a:t>
            </a:r>
            <a:r>
              <a:rPr lang="en-US" sz="1800" dirty="0"/>
              <a:t>Android system</a:t>
            </a:r>
            <a:r>
              <a:rPr lang="el-GR" sz="1800" dirty="0"/>
              <a:t>, π.χ., </a:t>
            </a:r>
            <a:r>
              <a:rPr lang="en-US" sz="1800" dirty="0"/>
              <a:t>ART </a:t>
            </a:r>
            <a:r>
              <a:rPr lang="el-GR" sz="1800" dirty="0"/>
              <a:t>και</a:t>
            </a:r>
            <a:r>
              <a:rPr lang="en-US" sz="1800" dirty="0"/>
              <a:t> HAL,</a:t>
            </a:r>
            <a:r>
              <a:rPr lang="el-GR" sz="1800" dirty="0"/>
              <a:t> αναπτύσσονται με </a:t>
            </a:r>
            <a:r>
              <a:rPr lang="el-GR" sz="1800" b="1" dirty="0"/>
              <a:t>βάση κώδικα</a:t>
            </a:r>
            <a:r>
              <a:rPr lang="en-US" sz="1800" b="1" dirty="0"/>
              <a:t> </a:t>
            </a:r>
            <a:r>
              <a:rPr lang="el-GR" sz="1800" b="1" dirty="0"/>
              <a:t>και απαιτούν βιβλιοθήκες γραμμένες σε </a:t>
            </a:r>
            <a:r>
              <a:rPr lang="en-US" sz="1800" b="1" dirty="0"/>
              <a:t>C </a:t>
            </a:r>
            <a:r>
              <a:rPr lang="el-GR" sz="1800" b="1" dirty="0"/>
              <a:t>και </a:t>
            </a:r>
            <a:r>
              <a:rPr lang="en-US" sz="1800" b="1" dirty="0"/>
              <a:t>C++. </a:t>
            </a:r>
            <a:endParaRPr lang="el-GR" sz="1800" b="1" dirty="0"/>
          </a:p>
          <a:p>
            <a:pPr>
              <a:spcAft>
                <a:spcPts val="1200"/>
              </a:spcAft>
            </a:pPr>
            <a:r>
              <a:rPr lang="el-GR" sz="1800" dirty="0"/>
              <a:t>Το </a:t>
            </a:r>
            <a:r>
              <a:rPr lang="en-US" sz="1800" dirty="0"/>
              <a:t>Android </a:t>
            </a:r>
            <a:r>
              <a:rPr lang="el-GR" sz="1800" dirty="0"/>
              <a:t>παρέχει </a:t>
            </a:r>
            <a:r>
              <a:rPr lang="en-US" sz="1800" dirty="0"/>
              <a:t>Java framework APIs </a:t>
            </a:r>
            <a:r>
              <a:rPr lang="el-GR" sz="1800" dirty="0"/>
              <a:t>για να διαθέτει τη λειτουργικότητα των </a:t>
            </a:r>
            <a:r>
              <a:rPr lang="en-US" sz="1800" dirty="0"/>
              <a:t>libraries </a:t>
            </a:r>
            <a:r>
              <a:rPr lang="el-GR" sz="1800" dirty="0"/>
              <a:t>στα </a:t>
            </a:r>
            <a:r>
              <a:rPr lang="en-US" sz="1800" dirty="0"/>
              <a:t>apps</a:t>
            </a:r>
          </a:p>
          <a:p>
            <a:pPr lvl="1">
              <a:spcAft>
                <a:spcPts val="1200"/>
              </a:spcAft>
            </a:pPr>
            <a:r>
              <a:rPr lang="el-GR" sz="1600" dirty="0"/>
              <a:t>π.χ. χρήση</a:t>
            </a:r>
            <a:r>
              <a:rPr lang="en-US" sz="1600" dirty="0"/>
              <a:t> </a:t>
            </a:r>
            <a:r>
              <a:rPr lang="en-US" sz="1600" b="1" dirty="0"/>
              <a:t>OpenGL </a:t>
            </a:r>
            <a:r>
              <a:rPr lang="en-US" sz="1600" dirty="0"/>
              <a:t>ES </a:t>
            </a:r>
            <a:r>
              <a:rPr lang="el-GR" sz="1600" dirty="0"/>
              <a:t>μέσω</a:t>
            </a:r>
            <a:r>
              <a:rPr lang="en-US" sz="1600" dirty="0"/>
              <a:t> </a:t>
            </a:r>
            <a:r>
              <a:rPr lang="el-GR" sz="1600" dirty="0"/>
              <a:t>του </a:t>
            </a:r>
            <a:r>
              <a:rPr lang="en-US" sz="1600" dirty="0"/>
              <a:t>Android framework’s Java OpenGL API </a:t>
            </a:r>
            <a:r>
              <a:rPr lang="el-GR" sz="1600" dirty="0"/>
              <a:t>για το </a:t>
            </a:r>
            <a:r>
              <a:rPr lang="el-GR" sz="1600" b="1" dirty="0"/>
              <a:t>σχεδιασμό και χειρισμό γραφικών </a:t>
            </a:r>
            <a:r>
              <a:rPr lang="en-US" sz="1600" b="1" dirty="0"/>
              <a:t>2D </a:t>
            </a:r>
            <a:r>
              <a:rPr lang="el-GR" sz="1600" b="1" dirty="0"/>
              <a:t>και </a:t>
            </a:r>
            <a:r>
              <a:rPr lang="en-US" sz="1600" b="1" dirty="0"/>
              <a:t>3D </a:t>
            </a:r>
            <a:r>
              <a:rPr lang="el-GR" sz="1600" b="1" dirty="0"/>
              <a:t>σε μία εφαρμογή</a:t>
            </a:r>
            <a:r>
              <a:rPr lang="en-US" sz="1600" b="1" dirty="0"/>
              <a:t>.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D4E26387-FDCD-4083-BE50-FCC3A7DD12A1}"/>
              </a:ext>
            </a:extLst>
          </p:cNvPr>
          <p:cNvSpPr/>
          <p:nvPr/>
        </p:nvSpPr>
        <p:spPr bwMode="auto">
          <a:xfrm>
            <a:off x="4491310" y="2271024"/>
            <a:ext cx="3128690" cy="13103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C0E60234-9B3F-43B4-9EF6-B6BF5C6A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7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602785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62FAB274-4BA1-46ED-A16A-626C92A20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Άλλες </a:t>
            </a:r>
            <a:r>
              <a:rPr lang="el-GR" dirty="0" err="1"/>
              <a:t>σημαντικεσ</a:t>
            </a:r>
            <a:r>
              <a:rPr lang="el-GR" dirty="0"/>
              <a:t> </a:t>
            </a:r>
            <a:r>
              <a:rPr lang="el-GR" dirty="0" err="1"/>
              <a:t>κλασεισ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A80ABC8-FAA3-4B9A-82A4-6F2AF290B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16E1396C-CC92-44EA-AE11-5CE1BE63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89B8E-2047-4F06-A827-7ADE0CEEBCCA}" type="slidenum">
              <a:rPr lang="el-GR" smtClean="0"/>
              <a:pPr>
                <a:defRPr/>
              </a:pPr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3981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33A3FF-E2C1-4C01-B2D9-7E6E545B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κλάση </a:t>
            </a:r>
            <a:r>
              <a:rPr lang="en-US" dirty="0"/>
              <a:t>Pending Intent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C588F36-8158-427F-955A-58514D091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3486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000" dirty="0"/>
              <a:t>Η κλάση </a:t>
            </a:r>
            <a:r>
              <a:rPr lang="el-GR" sz="2000" b="1" dirty="0" err="1"/>
              <a:t>Pending</a:t>
            </a:r>
            <a:r>
              <a:rPr lang="el-GR" sz="2000" b="1" dirty="0"/>
              <a:t> </a:t>
            </a:r>
            <a:r>
              <a:rPr lang="el-GR" sz="2000" b="1" dirty="0" err="1"/>
              <a:t>Intent</a:t>
            </a:r>
            <a:r>
              <a:rPr lang="el-GR" sz="2000" b="1" dirty="0"/>
              <a:t> </a:t>
            </a:r>
            <a:r>
              <a:rPr lang="el-GR" sz="2000" dirty="0"/>
              <a:t>δίνει τη δυνατότητα εκτέλεσης </a:t>
            </a:r>
            <a:r>
              <a:rPr lang="en-US" sz="2000" dirty="0"/>
              <a:t>(</a:t>
            </a:r>
            <a:r>
              <a:rPr lang="el-GR" sz="2000" dirty="0"/>
              <a:t>επιτρέπει, παρέχει τη δικαιοδοσία</a:t>
            </a:r>
            <a:r>
              <a:rPr lang="en-US" sz="2000" dirty="0"/>
              <a:t>)</a:t>
            </a:r>
            <a:r>
              <a:rPr lang="el-GR" sz="2000" dirty="0"/>
              <a:t> μίας λειτουργίας από άλλη εφαρμογή όπως</a:t>
            </a:r>
          </a:p>
          <a:p>
            <a:pPr lvl="1">
              <a:spcAft>
                <a:spcPts val="600"/>
              </a:spcAft>
            </a:pPr>
            <a:r>
              <a:rPr lang="el-GR" sz="1800" dirty="0" err="1"/>
              <a:t>NotificationManager</a:t>
            </a:r>
            <a:endParaRPr lang="el-GR" sz="1800" dirty="0"/>
          </a:p>
          <a:p>
            <a:pPr lvl="1">
              <a:spcAft>
                <a:spcPts val="600"/>
              </a:spcAft>
            </a:pPr>
            <a:r>
              <a:rPr lang="el-GR" sz="1800" dirty="0" err="1"/>
              <a:t>AlarmManager</a:t>
            </a:r>
            <a:endParaRPr lang="el-GR" sz="1800" dirty="0"/>
          </a:p>
          <a:p>
            <a:pPr lvl="1">
              <a:spcAft>
                <a:spcPts val="600"/>
              </a:spcAft>
            </a:pPr>
            <a:r>
              <a:rPr lang="el-GR" sz="1800" dirty="0" err="1"/>
              <a:t>HomeScreen</a:t>
            </a:r>
            <a:r>
              <a:rPr lang="el-GR" sz="1800" dirty="0"/>
              <a:t> </a:t>
            </a:r>
            <a:r>
              <a:rPr lang="el-GR" sz="1800" dirty="0" err="1"/>
              <a:t>AppWidgetManager</a:t>
            </a:r>
            <a:endParaRPr lang="el-GR" sz="1800" dirty="0"/>
          </a:p>
          <a:p>
            <a:pPr>
              <a:spcAft>
                <a:spcPts val="600"/>
              </a:spcAft>
            </a:pPr>
            <a:r>
              <a:rPr lang="el-GR" sz="2000" dirty="0"/>
              <a:t>Παρέχοντας ένα </a:t>
            </a:r>
            <a:r>
              <a:rPr lang="en-US" sz="2000" dirty="0" err="1"/>
              <a:t>PendingIntent</a:t>
            </a:r>
            <a:r>
              <a:rPr lang="en-US" sz="2000" dirty="0"/>
              <a:t> </a:t>
            </a:r>
            <a:r>
              <a:rPr lang="el-GR" sz="2000" dirty="0"/>
              <a:t>σε μια άλλη εφαρμογή Β, της παρέχεις το δικαίωμα να </a:t>
            </a:r>
            <a:r>
              <a:rPr lang="el-GR" sz="2000" b="1" dirty="0"/>
              <a:t>εκτελέσει τη λειτουργία </a:t>
            </a:r>
            <a:r>
              <a:rPr lang="el-GR" sz="2000" dirty="0"/>
              <a:t>που προδιαγράφεις με τα </a:t>
            </a:r>
            <a:r>
              <a:rPr lang="el-GR" sz="2000" b="1" dirty="0"/>
              <a:t>δικαιώματα και ταυτότητα της δικής σου εφαρμογής Α</a:t>
            </a:r>
          </a:p>
          <a:p>
            <a:pPr>
              <a:spcAft>
                <a:spcPts val="600"/>
              </a:spcAft>
            </a:pPr>
            <a:r>
              <a:rPr lang="el-GR" sz="2000" dirty="0" err="1"/>
              <a:t>Αντιθέτα</a:t>
            </a:r>
            <a:r>
              <a:rPr lang="el-GR" sz="2000" dirty="0"/>
              <a:t>, στο </a:t>
            </a:r>
            <a:r>
              <a:rPr lang="el-GR" sz="2000" dirty="0" err="1"/>
              <a:t>Intent</a:t>
            </a:r>
            <a:r>
              <a:rPr lang="el-GR" sz="2000" dirty="0"/>
              <a:t> όπου η λειτουργία θα</a:t>
            </a:r>
            <a:r>
              <a:rPr lang="el-GR" sz="2000" b="1" dirty="0"/>
              <a:t> εκτελεστεί με τα δικαιώματα της άλλης εφαρμογής Β</a:t>
            </a:r>
          </a:p>
          <a:p>
            <a:pPr>
              <a:spcAft>
                <a:spcPts val="600"/>
              </a:spcAft>
            </a:pP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D15A0A2-E831-4FF1-BF49-1B10DCF2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71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703BCEA-DB7D-4D16-9939-86DCB9ED42A4}"/>
              </a:ext>
            </a:extLst>
          </p:cNvPr>
          <p:cNvSpPr/>
          <p:nvPr/>
        </p:nvSpPr>
        <p:spPr>
          <a:xfrm>
            <a:off x="346075" y="6550223"/>
            <a:ext cx="8569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https://developer.android.com/reference/android/app/PendingIntent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6598851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B70B66-434B-4F6A-A690-AFF32E5B8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κλάση </a:t>
            </a:r>
            <a:r>
              <a:rPr lang="en-US" dirty="0" err="1"/>
              <a:t>BroadcastReceiver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E97E03-3D55-410C-9A71-CF6413F4E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5010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Λαμβάνει ανακοινώσεις </a:t>
            </a:r>
            <a:r>
              <a:rPr lang="el-GR" sz="2400" dirty="0" err="1"/>
              <a:t>broadcast</a:t>
            </a:r>
            <a:r>
              <a:rPr lang="el-GR" sz="2400" dirty="0"/>
              <a:t> και αντιδρά κατάλληλα</a:t>
            </a:r>
          </a:p>
          <a:p>
            <a:pPr lvl="1">
              <a:spcAft>
                <a:spcPts val="600"/>
              </a:spcAft>
            </a:pPr>
            <a:r>
              <a:rPr lang="el-GR" sz="2000" b="1" dirty="0" err="1"/>
              <a:t>extends</a:t>
            </a:r>
            <a:r>
              <a:rPr lang="el-GR" sz="2000" b="1" dirty="0"/>
              <a:t> </a:t>
            </a:r>
            <a:r>
              <a:rPr lang="el-GR" sz="2000" b="1" dirty="0" err="1"/>
              <a:t>BroadcastReceiver</a:t>
            </a:r>
            <a:endParaRPr lang="el-GR" sz="2000" b="1" dirty="0"/>
          </a:p>
          <a:p>
            <a:pPr lvl="1">
              <a:spcAft>
                <a:spcPts val="600"/>
              </a:spcAft>
            </a:pPr>
            <a:r>
              <a:rPr lang="el-GR" sz="2000" dirty="0" err="1"/>
              <a:t>implements</a:t>
            </a:r>
            <a:r>
              <a:rPr lang="el-GR" sz="2000" dirty="0"/>
              <a:t> </a:t>
            </a:r>
            <a:r>
              <a:rPr lang="el-GR" sz="2000" b="1" dirty="0" err="1"/>
              <a:t>onReceive</a:t>
            </a:r>
            <a:r>
              <a:rPr lang="el-GR" sz="2000" b="1" dirty="0"/>
              <a:t>()</a:t>
            </a:r>
            <a:r>
              <a:rPr lang="en-US" sz="2000" b="1" dirty="0"/>
              <a:t>: </a:t>
            </a:r>
            <a:r>
              <a:rPr lang="el-GR" sz="2000" dirty="0"/>
              <a:t>καλείται όταν ο</a:t>
            </a:r>
            <a:r>
              <a:rPr lang="en-US" sz="2000" dirty="0"/>
              <a:t> </a:t>
            </a:r>
            <a:r>
              <a:rPr lang="en-US" sz="2000" dirty="0" err="1"/>
              <a:t>BroadcastReceiver</a:t>
            </a:r>
            <a:r>
              <a:rPr lang="en-US" sz="2000" dirty="0"/>
              <a:t> </a:t>
            </a:r>
            <a:r>
              <a:rPr lang="el-GR" sz="2000" dirty="0"/>
              <a:t>λαμβάνει ένα </a:t>
            </a:r>
            <a:r>
              <a:rPr lang="en-US" sz="2000" b="1" dirty="0"/>
              <a:t>Intent broadcast</a:t>
            </a:r>
          </a:p>
          <a:p>
            <a:pPr>
              <a:spcAft>
                <a:spcPts val="600"/>
              </a:spcAft>
            </a:pPr>
            <a:r>
              <a:rPr lang="el-GR" sz="2400" dirty="0"/>
              <a:t>Οι ανακοινώσεις </a:t>
            </a:r>
            <a:r>
              <a:rPr lang="el-GR" sz="2400" dirty="0" err="1"/>
              <a:t>broadcast</a:t>
            </a:r>
            <a:r>
              <a:rPr lang="el-GR" sz="2400" dirty="0"/>
              <a:t> μπορεί να</a:t>
            </a:r>
            <a:r>
              <a:rPr lang="en-US" sz="2400" dirty="0"/>
              <a:t> </a:t>
            </a:r>
            <a:r>
              <a:rPr lang="el-GR" sz="2400" dirty="0"/>
              <a:t>παράγονται: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από το λειτουργικό (OS-</a:t>
            </a:r>
            <a:r>
              <a:rPr lang="el-GR" sz="2000" dirty="0" err="1"/>
              <a:t>generated</a:t>
            </a:r>
            <a:r>
              <a:rPr lang="el-GR" sz="2000" dirty="0"/>
              <a:t>) </a:t>
            </a:r>
            <a:endParaRPr lang="en-US" sz="2000" dirty="0"/>
          </a:p>
          <a:p>
            <a:pPr lvl="2">
              <a:spcAft>
                <a:spcPts val="600"/>
              </a:spcAft>
            </a:pPr>
            <a:r>
              <a:rPr lang="el-GR" sz="1700" dirty="0"/>
              <a:t>π.χ. χαμηλή στάθμη μπαταρίας, αποκατάσταση σύνδεσης </a:t>
            </a:r>
            <a:r>
              <a:rPr lang="el-GR" sz="1700" dirty="0" err="1"/>
              <a:t>Wifi</a:t>
            </a:r>
            <a:r>
              <a:rPr lang="el-GR" sz="1700" dirty="0"/>
              <a:t>, πάτημα του πλήκτρου της φωτογραφικής 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από το χρήστη (</a:t>
            </a:r>
            <a:r>
              <a:rPr lang="el-GR" sz="2000" dirty="0" err="1"/>
              <a:t>User-generated</a:t>
            </a:r>
            <a:r>
              <a:rPr lang="el-GR" sz="2000" dirty="0"/>
              <a:t>) </a:t>
            </a:r>
            <a:endParaRPr lang="en-US" sz="2000" dirty="0"/>
          </a:p>
          <a:p>
            <a:pPr lvl="2">
              <a:spcAft>
                <a:spcPts val="600"/>
              </a:spcAft>
            </a:pPr>
            <a:r>
              <a:rPr lang="el-GR" sz="1700" dirty="0"/>
              <a:t>π.χ. έναρξη ή τερματισμός μια διαδικασίας, ενεργοποίηση ενός χαρακτηριστικού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C7587FC-1BD8-476E-86A3-03C2E374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72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FB7EA21-5BCF-44A1-BCCE-97348736FD9F}"/>
              </a:ext>
            </a:extLst>
          </p:cNvPr>
          <p:cNvSpPr/>
          <p:nvPr/>
        </p:nvSpPr>
        <p:spPr>
          <a:xfrm>
            <a:off x="0" y="6550223"/>
            <a:ext cx="587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https://developer.android.com/guide/components/broadcasts.html</a:t>
            </a:r>
            <a:r>
              <a:rPr lang="en-US" sz="1400" dirty="0"/>
              <a:t>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8400183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AA3539-6856-4C4B-8F0D-2F37B62D9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Events</a:t>
            </a:r>
            <a:endParaRPr lang="el-GR" dirty="0"/>
          </a:p>
        </p:txBody>
      </p:sp>
      <p:graphicFrame>
        <p:nvGraphicFramePr>
          <p:cNvPr id="5" name="5 - Θέση περιεχομένου">
            <a:extLst>
              <a:ext uri="{FF2B5EF4-FFF2-40B4-BE49-F238E27FC236}">
                <a16:creationId xmlns:a16="http://schemas.microsoft.com/office/drawing/2014/main" id="{C1B2F5B6-66F4-461F-8D24-2D82AF9343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089660"/>
              </p:ext>
            </p:extLst>
          </p:nvPr>
        </p:nvGraphicFramePr>
        <p:xfrm>
          <a:off x="574674" y="2057400"/>
          <a:ext cx="8264526" cy="4038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2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912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71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Intent.ACTION_BOOT_COMPLETED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Το</a:t>
                      </a:r>
                      <a:r>
                        <a:rPr lang="el-GR" sz="1200" baseline="0" dirty="0"/>
                        <a:t> </a:t>
                      </a:r>
                      <a:r>
                        <a:rPr lang="en-GB" sz="1200" baseline="0" dirty="0"/>
                        <a:t>boot</a:t>
                      </a:r>
                      <a:r>
                        <a:rPr lang="en-US" sz="1200" baseline="0" dirty="0"/>
                        <a:t> </a:t>
                      </a:r>
                      <a:r>
                        <a:rPr lang="el-GR" sz="1200" baseline="0" dirty="0"/>
                        <a:t>έγινε με επιτυχία.</a:t>
                      </a:r>
                      <a:r>
                        <a:rPr lang="en-US" sz="1200" baseline="0" dirty="0"/>
                        <a:t> </a:t>
                      </a:r>
                      <a:r>
                        <a:rPr lang="el-GR" sz="1200" baseline="0" dirty="0"/>
                        <a:t>Απαιτείται η άδεια, </a:t>
                      </a:r>
                      <a:r>
                        <a:rPr lang="en-US" sz="1200" dirty="0" err="1"/>
                        <a:t>android.permission.RECEIVE_BOOT_COMPLETED</a:t>
                      </a:r>
                      <a:r>
                        <a:rPr lang="el-GR" sz="1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Intent.ACTION_POWER_CONNECTED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Έγινε</a:t>
                      </a:r>
                      <a:r>
                        <a:rPr lang="el-GR" sz="1200" baseline="0" dirty="0"/>
                        <a:t> σύνδεση του φορτιστή στην συσκευή.</a:t>
                      </a:r>
                      <a:endParaRPr lang="el-G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674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Intent.ACTION_POWER_DISCONNECTED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Έγινε</a:t>
                      </a:r>
                      <a:r>
                        <a:rPr lang="el-GR" sz="1200" baseline="0" dirty="0"/>
                        <a:t> αποσύνδεση του φορτιστή από την συσκευή.</a:t>
                      </a:r>
                      <a:endParaRPr lang="el-G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715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Intent.ACTION_BATTERY_LOW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Η</a:t>
                      </a:r>
                      <a:r>
                        <a:rPr lang="el-GR" sz="1200" baseline="0" dirty="0"/>
                        <a:t> στάθμη της μπαταρίας είναι χαμηλή. Χρησιμοποιείται για την εξοικονόμηση ενέργειας από εφαρμογές που καταναλώνουν πολύ.</a:t>
                      </a:r>
                      <a:endParaRPr lang="el-G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912">
                <a:tc>
                  <a:txBody>
                    <a:bodyPr/>
                    <a:lstStyle/>
                    <a:p>
                      <a:r>
                        <a:rPr lang="en-US" sz="1400" dirty="0" err="1"/>
                        <a:t>Intent.ACTION_BATTERY_OKAY</a:t>
                      </a:r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Η στάθμη</a:t>
                      </a:r>
                      <a:r>
                        <a:rPr lang="el-GR" sz="1200" baseline="0" dirty="0"/>
                        <a:t> της μπαταρίας είναι σε καλό επίπεδο.</a:t>
                      </a:r>
                      <a:endParaRPr lang="el-G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AAA6B26-FF8D-4C17-80F5-D45157AB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73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62135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B6447-06A8-4C52-A992-F33CE1F9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BroadcastReceiver</a:t>
            </a:r>
            <a:r>
              <a:rPr lang="en-US" sz="3600" dirty="0"/>
              <a:t> – </a:t>
            </a:r>
            <a:r>
              <a:rPr lang="el-GR" sz="3600" dirty="0"/>
              <a:t>Παράδειγμα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3293ED-37EA-4791-8209-72CB82E9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/>
              <a:t>Παράδειγμα χρήσης </a:t>
            </a:r>
            <a:r>
              <a:rPr lang="el-GR" sz="2800" dirty="0" err="1"/>
              <a:t>BroadcastReceiver</a:t>
            </a:r>
            <a:r>
              <a:rPr lang="el-GR" sz="2800" dirty="0"/>
              <a:t> για ανάκτηση πληροφοριών σχετικά με το </a:t>
            </a:r>
            <a:r>
              <a:rPr lang="el-GR" sz="2800" dirty="0" err="1"/>
              <a:t>Wifi</a:t>
            </a:r>
            <a:endParaRPr lang="el-GR" sz="2800" dirty="0"/>
          </a:p>
          <a:p>
            <a:endParaRPr lang="el-GR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09904E-2631-4D4A-869F-F88330044CE1}"/>
              </a:ext>
            </a:extLst>
          </p:cNvPr>
          <p:cNvSpPr txBox="1">
            <a:spLocks/>
          </p:cNvSpPr>
          <p:nvPr/>
        </p:nvSpPr>
        <p:spPr bwMode="auto">
          <a:xfrm>
            <a:off x="566738" y="2426218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lvl="0" indent="-469900" algn="l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200" kern="0" dirty="0">
                <a:solidFill>
                  <a:srgbClr val="0070C0"/>
                </a:solidFill>
                <a:latin typeface="+mn-lt"/>
              </a:rPr>
              <a:t>Manifest File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 descr="C:\Documents and Settings\Vagelis\Application Data\PixelMetrics\CaptureWiz\LastCaptures\2012-12-06_13-39-31-640.png">
            <a:extLst>
              <a:ext uri="{FF2B5EF4-FFF2-40B4-BE49-F238E27FC236}">
                <a16:creationId xmlns:a16="http://schemas.microsoft.com/office/drawing/2014/main" id="{78E0F4F8-C7E0-40C3-BCD3-9165DB8D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" y="3150118"/>
            <a:ext cx="8580120" cy="5836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3989632-6826-417D-A9FB-1484E085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74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17823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9E4EBF-398A-4698-A874-35364048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BroadcastReceiver</a:t>
            </a:r>
            <a:r>
              <a:rPr lang="en-US" sz="3600" dirty="0"/>
              <a:t> – </a:t>
            </a:r>
            <a:r>
              <a:rPr lang="el-GR" sz="3600" dirty="0"/>
              <a:t>Παράδειγμα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C87B0E-A2CF-4D11-9550-BB64F0991772}"/>
              </a:ext>
            </a:extLst>
          </p:cNvPr>
          <p:cNvSpPr txBox="1">
            <a:spLocks/>
          </p:cNvSpPr>
          <p:nvPr/>
        </p:nvSpPr>
        <p:spPr bwMode="auto">
          <a:xfrm>
            <a:off x="612531" y="1327796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lvl="0" indent="-469900" algn="l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200" kern="0" dirty="0" err="1">
                <a:solidFill>
                  <a:srgbClr val="0070C0"/>
                </a:solidFill>
                <a:latin typeface="+mn-lt"/>
              </a:rPr>
              <a:t>WifiReceiver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Documents and Settings\Vagelis\Application Data\PixelMetrics\CaptureWiz\LastCaptures\2012-12-06_13-59-50-156.png">
            <a:extLst>
              <a:ext uri="{FF2B5EF4-FFF2-40B4-BE49-F238E27FC236}">
                <a16:creationId xmlns:a16="http://schemas.microsoft.com/office/drawing/2014/main" id="{457A922A-E455-4851-8E2C-608FD26E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499" y="1828800"/>
            <a:ext cx="7757701" cy="45905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3E71C81D-7DF1-4DFD-A0C6-9E0F68DE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82596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0B6447-06A8-4C52-A992-F33CE1F9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BroadcastReceiver</a:t>
            </a:r>
            <a:r>
              <a:rPr lang="en-US" sz="3600" dirty="0"/>
              <a:t> – </a:t>
            </a:r>
            <a:r>
              <a:rPr lang="el-GR" sz="3600" dirty="0"/>
              <a:t>Παράδειγμα</a:t>
            </a:r>
          </a:p>
        </p:txBody>
      </p:sp>
      <p:pic>
        <p:nvPicPr>
          <p:cNvPr id="5" name="Picture 8" descr="C:\Documents and Settings\Vagelis\Application Data\PixelMetrics\CaptureWiz\LastCaptures\2012-12-06_13-49-22-343.png">
            <a:extLst>
              <a:ext uri="{FF2B5EF4-FFF2-40B4-BE49-F238E27FC236}">
                <a16:creationId xmlns:a16="http://schemas.microsoft.com/office/drawing/2014/main" id="{354311CC-3476-4235-ABE2-3771924F5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808" y="2011757"/>
            <a:ext cx="8049867" cy="1752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AD7032-869D-42D6-9592-BDA46D06B850}"/>
              </a:ext>
            </a:extLst>
          </p:cNvPr>
          <p:cNvSpPr txBox="1">
            <a:spLocks/>
          </p:cNvSpPr>
          <p:nvPr/>
        </p:nvSpPr>
        <p:spPr bwMode="auto">
          <a:xfrm>
            <a:off x="633290" y="1294105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lvl="0" indent="-469900" algn="l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200" kern="0" dirty="0">
                <a:solidFill>
                  <a:srgbClr val="0070C0"/>
                </a:solidFill>
                <a:latin typeface="+mn-lt"/>
              </a:rPr>
              <a:t>Receiver</a:t>
            </a:r>
            <a:endParaRPr kumimoji="0" lang="el-GR" sz="2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2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EBDDB3BD-4C18-40F0-B496-F39C7B30A814}"/>
              </a:ext>
            </a:extLst>
          </p:cNvPr>
          <p:cNvSpPr/>
          <p:nvPr/>
        </p:nvSpPr>
        <p:spPr bwMode="auto">
          <a:xfrm>
            <a:off x="6248400" y="2783173"/>
            <a:ext cx="2667000" cy="685800"/>
          </a:xfrm>
          <a:prstGeom prst="wedgeRoundRectCallout">
            <a:avLst>
              <a:gd name="adj1" fmla="val -79215"/>
              <a:gd name="adj2" fmla="val -5017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WifiReceiver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 extends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</a:rPr>
              <a:t>BroadcastReceiver</a:t>
            </a:r>
            <a:endParaRPr kumimoji="0" lang="el-GR" sz="16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Verdana" pitchFamily="34" charset="0"/>
            </a:endParaRP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15539166-CF94-4E38-92BF-0BAB0E9A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76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88FDCD-05D6-4E7C-B6ED-23C478647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792" y="5036561"/>
            <a:ext cx="8405691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12 - Επεξήγηση με στρογγυλεμένο παραλληλόγραμμο">
            <a:extLst>
              <a:ext uri="{FF2B5EF4-FFF2-40B4-BE49-F238E27FC236}">
                <a16:creationId xmlns:a16="http://schemas.microsoft.com/office/drawing/2014/main" id="{A07120B3-7A25-482D-A1C0-8DB9060C9BED}"/>
              </a:ext>
            </a:extLst>
          </p:cNvPr>
          <p:cNvSpPr/>
          <p:nvPr/>
        </p:nvSpPr>
        <p:spPr bwMode="auto">
          <a:xfrm>
            <a:off x="3886200" y="4416385"/>
            <a:ext cx="5257800" cy="1761727"/>
          </a:xfrm>
          <a:prstGeom prst="wedgeRoundRectCallout">
            <a:avLst>
              <a:gd name="adj1" fmla="val -61823"/>
              <a:gd name="adj2" fmla="val -11205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</a:rPr>
              <a:t>Register a </a:t>
            </a:r>
            <a:r>
              <a:rPr lang="en-US" sz="1600" b="1" dirty="0" err="1">
                <a:solidFill>
                  <a:schemeClr val="tx1"/>
                </a:solidFill>
                <a:latin typeface="Roboto" panose="02000000000000000000" pitchFamily="2" charset="0"/>
              </a:rPr>
              <a:t>BroadcastReceive</a:t>
            </a:r>
            <a:r>
              <a:rPr lang="en-US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r</a:t>
            </a:r>
            <a:r>
              <a:rPr lang="en-US" sz="1600" dirty="0">
                <a:solidFill>
                  <a:schemeClr val="tx1"/>
                </a:solidFill>
                <a:latin typeface="Roboto" panose="02000000000000000000" pitchFamily="2" charset="0"/>
              </a:rPr>
              <a:t> to listen to SCAN_RESULTS_AVAILABLE_ACTION.</a:t>
            </a:r>
          </a:p>
          <a:p>
            <a:pPr lvl="0" eaLnBrk="0" hangingPunct="0"/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You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can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either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dynamically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register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an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instance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of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this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class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with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 </a:t>
            </a:r>
            <a:r>
              <a:rPr lang="el-GR" altLang="el-GR" sz="1600" dirty="0" err="1">
                <a:solidFill>
                  <a:srgbClr val="039BE5"/>
                </a:solidFill>
                <a:latin typeface="Consolas" panose="020B0609020204030204" pitchFamily="49" charset="0"/>
                <a:hlinkClick r:id="rId3"/>
              </a:rPr>
              <a:t>Context.registerReceiver</a:t>
            </a:r>
            <a:r>
              <a:rPr lang="el-GR" altLang="el-GR" sz="1600" dirty="0">
                <a:solidFill>
                  <a:srgbClr val="039BE5"/>
                </a:solidFill>
                <a:latin typeface="Consolas" panose="020B0609020204030204" pitchFamily="49" charset="0"/>
                <a:hlinkClick r:id="rId3"/>
              </a:rPr>
              <a:t>()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 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or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statically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declare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an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implementation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with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the</a:t>
            </a:r>
            <a:r>
              <a:rPr lang="el-GR" altLang="el-GR" sz="1600" dirty="0">
                <a:solidFill>
                  <a:srgbClr val="039BE5"/>
                </a:solidFill>
                <a:latin typeface="Consolas" panose="020B0609020204030204" pitchFamily="49" charset="0"/>
                <a:hlinkClick r:id="rId4"/>
              </a:rPr>
              <a:t>&lt;</a:t>
            </a:r>
            <a:r>
              <a:rPr lang="el-GR" altLang="el-GR" sz="1600" dirty="0" err="1">
                <a:solidFill>
                  <a:srgbClr val="039BE5"/>
                </a:solidFill>
                <a:latin typeface="Consolas" panose="020B0609020204030204" pitchFamily="49" charset="0"/>
                <a:hlinkClick r:id="rId4"/>
              </a:rPr>
              <a:t>receiver</a:t>
            </a:r>
            <a:r>
              <a:rPr lang="el-GR" altLang="el-GR" sz="1600" dirty="0">
                <a:solidFill>
                  <a:srgbClr val="039BE5"/>
                </a:solidFill>
                <a:latin typeface="Consolas" panose="020B0609020204030204" pitchFamily="49" charset="0"/>
                <a:hlinkClick r:id="rId4"/>
              </a:rPr>
              <a:t>&gt;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 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tag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 in </a:t>
            </a:r>
            <a:r>
              <a:rPr lang="el-GR" altLang="el-GR" sz="1600" dirty="0" err="1">
                <a:solidFill>
                  <a:schemeClr val="tx1"/>
                </a:solidFill>
                <a:latin typeface="Roboto" panose="02000000000000000000" pitchFamily="2" charset="0"/>
              </a:rPr>
              <a:t>your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 </a:t>
            </a:r>
            <a:r>
              <a:rPr lang="el-GR" altLang="el-GR" sz="1600" dirty="0">
                <a:solidFill>
                  <a:srgbClr val="006600"/>
                </a:solidFill>
                <a:latin typeface="Consolas" panose="020B0609020204030204" pitchFamily="49" charset="0"/>
              </a:rPr>
              <a:t>AndroidManifest.xml</a:t>
            </a:r>
            <a:r>
              <a:rPr lang="el-GR" altLang="el-GR" sz="1600" dirty="0">
                <a:solidFill>
                  <a:schemeClr val="tx1"/>
                </a:solidFill>
                <a:latin typeface="Roboto" panose="02000000000000000000" pitchFamily="2" charset="0"/>
              </a:rPr>
              <a:t>.</a:t>
            </a:r>
            <a:r>
              <a:rPr lang="el-GR" altLang="el-GR" sz="1050" dirty="0">
                <a:solidFill>
                  <a:schemeClr val="tx1"/>
                </a:solidFill>
              </a:rPr>
              <a:t> </a:t>
            </a:r>
            <a:endParaRPr lang="el-GR" altLang="el-GR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52DC37C-D4BF-46B6-8314-1EE68F494386}"/>
              </a:ext>
            </a:extLst>
          </p:cNvPr>
          <p:cNvSpPr/>
          <p:nvPr/>
        </p:nvSpPr>
        <p:spPr>
          <a:xfrm>
            <a:off x="72340" y="6557252"/>
            <a:ext cx="8503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https://developer.android.com/reference/android/net/wifi/WifiManager.html#startScan()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77510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990D3C-8A49-4375-BDB8-C5082550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κλάση </a:t>
            </a:r>
            <a:r>
              <a:rPr lang="en-US" dirty="0"/>
              <a:t>Log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E9AF43E-4057-43A9-9AC3-12CE10736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222064"/>
            <a:ext cx="8645525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dirty="0"/>
              <a:t>Η εκτύπωση στη </a:t>
            </a:r>
            <a:r>
              <a:rPr lang="en-US" sz="2400" dirty="0"/>
              <a:t>standard </a:t>
            </a:r>
            <a:r>
              <a:rPr lang="el-GR" sz="2400" dirty="0"/>
              <a:t>έξοδο (</a:t>
            </a:r>
            <a:r>
              <a:rPr lang="en-US" sz="2400" dirty="0" err="1"/>
              <a:t>System.out.println</a:t>
            </a:r>
            <a:r>
              <a:rPr lang="en-US" sz="2400" dirty="0"/>
              <a:t>) </a:t>
            </a:r>
            <a:r>
              <a:rPr lang="el-GR" sz="2400" b="1" dirty="0"/>
              <a:t>ΔΕΝ δουλεύει στο </a:t>
            </a:r>
            <a:r>
              <a:rPr lang="en-US" sz="2400" b="1" dirty="0"/>
              <a:t>Android</a:t>
            </a:r>
            <a:endParaRPr lang="el-GR" sz="2400" b="1" dirty="0"/>
          </a:p>
          <a:p>
            <a:pPr>
              <a:spcAft>
                <a:spcPts val="600"/>
              </a:spcAft>
            </a:pPr>
            <a:r>
              <a:rPr lang="el-GR" sz="2400" dirty="0"/>
              <a:t>Χρήση της κλάσης </a:t>
            </a:r>
            <a:r>
              <a:rPr lang="en-US" sz="2400" b="1" dirty="0"/>
              <a:t>Log </a:t>
            </a:r>
            <a:r>
              <a:rPr lang="el-GR" sz="2400" b="1" dirty="0"/>
              <a:t>για </a:t>
            </a:r>
            <a:r>
              <a:rPr lang="en-US" sz="2400" b="1" dirty="0"/>
              <a:t>debugging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Ενεργοποίηση του </a:t>
            </a:r>
            <a:r>
              <a:rPr lang="en-US" sz="2000" dirty="0" err="1"/>
              <a:t>LogCat</a:t>
            </a:r>
            <a:r>
              <a:rPr lang="en-US" sz="2000" dirty="0"/>
              <a:t> (</a:t>
            </a:r>
            <a:r>
              <a:rPr lang="el-GR" sz="2000" dirty="0"/>
              <a:t>στο </a:t>
            </a:r>
            <a:r>
              <a:rPr lang="en-US" sz="2000" dirty="0"/>
              <a:t>Android Studio): </a:t>
            </a:r>
          </a:p>
          <a:p>
            <a:pPr lvl="2">
              <a:spcAft>
                <a:spcPts val="600"/>
              </a:spcAft>
            </a:pPr>
            <a:r>
              <a:rPr lang="en-US" sz="1700" dirty="0"/>
              <a:t>Window-&gt; Show View -&gt; Other -&gt; Android-&gt; Logcat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H </a:t>
            </a:r>
            <a:r>
              <a:rPr lang="el-GR" sz="2000" dirty="0"/>
              <a:t>κλάση </a:t>
            </a:r>
            <a:r>
              <a:rPr lang="en-US" sz="2000" dirty="0"/>
              <a:t>Log </a:t>
            </a:r>
            <a:r>
              <a:rPr lang="el-GR" sz="2000" dirty="0"/>
              <a:t>παρέχει αρκετές </a:t>
            </a:r>
            <a:r>
              <a:rPr lang="en-US" sz="2000" dirty="0"/>
              <a:t>static </a:t>
            </a:r>
            <a:r>
              <a:rPr lang="el-GR" sz="2000" dirty="0"/>
              <a:t>μεθόδους για εκτύπωση μηνυμάτων διαφορετικής σημασίας για το λειτουργικό σύστημα:</a:t>
            </a:r>
          </a:p>
          <a:p>
            <a:pPr marL="909637" lvl="2" indent="0">
              <a:spcAft>
                <a:spcPts val="600"/>
              </a:spcAft>
              <a:buNone/>
            </a:pPr>
            <a:r>
              <a:rPr lang="en-US" sz="1800" b="1" dirty="0" err="1"/>
              <a:t>Log.e</a:t>
            </a:r>
            <a:r>
              <a:rPr lang="en-US" sz="1800" b="1" dirty="0"/>
              <a:t>( ): </a:t>
            </a:r>
            <a:r>
              <a:rPr lang="en-US" sz="1800" dirty="0"/>
              <a:t>Errors     </a:t>
            </a:r>
            <a:r>
              <a:rPr lang="en-US" sz="1800" b="1" dirty="0" err="1"/>
              <a:t>Log.w</a:t>
            </a:r>
            <a:r>
              <a:rPr lang="en-US" sz="1800" b="1" dirty="0"/>
              <a:t>( ): </a:t>
            </a:r>
            <a:r>
              <a:rPr lang="en-US" sz="1800" dirty="0"/>
              <a:t>Warnings  </a:t>
            </a:r>
          </a:p>
          <a:p>
            <a:pPr marL="909637" lvl="2" indent="0">
              <a:spcAft>
                <a:spcPts val="600"/>
              </a:spcAft>
              <a:buNone/>
            </a:pPr>
            <a:r>
              <a:rPr lang="en-US" sz="1800" b="1" dirty="0" err="1"/>
              <a:t>Log.i</a:t>
            </a:r>
            <a:r>
              <a:rPr lang="en-US" sz="1800" b="1" dirty="0"/>
              <a:t>( ): </a:t>
            </a:r>
            <a:r>
              <a:rPr lang="en-US" sz="1800" dirty="0"/>
              <a:t>Information </a:t>
            </a:r>
            <a:r>
              <a:rPr lang="en-US" sz="1800" b="1" dirty="0" err="1"/>
              <a:t>Log.d</a:t>
            </a:r>
            <a:r>
              <a:rPr lang="en-US" sz="1800" b="1" dirty="0"/>
              <a:t>( ): </a:t>
            </a:r>
            <a:r>
              <a:rPr lang="en-US" sz="1800" dirty="0"/>
              <a:t>Debugging</a:t>
            </a:r>
          </a:p>
          <a:p>
            <a:pPr marL="909637" lvl="2" indent="0">
              <a:spcAft>
                <a:spcPts val="600"/>
              </a:spcAft>
              <a:buNone/>
            </a:pPr>
            <a:r>
              <a:rPr lang="en-US" sz="1800" b="1" dirty="0" err="1"/>
              <a:t>Log.v</a:t>
            </a:r>
            <a:r>
              <a:rPr lang="en-US" sz="1800" b="1" dirty="0"/>
              <a:t>( ): </a:t>
            </a:r>
            <a:r>
              <a:rPr lang="en-US" sz="1800" dirty="0"/>
              <a:t>Verbose</a:t>
            </a:r>
          </a:p>
          <a:p>
            <a:pPr>
              <a:spcAft>
                <a:spcPts val="600"/>
              </a:spcAft>
            </a:pPr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9F82C8F-EFE3-44C9-ACEA-29AC0CA0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77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CA2B91D-E7D5-440F-8495-DFC5049757D6}"/>
              </a:ext>
            </a:extLst>
          </p:cNvPr>
          <p:cNvSpPr/>
          <p:nvPr/>
        </p:nvSpPr>
        <p:spPr>
          <a:xfrm>
            <a:off x="32362" y="6474844"/>
            <a:ext cx="64156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hlinkClick r:id="rId2"/>
              </a:rPr>
              <a:t>https://developer.android.com/studio/debug/index.html</a:t>
            </a:r>
            <a:r>
              <a:rPr lang="en-US" sz="1200" dirty="0"/>
              <a:t>  </a:t>
            </a:r>
            <a:endParaRPr lang="el-GR" sz="1200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53D981C1-B06C-4511-9F2D-7D8904026988}"/>
              </a:ext>
            </a:extLst>
          </p:cNvPr>
          <p:cNvSpPr/>
          <p:nvPr/>
        </p:nvSpPr>
        <p:spPr>
          <a:xfrm>
            <a:off x="3810000" y="647482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https://developer.android.com/studio/debug/am-logcat.html</a:t>
            </a:r>
            <a:r>
              <a:rPr lang="en-US" sz="1200" dirty="0"/>
              <a:t> </a:t>
            </a:r>
            <a:endParaRPr lang="el-GR" sz="12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7C36770-4925-4C66-A060-1E2A022035CA}"/>
              </a:ext>
            </a:extLst>
          </p:cNvPr>
          <p:cNvSpPr/>
          <p:nvPr/>
        </p:nvSpPr>
        <p:spPr>
          <a:xfrm>
            <a:off x="-457200" y="6144341"/>
            <a:ext cx="5927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1487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4"/>
              </a:rPr>
              <a:t>http://developer.android.com/reference/android/util/Log.html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7308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A51BA3-731A-4774-B23D-571293575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κλάση </a:t>
            </a:r>
            <a:r>
              <a:rPr lang="en-US" dirty="0"/>
              <a:t>Log</a:t>
            </a:r>
            <a:endParaRPr lang="el-GR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B232B3-6B6D-4843-A24D-B1185625D725}"/>
              </a:ext>
            </a:extLst>
          </p:cNvPr>
          <p:cNvSpPr txBox="1">
            <a:spLocks/>
          </p:cNvSpPr>
          <p:nvPr/>
        </p:nvSpPr>
        <p:spPr bwMode="auto">
          <a:xfrm>
            <a:off x="555629" y="131101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marR="0" lvl="0" indent="-469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HelloActivity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C:\Documents and Settings\Vagelis\Application Data\PixelMetrics\CaptureWiz\LastCaptures\2012-12-07_01-04-40-000.png">
            <a:extLst>
              <a:ext uri="{FF2B5EF4-FFF2-40B4-BE49-F238E27FC236}">
                <a16:creationId xmlns:a16="http://schemas.microsoft.com/office/drawing/2014/main" id="{09F240A7-3715-47ED-B82C-AECFD2EB8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674" y="1800316"/>
            <a:ext cx="5330981" cy="29240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0378FB4-7CEB-4622-8CC3-26004719E1E2}"/>
              </a:ext>
            </a:extLst>
          </p:cNvPr>
          <p:cNvSpPr txBox="1">
            <a:spLocks/>
          </p:cNvSpPr>
          <p:nvPr/>
        </p:nvSpPr>
        <p:spPr bwMode="auto">
          <a:xfrm>
            <a:off x="523391" y="4838700"/>
            <a:ext cx="8001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69900" lvl="0" indent="-469900" algn="l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000" kern="0" dirty="0" err="1">
                <a:solidFill>
                  <a:srgbClr val="0070C0"/>
                </a:solidFill>
                <a:latin typeface="+mn-lt"/>
              </a:rPr>
              <a:t>LogCat</a:t>
            </a:r>
            <a:r>
              <a:rPr lang="en-US" sz="2000" kern="0" dirty="0">
                <a:solidFill>
                  <a:srgbClr val="0070C0"/>
                </a:solidFill>
                <a:latin typeface="+mn-lt"/>
              </a:rPr>
              <a:t> Monitor</a:t>
            </a:r>
            <a:endParaRPr kumimoji="0" lang="el-GR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8" descr="C:\Documents and Settings\Vagelis\Application Data\PixelMetrics\CaptureWiz\LastCaptures\2012-12-07_01-11-39-734.png">
            <a:extLst>
              <a:ext uri="{FF2B5EF4-FFF2-40B4-BE49-F238E27FC236}">
                <a16:creationId xmlns:a16="http://schemas.microsoft.com/office/drawing/2014/main" id="{D2FDBCA6-4B83-48E4-9F84-1E7064B1E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25" y="5334000"/>
            <a:ext cx="9118121" cy="106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13 - Δεξιό βέλος">
            <a:extLst>
              <a:ext uri="{FF2B5EF4-FFF2-40B4-BE49-F238E27FC236}">
                <a16:creationId xmlns:a16="http://schemas.microsoft.com/office/drawing/2014/main" id="{9F6363B3-3294-477B-97C8-5D48533A8CB0}"/>
              </a:ext>
            </a:extLst>
          </p:cNvPr>
          <p:cNvSpPr/>
          <p:nvPr/>
        </p:nvSpPr>
        <p:spPr bwMode="auto">
          <a:xfrm rot="5400000">
            <a:off x="3541650" y="4533393"/>
            <a:ext cx="1066801" cy="68250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210744E4-65EA-4B70-8AE9-45F09A03B731}"/>
              </a:ext>
            </a:extLst>
          </p:cNvPr>
          <p:cNvSpPr/>
          <p:nvPr/>
        </p:nvSpPr>
        <p:spPr bwMode="auto">
          <a:xfrm>
            <a:off x="381000" y="3124200"/>
            <a:ext cx="4648200" cy="2667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l-G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079BCA-8966-40EA-8018-2E8A69AE53EE}"/>
              </a:ext>
            </a:extLst>
          </p:cNvPr>
          <p:cNvSpPr txBox="1"/>
          <p:nvPr/>
        </p:nvSpPr>
        <p:spPr>
          <a:xfrm>
            <a:off x="0" y="3026717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646A58B-BA8F-4128-8193-DE8507753181}"/>
              </a:ext>
            </a:extLst>
          </p:cNvPr>
          <p:cNvSpPr/>
          <p:nvPr/>
        </p:nvSpPr>
        <p:spPr bwMode="auto">
          <a:xfrm>
            <a:off x="381000" y="3939910"/>
            <a:ext cx="4648200" cy="32729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el-G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517BB4-AA69-403F-8528-9BC148C577AE}"/>
              </a:ext>
            </a:extLst>
          </p:cNvPr>
          <p:cNvSpPr txBox="1"/>
          <p:nvPr/>
        </p:nvSpPr>
        <p:spPr>
          <a:xfrm>
            <a:off x="16798" y="387957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+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646482AD-76D6-4AC6-9B95-1540E4E0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9045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865F0E-8130-4F7A-B831-0EC51C53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Ειδοποιήσεις (</a:t>
            </a:r>
            <a:r>
              <a:rPr lang="en-US" dirty="0"/>
              <a:t>Notifications) (1)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75287F-0BCA-4806-82CA-7D2A9E2F2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sz="2100" b="1" dirty="0"/>
              <a:t>Δημιουργία ειδοποιήσεων στο </a:t>
            </a:r>
            <a:r>
              <a:rPr lang="en-US" sz="2100" b="1" dirty="0"/>
              <a:t>Android</a:t>
            </a:r>
          </a:p>
          <a:p>
            <a:pPr eaLnBrk="1" hangingPunct="1"/>
            <a:r>
              <a:rPr lang="el-GR" sz="2100" dirty="0"/>
              <a:t>Τριών ειδών ειδοποιήσεις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sr-Latn-CS" sz="2100" dirty="0"/>
              <a:t>Toast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sr-Latn-CS" sz="2100" dirty="0"/>
              <a:t>AlertDialog</a:t>
            </a:r>
          </a:p>
          <a:p>
            <a:pPr marL="928687" lvl="1" indent="-457200" eaLnBrk="1" hangingPunct="1">
              <a:buFont typeface="+mj-lt"/>
              <a:buAutoNum type="arabicPeriod"/>
            </a:pPr>
            <a:r>
              <a:rPr lang="sr-Latn-CS" sz="2100" dirty="0"/>
              <a:t>Notification</a:t>
            </a:r>
          </a:p>
          <a:p>
            <a:endParaRPr lang="el-GR" dirty="0"/>
          </a:p>
        </p:txBody>
      </p:sp>
      <p:pic>
        <p:nvPicPr>
          <p:cNvPr id="5" name="Picture 2" descr="http://www.mathcs.org/java/android/images/alert_dialog_two_buttons.gif">
            <a:extLst>
              <a:ext uri="{FF2B5EF4-FFF2-40B4-BE49-F238E27FC236}">
                <a16:creationId xmlns:a16="http://schemas.microsoft.com/office/drawing/2014/main" id="{65DED4B9-9589-42F4-A030-9051FF208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685" y="3352800"/>
            <a:ext cx="2400515" cy="2590800"/>
          </a:xfrm>
          <a:prstGeom prst="rect">
            <a:avLst/>
          </a:prstGeom>
          <a:noFill/>
        </p:spPr>
      </p:pic>
      <p:pic>
        <p:nvPicPr>
          <p:cNvPr id="6" name="Picture 4" descr="http://blog.terrenceryan.com/blog/assets/content/toastexample.png">
            <a:extLst>
              <a:ext uri="{FF2B5EF4-FFF2-40B4-BE49-F238E27FC236}">
                <a16:creationId xmlns:a16="http://schemas.microsoft.com/office/drawing/2014/main" id="{FFA7208C-45CA-49C2-9BE9-4E32D94A4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267200"/>
            <a:ext cx="2394855" cy="1676400"/>
          </a:xfrm>
          <a:prstGeom prst="rect">
            <a:avLst/>
          </a:prstGeom>
          <a:noFill/>
        </p:spPr>
      </p:pic>
      <p:pic>
        <p:nvPicPr>
          <p:cNvPr id="7" name="Picture 6" descr="http://2.bp.blogspot.com/_C5a2qH8Y_jk/SuG5_Vcl0VI/AAAAAAAAAKQ/R0cfPJs5J4g/s320/AndroidNotification_02.png">
            <a:extLst>
              <a:ext uri="{FF2B5EF4-FFF2-40B4-BE49-F238E27FC236}">
                <a16:creationId xmlns:a16="http://schemas.microsoft.com/office/drawing/2014/main" id="{D3A46D5D-0188-4C63-839A-E93E7F536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514600"/>
            <a:ext cx="2209800" cy="3449445"/>
          </a:xfrm>
          <a:prstGeom prst="rect">
            <a:avLst/>
          </a:prstGeom>
          <a:noFill/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E2469C-0D8A-4D55-8329-A08EA53F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79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73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CEFAD2D2-3E7B-452F-96A0-DA708FCA0F69}"/>
              </a:ext>
            </a:extLst>
          </p:cNvPr>
          <p:cNvSpPr/>
          <p:nvPr/>
        </p:nvSpPr>
        <p:spPr bwMode="auto">
          <a:xfrm>
            <a:off x="574675" y="35168"/>
            <a:ext cx="3884214" cy="949886"/>
          </a:xfrm>
          <a:prstGeom prst="rect">
            <a:avLst/>
          </a:prstGeom>
          <a:solidFill>
            <a:srgbClr val="FDBE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E39B9E9C-07BF-408D-AF68-4CF4381C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6854"/>
            <a:ext cx="3845135" cy="8382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Android Runtime</a:t>
            </a:r>
            <a:r>
              <a:rPr lang="el-G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6AA3066-D9C1-4CCA-BE8E-19B1DD69AEA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58889" y="35168"/>
            <a:ext cx="4685112" cy="6899031"/>
          </a:xfrm>
          <a:prstGeom prst="rect">
            <a:avLst/>
          </a:prstGeom>
        </p:spPr>
      </p:pic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FA9C1647-0D82-44FF-BCB0-DB639CF5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8600" y="1447800"/>
            <a:ext cx="4270375" cy="48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l-GR" sz="1800" dirty="0"/>
              <a:t>Τρέχει το εκτελέσιμο κώδικα των εφαρμογών</a:t>
            </a:r>
          </a:p>
          <a:p>
            <a:pPr>
              <a:spcAft>
                <a:spcPts val="1200"/>
              </a:spcAft>
            </a:pPr>
            <a:r>
              <a:rPr lang="en-US" sz="1800" b="1" dirty="0" err="1"/>
              <a:t>Dalvik</a:t>
            </a:r>
            <a:r>
              <a:rPr lang="en-US" sz="1800" dirty="0"/>
              <a:t> </a:t>
            </a:r>
            <a:r>
              <a:rPr lang="el-GR" sz="1800" dirty="0"/>
              <a:t>ή </a:t>
            </a:r>
            <a:r>
              <a:rPr lang="en-US" sz="1800" b="1" dirty="0"/>
              <a:t>ART </a:t>
            </a:r>
            <a:r>
              <a:rPr lang="el-GR" sz="1800" dirty="0"/>
              <a:t>για </a:t>
            </a:r>
            <a:r>
              <a:rPr lang="en-US" sz="1800" dirty="0"/>
              <a:t>version 5.0</a:t>
            </a:r>
            <a:r>
              <a:rPr lang="el-GR" sz="1800" dirty="0"/>
              <a:t>+</a:t>
            </a:r>
            <a:r>
              <a:rPr lang="en-US" sz="1800" dirty="0"/>
              <a:t> (API level 21</a:t>
            </a:r>
            <a:r>
              <a:rPr lang="el-GR" sz="1800" dirty="0"/>
              <a:t>+</a:t>
            </a:r>
            <a:r>
              <a:rPr lang="en-US" sz="1800" dirty="0"/>
              <a:t>) </a:t>
            </a:r>
          </a:p>
          <a:p>
            <a:pPr>
              <a:spcAft>
                <a:spcPts val="1200"/>
              </a:spcAft>
            </a:pPr>
            <a:r>
              <a:rPr lang="el-GR" sz="1800" b="1" dirty="0"/>
              <a:t>Κάθε</a:t>
            </a:r>
            <a:r>
              <a:rPr lang="en-US" sz="1800" b="1" dirty="0"/>
              <a:t> app </a:t>
            </a:r>
            <a:r>
              <a:rPr lang="el-GR" sz="1800" b="1" dirty="0"/>
              <a:t>τρέχει ως διακριτή διεργασία </a:t>
            </a:r>
            <a:r>
              <a:rPr lang="el-GR" sz="1800" dirty="0"/>
              <a:t>και σε δικό του στιγμιότυπο (</a:t>
            </a:r>
            <a:r>
              <a:rPr lang="en-US" sz="1800" dirty="0"/>
              <a:t>instance) </a:t>
            </a:r>
            <a:r>
              <a:rPr lang="el-GR" sz="1800" dirty="0"/>
              <a:t>του</a:t>
            </a:r>
            <a:r>
              <a:rPr lang="en-US" sz="1800" dirty="0"/>
              <a:t> ART. </a:t>
            </a:r>
            <a:endParaRPr lang="el-GR" sz="1800" dirty="0"/>
          </a:p>
          <a:p>
            <a:pPr>
              <a:spcAft>
                <a:spcPts val="1200"/>
              </a:spcAft>
            </a:pPr>
            <a:r>
              <a:rPr lang="el-GR" sz="1800" dirty="0"/>
              <a:t>Το </a:t>
            </a:r>
            <a:r>
              <a:rPr lang="en-US" sz="1800" dirty="0"/>
              <a:t>ART</a:t>
            </a:r>
            <a:r>
              <a:rPr lang="el-GR" sz="1800" dirty="0"/>
              <a:t> (και το </a:t>
            </a:r>
            <a:r>
              <a:rPr lang="en-US" sz="1800" dirty="0" err="1"/>
              <a:t>Dalvik</a:t>
            </a:r>
            <a:r>
              <a:rPr lang="en-US" sz="1800" dirty="0"/>
              <a:t>) </a:t>
            </a:r>
            <a:r>
              <a:rPr lang="el-GR" sz="1800" dirty="0"/>
              <a:t>τρέχει σε </a:t>
            </a:r>
            <a:r>
              <a:rPr lang="el-GR" sz="1800" b="1" dirty="0"/>
              <a:t>πολλαπλά </a:t>
            </a:r>
            <a:r>
              <a:rPr lang="en-US" sz="1800" b="1" dirty="0"/>
              <a:t>virtual machines </a:t>
            </a:r>
            <a:r>
              <a:rPr lang="el-GR" sz="1800" dirty="0"/>
              <a:t>σε συσκευές χαμηλής μνήμης </a:t>
            </a:r>
            <a:r>
              <a:rPr lang="el-GR" sz="1800" b="1" dirty="0"/>
              <a:t>εκτελώντας </a:t>
            </a:r>
            <a:r>
              <a:rPr lang="en-US" sz="1800" b="1" dirty="0"/>
              <a:t>DEX files</a:t>
            </a:r>
            <a:r>
              <a:rPr lang="el-GR" sz="1800" b="1" dirty="0"/>
              <a:t> </a:t>
            </a:r>
            <a:r>
              <a:rPr lang="en-US" sz="1800" dirty="0"/>
              <a:t>(</a:t>
            </a:r>
            <a:r>
              <a:rPr lang="el-GR" sz="1800" dirty="0"/>
              <a:t>των </a:t>
            </a:r>
            <a:r>
              <a:rPr lang="en-US" sz="1800" dirty="0"/>
              <a:t>apps)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ECDBB2C6-D17A-44BC-80CF-AF30560B50F7}"/>
              </a:ext>
            </a:extLst>
          </p:cNvPr>
          <p:cNvSpPr/>
          <p:nvPr/>
        </p:nvSpPr>
        <p:spPr bwMode="auto">
          <a:xfrm>
            <a:off x="7620000" y="2271024"/>
            <a:ext cx="1482934" cy="131037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254469E-4546-4873-942B-A01C58EB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21FEB-60E5-49A6-826C-2178A1AD38BD}" type="slidenum">
              <a:rPr lang="el-GR" smtClean="0"/>
              <a:pPr>
                <a:defRPr/>
              </a:pPr>
              <a:t>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81624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7AE034-88D7-4392-9D1D-034DE242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Ειδοποιήσεις (</a:t>
            </a:r>
            <a:r>
              <a:rPr lang="en-US" dirty="0"/>
              <a:t>Notifications</a:t>
            </a:r>
            <a:r>
              <a:rPr lang="el-GR" dirty="0"/>
              <a:t>)</a:t>
            </a:r>
            <a:r>
              <a:rPr lang="en-US" dirty="0"/>
              <a:t> (2)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A6069C-BBFD-42D4-B44A-CB2C449A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424862" cy="5117890"/>
          </a:xfrm>
        </p:spPr>
        <p:txBody>
          <a:bodyPr/>
          <a:lstStyle/>
          <a:p>
            <a:pPr eaLnBrk="1" hangingPunct="1"/>
            <a:r>
              <a:rPr lang="en-US" sz="2400" b="1" dirty="0"/>
              <a:t>Toast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rgbClr val="3366FF"/>
                </a:solidFill>
              </a:rPr>
              <a:t>Toast </a:t>
            </a:r>
            <a:r>
              <a:rPr lang="en-US" sz="1800" dirty="0" err="1">
                <a:solidFill>
                  <a:srgbClr val="3366FF"/>
                </a:solidFill>
              </a:rPr>
              <a:t>toast</a:t>
            </a:r>
            <a:r>
              <a:rPr lang="en-US" sz="1800" dirty="0">
                <a:solidFill>
                  <a:srgbClr val="3366FF"/>
                </a:solidFill>
              </a:rPr>
              <a:t> = </a:t>
            </a:r>
            <a:r>
              <a:rPr lang="en-US" sz="1800" dirty="0" err="1">
                <a:solidFill>
                  <a:srgbClr val="3366FF"/>
                </a:solidFill>
              </a:rPr>
              <a:t>Toast.</a:t>
            </a:r>
            <a:r>
              <a:rPr lang="en-US" sz="1700" dirty="0" err="1">
                <a:solidFill>
                  <a:srgbClr val="3366FF"/>
                </a:solidFill>
              </a:rPr>
              <a:t>makeText</a:t>
            </a:r>
            <a:r>
              <a:rPr lang="en-US" sz="1700" dirty="0">
                <a:solidFill>
                  <a:srgbClr val="3366FF"/>
                </a:solidFill>
              </a:rPr>
              <a:t>(this,”Notification",</a:t>
            </a:r>
            <a:r>
              <a:rPr lang="en-US" sz="1700" dirty="0" err="1">
                <a:solidFill>
                  <a:srgbClr val="3366FF"/>
                </a:solidFill>
              </a:rPr>
              <a:t>Toast.LENGTH_SHORT</a:t>
            </a:r>
            <a:r>
              <a:rPr lang="en-US" sz="1700" dirty="0">
                <a:solidFill>
                  <a:srgbClr val="3366FF"/>
                </a:solidFill>
              </a:rPr>
              <a:t>);</a:t>
            </a:r>
          </a:p>
          <a:p>
            <a:pPr eaLnBrk="1" hangingPunct="1">
              <a:buNone/>
            </a:pPr>
            <a:r>
              <a:rPr lang="en-US" sz="1700" dirty="0" err="1">
                <a:solidFill>
                  <a:srgbClr val="3366FF"/>
                </a:solidFill>
              </a:rPr>
              <a:t>toast.show</a:t>
            </a:r>
            <a:r>
              <a:rPr lang="en-US" sz="1700" dirty="0">
                <a:solidFill>
                  <a:srgbClr val="3366FF"/>
                </a:solidFill>
              </a:rPr>
              <a:t>();</a:t>
            </a:r>
          </a:p>
          <a:p>
            <a:pPr eaLnBrk="1" hangingPunct="1">
              <a:buNone/>
            </a:pPr>
            <a:endParaRPr lang="sr-Latn-CS" sz="2100" dirty="0"/>
          </a:p>
          <a:p>
            <a:endParaRPr lang="el-GR" dirty="0"/>
          </a:p>
        </p:txBody>
      </p:sp>
      <p:pic>
        <p:nvPicPr>
          <p:cNvPr id="5" name="Picture 4" descr="http://blog.terrenceryan.com/blog/assets/content/toastexample.png">
            <a:extLst>
              <a:ext uri="{FF2B5EF4-FFF2-40B4-BE49-F238E27FC236}">
                <a16:creationId xmlns:a16="http://schemas.microsoft.com/office/drawing/2014/main" id="{AC7ED3EE-0BE9-4078-B884-848156DB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3816" y="2819400"/>
            <a:ext cx="4898567" cy="3429000"/>
          </a:xfrm>
          <a:prstGeom prst="rect">
            <a:avLst/>
          </a:prstGeom>
          <a:noFill/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9DEB0C-E339-4C99-A364-0782C8894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80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3B8A928-FA02-4068-8DE4-770FE7659882}"/>
              </a:ext>
            </a:extLst>
          </p:cNvPr>
          <p:cNvSpPr/>
          <p:nvPr/>
        </p:nvSpPr>
        <p:spPr>
          <a:xfrm>
            <a:off x="152400" y="6437049"/>
            <a:ext cx="6934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https://developer.android.com/guide/topics/ui/notifiers/toasts.html</a:t>
            </a:r>
            <a:r>
              <a:rPr lang="el-GR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261125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7AE034-88D7-4392-9D1D-034DE242D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Ειδοποιήσεις (</a:t>
            </a:r>
            <a:r>
              <a:rPr lang="en-US" dirty="0"/>
              <a:t>Notifications</a:t>
            </a:r>
            <a:r>
              <a:rPr lang="el-GR" dirty="0"/>
              <a:t>)</a:t>
            </a:r>
            <a:r>
              <a:rPr lang="en-US" dirty="0"/>
              <a:t> (</a:t>
            </a:r>
            <a:r>
              <a:rPr lang="el-GR" dirty="0"/>
              <a:t>3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A6069C-BBFD-42D4-B44A-CB2C449A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231086"/>
            <a:ext cx="5681662" cy="5117890"/>
          </a:xfrm>
        </p:spPr>
        <p:txBody>
          <a:bodyPr/>
          <a:lstStyle/>
          <a:p>
            <a:pPr marL="469900" lvl="1" indent="-469900" eaLnBrk="1" hangingPunct="1">
              <a:buFont typeface="Wingdings" pitchFamily="2" charset="2"/>
              <a:buChar char="o"/>
            </a:pPr>
            <a:r>
              <a:rPr lang="sr-Latn-CS" sz="2000" b="1" dirty="0"/>
              <a:t>Notification</a:t>
            </a:r>
            <a:endParaRPr lang="en-US" sz="2000" b="1" dirty="0"/>
          </a:p>
          <a:p>
            <a:pPr marL="469900" lvl="1" indent="-469900" eaLnBrk="1" hangingPunct="1">
              <a:buNone/>
            </a:pPr>
            <a:endParaRPr lang="el-GR" sz="17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FA8402B-64B4-4C15-AA79-DF0C67DD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81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41637298-5F41-49C8-8625-6557AC055F83}"/>
              </a:ext>
            </a:extLst>
          </p:cNvPr>
          <p:cNvSpPr/>
          <p:nvPr/>
        </p:nvSpPr>
        <p:spPr>
          <a:xfrm>
            <a:off x="0" y="6453616"/>
            <a:ext cx="8930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2"/>
              </a:rPr>
              <a:t>https://developer.android.com/guide/topics/ui/notifiers/notifications.html</a:t>
            </a:r>
            <a:endParaRPr lang="el-GR" sz="1100" dirty="0"/>
          </a:p>
        </p:txBody>
      </p:sp>
      <p:pic>
        <p:nvPicPr>
          <p:cNvPr id="8" name="Εικόνα 7" descr="Εικόνα που περιέχει στιγμιότυπο οθόνης&#10;&#10;Η περιγραφή δημιουργήθηκε με υψηλή αξιοπιστία">
            <a:extLst>
              <a:ext uri="{FF2B5EF4-FFF2-40B4-BE49-F238E27FC236}">
                <a16:creationId xmlns:a16="http://schemas.microsoft.com/office/drawing/2014/main" id="{BF34C5AC-1C4D-4FCC-A23B-F8AD721CE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18646"/>
            <a:ext cx="3215923" cy="1208268"/>
          </a:xfrm>
          <a:prstGeom prst="rect">
            <a:avLst/>
          </a:prstGeom>
        </p:spPr>
      </p:pic>
      <p:pic>
        <p:nvPicPr>
          <p:cNvPr id="10" name="Εικόνα 9" descr="Εικόνα που περιέχει στιγμιότυπο οθόνης&#10;&#10;Η περιγραφή δημιουργήθηκε με πολύ υψηλή αξιοπιστία">
            <a:extLst>
              <a:ext uri="{FF2B5EF4-FFF2-40B4-BE49-F238E27FC236}">
                <a16:creationId xmlns:a16="http://schemas.microsoft.com/office/drawing/2014/main" id="{562E438C-D10C-471B-9500-746944025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16" y="3367899"/>
            <a:ext cx="2985767" cy="3062544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BFE0487-D2EA-4990-87E0-95839F410DD3}"/>
              </a:ext>
            </a:extLst>
          </p:cNvPr>
          <p:cNvSpPr/>
          <p:nvPr/>
        </p:nvSpPr>
        <p:spPr>
          <a:xfrm>
            <a:off x="121284" y="1664141"/>
            <a:ext cx="8930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9C27B0"/>
                </a:solidFill>
                <a:latin typeface="Roboto Mono"/>
              </a:rPr>
              <a:t>NotificationCompat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.</a:t>
            </a:r>
            <a:r>
              <a:rPr lang="en-US" dirty="0" err="1">
                <a:solidFill>
                  <a:srgbClr val="9C27B0"/>
                </a:solidFill>
                <a:latin typeface="Roboto Mono"/>
              </a:rPr>
              <a:t>Builder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mBuilder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= </a:t>
            </a:r>
            <a:r>
              <a:rPr lang="en-US" dirty="0">
                <a:solidFill>
                  <a:srgbClr val="3B78E7"/>
                </a:solidFill>
                <a:latin typeface="Roboto Mono"/>
              </a:rPr>
              <a:t>new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 </a:t>
            </a:r>
            <a:r>
              <a:rPr lang="en-US" dirty="0" err="1">
                <a:solidFill>
                  <a:srgbClr val="9C27B0"/>
                </a:solidFill>
                <a:latin typeface="Roboto Mono"/>
              </a:rPr>
              <a:t>NotificationCompat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.</a:t>
            </a:r>
            <a:r>
              <a:rPr lang="en-US" dirty="0" err="1">
                <a:solidFill>
                  <a:srgbClr val="9C27B0"/>
                </a:solidFill>
                <a:latin typeface="Roboto Mono"/>
              </a:rPr>
              <a:t>Builder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>
                <a:solidFill>
                  <a:srgbClr val="3B78E7"/>
                </a:solidFill>
                <a:latin typeface="Roboto Mono"/>
              </a:rPr>
              <a:t>this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, CHANNEL_ID)</a:t>
            </a:r>
            <a:br>
              <a:rPr lang="en-US" dirty="0">
                <a:solidFill>
                  <a:srgbClr val="37474F"/>
                </a:solidFill>
                <a:latin typeface="Roboto Mono"/>
              </a:rPr>
            </a:br>
            <a:r>
              <a:rPr lang="en-US" dirty="0">
                <a:solidFill>
                  <a:srgbClr val="37474F"/>
                </a:solidFill>
                <a:latin typeface="Roboto Mono"/>
              </a:rPr>
              <a:t>        .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setSmallIcon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R.drawable.notification_icon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</a:t>
            </a:r>
            <a:br>
              <a:rPr lang="en-US" dirty="0">
                <a:solidFill>
                  <a:srgbClr val="37474F"/>
                </a:solidFill>
                <a:latin typeface="Roboto Mono"/>
              </a:rPr>
            </a:br>
            <a:r>
              <a:rPr lang="en-US" dirty="0">
                <a:solidFill>
                  <a:srgbClr val="37474F"/>
                </a:solidFill>
                <a:latin typeface="Roboto Mono"/>
              </a:rPr>
              <a:t>        .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setContentTitle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textTitle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</a:t>
            </a:r>
            <a:br>
              <a:rPr lang="en-US" dirty="0">
                <a:solidFill>
                  <a:srgbClr val="37474F"/>
                </a:solidFill>
                <a:latin typeface="Roboto Mono"/>
              </a:rPr>
            </a:br>
            <a:r>
              <a:rPr lang="en-US" dirty="0">
                <a:solidFill>
                  <a:srgbClr val="37474F"/>
                </a:solidFill>
                <a:latin typeface="Roboto Mono"/>
              </a:rPr>
              <a:t>        .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setContentText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textContent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</a:t>
            </a:r>
            <a:br>
              <a:rPr lang="en-US" dirty="0">
                <a:solidFill>
                  <a:srgbClr val="37474F"/>
                </a:solidFill>
                <a:latin typeface="Roboto Mono"/>
              </a:rPr>
            </a:br>
            <a:r>
              <a:rPr lang="en-US" dirty="0">
                <a:solidFill>
                  <a:srgbClr val="37474F"/>
                </a:solidFill>
                <a:latin typeface="Roboto Mono"/>
              </a:rPr>
              <a:t>        .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setPriority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(</a:t>
            </a:r>
            <a:r>
              <a:rPr lang="en-US" dirty="0" err="1">
                <a:solidFill>
                  <a:srgbClr val="9C27B0"/>
                </a:solidFill>
                <a:latin typeface="Roboto Mono"/>
              </a:rPr>
              <a:t>NotificationCompat</a:t>
            </a:r>
            <a:r>
              <a:rPr lang="en-US" dirty="0" err="1">
                <a:solidFill>
                  <a:srgbClr val="37474F"/>
                </a:solidFill>
                <a:latin typeface="Roboto Mono"/>
              </a:rPr>
              <a:t>.PRIORITY_DEFAULT</a:t>
            </a:r>
            <a:r>
              <a:rPr lang="en-US" dirty="0">
                <a:solidFill>
                  <a:srgbClr val="37474F"/>
                </a:solidFill>
                <a:latin typeface="Roboto Mono"/>
              </a:rPr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7591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5C1059-F26B-46AA-90BA-BE398E37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Ειδοποιήσεις (</a:t>
            </a:r>
            <a:r>
              <a:rPr lang="en-US" dirty="0"/>
              <a:t>Notifications</a:t>
            </a:r>
            <a:r>
              <a:rPr lang="el-GR" dirty="0"/>
              <a:t>)</a:t>
            </a:r>
            <a:r>
              <a:rPr lang="en-US" dirty="0"/>
              <a:t> (</a:t>
            </a:r>
            <a:r>
              <a:rPr lang="el-GR" dirty="0"/>
              <a:t>4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547699-FE6E-4EFB-9B4E-B81460ECB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830" y="1192952"/>
            <a:ext cx="8577262" cy="511789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Font typeface="Wingdings" panose="05000000000000000000" pitchFamily="2" charset="2"/>
              <a:buChar char="q"/>
            </a:pPr>
            <a:r>
              <a:rPr lang="sr-Latn-CS" sz="2000" b="1" dirty="0"/>
              <a:t>AlertDialog</a:t>
            </a:r>
            <a:endParaRPr lang="en-US" sz="2000" b="1" dirty="0"/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</a:t>
            </a:r>
            <a:r>
              <a:rPr lang="en-US" sz="1200" dirty="0" err="1">
                <a:solidFill>
                  <a:srgbClr val="3366FF"/>
                </a:solidFill>
              </a:rPr>
              <a:t>AlertDialog.Builder</a:t>
            </a:r>
            <a:r>
              <a:rPr lang="en-US" sz="1200" dirty="0">
                <a:solidFill>
                  <a:srgbClr val="3366FF"/>
                </a:solidFill>
              </a:rPr>
              <a:t> builder = new </a:t>
            </a:r>
            <a:r>
              <a:rPr lang="en-US" sz="1200" dirty="0" err="1">
                <a:solidFill>
                  <a:srgbClr val="3366FF"/>
                </a:solidFill>
              </a:rPr>
              <a:t>AlertDialog.Builder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u="sng" dirty="0" err="1">
                <a:solidFill>
                  <a:srgbClr val="3366FF"/>
                </a:solidFill>
              </a:rPr>
              <a:t>getActivity</a:t>
            </a:r>
            <a:r>
              <a:rPr lang="en-US" sz="1200" u="sng" dirty="0">
                <a:solidFill>
                  <a:srgbClr val="3366FF"/>
                </a:solidFill>
              </a:rPr>
              <a:t>());</a:t>
            </a:r>
          </a:p>
          <a:p>
            <a:pPr>
              <a:buNone/>
            </a:pPr>
            <a:endParaRPr lang="el-GR" sz="1200" dirty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</a:t>
            </a:r>
            <a:r>
              <a:rPr lang="en-US" sz="1200" dirty="0" err="1">
                <a:solidFill>
                  <a:srgbClr val="3366FF"/>
                </a:solidFill>
              </a:rPr>
              <a:t>builder.setMessage</a:t>
            </a:r>
            <a:r>
              <a:rPr lang="en-US" sz="1200" dirty="0">
                <a:solidFill>
                  <a:srgbClr val="3366FF"/>
                </a:solidFill>
              </a:rPr>
              <a:t>("</a:t>
            </a:r>
            <a:r>
              <a:rPr lang="en-US" sz="1400" dirty="0">
                <a:solidFill>
                  <a:schemeClr val="tx2"/>
                </a:solidFill>
              </a:rPr>
              <a:t>Do you want to self-destruct?</a:t>
            </a:r>
            <a:r>
              <a:rPr lang="en-US" sz="1400" dirty="0">
                <a:solidFill>
                  <a:srgbClr val="3366FF"/>
                </a:solidFill>
              </a:rPr>
              <a:t>")</a:t>
            </a:r>
            <a:endParaRPr lang="en-US" sz="1200" dirty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       .</a:t>
            </a:r>
            <a:r>
              <a:rPr lang="en-US" sz="1200" dirty="0" err="1">
                <a:solidFill>
                  <a:srgbClr val="3366FF"/>
                </a:solidFill>
              </a:rPr>
              <a:t>setPositiveButton</a:t>
            </a:r>
            <a:r>
              <a:rPr lang="en-US" sz="1200" dirty="0">
                <a:solidFill>
                  <a:srgbClr val="3366FF"/>
                </a:solidFill>
              </a:rPr>
              <a:t>(“</a:t>
            </a:r>
            <a:r>
              <a:rPr lang="en-US" sz="1400" dirty="0">
                <a:solidFill>
                  <a:schemeClr val="tx2"/>
                </a:solidFill>
              </a:rPr>
              <a:t>Agree</a:t>
            </a:r>
            <a:r>
              <a:rPr lang="en-US" sz="1400" dirty="0">
                <a:solidFill>
                  <a:srgbClr val="3366FF"/>
                </a:solidFill>
              </a:rPr>
              <a:t>", </a:t>
            </a:r>
            <a:r>
              <a:rPr lang="en-US" sz="1200" dirty="0">
                <a:solidFill>
                  <a:srgbClr val="3366FF"/>
                </a:solidFill>
              </a:rPr>
              <a:t>new </a:t>
            </a:r>
            <a:r>
              <a:rPr lang="en-US" sz="1200" dirty="0" err="1">
                <a:solidFill>
                  <a:srgbClr val="3366FF"/>
                </a:solidFill>
              </a:rPr>
              <a:t>DialogInterface.OnClickListener</a:t>
            </a:r>
            <a:r>
              <a:rPr lang="en-US" sz="1200" dirty="0">
                <a:solidFill>
                  <a:srgbClr val="3366FF"/>
                </a:solidFill>
              </a:rPr>
              <a:t>() {</a:t>
            </a: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           public void </a:t>
            </a:r>
            <a:r>
              <a:rPr lang="en-US" sz="1200" dirty="0" err="1">
                <a:solidFill>
                  <a:srgbClr val="3366FF"/>
                </a:solidFill>
              </a:rPr>
              <a:t>onClick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dirty="0" err="1">
                <a:solidFill>
                  <a:srgbClr val="3366FF"/>
                </a:solidFill>
              </a:rPr>
              <a:t>DialogInterface</a:t>
            </a:r>
            <a:r>
              <a:rPr lang="en-US" sz="1200" dirty="0">
                <a:solidFill>
                  <a:srgbClr val="3366FF"/>
                </a:solidFill>
              </a:rPr>
              <a:t> dialog, </a:t>
            </a:r>
            <a:r>
              <a:rPr lang="en-US" sz="1200" dirty="0" err="1">
                <a:solidFill>
                  <a:srgbClr val="3366FF"/>
                </a:solidFill>
              </a:rPr>
              <a:t>int</a:t>
            </a:r>
            <a:r>
              <a:rPr lang="en-US" sz="1200" dirty="0">
                <a:solidFill>
                  <a:srgbClr val="3366FF"/>
                </a:solidFill>
              </a:rPr>
              <a:t> id) {</a:t>
            </a: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               // Exit code</a:t>
            </a:r>
          </a:p>
          <a:p>
            <a:pPr>
              <a:buNone/>
            </a:pPr>
            <a:r>
              <a:rPr lang="el-GR" sz="1200" dirty="0">
                <a:solidFill>
                  <a:srgbClr val="3366FF"/>
                </a:solidFill>
              </a:rPr>
              <a:t>                 }</a:t>
            </a:r>
          </a:p>
          <a:p>
            <a:pPr>
              <a:buNone/>
            </a:pPr>
            <a:r>
              <a:rPr lang="el-GR" sz="1200" dirty="0">
                <a:solidFill>
                  <a:srgbClr val="3366FF"/>
                </a:solidFill>
              </a:rPr>
              <a:t>             })</a:t>
            </a: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       .</a:t>
            </a:r>
            <a:r>
              <a:rPr lang="en-US" sz="1200" dirty="0" err="1">
                <a:solidFill>
                  <a:srgbClr val="3366FF"/>
                </a:solidFill>
              </a:rPr>
              <a:t>setNegativeButton</a:t>
            </a:r>
            <a:r>
              <a:rPr lang="en-US" sz="1200" dirty="0">
                <a:solidFill>
                  <a:srgbClr val="3366FF"/>
                </a:solidFill>
              </a:rPr>
              <a:t>(“</a:t>
            </a:r>
            <a:r>
              <a:rPr lang="en-US" sz="1400" dirty="0">
                <a:solidFill>
                  <a:schemeClr val="tx2"/>
                </a:solidFill>
              </a:rPr>
              <a:t>Disagree</a:t>
            </a:r>
            <a:r>
              <a:rPr lang="en-US" sz="1400" dirty="0">
                <a:solidFill>
                  <a:srgbClr val="3366FF"/>
                </a:solidFill>
              </a:rPr>
              <a:t>", </a:t>
            </a:r>
            <a:r>
              <a:rPr lang="en-US" sz="1200" dirty="0">
                <a:solidFill>
                  <a:srgbClr val="3366FF"/>
                </a:solidFill>
              </a:rPr>
              <a:t>new </a:t>
            </a:r>
            <a:r>
              <a:rPr lang="en-US" sz="1200" dirty="0" err="1">
                <a:solidFill>
                  <a:srgbClr val="3366FF"/>
                </a:solidFill>
              </a:rPr>
              <a:t>DialogInterface.OnClickListener</a:t>
            </a:r>
            <a:r>
              <a:rPr lang="en-US" sz="1200" dirty="0">
                <a:solidFill>
                  <a:srgbClr val="3366FF"/>
                </a:solidFill>
              </a:rPr>
              <a:t>() {</a:t>
            </a: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           public void </a:t>
            </a:r>
            <a:r>
              <a:rPr lang="en-US" sz="1200" dirty="0" err="1">
                <a:solidFill>
                  <a:srgbClr val="3366FF"/>
                </a:solidFill>
              </a:rPr>
              <a:t>onClick</a:t>
            </a:r>
            <a:r>
              <a:rPr lang="en-US" sz="1200" dirty="0">
                <a:solidFill>
                  <a:srgbClr val="3366FF"/>
                </a:solidFill>
              </a:rPr>
              <a:t>(</a:t>
            </a:r>
            <a:r>
              <a:rPr lang="en-US" sz="1200" dirty="0" err="1">
                <a:solidFill>
                  <a:srgbClr val="3366FF"/>
                </a:solidFill>
              </a:rPr>
              <a:t>DialogInterface</a:t>
            </a:r>
            <a:r>
              <a:rPr lang="en-US" sz="1200" dirty="0">
                <a:solidFill>
                  <a:srgbClr val="3366FF"/>
                </a:solidFill>
              </a:rPr>
              <a:t> dialog, </a:t>
            </a:r>
            <a:r>
              <a:rPr lang="en-US" sz="1200" dirty="0" err="1">
                <a:solidFill>
                  <a:srgbClr val="3366FF"/>
                </a:solidFill>
              </a:rPr>
              <a:t>int</a:t>
            </a:r>
            <a:r>
              <a:rPr lang="en-US" sz="1200" dirty="0">
                <a:solidFill>
                  <a:srgbClr val="3366FF"/>
                </a:solidFill>
              </a:rPr>
              <a:t> id) {</a:t>
            </a: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               // Return code</a:t>
            </a:r>
            <a:endParaRPr lang="en-US" sz="1200" u="sng" dirty="0">
              <a:solidFill>
                <a:srgbClr val="3366FF"/>
              </a:solidFill>
            </a:endParaRPr>
          </a:p>
          <a:p>
            <a:pPr>
              <a:buNone/>
            </a:pPr>
            <a:r>
              <a:rPr lang="el-GR" sz="1200" dirty="0">
                <a:solidFill>
                  <a:srgbClr val="3366FF"/>
                </a:solidFill>
              </a:rPr>
              <a:t>                 }</a:t>
            </a:r>
          </a:p>
          <a:p>
            <a:pPr>
              <a:buNone/>
            </a:pPr>
            <a:r>
              <a:rPr lang="el-GR" sz="1200" dirty="0">
                <a:solidFill>
                  <a:srgbClr val="3366FF"/>
                </a:solidFill>
              </a:rPr>
              <a:t>             });</a:t>
            </a:r>
          </a:p>
          <a:p>
            <a:pPr>
              <a:buNone/>
            </a:pPr>
            <a:endParaRPr lang="el-GR" sz="1200" dirty="0">
              <a:solidFill>
                <a:srgbClr val="3366FF"/>
              </a:solidFill>
            </a:endParaRPr>
          </a:p>
          <a:p>
            <a:pPr>
              <a:buNone/>
            </a:pPr>
            <a:r>
              <a:rPr lang="en-US" sz="1200" dirty="0">
                <a:solidFill>
                  <a:srgbClr val="3366FF"/>
                </a:solidFill>
              </a:rPr>
              <a:t>      </a:t>
            </a:r>
            <a:r>
              <a:rPr lang="en-US" sz="1200" dirty="0" err="1">
                <a:solidFill>
                  <a:srgbClr val="3366FF"/>
                </a:solidFill>
              </a:rPr>
              <a:t>AlertDialog</a:t>
            </a:r>
            <a:r>
              <a:rPr lang="en-US" sz="1200" dirty="0">
                <a:solidFill>
                  <a:srgbClr val="3366FF"/>
                </a:solidFill>
              </a:rPr>
              <a:t> dialog = </a:t>
            </a:r>
            <a:r>
              <a:rPr lang="en-US" sz="1200" dirty="0" err="1">
                <a:solidFill>
                  <a:srgbClr val="3366FF"/>
                </a:solidFill>
              </a:rPr>
              <a:t>builder.create</a:t>
            </a:r>
            <a:r>
              <a:rPr lang="en-US" sz="1200" dirty="0">
                <a:solidFill>
                  <a:srgbClr val="3366FF"/>
                </a:solidFill>
              </a:rPr>
              <a:t>();</a:t>
            </a:r>
          </a:p>
          <a:p>
            <a:endParaRPr lang="el-GR" sz="1600" dirty="0"/>
          </a:p>
        </p:txBody>
      </p:sp>
      <p:pic>
        <p:nvPicPr>
          <p:cNvPr id="5" name="Picture 2" descr="http://www.mathcs.org/java/android/images/alert_dialog_two_buttons.gif">
            <a:extLst>
              <a:ext uri="{FF2B5EF4-FFF2-40B4-BE49-F238E27FC236}">
                <a16:creationId xmlns:a16="http://schemas.microsoft.com/office/drawing/2014/main" id="{DBAEC7FE-44E5-4564-8ABB-44BDE3FC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569" y="1077756"/>
            <a:ext cx="2400515" cy="2590800"/>
          </a:xfrm>
          <a:prstGeom prst="rect">
            <a:avLst/>
          </a:prstGeom>
          <a:noFill/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5FB6133-E83E-422F-9085-9BE63917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82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486F6A9-E860-427A-98B2-BB44BC7B5875}"/>
              </a:ext>
            </a:extLst>
          </p:cNvPr>
          <p:cNvSpPr/>
          <p:nvPr/>
        </p:nvSpPr>
        <p:spPr>
          <a:xfrm>
            <a:off x="0" y="6453616"/>
            <a:ext cx="89309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https://developer.android.com/guide/topics/ui/dialogs.html</a:t>
            </a:r>
            <a:r>
              <a:rPr lang="el-GR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94158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9CC84A-6DA5-4BC4-A86F-8D684F6C3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  <a:endParaRPr lang="el-GR" dirty="0"/>
          </a:p>
        </p:txBody>
      </p:sp>
      <p:pic>
        <p:nvPicPr>
          <p:cNvPr id="5" name="5 - Θέση περιεχομένου" descr="fragments.png">
            <a:extLst>
              <a:ext uri="{FF2B5EF4-FFF2-40B4-BE49-F238E27FC236}">
                <a16:creationId xmlns:a16="http://schemas.microsoft.com/office/drawing/2014/main" id="{652C77DD-85B2-4B3C-ACCE-A5B45D4B62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8975" y="1295400"/>
            <a:ext cx="845513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01A9A00-3BA9-447C-A096-F68F90CC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83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08122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9DBA32-FB7C-4E79-9E44-194EB8E2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BBE899-CE2C-4276-83D9-6BA77D371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5010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000" dirty="0"/>
              <a:t>Ανεξάρτητο </a:t>
            </a:r>
            <a:r>
              <a:rPr lang="en-US" sz="2000" dirty="0"/>
              <a:t>component</a:t>
            </a:r>
            <a:r>
              <a:rPr lang="el-GR" sz="2000" dirty="0"/>
              <a:t> το οποίο χρησιμοποιείται από </a:t>
            </a:r>
            <a:r>
              <a:rPr lang="en-US" sz="2000" dirty="0"/>
              <a:t>activities. </a:t>
            </a:r>
            <a:endParaRPr lang="el-GR" sz="2000" dirty="0"/>
          </a:p>
          <a:p>
            <a:pPr lvl="1">
              <a:spcAft>
                <a:spcPts val="600"/>
              </a:spcAft>
            </a:pPr>
            <a:r>
              <a:rPr lang="el-GR" sz="1600" dirty="0"/>
              <a:t>Θεωρείται ως ένα είδος </a:t>
            </a:r>
            <a:r>
              <a:rPr lang="en-US" sz="1600" dirty="0"/>
              <a:t>sub-activity</a:t>
            </a:r>
            <a:endParaRPr lang="el-GR" sz="1600" dirty="0"/>
          </a:p>
          <a:p>
            <a:pPr>
              <a:spcAft>
                <a:spcPts val="600"/>
              </a:spcAft>
            </a:pPr>
            <a:r>
              <a:rPr lang="el-GR" sz="2000" dirty="0"/>
              <a:t>Για τα </a:t>
            </a:r>
            <a:r>
              <a:rPr lang="en-US" sz="2000" dirty="0"/>
              <a:t>fragments </a:t>
            </a:r>
            <a:r>
              <a:rPr lang="el-GR" sz="2000" dirty="0"/>
              <a:t>ορίζεται κύκλος ζωής αντίστοιχος του κύκλου ζωής ενός </a:t>
            </a:r>
            <a:r>
              <a:rPr lang="en-US" sz="2000" dirty="0"/>
              <a:t>activity</a:t>
            </a:r>
          </a:p>
          <a:p>
            <a:pPr>
              <a:spcAft>
                <a:spcPts val="600"/>
              </a:spcAft>
            </a:pPr>
            <a:r>
              <a:rPr lang="el-GR" sz="2000" dirty="0"/>
              <a:t>Δυναμικός και στατικός ορισμός</a:t>
            </a:r>
            <a:r>
              <a:rPr lang="en-US" sz="2000" dirty="0"/>
              <a:t> (on application running)</a:t>
            </a:r>
            <a:endParaRPr lang="el-GR" sz="2000" dirty="0"/>
          </a:p>
          <a:p>
            <a:pPr>
              <a:spcAft>
                <a:spcPts val="600"/>
              </a:spcAft>
            </a:pPr>
            <a:r>
              <a:rPr lang="el-GR" sz="2000" dirty="0"/>
              <a:t>Μια κλάση ορίζεται ως </a:t>
            </a:r>
            <a:r>
              <a:rPr lang="en-GB" sz="2000" dirty="0"/>
              <a:t>Fragment</a:t>
            </a:r>
            <a:endParaRPr lang="el-GR" sz="2000" dirty="0"/>
          </a:p>
          <a:p>
            <a:pPr lvl="1">
              <a:spcAft>
                <a:spcPts val="600"/>
              </a:spcAft>
            </a:pPr>
            <a:r>
              <a:rPr lang="en-GB" sz="1600" b="1" dirty="0"/>
              <a:t>extend Fragment</a:t>
            </a:r>
            <a:r>
              <a:rPr lang="el-GR" sz="1600" b="1" dirty="0"/>
              <a:t>,</a:t>
            </a:r>
            <a:r>
              <a:rPr lang="en-US" sz="1600" b="1" dirty="0"/>
              <a:t> </a:t>
            </a:r>
            <a:r>
              <a:rPr lang="en-GB" sz="1600" b="1" dirty="0" err="1"/>
              <a:t>ListFragment</a:t>
            </a:r>
            <a:r>
              <a:rPr lang="en-GB" sz="1600" b="1" dirty="0"/>
              <a:t>, </a:t>
            </a:r>
            <a:r>
              <a:rPr lang="en-GB" sz="1600" b="1" dirty="0" err="1"/>
              <a:t>DialogFragment</a:t>
            </a:r>
            <a:r>
              <a:rPr lang="en-GB" sz="1600" b="1" dirty="0"/>
              <a:t>, </a:t>
            </a:r>
            <a:r>
              <a:rPr lang="en-GB" sz="1600" b="1" dirty="0" err="1"/>
              <a:t>PreferenceFragment</a:t>
            </a:r>
            <a:endParaRPr lang="en-GB" sz="1600" b="1" dirty="0"/>
          </a:p>
          <a:p>
            <a:pPr lvl="1">
              <a:spcAft>
                <a:spcPts val="600"/>
              </a:spcAft>
            </a:pPr>
            <a:r>
              <a:rPr lang="en-GB" sz="1600" b="1" dirty="0"/>
              <a:t>Override </a:t>
            </a:r>
            <a:r>
              <a:rPr lang="en-GB" sz="1600" b="1" dirty="0" err="1"/>
              <a:t>onCreateView</a:t>
            </a:r>
            <a:r>
              <a:rPr lang="en-GB" sz="1600" b="1" dirty="0"/>
              <a:t>()</a:t>
            </a:r>
            <a:endParaRPr lang="el-GR" sz="1600" b="1" dirty="0"/>
          </a:p>
          <a:p>
            <a:pPr>
              <a:spcAft>
                <a:spcPts val="600"/>
              </a:spcAft>
            </a:pPr>
            <a:r>
              <a:rPr lang="el-GR" sz="2000" dirty="0"/>
              <a:t>Γενικά μας δίνει την δυνατότητα να επαναχρησιμοποιούμε </a:t>
            </a:r>
            <a:r>
              <a:rPr lang="en-US" sz="2000" dirty="0"/>
              <a:t>components</a:t>
            </a:r>
            <a:r>
              <a:rPr lang="el-GR" sz="2000" dirty="0"/>
              <a:t> σε διαφορετικά </a:t>
            </a:r>
            <a:r>
              <a:rPr lang="en-US" sz="2000" dirty="0"/>
              <a:t>layouts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CC8A0F6-75F8-4BAB-8091-D00AC454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84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C60FFBC-2EEF-4F63-B603-DF8B75FB26A5}"/>
              </a:ext>
            </a:extLst>
          </p:cNvPr>
          <p:cNvSpPr/>
          <p:nvPr/>
        </p:nvSpPr>
        <p:spPr>
          <a:xfrm>
            <a:off x="29497" y="648104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1400" dirty="0">
                <a:hlinkClick r:id="rId2"/>
              </a:rPr>
              <a:t>http://developer.android.com/guide/components/fragments.html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5075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E9C285-8B84-4E9B-AE2C-78025B19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Fragments</a:t>
            </a:r>
            <a:endParaRPr lang="el-GR" dirty="0"/>
          </a:p>
        </p:txBody>
      </p:sp>
      <p:pic>
        <p:nvPicPr>
          <p:cNvPr id="5" name="5 - Θέση περιεχομένου" descr="fragment_lifecycle.png">
            <a:extLst>
              <a:ext uri="{FF2B5EF4-FFF2-40B4-BE49-F238E27FC236}">
                <a16:creationId xmlns:a16="http://schemas.microsoft.com/office/drawing/2014/main" id="{68B8E32E-3D7D-47D1-B396-98DE8CF0C6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33510" y="1219200"/>
            <a:ext cx="3355975" cy="549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6 - Πίνακας">
            <a:extLst>
              <a:ext uri="{FF2B5EF4-FFF2-40B4-BE49-F238E27FC236}">
                <a16:creationId xmlns:a16="http://schemas.microsoft.com/office/drawing/2014/main" id="{581511F0-F0A1-4000-A851-AC55AB5B4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46579"/>
              </p:ext>
            </p:extLst>
          </p:nvPr>
        </p:nvGraphicFramePr>
        <p:xfrm>
          <a:off x="3810000" y="1447800"/>
          <a:ext cx="5334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2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48">
                <a:tc>
                  <a:txBody>
                    <a:bodyPr/>
                    <a:lstStyle/>
                    <a:p>
                      <a:r>
                        <a:rPr lang="en-US" sz="1400" dirty="0" err="1"/>
                        <a:t>onAttach</a:t>
                      </a:r>
                      <a:r>
                        <a:rPr lang="en-US" sz="1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Το </a:t>
                      </a:r>
                      <a:r>
                        <a:rPr lang="en-US" sz="1100" dirty="0"/>
                        <a:t>instance </a:t>
                      </a:r>
                      <a:r>
                        <a:rPr lang="el-GR" sz="1100" dirty="0"/>
                        <a:t>του </a:t>
                      </a:r>
                      <a:r>
                        <a:rPr lang="en-US" sz="1100" dirty="0"/>
                        <a:t>fragment</a:t>
                      </a:r>
                      <a:r>
                        <a:rPr lang="el-GR" sz="1100" dirty="0"/>
                        <a:t> συσχετίζεται με το </a:t>
                      </a:r>
                      <a:r>
                        <a:rPr lang="en-US" sz="1100" dirty="0"/>
                        <a:t>instance </a:t>
                      </a:r>
                      <a:r>
                        <a:rPr lang="el-GR" sz="1100" dirty="0"/>
                        <a:t>του</a:t>
                      </a:r>
                      <a:r>
                        <a:rPr lang="el-GR" sz="1100" baseline="0" dirty="0"/>
                        <a:t> </a:t>
                      </a:r>
                      <a:r>
                        <a:rPr lang="en-US" sz="1100" baseline="0" dirty="0"/>
                        <a:t>activity.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91">
                <a:tc>
                  <a:txBody>
                    <a:bodyPr/>
                    <a:lstStyle/>
                    <a:p>
                      <a:r>
                        <a:rPr lang="en-US" sz="1400" dirty="0" err="1"/>
                        <a:t>onCreate</a:t>
                      </a:r>
                      <a:r>
                        <a:rPr lang="en-US" sz="1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Δημιουργία</a:t>
                      </a:r>
                      <a:r>
                        <a:rPr lang="el-GR" sz="1100" baseline="0" dirty="0"/>
                        <a:t> του </a:t>
                      </a:r>
                      <a:r>
                        <a:rPr lang="en-US" sz="1100" baseline="0" dirty="0"/>
                        <a:t>fragment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2842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onCreateView</a:t>
                      </a:r>
                      <a:r>
                        <a:rPr lang="en-US" sz="1400" b="1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Το </a:t>
                      </a:r>
                      <a:r>
                        <a:rPr lang="en-US" sz="1100" dirty="0"/>
                        <a:t>instance</a:t>
                      </a:r>
                      <a:r>
                        <a:rPr lang="el-GR" sz="1100" baseline="0" dirty="0"/>
                        <a:t> του </a:t>
                      </a:r>
                      <a:r>
                        <a:rPr lang="en-US" sz="1100" baseline="0" dirty="0"/>
                        <a:t>fragment </a:t>
                      </a:r>
                      <a:r>
                        <a:rPr lang="el-GR" sz="1100" baseline="0" dirty="0"/>
                        <a:t>δημιουργεί την ιεραρχία παρουσίασης</a:t>
                      </a:r>
                      <a:r>
                        <a:rPr lang="en-US" sz="1100" baseline="0" dirty="0"/>
                        <a:t> </a:t>
                      </a:r>
                      <a:r>
                        <a:rPr lang="el-GR" sz="1100" baseline="0" dirty="0"/>
                        <a:t>(</a:t>
                      </a:r>
                      <a:r>
                        <a:rPr lang="en-US" sz="1100" baseline="0" dirty="0"/>
                        <a:t>view hierarchy</a:t>
                      </a:r>
                      <a:r>
                        <a:rPr lang="el-GR" sz="1100" baseline="0" dirty="0"/>
                        <a:t>) του.</a:t>
                      </a:r>
                      <a:r>
                        <a:rPr lang="en-US" sz="1100" baseline="0" dirty="0"/>
                        <a:t> </a:t>
                      </a:r>
                      <a:r>
                        <a:rPr lang="el-GR" sz="1100" baseline="0" dirty="0"/>
                        <a:t>Η ιεραρχία αυτή γίνεται μέλος της ιεραρχίας του </a:t>
                      </a:r>
                      <a:r>
                        <a:rPr lang="en-US" sz="1100" baseline="0" dirty="0"/>
                        <a:t>activity</a:t>
                      </a:r>
                      <a:r>
                        <a:rPr lang="el-GR" sz="1100" baseline="0" dirty="0"/>
                        <a:t> στο όποιο έχει οριστεί το </a:t>
                      </a:r>
                      <a:r>
                        <a:rPr lang="en-US" sz="1100" baseline="0" dirty="0"/>
                        <a:t>fragment.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2842">
                <a:tc>
                  <a:txBody>
                    <a:bodyPr/>
                    <a:lstStyle/>
                    <a:p>
                      <a:r>
                        <a:rPr lang="en-US" sz="1400" dirty="0" err="1"/>
                        <a:t>onActivityCreated</a:t>
                      </a:r>
                      <a:r>
                        <a:rPr lang="en-US" sz="1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Το</a:t>
                      </a:r>
                      <a:r>
                        <a:rPr lang="el-GR" sz="1100" baseline="0" dirty="0"/>
                        <a:t> </a:t>
                      </a:r>
                      <a:r>
                        <a:rPr lang="en-US" sz="1100" baseline="0" dirty="0"/>
                        <a:t>activity </a:t>
                      </a:r>
                      <a:r>
                        <a:rPr lang="el-GR" sz="1100" baseline="0" dirty="0"/>
                        <a:t>και το</a:t>
                      </a:r>
                      <a:r>
                        <a:rPr lang="en-US" sz="1100" baseline="0" dirty="0"/>
                        <a:t> fragment </a:t>
                      </a:r>
                      <a:r>
                        <a:rPr lang="el-GR" sz="1100" baseline="0" dirty="0"/>
                        <a:t>έχουν δημιουργήσει τα </a:t>
                      </a:r>
                      <a:r>
                        <a:rPr lang="en-US" sz="1100" baseline="0" dirty="0"/>
                        <a:t>instances </a:t>
                      </a:r>
                      <a:r>
                        <a:rPr lang="el-GR" sz="1100" baseline="0" dirty="0"/>
                        <a:t>τους</a:t>
                      </a:r>
                      <a:r>
                        <a:rPr lang="en-US" sz="1100" baseline="0" dirty="0"/>
                        <a:t> </a:t>
                      </a:r>
                      <a:r>
                        <a:rPr lang="el-GR" sz="1100" baseline="0" dirty="0"/>
                        <a:t>με βάση τα </a:t>
                      </a:r>
                      <a:r>
                        <a:rPr lang="en-US" sz="1100" baseline="0" dirty="0"/>
                        <a:t>view hierarchy </a:t>
                      </a:r>
                      <a:r>
                        <a:rPr lang="el-GR" sz="1100" baseline="0" dirty="0"/>
                        <a:t>τους. Πλέον υπάρχει πρόσβαση σε αυτά με την μέθοδο </a:t>
                      </a:r>
                      <a:r>
                        <a:rPr lang="en-US" sz="1100" b="1" baseline="0" dirty="0" err="1"/>
                        <a:t>findViewbyId</a:t>
                      </a:r>
                      <a:r>
                        <a:rPr lang="en-US" sz="1100" b="1" baseline="0" dirty="0"/>
                        <a:t>().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748">
                <a:tc>
                  <a:txBody>
                    <a:bodyPr/>
                    <a:lstStyle/>
                    <a:p>
                      <a:r>
                        <a:rPr lang="en-US" sz="1400" dirty="0" err="1"/>
                        <a:t>onResume</a:t>
                      </a:r>
                      <a:r>
                        <a:rPr lang="en-US" sz="1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Το </a:t>
                      </a:r>
                      <a:r>
                        <a:rPr lang="en-US" sz="1100" dirty="0"/>
                        <a:t>fragment </a:t>
                      </a:r>
                      <a:r>
                        <a:rPr lang="el-GR" sz="1100" dirty="0"/>
                        <a:t>είναι πλέον</a:t>
                      </a:r>
                      <a:r>
                        <a:rPr lang="el-GR" sz="1100" baseline="0" dirty="0"/>
                        <a:t> ενεργό και ορατό στον χρήστη.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113">
                <a:tc>
                  <a:txBody>
                    <a:bodyPr/>
                    <a:lstStyle/>
                    <a:p>
                      <a:r>
                        <a:rPr lang="en-US" sz="1400" dirty="0" err="1"/>
                        <a:t>onPause</a:t>
                      </a:r>
                      <a:r>
                        <a:rPr lang="en-US" sz="1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Το </a:t>
                      </a:r>
                      <a:r>
                        <a:rPr lang="en-US" sz="1100" dirty="0"/>
                        <a:t>fragment </a:t>
                      </a:r>
                      <a:r>
                        <a:rPr lang="el-GR" sz="1100" dirty="0"/>
                        <a:t>είναι ορατό</a:t>
                      </a:r>
                      <a:r>
                        <a:rPr lang="el-GR" sz="1100" baseline="0" dirty="0"/>
                        <a:t> αλλά όχι ενεργό,</a:t>
                      </a:r>
                      <a:r>
                        <a:rPr lang="en-US" sz="1100" baseline="0" dirty="0"/>
                        <a:t> </a:t>
                      </a:r>
                      <a:r>
                        <a:rPr lang="el-GR" sz="1100" baseline="0" dirty="0"/>
                        <a:t>πχ κάποιο άλλο </a:t>
                      </a:r>
                      <a:r>
                        <a:rPr lang="en-US" sz="1100" baseline="0" dirty="0"/>
                        <a:t>activity</a:t>
                      </a:r>
                      <a:r>
                        <a:rPr lang="el-GR" sz="1100" baseline="0" dirty="0"/>
                        <a:t> χρησιμοποιεί το συγκεκριμένο </a:t>
                      </a:r>
                      <a:r>
                        <a:rPr lang="en-US" sz="1100" baseline="0" dirty="0"/>
                        <a:t>fragment.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748">
                <a:tc>
                  <a:txBody>
                    <a:bodyPr/>
                    <a:lstStyle/>
                    <a:p>
                      <a:r>
                        <a:rPr lang="en-US" sz="1400" dirty="0" err="1"/>
                        <a:t>onStop</a:t>
                      </a:r>
                      <a:r>
                        <a:rPr lang="en-US" sz="1400" dirty="0"/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100" dirty="0"/>
                        <a:t>Το </a:t>
                      </a:r>
                      <a:r>
                        <a:rPr lang="en-US" sz="1100" dirty="0"/>
                        <a:t>fragment</a:t>
                      </a:r>
                      <a:r>
                        <a:rPr lang="en-US" sz="1100" baseline="0" dirty="0"/>
                        <a:t> </a:t>
                      </a:r>
                      <a:r>
                        <a:rPr lang="el-GR" sz="1100" baseline="0" dirty="0"/>
                        <a:t>πλέον δεν είναι ορατό στον χρήστη.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5FBDDACB-9F35-4241-A62A-95AE1259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85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74919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566738" y="1828800"/>
            <a:ext cx="8001000" cy="4267200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Εισαγωγή σε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Android</a:t>
            </a:r>
          </a:p>
          <a:p>
            <a:pPr eaLnBrk="1" hangingPunct="1">
              <a:defRPr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Δομή αρχείων σε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Android Projects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Activity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Intent</a:t>
            </a:r>
          </a:p>
          <a:p>
            <a:pPr eaLnBrk="1" hangingPunct="1">
              <a:defRPr/>
            </a:pP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Άλλες σημαντικές κλάσεις</a:t>
            </a:r>
          </a:p>
          <a:p>
            <a:pPr eaLnBrk="1" hangingPunct="1">
              <a:defRPr/>
            </a:pPr>
            <a:r>
              <a:rPr lang="en-US" sz="3600" dirty="0"/>
              <a:t>Sensors</a:t>
            </a:r>
            <a:endParaRPr lang="el-GR" sz="3600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E39E5A5-63A9-4E61-9E4C-7846284F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89B8E-2047-4F06-A827-7ADE0CEEBCCA}" type="slidenum">
              <a:rPr lang="el-GR" smtClean="0"/>
              <a:pPr>
                <a:defRPr/>
              </a:pPr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55739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:a16="http://schemas.microsoft.com/office/drawing/2014/main" id="{49D95FED-FA6D-45CE-A8E4-4FDF398FF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Αισθητήρες - </a:t>
            </a:r>
            <a:r>
              <a:rPr lang="en-US" dirty="0"/>
              <a:t>Sensors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BDE91D3-DE2B-43AA-B168-BBA105DEB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4248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2400" b="1" dirty="0"/>
              <a:t>Τι είναι αισθητήρας;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Συσκευή που ανιχνεύει και αποκρίνεται σε</a:t>
            </a:r>
            <a:r>
              <a:rPr lang="en-US" sz="2000" dirty="0"/>
              <a:t> </a:t>
            </a:r>
            <a:r>
              <a:rPr lang="el-GR" sz="2000" dirty="0"/>
              <a:t>κάποιου είδους εξωτερικό ερέθισμα</a:t>
            </a:r>
          </a:p>
          <a:p>
            <a:pPr>
              <a:spcAft>
                <a:spcPts val="600"/>
              </a:spcAft>
            </a:pPr>
            <a:r>
              <a:rPr lang="el-GR" sz="2400" b="1" dirty="0"/>
              <a:t>Τύποι αισθητήρων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Κίνησης (π.χ. </a:t>
            </a:r>
            <a:r>
              <a:rPr lang="el-GR" sz="2000" dirty="0" err="1"/>
              <a:t>επιταχυνσιόμετρο</a:t>
            </a:r>
            <a:r>
              <a:rPr lang="el-GR" sz="2000" dirty="0"/>
              <a:t>, γυροσκόπιο)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Περιβάλλοντος (π.χ. θερμοκρασίας, φωτισμού)</a:t>
            </a:r>
          </a:p>
          <a:p>
            <a:pPr lvl="1">
              <a:spcAft>
                <a:spcPts val="600"/>
              </a:spcAft>
            </a:pPr>
            <a:r>
              <a:rPr lang="el-GR" sz="2000" dirty="0"/>
              <a:t>Τοποθεσίας (π.χ. προσανατολισμού,</a:t>
            </a:r>
            <a:r>
              <a:rPr lang="en-US" sz="2000" dirty="0"/>
              <a:t> </a:t>
            </a:r>
            <a:r>
              <a:rPr lang="el-GR" sz="2000" dirty="0"/>
              <a:t>μαγνητόμετρο)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64D3CA3-DD01-4E73-B9F1-9608495C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87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8782350-ED50-4151-85C8-197DDC585B54}"/>
              </a:ext>
            </a:extLst>
          </p:cNvPr>
          <p:cNvSpPr/>
          <p:nvPr/>
        </p:nvSpPr>
        <p:spPr>
          <a:xfrm>
            <a:off x="0" y="6539701"/>
            <a:ext cx="83340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https://developer.android.com/guide/topics/sensors/sensors_overview</a:t>
            </a:r>
            <a:r>
              <a:rPr lang="en-US" sz="1400" dirty="0"/>
              <a:t> 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BE7F02FB-9DA3-476C-A252-5D7D60245C68}"/>
              </a:ext>
            </a:extLst>
          </p:cNvPr>
          <p:cNvSpPr/>
          <p:nvPr/>
        </p:nvSpPr>
        <p:spPr>
          <a:xfrm>
            <a:off x="5715000" y="652917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>
                <a:hlinkClick r:id="rId3"/>
              </a:rPr>
              <a:t>https://source.android.com/devices/sensors</a:t>
            </a:r>
            <a:r>
              <a:rPr lang="el-GR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99899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97EDDE-D3F6-4D90-8DAA-D784654F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αισθητήρων</a:t>
            </a:r>
            <a:endParaRPr lang="en-US" dirty="0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654D07A3-11B4-46A6-9003-F074D83A6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944790"/>
              </p:ext>
            </p:extLst>
          </p:nvPr>
        </p:nvGraphicFramePr>
        <p:xfrm>
          <a:off x="152400" y="1139702"/>
          <a:ext cx="8991600" cy="54491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1045831181"/>
                    </a:ext>
                  </a:extLst>
                </a:gridCol>
                <a:gridCol w="995901">
                  <a:extLst>
                    <a:ext uri="{9D8B030D-6E8A-4147-A177-3AD203B41FA5}">
                      <a16:colId xmlns:a16="http://schemas.microsoft.com/office/drawing/2014/main" val="803764254"/>
                    </a:ext>
                  </a:extLst>
                </a:gridCol>
                <a:gridCol w="3576266">
                  <a:extLst>
                    <a:ext uri="{9D8B030D-6E8A-4147-A177-3AD203B41FA5}">
                      <a16:colId xmlns:a16="http://schemas.microsoft.com/office/drawing/2014/main" val="2526473775"/>
                    </a:ext>
                  </a:extLst>
                </a:gridCol>
                <a:gridCol w="2209633">
                  <a:extLst>
                    <a:ext uri="{9D8B030D-6E8A-4147-A177-3AD203B41FA5}">
                      <a16:colId xmlns:a16="http://schemas.microsoft.com/office/drawing/2014/main" val="4120115054"/>
                    </a:ext>
                  </a:extLst>
                </a:gridCol>
              </a:tblGrid>
              <a:tr h="308098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Sensor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Type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Description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Common Uses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973774"/>
                  </a:ext>
                </a:extLst>
              </a:tr>
              <a:tr h="652426">
                <a:tc>
                  <a:txBody>
                    <a:bodyPr/>
                    <a:lstStyle/>
                    <a:p>
                      <a:r>
                        <a:rPr lang="en-US" sz="1200" b="1" dirty="0">
                          <a:hlinkClick r:id="rId2"/>
                        </a:rPr>
                        <a:t>TYPE_ACCELEROMETER</a:t>
                      </a:r>
                      <a:endParaRPr lang="en-US" sz="1200" b="1" dirty="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</a:t>
                      </a:r>
                      <a:r>
                        <a:rPr lang="en-US" sz="1200" b="1" dirty="0"/>
                        <a:t>acceleration force </a:t>
                      </a:r>
                      <a:r>
                        <a:rPr lang="en-US" sz="1200" dirty="0"/>
                        <a:t>in m/s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 that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 applied to </a:t>
                      </a:r>
                      <a:r>
                        <a:rPr lang="en-US" sz="1200" dirty="0"/>
                        <a:t>a device on all three physical axes (x, y, and z), </a:t>
                      </a:r>
                      <a:r>
                        <a:rPr lang="en-US" sz="1200" i="1" dirty="0"/>
                        <a:t>including the force of gravity.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Motion detection (shake, tilt, etc.).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590786"/>
                  </a:ext>
                </a:extLst>
              </a:tr>
              <a:tr h="427289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3"/>
                        </a:rPr>
                        <a:t>TYPE_AMBIENT_TEMPERATURE</a:t>
                      </a:r>
                      <a:endParaRPr lang="en-US" sz="1200" dirty="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ambient room</a:t>
                      </a:r>
                      <a:r>
                        <a:rPr lang="en-US" sz="1200" b="1" dirty="0"/>
                        <a:t> temperature in degrees Celsius </a:t>
                      </a:r>
                      <a:r>
                        <a:rPr lang="en-US" sz="1200" dirty="0"/>
                        <a:t>(°C). See note below.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Monitoring air temperatures.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86269"/>
                  </a:ext>
                </a:extLst>
              </a:tr>
              <a:tr h="427289">
                <a:tc>
                  <a:txBody>
                    <a:bodyPr/>
                    <a:lstStyle/>
                    <a:p>
                      <a:r>
                        <a:rPr lang="en-US" sz="1200">
                          <a:hlinkClick r:id="rId4"/>
                        </a:rPr>
                        <a:t>TYPE_GRAVITY</a:t>
                      </a:r>
                      <a:endParaRPr lang="en-US" sz="12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Software or 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Measures the force of gravity </a:t>
                      </a:r>
                      <a:r>
                        <a:rPr lang="en-US" sz="1200" dirty="0"/>
                        <a:t>in m/s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 that is applied to a device on all three physical axes (x, y, z).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Motion detection (shake, tilt, etc.).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170161"/>
                  </a:ext>
                </a:extLst>
              </a:tr>
              <a:tr h="448664">
                <a:tc>
                  <a:txBody>
                    <a:bodyPr/>
                    <a:lstStyle/>
                    <a:p>
                      <a:r>
                        <a:rPr lang="en-US" sz="1200">
                          <a:hlinkClick r:id="rId5"/>
                        </a:rPr>
                        <a:t>TYPE_GYROSCOPE</a:t>
                      </a:r>
                      <a:endParaRPr lang="en-US" sz="12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a </a:t>
                      </a:r>
                      <a:r>
                        <a:rPr lang="en-US" sz="1200" b="1" dirty="0"/>
                        <a:t>device's rate of rotation in rad/s </a:t>
                      </a:r>
                      <a:r>
                        <a:rPr lang="en-US" sz="1200" dirty="0"/>
                        <a:t>around each of the three physical axes (x, y, and z).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Rotation detection (spin, turn, etc.).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1770141"/>
                  </a:ext>
                </a:extLst>
              </a:tr>
              <a:tr h="287145">
                <a:tc>
                  <a:txBody>
                    <a:bodyPr/>
                    <a:lstStyle/>
                    <a:p>
                      <a:r>
                        <a:rPr lang="en-US" sz="1200">
                          <a:hlinkClick r:id="rId6"/>
                        </a:rPr>
                        <a:t>TYPE_LIGHT</a:t>
                      </a:r>
                      <a:endParaRPr lang="en-US" sz="12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ambient </a:t>
                      </a:r>
                      <a:r>
                        <a:rPr lang="en-US" sz="1200" b="0" dirty="0"/>
                        <a:t>light level </a:t>
                      </a:r>
                      <a:r>
                        <a:rPr lang="en-US" sz="1200" dirty="0"/>
                        <a:t>(</a:t>
                      </a:r>
                      <a:r>
                        <a:rPr lang="en-US" sz="1200" b="1" dirty="0"/>
                        <a:t>illumination</a:t>
                      </a:r>
                      <a:r>
                        <a:rPr lang="en-US" sz="1200" dirty="0"/>
                        <a:t>) in lx.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Controlling screen brightness.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2496077"/>
                  </a:ext>
                </a:extLst>
              </a:tr>
              <a:tr h="631959">
                <a:tc>
                  <a:txBody>
                    <a:bodyPr/>
                    <a:lstStyle/>
                    <a:p>
                      <a:r>
                        <a:rPr lang="en-US" sz="1200">
                          <a:hlinkClick r:id="rId7"/>
                        </a:rPr>
                        <a:t>TYPE_LINEAR_ACCELERATION</a:t>
                      </a:r>
                      <a:endParaRPr lang="en-US" sz="12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Software or 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Measures the acceleration force </a:t>
                      </a:r>
                      <a:r>
                        <a:rPr lang="en-US" sz="1200" dirty="0"/>
                        <a:t>in m/s</a:t>
                      </a:r>
                      <a:r>
                        <a:rPr lang="en-US" sz="1200" baseline="30000" dirty="0"/>
                        <a:t>2</a:t>
                      </a:r>
                      <a:r>
                        <a:rPr lang="en-US" sz="1200" dirty="0"/>
                        <a:t> that is applied to a device on all three physical axes (x, y, and z), </a:t>
                      </a:r>
                      <a:r>
                        <a:rPr lang="en-US" sz="1200" i="1" dirty="0"/>
                        <a:t>excluding the force of gravity.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Monitoring acceleration along a single axis.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822161"/>
                  </a:ext>
                </a:extLst>
              </a:tr>
              <a:tr h="427289">
                <a:tc>
                  <a:txBody>
                    <a:bodyPr/>
                    <a:lstStyle/>
                    <a:p>
                      <a:r>
                        <a:rPr lang="en-US" sz="1200" dirty="0">
                          <a:hlinkClick r:id="rId8"/>
                        </a:rPr>
                        <a:t>TYPE_MAGNETIC_FIELD</a:t>
                      </a:r>
                      <a:endParaRPr lang="en-US" sz="1200" dirty="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the ambient </a:t>
                      </a:r>
                      <a:r>
                        <a:rPr lang="en-US" sz="1200" b="1" dirty="0"/>
                        <a:t>geomagnetic field </a:t>
                      </a:r>
                      <a:r>
                        <a:rPr lang="en-US" sz="1200" dirty="0"/>
                        <a:t>for all three physical axes (x, y, z) in </a:t>
                      </a:r>
                      <a:r>
                        <a:rPr lang="en-US" sz="1200" dirty="0" err="1"/>
                        <a:t>μT</a:t>
                      </a:r>
                      <a:r>
                        <a:rPr lang="en-US" sz="1200" dirty="0"/>
                        <a:t>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Creating a compass.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44005"/>
                  </a:ext>
                </a:extLst>
              </a:tr>
              <a:tr h="1256257">
                <a:tc>
                  <a:txBody>
                    <a:bodyPr/>
                    <a:lstStyle/>
                    <a:p>
                      <a:r>
                        <a:rPr lang="en-US" sz="1200">
                          <a:hlinkClick r:id="rId9"/>
                        </a:rPr>
                        <a:t>TYPE_ORIENTATION</a:t>
                      </a:r>
                      <a:endParaRPr lang="en-US" sz="12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Software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Measures degrees of </a:t>
                      </a:r>
                      <a:r>
                        <a:rPr lang="en-US" sz="1200" b="1" dirty="0"/>
                        <a:t>rotation </a:t>
                      </a:r>
                      <a:r>
                        <a:rPr lang="en-US" sz="1200" dirty="0"/>
                        <a:t>that a device makes around all three physical axes (x, y, z). As of API level 3 you can obtain the inclination matrix and rotation matrix for a device by using the gravity sensor and the geomagnetic field sensor in conjunction with the </a:t>
                      </a:r>
                      <a:r>
                        <a:rPr lang="en-US" sz="1200" dirty="0" err="1">
                          <a:hlinkClick r:id="rId10"/>
                        </a:rPr>
                        <a:t>getRotationMatrix</a:t>
                      </a:r>
                      <a:r>
                        <a:rPr lang="en-US" sz="1200" dirty="0">
                          <a:hlinkClick r:id="rId10"/>
                        </a:rPr>
                        <a:t>()</a:t>
                      </a:r>
                      <a:r>
                        <a:rPr lang="en-US" sz="1200" dirty="0"/>
                        <a:t> method.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Determining device position.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137803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FDD12C-F03C-43EE-8A85-FE21D451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86920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97EDDE-D3F6-4D90-8DAA-D784654FA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654D07A3-11B4-46A6-9003-F074D83A6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697602"/>
              </p:ext>
            </p:extLst>
          </p:nvPr>
        </p:nvGraphicFramePr>
        <p:xfrm>
          <a:off x="360363" y="1981200"/>
          <a:ext cx="8000999" cy="3935904"/>
        </p:xfrm>
        <a:graphic>
          <a:graphicData uri="http://schemas.openxmlformats.org/drawingml/2006/table">
            <a:tbl>
              <a:tblPr/>
              <a:tblGrid>
                <a:gridCol w="2000249">
                  <a:extLst>
                    <a:ext uri="{9D8B030D-6E8A-4147-A177-3AD203B41FA5}">
                      <a16:colId xmlns:a16="http://schemas.microsoft.com/office/drawing/2014/main" val="1045831181"/>
                    </a:ext>
                  </a:extLst>
                </a:gridCol>
                <a:gridCol w="1535076">
                  <a:extLst>
                    <a:ext uri="{9D8B030D-6E8A-4147-A177-3AD203B41FA5}">
                      <a16:colId xmlns:a16="http://schemas.microsoft.com/office/drawing/2014/main" val="803764254"/>
                    </a:ext>
                  </a:extLst>
                </a:gridCol>
                <a:gridCol w="2578552">
                  <a:extLst>
                    <a:ext uri="{9D8B030D-6E8A-4147-A177-3AD203B41FA5}">
                      <a16:colId xmlns:a16="http://schemas.microsoft.com/office/drawing/2014/main" val="2526473775"/>
                    </a:ext>
                  </a:extLst>
                </a:gridCol>
                <a:gridCol w="1887122">
                  <a:extLst>
                    <a:ext uri="{9D8B030D-6E8A-4147-A177-3AD203B41FA5}">
                      <a16:colId xmlns:a16="http://schemas.microsoft.com/office/drawing/2014/main" val="4120115054"/>
                    </a:ext>
                  </a:extLst>
                </a:gridCol>
              </a:tblGrid>
              <a:tr h="101049"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Sensor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Type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effectLst/>
                        </a:rPr>
                        <a:t>Description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effectLst/>
                        </a:rPr>
                        <a:t>Common Uses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973774"/>
                  </a:ext>
                </a:extLst>
              </a:tr>
              <a:tr h="173721">
                <a:tc>
                  <a:txBody>
                    <a:bodyPr/>
                    <a:lstStyle/>
                    <a:p>
                      <a:r>
                        <a:rPr lang="en-US" sz="1100" dirty="0">
                          <a:hlinkClick r:id="rId2"/>
                        </a:rPr>
                        <a:t>TYPE_PRESSURE</a:t>
                      </a:r>
                      <a:endParaRPr lang="en-US" sz="1100" dirty="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Measures the ambient </a:t>
                      </a:r>
                      <a:r>
                        <a:rPr lang="en-US" sz="1100" b="1" dirty="0"/>
                        <a:t>air pressure </a:t>
                      </a:r>
                      <a:r>
                        <a:rPr lang="en-US" sz="1100" dirty="0"/>
                        <a:t>in </a:t>
                      </a:r>
                      <a:r>
                        <a:rPr lang="en-US" sz="1100" dirty="0" err="1"/>
                        <a:t>hPa</a:t>
                      </a:r>
                      <a:r>
                        <a:rPr lang="en-US" sz="1100" dirty="0"/>
                        <a:t> or mbar.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Monitoring air pressure changes.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936974"/>
                  </a:ext>
                </a:extLst>
              </a:tr>
              <a:tr h="574617">
                <a:tc>
                  <a:txBody>
                    <a:bodyPr/>
                    <a:lstStyle/>
                    <a:p>
                      <a:r>
                        <a:rPr lang="en-US" sz="1100">
                          <a:hlinkClick r:id="rId3"/>
                        </a:rPr>
                        <a:t>TYPE_PROXIMITY</a:t>
                      </a:r>
                      <a:endParaRPr lang="en-US" sz="11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Measures the proximity of an object in cm relative to the view screen of a device.</a:t>
                      </a:r>
                      <a:endParaRPr lang="el-GR" sz="1100" dirty="0"/>
                    </a:p>
                    <a:p>
                      <a:r>
                        <a:rPr lang="en-US" sz="1100" dirty="0"/>
                        <a:t>This sensor is typically used to determine whether </a:t>
                      </a:r>
                      <a:r>
                        <a:rPr lang="en-US" sz="1100" b="1" dirty="0"/>
                        <a:t>a handset is being held up to a person's ear</a:t>
                      </a:r>
                      <a:r>
                        <a:rPr lang="en-US" sz="1100" dirty="0"/>
                        <a:t>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Phone position during a call.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294902"/>
                  </a:ext>
                </a:extLst>
              </a:tr>
              <a:tr h="213811">
                <a:tc>
                  <a:txBody>
                    <a:bodyPr/>
                    <a:lstStyle/>
                    <a:p>
                      <a:r>
                        <a:rPr lang="en-US" sz="1100">
                          <a:hlinkClick r:id="rId4"/>
                        </a:rPr>
                        <a:t>TYPE_RELATIVE_HUMIDITY</a:t>
                      </a:r>
                      <a:endParaRPr lang="en-US" sz="11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Measures the relative ambient </a:t>
                      </a:r>
                      <a:r>
                        <a:rPr lang="en-US" sz="1100" b="1" dirty="0"/>
                        <a:t>humidity</a:t>
                      </a:r>
                      <a:r>
                        <a:rPr lang="en-US" sz="1100" dirty="0"/>
                        <a:t> in percent (%).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Monitoring dewpoint, absolute, and relative humidity.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457178"/>
                  </a:ext>
                </a:extLst>
              </a:tr>
              <a:tr h="293990">
                <a:tc>
                  <a:txBody>
                    <a:bodyPr/>
                    <a:lstStyle/>
                    <a:p>
                      <a:r>
                        <a:rPr lang="en-US" sz="1100">
                          <a:hlinkClick r:id="rId5"/>
                        </a:rPr>
                        <a:t>TYPE_ROTATION_VECTOR</a:t>
                      </a:r>
                      <a:endParaRPr lang="en-US" sz="11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Software or 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Measures the </a:t>
                      </a:r>
                      <a:r>
                        <a:rPr lang="en-US" sz="1100" b="1" dirty="0"/>
                        <a:t>orientation of a device by providing </a:t>
                      </a:r>
                      <a:r>
                        <a:rPr lang="en-US" sz="1100" dirty="0"/>
                        <a:t>the three elements of the device's rotation vector.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Motion detection and rotation detection.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2315026"/>
                  </a:ext>
                </a:extLst>
              </a:tr>
              <a:tr h="654796">
                <a:tc>
                  <a:txBody>
                    <a:bodyPr/>
                    <a:lstStyle/>
                    <a:p>
                      <a:r>
                        <a:rPr lang="en-US" sz="1100">
                          <a:hlinkClick r:id="rId6"/>
                        </a:rPr>
                        <a:t>TYPE_TEMPERATURE</a:t>
                      </a:r>
                      <a:endParaRPr lang="en-US" sz="1100"/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Hardware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Measures </a:t>
                      </a:r>
                      <a:r>
                        <a:rPr lang="en-US" sz="1100" b="1" dirty="0"/>
                        <a:t>the temperature of the device in degrees Celsius </a:t>
                      </a:r>
                      <a:r>
                        <a:rPr lang="en-US" sz="1100" dirty="0"/>
                        <a:t>(°C). This sensor implementation varies across devices and this sensor was replaced with the </a:t>
                      </a:r>
                      <a:r>
                        <a:rPr lang="en-US" sz="1100" dirty="0">
                          <a:hlinkClick r:id="rId7"/>
                        </a:rPr>
                        <a:t>TYPE_AMBIENT_TEMPERATURE</a:t>
                      </a:r>
                      <a:r>
                        <a:rPr lang="en-US" sz="1100" dirty="0"/>
                        <a:t> sensor in API Level 14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/>
                        <a:t>Monitoring temperatures.</a:t>
                      </a:r>
                    </a:p>
                  </a:txBody>
                  <a:tcPr marL="13363" marR="13363" marT="6682" marB="668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3118239"/>
                  </a:ext>
                </a:extLst>
              </a:tr>
            </a:tbl>
          </a:graphicData>
        </a:graphic>
      </p:graphicFrame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FDD12C-F03C-43EE-8A85-FE21D451F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89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45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03A114-A5B4-418A-B671-92C4D8E7A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Dalvik</a:t>
            </a:r>
            <a:r>
              <a:rPr lang="en-US" dirty="0"/>
              <a:t> Virtual Machine (VM)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101740-09B5-46E9-9981-A2BA6F85D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54" y="1353979"/>
            <a:ext cx="4495800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sz="1600" dirty="0"/>
              <a:t>Βελτιστοποιημένο </a:t>
            </a:r>
            <a:r>
              <a:rPr lang="en-US" sz="1600" dirty="0"/>
              <a:t>Java VM </a:t>
            </a:r>
            <a:r>
              <a:rPr lang="el-GR" sz="1600" dirty="0"/>
              <a:t>με χαμηλές απαιτήσεις μνήμης</a:t>
            </a:r>
          </a:p>
          <a:p>
            <a:pPr>
              <a:spcAft>
                <a:spcPts val="600"/>
              </a:spcAft>
            </a:pPr>
            <a:r>
              <a:rPr lang="el-GR" sz="1600" dirty="0"/>
              <a:t>Μεταγλώττιση κώδικα σε </a:t>
            </a:r>
            <a:r>
              <a:rPr lang="en-US" sz="1600" dirty="0"/>
              <a:t>machine-independent </a:t>
            </a:r>
            <a:r>
              <a:rPr lang="el-GR" sz="1600" dirty="0"/>
              <a:t>εντολές (</a:t>
            </a:r>
            <a:r>
              <a:rPr lang="en-US" sz="1600" dirty="0"/>
              <a:t>bytecodes) </a:t>
            </a:r>
            <a:r>
              <a:rPr lang="el-GR" sz="1600" dirty="0"/>
              <a:t>οι οποίες εκτελούνται από το</a:t>
            </a:r>
            <a:r>
              <a:rPr lang="en-US" sz="1600" dirty="0"/>
              <a:t> </a:t>
            </a:r>
            <a:r>
              <a:rPr lang="en-US" sz="1600" dirty="0" err="1"/>
              <a:t>Dalvik</a:t>
            </a:r>
            <a:r>
              <a:rPr lang="en-US" sz="1600" dirty="0"/>
              <a:t> VM </a:t>
            </a:r>
            <a:r>
              <a:rPr lang="el-GR" sz="1600" dirty="0"/>
              <a:t>στη κινητή συσκευή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Just-in-time (JIT) compilation</a:t>
            </a:r>
            <a:endParaRPr lang="el-GR" sz="1600" dirty="0"/>
          </a:p>
          <a:p>
            <a:pPr lvl="1">
              <a:spcAft>
                <a:spcPts val="600"/>
              </a:spcAft>
            </a:pPr>
            <a:r>
              <a:rPr lang="en-US" sz="1200" dirty="0"/>
              <a:t>O DEX JIT compiler (dx tool) </a:t>
            </a:r>
            <a:r>
              <a:rPr lang="el-GR" sz="1200" dirty="0"/>
              <a:t>μεταγλωττίζει τα </a:t>
            </a:r>
            <a:r>
              <a:rPr lang="en-US" sz="1200" dirty="0"/>
              <a:t>Java bytecode </a:t>
            </a:r>
            <a:r>
              <a:rPr lang="el-GR" sz="1200" dirty="0"/>
              <a:t>σε </a:t>
            </a:r>
            <a:r>
              <a:rPr lang="en-US" sz="1200" dirty="0"/>
              <a:t>native machine language </a:t>
            </a:r>
            <a:r>
              <a:rPr lang="el-GR" sz="1200" b="1" dirty="0"/>
              <a:t>κατά την εκτέλεση του κώδικα </a:t>
            </a:r>
            <a:r>
              <a:rPr lang="en-US" sz="1200" b="1" dirty="0"/>
              <a:t>(run time) </a:t>
            </a:r>
            <a:r>
              <a:rPr lang="el-GR" sz="1200" dirty="0"/>
              <a:t>και όχι πρωτύτερα</a:t>
            </a:r>
          </a:p>
          <a:p>
            <a:pPr>
              <a:spcAft>
                <a:spcPts val="600"/>
              </a:spcAft>
            </a:pPr>
            <a:r>
              <a:rPr lang="el-GR" sz="1600" dirty="0"/>
              <a:t>Βασίζεται στο </a:t>
            </a:r>
            <a:r>
              <a:rPr lang="en-US" sz="1600" dirty="0"/>
              <a:t>Linux Kernel </a:t>
            </a:r>
            <a:r>
              <a:rPr lang="el-GR" sz="1600" dirty="0"/>
              <a:t>για</a:t>
            </a:r>
          </a:p>
          <a:p>
            <a:pPr lvl="1">
              <a:spcAft>
                <a:spcPts val="600"/>
              </a:spcAft>
            </a:pPr>
            <a:r>
              <a:rPr lang="en-US" sz="1200" dirty="0"/>
              <a:t>Threading</a:t>
            </a:r>
          </a:p>
          <a:p>
            <a:pPr lvl="1">
              <a:spcAft>
                <a:spcPts val="600"/>
              </a:spcAft>
            </a:pPr>
            <a:r>
              <a:rPr lang="en-US" sz="1200" dirty="0"/>
              <a:t>Low-level </a:t>
            </a:r>
            <a:r>
              <a:rPr lang="el-GR" sz="1200" dirty="0"/>
              <a:t>διαχείριση μνήμης</a:t>
            </a:r>
          </a:p>
          <a:p>
            <a:pPr>
              <a:spcAft>
                <a:spcPts val="600"/>
              </a:spcAft>
            </a:pPr>
            <a:r>
              <a:rPr lang="el-GR" sz="1600" dirty="0"/>
              <a:t>Δυνατότητα πολλαπλών </a:t>
            </a:r>
            <a:r>
              <a:rPr lang="en-US" sz="1600" dirty="0"/>
              <a:t>VM </a:t>
            </a:r>
            <a:r>
              <a:rPr lang="el-GR" sz="1600" dirty="0" err="1"/>
              <a:t>στιγμιοτύπων</a:t>
            </a:r>
            <a:r>
              <a:rPr lang="el-GR" sz="1600" dirty="0"/>
              <a:t> που επωφελούνται από το </a:t>
            </a:r>
            <a:r>
              <a:rPr lang="en-US" sz="1600" dirty="0"/>
              <a:t>Linux OS </a:t>
            </a:r>
            <a:r>
              <a:rPr lang="el-GR" sz="1600" dirty="0"/>
              <a:t>για απομόνωση ασφάλειας και διεργασιών</a:t>
            </a:r>
          </a:p>
          <a:p>
            <a:pPr>
              <a:spcAft>
                <a:spcPts val="600"/>
              </a:spcAft>
            </a:pPr>
            <a:endParaRPr lang="el-GR" sz="1600" dirty="0"/>
          </a:p>
        </p:txBody>
      </p:sp>
      <p:grpSp>
        <p:nvGrpSpPr>
          <p:cNvPr id="13" name="Ομάδα 12">
            <a:extLst>
              <a:ext uri="{FF2B5EF4-FFF2-40B4-BE49-F238E27FC236}">
                <a16:creationId xmlns:a16="http://schemas.microsoft.com/office/drawing/2014/main" id="{E961F337-FA1A-4519-A444-2A3ABD07D85F}"/>
              </a:ext>
            </a:extLst>
          </p:cNvPr>
          <p:cNvGrpSpPr/>
          <p:nvPr/>
        </p:nvGrpSpPr>
        <p:grpSpPr>
          <a:xfrm>
            <a:off x="4419600" y="1371253"/>
            <a:ext cx="4495800" cy="2209800"/>
            <a:chOff x="1905000" y="3886200"/>
            <a:chExt cx="3886200" cy="2209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BE8A45-6621-40C6-B669-12C496DAAF67}"/>
                </a:ext>
              </a:extLst>
            </p:cNvPr>
            <p:cNvSpPr/>
            <p:nvPr/>
          </p:nvSpPr>
          <p:spPr bwMode="auto">
            <a:xfrm>
              <a:off x="1905000" y="3886200"/>
              <a:ext cx="3886200" cy="22098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 err="1"/>
                <a:t>Dalvik</a:t>
              </a:r>
              <a:r>
                <a:rPr lang="en-US" sz="1400" dirty="0"/>
                <a:t> VM</a:t>
              </a:r>
              <a:endParaRPr lang="el-GR" sz="1400" dirty="0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CE084859-97AA-4480-B07B-3C6BDFEEA018}"/>
                </a:ext>
              </a:extLst>
            </p:cNvPr>
            <p:cNvSpPr/>
            <p:nvPr/>
          </p:nvSpPr>
          <p:spPr bwMode="auto">
            <a:xfrm>
              <a:off x="4571999" y="4267200"/>
              <a:ext cx="1066800" cy="1295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/>
                <a:t>Executable bytecode files</a:t>
              </a:r>
              <a:endParaRPr lang="el-GR" sz="1200" dirty="0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A0938B42-1115-4AB4-A260-2352ED175D98}"/>
                </a:ext>
              </a:extLst>
            </p:cNvPr>
            <p:cNvSpPr/>
            <p:nvPr/>
          </p:nvSpPr>
          <p:spPr bwMode="auto">
            <a:xfrm>
              <a:off x="2057400" y="4267200"/>
              <a:ext cx="1676400" cy="1752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dirty="0"/>
                <a:t>Compile time</a:t>
              </a:r>
              <a:endParaRPr lang="el-GR" sz="1200" dirty="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8E19C998-D9E7-4D79-BEAF-12433C8B16D5}"/>
                </a:ext>
              </a:extLst>
            </p:cNvPr>
            <p:cNvSpPr/>
            <p:nvPr/>
          </p:nvSpPr>
          <p:spPr bwMode="auto">
            <a:xfrm>
              <a:off x="4572000" y="4953000"/>
              <a:ext cx="10668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en-US" sz="1600" dirty="0"/>
                <a:t>.</a:t>
              </a:r>
              <a:r>
                <a:rPr lang="en-US" sz="1600" dirty="0" err="1"/>
                <a:t>dex</a:t>
              </a:r>
              <a:r>
                <a:rPr lang="en-US" sz="1600" dirty="0"/>
                <a:t> files</a:t>
              </a:r>
              <a:endParaRPr lang="el-GR" sz="1600" dirty="0"/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C225D267-50B2-4A74-8CDD-F059D7013C35}"/>
                </a:ext>
              </a:extLst>
            </p:cNvPr>
            <p:cNvSpPr/>
            <p:nvPr/>
          </p:nvSpPr>
          <p:spPr bwMode="auto">
            <a:xfrm>
              <a:off x="2362200" y="4572000"/>
              <a:ext cx="10668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/>
                <a:t>.class files</a:t>
              </a:r>
              <a:endParaRPr kumimoji="0" lang="el-G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A510CC00-F459-4FBF-9A5C-2988D5C9C04E}"/>
                </a:ext>
              </a:extLst>
            </p:cNvPr>
            <p:cNvSpPr/>
            <p:nvPr/>
          </p:nvSpPr>
          <p:spPr bwMode="auto">
            <a:xfrm>
              <a:off x="2362200" y="5334000"/>
              <a:ext cx="1066800" cy="609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/>
                <a:t>.jar </a:t>
              </a:r>
            </a:p>
            <a:p>
              <a:r>
                <a:rPr lang="en-US" sz="1600" dirty="0"/>
                <a:t>files</a:t>
              </a:r>
              <a:endParaRPr lang="el-GR" sz="1600" dirty="0"/>
            </a:p>
          </p:txBody>
        </p:sp>
      </p:grp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D4919B43-12CA-441D-9E5F-707007D6B9C2}"/>
              </a:ext>
            </a:extLst>
          </p:cNvPr>
          <p:cNvSpPr/>
          <p:nvPr/>
        </p:nvSpPr>
        <p:spPr>
          <a:xfrm>
            <a:off x="553339" y="6526435"/>
            <a:ext cx="8022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https://en.wikipedia.org/wiki/Dalvik_(software)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/>
              </a:rPr>
              <a:t>https://www.javatpoint.com/dalvik-virtual-machine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BB9CD891-1770-446F-A684-325B7D06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77422B05-ECA3-4E7E-9663-683AE5A877AE}"/>
              </a:ext>
            </a:extLst>
          </p:cNvPr>
          <p:cNvSpPr/>
          <p:nvPr/>
        </p:nvSpPr>
        <p:spPr bwMode="auto">
          <a:xfrm>
            <a:off x="6270813" y="2285827"/>
            <a:ext cx="1234140" cy="9140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DEX compiler</a:t>
            </a:r>
          </a:p>
        </p:txBody>
      </p:sp>
    </p:spTree>
    <p:extLst>
      <p:ext uri="{BB962C8B-B14F-4D97-AF65-F5344CB8AC3E}">
        <p14:creationId xmlns:p14="http://schemas.microsoft.com/office/powerpoint/2010/main" val="415661492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B8928B-BE92-4836-AA25-42D97221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Android sensor framework (ASF)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357B9B-6E2B-450E-B9B3-3AEBF536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5772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b="1" dirty="0"/>
              <a:t>Android sensor framework </a:t>
            </a:r>
            <a:r>
              <a:rPr lang="el-GR" sz="2000" b="1" dirty="0"/>
              <a:t>(</a:t>
            </a:r>
            <a:r>
              <a:rPr lang="en-US" sz="2000" b="1" dirty="0"/>
              <a:t>ASF</a:t>
            </a:r>
            <a:r>
              <a:rPr lang="el-GR" sz="2000" b="1" dirty="0"/>
              <a:t>)</a:t>
            </a:r>
            <a:r>
              <a:rPr lang="en-US" sz="2000" b="1" dirty="0"/>
              <a:t>: </a:t>
            </a:r>
            <a:r>
              <a:rPr lang="el-GR" sz="2000" dirty="0"/>
              <a:t>Μπορεί κανείς να έχει πρόσβαση στους διαθέσιμους αισθητήρες και να αποκτήσει </a:t>
            </a:r>
            <a:r>
              <a:rPr lang="en-US" sz="2000" dirty="0"/>
              <a:t>raw </a:t>
            </a:r>
            <a:r>
              <a:rPr lang="el-GR" sz="2000" dirty="0"/>
              <a:t>δεδομένα χρησιμοποιώντας </a:t>
            </a:r>
            <a:endParaRPr lang="en-US" sz="2000" dirty="0"/>
          </a:p>
          <a:p>
            <a:pPr>
              <a:spcAft>
                <a:spcPts val="600"/>
              </a:spcAft>
            </a:pPr>
            <a:r>
              <a:rPr lang="el-GR" sz="2000" dirty="0"/>
              <a:t>Το </a:t>
            </a:r>
            <a:r>
              <a:rPr lang="en-US" sz="2000" dirty="0"/>
              <a:t>ASF </a:t>
            </a:r>
            <a:r>
              <a:rPr lang="el-GR" sz="2000" dirty="0"/>
              <a:t>παρέχει </a:t>
            </a:r>
            <a:r>
              <a:rPr lang="el-GR" sz="2000" b="1" dirty="0"/>
              <a:t>κλάσεις και </a:t>
            </a:r>
            <a:r>
              <a:rPr lang="el-GR" sz="2000" b="1" dirty="0" err="1"/>
              <a:t>διεπαφές</a:t>
            </a:r>
            <a:r>
              <a:rPr lang="el-GR" sz="2000" b="1" dirty="0"/>
              <a:t> </a:t>
            </a:r>
            <a:r>
              <a:rPr lang="el-GR" sz="2000" dirty="0"/>
              <a:t>που βοηθούν στην εκτέλεση εργασιών σχετικών με τους αισθητήρες</a:t>
            </a:r>
            <a:r>
              <a:rPr lang="en-US" sz="2000" dirty="0"/>
              <a:t> 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Προσδιορίζουν </a:t>
            </a:r>
            <a:r>
              <a:rPr lang="el-GR" sz="1800" b="1" dirty="0"/>
              <a:t>ποιοι αισθητήρες είναι διαθέσιμοι </a:t>
            </a:r>
            <a:r>
              <a:rPr lang="el-GR" sz="1800" dirty="0"/>
              <a:t>σε μια συσκευή.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Προσδιορίζουν τις </a:t>
            </a:r>
            <a:r>
              <a:rPr lang="el-GR" sz="1800" b="1" dirty="0"/>
              <a:t>δυνατότητες μεμονωμένων αισθητήρων</a:t>
            </a:r>
            <a:r>
              <a:rPr lang="el-GR" sz="1800" dirty="0"/>
              <a:t>, όπως μέγιστη εμβέλεια, κατασκευαστή, απαιτήσεις ισχύος και  ανάλυση.</a:t>
            </a:r>
          </a:p>
          <a:p>
            <a:pPr lvl="1">
              <a:spcAft>
                <a:spcPts val="600"/>
              </a:spcAft>
            </a:pPr>
            <a:r>
              <a:rPr lang="el-GR" sz="1800" b="1" dirty="0"/>
              <a:t>Αποκτούν δεδομένα αισθητήρων </a:t>
            </a:r>
            <a:r>
              <a:rPr lang="el-GR" sz="1800" dirty="0"/>
              <a:t>και καθορίζουν τον ελάχιστο ρυθμό απόκτησης των δεδομένων αισθητήρων.</a:t>
            </a:r>
          </a:p>
          <a:p>
            <a:pPr lvl="1">
              <a:spcAft>
                <a:spcPts val="600"/>
              </a:spcAft>
            </a:pPr>
            <a:r>
              <a:rPr lang="el-GR" sz="1800" b="1" dirty="0"/>
              <a:t>Καταχωρούν και </a:t>
            </a:r>
            <a:r>
              <a:rPr lang="el-GR" sz="1800" b="1" dirty="0" err="1"/>
              <a:t>καταργ</a:t>
            </a:r>
            <a:r>
              <a:rPr lang="en-US" sz="1800" b="1" dirty="0"/>
              <a:t>o</a:t>
            </a:r>
            <a:r>
              <a:rPr lang="el-GR" sz="1800" b="1" dirty="0" err="1"/>
              <a:t>ύν</a:t>
            </a:r>
            <a:r>
              <a:rPr lang="el-GR" sz="1800" b="1" dirty="0"/>
              <a:t> </a:t>
            </a:r>
            <a:r>
              <a:rPr lang="en-US" sz="1800" b="1" dirty="0"/>
              <a:t>sensor event listeners </a:t>
            </a:r>
            <a:r>
              <a:rPr lang="el-GR" sz="1800" dirty="0"/>
              <a:t>που παρακολουθούν τις αλλαγές αισθητήρα</a:t>
            </a:r>
            <a:endParaRPr lang="en-US" sz="1800" dirty="0"/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0EA6830-B98A-46F0-80BF-148D2E57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90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57463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0B70AC-9CF1-4DBB-8614-50384858A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Sensors API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863B57-8363-4BBB-BD8E-7CB238194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19200"/>
            <a:ext cx="8577262" cy="511789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/>
              <a:t>Sensor Manager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System service; gives access to hardware sensors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Sensor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Representation of a sensor in a device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SensorEventListener</a:t>
            </a:r>
            <a:endParaRPr lang="en-US" sz="2400" b="1" dirty="0"/>
          </a:p>
          <a:p>
            <a:pPr lvl="1">
              <a:spcAft>
                <a:spcPts val="600"/>
              </a:spcAft>
            </a:pPr>
            <a:r>
              <a:rPr lang="en-US" sz="2000" dirty="0"/>
              <a:t>Interface providing callbacks</a:t>
            </a:r>
          </a:p>
          <a:p>
            <a:pPr>
              <a:spcAft>
                <a:spcPts val="600"/>
              </a:spcAft>
            </a:pPr>
            <a:r>
              <a:rPr lang="en-US" sz="2400" b="1" dirty="0" err="1"/>
              <a:t>SensorEvent</a:t>
            </a:r>
            <a:endParaRPr lang="en-US" sz="2400" b="1" dirty="0"/>
          </a:p>
          <a:p>
            <a:pPr lvl="1">
              <a:spcAft>
                <a:spcPts val="600"/>
              </a:spcAft>
            </a:pPr>
            <a:r>
              <a:rPr lang="en-US" sz="2000" dirty="0"/>
              <a:t>Data structure with event information</a:t>
            </a:r>
            <a:endParaRPr lang="el-GR" sz="20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F9D1F90-BC31-419A-9DD0-BBA01CB5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91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88553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DDC56-BFC4-4326-9273-8FE3D5B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Sensors API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790BF1-CB9F-4145-9F6F-F00158CC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118052"/>
            <a:ext cx="8424862" cy="53132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 err="1"/>
              <a:t>SensorManager</a:t>
            </a:r>
            <a:r>
              <a:rPr lang="el-GR" sz="1800" b="1" dirty="0"/>
              <a:t> </a:t>
            </a:r>
            <a:r>
              <a:rPr lang="en-US" sz="1800" b="1" dirty="0"/>
              <a:t>class</a:t>
            </a:r>
            <a:endParaRPr lang="el-GR" sz="1800" b="1" dirty="0"/>
          </a:p>
          <a:p>
            <a:pPr>
              <a:spcAft>
                <a:spcPts val="600"/>
              </a:spcAft>
            </a:pPr>
            <a:r>
              <a:rPr lang="el-GR" sz="1800" dirty="0"/>
              <a:t>Μπορείτε να χρησιμοποιήσετε αυτήν την κλάση για να δημιουργήσετε ένα</a:t>
            </a:r>
            <a:r>
              <a:rPr lang="en-US" sz="1800" dirty="0"/>
              <a:t> instance </a:t>
            </a:r>
            <a:r>
              <a:rPr lang="el-GR" sz="1800" dirty="0"/>
              <a:t>ενός </a:t>
            </a:r>
            <a:r>
              <a:rPr lang="en-US" sz="1800" b="1" dirty="0"/>
              <a:t>sensor service</a:t>
            </a:r>
            <a:r>
              <a:rPr lang="en-US" sz="1800" dirty="0"/>
              <a:t>.</a:t>
            </a:r>
            <a:r>
              <a:rPr lang="el-GR" sz="1800" dirty="0"/>
              <a:t> Αυτή η κλάση παρέχει διάφορες </a:t>
            </a:r>
            <a:r>
              <a:rPr lang="el-GR" sz="1800" b="1" dirty="0"/>
              <a:t>μεθόδους </a:t>
            </a:r>
            <a:r>
              <a:rPr lang="el-GR" sz="1800" dirty="0"/>
              <a:t>για </a:t>
            </a:r>
          </a:p>
          <a:p>
            <a:pPr lvl="1">
              <a:spcAft>
                <a:spcPts val="600"/>
              </a:spcAft>
            </a:pPr>
            <a:r>
              <a:rPr lang="el-GR" sz="1600" dirty="0"/>
              <a:t>δημιουργία και πρόσβαση στη λίστα των διαθέσιμων αισθητήρων </a:t>
            </a:r>
          </a:p>
          <a:p>
            <a:pPr lvl="1">
              <a:spcAft>
                <a:spcPts val="600"/>
              </a:spcAft>
            </a:pPr>
            <a:r>
              <a:rPr lang="el-GR" sz="1600" dirty="0"/>
              <a:t>την καταχώριση και την κατάργηση </a:t>
            </a:r>
            <a:r>
              <a:rPr lang="en-US" sz="1600" b="1" dirty="0"/>
              <a:t>sensor event listeners</a:t>
            </a:r>
            <a:r>
              <a:rPr lang="el-GR" sz="1600" b="1" dirty="0"/>
              <a:t> </a:t>
            </a:r>
            <a:r>
              <a:rPr lang="el-GR" sz="1600" dirty="0"/>
              <a:t>και </a:t>
            </a:r>
          </a:p>
          <a:p>
            <a:pPr lvl="1">
              <a:spcAft>
                <a:spcPts val="600"/>
              </a:spcAft>
            </a:pPr>
            <a:r>
              <a:rPr lang="el-GR" sz="1600" dirty="0"/>
              <a:t>την απόκτηση πληροφοριών προσανατολισμού 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Αυτή η κλάση παρέχει επίσης αρκετές </a:t>
            </a:r>
            <a:r>
              <a:rPr lang="el-GR" sz="1800" b="1" dirty="0"/>
              <a:t>σταθερές αισθητήρων</a:t>
            </a:r>
            <a:r>
              <a:rPr lang="el-GR" sz="1800" dirty="0"/>
              <a:t> οι οποίες χρησιμοποιούνται </a:t>
            </a:r>
          </a:p>
          <a:p>
            <a:pPr lvl="1">
              <a:spcAft>
                <a:spcPts val="600"/>
              </a:spcAft>
            </a:pPr>
            <a:r>
              <a:rPr lang="el-GR" sz="1600" dirty="0"/>
              <a:t>για να αναφέρουν την ακρίβεια του αισθητήρα</a:t>
            </a:r>
          </a:p>
          <a:p>
            <a:pPr lvl="1">
              <a:spcAft>
                <a:spcPts val="600"/>
              </a:spcAft>
            </a:pPr>
            <a:r>
              <a:rPr lang="el-GR" sz="1600" dirty="0"/>
              <a:t>για τον ορισμό των ρυθμών λήψης δεδομένων</a:t>
            </a:r>
          </a:p>
          <a:p>
            <a:pPr lvl="1">
              <a:spcAft>
                <a:spcPts val="600"/>
              </a:spcAft>
            </a:pPr>
            <a:r>
              <a:rPr lang="el-GR" sz="1600" dirty="0"/>
              <a:t>για την βαθμονόμηση των αισθητήρων</a:t>
            </a:r>
            <a:endParaRPr lang="en-US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B14BE3-660E-435B-B219-48840755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92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68CF1E7-BD15-4AA8-B9BD-36231AA15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84" y="5700430"/>
            <a:ext cx="8839200" cy="507831"/>
          </a:xfrm>
          <a:prstGeom prst="rect">
            <a:avLst/>
          </a:prstGeom>
          <a:solidFill>
            <a:srgbClr val="F1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private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;</a:t>
            </a:r>
            <a:b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...</a:t>
            </a:r>
            <a:b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= 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getSystemService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Context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.SENSOR_SERVICE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9DEFE61-734D-4B66-AC16-5A2F661B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74" y="6411470"/>
            <a:ext cx="8869110" cy="169277"/>
          </a:xfrm>
          <a:prstGeom prst="rect">
            <a:avLst/>
          </a:prstGeom>
          <a:solidFill>
            <a:srgbClr val="F1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List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&lt;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&gt;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deviceSensors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= 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sensorManager.getSensorList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</a:t>
            </a:r>
            <a:r>
              <a:rPr kumimoji="0" lang="el-GR" altLang="el-GR" sz="11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.TYPE_ALL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r>
              <a:rPr kumimoji="0" lang="el-GR" altLang="el-G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C593196-7C90-4A6A-8719-671DB7FEBB37}"/>
              </a:ext>
            </a:extLst>
          </p:cNvPr>
          <p:cNvSpPr/>
          <p:nvPr/>
        </p:nvSpPr>
        <p:spPr>
          <a:xfrm>
            <a:off x="-381000" y="6572641"/>
            <a:ext cx="92377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hlinkClick r:id="rId2"/>
              </a:rPr>
              <a:t>https://developer.android.com/reference/android/hardware/SensorManager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67753819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6862E-5E79-4FB2-BB9C-89F2AC2C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Rates - </a:t>
            </a:r>
            <a:r>
              <a:rPr lang="el-GR" dirty="0"/>
              <a:t>Σταθερές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AA38B1-B4B5-4A19-901A-6C8FD520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err="1"/>
              <a:t>SensorManager.SENSOR_DELAY_NORMAL</a:t>
            </a:r>
            <a:r>
              <a:rPr lang="en-US" sz="2400" dirty="0"/>
              <a:t> (delay 200000 microseconds) (default value)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err="1"/>
              <a:t>SensorManager.SENSOR_DELAY_GAME</a:t>
            </a:r>
            <a:r>
              <a:rPr lang="en-US" sz="2400" dirty="0"/>
              <a:t> (delay 20000 microseconds)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 err="1"/>
              <a:t>SensorManager.SENSOR_DELAY_UI</a:t>
            </a:r>
            <a:r>
              <a:rPr lang="en-US" sz="2400" dirty="0"/>
              <a:t> (delay 60000 microseconds)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 dirty="0" err="1"/>
              <a:t>SensorManager.SENSOR_DELAY_FASTEST</a:t>
            </a:r>
            <a:r>
              <a:rPr lang="en-US" sz="2400" dirty="0"/>
              <a:t> (delay 0 microseconds)</a:t>
            </a:r>
            <a:endParaRPr lang="el-GR" sz="2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4932355-3A09-4040-95C4-0A6E2E2E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93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7B19CEC1-4D7C-4FA1-B1A0-22586AAB987E}"/>
              </a:ext>
            </a:extLst>
          </p:cNvPr>
          <p:cNvSpPr/>
          <p:nvPr/>
        </p:nvSpPr>
        <p:spPr>
          <a:xfrm>
            <a:off x="152400" y="6550223"/>
            <a:ext cx="8686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https://source.android.com/devices/sensors/sensor-types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818057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DDC56-BFC4-4326-9273-8FE3D5B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Sensors API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790BF1-CB9F-4145-9F6F-F00158CC4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675" y="1118052"/>
            <a:ext cx="8424862" cy="531323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Sensor</a:t>
            </a:r>
          </a:p>
          <a:p>
            <a:pPr>
              <a:spcAft>
                <a:spcPts val="600"/>
              </a:spcAft>
            </a:pPr>
            <a:r>
              <a:rPr lang="el-GR" sz="1800" dirty="0"/>
              <a:t>Μπορείτε να χρησιμοποιήσετε αυτήν την κλάση για να δημιουργήσετε το </a:t>
            </a:r>
            <a:r>
              <a:rPr lang="en-US" sz="1800" b="1" dirty="0"/>
              <a:t>instance </a:t>
            </a:r>
            <a:r>
              <a:rPr lang="el-GR" sz="1800" b="1" dirty="0"/>
              <a:t>ενός συγκεκριμένου αισθητήρα</a:t>
            </a:r>
            <a:r>
              <a:rPr lang="el-GR" sz="1800" dirty="0"/>
              <a:t>.</a:t>
            </a:r>
          </a:p>
          <a:p>
            <a:pPr lvl="1">
              <a:spcAft>
                <a:spcPts val="600"/>
              </a:spcAft>
            </a:pPr>
            <a:r>
              <a:rPr lang="el-GR" sz="1600" dirty="0"/>
              <a:t>Αυτή η κλάση παρέχει διάφορες μεθόδους που σας επιτρέπουν να προσδιορίσετε τις δυνατότητες ενός αισθητήρα.</a:t>
            </a:r>
            <a:endParaRPr lang="en-US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B14BE3-660E-435B-B219-48840755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94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B2B55D9-5E01-4B36-9BA4-9ACB0FC75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3963144"/>
            <a:ext cx="8694736" cy="1138773"/>
          </a:xfrm>
          <a:prstGeom prst="rect">
            <a:avLst/>
          </a:prstGeom>
          <a:solidFill>
            <a:srgbClr val="F1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if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(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sensorManager.getDefaultSensor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b="1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</a:t>
            </a:r>
            <a:r>
              <a:rPr kumimoji="0" lang="el-GR" altLang="el-GR" b="1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TYPE_MAGNETIC_FIELD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 !=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null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){</a:t>
            </a:r>
            <a:b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//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Success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!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There's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a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magnetometer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.</a:t>
            </a:r>
            <a:b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}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else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{</a:t>
            </a:r>
            <a:b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//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Failure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!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No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40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magnetometer</a:t>
            </a: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.</a:t>
            </a:r>
            <a:b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40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}</a:t>
            </a:r>
            <a:r>
              <a:rPr kumimoji="0" lang="el-GR" alt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3F42E70-66A6-4BD0-AC1B-E474B89CD9F6}"/>
              </a:ext>
            </a:extLst>
          </p:cNvPr>
          <p:cNvSpPr/>
          <p:nvPr/>
        </p:nvSpPr>
        <p:spPr>
          <a:xfrm>
            <a:off x="-2849" y="6601375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hlinkClick r:id="rId2"/>
              </a:rPr>
              <a:t>https://developer.android.com/reference/android/hardware/Sensor.html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23026856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DDC56-BFC4-4326-9273-8FE3D5B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err="1"/>
              <a:t>SensorEventListener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790BF1-CB9F-4145-9F6F-F00158CC4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sz="1400" dirty="0"/>
              <a:t>Μπορείτε να χρησιμοποιήσετε αυτήν </a:t>
            </a:r>
            <a:r>
              <a:rPr lang="el-GR" sz="1400" dirty="0" err="1"/>
              <a:t>διεπαφή</a:t>
            </a:r>
            <a:r>
              <a:rPr lang="el-GR" sz="1400" dirty="0"/>
              <a:t> για να δημιουργήσετε </a:t>
            </a:r>
            <a:r>
              <a:rPr lang="el-GR" sz="1400" b="1" dirty="0"/>
              <a:t>δύο </a:t>
            </a:r>
            <a:r>
              <a:rPr lang="en-US" sz="1400" b="1" dirty="0"/>
              <a:t>callback </a:t>
            </a:r>
            <a:r>
              <a:rPr lang="el-GR" sz="1400" b="1" dirty="0"/>
              <a:t>μεθόδους </a:t>
            </a:r>
            <a:r>
              <a:rPr lang="el-GR" sz="1400" dirty="0"/>
              <a:t>που λαμβάνουν ειδοποιήσεις (συμβάντα αισθητήρων) όταν αλλάζουν 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l-GR" sz="1400" dirty="0"/>
              <a:t>οι τιμές του αισθητήρα ή </a:t>
            </a:r>
          </a:p>
          <a:p>
            <a:pPr lvl="1">
              <a:spcAft>
                <a:spcPts val="600"/>
              </a:spcAft>
              <a:buFont typeface="+mj-lt"/>
              <a:buAutoNum type="arabicPeriod"/>
            </a:pPr>
            <a:r>
              <a:rPr lang="el-GR" sz="1400" dirty="0"/>
              <a:t>όταν αλλάζει η ακρίβεια του αισθητήρα.</a:t>
            </a:r>
            <a:endParaRPr lang="en-US" sz="1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B14BE3-660E-435B-B219-48840755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95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E82F5E0-4C5A-43BE-890C-2E47C046703B}"/>
              </a:ext>
            </a:extLst>
          </p:cNvPr>
          <p:cNvSpPr/>
          <p:nvPr/>
        </p:nvSpPr>
        <p:spPr>
          <a:xfrm>
            <a:off x="2820112" y="6634938"/>
            <a:ext cx="6019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hlinkClick r:id="rId2"/>
              </a:rPr>
              <a:t>https://developer.android.com/reference/android/hardware/SensorEventListener.html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239070474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1437-B238-F2F7-E898-CD3EBE11E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991AB2-204B-6D69-1F4A-B38B380E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 err="1"/>
              <a:t>SensorEventListener</a:t>
            </a:r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F81552-959E-2307-7BE2-28B2BBCD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96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546121B-707C-5FA9-19F3-89225517C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1010245"/>
            <a:ext cx="8153400" cy="58477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public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class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SensorActivity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extends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Activity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implements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200" b="1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SensorEventListener</a:t>
            </a:r>
            <a:r>
              <a:rPr kumimoji="0" lang="el-GR" altLang="el-GR" sz="1200" b="1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{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private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private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mLight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@Override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public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final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void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onCreate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Bundle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savedInstanceState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 {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super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.onCreate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savedInstanceState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setContentView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R.layout.main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= (</a:t>
            </a:r>
            <a:r>
              <a:rPr kumimoji="0" lang="el-GR" altLang="el-GR" sz="1100" b="1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getSystemService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Context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.SENSOR_SERVICE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mLight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=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sensorManager.getDefaultSensor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1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.TYPE_LIGHT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}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@Override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public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final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void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onAccuracyChanged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,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int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accuracy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 {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//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Do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something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here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if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sensor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accuracy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changes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.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}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@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Override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public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final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void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onSensorChanged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SensorEvent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event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 {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// The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light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sensor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returns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a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single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value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.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//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Many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sensors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return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3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values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,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one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for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each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axis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.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float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lux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=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event.values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[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0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];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//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Do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something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with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this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sensor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value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D81B60"/>
                </a:solidFill>
                <a:effectLst/>
                <a:latin typeface="Roboto Mono"/>
              </a:rPr>
              <a:t>.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}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endParaRPr kumimoji="0" lang="en-US" altLang="el-GR" sz="1050" b="0" i="0" u="none" strike="noStrike" cap="none" normalizeH="0" baseline="0" dirty="0">
              <a:ln>
                <a:noFill/>
              </a:ln>
              <a:solidFill>
                <a:srgbClr val="37474F"/>
              </a:solidFill>
              <a:effectLst/>
              <a:latin typeface="Roboto Mon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@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Override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protected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void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onResume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() {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super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.onResume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sensorManager.registerListener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this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,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mLight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,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9C27B0"/>
                </a:solidFill>
                <a:effectLst/>
                <a:latin typeface="Roboto Mono"/>
              </a:rPr>
              <a:t>SensorManager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.SENSOR_DELAY_NORMAL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}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@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C53929"/>
                </a:solidFill>
                <a:effectLst/>
                <a:latin typeface="Roboto Mono"/>
              </a:rPr>
              <a:t>Override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protected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void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onPause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() {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super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.onPause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    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sensorManager.unregisterListener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(</a:t>
            </a:r>
            <a:r>
              <a:rPr kumimoji="0" lang="el-GR" altLang="el-GR" sz="1050" b="0" i="0" u="none" strike="noStrike" cap="none" normalizeH="0" baseline="0" dirty="0" err="1">
                <a:ln>
                  <a:noFill/>
                </a:ln>
                <a:solidFill>
                  <a:srgbClr val="3B78E7"/>
                </a:solidFill>
                <a:effectLst/>
                <a:latin typeface="Roboto Mono"/>
              </a:rPr>
              <a:t>this</a:t>
            </a: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);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    }</a:t>
            </a:r>
            <a:b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</a:br>
            <a:r>
              <a:rPr kumimoji="0" lang="el-GR" altLang="el-GR" sz="1050" b="0" i="0" u="none" strike="noStrike" cap="none" normalizeH="0" baseline="0" dirty="0">
                <a:ln>
                  <a:noFill/>
                </a:ln>
                <a:solidFill>
                  <a:srgbClr val="37474F"/>
                </a:solidFill>
                <a:effectLst/>
                <a:latin typeface="Roboto Mono"/>
              </a:rPr>
              <a:t>}</a:t>
            </a:r>
            <a:r>
              <a:rPr kumimoji="0" lang="el-GR" altLang="el-GR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l-GR" alt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24C84B8-322D-82E4-50B2-F1EC4FA9E628}"/>
              </a:ext>
            </a:extLst>
          </p:cNvPr>
          <p:cNvSpPr/>
          <p:nvPr/>
        </p:nvSpPr>
        <p:spPr>
          <a:xfrm>
            <a:off x="2820112" y="6634938"/>
            <a:ext cx="6019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hlinkClick r:id="rId2"/>
              </a:rPr>
              <a:t>https://developer.android.com/reference/android/hardware/SensorEventListener.html</a:t>
            </a:r>
            <a:endParaRPr lang="el-GR" sz="1050" dirty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918CEBFB-5A34-9526-DC22-A69031F83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7035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DDC56-BFC4-4326-9273-8FE3D5B04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SensorEvent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790BF1-CB9F-4145-9F6F-F00158CC4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l-GR" sz="2000" dirty="0"/>
              <a:t>Το σύστημα χρησιμοποιεί αυτή την κλάση για να δημιουργήσει ένα </a:t>
            </a:r>
            <a:r>
              <a:rPr lang="el-GR" sz="2000" b="1" dirty="0"/>
              <a:t>αντικείμενο </a:t>
            </a:r>
            <a:r>
              <a:rPr lang="en-US" sz="2000" b="1" dirty="0"/>
              <a:t>sensor event</a:t>
            </a:r>
            <a:r>
              <a:rPr lang="el-GR" sz="2000" dirty="0"/>
              <a:t>, το οποίο παρέχει πληροφορίες σχετικά με ένα</a:t>
            </a:r>
            <a:r>
              <a:rPr lang="en-US" sz="2000" dirty="0"/>
              <a:t> event </a:t>
            </a:r>
            <a:r>
              <a:rPr lang="el-GR" sz="2000" dirty="0"/>
              <a:t>αισθητήρα. 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τα ακατέργαστα δεδομένα αισθητήρα 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τον τύπο του αισθητήρα που δημιούργησε το συμβάν</a:t>
            </a:r>
          </a:p>
          <a:p>
            <a:pPr lvl="1">
              <a:spcAft>
                <a:spcPts val="600"/>
              </a:spcAft>
            </a:pPr>
            <a:r>
              <a:rPr lang="el-GR" sz="1800" dirty="0"/>
              <a:t>την ακρίβεια των δεδομένων και τη χρονική σφραγίδα για το συμβάν</a:t>
            </a:r>
            <a:endParaRPr lang="en-US" sz="1800" dirty="0"/>
          </a:p>
          <a:p>
            <a:pPr marL="0" indent="0"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B14BE3-660E-435B-B219-48840755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97</a:t>
            </a:fld>
            <a:endParaRPr lang="el-GR"/>
          </a:p>
          <a:p>
            <a:pPr>
              <a:defRPr/>
            </a:pPr>
            <a:endParaRPr lang="el-GR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6B91518-F7BF-4699-B3DF-22AC844F7F1B}"/>
              </a:ext>
            </a:extLst>
          </p:cNvPr>
          <p:cNvSpPr/>
          <p:nvPr/>
        </p:nvSpPr>
        <p:spPr>
          <a:xfrm>
            <a:off x="0" y="6584183"/>
            <a:ext cx="6705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https://developer.android.com/reference/android/hardware/SensorEvent.html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10737287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1ABCBA-9835-4E48-B544-FFEEFCF3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χρησιμοποιείτε τα </a:t>
            </a:r>
            <a:r>
              <a:rPr lang="en-US" dirty="0"/>
              <a:t>API (1)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CCF197-1C78-4C8F-B201-12C4B49E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272462" cy="51178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l-GR" sz="1600" dirty="0"/>
              <a:t>Σε μια τυπική εφαρμογή χρησιμοποιείτε αυτά τα API που σχετίζονται με αισθητήρες για να εκτελέσετε δύο βασικές εργασίες: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b="1" dirty="0"/>
              <a:t>1. </a:t>
            </a:r>
            <a:r>
              <a:rPr lang="el-GR" sz="1600" b="1" dirty="0"/>
              <a:t>Προσδιορισμός αισθητήρων και δυνατοτήτων τους</a:t>
            </a:r>
            <a:r>
              <a:rPr lang="el-GR" sz="1600" dirty="0"/>
              <a:t>.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l-GR" sz="1600" dirty="0"/>
              <a:t>Η </a:t>
            </a:r>
            <a:r>
              <a:rPr lang="el-GR" sz="1600" b="1" dirty="0"/>
              <a:t>αναγνώριση των αισθητήρων και των δυνατοτήτων τους </a:t>
            </a:r>
            <a:r>
              <a:rPr lang="el-GR" sz="1600" dirty="0"/>
              <a:t>είναι χρήσιμη εάν η εφαρμογή σας διαθέτει χαρακτηριστικά που βασίζονται σε συγκεκριμένους τύπους ή δυνατότητες αισθητήρων. 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l-GR" sz="1600" dirty="0"/>
              <a:t>Για παράδειγμα, μπορεί να θέλετε να αναγνωρίσετε όλους τους αισθητήρες που υπάρχουν σε μια συσκευή και να απενεργοποιήσετε τις λειτουργίες εφαρμογής που βασίζονται σε αισθητήρες που δεν υπάρχουν. 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l-GR" sz="1600" dirty="0"/>
              <a:t>Ομοίως, μπορεί να θέλετε να εντοπίσετε όλους τους αισθητήρες ενός δεδομένου τύπου</a:t>
            </a:r>
            <a:r>
              <a:rPr lang="en-US" sz="1600" dirty="0"/>
              <a:t>, </a:t>
            </a:r>
            <a:r>
              <a:rPr lang="el-GR" sz="1600" dirty="0"/>
              <a:t>π.χ. κίνησης, ώστε να μπορείτε να επιλέξετε την εφαρμογή αισθητήρων που έχει τη βέλτιστη απόδοση για την εφαρμογή σας.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0897B3-DA77-4BB7-A539-33A7B2A0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98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0434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1ABCBA-9835-4E48-B544-FFEEFCF3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χρησιμοποιείτε τα </a:t>
            </a:r>
            <a:r>
              <a:rPr lang="en-US" dirty="0"/>
              <a:t>API (2)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FCCF197-1C78-4C8F-B201-12C4B49EE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8" y="1251051"/>
            <a:ext cx="8272462" cy="511789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b="1" dirty="0"/>
              <a:t>2. </a:t>
            </a:r>
            <a:r>
              <a:rPr lang="el-GR" sz="1800" b="1" dirty="0"/>
              <a:t>Παρακολούθηση συμβάντων αισθητήρων</a:t>
            </a:r>
            <a:r>
              <a:rPr lang="en-US" sz="1800" b="1" dirty="0"/>
              <a:t>. </a:t>
            </a:r>
          </a:p>
          <a:p>
            <a:pPr>
              <a:spcAft>
                <a:spcPts val="600"/>
              </a:spcAft>
            </a:pPr>
            <a:r>
              <a:rPr lang="el-GR" sz="1600" dirty="0"/>
              <a:t>Είναι ο τρόπος με τον οποίο αποκτάτε ακατέργαστα δεδομένα αισθητήρα. 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l-GR" sz="1600" b="1" dirty="0"/>
              <a:t>Ένα συμβάν αισθητήρα συμβαίνει κάθε φορά που ένας αισθητήρας ανιχνεύει μια αλλαγή στις παραμέτρους που μετράει</a:t>
            </a:r>
            <a:r>
              <a:rPr lang="el-GR" sz="1600" dirty="0"/>
              <a:t>. </a:t>
            </a:r>
            <a:endParaRPr lang="en-US" sz="1600" dirty="0"/>
          </a:p>
          <a:p>
            <a:pPr>
              <a:spcAft>
                <a:spcPts val="600"/>
              </a:spcAft>
            </a:pPr>
            <a:r>
              <a:rPr lang="el-GR" sz="1600" dirty="0"/>
              <a:t>Ένα συμβάν αισθητήρα σας παρέχει τέσσερα τεμάχια πληροφοριών: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l-GR" sz="1400" dirty="0"/>
              <a:t>το όνομα του αισθητήρα που ενεργοποίησε το συμβάν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l-GR" sz="1400" dirty="0"/>
              <a:t>τη χρονική σφραγίδα για το συμβάν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l-GR" sz="1400" dirty="0"/>
              <a:t>την ακρίβεια του συμβάντος </a:t>
            </a:r>
            <a:endParaRPr lang="en-US" sz="1400" dirty="0"/>
          </a:p>
          <a:p>
            <a:pPr lvl="1">
              <a:spcAft>
                <a:spcPts val="600"/>
              </a:spcAft>
            </a:pPr>
            <a:r>
              <a:rPr lang="el-GR" sz="1400" dirty="0"/>
              <a:t>τα δεδομένα ακατέργαστου αισθητήρα που ενεργοποίησαν το συμβάν</a:t>
            </a:r>
            <a:endParaRPr lang="en-US" sz="1600" dirty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0897B3-DA77-4BB7-A539-33A7B2A04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3D9EC-89D9-4E4D-8C44-FEDE17140ADF}" type="slidenum">
              <a:rPr lang="el-GR" smtClean="0"/>
              <a:pPr>
                <a:defRPr/>
              </a:pPr>
              <a:t>99</a:t>
            </a:fld>
            <a:endParaRPr lang="el-GR"/>
          </a:p>
          <a:p>
            <a:pPr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304497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11475</TotalTime>
  <Words>8108</Words>
  <Application>Microsoft Office PowerPoint</Application>
  <PresentationFormat>Προβολή στην οθόνη (4:3)</PresentationFormat>
  <Paragraphs>986</Paragraphs>
  <Slides>111</Slides>
  <Notes>30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111</vt:i4>
      </vt:variant>
    </vt:vector>
  </HeadingPairs>
  <TitlesOfParts>
    <vt:vector size="124" baseType="lpstr">
      <vt:lpstr>Arial Unicode MS</vt:lpstr>
      <vt:lpstr>-apple-system</vt:lpstr>
      <vt:lpstr>Arial</vt:lpstr>
      <vt:lpstr>Calibri</vt:lpstr>
      <vt:lpstr>Consolas</vt:lpstr>
      <vt:lpstr>Courier New</vt:lpstr>
      <vt:lpstr>inherit</vt:lpstr>
      <vt:lpstr>Roboto</vt:lpstr>
      <vt:lpstr>Roboto Mono</vt:lpstr>
      <vt:lpstr>Times New Roman</vt:lpstr>
      <vt:lpstr>Verdana</vt:lpstr>
      <vt:lpstr>Wingdings</vt:lpstr>
      <vt:lpstr>Profile</vt:lpstr>
      <vt:lpstr>Διάλεξη  «Εισαγωγή στην πλατφόρμα Android»  Εισηγητής: Παντελής Μπαλαούρας  2024</vt:lpstr>
      <vt:lpstr>Αρχιτεκτονικη και δομικα συστατικα Android</vt:lpstr>
      <vt:lpstr>Τι είναι το Android</vt:lpstr>
      <vt:lpstr>Αρχιτεκτονική Android</vt:lpstr>
      <vt:lpstr>Linux kernel (LK)</vt:lpstr>
      <vt:lpstr>Hardware Abstraction Layer (HAL)</vt:lpstr>
      <vt:lpstr>Native C/C++ Libraries</vt:lpstr>
      <vt:lpstr>Android Runtime Environment</vt:lpstr>
      <vt:lpstr>Dalvik Virtual Machine (VM)</vt:lpstr>
      <vt:lpstr>Αρχιτεκτονική Android</vt:lpstr>
      <vt:lpstr>Android RunTime (ART) αντί Dalvik</vt:lpstr>
      <vt:lpstr>ART vs Dalvik</vt:lpstr>
      <vt:lpstr>Java API Framework</vt:lpstr>
      <vt:lpstr>Java API Framework</vt:lpstr>
      <vt:lpstr>Εφαρμογές  συστήματος  (System Apps)</vt:lpstr>
      <vt:lpstr>ΔΟΜΙΚΑ ΣΥΣΤΑΤΙΚΑ ΕΦΑΡΜΟΓΩΝ (APPS)</vt:lpstr>
      <vt:lpstr>Βασικά δομικά συστατικά εφαρμογών (App components)</vt:lpstr>
      <vt:lpstr>Βασικά δομικά συστατικά εφαρμογών (App components)</vt:lpstr>
      <vt:lpstr>Βασικά Δομικά Συστατικά Android</vt:lpstr>
      <vt:lpstr>Activity ένα συστατικό εφαρμογής (1)</vt:lpstr>
      <vt:lpstr>Activity ένα συστατικό εφαρμογής (2)</vt:lpstr>
      <vt:lpstr>Activity ένα συστατικό εφαρμογής (3)</vt:lpstr>
      <vt:lpstr>Eκτέλεση συστατικών: ο μηχανισμός Intent</vt:lpstr>
      <vt:lpstr>Tasks &amp; Multitasking</vt:lpstr>
      <vt:lpstr>Activity: Καταστάσεις και callbacks</vt:lpstr>
      <vt:lpstr>Activity Lifecycle</vt:lpstr>
      <vt:lpstr>Κύκλος ζωής ενός Activity</vt:lpstr>
      <vt:lpstr>Κλάση Activity</vt:lpstr>
      <vt:lpstr>Service ένα συστατικό εφαρμογής</vt:lpstr>
      <vt:lpstr>Η κλάση Service</vt:lpstr>
      <vt:lpstr>Σύγκριση life cycle</vt:lpstr>
      <vt:lpstr>Broadcast Receivers (RB) ένα συστατικό εφαρμογής</vt:lpstr>
      <vt:lpstr>Content Providers ένα συστατικό εφαρμογής  </vt:lpstr>
      <vt:lpstr>Τα πρωτα σας βηματα στο android sdk</vt:lpstr>
      <vt:lpstr>Εγκατάσταση Android SDK</vt:lpstr>
      <vt:lpstr>Διάθεση Android SDK</vt:lpstr>
      <vt:lpstr>Οδηγίες για την πρώτη σας εφαρμογή</vt:lpstr>
      <vt:lpstr>Εκτέλεση εφαρμογής</vt:lpstr>
      <vt:lpstr>Παράδειγμα εφαρμογής με ένα Activity</vt:lpstr>
      <vt:lpstr>Δομή αρχείων σε Android Projects</vt:lpstr>
      <vt:lpstr>Android manifest file</vt:lpstr>
      <vt:lpstr>Android manifest file (2/2)</vt:lpstr>
      <vt:lpstr>Απλό αρχείο string resources</vt:lpstr>
      <vt:lpstr>Κλάση Activity</vt:lpstr>
      <vt:lpstr>Απλή Κλάση Activity</vt:lpstr>
      <vt:lpstr>MainActivity</vt:lpstr>
      <vt:lpstr>Απλό UI Layout XML</vt:lpstr>
      <vt:lpstr>Layout xml file</vt:lpstr>
      <vt:lpstr>strings.xml</vt:lpstr>
      <vt:lpstr>Emulator</vt:lpstr>
      <vt:lpstr>User Interface Layout</vt:lpstr>
      <vt:lpstr>Input controls (1)</vt:lpstr>
      <vt:lpstr>Input controls (2)</vt:lpstr>
      <vt:lpstr>Layouts: View Groups (1)</vt:lpstr>
      <vt:lpstr>Layouts: View Groups (2)</vt:lpstr>
      <vt:lpstr>Inputs control @ layout xml file</vt:lpstr>
      <vt:lpstr>Παράδειγμα με 3 Control Inputs</vt:lpstr>
      <vt:lpstr>UI Layout XML (Παράδειγμα)</vt:lpstr>
      <vt:lpstr>Kώδικας</vt:lpstr>
      <vt:lpstr>Εκτέλεση στον Emulator (Παράδειγμα)</vt:lpstr>
      <vt:lpstr>Άλλες αναφορές για το σχεδιασμό UI</vt:lpstr>
      <vt:lpstr>Παρaδειγμα με 2 Activities</vt:lpstr>
      <vt:lpstr>Η κλάση Intent (1)</vt:lpstr>
      <vt:lpstr>Η κλάση Intent (2)</vt:lpstr>
      <vt:lpstr>Intent activities</vt:lpstr>
      <vt:lpstr>Kώδικας</vt:lpstr>
      <vt:lpstr>Παράδειγμα με 2 Activities</vt:lpstr>
      <vt:lpstr>Εκτέλεση στον Emulator (Intent)</vt:lpstr>
      <vt:lpstr>Παράδειγμα Intent – Εκκίνηση Εφαρμογής1</vt:lpstr>
      <vt:lpstr>Άλλες σημαντικεσ κλασεισ</vt:lpstr>
      <vt:lpstr>Η κλάση Pending Intent</vt:lpstr>
      <vt:lpstr>Η κλάση BroadcastReceiver</vt:lpstr>
      <vt:lpstr>System Events</vt:lpstr>
      <vt:lpstr>BroadcastReceiver – Παράδειγμα</vt:lpstr>
      <vt:lpstr>BroadcastReceiver – Παράδειγμα</vt:lpstr>
      <vt:lpstr>BroadcastReceiver – Παράδειγμα</vt:lpstr>
      <vt:lpstr>Η κλάση Log</vt:lpstr>
      <vt:lpstr>Η κλάση Log</vt:lpstr>
      <vt:lpstr>Ειδοποιήσεις (Notifications) (1)</vt:lpstr>
      <vt:lpstr>Ειδοποιήσεις (Notifications) (2)</vt:lpstr>
      <vt:lpstr>Ειδοποιήσεις (Notifications) (3)</vt:lpstr>
      <vt:lpstr>Ειδοποιήσεις (Notifications) (4)</vt:lpstr>
      <vt:lpstr>Fragments</vt:lpstr>
      <vt:lpstr>Fragments</vt:lpstr>
      <vt:lpstr>Fragments</vt:lpstr>
      <vt:lpstr>Παρουσίαση του PowerPoint</vt:lpstr>
      <vt:lpstr>Αισθητήρες - Sensors</vt:lpstr>
      <vt:lpstr>Τύποι αισθητήρων</vt:lpstr>
      <vt:lpstr>Παρουσίαση του PowerPoint</vt:lpstr>
      <vt:lpstr>Android sensor framework (ASF) </vt:lpstr>
      <vt:lpstr>Android Sensors API</vt:lpstr>
      <vt:lpstr>Android Sensors API</vt:lpstr>
      <vt:lpstr>Sensor Rates - Σταθερές</vt:lpstr>
      <vt:lpstr>Android Sensors API</vt:lpstr>
      <vt:lpstr>SensorEventListener</vt:lpstr>
      <vt:lpstr>SensorEventListener</vt:lpstr>
      <vt:lpstr>SensorEvent</vt:lpstr>
      <vt:lpstr>Πως χρησιμοποιείτε τα API (1)</vt:lpstr>
      <vt:lpstr>Πως χρησιμοποιείτε τα API (2)</vt:lpstr>
      <vt:lpstr>Παρουσίαση του PowerPoint</vt:lpstr>
      <vt:lpstr>Καλές πρακτικές</vt:lpstr>
      <vt:lpstr>LocationManager class</vt:lpstr>
      <vt:lpstr>LocationManager class</vt:lpstr>
      <vt:lpstr>Παρουσίαση του PowerPoint</vt:lpstr>
      <vt:lpstr>Παρουσίαση του PowerPoint</vt:lpstr>
      <vt:lpstr>ΠΕΡΑΙΤΕΡΩ ΜΕΛΕΤΗ</vt:lpstr>
      <vt:lpstr>Android Developer Guides</vt:lpstr>
      <vt:lpstr>Οδηγίες για την πρώτη σας εφαρμογή</vt:lpstr>
      <vt:lpstr>Παρουσίαση του PowerPoint</vt:lpstr>
      <vt:lpstr>Αναφορές</vt:lpstr>
      <vt:lpstr>Αναφορές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Pantelis Balaouras</cp:lastModifiedBy>
  <cp:revision>830</cp:revision>
  <cp:lastPrinted>2018-10-11T12:20:08Z</cp:lastPrinted>
  <dcterms:created xsi:type="dcterms:W3CDTF">1601-01-01T00:00:00Z</dcterms:created>
  <dcterms:modified xsi:type="dcterms:W3CDTF">2024-11-12T10:25:36Z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