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6" r:id="rId2"/>
  </p:sldMasterIdLst>
  <p:notesMasterIdLst>
    <p:notesMasterId r:id="rId52"/>
  </p:notesMasterIdLst>
  <p:handoutMasterIdLst>
    <p:handoutMasterId r:id="rId53"/>
  </p:handoutMasterIdLst>
  <p:sldIdLst>
    <p:sldId id="334" r:id="rId3"/>
    <p:sldId id="316" r:id="rId4"/>
    <p:sldId id="315" r:id="rId5"/>
    <p:sldId id="389" r:id="rId6"/>
    <p:sldId id="390" r:id="rId7"/>
    <p:sldId id="391" r:id="rId8"/>
    <p:sldId id="392" r:id="rId9"/>
    <p:sldId id="396" r:id="rId10"/>
    <p:sldId id="393" r:id="rId11"/>
    <p:sldId id="394" r:id="rId12"/>
    <p:sldId id="395" r:id="rId13"/>
    <p:sldId id="612" r:id="rId14"/>
    <p:sldId id="610" r:id="rId15"/>
    <p:sldId id="613" r:id="rId16"/>
    <p:sldId id="570" r:id="rId17"/>
    <p:sldId id="569" r:id="rId18"/>
    <p:sldId id="260" r:id="rId19"/>
    <p:sldId id="581" r:id="rId20"/>
    <p:sldId id="363" r:id="rId21"/>
    <p:sldId id="331" r:id="rId22"/>
    <p:sldId id="354" r:id="rId23"/>
    <p:sldId id="364" r:id="rId24"/>
    <p:sldId id="332" r:id="rId25"/>
    <p:sldId id="365" r:id="rId26"/>
    <p:sldId id="368" r:id="rId27"/>
    <p:sldId id="380" r:id="rId28"/>
    <p:sldId id="381" r:id="rId29"/>
    <p:sldId id="382" r:id="rId30"/>
    <p:sldId id="383" r:id="rId31"/>
    <p:sldId id="373" r:id="rId32"/>
    <p:sldId id="375" r:id="rId33"/>
    <p:sldId id="376" r:id="rId34"/>
    <p:sldId id="374" r:id="rId35"/>
    <p:sldId id="377" r:id="rId36"/>
    <p:sldId id="378" r:id="rId37"/>
    <p:sldId id="355" r:id="rId38"/>
    <p:sldId id="317" r:id="rId39"/>
    <p:sldId id="384" r:id="rId40"/>
    <p:sldId id="353" r:id="rId41"/>
    <p:sldId id="385" r:id="rId42"/>
    <p:sldId id="359" r:id="rId43"/>
    <p:sldId id="357" r:id="rId44"/>
    <p:sldId id="358" r:id="rId45"/>
    <p:sldId id="361" r:id="rId46"/>
    <p:sldId id="362" r:id="rId47"/>
    <p:sldId id="356" r:id="rId48"/>
    <p:sldId id="360" r:id="rId49"/>
    <p:sldId id="369" r:id="rId50"/>
    <p:sldId id="370" r:id="rId51"/>
  </p:sldIdLst>
  <p:sldSz cx="9144000" cy="6858000" type="screen4x3"/>
  <p:notesSz cx="6724650" cy="9774238"/>
  <p:defaultTextStyle>
    <a:defPPr>
      <a:defRPr lang="el-GR"/>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i"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BEEF9"/>
    <a:srgbClr val="95FFAB"/>
    <a:srgbClr val="E77DDF"/>
    <a:srgbClr val="3366FF"/>
    <a:srgbClr val="002532"/>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F0EAE-1A40-46F4-A5EC-0B350482B183}" v="18" dt="2025-09-30T10:01:52.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265" autoAdjust="0"/>
  </p:normalViewPr>
  <p:slideViewPr>
    <p:cSldViewPr>
      <p:cViewPr varScale="1">
        <p:scale>
          <a:sx n="151" d="100"/>
          <a:sy n="151" d="100"/>
        </p:scale>
        <p:origin x="4632"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43F8C2B-C406-46B0-A205-186321B2480B}"/>
    <pc:docChg chg="undo custSel modSld modMainMaster">
      <pc:chgData name="Pantelis Balaouras" userId="25e8755020fc1734" providerId="LiveId" clId="{043F8C2B-C406-46B0-A205-186321B2480B}" dt="2024-09-30T16:19:55.746" v="159" actId="1076"/>
      <pc:docMkLst>
        <pc:docMk/>
      </pc:docMkLst>
      <pc:sldChg chg="modSp">
        <pc:chgData name="Pantelis Balaouras" userId="25e8755020fc1734" providerId="LiveId" clId="{043F8C2B-C406-46B0-A205-186321B2480B}" dt="2024-09-30T15:25:43.269" v="53"/>
        <pc:sldMkLst>
          <pc:docMk/>
          <pc:sldMk cId="0" sldId="315"/>
        </pc:sldMkLst>
      </pc:sldChg>
      <pc:sldChg chg="modSp">
        <pc:chgData name="Pantelis Balaouras" userId="25e8755020fc1734" providerId="LiveId" clId="{043F8C2B-C406-46B0-A205-186321B2480B}" dt="2024-09-30T15:25:43.269" v="53"/>
        <pc:sldMkLst>
          <pc:docMk/>
          <pc:sldMk cId="0" sldId="316"/>
        </pc:sldMkLst>
      </pc:sldChg>
      <pc:sldChg chg="modSp">
        <pc:chgData name="Pantelis Balaouras" userId="25e8755020fc1734" providerId="LiveId" clId="{043F8C2B-C406-46B0-A205-186321B2480B}" dt="2024-09-30T15:25:43.269" v="53"/>
        <pc:sldMkLst>
          <pc:docMk/>
          <pc:sldMk cId="0" sldId="317"/>
        </pc:sldMkLst>
      </pc:sldChg>
      <pc:sldChg chg="modSp">
        <pc:chgData name="Pantelis Balaouras" userId="25e8755020fc1734" providerId="LiveId" clId="{043F8C2B-C406-46B0-A205-186321B2480B}" dt="2024-09-30T15:25:43.269" v="53"/>
        <pc:sldMkLst>
          <pc:docMk/>
          <pc:sldMk cId="3739735708" sldId="331"/>
        </pc:sldMkLst>
      </pc:sldChg>
      <pc:sldChg chg="modSp mod">
        <pc:chgData name="Pantelis Balaouras" userId="25e8755020fc1734" providerId="LiveId" clId="{043F8C2B-C406-46B0-A205-186321B2480B}" dt="2024-09-30T15:25:43.269" v="53"/>
        <pc:sldMkLst>
          <pc:docMk/>
          <pc:sldMk cId="207306340" sldId="332"/>
        </pc:sldMkLst>
      </pc:sldChg>
      <pc:sldChg chg="modSp">
        <pc:chgData name="Pantelis Balaouras" userId="25e8755020fc1734" providerId="LiveId" clId="{043F8C2B-C406-46B0-A205-186321B2480B}" dt="2024-09-30T15:25:43.269" v="53"/>
        <pc:sldMkLst>
          <pc:docMk/>
          <pc:sldMk cId="147473156" sldId="353"/>
        </pc:sldMkLst>
      </pc:sldChg>
      <pc:sldChg chg="modSp">
        <pc:chgData name="Pantelis Balaouras" userId="25e8755020fc1734" providerId="LiveId" clId="{043F8C2B-C406-46B0-A205-186321B2480B}" dt="2024-09-30T15:25:43.269" v="53"/>
        <pc:sldMkLst>
          <pc:docMk/>
          <pc:sldMk cId="121513019" sldId="354"/>
        </pc:sldMkLst>
      </pc:sldChg>
      <pc:sldChg chg="modSp">
        <pc:chgData name="Pantelis Balaouras" userId="25e8755020fc1734" providerId="LiveId" clId="{043F8C2B-C406-46B0-A205-186321B2480B}" dt="2024-09-30T15:25:43.269" v="53"/>
        <pc:sldMkLst>
          <pc:docMk/>
          <pc:sldMk cId="411811707" sldId="355"/>
        </pc:sldMkLst>
      </pc:sldChg>
      <pc:sldChg chg="modSp mod">
        <pc:chgData name="Pantelis Balaouras" userId="25e8755020fc1734" providerId="LiveId" clId="{043F8C2B-C406-46B0-A205-186321B2480B}" dt="2024-09-30T15:25:43.269" v="53"/>
        <pc:sldMkLst>
          <pc:docMk/>
          <pc:sldMk cId="3089390034" sldId="356"/>
        </pc:sldMkLst>
      </pc:sldChg>
      <pc:sldChg chg="modSp">
        <pc:chgData name="Pantelis Balaouras" userId="25e8755020fc1734" providerId="LiveId" clId="{043F8C2B-C406-46B0-A205-186321B2480B}" dt="2024-09-30T15:25:43.269" v="53"/>
        <pc:sldMkLst>
          <pc:docMk/>
          <pc:sldMk cId="127831448" sldId="357"/>
        </pc:sldMkLst>
      </pc:sldChg>
      <pc:sldChg chg="modSp">
        <pc:chgData name="Pantelis Balaouras" userId="25e8755020fc1734" providerId="LiveId" clId="{043F8C2B-C406-46B0-A205-186321B2480B}" dt="2024-09-30T15:25:43.269" v="53"/>
        <pc:sldMkLst>
          <pc:docMk/>
          <pc:sldMk cId="2421506160" sldId="358"/>
        </pc:sldMkLst>
      </pc:sldChg>
      <pc:sldChg chg="modSp mod">
        <pc:chgData name="Pantelis Balaouras" userId="25e8755020fc1734" providerId="LiveId" clId="{043F8C2B-C406-46B0-A205-186321B2480B}" dt="2024-09-30T15:25:43.269" v="53"/>
        <pc:sldMkLst>
          <pc:docMk/>
          <pc:sldMk cId="2364514493" sldId="359"/>
        </pc:sldMkLst>
      </pc:sldChg>
      <pc:sldChg chg="modSp">
        <pc:chgData name="Pantelis Balaouras" userId="25e8755020fc1734" providerId="LiveId" clId="{043F8C2B-C406-46B0-A205-186321B2480B}" dt="2024-09-30T15:25:43.269" v="53"/>
        <pc:sldMkLst>
          <pc:docMk/>
          <pc:sldMk cId="1858850565" sldId="360"/>
        </pc:sldMkLst>
      </pc:sldChg>
      <pc:sldChg chg="modSp">
        <pc:chgData name="Pantelis Balaouras" userId="25e8755020fc1734" providerId="LiveId" clId="{043F8C2B-C406-46B0-A205-186321B2480B}" dt="2024-09-30T15:25:43.269" v="53"/>
        <pc:sldMkLst>
          <pc:docMk/>
          <pc:sldMk cId="1488726690" sldId="361"/>
        </pc:sldMkLst>
      </pc:sldChg>
      <pc:sldChg chg="modSp">
        <pc:chgData name="Pantelis Balaouras" userId="25e8755020fc1734" providerId="LiveId" clId="{043F8C2B-C406-46B0-A205-186321B2480B}" dt="2024-09-30T15:25:43.269" v="53"/>
        <pc:sldMkLst>
          <pc:docMk/>
          <pc:sldMk cId="3506120838" sldId="362"/>
        </pc:sldMkLst>
      </pc:sldChg>
      <pc:sldChg chg="modSp">
        <pc:chgData name="Pantelis Balaouras" userId="25e8755020fc1734" providerId="LiveId" clId="{043F8C2B-C406-46B0-A205-186321B2480B}" dt="2024-09-30T15:25:43.269" v="53"/>
        <pc:sldMkLst>
          <pc:docMk/>
          <pc:sldMk cId="3974866943" sldId="363"/>
        </pc:sldMkLst>
      </pc:sldChg>
      <pc:sldChg chg="modSp">
        <pc:chgData name="Pantelis Balaouras" userId="25e8755020fc1734" providerId="LiveId" clId="{043F8C2B-C406-46B0-A205-186321B2480B}" dt="2024-09-30T15:25:43.269" v="53"/>
        <pc:sldMkLst>
          <pc:docMk/>
          <pc:sldMk cId="1345034312" sldId="364"/>
        </pc:sldMkLst>
      </pc:sldChg>
      <pc:sldChg chg="modSp mod">
        <pc:chgData name="Pantelis Balaouras" userId="25e8755020fc1734" providerId="LiveId" clId="{043F8C2B-C406-46B0-A205-186321B2480B}" dt="2024-09-30T15:25:43.269" v="53"/>
        <pc:sldMkLst>
          <pc:docMk/>
          <pc:sldMk cId="2001046376" sldId="365"/>
        </pc:sldMkLst>
      </pc:sldChg>
      <pc:sldChg chg="modSp mod">
        <pc:chgData name="Pantelis Balaouras" userId="25e8755020fc1734" providerId="LiveId" clId="{043F8C2B-C406-46B0-A205-186321B2480B}" dt="2024-09-30T15:25:43.269" v="53"/>
        <pc:sldMkLst>
          <pc:docMk/>
          <pc:sldMk cId="641368144" sldId="368"/>
        </pc:sldMkLst>
      </pc:sldChg>
      <pc:sldChg chg="modSp">
        <pc:chgData name="Pantelis Balaouras" userId="25e8755020fc1734" providerId="LiveId" clId="{043F8C2B-C406-46B0-A205-186321B2480B}" dt="2024-09-30T15:25:43.269" v="53"/>
        <pc:sldMkLst>
          <pc:docMk/>
          <pc:sldMk cId="1954362234" sldId="369"/>
        </pc:sldMkLst>
      </pc:sldChg>
      <pc:sldChg chg="modSp">
        <pc:chgData name="Pantelis Balaouras" userId="25e8755020fc1734" providerId="LiveId" clId="{043F8C2B-C406-46B0-A205-186321B2480B}" dt="2024-09-30T15:25:43.269" v="53"/>
        <pc:sldMkLst>
          <pc:docMk/>
          <pc:sldMk cId="2686620971" sldId="370"/>
        </pc:sldMkLst>
      </pc:sldChg>
      <pc:sldChg chg="modSp mod">
        <pc:chgData name="Pantelis Balaouras" userId="25e8755020fc1734" providerId="LiveId" clId="{043F8C2B-C406-46B0-A205-186321B2480B}" dt="2024-09-30T16:17:58.537" v="147" actId="108"/>
        <pc:sldMkLst>
          <pc:docMk/>
          <pc:sldMk cId="2627791585" sldId="373"/>
        </pc:sldMkLst>
      </pc:sldChg>
      <pc:sldChg chg="modSp mod">
        <pc:chgData name="Pantelis Balaouras" userId="25e8755020fc1734" providerId="LiveId" clId="{043F8C2B-C406-46B0-A205-186321B2480B}" dt="2024-09-30T16:19:55.746" v="159" actId="1076"/>
        <pc:sldMkLst>
          <pc:docMk/>
          <pc:sldMk cId="1529316720" sldId="374"/>
        </pc:sldMkLst>
      </pc:sldChg>
      <pc:sldChg chg="modSp mod">
        <pc:chgData name="Pantelis Balaouras" userId="25e8755020fc1734" providerId="LiveId" clId="{043F8C2B-C406-46B0-A205-186321B2480B}" dt="2024-09-30T16:18:40.918" v="152" actId="1076"/>
        <pc:sldMkLst>
          <pc:docMk/>
          <pc:sldMk cId="3120284288" sldId="375"/>
        </pc:sldMkLst>
      </pc:sldChg>
      <pc:sldChg chg="modSp">
        <pc:chgData name="Pantelis Balaouras" userId="25e8755020fc1734" providerId="LiveId" clId="{043F8C2B-C406-46B0-A205-186321B2480B}" dt="2024-09-30T15:25:43.269" v="53"/>
        <pc:sldMkLst>
          <pc:docMk/>
          <pc:sldMk cId="1049912777" sldId="376"/>
        </pc:sldMkLst>
      </pc:sldChg>
      <pc:sldChg chg="modSp">
        <pc:chgData name="Pantelis Balaouras" userId="25e8755020fc1734" providerId="LiveId" clId="{043F8C2B-C406-46B0-A205-186321B2480B}" dt="2024-09-30T15:25:43.269" v="53"/>
        <pc:sldMkLst>
          <pc:docMk/>
          <pc:sldMk cId="1381873250" sldId="377"/>
        </pc:sldMkLst>
      </pc:sldChg>
      <pc:sldChg chg="modSp">
        <pc:chgData name="Pantelis Balaouras" userId="25e8755020fc1734" providerId="LiveId" clId="{043F8C2B-C406-46B0-A205-186321B2480B}" dt="2024-09-30T15:25:43.269" v="53"/>
        <pc:sldMkLst>
          <pc:docMk/>
          <pc:sldMk cId="1175129359" sldId="378"/>
        </pc:sldMkLst>
      </pc:sldChg>
      <pc:sldChg chg="modSp mod">
        <pc:chgData name="Pantelis Balaouras" userId="25e8755020fc1734" providerId="LiveId" clId="{043F8C2B-C406-46B0-A205-186321B2480B}" dt="2024-09-30T15:26:44.036" v="129" actId="20577"/>
        <pc:sldMkLst>
          <pc:docMk/>
          <pc:sldMk cId="2118401320" sldId="380"/>
        </pc:sldMkLst>
      </pc:sldChg>
      <pc:sldChg chg="modSp mod">
        <pc:chgData name="Pantelis Balaouras" userId="25e8755020fc1734" providerId="LiveId" clId="{043F8C2B-C406-46B0-A205-186321B2480B}" dt="2024-09-30T15:56:07.083" v="139" actId="108"/>
        <pc:sldMkLst>
          <pc:docMk/>
          <pc:sldMk cId="122542429" sldId="381"/>
        </pc:sldMkLst>
      </pc:sldChg>
      <pc:sldChg chg="modSp mod">
        <pc:chgData name="Pantelis Balaouras" userId="25e8755020fc1734" providerId="LiveId" clId="{043F8C2B-C406-46B0-A205-186321B2480B}" dt="2024-09-30T15:57:17.926" v="144" actId="6549"/>
        <pc:sldMkLst>
          <pc:docMk/>
          <pc:sldMk cId="2064477125" sldId="382"/>
        </pc:sldMkLst>
      </pc:sldChg>
      <pc:sldChg chg="modSp">
        <pc:chgData name="Pantelis Balaouras" userId="25e8755020fc1734" providerId="LiveId" clId="{043F8C2B-C406-46B0-A205-186321B2480B}" dt="2024-09-30T15:25:43.269" v="53"/>
        <pc:sldMkLst>
          <pc:docMk/>
          <pc:sldMk cId="858290771" sldId="383"/>
        </pc:sldMkLst>
      </pc:sldChg>
      <pc:sldChg chg="modSp mod">
        <pc:chgData name="Pantelis Balaouras" userId="25e8755020fc1734" providerId="LiveId" clId="{043F8C2B-C406-46B0-A205-186321B2480B}" dt="2024-09-30T15:25:43.269" v="53"/>
        <pc:sldMkLst>
          <pc:docMk/>
          <pc:sldMk cId="253458165" sldId="384"/>
        </pc:sldMkLst>
      </pc:sldChg>
      <pc:sldChg chg="modSp">
        <pc:chgData name="Pantelis Balaouras" userId="25e8755020fc1734" providerId="LiveId" clId="{043F8C2B-C406-46B0-A205-186321B2480B}" dt="2024-09-30T15:25:43.269" v="53"/>
        <pc:sldMkLst>
          <pc:docMk/>
          <pc:sldMk cId="3145596270" sldId="385"/>
        </pc:sldMkLst>
      </pc:sldChg>
      <pc:sldChg chg="modSp">
        <pc:chgData name="Pantelis Balaouras" userId="25e8755020fc1734" providerId="LiveId" clId="{043F8C2B-C406-46B0-A205-186321B2480B}" dt="2024-09-30T15:25:43.269" v="53"/>
        <pc:sldMkLst>
          <pc:docMk/>
          <pc:sldMk cId="2267374884" sldId="389"/>
        </pc:sldMkLst>
      </pc:sldChg>
      <pc:sldChg chg="modSp">
        <pc:chgData name="Pantelis Balaouras" userId="25e8755020fc1734" providerId="LiveId" clId="{043F8C2B-C406-46B0-A205-186321B2480B}" dt="2024-09-30T15:25:43.269" v="53"/>
        <pc:sldMkLst>
          <pc:docMk/>
          <pc:sldMk cId="1464753750" sldId="390"/>
        </pc:sldMkLst>
      </pc:sldChg>
      <pc:sldChg chg="modSp">
        <pc:chgData name="Pantelis Balaouras" userId="25e8755020fc1734" providerId="LiveId" clId="{043F8C2B-C406-46B0-A205-186321B2480B}" dt="2024-09-30T15:25:43.269" v="53"/>
        <pc:sldMkLst>
          <pc:docMk/>
          <pc:sldMk cId="1481430452" sldId="391"/>
        </pc:sldMkLst>
      </pc:sldChg>
      <pc:sldChg chg="modSp">
        <pc:chgData name="Pantelis Balaouras" userId="25e8755020fc1734" providerId="LiveId" clId="{043F8C2B-C406-46B0-A205-186321B2480B}" dt="2024-09-30T15:25:43.269" v="53"/>
        <pc:sldMkLst>
          <pc:docMk/>
          <pc:sldMk cId="2220063422" sldId="392"/>
        </pc:sldMkLst>
      </pc:sldChg>
      <pc:sldChg chg="modSp mod">
        <pc:chgData name="Pantelis Balaouras" userId="25e8755020fc1734" providerId="LiveId" clId="{043F8C2B-C406-46B0-A205-186321B2480B}" dt="2024-09-30T15:25:43.269" v="53"/>
        <pc:sldMkLst>
          <pc:docMk/>
          <pc:sldMk cId="963630486" sldId="393"/>
        </pc:sldMkLst>
      </pc:sldChg>
      <pc:sldChg chg="modSp mod">
        <pc:chgData name="Pantelis Balaouras" userId="25e8755020fc1734" providerId="LiveId" clId="{043F8C2B-C406-46B0-A205-186321B2480B}" dt="2024-09-30T15:25:43.269" v="53"/>
        <pc:sldMkLst>
          <pc:docMk/>
          <pc:sldMk cId="2429771623" sldId="394"/>
        </pc:sldMkLst>
      </pc:sldChg>
      <pc:sldChg chg="modSp mod">
        <pc:chgData name="Pantelis Balaouras" userId="25e8755020fc1734" providerId="LiveId" clId="{043F8C2B-C406-46B0-A205-186321B2480B}" dt="2024-09-30T15:25:43.269" v="53"/>
        <pc:sldMkLst>
          <pc:docMk/>
          <pc:sldMk cId="2210900500" sldId="395"/>
        </pc:sldMkLst>
      </pc:sldChg>
      <pc:sldChg chg="modSp mod">
        <pc:chgData name="Pantelis Balaouras" userId="25e8755020fc1734" providerId="LiveId" clId="{043F8C2B-C406-46B0-A205-186321B2480B}" dt="2024-09-30T15:25:43.269" v="53"/>
        <pc:sldMkLst>
          <pc:docMk/>
          <pc:sldMk cId="2447102532" sldId="396"/>
        </pc:sldMkLst>
      </pc:sldChg>
      <pc:sldMasterChg chg="addSp">
        <pc:chgData name="Pantelis Balaouras" userId="25e8755020fc1734" providerId="LiveId" clId="{043F8C2B-C406-46B0-A205-186321B2480B}" dt="2024-09-30T15:25:20.151" v="44"/>
        <pc:sldMasterMkLst>
          <pc:docMk/>
          <pc:sldMasterMk cId="1630295385" sldId="2147483806"/>
        </pc:sldMasterMkLst>
      </pc:sldMasterChg>
    </pc:docChg>
  </pc:docChgLst>
  <pc:docChgLst>
    <pc:chgData name="Pantelis Balaouras" userId="25e8755020fc1734" providerId="LiveId" clId="{26417388-ECCC-47B3-9E7C-AC4DDEB6AAEF}"/>
    <pc:docChg chg="undo custSel addSld delSld modSld">
      <pc:chgData name="Pantelis Balaouras" userId="25e8755020fc1734" providerId="LiveId" clId="{26417388-ECCC-47B3-9E7C-AC4DDEB6AAEF}" dt="2024-09-30T18:09:46.152" v="118" actId="47"/>
      <pc:docMkLst>
        <pc:docMk/>
      </pc:docMkLst>
      <pc:sldChg chg="delSp modSp mod">
        <pc:chgData name="Pantelis Balaouras" userId="25e8755020fc1734" providerId="LiveId" clId="{26417388-ECCC-47B3-9E7C-AC4DDEB6AAEF}" dt="2024-09-30T17:39:26.807" v="66" actId="113"/>
        <pc:sldMkLst>
          <pc:docMk/>
          <pc:sldMk cId="1635395571" sldId="260"/>
        </pc:sldMkLst>
      </pc:sldChg>
      <pc:sldChg chg="modSp mod">
        <pc:chgData name="Pantelis Balaouras" userId="25e8755020fc1734" providerId="LiveId" clId="{26417388-ECCC-47B3-9E7C-AC4DDEB6AAEF}" dt="2024-09-30T17:43:31.371" v="115" actId="20577"/>
        <pc:sldMkLst>
          <pc:docMk/>
          <pc:sldMk cId="1548874758" sldId="334"/>
        </pc:sldMkLst>
      </pc:sldChg>
      <pc:sldChg chg="delSp modSp add del mod">
        <pc:chgData name="Pantelis Balaouras" userId="25e8755020fc1734" providerId="LiveId" clId="{26417388-ECCC-47B3-9E7C-AC4DDEB6AAEF}" dt="2024-09-30T17:37:28.117" v="46" actId="47"/>
        <pc:sldMkLst>
          <pc:docMk/>
          <pc:sldMk cId="906565880" sldId="557"/>
        </pc:sldMkLst>
      </pc:sldChg>
      <pc:sldChg chg="delSp modSp mod">
        <pc:chgData name="Pantelis Balaouras" userId="25e8755020fc1734" providerId="LiveId" clId="{26417388-ECCC-47B3-9E7C-AC4DDEB6AAEF}" dt="2024-09-30T17:38:50.431" v="56" actId="1076"/>
        <pc:sldMkLst>
          <pc:docMk/>
          <pc:sldMk cId="1225537406" sldId="569"/>
        </pc:sldMkLst>
      </pc:sldChg>
      <pc:sldChg chg="delSp modSp mod">
        <pc:chgData name="Pantelis Balaouras" userId="25e8755020fc1734" providerId="LiveId" clId="{26417388-ECCC-47B3-9E7C-AC4DDEB6AAEF}" dt="2024-09-30T17:38:32.923" v="55" actId="1076"/>
        <pc:sldMkLst>
          <pc:docMk/>
          <pc:sldMk cId="1270341155" sldId="570"/>
        </pc:sldMkLst>
      </pc:sldChg>
      <pc:sldChg chg="delSp modSp mod">
        <pc:chgData name="Pantelis Balaouras" userId="25e8755020fc1734" providerId="LiveId" clId="{26417388-ECCC-47B3-9E7C-AC4DDEB6AAEF}" dt="2024-09-30T17:39:36.338" v="68" actId="1076"/>
        <pc:sldMkLst>
          <pc:docMk/>
          <pc:sldMk cId="3018111915" sldId="581"/>
        </pc:sldMkLst>
      </pc:sldChg>
      <pc:sldChg chg="modSp del mod">
        <pc:chgData name="Pantelis Balaouras" userId="25e8755020fc1734" providerId="LiveId" clId="{26417388-ECCC-47B3-9E7C-AC4DDEB6AAEF}" dt="2024-09-30T17:33:37.961" v="15" actId="47"/>
        <pc:sldMkLst>
          <pc:docMk/>
          <pc:sldMk cId="3744387344" sldId="586"/>
        </pc:sldMkLst>
      </pc:sldChg>
      <pc:sldChg chg="modSp del mod">
        <pc:chgData name="Pantelis Balaouras" userId="25e8755020fc1734" providerId="LiveId" clId="{26417388-ECCC-47B3-9E7C-AC4DDEB6AAEF}" dt="2024-09-30T17:33:35.934" v="14" actId="47"/>
        <pc:sldMkLst>
          <pc:docMk/>
          <pc:sldMk cId="4242968181" sldId="608"/>
        </pc:sldMkLst>
      </pc:sldChg>
      <pc:sldChg chg="delSp modSp add del mod">
        <pc:chgData name="Pantelis Balaouras" userId="25e8755020fc1734" providerId="LiveId" clId="{26417388-ECCC-47B3-9E7C-AC4DDEB6AAEF}" dt="2024-09-30T18:09:21.364" v="117" actId="14100"/>
        <pc:sldMkLst>
          <pc:docMk/>
          <pc:sldMk cId="1599195853" sldId="610"/>
        </pc:sldMkLst>
      </pc:sldChg>
      <pc:sldChg chg="delSp modSp add del mod">
        <pc:chgData name="Pantelis Balaouras" userId="25e8755020fc1734" providerId="LiveId" clId="{26417388-ECCC-47B3-9E7C-AC4DDEB6AAEF}" dt="2024-09-30T18:09:46.152" v="118" actId="47"/>
        <pc:sldMkLst>
          <pc:docMk/>
          <pc:sldMk cId="2285023214" sldId="611"/>
        </pc:sldMkLst>
      </pc:sldChg>
      <pc:sldChg chg="addSp delSp modSp new mod modClrScheme chgLayout">
        <pc:chgData name="Pantelis Balaouras" userId="25e8755020fc1734" providerId="LiveId" clId="{26417388-ECCC-47B3-9E7C-AC4DDEB6AAEF}" dt="2024-09-30T17:40:36.344" v="111" actId="20577"/>
        <pc:sldMkLst>
          <pc:docMk/>
          <pc:sldMk cId="1293793130" sldId="612"/>
        </pc:sldMkLst>
      </pc:sldChg>
    </pc:docChg>
  </pc:docChgLst>
  <pc:docChgLst>
    <pc:chgData name="Pantelis Balaouras" userId="25e8755020fc1734" providerId="LiveId" clId="{63F8D67B-A8BB-4E49-A40D-C1BC24EFDE5E}"/>
    <pc:docChg chg="undo custSel addSld modSld modMainMaster">
      <pc:chgData name="Pantelis Balaouras" userId="25e8755020fc1734" providerId="LiveId" clId="{63F8D67B-A8BB-4E49-A40D-C1BC24EFDE5E}" dt="2025-09-30T10:01:52.214" v="148"/>
      <pc:docMkLst>
        <pc:docMk/>
      </pc:docMkLst>
      <pc:sldChg chg="modSp mod">
        <pc:chgData name="Pantelis Balaouras" userId="25e8755020fc1734" providerId="LiveId" clId="{63F8D67B-A8BB-4E49-A40D-C1BC24EFDE5E}" dt="2025-09-29T14:26:04.077" v="83" actId="403"/>
        <pc:sldMkLst>
          <pc:docMk/>
          <pc:sldMk cId="1635395571" sldId="260"/>
        </pc:sldMkLst>
        <pc:spChg chg="mod">
          <ac:chgData name="Pantelis Balaouras" userId="25e8755020fc1734" providerId="LiveId" clId="{63F8D67B-A8BB-4E49-A40D-C1BC24EFDE5E}" dt="2025-09-29T14:26:04.077" v="83" actId="403"/>
          <ac:spMkLst>
            <pc:docMk/>
            <pc:sldMk cId="1635395571" sldId="260"/>
            <ac:spMk id="4" creationId="{62D40190-9148-3059-4385-BE1D54BEDB54}"/>
          </ac:spMkLst>
        </pc:spChg>
      </pc:sldChg>
      <pc:sldChg chg="modSp mod">
        <pc:chgData name="Pantelis Balaouras" userId="25e8755020fc1734" providerId="LiveId" clId="{63F8D67B-A8BB-4E49-A40D-C1BC24EFDE5E}" dt="2025-09-29T15:08:27.109" v="134" actId="403"/>
        <pc:sldMkLst>
          <pc:docMk/>
          <pc:sldMk cId="0" sldId="317"/>
        </pc:sldMkLst>
        <pc:spChg chg="mod">
          <ac:chgData name="Pantelis Balaouras" userId="25e8755020fc1734" providerId="LiveId" clId="{63F8D67B-A8BB-4E49-A40D-C1BC24EFDE5E}" dt="2025-09-29T15:08:27.109" v="134" actId="403"/>
          <ac:spMkLst>
            <pc:docMk/>
            <pc:sldMk cId="0" sldId="317"/>
            <ac:spMk id="3" creationId="{00000000-0000-0000-0000-000000000000}"/>
          </ac:spMkLst>
        </pc:spChg>
      </pc:sldChg>
      <pc:sldChg chg="modSp mod">
        <pc:chgData name="Pantelis Balaouras" userId="25e8755020fc1734" providerId="LiveId" clId="{63F8D67B-A8BB-4E49-A40D-C1BC24EFDE5E}" dt="2025-09-29T14:02:33.880" v="3" actId="20577"/>
        <pc:sldMkLst>
          <pc:docMk/>
          <pc:sldMk cId="1548874758" sldId="334"/>
        </pc:sldMkLst>
        <pc:spChg chg="mod">
          <ac:chgData name="Pantelis Balaouras" userId="25e8755020fc1734" providerId="LiveId" clId="{63F8D67B-A8BB-4E49-A40D-C1BC24EFDE5E}" dt="2025-09-29T14:02:33.880" v="3" actId="20577"/>
          <ac:spMkLst>
            <pc:docMk/>
            <pc:sldMk cId="1548874758" sldId="334"/>
            <ac:spMk id="9" creationId="{6DE1B253-9110-4975-8F57-47D51BFE6763}"/>
          </ac:spMkLst>
        </pc:spChg>
      </pc:sldChg>
      <pc:sldChg chg="modSp mod">
        <pc:chgData name="Pantelis Balaouras" userId="25e8755020fc1734" providerId="LiveId" clId="{63F8D67B-A8BB-4E49-A40D-C1BC24EFDE5E}" dt="2025-09-29T14:37:55.928" v="121" actId="20577"/>
        <pc:sldMkLst>
          <pc:docMk/>
          <pc:sldMk cId="121513019" sldId="354"/>
        </pc:sldMkLst>
        <pc:spChg chg="mod">
          <ac:chgData name="Pantelis Balaouras" userId="25e8755020fc1734" providerId="LiveId" clId="{63F8D67B-A8BB-4E49-A40D-C1BC24EFDE5E}" dt="2025-09-29T14:37:55.928" v="121" actId="20577"/>
          <ac:spMkLst>
            <pc:docMk/>
            <pc:sldMk cId="121513019" sldId="354"/>
            <ac:spMk id="3" creationId="{00000000-0000-0000-0000-000000000000}"/>
          </ac:spMkLst>
        </pc:spChg>
      </pc:sldChg>
      <pc:sldChg chg="modSp mod">
        <pc:chgData name="Pantelis Balaouras" userId="25e8755020fc1734" providerId="LiveId" clId="{63F8D67B-A8BB-4E49-A40D-C1BC24EFDE5E}" dt="2025-09-30T09:23:25.098" v="136" actId="113"/>
        <pc:sldMkLst>
          <pc:docMk/>
          <pc:sldMk cId="2001046376" sldId="365"/>
        </pc:sldMkLst>
        <pc:spChg chg="mod">
          <ac:chgData name="Pantelis Balaouras" userId="25e8755020fc1734" providerId="LiveId" clId="{63F8D67B-A8BB-4E49-A40D-C1BC24EFDE5E}" dt="2025-09-30T09:23:25.098" v="136" actId="113"/>
          <ac:spMkLst>
            <pc:docMk/>
            <pc:sldMk cId="2001046376" sldId="365"/>
            <ac:spMk id="3" creationId="{00000000-0000-0000-0000-000000000000}"/>
          </ac:spMkLst>
        </pc:spChg>
      </pc:sldChg>
      <pc:sldChg chg="modSp mod">
        <pc:chgData name="Pantelis Balaouras" userId="25e8755020fc1734" providerId="LiveId" clId="{63F8D67B-A8BB-4E49-A40D-C1BC24EFDE5E}" dt="2025-09-30T09:24:15.375" v="144" actId="20577"/>
        <pc:sldMkLst>
          <pc:docMk/>
          <pc:sldMk cId="641368144" sldId="368"/>
        </pc:sldMkLst>
        <pc:spChg chg="mod">
          <ac:chgData name="Pantelis Balaouras" userId="25e8755020fc1734" providerId="LiveId" clId="{63F8D67B-A8BB-4E49-A40D-C1BC24EFDE5E}" dt="2025-09-30T09:24:15.375" v="144" actId="20577"/>
          <ac:spMkLst>
            <pc:docMk/>
            <pc:sldMk cId="641368144" sldId="368"/>
            <ac:spMk id="3" creationId="{00000000-0000-0000-0000-000000000000}"/>
          </ac:spMkLst>
        </pc:spChg>
      </pc:sldChg>
      <pc:sldChg chg="modSp mod">
        <pc:chgData name="Pantelis Balaouras" userId="25e8755020fc1734" providerId="LiveId" clId="{63F8D67B-A8BB-4E49-A40D-C1BC24EFDE5E}" dt="2025-09-30T10:01:52.214" v="148"/>
        <pc:sldMkLst>
          <pc:docMk/>
          <pc:sldMk cId="2686620971" sldId="370"/>
        </pc:sldMkLst>
        <pc:spChg chg="mod">
          <ac:chgData name="Pantelis Balaouras" userId="25e8755020fc1734" providerId="LiveId" clId="{63F8D67B-A8BB-4E49-A40D-C1BC24EFDE5E}" dt="2025-09-30T10:01:52.214" v="148"/>
          <ac:spMkLst>
            <pc:docMk/>
            <pc:sldMk cId="2686620971" sldId="370"/>
            <ac:spMk id="3" creationId="{1E911A39-1D83-490A-B104-5A0C90C64C08}"/>
          </ac:spMkLst>
        </pc:spChg>
      </pc:sldChg>
      <pc:sldChg chg="modSp mod">
        <pc:chgData name="Pantelis Balaouras" userId="25e8755020fc1734" providerId="LiveId" clId="{63F8D67B-A8BB-4E49-A40D-C1BC24EFDE5E}" dt="2025-09-30T09:25:56.621" v="145" actId="14100"/>
        <pc:sldMkLst>
          <pc:docMk/>
          <pc:sldMk cId="122542429" sldId="381"/>
        </pc:sldMkLst>
        <pc:spChg chg="mod">
          <ac:chgData name="Pantelis Balaouras" userId="25e8755020fc1734" providerId="LiveId" clId="{63F8D67B-A8BB-4E49-A40D-C1BC24EFDE5E}" dt="2025-09-30T09:25:56.621" v="145" actId="14100"/>
          <ac:spMkLst>
            <pc:docMk/>
            <pc:sldMk cId="122542429" sldId="381"/>
            <ac:spMk id="22" creationId="{C67518B2-6F3B-4C2D-872D-C89EF8321CF6}"/>
          </ac:spMkLst>
        </pc:spChg>
      </pc:sldChg>
      <pc:sldChg chg="modSp mod">
        <pc:chgData name="Pantelis Balaouras" userId="25e8755020fc1734" providerId="LiveId" clId="{63F8D67B-A8BB-4E49-A40D-C1BC24EFDE5E}" dt="2025-09-29T15:01:31.960" v="122" actId="114"/>
        <pc:sldMkLst>
          <pc:docMk/>
          <pc:sldMk cId="2064477125" sldId="382"/>
        </pc:sldMkLst>
        <pc:spChg chg="mod">
          <ac:chgData name="Pantelis Balaouras" userId="25e8755020fc1734" providerId="LiveId" clId="{63F8D67B-A8BB-4E49-A40D-C1BC24EFDE5E}" dt="2025-09-29T15:01:31.960" v="122" actId="114"/>
          <ac:spMkLst>
            <pc:docMk/>
            <pc:sldMk cId="2064477125" sldId="382"/>
            <ac:spMk id="3" creationId="{C31F61FC-A59A-452A-AF1C-CA65716A946A}"/>
          </ac:spMkLst>
        </pc:spChg>
      </pc:sldChg>
      <pc:sldChg chg="modSp">
        <pc:chgData name="Pantelis Balaouras" userId="25e8755020fc1734" providerId="LiveId" clId="{63F8D67B-A8BB-4E49-A40D-C1BC24EFDE5E}" dt="2025-09-29T15:02:46.379" v="129" actId="1076"/>
        <pc:sldMkLst>
          <pc:docMk/>
          <pc:sldMk cId="858290771" sldId="383"/>
        </pc:sldMkLst>
        <pc:picChg chg="mod">
          <ac:chgData name="Pantelis Balaouras" userId="25e8755020fc1734" providerId="LiveId" clId="{63F8D67B-A8BB-4E49-A40D-C1BC24EFDE5E}" dt="2025-09-29T15:02:46.379" v="129" actId="1076"/>
          <ac:picMkLst>
            <pc:docMk/>
            <pc:sldMk cId="858290771" sldId="383"/>
            <ac:picMk id="2050" creationId="{323BE2D4-34E2-4A9F-99F4-B6AB51EBCB0C}"/>
          </ac:picMkLst>
        </pc:picChg>
      </pc:sldChg>
      <pc:sldChg chg="modSp mod">
        <pc:chgData name="Pantelis Balaouras" userId="25e8755020fc1734" providerId="LiveId" clId="{63F8D67B-A8BB-4E49-A40D-C1BC24EFDE5E}" dt="2025-09-29T14:25:53.997" v="82" actId="255"/>
        <pc:sldMkLst>
          <pc:docMk/>
          <pc:sldMk cId="1225537406" sldId="569"/>
        </pc:sldMkLst>
        <pc:spChg chg="mod">
          <ac:chgData name="Pantelis Balaouras" userId="25e8755020fc1734" providerId="LiveId" clId="{63F8D67B-A8BB-4E49-A40D-C1BC24EFDE5E}" dt="2025-09-29T14:25:29.564" v="75" actId="403"/>
          <ac:spMkLst>
            <pc:docMk/>
            <pc:sldMk cId="1225537406" sldId="569"/>
            <ac:spMk id="3" creationId="{F6560F93-45A7-A952-D26B-8448703055D4}"/>
          </ac:spMkLst>
        </pc:spChg>
        <pc:spChg chg="mod">
          <ac:chgData name="Pantelis Balaouras" userId="25e8755020fc1734" providerId="LiveId" clId="{63F8D67B-A8BB-4E49-A40D-C1BC24EFDE5E}" dt="2025-09-29T14:25:53.997" v="82" actId="255"/>
          <ac:spMkLst>
            <pc:docMk/>
            <pc:sldMk cId="1225537406" sldId="569"/>
            <ac:spMk id="4" creationId="{00CB14B0-C361-F94E-1159-3BC1B850393B}"/>
          </ac:spMkLst>
        </pc:spChg>
      </pc:sldChg>
      <pc:sldChg chg="modSp mod">
        <pc:chgData name="Pantelis Balaouras" userId="25e8755020fc1734" providerId="LiveId" clId="{63F8D67B-A8BB-4E49-A40D-C1BC24EFDE5E}" dt="2025-09-29T14:25:00.877" v="73" actId="403"/>
        <pc:sldMkLst>
          <pc:docMk/>
          <pc:sldMk cId="1270341155" sldId="570"/>
        </pc:sldMkLst>
        <pc:spChg chg="mod">
          <ac:chgData name="Pantelis Balaouras" userId="25e8755020fc1734" providerId="LiveId" clId="{63F8D67B-A8BB-4E49-A40D-C1BC24EFDE5E}" dt="2025-09-29T14:24:35.237" v="68" actId="1076"/>
          <ac:spMkLst>
            <pc:docMk/>
            <pc:sldMk cId="1270341155" sldId="570"/>
            <ac:spMk id="6" creationId="{13725DC3-E1D4-4E92-AF5A-F0DED3AA5B9A}"/>
          </ac:spMkLst>
        </pc:spChg>
        <pc:spChg chg="mod">
          <ac:chgData name="Pantelis Balaouras" userId="25e8755020fc1734" providerId="LiveId" clId="{63F8D67B-A8BB-4E49-A40D-C1BC24EFDE5E}" dt="2025-09-29T14:25:00.877" v="73" actId="403"/>
          <ac:spMkLst>
            <pc:docMk/>
            <pc:sldMk cId="1270341155" sldId="570"/>
            <ac:spMk id="8" creationId="{01120178-0F2C-DBEB-991C-51DEC27F2DE6}"/>
          </ac:spMkLst>
        </pc:spChg>
        <pc:picChg chg="mod">
          <ac:chgData name="Pantelis Balaouras" userId="25e8755020fc1734" providerId="LiveId" clId="{63F8D67B-A8BB-4E49-A40D-C1BC24EFDE5E}" dt="2025-09-29T14:24:54.917" v="71" actId="1076"/>
          <ac:picMkLst>
            <pc:docMk/>
            <pc:sldMk cId="1270341155" sldId="570"/>
            <ac:picMk id="3" creationId="{7443712C-BEBA-02FE-16C0-1EC523E5EE4F}"/>
          </ac:picMkLst>
        </pc:picChg>
      </pc:sldChg>
      <pc:sldChg chg="addSp delSp modSp mod chgLayout">
        <pc:chgData name="Pantelis Balaouras" userId="25e8755020fc1734" providerId="LiveId" clId="{63F8D67B-A8BB-4E49-A40D-C1BC24EFDE5E}" dt="2025-09-30T09:17:05.333" v="135" actId="113"/>
        <pc:sldMkLst>
          <pc:docMk/>
          <pc:sldMk cId="1599195853" sldId="610"/>
        </pc:sldMkLst>
        <pc:spChg chg="add del mod ord">
          <ac:chgData name="Pantelis Balaouras" userId="25e8755020fc1734" providerId="LiveId" clId="{63F8D67B-A8BB-4E49-A40D-C1BC24EFDE5E}" dt="2025-09-29T14:03:00.298" v="5" actId="700"/>
          <ac:spMkLst>
            <pc:docMk/>
            <pc:sldMk cId="1599195853" sldId="610"/>
            <ac:spMk id="2" creationId="{EF1736E8-F6C0-2CD4-B6E5-F104CB4D4835}"/>
          </ac:spMkLst>
        </pc:spChg>
        <pc:spChg chg="mod ord">
          <ac:chgData name="Pantelis Balaouras" userId="25e8755020fc1734" providerId="LiveId" clId="{63F8D67B-A8BB-4E49-A40D-C1BC24EFDE5E}" dt="2025-09-30T09:17:05.333" v="135" actId="113"/>
          <ac:spMkLst>
            <pc:docMk/>
            <pc:sldMk cId="1599195853" sldId="610"/>
            <ac:spMk id="3" creationId="{C9B2AE61-9B36-2166-F715-92F237EDEEED}"/>
          </ac:spMkLst>
        </pc:spChg>
        <pc:spChg chg="del">
          <ac:chgData name="Pantelis Balaouras" userId="25e8755020fc1734" providerId="LiveId" clId="{63F8D67B-A8BB-4E49-A40D-C1BC24EFDE5E}" dt="2025-09-29T14:22:21.507" v="43" actId="478"/>
          <ac:spMkLst>
            <pc:docMk/>
            <pc:sldMk cId="1599195853" sldId="610"/>
            <ac:spMk id="7" creationId="{43A9EA6A-0842-BB8D-B0EC-BF68FE4F2048}"/>
          </ac:spMkLst>
        </pc:spChg>
        <pc:spChg chg="mod">
          <ac:chgData name="Pantelis Balaouras" userId="25e8755020fc1734" providerId="LiveId" clId="{63F8D67B-A8BB-4E49-A40D-C1BC24EFDE5E}" dt="2025-09-29T14:05:51.086" v="31" actId="207"/>
          <ac:spMkLst>
            <pc:docMk/>
            <pc:sldMk cId="1599195853" sldId="610"/>
            <ac:spMk id="11" creationId="{E7BF5B50-A970-D3FA-FCF3-CF9011216605}"/>
          </ac:spMkLst>
        </pc:spChg>
        <pc:spChg chg="del mod">
          <ac:chgData name="Pantelis Balaouras" userId="25e8755020fc1734" providerId="LiveId" clId="{63F8D67B-A8BB-4E49-A40D-C1BC24EFDE5E}" dt="2025-09-29T14:22:41.307" v="47" actId="478"/>
          <ac:spMkLst>
            <pc:docMk/>
            <pc:sldMk cId="1599195853" sldId="610"/>
            <ac:spMk id="12" creationId="{41A121C3-D81B-EA97-83B9-8519254F2A65}"/>
          </ac:spMkLst>
        </pc:spChg>
        <pc:picChg chg="del mod">
          <ac:chgData name="Pantelis Balaouras" userId="25e8755020fc1734" providerId="LiveId" clId="{63F8D67B-A8BB-4E49-A40D-C1BC24EFDE5E}" dt="2025-09-29T14:22:18.169" v="42" actId="478"/>
          <ac:picMkLst>
            <pc:docMk/>
            <pc:sldMk cId="1599195853" sldId="610"/>
            <ac:picMk id="1026" creationId="{1AF4CC8E-BE6B-6399-438E-FF3748C70AD6}"/>
          </ac:picMkLst>
        </pc:picChg>
      </pc:sldChg>
      <pc:sldChg chg="modSp mod">
        <pc:chgData name="Pantelis Balaouras" userId="25e8755020fc1734" providerId="LiveId" clId="{63F8D67B-A8BB-4E49-A40D-C1BC24EFDE5E}" dt="2025-09-29T14:26:49.907" v="87" actId="403"/>
        <pc:sldMkLst>
          <pc:docMk/>
          <pc:sldMk cId="1293793130" sldId="612"/>
        </pc:sldMkLst>
        <pc:spChg chg="mod">
          <ac:chgData name="Pantelis Balaouras" userId="25e8755020fc1734" providerId="LiveId" clId="{63F8D67B-A8BB-4E49-A40D-C1BC24EFDE5E}" dt="2025-09-29T14:26:49.907" v="87" actId="403"/>
          <ac:spMkLst>
            <pc:docMk/>
            <pc:sldMk cId="1293793130" sldId="612"/>
            <ac:spMk id="5" creationId="{9C29F166-9702-3685-7E62-B8212F2AAAE8}"/>
          </ac:spMkLst>
        </pc:spChg>
      </pc:sldChg>
      <pc:sldChg chg="addSp delSp modSp add mod">
        <pc:chgData name="Pantelis Balaouras" userId="25e8755020fc1734" providerId="LiveId" clId="{63F8D67B-A8BB-4E49-A40D-C1BC24EFDE5E}" dt="2025-09-29T14:23:49.097" v="59" actId="6549"/>
        <pc:sldMkLst>
          <pc:docMk/>
          <pc:sldMk cId="841682812" sldId="613"/>
        </pc:sldMkLst>
        <pc:spChg chg="del">
          <ac:chgData name="Pantelis Balaouras" userId="25e8755020fc1734" providerId="LiveId" clId="{63F8D67B-A8BB-4E49-A40D-C1BC24EFDE5E}" dt="2025-09-29T14:22:49.161" v="48" actId="478"/>
          <ac:spMkLst>
            <pc:docMk/>
            <pc:sldMk cId="841682812" sldId="613"/>
            <ac:spMk id="3" creationId="{DF4A2F88-8CB2-69DF-5879-6B14517414EA}"/>
          </ac:spMkLst>
        </pc:spChg>
        <pc:spChg chg="add del mod">
          <ac:chgData name="Pantelis Balaouras" userId="25e8755020fc1734" providerId="LiveId" clId="{63F8D67B-A8BB-4E49-A40D-C1BC24EFDE5E}" dt="2025-09-29T14:22:58.681" v="53" actId="478"/>
          <ac:spMkLst>
            <pc:docMk/>
            <pc:sldMk cId="841682812" sldId="613"/>
            <ac:spMk id="4" creationId="{C57FAE47-B8C4-56C3-BE21-96FAF7834079}"/>
          </ac:spMkLst>
        </pc:spChg>
        <pc:spChg chg="mod">
          <ac:chgData name="Pantelis Balaouras" userId="25e8755020fc1734" providerId="LiveId" clId="{63F8D67B-A8BB-4E49-A40D-C1BC24EFDE5E}" dt="2025-09-29T14:22:55.807" v="52" actId="20577"/>
          <ac:spMkLst>
            <pc:docMk/>
            <pc:sldMk cId="841682812" sldId="613"/>
            <ac:spMk id="11" creationId="{803B131F-DED2-555F-64A7-5572FEE59399}"/>
          </ac:spMkLst>
        </pc:spChg>
        <pc:spChg chg="mod">
          <ac:chgData name="Pantelis Balaouras" userId="25e8755020fc1734" providerId="LiveId" clId="{63F8D67B-A8BB-4E49-A40D-C1BC24EFDE5E}" dt="2025-09-29T14:23:49.097" v="59" actId="6549"/>
          <ac:spMkLst>
            <pc:docMk/>
            <pc:sldMk cId="841682812" sldId="613"/>
            <ac:spMk id="12" creationId="{FE8AD70B-C49A-F00E-5A3A-8B777D2722C2}"/>
          </ac:spMkLst>
        </pc:spChg>
      </pc:sldChg>
      <pc:sldMasterChg chg="modSp modSldLayout">
        <pc:chgData name="Pantelis Balaouras" userId="25e8755020fc1734" providerId="LiveId" clId="{63F8D67B-A8BB-4E49-A40D-C1BC24EFDE5E}" dt="2025-09-29T14:05:35.566" v="30" actId="207"/>
        <pc:sldMasterMkLst>
          <pc:docMk/>
          <pc:sldMasterMk cId="658129137" sldId="2147483806"/>
        </pc:sldMasterMkLst>
        <pc:spChg chg="mod">
          <ac:chgData name="Pantelis Balaouras" userId="25e8755020fc1734" providerId="LiveId" clId="{63F8D67B-A8BB-4E49-A40D-C1BC24EFDE5E}" dt="2025-09-29T14:05:35.566" v="30" actId="207"/>
          <ac:spMkLst>
            <pc:docMk/>
            <pc:sldMasterMk cId="658129137" sldId="2147483806"/>
            <ac:spMk id="2" creationId="{B46BB58A-A75B-4A0C-BE6F-D0731393F478}"/>
          </ac:spMkLst>
        </pc:spChg>
        <pc:sldLayoutChg chg="delSp mod">
          <pc:chgData name="Pantelis Balaouras" userId="25e8755020fc1734" providerId="LiveId" clId="{63F8D67B-A8BB-4E49-A40D-C1BC24EFDE5E}" dt="2025-09-29T14:05:29.351" v="29" actId="478"/>
          <pc:sldLayoutMkLst>
            <pc:docMk/>
            <pc:sldMasterMk cId="658129137" sldId="2147483806"/>
            <pc:sldLayoutMk cId="4125866320" sldId="2147483809"/>
          </pc:sldLayoutMkLst>
          <pc:picChg chg="del">
            <ac:chgData name="Pantelis Balaouras" userId="25e8755020fc1734" providerId="LiveId" clId="{63F8D67B-A8BB-4E49-A40D-C1BC24EFDE5E}" dt="2025-09-29T14:05:27.458" v="28" actId="478"/>
            <ac:picMkLst>
              <pc:docMk/>
              <pc:sldMasterMk cId="658129137" sldId="2147483806"/>
              <pc:sldLayoutMk cId="4125866320" sldId="2147483809"/>
              <ac:picMk id="5" creationId="{35E39F97-0E46-CF7F-263C-60CD23CD583C}"/>
            </ac:picMkLst>
          </pc:picChg>
          <pc:picChg chg="del">
            <ac:chgData name="Pantelis Balaouras" userId="25e8755020fc1734" providerId="LiveId" clId="{63F8D67B-A8BB-4E49-A40D-C1BC24EFDE5E}" dt="2025-09-29T14:05:29.351" v="29" actId="478"/>
            <ac:picMkLst>
              <pc:docMk/>
              <pc:sldMasterMk cId="658129137" sldId="2147483806"/>
              <pc:sldLayoutMk cId="4125866320" sldId="2147483809"/>
              <ac:picMk id="7" creationId="{00000000-0000-0000-0000-000000000000}"/>
            </ac:picMkLst>
          </pc:picChg>
        </pc:sldLayoutChg>
        <pc:sldLayoutChg chg="delSp mod">
          <pc:chgData name="Pantelis Balaouras" userId="25e8755020fc1734" providerId="LiveId" clId="{63F8D67B-A8BB-4E49-A40D-C1BC24EFDE5E}" dt="2025-09-29T14:05:24.856" v="27" actId="478"/>
          <pc:sldLayoutMkLst>
            <pc:docMk/>
            <pc:sldMasterMk cId="658129137" sldId="2147483806"/>
            <pc:sldLayoutMk cId="3043488694" sldId="2147483810"/>
          </pc:sldLayoutMkLst>
          <pc:picChg chg="del">
            <ac:chgData name="Pantelis Balaouras" userId="25e8755020fc1734" providerId="LiveId" clId="{63F8D67B-A8BB-4E49-A40D-C1BC24EFDE5E}" dt="2025-09-29T14:05:24.856" v="27" actId="478"/>
            <ac:picMkLst>
              <pc:docMk/>
              <pc:sldMasterMk cId="658129137" sldId="2147483806"/>
              <pc:sldLayoutMk cId="3043488694" sldId="2147483810"/>
              <ac:picMk id="2" creationId="{04C38F43-6C3B-1D61-4A44-D08CCF052642}"/>
            </ac:picMkLst>
          </pc:picChg>
          <pc:picChg chg="del">
            <ac:chgData name="Pantelis Balaouras" userId="25e8755020fc1734" providerId="LiveId" clId="{63F8D67B-A8BB-4E49-A40D-C1BC24EFDE5E}" dt="2025-09-29T14:03:19.156" v="8" actId="478"/>
            <ac:picMkLst>
              <pc:docMk/>
              <pc:sldMasterMk cId="658129137" sldId="2147483806"/>
              <pc:sldLayoutMk cId="3043488694" sldId="2147483810"/>
              <ac:picMk id="8" creationId="{00000000-0000-0000-0000-000000000000}"/>
            </ac:picMkLst>
          </pc:picChg>
        </pc:sldLayoutChg>
        <pc:sldLayoutChg chg="delSp modSp mod">
          <pc:chgData name="Pantelis Balaouras" userId="25e8755020fc1734" providerId="LiveId" clId="{63F8D67B-A8BB-4E49-A40D-C1BC24EFDE5E}" dt="2025-09-29T14:05:21.346" v="26" actId="478"/>
          <pc:sldLayoutMkLst>
            <pc:docMk/>
            <pc:sldMasterMk cId="658129137" sldId="2147483806"/>
            <pc:sldLayoutMk cId="1910429015" sldId="2147483811"/>
          </pc:sldLayoutMkLst>
          <pc:spChg chg="mod">
            <ac:chgData name="Pantelis Balaouras" userId="25e8755020fc1734" providerId="LiveId" clId="{63F8D67B-A8BB-4E49-A40D-C1BC24EFDE5E}" dt="2025-09-29T14:04:48.306" v="17" actId="207"/>
            <ac:spMkLst>
              <pc:docMk/>
              <pc:sldMasterMk cId="658129137" sldId="2147483806"/>
              <pc:sldLayoutMk cId="1910429015" sldId="2147483811"/>
              <ac:spMk id="2" creationId="{D12B5C26-F28B-4AA9-BD2D-9793B5ACAA02}"/>
            </ac:spMkLst>
          </pc:spChg>
          <pc:spChg chg="del">
            <ac:chgData name="Pantelis Balaouras" userId="25e8755020fc1734" providerId="LiveId" clId="{63F8D67B-A8BB-4E49-A40D-C1BC24EFDE5E}" dt="2025-09-29T14:05:12.176" v="24" actId="478"/>
            <ac:spMkLst>
              <pc:docMk/>
              <pc:sldMasterMk cId="658129137" sldId="2147483806"/>
              <pc:sldLayoutMk cId="1910429015" sldId="2147483811"/>
              <ac:spMk id="7" creationId="{455E83B6-E87B-75D6-8B07-052B024BA9D5}"/>
            </ac:spMkLst>
          </pc:spChg>
          <pc:spChg chg="del">
            <ac:chgData name="Pantelis Balaouras" userId="25e8755020fc1734" providerId="LiveId" clId="{63F8D67B-A8BB-4E49-A40D-C1BC24EFDE5E}" dt="2025-09-29T14:05:13.789" v="25" actId="478"/>
            <ac:spMkLst>
              <pc:docMk/>
              <pc:sldMasterMk cId="658129137" sldId="2147483806"/>
              <pc:sldLayoutMk cId="1910429015" sldId="2147483811"/>
              <ac:spMk id="8" creationId="{6E6A937C-B867-D1D6-A9F5-997780092323}"/>
            </ac:spMkLst>
          </pc:spChg>
          <pc:picChg chg="del">
            <ac:chgData name="Pantelis Balaouras" userId="25e8755020fc1734" providerId="LiveId" clId="{63F8D67B-A8BB-4E49-A40D-C1BC24EFDE5E}" dt="2025-09-29T14:05:21.346" v="26" actId="478"/>
            <ac:picMkLst>
              <pc:docMk/>
              <pc:sldMasterMk cId="658129137" sldId="2147483806"/>
              <pc:sldLayoutMk cId="1910429015" sldId="2147483811"/>
              <ac:picMk id="6" creationId="{5C34EB51-B21F-DB47-6B6D-B0FB19C8A415}"/>
            </ac:picMkLst>
          </pc:picChg>
          <pc:picChg chg="del">
            <ac:chgData name="Pantelis Balaouras" userId="25e8755020fc1734" providerId="LiveId" clId="{63F8D67B-A8BB-4E49-A40D-C1BC24EFDE5E}" dt="2025-09-29T14:03:22.506" v="9" actId="478"/>
            <ac:picMkLst>
              <pc:docMk/>
              <pc:sldMasterMk cId="658129137" sldId="2147483806"/>
              <pc:sldLayoutMk cId="1910429015" sldId="2147483811"/>
              <ac:picMk id="9" creationId="{00000000-0000-0000-0000-000000000000}"/>
            </ac:picMkLst>
          </pc:picChg>
        </pc:sldLayoutChg>
        <pc:sldLayoutChg chg="delSp modSp mod">
          <pc:chgData name="Pantelis Balaouras" userId="25e8755020fc1734" providerId="LiveId" clId="{63F8D67B-A8BB-4E49-A40D-C1BC24EFDE5E}" dt="2025-09-29T14:04:44.736" v="16" actId="207"/>
          <pc:sldLayoutMkLst>
            <pc:docMk/>
            <pc:sldMasterMk cId="658129137" sldId="2147483806"/>
            <pc:sldLayoutMk cId="4269966898" sldId="2147483812"/>
          </pc:sldLayoutMkLst>
          <pc:spChg chg="mod">
            <ac:chgData name="Pantelis Balaouras" userId="25e8755020fc1734" providerId="LiveId" clId="{63F8D67B-A8BB-4E49-A40D-C1BC24EFDE5E}" dt="2025-09-29T14:04:44.736" v="16" actId="207"/>
            <ac:spMkLst>
              <pc:docMk/>
              <pc:sldMasterMk cId="658129137" sldId="2147483806"/>
              <pc:sldLayoutMk cId="4269966898" sldId="2147483812"/>
              <ac:spMk id="2" creationId="{92E2F149-5B82-4AC0-9047-B6440DBA3BCD}"/>
            </ac:spMkLst>
          </pc:spChg>
          <pc:spChg chg="del">
            <ac:chgData name="Pantelis Balaouras" userId="25e8755020fc1734" providerId="LiveId" clId="{63F8D67B-A8BB-4E49-A40D-C1BC24EFDE5E}" dt="2025-09-29T14:04:26.901" v="14" actId="478"/>
            <ac:spMkLst>
              <pc:docMk/>
              <pc:sldMasterMk cId="658129137" sldId="2147483806"/>
              <pc:sldLayoutMk cId="4269966898" sldId="2147483812"/>
              <ac:spMk id="9" creationId="{A75660AC-C04B-4F5A-86C7-B1368066943F}"/>
            </ac:spMkLst>
          </pc:spChg>
          <pc:spChg chg="del">
            <ac:chgData name="Pantelis Balaouras" userId="25e8755020fc1734" providerId="LiveId" clId="{63F8D67B-A8BB-4E49-A40D-C1BC24EFDE5E}" dt="2025-09-29T14:04:28.346" v="15" actId="478"/>
            <ac:spMkLst>
              <pc:docMk/>
              <pc:sldMasterMk cId="658129137" sldId="2147483806"/>
              <pc:sldLayoutMk cId="4269966898" sldId="2147483812"/>
              <ac:spMk id="10" creationId="{970B469A-995D-4AB2-89A9-7ACAFCE9C691}"/>
            </ac:spMkLst>
          </pc:spChg>
          <pc:picChg chg="del">
            <ac:chgData name="Pantelis Balaouras" userId="25e8755020fc1734" providerId="LiveId" clId="{63F8D67B-A8BB-4E49-A40D-C1BC24EFDE5E}" dt="2025-09-29T14:03:12.136" v="6" actId="478"/>
            <ac:picMkLst>
              <pc:docMk/>
              <pc:sldMasterMk cId="658129137" sldId="2147483806"/>
              <pc:sldLayoutMk cId="4269966898" sldId="2147483812"/>
              <ac:picMk id="6" creationId="{93E51259-64C3-E483-6E25-C21368E828A9}"/>
            </ac:picMkLst>
          </pc:picChg>
          <pc:picChg chg="del">
            <ac:chgData name="Pantelis Balaouras" userId="25e8755020fc1734" providerId="LiveId" clId="{63F8D67B-A8BB-4E49-A40D-C1BC24EFDE5E}" dt="2025-09-29T14:03:14.536" v="7" actId="478"/>
            <ac:picMkLst>
              <pc:docMk/>
              <pc:sldMasterMk cId="658129137" sldId="2147483806"/>
              <pc:sldLayoutMk cId="4269966898" sldId="2147483812"/>
              <ac:picMk id="11" creationId="{00000000-0000-0000-0000-000000000000}"/>
            </ac:picMkLst>
          </pc:picChg>
        </pc:sldLayoutChg>
        <pc:sldLayoutChg chg="delSp modSp mod">
          <pc:chgData name="Pantelis Balaouras" userId="25e8755020fc1734" providerId="LiveId" clId="{63F8D67B-A8BB-4E49-A40D-C1BC24EFDE5E}" dt="2025-09-29T14:05:08.126" v="23" actId="478"/>
          <pc:sldLayoutMkLst>
            <pc:docMk/>
            <pc:sldMasterMk cId="658129137" sldId="2147483806"/>
            <pc:sldLayoutMk cId="910865705" sldId="2147483813"/>
          </pc:sldLayoutMkLst>
          <pc:spChg chg="mod">
            <ac:chgData name="Pantelis Balaouras" userId="25e8755020fc1734" providerId="LiveId" clId="{63F8D67B-A8BB-4E49-A40D-C1BC24EFDE5E}" dt="2025-09-29T14:04:51.756" v="18" actId="207"/>
            <ac:spMkLst>
              <pc:docMk/>
              <pc:sldMasterMk cId="658129137" sldId="2147483806"/>
              <pc:sldLayoutMk cId="910865705" sldId="2147483813"/>
              <ac:spMk id="2" creationId="{0A508F4D-74CD-4DC9-8CC6-A32508E7E132}"/>
            </ac:spMkLst>
          </pc:spChg>
          <pc:spChg chg="del">
            <ac:chgData name="Pantelis Balaouras" userId="25e8755020fc1734" providerId="LiveId" clId="{63F8D67B-A8BB-4E49-A40D-C1BC24EFDE5E}" dt="2025-09-29T14:05:08.126" v="23" actId="478"/>
            <ac:spMkLst>
              <pc:docMk/>
              <pc:sldMasterMk cId="658129137" sldId="2147483806"/>
              <pc:sldLayoutMk cId="910865705" sldId="2147483813"/>
              <ac:spMk id="5" creationId="{1870F099-C204-BE95-8BA2-961D8424DF10}"/>
            </ac:spMkLst>
          </pc:spChg>
          <pc:spChg chg="del">
            <ac:chgData name="Pantelis Balaouras" userId="25e8755020fc1734" providerId="LiveId" clId="{63F8D67B-A8BB-4E49-A40D-C1BC24EFDE5E}" dt="2025-09-29T14:05:06.242" v="22" actId="478"/>
            <ac:spMkLst>
              <pc:docMk/>
              <pc:sldMasterMk cId="658129137" sldId="2147483806"/>
              <pc:sldLayoutMk cId="910865705" sldId="2147483813"/>
              <ac:spMk id="8" creationId="{BF785884-CA48-4CD7-AEBA-9FD304641B49}"/>
            </ac:spMkLst>
          </pc:spChg>
          <pc:picChg chg="del">
            <ac:chgData name="Pantelis Balaouras" userId="25e8755020fc1734" providerId="LiveId" clId="{63F8D67B-A8BB-4E49-A40D-C1BC24EFDE5E}" dt="2025-09-29T14:03:25.826" v="10" actId="478"/>
            <ac:picMkLst>
              <pc:docMk/>
              <pc:sldMasterMk cId="658129137" sldId="2147483806"/>
              <pc:sldLayoutMk cId="910865705" sldId="2147483813"/>
              <ac:picMk id="10" creationId="{93E51259-64C3-E483-6E25-C21368E828A9}"/>
            </ac:picMkLst>
          </pc:picChg>
          <pc:picChg chg="del">
            <ac:chgData name="Pantelis Balaouras" userId="25e8755020fc1734" providerId="LiveId" clId="{63F8D67B-A8BB-4E49-A40D-C1BC24EFDE5E}" dt="2025-09-29T14:03:26.826" v="11" actId="478"/>
            <ac:picMkLst>
              <pc:docMk/>
              <pc:sldMasterMk cId="658129137" sldId="2147483806"/>
              <pc:sldLayoutMk cId="910865705" sldId="2147483813"/>
              <ac:picMk id="11" creationId="{00000000-0000-0000-0000-000000000000}"/>
            </ac:picMkLst>
          </pc:picChg>
        </pc:sldLayoutChg>
        <pc:sldLayoutChg chg="delSp modSp mod">
          <pc:chgData name="Pantelis Balaouras" userId="25e8755020fc1734" providerId="LiveId" clId="{63F8D67B-A8BB-4E49-A40D-C1BC24EFDE5E}" dt="2025-09-29T14:05:03.435" v="21" actId="478"/>
          <pc:sldLayoutMkLst>
            <pc:docMk/>
            <pc:sldMasterMk cId="658129137" sldId="2147483806"/>
            <pc:sldLayoutMk cId="858161415" sldId="2147483814"/>
          </pc:sldLayoutMkLst>
          <pc:spChg chg="mod">
            <ac:chgData name="Pantelis Balaouras" userId="25e8755020fc1734" providerId="LiveId" clId="{63F8D67B-A8BB-4E49-A40D-C1BC24EFDE5E}" dt="2025-09-29T14:04:57.843" v="19" actId="207"/>
            <ac:spMkLst>
              <pc:docMk/>
              <pc:sldMasterMk cId="658129137" sldId="2147483806"/>
              <pc:sldLayoutMk cId="858161415" sldId="2147483814"/>
              <ac:spMk id="2" creationId="{92E2F149-5B82-4AC0-9047-B6440DBA3BCD}"/>
            </ac:spMkLst>
          </pc:spChg>
          <pc:spChg chg="del">
            <ac:chgData name="Pantelis Balaouras" userId="25e8755020fc1734" providerId="LiveId" clId="{63F8D67B-A8BB-4E49-A40D-C1BC24EFDE5E}" dt="2025-09-29T14:05:02.335" v="20" actId="478"/>
            <ac:spMkLst>
              <pc:docMk/>
              <pc:sldMasterMk cId="658129137" sldId="2147483806"/>
              <pc:sldLayoutMk cId="858161415" sldId="2147483814"/>
              <ac:spMk id="8" creationId="{9F737D6C-250B-4D39-B801-0683566F1D13}"/>
            </ac:spMkLst>
          </pc:spChg>
          <pc:spChg chg="del">
            <ac:chgData name="Pantelis Balaouras" userId="25e8755020fc1734" providerId="LiveId" clId="{63F8D67B-A8BB-4E49-A40D-C1BC24EFDE5E}" dt="2025-09-29T14:05:03.435" v="21" actId="478"/>
            <ac:spMkLst>
              <pc:docMk/>
              <pc:sldMasterMk cId="658129137" sldId="2147483806"/>
              <pc:sldLayoutMk cId="858161415" sldId="2147483814"/>
              <ac:spMk id="9" creationId="{37CD9625-E8D1-4774-9AC2-0EFECFF07156}"/>
            </ac:spMkLst>
          </pc:spChg>
          <pc:picChg chg="del">
            <ac:chgData name="Pantelis Balaouras" userId="25e8755020fc1734" providerId="LiveId" clId="{63F8D67B-A8BB-4E49-A40D-C1BC24EFDE5E}" dt="2025-09-29T14:03:30.083" v="12" actId="478"/>
            <ac:picMkLst>
              <pc:docMk/>
              <pc:sldMasterMk cId="658129137" sldId="2147483806"/>
              <pc:sldLayoutMk cId="858161415" sldId="2147483814"/>
              <ac:picMk id="11" creationId="{93E51259-64C3-E483-6E25-C21368E828A9}"/>
            </ac:picMkLst>
          </pc:picChg>
          <pc:picChg chg="del">
            <ac:chgData name="Pantelis Balaouras" userId="25e8755020fc1734" providerId="LiveId" clId="{63F8D67B-A8BB-4E49-A40D-C1BC24EFDE5E}" dt="2025-09-29T14:03:30.926" v="13" actId="478"/>
            <ac:picMkLst>
              <pc:docMk/>
              <pc:sldMasterMk cId="658129137" sldId="2147483806"/>
              <pc:sldLayoutMk cId="858161415" sldId="2147483814"/>
              <ac:picMk id="12"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922" cy="489181"/>
          </a:xfrm>
          <a:prstGeom prst="rect">
            <a:avLst/>
          </a:prstGeom>
        </p:spPr>
        <p:txBody>
          <a:bodyPr vert="horz" lIns="91861" tIns="45930" rIns="91861" bIns="45930" rtlCol="0"/>
          <a:lstStyle>
            <a:lvl1pPr algn="l">
              <a:defRPr sz="1200"/>
            </a:lvl1pPr>
          </a:lstStyle>
          <a:p>
            <a:pPr>
              <a:defRPr/>
            </a:pPr>
            <a:endParaRPr lang="el-GR"/>
          </a:p>
        </p:txBody>
      </p:sp>
      <p:sp>
        <p:nvSpPr>
          <p:cNvPr id="3" name="Date Placeholder 2"/>
          <p:cNvSpPr>
            <a:spLocks noGrp="1"/>
          </p:cNvSpPr>
          <p:nvPr>
            <p:ph type="dt" sz="quarter" idx="1"/>
          </p:nvPr>
        </p:nvSpPr>
        <p:spPr>
          <a:xfrm>
            <a:off x="3808129" y="0"/>
            <a:ext cx="2914921" cy="489181"/>
          </a:xfrm>
          <a:prstGeom prst="rect">
            <a:avLst/>
          </a:prstGeom>
        </p:spPr>
        <p:txBody>
          <a:bodyPr vert="horz" lIns="91861" tIns="45930" rIns="91861" bIns="45930" rtlCol="0"/>
          <a:lstStyle>
            <a:lvl1pPr algn="r">
              <a:defRPr sz="1200"/>
            </a:lvl1pPr>
          </a:lstStyle>
          <a:p>
            <a:pPr>
              <a:defRPr/>
            </a:pPr>
            <a:fld id="{6D856655-27D6-446F-9469-6175520F5D53}" type="datetimeFigureOut">
              <a:rPr lang="el-GR"/>
              <a:pPr>
                <a:defRPr/>
              </a:pPr>
              <a:t>30/9/2025</a:t>
            </a:fld>
            <a:endParaRPr lang="el-GR"/>
          </a:p>
        </p:txBody>
      </p:sp>
      <p:sp>
        <p:nvSpPr>
          <p:cNvPr id="4" name="Footer Placeholder 3"/>
          <p:cNvSpPr>
            <a:spLocks noGrp="1"/>
          </p:cNvSpPr>
          <p:nvPr>
            <p:ph type="ftr" sz="quarter" idx="2"/>
          </p:nvPr>
        </p:nvSpPr>
        <p:spPr>
          <a:xfrm>
            <a:off x="0" y="9283495"/>
            <a:ext cx="2914922" cy="489181"/>
          </a:xfrm>
          <a:prstGeom prst="rect">
            <a:avLst/>
          </a:prstGeom>
        </p:spPr>
        <p:txBody>
          <a:bodyPr vert="horz" lIns="91861" tIns="45930" rIns="91861" bIns="45930" rtlCol="0" anchor="b"/>
          <a:lstStyle>
            <a:lvl1pPr algn="l">
              <a:defRPr sz="1200"/>
            </a:lvl1pPr>
          </a:lstStyle>
          <a:p>
            <a:pPr>
              <a:defRPr/>
            </a:pPr>
            <a:endParaRPr lang="el-GR"/>
          </a:p>
        </p:txBody>
      </p:sp>
      <p:sp>
        <p:nvSpPr>
          <p:cNvPr id="5" name="Slide Number Placeholder 4"/>
          <p:cNvSpPr>
            <a:spLocks noGrp="1"/>
          </p:cNvSpPr>
          <p:nvPr>
            <p:ph type="sldNum" sz="quarter" idx="3"/>
          </p:nvPr>
        </p:nvSpPr>
        <p:spPr>
          <a:xfrm>
            <a:off x="3808129" y="9283495"/>
            <a:ext cx="2914921" cy="489181"/>
          </a:xfrm>
          <a:prstGeom prst="rect">
            <a:avLst/>
          </a:prstGeom>
        </p:spPr>
        <p:txBody>
          <a:bodyPr vert="horz" lIns="91861" tIns="45930" rIns="91861" bIns="45930" rtlCol="0" anchor="b"/>
          <a:lstStyle>
            <a:lvl1pPr algn="r">
              <a:defRPr sz="1200"/>
            </a:lvl1pPr>
          </a:lstStyle>
          <a:p>
            <a:pPr>
              <a:defRPr/>
            </a:pPr>
            <a:fld id="{832A8CEE-6D6F-4163-9940-692104B61D89}"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922" cy="489181"/>
          </a:xfrm>
          <a:prstGeom prst="rect">
            <a:avLst/>
          </a:prstGeom>
        </p:spPr>
        <p:txBody>
          <a:bodyPr vert="horz" lIns="91861" tIns="45930" rIns="91861" bIns="45930" rtlCol="0"/>
          <a:lstStyle>
            <a:lvl1pPr algn="l">
              <a:defRPr sz="1200"/>
            </a:lvl1pPr>
          </a:lstStyle>
          <a:p>
            <a:pPr>
              <a:defRPr/>
            </a:pPr>
            <a:endParaRPr lang="en-US"/>
          </a:p>
        </p:txBody>
      </p:sp>
      <p:sp>
        <p:nvSpPr>
          <p:cNvPr id="3" name="Date Placeholder 2"/>
          <p:cNvSpPr>
            <a:spLocks noGrp="1"/>
          </p:cNvSpPr>
          <p:nvPr>
            <p:ph type="dt" idx="1"/>
          </p:nvPr>
        </p:nvSpPr>
        <p:spPr>
          <a:xfrm>
            <a:off x="3808129" y="0"/>
            <a:ext cx="2914921" cy="489181"/>
          </a:xfrm>
          <a:prstGeom prst="rect">
            <a:avLst/>
          </a:prstGeom>
        </p:spPr>
        <p:txBody>
          <a:bodyPr vert="horz" lIns="91861" tIns="45930" rIns="91861" bIns="45930" rtlCol="0"/>
          <a:lstStyle>
            <a:lvl1pPr algn="r">
              <a:defRPr sz="1200"/>
            </a:lvl1pPr>
          </a:lstStyle>
          <a:p>
            <a:pPr>
              <a:defRPr/>
            </a:pPr>
            <a:fld id="{8A502F37-4CC9-43C4-8623-99F62A590F3C}" type="datetimeFigureOut">
              <a:rPr lang="en-US"/>
              <a:pPr>
                <a:defRPr/>
              </a:pPr>
              <a:t>9/30/2025</a:t>
            </a:fld>
            <a:endParaRPr lang="en-US"/>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861" tIns="45930" rIns="91861" bIns="45930" rtlCol="0" anchor="ctr"/>
          <a:lstStyle/>
          <a:p>
            <a:pPr lvl="0"/>
            <a:endParaRPr lang="en-US" noProof="0"/>
          </a:p>
        </p:txBody>
      </p:sp>
      <p:sp>
        <p:nvSpPr>
          <p:cNvPr id="5" name="Notes Placeholder 4"/>
          <p:cNvSpPr>
            <a:spLocks noGrp="1"/>
          </p:cNvSpPr>
          <p:nvPr>
            <p:ph type="body" sz="quarter" idx="3"/>
          </p:nvPr>
        </p:nvSpPr>
        <p:spPr>
          <a:xfrm>
            <a:off x="672305" y="4643311"/>
            <a:ext cx="5380040" cy="4397938"/>
          </a:xfrm>
          <a:prstGeom prst="rect">
            <a:avLst/>
          </a:prstGeom>
        </p:spPr>
        <p:txBody>
          <a:bodyPr vert="horz" lIns="91861" tIns="45930" rIns="91861" bIns="4593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283495"/>
            <a:ext cx="2914922" cy="489181"/>
          </a:xfrm>
          <a:prstGeom prst="rect">
            <a:avLst/>
          </a:prstGeom>
        </p:spPr>
        <p:txBody>
          <a:bodyPr vert="horz" lIns="91861" tIns="45930" rIns="91861" bIns="4593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08129" y="9283495"/>
            <a:ext cx="2914921" cy="489181"/>
          </a:xfrm>
          <a:prstGeom prst="rect">
            <a:avLst/>
          </a:prstGeom>
        </p:spPr>
        <p:txBody>
          <a:bodyPr vert="horz" lIns="91861" tIns="45930" rIns="91861" bIns="45930" rtlCol="0" anchor="b"/>
          <a:lstStyle>
            <a:lvl1pPr algn="r">
              <a:defRPr sz="1200"/>
            </a:lvl1pPr>
          </a:lstStyle>
          <a:p>
            <a:pPr>
              <a:defRPr/>
            </a:pPr>
            <a:fld id="{0D0422CD-048C-4348-9F23-10C43F0595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3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FDFE5-4B68-4333-2A32-4EFD02F385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B2D8B2-C466-2355-0660-53E7E732F85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238479-8292-5329-4978-13795E94B2CC}"/>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03FC20D4-B093-9ABB-3477-8CA21C9D50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86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1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27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6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5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AutoShape 7"/>
          <p:cNvSpPr>
            <a:spLocks noChangeArrowheads="1"/>
          </p:cNvSpPr>
          <p:nvPr/>
        </p:nvSpPr>
        <p:spPr bwMode="auto">
          <a:xfrm>
            <a:off x="623455" y="322714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Text Box 10"/>
          <p:cNvSpPr txBox="1">
            <a:spLocks noChangeArrowheads="1"/>
          </p:cNvSpPr>
          <p:nvPr userDrawn="1"/>
        </p:nvSpPr>
        <p:spPr bwMode="auto">
          <a:xfrm>
            <a:off x="1736725" y="5365750"/>
            <a:ext cx="4892675" cy="366713"/>
          </a:xfrm>
          <a:prstGeom prst="rect">
            <a:avLst/>
          </a:prstGeom>
          <a:noFill/>
          <a:ln w="9525">
            <a:noFill/>
            <a:miter lim="800000"/>
            <a:headEnd/>
            <a:tailEnd/>
          </a:ln>
          <a:effectLst/>
        </p:spPr>
        <p:txBody>
          <a:bodyPr>
            <a:spAutoFit/>
          </a:bodyPr>
          <a:lstStyle/>
          <a:p>
            <a:pPr algn="l">
              <a:defRPr/>
            </a:pPr>
            <a:endParaRPr lang="el-GR"/>
          </a:p>
        </p:txBody>
      </p:sp>
      <p:sp>
        <p:nvSpPr>
          <p:cNvPr id="8" name="Line 5"/>
          <p:cNvSpPr>
            <a:spLocks noChangeShapeType="1"/>
          </p:cNvSpPr>
          <p:nvPr userDrawn="1"/>
        </p:nvSpPr>
        <p:spPr bwMode="auto">
          <a:xfrm flipV="1">
            <a:off x="609600" y="6513026"/>
            <a:ext cx="7924800" cy="0"/>
          </a:xfrm>
          <a:prstGeom prst="line">
            <a:avLst/>
          </a:prstGeom>
          <a:noFill/>
          <a:ln w="3175">
            <a:solidFill>
              <a:schemeClr val="accent2"/>
            </a:solidFill>
            <a:round/>
            <a:headEnd/>
            <a:tailEnd/>
          </a:ln>
          <a:effectLst/>
        </p:spPr>
        <p:txBody>
          <a:bodyPr/>
          <a:lstStyle/>
          <a:p>
            <a:pPr>
              <a:defRPr/>
            </a:pPr>
            <a:endParaRPr lang="en-US"/>
          </a:p>
        </p:txBody>
      </p:sp>
      <p:sp>
        <p:nvSpPr>
          <p:cNvPr id="13314" name="Rectangle 2"/>
          <p:cNvSpPr>
            <a:spLocks noGrp="1" noChangeArrowheads="1"/>
          </p:cNvSpPr>
          <p:nvPr>
            <p:ph type="ctrTitle"/>
          </p:nvPr>
        </p:nvSpPr>
        <p:spPr>
          <a:xfrm>
            <a:off x="685800" y="990600"/>
            <a:ext cx="7772400" cy="1371600"/>
          </a:xfrm>
        </p:spPr>
        <p:txBody>
          <a:bodyPr/>
          <a:lstStyle>
            <a:lvl1pPr>
              <a:defRPr sz="4000"/>
            </a:lvl1pPr>
          </a:lstStyle>
          <a:p>
            <a:r>
              <a:rPr lang="el-GR"/>
              <a:t>Click to edit Master title style</a:t>
            </a:r>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l-GR"/>
              <a:t>Click to edit Master subtitle style</a:t>
            </a:r>
          </a:p>
        </p:txBody>
      </p:sp>
      <p:sp>
        <p:nvSpPr>
          <p:cNvPr id="11" name="Rectangle 6"/>
          <p:cNvSpPr>
            <a:spLocks noGrp="1" noChangeArrowheads="1"/>
          </p:cNvSpPr>
          <p:nvPr>
            <p:ph type="sldNum" sz="quarter" idx="12"/>
          </p:nvPr>
        </p:nvSpPr>
        <p:spPr>
          <a:xfrm>
            <a:off x="7239000" y="6535738"/>
            <a:ext cx="1905000" cy="322262"/>
          </a:xfrm>
        </p:spPr>
        <p:txBody>
          <a:bodyPr/>
          <a:lstStyle>
            <a:lvl1pPr>
              <a:defRPr sz="1200" b="0"/>
            </a:lvl1pPr>
          </a:lstStyle>
          <a:p>
            <a:pPr>
              <a:defRPr/>
            </a:pPr>
            <a:fld id="{A6F0D6D1-6624-475B-9C7D-DC318A9EE2C9}" type="slidenum">
              <a:rPr lang="el-GR" smtClean="0"/>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p:txBody>
          <a:bodyPr/>
          <a:lstStyle>
            <a:lvl1pPr>
              <a:defRPr sz="1200" b="0"/>
            </a:lvl1pPr>
          </a:lstStyle>
          <a:p>
            <a:pPr>
              <a:defRPr/>
            </a:pPr>
            <a:fld id="{9FBE94FE-815C-481C-90E2-C54833004943}" type="slidenum">
              <a:rPr lang="el-GR"/>
              <a:pPr>
                <a:defRPr/>
              </a:pPr>
              <a:t>‹#›</a:t>
            </a:fld>
            <a:endParaRPr lang="el-GR"/>
          </a:p>
          <a:p>
            <a:pPr>
              <a:defRPr/>
            </a:pP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p:txBody>
          <a:bodyPr/>
          <a:lstStyle>
            <a:lvl1pPr>
              <a:defRPr sz="1200" b="0"/>
            </a:lvl1pPr>
          </a:lstStyle>
          <a:p>
            <a:pPr>
              <a:defRPr/>
            </a:pPr>
            <a:fld id="{6EE6C54B-D5CD-41D1-BC66-B4BD61CB4EF1}" type="slidenum">
              <a:rPr lang="el-GR"/>
              <a:pPr>
                <a:defRPr/>
              </a:pPr>
              <a:t>‹#›</a:t>
            </a:fld>
            <a:endParaRPr lang="el-GR"/>
          </a:p>
          <a:p>
            <a:pPr>
              <a:defRPr/>
            </a:pP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21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E3F040FA-9906-4CC1-BC45-485E7EF45242}" type="datetimeFigureOut">
              <a:rPr lang="el-GR" smtClean="0"/>
              <a:t>30/9/2025</a:t>
            </a:fld>
            <a:endParaRPr lang="el-GR"/>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60796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9144001" cy="3787362"/>
          </a:xfrm>
          <a:prstGeom prst="rect">
            <a:avLst/>
          </a:prstGeom>
          <a:solidFill>
            <a:srgbClr val="FCB13A"/>
          </a:solidFill>
          <a:ln w="9525">
            <a:noFill/>
            <a:miter lim="800000"/>
            <a:headEnd/>
            <a:tailEnd/>
          </a:ln>
          <a:effectLst>
            <a:outerShdw blurRad="40000" dist="23000" dir="5400000" rotWithShape="0">
              <a:srgbClr val="808080">
                <a:alpha val="34998"/>
              </a:srgbClr>
            </a:outerShdw>
          </a:effectLst>
        </p:spPr>
        <p:txBody>
          <a:bodyPr anchor="ctr"/>
          <a:lstStyle/>
          <a:p>
            <a:pPr marL="214313" lvl="0" indent="-214313"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418500" y="1080000"/>
            <a:ext cx="7886700" cy="618346"/>
          </a:xfrm>
        </p:spPr>
        <p:txBody>
          <a:bodyPr>
            <a:noAutofit/>
          </a:bodyPr>
          <a:lstStyle>
            <a:lvl1pPr>
              <a:defRPr sz="1650" kern="1200">
                <a:solidFill>
                  <a:srgbClr val="FCB13A"/>
                </a:solidFill>
                <a:latin typeface="+mn-lt"/>
                <a:ea typeface="+mj-ea"/>
                <a:cs typeface="+mj-cs"/>
              </a:defRPr>
            </a:lvl1pPr>
          </a:lstStyle>
          <a:p>
            <a:r>
              <a:t>ΔΙΕΥΘΥΝΣΗ</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402338" y="2218306"/>
            <a:ext cx="5904576" cy="3787361"/>
          </a:xfrm>
        </p:spPr>
        <p:txBody>
          <a:bodyPr/>
          <a:lstStyle>
            <a:lvl1pPr marL="1714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5143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8572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2001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15430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[6]στα Αγγλικά — Κειμένου</a:t>
            </a:r>
          </a:p>
          <a:p>
            <a:pPr lvl="1"/>
            <a:r>
              <a:t>2 — 2</a:t>
            </a:r>
          </a:p>
          <a:p>
            <a:pPr lvl="2"/>
            <a:r>
              <a:t>ΑΛΛΑΓΕΣ</a:t>
            </a:r>
          </a:p>
          <a:p>
            <a:pPr lvl="3"/>
            <a:r>
              <a:t>ΤΗΛΕΠΙΚΟΙΝΩΝΙΑ</a:t>
            </a:r>
          </a:p>
          <a:p>
            <a:pPr lvl="4"/>
            <a:r>
              <a:t>ΠΡΩΤΑΘΛΗΜΑΤΑ</a:t>
            </a:r>
          </a:p>
        </p:txBody>
      </p:sp>
    </p:spTree>
    <p:extLst>
      <p:ext uri="{BB962C8B-B14F-4D97-AF65-F5344CB8AC3E}">
        <p14:creationId xmlns:p14="http://schemas.microsoft.com/office/powerpoint/2010/main" val="4125866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3000" b="0" kern="1200" dirty="0" smtClean="0">
                <a:solidFill>
                  <a:srgbClr val="FCB13A"/>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271499" y="5260932"/>
            <a:ext cx="1921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1800">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4584099" y="5231422"/>
            <a:ext cx="1849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1800">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285945" y="2409476"/>
            <a:ext cx="18822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100">
                <a:solidFill>
                  <a:srgbClr val="FFFFFF"/>
                </a:solidFill>
                <a:latin typeface="Impact" panose="020B0806030902050204" pitchFamily="34" charset="0"/>
              </a:rPr>
              <a:t>1. Prevent</a:t>
            </a:r>
          </a:p>
        </p:txBody>
      </p:sp>
    </p:spTree>
    <p:extLst>
      <p:ext uri="{BB962C8B-B14F-4D97-AF65-F5344CB8AC3E}">
        <p14:creationId xmlns:p14="http://schemas.microsoft.com/office/powerpoint/2010/main" val="3043488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418500" y="1080000"/>
            <a:ext cx="7886700" cy="893179"/>
          </a:xfrm>
        </p:spPr>
        <p:txBody>
          <a:bodyPr>
            <a:normAutofit/>
          </a:bodyPr>
          <a:lstStyle>
            <a:lvl1pPr>
              <a:defRPr sz="2700" b="1" kern="1200">
                <a:solidFill>
                  <a:srgbClr val="C00000"/>
                </a:solidFill>
                <a:effectLst/>
                <a:latin typeface="+mn-lt"/>
                <a:ea typeface="Adobe Gothic Std B" panose="020B0800000000000000" pitchFamily="34" charset="-128"/>
                <a:cs typeface="+mj-cs"/>
              </a:defRPr>
            </a:lvl1pPr>
          </a:lstStyle>
          <a:p>
            <a:r>
              <a:t>ΕΝΟΤΗΤΑ 1ΔΙΕΥΘΥΝΣΗ</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418501" y="2160000"/>
            <a:ext cx="3868340" cy="503020"/>
          </a:xfrm>
        </p:spPr>
        <p:txBody>
          <a:bodyPr anchor="b">
            <a:normAutofit/>
          </a:bodyPr>
          <a:lstStyle>
            <a:lvl1pPr marL="0" indent="0">
              <a:buNone/>
              <a:defRPr sz="1350" b="1" kern="1200">
                <a:solidFill>
                  <a:srgbClr val="000000"/>
                </a:solidFill>
                <a:latin typeface="Arial" panose="020B0604020202020204" pitchFamily="34" charset="0"/>
                <a:ea typeface="MS PGothic" panose="020B0600070205080204" pitchFamily="34" charset="-128"/>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[6]στα Αγγλικά —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418500" y="2687950"/>
            <a:ext cx="7886700" cy="3684588"/>
          </a:xfrm>
        </p:spPr>
        <p:txBody>
          <a:bodyPr/>
          <a:lstStyle>
            <a:lvl1pPr>
              <a:lnSpc>
                <a:spcPct val="150000"/>
              </a:lnSpc>
              <a:buClr>
                <a:srgbClr val="68BC42"/>
              </a:buClr>
              <a:defRPr>
                <a:latin typeface="+mn-lt"/>
              </a:defRPr>
            </a:lvl1pPr>
            <a:lvl2pPr>
              <a:lnSpc>
                <a:spcPct val="150000"/>
              </a:lnSpc>
              <a:buClr>
                <a:srgbClr val="68BC42"/>
              </a:buClr>
              <a:defRPr>
                <a:latin typeface="+mn-lt"/>
              </a:defRPr>
            </a:lvl2pPr>
            <a:lvl3pPr>
              <a:lnSpc>
                <a:spcPct val="150000"/>
              </a:lnSpc>
              <a:buClr>
                <a:srgbClr val="68BC42"/>
              </a:buClr>
              <a:defRPr>
                <a:latin typeface="+mn-lt"/>
              </a:defRPr>
            </a:lvl3pPr>
            <a:lvl4pPr>
              <a:lnSpc>
                <a:spcPct val="150000"/>
              </a:lnSpc>
              <a:buClr>
                <a:srgbClr val="68BC42"/>
              </a:buClr>
              <a:defRPr>
                <a:latin typeface="+mn-lt"/>
              </a:defRPr>
            </a:lvl4pPr>
            <a:lvl5pPr>
              <a:lnSpc>
                <a:spcPct val="150000"/>
              </a:lnSpc>
              <a:buClr>
                <a:srgbClr val="68BC42"/>
              </a:buClr>
              <a:defRPr>
                <a:latin typeface="+mn-lt"/>
              </a:defRPr>
            </a:lvl5pPr>
          </a:lstStyle>
          <a:p>
            <a:pPr lvl="0"/>
            <a:r>
              <a:t>[6]στα Αγγλικά — Κειμένου</a:t>
            </a:r>
          </a:p>
          <a:p>
            <a:pPr lvl="1"/>
            <a:r>
              <a:t>2 — 2</a:t>
            </a:r>
          </a:p>
          <a:p>
            <a:pPr lvl="2"/>
            <a:r>
              <a:t>ΑΛΛΑΓΕΣ</a:t>
            </a:r>
          </a:p>
          <a:p>
            <a:pPr lvl="3"/>
            <a:r>
              <a:t>ΤΗΛΕΠΙΚΟΙΝΩΝΙΑ</a:t>
            </a:r>
          </a:p>
          <a:p>
            <a:pPr lvl="4"/>
            <a:r>
              <a:t>ΠΡΩΤΑΘΛΗΜΑΤΑ</a:t>
            </a:r>
          </a:p>
        </p:txBody>
      </p:sp>
    </p:spTree>
    <p:extLst>
      <p:ext uri="{BB962C8B-B14F-4D97-AF65-F5344CB8AC3E}">
        <p14:creationId xmlns:p14="http://schemas.microsoft.com/office/powerpoint/2010/main" val="1910429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418500" y="1080000"/>
            <a:ext cx="8294769" cy="605096"/>
          </a:xfrm>
        </p:spPr>
        <p:txBody>
          <a:bodyPr>
            <a:normAutofit/>
          </a:bodyPr>
          <a:lstStyle>
            <a:lvl1pPr>
              <a:defRPr sz="2100" b="1" kern="1200">
                <a:solidFill>
                  <a:srgbClr val="C00000"/>
                </a:solidFill>
                <a:effectLst/>
                <a:latin typeface="+mn-lt"/>
                <a:ea typeface="Adobe Gothic Std B" panose="020B0800000000000000" pitchFamily="34" charset="-128"/>
                <a:cs typeface="+mj-cs"/>
              </a:defRPr>
            </a:lvl1pPr>
          </a:lstStyle>
          <a:p>
            <a:r>
              <a:t>ΔΙΕΥΘΥΝΣΗ</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418499" y="1800000"/>
            <a:ext cx="4389099" cy="4553504"/>
          </a:xfrm>
        </p:spPr>
        <p:txBody>
          <a:bodyPr/>
          <a:lstStyle>
            <a:lvl1pPr>
              <a:defRPr sz="1800"/>
            </a:lvl1pPr>
          </a:lstStyle>
          <a:p>
            <a:pPr lvl="0"/>
            <a:r>
              <a:t>[6]στα Αγγλικά — Κειμένου</a:t>
            </a:r>
          </a:p>
          <a:p>
            <a:pPr lvl="1"/>
            <a:r>
              <a:t>2 — 2</a:t>
            </a:r>
          </a:p>
          <a:p>
            <a:pPr lvl="2"/>
            <a:r>
              <a:t>ΑΛΛΑΓΕΣ</a:t>
            </a:r>
          </a:p>
          <a:p>
            <a:pPr lvl="3"/>
            <a:r>
              <a:t>ΤΗΛΕΠΙΚΟΙΝΩΝΙΑ</a:t>
            </a:r>
          </a:p>
          <a:p>
            <a:pPr lvl="4"/>
            <a:r>
              <a:t>ΠΡΩΤΑΘΛΗΜΑΤΑ</a:t>
            </a:r>
          </a:p>
        </p:txBody>
      </p:sp>
    </p:spTree>
    <p:extLst>
      <p:ext uri="{BB962C8B-B14F-4D97-AF65-F5344CB8AC3E}">
        <p14:creationId xmlns:p14="http://schemas.microsoft.com/office/powerpoint/2010/main" val="4269966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418500" y="1080000"/>
            <a:ext cx="8547432" cy="599188"/>
          </a:xfrm>
        </p:spPr>
        <p:txBody>
          <a:bodyPr>
            <a:normAutofit/>
          </a:bodyPr>
          <a:lstStyle>
            <a:lvl1pPr>
              <a:defRPr sz="2100" b="1" kern="1200">
                <a:solidFill>
                  <a:srgbClr val="C00000"/>
                </a:solidFill>
                <a:effectLst/>
                <a:latin typeface="+mn-lt"/>
                <a:ea typeface="Adobe Gothic Std B" panose="020B0800000000000000" pitchFamily="34" charset="-128"/>
                <a:cs typeface="+mj-cs"/>
              </a:defRPr>
            </a:lvl1pPr>
          </a:lstStyle>
          <a:p>
            <a:r>
              <a:t>ΔΙΕΥΘΥΝΣΗ</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418501" y="1800000"/>
            <a:ext cx="4057247" cy="4472194"/>
          </a:xfrm>
        </p:spPr>
        <p:txBody>
          <a:bodyPr/>
          <a:lstStyle>
            <a:lvl1pPr>
              <a:buClr>
                <a:srgbClr val="68BC42"/>
              </a:buClr>
            </a:lvl1pPr>
            <a:lvl2pPr>
              <a:buClr>
                <a:srgbClr val="68BC42"/>
              </a:buClr>
            </a:lvl2pPr>
            <a:lvl3pPr>
              <a:buClr>
                <a:srgbClr val="68BC42"/>
              </a:buClr>
            </a:lvl3pPr>
            <a:lvl4pPr>
              <a:buClr>
                <a:srgbClr val="68BC42"/>
              </a:buClr>
            </a:lvl4pPr>
            <a:lvl5pPr>
              <a:buClr>
                <a:srgbClr val="68BC42"/>
              </a:buClr>
            </a:lvl5p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4629150" y="1800000"/>
            <a:ext cx="4336783" cy="4893408"/>
          </a:xfrm>
        </p:spPr>
        <p:txBody>
          <a:bodyPr/>
          <a:lstStyle>
            <a:lvl1pPr>
              <a:buClr>
                <a:srgbClr val="68BC42"/>
              </a:buClr>
            </a:lvl1pPr>
            <a:lvl2pPr>
              <a:buClr>
                <a:srgbClr val="68BC42"/>
              </a:buClr>
            </a:lvl2pPr>
            <a:lvl3pPr>
              <a:buClr>
                <a:srgbClr val="68BC42"/>
              </a:buClr>
            </a:lvl3pPr>
            <a:lvl4pPr>
              <a:buClr>
                <a:srgbClr val="68BC42"/>
              </a:buClr>
            </a:lvl4pPr>
            <a:lvl5pPr>
              <a:buClr>
                <a:srgbClr val="68BC42"/>
              </a:buClr>
            </a:lvl5pPr>
          </a:lstStyle>
          <a:p>
            <a:pPr lvl="0"/>
            <a:r>
              <a:t>[6]στα Αγγλικά — Κειμένου</a:t>
            </a:r>
          </a:p>
          <a:p>
            <a:pPr lvl="1"/>
            <a:r>
              <a:t>2 — 2</a:t>
            </a:r>
          </a:p>
          <a:p>
            <a:pPr lvl="2"/>
            <a:r>
              <a:t>ΑΛΛΑΓΕΣ</a:t>
            </a:r>
          </a:p>
          <a:p>
            <a:pPr lvl="3"/>
            <a:r>
              <a:t>ΤΗΛΕΠΙΚΟΙΝΩΝΙΑ</a:t>
            </a:r>
          </a:p>
          <a:p>
            <a:pPr lvl="4"/>
            <a:r>
              <a:t>ΠΡΩΤΑΘΛΗΜΑΤΑ</a:t>
            </a:r>
          </a:p>
        </p:txBody>
      </p:sp>
    </p:spTree>
    <p:extLst>
      <p:ext uri="{BB962C8B-B14F-4D97-AF65-F5344CB8AC3E}">
        <p14:creationId xmlns:p14="http://schemas.microsoft.com/office/powerpoint/2010/main" val="910865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437819" y="1080000"/>
            <a:ext cx="8294769" cy="728162"/>
          </a:xfrm>
        </p:spPr>
        <p:txBody>
          <a:bodyPr>
            <a:normAutofit/>
          </a:bodyPr>
          <a:lstStyle>
            <a:lvl1pPr>
              <a:defRPr lang="el-GR" sz="2100" b="1" kern="1200" dirty="0">
                <a:solidFill>
                  <a:srgbClr val="C00000"/>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424615" y="2330868"/>
            <a:ext cx="8294770" cy="3941326"/>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858161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97435"/>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userDrawn="1"/>
        </p:nvSpPr>
        <p:spPr bwMode="auto">
          <a:xfrm flipV="1">
            <a:off x="609600" y="64964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574675" y="76200"/>
            <a:ext cx="8001000" cy="838200"/>
          </a:xfrm>
        </p:spPr>
        <p:txBody>
          <a:bodyPr/>
          <a:lstStyle/>
          <a:p>
            <a:r>
              <a:rPr lang="en-US" dirty="0"/>
              <a:t>Click to edit Master title style</a:t>
            </a:r>
          </a:p>
        </p:txBody>
      </p:sp>
      <p:sp>
        <p:nvSpPr>
          <p:cNvPr id="3" name="Content Placeholder 2"/>
          <p:cNvSpPr>
            <a:spLocks noGrp="1"/>
          </p:cNvSpPr>
          <p:nvPr>
            <p:ph idx="1"/>
          </p:nvPr>
        </p:nvSpPr>
        <p:spPr>
          <a:xfrm>
            <a:off x="566738" y="1190006"/>
            <a:ext cx="8001000" cy="5306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a:xfrm>
            <a:off x="7239000" y="6565671"/>
            <a:ext cx="1905000" cy="282632"/>
          </a:xfrm>
        </p:spPr>
        <p:txBody>
          <a:bodyPr/>
          <a:lstStyle>
            <a:lvl1pPr>
              <a:defRPr sz="1200" b="0"/>
            </a:lvl1pPr>
          </a:lstStyle>
          <a:p>
            <a:pPr>
              <a:defRPr/>
            </a:pPr>
            <a:fld id="{E2FC1F55-7D9D-496F-BD1D-4D19C658AF5D}" type="slidenum">
              <a:rPr lang="el-GR"/>
              <a:pPr>
                <a:defRPr/>
              </a:pPr>
              <a:t>‹#›</a:t>
            </a:fld>
            <a:endParaRPr lang="el-GR"/>
          </a:p>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12"/>
          </p:nvPr>
        </p:nvSpPr>
        <p:spPr/>
        <p:txBody>
          <a:bodyPr/>
          <a:lstStyle>
            <a:lvl1pPr>
              <a:defRPr sz="1200" b="0"/>
            </a:lvl1pPr>
          </a:lstStyle>
          <a:p>
            <a:pPr>
              <a:defRPr/>
            </a:pPr>
            <a:fld id="{64AE84FD-F7A7-45FF-8E94-483673283C15}" type="slidenum">
              <a:rPr lang="el-GR"/>
              <a:pPr>
                <a:defRPr/>
              </a:pPr>
              <a:t>‹#›</a:t>
            </a:fld>
            <a:endParaRPr lang="el-GR"/>
          </a:p>
          <a:p>
            <a:pPr>
              <a:defRPr/>
            </a:pP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7"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6"/>
          <p:cNvSpPr>
            <a:spLocks noGrp="1" noChangeArrowheads="1"/>
          </p:cNvSpPr>
          <p:nvPr>
            <p:ph type="sldNum" sz="quarter" idx="12"/>
          </p:nvPr>
        </p:nvSpPr>
        <p:spPr/>
        <p:txBody>
          <a:bodyPr/>
          <a:lstStyle>
            <a:lvl1pPr>
              <a:defRPr sz="1200" b="0"/>
            </a:lvl1pPr>
          </a:lstStyle>
          <a:p>
            <a:pPr>
              <a:defRPr/>
            </a:pPr>
            <a:fld id="{AD6AF0E1-40AD-4151-A93F-A02CE64B62AD}" type="slidenum">
              <a:rPr lang="el-GR"/>
              <a:pPr>
                <a:defRPr/>
              </a:pPr>
              <a:t>‹#›</a:t>
            </a:fld>
            <a:endParaRPr lang="el-GR"/>
          </a:p>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9"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p:cNvSpPr>
            <a:spLocks noGrp="1" noChangeArrowheads="1"/>
          </p:cNvSpPr>
          <p:nvPr>
            <p:ph type="sldNum" sz="quarter" idx="12"/>
          </p:nvPr>
        </p:nvSpPr>
        <p:spPr/>
        <p:txBody>
          <a:bodyPr/>
          <a:lstStyle>
            <a:lvl1pPr>
              <a:defRPr sz="1200" b="0"/>
            </a:lvl1pPr>
          </a:lstStyle>
          <a:p>
            <a:pPr>
              <a:defRPr/>
            </a:pPr>
            <a:fld id="{10383038-B5DB-48F8-9660-E56146905856}" type="slidenum">
              <a:rPr lang="el-GR"/>
              <a:pPr>
                <a:defRPr/>
              </a:pPr>
              <a:t>‹#›</a:t>
            </a:fld>
            <a:endParaRPr lang="el-GR"/>
          </a:p>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9" name="Rectangle 6"/>
          <p:cNvSpPr>
            <a:spLocks noGrp="1" noChangeArrowheads="1"/>
          </p:cNvSpPr>
          <p:nvPr>
            <p:ph type="sldNum" sz="quarter" idx="12"/>
          </p:nvPr>
        </p:nvSpPr>
        <p:spPr/>
        <p:txBody>
          <a:bodyPr/>
          <a:lstStyle>
            <a:lvl1pPr>
              <a:defRPr sz="1200" b="0"/>
            </a:lvl1pPr>
          </a:lstStyle>
          <a:p>
            <a:pPr>
              <a:defRPr/>
            </a:pPr>
            <a:fld id="{B0FAF102-5147-42DA-BA77-875E36BD5364}" type="slidenum">
              <a:rPr lang="el-GR"/>
              <a:pPr>
                <a:defRPr/>
              </a:pPr>
              <a:t>‹#›</a:t>
            </a:fld>
            <a:endParaRPr lang="el-GR"/>
          </a:p>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8" name="Rectangle 6"/>
          <p:cNvSpPr>
            <a:spLocks noGrp="1" noChangeArrowheads="1"/>
          </p:cNvSpPr>
          <p:nvPr>
            <p:ph type="sldNum" sz="quarter" idx="12"/>
          </p:nvPr>
        </p:nvSpPr>
        <p:spPr/>
        <p:txBody>
          <a:bodyPr/>
          <a:lstStyle>
            <a:lvl1pPr>
              <a:defRPr sz="1200" b="0"/>
            </a:lvl1pPr>
          </a:lstStyle>
          <a:p>
            <a:pPr>
              <a:defRPr/>
            </a:pPr>
            <a:fld id="{566AB5FB-2BA8-449B-AF19-19B110D86C3F}" type="slidenum">
              <a:rPr lang="el-GR"/>
              <a:pPr>
                <a:defRPr/>
              </a:pPr>
              <a:t>‹#›</a:t>
            </a:fld>
            <a:endParaRPr lang="el-GR"/>
          </a:p>
          <a:p>
            <a:pPr>
              <a:defRPr/>
            </a:pP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6"/>
          <p:cNvSpPr>
            <a:spLocks noGrp="1" noChangeArrowheads="1"/>
          </p:cNvSpPr>
          <p:nvPr>
            <p:ph type="sldNum" sz="quarter" idx="12"/>
          </p:nvPr>
        </p:nvSpPr>
        <p:spPr/>
        <p:txBody>
          <a:bodyPr/>
          <a:lstStyle>
            <a:lvl1pPr>
              <a:defRPr sz="1200" b="0"/>
            </a:lvl1pPr>
          </a:lstStyle>
          <a:p>
            <a:pPr>
              <a:defRPr/>
            </a:pPr>
            <a:fld id="{452051FB-F9DD-408C-8DA3-8AEFCB94A134}" type="slidenum">
              <a:rPr lang="el-GR"/>
              <a:pPr>
                <a:defRPr/>
              </a:pPr>
              <a:t>‹#›</a:t>
            </a:fld>
            <a:endParaRPr lang="el-GR"/>
          </a:p>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6"/>
          <p:cNvSpPr>
            <a:spLocks noGrp="1" noChangeArrowheads="1"/>
          </p:cNvSpPr>
          <p:nvPr>
            <p:ph type="sldNum" sz="quarter" idx="12"/>
          </p:nvPr>
        </p:nvSpPr>
        <p:spPr/>
        <p:txBody>
          <a:bodyPr/>
          <a:lstStyle>
            <a:lvl1pPr>
              <a:defRPr sz="1200" b="0"/>
            </a:lvl1pPr>
          </a:lstStyle>
          <a:p>
            <a:pPr>
              <a:defRPr/>
            </a:pPr>
            <a:fld id="{906F85A6-9197-4B1A-AFCB-31073FC54658}" type="slidenum">
              <a:rPr lang="el-GR"/>
              <a:pPr>
                <a:defRPr/>
              </a:pPr>
              <a:t>‹#›</a:t>
            </a:fld>
            <a:endParaRPr lang="el-GR"/>
          </a:p>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1"/>
            <a:ext cx="80010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8195" name="Rectangle 3"/>
          <p:cNvSpPr>
            <a:spLocks noGrp="1" noChangeArrowheads="1"/>
          </p:cNvSpPr>
          <p:nvPr>
            <p:ph type="body" idx="1"/>
          </p:nvPr>
        </p:nvSpPr>
        <p:spPr bwMode="auto">
          <a:xfrm>
            <a:off x="566738" y="1295325"/>
            <a:ext cx="8001000" cy="5227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2292" name="AutoShape 4"/>
          <p:cNvSpPr>
            <a:spLocks noChangeArrowheads="1"/>
          </p:cNvSpPr>
          <p:nvPr/>
        </p:nvSpPr>
        <p:spPr bwMode="auto">
          <a:xfrm>
            <a:off x="609600" y="1126294"/>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17" name="Rectangle 6"/>
          <p:cNvSpPr>
            <a:spLocks noGrp="1" noChangeArrowheads="1"/>
          </p:cNvSpPr>
          <p:nvPr>
            <p:ph type="sldNum" sz="quarter" idx="4"/>
          </p:nvPr>
        </p:nvSpPr>
        <p:spPr bwMode="auto">
          <a:xfrm>
            <a:off x="7222375" y="6553200"/>
            <a:ext cx="1905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pPr>
              <a:defRPr/>
            </a:pPr>
            <a:fld id="{5EA43A5D-6CCE-42CD-A658-2F9505376FD9}" type="slidenum">
              <a:rPr lang="el-GR"/>
              <a:pPr>
                <a:defRPr/>
              </a:pPr>
              <a:t>‹#›</a:t>
            </a:fld>
            <a:endParaRPr lang="el-GR"/>
          </a:p>
          <a:p>
            <a:pPr>
              <a:defRPr/>
            </a:pPr>
            <a:endParaRPr lang="el-GR"/>
          </a:p>
        </p:txBody>
      </p:sp>
      <p:sp>
        <p:nvSpPr>
          <p:cNvPr id="12293" name="Line 5"/>
          <p:cNvSpPr>
            <a:spLocks noChangeShapeType="1"/>
          </p:cNvSpPr>
          <p:nvPr userDrawn="1"/>
        </p:nvSpPr>
        <p:spPr bwMode="auto">
          <a:xfrm flipV="1">
            <a:off x="609600" y="6537952"/>
            <a:ext cx="7924800" cy="0"/>
          </a:xfrm>
          <a:prstGeom prst="line">
            <a:avLst/>
          </a:prstGeom>
          <a:noFill/>
          <a:ln w="3175">
            <a:solidFill>
              <a:schemeClr val="accent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628650" y="365126"/>
            <a:ext cx="7886700" cy="1325563"/>
          </a:xfrm>
          <a:prstGeom prst="rect">
            <a:avLst/>
          </a:prstGeom>
        </p:spPr>
        <p:txBody>
          <a:bodyPr vert="horz" lIns="91440" tIns="45720" rIns="91440" bIns="45720" anchor="ctr">
            <a:normAutofit/>
          </a:bodyPr>
          <a:lstStyle/>
          <a:p>
            <a:r>
              <a:t>ΔΙΕΥΘΥΝΣΗ</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628650" y="1825625"/>
            <a:ext cx="7886700" cy="4530725"/>
          </a:xfrm>
          <a:prstGeom prst="rect">
            <a:avLst/>
          </a:prstGeom>
        </p:spPr>
        <p:txBody>
          <a:bodyPr vert="horz" lIns="91440" tIns="45720" rIns="91440" bIns="45720">
            <a:normAutofit/>
          </a:body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628650" y="6356351"/>
            <a:ext cx="2057400" cy="365125"/>
          </a:xfrm>
          <a:prstGeom prst="rect">
            <a:avLst/>
          </a:prstGeom>
        </p:spPr>
        <p:txBody>
          <a:bodyPr vert="horz" lIns="91440" tIns="45720" rIns="91440" bIns="45720" anchor="ctr"/>
          <a:lstStyle>
            <a:lvl1pPr algn="l">
              <a:defRPr sz="900">
                <a:solidFill>
                  <a:schemeClr val="tx1">
                    <a:tint val="75000"/>
                  </a:schemeClr>
                </a:solidFill>
              </a:defRPr>
            </a:lvl1pPr>
          </a:lstStyle>
          <a:p>
            <a:fld id="{E3F040FA-9906-4CC1-BC45-485E7EF45242}" type="datetimeFigureOut">
              <a:rPr lang="el-GR" smtClean="0"/>
              <a:t>30/9/2025</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3028950" y="6356351"/>
            <a:ext cx="3086100" cy="365125"/>
          </a:xfrm>
          <a:prstGeom prst="rect">
            <a:avLst/>
          </a:prstGeom>
        </p:spPr>
        <p:txBody>
          <a:bodyPr vert="horz" lIns="91440" tIns="45720" rIns="91440" bIns="45720" anchor="ctr"/>
          <a:lstStyle>
            <a:lvl1pPr algn="ctr">
              <a:defRPr sz="9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6457950" y="6356351"/>
            <a:ext cx="2057400" cy="365125"/>
          </a:xfrm>
          <a:prstGeom prst="rect">
            <a:avLst/>
          </a:prstGeom>
        </p:spPr>
        <p:txBody>
          <a:bodyPr vert="horz" lIns="91440" tIns="45720" rIns="91440" bIns="45720" anchor="ctr"/>
          <a:lstStyle>
            <a:lvl1pPr algn="r">
              <a:defRPr sz="9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65812913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txStyles>
    <p:titleStyle>
      <a:lvl1pPr algn="l" defTabSz="685800" rtl="0" eaLnBrk="1" latinLnBrk="0" hangingPunct="1">
        <a:lnSpc>
          <a:spcPct val="90000"/>
        </a:lnSpc>
        <a:spcBef>
          <a:spcPct val="0"/>
        </a:spcBef>
        <a:buNone/>
        <a:defRPr sz="3300" b="1" kern="1200">
          <a:solidFill>
            <a:srgbClr val="C00000"/>
          </a:solidFill>
          <a:effectLst/>
          <a:latin typeface="+mn-lt"/>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spcAft>
          <a:spcPts val="450"/>
        </a:spcAft>
        <a:buClr>
          <a:srgbClr val="68BC42"/>
        </a:buClr>
        <a:buSzPct val="120000"/>
        <a:buFont typeface="Wingdings" panose="05000000000000000000" pitchFamily="2" charset="2"/>
        <a:buChar char="§"/>
        <a:defRPr sz="165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vectors/network-iot-internet-of-things-782707/"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pexels.com/photo/black-drone-on-flight-at-the-plains-228107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hyperlink" Target="https://pixabay.com/service/license/" TargetMode="External"/><Relationship Id="rId4" Type="http://schemas.openxmlformats.org/officeDocument/2006/relationships/hyperlink" Target="https://pixabay.com/illustrations/analytics-information-innovation-308895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reepik.com/free-vector/artificial-intelligence-elements-collection_2587505.htm#query=ai&amp;position=11&amp;from_view=search&amp;track=sph"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hyperlink" Target="http://www.freepik.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tadiat.com/en/e-mqtt-101-tutorial-introduction-and-eclipse-mosquitto/"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qtt.or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hyperlink" Target="https://mosquitto.org/download/" TargetMode="External"/><Relationship Id="rId7" Type="http://schemas.openxmlformats.org/officeDocument/2006/relationships/hyperlink" Target="http://test.mosquitto.org/" TargetMode="External"/><Relationship Id="rId2" Type="http://schemas.openxmlformats.org/officeDocument/2006/relationships/hyperlink" Target="https://mosquitto.org/" TargetMode="External"/><Relationship Id="rId1" Type="http://schemas.openxmlformats.org/officeDocument/2006/relationships/slideLayout" Target="../slideLayouts/slideLayout2.xml"/><Relationship Id="rId6" Type="http://schemas.openxmlformats.org/officeDocument/2006/relationships/hyperlink" Target="http://www.steves-internet-guide.com/install-mosquitto-broker/" TargetMode="External"/><Relationship Id="rId5" Type="http://schemas.openxmlformats.org/officeDocument/2006/relationships/hyperlink" Target="https://sivatechworld.wordpress.com/2015/06/11/step-by-step-installing-and-configuring-mosquitto-with-windows-7/" TargetMode="External"/><Relationship Id="rId4" Type="http://schemas.openxmlformats.org/officeDocument/2006/relationships/hyperlink" Target="https://mosquitto.org/documentat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atadiat.com/en/e-mqtt-101-tutorial-introduction-and-eclipse-mosquitto/#Simple_PublisherSubscriber"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clipse.org/paho/clients/android/" TargetMode="External"/><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hyperlink" Target="https://eclipse.org/paho/clients/java/" TargetMode="External"/><Relationship Id="rId2" Type="http://schemas.openxmlformats.org/officeDocument/2006/relationships/hyperlink" Target="http://mqtt.org/" TargetMode="External"/><Relationship Id="rId1" Type="http://schemas.openxmlformats.org/officeDocument/2006/relationships/slideLayout" Target="../slideLayouts/slideLayout2.xml"/><Relationship Id="rId6" Type="http://schemas.openxmlformats.org/officeDocument/2006/relationships/hyperlink" Target="https://mosquitto.org/" TargetMode="External"/><Relationship Id="rId5" Type="http://schemas.openxmlformats.org/officeDocument/2006/relationships/hyperlink" Target="https://eclipse.org/paho/clients/android/" TargetMode="External"/><Relationship Id="rId4" Type="http://schemas.openxmlformats.org/officeDocument/2006/relationships/hyperlink" Target="https://www.eclipse.org/paho/files/javadoc/org/eclipse/paho/client/mqttv3/package-summary.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tadiat.com/en/e-mqtt-101-tutorial-introduction-and-eclipse-mosquitto/" TargetMode="External"/><Relationship Id="rId2" Type="http://schemas.openxmlformats.org/officeDocument/2006/relationships/hyperlink" Target="https://learn.sparkfun.com/tutorials/introduction-to-mqtt/all#the-basics" TargetMode="External"/><Relationship Id="rId1" Type="http://schemas.openxmlformats.org/officeDocument/2006/relationships/slideLayout" Target="../slideLayouts/slideLayout2.xml"/><Relationship Id="rId6" Type="http://schemas.openxmlformats.org/officeDocument/2006/relationships/hyperlink" Target="https://mqttx.app/" TargetMode="External"/><Relationship Id="rId5" Type="http://schemas.openxmlformats.org/officeDocument/2006/relationships/hyperlink" Target="https://mqtt-explorer.com/" TargetMode="External"/><Relationship Id="rId4" Type="http://schemas.openxmlformats.org/officeDocument/2006/relationships/hyperlink" Target="https://www.hivemq.com/article/15-frequently-asked-mqtt-ques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56439" y="1693491"/>
            <a:ext cx="7772400" cy="1371600"/>
          </a:xfrm>
        </p:spPr>
        <p:txBody>
          <a:bodyPr/>
          <a:lstStyle/>
          <a:p>
            <a:pPr algn="ctr" eaLnBrk="1" hangingPunct="1"/>
            <a:r>
              <a:rPr lang="el-GR" dirty="0"/>
              <a:t>Διάλεξη </a:t>
            </a:r>
            <a:br>
              <a:rPr lang="en-US" dirty="0"/>
            </a:br>
            <a:r>
              <a:rPr lang="en-US" sz="3200" dirty="0"/>
              <a:t>Message Queuing Telemetry Transport (MQTT)</a:t>
            </a:r>
            <a:r>
              <a:rPr lang="el-GR" sz="3200" dirty="0"/>
              <a:t> </a:t>
            </a:r>
            <a:endParaRPr lang="el-GR" dirty="0"/>
          </a:p>
        </p:txBody>
      </p:sp>
      <p:sp>
        <p:nvSpPr>
          <p:cNvPr id="22531" name="Rectangle 3"/>
          <p:cNvSpPr>
            <a:spLocks noGrp="1" noChangeArrowheads="1"/>
          </p:cNvSpPr>
          <p:nvPr>
            <p:ph type="subTitle" idx="1"/>
          </p:nvPr>
        </p:nvSpPr>
        <p:spPr>
          <a:xfrm>
            <a:off x="1447800" y="3200400"/>
            <a:ext cx="7010400" cy="2057400"/>
          </a:xfrm>
        </p:spPr>
        <p:txBody>
          <a:bodyPr/>
          <a:lstStyle/>
          <a:p>
            <a:pPr eaLnBrk="1" hangingPunct="1">
              <a:lnSpc>
                <a:spcPct val="80000"/>
              </a:lnSpc>
              <a:defRPr/>
            </a:pPr>
            <a:endParaRPr lang="el-GR" sz="2400" dirty="0">
              <a:latin typeface="Arial" charset="0"/>
            </a:endParaRPr>
          </a:p>
          <a:p>
            <a:pPr eaLnBrk="1" hangingPunct="1"/>
            <a:endParaRPr lang="el-GR" i="1" dirty="0"/>
          </a:p>
        </p:txBody>
      </p:sp>
      <p:sp>
        <p:nvSpPr>
          <p:cNvPr id="8" name="Rectangle 3"/>
          <p:cNvSpPr txBox="1">
            <a:spLocks noChangeArrowheads="1"/>
          </p:cNvSpPr>
          <p:nvPr/>
        </p:nvSpPr>
        <p:spPr bwMode="auto">
          <a:xfrm>
            <a:off x="965518" y="3415942"/>
            <a:ext cx="7010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lang="en-US" sz="2400" kern="0" dirty="0">
              <a:latin typeface="Arial" charset="0"/>
            </a:endParaRPr>
          </a:p>
          <a:p>
            <a:pPr marL="342900" lvl="0" indent="-342900" algn="l">
              <a:lnSpc>
                <a:spcPct val="80000"/>
              </a:lnSpc>
              <a:spcBef>
                <a:spcPct val="20000"/>
              </a:spcBef>
              <a:buClr>
                <a:schemeClr val="accent2"/>
              </a:buClr>
              <a:buFont typeface="Arial" panose="020B0604020202020204" pitchFamily="34" charset="0"/>
              <a:buChar char="•"/>
              <a:defRPr/>
            </a:pPr>
            <a:r>
              <a:rPr lang="en-US" sz="2400" dirty="0"/>
              <a:t>Internet of Things</a:t>
            </a:r>
          </a:p>
          <a:p>
            <a:pPr marL="342900" lvl="0" indent="-342900" algn="l">
              <a:lnSpc>
                <a:spcPct val="80000"/>
              </a:lnSpc>
              <a:spcBef>
                <a:spcPct val="20000"/>
              </a:spcBef>
              <a:buClr>
                <a:schemeClr val="accent2"/>
              </a:buClr>
              <a:buFont typeface="Arial" panose="020B0604020202020204" pitchFamily="34" charset="0"/>
              <a:buChar char="•"/>
              <a:defRPr/>
            </a:pPr>
            <a:r>
              <a:rPr lang="en-US" sz="2400" dirty="0"/>
              <a:t>Publish – Subscribe model</a:t>
            </a:r>
          </a:p>
          <a:p>
            <a:pPr marL="342900" lvl="0" indent="-342900" algn="l">
              <a:lnSpc>
                <a:spcPct val="80000"/>
              </a:lnSpc>
              <a:spcBef>
                <a:spcPct val="20000"/>
              </a:spcBef>
              <a:buClr>
                <a:schemeClr val="accent2"/>
              </a:buClr>
              <a:buFont typeface="Arial" panose="020B0604020202020204" pitchFamily="34" charset="0"/>
              <a:buChar char="•"/>
              <a:defRPr/>
            </a:pPr>
            <a:r>
              <a:rPr lang="en-US" sz="2400" dirty="0"/>
              <a:t>MQTT </a:t>
            </a:r>
            <a:r>
              <a:rPr lang="el-GR" sz="2400" kern="0" dirty="0">
                <a:latin typeface="Arial" charset="0"/>
              </a:rPr>
              <a:t> </a:t>
            </a:r>
          </a:p>
          <a:p>
            <a:pPr marL="342900" lvl="0" indent="-342900" algn="l">
              <a:lnSpc>
                <a:spcPct val="80000"/>
              </a:lnSpc>
              <a:spcBef>
                <a:spcPct val="20000"/>
              </a:spcBef>
              <a:buClr>
                <a:schemeClr val="accent2"/>
              </a:buClr>
              <a:buFont typeface="Arial" panose="020B0604020202020204" pitchFamily="34" charset="0"/>
              <a:buChar char="•"/>
              <a:defRPr/>
            </a:pPr>
            <a:endParaRPr lang="en-US" sz="2400" kern="0" dirty="0">
              <a:latin typeface="Arial" charset="0"/>
            </a:endParaRPr>
          </a:p>
          <a:p>
            <a:pPr marL="342900" lvl="0" indent="-342900" algn="l">
              <a:lnSpc>
                <a:spcPct val="80000"/>
              </a:lnSpc>
              <a:spcBef>
                <a:spcPct val="20000"/>
              </a:spcBef>
              <a:buClr>
                <a:schemeClr val="accent2"/>
              </a:buClr>
              <a:buFont typeface="Arial" panose="020B0604020202020204" pitchFamily="34" charset="0"/>
              <a:buChar char="•"/>
              <a:defRPr/>
            </a:pPr>
            <a:endParaRPr lang="el-GR" sz="2400" kern="0" dirty="0">
              <a:latin typeface="Arial" charset="0"/>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Arial" charset="0"/>
              <a:ea typeface="+mn-ea"/>
              <a:cs typeface="+mn-cs"/>
            </a:endParaRPr>
          </a:p>
        </p:txBody>
      </p:sp>
      <p:pic>
        <p:nvPicPr>
          <p:cNvPr id="6" name="Εικόνα 5">
            <a:extLst>
              <a:ext uri="{FF2B5EF4-FFF2-40B4-BE49-F238E27FC236}">
                <a16:creationId xmlns:a16="http://schemas.microsoft.com/office/drawing/2014/main" id="{C32E137D-FB27-499A-AF9F-66BBFD305D27}"/>
              </a:ext>
            </a:extLst>
          </p:cNvPr>
          <p:cNvPicPr>
            <a:picLocks noChangeAspect="1"/>
          </p:cNvPicPr>
          <p:nvPr/>
        </p:nvPicPr>
        <p:blipFill>
          <a:blip r:embed="rId2"/>
          <a:stretch>
            <a:fillRect/>
          </a:stretch>
        </p:blipFill>
        <p:spPr>
          <a:xfrm>
            <a:off x="533400" y="137483"/>
            <a:ext cx="3581400" cy="853117"/>
          </a:xfrm>
          <a:prstGeom prst="rect">
            <a:avLst/>
          </a:prstGeom>
        </p:spPr>
      </p:pic>
      <p:pic>
        <p:nvPicPr>
          <p:cNvPr id="7" name="Picture 14">
            <a:extLst>
              <a:ext uri="{FF2B5EF4-FFF2-40B4-BE49-F238E27FC236}">
                <a16:creationId xmlns:a16="http://schemas.microsoft.com/office/drawing/2014/main" id="{9D3FC82A-9BDD-4C5D-99C5-E5D5546F61A0}"/>
              </a:ext>
            </a:extLst>
          </p:cNvPr>
          <p:cNvPicPr>
            <a:picLocks noChangeAspect="1" noChangeArrowheads="1"/>
          </p:cNvPicPr>
          <p:nvPr/>
        </p:nvPicPr>
        <p:blipFill>
          <a:blip r:embed="rId3"/>
          <a:srcRect/>
          <a:stretch>
            <a:fillRect/>
          </a:stretch>
        </p:blipFill>
        <p:spPr bwMode="auto">
          <a:xfrm>
            <a:off x="8145781" y="5959502"/>
            <a:ext cx="422275" cy="457200"/>
          </a:xfrm>
          <a:prstGeom prst="rect">
            <a:avLst/>
          </a:prstGeom>
          <a:noFill/>
          <a:ln w="9525">
            <a:noFill/>
            <a:miter lim="800000"/>
            <a:headEnd/>
            <a:tailEnd/>
          </a:ln>
        </p:spPr>
      </p:pic>
      <p:sp>
        <p:nvSpPr>
          <p:cNvPr id="9" name="Rectangle 5">
            <a:extLst>
              <a:ext uri="{FF2B5EF4-FFF2-40B4-BE49-F238E27FC236}">
                <a16:creationId xmlns:a16="http://schemas.microsoft.com/office/drawing/2014/main" id="{6DE1B253-9110-4975-8F57-47D51BFE6763}"/>
              </a:ext>
            </a:extLst>
          </p:cNvPr>
          <p:cNvSpPr txBox="1">
            <a:spLocks noChangeArrowheads="1"/>
          </p:cNvSpPr>
          <p:nvPr/>
        </p:nvSpPr>
        <p:spPr bwMode="auto">
          <a:xfrm>
            <a:off x="4745736" y="137483"/>
            <a:ext cx="4373881" cy="914399"/>
          </a:xfrm>
          <a:prstGeom prst="rect">
            <a:avLst/>
          </a:prstGeom>
          <a:noFill/>
          <a:ln>
            <a:miter lim="800000"/>
            <a:headEnd/>
            <a:tailEnd/>
          </a:ln>
        </p:spPr>
        <p:txBody>
          <a:bodyPr/>
          <a:lstStyle>
            <a:defPPr>
              <a:defRPr lang="el-GR"/>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r>
              <a:rPr lang="el-GR" sz="1400" dirty="0"/>
              <a:t>Τμήμα Πληροφορικής και Τηλεπικοινωνιών</a:t>
            </a:r>
            <a:endParaRPr lang="en-US" sz="1400" dirty="0"/>
          </a:p>
          <a:p>
            <a:pPr algn="r"/>
            <a:r>
              <a:rPr lang="el-GR" sz="1400" dirty="0"/>
              <a:t>Ανάπτυξη Λογισμικού για Δίκτυα και</a:t>
            </a:r>
            <a:r>
              <a:rPr lang="en-US" sz="1400" dirty="0"/>
              <a:t> </a:t>
            </a:r>
            <a:r>
              <a:rPr lang="el-GR" sz="1400" dirty="0"/>
              <a:t>Τηλεπικοινωνίες</a:t>
            </a:r>
          </a:p>
          <a:p>
            <a:pPr algn="r"/>
            <a:r>
              <a:rPr lang="el-GR" sz="1400" dirty="0"/>
              <a:t>Χειμερινό Εξάμηνο 20</a:t>
            </a:r>
            <a:r>
              <a:rPr lang="en-US" sz="1400" dirty="0"/>
              <a:t>25</a:t>
            </a:r>
            <a:r>
              <a:rPr lang="el-GR" sz="1400" dirty="0"/>
              <a:t>-202</a:t>
            </a:r>
            <a:r>
              <a:rPr lang="en-US" sz="1400" dirty="0"/>
              <a:t>6</a:t>
            </a:r>
            <a:endParaRPr lang="el-GR" sz="1400" dirty="0"/>
          </a:p>
        </p:txBody>
      </p:sp>
    </p:spTree>
    <p:extLst>
      <p:ext uri="{BB962C8B-B14F-4D97-AF65-F5344CB8AC3E}">
        <p14:creationId xmlns:p14="http://schemas.microsoft.com/office/powerpoint/2010/main" val="154887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D6C0-2B40-BB1A-558E-6554E91A5755}"/>
              </a:ext>
            </a:extLst>
          </p:cNvPr>
          <p:cNvSpPr>
            <a:spLocks noGrp="1"/>
          </p:cNvSpPr>
          <p:nvPr>
            <p:ph type="title"/>
          </p:nvPr>
        </p:nvSpPr>
        <p:spPr/>
        <p:txBody>
          <a:bodyPr/>
          <a:lstStyle/>
          <a:p>
            <a:r>
              <a:rPr lang="el-GR" dirty="0"/>
              <a:t>Συσκευές (2)</a:t>
            </a:r>
          </a:p>
        </p:txBody>
      </p:sp>
      <p:sp>
        <p:nvSpPr>
          <p:cNvPr id="3" name="Content Placeholder 2">
            <a:extLst>
              <a:ext uri="{FF2B5EF4-FFF2-40B4-BE49-F238E27FC236}">
                <a16:creationId xmlns:a16="http://schemas.microsoft.com/office/drawing/2014/main" id="{24208C33-D7D0-3F18-E745-ECC93A6BEF16}"/>
              </a:ext>
            </a:extLst>
          </p:cNvPr>
          <p:cNvSpPr>
            <a:spLocks noGrp="1"/>
          </p:cNvSpPr>
          <p:nvPr>
            <p:ph idx="1"/>
          </p:nvPr>
        </p:nvSpPr>
        <p:spPr/>
        <p:txBody>
          <a:bodyPr/>
          <a:lstStyle/>
          <a:p>
            <a:pPr>
              <a:spcBef>
                <a:spcPts val="600"/>
              </a:spcBef>
              <a:spcAft>
                <a:spcPts val="600"/>
              </a:spcAft>
            </a:pPr>
            <a:r>
              <a:rPr lang="el-GR" sz="2200" dirty="0"/>
              <a:t>Οι συσκευές αυτές είναι επίσης </a:t>
            </a:r>
            <a:r>
              <a:rPr lang="el-GR" sz="2200" b="1" dirty="0"/>
              <a:t>σχεδόν όλες συνδεδεμένες </a:t>
            </a:r>
            <a:r>
              <a:rPr lang="el-GR" sz="2200" dirty="0"/>
              <a:t>σε κάποιο βαθμό. </a:t>
            </a:r>
          </a:p>
          <a:p>
            <a:pPr lvl="1">
              <a:spcBef>
                <a:spcPts val="600"/>
              </a:spcBef>
              <a:spcAft>
                <a:spcPts val="600"/>
              </a:spcAft>
            </a:pPr>
            <a:r>
              <a:rPr lang="el-GR" sz="1800" dirty="0"/>
              <a:t>Οι περισσότερες έχουν ή θα έχουν μια δική τους διεύθυνση Διαδικτύου, με την οποία μπορούν να επικοινωνούν </a:t>
            </a:r>
          </a:p>
          <a:p>
            <a:pPr lvl="2">
              <a:spcBef>
                <a:spcPts val="600"/>
              </a:spcBef>
              <a:spcAft>
                <a:spcPts val="600"/>
              </a:spcAft>
            </a:pPr>
            <a:r>
              <a:rPr lang="el-GR" sz="1500" dirty="0"/>
              <a:t>άμεσα μέσω τοπικών δικτύων ή </a:t>
            </a:r>
          </a:p>
          <a:p>
            <a:pPr lvl="2">
              <a:spcBef>
                <a:spcPts val="600"/>
              </a:spcBef>
              <a:spcAft>
                <a:spcPts val="600"/>
              </a:spcAft>
            </a:pPr>
            <a:r>
              <a:rPr lang="el-GR" sz="1500" dirty="0"/>
              <a:t>έμμεσα μέσω των υπολογιστικών νεφών. </a:t>
            </a:r>
            <a:endParaRPr lang="en-US" sz="1500" dirty="0"/>
          </a:p>
          <a:p>
            <a:pPr>
              <a:spcBef>
                <a:spcPts val="600"/>
              </a:spcBef>
              <a:spcAft>
                <a:spcPts val="600"/>
              </a:spcAft>
            </a:pPr>
            <a:r>
              <a:rPr lang="el-GR" sz="2200" dirty="0"/>
              <a:t>Τα επόμενα βήματα, λοιπόν, είναι</a:t>
            </a:r>
          </a:p>
          <a:p>
            <a:pPr lvl="1">
              <a:spcBef>
                <a:spcPts val="600"/>
              </a:spcBef>
              <a:spcAft>
                <a:spcPts val="600"/>
              </a:spcAft>
              <a:buFont typeface="+mj-lt"/>
              <a:buAutoNum type="arabicPeriod"/>
            </a:pPr>
            <a:r>
              <a:rPr lang="el-GR" sz="1800" dirty="0"/>
              <a:t>η συλλογή όλων των δεδομένων που συλλέγονται από αυτές τις μικρές, μεσαίες ή και μεγάλες συσκευές, </a:t>
            </a:r>
          </a:p>
          <a:p>
            <a:pPr lvl="1">
              <a:spcBef>
                <a:spcPts val="600"/>
              </a:spcBef>
              <a:spcAft>
                <a:spcPts val="600"/>
              </a:spcAft>
              <a:buFont typeface="+mj-lt"/>
              <a:buAutoNum type="arabicPeriod"/>
            </a:pPr>
            <a:r>
              <a:rPr lang="el-GR" sz="1800" dirty="0"/>
              <a:t>η δρομολόγηση αυτών των δεδομένων εκεί όπου μπορούν να ερμηνευτούν καλύτερα και</a:t>
            </a:r>
          </a:p>
          <a:p>
            <a:pPr lvl="1">
              <a:spcBef>
                <a:spcPts val="600"/>
              </a:spcBef>
              <a:spcAft>
                <a:spcPts val="600"/>
              </a:spcAft>
              <a:buFont typeface="+mj-lt"/>
              <a:buAutoNum type="arabicPeriod"/>
            </a:pPr>
            <a:r>
              <a:rPr lang="el-GR" sz="1800" dirty="0"/>
              <a:t>η χρήση των τεράστιων υπολογιστικών πόρων του κόσμου.</a:t>
            </a:r>
          </a:p>
        </p:txBody>
      </p:sp>
    </p:spTree>
    <p:extLst>
      <p:ext uri="{BB962C8B-B14F-4D97-AF65-F5344CB8AC3E}">
        <p14:creationId xmlns:p14="http://schemas.microsoft.com/office/powerpoint/2010/main" val="242977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7990-D274-B29E-2A98-B0C0DA326E8C}"/>
              </a:ext>
            </a:extLst>
          </p:cNvPr>
          <p:cNvSpPr>
            <a:spLocks noGrp="1"/>
          </p:cNvSpPr>
          <p:nvPr>
            <p:ph type="title"/>
          </p:nvPr>
        </p:nvSpPr>
        <p:spPr/>
        <p:txBody>
          <a:bodyPr/>
          <a:lstStyle/>
          <a:p>
            <a:r>
              <a:rPr lang="el-GR" dirty="0"/>
              <a:t>Τηλεμετρία και Διαδίκτυο</a:t>
            </a:r>
          </a:p>
        </p:txBody>
      </p:sp>
      <p:sp>
        <p:nvSpPr>
          <p:cNvPr id="3" name="Content Placeholder 2">
            <a:extLst>
              <a:ext uri="{FF2B5EF4-FFF2-40B4-BE49-F238E27FC236}">
                <a16:creationId xmlns:a16="http://schemas.microsoft.com/office/drawing/2014/main" id="{92666D66-79AE-3ED1-193E-1C405CCC18E9}"/>
              </a:ext>
            </a:extLst>
          </p:cNvPr>
          <p:cNvSpPr>
            <a:spLocks noGrp="1"/>
          </p:cNvSpPr>
          <p:nvPr>
            <p:ph idx="1"/>
          </p:nvPr>
        </p:nvSpPr>
        <p:spPr>
          <a:xfrm>
            <a:off x="566738" y="1190006"/>
            <a:ext cx="8424862" cy="5306393"/>
          </a:xfrm>
        </p:spPr>
        <p:txBody>
          <a:bodyPr/>
          <a:lstStyle/>
          <a:p>
            <a:pPr>
              <a:spcBef>
                <a:spcPts val="600"/>
              </a:spcBef>
              <a:spcAft>
                <a:spcPts val="600"/>
              </a:spcAft>
            </a:pPr>
            <a:r>
              <a:rPr lang="el-GR" sz="2000" dirty="0"/>
              <a:t>Η </a:t>
            </a:r>
            <a:r>
              <a:rPr lang="el-GR" sz="2000" b="1" dirty="0"/>
              <a:t>τεχνολογία τηλεμετρίας </a:t>
            </a:r>
            <a:r>
              <a:rPr lang="el-GR" sz="2000" dirty="0"/>
              <a:t>επιτρέπει τη </a:t>
            </a:r>
            <a:r>
              <a:rPr lang="el-GR" sz="2000" i="1" dirty="0"/>
              <a:t>μέτρηση ή τη</a:t>
            </a:r>
            <a:r>
              <a:rPr lang="el-GR" sz="2000" dirty="0"/>
              <a:t>ν </a:t>
            </a:r>
            <a:r>
              <a:rPr lang="el-GR" sz="2000" i="1" dirty="0"/>
              <a:t>παρακολούθηση πραγμάτων από απόσταση</a:t>
            </a:r>
            <a:r>
              <a:rPr lang="el-GR" sz="2000" dirty="0"/>
              <a:t>. </a:t>
            </a:r>
          </a:p>
          <a:p>
            <a:pPr>
              <a:spcBef>
                <a:spcPts val="600"/>
              </a:spcBef>
              <a:spcAft>
                <a:spcPts val="600"/>
              </a:spcAft>
            </a:pPr>
            <a:r>
              <a:rPr lang="el-GR" sz="2000" dirty="0"/>
              <a:t>Επιπλέον, σήμερα, οι βελτιώσεις στην τεχνολογία τηλεμετρίας καθιστούν δυνατή </a:t>
            </a:r>
          </a:p>
          <a:p>
            <a:pPr lvl="1">
              <a:spcBef>
                <a:spcPts val="600"/>
              </a:spcBef>
              <a:spcAft>
                <a:spcPts val="600"/>
              </a:spcAft>
            </a:pPr>
            <a:r>
              <a:rPr lang="el-GR" sz="1800" dirty="0"/>
              <a:t>τη διασύνδεση συσκευών μέτρησης και παρακολούθησης σε διαφορετικές τοποθεσίες και</a:t>
            </a:r>
          </a:p>
          <a:p>
            <a:pPr lvl="1">
              <a:spcBef>
                <a:spcPts val="600"/>
              </a:spcBef>
              <a:spcAft>
                <a:spcPts val="600"/>
              </a:spcAft>
            </a:pPr>
            <a:r>
              <a:rPr lang="el-GR" sz="1800" dirty="0"/>
              <a:t>τη μείωση του κόστους κατασκευής εφαρμογών που μπορούν να τρέξουν σε αυτές τις έξυπνες συσκευές, ώστε να γίνουν ακόμη πιο χρήσιμες.</a:t>
            </a:r>
          </a:p>
        </p:txBody>
      </p:sp>
    </p:spTree>
    <p:extLst>
      <p:ext uri="{BB962C8B-B14F-4D97-AF65-F5344CB8AC3E}">
        <p14:creationId xmlns:p14="http://schemas.microsoft.com/office/powerpoint/2010/main" val="221090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B154E69-9C32-66B6-4C3B-61E9244BD4F6}"/>
              </a:ext>
            </a:extLst>
          </p:cNvPr>
          <p:cNvSpPr>
            <a:spLocks noGrp="1"/>
          </p:cNvSpPr>
          <p:nvPr>
            <p:ph type="title"/>
          </p:nvPr>
        </p:nvSpPr>
        <p:spPr/>
        <p:txBody>
          <a:bodyPr/>
          <a:lstStyle/>
          <a:p>
            <a:endParaRPr lang="el-GR"/>
          </a:p>
        </p:txBody>
      </p:sp>
      <p:sp>
        <p:nvSpPr>
          <p:cNvPr id="5" name="Θέση κειμένου 4">
            <a:extLst>
              <a:ext uri="{FF2B5EF4-FFF2-40B4-BE49-F238E27FC236}">
                <a16:creationId xmlns:a16="http://schemas.microsoft.com/office/drawing/2014/main" id="{9C29F166-9702-3685-7E62-B8212F2AAAE8}"/>
              </a:ext>
            </a:extLst>
          </p:cNvPr>
          <p:cNvSpPr>
            <a:spLocks noGrp="1"/>
          </p:cNvSpPr>
          <p:nvPr>
            <p:ph type="body" idx="1"/>
          </p:nvPr>
        </p:nvSpPr>
        <p:spPr/>
        <p:txBody>
          <a:bodyPr/>
          <a:lstStyle/>
          <a:p>
            <a:r>
              <a:rPr lang="el-GR" sz="3600" b="1" dirty="0">
                <a:solidFill>
                  <a:srgbClr val="C00000"/>
                </a:solidFill>
              </a:rPr>
              <a:t>Παράδειγμα χρήσης - Γεωργία</a:t>
            </a:r>
          </a:p>
        </p:txBody>
      </p:sp>
    </p:spTree>
    <p:extLst>
      <p:ext uri="{BB962C8B-B14F-4D97-AF65-F5344CB8AC3E}">
        <p14:creationId xmlns:p14="http://schemas.microsoft.com/office/powerpoint/2010/main" val="129379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2AE61-9B36-2166-F715-92F237EDEEED}"/>
              </a:ext>
            </a:extLst>
          </p:cNvPr>
          <p:cNvSpPr>
            <a:spLocks noGrp="1"/>
          </p:cNvSpPr>
          <p:nvPr>
            <p:ph idx="1"/>
          </p:nvPr>
        </p:nvSpPr>
        <p:spPr>
          <a:xfrm>
            <a:off x="454060" y="1143000"/>
            <a:ext cx="8385140" cy="4800600"/>
          </a:xfrm>
        </p:spPr>
        <p:txBody>
          <a:bodyPr>
            <a:noAutofit/>
          </a:bodyPr>
          <a:lstStyle/>
          <a:p>
            <a:pPr marL="0" indent="0">
              <a:buNone/>
            </a:pPr>
            <a:r>
              <a:rPr lang="el-GR" sz="2000" dirty="0"/>
              <a:t>Η </a:t>
            </a:r>
            <a:r>
              <a:rPr lang="el-GR" sz="2000" b="1" dirty="0"/>
              <a:t>έξυπνη γεωργία </a:t>
            </a:r>
            <a:r>
              <a:rPr lang="el-GR" sz="2000" dirty="0"/>
              <a:t>επικεντρώνεται στη συλλογή, παρακολούθηση και ανάλυση τεράστιου όγκου δεδομένων από τους ίδιους τους γεωργούς </a:t>
            </a:r>
            <a:r>
              <a:rPr lang="el-GR" sz="2000" dirty="0">
                <a:ea typeface="Times New Roman" panose="02020603050405020304" pitchFamily="18" charset="0"/>
              </a:rPr>
              <a:t>για τη </a:t>
            </a:r>
            <a:r>
              <a:rPr lang="el-GR" sz="2000" b="1" dirty="0">
                <a:ea typeface="Times New Roman" panose="02020603050405020304" pitchFamily="18" charset="0"/>
              </a:rPr>
              <a:t>λήψη τεκμηριωμένων αποφάσεων </a:t>
            </a:r>
            <a:r>
              <a:rPr lang="el-GR" sz="2000" dirty="0">
                <a:ea typeface="Times New Roman" panose="02020603050405020304" pitchFamily="18" charset="0"/>
              </a:rPr>
              <a:t>σχετικά με τη φύτευση, τη συγκομιδή και τη διαχείριση των καλλιεργειών</a:t>
            </a:r>
            <a:r>
              <a:rPr lang="el-GR" sz="2000" dirty="0"/>
              <a:t>. Αυτή η ιδέα είναι κατάλληλη τόσο για μεγάλες όσο και μικρές καλλιέργειες. </a:t>
            </a:r>
            <a:endParaRPr lang="en-US" sz="2000" dirty="0"/>
          </a:p>
          <a:p>
            <a:pPr marL="0" indent="0">
              <a:buNone/>
            </a:pPr>
            <a:r>
              <a:rPr lang="el-GR" sz="2000" dirty="0"/>
              <a:t>Περιλαμβάνει </a:t>
            </a:r>
            <a:r>
              <a:rPr lang="el-GR" sz="2000" dirty="0">
                <a:ea typeface="Times New Roman" panose="02020603050405020304" pitchFamily="18" charset="0"/>
              </a:rPr>
              <a:t>τη </a:t>
            </a:r>
            <a:r>
              <a:rPr lang="el-GR" sz="2000" b="1" dirty="0">
                <a:ea typeface="Times New Roman" panose="02020603050405020304" pitchFamily="18" charset="0"/>
              </a:rPr>
              <a:t>γεωργία ακριβείας </a:t>
            </a:r>
            <a:r>
              <a:rPr lang="el-GR" sz="2000" dirty="0">
                <a:ea typeface="Times New Roman" panose="02020603050405020304" pitchFamily="18" charset="0"/>
              </a:rPr>
              <a:t>και ένα ευρύ φάσμα άλλων προηγμένων τεχνολογιών, συμπεριλαμβανομένου του </a:t>
            </a:r>
            <a:r>
              <a:rPr lang="el-GR" sz="2000" b="1" dirty="0">
                <a:ea typeface="Times New Roman" panose="02020603050405020304" pitchFamily="18" charset="0"/>
              </a:rPr>
              <a:t>Διαδικτύου των Πραγμάτων </a:t>
            </a:r>
            <a:r>
              <a:rPr lang="el-GR" sz="2000" dirty="0">
                <a:ea typeface="Times New Roman" panose="02020603050405020304" pitchFamily="18" charset="0"/>
              </a:rPr>
              <a:t>(Internet of </a:t>
            </a:r>
            <a:r>
              <a:rPr lang="el-GR" sz="2000" dirty="0" err="1">
                <a:ea typeface="Times New Roman" panose="02020603050405020304" pitchFamily="18" charset="0"/>
              </a:rPr>
              <a:t>Things</a:t>
            </a:r>
            <a:r>
              <a:rPr lang="el-GR" sz="2000" dirty="0">
                <a:ea typeface="Times New Roman" panose="02020603050405020304" pitchFamily="18" charset="0"/>
              </a:rPr>
              <a:t>), των </a:t>
            </a:r>
            <a:r>
              <a:rPr lang="el-GR" sz="2000" b="1" dirty="0" err="1">
                <a:ea typeface="Times New Roman" panose="02020603050405020304" pitchFamily="18" charset="0"/>
              </a:rPr>
              <a:t>drones</a:t>
            </a:r>
            <a:r>
              <a:rPr lang="el-GR" sz="2000" dirty="0">
                <a:ea typeface="Times New Roman" panose="02020603050405020304" pitchFamily="18" charset="0"/>
              </a:rPr>
              <a:t>, της </a:t>
            </a:r>
            <a:r>
              <a:rPr lang="el-GR" sz="2000" b="1" dirty="0">
                <a:ea typeface="Times New Roman" panose="02020603050405020304" pitchFamily="18" charset="0"/>
              </a:rPr>
              <a:t>τεχνητής νοημοσύνης</a:t>
            </a:r>
            <a:r>
              <a:rPr lang="el-GR" sz="2000" dirty="0">
                <a:ea typeface="Times New Roman" panose="02020603050405020304" pitchFamily="18" charset="0"/>
              </a:rPr>
              <a:t>, της </a:t>
            </a:r>
            <a:r>
              <a:rPr lang="el-GR" sz="2000" b="1" dirty="0">
                <a:ea typeface="Times New Roman" panose="02020603050405020304" pitchFamily="18" charset="0"/>
              </a:rPr>
              <a:t>υπολογιστικής νέφου</a:t>
            </a:r>
            <a:r>
              <a:rPr lang="el-GR" sz="2000" dirty="0">
                <a:ea typeface="Times New Roman" panose="02020603050405020304" pitchFamily="18" charset="0"/>
              </a:rPr>
              <a:t>ς (cloud) και της </a:t>
            </a:r>
            <a:r>
              <a:rPr lang="el-GR" sz="2000" b="1" dirty="0">
                <a:ea typeface="Times New Roman" panose="02020603050405020304" pitchFamily="18" charset="0"/>
              </a:rPr>
              <a:t>μηχανικής μάθησης</a:t>
            </a:r>
            <a:r>
              <a:rPr lang="el-GR" sz="2000" dirty="0">
                <a:ea typeface="Times New Roman" panose="02020603050405020304" pitchFamily="18" charset="0"/>
              </a:rPr>
              <a:t>. </a:t>
            </a:r>
            <a:endParaRPr lang="en-US" sz="2000" dirty="0">
              <a:ea typeface="Times New Roman" panose="02020603050405020304" pitchFamily="18" charset="0"/>
            </a:endParaRPr>
          </a:p>
          <a:p>
            <a:pPr marL="0" indent="0">
              <a:buNone/>
            </a:pPr>
            <a:r>
              <a:rPr lang="el-GR" sz="2000" dirty="0"/>
              <a:t>Στόχος της έξυπνης γεωργίας είναι να ενισχύσει τη βιωσιμότητα και την κερδοφορία της γεωργίας, βελτιώνοντας παράλληλα την ποιότητα των τροφίμων και μειώνοντας τις περιβαλλοντικές επιπτώσεις των γεωργικών πρακτικών.</a:t>
            </a:r>
          </a:p>
          <a:p>
            <a:pPr marL="0" indent="0">
              <a:buNone/>
            </a:pPr>
            <a:endParaRPr lang="en-US" sz="2000" dirty="0">
              <a:ea typeface="Times New Roman" panose="02020603050405020304" pitchFamily="18" charset="0"/>
            </a:endParaRPr>
          </a:p>
        </p:txBody>
      </p:sp>
      <p:sp>
        <p:nvSpPr>
          <p:cNvPr id="11" name="Title 1">
            <a:extLst>
              <a:ext uri="{FF2B5EF4-FFF2-40B4-BE49-F238E27FC236}">
                <a16:creationId xmlns:a16="http://schemas.microsoft.com/office/drawing/2014/main" id="{E7BF5B50-A970-D3FA-FCF3-CF9011216605}"/>
              </a:ext>
            </a:extLst>
          </p:cNvPr>
          <p:cNvSpPr txBox="1">
            <a:spLocks/>
          </p:cNvSpPr>
          <p:nvPr/>
        </p:nvSpPr>
        <p:spPr>
          <a:xfrm>
            <a:off x="423169" y="679276"/>
            <a:ext cx="9164816" cy="388313"/>
          </a:xfrm>
          <a:prstGeom prst="rect">
            <a:avLst/>
          </a:prstGeom>
        </p:spPr>
        <p:txBody>
          <a:bodyPr vert="horz" lIns="68580" tIns="34290" rIns="68580" bIns="34290" anchor="ctr">
            <a:normAutofit fontScale="97500"/>
          </a:bodyPr>
          <a:lstStyle>
            <a:lvl1pPr algn="l" defTabSz="914400" rtl="0" eaLnBrk="1" latinLnBrk="0" hangingPunct="1">
              <a:lnSpc>
                <a:spcPct val="90000"/>
              </a:lnSpc>
              <a:spcBef>
                <a:spcPct val="0"/>
              </a:spcBef>
              <a:buNone/>
              <a:defRPr sz="2800" b="1" kern="1200">
                <a:solidFill>
                  <a:srgbClr val="FCB13A"/>
                </a:solidFill>
                <a:effectLst/>
                <a:latin typeface="+mn-lt"/>
                <a:ea typeface="Adobe Gothic Std B" panose="020B0800000000000000" pitchFamily="34" charset="-128"/>
                <a:cs typeface="+mj-cs"/>
              </a:defRPr>
            </a:lvl1pPr>
          </a:lstStyle>
          <a:p>
            <a:pPr defTabSz="685800" fontAlgn="auto">
              <a:spcAft>
                <a:spcPts val="0"/>
              </a:spcAft>
              <a:defRPr sz="3200"/>
            </a:pPr>
            <a:r>
              <a:rPr lang="el-GR" sz="2400" dirty="0">
                <a:solidFill>
                  <a:srgbClr val="C00000"/>
                </a:solidFill>
                <a:latin typeface="Calibri" panose="020F0502020204030204"/>
              </a:rPr>
              <a:t>Έξυπνη γεωργία</a:t>
            </a:r>
          </a:p>
        </p:txBody>
      </p:sp>
    </p:spTree>
    <p:extLst>
      <p:ext uri="{BB962C8B-B14F-4D97-AF65-F5344CB8AC3E}">
        <p14:creationId xmlns:p14="http://schemas.microsoft.com/office/powerpoint/2010/main" val="159919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466B7-E0C1-C7C4-9AE6-D463172CEB7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03B131F-DED2-555F-64A7-5572FEE59399}"/>
              </a:ext>
            </a:extLst>
          </p:cNvPr>
          <p:cNvSpPr txBox="1">
            <a:spLocks/>
          </p:cNvSpPr>
          <p:nvPr/>
        </p:nvSpPr>
        <p:spPr>
          <a:xfrm>
            <a:off x="423169" y="679276"/>
            <a:ext cx="9164816" cy="388313"/>
          </a:xfrm>
          <a:prstGeom prst="rect">
            <a:avLst/>
          </a:prstGeom>
        </p:spPr>
        <p:txBody>
          <a:bodyPr vert="horz" lIns="68580" tIns="34290" rIns="68580" bIns="34290" anchor="ctr">
            <a:normAutofit fontScale="97500"/>
          </a:bodyPr>
          <a:lstStyle>
            <a:lvl1pPr algn="l" defTabSz="914400" rtl="0" eaLnBrk="1" latinLnBrk="0" hangingPunct="1">
              <a:lnSpc>
                <a:spcPct val="90000"/>
              </a:lnSpc>
              <a:spcBef>
                <a:spcPct val="0"/>
              </a:spcBef>
              <a:buNone/>
              <a:defRPr sz="2800" b="1" kern="1200">
                <a:solidFill>
                  <a:srgbClr val="FCB13A"/>
                </a:solidFill>
                <a:effectLst/>
                <a:latin typeface="+mn-lt"/>
                <a:ea typeface="Adobe Gothic Std B" panose="020B0800000000000000" pitchFamily="34" charset="-128"/>
                <a:cs typeface="+mj-cs"/>
              </a:defRPr>
            </a:lvl1pPr>
          </a:lstStyle>
          <a:p>
            <a:pPr defTabSz="685800" fontAlgn="auto">
              <a:spcAft>
                <a:spcPts val="0"/>
              </a:spcAft>
              <a:defRPr sz="3200"/>
            </a:pPr>
            <a:r>
              <a:rPr lang="el-GR" sz="2400" dirty="0">
                <a:solidFill>
                  <a:srgbClr val="C00000"/>
                </a:solidFill>
                <a:latin typeface="Calibri" panose="020F0502020204030204"/>
              </a:rPr>
              <a:t>Έξυπνη γεωργία</a:t>
            </a:r>
            <a:r>
              <a:rPr lang="en-US" sz="2400" dirty="0">
                <a:solidFill>
                  <a:srgbClr val="C00000"/>
                </a:solidFill>
                <a:latin typeface="Calibri" panose="020F0502020204030204"/>
              </a:rPr>
              <a:t> (2)</a:t>
            </a:r>
            <a:endParaRPr lang="el-GR" sz="2400" dirty="0">
              <a:solidFill>
                <a:srgbClr val="C00000"/>
              </a:solidFill>
              <a:latin typeface="Calibri" panose="020F0502020204030204"/>
            </a:endParaRPr>
          </a:p>
        </p:txBody>
      </p:sp>
      <p:sp>
        <p:nvSpPr>
          <p:cNvPr id="12" name="PoljeZBesedilom 7">
            <a:extLst>
              <a:ext uri="{FF2B5EF4-FFF2-40B4-BE49-F238E27FC236}">
                <a16:creationId xmlns:a16="http://schemas.microsoft.com/office/drawing/2014/main" id="{FE8AD70B-C49A-F00E-5A3A-8B777D2722C2}"/>
              </a:ext>
            </a:extLst>
          </p:cNvPr>
          <p:cNvSpPr txBox="1"/>
          <p:nvPr/>
        </p:nvSpPr>
        <p:spPr>
          <a:xfrm>
            <a:off x="423169" y="1676400"/>
            <a:ext cx="8187431" cy="4062651"/>
          </a:xfrm>
          <a:prstGeom prst="rect">
            <a:avLst/>
          </a:prstGeom>
          <a:solidFill>
            <a:schemeClr val="accent4"/>
          </a:solidFill>
        </p:spPr>
        <p:txBody>
          <a:bodyPr wrap="square">
            <a:spAutoFit/>
          </a:bodyPr>
          <a:lstStyle/>
          <a:p>
            <a:pPr algn="l" defTabSz="685800" fontAlgn="auto">
              <a:spcBef>
                <a:spcPts val="600"/>
              </a:spcBef>
              <a:spcAft>
                <a:spcPts val="600"/>
              </a:spcAft>
              <a:defRPr sz="2000">
                <a:solidFill>
                  <a:prstClr val="white"/>
                </a:solidFill>
                <a:effectLst>
                  <a:outerShdw blurRad="38100" dist="38100" dir="2700000" algn="tl">
                    <a:srgbClr val="000000">
                      <a:alpha val="43137"/>
                    </a:srgbClr>
                  </a:outerShdw>
                </a:effectLst>
              </a:defRPr>
            </a:pPr>
            <a:r>
              <a:rPr lang="el-GR" dirty="0">
                <a:solidFill>
                  <a:prstClr val="white"/>
                </a:solidFill>
                <a:effectLst>
                  <a:outerShdw blurRad="38100" dist="38100" dir="2700000" algn="tl">
                    <a:srgbClr val="000000">
                      <a:alpha val="43137"/>
                    </a:srgbClr>
                  </a:outerShdw>
                </a:effectLst>
                <a:latin typeface="Calibri" panose="020F0502020204030204"/>
              </a:rPr>
              <a:t>ΠΑΡΑΔΕΙΓΜΑ</a:t>
            </a:r>
          </a:p>
          <a:p>
            <a:pPr algn="l" defTabSz="685800" fontAlgn="auto">
              <a:spcBef>
                <a:spcPts val="600"/>
              </a:spcBef>
              <a:spcAft>
                <a:spcPts val="600"/>
              </a:spcAft>
            </a:pPr>
            <a:r>
              <a:rPr lang="el-GR" dirty="0">
                <a:solidFill>
                  <a:prstClr val="black"/>
                </a:solidFill>
                <a:latin typeface="Calibri" panose="020F0502020204030204"/>
              </a:rPr>
              <a:t>Ένας αγρότης μπορεί να χρησιμοποιήσει έξυπνες τεχνικές γεωργίας για να λάβει δεδομένα σε πραγματικό χρόνο για την παρακολούθηση των επιπέδων υγρασίας του εδάφους, της υγείας των καλλιεργειών και της χρήσης νερού. </a:t>
            </a:r>
            <a:endParaRPr lang="en-US" dirty="0">
              <a:solidFill>
                <a:prstClr val="black"/>
              </a:solidFill>
              <a:latin typeface="Calibri" panose="020F0502020204030204"/>
            </a:endParaRPr>
          </a:p>
          <a:p>
            <a:pPr algn="l" defTabSz="685800" fontAlgn="auto">
              <a:spcBef>
                <a:spcPts val="600"/>
              </a:spcBef>
              <a:spcAft>
                <a:spcPts val="600"/>
              </a:spcAft>
            </a:pPr>
            <a:r>
              <a:rPr lang="el-GR" dirty="0">
                <a:solidFill>
                  <a:prstClr val="black"/>
                </a:solidFill>
                <a:latin typeface="Calibri" panose="020F0502020204030204"/>
              </a:rPr>
              <a:t>Εάν οι αισθητήρες ανιχνεύσουν ότι μια συγκεκριμένη περιοχή του αγρού είναι πολύ στεγνή, ο αγρότης θα μπορεί να χρησιμοποιήσει ένα </a:t>
            </a:r>
            <a:r>
              <a:rPr lang="el-GR" dirty="0" err="1">
                <a:solidFill>
                  <a:prstClr val="black"/>
                </a:solidFill>
                <a:latin typeface="Calibri" panose="020F0502020204030204"/>
              </a:rPr>
              <a:t>drone</a:t>
            </a:r>
            <a:r>
              <a:rPr lang="el-GR" dirty="0">
                <a:solidFill>
                  <a:prstClr val="black"/>
                </a:solidFill>
                <a:latin typeface="Calibri" panose="020F0502020204030204"/>
              </a:rPr>
              <a:t> για να αρδεύσει μόνο αυτήν την περιοχή.</a:t>
            </a:r>
            <a:endParaRPr lang="en-US" dirty="0">
              <a:solidFill>
                <a:prstClr val="black"/>
              </a:solidFill>
              <a:latin typeface="Calibri" panose="020F0502020204030204"/>
            </a:endParaRPr>
          </a:p>
          <a:p>
            <a:pPr algn="l" defTabSz="685800" fontAlgn="auto">
              <a:spcBef>
                <a:spcPts val="600"/>
              </a:spcBef>
              <a:spcAft>
                <a:spcPts val="600"/>
              </a:spcAft>
            </a:pPr>
            <a:r>
              <a:rPr lang="el-GR" dirty="0">
                <a:solidFill>
                  <a:prstClr val="black"/>
                </a:solidFill>
                <a:latin typeface="Calibri" panose="020F0502020204030204"/>
              </a:rPr>
              <a:t>Εάν οι αισθητήρες ανιχνεύσουν ασθένειες στα φυτά, ο αγρότης μπορεί να φροντίσει για ένα μόνο φυτό ή για ολόκληρο το χωράφι. </a:t>
            </a:r>
            <a:endParaRPr lang="en-US" dirty="0">
              <a:solidFill>
                <a:prstClr val="black"/>
              </a:solidFill>
              <a:latin typeface="Calibri" panose="020F0502020204030204"/>
            </a:endParaRPr>
          </a:p>
          <a:p>
            <a:pPr algn="l" defTabSz="685800" fontAlgn="auto">
              <a:spcBef>
                <a:spcPts val="600"/>
              </a:spcBef>
              <a:spcAft>
                <a:spcPts val="600"/>
              </a:spcAft>
            </a:pPr>
            <a:r>
              <a:rPr lang="el-GR" dirty="0">
                <a:solidFill>
                  <a:prstClr val="black"/>
                </a:solidFill>
                <a:latin typeface="Calibri" panose="020F0502020204030204"/>
              </a:rPr>
              <a:t>Όλη η διαδικασία αυτή είναι διαχειριζόμενη από λογισμικό και παρακολουθείται από αισθητήρες. Με αυτόν τον τρόπο, ένας γεωργός μπορεί να αυξήσει τις αποδόσεις και την ποιότητα, ενώ παράλληλα εξοικονομεί εργασία και πόρους. </a:t>
            </a:r>
          </a:p>
        </p:txBody>
      </p:sp>
    </p:spTree>
    <p:extLst>
      <p:ext uri="{BB962C8B-B14F-4D97-AF65-F5344CB8AC3E}">
        <p14:creationId xmlns:p14="http://schemas.microsoft.com/office/powerpoint/2010/main" val="84168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pPr>
              <a:defRPr sz="3200"/>
            </a:pPr>
            <a:r>
              <a:rPr lang="el-GR"/>
              <a:t>Διαδίκτυο των Πραγμάτων για την ενίσχυση της γεωργικής απόδοσης </a:t>
            </a:r>
            <a:endParaRPr lang="el-GR" sz="240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916" y="2057400"/>
            <a:ext cx="5494776" cy="3467869"/>
          </a:xfrm>
        </p:spPr>
        <p:txBody>
          <a:bodyPr>
            <a:normAutofit lnSpcReduction="10000"/>
          </a:bodyPr>
          <a:lstStyle/>
          <a:p>
            <a:pPr marL="0" indent="0">
              <a:lnSpc>
                <a:spcPct val="120000"/>
              </a:lnSpc>
              <a:buNone/>
              <a:defRPr sz="2200"/>
            </a:pPr>
            <a:r>
              <a:rPr lang="el-GR" dirty="0"/>
              <a:t>Το </a:t>
            </a:r>
            <a:r>
              <a:rPr lang="el-GR" b="1" dirty="0"/>
              <a:t>Διαδίκτυο των Πραγμάτων </a:t>
            </a:r>
            <a:r>
              <a:rPr lang="el-GR" dirty="0"/>
              <a:t>(Internet of </a:t>
            </a:r>
            <a:r>
              <a:rPr lang="el-GR" dirty="0" err="1"/>
              <a:t>Things</a:t>
            </a:r>
            <a:r>
              <a:rPr lang="el-GR" dirty="0"/>
              <a:t> - </a:t>
            </a:r>
            <a:r>
              <a:rPr lang="el-GR" dirty="0" err="1"/>
              <a:t>IoT</a:t>
            </a:r>
            <a:r>
              <a:rPr lang="el-GR" dirty="0"/>
              <a:t>) αναφέρεται σε υποδομές, δηλαδή συσκευές που βρίσκονται στο πεδίο και είναι εξοπλισμένες με αισθητήρες καθώς και δυνατότητες δικτύωσης και επεξεργασίας, δίκτυα δεδομένων, διακομιστές και λογισμικό, που επιτρέπουν την ανταλλαγή δεδομένων, την επεξεργασία/ανάλυση μέσω δικτύων επικοινωνιών ή/και του διαδικτύου.</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2563989" y="5782255"/>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3"/>
              </a:rPr>
              <a:t>Πηγή</a:t>
            </a:r>
            <a:r>
              <a:rPr lang="el-GR" sz="900">
                <a:solidFill>
                  <a:prstClr val="black"/>
                </a:solidFill>
                <a:latin typeface="Calibri" panose="020F0502020204030204"/>
              </a:rPr>
              <a:t> | </a:t>
            </a:r>
            <a:r>
              <a:rPr lang="el-GR" sz="900">
                <a:solidFill>
                  <a:prstClr val="black"/>
                </a:solidFill>
                <a:latin typeface="Calibri" panose="020F0502020204030204"/>
                <a:hlinkClick r:id="rId4"/>
              </a:rPr>
              <a:t>Άδεια </a:t>
            </a:r>
            <a:r>
              <a:rPr lang="el-GR" sz="900" err="1">
                <a:solidFill>
                  <a:prstClr val="black"/>
                </a:solidFill>
                <a:latin typeface="Calibri" panose="020F0502020204030204"/>
                <a:hlinkClick r:id="rId4"/>
              </a:rPr>
              <a:t>Pixabay</a:t>
            </a:r>
            <a:endParaRPr lang="el-GR" sz="900">
              <a:solidFill>
                <a:prstClr val="black"/>
              </a:solidFill>
              <a:latin typeface="Calibri" panose="020F0502020204030204"/>
            </a:endParaRPr>
          </a:p>
        </p:txBody>
      </p:sp>
      <p:pic>
        <p:nvPicPr>
          <p:cNvPr id="3" name="Picture 2" descr="A picture containing application  Description automatically generated">
            <a:extLst>
              <a:ext uri="{FF2B5EF4-FFF2-40B4-BE49-F238E27FC236}">
                <a16:creationId xmlns:a16="http://schemas.microsoft.com/office/drawing/2014/main" id="{7443712C-BEBA-02FE-16C0-1EC523E5EE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703" y="2133600"/>
            <a:ext cx="3098352" cy="2106037"/>
          </a:xfrm>
          <a:prstGeom prst="rect">
            <a:avLst/>
          </a:prstGeom>
        </p:spPr>
      </p:pic>
      <p:sp>
        <p:nvSpPr>
          <p:cNvPr id="8" name="PoljeZBesedilom 7">
            <a:extLst>
              <a:ext uri="{FF2B5EF4-FFF2-40B4-BE49-F238E27FC236}">
                <a16:creationId xmlns:a16="http://schemas.microsoft.com/office/drawing/2014/main" id="{01120178-0F2C-DBEB-991C-51DEC27F2DE6}"/>
              </a:ext>
            </a:extLst>
          </p:cNvPr>
          <p:cNvSpPr txBox="1"/>
          <p:nvPr/>
        </p:nvSpPr>
        <p:spPr>
          <a:xfrm>
            <a:off x="467916" y="5505255"/>
            <a:ext cx="6847284" cy="1077218"/>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600" b="1" dirty="0">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600" dirty="0">
                <a:solidFill>
                  <a:prstClr val="black"/>
                </a:solidFill>
                <a:latin typeface="Calibri" panose="020F0502020204030204"/>
              </a:rPr>
              <a:t>Με τις πρόσφατες υλοποιήσεις, το </a:t>
            </a:r>
            <a:r>
              <a:rPr lang="el-GR" sz="1600" dirty="0" err="1">
                <a:solidFill>
                  <a:prstClr val="black"/>
                </a:solidFill>
                <a:latin typeface="Calibri" panose="020F0502020204030204"/>
              </a:rPr>
              <a:t>IoT</a:t>
            </a:r>
            <a:r>
              <a:rPr lang="el-GR" sz="1600" dirty="0">
                <a:solidFill>
                  <a:prstClr val="black"/>
                </a:solidFill>
                <a:latin typeface="Calibri" panose="020F0502020204030204"/>
              </a:rPr>
              <a:t> έχει ήδη αποφέρει οφέλη, όπως η αποδοτική χρήση του νερού, η βελτιστοποίηση των εισροών και η μείωση των αποβλήτων.</a:t>
            </a:r>
          </a:p>
        </p:txBody>
      </p:sp>
    </p:spTree>
    <p:extLst>
      <p:ext uri="{BB962C8B-B14F-4D97-AF65-F5344CB8AC3E}">
        <p14:creationId xmlns:p14="http://schemas.microsoft.com/office/powerpoint/2010/main" val="127034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050A-3BDE-C250-9A05-6DD5A68CFCB1}"/>
              </a:ext>
            </a:extLst>
          </p:cNvPr>
          <p:cNvSpPr>
            <a:spLocks noGrp="1"/>
          </p:cNvSpPr>
          <p:nvPr>
            <p:ph type="title"/>
          </p:nvPr>
        </p:nvSpPr>
        <p:spPr>
          <a:xfrm>
            <a:off x="467916" y="1581525"/>
            <a:ext cx="8676084" cy="453822"/>
          </a:xfrm>
        </p:spPr>
        <p:txBody>
          <a:bodyPr>
            <a:normAutofit fontScale="90000"/>
          </a:bodyPr>
          <a:lstStyle/>
          <a:p>
            <a:pPr>
              <a:defRPr sz="3200"/>
            </a:pPr>
            <a:r>
              <a:rPr lang="el-GR"/>
              <a:t>Χρήση </a:t>
            </a:r>
            <a:r>
              <a:rPr lang="el-GR" err="1"/>
              <a:t>drones</a:t>
            </a:r>
            <a:r>
              <a:rPr lang="el-GR"/>
              <a:t> για αύξηση παραγωγικότητας και απόδοσης καλλιεργειών</a:t>
            </a:r>
            <a:endParaRPr lang="el-GR" sz="2400"/>
          </a:p>
        </p:txBody>
      </p:sp>
      <p:sp>
        <p:nvSpPr>
          <p:cNvPr id="3" name="Content Placeholder 2">
            <a:extLst>
              <a:ext uri="{FF2B5EF4-FFF2-40B4-BE49-F238E27FC236}">
                <a16:creationId xmlns:a16="http://schemas.microsoft.com/office/drawing/2014/main" id="{F6560F93-45A7-A952-D26B-8448703055D4}"/>
              </a:ext>
            </a:extLst>
          </p:cNvPr>
          <p:cNvSpPr>
            <a:spLocks noGrp="1"/>
          </p:cNvSpPr>
          <p:nvPr>
            <p:ph idx="1"/>
          </p:nvPr>
        </p:nvSpPr>
        <p:spPr>
          <a:xfrm>
            <a:off x="467916" y="2220552"/>
            <a:ext cx="4389099" cy="3415128"/>
          </a:xfrm>
        </p:spPr>
        <p:txBody>
          <a:bodyPr>
            <a:normAutofit/>
          </a:bodyPr>
          <a:lstStyle/>
          <a:p>
            <a:pPr marL="0" indent="0">
              <a:buNone/>
            </a:pPr>
            <a:r>
              <a:rPr lang="el-GR" dirty="0"/>
              <a:t>Ένα </a:t>
            </a:r>
            <a:r>
              <a:rPr lang="el-GR" dirty="0" err="1"/>
              <a:t>drone</a:t>
            </a:r>
            <a:r>
              <a:rPr lang="el-GR" dirty="0"/>
              <a:t> είναι ένα μη επανδρωμένο εναέριο όχημα (UAV).</a:t>
            </a:r>
          </a:p>
          <a:p>
            <a:pPr marL="0" indent="0">
              <a:buNone/>
            </a:pPr>
            <a:r>
              <a:rPr lang="el-GR" dirty="0"/>
              <a:t>Παρόμοια με την τεχνολογία αισθητήρων, τα </a:t>
            </a:r>
            <a:r>
              <a:rPr lang="el-GR" dirty="0" err="1"/>
              <a:t>drones</a:t>
            </a:r>
            <a:r>
              <a:rPr lang="el-GR" dirty="0"/>
              <a:t> είναι συσκευές που μπορούν να χρησιμοποιηθούν για την απόκτηση ανταγωνιστικού  πλεονέκτημα έναντι των ανταγωνιστών.</a:t>
            </a:r>
          </a:p>
        </p:txBody>
      </p:sp>
      <p:pic>
        <p:nvPicPr>
          <p:cNvPr id="5" name="Picture 4" descr="A picture containing grass, sky, outdoor, field  Description automatically generated">
            <a:extLst>
              <a:ext uri="{FF2B5EF4-FFF2-40B4-BE49-F238E27FC236}">
                <a16:creationId xmlns:a16="http://schemas.microsoft.com/office/drawing/2014/main" id="{D6451B6D-CB53-7B15-3F98-C09BCD13DAE5}"/>
              </a:ext>
            </a:extLst>
          </p:cNvPr>
          <p:cNvPicPr>
            <a:picLocks noChangeAspect="1"/>
          </p:cNvPicPr>
          <p:nvPr/>
        </p:nvPicPr>
        <p:blipFill rotWithShape="1">
          <a:blip r:embed="rId3">
            <a:extLst>
              <a:ext uri="{28A0092B-C50C-407E-A947-70E740481C1C}">
                <a14:useLocalDpi xmlns:a14="http://schemas.microsoft.com/office/drawing/2010/main" val="0"/>
              </a:ext>
            </a:extLst>
          </a:blip>
          <a:srcRect r="7267"/>
          <a:stretch/>
        </p:blipFill>
        <p:spPr>
          <a:xfrm>
            <a:off x="5102403" y="2332377"/>
            <a:ext cx="3995440" cy="2874619"/>
          </a:xfrm>
          <a:prstGeom prst="rect">
            <a:avLst/>
          </a:prstGeom>
        </p:spPr>
      </p:pic>
      <p:sp>
        <p:nvSpPr>
          <p:cNvPr id="6" name="Ορθογώνιο 1">
            <a:extLst>
              <a:ext uri="{FF2B5EF4-FFF2-40B4-BE49-F238E27FC236}">
                <a16:creationId xmlns:a16="http://schemas.microsoft.com/office/drawing/2014/main" id="{03457A14-E14E-DD64-A42B-8341967384DF}"/>
              </a:ext>
            </a:extLst>
          </p:cNvPr>
          <p:cNvSpPr/>
          <p:nvPr/>
        </p:nvSpPr>
        <p:spPr>
          <a:xfrm>
            <a:off x="2564934" y="5779612"/>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4"/>
              </a:rPr>
              <a:t>Πηγή</a:t>
            </a:r>
            <a:r>
              <a:rPr lang="el-GR" sz="900">
                <a:solidFill>
                  <a:prstClr val="black"/>
                </a:solidFill>
                <a:latin typeface="Calibri" panose="020F0502020204030204"/>
              </a:rPr>
              <a:t>: </a:t>
            </a:r>
            <a:r>
              <a:rPr lang="el-GR" sz="900" err="1">
                <a:solidFill>
                  <a:prstClr val="black"/>
                </a:solidFill>
                <a:latin typeface="Calibri" panose="020F0502020204030204"/>
              </a:rPr>
              <a:t>Flo</a:t>
            </a:r>
            <a:r>
              <a:rPr lang="el-GR" sz="900">
                <a:solidFill>
                  <a:prstClr val="black"/>
                </a:solidFill>
                <a:latin typeface="Calibri" panose="020F0502020204030204"/>
              </a:rPr>
              <a:t> </a:t>
            </a:r>
            <a:r>
              <a:rPr lang="el-GR" sz="900" err="1">
                <a:solidFill>
                  <a:prstClr val="black"/>
                </a:solidFill>
                <a:latin typeface="Calibri" panose="020F0502020204030204"/>
              </a:rPr>
              <a:t>Maderebner</a:t>
            </a:r>
            <a:r>
              <a:rPr lang="el-GR" sz="900">
                <a:solidFill>
                  <a:prstClr val="black"/>
                </a:solidFill>
                <a:latin typeface="Calibri" panose="020F0502020204030204"/>
              </a:rPr>
              <a:t>, </a:t>
            </a:r>
            <a:r>
              <a:rPr lang="el-GR" sz="900" err="1">
                <a:solidFill>
                  <a:prstClr val="black"/>
                </a:solidFill>
                <a:latin typeface="Calibri" panose="020F0502020204030204"/>
              </a:rPr>
              <a:t>Pexels</a:t>
            </a:r>
            <a:endParaRPr lang="el-GR" sz="900">
              <a:solidFill>
                <a:prstClr val="black"/>
              </a:solidFill>
              <a:latin typeface="Calibri" panose="020F0502020204030204"/>
            </a:endParaRPr>
          </a:p>
        </p:txBody>
      </p:sp>
      <p:sp>
        <p:nvSpPr>
          <p:cNvPr id="4" name="PoljeZBesedilom 3">
            <a:extLst>
              <a:ext uri="{FF2B5EF4-FFF2-40B4-BE49-F238E27FC236}">
                <a16:creationId xmlns:a16="http://schemas.microsoft.com/office/drawing/2014/main" id="{00CB14B0-C361-F94E-1159-3BC1B850393B}"/>
              </a:ext>
            </a:extLst>
          </p:cNvPr>
          <p:cNvSpPr txBox="1"/>
          <p:nvPr/>
        </p:nvSpPr>
        <p:spPr>
          <a:xfrm>
            <a:off x="486966" y="4512295"/>
            <a:ext cx="4282949" cy="2246769"/>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b="1" dirty="0">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dirty="0">
                <a:solidFill>
                  <a:prstClr val="black"/>
                </a:solidFill>
                <a:latin typeface="Calibri" panose="020F0502020204030204"/>
              </a:rPr>
              <a:t>Τα </a:t>
            </a:r>
            <a:r>
              <a:rPr lang="el-GR" dirty="0" err="1">
                <a:solidFill>
                  <a:prstClr val="black"/>
                </a:solidFill>
                <a:latin typeface="Calibri" panose="020F0502020204030204"/>
              </a:rPr>
              <a:t>drones</a:t>
            </a:r>
            <a:r>
              <a:rPr lang="el-GR" dirty="0">
                <a:solidFill>
                  <a:prstClr val="black"/>
                </a:solidFill>
                <a:latin typeface="Calibri" panose="020F0502020204030204"/>
              </a:rPr>
              <a:t> μπορούν να αυξήσουν την ακρίβεια, να μειώσουν το κόστος των επιτόπιων ερευνών καλλιεργειών, να αυξήσουν την ικανότητα και την απόδοση των καλλιεργειών και να μειώσουν τις εκπομπές CO</a:t>
            </a:r>
            <a:r>
              <a:rPr lang="el-GR" baseline="-25000" dirty="0">
                <a:solidFill>
                  <a:prstClr val="black"/>
                </a:solidFill>
                <a:latin typeface="Calibri" panose="020F0502020204030204"/>
              </a:rPr>
              <a:t>2</a:t>
            </a:r>
            <a:r>
              <a:rPr lang="el-GR" dirty="0">
                <a:solidFill>
                  <a:prstClr val="black"/>
                </a:solidFill>
                <a:latin typeface="Calibri" panose="020F0502020204030204"/>
              </a:rPr>
              <a:t>.</a:t>
            </a:r>
          </a:p>
        </p:txBody>
      </p:sp>
    </p:spTree>
    <p:extLst>
      <p:ext uri="{BB962C8B-B14F-4D97-AF65-F5344CB8AC3E}">
        <p14:creationId xmlns:p14="http://schemas.microsoft.com/office/powerpoint/2010/main" val="122553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18" y="794035"/>
            <a:ext cx="8588340" cy="453822"/>
          </a:xfrm>
        </p:spPr>
        <p:txBody>
          <a:bodyPr>
            <a:normAutofit fontScale="90000"/>
          </a:bodyPr>
          <a:lstStyle/>
          <a:p>
            <a:pPr>
              <a:defRPr sz="3200"/>
            </a:pPr>
            <a:r>
              <a:rPr lang="el-GR" err="1"/>
              <a:t>Big</a:t>
            </a:r>
            <a:r>
              <a:rPr lang="el-GR"/>
              <a:t> </a:t>
            </a:r>
            <a:r>
              <a:rPr lang="el-GR" err="1"/>
              <a:t>Data</a:t>
            </a:r>
            <a:r>
              <a:rPr lang="el-GR"/>
              <a:t> για καλύτερες αποφάσεις</a:t>
            </a:r>
            <a:endParaRPr lang="el-GR" sz="2400"/>
          </a:p>
        </p:txBody>
      </p:sp>
      <p:sp>
        <p:nvSpPr>
          <p:cNvPr id="3" name="Content Placeholder 2"/>
          <p:cNvSpPr>
            <a:spLocks noGrp="1"/>
          </p:cNvSpPr>
          <p:nvPr>
            <p:ph idx="1"/>
          </p:nvPr>
        </p:nvSpPr>
        <p:spPr>
          <a:xfrm>
            <a:off x="467916" y="1447800"/>
            <a:ext cx="4942284" cy="3200400"/>
          </a:xfrm>
        </p:spPr>
        <p:txBody>
          <a:bodyPr>
            <a:normAutofit/>
          </a:bodyPr>
          <a:lstStyle/>
          <a:p>
            <a:pPr marL="0" indent="0">
              <a:buNone/>
              <a:defRPr sz="2000"/>
            </a:pPr>
            <a:r>
              <a:rPr lang="el-GR" dirty="0"/>
              <a:t>Ενώ οι συσκευές </a:t>
            </a:r>
            <a:r>
              <a:rPr lang="el-GR" dirty="0" err="1"/>
              <a:t>IoT</a:t>
            </a:r>
            <a:r>
              <a:rPr lang="el-GR" dirty="0"/>
              <a:t> συλλέγουν μία μεγάλη ποσότητα σύνθετων δεδομένων και πληροφοριών, τα </a:t>
            </a:r>
            <a:r>
              <a:rPr lang="el-GR" dirty="0" err="1"/>
              <a:t>Big</a:t>
            </a:r>
            <a:r>
              <a:rPr lang="el-GR" dirty="0"/>
              <a:t> </a:t>
            </a:r>
            <a:r>
              <a:rPr lang="el-GR" dirty="0" err="1"/>
              <a:t>Data</a:t>
            </a:r>
            <a:r>
              <a:rPr lang="el-GR" dirty="0"/>
              <a:t> αναφέρονται στον </a:t>
            </a:r>
            <a:r>
              <a:rPr lang="el-GR" b="1" dirty="0"/>
              <a:t>τεράστιο όγκο δεδομένων που κανένα συμβατικό εργαλείο διαχείρισης δεδομένων δεν μπορεί να χειριστεί. </a:t>
            </a:r>
          </a:p>
          <a:p>
            <a:pPr marL="0" indent="0">
              <a:buNone/>
              <a:defRPr sz="2000"/>
            </a:pPr>
            <a:r>
              <a:rPr lang="el-GR" dirty="0"/>
              <a:t>Τα </a:t>
            </a:r>
            <a:r>
              <a:rPr lang="el-GR" dirty="0" err="1"/>
              <a:t>Big</a:t>
            </a:r>
            <a:r>
              <a:rPr lang="el-GR" dirty="0"/>
              <a:t> </a:t>
            </a:r>
            <a:r>
              <a:rPr lang="el-GR" dirty="0" err="1"/>
              <a:t>Data</a:t>
            </a:r>
            <a:r>
              <a:rPr lang="el-GR" dirty="0"/>
              <a:t> έχουν γίνει μία από τις κορυφαίες τεχνολογίες σε διάφορους τομείς. </a:t>
            </a:r>
            <a:endParaRPr lang="el-GR" sz="1500" dirty="0"/>
          </a:p>
        </p:txBody>
      </p:sp>
      <p:pic>
        <p:nvPicPr>
          <p:cNvPr id="5" name="Picture 2" descr="Free illustrations of Analy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822" y="2298929"/>
            <a:ext cx="3061535" cy="2196872"/>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62D40190-9148-3059-4385-BE1D54BEDB54}"/>
              </a:ext>
            </a:extLst>
          </p:cNvPr>
          <p:cNvSpPr txBox="1">
            <a:spLocks/>
          </p:cNvSpPr>
          <p:nvPr/>
        </p:nvSpPr>
        <p:spPr>
          <a:xfrm>
            <a:off x="467916" y="4786952"/>
            <a:ext cx="4389099" cy="1323439"/>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600" b="1" dirty="0">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600" dirty="0">
                <a:solidFill>
                  <a:prstClr val="black"/>
                </a:solidFill>
                <a:latin typeface="Calibri" panose="020F0502020204030204"/>
              </a:rPr>
              <a:t>Τα </a:t>
            </a:r>
            <a:r>
              <a:rPr lang="el-GR" sz="1600" dirty="0" err="1">
                <a:solidFill>
                  <a:prstClr val="black"/>
                </a:solidFill>
                <a:latin typeface="Calibri" panose="020F0502020204030204"/>
              </a:rPr>
              <a:t>Big</a:t>
            </a:r>
            <a:r>
              <a:rPr lang="el-GR" sz="1600" dirty="0">
                <a:solidFill>
                  <a:prstClr val="black"/>
                </a:solidFill>
                <a:latin typeface="Calibri" panose="020F0502020204030204"/>
              </a:rPr>
              <a:t> </a:t>
            </a:r>
            <a:r>
              <a:rPr lang="el-GR" sz="1600" dirty="0" err="1">
                <a:solidFill>
                  <a:prstClr val="black"/>
                </a:solidFill>
                <a:latin typeface="Calibri" panose="020F0502020204030204"/>
              </a:rPr>
              <a:t>Data</a:t>
            </a:r>
            <a:r>
              <a:rPr lang="el-GR" sz="1600" dirty="0">
                <a:solidFill>
                  <a:prstClr val="black"/>
                </a:solidFill>
                <a:latin typeface="Calibri" panose="020F0502020204030204"/>
              </a:rPr>
              <a:t> εφαρμόζονται τώρα όλο και περισσότερο στη γεωργία, καθώς επιτρέπουν την ανάλυση σε πραγματικό χρόνο των δεδομένων που συλλέγονται από το </a:t>
            </a:r>
            <a:r>
              <a:rPr lang="el-GR" sz="1600" dirty="0" err="1">
                <a:solidFill>
                  <a:prstClr val="black"/>
                </a:solidFill>
                <a:latin typeface="Calibri" panose="020F0502020204030204"/>
              </a:rPr>
              <a:t>IoT</a:t>
            </a:r>
            <a:r>
              <a:rPr lang="el-GR" sz="1600" dirty="0">
                <a:solidFill>
                  <a:prstClr val="black"/>
                </a:solidFill>
                <a:latin typeface="Calibri" panose="020F0502020204030204"/>
              </a:rPr>
              <a:t>.</a:t>
            </a:r>
          </a:p>
        </p:txBody>
      </p:sp>
      <p:sp>
        <p:nvSpPr>
          <p:cNvPr id="7" name="Ορθογώνιο 1">
            <a:extLst>
              <a:ext uri="{FF2B5EF4-FFF2-40B4-BE49-F238E27FC236}">
                <a16:creationId xmlns:a16="http://schemas.microsoft.com/office/drawing/2014/main" id="{A77D0E85-7B67-33F4-2AB8-CF9B24F566D8}"/>
              </a:ext>
            </a:extLst>
          </p:cNvPr>
          <p:cNvSpPr/>
          <p:nvPr/>
        </p:nvSpPr>
        <p:spPr>
          <a:xfrm>
            <a:off x="2563989" y="5782255"/>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4"/>
              </a:rPr>
              <a:t>Πηγή</a:t>
            </a:r>
            <a:r>
              <a:rPr lang="el-GR" sz="900">
                <a:solidFill>
                  <a:prstClr val="black"/>
                </a:solidFill>
                <a:latin typeface="Calibri" panose="020F0502020204030204"/>
              </a:rPr>
              <a:t> | </a:t>
            </a:r>
            <a:r>
              <a:rPr lang="el-GR" sz="900">
                <a:solidFill>
                  <a:prstClr val="black"/>
                </a:solidFill>
                <a:latin typeface="Calibri" panose="020F0502020204030204"/>
                <a:hlinkClick r:id="rId5"/>
              </a:rPr>
              <a:t>Άδεια </a:t>
            </a:r>
            <a:r>
              <a:rPr lang="el-GR" sz="900" err="1">
                <a:solidFill>
                  <a:prstClr val="black"/>
                </a:solidFill>
                <a:latin typeface="Calibri" panose="020F0502020204030204"/>
                <a:hlinkClick r:id="rId5"/>
              </a:rPr>
              <a:t>Pixabay</a:t>
            </a:r>
            <a:endParaRPr lang="el-GR" sz="900">
              <a:solidFill>
                <a:prstClr val="black"/>
              </a:solidFill>
              <a:latin typeface="Calibri" panose="020F0502020204030204"/>
            </a:endParaRPr>
          </a:p>
        </p:txBody>
      </p:sp>
    </p:spTree>
    <p:extLst>
      <p:ext uri="{BB962C8B-B14F-4D97-AF65-F5344CB8AC3E}">
        <p14:creationId xmlns:p14="http://schemas.microsoft.com/office/powerpoint/2010/main" val="163539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F5B3-621F-E0B5-228C-8022E78C8AD5}"/>
              </a:ext>
            </a:extLst>
          </p:cNvPr>
          <p:cNvSpPr>
            <a:spLocks noGrp="1"/>
          </p:cNvSpPr>
          <p:nvPr>
            <p:ph type="title"/>
          </p:nvPr>
        </p:nvSpPr>
        <p:spPr>
          <a:xfrm>
            <a:off x="424615" y="848678"/>
            <a:ext cx="8294769" cy="453822"/>
          </a:xfrm>
        </p:spPr>
        <p:txBody>
          <a:bodyPr>
            <a:normAutofit fontScale="90000"/>
          </a:bodyPr>
          <a:lstStyle/>
          <a:p>
            <a:pPr>
              <a:defRPr sz="3200"/>
            </a:pPr>
            <a:r>
              <a:rPr lang="el-GR"/>
              <a:t>Τεχνητή νοημοσύνη για καλύτερη απόδοση</a:t>
            </a:r>
            <a:endParaRPr lang="el-GR" sz="2400"/>
          </a:p>
        </p:txBody>
      </p:sp>
      <p:sp>
        <p:nvSpPr>
          <p:cNvPr id="3" name="Content Placeholder 2">
            <a:extLst>
              <a:ext uri="{FF2B5EF4-FFF2-40B4-BE49-F238E27FC236}">
                <a16:creationId xmlns:a16="http://schemas.microsoft.com/office/drawing/2014/main" id="{41DE8154-F3D0-014F-232A-8E021DE4053C}"/>
              </a:ext>
            </a:extLst>
          </p:cNvPr>
          <p:cNvSpPr>
            <a:spLocks noGrp="1"/>
          </p:cNvSpPr>
          <p:nvPr>
            <p:ph idx="1"/>
          </p:nvPr>
        </p:nvSpPr>
        <p:spPr>
          <a:xfrm>
            <a:off x="498240" y="1676400"/>
            <a:ext cx="4265092" cy="3415128"/>
          </a:xfrm>
        </p:spPr>
        <p:txBody>
          <a:bodyPr>
            <a:normAutofit/>
          </a:bodyPr>
          <a:lstStyle/>
          <a:p>
            <a:pPr marL="0" indent="0">
              <a:buNone/>
              <a:defRPr sz="2000"/>
            </a:pPr>
            <a:r>
              <a:rPr lang="el-GR" dirty="0"/>
              <a:t>Η τεχνητή νοημοσύνη (</a:t>
            </a:r>
            <a:r>
              <a:rPr lang="el-GR" dirty="0" err="1"/>
              <a:t>Artificial</a:t>
            </a:r>
            <a:r>
              <a:rPr lang="el-GR" dirty="0"/>
              <a:t> </a:t>
            </a:r>
            <a:r>
              <a:rPr lang="el-GR" dirty="0" err="1"/>
              <a:t>Intelligence</a:t>
            </a:r>
            <a:r>
              <a:rPr lang="el-GR" dirty="0"/>
              <a:t> - AI) αποτελείται από συστήματα ή μηχανές που μιμούνται την ανθρώπινη νοημοσύνη για την εκτέλεση εργασιών και μπορούν να </a:t>
            </a:r>
            <a:r>
              <a:rPr lang="el-GR" dirty="0" err="1"/>
              <a:t>αυτο</a:t>
            </a:r>
            <a:r>
              <a:rPr lang="el-GR" dirty="0"/>
              <a:t>-βελτιώνονται συνεχώς βάσει των πληροφοριών  που συλλέγουν.</a:t>
            </a:r>
          </a:p>
        </p:txBody>
      </p:sp>
      <p:sp>
        <p:nvSpPr>
          <p:cNvPr id="6" name="Ορθογώνιο 1">
            <a:extLst>
              <a:ext uri="{FF2B5EF4-FFF2-40B4-BE49-F238E27FC236}">
                <a16:creationId xmlns:a16="http://schemas.microsoft.com/office/drawing/2014/main" id="{59365403-CD8E-AD64-06A9-4D29BC07D79B}"/>
              </a:ext>
            </a:extLst>
          </p:cNvPr>
          <p:cNvSpPr/>
          <p:nvPr/>
        </p:nvSpPr>
        <p:spPr>
          <a:xfrm>
            <a:off x="2563989" y="5782255"/>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3"/>
              </a:rPr>
              <a:t>Πηγή</a:t>
            </a:r>
            <a:r>
              <a:rPr lang="el-GR" sz="900">
                <a:solidFill>
                  <a:prstClr val="black"/>
                </a:solidFill>
                <a:latin typeface="Calibri" panose="020F0502020204030204"/>
              </a:rPr>
              <a:t> |</a:t>
            </a:r>
            <a:r>
              <a:rPr lang="el-GR" sz="900" err="1">
                <a:solidFill>
                  <a:prstClr val="black"/>
                </a:solidFill>
                <a:latin typeface="Calibri" panose="020F0502020204030204"/>
              </a:rPr>
              <a:t>Designed</a:t>
            </a:r>
            <a:r>
              <a:rPr lang="el-GR" sz="900">
                <a:solidFill>
                  <a:prstClr val="black"/>
                </a:solidFill>
                <a:latin typeface="Calibri" panose="020F0502020204030204"/>
              </a:rPr>
              <a:t> </a:t>
            </a:r>
            <a:r>
              <a:rPr lang="el-GR" sz="900" err="1">
                <a:solidFill>
                  <a:prstClr val="black"/>
                </a:solidFill>
                <a:latin typeface="Calibri" panose="020F0502020204030204"/>
              </a:rPr>
              <a:t>by</a:t>
            </a:r>
            <a:r>
              <a:rPr lang="el-GR" sz="900">
                <a:solidFill>
                  <a:prstClr val="black"/>
                </a:solidFill>
                <a:latin typeface="Calibri" panose="020F0502020204030204"/>
              </a:rPr>
              <a:t> </a:t>
            </a:r>
            <a:r>
              <a:rPr lang="el-GR" sz="900" err="1">
                <a:solidFill>
                  <a:prstClr val="black"/>
                </a:solidFill>
                <a:latin typeface="Calibri" panose="020F0502020204030204"/>
                <a:hlinkClick r:id="rId4"/>
              </a:rPr>
              <a:t>Freepik</a:t>
            </a:r>
            <a:endParaRPr lang="el-GR" sz="900">
              <a:solidFill>
                <a:prstClr val="black"/>
              </a:solidFill>
              <a:latin typeface="Calibri" panose="020F0502020204030204"/>
            </a:endParaRPr>
          </a:p>
        </p:txBody>
      </p:sp>
      <p:pic>
        <p:nvPicPr>
          <p:cNvPr id="7" name="Picture 6">
            <a:extLst>
              <a:ext uri="{FF2B5EF4-FFF2-40B4-BE49-F238E27FC236}">
                <a16:creationId xmlns:a16="http://schemas.microsoft.com/office/drawing/2014/main" id="{6E59AB02-836B-8EA3-439F-DAD47C1434DA}"/>
              </a:ext>
            </a:extLst>
          </p:cNvPr>
          <p:cNvPicPr>
            <a:picLocks noChangeAspect="1"/>
          </p:cNvPicPr>
          <p:nvPr/>
        </p:nvPicPr>
        <p:blipFill rotWithShape="1">
          <a:blip r:embed="rId5"/>
          <a:srcRect b="10066"/>
          <a:stretch/>
        </p:blipFill>
        <p:spPr>
          <a:xfrm>
            <a:off x="5401809" y="2165037"/>
            <a:ext cx="3400390" cy="3058106"/>
          </a:xfrm>
          <a:prstGeom prst="rect">
            <a:avLst/>
          </a:prstGeom>
        </p:spPr>
      </p:pic>
      <p:sp>
        <p:nvSpPr>
          <p:cNvPr id="9" name="PoljeZBesedilom 8">
            <a:extLst>
              <a:ext uri="{FF2B5EF4-FFF2-40B4-BE49-F238E27FC236}">
                <a16:creationId xmlns:a16="http://schemas.microsoft.com/office/drawing/2014/main" id="{9DD9773F-A5F6-F4F6-6C73-675B310AE1DB}"/>
              </a:ext>
            </a:extLst>
          </p:cNvPr>
          <p:cNvSpPr txBox="1"/>
          <p:nvPr/>
        </p:nvSpPr>
        <p:spPr>
          <a:xfrm>
            <a:off x="465289" y="4724400"/>
            <a:ext cx="4250466" cy="1477328"/>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500" b="1">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500">
                <a:solidFill>
                  <a:prstClr val="black"/>
                </a:solidFill>
                <a:latin typeface="Calibri" panose="020F0502020204030204"/>
              </a:rPr>
              <a:t>Ενώ δημιουργούνται διάφορα αγροτικά συστήματα ανάλυσης δεδομένων, η τεχνητή νοημοσύνη τους επιτρέπει να προχωρήσουν ένα βήμα μπροστά, στη βελτίωση των δυνατοτήτων πρόβλεψης και λήψης αποφάσεων βάσει δεδομένων.</a:t>
            </a:r>
          </a:p>
        </p:txBody>
      </p:sp>
    </p:spTree>
    <p:extLst>
      <p:ext uri="{BB962C8B-B14F-4D97-AF65-F5344CB8AC3E}">
        <p14:creationId xmlns:p14="http://schemas.microsoft.com/office/powerpoint/2010/main" val="301811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6738" y="2362200"/>
            <a:ext cx="8001000" cy="3352800"/>
          </a:xfrm>
        </p:spPr>
        <p:txBody>
          <a:bodyPr/>
          <a:lstStyle/>
          <a:p>
            <a:pPr marL="0" indent="0" eaLnBrk="1" hangingPunct="1">
              <a:lnSpc>
                <a:spcPct val="80000"/>
              </a:lnSpc>
              <a:defRPr/>
            </a:pPr>
            <a:r>
              <a:rPr lang="el-GR" dirty="0"/>
              <a:t> </a:t>
            </a:r>
            <a:r>
              <a:rPr lang="en-US" dirty="0"/>
              <a:t>Publish – subscribe model</a:t>
            </a:r>
          </a:p>
          <a:p>
            <a:pPr marL="0" indent="0" eaLnBrk="1" hangingPunct="1">
              <a:lnSpc>
                <a:spcPct val="80000"/>
              </a:lnSpc>
              <a:defRPr/>
            </a:pP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19</a:t>
            </a:fld>
            <a:endParaRPr lang="el-GR"/>
          </a:p>
          <a:p>
            <a:pPr>
              <a:defRPr/>
            </a:pPr>
            <a:endParaRPr lang="el-GR"/>
          </a:p>
        </p:txBody>
      </p:sp>
    </p:spTree>
    <p:extLst>
      <p:ext uri="{BB962C8B-B14F-4D97-AF65-F5344CB8AC3E}">
        <p14:creationId xmlns:p14="http://schemas.microsoft.com/office/powerpoint/2010/main" val="397486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1A97E-376D-2297-31CB-67AF9280C51E}"/>
              </a:ext>
            </a:extLst>
          </p:cNvPr>
          <p:cNvPicPr>
            <a:picLocks noChangeAspect="1"/>
          </p:cNvPicPr>
          <p:nvPr/>
        </p:nvPicPr>
        <p:blipFill>
          <a:blip r:embed="rId2"/>
          <a:stretch>
            <a:fillRect/>
          </a:stretch>
        </p:blipFill>
        <p:spPr>
          <a:xfrm>
            <a:off x="2466086" y="2628310"/>
            <a:ext cx="6373114" cy="4229690"/>
          </a:xfrm>
          <a:prstGeom prst="rect">
            <a:avLst/>
          </a:prstGeom>
        </p:spPr>
      </p:pic>
      <p:sp>
        <p:nvSpPr>
          <p:cNvPr id="8" name="Content Placeholder 7"/>
          <p:cNvSpPr>
            <a:spLocks noGrp="1"/>
          </p:cNvSpPr>
          <p:nvPr>
            <p:ph idx="1"/>
          </p:nvPr>
        </p:nvSpPr>
        <p:spPr>
          <a:xfrm>
            <a:off x="571500" y="1752600"/>
            <a:ext cx="8001000" cy="3352800"/>
          </a:xfrm>
        </p:spPr>
        <p:txBody>
          <a:bodyPr/>
          <a:lstStyle/>
          <a:p>
            <a:pPr marL="0" indent="0" eaLnBrk="1" hangingPunct="1">
              <a:lnSpc>
                <a:spcPct val="80000"/>
              </a:lnSpc>
              <a:buNone/>
              <a:defRPr/>
            </a:pPr>
            <a:r>
              <a:rPr lang="el-GR" dirty="0"/>
              <a:t>Διαδίκτυο των Πραγμάτων – </a:t>
            </a:r>
            <a:endParaRPr lang="en-US" dirty="0"/>
          </a:p>
          <a:p>
            <a:pPr marL="0" indent="0" algn="r" eaLnBrk="1" hangingPunct="1">
              <a:lnSpc>
                <a:spcPct val="80000"/>
              </a:lnSpc>
              <a:buNone/>
              <a:defRPr/>
            </a:pPr>
            <a:r>
              <a:rPr lang="en-US" dirty="0"/>
              <a:t>Internet of Things (IoT)</a:t>
            </a:r>
          </a:p>
          <a:p>
            <a:pPr marL="0" indent="0" eaLnBrk="1" hangingPunct="1">
              <a:lnSpc>
                <a:spcPct val="80000"/>
              </a:lnSpc>
              <a:defRPr/>
            </a:pP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2</a:t>
            </a:fld>
            <a:endParaRPr lang="el-GR"/>
          </a:p>
          <a:p>
            <a:pPr>
              <a:defRPr/>
            </a:pP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endParaRPr lang="el-GR" dirty="0"/>
          </a:p>
        </p:txBody>
      </p:sp>
      <p:sp>
        <p:nvSpPr>
          <p:cNvPr id="3" name="Content Placeholder 2"/>
          <p:cNvSpPr>
            <a:spLocks noGrp="1"/>
          </p:cNvSpPr>
          <p:nvPr>
            <p:ph idx="1"/>
          </p:nvPr>
        </p:nvSpPr>
        <p:spPr>
          <a:xfrm>
            <a:off x="566738" y="1190006"/>
            <a:ext cx="8348662" cy="5306393"/>
          </a:xfrm>
        </p:spPr>
        <p:txBody>
          <a:bodyPr/>
          <a:lstStyle/>
          <a:p>
            <a:pPr>
              <a:spcBef>
                <a:spcPts val="1200"/>
              </a:spcBef>
              <a:spcAft>
                <a:spcPts val="600"/>
              </a:spcAft>
            </a:pPr>
            <a:r>
              <a:rPr lang="fr-FR" sz="2400" dirty="0"/>
              <a:t>Message pattern ή </a:t>
            </a:r>
            <a:r>
              <a:rPr lang="fr-FR" sz="2400" b="1" dirty="0"/>
              <a:t>m</a:t>
            </a:r>
            <a:r>
              <a:rPr lang="fr-FR" sz="2400" dirty="0"/>
              <a:t>essage </a:t>
            </a:r>
            <a:r>
              <a:rPr lang="fr-FR" sz="2400" b="1" dirty="0"/>
              <a:t>q</a:t>
            </a:r>
            <a:r>
              <a:rPr lang="fr-FR" sz="2400" dirty="0"/>
              <a:t>ueue (MQ) </a:t>
            </a:r>
            <a:r>
              <a:rPr lang="fr-FR" sz="2400" dirty="0" err="1"/>
              <a:t>paradigm</a:t>
            </a:r>
            <a:r>
              <a:rPr lang="fr-FR" sz="2400" dirty="0"/>
              <a:t> ή message </a:t>
            </a:r>
            <a:r>
              <a:rPr lang="en-US" sz="2400" dirty="0"/>
              <a:t>oriented middleware ή messaging protocol ή connectivity protocol</a:t>
            </a:r>
          </a:p>
          <a:p>
            <a:pPr>
              <a:spcBef>
                <a:spcPts val="1200"/>
              </a:spcBef>
              <a:spcAft>
                <a:spcPts val="600"/>
              </a:spcAft>
            </a:pPr>
            <a:r>
              <a:rPr lang="el-GR" sz="2400" dirty="0"/>
              <a:t>Ασύγχρονη επικοινωνία</a:t>
            </a:r>
          </a:p>
          <a:p>
            <a:pPr lvl="1">
              <a:spcBef>
                <a:spcPts val="1200"/>
              </a:spcBef>
              <a:spcAft>
                <a:spcPts val="600"/>
              </a:spcAft>
            </a:pPr>
            <a:r>
              <a:rPr lang="el-GR" sz="2000" dirty="0"/>
              <a:t>αποστολή δεδομένων σε πραγματικό χρόνο</a:t>
            </a:r>
          </a:p>
          <a:p>
            <a:pPr>
              <a:spcBef>
                <a:spcPts val="1200"/>
              </a:spcBef>
              <a:spcAft>
                <a:spcPts val="600"/>
              </a:spcAft>
            </a:pPr>
            <a:r>
              <a:rPr lang="el-GR" sz="2400" dirty="0"/>
              <a:t>Μικρό μέγεθος μηνυμάτων</a:t>
            </a:r>
          </a:p>
          <a:p>
            <a:pPr lvl="1">
              <a:spcBef>
                <a:spcPts val="1200"/>
              </a:spcBef>
              <a:spcAft>
                <a:spcPts val="600"/>
              </a:spcAft>
            </a:pPr>
            <a:r>
              <a:rPr lang="el-GR" sz="2000" dirty="0"/>
              <a:t>δεδομένα αισθητήρων</a:t>
            </a:r>
          </a:p>
          <a:p>
            <a:pPr>
              <a:spcBef>
                <a:spcPts val="1200"/>
              </a:spcBef>
              <a:spcAft>
                <a:spcPts val="600"/>
              </a:spcAft>
            </a:pPr>
            <a:r>
              <a:rPr lang="el-GR" sz="2400" dirty="0"/>
              <a:t>Χαμηλή κατανάλωση μπαταρίας</a:t>
            </a:r>
          </a:p>
          <a:p>
            <a:pPr lvl="1">
              <a:spcBef>
                <a:spcPts val="1200"/>
              </a:spcBef>
              <a:spcAft>
                <a:spcPts val="600"/>
              </a:spcAft>
            </a:pPr>
            <a:r>
              <a:rPr lang="en-US" sz="2000" dirty="0"/>
              <a:t>smartphone, embedded boards</a:t>
            </a:r>
            <a:endParaRPr lang="el-GR" sz="105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20</a:t>
            </a:fld>
            <a:endParaRPr lang="el-GR" dirty="0"/>
          </a:p>
          <a:p>
            <a:pPr>
              <a:defRPr/>
            </a:pPr>
            <a:endParaRPr lang="el-GR" dirty="0"/>
          </a:p>
        </p:txBody>
      </p:sp>
    </p:spTree>
    <p:extLst>
      <p:ext uri="{BB962C8B-B14F-4D97-AF65-F5344CB8AC3E}">
        <p14:creationId xmlns:p14="http://schemas.microsoft.com/office/powerpoint/2010/main" val="373973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endParaRPr lang="el-GR" dirty="0"/>
          </a:p>
        </p:txBody>
      </p:sp>
      <p:sp>
        <p:nvSpPr>
          <p:cNvPr id="3" name="Content Placeholder 2"/>
          <p:cNvSpPr>
            <a:spLocks noGrp="1"/>
          </p:cNvSpPr>
          <p:nvPr>
            <p:ph idx="1"/>
          </p:nvPr>
        </p:nvSpPr>
        <p:spPr>
          <a:xfrm>
            <a:off x="147288" y="1190006"/>
            <a:ext cx="4119912" cy="5306393"/>
          </a:xfrm>
        </p:spPr>
        <p:txBody>
          <a:bodyPr/>
          <a:lstStyle/>
          <a:p>
            <a:pPr>
              <a:spcBef>
                <a:spcPts val="600"/>
              </a:spcBef>
              <a:spcAft>
                <a:spcPts val="600"/>
              </a:spcAft>
            </a:pPr>
            <a:r>
              <a:rPr lang="en-US" sz="1800" b="1" dirty="0"/>
              <a:t>Publish</a:t>
            </a:r>
          </a:p>
          <a:p>
            <a:pPr lvl="1">
              <a:spcBef>
                <a:spcPts val="600"/>
              </a:spcBef>
              <a:spcAft>
                <a:spcPts val="600"/>
              </a:spcAft>
            </a:pPr>
            <a:r>
              <a:rPr lang="el-GR" sz="1600" dirty="0"/>
              <a:t>Δημοσίευση μηνυμάτων σε  συγκεκριμένο </a:t>
            </a:r>
            <a:r>
              <a:rPr lang="el-GR" sz="1600" dirty="0" err="1"/>
              <a:t>topic</a:t>
            </a:r>
            <a:r>
              <a:rPr lang="el-GR" sz="1600" dirty="0"/>
              <a:t> </a:t>
            </a:r>
            <a:r>
              <a:rPr lang="en-US" sz="1600" dirty="0"/>
              <a:t>(</a:t>
            </a:r>
            <a:r>
              <a:rPr lang="el-GR" sz="1600" dirty="0"/>
              <a:t>λογική θυρίδα) στον </a:t>
            </a:r>
            <a:r>
              <a:rPr lang="el-GR" sz="1600" dirty="0" err="1"/>
              <a:t>message</a:t>
            </a:r>
            <a:r>
              <a:rPr lang="en-US" sz="1600" dirty="0"/>
              <a:t> broker</a:t>
            </a:r>
          </a:p>
          <a:p>
            <a:pPr>
              <a:spcBef>
                <a:spcPts val="600"/>
              </a:spcBef>
              <a:spcAft>
                <a:spcPts val="600"/>
              </a:spcAft>
            </a:pPr>
            <a:r>
              <a:rPr lang="en-US" sz="1800" b="1" dirty="0"/>
              <a:t>Subscribe</a:t>
            </a:r>
          </a:p>
          <a:p>
            <a:pPr lvl="1">
              <a:spcBef>
                <a:spcPts val="600"/>
              </a:spcBef>
              <a:spcAft>
                <a:spcPts val="600"/>
              </a:spcAft>
            </a:pPr>
            <a:r>
              <a:rPr lang="en-US" sz="1600" dirty="0"/>
              <a:t>E</a:t>
            </a:r>
            <a:r>
              <a:rPr lang="el-GR" sz="1600" dirty="0" err="1"/>
              <a:t>γγραφή</a:t>
            </a:r>
            <a:r>
              <a:rPr lang="el-GR" sz="1600" dirty="0"/>
              <a:t> σε συγκεκριμένο </a:t>
            </a:r>
            <a:r>
              <a:rPr lang="el-GR" sz="1600" dirty="0" err="1"/>
              <a:t>topic</a:t>
            </a:r>
            <a:r>
              <a:rPr lang="el-GR" sz="1600" dirty="0"/>
              <a:t> στον </a:t>
            </a:r>
            <a:r>
              <a:rPr lang="el-GR" sz="1600" dirty="0" err="1"/>
              <a:t>message</a:t>
            </a:r>
            <a:r>
              <a:rPr lang="el-GR" sz="1600" dirty="0"/>
              <a:t> </a:t>
            </a:r>
            <a:r>
              <a:rPr lang="el-GR" sz="1600" dirty="0" err="1"/>
              <a:t>broker</a:t>
            </a:r>
            <a:endParaRPr lang="el-GR" sz="1600" dirty="0"/>
          </a:p>
          <a:p>
            <a:pPr>
              <a:spcBef>
                <a:spcPts val="600"/>
              </a:spcBef>
              <a:spcAft>
                <a:spcPts val="600"/>
              </a:spcAft>
            </a:pPr>
            <a:r>
              <a:rPr lang="en-US" sz="1800" b="1" dirty="0"/>
              <a:t>Broker</a:t>
            </a:r>
          </a:p>
          <a:p>
            <a:pPr lvl="1">
              <a:spcBef>
                <a:spcPts val="600"/>
              </a:spcBef>
              <a:spcAft>
                <a:spcPts val="600"/>
              </a:spcAft>
            </a:pPr>
            <a:r>
              <a:rPr lang="el-GR" sz="1600" dirty="0"/>
              <a:t>Πρόγραμμα διαμεσολαβητή για τη διαχείριση μηνυμάτων μεταξύ</a:t>
            </a:r>
            <a:r>
              <a:rPr lang="en-US" sz="1600" dirty="0"/>
              <a:t> </a:t>
            </a:r>
            <a:r>
              <a:rPr lang="el-GR" sz="1600" dirty="0"/>
              <a:t>ετερογενών </a:t>
            </a:r>
            <a:r>
              <a:rPr lang="en-US" sz="1600" dirty="0"/>
              <a:t>messaging </a:t>
            </a:r>
            <a:r>
              <a:rPr lang="el-GR" sz="1600" dirty="0"/>
              <a:t>πρωτοκόλλων.</a:t>
            </a:r>
          </a:p>
          <a:p>
            <a:pPr lvl="2">
              <a:spcBef>
                <a:spcPts val="600"/>
              </a:spcBef>
              <a:spcAft>
                <a:spcPts val="600"/>
              </a:spcAft>
            </a:pPr>
            <a:r>
              <a:rPr lang="el-GR" sz="1300" dirty="0" err="1"/>
              <a:t>Επικαιροποίηση</a:t>
            </a:r>
            <a:endParaRPr lang="el-GR" sz="1300" dirty="0"/>
          </a:p>
          <a:p>
            <a:pPr lvl="2">
              <a:spcBef>
                <a:spcPts val="600"/>
              </a:spcBef>
              <a:spcAft>
                <a:spcPts val="600"/>
              </a:spcAft>
            </a:pPr>
            <a:r>
              <a:rPr lang="el-GR" sz="1300" dirty="0"/>
              <a:t>Δρομολόγηση</a:t>
            </a:r>
            <a:endParaRPr lang="el-GR" sz="100" dirty="0"/>
          </a:p>
          <a:p>
            <a:pPr lvl="2">
              <a:spcBef>
                <a:spcPts val="600"/>
              </a:spcBef>
              <a:spcAft>
                <a:spcPts val="600"/>
              </a:spcAft>
            </a:pPr>
            <a:r>
              <a:rPr lang="el-GR" sz="1300" dirty="0"/>
              <a:t>Μετασχηματισμός</a:t>
            </a:r>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21</a:t>
            </a:fld>
            <a:endParaRPr lang="el-GR" dirty="0"/>
          </a:p>
          <a:p>
            <a:pPr>
              <a:defRPr/>
            </a:pPr>
            <a:endParaRPr lang="el-GR" dirty="0"/>
          </a:p>
        </p:txBody>
      </p:sp>
      <p:pic>
        <p:nvPicPr>
          <p:cNvPr id="4" name="Εικόνα 3">
            <a:extLst>
              <a:ext uri="{FF2B5EF4-FFF2-40B4-BE49-F238E27FC236}">
                <a16:creationId xmlns:a16="http://schemas.microsoft.com/office/drawing/2014/main" id="{CFDE942E-5B3F-432B-8534-D319CC0CED20}"/>
              </a:ext>
            </a:extLst>
          </p:cNvPr>
          <p:cNvPicPr>
            <a:picLocks noChangeAspect="1"/>
          </p:cNvPicPr>
          <p:nvPr/>
        </p:nvPicPr>
        <p:blipFill>
          <a:blip r:embed="rId2"/>
          <a:stretch>
            <a:fillRect/>
          </a:stretch>
        </p:blipFill>
        <p:spPr>
          <a:xfrm>
            <a:off x="4191000" y="1366352"/>
            <a:ext cx="4881912" cy="4653448"/>
          </a:xfrm>
          <a:prstGeom prst="rect">
            <a:avLst/>
          </a:prstGeom>
        </p:spPr>
      </p:pic>
    </p:spTree>
    <p:extLst>
      <p:ext uri="{BB962C8B-B14F-4D97-AF65-F5344CB8AC3E}">
        <p14:creationId xmlns:p14="http://schemas.microsoft.com/office/powerpoint/2010/main" val="12151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6738" y="2362200"/>
            <a:ext cx="8577262" cy="3352800"/>
          </a:xfrm>
        </p:spPr>
        <p:txBody>
          <a:bodyPr/>
          <a:lstStyle/>
          <a:p>
            <a:pPr marL="0" indent="0" algn="ctr" eaLnBrk="1" hangingPunct="1">
              <a:lnSpc>
                <a:spcPct val="80000"/>
              </a:lnSpc>
              <a:buNone/>
              <a:defRPr/>
            </a:pPr>
            <a:r>
              <a:rPr lang="en-US" sz="3200" b="1" dirty="0"/>
              <a:t>M</a:t>
            </a:r>
            <a:r>
              <a:rPr lang="en-US" sz="3200" dirty="0"/>
              <a:t>essage </a:t>
            </a:r>
            <a:r>
              <a:rPr lang="en-US" sz="3200" b="1" dirty="0"/>
              <a:t>Q</a:t>
            </a:r>
            <a:r>
              <a:rPr lang="en-US" sz="3200" dirty="0"/>
              <a:t>ueuing </a:t>
            </a:r>
            <a:r>
              <a:rPr lang="en-US" sz="3200" b="1" dirty="0"/>
              <a:t>T</a:t>
            </a:r>
            <a:r>
              <a:rPr lang="en-US" sz="3200" dirty="0"/>
              <a:t>elemetry </a:t>
            </a:r>
            <a:r>
              <a:rPr lang="en-US" sz="3200" b="1" dirty="0"/>
              <a:t>T</a:t>
            </a:r>
            <a:r>
              <a:rPr lang="en-US" sz="3200" dirty="0"/>
              <a:t>ransport </a:t>
            </a:r>
            <a:endParaRPr lang="el-GR" sz="3200" dirty="0"/>
          </a:p>
          <a:p>
            <a:pPr marL="0" indent="0" algn="ctr" eaLnBrk="1" hangingPunct="1">
              <a:lnSpc>
                <a:spcPct val="80000"/>
              </a:lnSpc>
              <a:buNone/>
              <a:defRPr/>
            </a:pPr>
            <a:r>
              <a:rPr lang="en-US" sz="3200" dirty="0"/>
              <a:t>(MQTT)</a:t>
            </a:r>
            <a:r>
              <a:rPr lang="el-GR" sz="3200" dirty="0"/>
              <a:t> </a:t>
            </a:r>
            <a:endParaRPr lang="el-GR" sz="3200"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22</a:t>
            </a:fld>
            <a:endParaRPr lang="el-GR"/>
          </a:p>
          <a:p>
            <a:pPr>
              <a:defRPr/>
            </a:pPr>
            <a:endParaRPr lang="el-GR"/>
          </a:p>
        </p:txBody>
      </p:sp>
    </p:spTree>
    <p:extLst>
      <p:ext uri="{BB962C8B-B14F-4D97-AF65-F5344CB8AC3E}">
        <p14:creationId xmlns:p14="http://schemas.microsoft.com/office/powerpoint/2010/main" val="134503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p:txBody>
          <a:bodyPr/>
          <a:lstStyle/>
          <a:p>
            <a:pPr>
              <a:spcBef>
                <a:spcPts val="1200"/>
              </a:spcBef>
              <a:spcAft>
                <a:spcPts val="600"/>
              </a:spcAft>
            </a:pPr>
            <a:r>
              <a:rPr lang="el-GR" sz="2400" dirty="0"/>
              <a:t>Το </a:t>
            </a:r>
            <a:r>
              <a:rPr lang="el-GR" sz="2400" b="1" dirty="0"/>
              <a:t>ΜQ </a:t>
            </a:r>
            <a:r>
              <a:rPr lang="el-GR" sz="2400" b="1" dirty="0" err="1"/>
              <a:t>Telemetry</a:t>
            </a:r>
            <a:r>
              <a:rPr lang="el-GR" sz="2400" b="1" dirty="0"/>
              <a:t> Transport (MQTT) </a:t>
            </a:r>
            <a:r>
              <a:rPr lang="el-GR" sz="2400" dirty="0"/>
              <a:t>παρέχει τεχνολογία τηλεμετρίας για την αντιμετώπιση των προκλήσεων πληροφόρησης των σημερινών χρηστών του Διαδικτύου.</a:t>
            </a:r>
          </a:p>
          <a:p>
            <a:pPr>
              <a:spcBef>
                <a:spcPts val="1200"/>
              </a:spcBef>
              <a:spcAft>
                <a:spcPts val="600"/>
              </a:spcAft>
            </a:pPr>
            <a:r>
              <a:rPr lang="el-GR" sz="2400" dirty="0"/>
              <a:t>Ξεκίνησε από τους </a:t>
            </a:r>
            <a:r>
              <a:rPr lang="en-US" sz="2400" dirty="0" err="1"/>
              <a:t>Dr</a:t>
            </a:r>
            <a:r>
              <a:rPr lang="en-US" sz="2400" dirty="0"/>
              <a:t> Andy Stanford-Clark </a:t>
            </a:r>
            <a:r>
              <a:rPr lang="el-GR" sz="2400" dirty="0"/>
              <a:t>της </a:t>
            </a:r>
            <a:r>
              <a:rPr lang="en-US" sz="2400" dirty="0"/>
              <a:t>IBM </a:t>
            </a:r>
            <a:r>
              <a:rPr lang="el-GR" sz="2400" dirty="0"/>
              <a:t>και </a:t>
            </a:r>
            <a:r>
              <a:rPr lang="en-US" sz="2400" dirty="0"/>
              <a:t>Arlen </a:t>
            </a:r>
            <a:r>
              <a:rPr lang="el-GR" sz="2400" dirty="0" err="1"/>
              <a:t>Nipper</a:t>
            </a:r>
            <a:r>
              <a:rPr lang="el-GR" sz="2400" dirty="0"/>
              <a:t> της </a:t>
            </a:r>
            <a:r>
              <a:rPr lang="el-GR" sz="2400" dirty="0" err="1"/>
              <a:t>Arcom</a:t>
            </a:r>
            <a:r>
              <a:rPr lang="el-GR" sz="2400" dirty="0"/>
              <a:t> (σημερινή </a:t>
            </a:r>
            <a:r>
              <a:rPr lang="el-GR" sz="2400" dirty="0" err="1"/>
              <a:t>Eurotech</a:t>
            </a:r>
            <a:r>
              <a:rPr lang="el-GR" sz="2400" dirty="0"/>
              <a:t>) το 1999</a:t>
            </a:r>
          </a:p>
          <a:p>
            <a:pPr>
              <a:spcBef>
                <a:spcPts val="1200"/>
              </a:spcBef>
              <a:spcAft>
                <a:spcPts val="600"/>
              </a:spcAft>
            </a:pPr>
            <a:r>
              <a:rPr lang="el-GR" sz="2400" dirty="0"/>
              <a:t>Χρησιμοποιήθηκε από το Facebook Messenger το 2011</a:t>
            </a:r>
          </a:p>
          <a:p>
            <a:pPr>
              <a:spcBef>
                <a:spcPts val="1200"/>
              </a:spcBef>
              <a:spcAft>
                <a:spcPts val="600"/>
              </a:spcAft>
            </a:pPr>
            <a:r>
              <a:rPr lang="el-GR" sz="2400" dirty="0"/>
              <a:t>Η έκδοση 3.1.1 έγινε δεκτή ως OASIS </a:t>
            </a:r>
            <a:r>
              <a:rPr lang="el-GR" sz="2400" dirty="0" err="1"/>
              <a:t>standard</a:t>
            </a:r>
            <a:r>
              <a:rPr lang="el-GR" sz="2400" dirty="0"/>
              <a:t> το 2014</a:t>
            </a:r>
            <a:endParaRPr lang="en-US" sz="2400" dirty="0"/>
          </a:p>
          <a:p>
            <a:pPr>
              <a:spcBef>
                <a:spcPts val="1200"/>
              </a:spcBef>
              <a:spcAft>
                <a:spcPts val="600"/>
              </a:spcAft>
            </a:pPr>
            <a:endParaRPr lang="el-GR" sz="12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23</a:t>
            </a:fld>
            <a:endParaRPr lang="el-GR" dirty="0"/>
          </a:p>
          <a:p>
            <a:pPr>
              <a:defRPr/>
            </a:pPr>
            <a:endParaRPr lang="el-GR" dirty="0"/>
          </a:p>
        </p:txBody>
      </p:sp>
    </p:spTree>
    <p:extLst>
      <p:ext uri="{BB962C8B-B14F-4D97-AF65-F5344CB8AC3E}">
        <p14:creationId xmlns:p14="http://schemas.microsoft.com/office/powerpoint/2010/main" val="20730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a:xfrm>
            <a:off x="566738" y="1177535"/>
            <a:ext cx="8501062" cy="5375665"/>
          </a:xfrm>
        </p:spPr>
        <p:txBody>
          <a:bodyPr/>
          <a:lstStyle/>
          <a:p>
            <a:pPr>
              <a:spcBef>
                <a:spcPts val="600"/>
              </a:spcBef>
              <a:spcAft>
                <a:spcPts val="600"/>
              </a:spcAft>
            </a:pPr>
            <a:r>
              <a:rPr lang="en-US" sz="2000" dirty="0"/>
              <a:t>MQTT </a:t>
            </a:r>
            <a:r>
              <a:rPr lang="el-GR" sz="2000" dirty="0"/>
              <a:t>αποτελεί ένα εξαιρετικά </a:t>
            </a:r>
            <a:r>
              <a:rPr lang="el-GR" sz="2000" b="1" dirty="0"/>
              <a:t>απλό</a:t>
            </a:r>
            <a:r>
              <a:rPr lang="el-GR" sz="2000" dirty="0"/>
              <a:t> και </a:t>
            </a:r>
            <a:r>
              <a:rPr lang="el-GR" sz="2000" b="1" dirty="0"/>
              <a:t>ελαφρύ</a:t>
            </a:r>
            <a:r>
              <a:rPr lang="el-GR" sz="2000" dirty="0"/>
              <a:t> πρωτόκολλο μεταφοράς μηνυμάτων (</a:t>
            </a:r>
            <a:r>
              <a:rPr lang="en-US" sz="2000" b="1" dirty="0"/>
              <a:t>messaging protocol</a:t>
            </a:r>
            <a:r>
              <a:rPr lang="el-GR" sz="2000" b="1" dirty="0"/>
              <a:t>)</a:t>
            </a:r>
          </a:p>
          <a:p>
            <a:pPr lvl="1">
              <a:spcBef>
                <a:spcPts val="600"/>
              </a:spcBef>
              <a:spcAft>
                <a:spcPts val="600"/>
              </a:spcAft>
            </a:pPr>
            <a:r>
              <a:rPr lang="en-US" sz="1600" dirty="0"/>
              <a:t>To MQTT </a:t>
            </a:r>
            <a:r>
              <a:rPr lang="el-GR" sz="1600" dirty="0"/>
              <a:t>μήνυμα είναι όσο το δυνατόν </a:t>
            </a:r>
            <a:r>
              <a:rPr lang="el-GR" sz="1600" dirty="0" err="1"/>
              <a:t>μικρότερ</a:t>
            </a:r>
            <a:r>
              <a:rPr lang="en-US" sz="1600" dirty="0"/>
              <a:t>o</a:t>
            </a:r>
            <a:r>
              <a:rPr lang="el-GR" sz="1600" dirty="0"/>
              <a:t>. </a:t>
            </a:r>
          </a:p>
          <a:p>
            <a:pPr lvl="1">
              <a:spcBef>
                <a:spcPts val="600"/>
              </a:spcBef>
              <a:spcAft>
                <a:spcPts val="600"/>
              </a:spcAft>
            </a:pPr>
            <a:r>
              <a:rPr lang="el-GR" sz="1600" dirty="0"/>
              <a:t>Σταθερό </a:t>
            </a:r>
            <a:r>
              <a:rPr lang="en-US" sz="1600" dirty="0"/>
              <a:t>header (2 bytes), </a:t>
            </a:r>
            <a:r>
              <a:rPr lang="el-GR" sz="1600" dirty="0"/>
              <a:t>η κατά απαίτηση </a:t>
            </a:r>
            <a:r>
              <a:rPr lang="en-US" sz="1600" dirty="0"/>
              <a:t>push-style message </a:t>
            </a:r>
            <a:r>
              <a:rPr lang="el-GR" sz="1600" dirty="0"/>
              <a:t> διανομή των μηνυμάτων διατηρεί το </a:t>
            </a:r>
            <a:r>
              <a:rPr lang="en-US" sz="1600" dirty="0"/>
              <a:t>network utilization </a:t>
            </a:r>
            <a:r>
              <a:rPr lang="el-GR" sz="1600" dirty="0"/>
              <a:t>χαμηλό</a:t>
            </a:r>
            <a:r>
              <a:rPr lang="en-US" sz="1600" dirty="0"/>
              <a:t>.</a:t>
            </a:r>
          </a:p>
          <a:p>
            <a:pPr>
              <a:spcBef>
                <a:spcPts val="600"/>
              </a:spcBef>
              <a:spcAft>
                <a:spcPts val="600"/>
              </a:spcAft>
            </a:pPr>
            <a:r>
              <a:rPr lang="el-GR" sz="2000" dirty="0"/>
              <a:t>Η αρχιτεκτονική τύπου </a:t>
            </a:r>
            <a:r>
              <a:rPr lang="en-US" sz="2000" dirty="0"/>
              <a:t>publish/subscribe </a:t>
            </a:r>
            <a:r>
              <a:rPr lang="el-GR" sz="2000" dirty="0"/>
              <a:t>έχει σχεδιαστεί για να είναι </a:t>
            </a:r>
            <a:r>
              <a:rPr lang="el-GR" sz="2000" b="1" dirty="0"/>
              <a:t>ανοικτή και εύκολη </a:t>
            </a:r>
            <a:r>
              <a:rPr lang="el-GR" sz="2000" dirty="0"/>
              <a:t>στην υλοποίηση</a:t>
            </a:r>
          </a:p>
          <a:p>
            <a:pPr lvl="1">
              <a:spcBef>
                <a:spcPts val="600"/>
              </a:spcBef>
              <a:spcAft>
                <a:spcPts val="600"/>
              </a:spcAft>
            </a:pPr>
            <a:r>
              <a:rPr lang="el-GR" sz="1600" dirty="0"/>
              <a:t>Χιλιάδες συσκευές χρήστες να συνδέονται σε έναν </a:t>
            </a:r>
            <a:r>
              <a:rPr lang="en-US" sz="1600" dirty="0"/>
              <a:t>MQTT server (broker)  </a:t>
            </a:r>
            <a:endParaRPr lang="el-GR" sz="1600" dirty="0"/>
          </a:p>
          <a:p>
            <a:pPr lvl="1">
              <a:spcBef>
                <a:spcPts val="600"/>
              </a:spcBef>
              <a:spcAft>
                <a:spcPts val="600"/>
              </a:spcAft>
            </a:pPr>
            <a:r>
              <a:rPr lang="el-GR" sz="1600" dirty="0"/>
              <a:t>Δεν απαιτείται άδεια χρήσης από τις συσκευές/λειτουργικά συστήματα/πλατφόρμες </a:t>
            </a:r>
            <a:r>
              <a:rPr lang="el-GR" sz="1600" dirty="0" err="1"/>
              <a:t>κτλ</a:t>
            </a:r>
            <a:endParaRPr lang="el-GR" sz="1600" dirty="0"/>
          </a:p>
          <a:p>
            <a:pPr lvl="1">
              <a:spcBef>
                <a:spcPts val="600"/>
              </a:spcBef>
              <a:spcAft>
                <a:spcPts val="600"/>
              </a:spcAft>
            </a:pPr>
            <a:r>
              <a:rPr lang="el-GR" sz="1600" dirty="0"/>
              <a:t>Οι εφαρμογές/συσκευές που στέλνουν δεδομένα δεν χρειάζεται να γνωρίζουν οτιδήποτε για τους λήπτες </a:t>
            </a:r>
            <a:endParaRPr lang="en-US" sz="1600" dirty="0"/>
          </a:p>
          <a:p>
            <a:pPr>
              <a:spcBef>
                <a:spcPts val="600"/>
              </a:spcBef>
              <a:spcAft>
                <a:spcPts val="600"/>
              </a:spcAft>
            </a:pPr>
            <a:r>
              <a:rPr lang="en-US" sz="2000" dirty="0"/>
              <a:t>E</a:t>
            </a:r>
            <a:r>
              <a:rPr lang="el-GR" sz="2000" dirty="0" err="1"/>
              <a:t>ίναι</a:t>
            </a:r>
            <a:r>
              <a:rPr lang="el-GR" sz="2000" dirty="0"/>
              <a:t> ιδανικό για </a:t>
            </a:r>
            <a:r>
              <a:rPr lang="el-GR" sz="2000" b="1" dirty="0"/>
              <a:t>περιορισμένα περιβάλλοντα</a:t>
            </a:r>
            <a:r>
              <a:rPr lang="el-GR" sz="2000" dirty="0"/>
              <a:t>: </a:t>
            </a:r>
          </a:p>
          <a:p>
            <a:pPr lvl="1">
              <a:spcBef>
                <a:spcPts val="600"/>
              </a:spcBef>
              <a:spcAft>
                <a:spcPts val="600"/>
              </a:spcAft>
            </a:pPr>
            <a:r>
              <a:rPr lang="el-GR" sz="1600" dirty="0" err="1"/>
              <a:t>Χαμηλόρυθμη</a:t>
            </a:r>
            <a:r>
              <a:rPr lang="el-GR" sz="1600" dirty="0"/>
              <a:t> σύνδεση, υψηλή καθυστέρηση, συσκευές με περιορισμένη επεξεργαστική ισχύ και μνήμη (μικρό μέγεθος βιβλιοθηκών)</a:t>
            </a:r>
          </a:p>
          <a:p>
            <a:pPr lvl="1">
              <a:spcBef>
                <a:spcPts val="600"/>
              </a:spcBef>
              <a:spcAft>
                <a:spcPts val="600"/>
              </a:spcAft>
            </a:pPr>
            <a:endParaRPr lang="el-GR" sz="1800" dirty="0"/>
          </a:p>
          <a:p>
            <a:pPr lvl="1">
              <a:spcBef>
                <a:spcPts val="600"/>
              </a:spcBef>
              <a:spcAft>
                <a:spcPts val="600"/>
              </a:spcAft>
            </a:pPr>
            <a:endParaRPr lang="en-US" sz="18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24</a:t>
            </a:fld>
            <a:endParaRPr lang="el-GR" dirty="0"/>
          </a:p>
          <a:p>
            <a:pPr>
              <a:defRPr/>
            </a:pPr>
            <a:endParaRPr lang="el-GR" dirty="0"/>
          </a:p>
        </p:txBody>
      </p:sp>
    </p:spTree>
    <p:extLst>
      <p:ext uri="{BB962C8B-B14F-4D97-AF65-F5344CB8AC3E}">
        <p14:creationId xmlns:p14="http://schemas.microsoft.com/office/powerpoint/2010/main" val="200104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a:xfrm>
            <a:off x="559294" y="1232014"/>
            <a:ext cx="8279905" cy="5306393"/>
          </a:xfrm>
        </p:spPr>
        <p:txBody>
          <a:bodyPr/>
          <a:lstStyle/>
          <a:p>
            <a:pPr>
              <a:spcBef>
                <a:spcPts val="600"/>
              </a:spcBef>
              <a:spcAft>
                <a:spcPts val="600"/>
              </a:spcAft>
            </a:pPr>
            <a:r>
              <a:rPr lang="el-GR" sz="2000" dirty="0"/>
              <a:t>Απλό σύνολο εντολών </a:t>
            </a:r>
            <a:endParaRPr lang="en-US" sz="2000" dirty="0"/>
          </a:p>
          <a:p>
            <a:pPr lvl="1">
              <a:spcBef>
                <a:spcPts val="600"/>
              </a:spcBef>
              <a:spcAft>
                <a:spcPts val="600"/>
              </a:spcAft>
            </a:pPr>
            <a:r>
              <a:rPr lang="en-US" sz="1600" b="1" dirty="0">
                <a:latin typeface="Courier New" panose="02070309020205020404" pitchFamily="49" charset="0"/>
                <a:cs typeface="Courier New" panose="02070309020205020404" pitchFamily="49" charset="0"/>
              </a:rPr>
              <a:t>CONNECT, DISCONNECT, PUBLISH, SUBSCRIBE, UNSUBSCRIBE</a:t>
            </a:r>
            <a:endParaRPr lang="en-US" sz="2000" b="1" dirty="0">
              <a:latin typeface="Courier New" panose="02070309020205020404" pitchFamily="49" charset="0"/>
              <a:cs typeface="Courier New" panose="02070309020205020404" pitchFamily="49" charset="0"/>
            </a:endParaRPr>
          </a:p>
          <a:p>
            <a:pPr>
              <a:spcBef>
                <a:spcPts val="600"/>
              </a:spcBef>
              <a:spcAft>
                <a:spcPts val="600"/>
              </a:spcAft>
            </a:pPr>
            <a:r>
              <a:rPr lang="el-GR" sz="2000" dirty="0"/>
              <a:t>Ενσωματωμένη υποστήριξη για όταν υπάρχει απώλεια σύνδεσης </a:t>
            </a:r>
            <a:endParaRPr lang="en-US" sz="2000" dirty="0"/>
          </a:p>
          <a:p>
            <a:pPr lvl="1">
              <a:spcBef>
                <a:spcPts val="600"/>
              </a:spcBef>
              <a:spcAft>
                <a:spcPts val="600"/>
              </a:spcAft>
            </a:pPr>
            <a:r>
              <a:rPr lang="el-GR" sz="1600" dirty="0"/>
              <a:t>Ο </a:t>
            </a:r>
            <a:r>
              <a:rPr lang="en-US" sz="1600" dirty="0"/>
              <a:t>server </a:t>
            </a:r>
            <a:r>
              <a:rPr lang="el-GR" sz="1600" dirty="0"/>
              <a:t>ενημερώνεται όταν η σύνδεση διακόπτεται</a:t>
            </a:r>
            <a:endParaRPr lang="en-US" sz="1600" dirty="0"/>
          </a:p>
          <a:p>
            <a:pPr lvl="1">
              <a:spcBef>
                <a:spcPts val="600"/>
              </a:spcBef>
              <a:spcAft>
                <a:spcPts val="600"/>
              </a:spcAft>
            </a:pPr>
            <a:r>
              <a:rPr lang="el-GR" sz="1600" dirty="0"/>
              <a:t>Τα μηνύματα ξαναστέλνονται ή κρατούνται για παράδοση αργότερα</a:t>
            </a:r>
            <a:endParaRPr lang="en-US" sz="1600" dirty="0"/>
          </a:p>
          <a:p>
            <a:pPr>
              <a:spcBef>
                <a:spcPts val="600"/>
              </a:spcBef>
              <a:spcAft>
                <a:spcPts val="600"/>
              </a:spcAft>
            </a:pPr>
            <a:r>
              <a:rPr lang="el-GR" sz="2000" b="1" dirty="0"/>
              <a:t>Πολλαπλά επίπεδα </a:t>
            </a:r>
            <a:r>
              <a:rPr lang="el-GR" sz="2000" dirty="0"/>
              <a:t>ποιότητας υπηρεσίας (</a:t>
            </a:r>
            <a:r>
              <a:rPr lang="en-US" sz="2000" dirty="0"/>
              <a:t>Quality of Service </a:t>
            </a:r>
            <a:r>
              <a:rPr lang="el-GR" sz="2000" dirty="0"/>
              <a:t>3)</a:t>
            </a:r>
            <a:r>
              <a:rPr lang="en-US" sz="2000" dirty="0"/>
              <a:t> </a:t>
            </a:r>
            <a:r>
              <a:rPr lang="el-GR" sz="2000" dirty="0"/>
              <a:t>δίνουν ευελιξία στη διαχείριση μηνυμάτων διαφορετικού τύπου </a:t>
            </a:r>
            <a:endParaRPr lang="en-US" sz="2000" dirty="0"/>
          </a:p>
          <a:p>
            <a:pPr lvl="1">
              <a:spcBef>
                <a:spcPts val="600"/>
              </a:spcBef>
              <a:spcAft>
                <a:spcPts val="600"/>
              </a:spcAft>
            </a:pPr>
            <a:r>
              <a:rPr lang="en-US" sz="1600" i="1" dirty="0"/>
              <a:t>most once</a:t>
            </a:r>
            <a:endParaRPr lang="en-US" sz="1600" dirty="0"/>
          </a:p>
          <a:p>
            <a:pPr lvl="1">
              <a:spcBef>
                <a:spcPts val="600"/>
              </a:spcBef>
              <a:spcAft>
                <a:spcPts val="600"/>
              </a:spcAft>
            </a:pPr>
            <a:r>
              <a:rPr lang="en-US" sz="1600" i="1" dirty="0"/>
              <a:t>at least once</a:t>
            </a:r>
            <a:endParaRPr lang="en-US" sz="1600" dirty="0"/>
          </a:p>
          <a:p>
            <a:pPr lvl="1">
              <a:spcBef>
                <a:spcPts val="600"/>
              </a:spcBef>
              <a:spcAft>
                <a:spcPts val="600"/>
              </a:spcAft>
            </a:pPr>
            <a:r>
              <a:rPr lang="en-US" sz="1600" i="1" dirty="0"/>
              <a:t>exactly once</a:t>
            </a:r>
          </a:p>
          <a:p>
            <a:pPr lvl="1">
              <a:spcBef>
                <a:spcPts val="600"/>
              </a:spcBef>
              <a:spcAft>
                <a:spcPts val="600"/>
              </a:spcAft>
            </a:pPr>
            <a:endParaRPr lang="en-US" sz="16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25</a:t>
            </a:fld>
            <a:endParaRPr lang="el-GR" dirty="0"/>
          </a:p>
          <a:p>
            <a:pPr>
              <a:defRPr/>
            </a:pPr>
            <a:endParaRPr lang="el-GR" dirty="0"/>
          </a:p>
        </p:txBody>
      </p:sp>
    </p:spTree>
    <p:extLst>
      <p:ext uri="{BB962C8B-B14F-4D97-AF65-F5344CB8AC3E}">
        <p14:creationId xmlns:p14="http://schemas.microsoft.com/office/powerpoint/2010/main" val="641368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Server: Broker</a:t>
            </a:r>
            <a:endParaRPr lang="el-GR" dirty="0"/>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 Publisher Client</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dirty="0"/>
              <a:t>Μ</a:t>
            </a:r>
            <a:r>
              <a:rPr lang="en-US" dirty="0"/>
              <a:t>QTT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558634" y="249949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841671" y="4166641"/>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C67518B2-6F3B-4C2D-872D-C89EF8321CF6}"/>
              </a:ext>
            </a:extLst>
          </p:cNvPr>
          <p:cNvSpPr txBox="1"/>
          <p:nvPr/>
        </p:nvSpPr>
        <p:spPr>
          <a:xfrm>
            <a:off x="5105348" y="1348024"/>
            <a:ext cx="4038652" cy="4555093"/>
          </a:xfrm>
          <a:prstGeom prst="rect">
            <a:avLst/>
          </a:prstGeom>
          <a:noFill/>
        </p:spPr>
        <p:txBody>
          <a:bodyPr wrap="square">
            <a:spAutoFit/>
          </a:bodyPr>
          <a:lstStyle/>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Broker</a:t>
            </a:r>
            <a:r>
              <a:rPr lang="en-US" b="0" i="0" dirty="0">
                <a:solidFill>
                  <a:srgbClr val="333333"/>
                </a:solidFill>
                <a:effectLst/>
                <a:latin typeface="Helvetica Neue"/>
              </a:rPr>
              <a:t> - o </a:t>
            </a:r>
            <a:r>
              <a:rPr lang="el-GR" b="0" i="0" dirty="0">
                <a:solidFill>
                  <a:srgbClr val="333333"/>
                </a:solidFill>
                <a:effectLst/>
                <a:latin typeface="Helvetica Neue"/>
              </a:rPr>
              <a:t>ενδιάμεσος εξυπηρετητής </a:t>
            </a:r>
            <a:r>
              <a:rPr lang="en-US" b="0" i="0" dirty="0">
                <a:solidFill>
                  <a:srgbClr val="333333"/>
                </a:solidFill>
                <a:effectLst/>
                <a:latin typeface="Helvetica Neue"/>
              </a:rPr>
              <a:t>(server) </a:t>
            </a:r>
            <a:r>
              <a:rPr lang="el-GR" b="0" i="0" dirty="0">
                <a:solidFill>
                  <a:srgbClr val="333333"/>
                </a:solidFill>
                <a:effectLst/>
                <a:latin typeface="Helvetica Neue"/>
              </a:rPr>
              <a:t>που διανέμει την πληροφορία στους πελάτες </a:t>
            </a:r>
            <a:r>
              <a:rPr lang="en-US" b="0" i="0" dirty="0">
                <a:solidFill>
                  <a:srgbClr val="333333"/>
                </a:solidFill>
                <a:effectLst/>
                <a:latin typeface="Helvetica Neue"/>
              </a:rPr>
              <a:t>(client) </a:t>
            </a:r>
            <a:r>
              <a:rPr lang="el-GR" b="0" i="0" dirty="0">
                <a:solidFill>
                  <a:srgbClr val="333333"/>
                </a:solidFill>
                <a:effectLst/>
                <a:latin typeface="Helvetica Neue"/>
              </a:rPr>
              <a:t>που είναι συνδεμένοι σε αυτόν και ενδιαφερόμενοι για ένα θέμα </a:t>
            </a:r>
            <a:r>
              <a:rPr lang="en-US" dirty="0">
                <a:solidFill>
                  <a:srgbClr val="333333"/>
                </a:solidFill>
                <a:latin typeface="Helvetica Neue"/>
              </a:rPr>
              <a:t>(topic)</a:t>
            </a:r>
            <a:r>
              <a:rPr lang="en-US" b="0" i="0" dirty="0">
                <a:solidFill>
                  <a:srgbClr val="333333"/>
                </a:solidFill>
                <a:effectLst/>
                <a:latin typeface="Helvetica Neue"/>
              </a:rPr>
              <a:t>.</a:t>
            </a:r>
          </a:p>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Client</a:t>
            </a:r>
            <a:r>
              <a:rPr lang="en-US" b="0" i="0" dirty="0">
                <a:solidFill>
                  <a:srgbClr val="333333"/>
                </a:solidFill>
                <a:effectLst/>
                <a:latin typeface="Helvetica Neue"/>
              </a:rPr>
              <a:t> - </a:t>
            </a:r>
            <a:r>
              <a:rPr lang="el-GR" dirty="0">
                <a:solidFill>
                  <a:srgbClr val="333333"/>
                </a:solidFill>
                <a:latin typeface="Helvetica Neue"/>
              </a:rPr>
              <a:t>η συσκευή</a:t>
            </a:r>
            <a:r>
              <a:rPr lang="en-US" dirty="0">
                <a:solidFill>
                  <a:srgbClr val="333333"/>
                </a:solidFill>
                <a:latin typeface="Helvetica Neue"/>
              </a:rPr>
              <a:t> </a:t>
            </a:r>
            <a:r>
              <a:rPr lang="el-GR" dirty="0">
                <a:solidFill>
                  <a:srgbClr val="333333"/>
                </a:solidFill>
                <a:latin typeface="Helvetica Neue"/>
              </a:rPr>
              <a:t>τύπου πελάτης που είναι συνδεμένη στον </a:t>
            </a:r>
            <a:r>
              <a:rPr lang="en-US" dirty="0">
                <a:solidFill>
                  <a:srgbClr val="333333"/>
                </a:solidFill>
                <a:latin typeface="Helvetica Neue"/>
              </a:rPr>
              <a:t>broker </a:t>
            </a:r>
            <a:r>
              <a:rPr lang="el-GR" dirty="0">
                <a:solidFill>
                  <a:srgbClr val="333333"/>
                </a:solidFill>
                <a:latin typeface="Helvetica Neue"/>
              </a:rPr>
              <a:t>προκειμένου να αποστείλει ή λάβει πληροφορία.</a:t>
            </a:r>
            <a:endParaRPr lang="en-US" b="0" i="0" dirty="0">
              <a:solidFill>
                <a:srgbClr val="333333"/>
              </a:solidFill>
              <a:effectLst/>
              <a:latin typeface="Helvetica Neue"/>
            </a:endParaRPr>
          </a:p>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Topic</a:t>
            </a:r>
            <a:r>
              <a:rPr lang="en-US" b="0" i="0" dirty="0">
                <a:solidFill>
                  <a:srgbClr val="333333"/>
                </a:solidFill>
                <a:effectLst/>
                <a:latin typeface="Helvetica Neue"/>
              </a:rPr>
              <a:t> - </a:t>
            </a:r>
            <a:r>
              <a:rPr lang="el-GR" b="0" i="0" dirty="0">
                <a:solidFill>
                  <a:srgbClr val="333333"/>
                </a:solidFill>
                <a:effectLst/>
                <a:latin typeface="Helvetica Neue"/>
              </a:rPr>
              <a:t>Το θέμα το οποίο ενδιαφέρει τους </a:t>
            </a:r>
            <a:r>
              <a:rPr lang="en-US" b="0" i="0" dirty="0">
                <a:solidFill>
                  <a:srgbClr val="333333"/>
                </a:solidFill>
                <a:effectLst/>
                <a:latin typeface="Helvetica Neue"/>
              </a:rPr>
              <a:t>clients</a:t>
            </a:r>
            <a:r>
              <a:rPr lang="el-GR" b="0" i="0" dirty="0">
                <a:solidFill>
                  <a:srgbClr val="333333"/>
                </a:solidFill>
                <a:effectLst/>
                <a:latin typeface="Helvetica Neue"/>
              </a:rPr>
              <a:t>. Οι </a:t>
            </a:r>
            <a:r>
              <a:rPr lang="en-US" b="0" i="0" dirty="0">
                <a:solidFill>
                  <a:srgbClr val="333333"/>
                </a:solidFill>
                <a:effectLst/>
                <a:latin typeface="Helvetica Neue"/>
              </a:rPr>
              <a:t>clients </a:t>
            </a:r>
            <a:r>
              <a:rPr lang="el-GR" dirty="0">
                <a:solidFill>
                  <a:srgbClr val="333333"/>
                </a:solidFill>
                <a:latin typeface="Helvetica Neue"/>
              </a:rPr>
              <a:t>κάνουν </a:t>
            </a:r>
            <a:r>
              <a:rPr lang="en-US" b="0" i="0" dirty="0">
                <a:solidFill>
                  <a:srgbClr val="333333"/>
                </a:solidFill>
                <a:effectLst/>
                <a:latin typeface="Helvetica Neue"/>
              </a:rPr>
              <a:t>publish, subscribe, </a:t>
            </a:r>
            <a:r>
              <a:rPr lang="el-GR" b="0" i="0" dirty="0">
                <a:solidFill>
                  <a:srgbClr val="333333"/>
                </a:solidFill>
                <a:effectLst/>
                <a:latin typeface="Helvetica Neue"/>
              </a:rPr>
              <a:t>ή και τα δύο, σε ένα </a:t>
            </a:r>
            <a:r>
              <a:rPr lang="en-US" b="0" i="0" dirty="0">
                <a:solidFill>
                  <a:srgbClr val="333333"/>
                </a:solidFill>
                <a:effectLst/>
                <a:latin typeface="Helvetica Neue"/>
              </a:rPr>
              <a:t>topic.</a:t>
            </a:r>
          </a:p>
        </p:txBody>
      </p:sp>
      <p:sp>
        <p:nvSpPr>
          <p:cNvPr id="23" name="Oval 22">
            <a:extLst>
              <a:ext uri="{FF2B5EF4-FFF2-40B4-BE49-F238E27FC236}">
                <a16:creationId xmlns:a16="http://schemas.microsoft.com/office/drawing/2014/main" id="{B3ADFA0F-C9E4-44B9-AB81-5C740CF3D3BD}"/>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a:t>
            </a:r>
            <a:r>
              <a:rPr lang="en-US" sz="1200" dirty="0"/>
              <a:t>opic 1 </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Topi</a:t>
            </a:r>
            <a:r>
              <a:rPr lang="en-US" sz="1200" dirty="0"/>
              <a:t>c 2</a:t>
            </a:r>
            <a:endParaRPr kumimoji="0" lang="el-GR" sz="1200" b="0" i="0" u="none" strike="noStrike" cap="none" normalizeH="0" baseline="0" dirty="0">
              <a:ln>
                <a:noFill/>
              </a:ln>
              <a:solidFill>
                <a:schemeClr val="tx1"/>
              </a:solidFill>
              <a:effectLst/>
              <a:latin typeface="Verdana" pitchFamily="34" charset="0"/>
            </a:endParaRPr>
          </a:p>
        </p:txBody>
      </p:sp>
      <p:cxnSp>
        <p:nvCxnSpPr>
          <p:cNvPr id="25" name="Straight Arrow Connector 24">
            <a:extLst>
              <a:ext uri="{FF2B5EF4-FFF2-40B4-BE49-F238E27FC236}">
                <a16:creationId xmlns:a16="http://schemas.microsoft.com/office/drawing/2014/main" id="{79776D73-21AC-4EC0-833D-5DD94FFE1562}"/>
              </a:ext>
            </a:extLst>
          </p:cNvPr>
          <p:cNvCxnSpPr>
            <a:cxnSpLocks/>
          </p:cNvCxnSpPr>
          <p:nvPr/>
        </p:nvCxnSpPr>
        <p:spPr bwMode="auto">
          <a:xfrm flipV="1">
            <a:off x="2371087" y="4374046"/>
            <a:ext cx="1334882" cy="8025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98A65F6-02F2-4252-82AB-30C6998C45CF}"/>
              </a:ext>
            </a:extLst>
          </p:cNvPr>
          <p:cNvCxnSpPr>
            <a:cxnSpLocks/>
          </p:cNvCxnSpPr>
          <p:nvPr/>
        </p:nvCxnSpPr>
        <p:spPr bwMode="auto">
          <a:xfrm flipH="1" flipV="1">
            <a:off x="2362200" y="2691359"/>
            <a:ext cx="1105057" cy="9406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77D4D0BD-5E4C-435B-8F88-6D07ED0E3F02}"/>
              </a:ext>
            </a:extLst>
          </p:cNvPr>
          <p:cNvSpPr txBox="1"/>
          <p:nvPr/>
        </p:nvSpPr>
        <p:spPr>
          <a:xfrm>
            <a:off x="1447800" y="4796954"/>
            <a:ext cx="4572000" cy="646331"/>
          </a:xfrm>
          <a:prstGeom prst="rect">
            <a:avLst/>
          </a:prstGeom>
          <a:noFill/>
        </p:spPr>
        <p:txBody>
          <a:bodyPr wrap="square">
            <a:spAutoFit/>
          </a:bodyPr>
          <a:lstStyle/>
          <a:p>
            <a:r>
              <a:rPr lang="en-US" sz="1800" dirty="0">
                <a:latin typeface="Courier New" panose="02070309020205020404" pitchFamily="49" charset="0"/>
                <a:cs typeface="Courier New" panose="02070309020205020404" pitchFamily="49" charset="0"/>
              </a:rPr>
              <a:t>CONNECT/</a:t>
            </a:r>
          </a:p>
          <a:p>
            <a:r>
              <a:rPr lang="en-US" sz="1800" dirty="0">
                <a:latin typeface="Courier New" panose="02070309020205020404" pitchFamily="49" charset="0"/>
                <a:cs typeface="Courier New" panose="02070309020205020404" pitchFamily="49" charset="0"/>
              </a:rPr>
              <a:t>DISCONNECT</a:t>
            </a:r>
            <a:endParaRPr lang="el-GR"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AC781C84-D7E7-4CB0-9B3C-92DF5612DD53}"/>
              </a:ext>
            </a:extLst>
          </p:cNvPr>
          <p:cNvSpPr txBox="1"/>
          <p:nvPr/>
        </p:nvSpPr>
        <p:spPr>
          <a:xfrm>
            <a:off x="133402" y="3165942"/>
            <a:ext cx="4572000" cy="646331"/>
          </a:xfrm>
          <a:prstGeom prst="rect">
            <a:avLst/>
          </a:prstGeom>
          <a:noFill/>
        </p:spPr>
        <p:txBody>
          <a:bodyPr wrap="square">
            <a:spAutoFit/>
          </a:bodyPr>
          <a:lstStyle/>
          <a:p>
            <a:r>
              <a:rPr lang="en-US" sz="1800" dirty="0">
                <a:latin typeface="Courier New" panose="02070309020205020404" pitchFamily="49" charset="0"/>
                <a:cs typeface="Courier New" panose="02070309020205020404" pitchFamily="49" charset="0"/>
              </a:rPr>
              <a:t>CONNECT/</a:t>
            </a:r>
          </a:p>
          <a:p>
            <a:r>
              <a:rPr lang="en-US" sz="1800" dirty="0">
                <a:latin typeface="Courier New" panose="02070309020205020404" pitchFamily="49" charset="0"/>
                <a:cs typeface="Courier New" panose="02070309020205020404" pitchFamily="49" charset="0"/>
              </a:rPr>
              <a:t>DISCONNECT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18401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Clients: Publisher &amp; subscriber</a:t>
            </a:r>
            <a:endParaRPr lang="el-GR" dirty="0"/>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 Publisher Client</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dirty="0"/>
              <a:t>Μ</a:t>
            </a:r>
            <a:r>
              <a:rPr lang="en-US" dirty="0"/>
              <a:t>QTT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558634" y="249949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721012" y="2628275"/>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a:t>
            </a:r>
            <a:r>
              <a:rPr lang="en-US" dirty="0">
                <a:latin typeface="Courier New" panose="02070309020205020404" pitchFamily="49" charset="0"/>
                <a:cs typeface="Courier New" panose="02070309020205020404" pitchFamily="49" charset="0"/>
              </a:rPr>
              <a:t> </a:t>
            </a:r>
            <a:r>
              <a:rPr lang="en-US" i="1" dirty="0"/>
              <a:t>to topic </a:t>
            </a:r>
          </a:p>
          <a:p>
            <a:r>
              <a:rPr lang="en-US" i="1" dirty="0"/>
              <a:t>“Topic 1”</a:t>
            </a:r>
            <a:endParaRPr lang="el-GR" i="1" dirty="0"/>
          </a:p>
        </p:txBody>
      </p: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841671" y="4166641"/>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C9387A74-168B-4EE3-B4C1-23BDF1D68329}"/>
              </a:ext>
            </a:extLst>
          </p:cNvPr>
          <p:cNvSpPr txBox="1"/>
          <p:nvPr/>
        </p:nvSpPr>
        <p:spPr>
          <a:xfrm>
            <a:off x="108427" y="4190375"/>
            <a:ext cx="2792752" cy="1477328"/>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Subscribe</a:t>
            </a:r>
            <a:r>
              <a:rPr lang="en-US" i="1" dirty="0"/>
              <a:t>/</a:t>
            </a:r>
          </a:p>
          <a:p>
            <a:r>
              <a:rPr lang="en-US" b="1" dirty="0">
                <a:solidFill>
                  <a:srgbClr val="0066FF"/>
                </a:solidFill>
                <a:latin typeface="Courier New" panose="02070309020205020404" pitchFamily="49" charset="0"/>
                <a:cs typeface="Courier New" panose="02070309020205020404" pitchFamily="49" charset="0"/>
              </a:rPr>
              <a:t>Unsubscribe </a:t>
            </a:r>
            <a:r>
              <a:rPr lang="en-US" i="1" dirty="0"/>
              <a:t>to topic </a:t>
            </a:r>
          </a:p>
          <a:p>
            <a:r>
              <a:rPr lang="en-US" i="1" dirty="0"/>
              <a:t>“Topic 1” </a:t>
            </a:r>
            <a:endParaRPr lang="el-GR" i="1" dirty="0"/>
          </a:p>
          <a:p>
            <a:r>
              <a:rPr lang="en-US" i="1" dirty="0"/>
              <a:t> </a:t>
            </a:r>
            <a:endParaRPr lang="el-GR" i="1" dirty="0"/>
          </a:p>
          <a:p>
            <a:endParaRPr lang="el-GR" i="1" dirty="0"/>
          </a:p>
        </p:txBody>
      </p:sp>
      <p:sp>
        <p:nvSpPr>
          <p:cNvPr id="22" name="TextBox 21">
            <a:extLst>
              <a:ext uri="{FF2B5EF4-FFF2-40B4-BE49-F238E27FC236}">
                <a16:creationId xmlns:a16="http://schemas.microsoft.com/office/drawing/2014/main" id="{C67518B2-6F3B-4C2D-872D-C89EF8321CF6}"/>
              </a:ext>
            </a:extLst>
          </p:cNvPr>
          <p:cNvSpPr txBox="1"/>
          <p:nvPr/>
        </p:nvSpPr>
        <p:spPr>
          <a:xfrm>
            <a:off x="4953000" y="1348024"/>
            <a:ext cx="4082573" cy="5078313"/>
          </a:xfrm>
          <a:prstGeom prst="rect">
            <a:avLst/>
          </a:prstGeom>
          <a:noFill/>
        </p:spPr>
        <p:txBody>
          <a:bodyPr wrap="square">
            <a:spAutoFit/>
          </a:bodyPr>
          <a:lstStyle/>
          <a:p>
            <a:pPr marL="285750" indent="-285750" algn="l">
              <a:buFont typeface="Wingdings" panose="05000000000000000000" pitchFamily="2" charset="2"/>
              <a:buChar char="§"/>
            </a:pPr>
            <a:r>
              <a:rPr lang="en-US" b="1" i="0" dirty="0">
                <a:solidFill>
                  <a:srgbClr val="333333"/>
                </a:solidFill>
                <a:effectLst/>
                <a:latin typeface="Helvetica Neue"/>
              </a:rPr>
              <a:t>Publisher</a:t>
            </a:r>
            <a:r>
              <a:rPr lang="en-US" b="0" i="0" dirty="0">
                <a:solidFill>
                  <a:srgbClr val="333333"/>
                </a:solidFill>
                <a:effectLst/>
                <a:latin typeface="Helvetica Neue"/>
              </a:rPr>
              <a:t> - </a:t>
            </a:r>
            <a:r>
              <a:rPr lang="el-GR" b="0" i="0" dirty="0">
                <a:solidFill>
                  <a:srgbClr val="333333"/>
                </a:solidFill>
                <a:effectLst/>
                <a:latin typeface="Helvetica Neue"/>
              </a:rPr>
              <a:t>Οι </a:t>
            </a:r>
            <a:r>
              <a:rPr lang="en-US" b="0" i="0" dirty="0">
                <a:solidFill>
                  <a:srgbClr val="333333"/>
                </a:solidFill>
                <a:effectLst/>
                <a:latin typeface="Helvetica Neue"/>
              </a:rPr>
              <a:t>Clients </a:t>
            </a:r>
            <a:r>
              <a:rPr lang="el-GR" b="0" i="0" dirty="0">
                <a:solidFill>
                  <a:srgbClr val="333333"/>
                </a:solidFill>
                <a:effectLst/>
                <a:latin typeface="Helvetica Neue"/>
              </a:rPr>
              <a:t>που </a:t>
            </a:r>
            <a:r>
              <a:rPr lang="en-US" b="0" i="0" dirty="0">
                <a:solidFill>
                  <a:srgbClr val="333333"/>
                </a:solidFill>
                <a:effectLst/>
                <a:latin typeface="Helvetica Neue"/>
              </a:rPr>
              <a:t> </a:t>
            </a:r>
            <a:r>
              <a:rPr lang="el-GR" b="0" i="0" dirty="0">
                <a:solidFill>
                  <a:srgbClr val="333333"/>
                </a:solidFill>
                <a:effectLst/>
                <a:latin typeface="Helvetica Neue"/>
              </a:rPr>
              <a:t>στέλνουν πληροφορία στον </a:t>
            </a:r>
            <a:r>
              <a:rPr lang="en-US" b="0" i="0" dirty="0">
                <a:solidFill>
                  <a:srgbClr val="333333"/>
                </a:solidFill>
                <a:effectLst/>
                <a:latin typeface="Helvetica Neue"/>
              </a:rPr>
              <a:t>Broker </a:t>
            </a:r>
            <a:r>
              <a:rPr lang="el-GR" b="0" i="0" dirty="0">
                <a:solidFill>
                  <a:srgbClr val="333333"/>
                </a:solidFill>
                <a:effectLst/>
                <a:latin typeface="Helvetica Neue"/>
              </a:rPr>
              <a:t>προκειμ</a:t>
            </a:r>
            <a:r>
              <a:rPr lang="el-GR" dirty="0">
                <a:solidFill>
                  <a:srgbClr val="333333"/>
                </a:solidFill>
                <a:latin typeface="Helvetica Neue"/>
              </a:rPr>
              <a:t>ένου να την διανείμει στους ενδιαφερόμενους για το </a:t>
            </a:r>
            <a:r>
              <a:rPr lang="en-US" dirty="0">
                <a:solidFill>
                  <a:srgbClr val="333333"/>
                </a:solidFill>
                <a:latin typeface="Helvetica Neue"/>
              </a:rPr>
              <a:t>topic clients</a:t>
            </a:r>
            <a:r>
              <a:rPr lang="en-US" b="0" i="0" dirty="0">
                <a:solidFill>
                  <a:srgbClr val="333333"/>
                </a:solidFill>
                <a:effectLst/>
                <a:latin typeface="Helvetica Neue"/>
              </a:rPr>
              <a:t>.</a:t>
            </a:r>
          </a:p>
          <a:p>
            <a:pPr marL="285750" indent="-285750" algn="l">
              <a:buFont typeface="Wingdings" panose="05000000000000000000" pitchFamily="2" charset="2"/>
              <a:buChar char="§"/>
            </a:pPr>
            <a:endParaRPr lang="en-US" b="0" i="0" dirty="0">
              <a:solidFill>
                <a:srgbClr val="333333"/>
              </a:solidFill>
              <a:effectLst/>
              <a:latin typeface="Helvetica Neue"/>
            </a:endParaRPr>
          </a:p>
          <a:p>
            <a:pPr marL="285750" indent="-285750" algn="l">
              <a:buFont typeface="Wingdings" panose="05000000000000000000" pitchFamily="2" charset="2"/>
              <a:buChar char="§"/>
            </a:pPr>
            <a:r>
              <a:rPr lang="en-US" b="1" i="0" dirty="0">
                <a:solidFill>
                  <a:srgbClr val="333333"/>
                </a:solidFill>
                <a:effectLst/>
                <a:latin typeface="Helvetica Neue"/>
              </a:rPr>
              <a:t>Subscriber</a:t>
            </a:r>
            <a:r>
              <a:rPr lang="en-US" b="0" i="0" dirty="0">
                <a:solidFill>
                  <a:srgbClr val="333333"/>
                </a:solidFill>
                <a:effectLst/>
                <a:latin typeface="Helvetica Neue"/>
              </a:rPr>
              <a:t> - </a:t>
            </a:r>
            <a:r>
              <a:rPr lang="el-GR" dirty="0">
                <a:solidFill>
                  <a:srgbClr val="333333"/>
                </a:solidFill>
                <a:latin typeface="Helvetica Neue"/>
              </a:rPr>
              <a:t>Οι </a:t>
            </a:r>
            <a:r>
              <a:rPr lang="en-US" dirty="0">
                <a:solidFill>
                  <a:srgbClr val="333333"/>
                </a:solidFill>
                <a:latin typeface="Helvetica Neue"/>
              </a:rPr>
              <a:t>c</a:t>
            </a:r>
            <a:r>
              <a:rPr lang="en-US" b="0" i="0" dirty="0">
                <a:solidFill>
                  <a:srgbClr val="333333"/>
                </a:solidFill>
                <a:effectLst/>
                <a:latin typeface="Helvetica Neue"/>
              </a:rPr>
              <a:t>lients </a:t>
            </a:r>
            <a:r>
              <a:rPr lang="el-GR" dirty="0">
                <a:solidFill>
                  <a:srgbClr val="333333"/>
                </a:solidFill>
                <a:latin typeface="Helvetica Neue"/>
              </a:rPr>
              <a:t>ενημερώνουν το </a:t>
            </a:r>
            <a:r>
              <a:rPr lang="en-US" b="0" i="0" dirty="0">
                <a:solidFill>
                  <a:srgbClr val="333333"/>
                </a:solidFill>
                <a:effectLst/>
                <a:latin typeface="Helvetica Neue"/>
              </a:rPr>
              <a:t>broker </a:t>
            </a:r>
            <a:r>
              <a:rPr lang="el-GR" b="0" i="0" dirty="0">
                <a:solidFill>
                  <a:srgbClr val="333333"/>
                </a:solidFill>
                <a:effectLst/>
                <a:latin typeface="Helvetica Neue"/>
              </a:rPr>
              <a:t>για ποιο/α θέμα/τα ενδιαφέρονται</a:t>
            </a:r>
            <a:r>
              <a:rPr lang="en-US" b="0" i="0" dirty="0">
                <a:solidFill>
                  <a:srgbClr val="333333"/>
                </a:solidFill>
                <a:effectLst/>
                <a:latin typeface="Helvetica Neue"/>
              </a:rPr>
              <a:t>. </a:t>
            </a:r>
            <a:r>
              <a:rPr lang="el-GR" b="0" i="0" dirty="0">
                <a:solidFill>
                  <a:srgbClr val="333333"/>
                </a:solidFill>
                <a:effectLst/>
                <a:latin typeface="Helvetica Neue"/>
              </a:rPr>
              <a:t> Όταν ένας </a:t>
            </a:r>
            <a:r>
              <a:rPr lang="en-US" b="0" i="0" dirty="0">
                <a:solidFill>
                  <a:srgbClr val="333333"/>
                </a:solidFill>
                <a:effectLst/>
                <a:latin typeface="Helvetica Neue"/>
              </a:rPr>
              <a:t> client</a:t>
            </a:r>
            <a:r>
              <a:rPr lang="el-GR" b="0" i="0" dirty="0">
                <a:solidFill>
                  <a:srgbClr val="333333"/>
                </a:solidFill>
                <a:effectLst/>
                <a:latin typeface="Helvetica Neue"/>
              </a:rPr>
              <a:t> εγγράφεται σε ένα</a:t>
            </a:r>
            <a:r>
              <a:rPr lang="en-US" b="0" i="0" dirty="0">
                <a:solidFill>
                  <a:srgbClr val="333333"/>
                </a:solidFill>
                <a:effectLst/>
                <a:latin typeface="Helvetica Neue"/>
              </a:rPr>
              <a:t> topic, </a:t>
            </a:r>
            <a:r>
              <a:rPr lang="el-GR" b="0" i="0" dirty="0">
                <a:solidFill>
                  <a:srgbClr val="333333"/>
                </a:solidFill>
                <a:effectLst/>
                <a:latin typeface="Helvetica Neue"/>
              </a:rPr>
              <a:t>όλα τα μηνύματα που στέλνονται στον </a:t>
            </a:r>
            <a:r>
              <a:rPr lang="en-US" b="0" i="0" dirty="0">
                <a:solidFill>
                  <a:srgbClr val="333333"/>
                </a:solidFill>
                <a:effectLst/>
                <a:latin typeface="Helvetica Neue"/>
              </a:rPr>
              <a:t>broker </a:t>
            </a:r>
            <a:r>
              <a:rPr lang="el-GR" b="0" i="0" dirty="0">
                <a:solidFill>
                  <a:srgbClr val="333333"/>
                </a:solidFill>
                <a:effectLst/>
                <a:latin typeface="Helvetica Neue"/>
              </a:rPr>
              <a:t>στέλνονται στους</a:t>
            </a:r>
            <a:r>
              <a:rPr lang="en-US" b="0" i="0" dirty="0">
                <a:solidFill>
                  <a:srgbClr val="333333"/>
                </a:solidFill>
                <a:effectLst/>
                <a:latin typeface="Helvetica Neue"/>
              </a:rPr>
              <a:t> subscribers </a:t>
            </a:r>
            <a:r>
              <a:rPr lang="el-GR" b="0" i="0" dirty="0">
                <a:solidFill>
                  <a:srgbClr val="333333"/>
                </a:solidFill>
                <a:effectLst/>
                <a:latin typeface="Helvetica Neue"/>
              </a:rPr>
              <a:t>που είναι εγγεγραμμένοι στο </a:t>
            </a:r>
            <a:r>
              <a:rPr lang="en-US" b="0" i="0" dirty="0">
                <a:solidFill>
                  <a:srgbClr val="333333"/>
                </a:solidFill>
                <a:effectLst/>
                <a:latin typeface="Helvetica Neue"/>
              </a:rPr>
              <a:t>topic. </a:t>
            </a:r>
            <a:r>
              <a:rPr lang="el-GR" b="0" i="0" dirty="0">
                <a:solidFill>
                  <a:srgbClr val="333333"/>
                </a:solidFill>
                <a:effectLst/>
                <a:latin typeface="Helvetica Neue"/>
              </a:rPr>
              <a:t>Οι </a:t>
            </a:r>
            <a:r>
              <a:rPr lang="en-US" b="0" i="0" dirty="0">
                <a:solidFill>
                  <a:srgbClr val="333333"/>
                </a:solidFill>
                <a:effectLst/>
                <a:latin typeface="Helvetica Neue"/>
              </a:rPr>
              <a:t>Clients </a:t>
            </a:r>
            <a:r>
              <a:rPr lang="el-GR" b="0" i="0" dirty="0">
                <a:solidFill>
                  <a:srgbClr val="333333"/>
                </a:solidFill>
                <a:effectLst/>
                <a:latin typeface="Helvetica Neue"/>
              </a:rPr>
              <a:t>μπορούν να κάνουν</a:t>
            </a:r>
            <a:r>
              <a:rPr lang="en-US" b="0" i="0" dirty="0">
                <a:solidFill>
                  <a:srgbClr val="333333"/>
                </a:solidFill>
                <a:effectLst/>
                <a:latin typeface="Helvetica Neue"/>
              </a:rPr>
              <a:t> </a:t>
            </a:r>
            <a:r>
              <a:rPr lang="en-US" b="1" i="0" dirty="0">
                <a:solidFill>
                  <a:srgbClr val="333333"/>
                </a:solidFill>
                <a:effectLst/>
                <a:latin typeface="Helvetica Neue"/>
              </a:rPr>
              <a:t>unsubscribe</a:t>
            </a:r>
            <a:r>
              <a:rPr lang="en-US" b="0" i="0" dirty="0">
                <a:solidFill>
                  <a:srgbClr val="333333"/>
                </a:solidFill>
                <a:effectLst/>
                <a:latin typeface="Helvetica Neue"/>
              </a:rPr>
              <a:t> </a:t>
            </a:r>
            <a:r>
              <a:rPr lang="el-GR" dirty="0">
                <a:solidFill>
                  <a:srgbClr val="333333"/>
                </a:solidFill>
                <a:latin typeface="Helvetica Neue"/>
              </a:rPr>
              <a:t>για να σταματήσουν να λαμβάνουν μηνύματα για το συγκεκριμένο </a:t>
            </a:r>
            <a:r>
              <a:rPr lang="en-US" b="0" i="0" dirty="0">
                <a:solidFill>
                  <a:srgbClr val="333333"/>
                </a:solidFill>
                <a:effectLst/>
                <a:latin typeface="Helvetica Neue"/>
              </a:rPr>
              <a:t>topic.</a:t>
            </a:r>
          </a:p>
        </p:txBody>
      </p:sp>
      <p:sp>
        <p:nvSpPr>
          <p:cNvPr id="12" name="Oval 11">
            <a:extLst>
              <a:ext uri="{FF2B5EF4-FFF2-40B4-BE49-F238E27FC236}">
                <a16:creationId xmlns:a16="http://schemas.microsoft.com/office/drawing/2014/main" id="{0F0EE392-DB87-4359-80E3-3B2ED075A87B}"/>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a:t>
            </a:r>
            <a:r>
              <a:rPr lang="en-US" sz="1200" dirty="0"/>
              <a:t>opic 1 </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Topi</a:t>
            </a:r>
            <a:r>
              <a:rPr lang="en-US" sz="1200" dirty="0"/>
              <a:t>c 2</a:t>
            </a:r>
            <a:endParaRPr kumimoji="0" lang="el-GR" sz="12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22542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C332-5B45-46CB-8760-AE636C9672C0}"/>
              </a:ext>
            </a:extLst>
          </p:cNvPr>
          <p:cNvSpPr>
            <a:spLocks noGrp="1"/>
          </p:cNvSpPr>
          <p:nvPr>
            <p:ph type="title"/>
          </p:nvPr>
        </p:nvSpPr>
        <p:spPr/>
        <p:txBody>
          <a:bodyPr/>
          <a:lstStyle/>
          <a:p>
            <a:r>
              <a:rPr lang="el-GR" dirty="0" err="1"/>
              <a:t>QoS</a:t>
            </a:r>
            <a:r>
              <a:rPr lang="el-GR" dirty="0"/>
              <a:t> - Ποιότητα υπηρεσίας</a:t>
            </a:r>
          </a:p>
        </p:txBody>
      </p:sp>
      <p:sp>
        <p:nvSpPr>
          <p:cNvPr id="3" name="Content Placeholder 2">
            <a:extLst>
              <a:ext uri="{FF2B5EF4-FFF2-40B4-BE49-F238E27FC236}">
                <a16:creationId xmlns:a16="http://schemas.microsoft.com/office/drawing/2014/main" id="{C31F61FC-A59A-452A-AF1C-CA65716A946A}"/>
              </a:ext>
            </a:extLst>
          </p:cNvPr>
          <p:cNvSpPr>
            <a:spLocks noGrp="1"/>
          </p:cNvSpPr>
          <p:nvPr>
            <p:ph idx="1"/>
          </p:nvPr>
        </p:nvSpPr>
        <p:spPr>
          <a:xfrm>
            <a:off x="574675" y="1219200"/>
            <a:ext cx="8501062" cy="5410200"/>
          </a:xfrm>
        </p:spPr>
        <p:txBody>
          <a:bodyPr/>
          <a:lstStyle/>
          <a:p>
            <a:pPr>
              <a:spcBef>
                <a:spcPts val="600"/>
              </a:spcBef>
              <a:spcAft>
                <a:spcPts val="600"/>
              </a:spcAft>
            </a:pPr>
            <a:r>
              <a:rPr lang="el-GR" sz="2000" dirty="0"/>
              <a:t>Κάθε </a:t>
            </a:r>
            <a:r>
              <a:rPr lang="en-US" sz="2000" dirty="0"/>
              <a:t>MQTT </a:t>
            </a:r>
            <a:r>
              <a:rPr lang="el-GR" sz="2000" dirty="0"/>
              <a:t>σύνδεση μπορεί να καθορίσει την ποιότητα υπηρεσίας στον</a:t>
            </a:r>
            <a:r>
              <a:rPr lang="en-US" sz="2000" dirty="0"/>
              <a:t> broker </a:t>
            </a:r>
            <a:r>
              <a:rPr lang="el-GR" sz="2000" dirty="0"/>
              <a:t>με μια ακέραια τιμή που κυμαίνεται από 0-2. Το </a:t>
            </a:r>
            <a:r>
              <a:rPr lang="el-GR" sz="2000" dirty="0" err="1"/>
              <a:t>QoS</a:t>
            </a:r>
            <a:r>
              <a:rPr lang="el-GR" sz="2000" dirty="0"/>
              <a:t> δεν επηρεάζει τον χειρισμό των μεταδόσεων δεδομένων TCP, μόνο μεταξύ των πελατών MQTT.</a:t>
            </a:r>
            <a:endParaRPr lang="en-US" sz="2000" dirty="0"/>
          </a:p>
          <a:p>
            <a:pPr lvl="1">
              <a:spcBef>
                <a:spcPts val="600"/>
              </a:spcBef>
              <a:spcAft>
                <a:spcPts val="600"/>
              </a:spcAft>
            </a:pPr>
            <a:r>
              <a:rPr lang="el-GR" sz="1800" dirty="0"/>
              <a:t>Η </a:t>
            </a:r>
            <a:r>
              <a:rPr lang="el-GR" sz="1800" b="1" dirty="0"/>
              <a:t>τιμή 0 </a:t>
            </a:r>
            <a:r>
              <a:rPr lang="el-GR" sz="1800" dirty="0"/>
              <a:t>καθορίζει αποστολή το πολύ μία φορά ή μία και μόνο μία φορά </a:t>
            </a:r>
            <a:r>
              <a:rPr lang="el-GR" sz="1800" i="1" dirty="0"/>
              <a:t>χωρίς να απαιτείται επιβεβαίωση παράδοσης</a:t>
            </a:r>
            <a:r>
              <a:rPr lang="en-US" sz="1800" i="1" dirty="0"/>
              <a:t> </a:t>
            </a:r>
            <a:r>
              <a:rPr lang="en-US" sz="1800" dirty="0"/>
              <a:t>(</a:t>
            </a:r>
            <a:r>
              <a:rPr lang="en-US" sz="1800" b="1" i="1" dirty="0"/>
              <a:t>most once</a:t>
            </a:r>
            <a:r>
              <a:rPr lang="en-US" sz="1800" i="1" dirty="0"/>
              <a:t>)</a:t>
            </a:r>
            <a:r>
              <a:rPr lang="el-GR" sz="1800" dirty="0"/>
              <a:t>. Αυτό αναφέρεται συχνά ως «</a:t>
            </a:r>
            <a:r>
              <a:rPr lang="el-GR" sz="1800" i="1" dirty="0"/>
              <a:t>πυροβολήστε και ξεχάστε</a:t>
            </a:r>
            <a:r>
              <a:rPr lang="el-GR" sz="1800" dirty="0"/>
              <a:t>».</a:t>
            </a:r>
            <a:endParaRPr lang="en-US" sz="1800" dirty="0"/>
          </a:p>
          <a:p>
            <a:pPr lvl="1">
              <a:spcBef>
                <a:spcPts val="600"/>
              </a:spcBef>
              <a:spcAft>
                <a:spcPts val="600"/>
              </a:spcAft>
            </a:pPr>
            <a:r>
              <a:rPr lang="el-GR" sz="1800" dirty="0"/>
              <a:t>Η </a:t>
            </a:r>
            <a:r>
              <a:rPr lang="el-GR" sz="1800" b="1" dirty="0"/>
              <a:t>τιμή 1 </a:t>
            </a:r>
            <a:r>
              <a:rPr lang="el-GR" sz="1800" dirty="0"/>
              <a:t>καθορίζει τουλάχιστον μία φορά. Το μήνυμα αποστέλλεται πολλές φορές μέχρι να ληφθεί μια επιβεβαίωση, γνωστή αλλιώς ως επιβεβαιωμένη παράδοση</a:t>
            </a:r>
            <a:r>
              <a:rPr lang="en-US" sz="1800" dirty="0"/>
              <a:t>, (</a:t>
            </a:r>
            <a:r>
              <a:rPr lang="en-US" sz="1800" b="1" i="1" dirty="0"/>
              <a:t>at least once</a:t>
            </a:r>
            <a:r>
              <a:rPr lang="en-US" sz="1800" i="1" dirty="0"/>
              <a:t>)</a:t>
            </a:r>
            <a:r>
              <a:rPr lang="el-GR" sz="1800" dirty="0"/>
              <a:t>. Μπορεί να υπάρξουν πολλαπλά αντίγραφα.</a:t>
            </a:r>
            <a:endParaRPr lang="en-US" sz="1800" dirty="0"/>
          </a:p>
          <a:p>
            <a:pPr lvl="1">
              <a:spcBef>
                <a:spcPts val="600"/>
              </a:spcBef>
              <a:spcAft>
                <a:spcPts val="600"/>
              </a:spcAft>
            </a:pPr>
            <a:r>
              <a:rPr lang="el-GR" sz="1800" dirty="0"/>
              <a:t>Η </a:t>
            </a:r>
            <a:r>
              <a:rPr lang="el-GR" sz="1800" b="1" dirty="0"/>
              <a:t>τιμή 2 </a:t>
            </a:r>
            <a:r>
              <a:rPr lang="el-GR" sz="1800" dirty="0"/>
              <a:t>καθορίζει ακριβώς μία φορά. Οι πελάτες αποστολέα και παραλήπτες χρησιμοποιούν χειραψία δύο επιπέδων για να εξασφαλίσουν ότι λαμβάνεται μόνο ένα αντίγραφο του μηνύματος</a:t>
            </a:r>
            <a:r>
              <a:rPr lang="en-US" sz="1800" dirty="0"/>
              <a:t> (</a:t>
            </a:r>
            <a:r>
              <a:rPr lang="en-US" sz="1800" b="1" i="1" dirty="0"/>
              <a:t>exactly once</a:t>
            </a:r>
            <a:r>
              <a:rPr lang="en-US" sz="1800" i="1" dirty="0"/>
              <a:t>)</a:t>
            </a:r>
            <a:r>
              <a:rPr lang="el-GR" sz="1800" dirty="0"/>
              <a:t>, γνωστό ως εξασφαλισμένη παράδοση.</a:t>
            </a:r>
          </a:p>
        </p:txBody>
      </p:sp>
    </p:spTree>
    <p:extLst>
      <p:ext uri="{BB962C8B-B14F-4D97-AF65-F5344CB8AC3E}">
        <p14:creationId xmlns:p14="http://schemas.microsoft.com/office/powerpoint/2010/main" val="206447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3CF7-6404-4D67-ACAF-A26A7306795A}"/>
              </a:ext>
            </a:extLst>
          </p:cNvPr>
          <p:cNvSpPr>
            <a:spLocks noGrp="1"/>
          </p:cNvSpPr>
          <p:nvPr>
            <p:ph type="title"/>
          </p:nvPr>
        </p:nvSpPr>
        <p:spPr/>
        <p:txBody>
          <a:bodyPr/>
          <a:lstStyle/>
          <a:p>
            <a:r>
              <a:rPr lang="en-US" dirty="0"/>
              <a:t>QoS</a:t>
            </a:r>
            <a:endParaRPr lang="el-GR" dirty="0"/>
          </a:p>
        </p:txBody>
      </p:sp>
      <p:pic>
        <p:nvPicPr>
          <p:cNvPr id="2050" name="Picture 2" descr="mqtt qos">
            <a:extLst>
              <a:ext uri="{FF2B5EF4-FFF2-40B4-BE49-F238E27FC236}">
                <a16:creationId xmlns:a16="http://schemas.microsoft.com/office/drawing/2014/main" id="{323BE2D4-34E2-4A9F-99F4-B6AB51EBCB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3" t="9375"/>
          <a:stretch>
            <a:fillRect/>
          </a:stretch>
        </p:blipFill>
        <p:spPr bwMode="auto">
          <a:xfrm>
            <a:off x="184150" y="1371600"/>
            <a:ext cx="8818369"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442D7E-C964-40E3-BC23-09E288C8CD81}"/>
              </a:ext>
            </a:extLst>
          </p:cNvPr>
          <p:cNvSpPr txBox="1"/>
          <p:nvPr/>
        </p:nvSpPr>
        <p:spPr>
          <a:xfrm>
            <a:off x="152400" y="6581001"/>
            <a:ext cx="7610475" cy="276999"/>
          </a:xfrm>
          <a:prstGeom prst="rect">
            <a:avLst/>
          </a:prstGeom>
          <a:noFill/>
        </p:spPr>
        <p:txBody>
          <a:bodyPr wrap="square">
            <a:spAutoFit/>
          </a:bodyPr>
          <a:lstStyle/>
          <a:p>
            <a:r>
              <a:rPr lang="el-GR" sz="1200" dirty="0">
                <a:hlinkClick r:id="rId3"/>
              </a:rPr>
              <a:t>Πηγή: </a:t>
            </a:r>
            <a:r>
              <a:rPr lang="en-US" sz="1200" dirty="0">
                <a:hlinkClick r:id="rId3"/>
              </a:rPr>
              <a:t>MQTT 101 Tutorial: Introduction and Hands-on using Eclipse </a:t>
            </a:r>
            <a:r>
              <a:rPr lang="en-US" sz="1200" dirty="0" err="1">
                <a:hlinkClick r:id="rId3"/>
              </a:rPr>
              <a:t>Mosquitto</a:t>
            </a:r>
            <a:r>
              <a:rPr lang="en-US" sz="1200" dirty="0">
                <a:hlinkClick r:id="rId3"/>
              </a:rPr>
              <a:t> - </a:t>
            </a:r>
            <a:r>
              <a:rPr lang="en-US" sz="1200" dirty="0" err="1">
                <a:hlinkClick r:id="rId3"/>
              </a:rPr>
              <a:t>Atadiat</a:t>
            </a:r>
            <a:endParaRPr lang="el-GR" sz="1200" dirty="0"/>
          </a:p>
        </p:txBody>
      </p:sp>
    </p:spTree>
    <p:extLst>
      <p:ext uri="{BB962C8B-B14F-4D97-AF65-F5344CB8AC3E}">
        <p14:creationId xmlns:p14="http://schemas.microsoft.com/office/powerpoint/2010/main" val="85829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3</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MQTT &amp; Devices</a:t>
            </a:r>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08393" y="2972484"/>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 </a:t>
            </a:r>
            <a:r>
              <a:rPr lang="en-US" i="1" dirty="0"/>
              <a:t>to topic </a:t>
            </a:r>
          </a:p>
          <a:p>
            <a:r>
              <a:rPr lang="en-US" i="1" dirty="0"/>
              <a:t>“</a:t>
            </a:r>
            <a:r>
              <a:rPr lang="en-US" i="1" dirty="0" err="1"/>
              <a:t>roomA</a:t>
            </a:r>
            <a:r>
              <a:rPr lang="en-US" i="1" dirty="0"/>
              <a:t>\sensor1</a:t>
            </a:r>
            <a:endParaRPr lang="el-GR" i="1" dirty="0"/>
          </a:p>
        </p:txBody>
      </p:sp>
      <p:sp>
        <p:nvSpPr>
          <p:cNvPr id="20" name="TextBox 19">
            <a:extLst>
              <a:ext uri="{FF2B5EF4-FFF2-40B4-BE49-F238E27FC236}">
                <a16:creationId xmlns:a16="http://schemas.microsoft.com/office/drawing/2014/main" id="{A22E3223-2FB8-45C9-9A5A-5867A63819E9}"/>
              </a:ext>
            </a:extLst>
          </p:cNvPr>
          <p:cNvSpPr txBox="1"/>
          <p:nvPr/>
        </p:nvSpPr>
        <p:spPr>
          <a:xfrm>
            <a:off x="5069971" y="4317288"/>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 </a:t>
            </a:r>
            <a:r>
              <a:rPr lang="en-US" i="1" dirty="0"/>
              <a:t>to topic </a:t>
            </a:r>
          </a:p>
          <a:p>
            <a:r>
              <a:rPr lang="en-US" i="1" dirty="0"/>
              <a:t>“</a:t>
            </a:r>
            <a:r>
              <a:rPr lang="en-US" i="1" dirty="0" err="1"/>
              <a:t>roomC</a:t>
            </a:r>
            <a:r>
              <a:rPr lang="en-US" i="1" dirty="0"/>
              <a:t>\sensor3</a:t>
            </a:r>
            <a:endParaRPr lang="el-GR" i="1" dirty="0"/>
          </a:p>
        </p:txBody>
      </p:sp>
      <p:sp>
        <p:nvSpPr>
          <p:cNvPr id="21" name="TextBox 20">
            <a:extLst>
              <a:ext uri="{FF2B5EF4-FFF2-40B4-BE49-F238E27FC236}">
                <a16:creationId xmlns:a16="http://schemas.microsoft.com/office/drawing/2014/main" id="{44715248-6C3F-4974-A3BC-1BD342022263}"/>
              </a:ext>
            </a:extLst>
          </p:cNvPr>
          <p:cNvSpPr txBox="1"/>
          <p:nvPr/>
        </p:nvSpPr>
        <p:spPr>
          <a:xfrm>
            <a:off x="6230449" y="2427722"/>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 </a:t>
            </a:r>
            <a:r>
              <a:rPr lang="en-US" i="1" dirty="0"/>
              <a:t>to topic </a:t>
            </a:r>
          </a:p>
          <a:p>
            <a:r>
              <a:rPr lang="en-US" i="1" dirty="0"/>
              <a:t>“</a:t>
            </a:r>
            <a:r>
              <a:rPr lang="en-US" i="1" dirty="0" err="1"/>
              <a:t>roomB</a:t>
            </a:r>
            <a:r>
              <a:rPr lang="en-US" i="1" dirty="0"/>
              <a:t>\sensor2</a:t>
            </a:r>
            <a:endParaRPr lang="el-GR" i="1" dirty="0"/>
          </a:p>
        </p:txBody>
      </p:sp>
      <p:sp>
        <p:nvSpPr>
          <p:cNvPr id="23" name="TextBox 22">
            <a:extLst>
              <a:ext uri="{FF2B5EF4-FFF2-40B4-BE49-F238E27FC236}">
                <a16:creationId xmlns:a16="http://schemas.microsoft.com/office/drawing/2014/main" id="{48439D00-0924-420B-8D64-6C23295D0146}"/>
              </a:ext>
            </a:extLst>
          </p:cNvPr>
          <p:cNvSpPr txBox="1"/>
          <p:nvPr/>
        </p:nvSpPr>
        <p:spPr>
          <a:xfrm>
            <a:off x="1692931" y="1105585"/>
            <a:ext cx="1616148" cy="646331"/>
          </a:xfrm>
          <a:prstGeom prst="rect">
            <a:avLst/>
          </a:prstGeom>
          <a:noFill/>
        </p:spPr>
        <p:txBody>
          <a:bodyPr wrap="none" rtlCol="0">
            <a:spAutoFit/>
          </a:bodyPr>
          <a:lstStyle/>
          <a:p>
            <a:r>
              <a:rPr lang="en-US" dirty="0">
                <a:solidFill>
                  <a:srgbClr val="0066FF"/>
                </a:solidFill>
              </a:rPr>
              <a:t>IoT device 1</a:t>
            </a:r>
          </a:p>
          <a:p>
            <a:endParaRPr lang="el-GR" dirty="0">
              <a:solidFill>
                <a:srgbClr val="0066FF"/>
              </a:solidFill>
            </a:endParaRPr>
          </a:p>
        </p:txBody>
      </p:sp>
      <p:sp>
        <p:nvSpPr>
          <p:cNvPr id="24" name="TextBox 23">
            <a:extLst>
              <a:ext uri="{FF2B5EF4-FFF2-40B4-BE49-F238E27FC236}">
                <a16:creationId xmlns:a16="http://schemas.microsoft.com/office/drawing/2014/main" id="{02AF816A-AD1E-49B4-A121-E4601FBFB82A}"/>
              </a:ext>
            </a:extLst>
          </p:cNvPr>
          <p:cNvSpPr txBox="1"/>
          <p:nvPr/>
        </p:nvSpPr>
        <p:spPr>
          <a:xfrm>
            <a:off x="8118423" y="1161462"/>
            <a:ext cx="1007006" cy="1200329"/>
          </a:xfrm>
          <a:prstGeom prst="rect">
            <a:avLst/>
          </a:prstGeom>
          <a:noFill/>
        </p:spPr>
        <p:txBody>
          <a:bodyPr wrap="non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2</a:t>
            </a:r>
          </a:p>
          <a:p>
            <a:endParaRPr lang="el-GR" dirty="0">
              <a:solidFill>
                <a:srgbClr val="0066FF"/>
              </a:solidFill>
            </a:endParaRPr>
          </a:p>
        </p:txBody>
      </p:sp>
      <p:sp>
        <p:nvSpPr>
          <p:cNvPr id="25" name="TextBox 24">
            <a:extLst>
              <a:ext uri="{FF2B5EF4-FFF2-40B4-BE49-F238E27FC236}">
                <a16:creationId xmlns:a16="http://schemas.microsoft.com/office/drawing/2014/main" id="{6CD669A5-0255-42AF-8A4C-B0F5D9F92652}"/>
              </a:ext>
            </a:extLst>
          </p:cNvPr>
          <p:cNvSpPr txBox="1"/>
          <p:nvPr/>
        </p:nvSpPr>
        <p:spPr>
          <a:xfrm>
            <a:off x="7568669" y="4419600"/>
            <a:ext cx="1007006" cy="1200329"/>
          </a:xfrm>
          <a:prstGeom prst="rect">
            <a:avLst/>
          </a:prstGeom>
          <a:noFill/>
        </p:spPr>
        <p:txBody>
          <a:bodyPr wrap="squar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3</a:t>
            </a:r>
          </a:p>
          <a:p>
            <a:endParaRPr lang="el-GR" dirty="0">
              <a:solidFill>
                <a:srgbClr val="0066FF"/>
              </a:solidFill>
            </a:endParaRPr>
          </a:p>
        </p:txBody>
      </p:sp>
    </p:spTree>
    <p:extLst>
      <p:ext uri="{BB962C8B-B14F-4D97-AF65-F5344CB8AC3E}">
        <p14:creationId xmlns:p14="http://schemas.microsoft.com/office/powerpoint/2010/main" val="2627791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lumMod val="75000"/>
                  </a:schemeClr>
                </a:solidFill>
              </a:rPr>
              <a:t>Sensor Node 1 – Data producer –MQTT Publisher Client 1</a:t>
            </a:r>
            <a:endParaRPr kumimoji="0" lang="el-GR" sz="1800" b="0" i="0" u="none" strike="noStrike" cap="none" normalizeH="0" baseline="0" dirty="0">
              <a:ln>
                <a:noFill/>
              </a:ln>
              <a:solidFill>
                <a:schemeClr val="bg1">
                  <a:lumMod val="75000"/>
                </a:schemeClr>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lumMod val="75000"/>
                  </a:schemeClr>
                </a:solidFill>
              </a:rPr>
              <a:t>Sensor Node 2– Data producer –Publisher Client 2</a:t>
            </a:r>
            <a:endParaRPr kumimoji="0" lang="el-GR" sz="1800" b="0" i="0" u="none" strike="noStrike" cap="none" normalizeH="0" baseline="0" dirty="0">
              <a:ln>
                <a:noFill/>
              </a:ln>
              <a:solidFill>
                <a:schemeClr val="bg1">
                  <a:lumMod val="75000"/>
                </a:schemeClr>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lumMod val="75000"/>
                  </a:schemeClr>
                </a:solidFill>
              </a:rPr>
              <a:t>Sensor Node 3– Data producer –Publisher 3</a:t>
            </a:r>
            <a:endParaRPr kumimoji="0" lang="el-GR" sz="1800" b="0" i="0" u="none" strike="noStrike" cap="none" normalizeH="0" baseline="0" dirty="0">
              <a:ln>
                <a:noFill/>
              </a:ln>
              <a:solidFill>
                <a:schemeClr val="bg1">
                  <a:lumMod val="75000"/>
                </a:schemeClr>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Data Gatherer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45262" y="2972484"/>
            <a:ext cx="2167581"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roomA</a:t>
            </a:r>
            <a:r>
              <a:rPr lang="en-US" i="1" dirty="0">
                <a:solidFill>
                  <a:schemeClr val="bg2">
                    <a:lumMod val="75000"/>
                  </a:schemeClr>
                </a:solidFill>
              </a:rPr>
              <a:t>\sensor1”</a:t>
            </a:r>
            <a:endParaRPr lang="el-GR" i="1" dirty="0">
              <a:solidFill>
                <a:schemeClr val="bg2">
                  <a:lumMod val="75000"/>
                </a:schemeClr>
              </a:solidFill>
            </a:endParaRPr>
          </a:p>
        </p:txBody>
      </p:sp>
      <p:sp>
        <p:nvSpPr>
          <p:cNvPr id="20" name="TextBox 19">
            <a:extLst>
              <a:ext uri="{FF2B5EF4-FFF2-40B4-BE49-F238E27FC236}">
                <a16:creationId xmlns:a16="http://schemas.microsoft.com/office/drawing/2014/main" id="{A22E3223-2FB8-45C9-9A5A-5867A63819E9}"/>
              </a:ext>
            </a:extLst>
          </p:cNvPr>
          <p:cNvSpPr txBox="1"/>
          <p:nvPr/>
        </p:nvSpPr>
        <p:spPr>
          <a:xfrm>
            <a:off x="5104436" y="4317288"/>
            <a:ext cx="2172390"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roomC</a:t>
            </a:r>
            <a:r>
              <a:rPr lang="en-US" i="1" dirty="0">
                <a:solidFill>
                  <a:schemeClr val="bg2">
                    <a:lumMod val="75000"/>
                  </a:schemeClr>
                </a:solidFill>
              </a:rPr>
              <a:t>\sensor3”</a:t>
            </a:r>
            <a:endParaRPr lang="el-GR" i="1" dirty="0">
              <a:solidFill>
                <a:schemeClr val="bg2">
                  <a:lumMod val="75000"/>
                </a:schemeClr>
              </a:solidFill>
            </a:endParaRPr>
          </a:p>
        </p:txBody>
      </p:sp>
      <p:sp>
        <p:nvSpPr>
          <p:cNvPr id="21" name="TextBox 20">
            <a:extLst>
              <a:ext uri="{FF2B5EF4-FFF2-40B4-BE49-F238E27FC236}">
                <a16:creationId xmlns:a16="http://schemas.microsoft.com/office/drawing/2014/main" id="{44715248-6C3F-4974-A3BC-1BD342022263}"/>
              </a:ext>
            </a:extLst>
          </p:cNvPr>
          <p:cNvSpPr txBox="1"/>
          <p:nvPr/>
        </p:nvSpPr>
        <p:spPr>
          <a:xfrm>
            <a:off x="6266516" y="2427722"/>
            <a:ext cx="2169185"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roomB</a:t>
            </a:r>
            <a:r>
              <a:rPr lang="en-US" i="1" dirty="0">
                <a:solidFill>
                  <a:schemeClr val="bg2">
                    <a:lumMod val="75000"/>
                  </a:schemeClr>
                </a:solidFill>
              </a:rPr>
              <a:t>\sensor2”</a:t>
            </a:r>
            <a:endParaRPr lang="el-GR" i="1" dirty="0">
              <a:solidFill>
                <a:schemeClr val="bg2">
                  <a:lumMod val="75000"/>
                </a:schemeClr>
              </a:solidFill>
            </a:endParaRPr>
          </a:p>
        </p:txBody>
      </p:sp>
      <p:cxnSp>
        <p:nvCxnSpPr>
          <p:cNvPr id="15" name="Straight Arrow Connector 14">
            <a:extLst>
              <a:ext uri="{FF2B5EF4-FFF2-40B4-BE49-F238E27FC236}">
                <a16:creationId xmlns:a16="http://schemas.microsoft.com/office/drawing/2014/main" id="{A9ECA6D0-0AA4-457E-88C5-9334E0307707}"/>
              </a:ext>
            </a:extLst>
          </p:cNvPr>
          <p:cNvCxnSpPr>
            <a:cxnSpLocks/>
            <a:endCxn id="11" idx="0"/>
          </p:cNvCxnSpPr>
          <p:nvPr/>
        </p:nvCxnSpPr>
        <p:spPr bwMode="auto">
          <a:xfrm flipH="1">
            <a:off x="1752652" y="4229725"/>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C9387A74-168B-4EE3-B4C1-23BDF1D68329}"/>
              </a:ext>
            </a:extLst>
          </p:cNvPr>
          <p:cNvSpPr txBox="1"/>
          <p:nvPr/>
        </p:nvSpPr>
        <p:spPr>
          <a:xfrm>
            <a:off x="58316" y="3810684"/>
            <a:ext cx="2581156" cy="1754326"/>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Subscribe</a:t>
            </a:r>
            <a:r>
              <a:rPr lang="en-US" i="1" dirty="0"/>
              <a:t> to topics </a:t>
            </a:r>
          </a:p>
          <a:p>
            <a:r>
              <a:rPr lang="en-US" i="1" dirty="0"/>
              <a:t>“</a:t>
            </a:r>
            <a:r>
              <a:rPr lang="en-US" i="1" dirty="0" err="1"/>
              <a:t>roomA</a:t>
            </a:r>
            <a:r>
              <a:rPr lang="en-US" i="1" dirty="0"/>
              <a:t>\sensor1”,</a:t>
            </a:r>
          </a:p>
          <a:p>
            <a:r>
              <a:rPr lang="en-US" i="1" dirty="0"/>
              <a:t> “</a:t>
            </a:r>
            <a:r>
              <a:rPr lang="en-US" i="1" dirty="0" err="1"/>
              <a:t>roomB</a:t>
            </a:r>
            <a:r>
              <a:rPr lang="en-US" i="1" dirty="0"/>
              <a:t>\sensor2”, </a:t>
            </a:r>
          </a:p>
          <a:p>
            <a:r>
              <a:rPr lang="en-US" i="1" dirty="0"/>
              <a:t>“</a:t>
            </a:r>
            <a:r>
              <a:rPr lang="en-US" i="1" dirty="0" err="1"/>
              <a:t>roomC</a:t>
            </a:r>
            <a:r>
              <a:rPr lang="en-US" i="1" dirty="0"/>
              <a:t>\sensor3” </a:t>
            </a:r>
            <a:endParaRPr lang="el-GR" i="1" dirty="0"/>
          </a:p>
          <a:p>
            <a:r>
              <a:rPr lang="en-US" i="1" dirty="0"/>
              <a:t> </a:t>
            </a:r>
            <a:endParaRPr lang="el-GR" i="1" dirty="0"/>
          </a:p>
          <a:p>
            <a:endParaRPr lang="el-GR" i="1" dirty="0"/>
          </a:p>
        </p:txBody>
      </p:sp>
      <p:sp>
        <p:nvSpPr>
          <p:cNvPr id="16" name="TextBox 15">
            <a:extLst>
              <a:ext uri="{FF2B5EF4-FFF2-40B4-BE49-F238E27FC236}">
                <a16:creationId xmlns:a16="http://schemas.microsoft.com/office/drawing/2014/main" id="{1CC27BF8-A647-40B1-8300-504566EA994B}"/>
              </a:ext>
            </a:extLst>
          </p:cNvPr>
          <p:cNvSpPr txBox="1"/>
          <p:nvPr/>
        </p:nvSpPr>
        <p:spPr>
          <a:xfrm>
            <a:off x="2926375" y="5332599"/>
            <a:ext cx="1711949" cy="923330"/>
          </a:xfrm>
          <a:prstGeom prst="rect">
            <a:avLst/>
          </a:prstGeom>
          <a:noFill/>
        </p:spPr>
        <p:txBody>
          <a:bodyPr wrap="square" rtlCol="0">
            <a:spAutoFit/>
          </a:bodyPr>
          <a:lstStyle/>
          <a:p>
            <a:r>
              <a:rPr lang="en-US" dirty="0">
                <a:solidFill>
                  <a:srgbClr val="0066FF"/>
                </a:solidFill>
              </a:rPr>
              <a:t>Edge Gateway (Server)</a:t>
            </a:r>
            <a:endParaRPr lang="el-GR" dirty="0">
              <a:solidFill>
                <a:srgbClr val="0066FF"/>
              </a:solidFill>
            </a:endParaRPr>
          </a:p>
        </p:txBody>
      </p:sp>
      <p:sp>
        <p:nvSpPr>
          <p:cNvPr id="3" name="TextBox 2">
            <a:extLst>
              <a:ext uri="{FF2B5EF4-FFF2-40B4-BE49-F238E27FC236}">
                <a16:creationId xmlns:a16="http://schemas.microsoft.com/office/drawing/2014/main" id="{09726103-AE0A-D0B4-F96A-B4ECE049434A}"/>
              </a:ext>
            </a:extLst>
          </p:cNvPr>
          <p:cNvSpPr txBox="1"/>
          <p:nvPr/>
        </p:nvSpPr>
        <p:spPr>
          <a:xfrm>
            <a:off x="4313200" y="5252431"/>
            <a:ext cx="4207678" cy="1200329"/>
          </a:xfrm>
          <a:prstGeom prst="rect">
            <a:avLst/>
          </a:prstGeom>
          <a:noFill/>
        </p:spPr>
        <p:txBody>
          <a:bodyPr wrap="square" rtlCol="0">
            <a:spAutoFit/>
          </a:bodyPr>
          <a:lstStyle/>
          <a:p>
            <a:r>
              <a:rPr lang="el-GR" b="1" i="1" dirty="0"/>
              <a:t>@ </a:t>
            </a:r>
            <a:r>
              <a:rPr lang="en-US" b="1" i="1" dirty="0"/>
              <a:t>Edge Gateway:</a:t>
            </a:r>
            <a:endParaRPr lang="en-GB" b="1" i="1" dirty="0"/>
          </a:p>
          <a:p>
            <a:r>
              <a:rPr lang="el-GR" b="1" i="1" dirty="0"/>
              <a:t>Συλλογή, </a:t>
            </a:r>
          </a:p>
          <a:p>
            <a:r>
              <a:rPr lang="el-GR" b="1" i="1" dirty="0"/>
              <a:t>Επεξεργασία, </a:t>
            </a:r>
          </a:p>
          <a:p>
            <a:r>
              <a:rPr lang="el-GR" b="1" i="1" dirty="0"/>
              <a:t>Αποθήκευση Δεδομένων </a:t>
            </a:r>
            <a:endParaRPr lang="en-US" b="1" i="1" dirty="0"/>
          </a:p>
        </p:txBody>
      </p:sp>
    </p:spTree>
    <p:extLst>
      <p:ext uri="{BB962C8B-B14F-4D97-AF65-F5344CB8AC3E}">
        <p14:creationId xmlns:p14="http://schemas.microsoft.com/office/powerpoint/2010/main" val="3120284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2286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20" name="TextBox 19">
            <a:extLst>
              <a:ext uri="{FF2B5EF4-FFF2-40B4-BE49-F238E27FC236}">
                <a16:creationId xmlns:a16="http://schemas.microsoft.com/office/drawing/2014/main" id="{A22E3223-2FB8-45C9-9A5A-5867A63819E9}"/>
              </a:ext>
            </a:extLst>
          </p:cNvPr>
          <p:cNvSpPr txBox="1"/>
          <p:nvPr/>
        </p:nvSpPr>
        <p:spPr>
          <a:xfrm>
            <a:off x="1481426" y="3707973"/>
            <a:ext cx="2375971" cy="646331"/>
          </a:xfrm>
          <a:prstGeom prst="rect">
            <a:avLst/>
          </a:prstGeom>
          <a:noFill/>
        </p:spPr>
        <p:txBody>
          <a:bodyPr wrap="none" rtlCol="0">
            <a:spAutoFit/>
          </a:bodyPr>
          <a:lstStyle/>
          <a:p>
            <a:r>
              <a:rPr lang="en-US" i="1" dirty="0"/>
              <a:t>Publish to topic </a:t>
            </a:r>
          </a:p>
          <a:p>
            <a:r>
              <a:rPr lang="en-US" i="1" dirty="0"/>
              <a:t>“Alerts\</a:t>
            </a:r>
            <a:r>
              <a:rPr lang="en-US" i="1" dirty="0" err="1"/>
              <a:t>RoomsA</a:t>
            </a:r>
            <a:r>
              <a:rPr lang="en-US" i="1" dirty="0"/>
              <a:t>-C”</a:t>
            </a:r>
            <a:endParaRPr lang="el-GR" i="1" dirty="0"/>
          </a:p>
        </p:txBody>
      </p:sp>
      <p:sp>
        <p:nvSpPr>
          <p:cNvPr id="22" name="Rectangle 21">
            <a:extLst>
              <a:ext uri="{FF2B5EF4-FFF2-40B4-BE49-F238E27FC236}">
                <a16:creationId xmlns:a16="http://schemas.microsoft.com/office/drawing/2014/main" id="{3F4CDB79-34AE-4EA6-BC6D-3AE1D438A158}"/>
              </a:ext>
            </a:extLst>
          </p:cNvPr>
          <p:cNvSpPr/>
          <p:nvPr/>
        </p:nvSpPr>
        <p:spPr bwMode="auto">
          <a:xfrm>
            <a:off x="6186311" y="4605536"/>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Alert device  – Subscriber Client  </a:t>
            </a:r>
            <a:endParaRPr kumimoji="0" lang="el-GR" sz="1800" b="0" i="0" u="none" strike="noStrike" cap="none" normalizeH="0" baseline="0" dirty="0">
              <a:ln>
                <a:noFill/>
              </a:ln>
              <a:solidFill>
                <a:schemeClr val="tx1"/>
              </a:solidFill>
              <a:effectLst/>
              <a:latin typeface="Verdana" pitchFamily="34" charset="0"/>
            </a:endParaRPr>
          </a:p>
        </p:txBody>
      </p:sp>
      <p:sp>
        <p:nvSpPr>
          <p:cNvPr id="23" name="TextBox 22">
            <a:extLst>
              <a:ext uri="{FF2B5EF4-FFF2-40B4-BE49-F238E27FC236}">
                <a16:creationId xmlns:a16="http://schemas.microsoft.com/office/drawing/2014/main" id="{332DB6CD-6C16-4CFD-80E4-534D8A13B5FB}"/>
              </a:ext>
            </a:extLst>
          </p:cNvPr>
          <p:cNvSpPr txBox="1"/>
          <p:nvPr/>
        </p:nvSpPr>
        <p:spPr>
          <a:xfrm>
            <a:off x="6038396" y="3725344"/>
            <a:ext cx="2457724" cy="1200329"/>
          </a:xfrm>
          <a:prstGeom prst="rect">
            <a:avLst/>
          </a:prstGeom>
          <a:noFill/>
        </p:spPr>
        <p:txBody>
          <a:bodyPr wrap="none" rtlCol="0">
            <a:spAutoFit/>
          </a:bodyPr>
          <a:lstStyle/>
          <a:p>
            <a:r>
              <a:rPr lang="en-US" i="1" dirty="0"/>
              <a:t>Subscribe to topic </a:t>
            </a:r>
          </a:p>
          <a:p>
            <a:r>
              <a:rPr lang="en-US" i="1" dirty="0"/>
              <a:t>“Alerts\</a:t>
            </a:r>
            <a:r>
              <a:rPr lang="en-US" i="1" dirty="0" err="1"/>
              <a:t>RoomsA</a:t>
            </a:r>
            <a:r>
              <a:rPr lang="en-US" i="1" dirty="0"/>
              <a:t>-C” </a:t>
            </a:r>
            <a:endParaRPr lang="el-GR" i="1" dirty="0"/>
          </a:p>
          <a:p>
            <a:r>
              <a:rPr lang="en-US" i="1" dirty="0"/>
              <a:t> </a:t>
            </a:r>
            <a:endParaRPr lang="el-GR" i="1" dirty="0"/>
          </a:p>
          <a:p>
            <a:endParaRPr lang="el-GR" i="1" dirty="0"/>
          </a:p>
        </p:txBody>
      </p:sp>
      <p:cxnSp>
        <p:nvCxnSpPr>
          <p:cNvPr id="24" name="Straight Arrow Connector 23">
            <a:extLst>
              <a:ext uri="{FF2B5EF4-FFF2-40B4-BE49-F238E27FC236}">
                <a16:creationId xmlns:a16="http://schemas.microsoft.com/office/drawing/2014/main" id="{9B9FCA0C-DA0D-4451-ACC2-7A3075BBB33C}"/>
              </a:ext>
            </a:extLst>
          </p:cNvPr>
          <p:cNvCxnSpPr>
            <a:cxnSpLocks/>
          </p:cNvCxnSpPr>
          <p:nvPr/>
        </p:nvCxnSpPr>
        <p:spPr bwMode="auto">
          <a:xfrm>
            <a:off x="4776296" y="3528376"/>
            <a:ext cx="1277289" cy="1008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C85F6862-976B-4781-AA5A-9DF94B4FE7CF}"/>
              </a:ext>
            </a:extLst>
          </p:cNvPr>
          <p:cNvSpPr/>
          <p:nvPr/>
        </p:nvSpPr>
        <p:spPr bwMode="auto">
          <a:xfrm>
            <a:off x="2895600" y="4533900"/>
            <a:ext cx="2089033"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Data producer – MQTT Publisher Client 4</a:t>
            </a:r>
            <a:endParaRPr kumimoji="0" lang="el-GR" sz="1800" b="0" i="0" u="none" strike="noStrike" cap="none" normalizeH="0" baseline="0" dirty="0">
              <a:ln>
                <a:noFill/>
              </a:ln>
              <a:solidFill>
                <a:schemeClr val="tx1"/>
              </a:solidFill>
              <a:effectLst/>
              <a:latin typeface="Verdana" pitchFamily="34" charset="0"/>
            </a:endParaRPr>
          </a:p>
        </p:txBody>
      </p:sp>
      <p:cxnSp>
        <p:nvCxnSpPr>
          <p:cNvPr id="26" name="Straight Arrow Connector 25">
            <a:extLst>
              <a:ext uri="{FF2B5EF4-FFF2-40B4-BE49-F238E27FC236}">
                <a16:creationId xmlns:a16="http://schemas.microsoft.com/office/drawing/2014/main" id="{9F112B61-42CE-4895-A31D-0BE316B27E61}"/>
              </a:ext>
            </a:extLst>
          </p:cNvPr>
          <p:cNvCxnSpPr>
            <a:cxnSpLocks/>
          </p:cNvCxnSpPr>
          <p:nvPr/>
        </p:nvCxnSpPr>
        <p:spPr bwMode="auto">
          <a:xfrm flipH="1" flipV="1">
            <a:off x="4349475" y="3671654"/>
            <a:ext cx="18230" cy="8622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8FF662BD-3548-401E-864E-E2F6CFBEED85}"/>
              </a:ext>
            </a:extLst>
          </p:cNvPr>
          <p:cNvSpPr txBox="1"/>
          <p:nvPr/>
        </p:nvSpPr>
        <p:spPr>
          <a:xfrm>
            <a:off x="1143000" y="4706034"/>
            <a:ext cx="1488900" cy="923330"/>
          </a:xfrm>
          <a:prstGeom prst="rect">
            <a:avLst/>
          </a:prstGeom>
          <a:noFill/>
        </p:spPr>
        <p:txBody>
          <a:bodyPr wrap="square" rtlCol="0">
            <a:spAutoFit/>
          </a:bodyPr>
          <a:lstStyle/>
          <a:p>
            <a:r>
              <a:rPr lang="en-US" dirty="0">
                <a:solidFill>
                  <a:srgbClr val="0066FF"/>
                </a:solidFill>
              </a:rPr>
              <a:t>Edge Gateway (Server)</a:t>
            </a:r>
            <a:endParaRPr lang="el-GR" dirty="0">
              <a:solidFill>
                <a:srgbClr val="0066FF"/>
              </a:solidFill>
            </a:endParaRPr>
          </a:p>
        </p:txBody>
      </p:sp>
      <p:sp>
        <p:nvSpPr>
          <p:cNvPr id="28" name="TextBox 27">
            <a:extLst>
              <a:ext uri="{FF2B5EF4-FFF2-40B4-BE49-F238E27FC236}">
                <a16:creationId xmlns:a16="http://schemas.microsoft.com/office/drawing/2014/main" id="{37C89CB3-32B4-42A4-A002-E0642D5B9D39}"/>
              </a:ext>
            </a:extLst>
          </p:cNvPr>
          <p:cNvSpPr txBox="1"/>
          <p:nvPr/>
        </p:nvSpPr>
        <p:spPr>
          <a:xfrm>
            <a:off x="6934200" y="5726668"/>
            <a:ext cx="1999245" cy="369332"/>
          </a:xfrm>
          <a:prstGeom prst="rect">
            <a:avLst/>
          </a:prstGeom>
          <a:noFill/>
        </p:spPr>
        <p:txBody>
          <a:bodyPr wrap="square" rtlCol="0">
            <a:spAutoFit/>
          </a:bodyPr>
          <a:lstStyle/>
          <a:p>
            <a:r>
              <a:rPr lang="en-US" dirty="0">
                <a:solidFill>
                  <a:srgbClr val="0066FF"/>
                </a:solidFill>
              </a:rPr>
              <a:t>Android device</a:t>
            </a:r>
            <a:endParaRPr lang="el-GR" dirty="0">
              <a:solidFill>
                <a:srgbClr val="0066FF"/>
              </a:solidFill>
            </a:endParaRPr>
          </a:p>
        </p:txBody>
      </p:sp>
    </p:spTree>
    <p:extLst>
      <p:ext uri="{BB962C8B-B14F-4D97-AF65-F5344CB8AC3E}">
        <p14:creationId xmlns:p14="http://schemas.microsoft.com/office/powerpoint/2010/main" val="1049912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FCD434B-B4FB-43EF-B099-4BFA0E4E80F8}"/>
              </a:ext>
            </a:extLst>
          </p:cNvPr>
          <p:cNvSpPr/>
          <p:nvPr/>
        </p:nvSpPr>
        <p:spPr bwMode="auto">
          <a:xfrm>
            <a:off x="328534" y="5157873"/>
            <a:ext cx="4762500" cy="13591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Data Gatherer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990116" y="4229725"/>
            <a:ext cx="1474486" cy="8653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a:extLst>
              <a:ext uri="{FF2B5EF4-FFF2-40B4-BE49-F238E27FC236}">
                <a16:creationId xmlns:a16="http://schemas.microsoft.com/office/drawing/2014/main" id="{3F4CDB79-34AE-4EA6-BC6D-3AE1D438A158}"/>
              </a:ext>
            </a:extLst>
          </p:cNvPr>
          <p:cNvSpPr/>
          <p:nvPr/>
        </p:nvSpPr>
        <p:spPr bwMode="auto">
          <a:xfrm>
            <a:off x="6186311" y="5367536"/>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Alert device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24" name="Straight Arrow Connector 23">
            <a:extLst>
              <a:ext uri="{FF2B5EF4-FFF2-40B4-BE49-F238E27FC236}">
                <a16:creationId xmlns:a16="http://schemas.microsoft.com/office/drawing/2014/main" id="{9B9FCA0C-DA0D-4451-ACC2-7A3075BBB33C}"/>
              </a:ext>
            </a:extLst>
          </p:cNvPr>
          <p:cNvCxnSpPr>
            <a:cxnSpLocks/>
          </p:cNvCxnSpPr>
          <p:nvPr/>
        </p:nvCxnSpPr>
        <p:spPr bwMode="auto">
          <a:xfrm>
            <a:off x="4776296" y="4290376"/>
            <a:ext cx="1277289" cy="1008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C85F6862-976B-4781-AA5A-9DF94B4FE7CF}"/>
              </a:ext>
            </a:extLst>
          </p:cNvPr>
          <p:cNvSpPr/>
          <p:nvPr/>
        </p:nvSpPr>
        <p:spPr bwMode="auto">
          <a:xfrm>
            <a:off x="2895600" y="5295900"/>
            <a:ext cx="2089033"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Data producer – MQTT Publisher Client 4</a:t>
            </a:r>
            <a:endParaRPr kumimoji="0" lang="el-GR" sz="1800" b="0" i="0" u="none" strike="noStrike" cap="none" normalizeH="0" baseline="0" dirty="0">
              <a:ln>
                <a:noFill/>
              </a:ln>
              <a:solidFill>
                <a:schemeClr val="tx1"/>
              </a:solidFill>
              <a:effectLst/>
              <a:latin typeface="Verdana" pitchFamily="34" charset="0"/>
            </a:endParaRPr>
          </a:p>
        </p:txBody>
      </p:sp>
      <p:cxnSp>
        <p:nvCxnSpPr>
          <p:cNvPr id="26" name="Straight Arrow Connector 25">
            <a:extLst>
              <a:ext uri="{FF2B5EF4-FFF2-40B4-BE49-F238E27FC236}">
                <a16:creationId xmlns:a16="http://schemas.microsoft.com/office/drawing/2014/main" id="{9F112B61-42CE-4895-A31D-0BE316B27E61}"/>
              </a:ext>
            </a:extLst>
          </p:cNvPr>
          <p:cNvCxnSpPr>
            <a:cxnSpLocks/>
          </p:cNvCxnSpPr>
          <p:nvPr/>
        </p:nvCxnSpPr>
        <p:spPr bwMode="auto">
          <a:xfrm flipH="1" flipV="1">
            <a:off x="4349475" y="4433653"/>
            <a:ext cx="345008" cy="6613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E38A60F9-411F-4357-BA27-0C129B022DAC}"/>
              </a:ext>
            </a:extLst>
          </p:cNvPr>
          <p:cNvSpPr txBox="1"/>
          <p:nvPr/>
        </p:nvSpPr>
        <p:spPr>
          <a:xfrm>
            <a:off x="2781577" y="4258270"/>
            <a:ext cx="1798883" cy="923330"/>
          </a:xfrm>
          <a:prstGeom prst="rect">
            <a:avLst/>
          </a:prstGeom>
          <a:noFill/>
        </p:spPr>
        <p:txBody>
          <a:bodyPr wrap="square" rtlCol="0">
            <a:spAutoFit/>
          </a:bodyPr>
          <a:lstStyle/>
          <a:p>
            <a:r>
              <a:rPr lang="en-US" dirty="0">
                <a:solidFill>
                  <a:srgbClr val="0066FF"/>
                </a:solidFill>
              </a:rPr>
              <a:t>Edge Gateway</a:t>
            </a:r>
            <a:r>
              <a:rPr lang="el-GR" dirty="0">
                <a:solidFill>
                  <a:srgbClr val="0066FF"/>
                </a:solidFill>
              </a:rPr>
              <a:t> (</a:t>
            </a:r>
            <a:r>
              <a:rPr lang="en-US" dirty="0">
                <a:solidFill>
                  <a:srgbClr val="0066FF"/>
                </a:solidFill>
              </a:rPr>
              <a:t>JAVA)</a:t>
            </a:r>
            <a:endParaRPr lang="el-GR" dirty="0">
              <a:solidFill>
                <a:srgbClr val="0066FF"/>
              </a:solidFill>
            </a:endParaRPr>
          </a:p>
        </p:txBody>
      </p:sp>
      <p:sp>
        <p:nvSpPr>
          <p:cNvPr id="29" name="TextBox 28">
            <a:extLst>
              <a:ext uri="{FF2B5EF4-FFF2-40B4-BE49-F238E27FC236}">
                <a16:creationId xmlns:a16="http://schemas.microsoft.com/office/drawing/2014/main" id="{27939057-2C2F-46F3-B4CF-38D9E4E63A09}"/>
              </a:ext>
            </a:extLst>
          </p:cNvPr>
          <p:cNvSpPr txBox="1"/>
          <p:nvPr/>
        </p:nvSpPr>
        <p:spPr>
          <a:xfrm>
            <a:off x="1692931" y="1105585"/>
            <a:ext cx="1616148" cy="646331"/>
          </a:xfrm>
          <a:prstGeom prst="rect">
            <a:avLst/>
          </a:prstGeom>
          <a:noFill/>
        </p:spPr>
        <p:txBody>
          <a:bodyPr wrap="none" rtlCol="0">
            <a:spAutoFit/>
          </a:bodyPr>
          <a:lstStyle/>
          <a:p>
            <a:r>
              <a:rPr lang="en-US" dirty="0">
                <a:solidFill>
                  <a:srgbClr val="0066FF"/>
                </a:solidFill>
              </a:rPr>
              <a:t>IoT device 1</a:t>
            </a:r>
          </a:p>
          <a:p>
            <a:endParaRPr lang="el-GR" dirty="0">
              <a:solidFill>
                <a:srgbClr val="0066FF"/>
              </a:solidFill>
            </a:endParaRPr>
          </a:p>
        </p:txBody>
      </p:sp>
      <p:sp>
        <p:nvSpPr>
          <p:cNvPr id="30" name="TextBox 29">
            <a:extLst>
              <a:ext uri="{FF2B5EF4-FFF2-40B4-BE49-F238E27FC236}">
                <a16:creationId xmlns:a16="http://schemas.microsoft.com/office/drawing/2014/main" id="{96B69C73-9586-4FF3-A0E0-BC077B397387}"/>
              </a:ext>
            </a:extLst>
          </p:cNvPr>
          <p:cNvSpPr txBox="1"/>
          <p:nvPr/>
        </p:nvSpPr>
        <p:spPr>
          <a:xfrm>
            <a:off x="8118423" y="1161462"/>
            <a:ext cx="1007006" cy="1200329"/>
          </a:xfrm>
          <a:prstGeom prst="rect">
            <a:avLst/>
          </a:prstGeom>
          <a:noFill/>
        </p:spPr>
        <p:txBody>
          <a:bodyPr wrap="non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2</a:t>
            </a:r>
          </a:p>
          <a:p>
            <a:endParaRPr lang="el-GR" dirty="0">
              <a:solidFill>
                <a:srgbClr val="0066FF"/>
              </a:solidFill>
            </a:endParaRPr>
          </a:p>
        </p:txBody>
      </p:sp>
      <p:sp>
        <p:nvSpPr>
          <p:cNvPr id="31" name="TextBox 30">
            <a:extLst>
              <a:ext uri="{FF2B5EF4-FFF2-40B4-BE49-F238E27FC236}">
                <a16:creationId xmlns:a16="http://schemas.microsoft.com/office/drawing/2014/main" id="{51BCD9F7-7F87-4492-BC4D-7A96B9095178}"/>
              </a:ext>
            </a:extLst>
          </p:cNvPr>
          <p:cNvSpPr txBox="1"/>
          <p:nvPr/>
        </p:nvSpPr>
        <p:spPr>
          <a:xfrm>
            <a:off x="6417038" y="2617694"/>
            <a:ext cx="2492739" cy="646331"/>
          </a:xfrm>
          <a:prstGeom prst="rect">
            <a:avLst/>
          </a:prstGeom>
          <a:noFill/>
        </p:spPr>
        <p:txBody>
          <a:bodyPr wrap="square" rtlCol="0">
            <a:spAutoFit/>
          </a:bodyPr>
          <a:lstStyle/>
          <a:p>
            <a:r>
              <a:rPr lang="en-US" dirty="0">
                <a:solidFill>
                  <a:srgbClr val="0066FF"/>
                </a:solidFill>
              </a:rPr>
              <a:t>IoT</a:t>
            </a:r>
            <a:r>
              <a:rPr lang="el-GR" dirty="0">
                <a:solidFill>
                  <a:srgbClr val="0066FF"/>
                </a:solidFill>
              </a:rPr>
              <a:t> </a:t>
            </a:r>
            <a:r>
              <a:rPr lang="en-US" dirty="0">
                <a:solidFill>
                  <a:srgbClr val="0066FF"/>
                </a:solidFill>
              </a:rPr>
              <a:t>device 3</a:t>
            </a:r>
          </a:p>
          <a:p>
            <a:endParaRPr lang="el-GR" dirty="0">
              <a:solidFill>
                <a:srgbClr val="0066FF"/>
              </a:solidFill>
            </a:endParaRPr>
          </a:p>
        </p:txBody>
      </p:sp>
      <p:sp>
        <p:nvSpPr>
          <p:cNvPr id="32" name="TextBox 31">
            <a:extLst>
              <a:ext uri="{FF2B5EF4-FFF2-40B4-BE49-F238E27FC236}">
                <a16:creationId xmlns:a16="http://schemas.microsoft.com/office/drawing/2014/main" id="{074C00D3-475F-4C71-BCE5-2A1BDC96B345}"/>
              </a:ext>
            </a:extLst>
          </p:cNvPr>
          <p:cNvSpPr txBox="1"/>
          <p:nvPr/>
        </p:nvSpPr>
        <p:spPr>
          <a:xfrm>
            <a:off x="6367788" y="4929203"/>
            <a:ext cx="1999245" cy="369332"/>
          </a:xfrm>
          <a:prstGeom prst="rect">
            <a:avLst/>
          </a:prstGeom>
          <a:noFill/>
        </p:spPr>
        <p:txBody>
          <a:bodyPr wrap="square" rtlCol="0">
            <a:spAutoFit/>
          </a:bodyPr>
          <a:lstStyle/>
          <a:p>
            <a:r>
              <a:rPr lang="en-US" dirty="0">
                <a:solidFill>
                  <a:srgbClr val="0066FF"/>
                </a:solidFill>
              </a:rPr>
              <a:t>Android device</a:t>
            </a:r>
            <a:endParaRPr lang="el-GR" dirty="0">
              <a:solidFill>
                <a:srgbClr val="0066FF"/>
              </a:solidFill>
            </a:endParaRPr>
          </a:p>
        </p:txBody>
      </p:sp>
    </p:spTree>
    <p:extLst>
      <p:ext uri="{BB962C8B-B14F-4D97-AF65-F5344CB8AC3E}">
        <p14:creationId xmlns:p14="http://schemas.microsoft.com/office/powerpoint/2010/main" val="1529316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87D1-8A78-404B-BE4D-54D3747D3403}"/>
              </a:ext>
            </a:extLst>
          </p:cNvPr>
          <p:cNvSpPr>
            <a:spLocks noGrp="1"/>
          </p:cNvSpPr>
          <p:nvPr>
            <p:ph type="title"/>
          </p:nvPr>
        </p:nvSpPr>
        <p:spPr/>
        <p:txBody>
          <a:bodyPr/>
          <a:lstStyle/>
          <a:p>
            <a:r>
              <a:rPr lang="el-GR" dirty="0"/>
              <a:t>Εργαλεία</a:t>
            </a:r>
            <a:r>
              <a:rPr lang="en-US" dirty="0"/>
              <a:t> </a:t>
            </a:r>
            <a:r>
              <a:rPr lang="el-GR" dirty="0"/>
              <a:t>για την εργασία </a:t>
            </a:r>
          </a:p>
        </p:txBody>
      </p:sp>
      <p:sp>
        <p:nvSpPr>
          <p:cNvPr id="3" name="Content Placeholder 2">
            <a:extLst>
              <a:ext uri="{FF2B5EF4-FFF2-40B4-BE49-F238E27FC236}">
                <a16:creationId xmlns:a16="http://schemas.microsoft.com/office/drawing/2014/main" id="{823CD703-F099-4F51-AC69-88C8D5C0AFEC}"/>
              </a:ext>
            </a:extLst>
          </p:cNvPr>
          <p:cNvSpPr>
            <a:spLocks noGrp="1"/>
          </p:cNvSpPr>
          <p:nvPr>
            <p:ph idx="1"/>
          </p:nvPr>
        </p:nvSpPr>
        <p:spPr/>
        <p:txBody>
          <a:bodyPr/>
          <a:lstStyle/>
          <a:p>
            <a:r>
              <a:rPr lang="el-GR" b="1" dirty="0" err="1"/>
              <a:t>ΙοΤ</a:t>
            </a:r>
            <a:r>
              <a:rPr lang="en-US" b="1" dirty="0"/>
              <a:t> – Android </a:t>
            </a:r>
            <a:r>
              <a:rPr lang="el-GR" b="1" dirty="0"/>
              <a:t>εφαρμογή</a:t>
            </a:r>
          </a:p>
          <a:p>
            <a:pPr lvl="1"/>
            <a:r>
              <a:rPr lang="en-US" dirty="0"/>
              <a:t>Android SDK</a:t>
            </a:r>
          </a:p>
          <a:p>
            <a:pPr lvl="1"/>
            <a:r>
              <a:rPr lang="en-US" dirty="0"/>
              <a:t>Java</a:t>
            </a:r>
          </a:p>
          <a:p>
            <a:pPr lvl="1"/>
            <a:r>
              <a:rPr lang="en-US" dirty="0"/>
              <a:t>Eclipse </a:t>
            </a:r>
            <a:r>
              <a:rPr lang="en-US" dirty="0" err="1"/>
              <a:t>Paho</a:t>
            </a:r>
            <a:r>
              <a:rPr lang="en-US" dirty="0"/>
              <a:t> Android Client</a:t>
            </a:r>
            <a:r>
              <a:rPr lang="el-GR" dirty="0"/>
              <a:t> (</a:t>
            </a:r>
            <a:r>
              <a:rPr lang="en-US" dirty="0"/>
              <a:t>Publisher)</a:t>
            </a:r>
          </a:p>
          <a:p>
            <a:pPr lvl="1"/>
            <a:endParaRPr lang="en-US" dirty="0"/>
          </a:p>
          <a:p>
            <a:r>
              <a:rPr lang="en-US" b="1" dirty="0"/>
              <a:t>Android – Android </a:t>
            </a:r>
            <a:r>
              <a:rPr lang="el-GR" b="1" dirty="0"/>
              <a:t>εφαρμογή</a:t>
            </a:r>
          </a:p>
          <a:p>
            <a:pPr lvl="1"/>
            <a:r>
              <a:rPr lang="en-US" dirty="0"/>
              <a:t>Android SDK</a:t>
            </a:r>
          </a:p>
          <a:p>
            <a:pPr lvl="1"/>
            <a:r>
              <a:rPr lang="en-US" dirty="0"/>
              <a:t>Java</a:t>
            </a:r>
          </a:p>
          <a:p>
            <a:pPr lvl="1"/>
            <a:r>
              <a:rPr lang="en-US" dirty="0"/>
              <a:t>Eclipse </a:t>
            </a:r>
            <a:r>
              <a:rPr lang="en-US" dirty="0" err="1"/>
              <a:t>Paho</a:t>
            </a:r>
            <a:r>
              <a:rPr lang="en-US" dirty="0"/>
              <a:t> Android Client</a:t>
            </a:r>
            <a:r>
              <a:rPr lang="el-GR" dirty="0"/>
              <a:t> (</a:t>
            </a:r>
            <a:r>
              <a:rPr lang="en-US" dirty="0"/>
              <a:t>Subscriber)</a:t>
            </a:r>
          </a:p>
          <a:p>
            <a:pPr marL="471487" lvl="1" indent="0">
              <a:buNone/>
            </a:pPr>
            <a:endParaRPr lang="el-GR" dirty="0"/>
          </a:p>
        </p:txBody>
      </p:sp>
    </p:spTree>
    <p:extLst>
      <p:ext uri="{BB962C8B-B14F-4D97-AF65-F5344CB8AC3E}">
        <p14:creationId xmlns:p14="http://schemas.microsoft.com/office/powerpoint/2010/main" val="1381873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8DDB-F411-4815-BB63-9BB4E51951EB}"/>
              </a:ext>
            </a:extLst>
          </p:cNvPr>
          <p:cNvSpPr>
            <a:spLocks noGrp="1"/>
          </p:cNvSpPr>
          <p:nvPr>
            <p:ph type="title"/>
          </p:nvPr>
        </p:nvSpPr>
        <p:spPr/>
        <p:txBody>
          <a:bodyPr/>
          <a:lstStyle/>
          <a:p>
            <a:r>
              <a:rPr lang="el-GR" dirty="0"/>
              <a:t>Εργαλεία</a:t>
            </a:r>
          </a:p>
        </p:txBody>
      </p:sp>
      <p:sp>
        <p:nvSpPr>
          <p:cNvPr id="3" name="Content Placeholder 2">
            <a:extLst>
              <a:ext uri="{FF2B5EF4-FFF2-40B4-BE49-F238E27FC236}">
                <a16:creationId xmlns:a16="http://schemas.microsoft.com/office/drawing/2014/main" id="{CB022FCD-FC08-4C9E-BB8B-F4AFF01FFF3E}"/>
              </a:ext>
            </a:extLst>
          </p:cNvPr>
          <p:cNvSpPr>
            <a:spLocks noGrp="1"/>
          </p:cNvSpPr>
          <p:nvPr>
            <p:ph idx="1"/>
          </p:nvPr>
        </p:nvSpPr>
        <p:spPr/>
        <p:txBody>
          <a:bodyPr/>
          <a:lstStyle/>
          <a:p>
            <a:r>
              <a:rPr lang="en-US" b="1" dirty="0"/>
              <a:t>Broker</a:t>
            </a:r>
          </a:p>
          <a:p>
            <a:pPr lvl="1"/>
            <a:r>
              <a:rPr lang="en-US" dirty="0" err="1"/>
              <a:t>Mosquitto</a:t>
            </a:r>
            <a:r>
              <a:rPr lang="en-US" dirty="0"/>
              <a:t> broker</a:t>
            </a:r>
            <a:r>
              <a:rPr lang="el-GR" dirty="0"/>
              <a:t> (υφιστάμενος)</a:t>
            </a:r>
            <a:endParaRPr lang="en-US" dirty="0"/>
          </a:p>
          <a:p>
            <a:pPr lvl="1"/>
            <a:endParaRPr lang="en-US" dirty="0"/>
          </a:p>
          <a:p>
            <a:r>
              <a:rPr lang="en-US" b="1" dirty="0"/>
              <a:t>Edge server</a:t>
            </a:r>
          </a:p>
          <a:p>
            <a:pPr lvl="1"/>
            <a:r>
              <a:rPr lang="en-US" dirty="0"/>
              <a:t>Java IDE</a:t>
            </a:r>
          </a:p>
          <a:p>
            <a:pPr lvl="1"/>
            <a:r>
              <a:rPr lang="en-US" dirty="0"/>
              <a:t>Java</a:t>
            </a:r>
          </a:p>
          <a:p>
            <a:pPr lvl="1"/>
            <a:r>
              <a:rPr lang="en-US" dirty="0"/>
              <a:t>Eclipse </a:t>
            </a:r>
            <a:r>
              <a:rPr lang="en-US" dirty="0" err="1"/>
              <a:t>Paho</a:t>
            </a:r>
            <a:r>
              <a:rPr lang="en-US" dirty="0"/>
              <a:t> Java client </a:t>
            </a:r>
          </a:p>
          <a:p>
            <a:pPr lvl="1"/>
            <a:endParaRPr lang="en-US" dirty="0"/>
          </a:p>
          <a:p>
            <a:pPr lvl="1"/>
            <a:endParaRPr lang="el-GR" dirty="0"/>
          </a:p>
        </p:txBody>
      </p:sp>
    </p:spTree>
    <p:extLst>
      <p:ext uri="{BB962C8B-B14F-4D97-AF65-F5344CB8AC3E}">
        <p14:creationId xmlns:p14="http://schemas.microsoft.com/office/powerpoint/2010/main" val="1175129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0124DC-6E51-4938-BEB5-6FE342331238}"/>
              </a:ext>
            </a:extLst>
          </p:cNvPr>
          <p:cNvSpPr>
            <a:spLocks noGrp="1"/>
          </p:cNvSpPr>
          <p:nvPr>
            <p:ph type="title"/>
          </p:nvPr>
        </p:nvSpPr>
        <p:spPr/>
        <p:txBody>
          <a:bodyPr/>
          <a:lstStyle/>
          <a:p>
            <a:r>
              <a:rPr lang="en-US" sz="4000" dirty="0">
                <a:hlinkClick r:id="rId2"/>
              </a:rPr>
              <a:t>http://mqtt.org/</a:t>
            </a:r>
            <a:endParaRPr lang="el-GR" dirty="0"/>
          </a:p>
        </p:txBody>
      </p:sp>
      <p:pic>
        <p:nvPicPr>
          <p:cNvPr id="4" name="Εικόνα 3">
            <a:extLst>
              <a:ext uri="{FF2B5EF4-FFF2-40B4-BE49-F238E27FC236}">
                <a16:creationId xmlns:a16="http://schemas.microsoft.com/office/drawing/2014/main" id="{07840674-8566-4A71-9470-FC15A57CF377}"/>
              </a:ext>
            </a:extLst>
          </p:cNvPr>
          <p:cNvPicPr>
            <a:picLocks noChangeAspect="1"/>
          </p:cNvPicPr>
          <p:nvPr/>
        </p:nvPicPr>
        <p:blipFill>
          <a:blip r:embed="rId3"/>
          <a:stretch>
            <a:fillRect/>
          </a:stretch>
        </p:blipFill>
        <p:spPr>
          <a:xfrm>
            <a:off x="152400" y="1316590"/>
            <a:ext cx="4671221" cy="3462337"/>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E6CB4B2E-740C-4FBA-89C4-F564B781A58F}"/>
              </a:ext>
            </a:extLst>
          </p:cNvPr>
          <p:cNvPicPr>
            <a:picLocks noChangeAspect="1"/>
          </p:cNvPicPr>
          <p:nvPr/>
        </p:nvPicPr>
        <p:blipFill>
          <a:blip r:embed="rId4"/>
          <a:stretch>
            <a:fillRect/>
          </a:stretch>
        </p:blipFill>
        <p:spPr>
          <a:xfrm>
            <a:off x="4833784" y="1306803"/>
            <a:ext cx="4157816" cy="4603296"/>
          </a:xfrm>
          <a:prstGeom prst="rect">
            <a:avLst/>
          </a:prstGeom>
          <a:ln>
            <a:noFill/>
          </a:ln>
          <a:effectLst>
            <a:outerShdw blurRad="190500" algn="tl" rotWithShape="0">
              <a:srgbClr val="000000">
                <a:alpha val="70000"/>
              </a:srgbClr>
            </a:outerShdw>
          </a:effectLst>
        </p:spPr>
      </p:pic>
      <p:cxnSp>
        <p:nvCxnSpPr>
          <p:cNvPr id="8" name="Ευθεία γραμμή σύνδεσης 7">
            <a:extLst>
              <a:ext uri="{FF2B5EF4-FFF2-40B4-BE49-F238E27FC236}">
                <a16:creationId xmlns:a16="http://schemas.microsoft.com/office/drawing/2014/main" id="{E080EB9E-A57A-49AB-A897-5867DCE970BF}"/>
              </a:ext>
            </a:extLst>
          </p:cNvPr>
          <p:cNvCxnSpPr/>
          <p:nvPr/>
        </p:nvCxnSpPr>
        <p:spPr bwMode="auto">
          <a:xfrm>
            <a:off x="6858000" y="1981200"/>
            <a:ext cx="540000" cy="0"/>
          </a:xfrm>
          <a:prstGeom prst="line">
            <a:avLst/>
          </a:prstGeom>
          <a:ln w="3492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 name="Ευθεία γραμμή σύνδεσης 8">
            <a:extLst>
              <a:ext uri="{FF2B5EF4-FFF2-40B4-BE49-F238E27FC236}">
                <a16:creationId xmlns:a16="http://schemas.microsoft.com/office/drawing/2014/main" id="{ADDAC05B-E92E-4713-A589-3E674F736BA2}"/>
              </a:ext>
            </a:extLst>
          </p:cNvPr>
          <p:cNvCxnSpPr>
            <a:cxnSpLocks/>
          </p:cNvCxnSpPr>
          <p:nvPr/>
        </p:nvCxnSpPr>
        <p:spPr bwMode="auto">
          <a:xfrm>
            <a:off x="5257800" y="5060584"/>
            <a:ext cx="3505200" cy="0"/>
          </a:xfrm>
          <a:prstGeom prst="line">
            <a:avLst/>
          </a:prstGeom>
          <a:ln w="3492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B3A048FD-31C2-4584-A768-DDDF4439A654}"/>
              </a:ext>
            </a:extLst>
          </p:cNvPr>
          <p:cNvSpPr txBox="1"/>
          <p:nvPr/>
        </p:nvSpPr>
        <p:spPr>
          <a:xfrm>
            <a:off x="4926863" y="6124287"/>
            <a:ext cx="2242923" cy="369332"/>
          </a:xfrm>
          <a:prstGeom prst="rect">
            <a:avLst/>
          </a:prstGeom>
          <a:noFill/>
        </p:spPr>
        <p:txBody>
          <a:bodyPr wrap="none" rtlCol="0">
            <a:spAutoFit/>
          </a:bodyPr>
          <a:lstStyle/>
          <a:p>
            <a:r>
              <a:rPr lang="en-US" dirty="0">
                <a:solidFill>
                  <a:srgbClr val="C00000"/>
                </a:solidFill>
              </a:rPr>
              <a:t>1o &amp; 2o </a:t>
            </a:r>
            <a:r>
              <a:rPr lang="el-GR" dirty="0">
                <a:solidFill>
                  <a:srgbClr val="C00000"/>
                </a:solidFill>
              </a:rPr>
              <a:t>κεφάλαια</a:t>
            </a:r>
          </a:p>
        </p:txBody>
      </p:sp>
      <p:sp>
        <p:nvSpPr>
          <p:cNvPr id="3" name="Βέλος: Δεξιό 2">
            <a:extLst>
              <a:ext uri="{FF2B5EF4-FFF2-40B4-BE49-F238E27FC236}">
                <a16:creationId xmlns:a16="http://schemas.microsoft.com/office/drawing/2014/main" id="{E0C63C63-25FB-412B-800C-DC7883FCDC75}"/>
              </a:ext>
            </a:extLst>
          </p:cNvPr>
          <p:cNvSpPr/>
          <p:nvPr/>
        </p:nvSpPr>
        <p:spPr bwMode="auto">
          <a:xfrm>
            <a:off x="3810000" y="4733631"/>
            <a:ext cx="1295400" cy="304781"/>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1811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Mosquitto</a:t>
            </a:r>
            <a:r>
              <a:rPr lang="el-GR" dirty="0"/>
              <a:t> </a:t>
            </a:r>
            <a:r>
              <a:rPr lang="en-US" sz="2800" dirty="0"/>
              <a:t>broker, publisher, subscriber </a:t>
            </a:r>
            <a:endParaRPr lang="el-GR" dirty="0"/>
          </a:p>
        </p:txBody>
      </p:sp>
      <p:sp>
        <p:nvSpPr>
          <p:cNvPr id="3" name="Content Placeholder 2"/>
          <p:cNvSpPr>
            <a:spLocks noGrp="1"/>
          </p:cNvSpPr>
          <p:nvPr>
            <p:ph idx="1"/>
          </p:nvPr>
        </p:nvSpPr>
        <p:spPr>
          <a:xfrm>
            <a:off x="566738" y="1418608"/>
            <a:ext cx="8272462" cy="4991488"/>
          </a:xfrm>
        </p:spPr>
        <p:txBody>
          <a:bodyPr/>
          <a:lstStyle/>
          <a:p>
            <a:pPr marL="0" indent="0">
              <a:spcBef>
                <a:spcPts val="600"/>
              </a:spcBef>
              <a:spcAft>
                <a:spcPts val="600"/>
              </a:spcAft>
              <a:buNone/>
            </a:pPr>
            <a:r>
              <a:rPr lang="en-US" sz="2000" dirty="0"/>
              <a:t>MQTT – </a:t>
            </a:r>
            <a:r>
              <a:rPr lang="en-US" sz="2000" dirty="0" err="1"/>
              <a:t>Mosquitto</a:t>
            </a:r>
            <a:r>
              <a:rPr lang="en-US" sz="2000" dirty="0"/>
              <a:t>  (</a:t>
            </a:r>
            <a:r>
              <a:rPr lang="en-US" sz="2000" dirty="0">
                <a:hlinkClick r:id="rId2"/>
              </a:rPr>
              <a:t>https://mosquitto.org</a:t>
            </a:r>
            <a:r>
              <a:rPr lang="en-US" sz="2000" dirty="0"/>
              <a:t> )</a:t>
            </a:r>
          </a:p>
          <a:p>
            <a:pPr>
              <a:spcBef>
                <a:spcPts val="600"/>
              </a:spcBef>
              <a:spcAft>
                <a:spcPts val="600"/>
              </a:spcAft>
            </a:pPr>
            <a:r>
              <a:rPr lang="en-US" sz="2000" dirty="0"/>
              <a:t>To </a:t>
            </a:r>
            <a:r>
              <a:rPr lang="en-US" sz="2000" dirty="0" err="1"/>
              <a:t>Mosquitto</a:t>
            </a:r>
            <a:r>
              <a:rPr lang="en-US" sz="2000" dirty="0"/>
              <a:t> Broker </a:t>
            </a:r>
            <a:r>
              <a:rPr lang="el-GR" sz="2000" dirty="0"/>
              <a:t>εκτελείται (αρχικές ρυθμίσεις) με την παρακάτω εντολή:</a:t>
            </a:r>
          </a:p>
          <a:p>
            <a:pPr marL="0" indent="0">
              <a:spcBef>
                <a:spcPts val="600"/>
              </a:spcBef>
              <a:spcAft>
                <a:spcPts val="600"/>
              </a:spcAft>
              <a:buNone/>
            </a:pPr>
            <a:r>
              <a:rPr lang="el-GR" sz="2000"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path}/{to}/</a:t>
            </a:r>
            <a:r>
              <a:rPr lang="en-US" sz="2000" dirty="0" err="1">
                <a:latin typeface="Courier New" panose="02070309020205020404" pitchFamily="49" charset="0"/>
                <a:cs typeface="Courier New" panose="02070309020205020404" pitchFamily="49" charset="0"/>
              </a:rPr>
              <a:t>mosquitto</a:t>
            </a:r>
            <a:r>
              <a:rPr lang="en-US" sz="2000" dirty="0">
                <a:latin typeface="Courier New" panose="02070309020205020404" pitchFamily="49" charset="0"/>
                <a:cs typeface="Courier New" panose="02070309020205020404" pitchFamily="49" charset="0"/>
              </a:rPr>
              <a:t> -c /{path}/{to}/</a:t>
            </a:r>
            <a:r>
              <a:rPr lang="en-US" sz="2000" dirty="0" err="1">
                <a:latin typeface="Courier New" panose="02070309020205020404" pitchFamily="49" charset="0"/>
                <a:cs typeface="Courier New" panose="02070309020205020404" pitchFamily="49" charset="0"/>
              </a:rPr>
              <a:t>mosquitto.conf</a:t>
            </a:r>
            <a:endParaRPr lang="el-GR" sz="2000" dirty="0">
              <a:latin typeface="Courier New" panose="02070309020205020404" pitchFamily="49" charset="0"/>
              <a:cs typeface="Courier New" panose="02070309020205020404" pitchFamily="49" charset="0"/>
            </a:endParaRPr>
          </a:p>
          <a:p>
            <a:pPr>
              <a:spcBef>
                <a:spcPts val="600"/>
              </a:spcBef>
              <a:spcAft>
                <a:spcPts val="600"/>
              </a:spcAft>
            </a:pPr>
            <a:r>
              <a:rPr lang="en-US" sz="2000" dirty="0" err="1"/>
              <a:t>Mosquitto</a:t>
            </a:r>
            <a:r>
              <a:rPr lang="en-US" sz="2000" dirty="0"/>
              <a:t> Publisher</a:t>
            </a:r>
          </a:p>
          <a:p>
            <a:pPr>
              <a:spcBef>
                <a:spcPts val="600"/>
              </a:spcBef>
              <a:spcAft>
                <a:spcPts val="600"/>
              </a:spcAft>
            </a:pPr>
            <a:r>
              <a:rPr lang="en-US" sz="2000" dirty="0" err="1"/>
              <a:t>Mosquitto</a:t>
            </a:r>
            <a:r>
              <a:rPr lang="en-US" sz="2000" dirty="0"/>
              <a:t> Subscriber</a:t>
            </a:r>
            <a:endParaRPr lang="el-GR" sz="2000" dirty="0"/>
          </a:p>
          <a:p>
            <a:pPr>
              <a:spcBef>
                <a:spcPts val="600"/>
              </a:spcBef>
              <a:spcAft>
                <a:spcPts val="600"/>
              </a:spcAft>
            </a:pPr>
            <a:r>
              <a:rPr lang="en-US" sz="2000" dirty="0"/>
              <a:t>X</a:t>
            </a:r>
            <a:r>
              <a:rPr lang="el-GR" sz="2000" dirty="0" err="1"/>
              <a:t>ρήσιμοι</a:t>
            </a:r>
            <a:r>
              <a:rPr lang="el-GR" sz="2000" dirty="0"/>
              <a:t> σύνδεσμοι</a:t>
            </a:r>
          </a:p>
          <a:p>
            <a:pPr lvl="1">
              <a:spcBef>
                <a:spcPts val="600"/>
              </a:spcBef>
              <a:spcAft>
                <a:spcPts val="600"/>
              </a:spcAft>
            </a:pPr>
            <a:r>
              <a:rPr lang="en-US" sz="1050" dirty="0">
                <a:hlinkClick r:id="rId3"/>
              </a:rPr>
              <a:t>https://mosquitto.org/download/</a:t>
            </a:r>
            <a:endParaRPr lang="el-GR" sz="1050" dirty="0"/>
          </a:p>
          <a:p>
            <a:pPr lvl="1">
              <a:spcBef>
                <a:spcPts val="600"/>
              </a:spcBef>
              <a:spcAft>
                <a:spcPts val="600"/>
              </a:spcAft>
            </a:pPr>
            <a:r>
              <a:rPr lang="en-US" sz="1050" dirty="0">
                <a:hlinkClick r:id="rId4"/>
              </a:rPr>
              <a:t>https://mosquitto.org/documentation/</a:t>
            </a:r>
            <a:endParaRPr lang="el-GR" sz="1050" dirty="0"/>
          </a:p>
          <a:p>
            <a:pPr lvl="1">
              <a:spcBef>
                <a:spcPts val="600"/>
              </a:spcBef>
              <a:spcAft>
                <a:spcPts val="600"/>
              </a:spcAft>
            </a:pPr>
            <a:r>
              <a:rPr lang="en-US" sz="1050" dirty="0">
                <a:hlinkClick r:id="rId5"/>
              </a:rPr>
              <a:t>https://sivatechworld.wordpress.com/2015/06/11/step-by-step-installing-and-configuring-mosquitto-with-windows-7/</a:t>
            </a:r>
            <a:endParaRPr lang="el-GR" sz="1050" dirty="0"/>
          </a:p>
          <a:p>
            <a:pPr lvl="1">
              <a:spcBef>
                <a:spcPts val="600"/>
              </a:spcBef>
              <a:spcAft>
                <a:spcPts val="600"/>
              </a:spcAft>
            </a:pPr>
            <a:r>
              <a:rPr lang="en-US" sz="1050" dirty="0">
                <a:hlinkClick r:id="rId6"/>
              </a:rPr>
              <a:t>http://www.steves-internet-guide.com/install-mosquitto-broker/</a:t>
            </a:r>
            <a:endParaRPr lang="el-GR" sz="1050" dirty="0"/>
          </a:p>
          <a:p>
            <a:pPr lvl="1">
              <a:spcBef>
                <a:spcPts val="600"/>
              </a:spcBef>
              <a:spcAft>
                <a:spcPts val="600"/>
              </a:spcAft>
            </a:pPr>
            <a:r>
              <a:rPr lang="en-US" sz="1050" dirty="0">
                <a:hlinkClick r:id="rId7"/>
              </a:rPr>
              <a:t>http://test.mosquitto.org/</a:t>
            </a:r>
            <a:r>
              <a:rPr lang="el-GR" sz="1050" dirty="0"/>
              <a:t> </a:t>
            </a:r>
            <a:r>
              <a:rPr lang="en-US" sz="1050" dirty="0"/>
              <a:t> </a:t>
            </a:r>
          </a:p>
          <a:p>
            <a:pPr>
              <a:spcBef>
                <a:spcPts val="600"/>
              </a:spcBef>
              <a:spcAft>
                <a:spcPts val="600"/>
              </a:spcAft>
            </a:pPr>
            <a:r>
              <a:rPr lang="en-US" sz="1600" b="1" dirty="0"/>
              <a:t>https://test.mosquitto.org/</a:t>
            </a:r>
          </a:p>
          <a:p>
            <a:pPr>
              <a:spcBef>
                <a:spcPts val="600"/>
              </a:spcBef>
              <a:spcAft>
                <a:spcPts val="600"/>
              </a:spcAft>
            </a:pP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37</a:t>
            </a:fld>
            <a:endParaRPr lang="el-GR" dirty="0"/>
          </a:p>
          <a:p>
            <a:pPr>
              <a:defRPr/>
            </a:pP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1B2E-843F-4E8F-942D-6D35C838013E}"/>
              </a:ext>
            </a:extLst>
          </p:cNvPr>
          <p:cNvSpPr>
            <a:spLocks noGrp="1"/>
          </p:cNvSpPr>
          <p:nvPr>
            <p:ph type="title"/>
          </p:nvPr>
        </p:nvSpPr>
        <p:spPr/>
        <p:txBody>
          <a:bodyPr/>
          <a:lstStyle/>
          <a:p>
            <a:r>
              <a:rPr lang="el-GR" dirty="0"/>
              <a:t> </a:t>
            </a:r>
          </a:p>
        </p:txBody>
      </p:sp>
      <p:sp>
        <p:nvSpPr>
          <p:cNvPr id="3" name="Content Placeholder 2">
            <a:extLst>
              <a:ext uri="{FF2B5EF4-FFF2-40B4-BE49-F238E27FC236}">
                <a16:creationId xmlns:a16="http://schemas.microsoft.com/office/drawing/2014/main" id="{21A1DA92-5FC3-4DF6-8E74-164BBB3C0F2C}"/>
              </a:ext>
            </a:extLst>
          </p:cNvPr>
          <p:cNvSpPr>
            <a:spLocks noGrp="1"/>
          </p:cNvSpPr>
          <p:nvPr>
            <p:ph idx="1"/>
          </p:nvPr>
        </p:nvSpPr>
        <p:spPr>
          <a:xfrm>
            <a:off x="566738" y="1190006"/>
            <a:ext cx="8272462" cy="5306393"/>
          </a:xfrm>
        </p:spPr>
        <p:txBody>
          <a:bodyPr/>
          <a:lstStyle/>
          <a:p>
            <a:r>
              <a:rPr lang="el-GR" sz="2000" dirty="0"/>
              <a:t>Στο 1</a:t>
            </a:r>
            <a:r>
              <a:rPr lang="el-GR" sz="2000" baseline="30000" dirty="0"/>
              <a:t>ο</a:t>
            </a:r>
            <a:r>
              <a:rPr lang="el-GR" sz="2000" dirty="0"/>
              <a:t> παράθυρο </a:t>
            </a:r>
            <a:r>
              <a:rPr lang="en-US" sz="2000" dirty="0"/>
              <a:t>(broker)</a:t>
            </a:r>
            <a:r>
              <a:rPr lang="el-GR" sz="2000" dirty="0"/>
              <a:t>:</a:t>
            </a:r>
          </a:p>
          <a:p>
            <a:pPr lvl="1"/>
            <a:r>
              <a:rPr lang="en-US" sz="1600" b="1" dirty="0">
                <a:solidFill>
                  <a:srgbClr val="0066FF"/>
                </a:solidFill>
                <a:latin typeface="Courier New" panose="02070309020205020404" pitchFamily="49" charset="0"/>
                <a:cs typeface="Courier New" panose="02070309020205020404" pitchFamily="49" charset="0"/>
              </a:rPr>
              <a:t>C:\Program Files\</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&gt;</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  -p 1883</a:t>
            </a:r>
          </a:p>
          <a:p>
            <a:endParaRPr lang="en-US" sz="2000" dirty="0"/>
          </a:p>
          <a:p>
            <a:endParaRPr lang="en-US" sz="2000" dirty="0"/>
          </a:p>
          <a:p>
            <a:r>
              <a:rPr lang="el-GR" sz="2000" dirty="0"/>
              <a:t>Σε 2</a:t>
            </a:r>
            <a:r>
              <a:rPr lang="el-GR" sz="2000" baseline="30000" dirty="0"/>
              <a:t>ο</a:t>
            </a:r>
            <a:r>
              <a:rPr lang="el-GR" sz="2000" dirty="0"/>
              <a:t> παράθυρο</a:t>
            </a:r>
          </a:p>
          <a:p>
            <a:pPr lvl="1"/>
            <a:r>
              <a:rPr lang="en-US" sz="1600" b="1" dirty="0">
                <a:solidFill>
                  <a:srgbClr val="0066FF"/>
                </a:solidFill>
                <a:latin typeface="Courier New" panose="02070309020205020404" pitchFamily="49" charset="0"/>
                <a:cs typeface="Courier New" panose="02070309020205020404" pitchFamily="49" charset="0"/>
              </a:rPr>
              <a:t>Netstat –an –p </a:t>
            </a:r>
            <a:r>
              <a:rPr lang="en-US" sz="1600" b="1" dirty="0" err="1">
                <a:solidFill>
                  <a:srgbClr val="0066FF"/>
                </a:solidFill>
                <a:latin typeface="Courier New" panose="02070309020205020404" pitchFamily="49" charset="0"/>
                <a:cs typeface="Courier New" panose="02070309020205020404" pitchFamily="49" charset="0"/>
              </a:rPr>
              <a:t>tcp</a:t>
            </a:r>
            <a:endParaRPr lang="en-US" sz="1600" b="1" dirty="0">
              <a:solidFill>
                <a:srgbClr val="0066FF"/>
              </a:solidFill>
              <a:latin typeface="Courier New" panose="02070309020205020404" pitchFamily="49" charset="0"/>
              <a:cs typeface="Courier New" panose="02070309020205020404" pitchFamily="49" charset="0"/>
            </a:endParaRPr>
          </a:p>
          <a:p>
            <a:endParaRPr lang="en-US" sz="2000" dirty="0"/>
          </a:p>
          <a:p>
            <a:endParaRPr lang="en-US" sz="2000" dirty="0"/>
          </a:p>
          <a:p>
            <a:r>
              <a:rPr lang="el-GR" sz="2000" b="0" i="0" dirty="0">
                <a:solidFill>
                  <a:srgbClr val="000000"/>
                </a:solidFill>
                <a:effectLst/>
                <a:latin typeface="Source Code Pro" panose="020B0604020202020204" pitchFamily="49" charset="0"/>
              </a:rPr>
              <a:t>Στο ίδιο παράθυρο</a:t>
            </a:r>
            <a:r>
              <a:rPr lang="el-GR" sz="2000" dirty="0">
                <a:solidFill>
                  <a:srgbClr val="000000"/>
                </a:solidFill>
                <a:latin typeface="Source Code Pro" panose="020B0604020202020204" pitchFamily="49" charset="0"/>
              </a:rPr>
              <a:t> καλείται </a:t>
            </a:r>
            <a:r>
              <a:rPr lang="el-GR" sz="2000">
                <a:solidFill>
                  <a:srgbClr val="000000"/>
                </a:solidFill>
                <a:latin typeface="Source Code Pro" panose="020B0604020202020204" pitchFamily="49" charset="0"/>
              </a:rPr>
              <a:t>ο </a:t>
            </a:r>
            <a:r>
              <a:rPr lang="en-US" sz="2000">
                <a:solidFill>
                  <a:srgbClr val="000000"/>
                </a:solidFill>
                <a:latin typeface="Source Code Pro" panose="020B0604020202020204" pitchFamily="49" charset="0"/>
              </a:rPr>
              <a:t>subscriber </a:t>
            </a:r>
            <a:r>
              <a:rPr lang="en-US" sz="2000" b="0" i="0">
                <a:solidFill>
                  <a:srgbClr val="000000"/>
                </a:solidFill>
                <a:effectLst/>
                <a:latin typeface="Source Code Pro" panose="020B0604020202020204" pitchFamily="49" charset="0"/>
              </a:rPr>
              <a:t> </a:t>
            </a:r>
            <a:endParaRPr lang="el-GR" sz="2000" b="0" i="0" dirty="0">
              <a:solidFill>
                <a:srgbClr val="000000"/>
              </a:solidFill>
              <a:effectLst/>
              <a:latin typeface="Source Code Pro" panose="020B0604020202020204" pitchFamily="49" charset="0"/>
            </a:endParaRPr>
          </a:p>
          <a:p>
            <a:pPr lvl="1"/>
            <a:r>
              <a:rPr lang="en-US" sz="1600" b="1" dirty="0" err="1">
                <a:solidFill>
                  <a:srgbClr val="0066FF"/>
                </a:solidFill>
                <a:latin typeface="Courier New" panose="02070309020205020404" pitchFamily="49" charset="0"/>
                <a:cs typeface="Courier New" panose="02070309020205020404" pitchFamily="49" charset="0"/>
              </a:rPr>
              <a:t>mosquitto_sub</a:t>
            </a:r>
            <a:r>
              <a:rPr lang="en-US" sz="1600" b="1" dirty="0">
                <a:solidFill>
                  <a:srgbClr val="0066FF"/>
                </a:solidFill>
                <a:latin typeface="Courier New" panose="02070309020205020404" pitchFamily="49" charset="0"/>
                <a:cs typeface="Courier New" panose="02070309020205020404" pitchFamily="49" charset="0"/>
              </a:rPr>
              <a:t> -t rooms/room1/sensors/temp</a:t>
            </a:r>
          </a:p>
          <a:p>
            <a:endParaRPr lang="en-US" sz="2000" dirty="0">
              <a:solidFill>
                <a:srgbClr val="000000"/>
              </a:solidFill>
              <a:latin typeface="Source Code Pro" panose="020B0604020202020204" pitchFamily="49" charset="0"/>
            </a:endParaRPr>
          </a:p>
          <a:p>
            <a:r>
              <a:rPr lang="el-GR" sz="2000" dirty="0"/>
              <a:t>Σε 3</a:t>
            </a:r>
            <a:r>
              <a:rPr lang="el-GR" sz="2000" baseline="30000" dirty="0"/>
              <a:t>ο</a:t>
            </a:r>
            <a:r>
              <a:rPr lang="el-GR" sz="2000" dirty="0"/>
              <a:t> παράθυρο</a:t>
            </a:r>
            <a:r>
              <a:rPr lang="en-US" sz="2000" dirty="0"/>
              <a:t> </a:t>
            </a:r>
            <a:r>
              <a:rPr lang="el-GR" sz="2000" dirty="0">
                <a:solidFill>
                  <a:srgbClr val="000000"/>
                </a:solidFill>
                <a:latin typeface="Source Code Pro" panose="020B0604020202020204" pitchFamily="49" charset="0"/>
              </a:rPr>
              <a:t>καλείται ο </a:t>
            </a:r>
            <a:r>
              <a:rPr lang="en-US" sz="2000" dirty="0">
                <a:solidFill>
                  <a:srgbClr val="000000"/>
                </a:solidFill>
                <a:latin typeface="Source Code Pro" panose="020B0604020202020204" pitchFamily="49" charset="0"/>
              </a:rPr>
              <a:t>publisher </a:t>
            </a:r>
            <a:r>
              <a:rPr lang="el-GR" sz="2000" dirty="0"/>
              <a:t>: </a:t>
            </a:r>
          </a:p>
          <a:p>
            <a:pPr lvl="1"/>
            <a:r>
              <a:rPr lang="en-US" sz="1600" b="1" dirty="0">
                <a:solidFill>
                  <a:srgbClr val="0066FF"/>
                </a:solidFill>
                <a:latin typeface="Courier New" panose="02070309020205020404" pitchFamily="49" charset="0"/>
                <a:cs typeface="Courier New" panose="02070309020205020404" pitchFamily="49" charset="0"/>
              </a:rPr>
              <a:t>C:\Program Files\</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&gt;</a:t>
            </a:r>
            <a:r>
              <a:rPr lang="en-US" sz="1600" b="1" dirty="0" err="1">
                <a:solidFill>
                  <a:srgbClr val="0066FF"/>
                </a:solidFill>
                <a:latin typeface="Courier New" panose="02070309020205020404" pitchFamily="49" charset="0"/>
                <a:cs typeface="Courier New" panose="02070309020205020404" pitchFamily="49" charset="0"/>
              </a:rPr>
              <a:t>mosquitto_pub</a:t>
            </a:r>
            <a:r>
              <a:rPr lang="en-US" sz="1600" b="1" dirty="0">
                <a:solidFill>
                  <a:srgbClr val="0066FF"/>
                </a:solidFill>
                <a:latin typeface="Courier New" panose="02070309020205020404" pitchFamily="49" charset="0"/>
                <a:cs typeface="Courier New" panose="02070309020205020404" pitchFamily="49" charset="0"/>
              </a:rPr>
              <a:t> -t rooms/room1/sensors/temp  -m "1 2 3 4“ </a:t>
            </a:r>
            <a:endParaRPr lang="el-GR" sz="1600" b="1" dirty="0">
              <a:solidFill>
                <a:srgbClr val="0066FF"/>
              </a:solidFill>
              <a:latin typeface="Courier New" panose="02070309020205020404" pitchFamily="49" charset="0"/>
              <a:cs typeface="Courier New" panose="02070309020205020404" pitchFamily="49" charset="0"/>
            </a:endParaRPr>
          </a:p>
          <a:p>
            <a:pPr lvl="1"/>
            <a:endParaRPr lang="el-GR" sz="1600" dirty="0">
              <a:solidFill>
                <a:srgbClr val="000000"/>
              </a:solidFill>
              <a:latin typeface="Source Code Pro" panose="020B0604020202020204" pitchFamily="49" charset="0"/>
            </a:endParaRPr>
          </a:p>
          <a:p>
            <a:r>
              <a:rPr lang="el-GR" sz="2000" dirty="0">
                <a:solidFill>
                  <a:srgbClr val="000000"/>
                </a:solidFill>
                <a:latin typeface="Source Code Pro" panose="020B0604020202020204" pitchFamily="49" charset="0"/>
              </a:rPr>
              <a:t>Στο 2</a:t>
            </a:r>
            <a:r>
              <a:rPr lang="el-GR" sz="2000" baseline="30000" dirty="0">
                <a:solidFill>
                  <a:srgbClr val="000000"/>
                </a:solidFill>
                <a:latin typeface="Source Code Pro" panose="020B0604020202020204" pitchFamily="49" charset="0"/>
              </a:rPr>
              <a:t>ο</a:t>
            </a:r>
            <a:r>
              <a:rPr lang="el-GR" sz="2000" dirty="0">
                <a:solidFill>
                  <a:srgbClr val="000000"/>
                </a:solidFill>
                <a:latin typeface="Source Code Pro" panose="020B0604020202020204" pitchFamily="49" charset="0"/>
              </a:rPr>
              <a:t> εμφανίζεται 1 2 3 4</a:t>
            </a:r>
            <a:endParaRPr lang="el-GR" sz="2000" dirty="0"/>
          </a:p>
        </p:txBody>
      </p:sp>
      <p:pic>
        <p:nvPicPr>
          <p:cNvPr id="5" name="Picture 4">
            <a:extLst>
              <a:ext uri="{FF2B5EF4-FFF2-40B4-BE49-F238E27FC236}">
                <a16:creationId xmlns:a16="http://schemas.microsoft.com/office/drawing/2014/main" id="{6A603D3C-3B0C-4F07-BBC5-51C22B80C180}"/>
              </a:ext>
            </a:extLst>
          </p:cNvPr>
          <p:cNvPicPr>
            <a:picLocks noChangeAspect="1"/>
          </p:cNvPicPr>
          <p:nvPr/>
        </p:nvPicPr>
        <p:blipFill>
          <a:blip r:embed="rId2"/>
          <a:stretch>
            <a:fillRect/>
          </a:stretch>
        </p:blipFill>
        <p:spPr>
          <a:xfrm>
            <a:off x="819454" y="1962628"/>
            <a:ext cx="6830967" cy="533400"/>
          </a:xfrm>
          <a:prstGeom prst="rect">
            <a:avLst/>
          </a:prstGeom>
        </p:spPr>
      </p:pic>
      <p:pic>
        <p:nvPicPr>
          <p:cNvPr id="7" name="Picture 6">
            <a:extLst>
              <a:ext uri="{FF2B5EF4-FFF2-40B4-BE49-F238E27FC236}">
                <a16:creationId xmlns:a16="http://schemas.microsoft.com/office/drawing/2014/main" id="{2F8C4AB7-28C5-427A-A340-CE5D41FEA90F}"/>
              </a:ext>
            </a:extLst>
          </p:cNvPr>
          <p:cNvPicPr>
            <a:picLocks noChangeAspect="1"/>
          </p:cNvPicPr>
          <p:nvPr/>
        </p:nvPicPr>
        <p:blipFill>
          <a:blip r:embed="rId3"/>
          <a:stretch>
            <a:fillRect/>
          </a:stretch>
        </p:blipFill>
        <p:spPr>
          <a:xfrm>
            <a:off x="574675" y="3309931"/>
            <a:ext cx="7223486" cy="238137"/>
          </a:xfrm>
          <a:prstGeom prst="rect">
            <a:avLst/>
          </a:prstGeom>
        </p:spPr>
      </p:pic>
      <p:pic>
        <p:nvPicPr>
          <p:cNvPr id="9" name="Picture 8">
            <a:extLst>
              <a:ext uri="{FF2B5EF4-FFF2-40B4-BE49-F238E27FC236}">
                <a16:creationId xmlns:a16="http://schemas.microsoft.com/office/drawing/2014/main" id="{9D0CD182-0D25-439B-84A9-B809AF4773BF}"/>
              </a:ext>
            </a:extLst>
          </p:cNvPr>
          <p:cNvPicPr>
            <a:picLocks noChangeAspect="1"/>
          </p:cNvPicPr>
          <p:nvPr/>
        </p:nvPicPr>
        <p:blipFill>
          <a:blip r:embed="rId4"/>
          <a:stretch>
            <a:fillRect/>
          </a:stretch>
        </p:blipFill>
        <p:spPr>
          <a:xfrm>
            <a:off x="6096000" y="6019800"/>
            <a:ext cx="1114581" cy="285790"/>
          </a:xfrm>
          <a:prstGeom prst="rect">
            <a:avLst/>
          </a:prstGeom>
        </p:spPr>
      </p:pic>
      <p:sp>
        <p:nvSpPr>
          <p:cNvPr id="11" name="TextBox 10">
            <a:extLst>
              <a:ext uri="{FF2B5EF4-FFF2-40B4-BE49-F238E27FC236}">
                <a16:creationId xmlns:a16="http://schemas.microsoft.com/office/drawing/2014/main" id="{F89EB5EF-C0D5-464A-86E9-850125DA56A3}"/>
              </a:ext>
            </a:extLst>
          </p:cNvPr>
          <p:cNvSpPr txBox="1"/>
          <p:nvPr/>
        </p:nvSpPr>
        <p:spPr>
          <a:xfrm>
            <a:off x="152400" y="6458634"/>
            <a:ext cx="7391400" cy="307777"/>
          </a:xfrm>
          <a:prstGeom prst="rect">
            <a:avLst/>
          </a:prstGeom>
          <a:noFill/>
        </p:spPr>
        <p:txBody>
          <a:bodyPr wrap="square">
            <a:spAutoFit/>
          </a:bodyPr>
          <a:lstStyle/>
          <a:p>
            <a:r>
              <a:rPr lang="en-US" sz="1400" dirty="0">
                <a:hlinkClick r:id="rId5"/>
              </a:rPr>
              <a:t>MQTT 101 Tutorial: Introduction and Hands-on using Eclipse </a:t>
            </a:r>
            <a:r>
              <a:rPr lang="en-US" sz="1400" dirty="0" err="1">
                <a:hlinkClick r:id="rId5"/>
              </a:rPr>
              <a:t>Mosquitto</a:t>
            </a:r>
            <a:r>
              <a:rPr lang="en-US" sz="1400" dirty="0">
                <a:hlinkClick r:id="rId5"/>
              </a:rPr>
              <a:t> - </a:t>
            </a:r>
            <a:r>
              <a:rPr lang="en-US" sz="1400" dirty="0" err="1">
                <a:hlinkClick r:id="rId5"/>
              </a:rPr>
              <a:t>Atadiat</a:t>
            </a:r>
            <a:endParaRPr lang="el-GR" sz="1400" dirty="0"/>
          </a:p>
        </p:txBody>
      </p:sp>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0842BAA8-B018-4767-B6AD-D27FD64AFF26}"/>
                  </a:ext>
                </a:extLst>
              </p:cNvPr>
              <p:cNvGraphicFramePr>
                <a:graphicFrameLocks noChangeAspect="1"/>
              </p:cNvGraphicFramePr>
              <p:nvPr>
                <p:extLst>
                  <p:ext uri="{D42A27DB-BD31-4B8C-83A1-F6EECF244321}">
                    <p14:modId xmlns:p14="http://schemas.microsoft.com/office/powerpoint/2010/main" val="909793358"/>
                  </p:ext>
                </p:extLst>
              </p:nvPr>
            </p:nvGraphicFramePr>
            <p:xfrm>
              <a:off x="-2567066" y="2676567"/>
              <a:ext cx="2286000" cy="1714500"/>
            </p:xfrm>
            <a:graphic>
              <a:graphicData uri="http://schemas.microsoft.com/office/powerpoint/2016/slidezoom">
                <pslz:sldZm>
                  <pslz:sldZmObj sldId="384" cId="253458165">
                    <pslz:zmPr id="{4FE107F4-C8AA-4915-B541-13FEC9C7215D}"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5" name="Slide Zoom 14">
                <a:extLst>
                  <a:ext uri="{FF2B5EF4-FFF2-40B4-BE49-F238E27FC236}">
                    <a16:creationId xmlns:a16="http://schemas.microsoft.com/office/drawing/2014/main" id="{0842BAA8-B018-4767-B6AD-D27FD64AFF26}"/>
                  </a:ext>
                </a:extLst>
              </p:cNvPr>
              <p:cNvPicPr>
                <a:picLocks noGrp="1" noRot="1" noChangeAspect="1" noMove="1" noResize="1" noEditPoints="1" noAdjustHandles="1" noChangeArrowheads="1" noChangeShapeType="1"/>
              </p:cNvPicPr>
              <p:nvPr/>
            </p:nvPicPr>
            <p:blipFill>
              <a:blip r:embed="rId7"/>
              <a:stretch>
                <a:fillRect/>
              </a:stretch>
            </p:blipFill>
            <p:spPr>
              <a:xfrm>
                <a:off x="-2567066" y="2676567"/>
                <a:ext cx="2286000" cy="1714500"/>
              </a:xfrm>
              <a:prstGeom prst="rect">
                <a:avLst/>
              </a:prstGeom>
              <a:ln w="3175">
                <a:solidFill>
                  <a:prstClr val="ltGray"/>
                </a:solidFill>
              </a:ln>
            </p:spPr>
          </p:pic>
        </mc:Fallback>
      </mc:AlternateContent>
      <p:sp>
        <p:nvSpPr>
          <p:cNvPr id="16" name="Title 1">
            <a:extLst>
              <a:ext uri="{FF2B5EF4-FFF2-40B4-BE49-F238E27FC236}">
                <a16:creationId xmlns:a16="http://schemas.microsoft.com/office/drawing/2014/main" id="{55348430-721C-4E62-9419-644968B555A6}"/>
              </a:ext>
            </a:extLst>
          </p:cNvPr>
          <p:cNvSpPr txBox="1">
            <a:spLocks/>
          </p:cNvSpPr>
          <p:nvPr/>
        </p:nvSpPr>
        <p:spPr bwMode="auto">
          <a:xfrm>
            <a:off x="727075" y="228600"/>
            <a:ext cx="8001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US" kern="0" dirty="0" err="1"/>
              <a:t>Mosquitto</a:t>
            </a:r>
            <a:r>
              <a:rPr lang="el-GR" kern="0" dirty="0"/>
              <a:t> Τ</a:t>
            </a:r>
            <a:r>
              <a:rPr lang="en-US" kern="0" dirty="0" err="1"/>
              <a:t>est</a:t>
            </a:r>
            <a:r>
              <a:rPr lang="en-US" kern="0" dirty="0"/>
              <a:t> @ windows </a:t>
            </a:r>
            <a:endParaRPr lang="el-GR" kern="0" dirty="0"/>
          </a:p>
        </p:txBody>
      </p:sp>
    </p:spTree>
    <p:extLst>
      <p:ext uri="{BB962C8B-B14F-4D97-AF65-F5344CB8AC3E}">
        <p14:creationId xmlns:p14="http://schemas.microsoft.com/office/powerpoint/2010/main" val="253458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Τεχνολογίες &amp; σενάρια</a:t>
            </a:r>
          </a:p>
        </p:txBody>
      </p:sp>
      <p:sp>
        <p:nvSpPr>
          <p:cNvPr id="3" name="Content Placeholder 2"/>
          <p:cNvSpPr>
            <a:spLocks noGrp="1"/>
          </p:cNvSpPr>
          <p:nvPr>
            <p:ph idx="1"/>
          </p:nvPr>
        </p:nvSpPr>
        <p:spPr>
          <a:xfrm>
            <a:off x="566738" y="1190006"/>
            <a:ext cx="8501062" cy="5306393"/>
          </a:xfrm>
        </p:spPr>
        <p:txBody>
          <a:bodyPr/>
          <a:lstStyle/>
          <a:p>
            <a:pPr>
              <a:spcBef>
                <a:spcPts val="1200"/>
              </a:spcBef>
              <a:spcAft>
                <a:spcPts val="600"/>
              </a:spcAft>
            </a:pPr>
            <a:r>
              <a:rPr lang="en-US" sz="2400" dirty="0"/>
              <a:t>Devices</a:t>
            </a:r>
          </a:p>
          <a:p>
            <a:pPr lvl="1">
              <a:spcBef>
                <a:spcPts val="1200"/>
              </a:spcBef>
              <a:spcAft>
                <a:spcPts val="600"/>
              </a:spcAft>
            </a:pPr>
            <a:r>
              <a:rPr lang="en-US" sz="2000" dirty="0"/>
              <a:t>Programming Boards, Sensors, </a:t>
            </a:r>
            <a:r>
              <a:rPr lang="en-US" sz="2000" b="1" dirty="0"/>
              <a:t>Smart Phones</a:t>
            </a:r>
          </a:p>
          <a:p>
            <a:pPr>
              <a:spcBef>
                <a:spcPts val="1200"/>
              </a:spcBef>
              <a:spcAft>
                <a:spcPts val="600"/>
              </a:spcAft>
            </a:pPr>
            <a:r>
              <a:rPr lang="en-US" sz="2400" dirty="0"/>
              <a:t>Programming languages</a:t>
            </a:r>
          </a:p>
          <a:p>
            <a:pPr lvl="1">
              <a:spcBef>
                <a:spcPts val="1200"/>
              </a:spcBef>
              <a:spcAft>
                <a:spcPts val="600"/>
              </a:spcAft>
            </a:pPr>
            <a:r>
              <a:rPr lang="en-US" sz="2000" b="1" dirty="0"/>
              <a:t>Java, Android</a:t>
            </a:r>
            <a:r>
              <a:rPr lang="en-US" sz="2000" dirty="0"/>
              <a:t>, </a:t>
            </a:r>
            <a:r>
              <a:rPr lang="en-US" sz="2000" dirty="0" err="1"/>
              <a:t>Javascript</a:t>
            </a:r>
            <a:r>
              <a:rPr lang="en-US" sz="2000" dirty="0"/>
              <a:t>, Python</a:t>
            </a:r>
          </a:p>
          <a:p>
            <a:pPr>
              <a:spcBef>
                <a:spcPts val="1200"/>
              </a:spcBef>
              <a:spcAft>
                <a:spcPts val="600"/>
              </a:spcAft>
            </a:pPr>
            <a:r>
              <a:rPr lang="en-US" sz="2400" dirty="0"/>
              <a:t>Messaging</a:t>
            </a:r>
          </a:p>
          <a:p>
            <a:pPr lvl="1">
              <a:spcBef>
                <a:spcPts val="1200"/>
              </a:spcBef>
              <a:spcAft>
                <a:spcPts val="600"/>
              </a:spcAft>
            </a:pPr>
            <a:r>
              <a:rPr lang="en-US" sz="2000" b="1" dirty="0"/>
              <a:t>MQTT</a:t>
            </a:r>
            <a:r>
              <a:rPr lang="en-US" sz="2000" dirty="0"/>
              <a:t>, </a:t>
            </a:r>
            <a:r>
              <a:rPr lang="en-US" sz="2400" dirty="0"/>
              <a:t>Constrained Application Protocol (</a:t>
            </a:r>
            <a:r>
              <a:rPr lang="en-US" sz="2000" dirty="0" err="1"/>
              <a:t>CoAP</a:t>
            </a:r>
            <a:r>
              <a:rPr lang="en-US" sz="2000" dirty="0"/>
              <a:t>)</a:t>
            </a:r>
          </a:p>
          <a:p>
            <a:pPr>
              <a:spcBef>
                <a:spcPts val="1200"/>
              </a:spcBef>
              <a:spcAft>
                <a:spcPts val="600"/>
              </a:spcAft>
            </a:pPr>
            <a:r>
              <a:rPr lang="en-US" sz="2400" dirty="0"/>
              <a:t>Scaled scenarios</a:t>
            </a:r>
          </a:p>
          <a:p>
            <a:pPr lvl="1">
              <a:spcBef>
                <a:spcPts val="1200"/>
              </a:spcBef>
              <a:spcAft>
                <a:spcPts val="600"/>
              </a:spcAft>
            </a:pPr>
            <a:r>
              <a:rPr lang="en-US" sz="2000" dirty="0"/>
              <a:t>Home automation, smart cities, industrial applications</a:t>
            </a:r>
            <a:endParaRPr lang="en-US" sz="400" dirty="0"/>
          </a:p>
          <a:p>
            <a:pPr>
              <a:spcBef>
                <a:spcPts val="1200"/>
              </a:spcBef>
              <a:spcAft>
                <a:spcPts val="600"/>
              </a:spcAft>
            </a:pPr>
            <a:endParaRPr lang="el-GR" sz="14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39</a:t>
            </a:fld>
            <a:endParaRPr lang="el-GR" dirty="0"/>
          </a:p>
          <a:p>
            <a:pPr>
              <a:defRPr/>
            </a:pPr>
            <a:endParaRPr lang="el-GR" dirty="0"/>
          </a:p>
        </p:txBody>
      </p:sp>
    </p:spTree>
    <p:extLst>
      <p:ext uri="{BB962C8B-B14F-4D97-AF65-F5344CB8AC3E}">
        <p14:creationId xmlns:p14="http://schemas.microsoft.com/office/powerpoint/2010/main" val="14747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4</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pic>
        <p:nvPicPr>
          <p:cNvPr id="4" name="Picture 3">
            <a:extLst>
              <a:ext uri="{FF2B5EF4-FFF2-40B4-BE49-F238E27FC236}">
                <a16:creationId xmlns:a16="http://schemas.microsoft.com/office/drawing/2014/main" id="{3F622AD5-EF87-38CA-A3F2-B4EA3B2B9508}"/>
              </a:ext>
            </a:extLst>
          </p:cNvPr>
          <p:cNvPicPr>
            <a:picLocks noChangeAspect="1"/>
          </p:cNvPicPr>
          <p:nvPr/>
        </p:nvPicPr>
        <p:blipFill>
          <a:blip r:embed="rId3"/>
          <a:stretch>
            <a:fillRect/>
          </a:stretch>
        </p:blipFill>
        <p:spPr>
          <a:xfrm>
            <a:off x="2286000" y="76200"/>
            <a:ext cx="4260850" cy="670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37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0B2AF-8915-417A-AFDD-ED6C810A8F61}"/>
              </a:ext>
            </a:extLst>
          </p:cNvPr>
          <p:cNvSpPr>
            <a:spLocks noGrp="1"/>
          </p:cNvSpPr>
          <p:nvPr>
            <p:ph type="title"/>
          </p:nvPr>
        </p:nvSpPr>
        <p:spPr/>
        <p:txBody>
          <a:bodyPr/>
          <a:lstStyle/>
          <a:p>
            <a:r>
              <a:rPr lang="el-GR" dirty="0" err="1"/>
              <a:t>Βιβλιοθηκεσ</a:t>
            </a:r>
            <a:r>
              <a:rPr lang="el-GR" dirty="0"/>
              <a:t> για </a:t>
            </a:r>
            <a:r>
              <a:rPr lang="en-US" dirty="0"/>
              <a:t>JAVA &amp; ANDROID</a:t>
            </a:r>
            <a:endParaRPr lang="el-GR" dirty="0"/>
          </a:p>
        </p:txBody>
      </p:sp>
      <p:sp>
        <p:nvSpPr>
          <p:cNvPr id="5" name="Text Placeholder 4">
            <a:extLst>
              <a:ext uri="{FF2B5EF4-FFF2-40B4-BE49-F238E27FC236}">
                <a16:creationId xmlns:a16="http://schemas.microsoft.com/office/drawing/2014/main" id="{CF5F01DD-4AE0-4800-848A-2D597A4779D4}"/>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145596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Java client </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r>
              <a:rPr lang="en-US" sz="2000" dirty="0">
                <a:hlinkClick r:id="rId2"/>
              </a:rPr>
              <a:t>https://eclipse.org/paho/clients/java/</a:t>
            </a:r>
            <a:endParaRPr lang="el-GR" sz="2000" dirty="0"/>
          </a:p>
          <a:p>
            <a:pPr>
              <a:spcBef>
                <a:spcPts val="600"/>
              </a:spcBef>
              <a:spcAft>
                <a:spcPts val="600"/>
              </a:spcAft>
            </a:pP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41</a:t>
            </a:fld>
            <a:endParaRPr lang="el-GR" dirty="0"/>
          </a:p>
          <a:p>
            <a:pPr>
              <a:defRPr/>
            </a:pPr>
            <a:endParaRPr lang="el-GR" dirty="0"/>
          </a:p>
        </p:txBody>
      </p:sp>
      <p:pic>
        <p:nvPicPr>
          <p:cNvPr id="4" name="Εικόνα 3">
            <a:extLst>
              <a:ext uri="{FF2B5EF4-FFF2-40B4-BE49-F238E27FC236}">
                <a16:creationId xmlns:a16="http://schemas.microsoft.com/office/drawing/2014/main" id="{C68E78BA-166F-4C9E-8E04-E62668CEE68D}"/>
              </a:ext>
            </a:extLst>
          </p:cNvPr>
          <p:cNvPicPr>
            <a:picLocks noChangeAspect="1"/>
          </p:cNvPicPr>
          <p:nvPr/>
        </p:nvPicPr>
        <p:blipFill>
          <a:blip r:embed="rId3"/>
          <a:stretch>
            <a:fillRect/>
          </a:stretch>
        </p:blipFill>
        <p:spPr>
          <a:xfrm>
            <a:off x="1219200" y="1260237"/>
            <a:ext cx="6705600" cy="4682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4514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Java client </a:t>
            </a:r>
            <a:endParaRPr lang="el-GR"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42</a:t>
            </a:fld>
            <a:endParaRPr lang="el-GR" dirty="0"/>
          </a:p>
          <a:p>
            <a:pPr>
              <a:defRPr/>
            </a:pPr>
            <a:endParaRPr lang="el-GR" dirty="0"/>
          </a:p>
        </p:txBody>
      </p:sp>
      <p:pic>
        <p:nvPicPr>
          <p:cNvPr id="5" name="Εικόνα 4">
            <a:extLst>
              <a:ext uri="{FF2B5EF4-FFF2-40B4-BE49-F238E27FC236}">
                <a16:creationId xmlns:a16="http://schemas.microsoft.com/office/drawing/2014/main" id="{59B3769A-2A71-4212-901A-ABB216382276}"/>
              </a:ext>
            </a:extLst>
          </p:cNvPr>
          <p:cNvPicPr>
            <a:picLocks noChangeAspect="1"/>
          </p:cNvPicPr>
          <p:nvPr/>
        </p:nvPicPr>
        <p:blipFill>
          <a:blip r:embed="rId2"/>
          <a:stretch>
            <a:fillRect/>
          </a:stretch>
        </p:blipFill>
        <p:spPr>
          <a:xfrm>
            <a:off x="685800" y="1152583"/>
            <a:ext cx="7168916" cy="5554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831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43</a:t>
            </a:fld>
            <a:endParaRPr lang="el-GR" dirty="0"/>
          </a:p>
          <a:p>
            <a:pPr>
              <a:defRPr/>
            </a:pPr>
            <a:endParaRPr lang="el-GR" dirty="0"/>
          </a:p>
        </p:txBody>
      </p:sp>
      <p:sp>
        <p:nvSpPr>
          <p:cNvPr id="7" name="Rectangle 3">
            <a:extLst>
              <a:ext uri="{FF2B5EF4-FFF2-40B4-BE49-F238E27FC236}">
                <a16:creationId xmlns:a16="http://schemas.microsoft.com/office/drawing/2014/main" id="{64E07FEC-B900-4614-9B5C-6EF5A881E576}"/>
              </a:ext>
            </a:extLst>
          </p:cNvPr>
          <p:cNvSpPr>
            <a:spLocks noChangeArrowheads="1"/>
          </p:cNvSpPr>
          <p:nvPr/>
        </p:nvSpPr>
        <p:spPr bwMode="auto">
          <a:xfrm>
            <a:off x="76200" y="-269572"/>
            <a:ext cx="8001000" cy="717373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org.eclipse.paho.client.mqttv3.MqttConnectOptions;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org.eclipse.paho.client.mqttv3.MqttException;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org.eclipse.paho.client.mqttv3.persist.MemoryPersistence; </a:t>
            </a: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100" dirty="0">
              <a:solidFill>
                <a:srgbClr val="333333"/>
              </a:solidFill>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public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class</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Mqtt</a:t>
            </a:r>
            <a:r>
              <a:rPr kumimoji="0" lang="el-GR" altLang="el-GR" sz="1100" b="1" i="0" u="none" strike="noStrike" cap="none" normalizeH="0" baseline="0" dirty="0" err="1">
                <a:ln>
                  <a:noFill/>
                </a:ln>
                <a:solidFill>
                  <a:srgbClr val="333333"/>
                </a:solidFill>
                <a:effectLst/>
                <a:latin typeface="Menlo"/>
              </a:rPr>
              <a:t>Publish</a:t>
            </a:r>
            <a:r>
              <a:rPr kumimoji="0" lang="el-GR" altLang="el-GR" sz="1100" b="0" i="0" u="none" strike="noStrike" cap="none" normalizeH="0" baseline="0" dirty="0" err="1">
                <a:ln>
                  <a:noFill/>
                </a:ln>
                <a:solidFill>
                  <a:srgbClr val="333333"/>
                </a:solidFill>
                <a:effectLst/>
                <a:latin typeface="Menlo"/>
              </a:rPr>
              <a:t>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public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static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void</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main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args</a:t>
            </a:r>
            <a:r>
              <a:rPr kumimoji="0" lang="el-GR" altLang="el-GR" sz="1100" b="0" i="0" u="none" strike="noStrike" cap="none" normalizeH="0" baseline="0" dirty="0">
                <a:ln>
                  <a:noFill/>
                </a:ln>
                <a:solidFill>
                  <a:srgbClr val="333333"/>
                </a:solidFill>
                <a:effectLst/>
                <a:latin typeface="Menlo"/>
              </a:rPr>
              <a:t>) {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topic</a:t>
            </a:r>
            <a:r>
              <a:rPr kumimoji="0" lang="el-GR" altLang="el-GR" sz="1100" b="0" i="0" u="none" strike="noStrike" cap="none" normalizeH="0" baseline="0" dirty="0">
                <a:ln>
                  <a:noFill/>
                </a:ln>
                <a:solidFill>
                  <a:srgbClr val="333333"/>
                </a:solidFill>
                <a:effectLst/>
                <a:latin typeface="Menlo"/>
              </a:rPr>
              <a:t> = "MQTT </a:t>
            </a:r>
            <a:r>
              <a:rPr kumimoji="0" lang="el-GR" altLang="el-GR" sz="1100" b="0" i="0" u="none" strike="noStrike" cap="none" normalizeH="0" baseline="0" dirty="0" err="1">
                <a:ln>
                  <a:noFill/>
                </a:ln>
                <a:solidFill>
                  <a:srgbClr val="333333"/>
                </a:solidFill>
                <a:effectLst/>
                <a:latin typeface="Menlo"/>
              </a:rPr>
              <a:t>Examples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content</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from</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MqttPublishSample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int</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qos</a:t>
            </a:r>
            <a:r>
              <a:rPr kumimoji="0" lang="el-GR" altLang="el-GR" sz="1100" b="0" i="0" u="none" strike="noStrike" cap="none" normalizeH="0" baseline="0" dirty="0">
                <a:ln>
                  <a:noFill/>
                </a:ln>
                <a:solidFill>
                  <a:srgbClr val="333333"/>
                </a:solidFill>
                <a:effectLst/>
                <a:latin typeface="Menlo"/>
              </a:rPr>
              <a:t> = 2;</a:t>
            </a:r>
            <a:endParaRPr kumimoji="0" lang="en-US"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tcp</a:t>
            </a:r>
            <a:r>
              <a:rPr kumimoji="0" lang="el-GR" altLang="el-GR" sz="1100" b="0" i="0" u="none" strike="noStrike" cap="none" normalizeH="0" baseline="0" dirty="0">
                <a:ln>
                  <a:noFill/>
                </a:ln>
                <a:solidFill>
                  <a:srgbClr val="333333"/>
                </a:solidFill>
                <a:effectLst/>
                <a:latin typeface="Menlo"/>
              </a:rPr>
              <a:t>://iot.eclipse.org:1883";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clientId</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JavaSample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MemoryPersistence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persistence</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MemoryPersistence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try</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MqttClient</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sampleClient</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MqttClient</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clientId</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persistence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MqttConnectOptions</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connOpts</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MqttConnectOptions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connOpts.setCleanSession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true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Connecting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to</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66FF"/>
                </a:solidFill>
                <a:effectLst/>
                <a:latin typeface="Menlo"/>
              </a:rPr>
              <a:t>sampleClient</a:t>
            </a:r>
            <a:r>
              <a:rPr kumimoji="0" lang="el-GR" altLang="el-GR" sz="1100" b="0" i="0" u="none" strike="noStrike" cap="none" normalizeH="0" baseline="0" dirty="0" err="1">
                <a:ln>
                  <a:noFill/>
                </a:ln>
                <a:solidFill>
                  <a:srgbClr val="333333"/>
                </a:solidFill>
                <a:effectLst/>
                <a:latin typeface="Menlo"/>
              </a:rPr>
              <a:t>.</a:t>
            </a:r>
            <a:r>
              <a:rPr kumimoji="0" lang="el-GR" altLang="el-GR" sz="1100" b="1" i="0" u="none" strike="noStrike" cap="none" normalizeH="0" baseline="0" dirty="0" err="1">
                <a:ln>
                  <a:noFill/>
                </a:ln>
                <a:solidFill>
                  <a:srgbClr val="333333"/>
                </a:solidFill>
                <a:effectLst/>
                <a:latin typeface="Menlo"/>
              </a:rPr>
              <a:t>connect</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66FF"/>
                </a:solidFill>
                <a:effectLst/>
                <a:latin typeface="Menlo"/>
              </a:rPr>
              <a:t>connOpts</a:t>
            </a:r>
            <a:r>
              <a:rPr kumimoji="0" lang="el-GR" altLang="el-GR" sz="1100" b="0" i="0" u="none" strike="noStrike" cap="none" normalizeH="0" baseline="0" dirty="0">
                <a:ln>
                  <a:noFill/>
                </a:ln>
                <a:solidFill>
                  <a:srgbClr val="3366FF"/>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Connected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Publishing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content</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message</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MqttMessage</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content.getBytes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1" i="0" u="none" strike="noStrike" cap="none" normalizeH="0" baseline="0" dirty="0" err="1">
                <a:ln>
                  <a:noFill/>
                </a:ln>
                <a:solidFill>
                  <a:srgbClr val="333333"/>
                </a:solidFill>
                <a:effectLst/>
                <a:latin typeface="Menlo"/>
              </a:rPr>
              <a:t>setQos</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qos</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sampleClient.</a:t>
            </a:r>
            <a:r>
              <a:rPr kumimoji="0" lang="el-GR" altLang="el-GR" sz="1100" b="1" i="0" u="none" strike="noStrike" cap="none" normalizeH="0" baseline="0" dirty="0" err="1">
                <a:ln>
                  <a:noFill/>
                </a:ln>
                <a:solidFill>
                  <a:srgbClr val="333333"/>
                </a:solidFill>
                <a:effectLst/>
                <a:latin typeface="Menlo"/>
              </a:rPr>
              <a:t>publish</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topic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published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sampleClient.</a:t>
            </a:r>
            <a:r>
              <a:rPr kumimoji="0" lang="el-GR" altLang="el-GR" sz="1100" b="1" i="0" u="none" strike="noStrike" cap="none" normalizeH="0" baseline="0" dirty="0" err="1">
                <a:ln>
                  <a:noFill/>
                </a:ln>
                <a:solidFill>
                  <a:srgbClr val="333333"/>
                </a:solidFill>
                <a:effectLst/>
                <a:latin typeface="Menlo"/>
              </a:rPr>
              <a:t>disconnect</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Disconnected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System.exit</a:t>
            </a:r>
            <a:r>
              <a:rPr kumimoji="0" lang="el-GR" altLang="el-GR" sz="1100" b="0" i="0" u="none" strike="noStrike" cap="none" normalizeH="0" baseline="0" dirty="0">
                <a:ln>
                  <a:noFill/>
                </a:ln>
                <a:solidFill>
                  <a:srgbClr val="333333"/>
                </a:solidFill>
                <a:effectLst/>
                <a:latin typeface="Menlo"/>
              </a:rPr>
              <a:t>(0);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catch</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MqttException</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reason</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me.getReasonCode</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msg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loc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me.getLocalizedMessage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cause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me.getCause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excep</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me.printStackTrace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r>
              <a:rPr kumimoji="0" lang="el-GR" altLang="el-GR" sz="900" b="0" i="0" u="none" strike="noStrike" cap="none" normalizeH="0" baseline="0" dirty="0">
                <a:ln>
                  <a:noFill/>
                </a:ln>
                <a:solidFill>
                  <a:schemeClr val="tx1"/>
                </a:solidFill>
                <a:effectLst/>
              </a:rPr>
              <a:t> </a:t>
            </a:r>
            <a:endParaRPr kumimoji="0" lang="el-GR" altLang="el-GR" sz="2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35AC06F9-2598-4543-B0B7-E59FCB801054}"/>
              </a:ext>
            </a:extLst>
          </p:cNvPr>
          <p:cNvSpPr txBox="1"/>
          <p:nvPr/>
        </p:nvSpPr>
        <p:spPr>
          <a:xfrm>
            <a:off x="6164471" y="990600"/>
            <a:ext cx="1886863" cy="369332"/>
          </a:xfrm>
          <a:prstGeom prst="rect">
            <a:avLst/>
          </a:prstGeom>
          <a:noFill/>
        </p:spPr>
        <p:txBody>
          <a:bodyPr wrap="none" rtlCol="0">
            <a:spAutoFit/>
          </a:bodyPr>
          <a:lstStyle/>
          <a:p>
            <a:r>
              <a:rPr lang="en-US" dirty="0"/>
              <a:t>JAVA Publisher</a:t>
            </a:r>
            <a:endParaRPr lang="el-GR" dirty="0"/>
          </a:p>
        </p:txBody>
      </p:sp>
      <p:sp>
        <p:nvSpPr>
          <p:cNvPr id="3" name="TextBox 2">
            <a:extLst>
              <a:ext uri="{FF2B5EF4-FFF2-40B4-BE49-F238E27FC236}">
                <a16:creationId xmlns:a16="http://schemas.microsoft.com/office/drawing/2014/main" id="{4B1B609A-DF48-F816-355D-AF27018F3A38}"/>
              </a:ext>
            </a:extLst>
          </p:cNvPr>
          <p:cNvSpPr txBox="1"/>
          <p:nvPr/>
        </p:nvSpPr>
        <p:spPr>
          <a:xfrm>
            <a:off x="4818490" y="1752600"/>
            <a:ext cx="4578824"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2421506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F4A08-EF1D-453C-9D9D-A302FAB9FC7E}"/>
              </a:ext>
            </a:extLst>
          </p:cNvPr>
          <p:cNvSpPr>
            <a:spLocks noGrp="1"/>
          </p:cNvSpPr>
          <p:nvPr>
            <p:ph type="title"/>
          </p:nvPr>
        </p:nvSpPr>
        <p:spPr/>
        <p:txBody>
          <a:bodyPr/>
          <a:lstStyle/>
          <a:p>
            <a:r>
              <a:rPr lang="en-US" sz="3200" dirty="0"/>
              <a:t>JAVA subscriber</a:t>
            </a:r>
            <a:endParaRPr lang="el-GR" sz="3200" dirty="0"/>
          </a:p>
        </p:txBody>
      </p:sp>
      <p:sp>
        <p:nvSpPr>
          <p:cNvPr id="3" name="Θέση περιεχομένου 2">
            <a:extLst>
              <a:ext uri="{FF2B5EF4-FFF2-40B4-BE49-F238E27FC236}">
                <a16:creationId xmlns:a16="http://schemas.microsoft.com/office/drawing/2014/main" id="{28EB2DA4-1795-4377-BCE5-D34237D53FEC}"/>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B826397D-593D-4FC7-9273-91782A85573C}"/>
              </a:ext>
            </a:extLst>
          </p:cNvPr>
          <p:cNvPicPr>
            <a:picLocks noChangeAspect="1"/>
          </p:cNvPicPr>
          <p:nvPr/>
        </p:nvPicPr>
        <p:blipFill>
          <a:blip r:embed="rId2"/>
          <a:stretch>
            <a:fillRect/>
          </a:stretch>
        </p:blipFill>
        <p:spPr>
          <a:xfrm>
            <a:off x="3909969" y="0"/>
            <a:ext cx="5234031" cy="7117831"/>
          </a:xfrm>
          <a:prstGeom prst="rect">
            <a:avLst/>
          </a:prstGeom>
        </p:spPr>
      </p:pic>
      <p:sp>
        <p:nvSpPr>
          <p:cNvPr id="6" name="TextBox 5">
            <a:extLst>
              <a:ext uri="{FF2B5EF4-FFF2-40B4-BE49-F238E27FC236}">
                <a16:creationId xmlns:a16="http://schemas.microsoft.com/office/drawing/2014/main" id="{BC28988B-EF13-C105-131C-4418F0BECB11}"/>
              </a:ext>
            </a:extLst>
          </p:cNvPr>
          <p:cNvSpPr txBox="1"/>
          <p:nvPr/>
        </p:nvSpPr>
        <p:spPr>
          <a:xfrm>
            <a:off x="76200" y="2590800"/>
            <a:ext cx="4572000"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1488726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457E0-EB66-41F6-8EAE-046B2FFA9BBB}"/>
              </a:ext>
            </a:extLst>
          </p:cNvPr>
          <p:cNvSpPr>
            <a:spLocks noGrp="1"/>
          </p:cNvSpPr>
          <p:nvPr>
            <p:ph type="title"/>
          </p:nvPr>
        </p:nvSpPr>
        <p:spPr/>
        <p:txBody>
          <a:bodyPr/>
          <a:lstStyle/>
          <a:p>
            <a:r>
              <a:rPr lang="en-US" dirty="0"/>
              <a:t>Subscriber in JAVA</a:t>
            </a:r>
            <a:endParaRPr lang="el-GR" dirty="0"/>
          </a:p>
        </p:txBody>
      </p:sp>
      <p:sp>
        <p:nvSpPr>
          <p:cNvPr id="3" name="Θέση περιεχομένου 2">
            <a:extLst>
              <a:ext uri="{FF2B5EF4-FFF2-40B4-BE49-F238E27FC236}">
                <a16:creationId xmlns:a16="http://schemas.microsoft.com/office/drawing/2014/main" id="{A672905E-5760-48A8-8448-910B883E26DD}"/>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BF4999D1-CECD-45B0-B5AE-036C58FF70C5}"/>
              </a:ext>
            </a:extLst>
          </p:cNvPr>
          <p:cNvPicPr>
            <a:picLocks noChangeAspect="1"/>
          </p:cNvPicPr>
          <p:nvPr/>
        </p:nvPicPr>
        <p:blipFill>
          <a:blip r:embed="rId2"/>
          <a:stretch>
            <a:fillRect/>
          </a:stretch>
        </p:blipFill>
        <p:spPr>
          <a:xfrm>
            <a:off x="457200" y="1205750"/>
            <a:ext cx="8782050" cy="5495925"/>
          </a:xfrm>
          <a:prstGeom prst="rect">
            <a:avLst/>
          </a:prstGeom>
        </p:spPr>
      </p:pic>
      <p:sp>
        <p:nvSpPr>
          <p:cNvPr id="6" name="TextBox 5">
            <a:extLst>
              <a:ext uri="{FF2B5EF4-FFF2-40B4-BE49-F238E27FC236}">
                <a16:creationId xmlns:a16="http://schemas.microsoft.com/office/drawing/2014/main" id="{F7A68972-FE56-54BC-95B4-23E8F56636E4}"/>
              </a:ext>
            </a:extLst>
          </p:cNvPr>
          <p:cNvSpPr txBox="1"/>
          <p:nvPr/>
        </p:nvSpPr>
        <p:spPr>
          <a:xfrm>
            <a:off x="4955240" y="1371600"/>
            <a:ext cx="4619766"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3506120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Android Client</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r>
              <a:rPr lang="en-US" sz="2000" dirty="0">
                <a:hlinkClick r:id="rId3"/>
              </a:rPr>
              <a:t>https://eclipse.org/paho/clients/android/</a:t>
            </a:r>
            <a:r>
              <a:rPr lang="en-US" sz="2000" dirty="0"/>
              <a:t> </a:t>
            </a: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46</a:t>
            </a:fld>
            <a:endParaRPr lang="el-GR" dirty="0"/>
          </a:p>
          <a:p>
            <a:pPr>
              <a:defRPr/>
            </a:pPr>
            <a:endParaRPr lang="el-GR" dirty="0"/>
          </a:p>
        </p:txBody>
      </p:sp>
      <p:pic>
        <p:nvPicPr>
          <p:cNvPr id="5" name="Εικόνα 4">
            <a:extLst>
              <a:ext uri="{FF2B5EF4-FFF2-40B4-BE49-F238E27FC236}">
                <a16:creationId xmlns:a16="http://schemas.microsoft.com/office/drawing/2014/main" id="{9ACC0B5B-7287-4DD1-8353-EF1999F60056}"/>
              </a:ext>
            </a:extLst>
          </p:cNvPr>
          <p:cNvPicPr>
            <a:picLocks noChangeAspect="1"/>
          </p:cNvPicPr>
          <p:nvPr/>
        </p:nvPicPr>
        <p:blipFill>
          <a:blip r:embed="rId4"/>
          <a:stretch>
            <a:fillRect/>
          </a:stretch>
        </p:blipFill>
        <p:spPr>
          <a:xfrm>
            <a:off x="612425" y="1219200"/>
            <a:ext cx="6781800" cy="461412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90EF3F5A-EF49-EA99-5604-1D435846FFB7}"/>
              </a:ext>
            </a:extLst>
          </p:cNvPr>
          <p:cNvSpPr txBox="1"/>
          <p:nvPr/>
        </p:nvSpPr>
        <p:spPr>
          <a:xfrm>
            <a:off x="5943600" y="2133600"/>
            <a:ext cx="4572000" cy="646331"/>
          </a:xfrm>
          <a:prstGeom prst="rect">
            <a:avLst/>
          </a:prstGeom>
          <a:noFill/>
        </p:spPr>
        <p:txBody>
          <a:bodyPr wrap="square">
            <a:spAutoFit/>
          </a:bodyPr>
          <a:lstStyle/>
          <a:p>
            <a:r>
              <a:rPr lang="en-US" b="1" dirty="0"/>
              <a:t>IoT,</a:t>
            </a:r>
          </a:p>
          <a:p>
            <a:r>
              <a:rPr lang="en-US" b="1" dirty="0"/>
              <a:t> Android</a:t>
            </a:r>
          </a:p>
        </p:txBody>
      </p:sp>
    </p:spTree>
    <p:extLst>
      <p:ext uri="{BB962C8B-B14F-4D97-AF65-F5344CB8AC3E}">
        <p14:creationId xmlns:p14="http://schemas.microsoft.com/office/powerpoint/2010/main" val="3089390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Android Client</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47</a:t>
            </a:fld>
            <a:endParaRPr lang="el-GR" dirty="0"/>
          </a:p>
          <a:p>
            <a:pPr>
              <a:defRPr/>
            </a:pPr>
            <a:endParaRPr lang="el-GR" dirty="0"/>
          </a:p>
        </p:txBody>
      </p:sp>
      <p:pic>
        <p:nvPicPr>
          <p:cNvPr id="4" name="Εικόνα 3">
            <a:extLst>
              <a:ext uri="{FF2B5EF4-FFF2-40B4-BE49-F238E27FC236}">
                <a16:creationId xmlns:a16="http://schemas.microsoft.com/office/drawing/2014/main" id="{252340E9-1DAD-445E-8E09-B4929746F22B}"/>
              </a:ext>
            </a:extLst>
          </p:cNvPr>
          <p:cNvPicPr>
            <a:picLocks noChangeAspect="1"/>
          </p:cNvPicPr>
          <p:nvPr/>
        </p:nvPicPr>
        <p:blipFill>
          <a:blip r:embed="rId3"/>
          <a:stretch>
            <a:fillRect/>
          </a:stretch>
        </p:blipFill>
        <p:spPr>
          <a:xfrm>
            <a:off x="609601" y="1280684"/>
            <a:ext cx="4191000" cy="1794141"/>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4A7EA60C-2B5F-4906-8BD3-B0612801EE4E}"/>
              </a:ext>
            </a:extLst>
          </p:cNvPr>
          <p:cNvPicPr>
            <a:picLocks noChangeAspect="1"/>
          </p:cNvPicPr>
          <p:nvPr/>
        </p:nvPicPr>
        <p:blipFill>
          <a:blip r:embed="rId4"/>
          <a:stretch>
            <a:fillRect/>
          </a:stretch>
        </p:blipFill>
        <p:spPr>
          <a:xfrm>
            <a:off x="609602" y="3212749"/>
            <a:ext cx="6189570" cy="35690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8850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4B4EF6-6831-4409-818A-2EAC4255A898}"/>
              </a:ext>
            </a:extLst>
          </p:cNvPr>
          <p:cNvSpPr>
            <a:spLocks noGrp="1"/>
          </p:cNvSpPr>
          <p:nvPr>
            <p:ph type="title"/>
          </p:nvPr>
        </p:nvSpPr>
        <p:spPr/>
        <p:txBody>
          <a:bodyPr/>
          <a:lstStyle/>
          <a:p>
            <a:r>
              <a:rPr lang="el-GR" b="1" dirty="0"/>
              <a:t>Χρήσιμοι σύνδεσμοι</a:t>
            </a:r>
            <a:endParaRPr lang="el-GR" dirty="0"/>
          </a:p>
        </p:txBody>
      </p:sp>
      <p:sp>
        <p:nvSpPr>
          <p:cNvPr id="3" name="Θέση περιεχομένου 2">
            <a:extLst>
              <a:ext uri="{FF2B5EF4-FFF2-40B4-BE49-F238E27FC236}">
                <a16:creationId xmlns:a16="http://schemas.microsoft.com/office/drawing/2014/main" id="{C6047D10-FCE3-41F9-8541-B15DF075B121}"/>
              </a:ext>
            </a:extLst>
          </p:cNvPr>
          <p:cNvSpPr>
            <a:spLocks noGrp="1"/>
          </p:cNvSpPr>
          <p:nvPr>
            <p:ph idx="1"/>
          </p:nvPr>
        </p:nvSpPr>
        <p:spPr>
          <a:xfrm>
            <a:off x="566738" y="1190006"/>
            <a:ext cx="8196262" cy="5306393"/>
          </a:xfrm>
        </p:spPr>
        <p:txBody>
          <a:bodyPr/>
          <a:lstStyle/>
          <a:p>
            <a:pPr>
              <a:spcBef>
                <a:spcPts val="1200"/>
              </a:spcBef>
              <a:spcAft>
                <a:spcPts val="600"/>
              </a:spcAft>
            </a:pPr>
            <a:r>
              <a:rPr lang="en-US" sz="2400" dirty="0"/>
              <a:t>MQTT</a:t>
            </a:r>
            <a:endParaRPr lang="el-GR" sz="2400" dirty="0"/>
          </a:p>
          <a:p>
            <a:pPr lvl="1">
              <a:spcBef>
                <a:spcPts val="1200"/>
              </a:spcBef>
              <a:spcAft>
                <a:spcPts val="600"/>
              </a:spcAft>
            </a:pPr>
            <a:r>
              <a:rPr lang="en-US" sz="2000" dirty="0">
                <a:hlinkClick r:id="rId2"/>
              </a:rPr>
              <a:t>http://mqtt.org/</a:t>
            </a:r>
            <a:endParaRPr lang="el-GR" sz="2000" dirty="0"/>
          </a:p>
          <a:p>
            <a:pPr>
              <a:spcBef>
                <a:spcPts val="1200"/>
              </a:spcBef>
              <a:spcAft>
                <a:spcPts val="600"/>
              </a:spcAft>
            </a:pPr>
            <a:r>
              <a:rPr lang="en-US" sz="2400" dirty="0"/>
              <a:t>Eclipse </a:t>
            </a:r>
            <a:r>
              <a:rPr lang="en-US" sz="2400" dirty="0" err="1"/>
              <a:t>Paho</a:t>
            </a:r>
            <a:r>
              <a:rPr lang="en-US" sz="2400" dirty="0"/>
              <a:t> Java client</a:t>
            </a:r>
            <a:endParaRPr lang="el-GR" sz="2400" dirty="0"/>
          </a:p>
          <a:p>
            <a:pPr lvl="1">
              <a:spcBef>
                <a:spcPts val="1200"/>
              </a:spcBef>
              <a:spcAft>
                <a:spcPts val="600"/>
              </a:spcAft>
            </a:pPr>
            <a:r>
              <a:rPr lang="en-US" sz="2000" dirty="0">
                <a:hlinkClick r:id="rId3"/>
              </a:rPr>
              <a:t>https://eclipse.org/paho/clients/java/</a:t>
            </a:r>
            <a:endParaRPr lang="en-US" sz="2000" dirty="0"/>
          </a:p>
          <a:p>
            <a:pPr lvl="1">
              <a:spcBef>
                <a:spcPts val="1200"/>
              </a:spcBef>
              <a:spcAft>
                <a:spcPts val="600"/>
              </a:spcAft>
            </a:pPr>
            <a:r>
              <a:rPr lang="en-US" sz="2000" dirty="0">
                <a:hlinkClick r:id="rId4"/>
              </a:rPr>
              <a:t>https://www.eclipse.org/paho/files/javadoc/org/eclipse/paho/client/mqttv3/package-summary.html</a:t>
            </a:r>
            <a:r>
              <a:rPr lang="en-US" sz="2000" dirty="0"/>
              <a:t> </a:t>
            </a:r>
            <a:endParaRPr lang="el-GR" sz="2000" dirty="0"/>
          </a:p>
          <a:p>
            <a:pPr>
              <a:spcBef>
                <a:spcPts val="1200"/>
              </a:spcBef>
              <a:spcAft>
                <a:spcPts val="600"/>
              </a:spcAft>
            </a:pPr>
            <a:r>
              <a:rPr lang="en-US" sz="2400" dirty="0"/>
              <a:t>Eclipse </a:t>
            </a:r>
            <a:r>
              <a:rPr lang="en-US" sz="2400" dirty="0" err="1"/>
              <a:t>Paho</a:t>
            </a:r>
            <a:r>
              <a:rPr lang="en-US" sz="2400" dirty="0"/>
              <a:t> Android Client</a:t>
            </a:r>
          </a:p>
          <a:p>
            <a:pPr lvl="1">
              <a:spcBef>
                <a:spcPts val="1200"/>
              </a:spcBef>
              <a:spcAft>
                <a:spcPts val="600"/>
              </a:spcAft>
            </a:pPr>
            <a:r>
              <a:rPr lang="en-US" sz="2000" dirty="0">
                <a:hlinkClick r:id="rId5"/>
              </a:rPr>
              <a:t>https://eclipse.org/paho/clients/android/</a:t>
            </a:r>
            <a:r>
              <a:rPr lang="el-GR" sz="2000" dirty="0"/>
              <a:t> </a:t>
            </a:r>
            <a:endParaRPr lang="en-US" sz="2000" dirty="0"/>
          </a:p>
          <a:p>
            <a:pPr>
              <a:spcBef>
                <a:spcPts val="1200"/>
              </a:spcBef>
              <a:spcAft>
                <a:spcPts val="600"/>
              </a:spcAft>
            </a:pPr>
            <a:r>
              <a:rPr lang="en-US" sz="2400" dirty="0" err="1"/>
              <a:t>Mosquitto</a:t>
            </a:r>
            <a:r>
              <a:rPr lang="en-US" sz="2400" dirty="0"/>
              <a:t> Broker</a:t>
            </a:r>
          </a:p>
          <a:p>
            <a:pPr lvl="1">
              <a:spcBef>
                <a:spcPts val="1200"/>
              </a:spcBef>
              <a:spcAft>
                <a:spcPts val="600"/>
              </a:spcAft>
            </a:pPr>
            <a:r>
              <a:rPr lang="en-US" sz="2000" dirty="0">
                <a:hlinkClick r:id="rId6"/>
              </a:rPr>
              <a:t>https://mosquitto.org</a:t>
            </a:r>
            <a:r>
              <a:rPr lang="en-US" sz="2000" dirty="0"/>
              <a:t> </a:t>
            </a:r>
            <a:endParaRPr lang="el-GR" sz="2000" dirty="0"/>
          </a:p>
        </p:txBody>
      </p:sp>
    </p:spTree>
    <p:extLst>
      <p:ext uri="{BB962C8B-B14F-4D97-AF65-F5344CB8AC3E}">
        <p14:creationId xmlns:p14="http://schemas.microsoft.com/office/powerpoint/2010/main" val="195436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7B8C-9616-426A-94D2-9B7A3A8C6441}"/>
              </a:ext>
            </a:extLst>
          </p:cNvPr>
          <p:cNvSpPr>
            <a:spLocks noGrp="1"/>
          </p:cNvSpPr>
          <p:nvPr>
            <p:ph type="title"/>
          </p:nvPr>
        </p:nvSpPr>
        <p:spPr/>
        <p:txBody>
          <a:bodyPr/>
          <a:lstStyle/>
          <a:p>
            <a:r>
              <a:rPr lang="el-GR" b="1" dirty="0"/>
              <a:t>Χρήσιμοι σύνδεσμοι</a:t>
            </a:r>
            <a:endParaRPr lang="el-GR" dirty="0"/>
          </a:p>
        </p:txBody>
      </p:sp>
      <p:sp>
        <p:nvSpPr>
          <p:cNvPr id="3" name="Content Placeholder 2">
            <a:extLst>
              <a:ext uri="{FF2B5EF4-FFF2-40B4-BE49-F238E27FC236}">
                <a16:creationId xmlns:a16="http://schemas.microsoft.com/office/drawing/2014/main" id="{1E911A39-1D83-490A-B104-5A0C90C64C08}"/>
              </a:ext>
            </a:extLst>
          </p:cNvPr>
          <p:cNvSpPr>
            <a:spLocks noGrp="1"/>
          </p:cNvSpPr>
          <p:nvPr>
            <p:ph idx="1"/>
          </p:nvPr>
        </p:nvSpPr>
        <p:spPr/>
        <p:txBody>
          <a:bodyPr/>
          <a:lstStyle/>
          <a:p>
            <a:r>
              <a:rPr lang="en-US" sz="2400" dirty="0">
                <a:hlinkClick r:id="rId2"/>
              </a:rPr>
              <a:t>Introduction to MQTT - learn.sparkfun.com</a:t>
            </a:r>
            <a:endParaRPr lang="en-US" sz="2400" dirty="0"/>
          </a:p>
          <a:p>
            <a:r>
              <a:rPr lang="en-US" sz="2400" dirty="0">
                <a:hlinkClick r:id="rId3"/>
              </a:rPr>
              <a:t>MQTT 101 Tutorial: Introduction and Hands-on using Eclipse </a:t>
            </a:r>
            <a:r>
              <a:rPr lang="en-US" sz="2400" dirty="0" err="1">
                <a:hlinkClick r:id="rId3"/>
              </a:rPr>
              <a:t>Mosquitto</a:t>
            </a:r>
            <a:r>
              <a:rPr lang="en-US" sz="2400" dirty="0">
                <a:hlinkClick r:id="rId3"/>
              </a:rPr>
              <a:t> – </a:t>
            </a:r>
            <a:r>
              <a:rPr lang="en-US" sz="2400" dirty="0" err="1">
                <a:hlinkClick r:id="rId3"/>
              </a:rPr>
              <a:t>Atadiat</a:t>
            </a:r>
            <a:endParaRPr lang="en-US" sz="2400" dirty="0"/>
          </a:p>
          <a:p>
            <a:r>
              <a:rPr lang="en-US" sz="2400" dirty="0"/>
              <a:t>15 Frequently Asked MQTT Questions: </a:t>
            </a:r>
          </a:p>
          <a:p>
            <a:pPr lvl="1"/>
            <a:r>
              <a:rPr lang="en-US" sz="2000" dirty="0">
                <a:hlinkClick r:id="rId4"/>
              </a:rPr>
              <a:t>https://www.hivemq.com/article/15-frequently-asked-mqtt-questions/</a:t>
            </a:r>
            <a:r>
              <a:rPr lang="en-US" sz="2000" dirty="0"/>
              <a:t> </a:t>
            </a:r>
          </a:p>
          <a:p>
            <a:r>
              <a:rPr lang="en-US" b="1" dirty="0">
                <a:hlinkClick r:id="rId5"/>
              </a:rPr>
              <a:t>MQTT Explorer </a:t>
            </a:r>
            <a:endParaRPr lang="el-GR" b="1" dirty="0"/>
          </a:p>
          <a:p>
            <a:r>
              <a:rPr lang="en-US" b="1" dirty="0">
                <a:hlinkClick r:id="rId6"/>
              </a:rPr>
              <a:t>MQTTX </a:t>
            </a:r>
            <a:endParaRPr lang="el-GR" sz="2400" dirty="0"/>
          </a:p>
        </p:txBody>
      </p:sp>
    </p:spTree>
    <p:extLst>
      <p:ext uri="{BB962C8B-B14F-4D97-AF65-F5344CB8AC3E}">
        <p14:creationId xmlns:p14="http://schemas.microsoft.com/office/powerpoint/2010/main" val="268662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5</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0"/>
            <a:ext cx="8459656" cy="6044075"/>
          </a:xfrm>
          <a:prstGeom prst="rect">
            <a:avLst/>
          </a:prstGeom>
        </p:spPr>
      </p:pic>
      <p:pic>
        <p:nvPicPr>
          <p:cNvPr id="4" name="Picture 3">
            <a:extLst>
              <a:ext uri="{FF2B5EF4-FFF2-40B4-BE49-F238E27FC236}">
                <a16:creationId xmlns:a16="http://schemas.microsoft.com/office/drawing/2014/main" id="{1940338C-9420-FAEB-E94B-ED248E08B270}"/>
              </a:ext>
            </a:extLst>
          </p:cNvPr>
          <p:cNvPicPr>
            <a:picLocks noChangeAspect="1"/>
          </p:cNvPicPr>
          <p:nvPr/>
        </p:nvPicPr>
        <p:blipFill>
          <a:blip r:embed="rId3"/>
          <a:stretch>
            <a:fillRect/>
          </a:stretch>
        </p:blipFill>
        <p:spPr>
          <a:xfrm>
            <a:off x="752814" y="2922697"/>
            <a:ext cx="8011643" cy="3791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75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6</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pic>
        <p:nvPicPr>
          <p:cNvPr id="4" name="Picture 3">
            <a:extLst>
              <a:ext uri="{FF2B5EF4-FFF2-40B4-BE49-F238E27FC236}">
                <a16:creationId xmlns:a16="http://schemas.microsoft.com/office/drawing/2014/main" id="{DF094766-C1EB-CD1E-05B8-2E32FEFA00B3}"/>
              </a:ext>
            </a:extLst>
          </p:cNvPr>
          <p:cNvPicPr>
            <a:picLocks noChangeAspect="1"/>
          </p:cNvPicPr>
          <p:nvPr/>
        </p:nvPicPr>
        <p:blipFill>
          <a:blip r:embed="rId3"/>
          <a:stretch>
            <a:fillRect/>
          </a:stretch>
        </p:blipFill>
        <p:spPr>
          <a:xfrm>
            <a:off x="3581400" y="838200"/>
            <a:ext cx="3496163" cy="4639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143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7</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pic>
        <p:nvPicPr>
          <p:cNvPr id="4" name="Picture 3">
            <a:extLst>
              <a:ext uri="{FF2B5EF4-FFF2-40B4-BE49-F238E27FC236}">
                <a16:creationId xmlns:a16="http://schemas.microsoft.com/office/drawing/2014/main" id="{ACEE1928-5004-A406-7C04-654DE48F699F}"/>
              </a:ext>
            </a:extLst>
          </p:cNvPr>
          <p:cNvPicPr>
            <a:picLocks noChangeAspect="1"/>
          </p:cNvPicPr>
          <p:nvPr/>
        </p:nvPicPr>
        <p:blipFill>
          <a:blip r:embed="rId3"/>
          <a:stretch>
            <a:fillRect/>
          </a:stretch>
        </p:blipFill>
        <p:spPr>
          <a:xfrm>
            <a:off x="944083" y="1447800"/>
            <a:ext cx="7625189" cy="33817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006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2410-5041-FC85-2D14-ACB1B2817500}"/>
              </a:ext>
            </a:extLst>
          </p:cNvPr>
          <p:cNvSpPr>
            <a:spLocks noGrp="1"/>
          </p:cNvSpPr>
          <p:nvPr>
            <p:ph type="title"/>
          </p:nvPr>
        </p:nvSpPr>
        <p:spPr/>
        <p:txBody>
          <a:bodyPr/>
          <a:lstStyle/>
          <a:p>
            <a:r>
              <a:rPr lang="el-GR" dirty="0"/>
              <a:t>Έξυπνος πλανήτης: τα </a:t>
            </a:r>
            <a:r>
              <a:rPr lang="en-US" dirty="0"/>
              <a:t>- 3 Is</a:t>
            </a:r>
            <a:endParaRPr lang="el-GR" dirty="0"/>
          </a:p>
        </p:txBody>
      </p:sp>
      <p:sp>
        <p:nvSpPr>
          <p:cNvPr id="3" name="Content Placeholder 2">
            <a:extLst>
              <a:ext uri="{FF2B5EF4-FFF2-40B4-BE49-F238E27FC236}">
                <a16:creationId xmlns:a16="http://schemas.microsoft.com/office/drawing/2014/main" id="{95DE7BEE-5B82-6701-850C-7096FCCF4A5E}"/>
              </a:ext>
            </a:extLst>
          </p:cNvPr>
          <p:cNvSpPr>
            <a:spLocks noGrp="1"/>
          </p:cNvSpPr>
          <p:nvPr>
            <p:ph idx="1"/>
          </p:nvPr>
        </p:nvSpPr>
        <p:spPr/>
        <p:txBody>
          <a:bodyPr/>
          <a:lstStyle/>
          <a:p>
            <a:pPr>
              <a:spcBef>
                <a:spcPts val="600"/>
              </a:spcBef>
              <a:spcAft>
                <a:spcPts val="600"/>
              </a:spcAft>
            </a:pPr>
            <a:r>
              <a:rPr lang="en-US" sz="2200" b="1" dirty="0">
                <a:effectLst/>
                <a:latin typeface="Arial" panose="020B0604020202020204" pitchFamily="34" charset="0"/>
              </a:rPr>
              <a:t>Instrumented</a:t>
            </a:r>
            <a:r>
              <a:rPr lang="el-GR" sz="2200" b="1" dirty="0">
                <a:latin typeface="Arial" panose="020B0604020202020204" pitchFamily="34" charset="0"/>
              </a:rPr>
              <a:t> </a:t>
            </a:r>
            <a:r>
              <a:rPr lang="el-GR" sz="2200" dirty="0">
                <a:latin typeface="Arial" panose="020B0604020202020204" pitchFamily="34" charset="0"/>
              </a:rPr>
              <a:t>(</a:t>
            </a:r>
            <a:r>
              <a:rPr lang="el-GR" sz="2200" dirty="0">
                <a:effectLst/>
                <a:latin typeface="Arial" panose="020B0604020202020204" pitchFamily="34" charset="0"/>
              </a:rPr>
              <a:t>όργανα</a:t>
            </a:r>
            <a:r>
              <a:rPr lang="en-US" sz="2200" dirty="0">
                <a:effectLst/>
                <a:latin typeface="Arial" panose="020B0604020202020204" pitchFamily="34" charset="0"/>
              </a:rPr>
              <a:t>/</a:t>
            </a:r>
            <a:r>
              <a:rPr lang="el-GR" sz="2200" dirty="0">
                <a:effectLst/>
                <a:latin typeface="Arial" panose="020B0604020202020204" pitchFamily="34" charset="0"/>
              </a:rPr>
              <a:t>συσκευές): Οι πληροφορίες συλλαμβάνονται όπου υπάρχουν, όπως με τη χρήση απομακρυσμένων αισθητήρων.</a:t>
            </a:r>
          </a:p>
          <a:p>
            <a:pPr>
              <a:spcBef>
                <a:spcPts val="600"/>
              </a:spcBef>
              <a:spcAft>
                <a:spcPts val="600"/>
              </a:spcAft>
            </a:pPr>
            <a:r>
              <a:rPr lang="en-US" sz="2200" b="1" dirty="0">
                <a:effectLst/>
                <a:latin typeface="Arial" panose="020B0604020202020204" pitchFamily="34" charset="0"/>
              </a:rPr>
              <a:t>Interconnected</a:t>
            </a:r>
            <a:r>
              <a:rPr lang="el-GR" sz="2200" b="1" dirty="0">
                <a:latin typeface="Arial" panose="020B0604020202020204" pitchFamily="34" charset="0"/>
              </a:rPr>
              <a:t> </a:t>
            </a:r>
            <a:r>
              <a:rPr lang="el-GR" sz="2200" dirty="0">
                <a:effectLst/>
                <a:latin typeface="Arial" panose="020B0604020202020204" pitchFamily="34" charset="0"/>
              </a:rPr>
              <a:t>(</a:t>
            </a:r>
            <a:r>
              <a:rPr lang="el-GR" sz="2200" dirty="0">
                <a:latin typeface="Arial" panose="020B0604020202020204" pitchFamily="34" charset="0"/>
              </a:rPr>
              <a:t>Διασυνδεδεμένοι): Οι πληροφορίες μεταφέρονται από το σημείο συλλογής σε οποιοδήποτε σημείο μπορεί να καταναλωθεί με χρήσιμο τρόπο.</a:t>
            </a:r>
            <a:endParaRPr lang="en-US" sz="2200" dirty="0">
              <a:effectLst/>
              <a:latin typeface="Arial" panose="020B0604020202020204" pitchFamily="34" charset="0"/>
            </a:endParaRPr>
          </a:p>
          <a:p>
            <a:pPr>
              <a:spcBef>
                <a:spcPts val="600"/>
              </a:spcBef>
              <a:spcAft>
                <a:spcPts val="600"/>
              </a:spcAft>
            </a:pPr>
            <a:r>
              <a:rPr lang="en-US" sz="2200" b="1" dirty="0">
                <a:effectLst/>
                <a:latin typeface="Arial" panose="020B0604020202020204" pitchFamily="34" charset="0"/>
              </a:rPr>
              <a:t>Intelligent</a:t>
            </a:r>
            <a:r>
              <a:rPr lang="el-GR" sz="2200" dirty="0">
                <a:latin typeface="Arial" panose="020B0604020202020204" pitchFamily="34" charset="0"/>
              </a:rPr>
              <a:t> (Ευφυής): Οι πληροφορίες επεξεργάζονται, αναλύονται και αξιοποιούνται για την άντληση της μέγιστης δυνατής αξίας και γνώσης.</a:t>
            </a:r>
            <a:endParaRPr lang="en-US" sz="2200" dirty="0">
              <a:latin typeface="Arial" panose="020B0604020202020204" pitchFamily="34" charset="0"/>
            </a:endParaRPr>
          </a:p>
          <a:p>
            <a:pPr>
              <a:spcBef>
                <a:spcPts val="600"/>
              </a:spcBef>
              <a:spcAft>
                <a:spcPts val="600"/>
              </a:spcAft>
            </a:pPr>
            <a:endParaRPr lang="el-GR" sz="2400" dirty="0"/>
          </a:p>
        </p:txBody>
      </p:sp>
      <p:pic>
        <p:nvPicPr>
          <p:cNvPr id="5" name="Picture 4">
            <a:extLst>
              <a:ext uri="{FF2B5EF4-FFF2-40B4-BE49-F238E27FC236}">
                <a16:creationId xmlns:a16="http://schemas.microsoft.com/office/drawing/2014/main" id="{B905833A-B1C8-2C47-48EF-C25D7555BADF}"/>
              </a:ext>
            </a:extLst>
          </p:cNvPr>
          <p:cNvPicPr>
            <a:picLocks noChangeAspect="1"/>
          </p:cNvPicPr>
          <p:nvPr/>
        </p:nvPicPr>
        <p:blipFill>
          <a:blip r:embed="rId2"/>
          <a:stretch>
            <a:fillRect/>
          </a:stretch>
        </p:blipFill>
        <p:spPr>
          <a:xfrm>
            <a:off x="1143000" y="4591494"/>
            <a:ext cx="7040555" cy="2152999"/>
          </a:xfrm>
          <a:prstGeom prst="rect">
            <a:avLst/>
          </a:prstGeom>
        </p:spPr>
      </p:pic>
    </p:spTree>
    <p:extLst>
      <p:ext uri="{BB962C8B-B14F-4D97-AF65-F5344CB8AC3E}">
        <p14:creationId xmlns:p14="http://schemas.microsoft.com/office/powerpoint/2010/main" val="24471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D6C0-2B40-BB1A-558E-6554E91A5755}"/>
              </a:ext>
            </a:extLst>
          </p:cNvPr>
          <p:cNvSpPr>
            <a:spLocks noGrp="1"/>
          </p:cNvSpPr>
          <p:nvPr>
            <p:ph type="title"/>
          </p:nvPr>
        </p:nvSpPr>
        <p:spPr/>
        <p:txBody>
          <a:bodyPr/>
          <a:lstStyle/>
          <a:p>
            <a:r>
              <a:rPr lang="el-GR" dirty="0"/>
              <a:t>Συσκευές (1)</a:t>
            </a:r>
          </a:p>
        </p:txBody>
      </p:sp>
      <p:sp>
        <p:nvSpPr>
          <p:cNvPr id="3" name="Content Placeholder 2">
            <a:extLst>
              <a:ext uri="{FF2B5EF4-FFF2-40B4-BE49-F238E27FC236}">
                <a16:creationId xmlns:a16="http://schemas.microsoft.com/office/drawing/2014/main" id="{24208C33-D7D0-3F18-E745-ECC93A6BEF16}"/>
              </a:ext>
            </a:extLst>
          </p:cNvPr>
          <p:cNvSpPr>
            <a:spLocks noGrp="1"/>
          </p:cNvSpPr>
          <p:nvPr>
            <p:ph idx="1"/>
          </p:nvPr>
        </p:nvSpPr>
        <p:spPr/>
        <p:txBody>
          <a:bodyPr/>
          <a:lstStyle/>
          <a:p>
            <a:pPr>
              <a:spcBef>
                <a:spcPts val="600"/>
              </a:spcBef>
              <a:spcAft>
                <a:spcPts val="600"/>
              </a:spcAft>
            </a:pPr>
            <a:r>
              <a:rPr lang="el-GR" sz="2200" dirty="0"/>
              <a:t>Συσκευές:</a:t>
            </a:r>
          </a:p>
          <a:p>
            <a:pPr lvl="1">
              <a:spcBef>
                <a:spcPts val="600"/>
              </a:spcBef>
              <a:spcAft>
                <a:spcPts val="600"/>
              </a:spcAft>
            </a:pPr>
            <a:r>
              <a:rPr lang="el-GR" sz="1800" dirty="0"/>
              <a:t>μικροσκοπικοί αισθητήρες, </a:t>
            </a:r>
          </a:p>
          <a:p>
            <a:pPr lvl="1">
              <a:spcBef>
                <a:spcPts val="600"/>
              </a:spcBef>
              <a:spcAft>
                <a:spcPts val="600"/>
              </a:spcAft>
            </a:pPr>
            <a:r>
              <a:rPr lang="el-GR" sz="1800" dirty="0"/>
              <a:t>ετικέτες RFID σε αυτόνομα προϊόντα, </a:t>
            </a:r>
          </a:p>
          <a:p>
            <a:pPr lvl="1">
              <a:spcBef>
                <a:spcPts val="600"/>
              </a:spcBef>
              <a:spcAft>
                <a:spcPts val="600"/>
              </a:spcAft>
            </a:pPr>
            <a:r>
              <a:rPr lang="el-GR" sz="1800" dirty="0"/>
              <a:t>έξυπνα κινητά τηλέφωνα</a:t>
            </a:r>
          </a:p>
          <a:p>
            <a:pPr lvl="1">
              <a:spcBef>
                <a:spcPts val="600"/>
              </a:spcBef>
              <a:spcAft>
                <a:spcPts val="600"/>
              </a:spcAft>
            </a:pPr>
            <a:r>
              <a:rPr lang="el-GR" sz="1800" dirty="0"/>
              <a:t>συσκευές GPS με επίγνωση της τοποθεσίας</a:t>
            </a:r>
          </a:p>
          <a:p>
            <a:pPr lvl="1">
              <a:spcBef>
                <a:spcPts val="600"/>
              </a:spcBef>
              <a:spcAft>
                <a:spcPts val="600"/>
              </a:spcAft>
            </a:pPr>
            <a:r>
              <a:rPr lang="el-GR" sz="1800" dirty="0"/>
              <a:t>έως φορητούς υπολογιστές και ενσωματωμένα συστήματα. </a:t>
            </a:r>
            <a:endParaRPr lang="en-US" sz="1800" dirty="0"/>
          </a:p>
          <a:p>
            <a:pPr>
              <a:spcBef>
                <a:spcPts val="600"/>
              </a:spcBef>
              <a:spcAft>
                <a:spcPts val="600"/>
              </a:spcAft>
            </a:pPr>
            <a:r>
              <a:rPr lang="el-GR" sz="2200" dirty="0"/>
              <a:t>Αυτές οι συσκευές έχουν </a:t>
            </a:r>
          </a:p>
          <a:p>
            <a:pPr lvl="1">
              <a:spcBef>
                <a:spcPts val="600"/>
              </a:spcBef>
              <a:spcAft>
                <a:spcPts val="600"/>
              </a:spcAft>
            </a:pPr>
            <a:r>
              <a:rPr lang="el-GR" sz="1800" dirty="0"/>
              <a:t>συνήθως αρκετή υπολογιστική ισχύ για να συλλέγουν και να μεταδίδουν δεδομένα, και </a:t>
            </a:r>
          </a:p>
          <a:p>
            <a:pPr lvl="1">
              <a:spcBef>
                <a:spcPts val="600"/>
              </a:spcBef>
              <a:spcAft>
                <a:spcPts val="600"/>
              </a:spcAft>
            </a:pPr>
            <a:r>
              <a:rPr lang="el-GR" sz="1800" dirty="0"/>
              <a:t>ορισμένες έχουν αρκετή ώστε να ανταποκρίνονται σε αιτήματα τροποποίησης της συμπεριφοράς τους.</a:t>
            </a:r>
            <a:endParaRPr lang="en-US" sz="1800" dirty="0"/>
          </a:p>
        </p:txBody>
      </p:sp>
    </p:spTree>
    <p:extLst>
      <p:ext uri="{BB962C8B-B14F-4D97-AF65-F5344CB8AC3E}">
        <p14:creationId xmlns:p14="http://schemas.microsoft.com/office/powerpoint/2010/main" val="963630486"/>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9455</TotalTime>
  <Words>2808</Words>
  <Application>Microsoft Office PowerPoint</Application>
  <PresentationFormat>On-screen Show (4:3)</PresentationFormat>
  <Paragraphs>421</Paragraphs>
  <Slides>49</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49</vt:i4>
      </vt:variant>
    </vt:vector>
  </HeadingPairs>
  <TitlesOfParts>
    <vt:vector size="61" baseType="lpstr">
      <vt:lpstr>Arial</vt:lpstr>
      <vt:lpstr>Calibri</vt:lpstr>
      <vt:lpstr>Courier New</vt:lpstr>
      <vt:lpstr>Helvetica Neue</vt:lpstr>
      <vt:lpstr>Impact</vt:lpstr>
      <vt:lpstr>Menlo</vt:lpstr>
      <vt:lpstr>Source Code Pro</vt:lpstr>
      <vt:lpstr>Times New Roman</vt:lpstr>
      <vt:lpstr>Verdana</vt:lpstr>
      <vt:lpstr>Wingdings</vt:lpstr>
      <vt:lpstr>Profile</vt:lpstr>
      <vt:lpstr>Θέμα του Office</vt:lpstr>
      <vt:lpstr>Διάλεξη  Message Queuing Telemetry Transport (MQTT) </vt:lpstr>
      <vt:lpstr>PowerPoint Presentation</vt:lpstr>
      <vt:lpstr>IoT applications</vt:lpstr>
      <vt:lpstr>IoT applications</vt:lpstr>
      <vt:lpstr>IoT applications</vt:lpstr>
      <vt:lpstr>IoT applications</vt:lpstr>
      <vt:lpstr>IoT applications</vt:lpstr>
      <vt:lpstr>Έξυπνος πλανήτης: τα - 3 Is</vt:lpstr>
      <vt:lpstr>Συσκευές (1)</vt:lpstr>
      <vt:lpstr>Συσκευές (2)</vt:lpstr>
      <vt:lpstr>Τηλεμετρία και Διαδίκτυο</vt:lpstr>
      <vt:lpstr>PowerPoint Presentation</vt:lpstr>
      <vt:lpstr>PowerPoint Presentation</vt:lpstr>
      <vt:lpstr>PowerPoint Presentation</vt:lpstr>
      <vt:lpstr>Διαδίκτυο των Πραγμάτων για την ενίσχυση της γεωργικής απόδοσης </vt:lpstr>
      <vt:lpstr>Χρήση drones για αύξηση παραγωγικότητας και απόδοσης καλλιεργειών</vt:lpstr>
      <vt:lpstr>Big Data για καλύτερες αποφάσεις</vt:lpstr>
      <vt:lpstr>Τεχνητή νοημοσύνη για καλύτερη απόδοση</vt:lpstr>
      <vt:lpstr>PowerPoint Presentation</vt:lpstr>
      <vt:lpstr>Publish-subscribe</vt:lpstr>
      <vt:lpstr>Publish-subscribe</vt:lpstr>
      <vt:lpstr>PowerPoint Presentation</vt:lpstr>
      <vt:lpstr>MQ Telemetry Transport (ΜQTT)</vt:lpstr>
      <vt:lpstr>MQ Telemetry Transport (ΜQTT)</vt:lpstr>
      <vt:lpstr>MQ Telemetry Transport (ΜQTT)</vt:lpstr>
      <vt:lpstr>Server: Broker</vt:lpstr>
      <vt:lpstr>Clients: Publisher &amp; subscriber</vt:lpstr>
      <vt:lpstr>QoS - Ποιότητα υπηρεσίας</vt:lpstr>
      <vt:lpstr>QoS</vt:lpstr>
      <vt:lpstr>MQTT &amp; Devices</vt:lpstr>
      <vt:lpstr>PowerPoint Presentation</vt:lpstr>
      <vt:lpstr>PowerPoint Presentation</vt:lpstr>
      <vt:lpstr>PowerPoint Presentation</vt:lpstr>
      <vt:lpstr>Εργαλεία για την εργασία </vt:lpstr>
      <vt:lpstr>Εργαλεία</vt:lpstr>
      <vt:lpstr>http://mqtt.org/</vt:lpstr>
      <vt:lpstr>Mosquitto broker, publisher, subscriber </vt:lpstr>
      <vt:lpstr> </vt:lpstr>
      <vt:lpstr>Τεχνολογίες &amp; σενάρια</vt:lpstr>
      <vt:lpstr>Βιβλιοθηκεσ για JAVA &amp; ANDROID</vt:lpstr>
      <vt:lpstr>Eclipse Paho Java client </vt:lpstr>
      <vt:lpstr>Eclipse Paho Java client </vt:lpstr>
      <vt:lpstr>PowerPoint Presentation</vt:lpstr>
      <vt:lpstr>JAVA subscriber</vt:lpstr>
      <vt:lpstr>Subscriber in JAVA</vt:lpstr>
      <vt:lpstr>Eclipse Paho Android Client</vt:lpstr>
      <vt:lpstr>Eclipse Paho Android Client</vt:lpstr>
      <vt:lpstr>Χρήσιμοι σύνδεσμοι</vt:lpstr>
      <vt:lpstr>Χρήσιμοι σύνδεσμοι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dc:creator>
  <cp:lastModifiedBy>Pantelis Balaouras</cp:lastModifiedBy>
  <cp:revision>1056</cp:revision>
  <cp:lastPrinted>2017-11-03T12:52:37Z</cp:lastPrinted>
  <dcterms:created xsi:type="dcterms:W3CDTF">1601-01-01T00:00:00Z</dcterms:created>
  <dcterms:modified xsi:type="dcterms:W3CDTF">2025-09-30T10:02:01Z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