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42" r:id="rId2"/>
    <p:sldId id="446" r:id="rId3"/>
    <p:sldId id="443" r:id="rId4"/>
    <p:sldId id="422" r:id="rId5"/>
    <p:sldId id="428" r:id="rId6"/>
    <p:sldId id="432" r:id="rId7"/>
    <p:sldId id="431" r:id="rId8"/>
    <p:sldId id="425" r:id="rId9"/>
    <p:sldId id="416" r:id="rId10"/>
    <p:sldId id="417" r:id="rId11"/>
    <p:sldId id="418" r:id="rId12"/>
    <p:sldId id="419" r:id="rId13"/>
    <p:sldId id="423" r:id="rId14"/>
    <p:sldId id="439" r:id="rId15"/>
    <p:sldId id="435" r:id="rId16"/>
    <p:sldId id="440" r:id="rId17"/>
    <p:sldId id="433" r:id="rId18"/>
    <p:sldId id="438" r:id="rId19"/>
    <p:sldId id="436" r:id="rId20"/>
    <p:sldId id="434" r:id="rId21"/>
    <p:sldId id="437" r:id="rId22"/>
    <p:sldId id="258" r:id="rId23"/>
    <p:sldId id="259" r:id="rId24"/>
    <p:sldId id="260" r:id="rId25"/>
    <p:sldId id="262" r:id="rId26"/>
    <p:sldId id="261" r:id="rId27"/>
    <p:sldId id="270" r:id="rId28"/>
    <p:sldId id="271" r:id="rId29"/>
    <p:sldId id="272" r:id="rId30"/>
    <p:sldId id="445" r:id="rId31"/>
    <p:sldId id="304" r:id="rId32"/>
    <p:sldId id="264" r:id="rId33"/>
    <p:sldId id="265" r:id="rId34"/>
    <p:sldId id="275" r:id="rId35"/>
    <p:sldId id="276" r:id="rId36"/>
    <p:sldId id="277" r:id="rId37"/>
    <p:sldId id="278" r:id="rId38"/>
    <p:sldId id="266" r:id="rId39"/>
    <p:sldId id="280" r:id="rId40"/>
    <p:sldId id="281" r:id="rId41"/>
    <p:sldId id="285" r:id="rId42"/>
    <p:sldId id="287" r:id="rId43"/>
    <p:sldId id="269" r:id="rId44"/>
    <p:sldId id="288" r:id="rId45"/>
    <p:sldId id="282" r:id="rId46"/>
    <p:sldId id="28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B73D1-76A5-4794-B54F-E4CF9ECAF6D2}" v="4" dt="2024-10-14T10:43:21.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68" autoAdjust="0"/>
    <p:restoredTop sz="87208" autoAdjust="0"/>
  </p:normalViewPr>
  <p:slideViewPr>
    <p:cSldViewPr snapToGrid="0">
      <p:cViewPr varScale="1">
        <p:scale>
          <a:sx n="72" d="100"/>
          <a:sy n="72" d="100"/>
        </p:scale>
        <p:origin x="1526"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Άννα Λάζου" userId="81730d1fdb599db8" providerId="LiveId" clId="{2C4B73D1-76A5-4794-B54F-E4CF9ECAF6D2}"/>
    <pc:docChg chg="custSel delSld modSld">
      <pc:chgData name="Άννα Λάζου" userId="81730d1fdb599db8" providerId="LiveId" clId="{2C4B73D1-76A5-4794-B54F-E4CF9ECAF6D2}" dt="2024-10-14T10:42:39.356" v="190" actId="27636"/>
      <pc:docMkLst>
        <pc:docMk/>
      </pc:docMkLst>
      <pc:sldChg chg="del">
        <pc:chgData name="Άννα Λάζου" userId="81730d1fdb599db8" providerId="LiveId" clId="{2C4B73D1-76A5-4794-B54F-E4CF9ECAF6D2}" dt="2024-10-14T08:24:30.317" v="6" actId="47"/>
        <pc:sldMkLst>
          <pc:docMk/>
          <pc:sldMk cId="3120752055" sldId="256"/>
        </pc:sldMkLst>
      </pc:sldChg>
      <pc:sldChg chg="del">
        <pc:chgData name="Άννα Λάζου" userId="81730d1fdb599db8" providerId="LiveId" clId="{2C4B73D1-76A5-4794-B54F-E4CF9ECAF6D2}" dt="2024-10-14T08:24:25.188" v="2" actId="47"/>
        <pc:sldMkLst>
          <pc:docMk/>
          <pc:sldMk cId="0" sldId="323"/>
        </pc:sldMkLst>
      </pc:sldChg>
      <pc:sldChg chg="del">
        <pc:chgData name="Άννα Λάζου" userId="81730d1fdb599db8" providerId="LiveId" clId="{2C4B73D1-76A5-4794-B54F-E4CF9ECAF6D2}" dt="2024-10-14T08:24:26.787" v="3" actId="47"/>
        <pc:sldMkLst>
          <pc:docMk/>
          <pc:sldMk cId="1476325399" sldId="324"/>
        </pc:sldMkLst>
      </pc:sldChg>
      <pc:sldChg chg="del">
        <pc:chgData name="Άννα Λάζου" userId="81730d1fdb599db8" providerId="LiveId" clId="{2C4B73D1-76A5-4794-B54F-E4CF9ECAF6D2}" dt="2024-10-14T08:24:27.699" v="4" actId="47"/>
        <pc:sldMkLst>
          <pc:docMk/>
          <pc:sldMk cId="4040381038" sldId="329"/>
        </pc:sldMkLst>
      </pc:sldChg>
      <pc:sldChg chg="del">
        <pc:chgData name="Άννα Λάζου" userId="81730d1fdb599db8" providerId="LiveId" clId="{2C4B73D1-76A5-4794-B54F-E4CF9ECAF6D2}" dt="2024-10-14T08:24:29.104" v="5" actId="47"/>
        <pc:sldMkLst>
          <pc:docMk/>
          <pc:sldMk cId="3241967006" sldId="353"/>
        </pc:sldMkLst>
      </pc:sldChg>
      <pc:sldChg chg="del">
        <pc:chgData name="Άννα Λάζου" userId="81730d1fdb599db8" providerId="LiveId" clId="{2C4B73D1-76A5-4794-B54F-E4CF9ECAF6D2}" dt="2024-10-14T08:24:30.458" v="7" actId="47"/>
        <pc:sldMkLst>
          <pc:docMk/>
          <pc:sldMk cId="2521568358" sldId="441"/>
        </pc:sldMkLst>
      </pc:sldChg>
      <pc:sldChg chg="modSp mod">
        <pc:chgData name="Άννα Λάζου" userId="81730d1fdb599db8" providerId="LiveId" clId="{2C4B73D1-76A5-4794-B54F-E4CF9ECAF6D2}" dt="2024-10-14T08:24:02.742" v="0" actId="6549"/>
        <pc:sldMkLst>
          <pc:docMk/>
          <pc:sldMk cId="1877090302" sldId="442"/>
        </pc:sldMkLst>
        <pc:spChg chg="mod">
          <ac:chgData name="Άννα Λάζου" userId="81730d1fdb599db8" providerId="LiveId" clId="{2C4B73D1-76A5-4794-B54F-E4CF9ECAF6D2}" dt="2024-10-14T08:24:02.742" v="0" actId="6549"/>
          <ac:spMkLst>
            <pc:docMk/>
            <pc:sldMk cId="1877090302" sldId="442"/>
            <ac:spMk id="2" creationId="{24D96A2F-328D-8E29-F6DB-DECC89D0AF39}"/>
          </ac:spMkLst>
        </pc:spChg>
      </pc:sldChg>
      <pc:sldChg chg="modSp mod">
        <pc:chgData name="Άννα Λάζου" userId="81730d1fdb599db8" providerId="LiveId" clId="{2C4B73D1-76A5-4794-B54F-E4CF9ECAF6D2}" dt="2024-10-14T10:42:39.356" v="190" actId="27636"/>
        <pc:sldMkLst>
          <pc:docMk/>
          <pc:sldMk cId="2455575826" sldId="443"/>
        </pc:sldMkLst>
        <pc:spChg chg="mod">
          <ac:chgData name="Άννα Λάζου" userId="81730d1fdb599db8" providerId="LiveId" clId="{2C4B73D1-76A5-4794-B54F-E4CF9ECAF6D2}" dt="2024-10-14T10:40:01.665" v="113" actId="20577"/>
          <ac:spMkLst>
            <pc:docMk/>
            <pc:sldMk cId="2455575826" sldId="443"/>
            <ac:spMk id="2" creationId="{5225001A-2543-95D1-CB5A-78C357E1D67D}"/>
          </ac:spMkLst>
        </pc:spChg>
        <pc:spChg chg="mod">
          <ac:chgData name="Άννα Λάζου" userId="81730d1fdb599db8" providerId="LiveId" clId="{2C4B73D1-76A5-4794-B54F-E4CF9ECAF6D2}" dt="2024-10-14T10:42:39.356" v="190" actId="27636"/>
          <ac:spMkLst>
            <pc:docMk/>
            <pc:sldMk cId="2455575826" sldId="443"/>
            <ac:spMk id="3" creationId="{F8CF64CD-3F31-C849-D2DA-A1192EB2A380}"/>
          </ac:spMkLst>
        </pc:spChg>
        <pc:spChg chg="mod">
          <ac:chgData name="Άννα Λάζου" userId="81730d1fdb599db8" providerId="LiveId" clId="{2C4B73D1-76A5-4794-B54F-E4CF9ECAF6D2}" dt="2024-10-14T08:25:13.728" v="11" actId="27636"/>
          <ac:spMkLst>
            <pc:docMk/>
            <pc:sldMk cId="2455575826" sldId="443"/>
            <ac:spMk id="4" creationId="{B291BF08-0712-3AF0-BAA4-28E004C21516}"/>
          </ac:spMkLst>
        </pc:spChg>
      </pc:sldChg>
      <pc:sldChg chg="del">
        <pc:chgData name="Άννα Λάζου" userId="81730d1fdb599db8" providerId="LiveId" clId="{2C4B73D1-76A5-4794-B54F-E4CF9ECAF6D2}" dt="2024-10-14T08:24:21.287" v="1" actId="47"/>
        <pc:sldMkLst>
          <pc:docMk/>
          <pc:sldMk cId="3167820888" sldId="4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0178D-C58B-421A-89BB-5C281BA796B5}"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C0A4FAC-48C4-47BA-971D-41D213415FB2}">
      <dgm:prSet/>
      <dgm:spPr/>
      <dgm:t>
        <a:bodyPr/>
        <a:lstStyle/>
        <a:p>
          <a:r>
            <a:rPr lang="en-GB"/>
            <a:t>Primarily, an introduction of theoretical principles on theatre and social reality should be presented.</a:t>
          </a:r>
          <a:endParaRPr lang="en-US"/>
        </a:p>
      </dgm:t>
    </dgm:pt>
    <dgm:pt modelId="{23B442CB-E252-4A89-A2C9-2C5EEC00672B}" type="parTrans" cxnId="{2A7C2856-CC75-4743-AF52-01C818AD62D9}">
      <dgm:prSet/>
      <dgm:spPr/>
      <dgm:t>
        <a:bodyPr/>
        <a:lstStyle/>
        <a:p>
          <a:endParaRPr lang="en-US"/>
        </a:p>
      </dgm:t>
    </dgm:pt>
    <dgm:pt modelId="{56529AD5-9B4B-4663-8E3C-6DE0E30C187A}" type="sibTrans" cxnId="{2A7C2856-CC75-4743-AF52-01C818AD62D9}">
      <dgm:prSet/>
      <dgm:spPr/>
      <dgm:t>
        <a:bodyPr/>
        <a:lstStyle/>
        <a:p>
          <a:endParaRPr lang="en-US"/>
        </a:p>
      </dgm:t>
    </dgm:pt>
    <dgm:pt modelId="{4401029D-AE00-47DA-8D74-9252A144B65E}">
      <dgm:prSet/>
      <dgm:spPr/>
      <dgm:t>
        <a:bodyPr/>
        <a:lstStyle/>
        <a:p>
          <a:r>
            <a:rPr lang="en-GB"/>
            <a:t>Secondly, to conceive the Aristophanes’ approach on war and peace, the semiotics of Aristophanes’ plays is important.</a:t>
          </a:r>
          <a:endParaRPr lang="en-US"/>
        </a:p>
      </dgm:t>
    </dgm:pt>
    <dgm:pt modelId="{C20BDB26-1C0E-4DB2-8380-E0D560FC412B}" type="parTrans" cxnId="{2531C117-0816-4A03-ACBB-B91D3E592BED}">
      <dgm:prSet/>
      <dgm:spPr/>
      <dgm:t>
        <a:bodyPr/>
        <a:lstStyle/>
        <a:p>
          <a:endParaRPr lang="en-US"/>
        </a:p>
      </dgm:t>
    </dgm:pt>
    <dgm:pt modelId="{5B328D19-AD68-443A-A8FB-A688857E1FA6}" type="sibTrans" cxnId="{2531C117-0816-4A03-ACBB-B91D3E592BED}">
      <dgm:prSet/>
      <dgm:spPr/>
      <dgm:t>
        <a:bodyPr/>
        <a:lstStyle/>
        <a:p>
          <a:endParaRPr lang="en-US"/>
        </a:p>
      </dgm:t>
    </dgm:pt>
    <dgm:pt modelId="{18308CD0-CF7C-4868-90F3-40FA986601A7}">
      <dgm:prSet/>
      <dgm:spPr/>
      <dgm:t>
        <a:bodyPr/>
        <a:lstStyle/>
        <a:p>
          <a:r>
            <a:rPr lang="en-GB"/>
            <a:t>The </a:t>
          </a:r>
          <a:r>
            <a:rPr lang="en-US"/>
            <a:t>“</a:t>
          </a:r>
          <a:r>
            <a:rPr lang="en-GB"/>
            <a:t>Acharnians”, “Irene” and “Lysistrata” will be the three plays of reference from which textual references will be extracted and interpreted</a:t>
          </a:r>
          <a:endParaRPr lang="en-US"/>
        </a:p>
      </dgm:t>
    </dgm:pt>
    <dgm:pt modelId="{D8FBD493-04E0-442F-94A1-10C9357607D8}" type="parTrans" cxnId="{22C0F715-C840-4FB1-A780-7FD2493CA1AA}">
      <dgm:prSet/>
      <dgm:spPr/>
      <dgm:t>
        <a:bodyPr/>
        <a:lstStyle/>
        <a:p>
          <a:endParaRPr lang="en-US"/>
        </a:p>
      </dgm:t>
    </dgm:pt>
    <dgm:pt modelId="{9E1B67A9-E851-48A5-AA46-F2089AF3BC04}" type="sibTrans" cxnId="{22C0F715-C840-4FB1-A780-7FD2493CA1AA}">
      <dgm:prSet/>
      <dgm:spPr/>
      <dgm:t>
        <a:bodyPr/>
        <a:lstStyle/>
        <a:p>
          <a:endParaRPr lang="en-US"/>
        </a:p>
      </dgm:t>
    </dgm:pt>
    <dgm:pt modelId="{C5E95981-3AC1-4162-AE51-A1313867538E}">
      <dgm:prSet/>
      <dgm:spPr/>
      <dgm:t>
        <a:bodyPr/>
        <a:lstStyle/>
        <a:p>
          <a:r>
            <a:rPr lang="en-GB"/>
            <a:t>Apart from the textual references, our investigation should shed light on the historical background. </a:t>
          </a:r>
          <a:endParaRPr lang="en-US"/>
        </a:p>
      </dgm:t>
    </dgm:pt>
    <dgm:pt modelId="{212A6C54-0BFA-4637-8C30-D2169319E7A6}" type="parTrans" cxnId="{00FD036F-D1A0-4274-9F34-523A3C915064}">
      <dgm:prSet/>
      <dgm:spPr/>
      <dgm:t>
        <a:bodyPr/>
        <a:lstStyle/>
        <a:p>
          <a:endParaRPr lang="en-US"/>
        </a:p>
      </dgm:t>
    </dgm:pt>
    <dgm:pt modelId="{A7D93561-4D39-4467-B9FE-4754A7B70D7B}" type="sibTrans" cxnId="{00FD036F-D1A0-4274-9F34-523A3C915064}">
      <dgm:prSet/>
      <dgm:spPr/>
      <dgm:t>
        <a:bodyPr/>
        <a:lstStyle/>
        <a:p>
          <a:endParaRPr lang="en-US"/>
        </a:p>
      </dgm:t>
    </dgm:pt>
    <dgm:pt modelId="{864C692F-5B60-4C31-9AB8-34AD6CDA438A}">
      <dgm:prSet/>
      <dgm:spPr/>
      <dgm:t>
        <a:bodyPr/>
        <a:lstStyle/>
        <a:p>
          <a:r>
            <a:rPr lang="en-GB" dirty="0"/>
            <a:t>Therefore, before reaching the Aristophanes’ plays, it is necessary to examine the historical idea of war and peace in the</a:t>
          </a:r>
          <a:r>
            <a:rPr lang="el-GR" dirty="0"/>
            <a:t> </a:t>
          </a:r>
          <a:r>
            <a:rPr lang="en-GB" dirty="0"/>
            <a:t>Golden Age of the classical antiquity. More specifically, Aristophanes’ outlook on war and peace will be examined within the ideological environment of antiquity’s cosmology and the perception for war and peace.</a:t>
          </a:r>
          <a:endParaRPr lang="en-US" dirty="0"/>
        </a:p>
      </dgm:t>
    </dgm:pt>
    <dgm:pt modelId="{7DBD2889-7B78-4347-A835-F0F9AA62B16E}" type="parTrans" cxnId="{7B69AA0D-2059-46B8-8A2F-7938847703E3}">
      <dgm:prSet/>
      <dgm:spPr/>
      <dgm:t>
        <a:bodyPr/>
        <a:lstStyle/>
        <a:p>
          <a:endParaRPr lang="en-US"/>
        </a:p>
      </dgm:t>
    </dgm:pt>
    <dgm:pt modelId="{381E76F8-5A52-4E83-AEAE-985BFA4DEB62}" type="sibTrans" cxnId="{7B69AA0D-2059-46B8-8A2F-7938847703E3}">
      <dgm:prSet/>
      <dgm:spPr/>
      <dgm:t>
        <a:bodyPr/>
        <a:lstStyle/>
        <a:p>
          <a:endParaRPr lang="en-US"/>
        </a:p>
      </dgm:t>
    </dgm:pt>
    <dgm:pt modelId="{B25C6183-4B80-472B-ABF2-0B6BDBCDC87C}">
      <dgm:prSet/>
      <dgm:spPr/>
      <dgm:t>
        <a:bodyPr/>
        <a:lstStyle/>
        <a:p>
          <a:r>
            <a:rPr lang="en-GB"/>
            <a:t>Through the historical analysis our investigation can be benefited as for:</a:t>
          </a:r>
          <a:endParaRPr lang="en-US"/>
        </a:p>
      </dgm:t>
    </dgm:pt>
    <dgm:pt modelId="{EDAD5077-CEE0-4EFE-A94E-AE1E5A12EFD5}" type="parTrans" cxnId="{43BEBCC9-F4AF-4494-84AB-1CCE24E35809}">
      <dgm:prSet/>
      <dgm:spPr/>
      <dgm:t>
        <a:bodyPr/>
        <a:lstStyle/>
        <a:p>
          <a:endParaRPr lang="en-US"/>
        </a:p>
      </dgm:t>
    </dgm:pt>
    <dgm:pt modelId="{940EF04A-2222-4392-A7A7-63C5277E7D1B}" type="sibTrans" cxnId="{43BEBCC9-F4AF-4494-84AB-1CCE24E35809}">
      <dgm:prSet/>
      <dgm:spPr/>
      <dgm:t>
        <a:bodyPr/>
        <a:lstStyle/>
        <a:p>
          <a:endParaRPr lang="en-US"/>
        </a:p>
      </dgm:t>
    </dgm:pt>
    <dgm:pt modelId="{61196259-ECF6-4F35-913F-98D072EEA220}">
      <dgm:prSet/>
      <dgm:spPr/>
      <dgm:t>
        <a:bodyPr/>
        <a:lstStyle/>
        <a:p>
          <a:r>
            <a:rPr lang="en-GB"/>
            <a:t>A. the comparison of Aristophanes’ approach to other contemporary of his</a:t>
          </a:r>
          <a:endParaRPr lang="en-US"/>
        </a:p>
      </dgm:t>
    </dgm:pt>
    <dgm:pt modelId="{537C2AED-340A-4E78-9905-7AB77E4F2F99}" type="parTrans" cxnId="{1B7669E8-F06D-47F6-BF75-ECD58A26939A}">
      <dgm:prSet/>
      <dgm:spPr/>
      <dgm:t>
        <a:bodyPr/>
        <a:lstStyle/>
        <a:p>
          <a:endParaRPr lang="en-US"/>
        </a:p>
      </dgm:t>
    </dgm:pt>
    <dgm:pt modelId="{5A188841-51DC-4FD3-9304-F929226B8AC5}" type="sibTrans" cxnId="{1B7669E8-F06D-47F6-BF75-ECD58A26939A}">
      <dgm:prSet/>
      <dgm:spPr/>
      <dgm:t>
        <a:bodyPr/>
        <a:lstStyle/>
        <a:p>
          <a:endParaRPr lang="en-US"/>
        </a:p>
      </dgm:t>
    </dgm:pt>
    <dgm:pt modelId="{3ABBAB09-44A5-468C-83DC-318847980EA0}">
      <dgm:prSet/>
      <dgm:spPr/>
      <dgm:t>
        <a:bodyPr/>
        <a:lstStyle/>
        <a:p>
          <a:r>
            <a:rPr lang="en-GB"/>
            <a:t>B. the appreciation of the key factors of textual references from the social and historical events</a:t>
          </a:r>
          <a:endParaRPr lang="en-US"/>
        </a:p>
      </dgm:t>
    </dgm:pt>
    <dgm:pt modelId="{8DE950AA-6BD4-4B7E-8A63-5BCFB9D0777E}" type="parTrans" cxnId="{4BE31B38-442C-4D10-ABE0-12AAD65E8162}">
      <dgm:prSet/>
      <dgm:spPr/>
      <dgm:t>
        <a:bodyPr/>
        <a:lstStyle/>
        <a:p>
          <a:endParaRPr lang="en-US"/>
        </a:p>
      </dgm:t>
    </dgm:pt>
    <dgm:pt modelId="{CECBC48C-A640-4943-B6E6-32B04BBD878C}" type="sibTrans" cxnId="{4BE31B38-442C-4D10-ABE0-12AAD65E8162}">
      <dgm:prSet/>
      <dgm:spPr/>
      <dgm:t>
        <a:bodyPr/>
        <a:lstStyle/>
        <a:p>
          <a:endParaRPr lang="en-US"/>
        </a:p>
      </dgm:t>
    </dgm:pt>
    <dgm:pt modelId="{C4EF60D0-547B-4724-8BBF-4004F956265B}">
      <dgm:prSet/>
      <dgm:spPr/>
      <dgm:t>
        <a:bodyPr/>
        <a:lstStyle/>
        <a:p>
          <a:r>
            <a:rPr lang="en-GB"/>
            <a:t>C. the re-construction of the perception of antiquity and drama on war and peace</a:t>
          </a:r>
          <a:endParaRPr lang="en-US"/>
        </a:p>
      </dgm:t>
    </dgm:pt>
    <dgm:pt modelId="{7E7A4128-75C8-4112-92FE-EB2E0B40972A}" type="parTrans" cxnId="{56D3ECD5-94A9-44FC-AF87-CF6A8CDFAE82}">
      <dgm:prSet/>
      <dgm:spPr/>
      <dgm:t>
        <a:bodyPr/>
        <a:lstStyle/>
        <a:p>
          <a:endParaRPr lang="en-US"/>
        </a:p>
      </dgm:t>
    </dgm:pt>
    <dgm:pt modelId="{5949509F-225B-4CCE-B09C-5235AC21E3E4}" type="sibTrans" cxnId="{56D3ECD5-94A9-44FC-AF87-CF6A8CDFAE82}">
      <dgm:prSet/>
      <dgm:spPr/>
      <dgm:t>
        <a:bodyPr/>
        <a:lstStyle/>
        <a:p>
          <a:endParaRPr lang="en-US"/>
        </a:p>
      </dgm:t>
    </dgm:pt>
    <dgm:pt modelId="{359C55DD-0FF6-441B-BF7E-62E6338DA9EF}" type="pres">
      <dgm:prSet presAssocID="{EBD0178D-C58B-421A-89BB-5C281BA796B5}" presName="Name0" presStyleCnt="0">
        <dgm:presLayoutVars>
          <dgm:dir/>
          <dgm:resizeHandles val="exact"/>
        </dgm:presLayoutVars>
      </dgm:prSet>
      <dgm:spPr/>
    </dgm:pt>
    <dgm:pt modelId="{35471758-D23A-4C94-B9F1-EB847F50EBA8}" type="pres">
      <dgm:prSet presAssocID="{7C0A4FAC-48C4-47BA-971D-41D213415FB2}" presName="node" presStyleLbl="node1" presStyleIdx="0" presStyleCnt="6">
        <dgm:presLayoutVars>
          <dgm:bulletEnabled val="1"/>
        </dgm:presLayoutVars>
      </dgm:prSet>
      <dgm:spPr/>
    </dgm:pt>
    <dgm:pt modelId="{F262DA2A-C851-422E-9AB0-A2230A24EE06}" type="pres">
      <dgm:prSet presAssocID="{56529AD5-9B4B-4663-8E3C-6DE0E30C187A}" presName="sibTrans" presStyleLbl="sibTrans1D1" presStyleIdx="0" presStyleCnt="5"/>
      <dgm:spPr/>
    </dgm:pt>
    <dgm:pt modelId="{AA84607A-7869-471A-96F6-4D40AC0C5DEA}" type="pres">
      <dgm:prSet presAssocID="{56529AD5-9B4B-4663-8E3C-6DE0E30C187A}" presName="connectorText" presStyleLbl="sibTrans1D1" presStyleIdx="0" presStyleCnt="5"/>
      <dgm:spPr/>
    </dgm:pt>
    <dgm:pt modelId="{BE160C8D-7DA6-45A6-A9C1-2567787B9539}" type="pres">
      <dgm:prSet presAssocID="{4401029D-AE00-47DA-8D74-9252A144B65E}" presName="node" presStyleLbl="node1" presStyleIdx="1" presStyleCnt="6">
        <dgm:presLayoutVars>
          <dgm:bulletEnabled val="1"/>
        </dgm:presLayoutVars>
      </dgm:prSet>
      <dgm:spPr/>
    </dgm:pt>
    <dgm:pt modelId="{B1BE95D1-B262-4DD0-8F1C-8BA8993C9499}" type="pres">
      <dgm:prSet presAssocID="{5B328D19-AD68-443A-A8FB-A688857E1FA6}" presName="sibTrans" presStyleLbl="sibTrans1D1" presStyleIdx="1" presStyleCnt="5"/>
      <dgm:spPr/>
    </dgm:pt>
    <dgm:pt modelId="{52D315D1-0C86-4F64-B6BB-0E2DDE9CC5C2}" type="pres">
      <dgm:prSet presAssocID="{5B328D19-AD68-443A-A8FB-A688857E1FA6}" presName="connectorText" presStyleLbl="sibTrans1D1" presStyleIdx="1" presStyleCnt="5"/>
      <dgm:spPr/>
    </dgm:pt>
    <dgm:pt modelId="{98FB4854-EC8A-4B58-9691-8859F583B410}" type="pres">
      <dgm:prSet presAssocID="{18308CD0-CF7C-4868-90F3-40FA986601A7}" presName="node" presStyleLbl="node1" presStyleIdx="2" presStyleCnt="6">
        <dgm:presLayoutVars>
          <dgm:bulletEnabled val="1"/>
        </dgm:presLayoutVars>
      </dgm:prSet>
      <dgm:spPr/>
    </dgm:pt>
    <dgm:pt modelId="{C3148FF7-DB66-4266-93BC-1F98A77755D3}" type="pres">
      <dgm:prSet presAssocID="{9E1B67A9-E851-48A5-AA46-F2089AF3BC04}" presName="sibTrans" presStyleLbl="sibTrans1D1" presStyleIdx="2" presStyleCnt="5"/>
      <dgm:spPr/>
    </dgm:pt>
    <dgm:pt modelId="{3001C619-A32C-4B3C-B011-67571493DA7C}" type="pres">
      <dgm:prSet presAssocID="{9E1B67A9-E851-48A5-AA46-F2089AF3BC04}" presName="connectorText" presStyleLbl="sibTrans1D1" presStyleIdx="2" presStyleCnt="5"/>
      <dgm:spPr/>
    </dgm:pt>
    <dgm:pt modelId="{82394315-7A18-4098-9241-7FD50AE15693}" type="pres">
      <dgm:prSet presAssocID="{C5E95981-3AC1-4162-AE51-A1313867538E}" presName="node" presStyleLbl="node1" presStyleIdx="3" presStyleCnt="6">
        <dgm:presLayoutVars>
          <dgm:bulletEnabled val="1"/>
        </dgm:presLayoutVars>
      </dgm:prSet>
      <dgm:spPr/>
    </dgm:pt>
    <dgm:pt modelId="{82BFD97A-F16C-472C-8CF8-CDDB68A0B163}" type="pres">
      <dgm:prSet presAssocID="{A7D93561-4D39-4467-B9FE-4754A7B70D7B}" presName="sibTrans" presStyleLbl="sibTrans1D1" presStyleIdx="3" presStyleCnt="5"/>
      <dgm:spPr/>
    </dgm:pt>
    <dgm:pt modelId="{C220EED0-BFB0-432B-9241-6841B8E85C75}" type="pres">
      <dgm:prSet presAssocID="{A7D93561-4D39-4467-B9FE-4754A7B70D7B}" presName="connectorText" presStyleLbl="sibTrans1D1" presStyleIdx="3" presStyleCnt="5"/>
      <dgm:spPr/>
    </dgm:pt>
    <dgm:pt modelId="{BDD69825-C2C1-4211-B6B2-972B58AD3C33}" type="pres">
      <dgm:prSet presAssocID="{864C692F-5B60-4C31-9AB8-34AD6CDA438A}" presName="node" presStyleLbl="node1" presStyleIdx="4" presStyleCnt="6">
        <dgm:presLayoutVars>
          <dgm:bulletEnabled val="1"/>
        </dgm:presLayoutVars>
      </dgm:prSet>
      <dgm:spPr/>
    </dgm:pt>
    <dgm:pt modelId="{FFE60E7C-8F38-44BC-9C25-325B100CB9E5}" type="pres">
      <dgm:prSet presAssocID="{381E76F8-5A52-4E83-AEAE-985BFA4DEB62}" presName="sibTrans" presStyleLbl="sibTrans1D1" presStyleIdx="4" presStyleCnt="5"/>
      <dgm:spPr/>
    </dgm:pt>
    <dgm:pt modelId="{FF70BDBA-DDAE-40E6-998E-76247D50DD7F}" type="pres">
      <dgm:prSet presAssocID="{381E76F8-5A52-4E83-AEAE-985BFA4DEB62}" presName="connectorText" presStyleLbl="sibTrans1D1" presStyleIdx="4" presStyleCnt="5"/>
      <dgm:spPr/>
    </dgm:pt>
    <dgm:pt modelId="{310CF82B-A485-4D42-8469-5F28AC0814B8}" type="pres">
      <dgm:prSet presAssocID="{B25C6183-4B80-472B-ABF2-0B6BDBCDC87C}" presName="node" presStyleLbl="node1" presStyleIdx="5" presStyleCnt="6">
        <dgm:presLayoutVars>
          <dgm:bulletEnabled val="1"/>
        </dgm:presLayoutVars>
      </dgm:prSet>
      <dgm:spPr/>
    </dgm:pt>
  </dgm:ptLst>
  <dgm:cxnLst>
    <dgm:cxn modelId="{0D83E40A-F2BF-49FE-8E91-FC9987E45DFF}" type="presOf" srcId="{3ABBAB09-44A5-468C-83DC-318847980EA0}" destId="{310CF82B-A485-4D42-8469-5F28AC0814B8}" srcOrd="0" destOrd="2" presId="urn:microsoft.com/office/officeart/2016/7/layout/RepeatingBendingProcessNew"/>
    <dgm:cxn modelId="{7B69AA0D-2059-46B8-8A2F-7938847703E3}" srcId="{EBD0178D-C58B-421A-89BB-5C281BA796B5}" destId="{864C692F-5B60-4C31-9AB8-34AD6CDA438A}" srcOrd="4" destOrd="0" parTransId="{7DBD2889-7B78-4347-A835-F0F9AA62B16E}" sibTransId="{381E76F8-5A52-4E83-AEAE-985BFA4DEB62}"/>
    <dgm:cxn modelId="{3895CA0D-A49F-4429-A06C-E4B0B9BE34B0}" type="presOf" srcId="{C4EF60D0-547B-4724-8BBF-4004F956265B}" destId="{310CF82B-A485-4D42-8469-5F28AC0814B8}" srcOrd="0" destOrd="3" presId="urn:microsoft.com/office/officeart/2016/7/layout/RepeatingBendingProcessNew"/>
    <dgm:cxn modelId="{8BBB2813-1562-489C-942D-42246EE5E018}" type="presOf" srcId="{4401029D-AE00-47DA-8D74-9252A144B65E}" destId="{BE160C8D-7DA6-45A6-A9C1-2567787B9539}" srcOrd="0" destOrd="0" presId="urn:microsoft.com/office/officeart/2016/7/layout/RepeatingBendingProcessNew"/>
    <dgm:cxn modelId="{22C0F715-C840-4FB1-A780-7FD2493CA1AA}" srcId="{EBD0178D-C58B-421A-89BB-5C281BA796B5}" destId="{18308CD0-CF7C-4868-90F3-40FA986601A7}" srcOrd="2" destOrd="0" parTransId="{D8FBD493-04E0-442F-94A1-10C9357607D8}" sibTransId="{9E1B67A9-E851-48A5-AA46-F2089AF3BC04}"/>
    <dgm:cxn modelId="{2531C117-0816-4A03-ACBB-B91D3E592BED}" srcId="{EBD0178D-C58B-421A-89BB-5C281BA796B5}" destId="{4401029D-AE00-47DA-8D74-9252A144B65E}" srcOrd="1" destOrd="0" parTransId="{C20BDB26-1C0E-4DB2-8380-E0D560FC412B}" sibTransId="{5B328D19-AD68-443A-A8FB-A688857E1FA6}"/>
    <dgm:cxn modelId="{CCD89719-8179-458A-A8C7-DE3BA6C67492}" type="presOf" srcId="{9E1B67A9-E851-48A5-AA46-F2089AF3BC04}" destId="{3001C619-A32C-4B3C-B011-67571493DA7C}" srcOrd="1" destOrd="0" presId="urn:microsoft.com/office/officeart/2016/7/layout/RepeatingBendingProcessNew"/>
    <dgm:cxn modelId="{5B779A22-4126-4EF0-8A5C-ACDF2BD7E731}" type="presOf" srcId="{5B328D19-AD68-443A-A8FB-A688857E1FA6}" destId="{B1BE95D1-B262-4DD0-8F1C-8BA8993C9499}" srcOrd="0" destOrd="0" presId="urn:microsoft.com/office/officeart/2016/7/layout/RepeatingBendingProcessNew"/>
    <dgm:cxn modelId="{93A4BA29-91F7-4995-8A3E-C536A133A6F3}" type="presOf" srcId="{7C0A4FAC-48C4-47BA-971D-41D213415FB2}" destId="{35471758-D23A-4C94-B9F1-EB847F50EBA8}" srcOrd="0" destOrd="0" presId="urn:microsoft.com/office/officeart/2016/7/layout/RepeatingBendingProcessNew"/>
    <dgm:cxn modelId="{4BE31B38-442C-4D10-ABE0-12AAD65E8162}" srcId="{B25C6183-4B80-472B-ABF2-0B6BDBCDC87C}" destId="{3ABBAB09-44A5-468C-83DC-318847980EA0}" srcOrd="1" destOrd="0" parTransId="{8DE950AA-6BD4-4B7E-8A63-5BCFB9D0777E}" sibTransId="{CECBC48C-A640-4943-B6E6-32B04BBD878C}"/>
    <dgm:cxn modelId="{FF16CD3B-7E5E-40BB-BB7D-817BCFF6B52E}" type="presOf" srcId="{9E1B67A9-E851-48A5-AA46-F2089AF3BC04}" destId="{C3148FF7-DB66-4266-93BC-1F98A77755D3}" srcOrd="0" destOrd="0" presId="urn:microsoft.com/office/officeart/2016/7/layout/RepeatingBendingProcessNew"/>
    <dgm:cxn modelId="{20BEC342-89E3-4430-8864-C870C025AD1D}" type="presOf" srcId="{C5E95981-3AC1-4162-AE51-A1313867538E}" destId="{82394315-7A18-4098-9241-7FD50AE15693}" srcOrd="0" destOrd="0" presId="urn:microsoft.com/office/officeart/2016/7/layout/RepeatingBendingProcessNew"/>
    <dgm:cxn modelId="{7D42BA66-55CB-434E-AAD6-6BBB83D1EF4B}" type="presOf" srcId="{EBD0178D-C58B-421A-89BB-5C281BA796B5}" destId="{359C55DD-0FF6-441B-BF7E-62E6338DA9EF}" srcOrd="0" destOrd="0" presId="urn:microsoft.com/office/officeart/2016/7/layout/RepeatingBendingProcessNew"/>
    <dgm:cxn modelId="{00FD036F-D1A0-4274-9F34-523A3C915064}" srcId="{EBD0178D-C58B-421A-89BB-5C281BA796B5}" destId="{C5E95981-3AC1-4162-AE51-A1313867538E}" srcOrd="3" destOrd="0" parTransId="{212A6C54-0BFA-4637-8C30-D2169319E7A6}" sibTransId="{A7D93561-4D39-4467-B9FE-4754A7B70D7B}"/>
    <dgm:cxn modelId="{4076B670-C743-447C-A4EC-0F6EF3F345CA}" type="presOf" srcId="{61196259-ECF6-4F35-913F-98D072EEA220}" destId="{310CF82B-A485-4D42-8469-5F28AC0814B8}" srcOrd="0" destOrd="1" presId="urn:microsoft.com/office/officeart/2016/7/layout/RepeatingBendingProcessNew"/>
    <dgm:cxn modelId="{C7AE2C54-86D5-4FA7-8F6D-88A77718DB71}" type="presOf" srcId="{381E76F8-5A52-4E83-AEAE-985BFA4DEB62}" destId="{FF70BDBA-DDAE-40E6-998E-76247D50DD7F}" srcOrd="1" destOrd="0" presId="urn:microsoft.com/office/officeart/2016/7/layout/RepeatingBendingProcessNew"/>
    <dgm:cxn modelId="{2A7C2856-CC75-4743-AF52-01C818AD62D9}" srcId="{EBD0178D-C58B-421A-89BB-5C281BA796B5}" destId="{7C0A4FAC-48C4-47BA-971D-41D213415FB2}" srcOrd="0" destOrd="0" parTransId="{23B442CB-E252-4A89-A2C9-2C5EEC00672B}" sibTransId="{56529AD5-9B4B-4663-8E3C-6DE0E30C187A}"/>
    <dgm:cxn modelId="{D1B4057E-7347-41CE-8AE0-9B7A759E85DE}" type="presOf" srcId="{B25C6183-4B80-472B-ABF2-0B6BDBCDC87C}" destId="{310CF82B-A485-4D42-8469-5F28AC0814B8}" srcOrd="0" destOrd="0" presId="urn:microsoft.com/office/officeart/2016/7/layout/RepeatingBendingProcessNew"/>
    <dgm:cxn modelId="{5A791784-FC36-4956-A31B-97A820382261}" type="presOf" srcId="{5B328D19-AD68-443A-A8FB-A688857E1FA6}" destId="{52D315D1-0C86-4F64-B6BB-0E2DDE9CC5C2}" srcOrd="1" destOrd="0" presId="urn:microsoft.com/office/officeart/2016/7/layout/RepeatingBendingProcessNew"/>
    <dgm:cxn modelId="{D27E2FA8-CB75-486A-BDC7-0471DFDE2827}" type="presOf" srcId="{A7D93561-4D39-4467-B9FE-4754A7B70D7B}" destId="{C220EED0-BFB0-432B-9241-6841B8E85C75}" srcOrd="1" destOrd="0" presId="urn:microsoft.com/office/officeart/2016/7/layout/RepeatingBendingProcessNew"/>
    <dgm:cxn modelId="{E60EB0AE-F66B-4114-AD66-97988F92A4BC}" type="presOf" srcId="{381E76F8-5A52-4E83-AEAE-985BFA4DEB62}" destId="{FFE60E7C-8F38-44BC-9C25-325B100CB9E5}" srcOrd="0" destOrd="0" presId="urn:microsoft.com/office/officeart/2016/7/layout/RepeatingBendingProcessNew"/>
    <dgm:cxn modelId="{0ED081B2-3DAB-47E0-804B-3E503B16FC18}" type="presOf" srcId="{18308CD0-CF7C-4868-90F3-40FA986601A7}" destId="{98FB4854-EC8A-4B58-9691-8859F583B410}" srcOrd="0" destOrd="0" presId="urn:microsoft.com/office/officeart/2016/7/layout/RepeatingBendingProcessNew"/>
    <dgm:cxn modelId="{52A2DCB6-6DF7-47C0-863A-EB12A5CD3189}" type="presOf" srcId="{56529AD5-9B4B-4663-8E3C-6DE0E30C187A}" destId="{F262DA2A-C851-422E-9AB0-A2230A24EE06}" srcOrd="0" destOrd="0" presId="urn:microsoft.com/office/officeart/2016/7/layout/RepeatingBendingProcessNew"/>
    <dgm:cxn modelId="{D4A22AC7-15CD-43EB-956A-B10604042F53}" type="presOf" srcId="{A7D93561-4D39-4467-B9FE-4754A7B70D7B}" destId="{82BFD97A-F16C-472C-8CF8-CDDB68A0B163}" srcOrd="0" destOrd="0" presId="urn:microsoft.com/office/officeart/2016/7/layout/RepeatingBendingProcessNew"/>
    <dgm:cxn modelId="{43BEBCC9-F4AF-4494-84AB-1CCE24E35809}" srcId="{EBD0178D-C58B-421A-89BB-5C281BA796B5}" destId="{B25C6183-4B80-472B-ABF2-0B6BDBCDC87C}" srcOrd="5" destOrd="0" parTransId="{EDAD5077-CEE0-4EFE-A94E-AE1E5A12EFD5}" sibTransId="{940EF04A-2222-4392-A7A7-63C5277E7D1B}"/>
    <dgm:cxn modelId="{FDA5D2CA-DA49-4E16-9EB6-061CCF660C0B}" type="presOf" srcId="{56529AD5-9B4B-4663-8E3C-6DE0E30C187A}" destId="{AA84607A-7869-471A-96F6-4D40AC0C5DEA}" srcOrd="1" destOrd="0" presId="urn:microsoft.com/office/officeart/2016/7/layout/RepeatingBendingProcessNew"/>
    <dgm:cxn modelId="{56D3ECD5-94A9-44FC-AF87-CF6A8CDFAE82}" srcId="{B25C6183-4B80-472B-ABF2-0B6BDBCDC87C}" destId="{C4EF60D0-547B-4724-8BBF-4004F956265B}" srcOrd="2" destOrd="0" parTransId="{7E7A4128-75C8-4112-92FE-EB2E0B40972A}" sibTransId="{5949509F-225B-4CCE-B09C-5235AC21E3E4}"/>
    <dgm:cxn modelId="{50E7C0D6-44BA-498B-8646-C11C3E83DD9F}" type="presOf" srcId="{864C692F-5B60-4C31-9AB8-34AD6CDA438A}" destId="{BDD69825-C2C1-4211-B6B2-972B58AD3C33}" srcOrd="0" destOrd="0" presId="urn:microsoft.com/office/officeart/2016/7/layout/RepeatingBendingProcessNew"/>
    <dgm:cxn modelId="{1B7669E8-F06D-47F6-BF75-ECD58A26939A}" srcId="{B25C6183-4B80-472B-ABF2-0B6BDBCDC87C}" destId="{61196259-ECF6-4F35-913F-98D072EEA220}" srcOrd="0" destOrd="0" parTransId="{537C2AED-340A-4E78-9905-7AB77E4F2F99}" sibTransId="{5A188841-51DC-4FD3-9304-F929226B8AC5}"/>
    <dgm:cxn modelId="{5364A908-338A-431D-B402-674A95C95C03}" type="presParOf" srcId="{359C55DD-0FF6-441B-BF7E-62E6338DA9EF}" destId="{35471758-D23A-4C94-B9F1-EB847F50EBA8}" srcOrd="0" destOrd="0" presId="urn:microsoft.com/office/officeart/2016/7/layout/RepeatingBendingProcessNew"/>
    <dgm:cxn modelId="{D265E3CC-DFA0-4C8A-9773-9C52613E62F0}" type="presParOf" srcId="{359C55DD-0FF6-441B-BF7E-62E6338DA9EF}" destId="{F262DA2A-C851-422E-9AB0-A2230A24EE06}" srcOrd="1" destOrd="0" presId="urn:microsoft.com/office/officeart/2016/7/layout/RepeatingBendingProcessNew"/>
    <dgm:cxn modelId="{53E9B14F-3EBD-48AF-A505-19E704F5C1FE}" type="presParOf" srcId="{F262DA2A-C851-422E-9AB0-A2230A24EE06}" destId="{AA84607A-7869-471A-96F6-4D40AC0C5DEA}" srcOrd="0" destOrd="0" presId="urn:microsoft.com/office/officeart/2016/7/layout/RepeatingBendingProcessNew"/>
    <dgm:cxn modelId="{764DF0E9-0D5D-4BF0-8370-3B9E49FB1022}" type="presParOf" srcId="{359C55DD-0FF6-441B-BF7E-62E6338DA9EF}" destId="{BE160C8D-7DA6-45A6-A9C1-2567787B9539}" srcOrd="2" destOrd="0" presId="urn:microsoft.com/office/officeart/2016/7/layout/RepeatingBendingProcessNew"/>
    <dgm:cxn modelId="{CABDA51B-A544-440C-8951-49F7F92CAD05}" type="presParOf" srcId="{359C55DD-0FF6-441B-BF7E-62E6338DA9EF}" destId="{B1BE95D1-B262-4DD0-8F1C-8BA8993C9499}" srcOrd="3" destOrd="0" presId="urn:microsoft.com/office/officeart/2016/7/layout/RepeatingBendingProcessNew"/>
    <dgm:cxn modelId="{08C23F1B-C1FE-4C12-8E9D-7A14CF467F96}" type="presParOf" srcId="{B1BE95D1-B262-4DD0-8F1C-8BA8993C9499}" destId="{52D315D1-0C86-4F64-B6BB-0E2DDE9CC5C2}" srcOrd="0" destOrd="0" presId="urn:microsoft.com/office/officeart/2016/7/layout/RepeatingBendingProcessNew"/>
    <dgm:cxn modelId="{A0CCC86E-67C4-4B55-8119-0474F2B3CAC5}" type="presParOf" srcId="{359C55DD-0FF6-441B-BF7E-62E6338DA9EF}" destId="{98FB4854-EC8A-4B58-9691-8859F583B410}" srcOrd="4" destOrd="0" presId="urn:microsoft.com/office/officeart/2016/7/layout/RepeatingBendingProcessNew"/>
    <dgm:cxn modelId="{3DC1C782-F06A-4BA6-8731-F54296D629C6}" type="presParOf" srcId="{359C55DD-0FF6-441B-BF7E-62E6338DA9EF}" destId="{C3148FF7-DB66-4266-93BC-1F98A77755D3}" srcOrd="5" destOrd="0" presId="urn:microsoft.com/office/officeart/2016/7/layout/RepeatingBendingProcessNew"/>
    <dgm:cxn modelId="{48B4ADDB-5911-4061-92A5-32D723A97416}" type="presParOf" srcId="{C3148FF7-DB66-4266-93BC-1F98A77755D3}" destId="{3001C619-A32C-4B3C-B011-67571493DA7C}" srcOrd="0" destOrd="0" presId="urn:microsoft.com/office/officeart/2016/7/layout/RepeatingBendingProcessNew"/>
    <dgm:cxn modelId="{F8417E45-2F97-4B52-BB29-CA1BEF84DC42}" type="presParOf" srcId="{359C55DD-0FF6-441B-BF7E-62E6338DA9EF}" destId="{82394315-7A18-4098-9241-7FD50AE15693}" srcOrd="6" destOrd="0" presId="urn:microsoft.com/office/officeart/2016/7/layout/RepeatingBendingProcessNew"/>
    <dgm:cxn modelId="{0354D439-DC54-46F7-9E7E-5BECD7B707F0}" type="presParOf" srcId="{359C55DD-0FF6-441B-BF7E-62E6338DA9EF}" destId="{82BFD97A-F16C-472C-8CF8-CDDB68A0B163}" srcOrd="7" destOrd="0" presId="urn:microsoft.com/office/officeart/2016/7/layout/RepeatingBendingProcessNew"/>
    <dgm:cxn modelId="{3433CF17-2F71-43C1-88F4-EA6E970FBFEB}" type="presParOf" srcId="{82BFD97A-F16C-472C-8CF8-CDDB68A0B163}" destId="{C220EED0-BFB0-432B-9241-6841B8E85C75}" srcOrd="0" destOrd="0" presId="urn:microsoft.com/office/officeart/2016/7/layout/RepeatingBendingProcessNew"/>
    <dgm:cxn modelId="{08F03871-0968-4A6D-8A9A-12DAF0AC25CE}" type="presParOf" srcId="{359C55DD-0FF6-441B-BF7E-62E6338DA9EF}" destId="{BDD69825-C2C1-4211-B6B2-972B58AD3C33}" srcOrd="8" destOrd="0" presId="urn:microsoft.com/office/officeart/2016/7/layout/RepeatingBendingProcessNew"/>
    <dgm:cxn modelId="{39368533-D5CC-4695-8835-AB686C87C30D}" type="presParOf" srcId="{359C55DD-0FF6-441B-BF7E-62E6338DA9EF}" destId="{FFE60E7C-8F38-44BC-9C25-325B100CB9E5}" srcOrd="9" destOrd="0" presId="urn:microsoft.com/office/officeart/2016/7/layout/RepeatingBendingProcessNew"/>
    <dgm:cxn modelId="{B40B29C7-8C8A-42F4-BE71-4D362798807D}" type="presParOf" srcId="{FFE60E7C-8F38-44BC-9C25-325B100CB9E5}" destId="{FF70BDBA-DDAE-40E6-998E-76247D50DD7F}" srcOrd="0" destOrd="0" presId="urn:microsoft.com/office/officeart/2016/7/layout/RepeatingBendingProcessNew"/>
    <dgm:cxn modelId="{49637898-CEE2-4FD1-BDF5-809EEB67EC5C}" type="presParOf" srcId="{359C55DD-0FF6-441B-BF7E-62E6338DA9EF}" destId="{310CF82B-A485-4D42-8469-5F28AC0814B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2BB00-27D4-4690-860B-F23558C57FF0}"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59E4FF67-6838-46E7-B544-07C316FDC4A7}">
      <dgm:prSet/>
      <dgm:spPr/>
      <dgm:t>
        <a:bodyPr/>
        <a:lstStyle/>
        <a:p>
          <a:r>
            <a:rPr lang="en-GB" dirty="0">
              <a:solidFill>
                <a:schemeClr val="tx1"/>
              </a:solidFill>
            </a:rPr>
            <a:t>The main issue of this presentation occurs the appreciation of war and peace in drama.</a:t>
          </a:r>
          <a:endParaRPr lang="en-US" dirty="0">
            <a:solidFill>
              <a:schemeClr val="tx1"/>
            </a:solidFill>
          </a:endParaRPr>
        </a:p>
      </dgm:t>
    </dgm:pt>
    <dgm:pt modelId="{D2068B4E-A204-4D7A-919B-D5A390B1B0D8}" type="parTrans" cxnId="{82AA4B7B-5A8D-4230-8E84-F6BEECB15111}">
      <dgm:prSet/>
      <dgm:spPr/>
      <dgm:t>
        <a:bodyPr/>
        <a:lstStyle/>
        <a:p>
          <a:endParaRPr lang="en-US"/>
        </a:p>
      </dgm:t>
    </dgm:pt>
    <dgm:pt modelId="{2D63FD45-E78A-459D-9411-1A0117283F96}" type="sibTrans" cxnId="{82AA4B7B-5A8D-4230-8E84-F6BEECB15111}">
      <dgm:prSet/>
      <dgm:spPr/>
      <dgm:t>
        <a:bodyPr/>
        <a:lstStyle/>
        <a:p>
          <a:endParaRPr lang="en-US"/>
        </a:p>
      </dgm:t>
    </dgm:pt>
    <dgm:pt modelId="{9F1AD297-46CA-48BE-AECD-1C78C97171CF}">
      <dgm:prSet/>
      <dgm:spPr/>
      <dgm:t>
        <a:bodyPr/>
        <a:lstStyle/>
        <a:p>
          <a:r>
            <a:rPr lang="en-GB" dirty="0">
              <a:solidFill>
                <a:schemeClr val="tx1"/>
              </a:solidFill>
            </a:rPr>
            <a:t>The case study is the context of war-peace question in antiquity’s drama.</a:t>
          </a:r>
          <a:endParaRPr lang="en-US" dirty="0">
            <a:solidFill>
              <a:schemeClr val="tx1"/>
            </a:solidFill>
          </a:endParaRPr>
        </a:p>
      </dgm:t>
    </dgm:pt>
    <dgm:pt modelId="{33D66824-0111-4166-B121-8BD4E4EB4FAE}" type="parTrans" cxnId="{BFCC29B3-6577-45CB-8B5A-8E18CFBFC4F9}">
      <dgm:prSet/>
      <dgm:spPr/>
      <dgm:t>
        <a:bodyPr/>
        <a:lstStyle/>
        <a:p>
          <a:endParaRPr lang="en-US"/>
        </a:p>
      </dgm:t>
    </dgm:pt>
    <dgm:pt modelId="{A9C1375A-CD45-42EB-A0F9-5CA826E6B96F}" type="sibTrans" cxnId="{BFCC29B3-6577-45CB-8B5A-8E18CFBFC4F9}">
      <dgm:prSet/>
      <dgm:spPr/>
      <dgm:t>
        <a:bodyPr/>
        <a:lstStyle/>
        <a:p>
          <a:endParaRPr lang="en-US"/>
        </a:p>
      </dgm:t>
    </dgm:pt>
    <dgm:pt modelId="{1E2226FC-B765-47BB-8647-0A649578757C}">
      <dgm:prSet/>
      <dgm:spPr/>
      <dgm:t>
        <a:bodyPr/>
        <a:lstStyle/>
        <a:p>
          <a:r>
            <a:rPr lang="en-GB" dirty="0">
              <a:solidFill>
                <a:schemeClr val="tx1"/>
              </a:solidFill>
            </a:rPr>
            <a:t>Aristophanes is one of the most noticeable specific case study for antiquity.</a:t>
          </a:r>
          <a:endParaRPr lang="en-US" dirty="0">
            <a:solidFill>
              <a:schemeClr val="tx1"/>
            </a:solidFill>
          </a:endParaRPr>
        </a:p>
      </dgm:t>
    </dgm:pt>
    <dgm:pt modelId="{6435F0C8-BEC0-4A24-8081-4A6E2082AC33}" type="parTrans" cxnId="{262DBD01-88C1-4CAD-9349-53811B59F37B}">
      <dgm:prSet/>
      <dgm:spPr/>
      <dgm:t>
        <a:bodyPr/>
        <a:lstStyle/>
        <a:p>
          <a:endParaRPr lang="en-US"/>
        </a:p>
      </dgm:t>
    </dgm:pt>
    <dgm:pt modelId="{7EFEA34A-D52A-4325-AE40-D5BA31A7CE70}" type="sibTrans" cxnId="{262DBD01-88C1-4CAD-9349-53811B59F37B}">
      <dgm:prSet/>
      <dgm:spPr/>
      <dgm:t>
        <a:bodyPr/>
        <a:lstStyle/>
        <a:p>
          <a:endParaRPr lang="en-US"/>
        </a:p>
      </dgm:t>
    </dgm:pt>
    <dgm:pt modelId="{0BD6B74B-E0A8-4E7C-803C-880B32F1792C}">
      <dgm:prSet/>
      <dgm:spPr/>
      <dgm:t>
        <a:bodyPr/>
        <a:lstStyle/>
        <a:p>
          <a:r>
            <a:rPr lang="en-GB" dirty="0">
              <a:solidFill>
                <a:schemeClr val="tx1"/>
              </a:solidFill>
            </a:rPr>
            <a:t>In his lifetime work the matter of war and peace is on the centre of the attention. Meantime, in Aristophanes case, an alteration of his perception on war and peace is noticeable from The </a:t>
          </a:r>
          <a:r>
            <a:rPr lang="en-GB" dirty="0" err="1">
              <a:solidFill>
                <a:schemeClr val="tx1"/>
              </a:solidFill>
            </a:rPr>
            <a:t>Acharnians</a:t>
          </a:r>
          <a:r>
            <a:rPr lang="en-GB" dirty="0">
              <a:solidFill>
                <a:schemeClr val="tx1"/>
              </a:solidFill>
            </a:rPr>
            <a:t> to  Lysistrata.</a:t>
          </a:r>
          <a:endParaRPr lang="en-US" dirty="0">
            <a:solidFill>
              <a:schemeClr val="tx1"/>
            </a:solidFill>
          </a:endParaRPr>
        </a:p>
      </dgm:t>
    </dgm:pt>
    <dgm:pt modelId="{4B486691-02B0-4045-B2CD-99B59F820436}" type="parTrans" cxnId="{B49072A3-2DA5-4838-A821-8AD670BBCF14}">
      <dgm:prSet/>
      <dgm:spPr/>
      <dgm:t>
        <a:bodyPr/>
        <a:lstStyle/>
        <a:p>
          <a:endParaRPr lang="en-US"/>
        </a:p>
      </dgm:t>
    </dgm:pt>
    <dgm:pt modelId="{079BFB1B-E466-407C-A0DF-542AB164A47E}" type="sibTrans" cxnId="{B49072A3-2DA5-4838-A821-8AD670BBCF14}">
      <dgm:prSet/>
      <dgm:spPr/>
      <dgm:t>
        <a:bodyPr/>
        <a:lstStyle/>
        <a:p>
          <a:endParaRPr lang="en-US"/>
        </a:p>
      </dgm:t>
    </dgm:pt>
    <dgm:pt modelId="{79687B9E-09E7-4005-A790-ABA726F59EF9}" type="pres">
      <dgm:prSet presAssocID="{B2A2BB00-27D4-4690-860B-F23558C57FF0}" presName="matrix" presStyleCnt="0">
        <dgm:presLayoutVars>
          <dgm:chMax val="1"/>
          <dgm:dir/>
          <dgm:resizeHandles val="exact"/>
        </dgm:presLayoutVars>
      </dgm:prSet>
      <dgm:spPr/>
    </dgm:pt>
    <dgm:pt modelId="{BE59935C-3983-44F2-B150-AEEB568F49FA}" type="pres">
      <dgm:prSet presAssocID="{B2A2BB00-27D4-4690-860B-F23558C57FF0}" presName="diamond" presStyleLbl="bgShp" presStyleIdx="0" presStyleCnt="1"/>
      <dgm:spPr/>
    </dgm:pt>
    <dgm:pt modelId="{B62957A0-49D7-48E0-AAF5-67C91B4A3767}" type="pres">
      <dgm:prSet presAssocID="{B2A2BB00-27D4-4690-860B-F23558C57FF0}" presName="quad1" presStyleLbl="node1" presStyleIdx="0" presStyleCnt="4">
        <dgm:presLayoutVars>
          <dgm:chMax val="0"/>
          <dgm:chPref val="0"/>
          <dgm:bulletEnabled val="1"/>
        </dgm:presLayoutVars>
      </dgm:prSet>
      <dgm:spPr/>
    </dgm:pt>
    <dgm:pt modelId="{8C002A44-B837-41FE-8E80-2D4C1265EFB7}" type="pres">
      <dgm:prSet presAssocID="{B2A2BB00-27D4-4690-860B-F23558C57FF0}" presName="quad2" presStyleLbl="node1" presStyleIdx="1" presStyleCnt="4">
        <dgm:presLayoutVars>
          <dgm:chMax val="0"/>
          <dgm:chPref val="0"/>
          <dgm:bulletEnabled val="1"/>
        </dgm:presLayoutVars>
      </dgm:prSet>
      <dgm:spPr/>
    </dgm:pt>
    <dgm:pt modelId="{A69E2454-D4E8-4749-8BD0-183940E70528}" type="pres">
      <dgm:prSet presAssocID="{B2A2BB00-27D4-4690-860B-F23558C57FF0}" presName="quad3" presStyleLbl="node1" presStyleIdx="2" presStyleCnt="4">
        <dgm:presLayoutVars>
          <dgm:chMax val="0"/>
          <dgm:chPref val="0"/>
          <dgm:bulletEnabled val="1"/>
        </dgm:presLayoutVars>
      </dgm:prSet>
      <dgm:spPr/>
    </dgm:pt>
    <dgm:pt modelId="{63AAF575-F588-4D3D-8EF5-89AF28474456}" type="pres">
      <dgm:prSet presAssocID="{B2A2BB00-27D4-4690-860B-F23558C57FF0}" presName="quad4" presStyleLbl="node1" presStyleIdx="3" presStyleCnt="4">
        <dgm:presLayoutVars>
          <dgm:chMax val="0"/>
          <dgm:chPref val="0"/>
          <dgm:bulletEnabled val="1"/>
        </dgm:presLayoutVars>
      </dgm:prSet>
      <dgm:spPr/>
    </dgm:pt>
  </dgm:ptLst>
  <dgm:cxnLst>
    <dgm:cxn modelId="{262DBD01-88C1-4CAD-9349-53811B59F37B}" srcId="{B2A2BB00-27D4-4690-860B-F23558C57FF0}" destId="{1E2226FC-B765-47BB-8647-0A649578757C}" srcOrd="2" destOrd="0" parTransId="{6435F0C8-BEC0-4A24-8081-4A6E2082AC33}" sibTransId="{7EFEA34A-D52A-4325-AE40-D5BA31A7CE70}"/>
    <dgm:cxn modelId="{8C1BEA1B-7675-4B70-82F9-00F7EB094752}" type="presOf" srcId="{9F1AD297-46CA-48BE-AECD-1C78C97171CF}" destId="{8C002A44-B837-41FE-8E80-2D4C1265EFB7}" srcOrd="0" destOrd="0" presId="urn:microsoft.com/office/officeart/2005/8/layout/matrix3"/>
    <dgm:cxn modelId="{E545C923-D099-4B18-AF89-9E7E9D76CD07}" type="presOf" srcId="{1E2226FC-B765-47BB-8647-0A649578757C}" destId="{A69E2454-D4E8-4749-8BD0-183940E70528}" srcOrd="0" destOrd="0" presId="urn:microsoft.com/office/officeart/2005/8/layout/matrix3"/>
    <dgm:cxn modelId="{82AA4B7B-5A8D-4230-8E84-F6BEECB15111}" srcId="{B2A2BB00-27D4-4690-860B-F23558C57FF0}" destId="{59E4FF67-6838-46E7-B544-07C316FDC4A7}" srcOrd="0" destOrd="0" parTransId="{D2068B4E-A204-4D7A-919B-D5A390B1B0D8}" sibTransId="{2D63FD45-E78A-459D-9411-1A0117283F96}"/>
    <dgm:cxn modelId="{020A6380-CA5B-48D5-A744-3640EDBFD52F}" type="presOf" srcId="{0BD6B74B-E0A8-4E7C-803C-880B32F1792C}" destId="{63AAF575-F588-4D3D-8EF5-89AF28474456}" srcOrd="0" destOrd="0" presId="urn:microsoft.com/office/officeart/2005/8/layout/matrix3"/>
    <dgm:cxn modelId="{733D5D9E-BA54-43AF-9667-FF1E3E33BA42}" type="presOf" srcId="{B2A2BB00-27D4-4690-860B-F23558C57FF0}" destId="{79687B9E-09E7-4005-A790-ABA726F59EF9}" srcOrd="0" destOrd="0" presId="urn:microsoft.com/office/officeart/2005/8/layout/matrix3"/>
    <dgm:cxn modelId="{B49072A3-2DA5-4838-A821-8AD670BBCF14}" srcId="{B2A2BB00-27D4-4690-860B-F23558C57FF0}" destId="{0BD6B74B-E0A8-4E7C-803C-880B32F1792C}" srcOrd="3" destOrd="0" parTransId="{4B486691-02B0-4045-B2CD-99B59F820436}" sibTransId="{079BFB1B-E466-407C-A0DF-542AB164A47E}"/>
    <dgm:cxn modelId="{BFCC29B3-6577-45CB-8B5A-8E18CFBFC4F9}" srcId="{B2A2BB00-27D4-4690-860B-F23558C57FF0}" destId="{9F1AD297-46CA-48BE-AECD-1C78C97171CF}" srcOrd="1" destOrd="0" parTransId="{33D66824-0111-4166-B121-8BD4E4EB4FAE}" sibTransId="{A9C1375A-CD45-42EB-A0F9-5CA826E6B96F}"/>
    <dgm:cxn modelId="{DDBC6FE9-5057-41A7-AA28-3C8BF46E45FD}" type="presOf" srcId="{59E4FF67-6838-46E7-B544-07C316FDC4A7}" destId="{B62957A0-49D7-48E0-AAF5-67C91B4A3767}" srcOrd="0" destOrd="0" presId="urn:microsoft.com/office/officeart/2005/8/layout/matrix3"/>
    <dgm:cxn modelId="{E80207D2-5421-4B87-A369-17749B60E055}" type="presParOf" srcId="{79687B9E-09E7-4005-A790-ABA726F59EF9}" destId="{BE59935C-3983-44F2-B150-AEEB568F49FA}" srcOrd="0" destOrd="0" presId="urn:microsoft.com/office/officeart/2005/8/layout/matrix3"/>
    <dgm:cxn modelId="{F4FF60CA-C13F-4690-B379-C3D4583F463E}" type="presParOf" srcId="{79687B9E-09E7-4005-A790-ABA726F59EF9}" destId="{B62957A0-49D7-48E0-AAF5-67C91B4A3767}" srcOrd="1" destOrd="0" presId="urn:microsoft.com/office/officeart/2005/8/layout/matrix3"/>
    <dgm:cxn modelId="{9426EF2C-CFBE-4998-9E14-A8B6872C3585}" type="presParOf" srcId="{79687B9E-09E7-4005-A790-ABA726F59EF9}" destId="{8C002A44-B837-41FE-8E80-2D4C1265EFB7}" srcOrd="2" destOrd="0" presId="urn:microsoft.com/office/officeart/2005/8/layout/matrix3"/>
    <dgm:cxn modelId="{779F5748-C367-4B6C-9A55-2652D5D2596C}" type="presParOf" srcId="{79687B9E-09E7-4005-A790-ABA726F59EF9}" destId="{A69E2454-D4E8-4749-8BD0-183940E70528}" srcOrd="3" destOrd="0" presId="urn:microsoft.com/office/officeart/2005/8/layout/matrix3"/>
    <dgm:cxn modelId="{C37CF91D-5144-4A1A-84AD-7B2105F08AB8}" type="presParOf" srcId="{79687B9E-09E7-4005-A790-ABA726F59EF9}" destId="{63AAF575-F588-4D3D-8EF5-89AF2847445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2DEE4-1EAA-46ED-891E-D9364855058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97DC8C6-4EDB-4572-859E-B58F853EEB77}">
      <dgm:prSet/>
      <dgm:spPr/>
      <dgm:t>
        <a:bodyPr/>
        <a:lstStyle/>
        <a:p>
          <a:r>
            <a:rPr lang="el-GR"/>
            <a:t>«ΤΡ. (…) Τώρα είναι η ευκαιρία, Έλληνες, ν’ αφήσουμε/ </a:t>
          </a:r>
          <a:endParaRPr lang="en-US"/>
        </a:p>
      </dgm:t>
    </dgm:pt>
    <dgm:pt modelId="{6AE22BED-3A87-482C-A807-8025D4820625}" type="parTrans" cxnId="{06AD99D1-7F2D-4D50-923B-47A5D8FB491B}">
      <dgm:prSet/>
      <dgm:spPr/>
      <dgm:t>
        <a:bodyPr/>
        <a:lstStyle/>
        <a:p>
          <a:endParaRPr lang="en-US"/>
        </a:p>
      </dgm:t>
    </dgm:pt>
    <dgm:pt modelId="{62D595F2-7EF7-4F4A-A707-59B3755AA0ED}" type="sibTrans" cxnId="{06AD99D1-7F2D-4D50-923B-47A5D8FB491B}">
      <dgm:prSet/>
      <dgm:spPr/>
      <dgm:t>
        <a:bodyPr/>
        <a:lstStyle/>
        <a:p>
          <a:endParaRPr lang="en-US"/>
        </a:p>
      </dgm:t>
    </dgm:pt>
    <dgm:pt modelId="{8C37F3C3-11B5-43DE-9BCD-6E9282FC6217}">
      <dgm:prSet/>
      <dgm:spPr/>
      <dgm:t>
        <a:bodyPr/>
        <a:lstStyle/>
        <a:p>
          <a:r>
            <a:rPr lang="el-GR"/>
            <a:t>Τις φαγωμάρες και τις μάχες και να τραβήξουμε/</a:t>
          </a:r>
          <a:endParaRPr lang="en-US"/>
        </a:p>
      </dgm:t>
    </dgm:pt>
    <dgm:pt modelId="{3B085FB5-242C-44DA-B4A3-6C3C672FF619}" type="parTrans" cxnId="{C51B4BAD-9B3C-4E6D-A171-BEDBCB29AEAD}">
      <dgm:prSet/>
      <dgm:spPr/>
      <dgm:t>
        <a:bodyPr/>
        <a:lstStyle/>
        <a:p>
          <a:endParaRPr lang="en-US"/>
        </a:p>
      </dgm:t>
    </dgm:pt>
    <dgm:pt modelId="{AFCB6EAD-9DD9-44DC-9F25-AB3B0D7F0207}" type="sibTrans" cxnId="{C51B4BAD-9B3C-4E6D-A171-BEDBCB29AEAD}">
      <dgm:prSet/>
      <dgm:spPr/>
      <dgm:t>
        <a:bodyPr/>
        <a:lstStyle/>
        <a:p>
          <a:endParaRPr lang="en-US"/>
        </a:p>
      </dgm:t>
    </dgm:pt>
    <dgm:pt modelId="{949209B1-7219-48D1-9D97-71EBCC8F4F16}">
      <dgm:prSet/>
      <dgm:spPr/>
      <dgm:t>
        <a:bodyPr/>
        <a:lstStyle/>
        <a:p>
          <a:r>
            <a:rPr lang="el-GR"/>
            <a:t>Έξω την αγαπημένη σε όλους Ειρήνη,/</a:t>
          </a:r>
          <a:endParaRPr lang="en-US"/>
        </a:p>
      </dgm:t>
    </dgm:pt>
    <dgm:pt modelId="{47AA7C7D-2AD0-4F3D-992F-191D58199AC9}" type="parTrans" cxnId="{FBCE102A-CD98-45DE-A36D-B6C0C950F38B}">
      <dgm:prSet/>
      <dgm:spPr/>
      <dgm:t>
        <a:bodyPr/>
        <a:lstStyle/>
        <a:p>
          <a:endParaRPr lang="en-US"/>
        </a:p>
      </dgm:t>
    </dgm:pt>
    <dgm:pt modelId="{8948BF4A-A6AA-44F9-960F-564E055B1D78}" type="sibTrans" cxnId="{FBCE102A-CD98-45DE-A36D-B6C0C950F38B}">
      <dgm:prSet/>
      <dgm:spPr/>
      <dgm:t>
        <a:bodyPr/>
        <a:lstStyle/>
        <a:p>
          <a:endParaRPr lang="en-US"/>
        </a:p>
      </dgm:t>
    </dgm:pt>
    <dgm:pt modelId="{F99A548D-00D3-46C5-9B50-C7610882EAFA}">
      <dgm:prSet/>
      <dgm:spPr/>
      <dgm:t>
        <a:bodyPr/>
        <a:lstStyle/>
        <a:p>
          <a:r>
            <a:rPr lang="el-GR"/>
            <a:t>Προτού μας εμποδίσει κανά άλλο γουδοχέρι./</a:t>
          </a:r>
          <a:endParaRPr lang="en-US"/>
        </a:p>
      </dgm:t>
    </dgm:pt>
    <dgm:pt modelId="{05D022C7-393E-47BB-9D87-CDF9E9E56F8C}" type="parTrans" cxnId="{BD654531-7E19-4C31-8D11-F68F5AD7A2F6}">
      <dgm:prSet/>
      <dgm:spPr/>
      <dgm:t>
        <a:bodyPr/>
        <a:lstStyle/>
        <a:p>
          <a:endParaRPr lang="en-US"/>
        </a:p>
      </dgm:t>
    </dgm:pt>
    <dgm:pt modelId="{BB4B9A2E-975E-46F9-A29D-CC666D651074}" type="sibTrans" cxnId="{BD654531-7E19-4C31-8D11-F68F5AD7A2F6}">
      <dgm:prSet/>
      <dgm:spPr/>
      <dgm:t>
        <a:bodyPr/>
        <a:lstStyle/>
        <a:p>
          <a:endParaRPr lang="en-US"/>
        </a:p>
      </dgm:t>
    </dgm:pt>
    <dgm:pt modelId="{7E15867D-8EBA-4B31-AF66-C81B695A8267}">
      <dgm:prSet/>
      <dgm:spPr/>
      <dgm:t>
        <a:bodyPr/>
        <a:lstStyle/>
        <a:p>
          <a:r>
            <a:rPr lang="el-GR"/>
            <a:t>Ελάτε εδώ, γεωργοί, μαστόροι, κι έμποροι,/</a:t>
          </a:r>
          <a:endParaRPr lang="en-US"/>
        </a:p>
      </dgm:t>
    </dgm:pt>
    <dgm:pt modelId="{0D549342-7362-4390-89F5-40FEBF317920}" type="parTrans" cxnId="{DFCB5D6F-1AE7-4504-8CBA-118A76FB42B9}">
      <dgm:prSet/>
      <dgm:spPr/>
      <dgm:t>
        <a:bodyPr/>
        <a:lstStyle/>
        <a:p>
          <a:endParaRPr lang="en-US"/>
        </a:p>
      </dgm:t>
    </dgm:pt>
    <dgm:pt modelId="{C83F71D8-2E91-4A7C-ADCC-37D2874BC807}" type="sibTrans" cxnId="{DFCB5D6F-1AE7-4504-8CBA-118A76FB42B9}">
      <dgm:prSet/>
      <dgm:spPr/>
      <dgm:t>
        <a:bodyPr/>
        <a:lstStyle/>
        <a:p>
          <a:endParaRPr lang="en-US"/>
        </a:p>
      </dgm:t>
    </dgm:pt>
    <dgm:pt modelId="{2EDC5425-D0D9-4B05-8900-8CFA3260FFB4}">
      <dgm:prSet/>
      <dgm:spPr/>
      <dgm:t>
        <a:bodyPr/>
        <a:lstStyle/>
        <a:p>
          <a:r>
            <a:rPr lang="el-GR"/>
            <a:t>Τεχνίτες, ξένοι και μέτοικοι και νησιώτες,/κι όλοι οι λαοί. Πάρτε τσάπες, λοστούς,/</a:t>
          </a:r>
          <a:endParaRPr lang="en-US"/>
        </a:p>
      </dgm:t>
    </dgm:pt>
    <dgm:pt modelId="{FA5087F9-B113-400B-8078-A4956184854B}" type="parTrans" cxnId="{90080238-596E-4576-9908-A63A860F95AC}">
      <dgm:prSet/>
      <dgm:spPr/>
      <dgm:t>
        <a:bodyPr/>
        <a:lstStyle/>
        <a:p>
          <a:endParaRPr lang="en-US"/>
        </a:p>
      </dgm:t>
    </dgm:pt>
    <dgm:pt modelId="{FF4485E4-8BE9-4E53-B068-CBB8C5E94663}" type="sibTrans" cxnId="{90080238-596E-4576-9908-A63A860F95AC}">
      <dgm:prSet/>
      <dgm:spPr/>
      <dgm:t>
        <a:bodyPr/>
        <a:lstStyle/>
        <a:p>
          <a:endParaRPr lang="en-US"/>
        </a:p>
      </dgm:t>
    </dgm:pt>
    <dgm:pt modelId="{AA048580-FEE0-49C9-8441-876A91EC85D4}">
      <dgm:prSet/>
      <dgm:spPr/>
      <dgm:t>
        <a:bodyPr/>
        <a:lstStyle/>
        <a:p>
          <a:r>
            <a:rPr lang="el-GR"/>
            <a:t>Σκοινιά κι ελάτε εδώ γρήγορα. Τώρα είναι/ η στιγμή να πιούμε το ποτήρι στην υγειά/</a:t>
          </a:r>
          <a:endParaRPr lang="en-US"/>
        </a:p>
      </dgm:t>
    </dgm:pt>
    <dgm:pt modelId="{5E7A6605-A630-4A66-B17A-839380146D0B}" type="parTrans" cxnId="{7272A1AE-A194-4908-A12A-98FD70368A48}">
      <dgm:prSet/>
      <dgm:spPr/>
      <dgm:t>
        <a:bodyPr/>
        <a:lstStyle/>
        <a:p>
          <a:endParaRPr lang="en-US"/>
        </a:p>
      </dgm:t>
    </dgm:pt>
    <dgm:pt modelId="{9005942D-FA02-4DEE-9B58-A2DAC66EBDCE}" type="sibTrans" cxnId="{7272A1AE-A194-4908-A12A-98FD70368A48}">
      <dgm:prSet/>
      <dgm:spPr/>
      <dgm:t>
        <a:bodyPr/>
        <a:lstStyle/>
        <a:p>
          <a:endParaRPr lang="en-US"/>
        </a:p>
      </dgm:t>
    </dgm:pt>
    <dgm:pt modelId="{946E2C03-9A1D-45EB-A57F-084B82B8E311}">
      <dgm:prSet/>
      <dgm:spPr/>
      <dgm:t>
        <a:bodyPr/>
        <a:lstStyle/>
        <a:p>
          <a:r>
            <a:rPr lang="el-GR"/>
            <a:t>Του αγαθού δαίμονα. (Ειρήνη, 293-300)</a:t>
          </a:r>
          <a:endParaRPr lang="en-US"/>
        </a:p>
      </dgm:t>
    </dgm:pt>
    <dgm:pt modelId="{9D567DF7-1E8A-4EF7-8EB3-ED892FF3E5C4}" type="parTrans" cxnId="{8C6F6509-7CF7-47A7-8E8C-511EFC8BFDDF}">
      <dgm:prSet/>
      <dgm:spPr/>
      <dgm:t>
        <a:bodyPr/>
        <a:lstStyle/>
        <a:p>
          <a:endParaRPr lang="en-US"/>
        </a:p>
      </dgm:t>
    </dgm:pt>
    <dgm:pt modelId="{61989891-2D6F-4BCA-93B4-577D7D2274B3}" type="sibTrans" cxnId="{8C6F6509-7CF7-47A7-8E8C-511EFC8BFDDF}">
      <dgm:prSet/>
      <dgm:spPr/>
      <dgm:t>
        <a:bodyPr/>
        <a:lstStyle/>
        <a:p>
          <a:endParaRPr lang="en-US"/>
        </a:p>
      </dgm:t>
    </dgm:pt>
    <dgm:pt modelId="{C1DCE852-C44E-48B5-8186-439D12584D5C}" type="pres">
      <dgm:prSet presAssocID="{EBA2DEE4-1EAA-46ED-891E-D93648550580}" presName="vert0" presStyleCnt="0">
        <dgm:presLayoutVars>
          <dgm:dir/>
          <dgm:animOne val="branch"/>
          <dgm:animLvl val="lvl"/>
        </dgm:presLayoutVars>
      </dgm:prSet>
      <dgm:spPr/>
    </dgm:pt>
    <dgm:pt modelId="{AE6F972A-9549-48F7-924D-6A5E1A43A8F4}" type="pres">
      <dgm:prSet presAssocID="{F97DC8C6-4EDB-4572-859E-B58F853EEB77}" presName="thickLine" presStyleLbl="alignNode1" presStyleIdx="0" presStyleCnt="8"/>
      <dgm:spPr/>
    </dgm:pt>
    <dgm:pt modelId="{1B0D170F-D350-4914-BAB3-FFC407AA2978}" type="pres">
      <dgm:prSet presAssocID="{F97DC8C6-4EDB-4572-859E-B58F853EEB77}" presName="horz1" presStyleCnt="0"/>
      <dgm:spPr/>
    </dgm:pt>
    <dgm:pt modelId="{CD860A32-A62F-4272-B662-3CE56DE1FE36}" type="pres">
      <dgm:prSet presAssocID="{F97DC8C6-4EDB-4572-859E-B58F853EEB77}" presName="tx1" presStyleLbl="revTx" presStyleIdx="0" presStyleCnt="8"/>
      <dgm:spPr/>
    </dgm:pt>
    <dgm:pt modelId="{DD1559A0-1BCE-440B-80A7-173BB230C510}" type="pres">
      <dgm:prSet presAssocID="{F97DC8C6-4EDB-4572-859E-B58F853EEB77}" presName="vert1" presStyleCnt="0"/>
      <dgm:spPr/>
    </dgm:pt>
    <dgm:pt modelId="{1848666F-A33C-4A57-B3F1-E826B433EA0D}" type="pres">
      <dgm:prSet presAssocID="{8C37F3C3-11B5-43DE-9BCD-6E9282FC6217}" presName="thickLine" presStyleLbl="alignNode1" presStyleIdx="1" presStyleCnt="8"/>
      <dgm:spPr/>
    </dgm:pt>
    <dgm:pt modelId="{30E64BCD-CEC8-4DDA-AAE8-B94273C31174}" type="pres">
      <dgm:prSet presAssocID="{8C37F3C3-11B5-43DE-9BCD-6E9282FC6217}" presName="horz1" presStyleCnt="0"/>
      <dgm:spPr/>
    </dgm:pt>
    <dgm:pt modelId="{67805594-219E-4C51-8A06-793923136E34}" type="pres">
      <dgm:prSet presAssocID="{8C37F3C3-11B5-43DE-9BCD-6E9282FC6217}" presName="tx1" presStyleLbl="revTx" presStyleIdx="1" presStyleCnt="8"/>
      <dgm:spPr/>
    </dgm:pt>
    <dgm:pt modelId="{98A383E8-C8A6-423C-A4B8-DAECBAA18090}" type="pres">
      <dgm:prSet presAssocID="{8C37F3C3-11B5-43DE-9BCD-6E9282FC6217}" presName="vert1" presStyleCnt="0"/>
      <dgm:spPr/>
    </dgm:pt>
    <dgm:pt modelId="{D283F6DF-FA65-4ADE-BEE6-BF9AC04718EA}" type="pres">
      <dgm:prSet presAssocID="{949209B1-7219-48D1-9D97-71EBCC8F4F16}" presName="thickLine" presStyleLbl="alignNode1" presStyleIdx="2" presStyleCnt="8"/>
      <dgm:spPr/>
    </dgm:pt>
    <dgm:pt modelId="{BE4071F2-3558-47D7-99E8-9521CC65276C}" type="pres">
      <dgm:prSet presAssocID="{949209B1-7219-48D1-9D97-71EBCC8F4F16}" presName="horz1" presStyleCnt="0"/>
      <dgm:spPr/>
    </dgm:pt>
    <dgm:pt modelId="{0153BDA0-06D3-4187-9079-7F8A86A85831}" type="pres">
      <dgm:prSet presAssocID="{949209B1-7219-48D1-9D97-71EBCC8F4F16}" presName="tx1" presStyleLbl="revTx" presStyleIdx="2" presStyleCnt="8"/>
      <dgm:spPr/>
    </dgm:pt>
    <dgm:pt modelId="{6100092B-656F-4A7C-A6FE-33BC13071C2F}" type="pres">
      <dgm:prSet presAssocID="{949209B1-7219-48D1-9D97-71EBCC8F4F16}" presName="vert1" presStyleCnt="0"/>
      <dgm:spPr/>
    </dgm:pt>
    <dgm:pt modelId="{84A77E64-1AE6-4A96-AA67-C9F693D3EC6F}" type="pres">
      <dgm:prSet presAssocID="{F99A548D-00D3-46C5-9B50-C7610882EAFA}" presName="thickLine" presStyleLbl="alignNode1" presStyleIdx="3" presStyleCnt="8"/>
      <dgm:spPr/>
    </dgm:pt>
    <dgm:pt modelId="{7E8D8108-77CC-4339-8C2E-1FBB18858934}" type="pres">
      <dgm:prSet presAssocID="{F99A548D-00D3-46C5-9B50-C7610882EAFA}" presName="horz1" presStyleCnt="0"/>
      <dgm:spPr/>
    </dgm:pt>
    <dgm:pt modelId="{BC63C871-9812-4ED4-A662-44002055EC91}" type="pres">
      <dgm:prSet presAssocID="{F99A548D-00D3-46C5-9B50-C7610882EAFA}" presName="tx1" presStyleLbl="revTx" presStyleIdx="3" presStyleCnt="8"/>
      <dgm:spPr/>
    </dgm:pt>
    <dgm:pt modelId="{DDB903C9-B538-41D7-A72F-539BFBFE6349}" type="pres">
      <dgm:prSet presAssocID="{F99A548D-00D3-46C5-9B50-C7610882EAFA}" presName="vert1" presStyleCnt="0"/>
      <dgm:spPr/>
    </dgm:pt>
    <dgm:pt modelId="{D33C5CBB-C72B-404A-B985-4CF4076B4607}" type="pres">
      <dgm:prSet presAssocID="{7E15867D-8EBA-4B31-AF66-C81B695A8267}" presName="thickLine" presStyleLbl="alignNode1" presStyleIdx="4" presStyleCnt="8"/>
      <dgm:spPr/>
    </dgm:pt>
    <dgm:pt modelId="{361E6F34-B62D-4E45-B9E5-F2B2A7052B42}" type="pres">
      <dgm:prSet presAssocID="{7E15867D-8EBA-4B31-AF66-C81B695A8267}" presName="horz1" presStyleCnt="0"/>
      <dgm:spPr/>
    </dgm:pt>
    <dgm:pt modelId="{CD4678EA-CEE5-4BDD-A099-54EBB0F61011}" type="pres">
      <dgm:prSet presAssocID="{7E15867D-8EBA-4B31-AF66-C81B695A8267}" presName="tx1" presStyleLbl="revTx" presStyleIdx="4" presStyleCnt="8"/>
      <dgm:spPr/>
    </dgm:pt>
    <dgm:pt modelId="{69A6964D-7284-4B00-91A1-DFD4D0FBE58B}" type="pres">
      <dgm:prSet presAssocID="{7E15867D-8EBA-4B31-AF66-C81B695A8267}" presName="vert1" presStyleCnt="0"/>
      <dgm:spPr/>
    </dgm:pt>
    <dgm:pt modelId="{14EEFC18-D2E9-43F6-B2B9-2B1548C91176}" type="pres">
      <dgm:prSet presAssocID="{2EDC5425-D0D9-4B05-8900-8CFA3260FFB4}" presName="thickLine" presStyleLbl="alignNode1" presStyleIdx="5" presStyleCnt="8"/>
      <dgm:spPr/>
    </dgm:pt>
    <dgm:pt modelId="{1E8E2480-D164-4605-A39B-5EFED98E58F9}" type="pres">
      <dgm:prSet presAssocID="{2EDC5425-D0D9-4B05-8900-8CFA3260FFB4}" presName="horz1" presStyleCnt="0"/>
      <dgm:spPr/>
    </dgm:pt>
    <dgm:pt modelId="{19026036-A0B2-47B4-9733-F37C003178DF}" type="pres">
      <dgm:prSet presAssocID="{2EDC5425-D0D9-4B05-8900-8CFA3260FFB4}" presName="tx1" presStyleLbl="revTx" presStyleIdx="5" presStyleCnt="8"/>
      <dgm:spPr/>
    </dgm:pt>
    <dgm:pt modelId="{FD4E3DD0-EEB9-4A9F-8543-3FA4743E64FC}" type="pres">
      <dgm:prSet presAssocID="{2EDC5425-D0D9-4B05-8900-8CFA3260FFB4}" presName="vert1" presStyleCnt="0"/>
      <dgm:spPr/>
    </dgm:pt>
    <dgm:pt modelId="{7E0BB865-BD37-40A0-85BC-804E7BE5313B}" type="pres">
      <dgm:prSet presAssocID="{AA048580-FEE0-49C9-8441-876A91EC85D4}" presName="thickLine" presStyleLbl="alignNode1" presStyleIdx="6" presStyleCnt="8"/>
      <dgm:spPr/>
    </dgm:pt>
    <dgm:pt modelId="{83BBE90F-A319-4C1D-AA1D-9E94691CC122}" type="pres">
      <dgm:prSet presAssocID="{AA048580-FEE0-49C9-8441-876A91EC85D4}" presName="horz1" presStyleCnt="0"/>
      <dgm:spPr/>
    </dgm:pt>
    <dgm:pt modelId="{245F7C26-B6D6-4540-BA4D-D5ECA4B519EA}" type="pres">
      <dgm:prSet presAssocID="{AA048580-FEE0-49C9-8441-876A91EC85D4}" presName="tx1" presStyleLbl="revTx" presStyleIdx="6" presStyleCnt="8"/>
      <dgm:spPr/>
    </dgm:pt>
    <dgm:pt modelId="{B92A9A09-C396-4ADB-95D2-B9622D4B3A4A}" type="pres">
      <dgm:prSet presAssocID="{AA048580-FEE0-49C9-8441-876A91EC85D4}" presName="vert1" presStyleCnt="0"/>
      <dgm:spPr/>
    </dgm:pt>
    <dgm:pt modelId="{5D47433A-DC12-4425-861E-05E7A45B5871}" type="pres">
      <dgm:prSet presAssocID="{946E2C03-9A1D-45EB-A57F-084B82B8E311}" presName="thickLine" presStyleLbl="alignNode1" presStyleIdx="7" presStyleCnt="8"/>
      <dgm:spPr/>
    </dgm:pt>
    <dgm:pt modelId="{891FCF92-1022-45F7-AB31-2A28CD72C741}" type="pres">
      <dgm:prSet presAssocID="{946E2C03-9A1D-45EB-A57F-084B82B8E311}" presName="horz1" presStyleCnt="0"/>
      <dgm:spPr/>
    </dgm:pt>
    <dgm:pt modelId="{22D99F52-FD1C-46F8-8D6A-4A7EB67E7F1E}" type="pres">
      <dgm:prSet presAssocID="{946E2C03-9A1D-45EB-A57F-084B82B8E311}" presName="tx1" presStyleLbl="revTx" presStyleIdx="7" presStyleCnt="8"/>
      <dgm:spPr/>
    </dgm:pt>
    <dgm:pt modelId="{BDB0DDD9-A0FB-4700-B8D0-3ED53EF5448E}" type="pres">
      <dgm:prSet presAssocID="{946E2C03-9A1D-45EB-A57F-084B82B8E311}" presName="vert1" presStyleCnt="0"/>
      <dgm:spPr/>
    </dgm:pt>
  </dgm:ptLst>
  <dgm:cxnLst>
    <dgm:cxn modelId="{8C6F6509-7CF7-47A7-8E8C-511EFC8BFDDF}" srcId="{EBA2DEE4-1EAA-46ED-891E-D93648550580}" destId="{946E2C03-9A1D-45EB-A57F-084B82B8E311}" srcOrd="7" destOrd="0" parTransId="{9D567DF7-1E8A-4EF7-8EB3-ED892FF3E5C4}" sibTransId="{61989891-2D6F-4BCA-93B4-577D7D2274B3}"/>
    <dgm:cxn modelId="{387DF513-7873-4FE1-B2D7-74E1151E0B7B}" type="presOf" srcId="{AA048580-FEE0-49C9-8441-876A91EC85D4}" destId="{245F7C26-B6D6-4540-BA4D-D5ECA4B519EA}" srcOrd="0" destOrd="0" presId="urn:microsoft.com/office/officeart/2008/layout/LinedList"/>
    <dgm:cxn modelId="{E6FFB927-1B3A-4093-A72E-29923ED5D463}" type="presOf" srcId="{949209B1-7219-48D1-9D97-71EBCC8F4F16}" destId="{0153BDA0-06D3-4187-9079-7F8A86A85831}" srcOrd="0" destOrd="0" presId="urn:microsoft.com/office/officeart/2008/layout/LinedList"/>
    <dgm:cxn modelId="{FBCE102A-CD98-45DE-A36D-B6C0C950F38B}" srcId="{EBA2DEE4-1EAA-46ED-891E-D93648550580}" destId="{949209B1-7219-48D1-9D97-71EBCC8F4F16}" srcOrd="2" destOrd="0" parTransId="{47AA7C7D-2AD0-4F3D-992F-191D58199AC9}" sibTransId="{8948BF4A-A6AA-44F9-960F-564E055B1D78}"/>
    <dgm:cxn modelId="{BD654531-7E19-4C31-8D11-F68F5AD7A2F6}" srcId="{EBA2DEE4-1EAA-46ED-891E-D93648550580}" destId="{F99A548D-00D3-46C5-9B50-C7610882EAFA}" srcOrd="3" destOrd="0" parTransId="{05D022C7-393E-47BB-9D87-CDF9E9E56F8C}" sibTransId="{BB4B9A2E-975E-46F9-A29D-CC666D651074}"/>
    <dgm:cxn modelId="{90080238-596E-4576-9908-A63A860F95AC}" srcId="{EBA2DEE4-1EAA-46ED-891E-D93648550580}" destId="{2EDC5425-D0D9-4B05-8900-8CFA3260FFB4}" srcOrd="5" destOrd="0" parTransId="{FA5087F9-B113-400B-8078-A4956184854B}" sibTransId="{FF4485E4-8BE9-4E53-B068-CBB8C5E94663}"/>
    <dgm:cxn modelId="{9096633A-36F7-42FE-B13C-7B34D7E3A5AA}" type="presOf" srcId="{F99A548D-00D3-46C5-9B50-C7610882EAFA}" destId="{BC63C871-9812-4ED4-A662-44002055EC91}" srcOrd="0" destOrd="0" presId="urn:microsoft.com/office/officeart/2008/layout/LinedList"/>
    <dgm:cxn modelId="{A194FB42-8D7D-43D2-847B-BF4C3C2B3672}" type="presOf" srcId="{8C37F3C3-11B5-43DE-9BCD-6E9282FC6217}" destId="{67805594-219E-4C51-8A06-793923136E34}" srcOrd="0" destOrd="0" presId="urn:microsoft.com/office/officeart/2008/layout/LinedList"/>
    <dgm:cxn modelId="{DFCB5D6F-1AE7-4504-8CBA-118A76FB42B9}" srcId="{EBA2DEE4-1EAA-46ED-891E-D93648550580}" destId="{7E15867D-8EBA-4B31-AF66-C81B695A8267}" srcOrd="4" destOrd="0" parTransId="{0D549342-7362-4390-89F5-40FEBF317920}" sibTransId="{C83F71D8-2E91-4A7C-ADCC-37D2874BC807}"/>
    <dgm:cxn modelId="{6BE05973-428D-43F4-83F4-AB677D9852E2}" type="presOf" srcId="{EBA2DEE4-1EAA-46ED-891E-D93648550580}" destId="{C1DCE852-C44E-48B5-8186-439D12584D5C}" srcOrd="0" destOrd="0" presId="urn:microsoft.com/office/officeart/2008/layout/LinedList"/>
    <dgm:cxn modelId="{842D6F84-E786-43D3-928C-72B13294A669}" type="presOf" srcId="{946E2C03-9A1D-45EB-A57F-084B82B8E311}" destId="{22D99F52-FD1C-46F8-8D6A-4A7EB67E7F1E}" srcOrd="0" destOrd="0" presId="urn:microsoft.com/office/officeart/2008/layout/LinedList"/>
    <dgm:cxn modelId="{9AE665A4-9D56-49EE-80A9-F0B9ECE2098B}" type="presOf" srcId="{2EDC5425-D0D9-4B05-8900-8CFA3260FFB4}" destId="{19026036-A0B2-47B4-9733-F37C003178DF}" srcOrd="0" destOrd="0" presId="urn:microsoft.com/office/officeart/2008/layout/LinedList"/>
    <dgm:cxn modelId="{C51B4BAD-9B3C-4E6D-A171-BEDBCB29AEAD}" srcId="{EBA2DEE4-1EAA-46ED-891E-D93648550580}" destId="{8C37F3C3-11B5-43DE-9BCD-6E9282FC6217}" srcOrd="1" destOrd="0" parTransId="{3B085FB5-242C-44DA-B4A3-6C3C672FF619}" sibTransId="{AFCB6EAD-9DD9-44DC-9F25-AB3B0D7F0207}"/>
    <dgm:cxn modelId="{7272A1AE-A194-4908-A12A-98FD70368A48}" srcId="{EBA2DEE4-1EAA-46ED-891E-D93648550580}" destId="{AA048580-FEE0-49C9-8441-876A91EC85D4}" srcOrd="6" destOrd="0" parTransId="{5E7A6605-A630-4A66-B17A-839380146D0B}" sibTransId="{9005942D-FA02-4DEE-9B58-A2DAC66EBDCE}"/>
    <dgm:cxn modelId="{06AD99D1-7F2D-4D50-923B-47A5D8FB491B}" srcId="{EBA2DEE4-1EAA-46ED-891E-D93648550580}" destId="{F97DC8C6-4EDB-4572-859E-B58F853EEB77}" srcOrd="0" destOrd="0" parTransId="{6AE22BED-3A87-482C-A807-8025D4820625}" sibTransId="{62D595F2-7EF7-4F4A-A707-59B3755AA0ED}"/>
    <dgm:cxn modelId="{4BAF10D2-A8B2-4170-88DE-74ED12E80297}" type="presOf" srcId="{F97DC8C6-4EDB-4572-859E-B58F853EEB77}" destId="{CD860A32-A62F-4272-B662-3CE56DE1FE36}" srcOrd="0" destOrd="0" presId="urn:microsoft.com/office/officeart/2008/layout/LinedList"/>
    <dgm:cxn modelId="{60C5C7F5-4E60-452F-932A-A46A70F022FA}" type="presOf" srcId="{7E15867D-8EBA-4B31-AF66-C81B695A8267}" destId="{CD4678EA-CEE5-4BDD-A099-54EBB0F61011}" srcOrd="0" destOrd="0" presId="urn:microsoft.com/office/officeart/2008/layout/LinedList"/>
    <dgm:cxn modelId="{435E9AF7-0625-4B61-A3C6-3ED795D85CED}" type="presParOf" srcId="{C1DCE852-C44E-48B5-8186-439D12584D5C}" destId="{AE6F972A-9549-48F7-924D-6A5E1A43A8F4}" srcOrd="0" destOrd="0" presId="urn:microsoft.com/office/officeart/2008/layout/LinedList"/>
    <dgm:cxn modelId="{71003A3D-15DE-470E-9C0D-2A1A611E3795}" type="presParOf" srcId="{C1DCE852-C44E-48B5-8186-439D12584D5C}" destId="{1B0D170F-D350-4914-BAB3-FFC407AA2978}" srcOrd="1" destOrd="0" presId="urn:microsoft.com/office/officeart/2008/layout/LinedList"/>
    <dgm:cxn modelId="{6EE3D4C2-4D5E-4924-88B5-26DAC15F8BE4}" type="presParOf" srcId="{1B0D170F-D350-4914-BAB3-FFC407AA2978}" destId="{CD860A32-A62F-4272-B662-3CE56DE1FE36}" srcOrd="0" destOrd="0" presId="urn:microsoft.com/office/officeart/2008/layout/LinedList"/>
    <dgm:cxn modelId="{33F74CDA-3A6E-4E07-8B73-A2AC8C5689AC}" type="presParOf" srcId="{1B0D170F-D350-4914-BAB3-FFC407AA2978}" destId="{DD1559A0-1BCE-440B-80A7-173BB230C510}" srcOrd="1" destOrd="0" presId="urn:microsoft.com/office/officeart/2008/layout/LinedList"/>
    <dgm:cxn modelId="{3968E042-AF7F-40DF-8EC0-6C436A1D26B8}" type="presParOf" srcId="{C1DCE852-C44E-48B5-8186-439D12584D5C}" destId="{1848666F-A33C-4A57-B3F1-E826B433EA0D}" srcOrd="2" destOrd="0" presId="urn:microsoft.com/office/officeart/2008/layout/LinedList"/>
    <dgm:cxn modelId="{B6BCB397-5F9D-4E84-B1ED-3F7B1808AC53}" type="presParOf" srcId="{C1DCE852-C44E-48B5-8186-439D12584D5C}" destId="{30E64BCD-CEC8-4DDA-AAE8-B94273C31174}" srcOrd="3" destOrd="0" presId="urn:microsoft.com/office/officeart/2008/layout/LinedList"/>
    <dgm:cxn modelId="{AD0CB7DB-DCB1-48AF-852D-4A778868301E}" type="presParOf" srcId="{30E64BCD-CEC8-4DDA-AAE8-B94273C31174}" destId="{67805594-219E-4C51-8A06-793923136E34}" srcOrd="0" destOrd="0" presId="urn:microsoft.com/office/officeart/2008/layout/LinedList"/>
    <dgm:cxn modelId="{60291AFF-F61B-45D5-A991-267B6458B40B}" type="presParOf" srcId="{30E64BCD-CEC8-4DDA-AAE8-B94273C31174}" destId="{98A383E8-C8A6-423C-A4B8-DAECBAA18090}" srcOrd="1" destOrd="0" presId="urn:microsoft.com/office/officeart/2008/layout/LinedList"/>
    <dgm:cxn modelId="{3ACC37FF-7B17-42E3-8F10-A206F6D6A20C}" type="presParOf" srcId="{C1DCE852-C44E-48B5-8186-439D12584D5C}" destId="{D283F6DF-FA65-4ADE-BEE6-BF9AC04718EA}" srcOrd="4" destOrd="0" presId="urn:microsoft.com/office/officeart/2008/layout/LinedList"/>
    <dgm:cxn modelId="{6C188499-A51F-459F-BD86-AA6CF759BD45}" type="presParOf" srcId="{C1DCE852-C44E-48B5-8186-439D12584D5C}" destId="{BE4071F2-3558-47D7-99E8-9521CC65276C}" srcOrd="5" destOrd="0" presId="urn:microsoft.com/office/officeart/2008/layout/LinedList"/>
    <dgm:cxn modelId="{1671D0F1-7C31-49C8-90AC-B3E91FA133CC}" type="presParOf" srcId="{BE4071F2-3558-47D7-99E8-9521CC65276C}" destId="{0153BDA0-06D3-4187-9079-7F8A86A85831}" srcOrd="0" destOrd="0" presId="urn:microsoft.com/office/officeart/2008/layout/LinedList"/>
    <dgm:cxn modelId="{4BE6CEA1-C6E1-4B44-98C7-AC84E5D317C8}" type="presParOf" srcId="{BE4071F2-3558-47D7-99E8-9521CC65276C}" destId="{6100092B-656F-4A7C-A6FE-33BC13071C2F}" srcOrd="1" destOrd="0" presId="urn:microsoft.com/office/officeart/2008/layout/LinedList"/>
    <dgm:cxn modelId="{120C53B0-8625-4CB5-9F93-A989E29A5463}" type="presParOf" srcId="{C1DCE852-C44E-48B5-8186-439D12584D5C}" destId="{84A77E64-1AE6-4A96-AA67-C9F693D3EC6F}" srcOrd="6" destOrd="0" presId="urn:microsoft.com/office/officeart/2008/layout/LinedList"/>
    <dgm:cxn modelId="{8487A75A-093E-495A-A4A2-BBFD2A974A43}" type="presParOf" srcId="{C1DCE852-C44E-48B5-8186-439D12584D5C}" destId="{7E8D8108-77CC-4339-8C2E-1FBB18858934}" srcOrd="7" destOrd="0" presId="urn:microsoft.com/office/officeart/2008/layout/LinedList"/>
    <dgm:cxn modelId="{03E761C1-C6CC-4071-A836-5CFD9460FD88}" type="presParOf" srcId="{7E8D8108-77CC-4339-8C2E-1FBB18858934}" destId="{BC63C871-9812-4ED4-A662-44002055EC91}" srcOrd="0" destOrd="0" presId="urn:microsoft.com/office/officeart/2008/layout/LinedList"/>
    <dgm:cxn modelId="{F23B0709-9669-4ECE-8ED0-BC31917B6FB6}" type="presParOf" srcId="{7E8D8108-77CC-4339-8C2E-1FBB18858934}" destId="{DDB903C9-B538-41D7-A72F-539BFBFE6349}" srcOrd="1" destOrd="0" presId="urn:microsoft.com/office/officeart/2008/layout/LinedList"/>
    <dgm:cxn modelId="{714944AE-6E11-4415-B18F-30798152D496}" type="presParOf" srcId="{C1DCE852-C44E-48B5-8186-439D12584D5C}" destId="{D33C5CBB-C72B-404A-B985-4CF4076B4607}" srcOrd="8" destOrd="0" presId="urn:microsoft.com/office/officeart/2008/layout/LinedList"/>
    <dgm:cxn modelId="{70D5ED70-B02B-421A-961D-08D606F6B88D}" type="presParOf" srcId="{C1DCE852-C44E-48B5-8186-439D12584D5C}" destId="{361E6F34-B62D-4E45-B9E5-F2B2A7052B42}" srcOrd="9" destOrd="0" presId="urn:microsoft.com/office/officeart/2008/layout/LinedList"/>
    <dgm:cxn modelId="{2E1CAF00-1891-44A4-A7F7-13D563C6589A}" type="presParOf" srcId="{361E6F34-B62D-4E45-B9E5-F2B2A7052B42}" destId="{CD4678EA-CEE5-4BDD-A099-54EBB0F61011}" srcOrd="0" destOrd="0" presId="urn:microsoft.com/office/officeart/2008/layout/LinedList"/>
    <dgm:cxn modelId="{DFA385B0-4E19-427D-8B52-D961078D1C7C}" type="presParOf" srcId="{361E6F34-B62D-4E45-B9E5-F2B2A7052B42}" destId="{69A6964D-7284-4B00-91A1-DFD4D0FBE58B}" srcOrd="1" destOrd="0" presId="urn:microsoft.com/office/officeart/2008/layout/LinedList"/>
    <dgm:cxn modelId="{C83004C9-3E0D-4C9C-A7D6-F42AE3C7920A}" type="presParOf" srcId="{C1DCE852-C44E-48B5-8186-439D12584D5C}" destId="{14EEFC18-D2E9-43F6-B2B9-2B1548C91176}" srcOrd="10" destOrd="0" presId="urn:microsoft.com/office/officeart/2008/layout/LinedList"/>
    <dgm:cxn modelId="{D882B1B3-7FD4-4833-8DE6-64766BABE7C0}" type="presParOf" srcId="{C1DCE852-C44E-48B5-8186-439D12584D5C}" destId="{1E8E2480-D164-4605-A39B-5EFED98E58F9}" srcOrd="11" destOrd="0" presId="urn:microsoft.com/office/officeart/2008/layout/LinedList"/>
    <dgm:cxn modelId="{86BA74AD-9C85-4468-8DC7-80F2484A579C}" type="presParOf" srcId="{1E8E2480-D164-4605-A39B-5EFED98E58F9}" destId="{19026036-A0B2-47B4-9733-F37C003178DF}" srcOrd="0" destOrd="0" presId="urn:microsoft.com/office/officeart/2008/layout/LinedList"/>
    <dgm:cxn modelId="{5295FB5D-18BB-4C27-86C0-2A55850FB493}" type="presParOf" srcId="{1E8E2480-D164-4605-A39B-5EFED98E58F9}" destId="{FD4E3DD0-EEB9-4A9F-8543-3FA4743E64FC}" srcOrd="1" destOrd="0" presId="urn:microsoft.com/office/officeart/2008/layout/LinedList"/>
    <dgm:cxn modelId="{CAACCB6C-F0FB-486F-86DB-4EE28322666A}" type="presParOf" srcId="{C1DCE852-C44E-48B5-8186-439D12584D5C}" destId="{7E0BB865-BD37-40A0-85BC-804E7BE5313B}" srcOrd="12" destOrd="0" presId="urn:microsoft.com/office/officeart/2008/layout/LinedList"/>
    <dgm:cxn modelId="{DC425382-2B84-4724-8CEA-8328C8578DE7}" type="presParOf" srcId="{C1DCE852-C44E-48B5-8186-439D12584D5C}" destId="{83BBE90F-A319-4C1D-AA1D-9E94691CC122}" srcOrd="13" destOrd="0" presId="urn:microsoft.com/office/officeart/2008/layout/LinedList"/>
    <dgm:cxn modelId="{1DF80BB4-FDB3-4B12-BBD0-6A7245E21BC5}" type="presParOf" srcId="{83BBE90F-A319-4C1D-AA1D-9E94691CC122}" destId="{245F7C26-B6D6-4540-BA4D-D5ECA4B519EA}" srcOrd="0" destOrd="0" presId="urn:microsoft.com/office/officeart/2008/layout/LinedList"/>
    <dgm:cxn modelId="{22A2E654-6B32-4DBC-ACD0-C6B8AFDEB14E}" type="presParOf" srcId="{83BBE90F-A319-4C1D-AA1D-9E94691CC122}" destId="{B92A9A09-C396-4ADB-95D2-B9622D4B3A4A}" srcOrd="1" destOrd="0" presId="urn:microsoft.com/office/officeart/2008/layout/LinedList"/>
    <dgm:cxn modelId="{2CC85C05-E713-40C9-B0D5-095810355049}" type="presParOf" srcId="{C1DCE852-C44E-48B5-8186-439D12584D5C}" destId="{5D47433A-DC12-4425-861E-05E7A45B5871}" srcOrd="14" destOrd="0" presId="urn:microsoft.com/office/officeart/2008/layout/LinedList"/>
    <dgm:cxn modelId="{4F299D58-D504-4BDE-A4D1-65B955687D6F}" type="presParOf" srcId="{C1DCE852-C44E-48B5-8186-439D12584D5C}" destId="{891FCF92-1022-45F7-AB31-2A28CD72C741}" srcOrd="15" destOrd="0" presId="urn:microsoft.com/office/officeart/2008/layout/LinedList"/>
    <dgm:cxn modelId="{DE29D30D-9CA4-4D73-BB66-724482E5AEF9}" type="presParOf" srcId="{891FCF92-1022-45F7-AB31-2A28CD72C741}" destId="{22D99F52-FD1C-46F8-8D6A-4A7EB67E7F1E}" srcOrd="0" destOrd="0" presId="urn:microsoft.com/office/officeart/2008/layout/LinedList"/>
    <dgm:cxn modelId="{C4E7B30B-AD4B-482F-896B-56A554A8764E}" type="presParOf" srcId="{891FCF92-1022-45F7-AB31-2A28CD72C741}" destId="{BDB0DDD9-A0FB-4700-B8D0-3ED53EF544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2DA2A-C851-422E-9AB0-A2230A24EE06}">
      <dsp:nvSpPr>
        <dsp:cNvPr id="0" name=""/>
        <dsp:cNvSpPr/>
      </dsp:nvSpPr>
      <dsp:spPr>
        <a:xfrm>
          <a:off x="2721197" y="857347"/>
          <a:ext cx="592976" cy="91440"/>
        </a:xfrm>
        <a:custGeom>
          <a:avLst/>
          <a:gdLst/>
          <a:ahLst/>
          <a:cxnLst/>
          <a:rect l="0" t="0" r="0" b="0"/>
          <a:pathLst>
            <a:path>
              <a:moveTo>
                <a:pt x="0" y="45720"/>
              </a:moveTo>
              <a:lnTo>
                <a:pt x="59297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2096" y="899946"/>
        <a:ext cx="31178" cy="6241"/>
      </dsp:txXfrm>
    </dsp:sp>
    <dsp:sp modelId="{35471758-D23A-4C94-B9F1-EB847F50EBA8}">
      <dsp:nvSpPr>
        <dsp:cNvPr id="0" name=""/>
        <dsp:cNvSpPr/>
      </dsp:nvSpPr>
      <dsp:spPr>
        <a:xfrm>
          <a:off x="11794" y="89706"/>
          <a:ext cx="2711203" cy="1626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1" tIns="139451" rIns="132851" bIns="139451" numCol="1" spcCol="1270" anchor="ctr" anchorCtr="0">
          <a:noAutofit/>
        </a:bodyPr>
        <a:lstStyle/>
        <a:p>
          <a:pPr marL="0" lvl="0" indent="0" algn="ctr" defTabSz="533400">
            <a:lnSpc>
              <a:spcPct val="90000"/>
            </a:lnSpc>
            <a:spcBef>
              <a:spcPct val="0"/>
            </a:spcBef>
            <a:spcAft>
              <a:spcPct val="35000"/>
            </a:spcAft>
            <a:buNone/>
          </a:pPr>
          <a:r>
            <a:rPr lang="en-GB" sz="1200" kern="1200"/>
            <a:t>Primarily, an introduction of theoretical principles on theatre and social reality should be presented.</a:t>
          </a:r>
          <a:endParaRPr lang="en-US" sz="1200" kern="1200"/>
        </a:p>
      </dsp:txBody>
      <dsp:txXfrm>
        <a:off x="11794" y="89706"/>
        <a:ext cx="2711203" cy="1626721"/>
      </dsp:txXfrm>
    </dsp:sp>
    <dsp:sp modelId="{B1BE95D1-B262-4DD0-8F1C-8BA8993C9499}">
      <dsp:nvSpPr>
        <dsp:cNvPr id="0" name=""/>
        <dsp:cNvSpPr/>
      </dsp:nvSpPr>
      <dsp:spPr>
        <a:xfrm>
          <a:off x="6055977" y="857347"/>
          <a:ext cx="592976" cy="91440"/>
        </a:xfrm>
        <a:custGeom>
          <a:avLst/>
          <a:gdLst/>
          <a:ahLst/>
          <a:cxnLst/>
          <a:rect l="0" t="0" r="0" b="0"/>
          <a:pathLst>
            <a:path>
              <a:moveTo>
                <a:pt x="0" y="45720"/>
              </a:moveTo>
              <a:lnTo>
                <a:pt x="59297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6876" y="899946"/>
        <a:ext cx="31178" cy="6241"/>
      </dsp:txXfrm>
    </dsp:sp>
    <dsp:sp modelId="{BE160C8D-7DA6-45A6-A9C1-2567787B9539}">
      <dsp:nvSpPr>
        <dsp:cNvPr id="0" name=""/>
        <dsp:cNvSpPr/>
      </dsp:nvSpPr>
      <dsp:spPr>
        <a:xfrm>
          <a:off x="3346574" y="89706"/>
          <a:ext cx="2711203" cy="16267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1" tIns="139451" rIns="132851" bIns="139451" numCol="1" spcCol="1270" anchor="ctr" anchorCtr="0">
          <a:noAutofit/>
        </a:bodyPr>
        <a:lstStyle/>
        <a:p>
          <a:pPr marL="0" lvl="0" indent="0" algn="ctr" defTabSz="533400">
            <a:lnSpc>
              <a:spcPct val="90000"/>
            </a:lnSpc>
            <a:spcBef>
              <a:spcPct val="0"/>
            </a:spcBef>
            <a:spcAft>
              <a:spcPct val="35000"/>
            </a:spcAft>
            <a:buNone/>
          </a:pPr>
          <a:r>
            <a:rPr lang="en-GB" sz="1200" kern="1200"/>
            <a:t>Secondly, to conceive the Aristophanes’ approach on war and peace, the semiotics of Aristophanes’ plays is important.</a:t>
          </a:r>
          <a:endParaRPr lang="en-US" sz="1200" kern="1200"/>
        </a:p>
      </dsp:txBody>
      <dsp:txXfrm>
        <a:off x="3346574" y="89706"/>
        <a:ext cx="2711203" cy="1626721"/>
      </dsp:txXfrm>
    </dsp:sp>
    <dsp:sp modelId="{C3148FF7-DB66-4266-93BC-1F98A77755D3}">
      <dsp:nvSpPr>
        <dsp:cNvPr id="0" name=""/>
        <dsp:cNvSpPr/>
      </dsp:nvSpPr>
      <dsp:spPr>
        <a:xfrm>
          <a:off x="1367395" y="1714628"/>
          <a:ext cx="6669560" cy="592976"/>
        </a:xfrm>
        <a:custGeom>
          <a:avLst/>
          <a:gdLst/>
          <a:ahLst/>
          <a:cxnLst/>
          <a:rect l="0" t="0" r="0" b="0"/>
          <a:pathLst>
            <a:path>
              <a:moveTo>
                <a:pt x="6669560" y="0"/>
              </a:moveTo>
              <a:lnTo>
                <a:pt x="6669560" y="313588"/>
              </a:lnTo>
              <a:lnTo>
                <a:pt x="0" y="313588"/>
              </a:lnTo>
              <a:lnTo>
                <a:pt x="0" y="59297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4709" y="2007996"/>
        <a:ext cx="334932" cy="6241"/>
      </dsp:txXfrm>
    </dsp:sp>
    <dsp:sp modelId="{98FB4854-EC8A-4B58-9691-8859F583B410}">
      <dsp:nvSpPr>
        <dsp:cNvPr id="0" name=""/>
        <dsp:cNvSpPr/>
      </dsp:nvSpPr>
      <dsp:spPr>
        <a:xfrm>
          <a:off x="6681354" y="89706"/>
          <a:ext cx="2711203" cy="16267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1" tIns="139451" rIns="132851" bIns="139451" numCol="1" spcCol="1270" anchor="ctr" anchorCtr="0">
          <a:noAutofit/>
        </a:bodyPr>
        <a:lstStyle/>
        <a:p>
          <a:pPr marL="0" lvl="0" indent="0" algn="ctr" defTabSz="533400">
            <a:lnSpc>
              <a:spcPct val="90000"/>
            </a:lnSpc>
            <a:spcBef>
              <a:spcPct val="0"/>
            </a:spcBef>
            <a:spcAft>
              <a:spcPct val="35000"/>
            </a:spcAft>
            <a:buNone/>
          </a:pPr>
          <a:r>
            <a:rPr lang="en-GB" sz="1200" kern="1200"/>
            <a:t>The </a:t>
          </a:r>
          <a:r>
            <a:rPr lang="en-US" sz="1200" kern="1200"/>
            <a:t>“</a:t>
          </a:r>
          <a:r>
            <a:rPr lang="en-GB" sz="1200" kern="1200"/>
            <a:t>Acharnians”, “Irene” and “Lysistrata” will be the three plays of reference from which textual references will be extracted and interpreted</a:t>
          </a:r>
          <a:endParaRPr lang="en-US" sz="1200" kern="1200"/>
        </a:p>
      </dsp:txBody>
      <dsp:txXfrm>
        <a:off x="6681354" y="89706"/>
        <a:ext cx="2711203" cy="1626721"/>
      </dsp:txXfrm>
    </dsp:sp>
    <dsp:sp modelId="{82BFD97A-F16C-472C-8CF8-CDDB68A0B163}">
      <dsp:nvSpPr>
        <dsp:cNvPr id="0" name=""/>
        <dsp:cNvSpPr/>
      </dsp:nvSpPr>
      <dsp:spPr>
        <a:xfrm>
          <a:off x="2721197" y="3107646"/>
          <a:ext cx="592976" cy="91440"/>
        </a:xfrm>
        <a:custGeom>
          <a:avLst/>
          <a:gdLst/>
          <a:ahLst/>
          <a:cxnLst/>
          <a:rect l="0" t="0" r="0" b="0"/>
          <a:pathLst>
            <a:path>
              <a:moveTo>
                <a:pt x="0" y="45720"/>
              </a:moveTo>
              <a:lnTo>
                <a:pt x="59297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2096" y="3150245"/>
        <a:ext cx="31178" cy="6241"/>
      </dsp:txXfrm>
    </dsp:sp>
    <dsp:sp modelId="{82394315-7A18-4098-9241-7FD50AE15693}">
      <dsp:nvSpPr>
        <dsp:cNvPr id="0" name=""/>
        <dsp:cNvSpPr/>
      </dsp:nvSpPr>
      <dsp:spPr>
        <a:xfrm>
          <a:off x="11794" y="2340005"/>
          <a:ext cx="2711203" cy="16267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1" tIns="139451" rIns="132851" bIns="139451" numCol="1" spcCol="1270" anchor="ctr" anchorCtr="0">
          <a:noAutofit/>
        </a:bodyPr>
        <a:lstStyle/>
        <a:p>
          <a:pPr marL="0" lvl="0" indent="0" algn="ctr" defTabSz="533400">
            <a:lnSpc>
              <a:spcPct val="90000"/>
            </a:lnSpc>
            <a:spcBef>
              <a:spcPct val="0"/>
            </a:spcBef>
            <a:spcAft>
              <a:spcPct val="35000"/>
            </a:spcAft>
            <a:buNone/>
          </a:pPr>
          <a:r>
            <a:rPr lang="en-GB" sz="1200" kern="1200"/>
            <a:t>Apart from the textual references, our investigation should shed light on the historical background. </a:t>
          </a:r>
          <a:endParaRPr lang="en-US" sz="1200" kern="1200"/>
        </a:p>
      </dsp:txBody>
      <dsp:txXfrm>
        <a:off x="11794" y="2340005"/>
        <a:ext cx="2711203" cy="1626721"/>
      </dsp:txXfrm>
    </dsp:sp>
    <dsp:sp modelId="{FFE60E7C-8F38-44BC-9C25-325B100CB9E5}">
      <dsp:nvSpPr>
        <dsp:cNvPr id="0" name=""/>
        <dsp:cNvSpPr/>
      </dsp:nvSpPr>
      <dsp:spPr>
        <a:xfrm>
          <a:off x="6055977" y="3107646"/>
          <a:ext cx="592976" cy="91440"/>
        </a:xfrm>
        <a:custGeom>
          <a:avLst/>
          <a:gdLst/>
          <a:ahLst/>
          <a:cxnLst/>
          <a:rect l="0" t="0" r="0" b="0"/>
          <a:pathLst>
            <a:path>
              <a:moveTo>
                <a:pt x="0" y="45720"/>
              </a:moveTo>
              <a:lnTo>
                <a:pt x="59297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6876" y="3150245"/>
        <a:ext cx="31178" cy="6241"/>
      </dsp:txXfrm>
    </dsp:sp>
    <dsp:sp modelId="{BDD69825-C2C1-4211-B6B2-972B58AD3C33}">
      <dsp:nvSpPr>
        <dsp:cNvPr id="0" name=""/>
        <dsp:cNvSpPr/>
      </dsp:nvSpPr>
      <dsp:spPr>
        <a:xfrm>
          <a:off x="3346574" y="2340005"/>
          <a:ext cx="2711203" cy="16267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1" tIns="139451" rIns="132851" bIns="139451" numCol="1" spcCol="1270" anchor="ctr" anchorCtr="0">
          <a:noAutofit/>
        </a:bodyPr>
        <a:lstStyle/>
        <a:p>
          <a:pPr marL="0" lvl="0" indent="0" algn="ctr" defTabSz="533400">
            <a:lnSpc>
              <a:spcPct val="90000"/>
            </a:lnSpc>
            <a:spcBef>
              <a:spcPct val="0"/>
            </a:spcBef>
            <a:spcAft>
              <a:spcPct val="35000"/>
            </a:spcAft>
            <a:buNone/>
          </a:pPr>
          <a:r>
            <a:rPr lang="en-GB" sz="1200" kern="1200" dirty="0"/>
            <a:t>Therefore, before reaching the Aristophanes’ plays, it is necessary to examine the historical idea of war and peace in the</a:t>
          </a:r>
          <a:r>
            <a:rPr lang="el-GR" sz="1200" kern="1200" dirty="0"/>
            <a:t> </a:t>
          </a:r>
          <a:r>
            <a:rPr lang="en-GB" sz="1200" kern="1200" dirty="0"/>
            <a:t>Golden Age of the classical antiquity. More specifically, Aristophanes’ outlook on war and peace will be examined within the ideological environment of antiquity’s cosmology and the perception for war and peace.</a:t>
          </a:r>
          <a:endParaRPr lang="en-US" sz="1200" kern="1200" dirty="0"/>
        </a:p>
      </dsp:txBody>
      <dsp:txXfrm>
        <a:off x="3346574" y="2340005"/>
        <a:ext cx="2711203" cy="1626721"/>
      </dsp:txXfrm>
    </dsp:sp>
    <dsp:sp modelId="{310CF82B-A485-4D42-8469-5F28AC0814B8}">
      <dsp:nvSpPr>
        <dsp:cNvPr id="0" name=""/>
        <dsp:cNvSpPr/>
      </dsp:nvSpPr>
      <dsp:spPr>
        <a:xfrm>
          <a:off x="6681354" y="2340005"/>
          <a:ext cx="2711203" cy="1626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1" tIns="139451" rIns="132851" bIns="139451" numCol="1" spcCol="1270" anchor="t" anchorCtr="0">
          <a:noAutofit/>
        </a:bodyPr>
        <a:lstStyle/>
        <a:p>
          <a:pPr marL="0" lvl="0" indent="0" algn="l" defTabSz="533400">
            <a:lnSpc>
              <a:spcPct val="90000"/>
            </a:lnSpc>
            <a:spcBef>
              <a:spcPct val="0"/>
            </a:spcBef>
            <a:spcAft>
              <a:spcPct val="35000"/>
            </a:spcAft>
            <a:buNone/>
          </a:pPr>
          <a:r>
            <a:rPr lang="en-GB" sz="1200" kern="1200"/>
            <a:t>Through the historical analysis our investigation can be benefited as for:</a:t>
          </a:r>
          <a:endParaRPr lang="en-US" sz="1200" kern="1200"/>
        </a:p>
        <a:p>
          <a:pPr marL="57150" lvl="1" indent="-57150" algn="l" defTabSz="400050">
            <a:lnSpc>
              <a:spcPct val="90000"/>
            </a:lnSpc>
            <a:spcBef>
              <a:spcPct val="0"/>
            </a:spcBef>
            <a:spcAft>
              <a:spcPct val="15000"/>
            </a:spcAft>
            <a:buChar char="•"/>
          </a:pPr>
          <a:r>
            <a:rPr lang="en-GB" sz="900" kern="1200"/>
            <a:t>A. the comparison of Aristophanes’ approach to other contemporary of his</a:t>
          </a:r>
          <a:endParaRPr lang="en-US" sz="900" kern="1200"/>
        </a:p>
        <a:p>
          <a:pPr marL="57150" lvl="1" indent="-57150" algn="l" defTabSz="400050">
            <a:lnSpc>
              <a:spcPct val="90000"/>
            </a:lnSpc>
            <a:spcBef>
              <a:spcPct val="0"/>
            </a:spcBef>
            <a:spcAft>
              <a:spcPct val="15000"/>
            </a:spcAft>
            <a:buChar char="•"/>
          </a:pPr>
          <a:r>
            <a:rPr lang="en-GB" sz="900" kern="1200"/>
            <a:t>B. the appreciation of the key factors of textual references from the social and historical events</a:t>
          </a:r>
          <a:endParaRPr lang="en-US" sz="900" kern="1200"/>
        </a:p>
        <a:p>
          <a:pPr marL="57150" lvl="1" indent="-57150" algn="l" defTabSz="400050">
            <a:lnSpc>
              <a:spcPct val="90000"/>
            </a:lnSpc>
            <a:spcBef>
              <a:spcPct val="0"/>
            </a:spcBef>
            <a:spcAft>
              <a:spcPct val="15000"/>
            </a:spcAft>
            <a:buChar char="•"/>
          </a:pPr>
          <a:r>
            <a:rPr lang="en-GB" sz="900" kern="1200"/>
            <a:t>C. the re-construction of the perception of antiquity and drama on war and peace</a:t>
          </a:r>
          <a:endParaRPr lang="en-US" sz="900" kern="1200"/>
        </a:p>
      </dsp:txBody>
      <dsp:txXfrm>
        <a:off x="6681354" y="2340005"/>
        <a:ext cx="2711203" cy="1626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9935C-3983-44F2-B150-AEEB568F49FA}">
      <dsp:nvSpPr>
        <dsp:cNvPr id="0" name=""/>
        <dsp:cNvSpPr/>
      </dsp:nvSpPr>
      <dsp:spPr>
        <a:xfrm>
          <a:off x="1038791" y="0"/>
          <a:ext cx="5858555" cy="585855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2957A0-49D7-48E0-AAF5-67C91B4A3767}">
      <dsp:nvSpPr>
        <dsp:cNvPr id="0" name=""/>
        <dsp:cNvSpPr/>
      </dsp:nvSpPr>
      <dsp:spPr>
        <a:xfrm>
          <a:off x="1595354" y="556562"/>
          <a:ext cx="2284836" cy="22848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The main issue of this presentation occurs the appreciation of war and peace in drama.</a:t>
          </a:r>
          <a:endParaRPr lang="en-US" sz="1400" kern="1200" dirty="0">
            <a:solidFill>
              <a:schemeClr val="tx1"/>
            </a:solidFill>
          </a:endParaRPr>
        </a:p>
      </dsp:txBody>
      <dsp:txXfrm>
        <a:off x="1706891" y="668099"/>
        <a:ext cx="2061762" cy="2061762"/>
      </dsp:txXfrm>
    </dsp:sp>
    <dsp:sp modelId="{8C002A44-B837-41FE-8E80-2D4C1265EFB7}">
      <dsp:nvSpPr>
        <dsp:cNvPr id="0" name=""/>
        <dsp:cNvSpPr/>
      </dsp:nvSpPr>
      <dsp:spPr>
        <a:xfrm>
          <a:off x="4055947" y="556562"/>
          <a:ext cx="2284836" cy="2284836"/>
        </a:xfrm>
        <a:prstGeom prst="roundRect">
          <a:avLst/>
        </a:prstGeom>
        <a:solidFill>
          <a:schemeClr val="accent5">
            <a:hueOff val="268842"/>
            <a:satOff val="6623"/>
            <a:lumOff val="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The case study is the context of war-peace question in antiquity’s drama.</a:t>
          </a:r>
          <a:endParaRPr lang="en-US" sz="1400" kern="1200" dirty="0">
            <a:solidFill>
              <a:schemeClr val="tx1"/>
            </a:solidFill>
          </a:endParaRPr>
        </a:p>
      </dsp:txBody>
      <dsp:txXfrm>
        <a:off x="4167484" y="668099"/>
        <a:ext cx="2061762" cy="2061762"/>
      </dsp:txXfrm>
    </dsp:sp>
    <dsp:sp modelId="{A69E2454-D4E8-4749-8BD0-183940E70528}">
      <dsp:nvSpPr>
        <dsp:cNvPr id="0" name=""/>
        <dsp:cNvSpPr/>
      </dsp:nvSpPr>
      <dsp:spPr>
        <a:xfrm>
          <a:off x="1595354" y="3017156"/>
          <a:ext cx="2284836" cy="2284836"/>
        </a:xfrm>
        <a:prstGeom prst="roundRect">
          <a:avLst/>
        </a:prstGeom>
        <a:solidFill>
          <a:schemeClr val="accent5">
            <a:hueOff val="537684"/>
            <a:satOff val="13247"/>
            <a:lumOff val="61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Aristophanes is one of the most noticeable specific case study for antiquity.</a:t>
          </a:r>
          <a:endParaRPr lang="en-US" sz="1400" kern="1200" dirty="0">
            <a:solidFill>
              <a:schemeClr val="tx1"/>
            </a:solidFill>
          </a:endParaRPr>
        </a:p>
      </dsp:txBody>
      <dsp:txXfrm>
        <a:off x="1706891" y="3128693"/>
        <a:ext cx="2061762" cy="2061762"/>
      </dsp:txXfrm>
    </dsp:sp>
    <dsp:sp modelId="{63AAF575-F588-4D3D-8EF5-89AF28474456}">
      <dsp:nvSpPr>
        <dsp:cNvPr id="0" name=""/>
        <dsp:cNvSpPr/>
      </dsp:nvSpPr>
      <dsp:spPr>
        <a:xfrm>
          <a:off x="4055947" y="3017156"/>
          <a:ext cx="2284836" cy="2284836"/>
        </a:xfrm>
        <a:prstGeom prst="roundRect">
          <a:avLst/>
        </a:prstGeom>
        <a:solidFill>
          <a:schemeClr val="accent5">
            <a:hueOff val="806526"/>
            <a:satOff val="19870"/>
            <a:lumOff val="9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In his lifetime work the matter of war and peace is on the centre of the attention. Meantime, in Aristophanes case, an alteration of his perception on war and peace is noticeable from The </a:t>
          </a:r>
          <a:r>
            <a:rPr lang="en-GB" sz="1400" kern="1200" dirty="0" err="1">
              <a:solidFill>
                <a:schemeClr val="tx1"/>
              </a:solidFill>
            </a:rPr>
            <a:t>Acharnians</a:t>
          </a:r>
          <a:r>
            <a:rPr lang="en-GB" sz="1400" kern="1200" dirty="0">
              <a:solidFill>
                <a:schemeClr val="tx1"/>
              </a:solidFill>
            </a:rPr>
            <a:t> to  Lysistrata.</a:t>
          </a:r>
          <a:endParaRPr lang="en-US" sz="1400" kern="1200" dirty="0">
            <a:solidFill>
              <a:schemeClr val="tx1"/>
            </a:solidFill>
          </a:endParaRPr>
        </a:p>
      </dsp:txBody>
      <dsp:txXfrm>
        <a:off x="4167484" y="3128693"/>
        <a:ext cx="2061762" cy="2061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F972A-9549-48F7-924D-6A5E1A43A8F4}">
      <dsp:nvSpPr>
        <dsp:cNvPr id="0" name=""/>
        <dsp:cNvSpPr/>
      </dsp:nvSpPr>
      <dsp:spPr>
        <a:xfrm>
          <a:off x="0" y="0"/>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60A32-A62F-4272-B662-3CE56DE1FE36}">
      <dsp:nvSpPr>
        <dsp:cNvPr id="0" name=""/>
        <dsp:cNvSpPr/>
      </dsp:nvSpPr>
      <dsp:spPr>
        <a:xfrm>
          <a:off x="0" y="0"/>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«ΤΡ. (…) Τώρα είναι η ευκαιρία, Έλληνες, ν’ αφήσουμε/ </a:t>
          </a:r>
          <a:endParaRPr lang="en-US" sz="1500" kern="1200"/>
        </a:p>
      </dsp:txBody>
      <dsp:txXfrm>
        <a:off x="0" y="0"/>
        <a:ext cx="3472774" cy="634789"/>
      </dsp:txXfrm>
    </dsp:sp>
    <dsp:sp modelId="{1848666F-A33C-4A57-B3F1-E826B433EA0D}">
      <dsp:nvSpPr>
        <dsp:cNvPr id="0" name=""/>
        <dsp:cNvSpPr/>
      </dsp:nvSpPr>
      <dsp:spPr>
        <a:xfrm>
          <a:off x="0" y="634789"/>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05594-219E-4C51-8A06-793923136E34}">
      <dsp:nvSpPr>
        <dsp:cNvPr id="0" name=""/>
        <dsp:cNvSpPr/>
      </dsp:nvSpPr>
      <dsp:spPr>
        <a:xfrm>
          <a:off x="0" y="634789"/>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Τις φαγωμάρες και τις μάχες και να τραβήξουμε/</a:t>
          </a:r>
          <a:endParaRPr lang="en-US" sz="1500" kern="1200"/>
        </a:p>
      </dsp:txBody>
      <dsp:txXfrm>
        <a:off x="0" y="634789"/>
        <a:ext cx="3472774" cy="634789"/>
      </dsp:txXfrm>
    </dsp:sp>
    <dsp:sp modelId="{D283F6DF-FA65-4ADE-BEE6-BF9AC04718EA}">
      <dsp:nvSpPr>
        <dsp:cNvPr id="0" name=""/>
        <dsp:cNvSpPr/>
      </dsp:nvSpPr>
      <dsp:spPr>
        <a:xfrm>
          <a:off x="0" y="1269578"/>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3BDA0-06D3-4187-9079-7F8A86A85831}">
      <dsp:nvSpPr>
        <dsp:cNvPr id="0" name=""/>
        <dsp:cNvSpPr/>
      </dsp:nvSpPr>
      <dsp:spPr>
        <a:xfrm>
          <a:off x="0" y="1269578"/>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Έξω την αγαπημένη σε όλους Ειρήνη,/</a:t>
          </a:r>
          <a:endParaRPr lang="en-US" sz="1500" kern="1200"/>
        </a:p>
      </dsp:txBody>
      <dsp:txXfrm>
        <a:off x="0" y="1269578"/>
        <a:ext cx="3472774" cy="634789"/>
      </dsp:txXfrm>
    </dsp:sp>
    <dsp:sp modelId="{84A77E64-1AE6-4A96-AA67-C9F693D3EC6F}">
      <dsp:nvSpPr>
        <dsp:cNvPr id="0" name=""/>
        <dsp:cNvSpPr/>
      </dsp:nvSpPr>
      <dsp:spPr>
        <a:xfrm>
          <a:off x="0" y="1904367"/>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3C871-9812-4ED4-A662-44002055EC91}">
      <dsp:nvSpPr>
        <dsp:cNvPr id="0" name=""/>
        <dsp:cNvSpPr/>
      </dsp:nvSpPr>
      <dsp:spPr>
        <a:xfrm>
          <a:off x="0" y="1904367"/>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Προτού μας εμποδίσει κανά άλλο γουδοχέρι./</a:t>
          </a:r>
          <a:endParaRPr lang="en-US" sz="1500" kern="1200"/>
        </a:p>
      </dsp:txBody>
      <dsp:txXfrm>
        <a:off x="0" y="1904367"/>
        <a:ext cx="3472774" cy="634789"/>
      </dsp:txXfrm>
    </dsp:sp>
    <dsp:sp modelId="{D33C5CBB-C72B-404A-B985-4CF4076B4607}">
      <dsp:nvSpPr>
        <dsp:cNvPr id="0" name=""/>
        <dsp:cNvSpPr/>
      </dsp:nvSpPr>
      <dsp:spPr>
        <a:xfrm>
          <a:off x="0" y="2539156"/>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678EA-CEE5-4BDD-A099-54EBB0F61011}">
      <dsp:nvSpPr>
        <dsp:cNvPr id="0" name=""/>
        <dsp:cNvSpPr/>
      </dsp:nvSpPr>
      <dsp:spPr>
        <a:xfrm>
          <a:off x="0" y="2539156"/>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Ελάτε εδώ, γεωργοί, μαστόροι, κι έμποροι,/</a:t>
          </a:r>
          <a:endParaRPr lang="en-US" sz="1500" kern="1200"/>
        </a:p>
      </dsp:txBody>
      <dsp:txXfrm>
        <a:off x="0" y="2539156"/>
        <a:ext cx="3472774" cy="634789"/>
      </dsp:txXfrm>
    </dsp:sp>
    <dsp:sp modelId="{14EEFC18-D2E9-43F6-B2B9-2B1548C91176}">
      <dsp:nvSpPr>
        <dsp:cNvPr id="0" name=""/>
        <dsp:cNvSpPr/>
      </dsp:nvSpPr>
      <dsp:spPr>
        <a:xfrm>
          <a:off x="0" y="3173945"/>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26036-A0B2-47B4-9733-F37C003178DF}">
      <dsp:nvSpPr>
        <dsp:cNvPr id="0" name=""/>
        <dsp:cNvSpPr/>
      </dsp:nvSpPr>
      <dsp:spPr>
        <a:xfrm>
          <a:off x="0" y="3173945"/>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Τεχνίτες, ξένοι και μέτοικοι και νησιώτες,/κι όλοι οι λαοί. Πάρτε τσάπες, λοστούς,/</a:t>
          </a:r>
          <a:endParaRPr lang="en-US" sz="1500" kern="1200"/>
        </a:p>
      </dsp:txBody>
      <dsp:txXfrm>
        <a:off x="0" y="3173945"/>
        <a:ext cx="3472774" cy="634789"/>
      </dsp:txXfrm>
    </dsp:sp>
    <dsp:sp modelId="{7E0BB865-BD37-40A0-85BC-804E7BE5313B}">
      <dsp:nvSpPr>
        <dsp:cNvPr id="0" name=""/>
        <dsp:cNvSpPr/>
      </dsp:nvSpPr>
      <dsp:spPr>
        <a:xfrm>
          <a:off x="0" y="3808734"/>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F7C26-B6D6-4540-BA4D-D5ECA4B519EA}">
      <dsp:nvSpPr>
        <dsp:cNvPr id="0" name=""/>
        <dsp:cNvSpPr/>
      </dsp:nvSpPr>
      <dsp:spPr>
        <a:xfrm>
          <a:off x="0" y="3808734"/>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Σκοινιά κι ελάτε εδώ γρήγορα. Τώρα είναι/ η στιγμή να πιούμε το ποτήρι στην υγειά/</a:t>
          </a:r>
          <a:endParaRPr lang="en-US" sz="1500" kern="1200"/>
        </a:p>
      </dsp:txBody>
      <dsp:txXfrm>
        <a:off x="0" y="3808734"/>
        <a:ext cx="3472774" cy="634789"/>
      </dsp:txXfrm>
    </dsp:sp>
    <dsp:sp modelId="{5D47433A-DC12-4425-861E-05E7A45B5871}">
      <dsp:nvSpPr>
        <dsp:cNvPr id="0" name=""/>
        <dsp:cNvSpPr/>
      </dsp:nvSpPr>
      <dsp:spPr>
        <a:xfrm>
          <a:off x="0" y="4443523"/>
          <a:ext cx="3472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99F52-FD1C-46F8-8D6A-4A7EB67E7F1E}">
      <dsp:nvSpPr>
        <dsp:cNvPr id="0" name=""/>
        <dsp:cNvSpPr/>
      </dsp:nvSpPr>
      <dsp:spPr>
        <a:xfrm>
          <a:off x="0" y="4443523"/>
          <a:ext cx="3472774"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Του αγαθού δαίμονα. (Ειρήνη, 293-300)</a:t>
          </a:r>
          <a:endParaRPr lang="en-US" sz="1500" kern="1200"/>
        </a:p>
      </dsp:txBody>
      <dsp:txXfrm>
        <a:off x="0" y="4443523"/>
        <a:ext cx="3472774" cy="63478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10/14/2024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10/14/2024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90752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26</a:t>
            </a:fld>
            <a:endParaRPr lang="en-US" dirty="0"/>
          </a:p>
        </p:txBody>
      </p:sp>
    </p:spTree>
    <p:extLst>
      <p:ext uri="{BB962C8B-B14F-4D97-AF65-F5344CB8AC3E}">
        <p14:creationId xmlns:p14="http://schemas.microsoft.com/office/powerpoint/2010/main" val="121880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FEF9EFD-CA50-4656-B760-67F3583A0579}" type="datetimeFigureOut">
              <a:rPr lang="el-GR" smtClean="0"/>
              <a:t>14/10/2024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55C8F91-A205-476A-B744-DB2F9877EA08}" type="slidenum">
              <a:rPr lang="el-GR" smtClean="0"/>
              <a:t>‹#›</a:t>
            </a:fld>
            <a:endParaRPr lang="el-GR" dirty="0"/>
          </a:p>
        </p:txBody>
      </p:sp>
    </p:spTree>
    <p:extLst>
      <p:ext uri="{BB962C8B-B14F-4D97-AF65-F5344CB8AC3E}">
        <p14:creationId xmlns:p14="http://schemas.microsoft.com/office/powerpoint/2010/main" val="226252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FEF9EFD-CA50-4656-B760-67F3583A0579}" type="datetimeFigureOut">
              <a:rPr lang="el-GR" smtClean="0"/>
              <a:t>14/10/2024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255C8F91-A205-476A-B744-DB2F9877EA08}" type="slidenum">
              <a:rPr lang="el-GR" smtClean="0"/>
              <a:t>‹#›</a:t>
            </a:fld>
            <a:endParaRPr lang="el-GR" dirty="0"/>
          </a:p>
        </p:txBody>
      </p:sp>
    </p:spTree>
    <p:extLst>
      <p:ext uri="{BB962C8B-B14F-4D97-AF65-F5344CB8AC3E}">
        <p14:creationId xmlns:p14="http://schemas.microsoft.com/office/powerpoint/2010/main" val="291136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 id="2147483669" r:id="rId20"/>
    <p:sldLayoutId id="2147483670" r:id="rId2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NQRvq3lSYw"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cholar.uoa.gr/lazou/philartlab" TargetMode="External"/><Relationship Id="rId2" Type="http://schemas.openxmlformats.org/officeDocument/2006/relationships/hyperlink" Target="https://lazou2011ancientorchesis.academia.edu/" TargetMode="External"/><Relationship Id="rId1" Type="http://schemas.openxmlformats.org/officeDocument/2006/relationships/slideLayout" Target="../slideLayouts/slideLayout1.xml"/><Relationship Id="rId6" Type="http://schemas.openxmlformats.org/officeDocument/2006/relationships/hyperlink" Target="http://dryostopoi.phil.uoa.gr/" TargetMode="External"/><Relationship Id="rId5" Type="http://schemas.openxmlformats.org/officeDocument/2006/relationships/hyperlink" Target="https://eclass.uoa.gr/courses/PHILOSOPHY1033/" TargetMode="External"/><Relationship Id="rId4" Type="http://schemas.openxmlformats.org/officeDocument/2006/relationships/hyperlink" Target="http://scholar.uoa.gr/lazou/myproject/%CF%86arbe"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greek-language.gr/digitalResources/ancient_greek/anthology/literature/browse.html?text_id=71#fn86" TargetMode="External"/><Relationship Id="rId13" Type="http://schemas.openxmlformats.org/officeDocument/2006/relationships/hyperlink" Target="https://www.greek-language.gr/digitalResources/ancient_greek/anthology/literature/browse.html?text_id=71#fn91" TargetMode="External"/><Relationship Id="rId3" Type="http://schemas.openxmlformats.org/officeDocument/2006/relationships/hyperlink" Target="https://www.greek-language.gr/digitalResources/ancient_greek/anthology/literature/browse.html?text_id=71#fn81" TargetMode="External"/><Relationship Id="rId7" Type="http://schemas.openxmlformats.org/officeDocument/2006/relationships/hyperlink" Target="https://www.greek-language.gr/digitalResources/ancient_greek/anthology/literature/browse.html?text_id=71#fn85" TargetMode="External"/><Relationship Id="rId12" Type="http://schemas.openxmlformats.org/officeDocument/2006/relationships/hyperlink" Target="https://www.greek-language.gr/digitalResources/ancient_greek/anthology/literature/browse.html?text_id=71#fn90" TargetMode="External"/><Relationship Id="rId2" Type="http://schemas.openxmlformats.org/officeDocument/2006/relationships/hyperlink" Target="https://www.greek-language.gr/digitalResources/ancient_greek/anthology/literature/browse.html?text_id=71#fn80" TargetMode="External"/><Relationship Id="rId1" Type="http://schemas.openxmlformats.org/officeDocument/2006/relationships/slideLayout" Target="../slideLayouts/slideLayout13.xml"/><Relationship Id="rId6" Type="http://schemas.openxmlformats.org/officeDocument/2006/relationships/hyperlink" Target="https://www.greek-language.gr/digitalResources/ancient_greek/anthology/literature/browse.html?text_id=71#fn84" TargetMode="External"/><Relationship Id="rId11" Type="http://schemas.openxmlformats.org/officeDocument/2006/relationships/hyperlink" Target="https://www.greek-language.gr/digitalResources/ancient_greek/anthology/literature/browse.html?text_id=71#fn89" TargetMode="External"/><Relationship Id="rId5" Type="http://schemas.openxmlformats.org/officeDocument/2006/relationships/hyperlink" Target="https://www.greek-language.gr/digitalResources/ancient_greek/anthology/literature/browse.html?text_id=71#fn83" TargetMode="External"/><Relationship Id="rId10" Type="http://schemas.openxmlformats.org/officeDocument/2006/relationships/hyperlink" Target="https://www.greek-language.gr/digitalResources/ancient_greek/anthology/literature/browse.html?text_id=71#fn88" TargetMode="External"/><Relationship Id="rId4" Type="http://schemas.openxmlformats.org/officeDocument/2006/relationships/hyperlink" Target="https://www.greek-language.gr/digitalResources/ancient_greek/anthology/literature/browse.html?text_id=71#fn82" TargetMode="External"/><Relationship Id="rId9" Type="http://schemas.openxmlformats.org/officeDocument/2006/relationships/hyperlink" Target="https://www.greek-language.gr/digitalResources/ancient_greek/anthology/literature/browse.html?text_id=71#fn8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reek-language.gr/digitalResources/ancient_greek/anthology/literature/browse.html?text_id=76#fn92" TargetMode="External"/><Relationship Id="rId2" Type="http://schemas.openxmlformats.org/officeDocument/2006/relationships/hyperlink" Target="https://www.greek-language.gr/digitalResources/ancient_greek/anthology/literature/browse.html?text_id=76#collapseOne" TargetMode="External"/><Relationship Id="rId1" Type="http://schemas.openxmlformats.org/officeDocument/2006/relationships/slideLayout" Target="../slideLayouts/slideLayout13.xml"/><Relationship Id="rId5" Type="http://schemas.openxmlformats.org/officeDocument/2006/relationships/hyperlink" Target="https://www.greek-language.gr/digitalResources/ancient_greek/anthology/literature/browse.html?text_id=76#fn94" TargetMode="External"/><Relationship Id="rId4" Type="http://schemas.openxmlformats.org/officeDocument/2006/relationships/hyperlink" Target="https://www.greek-language.gr/digitalResources/ancient_greek/anthology/literature/browse.html?text_id=76#fn9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academia.edu/124468159/BOOK_ORCHESIS_&#931;&#917;&#924;&#921;&#925;&#913;&#929;&#921;&#913;" TargetMode="External"/><Relationship Id="rId3" Type="http://schemas.openxmlformats.org/officeDocument/2006/relationships/hyperlink" Target="https://youtu.be/ThBQtWRS6vQ" TargetMode="External"/><Relationship Id="rId7" Type="http://schemas.openxmlformats.org/officeDocument/2006/relationships/hyperlink" Target="https://www.youtube.com/watch?v=T7Rt5DoRKjo"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https://www.academia.edu/&#923;&#933;&#931;&#921;&#931;&#932;&#929;&#913;&#932;&#919;_IRVINE_&#956;&#949;&#964;&#945;&#966;&#961;&#945;&#963;&#951;" TargetMode="External"/><Relationship Id="rId5" Type="http://schemas.openxmlformats.org/officeDocument/2006/relationships/hyperlink" Target="https://www.academia.edu/124709402/Lisistrati_aristofanous_prototipo_keimeno_www_schooltime_gr" TargetMode="External"/><Relationship Id="rId4" Type="http://schemas.openxmlformats.org/officeDocument/2006/relationships/hyperlink" Target="&#927;_&#928;&#908;&#923;&#917;&#924;&#927;&#931;_&#932;&#919;&#931;_&#923;&#933;&#931;&#921;&#931;&#932;&#929;&#913;&#932;&#919;&#931;_13&#959;_&#928;&#913;&#925;&#917;&#923;&#923;&#919;&#925;&#921;&#927;_&#931;&#933;&#925;&#917;&#916;&#929;&#921;&#927;_&#917;&#934;&#917;" TargetMode="External"/><Relationship Id="rId9" Type="http://schemas.openxmlformats.org/officeDocument/2006/relationships/hyperlink" Target="https://youtu.be/WSHmbvZ46D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6A2F-328D-8E29-F6DB-DECC89D0AF39}"/>
              </a:ext>
            </a:extLst>
          </p:cNvPr>
          <p:cNvSpPr>
            <a:spLocks noGrp="1"/>
          </p:cNvSpPr>
          <p:nvPr>
            <p:ph type="ctrTitle"/>
          </p:nvPr>
        </p:nvSpPr>
        <p:spPr>
          <a:xfrm>
            <a:off x="2749296" y="5541756"/>
            <a:ext cx="6693408" cy="1088136"/>
          </a:xfrm>
        </p:spPr>
        <p:txBody>
          <a:bodyPr/>
          <a:lstStyle/>
          <a:p>
            <a:r>
              <a:rPr lang="el-GR" dirty="0"/>
              <a:t>ΣΕΜΙΝΑΡΙΑ </a:t>
            </a:r>
            <a:br>
              <a:rPr lang="el-GR" dirty="0"/>
            </a:br>
            <a:r>
              <a:rPr lang="el-GR" dirty="0"/>
              <a:t>ΑΡΧΑΙΟΥ ΧΟΡΟΥ</a:t>
            </a:r>
            <a:br>
              <a:rPr lang="el-GR" dirty="0"/>
            </a:br>
            <a:r>
              <a:rPr lang="el-GR" dirty="0"/>
              <a:t>&amp; </a:t>
            </a:r>
            <a:br>
              <a:rPr lang="el-GR" dirty="0"/>
            </a:br>
            <a:r>
              <a:rPr lang="el-GR" dirty="0"/>
              <a:t>ΔΡΑΜΑΤΟΣ</a:t>
            </a:r>
            <a:br>
              <a:rPr lang="el-GR" dirty="0"/>
            </a:br>
            <a:r>
              <a:rPr lang="el-GR" dirty="0"/>
              <a:t>ΛΥΣΙΣΤΡΑΤΗ</a:t>
            </a:r>
            <a:br>
              <a:rPr lang="el-GR" dirty="0"/>
            </a:br>
            <a:r>
              <a:rPr lang="el-GR" dirty="0"/>
              <a:t>ΑΥΓΟΥΣΤΟΣ-ΟΚΤΩΒΡΙΟΣ 2024</a:t>
            </a:r>
            <a:br>
              <a:rPr lang="el-GR" dirty="0"/>
            </a:br>
            <a:r>
              <a:rPr lang="el-GR" sz="3200" dirty="0"/>
              <a:t>©ΑΝΝΑ ΛΑΖΟΥ &amp; ΣΥΝΕΡΓΑΤΕΣ</a:t>
            </a:r>
            <a:endParaRPr lang="en-US" dirty="0"/>
          </a:p>
        </p:txBody>
      </p:sp>
    </p:spTree>
    <p:extLst>
      <p:ext uri="{BB962C8B-B14F-4D97-AF65-F5344CB8AC3E}">
        <p14:creationId xmlns:p14="http://schemas.microsoft.com/office/powerpoint/2010/main" val="187709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45537" y="377689"/>
            <a:ext cx="5650463" cy="5677003"/>
          </a:xfrm>
          <a:prstGeom prst="rect">
            <a:avLst/>
          </a:prstGeom>
          <a:noFill/>
        </p:spPr>
        <p:txBody>
          <a:bodyPr wrap="square">
            <a:spAutoFit/>
          </a:bodyPr>
          <a:lstStyle/>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(Οι γυναίκες ΦΩΝΑΖΟΥΝ και κουνάνε τα ντέφια τους)</a:t>
            </a:r>
            <a:endParaRPr lang="en-US" kern="15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endParaRPr lang="en-US" sz="1800" kern="1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Απίστευτο!</a:t>
            </a:r>
            <a:endParaRPr lang="en-US" kern="15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Είναι οι γυναίκες που χάνουν τη νιότη τους, που</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αφήνονται να μαραζώνουν στο σπίτι μόνες τους, χωρίς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τους άντρες τους.</a:t>
            </a:r>
            <a:endParaRPr lang="en-US" kern="15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Και οι άντρες γερνούν!</a:t>
            </a:r>
            <a:endParaRPr lang="en-US" kern="15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Δεν είναι το ίδιο. Όταν ένας στρατιώτης επιστρέφει,</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ακόμα και με τα άσπρα μαλλιά του, σύντομα βρίσκει μια νέα σύζυγο. Αλλά μια γυναίκα έχει μόνο</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ένα καλοκαίρι να φτιάξει σανό. Αν δεν</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φτιάξει σανό όσο λάμπει ο ήλιος, κανείς δεν θα</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την θέλει. Και θα ξοδέψει το υπόλοιπο της ζωής της με χρησμούς. Και ζώντας μόνη της.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Με τις γάτες της. Τις γάτες της!</a:t>
            </a:r>
            <a:endParaRPr lang="en-US" kern="15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ΓΥΝΑΙΚΕΣ ΣΤΟ ΚΟΙΝΟ</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Είναι αλήθεια! Είναι αλήθεια!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45537" y="0"/>
            <a:ext cx="11208398" cy="461665"/>
          </a:xfrm>
          <a:prstGeom prst="rect">
            <a:avLst/>
          </a:prstGeom>
          <a:noFill/>
        </p:spPr>
        <p:txBody>
          <a:bodyPr wrap="square" rtlCol="0">
            <a:spAutoFit/>
          </a:bodyPr>
          <a:lstStyle/>
          <a:p>
            <a:pPr algn="ctr"/>
            <a:r>
              <a:rPr lang="el-GR" sz="2400" b="1" i="1" dirty="0" err="1"/>
              <a:t>Λυσιστράτη</a:t>
            </a:r>
            <a:r>
              <a:rPr lang="el-GR" sz="2400" dirty="0"/>
              <a:t> σε διασκευή </a:t>
            </a:r>
            <a:r>
              <a:rPr lang="en-US" sz="2400" dirty="0"/>
              <a:t>Andrew D. Irvine</a:t>
            </a:r>
            <a:endParaRPr lang="en-US" dirty="0"/>
          </a:p>
        </p:txBody>
      </p:sp>
      <p:sp>
        <p:nvSpPr>
          <p:cNvPr id="2" name="TextBox 1">
            <a:extLst>
              <a:ext uri="{FF2B5EF4-FFF2-40B4-BE49-F238E27FC236}">
                <a16:creationId xmlns:a16="http://schemas.microsoft.com/office/drawing/2014/main" id="{3C0CF6D5-F2B5-C87C-D146-28611A4D0EAB}"/>
              </a:ext>
            </a:extLst>
          </p:cNvPr>
          <p:cNvSpPr txBox="1"/>
          <p:nvPr/>
        </p:nvSpPr>
        <p:spPr>
          <a:xfrm>
            <a:off x="6242179" y="322965"/>
            <a:ext cx="5411756" cy="5954002"/>
          </a:xfrm>
          <a:prstGeom prst="rect">
            <a:avLst/>
          </a:prstGeom>
          <a:noFill/>
        </p:spPr>
        <p:txBody>
          <a:bodyPr wrap="square" rtlCol="0">
            <a:spAutoFit/>
          </a:bodyPr>
          <a:lstStyle/>
          <a:p>
            <a:pPr marR="0" algn="ctr">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(με σαρκασμό)</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Τόσο λυπηρό.</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Κι ενώ επιστρέφετε ως ήρωες,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τα δικά μας βάρη είναι αφόρητα.</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Τι βάρη;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Είμαστε αυτές που γεννάνε τους γιους που πηγαίνουν</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μακριά για να πεθάνουν, μακριά από το σπίτι, χωρίς να τους δούμε ποτέ ξανά. Κουβαλάμε το παιδί στην κοιλιά μας. Και τη στιγμή που γεννάμε τη ζωή, εμείς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στεκόμαστε στο κατώφλι του θανάτου. Δεν κάνετε</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τίποτα άλλο παρά να κάθεστε στην αίθουσα του συμβουλίου και</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να μιλάτε. Δεν σκέφτεστε τίποτα όταν στέλνετε τους γιους μας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να πεθάνουν στη μάχη – τα παιδιά που θηλάζαμε</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στο στήθος μας και βοηθήσαμε να γίνουν άντρες.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Όταν τα σώματά τους θάβονται σε ένα</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ασήμαντο τάφο, ή αφήνονται να σαπίσουν σε κάποιο</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ξένο πεδίο, εκεί ένα κομμάτι μας πεθαίνει. Αυτό είναι το βάρος του πολέμου μας.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69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45537" y="496471"/>
            <a:ext cx="5650463" cy="5677003"/>
          </a:xfrm>
          <a:prstGeom prst="rect">
            <a:avLst/>
          </a:prstGeom>
          <a:noFill/>
        </p:spPr>
        <p:txBody>
          <a:bodyPr wrap="square">
            <a:spAutoFit/>
          </a:bodyPr>
          <a:lstStyle/>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το κοινό)</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Είναι αλήθεια. Οι γυναίκες έχουν ιδιαίτερο δέσιμο με</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τους γιους τους.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την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Λυσιστράτη</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Αλλά και οι άντρες! Και ο θάνατος έρχεται σε όλους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μας. Δεν ξέρετε τίποτα για τις </a:t>
            </a: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δυσκολίες που αντιμετωπίζουμε. Η αγωνία του τραυματισμού. Ο πόνος του</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βασανιστηρίου. Τα σημάδια του πολέμου. (Οι στρατιώτες χειροκροτούν).</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Αχ, καημένε! Κι όμως εδώ είσαι,</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παρακαλώντας μια γυναίκα. Με εκλιπαρείς να σε αφήσω να επιστρέψεις στον ανόητο πόλεμό σου για </a:t>
            </a:r>
            <a:r>
              <a:rPr lang="el-GR" sz="1800" dirty="0">
                <a:effectLst/>
                <a:latin typeface="Times New Roman" panose="02020603050405020304" pitchFamily="18" charset="0"/>
                <a:ea typeface="Calibri" panose="020F0502020204030204" pitchFamily="34" charset="0"/>
              </a:rPr>
              <a:t>να μπορείς να υποφέρεις λίγο ακόμα.</a:t>
            </a: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το κοινό) Ο Ευριπίδης είχε δίκιο. Οι γυναίκες είναι πραγματικά τα πιο πονηρά πλάσματα. Πάνε εκεί οπού</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ακόμη και οι πάνθηρες φοβούνται να πατήσουν.</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(Οι στρατιώτες γνέφουν όλοι μαζί)</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την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Λυσιστράτη</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Αρκετά άκουσα.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45537" y="0"/>
            <a:ext cx="11208398" cy="461665"/>
          </a:xfrm>
          <a:prstGeom prst="rect">
            <a:avLst/>
          </a:prstGeom>
          <a:noFill/>
        </p:spPr>
        <p:txBody>
          <a:bodyPr wrap="square" rtlCol="0">
            <a:spAutoFit/>
          </a:bodyPr>
          <a:lstStyle/>
          <a:p>
            <a:pPr algn="ctr"/>
            <a:r>
              <a:rPr lang="el-GR" sz="2400" b="1" i="1" dirty="0" err="1"/>
              <a:t>Λυσιστράτη</a:t>
            </a:r>
            <a:r>
              <a:rPr lang="el-GR" sz="2400" dirty="0"/>
              <a:t> σε διασκευή </a:t>
            </a:r>
            <a:r>
              <a:rPr lang="en-US" sz="2400" dirty="0"/>
              <a:t>Andrew D. Irvine</a:t>
            </a:r>
            <a:endParaRPr lang="en-US" dirty="0"/>
          </a:p>
        </p:txBody>
      </p:sp>
      <p:sp>
        <p:nvSpPr>
          <p:cNvPr id="2" name="TextBox 1">
            <a:extLst>
              <a:ext uri="{FF2B5EF4-FFF2-40B4-BE49-F238E27FC236}">
                <a16:creationId xmlns:a16="http://schemas.microsoft.com/office/drawing/2014/main" id="{3C0CF6D5-F2B5-C87C-D146-28611A4D0EAB}"/>
              </a:ext>
            </a:extLst>
          </p:cNvPr>
          <p:cNvSpPr txBox="1"/>
          <p:nvPr/>
        </p:nvSpPr>
        <p:spPr>
          <a:xfrm>
            <a:off x="6242179" y="356594"/>
            <a:ext cx="5504284" cy="5956759"/>
          </a:xfrm>
          <a:prstGeom prst="rect">
            <a:avLst/>
          </a:prstGeom>
          <a:noFill/>
        </p:spPr>
        <p:txBody>
          <a:bodyPr wrap="square" rtlCol="0">
            <a:spAutoFit/>
          </a:bodyPr>
          <a:lstStyle/>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(Ένας στρατιώτης δίνει στον άρχοντα ένα ξίφος).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Ανοίξτε τις πύλες! Πριν σε κάνω κομματάκια!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Μην παίζεις τον γενναίο άντρα μαζί μου. Δεν μπορείς να κρυφτείς από τη μητέρα σου.</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ΝΕΑΡΟΣ ΣΤΡΑΤΙΩΤΗΣ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Ανοίξτε τις πύλες!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ΚΑΛΟΝΙΚΗ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Άντε παράτα μας!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Αυτός είναι ένας από τους καλύτερους στρατιώτες μου!</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ΚΑΛΟΝΙΚΗ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Τότε πού είναι το φέρετρό του;</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Κράτα τη γλώσσα σου γυναίκα! Χίλιες φορές να πεθάνω</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Παρά να ακούσω κάποια που φοράει πέπλο.</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Μυρρίνη</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κυματίζει το πέπλο της στους στρατιώτες).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Αν αυτό σας πειράζει, έχουμε ένα επιπλέον για εσάς! Θα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κράταγες τη γλώσσα σου τότε! </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2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91801" y="1963893"/>
            <a:ext cx="11208398" cy="4006161"/>
          </a:xfrm>
          <a:prstGeom prst="rect">
            <a:avLst/>
          </a:prstGeom>
          <a:noFill/>
        </p:spPr>
        <p:txBody>
          <a:bodyPr wrap="square">
            <a:spAutoFit/>
          </a:bodyPr>
          <a:lstStyle/>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(Οι γυναίκες κουνούν τα ντέφι τους και κάνουν αγενείς χειρονομίες στον άρχοντα).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το κοινό) </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Αυτές οι γυναίκες είναι πραγματικά τρελές. Ίσως το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Το</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πιο γενναίο πράγμα που μπορώ να κάνω είναι να υποχωρήσω — εννοώ, Να πάω πίσω και να αναφέρω τι συμβαίνει στους άλλους. </a:t>
            </a: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(στους στρατιώτες του) Άντρες, ήρθε η ώρα να αποχωρήσουμε!</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(Βλέποντας τους στρατιώτες να ετοιμάζονται να φύγουν, η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Καλονίκη</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ανοίγει τον χιτώνα της και επιδεικνύει το βαμμένο, τεχνητό στήθος της στον νεαρό στρατιώτη)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ΚΑΛΟΝΙΚΗ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Αντίο αγόρια! </a:t>
            </a: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(Ο φαλλός του νεαρού στρατιώτη τραβάει την προσοχή, συνοδευόμενος από έναν ήχο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κόμικ</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BROING!!!)</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Θα περάσει καιρός μέχρι να μπορέσουμε να βάλουμε τέλος στη μιζέρια μας.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1800" dirty="0">
                <a:effectLst/>
                <a:latin typeface="Times New Roman" panose="02020603050405020304" pitchFamily="18" charset="0"/>
                <a:ea typeface="Calibri" panose="020F0502020204030204" pitchFamily="34" charset="0"/>
              </a:rPr>
              <a:t>(Ο άρχοντας και οι στρατιώτες του βγαίνουν)</a:t>
            </a:r>
            <a:r>
              <a:rPr lang="en-US" sz="1800" dirty="0">
                <a:effectLst/>
                <a:latin typeface="Times New Roman" panose="02020603050405020304" pitchFamily="18" charset="0"/>
                <a:ea typeface="Calibri" panose="020F0502020204030204" pitchFamily="34" charset="0"/>
              </a:rPr>
              <a:t> 1.27 video</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91801" y="643812"/>
            <a:ext cx="11208398" cy="584775"/>
          </a:xfrm>
          <a:prstGeom prst="rect">
            <a:avLst/>
          </a:prstGeom>
          <a:noFill/>
        </p:spPr>
        <p:txBody>
          <a:bodyPr wrap="square" rtlCol="0">
            <a:spAutoFit/>
          </a:bodyPr>
          <a:lstStyle/>
          <a:p>
            <a:pPr algn="ctr"/>
            <a:r>
              <a:rPr lang="el-GR" sz="3200" b="1" i="1" dirty="0" err="1"/>
              <a:t>Λυσιστράτη</a:t>
            </a:r>
            <a:r>
              <a:rPr lang="el-GR" sz="3200" dirty="0"/>
              <a:t> σε διασκευή </a:t>
            </a:r>
            <a:r>
              <a:rPr lang="en-US" sz="3200" dirty="0"/>
              <a:t>Andrew D. Irvine</a:t>
            </a:r>
            <a:endParaRPr lang="en-US" sz="2400" dirty="0"/>
          </a:p>
        </p:txBody>
      </p:sp>
    </p:spTree>
    <p:extLst>
      <p:ext uri="{BB962C8B-B14F-4D97-AF65-F5344CB8AC3E}">
        <p14:creationId xmlns:p14="http://schemas.microsoft.com/office/powerpoint/2010/main" val="60105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6A308-289E-4406-6E2F-0D265A1CF030}"/>
              </a:ext>
            </a:extLst>
          </p:cNvPr>
          <p:cNvSpPr txBox="1"/>
          <p:nvPr/>
        </p:nvSpPr>
        <p:spPr>
          <a:xfrm>
            <a:off x="111760" y="335902"/>
            <a:ext cx="4189652" cy="6512126"/>
          </a:xfrm>
          <a:prstGeom prst="rect">
            <a:avLst/>
          </a:prstGeom>
          <a:solidFill>
            <a:schemeClr val="bg1"/>
          </a:solidFill>
        </p:spPr>
        <p:txBody>
          <a:bodyPr wrap="square" rtlCol="0">
            <a:spAutoFit/>
          </a:bodyPr>
          <a:lstStyle/>
          <a:p>
            <a:r>
              <a:rPr lang="el-GR" b="1" i="0" dirty="0">
                <a:solidFill>
                  <a:srgbClr val="999999"/>
                </a:solidFill>
                <a:effectLst/>
                <a:latin typeface="Calibri" panose="020F0502020204030204" pitchFamily="34" charset="0"/>
              </a:rPr>
              <a:t>ΧΟΡ. ΓΕΡ. </a:t>
            </a:r>
            <a:r>
              <a:rPr lang="el-GR" b="0" i="0" dirty="0">
                <a:solidFill>
                  <a:srgbClr val="333333"/>
                </a:solidFill>
                <a:effectLst/>
                <a:latin typeface="Calibri" panose="020F0502020204030204" pitchFamily="34" charset="0"/>
              </a:rPr>
              <a:t>Θα σας πω ένα παραμύθι </a:t>
            </a:r>
            <a:r>
              <a:rPr lang="el-GR" b="1" i="0" dirty="0">
                <a:solidFill>
                  <a:srgbClr val="000000"/>
                </a:solidFill>
                <a:effectLst/>
                <a:latin typeface="Calibri" panose="020F0502020204030204" pitchFamily="34" charset="0"/>
              </a:rPr>
              <a:t>[</a:t>
            </a:r>
            <a:r>
              <a:rPr lang="el-GR" b="1" i="0" dirty="0" err="1">
                <a:solidFill>
                  <a:srgbClr val="000000"/>
                </a:solidFill>
                <a:effectLst/>
                <a:latin typeface="Calibri" panose="020F0502020204030204" pitchFamily="34" charset="0"/>
              </a:rPr>
              <a:t>στρ</a:t>
            </a:r>
            <a:r>
              <a:rPr lang="el-GR" b="1" i="0" dirty="0">
                <a:solidFill>
                  <a:srgbClr val="000000"/>
                </a:solidFill>
                <a:effectLst/>
                <a:latin typeface="Calibri" panose="020F0502020204030204" pitchFamily="34" charset="0"/>
              </a:rPr>
              <a:t>.]</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όπου τ᾽ άκουσα παιδί.</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Ήταν ένα παλικάρι, </a:t>
            </a:r>
            <a:r>
              <a:rPr lang="el-GR" b="0" i="0" dirty="0" err="1">
                <a:solidFill>
                  <a:srgbClr val="333333"/>
                </a:solidFill>
                <a:effectLst/>
                <a:latin typeface="Calibri" panose="020F0502020204030204" pitchFamily="34" charset="0"/>
              </a:rPr>
              <a:t>Μελανίων</a:t>
            </a:r>
            <a:r>
              <a:rPr lang="el-GR" b="0" i="0" dirty="0">
                <a:solidFill>
                  <a:srgbClr val="333333"/>
                </a:solidFill>
                <a:effectLst/>
                <a:latin typeface="Calibri" panose="020F0502020204030204" pitchFamily="34" charset="0"/>
              </a:rPr>
              <a:t>,</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κι από σιχαμάρα της γυναίκας</a:t>
            </a:r>
            <a:br>
              <a:rPr lang="el-GR" b="0" i="0" dirty="0">
                <a:solidFill>
                  <a:srgbClr val="333333"/>
                </a:solidFill>
                <a:effectLst/>
                <a:latin typeface="Calibri" panose="020F0502020204030204" pitchFamily="34" charset="0"/>
              </a:rPr>
            </a:br>
            <a:r>
              <a:rPr lang="el-GR" b="0" i="0" dirty="0" err="1">
                <a:solidFill>
                  <a:srgbClr val="333333"/>
                </a:solidFill>
                <a:effectLst/>
                <a:latin typeface="Calibri" panose="020F0502020204030204" pitchFamily="34" charset="0"/>
              </a:rPr>
              <a:t>πήε</a:t>
            </a:r>
            <a:r>
              <a:rPr lang="el-GR" b="0" i="0" dirty="0">
                <a:solidFill>
                  <a:srgbClr val="333333"/>
                </a:solidFill>
                <a:effectLst/>
                <a:latin typeface="Calibri" panose="020F0502020204030204" pitchFamily="34" charset="0"/>
              </a:rPr>
              <a:t> στην ερημιά να ζήσει.</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Σε βουνά και σε λαγκάδια</a:t>
            </a:r>
            <a:br>
              <a:rPr lang="el-GR" b="0" i="0" dirty="0">
                <a:solidFill>
                  <a:srgbClr val="333333"/>
                </a:solidFill>
                <a:effectLst/>
                <a:latin typeface="Calibri" panose="020F0502020204030204" pitchFamily="34" charset="0"/>
              </a:rPr>
            </a:br>
            <a:r>
              <a:rPr lang="el-GR" b="0" i="0" dirty="0">
                <a:solidFill>
                  <a:srgbClr val="999999"/>
                </a:solidFill>
                <a:effectLst/>
                <a:latin typeface="Calibri" panose="020F0502020204030204" pitchFamily="34" charset="0"/>
              </a:rPr>
              <a:t>790</a:t>
            </a:r>
            <a:r>
              <a:rPr lang="el-GR" b="0" i="0" dirty="0">
                <a:solidFill>
                  <a:srgbClr val="333333"/>
                </a:solidFill>
                <a:effectLst/>
                <a:latin typeface="Calibri" panose="020F0502020204030204" pitchFamily="34" charset="0"/>
              </a:rPr>
              <a:t>με τα δίχτυα κι ένα σκύλο</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κυνηγούσε τους λαγούς.</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Και δεν ξαναγύρισε στον κόσμο.</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Τόσο σας σιχάθηκε όλες,</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όσο εμείς οι μυαλωμένοι!</a:t>
            </a:r>
            <a:br>
              <a:rPr lang="el-GR" b="0" i="0" dirty="0">
                <a:solidFill>
                  <a:srgbClr val="333333"/>
                </a:solidFill>
                <a:effectLst/>
                <a:latin typeface="Calibri" panose="020F0502020204030204" pitchFamily="34" charset="0"/>
              </a:rPr>
            </a:br>
            <a:r>
              <a:rPr lang="el-GR" b="1" i="0" dirty="0">
                <a:solidFill>
                  <a:srgbClr val="999999"/>
                </a:solidFill>
                <a:effectLst/>
                <a:latin typeface="Calibri" panose="020F0502020204030204" pitchFamily="34" charset="0"/>
              </a:rPr>
              <a:t>ΕΝΑΣ ΓΕΡΟΣ </a:t>
            </a:r>
            <a:r>
              <a:rPr lang="el-GR" b="0" i="1" dirty="0">
                <a:solidFill>
                  <a:srgbClr val="333333"/>
                </a:solidFill>
                <a:effectLst/>
                <a:latin typeface="Calibri" panose="020F0502020204030204" pitchFamily="34" charset="0"/>
              </a:rPr>
              <a:t>(Σε μια γριά)</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Μου ᾽</a:t>
            </a:r>
            <a:r>
              <a:rPr lang="el-GR" b="0" i="0" dirty="0" err="1">
                <a:solidFill>
                  <a:srgbClr val="333333"/>
                </a:solidFill>
                <a:effectLst/>
                <a:latin typeface="Calibri" panose="020F0502020204030204" pitchFamily="34" charset="0"/>
              </a:rPr>
              <a:t>ρχεται</a:t>
            </a:r>
            <a:r>
              <a:rPr lang="el-GR" b="0" i="0" dirty="0">
                <a:solidFill>
                  <a:srgbClr val="333333"/>
                </a:solidFill>
                <a:effectLst/>
                <a:latin typeface="Calibri" panose="020F0502020204030204" pitchFamily="34" charset="0"/>
              </a:rPr>
              <a:t> να σε φιλήσω!</a:t>
            </a:r>
            <a:br>
              <a:rPr lang="el-GR" b="0" i="0" dirty="0">
                <a:solidFill>
                  <a:srgbClr val="333333"/>
                </a:solidFill>
                <a:effectLst/>
                <a:latin typeface="Calibri" panose="020F0502020204030204" pitchFamily="34" charset="0"/>
              </a:rPr>
            </a:br>
            <a:r>
              <a:rPr lang="el-GR" b="1" i="0" dirty="0">
                <a:solidFill>
                  <a:srgbClr val="999999"/>
                </a:solidFill>
                <a:effectLst/>
                <a:latin typeface="Calibri" panose="020F0502020204030204" pitchFamily="34" charset="0"/>
              </a:rPr>
              <a:t>ΓΡΙΑ</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Αν γυρεύεις τον μπελά σου.</a:t>
            </a:r>
            <a:br>
              <a:rPr lang="el-GR" b="0" i="0" dirty="0">
                <a:solidFill>
                  <a:srgbClr val="333333"/>
                </a:solidFill>
                <a:effectLst/>
                <a:latin typeface="Calibri" panose="020F0502020204030204" pitchFamily="34" charset="0"/>
              </a:rPr>
            </a:br>
            <a:r>
              <a:rPr lang="el-GR" b="1" i="0" dirty="0">
                <a:solidFill>
                  <a:srgbClr val="999999"/>
                </a:solidFill>
                <a:effectLst/>
                <a:latin typeface="Calibri" panose="020F0502020204030204" pitchFamily="34" charset="0"/>
              </a:rPr>
              <a:t>ΓΕΡ. </a:t>
            </a:r>
            <a:r>
              <a:rPr lang="el-GR" b="0" i="1" dirty="0">
                <a:solidFill>
                  <a:srgbClr val="333333"/>
                </a:solidFill>
                <a:effectLst/>
                <a:latin typeface="Calibri" panose="020F0502020204030204" pitchFamily="34" charset="0"/>
              </a:rPr>
              <a:t>(Σηκώνει το πόδι)</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Κι έναν κλότσο να σου δώσω.</a:t>
            </a:r>
            <a:br>
              <a:rPr lang="el-GR" b="0" i="0" dirty="0">
                <a:solidFill>
                  <a:srgbClr val="333333"/>
                </a:solidFill>
                <a:effectLst/>
                <a:latin typeface="Calibri" panose="020F0502020204030204" pitchFamily="34" charset="0"/>
              </a:rPr>
            </a:br>
            <a:r>
              <a:rPr lang="el-GR" b="0" i="0" dirty="0">
                <a:solidFill>
                  <a:srgbClr val="999999"/>
                </a:solidFill>
                <a:effectLst/>
                <a:latin typeface="Calibri" panose="020F0502020204030204" pitchFamily="34" charset="0"/>
              </a:rPr>
              <a:t>800</a:t>
            </a:r>
            <a:r>
              <a:rPr lang="el-GR" b="1" i="0" dirty="0">
                <a:solidFill>
                  <a:srgbClr val="999999"/>
                </a:solidFill>
                <a:effectLst/>
                <a:latin typeface="Calibri" panose="020F0502020204030204" pitchFamily="34" charset="0"/>
              </a:rPr>
              <a:t>ΓΡΙ. </a:t>
            </a:r>
            <a:r>
              <a:rPr lang="el-GR" b="0" i="0" dirty="0">
                <a:solidFill>
                  <a:srgbClr val="333333"/>
                </a:solidFill>
                <a:effectLst/>
                <a:latin typeface="Calibri" panose="020F0502020204030204" pitchFamily="34" charset="0"/>
              </a:rPr>
              <a:t>Ρε τί μαύρη φούντα βλέπω!</a:t>
            </a:r>
            <a:br>
              <a:rPr lang="el-GR" b="0" i="0" dirty="0">
                <a:solidFill>
                  <a:srgbClr val="333333"/>
                </a:solidFill>
                <a:effectLst/>
                <a:latin typeface="Calibri" panose="020F0502020204030204" pitchFamily="34" charset="0"/>
              </a:rPr>
            </a:br>
            <a:r>
              <a:rPr lang="el-GR" b="1" i="0" dirty="0">
                <a:solidFill>
                  <a:srgbClr val="999999"/>
                </a:solidFill>
                <a:effectLst/>
                <a:latin typeface="Calibri" panose="020F0502020204030204" pitchFamily="34" charset="0"/>
              </a:rPr>
              <a:t>ΓΕΡ. </a:t>
            </a:r>
            <a:r>
              <a:rPr lang="el-GR" b="0" i="0" dirty="0">
                <a:solidFill>
                  <a:srgbClr val="333333"/>
                </a:solidFill>
                <a:effectLst/>
                <a:latin typeface="Calibri" panose="020F0502020204030204" pitchFamily="34" charset="0"/>
              </a:rPr>
              <a:t>Πιο πολλά ᾽</a:t>
            </a:r>
            <a:r>
              <a:rPr lang="el-GR" b="0" i="0" dirty="0" err="1">
                <a:solidFill>
                  <a:srgbClr val="333333"/>
                </a:solidFill>
                <a:effectLst/>
                <a:latin typeface="Calibri" panose="020F0502020204030204" pitchFamily="34" charset="0"/>
              </a:rPr>
              <a:t>χε</a:t>
            </a:r>
            <a:r>
              <a:rPr lang="el-GR" b="0" i="0" dirty="0">
                <a:solidFill>
                  <a:srgbClr val="333333"/>
                </a:solidFill>
                <a:effectLst/>
                <a:latin typeface="Calibri" panose="020F0502020204030204" pitchFamily="34" charset="0"/>
              </a:rPr>
              <a:t> ο </a:t>
            </a:r>
            <a:r>
              <a:rPr lang="el-GR" b="0" i="0" dirty="0" err="1">
                <a:solidFill>
                  <a:srgbClr val="333333"/>
                </a:solidFill>
                <a:effectLst/>
                <a:latin typeface="Calibri" panose="020F0502020204030204" pitchFamily="34" charset="0"/>
              </a:rPr>
              <a:t>Μυρωνίδης</a:t>
            </a:r>
            <a:r>
              <a:rPr lang="el-GR" b="0" i="0" dirty="0">
                <a:solidFill>
                  <a:srgbClr val="333333"/>
                </a:solidFill>
                <a:effectLst/>
                <a:latin typeface="Calibri" panose="020F0502020204030204" pitchFamily="34" charset="0"/>
              </a:rPr>
              <a:t>,</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ο </a:t>
            </a:r>
            <a:r>
              <a:rPr lang="el-GR" b="0" i="0" dirty="0" err="1">
                <a:solidFill>
                  <a:srgbClr val="333333"/>
                </a:solidFill>
                <a:effectLst/>
                <a:latin typeface="Calibri" panose="020F0502020204030204" pitchFamily="34" charset="0"/>
              </a:rPr>
              <a:t>μαυρόκωλος</a:t>
            </a:r>
            <a:r>
              <a:rPr lang="el-GR" b="0" i="0" dirty="0">
                <a:solidFill>
                  <a:srgbClr val="333333"/>
                </a:solidFill>
                <a:effectLst/>
                <a:latin typeface="Calibri" panose="020F0502020204030204" pitchFamily="34" charset="0"/>
              </a:rPr>
              <a:t>. Οι οχτροί,</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όντας είδαν τόσες τρίχες,</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φοβηθήκανε. Όμοιος ήταν</a:t>
            </a:r>
            <a:br>
              <a:rPr lang="el-GR" b="0" i="0" dirty="0">
                <a:solidFill>
                  <a:srgbClr val="333333"/>
                </a:solidFill>
                <a:effectLst/>
                <a:latin typeface="Calibri" panose="020F0502020204030204" pitchFamily="34" charset="0"/>
              </a:rPr>
            </a:br>
            <a:r>
              <a:rPr lang="el-GR" b="0" i="0" dirty="0">
                <a:solidFill>
                  <a:srgbClr val="333333"/>
                </a:solidFill>
                <a:effectLst/>
                <a:latin typeface="Calibri" panose="020F0502020204030204" pitchFamily="34" charset="0"/>
              </a:rPr>
              <a:t>κι ο Φορμίων ο καπετάνιος.</a:t>
            </a:r>
            <a:endParaRPr lang="en-US" dirty="0"/>
          </a:p>
        </p:txBody>
      </p:sp>
      <p:sp>
        <p:nvSpPr>
          <p:cNvPr id="6" name="TextBox 5">
            <a:extLst>
              <a:ext uri="{FF2B5EF4-FFF2-40B4-BE49-F238E27FC236}">
                <a16:creationId xmlns:a16="http://schemas.microsoft.com/office/drawing/2014/main" id="{EA17C928-0F94-0E0D-AA9D-9D3F2EAE436B}"/>
              </a:ext>
            </a:extLst>
          </p:cNvPr>
          <p:cNvSpPr txBox="1"/>
          <p:nvPr/>
        </p:nvSpPr>
        <p:spPr>
          <a:xfrm>
            <a:off x="7518400" y="1204290"/>
            <a:ext cx="4673600" cy="5653710"/>
          </a:xfrm>
          <a:prstGeom prst="rect">
            <a:avLst/>
          </a:prstGeom>
          <a:solidFill>
            <a:schemeClr val="bg1"/>
          </a:solidFill>
        </p:spPr>
        <p:txBody>
          <a:bodyPr wrap="square" rtlCol="0">
            <a:spAutoFit/>
          </a:bodyPr>
          <a:lstStyle/>
          <a:p>
            <a:r>
              <a:rPr lang="el-GR" sz="1800" b="1" i="0" dirty="0">
                <a:solidFill>
                  <a:srgbClr val="999999"/>
                </a:solidFill>
                <a:effectLst/>
                <a:latin typeface="Calibri" panose="020F0502020204030204" pitchFamily="34" charset="0"/>
              </a:rPr>
              <a:t>ΧΟΡ. ΓΥΝ. </a:t>
            </a:r>
            <a:r>
              <a:rPr lang="el-GR" sz="1800" b="0" i="0" dirty="0">
                <a:solidFill>
                  <a:srgbClr val="333333"/>
                </a:solidFill>
                <a:effectLst/>
                <a:latin typeface="Calibri" panose="020F0502020204030204" pitchFamily="34" charset="0"/>
              </a:rPr>
              <a:t>Τώρα ακούστε και το δικό μου </a:t>
            </a:r>
            <a:r>
              <a:rPr lang="el-GR" sz="1800" b="1" i="0" dirty="0">
                <a:solidFill>
                  <a:srgbClr val="000000"/>
                </a:solidFill>
                <a:effectLst/>
                <a:latin typeface="Calibri" panose="020F0502020204030204" pitchFamily="34" charset="0"/>
              </a:rPr>
              <a:t>[αντ.]</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παραμύθι μυθικό.</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Ήταν ένας Τίμωνας, </a:t>
            </a:r>
            <a:r>
              <a:rPr lang="el-GR" sz="1800" b="0" i="0" dirty="0" err="1">
                <a:solidFill>
                  <a:srgbClr val="333333"/>
                </a:solidFill>
                <a:effectLst/>
                <a:latin typeface="Calibri" panose="020F0502020204030204" pitchFamily="34" charset="0"/>
              </a:rPr>
              <a:t>παλιομαγκούφης</a:t>
            </a:r>
            <a:r>
              <a:rPr lang="el-GR" sz="1800" b="0" i="0" dirty="0">
                <a:solidFill>
                  <a:srgbClr val="333333"/>
                </a:solidFill>
                <a:effectLst/>
                <a:latin typeface="Calibri" panose="020F0502020204030204" pitchFamily="34" charset="0"/>
              </a:rPr>
              <a:t>,</a:t>
            </a:r>
            <a:br>
              <a:rPr lang="el-GR" sz="1800" b="0" i="0" dirty="0">
                <a:solidFill>
                  <a:srgbClr val="333333"/>
                </a:solidFill>
                <a:effectLst/>
                <a:latin typeface="Calibri" panose="020F0502020204030204" pitchFamily="34" charset="0"/>
              </a:rPr>
            </a:br>
            <a:r>
              <a:rPr lang="el-GR" sz="1800" b="0" i="0" dirty="0">
                <a:solidFill>
                  <a:srgbClr val="999999"/>
                </a:solidFill>
                <a:effectLst/>
                <a:latin typeface="Calibri" panose="020F0502020204030204" pitchFamily="34" charset="0"/>
              </a:rPr>
              <a:t>810</a:t>
            </a:r>
            <a:r>
              <a:rPr lang="el-GR" sz="1800" b="0" i="0" dirty="0">
                <a:solidFill>
                  <a:srgbClr val="333333"/>
                </a:solidFill>
                <a:effectLst/>
                <a:latin typeface="Calibri" panose="020F0502020204030204" pitchFamily="34" charset="0"/>
              </a:rPr>
              <a:t>άσπιτος, λερός κι </a:t>
            </a:r>
            <a:r>
              <a:rPr lang="el-GR" sz="1800" b="0" i="0" dirty="0" err="1">
                <a:solidFill>
                  <a:srgbClr val="333333"/>
                </a:solidFill>
                <a:effectLst/>
                <a:latin typeface="Calibri" panose="020F0502020204030204" pitchFamily="34" charset="0"/>
              </a:rPr>
              <a:t>αγκαθογένης</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ίδιο απόβγαλμα </a:t>
            </a:r>
            <a:r>
              <a:rPr lang="el-GR" sz="1800" b="0" i="0" dirty="0" err="1">
                <a:solidFill>
                  <a:srgbClr val="333333"/>
                </a:solidFill>
                <a:effectLst/>
                <a:latin typeface="Calibri" panose="020F0502020204030204" pitchFamily="34" charset="0"/>
              </a:rPr>
              <a:t>Ερινύων</a:t>
            </a:r>
            <a:r>
              <a:rPr lang="el-GR" sz="1800" b="0" i="0" dirty="0">
                <a:solidFill>
                  <a:srgbClr val="333333"/>
                </a:solidFill>
                <a:effectLst/>
                <a:latin typeface="Calibri" panose="020F0502020204030204" pitchFamily="34" charset="0"/>
              </a:rPr>
              <a:t>.</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Το λοιπόν αυτός ο Τίμων</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καταράστηκε τους άντρες</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τους κακούς και πονηρούς.</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Και δεν ξαναγύρισε στον κόσμο.</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Τόσο σας </a:t>
            </a:r>
            <a:r>
              <a:rPr lang="el-GR" sz="1800" b="0" i="0" dirty="0" err="1">
                <a:solidFill>
                  <a:srgbClr val="333333"/>
                </a:solidFill>
                <a:effectLst/>
                <a:latin typeface="Calibri" panose="020F0502020204030204" pitchFamily="34" charset="0"/>
              </a:rPr>
              <a:t>πολυμισούσε</a:t>
            </a:r>
            <a:br>
              <a:rPr lang="el-GR" sz="1800" b="0" i="0" dirty="0">
                <a:solidFill>
                  <a:srgbClr val="333333"/>
                </a:solidFill>
                <a:effectLst/>
                <a:latin typeface="Calibri" panose="020F0502020204030204" pitchFamily="34" charset="0"/>
              </a:rPr>
            </a:br>
            <a:r>
              <a:rPr lang="el-GR" sz="1800" b="0" i="0" dirty="0">
                <a:solidFill>
                  <a:srgbClr val="999999"/>
                </a:solidFill>
                <a:effectLst/>
                <a:latin typeface="Calibri" panose="020F0502020204030204" pitchFamily="34" charset="0"/>
              </a:rPr>
              <a:t>820</a:t>
            </a:r>
            <a:r>
              <a:rPr lang="el-GR" sz="1800" b="0" i="0" dirty="0">
                <a:solidFill>
                  <a:srgbClr val="333333"/>
                </a:solidFill>
                <a:effectLst/>
                <a:latin typeface="Calibri" panose="020F0502020204030204" pitchFamily="34" charset="0"/>
              </a:rPr>
              <a:t>όσο </a:t>
            </a:r>
            <a:r>
              <a:rPr lang="el-GR" sz="1800" b="0" i="0" dirty="0" err="1">
                <a:solidFill>
                  <a:srgbClr val="333333"/>
                </a:solidFill>
                <a:effectLst/>
                <a:latin typeface="Calibri" panose="020F0502020204030204" pitchFamily="34" charset="0"/>
              </a:rPr>
              <a:t>αγάπαε</a:t>
            </a:r>
            <a:r>
              <a:rPr lang="el-GR" sz="1800" b="0" i="0" dirty="0">
                <a:solidFill>
                  <a:srgbClr val="333333"/>
                </a:solidFill>
                <a:effectLst/>
                <a:latin typeface="Calibri" panose="020F0502020204030204" pitchFamily="34" charset="0"/>
              </a:rPr>
              <a:t> τις γυναίκες!</a:t>
            </a:r>
            <a:br>
              <a:rPr lang="el-GR" sz="1800" b="0" i="0" dirty="0">
                <a:solidFill>
                  <a:srgbClr val="333333"/>
                </a:solidFill>
                <a:effectLst/>
                <a:latin typeface="Calibri" panose="020F0502020204030204" pitchFamily="34" charset="0"/>
              </a:rPr>
            </a:br>
            <a:r>
              <a:rPr lang="el-GR" sz="1800" b="1" i="0" dirty="0">
                <a:solidFill>
                  <a:srgbClr val="999999"/>
                </a:solidFill>
                <a:effectLst/>
                <a:latin typeface="Calibri" panose="020F0502020204030204" pitchFamily="34" charset="0"/>
              </a:rPr>
              <a:t>ΜΙΑ ΓΡΙΑ </a:t>
            </a:r>
            <a:r>
              <a:rPr lang="el-GR" sz="1800" b="0" i="1" dirty="0">
                <a:solidFill>
                  <a:srgbClr val="333333"/>
                </a:solidFill>
                <a:effectLst/>
                <a:latin typeface="Calibri" panose="020F0502020204030204" pitchFamily="34" charset="0"/>
              </a:rPr>
              <a:t>(Σ᾽ ένα γέρο)</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Θες τα μούτρα να σου σπάσω;</a:t>
            </a:r>
            <a:br>
              <a:rPr lang="el-GR" sz="1800" b="0" i="0" dirty="0">
                <a:solidFill>
                  <a:srgbClr val="333333"/>
                </a:solidFill>
                <a:effectLst/>
                <a:latin typeface="Calibri" panose="020F0502020204030204" pitchFamily="34" charset="0"/>
              </a:rPr>
            </a:br>
            <a:r>
              <a:rPr lang="el-GR" sz="1800" b="1" i="0" dirty="0">
                <a:solidFill>
                  <a:srgbClr val="999999"/>
                </a:solidFill>
                <a:effectLst/>
                <a:latin typeface="Calibri" panose="020F0502020204030204" pitchFamily="34" charset="0"/>
              </a:rPr>
              <a:t>ΓΕΡ. </a:t>
            </a:r>
            <a:r>
              <a:rPr lang="el-GR" sz="1800" b="0" i="0" dirty="0">
                <a:solidFill>
                  <a:srgbClr val="333333"/>
                </a:solidFill>
                <a:effectLst/>
                <a:latin typeface="Calibri" panose="020F0502020204030204" pitchFamily="34" charset="0"/>
              </a:rPr>
              <a:t>Μπα! Τα χέρια τα φοβούμαι.</a:t>
            </a:r>
            <a:br>
              <a:rPr lang="el-GR" sz="1800" b="0" i="0" dirty="0">
                <a:solidFill>
                  <a:srgbClr val="333333"/>
                </a:solidFill>
                <a:effectLst/>
                <a:latin typeface="Calibri" panose="020F0502020204030204" pitchFamily="34" charset="0"/>
              </a:rPr>
            </a:br>
            <a:r>
              <a:rPr lang="el-GR" sz="1800" b="1" i="0" dirty="0">
                <a:solidFill>
                  <a:srgbClr val="999999"/>
                </a:solidFill>
                <a:effectLst/>
                <a:latin typeface="Calibri" panose="020F0502020204030204" pitchFamily="34" charset="0"/>
              </a:rPr>
              <a:t>ΓΡΙ. </a:t>
            </a:r>
            <a:r>
              <a:rPr lang="el-GR" sz="1800" b="0" i="0" dirty="0">
                <a:solidFill>
                  <a:srgbClr val="333333"/>
                </a:solidFill>
                <a:effectLst/>
                <a:latin typeface="Calibri" panose="020F0502020204030204" pitchFamily="34" charset="0"/>
              </a:rPr>
              <a:t>Τότες κλότσο να σου δώσω.</a:t>
            </a:r>
            <a:br>
              <a:rPr lang="el-GR" sz="1800" b="0" i="0" dirty="0">
                <a:solidFill>
                  <a:srgbClr val="333333"/>
                </a:solidFill>
                <a:effectLst/>
                <a:latin typeface="Calibri" panose="020F0502020204030204" pitchFamily="34" charset="0"/>
              </a:rPr>
            </a:br>
            <a:r>
              <a:rPr lang="el-GR" sz="1800" b="1" i="0" dirty="0">
                <a:solidFill>
                  <a:srgbClr val="999999"/>
                </a:solidFill>
                <a:effectLst/>
                <a:latin typeface="Calibri" panose="020F0502020204030204" pitchFamily="34" charset="0"/>
              </a:rPr>
              <a:t>ΓΕΡ. </a:t>
            </a:r>
            <a:r>
              <a:rPr lang="el-GR" sz="1800" b="0" i="0" dirty="0">
                <a:solidFill>
                  <a:srgbClr val="333333"/>
                </a:solidFill>
                <a:effectLst/>
                <a:latin typeface="Calibri" panose="020F0502020204030204" pitchFamily="34" charset="0"/>
              </a:rPr>
              <a:t>Θα φανεί σου η μαύρη φούντα.</a:t>
            </a:r>
            <a:br>
              <a:rPr lang="el-GR" sz="1800" b="0" i="0" dirty="0">
                <a:solidFill>
                  <a:srgbClr val="333333"/>
                </a:solidFill>
                <a:effectLst/>
                <a:latin typeface="Calibri" panose="020F0502020204030204" pitchFamily="34" charset="0"/>
              </a:rPr>
            </a:br>
            <a:r>
              <a:rPr lang="el-GR" sz="1800" b="1" i="0" dirty="0">
                <a:solidFill>
                  <a:srgbClr val="999999"/>
                </a:solidFill>
                <a:effectLst/>
                <a:latin typeface="Calibri" panose="020F0502020204030204" pitchFamily="34" charset="0"/>
              </a:rPr>
              <a:t>ΓΡΙ. </a:t>
            </a:r>
            <a:r>
              <a:rPr lang="el-GR" sz="1800" b="0" i="0" dirty="0">
                <a:solidFill>
                  <a:srgbClr val="333333"/>
                </a:solidFill>
                <a:effectLst/>
                <a:latin typeface="Calibri" panose="020F0502020204030204" pitchFamily="34" charset="0"/>
              </a:rPr>
              <a:t>Όχι δα! Και μην ελπίζεις.</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Όσο να ᾽</a:t>
            </a:r>
            <a:r>
              <a:rPr lang="el-GR" sz="1800" b="0" i="0" dirty="0" err="1">
                <a:solidFill>
                  <a:srgbClr val="333333"/>
                </a:solidFill>
                <a:effectLst/>
                <a:latin typeface="Calibri" panose="020F0502020204030204" pitchFamily="34" charset="0"/>
              </a:rPr>
              <a:t>μαι</a:t>
            </a:r>
            <a:r>
              <a:rPr lang="el-GR" sz="1800" b="0" i="0" dirty="0">
                <a:solidFill>
                  <a:srgbClr val="333333"/>
                </a:solidFill>
                <a:effectLst/>
                <a:latin typeface="Calibri" panose="020F0502020204030204" pitchFamily="34" charset="0"/>
              </a:rPr>
              <a:t> γερασμένη</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κι </a:t>
            </a:r>
            <a:r>
              <a:rPr lang="el-GR" sz="1800" b="0" i="0" dirty="0" err="1">
                <a:solidFill>
                  <a:srgbClr val="333333"/>
                </a:solidFill>
                <a:effectLst/>
                <a:latin typeface="Calibri" panose="020F0502020204030204" pitchFamily="34" charset="0"/>
              </a:rPr>
              <a:t>είν</a:t>
            </a:r>
            <a:r>
              <a:rPr lang="el-GR" sz="1800" b="0" i="0" dirty="0">
                <a:solidFill>
                  <a:srgbClr val="333333"/>
                </a:solidFill>
                <a:effectLst/>
                <a:latin typeface="Calibri" panose="020F0502020204030204" pitchFamily="34" charset="0"/>
              </a:rPr>
              <a:t>᾽ ετούτο μου φλοκάτο!</a:t>
            </a:r>
            <a:br>
              <a:rPr lang="el-GR" sz="1800" b="0" i="0" dirty="0">
                <a:solidFill>
                  <a:srgbClr val="333333"/>
                </a:solidFill>
                <a:effectLst/>
                <a:latin typeface="Calibri" panose="020F0502020204030204" pitchFamily="34" charset="0"/>
              </a:rPr>
            </a:br>
            <a:r>
              <a:rPr lang="el-GR" sz="1800" b="0" i="0" dirty="0">
                <a:solidFill>
                  <a:srgbClr val="333333"/>
                </a:solidFill>
                <a:effectLst/>
                <a:latin typeface="Calibri" panose="020F0502020204030204" pitchFamily="34" charset="0"/>
              </a:rPr>
              <a:t>Το αποτρίχωσα στο λύχνο.</a:t>
            </a:r>
            <a:endParaRPr lang="en-US" dirty="0"/>
          </a:p>
        </p:txBody>
      </p:sp>
      <p:sp>
        <p:nvSpPr>
          <p:cNvPr id="5" name="Rectangle 4">
            <a:extLst>
              <a:ext uri="{FF2B5EF4-FFF2-40B4-BE49-F238E27FC236}">
                <a16:creationId xmlns:a16="http://schemas.microsoft.com/office/drawing/2014/main" id="{1BA65EC3-F7E6-2FFE-A036-7A7B70764B0C}"/>
              </a:ext>
            </a:extLst>
          </p:cNvPr>
          <p:cNvSpPr/>
          <p:nvPr/>
        </p:nvSpPr>
        <p:spPr>
          <a:xfrm>
            <a:off x="4207459" y="9971"/>
            <a:ext cx="6677563" cy="1723549"/>
          </a:xfrm>
          <a:prstGeom prst="rect">
            <a:avLst/>
          </a:prstGeom>
          <a:noFill/>
        </p:spPr>
        <p:txBody>
          <a:bodyPr wrap="square" lIns="91440" tIns="45720" rIns="91440" bIns="45720">
            <a:spAutoFit/>
          </a:bodyPr>
          <a:lstStyle/>
          <a:p>
            <a:pPr algn="ct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Λ</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υ</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σ</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ι</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σ</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τ</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ρ</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ά</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τ</a:t>
            </a:r>
            <a:r>
              <a:rPr lang="en-US"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6600" b="1" i="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η</a:t>
            </a:r>
            <a:r>
              <a:rPr lang="el-GR" sz="5400" b="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n-US" sz="5400" b="1" cap="none"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p>
          <a:p>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a:t>
            </a:r>
            <a:r>
              <a:rPr lang="el-GR" sz="40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στ</a:t>
            </a:r>
            <a:r>
              <a:rPr lang="el-GR"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rPr>
              <a:t>. 781-828</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chemeClr val="accent2">
                    <a:lumMod val="60000"/>
                    <a:lumOff val="40000"/>
                  </a:schemeClr>
                </a:glow>
              </a:effectLst>
            </a:endParaRPr>
          </a:p>
        </p:txBody>
      </p:sp>
      <p:sp>
        <p:nvSpPr>
          <p:cNvPr id="7" name="TextBox 6">
            <a:extLst>
              <a:ext uri="{FF2B5EF4-FFF2-40B4-BE49-F238E27FC236}">
                <a16:creationId xmlns:a16="http://schemas.microsoft.com/office/drawing/2014/main" id="{D85200E9-13D5-712C-35D0-51C1D63B972F}"/>
              </a:ext>
            </a:extLst>
          </p:cNvPr>
          <p:cNvSpPr txBox="1"/>
          <p:nvPr/>
        </p:nvSpPr>
        <p:spPr>
          <a:xfrm>
            <a:off x="2849568" y="2319049"/>
            <a:ext cx="4846631" cy="369332"/>
          </a:xfrm>
          <a:prstGeom prst="rect">
            <a:avLst/>
          </a:prstGeom>
          <a:noFill/>
        </p:spPr>
        <p:txBody>
          <a:bodyPr wrap="square">
            <a:spAutoFit/>
          </a:bodyPr>
          <a:lstStyle/>
          <a:p>
            <a:r>
              <a:rPr lang="en-US" dirty="0">
                <a:hlinkClick r:id="rId2"/>
              </a:rPr>
              <a:t>https://www.youtube.com/watch?v=wNQRvq3lSYw</a:t>
            </a:r>
            <a:endParaRPr lang="en-US" dirty="0"/>
          </a:p>
        </p:txBody>
      </p:sp>
      <p:sp>
        <p:nvSpPr>
          <p:cNvPr id="8" name="TextBox 7">
            <a:extLst>
              <a:ext uri="{FF2B5EF4-FFF2-40B4-BE49-F238E27FC236}">
                <a16:creationId xmlns:a16="http://schemas.microsoft.com/office/drawing/2014/main" id="{268A9093-B570-8B5B-2E85-4F86987063DA}"/>
              </a:ext>
            </a:extLst>
          </p:cNvPr>
          <p:cNvSpPr txBox="1"/>
          <p:nvPr/>
        </p:nvSpPr>
        <p:spPr>
          <a:xfrm>
            <a:off x="4715954" y="1929878"/>
            <a:ext cx="2830286" cy="369332"/>
          </a:xfrm>
          <a:prstGeom prst="rect">
            <a:avLst/>
          </a:prstGeom>
          <a:noFill/>
        </p:spPr>
        <p:txBody>
          <a:bodyPr wrap="square" rtlCol="0">
            <a:spAutoFit/>
          </a:bodyPr>
          <a:lstStyle/>
          <a:p>
            <a:r>
              <a:rPr lang="el-GR" dirty="0"/>
              <a:t>Μ. </a:t>
            </a:r>
            <a:r>
              <a:rPr lang="el-GR" dirty="0" err="1"/>
              <a:t>Χατζηδάκι</a:t>
            </a:r>
            <a:r>
              <a:rPr lang="el-GR" dirty="0"/>
              <a:t> </a:t>
            </a:r>
            <a:r>
              <a:rPr lang="el-GR" i="1" dirty="0"/>
              <a:t>Ο Μύθος</a:t>
            </a:r>
            <a:endParaRPr lang="en-US" i="1" dirty="0"/>
          </a:p>
        </p:txBody>
      </p:sp>
    </p:spTree>
    <p:extLst>
      <p:ext uri="{BB962C8B-B14F-4D97-AF65-F5344CB8AC3E}">
        <p14:creationId xmlns:p14="http://schemas.microsoft.com/office/powerpoint/2010/main" val="57491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91801" y="1963893"/>
            <a:ext cx="5053593" cy="3970318"/>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Τα</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ΰγετον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α</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ὖτ</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ἐρ</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αννὸν ἐκλιπῶα Μῶα µόλε Λάκαινα πρεπτὸν ἁµὶν κλέωα τὸν Ἀµύκλαις σιὸν καὶ χαλκίοικον Ἀσάναν, Τυνδαρίδας τ᾽ ἀγασώς, τοὶ δὴ πὰρ Εὐρώταν ψιάδδοντι.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εἶ</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 µάλ᾽ ἔµβη ὢ εἶα κοῦφα πάλλων, ὡς Σπάρταν ὑµνίωµες, τᾷ σιῶν χοροὶ µέλοντι καὶ ποδῶν κτύπος, ᾇ τε πῶλοι ταὶ κόραι πὰρ τὸν Εὐρωταν ἀµπάλλοντι πυκνὰ ποδοῖν ἀγκονίωαι, ταὶ δὲ κόµαι σείονθ᾽ ᾇπερ Βακχᾶν θυρσαδδωᾶν καὶ παιδδωᾶν.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ἁγεῖτ</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αι δ᾽ ἁ Λήδας παῖς ἁγνὰ χοραγὸς εὐπρεπής.</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ἀλλ</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ἄγε</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κό</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µαν παραµπ</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ύκιδδε</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χερί</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π</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οδοῖν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τε</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π</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άδη</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ᾇ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τις</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ἔλ</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αφος: κρότον δ᾽ ἁµᾷ ποίει χορωφελήταν. καὶ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τὰν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σιὰν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δ᾽ αὖ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τὰν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κρ</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ατίσταν Χαλκίοικον ὕµνει τὰν πάµµαχον.</a:t>
            </a:r>
            <a:endParaRPr lang="en-US" sz="1800" dirty="0">
              <a:solidFill>
                <a:srgbClr val="00000A"/>
              </a:solidFill>
              <a:effectLst/>
              <a:latin typeface="Calibri" panose="020F0502020204030204" pitchFamily="34" charset="0"/>
              <a:ea typeface="Droid Sans Fallback"/>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91801" y="643812"/>
            <a:ext cx="11208398" cy="584775"/>
          </a:xfrm>
          <a:prstGeom prst="rect">
            <a:avLst/>
          </a:prstGeom>
          <a:noFill/>
        </p:spPr>
        <p:txBody>
          <a:bodyPr wrap="square" rtlCol="0">
            <a:spAutoFit/>
          </a:bodyPr>
          <a:lstStyle/>
          <a:p>
            <a:r>
              <a:rPr lang="en-US" sz="3200" dirty="0"/>
              <a:t>Aristophanes </a:t>
            </a:r>
            <a:r>
              <a:rPr lang="el-GR" sz="3200" b="1" i="1" dirty="0" err="1"/>
              <a:t>Λυσιστράτη</a:t>
            </a:r>
            <a:r>
              <a:rPr lang="en-US" sz="2400" dirty="0">
                <a:solidFill>
                  <a:srgbClr val="000000"/>
                </a:solidFill>
                <a:latin typeface="TimesNewRomanPSMT"/>
                <a:ea typeface="Times New Roman" panose="02020603050405020304" pitchFamily="18" charset="0"/>
                <a:cs typeface="Times New Roman" panose="02020603050405020304" pitchFamily="18" charset="0"/>
              </a:rPr>
              <a:t>, 1296-1320 </a:t>
            </a:r>
            <a:endParaRPr lang="en-US" sz="2400" dirty="0"/>
          </a:p>
        </p:txBody>
      </p:sp>
      <p:sp>
        <p:nvSpPr>
          <p:cNvPr id="2" name="TextBox 1">
            <a:extLst>
              <a:ext uri="{FF2B5EF4-FFF2-40B4-BE49-F238E27FC236}">
                <a16:creationId xmlns:a16="http://schemas.microsoft.com/office/drawing/2014/main" id="{78FD2808-E5F5-57D4-103B-66F815521B33}"/>
              </a:ext>
            </a:extLst>
          </p:cNvPr>
          <p:cNvSpPr txBox="1"/>
          <p:nvPr/>
        </p:nvSpPr>
        <p:spPr>
          <a:xfrm>
            <a:off x="5830341" y="0"/>
            <a:ext cx="5869858" cy="6463308"/>
          </a:xfrm>
          <a:prstGeom prst="rect">
            <a:avLst/>
          </a:prstGeom>
          <a:noFill/>
        </p:spPr>
        <p:txBody>
          <a:bodyPr wrap="square" rtlCol="0">
            <a:spAutoFit/>
          </a:bodyPr>
          <a:lstStyle/>
          <a:p>
            <a:pPr algn="r"/>
            <a:r>
              <a:rPr lang="el-GR" b="1" i="0" dirty="0">
                <a:solidFill>
                  <a:srgbClr val="999999"/>
                </a:solidFill>
                <a:effectLst/>
                <a:highlight>
                  <a:srgbClr val="FFFFFF"/>
                </a:highlight>
                <a:latin typeface="Calibri" panose="020F0502020204030204" pitchFamily="34" charset="0"/>
              </a:rPr>
              <a:t>ΛΑΚ. </a:t>
            </a:r>
            <a:r>
              <a:rPr lang="el-GR" b="0" i="0" dirty="0" err="1">
                <a:solidFill>
                  <a:srgbClr val="333333"/>
                </a:solidFill>
                <a:effectLst/>
                <a:highlight>
                  <a:srgbClr val="FFFFFF"/>
                </a:highlight>
                <a:latin typeface="Calibri" panose="020F0502020204030204" pitchFamily="34" charset="0"/>
              </a:rPr>
              <a:t>Απ</a:t>
            </a:r>
            <a:r>
              <a:rPr lang="el-GR" b="0" i="0" dirty="0">
                <a:solidFill>
                  <a:srgbClr val="333333"/>
                </a:solidFill>
                <a:effectLst/>
                <a:highlight>
                  <a:srgbClr val="FFFFFF"/>
                </a:highlight>
                <a:latin typeface="Calibri" panose="020F0502020204030204" pitchFamily="34" charset="0"/>
              </a:rPr>
              <a:t>᾽ τον ψηλό </a:t>
            </a:r>
            <a:r>
              <a:rPr lang="el-GR" b="0" i="0" dirty="0" err="1">
                <a:solidFill>
                  <a:srgbClr val="333333"/>
                </a:solidFill>
                <a:effectLst/>
                <a:highlight>
                  <a:srgbClr val="FFFFFF"/>
                </a:highlight>
                <a:latin typeface="Calibri" panose="020F0502020204030204" pitchFamily="34" charset="0"/>
              </a:rPr>
              <a:t>Ταΰγετό</a:t>
            </a:r>
            <a:r>
              <a:rPr lang="el-GR" b="0" i="0" dirty="0">
                <a:solidFill>
                  <a:srgbClr val="333333"/>
                </a:solidFill>
                <a:effectLst/>
                <a:highlight>
                  <a:srgbClr val="FFFFFF"/>
                </a:highlight>
                <a:latin typeface="Calibri" panose="020F0502020204030204" pitchFamily="34" charset="0"/>
              </a:rPr>
              <a:t> σου,</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ω Μούσα, </a:t>
            </a:r>
            <a:r>
              <a:rPr lang="el-GR" b="0" i="0" dirty="0" err="1">
                <a:solidFill>
                  <a:srgbClr val="333333"/>
                </a:solidFill>
                <a:effectLst/>
                <a:highlight>
                  <a:srgbClr val="FFFFFF"/>
                </a:highlight>
                <a:latin typeface="Calibri" panose="020F0502020204030204" pitchFamily="34" charset="0"/>
              </a:rPr>
              <a:t>μοραΐτισσα</a:t>
            </a:r>
            <a:r>
              <a:rPr lang="el-GR" b="0" i="0" dirty="0">
                <a:solidFill>
                  <a:srgbClr val="333333"/>
                </a:solidFill>
                <a:effectLst/>
                <a:highlight>
                  <a:srgbClr val="FFFFFF"/>
                </a:highlight>
                <a:latin typeface="Calibri" panose="020F0502020204030204" pitchFamily="34" charset="0"/>
              </a:rPr>
              <a:t>, έλα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να μας δοξάσεις τον αφέντη</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των Αμυκλών, Θεό μεγάλο.</a:t>
            </a:r>
            <a:br>
              <a:rPr lang="el-GR" b="0" i="0" dirty="0">
                <a:solidFill>
                  <a:srgbClr val="333333"/>
                </a:solidFill>
                <a:effectLst/>
                <a:highlight>
                  <a:srgbClr val="FFFFFF"/>
                </a:highlight>
                <a:latin typeface="Calibri" panose="020F0502020204030204" pitchFamily="34" charset="0"/>
              </a:rPr>
            </a:br>
            <a:r>
              <a:rPr lang="el-GR" b="0" i="0" dirty="0">
                <a:solidFill>
                  <a:srgbClr val="999999"/>
                </a:solidFill>
                <a:effectLst/>
                <a:highlight>
                  <a:srgbClr val="FFFFFF"/>
                </a:highlight>
                <a:latin typeface="Calibri" panose="020F0502020204030204" pitchFamily="34" charset="0"/>
              </a:rPr>
              <a:t>1300</a:t>
            </a:r>
            <a:r>
              <a:rPr lang="el-GR" b="0" i="0" dirty="0">
                <a:solidFill>
                  <a:srgbClr val="333333"/>
                </a:solidFill>
                <a:effectLst/>
                <a:highlight>
                  <a:srgbClr val="FFFFFF"/>
                </a:highlight>
                <a:latin typeface="Calibri" panose="020F0502020204030204" pitchFamily="34" charset="0"/>
              </a:rPr>
              <a:t>Και την </a:t>
            </a:r>
            <a:r>
              <a:rPr lang="el-GR" b="0" i="0" dirty="0" err="1">
                <a:solidFill>
                  <a:srgbClr val="333333"/>
                </a:solidFill>
                <a:effectLst/>
                <a:highlight>
                  <a:srgbClr val="FFFFFF"/>
                </a:highlight>
                <a:latin typeface="Calibri" panose="020F0502020204030204" pitchFamily="34" charset="0"/>
              </a:rPr>
              <a:t>Χαλκίοικο</a:t>
            </a:r>
            <a:r>
              <a:rPr lang="el-GR" b="0" i="0" dirty="0">
                <a:solidFill>
                  <a:srgbClr val="333333"/>
                </a:solidFill>
                <a:effectLst/>
                <a:highlight>
                  <a:srgbClr val="FFFFFF"/>
                </a:highlight>
                <a:latin typeface="Calibri" panose="020F0502020204030204" pitchFamily="34" charset="0"/>
              </a:rPr>
              <a:t> δέσποινά μας,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την Αθηνά, και τους </a:t>
            </a:r>
            <a:r>
              <a:rPr lang="el-GR" b="0" i="0" dirty="0" err="1">
                <a:solidFill>
                  <a:srgbClr val="333333"/>
                </a:solidFill>
                <a:effectLst/>
                <a:highlight>
                  <a:srgbClr val="FFFFFF"/>
                </a:highlight>
                <a:latin typeface="Calibri" panose="020F0502020204030204" pitchFamily="34" charset="0"/>
              </a:rPr>
              <a:t>Διοσκούρους</a:t>
            </a:r>
            <a:r>
              <a:rPr lang="el-GR" b="0" i="0" dirty="0">
                <a:solidFill>
                  <a:srgbClr val="333333"/>
                </a:solidFill>
                <a:effectLst/>
                <a:highlight>
                  <a:srgbClr val="FFFFFF"/>
                </a:highlight>
                <a:latin typeface="Calibri" panose="020F0502020204030204" pitchFamily="34" charset="0"/>
              </a:rPr>
              <a:t>,</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που παίζουνε </a:t>
            </a:r>
            <a:r>
              <a:rPr lang="el-GR" b="0" i="0" dirty="0" err="1">
                <a:solidFill>
                  <a:srgbClr val="333333"/>
                </a:solidFill>
                <a:effectLst/>
                <a:highlight>
                  <a:srgbClr val="FFFFFF"/>
                </a:highlight>
                <a:latin typeface="Calibri" panose="020F0502020204030204" pitchFamily="34" charset="0"/>
              </a:rPr>
              <a:t>κάτου</a:t>
            </a:r>
            <a:r>
              <a:rPr lang="el-GR" b="0" i="0" dirty="0">
                <a:solidFill>
                  <a:srgbClr val="333333"/>
                </a:solidFill>
                <a:effectLst/>
                <a:highlight>
                  <a:srgbClr val="FFFFFF"/>
                </a:highlight>
                <a:latin typeface="Calibri" panose="020F0502020204030204" pitchFamily="34" charset="0"/>
              </a:rPr>
              <a:t> στο ρέμα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του Ευρώτα. </a:t>
            </a:r>
            <a:r>
              <a:rPr lang="el-GR" b="0" i="0" dirty="0" err="1">
                <a:solidFill>
                  <a:srgbClr val="333333"/>
                </a:solidFill>
                <a:effectLst/>
                <a:highlight>
                  <a:srgbClr val="FFFFFF"/>
                </a:highlight>
                <a:latin typeface="Calibri" panose="020F0502020204030204" pitchFamily="34" charset="0"/>
              </a:rPr>
              <a:t>Χάιντε</a:t>
            </a:r>
            <a:r>
              <a:rPr lang="el-GR" b="0" i="0" dirty="0">
                <a:solidFill>
                  <a:srgbClr val="333333"/>
                </a:solidFill>
                <a:effectLst/>
                <a:highlight>
                  <a:srgbClr val="FFFFFF"/>
                </a:highlight>
                <a:latin typeface="Calibri" panose="020F0502020204030204" pitchFamily="34" charset="0"/>
              </a:rPr>
              <a:t> και προχώρα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κι </a:t>
            </a:r>
            <a:r>
              <a:rPr lang="el-GR" b="0" i="0" dirty="0" err="1">
                <a:solidFill>
                  <a:srgbClr val="333333"/>
                </a:solidFill>
                <a:effectLst/>
                <a:highlight>
                  <a:srgbClr val="FFFFFF"/>
                </a:highlight>
                <a:latin typeface="Calibri" panose="020F0502020204030204" pitchFamily="34" charset="0"/>
              </a:rPr>
              <a:t>αψηλοπήδα</a:t>
            </a:r>
            <a:r>
              <a:rPr lang="el-GR" b="0" i="0" dirty="0">
                <a:solidFill>
                  <a:srgbClr val="333333"/>
                </a:solidFill>
                <a:effectLst/>
                <a:highlight>
                  <a:srgbClr val="FFFFFF"/>
                </a:highlight>
                <a:latin typeface="Calibri" panose="020F0502020204030204" pitchFamily="34" charset="0"/>
              </a:rPr>
              <a:t> φτερωμένος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για να τιμήσουμε τη Σπάρτη,</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που της αρέσει να χορεύει</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και να </a:t>
            </a:r>
            <a:r>
              <a:rPr lang="el-GR" b="0" i="0" dirty="0" err="1">
                <a:solidFill>
                  <a:srgbClr val="333333"/>
                </a:solidFill>
                <a:effectLst/>
                <a:highlight>
                  <a:srgbClr val="FFFFFF"/>
                </a:highlight>
                <a:latin typeface="Calibri" panose="020F0502020204030204" pitchFamily="34" charset="0"/>
              </a:rPr>
              <a:t>ποδοχτυπά</a:t>
            </a:r>
            <a:r>
              <a:rPr lang="el-GR" b="0" i="0" dirty="0">
                <a:solidFill>
                  <a:srgbClr val="333333"/>
                </a:solidFill>
                <a:effectLst/>
                <a:highlight>
                  <a:srgbClr val="FFFFFF"/>
                </a:highlight>
                <a:latin typeface="Calibri" panose="020F0502020204030204" pitchFamily="34" charset="0"/>
              </a:rPr>
              <a:t> το χώμα.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Κι οι κοπελιές μας σαν πουλάρια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δίπλα στον </a:t>
            </a:r>
            <a:r>
              <a:rPr lang="el-GR" b="0" i="0" dirty="0" err="1">
                <a:solidFill>
                  <a:srgbClr val="333333"/>
                </a:solidFill>
                <a:effectLst/>
                <a:highlight>
                  <a:srgbClr val="FFFFFF"/>
                </a:highlight>
                <a:latin typeface="Calibri" panose="020F0502020204030204" pitchFamily="34" charset="0"/>
              </a:rPr>
              <a:t>ποταμόν</a:t>
            </a:r>
            <a:r>
              <a:rPr lang="el-GR" b="0" i="0" dirty="0">
                <a:solidFill>
                  <a:srgbClr val="333333"/>
                </a:solidFill>
                <a:effectLst/>
                <a:highlight>
                  <a:srgbClr val="FFFFFF"/>
                </a:highlight>
                <a:latin typeface="Calibri" panose="020F0502020204030204" pitchFamily="34" charset="0"/>
              </a:rPr>
              <a:t> Ευρώτα</a:t>
            </a:r>
            <a:br>
              <a:rPr lang="el-GR" b="0" i="0" dirty="0">
                <a:solidFill>
                  <a:srgbClr val="333333"/>
                </a:solidFill>
                <a:effectLst/>
                <a:highlight>
                  <a:srgbClr val="FFFFFF"/>
                </a:highlight>
                <a:latin typeface="Calibri" panose="020F0502020204030204" pitchFamily="34" charset="0"/>
              </a:rPr>
            </a:br>
            <a:r>
              <a:rPr lang="el-GR" b="0" i="0" dirty="0">
                <a:solidFill>
                  <a:srgbClr val="999999"/>
                </a:solidFill>
                <a:effectLst/>
                <a:highlight>
                  <a:srgbClr val="FFFFFF"/>
                </a:highlight>
                <a:latin typeface="Calibri" panose="020F0502020204030204" pitchFamily="34" charset="0"/>
              </a:rPr>
              <a:t>1310</a:t>
            </a:r>
            <a:r>
              <a:rPr lang="el-GR" b="0" i="0" dirty="0">
                <a:solidFill>
                  <a:srgbClr val="333333"/>
                </a:solidFill>
                <a:effectLst/>
                <a:highlight>
                  <a:srgbClr val="FFFFFF"/>
                </a:highlight>
                <a:latin typeface="Calibri" panose="020F0502020204030204" pitchFamily="34" charset="0"/>
              </a:rPr>
              <a:t>χοροπηδάνε και σηκώνουν</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τον κουρνιαχτό κι ο αγέρας παίζει</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με τα μαλλιά τους, όμοιες Βάκχες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με το </a:t>
            </a:r>
            <a:r>
              <a:rPr lang="el-GR" b="0" i="0" dirty="0" err="1">
                <a:solidFill>
                  <a:srgbClr val="333333"/>
                </a:solidFill>
                <a:effectLst/>
                <a:highlight>
                  <a:srgbClr val="FFFFFF"/>
                </a:highlight>
                <a:latin typeface="Calibri" panose="020F0502020204030204" pitchFamily="34" charset="0"/>
              </a:rPr>
              <a:t>θυρσό</a:t>
            </a:r>
            <a:r>
              <a:rPr lang="el-GR" b="0" i="0" dirty="0">
                <a:solidFill>
                  <a:srgbClr val="333333"/>
                </a:solidFill>
                <a:effectLst/>
                <a:highlight>
                  <a:srgbClr val="FFFFFF"/>
                </a:highlight>
                <a:latin typeface="Calibri" panose="020F0502020204030204" pitchFamily="34" charset="0"/>
              </a:rPr>
              <a:t>· κι έχουν μπροστάρη</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πανέμορφη κι αγνή, την κόρη</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της Λήδας, τη </a:t>
            </a:r>
            <a:r>
              <a:rPr lang="el-GR" b="0" i="0" dirty="0" err="1">
                <a:solidFill>
                  <a:srgbClr val="333333"/>
                </a:solidFill>
                <a:effectLst/>
                <a:highlight>
                  <a:srgbClr val="FFFFFF"/>
                </a:highlight>
                <a:latin typeface="Calibri" panose="020F0502020204030204" pitchFamily="34" charset="0"/>
              </a:rPr>
              <a:t>θεϊκιάν</a:t>
            </a:r>
            <a:r>
              <a:rPr lang="el-GR" b="0" i="0" dirty="0">
                <a:solidFill>
                  <a:srgbClr val="333333"/>
                </a:solidFill>
                <a:effectLst/>
                <a:highlight>
                  <a:srgbClr val="FFFFFF"/>
                </a:highlight>
                <a:latin typeface="Calibri" panose="020F0502020204030204" pitchFamily="34" charset="0"/>
              </a:rPr>
              <a:t> Ελένη.</a:t>
            </a:r>
            <a:br>
              <a:rPr lang="el-GR" b="0" i="0" dirty="0">
                <a:solidFill>
                  <a:srgbClr val="333333"/>
                </a:solidFill>
                <a:effectLst/>
                <a:highlight>
                  <a:srgbClr val="FFFFFF"/>
                </a:highlight>
                <a:latin typeface="Calibri" panose="020F0502020204030204" pitchFamily="34" charset="0"/>
              </a:rPr>
            </a:br>
            <a:r>
              <a:rPr lang="el-GR" b="0" i="0" dirty="0" err="1">
                <a:solidFill>
                  <a:srgbClr val="333333"/>
                </a:solidFill>
                <a:effectLst/>
                <a:highlight>
                  <a:srgbClr val="FFFFFF"/>
                </a:highlight>
                <a:latin typeface="Calibri" panose="020F0502020204030204" pitchFamily="34" charset="0"/>
              </a:rPr>
              <a:t>Χάι</a:t>
            </a:r>
            <a:r>
              <a:rPr lang="el-GR" b="0" i="0" dirty="0">
                <a:solidFill>
                  <a:srgbClr val="333333"/>
                </a:solidFill>
                <a:effectLst/>
                <a:highlight>
                  <a:srgbClr val="FFFFFF"/>
                </a:highlight>
                <a:latin typeface="Calibri" panose="020F0502020204030204" pitchFamily="34" charset="0"/>
              </a:rPr>
              <a:t>! με κορδέλα στα μαλλιά, χέρια και πόδια, χτύπα,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σαν τη λαφίνα, και πολύ βρόντο κι αντάρα κάνε</a:t>
            </a:r>
            <a:br>
              <a:rPr lang="el-GR" b="0" i="0" dirty="0">
                <a:solidFill>
                  <a:srgbClr val="333333"/>
                </a:solidFill>
                <a:effectLst/>
                <a:highlight>
                  <a:srgbClr val="FFFFFF"/>
                </a:highlight>
                <a:latin typeface="Calibri" panose="020F0502020204030204" pitchFamily="34" charset="0"/>
              </a:rPr>
            </a:br>
            <a:r>
              <a:rPr lang="el-GR" b="0" i="0" dirty="0">
                <a:solidFill>
                  <a:srgbClr val="999999"/>
                </a:solidFill>
                <a:effectLst/>
                <a:highlight>
                  <a:srgbClr val="FFFFFF"/>
                </a:highlight>
                <a:latin typeface="Calibri" panose="020F0502020204030204" pitchFamily="34" charset="0"/>
              </a:rPr>
              <a:t>1320</a:t>
            </a:r>
            <a:r>
              <a:rPr lang="el-GR" b="0" i="0" dirty="0">
                <a:solidFill>
                  <a:srgbClr val="333333"/>
                </a:solidFill>
                <a:effectLst/>
                <a:highlight>
                  <a:srgbClr val="FFFFFF"/>
                </a:highlight>
                <a:latin typeface="Calibri" panose="020F0502020204030204" pitchFamily="34" charset="0"/>
              </a:rPr>
              <a:t>και την </a:t>
            </a:r>
            <a:r>
              <a:rPr lang="el-GR" b="0" i="0" dirty="0" err="1">
                <a:solidFill>
                  <a:srgbClr val="333333"/>
                </a:solidFill>
                <a:effectLst/>
                <a:highlight>
                  <a:srgbClr val="FFFFFF"/>
                </a:highlight>
                <a:latin typeface="Calibri" panose="020F0502020204030204" pitchFamily="34" charset="0"/>
              </a:rPr>
              <a:t>ακαταμάχητην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Χαλκίοικο</a:t>
            </a:r>
            <a:r>
              <a:rPr lang="el-GR" b="0" i="0" dirty="0">
                <a:solidFill>
                  <a:srgbClr val="333333"/>
                </a:solidFill>
                <a:effectLst/>
                <a:highlight>
                  <a:srgbClr val="FFFFFF"/>
                </a:highlight>
                <a:latin typeface="Calibri" panose="020F0502020204030204" pitchFamily="34" charset="0"/>
              </a:rPr>
              <a:t> δόξαζέ την.</a:t>
            </a:r>
            <a:endParaRPr lang="en-US" dirty="0"/>
          </a:p>
        </p:txBody>
      </p:sp>
    </p:spTree>
    <p:extLst>
      <p:ext uri="{BB962C8B-B14F-4D97-AF65-F5344CB8AC3E}">
        <p14:creationId xmlns:p14="http://schemas.microsoft.com/office/powerpoint/2010/main" val="130242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96B18F-267D-1C25-B748-A337E4015639}"/>
              </a:ext>
            </a:extLst>
          </p:cNvPr>
          <p:cNvSpPr txBox="1"/>
          <p:nvPr/>
        </p:nvSpPr>
        <p:spPr>
          <a:xfrm>
            <a:off x="491801" y="408122"/>
            <a:ext cx="11208398" cy="584775"/>
          </a:xfrm>
          <a:prstGeom prst="rect">
            <a:avLst/>
          </a:prstGeom>
          <a:noFill/>
        </p:spPr>
        <p:txBody>
          <a:bodyPr wrap="square" rtlCol="0">
            <a:spAutoFit/>
          </a:bodyPr>
          <a:lstStyle/>
          <a:p>
            <a:pPr algn="ctr"/>
            <a:r>
              <a:rPr lang="el-GR" sz="3200" dirty="0"/>
              <a:t>Αλκμάν 89 η φύση κοιμάται</a:t>
            </a:r>
            <a:endParaRPr lang="en-US" sz="2400" dirty="0"/>
          </a:p>
        </p:txBody>
      </p:sp>
      <p:graphicFrame>
        <p:nvGraphicFramePr>
          <p:cNvPr id="3" name="Table 2">
            <a:extLst>
              <a:ext uri="{FF2B5EF4-FFF2-40B4-BE49-F238E27FC236}">
                <a16:creationId xmlns:a16="http://schemas.microsoft.com/office/drawing/2014/main" id="{FF18B427-CD4F-5A8B-E748-89FDEB61B48E}"/>
              </a:ext>
            </a:extLst>
          </p:cNvPr>
          <p:cNvGraphicFramePr>
            <a:graphicFrameLocks noGrp="1"/>
          </p:cNvGraphicFramePr>
          <p:nvPr>
            <p:extLst>
              <p:ext uri="{D42A27DB-BD31-4B8C-83A1-F6EECF244321}">
                <p14:modId xmlns:p14="http://schemas.microsoft.com/office/powerpoint/2010/main" val="4094661784"/>
              </p:ext>
            </p:extLst>
          </p:nvPr>
        </p:nvGraphicFramePr>
        <p:xfrm>
          <a:off x="491801" y="1731523"/>
          <a:ext cx="4917980" cy="4416358"/>
        </p:xfrm>
        <a:graphic>
          <a:graphicData uri="http://schemas.openxmlformats.org/drawingml/2006/table">
            <a:tbl>
              <a:tblPr/>
              <a:tblGrid>
                <a:gridCol w="4917980">
                  <a:extLst>
                    <a:ext uri="{9D8B030D-6E8A-4147-A177-3AD203B41FA5}">
                      <a16:colId xmlns:a16="http://schemas.microsoft.com/office/drawing/2014/main" val="407337039"/>
                    </a:ext>
                  </a:extLst>
                </a:gridCol>
              </a:tblGrid>
              <a:tr h="4416358">
                <a:tc>
                  <a:txBody>
                    <a:bodyPr/>
                    <a:lstStyle/>
                    <a:p>
                      <a:pPr algn="l"/>
                      <a:r>
                        <a:rPr lang="el-GR" b="0" dirty="0" err="1">
                          <a:solidFill>
                            <a:srgbClr val="333333"/>
                          </a:solidFill>
                          <a:effectLst/>
                          <a:latin typeface="Times New Roman" panose="02020603050405020304" pitchFamily="18" charset="0"/>
                          <a:cs typeface="Times New Roman" panose="02020603050405020304" pitchFamily="18" charset="0"/>
                        </a:rPr>
                        <a:t>εὕδουσι</a:t>
                      </a:r>
                      <a:r>
                        <a:rPr lang="el-GR" b="0" dirty="0">
                          <a:solidFill>
                            <a:srgbClr val="333333"/>
                          </a:solidFill>
                          <a:effectLst/>
                          <a:latin typeface="Times New Roman" panose="02020603050405020304" pitchFamily="18" charset="0"/>
                          <a:cs typeface="Times New Roman" panose="02020603050405020304" pitchFamily="18" charset="0"/>
                        </a:rPr>
                        <a:t> δ᾽ </a:t>
                      </a:r>
                      <a:r>
                        <a:rPr lang="el-GR" b="0" dirty="0" err="1">
                          <a:solidFill>
                            <a:srgbClr val="333333"/>
                          </a:solidFill>
                          <a:effectLst/>
                          <a:latin typeface="Times New Roman" panose="02020603050405020304" pitchFamily="18" charset="0"/>
                          <a:cs typeface="Times New Roman" panose="02020603050405020304" pitchFamily="18" charset="0"/>
                        </a:rPr>
                        <a:t>ὀρέων</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κορυφαί</a:t>
                      </a:r>
                      <a:r>
                        <a:rPr lang="el-GR" b="0" dirty="0">
                          <a:solidFill>
                            <a:srgbClr val="333333"/>
                          </a:solidFill>
                          <a:effectLst/>
                          <a:latin typeface="Times New Roman" panose="02020603050405020304" pitchFamily="18" charset="0"/>
                          <a:cs typeface="Times New Roman" panose="02020603050405020304" pitchFamily="18" charset="0"/>
                        </a:rPr>
                        <a:t> τε </a:t>
                      </a:r>
                      <a:r>
                        <a:rPr lang="el-GR" b="0" dirty="0" err="1">
                          <a:solidFill>
                            <a:srgbClr val="333333"/>
                          </a:solidFill>
                          <a:effectLst/>
                          <a:latin typeface="Times New Roman" panose="02020603050405020304" pitchFamily="18" charset="0"/>
                          <a:cs typeface="Times New Roman" panose="02020603050405020304" pitchFamily="18" charset="0"/>
                        </a:rPr>
                        <a:t>καὶ</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φάραγγες</a:t>
                      </a:r>
                      <a:br>
                        <a:rPr lang="el-GR" b="0" dirty="0">
                          <a:solidFill>
                            <a:srgbClr val="333333"/>
                          </a:solidFill>
                          <a:effectLst/>
                          <a:latin typeface="Times New Roman" panose="02020603050405020304" pitchFamily="18" charset="0"/>
                          <a:cs typeface="Times New Roman" panose="02020603050405020304" pitchFamily="18" charset="0"/>
                        </a:rPr>
                      </a:br>
                      <a:r>
                        <a:rPr lang="el-GR" b="0" dirty="0" err="1">
                          <a:solidFill>
                            <a:srgbClr val="333333"/>
                          </a:solidFill>
                          <a:effectLst/>
                          <a:latin typeface="Times New Roman" panose="02020603050405020304" pitchFamily="18" charset="0"/>
                          <a:cs typeface="Times New Roman" panose="02020603050405020304" pitchFamily="18" charset="0"/>
                        </a:rPr>
                        <a:t>πρώονές</a:t>
                      </a:r>
                      <a:r>
                        <a:rPr lang="el-GR" b="0" dirty="0">
                          <a:solidFill>
                            <a:srgbClr val="333333"/>
                          </a:solidFill>
                          <a:effectLst/>
                          <a:latin typeface="Times New Roman" panose="02020603050405020304" pitchFamily="18" charset="0"/>
                          <a:cs typeface="Times New Roman" panose="02020603050405020304" pitchFamily="18" charset="0"/>
                        </a:rPr>
                        <a:t> τε </a:t>
                      </a:r>
                      <a:r>
                        <a:rPr lang="el-GR" b="0" dirty="0" err="1">
                          <a:solidFill>
                            <a:srgbClr val="333333"/>
                          </a:solidFill>
                          <a:effectLst/>
                          <a:latin typeface="Times New Roman" panose="02020603050405020304" pitchFamily="18" charset="0"/>
                          <a:cs typeface="Times New Roman" panose="02020603050405020304" pitchFamily="18" charset="0"/>
                        </a:rPr>
                        <a:t>καὶ</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χαράδραι</a:t>
                      </a:r>
                      <a:br>
                        <a:rPr lang="el-GR" b="0" dirty="0">
                          <a:solidFill>
                            <a:srgbClr val="333333"/>
                          </a:solidFill>
                          <a:effectLst/>
                          <a:latin typeface="Times New Roman" panose="02020603050405020304" pitchFamily="18" charset="0"/>
                          <a:cs typeface="Times New Roman" panose="02020603050405020304" pitchFamily="18" charset="0"/>
                        </a:rPr>
                      </a:br>
                      <a:r>
                        <a:rPr lang="el-GR" b="0" dirty="0" err="1">
                          <a:solidFill>
                            <a:srgbClr val="333333"/>
                          </a:solidFill>
                          <a:effectLst/>
                          <a:latin typeface="Times New Roman" panose="02020603050405020304" pitchFamily="18" charset="0"/>
                          <a:cs typeface="Times New Roman" panose="02020603050405020304" pitchFamily="18" charset="0"/>
                        </a:rPr>
                        <a:t>φῦλά</a:t>
                      </a:r>
                      <a:r>
                        <a:rPr lang="el-GR" b="0" dirty="0">
                          <a:solidFill>
                            <a:srgbClr val="333333"/>
                          </a:solidFill>
                          <a:effectLst/>
                          <a:latin typeface="Times New Roman" panose="02020603050405020304" pitchFamily="18" charset="0"/>
                          <a:cs typeface="Times New Roman" panose="02020603050405020304" pitchFamily="18" charset="0"/>
                        </a:rPr>
                        <a:t> τ᾽ </a:t>
                      </a:r>
                      <a:r>
                        <a:rPr lang="el-GR" b="0" dirty="0" err="1">
                          <a:solidFill>
                            <a:srgbClr val="333333"/>
                          </a:solidFill>
                          <a:effectLst/>
                          <a:latin typeface="Times New Roman" panose="02020603050405020304" pitchFamily="18" charset="0"/>
                          <a:cs typeface="Times New Roman" panose="02020603050405020304" pitchFamily="18" charset="0"/>
                        </a:rPr>
                        <a:t>ἑρπέτ</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ὅσα</a:t>
                      </a:r>
                      <a:r>
                        <a:rPr lang="el-GR" b="0" dirty="0">
                          <a:solidFill>
                            <a:srgbClr val="333333"/>
                          </a:solidFill>
                          <a:effectLst/>
                          <a:latin typeface="Times New Roman" panose="02020603050405020304" pitchFamily="18" charset="0"/>
                          <a:cs typeface="Times New Roman" panose="02020603050405020304" pitchFamily="18" charset="0"/>
                        </a:rPr>
                        <a:t> τρέφει μέλαινα </a:t>
                      </a:r>
                      <a:r>
                        <a:rPr lang="el-GR" b="0" dirty="0" err="1">
                          <a:solidFill>
                            <a:srgbClr val="333333"/>
                          </a:solidFill>
                          <a:effectLst/>
                          <a:latin typeface="Times New Roman" panose="02020603050405020304" pitchFamily="18" charset="0"/>
                          <a:cs typeface="Times New Roman" panose="02020603050405020304" pitchFamily="18" charset="0"/>
                        </a:rPr>
                        <a:t>γαῖα</a:t>
                      </a:r>
                      <a:br>
                        <a:rPr lang="el-GR" b="0" dirty="0">
                          <a:solidFill>
                            <a:srgbClr val="333333"/>
                          </a:solidFill>
                          <a:effectLst/>
                          <a:latin typeface="Times New Roman" panose="02020603050405020304" pitchFamily="18" charset="0"/>
                          <a:cs typeface="Times New Roman" panose="02020603050405020304" pitchFamily="18" charset="0"/>
                        </a:rPr>
                      </a:br>
                      <a:r>
                        <a:rPr lang="el-GR" b="0" dirty="0" err="1">
                          <a:solidFill>
                            <a:srgbClr val="333333"/>
                          </a:solidFill>
                          <a:effectLst/>
                          <a:latin typeface="Times New Roman" panose="02020603050405020304" pitchFamily="18" charset="0"/>
                          <a:cs typeface="Times New Roman" panose="02020603050405020304" pitchFamily="18" charset="0"/>
                        </a:rPr>
                        <a:t>θῆρές</a:t>
                      </a:r>
                      <a:r>
                        <a:rPr lang="el-GR" b="0" dirty="0">
                          <a:solidFill>
                            <a:srgbClr val="333333"/>
                          </a:solidFill>
                          <a:effectLst/>
                          <a:latin typeface="Times New Roman" panose="02020603050405020304" pitchFamily="18" charset="0"/>
                          <a:cs typeface="Times New Roman" panose="02020603050405020304" pitchFamily="18" charset="0"/>
                        </a:rPr>
                        <a:t> τ᾽ </a:t>
                      </a:r>
                      <a:r>
                        <a:rPr lang="el-GR" b="0" dirty="0" err="1">
                          <a:solidFill>
                            <a:srgbClr val="333333"/>
                          </a:solidFill>
                          <a:effectLst/>
                          <a:latin typeface="Times New Roman" panose="02020603050405020304" pitchFamily="18" charset="0"/>
                          <a:cs typeface="Times New Roman" panose="02020603050405020304" pitchFamily="18" charset="0"/>
                        </a:rPr>
                        <a:t>ὀρεσκῷοι</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καὶ</a:t>
                      </a:r>
                      <a:r>
                        <a:rPr lang="el-GR" b="0" dirty="0">
                          <a:solidFill>
                            <a:srgbClr val="333333"/>
                          </a:solidFill>
                          <a:effectLst/>
                          <a:latin typeface="Times New Roman" panose="02020603050405020304" pitchFamily="18" charset="0"/>
                          <a:cs typeface="Times New Roman" panose="02020603050405020304" pitchFamily="18" charset="0"/>
                        </a:rPr>
                        <a:t> γένος </a:t>
                      </a:r>
                      <a:r>
                        <a:rPr lang="el-GR" b="0" dirty="0" err="1">
                          <a:solidFill>
                            <a:srgbClr val="333333"/>
                          </a:solidFill>
                          <a:effectLst/>
                          <a:latin typeface="Times New Roman" panose="02020603050405020304" pitchFamily="18" charset="0"/>
                          <a:cs typeface="Times New Roman" panose="02020603050405020304" pitchFamily="18" charset="0"/>
                        </a:rPr>
                        <a:t>μελισσᾶν</a:t>
                      </a:r>
                      <a:br>
                        <a:rPr lang="el-GR" b="0" dirty="0">
                          <a:solidFill>
                            <a:srgbClr val="333333"/>
                          </a:solidFill>
                          <a:effectLst/>
                          <a:latin typeface="Times New Roman" panose="02020603050405020304" pitchFamily="18" charset="0"/>
                          <a:cs typeface="Times New Roman" panose="02020603050405020304" pitchFamily="18" charset="0"/>
                        </a:rPr>
                      </a:br>
                      <a:r>
                        <a:rPr lang="el-GR" b="0" dirty="0">
                          <a:solidFill>
                            <a:srgbClr val="999999"/>
                          </a:solidFill>
                          <a:effectLst/>
                          <a:latin typeface="Times New Roman" panose="02020603050405020304" pitchFamily="18" charset="0"/>
                          <a:cs typeface="Times New Roman" panose="02020603050405020304" pitchFamily="18" charset="0"/>
                        </a:rPr>
                        <a:t>5</a:t>
                      </a:r>
                      <a:r>
                        <a:rPr lang="el-GR" b="0" dirty="0">
                          <a:solidFill>
                            <a:srgbClr val="333333"/>
                          </a:solidFill>
                          <a:effectLst/>
                          <a:latin typeface="Times New Roman" panose="02020603050405020304" pitchFamily="18" charset="0"/>
                          <a:cs typeface="Times New Roman" panose="02020603050405020304" pitchFamily="18" charset="0"/>
                        </a:rPr>
                        <a:t>καὶ </a:t>
                      </a:r>
                      <a:r>
                        <a:rPr lang="el-GR" b="0" dirty="0" err="1">
                          <a:solidFill>
                            <a:srgbClr val="333333"/>
                          </a:solidFill>
                          <a:effectLst/>
                          <a:latin typeface="Times New Roman" panose="02020603050405020304" pitchFamily="18" charset="0"/>
                          <a:cs typeface="Times New Roman" panose="02020603050405020304" pitchFamily="18" charset="0"/>
                        </a:rPr>
                        <a:t>κνώδαλ</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ἐν</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βένθεσσι</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πορφυρέας</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ἁλός</a:t>
                      </a:r>
                      <a:r>
                        <a:rPr lang="el-GR" b="0" dirty="0">
                          <a:solidFill>
                            <a:srgbClr val="333333"/>
                          </a:solidFill>
                          <a:effectLst/>
                          <a:latin typeface="Times New Roman" panose="02020603050405020304" pitchFamily="18" charset="0"/>
                          <a:cs typeface="Times New Roman" panose="02020603050405020304" pitchFamily="18" charset="0"/>
                        </a:rPr>
                        <a:t>·</a:t>
                      </a:r>
                      <a:br>
                        <a:rPr lang="el-GR" b="0" dirty="0">
                          <a:solidFill>
                            <a:srgbClr val="333333"/>
                          </a:solidFill>
                          <a:effectLst/>
                          <a:latin typeface="Times New Roman" panose="02020603050405020304" pitchFamily="18" charset="0"/>
                          <a:cs typeface="Times New Roman" panose="02020603050405020304" pitchFamily="18" charset="0"/>
                        </a:rPr>
                      </a:br>
                      <a:r>
                        <a:rPr lang="el-GR" b="0" dirty="0" err="1">
                          <a:solidFill>
                            <a:srgbClr val="333333"/>
                          </a:solidFill>
                          <a:effectLst/>
                          <a:latin typeface="Times New Roman" panose="02020603050405020304" pitchFamily="18" charset="0"/>
                          <a:cs typeface="Times New Roman" panose="02020603050405020304" pitchFamily="18" charset="0"/>
                        </a:rPr>
                        <a:t>εὕδουσι</a:t>
                      </a:r>
                      <a:r>
                        <a:rPr lang="el-GR" b="0" dirty="0">
                          <a:solidFill>
                            <a:srgbClr val="333333"/>
                          </a:solidFill>
                          <a:effectLst/>
                          <a:latin typeface="Times New Roman" panose="02020603050405020304" pitchFamily="18" charset="0"/>
                          <a:cs typeface="Times New Roman" panose="02020603050405020304" pitchFamily="18" charset="0"/>
                        </a:rPr>
                        <a:t> δ᾽ </a:t>
                      </a:r>
                      <a:r>
                        <a:rPr lang="el-GR" b="0" dirty="0" err="1">
                          <a:solidFill>
                            <a:srgbClr val="333333"/>
                          </a:solidFill>
                          <a:effectLst/>
                          <a:latin typeface="Times New Roman" panose="02020603050405020304" pitchFamily="18" charset="0"/>
                          <a:cs typeface="Times New Roman" panose="02020603050405020304" pitchFamily="18" charset="0"/>
                        </a:rPr>
                        <a:t>οἰωνῶν</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φῦλα</a:t>
                      </a:r>
                      <a:r>
                        <a:rPr lang="el-GR" b="0" dirty="0">
                          <a:solidFill>
                            <a:srgbClr val="333333"/>
                          </a:solidFill>
                          <a:effectLst/>
                          <a:latin typeface="Times New Roman" panose="02020603050405020304" pitchFamily="18" charset="0"/>
                          <a:cs typeface="Times New Roman" panose="02020603050405020304" pitchFamily="18" charset="0"/>
                        </a:rPr>
                        <a:t> </a:t>
                      </a:r>
                      <a:r>
                        <a:rPr lang="el-GR" b="0" dirty="0" err="1">
                          <a:solidFill>
                            <a:srgbClr val="333333"/>
                          </a:solidFill>
                          <a:effectLst/>
                          <a:latin typeface="Times New Roman" panose="02020603050405020304" pitchFamily="18" charset="0"/>
                          <a:cs typeface="Times New Roman" panose="02020603050405020304" pitchFamily="18" charset="0"/>
                        </a:rPr>
                        <a:t>τανυπτερύγων</a:t>
                      </a:r>
                      <a:r>
                        <a:rPr lang="el-GR" b="0" dirty="0">
                          <a:solidFill>
                            <a:srgbClr val="333333"/>
                          </a:solidFill>
                          <a:effectLst/>
                          <a:latin typeface="Times New Roman" panose="02020603050405020304" pitchFamily="18" charset="0"/>
                          <a:cs typeface="Times New Roman" panose="02020603050405020304" pitchFamily="18" charset="0"/>
                        </a:rPr>
                        <a:t>.</a:t>
                      </a:r>
                      <a:endParaRPr lang="el-GR" sz="1800" b="0" kern="1200" dirty="0">
                        <a:solidFill>
                          <a:srgbClr val="333333"/>
                        </a:solidFill>
                        <a:effectLst/>
                        <a:latin typeface="Times New Roman" panose="02020603050405020304" pitchFamily="18" charset="0"/>
                        <a:ea typeface="+mn-ea"/>
                        <a:cs typeface="Times New Roman" panose="02020603050405020304" pitchFamily="18" charset="0"/>
                      </a:endParaRPr>
                    </a:p>
                    <a:p>
                      <a:endParaRPr lang="el-GR" sz="1800" b="0" kern="1200" dirty="0">
                        <a:solidFill>
                          <a:srgbClr val="333333"/>
                        </a:solidFill>
                        <a:effectLst/>
                        <a:latin typeface="Calibri" panose="020F0502020204030204" pitchFamily="34" charset="0"/>
                        <a:ea typeface="+mn-ea"/>
                        <a:cs typeface="+mn-cs"/>
                      </a:endParaRPr>
                    </a:p>
                    <a:p>
                      <a:endParaRPr lang="el-GR" sz="1800" b="0" kern="1200" dirty="0">
                        <a:solidFill>
                          <a:srgbClr val="333333"/>
                        </a:solidFill>
                        <a:effectLst/>
                        <a:latin typeface="Calibri" panose="020F0502020204030204" pitchFamily="34" charset="0"/>
                        <a:ea typeface="+mn-ea"/>
                        <a:cs typeface="+mn-cs"/>
                      </a:endParaRPr>
                    </a:p>
                    <a:p>
                      <a:endParaRPr lang="el-GR" sz="1800" b="0" kern="1200" dirty="0">
                        <a:solidFill>
                          <a:srgbClr val="333333"/>
                        </a:solidFill>
                        <a:effectLst/>
                        <a:latin typeface="Calibri" panose="020F0502020204030204" pitchFamily="34" charset="0"/>
                        <a:ea typeface="+mn-ea"/>
                        <a:cs typeface="+mn-cs"/>
                      </a:endParaRPr>
                    </a:p>
                    <a:p>
                      <a:endParaRPr lang="el-GR" sz="1800" b="0" kern="1200" dirty="0">
                        <a:solidFill>
                          <a:srgbClr val="333333"/>
                        </a:solidFill>
                        <a:effectLst/>
                        <a:latin typeface="Calibri" panose="020F0502020204030204" pitchFamily="34" charset="0"/>
                        <a:ea typeface="+mn-ea"/>
                        <a:cs typeface="+mn-cs"/>
                      </a:endParaRPr>
                    </a:p>
                    <a:p>
                      <a:endParaRPr lang="el-GR" sz="1800" b="0" kern="1200" dirty="0">
                        <a:solidFill>
                          <a:srgbClr val="333333"/>
                        </a:solidFill>
                        <a:effectLst/>
                        <a:latin typeface="Calibri" panose="020F0502020204030204" pitchFamily="34" charset="0"/>
                        <a:ea typeface="+mn-ea"/>
                        <a:cs typeface="+mn-cs"/>
                      </a:endParaRPr>
                    </a:p>
                    <a:p>
                      <a:endParaRPr lang="el-GR" sz="1800" b="0" kern="1200" dirty="0">
                        <a:solidFill>
                          <a:srgbClr val="333333"/>
                        </a:solidFill>
                        <a:effectLst/>
                        <a:latin typeface="Calibri" panose="020F0502020204030204" pitchFamily="34" charset="0"/>
                        <a:ea typeface="+mn-ea"/>
                        <a:cs typeface="+mn-cs"/>
                      </a:endParaRPr>
                    </a:p>
                  </a:txBody>
                  <a:tcPr anchor="ctr">
                    <a:lnL>
                      <a:noFill/>
                    </a:lnL>
                    <a:lnR>
                      <a:noFill/>
                    </a:lnR>
                    <a:lnT>
                      <a:noFill/>
                    </a:lnT>
                    <a:lnB>
                      <a:noFill/>
                    </a:lnB>
                    <a:noFill/>
                  </a:tcPr>
                </a:tc>
                <a:extLst>
                  <a:ext uri="{0D108BD9-81ED-4DB2-BD59-A6C34878D82A}">
                    <a16:rowId xmlns:a16="http://schemas.microsoft.com/office/drawing/2014/main" val="4189712805"/>
                  </a:ext>
                </a:extLst>
              </a:tr>
            </a:tbl>
          </a:graphicData>
        </a:graphic>
      </p:graphicFrame>
      <p:sp>
        <p:nvSpPr>
          <p:cNvPr id="5" name="Rectangle 1">
            <a:extLst>
              <a:ext uri="{FF2B5EF4-FFF2-40B4-BE49-F238E27FC236}">
                <a16:creationId xmlns:a16="http://schemas.microsoft.com/office/drawing/2014/main" id="{D20F79BA-91B1-A7EE-B7D1-7EB3FCC966FD}"/>
              </a:ext>
            </a:extLst>
          </p:cNvPr>
          <p:cNvSpPr>
            <a:spLocks noChangeArrowheads="1"/>
          </p:cNvSpPr>
          <p:nvPr/>
        </p:nvSpPr>
        <p:spPr bwMode="auto">
          <a:xfrm>
            <a:off x="6003925" y="1469138"/>
            <a:ext cx="12885" cy="712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2696"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7F9B682-2333-86F3-70A6-02CD86E961C2}"/>
              </a:ext>
            </a:extLst>
          </p:cNvPr>
          <p:cNvSpPr txBox="1"/>
          <p:nvPr/>
        </p:nvSpPr>
        <p:spPr>
          <a:xfrm>
            <a:off x="6760723" y="1731523"/>
            <a:ext cx="4939476" cy="3970318"/>
          </a:xfrm>
          <a:prstGeom prst="rect">
            <a:avLst/>
          </a:prstGeom>
          <a:noFill/>
        </p:spPr>
        <p:txBody>
          <a:bodyPr wrap="square" rtlCol="0">
            <a:spAutoFit/>
          </a:bodyPr>
          <a:lstStyle/>
          <a:p>
            <a:endParaRPr lang="en-US" sz="1800" b="0" kern="1200" dirty="0">
              <a:solidFill>
                <a:srgbClr val="333333"/>
              </a:solidFill>
              <a:effectLst/>
              <a:latin typeface="Times New Roman" panose="02020603050405020304" pitchFamily="18" charset="0"/>
              <a:cs typeface="Times New Roman" panose="02020603050405020304" pitchFamily="18" charset="0"/>
            </a:endParaRPr>
          </a:p>
          <a:p>
            <a:endParaRPr lang="en-US" dirty="0">
              <a:solidFill>
                <a:srgbClr val="333333"/>
              </a:solidFill>
              <a:latin typeface="Times New Roman" panose="02020603050405020304" pitchFamily="18" charset="0"/>
              <a:cs typeface="Times New Roman" panose="02020603050405020304" pitchFamily="18" charset="0"/>
            </a:endParaRPr>
          </a:p>
          <a:p>
            <a:endParaRPr lang="en-US" sz="1800" b="0" kern="1200" dirty="0">
              <a:solidFill>
                <a:srgbClr val="333333"/>
              </a:solidFill>
              <a:effectLst/>
              <a:latin typeface="Times New Roman" panose="02020603050405020304" pitchFamily="18" charset="0"/>
              <a:cs typeface="Times New Roman" panose="02020603050405020304" pitchFamily="18" charset="0"/>
            </a:endParaRPr>
          </a:p>
          <a:p>
            <a:r>
              <a:rPr lang="el-GR" sz="1800" b="0" kern="1200" dirty="0">
                <a:solidFill>
                  <a:srgbClr val="333333"/>
                </a:solidFill>
                <a:effectLst/>
                <a:latin typeface="Times New Roman" panose="02020603050405020304" pitchFamily="18" charset="0"/>
                <a:cs typeface="Times New Roman" panose="02020603050405020304" pitchFamily="18" charset="0"/>
              </a:rPr>
              <a:t>Κοιμούνται οι βουνοκορφές κοιμούνται τα φαράγγια,</a:t>
            </a:r>
          </a:p>
          <a:p>
            <a:r>
              <a:rPr lang="el-GR" sz="1800" b="0" kern="1200" dirty="0">
                <a:solidFill>
                  <a:srgbClr val="333333"/>
                </a:solidFill>
                <a:effectLst/>
                <a:latin typeface="Times New Roman" panose="02020603050405020304" pitchFamily="18" charset="0"/>
                <a:cs typeface="Times New Roman" panose="02020603050405020304" pitchFamily="18" charset="0"/>
              </a:rPr>
              <a:t>κοιμούνται οι χαράδρες και οι κορυφογραμμές,</a:t>
            </a:r>
          </a:p>
          <a:p>
            <a:r>
              <a:rPr lang="el-GR" sz="1800" b="0" kern="1200" dirty="0">
                <a:solidFill>
                  <a:srgbClr val="333333"/>
                </a:solidFill>
                <a:effectLst/>
                <a:latin typeface="Times New Roman" panose="02020603050405020304" pitchFamily="18" charset="0"/>
                <a:cs typeface="Times New Roman" panose="02020603050405020304" pitchFamily="18" charset="0"/>
              </a:rPr>
              <a:t>και τα σερνάμενα πάνω στη γη τη σκοτεινόχρωμη,</a:t>
            </a:r>
          </a:p>
          <a:p>
            <a:r>
              <a:rPr lang="el-GR" sz="1800" b="0" kern="1200" dirty="0">
                <a:solidFill>
                  <a:srgbClr val="333333"/>
                </a:solidFill>
                <a:effectLst/>
                <a:latin typeface="Times New Roman" panose="02020603050405020304" pitchFamily="18" charset="0"/>
                <a:cs typeface="Times New Roman" panose="02020603050405020304" pitchFamily="18" charset="0"/>
              </a:rPr>
              <a:t>τα άγρια του βουνού και τα μελίσσια,</a:t>
            </a:r>
          </a:p>
          <a:p>
            <a:r>
              <a:rPr lang="el-GR" sz="1800" b="0" kern="1200" dirty="0">
                <a:solidFill>
                  <a:srgbClr val="333333"/>
                </a:solidFill>
                <a:effectLst/>
                <a:latin typeface="Times New Roman" panose="02020603050405020304" pitchFamily="18" charset="0"/>
                <a:cs typeface="Times New Roman" panose="02020603050405020304" pitchFamily="18" charset="0"/>
              </a:rPr>
              <a:t>ακόμη και τα κήτη στα βάθη της θάλασσας5</a:t>
            </a:r>
          </a:p>
          <a:p>
            <a:r>
              <a:rPr lang="el-GR" sz="1800" b="0" kern="1200" dirty="0">
                <a:solidFill>
                  <a:srgbClr val="333333"/>
                </a:solidFill>
                <a:effectLst/>
                <a:latin typeface="Times New Roman" panose="02020603050405020304" pitchFamily="18" charset="0"/>
                <a:cs typeface="Times New Roman" panose="02020603050405020304" pitchFamily="18" charset="0"/>
              </a:rPr>
              <a:t>κοιμούνται και τα </a:t>
            </a:r>
            <a:r>
              <a:rPr lang="el-GR" sz="1800" b="0" kern="1200" dirty="0" err="1">
                <a:solidFill>
                  <a:srgbClr val="333333"/>
                </a:solidFill>
                <a:effectLst/>
                <a:latin typeface="Times New Roman" panose="02020603050405020304" pitchFamily="18" charset="0"/>
                <a:cs typeface="Times New Roman" panose="02020603050405020304" pitchFamily="18" charset="0"/>
              </a:rPr>
              <a:t>μακροφτέρουγα</a:t>
            </a:r>
            <a:r>
              <a:rPr lang="el-GR" sz="1800" b="0" kern="1200" dirty="0">
                <a:solidFill>
                  <a:srgbClr val="333333"/>
                </a:solidFill>
                <a:effectLst/>
                <a:latin typeface="Times New Roman" panose="02020603050405020304" pitchFamily="18" charset="0"/>
                <a:cs typeface="Times New Roman" panose="02020603050405020304" pitchFamily="18" charset="0"/>
              </a:rPr>
              <a:t> πουλιά.</a:t>
            </a:r>
          </a:p>
          <a:p>
            <a:r>
              <a:rPr lang="el-GR" sz="1800" b="0" kern="1200" dirty="0">
                <a:solidFill>
                  <a:srgbClr val="333333"/>
                </a:solidFill>
                <a:effectLst/>
                <a:latin typeface="Times New Roman" panose="02020603050405020304" pitchFamily="18" charset="0"/>
                <a:cs typeface="Times New Roman" panose="02020603050405020304" pitchFamily="18" charset="0"/>
              </a:rPr>
              <a:t> </a:t>
            </a:r>
          </a:p>
          <a:p>
            <a:r>
              <a:rPr lang="el-GR" sz="1800" b="0" kern="1200" dirty="0">
                <a:solidFill>
                  <a:srgbClr val="333333"/>
                </a:solidFill>
                <a:effectLst/>
                <a:latin typeface="Times New Roman" panose="02020603050405020304" pitchFamily="18" charset="0"/>
                <a:cs typeface="Times New Roman" panose="02020603050405020304" pitchFamily="18" charset="0"/>
              </a:rPr>
              <a:t>(μετάφραση Μ. Ζ. </a:t>
            </a:r>
            <a:r>
              <a:rPr lang="el-GR" sz="1800" b="0" kern="1200" dirty="0" err="1">
                <a:solidFill>
                  <a:srgbClr val="333333"/>
                </a:solidFill>
                <a:effectLst/>
                <a:latin typeface="Times New Roman" panose="02020603050405020304" pitchFamily="18" charset="0"/>
                <a:cs typeface="Times New Roman" panose="02020603050405020304" pitchFamily="18" charset="0"/>
              </a:rPr>
              <a:t>Κοπιδάκης</a:t>
            </a:r>
            <a:r>
              <a:rPr lang="el-GR" sz="1800" b="0" kern="1200" dirty="0">
                <a:solidFill>
                  <a:srgbClr val="333333"/>
                </a:solidFill>
                <a:effectLst/>
                <a:latin typeface="Times New Roman" panose="02020603050405020304" pitchFamily="18" charset="0"/>
                <a:cs typeface="Times New Roman" panose="02020603050405020304" pitchFamily="18" charset="0"/>
              </a:rPr>
              <a:t>)</a:t>
            </a:r>
            <a:br>
              <a:rPr lang="el-GR" b="0" dirty="0">
                <a:solidFill>
                  <a:srgbClr val="333333"/>
                </a:solidFill>
                <a:effectLst/>
                <a:latin typeface="Calibri" panose="020F0502020204030204" pitchFamily="34" charset="0"/>
              </a:rPr>
            </a:br>
            <a:endParaRPr lang="el-GR" b="0" dirty="0">
              <a:solidFill>
                <a:srgbClr val="333333"/>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356891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91801" y="1730429"/>
            <a:ext cx="5053593" cy="1754326"/>
          </a:xfrm>
          <a:prstGeom prst="rect">
            <a:avLst/>
          </a:prstGeom>
          <a:noFill/>
        </p:spPr>
        <p:txBody>
          <a:bodyPr wrap="square">
            <a:spAutoFit/>
          </a:bodyPr>
          <a:lstStyle/>
          <a:p>
            <a:pPr marL="0" marR="0">
              <a:spcBef>
                <a:spcPts val="0"/>
              </a:spcBef>
              <a:spcAft>
                <a:spcPts val="0"/>
              </a:spcAft>
            </a:pPr>
            <a:r>
              <a:rPr lang="el-GR" b="0" i="0" dirty="0">
                <a:solidFill>
                  <a:srgbClr val="333333"/>
                </a:solidFill>
                <a:effectLst/>
                <a:highlight>
                  <a:srgbClr val="FFFFFF"/>
                </a:highlight>
                <a:latin typeface="Calibri" panose="020F0502020204030204" pitchFamily="34" charset="0"/>
              </a:rPr>
              <a:t>ὦ </a:t>
            </a:r>
            <a:r>
              <a:rPr lang="el-GR" b="0" i="0" dirty="0" err="1">
                <a:solidFill>
                  <a:srgbClr val="333333"/>
                </a:solidFill>
                <a:effectLst/>
                <a:highlight>
                  <a:srgbClr val="FFFFFF"/>
                </a:highlight>
                <a:latin typeface="Calibri" panose="020F0502020204030204" pitchFamily="34" charset="0"/>
              </a:rPr>
              <a:t>φιλτάτη</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Λάκαινα</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χαῖρε</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Λαμπιτοῖ</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οἷον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τὸ</a:t>
            </a:r>
            <a:r>
              <a:rPr lang="el-GR" b="0" i="0" dirty="0">
                <a:solidFill>
                  <a:srgbClr val="333333"/>
                </a:solidFill>
                <a:effectLst/>
                <a:highlight>
                  <a:srgbClr val="FFFFFF"/>
                </a:highlight>
                <a:latin typeface="Calibri" panose="020F0502020204030204" pitchFamily="34" charset="0"/>
              </a:rPr>
              <a:t> κάλλος, </a:t>
            </a:r>
            <a:r>
              <a:rPr lang="el-GR" b="0" i="0" dirty="0" err="1">
                <a:solidFill>
                  <a:srgbClr val="333333"/>
                </a:solidFill>
                <a:effectLst/>
                <a:highlight>
                  <a:srgbClr val="FFFFFF"/>
                </a:highlight>
                <a:latin typeface="Calibri" panose="020F0502020204030204" pitchFamily="34" charset="0"/>
              </a:rPr>
              <a:t>γλυκυτάτη</a:t>
            </a:r>
            <a:r>
              <a:rPr lang="el-GR" b="0" i="0" dirty="0">
                <a:solidFill>
                  <a:srgbClr val="333333"/>
                </a:solidFill>
                <a:effectLst/>
                <a:highlight>
                  <a:srgbClr val="FFFFFF"/>
                </a:highlight>
                <a:latin typeface="Calibri" panose="020F0502020204030204" pitchFamily="34" charset="0"/>
              </a:rPr>
              <a:t>, σου φαίνεται.</a:t>
            </a:r>
            <a:br>
              <a:rPr lang="el-GR" dirty="0"/>
            </a:br>
            <a:r>
              <a:rPr lang="el-GR" b="0" i="0" dirty="0">
                <a:solidFill>
                  <a:srgbClr val="999999"/>
                </a:solidFill>
                <a:effectLst/>
                <a:highlight>
                  <a:srgbClr val="FFFFFF"/>
                </a:highlight>
                <a:latin typeface="Calibri" panose="020F0502020204030204" pitchFamily="34" charset="0"/>
              </a:rPr>
              <a:t>80</a:t>
            </a:r>
            <a:r>
              <a:rPr lang="el-GR" b="0" i="0" dirty="0">
                <a:solidFill>
                  <a:srgbClr val="333333"/>
                </a:solidFill>
                <a:effectLst/>
                <a:highlight>
                  <a:srgbClr val="FFFFFF"/>
                </a:highlight>
                <a:latin typeface="Calibri" panose="020F0502020204030204" pitchFamily="34" charset="0"/>
              </a:rPr>
              <a:t>ὡς δ᾽ </a:t>
            </a:r>
            <a:r>
              <a:rPr lang="el-GR" b="0" i="0" dirty="0" err="1">
                <a:solidFill>
                  <a:srgbClr val="333333"/>
                </a:solidFill>
                <a:effectLst/>
                <a:highlight>
                  <a:srgbClr val="FFFFFF"/>
                </a:highlight>
                <a:latin typeface="Calibri" panose="020F0502020204030204" pitchFamily="34" charset="0"/>
              </a:rPr>
              <a:t>εὐχροεῖς</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ὡς</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δὲ</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σφριγᾷ</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τὸ</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σῶμά</a:t>
            </a:r>
            <a:r>
              <a:rPr lang="el-GR" b="0" i="0" dirty="0">
                <a:solidFill>
                  <a:srgbClr val="333333"/>
                </a:solidFill>
                <a:effectLst/>
                <a:highlight>
                  <a:srgbClr val="FFFFFF"/>
                </a:highlight>
                <a:latin typeface="Calibri" panose="020F0502020204030204" pitchFamily="34" charset="0"/>
              </a:rPr>
              <a:t> σου.</a:t>
            </a:r>
            <a:br>
              <a:rPr lang="el-GR" dirty="0"/>
            </a:br>
            <a:r>
              <a:rPr lang="el-GR" b="0" i="0" dirty="0" err="1">
                <a:solidFill>
                  <a:srgbClr val="333333"/>
                </a:solidFill>
                <a:effectLst/>
                <a:highlight>
                  <a:srgbClr val="FFFFFF"/>
                </a:highlight>
                <a:latin typeface="Calibri" panose="020F0502020204030204" pitchFamily="34" charset="0"/>
              </a:rPr>
              <a:t>κἂν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ταῦρον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ἄγχοις</a:t>
            </a:r>
            <a:r>
              <a:rPr lang="el-GR" b="0" i="0" dirty="0">
                <a:solidFill>
                  <a:srgbClr val="333333"/>
                </a:solidFill>
                <a:effectLst/>
                <a:highlight>
                  <a:srgbClr val="FFFFFF"/>
                </a:highlight>
                <a:latin typeface="Calibri" panose="020F0502020204030204" pitchFamily="34" charset="0"/>
              </a:rPr>
              <a:t>. </a:t>
            </a:r>
            <a:r>
              <a:rPr lang="el-GR" b="1" i="0" dirty="0">
                <a:solidFill>
                  <a:srgbClr val="999999"/>
                </a:solidFill>
                <a:effectLst/>
                <a:highlight>
                  <a:srgbClr val="FFFFFF"/>
                </a:highlight>
                <a:latin typeface="Calibri" panose="020F0502020204030204" pitchFamily="34" charset="0"/>
              </a:rPr>
              <a:t>ΛΑΜΠΙΤΩ.</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μάλα</a:t>
            </a:r>
            <a:r>
              <a:rPr lang="el-GR" b="0" i="0" dirty="0">
                <a:solidFill>
                  <a:srgbClr val="333333"/>
                </a:solidFill>
                <a:effectLst/>
                <a:highlight>
                  <a:srgbClr val="FFFFFF"/>
                </a:highlight>
                <a:latin typeface="Calibri" panose="020F0502020204030204" pitchFamily="34" charset="0"/>
              </a:rPr>
              <a:t> γ᾽, </a:t>
            </a:r>
            <a:r>
              <a:rPr lang="el-GR" b="0" i="0" dirty="0" err="1">
                <a:solidFill>
                  <a:srgbClr val="333333"/>
                </a:solidFill>
                <a:effectLst/>
                <a:highlight>
                  <a:srgbClr val="FFFFFF"/>
                </a:highlight>
                <a:latin typeface="Calibri" panose="020F0502020204030204" pitchFamily="34" charset="0"/>
              </a:rPr>
              <a:t>οἰῶ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ναὶ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τὼ</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σιώ</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γυμνάδδομαι</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γὰρ</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καὶ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ποτὶ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πυγὰν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ἅλλομαι</a:t>
            </a:r>
            <a:r>
              <a:rPr lang="el-GR" b="0" i="0" dirty="0">
                <a:solidFill>
                  <a:srgbClr val="333333"/>
                </a:solidFill>
                <a:effectLst/>
                <a:highlight>
                  <a:srgbClr val="FFFFFF"/>
                </a:highlight>
                <a:latin typeface="Calibri" panose="020F0502020204030204" pitchFamily="34" charset="0"/>
              </a:rPr>
              <a:t>.</a:t>
            </a:r>
            <a:endParaRPr lang="en-US" sz="1800" dirty="0">
              <a:solidFill>
                <a:srgbClr val="00000A"/>
              </a:solidFill>
              <a:effectLst/>
              <a:latin typeface="Calibri" panose="020F0502020204030204" pitchFamily="34" charset="0"/>
              <a:ea typeface="Droid Sans Fallback"/>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91801" y="643812"/>
            <a:ext cx="11208398" cy="584775"/>
          </a:xfrm>
          <a:prstGeom prst="rect">
            <a:avLst/>
          </a:prstGeom>
          <a:noFill/>
        </p:spPr>
        <p:txBody>
          <a:bodyPr wrap="square" rtlCol="0">
            <a:spAutoFit/>
          </a:bodyPr>
          <a:lstStyle/>
          <a:p>
            <a:pPr algn="ctr"/>
            <a:r>
              <a:rPr lang="en-US" sz="3200" dirty="0"/>
              <a:t>Aristophanes </a:t>
            </a:r>
            <a:r>
              <a:rPr lang="el-GR" sz="3200" b="1" i="1" dirty="0" err="1"/>
              <a:t>Λυσιστράτη</a:t>
            </a:r>
            <a:r>
              <a:rPr lang="en-US" sz="2400" dirty="0">
                <a:solidFill>
                  <a:srgbClr val="000000"/>
                </a:solidFill>
                <a:latin typeface="TimesNewRomanPSMT"/>
                <a:ea typeface="Times New Roman" panose="02020603050405020304" pitchFamily="18" charset="0"/>
                <a:cs typeface="Times New Roman" panose="02020603050405020304" pitchFamily="18" charset="0"/>
              </a:rPr>
              <a:t>, </a:t>
            </a:r>
            <a:r>
              <a:rPr lang="el-GR" sz="2400" dirty="0">
                <a:solidFill>
                  <a:srgbClr val="000000"/>
                </a:solidFill>
                <a:latin typeface="TimesNewRomanPSMT"/>
                <a:ea typeface="Times New Roman" panose="02020603050405020304" pitchFamily="18" charset="0"/>
                <a:cs typeface="Times New Roman" panose="02020603050405020304" pitchFamily="18" charset="0"/>
              </a:rPr>
              <a:t>78</a:t>
            </a:r>
            <a:r>
              <a:rPr lang="en-US" sz="2400" dirty="0">
                <a:solidFill>
                  <a:srgbClr val="000000"/>
                </a:solidFill>
                <a:latin typeface="TimesNewRomanPSMT"/>
                <a:ea typeface="Times New Roman" panose="02020603050405020304" pitchFamily="18" charset="0"/>
                <a:cs typeface="Times New Roman" panose="02020603050405020304" pitchFamily="18" charset="0"/>
              </a:rPr>
              <a:t>-</a:t>
            </a:r>
            <a:r>
              <a:rPr lang="el-GR" sz="2400" dirty="0">
                <a:solidFill>
                  <a:srgbClr val="000000"/>
                </a:solidFill>
                <a:latin typeface="TimesNewRomanPSMT"/>
                <a:ea typeface="Times New Roman" panose="02020603050405020304" pitchFamily="18" charset="0"/>
                <a:cs typeface="Times New Roman" panose="02020603050405020304" pitchFamily="18" charset="0"/>
              </a:rPr>
              <a:t>83</a:t>
            </a:r>
            <a:r>
              <a:rPr lang="en-US" sz="2400" dirty="0">
                <a:solidFill>
                  <a:srgbClr val="000000"/>
                </a:solidFill>
                <a:latin typeface="TimesNewRomanPSMT"/>
                <a:ea typeface="Times New Roman" panose="02020603050405020304" pitchFamily="18" charset="0"/>
                <a:cs typeface="Times New Roman" panose="02020603050405020304" pitchFamily="18" charset="0"/>
              </a:rPr>
              <a:t> </a:t>
            </a:r>
            <a:endParaRPr lang="en-US" sz="2400" dirty="0"/>
          </a:p>
        </p:txBody>
      </p:sp>
      <p:sp>
        <p:nvSpPr>
          <p:cNvPr id="2" name="TextBox 1">
            <a:extLst>
              <a:ext uri="{FF2B5EF4-FFF2-40B4-BE49-F238E27FC236}">
                <a16:creationId xmlns:a16="http://schemas.microsoft.com/office/drawing/2014/main" id="{78FD2808-E5F5-57D4-103B-66F815521B33}"/>
              </a:ext>
            </a:extLst>
          </p:cNvPr>
          <p:cNvSpPr txBox="1"/>
          <p:nvPr/>
        </p:nvSpPr>
        <p:spPr>
          <a:xfrm>
            <a:off x="5633695" y="1929196"/>
            <a:ext cx="5869858" cy="2308324"/>
          </a:xfrm>
          <a:prstGeom prst="rect">
            <a:avLst/>
          </a:prstGeom>
          <a:noFill/>
        </p:spPr>
        <p:txBody>
          <a:bodyPr wrap="square" rtlCol="0">
            <a:spAutoFit/>
          </a:bodyPr>
          <a:lstStyle/>
          <a:p>
            <a:pPr algn="r"/>
            <a:r>
              <a:rPr lang="el-GR" b="0" i="0" dirty="0">
                <a:solidFill>
                  <a:srgbClr val="333333"/>
                </a:solidFill>
                <a:effectLst/>
                <a:highlight>
                  <a:srgbClr val="FFFFFF"/>
                </a:highlight>
                <a:latin typeface="Calibri" panose="020F0502020204030204" pitchFamily="34" charset="0"/>
              </a:rPr>
              <a:t>Χρυσή μου, καλωσόρισες! Τί θάμπος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ομορφιές είναι τούτες! Όλη αστράφτεις.</a:t>
            </a:r>
            <a:br>
              <a:rPr lang="el-GR" b="0" i="0" dirty="0">
                <a:solidFill>
                  <a:srgbClr val="333333"/>
                </a:solidFill>
                <a:effectLst/>
                <a:highlight>
                  <a:srgbClr val="FFFFFF"/>
                </a:highlight>
                <a:latin typeface="Calibri" panose="020F0502020204030204" pitchFamily="34" charset="0"/>
              </a:rPr>
            </a:br>
            <a:r>
              <a:rPr lang="el-GR" b="0" i="0" dirty="0">
                <a:solidFill>
                  <a:srgbClr val="999999"/>
                </a:solidFill>
                <a:effectLst/>
                <a:highlight>
                  <a:srgbClr val="FFFFFF"/>
                </a:highlight>
                <a:latin typeface="Calibri" panose="020F0502020204030204" pitchFamily="34" charset="0"/>
              </a:rPr>
              <a:t>80</a:t>
            </a:r>
            <a:r>
              <a:rPr lang="el-GR" b="0" i="0" dirty="0">
                <a:solidFill>
                  <a:srgbClr val="333333"/>
                </a:solidFill>
                <a:effectLst/>
                <a:highlight>
                  <a:srgbClr val="FFFFFF"/>
                </a:highlight>
                <a:latin typeface="Calibri" panose="020F0502020204030204" pitchFamily="34" charset="0"/>
              </a:rPr>
              <a:t>Τί χρώμα ροδοκόκκινο, τί σώμα</a:t>
            </a:r>
            <a:br>
              <a:rPr lang="el-GR" b="0" i="0" dirty="0">
                <a:solidFill>
                  <a:srgbClr val="333333"/>
                </a:solidFill>
                <a:effectLst/>
                <a:highlight>
                  <a:srgbClr val="FFFFFF"/>
                </a:highlight>
                <a:latin typeface="Calibri" panose="020F0502020204030204" pitchFamily="34" charset="0"/>
              </a:rPr>
            </a:br>
            <a:r>
              <a:rPr lang="el-GR" b="0" i="0" dirty="0" err="1">
                <a:solidFill>
                  <a:srgbClr val="333333"/>
                </a:solidFill>
                <a:effectLst/>
                <a:highlight>
                  <a:srgbClr val="FFFFFF"/>
                </a:highlight>
                <a:latin typeface="Calibri" panose="020F0502020204030204" pitchFamily="34" charset="0"/>
              </a:rPr>
              <a:t>σφιχτοκρέατο</a:t>
            </a:r>
            <a:r>
              <a:rPr lang="el-GR" b="0" i="0" dirty="0">
                <a:solidFill>
                  <a:srgbClr val="333333"/>
                </a:solidFill>
                <a:effectLst/>
                <a:highlight>
                  <a:srgbClr val="FFFFFF"/>
                </a:highlight>
                <a:latin typeface="Calibri" panose="020F0502020204030204" pitchFamily="34" charset="0"/>
              </a:rPr>
              <a:t>! Και ταύρο βάνεις </a:t>
            </a:r>
            <a:r>
              <a:rPr lang="el-GR" b="0" i="0" dirty="0" err="1">
                <a:solidFill>
                  <a:srgbClr val="333333"/>
                </a:solidFill>
                <a:effectLst/>
                <a:highlight>
                  <a:srgbClr val="FFFFFF"/>
                </a:highlight>
                <a:latin typeface="Calibri" panose="020F0502020204030204" pitchFamily="34" charset="0"/>
              </a:rPr>
              <a:t>κάτου</a:t>
            </a:r>
            <a:r>
              <a:rPr lang="el-GR" b="0" i="0" dirty="0">
                <a:solidFill>
                  <a:srgbClr val="333333"/>
                </a:solidFill>
                <a:effectLst/>
                <a:highlight>
                  <a:srgbClr val="FFFFFF"/>
                </a:highlight>
                <a:latin typeface="Calibri" panose="020F0502020204030204" pitchFamily="34" charset="0"/>
              </a:rPr>
              <a:t>.</a:t>
            </a:r>
            <a:br>
              <a:rPr lang="el-GR" b="0" i="0" dirty="0">
                <a:solidFill>
                  <a:srgbClr val="333333"/>
                </a:solidFill>
                <a:effectLst/>
                <a:highlight>
                  <a:srgbClr val="FFFFFF"/>
                </a:highlight>
                <a:latin typeface="Calibri" panose="020F0502020204030204" pitchFamily="34" charset="0"/>
              </a:rPr>
            </a:br>
            <a:r>
              <a:rPr lang="el-GR" b="1" i="0" dirty="0">
                <a:solidFill>
                  <a:srgbClr val="999999"/>
                </a:solidFill>
                <a:effectLst/>
                <a:highlight>
                  <a:srgbClr val="FFFFFF"/>
                </a:highlight>
                <a:latin typeface="Calibri" panose="020F0502020204030204" pitchFamily="34" charset="0"/>
              </a:rPr>
              <a:t>ΛΑΜΠΙΤΩ</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Και ναι, </a:t>
            </a:r>
            <a:r>
              <a:rPr lang="el-GR" b="0" i="0" dirty="0" err="1">
                <a:solidFill>
                  <a:srgbClr val="333333"/>
                </a:solidFill>
                <a:effectLst/>
                <a:highlight>
                  <a:srgbClr val="FFFFFF"/>
                </a:highlight>
                <a:latin typeface="Calibri" panose="020F0502020204030204" pitchFamily="34" charset="0"/>
              </a:rPr>
              <a:t>μά</a:t>
            </a:r>
            <a:r>
              <a:rPr lang="el-GR" b="0" i="0" dirty="0">
                <a:solidFill>
                  <a:srgbClr val="333333"/>
                </a:solidFill>
                <a:effectLst/>
                <a:highlight>
                  <a:srgbClr val="FFFFFF"/>
                </a:highlight>
                <a:latin typeface="Calibri" panose="020F0502020204030204" pitchFamily="34" charset="0"/>
              </a:rPr>
              <a:t> το ζευγάρι των </a:t>
            </a:r>
            <a:r>
              <a:rPr lang="el-GR" b="0" i="0" dirty="0" err="1">
                <a:solidFill>
                  <a:srgbClr val="333333"/>
                </a:solidFill>
                <a:effectLst/>
                <a:highlight>
                  <a:srgbClr val="FFFFFF"/>
                </a:highlight>
                <a:latin typeface="Calibri" panose="020F0502020204030204" pitchFamily="34" charset="0"/>
              </a:rPr>
              <a:t>Διοσκούρων</a:t>
            </a:r>
            <a:r>
              <a:rPr lang="el-GR" b="0" i="0" dirty="0">
                <a:solidFill>
                  <a:srgbClr val="333333"/>
                </a:solidFill>
                <a:effectLst/>
                <a:highlight>
                  <a:srgbClr val="FFFFFF"/>
                </a:highlight>
                <a:latin typeface="Calibri" panose="020F0502020204030204" pitchFamily="34" charset="0"/>
              </a:rPr>
              <a:t>!</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Γυμνάζομαι πολύ κι άμα πηδάω,</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οι φτέρνες μου χτυπάν στον πισινό μου.</a:t>
            </a:r>
            <a:endParaRPr lang="en-US" dirty="0"/>
          </a:p>
        </p:txBody>
      </p:sp>
    </p:spTree>
    <p:extLst>
      <p:ext uri="{BB962C8B-B14F-4D97-AF65-F5344CB8AC3E}">
        <p14:creationId xmlns:p14="http://schemas.microsoft.com/office/powerpoint/2010/main" val="236157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91801" y="1730429"/>
            <a:ext cx="5053593" cy="4247317"/>
          </a:xfrm>
          <a:prstGeom prst="rect">
            <a:avLst/>
          </a:prstGeom>
          <a:noFill/>
        </p:spPr>
        <p:txBody>
          <a:bodyPr wrap="square">
            <a:spAutoFit/>
          </a:bodyPr>
          <a:lstStyle/>
          <a:p>
            <a:pPr marL="0" marR="0">
              <a:spcBef>
                <a:spcPts val="0"/>
              </a:spcBef>
              <a:spcAft>
                <a:spcPts val="0"/>
              </a:spcAft>
            </a:pPr>
            <a:r>
              <a:rPr lang="el-GR" b="1" i="0" dirty="0">
                <a:solidFill>
                  <a:srgbClr val="999999"/>
                </a:solidFill>
                <a:effectLst/>
                <a:highlight>
                  <a:srgbClr val="FFFFFF"/>
                </a:highlight>
                <a:latin typeface="Calibri" panose="020F0502020204030204" pitchFamily="34" charset="0"/>
              </a:rPr>
              <a:t>ΧΟ.</a:t>
            </a:r>
            <a:r>
              <a:rPr lang="el-GR" b="0" i="0" dirty="0">
                <a:solidFill>
                  <a:srgbClr val="333333"/>
                </a:solidFill>
                <a:effectLst/>
                <a:highlight>
                  <a:srgbClr val="FFFFFF"/>
                </a:highlight>
                <a:latin typeface="Calibri" panose="020F0502020204030204" pitchFamily="34" charset="0"/>
              </a:rPr>
              <a:t> πρόσαγε </a:t>
            </a:r>
            <a:r>
              <a:rPr lang="el-GR" b="0" i="0" dirty="0" err="1">
                <a:solidFill>
                  <a:srgbClr val="333333"/>
                </a:solidFill>
                <a:effectLst/>
                <a:highlight>
                  <a:srgbClr val="FFFFFF"/>
                </a:highlight>
                <a:latin typeface="Calibri" panose="020F0502020204030204" pitchFamily="34" charset="0"/>
              </a:rPr>
              <a:t>χορόν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ἔπαγε</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χάριτας</a:t>
            </a:r>
            <a:r>
              <a:rPr lang="el-GR" b="0" i="0" dirty="0">
                <a:solidFill>
                  <a:srgbClr val="333333"/>
                </a:solidFill>
                <a:effectLst/>
                <a:highlight>
                  <a:srgbClr val="FFFFFF"/>
                </a:highlight>
                <a:latin typeface="Calibri" panose="020F0502020204030204" pitchFamily="34" charset="0"/>
              </a:rPr>
              <a:t>,</a:t>
            </a:r>
            <a:br>
              <a:rPr lang="el-GR" dirty="0"/>
            </a:br>
            <a:r>
              <a:rPr lang="el-GR" b="0" i="0" dirty="0">
                <a:solidFill>
                  <a:srgbClr val="999999"/>
                </a:solidFill>
                <a:effectLst/>
                <a:highlight>
                  <a:srgbClr val="FFFFFF"/>
                </a:highlight>
                <a:latin typeface="Calibri" panose="020F0502020204030204" pitchFamily="34" charset="0"/>
              </a:rPr>
              <a:t>1280</a:t>
            </a:r>
            <a:r>
              <a:rPr lang="el-GR" b="0" i="0" dirty="0">
                <a:solidFill>
                  <a:srgbClr val="333333"/>
                </a:solidFill>
                <a:effectLst/>
                <a:highlight>
                  <a:srgbClr val="FFFFFF"/>
                </a:highlight>
                <a:latin typeface="Calibri" panose="020F0502020204030204" pitchFamily="34" charset="0"/>
              </a:rPr>
              <a:t>ἐπὶ </a:t>
            </a:r>
            <a:r>
              <a:rPr lang="el-GR" b="0" i="0" dirty="0" err="1">
                <a:solidFill>
                  <a:srgbClr val="333333"/>
                </a:solidFill>
                <a:effectLst/>
                <a:highlight>
                  <a:srgbClr val="FFFFFF"/>
                </a:highlight>
                <a:latin typeface="Calibri" panose="020F0502020204030204" pitchFamily="34" charset="0"/>
              </a:rPr>
              <a:t>δὲ</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κάλεσον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Ἄρτεμιν</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ἐπὶ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δὲ</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δίδυμον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ἀγέχορον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Ἰήιον</a:t>
            </a:r>
            <a:br>
              <a:rPr lang="el-GR" dirty="0"/>
            </a:br>
            <a:r>
              <a:rPr lang="el-GR" b="0" i="0" dirty="0" err="1">
                <a:solidFill>
                  <a:srgbClr val="333333"/>
                </a:solidFill>
                <a:effectLst/>
                <a:highlight>
                  <a:srgbClr val="FFFFFF"/>
                </a:highlight>
                <a:latin typeface="Calibri" panose="020F0502020204030204" pitchFamily="34" charset="0"/>
              </a:rPr>
              <a:t>εὔφρον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ἐπὶ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δὲ</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Νύσιον</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ὃς</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μετὰ</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μαινάσιν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ὄμμασι</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δαίεται</a:t>
            </a:r>
            <a:r>
              <a:rPr lang="el-GR" b="0" i="0" dirty="0">
                <a:solidFill>
                  <a:srgbClr val="333333"/>
                </a:solidFill>
                <a:effectLst/>
                <a:highlight>
                  <a:srgbClr val="FFFFFF"/>
                </a:highlight>
                <a:latin typeface="Calibri" panose="020F0502020204030204" pitchFamily="34" charset="0"/>
              </a:rPr>
              <a:t>,</a:t>
            </a:r>
            <a:br>
              <a:rPr lang="el-GR" dirty="0"/>
            </a:br>
            <a:r>
              <a:rPr lang="el-GR" b="0" i="0" dirty="0">
                <a:solidFill>
                  <a:srgbClr val="999999"/>
                </a:solidFill>
                <a:effectLst/>
                <a:highlight>
                  <a:srgbClr val="FFFFFF"/>
                </a:highlight>
                <a:latin typeface="Calibri" panose="020F0502020204030204" pitchFamily="34" charset="0"/>
              </a:rPr>
              <a:t>1285</a:t>
            </a:r>
            <a:r>
              <a:rPr lang="el-GR" b="0" i="0" dirty="0">
                <a:solidFill>
                  <a:srgbClr val="333333"/>
                </a:solidFill>
                <a:effectLst/>
                <a:highlight>
                  <a:srgbClr val="FFFFFF"/>
                </a:highlight>
                <a:latin typeface="Calibri" panose="020F0502020204030204" pitchFamily="34" charset="0"/>
              </a:rPr>
              <a:t>Δία τε </a:t>
            </a:r>
            <a:r>
              <a:rPr lang="el-GR" b="0" i="0" dirty="0" err="1">
                <a:solidFill>
                  <a:srgbClr val="333333"/>
                </a:solidFill>
                <a:effectLst/>
                <a:highlight>
                  <a:srgbClr val="FFFFFF"/>
                </a:highlight>
                <a:latin typeface="Calibri" panose="020F0502020204030204" pitchFamily="34" charset="0"/>
              </a:rPr>
              <a:t>πυρὶ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φλεγόμενον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ἐπὶ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δὲ</a:t>
            </a:r>
            <a:br>
              <a:rPr lang="el-GR" dirty="0"/>
            </a:br>
            <a:r>
              <a:rPr lang="el-GR" b="0" i="0" dirty="0" err="1">
                <a:solidFill>
                  <a:srgbClr val="333333"/>
                </a:solidFill>
                <a:effectLst/>
                <a:highlight>
                  <a:srgbClr val="FFFFFF"/>
                </a:highlight>
                <a:latin typeface="Calibri" panose="020F0502020204030204" pitchFamily="34" charset="0"/>
              </a:rPr>
              <a:t>πότνιαν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ἄλοχον</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ὀλβίαν</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εἶτα</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δὲ</a:t>
            </a:r>
            <a:r>
              <a:rPr lang="el-GR" b="0" i="0" dirty="0">
                <a:solidFill>
                  <a:srgbClr val="333333"/>
                </a:solidFill>
                <a:effectLst/>
                <a:highlight>
                  <a:srgbClr val="FFFFFF"/>
                </a:highlight>
                <a:latin typeface="Calibri" panose="020F0502020204030204" pitchFamily="34" charset="0"/>
              </a:rPr>
              <a:t> δαίμονας, </a:t>
            </a:r>
            <a:r>
              <a:rPr lang="el-GR" b="0" i="0" dirty="0" err="1">
                <a:solidFill>
                  <a:srgbClr val="333333"/>
                </a:solidFill>
                <a:effectLst/>
                <a:highlight>
                  <a:srgbClr val="FFFFFF"/>
                </a:highlight>
                <a:latin typeface="Calibri" panose="020F0502020204030204" pitchFamily="34" charset="0"/>
              </a:rPr>
              <a:t>οἷς</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ἐπιμάρτυσι</a:t>
            </a:r>
            <a:br>
              <a:rPr lang="el-GR" dirty="0"/>
            </a:br>
            <a:r>
              <a:rPr lang="el-GR" b="0" i="0" dirty="0" err="1">
                <a:solidFill>
                  <a:srgbClr val="333333"/>
                </a:solidFill>
                <a:effectLst/>
                <a:highlight>
                  <a:srgbClr val="FFFFFF"/>
                </a:highlight>
                <a:latin typeface="Calibri" panose="020F0502020204030204" pitchFamily="34" charset="0"/>
              </a:rPr>
              <a:t>χρησόμεθ</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οὐκ</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ἐπιλήσμοσιν</a:t>
            </a:r>
            <a:br>
              <a:rPr lang="el-GR" dirty="0"/>
            </a:br>
            <a:r>
              <a:rPr lang="el-GR" b="0" i="0" dirty="0" err="1">
                <a:solidFill>
                  <a:srgbClr val="333333"/>
                </a:solidFill>
                <a:effectLst/>
                <a:highlight>
                  <a:srgbClr val="FFFFFF"/>
                </a:highlight>
                <a:latin typeface="Calibri" panose="020F0502020204030204" pitchFamily="34" charset="0"/>
              </a:rPr>
              <a:t>ἡσυχίας</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πέρι</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τῆς</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ἀγανόφρονος</a:t>
            </a:r>
            <a:r>
              <a:rPr lang="el-GR" b="0" i="0" dirty="0">
                <a:solidFill>
                  <a:srgbClr val="333333"/>
                </a:solidFill>
                <a:effectLst/>
                <a:highlight>
                  <a:srgbClr val="FFFFFF"/>
                </a:highlight>
                <a:latin typeface="Calibri" panose="020F0502020204030204" pitchFamily="34" charset="0"/>
              </a:rPr>
              <a:t>,</a:t>
            </a:r>
            <a:br>
              <a:rPr lang="el-GR" dirty="0"/>
            </a:br>
            <a:r>
              <a:rPr lang="el-GR" b="0" i="0" dirty="0">
                <a:solidFill>
                  <a:srgbClr val="999999"/>
                </a:solidFill>
                <a:effectLst/>
                <a:highlight>
                  <a:srgbClr val="FFFFFF"/>
                </a:highlight>
                <a:latin typeface="Calibri" panose="020F0502020204030204" pitchFamily="34" charset="0"/>
              </a:rPr>
              <a:t>1290</a:t>
            </a:r>
            <a:r>
              <a:rPr lang="el-GR" b="0" i="0" dirty="0">
                <a:solidFill>
                  <a:srgbClr val="333333"/>
                </a:solidFill>
                <a:effectLst/>
                <a:highlight>
                  <a:srgbClr val="FFFFFF"/>
                </a:highlight>
                <a:latin typeface="Calibri" panose="020F0502020204030204" pitchFamily="34" charset="0"/>
              </a:rPr>
              <a:t>ἣν </a:t>
            </a:r>
            <a:r>
              <a:rPr lang="el-GR" b="0" i="0" dirty="0" err="1">
                <a:solidFill>
                  <a:srgbClr val="333333"/>
                </a:solidFill>
                <a:effectLst/>
                <a:highlight>
                  <a:srgbClr val="FFFFFF"/>
                </a:highlight>
                <a:latin typeface="Calibri" panose="020F0502020204030204" pitchFamily="34" charset="0"/>
              </a:rPr>
              <a:t>ἐπόησε</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θεὰ</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Κύπρις</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ἀλαλαί</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ἰὴ</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παιών</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αἴρεσθ</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ἄνω</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ἰαί</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ὡς</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ἐπὶ</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νίκῃ</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ἰαί</a:t>
            </a:r>
            <a:r>
              <a:rPr lang="el-GR" b="0" i="0" dirty="0">
                <a:solidFill>
                  <a:srgbClr val="333333"/>
                </a:solidFill>
                <a:effectLst/>
                <a:highlight>
                  <a:srgbClr val="FFFFFF"/>
                </a:highlight>
                <a:latin typeface="Calibri" panose="020F0502020204030204" pitchFamily="34" charset="0"/>
              </a:rPr>
              <a:t>.</a:t>
            </a:r>
            <a:br>
              <a:rPr lang="el-GR" dirty="0"/>
            </a:br>
            <a:r>
              <a:rPr lang="el-GR" b="0" i="0" dirty="0" err="1">
                <a:solidFill>
                  <a:srgbClr val="333333"/>
                </a:solidFill>
                <a:effectLst/>
                <a:highlight>
                  <a:srgbClr val="FFFFFF"/>
                </a:highlight>
                <a:latin typeface="Calibri" panose="020F0502020204030204" pitchFamily="34" charset="0"/>
              </a:rPr>
              <a:t>εὐοῖ</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εὐοῖ</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εὐαῖ</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εὐαῖ</a:t>
            </a:r>
            <a:r>
              <a:rPr lang="el-GR" b="0" i="0" dirty="0">
                <a:solidFill>
                  <a:srgbClr val="333333"/>
                </a:solidFill>
                <a:effectLst/>
                <a:highlight>
                  <a:srgbClr val="FFFFFF"/>
                </a:highlight>
                <a:latin typeface="Calibri" panose="020F0502020204030204" pitchFamily="34" charset="0"/>
              </a:rPr>
              <a:t>.</a:t>
            </a:r>
            <a:endParaRPr lang="en-US" sz="1800" dirty="0">
              <a:solidFill>
                <a:srgbClr val="00000A"/>
              </a:solidFill>
              <a:effectLst/>
              <a:latin typeface="Calibri" panose="020F0502020204030204" pitchFamily="34" charset="0"/>
              <a:ea typeface="Droid Sans Fallback"/>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91801" y="643812"/>
            <a:ext cx="11208398" cy="584775"/>
          </a:xfrm>
          <a:prstGeom prst="rect">
            <a:avLst/>
          </a:prstGeom>
          <a:noFill/>
        </p:spPr>
        <p:txBody>
          <a:bodyPr wrap="square" rtlCol="0">
            <a:spAutoFit/>
          </a:bodyPr>
          <a:lstStyle/>
          <a:p>
            <a:r>
              <a:rPr lang="en-US" sz="3200" dirty="0"/>
              <a:t>Aristophanes </a:t>
            </a:r>
            <a:r>
              <a:rPr lang="el-GR" sz="3200" b="1" i="1" dirty="0" err="1"/>
              <a:t>Λυσιστράτη</a:t>
            </a:r>
            <a:r>
              <a:rPr lang="el-GR" sz="3200" dirty="0"/>
              <a:t> </a:t>
            </a:r>
            <a:r>
              <a:rPr lang="en-US" sz="2400" i="1" dirty="0">
                <a:solidFill>
                  <a:srgbClr val="000000"/>
                </a:solidFill>
                <a:latin typeface="TimesNewRomanPS-ItalicMT"/>
                <a:ea typeface="Times New Roman" panose="02020603050405020304" pitchFamily="18" charset="0"/>
                <a:cs typeface="Times New Roman" panose="02020603050405020304" pitchFamily="18" charset="0"/>
              </a:rPr>
              <a:t>Lysistrata</a:t>
            </a:r>
            <a:r>
              <a:rPr lang="en-US" sz="2400" dirty="0">
                <a:solidFill>
                  <a:srgbClr val="000000"/>
                </a:solidFill>
                <a:latin typeface="TimesNewRomanPSMT"/>
                <a:ea typeface="Times New Roman" panose="02020603050405020304" pitchFamily="18" charset="0"/>
                <a:cs typeface="Times New Roman" panose="02020603050405020304" pitchFamily="18" charset="0"/>
              </a:rPr>
              <a:t>, 12</a:t>
            </a:r>
            <a:r>
              <a:rPr lang="el-GR" sz="2400" dirty="0">
                <a:solidFill>
                  <a:srgbClr val="000000"/>
                </a:solidFill>
                <a:latin typeface="TimesNewRomanPSMT"/>
                <a:ea typeface="Times New Roman" panose="02020603050405020304" pitchFamily="18" charset="0"/>
                <a:cs typeface="Times New Roman" panose="02020603050405020304" pitchFamily="18" charset="0"/>
              </a:rPr>
              <a:t>80</a:t>
            </a:r>
            <a:r>
              <a:rPr lang="en-US" sz="2400" dirty="0">
                <a:solidFill>
                  <a:srgbClr val="000000"/>
                </a:solidFill>
                <a:latin typeface="TimesNewRomanPSMT"/>
                <a:ea typeface="Times New Roman" panose="02020603050405020304" pitchFamily="18" charset="0"/>
                <a:cs typeface="Times New Roman" panose="02020603050405020304" pitchFamily="18" charset="0"/>
              </a:rPr>
              <a:t>-1</a:t>
            </a:r>
            <a:r>
              <a:rPr lang="el-GR" sz="2400" dirty="0">
                <a:solidFill>
                  <a:srgbClr val="000000"/>
                </a:solidFill>
                <a:latin typeface="TimesNewRomanPSMT"/>
                <a:ea typeface="Times New Roman" panose="02020603050405020304" pitchFamily="18" charset="0"/>
                <a:cs typeface="Times New Roman" panose="02020603050405020304" pitchFamily="18" charset="0"/>
              </a:rPr>
              <a:t>295</a:t>
            </a:r>
            <a:r>
              <a:rPr lang="en-US" sz="2400" dirty="0">
                <a:solidFill>
                  <a:srgbClr val="000000"/>
                </a:solidFill>
                <a:latin typeface="TimesNewRomanPSMT"/>
                <a:ea typeface="Times New Roman" panose="02020603050405020304" pitchFamily="18" charset="0"/>
                <a:cs typeface="Times New Roman" panose="02020603050405020304" pitchFamily="18" charset="0"/>
              </a:rPr>
              <a:t> </a:t>
            </a:r>
            <a:endParaRPr lang="en-US" sz="2400" dirty="0"/>
          </a:p>
        </p:txBody>
      </p:sp>
      <p:sp>
        <p:nvSpPr>
          <p:cNvPr id="2" name="TextBox 1">
            <a:extLst>
              <a:ext uri="{FF2B5EF4-FFF2-40B4-BE49-F238E27FC236}">
                <a16:creationId xmlns:a16="http://schemas.microsoft.com/office/drawing/2014/main" id="{78FD2808-E5F5-57D4-103B-66F815521B33}"/>
              </a:ext>
            </a:extLst>
          </p:cNvPr>
          <p:cNvSpPr txBox="1"/>
          <p:nvPr/>
        </p:nvSpPr>
        <p:spPr>
          <a:xfrm>
            <a:off x="5830341" y="287209"/>
            <a:ext cx="5869858" cy="5909310"/>
          </a:xfrm>
          <a:prstGeom prst="rect">
            <a:avLst/>
          </a:prstGeom>
          <a:noFill/>
        </p:spPr>
        <p:txBody>
          <a:bodyPr wrap="square" rtlCol="0">
            <a:spAutoFit/>
          </a:bodyPr>
          <a:lstStyle/>
          <a:p>
            <a:pPr algn="r"/>
            <a:r>
              <a:rPr lang="el-GR" b="1" i="0" dirty="0">
                <a:solidFill>
                  <a:srgbClr val="999999"/>
                </a:solidFill>
                <a:effectLst/>
                <a:highlight>
                  <a:srgbClr val="FFFFFF"/>
                </a:highlight>
                <a:latin typeface="Calibri" panose="020F0502020204030204" pitchFamily="34" charset="0"/>
              </a:rPr>
              <a:t>ΧΟΡΟΣ ΑΘΗΝΑΙΩΝ</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Άιντε, </a:t>
            </a:r>
            <a:r>
              <a:rPr lang="el-GR" b="0" i="0" dirty="0" err="1">
                <a:solidFill>
                  <a:srgbClr val="333333"/>
                </a:solidFill>
                <a:effectLst/>
                <a:highlight>
                  <a:srgbClr val="FFFFFF"/>
                </a:highlight>
                <a:latin typeface="Calibri" panose="020F0502020204030204" pitchFamily="34" charset="0"/>
              </a:rPr>
              <a:t>Χάριτες</a:t>
            </a:r>
            <a:r>
              <a:rPr lang="el-GR" b="0" i="0" dirty="0">
                <a:solidFill>
                  <a:srgbClr val="333333"/>
                </a:solidFill>
                <a:effectLst/>
                <a:highlight>
                  <a:srgbClr val="FFFFFF"/>
                </a:highlight>
                <a:latin typeface="Calibri" panose="020F0502020204030204" pitchFamily="34" charset="0"/>
              </a:rPr>
              <a:t>, ελάτε,</a:t>
            </a:r>
            <a:br>
              <a:rPr lang="el-GR" b="0" i="0" dirty="0">
                <a:solidFill>
                  <a:srgbClr val="333333"/>
                </a:solidFill>
                <a:effectLst/>
                <a:highlight>
                  <a:srgbClr val="FFFFFF"/>
                </a:highlight>
                <a:latin typeface="Calibri" panose="020F0502020204030204" pitchFamily="34" charset="0"/>
              </a:rPr>
            </a:br>
            <a:r>
              <a:rPr lang="el-GR" b="0" i="0" dirty="0">
                <a:solidFill>
                  <a:srgbClr val="999999"/>
                </a:solidFill>
                <a:effectLst/>
                <a:highlight>
                  <a:srgbClr val="FFFFFF"/>
                </a:highlight>
                <a:latin typeface="Calibri" panose="020F0502020204030204" pitchFamily="34" charset="0"/>
              </a:rPr>
              <a:t>1280</a:t>
            </a:r>
            <a:r>
              <a:rPr lang="el-GR" b="0" i="0" dirty="0">
                <a:solidFill>
                  <a:srgbClr val="333333"/>
                </a:solidFill>
                <a:effectLst/>
                <a:highlight>
                  <a:srgbClr val="FFFFFF"/>
                </a:highlight>
                <a:latin typeface="Calibri" panose="020F0502020204030204" pitchFamily="34" charset="0"/>
              </a:rPr>
              <a:t>νά ᾽</a:t>
            </a:r>
            <a:r>
              <a:rPr lang="el-GR" b="0" i="0" dirty="0" err="1">
                <a:solidFill>
                  <a:srgbClr val="333333"/>
                </a:solidFill>
                <a:effectLst/>
                <a:highlight>
                  <a:srgbClr val="FFFFFF"/>
                </a:highlight>
                <a:latin typeface="Calibri" panose="020F0502020204030204" pitchFamily="34" charset="0"/>
              </a:rPr>
              <a:t>ρθ</a:t>
            </a:r>
            <a:r>
              <a:rPr lang="el-GR" b="0" i="0" dirty="0">
                <a:solidFill>
                  <a:srgbClr val="333333"/>
                </a:solidFill>
                <a:effectLst/>
                <a:highlight>
                  <a:srgbClr val="FFFFFF"/>
                </a:highlight>
                <a:latin typeface="Calibri" panose="020F0502020204030204" pitchFamily="34" charset="0"/>
              </a:rPr>
              <a:t>᾽ η Αρτέμιδα μαζί σας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με το δίδυμο αδερφό της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το χορευταρά το Φοίβο,</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τον γιατρό τον παινεμένο.</a:t>
            </a:r>
            <a:br>
              <a:rPr lang="el-GR" b="0" i="0" dirty="0">
                <a:solidFill>
                  <a:srgbClr val="333333"/>
                </a:solidFill>
                <a:effectLst/>
                <a:highlight>
                  <a:srgbClr val="FFFFFF"/>
                </a:highlight>
                <a:latin typeface="Calibri" panose="020F0502020204030204" pitchFamily="34" charset="0"/>
              </a:rPr>
            </a:br>
            <a:r>
              <a:rPr lang="el-GR" b="0" i="0" dirty="0" err="1">
                <a:solidFill>
                  <a:srgbClr val="333333"/>
                </a:solidFill>
                <a:effectLst/>
                <a:highlight>
                  <a:srgbClr val="FFFFFF"/>
                </a:highlight>
                <a:latin typeface="Calibri" panose="020F0502020204030204" pitchFamily="34" charset="0"/>
              </a:rPr>
              <a:t>Κάλεσέ</a:t>
            </a:r>
            <a:r>
              <a:rPr lang="el-GR" b="0" i="0" dirty="0">
                <a:solidFill>
                  <a:srgbClr val="333333"/>
                </a:solidFill>
                <a:effectLst/>
                <a:highlight>
                  <a:srgbClr val="FFFFFF"/>
                </a:highlight>
                <a:latin typeface="Calibri" panose="020F0502020204030204" pitchFamily="34" charset="0"/>
              </a:rPr>
              <a:t> μας και της </a:t>
            </a:r>
            <a:r>
              <a:rPr lang="el-GR" b="0" i="0" dirty="0" err="1">
                <a:solidFill>
                  <a:srgbClr val="333333"/>
                </a:solidFill>
                <a:effectLst/>
                <a:highlight>
                  <a:srgbClr val="FFFFFF"/>
                </a:highlight>
                <a:latin typeface="Calibri" panose="020F0502020204030204" pitchFamily="34" charset="0"/>
              </a:rPr>
              <a:t>Νύσας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τον αφέντη Βάκχο </a:t>
            </a:r>
            <a:r>
              <a:rPr lang="el-GR" b="0" i="0" dirty="0" err="1">
                <a:solidFill>
                  <a:srgbClr val="333333"/>
                </a:solidFill>
                <a:effectLst/>
                <a:highlight>
                  <a:srgbClr val="FFFFFF"/>
                </a:highlight>
                <a:latin typeface="Calibri" panose="020F0502020204030204" pitchFamily="34" charset="0"/>
              </a:rPr>
              <a:t>νά</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ρθει</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με τ᾽ αστραφτερά του μάτια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με τις </a:t>
            </a:r>
            <a:r>
              <a:rPr lang="el-GR" b="0" i="0" dirty="0" err="1">
                <a:solidFill>
                  <a:srgbClr val="333333"/>
                </a:solidFill>
                <a:effectLst/>
                <a:highlight>
                  <a:srgbClr val="FFFFFF"/>
                </a:highlight>
                <a:latin typeface="Calibri" panose="020F0502020204030204" pitchFamily="34" charset="0"/>
              </a:rPr>
              <a:t>ξώφρενες</a:t>
            </a:r>
            <a:r>
              <a:rPr lang="el-GR" b="0" i="0" dirty="0">
                <a:solidFill>
                  <a:srgbClr val="333333"/>
                </a:solidFill>
                <a:effectLst/>
                <a:highlight>
                  <a:srgbClr val="FFFFFF"/>
                </a:highlight>
                <a:latin typeface="Calibri" panose="020F0502020204030204" pitchFamily="34" charset="0"/>
              </a:rPr>
              <a:t> Μαινάδες,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τον </a:t>
            </a:r>
            <a:r>
              <a:rPr lang="el-GR" b="0" i="0" dirty="0" err="1">
                <a:solidFill>
                  <a:srgbClr val="333333"/>
                </a:solidFill>
                <a:effectLst/>
                <a:highlight>
                  <a:srgbClr val="FFFFFF"/>
                </a:highlight>
                <a:latin typeface="Calibri" panose="020F0502020204030204" pitchFamily="34" charset="0"/>
              </a:rPr>
              <a:t>κεραυνοφόρο</a:t>
            </a:r>
            <a:r>
              <a:rPr lang="el-GR" b="0" i="0" dirty="0">
                <a:solidFill>
                  <a:srgbClr val="333333"/>
                </a:solidFill>
                <a:effectLst/>
                <a:highlight>
                  <a:srgbClr val="FFFFFF"/>
                </a:highlight>
                <a:latin typeface="Calibri" panose="020F0502020204030204" pitchFamily="34" charset="0"/>
              </a:rPr>
              <a:t> Δία</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με τη σεβαστή κυρά του</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κι ύστερα όλο το σινάφι</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των δαιμόνων για </a:t>
            </a:r>
            <a:r>
              <a:rPr lang="el-GR" b="0" i="0" dirty="0" err="1">
                <a:solidFill>
                  <a:srgbClr val="333333"/>
                </a:solidFill>
                <a:effectLst/>
                <a:highlight>
                  <a:srgbClr val="FFFFFF"/>
                </a:highlight>
                <a:latin typeface="Calibri" panose="020F0502020204030204" pitchFamily="34" charset="0"/>
              </a:rPr>
              <a:t>μαρτύρους</a:t>
            </a:r>
            <a:r>
              <a:rPr lang="el-GR" b="0" i="0" dirty="0">
                <a:solidFill>
                  <a:srgbClr val="333333"/>
                </a:solidFill>
                <a:effectLst/>
                <a:highlight>
                  <a:srgbClr val="FFFFFF"/>
                </a:highlight>
                <a:latin typeface="Calibri" panose="020F0502020204030204" pitchFamily="34" charset="0"/>
              </a:rPr>
              <a:t>,</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πως κανείς δε θα προδώσει</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την </a:t>
            </a:r>
            <a:r>
              <a:rPr lang="el-GR" b="0" i="0" dirty="0" err="1">
                <a:solidFill>
                  <a:srgbClr val="333333"/>
                </a:solidFill>
                <a:effectLst/>
                <a:highlight>
                  <a:srgbClr val="FFFFFF"/>
                </a:highlight>
                <a:latin typeface="Calibri" panose="020F0502020204030204" pitchFamily="34" charset="0"/>
              </a:rPr>
              <a:t>καλοσυνάτ</a:t>
            </a:r>
            <a:r>
              <a:rPr lang="el-GR" b="0" i="0" dirty="0">
                <a:solidFill>
                  <a:srgbClr val="333333"/>
                </a:solidFill>
                <a:effectLst/>
                <a:highlight>
                  <a:srgbClr val="FFFFFF"/>
                </a:highlight>
                <a:latin typeface="Calibri" panose="020F0502020204030204" pitchFamily="34" charset="0"/>
              </a:rPr>
              <a:t>᾽ ειρήνη</a:t>
            </a:r>
            <a:br>
              <a:rPr lang="el-GR" b="0" i="0" dirty="0">
                <a:solidFill>
                  <a:srgbClr val="333333"/>
                </a:solidFill>
                <a:effectLst/>
                <a:highlight>
                  <a:srgbClr val="FFFFFF"/>
                </a:highlight>
                <a:latin typeface="Calibri" panose="020F0502020204030204" pitchFamily="34" charset="0"/>
              </a:rPr>
            </a:br>
            <a:r>
              <a:rPr lang="el-GR" b="0" i="0" dirty="0">
                <a:solidFill>
                  <a:srgbClr val="999999"/>
                </a:solidFill>
                <a:effectLst/>
                <a:highlight>
                  <a:srgbClr val="FFFFFF"/>
                </a:highlight>
                <a:latin typeface="Calibri" panose="020F0502020204030204" pitchFamily="34" charset="0"/>
              </a:rPr>
              <a:t>1290</a:t>
            </a:r>
            <a:r>
              <a:rPr lang="el-GR" b="0" i="0" dirty="0">
                <a:solidFill>
                  <a:srgbClr val="333333"/>
                </a:solidFill>
                <a:effectLst/>
                <a:highlight>
                  <a:srgbClr val="FFFFFF"/>
                </a:highlight>
                <a:latin typeface="Calibri" panose="020F0502020204030204" pitchFamily="34" charset="0"/>
              </a:rPr>
              <a:t>της πανώριας Αφροδίτης.</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Τραλαλά και τραλαλά!</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Όλοι μας ψηλά πηδάτε!</a:t>
            </a:r>
            <a:br>
              <a:rPr lang="el-GR" b="0" i="0" dirty="0">
                <a:solidFill>
                  <a:srgbClr val="333333"/>
                </a:solidFill>
                <a:effectLst/>
                <a:highlight>
                  <a:srgbClr val="FFFFFF"/>
                </a:highlight>
                <a:latin typeface="Calibri" panose="020F0502020204030204" pitchFamily="34" charset="0"/>
              </a:rPr>
            </a:br>
            <a:r>
              <a:rPr lang="el-GR" b="0" i="0" dirty="0">
                <a:solidFill>
                  <a:srgbClr val="333333"/>
                </a:solidFill>
                <a:effectLst/>
                <a:highlight>
                  <a:srgbClr val="FFFFFF"/>
                </a:highlight>
                <a:latin typeface="Calibri" panose="020F0502020204030204" pitchFamily="34" charset="0"/>
              </a:rPr>
              <a:t>Νίκη, Νίκη!</a:t>
            </a:r>
            <a:br>
              <a:rPr lang="el-GR" b="0" i="0" dirty="0">
                <a:solidFill>
                  <a:srgbClr val="333333"/>
                </a:solidFill>
                <a:effectLst/>
                <a:highlight>
                  <a:srgbClr val="FFFFFF"/>
                </a:highlight>
                <a:latin typeface="Calibri" panose="020F0502020204030204" pitchFamily="34" charset="0"/>
              </a:rPr>
            </a:br>
            <a:r>
              <a:rPr lang="el-GR" b="0" i="0" dirty="0" err="1">
                <a:solidFill>
                  <a:srgbClr val="333333"/>
                </a:solidFill>
                <a:effectLst/>
                <a:highlight>
                  <a:srgbClr val="FFFFFF"/>
                </a:highlight>
                <a:latin typeface="Calibri" panose="020F0502020204030204" pitchFamily="34" charset="0"/>
              </a:rPr>
              <a:t>Αέρ</a:t>
            </a:r>
            <a:r>
              <a:rPr lang="el-GR" b="0" i="0" dirty="0">
                <a:solidFill>
                  <a:srgbClr val="333333"/>
                </a:solidFill>
                <a:effectLst/>
                <a:highlight>
                  <a:srgbClr val="FFFFFF"/>
                </a:highlight>
                <a:latin typeface="Calibri" panose="020F0502020204030204" pitchFamily="34" charset="0"/>
              </a:rPr>
              <a:t>᾽ αέρα!</a:t>
            </a:r>
            <a:endParaRPr lang="en-US" dirty="0"/>
          </a:p>
        </p:txBody>
      </p:sp>
    </p:spTree>
    <p:extLst>
      <p:ext uri="{BB962C8B-B14F-4D97-AF65-F5344CB8AC3E}">
        <p14:creationId xmlns:p14="http://schemas.microsoft.com/office/powerpoint/2010/main" val="357061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91801" y="1963893"/>
            <a:ext cx="5053593" cy="3970318"/>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Τα</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ΰγετον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α</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ὖτ</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ἐρ</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αννὸν ἐκλιπῶα Μῶα µόλε Λάκαινα πρεπτὸν ἁµὶν κλέωα τὸν Ἀµύκλαις σιὸν καὶ χαλκίοικον Ἀσάναν, Τυνδαρίδας τ᾽ ἀγασώς, τοὶ δὴ πὰρ Εὐρώταν ψιάδδοντι.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εἶ</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 µάλ᾽ ἔµβη ὢ εἶα κοῦφα πάλλων, ὡς Σπάρταν ὑµνίωµες, τᾷ σιῶν χοροὶ µέλοντι καὶ ποδῶν κτύπος, ᾇ τε πῶλοι ταὶ κόραι πὰρ τὸν Εὐρωταν ἀµπάλλοντι πυκνὰ ποδοῖν ἀγκονίωαι, ταὶ δὲ κόµαι σείονθ᾽ ᾇπερ Βακχᾶν θυρσαδδωᾶν καὶ παιδδωᾶν.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ἁγεῖτ</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αι δ᾽ ἁ Λήδας παῖς ἁγνὰ χοραγὸς εὐπρεπής.</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ἀλλ</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ἄγε</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κό</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µαν παραµπ</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ύκιδδε</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χερί</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π</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οδοῖν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τε</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π</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άδη</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ᾇ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τις</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ἔλ</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αφος: κρότον δ᾽ ἁµᾷ ποίει χορωφελήταν. καὶ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τὰν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σιὰν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δ᾽ αὖ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τὰν</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κρ</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ατίσταν Χαλκίοικον ὕµνει τὰν πάµµαχον.</a:t>
            </a:r>
            <a:endParaRPr lang="en-US" sz="1800" dirty="0">
              <a:solidFill>
                <a:srgbClr val="00000A"/>
              </a:solidFill>
              <a:effectLst/>
              <a:latin typeface="Calibri" panose="020F0502020204030204" pitchFamily="34" charset="0"/>
              <a:ea typeface="Droid Sans Fallback"/>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91801" y="643812"/>
            <a:ext cx="11208398" cy="584775"/>
          </a:xfrm>
          <a:prstGeom prst="rect">
            <a:avLst/>
          </a:prstGeom>
          <a:noFill/>
        </p:spPr>
        <p:txBody>
          <a:bodyPr wrap="square" rtlCol="0">
            <a:spAutoFit/>
          </a:bodyPr>
          <a:lstStyle/>
          <a:p>
            <a:pPr algn="ctr"/>
            <a:r>
              <a:rPr lang="en-US" sz="3200" dirty="0"/>
              <a:t>Aristophanes </a:t>
            </a:r>
            <a:r>
              <a:rPr lang="el-GR" sz="3200" b="1" i="1" dirty="0" err="1"/>
              <a:t>Λυσιστράτη</a:t>
            </a:r>
            <a:r>
              <a:rPr lang="el-GR" sz="3200" dirty="0"/>
              <a:t> </a:t>
            </a:r>
            <a:r>
              <a:rPr lang="en-US" sz="2400" i="1" dirty="0">
                <a:solidFill>
                  <a:srgbClr val="000000"/>
                </a:solidFill>
                <a:latin typeface="TimesNewRomanPS-ItalicMT"/>
                <a:ea typeface="Times New Roman" panose="02020603050405020304" pitchFamily="18" charset="0"/>
                <a:cs typeface="Times New Roman" panose="02020603050405020304" pitchFamily="18" charset="0"/>
              </a:rPr>
              <a:t>Lysistrata</a:t>
            </a:r>
            <a:r>
              <a:rPr lang="en-US" sz="2400">
                <a:solidFill>
                  <a:srgbClr val="000000"/>
                </a:solidFill>
                <a:latin typeface="TimesNewRomanPSMT"/>
                <a:ea typeface="Times New Roman" panose="02020603050405020304" pitchFamily="18" charset="0"/>
                <a:cs typeface="Times New Roman" panose="02020603050405020304" pitchFamily="18" charset="0"/>
              </a:rPr>
              <a:t>, 1296-1320 </a:t>
            </a:r>
            <a:endParaRPr lang="en-US" sz="2400" dirty="0"/>
          </a:p>
        </p:txBody>
      </p:sp>
      <p:sp>
        <p:nvSpPr>
          <p:cNvPr id="2" name="TextBox 1">
            <a:extLst>
              <a:ext uri="{FF2B5EF4-FFF2-40B4-BE49-F238E27FC236}">
                <a16:creationId xmlns:a16="http://schemas.microsoft.com/office/drawing/2014/main" id="{78FD2808-E5F5-57D4-103B-66F815521B33}"/>
              </a:ext>
            </a:extLst>
          </p:cNvPr>
          <p:cNvSpPr txBox="1"/>
          <p:nvPr/>
        </p:nvSpPr>
        <p:spPr>
          <a:xfrm>
            <a:off x="5624051" y="1317523"/>
            <a:ext cx="5869858" cy="4524315"/>
          </a:xfrm>
          <a:prstGeom prst="rect">
            <a:avLst/>
          </a:prstGeom>
          <a:noFill/>
        </p:spPr>
        <p:txBody>
          <a:bodyPr wrap="square" rtlCol="0">
            <a:spAutoFit/>
          </a:bodyPr>
          <a:lstStyle/>
          <a:p>
            <a:pPr algn="just"/>
            <a:r>
              <a:rPr lang="en-US" dirty="0">
                <a:solidFill>
                  <a:srgbClr val="000000"/>
                </a:solidFill>
                <a:latin typeface="TimesNewRomanPSMT"/>
                <a:ea typeface="Times New Roman" panose="02020603050405020304" pitchFamily="18" charset="0"/>
                <a:cs typeface="Times New Roman" panose="02020603050405020304" pitchFamily="18" charset="0"/>
              </a:rPr>
              <a:t>Come back again from fair </a:t>
            </a:r>
            <a:r>
              <a:rPr lang="en-US" dirty="0" err="1">
                <a:solidFill>
                  <a:srgbClr val="000000"/>
                </a:solidFill>
                <a:latin typeface="TimesNewRomanPSMT"/>
                <a:ea typeface="Times New Roman" panose="02020603050405020304" pitchFamily="18" charset="0"/>
                <a:cs typeface="Times New Roman" panose="02020603050405020304" pitchFamily="18" charset="0"/>
              </a:rPr>
              <a:t>Taygetus</a:t>
            </a:r>
            <a:r>
              <a:rPr lang="en-US" dirty="0">
                <a:solidFill>
                  <a:srgbClr val="000000"/>
                </a:solidFill>
                <a:latin typeface="TimesNewRomanPSMT"/>
                <a:ea typeface="Times New Roman" panose="02020603050405020304" pitchFamily="18" charset="0"/>
                <a:cs typeface="Times New Roman" panose="02020603050405020304" pitchFamily="18" charset="0"/>
              </a:rPr>
              <a:t>,</a:t>
            </a:r>
            <a:endParaRPr lang="en-US" dirty="0">
              <a:solidFill>
                <a:srgbClr val="00000A"/>
              </a:solidFill>
              <a:latin typeface="Calibri" panose="020F0502020204030204" pitchFamily="34" charset="0"/>
              <a:ea typeface="Droid Sans Fallback"/>
            </a:endParaRPr>
          </a:p>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Spartan Muse, come and distinguish this occasion with a hymn to the God of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Amyclae</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and Athena of the Brazen House</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and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Tyndareos</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fine sons, who gallop beside the Eurotas. Ho there, hop!</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Hey there, jump sprightly! Let’s sing a hymn to Sparta, home of dances for the gods and of stomping feet, where by the Eurotas’ banks young girls frisk like fillies, raising underfoot</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dust clouds, and tossing their tresses</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like maenads waving their wands and playing, led by Leda’s daughter,</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their chorus leader pure and pretty.</a:t>
            </a:r>
            <a:endParaRPr lang="en-US" sz="1800" dirty="0">
              <a:solidFill>
                <a:srgbClr val="00000A"/>
              </a:solidFill>
              <a:effectLst/>
              <a:latin typeface="Calibri" panose="020F0502020204030204" pitchFamily="34" charset="0"/>
              <a:ea typeface="Droid Sans Fallback"/>
            </a:endParaRPr>
          </a:p>
          <a:p>
            <a:pPr marL="0" marR="0" algn="just">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Come now, band your hair with your hand, with your feet start hopping like a deer, and start making some noise to spur the dance! And sing for the goddess who’s won a total victory, Athena of the Brazen House! (trans. Henderson)</a:t>
            </a:r>
            <a:endParaRPr lang="en-US" dirty="0"/>
          </a:p>
        </p:txBody>
      </p:sp>
    </p:spTree>
    <p:extLst>
      <p:ext uri="{BB962C8B-B14F-4D97-AF65-F5344CB8AC3E}">
        <p14:creationId xmlns:p14="http://schemas.microsoft.com/office/powerpoint/2010/main" val="192142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96B18F-267D-1C25-B748-A337E4015639}"/>
              </a:ext>
            </a:extLst>
          </p:cNvPr>
          <p:cNvSpPr txBox="1"/>
          <p:nvPr/>
        </p:nvSpPr>
        <p:spPr>
          <a:xfrm>
            <a:off x="491801" y="86916"/>
            <a:ext cx="11208398" cy="584775"/>
          </a:xfrm>
          <a:prstGeom prst="rect">
            <a:avLst/>
          </a:prstGeom>
          <a:noFill/>
        </p:spPr>
        <p:txBody>
          <a:bodyPr wrap="square" rtlCol="0">
            <a:spAutoFit/>
          </a:bodyPr>
          <a:lstStyle/>
          <a:p>
            <a:pPr algn="ctr"/>
            <a:r>
              <a:rPr lang="el-GR" sz="3200" dirty="0"/>
              <a:t>         Σαπφώ 2 στην Αφροδίτη</a:t>
            </a:r>
            <a:endParaRPr lang="en-US" sz="2400" dirty="0"/>
          </a:p>
        </p:txBody>
      </p:sp>
      <p:graphicFrame>
        <p:nvGraphicFramePr>
          <p:cNvPr id="3" name="Table 2">
            <a:extLst>
              <a:ext uri="{FF2B5EF4-FFF2-40B4-BE49-F238E27FC236}">
                <a16:creationId xmlns:a16="http://schemas.microsoft.com/office/drawing/2014/main" id="{FF18B427-CD4F-5A8B-E748-89FDEB61B48E}"/>
              </a:ext>
            </a:extLst>
          </p:cNvPr>
          <p:cNvGraphicFramePr>
            <a:graphicFrameLocks noGrp="1"/>
          </p:cNvGraphicFramePr>
          <p:nvPr>
            <p:extLst>
              <p:ext uri="{D42A27DB-BD31-4B8C-83A1-F6EECF244321}">
                <p14:modId xmlns:p14="http://schemas.microsoft.com/office/powerpoint/2010/main" val="2212504626"/>
              </p:ext>
            </p:extLst>
          </p:nvPr>
        </p:nvGraphicFramePr>
        <p:xfrm>
          <a:off x="491801" y="330301"/>
          <a:ext cx="4917980" cy="5852160"/>
        </p:xfrm>
        <a:graphic>
          <a:graphicData uri="http://schemas.openxmlformats.org/drawingml/2006/table">
            <a:tbl>
              <a:tblPr/>
              <a:tblGrid>
                <a:gridCol w="4917980">
                  <a:extLst>
                    <a:ext uri="{9D8B030D-6E8A-4147-A177-3AD203B41FA5}">
                      <a16:colId xmlns:a16="http://schemas.microsoft.com/office/drawing/2014/main" val="407337039"/>
                    </a:ext>
                  </a:extLst>
                </a:gridCol>
              </a:tblGrid>
              <a:tr h="4416358">
                <a:tc>
                  <a:txBody>
                    <a:bodyPr/>
                    <a:lstStyle/>
                    <a:p>
                      <a:r>
                        <a:rPr lang="el-GR" sz="1800" b="0" i="0" kern="1200" dirty="0" err="1">
                          <a:solidFill>
                            <a:schemeClr val="tx1"/>
                          </a:solidFill>
                          <a:effectLst/>
                          <a:latin typeface="+mn-lt"/>
                          <a:ea typeface="+mn-ea"/>
                          <a:cs typeface="+mn-cs"/>
                        </a:rPr>
                        <a:t>δεῦρύ</a:t>
                      </a:r>
                      <a:r>
                        <a:rPr lang="el-GR" sz="1800" b="0" i="0" kern="1200" dirty="0">
                          <a:solidFill>
                            <a:schemeClr val="tx1"/>
                          </a:solidFill>
                          <a:effectLst/>
                          <a:latin typeface="+mn-lt"/>
                          <a:ea typeface="+mn-ea"/>
                          <a:cs typeface="+mn-cs"/>
                        </a:rPr>
                        <a:t> μ᾽ </a:t>
                      </a:r>
                      <a:r>
                        <a:rPr lang="el-GR" sz="1800" b="0" i="0" kern="1200" dirty="0" err="1">
                          <a:solidFill>
                            <a:schemeClr val="tx1"/>
                          </a:solidFill>
                          <a:effectLst/>
                          <a:latin typeface="+mn-lt"/>
                          <a:ea typeface="+mn-ea"/>
                          <a:cs typeface="+mn-cs"/>
                        </a:rPr>
                        <a:t>ἐκ</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Κρήτας</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ἐπ</a:t>
                      </a:r>
                      <a:r>
                        <a:rPr lang="el-GR" sz="1800" b="0" i="0" kern="1200" dirty="0">
                          <a:solidFill>
                            <a:schemeClr val="tx1"/>
                          </a:solidFill>
                          <a:effectLst/>
                          <a:latin typeface="+mn-lt"/>
                          <a:ea typeface="+mn-ea"/>
                          <a:cs typeface="+mn-cs"/>
                        </a:rPr>
                        <a:t>[ὶ </a:t>
                      </a:r>
                      <a:r>
                        <a:rPr lang="el-GR" sz="1800" b="0" i="0" kern="1200" dirty="0" err="1">
                          <a:solidFill>
                            <a:schemeClr val="tx1"/>
                          </a:solidFill>
                          <a:effectLst/>
                          <a:latin typeface="+mn-lt"/>
                          <a:ea typeface="+mn-ea"/>
                          <a:cs typeface="+mn-cs"/>
                        </a:rPr>
                        <a:t>τόνδ</a:t>
                      </a:r>
                      <a:r>
                        <a:rPr lang="el-GR" sz="1800" b="0" i="0" kern="1200" dirty="0">
                          <a:solidFill>
                            <a:schemeClr val="tx1"/>
                          </a:solidFill>
                          <a:effectLst/>
                          <a:latin typeface="+mn-lt"/>
                          <a:ea typeface="+mn-ea"/>
                          <a:cs typeface="+mn-cs"/>
                        </a:rPr>
                        <a:t>]</a:t>
                      </a:r>
                      <a:r>
                        <a:rPr lang="el-GR" sz="1800" b="0" i="0" kern="1200" dirty="0" err="1">
                          <a:solidFill>
                            <a:schemeClr val="tx1"/>
                          </a:solidFill>
                          <a:effectLst/>
                          <a:latin typeface="+mn-lt"/>
                          <a:ea typeface="+mn-ea"/>
                          <a:cs typeface="+mn-cs"/>
                        </a:rPr>
                        <a:t>ε·ναῦον</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ἄγνον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ὄππ</a:t>
                      </a:r>
                      <a:r>
                        <a:rPr lang="el-GR" sz="1800" b="0" i="0" kern="1200" dirty="0">
                          <a:solidFill>
                            <a:schemeClr val="tx1"/>
                          </a:solidFill>
                          <a:effectLst/>
                          <a:latin typeface="+mn-lt"/>
                          <a:ea typeface="+mn-ea"/>
                          <a:cs typeface="+mn-cs"/>
                        </a:rPr>
                        <a:t>[αι τοι] </a:t>
                      </a:r>
                      <a:r>
                        <a:rPr lang="el-GR" sz="1800" b="0" i="0" kern="1200" dirty="0" err="1">
                          <a:solidFill>
                            <a:schemeClr val="tx1"/>
                          </a:solidFill>
                          <a:effectLst/>
                          <a:latin typeface="+mn-lt"/>
                          <a:ea typeface="+mn-ea"/>
                          <a:cs typeface="+mn-cs"/>
                        </a:rPr>
                        <a:t>χάριεν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μὲν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ἄλσος</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μαλί</a:t>
                      </a:r>
                      <a:r>
                        <a:rPr lang="el-GR" sz="1800" b="0" i="0" kern="1200" dirty="0">
                          <a:solidFill>
                            <a:schemeClr val="tx1"/>
                          </a:solidFill>
                          <a:effectLst/>
                          <a:latin typeface="+mn-lt"/>
                          <a:ea typeface="+mn-ea"/>
                          <a:cs typeface="+mn-cs"/>
                        </a:rPr>
                        <a:t>[αν], </a:t>
                      </a:r>
                      <a:r>
                        <a:rPr lang="el-GR" sz="1800" b="0" i="0" kern="1200" dirty="0" err="1">
                          <a:solidFill>
                            <a:schemeClr val="tx1"/>
                          </a:solidFill>
                          <a:effectLst/>
                          <a:latin typeface="+mn-lt"/>
                          <a:ea typeface="+mn-ea"/>
                          <a:cs typeface="+mn-cs"/>
                        </a:rPr>
                        <a:t>βῶμοι</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δὲ</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τεθυμιάμε</a:t>
                      </a:r>
                      <a:r>
                        <a:rPr lang="el-GR" sz="1800" b="0" i="0" kern="1200" dirty="0">
                          <a:solidFill>
                            <a:schemeClr val="tx1"/>
                          </a:solidFill>
                          <a:effectLst/>
                          <a:latin typeface="+mn-lt"/>
                          <a:ea typeface="+mn-ea"/>
                          <a:cs typeface="+mn-cs"/>
                        </a:rPr>
                        <a:t>-</a:t>
                      </a:r>
                      <a:br>
                        <a:rPr lang="el-GR" sz="1800" b="0" i="0" kern="1200" dirty="0">
                          <a:solidFill>
                            <a:schemeClr val="tx1"/>
                          </a:solidFill>
                          <a:effectLst/>
                          <a:latin typeface="+mn-lt"/>
                          <a:ea typeface="+mn-ea"/>
                          <a:cs typeface="+mn-cs"/>
                        </a:rPr>
                      </a:br>
                      <a:r>
                        <a:rPr lang="el-GR" sz="1800" b="0" i="0" kern="1200" dirty="0">
                          <a:solidFill>
                            <a:schemeClr val="tx1"/>
                          </a:solidFill>
                          <a:effectLst/>
                          <a:latin typeface="+mn-lt"/>
                          <a:ea typeface="+mn-ea"/>
                          <a:cs typeface="+mn-cs"/>
                        </a:rPr>
                        <a:t>4νοι [</a:t>
                      </a:r>
                      <a:r>
                        <a:rPr lang="el-GR" sz="1800" b="0" i="0" kern="1200" dirty="0" err="1">
                          <a:solidFill>
                            <a:schemeClr val="tx1"/>
                          </a:solidFill>
                          <a:effectLst/>
                          <a:latin typeface="+mn-lt"/>
                          <a:ea typeface="+mn-ea"/>
                          <a:cs typeface="+mn-cs"/>
                        </a:rPr>
                        <a:t>λι</a:t>
                      </a:r>
                      <a:r>
                        <a:rPr lang="el-GR" sz="1800" b="0" i="0" kern="1200" dirty="0">
                          <a:solidFill>
                            <a:schemeClr val="tx1"/>
                          </a:solidFill>
                          <a:effectLst/>
                          <a:latin typeface="+mn-lt"/>
                          <a:ea typeface="+mn-ea"/>
                          <a:cs typeface="+mn-cs"/>
                        </a:rPr>
                        <a:t>]</a:t>
                      </a:r>
                      <a:r>
                        <a:rPr lang="el-GR" sz="1800" b="0" i="0" kern="1200" dirty="0" err="1">
                          <a:solidFill>
                            <a:schemeClr val="tx1"/>
                          </a:solidFill>
                          <a:effectLst/>
                          <a:latin typeface="+mn-lt"/>
                          <a:ea typeface="+mn-ea"/>
                          <a:cs typeface="+mn-cs"/>
                        </a:rPr>
                        <a:t>βανώτῳ</a:t>
                      </a:r>
                      <a:r>
                        <a:rPr lang="el-GR" sz="1800" b="0" i="0" kern="1200" dirty="0">
                          <a:solidFill>
                            <a:schemeClr val="tx1"/>
                          </a:solidFill>
                          <a:effectLst/>
                          <a:latin typeface="+mn-lt"/>
                          <a:ea typeface="+mn-ea"/>
                          <a:cs typeface="+mn-cs"/>
                        </a:rPr>
                        <a:t>,</a:t>
                      </a:r>
                      <a:br>
                        <a:rPr lang="el-GR" sz="1800" b="0" i="0" kern="1200" dirty="0">
                          <a:solidFill>
                            <a:schemeClr val="tx1"/>
                          </a:solidFill>
                          <a:effectLst/>
                          <a:latin typeface="+mn-lt"/>
                          <a:ea typeface="+mn-ea"/>
                          <a:cs typeface="+mn-cs"/>
                        </a:rPr>
                      </a:br>
                      <a:endParaRPr lang="el-GR" sz="1800" b="0" i="0" kern="1200" dirty="0">
                        <a:solidFill>
                          <a:schemeClr val="tx1"/>
                        </a:solidFill>
                        <a:effectLst/>
                        <a:latin typeface="+mn-lt"/>
                        <a:ea typeface="+mn-ea"/>
                        <a:cs typeface="+mn-cs"/>
                      </a:endParaRPr>
                    </a:p>
                    <a:p>
                      <a:r>
                        <a:rPr lang="el-GR" sz="1800" b="0" i="0" kern="1200" dirty="0" err="1">
                          <a:solidFill>
                            <a:schemeClr val="tx1"/>
                          </a:solidFill>
                          <a:effectLst/>
                          <a:latin typeface="+mn-lt"/>
                          <a:ea typeface="+mn-ea"/>
                          <a:cs typeface="+mn-cs"/>
                        </a:rPr>
                        <a:t>ἐν</a:t>
                      </a:r>
                      <a:r>
                        <a:rPr lang="el-GR" sz="1800" b="0" i="0" kern="1200" dirty="0">
                          <a:solidFill>
                            <a:schemeClr val="tx1"/>
                          </a:solidFill>
                          <a:effectLst/>
                          <a:latin typeface="+mn-lt"/>
                          <a:ea typeface="+mn-ea"/>
                          <a:cs typeface="+mn-cs"/>
                        </a:rPr>
                        <a:t> δ᾽ </a:t>
                      </a:r>
                      <a:r>
                        <a:rPr lang="el-GR" sz="1800" b="0" i="0" kern="1200" dirty="0" err="1">
                          <a:solidFill>
                            <a:schemeClr val="tx1"/>
                          </a:solidFill>
                          <a:effectLst/>
                          <a:latin typeface="+mn-lt"/>
                          <a:ea typeface="+mn-ea"/>
                          <a:cs typeface="+mn-cs"/>
                        </a:rPr>
                        <a:t>ὔδωρ</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ψῦχρον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κελάδει</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δι</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ὔσδων</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μαλίνων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βρόδοισι</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δὲ</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παῖς</a:t>
                      </a:r>
                      <a:r>
                        <a:rPr lang="el-GR" sz="1800" b="0" i="0" kern="1200" dirty="0">
                          <a:solidFill>
                            <a:schemeClr val="tx1"/>
                          </a:solidFill>
                          <a:effectLst/>
                          <a:latin typeface="+mn-lt"/>
                          <a:ea typeface="+mn-ea"/>
                          <a:cs typeface="+mn-cs"/>
                        </a:rPr>
                        <a:t> ὀ </a:t>
                      </a:r>
                      <a:r>
                        <a:rPr lang="el-GR" sz="1800" b="0" i="0" kern="1200" dirty="0" err="1">
                          <a:solidFill>
                            <a:schemeClr val="tx1"/>
                          </a:solidFill>
                          <a:effectLst/>
                          <a:latin typeface="+mn-lt"/>
                          <a:ea typeface="+mn-ea"/>
                          <a:cs typeface="+mn-cs"/>
                        </a:rPr>
                        <a:t>χῶρος</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ἐσκίαστ</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αἰθυσσομένων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δὲ</a:t>
                      </a:r>
                      <a:r>
                        <a:rPr lang="el-GR" sz="1800" b="0" i="0" kern="1200" dirty="0">
                          <a:solidFill>
                            <a:schemeClr val="tx1"/>
                          </a:solidFill>
                          <a:effectLst/>
                          <a:latin typeface="+mn-lt"/>
                          <a:ea typeface="+mn-ea"/>
                          <a:cs typeface="+mn-cs"/>
                        </a:rPr>
                        <a:t> φύλλων</a:t>
                      </a:r>
                      <a:br>
                        <a:rPr lang="el-GR" sz="1800" b="0" i="0" kern="1200" dirty="0">
                          <a:solidFill>
                            <a:schemeClr val="tx1"/>
                          </a:solidFill>
                          <a:effectLst/>
                          <a:latin typeface="+mn-lt"/>
                          <a:ea typeface="+mn-ea"/>
                          <a:cs typeface="+mn-cs"/>
                        </a:rPr>
                      </a:br>
                      <a:r>
                        <a:rPr lang="el-GR" sz="1800" b="0" i="0" kern="1200" dirty="0">
                          <a:solidFill>
                            <a:schemeClr val="tx1"/>
                          </a:solidFill>
                          <a:effectLst/>
                          <a:latin typeface="+mn-lt"/>
                          <a:ea typeface="+mn-ea"/>
                          <a:cs typeface="+mn-cs"/>
                        </a:rPr>
                        <a:t>8κῶμα </a:t>
                      </a:r>
                      <a:r>
                        <a:rPr lang="el-GR" sz="1800" b="0" i="0" kern="1200" dirty="0" err="1">
                          <a:solidFill>
                            <a:schemeClr val="tx1"/>
                          </a:solidFill>
                          <a:effectLst/>
                          <a:latin typeface="+mn-lt"/>
                          <a:ea typeface="+mn-ea"/>
                          <a:cs typeface="+mn-cs"/>
                        </a:rPr>
                        <a:t>κατέρρει</a:t>
                      </a:r>
                      <a:r>
                        <a:rPr lang="el-GR" sz="1800" b="0" i="0" kern="1200" dirty="0">
                          <a:solidFill>
                            <a:schemeClr val="tx1"/>
                          </a:solidFill>
                          <a:effectLst/>
                          <a:latin typeface="+mn-lt"/>
                          <a:ea typeface="+mn-ea"/>
                          <a:cs typeface="+mn-cs"/>
                        </a:rPr>
                        <a:t>,</a:t>
                      </a:r>
                      <a:br>
                        <a:rPr lang="el-GR" sz="1800" b="0" i="0" kern="1200" dirty="0">
                          <a:solidFill>
                            <a:schemeClr val="tx1"/>
                          </a:solidFill>
                          <a:effectLst/>
                          <a:latin typeface="+mn-lt"/>
                          <a:ea typeface="+mn-ea"/>
                          <a:cs typeface="+mn-cs"/>
                        </a:rPr>
                      </a:br>
                      <a:endParaRPr lang="el-GR" sz="1800" b="0" i="0" kern="1200" dirty="0">
                        <a:solidFill>
                          <a:schemeClr val="tx1"/>
                        </a:solidFill>
                        <a:effectLst/>
                        <a:latin typeface="+mn-lt"/>
                        <a:ea typeface="+mn-ea"/>
                        <a:cs typeface="+mn-cs"/>
                      </a:endParaRPr>
                    </a:p>
                    <a:p>
                      <a:r>
                        <a:rPr lang="el-GR" sz="1800" b="0" i="0" kern="1200" dirty="0" err="1">
                          <a:solidFill>
                            <a:schemeClr val="tx1"/>
                          </a:solidFill>
                          <a:effectLst/>
                          <a:latin typeface="+mn-lt"/>
                          <a:ea typeface="+mn-ea"/>
                          <a:cs typeface="+mn-cs"/>
                        </a:rPr>
                        <a:t>ἐν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δὲ</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λείμων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ἰππόβοτος</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τέθαλεν</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ἠρίνοισιν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ἄνθεσιν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αἰ</a:t>
                      </a:r>
                      <a:r>
                        <a:rPr lang="el-GR" sz="1800" b="0" i="0" kern="1200" dirty="0">
                          <a:solidFill>
                            <a:schemeClr val="tx1"/>
                          </a:solidFill>
                          <a:effectLst/>
                          <a:latin typeface="+mn-lt"/>
                          <a:ea typeface="+mn-ea"/>
                          <a:cs typeface="+mn-cs"/>
                        </a:rPr>
                        <a:t> δ᾽ </a:t>
                      </a:r>
                      <a:r>
                        <a:rPr lang="el-GR" sz="1800" b="0" i="0" kern="1200" dirty="0" err="1">
                          <a:solidFill>
                            <a:schemeClr val="tx1"/>
                          </a:solidFill>
                          <a:effectLst/>
                          <a:latin typeface="+mn-lt"/>
                          <a:ea typeface="+mn-ea"/>
                          <a:cs typeface="+mn-cs"/>
                        </a:rPr>
                        <a:t>ἄηται</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μέλλιχα</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πνέοισιν</a:t>
                      </a:r>
                      <a:r>
                        <a:rPr lang="el-GR" sz="1800" b="0" i="0" kern="1200" dirty="0">
                          <a:solidFill>
                            <a:schemeClr val="tx1"/>
                          </a:solidFill>
                          <a:effectLst/>
                          <a:latin typeface="+mn-lt"/>
                          <a:ea typeface="+mn-ea"/>
                          <a:cs typeface="+mn-cs"/>
                        </a:rPr>
                        <a:t> [ ]</a:t>
                      </a:r>
                      <a:br>
                        <a:rPr lang="el-GR" sz="1800" b="0" i="0" kern="1200" dirty="0">
                          <a:solidFill>
                            <a:schemeClr val="tx1"/>
                          </a:solidFill>
                          <a:effectLst/>
                          <a:latin typeface="+mn-lt"/>
                          <a:ea typeface="+mn-ea"/>
                          <a:cs typeface="+mn-cs"/>
                        </a:rPr>
                      </a:br>
                      <a:r>
                        <a:rPr lang="el-GR" sz="1800" b="0" i="0" kern="1200" dirty="0">
                          <a:solidFill>
                            <a:schemeClr val="tx1"/>
                          </a:solidFill>
                          <a:effectLst/>
                          <a:latin typeface="+mn-lt"/>
                          <a:ea typeface="+mn-ea"/>
                          <a:cs typeface="+mn-cs"/>
                        </a:rPr>
                        <a:t>12[ ]</a:t>
                      </a:r>
                      <a:br>
                        <a:rPr lang="el-GR" sz="1800" b="0" i="0" kern="1200" dirty="0">
                          <a:solidFill>
                            <a:schemeClr val="tx1"/>
                          </a:solidFill>
                          <a:effectLst/>
                          <a:latin typeface="+mn-lt"/>
                          <a:ea typeface="+mn-ea"/>
                          <a:cs typeface="+mn-cs"/>
                        </a:rPr>
                      </a:br>
                      <a:endParaRPr lang="el-GR" sz="1800" b="0" i="0" kern="1200" dirty="0">
                        <a:solidFill>
                          <a:schemeClr val="tx1"/>
                        </a:solidFill>
                        <a:effectLst/>
                        <a:latin typeface="+mn-lt"/>
                        <a:ea typeface="+mn-ea"/>
                        <a:cs typeface="+mn-cs"/>
                      </a:endParaRPr>
                    </a:p>
                    <a:p>
                      <a:r>
                        <a:rPr lang="el-GR" sz="1800" b="0" i="0" kern="1200" dirty="0" err="1">
                          <a:solidFill>
                            <a:schemeClr val="tx1"/>
                          </a:solidFill>
                          <a:effectLst/>
                          <a:latin typeface="+mn-lt"/>
                          <a:ea typeface="+mn-ea"/>
                          <a:cs typeface="+mn-cs"/>
                        </a:rPr>
                        <a:t>ἔνθα</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δὴ</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σὺ</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στέμ‹ματ</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ἔλοισα</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Κύπρι</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χρυσίαισιν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ἐν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κυλίκεσσιν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ἄβρως</a:t>
                      </a:r>
                      <a:br>
                        <a:rPr lang="el-GR" sz="1800" b="0" i="0" kern="1200" dirty="0">
                          <a:solidFill>
                            <a:schemeClr val="tx1"/>
                          </a:solidFill>
                          <a:effectLst/>
                          <a:latin typeface="+mn-lt"/>
                          <a:ea typeface="+mn-ea"/>
                          <a:cs typeface="+mn-cs"/>
                        </a:rPr>
                      </a:br>
                      <a:r>
                        <a:rPr lang="el-GR" sz="1800" b="0" i="0" kern="1200" dirty="0" err="1">
                          <a:solidFill>
                            <a:schemeClr val="tx1"/>
                          </a:solidFill>
                          <a:effectLst/>
                          <a:latin typeface="+mn-lt"/>
                          <a:ea typeface="+mn-ea"/>
                          <a:cs typeface="+mn-cs"/>
                        </a:rPr>
                        <a:t>ὀμ‹με›μείχμενον</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θαλίαισι</a:t>
                      </a:r>
                      <a:r>
                        <a:rPr lang="el-GR" sz="1800" b="0" i="0" kern="1200" dirty="0">
                          <a:solidFill>
                            <a:schemeClr val="tx1"/>
                          </a:solidFill>
                          <a:effectLst/>
                          <a:latin typeface="+mn-lt"/>
                          <a:ea typeface="+mn-ea"/>
                          <a:cs typeface="+mn-cs"/>
                        </a:rPr>
                        <a:t> νέκταρ</a:t>
                      </a:r>
                      <a:br>
                        <a:rPr lang="el-GR" sz="1800" b="0" i="0" kern="1200" dirty="0">
                          <a:solidFill>
                            <a:schemeClr val="tx1"/>
                          </a:solidFill>
                          <a:effectLst/>
                          <a:latin typeface="+mn-lt"/>
                          <a:ea typeface="+mn-ea"/>
                          <a:cs typeface="+mn-cs"/>
                        </a:rPr>
                      </a:br>
                      <a:r>
                        <a:rPr lang="el-GR" sz="1800" b="0" i="0" kern="1200" dirty="0">
                          <a:solidFill>
                            <a:schemeClr val="tx1"/>
                          </a:solidFill>
                          <a:effectLst/>
                          <a:latin typeface="+mn-lt"/>
                          <a:ea typeface="+mn-ea"/>
                          <a:cs typeface="+mn-cs"/>
                        </a:rPr>
                        <a:t>16οἰνοχόαισον</a:t>
                      </a:r>
                      <a:br>
                        <a:rPr lang="el-GR" sz="1800" b="0" i="0" kern="1200" dirty="0">
                          <a:solidFill>
                            <a:schemeClr val="tx1"/>
                          </a:solidFill>
                          <a:effectLst/>
                          <a:latin typeface="+mn-lt"/>
                          <a:ea typeface="+mn-ea"/>
                          <a:cs typeface="+mn-cs"/>
                        </a:rPr>
                      </a:br>
                      <a:endParaRPr lang="el-GR" sz="1800" b="0" i="0" kern="1200" dirty="0">
                        <a:solidFill>
                          <a:schemeClr val="tx1"/>
                        </a:solidFill>
                        <a:effectLst/>
                        <a:latin typeface="+mn-lt"/>
                        <a:ea typeface="+mn-ea"/>
                        <a:cs typeface="+mn-cs"/>
                      </a:endParaRPr>
                    </a:p>
                    <a:p>
                      <a:r>
                        <a:rPr lang="el-GR" sz="1800" b="0" i="0" kern="1200" dirty="0">
                          <a:solidFill>
                            <a:schemeClr val="tx1"/>
                          </a:solidFill>
                          <a:effectLst/>
                          <a:latin typeface="+mn-lt"/>
                          <a:ea typeface="+mn-ea"/>
                          <a:cs typeface="+mn-cs"/>
                        </a:rPr>
                        <a:t>†</a:t>
                      </a:r>
                      <a:r>
                        <a:rPr lang="el-GR" sz="1800" b="0" i="0" kern="1200" dirty="0" err="1">
                          <a:solidFill>
                            <a:schemeClr val="tx1"/>
                          </a:solidFill>
                          <a:effectLst/>
                          <a:latin typeface="+mn-lt"/>
                          <a:ea typeface="+mn-ea"/>
                          <a:cs typeface="+mn-cs"/>
                        </a:rPr>
                        <a:t>τούτοισι</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τοῖς</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ἑταίροις</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ἐμοῖς</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γε</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καὶ</a:t>
                      </a:r>
                      <a:r>
                        <a:rPr lang="el-GR" sz="1800" b="0" i="0" kern="1200" dirty="0">
                          <a:solidFill>
                            <a:schemeClr val="tx1"/>
                          </a:solidFill>
                          <a:effectLst/>
                          <a:latin typeface="+mn-lt"/>
                          <a:ea typeface="+mn-ea"/>
                          <a:cs typeface="+mn-cs"/>
                        </a:rPr>
                        <a:t> </a:t>
                      </a:r>
                      <a:r>
                        <a:rPr lang="el-GR" sz="1800" b="0" i="0" kern="1200" dirty="0" err="1">
                          <a:solidFill>
                            <a:schemeClr val="tx1"/>
                          </a:solidFill>
                          <a:effectLst/>
                          <a:latin typeface="+mn-lt"/>
                          <a:ea typeface="+mn-ea"/>
                          <a:cs typeface="+mn-cs"/>
                        </a:rPr>
                        <a:t>σοῖς</a:t>
                      </a:r>
                      <a:r>
                        <a:rPr lang="el-GR" sz="1800" b="0" i="0" kern="1200" dirty="0">
                          <a:solidFill>
                            <a:schemeClr val="tx1"/>
                          </a:solidFill>
                          <a:effectLst/>
                          <a:latin typeface="+mn-lt"/>
                          <a:ea typeface="+mn-ea"/>
                          <a:cs typeface="+mn-cs"/>
                        </a:rPr>
                        <a:t>†</a:t>
                      </a:r>
                      <a:endParaRPr lang="el-GR" sz="1800" b="0" kern="1200" dirty="0">
                        <a:solidFill>
                          <a:srgbClr val="333333"/>
                        </a:solidFill>
                        <a:effectLst/>
                        <a:latin typeface="Calibri" panose="020F0502020204030204" pitchFamily="34" charset="0"/>
                        <a:ea typeface="+mn-ea"/>
                        <a:cs typeface="+mn-cs"/>
                      </a:endParaRPr>
                    </a:p>
                  </a:txBody>
                  <a:tcPr anchor="ctr">
                    <a:lnL>
                      <a:noFill/>
                    </a:lnL>
                    <a:lnR>
                      <a:noFill/>
                    </a:lnR>
                    <a:lnT>
                      <a:noFill/>
                    </a:lnT>
                    <a:lnB>
                      <a:noFill/>
                    </a:lnB>
                    <a:noFill/>
                  </a:tcPr>
                </a:tc>
                <a:extLst>
                  <a:ext uri="{0D108BD9-81ED-4DB2-BD59-A6C34878D82A}">
                    <a16:rowId xmlns:a16="http://schemas.microsoft.com/office/drawing/2014/main" val="4189712805"/>
                  </a:ext>
                </a:extLst>
              </a:tr>
            </a:tbl>
          </a:graphicData>
        </a:graphic>
      </p:graphicFrame>
      <p:sp>
        <p:nvSpPr>
          <p:cNvPr id="5" name="Rectangle 1">
            <a:extLst>
              <a:ext uri="{FF2B5EF4-FFF2-40B4-BE49-F238E27FC236}">
                <a16:creationId xmlns:a16="http://schemas.microsoft.com/office/drawing/2014/main" id="{D20F79BA-91B1-A7EE-B7D1-7EB3FCC966FD}"/>
              </a:ext>
            </a:extLst>
          </p:cNvPr>
          <p:cNvSpPr>
            <a:spLocks noChangeArrowheads="1"/>
          </p:cNvSpPr>
          <p:nvPr/>
        </p:nvSpPr>
        <p:spPr bwMode="auto">
          <a:xfrm>
            <a:off x="6003925" y="1469138"/>
            <a:ext cx="12885" cy="712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2696"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7F9B682-2333-86F3-70A6-02CD86E961C2}"/>
              </a:ext>
            </a:extLst>
          </p:cNvPr>
          <p:cNvSpPr txBox="1"/>
          <p:nvPr/>
        </p:nvSpPr>
        <p:spPr>
          <a:xfrm>
            <a:off x="6782221" y="0"/>
            <a:ext cx="4939476" cy="6186309"/>
          </a:xfrm>
          <a:prstGeom prst="rect">
            <a:avLst/>
          </a:prstGeom>
          <a:noFill/>
        </p:spPr>
        <p:txBody>
          <a:bodyPr wrap="square" rtlCol="0">
            <a:spAutoFit/>
          </a:bodyPr>
          <a:lstStyle/>
          <a:p>
            <a:endParaRPr lang="en-US" sz="1800" b="0" kern="1200" dirty="0">
              <a:solidFill>
                <a:srgbClr val="333333"/>
              </a:solidFill>
              <a:effectLst/>
              <a:latin typeface="Times New Roman" panose="02020603050405020304" pitchFamily="18" charset="0"/>
              <a:cs typeface="Times New Roman" panose="02020603050405020304" pitchFamily="18" charset="0"/>
            </a:endParaRPr>
          </a:p>
          <a:p>
            <a:endParaRPr lang="en-US" dirty="0">
              <a:solidFill>
                <a:srgbClr val="333333"/>
              </a:solidFill>
              <a:latin typeface="Times New Roman" panose="02020603050405020304" pitchFamily="18" charset="0"/>
              <a:cs typeface="Times New Roman" panose="02020603050405020304" pitchFamily="18" charset="0"/>
            </a:endParaRPr>
          </a:p>
          <a:p>
            <a:pPr algn="r"/>
            <a:r>
              <a:rPr lang="el-GR" b="0" i="0" dirty="0">
                <a:solidFill>
                  <a:srgbClr val="333333"/>
                </a:solidFill>
                <a:effectLst/>
                <a:highlight>
                  <a:srgbClr val="FFFFFF"/>
                </a:highlight>
                <a:latin typeface="Calibri" panose="020F0502020204030204" pitchFamily="34" charset="0"/>
              </a:rPr>
              <a:t>έλα και φτάσε</a:t>
            </a:r>
          </a:p>
          <a:p>
            <a:pPr algn="r"/>
            <a:r>
              <a:rPr lang="el-GR" b="0" i="0" dirty="0">
                <a:solidFill>
                  <a:srgbClr val="333333"/>
                </a:solidFill>
                <a:effectLst/>
                <a:highlight>
                  <a:srgbClr val="FFFFFF"/>
                </a:highlight>
                <a:latin typeface="Calibri" panose="020F0502020204030204" pitchFamily="34" charset="0"/>
              </a:rPr>
              <a:t>από την Κρήτη εδώ στου ναού τούτου το</a:t>
            </a:r>
          </a:p>
          <a:p>
            <a:pPr algn="r"/>
            <a:r>
              <a:rPr lang="el-GR" b="0" i="0" dirty="0" err="1">
                <a:solidFill>
                  <a:srgbClr val="333333"/>
                </a:solidFill>
                <a:effectLst/>
                <a:highlight>
                  <a:srgbClr val="FFFFFF"/>
                </a:highlight>
                <a:latin typeface="Calibri" panose="020F0502020204030204" pitchFamily="34" charset="0"/>
              </a:rPr>
              <a:t>λάμπος</a:t>
            </a:r>
            <a:r>
              <a:rPr lang="el-GR" b="0" i="0" dirty="0">
                <a:solidFill>
                  <a:srgbClr val="333333"/>
                </a:solidFill>
                <a:effectLst/>
                <a:highlight>
                  <a:srgbClr val="FFFFFF"/>
                </a:highlight>
                <a:latin typeface="Calibri" panose="020F0502020204030204" pitchFamily="34" charset="0"/>
              </a:rPr>
              <a:t> που το ζώνει </a:t>
            </a:r>
            <a:r>
              <a:rPr lang="el-GR" b="0" i="0" dirty="0" err="1">
                <a:solidFill>
                  <a:srgbClr val="333333"/>
                </a:solidFill>
                <a:effectLst/>
                <a:highlight>
                  <a:srgbClr val="FFFFFF"/>
                </a:highlight>
                <a:latin typeface="Calibri" panose="020F0502020204030204" pitchFamily="34" charset="0"/>
              </a:rPr>
              <a:t>γελαζούμενο</a:t>
            </a:r>
            <a:r>
              <a:rPr lang="el-GR" b="0" i="0" dirty="0">
                <a:solidFill>
                  <a:srgbClr val="333333"/>
                </a:solidFill>
                <a:effectLst/>
                <a:highlight>
                  <a:srgbClr val="FFFFFF"/>
                </a:highlight>
                <a:latin typeface="Calibri" panose="020F0502020204030204" pitchFamily="34" charset="0"/>
              </a:rPr>
              <a:t> δασάκι</a:t>
            </a:r>
          </a:p>
          <a:p>
            <a:pPr algn="r"/>
            <a:r>
              <a:rPr lang="el-GR" b="0" i="0" dirty="0">
                <a:solidFill>
                  <a:srgbClr val="333333"/>
                </a:solidFill>
                <a:effectLst/>
                <a:highlight>
                  <a:srgbClr val="FFFFFF"/>
                </a:highlight>
                <a:latin typeface="Calibri" panose="020F0502020204030204" pitchFamily="34" charset="0"/>
              </a:rPr>
              <a:t>μήλων και όπου καίει πάντα στους βωμούς</a:t>
            </a:r>
          </a:p>
          <a:p>
            <a:pPr algn="r"/>
            <a:r>
              <a:rPr lang="el-GR" b="0" i="0" dirty="0">
                <a:solidFill>
                  <a:srgbClr val="333333"/>
                </a:solidFill>
                <a:effectLst/>
                <a:highlight>
                  <a:srgbClr val="FFFFFF"/>
                </a:highlight>
                <a:latin typeface="Calibri" panose="020F0502020204030204" pitchFamily="34" charset="0"/>
              </a:rPr>
              <a:t>λιβανωτού θυμίαμα </a:t>
            </a:r>
          </a:p>
          <a:p>
            <a:pPr algn="r"/>
            <a:r>
              <a:rPr lang="el-GR" b="0" i="0" dirty="0">
                <a:solidFill>
                  <a:srgbClr val="333333"/>
                </a:solidFill>
                <a:effectLst/>
                <a:highlight>
                  <a:srgbClr val="FFFFFF"/>
                </a:highlight>
                <a:latin typeface="Calibri" panose="020F0502020204030204" pitchFamily="34" charset="0"/>
              </a:rPr>
              <a:t> εδώ που κελαρύζει</a:t>
            </a:r>
          </a:p>
          <a:p>
            <a:pPr algn="r"/>
            <a:r>
              <a:rPr lang="el-GR" b="0" i="0" dirty="0">
                <a:solidFill>
                  <a:srgbClr val="333333"/>
                </a:solidFill>
                <a:effectLst/>
                <a:highlight>
                  <a:srgbClr val="FFFFFF"/>
                </a:highlight>
                <a:latin typeface="Calibri" panose="020F0502020204030204" pitchFamily="34" charset="0"/>
              </a:rPr>
              <a:t>το νερό </a:t>
            </a:r>
            <a:r>
              <a:rPr lang="el-GR" b="0" i="0" dirty="0" err="1">
                <a:solidFill>
                  <a:srgbClr val="333333"/>
                </a:solidFill>
                <a:effectLst/>
                <a:highlight>
                  <a:srgbClr val="FFFFFF"/>
                </a:highlight>
                <a:latin typeface="Calibri" panose="020F0502020204030204" pitchFamily="34" charset="0"/>
              </a:rPr>
              <a:t>κατάδροσο</a:t>
            </a:r>
            <a:r>
              <a:rPr lang="el-GR" b="0" i="0" dirty="0">
                <a:solidFill>
                  <a:srgbClr val="333333"/>
                </a:solidFill>
                <a:effectLst/>
                <a:highlight>
                  <a:srgbClr val="FFFFFF"/>
                </a:highlight>
                <a:latin typeface="Calibri" panose="020F0502020204030204" pitchFamily="34" charset="0"/>
              </a:rPr>
              <a:t> </a:t>
            </a:r>
            <a:r>
              <a:rPr lang="el-GR" b="0" i="0" dirty="0" err="1">
                <a:solidFill>
                  <a:srgbClr val="333333"/>
                </a:solidFill>
                <a:effectLst/>
                <a:highlight>
                  <a:srgbClr val="FFFFFF"/>
                </a:highlight>
                <a:latin typeface="Calibri" panose="020F0502020204030204" pitchFamily="34" charset="0"/>
              </a:rPr>
              <a:t>μέσ</a:t>
            </a:r>
            <a:r>
              <a:rPr lang="el-GR" b="0" i="0" dirty="0">
                <a:solidFill>
                  <a:srgbClr val="333333"/>
                </a:solidFill>
                <a:effectLst/>
                <a:highlight>
                  <a:srgbClr val="FFFFFF"/>
                </a:highlight>
                <a:latin typeface="Calibri" panose="020F0502020204030204" pitchFamily="34" charset="0"/>
              </a:rPr>
              <a:t>᾽ από της μηλιάς</a:t>
            </a:r>
          </a:p>
          <a:p>
            <a:pPr algn="r"/>
            <a:r>
              <a:rPr lang="el-GR" b="0" i="0" dirty="0">
                <a:solidFill>
                  <a:srgbClr val="333333"/>
                </a:solidFill>
                <a:effectLst/>
                <a:highlight>
                  <a:srgbClr val="FFFFFF"/>
                </a:highlight>
                <a:latin typeface="Calibri" panose="020F0502020204030204" pitchFamily="34" charset="0"/>
              </a:rPr>
              <a:t>τους κλώνους· όπου </a:t>
            </a:r>
            <a:r>
              <a:rPr lang="el-GR" b="0" i="0" dirty="0" err="1">
                <a:solidFill>
                  <a:srgbClr val="333333"/>
                </a:solidFill>
                <a:effectLst/>
                <a:highlight>
                  <a:srgbClr val="FFFFFF"/>
                </a:highlight>
                <a:latin typeface="Calibri" panose="020F0502020204030204" pitchFamily="34" charset="0"/>
              </a:rPr>
              <a:t>απ</a:t>
            </a:r>
            <a:r>
              <a:rPr lang="el-GR" b="0" i="0" dirty="0">
                <a:solidFill>
                  <a:srgbClr val="333333"/>
                </a:solidFill>
                <a:effectLst/>
                <a:highlight>
                  <a:srgbClr val="FFFFFF"/>
                </a:highlight>
                <a:latin typeface="Calibri" panose="020F0502020204030204" pitchFamily="34" charset="0"/>
              </a:rPr>
              <a:t>᾽ τα ρόδα τα πολλά</a:t>
            </a:r>
          </a:p>
          <a:p>
            <a:pPr algn="r"/>
            <a:r>
              <a:rPr lang="el-GR" b="0" i="0" dirty="0">
                <a:solidFill>
                  <a:srgbClr val="333333"/>
                </a:solidFill>
                <a:effectLst/>
                <a:highlight>
                  <a:srgbClr val="FFFFFF"/>
                </a:highlight>
                <a:latin typeface="Calibri" panose="020F0502020204030204" pitchFamily="34" charset="0"/>
              </a:rPr>
              <a:t>σκιές γεμίζει ο κήπος· κι από τις φυλλωσιές</a:t>
            </a:r>
          </a:p>
          <a:p>
            <a:pPr algn="r"/>
            <a:r>
              <a:rPr lang="el-GR" b="0" i="0" dirty="0">
                <a:solidFill>
                  <a:srgbClr val="333333"/>
                </a:solidFill>
                <a:effectLst/>
                <a:highlight>
                  <a:srgbClr val="FFFFFF"/>
                </a:highlight>
                <a:latin typeface="Calibri" panose="020F0502020204030204" pitchFamily="34" charset="0"/>
              </a:rPr>
              <a:t>οπού θροούν και τρέμουν λες μια χαύνωση</a:t>
            </a:r>
          </a:p>
          <a:p>
            <a:pPr algn="r"/>
            <a:r>
              <a:rPr lang="el-GR" b="0" i="0" dirty="0" err="1">
                <a:solidFill>
                  <a:srgbClr val="333333"/>
                </a:solidFill>
                <a:effectLst/>
                <a:highlight>
                  <a:srgbClr val="FFFFFF"/>
                </a:highlight>
                <a:latin typeface="Calibri" panose="020F0502020204030204" pitchFamily="34" charset="0"/>
              </a:rPr>
              <a:t>αργοπέφτει</a:t>
            </a:r>
            <a:r>
              <a:rPr lang="el-GR" b="0" i="0" dirty="0">
                <a:solidFill>
                  <a:srgbClr val="333333"/>
                </a:solidFill>
                <a:effectLst/>
                <a:highlight>
                  <a:srgbClr val="FFFFFF"/>
                </a:highlight>
                <a:latin typeface="Calibri" panose="020F0502020204030204" pitchFamily="34" charset="0"/>
              </a:rPr>
              <a:t> </a:t>
            </a:r>
          </a:p>
          <a:p>
            <a:pPr algn="r"/>
            <a:r>
              <a:rPr lang="el-GR" b="0" i="0" dirty="0">
                <a:solidFill>
                  <a:srgbClr val="333333"/>
                </a:solidFill>
                <a:effectLst/>
                <a:highlight>
                  <a:srgbClr val="FFFFFF"/>
                </a:highlight>
                <a:latin typeface="Calibri" panose="020F0502020204030204" pitchFamily="34" charset="0"/>
              </a:rPr>
              <a:t>εδώ το </a:t>
            </a:r>
            <a:r>
              <a:rPr lang="el-GR" b="0" i="0" dirty="0" err="1">
                <a:solidFill>
                  <a:srgbClr val="333333"/>
                </a:solidFill>
                <a:effectLst/>
                <a:highlight>
                  <a:srgbClr val="FFFFFF"/>
                </a:highlight>
                <a:latin typeface="Calibri" panose="020F0502020204030204" pitchFamily="34" charset="0"/>
              </a:rPr>
              <a:t>λιβαδάκι</a:t>
            </a:r>
            <a:r>
              <a:rPr lang="el-GR" b="0" i="0" dirty="0">
                <a:solidFill>
                  <a:srgbClr val="333333"/>
                </a:solidFill>
                <a:effectLst/>
                <a:highlight>
                  <a:srgbClr val="FFFFFF"/>
                </a:highlight>
                <a:latin typeface="Calibri" panose="020F0502020204030204" pitchFamily="34" charset="0"/>
              </a:rPr>
              <a:t> οπού</a:t>
            </a:r>
          </a:p>
          <a:p>
            <a:pPr algn="r"/>
            <a:r>
              <a:rPr lang="el-GR" b="0" i="0" dirty="0">
                <a:solidFill>
                  <a:srgbClr val="333333"/>
                </a:solidFill>
                <a:effectLst/>
                <a:highlight>
                  <a:srgbClr val="FFFFFF"/>
                </a:highlight>
                <a:latin typeface="Calibri" panose="020F0502020204030204" pitchFamily="34" charset="0"/>
              </a:rPr>
              <a:t>βοσκάνε τ᾽ άλογα φούντωσε </a:t>
            </a:r>
            <a:r>
              <a:rPr lang="el-GR" b="0" i="0" dirty="0" err="1">
                <a:solidFill>
                  <a:srgbClr val="333333"/>
                </a:solidFill>
                <a:effectLst/>
                <a:highlight>
                  <a:srgbClr val="FFFFFF"/>
                </a:highlight>
                <a:latin typeface="Calibri" panose="020F0502020204030204" pitchFamily="34" charset="0"/>
              </a:rPr>
              <a:t>απ</a:t>
            </a:r>
            <a:r>
              <a:rPr lang="el-GR" b="0" i="0" dirty="0">
                <a:solidFill>
                  <a:srgbClr val="333333"/>
                </a:solidFill>
                <a:effectLst/>
                <a:highlight>
                  <a:srgbClr val="FFFFFF"/>
                </a:highlight>
                <a:latin typeface="Calibri" panose="020F0502020204030204" pitchFamily="34" charset="0"/>
              </a:rPr>
              <a:t>᾽ άνθη του</a:t>
            </a:r>
          </a:p>
          <a:p>
            <a:pPr algn="r"/>
            <a:r>
              <a:rPr lang="el-GR" b="0" i="0" dirty="0" err="1">
                <a:solidFill>
                  <a:srgbClr val="333333"/>
                </a:solidFill>
                <a:effectLst/>
                <a:highlight>
                  <a:srgbClr val="FFFFFF"/>
                </a:highlight>
                <a:latin typeface="Calibri" panose="020F0502020204030204" pitchFamily="34" charset="0"/>
              </a:rPr>
              <a:t>Μαγιού</a:t>
            </a:r>
            <a:r>
              <a:rPr lang="el-GR" b="0" i="0" dirty="0">
                <a:solidFill>
                  <a:srgbClr val="333333"/>
                </a:solidFill>
                <a:effectLst/>
                <a:highlight>
                  <a:srgbClr val="FFFFFF"/>
                </a:highlight>
                <a:latin typeface="Calibri" panose="020F0502020204030204" pitchFamily="34" charset="0"/>
              </a:rPr>
              <a:t> κι ελαφρές πνέουν οι αύρες </a:t>
            </a:r>
          </a:p>
          <a:p>
            <a:pPr algn="r"/>
            <a:r>
              <a:rPr lang="el-GR" b="0" i="0" dirty="0">
                <a:solidFill>
                  <a:srgbClr val="333333"/>
                </a:solidFill>
                <a:effectLst/>
                <a:highlight>
                  <a:srgbClr val="FFFFFF"/>
                </a:highlight>
                <a:latin typeface="Calibri" panose="020F0502020204030204" pitchFamily="34" charset="0"/>
              </a:rPr>
              <a:t>έλα</a:t>
            </a:r>
          </a:p>
          <a:p>
            <a:pPr algn="r"/>
            <a:r>
              <a:rPr lang="el-GR" b="0" i="0" dirty="0">
                <a:solidFill>
                  <a:srgbClr val="333333"/>
                </a:solidFill>
                <a:effectLst/>
                <a:highlight>
                  <a:srgbClr val="FFFFFF"/>
                </a:highlight>
                <a:latin typeface="Calibri" panose="020F0502020204030204" pitchFamily="34" charset="0"/>
              </a:rPr>
              <a:t>λοιπόν εδώ Αφροδίτη μου σε κάλυκες χρυσούς</a:t>
            </a:r>
          </a:p>
          <a:p>
            <a:pPr algn="r"/>
            <a:r>
              <a:rPr lang="el-GR" b="0" i="0" dirty="0">
                <a:solidFill>
                  <a:srgbClr val="333333"/>
                </a:solidFill>
                <a:effectLst/>
                <a:highlight>
                  <a:srgbClr val="FFFFFF"/>
                </a:highlight>
                <a:latin typeface="Calibri" panose="020F0502020204030204" pitchFamily="34" charset="0"/>
              </a:rPr>
              <a:t>ετοιμασμένο με λεπτή τέχνη νέκταρ</a:t>
            </a:r>
          </a:p>
          <a:p>
            <a:pPr algn="r"/>
            <a:r>
              <a:rPr lang="el-GR" b="0" i="0" dirty="0">
                <a:solidFill>
                  <a:srgbClr val="333333"/>
                </a:solidFill>
                <a:effectLst/>
                <a:highlight>
                  <a:srgbClr val="FFFFFF"/>
                </a:highlight>
                <a:latin typeface="Calibri" panose="020F0502020204030204" pitchFamily="34" charset="0"/>
              </a:rPr>
              <a:t>του τραπεζιού τους φίλους να κεράσεις.</a:t>
            </a:r>
          </a:p>
          <a:p>
            <a:pPr algn="r"/>
            <a:r>
              <a:rPr lang="el-GR" b="0" i="1" dirty="0">
                <a:solidFill>
                  <a:srgbClr val="333333"/>
                </a:solidFill>
                <a:effectLst/>
                <a:highlight>
                  <a:srgbClr val="FFFFFF"/>
                </a:highlight>
                <a:latin typeface="Calibri" panose="020F0502020204030204" pitchFamily="34" charset="0"/>
              </a:rPr>
              <a:t>(ανασύνθεση και απόδοση</a:t>
            </a:r>
          </a:p>
          <a:p>
            <a:pPr algn="r"/>
            <a:r>
              <a:rPr lang="el-GR" b="0" i="1" dirty="0">
                <a:solidFill>
                  <a:srgbClr val="333333"/>
                </a:solidFill>
                <a:effectLst/>
                <a:highlight>
                  <a:srgbClr val="FFFFFF"/>
                </a:highlight>
                <a:latin typeface="Calibri" panose="020F0502020204030204" pitchFamily="34" charset="0"/>
              </a:rPr>
              <a:t>Οδυσσέας Ελύτης)</a:t>
            </a:r>
            <a:endParaRPr lang="en-US" dirty="0"/>
          </a:p>
        </p:txBody>
      </p:sp>
    </p:spTree>
    <p:extLst>
      <p:ext uri="{BB962C8B-B14F-4D97-AF65-F5344CB8AC3E}">
        <p14:creationId xmlns:p14="http://schemas.microsoft.com/office/powerpoint/2010/main" val="58947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6A2F-328D-8E29-F6DB-DECC89D0AF39}"/>
              </a:ext>
            </a:extLst>
          </p:cNvPr>
          <p:cNvSpPr>
            <a:spLocks noGrp="1"/>
          </p:cNvSpPr>
          <p:nvPr>
            <p:ph type="ctrTitle"/>
          </p:nvPr>
        </p:nvSpPr>
        <p:spPr>
          <a:xfrm>
            <a:off x="2749296" y="5541756"/>
            <a:ext cx="6693408" cy="1088136"/>
          </a:xfrm>
        </p:spPr>
        <p:txBody>
          <a:bodyPr/>
          <a:lstStyle/>
          <a:p>
            <a:r>
              <a:rPr lang="el-GR" dirty="0"/>
              <a:t>2024</a:t>
            </a:r>
            <a:br>
              <a:rPr lang="el-GR" dirty="0"/>
            </a:br>
            <a:r>
              <a:rPr lang="el-GR" sz="3200" dirty="0"/>
              <a:t>©ΑΝΝΑ ΛΑΖΟΥ &amp; ΣΥΝΕΡΓΑΤΕΣ</a:t>
            </a:r>
            <a:endParaRPr lang="en-US" dirty="0"/>
          </a:p>
        </p:txBody>
      </p:sp>
      <p:sp>
        <p:nvSpPr>
          <p:cNvPr id="5" name="Rectangle 2">
            <a:extLst>
              <a:ext uri="{FF2B5EF4-FFF2-40B4-BE49-F238E27FC236}">
                <a16:creationId xmlns:a16="http://schemas.microsoft.com/office/drawing/2014/main" id="{EBE8E822-11EA-C84F-5114-AFC76CC4C91B}"/>
              </a:ext>
            </a:extLst>
          </p:cNvPr>
          <p:cNvSpPr>
            <a:spLocks noChangeArrowheads="1"/>
          </p:cNvSpPr>
          <p:nvPr/>
        </p:nvSpPr>
        <p:spPr bwMode="auto">
          <a:xfrm>
            <a:off x="4210050" y="1582340"/>
            <a:ext cx="3771900"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https://lazou2011ancientorchesis.academia.edu/</a:t>
            </a: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http://scholar.uoa.gr/lazou/philartlab</a:t>
            </a: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http://scholar.uoa.gr/lazou/myproject/φarbe</a:t>
            </a: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https://eclass.uoa.gr/courses/PHILOSOPHY1033/</a:t>
            </a:r>
            <a:br>
              <a:rPr kumimoji="0" lang="en-US" altLang="en-US" sz="1800" b="0" i="0" u="none" strike="noStrike" cap="none" normalizeH="0" baseline="0" dirty="0">
                <a:ln>
                  <a:noFill/>
                </a:ln>
                <a:solidFill>
                  <a:srgbClr val="500050"/>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rgbClr val="500050"/>
              </a:solidFill>
              <a:effectLst/>
              <a:latin typeface="Arial" panose="020B0604020202020204" pitchFamily="34" charset="0"/>
              <a:cs typeface="Arial" panose="020B0604020202020204" pitchFamily="34" charset="0"/>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http://dryostopoi.phil.uoa.gr/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583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96B18F-267D-1C25-B748-A337E4015639}"/>
              </a:ext>
            </a:extLst>
          </p:cNvPr>
          <p:cNvSpPr txBox="1"/>
          <p:nvPr/>
        </p:nvSpPr>
        <p:spPr>
          <a:xfrm>
            <a:off x="491801" y="408122"/>
            <a:ext cx="11208398" cy="584775"/>
          </a:xfrm>
          <a:prstGeom prst="rect">
            <a:avLst/>
          </a:prstGeom>
          <a:noFill/>
        </p:spPr>
        <p:txBody>
          <a:bodyPr wrap="square" rtlCol="0">
            <a:spAutoFit/>
          </a:bodyPr>
          <a:lstStyle/>
          <a:p>
            <a:pPr algn="ctr"/>
            <a:r>
              <a:rPr lang="el-GR" sz="3200" dirty="0"/>
              <a:t>Αλκμάν 1 </a:t>
            </a:r>
            <a:r>
              <a:rPr lang="el-GR" sz="3200" dirty="0" err="1"/>
              <a:t>Παρθένειον</a:t>
            </a:r>
            <a:endParaRPr lang="en-US" sz="2400" dirty="0"/>
          </a:p>
        </p:txBody>
      </p:sp>
      <p:graphicFrame>
        <p:nvGraphicFramePr>
          <p:cNvPr id="3" name="Table 2">
            <a:extLst>
              <a:ext uri="{FF2B5EF4-FFF2-40B4-BE49-F238E27FC236}">
                <a16:creationId xmlns:a16="http://schemas.microsoft.com/office/drawing/2014/main" id="{FF18B427-CD4F-5A8B-E748-89FDEB61B48E}"/>
              </a:ext>
            </a:extLst>
          </p:cNvPr>
          <p:cNvGraphicFramePr>
            <a:graphicFrameLocks noGrp="1"/>
          </p:cNvGraphicFramePr>
          <p:nvPr>
            <p:extLst>
              <p:ext uri="{D42A27DB-BD31-4B8C-83A1-F6EECF244321}">
                <p14:modId xmlns:p14="http://schemas.microsoft.com/office/powerpoint/2010/main" val="2068990002"/>
              </p:ext>
            </p:extLst>
          </p:nvPr>
        </p:nvGraphicFramePr>
        <p:xfrm>
          <a:off x="-291034" y="1073436"/>
          <a:ext cx="12300154" cy="7133303"/>
        </p:xfrm>
        <a:graphic>
          <a:graphicData uri="http://schemas.openxmlformats.org/drawingml/2006/table">
            <a:tbl>
              <a:tblPr/>
              <a:tblGrid>
                <a:gridCol w="12300154">
                  <a:extLst>
                    <a:ext uri="{9D8B030D-6E8A-4147-A177-3AD203B41FA5}">
                      <a16:colId xmlns:a16="http://schemas.microsoft.com/office/drawing/2014/main" val="407337039"/>
                    </a:ext>
                  </a:extLst>
                </a:gridCol>
              </a:tblGrid>
              <a:tr h="7133303">
                <a:tc>
                  <a:txBody>
                    <a:bodyPr/>
                    <a:lstStyle/>
                    <a:p>
                      <a:pPr algn="l"/>
                      <a:endParaRPr lang="el-GR" sz="600" b="0" dirty="0">
                        <a:solidFill>
                          <a:srgbClr val="333333"/>
                        </a:solidFill>
                        <a:effectLst/>
                        <a:latin typeface="Calibri" panose="020F0502020204030204" pitchFamily="34" charset="0"/>
                      </a:endParaRPr>
                    </a:p>
                  </a:txBody>
                  <a:tcPr marL="31995" marR="31995" marT="15998" marB="15998" anchor="ctr">
                    <a:lnL>
                      <a:noFill/>
                    </a:lnL>
                    <a:lnR>
                      <a:noFill/>
                    </a:lnR>
                    <a:lnT>
                      <a:noFill/>
                    </a:lnT>
                    <a:lnB>
                      <a:noFill/>
                    </a:lnB>
                    <a:noFill/>
                  </a:tcPr>
                </a:tc>
                <a:extLst>
                  <a:ext uri="{0D108BD9-81ED-4DB2-BD59-A6C34878D82A}">
                    <a16:rowId xmlns:a16="http://schemas.microsoft.com/office/drawing/2014/main" val="4189712805"/>
                  </a:ext>
                </a:extLst>
              </a:tr>
            </a:tbl>
          </a:graphicData>
        </a:graphic>
      </p:graphicFrame>
      <p:graphicFrame>
        <p:nvGraphicFramePr>
          <p:cNvPr id="4" name="Table 3">
            <a:extLst>
              <a:ext uri="{FF2B5EF4-FFF2-40B4-BE49-F238E27FC236}">
                <a16:creationId xmlns:a16="http://schemas.microsoft.com/office/drawing/2014/main" id="{9C4BCE03-5B07-242B-A305-B2A5EBDE0291}"/>
              </a:ext>
            </a:extLst>
          </p:cNvPr>
          <p:cNvGraphicFramePr>
            <a:graphicFrameLocks noGrp="1"/>
          </p:cNvGraphicFramePr>
          <p:nvPr>
            <p:extLst>
              <p:ext uri="{D42A27DB-BD31-4B8C-83A1-F6EECF244321}">
                <p14:modId xmlns:p14="http://schemas.microsoft.com/office/powerpoint/2010/main" val="3225953734"/>
              </p:ext>
            </p:extLst>
          </p:nvPr>
        </p:nvGraphicFramePr>
        <p:xfrm>
          <a:off x="6096000" y="370074"/>
          <a:ext cx="5581415" cy="5801610"/>
        </p:xfrm>
        <a:graphic>
          <a:graphicData uri="http://schemas.openxmlformats.org/drawingml/2006/table">
            <a:tbl>
              <a:tblPr/>
              <a:tblGrid>
                <a:gridCol w="5581415">
                  <a:extLst>
                    <a:ext uri="{9D8B030D-6E8A-4147-A177-3AD203B41FA5}">
                      <a16:colId xmlns:a16="http://schemas.microsoft.com/office/drawing/2014/main" val="457193092"/>
                    </a:ext>
                  </a:extLst>
                </a:gridCol>
              </a:tblGrid>
              <a:tr h="5032375">
                <a:tc>
                  <a:txBody>
                    <a:bodyPr/>
                    <a:lstStyle/>
                    <a:p>
                      <a:pPr algn="r"/>
                      <a:r>
                        <a:rPr lang="el-GR" sz="900" b="0" dirty="0">
                          <a:solidFill>
                            <a:srgbClr val="333333"/>
                          </a:solidFill>
                          <a:effectLst/>
                          <a:latin typeface="Calibri" panose="020F0502020204030204" pitchFamily="34" charset="0"/>
                        </a:rPr>
                        <a:t>Υπάρχει αυτό που λένε θεία δίκη.</a:t>
                      </a:r>
                      <a:r>
                        <a:rPr lang="el-GR" sz="900" b="0" u="none" strike="noStrike" baseline="30000" dirty="0">
                          <a:solidFill>
                            <a:srgbClr val="0088CC"/>
                          </a:solidFill>
                          <a:effectLst/>
                          <a:latin typeface="Calibri" panose="020F0502020204030204" pitchFamily="34" charset="0"/>
                          <a:hlinkClick r:id="rId2"/>
                        </a:rPr>
                        <a:t>1</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Ο ευτυχισμένος εκείνος που με άδολη καρδιά</a:t>
                      </a:r>
                    </a:p>
                    <a:p>
                      <a:pPr algn="r"/>
                      <a:r>
                        <a:rPr lang="el-GR" sz="900" b="0" dirty="0">
                          <a:solidFill>
                            <a:srgbClr val="333333"/>
                          </a:solidFill>
                          <a:effectLst/>
                          <a:latin typeface="Calibri" panose="020F0502020204030204" pitchFamily="34" charset="0"/>
                        </a:rPr>
                        <a:t>έζησε την ημέρα του αδάκρυτος.</a:t>
                      </a:r>
                    </a:p>
                    <a:p>
                      <a:pPr algn="r"/>
                      <a:r>
                        <a:rPr lang="el-GR" sz="900" b="0" dirty="0">
                          <a:solidFill>
                            <a:srgbClr val="333333"/>
                          </a:solidFill>
                          <a:effectLst/>
                          <a:latin typeface="Calibri" panose="020F0502020204030204" pitchFamily="34" charset="0"/>
                        </a:rPr>
                        <a:t>Μα εγώ τραγουδάω τη λάμψη της Αγιδώς·</a:t>
                      </a:r>
                      <a:r>
                        <a:rPr lang="el-GR" sz="900" b="0" dirty="0">
                          <a:solidFill>
                            <a:srgbClr val="999999"/>
                          </a:solidFill>
                          <a:effectLst/>
                          <a:latin typeface="Calibri" panose="020F0502020204030204" pitchFamily="34" charset="0"/>
                        </a:rPr>
                        <a:t>40</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τη βλέπω, ίδιος ο ήλιος,</a:t>
                      </a:r>
                    </a:p>
                    <a:p>
                      <a:pPr algn="r"/>
                      <a:r>
                        <a:rPr lang="el-GR" sz="900" b="0" dirty="0">
                          <a:solidFill>
                            <a:srgbClr val="333333"/>
                          </a:solidFill>
                          <a:effectLst/>
                          <a:latin typeface="Calibri" panose="020F0502020204030204" pitchFamily="34" charset="0"/>
                        </a:rPr>
                        <a:t>που η </a:t>
                      </a:r>
                      <a:r>
                        <a:rPr lang="el-GR" sz="900" b="0" dirty="0" err="1">
                          <a:solidFill>
                            <a:srgbClr val="333333"/>
                          </a:solidFill>
                          <a:effectLst/>
                          <a:latin typeface="Calibri" panose="020F0502020204030204" pitchFamily="34" charset="0"/>
                        </a:rPr>
                        <a:t>Αγιδώ</a:t>
                      </a:r>
                      <a:r>
                        <a:rPr lang="el-GR" sz="900" b="0" dirty="0">
                          <a:solidFill>
                            <a:srgbClr val="333333"/>
                          </a:solidFill>
                          <a:effectLst/>
                          <a:latin typeface="Calibri" panose="020F0502020204030204" pitchFamily="34" charset="0"/>
                        </a:rPr>
                        <a:t> για μας τον βάζει μάρτυρα.</a:t>
                      </a:r>
                    </a:p>
                    <a:p>
                      <a:pPr algn="r"/>
                      <a:r>
                        <a:rPr lang="el-GR" sz="900" b="0" dirty="0">
                          <a:solidFill>
                            <a:srgbClr val="333333"/>
                          </a:solidFill>
                          <a:effectLst/>
                          <a:latin typeface="Calibri" panose="020F0502020204030204" pitchFamily="34" charset="0"/>
                        </a:rPr>
                        <a:t>Εμένα όμως η ξακουσμένη κορυφαία</a:t>
                      </a:r>
                      <a:r>
                        <a:rPr lang="el-GR" sz="900" b="0" u="none" strike="noStrike" baseline="30000" dirty="0">
                          <a:solidFill>
                            <a:srgbClr val="0088CC"/>
                          </a:solidFill>
                          <a:effectLst/>
                          <a:latin typeface="Calibri" panose="020F0502020204030204" pitchFamily="34" charset="0"/>
                          <a:hlinkClick r:id="rId3"/>
                        </a:rPr>
                        <a:t>2</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δεν με αφήνει με κανένα τρόπο</a:t>
                      </a:r>
                      <a:r>
                        <a:rPr lang="el-GR" sz="900" b="0" dirty="0">
                          <a:solidFill>
                            <a:srgbClr val="999999"/>
                          </a:solidFill>
                          <a:effectLst/>
                          <a:latin typeface="Calibri" panose="020F0502020204030204" pitchFamily="34" charset="0"/>
                        </a:rPr>
                        <a:t>45</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ούτε να την επαινώ ούτε να την ψέγω·</a:t>
                      </a:r>
                      <a:r>
                        <a:rPr lang="el-GR" sz="900" b="0" u="none" strike="noStrike" baseline="30000" dirty="0">
                          <a:solidFill>
                            <a:srgbClr val="0088CC"/>
                          </a:solidFill>
                          <a:effectLst/>
                          <a:latin typeface="Calibri" panose="020F0502020204030204" pitchFamily="34" charset="0"/>
                          <a:hlinkClick r:id="rId4"/>
                        </a:rPr>
                        <a:t>3</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μοιάζει από μόνη να ξεχωρίζει έτσι</a:t>
                      </a:r>
                    </a:p>
                    <a:p>
                      <a:pPr algn="r"/>
                      <a:r>
                        <a:rPr lang="el-GR" sz="900" b="0" dirty="0">
                          <a:solidFill>
                            <a:srgbClr val="333333"/>
                          </a:solidFill>
                          <a:effectLst/>
                          <a:latin typeface="Calibri" panose="020F0502020204030204" pitchFamily="34" charset="0"/>
                        </a:rPr>
                        <a:t>όπως θα ξεχώριζε, αν κάποιος πλάι σε γιδοπρόβατα</a:t>
                      </a:r>
                    </a:p>
                    <a:p>
                      <a:pPr algn="r"/>
                      <a:r>
                        <a:rPr lang="el-GR" sz="900" b="0" dirty="0">
                          <a:solidFill>
                            <a:srgbClr val="333333"/>
                          </a:solidFill>
                          <a:effectLst/>
                          <a:latin typeface="Calibri" panose="020F0502020204030204" pitchFamily="34" charset="0"/>
                        </a:rPr>
                        <a:t>έβαζε στιβαρό άλογο αγώνων,</a:t>
                      </a:r>
                    </a:p>
                    <a:p>
                      <a:pPr algn="r"/>
                      <a:r>
                        <a:rPr lang="el-GR" sz="900" b="0" dirty="0">
                          <a:solidFill>
                            <a:srgbClr val="333333"/>
                          </a:solidFill>
                          <a:effectLst/>
                          <a:latin typeface="Calibri" panose="020F0502020204030204" pitchFamily="34" charset="0"/>
                        </a:rPr>
                        <a:t>που ηχούν οι οπλές του όταν καλπάζει,</a:t>
                      </a:r>
                    </a:p>
                    <a:p>
                      <a:pPr algn="r"/>
                      <a:r>
                        <a:rPr lang="el-GR" sz="900" b="0" dirty="0">
                          <a:solidFill>
                            <a:srgbClr val="333333"/>
                          </a:solidFill>
                          <a:effectLst/>
                          <a:latin typeface="Calibri" panose="020F0502020204030204" pitchFamily="34" charset="0"/>
                        </a:rPr>
                        <a:t>από αυτά που ονειρεύεσαι κάτω </a:t>
                      </a:r>
                      <a:r>
                        <a:rPr lang="el-GR" sz="900" b="0" dirty="0" err="1">
                          <a:solidFill>
                            <a:srgbClr val="333333"/>
                          </a:solidFill>
                          <a:effectLst/>
                          <a:latin typeface="Calibri" panose="020F0502020204030204" pitchFamily="34" charset="0"/>
                        </a:rPr>
                        <a:t>απ</a:t>
                      </a:r>
                      <a:r>
                        <a:rPr lang="el-GR" sz="900" b="0" dirty="0">
                          <a:solidFill>
                            <a:srgbClr val="333333"/>
                          </a:solidFill>
                          <a:effectLst/>
                          <a:latin typeface="Calibri" panose="020F0502020204030204" pitchFamily="34" charset="0"/>
                        </a:rPr>
                        <a:t>᾽ τους βράχους.</a:t>
                      </a:r>
                    </a:p>
                    <a:p>
                      <a:pPr algn="r"/>
                      <a:r>
                        <a:rPr lang="el-GR" sz="900" b="0" dirty="0">
                          <a:solidFill>
                            <a:srgbClr val="333333"/>
                          </a:solidFill>
                          <a:effectLst/>
                          <a:latin typeface="Calibri" panose="020F0502020204030204" pitchFamily="34" charset="0"/>
                        </a:rPr>
                        <a:t> </a:t>
                      </a:r>
                    </a:p>
                    <a:p>
                      <a:pPr algn="r"/>
                      <a:r>
                        <a:rPr lang="el-GR" sz="900" b="0" dirty="0">
                          <a:solidFill>
                            <a:srgbClr val="333333"/>
                          </a:solidFill>
                          <a:effectLst/>
                          <a:latin typeface="Calibri" panose="020F0502020204030204" pitchFamily="34" charset="0"/>
                        </a:rPr>
                        <a:t>Κοίτα, δεν βλέπεις; Το άλογο ιππασίας είναι ενετικό.</a:t>
                      </a:r>
                      <a:r>
                        <a:rPr lang="el-GR" sz="900" b="0" u="none" strike="noStrike" baseline="30000" dirty="0">
                          <a:solidFill>
                            <a:srgbClr val="0088CC"/>
                          </a:solidFill>
                          <a:effectLst/>
                          <a:latin typeface="Calibri" panose="020F0502020204030204" pitchFamily="34" charset="0"/>
                          <a:hlinkClick r:id="rId5"/>
                        </a:rPr>
                        <a:t>4</a:t>
                      </a:r>
                      <a:r>
                        <a:rPr lang="el-GR" sz="900" b="0" dirty="0">
                          <a:solidFill>
                            <a:srgbClr val="999999"/>
                          </a:solidFill>
                          <a:effectLst/>
                          <a:latin typeface="Calibri" panose="020F0502020204030204" pitchFamily="34" charset="0"/>
                        </a:rPr>
                        <a:t>50</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Η χαίτη της </a:t>
                      </a:r>
                      <a:r>
                        <a:rPr lang="el-GR" sz="900" b="0" dirty="0" err="1">
                          <a:solidFill>
                            <a:srgbClr val="333333"/>
                          </a:solidFill>
                          <a:effectLst/>
                          <a:latin typeface="Calibri" panose="020F0502020204030204" pitchFamily="34" charset="0"/>
                        </a:rPr>
                        <a:t>Αγησιχόρας</a:t>
                      </a:r>
                      <a:r>
                        <a:rPr lang="el-GR" sz="900" b="0" dirty="0">
                          <a:solidFill>
                            <a:srgbClr val="333333"/>
                          </a:solidFill>
                          <a:effectLst/>
                          <a:latin typeface="Calibri" panose="020F0502020204030204" pitchFamily="34" charset="0"/>
                        </a:rPr>
                        <a:t>, της ξαδέρφης μου,</a:t>
                      </a:r>
                    </a:p>
                    <a:p>
                      <a:pPr algn="r"/>
                      <a:r>
                        <a:rPr lang="el-GR" sz="900" b="0" dirty="0">
                          <a:solidFill>
                            <a:srgbClr val="333333"/>
                          </a:solidFill>
                          <a:effectLst/>
                          <a:latin typeface="Calibri" panose="020F0502020204030204" pitchFamily="34" charset="0"/>
                        </a:rPr>
                        <a:t>λάμπει όπως το καθαρό χρυσάφι.</a:t>
                      </a:r>
                    </a:p>
                    <a:p>
                      <a:pPr algn="r"/>
                      <a:r>
                        <a:rPr lang="el-GR" sz="900" b="0" dirty="0">
                          <a:solidFill>
                            <a:srgbClr val="333333"/>
                          </a:solidFill>
                          <a:effectLst/>
                          <a:latin typeface="Calibri" panose="020F0502020204030204" pitchFamily="34" charset="0"/>
                        </a:rPr>
                        <a:t>Και το ασημένιο πρόσωπό της</a:t>
                      </a:r>
                      <a:r>
                        <a:rPr lang="el-GR" sz="900" b="0" dirty="0">
                          <a:solidFill>
                            <a:srgbClr val="999999"/>
                          </a:solidFill>
                          <a:effectLst/>
                          <a:latin typeface="Calibri" panose="020F0502020204030204" pitchFamily="34" charset="0"/>
                        </a:rPr>
                        <a:t>55</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-τι να σου λέω λόγια κι άλλα λόγια;</a:t>
                      </a:r>
                    </a:p>
                    <a:p>
                      <a:pPr algn="r"/>
                      <a:r>
                        <a:rPr lang="el-GR" sz="900" b="0" dirty="0">
                          <a:solidFill>
                            <a:srgbClr val="333333"/>
                          </a:solidFill>
                          <a:effectLst/>
                          <a:latin typeface="Calibri" panose="020F0502020204030204" pitchFamily="34" charset="0"/>
                        </a:rPr>
                        <a:t>Ιδού η </a:t>
                      </a:r>
                      <a:r>
                        <a:rPr lang="el-GR" sz="900" b="0" dirty="0" err="1">
                          <a:solidFill>
                            <a:srgbClr val="333333"/>
                          </a:solidFill>
                          <a:effectLst/>
                          <a:latin typeface="Calibri" panose="020F0502020204030204" pitchFamily="34" charset="0"/>
                        </a:rPr>
                        <a:t>Αγησιχόρα</a:t>
                      </a:r>
                      <a:r>
                        <a:rPr lang="el-GR" sz="900" b="0" dirty="0">
                          <a:solidFill>
                            <a:srgbClr val="333333"/>
                          </a:solidFill>
                          <a:effectLst/>
                          <a:latin typeface="Calibri" panose="020F0502020204030204" pitchFamily="34" charset="0"/>
                        </a:rPr>
                        <a:t>.</a:t>
                      </a:r>
                    </a:p>
                    <a:p>
                      <a:pPr algn="r"/>
                      <a:r>
                        <a:rPr lang="el-GR" sz="900" b="0" dirty="0">
                          <a:solidFill>
                            <a:srgbClr val="333333"/>
                          </a:solidFill>
                          <a:effectLst/>
                          <a:latin typeface="Calibri" panose="020F0502020204030204" pitchFamily="34" charset="0"/>
                        </a:rPr>
                        <a:t>Η δεύτερη στην ομορφιά μετά την </a:t>
                      </a:r>
                      <a:r>
                        <a:rPr lang="el-GR" sz="900" b="0" dirty="0" err="1">
                          <a:solidFill>
                            <a:srgbClr val="333333"/>
                          </a:solidFill>
                          <a:effectLst/>
                          <a:latin typeface="Calibri" panose="020F0502020204030204" pitchFamily="34" charset="0"/>
                        </a:rPr>
                        <a:t>Αγιδώ</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άλογο κολαξαίο</a:t>
                      </a:r>
                      <a:r>
                        <a:rPr lang="el-GR" sz="900" b="0" u="none" strike="noStrike" baseline="30000" dirty="0">
                          <a:solidFill>
                            <a:srgbClr val="0088CC"/>
                          </a:solidFill>
                          <a:effectLst/>
                          <a:latin typeface="Calibri" panose="020F0502020204030204" pitchFamily="34" charset="0"/>
                          <a:hlinkClick r:id="rId6"/>
                        </a:rPr>
                        <a:t>5</a:t>
                      </a:r>
                      <a:r>
                        <a:rPr lang="el-GR" sz="900" b="0" dirty="0">
                          <a:solidFill>
                            <a:srgbClr val="333333"/>
                          </a:solidFill>
                          <a:effectLst/>
                          <a:latin typeface="Calibri" panose="020F0502020204030204" pitchFamily="34" charset="0"/>
                        </a:rPr>
                        <a:t> θα τρέξει πλάι σε ιβηνό.</a:t>
                      </a:r>
                      <a:r>
                        <a:rPr lang="el-GR" sz="900" b="0" u="none" strike="noStrike" baseline="30000" dirty="0">
                          <a:solidFill>
                            <a:srgbClr val="0088CC"/>
                          </a:solidFill>
                          <a:effectLst/>
                          <a:latin typeface="Calibri" panose="020F0502020204030204" pitchFamily="34" charset="0"/>
                          <a:hlinkClick r:id="rId7"/>
                        </a:rPr>
                        <a:t>6</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Γιατί οι Πελειάδες,</a:t>
                      </a:r>
                      <a:r>
                        <a:rPr lang="el-GR" sz="900" b="0" u="none" strike="noStrike" baseline="30000" dirty="0">
                          <a:solidFill>
                            <a:srgbClr val="0088CC"/>
                          </a:solidFill>
                          <a:effectLst/>
                          <a:latin typeface="Calibri" panose="020F0502020204030204" pitchFamily="34" charset="0"/>
                          <a:hlinkClick r:id="rId8"/>
                        </a:rPr>
                        <a:t>7</a:t>
                      </a:r>
                      <a:r>
                        <a:rPr lang="el-GR" sz="900" b="0" dirty="0">
                          <a:solidFill>
                            <a:srgbClr val="333333"/>
                          </a:solidFill>
                          <a:effectLst/>
                          <a:latin typeface="Calibri" panose="020F0502020204030204" pitchFamily="34" charset="0"/>
                        </a:rPr>
                        <a:t> που υψώνονται χαράματα,</a:t>
                      </a:r>
                      <a:r>
                        <a:rPr lang="el-GR" sz="900" b="0" u="none" strike="noStrike" baseline="30000" dirty="0">
                          <a:solidFill>
                            <a:srgbClr val="0088CC"/>
                          </a:solidFill>
                          <a:effectLst/>
                          <a:latin typeface="Calibri" panose="020F0502020204030204" pitchFamily="34" charset="0"/>
                          <a:hlinkClick r:id="rId9"/>
                        </a:rPr>
                        <a:t>8</a:t>
                      </a:r>
                      <a:r>
                        <a:rPr lang="el-GR" sz="900" b="0" dirty="0">
                          <a:solidFill>
                            <a:srgbClr val="333333"/>
                          </a:solidFill>
                          <a:effectLst/>
                          <a:latin typeface="Calibri" panose="020F0502020204030204" pitchFamily="34" charset="0"/>
                        </a:rPr>
                        <a:t> μας πολεμάνε,</a:t>
                      </a:r>
                      <a:r>
                        <a:rPr lang="el-GR" sz="900" b="0" dirty="0">
                          <a:solidFill>
                            <a:srgbClr val="999999"/>
                          </a:solidFill>
                          <a:effectLst/>
                          <a:latin typeface="Calibri" panose="020F0502020204030204" pitchFamily="34" charset="0"/>
                        </a:rPr>
                        <a:t>60</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όταν εμείς μέσα στην αθάνατη νύχτα σηκώνουμε το άροτρο,</a:t>
                      </a:r>
                      <a:r>
                        <a:rPr lang="el-GR" sz="900" b="0" u="none" strike="noStrike" baseline="30000" dirty="0">
                          <a:solidFill>
                            <a:srgbClr val="0088CC"/>
                          </a:solidFill>
                          <a:effectLst/>
                          <a:latin typeface="Calibri" panose="020F0502020204030204" pitchFamily="34" charset="0"/>
                          <a:hlinkClick r:id="rId10"/>
                        </a:rPr>
                        <a:t>9</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όπως υψώνεται ο Σείριος.</a:t>
                      </a:r>
                      <a:r>
                        <a:rPr lang="el-GR" sz="900" b="0" u="none" strike="noStrike" baseline="30000" dirty="0">
                          <a:solidFill>
                            <a:srgbClr val="0088CC"/>
                          </a:solidFill>
                          <a:effectLst/>
                          <a:latin typeface="Calibri" panose="020F0502020204030204" pitchFamily="34" charset="0"/>
                          <a:hlinkClick r:id="rId11"/>
                        </a:rPr>
                        <a:t>10</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 </a:t>
                      </a:r>
                    </a:p>
                    <a:p>
                      <a:pPr algn="r"/>
                      <a:r>
                        <a:rPr lang="el-GR" sz="900" b="0" dirty="0">
                          <a:solidFill>
                            <a:srgbClr val="333333"/>
                          </a:solidFill>
                          <a:effectLst/>
                          <a:latin typeface="Calibri" panose="020F0502020204030204" pitchFamily="34" charset="0"/>
                        </a:rPr>
                        <a:t>Και δεν υπάρχει για να αμυνθούμε</a:t>
                      </a:r>
                    </a:p>
                    <a:p>
                      <a:pPr algn="r"/>
                      <a:r>
                        <a:rPr lang="el-GR" sz="900" b="0" dirty="0">
                          <a:solidFill>
                            <a:srgbClr val="333333"/>
                          </a:solidFill>
                          <a:effectLst/>
                          <a:latin typeface="Calibri" panose="020F0502020204030204" pitchFamily="34" charset="0"/>
                        </a:rPr>
                        <a:t>ούτε τόσος πλούτος πορφύρας</a:t>
                      </a:r>
                      <a:r>
                        <a:rPr lang="el-GR" sz="900" b="0" u="none" strike="noStrike" baseline="30000" dirty="0">
                          <a:solidFill>
                            <a:srgbClr val="0088CC"/>
                          </a:solidFill>
                          <a:effectLst/>
                          <a:latin typeface="Calibri" panose="020F0502020204030204" pitchFamily="34" charset="0"/>
                          <a:hlinkClick r:id="rId12"/>
                        </a:rPr>
                        <a:t>11</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ούτε τόσα λεπτοδουλεμένα ολόχρυσα φίδια</a:t>
                      </a:r>
                      <a:r>
                        <a:rPr lang="el-GR" sz="900" b="0" dirty="0">
                          <a:solidFill>
                            <a:srgbClr val="999999"/>
                          </a:solidFill>
                          <a:effectLst/>
                          <a:latin typeface="Calibri" panose="020F0502020204030204" pitchFamily="34" charset="0"/>
                        </a:rPr>
                        <a:t>65</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ούτε λυδικοί κεφαλόδεσμοι,</a:t>
                      </a:r>
                    </a:p>
                    <a:p>
                      <a:pPr algn="r"/>
                      <a:r>
                        <a:rPr lang="el-GR" sz="900" b="0" dirty="0">
                          <a:solidFill>
                            <a:srgbClr val="333333"/>
                          </a:solidFill>
                          <a:effectLst/>
                          <a:latin typeface="Calibri" panose="020F0502020204030204" pitchFamily="34" charset="0"/>
                        </a:rPr>
                        <a:t>το καμάρι των κοριτσιών με το σκοτεινό βλέμμα,</a:t>
                      </a:r>
                    </a:p>
                    <a:p>
                      <a:pPr algn="r"/>
                      <a:r>
                        <a:rPr lang="el-GR" sz="900" b="0" dirty="0">
                          <a:solidFill>
                            <a:srgbClr val="333333"/>
                          </a:solidFill>
                          <a:effectLst/>
                          <a:latin typeface="Calibri" panose="020F0502020204030204" pitchFamily="34" charset="0"/>
                        </a:rPr>
                        <a:t>ούτε η κόμη της Ναννώς,</a:t>
                      </a:r>
                      <a:r>
                        <a:rPr lang="el-GR" sz="900" b="0" dirty="0">
                          <a:solidFill>
                            <a:srgbClr val="999999"/>
                          </a:solidFill>
                          <a:effectLst/>
                          <a:latin typeface="Calibri" panose="020F0502020204030204" pitchFamily="34" charset="0"/>
                        </a:rPr>
                        <a:t>70</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ούτε και η θεϊκή </a:t>
                      </a:r>
                      <a:r>
                        <a:rPr lang="el-GR" sz="900" b="0" dirty="0" err="1">
                          <a:solidFill>
                            <a:srgbClr val="333333"/>
                          </a:solidFill>
                          <a:effectLst/>
                          <a:latin typeface="Calibri" panose="020F0502020204030204" pitchFamily="34" charset="0"/>
                        </a:rPr>
                        <a:t>Αρέτα</a:t>
                      </a:r>
                      <a:r>
                        <a:rPr lang="el-GR" sz="900" b="0" dirty="0">
                          <a:solidFill>
                            <a:srgbClr val="333333"/>
                          </a:solidFill>
                          <a:effectLst/>
                          <a:latin typeface="Calibri" panose="020F0502020204030204" pitchFamily="34" charset="0"/>
                        </a:rPr>
                        <a:t>,</a:t>
                      </a:r>
                    </a:p>
                    <a:p>
                      <a:pPr algn="r"/>
                      <a:r>
                        <a:rPr lang="el-GR" sz="900" b="0" dirty="0">
                          <a:solidFill>
                            <a:srgbClr val="333333"/>
                          </a:solidFill>
                          <a:effectLst/>
                          <a:latin typeface="Calibri" panose="020F0502020204030204" pitchFamily="34" charset="0"/>
                        </a:rPr>
                        <a:t>ούτε η Φυλακίδα και η </a:t>
                      </a:r>
                      <a:r>
                        <a:rPr lang="el-GR" sz="900" b="0" dirty="0" err="1">
                          <a:solidFill>
                            <a:srgbClr val="333333"/>
                          </a:solidFill>
                          <a:effectLst/>
                          <a:latin typeface="Calibri" panose="020F0502020204030204" pitchFamily="34" charset="0"/>
                        </a:rPr>
                        <a:t>Κλεησιθήρα</a:t>
                      </a:r>
                      <a:r>
                        <a:rPr lang="el-GR" sz="900" b="0" dirty="0">
                          <a:solidFill>
                            <a:srgbClr val="333333"/>
                          </a:solidFill>
                          <a:effectLst/>
                          <a:latin typeface="Calibri" panose="020F0502020204030204" pitchFamily="34" charset="0"/>
                        </a:rPr>
                        <a:t>·</a:t>
                      </a:r>
                    </a:p>
                    <a:p>
                      <a:pPr algn="r"/>
                      <a:r>
                        <a:rPr lang="el-GR" sz="900" b="0" dirty="0">
                          <a:solidFill>
                            <a:srgbClr val="333333"/>
                          </a:solidFill>
                          <a:effectLst/>
                          <a:latin typeface="Calibri" panose="020F0502020204030204" pitchFamily="34" charset="0"/>
                        </a:rPr>
                        <a:t>ούτε θα πας στην Αινησιμβρότα</a:t>
                      </a:r>
                      <a:r>
                        <a:rPr lang="el-GR" sz="900" b="0" u="none" strike="noStrike" baseline="30000" dirty="0">
                          <a:solidFill>
                            <a:srgbClr val="0088CC"/>
                          </a:solidFill>
                          <a:effectLst/>
                          <a:latin typeface="Calibri" panose="020F0502020204030204" pitchFamily="34" charset="0"/>
                          <a:hlinkClick r:id="rId13"/>
                        </a:rPr>
                        <a:t>12</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και θα πεις: «κάνε να γίνει δική μου η </a:t>
                      </a:r>
                      <a:r>
                        <a:rPr lang="el-GR" sz="900" b="0" dirty="0" err="1">
                          <a:solidFill>
                            <a:srgbClr val="333333"/>
                          </a:solidFill>
                          <a:effectLst/>
                          <a:latin typeface="Calibri" panose="020F0502020204030204" pitchFamily="34" charset="0"/>
                        </a:rPr>
                        <a:t>Ασταφίς</a:t>
                      </a:r>
                      <a:r>
                        <a:rPr lang="el-GR" sz="900" b="0" dirty="0">
                          <a:solidFill>
                            <a:srgbClr val="333333"/>
                          </a:solidFill>
                          <a:effectLst/>
                          <a:latin typeface="Calibri" panose="020F0502020204030204" pitchFamily="34" charset="0"/>
                        </a:rPr>
                        <a:t>,</a:t>
                      </a:r>
                    </a:p>
                    <a:p>
                      <a:pPr algn="r"/>
                      <a:r>
                        <a:rPr lang="el-GR" sz="900" b="0" dirty="0">
                          <a:solidFill>
                            <a:srgbClr val="333333"/>
                          </a:solidFill>
                          <a:effectLst/>
                          <a:latin typeface="Calibri" panose="020F0502020204030204" pitchFamily="34" charset="0"/>
                        </a:rPr>
                        <a:t>να με κοιτά κατάματα η Φίλυλλα</a:t>
                      </a:r>
                      <a:r>
                        <a:rPr lang="el-GR" sz="900" b="0" dirty="0">
                          <a:solidFill>
                            <a:srgbClr val="999999"/>
                          </a:solidFill>
                          <a:effectLst/>
                          <a:latin typeface="Calibri" panose="020F0502020204030204" pitchFamily="34" charset="0"/>
                        </a:rPr>
                        <a:t>75</a:t>
                      </a:r>
                      <a:endParaRPr lang="el-GR" sz="900" b="0" dirty="0">
                        <a:solidFill>
                          <a:srgbClr val="333333"/>
                        </a:solidFill>
                        <a:effectLst/>
                        <a:latin typeface="Calibri" panose="020F0502020204030204" pitchFamily="34" charset="0"/>
                      </a:endParaRPr>
                    </a:p>
                    <a:p>
                      <a:pPr algn="r"/>
                      <a:r>
                        <a:rPr lang="el-GR" sz="900" b="0" dirty="0">
                          <a:solidFill>
                            <a:srgbClr val="333333"/>
                          </a:solidFill>
                          <a:effectLst/>
                          <a:latin typeface="Calibri" panose="020F0502020204030204" pitchFamily="34" charset="0"/>
                        </a:rPr>
                        <a:t>και η </a:t>
                      </a:r>
                      <a:r>
                        <a:rPr lang="el-GR" sz="900" b="0" dirty="0" err="1">
                          <a:solidFill>
                            <a:srgbClr val="333333"/>
                          </a:solidFill>
                          <a:effectLst/>
                          <a:latin typeface="Calibri" panose="020F0502020204030204" pitchFamily="34" charset="0"/>
                        </a:rPr>
                        <a:t>Δαμαρέτα</a:t>
                      </a:r>
                      <a:r>
                        <a:rPr lang="el-GR" sz="900" b="0" dirty="0">
                          <a:solidFill>
                            <a:srgbClr val="333333"/>
                          </a:solidFill>
                          <a:effectLst/>
                          <a:latin typeface="Calibri" panose="020F0502020204030204" pitchFamily="34" charset="0"/>
                        </a:rPr>
                        <a:t> και η εράσμια </a:t>
                      </a:r>
                      <a:r>
                        <a:rPr lang="el-GR" sz="900" b="0" dirty="0" err="1">
                          <a:solidFill>
                            <a:srgbClr val="333333"/>
                          </a:solidFill>
                          <a:effectLst/>
                          <a:latin typeface="Calibri" panose="020F0502020204030204" pitchFamily="34" charset="0"/>
                        </a:rPr>
                        <a:t>Ιανθεμίς</a:t>
                      </a:r>
                      <a:r>
                        <a:rPr lang="el-GR" sz="900" b="0" dirty="0">
                          <a:solidFill>
                            <a:srgbClr val="333333"/>
                          </a:solidFill>
                          <a:effectLst/>
                          <a:latin typeface="Calibri" panose="020F0502020204030204" pitchFamily="34" charset="0"/>
                        </a:rPr>
                        <a:t>».</a:t>
                      </a:r>
                    </a:p>
                    <a:p>
                      <a:pPr algn="r"/>
                      <a:r>
                        <a:rPr lang="el-GR" sz="900" b="0" dirty="0">
                          <a:solidFill>
                            <a:srgbClr val="333333"/>
                          </a:solidFill>
                          <a:effectLst/>
                          <a:latin typeface="Calibri" panose="020F0502020204030204" pitchFamily="34" charset="0"/>
                        </a:rPr>
                        <a:t>Εμένα η </a:t>
                      </a:r>
                      <a:r>
                        <a:rPr lang="el-GR" sz="900" b="0" dirty="0" err="1">
                          <a:solidFill>
                            <a:srgbClr val="333333"/>
                          </a:solidFill>
                          <a:effectLst/>
                          <a:latin typeface="Calibri" panose="020F0502020204030204" pitchFamily="34" charset="0"/>
                        </a:rPr>
                        <a:t>Αγησιχόρα</a:t>
                      </a:r>
                      <a:r>
                        <a:rPr lang="el-GR" sz="900" b="0" dirty="0">
                          <a:solidFill>
                            <a:srgbClr val="333333"/>
                          </a:solidFill>
                          <a:effectLst/>
                          <a:latin typeface="Calibri" panose="020F0502020204030204" pitchFamily="34" charset="0"/>
                        </a:rPr>
                        <a:t> με λιώνει.</a:t>
                      </a:r>
                    </a:p>
                    <a:p>
                      <a:pPr algn="r"/>
                      <a:r>
                        <a:rPr lang="el-GR" sz="900" b="0" dirty="0">
                          <a:solidFill>
                            <a:srgbClr val="333333"/>
                          </a:solidFill>
                          <a:effectLst/>
                          <a:latin typeface="Calibri" panose="020F0502020204030204" pitchFamily="34" charset="0"/>
                        </a:rPr>
                        <a:t> </a:t>
                      </a:r>
                    </a:p>
                    <a:p>
                      <a:pPr algn="r"/>
                      <a:r>
                        <a:rPr lang="el-GR" sz="900" b="0" i="1" dirty="0">
                          <a:solidFill>
                            <a:srgbClr val="333333"/>
                          </a:solidFill>
                          <a:effectLst/>
                          <a:latin typeface="Calibri" panose="020F0502020204030204" pitchFamily="34" charset="0"/>
                        </a:rPr>
                        <a:t>(μετάφραση Θ. Κ. Στεφανόπουλος)</a:t>
                      </a:r>
                    </a:p>
                    <a:p>
                      <a:pPr algn="l"/>
                      <a:r>
                        <a:rPr lang="el-GR" sz="200" b="0" dirty="0">
                          <a:solidFill>
                            <a:srgbClr val="333333"/>
                          </a:solidFill>
                          <a:effectLst/>
                          <a:latin typeface="Calibri" panose="020F0502020204030204" pitchFamily="34" charset="0"/>
                        </a:rPr>
                        <a:t> </a:t>
                      </a:r>
                    </a:p>
                  </a:txBody>
                  <a:tcPr marL="10410" marR="10410" marT="5205" marB="5205" anchor="ctr">
                    <a:lnL>
                      <a:noFill/>
                    </a:lnL>
                    <a:lnR>
                      <a:noFill/>
                    </a:lnR>
                    <a:lnT>
                      <a:noFill/>
                    </a:lnT>
                    <a:lnB>
                      <a:noFill/>
                    </a:lnB>
                    <a:noFill/>
                  </a:tcPr>
                </a:tc>
                <a:extLst>
                  <a:ext uri="{0D108BD9-81ED-4DB2-BD59-A6C34878D82A}">
                    <a16:rowId xmlns:a16="http://schemas.microsoft.com/office/drawing/2014/main" val="1407120280"/>
                  </a:ext>
                </a:extLst>
              </a:tr>
            </a:tbl>
          </a:graphicData>
        </a:graphic>
      </p:graphicFrame>
      <p:sp>
        <p:nvSpPr>
          <p:cNvPr id="5" name="Rectangle 1">
            <a:extLst>
              <a:ext uri="{FF2B5EF4-FFF2-40B4-BE49-F238E27FC236}">
                <a16:creationId xmlns:a16="http://schemas.microsoft.com/office/drawing/2014/main" id="{D20F79BA-91B1-A7EE-B7D1-7EB3FCC966FD}"/>
              </a:ext>
            </a:extLst>
          </p:cNvPr>
          <p:cNvSpPr>
            <a:spLocks noChangeArrowheads="1"/>
          </p:cNvSpPr>
          <p:nvPr/>
        </p:nvSpPr>
        <p:spPr bwMode="auto">
          <a:xfrm>
            <a:off x="6003925" y="1469138"/>
            <a:ext cx="12885" cy="712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2696"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B88B5A3-9B1C-1D43-9620-D8D004DA305A}"/>
              </a:ext>
            </a:extLst>
          </p:cNvPr>
          <p:cNvSpPr txBox="1"/>
          <p:nvPr/>
        </p:nvSpPr>
        <p:spPr>
          <a:xfrm>
            <a:off x="514585" y="485431"/>
            <a:ext cx="8498477" cy="5878532"/>
          </a:xfrm>
          <a:prstGeom prst="rect">
            <a:avLst/>
          </a:prstGeom>
          <a:noFill/>
        </p:spPr>
        <p:txBody>
          <a:bodyPr wrap="square" rtlCol="0">
            <a:spAutoFit/>
          </a:bodyPr>
          <a:lstStyle/>
          <a:p>
            <a:pPr algn="l"/>
            <a:r>
              <a:rPr lang="el-GR" sz="1200" b="0" dirty="0" err="1">
                <a:solidFill>
                  <a:srgbClr val="333333"/>
                </a:solidFill>
                <a:effectLst/>
                <a:latin typeface="Calibri" panose="020F0502020204030204" pitchFamily="34" charset="0"/>
              </a:rPr>
              <a:t>ἔστι</a:t>
            </a:r>
            <a:r>
              <a:rPr lang="el-GR" sz="1200" b="0" dirty="0">
                <a:solidFill>
                  <a:srgbClr val="333333"/>
                </a:solidFill>
                <a:effectLst/>
                <a:latin typeface="Calibri" panose="020F0502020204030204" pitchFamily="34" charset="0"/>
              </a:rPr>
              <a:t> τις </a:t>
            </a:r>
            <a:r>
              <a:rPr lang="el-GR" sz="1200" b="0" dirty="0" err="1">
                <a:solidFill>
                  <a:srgbClr val="333333"/>
                </a:solidFill>
                <a:effectLst/>
                <a:latin typeface="Calibri" panose="020F0502020204030204" pitchFamily="34" charset="0"/>
              </a:rPr>
              <a:t>σιῶν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τίσις</a:t>
            </a:r>
            <a:r>
              <a:rPr lang="el-GR" sz="1200" b="0" dirty="0">
                <a:solidFill>
                  <a:srgbClr val="333333"/>
                </a:solidFill>
                <a:effectLst/>
                <a:latin typeface="Calibri" panose="020F0502020204030204" pitchFamily="34" charset="0"/>
              </a:rPr>
              <a:t>·</a:t>
            </a:r>
            <a:br>
              <a:rPr lang="el-GR" sz="1200" b="0" dirty="0">
                <a:solidFill>
                  <a:srgbClr val="333333"/>
                </a:solidFill>
                <a:effectLst/>
                <a:latin typeface="Calibri" panose="020F0502020204030204" pitchFamily="34" charset="0"/>
              </a:rPr>
            </a:br>
            <a:r>
              <a:rPr lang="el-GR" sz="1200" b="0" dirty="0">
                <a:solidFill>
                  <a:srgbClr val="333333"/>
                </a:solidFill>
                <a:effectLst/>
                <a:latin typeface="Calibri" panose="020F0502020204030204" pitchFamily="34" charset="0"/>
              </a:rPr>
              <a:t>ὁ δ᾽ </a:t>
            </a:r>
            <a:r>
              <a:rPr lang="el-GR" sz="1200" b="0" dirty="0" err="1">
                <a:solidFill>
                  <a:srgbClr val="333333"/>
                </a:solidFill>
                <a:effectLst/>
                <a:latin typeface="Calibri" panose="020F0502020204030204" pitchFamily="34" charset="0"/>
              </a:rPr>
              <a:t>ὄλβιος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ὅστις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εὔφρων</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ἁμέραν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δι</a:t>
            </a:r>
            <a:r>
              <a:rPr lang="el-GR" sz="1200" b="0" dirty="0">
                <a:solidFill>
                  <a:srgbClr val="333333"/>
                </a:solidFill>
                <a:effectLst/>
                <a:latin typeface="Calibri" panose="020F0502020204030204" pitchFamily="34" charset="0"/>
              </a:rPr>
              <a:t>]</a:t>
            </a:r>
            <a:r>
              <a:rPr lang="el-GR" sz="1200" b="0" dirty="0" err="1">
                <a:solidFill>
                  <a:srgbClr val="333333"/>
                </a:solidFill>
                <a:effectLst/>
                <a:latin typeface="Calibri" panose="020F0502020204030204" pitchFamily="34" charset="0"/>
              </a:rPr>
              <a:t>απλέκει</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ἄκλαυτος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ἐγὼν</a:t>
            </a:r>
            <a:r>
              <a:rPr lang="el-GR" sz="1200" b="0" dirty="0">
                <a:solidFill>
                  <a:srgbClr val="333333"/>
                </a:solidFill>
                <a:effectLst/>
                <a:latin typeface="Calibri" panose="020F0502020204030204" pitchFamily="34" charset="0"/>
              </a:rPr>
              <a:t> δ᾽ </a:t>
            </a:r>
            <a:r>
              <a:rPr lang="el-GR" sz="1200" b="0" dirty="0" err="1">
                <a:solidFill>
                  <a:srgbClr val="333333"/>
                </a:solidFill>
                <a:effectLst/>
                <a:latin typeface="Calibri" panose="020F0502020204030204" pitchFamily="34" charset="0"/>
              </a:rPr>
              <a:t>ἀείδω</a:t>
            </a:r>
            <a:br>
              <a:rPr lang="el-GR" sz="1200" b="0" dirty="0">
                <a:solidFill>
                  <a:srgbClr val="333333"/>
                </a:solidFill>
                <a:effectLst/>
                <a:latin typeface="Calibri" panose="020F0502020204030204" pitchFamily="34" charset="0"/>
              </a:rPr>
            </a:br>
            <a:r>
              <a:rPr lang="el-GR" sz="1200" b="0" dirty="0">
                <a:solidFill>
                  <a:srgbClr val="999999"/>
                </a:solidFill>
                <a:effectLst/>
                <a:latin typeface="Calibri" panose="020F0502020204030204" pitchFamily="34" charset="0"/>
              </a:rPr>
              <a:t>40</a:t>
            </a:r>
            <a:r>
              <a:rPr lang="el-GR" sz="1200" b="0" dirty="0">
                <a:solidFill>
                  <a:srgbClr val="333333"/>
                </a:solidFill>
                <a:effectLst/>
                <a:latin typeface="Calibri" panose="020F0502020204030204" pitchFamily="34" charset="0"/>
              </a:rPr>
              <a:t>Ἀγιδῶς </a:t>
            </a:r>
            <a:r>
              <a:rPr lang="el-GR" sz="1200" b="0" dirty="0" err="1">
                <a:solidFill>
                  <a:srgbClr val="333333"/>
                </a:solidFill>
                <a:effectLst/>
                <a:latin typeface="Calibri" panose="020F0502020204030204" pitchFamily="34" charset="0"/>
              </a:rPr>
              <a:t>τὸ</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φῶς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ὁρῶ</a:t>
            </a:r>
            <a:br>
              <a:rPr lang="el-GR" sz="1200" b="0" dirty="0">
                <a:solidFill>
                  <a:srgbClr val="333333"/>
                </a:solidFill>
                <a:effectLst/>
                <a:latin typeface="Calibri" panose="020F0502020204030204" pitchFamily="34" charset="0"/>
              </a:rPr>
            </a:br>
            <a:r>
              <a:rPr lang="en-US" sz="1200" b="0" dirty="0">
                <a:solidFill>
                  <a:srgbClr val="333333"/>
                </a:solidFill>
                <a:effectLst/>
                <a:latin typeface="Calibri" panose="020F0502020204030204" pitchFamily="34" charset="0"/>
              </a:rPr>
              <a:t>F</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ὥτ</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ἄλιον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ὅνπερ</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ἇμιν</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Ἀγιδὼ</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μαρτύρεται</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φαίνην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ἐμὲ</a:t>
            </a:r>
            <a:r>
              <a:rPr lang="el-GR" sz="1200" b="0" dirty="0">
                <a:solidFill>
                  <a:srgbClr val="333333"/>
                </a:solidFill>
                <a:effectLst/>
                <a:latin typeface="Calibri" panose="020F0502020204030204" pitchFamily="34" charset="0"/>
              </a:rPr>
              <a:t> δ᾽ </a:t>
            </a:r>
            <a:r>
              <a:rPr lang="el-GR" sz="1200" b="0" dirty="0" err="1">
                <a:solidFill>
                  <a:srgbClr val="333333"/>
                </a:solidFill>
                <a:effectLst/>
                <a:latin typeface="Calibri" panose="020F0502020204030204" pitchFamily="34" charset="0"/>
              </a:rPr>
              <a:t>οὔτ</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ἐπαινῆν</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οὔτε</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μωμήσθαι</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νιν</a:t>
            </a:r>
            <a:r>
              <a:rPr lang="el-GR" sz="1200" b="0" dirty="0">
                <a:solidFill>
                  <a:srgbClr val="333333"/>
                </a:solidFill>
                <a:effectLst/>
                <a:latin typeface="Calibri" panose="020F0502020204030204" pitchFamily="34" charset="0"/>
              </a:rPr>
              <a:t> ἁ </a:t>
            </a:r>
            <a:r>
              <a:rPr lang="el-GR" sz="1200" b="0" dirty="0" err="1">
                <a:solidFill>
                  <a:srgbClr val="333333"/>
                </a:solidFill>
                <a:effectLst/>
                <a:latin typeface="Calibri" panose="020F0502020204030204" pitchFamily="34" charset="0"/>
              </a:rPr>
              <a:t>κλεννὰ</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χοραγὸς</a:t>
            </a:r>
            <a:br>
              <a:rPr lang="el-GR" sz="1200" b="0" dirty="0">
                <a:solidFill>
                  <a:srgbClr val="333333"/>
                </a:solidFill>
                <a:effectLst/>
                <a:latin typeface="Calibri" panose="020F0502020204030204" pitchFamily="34" charset="0"/>
              </a:rPr>
            </a:br>
            <a:r>
              <a:rPr lang="el-GR" sz="1200" b="0" dirty="0">
                <a:solidFill>
                  <a:srgbClr val="999999"/>
                </a:solidFill>
                <a:effectLst/>
                <a:latin typeface="Calibri" panose="020F0502020204030204" pitchFamily="34" charset="0"/>
              </a:rPr>
              <a:t>45</a:t>
            </a:r>
            <a:r>
              <a:rPr lang="el-GR" sz="1200" b="0" dirty="0">
                <a:solidFill>
                  <a:srgbClr val="333333"/>
                </a:solidFill>
                <a:effectLst/>
                <a:latin typeface="Calibri" panose="020F0502020204030204" pitchFamily="34" charset="0"/>
              </a:rPr>
              <a:t>οὐδ᾽ </a:t>
            </a:r>
            <a:r>
              <a:rPr lang="el-GR" sz="1200" b="0" dirty="0" err="1">
                <a:solidFill>
                  <a:srgbClr val="333333"/>
                </a:solidFill>
                <a:effectLst/>
                <a:latin typeface="Calibri" panose="020F0502020204030204" pitchFamily="34" charset="0"/>
              </a:rPr>
              <a:t>ἁμῶς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ἐῇ</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δοκεῖ</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γὰρ</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ἤμεν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αὔτα</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ἐκπρεπὴς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τὼς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ὥπερ</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αἴτις</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ἐν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βοτοῖς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στάσειεν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ἵππον</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παγὸν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ἀεθλοφόρον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καναχάποδα</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τῶν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ὑποπετριδίων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ὀνείρων</a:t>
            </a:r>
            <a:r>
              <a:rPr lang="el-GR" sz="1200" b="0" dirty="0">
                <a:solidFill>
                  <a:srgbClr val="333333"/>
                </a:solidFill>
                <a:effectLst/>
                <a:latin typeface="Calibri" panose="020F0502020204030204" pitchFamily="34" charset="0"/>
              </a:rPr>
              <a:t>·</a:t>
            </a:r>
            <a:br>
              <a:rPr lang="el-GR" sz="1200" b="0" dirty="0">
                <a:solidFill>
                  <a:srgbClr val="333333"/>
                </a:solidFill>
                <a:effectLst/>
                <a:latin typeface="Calibri" panose="020F0502020204030204" pitchFamily="34" charset="0"/>
              </a:rPr>
            </a:br>
            <a:endParaRPr lang="el-GR" sz="1200" b="0" dirty="0">
              <a:solidFill>
                <a:srgbClr val="333333"/>
              </a:solidFill>
              <a:effectLst/>
              <a:latin typeface="Calibri" panose="020F0502020204030204" pitchFamily="34" charset="0"/>
            </a:endParaRPr>
          </a:p>
          <a:p>
            <a:pPr algn="l"/>
            <a:r>
              <a:rPr lang="el-GR" sz="1200" b="0" dirty="0">
                <a:solidFill>
                  <a:srgbClr val="999999"/>
                </a:solidFill>
                <a:effectLst/>
                <a:latin typeface="Calibri" panose="020F0502020204030204" pitchFamily="34" charset="0"/>
              </a:rPr>
              <a:t>50</a:t>
            </a:r>
            <a:r>
              <a:rPr lang="el-GR" sz="1200" b="0" dirty="0">
                <a:solidFill>
                  <a:srgbClr val="333333"/>
                </a:solidFill>
                <a:effectLst/>
                <a:latin typeface="Calibri" panose="020F0502020204030204" pitchFamily="34" charset="0"/>
              </a:rPr>
              <a:t>ἦ </a:t>
            </a:r>
            <a:r>
              <a:rPr lang="el-GR" sz="1200" b="0" dirty="0" err="1">
                <a:solidFill>
                  <a:srgbClr val="333333"/>
                </a:solidFill>
                <a:effectLst/>
                <a:latin typeface="Calibri" panose="020F0502020204030204" pitchFamily="34" charset="0"/>
              </a:rPr>
              <a:t>οὐχ</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ὁρῇς</a:t>
            </a:r>
            <a:r>
              <a:rPr lang="el-GR" sz="1200" b="0" dirty="0">
                <a:solidFill>
                  <a:srgbClr val="333333"/>
                </a:solidFill>
                <a:effectLst/>
                <a:latin typeface="Calibri" panose="020F0502020204030204" pitchFamily="34" charset="0"/>
              </a:rPr>
              <a:t>; ὁ </a:t>
            </a:r>
            <a:r>
              <a:rPr lang="el-GR" sz="1200" b="0" dirty="0" err="1">
                <a:solidFill>
                  <a:srgbClr val="333333"/>
                </a:solidFill>
                <a:effectLst/>
                <a:latin typeface="Calibri" panose="020F0502020204030204" pitchFamily="34" charset="0"/>
              </a:rPr>
              <a:t>μὲν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κέλης</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Ἐνετικός</a:t>
            </a:r>
            <a:r>
              <a:rPr lang="el-GR" sz="1200" b="0" dirty="0">
                <a:solidFill>
                  <a:srgbClr val="333333"/>
                </a:solidFill>
                <a:effectLst/>
                <a:latin typeface="Calibri" panose="020F0502020204030204" pitchFamily="34" charset="0"/>
              </a:rPr>
              <a:t>· ἁ </a:t>
            </a:r>
            <a:r>
              <a:rPr lang="el-GR" sz="1200" b="0" dirty="0" err="1">
                <a:solidFill>
                  <a:srgbClr val="333333"/>
                </a:solidFill>
                <a:effectLst/>
                <a:latin typeface="Calibri" panose="020F0502020204030204" pitchFamily="34" charset="0"/>
              </a:rPr>
              <a:t>δὲ</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χαίτα</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τᾶς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ἐμᾶς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ἀνεψιᾶς</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Ἁγησιχόρας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ἐπανθεῖ</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χρυσὸς</a:t>
            </a:r>
            <a:r>
              <a:rPr lang="el-GR" sz="1200" b="0" dirty="0">
                <a:solidFill>
                  <a:srgbClr val="333333"/>
                </a:solidFill>
                <a:effectLst/>
                <a:latin typeface="Calibri" panose="020F0502020204030204" pitchFamily="34" charset="0"/>
              </a:rPr>
              <a:t> [ὡ]ς </a:t>
            </a:r>
            <a:r>
              <a:rPr lang="el-GR" sz="1200" b="0" dirty="0" err="1">
                <a:solidFill>
                  <a:srgbClr val="333333"/>
                </a:solidFill>
                <a:effectLst/>
                <a:latin typeface="Calibri" panose="020F0502020204030204" pitchFamily="34" charset="0"/>
              </a:rPr>
              <a:t>ἀκήρατος</a:t>
            </a:r>
            <a:r>
              <a:rPr lang="el-GR" sz="1200" b="0" dirty="0">
                <a:solidFill>
                  <a:srgbClr val="333333"/>
                </a:solidFill>
                <a:effectLst/>
                <a:latin typeface="Calibri" panose="020F0502020204030204" pitchFamily="34" charset="0"/>
              </a:rPr>
              <a:t>·</a:t>
            </a:r>
            <a:br>
              <a:rPr lang="el-GR" sz="1200" b="0" dirty="0">
                <a:solidFill>
                  <a:srgbClr val="333333"/>
                </a:solidFill>
                <a:effectLst/>
                <a:latin typeface="Calibri" panose="020F0502020204030204" pitchFamily="34" charset="0"/>
              </a:rPr>
            </a:br>
            <a:r>
              <a:rPr lang="el-GR" sz="1200" b="0" dirty="0">
                <a:solidFill>
                  <a:srgbClr val="999999"/>
                </a:solidFill>
                <a:effectLst/>
                <a:latin typeface="Calibri" panose="020F0502020204030204" pitchFamily="34" charset="0"/>
              </a:rPr>
              <a:t>55</a:t>
            </a:r>
            <a:r>
              <a:rPr lang="el-GR" sz="1200" b="0" dirty="0">
                <a:solidFill>
                  <a:srgbClr val="333333"/>
                </a:solidFill>
                <a:effectLst/>
                <a:latin typeface="Calibri" panose="020F0502020204030204" pitchFamily="34" charset="0"/>
              </a:rPr>
              <a:t>τό τ᾽ </a:t>
            </a:r>
            <a:r>
              <a:rPr lang="el-GR" sz="1200" b="0" dirty="0" err="1">
                <a:solidFill>
                  <a:srgbClr val="333333"/>
                </a:solidFill>
                <a:effectLst/>
                <a:latin typeface="Calibri" panose="020F0502020204030204" pitchFamily="34" charset="0"/>
              </a:rPr>
              <a:t>ἀργύριον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πρόσωπον</a:t>
            </a:r>
            <a:r>
              <a:rPr lang="el-GR" sz="1200" b="0" dirty="0">
                <a:solidFill>
                  <a:srgbClr val="333333"/>
                </a:solidFill>
                <a:effectLst/>
                <a:latin typeface="Calibri" panose="020F0502020204030204" pitchFamily="34" charset="0"/>
              </a:rPr>
              <a:t>,</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διαφάδαν</a:t>
            </a:r>
            <a:r>
              <a:rPr lang="el-GR" sz="1200" b="0" dirty="0">
                <a:solidFill>
                  <a:srgbClr val="333333"/>
                </a:solidFill>
                <a:effectLst/>
                <a:latin typeface="Calibri" panose="020F0502020204030204" pitchFamily="34" charset="0"/>
              </a:rPr>
              <a:t> τί τοι λέγω;</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Ἁγησιχόρα</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μὲν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αὕτα</a:t>
            </a:r>
            <a:r>
              <a:rPr lang="el-GR" sz="1200" b="0" dirty="0">
                <a:solidFill>
                  <a:srgbClr val="333333"/>
                </a:solidFill>
                <a:effectLst/>
                <a:latin typeface="Calibri" panose="020F0502020204030204" pitchFamily="34" charset="0"/>
              </a:rPr>
              <a:t>·</a:t>
            </a:r>
            <a:br>
              <a:rPr lang="el-GR" sz="1200" b="0" dirty="0">
                <a:solidFill>
                  <a:srgbClr val="333333"/>
                </a:solidFill>
                <a:effectLst/>
                <a:latin typeface="Calibri" panose="020F0502020204030204" pitchFamily="34" charset="0"/>
              </a:rPr>
            </a:br>
            <a:r>
              <a:rPr lang="el-GR" sz="1200" b="0" dirty="0">
                <a:solidFill>
                  <a:srgbClr val="333333"/>
                </a:solidFill>
                <a:effectLst/>
                <a:latin typeface="Calibri" panose="020F0502020204030204" pitchFamily="34" charset="0"/>
              </a:rPr>
              <a:t>ἁ </a:t>
            </a:r>
            <a:r>
              <a:rPr lang="el-GR" sz="1200" b="0" dirty="0" err="1">
                <a:solidFill>
                  <a:srgbClr val="333333"/>
                </a:solidFill>
                <a:effectLst/>
                <a:latin typeface="Calibri" panose="020F0502020204030204" pitchFamily="34" charset="0"/>
              </a:rPr>
              <a:t>δὲ</a:t>
            </a:r>
            <a:r>
              <a:rPr lang="el-GR" sz="1200" b="0" dirty="0">
                <a:solidFill>
                  <a:srgbClr val="333333"/>
                </a:solidFill>
                <a:effectLst/>
                <a:latin typeface="Calibri" panose="020F0502020204030204" pitchFamily="34" charset="0"/>
              </a:rPr>
              <a:t> δευτέρα </a:t>
            </a:r>
            <a:r>
              <a:rPr lang="el-GR" sz="1200" b="0" dirty="0" err="1">
                <a:solidFill>
                  <a:srgbClr val="333333"/>
                </a:solidFill>
                <a:effectLst/>
                <a:latin typeface="Calibri" panose="020F0502020204030204" pitchFamily="34" charset="0"/>
              </a:rPr>
              <a:t>πεδ</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Ἀγιδὼ</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τὸ</a:t>
            </a:r>
            <a:r>
              <a:rPr lang="el-GR" sz="1200" b="0" dirty="0">
                <a:solidFill>
                  <a:srgbClr val="333333"/>
                </a:solidFill>
                <a:effectLst/>
                <a:latin typeface="Calibri" panose="020F0502020204030204" pitchFamily="34" charset="0"/>
              </a:rPr>
              <a:t> </a:t>
            </a:r>
            <a:r>
              <a:rPr lang="en-US" sz="1200" b="0" dirty="0">
                <a:solidFill>
                  <a:srgbClr val="333333"/>
                </a:solidFill>
                <a:effectLst/>
                <a:latin typeface="Calibri" panose="020F0502020204030204" pitchFamily="34" charset="0"/>
              </a:rPr>
              <a:t>F</a:t>
            </a:r>
            <a:r>
              <a:rPr lang="el-GR" sz="1200" b="0" dirty="0" err="1">
                <a:solidFill>
                  <a:srgbClr val="333333"/>
                </a:solidFill>
                <a:effectLst/>
                <a:latin typeface="Calibri" panose="020F0502020204030204" pitchFamily="34" charset="0"/>
              </a:rPr>
              <a:t>εῖδος</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ἵππος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Ἰβηνῷ</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Κολαξαῖος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δραμήται</a:t>
            </a:r>
            <a:r>
              <a:rPr lang="el-GR" sz="1200" b="0" dirty="0">
                <a:solidFill>
                  <a:srgbClr val="333333"/>
                </a:solidFill>
                <a:effectLst/>
                <a:latin typeface="Calibri" panose="020F0502020204030204" pitchFamily="34" charset="0"/>
              </a:rPr>
              <a:t>·</a:t>
            </a:r>
            <a:br>
              <a:rPr lang="el-GR" sz="1200" b="0" dirty="0">
                <a:solidFill>
                  <a:srgbClr val="333333"/>
                </a:solidFill>
                <a:effectLst/>
                <a:latin typeface="Calibri" panose="020F0502020204030204" pitchFamily="34" charset="0"/>
              </a:rPr>
            </a:br>
            <a:r>
              <a:rPr lang="el-GR" sz="1200" b="0" dirty="0">
                <a:solidFill>
                  <a:srgbClr val="999999"/>
                </a:solidFill>
                <a:effectLst/>
                <a:latin typeface="Calibri" panose="020F0502020204030204" pitchFamily="34" charset="0"/>
              </a:rPr>
              <a:t>60</a:t>
            </a:r>
            <a:r>
              <a:rPr lang="el-GR" sz="1200" b="0" dirty="0">
                <a:solidFill>
                  <a:srgbClr val="333333"/>
                </a:solidFill>
                <a:effectLst/>
                <a:latin typeface="Calibri" panose="020F0502020204030204" pitchFamily="34" charset="0"/>
              </a:rPr>
              <a:t>ταὶ </a:t>
            </a:r>
            <a:r>
              <a:rPr lang="el-GR" sz="1200" b="0" dirty="0" err="1">
                <a:solidFill>
                  <a:srgbClr val="333333"/>
                </a:solidFill>
                <a:effectLst/>
                <a:latin typeface="Calibri" panose="020F0502020204030204" pitchFamily="34" charset="0"/>
              </a:rPr>
              <a:t>Πεληάδες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γὰρ</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ἇμιν</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ὀρθρίαι</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φᾶρος</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φεροίσαις</a:t>
            </a:r>
            <a:br>
              <a:rPr lang="el-GR" sz="1200" b="0" dirty="0">
                <a:solidFill>
                  <a:srgbClr val="333333"/>
                </a:solidFill>
                <a:effectLst/>
                <a:latin typeface="Calibri" panose="020F0502020204030204" pitchFamily="34" charset="0"/>
              </a:rPr>
            </a:br>
            <a:r>
              <a:rPr lang="el-GR" sz="1200" b="0" dirty="0">
                <a:solidFill>
                  <a:srgbClr val="333333"/>
                </a:solidFill>
                <a:effectLst/>
                <a:latin typeface="Calibri" panose="020F0502020204030204" pitchFamily="34" charset="0"/>
              </a:rPr>
              <a:t>νύκτα </a:t>
            </a:r>
            <a:r>
              <a:rPr lang="el-GR" sz="1200" b="0" dirty="0" err="1">
                <a:solidFill>
                  <a:srgbClr val="333333"/>
                </a:solidFill>
                <a:effectLst/>
                <a:latin typeface="Calibri" panose="020F0502020204030204" pitchFamily="34" charset="0"/>
              </a:rPr>
              <a:t>δι</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ἀμβροσίαν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ἅτε</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σήριον</a:t>
            </a:r>
            <a:br>
              <a:rPr lang="el-GR" sz="1200" b="0" dirty="0">
                <a:solidFill>
                  <a:srgbClr val="333333"/>
                </a:solidFill>
                <a:effectLst/>
                <a:latin typeface="Calibri" panose="020F0502020204030204" pitchFamily="34" charset="0"/>
              </a:rPr>
            </a:br>
            <a:r>
              <a:rPr lang="el-GR" sz="1200" b="0" dirty="0" err="1">
                <a:solidFill>
                  <a:srgbClr val="333333"/>
                </a:solidFill>
                <a:effectLst/>
                <a:latin typeface="Calibri" panose="020F0502020204030204" pitchFamily="34" charset="0"/>
              </a:rPr>
              <a:t>ἄστρον</a:t>
            </a:r>
            <a:r>
              <a:rPr lang="el-GR" sz="1200" b="0" dirty="0">
                <a:solidFill>
                  <a:srgbClr val="333333"/>
                </a:solidFill>
                <a:effectLst/>
                <a:latin typeface="Calibri" panose="020F0502020204030204" pitchFamily="34" charset="0"/>
              </a:rPr>
              <a:t> </a:t>
            </a:r>
            <a:r>
              <a:rPr lang="el-GR" sz="1200" b="0" dirty="0" err="1">
                <a:solidFill>
                  <a:srgbClr val="333333"/>
                </a:solidFill>
                <a:effectLst/>
                <a:latin typeface="Calibri" panose="020F0502020204030204" pitchFamily="34" charset="0"/>
              </a:rPr>
              <a:t>ἀυηρομέναι</a:t>
            </a:r>
            <a:r>
              <a:rPr lang="el-GR" sz="1200" b="0" dirty="0">
                <a:solidFill>
                  <a:srgbClr val="333333"/>
                </a:solidFill>
                <a:effectLst/>
                <a:latin typeface="Calibri" panose="020F0502020204030204" pitchFamily="34" charset="0"/>
              </a:rPr>
              <a:t> μάχονται</a:t>
            </a:r>
            <a:r>
              <a:rPr lang="el-GR" sz="1000" b="0" dirty="0">
                <a:solidFill>
                  <a:srgbClr val="333333"/>
                </a:solidFill>
                <a:effectLst/>
                <a:latin typeface="Calibri" panose="020F0502020204030204" pitchFamily="34" charset="0"/>
              </a:rPr>
              <a:t>·</a:t>
            </a:r>
            <a:br>
              <a:rPr lang="el-GR" sz="1000" b="0" dirty="0">
                <a:solidFill>
                  <a:srgbClr val="333333"/>
                </a:solidFill>
                <a:effectLst/>
                <a:latin typeface="Calibri" panose="020F0502020204030204" pitchFamily="34" charset="0"/>
              </a:rPr>
            </a:br>
            <a:endParaRPr lang="el-GR" sz="1000" b="0" dirty="0">
              <a:solidFill>
                <a:srgbClr val="333333"/>
              </a:solidFill>
              <a:effectLst/>
              <a:latin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01A5342F-E34D-1724-5955-627BED2997E3}"/>
              </a:ext>
            </a:extLst>
          </p:cNvPr>
          <p:cNvSpPr txBox="1"/>
          <p:nvPr/>
        </p:nvSpPr>
        <p:spPr>
          <a:xfrm>
            <a:off x="4637314" y="2031926"/>
            <a:ext cx="4080143" cy="4524315"/>
          </a:xfrm>
          <a:prstGeom prst="rect">
            <a:avLst/>
          </a:prstGeom>
          <a:noFill/>
        </p:spPr>
        <p:txBody>
          <a:bodyPr wrap="square" rtlCol="0">
            <a:spAutoFit/>
          </a:bodyPr>
          <a:lstStyle/>
          <a:p>
            <a:r>
              <a:rPr lang="el-GR" sz="1800" b="0" dirty="0" err="1">
                <a:solidFill>
                  <a:srgbClr val="333333"/>
                </a:solidFill>
                <a:effectLst/>
                <a:latin typeface="Calibri" panose="020F0502020204030204" pitchFamily="34" charset="0"/>
              </a:rPr>
              <a:t>οὔτε</a:t>
            </a:r>
            <a:r>
              <a:rPr lang="el-GR" sz="1800" b="0" dirty="0">
                <a:solidFill>
                  <a:srgbClr val="333333"/>
                </a:solidFill>
                <a:effectLst/>
                <a:latin typeface="Calibri" panose="020F0502020204030204" pitchFamily="34" charset="0"/>
              </a:rPr>
              <a:t> γάρ τι πορφύρας</a:t>
            </a:r>
            <a:br>
              <a:rPr lang="el-GR" sz="1800" b="0" dirty="0">
                <a:solidFill>
                  <a:srgbClr val="333333"/>
                </a:solidFill>
                <a:effectLst/>
                <a:latin typeface="Calibri" panose="020F0502020204030204" pitchFamily="34" charset="0"/>
              </a:rPr>
            </a:br>
            <a:r>
              <a:rPr lang="el-GR" sz="1800" b="0" dirty="0">
                <a:solidFill>
                  <a:srgbClr val="999999"/>
                </a:solidFill>
                <a:effectLst/>
                <a:latin typeface="Calibri" panose="020F0502020204030204" pitchFamily="34" charset="0"/>
              </a:rPr>
              <a:t>65</a:t>
            </a:r>
            <a:r>
              <a:rPr lang="el-GR" sz="1800" b="0" dirty="0">
                <a:solidFill>
                  <a:srgbClr val="333333"/>
                </a:solidFill>
                <a:effectLst/>
                <a:latin typeface="Calibri" panose="020F0502020204030204" pitchFamily="34" charset="0"/>
              </a:rPr>
              <a:t>τόσσος κόρος </a:t>
            </a:r>
            <a:r>
              <a:rPr lang="el-GR" sz="1800" b="0" dirty="0" err="1">
                <a:solidFill>
                  <a:srgbClr val="333333"/>
                </a:solidFill>
                <a:effectLst/>
                <a:latin typeface="Calibri" panose="020F0502020204030204" pitchFamily="34" charset="0"/>
              </a:rPr>
              <a:t>ὥστ</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ἀμύναι</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οὔτε</a:t>
            </a:r>
            <a:r>
              <a:rPr lang="el-GR" sz="1800" b="0" dirty="0">
                <a:solidFill>
                  <a:srgbClr val="333333"/>
                </a:solidFill>
                <a:effectLst/>
                <a:latin typeface="Calibri" panose="020F0502020204030204" pitchFamily="34" charset="0"/>
              </a:rPr>
              <a:t> ποικίλος δράκων</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παγχρύσιος</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οὐδὲ</a:t>
            </a:r>
            <a:r>
              <a:rPr lang="el-GR" sz="1800" b="0" dirty="0">
                <a:solidFill>
                  <a:srgbClr val="333333"/>
                </a:solidFill>
                <a:effectLst/>
                <a:latin typeface="Calibri" panose="020F0502020204030204" pitchFamily="34" charset="0"/>
              </a:rPr>
              <a:t> μίτρα</a:t>
            </a:r>
            <a:br>
              <a:rPr lang="el-GR" sz="1800" b="0" dirty="0">
                <a:solidFill>
                  <a:srgbClr val="333333"/>
                </a:solidFill>
                <a:effectLst/>
                <a:latin typeface="Calibri" panose="020F0502020204030204" pitchFamily="34" charset="0"/>
              </a:rPr>
            </a:br>
            <a:r>
              <a:rPr lang="el-GR" sz="1800" b="0" dirty="0">
                <a:solidFill>
                  <a:srgbClr val="333333"/>
                </a:solidFill>
                <a:effectLst/>
                <a:latin typeface="Calibri" panose="020F0502020204030204" pitchFamily="34" charset="0"/>
              </a:rPr>
              <a:t>Λυδία, </a:t>
            </a:r>
            <a:r>
              <a:rPr lang="el-GR" sz="1800" b="0" dirty="0" err="1">
                <a:solidFill>
                  <a:srgbClr val="333333"/>
                </a:solidFill>
                <a:effectLst/>
                <a:latin typeface="Calibri" panose="020F0502020204030204" pitchFamily="34" charset="0"/>
              </a:rPr>
              <a:t>νεανίδων</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ἰανογ</a:t>
            </a:r>
            <a:r>
              <a:rPr lang="el-GR" sz="1800" b="0" dirty="0">
                <a:solidFill>
                  <a:srgbClr val="333333"/>
                </a:solidFill>
                <a:effectLst/>
                <a:latin typeface="Calibri" panose="020F0502020204030204" pitchFamily="34" charset="0"/>
              </a:rPr>
              <a:t>[λ]</a:t>
            </a:r>
            <a:r>
              <a:rPr lang="el-GR" sz="1800" b="0" dirty="0" err="1">
                <a:solidFill>
                  <a:srgbClr val="333333"/>
                </a:solidFill>
                <a:effectLst/>
                <a:latin typeface="Calibri" panose="020F0502020204030204" pitchFamily="34" charset="0"/>
              </a:rPr>
              <a:t>εφάρων</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ἄγαλμα</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r>
              <a:rPr lang="el-GR" sz="1800" b="0" dirty="0">
                <a:solidFill>
                  <a:srgbClr val="999999"/>
                </a:solidFill>
                <a:effectLst/>
                <a:latin typeface="Calibri" panose="020F0502020204030204" pitchFamily="34" charset="0"/>
              </a:rPr>
              <a:t>70</a:t>
            </a:r>
            <a:r>
              <a:rPr lang="el-GR" sz="1800" b="0" dirty="0">
                <a:solidFill>
                  <a:srgbClr val="333333"/>
                </a:solidFill>
                <a:effectLst/>
                <a:latin typeface="Calibri" panose="020F0502020204030204" pitchFamily="34" charset="0"/>
              </a:rPr>
              <a:t>οὐδὲ </a:t>
            </a:r>
            <a:r>
              <a:rPr lang="el-GR" sz="1800" b="0" dirty="0" err="1">
                <a:solidFill>
                  <a:srgbClr val="333333"/>
                </a:solidFill>
                <a:effectLst/>
                <a:latin typeface="Calibri" panose="020F0502020204030204" pitchFamily="34" charset="0"/>
              </a:rPr>
              <a:t>ταὶ</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Ναννῶς</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κόμαι</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ἀλλ</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οὐ</a:t>
            </a:r>
            <a:r>
              <a:rPr lang="el-GR" sz="1800" b="0" dirty="0">
                <a:solidFill>
                  <a:srgbClr val="333333"/>
                </a:solidFill>
                <a:effectLst/>
                <a:latin typeface="Calibri" panose="020F0502020204030204" pitchFamily="34" charset="0"/>
              </a:rPr>
              <a:t>[δ᾽] </a:t>
            </a:r>
            <a:r>
              <a:rPr lang="el-GR" sz="1800" b="0" dirty="0" err="1">
                <a:solidFill>
                  <a:srgbClr val="333333"/>
                </a:solidFill>
                <a:effectLst/>
                <a:latin typeface="Calibri" panose="020F0502020204030204" pitchFamily="34" charset="0"/>
              </a:rPr>
              <a:t>Ἀρέτα</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σιειδής</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οὐδὲ</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Σύλακίς</a:t>
            </a:r>
            <a:r>
              <a:rPr lang="el-GR" sz="1800" b="0" dirty="0">
                <a:solidFill>
                  <a:srgbClr val="333333"/>
                </a:solidFill>
                <a:effectLst/>
                <a:latin typeface="Calibri" panose="020F0502020204030204" pitchFamily="34" charset="0"/>
              </a:rPr>
              <a:t> τε </a:t>
            </a:r>
            <a:r>
              <a:rPr lang="el-GR" sz="1800" b="0" dirty="0" err="1">
                <a:solidFill>
                  <a:srgbClr val="333333"/>
                </a:solidFill>
                <a:effectLst/>
                <a:latin typeface="Calibri" panose="020F0502020204030204" pitchFamily="34" charset="0"/>
              </a:rPr>
              <a:t>καὶ</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Κλεησισήρα</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οὐδ</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ἐς</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Αἰνησιμβρ</a:t>
            </a:r>
            <a:r>
              <a:rPr lang="el-GR" sz="1800" b="0" dirty="0">
                <a:solidFill>
                  <a:srgbClr val="333333"/>
                </a:solidFill>
                <a:effectLst/>
                <a:latin typeface="Calibri" panose="020F0502020204030204" pitchFamily="34" charset="0"/>
              </a:rPr>
              <a:t>[ό]τας </a:t>
            </a:r>
            <a:r>
              <a:rPr lang="el-GR" sz="1800" b="0" dirty="0" err="1">
                <a:solidFill>
                  <a:srgbClr val="333333"/>
                </a:solidFill>
                <a:effectLst/>
                <a:latin typeface="Calibri" panose="020F0502020204030204" pitchFamily="34" charset="0"/>
              </a:rPr>
              <a:t>ἐνθοῖσα</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φασεῖς</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Ἀσταφίς</a:t>
            </a:r>
            <a:r>
              <a:rPr lang="el-GR" sz="1800" b="0" dirty="0">
                <a:solidFill>
                  <a:srgbClr val="333333"/>
                </a:solidFill>
                <a:effectLst/>
                <a:latin typeface="Calibri" panose="020F0502020204030204" pitchFamily="34" charset="0"/>
              </a:rPr>
              <a:t> [τ]έ μοι γένοιτο</a:t>
            </a:r>
            <a:br>
              <a:rPr lang="el-GR" sz="1800" b="0" dirty="0">
                <a:solidFill>
                  <a:srgbClr val="333333"/>
                </a:solidFill>
                <a:effectLst/>
                <a:latin typeface="Calibri" panose="020F0502020204030204" pitchFamily="34" charset="0"/>
              </a:rPr>
            </a:br>
            <a:r>
              <a:rPr lang="el-GR" sz="1800" b="0" dirty="0">
                <a:solidFill>
                  <a:srgbClr val="999999"/>
                </a:solidFill>
                <a:effectLst/>
                <a:latin typeface="Calibri" panose="020F0502020204030204" pitchFamily="34" charset="0"/>
              </a:rPr>
              <a:t>75</a:t>
            </a:r>
            <a:r>
              <a:rPr lang="el-GR" sz="1800" b="0" dirty="0">
                <a:solidFill>
                  <a:srgbClr val="333333"/>
                </a:solidFill>
                <a:effectLst/>
                <a:latin typeface="Calibri" panose="020F0502020204030204" pitchFamily="34" charset="0"/>
              </a:rPr>
              <a:t>καὶ </a:t>
            </a:r>
            <a:r>
              <a:rPr lang="el-GR" sz="1800" b="0" dirty="0" err="1">
                <a:solidFill>
                  <a:srgbClr val="333333"/>
                </a:solidFill>
                <a:effectLst/>
                <a:latin typeface="Calibri" panose="020F0502020204030204" pitchFamily="34" charset="0"/>
              </a:rPr>
              <a:t>ποτιγλέποι</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Φίλυλλα</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Δαμαρ</a:t>
            </a:r>
            <a:r>
              <a:rPr lang="el-GR" sz="1800" b="0" dirty="0">
                <a:solidFill>
                  <a:srgbClr val="333333"/>
                </a:solidFill>
                <a:effectLst/>
                <a:latin typeface="Calibri" panose="020F0502020204030204" pitchFamily="34" charset="0"/>
              </a:rPr>
              <a:t>[έ]τα τ᾽ </a:t>
            </a:r>
            <a:r>
              <a:rPr lang="el-GR" sz="1800" b="0" dirty="0" err="1">
                <a:solidFill>
                  <a:srgbClr val="333333"/>
                </a:solidFill>
                <a:effectLst/>
                <a:latin typeface="Calibri" panose="020F0502020204030204" pitchFamily="34" charset="0"/>
              </a:rPr>
              <a:t>ἐρατά</a:t>
            </a:r>
            <a:r>
              <a:rPr lang="el-GR" sz="1800" b="0" dirty="0">
                <a:solidFill>
                  <a:srgbClr val="333333"/>
                </a:solidFill>
                <a:effectLst/>
                <a:latin typeface="Calibri" panose="020F0502020204030204" pitchFamily="34" charset="0"/>
              </a:rPr>
              <a:t> τε </a:t>
            </a:r>
            <a:r>
              <a:rPr lang="en-US" sz="1800" b="0" dirty="0">
                <a:solidFill>
                  <a:srgbClr val="333333"/>
                </a:solidFill>
                <a:effectLst/>
                <a:latin typeface="Calibri" panose="020F0502020204030204" pitchFamily="34" charset="0"/>
              </a:rPr>
              <a:t>F</a:t>
            </a:r>
            <a:r>
              <a:rPr lang="el-GR" sz="1800" b="0" dirty="0" err="1">
                <a:solidFill>
                  <a:srgbClr val="333333"/>
                </a:solidFill>
                <a:effectLst/>
                <a:latin typeface="Calibri" panose="020F0502020204030204" pitchFamily="34" charset="0"/>
              </a:rPr>
              <a:t>ιανθεμίς</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r>
              <a:rPr lang="el-GR" sz="1800" b="0" dirty="0" err="1">
                <a:solidFill>
                  <a:srgbClr val="333333"/>
                </a:solidFill>
                <a:effectLst/>
                <a:latin typeface="Calibri" panose="020F0502020204030204" pitchFamily="34" charset="0"/>
              </a:rPr>
              <a:t>ἀλλ</a:t>
            </a:r>
            <a:r>
              <a:rPr lang="el-GR" sz="1800" b="0" dirty="0">
                <a:solidFill>
                  <a:srgbClr val="333333"/>
                </a:solidFill>
                <a:effectLst/>
                <a:latin typeface="Calibri" panose="020F0502020204030204" pitchFamily="34" charset="0"/>
              </a:rPr>
              <a:t>᾽ </a:t>
            </a:r>
            <a:r>
              <a:rPr lang="el-GR" sz="1800" b="0" dirty="0" err="1">
                <a:solidFill>
                  <a:srgbClr val="333333"/>
                </a:solidFill>
                <a:effectLst/>
                <a:latin typeface="Calibri" panose="020F0502020204030204" pitchFamily="34" charset="0"/>
              </a:rPr>
              <a:t>Ἁγησιχόρα</a:t>
            </a:r>
            <a:r>
              <a:rPr lang="el-GR" sz="1800" b="0" dirty="0">
                <a:solidFill>
                  <a:srgbClr val="333333"/>
                </a:solidFill>
                <a:effectLst/>
                <a:latin typeface="Calibri" panose="020F0502020204030204" pitchFamily="34" charset="0"/>
              </a:rPr>
              <a:t> με </a:t>
            </a:r>
            <a:r>
              <a:rPr lang="el-GR" sz="1800" b="0" dirty="0" err="1">
                <a:solidFill>
                  <a:srgbClr val="333333"/>
                </a:solidFill>
                <a:effectLst/>
                <a:latin typeface="Calibri" panose="020F0502020204030204" pitchFamily="34" charset="0"/>
              </a:rPr>
              <a:t>τείρει</a:t>
            </a:r>
            <a:r>
              <a:rPr lang="el-GR" sz="1800" b="0" dirty="0">
                <a:solidFill>
                  <a:srgbClr val="333333"/>
                </a:solidFill>
                <a:effectLst/>
                <a:latin typeface="Calibri" panose="020F0502020204030204" pitchFamily="34" charset="0"/>
              </a:rPr>
              <a:t>.</a:t>
            </a:r>
            <a:br>
              <a:rPr lang="el-GR" sz="1800" b="0" dirty="0">
                <a:solidFill>
                  <a:srgbClr val="333333"/>
                </a:solidFill>
                <a:effectLst/>
                <a:latin typeface="Calibri" panose="020F0502020204030204" pitchFamily="34" charset="0"/>
              </a:rPr>
            </a:br>
            <a:endParaRPr lang="el-GR" sz="1800" b="0" dirty="0">
              <a:solidFill>
                <a:srgbClr val="333333"/>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31093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96B18F-267D-1C25-B748-A337E4015639}"/>
              </a:ext>
            </a:extLst>
          </p:cNvPr>
          <p:cNvSpPr txBox="1"/>
          <p:nvPr/>
        </p:nvSpPr>
        <p:spPr>
          <a:xfrm>
            <a:off x="491801" y="204365"/>
            <a:ext cx="11208398" cy="954107"/>
          </a:xfrm>
          <a:prstGeom prst="rect">
            <a:avLst/>
          </a:prstGeom>
          <a:noFill/>
        </p:spPr>
        <p:txBody>
          <a:bodyPr wrap="square" rtlCol="0">
            <a:spAutoFit/>
          </a:bodyPr>
          <a:lstStyle/>
          <a:p>
            <a:pPr algn="ctr"/>
            <a:r>
              <a:rPr lang="el-GR" sz="3200" dirty="0"/>
              <a:t>         Σαπφώ 16 </a:t>
            </a:r>
            <a:r>
              <a:rPr lang="el-GR" sz="3200" b="0"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τί </a:t>
            </a:r>
            <a:r>
              <a:rPr lang="el-GR" sz="3200" b="0" i="0" u="none" strike="noStrike" dirty="0" err="1">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τὸ</a:t>
            </a:r>
            <a:r>
              <a:rPr lang="el-GR" sz="3200" b="0"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l-GR" sz="3200" b="0" i="0" u="none" strike="noStrike" dirty="0" err="1">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κάλλιστον</a:t>
            </a:r>
            <a:r>
              <a:rPr lang="el-GR" sz="3200" b="0"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t>
            </a:r>
          </a:p>
          <a:p>
            <a:pPr algn="ctr"/>
            <a:endParaRPr lang="en-US" sz="2400" dirty="0"/>
          </a:p>
        </p:txBody>
      </p:sp>
      <p:graphicFrame>
        <p:nvGraphicFramePr>
          <p:cNvPr id="3" name="Table 2">
            <a:extLst>
              <a:ext uri="{FF2B5EF4-FFF2-40B4-BE49-F238E27FC236}">
                <a16:creationId xmlns:a16="http://schemas.microsoft.com/office/drawing/2014/main" id="{FF18B427-CD4F-5A8B-E748-89FDEB61B48E}"/>
              </a:ext>
            </a:extLst>
          </p:cNvPr>
          <p:cNvGraphicFramePr>
            <a:graphicFrameLocks noGrp="1"/>
          </p:cNvGraphicFramePr>
          <p:nvPr>
            <p:extLst>
              <p:ext uri="{D42A27DB-BD31-4B8C-83A1-F6EECF244321}">
                <p14:modId xmlns:p14="http://schemas.microsoft.com/office/powerpoint/2010/main" val="4135233767"/>
              </p:ext>
            </p:extLst>
          </p:nvPr>
        </p:nvGraphicFramePr>
        <p:xfrm>
          <a:off x="482291" y="642548"/>
          <a:ext cx="5108209" cy="5721651"/>
        </p:xfrm>
        <a:graphic>
          <a:graphicData uri="http://schemas.openxmlformats.org/drawingml/2006/table">
            <a:tbl>
              <a:tblPr/>
              <a:tblGrid>
                <a:gridCol w="5108209">
                  <a:extLst>
                    <a:ext uri="{9D8B030D-6E8A-4147-A177-3AD203B41FA5}">
                      <a16:colId xmlns:a16="http://schemas.microsoft.com/office/drawing/2014/main" val="407337039"/>
                    </a:ext>
                  </a:extLst>
                </a:gridCol>
              </a:tblGrid>
              <a:tr h="5721651">
                <a:tc>
                  <a:txBody>
                    <a:bodyPr/>
                    <a:lstStyle/>
                    <a:p>
                      <a:pPr algn="l"/>
                      <a:r>
                        <a:rPr lang="el-GR" sz="2400" b="0" dirty="0">
                          <a:solidFill>
                            <a:srgbClr val="333333"/>
                          </a:solidFill>
                          <a:effectLst/>
                          <a:latin typeface="Calibri" panose="020F0502020204030204" pitchFamily="34" charset="0"/>
                        </a:rPr>
                        <a:t>ο]ἰ </a:t>
                      </a:r>
                      <a:r>
                        <a:rPr lang="el-GR" sz="2400" b="0" dirty="0" err="1">
                          <a:solidFill>
                            <a:srgbClr val="333333"/>
                          </a:solidFill>
                          <a:effectLst/>
                          <a:latin typeface="Calibri" panose="020F0502020204030204" pitchFamily="34" charset="0"/>
                        </a:rPr>
                        <a:t>μὲν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ἰππήων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στρότον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οἰ</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δὲ</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πέσδων</a:t>
                      </a:r>
                      <a:r>
                        <a:rPr lang="el-GR" sz="2400" b="0" dirty="0">
                          <a:solidFill>
                            <a:srgbClr val="333333"/>
                          </a:solidFill>
                          <a:effectLst/>
                          <a:latin typeface="Calibri" panose="020F0502020204030204" pitchFamily="34" charset="0"/>
                        </a:rPr>
                        <a:t>,</a:t>
                      </a:r>
                      <a:br>
                        <a:rPr lang="el-GR" sz="2400" b="0" dirty="0">
                          <a:solidFill>
                            <a:srgbClr val="333333"/>
                          </a:solidFill>
                          <a:effectLst/>
                          <a:latin typeface="Calibri" panose="020F0502020204030204" pitchFamily="34" charset="0"/>
                        </a:rPr>
                      </a:br>
                      <a:r>
                        <a:rPr lang="el-GR" sz="2400" b="0" dirty="0" err="1">
                          <a:solidFill>
                            <a:srgbClr val="333333"/>
                          </a:solidFill>
                          <a:effectLst/>
                          <a:latin typeface="Calibri" panose="020F0502020204030204" pitchFamily="34" charset="0"/>
                        </a:rPr>
                        <a:t>οἰ</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δὲ</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νάων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φαῖσ</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ἐπ</a:t>
                      </a:r>
                      <a:r>
                        <a:rPr lang="el-GR" sz="2400" b="0" dirty="0">
                          <a:solidFill>
                            <a:srgbClr val="333333"/>
                          </a:solidFill>
                          <a:effectLst/>
                          <a:latin typeface="Calibri" panose="020F0502020204030204" pitchFamily="34" charset="0"/>
                        </a:rPr>
                        <a:t>[ὶ] </a:t>
                      </a:r>
                      <a:r>
                        <a:rPr lang="el-GR" sz="2400" b="0" dirty="0" err="1">
                          <a:solidFill>
                            <a:srgbClr val="333333"/>
                          </a:solidFill>
                          <a:effectLst/>
                          <a:latin typeface="Calibri" panose="020F0502020204030204" pitchFamily="34" charset="0"/>
                        </a:rPr>
                        <a:t>γᾶν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μέλαι</a:t>
                      </a:r>
                      <a:r>
                        <a:rPr lang="el-GR" sz="2400" b="0" dirty="0">
                          <a:solidFill>
                            <a:srgbClr val="333333"/>
                          </a:solidFill>
                          <a:effectLst/>
                          <a:latin typeface="Calibri" panose="020F0502020204030204" pitchFamily="34" charset="0"/>
                        </a:rPr>
                        <a:t>[ν]αν</a:t>
                      </a:r>
                      <a:br>
                        <a:rPr lang="el-GR" sz="2400" b="0" dirty="0">
                          <a:solidFill>
                            <a:srgbClr val="333333"/>
                          </a:solidFill>
                          <a:effectLst/>
                          <a:latin typeface="Calibri" panose="020F0502020204030204" pitchFamily="34" charset="0"/>
                        </a:rPr>
                      </a:br>
                      <a:r>
                        <a:rPr lang="el-GR" sz="2400" b="0" dirty="0">
                          <a:solidFill>
                            <a:srgbClr val="333333"/>
                          </a:solidFill>
                          <a:effectLst/>
                          <a:latin typeface="Calibri" panose="020F0502020204030204" pitchFamily="34" charset="0"/>
                        </a:rPr>
                        <a:t>ἔ]</a:t>
                      </a:r>
                      <a:r>
                        <a:rPr lang="el-GR" sz="2400" b="0" dirty="0" err="1">
                          <a:solidFill>
                            <a:srgbClr val="333333"/>
                          </a:solidFill>
                          <a:effectLst/>
                          <a:latin typeface="Calibri" panose="020F0502020204030204" pitchFamily="34" charset="0"/>
                        </a:rPr>
                        <a:t>μμεναι</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κάλλιστον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ἔγω</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δὲ</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κῆν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ὄτ</a:t>
                      </a:r>
                      <a:r>
                        <a:rPr lang="el-GR" sz="2400" b="0" dirty="0">
                          <a:solidFill>
                            <a:srgbClr val="333333"/>
                          </a:solidFill>
                          <a:effectLst/>
                          <a:latin typeface="Calibri" panose="020F0502020204030204" pitchFamily="34" charset="0"/>
                        </a:rPr>
                        <a:t>-</a:t>
                      </a:r>
                      <a:br>
                        <a:rPr lang="el-GR" sz="2400" b="0" dirty="0">
                          <a:solidFill>
                            <a:srgbClr val="333333"/>
                          </a:solidFill>
                          <a:effectLst/>
                          <a:latin typeface="Calibri" panose="020F0502020204030204" pitchFamily="34" charset="0"/>
                        </a:rPr>
                      </a:br>
                      <a:r>
                        <a:rPr lang="el-GR" sz="2400" b="0" dirty="0">
                          <a:solidFill>
                            <a:srgbClr val="999999"/>
                          </a:solidFill>
                          <a:effectLst/>
                          <a:latin typeface="Calibri" panose="020F0502020204030204" pitchFamily="34" charset="0"/>
                        </a:rPr>
                        <a:t>4</a:t>
                      </a:r>
                      <a:r>
                        <a:rPr lang="el-GR" sz="2400" b="0" dirty="0">
                          <a:solidFill>
                            <a:srgbClr val="333333"/>
                          </a:solidFill>
                          <a:effectLst/>
                          <a:latin typeface="Calibri" panose="020F0502020204030204" pitchFamily="34" charset="0"/>
                        </a:rPr>
                        <a:t>τω τις </a:t>
                      </a:r>
                      <a:r>
                        <a:rPr lang="el-GR" sz="2400" b="0" dirty="0" err="1">
                          <a:solidFill>
                            <a:srgbClr val="333333"/>
                          </a:solidFill>
                          <a:effectLst/>
                          <a:latin typeface="Calibri" panose="020F0502020204030204" pitchFamily="34" charset="0"/>
                        </a:rPr>
                        <a:t>ἔραται</a:t>
                      </a:r>
                      <a:r>
                        <a:rPr lang="el-GR" sz="2400" b="0" dirty="0">
                          <a:solidFill>
                            <a:srgbClr val="333333"/>
                          </a:solidFill>
                          <a:effectLst/>
                          <a:latin typeface="Calibri" panose="020F0502020204030204" pitchFamily="34" charset="0"/>
                        </a:rPr>
                        <a:t>·</a:t>
                      </a:r>
                      <a:br>
                        <a:rPr lang="el-GR" sz="2400" b="0" dirty="0">
                          <a:solidFill>
                            <a:srgbClr val="333333"/>
                          </a:solidFill>
                          <a:effectLst/>
                          <a:latin typeface="Calibri" panose="020F0502020204030204" pitchFamily="34" charset="0"/>
                        </a:rPr>
                      </a:br>
                      <a:r>
                        <a:rPr lang="el-GR" sz="2400" b="0" dirty="0" err="1">
                          <a:solidFill>
                            <a:srgbClr val="333333"/>
                          </a:solidFill>
                          <a:effectLst/>
                          <a:latin typeface="Calibri" panose="020F0502020204030204" pitchFamily="34" charset="0"/>
                        </a:rPr>
                        <a:t>πά</a:t>
                      </a:r>
                      <a:r>
                        <a:rPr lang="el-GR" sz="2400" b="0" dirty="0">
                          <a:solidFill>
                            <a:srgbClr val="333333"/>
                          </a:solidFill>
                          <a:effectLst/>
                          <a:latin typeface="Calibri" panose="020F0502020204030204" pitchFamily="34" charset="0"/>
                        </a:rPr>
                        <a:t>]</a:t>
                      </a:r>
                      <a:r>
                        <a:rPr lang="el-GR" sz="2400" b="0" dirty="0" err="1">
                          <a:solidFill>
                            <a:srgbClr val="333333"/>
                          </a:solidFill>
                          <a:effectLst/>
                          <a:latin typeface="Calibri" panose="020F0502020204030204" pitchFamily="34" charset="0"/>
                        </a:rPr>
                        <a:t>γχυ</a:t>
                      </a:r>
                      <a:r>
                        <a:rPr lang="el-GR" sz="2400" b="0" dirty="0">
                          <a:solidFill>
                            <a:srgbClr val="333333"/>
                          </a:solidFill>
                          <a:effectLst/>
                          <a:latin typeface="Calibri" panose="020F0502020204030204" pitchFamily="34" charset="0"/>
                        </a:rPr>
                        <a:t> δ᾽ </a:t>
                      </a:r>
                      <a:r>
                        <a:rPr lang="el-GR" sz="2400" b="0" dirty="0" err="1">
                          <a:solidFill>
                            <a:srgbClr val="333333"/>
                          </a:solidFill>
                          <a:effectLst/>
                          <a:latin typeface="Calibri" panose="020F0502020204030204" pitchFamily="34" charset="0"/>
                        </a:rPr>
                        <a:t>εὔμαρες</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σύνετον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πόησαι</a:t>
                      </a:r>
                      <a:br>
                        <a:rPr lang="el-GR" sz="2400" b="0" dirty="0">
                          <a:solidFill>
                            <a:srgbClr val="333333"/>
                          </a:solidFill>
                          <a:effectLst/>
                          <a:latin typeface="Calibri" panose="020F0502020204030204" pitchFamily="34" charset="0"/>
                        </a:rPr>
                      </a:br>
                      <a:r>
                        <a:rPr lang="el-GR" sz="2400" b="0" dirty="0">
                          <a:solidFill>
                            <a:srgbClr val="333333"/>
                          </a:solidFill>
                          <a:effectLst/>
                          <a:latin typeface="Calibri" panose="020F0502020204030204" pitchFamily="34" charset="0"/>
                        </a:rPr>
                        <a:t>π]</a:t>
                      </a:r>
                      <a:r>
                        <a:rPr lang="el-GR" sz="2400" b="0" dirty="0" err="1">
                          <a:solidFill>
                            <a:srgbClr val="333333"/>
                          </a:solidFill>
                          <a:effectLst/>
                          <a:latin typeface="Calibri" panose="020F0502020204030204" pitchFamily="34" charset="0"/>
                        </a:rPr>
                        <a:t>άντι</a:t>
                      </a:r>
                      <a:r>
                        <a:rPr lang="el-GR" sz="2400" b="0" dirty="0">
                          <a:solidFill>
                            <a:srgbClr val="333333"/>
                          </a:solidFill>
                          <a:effectLst/>
                          <a:latin typeface="Calibri" panose="020F0502020204030204" pitchFamily="34" charset="0"/>
                        </a:rPr>
                        <a:t> τ[ο]</a:t>
                      </a:r>
                      <a:r>
                        <a:rPr lang="el-GR" sz="2400" b="0" dirty="0" err="1">
                          <a:solidFill>
                            <a:srgbClr val="333333"/>
                          </a:solidFill>
                          <a:effectLst/>
                          <a:latin typeface="Calibri" panose="020F0502020204030204" pitchFamily="34" charset="0"/>
                        </a:rPr>
                        <a:t>ῦτ</a:t>
                      </a:r>
                      <a:r>
                        <a:rPr lang="el-GR" sz="2400" b="0" dirty="0">
                          <a:solidFill>
                            <a:srgbClr val="333333"/>
                          </a:solidFill>
                          <a:effectLst/>
                          <a:latin typeface="Calibri" panose="020F0502020204030204" pitchFamily="34" charset="0"/>
                        </a:rPr>
                        <a:t>᾽, ἀ </a:t>
                      </a:r>
                      <a:r>
                        <a:rPr lang="el-GR" sz="2400" b="0" dirty="0" err="1">
                          <a:solidFill>
                            <a:srgbClr val="333333"/>
                          </a:solidFill>
                          <a:effectLst/>
                          <a:latin typeface="Calibri" panose="020F0502020204030204" pitchFamily="34" charset="0"/>
                        </a:rPr>
                        <a:t>γὰρ</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πόλυ</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περσκέθοισα</a:t>
                      </a:r>
                      <a:br>
                        <a:rPr lang="el-GR" sz="2400" b="0" dirty="0">
                          <a:solidFill>
                            <a:srgbClr val="333333"/>
                          </a:solidFill>
                          <a:effectLst/>
                          <a:latin typeface="Calibri" panose="020F0502020204030204" pitchFamily="34" charset="0"/>
                        </a:rPr>
                      </a:br>
                      <a:r>
                        <a:rPr lang="el-GR" sz="2400" b="0" dirty="0">
                          <a:solidFill>
                            <a:srgbClr val="333333"/>
                          </a:solidFill>
                          <a:effectLst/>
                          <a:latin typeface="Calibri" panose="020F0502020204030204" pitchFamily="34" charset="0"/>
                        </a:rPr>
                        <a:t>κάλλος [</a:t>
                      </a:r>
                      <a:r>
                        <a:rPr lang="el-GR" sz="2400" b="0" dirty="0" err="1">
                          <a:solidFill>
                            <a:srgbClr val="333333"/>
                          </a:solidFill>
                          <a:effectLst/>
                          <a:latin typeface="Calibri" panose="020F0502020204030204" pitchFamily="34" charset="0"/>
                        </a:rPr>
                        <a:t>ἀνθ</a:t>
                      </a:r>
                      <a:r>
                        <a:rPr lang="el-GR" sz="2400" b="0" dirty="0">
                          <a:solidFill>
                            <a:srgbClr val="333333"/>
                          </a:solidFill>
                          <a:effectLst/>
                          <a:latin typeface="Calibri" panose="020F0502020204030204" pitchFamily="34" charset="0"/>
                        </a:rPr>
                        <a:t>]</a:t>
                      </a:r>
                      <a:r>
                        <a:rPr lang="el-GR" sz="2400" b="0" dirty="0" err="1">
                          <a:solidFill>
                            <a:srgbClr val="333333"/>
                          </a:solidFill>
                          <a:effectLst/>
                          <a:latin typeface="Calibri" panose="020F0502020204030204" pitchFamily="34" charset="0"/>
                        </a:rPr>
                        <a:t>ρώπων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Ἐλένα</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τὸ</a:t>
                      </a:r>
                      <a:r>
                        <a:rPr lang="el-GR" sz="2400" b="0" dirty="0">
                          <a:solidFill>
                            <a:srgbClr val="333333"/>
                          </a:solidFill>
                          <a:effectLst/>
                          <a:latin typeface="Calibri" panose="020F0502020204030204" pitchFamily="34" charset="0"/>
                        </a:rPr>
                        <a:t>]ν </a:t>
                      </a:r>
                      <a:r>
                        <a:rPr lang="el-GR" sz="2400" b="0" dirty="0" err="1">
                          <a:solidFill>
                            <a:srgbClr val="333333"/>
                          </a:solidFill>
                          <a:effectLst/>
                          <a:latin typeface="Calibri" panose="020F0502020204030204" pitchFamily="34" charset="0"/>
                        </a:rPr>
                        <a:t>ἄνδρα</a:t>
                      </a:r>
                      <a:br>
                        <a:rPr lang="el-GR" sz="2400" b="0" dirty="0">
                          <a:solidFill>
                            <a:srgbClr val="333333"/>
                          </a:solidFill>
                          <a:effectLst/>
                          <a:latin typeface="Calibri" panose="020F0502020204030204" pitchFamily="34" charset="0"/>
                        </a:rPr>
                      </a:br>
                      <a:r>
                        <a:rPr lang="el-GR" sz="2400" b="0" dirty="0">
                          <a:solidFill>
                            <a:srgbClr val="999999"/>
                          </a:solidFill>
                          <a:effectLst/>
                          <a:latin typeface="Calibri" panose="020F0502020204030204" pitchFamily="34" charset="0"/>
                        </a:rPr>
                        <a:t>8</a:t>
                      </a:r>
                      <a:r>
                        <a:rPr lang="el-GR" sz="2400" b="0" dirty="0">
                          <a:solidFill>
                            <a:srgbClr val="333333"/>
                          </a:solidFill>
                          <a:effectLst/>
                          <a:latin typeface="Calibri" panose="020F0502020204030204" pitchFamily="34" charset="0"/>
                        </a:rPr>
                        <a:t>τὸν [</a:t>
                      </a:r>
                      <a:r>
                        <a:rPr lang="el-GR" sz="2400" b="0" dirty="0" err="1">
                          <a:solidFill>
                            <a:srgbClr val="333333"/>
                          </a:solidFill>
                          <a:effectLst/>
                          <a:latin typeface="Calibri" panose="020F0502020204030204" pitchFamily="34" charset="0"/>
                        </a:rPr>
                        <a:t>πανάρ</a:t>
                      </a:r>
                      <a:r>
                        <a:rPr lang="el-GR" sz="2400" b="0" dirty="0">
                          <a:solidFill>
                            <a:srgbClr val="333333"/>
                          </a:solidFill>
                          <a:effectLst/>
                          <a:latin typeface="Calibri" panose="020F0502020204030204" pitchFamily="34" charset="0"/>
                        </a:rPr>
                        <a:t>]</a:t>
                      </a:r>
                      <a:r>
                        <a:rPr lang="el-GR" sz="2400" b="0" dirty="0" err="1">
                          <a:solidFill>
                            <a:srgbClr val="333333"/>
                          </a:solidFill>
                          <a:effectLst/>
                          <a:latin typeface="Calibri" panose="020F0502020204030204" pitchFamily="34" charset="0"/>
                        </a:rPr>
                        <a:t>ιστον</a:t>
                      </a:r>
                      <a:br>
                        <a:rPr lang="el-GR" sz="2400" b="0" dirty="0">
                          <a:solidFill>
                            <a:srgbClr val="333333"/>
                          </a:solidFill>
                          <a:effectLst/>
                          <a:latin typeface="Calibri" panose="020F0502020204030204" pitchFamily="34" charset="0"/>
                        </a:rPr>
                      </a:br>
                      <a:r>
                        <a:rPr lang="el-GR" sz="2400" b="0" dirty="0" err="1">
                          <a:solidFill>
                            <a:srgbClr val="333333"/>
                          </a:solidFill>
                          <a:effectLst/>
                          <a:latin typeface="Calibri" panose="020F0502020204030204" pitchFamily="34" charset="0"/>
                        </a:rPr>
                        <a:t>καλλ</a:t>
                      </a:r>
                      <a:r>
                        <a:rPr lang="el-GR" sz="2400" b="0" dirty="0">
                          <a:solidFill>
                            <a:srgbClr val="333333"/>
                          </a:solidFill>
                          <a:effectLst/>
                          <a:latin typeface="Calibri" panose="020F0502020204030204" pitchFamily="34" charset="0"/>
                        </a:rPr>
                        <a:t>[</a:t>
                      </a:r>
                      <a:r>
                        <a:rPr lang="el-GR" sz="2400" b="0" dirty="0" err="1">
                          <a:solidFill>
                            <a:srgbClr val="333333"/>
                          </a:solidFill>
                          <a:effectLst/>
                          <a:latin typeface="Calibri" panose="020F0502020204030204" pitchFamily="34" charset="0"/>
                        </a:rPr>
                        <a:t>ίποι</a:t>
                      </a:r>
                      <a:r>
                        <a:rPr lang="el-GR" sz="2400" b="0" dirty="0">
                          <a:solidFill>
                            <a:srgbClr val="333333"/>
                          </a:solidFill>
                          <a:effectLst/>
                          <a:latin typeface="Calibri" panose="020F0502020204030204" pitchFamily="34" charset="0"/>
                        </a:rPr>
                        <a:t>]σ᾽ </a:t>
                      </a:r>
                      <a:r>
                        <a:rPr lang="el-GR" sz="2400" b="0" dirty="0" err="1">
                          <a:solidFill>
                            <a:srgbClr val="333333"/>
                          </a:solidFill>
                          <a:effectLst/>
                          <a:latin typeface="Calibri" panose="020F0502020204030204" pitchFamily="34" charset="0"/>
                        </a:rPr>
                        <a:t>ἔβα</a:t>
                      </a:r>
                      <a:r>
                        <a:rPr lang="el-GR" sz="2400" b="0" dirty="0">
                          <a:solidFill>
                            <a:srgbClr val="333333"/>
                          </a:solidFill>
                          <a:effectLst/>
                          <a:latin typeface="Calibri" panose="020F0502020204030204" pitchFamily="34" charset="0"/>
                        </a:rPr>
                        <a:t> ᾽ς </a:t>
                      </a:r>
                      <a:r>
                        <a:rPr lang="el-GR" sz="2400" b="0" dirty="0" err="1">
                          <a:solidFill>
                            <a:srgbClr val="333333"/>
                          </a:solidFill>
                          <a:effectLst/>
                          <a:latin typeface="Calibri" panose="020F0502020204030204" pitchFamily="34" charset="0"/>
                        </a:rPr>
                        <a:t>Τροΐαν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πλέοι</a:t>
                      </a:r>
                      <a:r>
                        <a:rPr lang="el-GR" sz="2400" b="0" dirty="0">
                          <a:solidFill>
                            <a:srgbClr val="333333"/>
                          </a:solidFill>
                          <a:effectLst/>
                          <a:latin typeface="Calibri" panose="020F0502020204030204" pitchFamily="34" charset="0"/>
                        </a:rPr>
                        <a:t>[σα</a:t>
                      </a:r>
                      <a:br>
                        <a:rPr lang="el-GR" sz="2400" b="0" dirty="0">
                          <a:solidFill>
                            <a:srgbClr val="333333"/>
                          </a:solidFill>
                          <a:effectLst/>
                          <a:latin typeface="Calibri" panose="020F0502020204030204" pitchFamily="34" charset="0"/>
                        </a:rPr>
                      </a:br>
                      <a:r>
                        <a:rPr lang="el-GR" sz="2400" b="0" dirty="0" err="1">
                          <a:solidFill>
                            <a:srgbClr val="333333"/>
                          </a:solidFill>
                          <a:effectLst/>
                          <a:latin typeface="Calibri" panose="020F0502020204030204" pitchFamily="34" charset="0"/>
                        </a:rPr>
                        <a:t>κωὐδ</a:t>
                      </a:r>
                      <a:r>
                        <a:rPr lang="el-GR" sz="2400" b="0" dirty="0">
                          <a:solidFill>
                            <a:srgbClr val="333333"/>
                          </a:solidFill>
                          <a:effectLst/>
                          <a:latin typeface="Calibri" panose="020F0502020204030204" pitchFamily="34" charset="0"/>
                        </a:rPr>
                        <a:t>[ὲ </a:t>
                      </a:r>
                      <a:r>
                        <a:rPr lang="el-GR" sz="2400" b="0" dirty="0" err="1">
                          <a:solidFill>
                            <a:srgbClr val="333333"/>
                          </a:solidFill>
                          <a:effectLst/>
                          <a:latin typeface="Calibri" panose="020F0502020204030204" pitchFamily="34" charset="0"/>
                        </a:rPr>
                        <a:t>πα</a:t>
                      </a:r>
                      <a:r>
                        <a:rPr lang="el-GR" sz="2400" b="0" dirty="0">
                          <a:solidFill>
                            <a:srgbClr val="333333"/>
                          </a:solidFill>
                          <a:effectLst/>
                          <a:latin typeface="Calibri" panose="020F0502020204030204" pitchFamily="34" charset="0"/>
                        </a:rPr>
                        <a:t>]</a:t>
                      </a:r>
                      <a:r>
                        <a:rPr lang="el-GR" sz="2400" b="0" dirty="0" err="1">
                          <a:solidFill>
                            <a:srgbClr val="333333"/>
                          </a:solidFill>
                          <a:effectLst/>
                          <a:latin typeface="Calibri" panose="020F0502020204030204" pitchFamily="34" charset="0"/>
                        </a:rPr>
                        <a:t>ῖδος</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οὐδὲ</a:t>
                      </a:r>
                      <a:r>
                        <a:rPr lang="el-GR" sz="2400" b="0" dirty="0">
                          <a:solidFill>
                            <a:srgbClr val="333333"/>
                          </a:solidFill>
                          <a:effectLst/>
                          <a:latin typeface="Calibri" panose="020F0502020204030204" pitchFamily="34" charset="0"/>
                        </a:rPr>
                        <a:t> φίλων το[κ]</a:t>
                      </a:r>
                      <a:r>
                        <a:rPr lang="el-GR" sz="2400" b="0" dirty="0" err="1">
                          <a:solidFill>
                            <a:srgbClr val="333333"/>
                          </a:solidFill>
                          <a:effectLst/>
                          <a:latin typeface="Calibri" panose="020F0502020204030204" pitchFamily="34" charset="0"/>
                        </a:rPr>
                        <a:t>ήων</a:t>
                      </a:r>
                      <a:br>
                        <a:rPr lang="el-GR" sz="2400" b="0" dirty="0">
                          <a:solidFill>
                            <a:srgbClr val="333333"/>
                          </a:solidFill>
                          <a:effectLst/>
                          <a:latin typeface="Calibri" panose="020F0502020204030204" pitchFamily="34" charset="0"/>
                        </a:rPr>
                      </a:br>
                      <a:r>
                        <a:rPr lang="el-GR" sz="2400" b="0" dirty="0" err="1">
                          <a:solidFill>
                            <a:srgbClr val="333333"/>
                          </a:solidFill>
                          <a:effectLst/>
                          <a:latin typeface="Calibri" panose="020F0502020204030204" pitchFamily="34" charset="0"/>
                        </a:rPr>
                        <a:t>πά</a:t>
                      </a:r>
                      <a:r>
                        <a:rPr lang="el-GR" sz="2400" b="0" dirty="0">
                          <a:solidFill>
                            <a:srgbClr val="333333"/>
                          </a:solidFill>
                          <a:effectLst/>
                          <a:latin typeface="Calibri" panose="020F0502020204030204" pitchFamily="34" charset="0"/>
                        </a:rPr>
                        <a:t>[</a:t>
                      </a:r>
                      <a:r>
                        <a:rPr lang="el-GR" sz="2400" b="0" dirty="0" err="1">
                          <a:solidFill>
                            <a:srgbClr val="333333"/>
                          </a:solidFill>
                          <a:effectLst/>
                          <a:latin typeface="Calibri" panose="020F0502020204030204" pitchFamily="34" charset="0"/>
                        </a:rPr>
                        <a:t>μπαν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ἐμνάσθη</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ἀλλὰ</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παράγαγ</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αὔταν</a:t>
                      </a:r>
                      <a:br>
                        <a:rPr lang="el-GR" sz="2400" b="0" dirty="0">
                          <a:solidFill>
                            <a:srgbClr val="333333"/>
                          </a:solidFill>
                          <a:effectLst/>
                          <a:latin typeface="Calibri" panose="020F0502020204030204" pitchFamily="34" charset="0"/>
                        </a:rPr>
                      </a:br>
                      <a:r>
                        <a:rPr lang="el-GR" sz="2400" b="0" dirty="0">
                          <a:solidFill>
                            <a:srgbClr val="999999"/>
                          </a:solidFill>
                          <a:effectLst/>
                          <a:latin typeface="Calibri" panose="020F0502020204030204" pitchFamily="34" charset="0"/>
                        </a:rPr>
                        <a:t>12</a:t>
                      </a:r>
                      <a:r>
                        <a:rPr lang="el-GR" sz="2400" b="0" dirty="0">
                          <a:solidFill>
                            <a:srgbClr val="333333"/>
                          </a:solidFill>
                          <a:effectLst/>
                          <a:latin typeface="Calibri" panose="020F0502020204030204" pitchFamily="34" charset="0"/>
                        </a:rPr>
                        <a:t>[ ]σαν</a:t>
                      </a:r>
                      <a:br>
                        <a:rPr lang="el-GR" sz="2400" b="0" dirty="0">
                          <a:solidFill>
                            <a:srgbClr val="333333"/>
                          </a:solidFill>
                          <a:effectLst/>
                          <a:latin typeface="Calibri" panose="020F0502020204030204" pitchFamily="34" charset="0"/>
                        </a:rPr>
                      </a:b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αμπτον</a:t>
                      </a: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γὰρ</a:t>
                      </a:r>
                      <a:r>
                        <a:rPr lang="el-GR" sz="2400" b="0" dirty="0">
                          <a:solidFill>
                            <a:srgbClr val="333333"/>
                          </a:solidFill>
                          <a:effectLst/>
                          <a:latin typeface="Calibri" panose="020F0502020204030204" pitchFamily="34" charset="0"/>
                        </a:rPr>
                        <a:t> [</a:t>
                      </a:r>
                      <a:br>
                        <a:rPr lang="el-GR" sz="2400" b="0" dirty="0">
                          <a:solidFill>
                            <a:srgbClr val="333333"/>
                          </a:solidFill>
                          <a:effectLst/>
                          <a:latin typeface="Calibri" panose="020F0502020204030204" pitchFamily="34" charset="0"/>
                        </a:rPr>
                      </a:br>
                      <a:r>
                        <a:rPr lang="el-GR" sz="2400" b="0" dirty="0">
                          <a:solidFill>
                            <a:srgbClr val="333333"/>
                          </a:solidFill>
                          <a:effectLst/>
                          <a:latin typeface="Calibri" panose="020F0502020204030204" pitchFamily="34" charset="0"/>
                        </a:rPr>
                        <a:t>[ ]…</a:t>
                      </a:r>
                      <a:r>
                        <a:rPr lang="el-GR" sz="2400" b="0" dirty="0" err="1">
                          <a:solidFill>
                            <a:srgbClr val="333333"/>
                          </a:solidFill>
                          <a:effectLst/>
                          <a:latin typeface="Calibri" panose="020F0502020204030204" pitchFamily="34" charset="0"/>
                        </a:rPr>
                        <a:t>κούφως</a:t>
                      </a:r>
                      <a:r>
                        <a:rPr lang="el-GR" sz="2400" b="0" dirty="0">
                          <a:solidFill>
                            <a:srgbClr val="333333"/>
                          </a:solidFill>
                          <a:effectLst/>
                          <a:latin typeface="Calibri" panose="020F0502020204030204" pitchFamily="34" charset="0"/>
                        </a:rPr>
                        <a:t> τ[ ]</a:t>
                      </a:r>
                      <a:r>
                        <a:rPr lang="el-GR" sz="2400" b="0" dirty="0" err="1">
                          <a:solidFill>
                            <a:srgbClr val="333333"/>
                          </a:solidFill>
                          <a:effectLst/>
                          <a:latin typeface="Calibri" panose="020F0502020204030204" pitchFamily="34" charset="0"/>
                        </a:rPr>
                        <a:t>οη</a:t>
                      </a:r>
                      <a:r>
                        <a:rPr lang="el-GR" sz="2400" b="0" dirty="0">
                          <a:solidFill>
                            <a:srgbClr val="333333"/>
                          </a:solidFill>
                          <a:effectLst/>
                          <a:latin typeface="Calibri" panose="020F0502020204030204" pitchFamily="34" charset="0"/>
                        </a:rPr>
                        <a:t>.[.]ν</a:t>
                      </a:r>
                    </a:p>
                  </a:txBody>
                  <a:tcPr anchor="ctr">
                    <a:lnL>
                      <a:noFill/>
                    </a:lnL>
                    <a:lnR>
                      <a:noFill/>
                    </a:lnR>
                    <a:lnT>
                      <a:noFill/>
                    </a:lnT>
                    <a:lnB>
                      <a:noFill/>
                    </a:lnB>
                    <a:noFill/>
                  </a:tcPr>
                </a:tc>
                <a:extLst>
                  <a:ext uri="{0D108BD9-81ED-4DB2-BD59-A6C34878D82A}">
                    <a16:rowId xmlns:a16="http://schemas.microsoft.com/office/drawing/2014/main" val="4189712805"/>
                  </a:ext>
                </a:extLst>
              </a:tr>
            </a:tbl>
          </a:graphicData>
        </a:graphic>
      </p:graphicFrame>
      <p:sp>
        <p:nvSpPr>
          <p:cNvPr id="5" name="Rectangle 1">
            <a:extLst>
              <a:ext uri="{FF2B5EF4-FFF2-40B4-BE49-F238E27FC236}">
                <a16:creationId xmlns:a16="http://schemas.microsoft.com/office/drawing/2014/main" id="{D20F79BA-91B1-A7EE-B7D1-7EB3FCC966FD}"/>
              </a:ext>
            </a:extLst>
          </p:cNvPr>
          <p:cNvSpPr>
            <a:spLocks noChangeArrowheads="1"/>
          </p:cNvSpPr>
          <p:nvPr/>
        </p:nvSpPr>
        <p:spPr bwMode="auto">
          <a:xfrm>
            <a:off x="6003925" y="1469138"/>
            <a:ext cx="12885" cy="712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2696"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7F9B682-2333-86F3-70A6-02CD86E961C2}"/>
              </a:ext>
            </a:extLst>
          </p:cNvPr>
          <p:cNvSpPr txBox="1"/>
          <p:nvPr/>
        </p:nvSpPr>
        <p:spPr>
          <a:xfrm>
            <a:off x="6430235" y="85557"/>
            <a:ext cx="5279474" cy="6278642"/>
          </a:xfrm>
          <a:prstGeom prst="rect">
            <a:avLst/>
          </a:prstGeom>
          <a:noFill/>
        </p:spPr>
        <p:txBody>
          <a:bodyPr wrap="square" rtlCol="0">
            <a:spAutoFit/>
          </a:bodyPr>
          <a:lstStyle/>
          <a:p>
            <a:endParaRPr lang="en-US" sz="1800" b="0" kern="1200" dirty="0">
              <a:solidFill>
                <a:srgbClr val="333333"/>
              </a:solidFill>
              <a:effectLst/>
              <a:latin typeface="Times New Roman" panose="02020603050405020304" pitchFamily="18" charset="0"/>
              <a:cs typeface="Times New Roman" panose="02020603050405020304" pitchFamily="18" charset="0"/>
            </a:endParaRPr>
          </a:p>
          <a:p>
            <a:endParaRPr lang="en-US" sz="2400" dirty="0">
              <a:solidFill>
                <a:srgbClr val="333333"/>
              </a:solidFill>
              <a:latin typeface="Times New Roman" panose="02020603050405020304" pitchFamily="18" charset="0"/>
              <a:cs typeface="Times New Roman" panose="02020603050405020304" pitchFamily="18" charset="0"/>
            </a:endParaRPr>
          </a:p>
          <a:p>
            <a:pPr algn="just"/>
            <a:r>
              <a:rPr lang="el-GR" sz="2400" b="0" i="0" dirty="0">
                <a:solidFill>
                  <a:srgbClr val="333333"/>
                </a:solidFill>
                <a:effectLst/>
                <a:highlight>
                  <a:srgbClr val="FFFFFF"/>
                </a:highlight>
                <a:latin typeface="Calibri" panose="020F0502020204030204" pitchFamily="34" charset="0"/>
              </a:rPr>
              <a:t>Άλλοι το ιππικό, άλλοι το πεζικό, κάποιοι το ναυτικό ορίζουν πως είναι το ομορφότερο πράγμα πάνω στη μαύρη γη. Όμως εγώ εκείνο </a:t>
            </a:r>
            <a:r>
              <a:rPr lang="el-GR" sz="2400" b="0" i="0" dirty="0">
                <a:solidFill>
                  <a:srgbClr val="999999"/>
                </a:solidFill>
                <a:effectLst/>
                <a:highlight>
                  <a:srgbClr val="FFFFFF"/>
                </a:highlight>
                <a:latin typeface="Calibri" panose="020F0502020204030204" pitchFamily="34" charset="0"/>
              </a:rPr>
              <a:t>[4]</a:t>
            </a:r>
            <a:r>
              <a:rPr lang="el-GR" sz="2400" b="0" i="0" dirty="0">
                <a:solidFill>
                  <a:srgbClr val="333333"/>
                </a:solidFill>
                <a:effectLst/>
                <a:highlight>
                  <a:srgbClr val="FFFFFF"/>
                </a:highlight>
                <a:latin typeface="Calibri" panose="020F0502020204030204" pitchFamily="34" charset="0"/>
              </a:rPr>
              <a:t> που καθένας ερωτεύεται.</a:t>
            </a:r>
          </a:p>
          <a:p>
            <a:pPr algn="just"/>
            <a:r>
              <a:rPr lang="el-GR" sz="2400" b="0" i="0" dirty="0">
                <a:solidFill>
                  <a:srgbClr val="333333"/>
                </a:solidFill>
                <a:effectLst/>
                <a:highlight>
                  <a:srgbClr val="FFFFFF"/>
                </a:highlight>
                <a:latin typeface="Calibri" panose="020F0502020204030204" pitchFamily="34" charset="0"/>
              </a:rPr>
              <a:t> </a:t>
            </a:r>
          </a:p>
          <a:p>
            <a:pPr algn="just"/>
            <a:r>
              <a:rPr lang="el-GR" sz="2400" b="0" i="0" dirty="0">
                <a:solidFill>
                  <a:srgbClr val="333333"/>
                </a:solidFill>
                <a:effectLst/>
                <a:highlight>
                  <a:srgbClr val="FFFFFF"/>
                </a:highlight>
                <a:latin typeface="Calibri" panose="020F0502020204030204" pitchFamily="34" charset="0"/>
              </a:rPr>
              <a:t>Κι έχω εξήγηση απλή, όλοι νομίζω θα την ασπαστούν. Γιατί εκείνη, η αξεπέραστη στον κόσμο καλλονή, η Ελένη, παράτησε </a:t>
            </a:r>
            <a:r>
              <a:rPr lang="el-GR" sz="2400" b="0" i="0" dirty="0">
                <a:solidFill>
                  <a:srgbClr val="999999"/>
                </a:solidFill>
                <a:effectLst/>
                <a:highlight>
                  <a:srgbClr val="FFFFFF"/>
                </a:highlight>
                <a:latin typeface="Calibri" panose="020F0502020204030204" pitchFamily="34" charset="0"/>
              </a:rPr>
              <a:t>[8]</a:t>
            </a:r>
            <a:r>
              <a:rPr lang="el-GR" sz="2400" b="0" i="0" dirty="0">
                <a:solidFill>
                  <a:srgbClr val="333333"/>
                </a:solidFill>
                <a:effectLst/>
                <a:highlight>
                  <a:srgbClr val="FFFFFF"/>
                </a:highlight>
                <a:latin typeface="Calibri" panose="020F0502020204030204" pitchFamily="34" charset="0"/>
              </a:rPr>
              <a:t> </a:t>
            </a:r>
            <a:r>
              <a:rPr lang="el-GR" sz="2400" b="0" i="0" dirty="0" err="1">
                <a:solidFill>
                  <a:srgbClr val="333333"/>
                </a:solidFill>
                <a:effectLst/>
                <a:highlight>
                  <a:srgbClr val="FFFFFF"/>
                </a:highlight>
                <a:latin typeface="Calibri" panose="020F0502020204030204" pitchFamily="34" charset="0"/>
              </a:rPr>
              <a:t>πανάριστον</a:t>
            </a:r>
            <a:r>
              <a:rPr lang="el-GR" sz="2400" b="0" i="0" dirty="0">
                <a:solidFill>
                  <a:srgbClr val="333333"/>
                </a:solidFill>
                <a:effectLst/>
                <a:highlight>
                  <a:srgbClr val="FFFFFF"/>
                </a:highlight>
                <a:latin typeface="Calibri" panose="020F0502020204030204" pitchFamily="34" charset="0"/>
              </a:rPr>
              <a:t> τον άντρα της κι ανέβηκε στο πλοίο για την Τροία. Ούτε που νοιάστηκε για το παιδί της,</a:t>
            </a:r>
            <a:r>
              <a:rPr lang="el-GR" sz="2400" b="0" i="0" u="none" strike="noStrike" baseline="30000" dirty="0">
                <a:solidFill>
                  <a:srgbClr val="0088CC"/>
                </a:solidFill>
                <a:effectLst/>
                <a:highlight>
                  <a:srgbClr val="FFFFFF"/>
                </a:highlight>
                <a:latin typeface="Calibri" panose="020F0502020204030204" pitchFamily="34" charset="0"/>
                <a:hlinkClick r:id="rId3"/>
              </a:rPr>
              <a:t>1</a:t>
            </a:r>
            <a:r>
              <a:rPr lang="el-GR" sz="2400" b="0" i="0" dirty="0">
                <a:solidFill>
                  <a:srgbClr val="333333"/>
                </a:solidFill>
                <a:effectLst/>
                <a:highlight>
                  <a:srgbClr val="FFFFFF"/>
                </a:highlight>
                <a:latin typeface="Calibri" panose="020F0502020204030204" pitchFamily="34" charset="0"/>
              </a:rPr>
              <a:t> μήτε για τους γονείς της.</a:t>
            </a:r>
            <a:r>
              <a:rPr lang="el-GR" sz="2400" b="0" i="0" u="none" strike="noStrike" baseline="30000" dirty="0">
                <a:solidFill>
                  <a:srgbClr val="0088CC"/>
                </a:solidFill>
                <a:effectLst/>
                <a:highlight>
                  <a:srgbClr val="FFFFFF"/>
                </a:highlight>
                <a:latin typeface="Calibri" panose="020F0502020204030204" pitchFamily="34" charset="0"/>
                <a:hlinkClick r:id="rId4"/>
              </a:rPr>
              <a:t>2</a:t>
            </a:r>
            <a:r>
              <a:rPr lang="el-GR" sz="2400" b="0" i="0" dirty="0">
                <a:solidFill>
                  <a:srgbClr val="333333"/>
                </a:solidFill>
                <a:effectLst/>
                <a:highlight>
                  <a:srgbClr val="FFFFFF"/>
                </a:highlight>
                <a:latin typeface="Calibri" panose="020F0502020204030204" pitchFamily="34" charset="0"/>
              </a:rPr>
              <a:t> </a:t>
            </a:r>
            <a:r>
              <a:rPr lang="el-GR" sz="2400" b="0" i="0" dirty="0">
                <a:solidFill>
                  <a:srgbClr val="999999"/>
                </a:solidFill>
                <a:effectLst/>
                <a:highlight>
                  <a:srgbClr val="FFFFFF"/>
                </a:highlight>
                <a:latin typeface="Calibri" panose="020F0502020204030204" pitchFamily="34" charset="0"/>
              </a:rPr>
              <a:t>[12]</a:t>
            </a:r>
            <a:r>
              <a:rPr lang="el-GR" sz="2400" b="0" i="0" dirty="0">
                <a:solidFill>
                  <a:srgbClr val="333333"/>
                </a:solidFill>
                <a:effectLst/>
                <a:highlight>
                  <a:srgbClr val="FFFFFF"/>
                </a:highlight>
                <a:latin typeface="Calibri" panose="020F0502020204030204" pitchFamily="34" charset="0"/>
              </a:rPr>
              <a:t> Της συνεπήρε η Κύπρις</a:t>
            </a:r>
            <a:r>
              <a:rPr lang="el-GR" sz="2400" b="0" i="0" u="none" strike="noStrike" baseline="30000" dirty="0">
                <a:solidFill>
                  <a:srgbClr val="0088CC"/>
                </a:solidFill>
                <a:effectLst/>
                <a:highlight>
                  <a:srgbClr val="FFFFFF"/>
                </a:highlight>
                <a:latin typeface="Calibri" panose="020F0502020204030204" pitchFamily="34" charset="0"/>
                <a:hlinkClick r:id="rId5"/>
              </a:rPr>
              <a:t>3</a:t>
            </a:r>
            <a:r>
              <a:rPr lang="el-GR" sz="2400" b="0" i="0" dirty="0">
                <a:solidFill>
                  <a:srgbClr val="333333"/>
                </a:solidFill>
                <a:effectLst/>
                <a:highlight>
                  <a:srgbClr val="FFFFFF"/>
                </a:highlight>
                <a:latin typeface="Calibri" panose="020F0502020204030204" pitchFamily="34" charset="0"/>
              </a:rPr>
              <a:t> το μυαλό.</a:t>
            </a:r>
          </a:p>
          <a:p>
            <a:pPr algn="r"/>
            <a:r>
              <a:rPr lang="el-GR" sz="2400" b="0" i="1" dirty="0">
                <a:solidFill>
                  <a:srgbClr val="333333"/>
                </a:solidFill>
                <a:effectLst/>
                <a:highlight>
                  <a:srgbClr val="FFFFFF"/>
                </a:highlight>
                <a:latin typeface="Calibri" panose="020F0502020204030204" pitchFamily="34" charset="0"/>
              </a:rPr>
              <a:t>(απόδοση Δημήτρης </a:t>
            </a:r>
            <a:r>
              <a:rPr lang="el-GR" sz="2400" b="0" i="1" dirty="0" err="1">
                <a:solidFill>
                  <a:srgbClr val="333333"/>
                </a:solidFill>
                <a:effectLst/>
                <a:highlight>
                  <a:srgbClr val="FFFFFF"/>
                </a:highlight>
                <a:latin typeface="Calibri" panose="020F0502020204030204" pitchFamily="34" charset="0"/>
              </a:rPr>
              <a:t>Μαρωνίτης</a:t>
            </a:r>
            <a:r>
              <a:rPr lang="el-GR" sz="2400" b="0" i="1" dirty="0">
                <a:solidFill>
                  <a:srgbClr val="333333"/>
                </a:solidFill>
                <a:effectLst/>
                <a:highlight>
                  <a:srgbClr val="FFFFFF"/>
                </a:highlight>
                <a:latin typeface="Calibri" panose="020F0502020204030204" pitchFamily="34" charset="0"/>
              </a:rPr>
              <a:t>)</a:t>
            </a:r>
            <a:endParaRPr lang="en-US" sz="2400" dirty="0"/>
          </a:p>
        </p:txBody>
      </p:sp>
    </p:spTree>
    <p:extLst>
      <p:ext uri="{BB962C8B-B14F-4D97-AF65-F5344CB8AC3E}">
        <p14:creationId xmlns:p14="http://schemas.microsoft.com/office/powerpoint/2010/main" val="340362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42048-2389-38B5-6538-C454C9B4AD2A}"/>
              </a:ext>
            </a:extLst>
          </p:cNvPr>
          <p:cNvPicPr>
            <a:picLocks noChangeAspect="1"/>
          </p:cNvPicPr>
          <p:nvPr/>
        </p:nvPicPr>
        <p:blipFill>
          <a:blip r:embed="rId2">
            <a:alphaModFix amt="40000"/>
          </a:blip>
          <a:srcRect l="6636" t="36079" r="2455"/>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2E389B10-8A28-805E-43BA-02D21D247B84}"/>
              </a:ext>
            </a:extLst>
          </p:cNvPr>
          <p:cNvSpPr>
            <a:spLocks noGrp="1"/>
          </p:cNvSpPr>
          <p:nvPr>
            <p:ph type="ctrTitle"/>
          </p:nvPr>
        </p:nvSpPr>
        <p:spPr>
          <a:xfrm>
            <a:off x="1154955" y="1447800"/>
            <a:ext cx="8825658" cy="3329581"/>
          </a:xfrm>
        </p:spPr>
        <p:txBody>
          <a:bodyPr>
            <a:normAutofit/>
          </a:bodyPr>
          <a:lstStyle/>
          <a:p>
            <a:r>
              <a:rPr lang="en-GB">
                <a:solidFill>
                  <a:schemeClr val="tx1"/>
                </a:solidFill>
              </a:rPr>
              <a:t>Aristophanes on war and peace</a:t>
            </a:r>
            <a:endParaRPr lang="el-GR">
              <a:solidFill>
                <a:schemeClr val="tx1"/>
              </a:solidFill>
            </a:endParaRPr>
          </a:p>
        </p:txBody>
      </p:sp>
      <p:sp>
        <p:nvSpPr>
          <p:cNvPr id="3" name="Υπότιτλος 2">
            <a:extLst>
              <a:ext uri="{FF2B5EF4-FFF2-40B4-BE49-F238E27FC236}">
                <a16:creationId xmlns:a16="http://schemas.microsoft.com/office/drawing/2014/main" id="{029AAA71-1715-1694-89E0-0076E87975E1}"/>
              </a:ext>
            </a:extLst>
          </p:cNvPr>
          <p:cNvSpPr>
            <a:spLocks noGrp="1"/>
          </p:cNvSpPr>
          <p:nvPr>
            <p:ph type="subTitle" idx="1"/>
          </p:nvPr>
        </p:nvSpPr>
        <p:spPr>
          <a:xfrm>
            <a:off x="1154955" y="4777380"/>
            <a:ext cx="8825658" cy="861420"/>
          </a:xfrm>
        </p:spPr>
        <p:txBody>
          <a:bodyPr>
            <a:noAutofit/>
          </a:bodyPr>
          <a:lstStyle/>
          <a:p>
            <a:pPr>
              <a:lnSpc>
                <a:spcPct val="90000"/>
              </a:lnSpc>
            </a:pPr>
            <a:r>
              <a:rPr lang="en-GB" sz="1400" dirty="0">
                <a:solidFill>
                  <a:schemeClr val="tx1"/>
                </a:solidFill>
              </a:rPr>
              <a:t>Seminar courses</a:t>
            </a:r>
          </a:p>
          <a:p>
            <a:pPr>
              <a:lnSpc>
                <a:spcPct val="90000"/>
              </a:lnSpc>
            </a:pPr>
            <a:r>
              <a:rPr lang="en-GB" sz="1400" dirty="0">
                <a:solidFill>
                  <a:schemeClr val="tx1"/>
                </a:solidFill>
              </a:rPr>
              <a:t>Summer seminar of ancient dance and drama</a:t>
            </a:r>
          </a:p>
          <a:p>
            <a:pPr>
              <a:lnSpc>
                <a:spcPct val="90000"/>
              </a:lnSpc>
            </a:pPr>
            <a:r>
              <a:rPr lang="en-GB" sz="1400" dirty="0">
                <a:solidFill>
                  <a:schemeClr val="tx1"/>
                </a:solidFill>
              </a:rPr>
              <a:t>Lab of philosophy &amp; art</a:t>
            </a:r>
          </a:p>
          <a:p>
            <a:pPr>
              <a:lnSpc>
                <a:spcPct val="90000"/>
              </a:lnSpc>
            </a:pPr>
            <a:r>
              <a:rPr lang="en-GB" sz="1400" dirty="0" err="1">
                <a:solidFill>
                  <a:schemeClr val="tx1"/>
                </a:solidFill>
              </a:rPr>
              <a:t>philartlab</a:t>
            </a:r>
            <a:endParaRPr lang="el-GR" sz="1400" dirty="0">
              <a:solidFill>
                <a:schemeClr val="tx1"/>
              </a:solidFill>
            </a:endParaRPr>
          </a:p>
        </p:txBody>
      </p:sp>
      <p:sp>
        <p:nvSpPr>
          <p:cNvPr id="4" name="TextBox 3">
            <a:extLst>
              <a:ext uri="{FF2B5EF4-FFF2-40B4-BE49-F238E27FC236}">
                <a16:creationId xmlns:a16="http://schemas.microsoft.com/office/drawing/2014/main" id="{D6A7B890-B7A2-4791-5740-4D718CE70C60}"/>
              </a:ext>
            </a:extLst>
          </p:cNvPr>
          <p:cNvSpPr txBox="1"/>
          <p:nvPr/>
        </p:nvSpPr>
        <p:spPr>
          <a:xfrm>
            <a:off x="9036996" y="6191673"/>
            <a:ext cx="2947480" cy="646331"/>
          </a:xfrm>
          <a:prstGeom prst="rect">
            <a:avLst/>
          </a:prstGeom>
          <a:noFill/>
        </p:spPr>
        <p:txBody>
          <a:bodyPr wrap="square" rtlCol="0">
            <a:spAutoFit/>
          </a:bodyPr>
          <a:lstStyle/>
          <a:p>
            <a:pPr algn="r"/>
            <a:r>
              <a:rPr lang="en-GB" dirty="0" err="1"/>
              <a:t>Dr.</a:t>
            </a:r>
            <a:r>
              <a:rPr lang="en-GB" dirty="0"/>
              <a:t> Philosophy </a:t>
            </a:r>
          </a:p>
          <a:p>
            <a:pPr algn="r"/>
            <a:r>
              <a:rPr lang="en-GB" dirty="0"/>
              <a:t>Georgios Sarantopoulos</a:t>
            </a:r>
            <a:endParaRPr lang="el-GR" dirty="0"/>
          </a:p>
        </p:txBody>
      </p:sp>
    </p:spTree>
    <p:extLst>
      <p:ext uri="{BB962C8B-B14F-4D97-AF65-F5344CB8AC3E}">
        <p14:creationId xmlns:p14="http://schemas.microsoft.com/office/powerpoint/2010/main" val="307010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C2A730-E1E6-00D4-4823-2D4BB3DF10AF}"/>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rgbClr val="FFFFFF"/>
                </a:solidFill>
                <a:latin typeface="+mj-lt"/>
                <a:ea typeface="+mj-ea"/>
                <a:cs typeface="+mj-cs"/>
              </a:rPr>
              <a:t>Contents	</a:t>
            </a:r>
          </a:p>
        </p:txBody>
      </p:sp>
      <p:sp>
        <p:nvSpPr>
          <p:cNvPr id="3" name="Θέση περιεχομένου 2">
            <a:extLst>
              <a:ext uri="{FF2B5EF4-FFF2-40B4-BE49-F238E27FC236}">
                <a16:creationId xmlns:a16="http://schemas.microsoft.com/office/drawing/2014/main" id="{5868F968-AE26-15B6-C972-CC6B2A546A6F}"/>
              </a:ext>
            </a:extLst>
          </p:cNvPr>
          <p:cNvSpPr>
            <a:spLocks noGrp="1"/>
          </p:cNvSpPr>
          <p:nvPr>
            <p:ph sz="half" idx="1"/>
          </p:nvPr>
        </p:nvSpPr>
        <p:spPr>
          <a:xfrm>
            <a:off x="5204109" y="1645920"/>
            <a:ext cx="5919503" cy="4470821"/>
          </a:xfrm>
        </p:spPr>
        <p:txBody>
          <a:bodyPr vert="horz" lIns="91440" tIns="45720" rIns="91440" bIns="45720" rtlCol="0">
            <a:normAutofit/>
          </a:bodyPr>
          <a:lstStyle/>
          <a:p>
            <a:r>
              <a:rPr lang="en-US" dirty="0"/>
              <a:t>1.  METHODOLOGY</a:t>
            </a:r>
          </a:p>
          <a:p>
            <a:r>
              <a:rPr lang="en-US" dirty="0"/>
              <a:t>2. INTORDUCING THE TOPIC OF WAR AND PEACE IN ANCIENT DRAMA</a:t>
            </a:r>
          </a:p>
          <a:p>
            <a:r>
              <a:rPr lang="en-US" dirty="0"/>
              <a:t>3.  HISTORICAL BACKGROUND</a:t>
            </a:r>
          </a:p>
          <a:p>
            <a:r>
              <a:rPr lang="en-US" dirty="0"/>
              <a:t>4. THE COSMOLOGY OF HUBRIS AND NEMESIS</a:t>
            </a:r>
          </a:p>
          <a:p>
            <a:r>
              <a:rPr lang="en-US" dirty="0"/>
              <a:t>5. FROM THE ACHARNIANS TO LYSISTRATA</a:t>
            </a:r>
          </a:p>
          <a:p>
            <a:r>
              <a:rPr lang="en-US" dirty="0"/>
              <a:t>6. CONSTRUCTING THE CONTENT OF WAR AND PEACE IN ARISTOPHANES’ THINKING</a:t>
            </a:r>
          </a:p>
          <a:p>
            <a:pPr marL="0" indent="0">
              <a:buNone/>
            </a:pPr>
            <a:endParaRPr lang="en-US" dirty="0"/>
          </a:p>
        </p:txBody>
      </p:sp>
    </p:spTree>
    <p:extLst>
      <p:ext uri="{BB962C8B-B14F-4D97-AF65-F5344CB8AC3E}">
        <p14:creationId xmlns:p14="http://schemas.microsoft.com/office/powerpoint/2010/main" val="1130605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3F6503-9602-2FA9-17F3-413F387E1017}"/>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a:t>Methodology	</a:t>
            </a:r>
          </a:p>
        </p:txBody>
      </p:sp>
      <p:graphicFrame>
        <p:nvGraphicFramePr>
          <p:cNvPr id="5" name="Θέση περιεχομένου 2">
            <a:extLst>
              <a:ext uri="{FF2B5EF4-FFF2-40B4-BE49-F238E27FC236}">
                <a16:creationId xmlns:a16="http://schemas.microsoft.com/office/drawing/2014/main" id="{9542CD7C-D879-A1BF-1B7A-991D6756F440}"/>
              </a:ext>
            </a:extLst>
          </p:cNvPr>
          <p:cNvGraphicFramePr>
            <a:graphicFrameLocks noGrp="1"/>
          </p:cNvGraphicFramePr>
          <p:nvPr>
            <p:ph sz="half" idx="1"/>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52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D3386E-0AE3-B964-5CE9-D51AEF1CF352}"/>
              </a:ext>
            </a:extLst>
          </p:cNvPr>
          <p:cNvSpPr>
            <a:spLocks noGrp="1"/>
          </p:cNvSpPr>
          <p:nvPr>
            <p:ph type="title"/>
          </p:nvPr>
        </p:nvSpPr>
        <p:spPr>
          <a:xfrm>
            <a:off x="648930" y="629266"/>
            <a:ext cx="6188190" cy="1622321"/>
          </a:xfrm>
        </p:spPr>
        <p:txBody>
          <a:bodyPr>
            <a:normAutofit/>
          </a:bodyPr>
          <a:lstStyle/>
          <a:p>
            <a:r>
              <a:rPr lang="en-US" dirty="0">
                <a:solidFill>
                  <a:schemeClr val="tx1"/>
                </a:solidFill>
              </a:rPr>
              <a:t>Methodology	</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A9F59053-B712-9DA6-6423-B17311A55BC9}"/>
              </a:ext>
            </a:extLst>
          </p:cNvPr>
          <p:cNvSpPr>
            <a:spLocks noGrp="1"/>
          </p:cNvSpPr>
          <p:nvPr>
            <p:ph idx="1"/>
          </p:nvPr>
        </p:nvSpPr>
        <p:spPr>
          <a:xfrm>
            <a:off x="648930" y="2438400"/>
            <a:ext cx="6188189" cy="3785419"/>
          </a:xfrm>
        </p:spPr>
        <p:txBody>
          <a:bodyPr>
            <a:normAutofit/>
          </a:bodyPr>
          <a:lstStyle/>
          <a:p>
            <a:pPr marL="0" indent="0">
              <a:lnSpc>
                <a:spcPct val="90000"/>
              </a:lnSpc>
              <a:buNone/>
            </a:pPr>
            <a:r>
              <a:rPr lang="en-US" dirty="0">
                <a:solidFill>
                  <a:schemeClr val="tx1"/>
                </a:solidFill>
              </a:rPr>
              <a:t>	</a:t>
            </a:r>
          </a:p>
          <a:p>
            <a:pPr>
              <a:lnSpc>
                <a:spcPct val="90000"/>
              </a:lnSpc>
            </a:pPr>
            <a:r>
              <a:rPr lang="en-US" dirty="0">
                <a:solidFill>
                  <a:schemeClr val="tx1"/>
                </a:solidFill>
              </a:rPr>
              <a:t>Last, this presentation attempts to answer to a formula of addressing such issues in contemporary drama. More precisely, this critical interpretation of Aristophanes is destined to address the question of how modern theatre can deal with issues of war and peace as for the:</a:t>
            </a:r>
          </a:p>
          <a:p>
            <a:pPr lvl="4">
              <a:lnSpc>
                <a:spcPct val="90000"/>
              </a:lnSpc>
            </a:pPr>
            <a:r>
              <a:rPr lang="en-US" dirty="0">
                <a:solidFill>
                  <a:schemeClr val="tx1"/>
                </a:solidFill>
              </a:rPr>
              <a:t>A. Playwriting</a:t>
            </a:r>
          </a:p>
          <a:p>
            <a:pPr lvl="4">
              <a:lnSpc>
                <a:spcPct val="90000"/>
              </a:lnSpc>
            </a:pPr>
            <a:r>
              <a:rPr lang="en-US" dirty="0">
                <a:solidFill>
                  <a:schemeClr val="tx1"/>
                </a:solidFill>
              </a:rPr>
              <a:t>B. Theory</a:t>
            </a:r>
          </a:p>
          <a:p>
            <a:pPr lvl="4">
              <a:lnSpc>
                <a:spcPct val="90000"/>
              </a:lnSpc>
            </a:pPr>
            <a:r>
              <a:rPr lang="en-US" dirty="0">
                <a:solidFill>
                  <a:schemeClr val="tx1"/>
                </a:solidFill>
              </a:rPr>
              <a:t>C. Performance</a:t>
            </a:r>
          </a:p>
          <a:p>
            <a:pPr lvl="4">
              <a:lnSpc>
                <a:spcPct val="90000"/>
              </a:lnSpc>
            </a:pPr>
            <a:r>
              <a:rPr lang="en-US" dirty="0">
                <a:solidFill>
                  <a:schemeClr val="tx1"/>
                </a:solidFill>
              </a:rPr>
              <a:t>D.  Expressive means</a:t>
            </a:r>
          </a:p>
        </p:txBody>
      </p:sp>
      <p:pic>
        <p:nvPicPr>
          <p:cNvPr id="5" name="Picture 4" descr="Empty seats in a film theater">
            <a:extLst>
              <a:ext uri="{FF2B5EF4-FFF2-40B4-BE49-F238E27FC236}">
                <a16:creationId xmlns:a16="http://schemas.microsoft.com/office/drawing/2014/main" id="{E3971D85-FC29-194E-5749-534376432AC0}"/>
              </a:ext>
            </a:extLst>
          </p:cNvPr>
          <p:cNvPicPr>
            <a:picLocks noChangeAspect="1"/>
          </p:cNvPicPr>
          <p:nvPr/>
        </p:nvPicPr>
        <p:blipFill>
          <a:blip r:embed="rId2"/>
          <a:srcRect l="27580" r="24111"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555070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0A19E0-413C-98EA-0219-EDD01901F4EF}"/>
              </a:ext>
            </a:extLst>
          </p:cNvPr>
          <p:cNvSpPr>
            <a:spLocks noGrp="1"/>
          </p:cNvSpPr>
          <p:nvPr>
            <p:ph type="title"/>
          </p:nvPr>
        </p:nvSpPr>
        <p:spPr>
          <a:xfrm>
            <a:off x="648929" y="1063417"/>
            <a:ext cx="3505495" cy="4675396"/>
          </a:xfrm>
        </p:spPr>
        <p:txBody>
          <a:bodyPr anchor="ctr">
            <a:normAutofit/>
          </a:bodyPr>
          <a:lstStyle/>
          <a:p>
            <a:r>
              <a:rPr lang="en-US" dirty="0">
                <a:solidFill>
                  <a:schemeClr val="tx1"/>
                </a:solidFill>
              </a:rPr>
              <a:t>Introducing the topic of war and peace in ancient drama</a:t>
            </a:r>
            <a:endParaRPr lang="el-GR" dirty="0">
              <a:solidFill>
                <a:schemeClr val="tx1"/>
              </a:solidFill>
            </a:endParaRPr>
          </a:p>
        </p:txBody>
      </p:sp>
      <p:graphicFrame>
        <p:nvGraphicFramePr>
          <p:cNvPr id="5" name="Θέση περιεχομένου 2">
            <a:extLst>
              <a:ext uri="{FF2B5EF4-FFF2-40B4-BE49-F238E27FC236}">
                <a16:creationId xmlns:a16="http://schemas.microsoft.com/office/drawing/2014/main" id="{9B205630-333C-6823-CE99-8BB071CEC009}"/>
              </a:ext>
            </a:extLst>
          </p:cNvPr>
          <p:cNvGraphicFramePr>
            <a:graphicFrameLocks noGrp="1"/>
          </p:cNvGraphicFramePr>
          <p:nvPr>
            <p:ph idx="1"/>
            <p:extLst>
              <p:ext uri="{D42A27DB-BD31-4B8C-83A1-F6EECF244321}">
                <p14:modId xmlns:p14="http://schemas.microsoft.com/office/powerpoint/2010/main" val="1172470902"/>
              </p:ext>
            </p:extLst>
          </p:nvPr>
        </p:nvGraphicFramePr>
        <p:xfrm>
          <a:off x="3287486" y="-119742"/>
          <a:ext cx="7936139" cy="585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10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nt steps and columns of a majestic city building">
            <a:extLst>
              <a:ext uri="{FF2B5EF4-FFF2-40B4-BE49-F238E27FC236}">
                <a16:creationId xmlns:a16="http://schemas.microsoft.com/office/drawing/2014/main" id="{78031415-AD1C-CB0C-03A1-FFC98825F0A6}"/>
              </a:ext>
            </a:extLst>
          </p:cNvPr>
          <p:cNvPicPr>
            <a:picLocks noChangeAspect="1"/>
          </p:cNvPicPr>
          <p:nvPr/>
        </p:nvPicPr>
        <p:blipFill>
          <a:blip r:embed="rId2">
            <a:alphaModFix/>
          </a:blip>
          <a:srcRect t="3566" b="12164"/>
          <a:stretch/>
        </p:blipFill>
        <p:spPr>
          <a:xfrm>
            <a:off x="20" y="-1"/>
            <a:ext cx="12191980" cy="6858000"/>
          </a:xfrm>
          <a:prstGeom prst="rect">
            <a:avLst/>
          </a:prstGeom>
        </p:spPr>
      </p:pic>
      <p:sp>
        <p:nvSpPr>
          <p:cNvPr id="2" name="Τίτλος 1">
            <a:extLst>
              <a:ext uri="{FF2B5EF4-FFF2-40B4-BE49-F238E27FC236}">
                <a16:creationId xmlns:a16="http://schemas.microsoft.com/office/drawing/2014/main" id="{E2D9D8CA-224A-1B87-FE3A-E46916B2DF62}"/>
              </a:ext>
            </a:extLst>
          </p:cNvPr>
          <p:cNvSpPr>
            <a:spLocks noGrp="1"/>
          </p:cNvSpPr>
          <p:nvPr>
            <p:ph type="title"/>
          </p:nvPr>
        </p:nvSpPr>
        <p:spPr>
          <a:xfrm>
            <a:off x="3491931" y="295728"/>
            <a:ext cx="6557921" cy="767688"/>
          </a:xfrm>
        </p:spPr>
        <p:txBody>
          <a:bodyPr anchor="b">
            <a:normAutofit/>
          </a:bodyPr>
          <a:lstStyle/>
          <a:p>
            <a:r>
              <a:rPr lang="en-GB" sz="2800"/>
              <a:t>Historical background</a:t>
            </a:r>
            <a:endParaRPr lang="el-GR" sz="2800"/>
          </a:p>
        </p:txBody>
      </p:sp>
      <p:sp>
        <p:nvSpPr>
          <p:cNvPr id="3" name="Θέση περιεχομένου 2">
            <a:extLst>
              <a:ext uri="{FF2B5EF4-FFF2-40B4-BE49-F238E27FC236}">
                <a16:creationId xmlns:a16="http://schemas.microsoft.com/office/drawing/2014/main" id="{11709E81-631B-FDCB-5E0A-D17863F6C0DF}"/>
              </a:ext>
            </a:extLst>
          </p:cNvPr>
          <p:cNvSpPr>
            <a:spLocks noGrp="1"/>
          </p:cNvSpPr>
          <p:nvPr>
            <p:ph idx="1"/>
          </p:nvPr>
        </p:nvSpPr>
        <p:spPr>
          <a:xfrm>
            <a:off x="3491932" y="1447800"/>
            <a:ext cx="6557921" cy="4800599"/>
          </a:xfrm>
        </p:spPr>
        <p:txBody>
          <a:bodyPr anchor="t">
            <a:normAutofit/>
          </a:bodyPr>
          <a:lstStyle/>
          <a:p>
            <a:pPr marL="0" indent="0">
              <a:lnSpc>
                <a:spcPct val="90000"/>
              </a:lnSpc>
              <a:buNone/>
            </a:pPr>
            <a:r>
              <a:rPr lang="en-GB" sz="1300"/>
              <a:t>Thucydides stated that the Peloponnesian war </a:t>
            </a:r>
            <a:r>
              <a:rPr lang="en-US" sz="1300"/>
              <a:t>“was the greatest movement yet known in history”. (Book </a:t>
            </a:r>
            <a:r>
              <a:rPr lang="en-GB" sz="1300"/>
              <a:t>I, History</a:t>
            </a:r>
            <a:r>
              <a:rPr lang="en-US" sz="1300"/>
              <a:t>)</a:t>
            </a:r>
          </a:p>
          <a:p>
            <a:pPr marL="0" indent="0">
              <a:lnSpc>
                <a:spcPct val="90000"/>
              </a:lnSpc>
              <a:buNone/>
            </a:pPr>
            <a:r>
              <a:rPr lang="en-US" sz="1300"/>
              <a:t>According to the historian the real “inevitable” cause of that war “of such magnitude” was “the growth of the power of Athens, and the alarm which this inspired in Lacedeamon” (Book I, History) </a:t>
            </a:r>
          </a:p>
          <a:p>
            <a:pPr marL="0" indent="0">
              <a:lnSpc>
                <a:spcPct val="90000"/>
              </a:lnSpc>
              <a:buNone/>
            </a:pPr>
            <a:endParaRPr lang="en-US" sz="1300"/>
          </a:p>
          <a:p>
            <a:pPr marL="0" indent="0">
              <a:lnSpc>
                <a:spcPct val="90000"/>
              </a:lnSpc>
              <a:buNone/>
            </a:pPr>
            <a:r>
              <a:rPr lang="en-US" sz="1300"/>
              <a:t>In the circumstances of Nicias’ Peace of 421 Aristophanes wrote the first play. It had been occurred a ten-yeared war, known as the Archidamian War (431-421) when the disastrous outcome for Athens and Sparta with their allies had already been portrayed. Of course, Aristophanes’ dramaturgy reflects the breaking of the truce by Cleon and Vrasidas and the Alcibiades’ s betray leading Athens to the horrific Sicilian Expedition of 415-413. The latter part of war begins from 413 and ends with the Athenian defeat of 404. After naval victories but a prolonged siege of Athens city causing starvation and diseases, pressured Athenians to surrender and strip the Athenian walls, its fleet and overseas possessions. Despite Corinth and Thebes’ intentions of destroying the city and turning all citizens into slaves, Spartans announced their refusal, imposing a spartan-friendly tyranny in Athens. It was not until the 403 when the exiled democrats of Fili led by Thrasybulus restored democracy overthrowing the Thirty Tyrants. </a:t>
            </a:r>
          </a:p>
          <a:p>
            <a:pPr marL="0" indent="0">
              <a:lnSpc>
                <a:spcPct val="90000"/>
              </a:lnSpc>
              <a:buNone/>
            </a:pPr>
            <a:r>
              <a:rPr lang="en-US" sz="1300">
                <a:highlight>
                  <a:srgbClr val="FFFF00"/>
                </a:highlight>
              </a:rPr>
              <a:t> </a:t>
            </a:r>
            <a:endParaRPr lang="el-GR" sz="1300">
              <a:highlight>
                <a:srgbClr val="FFFF00"/>
              </a:highlight>
            </a:endParaRPr>
          </a:p>
        </p:txBody>
      </p:sp>
    </p:spTree>
    <p:extLst>
      <p:ext uri="{BB962C8B-B14F-4D97-AF65-F5344CB8AC3E}">
        <p14:creationId xmlns:p14="http://schemas.microsoft.com/office/powerpoint/2010/main" val="129947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5D0B64-FDC1-D4DD-0EC1-8E31DC5D34F8}"/>
              </a:ext>
            </a:extLst>
          </p:cNvPr>
          <p:cNvSpPr>
            <a:spLocks noGrp="1"/>
          </p:cNvSpPr>
          <p:nvPr>
            <p:ph type="title"/>
          </p:nvPr>
        </p:nvSpPr>
        <p:spPr>
          <a:xfrm>
            <a:off x="648930" y="629266"/>
            <a:ext cx="6188190" cy="1622321"/>
          </a:xfrm>
        </p:spPr>
        <p:txBody>
          <a:bodyPr>
            <a:normAutofit/>
          </a:bodyPr>
          <a:lstStyle/>
          <a:p>
            <a:r>
              <a:rPr lang="en-GB" dirty="0">
                <a:solidFill>
                  <a:schemeClr val="tx1"/>
                </a:solidFill>
              </a:rPr>
              <a:t>The cosmology of Hubris and Nemesis</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AA53E705-FBFF-965B-C683-8EA6E10DB43D}"/>
              </a:ext>
            </a:extLst>
          </p:cNvPr>
          <p:cNvSpPr>
            <a:spLocks noGrp="1"/>
          </p:cNvSpPr>
          <p:nvPr>
            <p:ph idx="1"/>
          </p:nvPr>
        </p:nvSpPr>
        <p:spPr>
          <a:xfrm>
            <a:off x="648930" y="2438400"/>
            <a:ext cx="6188189" cy="3785419"/>
          </a:xfrm>
        </p:spPr>
        <p:txBody>
          <a:bodyPr>
            <a:normAutofit/>
          </a:bodyPr>
          <a:lstStyle/>
          <a:p>
            <a:pPr>
              <a:lnSpc>
                <a:spcPct val="90000"/>
              </a:lnSpc>
            </a:pPr>
            <a:r>
              <a:rPr lang="en-GB" sz="1400" dirty="0">
                <a:solidFill>
                  <a:schemeClr val="tx1"/>
                </a:solidFill>
              </a:rPr>
              <a:t>By the time Aristophanes’ writing of plays on war and peace the main cosmology attributes the good and the bad in the will of the gods. </a:t>
            </a:r>
          </a:p>
          <a:p>
            <a:pPr>
              <a:lnSpc>
                <a:spcPct val="90000"/>
              </a:lnSpc>
            </a:pPr>
            <a:r>
              <a:rPr lang="en-GB" sz="1400" dirty="0">
                <a:solidFill>
                  <a:schemeClr val="tx1"/>
                </a:solidFill>
              </a:rPr>
              <a:t>As for the human ethics, a major principle is the circle of hubris (</a:t>
            </a:r>
            <a:r>
              <a:rPr lang="el-GR" sz="1400" dirty="0">
                <a:solidFill>
                  <a:schemeClr val="tx1"/>
                </a:solidFill>
              </a:rPr>
              <a:t>ύβρις),</a:t>
            </a:r>
            <a:r>
              <a:rPr lang="en-GB" sz="1400" dirty="0">
                <a:solidFill>
                  <a:schemeClr val="tx1"/>
                </a:solidFill>
              </a:rPr>
              <a:t> </a:t>
            </a:r>
            <a:r>
              <a:rPr lang="en-GB" sz="1400" dirty="0" err="1">
                <a:solidFill>
                  <a:schemeClr val="tx1"/>
                </a:solidFill>
              </a:rPr>
              <a:t>tisis</a:t>
            </a:r>
            <a:r>
              <a:rPr lang="en-GB" sz="1400" dirty="0">
                <a:solidFill>
                  <a:schemeClr val="tx1"/>
                </a:solidFill>
              </a:rPr>
              <a:t> (</a:t>
            </a:r>
            <a:r>
              <a:rPr lang="el-GR" sz="1400" dirty="0" err="1">
                <a:solidFill>
                  <a:schemeClr val="tx1"/>
                </a:solidFill>
              </a:rPr>
              <a:t>τίσις</a:t>
            </a:r>
            <a:r>
              <a:rPr lang="el-GR" sz="1400" dirty="0">
                <a:solidFill>
                  <a:schemeClr val="tx1"/>
                </a:solidFill>
              </a:rPr>
              <a:t>)</a:t>
            </a:r>
            <a:r>
              <a:rPr lang="en-US" sz="1400" dirty="0">
                <a:solidFill>
                  <a:schemeClr val="tx1"/>
                </a:solidFill>
              </a:rPr>
              <a:t>, </a:t>
            </a:r>
            <a:r>
              <a:rPr lang="en-GB" sz="1400" dirty="0">
                <a:solidFill>
                  <a:schemeClr val="tx1"/>
                </a:solidFill>
              </a:rPr>
              <a:t>nemesis (</a:t>
            </a:r>
            <a:r>
              <a:rPr lang="el-GR" sz="1400" dirty="0" err="1">
                <a:solidFill>
                  <a:schemeClr val="tx1"/>
                </a:solidFill>
              </a:rPr>
              <a:t>νέμεσις</a:t>
            </a:r>
            <a:r>
              <a:rPr lang="el-GR" sz="1400" dirty="0">
                <a:solidFill>
                  <a:schemeClr val="tx1"/>
                </a:solidFill>
              </a:rPr>
              <a:t>).</a:t>
            </a:r>
            <a:endParaRPr lang="en-US" sz="1400" dirty="0">
              <a:solidFill>
                <a:schemeClr val="tx1"/>
              </a:solidFill>
            </a:endParaRPr>
          </a:p>
          <a:p>
            <a:pPr>
              <a:lnSpc>
                <a:spcPct val="90000"/>
              </a:lnSpc>
            </a:pPr>
            <a:r>
              <a:rPr lang="en-US" sz="1400" dirty="0">
                <a:solidFill>
                  <a:schemeClr val="tx1"/>
                </a:solidFill>
              </a:rPr>
              <a:t>In that way, war seems to be either as a god-willed result (something like a phenomenon attributed to something over the extend of experience and knowledge) or as a human discrepancy and inefficiency to maintain within prudence limits (</a:t>
            </a:r>
            <a:r>
              <a:rPr lang="el-GR" sz="1400" dirty="0">
                <a:solidFill>
                  <a:schemeClr val="tx1"/>
                </a:solidFill>
              </a:rPr>
              <a:t>αρετή)</a:t>
            </a:r>
            <a:r>
              <a:rPr lang="en-GB" sz="1400" dirty="0">
                <a:solidFill>
                  <a:schemeClr val="tx1"/>
                </a:solidFill>
              </a:rPr>
              <a:t>.</a:t>
            </a:r>
          </a:p>
          <a:p>
            <a:pPr lvl="3">
              <a:lnSpc>
                <a:spcPct val="90000"/>
              </a:lnSpc>
            </a:pPr>
            <a:r>
              <a:rPr lang="en-GB" dirty="0">
                <a:solidFill>
                  <a:schemeClr val="tx1"/>
                </a:solidFill>
              </a:rPr>
              <a:t>War (as god-willed)= above human responsibility (1)/ physical (2)/ </a:t>
            </a:r>
          </a:p>
          <a:p>
            <a:pPr lvl="3">
              <a:lnSpc>
                <a:spcPct val="90000"/>
              </a:lnSpc>
            </a:pPr>
            <a:r>
              <a:rPr lang="en-GB" dirty="0">
                <a:solidFill>
                  <a:schemeClr val="tx1"/>
                </a:solidFill>
              </a:rPr>
              <a:t>War (as part of human nature)=attributed to human activity(1)/ natural (2)/ endless (3) (relatively to human history)/.</a:t>
            </a:r>
          </a:p>
          <a:p>
            <a:pPr lvl="3">
              <a:lnSpc>
                <a:spcPct val="90000"/>
              </a:lnSpc>
            </a:pPr>
            <a:r>
              <a:rPr lang="en-GB" dirty="0">
                <a:solidFill>
                  <a:schemeClr val="tx1"/>
                </a:solidFill>
              </a:rPr>
              <a:t>Conflicting elements but also complied </a:t>
            </a:r>
            <a:r>
              <a:rPr lang="en-GB" dirty="0">
                <a:solidFill>
                  <a:srgbClr val="FFFFFF"/>
                </a:solidFill>
              </a:rPr>
              <a:t>with each other.</a:t>
            </a:r>
          </a:p>
        </p:txBody>
      </p:sp>
      <p:pic>
        <p:nvPicPr>
          <p:cNvPr id="5" name="Picture 4" descr="One glowing light bulb in sea of unlit bulbs">
            <a:extLst>
              <a:ext uri="{FF2B5EF4-FFF2-40B4-BE49-F238E27FC236}">
                <a16:creationId xmlns:a16="http://schemas.microsoft.com/office/drawing/2014/main" id="{ECDCBB0A-EB19-8ADE-5CC7-CCBAC52F38A7}"/>
              </a:ext>
            </a:extLst>
          </p:cNvPr>
          <p:cNvPicPr>
            <a:picLocks noChangeAspect="1"/>
          </p:cNvPicPr>
          <p:nvPr/>
        </p:nvPicPr>
        <p:blipFill>
          <a:blip r:embed="rId2"/>
          <a:srcRect l="25248" r="20474"/>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487801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5CB78C-8FF6-7BFA-C409-6DACAC31BB38}"/>
              </a:ext>
            </a:extLst>
          </p:cNvPr>
          <p:cNvSpPr>
            <a:spLocks noGrp="1"/>
          </p:cNvSpPr>
          <p:nvPr>
            <p:ph type="title"/>
          </p:nvPr>
        </p:nvSpPr>
        <p:spPr>
          <a:xfrm>
            <a:off x="648930" y="629266"/>
            <a:ext cx="6188190" cy="1622321"/>
          </a:xfrm>
        </p:spPr>
        <p:txBody>
          <a:bodyPr>
            <a:normAutofit/>
          </a:bodyPr>
          <a:lstStyle/>
          <a:p>
            <a:pPr>
              <a:lnSpc>
                <a:spcPct val="90000"/>
              </a:lnSpc>
            </a:pPr>
            <a:r>
              <a:rPr lang="en-US" sz="3600" dirty="0">
                <a:solidFill>
                  <a:schemeClr val="tx1"/>
                </a:solidFill>
              </a:rPr>
              <a:t>Aeschylus’ Persians. About the ethics of war</a:t>
            </a:r>
            <a:br>
              <a:rPr lang="en-US" sz="3600" dirty="0">
                <a:solidFill>
                  <a:schemeClr val="tx1"/>
                </a:solidFill>
              </a:rPr>
            </a:br>
            <a:endParaRPr lang="el-GR" sz="3600" dirty="0">
              <a:solidFill>
                <a:schemeClr val="tx1"/>
              </a:solidFill>
            </a:endParaRPr>
          </a:p>
        </p:txBody>
      </p:sp>
      <p:sp>
        <p:nvSpPr>
          <p:cNvPr id="3" name="Θέση περιεχομένου 2">
            <a:extLst>
              <a:ext uri="{FF2B5EF4-FFF2-40B4-BE49-F238E27FC236}">
                <a16:creationId xmlns:a16="http://schemas.microsoft.com/office/drawing/2014/main" id="{4EE77B1A-7B70-3D21-12D7-D11F4930C161}"/>
              </a:ext>
            </a:extLst>
          </p:cNvPr>
          <p:cNvSpPr>
            <a:spLocks noGrp="1"/>
          </p:cNvSpPr>
          <p:nvPr>
            <p:ph idx="1"/>
          </p:nvPr>
        </p:nvSpPr>
        <p:spPr>
          <a:xfrm>
            <a:off x="66535" y="1728280"/>
            <a:ext cx="7229175" cy="4419599"/>
          </a:xfrm>
        </p:spPr>
        <p:txBody>
          <a:bodyPr>
            <a:noAutofit/>
          </a:bodyPr>
          <a:lstStyle/>
          <a:p>
            <a:pPr marL="0" indent="0">
              <a:lnSpc>
                <a:spcPct val="90000"/>
              </a:lnSpc>
              <a:buNone/>
            </a:pPr>
            <a:r>
              <a:rPr lang="en-GB" sz="1600" dirty="0">
                <a:solidFill>
                  <a:schemeClr val="tx1"/>
                </a:solidFill>
              </a:rPr>
              <a:t>The Persians is </a:t>
            </a:r>
            <a:r>
              <a:rPr lang="en-US" sz="1600" dirty="0">
                <a:solidFill>
                  <a:schemeClr val="tx1"/>
                </a:solidFill>
              </a:rPr>
              <a:t>is an ancient Greek tragedy written during the Classical period of Ancient Greece by the Greek tragedian Aeschylus. It is the second and only surviving part of a now otherwise lost trilogy that won the first prize at the dramatic competitions in Athens' City Dionysia festival in 472 BC. </a:t>
            </a:r>
          </a:p>
          <a:p>
            <a:pPr marL="0" indent="0">
              <a:lnSpc>
                <a:spcPct val="90000"/>
              </a:lnSpc>
              <a:buNone/>
            </a:pPr>
            <a:endParaRPr lang="en-US" sz="1600" dirty="0">
              <a:solidFill>
                <a:schemeClr val="tx1"/>
              </a:solidFill>
            </a:endParaRPr>
          </a:p>
          <a:p>
            <a:pPr marL="0" indent="0">
              <a:lnSpc>
                <a:spcPct val="90000"/>
              </a:lnSpc>
              <a:buNone/>
            </a:pPr>
            <a:r>
              <a:rPr lang="en-US" sz="1600" dirty="0">
                <a:solidFill>
                  <a:schemeClr val="tx1"/>
                </a:solidFill>
              </a:rPr>
              <a:t>In The Persians, Xerxes invites the gods' enmity for his hubristic expedition against Greece in 480/79; the focus of the drama sets at the defeat of Xerxes' navy at Salamis. Aeschylus himself had fought the Persians at Marathon (490). He may even have fought at Salamis, just eight years before the play was performed.</a:t>
            </a:r>
          </a:p>
          <a:p>
            <a:pPr marL="0" indent="0">
              <a:lnSpc>
                <a:spcPct val="90000"/>
              </a:lnSpc>
              <a:buNone/>
            </a:pPr>
            <a:endParaRPr lang="en-US" sz="1600" dirty="0">
              <a:solidFill>
                <a:schemeClr val="tx1"/>
              </a:solidFill>
            </a:endParaRPr>
          </a:p>
          <a:p>
            <a:pPr marL="0" indent="0">
              <a:lnSpc>
                <a:spcPct val="90000"/>
              </a:lnSpc>
              <a:buNone/>
            </a:pPr>
            <a:r>
              <a:rPr lang="en-US" sz="1600" dirty="0">
                <a:solidFill>
                  <a:schemeClr val="tx1"/>
                </a:solidFill>
              </a:rPr>
              <a:t>The Persians takes place in Susa, one of the capitals of the Persian Empire. The play opens with a chorus of old men of Susa, who are soon joined by the Queen Mother, </a:t>
            </a:r>
            <a:r>
              <a:rPr lang="en-US" sz="1600" dirty="0" err="1">
                <a:solidFill>
                  <a:schemeClr val="tx1"/>
                </a:solidFill>
              </a:rPr>
              <a:t>Atossa</a:t>
            </a:r>
            <a:r>
              <a:rPr lang="en-US" sz="1600" dirty="0">
                <a:solidFill>
                  <a:schemeClr val="tx1"/>
                </a:solidFill>
              </a:rPr>
              <a:t>, as they await news of her son King Xerxes' expedition against the Greeks.  An exhausted messenger arrives, offering a graphic description of the Battle of Salamis and its outcome. He tells of the Persian defeat, the names of the Persian generals who have been killed, and that Xerxes had escaped and is returning. </a:t>
            </a:r>
          </a:p>
          <a:p>
            <a:pPr marL="0" indent="0">
              <a:lnSpc>
                <a:spcPct val="90000"/>
              </a:lnSpc>
              <a:buNone/>
            </a:pPr>
            <a:endParaRPr lang="en-US" sz="1600" dirty="0">
              <a:solidFill>
                <a:schemeClr val="tx1"/>
              </a:solidFill>
            </a:endParaRPr>
          </a:p>
        </p:txBody>
      </p:sp>
      <p:pic>
        <p:nvPicPr>
          <p:cNvPr id="13" name="Picture 4" descr="Checkmate in a chess game">
            <a:extLst>
              <a:ext uri="{FF2B5EF4-FFF2-40B4-BE49-F238E27FC236}">
                <a16:creationId xmlns:a16="http://schemas.microsoft.com/office/drawing/2014/main" id="{108CE7B6-1286-39F6-E1D1-ED33E11A8951}"/>
              </a:ext>
            </a:extLst>
          </p:cNvPr>
          <p:cNvPicPr>
            <a:picLocks noChangeAspect="1"/>
          </p:cNvPicPr>
          <p:nvPr/>
        </p:nvPicPr>
        <p:blipFill>
          <a:blip r:embed="rId2"/>
          <a:srcRect l="21333" r="23846"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TextBox 3">
            <a:extLst>
              <a:ext uri="{FF2B5EF4-FFF2-40B4-BE49-F238E27FC236}">
                <a16:creationId xmlns:a16="http://schemas.microsoft.com/office/drawing/2014/main" id="{32650CB6-A289-DD3A-5CC1-AEDEBB20CE60}"/>
              </a:ext>
            </a:extLst>
          </p:cNvPr>
          <p:cNvSpPr txBox="1"/>
          <p:nvPr/>
        </p:nvSpPr>
        <p:spPr>
          <a:xfrm>
            <a:off x="7821038" y="457200"/>
            <a:ext cx="3722032" cy="1754326"/>
          </a:xfrm>
          <a:prstGeom prst="rect">
            <a:avLst/>
          </a:prstGeom>
          <a:noFill/>
        </p:spPr>
        <p:txBody>
          <a:bodyPr wrap="square" rtlCol="0">
            <a:spAutoFit/>
          </a:bodyPr>
          <a:lstStyle/>
          <a:p>
            <a:r>
              <a:rPr lang="en-GB" b="1" dirty="0"/>
              <a:t>Aeschylus sees the war as a deviation from the pure, a deviation from the limits of ethic good and a hubris of men. Thus the nemesis is the god-willed restoration of the order.</a:t>
            </a:r>
            <a:endParaRPr lang="el-GR" b="1" dirty="0"/>
          </a:p>
        </p:txBody>
      </p:sp>
    </p:spTree>
    <p:extLst>
      <p:ext uri="{BB962C8B-B14F-4D97-AF65-F5344CB8AC3E}">
        <p14:creationId xmlns:p14="http://schemas.microsoft.com/office/powerpoint/2010/main" val="73101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001A-2543-95D1-CB5A-78C357E1D67D}"/>
              </a:ext>
            </a:extLst>
          </p:cNvPr>
          <p:cNvSpPr>
            <a:spLocks noGrp="1"/>
          </p:cNvSpPr>
          <p:nvPr>
            <p:ph type="title"/>
          </p:nvPr>
        </p:nvSpPr>
        <p:spPr/>
        <p:txBody>
          <a:bodyPr/>
          <a:lstStyle/>
          <a:p>
            <a:r>
              <a:rPr lang="el-GR" dirty="0"/>
              <a:t>ΣΥΝΔΕΣΜΟΙ ΜΕ ΥΛΙΚΑ ΔΙΔΑΣΚΑΛΙΑΣ</a:t>
            </a:r>
            <a:br>
              <a:rPr lang="el-GR" dirty="0"/>
            </a:br>
            <a:r>
              <a:rPr lang="el-GR" dirty="0"/>
              <a:t>ΧΟΡΙΚΑ ΛΥΣΙΣΤΡΑΤΗ κ.λπ.</a:t>
            </a:r>
            <a:endParaRPr lang="en-US" dirty="0"/>
          </a:p>
        </p:txBody>
      </p:sp>
      <p:sp>
        <p:nvSpPr>
          <p:cNvPr id="3" name="Content Placeholder 2">
            <a:extLst>
              <a:ext uri="{FF2B5EF4-FFF2-40B4-BE49-F238E27FC236}">
                <a16:creationId xmlns:a16="http://schemas.microsoft.com/office/drawing/2014/main" id="{F8CF64CD-3F31-C849-D2DA-A1192EB2A380}"/>
              </a:ext>
            </a:extLst>
          </p:cNvPr>
          <p:cNvSpPr>
            <a:spLocks noGrp="1"/>
          </p:cNvSpPr>
          <p:nvPr>
            <p:ph sz="half" idx="1"/>
          </p:nvPr>
        </p:nvSpPr>
        <p:spPr>
          <a:xfrm>
            <a:off x="0" y="2421632"/>
            <a:ext cx="6172200" cy="4229539"/>
          </a:xfrm>
        </p:spPr>
        <p:txBody>
          <a:bodyPr>
            <a:normAutofit fontScale="92500" lnSpcReduction="10000"/>
          </a:bodyPr>
          <a:lstStyle/>
          <a:p>
            <a:pPr marL="0" indent="0" algn="ctr">
              <a:buNone/>
            </a:pPr>
            <a:r>
              <a:rPr lang="en-US" sz="2000" b="1" dirty="0"/>
              <a:t>25 August Epidaurus Orchesis </a:t>
            </a:r>
            <a:r>
              <a:rPr lang="en-US" sz="2000" b="1" dirty="0" err="1"/>
              <a:t>Demodocus</a:t>
            </a:r>
            <a:endParaRPr lang="en-US" sz="2000" b="1" dirty="0"/>
          </a:p>
          <a:p>
            <a:pPr marL="0" indent="0" algn="ctr">
              <a:buNone/>
            </a:pPr>
            <a:r>
              <a:rPr lang="en-US" sz="2000" b="1" dirty="0">
                <a:hlinkClick r:id="rId3"/>
              </a:rPr>
              <a:t>https://youtu.be/ThBQtWRS6vQ</a:t>
            </a:r>
            <a:endParaRPr lang="el-GR" sz="2000" b="1" dirty="0"/>
          </a:p>
          <a:p>
            <a:pPr marL="0" indent="0" algn="ctr">
              <a:buNone/>
            </a:pPr>
            <a:endParaRPr lang="el-GR" sz="2000" b="1" dirty="0"/>
          </a:p>
          <a:p>
            <a:pPr marL="0" indent="0" algn="ctr">
              <a:buNone/>
            </a:pPr>
            <a:r>
              <a:rPr lang="el-GR" sz="2000" b="1" dirty="0"/>
              <a:t>Ο πόλεμος της </a:t>
            </a:r>
            <a:r>
              <a:rPr lang="el-GR" sz="2000" b="1" dirty="0" err="1"/>
              <a:t>Λυσιστράτης</a:t>
            </a:r>
            <a:endParaRPr lang="el-GR" sz="2000" b="1" dirty="0"/>
          </a:p>
          <a:p>
            <a:pPr marL="0" indent="0" algn="ctr">
              <a:buNone/>
            </a:pPr>
            <a:r>
              <a:rPr lang="en-US" sz="2000" b="1" dirty="0">
                <a:hlinkClick r:id="rId4"/>
              </a:rPr>
              <a:t>https://www.academia.edu/124708831/</a:t>
            </a:r>
            <a:r>
              <a:rPr lang="el-GR" sz="2000" b="1" dirty="0">
                <a:hlinkClick r:id="rId4"/>
              </a:rPr>
              <a:t>Ο_ΠΌΛΕΜΟΣ_ΤΗΣ_ΛΥΣΙΣΤΡΑΤΗΣ_13ο_ΠΑΝΕΛΛΗΝΙΟ_ΣΥΝΕΔΡΙΟ_ΕΦΕ</a:t>
            </a:r>
            <a:endParaRPr lang="en-US" sz="2000" b="1" dirty="0"/>
          </a:p>
          <a:p>
            <a:pPr marL="0" indent="0" algn="ctr">
              <a:buNone/>
            </a:pPr>
            <a:endParaRPr lang="el-GR" sz="2000" b="1" dirty="0"/>
          </a:p>
          <a:p>
            <a:pPr marL="0" indent="0" algn="ctr">
              <a:buNone/>
            </a:pPr>
            <a:r>
              <a:rPr lang="el-GR" sz="2000" b="1" dirty="0"/>
              <a:t>Αριστοφάνη </a:t>
            </a:r>
            <a:r>
              <a:rPr lang="el-GR" sz="2000" b="1" dirty="0" err="1"/>
              <a:t>Λυσιστράτη</a:t>
            </a:r>
            <a:r>
              <a:rPr lang="el-GR" sz="2000" b="1" dirty="0"/>
              <a:t> αρχαίο κείμενο</a:t>
            </a:r>
          </a:p>
          <a:p>
            <a:pPr marL="0" indent="0" algn="ctr">
              <a:buNone/>
            </a:pPr>
            <a:r>
              <a:rPr lang="en-US" sz="2000" b="1" dirty="0">
                <a:hlinkClick r:id="rId5"/>
              </a:rPr>
              <a:t>https://www.academia.edu/124709402/Lisistrati_aristofanous_prototipo_keimeno_www_schooltime_gr</a:t>
            </a:r>
            <a:endParaRPr lang="el-GR" sz="2000" b="1" dirty="0"/>
          </a:p>
          <a:p>
            <a:pPr marL="0" indent="0" algn="ctr">
              <a:buNone/>
            </a:pPr>
            <a:r>
              <a:rPr lang="el-GR" sz="2000" b="1" dirty="0" err="1"/>
              <a:t>Λυσιστράτη</a:t>
            </a:r>
            <a:r>
              <a:rPr lang="el-GR" sz="2000" b="1" dirty="0"/>
              <a:t> </a:t>
            </a:r>
            <a:r>
              <a:rPr lang="en-US" sz="2000" b="1" dirty="0"/>
              <a:t>Andrew D. Irvine </a:t>
            </a:r>
            <a:r>
              <a:rPr lang="el-GR" sz="2000" b="1" dirty="0"/>
              <a:t>Προσχέδιο Γιάννη Σπυρίδη</a:t>
            </a:r>
          </a:p>
          <a:p>
            <a:pPr marL="0" indent="0" algn="ctr">
              <a:buNone/>
            </a:pPr>
            <a:r>
              <a:rPr lang="en-US" sz="2000" b="1" dirty="0">
                <a:hlinkClick r:id="rId6"/>
              </a:rPr>
              <a:t>https://www.academia.edu/</a:t>
            </a:r>
            <a:r>
              <a:rPr lang="el-GR" sz="2000" b="1" dirty="0">
                <a:hlinkClick r:id="rId6"/>
              </a:rPr>
              <a:t>ΛΥΣΙΣΤΡΑΤΗ_</a:t>
            </a:r>
            <a:r>
              <a:rPr lang="en-US" sz="2000" b="1" dirty="0">
                <a:hlinkClick r:id="rId6"/>
              </a:rPr>
              <a:t>IRVINE_</a:t>
            </a:r>
            <a:r>
              <a:rPr lang="el-GR" sz="2000" b="1" dirty="0" err="1">
                <a:hlinkClick r:id="rId6"/>
              </a:rPr>
              <a:t>μεταφραση</a:t>
            </a:r>
            <a:endParaRPr lang="el-GR" sz="2000" b="1" dirty="0"/>
          </a:p>
          <a:p>
            <a:pPr marL="0" indent="0">
              <a:buNone/>
            </a:pPr>
            <a:endParaRPr lang="en-US" sz="2400" dirty="0"/>
          </a:p>
        </p:txBody>
      </p:sp>
      <p:sp>
        <p:nvSpPr>
          <p:cNvPr id="4" name="Content Placeholder 3">
            <a:extLst>
              <a:ext uri="{FF2B5EF4-FFF2-40B4-BE49-F238E27FC236}">
                <a16:creationId xmlns:a16="http://schemas.microsoft.com/office/drawing/2014/main" id="{B291BF08-0712-3AF0-BAA4-28E004C21516}"/>
              </a:ext>
            </a:extLst>
          </p:cNvPr>
          <p:cNvSpPr>
            <a:spLocks noGrp="1"/>
          </p:cNvSpPr>
          <p:nvPr>
            <p:ph sz="half" idx="2"/>
          </p:nvPr>
        </p:nvSpPr>
        <p:spPr>
          <a:xfrm>
            <a:off x="6008915" y="2421632"/>
            <a:ext cx="6019800" cy="4104792"/>
          </a:xfrm>
        </p:spPr>
        <p:txBody>
          <a:bodyPr>
            <a:normAutofit/>
          </a:bodyPr>
          <a:lstStyle/>
          <a:p>
            <a:pPr marL="0" indent="0" algn="ctr">
              <a:buNone/>
            </a:pPr>
            <a:r>
              <a:rPr lang="el-GR" sz="2400" dirty="0"/>
              <a:t>Χορικά</a:t>
            </a:r>
          </a:p>
          <a:p>
            <a:pPr marL="0" indent="0" algn="ctr">
              <a:buNone/>
            </a:pPr>
            <a:r>
              <a:rPr lang="en-US" sz="2400" b="1" dirty="0">
                <a:hlinkClick r:id="rId7"/>
              </a:rPr>
              <a:t>https://www.youtube.com/watch?v=T7Rt5DoRKjo</a:t>
            </a:r>
            <a:endParaRPr lang="en-US" sz="2400" b="1" dirty="0"/>
          </a:p>
          <a:p>
            <a:pPr marL="0" indent="0" algn="ctr">
              <a:buNone/>
            </a:pPr>
            <a:r>
              <a:rPr lang="el-GR" sz="2400" dirty="0"/>
              <a:t>Αρχαία όρχηση. Θεωρία &amp; πράξη</a:t>
            </a:r>
          </a:p>
          <a:p>
            <a:pPr marL="0" indent="0" algn="ctr">
              <a:buNone/>
            </a:pPr>
            <a:r>
              <a:rPr lang="en-US" sz="2200" b="1" dirty="0">
                <a:hlinkClick r:id="rId8"/>
              </a:rPr>
              <a:t>https://www.academia.edu/124468159/BOOK_ORCHESIS_</a:t>
            </a:r>
            <a:r>
              <a:rPr lang="el-GR" sz="2200" b="1" dirty="0">
                <a:hlinkClick r:id="rId8"/>
              </a:rPr>
              <a:t>ΣΕΜΙΝΑΡΙΑ</a:t>
            </a:r>
            <a:endParaRPr lang="en-US" sz="2200" b="1" dirty="0"/>
          </a:p>
          <a:p>
            <a:pPr marL="0" indent="0" algn="ctr">
              <a:buNone/>
            </a:pPr>
            <a:r>
              <a:rPr lang="el-GR" sz="2200" b="1" dirty="0"/>
              <a:t>24 </a:t>
            </a:r>
            <a:r>
              <a:rPr lang="el-GR" sz="2200" b="1" dirty="0" err="1"/>
              <a:t>Σεπτ</a:t>
            </a:r>
            <a:r>
              <a:rPr lang="el-GR" sz="2200" b="1" dirty="0"/>
              <a:t>. Φεστιβάλ </a:t>
            </a:r>
            <a:r>
              <a:rPr lang="el-GR" sz="2200" b="1" dirty="0" err="1"/>
              <a:t>Εμμέλεια</a:t>
            </a:r>
            <a:r>
              <a:rPr lang="el-GR" sz="2200" b="1" dirty="0"/>
              <a:t> Θέατρο </a:t>
            </a:r>
            <a:r>
              <a:rPr lang="el-GR" sz="2200" b="1" dirty="0" err="1"/>
              <a:t>Δόρα</a:t>
            </a:r>
            <a:r>
              <a:rPr lang="el-GR" sz="2200" b="1" dirty="0"/>
              <a:t> Στράτου</a:t>
            </a:r>
          </a:p>
          <a:p>
            <a:pPr marL="0" indent="0" algn="ctr">
              <a:buNone/>
            </a:pPr>
            <a:r>
              <a:rPr lang="en-US" sz="2200" b="1" dirty="0">
                <a:hlinkClick r:id="rId9"/>
              </a:rPr>
              <a:t>https://youtu.be/WSHmbvZ46D0</a:t>
            </a:r>
            <a:endParaRPr lang="en-US" sz="2200" b="1" dirty="0"/>
          </a:p>
        </p:txBody>
      </p:sp>
    </p:spTree>
    <p:extLst>
      <p:ext uri="{BB962C8B-B14F-4D97-AF65-F5344CB8AC3E}">
        <p14:creationId xmlns:p14="http://schemas.microsoft.com/office/powerpoint/2010/main" val="2455575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5CB78C-8FF6-7BFA-C409-6DACAC31BB38}"/>
              </a:ext>
            </a:extLst>
          </p:cNvPr>
          <p:cNvSpPr>
            <a:spLocks noGrp="1"/>
          </p:cNvSpPr>
          <p:nvPr>
            <p:ph type="title"/>
          </p:nvPr>
        </p:nvSpPr>
        <p:spPr>
          <a:xfrm>
            <a:off x="648930" y="629266"/>
            <a:ext cx="6188190" cy="1622321"/>
          </a:xfrm>
        </p:spPr>
        <p:txBody>
          <a:bodyPr>
            <a:normAutofit/>
          </a:bodyPr>
          <a:lstStyle/>
          <a:p>
            <a:pPr>
              <a:lnSpc>
                <a:spcPct val="90000"/>
              </a:lnSpc>
            </a:pPr>
            <a:r>
              <a:rPr lang="en-US" sz="3600" dirty="0">
                <a:solidFill>
                  <a:schemeClr val="tx1"/>
                </a:solidFill>
              </a:rPr>
              <a:t>Aeschylus’ Persians. About the ethics of war</a:t>
            </a:r>
            <a:br>
              <a:rPr lang="en-US" sz="3600" dirty="0">
                <a:solidFill>
                  <a:schemeClr val="tx1"/>
                </a:solidFill>
              </a:rPr>
            </a:br>
            <a:endParaRPr lang="el-GR" sz="3600" dirty="0">
              <a:solidFill>
                <a:schemeClr val="tx1"/>
              </a:solidFill>
            </a:endParaRPr>
          </a:p>
        </p:txBody>
      </p:sp>
      <p:sp>
        <p:nvSpPr>
          <p:cNvPr id="3" name="Θέση περιεχομένου 2">
            <a:extLst>
              <a:ext uri="{FF2B5EF4-FFF2-40B4-BE49-F238E27FC236}">
                <a16:creationId xmlns:a16="http://schemas.microsoft.com/office/drawing/2014/main" id="{4EE77B1A-7B70-3D21-12D7-D11F4930C161}"/>
              </a:ext>
            </a:extLst>
          </p:cNvPr>
          <p:cNvSpPr>
            <a:spLocks noGrp="1"/>
          </p:cNvSpPr>
          <p:nvPr>
            <p:ph idx="1"/>
          </p:nvPr>
        </p:nvSpPr>
        <p:spPr>
          <a:xfrm>
            <a:off x="66535" y="1728280"/>
            <a:ext cx="7229175" cy="4419599"/>
          </a:xfrm>
        </p:spPr>
        <p:txBody>
          <a:bodyPr>
            <a:noAutofit/>
          </a:bodyPr>
          <a:lstStyle/>
          <a:p>
            <a:pPr marL="0" indent="0" algn="just">
              <a:lnSpc>
                <a:spcPct val="90000"/>
              </a:lnSpc>
              <a:buNone/>
            </a:pPr>
            <a:r>
              <a:rPr lang="en-US" dirty="0">
                <a:solidFill>
                  <a:schemeClr val="tx1"/>
                </a:solidFill>
              </a:rPr>
              <a:t>At the tomb of her dead husband Darius, </a:t>
            </a:r>
            <a:r>
              <a:rPr lang="en-US" dirty="0" err="1">
                <a:solidFill>
                  <a:schemeClr val="tx1"/>
                </a:solidFill>
              </a:rPr>
              <a:t>Atossa</a:t>
            </a:r>
            <a:r>
              <a:rPr lang="en-US" dirty="0">
                <a:solidFill>
                  <a:schemeClr val="tx1"/>
                </a:solidFill>
              </a:rPr>
              <a:t> asks the chorus to summon his ghost: "Some remedy he knows, perhaps,/Knows ruin's cure" they say. On learning of the Persian defeat, Darius condemns the hubris behind his son's decision to invade Greece. He particularly rebukes an impious Xerxes’ decision to build a bridge over the Hellespont to expedite the Persian army's advance. Before departing, the ghost of Darius prophesies another Persian defeat at the Battle of Plataea (479)</a:t>
            </a:r>
            <a:r>
              <a:rPr lang="el-GR" dirty="0">
                <a:solidFill>
                  <a:schemeClr val="tx1"/>
                </a:solidFill>
              </a:rPr>
              <a:t>. </a:t>
            </a:r>
            <a:r>
              <a:rPr lang="en-US" dirty="0">
                <a:solidFill>
                  <a:schemeClr val="tx1"/>
                </a:solidFill>
              </a:rPr>
              <a:t>Xerxes finally arrives, dressed in torn robes </a:t>
            </a:r>
            <a:r>
              <a:rPr lang="en-GB" dirty="0">
                <a:solidFill>
                  <a:schemeClr val="tx1"/>
                </a:solidFill>
              </a:rPr>
              <a:t>devastated by his</a:t>
            </a:r>
            <a:r>
              <a:rPr lang="en-US" dirty="0">
                <a:solidFill>
                  <a:schemeClr val="tx1"/>
                </a:solidFill>
              </a:rPr>
              <a:t> defeat. The rest of the drama (908–1076) consists of the king alone with the chorus engaged in a lyrical </a:t>
            </a:r>
            <a:r>
              <a:rPr lang="en-US" dirty="0" err="1">
                <a:solidFill>
                  <a:schemeClr val="tx1"/>
                </a:solidFill>
              </a:rPr>
              <a:t>kommós</a:t>
            </a:r>
            <a:r>
              <a:rPr lang="en-US" dirty="0">
                <a:solidFill>
                  <a:schemeClr val="tx1"/>
                </a:solidFill>
              </a:rPr>
              <a:t> (a lyrical song of lamentation in an Athenian tragedy that the chorus and a dramatic character sing together) that laments the enormity of Persia's defeat.</a:t>
            </a:r>
          </a:p>
          <a:p>
            <a:pPr marL="0" indent="0">
              <a:lnSpc>
                <a:spcPct val="90000"/>
              </a:lnSpc>
              <a:buNone/>
            </a:pPr>
            <a:endParaRPr lang="en-US" sz="1600" dirty="0">
              <a:solidFill>
                <a:schemeClr val="tx1"/>
              </a:solidFill>
            </a:endParaRPr>
          </a:p>
        </p:txBody>
      </p:sp>
      <p:pic>
        <p:nvPicPr>
          <p:cNvPr id="13" name="Picture 4" descr="Checkmate in a chess game">
            <a:extLst>
              <a:ext uri="{FF2B5EF4-FFF2-40B4-BE49-F238E27FC236}">
                <a16:creationId xmlns:a16="http://schemas.microsoft.com/office/drawing/2014/main" id="{108CE7B6-1286-39F6-E1D1-ED33E11A8951}"/>
              </a:ext>
            </a:extLst>
          </p:cNvPr>
          <p:cNvPicPr>
            <a:picLocks noChangeAspect="1"/>
          </p:cNvPicPr>
          <p:nvPr/>
        </p:nvPicPr>
        <p:blipFill>
          <a:blip r:embed="rId2"/>
          <a:srcRect l="21333" r="23846"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TextBox 3">
            <a:extLst>
              <a:ext uri="{FF2B5EF4-FFF2-40B4-BE49-F238E27FC236}">
                <a16:creationId xmlns:a16="http://schemas.microsoft.com/office/drawing/2014/main" id="{32650CB6-A289-DD3A-5CC1-AEDEBB20CE60}"/>
              </a:ext>
            </a:extLst>
          </p:cNvPr>
          <p:cNvSpPr txBox="1"/>
          <p:nvPr/>
        </p:nvSpPr>
        <p:spPr>
          <a:xfrm>
            <a:off x="7821038" y="457200"/>
            <a:ext cx="3722032" cy="1754326"/>
          </a:xfrm>
          <a:prstGeom prst="rect">
            <a:avLst/>
          </a:prstGeom>
          <a:noFill/>
        </p:spPr>
        <p:txBody>
          <a:bodyPr wrap="square" rtlCol="0">
            <a:spAutoFit/>
          </a:bodyPr>
          <a:lstStyle/>
          <a:p>
            <a:r>
              <a:rPr lang="en-GB" b="1" dirty="0"/>
              <a:t>Aeschylus sees the war as a deviation from the pure, a deviation from the limits of ethic good and a hubris of men. Thus the nemesis is the god-willed restoration of the order.</a:t>
            </a:r>
            <a:endParaRPr lang="el-GR" b="1" dirty="0"/>
          </a:p>
        </p:txBody>
      </p:sp>
    </p:spTree>
    <p:extLst>
      <p:ext uri="{BB962C8B-B14F-4D97-AF65-F5344CB8AC3E}">
        <p14:creationId xmlns:p14="http://schemas.microsoft.com/office/powerpoint/2010/main" val="391368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DDB2FA8-BDA4-8DA8-083A-C71018B96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387" y="-43902"/>
            <a:ext cx="4733974" cy="691435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44A2CF4B-88E4-E3A0-5F94-C83FCC9374D9}"/>
              </a:ext>
            </a:extLst>
          </p:cNvPr>
          <p:cNvSpPr>
            <a:spLocks noGrp="1"/>
          </p:cNvSpPr>
          <p:nvPr>
            <p:ph type="title"/>
          </p:nvPr>
        </p:nvSpPr>
        <p:spPr>
          <a:xfrm>
            <a:off x="72181" y="146823"/>
            <a:ext cx="8695944" cy="1325880"/>
          </a:xfrm>
        </p:spPr>
        <p:txBody>
          <a:bodyPr/>
          <a:lstStyle/>
          <a:p>
            <a:r>
              <a:rPr lang="en-US" dirty="0"/>
              <a:t>Euripides’ </a:t>
            </a:r>
            <a:r>
              <a:rPr lang="en-GB" dirty="0"/>
              <a:t>Trojan women</a:t>
            </a:r>
            <a:endParaRPr lang="el-GR" dirty="0"/>
          </a:p>
        </p:txBody>
      </p:sp>
      <p:sp>
        <p:nvSpPr>
          <p:cNvPr id="3" name="Θέση περιεχομένου 2">
            <a:extLst>
              <a:ext uri="{FF2B5EF4-FFF2-40B4-BE49-F238E27FC236}">
                <a16:creationId xmlns:a16="http://schemas.microsoft.com/office/drawing/2014/main" id="{9AA85C08-8AA9-03E3-3B92-62AC5F8186FE}"/>
              </a:ext>
            </a:extLst>
          </p:cNvPr>
          <p:cNvSpPr>
            <a:spLocks noGrp="1"/>
          </p:cNvSpPr>
          <p:nvPr>
            <p:ph idx="1"/>
          </p:nvPr>
        </p:nvSpPr>
        <p:spPr>
          <a:xfrm>
            <a:off x="247279" y="1320101"/>
            <a:ext cx="6948200" cy="4195481"/>
          </a:xfrm>
        </p:spPr>
        <p:txBody>
          <a:bodyPr>
            <a:normAutofit fontScale="70000" lnSpcReduction="20000"/>
          </a:bodyPr>
          <a:lstStyle/>
          <a:p>
            <a:pPr marL="0" indent="0">
              <a:buNone/>
            </a:pPr>
            <a:r>
              <a:rPr lang="en-GB" dirty="0"/>
              <a:t>The Trojans is a tragedy written by 415 during the Peloponnesian war. It has been </a:t>
            </a:r>
            <a:r>
              <a:rPr lang="en-GB" dirty="0" err="1"/>
              <a:t>alegd</a:t>
            </a:r>
            <a:r>
              <a:rPr lang="en-GB" dirty="0"/>
              <a:t> to be comment on the seize of Milos and the slaughter of its citizens by Athenians earlier that year. The year 415 is also related with the scandal of the sacrilege of the Hermes by Alcibiades before the Sicilian expedition. </a:t>
            </a:r>
          </a:p>
          <a:p>
            <a:pPr marL="0" indent="0">
              <a:buNone/>
            </a:pPr>
            <a:r>
              <a:rPr lang="en-GB" dirty="0"/>
              <a:t>In the play of Euripides, we follow the fortune of the women after the seizure of Troy by the Greeks, the looting of the city and the enslaving of those women. The play begins with Athena and Poseidon discussing the ways of punishing the Greek army for </a:t>
            </a:r>
            <a:r>
              <a:rPr lang="en-GB" dirty="0" err="1"/>
              <a:t>grapsing</a:t>
            </a:r>
            <a:r>
              <a:rPr lang="en-GB" dirty="0"/>
              <a:t> Kassandra, the elder daughter of king </a:t>
            </a:r>
            <a:r>
              <a:rPr lang="en-GB" dirty="0" err="1"/>
              <a:t>Priamos</a:t>
            </a:r>
            <a:r>
              <a:rPr lang="en-GB" dirty="0"/>
              <a:t> and queen </a:t>
            </a:r>
            <a:r>
              <a:rPr lang="en-GB" dirty="0" err="1"/>
              <a:t>Ekavi</a:t>
            </a:r>
            <a:r>
              <a:rPr lang="en-GB" dirty="0"/>
              <a:t>.  The Greek </a:t>
            </a:r>
            <a:r>
              <a:rPr lang="en-GB" dirty="0" err="1"/>
              <a:t>Talthivius</a:t>
            </a:r>
            <a:r>
              <a:rPr lang="en-GB" dirty="0"/>
              <a:t> arrives to announce the future of </a:t>
            </a:r>
            <a:r>
              <a:rPr lang="en-GB" dirty="0" err="1"/>
              <a:t>Ekavi</a:t>
            </a:r>
            <a:r>
              <a:rPr lang="en-GB" dirty="0"/>
              <a:t> and her successors. </a:t>
            </a:r>
            <a:r>
              <a:rPr lang="en-GB" dirty="0" err="1"/>
              <a:t>Ekavi</a:t>
            </a:r>
            <a:r>
              <a:rPr lang="en-GB" dirty="0"/>
              <a:t> will be taken by Odysseus and her daughter will be sent as a </a:t>
            </a:r>
            <a:r>
              <a:rPr lang="en-GB" dirty="0" err="1"/>
              <a:t>pallakis</a:t>
            </a:r>
            <a:r>
              <a:rPr lang="en-GB" dirty="0"/>
              <a:t> to the court of Agamemnon. Kassandra announces the future of Agamemnon in his returning day to Argos. </a:t>
            </a:r>
            <a:r>
              <a:rPr lang="en-GB" dirty="0" err="1"/>
              <a:t>Andromachi</a:t>
            </a:r>
            <a:r>
              <a:rPr lang="en-GB" dirty="0"/>
              <a:t> and </a:t>
            </a:r>
            <a:r>
              <a:rPr lang="en-GB" dirty="0" err="1"/>
              <a:t>Ekavi</a:t>
            </a:r>
            <a:r>
              <a:rPr lang="en-GB" dirty="0"/>
              <a:t> will be known of their daughter </a:t>
            </a:r>
            <a:r>
              <a:rPr lang="en-GB" dirty="0" err="1"/>
              <a:t>Polixeni</a:t>
            </a:r>
            <a:r>
              <a:rPr lang="en-GB" dirty="0"/>
              <a:t> death as sacrifice to the dead Achillis.  Other members of the royal family is destined to be put to death. Helen is expected to suffer as well. </a:t>
            </a:r>
            <a:r>
              <a:rPr lang="en-GB" dirty="0" err="1"/>
              <a:t>Menelaos</a:t>
            </a:r>
            <a:r>
              <a:rPr lang="en-GB" dirty="0"/>
              <a:t> arrives to take her back to Greece, where she will be put to death. </a:t>
            </a:r>
          </a:p>
          <a:p>
            <a:pPr marL="0" indent="0">
              <a:buNone/>
            </a:pPr>
            <a:r>
              <a:rPr lang="en-GB" dirty="0"/>
              <a:t>By the end, </a:t>
            </a:r>
            <a:r>
              <a:rPr lang="en-GB" dirty="0" err="1"/>
              <a:t>Talthivius</a:t>
            </a:r>
            <a:r>
              <a:rPr lang="en-GB" dirty="0"/>
              <a:t> returns with the dead body of </a:t>
            </a:r>
            <a:r>
              <a:rPr lang="en-GB" dirty="0" err="1"/>
              <a:t>Astianax</a:t>
            </a:r>
            <a:r>
              <a:rPr lang="en-GB" dirty="0"/>
              <a:t> on the shield of the dead prince of Troy Hector. </a:t>
            </a:r>
            <a:r>
              <a:rPr lang="en-GB" dirty="0" err="1"/>
              <a:t>Andromacha’s</a:t>
            </a:r>
            <a:r>
              <a:rPr lang="en-GB" dirty="0"/>
              <a:t> wish is to bury the child, accordingly to the rituals of Troy. The Greeks let </a:t>
            </a:r>
            <a:r>
              <a:rPr lang="en-GB" dirty="0" err="1"/>
              <a:t>Ekavi</a:t>
            </a:r>
            <a:r>
              <a:rPr lang="en-GB" dirty="0"/>
              <a:t> do the burial, while </a:t>
            </a:r>
            <a:r>
              <a:rPr lang="en-GB" dirty="0" err="1"/>
              <a:t>Andromacha</a:t>
            </a:r>
            <a:r>
              <a:rPr lang="en-GB" dirty="0"/>
              <a:t> is forced to follow Odysseus. On the ship of the Ithaka’s king, </a:t>
            </a:r>
            <a:r>
              <a:rPr lang="en-GB" dirty="0" err="1"/>
              <a:t>Andromacha</a:t>
            </a:r>
            <a:r>
              <a:rPr lang="en-GB" dirty="0"/>
              <a:t> gazes the flames from the Troy which is being burnt down.</a:t>
            </a:r>
            <a:endParaRPr lang="el-GR" dirty="0"/>
          </a:p>
        </p:txBody>
      </p:sp>
      <p:sp>
        <p:nvSpPr>
          <p:cNvPr id="4" name="TextBox 3">
            <a:extLst>
              <a:ext uri="{FF2B5EF4-FFF2-40B4-BE49-F238E27FC236}">
                <a16:creationId xmlns:a16="http://schemas.microsoft.com/office/drawing/2014/main" id="{829C9649-06AA-4353-6EE5-FFBD3F28C4DC}"/>
              </a:ext>
            </a:extLst>
          </p:cNvPr>
          <p:cNvSpPr txBox="1"/>
          <p:nvPr/>
        </p:nvSpPr>
        <p:spPr>
          <a:xfrm>
            <a:off x="72181" y="5982510"/>
            <a:ext cx="11007624" cy="646331"/>
          </a:xfrm>
          <a:prstGeom prst="rect">
            <a:avLst/>
          </a:prstGeom>
          <a:noFill/>
        </p:spPr>
        <p:txBody>
          <a:bodyPr wrap="square" rtlCol="0">
            <a:spAutoFit/>
          </a:bodyPr>
          <a:lstStyle/>
          <a:p>
            <a:r>
              <a:rPr lang="en-GB" dirty="0"/>
              <a:t>Many had been the adaptations of the tragedy throughout the years: Jean Paul Sartre, Sergio </a:t>
            </a:r>
            <a:r>
              <a:rPr lang="en-GB" dirty="0" err="1"/>
              <a:t>Vegiar</a:t>
            </a:r>
            <a:r>
              <a:rPr lang="en-GB" dirty="0"/>
              <a:t>, Michalis </a:t>
            </a:r>
            <a:r>
              <a:rPr lang="en-GB" dirty="0" err="1"/>
              <a:t>Kakogiannis</a:t>
            </a:r>
            <a:r>
              <a:rPr lang="en-GB" dirty="0"/>
              <a:t>, Charles L. Mee, Sheri Tepper.</a:t>
            </a:r>
          </a:p>
        </p:txBody>
      </p:sp>
      <p:sp>
        <p:nvSpPr>
          <p:cNvPr id="5" name="TextBox 4">
            <a:extLst>
              <a:ext uri="{FF2B5EF4-FFF2-40B4-BE49-F238E27FC236}">
                <a16:creationId xmlns:a16="http://schemas.microsoft.com/office/drawing/2014/main" id="{B6CDB28F-3F46-D344-E958-2DD45AC266CA}"/>
              </a:ext>
            </a:extLst>
          </p:cNvPr>
          <p:cNvSpPr txBox="1"/>
          <p:nvPr/>
        </p:nvSpPr>
        <p:spPr>
          <a:xfrm>
            <a:off x="7898860" y="272374"/>
            <a:ext cx="3959157" cy="923330"/>
          </a:xfrm>
          <a:prstGeom prst="rect">
            <a:avLst/>
          </a:prstGeom>
          <a:noFill/>
        </p:spPr>
        <p:txBody>
          <a:bodyPr wrap="square" rtlCol="0">
            <a:spAutoFit/>
          </a:bodyPr>
          <a:lstStyle/>
          <a:p>
            <a:r>
              <a:rPr lang="en-GB" b="1" dirty="0">
                <a:solidFill>
                  <a:schemeClr val="bg1"/>
                </a:solidFill>
              </a:rPr>
              <a:t>Euripides acquainted war as devastating for both winners and losers (that can be extracted from Trojans and Helen).</a:t>
            </a:r>
            <a:endParaRPr lang="el-GR" b="1" dirty="0">
              <a:solidFill>
                <a:schemeClr val="bg1"/>
              </a:solidFill>
            </a:endParaRPr>
          </a:p>
        </p:txBody>
      </p:sp>
    </p:spTree>
    <p:extLst>
      <p:ext uri="{BB962C8B-B14F-4D97-AF65-F5344CB8AC3E}">
        <p14:creationId xmlns:p14="http://schemas.microsoft.com/office/powerpoint/2010/main" val="3930096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D66A56-DBDC-FC84-5B4A-3C2A0BA31FF0}"/>
              </a:ext>
            </a:extLst>
          </p:cNvPr>
          <p:cNvSpPr>
            <a:spLocks noGrp="1"/>
          </p:cNvSpPr>
          <p:nvPr>
            <p:ph type="title"/>
          </p:nvPr>
        </p:nvSpPr>
        <p:spPr>
          <a:xfrm>
            <a:off x="643855" y="1447800"/>
            <a:ext cx="3108626" cy="4572000"/>
          </a:xfrm>
        </p:spPr>
        <p:txBody>
          <a:bodyPr anchor="ctr">
            <a:normAutofit/>
          </a:bodyPr>
          <a:lstStyle/>
          <a:p>
            <a:r>
              <a:rPr lang="en-US" sz="3200" dirty="0">
                <a:solidFill>
                  <a:schemeClr val="tx1"/>
                </a:solidFill>
              </a:rPr>
              <a:t>From the </a:t>
            </a:r>
            <a:r>
              <a:rPr lang="en-US" sz="3200" dirty="0" err="1">
                <a:solidFill>
                  <a:schemeClr val="tx1"/>
                </a:solidFill>
              </a:rPr>
              <a:t>Acharnians</a:t>
            </a:r>
            <a:r>
              <a:rPr lang="en-US" sz="3200" dirty="0">
                <a:solidFill>
                  <a:schemeClr val="tx1"/>
                </a:solidFill>
              </a:rPr>
              <a:t> to Lysistrata</a:t>
            </a:r>
            <a:br>
              <a:rPr lang="en-US" sz="3200" dirty="0">
                <a:solidFill>
                  <a:schemeClr val="tx1"/>
                </a:solidFill>
              </a:rPr>
            </a:br>
            <a:r>
              <a:rPr lang="en-US" sz="3200" dirty="0">
                <a:solidFill>
                  <a:schemeClr val="tx1"/>
                </a:solidFill>
              </a:rPr>
              <a:t>a. </a:t>
            </a:r>
            <a:r>
              <a:rPr lang="el-GR" sz="3200" dirty="0">
                <a:solidFill>
                  <a:schemeClr val="tx1"/>
                </a:solidFill>
              </a:rPr>
              <a:t>Τ</a:t>
            </a:r>
            <a:r>
              <a:rPr lang="en-GB" sz="3200" dirty="0">
                <a:solidFill>
                  <a:schemeClr val="tx1"/>
                </a:solidFill>
              </a:rPr>
              <a:t>he </a:t>
            </a:r>
            <a:r>
              <a:rPr lang="en-GB" sz="3200" dirty="0" err="1">
                <a:solidFill>
                  <a:schemeClr val="tx1"/>
                </a:solidFill>
              </a:rPr>
              <a:t>Acharnians</a:t>
            </a:r>
            <a:r>
              <a:rPr lang="el-GR" sz="3200" dirty="0">
                <a:solidFill>
                  <a:schemeClr val="tx1"/>
                </a:solidFill>
              </a:rPr>
              <a:t> (</a:t>
            </a:r>
            <a:r>
              <a:rPr lang="en-GB" sz="3200" dirty="0" err="1">
                <a:solidFill>
                  <a:schemeClr val="tx1"/>
                </a:solidFill>
              </a:rPr>
              <a:t>Lynaia</a:t>
            </a:r>
            <a:r>
              <a:rPr lang="en-GB" sz="3200" dirty="0">
                <a:solidFill>
                  <a:schemeClr val="tx1"/>
                </a:solidFill>
              </a:rPr>
              <a:t> 425)</a:t>
            </a:r>
            <a:endParaRPr lang="el-GR" sz="3200" dirty="0">
              <a:solidFill>
                <a:schemeClr val="tx1"/>
              </a:solidFill>
            </a:endParaRPr>
          </a:p>
        </p:txBody>
      </p:sp>
      <p:sp>
        <p:nvSpPr>
          <p:cNvPr id="3" name="Θέση περιεχομένου 2">
            <a:extLst>
              <a:ext uri="{FF2B5EF4-FFF2-40B4-BE49-F238E27FC236}">
                <a16:creationId xmlns:a16="http://schemas.microsoft.com/office/drawing/2014/main" id="{0DC11013-E4B2-DDB3-D1B8-C1B9A9B02AC2}"/>
              </a:ext>
            </a:extLst>
          </p:cNvPr>
          <p:cNvSpPr>
            <a:spLocks/>
          </p:cNvSpPr>
          <p:nvPr/>
        </p:nvSpPr>
        <p:spPr>
          <a:xfrm>
            <a:off x="3638225" y="1238174"/>
            <a:ext cx="2374172" cy="2674948"/>
          </a:xfrm>
          <a:prstGeom prst="rect">
            <a:avLst/>
          </a:prstGeom>
        </p:spPr>
        <p:txBody>
          <a:bodyPr>
            <a:normAutofit fontScale="25000" lnSpcReduction="20000"/>
          </a:bodyPr>
          <a:lstStyle/>
          <a:p>
            <a:pPr defTabSz="246888">
              <a:lnSpc>
                <a:spcPct val="90000"/>
              </a:lnSpc>
              <a:spcAft>
                <a:spcPts val="600"/>
              </a:spcAft>
            </a:pPr>
            <a:r>
              <a:rPr lang="en-GB" sz="5600" kern="1200" dirty="0">
                <a:solidFill>
                  <a:schemeClr val="tx1"/>
                </a:solidFill>
                <a:latin typeface="+mn-lt"/>
                <a:ea typeface="+mn-ea"/>
                <a:cs typeface="+mn-cs"/>
              </a:rPr>
              <a:t>Brief historical references:</a:t>
            </a:r>
          </a:p>
          <a:p>
            <a:pPr defTabSz="246888">
              <a:lnSpc>
                <a:spcPct val="90000"/>
              </a:lnSpc>
              <a:spcAft>
                <a:spcPts val="600"/>
              </a:spcAft>
            </a:pPr>
            <a:r>
              <a:rPr lang="en-GB" sz="5600" kern="1200" dirty="0">
                <a:solidFill>
                  <a:schemeClr val="tx1"/>
                </a:solidFill>
                <a:latin typeface="+mn-lt"/>
                <a:ea typeface="+mn-ea"/>
                <a:cs typeface="+mn-cs"/>
              </a:rPr>
              <a:t>It is the end of the First phase of the Peloponnesian war. The Nicias Peace has recently been shielded. The aftermath of the war decency of 431-421 has affected the supremacy of Athens navy and overseas </a:t>
            </a:r>
            <a:r>
              <a:rPr lang="en-GB" sz="5600" kern="1200" dirty="0" err="1">
                <a:solidFill>
                  <a:schemeClr val="tx1"/>
                </a:solidFill>
                <a:latin typeface="+mn-lt"/>
                <a:ea typeface="+mn-ea"/>
                <a:cs typeface="+mn-cs"/>
              </a:rPr>
              <a:t>Dilian</a:t>
            </a:r>
            <a:r>
              <a:rPr lang="en-GB" sz="5600" kern="1200" dirty="0">
                <a:solidFill>
                  <a:schemeClr val="tx1"/>
                </a:solidFill>
                <a:latin typeface="+mn-lt"/>
                <a:ea typeface="+mn-ea"/>
                <a:cs typeface="+mn-cs"/>
              </a:rPr>
              <a:t> alliance. Many allies have been altering their stance and the economy of Athens and Sparta is facing great threats. The commerce of Athens has been seriously decreased, while the consecutive looting, invasion, burning of Attica by the Spartans and their allies has led Athens to its knees. It is the second year of the great famine and the death of Pericles. The successor, Cleon intends to maintain the continuation of war, while Sparta has accomplished to invade Attica every year and Athens not been able to succeed any great victory against Sparta.</a:t>
            </a:r>
          </a:p>
          <a:p>
            <a:pPr defTabSz="246888">
              <a:lnSpc>
                <a:spcPct val="90000"/>
              </a:lnSpc>
              <a:spcAft>
                <a:spcPts val="600"/>
              </a:spcAft>
            </a:pPr>
            <a:endParaRPr lang="en-GB" sz="1500" kern="1200" dirty="0">
              <a:solidFill>
                <a:schemeClr val="tx1"/>
              </a:solidFill>
              <a:latin typeface="+mn-lt"/>
              <a:ea typeface="+mn-ea"/>
              <a:cs typeface="+mn-cs"/>
            </a:endParaRPr>
          </a:p>
          <a:p>
            <a:pPr defTabSz="246888">
              <a:lnSpc>
                <a:spcPct val="90000"/>
              </a:lnSpc>
              <a:spcAft>
                <a:spcPts val="600"/>
              </a:spcAft>
            </a:pPr>
            <a:endParaRPr lang="en-GB" sz="1500" kern="1200" dirty="0">
              <a:solidFill>
                <a:schemeClr val="tx1"/>
              </a:solidFill>
              <a:latin typeface="+mn-lt"/>
              <a:ea typeface="+mn-ea"/>
              <a:cs typeface="+mn-cs"/>
            </a:endParaRPr>
          </a:p>
          <a:p>
            <a:pPr defTabSz="246888">
              <a:lnSpc>
                <a:spcPct val="90000"/>
              </a:lnSpc>
              <a:spcAft>
                <a:spcPts val="600"/>
              </a:spcAft>
            </a:pPr>
            <a:endParaRPr lang="en-GB" sz="1500" kern="1200" dirty="0">
              <a:solidFill>
                <a:schemeClr val="tx1"/>
              </a:solidFill>
              <a:latin typeface="+mn-lt"/>
              <a:ea typeface="+mn-ea"/>
              <a:cs typeface="+mn-cs"/>
            </a:endParaRPr>
          </a:p>
          <a:p>
            <a:pPr marL="0" indent="0">
              <a:lnSpc>
                <a:spcPct val="90000"/>
              </a:lnSpc>
              <a:spcAft>
                <a:spcPts val="600"/>
              </a:spcAft>
              <a:buNone/>
            </a:pPr>
            <a:endParaRPr lang="el-GR" sz="1500" dirty="0"/>
          </a:p>
        </p:txBody>
      </p:sp>
      <p:sp>
        <p:nvSpPr>
          <p:cNvPr id="4" name="TextBox 3">
            <a:extLst>
              <a:ext uri="{FF2B5EF4-FFF2-40B4-BE49-F238E27FC236}">
                <a16:creationId xmlns:a16="http://schemas.microsoft.com/office/drawing/2014/main" id="{D8687EDF-8B2A-26FF-AF7D-4E0546DBF68B}"/>
              </a:ext>
            </a:extLst>
          </p:cNvPr>
          <p:cNvSpPr txBox="1"/>
          <p:nvPr/>
        </p:nvSpPr>
        <p:spPr>
          <a:xfrm>
            <a:off x="6988542" y="1025366"/>
            <a:ext cx="4036450" cy="5416868"/>
          </a:xfrm>
          <a:prstGeom prst="rect">
            <a:avLst/>
          </a:prstGeom>
          <a:noFill/>
        </p:spPr>
        <p:txBody>
          <a:bodyPr wrap="square" rtlCol="0">
            <a:spAutoFit/>
          </a:bodyPr>
          <a:lstStyle/>
          <a:p>
            <a:pPr defTabSz="246888">
              <a:spcAft>
                <a:spcPts val="600"/>
              </a:spcAft>
            </a:pPr>
            <a:r>
              <a:rPr lang="en-US" sz="1400" kern="1200" dirty="0">
                <a:solidFill>
                  <a:schemeClr val="tx1"/>
                </a:solidFill>
                <a:latin typeface="Arial" panose="020B0604020202020204" pitchFamily="34" charset="0"/>
                <a:ea typeface="+mn-ea"/>
                <a:cs typeface="+mn-cs"/>
              </a:rPr>
              <a:t>Plot:</a:t>
            </a:r>
          </a:p>
          <a:p>
            <a:pPr defTabSz="246888">
              <a:spcAft>
                <a:spcPts val="600"/>
              </a:spcAft>
            </a:pPr>
            <a:endParaRPr lang="en-US" sz="1400" kern="1200" dirty="0">
              <a:solidFill>
                <a:schemeClr val="tx1"/>
              </a:solidFill>
              <a:latin typeface="Arial" panose="020B0604020202020204" pitchFamily="34" charset="0"/>
              <a:ea typeface="+mn-ea"/>
              <a:cs typeface="+mn-cs"/>
            </a:endParaRPr>
          </a:p>
          <a:p>
            <a:pPr defTabSz="246888">
              <a:spcAft>
                <a:spcPts val="600"/>
              </a:spcAft>
            </a:pPr>
            <a:r>
              <a:rPr lang="en-US" sz="1400" kern="1200" dirty="0">
                <a:solidFill>
                  <a:schemeClr val="tx1"/>
                </a:solidFill>
                <a:latin typeface="Arial" panose="020B0604020202020204" pitchFamily="34" charset="0"/>
                <a:ea typeface="+mn-ea"/>
                <a:cs typeface="+mn-cs"/>
              </a:rPr>
              <a:t>The play begins with </a:t>
            </a:r>
            <a:r>
              <a:rPr lang="en-US" sz="1400" kern="1200" dirty="0" err="1">
                <a:solidFill>
                  <a:schemeClr val="tx1"/>
                </a:solidFill>
                <a:latin typeface="Arial" panose="020B0604020202020204" pitchFamily="34" charset="0"/>
                <a:ea typeface="+mn-ea"/>
                <a:cs typeface="+mn-cs"/>
              </a:rPr>
              <a:t>Dikaiopolis</a:t>
            </a:r>
            <a:r>
              <a:rPr lang="en-US" sz="1400" kern="1200" dirty="0">
                <a:solidFill>
                  <a:schemeClr val="tx1"/>
                </a:solidFill>
                <a:latin typeface="Arial" panose="020B0604020202020204" pitchFamily="34" charset="0"/>
                <a:ea typeface="+mn-ea"/>
                <a:cs typeface="+mn-cs"/>
              </a:rPr>
              <a:t> at the </a:t>
            </a:r>
            <a:r>
              <a:rPr lang="en-US" sz="1400" kern="1200" dirty="0" err="1">
                <a:solidFill>
                  <a:schemeClr val="tx1"/>
                </a:solidFill>
                <a:latin typeface="Arial" panose="020B0604020202020204" pitchFamily="34" charset="0"/>
                <a:ea typeface="+mn-ea"/>
                <a:cs typeface="+mn-cs"/>
              </a:rPr>
              <a:t>Pnyx</a:t>
            </a:r>
            <a:r>
              <a:rPr lang="en-US" sz="1400" kern="1200" dirty="0">
                <a:solidFill>
                  <a:schemeClr val="tx1"/>
                </a:solidFill>
                <a:latin typeface="Arial" panose="020B0604020202020204" pitchFamily="34" charset="0"/>
                <a:ea typeface="+mn-ea"/>
                <a:cs typeface="+mn-cs"/>
              </a:rPr>
              <a:t> expressing his weariness with the Peloponnesian War. He express his fears that Athenian politicians do not intend to end the war and his intention to return to his village can not happen.  A series of important speakers address the assembly, while </a:t>
            </a:r>
            <a:r>
              <a:rPr lang="en-US" sz="1400" kern="1200" dirty="0" err="1">
                <a:solidFill>
                  <a:schemeClr val="tx1"/>
                </a:solidFill>
                <a:latin typeface="Arial" panose="020B0604020202020204" pitchFamily="34" charset="0"/>
                <a:ea typeface="+mn-ea"/>
                <a:cs typeface="+mn-cs"/>
              </a:rPr>
              <a:t>Dikaiopolis</a:t>
            </a:r>
            <a:r>
              <a:rPr lang="en-US" sz="1400" kern="1200" dirty="0">
                <a:solidFill>
                  <a:schemeClr val="tx1"/>
                </a:solidFill>
                <a:latin typeface="Arial" panose="020B0604020202020204" pitchFamily="34" charset="0"/>
                <a:ea typeface="+mn-ea"/>
                <a:cs typeface="+mn-cs"/>
              </a:rPr>
              <a:t> comments on their speeches. </a:t>
            </a:r>
            <a:r>
              <a:rPr lang="en-GB" sz="1400" kern="1200" dirty="0">
                <a:solidFill>
                  <a:schemeClr val="tx1"/>
                </a:solidFill>
                <a:latin typeface="Arial" panose="020B0604020202020204" pitchFamily="34" charset="0"/>
                <a:ea typeface="+mn-ea"/>
                <a:cs typeface="+mn-cs"/>
              </a:rPr>
              <a:t>Knowing that the Assembly won’t discuss peace, he decides to address </a:t>
            </a:r>
            <a:r>
              <a:rPr lang="en-GB" sz="1400" kern="1200" dirty="0" err="1">
                <a:solidFill>
                  <a:schemeClr val="tx1"/>
                </a:solidFill>
                <a:latin typeface="Arial" panose="020B0604020202020204" pitchFamily="34" charset="0"/>
                <a:ea typeface="+mn-ea"/>
                <a:cs typeface="+mn-cs"/>
              </a:rPr>
              <a:t>Amphitheus</a:t>
            </a:r>
            <a:r>
              <a:rPr lang="en-GB" sz="1400" kern="1200" dirty="0">
                <a:solidFill>
                  <a:schemeClr val="tx1"/>
                </a:solidFill>
                <a:latin typeface="Arial" panose="020B0604020202020204" pitchFamily="34" charset="0"/>
                <a:ea typeface="+mn-ea"/>
                <a:cs typeface="+mn-cs"/>
              </a:rPr>
              <a:t> and send him to Sparta for a private peace. </a:t>
            </a:r>
            <a:r>
              <a:rPr lang="en-GB" sz="1400" kern="1200" dirty="0" err="1">
                <a:solidFill>
                  <a:schemeClr val="tx1"/>
                </a:solidFill>
                <a:latin typeface="Arial" panose="020B0604020202020204" pitchFamily="34" charset="0"/>
                <a:ea typeface="+mn-ea"/>
                <a:cs typeface="+mn-cs"/>
              </a:rPr>
              <a:t>Amphitheus</a:t>
            </a:r>
            <a:r>
              <a:rPr lang="en-GB" sz="1400" kern="1200" dirty="0">
                <a:solidFill>
                  <a:schemeClr val="tx1"/>
                </a:solidFill>
                <a:latin typeface="Arial" panose="020B0604020202020204" pitchFamily="34" charset="0"/>
                <a:ea typeface="+mn-ea"/>
                <a:cs typeface="+mn-cs"/>
              </a:rPr>
              <a:t> returns with three samples of peace, making the </a:t>
            </a:r>
            <a:r>
              <a:rPr lang="en-GB" sz="1400" kern="1200" dirty="0" err="1">
                <a:solidFill>
                  <a:schemeClr val="tx1"/>
                </a:solidFill>
                <a:latin typeface="Arial" panose="020B0604020202020204" pitchFamily="34" charset="0"/>
                <a:ea typeface="+mn-ea"/>
                <a:cs typeface="+mn-cs"/>
              </a:rPr>
              <a:t>Choros</a:t>
            </a:r>
            <a:r>
              <a:rPr lang="en-GB" sz="1400" kern="1200" dirty="0">
                <a:solidFill>
                  <a:schemeClr val="tx1"/>
                </a:solidFill>
                <a:latin typeface="Arial" panose="020B0604020202020204" pitchFamily="34" charset="0"/>
                <a:ea typeface="+mn-ea"/>
                <a:cs typeface="+mn-cs"/>
              </a:rPr>
              <a:t> of </a:t>
            </a:r>
            <a:r>
              <a:rPr lang="en-GB" sz="1400" kern="1200" dirty="0" err="1">
                <a:solidFill>
                  <a:schemeClr val="tx1"/>
                </a:solidFill>
                <a:latin typeface="Arial" panose="020B0604020202020204" pitchFamily="34" charset="0"/>
                <a:ea typeface="+mn-ea"/>
                <a:cs typeface="+mn-cs"/>
              </a:rPr>
              <a:t>Acharnians</a:t>
            </a:r>
            <a:r>
              <a:rPr lang="en-GB" sz="1400" kern="1200" dirty="0">
                <a:solidFill>
                  <a:schemeClr val="tx1"/>
                </a:solidFill>
                <a:latin typeface="Arial" panose="020B0604020202020204" pitchFamily="34" charset="0"/>
                <a:ea typeface="+mn-ea"/>
                <a:cs typeface="+mn-cs"/>
              </a:rPr>
              <a:t> to seize him and put him to death. </a:t>
            </a:r>
            <a:r>
              <a:rPr lang="en-GB" sz="1400" kern="1200" dirty="0" err="1">
                <a:solidFill>
                  <a:schemeClr val="tx1"/>
                </a:solidFill>
                <a:latin typeface="Arial" panose="020B0604020202020204" pitchFamily="34" charset="0"/>
                <a:ea typeface="+mn-ea"/>
                <a:cs typeface="+mn-cs"/>
              </a:rPr>
              <a:t>Amphitheus</a:t>
            </a:r>
            <a:r>
              <a:rPr lang="en-GB" sz="1400" kern="1200" dirty="0">
                <a:solidFill>
                  <a:schemeClr val="tx1"/>
                </a:solidFill>
                <a:latin typeface="Arial" panose="020B0604020202020204" pitchFamily="34" charset="0"/>
                <a:ea typeface="+mn-ea"/>
                <a:cs typeface="+mn-cs"/>
              </a:rPr>
              <a:t> is allowed to express his arguments and </a:t>
            </a:r>
            <a:r>
              <a:rPr lang="en-GB" sz="1400" kern="1200" dirty="0" err="1">
                <a:solidFill>
                  <a:schemeClr val="tx1"/>
                </a:solidFill>
                <a:latin typeface="Arial" panose="020B0604020202020204" pitchFamily="34" charset="0"/>
                <a:ea typeface="+mn-ea"/>
                <a:cs typeface="+mn-cs"/>
              </a:rPr>
              <a:t>Dikaiopolis</a:t>
            </a:r>
            <a:r>
              <a:rPr lang="en-GB" sz="1400" kern="1200" dirty="0">
                <a:solidFill>
                  <a:schemeClr val="tx1"/>
                </a:solidFill>
                <a:latin typeface="Arial" panose="020B0604020202020204" pitchFamily="34" charset="0"/>
                <a:ea typeface="+mn-ea"/>
                <a:cs typeface="+mn-cs"/>
              </a:rPr>
              <a:t> </a:t>
            </a:r>
            <a:r>
              <a:rPr lang="en-GB" sz="1400" kern="1200" dirty="0" err="1">
                <a:solidFill>
                  <a:schemeClr val="tx1"/>
                </a:solidFill>
                <a:latin typeface="Arial" panose="020B0604020202020204" pitchFamily="34" charset="0"/>
                <a:ea typeface="+mn-ea"/>
                <a:cs typeface="+mn-cs"/>
              </a:rPr>
              <a:t>conveinces</a:t>
            </a:r>
            <a:r>
              <a:rPr lang="en-GB" sz="1400" kern="1200" dirty="0">
                <a:solidFill>
                  <a:schemeClr val="tx1"/>
                </a:solidFill>
                <a:latin typeface="Arial" panose="020B0604020202020204" pitchFamily="34" charset="0"/>
                <a:ea typeface="+mn-ea"/>
                <a:cs typeface="+mn-cs"/>
              </a:rPr>
              <a:t> the half of the </a:t>
            </a:r>
            <a:r>
              <a:rPr lang="en-GB" sz="1400" kern="1200" dirty="0" err="1">
                <a:solidFill>
                  <a:schemeClr val="tx1"/>
                </a:solidFill>
                <a:latin typeface="Arial" panose="020B0604020202020204" pitchFamily="34" charset="0"/>
                <a:ea typeface="+mn-ea"/>
                <a:cs typeface="+mn-cs"/>
              </a:rPr>
              <a:t>Choros</a:t>
            </a:r>
            <a:r>
              <a:rPr lang="en-GB" sz="1400" kern="1200" dirty="0">
                <a:solidFill>
                  <a:schemeClr val="tx1"/>
                </a:solidFill>
                <a:latin typeface="Arial" panose="020B0604020202020204" pitchFamily="34" charset="0"/>
                <a:ea typeface="+mn-ea"/>
                <a:cs typeface="+mn-cs"/>
              </a:rPr>
              <a:t>. The other half calls for help </a:t>
            </a:r>
            <a:r>
              <a:rPr lang="en-GB" sz="1400" kern="1200" dirty="0" err="1">
                <a:solidFill>
                  <a:schemeClr val="tx1"/>
                </a:solidFill>
                <a:latin typeface="Arial" panose="020B0604020202020204" pitchFamily="34" charset="0"/>
                <a:ea typeface="+mn-ea"/>
                <a:cs typeface="+mn-cs"/>
              </a:rPr>
              <a:t>Lamachus</a:t>
            </a:r>
            <a:r>
              <a:rPr lang="en-GB" sz="1400" kern="1200" dirty="0">
                <a:solidFill>
                  <a:schemeClr val="tx1"/>
                </a:solidFill>
                <a:latin typeface="Arial" panose="020B0604020202020204" pitchFamily="34" charset="0"/>
                <a:ea typeface="+mn-ea"/>
                <a:cs typeface="+mn-cs"/>
              </a:rPr>
              <a:t>. The comic controversy </a:t>
            </a:r>
            <a:r>
              <a:rPr lang="en-GB" sz="1400" kern="1200" dirty="0" err="1">
                <a:solidFill>
                  <a:schemeClr val="tx1"/>
                </a:solidFill>
                <a:latin typeface="Arial" panose="020B0604020202020204" pitchFamily="34" charset="0"/>
                <a:ea typeface="+mn-ea"/>
                <a:cs typeface="+mn-cs"/>
              </a:rPr>
              <a:t>betewwn</a:t>
            </a:r>
            <a:r>
              <a:rPr lang="en-GB" sz="1400" kern="1200" dirty="0">
                <a:solidFill>
                  <a:schemeClr val="tx1"/>
                </a:solidFill>
                <a:latin typeface="Arial" panose="020B0604020202020204" pitchFamily="34" charset="0"/>
                <a:ea typeface="+mn-ea"/>
                <a:cs typeface="+mn-cs"/>
              </a:rPr>
              <a:t> the general and the citizen </a:t>
            </a:r>
            <a:r>
              <a:rPr lang="en-GB" sz="1400" kern="1200" dirty="0" err="1">
                <a:solidFill>
                  <a:schemeClr val="tx1"/>
                </a:solidFill>
                <a:latin typeface="Arial" panose="020B0604020202020204" pitchFamily="34" charset="0"/>
                <a:ea typeface="+mn-ea"/>
                <a:cs typeface="+mn-cs"/>
              </a:rPr>
              <a:t>Dikaiopolis</a:t>
            </a:r>
            <a:r>
              <a:rPr lang="en-GB" sz="1400" kern="1200" dirty="0">
                <a:solidFill>
                  <a:schemeClr val="tx1"/>
                </a:solidFill>
                <a:latin typeface="Arial" panose="020B0604020202020204" pitchFamily="34" charset="0"/>
                <a:ea typeface="+mn-ea"/>
                <a:cs typeface="+mn-cs"/>
              </a:rPr>
              <a:t> ends with the supremacy of the second one and the persuasion of the other half of the </a:t>
            </a:r>
            <a:r>
              <a:rPr lang="en-GB" sz="1400" kern="1200" dirty="0" err="1">
                <a:solidFill>
                  <a:schemeClr val="tx1"/>
                </a:solidFill>
                <a:latin typeface="Arial" panose="020B0604020202020204" pitchFamily="34" charset="0"/>
                <a:ea typeface="+mn-ea"/>
                <a:cs typeface="+mn-cs"/>
              </a:rPr>
              <a:t>Choros</a:t>
            </a:r>
            <a:r>
              <a:rPr lang="en-GB" sz="1400" kern="1200" dirty="0">
                <a:solidFill>
                  <a:schemeClr val="tx1"/>
                </a:solidFill>
                <a:latin typeface="Arial" panose="020B0604020202020204" pitchFamily="34" charset="0"/>
                <a:ea typeface="+mn-ea"/>
                <a:cs typeface="+mn-cs"/>
              </a:rPr>
              <a:t>. The comedy is concluded with </a:t>
            </a:r>
            <a:r>
              <a:rPr lang="en-GB" sz="1400" kern="1200" dirty="0" err="1">
                <a:solidFill>
                  <a:schemeClr val="tx1"/>
                </a:solidFill>
                <a:latin typeface="Arial" panose="020B0604020202020204" pitchFamily="34" charset="0"/>
                <a:ea typeface="+mn-ea"/>
                <a:cs typeface="+mn-cs"/>
              </a:rPr>
              <a:t>Dikaiopolis</a:t>
            </a:r>
            <a:r>
              <a:rPr lang="en-GB" sz="1400" kern="1200" dirty="0">
                <a:solidFill>
                  <a:schemeClr val="tx1"/>
                </a:solidFill>
                <a:latin typeface="Arial" panose="020B0604020202020204" pitchFamily="34" charset="0"/>
                <a:ea typeface="+mn-ea"/>
                <a:cs typeface="+mn-cs"/>
              </a:rPr>
              <a:t>’ being awarded with the prize of wine-drinking and </a:t>
            </a:r>
            <a:r>
              <a:rPr lang="en-GB" sz="1400" kern="1200" dirty="0" err="1">
                <a:solidFill>
                  <a:schemeClr val="tx1"/>
                </a:solidFill>
                <a:latin typeface="Arial" panose="020B0604020202020204" pitchFamily="34" charset="0"/>
                <a:ea typeface="+mn-ea"/>
                <a:cs typeface="+mn-cs"/>
              </a:rPr>
              <a:t>Lamachus</a:t>
            </a:r>
            <a:r>
              <a:rPr lang="en-GB" sz="1400" kern="1200" dirty="0">
                <a:solidFill>
                  <a:schemeClr val="tx1"/>
                </a:solidFill>
                <a:latin typeface="Arial" panose="020B0604020202020204" pitchFamily="34" charset="0"/>
                <a:ea typeface="+mn-ea"/>
                <a:cs typeface="+mn-cs"/>
              </a:rPr>
              <a:t> getting injured in battle.</a:t>
            </a:r>
            <a:endParaRPr lang="en-US" sz="1400" b="0" i="0" dirty="0">
              <a:solidFill>
                <a:srgbClr val="2021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114093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0552D9-5F11-76D4-0456-EC7FE5E62DF7}"/>
              </a:ext>
            </a:extLst>
          </p:cNvPr>
          <p:cNvSpPr>
            <a:spLocks noGrp="1"/>
          </p:cNvSpPr>
          <p:nvPr>
            <p:ph type="title"/>
          </p:nvPr>
        </p:nvSpPr>
        <p:spPr>
          <a:xfrm>
            <a:off x="1171444" y="1685181"/>
            <a:ext cx="9252154" cy="1016654"/>
          </a:xfrm>
        </p:spPr>
        <p:txBody>
          <a:bodyPr>
            <a:normAutofit/>
          </a:bodyPr>
          <a:lstStyle/>
          <a:p>
            <a:pPr>
              <a:lnSpc>
                <a:spcPct val="90000"/>
              </a:lnSpc>
            </a:pPr>
            <a:r>
              <a:rPr lang="en-US" sz="3300" dirty="0">
                <a:solidFill>
                  <a:schemeClr val="tx1"/>
                </a:solidFill>
              </a:rPr>
              <a:t>From the </a:t>
            </a:r>
            <a:r>
              <a:rPr lang="en-US" sz="3300" dirty="0" err="1">
                <a:solidFill>
                  <a:schemeClr val="tx1"/>
                </a:solidFill>
              </a:rPr>
              <a:t>Acharnians</a:t>
            </a:r>
            <a:r>
              <a:rPr lang="en-US" sz="3300" dirty="0">
                <a:solidFill>
                  <a:schemeClr val="tx1"/>
                </a:solidFill>
              </a:rPr>
              <a:t> to Lysistrata</a:t>
            </a:r>
            <a:br>
              <a:rPr lang="en-US" sz="3300" dirty="0">
                <a:solidFill>
                  <a:schemeClr val="tx1"/>
                </a:solidFill>
              </a:rPr>
            </a:br>
            <a:r>
              <a:rPr lang="en-US" sz="3300" dirty="0">
                <a:solidFill>
                  <a:schemeClr val="tx1"/>
                </a:solidFill>
              </a:rPr>
              <a:t>b. </a:t>
            </a:r>
            <a:r>
              <a:rPr lang="en-GB" sz="3300" dirty="0">
                <a:solidFill>
                  <a:schemeClr val="tx1"/>
                </a:solidFill>
              </a:rPr>
              <a:t>Irene (Peace)  (City Dionysia 421)</a:t>
            </a:r>
            <a:endParaRPr lang="el-GR" sz="3300" dirty="0">
              <a:solidFill>
                <a:schemeClr val="tx1"/>
              </a:solidFill>
            </a:endParaRPr>
          </a:p>
        </p:txBody>
      </p:sp>
      <p:sp>
        <p:nvSpPr>
          <p:cNvPr id="3" name="Θέση περιεχομένου 2">
            <a:extLst>
              <a:ext uri="{FF2B5EF4-FFF2-40B4-BE49-F238E27FC236}">
                <a16:creationId xmlns:a16="http://schemas.microsoft.com/office/drawing/2014/main" id="{4BEF8711-6F10-81C1-6A89-6B0F5D1AA143}"/>
              </a:ext>
            </a:extLst>
          </p:cNvPr>
          <p:cNvSpPr>
            <a:spLocks/>
          </p:cNvSpPr>
          <p:nvPr/>
        </p:nvSpPr>
        <p:spPr>
          <a:xfrm>
            <a:off x="1564051" y="3015201"/>
            <a:ext cx="3078428" cy="3156849"/>
          </a:xfrm>
          <a:prstGeom prst="rect">
            <a:avLst/>
          </a:prstGeom>
        </p:spPr>
        <p:txBody>
          <a:bodyPr/>
          <a:lstStyle/>
          <a:p>
            <a:pPr defTabSz="342900">
              <a:spcAft>
                <a:spcPts val="600"/>
              </a:spcAft>
            </a:pPr>
            <a:r>
              <a:rPr lang="en-GB" sz="1350" kern="1200" dirty="0">
                <a:solidFill>
                  <a:schemeClr val="tx1"/>
                </a:solidFill>
                <a:latin typeface="+mn-lt"/>
                <a:ea typeface="+mn-ea"/>
                <a:cs typeface="+mn-cs"/>
              </a:rPr>
              <a:t>Brief historical references:</a:t>
            </a:r>
          </a:p>
          <a:p>
            <a:pPr defTabSz="342900">
              <a:spcAft>
                <a:spcPts val="600"/>
              </a:spcAft>
            </a:pPr>
            <a:r>
              <a:rPr lang="en-GB" sz="1350" kern="1200" dirty="0">
                <a:solidFill>
                  <a:schemeClr val="tx1"/>
                </a:solidFill>
                <a:latin typeface="+mn-lt"/>
                <a:ea typeface="+mn-ea"/>
                <a:cs typeface="+mn-cs"/>
              </a:rPr>
              <a:t>Irene was staged in the City Dionysia by 421. The Peloponnesian war had been conducted for ten years since then. In 423 there was a short truce, which was undermined by both rivals; </a:t>
            </a:r>
            <a:r>
              <a:rPr lang="en-GB" sz="1350" dirty="0"/>
              <a:t>C</a:t>
            </a:r>
            <a:r>
              <a:rPr lang="en-GB" sz="1350" kern="1200" dirty="0">
                <a:solidFill>
                  <a:schemeClr val="tx1"/>
                </a:solidFill>
                <a:latin typeface="+mn-lt"/>
                <a:ea typeface="+mn-ea"/>
                <a:cs typeface="+mn-cs"/>
              </a:rPr>
              <a:t>leon (Athenian) and </a:t>
            </a:r>
            <a:r>
              <a:rPr lang="en-GB" sz="1350" kern="1200" dirty="0" err="1">
                <a:solidFill>
                  <a:schemeClr val="tx1"/>
                </a:solidFill>
                <a:latin typeface="+mn-lt"/>
                <a:ea typeface="+mn-ea"/>
                <a:cs typeface="+mn-cs"/>
              </a:rPr>
              <a:t>Vrasidas</a:t>
            </a:r>
            <a:r>
              <a:rPr lang="en-GB" sz="1350" kern="1200" dirty="0">
                <a:solidFill>
                  <a:schemeClr val="tx1"/>
                </a:solidFill>
                <a:latin typeface="+mn-lt"/>
                <a:ea typeface="+mn-ea"/>
                <a:cs typeface="+mn-cs"/>
              </a:rPr>
              <a:t> (Spartan). The truce is violated by </a:t>
            </a:r>
            <a:r>
              <a:rPr lang="en-GB" sz="1350" kern="1200" dirty="0" err="1">
                <a:solidFill>
                  <a:schemeClr val="tx1"/>
                </a:solidFill>
                <a:latin typeface="+mn-lt"/>
                <a:ea typeface="+mn-ea"/>
                <a:cs typeface="+mn-cs"/>
              </a:rPr>
              <a:t>Kleon’s</a:t>
            </a:r>
            <a:r>
              <a:rPr lang="en-GB" sz="1350" kern="1200" dirty="0">
                <a:solidFill>
                  <a:schemeClr val="tx1"/>
                </a:solidFill>
                <a:latin typeface="+mn-lt"/>
                <a:ea typeface="+mn-ea"/>
                <a:cs typeface="+mn-cs"/>
              </a:rPr>
              <a:t> march to Traces and </a:t>
            </a:r>
            <a:r>
              <a:rPr lang="en-GB" sz="1350" kern="1200" dirty="0" err="1">
                <a:solidFill>
                  <a:schemeClr val="tx1"/>
                </a:solidFill>
                <a:latin typeface="+mn-lt"/>
                <a:ea typeface="+mn-ea"/>
                <a:cs typeface="+mn-cs"/>
              </a:rPr>
              <a:t>Vrasidas</a:t>
            </a:r>
            <a:r>
              <a:rPr lang="en-GB" sz="1350" kern="1200" dirty="0">
                <a:solidFill>
                  <a:schemeClr val="tx1"/>
                </a:solidFill>
                <a:latin typeface="+mn-lt"/>
                <a:ea typeface="+mn-ea"/>
                <a:cs typeface="+mn-cs"/>
              </a:rPr>
              <a:t>’ to Potidaea.</a:t>
            </a:r>
            <a:endParaRPr lang="el-GR" dirty="0"/>
          </a:p>
        </p:txBody>
      </p:sp>
      <p:sp>
        <p:nvSpPr>
          <p:cNvPr id="4" name="TextBox 3">
            <a:extLst>
              <a:ext uri="{FF2B5EF4-FFF2-40B4-BE49-F238E27FC236}">
                <a16:creationId xmlns:a16="http://schemas.microsoft.com/office/drawing/2014/main" id="{FD681501-0EAC-FCDF-2E0F-3E9A3BB7FF9F}"/>
              </a:ext>
            </a:extLst>
          </p:cNvPr>
          <p:cNvSpPr txBox="1"/>
          <p:nvPr/>
        </p:nvSpPr>
        <p:spPr>
          <a:xfrm>
            <a:off x="4818146" y="2810256"/>
            <a:ext cx="5811033" cy="3404277"/>
          </a:xfrm>
          <a:prstGeom prst="rect">
            <a:avLst/>
          </a:prstGeom>
          <a:noFill/>
        </p:spPr>
        <p:txBody>
          <a:bodyPr wrap="square" rtlCol="0">
            <a:spAutoFit/>
          </a:bodyPr>
          <a:lstStyle/>
          <a:p>
            <a:pPr defTabSz="342900">
              <a:spcAft>
                <a:spcPts val="600"/>
              </a:spcAft>
            </a:pPr>
            <a:r>
              <a:rPr lang="en-GB" sz="1350" kern="1200" dirty="0">
                <a:solidFill>
                  <a:schemeClr val="tx1"/>
                </a:solidFill>
                <a:latin typeface="+mn-lt"/>
                <a:ea typeface="+mn-ea"/>
                <a:cs typeface="+mn-cs"/>
              </a:rPr>
              <a:t>Plot: The play begins with the appearance of two slaves feeding the giant beetle of the farmer </a:t>
            </a:r>
            <a:r>
              <a:rPr lang="en-GB" sz="1350" kern="1200" dirty="0" err="1">
                <a:solidFill>
                  <a:schemeClr val="tx1"/>
                </a:solidFill>
                <a:latin typeface="+mn-lt"/>
                <a:ea typeface="+mn-ea"/>
                <a:cs typeface="+mn-cs"/>
              </a:rPr>
              <a:t>Trygaios</a:t>
            </a:r>
            <a:r>
              <a:rPr lang="en-GB" sz="1350" kern="1200" dirty="0">
                <a:solidFill>
                  <a:schemeClr val="tx1"/>
                </a:solidFill>
                <a:latin typeface="+mn-lt"/>
                <a:ea typeface="+mn-ea"/>
                <a:cs typeface="+mn-cs"/>
              </a:rPr>
              <a:t> who is aiming at mounting Olympus to find Zeus and asking for the troubles of Greeks from the war. Indeed, he begins his scheme but reaching the sky palace of gods, </a:t>
            </a:r>
            <a:r>
              <a:rPr lang="en-GB" sz="1350" kern="1200" dirty="0" err="1">
                <a:solidFill>
                  <a:schemeClr val="tx1"/>
                </a:solidFill>
                <a:latin typeface="+mn-lt"/>
                <a:ea typeface="+mn-ea"/>
                <a:cs typeface="+mn-cs"/>
              </a:rPr>
              <a:t>Trygaios</a:t>
            </a:r>
            <a:r>
              <a:rPr lang="en-GB" sz="1350" kern="1200" dirty="0">
                <a:solidFill>
                  <a:schemeClr val="tx1"/>
                </a:solidFill>
                <a:latin typeface="+mn-lt"/>
                <a:ea typeface="+mn-ea"/>
                <a:cs typeface="+mn-cs"/>
              </a:rPr>
              <a:t> meets only Hermes, who announces </a:t>
            </a:r>
            <a:r>
              <a:rPr lang="en-GB" sz="1350" kern="1200" dirty="0" err="1">
                <a:solidFill>
                  <a:schemeClr val="tx1"/>
                </a:solidFill>
                <a:latin typeface="+mn-lt"/>
                <a:ea typeface="+mn-ea"/>
                <a:cs typeface="+mn-cs"/>
              </a:rPr>
              <a:t>Trygaios</a:t>
            </a:r>
            <a:r>
              <a:rPr lang="en-GB" sz="1350" kern="1200" dirty="0">
                <a:solidFill>
                  <a:schemeClr val="tx1"/>
                </a:solidFill>
                <a:latin typeface="+mn-lt"/>
                <a:ea typeface="+mn-ea"/>
                <a:cs typeface="+mn-cs"/>
              </a:rPr>
              <a:t> that the gods have been withdrawn to higher places disgusted by the ferocities of human. The leadership of Olympus is at the hand of </a:t>
            </a:r>
            <a:r>
              <a:rPr lang="en-GB" sz="1350" kern="1200" dirty="0" err="1">
                <a:solidFill>
                  <a:schemeClr val="tx1"/>
                </a:solidFill>
                <a:latin typeface="+mn-lt"/>
                <a:ea typeface="+mn-ea"/>
                <a:cs typeface="+mn-cs"/>
              </a:rPr>
              <a:t>Polemos</a:t>
            </a:r>
            <a:r>
              <a:rPr lang="en-GB" sz="1350" kern="1200" dirty="0">
                <a:solidFill>
                  <a:schemeClr val="tx1"/>
                </a:solidFill>
                <a:latin typeface="+mn-lt"/>
                <a:ea typeface="+mn-ea"/>
                <a:cs typeface="+mn-cs"/>
              </a:rPr>
              <a:t> who has imprisoned Irene (Peace) and he is searching a giant pestle to melt the Greek cities. </a:t>
            </a:r>
            <a:r>
              <a:rPr lang="en-GB" sz="1350" kern="1200" dirty="0" err="1">
                <a:solidFill>
                  <a:schemeClr val="tx1"/>
                </a:solidFill>
                <a:latin typeface="+mn-lt"/>
                <a:ea typeface="+mn-ea"/>
                <a:cs typeface="+mn-cs"/>
              </a:rPr>
              <a:t>Trygaios</a:t>
            </a:r>
            <a:r>
              <a:rPr lang="en-GB" sz="1350" kern="1200" dirty="0">
                <a:solidFill>
                  <a:schemeClr val="tx1"/>
                </a:solidFill>
                <a:latin typeface="+mn-lt"/>
                <a:ea typeface="+mn-ea"/>
                <a:cs typeface="+mn-cs"/>
              </a:rPr>
              <a:t> eavesdrops the plot of </a:t>
            </a:r>
            <a:r>
              <a:rPr lang="en-GB" sz="1350" kern="1200" dirty="0" err="1">
                <a:solidFill>
                  <a:schemeClr val="tx1"/>
                </a:solidFill>
                <a:latin typeface="+mn-lt"/>
                <a:ea typeface="+mn-ea"/>
                <a:cs typeface="+mn-cs"/>
              </a:rPr>
              <a:t>Polemos</a:t>
            </a:r>
            <a:r>
              <a:rPr lang="en-GB" sz="1350" kern="1200" dirty="0">
                <a:solidFill>
                  <a:schemeClr val="tx1"/>
                </a:solidFill>
                <a:latin typeface="+mn-lt"/>
                <a:ea typeface="+mn-ea"/>
                <a:cs typeface="+mn-cs"/>
              </a:rPr>
              <a:t>’ and with the assistance of Hermes, due to the lack of </a:t>
            </a:r>
            <a:r>
              <a:rPr lang="en-GB" sz="1350" kern="1200" dirty="0" err="1">
                <a:solidFill>
                  <a:schemeClr val="tx1"/>
                </a:solidFill>
                <a:latin typeface="+mn-lt"/>
                <a:ea typeface="+mn-ea"/>
                <a:cs typeface="+mn-cs"/>
              </a:rPr>
              <a:t>Polemos</a:t>
            </a:r>
            <a:r>
              <a:rPr lang="en-GB" sz="1350" kern="1200" dirty="0">
                <a:solidFill>
                  <a:schemeClr val="tx1"/>
                </a:solidFill>
                <a:latin typeface="+mn-lt"/>
                <a:ea typeface="+mn-ea"/>
                <a:cs typeface="+mn-cs"/>
              </a:rPr>
              <a:t>’ servant </a:t>
            </a:r>
            <a:r>
              <a:rPr lang="en-GB" sz="1350" kern="1200" dirty="0" err="1">
                <a:solidFill>
                  <a:schemeClr val="tx1"/>
                </a:solidFill>
                <a:latin typeface="+mn-lt"/>
                <a:ea typeface="+mn-ea"/>
                <a:cs typeface="+mn-cs"/>
              </a:rPr>
              <a:t>Kydimos</a:t>
            </a:r>
            <a:r>
              <a:rPr lang="en-GB" sz="1350" kern="1200" dirty="0">
                <a:solidFill>
                  <a:schemeClr val="tx1"/>
                </a:solidFill>
                <a:latin typeface="+mn-lt"/>
                <a:ea typeface="+mn-ea"/>
                <a:cs typeface="+mn-cs"/>
              </a:rPr>
              <a:t> to find a proper pestle, they  seize the chance to set Irene free. Together with the Greek </a:t>
            </a:r>
            <a:r>
              <a:rPr lang="en-GB" sz="1350" kern="1200" dirty="0" err="1">
                <a:solidFill>
                  <a:schemeClr val="tx1"/>
                </a:solidFill>
                <a:latin typeface="+mn-lt"/>
                <a:ea typeface="+mn-ea"/>
                <a:cs typeface="+mn-cs"/>
              </a:rPr>
              <a:t>choros</a:t>
            </a:r>
            <a:r>
              <a:rPr lang="en-GB" sz="1350" kern="1200" dirty="0">
                <a:solidFill>
                  <a:schemeClr val="tx1"/>
                </a:solidFill>
                <a:latin typeface="+mn-lt"/>
                <a:ea typeface="+mn-ea"/>
                <a:cs typeface="+mn-cs"/>
              </a:rPr>
              <a:t> (dance) they free Irene and </a:t>
            </a:r>
            <a:r>
              <a:rPr lang="en-GB" sz="1350" kern="1200" dirty="0" err="1">
                <a:solidFill>
                  <a:schemeClr val="tx1"/>
                </a:solidFill>
                <a:latin typeface="+mn-lt"/>
                <a:ea typeface="+mn-ea"/>
                <a:cs typeface="+mn-cs"/>
              </a:rPr>
              <a:t>Opora</a:t>
            </a:r>
            <a:r>
              <a:rPr lang="en-GB" sz="1350" kern="1200" dirty="0">
                <a:solidFill>
                  <a:schemeClr val="tx1"/>
                </a:solidFill>
                <a:latin typeface="+mn-lt"/>
                <a:ea typeface="+mn-ea"/>
                <a:cs typeface="+mn-cs"/>
              </a:rPr>
              <a:t> and Theoria. Theoria is leading the parliament to guide Athenians. An offering is done for Irene and a parabasis is depicting life in peace in contradiction to times of war. The play end with the union of </a:t>
            </a:r>
            <a:r>
              <a:rPr lang="en-GB" sz="1350" kern="1200" dirty="0" err="1">
                <a:solidFill>
                  <a:schemeClr val="tx1"/>
                </a:solidFill>
                <a:latin typeface="+mn-lt"/>
                <a:ea typeface="+mn-ea"/>
                <a:cs typeface="+mn-cs"/>
              </a:rPr>
              <a:t>Trygaios</a:t>
            </a:r>
            <a:r>
              <a:rPr lang="en-GB" sz="1350" kern="1200" dirty="0">
                <a:solidFill>
                  <a:schemeClr val="tx1"/>
                </a:solidFill>
                <a:latin typeface="+mn-lt"/>
                <a:ea typeface="+mn-ea"/>
                <a:cs typeface="+mn-cs"/>
              </a:rPr>
              <a:t> and </a:t>
            </a:r>
            <a:r>
              <a:rPr lang="en-GB" sz="1350" kern="1200" dirty="0" err="1">
                <a:solidFill>
                  <a:schemeClr val="tx1"/>
                </a:solidFill>
                <a:latin typeface="+mn-lt"/>
                <a:ea typeface="+mn-ea"/>
                <a:cs typeface="+mn-cs"/>
              </a:rPr>
              <a:t>Opora</a:t>
            </a:r>
            <a:r>
              <a:rPr lang="en-GB" sz="1350" kern="1200" dirty="0">
                <a:solidFill>
                  <a:schemeClr val="tx1"/>
                </a:solidFill>
                <a:latin typeface="+mn-lt"/>
                <a:ea typeface="+mn-ea"/>
                <a:cs typeface="+mn-cs"/>
              </a:rPr>
              <a:t>.</a:t>
            </a:r>
            <a:endParaRPr lang="el-GR" dirty="0"/>
          </a:p>
        </p:txBody>
      </p:sp>
    </p:spTree>
    <p:extLst>
      <p:ext uri="{BB962C8B-B14F-4D97-AF65-F5344CB8AC3E}">
        <p14:creationId xmlns:p14="http://schemas.microsoft.com/office/powerpoint/2010/main" val="297621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43C2C7-30DD-67A0-DE59-EEB96C9650C2}"/>
              </a:ext>
            </a:extLst>
          </p:cNvPr>
          <p:cNvSpPr>
            <a:spLocks noGrp="1"/>
          </p:cNvSpPr>
          <p:nvPr>
            <p:ph type="title"/>
          </p:nvPr>
        </p:nvSpPr>
        <p:spPr>
          <a:xfrm>
            <a:off x="5411931" y="452718"/>
            <a:ext cx="4638903" cy="1400530"/>
          </a:xfrm>
        </p:spPr>
        <p:txBody>
          <a:bodyPr>
            <a:normAutofit/>
          </a:bodyPr>
          <a:lstStyle/>
          <a:p>
            <a:pPr>
              <a:lnSpc>
                <a:spcPct val="90000"/>
              </a:lnSpc>
            </a:pPr>
            <a:r>
              <a:rPr lang="en-GB" sz="3300"/>
              <a:t>Quotations from Aristophanes’ plays	</a:t>
            </a:r>
            <a:endParaRPr lang="el-GR" sz="3300"/>
          </a:p>
        </p:txBody>
      </p:sp>
      <p:pic>
        <p:nvPicPr>
          <p:cNvPr id="5" name="Εικόνα 4" descr="Εικόνα που περιέχει γλυπτική, άγαλμα, Λιθογλυπτική, γλυπτό&#10;&#10;Περιγραφή που δημιουργήθηκε αυτόματα">
            <a:extLst>
              <a:ext uri="{FF2B5EF4-FFF2-40B4-BE49-F238E27FC236}">
                <a16:creationId xmlns:a16="http://schemas.microsoft.com/office/drawing/2014/main" id="{DCB16768-D1BE-F9B2-909C-408CD2C74867}"/>
              </a:ext>
            </a:extLst>
          </p:cNvPr>
          <p:cNvPicPr>
            <a:picLocks noChangeAspect="1"/>
          </p:cNvPicPr>
          <p:nvPr/>
        </p:nvPicPr>
        <p:blipFill>
          <a:blip r:embed="rId2">
            <a:extLst>
              <a:ext uri="{28A0092B-C50C-407E-A947-70E740481C1C}">
                <a14:useLocalDpi xmlns:a14="http://schemas.microsoft.com/office/drawing/2010/main" val="0"/>
              </a:ext>
            </a:extLst>
          </a:blip>
          <a:srcRect l="26432" r="26433"/>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3" name="Θέση περιεχομένου 2">
            <a:extLst>
              <a:ext uri="{FF2B5EF4-FFF2-40B4-BE49-F238E27FC236}">
                <a16:creationId xmlns:a16="http://schemas.microsoft.com/office/drawing/2014/main" id="{40A5280B-97EE-EA10-457D-D2B96C035AD2}"/>
              </a:ext>
            </a:extLst>
          </p:cNvPr>
          <p:cNvSpPr>
            <a:spLocks noGrp="1"/>
          </p:cNvSpPr>
          <p:nvPr>
            <p:ph idx="1"/>
          </p:nvPr>
        </p:nvSpPr>
        <p:spPr>
          <a:xfrm>
            <a:off x="5410950" y="2052918"/>
            <a:ext cx="4638903" cy="4195481"/>
          </a:xfrm>
        </p:spPr>
        <p:txBody>
          <a:bodyPr>
            <a:normAutofit/>
          </a:bodyPr>
          <a:lstStyle/>
          <a:p>
            <a:pPr marL="0" indent="0">
              <a:lnSpc>
                <a:spcPct val="90000"/>
              </a:lnSpc>
              <a:buNone/>
            </a:pPr>
            <a:r>
              <a:rPr lang="el-GR" sz="1200" dirty="0">
                <a:solidFill>
                  <a:schemeClr val="tx1"/>
                </a:solidFill>
              </a:rPr>
              <a:t>«Ω Δία, τι θα κάνεις στο λαό μας;</a:t>
            </a:r>
          </a:p>
          <a:p>
            <a:pPr marL="0" indent="0">
              <a:lnSpc>
                <a:spcPct val="90000"/>
              </a:lnSpc>
              <a:buNone/>
            </a:pPr>
            <a:r>
              <a:rPr lang="el-GR" sz="1200" dirty="0">
                <a:solidFill>
                  <a:schemeClr val="tx1"/>
                </a:solidFill>
              </a:rPr>
              <a:t>/Δεν το κατάλαβες ότι ξεπάτωσες τις πολιτείες;» (Ειρήνη, 62-63)»</a:t>
            </a:r>
          </a:p>
          <a:p>
            <a:pPr>
              <a:lnSpc>
                <a:spcPct val="90000"/>
              </a:lnSpc>
            </a:pPr>
            <a:endParaRPr lang="el-GR" sz="1200" dirty="0">
              <a:solidFill>
                <a:schemeClr val="tx1"/>
              </a:solidFill>
            </a:endParaRPr>
          </a:p>
          <a:p>
            <a:pPr marL="0" indent="0">
              <a:lnSpc>
                <a:spcPct val="90000"/>
              </a:lnSpc>
              <a:buNone/>
            </a:pPr>
            <a:r>
              <a:rPr lang="el-GR" sz="1200" dirty="0">
                <a:solidFill>
                  <a:schemeClr val="tx1"/>
                </a:solidFill>
              </a:rPr>
              <a:t>«ΤΡ. Για ποιο λόγο </a:t>
            </a:r>
            <a:r>
              <a:rPr lang="el-GR" sz="1200" dirty="0" err="1">
                <a:solidFill>
                  <a:schemeClr val="tx1"/>
                </a:solidFill>
              </a:rPr>
              <a:t>ξεκουβάλησαν</a:t>
            </a:r>
            <a:r>
              <a:rPr lang="el-GR" sz="1200" dirty="0">
                <a:solidFill>
                  <a:schemeClr val="tx1"/>
                </a:solidFill>
              </a:rPr>
              <a:t> οι θεοί;</a:t>
            </a:r>
          </a:p>
          <a:p>
            <a:pPr marL="0" indent="0">
              <a:lnSpc>
                <a:spcPct val="90000"/>
              </a:lnSpc>
              <a:buNone/>
            </a:pPr>
            <a:r>
              <a:rPr lang="el-GR" sz="1200" dirty="0">
                <a:solidFill>
                  <a:schemeClr val="tx1"/>
                </a:solidFill>
              </a:rPr>
              <a:t>/ΕΡ. Θύμωσαν με τους Έλληνες. Έβαλαν τον Πόλεμο</a:t>
            </a:r>
          </a:p>
          <a:p>
            <a:pPr marL="0" indent="0">
              <a:lnSpc>
                <a:spcPct val="90000"/>
              </a:lnSpc>
              <a:buNone/>
            </a:pPr>
            <a:r>
              <a:rPr lang="el-GR" sz="1200" dirty="0">
                <a:solidFill>
                  <a:schemeClr val="tx1"/>
                </a:solidFill>
              </a:rPr>
              <a:t>/Εκεί που ζούσαν οι ίδιοι και σας παράδωσαν/</a:t>
            </a:r>
          </a:p>
          <a:p>
            <a:pPr marL="0" indent="0">
              <a:lnSpc>
                <a:spcPct val="90000"/>
              </a:lnSpc>
              <a:buNone/>
            </a:pPr>
            <a:r>
              <a:rPr lang="el-GR" sz="1200" dirty="0">
                <a:solidFill>
                  <a:schemeClr val="tx1"/>
                </a:solidFill>
              </a:rPr>
              <a:t>Σ’ αυτόν να σα κάνει ό,τι θέλει. Εκείνοι/ </a:t>
            </a:r>
          </a:p>
          <a:p>
            <a:pPr marL="0" indent="0">
              <a:lnSpc>
                <a:spcPct val="90000"/>
              </a:lnSpc>
              <a:buNone/>
            </a:pPr>
            <a:r>
              <a:rPr lang="el-GR" sz="1200" dirty="0">
                <a:solidFill>
                  <a:schemeClr val="tx1"/>
                </a:solidFill>
              </a:rPr>
              <a:t>Πήγαν να μείνουν όσο πιο ψηλά γίνεται,/</a:t>
            </a:r>
          </a:p>
          <a:p>
            <a:pPr marL="0" indent="0">
              <a:lnSpc>
                <a:spcPct val="90000"/>
              </a:lnSpc>
              <a:buNone/>
            </a:pPr>
            <a:r>
              <a:rPr lang="el-GR" sz="1200" dirty="0">
                <a:solidFill>
                  <a:schemeClr val="tx1"/>
                </a:solidFill>
              </a:rPr>
              <a:t>Για να μην σας βλέπουν να πολεμάτε</a:t>
            </a:r>
          </a:p>
          <a:p>
            <a:pPr marL="0" indent="0">
              <a:lnSpc>
                <a:spcPct val="90000"/>
              </a:lnSpc>
              <a:buNone/>
            </a:pPr>
            <a:r>
              <a:rPr lang="el-GR" sz="1200" dirty="0">
                <a:solidFill>
                  <a:schemeClr val="tx1"/>
                </a:solidFill>
              </a:rPr>
              <a:t>/Μήτε ν’ ακούνε τα παρακάλια σας.» (Ειρήνη, 204-209)</a:t>
            </a:r>
          </a:p>
          <a:p>
            <a:pPr>
              <a:lnSpc>
                <a:spcPct val="90000"/>
              </a:lnSpc>
            </a:pPr>
            <a:endParaRPr lang="el-GR" sz="1200" dirty="0">
              <a:solidFill>
                <a:schemeClr val="tx1"/>
              </a:solidFill>
            </a:endParaRPr>
          </a:p>
          <a:p>
            <a:pPr marL="0" indent="0">
              <a:lnSpc>
                <a:spcPct val="90000"/>
              </a:lnSpc>
              <a:buNone/>
            </a:pPr>
            <a:r>
              <a:rPr lang="el-GR" sz="1200" dirty="0">
                <a:solidFill>
                  <a:schemeClr val="tx1"/>
                </a:solidFill>
              </a:rPr>
              <a:t>«ΕΡ. Γιατί εσείς προτιμούσατε να πολεμάτε,</a:t>
            </a:r>
          </a:p>
          <a:p>
            <a:pPr marL="0" indent="0">
              <a:lnSpc>
                <a:spcPct val="90000"/>
              </a:lnSpc>
              <a:buNone/>
            </a:pPr>
            <a:r>
              <a:rPr lang="el-GR" sz="1200" dirty="0">
                <a:solidFill>
                  <a:schemeClr val="tx1"/>
                </a:solidFill>
              </a:rPr>
              <a:t>/Ενώ αυτοί σας έδωσαν πολλές φορές ευκαιρίες</a:t>
            </a:r>
          </a:p>
          <a:p>
            <a:pPr marL="0" indent="0">
              <a:lnSpc>
                <a:spcPct val="90000"/>
              </a:lnSpc>
              <a:buNone/>
            </a:pPr>
            <a:r>
              <a:rPr lang="el-GR" sz="1200" dirty="0">
                <a:solidFill>
                  <a:schemeClr val="tx1"/>
                </a:solidFill>
              </a:rPr>
              <a:t>/Για ειρήνη.» (Ειρήνη, 211-212)</a:t>
            </a:r>
          </a:p>
          <a:p>
            <a:pPr>
              <a:lnSpc>
                <a:spcPct val="90000"/>
              </a:lnSpc>
            </a:pPr>
            <a:endParaRPr lang="el-GR" sz="1100" dirty="0"/>
          </a:p>
        </p:txBody>
      </p:sp>
    </p:spTree>
    <p:extLst>
      <p:ext uri="{BB962C8B-B14F-4D97-AF65-F5344CB8AC3E}">
        <p14:creationId xmlns:p14="http://schemas.microsoft.com/office/powerpoint/2010/main" val="21041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CBE832C-DB74-475A-B7F8-2C97A7FA20E4}"/>
              </a:ext>
            </a:extLst>
          </p:cNvPr>
          <p:cNvSpPr>
            <a:spLocks noGrp="1"/>
          </p:cNvSpPr>
          <p:nvPr>
            <p:ph idx="1"/>
          </p:nvPr>
        </p:nvSpPr>
        <p:spPr>
          <a:xfrm>
            <a:off x="179184" y="574315"/>
            <a:ext cx="3731335" cy="3414026"/>
          </a:xfrm>
        </p:spPr>
        <p:txBody>
          <a:bodyPr/>
          <a:lstStyle/>
          <a:p>
            <a:pPr marL="0" indent="0">
              <a:buNone/>
            </a:pPr>
            <a:r>
              <a:rPr lang="el-GR" dirty="0"/>
              <a:t>«ΤΡ. Πες μου, τι ετοιμάζεται (εν. ο Πόλεμος) να κάνει για μας;/ ΕΡ. Ένα ξέρω μόνο. </a:t>
            </a:r>
            <a:r>
              <a:rPr lang="el-GR" dirty="0" err="1"/>
              <a:t>Χτές</a:t>
            </a:r>
            <a:r>
              <a:rPr lang="el-GR" dirty="0"/>
              <a:t> βράδυ κουβάλησε/ Μέσα ένα γιγάντιο γουδί./ ΤΡ. Και τι θα κάνει με το γουδί;/ ΕΡ. Θέλει να κοπανήσει σ’ αυτό τις πόλεις.» (Ειρήνη, 227-231)</a:t>
            </a:r>
          </a:p>
          <a:p>
            <a:endParaRPr lang="el-GR" dirty="0"/>
          </a:p>
        </p:txBody>
      </p:sp>
      <p:sp>
        <p:nvSpPr>
          <p:cNvPr id="5" name="TextBox 4">
            <a:extLst>
              <a:ext uri="{FF2B5EF4-FFF2-40B4-BE49-F238E27FC236}">
                <a16:creationId xmlns:a16="http://schemas.microsoft.com/office/drawing/2014/main" id="{5081653E-D5F8-2CAC-0E1D-24FC4819387D}"/>
              </a:ext>
            </a:extLst>
          </p:cNvPr>
          <p:cNvSpPr txBox="1"/>
          <p:nvPr/>
        </p:nvSpPr>
        <p:spPr>
          <a:xfrm>
            <a:off x="8793804" y="535787"/>
            <a:ext cx="2393004" cy="4247317"/>
          </a:xfrm>
          <a:prstGeom prst="rect">
            <a:avLst/>
          </a:prstGeom>
          <a:noFill/>
        </p:spPr>
        <p:txBody>
          <a:bodyPr wrap="square" rtlCol="0">
            <a:spAutoFit/>
          </a:bodyPr>
          <a:lstStyle/>
          <a:p>
            <a:r>
              <a:rPr lang="el-GR" dirty="0"/>
              <a:t>«ΧΟΡΟΣ: Εδώ με προθυμία προχωράτε ολόισα/</a:t>
            </a:r>
          </a:p>
          <a:p>
            <a:r>
              <a:rPr lang="el-GR" dirty="0"/>
              <a:t>Στη σωτηρία μας όλοι. Βοηθήστε,/</a:t>
            </a:r>
          </a:p>
          <a:p>
            <a:r>
              <a:rPr lang="el-GR" dirty="0" err="1"/>
              <a:t>Πανέλληνες</a:t>
            </a:r>
            <a:r>
              <a:rPr lang="el-GR" dirty="0"/>
              <a:t>, όσο ποτές ως τώρα, αφήνοντας/</a:t>
            </a:r>
          </a:p>
          <a:p>
            <a:r>
              <a:rPr lang="el-GR" dirty="0"/>
              <a:t>Στολές και παρατάξεις, γιατί η μέρα/</a:t>
            </a:r>
          </a:p>
          <a:p>
            <a:r>
              <a:rPr lang="el-GR" dirty="0"/>
              <a:t>Που εχθρεύεται το Λάμαχο, έχει λάμψει.» (Ειρήνη, 301-304)</a:t>
            </a:r>
          </a:p>
        </p:txBody>
      </p:sp>
      <p:sp>
        <p:nvSpPr>
          <p:cNvPr id="6" name="TextBox 5">
            <a:extLst>
              <a:ext uri="{FF2B5EF4-FFF2-40B4-BE49-F238E27FC236}">
                <a16:creationId xmlns:a16="http://schemas.microsoft.com/office/drawing/2014/main" id="{1FC3AEC8-3954-8798-0371-5F0FDA7989D2}"/>
              </a:ext>
            </a:extLst>
          </p:cNvPr>
          <p:cNvSpPr txBox="1"/>
          <p:nvPr/>
        </p:nvSpPr>
        <p:spPr>
          <a:xfrm>
            <a:off x="8511702" y="5447489"/>
            <a:ext cx="3287949" cy="1477328"/>
          </a:xfrm>
          <a:prstGeom prst="rect">
            <a:avLst/>
          </a:prstGeom>
          <a:noFill/>
        </p:spPr>
        <p:txBody>
          <a:bodyPr wrap="square" rtlCol="0">
            <a:spAutoFit/>
          </a:bodyPr>
          <a:lstStyle/>
          <a:p>
            <a:r>
              <a:rPr lang="el-GR" dirty="0"/>
              <a:t>«ΧΟΡΟΣ: Δεν μπορεί κανείς να μου την αρπάξει,/ μια και την πάρω στα χέρια μου (ενν. Ειρήνη)» (Ειρήνη, 316-317)</a:t>
            </a:r>
          </a:p>
        </p:txBody>
      </p:sp>
      <p:graphicFrame>
        <p:nvGraphicFramePr>
          <p:cNvPr id="8" name="TextBox 3">
            <a:extLst>
              <a:ext uri="{FF2B5EF4-FFF2-40B4-BE49-F238E27FC236}">
                <a16:creationId xmlns:a16="http://schemas.microsoft.com/office/drawing/2014/main" id="{FB6B298F-2A36-7CF1-02BE-D81783424DFB}"/>
              </a:ext>
            </a:extLst>
          </p:cNvPr>
          <p:cNvGraphicFramePr/>
          <p:nvPr/>
        </p:nvGraphicFramePr>
        <p:xfrm>
          <a:off x="4212077" y="1167319"/>
          <a:ext cx="3472774"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072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τέχνη, ζωγραφιά, ζωγραφική&#10;&#10;Περιγραφή που δημιουργήθηκε αυτόματα">
            <a:extLst>
              <a:ext uri="{FF2B5EF4-FFF2-40B4-BE49-F238E27FC236}">
                <a16:creationId xmlns:a16="http://schemas.microsoft.com/office/drawing/2014/main" id="{DD595A3B-D800-9DD7-C86F-FAFC16109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590" y="0"/>
            <a:ext cx="7348410" cy="4873557"/>
          </a:xfrm>
          <a:prstGeom prst="rect">
            <a:avLst/>
          </a:prstGeom>
          <a:noFill/>
        </p:spPr>
      </p:pic>
      <p:sp>
        <p:nvSpPr>
          <p:cNvPr id="3" name="Θέση περιεχομένου 2">
            <a:extLst>
              <a:ext uri="{FF2B5EF4-FFF2-40B4-BE49-F238E27FC236}">
                <a16:creationId xmlns:a16="http://schemas.microsoft.com/office/drawing/2014/main" id="{0616F674-2191-947E-5A75-8A3BDD4E2A66}"/>
              </a:ext>
            </a:extLst>
          </p:cNvPr>
          <p:cNvSpPr>
            <a:spLocks noGrp="1"/>
          </p:cNvSpPr>
          <p:nvPr>
            <p:ph idx="1"/>
          </p:nvPr>
        </p:nvSpPr>
        <p:spPr>
          <a:xfrm>
            <a:off x="208368" y="282484"/>
            <a:ext cx="3011488" cy="2475308"/>
          </a:xfrm>
        </p:spPr>
        <p:txBody>
          <a:bodyPr/>
          <a:lstStyle/>
          <a:p>
            <a:pPr marL="0" indent="0">
              <a:buNone/>
            </a:pPr>
            <a:r>
              <a:rPr lang="el-GR" dirty="0"/>
              <a:t>«ΤΡ.: Όμως εσείς που λαχταράτε την Ειρήνη,/</a:t>
            </a:r>
          </a:p>
          <a:p>
            <a:pPr marL="0" indent="0">
              <a:buNone/>
            </a:pPr>
            <a:r>
              <a:rPr lang="el-GR" dirty="0"/>
              <a:t>Τραβάτε γερά.</a:t>
            </a:r>
          </a:p>
          <a:p>
            <a:pPr marL="0" indent="0">
              <a:buNone/>
            </a:pPr>
            <a:r>
              <a:rPr lang="el-GR" dirty="0"/>
              <a:t>ΧΟ: Μα είναι μερικοί που εμποδίζουν.» (Ειρήνη, 497-499)</a:t>
            </a:r>
          </a:p>
        </p:txBody>
      </p:sp>
      <p:sp>
        <p:nvSpPr>
          <p:cNvPr id="4" name="TextBox 3">
            <a:extLst>
              <a:ext uri="{FF2B5EF4-FFF2-40B4-BE49-F238E27FC236}">
                <a16:creationId xmlns:a16="http://schemas.microsoft.com/office/drawing/2014/main" id="{D870A6AA-1C8F-C156-58DA-FD8A9A3393B9}"/>
              </a:ext>
            </a:extLst>
          </p:cNvPr>
          <p:cNvSpPr txBox="1"/>
          <p:nvPr/>
        </p:nvSpPr>
        <p:spPr>
          <a:xfrm>
            <a:off x="6750997" y="4987420"/>
            <a:ext cx="4499042" cy="1477328"/>
          </a:xfrm>
          <a:prstGeom prst="rect">
            <a:avLst/>
          </a:prstGeom>
          <a:noFill/>
        </p:spPr>
        <p:txBody>
          <a:bodyPr wrap="square" rtlCol="0">
            <a:spAutoFit/>
          </a:bodyPr>
          <a:lstStyle/>
          <a:p>
            <a:r>
              <a:rPr lang="el-GR" b="1" dirty="0"/>
              <a:t>«ΧΟ: Εμπρός, σύντροφοι, ας πιάσουμε μόνο/</a:t>
            </a:r>
          </a:p>
          <a:p>
            <a:r>
              <a:rPr lang="el-GR" b="1" dirty="0"/>
              <a:t>Εμείς οι αγρότες.</a:t>
            </a:r>
          </a:p>
          <a:p>
            <a:r>
              <a:rPr lang="el-GR" b="1" dirty="0"/>
              <a:t>ΤΡ.: Με σας πάει πολύ καλύτερα η δουλειά.» (Ειρήνη, 508-509)</a:t>
            </a:r>
          </a:p>
        </p:txBody>
      </p:sp>
      <p:sp>
        <p:nvSpPr>
          <p:cNvPr id="5" name="TextBox 4">
            <a:extLst>
              <a:ext uri="{FF2B5EF4-FFF2-40B4-BE49-F238E27FC236}">
                <a16:creationId xmlns:a16="http://schemas.microsoft.com/office/drawing/2014/main" id="{37455E8F-F83E-3BEC-6967-8DB4A9FA5983}"/>
              </a:ext>
            </a:extLst>
          </p:cNvPr>
          <p:cNvSpPr txBox="1"/>
          <p:nvPr/>
        </p:nvSpPr>
        <p:spPr>
          <a:xfrm>
            <a:off x="0" y="3287949"/>
            <a:ext cx="7258463" cy="2862322"/>
          </a:xfrm>
          <a:prstGeom prst="rect">
            <a:avLst/>
          </a:prstGeom>
          <a:noFill/>
        </p:spPr>
        <p:txBody>
          <a:bodyPr wrap="square" rtlCol="0">
            <a:spAutoFit/>
          </a:bodyPr>
          <a:lstStyle/>
          <a:p>
            <a:r>
              <a:rPr lang="el-GR" dirty="0"/>
              <a:t>«ΕΡ.: Για κοίτα τώρα τις πόλεις που συμφιλιώθηκαν,/ </a:t>
            </a:r>
          </a:p>
          <a:p>
            <a:r>
              <a:rPr lang="el-GR" dirty="0"/>
              <a:t>Πως μιλούν μεταξύ τους χαρούμενες και γελούν (…)</a:t>
            </a:r>
          </a:p>
          <a:p>
            <a:r>
              <a:rPr lang="el-GR" dirty="0"/>
              <a:t>Κοίτα τα πρόσωπα των θεατών,/</a:t>
            </a:r>
          </a:p>
          <a:p>
            <a:r>
              <a:rPr lang="el-GR" dirty="0"/>
              <a:t>Για να καταλάβεις τα κόλπα τους./</a:t>
            </a:r>
          </a:p>
          <a:p>
            <a:r>
              <a:rPr lang="el-GR" dirty="0"/>
              <a:t>ΤΡ.: Ακούστε, λαοί. Οι αγρότες να φύγουν αμέσως/</a:t>
            </a:r>
          </a:p>
          <a:p>
            <a:r>
              <a:rPr lang="el-GR" dirty="0"/>
              <a:t>Για τα χωράφια, παίρνοντας τα σύνεργά τους/</a:t>
            </a:r>
          </a:p>
          <a:p>
            <a:r>
              <a:rPr lang="el-GR" dirty="0"/>
              <a:t>Χωρίς ακόντια, λόγχες και σπαθιά. Γιατί όλα/</a:t>
            </a:r>
          </a:p>
          <a:p>
            <a:r>
              <a:rPr lang="el-GR" dirty="0"/>
              <a:t>Εδώ είναι γεμάτα από την παλιά ειρήνη./</a:t>
            </a:r>
          </a:p>
          <a:p>
            <a:r>
              <a:rPr lang="el-GR" dirty="0"/>
              <a:t>Καθένας λοιπόν να πάει στη δουλειά του,/</a:t>
            </a:r>
          </a:p>
          <a:p>
            <a:r>
              <a:rPr lang="el-GR" dirty="0"/>
              <a:t>Τραγουδώντας τον παιάνα. (Ειρήνη, 539-554)</a:t>
            </a:r>
          </a:p>
        </p:txBody>
      </p:sp>
    </p:spTree>
    <p:extLst>
      <p:ext uri="{BB962C8B-B14F-4D97-AF65-F5344CB8AC3E}">
        <p14:creationId xmlns:p14="http://schemas.microsoft.com/office/powerpoint/2010/main" val="251651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D240137-81DA-4FCF-A444-9568FA452A68}"/>
              </a:ext>
            </a:extLst>
          </p:cNvPr>
          <p:cNvSpPr>
            <a:spLocks/>
          </p:cNvSpPr>
          <p:nvPr/>
        </p:nvSpPr>
        <p:spPr>
          <a:xfrm>
            <a:off x="945045" y="643467"/>
            <a:ext cx="3974007" cy="3792699"/>
          </a:xfrm>
          <a:prstGeom prst="rect">
            <a:avLst/>
          </a:prstGeom>
        </p:spPr>
        <p:txBody>
          <a:bodyPr>
            <a:normAutofit/>
          </a:bodyPr>
          <a:lstStyle/>
          <a:p>
            <a:pPr defTabSz="411480">
              <a:spcAft>
                <a:spcPts val="600"/>
              </a:spcAft>
            </a:pPr>
            <a:r>
              <a:rPr lang="el-GR" sz="1620" kern="1200">
                <a:solidFill>
                  <a:srgbClr val="555555"/>
                </a:solidFill>
                <a:latin typeface="+mn-lt"/>
                <a:ea typeface="+mn-ea"/>
                <a:cs typeface="+mn-cs"/>
              </a:rPr>
              <a:t>«ΧΟ: Στους ξωμάχους και τους </a:t>
            </a:r>
            <a:r>
              <a:rPr lang="el-GR" sz="1620" kern="1200" err="1">
                <a:solidFill>
                  <a:srgbClr val="555555"/>
                </a:solidFill>
                <a:latin typeface="+mn-lt"/>
                <a:ea typeface="+mn-ea"/>
                <a:cs typeface="+mn-cs"/>
              </a:rPr>
              <a:t>δίκιους</a:t>
            </a:r>
            <a:r>
              <a:rPr lang="el-GR" sz="1620" kern="1200">
                <a:solidFill>
                  <a:srgbClr val="555555"/>
                </a:solidFill>
                <a:latin typeface="+mn-lt"/>
                <a:ea typeface="+mn-ea"/>
                <a:cs typeface="+mn-cs"/>
              </a:rPr>
              <a:t> μέρα ποθητή,/</a:t>
            </a:r>
          </a:p>
          <a:p>
            <a:pPr defTabSz="411480">
              <a:spcAft>
                <a:spcPts val="600"/>
              </a:spcAft>
            </a:pPr>
            <a:r>
              <a:rPr lang="el-GR" sz="1620" kern="1200">
                <a:solidFill>
                  <a:srgbClr val="555555"/>
                </a:solidFill>
                <a:latin typeface="+mn-lt"/>
                <a:ea typeface="+mn-ea"/>
                <a:cs typeface="+mn-cs"/>
              </a:rPr>
              <a:t>Χαίρομαι που σ’ αντικρύζω και να χαιρετήσω/</a:t>
            </a:r>
          </a:p>
          <a:p>
            <a:pPr defTabSz="411480">
              <a:spcAft>
                <a:spcPts val="600"/>
              </a:spcAft>
            </a:pPr>
            <a:r>
              <a:rPr lang="el-GR" sz="1620" kern="1200">
                <a:solidFill>
                  <a:srgbClr val="555555"/>
                </a:solidFill>
                <a:latin typeface="+mn-lt"/>
                <a:ea typeface="+mn-ea"/>
                <a:cs typeface="+mn-cs"/>
              </a:rPr>
              <a:t>Τις συκιές μου θέλω και τα αμπέλια που ‘χα/</a:t>
            </a:r>
          </a:p>
          <a:p>
            <a:pPr defTabSz="411480">
              <a:spcAft>
                <a:spcPts val="600"/>
              </a:spcAft>
            </a:pPr>
            <a:r>
              <a:rPr lang="el-GR" sz="1620" kern="1200">
                <a:solidFill>
                  <a:srgbClr val="555555"/>
                </a:solidFill>
                <a:latin typeface="+mn-lt"/>
                <a:ea typeface="+mn-ea"/>
                <a:cs typeface="+mn-cs"/>
              </a:rPr>
              <a:t>Μια φορά φυτέψει εγώ σαν ήμουν νέος/</a:t>
            </a:r>
          </a:p>
          <a:p>
            <a:pPr defTabSz="411480">
              <a:spcAft>
                <a:spcPts val="600"/>
              </a:spcAft>
            </a:pPr>
            <a:r>
              <a:rPr lang="el-GR" sz="1620" kern="1200">
                <a:solidFill>
                  <a:srgbClr val="555555"/>
                </a:solidFill>
                <a:latin typeface="+mn-lt"/>
                <a:ea typeface="+mn-ea"/>
                <a:cs typeface="+mn-cs"/>
              </a:rPr>
              <a:t>Και ποθεί η ψυχή μου να σας αγκαλιάσει,/</a:t>
            </a:r>
          </a:p>
          <a:p>
            <a:pPr defTabSz="411480">
              <a:spcAft>
                <a:spcPts val="600"/>
              </a:spcAft>
            </a:pPr>
            <a:r>
              <a:rPr lang="el-GR" sz="1620" kern="1200">
                <a:solidFill>
                  <a:srgbClr val="555555"/>
                </a:solidFill>
                <a:latin typeface="+mn-lt"/>
                <a:ea typeface="+mn-ea"/>
                <a:cs typeface="+mn-cs"/>
              </a:rPr>
              <a:t>Κι ας περάσαν από τότε τόσα χρόνια.» </a:t>
            </a:r>
          </a:p>
          <a:p>
            <a:pPr defTabSz="411480">
              <a:spcAft>
                <a:spcPts val="600"/>
              </a:spcAft>
            </a:pPr>
            <a:r>
              <a:rPr lang="el-GR" sz="1620" kern="1200">
                <a:solidFill>
                  <a:srgbClr val="555555"/>
                </a:solidFill>
                <a:latin typeface="+mn-lt"/>
                <a:ea typeface="+mn-ea"/>
                <a:cs typeface="+mn-cs"/>
              </a:rPr>
              <a:t>(Ειρήνη, 556-559)</a:t>
            </a:r>
            <a:endParaRPr lang="el-GR"/>
          </a:p>
        </p:txBody>
      </p:sp>
      <p:sp>
        <p:nvSpPr>
          <p:cNvPr id="4" name="Θέση περιεχομένου 3">
            <a:extLst>
              <a:ext uri="{FF2B5EF4-FFF2-40B4-BE49-F238E27FC236}">
                <a16:creationId xmlns:a16="http://schemas.microsoft.com/office/drawing/2014/main" id="{CD0B5760-765A-9705-92ED-FD244F922AA7}"/>
              </a:ext>
            </a:extLst>
          </p:cNvPr>
          <p:cNvSpPr>
            <a:spLocks/>
          </p:cNvSpPr>
          <p:nvPr/>
        </p:nvSpPr>
        <p:spPr>
          <a:xfrm>
            <a:off x="4997466" y="982348"/>
            <a:ext cx="3974008" cy="3796750"/>
          </a:xfrm>
          <a:prstGeom prst="rect">
            <a:avLst/>
          </a:prstGeom>
        </p:spPr>
        <p:txBody>
          <a:bodyPr>
            <a:normAutofit/>
          </a:bodyPr>
          <a:lstStyle/>
          <a:p>
            <a:pPr defTabSz="411480">
              <a:lnSpc>
                <a:spcPct val="90000"/>
              </a:lnSpc>
              <a:spcAft>
                <a:spcPts val="600"/>
              </a:spcAft>
            </a:pPr>
            <a:r>
              <a:rPr lang="el-GR" sz="1620" kern="1200">
                <a:solidFill>
                  <a:srgbClr val="555555"/>
                </a:solidFill>
                <a:latin typeface="+mn-lt"/>
                <a:ea typeface="+mn-ea"/>
                <a:cs typeface="+mn-cs"/>
              </a:rPr>
              <a:t>«ΙΕ.: (…) δεν το ‘</a:t>
            </a:r>
            <a:r>
              <a:rPr lang="el-GR" sz="1620" kern="1200" err="1">
                <a:solidFill>
                  <a:srgbClr val="555555"/>
                </a:solidFill>
                <a:latin typeface="+mn-lt"/>
                <a:ea typeface="+mn-ea"/>
                <a:cs typeface="+mn-cs"/>
              </a:rPr>
              <a:t>θελαν</a:t>
            </a:r>
            <a:r>
              <a:rPr lang="el-GR" sz="1620" kern="1200">
                <a:solidFill>
                  <a:srgbClr val="555555"/>
                </a:solidFill>
                <a:latin typeface="+mn-lt"/>
                <a:ea typeface="+mn-ea"/>
                <a:cs typeface="+mn-cs"/>
              </a:rPr>
              <a:t> οι </a:t>
            </a:r>
            <a:r>
              <a:rPr lang="el-GR" sz="1620" kern="1200" err="1">
                <a:solidFill>
                  <a:srgbClr val="555555"/>
                </a:solidFill>
                <a:latin typeface="+mn-lt"/>
                <a:ea typeface="+mn-ea"/>
                <a:cs typeface="+mn-cs"/>
              </a:rPr>
              <a:t>μκάριοι</a:t>
            </a:r>
            <a:r>
              <a:rPr lang="el-GR" sz="1620" kern="1200">
                <a:solidFill>
                  <a:srgbClr val="555555"/>
                </a:solidFill>
                <a:latin typeface="+mn-lt"/>
                <a:ea typeface="+mn-ea"/>
                <a:cs typeface="+mn-cs"/>
              </a:rPr>
              <a:t> θεοί/</a:t>
            </a:r>
          </a:p>
          <a:p>
            <a:pPr defTabSz="411480">
              <a:lnSpc>
                <a:spcPct val="90000"/>
              </a:lnSpc>
              <a:spcAft>
                <a:spcPts val="600"/>
              </a:spcAft>
            </a:pPr>
            <a:r>
              <a:rPr lang="el-GR" sz="1620" kern="1200">
                <a:solidFill>
                  <a:srgbClr val="555555"/>
                </a:solidFill>
                <a:latin typeface="+mn-lt"/>
                <a:ea typeface="+mn-ea"/>
                <a:cs typeface="+mn-cs"/>
              </a:rPr>
              <a:t>Να πάψουν οι πολεμικές κραυγές, προτού/</a:t>
            </a:r>
          </a:p>
          <a:p>
            <a:pPr defTabSz="411480">
              <a:lnSpc>
                <a:spcPct val="90000"/>
              </a:lnSpc>
              <a:spcAft>
                <a:spcPts val="600"/>
              </a:spcAft>
            </a:pPr>
            <a:r>
              <a:rPr lang="el-GR" sz="1620" kern="1200">
                <a:solidFill>
                  <a:srgbClr val="555555"/>
                </a:solidFill>
                <a:latin typeface="+mn-lt"/>
                <a:ea typeface="+mn-ea"/>
                <a:cs typeface="+mn-cs"/>
              </a:rPr>
              <a:t>Παντρευτεί ο λύκος την προβατίνα. (…)» (1073-4)</a:t>
            </a:r>
          </a:p>
          <a:p>
            <a:pPr defTabSz="411480">
              <a:lnSpc>
                <a:spcPct val="90000"/>
              </a:lnSpc>
              <a:spcAft>
                <a:spcPts val="600"/>
              </a:spcAft>
            </a:pPr>
            <a:endParaRPr lang="el-GR" sz="1620" kern="1200">
              <a:solidFill>
                <a:srgbClr val="555555"/>
              </a:solidFill>
              <a:latin typeface="+mn-lt"/>
              <a:ea typeface="+mn-ea"/>
              <a:cs typeface="+mn-cs"/>
            </a:endParaRPr>
          </a:p>
          <a:p>
            <a:pPr defTabSz="411480">
              <a:lnSpc>
                <a:spcPct val="90000"/>
              </a:lnSpc>
              <a:spcAft>
                <a:spcPts val="600"/>
              </a:spcAft>
            </a:pPr>
            <a:r>
              <a:rPr lang="el-GR" sz="1620" kern="1200">
                <a:solidFill>
                  <a:srgbClr val="555555"/>
                </a:solidFill>
                <a:latin typeface="+mn-lt"/>
                <a:ea typeface="+mn-ea"/>
                <a:cs typeface="+mn-cs"/>
              </a:rPr>
              <a:t>«ΙΕ.: Όσο η βρωμούσα φεύγοντας ξαμολάει/</a:t>
            </a:r>
          </a:p>
          <a:p>
            <a:pPr defTabSz="411480">
              <a:lnSpc>
                <a:spcPct val="90000"/>
              </a:lnSpc>
              <a:spcAft>
                <a:spcPts val="600"/>
              </a:spcAft>
            </a:pPr>
            <a:r>
              <a:rPr lang="el-GR" sz="1620" kern="1200">
                <a:solidFill>
                  <a:srgbClr val="555555"/>
                </a:solidFill>
                <a:latin typeface="+mn-lt"/>
                <a:ea typeface="+mn-ea"/>
                <a:cs typeface="+mn-cs"/>
              </a:rPr>
              <a:t>Πίσω της φοβερή μπόχα κι η σκύλα/</a:t>
            </a:r>
          </a:p>
          <a:p>
            <a:pPr defTabSz="411480">
              <a:lnSpc>
                <a:spcPct val="90000"/>
              </a:lnSpc>
              <a:spcAft>
                <a:spcPts val="600"/>
              </a:spcAft>
            </a:pPr>
            <a:r>
              <a:rPr lang="el-GR" sz="1620" kern="1200">
                <a:solidFill>
                  <a:srgbClr val="555555"/>
                </a:solidFill>
                <a:latin typeface="+mn-lt"/>
                <a:ea typeface="+mn-ea"/>
                <a:cs typeface="+mn-cs"/>
              </a:rPr>
              <a:t>Στη βιασύνη της γεννάει τυφλά κουτάβια,/</a:t>
            </a:r>
          </a:p>
          <a:p>
            <a:pPr defTabSz="411480">
              <a:lnSpc>
                <a:spcPct val="90000"/>
              </a:lnSpc>
              <a:spcAft>
                <a:spcPts val="600"/>
              </a:spcAft>
            </a:pPr>
            <a:r>
              <a:rPr lang="el-GR" sz="1620" kern="1200">
                <a:solidFill>
                  <a:srgbClr val="555555"/>
                </a:solidFill>
                <a:latin typeface="+mn-lt"/>
                <a:ea typeface="+mn-ea"/>
                <a:cs typeface="+mn-cs"/>
              </a:rPr>
              <a:t>Τόσο δεν </a:t>
            </a:r>
            <a:r>
              <a:rPr lang="el-GR" sz="1620" kern="1200" err="1">
                <a:solidFill>
                  <a:srgbClr val="555555"/>
                </a:solidFill>
                <a:latin typeface="+mn-lt"/>
                <a:ea typeface="+mn-ea"/>
                <a:cs typeface="+mn-cs"/>
              </a:rPr>
              <a:t>έπρπε</a:t>
            </a:r>
            <a:r>
              <a:rPr lang="el-GR" sz="1620" kern="1200">
                <a:solidFill>
                  <a:srgbClr val="555555"/>
                </a:solidFill>
                <a:latin typeface="+mn-lt"/>
                <a:ea typeface="+mn-ea"/>
                <a:cs typeface="+mn-cs"/>
              </a:rPr>
              <a:t> να ξαναγίνει Ειρήνη.» (1077-1079)</a:t>
            </a:r>
            <a:endParaRPr lang="el-GR"/>
          </a:p>
        </p:txBody>
      </p:sp>
      <p:sp>
        <p:nvSpPr>
          <p:cNvPr id="5" name="TextBox 4">
            <a:extLst>
              <a:ext uri="{FF2B5EF4-FFF2-40B4-BE49-F238E27FC236}">
                <a16:creationId xmlns:a16="http://schemas.microsoft.com/office/drawing/2014/main" id="{FFE2F805-C3C2-8B3F-F431-ACE9D5234A11}"/>
              </a:ext>
            </a:extLst>
          </p:cNvPr>
          <p:cNvSpPr txBox="1"/>
          <p:nvPr/>
        </p:nvSpPr>
        <p:spPr>
          <a:xfrm>
            <a:off x="6067773" y="5129513"/>
            <a:ext cx="5179181" cy="1166473"/>
          </a:xfrm>
          <a:prstGeom prst="rect">
            <a:avLst/>
          </a:prstGeom>
          <a:noFill/>
        </p:spPr>
        <p:txBody>
          <a:bodyPr wrap="square" rtlCol="0">
            <a:spAutoFit/>
          </a:bodyPr>
          <a:lstStyle/>
          <a:p>
            <a:pPr defTabSz="411480">
              <a:spcAft>
                <a:spcPts val="600"/>
              </a:spcAft>
            </a:pPr>
            <a:r>
              <a:rPr lang="el-GR" sz="1620" kern="1200">
                <a:solidFill>
                  <a:srgbClr val="555555"/>
                </a:solidFill>
                <a:latin typeface="+mn-lt"/>
                <a:ea typeface="+mn-ea"/>
                <a:cs typeface="+mn-cs"/>
              </a:rPr>
              <a:t>«ΙΕ.: Ποτέ δεν θα κάνεις λείο τον αγκαθωτό σκαντζόχοιρο.</a:t>
            </a:r>
          </a:p>
          <a:p>
            <a:pPr defTabSz="411480">
              <a:spcAft>
                <a:spcPts val="600"/>
              </a:spcAft>
            </a:pPr>
            <a:r>
              <a:rPr lang="el-GR" sz="1620" kern="1200">
                <a:solidFill>
                  <a:srgbClr val="555555"/>
                </a:solidFill>
                <a:latin typeface="+mn-lt"/>
                <a:ea typeface="+mn-ea"/>
                <a:cs typeface="+mn-cs"/>
              </a:rPr>
              <a:t>ΤΡ.: Δε θα πάψεις να κοροϊδεύεις τους Αθηναίους;» (1086-1087)</a:t>
            </a:r>
            <a:endParaRPr lang="el-GR"/>
          </a:p>
        </p:txBody>
      </p:sp>
    </p:spTree>
    <p:extLst>
      <p:ext uri="{BB962C8B-B14F-4D97-AF65-F5344CB8AC3E}">
        <p14:creationId xmlns:p14="http://schemas.microsoft.com/office/powerpoint/2010/main" val="230519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4618A2-7457-21E1-9B5A-AD619AD84F23}"/>
              </a:ext>
            </a:extLst>
          </p:cNvPr>
          <p:cNvSpPr>
            <a:spLocks noGrp="1"/>
          </p:cNvSpPr>
          <p:nvPr>
            <p:ph type="title"/>
          </p:nvPr>
        </p:nvSpPr>
        <p:spPr>
          <a:xfrm>
            <a:off x="1084359" y="1610901"/>
            <a:ext cx="9252154" cy="1016654"/>
          </a:xfrm>
        </p:spPr>
        <p:txBody>
          <a:bodyPr>
            <a:normAutofit/>
          </a:bodyPr>
          <a:lstStyle/>
          <a:p>
            <a:pPr>
              <a:lnSpc>
                <a:spcPct val="90000"/>
              </a:lnSpc>
            </a:pPr>
            <a:r>
              <a:rPr lang="en-US" sz="2000" dirty="0">
                <a:solidFill>
                  <a:schemeClr val="tx1"/>
                </a:solidFill>
              </a:rPr>
              <a:t>From the </a:t>
            </a:r>
            <a:r>
              <a:rPr lang="en-US" sz="2000" dirty="0" err="1">
                <a:solidFill>
                  <a:schemeClr val="tx1"/>
                </a:solidFill>
              </a:rPr>
              <a:t>Acharnians</a:t>
            </a:r>
            <a:r>
              <a:rPr lang="en-US" sz="2000" dirty="0">
                <a:solidFill>
                  <a:schemeClr val="tx1"/>
                </a:solidFill>
              </a:rPr>
              <a:t> to Lysistrata</a:t>
            </a:r>
            <a:br>
              <a:rPr lang="en-US" sz="2000" dirty="0">
                <a:solidFill>
                  <a:schemeClr val="tx1"/>
                </a:solidFill>
              </a:rPr>
            </a:br>
            <a:r>
              <a:rPr lang="en-US" sz="2000" dirty="0">
                <a:solidFill>
                  <a:schemeClr val="tx1"/>
                </a:solidFill>
              </a:rPr>
              <a:t>c. </a:t>
            </a:r>
            <a:r>
              <a:rPr lang="en-GB" sz="2000" dirty="0">
                <a:solidFill>
                  <a:schemeClr val="tx1"/>
                </a:solidFill>
              </a:rPr>
              <a:t>Lysistrata (=lysis of </a:t>
            </a:r>
            <a:r>
              <a:rPr lang="en-GB" sz="2000" dirty="0" err="1">
                <a:solidFill>
                  <a:schemeClr val="tx1"/>
                </a:solidFill>
              </a:rPr>
              <a:t>stratos</a:t>
            </a:r>
            <a:r>
              <a:rPr lang="en-GB" sz="2000" dirty="0">
                <a:solidFill>
                  <a:schemeClr val="tx1"/>
                </a:solidFill>
              </a:rPr>
              <a:t>/ the disperse of the army)  (</a:t>
            </a:r>
            <a:r>
              <a:rPr lang="en-GB" sz="2000" dirty="0" err="1">
                <a:solidFill>
                  <a:schemeClr val="tx1"/>
                </a:solidFill>
              </a:rPr>
              <a:t>Lynaia</a:t>
            </a:r>
            <a:r>
              <a:rPr lang="en-GB" sz="2000" dirty="0">
                <a:solidFill>
                  <a:schemeClr val="tx1"/>
                </a:solidFill>
              </a:rPr>
              <a:t> 411)</a:t>
            </a:r>
            <a:endParaRPr lang="el-GR" sz="2000" dirty="0">
              <a:solidFill>
                <a:schemeClr val="tx1"/>
              </a:solidFill>
            </a:endParaRPr>
          </a:p>
        </p:txBody>
      </p:sp>
      <p:sp>
        <p:nvSpPr>
          <p:cNvPr id="3" name="Θέση περιεχομένου 2">
            <a:extLst>
              <a:ext uri="{FF2B5EF4-FFF2-40B4-BE49-F238E27FC236}">
                <a16:creationId xmlns:a16="http://schemas.microsoft.com/office/drawing/2014/main" id="{2AAC8AB5-85BC-DAA7-F53D-9B20D1CD80CF}"/>
              </a:ext>
            </a:extLst>
          </p:cNvPr>
          <p:cNvSpPr>
            <a:spLocks/>
          </p:cNvSpPr>
          <p:nvPr/>
        </p:nvSpPr>
        <p:spPr>
          <a:xfrm>
            <a:off x="1406124" y="2810256"/>
            <a:ext cx="3795932" cy="3404277"/>
          </a:xfrm>
          <a:prstGeom prst="rect">
            <a:avLst/>
          </a:prstGeom>
        </p:spPr>
        <p:txBody>
          <a:bodyPr>
            <a:normAutofit/>
          </a:bodyPr>
          <a:lstStyle/>
          <a:p>
            <a:pPr defTabSz="370332">
              <a:spcAft>
                <a:spcPts val="600"/>
              </a:spcAft>
            </a:pPr>
            <a:r>
              <a:rPr lang="en-GB" sz="1458" kern="1200">
                <a:solidFill>
                  <a:schemeClr val="tx1"/>
                </a:solidFill>
                <a:latin typeface="+mn-lt"/>
                <a:ea typeface="+mn-ea"/>
                <a:cs typeface="+mn-cs"/>
              </a:rPr>
              <a:t>Brief historical references: </a:t>
            </a:r>
          </a:p>
          <a:p>
            <a:pPr defTabSz="370332">
              <a:spcAft>
                <a:spcPts val="600"/>
              </a:spcAft>
            </a:pPr>
            <a:r>
              <a:rPr lang="en-GB" sz="1458" kern="1200">
                <a:solidFill>
                  <a:schemeClr val="tx1"/>
                </a:solidFill>
                <a:latin typeface="+mn-lt"/>
                <a:ea typeface="+mn-ea"/>
                <a:cs typeface="+mn-cs"/>
              </a:rPr>
              <a:t>Lysistrata was staged in </a:t>
            </a:r>
            <a:r>
              <a:rPr lang="en-GB" sz="1458" kern="1200" err="1">
                <a:solidFill>
                  <a:schemeClr val="tx1"/>
                </a:solidFill>
                <a:latin typeface="+mn-lt"/>
                <a:ea typeface="+mn-ea"/>
                <a:cs typeface="+mn-cs"/>
              </a:rPr>
              <a:t>Lynaia</a:t>
            </a:r>
            <a:r>
              <a:rPr lang="en-GB" sz="1458" kern="1200">
                <a:solidFill>
                  <a:schemeClr val="tx1"/>
                </a:solidFill>
                <a:latin typeface="+mn-lt"/>
                <a:ea typeface="+mn-ea"/>
                <a:cs typeface="+mn-cs"/>
              </a:rPr>
              <a:t> by 411. Athenians have already faced a financial and moral devastation due to the defeat of Sicilian Expedition. Enemies have camped at </a:t>
            </a:r>
            <a:r>
              <a:rPr lang="en-GB" sz="1458" kern="1200" err="1">
                <a:solidFill>
                  <a:schemeClr val="tx1"/>
                </a:solidFill>
                <a:latin typeface="+mn-lt"/>
                <a:ea typeface="+mn-ea"/>
                <a:cs typeface="+mn-cs"/>
              </a:rPr>
              <a:t>Dekelia</a:t>
            </a:r>
            <a:r>
              <a:rPr lang="en-GB" sz="1458" kern="1200">
                <a:solidFill>
                  <a:schemeClr val="tx1"/>
                </a:solidFill>
                <a:latin typeface="+mn-lt"/>
                <a:ea typeface="+mn-ea"/>
                <a:cs typeface="+mn-cs"/>
              </a:rPr>
              <a:t> and allies have turned their backs to Athenians as the outcome of war is close. Spartans under the guidance of Alcibiades have come in terms with the Persian emperor. In the gloomy Athens, Aristophanes attempts an antidote of Dionysian remedy to the grief.</a:t>
            </a:r>
            <a:endParaRPr lang="el-GR"/>
          </a:p>
        </p:txBody>
      </p:sp>
      <p:sp>
        <p:nvSpPr>
          <p:cNvPr id="4" name="TextBox 3">
            <a:extLst>
              <a:ext uri="{FF2B5EF4-FFF2-40B4-BE49-F238E27FC236}">
                <a16:creationId xmlns:a16="http://schemas.microsoft.com/office/drawing/2014/main" id="{7F460455-3B91-AEF6-13E0-C35C8DD9F833}"/>
              </a:ext>
            </a:extLst>
          </p:cNvPr>
          <p:cNvSpPr txBox="1"/>
          <p:nvPr/>
        </p:nvSpPr>
        <p:spPr>
          <a:xfrm>
            <a:off x="5198741" y="2810256"/>
            <a:ext cx="5588364" cy="3221576"/>
          </a:xfrm>
          <a:prstGeom prst="rect">
            <a:avLst/>
          </a:prstGeom>
          <a:noFill/>
        </p:spPr>
        <p:txBody>
          <a:bodyPr wrap="square" rtlCol="0">
            <a:spAutoFit/>
          </a:bodyPr>
          <a:lstStyle/>
          <a:p>
            <a:pPr defTabSz="370332">
              <a:spcAft>
                <a:spcPts val="600"/>
              </a:spcAft>
            </a:pPr>
            <a:r>
              <a:rPr lang="en-GB" sz="1458" kern="1200">
                <a:solidFill>
                  <a:schemeClr val="tx1"/>
                </a:solidFill>
                <a:latin typeface="+mn-lt"/>
                <a:ea typeface="+mn-ea"/>
                <a:cs typeface="+mn-cs"/>
              </a:rPr>
              <a:t>Plot: The Athenian Lysistrata calls all her female fellow citizens from all the Greek city-states in a meeting for forcing men stop the war. She makes an oath of sexual abstain as a demonstration for men stopping the war. Meanwhile, the women under the leadership of Lysistrata occupy the hill of Acropolis, where the treasury locates. A group of old men attempt to capture Acropolis. All attempts fail.  Lysistrata announces the program of the women to cease the war. Although the siege is lifted, Lysistrata faces the difficulty in upholding women to meet with their men. </a:t>
            </a:r>
            <a:r>
              <a:rPr lang="en-GB" sz="1458" kern="1200" err="1">
                <a:solidFill>
                  <a:schemeClr val="tx1"/>
                </a:solidFill>
                <a:latin typeface="+mn-lt"/>
                <a:ea typeface="+mn-ea"/>
                <a:cs typeface="+mn-cs"/>
              </a:rPr>
              <a:t>Kinisias</a:t>
            </a:r>
            <a:r>
              <a:rPr lang="en-GB" sz="1458" kern="1200">
                <a:solidFill>
                  <a:schemeClr val="tx1"/>
                </a:solidFill>
                <a:latin typeface="+mn-lt"/>
                <a:ea typeface="+mn-ea"/>
                <a:cs typeface="+mn-cs"/>
              </a:rPr>
              <a:t> meets his wife but stays unsatisfied by his wife </a:t>
            </a:r>
            <a:r>
              <a:rPr lang="en-GB" sz="1458" kern="1200" err="1">
                <a:solidFill>
                  <a:schemeClr val="tx1"/>
                </a:solidFill>
                <a:latin typeface="+mn-lt"/>
                <a:ea typeface="+mn-ea"/>
                <a:cs typeface="+mn-cs"/>
              </a:rPr>
              <a:t>Mirrini</a:t>
            </a:r>
            <a:r>
              <a:rPr lang="en-GB" sz="1458" kern="1200">
                <a:solidFill>
                  <a:schemeClr val="tx1"/>
                </a:solidFill>
                <a:latin typeface="+mn-lt"/>
                <a:ea typeface="+mn-ea"/>
                <a:cs typeface="+mn-cs"/>
              </a:rPr>
              <a:t>. A messenger is sent from Sparta to foster truce with Athenians. The truce is shield with a great feast, dance, singing and the meeting of men and women.</a:t>
            </a:r>
            <a:endParaRPr lang="el-GR"/>
          </a:p>
        </p:txBody>
      </p:sp>
    </p:spTree>
    <p:extLst>
      <p:ext uri="{BB962C8B-B14F-4D97-AF65-F5344CB8AC3E}">
        <p14:creationId xmlns:p14="http://schemas.microsoft.com/office/powerpoint/2010/main" val="1963418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descr="Εικόνα που περιέχει άγαλμα, Τεχνούργημα, προτομή, γλυπτική&#10;&#10;Περιγραφή που δημιουργήθηκε αυτόματα">
            <a:extLst>
              <a:ext uri="{FF2B5EF4-FFF2-40B4-BE49-F238E27FC236}">
                <a16:creationId xmlns:a16="http://schemas.microsoft.com/office/drawing/2014/main" id="{083FD5DD-F3B7-1F2A-9D4E-3742659E4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402" y="4003335"/>
            <a:ext cx="3425598" cy="2854665"/>
          </a:xfrm>
          <a:prstGeom prst="rect">
            <a:avLst/>
          </a:prstGeom>
        </p:spPr>
      </p:pic>
      <p:sp>
        <p:nvSpPr>
          <p:cNvPr id="4" name="Θέση περιεχομένου 3">
            <a:extLst>
              <a:ext uri="{FF2B5EF4-FFF2-40B4-BE49-F238E27FC236}">
                <a16:creationId xmlns:a16="http://schemas.microsoft.com/office/drawing/2014/main" id="{BA9D9BBC-0211-8DB3-CCA9-9E1EED650924}"/>
              </a:ext>
            </a:extLst>
          </p:cNvPr>
          <p:cNvSpPr>
            <a:spLocks noGrp="1"/>
          </p:cNvSpPr>
          <p:nvPr>
            <p:ph sz="half" idx="2"/>
          </p:nvPr>
        </p:nvSpPr>
        <p:spPr>
          <a:xfrm>
            <a:off x="383464" y="714983"/>
            <a:ext cx="4396339" cy="724711"/>
          </a:xfrm>
        </p:spPr>
        <p:txBody>
          <a:bodyPr>
            <a:normAutofit/>
          </a:bodyPr>
          <a:lstStyle/>
          <a:p>
            <a:pPr marL="0" indent="0">
              <a:buNone/>
            </a:pPr>
            <a:r>
              <a:rPr lang="el-GR" dirty="0"/>
              <a:t>«ΛΥΣ: Στα χέρια μας οι τύχες βρίσκονται της πόλης.» (</a:t>
            </a:r>
            <a:r>
              <a:rPr lang="el-GR" dirty="0" err="1"/>
              <a:t>Λυσιστράτη</a:t>
            </a:r>
            <a:r>
              <a:rPr lang="el-GR" dirty="0"/>
              <a:t>, 32)</a:t>
            </a:r>
          </a:p>
          <a:p>
            <a:pPr marL="0" indent="0">
              <a:buNone/>
            </a:pPr>
            <a:endParaRPr lang="el-GR" dirty="0"/>
          </a:p>
        </p:txBody>
      </p:sp>
      <p:sp>
        <p:nvSpPr>
          <p:cNvPr id="6" name="Θέση περιεχομένου 5">
            <a:extLst>
              <a:ext uri="{FF2B5EF4-FFF2-40B4-BE49-F238E27FC236}">
                <a16:creationId xmlns:a16="http://schemas.microsoft.com/office/drawing/2014/main" id="{4B762BA9-735A-0FFB-D61F-746FFFBC591E}"/>
              </a:ext>
            </a:extLst>
          </p:cNvPr>
          <p:cNvSpPr>
            <a:spLocks noGrp="1"/>
          </p:cNvSpPr>
          <p:nvPr>
            <p:ph sz="quarter" idx="4"/>
          </p:nvPr>
        </p:nvSpPr>
        <p:spPr>
          <a:xfrm>
            <a:off x="5074596" y="2030847"/>
            <a:ext cx="4396339" cy="2621604"/>
          </a:xfrm>
        </p:spPr>
        <p:txBody>
          <a:bodyPr>
            <a:normAutofit/>
          </a:bodyPr>
          <a:lstStyle/>
          <a:p>
            <a:pPr marL="0" indent="0">
              <a:buNone/>
            </a:pPr>
            <a:r>
              <a:rPr lang="el-GR" dirty="0"/>
              <a:t>«ΛΥΣ.: Στο χέρι βάλαμε της πόλης το χρυσάφι,/ για να μην κάνετε τον πόλεμο για χρήματα./ (…)</a:t>
            </a:r>
          </a:p>
          <a:p>
            <a:pPr marL="0" indent="0">
              <a:buNone/>
            </a:pPr>
            <a:r>
              <a:rPr lang="el-GR" dirty="0"/>
              <a:t>Όσοι κατέχουν εξουσία και καρέκλα/ μες στην αναμπουμπούλα χαίρονται. Ας κάνουν τώρα/ ό,τι θέλουν. Στη χούφτα τους χρυσάφι δεν θα/ πιάσουνε ποτέ.» (</a:t>
            </a:r>
            <a:r>
              <a:rPr lang="el-GR" dirty="0" err="1"/>
              <a:t>Λυσιστράτη</a:t>
            </a:r>
            <a:r>
              <a:rPr lang="el-GR" dirty="0"/>
              <a:t>, 484-494).</a:t>
            </a:r>
          </a:p>
        </p:txBody>
      </p:sp>
      <p:sp>
        <p:nvSpPr>
          <p:cNvPr id="2" name="TextBox 1">
            <a:extLst>
              <a:ext uri="{FF2B5EF4-FFF2-40B4-BE49-F238E27FC236}">
                <a16:creationId xmlns:a16="http://schemas.microsoft.com/office/drawing/2014/main" id="{8807C8EB-0086-ABEA-E126-4691449982EA}"/>
              </a:ext>
            </a:extLst>
          </p:cNvPr>
          <p:cNvSpPr txBox="1"/>
          <p:nvPr/>
        </p:nvSpPr>
        <p:spPr>
          <a:xfrm>
            <a:off x="383464" y="2030847"/>
            <a:ext cx="3891064" cy="4801314"/>
          </a:xfrm>
          <a:prstGeom prst="rect">
            <a:avLst/>
          </a:prstGeom>
          <a:noFill/>
        </p:spPr>
        <p:txBody>
          <a:bodyPr wrap="square" rtlCol="0">
            <a:spAutoFit/>
          </a:bodyPr>
          <a:lstStyle/>
          <a:p>
            <a:r>
              <a:rPr lang="el-GR" dirty="0"/>
              <a:t>«ΚΛ.: </a:t>
            </a:r>
            <a:r>
              <a:rPr lang="el-GR" dirty="0" err="1"/>
              <a:t>Μωρ</a:t>
            </a:r>
            <a:r>
              <a:rPr lang="el-GR" dirty="0"/>
              <a:t>’ τι </a:t>
            </a:r>
            <a:r>
              <a:rPr lang="el-GR" dirty="0" err="1"/>
              <a:t>κάλό</a:t>
            </a:r>
            <a:r>
              <a:rPr lang="el-GR" dirty="0"/>
              <a:t> και φρόνιμο θα </a:t>
            </a:r>
            <a:r>
              <a:rPr lang="el-GR" dirty="0" err="1"/>
              <a:t>βει</a:t>
            </a:r>
            <a:r>
              <a:rPr lang="el-GR" dirty="0"/>
              <a:t>/ από γυναίκες; Καθόμαστε σα γλάστρες/ στολισμένες, βαμμένες, ντυμένες του κουτιού/ με τα διαφανή εσώρουχα και τα ψηλά τακούνια./</a:t>
            </a:r>
          </a:p>
          <a:p>
            <a:r>
              <a:rPr lang="el-GR" dirty="0"/>
              <a:t>ΛΥΣ.: Και αυτά ελπίζω να μας σώσουν. / Εσώρουχα κι αρώματα, γοβάκια/</a:t>
            </a:r>
          </a:p>
          <a:p>
            <a:r>
              <a:rPr lang="el-GR" dirty="0"/>
              <a:t>Και τα διαφανή διχτυωτά φορέματα./</a:t>
            </a:r>
          </a:p>
          <a:p>
            <a:r>
              <a:rPr lang="el-GR" dirty="0"/>
              <a:t>ΚΛ.: Με τι τρόπο, καλέ;</a:t>
            </a:r>
          </a:p>
          <a:p>
            <a:r>
              <a:rPr lang="el-GR" dirty="0"/>
              <a:t>ΛΥΣ.: Με τέτοιο τρόπο που να σηκώσουν δόρυ/</a:t>
            </a:r>
          </a:p>
          <a:p>
            <a:r>
              <a:rPr lang="el-GR" dirty="0"/>
              <a:t>Ν’ αλληλοσκοτώνονται δεν θα μπορούν οι άντρες.» (</a:t>
            </a:r>
            <a:r>
              <a:rPr lang="el-GR" dirty="0" err="1"/>
              <a:t>Λυσιστράτη</a:t>
            </a:r>
            <a:r>
              <a:rPr lang="el-GR" dirty="0"/>
              <a:t>, 42-50)</a:t>
            </a:r>
          </a:p>
        </p:txBody>
      </p:sp>
      <p:sp>
        <p:nvSpPr>
          <p:cNvPr id="5" name="TextBox 4">
            <a:extLst>
              <a:ext uri="{FF2B5EF4-FFF2-40B4-BE49-F238E27FC236}">
                <a16:creationId xmlns:a16="http://schemas.microsoft.com/office/drawing/2014/main" id="{1A76AF3F-E378-FC09-BA0A-081289331376}"/>
              </a:ext>
            </a:extLst>
          </p:cNvPr>
          <p:cNvSpPr txBox="1"/>
          <p:nvPr/>
        </p:nvSpPr>
        <p:spPr>
          <a:xfrm>
            <a:off x="636101" y="272693"/>
            <a:ext cx="3891064" cy="369332"/>
          </a:xfrm>
          <a:prstGeom prst="rect">
            <a:avLst/>
          </a:prstGeom>
          <a:noFill/>
        </p:spPr>
        <p:txBody>
          <a:bodyPr wrap="square" rtlCol="0">
            <a:spAutoFit/>
          </a:bodyPr>
          <a:lstStyle/>
          <a:p>
            <a:r>
              <a:rPr lang="en-GB" b="1" dirty="0"/>
              <a:t>The plot of Lysistrata</a:t>
            </a:r>
            <a:endParaRPr lang="el-GR" b="1" dirty="0"/>
          </a:p>
        </p:txBody>
      </p:sp>
      <p:sp>
        <p:nvSpPr>
          <p:cNvPr id="7" name="Βέλος: Δεξιό 6">
            <a:extLst>
              <a:ext uri="{FF2B5EF4-FFF2-40B4-BE49-F238E27FC236}">
                <a16:creationId xmlns:a16="http://schemas.microsoft.com/office/drawing/2014/main" id="{F54A8ABF-ECD2-C101-6E76-B54242F70AF1}"/>
              </a:ext>
            </a:extLst>
          </p:cNvPr>
          <p:cNvSpPr/>
          <p:nvPr/>
        </p:nvSpPr>
        <p:spPr>
          <a:xfrm>
            <a:off x="116732" y="1653703"/>
            <a:ext cx="778213" cy="2671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82337164-9ECB-DEF2-BD19-9203E862A9AB}"/>
              </a:ext>
            </a:extLst>
          </p:cNvPr>
          <p:cNvSpPr/>
          <p:nvPr/>
        </p:nvSpPr>
        <p:spPr>
          <a:xfrm>
            <a:off x="4795736" y="1666456"/>
            <a:ext cx="1011676" cy="2962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9E004D01-6FEB-48C6-CD6F-7BA53F592BD1}"/>
              </a:ext>
            </a:extLst>
          </p:cNvPr>
          <p:cNvSpPr txBox="1"/>
          <p:nvPr/>
        </p:nvSpPr>
        <p:spPr>
          <a:xfrm>
            <a:off x="1128409" y="1585610"/>
            <a:ext cx="4679004" cy="377144"/>
          </a:xfrm>
          <a:prstGeom prst="rect">
            <a:avLst/>
          </a:prstGeom>
          <a:noFill/>
        </p:spPr>
        <p:txBody>
          <a:bodyPr wrap="square" rtlCol="0">
            <a:spAutoFit/>
          </a:bodyPr>
          <a:lstStyle/>
          <a:p>
            <a:r>
              <a:rPr lang="en-GB" b="1" u="sng" dirty="0"/>
              <a:t>Phase One: Sexual abstain </a:t>
            </a:r>
            <a:endParaRPr lang="el-GR" b="1" u="sng" dirty="0"/>
          </a:p>
        </p:txBody>
      </p:sp>
      <p:sp>
        <p:nvSpPr>
          <p:cNvPr id="10" name="TextBox 9">
            <a:extLst>
              <a:ext uri="{FF2B5EF4-FFF2-40B4-BE49-F238E27FC236}">
                <a16:creationId xmlns:a16="http://schemas.microsoft.com/office/drawing/2014/main" id="{052EC57C-0BD3-6C93-06A6-CB7E55CFBB79}"/>
              </a:ext>
            </a:extLst>
          </p:cNvPr>
          <p:cNvSpPr txBox="1"/>
          <p:nvPr/>
        </p:nvSpPr>
        <p:spPr>
          <a:xfrm>
            <a:off x="5807412" y="1352940"/>
            <a:ext cx="3706239" cy="923330"/>
          </a:xfrm>
          <a:prstGeom prst="rect">
            <a:avLst/>
          </a:prstGeom>
          <a:noFill/>
        </p:spPr>
        <p:txBody>
          <a:bodyPr wrap="square" rtlCol="0">
            <a:spAutoFit/>
          </a:bodyPr>
          <a:lstStyle/>
          <a:p>
            <a:r>
              <a:rPr lang="en-GB" b="1" u="sng" dirty="0"/>
              <a:t>Phase two: Occupy Acropolis and the city’s treasury</a:t>
            </a:r>
          </a:p>
          <a:p>
            <a:endParaRPr lang="el-GR" dirty="0"/>
          </a:p>
        </p:txBody>
      </p:sp>
      <p:sp>
        <p:nvSpPr>
          <p:cNvPr id="11" name="Βέλος: Κάτω 10">
            <a:extLst>
              <a:ext uri="{FF2B5EF4-FFF2-40B4-BE49-F238E27FC236}">
                <a16:creationId xmlns:a16="http://schemas.microsoft.com/office/drawing/2014/main" id="{D6A8963A-76E5-9ACC-44B3-2981B924991E}"/>
              </a:ext>
            </a:extLst>
          </p:cNvPr>
          <p:cNvSpPr/>
          <p:nvPr/>
        </p:nvSpPr>
        <p:spPr>
          <a:xfrm>
            <a:off x="5246732" y="4431504"/>
            <a:ext cx="1121359" cy="9577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28AB89B1-973C-6744-F630-B0B1039D641D}"/>
              </a:ext>
            </a:extLst>
          </p:cNvPr>
          <p:cNvSpPr txBox="1"/>
          <p:nvPr/>
        </p:nvSpPr>
        <p:spPr>
          <a:xfrm>
            <a:off x="4734689" y="5418306"/>
            <a:ext cx="4254794" cy="923330"/>
          </a:xfrm>
          <a:prstGeom prst="rect">
            <a:avLst/>
          </a:prstGeom>
          <a:noFill/>
        </p:spPr>
        <p:txBody>
          <a:bodyPr wrap="square" rtlCol="0">
            <a:spAutoFit/>
          </a:bodyPr>
          <a:lstStyle/>
          <a:p>
            <a:r>
              <a:rPr lang="en-GB" dirty="0"/>
              <a:t>The goal is to force men come to an agreement and make a truce / make peace and stop the war.</a:t>
            </a:r>
            <a:endParaRPr lang="el-GR" dirty="0"/>
          </a:p>
        </p:txBody>
      </p:sp>
    </p:spTree>
    <p:extLst>
      <p:ext uri="{BB962C8B-B14F-4D97-AF65-F5344CB8AC3E}">
        <p14:creationId xmlns:p14="http://schemas.microsoft.com/office/powerpoint/2010/main" val="377574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6ABF231-4265-5D34-C15D-8FB6ABC42BD5}"/>
              </a:ext>
            </a:extLst>
          </p:cNvPr>
          <p:cNvSpPr>
            <a:spLocks noGrp="1"/>
          </p:cNvSpPr>
          <p:nvPr>
            <p:ph type="title"/>
          </p:nvPr>
        </p:nvSpPr>
        <p:spPr>
          <a:xfrm>
            <a:off x="381000" y="381000"/>
            <a:ext cx="11430000" cy="1325563"/>
          </a:xfrm>
        </p:spPr>
        <p:txBody>
          <a:bodyPr/>
          <a:lstStyle/>
          <a:p>
            <a:pPr marL="228600" indent="-228600">
              <a:lnSpc>
                <a:spcPct val="90000"/>
              </a:lnSpc>
              <a:spcBef>
                <a:spcPts val="1000"/>
              </a:spcBef>
            </a:pPr>
            <a:r>
              <a:rPr lang="en-US" sz="4400" b="1" i="1" dirty="0" err="1">
                <a:solidFill>
                  <a:schemeClr val="accent3"/>
                </a:solidFill>
              </a:rPr>
              <a:t>Λυσιστράτη</a:t>
            </a:r>
            <a:r>
              <a:rPr lang="en-US" sz="4400" dirty="0">
                <a:solidFill>
                  <a:schemeClr val="accent3"/>
                </a:solidFill>
              </a:rPr>
              <a:t> </a:t>
            </a:r>
            <a:r>
              <a:rPr lang="en-US" sz="4400" dirty="0" err="1">
                <a:solidFill>
                  <a:schemeClr val="accent3"/>
                </a:solidFill>
              </a:rPr>
              <a:t>σε</a:t>
            </a:r>
            <a:r>
              <a:rPr lang="en-US" sz="4400" dirty="0">
                <a:solidFill>
                  <a:schemeClr val="accent3"/>
                </a:solidFill>
              </a:rPr>
              <a:t> </a:t>
            </a:r>
            <a:r>
              <a:rPr lang="en-US" sz="4400" dirty="0" err="1">
                <a:solidFill>
                  <a:schemeClr val="accent3"/>
                </a:solidFill>
              </a:rPr>
              <a:t>δι</a:t>
            </a:r>
            <a:r>
              <a:rPr lang="en-US" sz="4400" dirty="0">
                <a:solidFill>
                  <a:schemeClr val="accent3"/>
                </a:solidFill>
              </a:rPr>
              <a:t>ασκευή Andrew D. Irvine</a:t>
            </a:r>
          </a:p>
        </p:txBody>
      </p:sp>
      <p:sp>
        <p:nvSpPr>
          <p:cNvPr id="10" name="TextBox 9">
            <a:extLst>
              <a:ext uri="{FF2B5EF4-FFF2-40B4-BE49-F238E27FC236}">
                <a16:creationId xmlns:a16="http://schemas.microsoft.com/office/drawing/2014/main" id="{CC96B18F-267D-1C25-B748-A337E4015639}"/>
              </a:ext>
            </a:extLst>
          </p:cNvPr>
          <p:cNvSpPr txBox="1"/>
          <p:nvPr/>
        </p:nvSpPr>
        <p:spPr>
          <a:xfrm>
            <a:off x="0" y="2357874"/>
            <a:ext cx="6976965" cy="1887555"/>
          </a:xfrm>
          <a:prstGeom prst="rect">
            <a:avLst/>
          </a:prstGeom>
        </p:spPr>
        <p:txBody>
          <a:bodyPr vert="horz" lIns="91440" tIns="45720" rIns="91440" bIns="45720" rtlCol="0">
            <a:normAutofit/>
          </a:bodyPr>
          <a:lstStyle/>
          <a:p>
            <a:pPr marL="228600" marR="0" indent="-228600" algn="just">
              <a:lnSpc>
                <a:spcPct val="90000"/>
              </a:lnSpc>
              <a:spcBef>
                <a:spcPts val="1000"/>
              </a:spcBef>
              <a:spcAft>
                <a:spcPts val="800"/>
              </a:spcAft>
              <a:buClr>
                <a:srgbClr val="73292A"/>
              </a:buClr>
              <a:buFont typeface="Arial" panose="020B0604020202020204" pitchFamily="34" charset="0"/>
              <a:buChar char="•"/>
            </a:pPr>
            <a:r>
              <a:rPr lang="en-US" sz="2200" dirty="0">
                <a:solidFill>
                  <a:schemeClr val="accent3"/>
                </a:solidFill>
                <a:effectLst/>
              </a:rPr>
              <a:t>Ο Andrew Irvine </a:t>
            </a:r>
            <a:r>
              <a:rPr lang="en-US" sz="2200" dirty="0" err="1">
                <a:solidFill>
                  <a:schemeClr val="accent3"/>
                </a:solidFill>
                <a:effectLst/>
              </a:rPr>
              <a:t>διδάσκει</a:t>
            </a:r>
            <a:r>
              <a:rPr lang="en-US" sz="2200" dirty="0">
                <a:solidFill>
                  <a:schemeClr val="accent3"/>
                </a:solidFill>
                <a:effectLst/>
              </a:rPr>
              <a:t> </a:t>
            </a:r>
            <a:r>
              <a:rPr lang="en-US" sz="2200" dirty="0" err="1">
                <a:solidFill>
                  <a:schemeClr val="accent3"/>
                </a:solidFill>
                <a:effectLst/>
              </a:rPr>
              <a:t>στο</a:t>
            </a:r>
            <a:r>
              <a:rPr lang="en-US" sz="2200" dirty="0">
                <a:solidFill>
                  <a:schemeClr val="accent3"/>
                </a:solidFill>
                <a:effectLst/>
              </a:rPr>
              <a:t> πα</a:t>
            </a:r>
            <a:r>
              <a:rPr lang="en-US" sz="2200" dirty="0" err="1">
                <a:solidFill>
                  <a:schemeClr val="accent3"/>
                </a:solidFill>
                <a:effectLst/>
              </a:rPr>
              <a:t>νε</a:t>
            </a:r>
            <a:r>
              <a:rPr lang="en-US" sz="2200" dirty="0">
                <a:solidFill>
                  <a:schemeClr val="accent3"/>
                </a:solidFill>
                <a:effectLst/>
              </a:rPr>
              <a:t>πιστήμιο του British Columbia Okanagan campus. Επιπ</a:t>
            </a:r>
            <a:r>
              <a:rPr lang="en-US" sz="2200" dirty="0" err="1">
                <a:solidFill>
                  <a:schemeClr val="accent3"/>
                </a:solidFill>
                <a:effectLst/>
              </a:rPr>
              <a:t>λέον</a:t>
            </a:r>
            <a:r>
              <a:rPr lang="en-US" sz="2200" dirty="0">
                <a:solidFill>
                  <a:schemeClr val="accent3"/>
                </a:solidFill>
                <a:effectLst/>
              </a:rPr>
              <a:t>, </a:t>
            </a:r>
            <a:r>
              <a:rPr lang="en-US" sz="2200" dirty="0" err="1">
                <a:solidFill>
                  <a:schemeClr val="accent3"/>
                </a:solidFill>
                <a:effectLst/>
              </a:rPr>
              <a:t>είν</a:t>
            </a:r>
            <a:r>
              <a:rPr lang="en-US" sz="2200" dirty="0">
                <a:solidFill>
                  <a:schemeClr val="accent3"/>
                </a:solidFill>
                <a:effectLst/>
              </a:rPr>
              <a:t>αι ο συγγραφέας του διεθνούς φήμης έργου </a:t>
            </a:r>
            <a:r>
              <a:rPr lang="en-US" sz="2200" i="1" dirty="0">
                <a:solidFill>
                  <a:schemeClr val="accent3"/>
                </a:solidFill>
                <a:effectLst/>
              </a:rPr>
              <a:t>Η δίκη του Σωκράτη</a:t>
            </a:r>
            <a:r>
              <a:rPr lang="en-US" sz="2200" dirty="0">
                <a:solidFill>
                  <a:schemeClr val="accent3"/>
                </a:solidFill>
                <a:effectLst/>
              </a:rPr>
              <a:t>, ένα θεατρικό έργο βασισμένο στις </a:t>
            </a:r>
            <a:r>
              <a:rPr lang="en-US" sz="2200" i="1" dirty="0">
                <a:solidFill>
                  <a:schemeClr val="accent3"/>
                </a:solidFill>
                <a:effectLst/>
              </a:rPr>
              <a:t>Νεφέλες</a:t>
            </a:r>
            <a:r>
              <a:rPr lang="en-US" sz="2200" dirty="0">
                <a:solidFill>
                  <a:schemeClr val="accent3"/>
                </a:solidFill>
                <a:effectLst/>
              </a:rPr>
              <a:t> του Αριστοφάνη και στα έργα του Πλάτωνα, </a:t>
            </a:r>
            <a:r>
              <a:rPr lang="en-US" sz="2200" i="1" dirty="0">
                <a:solidFill>
                  <a:schemeClr val="accent3"/>
                </a:solidFill>
                <a:effectLst/>
              </a:rPr>
              <a:t>Απολογία</a:t>
            </a:r>
            <a:r>
              <a:rPr lang="en-US" sz="2200" dirty="0">
                <a:solidFill>
                  <a:schemeClr val="accent3"/>
                </a:solidFill>
                <a:effectLst/>
              </a:rPr>
              <a:t>, </a:t>
            </a:r>
            <a:r>
              <a:rPr lang="en-US" sz="2200" i="1" dirty="0">
                <a:solidFill>
                  <a:schemeClr val="accent3"/>
                </a:solidFill>
                <a:effectLst/>
              </a:rPr>
              <a:t>Κρίτων</a:t>
            </a:r>
            <a:r>
              <a:rPr lang="en-US" sz="2200" dirty="0">
                <a:solidFill>
                  <a:schemeClr val="accent3"/>
                </a:solidFill>
                <a:effectLst/>
              </a:rPr>
              <a:t> και </a:t>
            </a:r>
            <a:r>
              <a:rPr lang="en-US" sz="2200" i="1" dirty="0">
                <a:solidFill>
                  <a:schemeClr val="accent3"/>
                </a:solidFill>
                <a:effectLst/>
              </a:rPr>
              <a:t>Φαίδων</a:t>
            </a:r>
            <a:r>
              <a:rPr lang="en-US" sz="2200" dirty="0">
                <a:solidFill>
                  <a:schemeClr val="accent3"/>
                </a:solidFill>
                <a:effectLst/>
              </a:rPr>
              <a:t>. </a:t>
            </a:r>
          </a:p>
        </p:txBody>
      </p:sp>
      <p:pic>
        <p:nvPicPr>
          <p:cNvPr id="3" name="Picture 2" descr="A close-up of a person smiling&#10;&#10;Description automatically generated">
            <a:extLst>
              <a:ext uri="{FF2B5EF4-FFF2-40B4-BE49-F238E27FC236}">
                <a16:creationId xmlns:a16="http://schemas.microsoft.com/office/drawing/2014/main" id="{CE08CC92-6466-21D3-9B24-83510359B202}"/>
              </a:ext>
            </a:extLst>
          </p:cNvPr>
          <p:cNvPicPr>
            <a:picLocks noChangeAspect="1"/>
          </p:cNvPicPr>
          <p:nvPr/>
        </p:nvPicPr>
        <p:blipFill rotWithShape="1">
          <a:blip r:embed="rId2"/>
          <a:srcRect t="20988" r="2" b="24740"/>
          <a:stretch/>
        </p:blipFill>
        <p:spPr>
          <a:xfrm>
            <a:off x="6976965" y="2807849"/>
            <a:ext cx="5181600" cy="3548501"/>
          </a:xfrm>
          <a:prstGeom prst="rect">
            <a:avLst/>
          </a:prstGeom>
          <a:noFill/>
        </p:spPr>
      </p:pic>
      <p:sp>
        <p:nvSpPr>
          <p:cNvPr id="17" name="Footer Placeholder 4">
            <a:extLst>
              <a:ext uri="{FF2B5EF4-FFF2-40B4-BE49-F238E27FC236}">
                <a16:creationId xmlns:a16="http://schemas.microsoft.com/office/drawing/2014/main" id="{5294F17D-B65E-855E-0D85-BCB5DD74455A}"/>
              </a:ext>
            </a:extLst>
          </p:cNvPr>
          <p:cNvSpPr>
            <a:spLocks noGrp="1"/>
          </p:cNvSpPr>
          <p:nvPr>
            <p:ph type="ftr" sz="quarter" idx="10"/>
          </p:nvPr>
        </p:nvSpPr>
        <p:spPr>
          <a:xfrm>
            <a:off x="228600" y="6356350"/>
            <a:ext cx="4114800" cy="365125"/>
          </a:xfrm>
        </p:spPr>
        <p:txBody>
          <a:bodyPr/>
          <a:lstStyle/>
          <a:p>
            <a:pPr>
              <a:spcAft>
                <a:spcPts val="600"/>
              </a:spcAft>
            </a:pPr>
            <a:r>
              <a:rPr lang="en-US"/>
              <a:t>Presentation title</a:t>
            </a:r>
          </a:p>
        </p:txBody>
      </p:sp>
      <p:sp>
        <p:nvSpPr>
          <p:cNvPr id="19" name="Slide Number Placeholder 5">
            <a:extLst>
              <a:ext uri="{FF2B5EF4-FFF2-40B4-BE49-F238E27FC236}">
                <a16:creationId xmlns:a16="http://schemas.microsoft.com/office/drawing/2014/main" id="{AA053BC6-9705-AC81-F28E-BD74D4EEA403}"/>
              </a:ext>
            </a:extLst>
          </p:cNvPr>
          <p:cNvSpPr>
            <a:spLocks noGrp="1"/>
          </p:cNvSpPr>
          <p:nvPr>
            <p:ph type="sldNum" sz="quarter" idx="11"/>
          </p:nvPr>
        </p:nvSpPr>
        <p:spPr>
          <a:xfrm>
            <a:off x="9208008" y="6356350"/>
            <a:ext cx="2743200" cy="365125"/>
          </a:xfrm>
        </p:spPr>
        <p:txBody>
          <a:bodyPr/>
          <a:lstStyle/>
          <a:p>
            <a:pPr>
              <a:spcAft>
                <a:spcPts val="600"/>
              </a:spcAft>
            </a:pPr>
            <a:fld id="{294A09A9-5501-47C1-A89A-A340965A2BE2}" type="slidenum">
              <a:rPr lang="en-US" smtClean="0"/>
              <a:pPr>
                <a:spcAft>
                  <a:spcPts val="600"/>
                </a:spcAft>
              </a:pPr>
              <a:t>4</a:t>
            </a:fld>
            <a:endParaRPr lang="en-US"/>
          </a:p>
        </p:txBody>
      </p:sp>
      <p:sp>
        <p:nvSpPr>
          <p:cNvPr id="5" name="TextBox 4">
            <a:extLst>
              <a:ext uri="{FF2B5EF4-FFF2-40B4-BE49-F238E27FC236}">
                <a16:creationId xmlns:a16="http://schemas.microsoft.com/office/drawing/2014/main" id="{3EC6870A-3C28-3F2B-2721-B2F451395B4E}"/>
              </a:ext>
            </a:extLst>
          </p:cNvPr>
          <p:cNvSpPr txBox="1"/>
          <p:nvPr/>
        </p:nvSpPr>
        <p:spPr>
          <a:xfrm>
            <a:off x="6478291" y="1436488"/>
            <a:ext cx="4718444" cy="370743"/>
          </a:xfrm>
          <a:prstGeom prst="rect">
            <a:avLst/>
          </a:prstGeom>
          <a:noFill/>
        </p:spPr>
        <p:txBody>
          <a:bodyPr wrap="square">
            <a:spAutoFit/>
          </a:bodyPr>
          <a:lstStyle/>
          <a:p>
            <a:pPr marL="228600" indent="-228600">
              <a:lnSpc>
                <a:spcPct val="90000"/>
              </a:lnSpc>
              <a:spcBef>
                <a:spcPts val="1000"/>
              </a:spcBef>
              <a:buClr>
                <a:srgbClr val="73292A"/>
              </a:buClr>
              <a:buFont typeface="Arial" panose="020B0604020202020204" pitchFamily="34" charset="0"/>
              <a:buChar char="•"/>
            </a:pPr>
            <a:r>
              <a:rPr lang="en-US" sz="2000" i="0" dirty="0">
                <a:solidFill>
                  <a:schemeClr val="accent3"/>
                </a:solidFill>
                <a:effectLst/>
              </a:rPr>
              <a:t>“</a:t>
            </a:r>
            <a:r>
              <a:rPr lang="en-US" sz="2000" i="0" dirty="0" err="1">
                <a:solidFill>
                  <a:schemeClr val="accent3"/>
                </a:solidFill>
                <a:effectLst/>
              </a:rPr>
              <a:t>Φυσικά</a:t>
            </a:r>
            <a:r>
              <a:rPr lang="en-US" sz="2000" i="0" dirty="0">
                <a:solidFill>
                  <a:schemeClr val="accent3"/>
                </a:solidFill>
                <a:effectLst/>
              </a:rPr>
              <a:t> και </a:t>
            </a:r>
            <a:r>
              <a:rPr lang="en-US" sz="2000" i="0" dirty="0" err="1">
                <a:solidFill>
                  <a:schemeClr val="accent3"/>
                </a:solidFill>
                <a:effectLst/>
              </a:rPr>
              <a:t>είν</a:t>
            </a:r>
            <a:r>
              <a:rPr lang="en-US" sz="2000" i="0" dirty="0">
                <a:solidFill>
                  <a:schemeClr val="accent3"/>
                </a:solidFill>
                <a:effectLst/>
              </a:rPr>
              <a:t>αι χυδαίο. </a:t>
            </a:r>
            <a:r>
              <a:rPr lang="en-US" sz="2000" dirty="0" err="1">
                <a:solidFill>
                  <a:schemeClr val="accent3"/>
                </a:solidFill>
              </a:rPr>
              <a:t>Είν</a:t>
            </a:r>
            <a:r>
              <a:rPr lang="en-US" sz="2000" dirty="0">
                <a:solidFill>
                  <a:schemeClr val="accent3"/>
                </a:solidFill>
              </a:rPr>
              <a:t>αι πόλεμος</a:t>
            </a:r>
            <a:r>
              <a:rPr lang="en-US" sz="2000" i="0" dirty="0">
                <a:solidFill>
                  <a:schemeClr val="accent3"/>
                </a:solidFill>
                <a:effectLst/>
              </a:rPr>
              <a:t>.”</a:t>
            </a:r>
            <a:endParaRPr lang="en-US" sz="2000" dirty="0">
              <a:solidFill>
                <a:schemeClr val="accent3"/>
              </a:solidFill>
            </a:endParaRPr>
          </a:p>
        </p:txBody>
      </p:sp>
      <p:sp>
        <p:nvSpPr>
          <p:cNvPr id="6" name="TextBox 5">
            <a:extLst>
              <a:ext uri="{FF2B5EF4-FFF2-40B4-BE49-F238E27FC236}">
                <a16:creationId xmlns:a16="http://schemas.microsoft.com/office/drawing/2014/main" id="{24D5A977-8FF5-1BFD-357A-57627E14EF1A}"/>
              </a:ext>
            </a:extLst>
          </p:cNvPr>
          <p:cNvSpPr txBox="1"/>
          <p:nvPr/>
        </p:nvSpPr>
        <p:spPr>
          <a:xfrm>
            <a:off x="240792" y="3995608"/>
            <a:ext cx="6595965" cy="2585323"/>
          </a:xfrm>
          <a:prstGeom prst="rect">
            <a:avLst/>
          </a:prstGeom>
          <a:noFill/>
        </p:spPr>
        <p:txBody>
          <a:bodyPr wrap="square" rtlCol="0">
            <a:spAutoFit/>
          </a:bodyPr>
          <a:lstStyle/>
          <a:p>
            <a:pPr algn="just"/>
            <a:r>
              <a:rPr lang="el-GR" sz="1800" b="0" i="0" dirty="0">
                <a:solidFill>
                  <a:srgbClr val="000000"/>
                </a:solidFill>
                <a:effectLst/>
                <a:latin typeface="ArialMT"/>
              </a:rPr>
              <a:t>"Όσο ο πόλεμος θεωρείται κακός </a:t>
            </a:r>
            <a:r>
              <a:rPr lang="en-US" sz="1800" b="0" i="0" dirty="0">
                <a:solidFill>
                  <a:srgbClr val="000000"/>
                </a:solidFill>
                <a:effectLst/>
                <a:latin typeface="ArialMT"/>
              </a:rPr>
              <a:t>(wicked)</a:t>
            </a:r>
            <a:r>
              <a:rPr lang="el-GR" sz="1800" b="0" i="0" dirty="0">
                <a:solidFill>
                  <a:srgbClr val="000000"/>
                </a:solidFill>
                <a:effectLst/>
                <a:latin typeface="ArialMT"/>
              </a:rPr>
              <a:t>, θα έχει πάντα τη γοητεία του. Όταν θεωρηθεί χυδαίος</a:t>
            </a:r>
            <a:r>
              <a:rPr lang="en-US" sz="1800" b="0" i="0" dirty="0">
                <a:solidFill>
                  <a:srgbClr val="000000"/>
                </a:solidFill>
                <a:effectLst/>
                <a:latin typeface="ArialMT"/>
              </a:rPr>
              <a:t> (vulgar)</a:t>
            </a:r>
            <a:r>
              <a:rPr lang="el-GR" sz="1800" b="0" i="0" dirty="0">
                <a:solidFill>
                  <a:srgbClr val="000000"/>
                </a:solidFill>
                <a:effectLst/>
                <a:latin typeface="ArialMT"/>
              </a:rPr>
              <a:t>, θα σταματήσει να είναι δημοφιλής.</a:t>
            </a:r>
            <a:r>
              <a:rPr lang="en-US" sz="1800" b="0" i="0" dirty="0">
                <a:solidFill>
                  <a:srgbClr val="000000"/>
                </a:solidFill>
                <a:effectLst/>
                <a:latin typeface="ArialMT"/>
              </a:rPr>
              <a:t>”</a:t>
            </a:r>
            <a:endParaRPr lang="el-GR" sz="1800" b="0" i="0" dirty="0">
              <a:solidFill>
                <a:srgbClr val="000000"/>
              </a:solidFill>
              <a:effectLst/>
              <a:latin typeface="ArialMT"/>
            </a:endParaRPr>
          </a:p>
          <a:p>
            <a:pPr algn="just"/>
            <a:r>
              <a:rPr lang="en-US" sz="1800" b="0" i="0" dirty="0">
                <a:solidFill>
                  <a:srgbClr val="000000"/>
                </a:solidFill>
                <a:effectLst/>
                <a:latin typeface="ArialMT"/>
              </a:rPr>
              <a:t>(Oscar Wilde, “The Critic as Artist: With Some Remarks upon the Importance of</a:t>
            </a:r>
            <a:r>
              <a:rPr lang="el-GR" sz="1800" b="0" i="0" dirty="0">
                <a:solidFill>
                  <a:srgbClr val="000000"/>
                </a:solidFill>
                <a:effectLst/>
                <a:latin typeface="ArialMT"/>
              </a:rPr>
              <a:t> </a:t>
            </a:r>
            <a:r>
              <a:rPr lang="en-US" sz="1800" b="0" i="0" dirty="0">
                <a:solidFill>
                  <a:srgbClr val="000000"/>
                </a:solidFill>
                <a:effectLst/>
                <a:latin typeface="ArialMT"/>
              </a:rPr>
              <a:t>Doing Nothing,” in </a:t>
            </a:r>
            <a:r>
              <a:rPr lang="en-US" sz="1800" b="0" i="1" dirty="0">
                <a:solidFill>
                  <a:srgbClr val="000000"/>
                </a:solidFill>
                <a:effectLst/>
                <a:latin typeface="Arial-ItalicMT"/>
              </a:rPr>
              <a:t>Intentions: The Decay of Lying Pen, Pencil and Poison, the</a:t>
            </a:r>
            <a:r>
              <a:rPr lang="el-GR" sz="1800" b="0" i="1" dirty="0">
                <a:solidFill>
                  <a:srgbClr val="000000"/>
                </a:solidFill>
                <a:effectLst/>
                <a:latin typeface="Arial-ItalicMT"/>
              </a:rPr>
              <a:t> </a:t>
            </a:r>
            <a:r>
              <a:rPr lang="en-US" sz="1800" b="0" i="1" dirty="0">
                <a:solidFill>
                  <a:srgbClr val="000000"/>
                </a:solidFill>
                <a:effectLst/>
                <a:latin typeface="Arial-ItalicMT"/>
              </a:rPr>
              <a:t>Critic as Artist, The Truth of Masks </a:t>
            </a:r>
            <a:r>
              <a:rPr lang="en-US" sz="1800" b="0" i="0" dirty="0">
                <a:solidFill>
                  <a:srgbClr val="000000"/>
                </a:solidFill>
                <a:effectLst/>
                <a:latin typeface="ArialMT"/>
              </a:rPr>
              <a:t>(1891), part 2; reprinted in Josephine M. Guy</a:t>
            </a:r>
            <a:r>
              <a:rPr lang="el-GR" sz="1800" b="0" i="0" dirty="0">
                <a:solidFill>
                  <a:srgbClr val="000000"/>
                </a:solidFill>
                <a:effectLst/>
                <a:latin typeface="ArialMT"/>
              </a:rPr>
              <a:t> </a:t>
            </a:r>
            <a:r>
              <a:rPr lang="en-US" sz="1800" b="0" i="0" dirty="0">
                <a:solidFill>
                  <a:srgbClr val="000000"/>
                </a:solidFill>
                <a:effectLst/>
                <a:latin typeface="ArialMT"/>
              </a:rPr>
              <a:t>(ed.), </a:t>
            </a:r>
            <a:r>
              <a:rPr lang="en-US" sz="1800" b="0" i="1" dirty="0">
                <a:solidFill>
                  <a:srgbClr val="000000"/>
                </a:solidFill>
                <a:effectLst/>
                <a:latin typeface="Arial-ItalicMT"/>
              </a:rPr>
              <a:t>The Complete Works of Oscar Wilde</a:t>
            </a:r>
            <a:r>
              <a:rPr lang="en-US" sz="1800" b="0" i="0" dirty="0">
                <a:solidFill>
                  <a:srgbClr val="000000"/>
                </a:solidFill>
                <a:effectLst/>
                <a:latin typeface="ArialMT"/>
              </a:rPr>
              <a:t>, vol. 4 (Oxford: Oxford University</a:t>
            </a:r>
            <a:r>
              <a:rPr lang="el-GR" sz="1800" b="0" i="0" dirty="0">
                <a:solidFill>
                  <a:srgbClr val="000000"/>
                </a:solidFill>
                <a:effectLst/>
                <a:latin typeface="ArialMT"/>
              </a:rPr>
              <a:t> </a:t>
            </a:r>
            <a:r>
              <a:rPr lang="en-US" sz="1800" b="0" i="0" dirty="0">
                <a:solidFill>
                  <a:srgbClr val="000000"/>
                </a:solidFill>
                <a:effectLst/>
                <a:latin typeface="ArialMT"/>
              </a:rPr>
              <a:t>Press, 2007), p. 203.</a:t>
            </a:r>
            <a:r>
              <a:rPr lang="en-US" dirty="0"/>
              <a:t> </a:t>
            </a:r>
          </a:p>
        </p:txBody>
      </p:sp>
    </p:spTree>
    <p:extLst>
      <p:ext uri="{BB962C8B-B14F-4D97-AF65-F5344CB8AC3E}">
        <p14:creationId xmlns:p14="http://schemas.microsoft.com/office/powerpoint/2010/main" val="2791364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1DD78303-3265-69AF-BBB1-B0730EE829BA}"/>
              </a:ext>
            </a:extLst>
          </p:cNvPr>
          <p:cNvPicPr>
            <a:picLocks noGrp="1" noChangeAspect="1"/>
          </p:cNvPicPr>
          <p:nvPr>
            <p:ph sz="half" idx="2"/>
          </p:nvPr>
        </p:nvPicPr>
        <p:blipFill>
          <a:blip r:embed="rId2"/>
          <a:stretch>
            <a:fillRect/>
          </a:stretch>
        </p:blipFill>
        <p:spPr>
          <a:xfrm>
            <a:off x="557889" y="1342417"/>
            <a:ext cx="4397375" cy="3579779"/>
          </a:xfrm>
          <a:prstGeom prst="rect">
            <a:avLst/>
          </a:prstGeom>
        </p:spPr>
      </p:pic>
      <p:sp>
        <p:nvSpPr>
          <p:cNvPr id="5" name="Θέση κειμένου 4">
            <a:extLst>
              <a:ext uri="{FF2B5EF4-FFF2-40B4-BE49-F238E27FC236}">
                <a16:creationId xmlns:a16="http://schemas.microsoft.com/office/drawing/2014/main" id="{FBB0368E-76B5-5CB0-8746-3C2B6645EC4F}"/>
              </a:ext>
            </a:extLst>
          </p:cNvPr>
          <p:cNvSpPr>
            <a:spLocks noGrp="1"/>
          </p:cNvSpPr>
          <p:nvPr>
            <p:ph type="body" sz="quarter" idx="3"/>
          </p:nvPr>
        </p:nvSpPr>
        <p:spPr>
          <a:xfrm>
            <a:off x="673933" y="601662"/>
            <a:ext cx="4396339" cy="576262"/>
          </a:xfrm>
        </p:spPr>
        <p:txBody>
          <a:bodyPr/>
          <a:lstStyle/>
          <a:p>
            <a:r>
              <a:rPr lang="en-GB" b="1" dirty="0">
                <a:solidFill>
                  <a:schemeClr val="tx1"/>
                </a:solidFill>
              </a:rPr>
              <a:t>The social role and place of woman in ancient society</a:t>
            </a:r>
            <a:endParaRPr lang="el-GR" b="1" dirty="0">
              <a:solidFill>
                <a:schemeClr val="tx1"/>
              </a:solidFill>
            </a:endParaRPr>
          </a:p>
        </p:txBody>
      </p:sp>
      <p:sp>
        <p:nvSpPr>
          <p:cNvPr id="6" name="Θέση περιεχομένου 5">
            <a:extLst>
              <a:ext uri="{FF2B5EF4-FFF2-40B4-BE49-F238E27FC236}">
                <a16:creationId xmlns:a16="http://schemas.microsoft.com/office/drawing/2014/main" id="{DFCCB3A2-E21E-3B61-74A5-0AF48BFF9170}"/>
              </a:ext>
            </a:extLst>
          </p:cNvPr>
          <p:cNvSpPr>
            <a:spLocks noGrp="1"/>
          </p:cNvSpPr>
          <p:nvPr>
            <p:ph sz="quarter" idx="4"/>
          </p:nvPr>
        </p:nvSpPr>
        <p:spPr>
          <a:xfrm>
            <a:off x="5836596" y="515278"/>
            <a:ext cx="3572212" cy="3741738"/>
          </a:xfrm>
        </p:spPr>
        <p:txBody>
          <a:bodyPr/>
          <a:lstStyle/>
          <a:p>
            <a:pPr marL="0" indent="0">
              <a:buNone/>
            </a:pPr>
            <a:r>
              <a:rPr lang="el-GR" dirty="0">
                <a:solidFill>
                  <a:schemeClr val="tx1"/>
                </a:solidFill>
              </a:rPr>
              <a:t>«ΛΥΣ.:  (…) Με τον καιρό μαθαίναμε βλακώδεις αποφάσεις και ρωτούσαμε: «Πως, άντρα μου, την κάνατε/ τέτοια βλακεία;» Με μια λοξή ματιά/ με κοίταζε και μου ‘</a:t>
            </a:r>
            <a:r>
              <a:rPr lang="el-GR" dirty="0" err="1">
                <a:solidFill>
                  <a:schemeClr val="tx1"/>
                </a:solidFill>
              </a:rPr>
              <a:t>λεγε</a:t>
            </a:r>
            <a:r>
              <a:rPr lang="el-GR" dirty="0">
                <a:solidFill>
                  <a:schemeClr val="tx1"/>
                </a:solidFill>
              </a:rPr>
              <a:t> να γνέσω το μαλλί/ και να φυλάξω το κεφάλι απ’ την μαγκούρα./ « Οι πόλεμοι είναι δουλειές αντρικές». (</a:t>
            </a:r>
            <a:r>
              <a:rPr lang="el-GR" dirty="0" err="1">
                <a:solidFill>
                  <a:schemeClr val="tx1"/>
                </a:solidFill>
              </a:rPr>
              <a:t>Λυσ</a:t>
            </a:r>
            <a:r>
              <a:rPr lang="el-GR" dirty="0">
                <a:solidFill>
                  <a:schemeClr val="tx1"/>
                </a:solidFill>
              </a:rPr>
              <a:t>., 518-520)</a:t>
            </a:r>
          </a:p>
        </p:txBody>
      </p:sp>
      <p:sp>
        <p:nvSpPr>
          <p:cNvPr id="2" name="TextBox 1">
            <a:extLst>
              <a:ext uri="{FF2B5EF4-FFF2-40B4-BE49-F238E27FC236}">
                <a16:creationId xmlns:a16="http://schemas.microsoft.com/office/drawing/2014/main" id="{EA4373B7-668F-3F55-A55F-AD49AA8F6260}"/>
              </a:ext>
            </a:extLst>
          </p:cNvPr>
          <p:cNvSpPr txBox="1"/>
          <p:nvPr/>
        </p:nvSpPr>
        <p:spPr>
          <a:xfrm>
            <a:off x="673933" y="5312102"/>
            <a:ext cx="3745149" cy="923330"/>
          </a:xfrm>
          <a:prstGeom prst="rect">
            <a:avLst/>
          </a:prstGeom>
          <a:noFill/>
        </p:spPr>
        <p:txBody>
          <a:bodyPr wrap="square" rtlCol="0">
            <a:spAutoFit/>
          </a:bodyPr>
          <a:lstStyle/>
          <a:p>
            <a:r>
              <a:rPr lang="el-GR" dirty="0"/>
              <a:t>«ΧΟΡ. ΓΕΡ.: Θηρίο και φωτιά δεν είναι τόσο τρομερά/ σαν τη γυναίκα (…)» (</a:t>
            </a:r>
            <a:r>
              <a:rPr lang="el-GR" dirty="0" err="1"/>
              <a:t>Λυσ</a:t>
            </a:r>
            <a:r>
              <a:rPr lang="el-GR" dirty="0"/>
              <a:t>. , 1014-1015)</a:t>
            </a:r>
          </a:p>
        </p:txBody>
      </p:sp>
      <p:pic>
        <p:nvPicPr>
          <p:cNvPr id="15" name="Εικόνα 14" descr="Εικόνα που περιέχει τέχνη, ζωγραφική, μουσείο, ζωγραφιά&#10;&#10;Περιγραφή που δημιουργήθηκε αυτόματα">
            <a:extLst>
              <a:ext uri="{FF2B5EF4-FFF2-40B4-BE49-F238E27FC236}">
                <a16:creationId xmlns:a16="http://schemas.microsoft.com/office/drawing/2014/main" id="{D816AF27-BC8D-A970-BC38-B11562A5D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251" y="3813686"/>
            <a:ext cx="5544896" cy="2942822"/>
          </a:xfrm>
          <a:prstGeom prst="rect">
            <a:avLst/>
          </a:prstGeom>
        </p:spPr>
      </p:pic>
    </p:spTree>
    <p:extLst>
      <p:ext uri="{BB962C8B-B14F-4D97-AF65-F5344CB8AC3E}">
        <p14:creationId xmlns:p14="http://schemas.microsoft.com/office/powerpoint/2010/main" val="4274841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D72C49-C231-A2EE-990E-3A79260BD281}"/>
              </a:ext>
            </a:extLst>
          </p:cNvPr>
          <p:cNvSpPr>
            <a:spLocks noGrp="1"/>
          </p:cNvSpPr>
          <p:nvPr>
            <p:ph type="title"/>
          </p:nvPr>
        </p:nvSpPr>
        <p:spPr>
          <a:xfrm>
            <a:off x="952131" y="160888"/>
            <a:ext cx="9404723" cy="1400530"/>
          </a:xfrm>
        </p:spPr>
        <p:txBody>
          <a:bodyPr/>
          <a:lstStyle/>
          <a:p>
            <a:r>
              <a:rPr lang="en-US" dirty="0"/>
              <a:t>Constructing the content of war and peace in Aristophanes’ thinking</a:t>
            </a:r>
            <a:endParaRPr lang="el-GR" dirty="0"/>
          </a:p>
        </p:txBody>
      </p:sp>
      <p:sp>
        <p:nvSpPr>
          <p:cNvPr id="4" name="Θέση περιεχομένου 3">
            <a:extLst>
              <a:ext uri="{FF2B5EF4-FFF2-40B4-BE49-F238E27FC236}">
                <a16:creationId xmlns:a16="http://schemas.microsoft.com/office/drawing/2014/main" id="{FBAA5790-085C-E8EA-02D9-8A8E223321A9}"/>
              </a:ext>
            </a:extLst>
          </p:cNvPr>
          <p:cNvSpPr>
            <a:spLocks noGrp="1"/>
          </p:cNvSpPr>
          <p:nvPr>
            <p:ph sz="half" idx="2"/>
          </p:nvPr>
        </p:nvSpPr>
        <p:spPr>
          <a:xfrm>
            <a:off x="5654492" y="1561418"/>
            <a:ext cx="5221030" cy="4200245"/>
          </a:xfrm>
        </p:spPr>
        <p:txBody>
          <a:bodyPr>
            <a:normAutofit fontScale="92500" lnSpcReduction="20000"/>
          </a:bodyPr>
          <a:lstStyle/>
          <a:p>
            <a:r>
              <a:rPr lang="en-GB" dirty="0"/>
              <a:t>Peace:</a:t>
            </a:r>
          </a:p>
          <a:p>
            <a:pPr>
              <a:buFont typeface="+mj-lt"/>
              <a:buAutoNum type="arabicPeriod"/>
            </a:pPr>
            <a:r>
              <a:rPr lang="en-GB" b="1" u="sng" dirty="0"/>
              <a:t>Peace is also part of human activity</a:t>
            </a:r>
            <a:r>
              <a:rPr lang="en-GB" dirty="0"/>
              <a:t>. It may be portrayed in goddesses (symbolisms) but through the plot there is a common motive of human perceiving the destruction of war and pursuing the fostering of Peace. </a:t>
            </a:r>
          </a:p>
          <a:p>
            <a:pPr>
              <a:buFont typeface="+mj-lt"/>
              <a:buAutoNum type="arabicPeriod"/>
            </a:pPr>
            <a:r>
              <a:rPr lang="en-GB" b="1" u="sng" dirty="0"/>
              <a:t>The ceasing of war requires the ceasing of politics </a:t>
            </a:r>
            <a:r>
              <a:rPr lang="en-GB" dirty="0"/>
              <a:t>(in both democratic and aristocratic system of slave city-states). </a:t>
            </a:r>
          </a:p>
          <a:p>
            <a:pPr>
              <a:buFont typeface="+mj-lt"/>
              <a:buAutoNum type="arabicPeriod"/>
            </a:pPr>
            <a:r>
              <a:rPr lang="en-GB" dirty="0"/>
              <a:t>The uphold of the war and the fostering of peace requires drastic human activity (see Irene, Lysistrata). Therefore, </a:t>
            </a:r>
            <a:r>
              <a:rPr lang="en-GB" b="1" u="sng" dirty="0"/>
              <a:t>human condition is important.</a:t>
            </a:r>
          </a:p>
          <a:p>
            <a:pPr>
              <a:buFont typeface="+mj-lt"/>
              <a:buAutoNum type="arabicPeriod"/>
            </a:pPr>
            <a:r>
              <a:rPr lang="en-GB" b="1" dirty="0"/>
              <a:t>Aristophanes attempts many ways for peace making. From addressing Gods to individual – private peace making since individual’s actions against war to social activity of resistance.</a:t>
            </a:r>
          </a:p>
          <a:p>
            <a:pPr>
              <a:buFont typeface="+mj-lt"/>
              <a:buAutoNum type="arabicPeriod"/>
            </a:pPr>
            <a:r>
              <a:rPr lang="en-GB" dirty="0"/>
              <a:t>The character of peace is seen </a:t>
            </a:r>
            <a:r>
              <a:rPr lang="en-GB" b="1" u="sng" dirty="0"/>
              <a:t>as a period of prosperity and fertility.</a:t>
            </a:r>
          </a:p>
        </p:txBody>
      </p:sp>
      <p:sp>
        <p:nvSpPr>
          <p:cNvPr id="6" name="Θέση περιεχομένου 3">
            <a:extLst>
              <a:ext uri="{FF2B5EF4-FFF2-40B4-BE49-F238E27FC236}">
                <a16:creationId xmlns:a16="http://schemas.microsoft.com/office/drawing/2014/main" id="{0813C536-C36B-371C-2CD4-F5F15E2EA730}"/>
              </a:ext>
            </a:extLst>
          </p:cNvPr>
          <p:cNvSpPr>
            <a:spLocks noGrp="1"/>
          </p:cNvSpPr>
          <p:nvPr>
            <p:ph sz="half" idx="1"/>
          </p:nvPr>
        </p:nvSpPr>
        <p:spPr>
          <a:xfrm>
            <a:off x="321014" y="2501349"/>
            <a:ext cx="4925168" cy="4195763"/>
          </a:xfrm>
        </p:spPr>
        <p:txBody>
          <a:bodyPr>
            <a:normAutofit fontScale="92500" lnSpcReduction="20000"/>
          </a:bodyPr>
          <a:lstStyle/>
          <a:p>
            <a:r>
              <a:rPr lang="en-GB" dirty="0"/>
              <a:t>War:</a:t>
            </a:r>
          </a:p>
          <a:p>
            <a:pPr>
              <a:buFont typeface="+mj-lt"/>
              <a:buAutoNum type="arabicPeriod"/>
            </a:pPr>
            <a:r>
              <a:rPr lang="en-GB" dirty="0"/>
              <a:t>War is primarily </a:t>
            </a:r>
            <a:r>
              <a:rPr lang="en-GB" b="1" u="sng" dirty="0"/>
              <a:t>human activity</a:t>
            </a:r>
            <a:r>
              <a:rPr lang="en-GB" dirty="0"/>
              <a:t>. </a:t>
            </a:r>
          </a:p>
          <a:p>
            <a:pPr>
              <a:buFont typeface="+mj-lt"/>
              <a:buAutoNum type="arabicPeriod"/>
            </a:pPr>
            <a:r>
              <a:rPr lang="en-GB" b="1" u="sng" dirty="0"/>
              <a:t>The reference to gods is mainly grotesque</a:t>
            </a:r>
            <a:r>
              <a:rPr lang="en-GB" dirty="0"/>
              <a:t>. Aristophanes did not attributed the war to gods. The reference is usually resulted by human activity (as </a:t>
            </a:r>
            <a:r>
              <a:rPr lang="en-GB" dirty="0" err="1"/>
              <a:t>f.ex</a:t>
            </a:r>
            <a:r>
              <a:rPr lang="en-GB" dirty="0"/>
              <a:t>. In Irene). Many are the references to Cleon’s responsibilities for the Peloponnesian war. And in Lysistrata the war derives from the absence of logic in the decision-making of the ancient demos and politicians (mainly occupation of free-citizens’ and not slaves or women’s)</a:t>
            </a:r>
          </a:p>
          <a:p>
            <a:pPr>
              <a:buFont typeface="+mj-lt"/>
              <a:buAutoNum type="arabicPeriod"/>
            </a:pPr>
            <a:r>
              <a:rPr lang="en-GB" b="1" u="sng" dirty="0"/>
              <a:t>The devastation caused by the war </a:t>
            </a:r>
            <a:r>
              <a:rPr lang="en-GB" dirty="0"/>
              <a:t>is mainly portrayed in the </a:t>
            </a:r>
            <a:r>
              <a:rPr lang="en-GB" dirty="0" err="1"/>
              <a:t>Acharnians</a:t>
            </a:r>
            <a:r>
              <a:rPr lang="en-GB" dirty="0"/>
              <a:t> as for the destruction of the citizens and in the Irene and Lysistrata as for the farmers of Athenian province.</a:t>
            </a:r>
          </a:p>
          <a:p>
            <a:pPr>
              <a:buFont typeface="+mj-lt"/>
              <a:buAutoNum type="arabicPeriod"/>
            </a:pPr>
            <a:r>
              <a:rPr lang="en-GB" b="1" u="sng" dirty="0"/>
              <a:t>The most of the war consecutives is the class of slaves and that of the farmers .</a:t>
            </a:r>
            <a:r>
              <a:rPr lang="en-GB" dirty="0"/>
              <a:t> </a:t>
            </a:r>
          </a:p>
          <a:p>
            <a:pPr>
              <a:buFont typeface="+mj-lt"/>
              <a:buAutoNum type="arabicPeriod"/>
            </a:pPr>
            <a:r>
              <a:rPr lang="en-GB" dirty="0"/>
              <a:t>The war </a:t>
            </a:r>
            <a:r>
              <a:rPr lang="en-GB" b="1" u="sng" dirty="0"/>
              <a:t>is not </a:t>
            </a:r>
            <a:r>
              <a:rPr lang="en-GB" dirty="0"/>
              <a:t>explained as a phenomenon of historical and social scale. </a:t>
            </a:r>
            <a:endParaRPr lang="en-GB" b="1" u="sng" dirty="0"/>
          </a:p>
          <a:p>
            <a:pPr>
              <a:buFont typeface="+mj-lt"/>
              <a:buAutoNum type="arabicPeriod"/>
            </a:pPr>
            <a:endParaRPr lang="en-GB" dirty="0"/>
          </a:p>
          <a:p>
            <a:pPr marL="0" indent="0">
              <a:buNone/>
            </a:pPr>
            <a:endParaRPr lang="en-GB" dirty="0"/>
          </a:p>
          <a:p>
            <a:endParaRPr lang="en-GB" dirty="0"/>
          </a:p>
          <a:p>
            <a:endParaRPr lang="en-GB" dirty="0"/>
          </a:p>
        </p:txBody>
      </p:sp>
      <p:sp>
        <p:nvSpPr>
          <p:cNvPr id="7" name="TextBox 6">
            <a:extLst>
              <a:ext uri="{FF2B5EF4-FFF2-40B4-BE49-F238E27FC236}">
                <a16:creationId xmlns:a16="http://schemas.microsoft.com/office/drawing/2014/main" id="{3BB20488-8D82-4240-A83C-32FCF984D051}"/>
              </a:ext>
            </a:extLst>
          </p:cNvPr>
          <p:cNvSpPr txBox="1"/>
          <p:nvPr/>
        </p:nvSpPr>
        <p:spPr>
          <a:xfrm>
            <a:off x="5969540" y="5538582"/>
            <a:ext cx="5774986" cy="1200329"/>
          </a:xfrm>
          <a:prstGeom prst="rect">
            <a:avLst/>
          </a:prstGeom>
          <a:noFill/>
        </p:spPr>
        <p:txBody>
          <a:bodyPr wrap="square" rtlCol="0">
            <a:spAutoFit/>
          </a:bodyPr>
          <a:lstStyle/>
          <a:p>
            <a:pPr marL="0" indent="0">
              <a:buNone/>
            </a:pPr>
            <a:r>
              <a:rPr lang="en-US" b="1" dirty="0"/>
              <a:t>Aristophanes’ plays are anti-polemic/ anti-war.</a:t>
            </a:r>
          </a:p>
          <a:p>
            <a:pPr marL="0" indent="0">
              <a:buNone/>
            </a:pPr>
            <a:r>
              <a:rPr lang="en-US" b="1" dirty="0"/>
              <a:t>Nevertheless, it can not be clarified scientifically what is the causality for war and peace in antiquity. </a:t>
            </a:r>
          </a:p>
        </p:txBody>
      </p:sp>
    </p:spTree>
    <p:extLst>
      <p:ext uri="{BB962C8B-B14F-4D97-AF65-F5344CB8AC3E}">
        <p14:creationId xmlns:p14="http://schemas.microsoft.com/office/powerpoint/2010/main" val="3911300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8E959-7416-F423-63EE-B2FC6276BE83}"/>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solidFill>
                  <a:schemeClr val="tx1"/>
                </a:solidFill>
              </a:rPr>
              <a:t>How could that be useful today?</a:t>
            </a:r>
          </a:p>
        </p:txBody>
      </p:sp>
      <p:sp>
        <p:nvSpPr>
          <p:cNvPr id="3" name="Θέση περιεχομένου 2">
            <a:extLst>
              <a:ext uri="{FF2B5EF4-FFF2-40B4-BE49-F238E27FC236}">
                <a16:creationId xmlns:a16="http://schemas.microsoft.com/office/drawing/2014/main" id="{FDBC7D72-580A-DA20-1092-071A1A7BDB2E}"/>
              </a:ext>
            </a:extLst>
          </p:cNvPr>
          <p:cNvSpPr>
            <a:spLocks/>
          </p:cNvSpPr>
          <p:nvPr/>
        </p:nvSpPr>
        <p:spPr>
          <a:xfrm>
            <a:off x="182985" y="2084314"/>
            <a:ext cx="3563209" cy="3400644"/>
          </a:xfrm>
          <a:prstGeom prst="rect">
            <a:avLst/>
          </a:prstGeom>
        </p:spPr>
        <p:txBody>
          <a:bodyPr>
            <a:normAutofit fontScale="77500" lnSpcReduction="20000"/>
          </a:bodyPr>
          <a:lstStyle/>
          <a:p>
            <a:pPr defTabSz="370332">
              <a:lnSpc>
                <a:spcPct val="90000"/>
              </a:lnSpc>
              <a:spcAft>
                <a:spcPts val="600"/>
              </a:spcAft>
            </a:pPr>
            <a:r>
              <a:rPr lang="en-GB" sz="1300" b="1" kern="1200" dirty="0">
                <a:solidFill>
                  <a:schemeClr val="tx1"/>
                </a:solidFill>
                <a:latin typeface="+mn-lt"/>
                <a:ea typeface="+mn-ea"/>
                <a:cs typeface="+mn-cs"/>
              </a:rPr>
              <a:t>On modern war and peace:</a:t>
            </a:r>
          </a:p>
          <a:p>
            <a:pPr defTabSz="370332">
              <a:lnSpc>
                <a:spcPct val="90000"/>
              </a:lnSpc>
              <a:spcAft>
                <a:spcPts val="600"/>
              </a:spcAft>
            </a:pPr>
            <a:endParaRPr lang="en-GB" sz="1300" b="1" kern="1200" dirty="0">
              <a:solidFill>
                <a:schemeClr val="tx1"/>
              </a:solidFill>
              <a:latin typeface="+mn-lt"/>
              <a:ea typeface="+mn-ea"/>
              <a:cs typeface="+mn-cs"/>
            </a:endParaRPr>
          </a:p>
          <a:p>
            <a:pPr defTabSz="370332">
              <a:lnSpc>
                <a:spcPct val="90000"/>
              </a:lnSpc>
              <a:spcAft>
                <a:spcPts val="600"/>
              </a:spcAft>
            </a:pPr>
            <a:r>
              <a:rPr lang="en-GB" sz="1300" b="1" kern="1200" dirty="0">
                <a:solidFill>
                  <a:schemeClr val="tx1"/>
                </a:solidFill>
                <a:latin typeface="+mn-lt"/>
                <a:ea typeface="+mn-ea"/>
                <a:cs typeface="+mn-cs"/>
              </a:rPr>
              <a:t>The analysis of Aristophanes on war and peace brings up the constant fight of logic and </a:t>
            </a:r>
            <a:r>
              <a:rPr lang="en-GB" sz="1300" b="1" kern="1200" dirty="0" err="1">
                <a:solidFill>
                  <a:schemeClr val="tx1"/>
                </a:solidFill>
                <a:latin typeface="+mn-lt"/>
                <a:ea typeface="+mn-ea"/>
                <a:cs typeface="+mn-cs"/>
              </a:rPr>
              <a:t>metron</a:t>
            </a:r>
            <a:r>
              <a:rPr lang="en-GB" sz="1300" b="1" kern="1200" dirty="0">
                <a:solidFill>
                  <a:schemeClr val="tx1"/>
                </a:solidFill>
                <a:latin typeface="+mn-lt"/>
                <a:ea typeface="+mn-ea"/>
                <a:cs typeface="+mn-cs"/>
              </a:rPr>
              <a:t> as an ethical code for human and citizen.</a:t>
            </a:r>
          </a:p>
          <a:p>
            <a:pPr defTabSz="370332">
              <a:lnSpc>
                <a:spcPct val="90000"/>
              </a:lnSpc>
              <a:spcAft>
                <a:spcPts val="600"/>
              </a:spcAft>
            </a:pPr>
            <a:endParaRPr lang="en-GB" sz="1300" kern="1200" dirty="0">
              <a:solidFill>
                <a:schemeClr val="tx1"/>
              </a:solidFill>
              <a:latin typeface="+mn-lt"/>
              <a:ea typeface="+mn-ea"/>
              <a:cs typeface="+mn-cs"/>
            </a:endParaRPr>
          </a:p>
          <a:p>
            <a:pPr defTabSz="370332">
              <a:lnSpc>
                <a:spcPct val="90000"/>
              </a:lnSpc>
              <a:spcAft>
                <a:spcPts val="600"/>
              </a:spcAft>
            </a:pPr>
            <a:r>
              <a:rPr lang="en-GB" sz="1300" kern="1200" dirty="0">
                <a:solidFill>
                  <a:schemeClr val="tx1"/>
                </a:solidFill>
                <a:latin typeface="+mn-lt"/>
                <a:ea typeface="+mn-ea"/>
                <a:cs typeface="+mn-cs"/>
              </a:rPr>
              <a:t>Despite that, it is also explained within the context of antiquity, and thus, </a:t>
            </a:r>
            <a:r>
              <a:rPr lang="en-GB" sz="1300" b="1" kern="1200" dirty="0">
                <a:solidFill>
                  <a:schemeClr val="tx1"/>
                </a:solidFill>
                <a:latin typeface="+mn-lt"/>
                <a:ea typeface="+mn-ea"/>
                <a:cs typeface="+mn-cs"/>
              </a:rPr>
              <a:t>can not be examined out of the cosmological system of antiquity.</a:t>
            </a:r>
          </a:p>
          <a:p>
            <a:pPr defTabSz="370332">
              <a:lnSpc>
                <a:spcPct val="90000"/>
              </a:lnSpc>
              <a:spcAft>
                <a:spcPts val="600"/>
              </a:spcAft>
            </a:pPr>
            <a:endParaRPr lang="en-GB" sz="1300" kern="1200" dirty="0">
              <a:solidFill>
                <a:schemeClr val="tx1"/>
              </a:solidFill>
              <a:latin typeface="+mn-lt"/>
              <a:ea typeface="+mn-ea"/>
              <a:cs typeface="+mn-cs"/>
            </a:endParaRPr>
          </a:p>
          <a:p>
            <a:pPr defTabSz="370332">
              <a:lnSpc>
                <a:spcPct val="90000"/>
              </a:lnSpc>
              <a:spcAft>
                <a:spcPts val="600"/>
              </a:spcAft>
            </a:pPr>
            <a:r>
              <a:rPr lang="en-GB" sz="1300" b="1" kern="1200" dirty="0">
                <a:solidFill>
                  <a:schemeClr val="tx1"/>
                </a:solidFill>
                <a:latin typeface="+mn-lt"/>
                <a:ea typeface="+mn-ea"/>
                <a:cs typeface="+mn-cs"/>
              </a:rPr>
              <a:t>In that way, Aristophanes’ insights on war and peace derive from a different social and historical content than today.</a:t>
            </a:r>
          </a:p>
          <a:p>
            <a:pPr defTabSz="370332">
              <a:lnSpc>
                <a:spcPct val="90000"/>
              </a:lnSpc>
              <a:spcAft>
                <a:spcPts val="600"/>
              </a:spcAft>
            </a:pPr>
            <a:endParaRPr lang="en-GB" sz="1300" kern="1200" dirty="0">
              <a:solidFill>
                <a:schemeClr val="tx1"/>
              </a:solidFill>
              <a:latin typeface="+mn-lt"/>
              <a:ea typeface="+mn-ea"/>
              <a:cs typeface="+mn-cs"/>
            </a:endParaRPr>
          </a:p>
          <a:p>
            <a:pPr defTabSz="370332">
              <a:lnSpc>
                <a:spcPct val="90000"/>
              </a:lnSpc>
              <a:spcAft>
                <a:spcPts val="600"/>
              </a:spcAft>
            </a:pPr>
            <a:r>
              <a:rPr lang="en-US" sz="1300" kern="1200" dirty="0">
                <a:solidFill>
                  <a:schemeClr val="tx1"/>
                </a:solidFill>
                <a:latin typeface="+mn-lt"/>
                <a:ea typeface="+mn-ea"/>
                <a:cs typeface="+mn-cs"/>
              </a:rPr>
              <a:t>Consequently, it brings </a:t>
            </a:r>
            <a:r>
              <a:rPr lang="en-US" sz="1300" b="1" kern="1200" dirty="0">
                <a:solidFill>
                  <a:schemeClr val="tx1"/>
                </a:solidFill>
                <a:latin typeface="+mn-lt"/>
                <a:ea typeface="+mn-ea"/>
                <a:cs typeface="+mn-cs"/>
              </a:rPr>
              <a:t>a comic defamiliarization from the drama of war in a way of socially alarming audience for social and historical dimensions of the theatrical content of war and peace.</a:t>
            </a:r>
          </a:p>
          <a:p>
            <a:pPr defTabSz="370332">
              <a:lnSpc>
                <a:spcPct val="90000"/>
              </a:lnSpc>
              <a:spcAft>
                <a:spcPts val="600"/>
              </a:spcAft>
            </a:pPr>
            <a:endParaRPr lang="en-US" sz="1300" kern="1200" dirty="0">
              <a:solidFill>
                <a:schemeClr val="tx1"/>
              </a:solidFill>
              <a:latin typeface="+mn-lt"/>
              <a:ea typeface="+mn-ea"/>
              <a:cs typeface="+mn-cs"/>
            </a:endParaRPr>
          </a:p>
          <a:p>
            <a:pPr defTabSz="370332">
              <a:lnSpc>
                <a:spcPct val="90000"/>
              </a:lnSpc>
              <a:spcAft>
                <a:spcPts val="600"/>
              </a:spcAft>
            </a:pPr>
            <a:r>
              <a:rPr lang="en-GB" sz="1300" b="1" dirty="0"/>
              <a:t>It is an anti-war play that follows the tradition of </a:t>
            </a:r>
            <a:r>
              <a:rPr lang="en-GB" sz="1300" b="1" dirty="0" err="1"/>
              <a:t>Eurupides</a:t>
            </a:r>
            <a:r>
              <a:rPr lang="en-GB" sz="1300" b="1" dirty="0"/>
              <a:t> in theatre.</a:t>
            </a:r>
          </a:p>
          <a:p>
            <a:pPr defTabSz="370332">
              <a:lnSpc>
                <a:spcPct val="90000"/>
              </a:lnSpc>
              <a:spcAft>
                <a:spcPts val="600"/>
              </a:spcAft>
            </a:pPr>
            <a:r>
              <a:rPr lang="en-GB" sz="1300" b="1" dirty="0"/>
              <a:t>It is more politically aware and closer to the affairs of the city-state of Athens.</a:t>
            </a:r>
            <a:endParaRPr lang="el-GR" sz="1300" b="1" dirty="0"/>
          </a:p>
        </p:txBody>
      </p:sp>
      <p:sp>
        <p:nvSpPr>
          <p:cNvPr id="4" name="Θέση περιεχομένου 3">
            <a:extLst>
              <a:ext uri="{FF2B5EF4-FFF2-40B4-BE49-F238E27FC236}">
                <a16:creationId xmlns:a16="http://schemas.microsoft.com/office/drawing/2014/main" id="{E5829D6F-3A2B-BB43-28C5-3A6BB9AA9C1F}"/>
              </a:ext>
            </a:extLst>
          </p:cNvPr>
          <p:cNvSpPr>
            <a:spLocks/>
          </p:cNvSpPr>
          <p:nvPr/>
        </p:nvSpPr>
        <p:spPr>
          <a:xfrm>
            <a:off x="4379113" y="1460584"/>
            <a:ext cx="7551753" cy="3404276"/>
          </a:xfrm>
          <a:prstGeom prst="rect">
            <a:avLst/>
          </a:prstGeom>
        </p:spPr>
        <p:txBody>
          <a:bodyPr>
            <a:normAutofit/>
          </a:bodyPr>
          <a:lstStyle/>
          <a:p>
            <a:pPr defTabSz="370332">
              <a:lnSpc>
                <a:spcPct val="90000"/>
              </a:lnSpc>
              <a:spcAft>
                <a:spcPts val="600"/>
              </a:spcAft>
            </a:pPr>
            <a:r>
              <a:rPr lang="en-GB" sz="1300" b="1" kern="1200" dirty="0">
                <a:solidFill>
                  <a:schemeClr val="tx1"/>
                </a:solidFill>
                <a:latin typeface="+mn-lt"/>
                <a:ea typeface="+mn-ea"/>
                <a:cs typeface="+mn-cs"/>
              </a:rPr>
              <a:t>Cases of interests:</a:t>
            </a:r>
          </a:p>
          <a:p>
            <a:pPr defTabSz="370332">
              <a:lnSpc>
                <a:spcPct val="90000"/>
              </a:lnSpc>
              <a:spcAft>
                <a:spcPts val="600"/>
              </a:spcAft>
            </a:pPr>
            <a:endParaRPr lang="en-GB" sz="1300" kern="1200" dirty="0">
              <a:solidFill>
                <a:schemeClr val="tx1"/>
              </a:solidFill>
              <a:latin typeface="+mn-lt"/>
              <a:ea typeface="+mn-ea"/>
              <a:cs typeface="+mn-cs"/>
            </a:endParaRPr>
          </a:p>
          <a:p>
            <a:pPr defTabSz="370332">
              <a:lnSpc>
                <a:spcPct val="90000"/>
              </a:lnSpc>
              <a:spcAft>
                <a:spcPts val="600"/>
              </a:spcAft>
            </a:pPr>
            <a:r>
              <a:rPr lang="en-GB" sz="1300" kern="1200" dirty="0">
                <a:solidFill>
                  <a:schemeClr val="tx1"/>
                </a:solidFill>
                <a:latin typeface="+mn-lt"/>
                <a:ea typeface="+mn-ea"/>
                <a:cs typeface="+mn-cs"/>
              </a:rPr>
              <a:t>It would not be enough to mention modern cases of warfare. Ukraine, Middle-East, Palestine, Nagorno-</a:t>
            </a:r>
            <a:r>
              <a:rPr lang="en-GB" sz="1300" kern="1200" dirty="0" err="1">
                <a:solidFill>
                  <a:schemeClr val="tx1"/>
                </a:solidFill>
                <a:latin typeface="+mn-lt"/>
                <a:ea typeface="+mn-ea"/>
                <a:cs typeface="+mn-cs"/>
              </a:rPr>
              <a:t>Karabah</a:t>
            </a:r>
            <a:r>
              <a:rPr lang="en-GB" sz="1300" kern="1200" dirty="0">
                <a:solidFill>
                  <a:schemeClr val="tx1"/>
                </a:solidFill>
                <a:latin typeface="+mn-lt"/>
                <a:ea typeface="+mn-ea"/>
                <a:cs typeface="+mn-cs"/>
              </a:rPr>
              <a:t>, Balkans and more theatres of war, should be treated with respect to the modern data we receive for the causes and the character of war and peace.</a:t>
            </a:r>
          </a:p>
          <a:p>
            <a:pPr defTabSz="370332">
              <a:lnSpc>
                <a:spcPct val="90000"/>
              </a:lnSpc>
              <a:spcAft>
                <a:spcPts val="600"/>
              </a:spcAft>
            </a:pPr>
            <a:endParaRPr lang="en-GB" sz="1300" kern="1200" dirty="0">
              <a:solidFill>
                <a:schemeClr val="tx1"/>
              </a:solidFill>
              <a:latin typeface="+mn-lt"/>
              <a:ea typeface="+mn-ea"/>
              <a:cs typeface="+mn-cs"/>
            </a:endParaRPr>
          </a:p>
          <a:p>
            <a:pPr defTabSz="370332">
              <a:lnSpc>
                <a:spcPct val="90000"/>
              </a:lnSpc>
              <a:spcAft>
                <a:spcPts val="600"/>
              </a:spcAft>
            </a:pPr>
            <a:r>
              <a:rPr lang="en-GB" sz="1300" kern="1200" dirty="0">
                <a:solidFill>
                  <a:schemeClr val="tx1"/>
                </a:solidFill>
                <a:latin typeface="+mn-lt"/>
                <a:ea typeface="+mn-ea"/>
                <a:cs typeface="+mn-cs"/>
              </a:rPr>
              <a:t>Perhaps a functional </a:t>
            </a:r>
            <a:r>
              <a:rPr lang="en-GB" sz="1300" b="1" kern="1200" dirty="0">
                <a:solidFill>
                  <a:schemeClr val="tx1"/>
                </a:solidFill>
                <a:latin typeface="+mn-lt"/>
                <a:ea typeface="+mn-ea"/>
                <a:cs typeface="+mn-cs"/>
              </a:rPr>
              <a:t>re-purposing</a:t>
            </a:r>
            <a:r>
              <a:rPr lang="en-GB" sz="1300" kern="1200" dirty="0">
                <a:solidFill>
                  <a:schemeClr val="tx1"/>
                </a:solidFill>
                <a:latin typeface="+mn-lt"/>
                <a:ea typeface="+mn-ea"/>
                <a:cs typeface="+mn-cs"/>
              </a:rPr>
              <a:t> of the plot would be useful today, without attempting to violate its historical content. </a:t>
            </a:r>
          </a:p>
          <a:p>
            <a:pPr defTabSz="370332">
              <a:lnSpc>
                <a:spcPct val="90000"/>
              </a:lnSpc>
              <a:spcAft>
                <a:spcPts val="600"/>
              </a:spcAft>
            </a:pPr>
            <a:r>
              <a:rPr lang="en-GB" sz="1300" b="1" kern="1200" dirty="0">
                <a:solidFill>
                  <a:schemeClr val="tx1"/>
                </a:solidFill>
                <a:latin typeface="+mn-lt"/>
                <a:ea typeface="+mn-ea"/>
                <a:cs typeface="+mn-cs"/>
              </a:rPr>
              <a:t>Aristophanes’ case on the forming of war perception from art is important as for its historical and social content. Ergo, a mechanistic application of it, in contemporary thinking on war and peace, it would be a tragedy in itself!</a:t>
            </a:r>
            <a:endParaRPr lang="en-GB" sz="1300" b="1" dirty="0"/>
          </a:p>
        </p:txBody>
      </p:sp>
      <p:pic>
        <p:nvPicPr>
          <p:cNvPr id="6" name="Εικόνα 5" descr="Εικόνα που περιέχει ζωγραφιά, σκίτσο/σχέδιο, ζωγραφική, Έργα τέχνης&#10;&#10;Περιγραφή που δημιουργήθηκε αυτόματα">
            <a:extLst>
              <a:ext uri="{FF2B5EF4-FFF2-40B4-BE49-F238E27FC236}">
                <a16:creationId xmlns:a16="http://schemas.microsoft.com/office/drawing/2014/main" id="{31AF13C8-5511-FC0A-37B9-5C5B24DF1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319" y="4308591"/>
            <a:ext cx="4318092" cy="2428927"/>
          </a:xfrm>
          <a:prstGeom prst="rect">
            <a:avLst/>
          </a:prstGeom>
        </p:spPr>
      </p:pic>
    </p:spTree>
    <p:extLst>
      <p:ext uri="{BB962C8B-B14F-4D97-AF65-F5344CB8AC3E}">
        <p14:creationId xmlns:p14="http://schemas.microsoft.com/office/powerpoint/2010/main" val="54737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988E2D-9310-50A7-DEC8-E3B60F5B1921}"/>
              </a:ext>
            </a:extLst>
          </p:cNvPr>
          <p:cNvSpPr>
            <a:spLocks noGrp="1"/>
          </p:cNvSpPr>
          <p:nvPr>
            <p:ph type="title"/>
          </p:nvPr>
        </p:nvSpPr>
        <p:spPr>
          <a:xfrm>
            <a:off x="648930" y="629266"/>
            <a:ext cx="6188190" cy="1622321"/>
          </a:xfrm>
        </p:spPr>
        <p:txBody>
          <a:bodyPr vert="horz" lIns="91440" tIns="45720" rIns="91440" bIns="45720" rtlCol="0" anchor="t">
            <a:normAutofit/>
          </a:bodyPr>
          <a:lstStyle/>
          <a:p>
            <a:pPr>
              <a:lnSpc>
                <a:spcPct val="90000"/>
              </a:lnSpc>
            </a:pPr>
            <a:r>
              <a:rPr lang="en-US" sz="3600" dirty="0">
                <a:solidFill>
                  <a:schemeClr val="tx1"/>
                </a:solidFill>
              </a:rPr>
              <a:t>Constructing the content of war and peace in Aristophanes’ thinking</a:t>
            </a:r>
          </a:p>
        </p:txBody>
      </p:sp>
      <p:sp>
        <p:nvSpPr>
          <p:cNvPr id="6" name="Θέση περιεχομένου 5">
            <a:extLst>
              <a:ext uri="{FF2B5EF4-FFF2-40B4-BE49-F238E27FC236}">
                <a16:creationId xmlns:a16="http://schemas.microsoft.com/office/drawing/2014/main" id="{41624816-FB29-059C-B73D-992BF22696AD}"/>
              </a:ext>
            </a:extLst>
          </p:cNvPr>
          <p:cNvSpPr>
            <a:spLocks noGrp="1"/>
          </p:cNvSpPr>
          <p:nvPr>
            <p:ph sz="quarter" idx="4"/>
          </p:nvPr>
        </p:nvSpPr>
        <p:spPr>
          <a:xfrm>
            <a:off x="648930" y="2438400"/>
            <a:ext cx="6188189" cy="3785419"/>
          </a:xfrm>
        </p:spPr>
        <p:txBody>
          <a:bodyPr vert="horz" lIns="91440" tIns="45720" rIns="91440" bIns="45720" rtlCol="0">
            <a:normAutofit/>
          </a:bodyPr>
          <a:lstStyle/>
          <a:p>
            <a:pPr>
              <a:lnSpc>
                <a:spcPct val="90000"/>
              </a:lnSpc>
            </a:pPr>
            <a:r>
              <a:rPr lang="en-US" b="1" dirty="0">
                <a:solidFill>
                  <a:schemeClr val="tx1"/>
                </a:solidFill>
              </a:rPr>
              <a:t>Theatre’s ability to represent social phenomena</a:t>
            </a:r>
            <a:r>
              <a:rPr lang="en-US" dirty="0">
                <a:solidFill>
                  <a:schemeClr val="tx1"/>
                </a:solidFill>
              </a:rPr>
              <a:t>:</a:t>
            </a:r>
          </a:p>
          <a:p>
            <a:pPr>
              <a:lnSpc>
                <a:spcPct val="90000"/>
              </a:lnSpc>
            </a:pPr>
            <a:r>
              <a:rPr lang="en-US" dirty="0">
                <a:solidFill>
                  <a:schemeClr val="tx1"/>
                </a:solidFill>
              </a:rPr>
              <a:t>“ta </a:t>
            </a:r>
            <a:r>
              <a:rPr lang="en-US" dirty="0" err="1">
                <a:solidFill>
                  <a:schemeClr val="tx1"/>
                </a:solidFill>
              </a:rPr>
              <a:t>beltista</a:t>
            </a:r>
            <a:r>
              <a:rPr lang="en-US" dirty="0">
                <a:solidFill>
                  <a:schemeClr val="tx1"/>
                </a:solidFill>
              </a:rPr>
              <a:t> </a:t>
            </a:r>
            <a:r>
              <a:rPr lang="en-US" dirty="0" err="1">
                <a:solidFill>
                  <a:schemeClr val="tx1"/>
                </a:solidFill>
              </a:rPr>
              <a:t>didaskōn</a:t>
            </a:r>
            <a:r>
              <a:rPr lang="en-US" dirty="0">
                <a:solidFill>
                  <a:schemeClr val="tx1"/>
                </a:solidFill>
              </a:rPr>
              <a:t>”  (</a:t>
            </a:r>
            <a:r>
              <a:rPr lang="en-US" dirty="0" err="1">
                <a:solidFill>
                  <a:schemeClr val="tx1"/>
                </a:solidFill>
              </a:rPr>
              <a:t>Acharnians</a:t>
            </a:r>
            <a:r>
              <a:rPr lang="en-US" dirty="0">
                <a:solidFill>
                  <a:schemeClr val="tx1"/>
                </a:solidFill>
              </a:rPr>
              <a:t>) =&gt; the poet provides a mirror of social life, an instruction about the right (</a:t>
            </a:r>
            <a:r>
              <a:rPr lang="en-US" dirty="0" err="1">
                <a:solidFill>
                  <a:schemeClr val="tx1"/>
                </a:solidFill>
              </a:rPr>
              <a:t>dikaia</a:t>
            </a:r>
            <a:r>
              <a:rPr lang="en-US" dirty="0">
                <a:solidFill>
                  <a:schemeClr val="tx1"/>
                </a:solidFill>
              </a:rPr>
              <a:t>) against a flattering claim (</a:t>
            </a:r>
            <a:r>
              <a:rPr lang="en-US" dirty="0" err="1">
                <a:solidFill>
                  <a:schemeClr val="tx1"/>
                </a:solidFill>
              </a:rPr>
              <a:t>ponēros</a:t>
            </a:r>
            <a:r>
              <a:rPr lang="en-US" dirty="0">
                <a:solidFill>
                  <a:schemeClr val="tx1"/>
                </a:solidFill>
              </a:rPr>
              <a:t>) to the demos.</a:t>
            </a:r>
          </a:p>
          <a:p>
            <a:pPr>
              <a:lnSpc>
                <a:spcPct val="90000"/>
              </a:lnSpc>
            </a:pPr>
            <a:r>
              <a:rPr lang="en-US" b="1" dirty="0">
                <a:solidFill>
                  <a:schemeClr val="tx1"/>
                </a:solidFill>
              </a:rPr>
              <a:t>Theatre is able to instruct logos and guide </a:t>
            </a:r>
            <a:r>
              <a:rPr lang="en-US" b="1" dirty="0" err="1">
                <a:solidFill>
                  <a:schemeClr val="tx1"/>
                </a:solidFill>
              </a:rPr>
              <a:t>thumos</a:t>
            </a:r>
            <a:r>
              <a:rPr lang="en-US" dirty="0">
                <a:solidFill>
                  <a:schemeClr val="tx1"/>
                </a:solidFill>
              </a:rPr>
              <a:t>. The </a:t>
            </a:r>
            <a:r>
              <a:rPr lang="en-US" dirty="0" err="1">
                <a:solidFill>
                  <a:schemeClr val="tx1"/>
                </a:solidFill>
              </a:rPr>
              <a:t>mētron</a:t>
            </a:r>
            <a:r>
              <a:rPr lang="en-US" dirty="0">
                <a:solidFill>
                  <a:schemeClr val="tx1"/>
                </a:solidFill>
              </a:rPr>
              <a:t> is the principle of politic </a:t>
            </a:r>
            <a:r>
              <a:rPr lang="en-US" dirty="0" err="1">
                <a:solidFill>
                  <a:schemeClr val="tx1"/>
                </a:solidFill>
              </a:rPr>
              <a:t>agathōn</a:t>
            </a:r>
            <a:r>
              <a:rPr lang="en-US" dirty="0">
                <a:solidFill>
                  <a:schemeClr val="tx1"/>
                </a:solidFill>
              </a:rPr>
              <a:t>. This is a common ground to Aristophanes and Aristoteles. </a:t>
            </a:r>
          </a:p>
          <a:p>
            <a:pPr>
              <a:lnSpc>
                <a:spcPct val="90000"/>
              </a:lnSpc>
            </a:pPr>
            <a:r>
              <a:rPr lang="en-US" b="1" dirty="0">
                <a:solidFill>
                  <a:schemeClr val="tx1"/>
                </a:solidFill>
              </a:rPr>
              <a:t>A good citizen </a:t>
            </a:r>
            <a:r>
              <a:rPr lang="en-US" dirty="0">
                <a:solidFill>
                  <a:schemeClr val="tx1"/>
                </a:solidFill>
              </a:rPr>
              <a:t>is thus the one who acknowledges the limits of democracy.</a:t>
            </a:r>
          </a:p>
          <a:p>
            <a:pPr>
              <a:lnSpc>
                <a:spcPct val="90000"/>
              </a:lnSpc>
            </a:pPr>
            <a:r>
              <a:rPr lang="en-US" b="1" dirty="0">
                <a:solidFill>
                  <a:schemeClr val="tx1"/>
                </a:solidFill>
              </a:rPr>
              <a:t>Theatre is not only emotional </a:t>
            </a:r>
            <a:r>
              <a:rPr lang="en-US" b="1" dirty="0" err="1">
                <a:solidFill>
                  <a:schemeClr val="tx1"/>
                </a:solidFill>
              </a:rPr>
              <a:t>kathartirion</a:t>
            </a:r>
            <a:r>
              <a:rPr lang="en-US" b="1" dirty="0">
                <a:solidFill>
                  <a:schemeClr val="tx1"/>
                </a:solidFill>
              </a:rPr>
              <a:t> but also instructive mechanism.</a:t>
            </a:r>
          </a:p>
          <a:p>
            <a:pPr>
              <a:lnSpc>
                <a:spcPct val="90000"/>
              </a:lnSpc>
            </a:pPr>
            <a:endParaRPr lang="en-US" dirty="0">
              <a:solidFill>
                <a:schemeClr val="tx1"/>
              </a:solidFill>
            </a:endParaRPr>
          </a:p>
          <a:p>
            <a:pPr>
              <a:lnSpc>
                <a:spcPct val="90000"/>
              </a:lnSpc>
            </a:pPr>
            <a:endParaRPr lang="en-US" dirty="0">
              <a:solidFill>
                <a:schemeClr val="tx1"/>
              </a:solidFill>
            </a:endParaRPr>
          </a:p>
          <a:p>
            <a:pPr>
              <a:lnSpc>
                <a:spcPct val="90000"/>
              </a:lnSpc>
            </a:pPr>
            <a:endParaRPr lang="en-US" dirty="0">
              <a:solidFill>
                <a:srgbClr val="FFFFFF"/>
              </a:solidFill>
            </a:endParaRPr>
          </a:p>
          <a:p>
            <a:pPr>
              <a:lnSpc>
                <a:spcPct val="90000"/>
              </a:lnSpc>
            </a:pPr>
            <a:endParaRPr lang="en-US" dirty="0">
              <a:solidFill>
                <a:srgbClr val="FFFFFF"/>
              </a:solidFill>
            </a:endParaRPr>
          </a:p>
        </p:txBody>
      </p:sp>
      <p:pic>
        <p:nvPicPr>
          <p:cNvPr id="5" name="Εικόνα 4" descr="Εικόνα που περιέχει κτίριο, εξωτερικός χώρος/ύπαιθρος, Αμφιθέατρο, Ερείπια">
            <a:extLst>
              <a:ext uri="{FF2B5EF4-FFF2-40B4-BE49-F238E27FC236}">
                <a16:creationId xmlns:a16="http://schemas.microsoft.com/office/drawing/2014/main" id="{0EB5D945-D436-4A27-9349-4B48E10F98A0}"/>
              </a:ext>
            </a:extLst>
          </p:cNvPr>
          <p:cNvPicPr>
            <a:picLocks noChangeAspect="1"/>
          </p:cNvPicPr>
          <p:nvPr/>
        </p:nvPicPr>
        <p:blipFill>
          <a:blip r:embed="rId2">
            <a:extLst>
              <a:ext uri="{28A0092B-C50C-407E-A947-70E740481C1C}">
                <a14:useLocalDpi xmlns:a14="http://schemas.microsoft.com/office/drawing/2010/main" val="0"/>
              </a:ext>
            </a:extLst>
          </a:blip>
          <a:srcRect l="27626" r="1809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049146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2396E1-F983-B280-81CB-AF4837369A7F}"/>
              </a:ext>
            </a:extLst>
          </p:cNvPr>
          <p:cNvSpPr>
            <a:spLocks noGrp="1"/>
          </p:cNvSpPr>
          <p:nvPr>
            <p:ph type="title"/>
          </p:nvPr>
        </p:nvSpPr>
        <p:spPr/>
        <p:txBody>
          <a:bodyPr/>
          <a:lstStyle/>
          <a:p>
            <a:r>
              <a:rPr lang="en-GB" dirty="0"/>
              <a:t>How could that be useful today?</a:t>
            </a:r>
            <a:endParaRPr lang="el-GR" dirty="0"/>
          </a:p>
        </p:txBody>
      </p:sp>
      <p:sp>
        <p:nvSpPr>
          <p:cNvPr id="3" name="Θέση κειμένου 2">
            <a:extLst>
              <a:ext uri="{FF2B5EF4-FFF2-40B4-BE49-F238E27FC236}">
                <a16:creationId xmlns:a16="http://schemas.microsoft.com/office/drawing/2014/main" id="{EED8819A-03E8-DD8A-A370-6B62DC85E844}"/>
              </a:ext>
            </a:extLst>
          </p:cNvPr>
          <p:cNvSpPr>
            <a:spLocks noGrp="1"/>
          </p:cNvSpPr>
          <p:nvPr>
            <p:ph type="body" idx="1"/>
          </p:nvPr>
        </p:nvSpPr>
        <p:spPr>
          <a:xfrm>
            <a:off x="227823" y="1418617"/>
            <a:ext cx="4396338" cy="576262"/>
          </a:xfrm>
        </p:spPr>
        <p:txBody>
          <a:bodyPr/>
          <a:lstStyle/>
          <a:p>
            <a:r>
              <a:rPr lang="en-GB" b="1" dirty="0">
                <a:solidFill>
                  <a:schemeClr val="tx1"/>
                </a:solidFill>
              </a:rPr>
              <a:t>On modern social theatre:</a:t>
            </a:r>
            <a:endParaRPr lang="el-GR" b="1" dirty="0">
              <a:solidFill>
                <a:schemeClr val="tx1"/>
              </a:solidFill>
            </a:endParaRPr>
          </a:p>
        </p:txBody>
      </p:sp>
      <p:sp>
        <p:nvSpPr>
          <p:cNvPr id="4" name="Θέση περιεχομένου 3">
            <a:extLst>
              <a:ext uri="{FF2B5EF4-FFF2-40B4-BE49-F238E27FC236}">
                <a16:creationId xmlns:a16="http://schemas.microsoft.com/office/drawing/2014/main" id="{734A88BC-9551-7A21-6C30-A7685D864286}"/>
              </a:ext>
            </a:extLst>
          </p:cNvPr>
          <p:cNvSpPr>
            <a:spLocks noGrp="1"/>
          </p:cNvSpPr>
          <p:nvPr>
            <p:ph sz="half" idx="2"/>
          </p:nvPr>
        </p:nvSpPr>
        <p:spPr>
          <a:xfrm>
            <a:off x="227823" y="1994878"/>
            <a:ext cx="5637956" cy="4410403"/>
          </a:xfrm>
        </p:spPr>
        <p:txBody>
          <a:bodyPr>
            <a:normAutofit/>
          </a:bodyPr>
          <a:lstStyle/>
          <a:p>
            <a:pPr>
              <a:buFont typeface="+mj-lt"/>
              <a:buAutoNum type="arabicPeriod"/>
            </a:pPr>
            <a:r>
              <a:rPr lang="en-US" dirty="0"/>
              <a:t>Modern theatre can be socially aware </a:t>
            </a:r>
          </a:p>
          <a:p>
            <a:pPr>
              <a:buFont typeface="+mj-lt"/>
              <a:buAutoNum type="arabicPeriod"/>
            </a:pPr>
            <a:r>
              <a:rPr lang="en-US" dirty="0"/>
              <a:t>Modern theatre can raise audience ability not only to perceive reality but also to appreciate ways of altering social reality.</a:t>
            </a:r>
          </a:p>
          <a:p>
            <a:pPr>
              <a:buFont typeface="+mj-lt"/>
              <a:buAutoNum type="arabicPeriod"/>
            </a:pPr>
            <a:r>
              <a:rPr lang="en-US" dirty="0"/>
              <a:t>Aristophanes’ social ideas can be seen as projections of something pioneering by his time. Today, they would not be of much assistance, although their amusing character and historical importance.</a:t>
            </a:r>
          </a:p>
          <a:p>
            <a:pPr>
              <a:buFont typeface="+mj-lt"/>
              <a:buAutoNum type="arabicPeriod"/>
            </a:pPr>
            <a:r>
              <a:rPr lang="en-US" dirty="0"/>
              <a:t>Modern societies are not unified. On contrary, there are major class discriminations that cause a lot of secondary, yet important other discriminations (genre, racial, religious, national etc.). Theatre should find the roots of all that discriminations and adjust to the social necessities.</a:t>
            </a:r>
            <a:endParaRPr lang="el-GR" dirty="0"/>
          </a:p>
        </p:txBody>
      </p:sp>
      <p:sp>
        <p:nvSpPr>
          <p:cNvPr id="5" name="Θέση κειμένου 4">
            <a:extLst>
              <a:ext uri="{FF2B5EF4-FFF2-40B4-BE49-F238E27FC236}">
                <a16:creationId xmlns:a16="http://schemas.microsoft.com/office/drawing/2014/main" id="{E0BA3670-5AA1-C005-EA86-828447DE1DC9}"/>
              </a:ext>
            </a:extLst>
          </p:cNvPr>
          <p:cNvSpPr>
            <a:spLocks noGrp="1"/>
          </p:cNvSpPr>
          <p:nvPr>
            <p:ph type="body" sz="quarter" idx="3"/>
          </p:nvPr>
        </p:nvSpPr>
        <p:spPr>
          <a:xfrm>
            <a:off x="7852664" y="1565826"/>
            <a:ext cx="4396339" cy="576262"/>
          </a:xfrm>
        </p:spPr>
        <p:txBody>
          <a:bodyPr/>
          <a:lstStyle/>
          <a:p>
            <a:r>
              <a:rPr lang="en-GB" b="1" dirty="0"/>
              <a:t>On social content in art:</a:t>
            </a:r>
            <a:endParaRPr lang="el-GR" b="1" dirty="0"/>
          </a:p>
        </p:txBody>
      </p:sp>
      <p:sp>
        <p:nvSpPr>
          <p:cNvPr id="6" name="Θέση περιεχομένου 5">
            <a:extLst>
              <a:ext uri="{FF2B5EF4-FFF2-40B4-BE49-F238E27FC236}">
                <a16:creationId xmlns:a16="http://schemas.microsoft.com/office/drawing/2014/main" id="{1CC132AD-BD0B-F21B-D263-B0F1A28F619C}"/>
              </a:ext>
            </a:extLst>
          </p:cNvPr>
          <p:cNvSpPr>
            <a:spLocks noGrp="1"/>
          </p:cNvSpPr>
          <p:nvPr>
            <p:ph sz="quarter" idx="4"/>
          </p:nvPr>
        </p:nvSpPr>
        <p:spPr>
          <a:xfrm>
            <a:off x="6420256" y="2141379"/>
            <a:ext cx="5828748" cy="4263902"/>
          </a:xfrm>
        </p:spPr>
        <p:txBody>
          <a:bodyPr>
            <a:normAutofit/>
          </a:bodyPr>
          <a:lstStyle/>
          <a:p>
            <a:pPr>
              <a:buFont typeface="+mj-lt"/>
              <a:buAutoNum type="arabicPeriod"/>
            </a:pPr>
            <a:r>
              <a:rPr lang="en-US" dirty="0"/>
              <a:t>The relationship between satire and social content is a fertile combination for social content.</a:t>
            </a:r>
          </a:p>
          <a:p>
            <a:pPr>
              <a:buFont typeface="+mj-lt"/>
              <a:buAutoNum type="arabicPeriod"/>
            </a:pPr>
            <a:r>
              <a:rPr lang="en-US" dirty="0"/>
              <a:t>The formation of social awareness requires the exceeding of pure emotional identification and the proper equilibrating between reason and emotion within a context of historization and defamiliarization.</a:t>
            </a:r>
          </a:p>
          <a:p>
            <a:pPr>
              <a:buFont typeface="+mj-lt"/>
              <a:buAutoNum type="arabicPeriod"/>
            </a:pPr>
            <a:r>
              <a:rPr lang="en-US" dirty="0"/>
              <a:t>The content should reflect the essence of its social and historical era.</a:t>
            </a:r>
          </a:p>
          <a:p>
            <a:pPr>
              <a:buFont typeface="+mj-lt"/>
              <a:buAutoNum type="arabicPeriod"/>
            </a:pPr>
            <a:r>
              <a:rPr lang="en-US" dirty="0"/>
              <a:t>Audience is not a coherent amount of people. Thus, the content should be addressed accordingly to the part of the audience that the playwriter or the theatre-maker destines to.</a:t>
            </a:r>
            <a:endParaRPr lang="el-GR" dirty="0"/>
          </a:p>
        </p:txBody>
      </p:sp>
    </p:spTree>
    <p:extLst>
      <p:ext uri="{BB962C8B-B14F-4D97-AF65-F5344CB8AC3E}">
        <p14:creationId xmlns:p14="http://schemas.microsoft.com/office/powerpoint/2010/main" val="752773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69A393-D2F0-EEE6-2BA5-A73CFA086995}"/>
              </a:ext>
            </a:extLst>
          </p:cNvPr>
          <p:cNvSpPr>
            <a:spLocks noGrp="1"/>
          </p:cNvSpPr>
          <p:nvPr>
            <p:ph type="title"/>
          </p:nvPr>
        </p:nvSpPr>
        <p:spPr/>
        <p:txBody>
          <a:bodyPr/>
          <a:lstStyle/>
          <a:p>
            <a:r>
              <a:rPr lang="en-US" dirty="0"/>
              <a:t>Constructing the content of war and peace in Aristophanes’ thinking</a:t>
            </a:r>
            <a:endParaRPr lang="el-GR" dirty="0"/>
          </a:p>
        </p:txBody>
      </p:sp>
      <p:sp>
        <p:nvSpPr>
          <p:cNvPr id="4" name="Θέση περιεχομένου 3">
            <a:extLst>
              <a:ext uri="{FF2B5EF4-FFF2-40B4-BE49-F238E27FC236}">
                <a16:creationId xmlns:a16="http://schemas.microsoft.com/office/drawing/2014/main" id="{BC2CFE46-AFCE-1488-E7C6-6AA0667EC1E5}"/>
              </a:ext>
            </a:extLst>
          </p:cNvPr>
          <p:cNvSpPr>
            <a:spLocks noGrp="1"/>
          </p:cNvSpPr>
          <p:nvPr>
            <p:ph sz="half" idx="2"/>
          </p:nvPr>
        </p:nvSpPr>
        <p:spPr>
          <a:xfrm>
            <a:off x="118457" y="2485417"/>
            <a:ext cx="4396339" cy="3741738"/>
          </a:xfrm>
        </p:spPr>
        <p:txBody>
          <a:bodyPr>
            <a:normAutofit lnSpcReduction="10000"/>
          </a:bodyPr>
          <a:lstStyle/>
          <a:p>
            <a:r>
              <a:rPr lang="en-US" b="1" dirty="0"/>
              <a:t>The upgrade of </a:t>
            </a:r>
            <a:r>
              <a:rPr lang="en-US" b="1" dirty="0" err="1"/>
              <a:t>Chorōs</a:t>
            </a:r>
            <a:r>
              <a:rPr lang="en-US" b="1" dirty="0"/>
              <a:t> (a collective subject): </a:t>
            </a:r>
          </a:p>
          <a:p>
            <a:endParaRPr lang="en-US" dirty="0"/>
          </a:p>
          <a:p>
            <a:pPr marL="0" indent="0">
              <a:buNone/>
            </a:pPr>
            <a:r>
              <a:rPr lang="en-US" dirty="0"/>
              <a:t>It is mainly acknowledged that the </a:t>
            </a:r>
            <a:r>
              <a:rPr lang="en-US" dirty="0" err="1"/>
              <a:t>Chorōs</a:t>
            </a:r>
            <a:r>
              <a:rPr lang="en-US" dirty="0"/>
              <a:t>- Dance is elevated in relation to the theatre of antiquity. From </a:t>
            </a:r>
            <a:r>
              <a:rPr lang="en-US" dirty="0" err="1"/>
              <a:t>Acharnians</a:t>
            </a:r>
            <a:r>
              <a:rPr lang="en-US" dirty="0"/>
              <a:t> to Irene and Lysistrata the </a:t>
            </a:r>
            <a:r>
              <a:rPr lang="en-US" dirty="0" err="1"/>
              <a:t>Chorōs</a:t>
            </a:r>
            <a:r>
              <a:rPr lang="en-US" dirty="0"/>
              <a:t> is raising its ability to take part in the discussion, to express the collective ideas, to intervene in the plot as a collectivity (artistically).</a:t>
            </a:r>
          </a:p>
          <a:p>
            <a:pPr marL="0" indent="0">
              <a:buNone/>
            </a:pPr>
            <a:r>
              <a:rPr lang="en-US" dirty="0"/>
              <a:t>For the history of ancient theatre, this should be understood as an interesting turning point (a negation to the passive character of </a:t>
            </a:r>
            <a:r>
              <a:rPr lang="en-US" dirty="0" err="1"/>
              <a:t>Choros</a:t>
            </a:r>
            <a:r>
              <a:rPr lang="en-US" dirty="0"/>
              <a:t> of early drama compared to the </a:t>
            </a:r>
            <a:r>
              <a:rPr lang="en-US" dirty="0" err="1"/>
              <a:t>Exarchon</a:t>
            </a:r>
            <a:r>
              <a:rPr lang="en-US" dirty="0"/>
              <a:t>). </a:t>
            </a:r>
          </a:p>
          <a:p>
            <a:pPr marL="0" indent="0">
              <a:buNone/>
            </a:pPr>
            <a:endParaRPr lang="en-US" dirty="0"/>
          </a:p>
          <a:p>
            <a:endParaRPr lang="el-GR" dirty="0"/>
          </a:p>
        </p:txBody>
      </p:sp>
      <p:sp>
        <p:nvSpPr>
          <p:cNvPr id="6" name="Θέση περιεχομένου 5">
            <a:extLst>
              <a:ext uri="{FF2B5EF4-FFF2-40B4-BE49-F238E27FC236}">
                <a16:creationId xmlns:a16="http://schemas.microsoft.com/office/drawing/2014/main" id="{999A9AC4-EE1B-4163-A1B0-41FE232E8A28}"/>
              </a:ext>
            </a:extLst>
          </p:cNvPr>
          <p:cNvSpPr>
            <a:spLocks noGrp="1"/>
          </p:cNvSpPr>
          <p:nvPr>
            <p:ph sz="quarter" idx="4"/>
          </p:nvPr>
        </p:nvSpPr>
        <p:spPr>
          <a:xfrm>
            <a:off x="4514796" y="2485417"/>
            <a:ext cx="4396339" cy="3741738"/>
          </a:xfrm>
        </p:spPr>
        <p:txBody>
          <a:bodyPr>
            <a:normAutofit lnSpcReduction="10000"/>
          </a:bodyPr>
          <a:lstStyle/>
          <a:p>
            <a:r>
              <a:rPr lang="en-US" b="1" dirty="0"/>
              <a:t>Human condition:</a:t>
            </a:r>
          </a:p>
          <a:p>
            <a:pPr marL="0" indent="0">
              <a:buNone/>
            </a:pPr>
            <a:endParaRPr lang="en-US" dirty="0"/>
          </a:p>
          <a:p>
            <a:pPr marL="0" indent="0">
              <a:buNone/>
            </a:pPr>
            <a:r>
              <a:rPr lang="en-US" dirty="0"/>
              <a:t>Aristophanes seems to have perceived human factor as historical responsible for benefit or harm.</a:t>
            </a:r>
          </a:p>
          <a:p>
            <a:pPr marL="0" indent="0">
              <a:buNone/>
            </a:pPr>
            <a:r>
              <a:rPr lang="en-US" dirty="0"/>
              <a:t>In a way, the absence of gods signifies a lack of their responsibility as for the human decisions, actions. </a:t>
            </a:r>
          </a:p>
          <a:p>
            <a:pPr marL="0" indent="0">
              <a:buNone/>
            </a:pPr>
            <a:r>
              <a:rPr lang="en-US" dirty="0"/>
              <a:t>This perception may be harmful for the cosmological analysis of ancient times and a pivot to a more anthropocentric analysis (weak projections of an early cosmology that would take several centuries to be fostered).</a:t>
            </a:r>
          </a:p>
          <a:p>
            <a:pPr marL="0" indent="0">
              <a:buNone/>
            </a:pPr>
            <a:endParaRPr lang="en-US" dirty="0"/>
          </a:p>
          <a:p>
            <a:pPr marL="0" indent="0">
              <a:buNone/>
            </a:pPr>
            <a:endParaRPr lang="el-GR" dirty="0"/>
          </a:p>
        </p:txBody>
      </p:sp>
      <p:sp>
        <p:nvSpPr>
          <p:cNvPr id="3" name="TextBox 2">
            <a:extLst>
              <a:ext uri="{FF2B5EF4-FFF2-40B4-BE49-F238E27FC236}">
                <a16:creationId xmlns:a16="http://schemas.microsoft.com/office/drawing/2014/main" id="{432B358F-4EEC-42D3-BD1F-F3385FE293B9}"/>
              </a:ext>
            </a:extLst>
          </p:cNvPr>
          <p:cNvSpPr txBox="1"/>
          <p:nvPr/>
        </p:nvSpPr>
        <p:spPr>
          <a:xfrm>
            <a:off x="9178187" y="4903716"/>
            <a:ext cx="2651846" cy="1323439"/>
          </a:xfrm>
          <a:prstGeom prst="rect">
            <a:avLst/>
          </a:prstGeom>
          <a:noFill/>
        </p:spPr>
        <p:txBody>
          <a:bodyPr wrap="square" rtlCol="0">
            <a:spAutoFit/>
          </a:bodyPr>
          <a:lstStyle/>
          <a:p>
            <a:r>
              <a:rPr lang="en-GB" sz="1600" dirty="0"/>
              <a:t>The ability of  </a:t>
            </a:r>
            <a:r>
              <a:rPr lang="en-GB" sz="1600" dirty="0" err="1"/>
              <a:t>Chorōs</a:t>
            </a:r>
            <a:r>
              <a:rPr lang="en-GB" sz="1600" dirty="0"/>
              <a:t> to make judgments is also a factor of Aristophanes’ portray of the way citizenship is formulated.</a:t>
            </a:r>
            <a:endParaRPr lang="el-GR" sz="1600" dirty="0"/>
          </a:p>
        </p:txBody>
      </p:sp>
      <p:sp>
        <p:nvSpPr>
          <p:cNvPr id="5" name="TextBox 4">
            <a:extLst>
              <a:ext uri="{FF2B5EF4-FFF2-40B4-BE49-F238E27FC236}">
                <a16:creationId xmlns:a16="http://schemas.microsoft.com/office/drawing/2014/main" id="{DE546835-C32F-E8AA-53B1-B833183F2ADD}"/>
              </a:ext>
            </a:extLst>
          </p:cNvPr>
          <p:cNvSpPr txBox="1"/>
          <p:nvPr/>
        </p:nvSpPr>
        <p:spPr>
          <a:xfrm>
            <a:off x="9107537" y="1507518"/>
            <a:ext cx="2651846" cy="1384995"/>
          </a:xfrm>
          <a:prstGeom prst="rect">
            <a:avLst/>
          </a:prstGeom>
          <a:noFill/>
        </p:spPr>
        <p:txBody>
          <a:bodyPr wrap="square" rtlCol="0">
            <a:spAutoFit/>
          </a:bodyPr>
          <a:lstStyle/>
          <a:p>
            <a:r>
              <a:rPr lang="en-GB" sz="1400" dirty="0"/>
              <a:t>According to H. Foley,  B. Zimmermann, K. Dover and others, the positive-comic hero attempts to create imitation and identification to the audience.</a:t>
            </a:r>
            <a:endParaRPr lang="el-GR" sz="1400" dirty="0"/>
          </a:p>
        </p:txBody>
      </p:sp>
      <p:pic>
        <p:nvPicPr>
          <p:cNvPr id="3074" name="Picture 2">
            <a:extLst>
              <a:ext uri="{FF2B5EF4-FFF2-40B4-BE49-F238E27FC236}">
                <a16:creationId xmlns:a16="http://schemas.microsoft.com/office/drawing/2014/main" id="{99E6CA3F-BC2C-5B09-9037-C2F009115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310" y="2927914"/>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326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F1D084-2D19-961A-F624-D44D3CA3E544}"/>
              </a:ext>
            </a:extLst>
          </p:cNvPr>
          <p:cNvSpPr>
            <a:spLocks noGrp="1"/>
          </p:cNvSpPr>
          <p:nvPr>
            <p:ph type="title"/>
          </p:nvPr>
        </p:nvSpPr>
        <p:spPr>
          <a:xfrm>
            <a:off x="0" y="0"/>
            <a:ext cx="4245429" cy="2100943"/>
          </a:xfrm>
        </p:spPr>
        <p:txBody>
          <a:bodyPr>
            <a:normAutofit fontScale="90000"/>
          </a:bodyPr>
          <a:lstStyle/>
          <a:p>
            <a:pPr>
              <a:lnSpc>
                <a:spcPct val="90000"/>
              </a:lnSpc>
            </a:pPr>
            <a:r>
              <a:rPr lang="en-US" sz="3600" dirty="0">
                <a:solidFill>
                  <a:schemeClr val="tx1"/>
                </a:solidFill>
              </a:rPr>
              <a:t>Constructing the content of war and peace in Aristophanes’ thinking</a:t>
            </a:r>
            <a:endParaRPr lang="el-GR" sz="3600" dirty="0">
              <a:solidFill>
                <a:schemeClr val="tx1"/>
              </a:solidFill>
            </a:endParaRPr>
          </a:p>
        </p:txBody>
      </p:sp>
      <p:sp>
        <p:nvSpPr>
          <p:cNvPr id="3" name="Θέση περιεχομένου 2">
            <a:extLst>
              <a:ext uri="{FF2B5EF4-FFF2-40B4-BE49-F238E27FC236}">
                <a16:creationId xmlns:a16="http://schemas.microsoft.com/office/drawing/2014/main" id="{34041F23-13BD-408F-BA6A-77C1C16AA3AC}"/>
              </a:ext>
            </a:extLst>
          </p:cNvPr>
          <p:cNvSpPr>
            <a:spLocks noGrp="1"/>
          </p:cNvSpPr>
          <p:nvPr>
            <p:ph idx="1"/>
          </p:nvPr>
        </p:nvSpPr>
        <p:spPr>
          <a:xfrm>
            <a:off x="931958" y="2100943"/>
            <a:ext cx="6188189" cy="3785419"/>
          </a:xfrm>
        </p:spPr>
        <p:txBody>
          <a:bodyPr>
            <a:normAutofit/>
          </a:bodyPr>
          <a:lstStyle/>
          <a:p>
            <a:pPr>
              <a:lnSpc>
                <a:spcPct val="90000"/>
              </a:lnSpc>
            </a:pPr>
            <a:r>
              <a:rPr lang="en-GB" sz="1300" dirty="0">
                <a:solidFill>
                  <a:schemeClr val="tx1"/>
                </a:solidFill>
              </a:rPr>
              <a:t>The role of women:</a:t>
            </a:r>
          </a:p>
          <a:p>
            <a:pPr marL="0" indent="0">
              <a:lnSpc>
                <a:spcPct val="90000"/>
              </a:lnSpc>
              <a:buNone/>
            </a:pPr>
            <a:endParaRPr lang="en-GB" sz="1300" dirty="0">
              <a:solidFill>
                <a:schemeClr val="tx1"/>
              </a:solidFill>
            </a:endParaRPr>
          </a:p>
          <a:p>
            <a:pPr marL="457200" indent="-457200">
              <a:lnSpc>
                <a:spcPct val="90000"/>
              </a:lnSpc>
              <a:buFont typeface="+mj-lt"/>
              <a:buAutoNum type="arabicPeriod"/>
            </a:pPr>
            <a:r>
              <a:rPr lang="en-GB" sz="1300" dirty="0">
                <a:solidFill>
                  <a:schemeClr val="tx1"/>
                </a:solidFill>
              </a:rPr>
              <a:t>Not only in stage practice but in an analysis the role of women is discernible to the contemporary of Aristophanes.</a:t>
            </a:r>
          </a:p>
          <a:p>
            <a:pPr marL="457200" indent="-457200">
              <a:lnSpc>
                <a:spcPct val="90000"/>
              </a:lnSpc>
              <a:buFont typeface="+mj-lt"/>
              <a:buAutoNum type="arabicPeriod"/>
            </a:pPr>
            <a:r>
              <a:rPr lang="en-GB" sz="1300" dirty="0">
                <a:solidFill>
                  <a:schemeClr val="tx1"/>
                </a:solidFill>
              </a:rPr>
              <a:t>Aristophanes is pioneering by setting women on the centre of socio-historical events.</a:t>
            </a:r>
          </a:p>
          <a:p>
            <a:pPr marL="457200" indent="-457200">
              <a:lnSpc>
                <a:spcPct val="90000"/>
              </a:lnSpc>
              <a:buFont typeface="+mj-lt"/>
              <a:buAutoNum type="arabicPeriod"/>
            </a:pPr>
            <a:r>
              <a:rPr lang="en-GB" sz="1300" dirty="0">
                <a:solidFill>
                  <a:schemeClr val="tx1"/>
                </a:solidFill>
              </a:rPr>
              <a:t>The Lysistrata play signifies a slight expression for Aristophanes’ ideas for the political role of women (another early projection ahead of its time). </a:t>
            </a:r>
          </a:p>
          <a:p>
            <a:pPr marL="457200" indent="-457200">
              <a:lnSpc>
                <a:spcPct val="90000"/>
              </a:lnSpc>
              <a:buFont typeface="+mj-lt"/>
              <a:buAutoNum type="arabicPeriod"/>
            </a:pPr>
            <a:r>
              <a:rPr lang="en-GB" sz="1300" dirty="0">
                <a:solidFill>
                  <a:schemeClr val="tx1"/>
                </a:solidFill>
              </a:rPr>
              <a:t>Even if for Aristophanes’ the rise of women in power is a termination to the lack of logic that breeds death, hunger, wars, devastation, the comic episodes of Lysistrata can not help in a practical scale to foster this new equation between man and woman. Aristophanes can not count but in a slavery system. His new regulation (as portrayed in Lysistrata) abolish the slavery system, as equally women from the class of free-citizens and slaves fight together under the general label of their </a:t>
            </a:r>
            <a:r>
              <a:rPr lang="en-GB" sz="1300" dirty="0" err="1">
                <a:solidFill>
                  <a:srgbClr val="FFFFFF"/>
                </a:solidFill>
              </a:rPr>
              <a:t>gendre</a:t>
            </a:r>
            <a:r>
              <a:rPr lang="en-GB" sz="1300" dirty="0">
                <a:solidFill>
                  <a:srgbClr val="FFFFFF"/>
                </a:solidFill>
              </a:rPr>
              <a:t>.</a:t>
            </a:r>
          </a:p>
        </p:txBody>
      </p:sp>
      <p:pic>
        <p:nvPicPr>
          <p:cNvPr id="5" name="Εικόνα 4" descr="Εικόνα που περιέχει μουσείο, τέχνη, Τεχνούργημα, εσωτερικός χώρος&#10;&#10;Περιγραφή που δημιουργήθηκε αυτόματα">
            <a:extLst>
              <a:ext uri="{FF2B5EF4-FFF2-40B4-BE49-F238E27FC236}">
                <a16:creationId xmlns:a16="http://schemas.microsoft.com/office/drawing/2014/main" id="{4184ADF0-2B01-62FD-27F5-2C7A6AFA73AA}"/>
              </a:ext>
            </a:extLst>
          </p:cNvPr>
          <p:cNvPicPr>
            <a:picLocks noChangeAspect="1"/>
          </p:cNvPicPr>
          <p:nvPr/>
        </p:nvPicPr>
        <p:blipFill>
          <a:blip r:embed="rId2">
            <a:extLst>
              <a:ext uri="{28A0092B-C50C-407E-A947-70E740481C1C}">
                <a14:useLocalDpi xmlns:a14="http://schemas.microsoft.com/office/drawing/2010/main" val="0"/>
              </a:ext>
            </a:extLst>
          </a:blip>
          <a:srcRect l="33255" r="34720"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697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urple cover with a person in a dress&#10;&#10;Description automatically generated">
            <a:extLst>
              <a:ext uri="{FF2B5EF4-FFF2-40B4-BE49-F238E27FC236}">
                <a16:creationId xmlns:a16="http://schemas.microsoft.com/office/drawing/2014/main" id="{1028CD6A-9F02-1E91-37C0-888B7F3109FF}"/>
              </a:ext>
            </a:extLst>
          </p:cNvPr>
          <p:cNvPicPr>
            <a:picLocks noChangeAspect="1"/>
          </p:cNvPicPr>
          <p:nvPr/>
        </p:nvPicPr>
        <p:blipFill>
          <a:blip r:embed="rId2"/>
          <a:stretch>
            <a:fillRect/>
          </a:stretch>
        </p:blipFill>
        <p:spPr>
          <a:xfrm>
            <a:off x="-8245" y="895739"/>
            <a:ext cx="12208483" cy="5066521"/>
          </a:xfrm>
          <a:prstGeom prst="rect">
            <a:avLst/>
          </a:prstGeom>
          <a:noFill/>
        </p:spPr>
      </p:pic>
      <p:sp>
        <p:nvSpPr>
          <p:cNvPr id="7" name="Footer Placeholder 6">
            <a:extLst>
              <a:ext uri="{FF2B5EF4-FFF2-40B4-BE49-F238E27FC236}">
                <a16:creationId xmlns:a16="http://schemas.microsoft.com/office/drawing/2014/main" id="{FE11D2DF-87ED-561F-344E-59B569A9A75E}"/>
              </a:ext>
            </a:extLst>
          </p:cNvPr>
          <p:cNvSpPr>
            <a:spLocks noGrp="1"/>
          </p:cNvSpPr>
          <p:nvPr>
            <p:ph type="ftr" sz="quarter" idx="4294967295"/>
          </p:nvPr>
        </p:nvSpPr>
        <p:spPr>
          <a:xfrm>
            <a:off x="228600" y="6356350"/>
            <a:ext cx="4114800" cy="365125"/>
          </a:xfrm>
        </p:spPr>
        <p:txBody>
          <a:bodyPr/>
          <a:lstStyle/>
          <a:p>
            <a:pPr>
              <a:spcAft>
                <a:spcPts val="600"/>
              </a:spcAft>
            </a:pPr>
            <a:r>
              <a:rPr lang="en-US"/>
              <a:t>Presentation title</a:t>
            </a:r>
          </a:p>
        </p:txBody>
      </p:sp>
      <p:sp>
        <p:nvSpPr>
          <p:cNvPr id="8" name="Slide Number Placeholder 7" hidden="1">
            <a:extLst>
              <a:ext uri="{FF2B5EF4-FFF2-40B4-BE49-F238E27FC236}">
                <a16:creationId xmlns:a16="http://schemas.microsoft.com/office/drawing/2014/main" id="{0ADAC725-01D4-5914-82D9-184383910609}"/>
              </a:ext>
            </a:extLst>
          </p:cNvPr>
          <p:cNvSpPr>
            <a:spLocks noGrp="1"/>
          </p:cNvSpPr>
          <p:nvPr>
            <p:ph type="sldNum" sz="quarter" idx="4294967295"/>
          </p:nvPr>
        </p:nvSpPr>
        <p:spPr>
          <a:xfrm>
            <a:off x="9208008" y="6356350"/>
            <a:ext cx="2743200" cy="365125"/>
          </a:xfrm>
        </p:spPr>
        <p:txBody>
          <a:bodyPr/>
          <a:lstStyle/>
          <a:p>
            <a:pPr>
              <a:spcAft>
                <a:spcPts val="600"/>
              </a:spcAft>
            </a:pPr>
            <a:fld id="{294A09A9-5501-47C1-A89A-A340965A2BE2}" type="slidenum">
              <a:rPr lang="en-US" smtClean="0"/>
              <a:pPr>
                <a:spcAft>
                  <a:spcPts val="600"/>
                </a:spcAft>
              </a:pPr>
              <a:t>5</a:t>
            </a:fld>
            <a:endParaRPr lang="en-US"/>
          </a:p>
        </p:txBody>
      </p:sp>
    </p:spTree>
    <p:extLst>
      <p:ext uri="{BB962C8B-B14F-4D97-AF65-F5344CB8AC3E}">
        <p14:creationId xmlns:p14="http://schemas.microsoft.com/office/powerpoint/2010/main" val="127602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9622B4-90B8-483F-CC57-6BD0BCAFCAEA}"/>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
        <p:nvSpPr>
          <p:cNvPr id="7" name="TextBox 6">
            <a:extLst>
              <a:ext uri="{FF2B5EF4-FFF2-40B4-BE49-F238E27FC236}">
                <a16:creationId xmlns:a16="http://schemas.microsoft.com/office/drawing/2014/main" id="{E84DB1BE-2823-219B-A0CE-3017AEF71A6E}"/>
              </a:ext>
            </a:extLst>
          </p:cNvPr>
          <p:cNvSpPr txBox="1"/>
          <p:nvPr/>
        </p:nvSpPr>
        <p:spPr>
          <a:xfrm>
            <a:off x="0" y="117693"/>
            <a:ext cx="9144000" cy="6709529"/>
          </a:xfrm>
          <a:prstGeom prst="rect">
            <a:avLst/>
          </a:prstGeom>
          <a:noFill/>
        </p:spPr>
        <p:txBody>
          <a:bodyPr wrap="square">
            <a:spAutoFit/>
          </a:bodyPr>
          <a:lstStyle/>
          <a:p>
            <a:r>
              <a:rPr lang="en-US" sz="2000" b="0" i="1" dirty="0">
                <a:solidFill>
                  <a:srgbClr val="000000"/>
                </a:solidFill>
                <a:effectLst/>
                <a:latin typeface="Arial-ItalicMT"/>
              </a:rPr>
              <a:t>Prelude</a:t>
            </a:r>
          </a:p>
          <a:p>
            <a:r>
              <a:rPr lang="en-US" sz="2000" b="0" i="0" dirty="0">
                <a:solidFill>
                  <a:srgbClr val="000000"/>
                </a:solidFill>
                <a:effectLst/>
                <a:latin typeface="ArialMT"/>
              </a:rPr>
              <a:t>INT BACK STAGE OFFICE DAY</a:t>
            </a:r>
          </a:p>
          <a:p>
            <a:r>
              <a:rPr lang="en-US" sz="2000" b="0" i="0" dirty="0">
                <a:solidFill>
                  <a:srgbClr val="000000"/>
                </a:solidFill>
                <a:effectLst/>
                <a:latin typeface="ArialMT"/>
              </a:rPr>
              <a:t>Seated behind a cluttered desk is a worried producer.</a:t>
            </a:r>
            <a:endParaRPr lang="en-US" sz="2000" dirty="0"/>
          </a:p>
          <a:p>
            <a:r>
              <a:rPr lang="en-US" sz="2000" b="0" i="0" dirty="0">
                <a:solidFill>
                  <a:srgbClr val="000000"/>
                </a:solidFill>
                <a:effectLst/>
                <a:latin typeface="ArialMT"/>
              </a:rPr>
              <a:t>On the other side of the desk sits a director.</a:t>
            </a:r>
          </a:p>
          <a:p>
            <a:r>
              <a:rPr lang="en-US" sz="2000" b="0" i="0" dirty="0">
                <a:solidFill>
                  <a:srgbClr val="000000"/>
                </a:solidFill>
                <a:effectLst/>
                <a:latin typeface="ArialMT"/>
              </a:rPr>
              <a:t>PRODUCER You don’t.</a:t>
            </a:r>
          </a:p>
          <a:p>
            <a:r>
              <a:rPr lang="en-US" sz="2000" b="0" i="0" dirty="0">
                <a:solidFill>
                  <a:srgbClr val="000000"/>
                </a:solidFill>
                <a:effectLst/>
                <a:latin typeface="ArialMT"/>
              </a:rPr>
              <a:t>DIRECTOR I do.</a:t>
            </a:r>
          </a:p>
          <a:p>
            <a:r>
              <a:rPr lang="en-US" sz="2000" b="0" i="0" dirty="0">
                <a:solidFill>
                  <a:srgbClr val="000000"/>
                </a:solidFill>
                <a:effectLst/>
                <a:latin typeface="ArialMT"/>
              </a:rPr>
              <a:t>PRODUCER You don’t</a:t>
            </a:r>
          </a:p>
          <a:p>
            <a:r>
              <a:rPr lang="en-US" sz="2000" b="0" i="0" dirty="0">
                <a:solidFill>
                  <a:srgbClr val="000000"/>
                </a:solidFill>
                <a:effectLst/>
                <a:latin typeface="ArialMT"/>
              </a:rPr>
              <a:t>DIRECTOR I want to do </a:t>
            </a:r>
            <a:r>
              <a:rPr lang="en-US" sz="2000" b="0" i="1" dirty="0">
                <a:solidFill>
                  <a:srgbClr val="000000"/>
                </a:solidFill>
                <a:effectLst/>
                <a:latin typeface="Arial-ItalicMT"/>
              </a:rPr>
              <a:t>Lysistrata</a:t>
            </a:r>
            <a:r>
              <a:rPr lang="en-US" sz="2000" b="0" i="0" dirty="0">
                <a:solidFill>
                  <a:srgbClr val="000000"/>
                </a:solidFill>
                <a:effectLst/>
                <a:latin typeface="ArialMT"/>
              </a:rPr>
              <a:t>.</a:t>
            </a:r>
          </a:p>
          <a:p>
            <a:r>
              <a:rPr lang="en-US" sz="2000" b="0" i="0" dirty="0">
                <a:solidFill>
                  <a:srgbClr val="000000"/>
                </a:solidFill>
                <a:effectLst/>
                <a:latin typeface="ArialMT"/>
              </a:rPr>
              <a:t>PRODUCER The sex play.</a:t>
            </a:r>
          </a:p>
          <a:p>
            <a:r>
              <a:rPr lang="en-US" sz="2000" b="0" i="0" dirty="0">
                <a:solidFill>
                  <a:srgbClr val="000000"/>
                </a:solidFill>
                <a:effectLst/>
                <a:latin typeface="ArialMT"/>
              </a:rPr>
              <a:t>DIRECTOR The Greek comedy.</a:t>
            </a:r>
          </a:p>
          <a:p>
            <a:r>
              <a:rPr lang="en-US" sz="2000" b="0" i="0" dirty="0">
                <a:solidFill>
                  <a:srgbClr val="000000"/>
                </a:solidFill>
                <a:effectLst/>
                <a:latin typeface="ArialMT"/>
              </a:rPr>
              <a:t>PRODUCER The sex play.</a:t>
            </a:r>
          </a:p>
          <a:p>
            <a:r>
              <a:rPr lang="en-US" sz="2000" b="0" i="0" dirty="0">
                <a:solidFill>
                  <a:srgbClr val="000000"/>
                </a:solidFill>
                <a:effectLst/>
                <a:latin typeface="ArialMT"/>
              </a:rPr>
              <a:t>DIRECTOR Aristophanes’ masterpiece. </a:t>
            </a:r>
          </a:p>
          <a:p>
            <a:r>
              <a:rPr lang="en-US" sz="2000" b="0" i="0" dirty="0">
                <a:solidFill>
                  <a:srgbClr val="000000"/>
                </a:solidFill>
                <a:effectLst/>
                <a:latin typeface="ArialMT"/>
              </a:rPr>
              <a:t>But for a modern audience.</a:t>
            </a:r>
          </a:p>
          <a:p>
            <a:r>
              <a:rPr lang="en-US" sz="2000" b="0" i="0" dirty="0">
                <a:solidFill>
                  <a:srgbClr val="000000"/>
                </a:solidFill>
                <a:effectLst/>
                <a:latin typeface="ArialMT"/>
              </a:rPr>
              <a:t>The producer SIGHS.</a:t>
            </a:r>
          </a:p>
          <a:p>
            <a:r>
              <a:rPr lang="en-US" sz="2000" b="0" i="0" dirty="0">
                <a:solidFill>
                  <a:srgbClr val="000000"/>
                </a:solidFill>
                <a:effectLst/>
                <a:latin typeface="ArialMT"/>
              </a:rPr>
              <a:t>PRODUCER How are we going to turn a profit?</a:t>
            </a:r>
          </a:p>
          <a:p>
            <a:r>
              <a:rPr lang="en-US" sz="2000" b="0" i="0" dirty="0">
                <a:solidFill>
                  <a:srgbClr val="000000"/>
                </a:solidFill>
                <a:effectLst/>
                <a:latin typeface="ArialMT"/>
              </a:rPr>
              <a:t>DIRECTOR Everyone likes a scandal.</a:t>
            </a:r>
          </a:p>
          <a:p>
            <a:r>
              <a:rPr lang="en-US" sz="2000" b="0" i="0" dirty="0">
                <a:solidFill>
                  <a:srgbClr val="000000"/>
                </a:solidFill>
                <a:effectLst/>
                <a:latin typeface="ArialMT"/>
              </a:rPr>
              <a:t>PRODUCER</a:t>
            </a:r>
          </a:p>
          <a:p>
            <a:r>
              <a:rPr lang="en-US" sz="2000" b="0" i="0" dirty="0">
                <a:solidFill>
                  <a:srgbClr val="000000"/>
                </a:solidFill>
                <a:effectLst/>
                <a:latin typeface="ArialMT"/>
              </a:rPr>
              <a:t>Not if we’re shut down the first night.</a:t>
            </a:r>
          </a:p>
          <a:p>
            <a:r>
              <a:rPr lang="en-US" sz="2000" b="0" i="0" dirty="0">
                <a:solidFill>
                  <a:srgbClr val="000000"/>
                </a:solidFill>
                <a:effectLst/>
                <a:latin typeface="ArialMT"/>
              </a:rPr>
              <a:t>The director hands the producer a script.</a:t>
            </a:r>
            <a:endParaRPr lang="en-US" sz="2000" dirty="0"/>
          </a:p>
          <a:p>
            <a:endParaRPr lang="en-US" sz="1800" b="0" i="0" dirty="0">
              <a:solidFill>
                <a:srgbClr val="000000"/>
              </a:solidFill>
              <a:effectLst/>
              <a:latin typeface="ArialMT"/>
            </a:endParaRPr>
          </a:p>
          <a:p>
            <a:br>
              <a:rPr lang="en-US" sz="1400" dirty="0"/>
            </a:br>
            <a:endParaRPr lang="en-US" sz="1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525215B9-023A-CDCC-A04E-C68D003D95D9}"/>
              </a:ext>
            </a:extLst>
          </p:cNvPr>
          <p:cNvSpPr txBox="1"/>
          <p:nvPr/>
        </p:nvSpPr>
        <p:spPr>
          <a:xfrm>
            <a:off x="6666271" y="117693"/>
            <a:ext cx="5525729" cy="5909310"/>
          </a:xfrm>
          <a:prstGeom prst="rect">
            <a:avLst/>
          </a:prstGeom>
          <a:noFill/>
        </p:spPr>
        <p:txBody>
          <a:bodyPr wrap="square" rtlCol="0">
            <a:spAutoFit/>
          </a:bodyPr>
          <a:lstStyle/>
          <a:p>
            <a:r>
              <a:rPr lang="en-US" b="0" i="0" dirty="0">
                <a:solidFill>
                  <a:srgbClr val="000000"/>
                </a:solidFill>
                <a:effectLst/>
                <a:latin typeface="ArialMT"/>
              </a:rPr>
              <a:t>DIRECTOR</a:t>
            </a:r>
          </a:p>
          <a:p>
            <a:r>
              <a:rPr lang="en-US" b="0" i="0" dirty="0">
                <a:solidFill>
                  <a:srgbClr val="000000"/>
                </a:solidFill>
                <a:effectLst/>
                <a:latin typeface="ArialMT"/>
              </a:rPr>
              <a:t>Look. Not a single four-letter word. PRODUCER</a:t>
            </a:r>
          </a:p>
          <a:p>
            <a:r>
              <a:rPr lang="en-US" b="0" i="0" dirty="0">
                <a:solidFill>
                  <a:srgbClr val="000000"/>
                </a:solidFill>
                <a:effectLst/>
                <a:latin typeface="ArialMT"/>
              </a:rPr>
              <a:t>It’s not the words I’m worried about. When</a:t>
            </a:r>
          </a:p>
          <a:p>
            <a:r>
              <a:rPr lang="en-US" b="0" i="0" dirty="0">
                <a:solidFill>
                  <a:srgbClr val="000000"/>
                </a:solidFill>
                <a:effectLst/>
                <a:latin typeface="ArialMT"/>
              </a:rPr>
              <a:t>it was produced in Los Angeles, 53 people got arrested for obscenity.</a:t>
            </a:r>
          </a:p>
          <a:p>
            <a:r>
              <a:rPr lang="en-US" b="0" i="0" dirty="0">
                <a:solidFill>
                  <a:srgbClr val="000000"/>
                </a:solidFill>
                <a:effectLst/>
                <a:latin typeface="ArialMT"/>
              </a:rPr>
              <a:t>(a beat) In Los Angeles!</a:t>
            </a:r>
          </a:p>
          <a:p>
            <a:r>
              <a:rPr lang="en-US" b="0" i="0" dirty="0">
                <a:solidFill>
                  <a:srgbClr val="000000"/>
                </a:solidFill>
                <a:effectLst/>
                <a:latin typeface="ArialMT"/>
              </a:rPr>
              <a:t>DIRECTOR</a:t>
            </a:r>
          </a:p>
          <a:p>
            <a:r>
              <a:rPr lang="en-US" b="0" i="0" dirty="0">
                <a:solidFill>
                  <a:srgbClr val="000000"/>
                </a:solidFill>
                <a:effectLst/>
                <a:latin typeface="ArialMT"/>
              </a:rPr>
              <a:t>The women of Athens and Sparta want to end the Peloponnesian War.</a:t>
            </a:r>
          </a:p>
          <a:p>
            <a:r>
              <a:rPr lang="en-US" b="0" i="0" dirty="0">
                <a:solidFill>
                  <a:srgbClr val="000000"/>
                </a:solidFill>
                <a:effectLst/>
                <a:latin typeface="ArialMT"/>
              </a:rPr>
              <a:t>PRODUCER How noble.</a:t>
            </a:r>
          </a:p>
          <a:p>
            <a:r>
              <a:rPr lang="en-US" b="0" i="0" dirty="0">
                <a:solidFill>
                  <a:srgbClr val="000000"/>
                </a:solidFill>
                <a:effectLst/>
                <a:latin typeface="ArialMT"/>
              </a:rPr>
              <a:t>DIRECTOR It is noble.</a:t>
            </a:r>
          </a:p>
          <a:p>
            <a:r>
              <a:rPr lang="en-US" b="0" i="0" dirty="0">
                <a:solidFill>
                  <a:srgbClr val="000000"/>
                </a:solidFill>
                <a:effectLst/>
                <a:latin typeface="ArialMT"/>
              </a:rPr>
              <a:t>PRODUCER And you want Greek costumes.</a:t>
            </a:r>
          </a:p>
          <a:p>
            <a:r>
              <a:rPr lang="en-US" b="0" i="0" dirty="0">
                <a:solidFill>
                  <a:srgbClr val="000000"/>
                </a:solidFill>
                <a:effectLst/>
                <a:latin typeface="ArialMT"/>
              </a:rPr>
              <a:t>DIRECTOR What do you mean?</a:t>
            </a:r>
          </a:p>
          <a:p>
            <a:r>
              <a:rPr lang="en-US" b="0" i="0" dirty="0">
                <a:solidFill>
                  <a:srgbClr val="000000"/>
                </a:solidFill>
                <a:effectLst/>
                <a:latin typeface="ArialMT"/>
              </a:rPr>
              <a:t>PRODUCER</a:t>
            </a:r>
          </a:p>
          <a:p>
            <a:r>
              <a:rPr lang="en-US" b="0" i="0" dirty="0">
                <a:solidFill>
                  <a:srgbClr val="000000"/>
                </a:solidFill>
                <a:effectLst/>
                <a:latin typeface="ArialMT"/>
              </a:rPr>
              <a:t>(with a rude hand gesture) Greek costumes?</a:t>
            </a:r>
          </a:p>
          <a:p>
            <a:r>
              <a:rPr lang="en-US" b="0" i="0" dirty="0">
                <a:solidFill>
                  <a:srgbClr val="000000"/>
                </a:solidFill>
                <a:effectLst/>
                <a:latin typeface="ArialMT"/>
              </a:rPr>
              <a:t>DIRECTOR It’s a Greek play.</a:t>
            </a:r>
          </a:p>
          <a:p>
            <a:r>
              <a:rPr lang="en-US" b="0" i="0" dirty="0">
                <a:solidFill>
                  <a:srgbClr val="000000"/>
                </a:solidFill>
                <a:effectLst/>
                <a:latin typeface="ArialMT"/>
              </a:rPr>
              <a:t>The producer points to a page in the script.</a:t>
            </a:r>
          </a:p>
          <a:p>
            <a:r>
              <a:rPr lang="en-US" b="0" i="0" dirty="0">
                <a:solidFill>
                  <a:srgbClr val="000000"/>
                </a:solidFill>
                <a:effectLst/>
                <a:latin typeface="ArialMT"/>
              </a:rPr>
              <a:t>PRODUCER Look at this!</a:t>
            </a:r>
          </a:p>
          <a:p>
            <a:r>
              <a:rPr lang="en-US" b="0" i="0" dirty="0">
                <a:solidFill>
                  <a:srgbClr val="000000"/>
                </a:solidFill>
                <a:effectLst/>
                <a:latin typeface="ArialMT"/>
              </a:rPr>
              <a:t>DIRECTOR People will laugh.</a:t>
            </a:r>
            <a:endParaRPr lang="en-US" dirty="0"/>
          </a:p>
          <a:p>
            <a:r>
              <a:rPr lang="en-US" b="0" i="0" dirty="0">
                <a:solidFill>
                  <a:srgbClr val="000000"/>
                </a:solidFill>
                <a:effectLst/>
                <a:latin typeface="ArialMT"/>
              </a:rPr>
              <a:t>PRODUCER It’s a little vulgar, isn’t it?</a:t>
            </a:r>
          </a:p>
          <a:p>
            <a:r>
              <a:rPr lang="en-US" b="0" i="0" dirty="0">
                <a:solidFill>
                  <a:srgbClr val="000000"/>
                </a:solidFill>
                <a:effectLst/>
                <a:latin typeface="ArialMT"/>
              </a:rPr>
              <a:t>DIRECTOR Of course it’s vulgar. It’s about war.</a:t>
            </a:r>
            <a:endParaRPr lang="en-US" dirty="0"/>
          </a:p>
        </p:txBody>
      </p:sp>
    </p:spTree>
    <p:extLst>
      <p:ext uri="{BB962C8B-B14F-4D97-AF65-F5344CB8AC3E}">
        <p14:creationId xmlns:p14="http://schemas.microsoft.com/office/powerpoint/2010/main" val="256697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9622B4-90B8-483F-CC57-6BD0BCAFCAEA}"/>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
        <p:nvSpPr>
          <p:cNvPr id="7" name="TextBox 6">
            <a:extLst>
              <a:ext uri="{FF2B5EF4-FFF2-40B4-BE49-F238E27FC236}">
                <a16:creationId xmlns:a16="http://schemas.microsoft.com/office/drawing/2014/main" id="{E84DB1BE-2823-219B-A0CE-3017AEF71A6E}"/>
              </a:ext>
            </a:extLst>
          </p:cNvPr>
          <p:cNvSpPr txBox="1"/>
          <p:nvPr/>
        </p:nvSpPr>
        <p:spPr>
          <a:xfrm>
            <a:off x="0" y="117693"/>
            <a:ext cx="9144000" cy="6771084"/>
          </a:xfrm>
          <a:prstGeom prst="rect">
            <a:avLst/>
          </a:prstGeom>
          <a:noFill/>
        </p:spPr>
        <p:txBody>
          <a:bodyPr wrap="square">
            <a:spAutoFit/>
          </a:bodyPr>
          <a:lstStyle/>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Πρόλογος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ΕΣΩΤΕΡΙΚΗ ΣΚΗΝΗ (</a:t>
            </a:r>
            <a:r>
              <a:rPr lang="en-US" sz="1400" dirty="0">
                <a:effectLst/>
                <a:latin typeface="Times New Roman" panose="02020603050405020304" pitchFamily="18" charset="0"/>
                <a:ea typeface="Times New Roman" panose="02020603050405020304" pitchFamily="18" charset="0"/>
              </a:rPr>
              <a:t>Back Stage</a:t>
            </a:r>
            <a:r>
              <a:rPr lang="el-GR" sz="1400" dirty="0">
                <a:effectLst/>
                <a:latin typeface="Times New Roman" panose="02020603050405020304" pitchFamily="18" charset="0"/>
                <a:ea typeface="Times New Roman" panose="02020603050405020304" pitchFamily="18" charset="0"/>
              </a:rPr>
              <a:t>) ΗΜΕΡΑ ΓΡΑΦΕΙΟΥ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Πίσω από ένα ακατάστατο γραφείο κάθεται ένας ανήσυχος παραγωγός.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Στην άλλη πλευρά του γραφείου κάθεται ένας σκηνοθέτης.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Δεν θα το κάνετε.</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Θα το κάνω.</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Δεν το κάνετε</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Θέλω να ανεβάσω </a:t>
            </a:r>
            <a:r>
              <a:rPr lang="el-GR" sz="1400" dirty="0" err="1">
                <a:effectLst/>
                <a:latin typeface="Times New Roman" panose="02020603050405020304" pitchFamily="18" charset="0"/>
                <a:ea typeface="Times New Roman" panose="02020603050405020304" pitchFamily="18" charset="0"/>
              </a:rPr>
              <a:t>Λυσιστράτη</a:t>
            </a:r>
            <a:r>
              <a:rPr lang="el-GR"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Το έργο για το σεξ</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Την ελληνική κωμωδία.</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Το έργο για το σεξ.</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Το αριστούργημα του Αριστοφάνη. Αλλά για ένα</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σύγχρονο κοινό.</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(Ο παραγωγός αναστενάζει.)</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Πώς θα βγάλουμε κέρδος;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Σε όλους αρέσει ένα σκάνδαλο.</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Όχι αν κλείσουμε από το πρώτο βράδυ.</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(Ο σκηνοθέτης δίνει στον παραγωγό ένα σενάριο.)</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Κοίτα. Ούτε μια λέξη με τέσσερα γράμματα.</a:t>
            </a:r>
            <a:endParaRPr lang="en-US" sz="1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525215B9-023A-CDCC-A04E-C68D003D95D9}"/>
              </a:ext>
            </a:extLst>
          </p:cNvPr>
          <p:cNvSpPr txBox="1"/>
          <p:nvPr/>
        </p:nvSpPr>
        <p:spPr>
          <a:xfrm>
            <a:off x="6666271" y="117693"/>
            <a:ext cx="5525729" cy="6555641"/>
          </a:xfrm>
          <a:prstGeom prst="rect">
            <a:avLst/>
          </a:prstGeom>
          <a:noFill/>
        </p:spPr>
        <p:txBody>
          <a:bodyPr wrap="square" rtlCol="0">
            <a:spAutoFit/>
          </a:bodyPr>
          <a:lstStyle/>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Δεν είναι οι λέξεις που με ανησυχούν. </a:t>
            </a:r>
            <a:r>
              <a:rPr lang="el-GR" sz="1400" dirty="0" err="1">
                <a:effectLst/>
                <a:latin typeface="Times New Roman" panose="02020603050405020304" pitchFamily="18" charset="0"/>
                <a:ea typeface="Times New Roman" panose="02020603050405020304" pitchFamily="18" charset="0"/>
              </a:rPr>
              <a:t>Οταν</a:t>
            </a:r>
            <a:r>
              <a:rPr lang="en-US" sz="1400" dirty="0">
                <a:effectLst/>
                <a:latin typeface="Times New Roman" panose="02020603050405020304" pitchFamily="18" charset="0"/>
                <a:ea typeface="Times New Roman" panose="02020603050405020304" pitchFamily="18" charset="0"/>
              </a:rPr>
              <a:t> </a:t>
            </a:r>
            <a:r>
              <a:rPr lang="el-GR" sz="1400" dirty="0">
                <a:effectLst/>
                <a:latin typeface="Times New Roman" panose="02020603050405020304" pitchFamily="18" charset="0"/>
                <a:ea typeface="Times New Roman" panose="02020603050405020304" pitchFamily="18" charset="0"/>
              </a:rPr>
              <a:t>ανέβηκε στο </a:t>
            </a:r>
            <a:r>
              <a:rPr lang="el-GR" sz="1400" dirty="0" err="1">
                <a:effectLst/>
                <a:latin typeface="Times New Roman" panose="02020603050405020304" pitchFamily="18" charset="0"/>
                <a:ea typeface="Times New Roman" panose="02020603050405020304" pitchFamily="18" charset="0"/>
              </a:rPr>
              <a:t>Λος</a:t>
            </a:r>
            <a:r>
              <a:rPr lang="el-GR" sz="1400" dirty="0">
                <a:effectLst/>
                <a:latin typeface="Times New Roman" panose="02020603050405020304" pitchFamily="18" charset="0"/>
                <a:ea typeface="Times New Roman" panose="02020603050405020304" pitchFamily="18" charset="0"/>
              </a:rPr>
              <a:t> </a:t>
            </a:r>
            <a:r>
              <a:rPr lang="el-GR" sz="1400" dirty="0" err="1">
                <a:effectLst/>
                <a:latin typeface="Times New Roman" panose="02020603050405020304" pitchFamily="18" charset="0"/>
                <a:ea typeface="Times New Roman" panose="02020603050405020304" pitchFamily="18" charset="0"/>
              </a:rPr>
              <a:t>Άντζελες</a:t>
            </a:r>
            <a:r>
              <a:rPr lang="el-GR" sz="1400" dirty="0">
                <a:effectLst/>
                <a:latin typeface="Times New Roman" panose="02020603050405020304" pitchFamily="18" charset="0"/>
                <a:ea typeface="Times New Roman" panose="02020603050405020304" pitchFamily="18" charset="0"/>
              </a:rPr>
              <a:t>, έγιναν 53 συλλήψεις για προσβολή της δημόσιας αιδούς.</a:t>
            </a:r>
            <a:r>
              <a:rPr lang="en-US" sz="1400" dirty="0">
                <a:effectLst/>
                <a:latin typeface="Times New Roman" panose="02020603050405020304" pitchFamily="18" charset="0"/>
                <a:ea typeface="Times New Roman" panose="02020603050405020304" pitchFamily="18" charset="0"/>
              </a:rPr>
              <a:t> </a:t>
            </a:r>
            <a:r>
              <a:rPr lang="el-GR" sz="1400" dirty="0">
                <a:effectLst/>
                <a:latin typeface="Times New Roman" panose="02020603050405020304" pitchFamily="18" charset="0"/>
                <a:ea typeface="Times New Roman" panose="02020603050405020304" pitchFamily="18" charset="0"/>
              </a:rPr>
              <a:t>(ρυθμικός χτύπος)</a:t>
            </a:r>
            <a:r>
              <a:rPr lang="en-US" sz="1400" dirty="0">
                <a:effectLst/>
                <a:latin typeface="Times New Roman" panose="02020603050405020304" pitchFamily="18" charset="0"/>
                <a:ea typeface="Times New Roman" panose="02020603050405020304" pitchFamily="18" charset="0"/>
              </a:rPr>
              <a:t> </a:t>
            </a:r>
            <a:r>
              <a:rPr lang="el-GR" sz="1400" dirty="0">
                <a:effectLst/>
                <a:latin typeface="Times New Roman" panose="02020603050405020304" pitchFamily="18" charset="0"/>
                <a:ea typeface="Times New Roman" panose="02020603050405020304" pitchFamily="18" charset="0"/>
              </a:rPr>
              <a:t>Στο </a:t>
            </a:r>
            <a:r>
              <a:rPr lang="el-GR" sz="1400" dirty="0" err="1">
                <a:effectLst/>
                <a:latin typeface="Times New Roman" panose="02020603050405020304" pitchFamily="18" charset="0"/>
                <a:ea typeface="Times New Roman" panose="02020603050405020304" pitchFamily="18" charset="0"/>
              </a:rPr>
              <a:t>Λος</a:t>
            </a:r>
            <a:r>
              <a:rPr lang="el-GR" sz="1400" dirty="0">
                <a:effectLst/>
                <a:latin typeface="Times New Roman" panose="02020603050405020304" pitchFamily="18" charset="0"/>
                <a:ea typeface="Times New Roman" panose="02020603050405020304" pitchFamily="18" charset="0"/>
              </a:rPr>
              <a:t> </a:t>
            </a:r>
            <a:r>
              <a:rPr lang="el-GR" sz="1400" dirty="0" err="1">
                <a:effectLst/>
                <a:latin typeface="Times New Roman" panose="02020603050405020304" pitchFamily="18" charset="0"/>
                <a:ea typeface="Times New Roman" panose="02020603050405020304" pitchFamily="18" charset="0"/>
              </a:rPr>
              <a:t>Άντζελες</a:t>
            </a:r>
            <a:r>
              <a:rPr lang="el-GR"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Οι γυναίκες της Αθήνας και της Σπάρτης θέλουν το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τέλος του Πελοποννησιακού πολέμου.</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Πόσο ευγενές!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Είναι ευγενές.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Και θες ελληνικές φορεσιές…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Τι εννοείς;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(με μια αγενή χειρονομία)</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Ελληνικές φορεσιές;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Είναι ελληνικό έργο.</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(Ο παραγωγός δείχνει σε μια σελίδα στο σενάριο.)</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Κοίτα αυτό!</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Ο κόσμος θα γελάσει.</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ΠΑΡΑΓΩΓΟΣ</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Είναι λίγο χυδαίο, έτσι δεν είναι;</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l-GR" sz="1400" dirty="0">
                <a:effectLst/>
                <a:latin typeface="Times New Roman" panose="02020603050405020304" pitchFamily="18" charset="0"/>
                <a:ea typeface="Times New Roman" panose="02020603050405020304" pitchFamily="18" charset="0"/>
              </a:rPr>
              <a:t>ΣΚΗΝΟΘΕΤΗΣ</a:t>
            </a:r>
            <a:endParaRPr lang="en-US" sz="1400" dirty="0">
              <a:effectLst/>
              <a:latin typeface="Times New Roman" panose="02020603050405020304" pitchFamily="18" charset="0"/>
              <a:ea typeface="Times New Roman" panose="02020603050405020304" pitchFamily="18" charset="0"/>
            </a:endParaRPr>
          </a:p>
          <a:p>
            <a:r>
              <a:rPr lang="el-GR" sz="1400" dirty="0">
                <a:effectLst/>
                <a:latin typeface="Times New Roman" panose="02020603050405020304" pitchFamily="18" charset="0"/>
                <a:ea typeface="Times New Roman" panose="02020603050405020304" pitchFamily="18" charset="0"/>
              </a:rPr>
              <a:t>Φυσικά είναι χυδαίο. Πρόκειται για πόλεμο.» (Α. </a:t>
            </a:r>
            <a:r>
              <a:rPr lang="en-US" sz="1400" dirty="0">
                <a:effectLst/>
                <a:latin typeface="Times New Roman" panose="02020603050405020304" pitchFamily="18" charset="0"/>
                <a:ea typeface="Times New Roman" panose="02020603050405020304" pitchFamily="18" charset="0"/>
              </a:rPr>
              <a:t>D</a:t>
            </a:r>
            <a:r>
              <a:rPr lang="el-GR" sz="1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Irvine</a:t>
            </a:r>
            <a:r>
              <a:rPr lang="el-GR" sz="1400" dirty="0">
                <a:effectLst/>
                <a:latin typeface="Times New Roman" panose="02020603050405020304" pitchFamily="18" charset="0"/>
                <a:ea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rPr>
              <a:t>Lysistrata</a:t>
            </a:r>
            <a:r>
              <a:rPr lang="el-GR" sz="1400" i="1" dirty="0">
                <a:effectLst/>
                <a:latin typeface="Times New Roman" panose="02020603050405020304" pitchFamily="18" charset="0"/>
                <a:ea typeface="Times New Roman" panose="02020603050405020304" pitchFamily="18" charset="0"/>
              </a:rPr>
              <a:t>, </a:t>
            </a:r>
            <a:r>
              <a:rPr lang="el-GR" sz="1400" dirty="0">
                <a:effectLst/>
                <a:latin typeface="Times New Roman" panose="02020603050405020304" pitchFamily="18" charset="0"/>
                <a:ea typeface="Times New Roman" panose="02020603050405020304" pitchFamily="18" charset="0"/>
              </a:rPr>
              <a:t>2024, </a:t>
            </a:r>
            <a:r>
              <a:rPr lang="el-GR" sz="1400" dirty="0" err="1">
                <a:effectLst/>
                <a:latin typeface="Times New Roman" panose="02020603050405020304" pitchFamily="18" charset="0"/>
                <a:ea typeface="Times New Roman" panose="02020603050405020304" pitchFamily="18" charset="0"/>
              </a:rPr>
              <a:t>μτφρ</a:t>
            </a:r>
            <a:r>
              <a:rPr lang="el-GR" sz="1400" dirty="0">
                <a:effectLst/>
                <a:latin typeface="Times New Roman" panose="02020603050405020304" pitchFamily="18" charset="0"/>
                <a:ea typeface="Times New Roman" panose="02020603050405020304" pitchFamily="18" charset="0"/>
              </a:rPr>
              <a:t>. Ά. Λάζου)</a:t>
            </a:r>
            <a:endParaRPr lang="en-US" sz="1400" dirty="0"/>
          </a:p>
        </p:txBody>
      </p:sp>
    </p:spTree>
    <p:extLst>
      <p:ext uri="{BB962C8B-B14F-4D97-AF65-F5344CB8AC3E}">
        <p14:creationId xmlns:p14="http://schemas.microsoft.com/office/powerpoint/2010/main" val="130294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6">
            <a:extLst>
              <a:ext uri="{FF2B5EF4-FFF2-40B4-BE49-F238E27FC236}">
                <a16:creationId xmlns:a16="http://schemas.microsoft.com/office/drawing/2014/main" id="{D5037416-D069-44AD-93D6-C95AD39AA5BB}"/>
              </a:ext>
            </a:extLst>
          </p:cNvPr>
          <p:cNvSpPr>
            <a:spLocks noGrp="1"/>
          </p:cNvSpPr>
          <p:nvPr>
            <p:ph type="ftr" sz="quarter" idx="11"/>
          </p:nvPr>
        </p:nvSpPr>
        <p:spPr>
          <a:xfrm>
            <a:off x="4414838" y="876779"/>
            <a:ext cx="3178968" cy="365125"/>
          </a:xfrm>
        </p:spPr>
        <p:txBody>
          <a:bodyPr anchor="ctr">
            <a:normAutofit fontScale="70000" lnSpcReduction="20000"/>
          </a:bodyPr>
          <a:lstStyle/>
          <a:p>
            <a:pPr>
              <a:spcAft>
                <a:spcPts val="600"/>
              </a:spcAft>
            </a:pPr>
            <a:r>
              <a:rPr lang="en-US" sz="1800" b="1" i="0" dirty="0">
                <a:solidFill>
                  <a:srgbClr val="000000"/>
                </a:solidFill>
                <a:effectLst/>
                <a:latin typeface="Arial-BoldMT"/>
              </a:rPr>
              <a:t>“Of</a:t>
            </a:r>
            <a:r>
              <a:rPr lang="el-GR" sz="1800" b="1" i="0" dirty="0">
                <a:solidFill>
                  <a:srgbClr val="000000"/>
                </a:solidFill>
                <a:effectLst/>
                <a:latin typeface="Arial-BoldMT"/>
              </a:rPr>
              <a:t> </a:t>
            </a:r>
            <a:r>
              <a:rPr lang="en-US" sz="1800" b="1" i="0" dirty="0">
                <a:solidFill>
                  <a:srgbClr val="000000"/>
                </a:solidFill>
                <a:effectLst/>
                <a:latin typeface="Arial-BoldMT"/>
              </a:rPr>
              <a:t>course it’s vulgar. It’s about war.”</a:t>
            </a:r>
            <a:r>
              <a:rPr lang="en-US" dirty="0"/>
              <a:t> </a:t>
            </a:r>
            <a:br>
              <a:rPr lang="en-US" dirty="0"/>
            </a:br>
            <a:endParaRPr lang="en-US" dirty="0"/>
          </a:p>
        </p:txBody>
      </p:sp>
      <p:sp>
        <p:nvSpPr>
          <p:cNvPr id="4" name="TextBox 3">
            <a:extLst>
              <a:ext uri="{FF2B5EF4-FFF2-40B4-BE49-F238E27FC236}">
                <a16:creationId xmlns:a16="http://schemas.microsoft.com/office/drawing/2014/main" id="{E51B9DE8-163E-28D8-DBD9-1D08F8A041A9}"/>
              </a:ext>
            </a:extLst>
          </p:cNvPr>
          <p:cNvSpPr txBox="1"/>
          <p:nvPr/>
        </p:nvSpPr>
        <p:spPr>
          <a:xfrm>
            <a:off x="7374115" y="682233"/>
            <a:ext cx="4323363" cy="4877041"/>
          </a:xfrm>
          <a:prstGeom prst="rect">
            <a:avLst/>
          </a:prstGeom>
          <a:noFill/>
        </p:spPr>
        <p:txBody>
          <a:bodyPr wrap="square" rtlCol="0">
            <a:spAutoFit/>
          </a:bodyPr>
          <a:lstStyle/>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(β) Είκοσι χρόνια πολέμου.</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(γ) Είκοσι χρόνια κακουχιών.</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 Τι μπορεί όμως να κάνει μια γυναίκα;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ΧΟΡΟΣ ΓΥΝΑΙΚΩΝ</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 Είναι μια ωραία γυναίκα.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(β) Κοιτάξτε την αυτοπεποίθησή της.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(γ) Κοιτάξτε το παράστημα της.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 Δείτε τις καμπύλες της!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(σε έναν άντρα στο Ακροατήριο)</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 (α) Δηλαδή, κοίτα αυτά τα οπίσθια!</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2000"/>
              </a:lnSpc>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ΓΥΝΑΙΚΕΣ ΣΤΟ ΚΟΙΝΟ</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Ντροπή! Ντροπή!</a:t>
            </a:r>
            <a:endParaRPr lang="en-US" sz="1800" kern="1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D8F2633-C74C-3C3F-C7E5-DA458432EA8E}"/>
              </a:ext>
            </a:extLst>
          </p:cNvPr>
          <p:cNvSpPr txBox="1"/>
          <p:nvPr/>
        </p:nvSpPr>
        <p:spPr>
          <a:xfrm>
            <a:off x="458535" y="300745"/>
            <a:ext cx="4139661" cy="5845575"/>
          </a:xfrm>
          <a:prstGeom prst="rect">
            <a:avLst/>
          </a:prstGeom>
          <a:noFill/>
        </p:spPr>
        <p:txBody>
          <a:bodyPr wrap="square" rtlCol="0">
            <a:spAutoFit/>
          </a:bodyPr>
          <a:lstStyle/>
          <a:p>
            <a:endParaRPr lang="el-GR" b="0" i="0" dirty="0">
              <a:solidFill>
                <a:srgbClr val="131313"/>
              </a:solidFill>
              <a:effectLst/>
              <a:latin typeface="Roboto" panose="02000000000000000000" pitchFamily="2" charset="0"/>
            </a:endParaRPr>
          </a:p>
          <a:p>
            <a:pPr marL="0" marR="0" algn="ctr">
              <a:lnSpc>
                <a:spcPct val="102000"/>
              </a:lnSpc>
              <a:spcBef>
                <a:spcPts val="0"/>
              </a:spcBef>
              <a:spcAft>
                <a:spcPts val="80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Πού είναι; Αν τις είχα προσκαλέσει σε μια γιορτή στο Ναό του Π</a:t>
            </a:r>
            <a:r>
              <a:rPr lang="el-GR" sz="1600" kern="150" dirty="0">
                <a:latin typeface="Times New Roman" panose="02020603050405020304" pitchFamily="18" charset="0"/>
                <a:ea typeface="Calibri" panose="020F0502020204030204" pitchFamily="34" charset="0"/>
                <a:cs typeface="Times New Roman" panose="02020603050405020304" pitchFamily="18" charset="0"/>
              </a:rPr>
              <a:t>ά</a:t>
            </a: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να,</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θα ήταν εδώ μέχρι τώρα.</a:t>
            </a:r>
            <a:endParaRPr lang="en-US" sz="1600" kern="15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(Αρχίζει να βηματίζει)</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Αν τις είχα καλέσει σε ένα βακχικό</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err="1">
                <a:effectLst/>
                <a:latin typeface="Times New Roman" panose="02020603050405020304" pitchFamily="18" charset="0"/>
                <a:ea typeface="Calibri" panose="020F0502020204030204" pitchFamily="34" charset="0"/>
                <a:cs typeface="Times New Roman" panose="02020603050405020304" pitchFamily="18" charset="0"/>
              </a:rPr>
              <a:t>Rave</a:t>
            </a: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50" dirty="0">
                <a:effectLst/>
                <a:latin typeface="Times New Roman" panose="02020603050405020304" pitchFamily="18" charset="0"/>
                <a:ea typeface="Calibri" panose="020F0502020204030204" pitchFamily="34" charset="0"/>
                <a:cs typeface="Times New Roman" panose="02020603050405020304" pitchFamily="18" charset="0"/>
              </a:rPr>
              <a:t>party</a:t>
            </a: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 τότε θα ήταν εδώ από νωρίς!</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Και θα είχαν φέρει τόσες πολλές </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2000"/>
              </a:lnSpc>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φίλες που </a:t>
            </a:r>
            <a:r>
              <a:rPr lang="el-GR" sz="1600" kern="150" dirty="0">
                <a:latin typeface="Times New Roman" panose="02020603050405020304" pitchFamily="18" charset="0"/>
                <a:ea typeface="Calibri" panose="020F0502020204030204" pitchFamily="34" charset="0"/>
                <a:cs typeface="Times New Roman" panose="02020603050405020304" pitchFamily="18" charset="0"/>
              </a:rPr>
              <a:t>θα είχαν πήξει όλοι </a:t>
            </a: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οι δρόμοι!</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ΧΟΡΟΣ ΓΥΝΑΙΚΩΝ</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(α) Εδώ είναι μια καλή γυναίκα.</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(β) που θέλει να φροντίσει την</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Οικογένεια της.</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(γ) Έτοιμη να κάνει ό,τι χρειαστεί</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2000"/>
              </a:lnSpc>
              <a:spcBef>
                <a:spcPts val="0"/>
              </a:spcBef>
              <a:spcAft>
                <a:spcPts val="800"/>
              </a:spcAft>
            </a:pPr>
            <a:r>
              <a:rPr lang="el-GR" sz="1600" kern="150" dirty="0">
                <a:effectLst/>
                <a:latin typeface="Times New Roman" panose="02020603050405020304" pitchFamily="18" charset="0"/>
                <a:ea typeface="Calibri" panose="020F0502020204030204" pitchFamily="34" charset="0"/>
                <a:cs typeface="Times New Roman" panose="02020603050405020304" pitchFamily="18" charset="0"/>
              </a:rPr>
              <a:t>(α) Η Αθήνα είναι σε άσχημη κατάσταση.</a:t>
            </a:r>
            <a:endParaRPr lang="en-US" sz="16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B2F2CC8-958C-32B8-C38B-B2C319BD0A8A}"/>
              </a:ext>
            </a:extLst>
          </p:cNvPr>
          <p:cNvSpPr txBox="1"/>
          <p:nvPr/>
        </p:nvSpPr>
        <p:spPr>
          <a:xfrm>
            <a:off x="4227871" y="1817938"/>
            <a:ext cx="3736258" cy="3693319"/>
          </a:xfrm>
          <a:prstGeom prst="rect">
            <a:avLst/>
          </a:prstGeom>
          <a:noFill/>
        </p:spPr>
        <p:txBody>
          <a:bodyPr wrap="square" rtlCol="0">
            <a:spAutoFit/>
          </a:bodyPr>
          <a:lstStyle/>
          <a:p>
            <a:r>
              <a:rPr lang="en-US" dirty="0"/>
              <a:t>2050 AD There is war everywhere… Eight male and female dancers of the Orchesis Study Group will find themselves at the temple of Pan to celebrate Eros during a global war between the sexes. The famous Athenian lawyer Mrs. </a:t>
            </a:r>
            <a:r>
              <a:rPr lang="en-US" dirty="0" err="1"/>
              <a:t>Lysistrati</a:t>
            </a:r>
            <a:r>
              <a:rPr lang="en-US" dirty="0"/>
              <a:t> </a:t>
            </a:r>
            <a:r>
              <a:rPr lang="en-US" dirty="0" err="1"/>
              <a:t>Kotsanaki</a:t>
            </a:r>
            <a:r>
              <a:rPr lang="en-US" dirty="0"/>
              <a:t> decides to call everyone to a meeting searching for solutions to end this disastrous war. At the same time, a theater producer and a director argue whether a vulgar play should be put on stage in the midst of war...</a:t>
            </a:r>
          </a:p>
        </p:txBody>
      </p:sp>
    </p:spTree>
    <p:extLst>
      <p:ext uri="{BB962C8B-B14F-4D97-AF65-F5344CB8AC3E}">
        <p14:creationId xmlns:p14="http://schemas.microsoft.com/office/powerpoint/2010/main" val="176691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57145-854F-E06F-DABD-837AD534B5E0}"/>
              </a:ext>
            </a:extLst>
          </p:cNvPr>
          <p:cNvSpPr txBox="1"/>
          <p:nvPr/>
        </p:nvSpPr>
        <p:spPr>
          <a:xfrm>
            <a:off x="445537" y="377689"/>
            <a:ext cx="5650463" cy="5632311"/>
          </a:xfrm>
          <a:prstGeom prst="rect">
            <a:avLst/>
          </a:prstGeom>
          <a:noFill/>
        </p:spPr>
        <p:txBody>
          <a:bodyPr wrap="square">
            <a:spAutoFit/>
          </a:bodyPr>
          <a:lstStyle/>
          <a:p>
            <a:pPr marL="0" marR="0" algn="ctr">
              <a:spcBef>
                <a:spcPts val="0"/>
              </a:spcBef>
            </a:pPr>
            <a:r>
              <a:rPr lang="el-GR" sz="1800" kern="15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 (ΕΠΙ ΦΑΛΗΣ)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την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Λυσιστράτη</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Ακόμα όμως δεν μας έχεις πει πως προτείνεις να κρατήσεις ασφαλή την πόλη μας.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Μα είναι το πιο εύκολο πράγμα στον κόσμο.</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(με σαρκασμό)</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Τότε για πες μου. Είμαι περίεργος.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Δεν είναι πιο δύσκολο από την ύφανση υφάσματος. Πρώτα</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διαχωρίζουμε τους καλούς πολίτες από τους κακούς,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και απομακρύνουμε τους κακούς από την πόλη, όπως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πλένουμε το νήμα και ξεχωρίζουμε το καλό μαλλί</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από το λίπος και τη βρωμιά. Μετά</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εκπαιδεύουμε τους νέους και φέρνουμε όλους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στο ίδιο καλούπι, ακριβώς όπως λειαίνεις το</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μαλλί και τα τοποθετείς όλα στο ίδιο καλάθι.</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Μετά βρίσκεις τις άκρες απ’ τα χωριστά</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νήματα—πολίτες, σύμμαχοι και αλλοδαποί—και</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τα συναρμολογείς στο κέντρο. Έπειτα</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τα ενώνεις σε ένα και τα πλέκεις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μαζί για να φτιάξεις έναν καλό, στιβαρό χιτώνα.</a:t>
            </a:r>
            <a:endParaRPr lang="el-GR" sz="1800" b="0" i="1" dirty="0">
              <a:solidFill>
                <a:srgbClr val="000000"/>
              </a:solidFill>
              <a:effectLst/>
              <a:latin typeface="ArialMT"/>
            </a:endParaRPr>
          </a:p>
        </p:txBody>
      </p:sp>
      <p:sp>
        <p:nvSpPr>
          <p:cNvPr id="10" name="TextBox 9">
            <a:extLst>
              <a:ext uri="{FF2B5EF4-FFF2-40B4-BE49-F238E27FC236}">
                <a16:creationId xmlns:a16="http://schemas.microsoft.com/office/drawing/2014/main" id="{CC96B18F-267D-1C25-B748-A337E4015639}"/>
              </a:ext>
            </a:extLst>
          </p:cNvPr>
          <p:cNvSpPr txBox="1"/>
          <p:nvPr/>
        </p:nvSpPr>
        <p:spPr>
          <a:xfrm>
            <a:off x="445537" y="0"/>
            <a:ext cx="11208398" cy="461665"/>
          </a:xfrm>
          <a:prstGeom prst="rect">
            <a:avLst/>
          </a:prstGeom>
          <a:noFill/>
        </p:spPr>
        <p:txBody>
          <a:bodyPr wrap="square" rtlCol="0">
            <a:spAutoFit/>
          </a:bodyPr>
          <a:lstStyle/>
          <a:p>
            <a:pPr algn="ctr"/>
            <a:r>
              <a:rPr lang="el-GR" sz="2400" b="1" i="1" dirty="0" err="1"/>
              <a:t>Λυσιστράτη</a:t>
            </a:r>
            <a:r>
              <a:rPr lang="el-GR" sz="2400" dirty="0"/>
              <a:t> σε διασκευή </a:t>
            </a:r>
            <a:r>
              <a:rPr lang="en-US" sz="2400" dirty="0"/>
              <a:t>Andrew D. Irvine</a:t>
            </a:r>
            <a:endParaRPr lang="en-US" dirty="0"/>
          </a:p>
        </p:txBody>
      </p:sp>
      <p:sp>
        <p:nvSpPr>
          <p:cNvPr id="2" name="TextBox 1">
            <a:extLst>
              <a:ext uri="{FF2B5EF4-FFF2-40B4-BE49-F238E27FC236}">
                <a16:creationId xmlns:a16="http://schemas.microsoft.com/office/drawing/2014/main" id="{3C0CF6D5-F2B5-C87C-D146-28611A4D0EAB}"/>
              </a:ext>
            </a:extLst>
          </p:cNvPr>
          <p:cNvSpPr txBox="1"/>
          <p:nvPr/>
        </p:nvSpPr>
        <p:spPr>
          <a:xfrm>
            <a:off x="6176864" y="377689"/>
            <a:ext cx="5569599" cy="5679055"/>
          </a:xfrm>
          <a:prstGeom prst="rect">
            <a:avLst/>
          </a:prstGeom>
          <a:noFill/>
        </p:spPr>
        <p:txBody>
          <a:bodyPr wrap="square" rtlCol="0">
            <a:spAutoFit/>
          </a:bodyPr>
          <a:lstStyle/>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(εξοργισμένος)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Μου έρχεται να κάνω εμετό!</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την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Λυσιστράτη</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Δεν είναι τόσο απλό, γυναίκα! Υπάρχουν</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επιπλοκές! Διπλωματικές αγκυλώσεις!</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kern="15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Ξέρουμε τα πάντα για τις επιπλοκές.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Όποτε μπλέκονται τα νήματά μας, εμείς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περνάμε το καρούλι μέσα από το στημόνι, με αυτόν τον τρόπο</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και μ’ αυτό. Με τον ίδιο τρόπο, όποτε</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υπάρξει ανάγκη, θα στείλουμε απεσταλμένους εδώ</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και εκεί, έτσι και εκεί, για να</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ξεμπλέξουμε τα ανόητά σας μπλεξίματα.</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ΑΠΕΣΤΑΛΜΕΝΟΣ ΑΡΧΟΝΤΑΣ</a:t>
            </a:r>
            <a:endParaRPr lang="en-US" kern="15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(κρατώντας το στήθος του)</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Νομίζω ότι θα ξεράσω.</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(προς </a:t>
            </a:r>
            <a:r>
              <a:rPr lang="el-GR" sz="1800" kern="150" dirty="0" err="1">
                <a:effectLst/>
                <a:latin typeface="Times New Roman" panose="02020603050405020304" pitchFamily="18" charset="0"/>
                <a:ea typeface="Calibri" panose="020F0502020204030204" pitchFamily="34" charset="0"/>
                <a:cs typeface="Times New Roman" panose="02020603050405020304" pitchFamily="18" charset="0"/>
              </a:rPr>
              <a:t>Λυσιστράτη</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λες βλακείες! Είναι επειδή</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δεν χρειάστηκε ποτέ να πολεμήσεις. Εσείς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μένετε στο σπίτι, όπου είναι ασφαλές. Δεν ξέρεις</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τίποτα από τα βάρη του πολέμου.</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p>
          <a:p>
            <a:pPr marL="1828800" marR="0" indent="457200">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ΛΥΣΙΣΤΡΑΤΗ</a:t>
            </a:r>
            <a:endParaRPr lang="en-US"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1000"/>
              </a:lnSpc>
              <a:spcBef>
                <a:spcPts val="0"/>
              </a:spcBef>
              <a:spcAft>
                <a:spcPts val="0"/>
              </a:spcAft>
            </a:pP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Τίποτα από τα βάρη του πολέμου; Έχουμε</a:t>
            </a:r>
            <a:r>
              <a:rPr lang="en-US" sz="1800" kern="15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50" dirty="0">
                <a:effectLst/>
                <a:latin typeface="Times New Roman" panose="02020603050405020304" pitchFamily="18" charset="0"/>
                <a:ea typeface="Calibri" panose="020F0502020204030204" pitchFamily="34" charset="0"/>
                <a:cs typeface="Times New Roman" panose="02020603050405020304" pitchFamily="18" charset="0"/>
              </a:rPr>
              <a:t>πολύ μεγαλύτερα βάρη από εσάς!</a:t>
            </a:r>
            <a:endParaRPr lang="en-US" dirty="0"/>
          </a:p>
        </p:txBody>
      </p:sp>
    </p:spTree>
    <p:extLst>
      <p:ext uri="{BB962C8B-B14F-4D97-AF65-F5344CB8AC3E}">
        <p14:creationId xmlns:p14="http://schemas.microsoft.com/office/powerpoint/2010/main" val="2180038116"/>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7978</TotalTime>
  <Words>9479</Words>
  <Application>Microsoft Office PowerPoint</Application>
  <PresentationFormat>Widescreen</PresentationFormat>
  <Paragraphs>623</Paragraphs>
  <Slides>46</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Arial</vt:lpstr>
      <vt:lpstr>Arial-BoldMT</vt:lpstr>
      <vt:lpstr>Arial-ItalicMT</vt:lpstr>
      <vt:lpstr>ArialMT</vt:lpstr>
      <vt:lpstr>Baskerville</vt:lpstr>
      <vt:lpstr>Baskerville Old Face</vt:lpstr>
      <vt:lpstr>Calibri</vt:lpstr>
      <vt:lpstr>Gill Sans Light</vt:lpstr>
      <vt:lpstr>Gill Sans Nova</vt:lpstr>
      <vt:lpstr>Gill Sans Nova Light</vt:lpstr>
      <vt:lpstr>Roboto</vt:lpstr>
      <vt:lpstr>Times New Roman</vt:lpstr>
      <vt:lpstr>TimesNewRomanPS-ItalicMT</vt:lpstr>
      <vt:lpstr>TimesNewRomanPSMT</vt:lpstr>
      <vt:lpstr>Office Theme</vt:lpstr>
      <vt:lpstr>ΣΕΜΙΝΑΡΙΑ  ΑΡΧΑΙΟΥ ΧΟΡΟΥ &amp;  ΔΡΑΜΑΤΟΣ ΛΥΣΙΣΤΡΑΤΗ ΑΥΓΟΥΣΤΟΣ-ΟΚΤΩΒΡΙΟΣ 2024 ©ΑΝΝΑ ΛΑΖΟΥ &amp; ΣΥΝΕΡΓΑΤΕΣ</vt:lpstr>
      <vt:lpstr>2024 ©ΑΝΝΑ ΛΑΖΟΥ &amp; ΣΥΝΕΡΓΑΤΕΣ</vt:lpstr>
      <vt:lpstr>ΣΥΝΔΕΣΜΟΙ ΜΕ ΥΛΙΚΑ ΔΙΔΑΣΚΑΛΙΑΣ ΧΟΡΙΚΑ ΛΥΣΙΣΤΡΑΤΗ κ.λπ.</vt:lpstr>
      <vt:lpstr>Λυσιστράτη σε διασκευή Andrew D. Irvine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Aristophanes on war and peace</vt:lpstr>
      <vt:lpstr>Contents </vt:lpstr>
      <vt:lpstr>Methodology </vt:lpstr>
      <vt:lpstr>Methodology </vt:lpstr>
      <vt:lpstr>Introducing the topic of war and peace in ancient drama</vt:lpstr>
      <vt:lpstr>Historical background</vt:lpstr>
      <vt:lpstr>The cosmology of Hubris and Nemesis</vt:lpstr>
      <vt:lpstr>Aeschylus’ Persians. About the ethics of war </vt:lpstr>
      <vt:lpstr>Aeschylus’ Persians. About the ethics of war </vt:lpstr>
      <vt:lpstr>Euripides’ Trojan women</vt:lpstr>
      <vt:lpstr>From the Acharnians to Lysistrata a. Τhe Acharnians (Lynaia 425)</vt:lpstr>
      <vt:lpstr>From the Acharnians to Lysistrata b. Irene (Peace)  (City Dionysia 421)</vt:lpstr>
      <vt:lpstr>Quotations from Aristophanes’ plays </vt:lpstr>
      <vt:lpstr>PowerPoint Presentation</vt:lpstr>
      <vt:lpstr>PowerPoint Presentation</vt:lpstr>
      <vt:lpstr>PowerPoint Presentation</vt:lpstr>
      <vt:lpstr>From the Acharnians to Lysistrata c. Lysistrata (=lysis of stratos/ the disperse of the army)  (Lynaia 411)</vt:lpstr>
      <vt:lpstr>PowerPoint Presentation</vt:lpstr>
      <vt:lpstr>PowerPoint Presentation</vt:lpstr>
      <vt:lpstr>Constructing the content of war and peace in Aristophanes’ thinking</vt:lpstr>
      <vt:lpstr>How could that be useful today?</vt:lpstr>
      <vt:lpstr>Constructing the content of war and peace in Aristophanes’ thinking</vt:lpstr>
      <vt:lpstr>How could that be useful today?</vt:lpstr>
      <vt:lpstr>Constructing the content of war and peace in Aristophanes’ thinking</vt:lpstr>
      <vt:lpstr>Constructing the content of war and peace in Aristophanes’ thinking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ΡΑΨΩΔΙΑ Σ</dc:title>
  <dc:creator>Άννα</dc:creator>
  <cp:lastModifiedBy>Άννα Λάζου</cp:lastModifiedBy>
  <cp:revision>62</cp:revision>
  <dcterms:created xsi:type="dcterms:W3CDTF">2023-04-09T09:05:47Z</dcterms:created>
  <dcterms:modified xsi:type="dcterms:W3CDTF">2024-10-14T10:43:27Z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