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</p:sldIdLst>
  <p:sldSz cx="9144000" cy="6858000"/>
  <p:notesSz cx="6858000" cy="9144000"/>
  <p:defaultTextStyle>
    <a:lvl1pPr>
      <a:defRPr sz="1200">
        <a:latin typeface="Book Antiqua"/>
        <a:ea typeface="Book Antiqua"/>
        <a:cs typeface="Book Antiqua"/>
        <a:sym typeface="Book Antiqua"/>
      </a:defRPr>
    </a:lvl1pPr>
    <a:lvl2pPr indent="457200">
      <a:defRPr sz="1200">
        <a:latin typeface="Book Antiqua"/>
        <a:ea typeface="Book Antiqua"/>
        <a:cs typeface="Book Antiqua"/>
        <a:sym typeface="Book Antiqua"/>
      </a:defRPr>
    </a:lvl2pPr>
    <a:lvl3pPr indent="914400">
      <a:defRPr sz="1200">
        <a:latin typeface="Book Antiqua"/>
        <a:ea typeface="Book Antiqua"/>
        <a:cs typeface="Book Antiqua"/>
        <a:sym typeface="Book Antiqua"/>
      </a:defRPr>
    </a:lvl3pPr>
    <a:lvl4pPr indent="1371600">
      <a:defRPr sz="1200">
        <a:latin typeface="Book Antiqua"/>
        <a:ea typeface="Book Antiqua"/>
        <a:cs typeface="Book Antiqua"/>
        <a:sym typeface="Book Antiqua"/>
      </a:defRPr>
    </a:lvl4pPr>
    <a:lvl5pPr indent="1828800">
      <a:defRPr sz="1200">
        <a:latin typeface="Book Antiqua"/>
        <a:ea typeface="Book Antiqua"/>
        <a:cs typeface="Book Antiqua"/>
        <a:sym typeface="Book Antiqua"/>
      </a:defRPr>
    </a:lvl5pPr>
    <a:lvl6pPr indent="2286000">
      <a:defRPr sz="1200">
        <a:latin typeface="Book Antiqua"/>
        <a:ea typeface="Book Antiqua"/>
        <a:cs typeface="Book Antiqua"/>
        <a:sym typeface="Book Antiqua"/>
      </a:defRPr>
    </a:lvl6pPr>
    <a:lvl7pPr indent="2743200">
      <a:defRPr sz="1200">
        <a:latin typeface="Book Antiqua"/>
        <a:ea typeface="Book Antiqua"/>
        <a:cs typeface="Book Antiqua"/>
        <a:sym typeface="Book Antiqua"/>
      </a:defRPr>
    </a:lvl7pPr>
    <a:lvl8pPr indent="3200400">
      <a:defRPr sz="1200">
        <a:latin typeface="Book Antiqua"/>
        <a:ea typeface="Book Antiqua"/>
        <a:cs typeface="Book Antiqua"/>
        <a:sym typeface="Book Antiqua"/>
      </a:defRPr>
    </a:lvl8pPr>
    <a:lvl9pPr indent="3657600">
      <a:defRPr sz="1200">
        <a:latin typeface="Book Antiqua"/>
        <a:ea typeface="Book Antiqua"/>
        <a:cs typeface="Book Antiqua"/>
        <a:sym typeface="Book Antiqu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n">
        <a:font>
          <a:latin typeface="Book Antiqua Bold"/>
          <a:ea typeface="Book Antiqua Bold"/>
          <a:cs typeface="Book Antiqua Bold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DE6D2"/>
          </a:solidFill>
        </a:fill>
      </a:tcStyle>
    </a:wholeTbl>
    <a:band2H>
      <a:tcTxStyle b="def" i="def"/>
      <a:tcStyle>
        <a:tcBdr/>
        <a:fill>
          <a:solidFill>
            <a:srgbClr val="F6F3EA"/>
          </a:solidFill>
        </a:fill>
      </a:tcStyle>
    </a:band2H>
    <a:firstCol>
      <a:tcTxStyle b="on" i="on">
        <a:font>
          <a:latin typeface="Book Antiqua Bold"/>
          <a:ea typeface="Book Antiqua Bold"/>
          <a:cs typeface="Book Antiqu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EB966"/>
          </a:solidFill>
        </a:fill>
      </a:tcStyle>
    </a:firstCol>
    <a:lastRow>
      <a:tcTxStyle b="on" i="on">
        <a:font>
          <a:latin typeface="Book Antiqua Bold"/>
          <a:ea typeface="Book Antiqua Bold"/>
          <a:cs typeface="Book Antiqu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EB966"/>
          </a:solidFill>
        </a:fill>
      </a:tcStyle>
    </a:lastRow>
    <a:firstRow>
      <a:tcTxStyle b="on" i="on">
        <a:font>
          <a:latin typeface="Book Antiqua Bold"/>
          <a:ea typeface="Book Antiqua Bold"/>
          <a:cs typeface="Book Antiqu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EB966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Book Antiqua Bold"/>
          <a:ea typeface="Book Antiqua Bold"/>
          <a:cs typeface="Book Antiqua Bold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3E4EB"/>
          </a:solidFill>
        </a:fill>
      </a:tcStyle>
    </a:wholeTbl>
    <a:band2H>
      <a:tcTxStyle b="def" i="def"/>
      <a:tcStyle>
        <a:tcBdr/>
        <a:fill>
          <a:solidFill>
            <a:srgbClr val="EAF2F5"/>
          </a:solidFill>
        </a:fill>
      </a:tcStyle>
    </a:band2H>
    <a:firstCol>
      <a:tcTxStyle b="on" i="on">
        <a:font>
          <a:latin typeface="Book Antiqua Bold"/>
          <a:ea typeface="Book Antiqua Bold"/>
          <a:cs typeface="Book Antiqu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6BB1C9"/>
          </a:solidFill>
        </a:fill>
      </a:tcStyle>
    </a:firstCol>
    <a:lastRow>
      <a:tcTxStyle b="on" i="on">
        <a:font>
          <a:latin typeface="Book Antiqua Bold"/>
          <a:ea typeface="Book Antiqua Bold"/>
          <a:cs typeface="Book Antiqu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6BB1C9"/>
          </a:solidFill>
        </a:fill>
      </a:tcStyle>
    </a:lastRow>
    <a:firstRow>
      <a:tcTxStyle b="on" i="on">
        <a:font>
          <a:latin typeface="Book Antiqua Bold"/>
          <a:ea typeface="Book Antiqua Bold"/>
          <a:cs typeface="Book Antiqu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6BB1C9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Book Antiqua Bold"/>
          <a:ea typeface="Book Antiqua Bold"/>
          <a:cs typeface="Book Antiqua Bold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0D6E7"/>
          </a:solidFill>
        </a:fill>
      </a:tcStyle>
    </a:wholeTbl>
    <a:band2H>
      <a:tcTxStyle b="def" i="def"/>
      <a:tcStyle>
        <a:tcBdr/>
        <a:fill>
          <a:solidFill>
            <a:srgbClr val="F0EBF3"/>
          </a:solidFill>
        </a:fill>
      </a:tcStyle>
    </a:band2H>
    <a:firstCol>
      <a:tcTxStyle b="on" i="on">
        <a:font>
          <a:latin typeface="Book Antiqua Bold"/>
          <a:ea typeface="Book Antiqua Bold"/>
          <a:cs typeface="Book Antiqu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379BB"/>
          </a:solidFill>
        </a:fill>
      </a:tcStyle>
    </a:firstCol>
    <a:lastRow>
      <a:tcTxStyle b="on" i="on">
        <a:font>
          <a:latin typeface="Book Antiqua Bold"/>
          <a:ea typeface="Book Antiqua Bold"/>
          <a:cs typeface="Book Antiqu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379BB"/>
          </a:solidFill>
        </a:fill>
      </a:tcStyle>
    </a:lastRow>
    <a:firstRow>
      <a:tcTxStyle b="on" i="on">
        <a:font>
          <a:latin typeface="Book Antiqua Bold"/>
          <a:ea typeface="Book Antiqua Bold"/>
          <a:cs typeface="Book Antiqu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379BB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Book Antiqua Bold"/>
          <a:ea typeface="Book Antiqua Bold"/>
          <a:cs typeface="Book Antiqua Bold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Book Antiqua Bold"/>
          <a:ea typeface="Book Antiqua Bold"/>
          <a:cs typeface="Book Antiqua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EB966"/>
          </a:solidFill>
        </a:fill>
      </a:tcStyle>
    </a:firstCol>
    <a:lastRow>
      <a:tcTxStyle b="on" i="on">
        <a:font>
          <a:latin typeface="Book Antiqua Bold"/>
          <a:ea typeface="Book Antiqua Bold"/>
          <a:cs typeface="Book Antiqua Bold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Book Antiqua Bold"/>
          <a:ea typeface="Book Antiqua Bold"/>
          <a:cs typeface="Book Antiqua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EB966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Book Antiqua Bold"/>
          <a:ea typeface="Book Antiqua Bold"/>
          <a:cs typeface="Book Antiqua Bold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Book Antiqua Bold"/>
          <a:ea typeface="Book Antiqua Bold"/>
          <a:cs typeface="Book Antiqu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Book Antiqua Bold"/>
          <a:ea typeface="Book Antiqua Bold"/>
          <a:cs typeface="Book Antiqu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Book Antiqua Bold"/>
          <a:ea typeface="Book Antiqua Bold"/>
          <a:cs typeface="Book Antiqu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Book Antiqua Bold"/>
          <a:ea typeface="Book Antiqua Bold"/>
          <a:cs typeface="Book Antiqu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Book Antiqua Bold"/>
          <a:ea typeface="Book Antiqua Bold"/>
          <a:cs typeface="Book Antiqu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n">
        <a:font>
          <a:latin typeface="Book Antiqua Bold"/>
          <a:ea typeface="Book Antiqua Bold"/>
          <a:cs typeface="Book Antiqu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508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Book Antiqua Bold"/>
          <a:ea typeface="Book Antiqua Bold"/>
          <a:cs typeface="Book Antiqu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254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49" name="Shape 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/>
          <p:nvPr>
            <p:ph type="title"/>
          </p:nvPr>
        </p:nvSpPr>
        <p:spPr>
          <a:xfrm>
            <a:off x="422030" y="0"/>
            <a:ext cx="8229601" cy="320040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cap="all" sz="4800">
                <a:effectLst>
                  <a:outerShdw sx="100000" sy="100000" kx="0" ky="0" algn="b" rotWithShape="0" blurRad="127000" dist="200000" dir="270000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pPr lvl="0">
              <a:defRPr b="0" cap="none" sz="1800">
                <a:solidFill>
                  <a:srgbClr val="000000"/>
                </a:solidFill>
                <a:effectLst/>
              </a:defRPr>
            </a:pPr>
            <a:r>
              <a:rPr b="1" cap="all" sz="4800">
                <a:solidFill>
                  <a:srgbClr val="E8D38A"/>
                </a:solidFill>
                <a:effectLst>
                  <a:outerShdw sx="100000" sy="100000" kx="0" ky="0" algn="b" rotWithShape="0" blurRad="127000" dist="200000" dir="2700000">
                    <a:srgbClr val="000000">
                      <a:alpha val="3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8" name="Shape 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1371600" y="3331698"/>
            <a:ext cx="6400800" cy="3467101"/>
          </a:xfrm>
          <a:prstGeom prst="rect">
            <a:avLst/>
          </a:prstGeom>
        </p:spPr>
        <p:txBody>
          <a:bodyPr/>
          <a:lstStyle>
            <a:lvl1pPr marL="0" indent="0" algn="ctr">
              <a:buClrTx/>
              <a:buSzTx/>
              <a:buFontTx/>
              <a:buNone/>
            </a:lvl1pPr>
            <a:lvl2pPr marL="0" indent="457200" algn="ctr">
              <a:buClrTx/>
              <a:buSzTx/>
              <a:buFontTx/>
              <a:buNone/>
            </a:lvl2pPr>
            <a:lvl3pPr marL="0" indent="914400" algn="ctr">
              <a:buClrTx/>
              <a:buSzTx/>
              <a:buFontTx/>
              <a:buNone/>
            </a:lvl3pPr>
            <a:lvl4pPr marL="0" indent="1371600" algn="ctr">
              <a:buClrTx/>
              <a:buSzTx/>
              <a:buFontTx/>
              <a:buNone/>
            </a:lvl4pPr>
            <a:lvl5pPr marL="0" indent="1828800" algn="ctr">
              <a:buClrTx/>
              <a:buSzTx/>
              <a:buFontTx/>
              <a:buNone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One</a:t>
            </a:r>
            <a:endParaRPr sz="28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Two</a:t>
            </a:r>
            <a:endParaRPr sz="28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Three</a:t>
            </a:r>
            <a:endParaRPr sz="28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Four</a:t>
            </a:r>
            <a:endParaRPr sz="28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10" name="Shape 10"/>
          <p:cNvSpPr/>
          <p:nvPr/>
        </p:nvSpPr>
        <p:spPr>
          <a:xfrm>
            <a:off x="4267200" y="6659563"/>
            <a:ext cx="611189" cy="215901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  <a:effectLst>
            <a:outerShdw sx="100000" sy="100000" kx="0" ky="0" algn="b" rotWithShape="0" blurRad="190500" dist="228600" dir="2700000">
              <a:srgbClr val="000000">
                <a:alpha val="25500"/>
              </a:srgbClr>
            </a:outerShdw>
          </a:effectLst>
        </p:spPr>
        <p:txBody>
          <a:bodyPr lIns="0" tIns="0" rIns="0" bIns="0" anchor="ctr"/>
          <a:lstStyle/>
          <a:p>
            <a:pPr lvl="0" algn="ctr" defTabSz="457200">
              <a:defRPr sz="1800"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4100">
                <a:solidFill>
                  <a:srgbClr val="E8D38A"/>
                </a:solidFill>
                <a:effectLst>
                  <a:outerShdw sx="100000" sy="100000" kx="0" ky="0" algn="b" rotWithShape="0" blurRad="114300" dist="101600" dir="2700000">
                    <a:srgbClr val="000000">
                      <a:alpha val="4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42" name="Shape 4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One</a:t>
            </a:r>
            <a:endParaRPr sz="28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Two</a:t>
            </a:r>
            <a:endParaRPr sz="28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Three</a:t>
            </a:r>
            <a:endParaRPr sz="28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Four</a:t>
            </a:r>
            <a:endParaRPr sz="28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43" name="Shape 4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>
            <p:ph type="title"/>
          </p:nvPr>
        </p:nvSpPr>
        <p:spPr>
          <a:xfrm>
            <a:off x="6629400" y="0"/>
            <a:ext cx="2057400" cy="6400802"/>
          </a:xfrm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4100">
                <a:solidFill>
                  <a:srgbClr val="E8D38A"/>
                </a:solidFill>
                <a:effectLst>
                  <a:outerShdw sx="100000" sy="100000" kx="0" ky="0" algn="b" rotWithShape="0" blurRad="114300" dist="101600" dir="2700000">
                    <a:srgbClr val="000000">
                      <a:alpha val="4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46" name="Shape 46"/>
          <p:cNvSpPr/>
          <p:nvPr>
            <p:ph type="body" idx="1"/>
          </p:nvPr>
        </p:nvSpPr>
        <p:spPr>
          <a:xfrm>
            <a:off x="457200" y="274638"/>
            <a:ext cx="6019800" cy="6583363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One</a:t>
            </a:r>
            <a:endParaRPr sz="28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Two</a:t>
            </a:r>
            <a:endParaRPr sz="28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Three</a:t>
            </a:r>
            <a:endParaRPr sz="28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Four</a:t>
            </a:r>
            <a:endParaRPr sz="28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47" name="Shape 4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4100">
                <a:solidFill>
                  <a:srgbClr val="E8D38A"/>
                </a:solidFill>
                <a:effectLst>
                  <a:outerShdw sx="100000" sy="100000" kx="0" ky="0" algn="b" rotWithShape="0" blurRad="114300" dist="101600" dir="2700000">
                    <a:srgbClr val="000000">
                      <a:alpha val="4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13" name="Shape 1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One</a:t>
            </a:r>
            <a:endParaRPr sz="28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Two</a:t>
            </a:r>
            <a:endParaRPr sz="28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Three</a:t>
            </a:r>
            <a:endParaRPr sz="28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Four</a:t>
            </a:r>
            <a:endParaRPr sz="28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14" name="Shape 1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xfrm>
            <a:off x="1600200" y="0"/>
            <a:ext cx="7086600" cy="24384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defRPr sz="4800">
                <a:solidFill>
                  <a:srgbClr val="DCC678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4800">
                <a:solidFill>
                  <a:srgbClr val="DCC678"/>
                </a:solidFill>
                <a:effectLst>
                  <a:outerShdw sx="100000" sy="100000" kx="0" ky="0" algn="b" rotWithShape="0" blurRad="114300" dist="101600" dir="2700000">
                    <a:srgbClr val="000000">
                      <a:alpha val="4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17" name="Shape 17"/>
          <p:cNvSpPr/>
          <p:nvPr>
            <p:ph type="body" idx="1"/>
          </p:nvPr>
        </p:nvSpPr>
        <p:spPr>
          <a:xfrm>
            <a:off x="1600200" y="2507786"/>
            <a:ext cx="7086600" cy="3224213"/>
          </a:xfrm>
          <a:prstGeom prst="rect">
            <a:avLst/>
          </a:prstGeom>
        </p:spPr>
        <p:txBody>
          <a:bodyPr/>
          <a:lstStyle>
            <a:lvl1pPr marL="0" indent="73152">
              <a:spcBef>
                <a:spcPts val="400"/>
              </a:spcBef>
              <a:buClrTx/>
              <a:buSzTx/>
              <a:buFontTx/>
              <a:buNone/>
              <a:defRPr sz="2000"/>
            </a:lvl1pPr>
            <a:lvl2pPr marL="0" indent="585216">
              <a:spcBef>
                <a:spcPts val="400"/>
              </a:spcBef>
              <a:buClrTx/>
              <a:buSzTx/>
              <a:buFontTx/>
              <a:buNone/>
              <a:defRPr sz="2000"/>
            </a:lvl2pPr>
            <a:lvl3pPr marL="0" indent="905255">
              <a:spcBef>
                <a:spcPts val="400"/>
              </a:spcBef>
              <a:buClrTx/>
              <a:buSzTx/>
              <a:buFontTx/>
              <a:buNone/>
              <a:defRPr sz="2000"/>
            </a:lvl3pPr>
            <a:lvl4pPr marL="0" indent="1170431">
              <a:spcBef>
                <a:spcPts val="400"/>
              </a:spcBef>
              <a:buClrTx/>
              <a:buSzTx/>
              <a:buFontTx/>
              <a:buNone/>
              <a:defRPr sz="2000"/>
            </a:lvl4pPr>
            <a:lvl5pPr marL="0" indent="1362455">
              <a:spcBef>
                <a:spcPts val="400"/>
              </a:spcBef>
              <a:buClrTx/>
              <a:buSzTx/>
              <a:buFontTx/>
              <a:buNone/>
              <a:defRPr sz="20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One</a:t>
            </a:r>
            <a:endParaRPr sz="20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Two</a:t>
            </a:r>
            <a:endParaRPr sz="20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Three</a:t>
            </a:r>
            <a:endParaRPr sz="20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Four</a:t>
            </a:r>
            <a:endParaRPr sz="20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18" name="Shape 1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4100">
                <a:solidFill>
                  <a:srgbClr val="E8D38A"/>
                </a:solidFill>
                <a:effectLst>
                  <a:outerShdw sx="100000" sy="100000" kx="0" ky="0" algn="b" rotWithShape="0" blurRad="114300" dist="101600" dir="2700000">
                    <a:srgbClr val="000000">
                      <a:alpha val="4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21" name="Shape 21"/>
          <p:cNvSpPr/>
          <p:nvPr>
            <p:ph type="body" idx="1"/>
          </p:nvPr>
        </p:nvSpPr>
        <p:spPr>
          <a:xfrm>
            <a:off x="457200" y="1600200"/>
            <a:ext cx="4038600" cy="5257800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 marL="892302" indent="-307086">
              <a:defRPr sz="2600"/>
            </a:lvl2pPr>
            <a:lvl3pPr marL="1202436" indent="-297180">
              <a:defRPr sz="2600"/>
            </a:lvl3pPr>
            <a:lvl4pPr marL="1434591" indent="-264160">
              <a:defRPr sz="2600"/>
            </a:lvl4pPr>
            <a:lvl5pPr marL="1626616" indent="-264160">
              <a:defRPr sz="26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FFFFFF"/>
                </a:solidFill>
              </a:rPr>
              <a:t>Body Level One</a:t>
            </a:r>
            <a:endParaRPr sz="26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FFFFFF"/>
                </a:solidFill>
              </a:rPr>
              <a:t>Body Level Two</a:t>
            </a:r>
            <a:endParaRPr sz="26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FFFFFF"/>
                </a:solidFill>
              </a:rPr>
              <a:t>Body Level Three</a:t>
            </a:r>
            <a:endParaRPr sz="26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FFFFFF"/>
                </a:solidFill>
              </a:rPr>
              <a:t>Body Level Four</a:t>
            </a:r>
            <a:endParaRPr sz="26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22" name="Shape 2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title"/>
          </p:nvPr>
        </p:nvSpPr>
        <p:spPr>
          <a:xfrm>
            <a:off x="457200" y="244287"/>
            <a:ext cx="8229600" cy="1200526"/>
          </a:xfrm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4100">
                <a:solidFill>
                  <a:srgbClr val="E8D38A"/>
                </a:solidFill>
                <a:effectLst>
                  <a:outerShdw sx="100000" sy="100000" kx="0" ky="0" algn="b" rotWithShape="0" blurRad="114300" dist="101600" dir="2700000">
                    <a:srgbClr val="000000">
                      <a:alpha val="4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25" name="Shape 25"/>
          <p:cNvSpPr/>
          <p:nvPr>
            <p:ph type="body" idx="1"/>
          </p:nvPr>
        </p:nvSpPr>
        <p:spPr>
          <a:xfrm>
            <a:off x="457200" y="1444812"/>
            <a:ext cx="4040188" cy="931487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500"/>
              </a:spcBef>
              <a:buClrTx/>
              <a:buSzTx/>
              <a:buFontTx/>
              <a:buNone/>
              <a:defRPr cap="all" sz="2400"/>
            </a:lvl1pPr>
            <a:lvl2pPr marL="0" indent="585216">
              <a:spcBef>
                <a:spcPts val="500"/>
              </a:spcBef>
              <a:buClrTx/>
              <a:buSzTx/>
              <a:buFontTx/>
              <a:buNone/>
              <a:defRPr cap="all" sz="2400"/>
            </a:lvl2pPr>
            <a:lvl3pPr marL="0" indent="905255">
              <a:spcBef>
                <a:spcPts val="500"/>
              </a:spcBef>
              <a:buClrTx/>
              <a:buSzTx/>
              <a:buFontTx/>
              <a:buNone/>
              <a:defRPr cap="all" sz="2400"/>
            </a:lvl3pPr>
            <a:lvl4pPr marL="0" indent="1170431">
              <a:spcBef>
                <a:spcPts val="500"/>
              </a:spcBef>
              <a:buClrTx/>
              <a:buSzTx/>
              <a:buFontTx/>
              <a:buNone/>
              <a:defRPr cap="all" sz="2400"/>
            </a:lvl4pPr>
            <a:lvl5pPr marL="0" indent="1362455">
              <a:spcBef>
                <a:spcPts val="500"/>
              </a:spcBef>
              <a:buClrTx/>
              <a:buSzTx/>
              <a:buFontTx/>
              <a:buNone/>
              <a:defRPr cap="all" sz="2400"/>
            </a:lvl5pPr>
          </a:lstStyle>
          <a:p>
            <a:pPr lvl="0">
              <a:defRPr cap="none" sz="1800">
                <a:solidFill>
                  <a:srgbClr val="000000"/>
                </a:solidFill>
              </a:defRPr>
            </a:pPr>
            <a:r>
              <a:rPr cap="all" sz="2400">
                <a:solidFill>
                  <a:srgbClr val="FFFFFF"/>
                </a:solidFill>
              </a:rPr>
              <a:t>Body Level One</a:t>
            </a:r>
            <a:endParaRPr cap="all" sz="2400">
              <a:solidFill>
                <a:srgbClr val="FFFFFF"/>
              </a:solidFill>
            </a:endParaRPr>
          </a:p>
          <a:p>
            <a:pPr lvl="1">
              <a:defRPr cap="none" sz="1800">
                <a:solidFill>
                  <a:srgbClr val="000000"/>
                </a:solidFill>
              </a:defRPr>
            </a:pPr>
            <a:r>
              <a:rPr cap="all" sz="2400">
                <a:solidFill>
                  <a:srgbClr val="FFFFFF"/>
                </a:solidFill>
              </a:rPr>
              <a:t>Body Level Two</a:t>
            </a:r>
            <a:endParaRPr cap="all" sz="2400">
              <a:solidFill>
                <a:srgbClr val="FFFFFF"/>
              </a:solidFill>
            </a:endParaRPr>
          </a:p>
          <a:p>
            <a:pPr lvl="2">
              <a:defRPr cap="none" sz="1800">
                <a:solidFill>
                  <a:srgbClr val="000000"/>
                </a:solidFill>
              </a:defRPr>
            </a:pPr>
            <a:r>
              <a:rPr cap="all" sz="2400">
                <a:solidFill>
                  <a:srgbClr val="FFFFFF"/>
                </a:solidFill>
              </a:rPr>
              <a:t>Body Level Three</a:t>
            </a:r>
            <a:endParaRPr cap="all" sz="2400">
              <a:solidFill>
                <a:srgbClr val="FFFFFF"/>
              </a:solidFill>
            </a:endParaRPr>
          </a:p>
          <a:p>
            <a:pPr lvl="3">
              <a:defRPr cap="none" sz="1800">
                <a:solidFill>
                  <a:srgbClr val="000000"/>
                </a:solidFill>
              </a:defRPr>
            </a:pPr>
            <a:r>
              <a:rPr cap="all" sz="2400">
                <a:solidFill>
                  <a:srgbClr val="FFFFFF"/>
                </a:solidFill>
              </a:rPr>
              <a:t>Body Level Four</a:t>
            </a:r>
            <a:endParaRPr cap="all" sz="2400">
              <a:solidFill>
                <a:srgbClr val="FFFFFF"/>
              </a:solidFill>
            </a:endParaRPr>
          </a:p>
          <a:p>
            <a:pPr lvl="4">
              <a:defRPr cap="none" sz="1800">
                <a:solidFill>
                  <a:srgbClr val="000000"/>
                </a:solidFill>
              </a:defRPr>
            </a:pPr>
            <a:r>
              <a:rPr cap="all" sz="24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26" name="Shape 2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4100">
                <a:solidFill>
                  <a:srgbClr val="E8D38A"/>
                </a:solidFill>
                <a:effectLst>
                  <a:outerShdw sx="100000" sy="100000" kx="0" ky="0" algn="b" rotWithShape="0" blurRad="114300" dist="101600" dir="2700000">
                    <a:srgbClr val="000000">
                      <a:alpha val="4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29" name="Shape 2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>
            <p:ph type="title"/>
          </p:nvPr>
        </p:nvSpPr>
        <p:spPr>
          <a:xfrm>
            <a:off x="457200" y="0"/>
            <a:ext cx="3008314" cy="1435100"/>
          </a:xfrm>
          <a:prstGeom prst="rect">
            <a:avLst/>
          </a:prstGeom>
        </p:spPr>
        <p:txBody>
          <a:bodyPr anchor="b"/>
          <a:lstStyle>
            <a:lvl1pPr algn="l">
              <a:defRPr b="0" sz="2200">
                <a:solidFill>
                  <a:srgbClr val="F4DB8A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200">
                <a:solidFill>
                  <a:srgbClr val="F4DB8A"/>
                </a:solidFill>
                <a:effectLst>
                  <a:outerShdw sx="100000" sy="100000" kx="0" ky="0" algn="b" rotWithShape="0" blurRad="114300" dist="101600" dir="2700000">
                    <a:srgbClr val="000000">
                      <a:alpha val="4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34" name="Shape 34"/>
          <p:cNvSpPr/>
          <p:nvPr>
            <p:ph type="body" idx="1"/>
          </p:nvPr>
        </p:nvSpPr>
        <p:spPr>
          <a:xfrm>
            <a:off x="457200" y="1524000"/>
            <a:ext cx="3008314" cy="5334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ClrTx/>
              <a:buSzTx/>
              <a:buFontTx/>
              <a:buNone/>
              <a:defRPr sz="1400"/>
            </a:lvl1pPr>
            <a:lvl2pPr marL="0" indent="585216">
              <a:spcBef>
                <a:spcPts val="300"/>
              </a:spcBef>
              <a:buClrTx/>
              <a:buSzTx/>
              <a:buFontTx/>
              <a:buNone/>
              <a:defRPr sz="1400"/>
            </a:lvl2pPr>
            <a:lvl3pPr marL="0" indent="905255">
              <a:spcBef>
                <a:spcPts val="300"/>
              </a:spcBef>
              <a:buClrTx/>
              <a:buSzTx/>
              <a:buFontTx/>
              <a:buNone/>
              <a:defRPr sz="1400"/>
            </a:lvl3pPr>
            <a:lvl4pPr marL="0" indent="1170431">
              <a:spcBef>
                <a:spcPts val="300"/>
              </a:spcBef>
              <a:buClrTx/>
              <a:buSzTx/>
              <a:buFontTx/>
              <a:buNone/>
              <a:defRPr sz="1400"/>
            </a:lvl4pPr>
            <a:lvl5pPr marL="0" indent="1362455">
              <a:spcBef>
                <a:spcPts val="300"/>
              </a:spcBef>
              <a:buClrTx/>
              <a:buSzTx/>
              <a:buFontTx/>
              <a:buNone/>
              <a:defRPr sz="1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FFFFFF"/>
                </a:solidFill>
              </a:rPr>
              <a:t>Body Level One</a:t>
            </a:r>
            <a:endParaRPr sz="14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FFFFFF"/>
                </a:solidFill>
              </a:rPr>
              <a:t>Body Level Two</a:t>
            </a:r>
            <a:endParaRPr sz="14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FFFFFF"/>
                </a:solidFill>
              </a:rPr>
              <a:t>Body Level Three</a:t>
            </a:r>
            <a:endParaRPr sz="14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FFFFFF"/>
                </a:solidFill>
              </a:rPr>
              <a:t>Body Level Four</a:t>
            </a:r>
            <a:endParaRPr sz="14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35" name="Shape 3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>
            <p:ph type="title"/>
          </p:nvPr>
        </p:nvSpPr>
        <p:spPr>
          <a:xfrm>
            <a:off x="1828800" y="0"/>
            <a:ext cx="5486400" cy="1131888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2000"/>
            </a:lvl1pPr>
          </a:lstStyle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2000">
                <a:solidFill>
                  <a:srgbClr val="E8D38A"/>
                </a:solidFill>
                <a:effectLst>
                  <a:outerShdw sx="100000" sy="100000" kx="0" ky="0" algn="b" rotWithShape="0" blurRad="114300" dist="101600" dir="2700000">
                    <a:srgbClr val="000000">
                      <a:alpha val="4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38" name="Shape 38"/>
          <p:cNvSpPr/>
          <p:nvPr>
            <p:ph type="body" idx="1"/>
          </p:nvPr>
        </p:nvSpPr>
        <p:spPr>
          <a:xfrm>
            <a:off x="1828800" y="1166787"/>
            <a:ext cx="5486400" cy="2244852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300"/>
              </a:spcBef>
              <a:buClrTx/>
              <a:buSzTx/>
              <a:buFontTx/>
              <a:buNone/>
              <a:defRPr sz="1400"/>
            </a:lvl1pPr>
            <a:lvl2pPr algn="ctr">
              <a:spcBef>
                <a:spcPts val="300"/>
              </a:spcBef>
              <a:buClrTx/>
              <a:buFontTx/>
              <a:defRPr sz="1400"/>
            </a:lvl2pPr>
            <a:lvl3pPr marL="1225295" indent="-320039" algn="ctr">
              <a:spcBef>
                <a:spcPts val="300"/>
              </a:spcBef>
              <a:buClrTx/>
              <a:buFontTx/>
              <a:defRPr sz="1400"/>
            </a:lvl3pPr>
            <a:lvl4pPr marL="1454911" indent="-284480" algn="ctr">
              <a:spcBef>
                <a:spcPts val="300"/>
              </a:spcBef>
              <a:buClrTx/>
              <a:buFontTx/>
              <a:defRPr sz="1400"/>
            </a:lvl4pPr>
            <a:lvl5pPr marL="1646935" indent="-284479" algn="ctr">
              <a:spcBef>
                <a:spcPts val="300"/>
              </a:spcBef>
              <a:buClrTx/>
              <a:buFontTx/>
              <a:defRPr sz="1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FFFFFF"/>
                </a:solidFill>
              </a:rPr>
              <a:t>Body Level One</a:t>
            </a:r>
            <a:endParaRPr sz="14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FFFFFF"/>
                </a:solidFill>
              </a:rPr>
              <a:t>Body Level Two</a:t>
            </a:r>
            <a:endParaRPr sz="14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FFFFFF"/>
                </a:solidFill>
              </a:rPr>
              <a:t>Body Level Three</a:t>
            </a:r>
            <a:endParaRPr sz="14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FFFFFF"/>
                </a:solidFill>
              </a:rPr>
              <a:t>Body Level Four</a:t>
            </a:r>
            <a:endParaRPr sz="14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39" name="Shape 3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.png" descr="LOGO CE_Vertical_EN_NEG_quadri_HR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957637" y="258763"/>
            <a:ext cx="1436688" cy="1004888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3"/>
          <p:cNvSpPr/>
          <p:nvPr>
            <p:ph type="title"/>
          </p:nvPr>
        </p:nvSpPr>
        <p:spPr>
          <a:xfrm>
            <a:off x="457200" y="92076"/>
            <a:ext cx="8229600" cy="1508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4100">
                <a:solidFill>
                  <a:srgbClr val="E8D38A"/>
                </a:solidFill>
                <a:effectLst>
                  <a:outerShdw sx="100000" sy="100000" kx="0" ky="0" algn="b" rotWithShape="0" blurRad="114300" dist="101600" dir="2700000">
                    <a:srgbClr val="000000">
                      <a:alpha val="4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4" name="Shape 4"/>
          <p:cNvSpPr/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One</a:t>
            </a:r>
            <a:endParaRPr sz="28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Two</a:t>
            </a:r>
            <a:endParaRPr sz="28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Three</a:t>
            </a:r>
            <a:endParaRPr sz="28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Four</a:t>
            </a:r>
            <a:endParaRPr sz="28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5" name="Shape 5"/>
          <p:cNvSpPr/>
          <p:nvPr>
            <p:ph type="sldNum" sz="quarter" idx="2"/>
          </p:nvPr>
        </p:nvSpPr>
        <p:spPr>
          <a:xfrm>
            <a:off x="7924800" y="6591300"/>
            <a:ext cx="762000" cy="19050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 anchor="b">
            <a:spAutoFit/>
          </a:bodyPr>
          <a:lstStyle>
            <a:lvl1pPr algn="r">
              <a:defRPr>
                <a:solidFill>
                  <a:srgbClr val="BABABA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ransition spd="med" advClick="1"/>
  <p:txStyles>
    <p:titleStyle>
      <a:lvl1pPr algn="ctr">
        <a:defRPr b="1" sz="4100">
          <a:solidFill>
            <a:srgbClr val="E8D38A"/>
          </a:solidFill>
          <a:effectLst>
            <a:outerShdw sx="100000" sy="100000" kx="0" ky="0" algn="b" rotWithShape="0" blurRad="114300" dist="101600" dir="2700000">
              <a:srgbClr val="000000">
                <a:alpha val="40000"/>
              </a:srgbClr>
            </a:outerShdw>
          </a:effectLst>
          <a:latin typeface="Lucida Sans"/>
          <a:ea typeface="Lucida Sans"/>
          <a:cs typeface="Lucida Sans"/>
          <a:sym typeface="Lucida Sans"/>
        </a:defRPr>
      </a:lvl1pPr>
      <a:lvl2pPr algn="ctr">
        <a:defRPr b="1" sz="4100">
          <a:solidFill>
            <a:srgbClr val="E8D38A"/>
          </a:solidFill>
          <a:effectLst>
            <a:outerShdw sx="100000" sy="100000" kx="0" ky="0" algn="b" rotWithShape="0" blurRad="114300" dist="101600" dir="2700000">
              <a:srgbClr val="000000">
                <a:alpha val="40000"/>
              </a:srgbClr>
            </a:outerShdw>
          </a:effectLst>
          <a:latin typeface="Lucida Sans"/>
          <a:ea typeface="Lucida Sans"/>
          <a:cs typeface="Lucida Sans"/>
          <a:sym typeface="Lucida Sans"/>
        </a:defRPr>
      </a:lvl2pPr>
      <a:lvl3pPr algn="ctr">
        <a:defRPr b="1" sz="4100">
          <a:solidFill>
            <a:srgbClr val="E8D38A"/>
          </a:solidFill>
          <a:effectLst>
            <a:outerShdw sx="100000" sy="100000" kx="0" ky="0" algn="b" rotWithShape="0" blurRad="114300" dist="101600" dir="2700000">
              <a:srgbClr val="000000">
                <a:alpha val="40000"/>
              </a:srgbClr>
            </a:outerShdw>
          </a:effectLst>
          <a:latin typeface="Lucida Sans"/>
          <a:ea typeface="Lucida Sans"/>
          <a:cs typeface="Lucida Sans"/>
          <a:sym typeface="Lucida Sans"/>
        </a:defRPr>
      </a:lvl3pPr>
      <a:lvl4pPr algn="ctr">
        <a:defRPr b="1" sz="4100">
          <a:solidFill>
            <a:srgbClr val="E8D38A"/>
          </a:solidFill>
          <a:effectLst>
            <a:outerShdw sx="100000" sy="100000" kx="0" ky="0" algn="b" rotWithShape="0" blurRad="114300" dist="101600" dir="2700000">
              <a:srgbClr val="000000">
                <a:alpha val="40000"/>
              </a:srgbClr>
            </a:outerShdw>
          </a:effectLst>
          <a:latin typeface="Lucida Sans"/>
          <a:ea typeface="Lucida Sans"/>
          <a:cs typeface="Lucida Sans"/>
          <a:sym typeface="Lucida Sans"/>
        </a:defRPr>
      </a:lvl4pPr>
      <a:lvl5pPr algn="ctr">
        <a:defRPr b="1" sz="4100">
          <a:solidFill>
            <a:srgbClr val="E8D38A"/>
          </a:solidFill>
          <a:effectLst>
            <a:outerShdw sx="100000" sy="100000" kx="0" ky="0" algn="b" rotWithShape="0" blurRad="114300" dist="101600" dir="2700000">
              <a:srgbClr val="000000">
                <a:alpha val="40000"/>
              </a:srgbClr>
            </a:outerShdw>
          </a:effectLst>
          <a:latin typeface="Lucida Sans"/>
          <a:ea typeface="Lucida Sans"/>
          <a:cs typeface="Lucida Sans"/>
          <a:sym typeface="Lucida Sans"/>
        </a:defRPr>
      </a:lvl5pPr>
      <a:lvl6pPr algn="ctr">
        <a:defRPr b="1" sz="4100">
          <a:solidFill>
            <a:srgbClr val="E8D38A"/>
          </a:solidFill>
          <a:effectLst>
            <a:outerShdw sx="100000" sy="100000" kx="0" ky="0" algn="b" rotWithShape="0" blurRad="114300" dist="101600" dir="2700000">
              <a:srgbClr val="000000">
                <a:alpha val="40000"/>
              </a:srgbClr>
            </a:outerShdw>
          </a:effectLst>
          <a:latin typeface="Lucida Sans"/>
          <a:ea typeface="Lucida Sans"/>
          <a:cs typeface="Lucida Sans"/>
          <a:sym typeface="Lucida Sans"/>
        </a:defRPr>
      </a:lvl6pPr>
      <a:lvl7pPr algn="ctr">
        <a:defRPr b="1" sz="4100">
          <a:solidFill>
            <a:srgbClr val="E8D38A"/>
          </a:solidFill>
          <a:effectLst>
            <a:outerShdw sx="100000" sy="100000" kx="0" ky="0" algn="b" rotWithShape="0" blurRad="114300" dist="101600" dir="2700000">
              <a:srgbClr val="000000">
                <a:alpha val="40000"/>
              </a:srgbClr>
            </a:outerShdw>
          </a:effectLst>
          <a:latin typeface="Lucida Sans"/>
          <a:ea typeface="Lucida Sans"/>
          <a:cs typeface="Lucida Sans"/>
          <a:sym typeface="Lucida Sans"/>
        </a:defRPr>
      </a:lvl7pPr>
      <a:lvl8pPr algn="ctr">
        <a:defRPr b="1" sz="4100">
          <a:solidFill>
            <a:srgbClr val="E8D38A"/>
          </a:solidFill>
          <a:effectLst>
            <a:outerShdw sx="100000" sy="100000" kx="0" ky="0" algn="b" rotWithShape="0" blurRad="114300" dist="101600" dir="2700000">
              <a:srgbClr val="000000">
                <a:alpha val="40000"/>
              </a:srgbClr>
            </a:outerShdw>
          </a:effectLst>
          <a:latin typeface="Lucida Sans"/>
          <a:ea typeface="Lucida Sans"/>
          <a:cs typeface="Lucida Sans"/>
          <a:sym typeface="Lucida Sans"/>
        </a:defRPr>
      </a:lvl8pPr>
      <a:lvl9pPr algn="ctr">
        <a:defRPr b="1" sz="4100">
          <a:solidFill>
            <a:srgbClr val="E8D38A"/>
          </a:solidFill>
          <a:effectLst>
            <a:outerShdw sx="100000" sy="100000" kx="0" ky="0" algn="b" rotWithShape="0" blurRad="114300" dist="101600" dir="2700000">
              <a:srgbClr val="000000">
                <a:alpha val="40000"/>
              </a:srgbClr>
            </a:outerShdw>
          </a:effectLst>
          <a:latin typeface="Lucida Sans"/>
          <a:ea typeface="Lucida Sans"/>
          <a:cs typeface="Lucida Sans"/>
          <a:sym typeface="Lucida Sans"/>
        </a:defRPr>
      </a:lvl9pPr>
    </p:titleStyle>
    <p:bodyStyle>
      <a:lvl1pPr marL="548640" indent="-411480">
        <a:spcBef>
          <a:spcPts val="600"/>
        </a:spcBef>
        <a:buClr>
          <a:srgbClr val="F9F9F9"/>
        </a:buClr>
        <a:buSzPct val="65000"/>
        <a:buFont typeface="Wingdings 2"/>
        <a:buChar char=""/>
        <a:defRPr sz="2800">
          <a:solidFill>
            <a:srgbClr val="FFFFFF"/>
          </a:solidFill>
          <a:latin typeface="Book Antiqua"/>
          <a:ea typeface="Book Antiqua"/>
          <a:cs typeface="Book Antiqua"/>
          <a:sym typeface="Book Antiqua"/>
        </a:defRPr>
      </a:lvl1pPr>
      <a:lvl2pPr marL="915924" indent="-330708">
        <a:spcBef>
          <a:spcPts val="600"/>
        </a:spcBef>
        <a:buClr>
          <a:srgbClr val="F9F9F9"/>
        </a:buClr>
        <a:buSzPct val="80000"/>
        <a:buFont typeface="Wingdings 2"/>
        <a:buChar char="◼"/>
        <a:defRPr sz="2800">
          <a:solidFill>
            <a:srgbClr val="FFFFFF"/>
          </a:solidFill>
          <a:latin typeface="Book Antiqua"/>
          <a:ea typeface="Book Antiqua"/>
          <a:cs typeface="Book Antiqua"/>
          <a:sym typeface="Book Antiqua"/>
        </a:defRPr>
      </a:lvl2pPr>
      <a:lvl3pPr marL="1196201" indent="-290945">
        <a:spcBef>
          <a:spcPts val="600"/>
        </a:spcBef>
        <a:buClr>
          <a:srgbClr val="F9F9F9"/>
        </a:buClr>
        <a:buSzPct val="95000"/>
        <a:buFont typeface="Wingdings 2"/>
        <a:buChar char="▫"/>
        <a:defRPr sz="2800">
          <a:solidFill>
            <a:srgbClr val="FFFFFF"/>
          </a:solidFill>
          <a:latin typeface="Book Antiqua"/>
          <a:ea typeface="Book Antiqua"/>
          <a:cs typeface="Book Antiqua"/>
          <a:sym typeface="Book Antiqua"/>
        </a:defRPr>
      </a:lvl3pPr>
      <a:lvl4pPr marL="1426463" indent="-256032">
        <a:spcBef>
          <a:spcPts val="600"/>
        </a:spcBef>
        <a:buClr>
          <a:srgbClr val="F9F9F9"/>
        </a:buClr>
        <a:buSzPct val="100000"/>
        <a:buFont typeface="Wingdings 2"/>
        <a:buChar char=""/>
        <a:defRPr sz="2800">
          <a:solidFill>
            <a:srgbClr val="FFFFFF"/>
          </a:solidFill>
          <a:latin typeface="Book Antiqua"/>
          <a:ea typeface="Book Antiqua"/>
          <a:cs typeface="Book Antiqua"/>
          <a:sym typeface="Book Antiqua"/>
        </a:defRPr>
      </a:lvl4pPr>
      <a:lvl5pPr marL="1618488" indent="-256032">
        <a:spcBef>
          <a:spcPts val="600"/>
        </a:spcBef>
        <a:buClr>
          <a:srgbClr val="F9F9F9"/>
        </a:buClr>
        <a:buSzPct val="100000"/>
        <a:buFont typeface="Wingdings 2"/>
        <a:buChar char="◾"/>
        <a:defRPr sz="2800">
          <a:solidFill>
            <a:srgbClr val="FFFFFF"/>
          </a:solidFill>
          <a:latin typeface="Book Antiqua"/>
          <a:ea typeface="Book Antiqua"/>
          <a:cs typeface="Book Antiqua"/>
          <a:sym typeface="Book Antiqua"/>
        </a:defRPr>
      </a:lvl5pPr>
      <a:lvl6pPr marL="1866392" indent="-284480">
        <a:spcBef>
          <a:spcPts val="600"/>
        </a:spcBef>
        <a:buClr>
          <a:srgbClr val="F9F9F9"/>
        </a:buClr>
        <a:buSzPct val="100000"/>
        <a:buFont typeface="Wingdings 2"/>
        <a:buChar char=""/>
        <a:defRPr sz="2800">
          <a:solidFill>
            <a:srgbClr val="FFFFFF"/>
          </a:solidFill>
          <a:latin typeface="Book Antiqua"/>
          <a:ea typeface="Book Antiqua"/>
          <a:cs typeface="Book Antiqua"/>
          <a:sym typeface="Book Antiqua"/>
        </a:defRPr>
      </a:lvl6pPr>
      <a:lvl7pPr marL="2103120" indent="-320039">
        <a:spcBef>
          <a:spcPts val="600"/>
        </a:spcBef>
        <a:buClr>
          <a:srgbClr val="F9F9F9"/>
        </a:buClr>
        <a:buSzPct val="100000"/>
        <a:buFont typeface="Wingdings 2"/>
        <a:buChar char="●"/>
        <a:defRPr sz="2800">
          <a:solidFill>
            <a:srgbClr val="FFFFFF"/>
          </a:solidFill>
          <a:latin typeface="Book Antiqua"/>
          <a:ea typeface="Book Antiqua"/>
          <a:cs typeface="Book Antiqua"/>
          <a:sym typeface="Book Antiqua"/>
        </a:defRPr>
      </a:lvl7pPr>
      <a:lvl8pPr marL="2350007" indent="-365759">
        <a:spcBef>
          <a:spcPts val="600"/>
        </a:spcBef>
        <a:buClr>
          <a:srgbClr val="F9F9F9"/>
        </a:buClr>
        <a:buSzPct val="100000"/>
        <a:buFont typeface="Wingdings 2"/>
        <a:buChar char="●"/>
        <a:defRPr sz="2800">
          <a:solidFill>
            <a:srgbClr val="FFFFFF"/>
          </a:solidFill>
          <a:latin typeface="Book Antiqua"/>
          <a:ea typeface="Book Antiqua"/>
          <a:cs typeface="Book Antiqua"/>
          <a:sym typeface="Book Antiqua"/>
        </a:defRPr>
      </a:lvl8pPr>
      <a:lvl9pPr marL="2551175" indent="-365759">
        <a:spcBef>
          <a:spcPts val="600"/>
        </a:spcBef>
        <a:buClr>
          <a:srgbClr val="F9F9F9"/>
        </a:buClr>
        <a:buSzPct val="100000"/>
        <a:buFont typeface="Wingdings 2"/>
        <a:buChar char="●"/>
        <a:defRPr sz="2800">
          <a:solidFill>
            <a:srgbClr val="FFFFFF"/>
          </a:solidFill>
          <a:latin typeface="Book Antiqua"/>
          <a:ea typeface="Book Antiqua"/>
          <a:cs typeface="Book Antiqua"/>
          <a:sym typeface="Book Antiqua"/>
        </a:defRPr>
      </a:lvl9pPr>
    </p:bodyStyle>
    <p:otherStyle>
      <a:lvl1pPr algn="r">
        <a:defRPr sz="1200">
          <a:solidFill>
            <a:schemeClr val="tx1"/>
          </a:solidFill>
          <a:latin typeface="+mn-lt"/>
          <a:ea typeface="+mn-ea"/>
          <a:cs typeface="+mn-cs"/>
          <a:sym typeface="Verdana"/>
        </a:defRPr>
      </a:lvl1pPr>
      <a:lvl2pPr indent="457200" algn="r">
        <a:defRPr sz="1200">
          <a:solidFill>
            <a:schemeClr val="tx1"/>
          </a:solidFill>
          <a:latin typeface="+mn-lt"/>
          <a:ea typeface="+mn-ea"/>
          <a:cs typeface="+mn-cs"/>
          <a:sym typeface="Verdana"/>
        </a:defRPr>
      </a:lvl2pPr>
      <a:lvl3pPr indent="914400" algn="r">
        <a:defRPr sz="1200">
          <a:solidFill>
            <a:schemeClr val="tx1"/>
          </a:solidFill>
          <a:latin typeface="+mn-lt"/>
          <a:ea typeface="+mn-ea"/>
          <a:cs typeface="+mn-cs"/>
          <a:sym typeface="Verdana"/>
        </a:defRPr>
      </a:lvl3pPr>
      <a:lvl4pPr indent="1371600" algn="r">
        <a:defRPr sz="1200">
          <a:solidFill>
            <a:schemeClr val="tx1"/>
          </a:solidFill>
          <a:latin typeface="+mn-lt"/>
          <a:ea typeface="+mn-ea"/>
          <a:cs typeface="+mn-cs"/>
          <a:sym typeface="Verdana"/>
        </a:defRPr>
      </a:lvl4pPr>
      <a:lvl5pPr indent="1828800" algn="r">
        <a:defRPr sz="1200">
          <a:solidFill>
            <a:schemeClr val="tx1"/>
          </a:solidFill>
          <a:latin typeface="+mn-lt"/>
          <a:ea typeface="+mn-ea"/>
          <a:cs typeface="+mn-cs"/>
          <a:sym typeface="Verdana"/>
        </a:defRPr>
      </a:lvl5pPr>
      <a:lvl6pPr indent="2286000" algn="r">
        <a:defRPr sz="1200">
          <a:solidFill>
            <a:schemeClr val="tx1"/>
          </a:solidFill>
          <a:latin typeface="+mn-lt"/>
          <a:ea typeface="+mn-ea"/>
          <a:cs typeface="+mn-cs"/>
          <a:sym typeface="Verdana"/>
        </a:defRPr>
      </a:lvl6pPr>
      <a:lvl7pPr indent="2743200" algn="r">
        <a:defRPr sz="1200">
          <a:solidFill>
            <a:schemeClr val="tx1"/>
          </a:solidFill>
          <a:latin typeface="+mn-lt"/>
          <a:ea typeface="+mn-ea"/>
          <a:cs typeface="+mn-cs"/>
          <a:sym typeface="Verdana"/>
        </a:defRPr>
      </a:lvl7pPr>
      <a:lvl8pPr indent="3200400" algn="r">
        <a:defRPr sz="1200">
          <a:solidFill>
            <a:schemeClr val="tx1"/>
          </a:solidFill>
          <a:latin typeface="+mn-lt"/>
          <a:ea typeface="+mn-ea"/>
          <a:cs typeface="+mn-cs"/>
          <a:sym typeface="Verdana"/>
        </a:defRPr>
      </a:lvl8pPr>
      <a:lvl9pPr indent="3657600" algn="r">
        <a:defRPr sz="1200">
          <a:solidFill>
            <a:schemeClr val="tx1"/>
          </a:solidFill>
          <a:latin typeface="+mn-lt"/>
          <a:ea typeface="+mn-ea"/>
          <a:cs typeface="+mn-cs"/>
          <a:sym typeface="Verdana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3.jpe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4.jpe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5.jpe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nWpgO1EPO_Y" TargetMode="External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l.wikipedia.org/wiki/%CE%95%CF%85%CF%81%CF%89%CF%80%CE%B1%CF%8A%CE%BA%CF%8C_%CE%9A%CE%BF%CE%B9%CE%BD%CE%BF%CE%B2%CE%BF%CF%8D%CE%BB%CE%B9%CE%BF" TargetMode="External"/><Relationship Id="rId3" Type="http://schemas.openxmlformats.org/officeDocument/2006/relationships/hyperlink" Target="http://el.wikipedia.org/wiki/%CE%A3%CF%85%CE%BC%CE%B2%CE%BF%CF%8D%CE%BB%CE%B9%CE%BF_%CF%84%CE%B7%CF%82_%CE%95%CF%85%CF%81%CF%89%CF%80%CE%B1%CF%8A%CE%BA%CE%AE%CF%82_%CE%88%CE%BD%CF%89%CF%83%CE%B7%CF%82" TargetMode="External"/><Relationship Id="rId4" Type="http://schemas.openxmlformats.org/officeDocument/2006/relationships/hyperlink" Target="http://el.wikipedia.org/wiki/%CE%94%CE%B9%CE%BA%CE%B1%CF%83%CF%84%CE%AE%CF%81%CE%B9%CE%BF_%CF%84%CF%89%CE%BD_%CE%95%CF%85%CF%81%CF%89%CF%80%CE%B1%CF%8A%CE%BA%CF%8E%CE%BD_%CE%9A%CE%BF%CE%B9%CE%BD%CE%BF%CF%84%CE%AE%CF%84%CF%89%CE%BD" TargetMode="External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amarkantoni@di.uoa.gr" TargetMode="External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c.europa.eu/governance/impact/index_en.htm" TargetMode="External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onsilium.europa.eu/uedocs/cms_Data/docs/pressdata/EN/genaff/144668.pdf" TargetMode="External"/><Relationship Id="rId3" Type="http://schemas.openxmlformats.org/officeDocument/2006/relationships/image" Target="../media/image6.jpeg"/><Relationship Id="rId4" Type="http://schemas.openxmlformats.org/officeDocument/2006/relationships/image" Target="../media/image4.jpeg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ur-lex.europa.eu/JOHtml.do?uri=OJ:C:2010:083:SOM:EL:HTML" TargetMode="External"/><Relationship Id="rId3" Type="http://schemas.openxmlformats.org/officeDocument/2006/relationships/hyperlink" Target="http://europa.eu/rapid/press-release_IP-14-1163_en.htm" TargetMode="External"/><Relationship Id="rId4" Type="http://schemas.openxmlformats.org/officeDocument/2006/relationships/hyperlink" Target="http://europa.eu/rapid/press-release_SPEECH-14-705_en.htm" TargetMode="External"/><Relationship Id="rId5" Type="http://schemas.openxmlformats.org/officeDocument/2006/relationships/image" Target="../media/image7.jpeg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n.wikipedia.org/wiki/President_of_the_European_Commission" TargetMode="External"/><Relationship Id="rId3" Type="http://schemas.openxmlformats.org/officeDocument/2006/relationships/hyperlink" Target="http://ec.europa.eu/about/juncker-commission/structure/index_en.htm" TargetMode="External"/><Relationship Id="rId4" Type="http://schemas.openxmlformats.org/officeDocument/2006/relationships/hyperlink" Target="http://ec.europa.eu/" TargetMode="External"/><Relationship Id="rId5" Type="http://schemas.openxmlformats.org/officeDocument/2006/relationships/hyperlink" Target="http://www.iiea.com/home" TargetMode="External"/><Relationship Id="rId6" Type="http://schemas.openxmlformats.org/officeDocument/2006/relationships/hyperlink" Target="http://ec.europa.eu/about/juncker-commission/index_en.htm" TargetMode="External"/><Relationship Id="rId7" Type="http://schemas.openxmlformats.org/officeDocument/2006/relationships/hyperlink" Target="http://www.epc.eu/" TargetMode="External"/><Relationship Id="rId8" Type="http://schemas.openxmlformats.org/officeDocument/2006/relationships/hyperlink" Target="http://www.european/" TargetMode="External"/><Relationship Id="rId9" Type="http://schemas.openxmlformats.org/officeDocument/2006/relationships/hyperlink" Target="http://www.cec.org.uk/" TargetMode="External"/><Relationship Id="rId10" Type="http://schemas.openxmlformats.org/officeDocument/2006/relationships/hyperlink" Target="http://www.euractiv.com/sections/eu-priorities-2020/live-new-juncker-commission-308315" TargetMode="External"/><Relationship Id="rId11" Type="http://schemas.openxmlformats.org/officeDocument/2006/relationships/hyperlink" Target="http://www.eurunion.org/" TargetMode="External"/><Relationship Id="rId12" Type="http://schemas.openxmlformats.org/officeDocument/2006/relationships/hyperlink" Target="http://europa.eu/legislation_summaries/institutional_affairs/treaties/lisbon_treaty/ai0006_el.htm" TargetMode="External"/><Relationship Id="rId13" Type="http://schemas.openxmlformats.org/officeDocument/2006/relationships/hyperlink" Target="http://www.iiea.com/membership" TargetMode="External"/><Relationship Id="rId14" Type="http://schemas.openxmlformats.org/officeDocument/2006/relationships/hyperlink" Target="https://twitter.com/JunckerEU" TargetMode="External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15.jpeg"/></Relationships>
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eg"/></Relationships>

</file>

<file path=ppt/slides/_rels/slide3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books.google.com/books?id=nJJZoYGi2wIC&amp;pg=PA42&amp;lpg=PA42&amp;dq=%22european+monetary+system%22+jenkins&amp;source=web&amp;ots=wAY0QvqOvg&amp;sig=IZcutKKl-oWia8lLCZu1OVwnuDY" TargetMode="External"/><Relationship Id="rId3" Type="http://schemas.openxmlformats.org/officeDocument/2006/relationships/hyperlink" Target="http://en.wikipedia.org/wiki/International_Standard_Book_Number" TargetMode="External"/><Relationship Id="rId4" Type="http://schemas.openxmlformats.org/officeDocument/2006/relationships/hyperlink" Target="http://en.wikipedia.org/wiki/Special:BookSources/0-8223-2171-8" TargetMode="External"/><Relationship Id="rId5" Type="http://schemas.openxmlformats.org/officeDocument/2006/relationships/image" Target="../media/image6.png"/></Relationships>

</file>

<file path=ppt/slides/_rels/slide3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eg"/></Relationships>

</file>

<file path=ppt/slides/_rels/slide3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
</file>

<file path=ppt/slides/_rels/slide3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
</file>

<file path=ppt/slides/_rels/slide4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
</file>

<file path=ppt/slides/_rels/slide4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
</file>

<file path=ppt/slides/_rels/slide4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
</file>

<file path=ppt/slides/_rels/slide4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
</file>

<file path=ppt/slides/_rels/slide4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britainseurope.ideasoneurope.eu/2014/07/25/ecpresidents/" TargetMode="Externa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elections2014.eu/en/new-commission/hearing/20140917HEA64710" TargetMode="Externa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type="title"/>
          </p:nvPr>
        </p:nvSpPr>
        <p:spPr>
          <a:xfrm>
            <a:off x="323850" y="2276872"/>
            <a:ext cx="8712200" cy="1440161"/>
          </a:xfrm>
          <a:prstGeom prst="rect">
            <a:avLst/>
          </a:prstGeom>
        </p:spPr>
        <p:txBody>
          <a:bodyPr/>
          <a:lstStyle/>
          <a:p>
            <a:pPr lvl="0" defTabSz="365760">
              <a:defRPr b="0" cap="none" sz="1800">
                <a:solidFill>
                  <a:srgbClr val="000000"/>
                </a:solidFill>
                <a:effectLst/>
              </a:defRPr>
            </a:pPr>
            <a:br>
              <a:rPr b="1" cap="all" sz="1720">
                <a:solidFill>
                  <a:srgbClr val="E8D38A"/>
                </a:solidFill>
                <a:effectLst>
                  <a:outerShdw sx="100000" sy="100000" kx="0" ky="0" algn="b" rotWithShape="0" blurRad="50800" dist="80000" dir="2700000">
                    <a:srgbClr val="000000">
                      <a:alpha val="30000"/>
                    </a:srgbClr>
                  </a:outerShdw>
                </a:effectLst>
              </a:rPr>
            </a:br>
            <a:br>
              <a:rPr b="1" cap="all" sz="1720">
                <a:solidFill>
                  <a:srgbClr val="E8D38A"/>
                </a:solidFill>
                <a:effectLst>
                  <a:outerShdw sx="100000" sy="100000" kx="0" ky="0" algn="b" rotWithShape="0" blurRad="50800" dist="80000" dir="2700000">
                    <a:srgbClr val="000000">
                      <a:alpha val="30000"/>
                    </a:srgbClr>
                  </a:outerShdw>
                </a:effectLst>
              </a:rPr>
            </a:br>
            <a:br>
              <a:rPr b="1" cap="all" sz="1720">
                <a:solidFill>
                  <a:srgbClr val="E8D38A"/>
                </a:solidFill>
                <a:effectLst>
                  <a:outerShdw sx="100000" sy="100000" kx="0" ky="0" algn="b" rotWithShape="0" blurRad="50800" dist="80000" dir="2700000">
                    <a:srgbClr val="000000">
                      <a:alpha val="30000"/>
                    </a:srgbClr>
                  </a:outerShdw>
                </a:effectLst>
              </a:rPr>
            </a:br>
            <a:br>
              <a:rPr b="1" cap="all" sz="1720">
                <a:solidFill>
                  <a:srgbClr val="E8D38A"/>
                </a:solidFill>
                <a:effectLst>
                  <a:outerShdw sx="100000" sy="100000" kx="0" ky="0" algn="b" rotWithShape="0" blurRad="50800" dist="80000" dir="2700000">
                    <a:srgbClr val="000000">
                      <a:alpha val="30000"/>
                    </a:srgbClr>
                  </a:outerShdw>
                </a:effectLst>
              </a:rPr>
            </a:br>
            <a:br>
              <a:rPr b="1" cap="all" sz="1720">
                <a:solidFill>
                  <a:srgbClr val="E8D38A"/>
                </a:solidFill>
                <a:effectLst>
                  <a:outerShdw sx="100000" sy="100000" kx="0" ky="0" algn="b" rotWithShape="0" blurRad="50800" dist="80000" dir="2700000">
                    <a:srgbClr val="000000">
                      <a:alpha val="30000"/>
                    </a:srgbClr>
                  </a:outerShdw>
                </a:effectLst>
              </a:rPr>
            </a:br>
            <a:br>
              <a:rPr b="1" cap="all" sz="1720">
                <a:solidFill>
                  <a:srgbClr val="E8D38A"/>
                </a:solidFill>
                <a:effectLst>
                  <a:outerShdw sx="100000" sy="100000" kx="0" ky="0" algn="b" rotWithShape="0" blurRad="50800" dist="80000" dir="2700000">
                    <a:srgbClr val="000000">
                      <a:alpha val="30000"/>
                    </a:srgbClr>
                  </a:outerShdw>
                </a:effectLst>
              </a:rPr>
            </a:br>
            <a:br>
              <a:rPr b="1" cap="all" sz="1720">
                <a:solidFill>
                  <a:srgbClr val="E8D38A"/>
                </a:solidFill>
                <a:effectLst>
                  <a:outerShdw sx="100000" sy="100000" kx="0" ky="0" algn="b" rotWithShape="0" blurRad="50800" dist="80000" dir="2700000">
                    <a:srgbClr val="000000">
                      <a:alpha val="30000"/>
                    </a:srgbClr>
                  </a:outerShdw>
                </a:effectLst>
              </a:rPr>
            </a:br>
            <a:br>
              <a:rPr b="1" cap="all" sz="1720">
                <a:solidFill>
                  <a:srgbClr val="E8D38A"/>
                </a:solidFill>
                <a:effectLst>
                  <a:outerShdw sx="100000" sy="100000" kx="0" ky="0" algn="b" rotWithShape="0" blurRad="50800" dist="80000" dir="2700000">
                    <a:srgbClr val="000000">
                      <a:alpha val="30000"/>
                    </a:srgbClr>
                  </a:outerShdw>
                </a:effectLst>
              </a:rPr>
            </a:br>
            <a:r>
              <a:rPr b="1" cap="all" sz="1440">
                <a:solidFill>
                  <a:srgbClr val="FFC000"/>
                </a:solidFill>
                <a:effectLst>
                  <a:outerShdw sx="100000" sy="100000" kx="0" ky="0" algn="b" rotWithShape="0" blurRad="50800" dist="80000" dir="2700000">
                    <a:srgbClr val="000000">
                      <a:alpha val="30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Ευρωπαϊκοι Θεσμοι και Πολιτικεσ για την Ερευνα και την Τεχνολογια</a:t>
            </a:r>
          </a:p>
        </p:txBody>
      </p:sp>
      <p:sp>
        <p:nvSpPr>
          <p:cNvPr id="52" name="Shape 52"/>
          <p:cNvSpPr/>
          <p:nvPr>
            <p:ph type="body" idx="1"/>
          </p:nvPr>
        </p:nvSpPr>
        <p:spPr>
          <a:xfrm>
            <a:off x="360363" y="4795837"/>
            <a:ext cx="8532812" cy="1370013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Οκτώ</a:t>
            </a:r>
            <a:r>
              <a: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βριος</a:t>
            </a:r>
            <a:r>
              <a: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2016</a:t>
            </a:r>
            <a:endParaRPr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19</a:t>
            </a:r>
            <a:r>
              <a: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r>
              <a: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/2016, </a:t>
            </a:r>
            <a:r>
              <a: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Αθήνα</a:t>
            </a:r>
          </a:p>
        </p:txBody>
      </p:sp>
      <p:sp>
        <p:nvSpPr>
          <p:cNvPr id="53" name="Shape 53"/>
          <p:cNvSpPr/>
          <p:nvPr>
            <p:ph type="sldNum" sz="quarter" idx="2"/>
          </p:nvPr>
        </p:nvSpPr>
        <p:spPr>
          <a:xfrm>
            <a:off x="7924800" y="6226175"/>
            <a:ext cx="762000" cy="1905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BABABA"/>
                </a:solidFill>
              </a:rPr>
            </a:fld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>
            <p:ph type="title"/>
          </p:nvPr>
        </p:nvSpPr>
        <p:spPr>
          <a:xfrm>
            <a:off x="467543" y="332656"/>
            <a:ext cx="8229601" cy="1143001"/>
          </a:xfrm>
          <a:prstGeom prst="rect">
            <a:avLst/>
          </a:prstGeom>
        </p:spPr>
        <p:txBody>
          <a:bodyPr/>
          <a:lstStyle/>
          <a:p>
            <a:pPr lvl="0" defTabSz="868680">
              <a:defRPr b="0" sz="1800">
                <a:solidFill>
                  <a:srgbClr val="000000"/>
                </a:solidFill>
                <a:effectLst/>
              </a:defRPr>
            </a:pPr>
            <a:br>
              <a:rPr b="1" sz="3420">
                <a:solidFill>
                  <a:srgbClr val="E8D38A"/>
                </a:solidFill>
                <a:effectLst>
                  <a:outerShdw sx="100000" sy="100000" kx="0" ky="0" algn="b" rotWithShape="0" blurRad="108585" dist="96520" dir="2700000">
                    <a:srgbClr val="000000">
                      <a:alpha val="40000"/>
                    </a:srgbClr>
                  </a:outerShdw>
                </a:effectLst>
              </a:rPr>
            </a:br>
            <a:r>
              <a:rPr b="1" sz="3420">
                <a:solidFill>
                  <a:srgbClr val="FFC000"/>
                </a:solidFill>
                <a:effectLst>
                  <a:outerShdw sx="100000" sy="100000" kx="0" ky="0" algn="b" rotWithShape="0" blurRad="108585" dist="96520" dir="2700000">
                    <a:srgbClr val="000000">
                      <a:alpha val="40000"/>
                    </a:srgbClr>
                  </a:outerShdw>
                </a:effectLst>
              </a:rPr>
              <a:t>Χαρακτηριστικά Νέας Επιτροπής</a:t>
            </a:r>
          </a:p>
        </p:txBody>
      </p:sp>
      <p:sp>
        <p:nvSpPr>
          <p:cNvPr id="87" name="Shape 87"/>
          <p:cNvSpPr/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/>
          <a:lstStyle/>
          <a:p>
            <a:pPr lvl="0" marL="526694" indent="-395020" defTabSz="877823">
              <a:lnSpc>
                <a:spcPct val="80000"/>
              </a:lnSpc>
              <a:spcBef>
                <a:spcPts val="300"/>
              </a:spcBef>
              <a:defRPr sz="1800">
                <a:solidFill>
                  <a:srgbClr val="000000"/>
                </a:solidFill>
              </a:defRPr>
            </a:pPr>
            <a:r>
              <a:rPr sz="1632">
                <a:solidFill>
                  <a:srgbClr val="FFC000"/>
                </a:solidFill>
              </a:rPr>
              <a:t>Χαρτοφυλάκια – φιλέτα σε Μεγάλες χώρες</a:t>
            </a:r>
            <a:endParaRPr sz="1632">
              <a:solidFill>
                <a:srgbClr val="FFFFFF"/>
              </a:solidFill>
            </a:endParaRPr>
          </a:p>
          <a:p>
            <a:pPr lvl="1" marL="833932" indent="-272125" defTabSz="877823">
              <a:lnSpc>
                <a:spcPct val="80000"/>
              </a:lnSpc>
              <a:spcBef>
                <a:spcPts val="300"/>
              </a:spcBef>
              <a:buClr>
                <a:srgbClr val="FFFFFF"/>
              </a:buClr>
              <a:defRPr sz="1800">
                <a:solidFill>
                  <a:srgbClr val="000000"/>
                </a:solidFill>
              </a:defRPr>
            </a:pPr>
            <a:r>
              <a:rPr sz="1440">
                <a:solidFill>
                  <a:srgbClr val="FFFFFF"/>
                </a:solidFill>
              </a:rPr>
              <a:t>ο </a:t>
            </a:r>
            <a:r>
              <a:rPr sz="1440" u="sng">
                <a:solidFill>
                  <a:srgbClr val="FFFFFF"/>
                </a:solidFill>
              </a:rPr>
              <a:t>Γάλλος</a:t>
            </a:r>
            <a:r>
              <a:rPr sz="1440">
                <a:solidFill>
                  <a:srgbClr val="FFFFFF"/>
                </a:solidFill>
              </a:rPr>
              <a:t> Σοσιαλιστής πρώην υπουργός Οικονομικών Πιερ Μοσκοβισί αναλαμβάνει το χαρτοφυλάκιο των </a:t>
            </a:r>
            <a:r>
              <a:rPr b="1" sz="1440">
                <a:solidFill>
                  <a:srgbClr val="FFFFFF"/>
                </a:solidFill>
              </a:rPr>
              <a:t>Οικονομικών και Νομισματικών Υποθέσεων</a:t>
            </a:r>
            <a:r>
              <a:rPr sz="1440">
                <a:solidFill>
                  <a:srgbClr val="FFFFFF"/>
                </a:solidFill>
              </a:rPr>
              <a:t>, θέση από την οποία θα εποπτεύει τους εθνικούς προϋπολογισμούς και την ευέλικτη εφαρμογή των δημοσιονομικών κανόνων. </a:t>
            </a:r>
            <a:endParaRPr sz="1440">
              <a:solidFill>
                <a:srgbClr val="FFFFFF"/>
              </a:solidFill>
            </a:endParaRPr>
          </a:p>
          <a:p>
            <a:pPr lvl="1" marL="833932" indent="-272125" defTabSz="877823">
              <a:lnSpc>
                <a:spcPct val="80000"/>
              </a:lnSpc>
              <a:spcBef>
                <a:spcPts val="300"/>
              </a:spcBef>
              <a:buClr>
                <a:srgbClr val="FFFFFF"/>
              </a:buClr>
              <a:defRPr sz="1800">
                <a:solidFill>
                  <a:srgbClr val="000000"/>
                </a:solidFill>
              </a:defRPr>
            </a:pPr>
            <a:r>
              <a:rPr sz="1440">
                <a:solidFill>
                  <a:srgbClr val="FFFFFF"/>
                </a:solidFill>
              </a:rPr>
              <a:t>Η </a:t>
            </a:r>
            <a:r>
              <a:rPr sz="1440" u="sng">
                <a:solidFill>
                  <a:srgbClr val="FFFFFF"/>
                </a:solidFill>
              </a:rPr>
              <a:t>Γερμανία</a:t>
            </a:r>
            <a:r>
              <a:rPr sz="1440">
                <a:solidFill>
                  <a:srgbClr val="FFFFFF"/>
                </a:solidFill>
              </a:rPr>
              <a:t> : Ο έως τώρα Επίτροπος Ενέργειας Γκίντερ Έτινγκερ αναλαμβάνει Επίτροπος </a:t>
            </a:r>
            <a:r>
              <a:rPr b="1" sz="1440">
                <a:solidFill>
                  <a:srgbClr val="FFFFFF"/>
                </a:solidFill>
              </a:rPr>
              <a:t>Εμπορίου</a:t>
            </a:r>
            <a:r>
              <a:rPr sz="1440">
                <a:solidFill>
                  <a:srgbClr val="FFFFFF"/>
                </a:solidFill>
              </a:rPr>
              <a:t> και θα «τρέξει» το μεγάλο project για την πλήρη απελευθέρωση των εμπορικών σχέσεων ΗΠΑ-ΕΕ. </a:t>
            </a:r>
            <a:endParaRPr sz="1440">
              <a:solidFill>
                <a:srgbClr val="FFFFFF"/>
              </a:solidFill>
            </a:endParaRPr>
          </a:p>
          <a:p>
            <a:pPr lvl="1" marL="833932" indent="-272125" defTabSz="877823">
              <a:lnSpc>
                <a:spcPct val="80000"/>
              </a:lnSpc>
              <a:spcBef>
                <a:spcPts val="300"/>
              </a:spcBef>
              <a:buClr>
                <a:srgbClr val="FFFFFF"/>
              </a:buClr>
              <a:defRPr sz="1800">
                <a:solidFill>
                  <a:srgbClr val="000000"/>
                </a:solidFill>
              </a:defRPr>
            </a:pPr>
            <a:r>
              <a:rPr sz="1440">
                <a:solidFill>
                  <a:srgbClr val="FFFFFF"/>
                </a:solidFill>
              </a:rPr>
              <a:t>Το επίσης κρίσιμο χαρτοφυλάκιο </a:t>
            </a:r>
            <a:r>
              <a:rPr b="1" sz="1440">
                <a:solidFill>
                  <a:srgbClr val="FFFFFF"/>
                </a:solidFill>
              </a:rPr>
              <a:t>Ενέργεια</a:t>
            </a:r>
            <a:r>
              <a:rPr sz="1440">
                <a:solidFill>
                  <a:srgbClr val="FFFFFF"/>
                </a:solidFill>
              </a:rPr>
              <a:t>ς (πολλώ δε μάλλον στα μέσα της ουκρανικής κρίσης…) αναλαμβάνει </a:t>
            </a:r>
            <a:r>
              <a:rPr sz="1440" u="sng">
                <a:solidFill>
                  <a:srgbClr val="FFFFFF"/>
                </a:solidFill>
              </a:rPr>
              <a:t>ο Βρετανός </a:t>
            </a:r>
            <a:r>
              <a:rPr sz="1440">
                <a:solidFill>
                  <a:srgbClr val="FFFFFF"/>
                </a:solidFill>
              </a:rPr>
              <a:t>Τζόναθαν Χιλ, (</a:t>
            </a:r>
            <a:r>
              <a:rPr i="1" sz="1440">
                <a:solidFill>
                  <a:srgbClr val="FFC000"/>
                </a:solidFill>
              </a:rPr>
              <a:t>VIP </a:t>
            </a:r>
            <a:r>
              <a:rPr i="1" sz="1440">
                <a:solidFill>
                  <a:srgbClr val="FFC000"/>
                </a:solidFill>
              </a:rPr>
              <a:t>ρόλος διαμεσολάβησης Γιουνκέρ </a:t>
            </a:r>
            <a:r>
              <a:rPr sz="1440">
                <a:solidFill>
                  <a:srgbClr val="FFFFFF"/>
                </a:solidFill>
              </a:rPr>
              <a:t>που τείνει εμμέσως «χείρα φιλίας» στον Ντέιβιντ Κάμερον που ήταν ενάντια στον διορισμό του).</a:t>
            </a:r>
            <a:endParaRPr sz="1440">
              <a:solidFill>
                <a:srgbClr val="FFFFFF"/>
              </a:solidFill>
            </a:endParaRPr>
          </a:p>
          <a:p>
            <a:pPr lvl="0" marL="526694" indent="-395020" defTabSz="877823">
              <a:lnSpc>
                <a:spcPct val="80000"/>
              </a:lnSpc>
              <a:spcBef>
                <a:spcPts val="300"/>
              </a:spcBef>
              <a:defRPr sz="1800">
                <a:solidFill>
                  <a:srgbClr val="000000"/>
                </a:solidFill>
              </a:defRPr>
            </a:pPr>
            <a:r>
              <a:rPr sz="1632">
                <a:solidFill>
                  <a:srgbClr val="FFC000"/>
                </a:solidFill>
              </a:rPr>
              <a:t>Ισχυρός ρόλος γυναικών – αρμόδιες για κρίσιμα χαρτοφυλάκια</a:t>
            </a:r>
            <a:endParaRPr sz="1632">
              <a:solidFill>
                <a:srgbClr val="FFFFFF"/>
              </a:solidFill>
            </a:endParaRPr>
          </a:p>
          <a:p>
            <a:pPr lvl="1" marL="833932" indent="-272125" defTabSz="877823">
              <a:lnSpc>
                <a:spcPct val="80000"/>
              </a:lnSpc>
              <a:spcBef>
                <a:spcPts val="300"/>
              </a:spcBef>
              <a:buClr>
                <a:srgbClr val="FFFFFF"/>
              </a:buClr>
              <a:defRPr sz="1800">
                <a:solidFill>
                  <a:srgbClr val="000000"/>
                </a:solidFill>
              </a:defRPr>
            </a:pPr>
            <a:r>
              <a:rPr sz="1440">
                <a:solidFill>
                  <a:srgbClr val="FFFFFF"/>
                </a:solidFill>
              </a:rPr>
              <a:t>9 γυναίκες</a:t>
            </a:r>
            <a:endParaRPr sz="1440">
              <a:solidFill>
                <a:srgbClr val="FFFFFF"/>
              </a:solidFill>
            </a:endParaRPr>
          </a:p>
          <a:p>
            <a:pPr lvl="1" marL="833932" indent="-272125" defTabSz="877823">
              <a:lnSpc>
                <a:spcPct val="80000"/>
              </a:lnSpc>
              <a:spcBef>
                <a:spcPts val="300"/>
              </a:spcBef>
              <a:buClr>
                <a:srgbClr val="FFFFFF"/>
              </a:buClr>
              <a:defRPr sz="1800">
                <a:solidFill>
                  <a:srgbClr val="000000"/>
                </a:solidFill>
              </a:defRPr>
            </a:pPr>
            <a:r>
              <a:rPr sz="1440">
                <a:solidFill>
                  <a:srgbClr val="FFFFFF"/>
                </a:solidFill>
              </a:rPr>
              <a:t>Ενδεικτικά η Ιταλίδα </a:t>
            </a:r>
            <a:r>
              <a:rPr b="1" sz="1440">
                <a:solidFill>
                  <a:srgbClr val="FFFFFF"/>
                </a:solidFill>
              </a:rPr>
              <a:t>Federica Morgerhini</a:t>
            </a:r>
            <a:r>
              <a:rPr b="1" sz="1440">
                <a:solidFill>
                  <a:srgbClr val="FFFFFF"/>
                </a:solidFill>
              </a:rPr>
              <a:t> (Αντιπρόεδρος &amp; Ύπατος Εκπρόσωπος της ΕΕ για θέματα ΚΕΠΠΑ)</a:t>
            </a:r>
            <a:r>
              <a:rPr b="1" sz="1440">
                <a:solidFill>
                  <a:srgbClr val="FFFFFF"/>
                </a:solidFill>
              </a:rPr>
              <a:t>;</a:t>
            </a:r>
            <a:r>
              <a:rPr sz="1440">
                <a:solidFill>
                  <a:srgbClr val="FFFFFF"/>
                </a:solidFill>
              </a:rPr>
              <a:t> η Βελγίδα </a:t>
            </a:r>
            <a:r>
              <a:rPr b="1" sz="1440">
                <a:solidFill>
                  <a:srgbClr val="FFFFFF"/>
                </a:solidFill>
              </a:rPr>
              <a:t>Μαριάν Τίσεν </a:t>
            </a:r>
            <a:r>
              <a:rPr sz="1440">
                <a:solidFill>
                  <a:srgbClr val="FFFFFF"/>
                </a:solidFill>
              </a:rPr>
              <a:t>αναλαμβάνει Επίτροπος Ανταγωνισμού (αποκτώντας δικαίωμα βέτο σε μεγάλες συγχωνεύσεις)</a:t>
            </a:r>
            <a:r>
              <a:rPr sz="1440">
                <a:solidFill>
                  <a:srgbClr val="FFFFFF"/>
                </a:solidFill>
              </a:rPr>
              <a:t>;</a:t>
            </a:r>
            <a:r>
              <a:rPr sz="1440">
                <a:solidFill>
                  <a:srgbClr val="FFFFFF"/>
                </a:solidFill>
              </a:rPr>
              <a:t> η Βουλγάρα </a:t>
            </a:r>
            <a:r>
              <a:rPr b="1" sz="1440">
                <a:solidFill>
                  <a:srgbClr val="FFFFFF"/>
                </a:solidFill>
              </a:rPr>
              <a:t>Κρισταλίνα Γκεοργκίεβα </a:t>
            </a:r>
            <a:r>
              <a:rPr sz="1440">
                <a:solidFill>
                  <a:srgbClr val="FFFFFF"/>
                </a:solidFill>
              </a:rPr>
              <a:t>Επίτροπος Φορολογίας</a:t>
            </a:r>
            <a:r>
              <a:rPr sz="1440">
                <a:solidFill>
                  <a:srgbClr val="FFFFFF"/>
                </a:solidFill>
              </a:rPr>
              <a:t>;</a:t>
            </a:r>
            <a:r>
              <a:rPr sz="1440">
                <a:solidFill>
                  <a:srgbClr val="FFFFFF"/>
                </a:solidFill>
              </a:rPr>
              <a:t> η Πολωνέζα </a:t>
            </a:r>
            <a:r>
              <a:rPr b="1" sz="1440">
                <a:solidFill>
                  <a:srgbClr val="FFFFFF"/>
                </a:solidFill>
              </a:rPr>
              <a:t>Ελζμπιέτα Μπιεκόφσκα </a:t>
            </a:r>
            <a:r>
              <a:rPr sz="1440">
                <a:solidFill>
                  <a:srgbClr val="FFFFFF"/>
                </a:solidFill>
              </a:rPr>
              <a:t>Επίτροπος Εσωτερικής Αγοράς (ακόμα μια ένδειξη αναβάθμισης της Βαρσοβίας μετά την επιλογή του Ντόναλντ Τουσκ στην προεδρία του Ευρωπαϊκού Συμβουλίου)</a:t>
            </a:r>
            <a:r>
              <a:rPr sz="1440">
                <a:solidFill>
                  <a:srgbClr val="FFFFFF"/>
                </a:solidFill>
              </a:rPr>
              <a:t>;</a:t>
            </a:r>
            <a:r>
              <a:rPr sz="1440">
                <a:solidFill>
                  <a:srgbClr val="FFFFFF"/>
                </a:solidFill>
              </a:rPr>
              <a:t> η Ρουμάνα </a:t>
            </a:r>
            <a:r>
              <a:rPr b="1" sz="1440">
                <a:solidFill>
                  <a:srgbClr val="FFFFFF"/>
                </a:solidFill>
              </a:rPr>
              <a:t>Κορίνα Κρέτου </a:t>
            </a:r>
            <a:r>
              <a:rPr sz="1440">
                <a:solidFill>
                  <a:srgbClr val="FFFFFF"/>
                </a:solidFill>
              </a:rPr>
              <a:t>Επίτροπος Περιφερειακής Πολιτικής (βλέπε διανομή κονδυλίων ΕΣΠΑ). </a:t>
            </a:r>
            <a:endParaRPr sz="1440">
              <a:solidFill>
                <a:srgbClr val="FFFFFF"/>
              </a:solidFill>
            </a:endParaRPr>
          </a:p>
          <a:p>
            <a:pPr lvl="0" marL="526694" indent="-395020" defTabSz="877823">
              <a:lnSpc>
                <a:spcPct val="80000"/>
              </a:lnSpc>
              <a:spcBef>
                <a:spcPts val="300"/>
              </a:spcBef>
              <a:defRPr sz="1800">
                <a:solidFill>
                  <a:srgbClr val="000000"/>
                </a:solidFill>
              </a:defRPr>
            </a:pPr>
            <a:r>
              <a:rPr sz="1632">
                <a:solidFill>
                  <a:srgbClr val="FFC000"/>
                </a:solidFill>
              </a:rPr>
              <a:t>«Δυνατοί Παίχτες» με ισχυρή πολιτική προϋπηρεσία </a:t>
            </a:r>
            <a:endParaRPr sz="1632">
              <a:solidFill>
                <a:srgbClr val="FFFFFF"/>
              </a:solidFill>
            </a:endParaRPr>
          </a:p>
          <a:p>
            <a:pPr lvl="1" marL="833932" indent="-272125" defTabSz="877823">
              <a:lnSpc>
                <a:spcPct val="80000"/>
              </a:lnSpc>
              <a:spcBef>
                <a:spcPts val="300"/>
              </a:spcBef>
              <a:buClr>
                <a:srgbClr val="FFFFFF"/>
              </a:buClr>
              <a:defRPr sz="1800">
                <a:solidFill>
                  <a:srgbClr val="000000"/>
                </a:solidFill>
              </a:defRPr>
            </a:pPr>
            <a:r>
              <a:rPr sz="1440">
                <a:solidFill>
                  <a:srgbClr val="FFFFFF"/>
                </a:solidFill>
              </a:rPr>
              <a:t>πρώην Πρωθυπουργοί, Υπουργοί και Βουλευτές κρατών μελών</a:t>
            </a:r>
          </a:p>
        </p:txBody>
      </p:sp>
      <p:sp>
        <p:nvSpPr>
          <p:cNvPr id="88" name="Shape 88"/>
          <p:cNvSpPr/>
          <p:nvPr>
            <p:ph type="sldNum" sz="quarter" idx="2"/>
          </p:nvPr>
        </p:nvSpPr>
        <p:spPr>
          <a:xfrm>
            <a:off x="7924800" y="6226175"/>
            <a:ext cx="762000" cy="1905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BABABA"/>
                </a:solidFill>
              </a:rPr>
            </a:fld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500"/>
                                        <p:tgtEl>
                                          <p:spTgt spid="8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4" dur="5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500"/>
                                        <p:tgtEl>
                                          <p:spTgt spid="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0" dur="500"/>
                                        <p:tgtEl>
                                          <p:spTgt spid="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3" dur="500"/>
                                        <p:tgtEl>
                                          <p:spTgt spid="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8" dur="500"/>
                                        <p:tgtEl>
                                          <p:spTgt spid="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1" dur="500"/>
                                        <p:tgtEl>
                                          <p:spTgt spid="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4" dur="500"/>
                                        <p:tgtEl>
                                          <p:spTgt spid="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nodeType="click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9" dur="500"/>
                                        <p:tgtEl>
                                          <p:spTgt spid="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2" dur="500"/>
                                        <p:tgtEl>
                                          <p:spTgt spid="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87" grpId="2"/>
      <p:bldP build="whole" bldLvl="1" animBg="1" rev="0" advAuto="0" spid="8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 defTabSz="868680">
              <a:defRPr b="0" sz="1800">
                <a:solidFill>
                  <a:srgbClr val="000000"/>
                </a:solidFill>
                <a:effectLst/>
              </a:defRPr>
            </a:pPr>
            <a:r>
              <a:rPr b="1" sz="3420">
                <a:solidFill>
                  <a:srgbClr val="FFC000"/>
                </a:solidFill>
                <a:effectLst>
                  <a:outerShdw sx="100000" sy="100000" kx="0" ky="0" algn="b" rotWithShape="0" blurRad="108585" dist="96520" dir="2700000">
                    <a:srgbClr val="000000">
                      <a:alpha val="40000"/>
                    </a:srgbClr>
                  </a:outerShdw>
                </a:effectLst>
              </a:rPr>
              <a:t>H </a:t>
            </a:r>
            <a:r>
              <a:rPr b="1" sz="3420">
                <a:solidFill>
                  <a:srgbClr val="FFC000"/>
                </a:solidFill>
                <a:effectLst>
                  <a:outerShdw sx="100000" sy="100000" kx="0" ky="0" algn="b" rotWithShape="0" blurRad="108585" dist="96520" dir="2700000">
                    <a:srgbClr val="000000">
                      <a:alpha val="40000"/>
                    </a:srgbClr>
                  </a:outerShdw>
                </a:effectLst>
              </a:rPr>
              <a:t>νέα δομή της Επιτροπής </a:t>
            </a:r>
            <a:r>
              <a:rPr b="1" sz="3420">
                <a:solidFill>
                  <a:srgbClr val="FFC000"/>
                </a:solidFill>
                <a:effectLst>
                  <a:outerShdw sx="100000" sy="100000" kx="0" ky="0" algn="b" rotWithShape="0" blurRad="108585" dist="96520" dir="2700000">
                    <a:srgbClr val="000000">
                      <a:alpha val="40000"/>
                    </a:srgbClr>
                  </a:outerShdw>
                </a:effectLst>
              </a:rPr>
              <a:t>Juncker</a:t>
            </a:r>
            <a:br>
              <a:rPr b="1" sz="3420">
                <a:solidFill>
                  <a:srgbClr val="FFC000"/>
                </a:solidFill>
                <a:effectLst>
                  <a:outerShdw sx="100000" sy="100000" kx="0" ky="0" algn="b" rotWithShape="0" blurRad="108585" dist="96520" dir="2700000">
                    <a:srgbClr val="000000">
                      <a:alpha val="40000"/>
                    </a:srgbClr>
                  </a:outerShdw>
                </a:effectLst>
              </a:rPr>
            </a:br>
            <a:r>
              <a:rPr b="1" sz="3420">
                <a:solidFill>
                  <a:srgbClr val="FFC000"/>
                </a:solidFill>
                <a:effectLst>
                  <a:outerShdw sx="100000" sy="100000" kx="0" ky="0" algn="b" rotWithShape="0" blurRad="108585" dist="96520" dir="2700000">
                    <a:srgbClr val="000000">
                      <a:alpha val="40000"/>
                    </a:srgbClr>
                  </a:outerShdw>
                </a:effectLst>
              </a:rPr>
              <a:t>22</a:t>
            </a:r>
            <a:r>
              <a:rPr b="1" sz="3420">
                <a:solidFill>
                  <a:srgbClr val="FFC000"/>
                </a:solidFill>
                <a:effectLst>
                  <a:outerShdw sx="100000" sy="100000" kx="0" ky="0" algn="b" rotWithShape="0" blurRad="108585" dist="96520" dir="2700000">
                    <a:srgbClr val="000000">
                      <a:alpha val="40000"/>
                    </a:srgbClr>
                  </a:outerShdw>
                </a:effectLst>
              </a:rPr>
              <a:t>/</a:t>
            </a:r>
            <a:r>
              <a:rPr b="1" sz="3420">
                <a:solidFill>
                  <a:srgbClr val="FFC000"/>
                </a:solidFill>
                <a:effectLst>
                  <a:outerShdw sx="100000" sy="100000" kx="0" ky="0" algn="b" rotWithShape="0" blurRad="108585" dist="96520" dir="2700000">
                    <a:srgbClr val="000000">
                      <a:alpha val="40000"/>
                    </a:srgbClr>
                  </a:outerShdw>
                </a:effectLst>
              </a:rPr>
              <a:t>10</a:t>
            </a:r>
            <a:r>
              <a:rPr b="1" sz="3420">
                <a:solidFill>
                  <a:srgbClr val="FFC000"/>
                </a:solidFill>
                <a:effectLst>
                  <a:outerShdw sx="100000" sy="100000" kx="0" ky="0" algn="b" rotWithShape="0" blurRad="108585" dist="96520" dir="2700000">
                    <a:srgbClr val="000000">
                      <a:alpha val="40000"/>
                    </a:srgbClr>
                  </a:outerShdw>
                </a:effectLst>
              </a:rPr>
              <a:t>/2014</a:t>
            </a:r>
            <a:r>
              <a:rPr b="1" sz="3420">
                <a:solidFill>
                  <a:srgbClr val="FFC000"/>
                </a:solidFill>
                <a:effectLst>
                  <a:outerShdw sx="100000" sy="100000" kx="0" ky="0" algn="b" rotWithShape="0" blurRad="108585" dist="96520" dir="270000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</p:txBody>
      </p:sp>
      <p:sp>
        <p:nvSpPr>
          <p:cNvPr id="91" name="Shape 91"/>
          <p:cNvSpPr/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92" name="image5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3568" y="1340767"/>
            <a:ext cx="8562976" cy="510765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95" name="Group 95"/>
          <p:cNvGrpSpPr/>
          <p:nvPr/>
        </p:nvGrpSpPr>
        <p:grpSpPr>
          <a:xfrm>
            <a:off x="539551" y="1412775"/>
            <a:ext cx="8208914" cy="576065"/>
            <a:chOff x="0" y="0"/>
            <a:chExt cx="8208912" cy="576064"/>
          </a:xfrm>
        </p:grpSpPr>
        <p:sp>
          <p:nvSpPr>
            <p:cNvPr id="93" name="Shape 93"/>
            <p:cNvSpPr/>
            <p:nvPr/>
          </p:nvSpPr>
          <p:spPr>
            <a:xfrm>
              <a:off x="-1" y="-1"/>
              <a:ext cx="8208914" cy="576066"/>
            </a:xfrm>
            <a:prstGeom prst="rect">
              <a:avLst/>
            </a:prstGeom>
            <a:gradFill flip="none" rotWithShape="1">
              <a:gsLst>
                <a:gs pos="0">
                  <a:srgbClr val="3F5DA4"/>
                </a:gs>
                <a:gs pos="80000">
                  <a:srgbClr val="527BD8"/>
                </a:gs>
                <a:gs pos="100000">
                  <a:srgbClr val="507ADB"/>
                </a:gs>
              </a:gsLst>
              <a:lin ang="16200000" scaled="0"/>
            </a:gradFill>
            <a:ln w="9525" cap="flat">
              <a:solidFill>
                <a:srgbClr val="6081CD"/>
              </a:solidFill>
              <a:prstDash val="solid"/>
              <a:bevel/>
            </a:ln>
            <a:effectLst>
              <a:outerShdw sx="100000" sy="100000" kx="0" ky="0" algn="b" rotWithShape="0" blurRad="38100" dist="23000" dir="5400000">
                <a:srgbClr val="000000">
                  <a:alpha val="35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b="1" sz="2800">
                  <a:ln>
                    <a:solidFill>
                      <a:srgbClr val="375BB0"/>
                    </a:solidFill>
                  </a:ln>
                  <a:solidFill>
                    <a:srgbClr val="FFC000"/>
                  </a:solidFill>
                </a:defRPr>
              </a:pPr>
            </a:p>
          </p:txBody>
        </p:sp>
        <p:sp>
          <p:nvSpPr>
            <p:cNvPr id="94" name="Shape 94"/>
            <p:cNvSpPr/>
            <p:nvPr/>
          </p:nvSpPr>
          <p:spPr>
            <a:xfrm>
              <a:off x="-1" y="26412"/>
              <a:ext cx="8208914" cy="523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lvl="0" algn="ctr">
                <a:defRPr sz="1800"/>
              </a:pPr>
              <a:r>
                <a:rPr b="1" sz="2800">
                  <a:ln>
                    <a:solidFill>
                      <a:srgbClr val="375BB0"/>
                    </a:solidFill>
                  </a:ln>
                  <a:solidFill>
                    <a:srgbClr val="FFC000"/>
                  </a:solidFill>
                </a:rPr>
                <a:t>“</a:t>
              </a:r>
              <a:r>
                <a:rPr b="1" sz="2800">
                  <a:ln>
                    <a:solidFill>
                      <a:srgbClr val="375BB0"/>
                    </a:solidFill>
                  </a:ln>
                  <a:solidFill>
                    <a:srgbClr val="FFC000"/>
                  </a:solidFill>
                </a:rPr>
                <a:t>Οι προκλήσεις της Ευρώπης δεν περιμένουν</a:t>
              </a:r>
              <a:r>
                <a:rPr b="1" sz="2800">
                  <a:ln>
                    <a:solidFill>
                      <a:srgbClr val="375BB0"/>
                    </a:solidFill>
                  </a:ln>
                  <a:solidFill>
                    <a:srgbClr val="FFC000"/>
                  </a:solidFill>
                </a:rPr>
                <a:t>" </a:t>
              </a:r>
            </a:p>
          </p:txBody>
        </p:sp>
      </p:grpSp>
      <p:pic>
        <p:nvPicPr>
          <p:cNvPr id="96" name="image6.jpg" descr="C:\Users\Manos\Desktop\Juncker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724128" y="2276872"/>
            <a:ext cx="936105" cy="792089"/>
          </a:xfrm>
          <a:prstGeom prst="rect">
            <a:avLst/>
          </a:prstGeom>
          <a:ln w="12700">
            <a:miter lim="400000"/>
          </a:ln>
        </p:spPr>
      </p:pic>
      <p:sp>
        <p:nvSpPr>
          <p:cNvPr id="97" name="Shape 97"/>
          <p:cNvSpPr/>
          <p:nvPr>
            <p:ph type="sldNum" sz="quarter" idx="2"/>
          </p:nvPr>
        </p:nvSpPr>
        <p:spPr>
          <a:xfrm>
            <a:off x="7924800" y="6226175"/>
            <a:ext cx="762000" cy="1905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BABABA"/>
                </a:solidFill>
              </a:rPr>
            </a:fld>
          </a:p>
        </p:txBody>
      </p:sp>
    </p:spTree>
  </p:cSld>
  <p:clrMapOvr>
    <a:masterClrMapping/>
  </p:clrMapOvr>
  <p:transition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image7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5536" y="260647"/>
            <a:ext cx="8210551" cy="60102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00" name="image8.jpg" descr="C:\Users\Manos\Desktop\Federica_putin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652120" y="1340767"/>
            <a:ext cx="1224137" cy="864097"/>
          </a:xfrm>
          <a:prstGeom prst="rect">
            <a:avLst/>
          </a:prstGeom>
          <a:ln w="12700">
            <a:miter lim="400000"/>
          </a:ln>
        </p:spPr>
      </p:pic>
      <p:sp>
        <p:nvSpPr>
          <p:cNvPr id="101" name="Shape 101"/>
          <p:cNvSpPr/>
          <p:nvPr>
            <p:ph type="sldNum" sz="quarter" idx="2"/>
          </p:nvPr>
        </p:nvSpPr>
        <p:spPr>
          <a:xfrm>
            <a:off x="7924800" y="6226175"/>
            <a:ext cx="762000" cy="1905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BABABA"/>
                </a:solidFill>
              </a:rPr>
            </a:fld>
          </a:p>
        </p:txBody>
      </p:sp>
    </p:spTree>
  </p:cSld>
  <p:clrMapOvr>
    <a:masterClrMapping/>
  </p:clrMapOvr>
  <p:transition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04" name="Shape 104"/>
          <p:cNvSpPr/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105" name="image9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527" y="332953"/>
            <a:ext cx="8591551" cy="60483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06" name="image10.jpg" descr="C:\Users\Manos\Desktop\Frans_Trimmermans_2894926609-300x200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51719" y="1196751"/>
            <a:ext cx="1296145" cy="720081"/>
          </a:xfrm>
          <a:prstGeom prst="rect">
            <a:avLst/>
          </a:prstGeom>
          <a:ln w="12700">
            <a:miter lim="400000"/>
          </a:ln>
        </p:spPr>
      </p:pic>
      <p:sp>
        <p:nvSpPr>
          <p:cNvPr id="107" name="Shape 107"/>
          <p:cNvSpPr/>
          <p:nvPr>
            <p:ph type="sldNum" sz="quarter" idx="2"/>
          </p:nvPr>
        </p:nvSpPr>
        <p:spPr>
          <a:xfrm>
            <a:off x="7924800" y="6226175"/>
            <a:ext cx="762000" cy="1905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BABABA"/>
                </a:solidFill>
              </a:rPr>
            </a:fld>
          </a:p>
        </p:txBody>
      </p:sp>
    </p:spTree>
  </p:cSld>
  <p:clrMapOvr>
    <a:masterClrMapping/>
  </p:clrMapOvr>
  <p:transition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type="title"/>
          </p:nvPr>
        </p:nvSpPr>
        <p:spPr>
          <a:xfrm>
            <a:off x="457200" y="1772816"/>
            <a:ext cx="8229600" cy="1512169"/>
          </a:xfrm>
          <a:prstGeom prst="rect">
            <a:avLst/>
          </a:prstGeom>
        </p:spPr>
        <p:txBody>
          <a:bodyPr/>
          <a:lstStyle/>
          <a:p>
            <a:pPr lvl="0" defTabSz="804672">
              <a:defRPr b="0" sz="1800">
                <a:solidFill>
                  <a:srgbClr val="000000"/>
                </a:solidFill>
                <a:effectLst/>
              </a:defRPr>
            </a:pPr>
            <a:r>
              <a:rPr b="1" sz="3168">
                <a:solidFill>
                  <a:srgbClr val="FFC000"/>
                </a:solidFill>
                <a:effectLst>
                  <a:outerShdw sx="100000" sy="100000" kx="0" ky="0" algn="b" rotWithShape="0" blurRad="100584" dist="89408" dir="2700000">
                    <a:srgbClr val="000000">
                      <a:alpha val="40000"/>
                    </a:srgbClr>
                  </a:outerShdw>
                </a:effectLst>
              </a:rPr>
              <a:t>Η Ευρωπαϊκή Επιτροπή</a:t>
            </a:r>
            <a:br>
              <a:rPr b="1" sz="3168">
                <a:solidFill>
                  <a:srgbClr val="FFC000"/>
                </a:solidFill>
                <a:effectLst>
                  <a:outerShdw sx="100000" sy="100000" kx="0" ky="0" algn="b" rotWithShape="0" blurRad="100584" dist="89408" dir="2700000">
                    <a:srgbClr val="000000">
                      <a:alpha val="40000"/>
                    </a:srgbClr>
                  </a:outerShdw>
                </a:effectLst>
              </a:rPr>
            </a:br>
            <a:r>
              <a:rPr b="1" sz="3168">
                <a:solidFill>
                  <a:srgbClr val="FFC000"/>
                </a:solidFill>
                <a:effectLst>
                  <a:outerShdw sx="100000" sy="100000" kx="0" ky="0" algn="b" rotWithShape="0" blurRad="100584" dist="89408" dir="2700000">
                    <a:srgbClr val="000000">
                      <a:alpha val="40000"/>
                    </a:srgbClr>
                  </a:outerShdw>
                </a:effectLst>
              </a:rPr>
              <a:t>Λειτουργία &amp; Αρμοδιότητες </a:t>
            </a:r>
            <a:br>
              <a:rPr b="1" sz="3168">
                <a:solidFill>
                  <a:srgbClr val="FFC000"/>
                </a:solidFill>
                <a:effectLst>
                  <a:outerShdw sx="100000" sy="100000" kx="0" ky="0" algn="b" rotWithShape="0" blurRad="100584" dist="89408" dir="2700000">
                    <a:srgbClr val="000000">
                      <a:alpha val="40000"/>
                    </a:srgbClr>
                  </a:outerShdw>
                </a:effectLst>
              </a:rPr>
            </a:br>
          </a:p>
        </p:txBody>
      </p:sp>
      <p:sp>
        <p:nvSpPr>
          <p:cNvPr id="110" name="Shape 110"/>
          <p:cNvSpPr/>
          <p:nvPr>
            <p:ph type="body" idx="1"/>
          </p:nvPr>
        </p:nvSpPr>
        <p:spPr>
          <a:xfrm>
            <a:off x="457200" y="2060848"/>
            <a:ext cx="8229600" cy="4392489"/>
          </a:xfrm>
          <a:prstGeom prst="rect">
            <a:avLst/>
          </a:prstGeom>
        </p:spPr>
        <p:txBody>
          <a:bodyPr/>
          <a:lstStyle/>
          <a:p>
            <a:pPr lvl="0" marL="411480" indent="-274320" algn="ctr">
              <a:buSzTx/>
              <a:buNone/>
              <a:defRPr sz="1800">
                <a:solidFill>
                  <a:srgbClr val="000000"/>
                </a:solidFill>
              </a:defRPr>
            </a:pPr>
            <a:endParaRPr sz="2800">
              <a:solidFill>
                <a:srgbClr val="FFC000"/>
              </a:solidFill>
            </a:endParaRPr>
          </a:p>
          <a:p>
            <a:pPr lvl="0" marL="411480" indent="-274320" algn="ctr">
              <a:buSzTx/>
              <a:buNone/>
              <a:defRPr sz="1800">
                <a:solidFill>
                  <a:srgbClr val="000000"/>
                </a:solidFill>
              </a:defRPr>
            </a:pPr>
            <a:endParaRPr sz="2800">
              <a:solidFill>
                <a:srgbClr val="FFC000"/>
              </a:solidFill>
            </a:endParaRPr>
          </a:p>
          <a:p>
            <a:pPr lvl="0" marL="411480" indent="-274320" algn="ctr">
              <a:buSzTx/>
              <a:buNone/>
              <a:defRPr sz="1800">
                <a:solidFill>
                  <a:srgbClr val="000000"/>
                </a:solidFill>
              </a:defRPr>
            </a:pPr>
            <a:endParaRPr sz="2800">
              <a:solidFill>
                <a:srgbClr val="FFC000"/>
              </a:solidFill>
            </a:endParaRPr>
          </a:p>
          <a:p>
            <a:pPr lvl="0" marL="411480" indent="-274320" algn="ctr">
              <a:buSzTx/>
              <a:buNone/>
              <a:defRPr sz="1800">
                <a:solidFill>
                  <a:srgbClr val="000000"/>
                </a:solidFill>
              </a:defRPr>
            </a:pPr>
            <a:endParaRPr sz="2800">
              <a:solidFill>
                <a:srgbClr val="FFC000"/>
              </a:solidFill>
            </a:endParaRPr>
          </a:p>
          <a:p>
            <a:pPr lvl="0" marL="411480" indent="-274320" algn="ctr">
              <a:buSzTx/>
              <a:buNone/>
              <a:defRPr sz="1800">
                <a:solidFill>
                  <a:srgbClr val="000000"/>
                </a:solidFill>
              </a:defRPr>
            </a:pPr>
            <a:endParaRPr sz="2800">
              <a:solidFill>
                <a:srgbClr val="FFC000"/>
              </a:solidFill>
            </a:endParaRPr>
          </a:p>
          <a:p>
            <a:pPr lvl="0" marL="411480" indent="-274320" algn="ctr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  <a:hlinkClick r:id="rId2" invalidUrl="" action="" tgtFrame="" tooltip="" history="1" highlightClick="0" endSnd="0"/>
              </a:rPr>
              <a:t>http://www.youtube.com/watch?v=nWpgO1EPO_Y</a:t>
            </a:r>
          </a:p>
        </p:txBody>
      </p:sp>
      <p:sp>
        <p:nvSpPr>
          <p:cNvPr id="111" name="Shape 111"/>
          <p:cNvSpPr/>
          <p:nvPr>
            <p:ph type="sldNum" sz="quarter" idx="2"/>
          </p:nvPr>
        </p:nvSpPr>
        <p:spPr>
          <a:xfrm>
            <a:off x="7924800" y="6226175"/>
            <a:ext cx="762000" cy="1905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BABABA"/>
                </a:solidFill>
              </a:rPr>
            </a:fld>
          </a:p>
        </p:txBody>
      </p:sp>
    </p:spTree>
  </p:cSld>
  <p:clrMapOvr>
    <a:masterClrMapping/>
  </p:clrMapOvr>
  <p:transition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C000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4100">
                <a:solidFill>
                  <a:srgbClr val="FFC000"/>
                </a:solidFill>
                <a:effectLst>
                  <a:outerShdw sx="100000" sy="100000" kx="0" ky="0" algn="b" rotWithShape="0" blurRad="114300" dist="101600" dir="2700000">
                    <a:srgbClr val="000000">
                      <a:alpha val="40000"/>
                    </a:srgbClr>
                  </a:outerShdw>
                </a:effectLst>
              </a:rPr>
              <a:t>Αρμοδιότητες</a:t>
            </a:r>
          </a:p>
        </p:txBody>
      </p:sp>
      <p:sp>
        <p:nvSpPr>
          <p:cNvPr id="114" name="Shape 114"/>
          <p:cNvSpPr/>
          <p:nvPr>
            <p:ph type="body" idx="1"/>
          </p:nvPr>
        </p:nvSpPr>
        <p:spPr>
          <a:xfrm>
            <a:off x="457200" y="1600200"/>
            <a:ext cx="8229600" cy="4853136"/>
          </a:xfrm>
          <a:prstGeom prst="rect">
            <a:avLst/>
          </a:prstGeom>
        </p:spPr>
        <p:txBody>
          <a:bodyPr/>
          <a:lstStyle/>
          <a:p>
            <a:pPr lvl="0" marL="411480" indent="-274320" algn="ctr">
              <a:lnSpc>
                <a:spcPct val="80000"/>
              </a:lnSpc>
              <a:spcBef>
                <a:spcPts val="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1900">
                <a:solidFill>
                  <a:srgbClr val="FFC000"/>
                </a:solidFill>
              </a:rPr>
              <a:t>Οι 5 βασικές αρμοδιότητες της Επιτροπής  </a:t>
            </a:r>
            <a:endParaRPr sz="1300">
              <a:solidFill>
                <a:srgbClr val="FFFFFF"/>
              </a:solidFill>
            </a:endParaRPr>
          </a:p>
          <a:p>
            <a:pPr lvl="0" marL="411480" indent="-274320" algn="ctr">
              <a:lnSpc>
                <a:spcPct val="80000"/>
              </a:lnSpc>
              <a:spcBef>
                <a:spcPts val="3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endParaRPr sz="3600">
              <a:solidFill>
                <a:srgbClr val="FFC000"/>
              </a:solidFill>
            </a:endParaRPr>
          </a:p>
          <a:p>
            <a:pPr lvl="0">
              <a:lnSpc>
                <a:spcPct val="80000"/>
              </a:lnSpc>
              <a:spcBef>
                <a:spcPts val="300"/>
              </a:spcBef>
              <a:defRPr sz="1800">
                <a:solidFill>
                  <a:srgbClr val="000000"/>
                </a:solidFill>
              </a:defRPr>
            </a:pPr>
            <a:r>
              <a:rPr sz="1300" u="sng">
                <a:solidFill>
                  <a:srgbClr val="FFC000"/>
                </a:solidFill>
              </a:rPr>
              <a:t>1</a:t>
            </a:r>
            <a:r>
              <a:rPr sz="1300" u="sng">
                <a:solidFill>
                  <a:srgbClr val="FFC000"/>
                </a:solidFill>
              </a:rPr>
              <a:t>. Δικαίωμα πρωτοβουλίας </a:t>
            </a:r>
            <a:r>
              <a:rPr sz="1300">
                <a:solidFill>
                  <a:srgbClr val="FFC000"/>
                </a:solidFill>
              </a:rPr>
              <a:t>στη νομοθετική διαδικασία </a:t>
            </a:r>
            <a:endParaRPr sz="1300">
              <a:solidFill>
                <a:srgbClr val="FFFFFF"/>
              </a:solidFill>
            </a:endParaRPr>
          </a:p>
          <a:p>
            <a:pPr lvl="1" marL="868680" indent="-283463">
              <a:lnSpc>
                <a:spcPct val="80000"/>
              </a:lnSpc>
              <a:spcBef>
                <a:spcPts val="200"/>
              </a:spcBef>
              <a:buClr>
                <a:srgbClr val="FFFFFF"/>
              </a:buClr>
              <a:defRPr sz="1800">
                <a:solidFill>
                  <a:srgbClr val="000000"/>
                </a:solidFill>
              </a:defRPr>
            </a:pPr>
            <a:r>
              <a:rPr sz="1100">
                <a:solidFill>
                  <a:srgbClr val="FFFFFF"/>
                </a:solidFill>
              </a:rPr>
              <a:t>Έχει δηλαδή το δικαίωμα να υποβάλλει προτάσεις νέας ευρωπαϊκής νομοθεσίας στο </a:t>
            </a:r>
            <a:r>
              <a:rPr sz="1100" u="sng">
                <a:solidFill>
                  <a:srgbClr val="410082"/>
                </a:solidFill>
                <a:uFill>
                  <a:solidFill>
                    <a:srgbClr val="410082"/>
                  </a:solidFill>
                </a:uFill>
                <a:hlinkClick r:id="rId2" invalidUrl="" action="" tgtFrame="" tooltip="" history="1" highlightClick="0" endSnd="0"/>
              </a:rPr>
              <a:t>Κοινοβούλιο</a:t>
            </a:r>
            <a:r>
              <a:rPr sz="1100">
                <a:solidFill>
                  <a:srgbClr val="FFFFFF"/>
                </a:solidFill>
              </a:rPr>
              <a:t> και το </a:t>
            </a:r>
            <a:r>
              <a:rPr sz="1100" u="sng">
                <a:solidFill>
                  <a:srgbClr val="410082"/>
                </a:solidFill>
                <a:uFill>
                  <a:solidFill>
                    <a:srgbClr val="410082"/>
                  </a:solidFill>
                </a:uFill>
                <a:hlinkClick r:id="rId3" invalidUrl="" action="" tgtFrame="" tooltip="" history="1" highlightClick="0" endSnd="0"/>
              </a:rPr>
              <a:t>Συμβούλιο</a:t>
            </a:r>
            <a:r>
              <a:rPr sz="1100">
                <a:solidFill>
                  <a:srgbClr val="FFFFFF"/>
                </a:solidFill>
              </a:rPr>
              <a:t>, προκειμένου να </a:t>
            </a:r>
            <a:r>
              <a:rPr b="1" sz="1100">
                <a:solidFill>
                  <a:srgbClr val="FFFFFF"/>
                </a:solidFill>
              </a:rPr>
              <a:t>προωθήσει τα συμφέροντα της Ένωσης </a:t>
            </a:r>
            <a:r>
              <a:rPr sz="1100">
                <a:solidFill>
                  <a:srgbClr val="FFFFFF"/>
                </a:solidFill>
              </a:rPr>
              <a:t>ή να </a:t>
            </a:r>
            <a:r>
              <a:rPr b="1" sz="1100">
                <a:solidFill>
                  <a:srgbClr val="FFFFFF"/>
                </a:solidFill>
              </a:rPr>
              <a:t>αντιμετωπιστεί ένα πρόβλημα</a:t>
            </a:r>
            <a:r>
              <a:rPr sz="1100">
                <a:solidFill>
                  <a:srgbClr val="FFFFFF"/>
                </a:solidFill>
              </a:rPr>
              <a:t>. Αυτό της έδωσε τη δυνατότητα </a:t>
            </a:r>
            <a:r>
              <a:rPr b="1" sz="1100">
                <a:solidFill>
                  <a:srgbClr val="FFFFFF"/>
                </a:solidFill>
              </a:rPr>
              <a:t>να δρα σαν μηχανή ενοποίησης.</a:t>
            </a:r>
            <a:endParaRPr sz="1100">
              <a:solidFill>
                <a:srgbClr val="FFFFFF"/>
              </a:solidFill>
            </a:endParaRPr>
          </a:p>
          <a:p>
            <a:pPr lvl="0">
              <a:lnSpc>
                <a:spcPct val="80000"/>
              </a:lnSpc>
              <a:spcBef>
                <a:spcPts val="300"/>
              </a:spcBef>
              <a:defRPr sz="1800">
                <a:solidFill>
                  <a:srgbClr val="000000"/>
                </a:solidFill>
              </a:defRPr>
            </a:pPr>
            <a:r>
              <a:rPr sz="1300" u="sng">
                <a:solidFill>
                  <a:srgbClr val="FFC000"/>
                </a:solidFill>
              </a:rPr>
              <a:t>2. Δρα ως «συνείδηση» της ΕΕ </a:t>
            </a:r>
            <a:endParaRPr sz="1300">
              <a:solidFill>
                <a:srgbClr val="FFFFFF"/>
              </a:solidFill>
            </a:endParaRPr>
          </a:p>
          <a:p>
            <a:pPr lvl="1" marL="868680" indent="-283463">
              <a:lnSpc>
                <a:spcPct val="80000"/>
              </a:lnSpc>
              <a:spcBef>
                <a:spcPts val="200"/>
              </a:spcBef>
              <a:buClr>
                <a:srgbClr val="FFFFFF"/>
              </a:buClr>
              <a:defRPr sz="1800">
                <a:solidFill>
                  <a:srgbClr val="000000"/>
                </a:solidFill>
              </a:defRPr>
            </a:pPr>
            <a:r>
              <a:rPr sz="1100">
                <a:solidFill>
                  <a:srgbClr val="FFFFFF"/>
                </a:solidFill>
              </a:rPr>
              <a:t>Είναι υπεύθυνη γα την </a:t>
            </a:r>
            <a:r>
              <a:rPr b="1" sz="1100">
                <a:solidFill>
                  <a:srgbClr val="FFFFFF"/>
                </a:solidFill>
              </a:rPr>
              <a:t>υποβολή σχεδίων αναθεωρήσεως </a:t>
            </a:r>
            <a:r>
              <a:rPr sz="1100">
                <a:solidFill>
                  <a:srgbClr val="FFFFFF"/>
                </a:solidFill>
              </a:rPr>
              <a:t>των ευρωπαϊκών συνθηκών (</a:t>
            </a:r>
            <a:r>
              <a:rPr b="1" sz="1100">
                <a:solidFill>
                  <a:srgbClr val="FFFFFF"/>
                </a:solidFill>
              </a:rPr>
              <a:t>θεματοφύλακας των συνθηκών</a:t>
            </a:r>
            <a:r>
              <a:rPr sz="1100">
                <a:solidFill>
                  <a:srgbClr val="FFFFFF"/>
                </a:solidFill>
              </a:rPr>
              <a:t>) και προωθεί το κοινό «συλλογικό» συμφέρον και λειτουργεί ως διαμεσολαβητής μεταξύ κρατών μελών και άλλων Ευρωπαϊκών οργάνων. </a:t>
            </a:r>
            <a:endParaRPr sz="1100">
              <a:solidFill>
                <a:srgbClr val="FFFFFF"/>
              </a:solidFill>
            </a:endParaRPr>
          </a:p>
          <a:p>
            <a:pPr lvl="0">
              <a:lnSpc>
                <a:spcPct val="80000"/>
              </a:lnSpc>
              <a:spcBef>
                <a:spcPts val="300"/>
              </a:spcBef>
              <a:defRPr sz="1800">
                <a:solidFill>
                  <a:srgbClr val="000000"/>
                </a:solidFill>
              </a:defRPr>
            </a:pPr>
            <a:r>
              <a:rPr sz="1300" u="sng">
                <a:solidFill>
                  <a:srgbClr val="FFC000"/>
                </a:solidFill>
              </a:rPr>
              <a:t>3.Καθήκοντα ελέγχου (εκτελεστικά) </a:t>
            </a:r>
            <a:endParaRPr sz="1300">
              <a:solidFill>
                <a:srgbClr val="FFFFFF"/>
              </a:solidFill>
            </a:endParaRPr>
          </a:p>
          <a:p>
            <a:pPr lvl="1" marL="868680" indent="-283463">
              <a:lnSpc>
                <a:spcPct val="80000"/>
              </a:lnSpc>
              <a:spcBef>
                <a:spcPts val="200"/>
              </a:spcBef>
              <a:buClr>
                <a:srgbClr val="FFFFFF"/>
              </a:buClr>
              <a:defRPr sz="1800">
                <a:solidFill>
                  <a:srgbClr val="000000"/>
                </a:solidFill>
              </a:defRPr>
            </a:pPr>
            <a:r>
              <a:rPr sz="1100">
                <a:solidFill>
                  <a:srgbClr val="FFFFFF"/>
                </a:solidFill>
              </a:rPr>
              <a:t>Είναι το εκτελεστικό όργανο της Ένωσης. Αρμόδιο να επιβλέπει την </a:t>
            </a:r>
            <a:r>
              <a:rPr b="1" sz="1100">
                <a:solidFill>
                  <a:srgbClr val="FFFFFF"/>
                </a:solidFill>
              </a:rPr>
              <a:t>εφαρμογή των κοινών πολιτικών </a:t>
            </a:r>
            <a:r>
              <a:rPr sz="1100">
                <a:solidFill>
                  <a:srgbClr val="FFFFFF"/>
                </a:solidFill>
              </a:rPr>
              <a:t>και την εξασφάλιση της ορθής εφαρμογής της ισχύουσας </a:t>
            </a:r>
            <a:r>
              <a:rPr b="1" sz="1100">
                <a:solidFill>
                  <a:srgbClr val="FFFFFF"/>
                </a:solidFill>
              </a:rPr>
              <a:t>ευρωπαϊκής νομοθεσίας </a:t>
            </a:r>
            <a:r>
              <a:rPr sz="1100">
                <a:solidFill>
                  <a:srgbClr val="FFFFFF"/>
                </a:solidFill>
              </a:rPr>
              <a:t>Στα πλαίσια αυτού του ρόλου, έχει δικαίωμα να κινήσει σχετικές νομικές διαδικασίες, όταν ένα κράτος μέλος παραβιάζει τη νομοθεσία, και να προσφύγει στο </a:t>
            </a:r>
            <a:r>
              <a:rPr sz="1100" u="sng">
                <a:solidFill>
                  <a:srgbClr val="410082"/>
                </a:solidFill>
                <a:uFill>
                  <a:solidFill>
                    <a:srgbClr val="410082"/>
                  </a:solidFill>
                </a:uFill>
                <a:hlinkClick r:id="rId4" invalidUrl="" action="" tgtFrame="" tooltip="" history="1" highlightClick="0" endSnd="0"/>
              </a:rPr>
              <a:t>Δικαστήριο των Ευρωπαϊκών Κοινοτήτων</a:t>
            </a:r>
            <a:r>
              <a:rPr sz="1100">
                <a:solidFill>
                  <a:srgbClr val="FFFFFF"/>
                </a:solidFill>
              </a:rPr>
              <a:t> για την επιβολή χρηματικών ποινών, σε περίπτωση μη συμμόρφωσης του κράτους μέλους.</a:t>
            </a:r>
            <a:endParaRPr sz="1100">
              <a:solidFill>
                <a:srgbClr val="FFFFFF"/>
              </a:solidFill>
            </a:endParaRPr>
          </a:p>
          <a:p>
            <a:pPr lvl="0">
              <a:lnSpc>
                <a:spcPct val="80000"/>
              </a:lnSpc>
              <a:spcBef>
                <a:spcPts val="300"/>
              </a:spcBef>
              <a:defRPr sz="1800">
                <a:solidFill>
                  <a:srgbClr val="000000"/>
                </a:solidFill>
              </a:defRPr>
            </a:pPr>
            <a:r>
              <a:rPr sz="1300" u="sng">
                <a:solidFill>
                  <a:srgbClr val="FFC000"/>
                </a:solidFill>
              </a:rPr>
              <a:t>4. Διαχειριστικά καθήκοντα </a:t>
            </a:r>
            <a:r>
              <a:rPr sz="1300">
                <a:solidFill>
                  <a:srgbClr val="FFC000"/>
                </a:solidFill>
              </a:rPr>
              <a:t>- Διαχείριση των οικονομικών της ΕΕ </a:t>
            </a:r>
            <a:endParaRPr sz="1300">
              <a:solidFill>
                <a:srgbClr val="FFFFFF"/>
              </a:solidFill>
            </a:endParaRPr>
          </a:p>
          <a:p>
            <a:pPr lvl="1" marL="868680" indent="-283463">
              <a:lnSpc>
                <a:spcPct val="80000"/>
              </a:lnSpc>
              <a:spcBef>
                <a:spcPts val="200"/>
              </a:spcBef>
              <a:buClr>
                <a:srgbClr val="FFFFFF"/>
              </a:buClr>
              <a:defRPr sz="1800">
                <a:solidFill>
                  <a:srgbClr val="000000"/>
                </a:solidFill>
              </a:defRPr>
            </a:pPr>
            <a:r>
              <a:rPr sz="1100">
                <a:solidFill>
                  <a:srgbClr val="FFFFFF"/>
                </a:solidFill>
              </a:rPr>
              <a:t>συλλογή εισφορών, κατευθυντήριο ρόλο στον προϋπολογισμό, υπεύθυνη για τα έξοδα ευρωπαϊκών προγραμμάτων αναπτυξιακής βοήθειας – έρευνας κτλ</a:t>
            </a:r>
            <a:endParaRPr sz="1100">
              <a:solidFill>
                <a:srgbClr val="FFFFFF"/>
              </a:solidFill>
            </a:endParaRPr>
          </a:p>
          <a:p>
            <a:pPr lvl="0">
              <a:lnSpc>
                <a:spcPct val="80000"/>
              </a:lnSpc>
              <a:spcBef>
                <a:spcPts val="300"/>
              </a:spcBef>
              <a:defRPr sz="1800">
                <a:solidFill>
                  <a:srgbClr val="000000"/>
                </a:solidFill>
              </a:defRPr>
            </a:pPr>
            <a:r>
              <a:rPr sz="1300" u="sng">
                <a:solidFill>
                  <a:srgbClr val="FFC000"/>
                </a:solidFill>
              </a:rPr>
              <a:t>5. Δικαίωμα εκπροσώπησης</a:t>
            </a:r>
            <a:endParaRPr sz="1300">
              <a:solidFill>
                <a:srgbClr val="FFFFFF"/>
              </a:solidFill>
            </a:endParaRPr>
          </a:p>
          <a:p>
            <a:pPr lvl="2" marL="813816" indent="-411480">
              <a:lnSpc>
                <a:spcPct val="80000"/>
              </a:lnSpc>
              <a:spcBef>
                <a:spcPts val="200"/>
              </a:spcBef>
              <a:buSzPct val="65000"/>
              <a:buChar char=""/>
              <a:defRPr sz="1800">
                <a:solidFill>
                  <a:srgbClr val="000000"/>
                </a:solidFill>
              </a:defRPr>
            </a:pPr>
            <a:r>
              <a:rPr sz="1000">
                <a:solidFill>
                  <a:srgbClr val="FFFFFF"/>
                </a:solidFill>
              </a:rPr>
              <a:t>Να εκπροσωπεί την </a:t>
            </a:r>
            <a:r>
              <a:rPr sz="1000">
                <a:solidFill>
                  <a:srgbClr val="FFFFFF"/>
                </a:solidFill>
              </a:rPr>
              <a:t>EE</a:t>
            </a:r>
            <a:r>
              <a:rPr sz="1000">
                <a:solidFill>
                  <a:srgbClr val="FFFFFF"/>
                </a:solidFill>
              </a:rPr>
              <a:t> στις εξωτερικές εμπορικές διαπραγματεύσεις/σχέσεις (</a:t>
            </a:r>
            <a:r>
              <a:rPr sz="1000">
                <a:solidFill>
                  <a:srgbClr val="FFFFFF"/>
                </a:solidFill>
              </a:rPr>
              <a:t>GATT, WTO, UN etc - </a:t>
            </a:r>
            <a:r>
              <a:rPr sz="1000">
                <a:solidFill>
                  <a:srgbClr val="FFFFFF"/>
                </a:solidFill>
              </a:rPr>
              <a:t>διεύρυνση</a:t>
            </a:r>
            <a:r>
              <a:rPr sz="1000">
                <a:solidFill>
                  <a:srgbClr val="FFFFFF"/>
                </a:solidFill>
              </a:rPr>
              <a:t>)</a:t>
            </a:r>
            <a:r>
              <a:rPr sz="1000">
                <a:solidFill>
                  <a:srgbClr val="FFFFFF"/>
                </a:solidFill>
              </a:rPr>
              <a:t> και στη διαπραγμάτευση διεθνών συμφωνιών.</a:t>
            </a:r>
            <a:endParaRPr sz="1000">
              <a:solidFill>
                <a:srgbClr val="FFFFFF"/>
              </a:solidFill>
            </a:endParaRPr>
          </a:p>
          <a:p>
            <a:pPr lvl="1" marL="868680" indent="-283463">
              <a:lnSpc>
                <a:spcPct val="80000"/>
              </a:lnSpc>
              <a:spcBef>
                <a:spcPts val="200"/>
              </a:spcBef>
              <a:buClr>
                <a:srgbClr val="FFFFFF"/>
              </a:buClr>
              <a:defRPr sz="1800">
                <a:solidFill>
                  <a:srgbClr val="000000"/>
                </a:solidFill>
              </a:defRPr>
            </a:pPr>
            <a:endParaRPr sz="1100">
              <a:solidFill>
                <a:srgbClr val="FFFFFF"/>
              </a:solidFill>
            </a:endParaRPr>
          </a:p>
          <a:p>
            <a:pPr lvl="0" marL="411480" indent="-274320">
              <a:lnSpc>
                <a:spcPct val="80000"/>
              </a:lnSpc>
              <a:spcBef>
                <a:spcPts val="3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endParaRPr sz="1300">
              <a:solidFill>
                <a:srgbClr val="FFFFFF"/>
              </a:solidFill>
            </a:endParaRPr>
          </a:p>
          <a:p>
            <a:pPr lvl="0" marL="411480" indent="-274320">
              <a:lnSpc>
                <a:spcPct val="80000"/>
              </a:lnSpc>
              <a:spcBef>
                <a:spcPts val="3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i="1" sz="1300">
                <a:solidFill>
                  <a:srgbClr val="FFFFFF"/>
                </a:solidFill>
              </a:rPr>
              <a:t>         Κατά κανόνα, οι συνεδριάσεις της Επιτροπής διενεργούνται μία φορά την εβδομάδα, εμπιστευτικά, αλλά ενδέχεται να οριστούν και έκτακτες συνεδριάσεις αν κριθεί απαραίτητο από τον πρόεδρο, ο οποίος τις συγκαλεί.</a:t>
            </a:r>
          </a:p>
        </p:txBody>
      </p:sp>
      <p:sp>
        <p:nvSpPr>
          <p:cNvPr id="115" name="Shape 115"/>
          <p:cNvSpPr/>
          <p:nvPr>
            <p:ph type="sldNum" sz="quarter" idx="2"/>
          </p:nvPr>
        </p:nvSpPr>
        <p:spPr>
          <a:xfrm>
            <a:off x="7924800" y="6226175"/>
            <a:ext cx="762000" cy="1905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BABABA"/>
                </a:solidFill>
              </a:rPr>
            </a:fld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4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7" dur="500"/>
                                        <p:tgtEl>
                                          <p:spTgt spid="1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4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10" dur="500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nodeType="afterEffect" presetClass="entr" presetSubtype="4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14" dur="500"/>
                                        <p:tgtEl>
                                          <p:spTgt spid="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4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19" dur="500"/>
                                        <p:tgtEl>
                                          <p:spTgt spid="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Class="entr" presetSubtype="4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22" dur="500"/>
                                        <p:tgtEl>
                                          <p:spTgt spid="1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presetClass="entr" presetSubtype="4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27" dur="500"/>
                                        <p:tgtEl>
                                          <p:spTgt spid="1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Class="entr" presetSubtype="4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30" dur="500"/>
                                        <p:tgtEl>
                                          <p:spTgt spid="1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clickEffect" presetClass="entr" presetSubtype="4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35" dur="500"/>
                                        <p:tgtEl>
                                          <p:spTgt spid="1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Class="entr" presetSubtype="4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1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38" dur="500"/>
                                        <p:tgtEl>
                                          <p:spTgt spid="1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clickEffect" presetClass="entr" presetSubtype="4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43" dur="500"/>
                                        <p:tgtEl>
                                          <p:spTgt spid="1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Class="entr" presetSubtype="4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1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46" dur="500"/>
                                        <p:tgtEl>
                                          <p:spTgt spid="1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nodeType="clickEffect" presetClass="entr" presetSubtype="4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1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51" dur="500"/>
                                        <p:tgtEl>
                                          <p:spTgt spid="1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Class="entr" presetSubtype="4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1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54" dur="500"/>
                                        <p:tgtEl>
                                          <p:spTgt spid="1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Class="entr" presetSubtype="4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1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57" dur="500"/>
                                        <p:tgtEl>
                                          <p:spTgt spid="1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nodeType="clickEffect" presetClass="entr" presetSubtype="4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1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62" dur="500"/>
                                        <p:tgtEl>
                                          <p:spTgt spid="1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nodeType="clickEffect" presetClass="entr" presetSubtype="4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11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67" dur="500"/>
                                        <p:tgtEl>
                                          <p:spTgt spid="11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114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C000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4100">
                <a:solidFill>
                  <a:srgbClr val="FFC000"/>
                </a:solidFill>
                <a:effectLst>
                  <a:outerShdw sx="100000" sy="100000" kx="0" ky="0" algn="b" rotWithShape="0" blurRad="114300" dist="101600" dir="2700000">
                    <a:srgbClr val="000000">
                      <a:alpha val="40000"/>
                    </a:srgbClr>
                  </a:outerShdw>
                </a:effectLst>
              </a:rPr>
              <a:t>Χαρακτηριστικά </a:t>
            </a:r>
          </a:p>
        </p:txBody>
      </p:sp>
      <p:sp>
        <p:nvSpPr>
          <p:cNvPr id="118" name="Shape 118"/>
          <p:cNvSpPr/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/>
          <a:lstStyle/>
          <a:p>
            <a:pPr lvl="1" marL="825246" indent="-269290" defTabSz="868680">
              <a:spcBef>
                <a:spcPts val="500"/>
              </a:spcBef>
              <a:buClr>
                <a:srgbClr val="FFFFFF"/>
              </a:buClr>
              <a:defRPr sz="1800">
                <a:solidFill>
                  <a:srgbClr val="000000"/>
                </a:solidFill>
              </a:defRPr>
            </a:pPr>
            <a:r>
              <a:rPr sz="2090">
                <a:solidFill>
                  <a:srgbClr val="FFFFFF"/>
                </a:solidFill>
              </a:rPr>
              <a:t>Αποτελεί την πιο μεγάλη </a:t>
            </a:r>
            <a:r>
              <a:rPr b="1" sz="2090">
                <a:solidFill>
                  <a:srgbClr val="FFFFFF"/>
                </a:solidFill>
              </a:rPr>
              <a:t>αρχή δημόσιας διοίκησης </a:t>
            </a:r>
            <a:endParaRPr sz="2090">
              <a:solidFill>
                <a:srgbClr val="FFFFFF"/>
              </a:solidFill>
            </a:endParaRPr>
          </a:p>
          <a:p>
            <a:pPr lvl="2" marL="1077163" indent="-217170" defTabSz="868680">
              <a:spcBef>
                <a:spcPts val="400"/>
              </a:spcBef>
              <a:buClr>
                <a:srgbClr val="FFFFFF"/>
              </a:buClr>
              <a:buFont typeface="Wingdings"/>
              <a:defRPr sz="1800">
                <a:solidFill>
                  <a:srgbClr val="000000"/>
                </a:solidFill>
              </a:defRPr>
            </a:pPr>
            <a:r>
              <a:rPr b="1" sz="1900">
                <a:solidFill>
                  <a:srgbClr val="FFFFFF"/>
                </a:solidFill>
              </a:rPr>
              <a:t> </a:t>
            </a:r>
            <a:r>
              <a:rPr sz="1900">
                <a:solidFill>
                  <a:srgbClr val="FFFFFF"/>
                </a:solidFill>
              </a:rPr>
              <a:t>&gt;40,000 υπαλλήλους-μικρότερη</a:t>
            </a:r>
            <a:r>
              <a:rPr sz="1900">
                <a:solidFill>
                  <a:srgbClr val="FFFFFF"/>
                </a:solidFill>
              </a:rPr>
              <a:t> </a:t>
            </a:r>
            <a:r>
              <a:rPr sz="1900">
                <a:solidFill>
                  <a:srgbClr val="FFFFFF"/>
                </a:solidFill>
              </a:rPr>
              <a:t>από αυτή μιας μεσαίας Ευρωπαϊκής πόλης! </a:t>
            </a:r>
            <a:endParaRPr sz="1900">
              <a:solidFill>
                <a:srgbClr val="FFFFFF"/>
              </a:solidFill>
            </a:endParaRPr>
          </a:p>
          <a:p>
            <a:pPr lvl="2" marL="1055446" indent="-195452" defTabSz="868680">
              <a:spcBef>
                <a:spcPts val="400"/>
              </a:spcBef>
              <a:buClr>
                <a:srgbClr val="FFFFFF"/>
              </a:buClr>
              <a:buFont typeface="Wingdings"/>
              <a:defRPr sz="1800">
                <a:solidFill>
                  <a:srgbClr val="000000"/>
                </a:solidFill>
              </a:defRPr>
            </a:pPr>
            <a:r>
              <a:rPr sz="1710">
                <a:solidFill>
                  <a:srgbClr val="FFFFFF"/>
                </a:solidFill>
              </a:rPr>
              <a:t> </a:t>
            </a:r>
            <a:r>
              <a:rPr sz="1900">
                <a:solidFill>
                  <a:srgbClr val="FFFFFF"/>
                </a:solidFill>
              </a:rPr>
              <a:t>Κόστος 2% του Ευρωπαϊκού Προϋπολογισμού ή περίπου €3,3 δισ το 2011, σχεδόν €7 το χρόνο για κάθε πολίτη της ΕΕ!</a:t>
            </a:r>
            <a:endParaRPr sz="1900">
              <a:solidFill>
                <a:srgbClr val="FFFFFF"/>
              </a:solidFill>
            </a:endParaRPr>
          </a:p>
          <a:p>
            <a:pPr lvl="1" marL="825246" indent="-269290" algn="ctr" defTabSz="868680">
              <a:spcBef>
                <a:spcPts val="500"/>
              </a:spcBef>
              <a:buClr>
                <a:srgbClr val="FFFFFF"/>
              </a:buClr>
              <a:defRPr sz="1800">
                <a:solidFill>
                  <a:srgbClr val="000000"/>
                </a:solidFill>
              </a:defRPr>
            </a:pPr>
            <a:r>
              <a:rPr sz="2090">
                <a:solidFill>
                  <a:srgbClr val="FFFFFF"/>
                </a:solidFill>
              </a:rPr>
              <a:t>A</a:t>
            </a:r>
            <a:r>
              <a:rPr sz="2090">
                <a:solidFill>
                  <a:srgbClr val="FFFFFF"/>
                </a:solidFill>
              </a:rPr>
              <a:t>ποτελεί πηγή πολιτικής και διαμόρφωσης κύριων πολιτικών κατευθύνσεων. </a:t>
            </a:r>
            <a:endParaRPr sz="2090">
              <a:solidFill>
                <a:srgbClr val="FFFFFF"/>
              </a:solidFill>
            </a:endParaRPr>
          </a:p>
          <a:p>
            <a:pPr lvl="1" marL="269290" indent="286664" algn="ctr" defTabSz="868680">
              <a:spcBef>
                <a:spcPts val="5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endParaRPr sz="2090">
              <a:solidFill>
                <a:srgbClr val="FFFFFF"/>
              </a:solidFill>
            </a:endParaRPr>
          </a:p>
          <a:p>
            <a:pPr lvl="1" marL="269290" indent="286664" algn="ctr" defTabSz="868680">
              <a:spcBef>
                <a:spcPts val="5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375">
                <a:solidFill>
                  <a:srgbClr val="FFFFFF"/>
                </a:solidFill>
              </a:rPr>
              <a:t>Κριτική:</a:t>
            </a:r>
            <a:endParaRPr sz="2090">
              <a:solidFill>
                <a:srgbClr val="FFFFFF"/>
              </a:solidFill>
            </a:endParaRPr>
          </a:p>
          <a:p>
            <a:pPr lvl="1" marL="825246" indent="-269290" defTabSz="868680">
              <a:spcBef>
                <a:spcPts val="500"/>
              </a:spcBef>
              <a:buClr>
                <a:srgbClr val="FFFFFF"/>
              </a:buClr>
              <a:defRPr sz="1800">
                <a:solidFill>
                  <a:srgbClr val="000000"/>
                </a:solidFill>
              </a:defRPr>
            </a:pPr>
            <a:r>
              <a:rPr sz="2090">
                <a:solidFill>
                  <a:srgbClr val="FFFFFF"/>
                </a:solidFill>
              </a:rPr>
              <a:t>Μη εκλεγμένη, χωρίς νομιμοποίηση από Ευρωπαίους Πολίτες</a:t>
            </a:r>
            <a:endParaRPr sz="2090">
              <a:solidFill>
                <a:srgbClr val="FFFFFF"/>
              </a:solidFill>
            </a:endParaRPr>
          </a:p>
          <a:p>
            <a:pPr lvl="1" marL="825246" indent="-269290" defTabSz="868680">
              <a:spcBef>
                <a:spcPts val="500"/>
              </a:spcBef>
              <a:buClr>
                <a:srgbClr val="FFFFFF"/>
              </a:buClr>
              <a:defRPr sz="1800">
                <a:solidFill>
                  <a:srgbClr val="000000"/>
                </a:solidFill>
              </a:defRPr>
            </a:pPr>
            <a:r>
              <a:rPr sz="2090">
                <a:solidFill>
                  <a:srgbClr val="FFFFFF"/>
                </a:solidFill>
              </a:rPr>
              <a:t>Μεγάλη, ακαταλαβίστικη, αχανής </a:t>
            </a:r>
            <a:endParaRPr sz="2090">
              <a:solidFill>
                <a:srgbClr val="FFFFFF"/>
              </a:solidFill>
            </a:endParaRPr>
          </a:p>
          <a:p>
            <a:pPr lvl="1" marL="825246" indent="-269290" defTabSz="868680">
              <a:spcBef>
                <a:spcPts val="500"/>
              </a:spcBef>
              <a:buClr>
                <a:srgbClr val="FFFFFF"/>
              </a:buClr>
              <a:defRPr sz="1800">
                <a:solidFill>
                  <a:srgbClr val="000000"/>
                </a:solidFill>
              </a:defRPr>
            </a:pPr>
            <a:r>
              <a:rPr sz="2090">
                <a:solidFill>
                  <a:srgbClr val="FFFFFF"/>
                </a:solidFill>
              </a:rPr>
              <a:t>Ακριβή</a:t>
            </a:r>
          </a:p>
        </p:txBody>
      </p:sp>
      <p:sp>
        <p:nvSpPr>
          <p:cNvPr id="119" name="Shape 119"/>
          <p:cNvSpPr/>
          <p:nvPr>
            <p:ph type="sldNum" sz="quarter" idx="2"/>
          </p:nvPr>
        </p:nvSpPr>
        <p:spPr>
          <a:xfrm>
            <a:off x="7924800" y="6226175"/>
            <a:ext cx="762000" cy="1905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BABABA"/>
                </a:solidFill>
              </a:rPr>
            </a:fld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3" dur="2000"/>
                                        <p:tgtEl>
                                          <p:spTgt spid="1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6" dur="2000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1" dur="2000"/>
                                        <p:tgtEl>
                                          <p:spTgt spid="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nodeType="click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6" dur="2000"/>
                                        <p:tgtEl>
                                          <p:spTgt spid="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1" dur="2000"/>
                                        <p:tgtEl>
                                          <p:spTgt spid="1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nodeType="clickEffect" presetClass="exit" presetSubtype="10" presetID="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blinds(horizontal)" transition="out">
                                      <p:cBhvr>
                                        <p:cTn id="35" dur="500" fill="hold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Class="exit" presetSubtype="10" presetID="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blinds(horizontal)" transition="out">
                                      <p:cBhvr>
                                        <p:cTn id="38" dur="500" fill="hold"/>
                                        <p:tgtEl>
                                          <p:spTgt spid="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Class="exit" presetSubtype="10" presetID="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blinds(horizontal)" transition="out">
                                      <p:cBhvr>
                                        <p:cTn id="41" dur="500" fill="hold"/>
                                        <p:tgtEl>
                                          <p:spTgt spid="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Class="exit" presetSubtype="10" presetID="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blinds(horizontal)" transition="out">
                                      <p:cBhvr>
                                        <p:cTn id="44" dur="500" fill="hold"/>
                                        <p:tgtEl>
                                          <p:spTgt spid="1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Class="exit" presetSubtype="10" presetID="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blinds(horizontal)" transition="out">
                                      <p:cBhvr>
                                        <p:cTn id="47" dur="500" fill="hold"/>
                                        <p:tgtEl>
                                          <p:spTgt spid="1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Class="exit" presetSubtype="10" presetID="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blinds(horizontal)" transition="out">
                                      <p:cBhvr>
                                        <p:cTn id="50" dur="500" fill="hold"/>
                                        <p:tgtEl>
                                          <p:spTgt spid="1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Class="exit" presetSubtype="10" presetID="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blinds(horizontal)" transition="out">
                                      <p:cBhvr>
                                        <p:cTn id="53" dur="500" fill="hold"/>
                                        <p:tgtEl>
                                          <p:spTgt spid="1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Class="exit" presetSubtype="10" presetID="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blinds(horizontal)" transition="out">
                                      <p:cBhvr>
                                        <p:cTn id="56" dur="500" fill="hold"/>
                                        <p:tgtEl>
                                          <p:spTgt spid="1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Class="exit" presetSubtype="10" presetID="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blinds(horizontal)" transition="out">
                                      <p:cBhvr>
                                        <p:cTn id="59" dur="500" fill="hold"/>
                                        <p:tgtEl>
                                          <p:spTgt spid="1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Class="exit" presetSubtype="10" presetID="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blinds(horizontal)" transition="out">
                                      <p:cBhvr>
                                        <p:cTn id="62" dur="500" fill="hold"/>
                                        <p:tgtEl>
                                          <p:spTgt spid="1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nodeType="after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1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67" dur="2000"/>
                                        <p:tgtEl>
                                          <p:spTgt spid="1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nodeType="after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/>
                                        <p:tgtEl>
                                          <p:spTgt spid="1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1" dur="2000"/>
                                        <p:tgtEl>
                                          <p:spTgt spid="1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nodeType="click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5" fill="hold"/>
                                        <p:tgtEl>
                                          <p:spTgt spid="1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6" dur="2000"/>
                                        <p:tgtEl>
                                          <p:spTgt spid="1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nodeType="click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0" fill="hold"/>
                                        <p:tgtEl>
                                          <p:spTgt spid="1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81" dur="2000"/>
                                        <p:tgtEl>
                                          <p:spTgt spid="1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nodeType="click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5" fill="hold"/>
                                        <p:tgtEl>
                                          <p:spTgt spid="1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86" dur="2000"/>
                                        <p:tgtEl>
                                          <p:spTgt spid="1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17" grpId="1"/>
      <p:bldP build="p" bldLvl="5" animBg="1" rev="0" advAuto="0" spid="118" grpId="2"/>
      <p:bldP build="p" bldLvl="5" animBg="1" rev="0" advAuto="0" spid="118" grpId="3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3100">
                <a:solidFill>
                  <a:srgbClr val="FFC000"/>
                </a:solidFill>
                <a:effectLst>
                  <a:outerShdw sx="100000" sy="100000" kx="0" ky="0" algn="b" rotWithShape="0" blurRad="114300" dist="101600" dir="2700000">
                    <a:srgbClr val="000000">
                      <a:alpha val="40000"/>
                    </a:srgbClr>
                  </a:outerShdw>
                </a:effectLst>
              </a:rPr>
              <a:t>Χαρακτηριστικά </a:t>
            </a:r>
            <a:br>
              <a:rPr b="1" sz="3100">
                <a:solidFill>
                  <a:srgbClr val="FFC000"/>
                </a:solidFill>
                <a:effectLst>
                  <a:outerShdw sx="100000" sy="100000" kx="0" ky="0" algn="b" rotWithShape="0" blurRad="114300" dist="101600" dir="2700000">
                    <a:srgbClr val="000000">
                      <a:alpha val="40000"/>
                    </a:srgbClr>
                  </a:outerShdw>
                </a:effectLst>
              </a:rPr>
            </a:br>
            <a:r>
              <a:rPr b="1" sz="2800">
                <a:solidFill>
                  <a:srgbClr val="FFC000"/>
                </a:solidFill>
                <a:effectLst>
                  <a:outerShdw sx="100000" sy="100000" kx="0" ky="0" algn="b" rotWithShape="0" blurRad="114300" dist="101600" dir="2700000">
                    <a:srgbClr val="000000">
                      <a:alpha val="40000"/>
                    </a:srgbClr>
                  </a:outerShdw>
                </a:effectLst>
              </a:rPr>
              <a:t> Κολλέγιο των Επιτρόπων </a:t>
            </a:r>
          </a:p>
        </p:txBody>
      </p:sp>
      <p:sp>
        <p:nvSpPr>
          <p:cNvPr id="122" name="Shape 122"/>
          <p:cNvSpPr/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/>
          <a:lstStyle/>
          <a:p>
            <a:pPr lvl="0" marL="444398" indent="-333298" algn="ctr" defTabSz="740663">
              <a:lnSpc>
                <a:spcPct val="90000"/>
              </a:lnSpc>
              <a:spcBef>
                <a:spcPts val="400"/>
              </a:spcBef>
              <a:defRPr sz="1800">
                <a:solidFill>
                  <a:srgbClr val="000000"/>
                </a:solidFill>
              </a:defRPr>
            </a:pPr>
            <a:r>
              <a:rPr sz="2025">
                <a:solidFill>
                  <a:srgbClr val="FFFFFF"/>
                </a:solidFill>
              </a:rPr>
              <a:t>Το κολλέγιο των Επιτρόπων:</a:t>
            </a:r>
            <a:endParaRPr sz="2025">
              <a:solidFill>
                <a:srgbClr val="FFFFFF"/>
              </a:solidFill>
            </a:endParaRPr>
          </a:p>
          <a:p>
            <a:pPr lvl="0" marL="333298" indent="-222199" defTabSz="740663">
              <a:lnSpc>
                <a:spcPct val="90000"/>
              </a:lnSpc>
              <a:spcBef>
                <a:spcPts val="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endParaRPr sz="2025">
              <a:solidFill>
                <a:srgbClr val="FFFFFF"/>
              </a:solidFill>
            </a:endParaRPr>
          </a:p>
          <a:p>
            <a:pPr lvl="1" marL="703630" indent="-229605" defTabSz="740663">
              <a:lnSpc>
                <a:spcPct val="90000"/>
              </a:lnSpc>
              <a:spcBef>
                <a:spcPts val="400"/>
              </a:spcBef>
              <a:buClr>
                <a:srgbClr val="FFFFFF"/>
              </a:buClr>
              <a:defRPr sz="1800">
                <a:solidFill>
                  <a:srgbClr val="000000"/>
                </a:solidFill>
              </a:defRPr>
            </a:pPr>
            <a:r>
              <a:rPr b="1" sz="1782">
                <a:solidFill>
                  <a:srgbClr val="FFFFFF"/>
                </a:solidFill>
              </a:rPr>
              <a:t>Μη-εκλεγμέν</a:t>
            </a:r>
            <a:r>
              <a:rPr b="1" sz="1782">
                <a:solidFill>
                  <a:srgbClr val="FFFFFF"/>
                </a:solidFill>
              </a:rPr>
              <a:t>o</a:t>
            </a:r>
            <a:r>
              <a:rPr sz="1782">
                <a:solidFill>
                  <a:srgbClr val="FFFFFF"/>
                </a:solidFill>
              </a:rPr>
              <a:t> - ορίζεται από τους αρχηγούς των κρατών  μελών με τη σύμφωνη γνώμη του Κοινοβουλίου &amp; τη συναίνεση του εκλεγμένου Προέδρου της</a:t>
            </a:r>
            <a:endParaRPr sz="1782">
              <a:solidFill>
                <a:srgbClr val="FFFFFF"/>
              </a:solidFill>
            </a:endParaRPr>
          </a:p>
          <a:p>
            <a:pPr lvl="1" marL="703630" indent="-229605" defTabSz="740663">
              <a:lnSpc>
                <a:spcPct val="90000"/>
              </a:lnSpc>
              <a:spcBef>
                <a:spcPts val="400"/>
              </a:spcBef>
              <a:buClr>
                <a:srgbClr val="FFFFFF"/>
              </a:buClr>
              <a:defRPr sz="1800">
                <a:solidFill>
                  <a:srgbClr val="000000"/>
                </a:solidFill>
              </a:defRPr>
            </a:pPr>
            <a:endParaRPr sz="1782">
              <a:solidFill>
                <a:srgbClr val="FFFFFF"/>
              </a:solidFill>
            </a:endParaRPr>
          </a:p>
          <a:p>
            <a:pPr lvl="1" marL="703630" indent="-229605" defTabSz="740663">
              <a:lnSpc>
                <a:spcPct val="90000"/>
              </a:lnSpc>
              <a:spcBef>
                <a:spcPts val="400"/>
              </a:spcBef>
              <a:buClr>
                <a:srgbClr val="FFFFFF"/>
              </a:buClr>
              <a:defRPr sz="1800">
                <a:solidFill>
                  <a:srgbClr val="000000"/>
                </a:solidFill>
              </a:defRPr>
            </a:pPr>
            <a:r>
              <a:rPr sz="1782">
                <a:solidFill>
                  <a:srgbClr val="FFFFFF"/>
                </a:solidFill>
              </a:rPr>
              <a:t>Τα μέλη της Επιτροπής επιλέγονται με κριτήριο τις γενικές τους ικανότητες, και την ανεξαρτησία τους. Με τη συνθήκη της Λισσαβώνας, προστίθεται ως νέο κριτήριο η </a:t>
            </a:r>
            <a:r>
              <a:rPr b="1" sz="1782">
                <a:solidFill>
                  <a:srgbClr val="FFFFFF"/>
                </a:solidFill>
              </a:rPr>
              <a:t>προσήλωσή τους στην ευρωπαϊκή ιδέα</a:t>
            </a:r>
            <a:r>
              <a:rPr sz="1782">
                <a:solidFill>
                  <a:srgbClr val="FFFFFF"/>
                </a:solidFill>
              </a:rPr>
              <a:t>.</a:t>
            </a:r>
            <a:endParaRPr sz="1782">
              <a:solidFill>
                <a:srgbClr val="FFFFFF"/>
              </a:solidFill>
            </a:endParaRPr>
          </a:p>
          <a:p>
            <a:pPr lvl="1" marL="703630" indent="-229605" defTabSz="740663">
              <a:lnSpc>
                <a:spcPct val="90000"/>
              </a:lnSpc>
              <a:spcBef>
                <a:spcPts val="400"/>
              </a:spcBef>
              <a:buClr>
                <a:srgbClr val="FFFFFF"/>
              </a:buClr>
              <a:defRPr sz="1800">
                <a:solidFill>
                  <a:srgbClr val="000000"/>
                </a:solidFill>
              </a:defRPr>
            </a:pPr>
            <a:endParaRPr sz="1782">
              <a:solidFill>
                <a:srgbClr val="FFFFFF"/>
              </a:solidFill>
            </a:endParaRPr>
          </a:p>
          <a:p>
            <a:pPr lvl="1" marL="703630" indent="-229605" defTabSz="740663">
              <a:lnSpc>
                <a:spcPct val="90000"/>
              </a:lnSpc>
              <a:spcBef>
                <a:spcPts val="400"/>
              </a:spcBef>
              <a:buClr>
                <a:srgbClr val="FFFFFF"/>
              </a:buClr>
              <a:defRPr sz="1800">
                <a:solidFill>
                  <a:srgbClr val="000000"/>
                </a:solidFill>
              </a:defRPr>
            </a:pPr>
            <a:r>
              <a:rPr b="1" sz="1782">
                <a:solidFill>
                  <a:srgbClr val="FFFFFF"/>
                </a:solidFill>
              </a:rPr>
              <a:t>Ανεξάρτητ</a:t>
            </a:r>
            <a:r>
              <a:rPr b="1" sz="1782">
                <a:solidFill>
                  <a:srgbClr val="FFFFFF"/>
                </a:solidFill>
              </a:rPr>
              <a:t>o</a:t>
            </a:r>
            <a:r>
              <a:rPr sz="1782">
                <a:solidFill>
                  <a:srgbClr val="FFFFFF"/>
                </a:solidFill>
              </a:rPr>
              <a:t> (από εθνικές κυβερνήσεις &amp; κομματική ταυτότητα – τουλάχιστον στη θεωρία).</a:t>
            </a:r>
            <a:endParaRPr sz="1782">
              <a:solidFill>
                <a:srgbClr val="FFFFFF"/>
              </a:solidFill>
            </a:endParaRPr>
          </a:p>
          <a:p>
            <a:pPr lvl="1" marL="703630" indent="-229605" defTabSz="740663">
              <a:lnSpc>
                <a:spcPct val="90000"/>
              </a:lnSpc>
              <a:spcBef>
                <a:spcPts val="400"/>
              </a:spcBef>
              <a:buClr>
                <a:srgbClr val="FFFFFF"/>
              </a:buClr>
              <a:defRPr sz="1800">
                <a:solidFill>
                  <a:srgbClr val="000000"/>
                </a:solidFill>
              </a:defRPr>
            </a:pPr>
            <a:endParaRPr sz="1782">
              <a:solidFill>
                <a:srgbClr val="FFFFFF"/>
              </a:solidFill>
            </a:endParaRPr>
          </a:p>
          <a:p>
            <a:pPr lvl="1" marL="703630" indent="-229605" defTabSz="740663">
              <a:lnSpc>
                <a:spcPct val="90000"/>
              </a:lnSpc>
              <a:spcBef>
                <a:spcPts val="400"/>
              </a:spcBef>
              <a:buClr>
                <a:srgbClr val="FFFFFF"/>
              </a:buClr>
              <a:defRPr sz="1800">
                <a:solidFill>
                  <a:srgbClr val="000000"/>
                </a:solidFill>
              </a:defRPr>
            </a:pPr>
            <a:r>
              <a:rPr sz="1782">
                <a:solidFill>
                  <a:srgbClr val="FFFFFF"/>
                </a:solidFill>
              </a:rPr>
              <a:t>Συνήθως </a:t>
            </a:r>
            <a:r>
              <a:rPr b="1" sz="1782">
                <a:solidFill>
                  <a:srgbClr val="FFFFFF"/>
                </a:solidFill>
              </a:rPr>
              <a:t>τεχνοκράτες</a:t>
            </a:r>
            <a:r>
              <a:rPr sz="1782">
                <a:solidFill>
                  <a:srgbClr val="FFFFFF"/>
                </a:solidFill>
              </a:rPr>
              <a:t> καριέρας.</a:t>
            </a:r>
            <a:endParaRPr sz="1782">
              <a:solidFill>
                <a:srgbClr val="FFFFFF"/>
              </a:solidFill>
            </a:endParaRPr>
          </a:p>
          <a:p>
            <a:pPr lvl="1" marL="703630" indent="-229605" defTabSz="740663">
              <a:lnSpc>
                <a:spcPct val="90000"/>
              </a:lnSpc>
              <a:spcBef>
                <a:spcPts val="400"/>
              </a:spcBef>
              <a:buClr>
                <a:srgbClr val="FFFFFF"/>
              </a:buClr>
              <a:defRPr sz="1800">
                <a:solidFill>
                  <a:srgbClr val="000000"/>
                </a:solidFill>
              </a:defRPr>
            </a:pPr>
            <a:endParaRPr sz="1782">
              <a:solidFill>
                <a:srgbClr val="FFFFFF"/>
              </a:solidFill>
            </a:endParaRPr>
          </a:p>
          <a:p>
            <a:pPr lvl="1" marL="703630" indent="-229605" defTabSz="740663">
              <a:lnSpc>
                <a:spcPct val="90000"/>
              </a:lnSpc>
              <a:spcBef>
                <a:spcPts val="400"/>
              </a:spcBef>
              <a:buClr>
                <a:srgbClr val="FFFFFF"/>
              </a:buClr>
              <a:defRPr sz="1800">
                <a:solidFill>
                  <a:srgbClr val="000000"/>
                </a:solidFill>
              </a:defRPr>
            </a:pPr>
            <a:r>
              <a:rPr sz="1782">
                <a:solidFill>
                  <a:srgbClr val="FFFFFF"/>
                </a:solidFill>
              </a:rPr>
              <a:t>7</a:t>
            </a:r>
            <a:r>
              <a:rPr sz="1782">
                <a:solidFill>
                  <a:srgbClr val="FFFFFF"/>
                </a:solidFill>
              </a:rPr>
              <a:t> </a:t>
            </a:r>
            <a:r>
              <a:rPr sz="1782">
                <a:solidFill>
                  <a:srgbClr val="FFFFFF"/>
                </a:solidFill>
              </a:rPr>
              <a:t>Αντιπρόεδροι (προΐστανται ομάδων εργασίας &amp; ΓΔ).</a:t>
            </a:r>
          </a:p>
        </p:txBody>
      </p:sp>
      <p:sp>
        <p:nvSpPr>
          <p:cNvPr id="123" name="Shape 123"/>
          <p:cNvSpPr/>
          <p:nvPr>
            <p:ph type="sldNum" sz="quarter" idx="2"/>
          </p:nvPr>
        </p:nvSpPr>
        <p:spPr>
          <a:xfrm>
            <a:off x="7924800" y="6226175"/>
            <a:ext cx="762000" cy="1905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BABABA"/>
                </a:solidFill>
              </a:rPr>
            </a:fld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4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1" grpId="1"/>
      <p:bldP build="p" bldLvl="1" animBg="1" rev="0" advAuto="0" spid="122" grpId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type="title"/>
          </p:nvPr>
        </p:nvSpPr>
        <p:spPr>
          <a:xfrm>
            <a:off x="561181" y="681038"/>
            <a:ext cx="8229601" cy="1711871"/>
          </a:xfrm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br>
              <a:rPr b="1" sz="3600">
                <a:solidFill>
                  <a:srgbClr val="E8D38A"/>
                </a:solidFill>
                <a:effectLst>
                  <a:outerShdw sx="100000" sy="100000" kx="0" ky="0" algn="b" rotWithShape="0" blurRad="114300" dist="101600" dir="2700000">
                    <a:srgbClr val="000000">
                      <a:alpha val="40000"/>
                    </a:srgbClr>
                  </a:outerShdw>
                </a:effectLst>
              </a:rPr>
            </a:br>
            <a:r>
              <a:rPr b="1" sz="5100">
                <a:solidFill>
                  <a:srgbClr val="FFC000"/>
                </a:solidFill>
                <a:effectLst>
                  <a:outerShdw sx="100000" sy="100000" kx="0" ky="0" algn="b" rotWithShape="0" blurRad="114300" dist="101600" dir="2700000">
                    <a:srgbClr val="000000">
                      <a:alpha val="40000"/>
                    </a:srgbClr>
                  </a:outerShdw>
                </a:effectLst>
              </a:rPr>
              <a:t>Χαρακτηριστικά</a:t>
            </a:r>
          </a:p>
        </p:txBody>
      </p:sp>
      <p:sp>
        <p:nvSpPr>
          <p:cNvPr id="126" name="Shape 126"/>
          <p:cNvSpPr/>
          <p:nvPr>
            <p:ph type="body" idx="1"/>
          </p:nvPr>
        </p:nvSpPr>
        <p:spPr>
          <a:xfrm>
            <a:off x="254000" y="2044700"/>
            <a:ext cx="8229600" cy="4709160"/>
          </a:xfrm>
          <a:prstGeom prst="rect">
            <a:avLst/>
          </a:prstGeom>
        </p:spPr>
        <p:txBody>
          <a:bodyPr/>
          <a:lstStyle/>
          <a:p>
            <a:pPr lvl="0" marL="411480" indent="-274320" algn="ctr">
              <a:buSzTx/>
              <a:buNone/>
              <a:defRPr sz="1800">
                <a:solidFill>
                  <a:srgbClr val="000000"/>
                </a:solidFill>
              </a:defRPr>
            </a:pPr>
            <a:br>
              <a:rPr sz="2800">
                <a:solidFill>
                  <a:srgbClr val="FFFFFF"/>
                </a:solidFill>
              </a:rPr>
            </a:br>
            <a:endParaRPr sz="2800">
              <a:solidFill>
                <a:srgbClr val="FFC000"/>
              </a:solidFill>
            </a:endParaRPr>
          </a:p>
          <a:p>
            <a:pPr lvl="0" marL="607422" indent="-470262" algn="ctr">
              <a:spcBef>
                <a:spcPts val="700"/>
              </a:spcBef>
              <a:buFont typeface="Wingdings"/>
              <a:buChar char="➢"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C000"/>
                </a:solidFill>
              </a:rPr>
              <a:t>Μοναδικότητα </a:t>
            </a:r>
            <a:endParaRPr sz="3200">
              <a:solidFill>
                <a:srgbClr val="FFC000"/>
              </a:solidFill>
            </a:endParaRPr>
          </a:p>
          <a:p>
            <a:pPr lvl="0" marL="411480" indent="-274320" algn="ctr">
              <a:spcBef>
                <a:spcPts val="7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C000"/>
                </a:solidFill>
              </a:rPr>
              <a:t> </a:t>
            </a:r>
            <a:endParaRPr sz="3200">
              <a:solidFill>
                <a:srgbClr val="FFC000"/>
              </a:solidFill>
            </a:endParaRPr>
          </a:p>
          <a:p>
            <a:pPr lvl="0" marL="607422" indent="-470262" algn="ctr">
              <a:spcBef>
                <a:spcPts val="700"/>
              </a:spcBef>
              <a:buFont typeface="Wingdings"/>
              <a:buChar char="➢"/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C000"/>
                </a:solidFill>
              </a:rPr>
              <a:t>Δυαδικότητα</a:t>
            </a:r>
            <a:br>
              <a:rPr sz="3200">
                <a:solidFill>
                  <a:srgbClr val="FFC000"/>
                </a:solidFill>
              </a:rPr>
            </a:br>
          </a:p>
        </p:txBody>
      </p:sp>
      <p:sp>
        <p:nvSpPr>
          <p:cNvPr id="127" name="Shape 127"/>
          <p:cNvSpPr/>
          <p:nvPr>
            <p:ph type="sldNum" sz="quarter" idx="2"/>
          </p:nvPr>
        </p:nvSpPr>
        <p:spPr>
          <a:xfrm>
            <a:off x="7924800" y="6226175"/>
            <a:ext cx="762000" cy="1905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BABABA"/>
                </a:solidFill>
              </a:rPr>
            </a:fld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0"/>
                                        <p:tgtEl>
                                          <p:spTgt spid="1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0" dur="2000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2000"/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0" dur="2000"/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5" dur="2000"/>
                                        <p:tgtEl>
                                          <p:spTgt spid="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126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>
            <p:ph type="title"/>
          </p:nvPr>
        </p:nvSpPr>
        <p:spPr>
          <a:xfrm>
            <a:off x="457200" y="311447"/>
            <a:ext cx="8229600" cy="1602484"/>
          </a:xfrm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3200">
                <a:solidFill>
                  <a:srgbClr val="FFC000"/>
                </a:solidFill>
                <a:effectLst>
                  <a:outerShdw sx="100000" sy="100000" kx="0" ky="0" algn="b" rotWithShape="0" blurRad="114300" dist="101600" dir="2700000">
                    <a:srgbClr val="000000">
                      <a:alpha val="40000"/>
                    </a:srgbClr>
                  </a:outerShdw>
                </a:effectLst>
              </a:rPr>
              <a:t>Χαρακτηριστικά </a:t>
            </a:r>
            <a:br>
              <a:rPr b="1" sz="3200">
                <a:solidFill>
                  <a:srgbClr val="FFC000"/>
                </a:solidFill>
                <a:effectLst>
                  <a:outerShdw sx="100000" sy="100000" kx="0" ky="0" algn="b" rotWithShape="0" blurRad="114300" dist="101600" dir="2700000">
                    <a:srgbClr val="000000">
                      <a:alpha val="40000"/>
                    </a:srgbClr>
                  </a:outerShdw>
                </a:effectLst>
              </a:rPr>
            </a:br>
            <a:r>
              <a:rPr sz="3200">
                <a:solidFill>
                  <a:srgbClr val="FFC000"/>
                </a:solidFill>
                <a:effectLst>
                  <a:outerShdw sx="100000" sy="100000" kx="0" ky="0" algn="b" rotWithShape="0" blurRad="114300" dist="101600" dir="2700000">
                    <a:srgbClr val="000000">
                      <a:alpha val="40000"/>
                    </a:srgbClr>
                  </a:outerShdw>
                </a:effectLst>
              </a:rPr>
              <a:t>Μοναδικότητα  </a:t>
            </a:r>
            <a:br>
              <a:rPr sz="3200">
                <a:solidFill>
                  <a:srgbClr val="FFC000"/>
                </a:solidFill>
                <a:effectLst>
                  <a:outerShdw sx="100000" sy="100000" kx="0" ky="0" algn="b" rotWithShape="0" blurRad="114300" dist="101600" dir="2700000">
                    <a:srgbClr val="000000">
                      <a:alpha val="40000"/>
                    </a:srgbClr>
                  </a:outerShdw>
                </a:effectLst>
              </a:rPr>
            </a:br>
          </a:p>
        </p:txBody>
      </p:sp>
      <p:sp>
        <p:nvSpPr>
          <p:cNvPr id="130" name="Shape 130"/>
          <p:cNvSpPr/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/>
          <a:lstStyle/>
          <a:p>
            <a:pPr lvl="1" marL="499262" indent="-374446" defTabSz="832104">
              <a:lnSpc>
                <a:spcPct val="80000"/>
              </a:lnSpc>
              <a:spcBef>
                <a:spcPts val="400"/>
              </a:spcBef>
              <a:buSzPct val="65000"/>
              <a:buChar char=""/>
              <a:defRPr sz="1800">
                <a:solidFill>
                  <a:srgbClr val="000000"/>
                </a:solidFill>
              </a:defRPr>
            </a:pPr>
            <a:r>
              <a:rPr sz="2002">
                <a:solidFill>
                  <a:srgbClr val="FFFFFF"/>
                </a:solidFill>
              </a:rPr>
              <a:t>Η Επιτροπή είναι ένας </a:t>
            </a:r>
            <a:r>
              <a:rPr sz="2002">
                <a:solidFill>
                  <a:srgbClr val="FFFFFF"/>
                </a:solidFill>
              </a:rPr>
              <a:t>sui generis </a:t>
            </a:r>
            <a:r>
              <a:rPr sz="2002">
                <a:solidFill>
                  <a:srgbClr val="FFFFFF"/>
                </a:solidFill>
              </a:rPr>
              <a:t>θεσμός, </a:t>
            </a:r>
            <a:r>
              <a:rPr b="1" sz="2002">
                <a:solidFill>
                  <a:srgbClr val="FFFFFF"/>
                </a:solidFill>
              </a:rPr>
              <a:t>υβριδικός</a:t>
            </a:r>
            <a:r>
              <a:rPr sz="2002">
                <a:solidFill>
                  <a:srgbClr val="FFFFFF"/>
                </a:solidFill>
              </a:rPr>
              <a:t> θα έλεγε κανείς. </a:t>
            </a:r>
            <a:endParaRPr sz="2002">
              <a:solidFill>
                <a:srgbClr val="FFFFFF"/>
              </a:solidFill>
            </a:endParaRPr>
          </a:p>
          <a:p>
            <a:pPr lvl="1" marL="499262" indent="-374446" defTabSz="832104">
              <a:lnSpc>
                <a:spcPct val="80000"/>
              </a:lnSpc>
              <a:spcBef>
                <a:spcPts val="400"/>
              </a:spcBef>
              <a:buSzPct val="65000"/>
              <a:buChar char=""/>
              <a:defRPr sz="1800">
                <a:solidFill>
                  <a:srgbClr val="000000"/>
                </a:solidFill>
              </a:defRPr>
            </a:pPr>
            <a:endParaRPr sz="2002">
              <a:solidFill>
                <a:srgbClr val="FFFFFF"/>
              </a:solidFill>
            </a:endParaRPr>
          </a:p>
          <a:p>
            <a:pPr lvl="1" marL="499262" indent="-374446" defTabSz="832104">
              <a:lnSpc>
                <a:spcPct val="80000"/>
              </a:lnSpc>
              <a:spcBef>
                <a:spcPts val="400"/>
              </a:spcBef>
              <a:buSzPct val="65000"/>
              <a:buChar char=""/>
              <a:defRPr sz="1800">
                <a:solidFill>
                  <a:srgbClr val="000000"/>
                </a:solidFill>
              </a:defRPr>
            </a:pPr>
            <a:r>
              <a:rPr sz="2002">
                <a:solidFill>
                  <a:srgbClr val="FFFFFF"/>
                </a:solidFill>
              </a:rPr>
              <a:t>Είναι «</a:t>
            </a:r>
            <a:r>
              <a:rPr b="1" sz="2002">
                <a:solidFill>
                  <a:srgbClr val="FFFFFF"/>
                </a:solidFill>
              </a:rPr>
              <a:t>υπερεθνικός θεσμός</a:t>
            </a:r>
            <a:r>
              <a:rPr sz="2002">
                <a:solidFill>
                  <a:srgbClr val="FFFFFF"/>
                </a:solidFill>
              </a:rPr>
              <a:t>», υπεύθυνη για να προάγει το συμφέρον της Ευρωπαϊκής Ένωσης συνολικά. Οι Επίτροποι παίρνουν όρκο να μην υπηρετούν τα εθνικά τους συμφέροντα.</a:t>
            </a:r>
            <a:endParaRPr sz="2002">
              <a:solidFill>
                <a:srgbClr val="FFFFFF"/>
              </a:solidFill>
            </a:endParaRPr>
          </a:p>
          <a:p>
            <a:pPr lvl="1" marL="499262" indent="-374446" defTabSz="832104">
              <a:lnSpc>
                <a:spcPct val="80000"/>
              </a:lnSpc>
              <a:spcBef>
                <a:spcPts val="400"/>
              </a:spcBef>
              <a:buSzPct val="65000"/>
              <a:buChar char=""/>
              <a:defRPr sz="1800">
                <a:solidFill>
                  <a:srgbClr val="000000"/>
                </a:solidFill>
              </a:defRPr>
            </a:pPr>
            <a:endParaRPr sz="2002">
              <a:solidFill>
                <a:srgbClr val="FFFFFF"/>
              </a:solidFill>
            </a:endParaRPr>
          </a:p>
          <a:p>
            <a:pPr lvl="1" marL="499262" indent="-374446" defTabSz="832104">
              <a:lnSpc>
                <a:spcPct val="80000"/>
              </a:lnSpc>
              <a:spcBef>
                <a:spcPts val="400"/>
              </a:spcBef>
              <a:buSzPct val="65000"/>
              <a:buChar char=""/>
              <a:defRPr sz="1800">
                <a:solidFill>
                  <a:srgbClr val="000000"/>
                </a:solidFill>
              </a:defRPr>
            </a:pPr>
            <a:r>
              <a:rPr sz="2002">
                <a:solidFill>
                  <a:srgbClr val="FFFFFF"/>
                </a:solidFill>
              </a:rPr>
              <a:t>Εκλέγεται από τις εθνικές κυβερνήσεις των κ-μ και με τη σύμφωνη γνώμη του Κοινοβουλίου.</a:t>
            </a:r>
            <a:endParaRPr sz="2002">
              <a:solidFill>
                <a:srgbClr val="FFFFFF"/>
              </a:solidFill>
            </a:endParaRPr>
          </a:p>
          <a:p>
            <a:pPr lvl="1" marL="499262" indent="-374446" defTabSz="832104">
              <a:lnSpc>
                <a:spcPct val="80000"/>
              </a:lnSpc>
              <a:spcBef>
                <a:spcPts val="400"/>
              </a:spcBef>
              <a:buSzPct val="65000"/>
              <a:buChar char=""/>
              <a:defRPr sz="1800">
                <a:solidFill>
                  <a:srgbClr val="000000"/>
                </a:solidFill>
              </a:defRPr>
            </a:pPr>
            <a:endParaRPr sz="2002">
              <a:solidFill>
                <a:srgbClr val="FFFFFF"/>
              </a:solidFill>
            </a:endParaRPr>
          </a:p>
          <a:p>
            <a:pPr lvl="1" marL="499262" indent="-374446" defTabSz="832104">
              <a:lnSpc>
                <a:spcPct val="80000"/>
              </a:lnSpc>
              <a:spcBef>
                <a:spcPts val="400"/>
              </a:spcBef>
              <a:buSzPct val="65000"/>
              <a:buChar char=""/>
              <a:defRPr sz="1800">
                <a:solidFill>
                  <a:srgbClr val="000000"/>
                </a:solidFill>
              </a:defRPr>
            </a:pPr>
            <a:r>
              <a:rPr sz="2002">
                <a:solidFill>
                  <a:srgbClr val="FFFFFF"/>
                </a:solidFill>
              </a:rPr>
              <a:t>Η θητεία της είναι 5ετής και αρχίζει 6 μήνες μετά τις Ευρωεκλογές.</a:t>
            </a:r>
            <a:endParaRPr sz="2002">
              <a:solidFill>
                <a:srgbClr val="FFFFFF"/>
              </a:solidFill>
            </a:endParaRPr>
          </a:p>
          <a:p>
            <a:pPr lvl="1" marL="499262" indent="-374446" defTabSz="832104">
              <a:lnSpc>
                <a:spcPct val="80000"/>
              </a:lnSpc>
              <a:spcBef>
                <a:spcPts val="400"/>
              </a:spcBef>
              <a:buSzPct val="65000"/>
              <a:buChar char=""/>
              <a:defRPr sz="1800">
                <a:solidFill>
                  <a:srgbClr val="000000"/>
                </a:solidFill>
              </a:defRPr>
            </a:pPr>
            <a:endParaRPr sz="2002">
              <a:solidFill>
                <a:srgbClr val="FFFFFF"/>
              </a:solidFill>
            </a:endParaRPr>
          </a:p>
          <a:p>
            <a:pPr lvl="1" marL="499262" indent="-374446" defTabSz="832104">
              <a:lnSpc>
                <a:spcPct val="80000"/>
              </a:lnSpc>
              <a:spcBef>
                <a:spcPts val="400"/>
              </a:spcBef>
              <a:buSzPct val="65000"/>
              <a:buChar char=""/>
              <a:defRPr sz="1800">
                <a:solidFill>
                  <a:srgbClr val="000000"/>
                </a:solidFill>
              </a:defRPr>
            </a:pPr>
            <a:r>
              <a:rPr sz="2002">
                <a:solidFill>
                  <a:srgbClr val="FFFFFF"/>
                </a:solidFill>
              </a:rPr>
              <a:t>Η </a:t>
            </a:r>
            <a:r>
              <a:rPr b="1" sz="2002" u="sng">
                <a:solidFill>
                  <a:srgbClr val="FFFFFF"/>
                </a:solidFill>
              </a:rPr>
              <a:t>έδρα</a:t>
            </a:r>
            <a:r>
              <a:rPr sz="2002">
                <a:solidFill>
                  <a:srgbClr val="FFFFFF"/>
                </a:solidFill>
              </a:rPr>
              <a:t> της είναι στο κτίριο </a:t>
            </a:r>
            <a:r>
              <a:rPr sz="2002">
                <a:solidFill>
                  <a:srgbClr val="FFFFFF"/>
                </a:solidFill>
              </a:rPr>
              <a:t>Berlaymont </a:t>
            </a:r>
            <a:r>
              <a:rPr sz="2002">
                <a:solidFill>
                  <a:srgbClr val="FFFFFF"/>
                </a:solidFill>
              </a:rPr>
              <a:t>στις Βρυξέλλες, διατηρεί </a:t>
            </a:r>
            <a:r>
              <a:rPr b="1" sz="2002" u="sng">
                <a:solidFill>
                  <a:srgbClr val="FFFFFF"/>
                </a:solidFill>
              </a:rPr>
              <a:t>αντιπροσωπείες</a:t>
            </a:r>
            <a:r>
              <a:rPr sz="2002">
                <a:solidFill>
                  <a:srgbClr val="FFFFFF"/>
                </a:solidFill>
              </a:rPr>
              <a:t> σε όλες τις χώρες της Ένωσης ενώ οι υπάλληλοι της είναι σκορπισμένοι σε διάφορα κτίρια στις Βρυξέλλες, στο Λουξεμβούργο και πολλές περιφέρειες της Ευρώπης.</a:t>
            </a:r>
          </a:p>
        </p:txBody>
      </p:sp>
      <p:sp>
        <p:nvSpPr>
          <p:cNvPr id="131" name="Shape 131"/>
          <p:cNvSpPr/>
          <p:nvPr>
            <p:ph type="sldNum" sz="quarter" idx="2"/>
          </p:nvPr>
        </p:nvSpPr>
        <p:spPr>
          <a:xfrm>
            <a:off x="7924800" y="6226175"/>
            <a:ext cx="762000" cy="1905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BABABA"/>
                </a:solidFill>
              </a:rPr>
            </a:fld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9" grpId="1"/>
      <p:bldP build="p" bldLvl="5" animBg="1" rev="0" advAuto="0" spid="130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>
            <p:ph type="body" idx="1"/>
          </p:nvPr>
        </p:nvSpPr>
        <p:spPr>
          <a:xfrm>
            <a:off x="611188" y="1700213"/>
            <a:ext cx="7561261" cy="4392613"/>
          </a:xfrm>
          <a:prstGeom prst="rect">
            <a:avLst/>
          </a:prstGeom>
        </p:spPr>
        <p:txBody>
          <a:bodyPr/>
          <a:lstStyle/>
          <a:p>
            <a:pPr lvl="0" marL="248031" indent="-248031" defTabSz="850391">
              <a:spcBef>
                <a:spcPts val="1500"/>
              </a:spcBef>
              <a:buClr>
                <a:srgbClr val="336699"/>
              </a:buClr>
              <a:defRPr sz="1800">
                <a:solidFill>
                  <a:srgbClr val="000000"/>
                </a:solidFill>
              </a:defRPr>
            </a:pPr>
            <a:endParaRPr sz="1116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marL="248031" indent="-248031" defTabSz="850391">
              <a:spcBef>
                <a:spcPts val="1500"/>
              </a:spcBef>
              <a:buClr>
                <a:srgbClr val="336699"/>
              </a:buClr>
              <a:defRPr sz="1800">
                <a:solidFill>
                  <a:srgbClr val="000000"/>
                </a:solidFill>
              </a:defRPr>
            </a:pPr>
            <a:endParaRPr sz="1116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marL="248031" indent="-248031" defTabSz="850391">
              <a:spcBef>
                <a:spcPts val="1500"/>
              </a:spcBef>
              <a:buClr>
                <a:srgbClr val="336699"/>
              </a:buClr>
              <a:defRPr sz="1800">
                <a:solidFill>
                  <a:srgbClr val="000000"/>
                </a:solidFill>
              </a:defRPr>
            </a:pPr>
            <a:endParaRPr sz="1116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marL="248031" indent="-248031" defTabSz="850391">
              <a:spcBef>
                <a:spcPts val="15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b="1" sz="2604">
                <a:solidFill>
                  <a:srgbClr val="FFFFFF"/>
                </a:solidFill>
              </a:rPr>
              <a:t>    </a:t>
            </a:r>
            <a:r>
              <a:rPr sz="2604">
                <a:solidFill>
                  <a:srgbClr val="FFFFFF"/>
                </a:solidFill>
              </a:rPr>
              <a:t>  </a:t>
            </a:r>
            <a:endParaRPr sz="2604">
              <a:solidFill>
                <a:srgbClr val="FFFFFF"/>
              </a:solidFill>
            </a:endParaRPr>
          </a:p>
          <a:p>
            <a:pPr lvl="0" marL="248031" indent="-248031" algn="ctr" defTabSz="850391">
              <a:spcBef>
                <a:spcPts val="2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b="1" sz="2604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</a:t>
            </a:r>
            <a:r>
              <a:rPr b="1" sz="4092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Αθηνά Μαρκαντώνη</a:t>
            </a:r>
            <a:endParaRPr b="1" sz="4092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marL="248031" indent="-248031" algn="ctr" defTabSz="850391">
              <a:spcBef>
                <a:spcPts val="1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b="1" sz="2418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(PhD University of Kent)</a:t>
            </a:r>
            <a:endParaRPr b="1" sz="2418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marL="248031" indent="-248031" algn="ctr" defTabSz="850391">
              <a:spcBef>
                <a:spcPts val="15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endParaRPr b="1" sz="2604">
              <a:solidFill>
                <a:srgbClr val="FFFFFF"/>
              </a:solidFill>
            </a:endParaRPr>
          </a:p>
          <a:p>
            <a:pPr lvl="0" marL="248031" indent="-248031" algn="ctr" defTabSz="850391">
              <a:spcBef>
                <a:spcPts val="15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b="1" sz="2604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sz="2604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b="1" sz="2604">
                <a:solidFill>
                  <a:srgbClr val="FFFFFF"/>
                </a:solidFill>
                <a:hlinkClick r:id="rId2" invalidUrl="" action="" tgtFrame="" tooltip="" history="1" highlightClick="0" endSnd="0"/>
              </a:rPr>
              <a:t>amarkantoni@di.uoa.gr</a:t>
            </a:r>
          </a:p>
        </p:txBody>
      </p:sp>
      <p:sp>
        <p:nvSpPr>
          <p:cNvPr id="56" name="Shape 56"/>
          <p:cNvSpPr/>
          <p:nvPr>
            <p:ph type="sldNum" sz="quarter" idx="2"/>
          </p:nvPr>
        </p:nvSpPr>
        <p:spPr>
          <a:xfrm>
            <a:off x="7924800" y="6226175"/>
            <a:ext cx="762000" cy="1905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BABABA"/>
                </a:solidFill>
              </a:rPr>
            </a:fld>
          </a:p>
        </p:txBody>
      </p:sp>
    </p:spTree>
  </p:cSld>
  <p:clrMapOvr>
    <a:masterClrMapping/>
  </p:clrMapOvr>
  <p:transition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3200">
                <a:solidFill>
                  <a:srgbClr val="FFC000"/>
                </a:solidFill>
                <a:effectLst>
                  <a:outerShdw sx="100000" sy="100000" kx="0" ky="0" algn="b" rotWithShape="0" blurRad="114300" dist="101600" dir="2700000">
                    <a:srgbClr val="000000">
                      <a:alpha val="40000"/>
                    </a:srgbClr>
                  </a:outerShdw>
                </a:effectLst>
              </a:rPr>
              <a:t>Χαρακτηριστικά </a:t>
            </a:r>
            <a:br>
              <a:rPr b="1" sz="3200">
                <a:solidFill>
                  <a:srgbClr val="FFC000"/>
                </a:solidFill>
                <a:effectLst>
                  <a:outerShdw sx="100000" sy="100000" kx="0" ky="0" algn="b" rotWithShape="0" blurRad="114300" dist="101600" dir="2700000">
                    <a:srgbClr val="000000">
                      <a:alpha val="40000"/>
                    </a:srgbClr>
                  </a:outerShdw>
                </a:effectLst>
              </a:rPr>
            </a:br>
            <a:r>
              <a:rPr sz="3200">
                <a:solidFill>
                  <a:srgbClr val="FFC000"/>
                </a:solidFill>
                <a:effectLst>
                  <a:outerShdw sx="100000" sy="100000" kx="0" ky="0" algn="b" rotWithShape="0" blurRad="114300" dist="101600" dir="2700000">
                    <a:srgbClr val="000000">
                      <a:alpha val="40000"/>
                    </a:srgbClr>
                  </a:outerShdw>
                </a:effectLst>
              </a:rPr>
              <a:t>Δυαδικότητα</a:t>
            </a:r>
          </a:p>
        </p:txBody>
      </p:sp>
      <p:sp>
        <p:nvSpPr>
          <p:cNvPr id="134" name="Shape 134"/>
          <p:cNvSpPr/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/>
          <a:lstStyle/>
          <a:p>
            <a:pPr lvl="0" marL="399135" indent="-266090" algn="ctr" defTabSz="886968">
              <a:lnSpc>
                <a:spcPct val="80000"/>
              </a:lnSpc>
              <a:spcBef>
                <a:spcPts val="3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b="1" sz="1455">
                <a:solidFill>
                  <a:srgbClr val="FFFFFF"/>
                </a:solidFill>
              </a:rPr>
              <a:t>Δυαδικότητα ρόλου</a:t>
            </a:r>
            <a:endParaRPr sz="1455">
              <a:solidFill>
                <a:srgbClr val="FFFFFF"/>
              </a:solidFill>
            </a:endParaRPr>
          </a:p>
          <a:p>
            <a:pPr lvl="0" marL="399135" indent="-266090" algn="ctr" defTabSz="886968">
              <a:lnSpc>
                <a:spcPct val="80000"/>
              </a:lnSpc>
              <a:spcBef>
                <a:spcPts val="3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b="1" sz="1455">
                <a:solidFill>
                  <a:srgbClr val="FFFFFF"/>
                </a:solidFill>
              </a:rPr>
              <a:t>Πολιτικός </a:t>
            </a:r>
            <a:r>
              <a:rPr b="1" sz="1455">
                <a:solidFill>
                  <a:srgbClr val="FFFFFF"/>
                </a:solidFill>
              </a:rPr>
              <a:t>vs </a:t>
            </a:r>
            <a:r>
              <a:rPr b="1" sz="1455">
                <a:solidFill>
                  <a:srgbClr val="FFFFFF"/>
                </a:solidFill>
              </a:rPr>
              <a:t>Διοικητικός</a:t>
            </a:r>
            <a:endParaRPr sz="1455">
              <a:solidFill>
                <a:srgbClr val="FFFFFF"/>
              </a:solidFill>
            </a:endParaRPr>
          </a:p>
          <a:p>
            <a:pPr lvl="0" marL="399135" indent="-266090" defTabSz="886968">
              <a:lnSpc>
                <a:spcPct val="80000"/>
              </a:lnSpc>
              <a:spcBef>
                <a:spcPts val="3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endParaRPr sz="1455">
              <a:solidFill>
                <a:srgbClr val="FFFFFF"/>
              </a:solidFill>
            </a:endParaRPr>
          </a:p>
          <a:p>
            <a:pPr lvl="0" marL="498919" indent="-365874" algn="ctr" defTabSz="886968">
              <a:lnSpc>
                <a:spcPct val="80000"/>
              </a:lnSpc>
              <a:spcBef>
                <a:spcPts val="3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b="1" sz="1455">
                <a:solidFill>
                  <a:srgbClr val="FFFFFF"/>
                </a:solidFill>
              </a:rPr>
              <a:t>1. ΠΟΛΙΤΙΚΟΣ</a:t>
            </a:r>
            <a:r>
              <a:rPr sz="1455">
                <a:solidFill>
                  <a:srgbClr val="FFFFFF"/>
                </a:solidFill>
              </a:rPr>
              <a:t>: </a:t>
            </a:r>
            <a:endParaRPr sz="1455">
              <a:solidFill>
                <a:srgbClr val="FFFFFF"/>
              </a:solidFill>
            </a:endParaRPr>
          </a:p>
          <a:p>
            <a:pPr lvl="0" marL="498919" indent="-365874" defTabSz="886968">
              <a:lnSpc>
                <a:spcPct val="80000"/>
              </a:lnSpc>
              <a:spcBef>
                <a:spcPts val="3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1455">
                <a:solidFill>
                  <a:srgbClr val="FFFFFF"/>
                </a:solidFill>
              </a:rPr>
              <a:t>	το κολλέγιο των Επιτρόπων (28 ένας από κάθε κ-μ, υπεύθυνοι για ένα χαρτοφυλάκιο)</a:t>
            </a:r>
            <a:endParaRPr sz="1455">
              <a:solidFill>
                <a:srgbClr val="FFFFFF"/>
              </a:solidFill>
            </a:endParaRPr>
          </a:p>
          <a:p>
            <a:pPr lvl="0" marL="498919" indent="-365874" algn="ctr" defTabSz="886968">
              <a:lnSpc>
                <a:spcPct val="80000"/>
              </a:lnSpc>
              <a:spcBef>
                <a:spcPts val="3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1455">
                <a:solidFill>
                  <a:srgbClr val="FFFFFF"/>
                </a:solidFill>
              </a:rPr>
              <a:t>	1 Πρόεδρος και 7 Αντιπρόεδροι</a:t>
            </a:r>
            <a:endParaRPr sz="1455">
              <a:solidFill>
                <a:srgbClr val="FFFFFF"/>
              </a:solidFill>
            </a:endParaRPr>
          </a:p>
          <a:p>
            <a:pPr lvl="0" marL="498919" indent="-365874" defTabSz="886968">
              <a:lnSpc>
                <a:spcPct val="80000"/>
              </a:lnSpc>
              <a:spcBef>
                <a:spcPts val="3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endParaRPr sz="1455">
              <a:solidFill>
                <a:srgbClr val="FFFFFF"/>
              </a:solidFill>
            </a:endParaRPr>
          </a:p>
          <a:p>
            <a:pPr lvl="0" marL="399135" indent="-266090" defTabSz="886968">
              <a:lnSpc>
                <a:spcPct val="80000"/>
              </a:lnSpc>
              <a:spcBef>
                <a:spcPts val="3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1455">
                <a:solidFill>
                  <a:srgbClr val="FFFFFF"/>
                </a:solidFill>
              </a:rPr>
              <a:t>					      &amp;</a:t>
            </a:r>
            <a:endParaRPr sz="1455">
              <a:solidFill>
                <a:srgbClr val="FFFFFF"/>
              </a:solidFill>
            </a:endParaRPr>
          </a:p>
          <a:p>
            <a:pPr lvl="0" marL="399135" indent="-266090" defTabSz="886968">
              <a:lnSpc>
                <a:spcPct val="80000"/>
              </a:lnSpc>
              <a:spcBef>
                <a:spcPts val="3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endParaRPr sz="1455">
              <a:solidFill>
                <a:srgbClr val="FFFFFF"/>
              </a:solidFill>
            </a:endParaRPr>
          </a:p>
          <a:p>
            <a:pPr lvl="0" marL="399135" indent="-266090" algn="ctr" defTabSz="886968">
              <a:lnSpc>
                <a:spcPct val="80000"/>
              </a:lnSpc>
              <a:spcBef>
                <a:spcPts val="3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1455">
                <a:solidFill>
                  <a:srgbClr val="FFFFFF"/>
                </a:solidFill>
              </a:rPr>
              <a:t>	</a:t>
            </a:r>
            <a:r>
              <a:rPr b="1" sz="1455">
                <a:solidFill>
                  <a:srgbClr val="FFFFFF"/>
                </a:solidFill>
              </a:rPr>
              <a:t>2. ΔΙΟΙΚΗΤΙΚΟΣ:</a:t>
            </a:r>
            <a:endParaRPr sz="1455">
              <a:solidFill>
                <a:srgbClr val="FFFFFF"/>
              </a:solidFill>
            </a:endParaRPr>
          </a:p>
          <a:p>
            <a:pPr lvl="0" marL="399135" indent="-266090" defTabSz="886968">
              <a:lnSpc>
                <a:spcPct val="80000"/>
              </a:lnSpc>
              <a:spcBef>
                <a:spcPts val="3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1455">
                <a:solidFill>
                  <a:srgbClr val="FFFFFF"/>
                </a:solidFill>
              </a:rPr>
              <a:t> 	οι «Γενικές Διευθύνσεις» &amp; οι «Υπηρεσίες» της Επιτροπής, συνολικά 38 </a:t>
            </a:r>
            <a:endParaRPr sz="1455">
              <a:solidFill>
                <a:srgbClr val="FFFFFF"/>
              </a:solidFill>
            </a:endParaRPr>
          </a:p>
          <a:p>
            <a:pPr lvl="0" marL="399135" indent="-266090" algn="ctr" defTabSz="886968">
              <a:lnSpc>
                <a:spcPct val="80000"/>
              </a:lnSpc>
              <a:spcBef>
                <a:spcPts val="3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1455">
                <a:solidFill>
                  <a:srgbClr val="FFFFFF"/>
                </a:solidFill>
              </a:rPr>
              <a:t>(αντίστοιχα με τα εθνικά Υπουργεία).</a:t>
            </a:r>
            <a:endParaRPr sz="1455">
              <a:solidFill>
                <a:srgbClr val="FFFFFF"/>
              </a:solidFill>
            </a:endParaRPr>
          </a:p>
          <a:p>
            <a:pPr lvl="0" marL="399135" indent="-266090" defTabSz="886968">
              <a:lnSpc>
                <a:spcPct val="80000"/>
              </a:lnSpc>
              <a:spcBef>
                <a:spcPts val="3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1455">
                <a:solidFill>
                  <a:srgbClr val="FFFFFF"/>
                </a:solidFill>
              </a:rPr>
              <a:t>         </a:t>
            </a:r>
            <a:endParaRPr sz="1455">
              <a:solidFill>
                <a:srgbClr val="FFFFFF"/>
              </a:solidFill>
            </a:endParaRPr>
          </a:p>
          <a:p>
            <a:pPr lvl="0" marL="399135" indent="-266090" defTabSz="886968">
              <a:lnSpc>
                <a:spcPct val="80000"/>
              </a:lnSpc>
              <a:spcBef>
                <a:spcPts val="3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1455">
                <a:solidFill>
                  <a:srgbClr val="FFFFFF"/>
                </a:solidFill>
              </a:rPr>
              <a:t>         Ο ρόλος της Eπιτροπής είναι </a:t>
            </a:r>
            <a:r>
              <a:rPr b="1" sz="1455">
                <a:solidFill>
                  <a:srgbClr val="FFFFFF"/>
                </a:solidFill>
              </a:rPr>
              <a:t>πολιτικός</a:t>
            </a:r>
            <a:r>
              <a:rPr sz="1455">
                <a:solidFill>
                  <a:srgbClr val="FFFFFF"/>
                </a:solidFill>
              </a:rPr>
              <a:t> στο μέτρο που επιλέγει και προετοιμάζει το έδαφος επί του οποίου κτίζεται το Ευρωπαϊκό οικοδόμημα, αλλά κατά τα άλλα ο ρόλος της είναι </a:t>
            </a:r>
            <a:r>
              <a:rPr b="1" sz="1455">
                <a:solidFill>
                  <a:srgbClr val="FFFFFF"/>
                </a:solidFill>
              </a:rPr>
              <a:t>τεχνοκρατικός</a:t>
            </a:r>
            <a:r>
              <a:rPr sz="1455">
                <a:solidFill>
                  <a:srgbClr val="FFFFFF"/>
                </a:solidFill>
              </a:rPr>
              <a:t>, εφόσον οι </a:t>
            </a:r>
            <a:r>
              <a:rPr b="1" sz="1455">
                <a:solidFill>
                  <a:srgbClr val="FFFFFF"/>
                </a:solidFill>
              </a:rPr>
              <a:t>προτάσεις της βασίζονται σε τεχνικές ή/και επιστημονικές εκτιμήσεις</a:t>
            </a:r>
            <a:r>
              <a:rPr sz="1455">
                <a:solidFill>
                  <a:srgbClr val="FFFFFF"/>
                </a:solidFill>
              </a:rPr>
              <a:t>.     </a:t>
            </a:r>
            <a:endParaRPr sz="1455">
              <a:solidFill>
                <a:srgbClr val="FFFFFF"/>
              </a:solidFill>
            </a:endParaRPr>
          </a:p>
          <a:p>
            <a:pPr lvl="0" marL="399135" indent="-266090" defTabSz="886968">
              <a:lnSpc>
                <a:spcPct val="80000"/>
              </a:lnSpc>
              <a:spcBef>
                <a:spcPts val="3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endParaRPr sz="1455">
              <a:solidFill>
                <a:srgbClr val="FFFFFF"/>
              </a:solidFill>
            </a:endParaRPr>
          </a:p>
          <a:p>
            <a:pPr lvl="0" marL="399135" indent="-266090" defTabSz="886968">
              <a:lnSpc>
                <a:spcPct val="80000"/>
              </a:lnSpc>
              <a:spcBef>
                <a:spcPts val="3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1455">
                <a:solidFill>
                  <a:srgbClr val="FFFFFF"/>
                </a:solidFill>
              </a:rPr>
              <a:t>         Χρησιμοποιώντας μια «</a:t>
            </a:r>
            <a:r>
              <a:rPr sz="1455" u="sng">
                <a:solidFill>
                  <a:srgbClr val="410082"/>
                </a:solidFill>
                <a:uFill>
                  <a:solidFill>
                    <a:srgbClr val="410082"/>
                  </a:solidFill>
                </a:uFill>
                <a:hlinkClick r:id="rId2" invalidUrl="" action="" tgtFrame="" tooltip="" history="1" highlightClick="0" endSnd="0"/>
              </a:rPr>
              <a:t>μέθοδο ανάλυσης του αντίκτυπου</a:t>
            </a:r>
            <a:r>
              <a:rPr sz="1455">
                <a:solidFill>
                  <a:srgbClr val="FFFFFF"/>
                </a:solidFill>
              </a:rPr>
              <a:t>», η Επιτροπή αναλύει τις άμεσες και έμμεσες επιπτώσεις ενός προτεινόμενου μέτρου (π.χ., στις επιχειρήσεις, στις συναλλαγές, στην απασχόληση, στο περιβάλλον ή στην υγεία). Τα αποτελέσματα κάθε αξιολόγησης δημοσιεύονται. </a:t>
            </a:r>
          </a:p>
        </p:txBody>
      </p:sp>
      <p:sp>
        <p:nvSpPr>
          <p:cNvPr id="135" name="Shape 135"/>
          <p:cNvSpPr/>
          <p:nvPr>
            <p:ph type="sldNum" sz="quarter" idx="2"/>
          </p:nvPr>
        </p:nvSpPr>
        <p:spPr>
          <a:xfrm>
            <a:off x="7924800" y="6226175"/>
            <a:ext cx="762000" cy="1905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BABABA"/>
                </a:solidFill>
              </a:rPr>
            </a:fld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0"/>
                                        <p:tgtEl>
                                          <p:spTgt spid="13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0" dur="2000"/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2000"/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nodeType="after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9" dur="2000"/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4" dur="2000"/>
                                        <p:tgtEl>
                                          <p:spTgt spid="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9" dur="2000"/>
                                        <p:tgtEl>
                                          <p:spTgt spid="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4" dur="2000"/>
                                        <p:tgtEl>
                                          <p:spTgt spid="1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nodeType="after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1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8" dur="2000"/>
                                        <p:tgtEl>
                                          <p:spTgt spid="1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3" dur="2000"/>
                                        <p:tgtEl>
                                          <p:spTgt spid="1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nodeType="after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7" dur="2000"/>
                                        <p:tgtEl>
                                          <p:spTgt spid="1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1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52" dur="2000"/>
                                        <p:tgtEl>
                                          <p:spTgt spid="1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1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57" dur="2000"/>
                                        <p:tgtEl>
                                          <p:spTgt spid="1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13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62" dur="2000"/>
                                        <p:tgtEl>
                                          <p:spTgt spid="13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13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67" dur="2000"/>
                                        <p:tgtEl>
                                          <p:spTgt spid="13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1" fill="hold"/>
                                        <p:tgtEl>
                                          <p:spTgt spid="13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2" dur="2000"/>
                                        <p:tgtEl>
                                          <p:spTgt spid="13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fill="hold"/>
                                        <p:tgtEl>
                                          <p:spTgt spid="13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7" dur="2000"/>
                                        <p:tgtEl>
                                          <p:spTgt spid="13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1" fill="hold"/>
                                        <p:tgtEl>
                                          <p:spTgt spid="13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82" dur="2000"/>
                                        <p:tgtEl>
                                          <p:spTgt spid="13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nodeType="click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6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87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134" grpId="1"/>
      <p:bldP build="whole" bldLvl="1" animBg="1" rev="0" advAuto="0" spid="133" grpId="2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 defTabSz="374904">
              <a:defRPr b="0" sz="1800">
                <a:solidFill>
                  <a:srgbClr val="000000"/>
                </a:solidFill>
                <a:effectLst/>
              </a:defRPr>
            </a:pPr>
            <a:br>
              <a:rPr b="1" sz="1476">
                <a:solidFill>
                  <a:srgbClr val="E8D38A"/>
                </a:solidFill>
                <a:effectLst>
                  <a:outerShdw sx="100000" sy="100000" kx="0" ky="0" algn="b" rotWithShape="0" blurRad="46863" dist="41656" dir="2700000">
                    <a:srgbClr val="000000">
                      <a:alpha val="40000"/>
                    </a:srgbClr>
                  </a:outerShdw>
                </a:effectLst>
              </a:rPr>
            </a:br>
            <a:br>
              <a:rPr b="1" sz="1476">
                <a:solidFill>
                  <a:srgbClr val="E8D38A"/>
                </a:solidFill>
                <a:effectLst>
                  <a:outerShdw sx="100000" sy="100000" kx="0" ky="0" algn="b" rotWithShape="0" blurRad="46863" dist="41656" dir="2700000">
                    <a:srgbClr val="000000">
                      <a:alpha val="40000"/>
                    </a:srgbClr>
                  </a:outerShdw>
                </a:effectLst>
              </a:rPr>
            </a:br>
            <a:br>
              <a:rPr b="1" sz="1476">
                <a:solidFill>
                  <a:srgbClr val="E8D38A"/>
                </a:solidFill>
                <a:effectLst>
                  <a:outerShdw sx="100000" sy="100000" kx="0" ky="0" algn="b" rotWithShape="0" blurRad="46863" dist="41656" dir="2700000">
                    <a:srgbClr val="000000">
                      <a:alpha val="40000"/>
                    </a:srgbClr>
                  </a:outerShdw>
                </a:effectLst>
              </a:rPr>
            </a:br>
            <a:r>
              <a:rPr b="1" sz="1476">
                <a:solidFill>
                  <a:srgbClr val="FFC000"/>
                </a:solidFill>
                <a:effectLst>
                  <a:outerShdw sx="100000" sy="100000" kx="0" ky="0" algn="b" rotWithShape="0" blurRad="46863" dist="41656" dir="2700000">
                    <a:srgbClr val="000000">
                      <a:alpha val="40000"/>
                    </a:srgbClr>
                  </a:outerShdw>
                </a:effectLst>
              </a:rPr>
              <a:t>ΔΟΜΗ:</a:t>
            </a:r>
            <a:br>
              <a:rPr b="1" sz="1476">
                <a:solidFill>
                  <a:srgbClr val="FFC000"/>
                </a:solidFill>
                <a:effectLst>
                  <a:outerShdw sx="100000" sy="100000" kx="0" ky="0" algn="b" rotWithShape="0" blurRad="46863" dist="41656" dir="2700000">
                    <a:srgbClr val="000000">
                      <a:alpha val="40000"/>
                    </a:srgbClr>
                  </a:outerShdw>
                </a:effectLst>
              </a:rPr>
            </a:br>
            <a:r>
              <a:rPr b="1" sz="1107">
                <a:solidFill>
                  <a:srgbClr val="FFC000"/>
                </a:solidFill>
                <a:effectLst>
                  <a:outerShdw sx="100000" sy="100000" kx="0" ky="0" algn="b" rotWithShape="0" blurRad="46863" dist="41656" dir="2700000">
                    <a:srgbClr val="000000">
                      <a:alpha val="40000"/>
                    </a:srgbClr>
                  </a:outerShdw>
                </a:effectLst>
              </a:rPr>
              <a:t>Γενικές Διευθύνσεις και Υπηρεσίες</a:t>
            </a:r>
          </a:p>
        </p:txBody>
      </p:sp>
      <p:sp>
        <p:nvSpPr>
          <p:cNvPr id="138" name="Shape 138"/>
          <p:cNvSpPr/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/>
          <a:lstStyle/>
          <a:p>
            <a:pPr lvl="0" marL="411480" indent="-274320" algn="ctr">
              <a:spcBef>
                <a:spcPts val="7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      </a:t>
            </a:r>
            <a:endParaRPr sz="3000">
              <a:solidFill>
                <a:srgbClr val="FFFFFF"/>
              </a:solidFill>
            </a:endParaRPr>
          </a:p>
          <a:p>
            <a:pPr lvl="0" marL="411480" indent="-274320" algn="ctr">
              <a:buSzTx/>
              <a:buNone/>
              <a:defRPr sz="1800">
                <a:solidFill>
                  <a:srgbClr val="000000"/>
                </a:solidFill>
              </a:defRPr>
            </a:pPr>
            <a:endParaRPr sz="3000">
              <a:solidFill>
                <a:srgbClr val="FFFFFF"/>
              </a:solidFill>
            </a:endParaRPr>
          </a:p>
          <a:p>
            <a:pPr lvl="0" marL="411480" indent="-274320" algn="ctr">
              <a:spcBef>
                <a:spcPts val="7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Το κολλέγιο των Επιτρόπων λειτουργεί παράλληλα με μία μόνιμη, τυπικά </a:t>
            </a:r>
            <a:endParaRPr sz="3000">
              <a:solidFill>
                <a:srgbClr val="FFFFFF"/>
              </a:solidFill>
            </a:endParaRPr>
          </a:p>
          <a:p>
            <a:pPr lvl="0" marL="411480" indent="-274320" algn="ctr">
              <a:spcBef>
                <a:spcPts val="7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b="1" sz="3000">
                <a:solidFill>
                  <a:srgbClr val="FFC000"/>
                </a:solidFill>
              </a:rPr>
              <a:t>α-πολιτική</a:t>
            </a:r>
            <a:r>
              <a:rPr sz="3000">
                <a:solidFill>
                  <a:srgbClr val="FFC000"/>
                </a:solidFill>
              </a:rPr>
              <a:t> </a:t>
            </a:r>
            <a:r>
              <a:rPr b="1" sz="3000">
                <a:solidFill>
                  <a:srgbClr val="FFC000"/>
                </a:solidFill>
              </a:rPr>
              <a:t>γραφειοκρατία/σχήμα διοίκησης</a:t>
            </a:r>
            <a:r>
              <a:rPr sz="3000">
                <a:solidFill>
                  <a:srgbClr val="FFC000"/>
                </a:solidFill>
              </a:rPr>
              <a:t> </a:t>
            </a:r>
            <a:r>
              <a:rPr sz="3000">
                <a:solidFill>
                  <a:srgbClr val="FFFFFF"/>
                </a:solidFill>
              </a:rPr>
              <a:t>που μας είναι γνωστή ως οι «Γενικές Διευθύνσεις» ή τμήματα της Επιτροπής &amp; οι «Υπηρεσίες» συνολικά 38 </a:t>
            </a:r>
            <a:r>
              <a:rPr sz="1400">
                <a:solidFill>
                  <a:srgbClr val="FFFFFF"/>
                </a:solidFill>
              </a:rPr>
              <a:t>(</a:t>
            </a:r>
            <a:r>
              <a:rPr sz="1400">
                <a:solidFill>
                  <a:srgbClr val="FFFFFF"/>
                </a:solidFill>
              </a:rPr>
              <a:t>McCormick, 2014)</a:t>
            </a:r>
            <a:r>
              <a:rPr sz="140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39" name="Shape 139"/>
          <p:cNvSpPr/>
          <p:nvPr>
            <p:ph type="sldNum" sz="quarter" idx="2"/>
          </p:nvPr>
        </p:nvSpPr>
        <p:spPr>
          <a:xfrm>
            <a:off x="7924800" y="6226175"/>
            <a:ext cx="762000" cy="1905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BABABA"/>
                </a:solidFill>
              </a:rPr>
            </a:fld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0"/>
                                        <p:tgtEl>
                                          <p:spTgt spid="13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0" dur="2000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nodeType="after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4" dur="2000"/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9" dur="2000"/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4" dur="2000"/>
                                        <p:tgtEl>
                                          <p:spTgt spid="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138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3600">
                <a:solidFill>
                  <a:srgbClr val="FFC000"/>
                </a:solidFill>
                <a:effectLst>
                  <a:outerShdw sx="100000" sy="100000" kx="0" ky="0" algn="b" rotWithShape="0" blurRad="114300" dist="101600" dir="2700000">
                    <a:srgbClr val="000000">
                      <a:alpha val="40000"/>
                    </a:srgbClr>
                  </a:outerShdw>
                </a:effectLst>
              </a:rPr>
              <a:t>ΔΟΜΗ:</a:t>
            </a:r>
            <a:br>
              <a:rPr b="1" sz="3600">
                <a:solidFill>
                  <a:srgbClr val="FFC000"/>
                </a:solidFill>
                <a:effectLst>
                  <a:outerShdw sx="100000" sy="100000" kx="0" ky="0" algn="b" rotWithShape="0" blurRad="114300" dist="101600" dir="2700000">
                    <a:srgbClr val="000000">
                      <a:alpha val="40000"/>
                    </a:srgbClr>
                  </a:outerShdw>
                </a:effectLst>
              </a:rPr>
            </a:br>
            <a:r>
              <a:rPr b="1" sz="2700">
                <a:solidFill>
                  <a:srgbClr val="FFC000"/>
                </a:solidFill>
                <a:effectLst>
                  <a:outerShdw sx="100000" sy="100000" kx="0" ky="0" algn="b" rotWithShape="0" blurRad="114300" dist="101600" dir="2700000">
                    <a:srgbClr val="000000">
                      <a:alpha val="40000"/>
                    </a:srgbClr>
                  </a:outerShdw>
                </a:effectLst>
              </a:rPr>
              <a:t>Γενικές Διευθύνσεις και Υπηρεσίες</a:t>
            </a:r>
          </a:p>
        </p:txBody>
      </p:sp>
      <p:sp>
        <p:nvSpPr>
          <p:cNvPr id="142" name="Shape 142"/>
          <p:cNvSpPr/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/>
          <a:lstStyle/>
          <a:p>
            <a:pPr lvl="0" marL="370331" indent="-246888" defTabSz="822959">
              <a:lnSpc>
                <a:spcPct val="80000"/>
              </a:lnSpc>
              <a:spcBef>
                <a:spcPts val="2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endParaRPr sz="989">
              <a:solidFill>
                <a:srgbClr val="FFFFFF"/>
              </a:solidFill>
            </a:endParaRPr>
          </a:p>
          <a:p>
            <a:pPr lvl="1" marL="951890" indent="-425195" defTabSz="822959">
              <a:lnSpc>
                <a:spcPct val="80000"/>
              </a:lnSpc>
              <a:spcBef>
                <a:spcPts val="300"/>
              </a:spcBef>
              <a:buClr>
                <a:srgbClr val="FFFFFF"/>
              </a:buClr>
              <a:defRPr sz="1800">
                <a:solidFill>
                  <a:srgbClr val="000000"/>
                </a:solidFill>
              </a:defRPr>
            </a:pPr>
            <a:r>
              <a:rPr sz="1350">
                <a:solidFill>
                  <a:srgbClr val="FFFFFF"/>
                </a:solidFill>
              </a:rPr>
              <a:t>Τα τμήματα είναι γνωστά με την ονομασία «</a:t>
            </a:r>
            <a:r>
              <a:rPr b="1" sz="1350">
                <a:solidFill>
                  <a:srgbClr val="FFFFFF"/>
                </a:solidFill>
              </a:rPr>
              <a:t>Γενικές Διευθύνσεις </a:t>
            </a:r>
            <a:r>
              <a:rPr sz="1350">
                <a:solidFill>
                  <a:srgbClr val="FFFFFF"/>
                </a:solidFill>
              </a:rPr>
              <a:t>(ΓΔ)». Κάθε ΓΔ υπάγεται σε έναν Επίτροπο, έχει το δικό του Γενικό Διευθυντή και ασχολείται με μια συγκεκριμένη </a:t>
            </a:r>
            <a:r>
              <a:rPr b="1" sz="1350">
                <a:solidFill>
                  <a:srgbClr val="FFFFFF"/>
                </a:solidFill>
              </a:rPr>
              <a:t>πολιτική</a:t>
            </a:r>
            <a:r>
              <a:rPr sz="1350">
                <a:solidFill>
                  <a:srgbClr val="FFFFFF"/>
                </a:solidFill>
              </a:rPr>
              <a:t>. </a:t>
            </a:r>
            <a:endParaRPr sz="809">
              <a:solidFill>
                <a:srgbClr val="FFFFFF"/>
              </a:solidFill>
            </a:endParaRPr>
          </a:p>
          <a:p>
            <a:pPr lvl="2" marL="1174775" indent="-360044" defTabSz="822959">
              <a:lnSpc>
                <a:spcPct val="80000"/>
              </a:lnSpc>
              <a:spcBef>
                <a:spcPts val="300"/>
              </a:spcBef>
              <a:buClr>
                <a:srgbClr val="FFFFFF"/>
              </a:buClr>
              <a:buFont typeface="Wingdings"/>
              <a:defRPr sz="1800">
                <a:solidFill>
                  <a:srgbClr val="000000"/>
                </a:solidFill>
              </a:defRPr>
            </a:pPr>
            <a:r>
              <a:rPr sz="1260">
                <a:solidFill>
                  <a:srgbClr val="FFFFFF"/>
                </a:solidFill>
              </a:rPr>
              <a:t>Οι </a:t>
            </a:r>
            <a:r>
              <a:rPr sz="1260">
                <a:solidFill>
                  <a:srgbClr val="FFC000"/>
                </a:solidFill>
              </a:rPr>
              <a:t>Γενικές Διευθύνσεις </a:t>
            </a:r>
            <a:r>
              <a:rPr b="1" sz="1260">
                <a:solidFill>
                  <a:srgbClr val="FFFFFF"/>
                </a:solidFill>
              </a:rPr>
              <a:t>συντάσσουν τις νομοθετικές προτάσεις</a:t>
            </a:r>
            <a:r>
              <a:rPr sz="1260">
                <a:solidFill>
                  <a:srgbClr val="FFFFFF"/>
                </a:solidFill>
              </a:rPr>
              <a:t>, διενεργώντας ευρείες διαβουλεύσεις και σε συνεργασία με τα αρμόδια υπουργεία των κρατών μελών. Οι προτάσεις αυτές, περιλαμβάνονται στη συνέχεια στην ημερήσια διάταξη κάποιας συνεδρίασης της Επιτροπής και υποβάλλονται προς ψηφοφορία. </a:t>
            </a:r>
            <a:r>
              <a:rPr sz="989">
                <a:solidFill>
                  <a:srgbClr val="FFFFFF"/>
                </a:solidFill>
              </a:rPr>
              <a:t>Η λήψη των αποφάσεων για την έγκριση μίας πρότασης γίνεται κατόπιν ψηφοφορίας κατά τη διάρκεια μίας συνεδρίασης ή με γραπτή διαδικασία, κατά την οποία η πρόταση διανέμεται στους επιτρόπους, οι οποίοι με τη σειρά τους κοινοποιούν επιφυλάξεις τους ή άλλες προτεινόμενες τροποποιήσεις. Προβλέπεται επίσης διαδικασία εξουσιοδότησης ενός η περισσότερων μελών της Επιτροπής να λάβουν μία απόφαση, με δυνατότητα περαιτέρω εκχώρησης αυτού του δικαιώματος σε Γενικούς Διευθυντές ή επικεφαλής υπηρεσιών της Επιτροπής.</a:t>
            </a:r>
            <a:endParaRPr sz="720">
              <a:solidFill>
                <a:srgbClr val="FFFFFF"/>
              </a:solidFill>
            </a:endParaRPr>
          </a:p>
          <a:p>
            <a:pPr lvl="1" marL="255117" indent="271576" defTabSz="822959">
              <a:lnSpc>
                <a:spcPct val="80000"/>
              </a:lnSpc>
              <a:spcBef>
                <a:spcPts val="1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endParaRPr sz="1619">
              <a:solidFill>
                <a:srgbClr val="FFFFFF"/>
              </a:solidFill>
            </a:endParaRPr>
          </a:p>
          <a:p>
            <a:pPr lvl="1" marL="951890" indent="-425195" defTabSz="822959">
              <a:lnSpc>
                <a:spcPct val="80000"/>
              </a:lnSpc>
              <a:spcBef>
                <a:spcPts val="300"/>
              </a:spcBef>
              <a:buClr>
                <a:srgbClr val="FFFFFF"/>
              </a:buClr>
              <a:defRPr sz="1800">
                <a:solidFill>
                  <a:srgbClr val="000000"/>
                </a:solidFill>
              </a:defRPr>
            </a:pPr>
            <a:r>
              <a:rPr b="1" sz="1350">
                <a:solidFill>
                  <a:srgbClr val="FFFFFF"/>
                </a:solidFill>
              </a:rPr>
              <a:t>Οι υπηρεσίες </a:t>
            </a:r>
            <a:r>
              <a:rPr sz="1350">
                <a:solidFill>
                  <a:srgbClr val="FFFFFF"/>
                </a:solidFill>
              </a:rPr>
              <a:t>ασχολούνται με </a:t>
            </a:r>
            <a:r>
              <a:rPr b="1" sz="1350">
                <a:solidFill>
                  <a:srgbClr val="FFFFFF"/>
                </a:solidFill>
              </a:rPr>
              <a:t>γενικότερα διοικητικά θέματα</a:t>
            </a:r>
            <a:r>
              <a:rPr sz="1350">
                <a:solidFill>
                  <a:srgbClr val="FFFFFF"/>
                </a:solidFill>
              </a:rPr>
              <a:t> ή έχουν </a:t>
            </a:r>
            <a:r>
              <a:rPr b="1" sz="1350">
                <a:solidFill>
                  <a:srgbClr val="FFFFFF"/>
                </a:solidFill>
              </a:rPr>
              <a:t>συγκεκριμένη αποστολή</a:t>
            </a:r>
            <a:r>
              <a:rPr sz="1350">
                <a:solidFill>
                  <a:srgbClr val="FFFFFF"/>
                </a:solidFill>
              </a:rPr>
              <a:t>, όπως π.χ. την καταπολέμηση της απάτης ή τη δημιουργία στατιστικών.</a:t>
            </a:r>
            <a:endParaRPr sz="809">
              <a:solidFill>
                <a:srgbClr val="FFFFFF"/>
              </a:solidFill>
            </a:endParaRPr>
          </a:p>
          <a:p>
            <a:pPr lvl="1" marL="781812" indent="-255117" defTabSz="822959">
              <a:lnSpc>
                <a:spcPct val="80000"/>
              </a:lnSpc>
              <a:spcBef>
                <a:spcPts val="100"/>
              </a:spcBef>
              <a:buClr>
                <a:srgbClr val="FFFFFF"/>
              </a:buClr>
              <a:defRPr sz="1800">
                <a:solidFill>
                  <a:srgbClr val="000000"/>
                </a:solidFill>
              </a:defRPr>
            </a:pPr>
            <a:endParaRPr sz="3420">
              <a:solidFill>
                <a:srgbClr val="FFFFFF"/>
              </a:solidFill>
            </a:endParaRPr>
          </a:p>
          <a:p>
            <a:pPr lvl="1" marL="951890" indent="-425195" defTabSz="822959">
              <a:lnSpc>
                <a:spcPct val="80000"/>
              </a:lnSpc>
              <a:spcBef>
                <a:spcPts val="300"/>
              </a:spcBef>
              <a:buClr>
                <a:srgbClr val="FFFFFF"/>
              </a:buClr>
              <a:defRPr sz="1800">
                <a:solidFill>
                  <a:srgbClr val="000000"/>
                </a:solidFill>
              </a:defRPr>
            </a:pPr>
            <a:r>
              <a:rPr sz="1350">
                <a:solidFill>
                  <a:srgbClr val="FFFFFF"/>
                </a:solidFill>
              </a:rPr>
              <a:t>Η Επιτροπή λειτουργεί παράλληλα και σε συνεργασία με μια σειρά συμβουλευτικών, </a:t>
            </a:r>
            <a:r>
              <a:rPr b="1" sz="1350">
                <a:solidFill>
                  <a:srgbClr val="FFFFFF"/>
                </a:solidFill>
              </a:rPr>
              <a:t>διοικητικών και κανονιστικών Επιτροπών </a:t>
            </a:r>
            <a:r>
              <a:rPr b="1" sz="1350">
                <a:solidFill>
                  <a:srgbClr val="FFFFFF"/>
                </a:solidFill>
              </a:rPr>
              <a:t>(Commitology</a:t>
            </a:r>
            <a:r>
              <a:rPr sz="1350">
                <a:solidFill>
                  <a:srgbClr val="FFFFFF"/>
                </a:solidFill>
              </a:rPr>
              <a:t>) </a:t>
            </a:r>
            <a:r>
              <a:rPr sz="1350">
                <a:solidFill>
                  <a:srgbClr val="FFFFFF"/>
                </a:solidFill>
              </a:rPr>
              <a:t>που απαρτίζονται από υπαλλήλους των </a:t>
            </a:r>
            <a:r>
              <a:rPr sz="1350">
                <a:solidFill>
                  <a:srgbClr val="FFC000"/>
                </a:solidFill>
              </a:rPr>
              <a:t>κρατών μελών.</a:t>
            </a:r>
            <a:endParaRPr sz="809">
              <a:solidFill>
                <a:srgbClr val="FFFFFF"/>
              </a:solidFill>
            </a:endParaRPr>
          </a:p>
          <a:p>
            <a:pPr lvl="1" marL="255117" indent="271576" defTabSz="822959">
              <a:lnSpc>
                <a:spcPct val="80000"/>
              </a:lnSpc>
              <a:spcBef>
                <a:spcPts val="1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endParaRPr sz="3420">
              <a:solidFill>
                <a:srgbClr val="FFFFFF"/>
              </a:solidFill>
            </a:endParaRPr>
          </a:p>
          <a:p>
            <a:pPr lvl="1" marL="951890" indent="-425195" defTabSz="822959">
              <a:lnSpc>
                <a:spcPct val="80000"/>
              </a:lnSpc>
              <a:spcBef>
                <a:spcPts val="300"/>
              </a:spcBef>
              <a:buClr>
                <a:srgbClr val="FFFFFF"/>
              </a:buClr>
              <a:defRPr sz="1800">
                <a:solidFill>
                  <a:srgbClr val="000000"/>
                </a:solidFill>
              </a:defRPr>
            </a:pPr>
            <a:r>
              <a:rPr sz="1350">
                <a:solidFill>
                  <a:srgbClr val="FFFFFF"/>
                </a:solidFill>
              </a:rPr>
              <a:t>Στενή συνεργασία υπάρχει μεταξύ της Επιτροπής και μιας σειράς από </a:t>
            </a:r>
            <a:r>
              <a:rPr b="1" sz="1350">
                <a:solidFill>
                  <a:srgbClr val="FFFFFF"/>
                </a:solidFill>
              </a:rPr>
              <a:t>επιτροπές εμπειρογνωμόνων </a:t>
            </a:r>
            <a:r>
              <a:rPr sz="1350">
                <a:solidFill>
                  <a:srgbClr val="FFFFFF"/>
                </a:solidFill>
              </a:rPr>
              <a:t>που συστήνονται από εκπροσώπους </a:t>
            </a:r>
            <a:r>
              <a:rPr sz="1350">
                <a:solidFill>
                  <a:srgbClr val="FFC000"/>
                </a:solidFill>
              </a:rPr>
              <a:t>ομάδων ειδικών συμφερόντων</a:t>
            </a:r>
            <a:r>
              <a:rPr sz="1350">
                <a:solidFill>
                  <a:srgbClr val="FFFFFF"/>
                </a:solidFill>
              </a:rPr>
              <a:t>, Εταιρικών &amp; Εθνικών συμφερόντων.</a:t>
            </a:r>
          </a:p>
        </p:txBody>
      </p:sp>
      <p:sp>
        <p:nvSpPr>
          <p:cNvPr id="143" name="Shape 143"/>
          <p:cNvSpPr/>
          <p:nvPr>
            <p:ph type="sldNum" sz="quarter" idx="2"/>
          </p:nvPr>
        </p:nvSpPr>
        <p:spPr>
          <a:xfrm>
            <a:off x="7924800" y="6226175"/>
            <a:ext cx="762000" cy="1905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BABABA"/>
                </a:solidFill>
              </a:rPr>
            </a:fld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0"/>
                                        <p:tgtEl>
                                          <p:spTgt spid="14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0" dur="2000"/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3" dur="2000"/>
                                        <p:tgtEl>
                                          <p:spTgt spid="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6" dur="2000"/>
                                        <p:tgtEl>
                                          <p:spTgt spid="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9" dur="2000"/>
                                        <p:tgtEl>
                                          <p:spTgt spid="1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2" dur="2000"/>
                                        <p:tgtEl>
                                          <p:spTgt spid="1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5" dur="2000"/>
                                        <p:tgtEl>
                                          <p:spTgt spid="1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8" dur="2000"/>
                                        <p:tgtEl>
                                          <p:spTgt spid="1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1" dur="2000"/>
                                        <p:tgtEl>
                                          <p:spTgt spid="1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4" dur="2000"/>
                                        <p:tgtEl>
                                          <p:spTgt spid="1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142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C000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4100">
                <a:solidFill>
                  <a:srgbClr val="FFC000"/>
                </a:solidFill>
                <a:effectLst>
                  <a:outerShdw sx="100000" sy="100000" kx="0" ky="0" algn="b" rotWithShape="0" blurRad="114300" dist="101600" dir="2700000">
                    <a:srgbClr val="000000">
                      <a:alpha val="40000"/>
                    </a:srgbClr>
                  </a:outerShdw>
                </a:effectLst>
              </a:rPr>
              <a:t>ΓΕΝΙΚΕΣ ΔΙΕΥΘΥΝΣΕΙΣ</a:t>
            </a:r>
          </a:p>
        </p:txBody>
      </p:sp>
      <p:sp>
        <p:nvSpPr>
          <p:cNvPr id="146" name="Shape 146"/>
          <p:cNvSpPr/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lIns="0" tIns="0" rIns="0" bIns="0" numCol="2"/>
          <a:lstStyle/>
          <a:p>
            <a:pPr lvl="0">
              <a:lnSpc>
                <a:spcPct val="80000"/>
              </a:lnSpc>
              <a:spcBef>
                <a:spcPts val="300"/>
              </a:spcBef>
              <a:defRPr sz="1800">
                <a:solidFill>
                  <a:srgbClr val="000000"/>
                </a:solidFill>
              </a:defRPr>
            </a:pPr>
            <a:r>
              <a:rPr sz="1300">
                <a:solidFill>
                  <a:srgbClr val="FFFFFF"/>
                </a:solidFill>
              </a:rPr>
              <a:t>EuropeAid – </a:t>
            </a:r>
            <a:r>
              <a:rPr sz="1300">
                <a:solidFill>
                  <a:srgbClr val="FFFFFF"/>
                </a:solidFill>
              </a:rPr>
              <a:t>Ανάπτυξη και Συνεργασία (</a:t>
            </a:r>
            <a:r>
              <a:rPr sz="1300">
                <a:solidFill>
                  <a:srgbClr val="FFFFFF"/>
                </a:solidFill>
              </a:rPr>
              <a:t>DEVCO)</a:t>
            </a:r>
            <a:endParaRPr sz="1300">
              <a:solidFill>
                <a:srgbClr val="FFFFFF"/>
              </a:solidFill>
            </a:endParaRPr>
          </a:p>
          <a:p>
            <a:pPr lvl="0">
              <a:lnSpc>
                <a:spcPct val="80000"/>
              </a:lnSpc>
              <a:spcBef>
                <a:spcPts val="300"/>
              </a:spcBef>
              <a:defRPr sz="1800">
                <a:solidFill>
                  <a:srgbClr val="000000"/>
                </a:solidFill>
              </a:defRPr>
            </a:pPr>
            <a:r>
              <a:rPr sz="1300">
                <a:solidFill>
                  <a:srgbClr val="FFFFFF"/>
                </a:solidFill>
              </a:rPr>
              <a:t>Eurostat (Στατιστική Υπηρεσία) (ESTAT) </a:t>
            </a:r>
            <a:endParaRPr sz="1300">
              <a:solidFill>
                <a:srgbClr val="FFFFFF"/>
              </a:solidFill>
            </a:endParaRPr>
          </a:p>
          <a:p>
            <a:pPr lvl="0">
              <a:lnSpc>
                <a:spcPct val="80000"/>
              </a:lnSpc>
              <a:spcBef>
                <a:spcPts val="300"/>
              </a:spcBef>
              <a:defRPr sz="1800">
                <a:solidFill>
                  <a:srgbClr val="000000"/>
                </a:solidFill>
              </a:defRPr>
            </a:pPr>
            <a:r>
              <a:rPr b="1" sz="1300">
                <a:solidFill>
                  <a:srgbClr val="FFC000"/>
                </a:solidFill>
              </a:rPr>
              <a:t>Έρευνα και Καινοτομία (RTD) (</a:t>
            </a:r>
            <a:r>
              <a:rPr b="1" sz="1300">
                <a:solidFill>
                  <a:srgbClr val="FFC000"/>
                </a:solidFill>
              </a:rPr>
              <a:t>Carlos Moedas – CMN </a:t>
            </a:r>
            <a:r>
              <a:rPr b="1" sz="1300">
                <a:solidFill>
                  <a:srgbClr val="FFC000"/>
                </a:solidFill>
              </a:rPr>
              <a:t>Έρευνας-Επιστήμης και Καινοτομίας)</a:t>
            </a:r>
            <a:endParaRPr sz="1300">
              <a:solidFill>
                <a:srgbClr val="FFFFFF"/>
              </a:solidFill>
            </a:endParaRPr>
          </a:p>
          <a:p>
            <a:pPr lvl="0">
              <a:lnSpc>
                <a:spcPct val="80000"/>
              </a:lnSpc>
              <a:spcBef>
                <a:spcPts val="300"/>
              </a:spcBef>
              <a:defRPr sz="1800">
                <a:solidFill>
                  <a:srgbClr val="000000"/>
                </a:solidFill>
              </a:defRPr>
            </a:pPr>
            <a:r>
              <a:rPr sz="1300">
                <a:solidFill>
                  <a:srgbClr val="FFFFFF"/>
                </a:solidFill>
              </a:rPr>
              <a:t>Ανθρωπιστική βοήθεια και Πολιτική Προστασία (ECHO) </a:t>
            </a:r>
            <a:endParaRPr sz="1300">
              <a:solidFill>
                <a:srgbClr val="FFFFFF"/>
              </a:solidFill>
            </a:endParaRPr>
          </a:p>
          <a:p>
            <a:pPr lvl="0">
              <a:lnSpc>
                <a:spcPct val="80000"/>
              </a:lnSpc>
              <a:spcBef>
                <a:spcPts val="300"/>
              </a:spcBef>
              <a:defRPr sz="1800">
                <a:solidFill>
                  <a:srgbClr val="000000"/>
                </a:solidFill>
              </a:defRPr>
            </a:pPr>
            <a:r>
              <a:rPr sz="1300">
                <a:solidFill>
                  <a:srgbClr val="FFFFFF"/>
                </a:solidFill>
              </a:rPr>
              <a:t>Ανθρώπινοι Πόροι και Ασφάλεια (HR) </a:t>
            </a:r>
            <a:endParaRPr sz="1300">
              <a:solidFill>
                <a:srgbClr val="FFFFFF"/>
              </a:solidFill>
            </a:endParaRPr>
          </a:p>
          <a:p>
            <a:pPr lvl="0">
              <a:lnSpc>
                <a:spcPct val="80000"/>
              </a:lnSpc>
              <a:spcBef>
                <a:spcPts val="300"/>
              </a:spcBef>
              <a:defRPr sz="1800">
                <a:solidFill>
                  <a:srgbClr val="000000"/>
                </a:solidFill>
              </a:defRPr>
            </a:pPr>
            <a:r>
              <a:rPr sz="1300">
                <a:solidFill>
                  <a:srgbClr val="FFFFFF"/>
                </a:solidFill>
              </a:rPr>
              <a:t>Ανταγωνισμός (COMP) </a:t>
            </a:r>
            <a:endParaRPr sz="1300">
              <a:solidFill>
                <a:srgbClr val="FFFFFF"/>
              </a:solidFill>
            </a:endParaRPr>
          </a:p>
          <a:p>
            <a:pPr lvl="0">
              <a:lnSpc>
                <a:spcPct val="80000"/>
              </a:lnSpc>
              <a:spcBef>
                <a:spcPts val="300"/>
              </a:spcBef>
              <a:defRPr sz="1800">
                <a:solidFill>
                  <a:srgbClr val="000000"/>
                </a:solidFill>
              </a:defRPr>
            </a:pPr>
            <a:r>
              <a:rPr sz="1300">
                <a:solidFill>
                  <a:srgbClr val="FFFFFF"/>
                </a:solidFill>
              </a:rPr>
              <a:t>Απασχόληση, κοινωνικές υποθέσεις και κοινωνική ένταξη (EMPL) </a:t>
            </a:r>
            <a:endParaRPr sz="1300">
              <a:solidFill>
                <a:srgbClr val="FFFFFF"/>
              </a:solidFill>
            </a:endParaRPr>
          </a:p>
          <a:p>
            <a:pPr lvl="0">
              <a:lnSpc>
                <a:spcPct val="80000"/>
              </a:lnSpc>
              <a:spcBef>
                <a:spcPts val="300"/>
              </a:spcBef>
              <a:defRPr sz="1800">
                <a:solidFill>
                  <a:srgbClr val="000000"/>
                </a:solidFill>
              </a:defRPr>
            </a:pPr>
            <a:r>
              <a:rPr sz="1300">
                <a:solidFill>
                  <a:srgbClr val="FFFFFF"/>
                </a:solidFill>
              </a:rPr>
              <a:t>Γενική Γραμματεία (SG) </a:t>
            </a:r>
            <a:endParaRPr sz="1300">
              <a:solidFill>
                <a:srgbClr val="FFFFFF"/>
              </a:solidFill>
            </a:endParaRPr>
          </a:p>
          <a:p>
            <a:pPr lvl="0">
              <a:lnSpc>
                <a:spcPct val="80000"/>
              </a:lnSpc>
              <a:spcBef>
                <a:spcPts val="300"/>
              </a:spcBef>
              <a:defRPr sz="1800">
                <a:solidFill>
                  <a:srgbClr val="000000"/>
                </a:solidFill>
              </a:defRPr>
            </a:pPr>
            <a:r>
              <a:rPr sz="1300">
                <a:solidFill>
                  <a:srgbClr val="FFFFFF"/>
                </a:solidFill>
              </a:rPr>
              <a:t>Γεωργία και αγροτική ανάπτυξη (AGRI) </a:t>
            </a:r>
            <a:endParaRPr sz="1300">
              <a:solidFill>
                <a:srgbClr val="FFFFFF"/>
              </a:solidFill>
            </a:endParaRPr>
          </a:p>
          <a:p>
            <a:pPr lvl="0">
              <a:lnSpc>
                <a:spcPct val="80000"/>
              </a:lnSpc>
              <a:spcBef>
                <a:spcPts val="300"/>
              </a:spcBef>
              <a:defRPr sz="1800">
                <a:solidFill>
                  <a:srgbClr val="000000"/>
                </a:solidFill>
              </a:defRPr>
            </a:pPr>
            <a:r>
              <a:rPr sz="1300">
                <a:solidFill>
                  <a:srgbClr val="FFFFFF"/>
                </a:solidFill>
              </a:rPr>
              <a:t>Διερμηνείας (SCIC) </a:t>
            </a:r>
            <a:endParaRPr sz="1300">
              <a:solidFill>
                <a:srgbClr val="FFFFFF"/>
              </a:solidFill>
            </a:endParaRPr>
          </a:p>
          <a:p>
            <a:pPr lvl="0">
              <a:lnSpc>
                <a:spcPct val="80000"/>
              </a:lnSpc>
              <a:spcBef>
                <a:spcPts val="300"/>
              </a:spcBef>
              <a:defRPr sz="1800">
                <a:solidFill>
                  <a:srgbClr val="000000"/>
                </a:solidFill>
              </a:defRPr>
            </a:pPr>
            <a:r>
              <a:rPr sz="1300">
                <a:solidFill>
                  <a:srgbClr val="FFFFFF"/>
                </a:solidFill>
              </a:rPr>
              <a:t>Διεύρυνση (ELARG) </a:t>
            </a:r>
            <a:endParaRPr sz="1300">
              <a:solidFill>
                <a:srgbClr val="FFFFFF"/>
              </a:solidFill>
            </a:endParaRPr>
          </a:p>
          <a:p>
            <a:pPr lvl="0">
              <a:lnSpc>
                <a:spcPct val="80000"/>
              </a:lnSpc>
              <a:spcBef>
                <a:spcPts val="300"/>
              </a:spcBef>
              <a:defRPr sz="1800">
                <a:solidFill>
                  <a:srgbClr val="000000"/>
                </a:solidFill>
              </a:defRPr>
            </a:pPr>
            <a:r>
              <a:rPr sz="1300">
                <a:solidFill>
                  <a:srgbClr val="FFFFFF"/>
                </a:solidFill>
              </a:rPr>
              <a:t>Δικαιοσύνης (JUST) </a:t>
            </a:r>
            <a:endParaRPr sz="1300">
              <a:solidFill>
                <a:srgbClr val="FFFFFF"/>
              </a:solidFill>
            </a:endParaRPr>
          </a:p>
          <a:p>
            <a:pPr lvl="0">
              <a:lnSpc>
                <a:spcPct val="80000"/>
              </a:lnSpc>
              <a:spcBef>
                <a:spcPts val="300"/>
              </a:spcBef>
              <a:defRPr sz="1800">
                <a:solidFill>
                  <a:srgbClr val="000000"/>
                </a:solidFill>
              </a:defRPr>
            </a:pPr>
            <a:r>
              <a:rPr sz="1300">
                <a:solidFill>
                  <a:srgbClr val="FFFFFF"/>
                </a:solidFill>
              </a:rPr>
              <a:t>Δράση για το κλίμα (CLIMA) </a:t>
            </a:r>
            <a:endParaRPr sz="1300">
              <a:solidFill>
                <a:srgbClr val="FFFFFF"/>
              </a:solidFill>
            </a:endParaRPr>
          </a:p>
          <a:p>
            <a:pPr lvl="0">
              <a:lnSpc>
                <a:spcPct val="80000"/>
              </a:lnSpc>
              <a:spcBef>
                <a:spcPts val="300"/>
              </a:spcBef>
              <a:defRPr sz="1800">
                <a:solidFill>
                  <a:srgbClr val="000000"/>
                </a:solidFill>
              </a:defRPr>
            </a:pPr>
            <a:r>
              <a:rPr b="1" sz="1300">
                <a:solidFill>
                  <a:srgbClr val="FFC000"/>
                </a:solidFill>
              </a:rPr>
              <a:t>Εκπαίδευση και Πολιτισμός (EAC) (Τ</a:t>
            </a:r>
            <a:r>
              <a:rPr b="1" sz="1300">
                <a:solidFill>
                  <a:srgbClr val="FFC000"/>
                </a:solidFill>
              </a:rPr>
              <a:t>ibor Navracsics - CMN </a:t>
            </a:r>
            <a:r>
              <a:rPr b="1" sz="1300">
                <a:solidFill>
                  <a:srgbClr val="FFC000"/>
                </a:solidFill>
              </a:rPr>
              <a:t>Εκπαίδευσης- Κουλτούρας – Νεολαία και Αθλητισμού)</a:t>
            </a:r>
            <a:endParaRPr sz="1300">
              <a:solidFill>
                <a:srgbClr val="FFFFFF"/>
              </a:solidFill>
            </a:endParaRPr>
          </a:p>
          <a:p>
            <a:pPr lvl="0">
              <a:lnSpc>
                <a:spcPct val="80000"/>
              </a:lnSpc>
              <a:spcBef>
                <a:spcPts val="300"/>
              </a:spcBef>
              <a:defRPr sz="1800">
                <a:solidFill>
                  <a:srgbClr val="000000"/>
                </a:solidFill>
              </a:defRPr>
            </a:pPr>
            <a:r>
              <a:rPr sz="1300">
                <a:solidFill>
                  <a:srgbClr val="FFFFFF"/>
                </a:solidFill>
              </a:rPr>
              <a:t>Εμπόριο (TRADE) </a:t>
            </a:r>
            <a:endParaRPr sz="1300">
              <a:solidFill>
                <a:srgbClr val="FFFFFF"/>
              </a:solidFill>
            </a:endParaRPr>
          </a:p>
          <a:p>
            <a:pPr lvl="0">
              <a:lnSpc>
                <a:spcPct val="80000"/>
              </a:lnSpc>
              <a:spcBef>
                <a:spcPts val="300"/>
              </a:spcBef>
              <a:defRPr sz="1800">
                <a:solidFill>
                  <a:srgbClr val="000000"/>
                </a:solidFill>
              </a:defRPr>
            </a:pPr>
            <a:r>
              <a:rPr sz="1300">
                <a:solidFill>
                  <a:srgbClr val="FFFFFF"/>
                </a:solidFill>
              </a:rPr>
              <a:t>Ενέργεια (ENER) </a:t>
            </a:r>
            <a:endParaRPr sz="1300">
              <a:solidFill>
                <a:srgbClr val="FFFFFF"/>
              </a:solidFill>
            </a:endParaRPr>
          </a:p>
          <a:p>
            <a:pPr lvl="0" marL="411480" indent="-274320">
              <a:lnSpc>
                <a:spcPct val="80000"/>
              </a:lnSpc>
              <a:spcBef>
                <a:spcPts val="3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endParaRPr sz="1300">
              <a:solidFill>
                <a:srgbClr val="FFFFFF"/>
              </a:solidFill>
            </a:endParaRPr>
          </a:p>
          <a:p>
            <a:pPr lvl="0">
              <a:lnSpc>
                <a:spcPct val="80000"/>
              </a:lnSpc>
              <a:spcBef>
                <a:spcPts val="300"/>
              </a:spcBef>
              <a:defRPr sz="1800">
                <a:solidFill>
                  <a:srgbClr val="000000"/>
                </a:solidFill>
              </a:defRPr>
            </a:pPr>
            <a:endParaRPr sz="1300">
              <a:solidFill>
                <a:srgbClr val="FFFFFF"/>
              </a:solidFill>
            </a:endParaRPr>
          </a:p>
          <a:p>
            <a:pPr lvl="0">
              <a:lnSpc>
                <a:spcPct val="80000"/>
              </a:lnSpc>
              <a:spcBef>
                <a:spcPts val="300"/>
              </a:spcBef>
              <a:defRPr sz="1800">
                <a:solidFill>
                  <a:srgbClr val="000000"/>
                </a:solidFill>
              </a:defRPr>
            </a:pPr>
            <a:r>
              <a:rPr sz="1300">
                <a:solidFill>
                  <a:srgbClr val="FFFFFF"/>
                </a:solidFill>
              </a:rPr>
              <a:t>Επικοινωνία (COMM) </a:t>
            </a:r>
            <a:endParaRPr sz="1300">
              <a:solidFill>
                <a:srgbClr val="FFFFFF"/>
              </a:solidFill>
            </a:endParaRPr>
          </a:p>
          <a:p>
            <a:pPr lvl="0">
              <a:lnSpc>
                <a:spcPct val="80000"/>
              </a:lnSpc>
              <a:spcBef>
                <a:spcPts val="300"/>
              </a:spcBef>
              <a:defRPr sz="1800">
                <a:solidFill>
                  <a:srgbClr val="000000"/>
                </a:solidFill>
              </a:defRPr>
            </a:pPr>
            <a:r>
              <a:rPr b="1" sz="1300">
                <a:solidFill>
                  <a:srgbClr val="FFC000"/>
                </a:solidFill>
              </a:rPr>
              <a:t>Επικοινωνιακά Δίκτυα, Περιεχόμενο και Τεχνολογίες (CNECT) </a:t>
            </a:r>
            <a:r>
              <a:rPr b="1" sz="1200">
                <a:solidFill>
                  <a:srgbClr val="FFC000"/>
                </a:solidFill>
              </a:rPr>
              <a:t>(Gunther Oettinger CMN H</a:t>
            </a:r>
            <a:r>
              <a:rPr b="1" sz="1200">
                <a:solidFill>
                  <a:srgbClr val="FFC000"/>
                </a:solidFill>
              </a:rPr>
              <a:t>λεκτρονική Οικονομία και Κοινωνία – </a:t>
            </a:r>
            <a:r>
              <a:rPr b="1" sz="1200">
                <a:solidFill>
                  <a:srgbClr val="FFC000"/>
                </a:solidFill>
              </a:rPr>
              <a:t>Digital</a:t>
            </a:r>
            <a:r>
              <a:rPr b="1" sz="1200">
                <a:solidFill>
                  <a:srgbClr val="FFC000"/>
                </a:solidFill>
              </a:rPr>
              <a:t> </a:t>
            </a:r>
            <a:r>
              <a:rPr b="1" sz="1200">
                <a:solidFill>
                  <a:srgbClr val="FFC000"/>
                </a:solidFill>
              </a:rPr>
              <a:t>Economy &amp; Society ) </a:t>
            </a:r>
            <a:endParaRPr b="1" sz="2700">
              <a:solidFill>
                <a:srgbClr val="FFC000"/>
              </a:solidFill>
            </a:endParaRPr>
          </a:p>
          <a:p>
            <a:pPr lvl="0">
              <a:lnSpc>
                <a:spcPct val="80000"/>
              </a:lnSpc>
              <a:spcBef>
                <a:spcPts val="300"/>
              </a:spcBef>
              <a:defRPr sz="1800">
                <a:solidFill>
                  <a:srgbClr val="000000"/>
                </a:solidFill>
              </a:defRPr>
            </a:pPr>
            <a:r>
              <a:rPr sz="1300">
                <a:solidFill>
                  <a:srgbClr val="FFFFFF"/>
                </a:solidFill>
              </a:rPr>
              <a:t>Επιχειρήσεις και βιομηχανία (ENTR) </a:t>
            </a:r>
            <a:endParaRPr sz="1300">
              <a:solidFill>
                <a:srgbClr val="FFFFFF"/>
              </a:solidFill>
            </a:endParaRPr>
          </a:p>
          <a:p>
            <a:pPr lvl="0">
              <a:lnSpc>
                <a:spcPct val="80000"/>
              </a:lnSpc>
              <a:spcBef>
                <a:spcPts val="300"/>
              </a:spcBef>
              <a:defRPr sz="1800">
                <a:solidFill>
                  <a:srgbClr val="000000"/>
                </a:solidFill>
              </a:defRPr>
            </a:pPr>
            <a:r>
              <a:rPr sz="1300">
                <a:solidFill>
                  <a:srgbClr val="FFFFFF"/>
                </a:solidFill>
              </a:rPr>
              <a:t>Εσωτερική αγορά και υπηρεσίες (MARKT) </a:t>
            </a:r>
            <a:endParaRPr sz="1300">
              <a:solidFill>
                <a:srgbClr val="FFFFFF"/>
              </a:solidFill>
            </a:endParaRPr>
          </a:p>
          <a:p>
            <a:pPr lvl="0">
              <a:lnSpc>
                <a:spcPct val="80000"/>
              </a:lnSpc>
              <a:spcBef>
                <a:spcPts val="300"/>
              </a:spcBef>
              <a:defRPr sz="1800">
                <a:solidFill>
                  <a:srgbClr val="000000"/>
                </a:solidFill>
              </a:defRPr>
            </a:pPr>
            <a:r>
              <a:rPr sz="1300">
                <a:solidFill>
                  <a:srgbClr val="FFFFFF"/>
                </a:solidFill>
              </a:rPr>
              <a:t>Εσωτερικών Υποθέσεων (HOME) </a:t>
            </a:r>
            <a:endParaRPr sz="1300">
              <a:solidFill>
                <a:srgbClr val="FFFFFF"/>
              </a:solidFill>
            </a:endParaRPr>
          </a:p>
          <a:p>
            <a:pPr lvl="0">
              <a:lnSpc>
                <a:spcPct val="80000"/>
              </a:lnSpc>
              <a:spcBef>
                <a:spcPts val="300"/>
              </a:spcBef>
              <a:defRPr sz="1800">
                <a:solidFill>
                  <a:srgbClr val="000000"/>
                </a:solidFill>
              </a:defRPr>
            </a:pPr>
            <a:r>
              <a:rPr sz="1300">
                <a:solidFill>
                  <a:srgbClr val="FFFFFF"/>
                </a:solidFill>
              </a:rPr>
              <a:t>Θαλάσσιες υποθέσεις και Αλιεία (MARE) </a:t>
            </a:r>
            <a:endParaRPr sz="1300">
              <a:solidFill>
                <a:srgbClr val="FFFFFF"/>
              </a:solidFill>
            </a:endParaRPr>
          </a:p>
          <a:p>
            <a:pPr lvl="0">
              <a:lnSpc>
                <a:spcPct val="80000"/>
              </a:lnSpc>
              <a:spcBef>
                <a:spcPts val="300"/>
              </a:spcBef>
              <a:defRPr sz="1800">
                <a:solidFill>
                  <a:srgbClr val="000000"/>
                </a:solidFill>
              </a:defRPr>
            </a:pPr>
            <a:r>
              <a:rPr sz="1300">
                <a:solidFill>
                  <a:srgbClr val="FFFFFF"/>
                </a:solidFill>
              </a:rPr>
              <a:t>Κινητικότητα και μεταφορές (MOVE) </a:t>
            </a:r>
            <a:endParaRPr sz="1300">
              <a:solidFill>
                <a:srgbClr val="FFFFFF"/>
              </a:solidFill>
            </a:endParaRPr>
          </a:p>
          <a:p>
            <a:pPr lvl="0">
              <a:lnSpc>
                <a:spcPct val="80000"/>
              </a:lnSpc>
              <a:spcBef>
                <a:spcPts val="300"/>
              </a:spcBef>
              <a:defRPr sz="1800">
                <a:solidFill>
                  <a:srgbClr val="000000"/>
                </a:solidFill>
              </a:defRPr>
            </a:pPr>
            <a:r>
              <a:rPr sz="1300">
                <a:solidFill>
                  <a:srgbClr val="FFFFFF"/>
                </a:solidFill>
              </a:rPr>
              <a:t>Κοινό Κέντρο Ερευνών (JRC) </a:t>
            </a:r>
            <a:endParaRPr sz="1300">
              <a:solidFill>
                <a:srgbClr val="FFFFFF"/>
              </a:solidFill>
            </a:endParaRPr>
          </a:p>
          <a:p>
            <a:pPr lvl="0">
              <a:lnSpc>
                <a:spcPct val="80000"/>
              </a:lnSpc>
              <a:spcBef>
                <a:spcPts val="300"/>
              </a:spcBef>
              <a:defRPr sz="1800">
                <a:solidFill>
                  <a:srgbClr val="000000"/>
                </a:solidFill>
              </a:defRPr>
            </a:pPr>
            <a:r>
              <a:rPr sz="1300">
                <a:solidFill>
                  <a:srgbClr val="FFFFFF"/>
                </a:solidFill>
              </a:rPr>
              <a:t>Μέσα Εξωτερικής Πολιτικής (FPI) </a:t>
            </a:r>
            <a:endParaRPr sz="1300">
              <a:solidFill>
                <a:srgbClr val="FFFFFF"/>
              </a:solidFill>
            </a:endParaRPr>
          </a:p>
          <a:p>
            <a:pPr lvl="0">
              <a:lnSpc>
                <a:spcPct val="80000"/>
              </a:lnSpc>
              <a:spcBef>
                <a:spcPts val="300"/>
              </a:spcBef>
              <a:defRPr sz="1800">
                <a:solidFill>
                  <a:srgbClr val="000000"/>
                </a:solidFill>
              </a:defRPr>
            </a:pPr>
            <a:r>
              <a:rPr sz="1300">
                <a:solidFill>
                  <a:srgbClr val="FFFFFF"/>
                </a:solidFill>
              </a:rPr>
              <a:t>Μετάφραση (DGT) </a:t>
            </a:r>
            <a:endParaRPr sz="1300">
              <a:solidFill>
                <a:srgbClr val="FFFFFF"/>
              </a:solidFill>
            </a:endParaRPr>
          </a:p>
          <a:p>
            <a:pPr lvl="0">
              <a:lnSpc>
                <a:spcPct val="80000"/>
              </a:lnSpc>
              <a:spcBef>
                <a:spcPts val="300"/>
              </a:spcBef>
              <a:defRPr sz="1800">
                <a:solidFill>
                  <a:srgbClr val="000000"/>
                </a:solidFill>
              </a:defRPr>
            </a:pPr>
            <a:r>
              <a:rPr sz="1300">
                <a:solidFill>
                  <a:srgbClr val="FFFFFF"/>
                </a:solidFill>
              </a:rPr>
              <a:t>Οικονομικές και χρηματοδοτικές υποθέσεις (ECFIN) </a:t>
            </a:r>
            <a:endParaRPr sz="1300">
              <a:solidFill>
                <a:srgbClr val="FFFFFF"/>
              </a:solidFill>
            </a:endParaRPr>
          </a:p>
          <a:p>
            <a:pPr lvl="0">
              <a:lnSpc>
                <a:spcPct val="80000"/>
              </a:lnSpc>
              <a:spcBef>
                <a:spcPts val="300"/>
              </a:spcBef>
              <a:defRPr sz="1800">
                <a:solidFill>
                  <a:srgbClr val="000000"/>
                </a:solidFill>
              </a:defRPr>
            </a:pPr>
            <a:r>
              <a:rPr sz="1300">
                <a:solidFill>
                  <a:srgbClr val="FFFFFF"/>
                </a:solidFill>
              </a:rPr>
              <a:t>Περιβάλλον (ENV) </a:t>
            </a:r>
            <a:endParaRPr sz="1300">
              <a:solidFill>
                <a:srgbClr val="FFFFFF"/>
              </a:solidFill>
            </a:endParaRPr>
          </a:p>
          <a:p>
            <a:pPr lvl="0">
              <a:lnSpc>
                <a:spcPct val="80000"/>
              </a:lnSpc>
              <a:spcBef>
                <a:spcPts val="300"/>
              </a:spcBef>
              <a:defRPr sz="1800">
                <a:solidFill>
                  <a:srgbClr val="000000"/>
                </a:solidFill>
              </a:defRPr>
            </a:pPr>
            <a:r>
              <a:rPr sz="1300">
                <a:solidFill>
                  <a:srgbClr val="FFFFFF"/>
                </a:solidFill>
              </a:rPr>
              <a:t>Περιφερειακή πολιτική (REGIO) </a:t>
            </a:r>
            <a:endParaRPr sz="1300">
              <a:solidFill>
                <a:srgbClr val="FFFFFF"/>
              </a:solidFill>
            </a:endParaRPr>
          </a:p>
          <a:p>
            <a:pPr lvl="0">
              <a:lnSpc>
                <a:spcPct val="80000"/>
              </a:lnSpc>
              <a:spcBef>
                <a:spcPts val="300"/>
              </a:spcBef>
              <a:defRPr sz="1800">
                <a:solidFill>
                  <a:srgbClr val="000000"/>
                </a:solidFill>
              </a:defRPr>
            </a:pPr>
            <a:r>
              <a:rPr b="1" sz="1300">
                <a:solidFill>
                  <a:srgbClr val="FFC000"/>
                </a:solidFill>
              </a:rPr>
              <a:t>Πληροφορικής (DIGIT) </a:t>
            </a:r>
            <a:endParaRPr sz="1300">
              <a:solidFill>
                <a:srgbClr val="FFFFFF"/>
              </a:solidFill>
            </a:endParaRPr>
          </a:p>
          <a:p>
            <a:pPr lvl="0">
              <a:lnSpc>
                <a:spcPct val="80000"/>
              </a:lnSpc>
              <a:spcBef>
                <a:spcPts val="300"/>
              </a:spcBef>
              <a:defRPr sz="1800">
                <a:solidFill>
                  <a:srgbClr val="000000"/>
                </a:solidFill>
              </a:defRPr>
            </a:pPr>
            <a:r>
              <a:rPr sz="1300">
                <a:solidFill>
                  <a:srgbClr val="FFFFFF"/>
                </a:solidFill>
              </a:rPr>
              <a:t>Προϋπολογισμός (BUDG) </a:t>
            </a:r>
            <a:endParaRPr sz="1300">
              <a:solidFill>
                <a:srgbClr val="FFFFFF"/>
              </a:solidFill>
            </a:endParaRPr>
          </a:p>
          <a:p>
            <a:pPr lvl="0">
              <a:lnSpc>
                <a:spcPct val="80000"/>
              </a:lnSpc>
              <a:spcBef>
                <a:spcPts val="300"/>
              </a:spcBef>
              <a:defRPr sz="1800">
                <a:solidFill>
                  <a:srgbClr val="000000"/>
                </a:solidFill>
              </a:defRPr>
            </a:pPr>
            <a:r>
              <a:rPr sz="1300">
                <a:solidFill>
                  <a:srgbClr val="FFFFFF"/>
                </a:solidFill>
              </a:rPr>
              <a:t>Υγεία και Καταναλωτές (SANCO) </a:t>
            </a:r>
            <a:endParaRPr sz="1300">
              <a:solidFill>
                <a:srgbClr val="FFFFFF"/>
              </a:solidFill>
            </a:endParaRPr>
          </a:p>
          <a:p>
            <a:pPr lvl="0">
              <a:lnSpc>
                <a:spcPct val="80000"/>
              </a:lnSpc>
              <a:spcBef>
                <a:spcPts val="300"/>
              </a:spcBef>
              <a:defRPr sz="1800">
                <a:solidFill>
                  <a:srgbClr val="000000"/>
                </a:solidFill>
              </a:defRPr>
            </a:pPr>
            <a:r>
              <a:rPr sz="1300">
                <a:solidFill>
                  <a:srgbClr val="FFFFFF"/>
                </a:solidFill>
              </a:rPr>
              <a:t>Φορολογία και τελωνειακή ένωση (TAXUD) </a:t>
            </a:r>
          </a:p>
        </p:txBody>
      </p:sp>
      <p:sp>
        <p:nvSpPr>
          <p:cNvPr id="147" name="Shape 147"/>
          <p:cNvSpPr/>
          <p:nvPr>
            <p:ph type="sldNum" sz="quarter" idx="2"/>
          </p:nvPr>
        </p:nvSpPr>
        <p:spPr>
          <a:xfrm>
            <a:off x="7924800" y="6226175"/>
            <a:ext cx="762000" cy="1905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BABABA"/>
                </a:solidFill>
              </a:rPr>
            </a:fld>
          </a:p>
        </p:txBody>
      </p:sp>
    </p:spTree>
  </p:cSld>
  <p:clrMapOvr>
    <a:masterClrMapping/>
  </p:clrMapOvr>
  <p:transition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C000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4100">
                <a:solidFill>
                  <a:srgbClr val="FFC000"/>
                </a:solidFill>
                <a:effectLst>
                  <a:outerShdw sx="100000" sy="100000" kx="0" ky="0" algn="b" rotWithShape="0" blurRad="114300" dist="101600" dir="2700000">
                    <a:srgbClr val="000000">
                      <a:alpha val="40000"/>
                    </a:srgbClr>
                  </a:outerShdw>
                </a:effectLst>
              </a:rPr>
              <a:t>ΥΠΗΡΕΣΙΕΣ</a:t>
            </a:r>
          </a:p>
        </p:txBody>
      </p:sp>
      <p:sp>
        <p:nvSpPr>
          <p:cNvPr id="150" name="Shape 150"/>
          <p:cNvSpPr/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ct val="80000"/>
              </a:lnSpc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sz="2300">
                <a:solidFill>
                  <a:srgbClr val="FFFFFF"/>
                </a:solidFill>
              </a:rPr>
              <a:t>Γραφείο διαχείρισης και εκκαθάρισης ατομικών δικαιωμάτων (PMO) </a:t>
            </a:r>
            <a:endParaRPr sz="2300">
              <a:solidFill>
                <a:srgbClr val="FFFFFF"/>
              </a:solidFill>
            </a:endParaRPr>
          </a:p>
          <a:p>
            <a:pPr lvl="0">
              <a:lnSpc>
                <a:spcPct val="80000"/>
              </a:lnSpc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sz="2300">
                <a:solidFill>
                  <a:srgbClr val="FFFFFF"/>
                </a:solidFill>
              </a:rPr>
              <a:t>Ιστορικά αρχεία </a:t>
            </a:r>
            <a:endParaRPr sz="2300">
              <a:solidFill>
                <a:srgbClr val="FFFFFF"/>
              </a:solidFill>
            </a:endParaRPr>
          </a:p>
          <a:p>
            <a:pPr lvl="0">
              <a:lnSpc>
                <a:spcPct val="80000"/>
              </a:lnSpc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sz="2300">
                <a:solidFill>
                  <a:srgbClr val="FFFFFF"/>
                </a:solidFill>
              </a:rPr>
              <a:t>Κεντρική Βιβλιοθήκη </a:t>
            </a:r>
            <a:endParaRPr sz="2300">
              <a:solidFill>
                <a:srgbClr val="FFFFFF"/>
              </a:solidFill>
            </a:endParaRPr>
          </a:p>
          <a:p>
            <a:pPr lvl="0">
              <a:lnSpc>
                <a:spcPct val="80000"/>
              </a:lnSpc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sz="2300">
                <a:solidFill>
                  <a:srgbClr val="FFFFFF"/>
                </a:solidFill>
              </a:rPr>
              <a:t>Νομική Υπηρεσία (SJ) </a:t>
            </a:r>
            <a:endParaRPr sz="2300">
              <a:solidFill>
                <a:srgbClr val="FFFFFF"/>
              </a:solidFill>
            </a:endParaRPr>
          </a:p>
          <a:p>
            <a:pPr lvl="0">
              <a:lnSpc>
                <a:spcPct val="80000"/>
              </a:lnSpc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sz="2300">
                <a:solidFill>
                  <a:srgbClr val="FFFFFF"/>
                </a:solidFill>
              </a:rPr>
              <a:t>Σώμα συμβούλων ευρωπαϊκής πολιτικής (BEPA) </a:t>
            </a:r>
            <a:endParaRPr sz="2300">
              <a:solidFill>
                <a:srgbClr val="FFFFFF"/>
              </a:solidFill>
            </a:endParaRPr>
          </a:p>
          <a:p>
            <a:pPr lvl="0">
              <a:lnSpc>
                <a:spcPct val="80000"/>
              </a:lnSpc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sz="2300">
                <a:solidFill>
                  <a:srgbClr val="FFFFFF"/>
                </a:solidFill>
              </a:rPr>
              <a:t>Υπεύθυνος προστασίας δεδομένων της Ευρωπαϊκής Επιτροπής </a:t>
            </a:r>
            <a:endParaRPr sz="2300">
              <a:solidFill>
                <a:srgbClr val="FFFFFF"/>
              </a:solidFill>
            </a:endParaRPr>
          </a:p>
          <a:p>
            <a:pPr lvl="0">
              <a:lnSpc>
                <a:spcPct val="80000"/>
              </a:lnSpc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sz="2300">
                <a:solidFill>
                  <a:srgbClr val="FFFFFF"/>
                </a:solidFill>
              </a:rPr>
              <a:t>Υπηρεσία Εκδόσεων (OP) </a:t>
            </a:r>
            <a:endParaRPr sz="2300">
              <a:solidFill>
                <a:srgbClr val="FFFFFF"/>
              </a:solidFill>
            </a:endParaRPr>
          </a:p>
          <a:p>
            <a:pPr lvl="0">
              <a:lnSpc>
                <a:spcPct val="80000"/>
              </a:lnSpc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sz="2300">
                <a:solidFill>
                  <a:srgbClr val="FFFFFF"/>
                </a:solidFill>
              </a:rPr>
              <a:t>Υπηρεσία Καταπολέμησης της Απάτης (OLAF) </a:t>
            </a:r>
            <a:endParaRPr sz="2300">
              <a:solidFill>
                <a:srgbClr val="FFFFFF"/>
              </a:solidFill>
            </a:endParaRPr>
          </a:p>
          <a:p>
            <a:pPr lvl="0">
              <a:lnSpc>
                <a:spcPct val="80000"/>
              </a:lnSpc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sz="2300">
                <a:solidFill>
                  <a:srgbClr val="FFFFFF"/>
                </a:solidFill>
              </a:rPr>
              <a:t>Υπηρεσία εσωτερικού λογιστικού ελέγχου (IAS) </a:t>
            </a:r>
            <a:endParaRPr sz="2300">
              <a:solidFill>
                <a:srgbClr val="FFFFFF"/>
              </a:solidFill>
            </a:endParaRPr>
          </a:p>
          <a:p>
            <a:pPr lvl="0">
              <a:lnSpc>
                <a:spcPct val="80000"/>
              </a:lnSpc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sz="2300">
                <a:solidFill>
                  <a:srgbClr val="FFFFFF"/>
                </a:solidFill>
              </a:rPr>
              <a:t>Υποδομές και διοικητική υποστήριξη - Βρυξέλλες (OIB) </a:t>
            </a:r>
            <a:endParaRPr sz="2300">
              <a:solidFill>
                <a:srgbClr val="FFFFFF"/>
              </a:solidFill>
            </a:endParaRPr>
          </a:p>
          <a:p>
            <a:pPr lvl="0">
              <a:lnSpc>
                <a:spcPct val="80000"/>
              </a:lnSpc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sz="2300">
                <a:solidFill>
                  <a:srgbClr val="FFFFFF"/>
                </a:solidFill>
              </a:rPr>
              <a:t>Υποδομές και διοικητική υποστήριξη - Λουξεμβούργο (OIL) </a:t>
            </a:r>
          </a:p>
        </p:txBody>
      </p:sp>
      <p:sp>
        <p:nvSpPr>
          <p:cNvPr id="151" name="Shape 151"/>
          <p:cNvSpPr/>
          <p:nvPr>
            <p:ph type="sldNum" sz="quarter" idx="2"/>
          </p:nvPr>
        </p:nvSpPr>
        <p:spPr>
          <a:xfrm>
            <a:off x="7924800" y="6226175"/>
            <a:ext cx="762000" cy="1905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BABABA"/>
                </a:solidFill>
              </a:rPr>
            </a:fld>
          </a:p>
        </p:txBody>
      </p:sp>
    </p:spTree>
  </p:cSld>
  <p:clrMapOvr>
    <a:masterClrMapping/>
  </p:clrMapOvr>
  <p:transition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>
            <p:ph type="title"/>
          </p:nvPr>
        </p:nvSpPr>
        <p:spPr>
          <a:xfrm>
            <a:off x="457200" y="274638"/>
            <a:ext cx="8229600" cy="1210147"/>
          </a:xfrm>
          <a:prstGeom prst="rect">
            <a:avLst/>
          </a:prstGeom>
        </p:spPr>
        <p:txBody>
          <a:bodyPr/>
          <a:lstStyle/>
          <a:p>
            <a:pPr lvl="1" defTabSz="886968">
              <a:defRPr b="0" sz="1800">
                <a:solidFill>
                  <a:srgbClr val="000000"/>
                </a:solidFill>
                <a:effectLst/>
              </a:defRPr>
            </a:pPr>
            <a:r>
              <a:rPr b="1" sz="3686">
                <a:solidFill>
                  <a:srgbClr val="FFC000"/>
                </a:solidFill>
              </a:rPr>
              <a:t>Σχέση με το Συμβούλιο</a:t>
            </a:r>
            <a:br>
              <a:rPr b="1" sz="3686">
                <a:solidFill>
                  <a:srgbClr val="FFC000"/>
                </a:solidFill>
              </a:rPr>
            </a:br>
          </a:p>
        </p:txBody>
      </p:sp>
      <p:sp>
        <p:nvSpPr>
          <p:cNvPr id="154" name="Shape 154"/>
          <p:cNvSpPr/>
          <p:nvPr>
            <p:ph type="body" idx="1"/>
          </p:nvPr>
        </p:nvSpPr>
        <p:spPr>
          <a:xfrm>
            <a:off x="395536" y="1196751"/>
            <a:ext cx="8229601" cy="5184618"/>
          </a:xfrm>
          <a:prstGeom prst="rect">
            <a:avLst/>
          </a:prstGeom>
          <a:solidFill>
            <a:srgbClr val="6585CF"/>
          </a:solidFill>
          <a:ln w="25400">
            <a:solidFill>
              <a:srgbClr val="4A6197"/>
            </a:solidFill>
            <a:bevel/>
          </a:ln>
        </p:spPr>
        <p:txBody>
          <a:bodyPr lIns="0" tIns="0" rIns="0" bIns="0"/>
          <a:lstStyle/>
          <a:p>
            <a:pPr lvl="1" marL="280629" indent="298734" defTabSz="905255">
              <a:spcBef>
                <a:spcPts val="5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endParaRPr sz="2376">
              <a:solidFill>
                <a:srgbClr val="FFFFFF"/>
              </a:solidFill>
            </a:endParaRPr>
          </a:p>
          <a:p>
            <a:pPr lvl="2" marL="1122517" indent="-226313" defTabSz="905255">
              <a:spcBef>
                <a:spcPts val="500"/>
              </a:spcBef>
              <a:buClr>
                <a:srgbClr val="FFFFFF"/>
              </a:buClr>
              <a:buFont typeface="Wingdings"/>
              <a:defRPr sz="1800">
                <a:solidFill>
                  <a:srgbClr val="000000"/>
                </a:solidFill>
              </a:defRPr>
            </a:pPr>
            <a:endParaRPr sz="1584">
              <a:solidFill>
                <a:srgbClr val="FFFFFF"/>
              </a:solidFill>
            </a:endParaRPr>
          </a:p>
          <a:p>
            <a:pPr lvl="2" marL="1122517" indent="-226313" defTabSz="905255">
              <a:spcBef>
                <a:spcPts val="500"/>
              </a:spcBef>
              <a:buClr>
                <a:srgbClr val="FFFFFF"/>
              </a:buClr>
              <a:buFont typeface="Wingdings"/>
              <a:defRPr sz="1800">
                <a:solidFill>
                  <a:srgbClr val="000000"/>
                </a:solidFill>
              </a:defRPr>
            </a:pPr>
            <a:endParaRPr sz="1584">
              <a:solidFill>
                <a:srgbClr val="FFFFFF"/>
              </a:solidFill>
            </a:endParaRPr>
          </a:p>
          <a:p>
            <a:pPr lvl="2" marL="1060795" indent="-164592" defTabSz="905255">
              <a:spcBef>
                <a:spcPts val="300"/>
              </a:spcBef>
              <a:buClr>
                <a:srgbClr val="FFFFFF"/>
              </a:buClr>
              <a:buFont typeface="Wingdings"/>
              <a:defRPr sz="1800">
                <a:solidFill>
                  <a:srgbClr val="000000"/>
                </a:solidFill>
              </a:defRPr>
            </a:pPr>
            <a:r>
              <a:rPr sz="1584">
                <a:solidFill>
                  <a:srgbClr val="FFFFFF"/>
                </a:solidFill>
              </a:rPr>
              <a:t>Το Συμβούλιο </a:t>
            </a:r>
            <a:r>
              <a:rPr b="1" sz="1584" u="sng">
                <a:solidFill>
                  <a:srgbClr val="FFC000"/>
                </a:solidFill>
              </a:rPr>
              <a:t>ψηφίζει, </a:t>
            </a:r>
            <a:r>
              <a:rPr sz="1584" u="sng">
                <a:solidFill>
                  <a:srgbClr val="FFC000"/>
                </a:solidFill>
              </a:rPr>
              <a:t>κάνει </a:t>
            </a:r>
            <a:r>
              <a:rPr b="1" sz="1584" u="sng">
                <a:solidFill>
                  <a:srgbClr val="FFC000"/>
                </a:solidFill>
              </a:rPr>
              <a:t>αλλαγές ή καταψηφίζει </a:t>
            </a:r>
            <a:r>
              <a:rPr sz="1584">
                <a:solidFill>
                  <a:srgbClr val="FFFFFF"/>
                </a:solidFill>
              </a:rPr>
              <a:t>(με το ΕΚ και με διαφορετική ψηφοφορία ανάλογα με την πολιτική)  τις προτάσεις της Επιτροπής</a:t>
            </a:r>
            <a:endParaRPr sz="2178">
              <a:solidFill>
                <a:srgbClr val="FFFFFF"/>
              </a:solidFill>
            </a:endParaRPr>
          </a:p>
          <a:p>
            <a:pPr lvl="2" marL="1060795" indent="-164592" defTabSz="905255">
              <a:spcBef>
                <a:spcPts val="300"/>
              </a:spcBef>
              <a:buClr>
                <a:srgbClr val="FFFFFF"/>
              </a:buClr>
              <a:buFont typeface="Wingdings"/>
              <a:defRPr sz="1800">
                <a:solidFill>
                  <a:srgbClr val="000000"/>
                </a:solidFill>
              </a:defRPr>
            </a:pPr>
            <a:r>
              <a:rPr sz="1584">
                <a:solidFill>
                  <a:srgbClr val="FFFFFF"/>
                </a:solidFill>
              </a:rPr>
              <a:t>Η ΕΕ προτείνει προσχέδιο </a:t>
            </a:r>
            <a:r>
              <a:rPr b="1" sz="1584" u="sng">
                <a:solidFill>
                  <a:srgbClr val="FFC000"/>
                </a:solidFill>
              </a:rPr>
              <a:t>προϋπολογισμού</a:t>
            </a:r>
            <a:r>
              <a:rPr sz="1584">
                <a:solidFill>
                  <a:srgbClr val="FFFFFF"/>
                </a:solidFill>
              </a:rPr>
              <a:t> – παίρνει </a:t>
            </a:r>
            <a:r>
              <a:rPr b="1" sz="1584">
                <a:solidFill>
                  <a:srgbClr val="FFC000"/>
                </a:solidFill>
              </a:rPr>
              <a:t>έγκριση</a:t>
            </a:r>
            <a:r>
              <a:rPr sz="1584">
                <a:solidFill>
                  <a:srgbClr val="FFFFFF"/>
                </a:solidFill>
              </a:rPr>
              <a:t> από ΕΚ και Σ ή κάνει </a:t>
            </a:r>
            <a:r>
              <a:rPr b="1" sz="1584">
                <a:solidFill>
                  <a:srgbClr val="FFC000"/>
                </a:solidFill>
              </a:rPr>
              <a:t>αλλαγές</a:t>
            </a:r>
            <a:r>
              <a:rPr sz="1584">
                <a:solidFill>
                  <a:srgbClr val="FFFFFF"/>
                </a:solidFill>
              </a:rPr>
              <a:t> με </a:t>
            </a:r>
            <a:r>
              <a:rPr b="1" sz="1584">
                <a:solidFill>
                  <a:srgbClr val="FFC000"/>
                </a:solidFill>
              </a:rPr>
              <a:t>βάση τις προτάσεις του Συμβουλίου</a:t>
            </a:r>
            <a:endParaRPr sz="2178">
              <a:solidFill>
                <a:srgbClr val="FFFFFF"/>
              </a:solidFill>
            </a:endParaRPr>
          </a:p>
          <a:p>
            <a:pPr lvl="2" marL="1060795" indent="-164592" defTabSz="905255">
              <a:spcBef>
                <a:spcPts val="300"/>
              </a:spcBef>
              <a:buClr>
                <a:srgbClr val="FFFFFF"/>
              </a:buClr>
              <a:buFont typeface="Wingdings"/>
              <a:defRPr sz="1800">
                <a:solidFill>
                  <a:srgbClr val="000000"/>
                </a:solidFill>
              </a:defRPr>
            </a:pPr>
            <a:r>
              <a:rPr sz="1584">
                <a:solidFill>
                  <a:srgbClr val="FFFFFF"/>
                </a:solidFill>
              </a:rPr>
              <a:t>Το Συμβούλιο </a:t>
            </a:r>
            <a:r>
              <a:rPr b="1" sz="1584" u="sng">
                <a:solidFill>
                  <a:srgbClr val="FFC000"/>
                </a:solidFill>
              </a:rPr>
              <a:t>προτείνει</a:t>
            </a:r>
            <a:r>
              <a:rPr sz="1584">
                <a:solidFill>
                  <a:srgbClr val="FFFFFF"/>
                </a:solidFill>
              </a:rPr>
              <a:t> έναν από τα 28 προτεινόμενα μέλη να γίνει </a:t>
            </a:r>
            <a:r>
              <a:rPr b="1" sz="1584" u="sng">
                <a:solidFill>
                  <a:srgbClr val="FFC000"/>
                </a:solidFill>
              </a:rPr>
              <a:t>Πρόεδρος</a:t>
            </a:r>
            <a:endParaRPr sz="2178">
              <a:solidFill>
                <a:srgbClr val="FFFFFF"/>
              </a:solidFill>
            </a:endParaRPr>
          </a:p>
          <a:p>
            <a:pPr lvl="2" marL="1060795" indent="-164592" defTabSz="905255">
              <a:spcBef>
                <a:spcPts val="300"/>
              </a:spcBef>
              <a:buClr>
                <a:srgbClr val="FFFFFF"/>
              </a:buClr>
              <a:buFont typeface="Wingdings"/>
              <a:defRPr sz="1800">
                <a:solidFill>
                  <a:srgbClr val="000000"/>
                </a:solidFill>
              </a:defRPr>
            </a:pPr>
            <a:r>
              <a:rPr sz="1584">
                <a:solidFill>
                  <a:srgbClr val="FFFFFF"/>
                </a:solidFill>
              </a:rPr>
              <a:t>Το Συμβούλιο με τον εκλεγμένο  Πρόεδρο της Επιτροπής </a:t>
            </a:r>
            <a:r>
              <a:rPr b="1" sz="1584" u="sng">
                <a:solidFill>
                  <a:srgbClr val="FFC000"/>
                </a:solidFill>
              </a:rPr>
              <a:t>συμφωνεί στον τελικό κατάλογο των προτεινόμενων Επιτρόπων</a:t>
            </a:r>
            <a:r>
              <a:rPr sz="1584">
                <a:solidFill>
                  <a:srgbClr val="FFFFFF"/>
                </a:solidFill>
              </a:rPr>
              <a:t> (</a:t>
            </a:r>
            <a:r>
              <a:rPr sz="1584">
                <a:solidFill>
                  <a:srgbClr val="FFFFFF"/>
                </a:solidFill>
                <a:hlinkClick r:id="rId2" invalidUrl="" action="" tgtFrame="" tooltip="" history="1" highlightClick="0" endSnd="0"/>
              </a:rPr>
              <a:t>συμφωνήθηκε μεταξύ του εκλεγμένου Προέδρου και του Συμβουλίου</a:t>
            </a:r>
            <a:r>
              <a:rPr sz="1584">
                <a:solidFill>
                  <a:srgbClr val="FFFFFF"/>
                </a:solidFill>
              </a:rPr>
              <a:t> στις 5 Σεπτεμβρίου).</a:t>
            </a:r>
            <a:endParaRPr b="1" sz="1584">
              <a:solidFill>
                <a:srgbClr val="FFC000"/>
              </a:solidFill>
            </a:endParaRPr>
          </a:p>
          <a:p>
            <a:pPr lvl="2" marL="1060795" indent="-164592" defTabSz="905255">
              <a:spcBef>
                <a:spcPts val="300"/>
              </a:spcBef>
              <a:buClr>
                <a:srgbClr val="FFFFFF"/>
              </a:buClr>
              <a:buFont typeface="Wingdings"/>
              <a:defRPr sz="1800">
                <a:solidFill>
                  <a:srgbClr val="000000"/>
                </a:solidFill>
              </a:defRPr>
            </a:pPr>
            <a:r>
              <a:rPr sz="1584">
                <a:solidFill>
                  <a:srgbClr val="FFFFFF"/>
                </a:solidFill>
              </a:rPr>
              <a:t>Το Συμβούλιο  </a:t>
            </a:r>
            <a:r>
              <a:rPr b="1" sz="1584" u="sng">
                <a:solidFill>
                  <a:srgbClr val="FFC000"/>
                </a:solidFill>
              </a:rPr>
              <a:t>κάνει νομοθετικές προτάσεις </a:t>
            </a:r>
            <a:r>
              <a:rPr sz="1584">
                <a:solidFill>
                  <a:srgbClr val="FFFFFF"/>
                </a:solidFill>
              </a:rPr>
              <a:t>– δίνει </a:t>
            </a:r>
            <a:r>
              <a:rPr b="1" sz="1584">
                <a:solidFill>
                  <a:srgbClr val="FFC000"/>
                </a:solidFill>
              </a:rPr>
              <a:t>έγκριση</a:t>
            </a:r>
            <a:r>
              <a:rPr sz="1584">
                <a:solidFill>
                  <a:srgbClr val="FFFFFF"/>
                </a:solidFill>
              </a:rPr>
              <a:t> στις προτάσεις της Επιτροπής</a:t>
            </a:r>
            <a:endParaRPr sz="2178">
              <a:solidFill>
                <a:srgbClr val="FFFFFF"/>
              </a:solidFill>
            </a:endParaRPr>
          </a:p>
          <a:p>
            <a:pPr lvl="2" marL="1060795" indent="-164592" defTabSz="905255">
              <a:spcBef>
                <a:spcPts val="300"/>
              </a:spcBef>
              <a:buClr>
                <a:srgbClr val="FFFFFF"/>
              </a:buClr>
              <a:buFont typeface="Wingdings"/>
              <a:defRPr sz="1800">
                <a:solidFill>
                  <a:srgbClr val="000000"/>
                </a:solidFill>
              </a:defRPr>
            </a:pPr>
            <a:r>
              <a:rPr b="1" sz="1584">
                <a:solidFill>
                  <a:srgbClr val="FFFFFF"/>
                </a:solidFill>
              </a:rPr>
              <a:t>Η Ύπατος Εκπρόσωπος της Ένωσης για θέματα εξωτερικής πολιτικής και πολιτικής ασφαλείας (</a:t>
            </a:r>
            <a:r>
              <a:rPr sz="1584">
                <a:solidFill>
                  <a:srgbClr val="FFFFFF"/>
                </a:solidFill>
              </a:rPr>
              <a:t>2014-2019)</a:t>
            </a:r>
            <a:r>
              <a:rPr sz="1584">
                <a:solidFill>
                  <a:srgbClr val="FFFFFF"/>
                </a:solidFill>
              </a:rPr>
              <a:t> Federica Mogherini</a:t>
            </a:r>
            <a:r>
              <a:rPr sz="1584">
                <a:solidFill>
                  <a:srgbClr val="FFFFFF"/>
                </a:solidFill>
              </a:rPr>
              <a:t> </a:t>
            </a:r>
            <a:r>
              <a:rPr b="1" sz="1584">
                <a:solidFill>
                  <a:srgbClr val="FFC000"/>
                </a:solidFill>
              </a:rPr>
              <a:t>προεδρεύει</a:t>
            </a:r>
            <a:r>
              <a:rPr b="1" sz="1584" u="sng">
                <a:solidFill>
                  <a:srgbClr val="FFC000"/>
                </a:solidFill>
              </a:rPr>
              <a:t> </a:t>
            </a:r>
            <a:r>
              <a:rPr b="1" sz="1584" u="sng">
                <a:solidFill>
                  <a:srgbClr val="FFC000"/>
                </a:solidFill>
              </a:rPr>
              <a:t>στο Συμβούλιο Εξωτερικών Υποθέσεων</a:t>
            </a:r>
            <a:r>
              <a:rPr b="1" sz="1584">
                <a:solidFill>
                  <a:srgbClr val="FFC000"/>
                </a:solidFill>
              </a:rPr>
              <a:t>  </a:t>
            </a:r>
            <a:r>
              <a:rPr sz="1584">
                <a:solidFill>
                  <a:srgbClr val="FFFFFF"/>
                </a:solidFill>
              </a:rPr>
              <a:t>(Λισσαβώνα).</a:t>
            </a:r>
          </a:p>
        </p:txBody>
      </p:sp>
      <p:pic>
        <p:nvPicPr>
          <p:cNvPr id="155" name="image11.jpg" descr="C:\Users\Manos\Desktop\ASHTON_1images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95536" y="1268759"/>
            <a:ext cx="1512168" cy="982217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image8.jpg" descr="C:\Users\Manos\Desktop\Federica_putin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660232" y="5373215"/>
            <a:ext cx="1512169" cy="93610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59" name="Group 159"/>
          <p:cNvGrpSpPr/>
          <p:nvPr/>
        </p:nvGrpSpPr>
        <p:grpSpPr>
          <a:xfrm>
            <a:off x="1907703" y="1484783"/>
            <a:ext cx="720081" cy="288033"/>
            <a:chOff x="0" y="0"/>
            <a:chExt cx="720080" cy="288032"/>
          </a:xfrm>
        </p:grpSpPr>
        <p:sp>
          <p:nvSpPr>
            <p:cNvPr id="157" name="Shape 157"/>
            <p:cNvSpPr/>
            <p:nvPr/>
          </p:nvSpPr>
          <p:spPr>
            <a:xfrm>
              <a:off x="-1" y="-1"/>
              <a:ext cx="720082" cy="288034"/>
            </a:xfrm>
            <a:prstGeom prst="rect">
              <a:avLst/>
            </a:prstGeom>
            <a:solidFill>
              <a:srgbClr val="000000"/>
            </a:solidFill>
            <a:ln w="25400" cap="flat">
              <a:solidFill>
                <a:srgbClr val="000000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58" name="Shape 158"/>
            <p:cNvSpPr/>
            <p:nvPr/>
          </p:nvSpPr>
          <p:spPr>
            <a:xfrm>
              <a:off x="-1" y="9396"/>
              <a:ext cx="720082" cy="269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200">
                  <a:solidFill>
                    <a:srgbClr val="FFFFFF"/>
                  </a:solidFill>
                </a:rPr>
                <a:t>Πριν</a:t>
              </a:r>
            </a:p>
          </p:txBody>
        </p:sp>
      </p:grpSp>
      <p:grpSp>
        <p:nvGrpSpPr>
          <p:cNvPr id="162" name="Group 162"/>
          <p:cNvGrpSpPr/>
          <p:nvPr/>
        </p:nvGrpSpPr>
        <p:grpSpPr>
          <a:xfrm>
            <a:off x="5724128" y="5850663"/>
            <a:ext cx="1008113" cy="269241"/>
            <a:chOff x="0" y="0"/>
            <a:chExt cx="1008112" cy="269240"/>
          </a:xfrm>
        </p:grpSpPr>
        <p:sp>
          <p:nvSpPr>
            <p:cNvPr id="160" name="Shape 160"/>
            <p:cNvSpPr/>
            <p:nvPr/>
          </p:nvSpPr>
          <p:spPr>
            <a:xfrm>
              <a:off x="0" y="26608"/>
              <a:ext cx="1008113" cy="216025"/>
            </a:xfrm>
            <a:prstGeom prst="rect">
              <a:avLst/>
            </a:prstGeom>
            <a:solidFill>
              <a:srgbClr val="000000"/>
            </a:solidFill>
            <a:ln w="25400" cap="flat">
              <a:solidFill>
                <a:srgbClr val="000000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 b="1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61" name="Shape 161"/>
            <p:cNvSpPr/>
            <p:nvPr/>
          </p:nvSpPr>
          <p:spPr>
            <a:xfrm>
              <a:off x="0" y="0"/>
              <a:ext cx="1008113" cy="269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b="1">
                  <a:solidFill>
                    <a:srgbClr val="FFFFFF"/>
                  </a:solidFill>
                </a:defRPr>
              </a:lvl1pPr>
            </a:lstStyle>
            <a:p>
              <a:pPr lvl="0">
                <a:defRPr b="0" sz="1800">
                  <a:solidFill>
                    <a:srgbClr val="000000"/>
                  </a:solidFill>
                </a:defRPr>
              </a:pPr>
              <a:r>
                <a:rPr b="1" sz="1200">
                  <a:solidFill>
                    <a:srgbClr val="FFFFFF"/>
                  </a:solidFill>
                </a:rPr>
                <a:t>Μετά</a:t>
              </a:r>
            </a:p>
          </p:txBody>
        </p:sp>
      </p:grpSp>
      <p:sp>
        <p:nvSpPr>
          <p:cNvPr id="163" name="Shape 163"/>
          <p:cNvSpPr/>
          <p:nvPr>
            <p:ph type="sldNum" sz="quarter" idx="2"/>
          </p:nvPr>
        </p:nvSpPr>
        <p:spPr>
          <a:xfrm>
            <a:off x="7924800" y="6226175"/>
            <a:ext cx="762000" cy="1905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BABABA"/>
                </a:solidFill>
              </a:rPr>
            </a:fld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5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2000"/>
                                        <p:tgtEl>
                                          <p:spTgt spid="15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2000"/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nodeType="after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9" dur="2000"/>
                                        <p:tgtEl>
                                          <p:spTgt spid="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nodeType="after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3" dur="2000"/>
                                        <p:tgtEl>
                                          <p:spTgt spid="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nodeType="after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7" dur="2000"/>
                                        <p:tgtEl>
                                          <p:spTgt spid="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nodeType="after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1" dur="2000"/>
                                        <p:tgtEl>
                                          <p:spTgt spid="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nodeType="after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5" dur="2000"/>
                                        <p:tgtEl>
                                          <p:spTgt spid="1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nodeType="after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9" dur="2000"/>
                                        <p:tgtEl>
                                          <p:spTgt spid="1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nodeType="clickEffect" presetClass="entr" presetSubtype="4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nodeType="click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1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50" dur="2000"/>
                                        <p:tgtEl>
                                          <p:spTgt spid="1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nodeType="click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1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55" dur="2000"/>
                                        <p:tgtEl>
                                          <p:spTgt spid="1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54" grpId="2"/>
      <p:bldP build="whole" bldLvl="1" animBg="1" rev="0" advAuto="0" spid="156" grpId="3"/>
      <p:bldP build="whole" bldLvl="1" animBg="1" rev="0" advAuto="0" spid="153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1">
              <a:defRPr b="0" sz="1800">
                <a:solidFill>
                  <a:srgbClr val="000000"/>
                </a:solidFill>
                <a:effectLst/>
              </a:defRPr>
            </a:pPr>
            <a:r>
              <a:rPr b="1" sz="3400">
                <a:solidFill>
                  <a:srgbClr val="FFC000"/>
                </a:solidFill>
              </a:rPr>
              <a:t>Σχέση με το Ευρωπαϊκό Συμβούλιο</a:t>
            </a:r>
            <a:br>
              <a:rPr b="1" sz="3400">
                <a:solidFill>
                  <a:srgbClr val="FFC000"/>
                </a:solidFill>
              </a:rPr>
            </a:br>
          </a:p>
        </p:txBody>
      </p:sp>
      <p:sp>
        <p:nvSpPr>
          <p:cNvPr id="166" name="Shape 166"/>
          <p:cNvSpPr/>
          <p:nvPr>
            <p:ph type="body" idx="1"/>
          </p:nvPr>
        </p:nvSpPr>
        <p:spPr>
          <a:xfrm>
            <a:off x="323528" y="1600200"/>
            <a:ext cx="8363271" cy="4709160"/>
          </a:xfrm>
          <a:prstGeom prst="rect">
            <a:avLst/>
          </a:prstGeom>
          <a:solidFill>
            <a:srgbClr val="6585CF"/>
          </a:solidFill>
          <a:ln w="25400">
            <a:solidFill>
              <a:srgbClr val="4A6197"/>
            </a:solidFill>
            <a:bevel/>
          </a:ln>
        </p:spPr>
        <p:txBody>
          <a:bodyPr lIns="0" tIns="0" rIns="0" bIns="0"/>
          <a:lstStyle/>
          <a:p>
            <a:pPr lvl="1" marL="283463" indent="301752" algn="ctr">
              <a:spcBef>
                <a:spcPts val="5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endParaRPr b="1" sz="3800">
              <a:solidFill>
                <a:srgbClr val="FFC000"/>
              </a:solidFill>
            </a:endParaRPr>
          </a:p>
          <a:p>
            <a:pPr lvl="2" marL="1133855" indent="-228600">
              <a:spcBef>
                <a:spcPts val="500"/>
              </a:spcBef>
              <a:buClr>
                <a:srgbClr val="FFFFFF"/>
              </a:buClr>
              <a:buFont typeface="Wingdings"/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FFFF"/>
                </a:solidFill>
              </a:rPr>
              <a:t>Διορίζει τον Πρόεδρο της Επιτροπής</a:t>
            </a:r>
            <a:endParaRPr sz="2200">
              <a:solidFill>
                <a:srgbClr val="FFFFFF"/>
              </a:solidFill>
            </a:endParaRPr>
          </a:p>
          <a:p>
            <a:pPr lvl="4" marL="1527047" indent="-164591">
              <a:spcBef>
                <a:spcPts val="400"/>
              </a:spcBef>
              <a:buClr>
                <a:srgbClr val="FFFFFF"/>
              </a:buClr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στις 27 Ιουνίου το Ευρωπαϊκό Συμβούλιο πρότεινε στο Ευρωπαϊκό Κοινοβούλιο τον κ. Jean-Claude Juncker ως υποψήφιο για τη θέση του Προέδρου της Επιτροπής.</a:t>
            </a:r>
            <a:endParaRPr sz="2000">
              <a:solidFill>
                <a:srgbClr val="FFFFFF"/>
              </a:solidFill>
            </a:endParaRPr>
          </a:p>
          <a:p>
            <a:pPr lvl="4" marL="1545336" indent="-182880">
              <a:spcBef>
                <a:spcPts val="400"/>
              </a:spcBef>
              <a:buClr>
                <a:srgbClr val="FFFFFF"/>
              </a:buClr>
              <a:defRPr sz="1800">
                <a:solidFill>
                  <a:srgbClr val="000000"/>
                </a:solidFill>
              </a:defRPr>
            </a:pPr>
            <a:endParaRPr>
              <a:solidFill>
                <a:srgbClr val="FFFFFF"/>
              </a:solidFill>
            </a:endParaRPr>
          </a:p>
          <a:p>
            <a:pPr lvl="2" marL="1133855" indent="-228600">
              <a:spcBef>
                <a:spcPts val="500"/>
              </a:spcBef>
              <a:buClr>
                <a:srgbClr val="FFFFFF"/>
              </a:buClr>
              <a:buFont typeface="Wingdings"/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FFFFFF"/>
                </a:solidFill>
              </a:rPr>
              <a:t>Το Ευρωπαϊκό Συμβούλιο διορίζει την Ευρωπαϊκή Επιτροπή προτείνει τους Επιτρόπους και τους αποδέχεται</a:t>
            </a:r>
            <a:endParaRPr sz="2200">
              <a:solidFill>
                <a:srgbClr val="FFFFFF"/>
              </a:solidFill>
            </a:endParaRPr>
          </a:p>
          <a:p>
            <a:pPr lvl="4" marL="1527047" indent="-164591">
              <a:spcBef>
                <a:spcPts val="400"/>
              </a:spcBef>
              <a:buClr>
                <a:srgbClr val="FFFFFF"/>
              </a:buClr>
              <a:defRPr sz="1800"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Η Επιτροπή </a:t>
            </a:r>
            <a:r>
              <a:rPr>
                <a:solidFill>
                  <a:srgbClr val="FFFFFF"/>
                </a:solidFill>
              </a:rPr>
              <a:t>J</a:t>
            </a:r>
            <a:r>
              <a:rPr>
                <a:solidFill>
                  <a:srgbClr val="FFFFFF"/>
                </a:solidFill>
              </a:rPr>
              <a:t>uncker διορίστηκε κατά τη σύνοδο κορυφής της 23ης Οκτωβρίου.</a:t>
            </a:r>
          </a:p>
        </p:txBody>
      </p:sp>
      <p:sp>
        <p:nvSpPr>
          <p:cNvPr id="167" name="Shape 167"/>
          <p:cNvSpPr/>
          <p:nvPr>
            <p:ph type="sldNum" sz="quarter" idx="2"/>
          </p:nvPr>
        </p:nvSpPr>
        <p:spPr>
          <a:xfrm>
            <a:off x="7924800" y="6226175"/>
            <a:ext cx="762000" cy="1905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BABABA"/>
                </a:solidFill>
              </a:rPr>
            </a:fld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5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1" defTabSz="832104">
              <a:defRPr b="0" sz="1800">
                <a:solidFill>
                  <a:srgbClr val="000000"/>
                </a:solidFill>
                <a:effectLst/>
              </a:defRPr>
            </a:pPr>
            <a:r>
              <a:rPr b="1" sz="3640">
                <a:solidFill>
                  <a:srgbClr val="FFC000"/>
                </a:solidFill>
              </a:rPr>
              <a:t>Σχέση με το Ευρωπαϊκό Κοινοβούλιο</a:t>
            </a:r>
          </a:p>
        </p:txBody>
      </p:sp>
      <p:sp>
        <p:nvSpPr>
          <p:cNvPr id="170" name="Shape 170"/>
          <p:cNvSpPr/>
          <p:nvPr>
            <p:ph type="body" idx="1"/>
          </p:nvPr>
        </p:nvSpPr>
        <p:spPr>
          <a:xfrm>
            <a:off x="457200" y="1600200"/>
            <a:ext cx="8229600" cy="4853136"/>
          </a:xfrm>
          <a:prstGeom prst="rect">
            <a:avLst/>
          </a:prstGeom>
          <a:solidFill>
            <a:srgbClr val="6585CF"/>
          </a:solidFill>
          <a:ln w="25400">
            <a:solidFill>
              <a:srgbClr val="4A6197"/>
            </a:solidFill>
            <a:bevel/>
          </a:ln>
        </p:spPr>
        <p:txBody>
          <a:bodyPr lIns="0" tIns="0" rIns="0" bIns="0"/>
          <a:lstStyle/>
          <a:p>
            <a:pPr lvl="1" marL="283463" indent="301752">
              <a:lnSpc>
                <a:spcPct val="80000"/>
              </a:lnSpc>
              <a:spcBef>
                <a:spcPts val="2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endParaRPr b="1" sz="5000">
              <a:solidFill>
                <a:srgbClr val="FFFFFF"/>
              </a:solidFill>
            </a:endParaRPr>
          </a:p>
          <a:p>
            <a:pPr lvl="1" marL="283463" indent="301752" algn="ctr">
              <a:lnSpc>
                <a:spcPct val="80000"/>
              </a:lnSpc>
              <a:spcBef>
                <a:spcPts val="2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endParaRPr b="1" sz="2900">
              <a:solidFill>
                <a:srgbClr val="FFC000"/>
              </a:solidFill>
            </a:endParaRPr>
          </a:p>
          <a:p>
            <a:pPr lvl="1" marL="920218" indent="-335002">
              <a:lnSpc>
                <a:spcPct val="80000"/>
              </a:lnSpc>
              <a:spcBef>
                <a:spcPts val="300"/>
              </a:spcBef>
              <a:buClr>
                <a:srgbClr val="FFFFFF"/>
              </a:buClr>
              <a:defRPr sz="1800">
                <a:solidFill>
                  <a:srgbClr val="000000"/>
                </a:solidFill>
              </a:defRPr>
            </a:pPr>
            <a:r>
              <a:rPr sz="1300">
                <a:solidFill>
                  <a:srgbClr val="FFFFFF"/>
                </a:solidFill>
              </a:rPr>
              <a:t>Το Κοινοβούλιο </a:t>
            </a:r>
            <a:r>
              <a:rPr b="1" sz="1300">
                <a:solidFill>
                  <a:srgbClr val="FFFFFF"/>
                </a:solidFill>
              </a:rPr>
              <a:t>δρα ως συν-νομοθέτης </a:t>
            </a:r>
            <a:r>
              <a:rPr sz="1300">
                <a:solidFill>
                  <a:srgbClr val="FFFFFF"/>
                </a:solidFill>
              </a:rPr>
              <a:t>με το Συμβούλιο και μπορεί να </a:t>
            </a:r>
            <a:r>
              <a:rPr b="1" sz="1300" u="sng">
                <a:solidFill>
                  <a:srgbClr val="FFC000"/>
                </a:solidFill>
              </a:rPr>
              <a:t>αποδεχτεί ή να απορρίψει τις προτάσεις </a:t>
            </a:r>
            <a:r>
              <a:rPr sz="1300">
                <a:solidFill>
                  <a:srgbClr val="FFFFFF"/>
                </a:solidFill>
              </a:rPr>
              <a:t>της Επιτροπής.</a:t>
            </a:r>
            <a:endParaRPr sz="1100">
              <a:solidFill>
                <a:srgbClr val="FFFFFF"/>
              </a:solidFill>
            </a:endParaRPr>
          </a:p>
          <a:p>
            <a:pPr lvl="1" marL="920218" indent="-335002">
              <a:lnSpc>
                <a:spcPct val="80000"/>
              </a:lnSpc>
              <a:spcBef>
                <a:spcPts val="300"/>
              </a:spcBef>
              <a:buClr>
                <a:srgbClr val="FFFFFF"/>
              </a:buClr>
              <a:defRPr sz="1800">
                <a:solidFill>
                  <a:srgbClr val="000000"/>
                </a:solidFill>
              </a:defRPr>
            </a:pPr>
            <a:r>
              <a:rPr sz="1300">
                <a:solidFill>
                  <a:srgbClr val="FFFFFF"/>
                </a:solidFill>
              </a:rPr>
              <a:t>Το Κοινοβούλιο μπορεί να </a:t>
            </a:r>
            <a:r>
              <a:rPr b="1" sz="1300" u="sng">
                <a:solidFill>
                  <a:srgbClr val="FFC000"/>
                </a:solidFill>
              </a:rPr>
              <a:t>κάνει προτάσεις νομοθετικού περιεχομένου</a:t>
            </a:r>
            <a:r>
              <a:rPr sz="1300">
                <a:solidFill>
                  <a:srgbClr val="FFFFFF"/>
                </a:solidFill>
              </a:rPr>
              <a:t> &amp; </a:t>
            </a:r>
            <a:r>
              <a:rPr b="1" sz="1300" u="sng">
                <a:solidFill>
                  <a:srgbClr val="FFC000"/>
                </a:solidFill>
              </a:rPr>
              <a:t>επερωτήσεις </a:t>
            </a:r>
            <a:r>
              <a:rPr sz="1300">
                <a:solidFill>
                  <a:srgbClr val="FFFFFF"/>
                </a:solidFill>
              </a:rPr>
              <a:t>στην Επιτροπή.</a:t>
            </a:r>
            <a:endParaRPr sz="1100">
              <a:solidFill>
                <a:srgbClr val="FFFFFF"/>
              </a:solidFill>
            </a:endParaRPr>
          </a:p>
          <a:p>
            <a:pPr lvl="1" marL="920218" indent="-335002">
              <a:lnSpc>
                <a:spcPct val="80000"/>
              </a:lnSpc>
              <a:spcBef>
                <a:spcPts val="300"/>
              </a:spcBef>
              <a:buClr>
                <a:srgbClr val="FFFFFF"/>
              </a:buClr>
              <a:defRPr sz="1800">
                <a:solidFill>
                  <a:srgbClr val="000000"/>
                </a:solidFill>
              </a:defRPr>
            </a:pPr>
            <a:r>
              <a:rPr sz="1300">
                <a:solidFill>
                  <a:srgbClr val="FFFFFF"/>
                </a:solidFill>
              </a:rPr>
              <a:t>Το ΕΚ </a:t>
            </a:r>
            <a:r>
              <a:rPr b="1" sz="1300">
                <a:solidFill>
                  <a:srgbClr val="FFC000"/>
                </a:solidFill>
              </a:rPr>
              <a:t>εγκρίνει το </a:t>
            </a:r>
            <a:r>
              <a:rPr b="1" sz="1300" u="sng">
                <a:solidFill>
                  <a:srgbClr val="FFC000"/>
                </a:solidFill>
              </a:rPr>
              <a:t>διορισμό του Προέδρου </a:t>
            </a:r>
            <a:r>
              <a:rPr sz="1300">
                <a:solidFill>
                  <a:srgbClr val="FFFFFF"/>
                </a:solidFill>
              </a:rPr>
              <a:t>της Επιτροπής </a:t>
            </a:r>
            <a:r>
              <a:rPr b="1" sz="1300">
                <a:solidFill>
                  <a:srgbClr val="FFC000"/>
                </a:solidFill>
              </a:rPr>
              <a:t>(15/7/2014 </a:t>
            </a:r>
            <a:r>
              <a:rPr sz="1300">
                <a:solidFill>
                  <a:srgbClr val="FFFFFF"/>
                </a:solidFill>
              </a:rPr>
              <a:t>ο </a:t>
            </a:r>
            <a:r>
              <a:rPr sz="1300">
                <a:solidFill>
                  <a:srgbClr val="FFFFFF"/>
                </a:solidFill>
              </a:rPr>
              <a:t>Juncker</a:t>
            </a:r>
            <a:r>
              <a:rPr sz="1300">
                <a:solidFill>
                  <a:srgbClr val="FFFFFF"/>
                </a:solidFill>
              </a:rPr>
              <a:t> εξελέγη  από το Ευρωπαϊκό Κοινοβούλιο με ισχυρή πλειοψηφία 423 ψήφων) </a:t>
            </a:r>
            <a:r>
              <a:rPr b="1" sz="1300" u="sng">
                <a:solidFill>
                  <a:srgbClr val="FFC000"/>
                </a:solidFill>
              </a:rPr>
              <a:t>και του Κολλεγίου των Επιτρόπων (22/10/2014)</a:t>
            </a:r>
            <a:r>
              <a:rPr sz="1300">
                <a:solidFill>
                  <a:srgbClr val="FFFFFF"/>
                </a:solidFill>
              </a:rPr>
              <a:t>. </a:t>
            </a:r>
            <a:endParaRPr sz="2900">
              <a:solidFill>
                <a:srgbClr val="FFFFFF"/>
              </a:solidFill>
            </a:endParaRPr>
          </a:p>
          <a:p>
            <a:pPr lvl="1" marL="920218" indent="-335002">
              <a:lnSpc>
                <a:spcPct val="80000"/>
              </a:lnSpc>
              <a:spcBef>
                <a:spcPts val="300"/>
              </a:spcBef>
              <a:buClr>
                <a:srgbClr val="FFFFFF"/>
              </a:buClr>
              <a:defRPr sz="1800">
                <a:solidFill>
                  <a:srgbClr val="000000"/>
                </a:solidFill>
              </a:defRPr>
            </a:pPr>
            <a:r>
              <a:rPr sz="1300">
                <a:solidFill>
                  <a:srgbClr val="FFFFFF"/>
                </a:solidFill>
              </a:rPr>
              <a:t>Το Κοινοβούλιο μπορεί να </a:t>
            </a:r>
            <a:r>
              <a:rPr b="1" sz="1300" u="sng">
                <a:solidFill>
                  <a:srgbClr val="FFC000"/>
                </a:solidFill>
              </a:rPr>
              <a:t>κάνει πρόταση μομφής προς την Επιτροπή </a:t>
            </a:r>
            <a:r>
              <a:rPr sz="1300">
                <a:solidFill>
                  <a:srgbClr val="FFFFFF"/>
                </a:solidFill>
              </a:rPr>
              <a:t>και την ανατρέψει (</a:t>
            </a:r>
            <a:r>
              <a:rPr sz="1300">
                <a:solidFill>
                  <a:srgbClr val="FFFFFF"/>
                </a:solidFill>
              </a:rPr>
              <a:t>J</a:t>
            </a:r>
            <a:r>
              <a:rPr sz="1300">
                <a:solidFill>
                  <a:srgbClr val="FFFFFF"/>
                </a:solidFill>
              </a:rPr>
              <a:t>.</a:t>
            </a:r>
            <a:r>
              <a:rPr sz="1300">
                <a:solidFill>
                  <a:srgbClr val="FFFFFF"/>
                </a:solidFill>
              </a:rPr>
              <a:t> Santer – </a:t>
            </a:r>
            <a:r>
              <a:rPr sz="1300">
                <a:solidFill>
                  <a:srgbClr val="FFFFFF"/>
                </a:solidFill>
              </a:rPr>
              <a:t>Παραίτηση της Επιτροπής για κακή διαχείριση). (Άρθρο </a:t>
            </a:r>
            <a:r>
              <a:rPr sz="1300">
                <a:solidFill>
                  <a:srgbClr val="FFFFFF"/>
                </a:solidFill>
                <a:hlinkClick r:id="rId2" invalidUrl="" action="" tgtFrame="" tooltip="" history="1" highlightClick="0" endSnd="0"/>
              </a:rPr>
              <a:t>234</a:t>
            </a:r>
            <a:r>
              <a:rPr sz="1300">
                <a:solidFill>
                  <a:srgbClr val="FFFFFF"/>
                </a:solidFill>
              </a:rPr>
              <a:t> της συνθήκης για την ΕΕ)</a:t>
            </a:r>
            <a:endParaRPr sz="1100">
              <a:solidFill>
                <a:srgbClr val="FFFFFF"/>
              </a:solidFill>
            </a:endParaRPr>
          </a:p>
          <a:p>
            <a:pPr lvl="1" marL="920218" indent="-335002">
              <a:lnSpc>
                <a:spcPct val="80000"/>
              </a:lnSpc>
              <a:spcBef>
                <a:spcPts val="300"/>
              </a:spcBef>
              <a:buClr>
                <a:srgbClr val="FFFFFF"/>
              </a:buClr>
              <a:defRPr sz="1800">
                <a:solidFill>
                  <a:srgbClr val="000000"/>
                </a:solidFill>
              </a:defRPr>
            </a:pPr>
            <a:r>
              <a:rPr sz="1300">
                <a:solidFill>
                  <a:srgbClr val="FFFFFF"/>
                </a:solidFill>
              </a:rPr>
              <a:t>Το Κοινοβούλιο μπορεί να </a:t>
            </a:r>
            <a:r>
              <a:rPr b="1" sz="1300" u="sng">
                <a:solidFill>
                  <a:srgbClr val="FFC000"/>
                </a:solidFill>
              </a:rPr>
              <a:t>απορρίψει</a:t>
            </a:r>
            <a:r>
              <a:rPr b="1" sz="1300" u="sng">
                <a:solidFill>
                  <a:srgbClr val="FFC000"/>
                </a:solidFill>
              </a:rPr>
              <a:t> </a:t>
            </a:r>
            <a:r>
              <a:rPr b="1" sz="1300" u="sng">
                <a:solidFill>
                  <a:srgbClr val="FFC000"/>
                </a:solidFill>
              </a:rPr>
              <a:t>υποψηφιότητα  Επιτρόπου</a:t>
            </a:r>
            <a:r>
              <a:rPr b="1" sz="1300" u="sng">
                <a:solidFill>
                  <a:srgbClr val="FFC000"/>
                </a:solidFill>
              </a:rPr>
              <a:t> </a:t>
            </a:r>
            <a:r>
              <a:rPr b="1" sz="1300" u="sng">
                <a:solidFill>
                  <a:srgbClr val="FFC000"/>
                </a:solidFill>
              </a:rPr>
              <a:t> </a:t>
            </a:r>
            <a:r>
              <a:rPr sz="1300">
                <a:solidFill>
                  <a:srgbClr val="FFFFFF"/>
                </a:solidFill>
              </a:rPr>
              <a:t>(</a:t>
            </a:r>
            <a:r>
              <a:rPr sz="1300">
                <a:solidFill>
                  <a:srgbClr val="FFFFFF"/>
                </a:solidFill>
              </a:rPr>
              <a:t>τον Οκτώβριο 2014 το ΕΚ απέρριψε τη Σλοβενή υποψήφια Επίτροπο</a:t>
            </a:r>
            <a:r>
              <a:rPr sz="1300">
                <a:solidFill>
                  <a:srgbClr val="FFFFFF"/>
                </a:solidFill>
              </a:rPr>
              <a:t> </a:t>
            </a:r>
            <a:r>
              <a:rPr sz="1300">
                <a:solidFill>
                  <a:srgbClr val="FFFFFF"/>
                </a:solidFill>
              </a:rPr>
              <a:t>Alenka Bratušek's) </a:t>
            </a:r>
            <a:r>
              <a:rPr sz="1300">
                <a:solidFill>
                  <a:srgbClr val="FFFFFF"/>
                </a:solidFill>
              </a:rPr>
              <a:t>ενώ την ίδια τύχη είχαν παλιότερα ο Ιταλός </a:t>
            </a:r>
            <a:r>
              <a:rPr sz="1300">
                <a:solidFill>
                  <a:srgbClr val="FFFFFF"/>
                </a:solidFill>
              </a:rPr>
              <a:t>Rocco Buttiglione  2004</a:t>
            </a:r>
            <a:r>
              <a:rPr sz="1300">
                <a:solidFill>
                  <a:srgbClr val="FFFFFF"/>
                </a:solidFill>
              </a:rPr>
              <a:t> θέσεις για ομοφυλοφιλία και γυναίκες</a:t>
            </a:r>
            <a:r>
              <a:rPr sz="1300">
                <a:solidFill>
                  <a:srgbClr val="FFFFFF"/>
                </a:solidFill>
              </a:rPr>
              <a:t>) &amp;</a:t>
            </a:r>
            <a:r>
              <a:rPr sz="1300">
                <a:solidFill>
                  <a:srgbClr val="FFFFFF"/>
                </a:solidFill>
              </a:rPr>
              <a:t> (</a:t>
            </a:r>
            <a:r>
              <a:rPr sz="1300">
                <a:solidFill>
                  <a:srgbClr val="FFFFFF"/>
                </a:solidFill>
              </a:rPr>
              <a:t>Rumiana Jeleva 2010, </a:t>
            </a:r>
            <a:r>
              <a:rPr sz="1300">
                <a:solidFill>
                  <a:srgbClr val="FFFFFF"/>
                </a:solidFill>
              </a:rPr>
              <a:t>Βουλγαρία φορολογική δήλωση/ικανότητες</a:t>
            </a:r>
            <a:endParaRPr sz="1100">
              <a:solidFill>
                <a:srgbClr val="FFFFFF"/>
              </a:solidFill>
            </a:endParaRPr>
          </a:p>
          <a:p>
            <a:pPr lvl="2" marL="1225295" indent="-320039">
              <a:lnSpc>
                <a:spcPct val="80000"/>
              </a:lnSpc>
              <a:spcBef>
                <a:spcPts val="300"/>
              </a:spcBef>
              <a:buClr>
                <a:srgbClr val="FFFFFF"/>
              </a:buClr>
              <a:buFont typeface="Wingdings"/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FFFFFF"/>
                </a:solidFill>
              </a:rPr>
              <a:t>Σε αυτή τη βάση, και μετά τις προσαρμογές που επέφερε στην ομάδα του ο κ. Juncker για να αντιμετωπιστούν τα ζητήματα που επισημάνθηκαν κατά τις ακροάσεις του Ευρωπαϊκού Κοινοβουλίου (βλ. </a:t>
            </a:r>
            <a:r>
              <a:rPr sz="1400">
                <a:solidFill>
                  <a:srgbClr val="FFFFFF"/>
                </a:solidFill>
                <a:hlinkClick r:id="rId3" invalidUrl="" action="" tgtFrame="" tooltip="" history="1" highlightClick="0" endSnd="0"/>
              </a:rPr>
              <a:t>IP/14/1163</a:t>
            </a:r>
            <a:r>
              <a:rPr sz="1400">
                <a:solidFill>
                  <a:srgbClr val="FFFFFF"/>
                </a:solidFill>
              </a:rPr>
              <a:t> και </a:t>
            </a:r>
            <a:r>
              <a:rPr sz="1400">
                <a:solidFill>
                  <a:srgbClr val="FFFFFF"/>
                </a:solidFill>
                <a:hlinkClick r:id="rId4" invalidUrl="" action="" tgtFrame="" tooltip="" history="1" highlightClick="0" endSnd="0"/>
              </a:rPr>
              <a:t>SPEECH/14/705</a:t>
            </a:r>
            <a:r>
              <a:rPr sz="1400">
                <a:solidFill>
                  <a:srgbClr val="FFFFFF"/>
                </a:solidFill>
              </a:rPr>
              <a:t>)</a:t>
            </a:r>
            <a:endParaRPr sz="3000">
              <a:solidFill>
                <a:srgbClr val="FFFFFF"/>
              </a:solidFill>
            </a:endParaRPr>
          </a:p>
          <a:p>
            <a:pPr lvl="1" marL="920218" indent="-335002">
              <a:lnSpc>
                <a:spcPct val="80000"/>
              </a:lnSpc>
              <a:spcBef>
                <a:spcPts val="300"/>
              </a:spcBef>
              <a:buClr>
                <a:srgbClr val="FFFFFF"/>
              </a:buClr>
              <a:defRPr sz="1800">
                <a:solidFill>
                  <a:srgbClr val="000000"/>
                </a:solidFill>
              </a:defRPr>
            </a:pPr>
            <a:r>
              <a:rPr sz="1300">
                <a:solidFill>
                  <a:srgbClr val="FFFFFF"/>
                </a:solidFill>
              </a:rPr>
              <a:t>Ο/Η </a:t>
            </a:r>
            <a:r>
              <a:rPr b="1" sz="1300" u="sng">
                <a:solidFill>
                  <a:srgbClr val="FFC000"/>
                </a:solidFill>
              </a:rPr>
              <a:t>Ύπατος Εκπρόσωπος </a:t>
            </a:r>
            <a:r>
              <a:rPr sz="1300">
                <a:solidFill>
                  <a:srgbClr val="FFFFFF"/>
                </a:solidFill>
              </a:rPr>
              <a:t>της  ΕΕ για θέματα ασφάλειας υπόκειται </a:t>
            </a:r>
            <a:endParaRPr sz="1100">
              <a:solidFill>
                <a:srgbClr val="FFFFFF"/>
              </a:solidFill>
            </a:endParaRPr>
          </a:p>
          <a:p>
            <a:pPr lvl="2" marL="228600" indent="676655">
              <a:lnSpc>
                <a:spcPct val="80000"/>
              </a:lnSpc>
              <a:spcBef>
                <a:spcPts val="3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1300">
                <a:solidFill>
                  <a:srgbClr val="FFFFFF"/>
                </a:solidFill>
              </a:rPr>
              <a:t>στην </a:t>
            </a:r>
            <a:r>
              <a:rPr b="1" sz="1300" u="sng">
                <a:solidFill>
                  <a:srgbClr val="FFC000"/>
                </a:solidFill>
              </a:rPr>
              <a:t>ψήφο έγκρισης του ΕΚ</a:t>
            </a:r>
            <a:endParaRPr sz="2900">
              <a:solidFill>
                <a:srgbClr val="FFFFFF"/>
              </a:solidFill>
            </a:endParaRPr>
          </a:p>
          <a:p>
            <a:pPr lvl="1" marL="920218" indent="-335002">
              <a:lnSpc>
                <a:spcPct val="80000"/>
              </a:lnSpc>
              <a:spcBef>
                <a:spcPts val="300"/>
              </a:spcBef>
              <a:buClr>
                <a:srgbClr val="FFFFFF"/>
              </a:buClr>
              <a:defRPr sz="1800">
                <a:solidFill>
                  <a:srgbClr val="000000"/>
                </a:solidFill>
              </a:defRPr>
            </a:pPr>
            <a:r>
              <a:rPr b="1" sz="1300" u="sng">
                <a:solidFill>
                  <a:srgbClr val="FFC000"/>
                </a:solidFill>
              </a:rPr>
              <a:t>Αποδέχεται ή απορρίπτει τις προτάσεις </a:t>
            </a:r>
            <a:r>
              <a:rPr sz="1300">
                <a:solidFill>
                  <a:srgbClr val="FFFFFF"/>
                </a:solidFill>
              </a:rPr>
              <a:t>της Επιτροπής για τον Ευρωπαϊκό</a:t>
            </a:r>
            <a:endParaRPr sz="1100">
              <a:solidFill>
                <a:srgbClr val="FFFFFF"/>
              </a:solidFill>
            </a:endParaRPr>
          </a:p>
          <a:p>
            <a:pPr lvl="1" marL="283463" indent="301752">
              <a:lnSpc>
                <a:spcPct val="80000"/>
              </a:lnSpc>
              <a:spcBef>
                <a:spcPts val="3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1300">
                <a:solidFill>
                  <a:srgbClr val="FFFFFF"/>
                </a:solidFill>
              </a:rPr>
              <a:t>       </a:t>
            </a:r>
            <a:r>
              <a:rPr b="1" sz="1300" u="sng">
                <a:solidFill>
                  <a:srgbClr val="FFC000"/>
                </a:solidFill>
              </a:rPr>
              <a:t>Προϋπολογισμό</a:t>
            </a:r>
            <a:r>
              <a:rPr sz="130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171" name="image12.jpg" descr="https://encrypted-tbn0.gstatic.com/images?q=tbn:ANd9GcQHNgYNkjwQKxfiCJGeI8OrZPWZ7rWglfjYEV8BfpVcia1E_RiqWA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380312" y="5445223"/>
            <a:ext cx="1368153" cy="1008113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Shape 172"/>
          <p:cNvSpPr/>
          <p:nvPr>
            <p:ph type="sldNum" sz="quarter" idx="2"/>
          </p:nvPr>
        </p:nvSpPr>
        <p:spPr>
          <a:xfrm>
            <a:off x="7924800" y="6226175"/>
            <a:ext cx="762000" cy="1905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BABABA"/>
                </a:solidFill>
              </a:rPr>
            </a:fld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9" grpId="1"/>
      <p:bldP build="whole" bldLvl="1" animBg="1" rev="0" advAuto="0" spid="171" grpId="2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 defTabSz="868680">
              <a:defRPr sz="3420">
                <a:solidFill>
                  <a:srgbClr val="FFC000"/>
                </a:solidFill>
                <a:effectLst>
                  <a:outerShdw sx="100000" sy="100000" kx="0" ky="0" algn="b" rotWithShape="0" blurRad="108585" dist="96520" dir="270000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3420">
                <a:solidFill>
                  <a:srgbClr val="FFC000"/>
                </a:solidFill>
                <a:effectLst>
                  <a:outerShdw sx="100000" sy="100000" kx="0" ky="0" algn="b" rotWithShape="0" blurRad="108585" dist="96520" dir="2700000">
                    <a:srgbClr val="000000">
                      <a:alpha val="40000"/>
                    </a:srgbClr>
                  </a:outerShdw>
                </a:effectLst>
              </a:rPr>
              <a:t>Σχέσεις Επιτροπής με τις εθνικές κυβερνήσεις</a:t>
            </a:r>
          </a:p>
        </p:txBody>
      </p:sp>
      <p:sp>
        <p:nvSpPr>
          <p:cNvPr id="175" name="Shape 175"/>
          <p:cNvSpPr/>
          <p:nvPr>
            <p:ph type="body" idx="1"/>
          </p:nvPr>
        </p:nvSpPr>
        <p:spPr>
          <a:xfrm>
            <a:off x="457200" y="1600200"/>
            <a:ext cx="8229600" cy="4853136"/>
          </a:xfrm>
          <a:prstGeom prst="rect">
            <a:avLst/>
          </a:prstGeom>
          <a:solidFill>
            <a:srgbClr val="6585CF"/>
          </a:solidFill>
          <a:ln w="25400">
            <a:solidFill>
              <a:srgbClr val="4A6197"/>
            </a:solidFill>
            <a:bevel/>
          </a:ln>
        </p:spPr>
        <p:txBody>
          <a:bodyPr lIns="0" tIns="0" rIns="0" bIns="0"/>
          <a:lstStyle/>
          <a:p>
            <a:pPr lvl="1" marL="280629" indent="298734" defTabSz="905255">
              <a:spcBef>
                <a:spcPts val="5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178">
                <a:solidFill>
                  <a:srgbClr val="FFFFFF"/>
                </a:solidFill>
              </a:rPr>
              <a:t>   </a:t>
            </a:r>
            <a:r>
              <a:rPr b="1" sz="2178">
                <a:solidFill>
                  <a:srgbClr val="FFC000"/>
                </a:solidFill>
              </a:rPr>
              <a:t>ΕΠΙΤΡΟΠΟΛΟΓΙΑ – </a:t>
            </a:r>
            <a:r>
              <a:rPr b="1" sz="2178">
                <a:solidFill>
                  <a:srgbClr val="FFC000"/>
                </a:solidFill>
              </a:rPr>
              <a:t>COMMITOLOGY</a:t>
            </a:r>
            <a:endParaRPr sz="2178">
              <a:solidFill>
                <a:srgbClr val="FFFFFF"/>
              </a:solidFill>
            </a:endParaRPr>
          </a:p>
          <a:p>
            <a:pPr lvl="1" marL="280629" indent="298734" defTabSz="905255">
              <a:spcBef>
                <a:spcPts val="5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endParaRPr b="1" sz="2178">
              <a:solidFill>
                <a:srgbClr val="FFC000"/>
              </a:solidFill>
            </a:endParaRPr>
          </a:p>
          <a:p>
            <a:pPr lvl="1" marL="280629" indent="298734" defTabSz="905255">
              <a:spcBef>
                <a:spcPts val="5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178">
                <a:solidFill>
                  <a:srgbClr val="FFFFFF"/>
                </a:solidFill>
              </a:rPr>
              <a:t>    </a:t>
            </a:r>
            <a:r>
              <a:rPr sz="2178">
                <a:solidFill>
                  <a:srgbClr val="FFFFFF"/>
                </a:solidFill>
              </a:rPr>
              <a:t>Πυκνό δίκτυο </a:t>
            </a:r>
            <a:r>
              <a:rPr b="1" sz="2178">
                <a:solidFill>
                  <a:srgbClr val="FFFFFF"/>
                </a:solidFill>
              </a:rPr>
              <a:t>συμβουλευτικών, κανονιστικών και διοικητικών</a:t>
            </a:r>
            <a:r>
              <a:rPr sz="2178">
                <a:solidFill>
                  <a:srgbClr val="FFFFFF"/>
                </a:solidFill>
              </a:rPr>
              <a:t> </a:t>
            </a:r>
            <a:r>
              <a:rPr b="1" sz="2178">
                <a:solidFill>
                  <a:srgbClr val="FFFFFF"/>
                </a:solidFill>
              </a:rPr>
              <a:t>επιτροπών</a:t>
            </a:r>
            <a:r>
              <a:rPr sz="2178">
                <a:solidFill>
                  <a:srgbClr val="FFFFFF"/>
                </a:solidFill>
              </a:rPr>
              <a:t> δημιουργήθηκαν στα κράτη μέλη και αποτελούν κανάλια επικοινωνίας, διαβουλεύσεων και συνεργασίας με υπαλλήλους της Επιτροπής. </a:t>
            </a:r>
            <a:endParaRPr sz="2178">
              <a:solidFill>
                <a:srgbClr val="FFFFFF"/>
              </a:solidFill>
            </a:endParaRPr>
          </a:p>
          <a:p>
            <a:pPr lvl="1" marL="280629" indent="298734" defTabSz="905255">
              <a:spcBef>
                <a:spcPts val="5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endParaRPr sz="2178">
              <a:solidFill>
                <a:srgbClr val="FFFFFF"/>
              </a:solidFill>
            </a:endParaRPr>
          </a:p>
          <a:p>
            <a:pPr lvl="2" marL="1122517" indent="-226313" defTabSz="905255">
              <a:spcBef>
                <a:spcPts val="400"/>
              </a:spcBef>
              <a:buClr>
                <a:srgbClr val="FFFFFF"/>
              </a:buClr>
              <a:buFont typeface="Wingdings"/>
              <a:defRPr sz="1800">
                <a:solidFill>
                  <a:srgbClr val="000000"/>
                </a:solidFill>
              </a:defRPr>
            </a:pPr>
            <a:r>
              <a:rPr sz="1979">
                <a:solidFill>
                  <a:srgbClr val="FFFFFF"/>
                </a:solidFill>
              </a:rPr>
              <a:t>Προτείνουν νομοθετικές πράξεις και </a:t>
            </a:r>
            <a:endParaRPr sz="1979">
              <a:solidFill>
                <a:srgbClr val="FFFFFF"/>
              </a:solidFill>
            </a:endParaRPr>
          </a:p>
          <a:p>
            <a:pPr lvl="2" marL="1122517" indent="-226313" defTabSz="905255">
              <a:spcBef>
                <a:spcPts val="400"/>
              </a:spcBef>
              <a:buClr>
                <a:srgbClr val="FFFFFF"/>
              </a:buClr>
              <a:buFont typeface="Wingdings"/>
              <a:defRPr sz="1800">
                <a:solidFill>
                  <a:srgbClr val="000000"/>
                </a:solidFill>
              </a:defRPr>
            </a:pPr>
            <a:r>
              <a:rPr sz="1979">
                <a:solidFill>
                  <a:srgbClr val="FFFFFF"/>
                </a:solidFill>
              </a:rPr>
              <a:t>Βοηθούν στην εφαρμογή συμφωνημένων πολιτικών.</a:t>
            </a:r>
            <a:endParaRPr sz="1979">
              <a:solidFill>
                <a:srgbClr val="FFFFFF"/>
              </a:solidFill>
            </a:endParaRPr>
          </a:p>
          <a:p>
            <a:pPr lvl="1" marL="280629" indent="298734" defTabSz="905255">
              <a:spcBef>
                <a:spcPts val="5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endParaRPr sz="2178">
              <a:solidFill>
                <a:srgbClr val="FFFFFF"/>
              </a:solidFill>
            </a:endParaRPr>
          </a:p>
          <a:p>
            <a:pPr lvl="1" marL="280629" indent="298734" defTabSz="905255">
              <a:spcBef>
                <a:spcPts val="5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178">
                <a:solidFill>
                  <a:srgbClr val="FFFFFF"/>
                </a:solidFill>
              </a:rPr>
              <a:t>    Οι περισσότερες επιτροπές λειτουργούν με βάση συγκεκριμένες νομοθετικές διαδικασίες που διαφοροποιούνται ανάλογα με την πολιτική που αφορούν.</a:t>
            </a:r>
          </a:p>
        </p:txBody>
      </p:sp>
      <p:sp>
        <p:nvSpPr>
          <p:cNvPr id="176" name="Shape 176"/>
          <p:cNvSpPr/>
          <p:nvPr>
            <p:ph type="sldNum" sz="quarter" idx="2"/>
          </p:nvPr>
        </p:nvSpPr>
        <p:spPr>
          <a:xfrm>
            <a:off x="7924800" y="6226175"/>
            <a:ext cx="762000" cy="1905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BABABA"/>
                </a:solidFill>
              </a:rPr>
            </a:fld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Class="entr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nodeType="clickEffect" presetClass="exit" presetSubtype="10" presetID="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blinds(horizontal)" transition="out">
                                      <p:cBhvr>
                                        <p:cTn id="21" dur="500" fill="hold"/>
                                        <p:tgtEl>
                                          <p:spTgt spid="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Class="exit" presetSubtype="10" presetID="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blinds(horizontal)" transition="out">
                                      <p:cBhvr>
                                        <p:cTn id="24" dur="500" fill="hold"/>
                                        <p:tgtEl>
                                          <p:spTgt spid="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Class="exit" presetSubtype="10" presetID="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blinds(horizontal)" transition="out">
                                      <p:cBhvr>
                                        <p:cTn id="27" dur="500" fill="hold"/>
                                        <p:tgtEl>
                                          <p:spTgt spid="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Class="exit" presetSubtype="10" presetID="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blinds(horizontal)" transition="out">
                                      <p:cBhvr>
                                        <p:cTn id="30" dur="500" fill="hold"/>
                                        <p:tgtEl>
                                          <p:spTgt spid="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Class="exit" presetSubtype="10" presetID="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blinds(horizontal)" transition="out">
                                      <p:cBhvr>
                                        <p:cTn id="33" dur="500" fill="hold"/>
                                        <p:tgtEl>
                                          <p:spTgt spid="1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Class="exit" presetSubtype="10" presetID="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blinds(horizontal)" transition="out">
                                      <p:cBhvr>
                                        <p:cTn id="36" dur="500" fill="hold"/>
                                        <p:tgtEl>
                                          <p:spTgt spid="1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Class="exit" presetSubtype="10" presetID="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blinds(horizontal)" transition="out">
                                      <p:cBhvr>
                                        <p:cTn id="39" dur="500" fill="hold"/>
                                        <p:tgtEl>
                                          <p:spTgt spid="1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Class="exit" presetSubtype="10" presetID="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blinds(horizontal)" transition="out">
                                      <p:cBhvr>
                                        <p:cTn id="42" dur="500" fill="hold"/>
                                        <p:tgtEl>
                                          <p:spTgt spid="1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Class="exit" presetSubtype="10" presetID="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blinds(horizontal)" transition="out">
                                      <p:cBhvr>
                                        <p:cTn id="45" dur="500" fill="hold"/>
                                        <p:tgtEl>
                                          <p:spTgt spid="17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nodeType="afterEffect" presetClass="entr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nodeType="afterEffect" presetClass="entr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nodeType="afterEffect" presetClass="entr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nodeType="clickEffect" presetClass="entr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5" fill="hold"/>
                                        <p:tgtEl>
                                          <p:spTgt spid="1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nodeType="clickEffect" presetClass="entr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1" fill="hold"/>
                                        <p:tgtEl>
                                          <p:spTgt spid="1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nodeType="afterEffect" presetClass="entr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fill="hold"/>
                                        <p:tgtEl>
                                          <p:spTgt spid="1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nodeType="clickEffect" presetClass="entr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2" fill="hold"/>
                                        <p:tgtEl>
                                          <p:spTgt spid="1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4" grpId="1"/>
      <p:bldP build="p" bldLvl="5" animBg="1" rev="0" advAuto="0" spid="175" grpId="2"/>
      <p:bldP build="p" bldLvl="5" animBg="1" rev="0" advAuto="0" spid="175" grpId="3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 defTabSz="868680">
              <a:defRPr sz="3420">
                <a:solidFill>
                  <a:srgbClr val="FFC000"/>
                </a:solidFill>
                <a:effectLst>
                  <a:outerShdw sx="100000" sy="100000" kx="0" ky="0" algn="b" rotWithShape="0" blurRad="108585" dist="96520" dir="270000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3420">
                <a:solidFill>
                  <a:srgbClr val="FFC000"/>
                </a:solidFill>
                <a:effectLst>
                  <a:outerShdw sx="100000" sy="100000" kx="0" ky="0" algn="b" rotWithShape="0" blurRad="108585" dist="96520" dir="2700000">
                    <a:srgbClr val="000000">
                      <a:alpha val="40000"/>
                    </a:srgbClr>
                  </a:outerShdw>
                </a:effectLst>
              </a:rPr>
              <a:t>Σχέσεις Επιτροπής με τις εθνικές κυβερνήσεις</a:t>
            </a:r>
          </a:p>
        </p:txBody>
      </p:sp>
      <p:sp>
        <p:nvSpPr>
          <p:cNvPr id="179" name="Shape 179"/>
          <p:cNvSpPr/>
          <p:nvPr>
            <p:ph type="body" idx="1"/>
          </p:nvPr>
        </p:nvSpPr>
        <p:spPr>
          <a:xfrm>
            <a:off x="-264591" y="1803400"/>
            <a:ext cx="8229601" cy="4853136"/>
          </a:xfrm>
          <a:prstGeom prst="rect">
            <a:avLst/>
          </a:prstGeom>
          <a:solidFill>
            <a:srgbClr val="6585CF"/>
          </a:solidFill>
          <a:ln w="25400">
            <a:solidFill>
              <a:srgbClr val="4A6197"/>
            </a:solidFill>
            <a:bevel/>
          </a:ln>
        </p:spPr>
        <p:txBody>
          <a:bodyPr lIns="0" tIns="0" rIns="0" bIns="0"/>
          <a:lstStyle/>
          <a:p>
            <a:pPr lvl="1" marL="283463" indent="301752">
              <a:spcBef>
                <a:spcPts val="5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   </a:t>
            </a:r>
            <a:endParaRPr sz="2400">
              <a:solidFill>
                <a:srgbClr val="FFFFFF"/>
              </a:solidFill>
            </a:endParaRPr>
          </a:p>
          <a:p>
            <a:pPr lvl="1" marL="283463" indent="301752">
              <a:spcBef>
                <a:spcPts val="5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    </a:t>
            </a:r>
          </a:p>
        </p:txBody>
      </p:sp>
      <p:sp>
        <p:nvSpPr>
          <p:cNvPr id="180" name="Shape 180"/>
          <p:cNvSpPr/>
          <p:nvPr>
            <p:ph type="sldNum" sz="quarter" idx="2"/>
          </p:nvPr>
        </p:nvSpPr>
        <p:spPr>
          <a:xfrm>
            <a:off x="7924800" y="6226175"/>
            <a:ext cx="762000" cy="1905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BABABA"/>
                </a:solidFill>
              </a:rPr>
            </a:fld>
          </a:p>
        </p:txBody>
      </p:sp>
      <p:pic>
        <p:nvPicPr>
          <p:cNvPr id="181" name="Α_J_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197" y="1359991"/>
            <a:ext cx="3776664" cy="2324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A_J_2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083248" y="1319617"/>
            <a:ext cx="3492501" cy="2324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A_J_3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160970" y="3221979"/>
            <a:ext cx="4291295" cy="25747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A_J_4.jp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310995" y="3864784"/>
            <a:ext cx="4015651" cy="273984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>
            <p:ph type="title"/>
          </p:nvPr>
        </p:nvSpPr>
        <p:spPr>
          <a:xfrm>
            <a:off x="457200" y="1340767"/>
            <a:ext cx="8229600" cy="1008113"/>
          </a:xfrm>
          <a:prstGeom prst="rect">
            <a:avLst/>
          </a:prstGeom>
        </p:spPr>
        <p:txBody>
          <a:bodyPr/>
          <a:lstStyle/>
          <a:p>
            <a:pPr lvl="0" defTabSz="365760">
              <a:defRPr b="0" sz="1800">
                <a:solidFill>
                  <a:srgbClr val="000000"/>
                </a:solidFill>
                <a:effectLst/>
              </a:defRPr>
            </a:pPr>
            <a:br>
              <a:rPr b="1" sz="1440">
                <a:solidFill>
                  <a:srgbClr val="E8D38A"/>
                </a:solidFill>
                <a:effectLst>
                  <a:outerShdw sx="100000" sy="100000" kx="0" ky="0" algn="b" rotWithShape="0" blurRad="45720" dist="40640" dir="2700000">
                    <a:srgbClr val="000000">
                      <a:alpha val="40000"/>
                    </a:srgbClr>
                  </a:outerShdw>
                </a:effectLst>
              </a:rPr>
            </a:br>
            <a:br>
              <a:rPr b="1" sz="1440">
                <a:solidFill>
                  <a:srgbClr val="E8D38A"/>
                </a:solidFill>
                <a:effectLst>
                  <a:outerShdw sx="100000" sy="100000" kx="0" ky="0" algn="b" rotWithShape="0" blurRad="45720" dist="40640" dir="2700000">
                    <a:srgbClr val="000000">
                      <a:alpha val="40000"/>
                    </a:srgbClr>
                  </a:outerShdw>
                </a:effectLst>
              </a:rPr>
            </a:br>
            <a:br>
              <a:rPr b="1" sz="1440">
                <a:solidFill>
                  <a:srgbClr val="E8D38A"/>
                </a:solidFill>
                <a:effectLst>
                  <a:outerShdw sx="100000" sy="100000" kx="0" ky="0" algn="b" rotWithShape="0" blurRad="45720" dist="40640" dir="2700000">
                    <a:srgbClr val="000000">
                      <a:alpha val="40000"/>
                    </a:srgbClr>
                  </a:outerShdw>
                </a:effectLst>
              </a:rPr>
            </a:br>
            <a:r>
              <a:rPr b="1" sz="1280">
                <a:solidFill>
                  <a:srgbClr val="E8D38A"/>
                </a:solidFill>
                <a:effectLst>
                  <a:outerShdw sx="100000" sy="100000" kx="0" ky="0" algn="b" rotWithShape="0" blurRad="45720" dist="40640" dir="2700000">
                    <a:srgbClr val="000000">
                      <a:alpha val="40000"/>
                    </a:srgbClr>
                  </a:outerShdw>
                </a:effectLst>
              </a:rPr>
              <a:t>Βιβλιογραφία</a:t>
            </a:r>
            <a:br>
              <a:rPr b="1" sz="1280">
                <a:solidFill>
                  <a:srgbClr val="E8D38A"/>
                </a:solidFill>
                <a:effectLst>
                  <a:outerShdw sx="100000" sy="100000" kx="0" ky="0" algn="b" rotWithShape="0" blurRad="45720" dist="40640" dir="2700000">
                    <a:srgbClr val="000000">
                      <a:alpha val="40000"/>
                    </a:srgbClr>
                  </a:outerShdw>
                </a:effectLst>
              </a:rPr>
            </a:br>
            <a:br>
              <a:rPr b="1" sz="1280">
                <a:solidFill>
                  <a:srgbClr val="E8D38A"/>
                </a:solidFill>
                <a:effectLst>
                  <a:outerShdw sx="100000" sy="100000" kx="0" ky="0" algn="b" rotWithShape="0" blurRad="45720" dist="40640" dir="2700000">
                    <a:srgbClr val="000000">
                      <a:alpha val="40000"/>
                    </a:srgbClr>
                  </a:outerShdw>
                </a:effectLst>
              </a:rPr>
            </a:br>
          </a:p>
        </p:txBody>
      </p:sp>
      <p:sp>
        <p:nvSpPr>
          <p:cNvPr id="59" name="Shape 59"/>
          <p:cNvSpPr/>
          <p:nvPr>
            <p:ph type="body" idx="1"/>
          </p:nvPr>
        </p:nvSpPr>
        <p:spPr>
          <a:xfrm>
            <a:off x="395536" y="2348880"/>
            <a:ext cx="8229601" cy="3989081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ct val="80000"/>
              </a:lnSpc>
              <a:spcBef>
                <a:spcPts val="500"/>
              </a:spcBef>
              <a:buFont typeface="Wingdings"/>
              <a:buChar char="➢"/>
              <a:defRPr sz="1800">
                <a:solidFill>
                  <a:srgbClr val="000000"/>
                </a:solidFill>
              </a:defRPr>
            </a:pPr>
            <a:endParaRPr sz="1600">
              <a:solidFill>
                <a:srgbClr val="FFFFFF"/>
              </a:solidFill>
            </a:endParaRPr>
          </a:p>
          <a:p>
            <a:pPr lvl="0" marL="411480" indent="-274320">
              <a:lnSpc>
                <a:spcPct val="80000"/>
              </a:lnSpc>
              <a:spcBef>
                <a:spcPts val="5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endParaRPr sz="1600">
              <a:solidFill>
                <a:srgbClr val="FFFFFF"/>
              </a:solidFill>
            </a:endParaRPr>
          </a:p>
          <a:p>
            <a:pPr lvl="0">
              <a:lnSpc>
                <a:spcPct val="80000"/>
              </a:lnSpc>
              <a:spcBef>
                <a:spcPts val="500"/>
              </a:spcBef>
              <a:buFont typeface="Wingdings"/>
              <a:buChar char="➢"/>
              <a:defRPr sz="1800">
                <a:solidFill>
                  <a:srgbClr val="000000"/>
                </a:solidFill>
              </a:defRPr>
            </a:pPr>
            <a:endParaRPr sz="1600">
              <a:solidFill>
                <a:srgbClr val="FFFFFF"/>
              </a:solidFill>
            </a:endParaRPr>
          </a:p>
          <a:p>
            <a:pPr lvl="0" marL="372291" indent="-235131" algn="ctr">
              <a:lnSpc>
                <a:spcPct val="80000"/>
              </a:lnSpc>
              <a:spcBef>
                <a:spcPts val="200"/>
              </a:spcBef>
              <a:buFont typeface="Wingdings"/>
              <a:buChar char="➢"/>
              <a:defRPr sz="1800">
                <a:solidFill>
                  <a:srgbClr val="000000"/>
                </a:solidFill>
              </a:defRPr>
            </a:pPr>
            <a:r>
              <a:rPr b="1" sz="1200">
                <a:solidFill>
                  <a:srgbClr val="FFFFFF"/>
                </a:solidFill>
                <a:hlinkClick r:id="rId2" invalidUrl="" action="" tgtFrame="" tooltip="" history="1" highlightClick="0" endSnd="0"/>
              </a:rPr>
              <a:t>http://en.wikipedia.org/wiki/President_of_the_European_Commission</a:t>
            </a:r>
            <a:endParaRPr b="1" sz="1600">
              <a:solidFill>
                <a:srgbClr val="FFFFFF"/>
              </a:solidFill>
            </a:endParaRPr>
          </a:p>
          <a:p>
            <a:pPr lvl="0" marL="372291" indent="-235131" algn="ctr">
              <a:lnSpc>
                <a:spcPct val="80000"/>
              </a:lnSpc>
              <a:spcBef>
                <a:spcPts val="200"/>
              </a:spcBef>
              <a:buFont typeface="Wingdings"/>
              <a:buChar char="➢"/>
              <a:defRPr sz="1800">
                <a:solidFill>
                  <a:srgbClr val="000000"/>
                </a:solidFill>
              </a:defRPr>
            </a:pPr>
            <a:r>
              <a:rPr b="1" sz="1200">
                <a:solidFill>
                  <a:srgbClr val="FFFFFF"/>
                </a:solidFill>
                <a:hlinkClick r:id="rId3" invalidUrl="" action="" tgtFrame="" tooltip="" history="1" highlightClick="0" endSnd="0"/>
              </a:rPr>
              <a:t>http://ec.europa.eu/about/juncker-commission/structure/index_en.htm</a:t>
            </a:r>
            <a:endParaRPr b="1" sz="1600">
              <a:solidFill>
                <a:srgbClr val="FFFFFF"/>
              </a:solidFill>
            </a:endParaRPr>
          </a:p>
          <a:p>
            <a:pPr lvl="0" marL="372291" indent="-235131" algn="ctr">
              <a:lnSpc>
                <a:spcPct val="80000"/>
              </a:lnSpc>
              <a:spcBef>
                <a:spcPts val="200"/>
              </a:spcBef>
              <a:buFont typeface="Wingdings"/>
              <a:buChar char="➢"/>
              <a:defRPr sz="1800">
                <a:solidFill>
                  <a:srgbClr val="000000"/>
                </a:solidFill>
              </a:defRPr>
            </a:pPr>
            <a:r>
              <a:rPr b="1" sz="1200">
                <a:solidFill>
                  <a:srgbClr val="FFFFFF"/>
                </a:solidFill>
                <a:hlinkClick r:id="rId4" invalidUrl="" action="" tgtFrame="" tooltip="" history="1" highlightClick="0" endSnd="0"/>
              </a:rPr>
              <a:t>http://ec.europa.eu/</a:t>
            </a:r>
            <a:endParaRPr b="1" sz="1600">
              <a:solidFill>
                <a:srgbClr val="FFFFFF"/>
              </a:solidFill>
            </a:endParaRPr>
          </a:p>
          <a:p>
            <a:pPr lvl="0" marL="372291" indent="-235131" algn="ctr">
              <a:lnSpc>
                <a:spcPct val="80000"/>
              </a:lnSpc>
              <a:spcBef>
                <a:spcPts val="200"/>
              </a:spcBef>
              <a:buFont typeface="Wingdings"/>
              <a:buChar char="➢"/>
              <a:defRPr sz="1800">
                <a:solidFill>
                  <a:srgbClr val="000000"/>
                </a:solidFill>
              </a:defRPr>
            </a:pPr>
            <a:r>
              <a:rPr b="1" sz="1200">
                <a:solidFill>
                  <a:srgbClr val="FFFFFF"/>
                </a:solidFill>
                <a:hlinkClick r:id="rId5" invalidUrl="" action="" tgtFrame="" tooltip="" history="1" highlightClick="0" endSnd="0"/>
              </a:rPr>
              <a:t>http://www.iiea.com/home</a:t>
            </a:r>
            <a:endParaRPr b="1" sz="1600">
              <a:solidFill>
                <a:srgbClr val="FFFFFF"/>
              </a:solidFill>
            </a:endParaRPr>
          </a:p>
          <a:p>
            <a:pPr lvl="0" algn="ctr">
              <a:lnSpc>
                <a:spcPct val="80000"/>
              </a:lnSpc>
              <a:spcBef>
                <a:spcPts val="500"/>
              </a:spcBef>
              <a:buFont typeface="Wingdings"/>
              <a:buChar char="➢"/>
              <a:defRPr sz="1800">
                <a:solidFill>
                  <a:srgbClr val="000000"/>
                </a:solidFill>
              </a:defRPr>
            </a:pPr>
            <a:endParaRPr b="1" sz="1600">
              <a:solidFill>
                <a:srgbClr val="FFFFFF"/>
              </a:solidFill>
            </a:endParaRPr>
          </a:p>
          <a:p>
            <a:pPr lvl="0" marL="372291" indent="-235131" algn="ctr">
              <a:lnSpc>
                <a:spcPct val="80000"/>
              </a:lnSpc>
              <a:spcBef>
                <a:spcPts val="200"/>
              </a:spcBef>
              <a:buFont typeface="Wingdings"/>
              <a:buChar char="➢"/>
              <a:defRPr sz="1800">
                <a:solidFill>
                  <a:srgbClr val="000000"/>
                </a:solidFill>
              </a:defRPr>
            </a:pPr>
            <a:r>
              <a:rPr b="1" sz="1200">
                <a:solidFill>
                  <a:srgbClr val="FFFFFF"/>
                </a:solidFill>
                <a:hlinkClick r:id="rId6" invalidUrl="" action="" tgtFrame="" tooltip="" history="1" highlightClick="0" endSnd="0"/>
              </a:rPr>
              <a:t>http://ec.europa.eu/about/juncker-commission/index_en.htm</a:t>
            </a:r>
            <a:endParaRPr b="1" sz="1600">
              <a:solidFill>
                <a:srgbClr val="FFFFFF"/>
              </a:solidFill>
            </a:endParaRPr>
          </a:p>
          <a:p>
            <a:pPr lvl="0" marL="372291" indent="-235131" algn="ctr">
              <a:lnSpc>
                <a:spcPct val="80000"/>
              </a:lnSpc>
              <a:spcBef>
                <a:spcPts val="200"/>
              </a:spcBef>
              <a:buFont typeface="Wingdings"/>
              <a:buChar char="➢"/>
              <a:defRPr sz="1800">
                <a:solidFill>
                  <a:srgbClr val="000000"/>
                </a:solidFill>
              </a:defRPr>
            </a:pPr>
            <a:r>
              <a:rPr b="1" sz="1200">
                <a:solidFill>
                  <a:srgbClr val="FFFFFF"/>
                </a:solidFill>
                <a:hlinkClick r:id="rId7" invalidUrl="" action="" tgtFrame="" tooltip="" history="1" highlightClick="0" endSnd="0"/>
              </a:rPr>
              <a:t>http://www.epc.eu</a:t>
            </a:r>
            <a:endParaRPr b="1" sz="1600">
              <a:solidFill>
                <a:srgbClr val="FFFFFF"/>
              </a:solidFill>
            </a:endParaRPr>
          </a:p>
          <a:p>
            <a:pPr lvl="0" marL="372291" indent="-235131" algn="ctr">
              <a:lnSpc>
                <a:spcPct val="80000"/>
              </a:lnSpc>
              <a:spcBef>
                <a:spcPts val="200"/>
              </a:spcBef>
              <a:buFont typeface="Wingdings"/>
              <a:buChar char="➢"/>
              <a:defRPr sz="1800">
                <a:solidFill>
                  <a:srgbClr val="000000"/>
                </a:solidFill>
              </a:defRPr>
            </a:pPr>
            <a:r>
              <a:rPr b="1" sz="1200">
                <a:solidFill>
                  <a:srgbClr val="FFFFFF"/>
                </a:solidFill>
                <a:hlinkClick r:id="rId8" invalidUrl="" action="" tgtFrame="" tooltip="" history="1" highlightClick="0" endSnd="0"/>
              </a:rPr>
              <a:t>http://www.european–voice.com </a:t>
            </a:r>
            <a:endParaRPr sz="2100">
              <a:solidFill>
                <a:srgbClr val="FFFFFF"/>
              </a:solidFill>
            </a:endParaRPr>
          </a:p>
          <a:p>
            <a:pPr lvl="0" marL="372291" indent="-235131" algn="ctr">
              <a:lnSpc>
                <a:spcPct val="80000"/>
              </a:lnSpc>
              <a:spcBef>
                <a:spcPts val="200"/>
              </a:spcBef>
              <a:buFont typeface="Wingdings"/>
              <a:buChar char="➢"/>
              <a:defRPr sz="1800">
                <a:solidFill>
                  <a:srgbClr val="000000"/>
                </a:solidFill>
              </a:defRPr>
            </a:pPr>
            <a:r>
              <a:rPr b="1" sz="1200">
                <a:solidFill>
                  <a:srgbClr val="FFFFFF"/>
                </a:solidFill>
                <a:hlinkClick r:id="rId8" invalidUrl="" action="" tgtFrame="" tooltip="" history="1" highlightClick="0" endSnd="0"/>
              </a:rPr>
              <a:t>http://www.euractiv.com/video/barroso-says-adeus-after-10-years-309602</a:t>
            </a:r>
            <a:endParaRPr sz="2100">
              <a:solidFill>
                <a:srgbClr val="FFFFFF"/>
              </a:solidFill>
            </a:endParaRPr>
          </a:p>
          <a:p>
            <a:pPr lvl="0" marL="372291" indent="-235131" algn="ctr">
              <a:lnSpc>
                <a:spcPct val="80000"/>
              </a:lnSpc>
              <a:spcBef>
                <a:spcPts val="200"/>
              </a:spcBef>
              <a:buFont typeface="Wingdings"/>
              <a:buChar char="➢"/>
              <a:defRPr sz="1800">
                <a:solidFill>
                  <a:srgbClr val="000000"/>
                </a:solidFill>
              </a:defRPr>
            </a:pPr>
            <a:r>
              <a:rPr b="1" sz="1200">
                <a:solidFill>
                  <a:srgbClr val="FFFFFF"/>
                </a:solidFill>
              </a:rPr>
              <a:t> </a:t>
            </a:r>
            <a:r>
              <a:rPr b="1" sz="1200">
                <a:solidFill>
                  <a:srgbClr val="FFFFFF"/>
                </a:solidFill>
                <a:hlinkClick r:id="rId9" invalidUrl="" action="" tgtFrame="" tooltip="" history="1" highlightClick="0" endSnd="0"/>
              </a:rPr>
              <a:t>http://www.cec.org.uk</a:t>
            </a:r>
            <a:endParaRPr b="1" sz="1600">
              <a:solidFill>
                <a:srgbClr val="FFFFFF"/>
              </a:solidFill>
            </a:endParaRPr>
          </a:p>
          <a:p>
            <a:pPr lvl="0" marL="372291" indent="-235131" algn="ctr">
              <a:lnSpc>
                <a:spcPct val="80000"/>
              </a:lnSpc>
              <a:spcBef>
                <a:spcPts val="200"/>
              </a:spcBef>
              <a:buFont typeface="Wingdings"/>
              <a:buChar char="➢"/>
              <a:defRPr sz="1800">
                <a:solidFill>
                  <a:srgbClr val="000000"/>
                </a:solidFill>
              </a:defRPr>
            </a:pPr>
            <a:r>
              <a:rPr b="1" sz="1200">
                <a:solidFill>
                  <a:srgbClr val="FFFFFF"/>
                </a:solidFill>
                <a:hlinkClick r:id="rId10" invalidUrl="" action="" tgtFrame="" tooltip="" history="1" highlightClick="0" endSnd="0"/>
              </a:rPr>
              <a:t>http://www.euractiv.com/sections/eu-priorities-2020/live-new-juncker-commission-308315</a:t>
            </a:r>
            <a:endParaRPr b="1" sz="1600">
              <a:solidFill>
                <a:srgbClr val="FFFFFF"/>
              </a:solidFill>
            </a:endParaRPr>
          </a:p>
          <a:p>
            <a:pPr lvl="0" marL="372291" indent="-235131" algn="ctr">
              <a:lnSpc>
                <a:spcPct val="80000"/>
              </a:lnSpc>
              <a:spcBef>
                <a:spcPts val="200"/>
              </a:spcBef>
              <a:buFont typeface="Wingdings"/>
              <a:buChar char="➢"/>
              <a:defRPr sz="1800">
                <a:solidFill>
                  <a:srgbClr val="000000"/>
                </a:solidFill>
              </a:defRPr>
            </a:pPr>
            <a:r>
              <a:rPr b="1" sz="1200">
                <a:solidFill>
                  <a:srgbClr val="FFFFFF"/>
                </a:solidFill>
                <a:hlinkClick r:id="rId11" invalidUrl="" action="" tgtFrame="" tooltip="" history="1" highlightClick="0" endSnd="0"/>
              </a:rPr>
              <a:t>http://www.eurunion.org</a:t>
            </a:r>
            <a:endParaRPr b="1" sz="1600">
              <a:solidFill>
                <a:srgbClr val="FFFFFF"/>
              </a:solidFill>
            </a:endParaRPr>
          </a:p>
          <a:p>
            <a:pPr lvl="0" marL="372291" indent="-235131" algn="ctr">
              <a:lnSpc>
                <a:spcPct val="80000"/>
              </a:lnSpc>
              <a:spcBef>
                <a:spcPts val="200"/>
              </a:spcBef>
              <a:buFont typeface="Wingdings"/>
              <a:buChar char="➢"/>
              <a:defRPr sz="1800">
                <a:solidFill>
                  <a:srgbClr val="000000"/>
                </a:solidFill>
              </a:defRPr>
            </a:pPr>
            <a:r>
              <a:rPr b="1" sz="1200">
                <a:solidFill>
                  <a:srgbClr val="FFFFFF"/>
                </a:solidFill>
                <a:hlinkClick r:id="rId12" invalidUrl="" action="" tgtFrame="" tooltip="" history="1" highlightClick="0" endSnd="0"/>
              </a:rPr>
              <a:t>http://europa.eu/legislation_summaries/institutional_affairs/treaties/lisbon_treaty/ai0006_el.htm</a:t>
            </a:r>
            <a:endParaRPr b="1" sz="1600">
              <a:solidFill>
                <a:srgbClr val="FFFFFF"/>
              </a:solidFill>
            </a:endParaRPr>
          </a:p>
          <a:p>
            <a:pPr lvl="0" marL="372291" indent="-235131" algn="ctr">
              <a:lnSpc>
                <a:spcPct val="80000"/>
              </a:lnSpc>
              <a:spcBef>
                <a:spcPts val="200"/>
              </a:spcBef>
              <a:buFont typeface="Wingdings"/>
              <a:buChar char="➢"/>
              <a:defRPr sz="1800">
                <a:solidFill>
                  <a:srgbClr val="000000"/>
                </a:solidFill>
              </a:defRPr>
            </a:pPr>
            <a:r>
              <a:rPr b="1" sz="1200">
                <a:solidFill>
                  <a:srgbClr val="FFFFFF"/>
                </a:solidFill>
                <a:hlinkClick r:id="rId13" invalidUrl="" action="" tgtFrame="" tooltip="" history="1" highlightClick="0" endSnd="0"/>
              </a:rPr>
              <a:t>http://www.iiea.com/membership</a:t>
            </a:r>
            <a:endParaRPr b="1" sz="1600">
              <a:solidFill>
                <a:srgbClr val="FFFFFF"/>
              </a:solidFill>
            </a:endParaRPr>
          </a:p>
          <a:p>
            <a:pPr lvl="0" marL="372291" indent="-235131" algn="ctr">
              <a:lnSpc>
                <a:spcPct val="80000"/>
              </a:lnSpc>
              <a:spcBef>
                <a:spcPts val="200"/>
              </a:spcBef>
              <a:buFont typeface="Wingdings"/>
              <a:buChar char="➢"/>
              <a:defRPr sz="1800">
                <a:solidFill>
                  <a:srgbClr val="000000"/>
                </a:solidFill>
              </a:defRPr>
            </a:pPr>
            <a:r>
              <a:rPr b="1" sz="1200">
                <a:solidFill>
                  <a:srgbClr val="FFFFFF"/>
                </a:solidFill>
                <a:hlinkClick r:id="rId14" invalidUrl="" action="" tgtFrame="" tooltip="" history="1" highlightClick="0" endSnd="0"/>
              </a:rPr>
              <a:t>https://twitter.com/JunckerEU</a:t>
            </a:r>
          </a:p>
        </p:txBody>
      </p:sp>
      <p:sp>
        <p:nvSpPr>
          <p:cNvPr id="60" name="Shape 60"/>
          <p:cNvSpPr/>
          <p:nvPr>
            <p:ph type="sldNum" sz="quarter" idx="2"/>
          </p:nvPr>
        </p:nvSpPr>
        <p:spPr>
          <a:xfrm>
            <a:off x="7924800" y="6226175"/>
            <a:ext cx="762000" cy="1905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BABABA"/>
                </a:solidFill>
              </a:rPr>
            </a:fld>
          </a:p>
        </p:txBody>
      </p:sp>
    </p:spTree>
  </p:cSld>
  <p:clrMapOvr>
    <a:masterClrMapping/>
  </p:clrMapOvr>
  <p:transition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BABABA"/>
                </a:solidFill>
              </a:rPr>
            </a:fld>
          </a:p>
        </p:txBody>
      </p:sp>
      <p:sp>
        <p:nvSpPr>
          <p:cNvPr id="187" name="Shape 187"/>
          <p:cNvSpPr/>
          <p:nvPr>
            <p:ph type="title" idx="4294967295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lIns="0" tIns="0" rIns="0" bIns="0"/>
          <a:lstStyle>
            <a:lvl1pPr defTabSz="868680">
              <a:defRPr sz="3420">
                <a:solidFill>
                  <a:srgbClr val="FFC000"/>
                </a:solidFill>
                <a:effectLst>
                  <a:outerShdw sx="100000" sy="100000" kx="0" ky="0" algn="b" rotWithShape="0" blurRad="108585" dist="96520" dir="270000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3420">
                <a:solidFill>
                  <a:srgbClr val="FFC000"/>
                </a:solidFill>
                <a:effectLst>
                  <a:outerShdw sx="100000" sy="100000" kx="0" ky="0" algn="b" rotWithShape="0" blurRad="108585" dist="96520" dir="2700000">
                    <a:srgbClr val="000000">
                      <a:alpha val="40000"/>
                    </a:srgbClr>
                  </a:outerShdw>
                </a:effectLst>
              </a:rPr>
              <a:t>Σχέσεις Επιτροπής με τις εθνικές κυβερνήσεις</a:t>
            </a:r>
          </a:p>
        </p:txBody>
      </p:sp>
      <p:sp>
        <p:nvSpPr>
          <p:cNvPr id="188" name="Shape 188"/>
          <p:cNvSpPr/>
          <p:nvPr>
            <p:ph type="body" idx="4294967295"/>
          </p:nvPr>
        </p:nvSpPr>
        <p:spPr>
          <a:xfrm>
            <a:off x="457200" y="1600200"/>
            <a:ext cx="8229600" cy="4853136"/>
          </a:xfrm>
          <a:prstGeom prst="rect">
            <a:avLst/>
          </a:prstGeom>
          <a:solidFill>
            <a:srgbClr val="6585CF"/>
          </a:solidFill>
          <a:ln w="25400">
            <a:solidFill>
              <a:srgbClr val="4A6197"/>
            </a:solidFill>
            <a:bevel/>
          </a:ln>
        </p:spPr>
        <p:txBody>
          <a:bodyPr lIns="0" tIns="0" rIns="0" bIns="0"/>
          <a:lstStyle/>
          <a:p>
            <a:pPr lvl="1" marL="283463" indent="301752">
              <a:spcBef>
                <a:spcPts val="5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   </a:t>
            </a:r>
            <a:endParaRPr sz="2400">
              <a:solidFill>
                <a:srgbClr val="FFFFFF"/>
              </a:solidFill>
            </a:endParaRPr>
          </a:p>
          <a:p>
            <a:pPr lvl="1" marL="283463" indent="301752">
              <a:spcBef>
                <a:spcPts val="5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    </a:t>
            </a:r>
          </a:p>
        </p:txBody>
      </p:sp>
      <p:pic>
        <p:nvPicPr>
          <p:cNvPr id="189" name="A_J_5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8403" y="1324421"/>
            <a:ext cx="3492501" cy="2324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A_J_7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204221" y="3499941"/>
            <a:ext cx="3378201" cy="2400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A_J_8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78184" y="3995241"/>
            <a:ext cx="4305301" cy="1892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2" name="A_J_6.jp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267944" y="1321345"/>
            <a:ext cx="3822701" cy="21209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/>
          <p:nvPr>
            <p:ph type="title"/>
          </p:nvPr>
        </p:nvSpPr>
        <p:spPr>
          <a:xfrm>
            <a:off x="457200" y="476672"/>
            <a:ext cx="8229600" cy="1368152"/>
          </a:xfrm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br>
              <a:rPr b="1" sz="4100">
                <a:solidFill>
                  <a:srgbClr val="E8D38A"/>
                </a:solidFill>
                <a:effectLst>
                  <a:outerShdw sx="100000" sy="100000" kx="0" ky="0" algn="b" rotWithShape="0" blurRad="114300" dist="101600" dir="2700000">
                    <a:srgbClr val="000000">
                      <a:alpha val="40000"/>
                    </a:srgbClr>
                  </a:outerShdw>
                </a:effectLst>
              </a:rPr>
            </a:br>
            <a:r>
              <a:rPr b="1" sz="4100">
                <a:solidFill>
                  <a:srgbClr val="FFC000"/>
                </a:solidFill>
                <a:effectLst>
                  <a:outerShdw sx="100000" sy="100000" kx="0" ky="0" algn="b" rotWithShape="0" blurRad="114300" dist="101600" dir="2700000">
                    <a:srgbClr val="000000">
                      <a:alpha val="40000"/>
                    </a:srgbClr>
                  </a:outerShdw>
                </a:effectLst>
              </a:rPr>
              <a:t>Πρόεδρος</a:t>
            </a:r>
          </a:p>
        </p:txBody>
      </p:sp>
      <p:sp>
        <p:nvSpPr>
          <p:cNvPr id="195" name="Shape 195"/>
          <p:cNvSpPr/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/>
          <a:lstStyle/>
          <a:p>
            <a:pPr lvl="0" marL="411480" indent="-274320">
              <a:lnSpc>
                <a:spcPct val="80000"/>
              </a:lnSpc>
              <a:spcBef>
                <a:spcPts val="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endParaRPr b="1" sz="1900">
              <a:solidFill>
                <a:srgbClr val="FFFFFF"/>
              </a:solidFill>
            </a:endParaRPr>
          </a:p>
          <a:p>
            <a:pPr lvl="0" marL="651509" indent="-514350">
              <a:lnSpc>
                <a:spcPct val="80000"/>
              </a:lnSpc>
              <a:spcBef>
                <a:spcPts val="400"/>
              </a:spcBef>
              <a:buFont typeface="Wingdings"/>
              <a:buChar char="➢"/>
              <a:defRPr sz="1800">
                <a:solidFill>
                  <a:srgbClr val="000000"/>
                </a:solidFill>
              </a:defRPr>
            </a:pPr>
            <a:r>
              <a:rPr sz="1900">
                <a:solidFill>
                  <a:srgbClr val="FFFFFF"/>
                </a:solidFill>
              </a:rPr>
              <a:t>Είναι το πιο </a:t>
            </a:r>
            <a:r>
              <a:rPr b="1" sz="1900" u="sng">
                <a:solidFill>
                  <a:srgbClr val="FFC000"/>
                </a:solidFill>
              </a:rPr>
              <a:t>δημόσιο πρόσωπο - </a:t>
            </a:r>
            <a:r>
              <a:rPr b="1" sz="1900">
                <a:solidFill>
                  <a:srgbClr val="FFC000"/>
                </a:solidFill>
              </a:rPr>
              <a:t>προεξέχουσα φιγούρα </a:t>
            </a:r>
            <a:endParaRPr b="1" sz="1900" u="sng">
              <a:solidFill>
                <a:srgbClr val="FFC000"/>
              </a:solidFill>
            </a:endParaRPr>
          </a:p>
          <a:p>
            <a:pPr lvl="0" marL="651509" indent="-514350">
              <a:lnSpc>
                <a:spcPct val="80000"/>
              </a:lnSpc>
              <a:spcBef>
                <a:spcPts val="400"/>
              </a:spcBef>
              <a:buFont typeface="Wingdings"/>
              <a:buChar char="➢"/>
              <a:defRPr sz="1800">
                <a:solidFill>
                  <a:srgbClr val="000000"/>
                </a:solidFill>
              </a:defRPr>
            </a:pPr>
            <a:r>
              <a:rPr sz="1900">
                <a:solidFill>
                  <a:srgbClr val="FFFFFF"/>
                </a:solidFill>
              </a:rPr>
              <a:t>Μπορεί να </a:t>
            </a:r>
            <a:r>
              <a:rPr b="1" sz="1900" u="sng">
                <a:solidFill>
                  <a:srgbClr val="FFC000"/>
                </a:solidFill>
              </a:rPr>
              <a:t>επηρεάσει τη σύνθεση της Επιτροπής </a:t>
            </a:r>
            <a:r>
              <a:rPr sz="1900">
                <a:solidFill>
                  <a:srgbClr val="FFFFFF"/>
                </a:solidFill>
              </a:rPr>
              <a:t>(ορίζει τους αντιπροέδρους μεταξύ των μελών της Επιτροπής, με εξαίρεση τον ύπατο εκπρόσωπο για θέματα εξωτερικής πολιτικής και πολιτικής ασφαλείας). </a:t>
            </a:r>
            <a:endParaRPr sz="1900">
              <a:solidFill>
                <a:srgbClr val="FFFFFF"/>
              </a:solidFill>
            </a:endParaRPr>
          </a:p>
          <a:p>
            <a:pPr lvl="0" marL="651509" indent="-514350">
              <a:lnSpc>
                <a:spcPct val="80000"/>
              </a:lnSpc>
              <a:spcBef>
                <a:spcPts val="400"/>
              </a:spcBef>
              <a:buFont typeface="Wingdings"/>
              <a:buChar char="➢"/>
              <a:defRPr sz="1800">
                <a:solidFill>
                  <a:srgbClr val="000000"/>
                </a:solidFill>
              </a:defRPr>
            </a:pPr>
            <a:r>
              <a:rPr b="1" sz="1900" u="sng">
                <a:solidFill>
                  <a:srgbClr val="FFC000"/>
                </a:solidFill>
              </a:rPr>
              <a:t>Αναθέτει τα χαρτοφυλάκια</a:t>
            </a:r>
            <a:r>
              <a:rPr b="1" sz="2000" u="sng">
                <a:solidFill>
                  <a:srgbClr val="FFC000"/>
                </a:solidFill>
              </a:rPr>
              <a:t> - </a:t>
            </a:r>
            <a:r>
              <a:rPr b="1" sz="2000" u="sng">
                <a:solidFill>
                  <a:srgbClr val="FFC000"/>
                </a:solidFill>
              </a:rPr>
              <a:t>portfolia</a:t>
            </a:r>
            <a:r>
              <a:rPr b="1" sz="2000" u="sng">
                <a:solidFill>
                  <a:srgbClr val="FFC000"/>
                </a:solidFill>
              </a:rPr>
              <a:t> </a:t>
            </a:r>
            <a:r>
              <a:rPr sz="1900">
                <a:solidFill>
                  <a:srgbClr val="FFFFFF"/>
                </a:solidFill>
              </a:rPr>
              <a:t>(τομείς πολιτικής για τους οποίους θα είναι αρμόδιοι) και τα ανασχηματίζει (μπορεί να προβαίνει σε ανακατανομή των αρμοδιοτήτων κατά τη διάρκεια της θητείας του). </a:t>
            </a:r>
            <a:endParaRPr sz="1900">
              <a:solidFill>
                <a:srgbClr val="FFFFFF"/>
              </a:solidFill>
            </a:endParaRPr>
          </a:p>
          <a:p>
            <a:pPr lvl="0" marL="651509" indent="-514350">
              <a:lnSpc>
                <a:spcPct val="80000"/>
              </a:lnSpc>
              <a:spcBef>
                <a:spcPts val="400"/>
              </a:spcBef>
              <a:buFont typeface="Wingdings"/>
              <a:buChar char="➢"/>
              <a:defRPr sz="1800">
                <a:solidFill>
                  <a:srgbClr val="000000"/>
                </a:solidFill>
              </a:defRPr>
            </a:pPr>
            <a:r>
              <a:rPr sz="1900">
                <a:solidFill>
                  <a:srgbClr val="FFFFFF"/>
                </a:solidFill>
              </a:rPr>
              <a:t>Από την έναρξη ισχύος της συνθήκης της Λισσαβώνας, μπορεί να </a:t>
            </a:r>
            <a:r>
              <a:rPr b="1" sz="1900" u="sng">
                <a:solidFill>
                  <a:srgbClr val="FFC000"/>
                </a:solidFill>
              </a:rPr>
              <a:t>εξαναγκάσει</a:t>
            </a:r>
            <a:r>
              <a:rPr sz="1900" u="sng">
                <a:solidFill>
                  <a:srgbClr val="FFFFFF"/>
                </a:solidFill>
              </a:rPr>
              <a:t> </a:t>
            </a:r>
            <a:r>
              <a:rPr b="1" sz="1900" u="sng">
                <a:solidFill>
                  <a:srgbClr val="FFC000"/>
                </a:solidFill>
              </a:rPr>
              <a:t>σε παραίτηση ένα μέλος της Επιτροπής </a:t>
            </a:r>
            <a:r>
              <a:rPr sz="1900">
                <a:solidFill>
                  <a:srgbClr val="FFFFFF"/>
                </a:solidFill>
              </a:rPr>
              <a:t>χωρίς να χρειάζεται υποχρεωτικά η έγκριση του σώματος των Επιτρόπων.</a:t>
            </a:r>
            <a:endParaRPr sz="1900">
              <a:solidFill>
                <a:srgbClr val="FFFFFF"/>
              </a:solidFill>
            </a:endParaRPr>
          </a:p>
          <a:p>
            <a:pPr lvl="0" marL="651509" indent="-514350">
              <a:lnSpc>
                <a:spcPct val="80000"/>
              </a:lnSpc>
              <a:spcBef>
                <a:spcPts val="400"/>
              </a:spcBef>
              <a:buFont typeface="Wingdings"/>
              <a:buChar char="➢"/>
              <a:defRPr sz="1800">
                <a:solidFill>
                  <a:srgbClr val="000000"/>
                </a:solidFill>
              </a:defRPr>
            </a:pPr>
            <a:r>
              <a:rPr b="1" sz="1900" u="sng">
                <a:solidFill>
                  <a:srgbClr val="FFC000"/>
                </a:solidFill>
              </a:rPr>
              <a:t>Καθοδηγεί την Ατζέντα </a:t>
            </a:r>
            <a:r>
              <a:rPr sz="1900">
                <a:solidFill>
                  <a:srgbClr val="FFFFFF"/>
                </a:solidFill>
              </a:rPr>
              <a:t>(καθορίζει τους πολιτικούς προσανατολισμούς τού σώματος).</a:t>
            </a:r>
            <a:endParaRPr sz="1900">
              <a:solidFill>
                <a:srgbClr val="FFFFFF"/>
              </a:solidFill>
            </a:endParaRPr>
          </a:p>
          <a:p>
            <a:pPr lvl="0" marL="651509" indent="-514350">
              <a:lnSpc>
                <a:spcPct val="80000"/>
              </a:lnSpc>
              <a:spcBef>
                <a:spcPts val="400"/>
              </a:spcBef>
              <a:buFont typeface="Wingdings"/>
              <a:buChar char="➢"/>
              <a:defRPr sz="1800">
                <a:solidFill>
                  <a:srgbClr val="000000"/>
                </a:solidFill>
              </a:defRPr>
            </a:pPr>
            <a:r>
              <a:rPr b="1" sz="1900" u="sng">
                <a:solidFill>
                  <a:srgbClr val="FFC000"/>
                </a:solidFill>
              </a:rPr>
              <a:t>Εκπροσωπεί την Επιτροπή </a:t>
            </a:r>
            <a:r>
              <a:rPr sz="1900">
                <a:solidFill>
                  <a:srgbClr val="FFFFFF"/>
                </a:solidFill>
              </a:rPr>
              <a:t>στα άλλα όργανα και στις εθνικές κυβερνήσεις.</a:t>
            </a:r>
          </a:p>
        </p:txBody>
      </p:sp>
      <p:sp>
        <p:nvSpPr>
          <p:cNvPr id="196" name="Shape 196"/>
          <p:cNvSpPr/>
          <p:nvPr>
            <p:ph type="sldNum" sz="quarter" idx="2"/>
          </p:nvPr>
        </p:nvSpPr>
        <p:spPr>
          <a:xfrm>
            <a:off x="7924800" y="6226175"/>
            <a:ext cx="762000" cy="1905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BABABA"/>
                </a:solidFill>
              </a:rPr>
            </a:fld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presetClass="entr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presetClass="entr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presetClass="entr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clickEffect" presetClass="entr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4" grpId="1"/>
      <p:bldP build="p" bldLvl="1" animBg="1" rev="0" advAuto="0" spid="195" grpId="2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C000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4100">
                <a:solidFill>
                  <a:srgbClr val="FFC000"/>
                </a:solidFill>
                <a:effectLst>
                  <a:outerShdw sx="100000" sy="100000" kx="0" ky="0" algn="b" rotWithShape="0" blurRad="114300" dist="101600" dir="2700000">
                    <a:srgbClr val="000000">
                      <a:alpha val="40000"/>
                    </a:srgbClr>
                  </a:outerShdw>
                </a:effectLst>
              </a:rPr>
              <a:t>Ιστορική αναδρομή</a:t>
            </a:r>
          </a:p>
        </p:txBody>
      </p:sp>
      <p:sp>
        <p:nvSpPr>
          <p:cNvPr id="199" name="Shape 199"/>
          <p:cNvSpPr/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/>
          <a:lstStyle/>
          <a:p>
            <a:pPr lvl="0" marL="411480" indent="-274320">
              <a:lnSpc>
                <a:spcPct val="80000"/>
              </a:lnSpc>
              <a:spcBef>
                <a:spcPts val="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1900">
                <a:solidFill>
                  <a:srgbClr val="FFFFFF"/>
                </a:solidFill>
              </a:rPr>
              <a:t>Ο προκάτοχος της Επιτροπής είναι η Ανώτατη Αρχή της Ευρωπαϊκής Κοινότητας Άνθρακα και Χάλυβα (ΕΚΑΧ), με πρώτο πρόεδρο </a:t>
            </a:r>
            <a:endParaRPr sz="1900">
              <a:solidFill>
                <a:srgbClr val="FFFFFF"/>
              </a:solidFill>
            </a:endParaRPr>
          </a:p>
          <a:p>
            <a:pPr lvl="0" marL="411480" indent="-274320">
              <a:lnSpc>
                <a:spcPct val="80000"/>
              </a:lnSpc>
              <a:spcBef>
                <a:spcPts val="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1900">
                <a:solidFill>
                  <a:srgbClr val="FFFFFF"/>
                </a:solidFill>
              </a:rPr>
              <a:t> το θρυλικό </a:t>
            </a:r>
            <a:r>
              <a:rPr b="1" sz="1900">
                <a:solidFill>
                  <a:srgbClr val="FFFFFF"/>
                </a:solidFill>
              </a:rPr>
              <a:t>Jean Monnet</a:t>
            </a:r>
            <a:r>
              <a:rPr sz="1900">
                <a:solidFill>
                  <a:srgbClr val="FFFFFF"/>
                </a:solidFill>
              </a:rPr>
              <a:t>. Ο </a:t>
            </a:r>
            <a:r>
              <a:rPr sz="1900">
                <a:solidFill>
                  <a:srgbClr val="FFFFFF"/>
                </a:solidFill>
              </a:rPr>
              <a:t>Monnet </a:t>
            </a:r>
            <a:r>
              <a:rPr sz="1900">
                <a:solidFill>
                  <a:srgbClr val="FFFFFF"/>
                </a:solidFill>
              </a:rPr>
              <a:t>είχε στα χέρια του σημαντική ανεξάρτητη εξουσία να ρυθμίζει τις αγορές του άνθρακα και του χάλυβα στην Ευρώπη, και όλες οι ρυθμίσεις φέρουν το αποτύπωμά του.</a:t>
            </a:r>
            <a:endParaRPr sz="1900">
              <a:solidFill>
                <a:srgbClr val="FFFFFF"/>
              </a:solidFill>
            </a:endParaRPr>
          </a:p>
          <a:p>
            <a:pPr lvl="0" marL="411480" indent="-274320">
              <a:lnSpc>
                <a:spcPct val="80000"/>
              </a:lnSpc>
              <a:spcBef>
                <a:spcPts val="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endParaRPr sz="1900">
              <a:solidFill>
                <a:srgbClr val="FFFFFF"/>
              </a:solidFill>
            </a:endParaRPr>
          </a:p>
          <a:p>
            <a:pPr lvl="0" marL="411480" indent="-274320">
              <a:lnSpc>
                <a:spcPct val="80000"/>
              </a:lnSpc>
              <a:spcBef>
                <a:spcPts val="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1900">
                <a:solidFill>
                  <a:srgbClr val="FFFFFF"/>
                </a:solidFill>
              </a:rPr>
              <a:t>       Όμως όπως και η σημερινή Ευρωπαϊκή Επιτροπή, έτσι και η</a:t>
            </a:r>
            <a:endParaRPr sz="1900">
              <a:solidFill>
                <a:srgbClr val="FFFFFF"/>
              </a:solidFill>
            </a:endParaRPr>
          </a:p>
          <a:p>
            <a:pPr lvl="0" marL="411480" indent="-274320">
              <a:lnSpc>
                <a:spcPct val="80000"/>
              </a:lnSpc>
              <a:spcBef>
                <a:spcPts val="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1900">
                <a:solidFill>
                  <a:srgbClr val="FFFFFF"/>
                </a:solidFill>
              </a:rPr>
              <a:t>       προκάτοχός της παρόλο που θεωρείτο υπερεθνικό όργανο απαρτίζονταν από </a:t>
            </a:r>
            <a:r>
              <a:rPr b="1" sz="1900">
                <a:solidFill>
                  <a:srgbClr val="FFFFFF"/>
                </a:solidFill>
              </a:rPr>
              <a:t>εθνικούς εκπροσώπους </a:t>
            </a:r>
            <a:r>
              <a:rPr sz="1900">
                <a:solidFill>
                  <a:srgbClr val="FFFFFF"/>
                </a:solidFill>
              </a:rPr>
              <a:t>των κρατών μελών και κατέληξε να είναι πολύ </a:t>
            </a:r>
            <a:r>
              <a:rPr b="1" sz="1900">
                <a:solidFill>
                  <a:srgbClr val="FFFFFF"/>
                </a:solidFill>
              </a:rPr>
              <a:t>πιο γραφειοκρατική</a:t>
            </a:r>
            <a:r>
              <a:rPr b="1" sz="1900">
                <a:solidFill>
                  <a:srgbClr val="FFFFFF"/>
                </a:solidFill>
              </a:rPr>
              <a:t> </a:t>
            </a:r>
            <a:r>
              <a:rPr sz="1900">
                <a:solidFill>
                  <a:srgbClr val="FFFFFF"/>
                </a:solidFill>
              </a:rPr>
              <a:t>από ότι θα την ήθελε ο Μ</a:t>
            </a:r>
            <a:r>
              <a:rPr sz="1900">
                <a:solidFill>
                  <a:srgbClr val="FFFFFF"/>
                </a:solidFill>
              </a:rPr>
              <a:t>onnet.</a:t>
            </a:r>
            <a:endParaRPr sz="1900">
              <a:solidFill>
                <a:srgbClr val="FFFFFF"/>
              </a:solidFill>
            </a:endParaRPr>
          </a:p>
          <a:p>
            <a:pPr lvl="0" marL="411480" indent="-274320">
              <a:lnSpc>
                <a:spcPct val="80000"/>
              </a:lnSpc>
              <a:spcBef>
                <a:spcPts val="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endParaRPr sz="1900">
              <a:solidFill>
                <a:srgbClr val="FFFFFF"/>
              </a:solidFill>
            </a:endParaRPr>
          </a:p>
          <a:p>
            <a:pPr lvl="0" marL="411480" indent="-274320">
              <a:lnSpc>
                <a:spcPct val="80000"/>
              </a:lnSpc>
              <a:spcBef>
                <a:spcPts val="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1900">
                <a:solidFill>
                  <a:srgbClr val="FFFFFF"/>
                </a:solidFill>
              </a:rPr>
              <a:t>      Έτσι στις διαπραγματεύσεις για την νέα ΕΟΚ η δημιουργία και το σχήμα των κοινών θεσμών αποτέλεσε το πιο επίμαχο θέμα συζήτησης. Κατάληξη ήταν η Επιτροπή να έχει λιγότερες αρμοδιότητες από αυτές που αρχικά είχαν προταθεί και να υπάγεται σε στενό έλεγχο από το νέο Συμβούλιο των Υπουργών των κρατών μελών. </a:t>
            </a:r>
          </a:p>
        </p:txBody>
      </p:sp>
      <p:pic>
        <p:nvPicPr>
          <p:cNvPr id="200" name="image14.jpg" descr="C:\Users\Manos\Desktop\1765_photo_fiche_monnet_jean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956376" y="1556791"/>
            <a:ext cx="676276" cy="819151"/>
          </a:xfrm>
          <a:prstGeom prst="rect">
            <a:avLst/>
          </a:prstGeom>
          <a:ln w="12700">
            <a:miter lim="400000"/>
          </a:ln>
        </p:spPr>
      </p:pic>
      <p:sp>
        <p:nvSpPr>
          <p:cNvPr id="201" name="Shape 201"/>
          <p:cNvSpPr/>
          <p:nvPr>
            <p:ph type="sldNum" sz="quarter" idx="2"/>
          </p:nvPr>
        </p:nvSpPr>
        <p:spPr>
          <a:xfrm>
            <a:off x="7924800" y="6226175"/>
            <a:ext cx="762000" cy="1905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BABABA"/>
                </a:solidFill>
              </a:rPr>
            </a:fld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0"/>
                                        <p:tgtEl>
                                          <p:spTgt spid="1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0" dur="2000"/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2000"/>
                                        <p:tgtEl>
                                          <p:spTgt spid="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nodeType="after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9" dur="2000"/>
                                        <p:tgtEl>
                                          <p:spTgt spid="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4" dur="2000"/>
                                        <p:tgtEl>
                                          <p:spTgt spid="1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9" dur="2000"/>
                                        <p:tgtEl>
                                          <p:spTgt spid="1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nodeType="after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3" dur="2000"/>
                                        <p:tgtEl>
                                          <p:spTgt spid="1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1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8" dur="2000"/>
                                        <p:tgtEl>
                                          <p:spTgt spid="1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199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C000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4100">
                <a:solidFill>
                  <a:srgbClr val="FFC000"/>
                </a:solidFill>
                <a:effectLst>
                  <a:outerShdw sx="100000" sy="100000" kx="0" ky="0" algn="b" rotWithShape="0" blurRad="114300" dist="101600" dir="2700000">
                    <a:srgbClr val="000000">
                      <a:alpha val="40000"/>
                    </a:srgbClr>
                  </a:outerShdw>
                </a:effectLst>
              </a:rPr>
              <a:t>Πρόεδροι της Επιτροπής</a:t>
            </a:r>
          </a:p>
        </p:txBody>
      </p:sp>
      <p:sp>
        <p:nvSpPr>
          <p:cNvPr id="204" name="Shape 204"/>
          <p:cNvSpPr/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/>
          <a:lstStyle/>
          <a:p>
            <a:pPr lvl="0" marL="651509" indent="-514350" algn="just">
              <a:lnSpc>
                <a:spcPct val="80000"/>
              </a:lnSpc>
              <a:spcBef>
                <a:spcPts val="400"/>
              </a:spcBef>
              <a:buFontTx/>
              <a:buAutoNum type="arabicPeriod" startAt="1"/>
              <a:defRPr sz="1800">
                <a:solidFill>
                  <a:srgbClr val="000000"/>
                </a:solidFill>
              </a:defRPr>
            </a:pPr>
            <a:r>
              <a:rPr sz="1700">
                <a:solidFill>
                  <a:srgbClr val="FFFFFF"/>
                </a:solidFill>
              </a:rPr>
              <a:t>Walter Hallstein (D) (1958-67)</a:t>
            </a:r>
            <a:endParaRPr sz="1700">
              <a:solidFill>
                <a:srgbClr val="FFFFFF"/>
              </a:solidFill>
            </a:endParaRPr>
          </a:p>
          <a:p>
            <a:pPr lvl="0" marL="651509" indent="-514350" algn="just">
              <a:lnSpc>
                <a:spcPct val="80000"/>
              </a:lnSpc>
              <a:spcBef>
                <a:spcPts val="400"/>
              </a:spcBef>
              <a:buFontTx/>
              <a:buAutoNum type="arabicPeriod" startAt="1"/>
              <a:defRPr sz="1800">
                <a:solidFill>
                  <a:srgbClr val="000000"/>
                </a:solidFill>
              </a:defRPr>
            </a:pPr>
            <a:r>
              <a:rPr sz="1700">
                <a:solidFill>
                  <a:srgbClr val="FFFFFF"/>
                </a:solidFill>
              </a:rPr>
              <a:t>Jean Rey (B)  (1967-70)</a:t>
            </a:r>
            <a:endParaRPr sz="1700">
              <a:solidFill>
                <a:srgbClr val="FFFFFF"/>
              </a:solidFill>
            </a:endParaRPr>
          </a:p>
          <a:p>
            <a:pPr lvl="0" marL="651509" indent="-514350" algn="just">
              <a:lnSpc>
                <a:spcPct val="80000"/>
              </a:lnSpc>
              <a:spcBef>
                <a:spcPts val="400"/>
              </a:spcBef>
              <a:buFontTx/>
              <a:buAutoNum type="arabicPeriod" startAt="1"/>
              <a:defRPr sz="1800">
                <a:solidFill>
                  <a:srgbClr val="000000"/>
                </a:solidFill>
              </a:defRPr>
            </a:pPr>
            <a:r>
              <a:rPr sz="1700">
                <a:solidFill>
                  <a:srgbClr val="FFFFFF"/>
                </a:solidFill>
              </a:rPr>
              <a:t>Franco Maria Malfatti (I) (1970-72)</a:t>
            </a:r>
            <a:endParaRPr sz="1700">
              <a:solidFill>
                <a:srgbClr val="FFFFFF"/>
              </a:solidFill>
            </a:endParaRPr>
          </a:p>
          <a:p>
            <a:pPr lvl="0" marL="651509" indent="-514350" algn="just">
              <a:lnSpc>
                <a:spcPct val="80000"/>
              </a:lnSpc>
              <a:spcBef>
                <a:spcPts val="400"/>
              </a:spcBef>
              <a:buFontTx/>
              <a:buAutoNum type="arabicPeriod" startAt="1"/>
              <a:defRPr sz="1800">
                <a:solidFill>
                  <a:srgbClr val="000000"/>
                </a:solidFill>
              </a:defRPr>
            </a:pPr>
            <a:r>
              <a:rPr sz="1700">
                <a:solidFill>
                  <a:srgbClr val="FFFFFF"/>
                </a:solidFill>
              </a:rPr>
              <a:t>Sicco Mansholt (N) (1972-73)</a:t>
            </a:r>
            <a:endParaRPr sz="1700">
              <a:solidFill>
                <a:srgbClr val="FFFFFF"/>
              </a:solidFill>
            </a:endParaRPr>
          </a:p>
          <a:p>
            <a:pPr lvl="0" marL="651509" indent="-514350" algn="just">
              <a:lnSpc>
                <a:spcPct val="80000"/>
              </a:lnSpc>
              <a:spcBef>
                <a:spcPts val="400"/>
              </a:spcBef>
              <a:buFontTx/>
              <a:buAutoNum type="arabicPeriod" startAt="1"/>
              <a:defRPr sz="1800">
                <a:solidFill>
                  <a:srgbClr val="000000"/>
                </a:solidFill>
              </a:defRPr>
            </a:pPr>
            <a:r>
              <a:rPr sz="1700">
                <a:solidFill>
                  <a:srgbClr val="FFFFFF"/>
                </a:solidFill>
              </a:rPr>
              <a:t>Francois Xavier –Ortoli (F) (1973-77)</a:t>
            </a:r>
            <a:endParaRPr sz="1700">
              <a:solidFill>
                <a:srgbClr val="FFFFFF"/>
              </a:solidFill>
            </a:endParaRPr>
          </a:p>
          <a:p>
            <a:pPr lvl="0" marL="651509" indent="-514350" algn="just">
              <a:lnSpc>
                <a:spcPct val="80000"/>
              </a:lnSpc>
              <a:spcBef>
                <a:spcPts val="400"/>
              </a:spcBef>
              <a:buFontTx/>
              <a:buAutoNum type="arabicPeriod" startAt="1"/>
              <a:defRPr sz="1800">
                <a:solidFill>
                  <a:srgbClr val="000000"/>
                </a:solidFill>
              </a:defRPr>
            </a:pPr>
            <a:r>
              <a:rPr sz="1700">
                <a:solidFill>
                  <a:srgbClr val="FFFFFF"/>
                </a:solidFill>
              </a:rPr>
              <a:t>Roy Jenkins (UK)  (1977-81)</a:t>
            </a:r>
            <a:endParaRPr sz="1700">
              <a:solidFill>
                <a:srgbClr val="FFFFFF"/>
              </a:solidFill>
            </a:endParaRPr>
          </a:p>
          <a:p>
            <a:pPr lvl="0" marL="651509" indent="-514350" algn="just">
              <a:lnSpc>
                <a:spcPct val="80000"/>
              </a:lnSpc>
              <a:spcBef>
                <a:spcPts val="400"/>
              </a:spcBef>
              <a:buFontTx/>
              <a:buAutoNum type="arabicPeriod" startAt="1"/>
              <a:defRPr sz="1800">
                <a:solidFill>
                  <a:srgbClr val="000000"/>
                </a:solidFill>
              </a:defRPr>
            </a:pPr>
            <a:r>
              <a:rPr sz="1700">
                <a:solidFill>
                  <a:srgbClr val="FFFFFF"/>
                </a:solidFill>
              </a:rPr>
              <a:t>Gaston Thorn (L) (1981-85)</a:t>
            </a:r>
            <a:endParaRPr sz="1700">
              <a:solidFill>
                <a:srgbClr val="FFFFFF"/>
              </a:solidFill>
            </a:endParaRPr>
          </a:p>
          <a:p>
            <a:pPr lvl="0" marL="651509" indent="-514350" algn="just">
              <a:lnSpc>
                <a:spcPct val="80000"/>
              </a:lnSpc>
              <a:spcBef>
                <a:spcPts val="400"/>
              </a:spcBef>
              <a:buFontTx/>
              <a:buAutoNum type="arabicPeriod" startAt="1"/>
              <a:defRPr sz="1800">
                <a:solidFill>
                  <a:srgbClr val="000000"/>
                </a:solidFill>
              </a:defRPr>
            </a:pPr>
            <a:r>
              <a:rPr sz="1700">
                <a:solidFill>
                  <a:srgbClr val="FFFFFF"/>
                </a:solidFill>
              </a:rPr>
              <a:t>Jacques Delors (F) (1985-95)</a:t>
            </a:r>
            <a:endParaRPr sz="1700">
              <a:solidFill>
                <a:srgbClr val="FFFFFF"/>
              </a:solidFill>
            </a:endParaRPr>
          </a:p>
          <a:p>
            <a:pPr lvl="0" marL="651509" indent="-514350" algn="just">
              <a:lnSpc>
                <a:spcPct val="80000"/>
              </a:lnSpc>
              <a:spcBef>
                <a:spcPts val="400"/>
              </a:spcBef>
              <a:buFontTx/>
              <a:buAutoNum type="arabicPeriod" startAt="1"/>
              <a:defRPr sz="1800">
                <a:solidFill>
                  <a:srgbClr val="000000"/>
                </a:solidFill>
              </a:defRPr>
            </a:pPr>
            <a:r>
              <a:rPr sz="1700">
                <a:solidFill>
                  <a:srgbClr val="FFFFFF"/>
                </a:solidFill>
              </a:rPr>
              <a:t>Jacques Santers (L) (1995-99)</a:t>
            </a:r>
            <a:endParaRPr sz="1700">
              <a:solidFill>
                <a:srgbClr val="FFFFFF"/>
              </a:solidFill>
            </a:endParaRPr>
          </a:p>
          <a:p>
            <a:pPr lvl="0" marL="651509" indent="-514350" algn="just">
              <a:lnSpc>
                <a:spcPct val="80000"/>
              </a:lnSpc>
              <a:spcBef>
                <a:spcPts val="400"/>
              </a:spcBef>
              <a:buFontTx/>
              <a:buAutoNum type="arabicPeriod" startAt="1"/>
              <a:defRPr sz="1800">
                <a:solidFill>
                  <a:srgbClr val="000000"/>
                </a:solidFill>
              </a:defRPr>
            </a:pPr>
            <a:r>
              <a:rPr sz="1700">
                <a:solidFill>
                  <a:srgbClr val="FFFFFF"/>
                </a:solidFill>
              </a:rPr>
              <a:t>Romano Prodi (I)  (1999-2004)</a:t>
            </a:r>
            <a:endParaRPr sz="1700">
              <a:solidFill>
                <a:srgbClr val="FFFFFF"/>
              </a:solidFill>
            </a:endParaRPr>
          </a:p>
          <a:p>
            <a:pPr lvl="0" marL="651509" indent="-514350" algn="just">
              <a:lnSpc>
                <a:spcPct val="80000"/>
              </a:lnSpc>
              <a:spcBef>
                <a:spcPts val="400"/>
              </a:spcBef>
              <a:buFontTx/>
              <a:buAutoNum type="arabicPeriod" startAt="1"/>
              <a:defRPr sz="1800">
                <a:solidFill>
                  <a:srgbClr val="000000"/>
                </a:solidFill>
              </a:defRPr>
            </a:pPr>
            <a:r>
              <a:rPr sz="1700">
                <a:solidFill>
                  <a:srgbClr val="FFFFFF"/>
                </a:solidFill>
              </a:rPr>
              <a:t>Jose Manuel Baroso (P)  (2004-14)</a:t>
            </a:r>
            <a:endParaRPr sz="1700">
              <a:solidFill>
                <a:srgbClr val="FFFFFF"/>
              </a:solidFill>
            </a:endParaRPr>
          </a:p>
          <a:p>
            <a:pPr lvl="0" marL="651509" indent="-514350" algn="just">
              <a:lnSpc>
                <a:spcPct val="80000"/>
              </a:lnSpc>
              <a:spcBef>
                <a:spcPts val="400"/>
              </a:spcBef>
              <a:buFontTx/>
              <a:buAutoNum type="arabicPeriod" startAt="1"/>
              <a:defRPr sz="1800">
                <a:solidFill>
                  <a:srgbClr val="000000"/>
                </a:solidFill>
              </a:defRPr>
            </a:pPr>
            <a:r>
              <a:rPr sz="1700">
                <a:solidFill>
                  <a:srgbClr val="FFFFFF"/>
                </a:solidFill>
              </a:rPr>
              <a:t>Jean-Claude Juncker (L) (2014 - )</a:t>
            </a:r>
            <a:endParaRPr sz="1700">
              <a:solidFill>
                <a:srgbClr val="FFFFFF"/>
              </a:solidFill>
            </a:endParaRPr>
          </a:p>
          <a:p>
            <a:pPr lvl="0" marL="514350" indent="-377190">
              <a:lnSpc>
                <a:spcPct val="80000"/>
              </a:lnSpc>
              <a:spcBef>
                <a:spcPts val="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endParaRPr sz="1700">
              <a:solidFill>
                <a:srgbClr val="FFFFFF"/>
              </a:solidFill>
            </a:endParaRPr>
          </a:p>
          <a:p>
            <a:pPr lvl="0" marL="514350" indent="-377190">
              <a:lnSpc>
                <a:spcPct val="80000"/>
              </a:lnSpc>
              <a:spcBef>
                <a:spcPts val="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1700">
                <a:solidFill>
                  <a:srgbClr val="FFFFFF"/>
                </a:solidFill>
              </a:rPr>
              <a:t>Η Προεδρία έχει δοθεί σε μη εθνικότητα των ιδρυτικών κρατών μελών μόνο 2 φορές! Και πάλι ο τελευταίος πρόεδρος είναι από χώρα των ιδρυτικών κ-μ. </a:t>
            </a:r>
          </a:p>
        </p:txBody>
      </p:sp>
      <p:sp>
        <p:nvSpPr>
          <p:cNvPr id="205" name="Shape 205"/>
          <p:cNvSpPr/>
          <p:nvPr>
            <p:ph type="sldNum" sz="quarter" idx="2"/>
          </p:nvPr>
        </p:nvSpPr>
        <p:spPr>
          <a:xfrm>
            <a:off x="7924800" y="6226175"/>
            <a:ext cx="762000" cy="1905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BABABA"/>
                </a:solidFill>
              </a:rPr>
            </a:fld>
          </a:p>
        </p:txBody>
      </p:sp>
    </p:spTree>
  </p:cSld>
  <p:clrMapOvr>
    <a:masterClrMapping/>
  </p:clrMapOvr>
  <p:transition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/>
          <p:nvPr>
            <p:ph type="title"/>
          </p:nvPr>
        </p:nvSpPr>
        <p:spPr>
          <a:xfrm>
            <a:off x="251519" y="188639"/>
            <a:ext cx="8229601" cy="1143001"/>
          </a:xfrm>
          <a:prstGeom prst="rect">
            <a:avLst/>
          </a:prstGeom>
        </p:spPr>
        <p:txBody>
          <a:bodyPr/>
          <a:lstStyle/>
          <a:p>
            <a:pPr lvl="0" defTabSz="438911">
              <a:defRPr b="0" sz="1800">
                <a:solidFill>
                  <a:srgbClr val="000000"/>
                </a:solidFill>
                <a:effectLst/>
              </a:defRPr>
            </a:pPr>
            <a:br>
              <a:rPr b="1" sz="1727">
                <a:solidFill>
                  <a:srgbClr val="E8D38A"/>
                </a:solidFill>
                <a:effectLst>
                  <a:outerShdw sx="100000" sy="100000" kx="0" ky="0" algn="b" rotWithShape="0" blurRad="54863" dist="48768" dir="2700000">
                    <a:srgbClr val="000000">
                      <a:alpha val="40000"/>
                    </a:srgbClr>
                  </a:outerShdw>
                </a:effectLst>
              </a:rPr>
            </a:br>
            <a:br>
              <a:rPr b="1" sz="1727">
                <a:solidFill>
                  <a:srgbClr val="E8D38A"/>
                </a:solidFill>
                <a:effectLst>
                  <a:outerShdw sx="100000" sy="100000" kx="0" ky="0" algn="b" rotWithShape="0" blurRad="54863" dist="48768" dir="2700000">
                    <a:srgbClr val="000000">
                      <a:alpha val="40000"/>
                    </a:srgbClr>
                  </a:outerShdw>
                </a:effectLst>
              </a:rPr>
            </a:br>
            <a:br>
              <a:rPr b="1" sz="1727">
                <a:solidFill>
                  <a:srgbClr val="E8D38A"/>
                </a:solidFill>
                <a:effectLst>
                  <a:outerShdw sx="100000" sy="100000" kx="0" ky="0" algn="b" rotWithShape="0" blurRad="54863" dist="48768" dir="2700000">
                    <a:srgbClr val="000000">
                      <a:alpha val="40000"/>
                    </a:srgbClr>
                  </a:outerShdw>
                </a:effectLst>
              </a:rPr>
            </a:br>
            <a:r>
              <a:rPr b="1" sz="1727">
                <a:solidFill>
                  <a:srgbClr val="FFC000"/>
                </a:solidFill>
                <a:effectLst>
                  <a:outerShdw sx="100000" sy="100000" kx="0" ky="0" algn="b" rotWithShape="0" blurRad="54863" dist="48768" dir="2700000">
                    <a:srgbClr val="000000">
                      <a:alpha val="40000"/>
                    </a:srgbClr>
                  </a:outerShdw>
                </a:effectLst>
              </a:rPr>
              <a:t>    </a:t>
            </a:r>
            <a:r>
              <a:rPr b="1" sz="1727">
                <a:solidFill>
                  <a:srgbClr val="FFC000"/>
                </a:solidFill>
                <a:effectLst>
                  <a:outerShdw sx="100000" sy="100000" kx="0" ky="0" algn="b" rotWithShape="0" blurRad="54863" dist="48768" dir="2700000">
                    <a:srgbClr val="000000">
                      <a:alpha val="40000"/>
                    </a:srgbClr>
                  </a:outerShdw>
                </a:effectLst>
              </a:rPr>
              <a:t>Πρώτος Πρόεδρος</a:t>
            </a:r>
          </a:p>
        </p:txBody>
      </p:sp>
      <p:sp>
        <p:nvSpPr>
          <p:cNvPr id="208" name="Shape 208"/>
          <p:cNvSpPr/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/>
          <a:lstStyle/>
          <a:p>
            <a:pPr lvl="0" marL="411480" indent="-274320">
              <a:lnSpc>
                <a:spcPct val="80000"/>
              </a:lnSpc>
              <a:spcBef>
                <a:spcPts val="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endParaRPr sz="1900">
              <a:solidFill>
                <a:srgbClr val="FFFFFF"/>
              </a:solidFill>
            </a:endParaRPr>
          </a:p>
          <a:p>
            <a:pPr lvl="0" marL="411480" indent="-274320" algn="ctr">
              <a:lnSpc>
                <a:spcPct val="80000"/>
              </a:lnSpc>
              <a:spcBef>
                <a:spcPts val="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b="1" sz="1900">
                <a:solidFill>
                  <a:srgbClr val="FFC000"/>
                </a:solidFill>
              </a:rPr>
              <a:t>Walter Hallstein</a:t>
            </a:r>
            <a:r>
              <a:rPr b="1" sz="1900">
                <a:solidFill>
                  <a:srgbClr val="FFC000"/>
                </a:solidFill>
              </a:rPr>
              <a:t> </a:t>
            </a:r>
            <a:endParaRPr b="1" sz="1900">
              <a:solidFill>
                <a:srgbClr val="FFC000"/>
              </a:solidFill>
            </a:endParaRPr>
          </a:p>
          <a:p>
            <a:pPr lvl="0" marL="411480" indent="-274320" algn="ctr">
              <a:lnSpc>
                <a:spcPct val="80000"/>
              </a:lnSpc>
              <a:spcBef>
                <a:spcPts val="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endParaRPr b="1" sz="1900">
              <a:solidFill>
                <a:srgbClr val="FFC000"/>
              </a:solidFill>
            </a:endParaRPr>
          </a:p>
          <a:p>
            <a:pPr lvl="0" marL="411480" indent="-274320" algn="ctr">
              <a:lnSpc>
                <a:spcPct val="80000"/>
              </a:lnSpc>
              <a:spcBef>
                <a:spcPts val="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endParaRPr b="1" sz="1900">
              <a:solidFill>
                <a:srgbClr val="FFC000"/>
              </a:solidFill>
            </a:endParaRPr>
          </a:p>
          <a:p>
            <a:pPr lvl="0" marL="411480" indent="-274320">
              <a:lnSpc>
                <a:spcPct val="80000"/>
              </a:lnSpc>
              <a:spcBef>
                <a:spcPts val="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1900">
                <a:solidFill>
                  <a:srgbClr val="FFFFFF"/>
                </a:solidFill>
              </a:rPr>
              <a:t>      Σύμβουλος Εξωτερική Πολιτικής του πρώτου Καγκελαρίου της Δ. Γερμανίας </a:t>
            </a:r>
            <a:r>
              <a:rPr sz="1900">
                <a:solidFill>
                  <a:srgbClr val="FFFFFF"/>
                </a:solidFill>
              </a:rPr>
              <a:t>Konrad Adenauer. </a:t>
            </a:r>
            <a:endParaRPr sz="1900">
              <a:solidFill>
                <a:srgbClr val="FFFFFF"/>
              </a:solidFill>
            </a:endParaRPr>
          </a:p>
          <a:p>
            <a:pPr lvl="0" marL="411480" indent="-274320">
              <a:lnSpc>
                <a:spcPct val="80000"/>
              </a:lnSpc>
              <a:spcBef>
                <a:spcPts val="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1900">
                <a:solidFill>
                  <a:srgbClr val="FFFFFF"/>
                </a:solidFill>
              </a:rPr>
              <a:t>     </a:t>
            </a:r>
            <a:endParaRPr sz="1900">
              <a:solidFill>
                <a:srgbClr val="FFFFFF"/>
              </a:solidFill>
            </a:endParaRPr>
          </a:p>
          <a:p>
            <a:pPr lvl="0" marL="411480" indent="-274320">
              <a:lnSpc>
                <a:spcPct val="80000"/>
              </a:lnSpc>
              <a:spcBef>
                <a:spcPts val="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1900">
                <a:solidFill>
                  <a:srgbClr val="FFFFFF"/>
                </a:solidFill>
              </a:rPr>
              <a:t>      Ο </a:t>
            </a:r>
            <a:r>
              <a:rPr sz="1900">
                <a:solidFill>
                  <a:srgbClr val="FFFFFF"/>
                </a:solidFill>
              </a:rPr>
              <a:t>Hallstein</a:t>
            </a:r>
            <a:r>
              <a:rPr sz="1900">
                <a:solidFill>
                  <a:srgbClr val="FFFFFF"/>
                </a:solidFill>
              </a:rPr>
              <a:t> ήταν εξέχουσα πολιτική φυσιογνωμία και ισχυρός ηγέτης που συχνά αυτοαποκαλείτο «Ευρωπαϊκός Πρωθυπουργός». </a:t>
            </a:r>
            <a:endParaRPr sz="1900">
              <a:solidFill>
                <a:srgbClr val="FFFFFF"/>
              </a:solidFill>
            </a:endParaRPr>
          </a:p>
          <a:p>
            <a:pPr lvl="0" marL="411480" indent="-274320" algn="ctr">
              <a:lnSpc>
                <a:spcPct val="80000"/>
              </a:lnSpc>
              <a:spcBef>
                <a:spcPts val="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endParaRPr b="1" sz="1900">
              <a:solidFill>
                <a:srgbClr val="FFFFFF"/>
              </a:solidFill>
            </a:endParaRPr>
          </a:p>
          <a:p>
            <a:pPr lvl="0" marL="411480" indent="-274320" algn="ctr">
              <a:lnSpc>
                <a:spcPct val="80000"/>
              </a:lnSpc>
              <a:spcBef>
                <a:spcPts val="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b="1" sz="1900">
                <a:solidFill>
                  <a:srgbClr val="FFFFFF"/>
                </a:solidFill>
              </a:rPr>
              <a:t>πολιτικές επιτυχίες </a:t>
            </a:r>
            <a:r>
              <a:rPr sz="1900">
                <a:solidFill>
                  <a:srgbClr val="FFFFFF"/>
                </a:solidFill>
              </a:rPr>
              <a:t>της Επιτροπής </a:t>
            </a:r>
            <a:r>
              <a:rPr sz="1900">
                <a:solidFill>
                  <a:srgbClr val="FFFFFF"/>
                </a:solidFill>
              </a:rPr>
              <a:t>Hallstein</a:t>
            </a:r>
            <a:r>
              <a:rPr sz="1900">
                <a:solidFill>
                  <a:srgbClr val="FFFFFF"/>
                </a:solidFill>
              </a:rPr>
              <a:t> </a:t>
            </a:r>
            <a:endParaRPr sz="1900">
              <a:solidFill>
                <a:srgbClr val="FFFFFF"/>
              </a:solidFill>
            </a:endParaRPr>
          </a:p>
          <a:p>
            <a:pPr lvl="1" marL="868680" indent="-283463">
              <a:lnSpc>
                <a:spcPct val="80000"/>
              </a:lnSpc>
              <a:spcBef>
                <a:spcPts val="300"/>
              </a:spcBef>
              <a:buClr>
                <a:srgbClr val="FFFFFF"/>
              </a:buClr>
              <a:buFont typeface="Wingdings"/>
              <a:buChar char="➢"/>
              <a:defRPr sz="1800">
                <a:solidFill>
                  <a:srgbClr val="000000"/>
                </a:solidFill>
              </a:defRPr>
            </a:pPr>
            <a:endParaRPr sz="1600">
              <a:solidFill>
                <a:srgbClr val="FFFFFF"/>
              </a:solidFill>
            </a:endParaRPr>
          </a:p>
          <a:p>
            <a:pPr lvl="1" marL="868680" indent="-283463">
              <a:lnSpc>
                <a:spcPct val="80000"/>
              </a:lnSpc>
              <a:spcBef>
                <a:spcPts val="300"/>
              </a:spcBef>
              <a:buClr>
                <a:srgbClr val="FFFFFF"/>
              </a:buClr>
              <a:buFont typeface="Wingdings"/>
              <a:buChar char="➢"/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FFFFFF"/>
                </a:solidFill>
              </a:rPr>
              <a:t>Τίθενται τα </a:t>
            </a:r>
            <a:r>
              <a:rPr b="1" sz="1600">
                <a:solidFill>
                  <a:srgbClr val="FFFFFF"/>
                </a:solidFill>
              </a:rPr>
              <a:t>θεμέλια της Κοινής Αγροτικής Πολιτικής</a:t>
            </a:r>
            <a:r>
              <a:rPr sz="1600">
                <a:solidFill>
                  <a:srgbClr val="FFFFFF"/>
                </a:solidFill>
              </a:rPr>
              <a:t>, </a:t>
            </a:r>
            <a:endParaRPr sz="1600">
              <a:solidFill>
                <a:srgbClr val="FFFFFF"/>
              </a:solidFill>
            </a:endParaRPr>
          </a:p>
          <a:p>
            <a:pPr lvl="1" marL="868680" indent="-283463">
              <a:lnSpc>
                <a:spcPct val="80000"/>
              </a:lnSpc>
              <a:spcBef>
                <a:spcPts val="300"/>
              </a:spcBef>
              <a:buClr>
                <a:srgbClr val="FFFFFF"/>
              </a:buClr>
              <a:buFont typeface="Wingdings"/>
              <a:buChar char="➢"/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FFFFFF"/>
                </a:solidFill>
              </a:rPr>
              <a:t>Η εκπροσώπηση της ΕΟΚ στον επιτυχή γύρο των διεθνών εμπορικών διαπραγματεύσεων </a:t>
            </a:r>
            <a:r>
              <a:rPr sz="1600">
                <a:solidFill>
                  <a:srgbClr val="FFFFFF"/>
                </a:solidFill>
              </a:rPr>
              <a:t>Kennedy </a:t>
            </a:r>
            <a:r>
              <a:rPr sz="1600">
                <a:solidFill>
                  <a:srgbClr val="FFFFFF"/>
                </a:solidFill>
              </a:rPr>
              <a:t>κατά τον οποίο έπεισε τα κ-μ να προχωρήσουν στη </a:t>
            </a:r>
            <a:r>
              <a:rPr b="1" sz="1600">
                <a:solidFill>
                  <a:srgbClr val="FFFFFF"/>
                </a:solidFill>
              </a:rPr>
              <a:t>θέσπιση της τελωνειακής ένωσης </a:t>
            </a:r>
            <a:r>
              <a:rPr sz="1600">
                <a:solidFill>
                  <a:srgbClr val="FFFFFF"/>
                </a:solidFill>
              </a:rPr>
              <a:t>της ΕΟΚ.</a:t>
            </a:r>
          </a:p>
        </p:txBody>
      </p:sp>
      <p:sp>
        <p:nvSpPr>
          <p:cNvPr id="209" name="Shape 209"/>
          <p:cNvSpPr/>
          <p:nvPr>
            <p:ph type="sldNum" sz="quarter" idx="2"/>
          </p:nvPr>
        </p:nvSpPr>
        <p:spPr>
          <a:xfrm>
            <a:off x="7924800" y="6226175"/>
            <a:ext cx="762000" cy="1905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BABABA"/>
                </a:solidFill>
              </a:rPr>
            </a:fld>
          </a:p>
        </p:txBody>
      </p:sp>
      <p:pic>
        <p:nvPicPr>
          <p:cNvPr id="210" name="image15.jpg" descr="C:\Users\Manos\Desktop\ΜΕΤΑΠΤΥΧΙΑΚΟ\W.Hallstein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7543" y="476672"/>
            <a:ext cx="1944218" cy="208823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0"/>
                                        <p:tgtEl>
                                          <p:spTgt spid="2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nodeType="after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" dur="2000"/>
                                        <p:tgtEl>
                                          <p:spTgt spid="2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nodeType="after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2000"/>
                                        <p:tgtEl>
                                          <p:spTgt spid="2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0" dur="2000"/>
                                        <p:tgtEl>
                                          <p:spTgt spid="2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5" dur="2000"/>
                                        <p:tgtEl>
                                          <p:spTgt spid="2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0" dur="2000"/>
                                        <p:tgtEl>
                                          <p:spTgt spid="2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nodeType="after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2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4" dur="2000"/>
                                        <p:tgtEl>
                                          <p:spTgt spid="2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2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9" dur="2000"/>
                                        <p:tgtEl>
                                          <p:spTgt spid="2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20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2" dur="2000"/>
                                        <p:tgtEl>
                                          <p:spTgt spid="20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20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5" dur="2000"/>
                                        <p:tgtEl>
                                          <p:spTgt spid="20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20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8" dur="2000"/>
                                        <p:tgtEl>
                                          <p:spTgt spid="20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208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/>
          <p:nvPr>
            <p:ph type="sldNum" sz="quarter" idx="2"/>
          </p:nvPr>
        </p:nvSpPr>
        <p:spPr>
          <a:xfrm>
            <a:off x="7924800" y="6226175"/>
            <a:ext cx="762000" cy="1905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BABABA"/>
                </a:solidFill>
              </a:rPr>
            </a:fld>
          </a:p>
        </p:txBody>
      </p:sp>
      <p:pic>
        <p:nvPicPr>
          <p:cNvPr id="213" name="image16.jpeg" descr="C:\Users\Manos\Desktop\Roy_Jenkins_cms_1977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31640" y="1340767"/>
            <a:ext cx="6515101" cy="52565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>
              <a:defRPr>
                <a:solidFill>
                  <a:srgbClr val="FFC000"/>
                </a:solidFill>
              </a:defRPr>
            </a:pPr>
          </a:p>
        </p:txBody>
      </p:sp>
      <p:sp>
        <p:nvSpPr>
          <p:cNvPr id="216" name="Shape 216"/>
          <p:cNvSpPr/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/>
          <a:lstStyle/>
          <a:p>
            <a:pPr lvl="0" marL="416623" indent="-305523" algn="ctr" defTabSz="740663">
              <a:lnSpc>
                <a:spcPct val="80000"/>
              </a:lnSpc>
              <a:spcBef>
                <a:spcPts val="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b="1" sz="1944">
                <a:solidFill>
                  <a:srgbClr val="FFC000"/>
                </a:solidFill>
              </a:rPr>
              <a:t>Roy Jenkins (UK)  (1977-81)</a:t>
            </a:r>
            <a:r>
              <a:rPr b="1" sz="1944">
                <a:solidFill>
                  <a:srgbClr val="FFC000"/>
                </a:solidFill>
              </a:rPr>
              <a:t> </a:t>
            </a:r>
            <a:endParaRPr sz="567">
              <a:solidFill>
                <a:srgbClr val="FFFFFF"/>
              </a:solidFill>
            </a:endParaRPr>
          </a:p>
          <a:p>
            <a:pPr lvl="0" marL="416623" indent="-305523" algn="ctr" defTabSz="740663">
              <a:lnSpc>
                <a:spcPct val="80000"/>
              </a:lnSpc>
              <a:spcBef>
                <a:spcPts val="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b="1" sz="1944">
                <a:solidFill>
                  <a:srgbClr val="FFFFFF"/>
                </a:solidFill>
              </a:rPr>
              <a:t>+</a:t>
            </a:r>
            <a:endParaRPr sz="567">
              <a:solidFill>
                <a:srgbClr val="FFFFFF"/>
              </a:solidFill>
            </a:endParaRPr>
          </a:p>
          <a:p>
            <a:pPr lvl="0" marL="1182417" indent="-1071317" defTabSz="740663">
              <a:lnSpc>
                <a:spcPct val="80000"/>
              </a:lnSpc>
              <a:spcBef>
                <a:spcPts val="300"/>
              </a:spcBef>
              <a:buFontTx/>
              <a:buAutoNum type="arabicPeriod" startAt="1"/>
              <a:defRPr sz="1800">
                <a:solidFill>
                  <a:srgbClr val="000000"/>
                </a:solidFill>
              </a:defRPr>
            </a:pPr>
            <a:r>
              <a:rPr sz="1458">
                <a:solidFill>
                  <a:srgbClr val="FFFFFF"/>
                </a:solidFill>
              </a:rPr>
              <a:t>«Ήταν ο πρώτος πρόεδρος που προτάθηκε πριν το κολλέγιο των Επιτρόπων και έτσι είχε τη δυνατότητα να το καθορίσει». </a:t>
            </a:r>
            <a:endParaRPr sz="567">
              <a:solidFill>
                <a:srgbClr val="FFFFFF"/>
              </a:solidFill>
            </a:endParaRPr>
          </a:p>
          <a:p>
            <a:pPr lvl="0" marL="1182417" indent="-1071317" defTabSz="740663">
              <a:lnSpc>
                <a:spcPct val="80000"/>
              </a:lnSpc>
              <a:spcBef>
                <a:spcPts val="300"/>
              </a:spcBef>
              <a:buFontTx/>
              <a:buAutoNum type="arabicPeriod" startAt="1"/>
              <a:defRPr sz="1800">
                <a:solidFill>
                  <a:srgbClr val="000000"/>
                </a:solidFill>
              </a:defRPr>
            </a:pPr>
            <a:r>
              <a:rPr sz="1458">
                <a:solidFill>
                  <a:srgbClr val="FFFFFF"/>
                </a:solidFill>
              </a:rPr>
              <a:t>Παρά τη σχετικά </a:t>
            </a:r>
            <a:r>
              <a:rPr b="1" sz="1458">
                <a:solidFill>
                  <a:srgbClr val="FFFFFF"/>
                </a:solidFill>
              </a:rPr>
              <a:t>μικρή του επιρροή στα Ευρωπαϊκά τεκταινόμενα</a:t>
            </a:r>
            <a:r>
              <a:rPr sz="1458">
                <a:solidFill>
                  <a:srgbClr val="FFFFFF"/>
                </a:solidFill>
              </a:rPr>
              <a:t> (</a:t>
            </a:r>
            <a:r>
              <a:rPr sz="1458">
                <a:solidFill>
                  <a:srgbClr val="FFFFFF"/>
                </a:solidFill>
              </a:rPr>
              <a:t>“he was not a great success at running or reforming the Brussels machine” (Campbell 1983:195)</a:t>
            </a:r>
            <a:r>
              <a:rPr sz="1458">
                <a:solidFill>
                  <a:srgbClr val="FFFFFF"/>
                </a:solidFill>
              </a:rPr>
              <a:t> είχε ουσιαστική συμμετοχή στην </a:t>
            </a:r>
            <a:r>
              <a:rPr b="1" sz="1458">
                <a:solidFill>
                  <a:srgbClr val="FFFFFF"/>
                </a:solidFill>
              </a:rPr>
              <a:t>αύξηση της εξωτερικής ισχύος της ΕΕ </a:t>
            </a:r>
            <a:r>
              <a:rPr sz="1458">
                <a:solidFill>
                  <a:srgbClr val="FFFFFF"/>
                </a:solidFill>
              </a:rPr>
              <a:t>αφού</a:t>
            </a:r>
            <a:r>
              <a:rPr sz="1458">
                <a:solidFill>
                  <a:srgbClr val="FFFFFF"/>
                </a:solidFill>
              </a:rPr>
              <a:t> </a:t>
            </a:r>
            <a:r>
              <a:rPr sz="1458">
                <a:solidFill>
                  <a:srgbClr val="FFFFFF"/>
                </a:solidFill>
              </a:rPr>
              <a:t>κατάφερε να εδραιώσει τη </a:t>
            </a:r>
            <a:r>
              <a:rPr b="1" sz="1458">
                <a:solidFill>
                  <a:srgbClr val="FFFFFF"/>
                </a:solidFill>
              </a:rPr>
              <a:t>συμμετοχή του προέδρου της Επιτροπής στο </a:t>
            </a:r>
            <a:r>
              <a:rPr b="1" sz="1458">
                <a:solidFill>
                  <a:srgbClr val="FFFFFF"/>
                </a:solidFill>
              </a:rPr>
              <a:t>G7</a:t>
            </a:r>
            <a:r>
              <a:rPr b="1" sz="1458">
                <a:solidFill>
                  <a:srgbClr val="FFFFFF"/>
                </a:solidFill>
              </a:rPr>
              <a:t> </a:t>
            </a:r>
            <a:r>
              <a:rPr sz="1458">
                <a:solidFill>
                  <a:srgbClr val="FFFFFF"/>
                </a:solidFill>
              </a:rPr>
              <a:t>(οικονομικές συναντήσεις κορυφής). Από το 1977 δούλεψε ακούραστα με τον </a:t>
            </a:r>
            <a:r>
              <a:rPr sz="1458">
                <a:solidFill>
                  <a:srgbClr val="FFFFFF"/>
                </a:solidFill>
              </a:rPr>
              <a:t>Helmut Schmidt </a:t>
            </a:r>
            <a:r>
              <a:rPr sz="1458">
                <a:solidFill>
                  <a:srgbClr val="FFFFFF"/>
                </a:solidFill>
              </a:rPr>
              <a:t>και τον </a:t>
            </a:r>
            <a:r>
              <a:rPr sz="1458">
                <a:solidFill>
                  <a:srgbClr val="FFFFFF"/>
                </a:solidFill>
              </a:rPr>
              <a:t>V. Giscard d’ Estaing </a:t>
            </a:r>
            <a:r>
              <a:rPr sz="1458">
                <a:solidFill>
                  <a:srgbClr val="FFFFFF"/>
                </a:solidFill>
              </a:rPr>
              <a:t>για να βρεθεί </a:t>
            </a:r>
            <a:r>
              <a:rPr sz="1458">
                <a:solidFill>
                  <a:srgbClr val="FFFFFF"/>
                </a:solidFill>
              </a:rPr>
              <a:t>consensus </a:t>
            </a:r>
            <a:r>
              <a:rPr sz="1458">
                <a:solidFill>
                  <a:srgbClr val="FFFFFF"/>
                </a:solidFill>
              </a:rPr>
              <a:t>για την ιδέα του </a:t>
            </a:r>
            <a:r>
              <a:rPr b="1" sz="1458">
                <a:solidFill>
                  <a:srgbClr val="FFFFFF"/>
                </a:solidFill>
              </a:rPr>
              <a:t>Ευρωπαϊκού Νομισματικού Συστήματος τον προάγγελο του Ευρώ.*</a:t>
            </a:r>
            <a:endParaRPr b="1" sz="5832">
              <a:solidFill>
                <a:srgbClr val="FFFFFF"/>
              </a:solidFill>
            </a:endParaRPr>
          </a:p>
          <a:p>
            <a:pPr lvl="0" marL="416623" indent="-305523" algn="ctr" defTabSz="740663">
              <a:lnSpc>
                <a:spcPct val="80000"/>
              </a:lnSpc>
              <a:spcBef>
                <a:spcPts val="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1944">
                <a:solidFill>
                  <a:srgbClr val="FFFFFF"/>
                </a:solidFill>
              </a:rPr>
              <a:t>-</a:t>
            </a:r>
            <a:endParaRPr sz="567">
              <a:solidFill>
                <a:srgbClr val="FFFFFF"/>
              </a:solidFill>
            </a:endParaRPr>
          </a:p>
          <a:p>
            <a:pPr lvl="0" marL="1182417" indent="-1071317" defTabSz="740663">
              <a:lnSpc>
                <a:spcPct val="80000"/>
              </a:lnSpc>
              <a:spcBef>
                <a:spcPts val="300"/>
              </a:spcBef>
              <a:buFontTx/>
              <a:buAutoNum type="arabicPeriod" startAt="1"/>
              <a:defRPr sz="1800">
                <a:solidFill>
                  <a:srgbClr val="000000"/>
                </a:solidFill>
              </a:defRPr>
            </a:pPr>
            <a:r>
              <a:rPr sz="1458">
                <a:solidFill>
                  <a:srgbClr val="FFFFFF"/>
                </a:solidFill>
              </a:rPr>
              <a:t>Έλλειψη ανάπτυξης </a:t>
            </a:r>
            <a:endParaRPr sz="567">
              <a:solidFill>
                <a:srgbClr val="FFFFFF"/>
              </a:solidFill>
            </a:endParaRPr>
          </a:p>
          <a:p>
            <a:pPr lvl="0" marL="1182417" indent="-1071317" defTabSz="740663">
              <a:lnSpc>
                <a:spcPct val="80000"/>
              </a:lnSpc>
              <a:spcBef>
                <a:spcPts val="300"/>
              </a:spcBef>
              <a:buFontTx/>
              <a:buAutoNum type="arabicPeriod" startAt="1"/>
              <a:defRPr sz="1800">
                <a:solidFill>
                  <a:srgbClr val="000000"/>
                </a:solidFill>
              </a:defRPr>
            </a:pPr>
            <a:r>
              <a:rPr sz="1458">
                <a:solidFill>
                  <a:srgbClr val="FFFFFF"/>
                </a:solidFill>
              </a:rPr>
              <a:t>Υψηλότερες τιμές ενέργειας</a:t>
            </a:r>
            <a:endParaRPr sz="567">
              <a:solidFill>
                <a:srgbClr val="FFFFFF"/>
              </a:solidFill>
            </a:endParaRPr>
          </a:p>
          <a:p>
            <a:pPr lvl="2" marL="416623" indent="-305523" defTabSz="740663">
              <a:lnSpc>
                <a:spcPct val="80000"/>
              </a:lnSpc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24">
                <a:solidFill>
                  <a:srgbClr val="FFFFFF"/>
                </a:solidFill>
              </a:rPr>
              <a:t>	</a:t>
            </a:r>
            <a:endParaRPr sz="405">
              <a:solidFill>
                <a:srgbClr val="FFFFFF"/>
              </a:solidFill>
            </a:endParaRPr>
          </a:p>
          <a:p>
            <a:pPr lvl="2" marL="416623" indent="-305523" defTabSz="740663">
              <a:lnSpc>
                <a:spcPct val="80000"/>
              </a:lnSpc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endParaRPr sz="1296">
              <a:solidFill>
                <a:srgbClr val="FFFFFF"/>
              </a:solidFill>
            </a:endParaRPr>
          </a:p>
          <a:p>
            <a:pPr lvl="2" marL="416623" indent="-305523" defTabSz="740663">
              <a:lnSpc>
                <a:spcPct val="80000"/>
              </a:lnSpc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endParaRPr sz="1296">
              <a:solidFill>
                <a:srgbClr val="FFFFFF"/>
              </a:solidFill>
            </a:endParaRPr>
          </a:p>
          <a:p>
            <a:pPr lvl="2" marL="416623" indent="-305523" defTabSz="740663">
              <a:lnSpc>
                <a:spcPct val="80000"/>
              </a:lnSpc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endParaRPr sz="1296">
              <a:solidFill>
                <a:srgbClr val="FFFFFF"/>
              </a:solidFill>
            </a:endParaRPr>
          </a:p>
          <a:p>
            <a:pPr lvl="2" marL="416623" indent="-305523" defTabSz="740663">
              <a:lnSpc>
                <a:spcPct val="80000"/>
              </a:lnSpc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24">
                <a:solidFill>
                  <a:srgbClr val="FFFFFF"/>
                </a:solidFill>
              </a:rPr>
              <a:t>	</a:t>
            </a:r>
            <a:endParaRPr sz="405">
              <a:solidFill>
                <a:srgbClr val="FFFFFF"/>
              </a:solidFill>
            </a:endParaRPr>
          </a:p>
          <a:p>
            <a:pPr lvl="2" marL="416623" indent="-305523" algn="ctr" defTabSz="740663">
              <a:lnSpc>
                <a:spcPct val="80000"/>
              </a:lnSpc>
              <a:spcBef>
                <a:spcPts val="2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24">
                <a:solidFill>
                  <a:srgbClr val="FFFFFF"/>
                </a:solidFill>
              </a:rPr>
              <a:t>	*</a:t>
            </a:r>
            <a:r>
              <a:rPr sz="891">
                <a:solidFill>
                  <a:srgbClr val="FFFFFF"/>
                </a:solidFill>
              </a:rPr>
              <a:t>Kaltenthaler, Karl (1998). </a:t>
            </a:r>
            <a:r>
              <a:rPr i="1" sz="891">
                <a:solidFill>
                  <a:srgbClr val="FFFFFF"/>
                </a:solidFill>
                <a:hlinkClick r:id="rId2" invalidUrl="" action="" tgtFrame="" tooltip="" history="1" highlightClick="0" endSnd="0"/>
              </a:rPr>
              <a:t>Germany and the Politics of Europe's Money</a:t>
            </a:r>
            <a:r>
              <a:rPr sz="891">
                <a:solidFill>
                  <a:srgbClr val="FFFFFF"/>
                </a:solidFill>
              </a:rPr>
              <a:t>. Duke University Press. p. 42. </a:t>
            </a:r>
            <a:r>
              <a:rPr sz="891">
                <a:solidFill>
                  <a:srgbClr val="FFFFFF"/>
                </a:solidFill>
                <a:hlinkClick r:id="rId3" invalidUrl="" action="" tgtFrame="" tooltip="" history="1" highlightClick="0" endSnd="0"/>
              </a:rPr>
              <a:t>ISBN</a:t>
            </a:r>
            <a:r>
              <a:rPr sz="891">
                <a:solidFill>
                  <a:srgbClr val="FFFFFF"/>
                </a:solidFill>
              </a:rPr>
              <a:t> </a:t>
            </a:r>
            <a:r>
              <a:rPr sz="891">
                <a:solidFill>
                  <a:srgbClr val="FFFFFF"/>
                </a:solidFill>
                <a:hlinkClick r:id="rId4" invalidUrl="" action="" tgtFrame="" tooltip="" history="1" highlightClick="0" endSnd="0"/>
              </a:rPr>
              <a:t>0-8223-2171-8</a:t>
            </a:r>
            <a:r>
              <a:rPr sz="891">
                <a:solidFill>
                  <a:srgbClr val="FFFFFF"/>
                </a:solidFill>
              </a:rPr>
              <a:t>. Retrieved 2007-11-23. "After EC Commission President Roy Jenkins proposed a fixed exchange rate mechanism for the European Community in 1978, Helmut Schmidt picked up on the idea and convinced Giscard of the idea's merits"</a:t>
            </a:r>
            <a:endParaRPr sz="3564">
              <a:solidFill>
                <a:srgbClr val="FFFFFF"/>
              </a:solidFill>
            </a:endParaRPr>
          </a:p>
          <a:p>
            <a:pPr lvl="0" marL="527723" indent="-416623" defTabSz="740663">
              <a:lnSpc>
                <a:spcPct val="80000"/>
              </a:lnSpc>
              <a:spcBef>
                <a:spcPts val="100"/>
              </a:spcBef>
              <a:buFontTx/>
              <a:buAutoNum type="arabicPeriod" startAt="3"/>
              <a:defRPr sz="1800">
                <a:solidFill>
                  <a:srgbClr val="000000"/>
                </a:solidFill>
              </a:defRPr>
            </a:pPr>
            <a:endParaRPr sz="3564">
              <a:solidFill>
                <a:srgbClr val="FFFFFF"/>
              </a:solidFill>
            </a:endParaRPr>
          </a:p>
          <a:p>
            <a:pPr lvl="0" marL="527723" indent="-416623" defTabSz="740663">
              <a:lnSpc>
                <a:spcPct val="80000"/>
              </a:lnSpc>
              <a:spcBef>
                <a:spcPts val="100"/>
              </a:spcBef>
              <a:buFontTx/>
              <a:buAutoNum type="arabicPeriod" startAt="3"/>
              <a:defRPr sz="1800">
                <a:solidFill>
                  <a:srgbClr val="000000"/>
                </a:solidFill>
              </a:defRPr>
            </a:pPr>
            <a:endParaRPr sz="567">
              <a:solidFill>
                <a:srgbClr val="FFFFFF"/>
              </a:solidFill>
            </a:endParaRPr>
          </a:p>
          <a:p>
            <a:pPr lvl="0" marL="416623" indent="-305523" defTabSz="740663">
              <a:lnSpc>
                <a:spcPct val="80000"/>
              </a:lnSpc>
              <a:spcBef>
                <a:spcPts val="1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endParaRPr sz="567">
              <a:solidFill>
                <a:srgbClr val="FFFFFF"/>
              </a:solidFill>
            </a:endParaRPr>
          </a:p>
          <a:p>
            <a:pPr lvl="2" marL="416623" indent="168501" algn="ctr" defTabSz="740663">
              <a:lnSpc>
                <a:spcPct val="80000"/>
              </a:lnSpc>
              <a:spcBef>
                <a:spcPts val="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24">
                <a:solidFill>
                  <a:srgbClr val="FFFFFF"/>
                </a:solidFill>
              </a:rPr>
              <a:t>	</a:t>
            </a:r>
          </a:p>
        </p:txBody>
      </p:sp>
      <p:sp>
        <p:nvSpPr>
          <p:cNvPr id="217" name="Shape 217"/>
          <p:cNvSpPr/>
          <p:nvPr>
            <p:ph type="sldNum" sz="quarter" idx="2"/>
          </p:nvPr>
        </p:nvSpPr>
        <p:spPr>
          <a:xfrm>
            <a:off x="7924800" y="6226175"/>
            <a:ext cx="762000" cy="1905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BABABA"/>
                </a:solidFill>
              </a:rPr>
            </a:fld>
          </a:p>
        </p:txBody>
      </p:sp>
      <p:pic>
        <p:nvPicPr>
          <p:cNvPr id="218" name="image17.png" descr="C:\Users\Manos\Desktop\Roy_Jenkins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43608" y="1190624"/>
            <a:ext cx="1566242" cy="108624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0"/>
                                        <p:tgtEl>
                                          <p:spTgt spid="2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0" dur="2000"/>
                                        <p:tgtEl>
                                          <p:spTgt spid="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2000"/>
                                        <p:tgtEl>
                                          <p:spTgt spid="2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0" dur="2000"/>
                                        <p:tgtEl>
                                          <p:spTgt spid="2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5" dur="2000"/>
                                        <p:tgtEl>
                                          <p:spTgt spid="2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0" dur="2000"/>
                                        <p:tgtEl>
                                          <p:spTgt spid="2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5" dur="2000"/>
                                        <p:tgtEl>
                                          <p:spTgt spid="2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2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0" dur="2000"/>
                                        <p:tgtEl>
                                          <p:spTgt spid="2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2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3" dur="2000"/>
                                        <p:tgtEl>
                                          <p:spTgt spid="2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2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6" dur="2000"/>
                                        <p:tgtEl>
                                          <p:spTgt spid="2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2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9" dur="2000"/>
                                        <p:tgtEl>
                                          <p:spTgt spid="2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2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52" dur="2000"/>
                                        <p:tgtEl>
                                          <p:spTgt spid="2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2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55" dur="2000"/>
                                        <p:tgtEl>
                                          <p:spTgt spid="2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2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58" dur="2000"/>
                                        <p:tgtEl>
                                          <p:spTgt spid="2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2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63" dur="2000"/>
                                        <p:tgtEl>
                                          <p:spTgt spid="2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7" fill="hold"/>
                                        <p:tgtEl>
                                          <p:spTgt spid="21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68" dur="2000"/>
                                        <p:tgtEl>
                                          <p:spTgt spid="21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2" fill="hold"/>
                                        <p:tgtEl>
                                          <p:spTgt spid="21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3" dur="2000"/>
                                        <p:tgtEl>
                                          <p:spTgt spid="21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5" fill="hold"/>
                                        <p:tgtEl>
                                          <p:spTgt spid="21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6" dur="2000"/>
                                        <p:tgtEl>
                                          <p:spTgt spid="21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216" grpId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/>
          <p:nvPr>
            <p:ph type="sldNum" sz="quarter" idx="2"/>
          </p:nvPr>
        </p:nvSpPr>
        <p:spPr>
          <a:xfrm>
            <a:off x="7924800" y="6226175"/>
            <a:ext cx="762000" cy="1905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BABABA"/>
                </a:solidFill>
              </a:rPr>
            </a:fld>
          </a:p>
        </p:txBody>
      </p:sp>
      <p:pic>
        <p:nvPicPr>
          <p:cNvPr id="221" name="image18.jpg" descr="http://www.rugusavay.com/wp-content/uploads/2013/09/Jacques-Delors-Quotes-3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27783" y="1772816"/>
            <a:ext cx="4762501" cy="3981451"/>
          </a:xfrm>
          <a:prstGeom prst="rect">
            <a:avLst/>
          </a:prstGeom>
          <a:ln w="12700">
            <a:miter lim="400000"/>
          </a:ln>
        </p:spPr>
      </p:pic>
      <p:sp>
        <p:nvSpPr>
          <p:cNvPr id="222" name="Shape 222"/>
          <p:cNvSpPr/>
          <p:nvPr/>
        </p:nvSpPr>
        <p:spPr>
          <a:xfrm>
            <a:off x="1835696" y="1268761"/>
            <a:ext cx="5976664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marL="514350" indent="-377190" algn="ctr">
              <a:defRPr sz="1800"/>
            </a:pPr>
            <a:r>
              <a:rPr b="1" sz="2000">
                <a:solidFill>
                  <a:srgbClr val="FFC000"/>
                </a:solidFill>
                <a:latin typeface="Verdana"/>
                <a:ea typeface="Verdana"/>
                <a:cs typeface="Verdana"/>
                <a:sym typeface="Verdana"/>
              </a:rPr>
              <a:t>Jacques Delors (F) (1985-95)</a:t>
            </a:r>
            <a:r>
              <a:rPr b="1" sz="2000">
                <a:solidFill>
                  <a:srgbClr val="FFC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</a:p>
        </p:txBody>
      </p:sp>
    </p:spTree>
  </p:cSld>
  <p:clrMapOvr>
    <a:masterClrMapping/>
  </p:clrMapOvr>
  <p:transition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 defTabSz="868680">
              <a:defRPr b="0" sz="1800">
                <a:solidFill>
                  <a:srgbClr val="000000"/>
                </a:solidFill>
                <a:effectLst/>
              </a:defRPr>
            </a:pPr>
            <a:r>
              <a:rPr b="1" sz="3420">
                <a:solidFill>
                  <a:srgbClr val="FFC000"/>
                </a:solidFill>
                <a:effectLst>
                  <a:outerShdw sx="100000" sy="100000" kx="0" ky="0" algn="b" rotWithShape="0" blurRad="108585" dist="96520" dir="2700000">
                    <a:srgbClr val="000000">
                      <a:alpha val="40000"/>
                    </a:srgbClr>
                  </a:outerShdw>
                </a:effectLst>
              </a:rPr>
              <a:t>      </a:t>
            </a:r>
            <a:br>
              <a:rPr b="1" sz="3420">
                <a:solidFill>
                  <a:srgbClr val="FFC000"/>
                </a:solidFill>
                <a:effectLst>
                  <a:outerShdw sx="100000" sy="100000" kx="0" ky="0" algn="b" rotWithShape="0" blurRad="108585" dist="96520" dir="2700000">
                    <a:srgbClr val="000000">
                      <a:alpha val="40000"/>
                    </a:srgbClr>
                  </a:outerShdw>
                </a:effectLst>
              </a:rPr>
            </a:br>
          </a:p>
        </p:txBody>
      </p:sp>
      <p:sp>
        <p:nvSpPr>
          <p:cNvPr id="225" name="Shape 225"/>
          <p:cNvSpPr/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/>
          <a:lstStyle/>
          <a:p>
            <a:pPr lvl="0" marL="468058" indent="-343242" algn="ctr" defTabSz="832104">
              <a:lnSpc>
                <a:spcPct val="80000"/>
              </a:lnSpc>
              <a:spcBef>
                <a:spcPts val="5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b="1" sz="2184">
                <a:solidFill>
                  <a:srgbClr val="FFC000"/>
                </a:solidFill>
              </a:rPr>
              <a:t>Jacques Delors (F) (1985-95)</a:t>
            </a:r>
            <a:r>
              <a:rPr b="1" sz="2184">
                <a:solidFill>
                  <a:srgbClr val="FFC000"/>
                </a:solidFill>
              </a:rPr>
              <a:t> </a:t>
            </a:r>
            <a:endParaRPr sz="637">
              <a:solidFill>
                <a:srgbClr val="FFFFFF"/>
              </a:solidFill>
            </a:endParaRPr>
          </a:p>
          <a:p>
            <a:pPr lvl="0" marL="468058" indent="-343242" algn="ctr" defTabSz="832104">
              <a:lnSpc>
                <a:spcPct val="80000"/>
              </a:lnSpc>
              <a:spcBef>
                <a:spcPts val="5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b="1" sz="2184">
                <a:solidFill>
                  <a:srgbClr val="FFFFFF"/>
                </a:solidFill>
              </a:rPr>
              <a:t>+</a:t>
            </a:r>
            <a:endParaRPr sz="637">
              <a:solidFill>
                <a:srgbClr val="FFFFFF"/>
              </a:solidFill>
            </a:endParaRPr>
          </a:p>
          <a:p>
            <a:pPr lvl="0" marL="1194663" indent="-1069847" defTabSz="832104">
              <a:lnSpc>
                <a:spcPct val="80000"/>
              </a:lnSpc>
              <a:spcBef>
                <a:spcPts val="300"/>
              </a:spcBef>
              <a:buFontTx/>
              <a:buAutoNum type="arabicPeriod" startAt="1"/>
              <a:defRPr sz="1800">
                <a:solidFill>
                  <a:srgbClr val="000000"/>
                </a:solidFill>
              </a:defRPr>
            </a:pPr>
            <a:r>
              <a:rPr sz="1456">
                <a:solidFill>
                  <a:srgbClr val="FFFFFF"/>
                </a:solidFill>
              </a:rPr>
              <a:t>Ο Γάλλος Υπουργός Οικονομικός, υπέρμαχος για την απελευθέρωση των αγορών στη Γαλλία, βρήκε στήριξη από τη </a:t>
            </a:r>
            <a:r>
              <a:rPr sz="1456">
                <a:solidFill>
                  <a:srgbClr val="FFFFFF"/>
                </a:solidFill>
              </a:rPr>
              <a:t>Thatcher</a:t>
            </a:r>
            <a:r>
              <a:rPr sz="1456">
                <a:solidFill>
                  <a:srgbClr val="FFFFFF"/>
                </a:solidFill>
              </a:rPr>
              <a:t> και πήρε τη θέση του Προέδρου της Επιτροπής το 1985. </a:t>
            </a:r>
            <a:endParaRPr sz="637">
              <a:solidFill>
                <a:srgbClr val="FFFFFF"/>
              </a:solidFill>
            </a:endParaRPr>
          </a:p>
          <a:p>
            <a:pPr lvl="0" marL="1194663" indent="-1069847" defTabSz="832104">
              <a:lnSpc>
                <a:spcPct val="80000"/>
              </a:lnSpc>
              <a:spcBef>
                <a:spcPts val="300"/>
              </a:spcBef>
              <a:buFontTx/>
              <a:buAutoNum type="arabicPeriod" startAt="1"/>
              <a:defRPr sz="1800">
                <a:solidFill>
                  <a:srgbClr val="000000"/>
                </a:solidFill>
              </a:defRPr>
            </a:pPr>
            <a:r>
              <a:rPr sz="1456">
                <a:solidFill>
                  <a:srgbClr val="FFFFFF"/>
                </a:solidFill>
              </a:rPr>
              <a:t>Σε στενή συνεργασία με το Λόρδο </a:t>
            </a:r>
            <a:r>
              <a:rPr sz="1456">
                <a:solidFill>
                  <a:srgbClr val="FFFFFF"/>
                </a:solidFill>
              </a:rPr>
              <a:t>Cockfield</a:t>
            </a:r>
            <a:r>
              <a:rPr sz="1456">
                <a:solidFill>
                  <a:srgbClr val="FFFFFF"/>
                </a:solidFill>
              </a:rPr>
              <a:t>,</a:t>
            </a:r>
            <a:r>
              <a:rPr sz="1456">
                <a:solidFill>
                  <a:srgbClr val="FFFFFF"/>
                </a:solidFill>
              </a:rPr>
              <a:t> </a:t>
            </a:r>
            <a:r>
              <a:rPr sz="1456">
                <a:solidFill>
                  <a:srgbClr val="FFFFFF"/>
                </a:solidFill>
              </a:rPr>
              <a:t>Επίτροπο για την ενιαία αγορά, προώθησε το </a:t>
            </a:r>
            <a:r>
              <a:rPr b="1" sz="1456">
                <a:solidFill>
                  <a:srgbClr val="FFFFFF"/>
                </a:solidFill>
              </a:rPr>
              <a:t>σχέδιο για την άρση των εμποδίων στις εμπορικές σχέσεις μεταξύ κ-μ μέχρι το 1992</a:t>
            </a:r>
            <a:r>
              <a:rPr sz="1456">
                <a:solidFill>
                  <a:srgbClr val="FFFFFF"/>
                </a:solidFill>
              </a:rPr>
              <a:t> και την επίτευξη </a:t>
            </a:r>
            <a:r>
              <a:rPr b="1" sz="1456">
                <a:solidFill>
                  <a:srgbClr val="FFFFFF"/>
                </a:solidFill>
              </a:rPr>
              <a:t>οικονομικής απελευθέρωσης</a:t>
            </a:r>
            <a:r>
              <a:rPr sz="1456">
                <a:solidFill>
                  <a:srgbClr val="FFFFFF"/>
                </a:solidFill>
              </a:rPr>
              <a:t>. </a:t>
            </a:r>
            <a:endParaRPr sz="637">
              <a:solidFill>
                <a:srgbClr val="FFFFFF"/>
              </a:solidFill>
            </a:endParaRPr>
          </a:p>
          <a:p>
            <a:pPr lvl="0" marL="1194663" indent="-1069847" defTabSz="832104">
              <a:lnSpc>
                <a:spcPct val="80000"/>
              </a:lnSpc>
              <a:spcBef>
                <a:spcPts val="300"/>
              </a:spcBef>
              <a:buFontTx/>
              <a:buAutoNum type="arabicPeriod" startAt="1"/>
              <a:defRPr sz="1800">
                <a:solidFill>
                  <a:srgbClr val="000000"/>
                </a:solidFill>
              </a:defRPr>
            </a:pPr>
            <a:r>
              <a:rPr sz="1456">
                <a:solidFill>
                  <a:srgbClr val="FFFFFF"/>
                </a:solidFill>
              </a:rPr>
              <a:t>Επίσης με την Ενιαία Ευρωπαϊκή Πράξη (1986) η Επιτροπή απέκτησε ισχυρότερη διαπραγματευτική δύναμη μέσα από την </a:t>
            </a:r>
            <a:r>
              <a:rPr b="1" sz="1456">
                <a:solidFill>
                  <a:srgbClr val="FFFFFF"/>
                </a:solidFill>
              </a:rPr>
              <a:t>επέκταση της εφαρμογή της διαδικασίας της </a:t>
            </a:r>
            <a:r>
              <a:rPr b="1" sz="1456">
                <a:solidFill>
                  <a:srgbClr val="FFFFFF"/>
                </a:solidFill>
              </a:rPr>
              <a:t>QMV</a:t>
            </a:r>
            <a:r>
              <a:rPr b="1" sz="1456">
                <a:solidFill>
                  <a:srgbClr val="FFFFFF"/>
                </a:solidFill>
              </a:rPr>
              <a:t> </a:t>
            </a:r>
            <a:r>
              <a:rPr sz="1456">
                <a:solidFill>
                  <a:srgbClr val="FFFFFF"/>
                </a:solidFill>
              </a:rPr>
              <a:t>στο Συμβούλιο. </a:t>
            </a:r>
            <a:endParaRPr sz="637">
              <a:solidFill>
                <a:srgbClr val="FFFFFF"/>
              </a:solidFill>
            </a:endParaRPr>
          </a:p>
          <a:p>
            <a:pPr lvl="0" marL="1194663" indent="-1069847" defTabSz="832104">
              <a:lnSpc>
                <a:spcPct val="80000"/>
              </a:lnSpc>
              <a:spcBef>
                <a:spcPts val="300"/>
              </a:spcBef>
              <a:buFontTx/>
              <a:buAutoNum type="arabicPeriod" startAt="1"/>
              <a:defRPr sz="1800">
                <a:solidFill>
                  <a:srgbClr val="000000"/>
                </a:solidFill>
              </a:defRPr>
            </a:pPr>
            <a:r>
              <a:rPr sz="1456">
                <a:solidFill>
                  <a:srgbClr val="FFFFFF"/>
                </a:solidFill>
              </a:rPr>
              <a:t>Ακόμα πιο σημαντική όμως ήταν η πρωτοβουλία του να πείσει τους Ευρωπαίους ηγέτες να </a:t>
            </a:r>
            <a:r>
              <a:rPr b="1" sz="1456">
                <a:solidFill>
                  <a:srgbClr val="FFFFFF"/>
                </a:solidFill>
              </a:rPr>
              <a:t>προχωρήσουν στα σχέδιά τους </a:t>
            </a:r>
            <a:r>
              <a:rPr sz="1456">
                <a:solidFill>
                  <a:srgbClr val="FFFFFF"/>
                </a:solidFill>
              </a:rPr>
              <a:t>για το </a:t>
            </a:r>
            <a:r>
              <a:rPr b="1" sz="1456">
                <a:solidFill>
                  <a:srgbClr val="FFFFFF"/>
                </a:solidFill>
              </a:rPr>
              <a:t>Ενιαίο Ευρωπαϊκό Νόμισμα </a:t>
            </a:r>
            <a:r>
              <a:rPr sz="1456">
                <a:solidFill>
                  <a:srgbClr val="FFFFFF"/>
                </a:solidFill>
              </a:rPr>
              <a:t>(τα οποία καθυστέρησαν λόγω των γεωπολιτικών ανακατατάξεων που συνέβησαν στην  Ευρώπη το 1989 με τη γερμανική ενοποίηση να δίνει νέα δεδομένα στην Ευρωπαϊκή ενοποίηση).</a:t>
            </a:r>
            <a:endParaRPr sz="637">
              <a:solidFill>
                <a:srgbClr val="FFFFFF"/>
              </a:solidFill>
            </a:endParaRPr>
          </a:p>
          <a:p>
            <a:pPr lvl="0" marL="1194663" indent="-1069847" defTabSz="832104">
              <a:lnSpc>
                <a:spcPct val="80000"/>
              </a:lnSpc>
              <a:spcBef>
                <a:spcPts val="300"/>
              </a:spcBef>
              <a:buFontTx/>
              <a:buAutoNum type="arabicPeriod" startAt="1"/>
              <a:defRPr sz="1800">
                <a:solidFill>
                  <a:srgbClr val="000000"/>
                </a:solidFill>
              </a:defRPr>
            </a:pPr>
            <a:r>
              <a:rPr sz="1456">
                <a:solidFill>
                  <a:srgbClr val="FFFFFF"/>
                </a:solidFill>
              </a:rPr>
              <a:t> Ο </a:t>
            </a:r>
            <a:r>
              <a:rPr sz="1456">
                <a:solidFill>
                  <a:srgbClr val="FFFFFF"/>
                </a:solidFill>
              </a:rPr>
              <a:t>Delors</a:t>
            </a:r>
            <a:r>
              <a:rPr sz="1456">
                <a:solidFill>
                  <a:srgbClr val="FFFFFF"/>
                </a:solidFill>
              </a:rPr>
              <a:t> χρησιμοποίησε την ευκαιρία που του δινόταν και προχώρησε παράλληλα με την νομισματική ενοποίηση,  την </a:t>
            </a:r>
            <a:r>
              <a:rPr b="1" sz="1456">
                <a:solidFill>
                  <a:srgbClr val="FFFFFF"/>
                </a:solidFill>
              </a:rPr>
              <a:t>πολιτική ενοποίηση</a:t>
            </a:r>
            <a:r>
              <a:rPr sz="1456">
                <a:solidFill>
                  <a:srgbClr val="FFFFFF"/>
                </a:solidFill>
              </a:rPr>
              <a:t> της Ευρώπης, κατορθώνοντας μάλιστα να γίνει αποδεκτός ως ισότιμο μέλος στο </a:t>
            </a:r>
            <a:r>
              <a:rPr sz="1456">
                <a:solidFill>
                  <a:srgbClr val="FFFFFF"/>
                </a:solidFill>
              </a:rPr>
              <a:t>club </a:t>
            </a:r>
            <a:r>
              <a:rPr sz="1456">
                <a:solidFill>
                  <a:srgbClr val="FFFFFF"/>
                </a:solidFill>
              </a:rPr>
              <a:t>των ισχυρών πολιτικών φιγούρων της εποχής (</a:t>
            </a:r>
            <a:r>
              <a:rPr sz="1456">
                <a:solidFill>
                  <a:srgbClr val="FFFFFF"/>
                </a:solidFill>
              </a:rPr>
              <a:t>Kohl, Mitterrand </a:t>
            </a:r>
            <a:r>
              <a:rPr sz="1456">
                <a:solidFill>
                  <a:srgbClr val="FFFFFF"/>
                </a:solidFill>
              </a:rPr>
              <a:t>και </a:t>
            </a:r>
            <a:r>
              <a:rPr sz="1456">
                <a:solidFill>
                  <a:srgbClr val="FFFFFF"/>
                </a:solidFill>
              </a:rPr>
              <a:t>Thatcher) </a:t>
            </a:r>
            <a:r>
              <a:rPr sz="1456">
                <a:solidFill>
                  <a:srgbClr val="FFFFFF"/>
                </a:solidFill>
              </a:rPr>
              <a:t>γράφοντας με τον τρόπο αυτό το όνομά του με χρυσά γράμματα στην ιστορία της Ευρωπαϊκής ενοποίησης. </a:t>
            </a:r>
            <a:endParaRPr sz="637">
              <a:solidFill>
                <a:srgbClr val="FFFFFF"/>
              </a:solidFill>
            </a:endParaRPr>
          </a:p>
          <a:p>
            <a:pPr lvl="0" marL="468058" indent="-343242" algn="ctr" defTabSz="832104">
              <a:lnSpc>
                <a:spcPct val="80000"/>
              </a:lnSpc>
              <a:spcBef>
                <a:spcPts val="3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1456">
                <a:solidFill>
                  <a:srgbClr val="FFFFFF"/>
                </a:solidFill>
              </a:rPr>
              <a:t>-</a:t>
            </a:r>
            <a:endParaRPr sz="637">
              <a:solidFill>
                <a:srgbClr val="FFFFFF"/>
              </a:solidFill>
            </a:endParaRPr>
          </a:p>
          <a:p>
            <a:pPr lvl="0" marL="1194663" indent="-1069847" defTabSz="832104">
              <a:lnSpc>
                <a:spcPct val="80000"/>
              </a:lnSpc>
              <a:spcBef>
                <a:spcPts val="300"/>
              </a:spcBef>
              <a:buFontTx/>
              <a:buAutoNum type="arabicPeriod" startAt="1"/>
              <a:defRPr sz="1800">
                <a:solidFill>
                  <a:srgbClr val="000000"/>
                </a:solidFill>
              </a:defRPr>
            </a:pPr>
            <a:r>
              <a:rPr sz="1456">
                <a:solidFill>
                  <a:srgbClr val="FFFFFF"/>
                </a:solidFill>
              </a:rPr>
              <a:t>Μελανά σημεία ήταν η </a:t>
            </a:r>
            <a:r>
              <a:rPr b="1" sz="1456">
                <a:solidFill>
                  <a:srgbClr val="FFFFFF"/>
                </a:solidFill>
              </a:rPr>
              <a:t>καταψήφιση </a:t>
            </a:r>
            <a:r>
              <a:rPr sz="1456">
                <a:solidFill>
                  <a:srgbClr val="FFFFFF"/>
                </a:solidFill>
              </a:rPr>
              <a:t>στο δημοψήφισμα στη </a:t>
            </a:r>
            <a:r>
              <a:rPr b="1" sz="1456">
                <a:solidFill>
                  <a:srgbClr val="FFFFFF"/>
                </a:solidFill>
              </a:rPr>
              <a:t>Δανία της Συνθήκης του Μάαστριχτ</a:t>
            </a:r>
            <a:r>
              <a:rPr sz="1456">
                <a:solidFill>
                  <a:srgbClr val="FFFFFF"/>
                </a:solidFill>
              </a:rPr>
              <a:t> το 1992</a:t>
            </a:r>
          </a:p>
        </p:txBody>
      </p:sp>
      <p:sp>
        <p:nvSpPr>
          <p:cNvPr id="226" name="Shape 226"/>
          <p:cNvSpPr/>
          <p:nvPr>
            <p:ph type="sldNum" sz="quarter" idx="2"/>
          </p:nvPr>
        </p:nvSpPr>
        <p:spPr>
          <a:xfrm>
            <a:off x="7924800" y="6226175"/>
            <a:ext cx="762000" cy="1905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BABABA"/>
                </a:solidFill>
              </a:rPr>
            </a:fld>
          </a:p>
        </p:txBody>
      </p:sp>
      <p:pic>
        <p:nvPicPr>
          <p:cNvPr id="227" name="image19.jpg" descr="C:\Users\Manos\Desktop\ΜΕΤΑΠΤΥΧΙΑΚΟ\J.Delors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9511" y="836712"/>
            <a:ext cx="1872210" cy="13681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0"/>
                                        <p:tgtEl>
                                          <p:spTgt spid="2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0" dur="2000"/>
                                        <p:tgtEl>
                                          <p:spTgt spid="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2000"/>
                                        <p:tgtEl>
                                          <p:spTgt spid="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0" dur="2000"/>
                                        <p:tgtEl>
                                          <p:spTgt spid="2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5" dur="2000"/>
                                        <p:tgtEl>
                                          <p:spTgt spid="2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0" dur="2000"/>
                                        <p:tgtEl>
                                          <p:spTgt spid="2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5" dur="2000"/>
                                        <p:tgtEl>
                                          <p:spTgt spid="2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2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0" dur="2000"/>
                                        <p:tgtEl>
                                          <p:spTgt spid="2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2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5" dur="2000"/>
                                        <p:tgtEl>
                                          <p:spTgt spid="2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2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50" dur="2000"/>
                                        <p:tgtEl>
                                          <p:spTgt spid="2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225" grpId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/>
          <p:nvPr>
            <p:ph type="sldNum" sz="quarter" idx="2"/>
          </p:nvPr>
        </p:nvSpPr>
        <p:spPr>
          <a:xfrm>
            <a:off x="7924800" y="6226175"/>
            <a:ext cx="762000" cy="1905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BABABA"/>
                </a:solidFill>
              </a:rPr>
            </a:fld>
          </a:p>
        </p:txBody>
      </p:sp>
      <p:sp>
        <p:nvSpPr>
          <p:cNvPr id="230" name="Shape 230"/>
          <p:cNvSpPr/>
          <p:nvPr/>
        </p:nvSpPr>
        <p:spPr>
          <a:xfrm>
            <a:off x="2286000" y="5661247"/>
            <a:ext cx="4572000" cy="662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defRPr sz="1800"/>
            </a:pPr>
            <a:endParaRPr sz="1200">
              <a:solidFill>
                <a:srgbClr val="FFC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>
              <a:defRPr sz="1800"/>
            </a:pPr>
            <a:endParaRPr sz="1200">
              <a:solidFill>
                <a:srgbClr val="FFC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>
              <a:defRPr sz="1800"/>
            </a:pPr>
            <a:r>
              <a:rPr sz="1200">
                <a:solidFill>
                  <a:srgbClr val="FFC000"/>
                </a:solidFill>
                <a:latin typeface="Verdana"/>
                <a:ea typeface="Verdana"/>
                <a:cs typeface="Verdana"/>
                <a:sym typeface="Verdana"/>
              </a:rPr>
              <a:t>De Silguy and Santer displaying the €1 coin in 1998</a:t>
            </a:r>
          </a:p>
        </p:txBody>
      </p:sp>
      <p:pic>
        <p:nvPicPr>
          <p:cNvPr id="231" name="image20.jpg" descr="C:\Users\Manos\Desktop\Santer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63688" y="2492896"/>
            <a:ext cx="5184577" cy="3312369"/>
          </a:xfrm>
          <a:prstGeom prst="rect">
            <a:avLst/>
          </a:prstGeom>
          <a:ln w="12700">
            <a:miter lim="400000"/>
          </a:ln>
        </p:spPr>
      </p:pic>
      <p:sp>
        <p:nvSpPr>
          <p:cNvPr id="232" name="Shape 232"/>
          <p:cNvSpPr/>
          <p:nvPr/>
        </p:nvSpPr>
        <p:spPr>
          <a:xfrm>
            <a:off x="1331639" y="1340769"/>
            <a:ext cx="6192690" cy="955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>
              <a:defRPr sz="1800"/>
            </a:pPr>
            <a:endParaRPr sz="2800">
              <a:solidFill>
                <a:srgbClr val="FFC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>
              <a:defRPr sz="1800"/>
            </a:pPr>
            <a:r>
              <a:rPr sz="2800">
                <a:solidFill>
                  <a:srgbClr val="FFC000"/>
                </a:solidFill>
                <a:latin typeface="Verdana"/>
                <a:ea typeface="Verdana"/>
                <a:cs typeface="Verdana"/>
                <a:sym typeface="Verdana"/>
              </a:rPr>
              <a:t>  Jacques Santers (L) (1995-99) </a:t>
            </a:r>
          </a:p>
        </p:txBody>
      </p:sp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>
            <p:ph type="title"/>
          </p:nvPr>
        </p:nvSpPr>
        <p:spPr>
          <a:xfrm>
            <a:off x="457200" y="1340767"/>
            <a:ext cx="8229600" cy="1008113"/>
          </a:xfrm>
          <a:prstGeom prst="rect">
            <a:avLst/>
          </a:prstGeom>
        </p:spPr>
        <p:txBody>
          <a:bodyPr/>
          <a:lstStyle>
            <a:lvl1pPr defTabSz="676655">
              <a:defRPr sz="2886">
                <a:solidFill>
                  <a:srgbClr val="FFC000"/>
                </a:solidFill>
                <a:effectLst>
                  <a:outerShdw sx="100000" sy="100000" kx="0" ky="0" algn="b" rotWithShape="0" blurRad="84582" dist="75184" dir="270000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2886">
                <a:solidFill>
                  <a:srgbClr val="FFC000"/>
                </a:solidFill>
                <a:effectLst>
                  <a:outerShdw sx="100000" sy="100000" kx="0" ky="0" algn="b" rotWithShape="0" blurRad="84582" dist="75184" dir="2700000">
                    <a:srgbClr val="000000">
                      <a:alpha val="40000"/>
                    </a:srgbClr>
                  </a:outerShdw>
                </a:effectLst>
              </a:rPr>
              <a:t>Ποιά είναι η «Ευρωπαϊκή Επιτροπή», και πώς λειτουργεί</a:t>
            </a:r>
          </a:p>
        </p:txBody>
      </p:sp>
      <p:sp>
        <p:nvSpPr>
          <p:cNvPr id="63" name="Shape 63"/>
          <p:cNvSpPr/>
          <p:nvPr>
            <p:ph type="body" idx="1"/>
          </p:nvPr>
        </p:nvSpPr>
        <p:spPr>
          <a:xfrm>
            <a:off x="395536" y="2348880"/>
            <a:ext cx="8229601" cy="3989081"/>
          </a:xfrm>
          <a:prstGeom prst="rect">
            <a:avLst/>
          </a:prstGeom>
        </p:spPr>
        <p:txBody>
          <a:bodyPr/>
          <a:lstStyle/>
          <a:p>
            <a:pPr lvl="0" marL="543153" indent="-407365" defTabSz="905255">
              <a:buFont typeface="Wingdings"/>
              <a:buChar char="➢"/>
              <a:defRPr sz="1800">
                <a:solidFill>
                  <a:srgbClr val="000000"/>
                </a:solidFill>
              </a:defRPr>
            </a:pPr>
            <a:endParaRPr sz="1584">
              <a:solidFill>
                <a:srgbClr val="FFFFFF"/>
              </a:solidFill>
            </a:endParaRPr>
          </a:p>
          <a:p>
            <a:pPr lvl="0" marL="407365" indent="-271576" algn="ctr" defTabSz="905255">
              <a:spcBef>
                <a:spcPts val="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b="1" sz="1979">
                <a:solidFill>
                  <a:srgbClr val="FFFFFF"/>
                </a:solidFill>
              </a:rPr>
              <a:t>Ποιά είναι η «Ευρωπαϊκή Επιτροπή»</a:t>
            </a:r>
            <a:r>
              <a:rPr sz="1979">
                <a:solidFill>
                  <a:srgbClr val="FFFFFF"/>
                </a:solidFill>
              </a:rPr>
              <a:t> και πώς λειτουργεί</a:t>
            </a:r>
            <a:endParaRPr b="1" sz="1979">
              <a:solidFill>
                <a:srgbClr val="FFFFFF"/>
              </a:solidFill>
            </a:endParaRPr>
          </a:p>
          <a:p>
            <a:pPr lvl="0" marL="368568" indent="-232780" algn="ctr" defTabSz="905255">
              <a:spcBef>
                <a:spcPts val="300"/>
              </a:spcBef>
              <a:buFont typeface="Wingdings"/>
              <a:buChar char="➢"/>
              <a:defRPr sz="1800">
                <a:solidFill>
                  <a:srgbClr val="000000"/>
                </a:solidFill>
              </a:defRPr>
            </a:pPr>
            <a:r>
              <a:rPr b="1" sz="1584">
                <a:solidFill>
                  <a:srgbClr val="FFFFFF"/>
                </a:solidFill>
              </a:rPr>
              <a:t>Αρμοδιότητες</a:t>
            </a:r>
            <a:endParaRPr b="1" sz="1584">
              <a:solidFill>
                <a:srgbClr val="FFFFFF"/>
              </a:solidFill>
            </a:endParaRPr>
          </a:p>
          <a:p>
            <a:pPr lvl="0" marL="368568" indent="-232780" algn="ctr" defTabSz="905255">
              <a:spcBef>
                <a:spcPts val="300"/>
              </a:spcBef>
              <a:buFont typeface="Wingdings"/>
              <a:buChar char="➢"/>
              <a:defRPr sz="1800">
                <a:solidFill>
                  <a:srgbClr val="000000"/>
                </a:solidFill>
              </a:defRPr>
            </a:pPr>
            <a:r>
              <a:rPr b="1" sz="1584">
                <a:solidFill>
                  <a:srgbClr val="FFFFFF"/>
                </a:solidFill>
              </a:rPr>
              <a:t>Χαρακτηριστικά</a:t>
            </a:r>
            <a:endParaRPr b="1" sz="1584">
              <a:solidFill>
                <a:srgbClr val="FFFFFF"/>
              </a:solidFill>
            </a:endParaRPr>
          </a:p>
          <a:p>
            <a:pPr lvl="0" marL="407365" indent="-271576" algn="ctr" defTabSz="905255">
              <a:buSzTx/>
              <a:buNone/>
              <a:defRPr sz="1800">
                <a:solidFill>
                  <a:srgbClr val="000000"/>
                </a:solidFill>
              </a:defRPr>
            </a:pPr>
            <a:endParaRPr b="1" sz="1584">
              <a:solidFill>
                <a:srgbClr val="FFFFFF"/>
              </a:solidFill>
            </a:endParaRPr>
          </a:p>
          <a:p>
            <a:pPr lvl="0" marL="368568" indent="-232780" algn="ctr" defTabSz="905255">
              <a:spcBef>
                <a:spcPts val="300"/>
              </a:spcBef>
              <a:buFont typeface="Wingdings"/>
              <a:buChar char="➢"/>
              <a:defRPr sz="1800">
                <a:solidFill>
                  <a:srgbClr val="000000"/>
                </a:solidFill>
              </a:defRPr>
            </a:pPr>
            <a:r>
              <a:rPr b="1" sz="1584">
                <a:solidFill>
                  <a:srgbClr val="FFFFFF"/>
                </a:solidFill>
              </a:rPr>
              <a:t>Δομή (Κολλέγιο Επιτρόπων  &amp;  Γενικές διευθύνσεις - Υπηρεσίες)</a:t>
            </a:r>
            <a:endParaRPr b="1" sz="1584">
              <a:solidFill>
                <a:srgbClr val="FFFFFF"/>
              </a:solidFill>
            </a:endParaRPr>
          </a:p>
          <a:p>
            <a:pPr lvl="0" marL="368568" indent="-232780" algn="ctr" defTabSz="905255">
              <a:spcBef>
                <a:spcPts val="300"/>
              </a:spcBef>
              <a:buFont typeface="Wingdings"/>
              <a:buChar char="➢"/>
              <a:defRPr sz="1800">
                <a:solidFill>
                  <a:srgbClr val="000000"/>
                </a:solidFill>
              </a:defRPr>
            </a:pPr>
            <a:r>
              <a:rPr b="1" sz="1584">
                <a:solidFill>
                  <a:srgbClr val="FFFFFF"/>
                </a:solidFill>
              </a:rPr>
              <a:t>Σχέσεις με άλλα όργανα</a:t>
            </a:r>
            <a:endParaRPr b="1" sz="1584">
              <a:solidFill>
                <a:srgbClr val="FFFFFF"/>
              </a:solidFill>
            </a:endParaRPr>
          </a:p>
          <a:p>
            <a:pPr lvl="0" marL="368568" indent="-232780" algn="ctr" defTabSz="905255">
              <a:spcBef>
                <a:spcPts val="300"/>
              </a:spcBef>
              <a:buFont typeface="Wingdings"/>
              <a:buChar char="➢"/>
              <a:defRPr sz="1800">
                <a:solidFill>
                  <a:srgbClr val="000000"/>
                </a:solidFill>
              </a:defRPr>
            </a:pPr>
            <a:r>
              <a:rPr b="1" sz="1584">
                <a:solidFill>
                  <a:srgbClr val="FFFFFF"/>
                </a:solidFill>
              </a:rPr>
              <a:t>Σχέσεις με τα κράτη μέλη</a:t>
            </a:r>
            <a:endParaRPr b="1" sz="1584">
              <a:solidFill>
                <a:srgbClr val="FFFFFF"/>
              </a:solidFill>
            </a:endParaRPr>
          </a:p>
          <a:p>
            <a:pPr lvl="0" marL="368568" indent="-232780" algn="ctr" defTabSz="905255">
              <a:spcBef>
                <a:spcPts val="300"/>
              </a:spcBef>
              <a:buFont typeface="Wingdings"/>
              <a:buChar char="➢"/>
              <a:defRPr sz="1800">
                <a:solidFill>
                  <a:srgbClr val="000000"/>
                </a:solidFill>
              </a:defRPr>
            </a:pPr>
            <a:r>
              <a:rPr b="1" sz="1584">
                <a:solidFill>
                  <a:srgbClr val="FFFFFF"/>
                </a:solidFill>
              </a:rPr>
              <a:t>Ιστορική Αναδρομή</a:t>
            </a:r>
            <a:endParaRPr b="1" sz="1584">
              <a:solidFill>
                <a:srgbClr val="FFFFFF"/>
              </a:solidFill>
            </a:endParaRPr>
          </a:p>
          <a:p>
            <a:pPr lvl="0" marL="368568" indent="-232780" algn="ctr" defTabSz="905255">
              <a:spcBef>
                <a:spcPts val="300"/>
              </a:spcBef>
              <a:buFont typeface="Wingdings"/>
              <a:buChar char="➢"/>
              <a:defRPr sz="1800">
                <a:solidFill>
                  <a:srgbClr val="000000"/>
                </a:solidFill>
              </a:defRPr>
            </a:pPr>
            <a:r>
              <a:rPr b="1" sz="1584">
                <a:solidFill>
                  <a:srgbClr val="FFFFFF"/>
                </a:solidFill>
              </a:rPr>
              <a:t>Πρόεδροι </a:t>
            </a:r>
            <a:endParaRPr b="1" sz="1584">
              <a:solidFill>
                <a:srgbClr val="FFFFFF"/>
              </a:solidFill>
            </a:endParaRPr>
          </a:p>
          <a:p>
            <a:pPr lvl="0" marL="407365" indent="-271576" algn="ctr" defTabSz="905255">
              <a:buSzTx/>
              <a:buNone/>
              <a:defRPr sz="1800">
                <a:solidFill>
                  <a:srgbClr val="000000"/>
                </a:solidFill>
              </a:defRPr>
            </a:pPr>
            <a:endParaRPr b="1" sz="1584">
              <a:solidFill>
                <a:srgbClr val="FFFFFF"/>
              </a:solidFill>
            </a:endParaRPr>
          </a:p>
          <a:p>
            <a:pPr lvl="0" marL="368568" indent="-232780" algn="ctr" defTabSz="905255">
              <a:spcBef>
                <a:spcPts val="300"/>
              </a:spcBef>
              <a:buFont typeface="Wingdings"/>
              <a:buChar char="➢"/>
              <a:defRPr sz="1800">
                <a:solidFill>
                  <a:srgbClr val="000000"/>
                </a:solidFill>
              </a:defRPr>
            </a:pPr>
            <a:r>
              <a:rPr b="1" sz="1584">
                <a:solidFill>
                  <a:srgbClr val="FFFFFF"/>
                </a:solidFill>
              </a:rPr>
              <a:t>Η προσωπικότητα του Προέδρου και η πορεία της ΕΕ</a:t>
            </a:r>
            <a:endParaRPr b="1" sz="1584">
              <a:solidFill>
                <a:srgbClr val="FFFFFF"/>
              </a:solidFill>
            </a:endParaRPr>
          </a:p>
          <a:p>
            <a:pPr lvl="0" marL="368568" indent="-232780" algn="ctr" defTabSz="905255">
              <a:spcBef>
                <a:spcPts val="300"/>
              </a:spcBef>
              <a:buFont typeface="Wingdings"/>
              <a:buChar char="➢"/>
              <a:defRPr sz="1800">
                <a:solidFill>
                  <a:srgbClr val="000000"/>
                </a:solidFill>
              </a:defRPr>
            </a:pPr>
            <a:r>
              <a:rPr b="1" sz="1584">
                <a:solidFill>
                  <a:srgbClr val="FFFFFF"/>
                </a:solidFill>
              </a:rPr>
              <a:t>Συζήτηση</a:t>
            </a:r>
          </a:p>
        </p:txBody>
      </p:sp>
      <p:sp>
        <p:nvSpPr>
          <p:cNvPr id="64" name="Shape 64"/>
          <p:cNvSpPr/>
          <p:nvPr>
            <p:ph type="sldNum" sz="quarter" idx="2"/>
          </p:nvPr>
        </p:nvSpPr>
        <p:spPr>
          <a:xfrm>
            <a:off x="7924800" y="6226175"/>
            <a:ext cx="762000" cy="1905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BABABA"/>
                </a:solidFill>
              </a:rPr>
            </a:fld>
          </a:p>
        </p:txBody>
      </p:sp>
    </p:spTree>
  </p:cSld>
  <p:clrMapOvr>
    <a:masterClrMapping/>
  </p:clrMapOvr>
  <p:transition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/>
          <p:nvPr>
            <p:ph type="title"/>
          </p:nvPr>
        </p:nvSpPr>
        <p:spPr>
          <a:xfrm>
            <a:off x="467543" y="260647"/>
            <a:ext cx="8229601" cy="1143001"/>
          </a:xfrm>
          <a:prstGeom prst="rect">
            <a:avLst/>
          </a:prstGeom>
        </p:spPr>
        <p:txBody>
          <a:bodyPr/>
          <a:lstStyle/>
          <a:p>
            <a:pPr lvl="0" defTabSz="576072">
              <a:defRPr b="0" sz="1800">
                <a:solidFill>
                  <a:srgbClr val="000000"/>
                </a:solidFill>
                <a:effectLst/>
              </a:defRPr>
            </a:pPr>
            <a:br>
              <a:rPr b="1" sz="2268">
                <a:solidFill>
                  <a:srgbClr val="E8D38A"/>
                </a:solidFill>
                <a:effectLst>
                  <a:outerShdw sx="100000" sy="100000" kx="0" ky="0" algn="b" rotWithShape="0" blurRad="72009" dist="64008" dir="2700000">
                    <a:srgbClr val="000000">
                      <a:alpha val="40000"/>
                    </a:srgbClr>
                  </a:outerShdw>
                </a:effectLst>
              </a:rPr>
            </a:br>
            <a:br>
              <a:rPr b="1" sz="2268">
                <a:solidFill>
                  <a:srgbClr val="E8D38A"/>
                </a:solidFill>
                <a:effectLst>
                  <a:outerShdw sx="100000" sy="100000" kx="0" ky="0" algn="b" rotWithShape="0" blurRad="72009" dist="64008" dir="2700000">
                    <a:srgbClr val="000000">
                      <a:alpha val="40000"/>
                    </a:srgbClr>
                  </a:outerShdw>
                </a:effectLst>
              </a:rPr>
            </a:br>
          </a:p>
        </p:txBody>
      </p:sp>
      <p:sp>
        <p:nvSpPr>
          <p:cNvPr id="235" name="Shape 235"/>
          <p:cNvSpPr/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/>
          <a:lstStyle/>
          <a:p>
            <a:pPr lvl="0" marL="509206" indent="-373418" algn="ctr" defTabSz="905255">
              <a:spcBef>
                <a:spcPts val="5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b="1" sz="2178">
                <a:solidFill>
                  <a:srgbClr val="FFC000"/>
                </a:solidFill>
              </a:rPr>
              <a:t>Jacques Santers (L) (1995-99) </a:t>
            </a:r>
            <a:endParaRPr b="1" sz="2376">
              <a:solidFill>
                <a:srgbClr val="FFC000"/>
              </a:solidFill>
            </a:endParaRPr>
          </a:p>
          <a:p>
            <a:pPr lvl="0" marL="509206" indent="-373418" algn="ctr" defTabSz="905255">
              <a:spcBef>
                <a:spcPts val="5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b="1" sz="2178">
                <a:solidFill>
                  <a:srgbClr val="FFC000"/>
                </a:solidFill>
              </a:rPr>
              <a:t>“Do less but better”</a:t>
            </a:r>
            <a:endParaRPr b="1" sz="2376">
              <a:solidFill>
                <a:srgbClr val="FFC000"/>
              </a:solidFill>
            </a:endParaRPr>
          </a:p>
          <a:p>
            <a:pPr lvl="0" marL="509206" indent="-373418" algn="ctr" defTabSz="905255">
              <a:spcBef>
                <a:spcPts val="5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b="1" sz="2178">
                <a:solidFill>
                  <a:srgbClr val="FFFFFF"/>
                </a:solidFill>
              </a:rPr>
              <a:t>+</a:t>
            </a:r>
            <a:endParaRPr b="1" sz="2376">
              <a:solidFill>
                <a:srgbClr val="FFFFFF"/>
              </a:solidFill>
            </a:endParaRPr>
          </a:p>
          <a:p>
            <a:pPr lvl="1" marL="869251" indent="-416623" defTabSz="905255">
              <a:spcBef>
                <a:spcPts val="400"/>
              </a:spcBef>
              <a:buClr>
                <a:srgbClr val="FFFFFF"/>
              </a:buClr>
              <a:buFont typeface="Wingdings"/>
              <a:buChar char="➢"/>
              <a:defRPr sz="1800">
                <a:solidFill>
                  <a:srgbClr val="000000"/>
                </a:solidFill>
              </a:defRPr>
            </a:pPr>
            <a:r>
              <a:rPr sz="1782">
                <a:solidFill>
                  <a:srgbClr val="FFFFFF"/>
                </a:solidFill>
              </a:rPr>
              <a:t>Εισαγωγή του ΕΥΡΩ</a:t>
            </a:r>
            <a:endParaRPr sz="2178">
              <a:solidFill>
                <a:srgbClr val="FFFFFF"/>
              </a:solidFill>
            </a:endParaRPr>
          </a:p>
          <a:p>
            <a:pPr lvl="1" marL="869251" indent="-416623" defTabSz="905255">
              <a:spcBef>
                <a:spcPts val="400"/>
              </a:spcBef>
              <a:buClr>
                <a:srgbClr val="FFFFFF"/>
              </a:buClr>
              <a:buFont typeface="Wingdings"/>
              <a:buChar char="➢"/>
              <a:defRPr sz="1800">
                <a:solidFill>
                  <a:srgbClr val="000000"/>
                </a:solidFill>
              </a:defRPr>
            </a:pPr>
            <a:r>
              <a:rPr sz="1782">
                <a:solidFill>
                  <a:srgbClr val="FFFFFF"/>
                </a:solidFill>
              </a:rPr>
              <a:t>Διεύρυνση προς τις Ανατολικές χώρες</a:t>
            </a:r>
            <a:endParaRPr sz="2178">
              <a:solidFill>
                <a:srgbClr val="FFFFFF"/>
              </a:solidFill>
            </a:endParaRPr>
          </a:p>
          <a:p>
            <a:pPr lvl="1" marL="869251" indent="-416623" defTabSz="905255">
              <a:spcBef>
                <a:spcPts val="400"/>
              </a:spcBef>
              <a:buClr>
                <a:srgbClr val="FFFFFF"/>
              </a:buClr>
              <a:buFont typeface="Wingdings"/>
              <a:buChar char="➢"/>
              <a:defRPr sz="1800">
                <a:solidFill>
                  <a:srgbClr val="000000"/>
                </a:solidFill>
              </a:defRPr>
            </a:pPr>
            <a:r>
              <a:rPr sz="1782">
                <a:solidFill>
                  <a:srgbClr val="FFFFFF"/>
                </a:solidFill>
              </a:rPr>
              <a:t>Αναθεώρηση των Συνθηκών</a:t>
            </a:r>
            <a:endParaRPr sz="2178">
              <a:solidFill>
                <a:srgbClr val="FFFFFF"/>
              </a:solidFill>
            </a:endParaRPr>
          </a:p>
          <a:p>
            <a:pPr lvl="1" marL="869251" indent="-416623" defTabSz="905255">
              <a:spcBef>
                <a:spcPts val="400"/>
              </a:spcBef>
              <a:buClr>
                <a:srgbClr val="FFFFFF"/>
              </a:buClr>
              <a:buFont typeface="Wingdings"/>
              <a:buChar char="➢"/>
              <a:defRPr sz="1800">
                <a:solidFill>
                  <a:srgbClr val="000000"/>
                </a:solidFill>
              </a:defRPr>
            </a:pPr>
            <a:r>
              <a:rPr sz="1782">
                <a:solidFill>
                  <a:srgbClr val="FFFFFF"/>
                </a:solidFill>
              </a:rPr>
              <a:t>Διαπραγματεύσεις για τον προϋπολογισμό  και τα διαρθρωτικά ταμεία</a:t>
            </a:r>
            <a:endParaRPr sz="2178">
              <a:solidFill>
                <a:srgbClr val="FFFFFF"/>
              </a:solidFill>
            </a:endParaRPr>
          </a:p>
          <a:p>
            <a:pPr lvl="1" marL="509206" indent="-56578" algn="ctr" defTabSz="905255">
              <a:spcBef>
                <a:spcPts val="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b="1" sz="1782">
                <a:solidFill>
                  <a:srgbClr val="FFFFFF"/>
                </a:solidFill>
              </a:rPr>
              <a:t>-</a:t>
            </a:r>
            <a:endParaRPr sz="2178">
              <a:solidFill>
                <a:srgbClr val="FFFFFF"/>
              </a:solidFill>
            </a:endParaRPr>
          </a:p>
          <a:p>
            <a:pPr lvl="1" marL="822960" indent="-370331" defTabSz="905255">
              <a:spcBef>
                <a:spcPts val="300"/>
              </a:spcBef>
              <a:buClr>
                <a:srgbClr val="FFFFFF"/>
              </a:buClr>
              <a:buFont typeface="Wingdings"/>
              <a:buChar char="➢"/>
              <a:defRPr sz="1800">
                <a:solidFill>
                  <a:srgbClr val="000000"/>
                </a:solidFill>
              </a:defRPr>
            </a:pPr>
            <a:r>
              <a:rPr sz="1584">
                <a:solidFill>
                  <a:srgbClr val="FFFFFF"/>
                </a:solidFill>
              </a:rPr>
              <a:t>Κατηγορίες για κακή διαχείριση, απάτη (</a:t>
            </a:r>
            <a:r>
              <a:rPr sz="1584">
                <a:solidFill>
                  <a:srgbClr val="FFFFFF"/>
                </a:solidFill>
              </a:rPr>
              <a:t>Edith Cresson) &amp; </a:t>
            </a:r>
            <a:r>
              <a:rPr sz="1584">
                <a:solidFill>
                  <a:srgbClr val="FFFFFF"/>
                </a:solidFill>
              </a:rPr>
              <a:t>νεποτισμό/πελατειακές σχέσεις</a:t>
            </a:r>
            <a:endParaRPr sz="2178">
              <a:solidFill>
                <a:srgbClr val="FFFFFF"/>
              </a:solidFill>
            </a:endParaRPr>
          </a:p>
          <a:p>
            <a:pPr lvl="1" marL="822960" indent="-370331" defTabSz="905255">
              <a:spcBef>
                <a:spcPts val="300"/>
              </a:spcBef>
              <a:buClr>
                <a:srgbClr val="FFFFFF"/>
              </a:buClr>
              <a:buFont typeface="Wingdings"/>
              <a:buChar char="➢"/>
              <a:defRPr sz="1800">
                <a:solidFill>
                  <a:srgbClr val="000000"/>
                </a:solidFill>
              </a:defRPr>
            </a:pPr>
            <a:r>
              <a:rPr sz="1584">
                <a:solidFill>
                  <a:srgbClr val="FFFFFF"/>
                </a:solidFill>
              </a:rPr>
              <a:t>Μάρτιος 1999 - Παραίτηση </a:t>
            </a:r>
            <a:endParaRPr sz="2178">
              <a:solidFill>
                <a:srgbClr val="FFFFFF"/>
              </a:solidFill>
            </a:endParaRPr>
          </a:p>
          <a:p>
            <a:pPr lvl="1" marL="961834" indent="-509206" defTabSz="905255">
              <a:spcBef>
                <a:spcPts val="500"/>
              </a:spcBef>
              <a:buClr>
                <a:srgbClr val="FFFFFF"/>
              </a:buClr>
              <a:buFont typeface="Wingdings"/>
              <a:buChar char="➢"/>
              <a:defRPr sz="1800">
                <a:solidFill>
                  <a:srgbClr val="000000"/>
                </a:solidFill>
              </a:defRPr>
            </a:pPr>
            <a:endParaRPr sz="1979">
              <a:solidFill>
                <a:srgbClr val="FFFFFF"/>
              </a:solidFill>
            </a:endParaRPr>
          </a:p>
          <a:p>
            <a:pPr lvl="0" marL="509206" indent="-373418" defTabSz="905255">
              <a:spcBef>
                <a:spcPts val="5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475">
                <a:solidFill>
                  <a:srgbClr val="FFFFFF"/>
                </a:solidFill>
              </a:rPr>
              <a:t>	</a:t>
            </a:r>
            <a:r>
              <a:rPr sz="2178">
                <a:solidFill>
                  <a:srgbClr val="FFFFFF"/>
                </a:solidFill>
              </a:rPr>
              <a:t>The EU: Economic giant but Political dwarf (FT, 1999)</a:t>
            </a:r>
          </a:p>
        </p:txBody>
      </p:sp>
      <p:sp>
        <p:nvSpPr>
          <p:cNvPr id="236" name="Shape 236"/>
          <p:cNvSpPr/>
          <p:nvPr>
            <p:ph type="sldNum" sz="quarter" idx="2"/>
          </p:nvPr>
        </p:nvSpPr>
        <p:spPr>
          <a:xfrm>
            <a:off x="7924800" y="6226175"/>
            <a:ext cx="762000" cy="1905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BABABA"/>
                </a:solidFill>
              </a:rPr>
            </a:fld>
          </a:p>
        </p:txBody>
      </p:sp>
      <p:pic>
        <p:nvPicPr>
          <p:cNvPr id="237" name="image21.png" descr="C:\Users\Manos\Desktop\Santer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9511" y="548679"/>
            <a:ext cx="1368153" cy="172819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0"/>
                                        <p:tgtEl>
                                          <p:spTgt spid="2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0" dur="2000"/>
                                        <p:tgtEl>
                                          <p:spTgt spid="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2000"/>
                                        <p:tgtEl>
                                          <p:spTgt spid="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0" dur="2000"/>
                                        <p:tgtEl>
                                          <p:spTgt spid="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5" dur="2000"/>
                                        <p:tgtEl>
                                          <p:spTgt spid="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0" dur="2000"/>
                                        <p:tgtEl>
                                          <p:spTgt spid="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5" dur="2000"/>
                                        <p:tgtEl>
                                          <p:spTgt spid="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0" dur="2000"/>
                                        <p:tgtEl>
                                          <p:spTgt spid="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5" dur="2000"/>
                                        <p:tgtEl>
                                          <p:spTgt spid="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2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50" dur="2000"/>
                                        <p:tgtEl>
                                          <p:spTgt spid="2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2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55" dur="2000"/>
                                        <p:tgtEl>
                                          <p:spTgt spid="2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nodeType="after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2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59" dur="2000"/>
                                        <p:tgtEl>
                                          <p:spTgt spid="2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" fill="hold"/>
                                        <p:tgtEl>
                                          <p:spTgt spid="2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64" dur="2000"/>
                                        <p:tgtEl>
                                          <p:spTgt spid="2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35" grpId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>
              <a:defRPr>
                <a:solidFill>
                  <a:srgbClr val="FFC000"/>
                </a:solidFill>
              </a:defRPr>
            </a:pPr>
          </a:p>
        </p:txBody>
      </p:sp>
      <p:sp>
        <p:nvSpPr>
          <p:cNvPr id="240" name="Shape 240"/>
          <p:cNvSpPr/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/>
          <a:lstStyle/>
          <a:p>
            <a:pPr lvl="0" marL="514350" indent="-377190" algn="ctr">
              <a:lnSpc>
                <a:spcPct val="80000"/>
              </a:lnSpc>
              <a:spcBef>
                <a:spcPts val="5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b="1" sz="2300">
                <a:solidFill>
                  <a:srgbClr val="FFC000"/>
                </a:solidFill>
              </a:rPr>
              <a:t>Romano Prodi (I)  (1999-2004)</a:t>
            </a:r>
            <a:r>
              <a:rPr b="1" sz="2300">
                <a:solidFill>
                  <a:srgbClr val="FFC000"/>
                </a:solidFill>
              </a:rPr>
              <a:t> </a:t>
            </a:r>
            <a:endParaRPr sz="1900">
              <a:solidFill>
                <a:srgbClr val="FFFFFF"/>
              </a:solidFill>
            </a:endParaRPr>
          </a:p>
          <a:p>
            <a:pPr lvl="0" marL="514350" indent="-377190" algn="ctr">
              <a:lnSpc>
                <a:spcPct val="80000"/>
              </a:lnSpc>
              <a:spcBef>
                <a:spcPts val="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b="1" sz="1900">
                <a:solidFill>
                  <a:srgbClr val="FFC000"/>
                </a:solidFill>
              </a:rPr>
              <a:t>Λιγότερο χαρισματικός </a:t>
            </a:r>
            <a:endParaRPr sz="1900">
              <a:solidFill>
                <a:srgbClr val="FFFFFF"/>
              </a:solidFill>
            </a:endParaRPr>
          </a:p>
          <a:p>
            <a:pPr lvl="0" marL="514350" indent="-377190">
              <a:lnSpc>
                <a:spcPct val="80000"/>
              </a:lnSpc>
              <a:spcBef>
                <a:spcPts val="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endParaRPr sz="1900">
              <a:solidFill>
                <a:srgbClr val="FFFFFF"/>
              </a:solidFill>
            </a:endParaRPr>
          </a:p>
          <a:p>
            <a:pPr lvl="0" marL="514350" indent="-377190" algn="ctr">
              <a:lnSpc>
                <a:spcPct val="80000"/>
              </a:lnSpc>
              <a:spcBef>
                <a:spcPts val="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1900">
                <a:solidFill>
                  <a:srgbClr val="FFFFFF"/>
                </a:solidFill>
              </a:rPr>
              <a:t>	</a:t>
            </a:r>
            <a:r>
              <a:rPr b="1" sz="1900">
                <a:solidFill>
                  <a:srgbClr val="FFFFFF"/>
                </a:solidFill>
              </a:rPr>
              <a:t>+</a:t>
            </a:r>
            <a:endParaRPr sz="1900">
              <a:solidFill>
                <a:srgbClr val="FFFFFF"/>
              </a:solidFill>
            </a:endParaRPr>
          </a:p>
          <a:p>
            <a:pPr lvl="0" marL="514350" indent="-377190" algn="ctr">
              <a:lnSpc>
                <a:spcPct val="80000"/>
              </a:lnSpc>
              <a:spcBef>
                <a:spcPts val="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1900" u="sng">
                <a:solidFill>
                  <a:srgbClr val="FFFFFF"/>
                </a:solidFill>
              </a:rPr>
              <a:t>Επιλογή Επιτρόπων (Συνθήκη Άμστερνταμ)</a:t>
            </a:r>
            <a:endParaRPr sz="1900" u="sng">
              <a:solidFill>
                <a:srgbClr val="FFFFFF"/>
              </a:solidFill>
            </a:endParaRPr>
          </a:p>
          <a:p>
            <a:pPr lvl="0" marL="651509" indent="-514350">
              <a:lnSpc>
                <a:spcPct val="80000"/>
              </a:lnSpc>
              <a:spcBef>
                <a:spcPts val="400"/>
              </a:spcBef>
              <a:buFont typeface="Wingdings"/>
              <a:buChar char="➢"/>
              <a:defRPr sz="1800">
                <a:solidFill>
                  <a:srgbClr val="000000"/>
                </a:solidFill>
              </a:defRPr>
            </a:pPr>
            <a:r>
              <a:rPr sz="1900">
                <a:solidFill>
                  <a:srgbClr val="FFFFFF"/>
                </a:solidFill>
              </a:rPr>
              <a:t>Οι Επίτροποι είχαν πορτφόλιο σχετικό με το </a:t>
            </a:r>
            <a:r>
              <a:rPr sz="1900">
                <a:solidFill>
                  <a:srgbClr val="FFFFFF"/>
                </a:solidFill>
              </a:rPr>
              <a:t>expertise </a:t>
            </a:r>
            <a:r>
              <a:rPr sz="1900">
                <a:solidFill>
                  <a:srgbClr val="FFFFFF"/>
                </a:solidFill>
              </a:rPr>
              <a:t>τους</a:t>
            </a:r>
            <a:endParaRPr sz="1900">
              <a:solidFill>
                <a:srgbClr val="FFFFFF"/>
              </a:solidFill>
            </a:endParaRPr>
          </a:p>
          <a:p>
            <a:pPr lvl="0" marL="651509" indent="-514350">
              <a:lnSpc>
                <a:spcPct val="80000"/>
              </a:lnSpc>
              <a:spcBef>
                <a:spcPts val="400"/>
              </a:spcBef>
              <a:buFont typeface="Wingdings"/>
              <a:buChar char="➢"/>
              <a:defRPr sz="1800">
                <a:solidFill>
                  <a:srgbClr val="000000"/>
                </a:solidFill>
              </a:defRPr>
            </a:pPr>
            <a:r>
              <a:rPr sz="1900">
                <a:solidFill>
                  <a:srgbClr val="FFFFFF"/>
                </a:solidFill>
              </a:rPr>
              <a:t>Διαρθρωτικές Αλλαγές στη λειτουργία της Επιτροπής (</a:t>
            </a:r>
            <a:r>
              <a:rPr sz="1900">
                <a:solidFill>
                  <a:srgbClr val="FFFFFF"/>
                </a:solidFill>
              </a:rPr>
              <a:t>Neil Kinnock)</a:t>
            </a:r>
            <a:endParaRPr sz="1900">
              <a:solidFill>
                <a:srgbClr val="FFFFFF"/>
              </a:solidFill>
            </a:endParaRPr>
          </a:p>
          <a:p>
            <a:pPr lvl="0" marL="651509" indent="-514350">
              <a:lnSpc>
                <a:spcPct val="80000"/>
              </a:lnSpc>
              <a:spcBef>
                <a:spcPts val="400"/>
              </a:spcBef>
              <a:buFont typeface="Wingdings"/>
              <a:buChar char="➢"/>
              <a:defRPr sz="1800">
                <a:solidFill>
                  <a:srgbClr val="000000"/>
                </a:solidFill>
              </a:defRPr>
            </a:pPr>
            <a:r>
              <a:rPr sz="1900">
                <a:solidFill>
                  <a:srgbClr val="FFFFFF"/>
                </a:solidFill>
              </a:rPr>
              <a:t>Διεύρυνση: διαδικασίες διαπραγμάτευσης με 12 υποψήφια κράτη μέλη</a:t>
            </a:r>
            <a:endParaRPr sz="1900">
              <a:solidFill>
                <a:srgbClr val="FFFFFF"/>
              </a:solidFill>
            </a:endParaRPr>
          </a:p>
          <a:p>
            <a:pPr lvl="0" marL="514350" indent="-377190" algn="ctr">
              <a:lnSpc>
                <a:spcPct val="80000"/>
              </a:lnSpc>
              <a:spcBef>
                <a:spcPts val="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b="1" sz="1900">
                <a:solidFill>
                  <a:srgbClr val="FFFFFF"/>
                </a:solidFill>
              </a:rPr>
              <a:t>-</a:t>
            </a:r>
            <a:endParaRPr sz="1900">
              <a:solidFill>
                <a:srgbClr val="FFFFFF"/>
              </a:solidFill>
            </a:endParaRPr>
          </a:p>
          <a:p>
            <a:pPr lvl="0" marL="651509" indent="-514350">
              <a:lnSpc>
                <a:spcPct val="80000"/>
              </a:lnSpc>
              <a:spcBef>
                <a:spcPts val="400"/>
              </a:spcBef>
              <a:buFont typeface="Wingdings"/>
              <a:buChar char="➢"/>
              <a:defRPr sz="1800">
                <a:solidFill>
                  <a:srgbClr val="000000"/>
                </a:solidFill>
              </a:defRPr>
            </a:pPr>
            <a:r>
              <a:rPr sz="1900">
                <a:solidFill>
                  <a:srgbClr val="FFFFFF"/>
                </a:solidFill>
              </a:rPr>
              <a:t>Επικοινωνιακά χαμηλών τόνων  – μικρός ρόλος της Επιτροπής στα πολιτικά τεκταινόμενα </a:t>
            </a:r>
            <a:endParaRPr sz="1900">
              <a:solidFill>
                <a:srgbClr val="FFFFFF"/>
              </a:solidFill>
            </a:endParaRPr>
          </a:p>
          <a:p>
            <a:pPr lvl="0" marL="651509" indent="-514350">
              <a:lnSpc>
                <a:spcPct val="80000"/>
              </a:lnSpc>
              <a:spcBef>
                <a:spcPts val="400"/>
              </a:spcBef>
              <a:buFont typeface="Wingdings"/>
              <a:buChar char="➢"/>
              <a:defRPr sz="1800">
                <a:solidFill>
                  <a:srgbClr val="000000"/>
                </a:solidFill>
              </a:defRPr>
            </a:pPr>
            <a:r>
              <a:rPr sz="1900">
                <a:solidFill>
                  <a:srgbClr val="FFFFFF"/>
                </a:solidFill>
              </a:rPr>
              <a:t>Περιθωριοποίηση στη Νίκαια (</a:t>
            </a:r>
            <a:r>
              <a:rPr sz="1900">
                <a:solidFill>
                  <a:srgbClr val="FFFFFF"/>
                </a:solidFill>
              </a:rPr>
              <a:t>J</a:t>
            </a:r>
            <a:r>
              <a:rPr sz="1900">
                <a:solidFill>
                  <a:srgbClr val="FFFFFF"/>
                </a:solidFill>
              </a:rPr>
              <a:t>.</a:t>
            </a:r>
            <a:r>
              <a:rPr sz="1900">
                <a:solidFill>
                  <a:srgbClr val="FFFFFF"/>
                </a:solidFill>
              </a:rPr>
              <a:t> Chirac) </a:t>
            </a:r>
            <a:r>
              <a:rPr sz="1900">
                <a:solidFill>
                  <a:srgbClr val="FFFFFF"/>
                </a:solidFill>
              </a:rPr>
              <a:t> &amp; στη Σύνοδο για το μέλλον της Ευρώπης που υπογράφτηκε η νέα Συνταγματική Συνθήκη</a:t>
            </a:r>
          </a:p>
        </p:txBody>
      </p:sp>
      <p:sp>
        <p:nvSpPr>
          <p:cNvPr id="241" name="Shape 241"/>
          <p:cNvSpPr/>
          <p:nvPr>
            <p:ph type="sldNum" sz="quarter" idx="2"/>
          </p:nvPr>
        </p:nvSpPr>
        <p:spPr>
          <a:xfrm>
            <a:off x="7924800" y="6226175"/>
            <a:ext cx="762000" cy="1905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BABABA"/>
                </a:solidFill>
              </a:rPr>
            </a:fld>
          </a:p>
        </p:txBody>
      </p:sp>
      <p:pic>
        <p:nvPicPr>
          <p:cNvPr id="242" name="image22.png" descr="C:\Users\Manos\Desktop\Prodi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1560" y="1268759"/>
            <a:ext cx="1512168" cy="172819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2000"/>
                                        <p:tgtEl>
                                          <p:spTgt spid="24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2000"/>
                                        <p:tgtEl>
                                          <p:spTgt spid="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0" dur="2000"/>
                                        <p:tgtEl>
                                          <p:spTgt spid="2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nodeType="after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4" dur="2000"/>
                                        <p:tgtEl>
                                          <p:spTgt spid="2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9" dur="2000"/>
                                        <p:tgtEl>
                                          <p:spTgt spid="2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nodeType="click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2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4" dur="2000"/>
                                        <p:tgtEl>
                                          <p:spTgt spid="2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nodeType="click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2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9" dur="2000"/>
                                        <p:tgtEl>
                                          <p:spTgt spid="2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nodeType="click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2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4" dur="2000"/>
                                        <p:tgtEl>
                                          <p:spTgt spid="2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nodeType="click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2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9" dur="2000"/>
                                        <p:tgtEl>
                                          <p:spTgt spid="2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nodeType="click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2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54" dur="2000"/>
                                        <p:tgtEl>
                                          <p:spTgt spid="2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nodeType="click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2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59" dur="2000"/>
                                        <p:tgtEl>
                                          <p:spTgt spid="2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nodeType="click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" fill="hold"/>
                                        <p:tgtEl>
                                          <p:spTgt spid="24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64" dur="2000"/>
                                        <p:tgtEl>
                                          <p:spTgt spid="24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240" grpId="2"/>
      <p:bldP build="whole" bldLvl="1" animBg="1" rev="0" advAuto="0" spid="239" grpId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 defTabSz="576072">
              <a:defRPr b="0" sz="1800">
                <a:solidFill>
                  <a:srgbClr val="000000"/>
                </a:solidFill>
                <a:effectLst/>
              </a:defRPr>
            </a:pPr>
            <a:br>
              <a:rPr b="1" sz="2268">
                <a:solidFill>
                  <a:srgbClr val="E8D38A"/>
                </a:solidFill>
                <a:effectLst>
                  <a:outerShdw sx="100000" sy="100000" kx="0" ky="0" algn="b" rotWithShape="0" blurRad="72009" dist="64008" dir="2700000">
                    <a:srgbClr val="000000">
                      <a:alpha val="40000"/>
                    </a:srgbClr>
                  </a:outerShdw>
                </a:effectLst>
              </a:rPr>
            </a:br>
            <a:br>
              <a:rPr b="1" sz="2268">
                <a:solidFill>
                  <a:srgbClr val="E8D38A"/>
                </a:solidFill>
                <a:effectLst>
                  <a:outerShdw sx="100000" sy="100000" kx="0" ky="0" algn="b" rotWithShape="0" blurRad="72009" dist="64008" dir="2700000">
                    <a:srgbClr val="000000">
                      <a:alpha val="40000"/>
                    </a:srgbClr>
                  </a:outerShdw>
                </a:effectLst>
              </a:rPr>
            </a:br>
          </a:p>
        </p:txBody>
      </p:sp>
      <p:sp>
        <p:nvSpPr>
          <p:cNvPr id="245" name="Shape 245"/>
          <p:cNvSpPr/>
          <p:nvPr>
            <p:ph type="body" idx="1"/>
          </p:nvPr>
        </p:nvSpPr>
        <p:spPr>
          <a:xfrm>
            <a:off x="395536" y="1556792"/>
            <a:ext cx="8229601" cy="4709160"/>
          </a:xfrm>
          <a:prstGeom prst="rect">
            <a:avLst/>
          </a:prstGeom>
        </p:spPr>
        <p:txBody>
          <a:bodyPr/>
          <a:lstStyle/>
          <a:p>
            <a:pPr lvl="0" marL="432054" indent="-316839" defTabSz="768095">
              <a:lnSpc>
                <a:spcPct val="80000"/>
              </a:lnSpc>
              <a:spcBef>
                <a:spcPts val="1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endParaRPr b="1" sz="2688">
              <a:solidFill>
                <a:srgbClr val="FFFFFF"/>
              </a:solidFill>
            </a:endParaRPr>
          </a:p>
          <a:p>
            <a:pPr lvl="0" marL="432054" indent="-316839" algn="ctr" defTabSz="768095">
              <a:lnSpc>
                <a:spcPct val="80000"/>
              </a:lnSpc>
              <a:spcBef>
                <a:spcPts val="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b="1" sz="2016">
                <a:solidFill>
                  <a:srgbClr val="FFC000"/>
                </a:solidFill>
              </a:rPr>
              <a:t>Jose Manuel Baroso (P)  (2004-14)  </a:t>
            </a:r>
            <a:endParaRPr b="1" sz="8064">
              <a:solidFill>
                <a:srgbClr val="FFC000"/>
              </a:solidFill>
            </a:endParaRPr>
          </a:p>
          <a:p>
            <a:pPr lvl="0" marL="432054" indent="-316839" algn="ctr" defTabSz="768095">
              <a:lnSpc>
                <a:spcPct val="80000"/>
              </a:lnSpc>
              <a:spcBef>
                <a:spcPts val="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016">
                <a:solidFill>
                  <a:srgbClr val="FFC000"/>
                </a:solidFill>
              </a:rPr>
              <a:t>“stronger and better equipped Europe”</a:t>
            </a:r>
            <a:endParaRPr sz="587">
              <a:solidFill>
                <a:srgbClr val="FFFFFF"/>
              </a:solidFill>
            </a:endParaRPr>
          </a:p>
          <a:p>
            <a:pPr lvl="0" marL="432054" indent="-316839" algn="ctr" defTabSz="768095">
              <a:lnSpc>
                <a:spcPct val="80000"/>
              </a:lnSpc>
              <a:spcBef>
                <a:spcPts val="1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endParaRPr sz="6216">
              <a:solidFill>
                <a:srgbClr val="FFC000"/>
              </a:solidFill>
            </a:endParaRPr>
          </a:p>
          <a:p>
            <a:pPr lvl="0" marL="432054" indent="-316839" algn="ctr" defTabSz="768095">
              <a:lnSpc>
                <a:spcPct val="80000"/>
              </a:lnSpc>
              <a:spcBef>
                <a:spcPts val="3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b="1" sz="2267">
                <a:solidFill>
                  <a:srgbClr val="FFFFFF"/>
                </a:solidFill>
              </a:rPr>
              <a:t>+</a:t>
            </a:r>
            <a:endParaRPr b="1" sz="6048">
              <a:solidFill>
                <a:srgbClr val="FFFFFF"/>
              </a:solidFill>
            </a:endParaRPr>
          </a:p>
          <a:p>
            <a:pPr lvl="1" marL="1267358" indent="-1152143" defTabSz="768095">
              <a:lnSpc>
                <a:spcPct val="80000"/>
              </a:lnSpc>
              <a:spcBef>
                <a:spcPts val="300"/>
              </a:spcBef>
              <a:buSzPct val="65000"/>
              <a:buFont typeface="Wingdings"/>
              <a:buChar char="➢"/>
              <a:defRPr sz="1800">
                <a:solidFill>
                  <a:srgbClr val="000000"/>
                </a:solidFill>
              </a:defRPr>
            </a:pPr>
            <a:r>
              <a:rPr b="1" sz="1344">
                <a:solidFill>
                  <a:srgbClr val="FFFFFF"/>
                </a:solidFill>
              </a:rPr>
              <a:t>H </a:t>
            </a:r>
            <a:r>
              <a:rPr b="1" sz="1344">
                <a:solidFill>
                  <a:srgbClr val="FFFFFF"/>
                </a:solidFill>
              </a:rPr>
              <a:t>μακρύτερη θητεία Ευρωπαίου ηγέτη στη θέση αυτή</a:t>
            </a:r>
            <a:endParaRPr sz="504">
              <a:solidFill>
                <a:srgbClr val="FFFFFF"/>
              </a:solidFill>
            </a:endParaRPr>
          </a:p>
          <a:p>
            <a:pPr lvl="1" marL="1267358" indent="-1152143" defTabSz="768095">
              <a:lnSpc>
                <a:spcPct val="80000"/>
              </a:lnSpc>
              <a:spcBef>
                <a:spcPts val="300"/>
              </a:spcBef>
              <a:buSzPct val="65000"/>
              <a:buFont typeface="Wingdings"/>
              <a:buChar char="➢"/>
              <a:defRPr sz="1800">
                <a:solidFill>
                  <a:srgbClr val="000000"/>
                </a:solidFill>
              </a:defRPr>
            </a:pPr>
            <a:r>
              <a:rPr b="1" sz="1344">
                <a:solidFill>
                  <a:srgbClr val="FFFFFF"/>
                </a:solidFill>
              </a:rPr>
              <a:t>Αφήνει μια </a:t>
            </a:r>
            <a:r>
              <a:rPr b="1" sz="1344">
                <a:solidFill>
                  <a:srgbClr val="FFFFFF"/>
                </a:solidFill>
              </a:rPr>
              <a:t>“</a:t>
            </a:r>
            <a:r>
              <a:rPr b="1" sz="1344">
                <a:solidFill>
                  <a:srgbClr val="FFFFFF"/>
                </a:solidFill>
              </a:rPr>
              <a:t>δυνατότερη και καλύτερα εξοπλισμένη Ευρώπη</a:t>
            </a:r>
            <a:r>
              <a:rPr b="1" sz="1344">
                <a:solidFill>
                  <a:srgbClr val="FFFFFF"/>
                </a:solidFill>
              </a:rPr>
              <a:t>” </a:t>
            </a:r>
            <a:r>
              <a:rPr b="1" sz="1344">
                <a:solidFill>
                  <a:srgbClr val="FFFFFF"/>
                </a:solidFill>
              </a:rPr>
              <a:t>τουλάχιστον όσον αφορά την </a:t>
            </a:r>
            <a:r>
              <a:rPr b="1" sz="1344">
                <a:solidFill>
                  <a:srgbClr val="FFC000"/>
                </a:solidFill>
              </a:rPr>
              <a:t>ενδυνάμωση των θεσμών </a:t>
            </a:r>
            <a:r>
              <a:rPr b="1" sz="1344">
                <a:solidFill>
                  <a:srgbClr val="FFFFFF"/>
                </a:solidFill>
              </a:rPr>
              <a:t>της ΕΕ</a:t>
            </a:r>
            <a:r>
              <a:rPr b="1" sz="1344">
                <a:solidFill>
                  <a:srgbClr val="FFFFFF"/>
                </a:solidFill>
              </a:rPr>
              <a:t> </a:t>
            </a:r>
            <a:endParaRPr b="1" sz="5376">
              <a:solidFill>
                <a:srgbClr val="FFFFFF"/>
              </a:solidFill>
            </a:endParaRPr>
          </a:p>
          <a:p>
            <a:pPr lvl="1" marL="1267358" indent="-1152143" defTabSz="768095">
              <a:lnSpc>
                <a:spcPct val="80000"/>
              </a:lnSpc>
              <a:spcBef>
                <a:spcPts val="300"/>
              </a:spcBef>
              <a:buSzPct val="65000"/>
              <a:buFont typeface="Wingdings"/>
              <a:buChar char="➢"/>
              <a:defRPr sz="1800">
                <a:solidFill>
                  <a:srgbClr val="000000"/>
                </a:solidFill>
              </a:defRPr>
            </a:pPr>
            <a:r>
              <a:rPr b="1" sz="1344">
                <a:solidFill>
                  <a:srgbClr val="FFFFFF"/>
                </a:solidFill>
              </a:rPr>
              <a:t>Η Διεύρυνση των τελευταίων 10 ετών ήταν ίσως το πιο σημαντικό επίτευγμα στην Ευρωπαϊκή ιστορία (13 νέα μέλη από το 2004)</a:t>
            </a:r>
            <a:endParaRPr b="1" sz="5376">
              <a:solidFill>
                <a:srgbClr val="FFFFFF"/>
              </a:solidFill>
            </a:endParaRPr>
          </a:p>
          <a:p>
            <a:pPr lvl="1" marL="432054" indent="-316839" defTabSz="768095">
              <a:lnSpc>
                <a:spcPct val="80000"/>
              </a:lnSpc>
              <a:spcBef>
                <a:spcPts val="3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b="1" sz="1344">
                <a:solidFill>
                  <a:srgbClr val="FFFFFF"/>
                </a:solidFill>
              </a:rPr>
              <a:t>				                        </a:t>
            </a:r>
            <a:r>
              <a:rPr b="1" sz="3024">
                <a:solidFill>
                  <a:srgbClr val="FFFFFF"/>
                </a:solidFill>
              </a:rPr>
              <a:t>  -</a:t>
            </a:r>
            <a:endParaRPr sz="5376">
              <a:solidFill>
                <a:srgbClr val="FFFFFF"/>
              </a:solidFill>
            </a:endParaRPr>
          </a:p>
          <a:p>
            <a:pPr lvl="1" marL="1267358" indent="-1152143" defTabSz="768095">
              <a:lnSpc>
                <a:spcPct val="80000"/>
              </a:lnSpc>
              <a:spcBef>
                <a:spcPts val="300"/>
              </a:spcBef>
              <a:buSzPct val="65000"/>
              <a:buFont typeface="Wingdings"/>
              <a:buChar char="➢"/>
              <a:defRPr sz="1800">
                <a:solidFill>
                  <a:srgbClr val="000000"/>
                </a:solidFill>
              </a:defRPr>
            </a:pPr>
            <a:r>
              <a:rPr b="1" sz="1344">
                <a:solidFill>
                  <a:srgbClr val="FFFFFF"/>
                </a:solidFill>
              </a:rPr>
              <a:t> T</a:t>
            </a:r>
            <a:r>
              <a:rPr b="1" sz="1344">
                <a:solidFill>
                  <a:srgbClr val="FFFFFF"/>
                </a:solidFill>
              </a:rPr>
              <a:t>ην αύξηση αντιευρωπαϊκών, λαϊκιστικών κομμάτων</a:t>
            </a:r>
            <a:endParaRPr sz="504">
              <a:solidFill>
                <a:srgbClr val="FFFFFF"/>
              </a:solidFill>
            </a:endParaRPr>
          </a:p>
          <a:p>
            <a:pPr lvl="1" marL="1267358" indent="-1152143" defTabSz="768095">
              <a:lnSpc>
                <a:spcPct val="80000"/>
              </a:lnSpc>
              <a:spcBef>
                <a:spcPts val="300"/>
              </a:spcBef>
              <a:buSzPct val="65000"/>
              <a:buFont typeface="Wingdings"/>
              <a:buChar char="➢"/>
              <a:defRPr sz="1800">
                <a:solidFill>
                  <a:srgbClr val="000000"/>
                </a:solidFill>
              </a:defRPr>
            </a:pPr>
            <a:r>
              <a:rPr b="1" sz="1344">
                <a:solidFill>
                  <a:srgbClr val="FFFFFF"/>
                </a:solidFill>
              </a:rPr>
              <a:t> Εμφάνιση ενός ευρω-σκεπτικιστικού κινήματος του οποίου ηγείται η Βρετανία που κλόνισε τα θεμέλια του Ευρωπαϊκού σχεδίου</a:t>
            </a:r>
            <a:r>
              <a:rPr b="1" sz="1344">
                <a:solidFill>
                  <a:srgbClr val="FFFFFF"/>
                </a:solidFill>
              </a:rPr>
              <a:t> - </a:t>
            </a:r>
            <a:r>
              <a:rPr b="1" sz="1344">
                <a:solidFill>
                  <a:srgbClr val="FFFFFF"/>
                </a:solidFill>
              </a:rPr>
              <a:t>απόρριψη της «Συνταγματικής Συνθήκης» </a:t>
            </a:r>
            <a:r>
              <a:rPr b="1" sz="1344">
                <a:solidFill>
                  <a:srgbClr val="FFFFFF"/>
                </a:solidFill>
              </a:rPr>
              <a:t> 2004</a:t>
            </a:r>
            <a:endParaRPr b="1" sz="5376">
              <a:solidFill>
                <a:srgbClr val="FFFFFF"/>
              </a:solidFill>
            </a:endParaRPr>
          </a:p>
          <a:p>
            <a:pPr lvl="1" marL="1267358" indent="-1152143" defTabSz="768095">
              <a:lnSpc>
                <a:spcPct val="80000"/>
              </a:lnSpc>
              <a:spcBef>
                <a:spcPts val="300"/>
              </a:spcBef>
              <a:buSzPct val="65000"/>
              <a:buFont typeface="Wingdings"/>
              <a:buChar char="➢"/>
              <a:defRPr sz="1800">
                <a:solidFill>
                  <a:srgbClr val="000000"/>
                </a:solidFill>
              </a:defRPr>
            </a:pPr>
            <a:r>
              <a:rPr b="1" sz="1344">
                <a:solidFill>
                  <a:srgbClr val="FFFFFF"/>
                </a:solidFill>
              </a:rPr>
              <a:t>Τεράστια </a:t>
            </a:r>
            <a:r>
              <a:rPr b="1" sz="1344">
                <a:solidFill>
                  <a:srgbClr val="FFFFFF"/>
                </a:solidFill>
              </a:rPr>
              <a:t> </a:t>
            </a:r>
            <a:r>
              <a:rPr b="1" sz="1344">
                <a:solidFill>
                  <a:srgbClr val="FFFFFF"/>
                </a:solidFill>
              </a:rPr>
              <a:t>αποσύνδεση από τα ευρωπαϊκά τεκταινόμενα</a:t>
            </a:r>
            <a:r>
              <a:rPr b="1" sz="1344">
                <a:solidFill>
                  <a:srgbClr val="FFFFFF"/>
                </a:solidFill>
              </a:rPr>
              <a:t> </a:t>
            </a:r>
            <a:r>
              <a:rPr b="1" sz="1344">
                <a:solidFill>
                  <a:srgbClr val="FFFFFF"/>
                </a:solidFill>
              </a:rPr>
              <a:t>και</a:t>
            </a:r>
            <a:r>
              <a:rPr b="1" sz="1344">
                <a:solidFill>
                  <a:srgbClr val="FFFFFF"/>
                </a:solidFill>
              </a:rPr>
              <a:t> </a:t>
            </a:r>
            <a:r>
              <a:rPr b="1" sz="1344">
                <a:solidFill>
                  <a:srgbClr val="FFFFFF"/>
                </a:solidFill>
              </a:rPr>
              <a:t>έλλειψη εμπιστοσύνης από πλευράς των πολιτών</a:t>
            </a:r>
            <a:r>
              <a:rPr b="1" sz="1344">
                <a:solidFill>
                  <a:srgbClr val="FFFFFF"/>
                </a:solidFill>
              </a:rPr>
              <a:t>, </a:t>
            </a:r>
            <a:r>
              <a:rPr b="1" sz="1344">
                <a:solidFill>
                  <a:srgbClr val="FFFFFF"/>
                </a:solidFill>
              </a:rPr>
              <a:t>που έχουν χτυπηθεί από την οικονομική κρίση και είναι εύκολη λεία για αδιαλλαξία και</a:t>
            </a:r>
            <a:r>
              <a:rPr b="1" sz="1344">
                <a:solidFill>
                  <a:srgbClr val="FFFFFF"/>
                </a:solidFill>
              </a:rPr>
              <a:t>  </a:t>
            </a:r>
            <a:r>
              <a:rPr b="1" sz="1344">
                <a:solidFill>
                  <a:srgbClr val="FFFFFF"/>
                </a:solidFill>
              </a:rPr>
              <a:t>λαϊκισμό</a:t>
            </a:r>
            <a:r>
              <a:rPr b="1" sz="1344">
                <a:solidFill>
                  <a:srgbClr val="FFFFFF"/>
                </a:solidFill>
              </a:rPr>
              <a:t>”</a:t>
            </a:r>
          </a:p>
        </p:txBody>
      </p:sp>
      <p:sp>
        <p:nvSpPr>
          <p:cNvPr id="246" name="Shape 246"/>
          <p:cNvSpPr/>
          <p:nvPr>
            <p:ph type="sldNum" sz="quarter" idx="2"/>
          </p:nvPr>
        </p:nvSpPr>
        <p:spPr>
          <a:xfrm>
            <a:off x="7924800" y="6226175"/>
            <a:ext cx="762000" cy="1905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BABABA"/>
                </a:solidFill>
              </a:rPr>
            </a:fld>
          </a:p>
        </p:txBody>
      </p:sp>
      <p:pic>
        <p:nvPicPr>
          <p:cNvPr id="247" name="image23.png" descr="C:\Users\Manos\Desktop\Barroso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1519" y="1124744"/>
            <a:ext cx="1476376" cy="17716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0"/>
                                        <p:tgtEl>
                                          <p:spTgt spid="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2000"/>
                                        <p:tgtEl>
                                          <p:spTgt spid="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nodeType="after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6" dur="2000"/>
                                        <p:tgtEl>
                                          <p:spTgt spid="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nodeType="after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0" dur="2000"/>
                                        <p:tgtEl>
                                          <p:spTgt spid="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5" dur="2000"/>
                                        <p:tgtEl>
                                          <p:spTgt spid="2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0" dur="2000"/>
                                        <p:tgtEl>
                                          <p:spTgt spid="2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5" dur="2000"/>
                                        <p:tgtEl>
                                          <p:spTgt spid="2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nodeType="after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2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9" dur="2000"/>
                                        <p:tgtEl>
                                          <p:spTgt spid="2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2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4" dur="2000"/>
                                        <p:tgtEl>
                                          <p:spTgt spid="2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24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9" dur="2000"/>
                                        <p:tgtEl>
                                          <p:spTgt spid="24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24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54" dur="2000"/>
                                        <p:tgtEl>
                                          <p:spTgt spid="24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45" grpId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 defTabSz="868680">
              <a:defRPr sz="3420">
                <a:effectLst>
                  <a:outerShdw sx="100000" sy="100000" kx="0" ky="0" algn="b" rotWithShape="0" blurRad="108585" dist="96520" dir="270000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br>
              <a:rPr b="1" sz="3420">
                <a:solidFill>
                  <a:srgbClr val="E8D38A"/>
                </a:solidFill>
                <a:effectLst>
                  <a:outerShdw sx="100000" sy="100000" kx="0" ky="0" algn="b" rotWithShape="0" blurRad="108585" dist="96520" dir="2700000">
                    <a:srgbClr val="000000">
                      <a:alpha val="40000"/>
                    </a:srgbClr>
                  </a:outerShdw>
                </a:effectLst>
              </a:rPr>
            </a:br>
          </a:p>
        </p:txBody>
      </p:sp>
      <p:sp>
        <p:nvSpPr>
          <p:cNvPr id="250" name="Shape 250"/>
          <p:cNvSpPr/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/>
          <a:lstStyle/>
          <a:p>
            <a:pPr lvl="0" marL="411480" indent="-274320" algn="ctr">
              <a:lnSpc>
                <a:spcPct val="80000"/>
              </a:lnSpc>
              <a:spcBef>
                <a:spcPts val="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endParaRPr sz="1900">
              <a:solidFill>
                <a:srgbClr val="FFC000"/>
              </a:solidFill>
            </a:endParaRPr>
          </a:p>
          <a:p>
            <a:pPr lvl="0" marL="411480" indent="-274320" algn="ctr">
              <a:lnSpc>
                <a:spcPct val="80000"/>
              </a:lnSpc>
              <a:spcBef>
                <a:spcPts val="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endParaRPr sz="1900">
              <a:solidFill>
                <a:srgbClr val="FFC000"/>
              </a:solidFill>
            </a:endParaRPr>
          </a:p>
          <a:p>
            <a:pPr lvl="0" marL="411480" indent="-274320" algn="ctr">
              <a:lnSpc>
                <a:spcPct val="80000"/>
              </a:lnSpc>
              <a:spcBef>
                <a:spcPts val="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b="1" sz="1900">
                <a:solidFill>
                  <a:srgbClr val="FFC000"/>
                </a:solidFill>
              </a:rPr>
              <a:t>Jean-Claude Juncker (L) (2014 - </a:t>
            </a:r>
            <a:r>
              <a:rPr b="1" sz="1900">
                <a:solidFill>
                  <a:srgbClr val="FFC000"/>
                </a:solidFill>
              </a:rPr>
              <a:t>2019</a:t>
            </a:r>
            <a:r>
              <a:rPr b="1" sz="1900">
                <a:solidFill>
                  <a:srgbClr val="FFC000"/>
                </a:solidFill>
              </a:rPr>
              <a:t>)</a:t>
            </a:r>
            <a:endParaRPr b="1" sz="1900">
              <a:solidFill>
                <a:srgbClr val="FFC000"/>
              </a:solidFill>
            </a:endParaRPr>
          </a:p>
          <a:p>
            <a:pPr lvl="0" marL="411480" indent="-274320" algn="ctr">
              <a:lnSpc>
                <a:spcPct val="80000"/>
              </a:lnSpc>
              <a:spcBef>
                <a:spcPts val="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b="1" sz="1900">
                <a:solidFill>
                  <a:srgbClr val="FFC000"/>
                </a:solidFill>
              </a:rPr>
              <a:t>"Europe's challenges cannot wait</a:t>
            </a:r>
            <a:r>
              <a:rPr b="1" sz="1900">
                <a:solidFill>
                  <a:srgbClr val="FFC000"/>
                </a:solidFill>
              </a:rPr>
              <a:t>”</a:t>
            </a:r>
            <a:endParaRPr b="1" sz="1900">
              <a:solidFill>
                <a:srgbClr val="FFC000"/>
              </a:solidFill>
            </a:endParaRPr>
          </a:p>
          <a:p>
            <a:pPr lvl="0" marL="411480" indent="-274320" algn="ctr">
              <a:lnSpc>
                <a:spcPct val="80000"/>
              </a:lnSpc>
              <a:spcBef>
                <a:spcPts val="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endParaRPr sz="1900">
              <a:solidFill>
                <a:srgbClr val="FFC000"/>
              </a:solidFill>
            </a:endParaRPr>
          </a:p>
          <a:p>
            <a:pPr lvl="0" marL="411480" indent="-274320" algn="ctr">
              <a:lnSpc>
                <a:spcPct val="80000"/>
              </a:lnSpc>
              <a:spcBef>
                <a:spcPts val="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1900">
                <a:solidFill>
                  <a:srgbClr val="FFFFFF"/>
                </a:solidFill>
              </a:rPr>
              <a:t>Ο νέος πρόεδρος της Επιτροπής θα δώσει νέα πνοή στην ΕΕ και θα επαναφέρει το δυναμισμό στο θεσμό, όπως είχαν καταφέρει να κάνουν τα πρώτα χρόνια μέχρι και τη δεκαετία του ΄80 οι διάφοροι Πρόεδροι, Επίτροποι και οι σύμβουλοι τους?</a:t>
            </a:r>
            <a:endParaRPr sz="1900">
              <a:solidFill>
                <a:srgbClr val="FFFFFF"/>
              </a:solidFill>
            </a:endParaRPr>
          </a:p>
          <a:p>
            <a:pPr lvl="0" marL="411480" indent="-274320" algn="ctr">
              <a:lnSpc>
                <a:spcPct val="80000"/>
              </a:lnSpc>
              <a:spcBef>
                <a:spcPts val="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endParaRPr sz="1900">
              <a:solidFill>
                <a:srgbClr val="FFC000"/>
              </a:solidFill>
            </a:endParaRPr>
          </a:p>
          <a:p>
            <a:pPr lvl="0" marL="411480" indent="-274320" algn="ctr">
              <a:lnSpc>
                <a:spcPct val="80000"/>
              </a:lnSpc>
              <a:spcBef>
                <a:spcPts val="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b="1" sz="1900">
                <a:solidFill>
                  <a:srgbClr val="FFFFFF"/>
                </a:solidFill>
              </a:rPr>
              <a:t>+</a:t>
            </a:r>
            <a:endParaRPr b="1" sz="1900">
              <a:solidFill>
                <a:srgbClr val="FFFFFF"/>
              </a:solidFill>
            </a:endParaRPr>
          </a:p>
          <a:p>
            <a:pPr lvl="0" marL="411480" indent="-274320" algn="ctr">
              <a:lnSpc>
                <a:spcPct val="80000"/>
              </a:lnSpc>
              <a:spcBef>
                <a:spcPts val="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1900">
                <a:solidFill>
                  <a:srgbClr val="FFC000"/>
                </a:solidFill>
              </a:rPr>
              <a:t>???</a:t>
            </a:r>
            <a:endParaRPr sz="1900">
              <a:solidFill>
                <a:srgbClr val="FFFFFF"/>
              </a:solidFill>
            </a:endParaRPr>
          </a:p>
          <a:p>
            <a:pPr lvl="0" marL="411480" indent="-274320" algn="ctr">
              <a:lnSpc>
                <a:spcPct val="80000"/>
              </a:lnSpc>
              <a:spcBef>
                <a:spcPts val="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endParaRPr sz="1900">
              <a:solidFill>
                <a:srgbClr val="FFC000"/>
              </a:solidFill>
            </a:endParaRPr>
          </a:p>
          <a:p>
            <a:pPr lvl="0" marL="411480" indent="-274320" algn="ctr">
              <a:lnSpc>
                <a:spcPct val="80000"/>
              </a:lnSpc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FFFFFF"/>
                </a:solidFill>
              </a:rPr>
              <a:t>-</a:t>
            </a:r>
            <a:endParaRPr sz="1900">
              <a:solidFill>
                <a:srgbClr val="FFFFFF"/>
              </a:solidFill>
            </a:endParaRPr>
          </a:p>
          <a:p>
            <a:pPr lvl="0" marL="411480" indent="-274320" algn="ctr">
              <a:lnSpc>
                <a:spcPct val="80000"/>
              </a:lnSpc>
              <a:spcBef>
                <a:spcPts val="5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100">
                <a:solidFill>
                  <a:srgbClr val="FFC000"/>
                </a:solidFill>
              </a:rPr>
              <a:t>???</a:t>
            </a:r>
          </a:p>
        </p:txBody>
      </p:sp>
      <p:sp>
        <p:nvSpPr>
          <p:cNvPr id="251" name="Shape 251"/>
          <p:cNvSpPr/>
          <p:nvPr>
            <p:ph type="sldNum" sz="quarter" idx="2"/>
          </p:nvPr>
        </p:nvSpPr>
        <p:spPr>
          <a:xfrm>
            <a:off x="7924800" y="6226175"/>
            <a:ext cx="762000" cy="1905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BABABA"/>
                </a:solidFill>
              </a:rPr>
            </a:fld>
          </a:p>
        </p:txBody>
      </p:sp>
      <p:pic>
        <p:nvPicPr>
          <p:cNvPr id="252" name="image24.png" descr="C:\Users\Manos\Desktop\Juncker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5536" y="1484783"/>
            <a:ext cx="1656184" cy="13681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0"/>
                                        <p:tgtEl>
                                          <p:spTgt spid="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2000"/>
                                        <p:tgtEl>
                                          <p:spTgt spid="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nodeType="after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6" dur="2000"/>
                                        <p:tgtEl>
                                          <p:spTgt spid="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1" dur="2000"/>
                                        <p:tgtEl>
                                          <p:spTgt spid="2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nodeType="after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5" dur="2000"/>
                                        <p:tgtEl>
                                          <p:spTgt spid="2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0" dur="2000"/>
                                        <p:tgtEl>
                                          <p:spTgt spid="2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5" dur="2000"/>
                                        <p:tgtEl>
                                          <p:spTgt spid="2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nodeType="after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2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9" dur="2000"/>
                                        <p:tgtEl>
                                          <p:spTgt spid="2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2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4" dur="2000"/>
                                        <p:tgtEl>
                                          <p:spTgt spid="2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25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49" dur="2000"/>
                                        <p:tgtEl>
                                          <p:spTgt spid="25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250" grpId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C000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4100">
                <a:solidFill>
                  <a:srgbClr val="FFC000"/>
                </a:solidFill>
                <a:effectLst>
                  <a:outerShdw sx="100000" sy="100000" kx="0" ky="0" algn="b" rotWithShape="0" blurRad="114300" dist="101600" dir="2700000">
                    <a:srgbClr val="000000">
                      <a:alpha val="40000"/>
                    </a:srgbClr>
                  </a:outerShdw>
                </a:effectLst>
              </a:rPr>
              <a:t>Σημεία Συζήτησης</a:t>
            </a:r>
          </a:p>
        </p:txBody>
      </p:sp>
      <p:sp>
        <p:nvSpPr>
          <p:cNvPr id="255" name="Shape 255"/>
          <p:cNvSpPr/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/>
          <a:lstStyle/>
          <a:p>
            <a:pPr lvl="0" marL="411480" indent="-274320" algn="ctr">
              <a:lnSpc>
                <a:spcPct val="80000"/>
              </a:lnSpc>
              <a:spcBef>
                <a:spcPts val="5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300">
                <a:solidFill>
                  <a:srgbClr val="FFFFFF"/>
                </a:solidFill>
              </a:rPr>
              <a:t>	Ο ρόλος της Επιτροπής αποτελούσε πάντα θέμα συζητήσεων και διαμάχης.</a:t>
            </a:r>
            <a:endParaRPr sz="2300">
              <a:solidFill>
                <a:srgbClr val="FFFFFF"/>
              </a:solidFill>
            </a:endParaRPr>
          </a:p>
          <a:p>
            <a:pPr lvl="0" marL="411480" indent="-274320">
              <a:lnSpc>
                <a:spcPct val="80000"/>
              </a:lnSpc>
              <a:spcBef>
                <a:spcPts val="5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endParaRPr sz="2300">
              <a:solidFill>
                <a:srgbClr val="FFFFFF"/>
              </a:solidFill>
            </a:endParaRPr>
          </a:p>
          <a:p>
            <a:pPr lvl="0">
              <a:lnSpc>
                <a:spcPct val="80000"/>
              </a:lnSpc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sz="2300">
                <a:solidFill>
                  <a:srgbClr val="FFFFFF"/>
                </a:solidFill>
              </a:rPr>
              <a:t>Η Επιτροπή από το 1999 είναι σε μόνιμο στάδιο ύφεσης κυρίως λόγω των </a:t>
            </a:r>
            <a:r>
              <a:rPr b="1" sz="2300">
                <a:solidFill>
                  <a:srgbClr val="FFFFFF"/>
                </a:solidFill>
              </a:rPr>
              <a:t>αδύναμων προέδρων </a:t>
            </a:r>
            <a:r>
              <a:rPr sz="2300">
                <a:solidFill>
                  <a:srgbClr val="FFFFFF"/>
                </a:solidFill>
              </a:rPr>
              <a:t>της αλλά και της </a:t>
            </a:r>
            <a:r>
              <a:rPr b="1" sz="2300">
                <a:solidFill>
                  <a:srgbClr val="FFFFFF"/>
                </a:solidFill>
              </a:rPr>
              <a:t>έλλειψης αποτελεσματικότητάς </a:t>
            </a:r>
            <a:r>
              <a:rPr sz="2300">
                <a:solidFill>
                  <a:srgbClr val="FFFFFF"/>
                </a:solidFill>
              </a:rPr>
              <a:t>της.</a:t>
            </a:r>
            <a:endParaRPr sz="2300">
              <a:solidFill>
                <a:srgbClr val="FFFFFF"/>
              </a:solidFill>
            </a:endParaRPr>
          </a:p>
          <a:p>
            <a:pPr lvl="0" marL="411480" indent="-274320">
              <a:lnSpc>
                <a:spcPct val="80000"/>
              </a:lnSpc>
              <a:spcBef>
                <a:spcPts val="5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endParaRPr sz="2300">
              <a:solidFill>
                <a:srgbClr val="FFFFFF"/>
              </a:solidFill>
            </a:endParaRPr>
          </a:p>
          <a:p>
            <a:pPr lvl="0">
              <a:lnSpc>
                <a:spcPct val="80000"/>
              </a:lnSpc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sz="2300">
                <a:solidFill>
                  <a:srgbClr val="FFFFFF"/>
                </a:solidFill>
              </a:rPr>
              <a:t>Με την εκλογή </a:t>
            </a:r>
            <a:r>
              <a:rPr sz="2300">
                <a:solidFill>
                  <a:srgbClr val="FFFFFF"/>
                </a:solidFill>
              </a:rPr>
              <a:t>Barroso </a:t>
            </a:r>
            <a:r>
              <a:rPr sz="2300">
                <a:solidFill>
                  <a:srgbClr val="FFFFFF"/>
                </a:solidFill>
              </a:rPr>
              <a:t>θεωρήθηκε ότι θα «αναβάθμιζε το ρόλο της» μα η </a:t>
            </a:r>
            <a:r>
              <a:rPr sz="2300" u="sng">
                <a:solidFill>
                  <a:srgbClr val="FFC000"/>
                </a:solidFill>
              </a:rPr>
              <a:t>απόρριψη της «Συνταγματικής Συνθήκης» </a:t>
            </a:r>
            <a:r>
              <a:rPr sz="2300">
                <a:solidFill>
                  <a:srgbClr val="FFFFFF"/>
                </a:solidFill>
              </a:rPr>
              <a:t>στα διάφορα δημοψηφίσματα το 2005 και η </a:t>
            </a:r>
            <a:r>
              <a:rPr sz="2300" u="sng">
                <a:solidFill>
                  <a:srgbClr val="FFC000"/>
                </a:solidFill>
              </a:rPr>
              <a:t>δυσκολία διαχείρισης και αντιμετώπισης της οικονομικής κρίσης </a:t>
            </a:r>
            <a:r>
              <a:rPr sz="2300">
                <a:solidFill>
                  <a:srgbClr val="FFFFFF"/>
                </a:solidFill>
              </a:rPr>
              <a:t>τα τελευταία χρόνια δείχνει πόσο ο ρόλος της επηρεάζεται από εξωγενείς παράγοντες πάνω στους οποίους δεν έχει κανέναν (ή ελάχιστο) έλεγχο.</a:t>
            </a:r>
          </a:p>
        </p:txBody>
      </p:sp>
      <p:sp>
        <p:nvSpPr>
          <p:cNvPr id="256" name="Shape 256"/>
          <p:cNvSpPr/>
          <p:nvPr>
            <p:ph type="sldNum" sz="quarter" idx="2"/>
          </p:nvPr>
        </p:nvSpPr>
        <p:spPr>
          <a:xfrm>
            <a:off x="7924800" y="6226175"/>
            <a:ext cx="762000" cy="1905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BABABA"/>
                </a:solidFill>
              </a:rPr>
            </a:fld>
          </a:p>
        </p:txBody>
      </p:sp>
    </p:spTree>
  </p:cSld>
  <p:clrMapOvr>
    <a:masterClrMapping/>
  </p:clrMapOvr>
  <p:transition spd="med" advClick="1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C000"/>
                </a:solidFill>
              </a:defRPr>
            </a:lvl1pPr>
          </a:lstStyle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4100">
                <a:solidFill>
                  <a:srgbClr val="FFC000"/>
                </a:solidFill>
                <a:effectLst>
                  <a:outerShdw sx="100000" sy="100000" kx="0" ky="0" algn="b" rotWithShape="0" blurRad="114300" dist="101600" dir="2700000">
                    <a:srgbClr val="000000">
                      <a:alpha val="40000"/>
                    </a:srgbClr>
                  </a:outerShdw>
                </a:effectLst>
              </a:rPr>
              <a:t>Ερωτήματα</a:t>
            </a:r>
          </a:p>
        </p:txBody>
      </p:sp>
      <p:sp>
        <p:nvSpPr>
          <p:cNvPr id="259" name="Shape 259"/>
          <p:cNvSpPr/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/>
          <a:lstStyle/>
          <a:p>
            <a:pPr lvl="0" marL="407365" indent="-271576" algn="ctr" defTabSz="905255">
              <a:spcBef>
                <a:spcPts val="5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475">
                <a:solidFill>
                  <a:srgbClr val="FFFFFF"/>
                </a:solidFill>
              </a:rPr>
              <a:t>     </a:t>
            </a:r>
            <a:r>
              <a:rPr sz="2475">
                <a:solidFill>
                  <a:srgbClr val="FFC000"/>
                </a:solidFill>
              </a:rPr>
              <a:t>Οι εξουσίες του Προέδρου εξαρτώνται σε μεγάλο βαθμό από την προσωπικότητα του ατόμου που κατέχει τα «οφίκια»! ??</a:t>
            </a:r>
            <a:endParaRPr sz="2475">
              <a:solidFill>
                <a:srgbClr val="FFFFFF"/>
              </a:solidFill>
            </a:endParaRPr>
          </a:p>
          <a:p>
            <a:pPr lvl="0" marL="407365" indent="-271576" defTabSz="905255">
              <a:spcBef>
                <a:spcPts val="5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endParaRPr sz="2475">
              <a:solidFill>
                <a:srgbClr val="FFFFFF"/>
              </a:solidFill>
            </a:endParaRPr>
          </a:p>
          <a:p>
            <a:pPr lvl="1" marL="859993" indent="-280629" defTabSz="905255">
              <a:spcBef>
                <a:spcPts val="500"/>
              </a:spcBef>
              <a:buClr>
                <a:srgbClr val="FFFFFF"/>
              </a:buClr>
              <a:buFont typeface="Wingdings"/>
              <a:buChar char="➢"/>
              <a:defRPr sz="1800">
                <a:solidFill>
                  <a:srgbClr val="000000"/>
                </a:solidFill>
              </a:defRPr>
            </a:pPr>
            <a:r>
              <a:rPr sz="2178">
                <a:solidFill>
                  <a:srgbClr val="FFFFFF"/>
                </a:solidFill>
              </a:rPr>
              <a:t>Ποιος κατά τη γνώμη σας ήταν ο πιο πετυχημένος Πρόεδρος και γιατί?</a:t>
            </a:r>
            <a:endParaRPr sz="2178">
              <a:solidFill>
                <a:srgbClr val="FFFFFF"/>
              </a:solidFill>
            </a:endParaRPr>
          </a:p>
          <a:p>
            <a:pPr lvl="1" marL="859993" indent="-280629" defTabSz="905255">
              <a:spcBef>
                <a:spcPts val="500"/>
              </a:spcBef>
              <a:buClr>
                <a:srgbClr val="FFFFFF"/>
              </a:buClr>
              <a:buFont typeface="Wingdings"/>
              <a:buChar char="➢"/>
              <a:defRPr sz="1800">
                <a:solidFill>
                  <a:srgbClr val="000000"/>
                </a:solidFill>
              </a:defRPr>
            </a:pPr>
            <a:r>
              <a:rPr sz="2178">
                <a:solidFill>
                  <a:srgbClr val="FFFFFF"/>
                </a:solidFill>
              </a:rPr>
              <a:t>Ο </a:t>
            </a:r>
            <a:r>
              <a:rPr sz="2178">
                <a:solidFill>
                  <a:srgbClr val="FFFFFF"/>
                </a:solidFill>
              </a:rPr>
              <a:t>Barroso </a:t>
            </a:r>
            <a:r>
              <a:rPr sz="2178">
                <a:solidFill>
                  <a:srgbClr val="FFFFFF"/>
                </a:solidFill>
              </a:rPr>
              <a:t>πέτυχε ή απέτυχε?</a:t>
            </a:r>
            <a:endParaRPr sz="2178">
              <a:solidFill>
                <a:srgbClr val="FFFFFF"/>
              </a:solidFill>
            </a:endParaRPr>
          </a:p>
          <a:p>
            <a:pPr lvl="1" marL="859993" indent="-280629" defTabSz="905255">
              <a:spcBef>
                <a:spcPts val="500"/>
              </a:spcBef>
              <a:buClr>
                <a:srgbClr val="FFFFFF"/>
              </a:buClr>
              <a:buFont typeface="Wingdings"/>
              <a:buChar char="➢"/>
              <a:defRPr sz="1800">
                <a:solidFill>
                  <a:srgbClr val="000000"/>
                </a:solidFill>
              </a:defRPr>
            </a:pPr>
            <a:r>
              <a:rPr sz="2178">
                <a:solidFill>
                  <a:srgbClr val="FFFFFF"/>
                </a:solidFill>
              </a:rPr>
              <a:t>Παίζει ρόλο η προσωπικότητα του προέδρου?</a:t>
            </a:r>
            <a:endParaRPr sz="2178">
              <a:solidFill>
                <a:srgbClr val="FFFFFF"/>
              </a:solidFill>
            </a:endParaRPr>
          </a:p>
          <a:p>
            <a:pPr lvl="1" marL="859993" indent="-280629" defTabSz="905255">
              <a:spcBef>
                <a:spcPts val="500"/>
              </a:spcBef>
              <a:buClr>
                <a:srgbClr val="FFFFFF"/>
              </a:buClr>
              <a:buFont typeface="Wingdings"/>
              <a:buChar char="➢"/>
              <a:defRPr sz="1800">
                <a:solidFill>
                  <a:srgbClr val="000000"/>
                </a:solidFill>
              </a:defRPr>
            </a:pPr>
            <a:r>
              <a:rPr sz="2178">
                <a:solidFill>
                  <a:srgbClr val="FFFFFF"/>
                </a:solidFill>
              </a:rPr>
              <a:t>Ο </a:t>
            </a:r>
            <a:r>
              <a:rPr sz="2178">
                <a:solidFill>
                  <a:srgbClr val="FFFFFF"/>
                </a:solidFill>
              </a:rPr>
              <a:t>Juncker </a:t>
            </a:r>
            <a:r>
              <a:rPr sz="2178">
                <a:solidFill>
                  <a:srgbClr val="FFFFFF"/>
                </a:solidFill>
              </a:rPr>
              <a:t>έχει πιθανότητες να πετύχει? Ναι/Όχι-Γιατί?</a:t>
            </a:r>
            <a:endParaRPr sz="2178">
              <a:solidFill>
                <a:srgbClr val="FFFFFF"/>
              </a:solidFill>
            </a:endParaRPr>
          </a:p>
          <a:p>
            <a:pPr lvl="1" marL="859993" indent="-280629" defTabSz="905255">
              <a:spcBef>
                <a:spcPts val="500"/>
              </a:spcBef>
              <a:buClr>
                <a:srgbClr val="FFFFFF"/>
              </a:buClr>
              <a:buFont typeface="Wingdings"/>
              <a:buChar char="➢"/>
              <a:defRPr sz="1800">
                <a:solidFill>
                  <a:srgbClr val="000000"/>
                </a:solidFill>
              </a:defRPr>
            </a:pPr>
            <a:r>
              <a:rPr sz="2178">
                <a:solidFill>
                  <a:srgbClr val="FFFFFF"/>
                </a:solidFill>
              </a:rPr>
              <a:t>Ποιες είναι οι προγραμματικές δηλώσεις του </a:t>
            </a:r>
            <a:r>
              <a:rPr sz="2178">
                <a:solidFill>
                  <a:srgbClr val="FFFFFF"/>
                </a:solidFill>
              </a:rPr>
              <a:t>Juncker?</a:t>
            </a:r>
            <a:endParaRPr sz="2178">
              <a:solidFill>
                <a:srgbClr val="FFFFFF"/>
              </a:solidFill>
            </a:endParaRPr>
          </a:p>
          <a:p>
            <a:pPr lvl="1" marL="859993" indent="-280629" defTabSz="905255">
              <a:spcBef>
                <a:spcPts val="500"/>
              </a:spcBef>
              <a:buClr>
                <a:srgbClr val="FFFFFF"/>
              </a:buClr>
              <a:buFont typeface="Wingdings"/>
              <a:buChar char="➢"/>
              <a:defRPr sz="1800">
                <a:solidFill>
                  <a:srgbClr val="000000"/>
                </a:solidFill>
              </a:defRPr>
            </a:pPr>
            <a:r>
              <a:rPr sz="2178">
                <a:solidFill>
                  <a:srgbClr val="FFFFFF"/>
                </a:solidFill>
              </a:rPr>
              <a:t>O Juncker </a:t>
            </a:r>
            <a:r>
              <a:rPr sz="2178">
                <a:solidFill>
                  <a:srgbClr val="FFFFFF"/>
                </a:solidFill>
              </a:rPr>
              <a:t>είναι φιλέλληνας? Έχει νόημα αυτό το ερώτημα?</a:t>
            </a:r>
          </a:p>
        </p:txBody>
      </p:sp>
      <p:sp>
        <p:nvSpPr>
          <p:cNvPr id="260" name="Shape 260"/>
          <p:cNvSpPr/>
          <p:nvPr>
            <p:ph type="sldNum" sz="quarter" idx="2"/>
          </p:nvPr>
        </p:nvSpPr>
        <p:spPr>
          <a:xfrm>
            <a:off x="7924800" y="6226175"/>
            <a:ext cx="762000" cy="1905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BABABA"/>
                </a:solidFill>
              </a:rPr>
            </a:fld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0"/>
                                        <p:tgtEl>
                                          <p:spTgt spid="25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0" dur="2000"/>
                                        <p:tgtEl>
                                          <p:spTgt spid="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2000"/>
                                        <p:tgtEl>
                                          <p:spTgt spid="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8" dur="2000"/>
                                        <p:tgtEl>
                                          <p:spTgt spid="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1" dur="2000"/>
                                        <p:tgtEl>
                                          <p:spTgt spid="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4" dur="2000"/>
                                        <p:tgtEl>
                                          <p:spTgt spid="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7" dur="2000"/>
                                        <p:tgtEl>
                                          <p:spTgt spid="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0" dur="2000"/>
                                        <p:tgtEl>
                                          <p:spTgt spid="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3" dur="2000"/>
                                        <p:tgtEl>
                                          <p:spTgt spid="2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259" grpId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/>
          <p:nvPr>
            <p:ph type="title"/>
          </p:nvPr>
        </p:nvSpPr>
        <p:spPr>
          <a:xfrm>
            <a:off x="468312" y="2492375"/>
            <a:ext cx="8229601" cy="936625"/>
          </a:xfrm>
          <a:prstGeom prst="rect">
            <a:avLst/>
          </a:prstGeom>
        </p:spPr>
        <p:txBody>
          <a:bodyPr/>
          <a:lstStyle/>
          <a:p>
            <a:pPr lvl="0" defTabSz="365760">
              <a:defRPr b="0" sz="1800">
                <a:solidFill>
                  <a:srgbClr val="000000"/>
                </a:solidFill>
                <a:effectLst/>
              </a:defRPr>
            </a:pPr>
            <a:br>
              <a:rPr b="1" sz="1440">
                <a:solidFill>
                  <a:srgbClr val="E8D38A"/>
                </a:solidFill>
                <a:effectLst>
                  <a:outerShdw sx="100000" sy="100000" kx="0" ky="0" algn="b" rotWithShape="0" blurRad="45720" dist="40640" dir="2700000">
                    <a:srgbClr val="000000">
                      <a:alpha val="40000"/>
                    </a:srgbClr>
                  </a:outerShdw>
                </a:effectLst>
              </a:rPr>
            </a:br>
            <a:r>
              <a:rPr b="1" sz="1480">
                <a:solidFill>
                  <a:srgbClr val="FFC000"/>
                </a:solidFill>
                <a:effectLst>
                  <a:outerShdw sx="100000" sy="100000" kx="0" ky="0" algn="b" rotWithShape="0" blurRad="45720" dist="40640" dir="2700000">
                    <a:srgbClr val="000000">
                      <a:alpha val="40000"/>
                    </a:srgbClr>
                  </a:outerShdw>
                </a:effectLst>
              </a:rPr>
              <a:t>ΕΥΧΑΡΙΣΤΩ </a:t>
            </a:r>
            <a:br>
              <a:rPr b="1" sz="1480">
                <a:solidFill>
                  <a:srgbClr val="FFC000"/>
                </a:solidFill>
                <a:effectLst>
                  <a:outerShdw sx="100000" sy="100000" kx="0" ky="0" algn="b" rotWithShape="0" blurRad="45720" dist="40640" dir="2700000">
                    <a:srgbClr val="000000">
                      <a:alpha val="40000"/>
                    </a:srgbClr>
                  </a:outerShdw>
                </a:effectLst>
              </a:rPr>
            </a:br>
            <a:r>
              <a:rPr b="1" sz="1480">
                <a:solidFill>
                  <a:srgbClr val="FFC000"/>
                </a:solidFill>
                <a:effectLst>
                  <a:outerShdw sx="100000" sy="100000" kx="0" ky="0" algn="b" rotWithShape="0" blurRad="45720" dist="40640" dir="2700000">
                    <a:srgbClr val="000000">
                      <a:alpha val="40000"/>
                    </a:srgbClr>
                  </a:outerShdw>
                </a:effectLst>
              </a:rPr>
              <a:t>ΓΙΑ ΤΗΝ </a:t>
            </a:r>
            <a:br>
              <a:rPr b="1" sz="1480">
                <a:solidFill>
                  <a:srgbClr val="FFC000"/>
                </a:solidFill>
                <a:effectLst>
                  <a:outerShdw sx="100000" sy="100000" kx="0" ky="0" algn="b" rotWithShape="0" blurRad="45720" dist="40640" dir="2700000">
                    <a:srgbClr val="000000">
                      <a:alpha val="40000"/>
                    </a:srgbClr>
                  </a:outerShdw>
                </a:effectLst>
              </a:rPr>
            </a:br>
            <a:r>
              <a:rPr b="1" sz="1480">
                <a:solidFill>
                  <a:srgbClr val="FFC000"/>
                </a:solidFill>
                <a:effectLst>
                  <a:outerShdw sx="100000" sy="100000" kx="0" ky="0" algn="b" rotWithShape="0" blurRad="45720" dist="40640" dir="2700000">
                    <a:srgbClr val="000000">
                      <a:alpha val="40000"/>
                    </a:srgbClr>
                  </a:outerShdw>
                </a:effectLst>
              </a:rPr>
              <a:t>ΠΡΟΣΟΧΗ</a:t>
            </a:r>
            <a:r>
              <a:rPr b="1" sz="1480">
                <a:solidFill>
                  <a:srgbClr val="FFC000"/>
                </a:solidFill>
                <a:effectLst>
                  <a:outerShdw sx="100000" sy="100000" kx="0" ky="0" algn="b" rotWithShape="0" blurRad="45720" dist="40640" dir="2700000">
                    <a:srgbClr val="000000">
                      <a:alpha val="40000"/>
                    </a:srgbClr>
                  </a:outerShdw>
                </a:effectLst>
              </a:rPr>
              <a:t>!</a:t>
            </a:r>
            <a:br>
              <a:rPr b="1" sz="1480">
                <a:solidFill>
                  <a:srgbClr val="FFC000"/>
                </a:solidFill>
                <a:effectLst>
                  <a:outerShdw sx="100000" sy="100000" kx="0" ky="0" algn="b" rotWithShape="0" blurRad="45720" dist="40640" dir="2700000">
                    <a:srgbClr val="000000">
                      <a:alpha val="40000"/>
                    </a:srgbClr>
                  </a:outerShdw>
                </a:effectLst>
              </a:rPr>
            </a:br>
            <a:br>
              <a:rPr b="1" sz="1480">
                <a:solidFill>
                  <a:srgbClr val="FFC000"/>
                </a:solidFill>
                <a:effectLst>
                  <a:outerShdw sx="100000" sy="100000" kx="0" ky="0" algn="b" rotWithShape="0" blurRad="45720" dist="40640" dir="2700000">
                    <a:srgbClr val="000000">
                      <a:alpha val="40000"/>
                    </a:srgbClr>
                  </a:outerShdw>
                </a:effectLst>
              </a:rPr>
            </a:br>
            <a:br>
              <a:rPr b="1" sz="1480">
                <a:solidFill>
                  <a:srgbClr val="FFC000"/>
                </a:solidFill>
                <a:effectLst>
                  <a:outerShdw sx="100000" sy="100000" kx="0" ky="0" algn="b" rotWithShape="0" blurRad="45720" dist="40640" dir="2700000">
                    <a:srgbClr val="000000">
                      <a:alpha val="40000"/>
                    </a:srgbClr>
                  </a:outerShdw>
                </a:effectLst>
              </a:rPr>
            </a:br>
          </a:p>
        </p:txBody>
      </p:sp>
      <p:pic>
        <p:nvPicPr>
          <p:cNvPr id="263" name="photo.pdf" descr="http://www.diehardimages.com/thumbs/MzgyNjQyOTBmYzdhM2Ez/NzMyOTBmYzdhM2Ez/photo.jpg&amp;mode=imgta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91879" y="3501008"/>
            <a:ext cx="2592289" cy="1800201"/>
          </a:xfrm>
          <a:prstGeom prst="rect">
            <a:avLst/>
          </a:prstGeom>
          <a:ln w="12700">
            <a:miter lim="400000"/>
          </a:ln>
        </p:spPr>
      </p:pic>
      <p:sp>
        <p:nvSpPr>
          <p:cNvPr id="264" name="Shape 264"/>
          <p:cNvSpPr/>
          <p:nvPr>
            <p:ph type="sldNum" sz="quarter" idx="2"/>
          </p:nvPr>
        </p:nvSpPr>
        <p:spPr>
          <a:xfrm>
            <a:off x="7924800" y="6226175"/>
            <a:ext cx="762000" cy="1905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BABABA"/>
                </a:solidFill>
              </a:rPr>
            </a:fld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62" grpId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>
              <a:defRPr b="0" sz="1800">
                <a:solidFill>
                  <a:srgbClr val="000000"/>
                </a:solidFill>
                <a:effectLst/>
              </a:defRPr>
            </a:pPr>
            <a:r>
              <a:rPr b="1" sz="4100">
                <a:solidFill>
                  <a:srgbClr val="E8D38A"/>
                </a:solidFill>
                <a:effectLst>
                  <a:outerShdw sx="100000" sy="100000" kx="0" ky="0" algn="b" rotWithShape="0" blurRad="114300" dist="101600" dir="2700000">
                    <a:srgbClr val="000000">
                      <a:alpha val="40000"/>
                    </a:srgbClr>
                  </a:outerShdw>
                </a:effectLst>
              </a:rPr>
              <a:t>`</a:t>
            </a:r>
          </a:p>
        </p:txBody>
      </p:sp>
      <p:sp>
        <p:nvSpPr>
          <p:cNvPr id="267" name="Shape 267"/>
          <p:cNvSpPr/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/>
          <a:lstStyle/>
          <a:p>
            <a:pPr lvl="0" marL="537667" indent="-403250" defTabSz="896111">
              <a:defRPr sz="1800">
                <a:solidFill>
                  <a:srgbClr val="000000"/>
                </a:solidFill>
              </a:defRPr>
            </a:pPr>
            <a:r>
              <a:rPr sz="2744">
                <a:solidFill>
                  <a:srgbClr val="FFFFFF"/>
                </a:solidFill>
              </a:rPr>
              <a:t>Η Επιτυχία της Επιτροπής </a:t>
            </a:r>
            <a:r>
              <a:rPr sz="2744">
                <a:solidFill>
                  <a:srgbClr val="FFFFFF"/>
                </a:solidFill>
              </a:rPr>
              <a:t>Baroso</a:t>
            </a:r>
            <a:endParaRPr sz="2744">
              <a:solidFill>
                <a:srgbClr val="FFFFFF"/>
              </a:solidFill>
            </a:endParaRPr>
          </a:p>
          <a:p>
            <a:pPr lvl="0" marL="537667" indent="-403250" defTabSz="896111">
              <a:defRPr sz="1800">
                <a:solidFill>
                  <a:srgbClr val="000000"/>
                </a:solidFill>
              </a:defRPr>
            </a:pPr>
            <a:r>
              <a:rPr sz="2744">
                <a:solidFill>
                  <a:srgbClr val="FFFFFF"/>
                </a:solidFill>
                <a:hlinkClick r:id="rId2" invalidUrl="" action="" tgtFrame="" tooltip="" history="1" highlightClick="0" endSnd="0"/>
              </a:rPr>
              <a:t>http://britainseurope.ideasoneurope.eu/2014/07/25/ecpresidents/</a:t>
            </a:r>
            <a:endParaRPr sz="2744">
              <a:solidFill>
                <a:srgbClr val="FFFFFF"/>
              </a:solidFill>
            </a:endParaRPr>
          </a:p>
          <a:p>
            <a:pPr lvl="0" marL="537667" indent="-403250" defTabSz="896111">
              <a:defRPr sz="1800">
                <a:solidFill>
                  <a:srgbClr val="000000"/>
                </a:solidFill>
              </a:defRPr>
            </a:pPr>
            <a:r>
              <a:rPr sz="2744">
                <a:solidFill>
                  <a:srgbClr val="FFFFFF"/>
                </a:solidFill>
              </a:rPr>
              <a:t>ΣΥΖΗΤΗΣΗ (</a:t>
            </a:r>
            <a:r>
              <a:rPr sz="2744">
                <a:solidFill>
                  <a:srgbClr val="FFFFFF"/>
                </a:solidFill>
              </a:rPr>
              <a:t>debate) </a:t>
            </a:r>
            <a:r>
              <a:rPr sz="2744">
                <a:solidFill>
                  <a:srgbClr val="FFFFFF"/>
                </a:solidFill>
              </a:rPr>
              <a:t>2 ομάδες με επιχειρήματα το πρόσωπο δεν παίζει ρόλο και το πρόσωπο παίζει ρόλο</a:t>
            </a:r>
            <a:endParaRPr sz="2744">
              <a:solidFill>
                <a:srgbClr val="FFFFFF"/>
              </a:solidFill>
            </a:endParaRPr>
          </a:p>
          <a:p>
            <a:pPr lvl="0" marL="537667" indent="-403250" defTabSz="896111">
              <a:defRPr sz="1800">
                <a:solidFill>
                  <a:srgbClr val="000000"/>
                </a:solidFill>
              </a:defRPr>
            </a:pPr>
            <a:r>
              <a:rPr sz="2744">
                <a:solidFill>
                  <a:srgbClr val="FFFFFF"/>
                </a:solidFill>
              </a:rPr>
              <a:t>Policy news of 3 DGs and update of the other members of the Commission about them</a:t>
            </a:r>
            <a:endParaRPr sz="2744">
              <a:solidFill>
                <a:srgbClr val="FFFFFF"/>
              </a:solidFill>
            </a:endParaRPr>
          </a:p>
          <a:p>
            <a:pPr lvl="0" marL="403250" indent="-268833" defTabSz="896111">
              <a:buSzTx/>
              <a:buNone/>
              <a:defRPr sz="1800">
                <a:solidFill>
                  <a:srgbClr val="000000"/>
                </a:solidFill>
              </a:defRPr>
            </a:pPr>
            <a:br>
              <a:rPr sz="2744">
                <a:solidFill>
                  <a:srgbClr val="FFFFFF"/>
                </a:solidFill>
              </a:rPr>
            </a:br>
          </a:p>
        </p:txBody>
      </p:sp>
      <p:sp>
        <p:nvSpPr>
          <p:cNvPr id="268" name="Shape 268"/>
          <p:cNvSpPr/>
          <p:nvPr>
            <p:ph type="sldNum" sz="quarter" idx="2"/>
          </p:nvPr>
        </p:nvSpPr>
        <p:spPr>
          <a:xfrm>
            <a:off x="7924800" y="6226175"/>
            <a:ext cx="762000" cy="1905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BABABA"/>
                </a:solidFill>
              </a:rPr>
            </a:fld>
          </a:p>
        </p:txBody>
      </p:sp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 defTabSz="576072">
              <a:defRPr b="0" sz="1800">
                <a:solidFill>
                  <a:srgbClr val="000000"/>
                </a:solidFill>
                <a:effectLst/>
              </a:defRPr>
            </a:pPr>
            <a:br>
              <a:rPr b="1" sz="2268">
                <a:solidFill>
                  <a:srgbClr val="E8D38A"/>
                </a:solidFill>
                <a:effectLst>
                  <a:outerShdw sx="100000" sy="100000" kx="0" ky="0" algn="b" rotWithShape="0" blurRad="72009" dist="64008" dir="2700000">
                    <a:srgbClr val="000000">
                      <a:alpha val="40000"/>
                    </a:srgbClr>
                  </a:outerShdw>
                </a:effectLst>
              </a:rPr>
            </a:br>
            <a:br>
              <a:rPr b="1" sz="2268">
                <a:solidFill>
                  <a:srgbClr val="E8D38A"/>
                </a:solidFill>
                <a:effectLst>
                  <a:outerShdw sx="100000" sy="100000" kx="0" ky="0" algn="b" rotWithShape="0" blurRad="72009" dist="64008" dir="2700000">
                    <a:srgbClr val="000000">
                      <a:alpha val="40000"/>
                    </a:srgbClr>
                  </a:outerShdw>
                </a:effectLst>
              </a:rPr>
            </a:br>
            <a:r>
              <a:rPr b="1" sz="2268">
                <a:solidFill>
                  <a:srgbClr val="FFC000"/>
                </a:solidFill>
                <a:effectLst>
                  <a:outerShdw sx="100000" sy="100000" kx="0" ky="0" algn="b" rotWithShape="0" blurRad="72009" dist="64008" dir="2700000">
                    <a:srgbClr val="000000">
                      <a:alpha val="40000"/>
                    </a:srgbClr>
                  </a:outerShdw>
                </a:effectLst>
              </a:rPr>
              <a:t>1</a:t>
            </a:r>
            <a:r>
              <a:rPr b="1" baseline="28825" sz="2268">
                <a:solidFill>
                  <a:srgbClr val="FFC000"/>
                </a:solidFill>
                <a:effectLst>
                  <a:outerShdw sx="100000" sy="100000" kx="0" ky="0" algn="b" rotWithShape="0" blurRad="72009" dist="64008" dir="2700000">
                    <a:srgbClr val="000000">
                      <a:alpha val="40000"/>
                    </a:srgbClr>
                  </a:outerShdw>
                </a:effectLst>
              </a:rPr>
              <a:t>η</a:t>
            </a:r>
            <a:r>
              <a:rPr b="1" sz="2268">
                <a:solidFill>
                  <a:srgbClr val="FFC000"/>
                </a:solidFill>
                <a:effectLst>
                  <a:outerShdw sx="100000" sy="100000" kx="0" ky="0" algn="b" rotWithShape="0" blurRad="72009" dist="64008" dir="2700000">
                    <a:srgbClr val="000000">
                      <a:alpha val="40000"/>
                    </a:srgbClr>
                  </a:outerShdw>
                </a:effectLst>
              </a:rPr>
              <a:t> Νοεμβρίου 2014</a:t>
            </a:r>
          </a:p>
        </p:txBody>
      </p:sp>
      <p:sp>
        <p:nvSpPr>
          <p:cNvPr id="67" name="Shape 67"/>
          <p:cNvSpPr/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68" name="image3.jpg" descr="C:\Users\Manos\Desktop\Hand_over_CMS_2014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80528" y="1700808"/>
            <a:ext cx="8953501" cy="4966719"/>
          </a:xfrm>
          <a:prstGeom prst="rect">
            <a:avLst/>
          </a:prstGeom>
          <a:ln w="12700">
            <a:miter lim="400000"/>
          </a:ln>
        </p:spPr>
      </p:pic>
      <p:sp>
        <p:nvSpPr>
          <p:cNvPr id="69" name="Shape 69"/>
          <p:cNvSpPr/>
          <p:nvPr>
            <p:ph type="sldNum" sz="quarter" idx="2"/>
          </p:nvPr>
        </p:nvSpPr>
        <p:spPr>
          <a:xfrm>
            <a:off x="7924800" y="6226175"/>
            <a:ext cx="762000" cy="1905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BABABA"/>
                </a:solidFill>
              </a:rPr>
            </a:fld>
          </a:p>
        </p:txBody>
      </p:sp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 defTabSz="438911">
              <a:defRPr b="0" sz="1800">
                <a:solidFill>
                  <a:srgbClr val="000000"/>
                </a:solidFill>
                <a:effectLst/>
              </a:defRPr>
            </a:pPr>
            <a:br>
              <a:rPr b="1" sz="1727">
                <a:solidFill>
                  <a:srgbClr val="E8D38A"/>
                </a:solidFill>
                <a:effectLst>
                  <a:outerShdw sx="100000" sy="100000" kx="0" ky="0" algn="b" rotWithShape="0" blurRad="54863" dist="48768" dir="2700000">
                    <a:srgbClr val="000000">
                      <a:alpha val="40000"/>
                    </a:srgbClr>
                  </a:outerShdw>
                </a:effectLst>
              </a:rPr>
            </a:br>
            <a:br>
              <a:rPr b="1" sz="1727">
                <a:solidFill>
                  <a:srgbClr val="E8D38A"/>
                </a:solidFill>
                <a:effectLst>
                  <a:outerShdw sx="100000" sy="100000" kx="0" ky="0" algn="b" rotWithShape="0" blurRad="54863" dist="48768" dir="2700000">
                    <a:srgbClr val="000000">
                      <a:alpha val="40000"/>
                    </a:srgbClr>
                  </a:outerShdw>
                </a:effectLst>
              </a:rPr>
            </a:br>
            <a:br>
              <a:rPr b="1" sz="1727">
                <a:solidFill>
                  <a:srgbClr val="E8D38A"/>
                </a:solidFill>
                <a:effectLst>
                  <a:outerShdw sx="100000" sy="100000" kx="0" ky="0" algn="b" rotWithShape="0" blurRad="54863" dist="48768" dir="2700000">
                    <a:srgbClr val="000000">
                      <a:alpha val="40000"/>
                    </a:srgbClr>
                  </a:outerShdw>
                </a:effectLst>
              </a:rPr>
            </a:br>
            <a:r>
              <a:rPr b="1" sz="1727">
                <a:solidFill>
                  <a:srgbClr val="FFC000"/>
                </a:solidFill>
                <a:effectLst>
                  <a:outerShdw sx="100000" sy="100000" kx="0" ky="0" algn="b" rotWithShape="0" blurRad="54863" dist="48768" dir="2700000">
                    <a:srgbClr val="000000">
                      <a:alpha val="40000"/>
                    </a:srgbClr>
                  </a:outerShdw>
                </a:effectLst>
              </a:rPr>
              <a:t>1</a:t>
            </a:r>
            <a:r>
              <a:rPr b="1" baseline="27833" sz="1727">
                <a:solidFill>
                  <a:srgbClr val="FFC000"/>
                </a:solidFill>
                <a:effectLst>
                  <a:outerShdw sx="100000" sy="100000" kx="0" ky="0" algn="b" rotWithShape="0" blurRad="54863" dist="48768" dir="2700000">
                    <a:srgbClr val="000000">
                      <a:alpha val="40000"/>
                    </a:srgbClr>
                  </a:outerShdw>
                </a:effectLst>
              </a:rPr>
              <a:t>η</a:t>
            </a:r>
            <a:r>
              <a:rPr b="1" sz="1727">
                <a:solidFill>
                  <a:srgbClr val="FFC000"/>
                </a:solidFill>
                <a:effectLst>
                  <a:outerShdw sx="100000" sy="100000" kx="0" ky="0" algn="b" rotWithShape="0" blurRad="54863" dist="48768" dir="2700000">
                    <a:srgbClr val="000000">
                      <a:alpha val="40000"/>
                    </a:srgbClr>
                  </a:outerShdw>
                </a:effectLst>
              </a:rPr>
              <a:t> Νοεμβρίου 2014</a:t>
            </a:r>
          </a:p>
        </p:txBody>
      </p:sp>
      <p:sp>
        <p:nvSpPr>
          <p:cNvPr id="72" name="Shape 72"/>
          <p:cNvSpPr/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/>
          <a:lstStyle/>
          <a:p>
            <a:pPr lvl="0" marL="411480" indent="-27432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i="1" sz="2800">
                <a:solidFill>
                  <a:srgbClr val="FFFFFF"/>
                </a:solidFill>
              </a:rPr>
              <a:t>     </a:t>
            </a:r>
            <a:endParaRPr i="1" sz="2800">
              <a:solidFill>
                <a:srgbClr val="FFFFFF"/>
              </a:solidFill>
            </a:endParaRPr>
          </a:p>
          <a:p>
            <a:pPr lvl="0" marL="411480" indent="-27432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i="1" sz="2800">
                <a:solidFill>
                  <a:srgbClr val="FFFFFF"/>
                </a:solidFill>
              </a:rPr>
              <a:t>     Η νέα Ευρωπαϊκή Επιτροπή, με επικεφαλής τον Jean-Claude Juncker, εκλέχτηκε επίσημα από το </a:t>
            </a:r>
            <a:r>
              <a:rPr i="1" sz="2800">
                <a:solidFill>
                  <a:srgbClr val="FFFFFF"/>
                </a:solidFill>
                <a:latin typeface="Book Antiqua Bold"/>
                <a:ea typeface="Book Antiqua Bold"/>
                <a:cs typeface="Book Antiqua Bold"/>
                <a:sym typeface="Book Antiqua Bold"/>
              </a:rPr>
              <a:t>Ευρωπαϊκό Κοινοβούλιο </a:t>
            </a:r>
            <a:r>
              <a:rPr i="1" sz="2800">
                <a:solidFill>
                  <a:srgbClr val="FFFFFF"/>
                </a:solidFill>
              </a:rPr>
              <a:t>στο Στρασβούργο με 423 ψήφους υπέρ, 209 κατά και 67 αποχές </a:t>
            </a:r>
            <a:r>
              <a:rPr sz="2800">
                <a:solidFill>
                  <a:srgbClr val="FFFFFF"/>
                </a:solidFill>
              </a:rPr>
              <a:t>(η απαιτούμενη πλειοψηφία ήταν 376 ψήφοι)</a:t>
            </a:r>
            <a:r>
              <a:rPr i="1" sz="2800">
                <a:solidFill>
                  <a:srgbClr val="FFFFFF"/>
                </a:solidFill>
              </a:rPr>
              <a:t>.</a:t>
            </a:r>
            <a:endParaRPr i="1" sz="2800">
              <a:solidFill>
                <a:srgbClr val="FFFFFF"/>
              </a:solidFill>
            </a:endParaRPr>
          </a:p>
          <a:p>
            <a:pPr lvl="0" marL="411480" indent="-274320">
              <a:buSzTx/>
              <a:buNone/>
              <a:defRPr sz="1800">
                <a:solidFill>
                  <a:srgbClr val="000000"/>
                </a:solidFill>
              </a:defRPr>
            </a:pPr>
            <a:endParaRPr i="1" sz="2800">
              <a:solidFill>
                <a:srgbClr val="FFFFFF"/>
              </a:solidFill>
            </a:endParaRPr>
          </a:p>
          <a:p>
            <a:pPr lvl="2" marL="228600" indent="676655" algn="ctr">
              <a:spcBef>
                <a:spcPts val="3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FFFFFF"/>
                </a:solidFill>
                <a:hlinkClick r:id="rId2" invalidUrl="" action="" tgtFrame="" tooltip="" history="1" highlightClick="0" endSnd="0"/>
              </a:rPr>
              <a:t>A</a:t>
            </a:r>
            <a:r>
              <a:rPr sz="1400">
                <a:solidFill>
                  <a:srgbClr val="FFFFFF"/>
                </a:solidFill>
                <a:hlinkClick r:id="rId2" invalidUrl="" action="" tgtFrame="" tooltip="" history="1" highlightClick="0" endSnd="0"/>
              </a:rPr>
              <a:t>κρόαση</a:t>
            </a:r>
            <a:r>
              <a:rPr sz="1400">
                <a:solidFill>
                  <a:srgbClr val="FFFFFF"/>
                </a:solidFill>
                <a:hlinkClick r:id="rId2" invalidUrl="" action="" tgtFrame="" tooltip="" history="1" highlightClick="0" endSnd="0"/>
              </a:rPr>
              <a:t> Δ. Αβραμόπουλου από το  Ευρωπαϊκό Κοινοβούλιο 30/9/14</a:t>
            </a:r>
            <a:r>
              <a:rPr sz="1400">
                <a:solidFill>
                  <a:srgbClr val="FFFFFF"/>
                </a:solidFill>
                <a:hlinkClick r:id="rId2" invalidUrl="" action="" tgtFrame="" tooltip="" history="1" highlightClick="0" endSnd="0"/>
              </a:rPr>
              <a:t>  </a:t>
            </a:r>
            <a:r>
              <a:rPr sz="1400">
                <a:solidFill>
                  <a:srgbClr val="FFFFFF"/>
                </a:solidFill>
                <a:hlinkClick r:id="rId2" invalidUrl="" action="" tgtFrame="" tooltip="" history="1" highlightClick="0" endSnd="0"/>
              </a:rPr>
              <a:t>http://www.elections2014.eu/en/new-commission/hearing/20140917HEA64710</a:t>
            </a:r>
          </a:p>
        </p:txBody>
      </p:sp>
      <p:sp>
        <p:nvSpPr>
          <p:cNvPr id="73" name="Shape 73"/>
          <p:cNvSpPr/>
          <p:nvPr>
            <p:ph type="sldNum" sz="quarter" idx="2"/>
          </p:nvPr>
        </p:nvSpPr>
        <p:spPr>
          <a:xfrm>
            <a:off x="7924800" y="6226175"/>
            <a:ext cx="762000" cy="1905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BABABA"/>
                </a:solidFill>
              </a:rPr>
            </a:fld>
          </a:p>
        </p:txBody>
      </p:sp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/>
        </p:nvSpPr>
        <p:spPr>
          <a:xfrm>
            <a:off x="755575" y="908719"/>
            <a:ext cx="7632850" cy="51098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algn="just">
              <a:defRPr sz="1800"/>
            </a:pPr>
            <a:endParaRPr>
              <a:solidFill>
                <a:srgbClr val="0F549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ctr">
              <a:defRPr sz="1800"/>
            </a:pPr>
            <a:endParaRPr sz="2800">
              <a:solidFill>
                <a:srgbClr val="FFC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 algn="ctr">
              <a:defRPr sz="1800"/>
            </a:pPr>
            <a:r>
              <a:rPr sz="2800">
                <a:solidFill>
                  <a:srgbClr val="FFC000"/>
                </a:solidFill>
                <a:latin typeface="Verdana"/>
                <a:ea typeface="Verdana"/>
                <a:cs typeface="Verdana"/>
                <a:sym typeface="Verdana"/>
              </a:rPr>
              <a:t>T</a:t>
            </a:r>
            <a:r>
              <a:rPr sz="2800">
                <a:solidFill>
                  <a:srgbClr val="FFC000"/>
                </a:solidFill>
                <a:latin typeface="Verdana"/>
                <a:ea typeface="Verdana"/>
                <a:cs typeface="Verdana"/>
                <a:sym typeface="Verdana"/>
              </a:rPr>
              <a:t>ο όραμα </a:t>
            </a:r>
            <a:r>
              <a:rPr sz="2800">
                <a:solidFill>
                  <a:srgbClr val="FFC000"/>
                </a:solidFill>
                <a:latin typeface="Verdana"/>
                <a:ea typeface="Verdana"/>
                <a:cs typeface="Verdana"/>
                <a:sym typeface="Verdana"/>
              </a:rPr>
              <a:t>Juncker </a:t>
            </a:r>
            <a:endParaRPr sz="2800">
              <a:solidFill>
                <a:srgbClr val="FFC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 algn="ctr">
              <a:defRPr sz="1800"/>
            </a:pPr>
            <a:r>
              <a:rPr sz="2800">
                <a:solidFill>
                  <a:srgbClr val="FFC000"/>
                </a:solidFill>
                <a:latin typeface="Verdana"/>
                <a:ea typeface="Verdana"/>
                <a:cs typeface="Verdana"/>
                <a:sym typeface="Verdana"/>
              </a:rPr>
              <a:t>Η Επιτροπή Juncker αναλαμβάνει καθήκοντα 1-11-2014</a:t>
            </a:r>
            <a:r>
              <a:rPr sz="2800">
                <a:solidFill>
                  <a:srgbClr val="FFC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br>
              <a:rPr sz="2800">
                <a:solidFill>
                  <a:srgbClr val="FFC000"/>
                </a:solidFill>
                <a:latin typeface="Verdana"/>
                <a:ea typeface="Verdana"/>
                <a:cs typeface="Verdana"/>
                <a:sym typeface="Verdana"/>
              </a:rPr>
            </a:br>
            <a:endParaRPr sz="2800">
              <a:solidFill>
                <a:srgbClr val="FFC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 algn="just">
              <a:defRPr sz="1800"/>
            </a:pPr>
            <a:endParaRPr>
              <a:solidFill>
                <a:srgbClr val="0F549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just">
              <a:defRPr sz="1800"/>
            </a:pPr>
            <a:r>
              <a:rPr sz="2000">
                <a:solidFill>
                  <a:srgbClr val="0D0D0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«Χάρη στη </a:t>
            </a:r>
            <a:r>
              <a:rPr b="1" sz="2000">
                <a:solidFill>
                  <a:srgbClr val="0D0D0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δημοκρατική υποστήριξη </a:t>
            </a:r>
            <a:r>
              <a:rPr sz="2000">
                <a:solidFill>
                  <a:srgbClr val="0D0D0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των ευρωπαίων πολιτών, του Ευρωπαϊκού Κοινοβουλίου και των αρχηγών κρατών και κυβερνήσεων, η νέα Επιτροπή αναλαμβάνει σήμερα τα καθήκοντά της. </a:t>
            </a:r>
            <a:r>
              <a:rPr b="1" sz="2000">
                <a:solidFill>
                  <a:srgbClr val="0D0D0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Είναι καιρός να στρωθούμε στη δουλειά</a:t>
            </a:r>
            <a:r>
              <a:rPr sz="2000">
                <a:solidFill>
                  <a:srgbClr val="0D0D0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b="1" sz="2000">
                <a:solidFill>
                  <a:srgbClr val="0D0D0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Οι ευρωπαϊκές προκλήσεις δεν μπορούν να περιμένουν. </a:t>
            </a:r>
            <a:r>
              <a:rPr sz="2000">
                <a:solidFill>
                  <a:srgbClr val="0D0D0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Από σήμερα, η ομάδα μου και εγώ θα εργαστούμε σκληρά για να κάνει η Ευρώπη </a:t>
            </a:r>
            <a:r>
              <a:rPr b="1" sz="2000">
                <a:solidFill>
                  <a:srgbClr val="0D0D0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τη νέα αρχή που υποσχεθήκαμε</a:t>
            </a:r>
            <a:r>
              <a:rPr sz="2000">
                <a:solidFill>
                  <a:srgbClr val="0D0D0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Μαζί με μια </a:t>
            </a:r>
            <a:r>
              <a:rPr b="1" sz="2000" u="sng">
                <a:solidFill>
                  <a:srgbClr val="0D0D0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ισχυρή και έμπειρη ομάδα</a:t>
            </a:r>
            <a:r>
              <a:rPr sz="2000">
                <a:solidFill>
                  <a:srgbClr val="0D0D0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ανυπομονώ να επιτύχουμε αποτελέσματα για την Ευρώπη κατά την επόμενη πενταετία.»</a:t>
            </a:r>
          </a:p>
        </p:txBody>
      </p:sp>
      <p:sp>
        <p:nvSpPr>
          <p:cNvPr id="76" name="Shape 76"/>
          <p:cNvSpPr/>
          <p:nvPr>
            <p:ph type="sldNum" sz="quarter" idx="2"/>
          </p:nvPr>
        </p:nvSpPr>
        <p:spPr>
          <a:xfrm>
            <a:off x="7924800" y="6226175"/>
            <a:ext cx="762000" cy="1905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BABABA"/>
                </a:solidFill>
              </a:rPr>
            </a:fld>
          </a:p>
        </p:txBody>
      </p:sp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 lvl="0" defTabSz="365760">
              <a:defRPr b="0" sz="1800">
                <a:solidFill>
                  <a:srgbClr val="000000"/>
                </a:solidFill>
                <a:effectLst/>
              </a:defRPr>
            </a:pPr>
            <a:br>
              <a:rPr b="1" sz="1640">
                <a:solidFill>
                  <a:srgbClr val="E8D38A"/>
                </a:solidFill>
                <a:effectLst>
                  <a:outerShdw sx="100000" sy="100000" kx="0" ky="0" algn="b" rotWithShape="0" blurRad="45720" dist="40640" dir="2700000">
                    <a:srgbClr val="000000">
                      <a:alpha val="40000"/>
                    </a:srgbClr>
                  </a:outerShdw>
                </a:effectLst>
              </a:rPr>
            </a:br>
            <a:br>
              <a:rPr b="1" sz="1640">
                <a:solidFill>
                  <a:srgbClr val="E8D38A"/>
                </a:solidFill>
                <a:effectLst>
                  <a:outerShdw sx="100000" sy="100000" kx="0" ky="0" algn="b" rotWithShape="0" blurRad="45720" dist="40640" dir="2700000">
                    <a:srgbClr val="000000">
                      <a:alpha val="40000"/>
                    </a:srgbClr>
                  </a:outerShdw>
                </a:effectLst>
              </a:rPr>
            </a:br>
            <a:br>
              <a:rPr b="1" sz="1640">
                <a:solidFill>
                  <a:srgbClr val="E8D38A"/>
                </a:solidFill>
                <a:effectLst>
                  <a:outerShdw sx="100000" sy="100000" kx="0" ky="0" algn="b" rotWithShape="0" blurRad="45720" dist="40640" dir="2700000">
                    <a:srgbClr val="000000">
                      <a:alpha val="40000"/>
                    </a:srgbClr>
                  </a:outerShdw>
                </a:effectLst>
              </a:rPr>
            </a:br>
            <a:br>
              <a:rPr b="1" sz="1640">
                <a:solidFill>
                  <a:srgbClr val="E8D38A"/>
                </a:solidFill>
                <a:effectLst>
                  <a:outerShdw sx="100000" sy="100000" kx="0" ky="0" algn="b" rotWithShape="0" blurRad="45720" dist="40640" dir="2700000">
                    <a:srgbClr val="000000">
                      <a:alpha val="40000"/>
                    </a:srgbClr>
                  </a:outerShdw>
                </a:effectLst>
              </a:rPr>
            </a:br>
            <a:br>
              <a:rPr b="1" sz="1640">
                <a:solidFill>
                  <a:srgbClr val="E8D38A"/>
                </a:solidFill>
                <a:effectLst>
                  <a:outerShdw sx="100000" sy="100000" kx="0" ky="0" algn="b" rotWithShape="0" blurRad="45720" dist="40640" dir="2700000">
                    <a:srgbClr val="000000">
                      <a:alpha val="40000"/>
                    </a:srgbClr>
                  </a:outerShdw>
                </a:effectLst>
              </a:rPr>
            </a:br>
            <a:r>
              <a:rPr b="1" sz="960">
                <a:solidFill>
                  <a:srgbClr val="FFC000"/>
                </a:solidFill>
                <a:effectLst>
                  <a:outerShdw sx="100000" sy="100000" kx="0" ky="0" algn="b" rotWithShape="0" blurRad="45720" dist="40640" dir="2700000">
                    <a:srgbClr val="000000">
                      <a:alpha val="40000"/>
                    </a:srgbClr>
                  </a:outerShdw>
                </a:effectLst>
              </a:rPr>
              <a:t>Να ξεπεράσουμε κατεστημένες νοοτροπίες</a:t>
            </a:r>
          </a:p>
        </p:txBody>
      </p:sp>
      <p:sp>
        <p:nvSpPr>
          <p:cNvPr id="79" name="Shape 79"/>
          <p:cNvSpPr/>
          <p:nvPr>
            <p:ph type="body" idx="1"/>
          </p:nvPr>
        </p:nvSpPr>
        <p:spPr>
          <a:xfrm>
            <a:off x="457200" y="2132856"/>
            <a:ext cx="8229600" cy="4176505"/>
          </a:xfrm>
          <a:prstGeom prst="rect">
            <a:avLst/>
          </a:prstGeom>
        </p:spPr>
        <p:txBody>
          <a:bodyPr/>
          <a:lstStyle/>
          <a:p>
            <a:pPr lvl="0" marL="411480" indent="-274320">
              <a:buSzTx/>
              <a:buNone/>
              <a:defRPr sz="1800">
                <a:solidFill>
                  <a:srgbClr val="000000"/>
                </a:solidFill>
              </a:defRPr>
            </a:pPr>
            <a:endParaRPr sz="2000">
              <a:solidFill>
                <a:srgbClr val="0D0D0D"/>
              </a:solidFill>
            </a:endParaRPr>
          </a:p>
          <a:p>
            <a:pPr lvl="0" marL="411480" indent="-274320" algn="just">
              <a:spcBef>
                <a:spcPts val="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D0D0D"/>
                </a:solidFill>
              </a:rPr>
              <a:t>    </a:t>
            </a:r>
            <a:endParaRPr sz="2000">
              <a:solidFill>
                <a:srgbClr val="0D0D0D"/>
              </a:solidFill>
            </a:endParaRPr>
          </a:p>
          <a:p>
            <a:pPr lvl="0" marL="411480" indent="-274320" algn="just">
              <a:spcBef>
                <a:spcPts val="4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0D0D0D"/>
                </a:solidFill>
              </a:rPr>
              <a:t>     </a:t>
            </a:r>
            <a:r>
              <a:rPr sz="2000">
                <a:solidFill>
                  <a:srgbClr val="0D0D0D"/>
                </a:solidFill>
              </a:rPr>
              <a:t>«Όταν παρουσίασα την ομάδα μου στις 10 Σεπτεμβρίου, ήθελα να δείξω ότι επιθυμώ να </a:t>
            </a:r>
            <a:r>
              <a:rPr b="1" sz="2000">
                <a:solidFill>
                  <a:srgbClr val="0D0D0D"/>
                </a:solidFill>
              </a:rPr>
              <a:t>λειτουργώ γρήγορα και αποτελεσματικά</a:t>
            </a:r>
            <a:r>
              <a:rPr sz="2000">
                <a:solidFill>
                  <a:srgbClr val="0D0D0D"/>
                </a:solidFill>
              </a:rPr>
              <a:t>. Γι΄ αυτό η Επιτροπή μου δεν θα μοιάζει μόνο διαφορετική, αλλά και θα </a:t>
            </a:r>
            <a:r>
              <a:rPr b="1" sz="2000">
                <a:solidFill>
                  <a:srgbClr val="0D0D0D"/>
                </a:solidFill>
              </a:rPr>
              <a:t>εργάζεται</a:t>
            </a:r>
            <a:r>
              <a:rPr sz="2000">
                <a:solidFill>
                  <a:srgbClr val="0D0D0D"/>
                </a:solidFill>
              </a:rPr>
              <a:t> διαφορετικά. Όχι ως ένα άθροισμα των μερών της, αλλά </a:t>
            </a:r>
            <a:r>
              <a:rPr b="1" sz="2000">
                <a:solidFill>
                  <a:srgbClr val="0D0D0D"/>
                </a:solidFill>
              </a:rPr>
              <a:t>ως ομάδα</a:t>
            </a:r>
            <a:r>
              <a:rPr sz="2000">
                <a:solidFill>
                  <a:srgbClr val="0D0D0D"/>
                </a:solidFill>
              </a:rPr>
              <a:t>. Όχι μέσα από κατεστημένες νοοτροπίες, στεγανά και όρια χαρτοφυλακίων, αλλά </a:t>
            </a:r>
            <a:r>
              <a:rPr b="1" sz="2000">
                <a:solidFill>
                  <a:srgbClr val="0D0D0D"/>
                </a:solidFill>
              </a:rPr>
              <a:t>ως ένα συλλογικό</a:t>
            </a:r>
            <a:r>
              <a:rPr sz="2000">
                <a:solidFill>
                  <a:srgbClr val="0D0D0D"/>
                </a:solidFill>
              </a:rPr>
              <a:t>, </a:t>
            </a:r>
            <a:r>
              <a:rPr b="1" sz="2000">
                <a:solidFill>
                  <a:srgbClr val="0D0D0D"/>
                </a:solidFill>
              </a:rPr>
              <a:t>πολιτικό όργανο</a:t>
            </a:r>
            <a:r>
              <a:rPr sz="2000">
                <a:solidFill>
                  <a:srgbClr val="0D0D0D"/>
                </a:solidFill>
              </a:rPr>
              <a:t>. Θέλω μια πολιτική, εκτελεστική Επιτροπή στην </a:t>
            </a:r>
            <a:r>
              <a:rPr b="1" sz="2000">
                <a:solidFill>
                  <a:srgbClr val="0D0D0D"/>
                </a:solidFill>
              </a:rPr>
              <a:t>υπηρεσία του κοινού συμφέροντος </a:t>
            </a:r>
            <a:r>
              <a:rPr sz="2000">
                <a:solidFill>
                  <a:srgbClr val="0D0D0D"/>
                </a:solidFill>
              </a:rPr>
              <a:t>και των </a:t>
            </a:r>
            <a:r>
              <a:rPr b="1" sz="2000">
                <a:solidFill>
                  <a:srgbClr val="0D0D0D"/>
                </a:solidFill>
              </a:rPr>
              <a:t>Ευρωπαίων πολιτών</a:t>
            </a:r>
            <a:r>
              <a:rPr sz="2000">
                <a:solidFill>
                  <a:srgbClr val="0D0D0D"/>
                </a:solidFill>
              </a:rPr>
              <a:t>.»</a:t>
            </a:r>
          </a:p>
        </p:txBody>
      </p:sp>
      <p:sp>
        <p:nvSpPr>
          <p:cNvPr id="80" name="Shape 80"/>
          <p:cNvSpPr/>
          <p:nvPr>
            <p:ph type="sldNum" sz="quarter" idx="2"/>
          </p:nvPr>
        </p:nvSpPr>
        <p:spPr>
          <a:xfrm>
            <a:off x="7924800" y="6226175"/>
            <a:ext cx="762000" cy="1905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BABABA"/>
                </a:solidFill>
              </a:rPr>
            </a:fld>
          </a:p>
        </p:txBody>
      </p:sp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type="title"/>
          </p:nvPr>
        </p:nvSpPr>
        <p:spPr>
          <a:xfrm>
            <a:off x="386470" y="503238"/>
            <a:ext cx="8229601" cy="1143001"/>
          </a:xfrm>
          <a:prstGeom prst="rect">
            <a:avLst/>
          </a:prstGeom>
        </p:spPr>
        <p:txBody>
          <a:bodyPr/>
          <a:lstStyle/>
          <a:p>
            <a:pPr lvl="0" defTabSz="365760">
              <a:defRPr b="0" sz="1800">
                <a:solidFill>
                  <a:srgbClr val="000000"/>
                </a:solidFill>
                <a:effectLst/>
              </a:defRPr>
            </a:pPr>
            <a:br>
              <a:rPr b="1" sz="1440">
                <a:solidFill>
                  <a:srgbClr val="E8D38A"/>
                </a:solidFill>
                <a:effectLst>
                  <a:outerShdw sx="100000" sy="100000" kx="0" ky="0" algn="b" rotWithShape="0" blurRad="45720" dist="40640" dir="2700000">
                    <a:srgbClr val="000000">
                      <a:alpha val="40000"/>
                    </a:srgbClr>
                  </a:outerShdw>
                </a:effectLst>
              </a:rPr>
            </a:br>
            <a:br>
              <a:rPr b="1" sz="1440">
                <a:solidFill>
                  <a:srgbClr val="E8D38A"/>
                </a:solidFill>
                <a:effectLst>
                  <a:outerShdw sx="100000" sy="100000" kx="0" ky="0" algn="b" rotWithShape="0" blurRad="45720" dist="40640" dir="2700000">
                    <a:srgbClr val="000000">
                      <a:alpha val="40000"/>
                    </a:srgbClr>
                  </a:outerShdw>
                </a:effectLst>
              </a:rPr>
            </a:br>
            <a:br>
              <a:rPr b="1" sz="1440">
                <a:solidFill>
                  <a:srgbClr val="E8D38A"/>
                </a:solidFill>
                <a:effectLst>
                  <a:outerShdw sx="100000" sy="100000" kx="0" ky="0" algn="b" rotWithShape="0" blurRad="45720" dist="40640" dir="2700000">
                    <a:srgbClr val="000000">
                      <a:alpha val="40000"/>
                    </a:srgbClr>
                  </a:outerShdw>
                </a:effectLst>
              </a:rPr>
            </a:br>
            <a:r>
              <a:rPr b="1" sz="1440">
                <a:solidFill>
                  <a:srgbClr val="FFC000"/>
                </a:solidFill>
                <a:effectLst>
                  <a:outerShdw sx="100000" sy="100000" kx="0" ky="0" algn="b" rotWithShape="0" blurRad="45720" dist="40640" dir="2700000">
                    <a:srgbClr val="000000">
                      <a:alpha val="40000"/>
                    </a:srgbClr>
                  </a:outerShdw>
                </a:effectLst>
              </a:rPr>
              <a:t>H </a:t>
            </a:r>
            <a:r>
              <a:rPr b="1" sz="1440">
                <a:solidFill>
                  <a:srgbClr val="FFC000"/>
                </a:solidFill>
                <a:effectLst>
                  <a:outerShdw sx="100000" sy="100000" kx="0" ky="0" algn="b" rotWithShape="0" blurRad="45720" dist="40640" dir="2700000">
                    <a:srgbClr val="000000">
                      <a:alpha val="40000"/>
                    </a:srgbClr>
                  </a:outerShdw>
                </a:effectLst>
              </a:rPr>
              <a:t>Επιτροπή </a:t>
            </a:r>
            <a:r>
              <a:rPr b="1" sz="1440">
                <a:solidFill>
                  <a:srgbClr val="FFC000"/>
                </a:solidFill>
                <a:effectLst>
                  <a:outerShdw sx="100000" sy="100000" kx="0" ky="0" algn="b" rotWithShape="0" blurRad="45720" dist="40640" dir="2700000">
                    <a:srgbClr val="000000">
                      <a:alpha val="40000"/>
                    </a:srgbClr>
                  </a:outerShdw>
                </a:effectLst>
              </a:rPr>
              <a:t>Juncker</a:t>
            </a:r>
            <a:br>
              <a:rPr b="1" sz="1440">
                <a:solidFill>
                  <a:srgbClr val="FFC000"/>
                </a:solidFill>
                <a:effectLst>
                  <a:outerShdw sx="100000" sy="100000" kx="0" ky="0" algn="b" rotWithShape="0" blurRad="45720" dist="40640" dir="2700000">
                    <a:srgbClr val="000000">
                      <a:alpha val="40000"/>
                    </a:srgbClr>
                  </a:outerShdw>
                </a:effectLst>
              </a:rPr>
            </a:br>
          </a:p>
        </p:txBody>
      </p:sp>
      <p:pic>
        <p:nvPicPr>
          <p:cNvPr id="83" name="image4.jpg" descr="C:\Users\Manos\Desktop\New European Commission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71599" y="1844824"/>
            <a:ext cx="7059343" cy="4708526"/>
          </a:xfrm>
          <a:prstGeom prst="rect">
            <a:avLst/>
          </a:prstGeom>
          <a:ln w="12700">
            <a:miter lim="400000"/>
          </a:ln>
        </p:spPr>
      </p:pic>
      <p:sp>
        <p:nvSpPr>
          <p:cNvPr id="84" name="Shape 84"/>
          <p:cNvSpPr/>
          <p:nvPr>
            <p:ph type="sldNum" sz="quarter" idx="2"/>
          </p:nvPr>
        </p:nvSpPr>
        <p:spPr>
          <a:xfrm>
            <a:off x="7924800" y="6226175"/>
            <a:ext cx="762000" cy="1905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BABABA"/>
                </a:solidFill>
              </a:rPr>
            </a:fld>
          </a:p>
        </p:txBody>
      </p:sp>
    </p:spTree>
  </p:cSld>
  <p:clrMapOvr>
    <a:masterClrMapping/>
  </p:clrMapOvr>
  <p:transition spd="med" advClick="1"/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190500" dist="228600" dir="2700000">
              <a:srgbClr val="000000">
                <a:alpha val="25500"/>
              </a:srgbClr>
            </a:outerShdw>
          </a:effectLst>
        </a:effectStyle>
        <a:effectStyle>
          <a:effectLst>
            <a:outerShdw sx="100000" sy="100000" kx="0" ky="0" algn="b" rotWithShape="0" blurRad="190500" dist="228600" dir="2700000">
              <a:srgbClr val="000000">
                <a:alpha val="25500"/>
              </a:srgbClr>
            </a:outerShdw>
          </a:effectLst>
        </a:effectStyle>
        <a:effectStyle>
          <a:effectLst>
            <a:outerShdw sx="100000" sy="100000" kx="0" ky="0" algn="b" rotWithShape="0" blurRad="127000" dist="101600" dir="27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CEB966"/>
          </a:solidFill>
          <a:prstDash val="solid"/>
          <a:bevel/>
        </a:ln>
        <a:effectLst>
          <a:outerShdw sx="100000" sy="100000" kx="0" ky="0" algn="b" rotWithShape="0" blurRad="190500" dist="228600" dir="2700000">
            <a:srgbClr val="000000">
              <a:alpha val="255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Book Antiqua"/>
            <a:ea typeface="Book Antiqua"/>
            <a:cs typeface="Book Antiqua"/>
            <a:sym typeface="Book Antiqu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CEB966"/>
          </a:solidFill>
          <a:prstDash val="solid"/>
          <a:bevel/>
        </a:ln>
        <a:effectLst>
          <a:outerShdw sx="100000" sy="100000" kx="0" ky="0" algn="b" rotWithShape="0" blurRad="127000" dist="101600" dir="270000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Book Antiqua"/>
            <a:ea typeface="Book Antiqua"/>
            <a:cs typeface="Book Antiqua"/>
            <a:sym typeface="Book Antiqu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190500" dist="228600" dir="2700000">
              <a:srgbClr val="000000">
                <a:alpha val="25500"/>
              </a:srgbClr>
            </a:outerShdw>
          </a:effectLst>
        </a:effectStyle>
        <a:effectStyle>
          <a:effectLst>
            <a:outerShdw sx="100000" sy="100000" kx="0" ky="0" algn="b" rotWithShape="0" blurRad="190500" dist="228600" dir="2700000">
              <a:srgbClr val="000000">
                <a:alpha val="25500"/>
              </a:srgbClr>
            </a:outerShdw>
          </a:effectLst>
        </a:effectStyle>
        <a:effectStyle>
          <a:effectLst>
            <a:outerShdw sx="100000" sy="100000" kx="0" ky="0" algn="b" rotWithShape="0" blurRad="127000" dist="101600" dir="27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CEB966"/>
          </a:solidFill>
          <a:prstDash val="solid"/>
          <a:bevel/>
        </a:ln>
        <a:effectLst>
          <a:outerShdw sx="100000" sy="100000" kx="0" ky="0" algn="b" rotWithShape="0" blurRad="190500" dist="228600" dir="2700000">
            <a:srgbClr val="000000">
              <a:alpha val="255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Book Antiqua"/>
            <a:ea typeface="Book Antiqua"/>
            <a:cs typeface="Book Antiqua"/>
            <a:sym typeface="Book Antiqu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CEB966"/>
          </a:solidFill>
          <a:prstDash val="solid"/>
          <a:bevel/>
        </a:ln>
        <a:effectLst>
          <a:outerShdw sx="100000" sy="100000" kx="0" ky="0" algn="b" rotWithShape="0" blurRad="127000" dist="101600" dir="270000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Book Antiqua"/>
            <a:ea typeface="Book Antiqua"/>
            <a:cs typeface="Book Antiqua"/>
            <a:sym typeface="Book Antiqu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