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Lst>
  <p:sldSz cx="9144000" cy="6858000" type="screen4x3"/>
  <p:notesSz cx="6858000" cy="9144000"/>
  <p:defaultTextStyle>
    <a:lvl1pPr>
      <a:defRPr sz="1200">
        <a:latin typeface="Book Antiqua"/>
        <a:ea typeface="Book Antiqua"/>
        <a:cs typeface="Book Antiqua"/>
        <a:sym typeface="Book Antiqua"/>
      </a:defRPr>
    </a:lvl1pPr>
    <a:lvl2pPr indent="457200">
      <a:defRPr sz="1200">
        <a:latin typeface="Book Antiqua"/>
        <a:ea typeface="Book Antiqua"/>
        <a:cs typeface="Book Antiqua"/>
        <a:sym typeface="Book Antiqua"/>
      </a:defRPr>
    </a:lvl2pPr>
    <a:lvl3pPr indent="914400">
      <a:defRPr sz="1200">
        <a:latin typeface="Book Antiqua"/>
        <a:ea typeface="Book Antiqua"/>
        <a:cs typeface="Book Antiqua"/>
        <a:sym typeface="Book Antiqua"/>
      </a:defRPr>
    </a:lvl3pPr>
    <a:lvl4pPr indent="1371600">
      <a:defRPr sz="1200">
        <a:latin typeface="Book Antiqua"/>
        <a:ea typeface="Book Antiqua"/>
        <a:cs typeface="Book Antiqua"/>
        <a:sym typeface="Book Antiqua"/>
      </a:defRPr>
    </a:lvl4pPr>
    <a:lvl5pPr indent="1828800">
      <a:defRPr sz="1200">
        <a:latin typeface="Book Antiqua"/>
        <a:ea typeface="Book Antiqua"/>
        <a:cs typeface="Book Antiqua"/>
        <a:sym typeface="Book Antiqua"/>
      </a:defRPr>
    </a:lvl5pPr>
    <a:lvl6pPr indent="2286000">
      <a:defRPr sz="1200">
        <a:latin typeface="Book Antiqua"/>
        <a:ea typeface="Book Antiqua"/>
        <a:cs typeface="Book Antiqua"/>
        <a:sym typeface="Book Antiqua"/>
      </a:defRPr>
    </a:lvl6pPr>
    <a:lvl7pPr indent="2743200">
      <a:defRPr sz="1200">
        <a:latin typeface="Book Antiqua"/>
        <a:ea typeface="Book Antiqua"/>
        <a:cs typeface="Book Antiqua"/>
        <a:sym typeface="Book Antiqua"/>
      </a:defRPr>
    </a:lvl7pPr>
    <a:lvl8pPr indent="3200400">
      <a:defRPr sz="1200">
        <a:latin typeface="Book Antiqua"/>
        <a:ea typeface="Book Antiqua"/>
        <a:cs typeface="Book Antiqua"/>
        <a:sym typeface="Book Antiqua"/>
      </a:defRPr>
    </a:lvl8pPr>
    <a:lvl9pPr indent="3657600">
      <a:defRPr sz="1200">
        <a:latin typeface="Book Antiqua"/>
        <a:ea typeface="Book Antiqua"/>
        <a:cs typeface="Book Antiqua"/>
        <a:sym typeface="Book Antiqu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showPr>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Book Antiqua Bold"/>
          <a:ea typeface="Book Antiqua Bold"/>
          <a:cs typeface="Book Antiqua Bold"/>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DE6D2"/>
          </a:solidFill>
        </a:fill>
      </a:tcStyle>
    </a:wholeTbl>
    <a:band2H>
      <a:tcTxStyle/>
      <a:tcStyle>
        <a:tcBdr/>
        <a:fill>
          <a:solidFill>
            <a:srgbClr val="F6F3EA"/>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EB966"/>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EB966"/>
          </a:solid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EB966"/>
          </a:solidFill>
        </a:fill>
      </a:tcStyle>
    </a:firstRow>
  </a:tblStyle>
  <a:tblStyle styleId="{C7B018BB-80A7-4F77-B60F-C8B233D01FF8}" styleName="">
    <a:tblBg/>
    <a:wholeTbl>
      <a:tcTxStyle b="on" i="on">
        <a:font>
          <a:latin typeface="Book Antiqua Bold"/>
          <a:ea typeface="Book Antiqua Bold"/>
          <a:cs typeface="Book Antiqua Bold"/>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3E4EB"/>
          </a:solidFill>
        </a:fill>
      </a:tcStyle>
    </a:wholeTbl>
    <a:band2H>
      <a:tcTxStyle/>
      <a:tcStyle>
        <a:tcBdr/>
        <a:fill>
          <a:solidFill>
            <a:srgbClr val="EAF2F5"/>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BB1C9"/>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BB1C9"/>
          </a:solid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BB1C9"/>
          </a:solidFill>
        </a:fill>
      </a:tcStyle>
    </a:firstRow>
  </a:tblStyle>
  <a:tblStyle styleId="{EEE7283C-3CF3-47DC-8721-378D4A62B228}" styleName="">
    <a:tblBg/>
    <a:wholeTbl>
      <a:tcTxStyle b="on" i="on">
        <a:font>
          <a:latin typeface="Book Antiqua Bold"/>
          <a:ea typeface="Book Antiqua Bold"/>
          <a:cs typeface="Book Antiqua Bold"/>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0D6E7"/>
          </a:solidFill>
        </a:fill>
      </a:tcStyle>
    </a:wholeTbl>
    <a:band2H>
      <a:tcTxStyle/>
      <a:tcStyle>
        <a:tcBdr/>
        <a:fill>
          <a:solidFill>
            <a:srgbClr val="F0EBF3"/>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379BB"/>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379BB"/>
          </a:solid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379BB"/>
          </a:solidFill>
        </a:fill>
      </a:tcStyle>
    </a:firstRow>
  </a:tblStyle>
  <a:tblStyle styleId="{CF821DB8-F4EB-4A41-A1BA-3FCAFE7338EE}" styleName="">
    <a:tblBg/>
    <a:wholeTbl>
      <a:tcTxStyle b="on" i="on">
        <a:font>
          <a:latin typeface="Book Antiqua Bold"/>
          <a:ea typeface="Book Antiqua Bold"/>
          <a:cs typeface="Book Antiqua Bold"/>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Book Antiqua Bold"/>
          <a:ea typeface="Book Antiqua Bold"/>
          <a:cs typeface="Book Antiqua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CEB966"/>
          </a:solidFill>
        </a:fill>
      </a:tcStyle>
    </a:firstCol>
    <a:lastRow>
      <a:tcTxStyle b="on" i="on">
        <a:font>
          <a:latin typeface="Book Antiqua Bold"/>
          <a:ea typeface="Book Antiqua Bold"/>
          <a:cs typeface="Book Antiqua Bold"/>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Book Antiqua Bold"/>
          <a:ea typeface="Book Antiqua Bold"/>
          <a:cs typeface="Book Antiqua Bold"/>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CEB966"/>
          </a:solidFill>
        </a:fill>
      </a:tcStyle>
    </a:firstRow>
  </a:tblStyle>
  <a:tblStyle styleId="{33BA23B1-9221-436E-865A-0063620EA4FD}" styleName="">
    <a:tblBg/>
    <a:wholeTbl>
      <a:tcTxStyle b="on" i="on">
        <a:font>
          <a:latin typeface="Book Antiqua Bold"/>
          <a:ea typeface="Book Antiqua Bold"/>
          <a:cs typeface="Book Antiqua Bold"/>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alpha val="20000"/>
            </a:srgbClr>
          </a:solidFill>
        </a:fill>
      </a:tcStyle>
    </a:wholeTbl>
    <a:band2H>
      <a:tcTxStyle/>
      <a:tcStyle>
        <a:tcBdr/>
        <a:fill>
          <a:solidFill>
            <a:srgbClr val="FFFFFF"/>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alpha val="20000"/>
            </a:srgbClr>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508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no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254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8" name="Shape 48"/>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49" name="Shape 49"/>
          <p:cNvSpPr>
            <a:spLocks noGrp="1"/>
          </p:cNvSpPr>
          <p:nvPr>
            <p:ph type="body" sz="quarter" idx="1"/>
          </p:nvPr>
        </p:nvSpPr>
        <p:spPr>
          <a:xfrm>
            <a:off x="914400" y="4343400"/>
            <a:ext cx="5029200" cy="4114800"/>
          </a:xfrm>
          <a:prstGeom prst="rect">
            <a:avLst/>
          </a:prstGeom>
        </p:spPr>
        <p:txBody>
          <a:bodyPr/>
          <a:lstStyle/>
          <a:p>
            <a:pPr lvl="0"/>
            <a:endParaRPr/>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Διαφάνεια τίτλου">
    <p:spTree>
      <p:nvGrpSpPr>
        <p:cNvPr id="1" name=""/>
        <p:cNvGrpSpPr/>
        <p:nvPr/>
      </p:nvGrpSpPr>
      <p:grpSpPr>
        <a:xfrm>
          <a:off x="0" y="0"/>
          <a:ext cx="0" cy="0"/>
          <a:chOff x="0" y="0"/>
          <a:chExt cx="0" cy="0"/>
        </a:xfrm>
      </p:grpSpPr>
      <p:sp>
        <p:nvSpPr>
          <p:cNvPr id="7" name="Shape 7"/>
          <p:cNvSpPr>
            <a:spLocks noGrp="1"/>
          </p:cNvSpPr>
          <p:nvPr>
            <p:ph type="title"/>
          </p:nvPr>
        </p:nvSpPr>
        <p:spPr>
          <a:xfrm>
            <a:off x="422030" y="0"/>
            <a:ext cx="8229601" cy="3200400"/>
          </a:xfrm>
          <a:prstGeom prst="rect">
            <a:avLst/>
          </a:prstGeom>
        </p:spPr>
        <p:txBody>
          <a:bodyPr lIns="0" tIns="0" rIns="0" bIns="0" anchor="b"/>
          <a:lstStyle>
            <a:lvl1pPr>
              <a:defRPr sz="4800" cap="all">
                <a:effectLst>
                  <a:outerShdw blurRad="127000" dist="200000" dir="2700000" rotWithShape="0">
                    <a:srgbClr val="000000">
                      <a:alpha val="30000"/>
                    </a:srgbClr>
                  </a:outerShdw>
                </a:effectLst>
              </a:defRPr>
            </a:lvl1pPr>
          </a:lstStyle>
          <a:p>
            <a:pPr lvl="0">
              <a:defRPr sz="1800" b="0" cap="none">
                <a:solidFill>
                  <a:srgbClr val="000000"/>
                </a:solidFill>
                <a:effectLst/>
              </a:defRPr>
            </a:pPr>
            <a:r>
              <a:rPr sz="4800" b="1" cap="all">
                <a:solidFill>
                  <a:srgbClr val="E8D38A"/>
                </a:solidFill>
                <a:effectLst>
                  <a:outerShdw blurRad="127000" dist="200000" dir="2700000" rotWithShape="0">
                    <a:srgbClr val="000000">
                      <a:alpha val="30000"/>
                    </a:srgbClr>
                  </a:outerShdw>
                </a:effectLst>
              </a:rPr>
              <a:t>Kλικ για επεξεργασία του τίτλου</a:t>
            </a:r>
          </a:p>
        </p:txBody>
      </p:sp>
      <p:sp>
        <p:nvSpPr>
          <p:cNvPr id="8" name="Shape 8"/>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
        <p:nvSpPr>
          <p:cNvPr id="9" name="Shape 9"/>
          <p:cNvSpPr>
            <a:spLocks noGrp="1"/>
          </p:cNvSpPr>
          <p:nvPr>
            <p:ph type="body" idx="1"/>
          </p:nvPr>
        </p:nvSpPr>
        <p:spPr>
          <a:xfrm>
            <a:off x="1371600" y="3331698"/>
            <a:ext cx="6400800" cy="3467101"/>
          </a:xfrm>
          <a:prstGeom prst="rect">
            <a:avLst/>
          </a:prstGeom>
        </p:spPr>
        <p:txBody>
          <a:bodyPr/>
          <a:lstStyle>
            <a:lvl1pPr marL="0" indent="0" algn="ctr">
              <a:buClrTx/>
              <a:buSzTx/>
              <a:buFontTx/>
              <a:buNone/>
            </a:lvl1pPr>
          </a:lstStyle>
          <a:p>
            <a:pPr lvl="0">
              <a:defRPr sz="1800">
                <a:solidFill>
                  <a:srgbClr val="000000"/>
                </a:solidFill>
              </a:defRPr>
            </a:pPr>
            <a:r>
              <a:rPr sz="2800">
                <a:solidFill>
                  <a:srgbClr val="FFFFFF"/>
                </a:solidFill>
              </a:rPr>
              <a:t>Κάντε κλικ για να επεξεργαστείτε τον υπότιτλο του υποδείγματος</a:t>
            </a:r>
          </a:p>
        </p:txBody>
      </p:sp>
      <p:sp>
        <p:nvSpPr>
          <p:cNvPr id="10" name="Shape 10"/>
          <p:cNvSpPr/>
          <p:nvPr/>
        </p:nvSpPr>
        <p:spPr>
          <a:xfrm>
            <a:off x="4267199" y="6659563"/>
            <a:ext cx="611190" cy="215901"/>
          </a:xfrm>
          <a:prstGeom prst="rect">
            <a:avLst/>
          </a:prstGeom>
          <a:solidFill>
            <a:srgbClr val="133176"/>
          </a:solidFill>
          <a:ln>
            <a:solidFill>
              <a:srgbClr val="133176"/>
            </a:solidFill>
          </a:ln>
          <a:effectLst>
            <a:outerShdw blurRad="190500" dist="228600" dir="2700000" rotWithShape="0">
              <a:srgbClr val="000000">
                <a:alpha val="25500"/>
              </a:srgbClr>
            </a:outerShdw>
          </a:effectLst>
        </p:spPr>
        <p:txBody>
          <a:bodyPr lIns="0" tIns="0" rIns="0" bIns="0" anchor="ctr"/>
          <a:lstStyle/>
          <a:p>
            <a:pPr lvl="0" algn="ctr" defTabSz="457200">
              <a:defRPr sz="1800">
                <a:solidFill>
                  <a:srgbClr val="FFFFFF"/>
                </a:solidFill>
              </a:defRPr>
            </a:pPr>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Τίτλος και Κατακόρυφο κείμενο">
    <p:spTree>
      <p:nvGrpSpPr>
        <p:cNvPr id="1" name=""/>
        <p:cNvGrpSpPr/>
        <p:nvPr/>
      </p:nvGrpSpPr>
      <p:grpSpPr>
        <a:xfrm>
          <a:off x="0" y="0"/>
          <a:ext cx="0" cy="0"/>
          <a:chOff x="0" y="0"/>
          <a:chExt cx="0" cy="0"/>
        </a:xfrm>
      </p:grpSpPr>
      <p:sp>
        <p:nvSpPr>
          <p:cNvPr id="41" name="Shape 41"/>
          <p:cNvSpPr>
            <a:spLocks noGrp="1"/>
          </p:cNvSpPr>
          <p:nvPr>
            <p:ph type="title"/>
          </p:nvPr>
        </p:nvSpPr>
        <p:spPr>
          <a:prstGeom prst="rect">
            <a:avLst/>
          </a:prstGeom>
        </p:spPr>
        <p:txBody>
          <a:bodyPr/>
          <a:lstStyle/>
          <a:p>
            <a:pPr lvl="0">
              <a:defRPr sz="1800" b="0">
                <a:solidFill>
                  <a:srgbClr val="000000"/>
                </a:solidFill>
                <a:effectLst/>
              </a:defRPr>
            </a:pPr>
            <a:r>
              <a:rPr sz="4100" b="1">
                <a:solidFill>
                  <a:srgbClr val="E8D38A"/>
                </a:solidFill>
                <a:effectLst>
                  <a:outerShdw blurRad="114300" dist="101600" dir="2700000" rotWithShape="0">
                    <a:srgbClr val="000000">
                      <a:alpha val="40000"/>
                    </a:srgbClr>
                  </a:outerShdw>
                </a:effectLst>
              </a:rPr>
              <a:t>Kλικ για επεξεργασία του τίτλου</a:t>
            </a:r>
          </a:p>
        </p:txBody>
      </p:sp>
      <p:sp>
        <p:nvSpPr>
          <p:cNvPr id="42" name="Shape 42"/>
          <p:cNvSpPr>
            <a:spLocks noGrp="1"/>
          </p:cNvSpPr>
          <p:nvPr>
            <p:ph type="body" idx="1"/>
          </p:nvPr>
        </p:nvSpPr>
        <p:spPr>
          <a:prstGeom prst="rect">
            <a:avLst/>
          </a:prstGeom>
        </p:spPr>
        <p:txBody>
          <a:bodyPr/>
          <a:lstStyle/>
          <a:p>
            <a:pPr lvl="0">
              <a:defRPr sz="1800">
                <a:solidFill>
                  <a:srgbClr val="000000"/>
                </a:solidFill>
              </a:defRPr>
            </a:pPr>
            <a:r>
              <a:rPr sz="2800">
                <a:solidFill>
                  <a:srgbClr val="FFFFFF"/>
                </a:solidFill>
              </a:rPr>
              <a:t>Kλικ για επεξεργασία των στυλ του υποδείγματος</a:t>
            </a:r>
          </a:p>
          <a:p>
            <a:pPr lvl="1">
              <a:defRPr sz="1800">
                <a:solidFill>
                  <a:srgbClr val="000000"/>
                </a:solidFill>
              </a:defRPr>
            </a:pPr>
            <a:r>
              <a:rPr sz="2800">
                <a:solidFill>
                  <a:srgbClr val="FFFFFF"/>
                </a:solidFill>
              </a:rPr>
              <a:t>Δεύτερου επιπέδου</a:t>
            </a:r>
          </a:p>
          <a:p>
            <a:pPr lvl="2">
              <a:defRPr sz="1800">
                <a:solidFill>
                  <a:srgbClr val="000000"/>
                </a:solidFill>
              </a:defRPr>
            </a:pPr>
            <a:r>
              <a:rPr sz="2800">
                <a:solidFill>
                  <a:srgbClr val="FFFFFF"/>
                </a:solidFill>
              </a:rPr>
              <a:t>Τρίτου επιπέδου</a:t>
            </a:r>
          </a:p>
          <a:p>
            <a:pPr lvl="3">
              <a:defRPr sz="1800">
                <a:solidFill>
                  <a:srgbClr val="000000"/>
                </a:solidFill>
              </a:defRPr>
            </a:pPr>
            <a:r>
              <a:rPr sz="2800">
                <a:solidFill>
                  <a:srgbClr val="FFFFFF"/>
                </a:solidFill>
              </a:rPr>
              <a:t>Τέταρτου επιπέδου</a:t>
            </a:r>
          </a:p>
          <a:p>
            <a:pPr lvl="4">
              <a:defRPr sz="1800">
                <a:solidFill>
                  <a:srgbClr val="000000"/>
                </a:solidFill>
              </a:defRPr>
            </a:pPr>
            <a:r>
              <a:rPr sz="2800">
                <a:solidFill>
                  <a:srgbClr val="FFFFFF"/>
                </a:solidFill>
              </a:rPr>
              <a:t>Πέμπτου επιπέδου</a:t>
            </a:r>
          </a:p>
        </p:txBody>
      </p:sp>
      <p:sp>
        <p:nvSpPr>
          <p:cNvPr id="43" name="Shape 43"/>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Κατακόρυφος τίτλος και Κείμενο">
    <p:spTree>
      <p:nvGrpSpPr>
        <p:cNvPr id="1" name=""/>
        <p:cNvGrpSpPr/>
        <p:nvPr/>
      </p:nvGrpSpPr>
      <p:grpSpPr>
        <a:xfrm>
          <a:off x="0" y="0"/>
          <a:ext cx="0" cy="0"/>
          <a:chOff x="0" y="0"/>
          <a:chExt cx="0" cy="0"/>
        </a:xfrm>
      </p:grpSpPr>
      <p:sp>
        <p:nvSpPr>
          <p:cNvPr id="45" name="Shape 45"/>
          <p:cNvSpPr>
            <a:spLocks noGrp="1"/>
          </p:cNvSpPr>
          <p:nvPr>
            <p:ph type="title"/>
          </p:nvPr>
        </p:nvSpPr>
        <p:spPr>
          <a:xfrm>
            <a:off x="6629400" y="0"/>
            <a:ext cx="2057400" cy="6400802"/>
          </a:xfrm>
          <a:prstGeom prst="rect">
            <a:avLst/>
          </a:prstGeom>
        </p:spPr>
        <p:txBody>
          <a:bodyPr/>
          <a:lstStyle/>
          <a:p>
            <a:pPr lvl="0">
              <a:defRPr sz="1800" b="0">
                <a:solidFill>
                  <a:srgbClr val="000000"/>
                </a:solidFill>
                <a:effectLst/>
              </a:defRPr>
            </a:pPr>
            <a:r>
              <a:rPr sz="4100" b="1">
                <a:solidFill>
                  <a:srgbClr val="E8D38A"/>
                </a:solidFill>
                <a:effectLst>
                  <a:outerShdw blurRad="114300" dist="101600" dir="2700000" rotWithShape="0">
                    <a:srgbClr val="000000">
                      <a:alpha val="40000"/>
                    </a:srgbClr>
                  </a:outerShdw>
                </a:effectLst>
              </a:rPr>
              <a:t>Kλικ για επεξεργασία του τίτλου</a:t>
            </a:r>
          </a:p>
        </p:txBody>
      </p:sp>
      <p:sp>
        <p:nvSpPr>
          <p:cNvPr id="46" name="Shape 46"/>
          <p:cNvSpPr>
            <a:spLocks noGrp="1"/>
          </p:cNvSpPr>
          <p:nvPr>
            <p:ph type="body" idx="1"/>
          </p:nvPr>
        </p:nvSpPr>
        <p:spPr>
          <a:xfrm>
            <a:off x="457200" y="274638"/>
            <a:ext cx="6019800" cy="6583363"/>
          </a:xfrm>
          <a:prstGeom prst="rect">
            <a:avLst/>
          </a:prstGeom>
        </p:spPr>
        <p:txBody>
          <a:bodyPr/>
          <a:lstStyle/>
          <a:p>
            <a:pPr lvl="0">
              <a:defRPr sz="1800">
                <a:solidFill>
                  <a:srgbClr val="000000"/>
                </a:solidFill>
              </a:defRPr>
            </a:pPr>
            <a:r>
              <a:rPr sz="2800">
                <a:solidFill>
                  <a:srgbClr val="FFFFFF"/>
                </a:solidFill>
              </a:rPr>
              <a:t>Kλικ για επεξεργασία των στυλ του υποδείγματος</a:t>
            </a:r>
          </a:p>
          <a:p>
            <a:pPr lvl="1">
              <a:defRPr sz="1800">
                <a:solidFill>
                  <a:srgbClr val="000000"/>
                </a:solidFill>
              </a:defRPr>
            </a:pPr>
            <a:r>
              <a:rPr sz="2800">
                <a:solidFill>
                  <a:srgbClr val="FFFFFF"/>
                </a:solidFill>
              </a:rPr>
              <a:t>Δεύτερου επιπέδου</a:t>
            </a:r>
          </a:p>
          <a:p>
            <a:pPr lvl="2">
              <a:defRPr sz="1800">
                <a:solidFill>
                  <a:srgbClr val="000000"/>
                </a:solidFill>
              </a:defRPr>
            </a:pPr>
            <a:r>
              <a:rPr sz="2800">
                <a:solidFill>
                  <a:srgbClr val="FFFFFF"/>
                </a:solidFill>
              </a:rPr>
              <a:t>Τρίτου επιπέδου</a:t>
            </a:r>
          </a:p>
          <a:p>
            <a:pPr lvl="3">
              <a:defRPr sz="1800">
                <a:solidFill>
                  <a:srgbClr val="000000"/>
                </a:solidFill>
              </a:defRPr>
            </a:pPr>
            <a:r>
              <a:rPr sz="2800">
                <a:solidFill>
                  <a:srgbClr val="FFFFFF"/>
                </a:solidFill>
              </a:rPr>
              <a:t>Τέταρτου επιπέδου</a:t>
            </a:r>
          </a:p>
          <a:p>
            <a:pPr lvl="4">
              <a:defRPr sz="1800">
                <a:solidFill>
                  <a:srgbClr val="000000"/>
                </a:solidFill>
              </a:defRPr>
            </a:pPr>
            <a:r>
              <a:rPr sz="2800">
                <a:solidFill>
                  <a:srgbClr val="FFFFFF"/>
                </a:solidFill>
              </a:rPr>
              <a:t>Πέμπτου επιπέδου</a:t>
            </a:r>
          </a:p>
        </p:txBody>
      </p:sp>
      <p:sp>
        <p:nvSpPr>
          <p:cNvPr id="47" name="Shape 47"/>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Τίτλος και Αντικείμενο">
    <p:spTree>
      <p:nvGrpSpPr>
        <p:cNvPr id="1" name=""/>
        <p:cNvGrpSpPr/>
        <p:nvPr/>
      </p:nvGrpSpPr>
      <p:grpSpPr>
        <a:xfrm>
          <a:off x="0" y="0"/>
          <a:ext cx="0" cy="0"/>
          <a:chOff x="0" y="0"/>
          <a:chExt cx="0" cy="0"/>
        </a:xfrm>
      </p:grpSpPr>
      <p:sp>
        <p:nvSpPr>
          <p:cNvPr id="12" name="Shape 12"/>
          <p:cNvSpPr>
            <a:spLocks noGrp="1"/>
          </p:cNvSpPr>
          <p:nvPr>
            <p:ph type="title"/>
          </p:nvPr>
        </p:nvSpPr>
        <p:spPr>
          <a:prstGeom prst="rect">
            <a:avLst/>
          </a:prstGeom>
        </p:spPr>
        <p:txBody>
          <a:bodyPr/>
          <a:lstStyle/>
          <a:p>
            <a:pPr lvl="0">
              <a:defRPr sz="1800" b="0">
                <a:solidFill>
                  <a:srgbClr val="000000"/>
                </a:solidFill>
                <a:effectLst/>
              </a:defRPr>
            </a:pPr>
            <a:r>
              <a:rPr sz="4100" b="1">
                <a:solidFill>
                  <a:srgbClr val="E8D38A"/>
                </a:solidFill>
                <a:effectLst>
                  <a:outerShdw blurRad="114300" dist="101600" dir="2700000" rotWithShape="0">
                    <a:srgbClr val="000000">
                      <a:alpha val="40000"/>
                    </a:srgbClr>
                  </a:outerShdw>
                </a:effectLst>
              </a:rPr>
              <a:t>Kλικ για επεξεργασία του τίτλου</a:t>
            </a:r>
          </a:p>
        </p:txBody>
      </p:sp>
      <p:sp>
        <p:nvSpPr>
          <p:cNvPr id="13" name="Shape 13"/>
          <p:cNvSpPr>
            <a:spLocks noGrp="1"/>
          </p:cNvSpPr>
          <p:nvPr>
            <p:ph type="body" idx="1"/>
          </p:nvPr>
        </p:nvSpPr>
        <p:spPr>
          <a:prstGeom prst="rect">
            <a:avLst/>
          </a:prstGeom>
        </p:spPr>
        <p:txBody>
          <a:bodyPr/>
          <a:lstStyle/>
          <a:p>
            <a:pPr lvl="0">
              <a:defRPr sz="1800">
                <a:solidFill>
                  <a:srgbClr val="000000"/>
                </a:solidFill>
              </a:defRPr>
            </a:pPr>
            <a:r>
              <a:rPr sz="2800">
                <a:solidFill>
                  <a:srgbClr val="FFFFFF"/>
                </a:solidFill>
              </a:rPr>
              <a:t>Kλικ για επεξεργασία των στυλ του υποδείγματος</a:t>
            </a:r>
          </a:p>
          <a:p>
            <a:pPr lvl="1">
              <a:defRPr sz="1800">
                <a:solidFill>
                  <a:srgbClr val="000000"/>
                </a:solidFill>
              </a:defRPr>
            </a:pPr>
            <a:r>
              <a:rPr sz="2800">
                <a:solidFill>
                  <a:srgbClr val="FFFFFF"/>
                </a:solidFill>
              </a:rPr>
              <a:t>Δεύτερου επιπέδου</a:t>
            </a:r>
          </a:p>
          <a:p>
            <a:pPr lvl="2">
              <a:defRPr sz="1800">
                <a:solidFill>
                  <a:srgbClr val="000000"/>
                </a:solidFill>
              </a:defRPr>
            </a:pPr>
            <a:r>
              <a:rPr sz="2800">
                <a:solidFill>
                  <a:srgbClr val="FFFFFF"/>
                </a:solidFill>
              </a:rPr>
              <a:t>Τρίτου επιπέδου</a:t>
            </a:r>
          </a:p>
          <a:p>
            <a:pPr lvl="3">
              <a:defRPr sz="1800">
                <a:solidFill>
                  <a:srgbClr val="000000"/>
                </a:solidFill>
              </a:defRPr>
            </a:pPr>
            <a:r>
              <a:rPr sz="2800">
                <a:solidFill>
                  <a:srgbClr val="FFFFFF"/>
                </a:solidFill>
              </a:rPr>
              <a:t>Τέταρτου επιπέδου</a:t>
            </a:r>
          </a:p>
          <a:p>
            <a:pPr lvl="4">
              <a:defRPr sz="1800">
                <a:solidFill>
                  <a:srgbClr val="000000"/>
                </a:solidFill>
              </a:defRPr>
            </a:pPr>
            <a:r>
              <a:rPr sz="2800">
                <a:solidFill>
                  <a:srgbClr val="FFFFFF"/>
                </a:solidFill>
              </a:rPr>
              <a:t>Πέμπτου επιπέδου</a:t>
            </a:r>
          </a:p>
        </p:txBody>
      </p:sp>
      <p:sp>
        <p:nvSpPr>
          <p:cNvPr id="14" name="Shape 14"/>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Κεφαλίδα ενότητας">
    <p:spTree>
      <p:nvGrpSpPr>
        <p:cNvPr id="1" name=""/>
        <p:cNvGrpSpPr/>
        <p:nvPr/>
      </p:nvGrpSpPr>
      <p:grpSpPr>
        <a:xfrm>
          <a:off x="0" y="0"/>
          <a:ext cx="0" cy="0"/>
          <a:chOff x="0" y="0"/>
          <a:chExt cx="0" cy="0"/>
        </a:xfrm>
      </p:grpSpPr>
      <p:sp>
        <p:nvSpPr>
          <p:cNvPr id="16" name="Shape 16"/>
          <p:cNvSpPr>
            <a:spLocks noGrp="1"/>
          </p:cNvSpPr>
          <p:nvPr>
            <p:ph type="title"/>
          </p:nvPr>
        </p:nvSpPr>
        <p:spPr>
          <a:xfrm>
            <a:off x="1600200" y="0"/>
            <a:ext cx="7086600" cy="2438400"/>
          </a:xfrm>
          <a:prstGeom prst="rect">
            <a:avLst/>
          </a:prstGeom>
        </p:spPr>
        <p:txBody>
          <a:bodyPr lIns="0" tIns="0" rIns="0" bIns="0" anchor="b">
            <a:noAutofit/>
          </a:bodyPr>
          <a:lstStyle>
            <a:lvl1pPr algn="l">
              <a:defRPr sz="4800">
                <a:solidFill>
                  <a:srgbClr val="DCC678"/>
                </a:solidFill>
              </a:defRPr>
            </a:lvl1pPr>
          </a:lstStyle>
          <a:p>
            <a:pPr lvl="0">
              <a:defRPr sz="1800" b="0">
                <a:solidFill>
                  <a:srgbClr val="000000"/>
                </a:solidFill>
                <a:effectLst/>
              </a:defRPr>
            </a:pPr>
            <a:r>
              <a:rPr sz="4800" b="1">
                <a:solidFill>
                  <a:srgbClr val="DCC678"/>
                </a:solidFill>
                <a:effectLst>
                  <a:outerShdw blurRad="114300" dist="101600" dir="2700000" rotWithShape="0">
                    <a:srgbClr val="000000">
                      <a:alpha val="40000"/>
                    </a:srgbClr>
                  </a:outerShdw>
                </a:effectLst>
              </a:rPr>
              <a:t>Kλικ για επεξεργασία του τίτλου</a:t>
            </a:r>
          </a:p>
        </p:txBody>
      </p:sp>
      <p:sp>
        <p:nvSpPr>
          <p:cNvPr id="17" name="Shape 17"/>
          <p:cNvSpPr>
            <a:spLocks noGrp="1"/>
          </p:cNvSpPr>
          <p:nvPr>
            <p:ph type="body" idx="1"/>
          </p:nvPr>
        </p:nvSpPr>
        <p:spPr>
          <a:xfrm>
            <a:off x="1600200" y="2507786"/>
            <a:ext cx="7086600" cy="3224213"/>
          </a:xfrm>
          <a:prstGeom prst="rect">
            <a:avLst/>
          </a:prstGeom>
        </p:spPr>
        <p:txBody>
          <a:bodyPr/>
          <a:lstStyle>
            <a:lvl1pPr marL="0" indent="73152">
              <a:spcBef>
                <a:spcPts val="400"/>
              </a:spcBef>
              <a:buClrTx/>
              <a:buSzTx/>
              <a:buFontTx/>
              <a:buNone/>
              <a:defRPr sz="2000"/>
            </a:lvl1pPr>
          </a:lstStyle>
          <a:p>
            <a:pPr lvl="0">
              <a:defRPr sz="1800">
                <a:solidFill>
                  <a:srgbClr val="000000"/>
                </a:solidFill>
              </a:defRPr>
            </a:pPr>
            <a:r>
              <a:rPr sz="2000">
                <a:solidFill>
                  <a:srgbClr val="FFFFFF"/>
                </a:solidFill>
              </a:rPr>
              <a:t>Kλικ για επεξεργασία των στυλ του υποδείγματος</a:t>
            </a:r>
          </a:p>
        </p:txBody>
      </p:sp>
      <p:sp>
        <p:nvSpPr>
          <p:cNvPr id="18" name="Shape 18"/>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Δύο περιεχόμενα">
    <p:spTree>
      <p:nvGrpSpPr>
        <p:cNvPr id="1" name=""/>
        <p:cNvGrpSpPr/>
        <p:nvPr/>
      </p:nvGrpSpPr>
      <p:grpSpPr>
        <a:xfrm>
          <a:off x="0" y="0"/>
          <a:ext cx="0" cy="0"/>
          <a:chOff x="0" y="0"/>
          <a:chExt cx="0" cy="0"/>
        </a:xfrm>
      </p:grpSpPr>
      <p:sp>
        <p:nvSpPr>
          <p:cNvPr id="20" name="Shape 20"/>
          <p:cNvSpPr>
            <a:spLocks noGrp="1"/>
          </p:cNvSpPr>
          <p:nvPr>
            <p:ph type="title"/>
          </p:nvPr>
        </p:nvSpPr>
        <p:spPr>
          <a:prstGeom prst="rect">
            <a:avLst/>
          </a:prstGeom>
        </p:spPr>
        <p:txBody>
          <a:bodyPr/>
          <a:lstStyle/>
          <a:p>
            <a:pPr lvl="0">
              <a:defRPr sz="1800" b="0">
                <a:solidFill>
                  <a:srgbClr val="000000"/>
                </a:solidFill>
                <a:effectLst/>
              </a:defRPr>
            </a:pPr>
            <a:r>
              <a:rPr sz="4100" b="1">
                <a:solidFill>
                  <a:srgbClr val="E8D38A"/>
                </a:solidFill>
                <a:effectLst>
                  <a:outerShdw blurRad="114300" dist="101600" dir="2700000" rotWithShape="0">
                    <a:srgbClr val="000000">
                      <a:alpha val="40000"/>
                    </a:srgbClr>
                  </a:outerShdw>
                </a:effectLst>
              </a:rPr>
              <a:t>Kλικ για επεξεργασία του τίτλου</a:t>
            </a:r>
          </a:p>
        </p:txBody>
      </p:sp>
      <p:sp>
        <p:nvSpPr>
          <p:cNvPr id="21" name="Shape 21"/>
          <p:cNvSpPr>
            <a:spLocks noGrp="1"/>
          </p:cNvSpPr>
          <p:nvPr>
            <p:ph type="body" idx="1"/>
          </p:nvPr>
        </p:nvSpPr>
        <p:spPr>
          <a:xfrm>
            <a:off x="457200" y="1600200"/>
            <a:ext cx="4038600" cy="5257800"/>
          </a:xfrm>
          <a:prstGeom prst="rect">
            <a:avLst/>
          </a:prstGeom>
        </p:spPr>
        <p:txBody>
          <a:bodyPr/>
          <a:lstStyle>
            <a:lvl1pPr>
              <a:defRPr sz="2600"/>
            </a:lvl1pPr>
            <a:lvl2pPr marL="892302" indent="-307086">
              <a:defRPr sz="2600"/>
            </a:lvl2pPr>
            <a:lvl3pPr marL="1202436" indent="-297180">
              <a:defRPr sz="2600"/>
            </a:lvl3pPr>
            <a:lvl4pPr marL="1434591" indent="-264160">
              <a:defRPr sz="2600"/>
            </a:lvl4pPr>
            <a:lvl5pPr marL="1626616" indent="-264160">
              <a:defRPr sz="2600"/>
            </a:lvl5pPr>
          </a:lstStyle>
          <a:p>
            <a:pPr lvl="0">
              <a:defRPr sz="1800">
                <a:solidFill>
                  <a:srgbClr val="000000"/>
                </a:solidFill>
              </a:defRPr>
            </a:pPr>
            <a:r>
              <a:rPr sz="2600">
                <a:solidFill>
                  <a:srgbClr val="FFFFFF"/>
                </a:solidFill>
              </a:rPr>
              <a:t>Kλικ για επεξεργασία των στυλ του υποδείγματος</a:t>
            </a:r>
          </a:p>
          <a:p>
            <a:pPr lvl="1">
              <a:defRPr sz="1800">
                <a:solidFill>
                  <a:srgbClr val="000000"/>
                </a:solidFill>
              </a:defRPr>
            </a:pPr>
            <a:r>
              <a:rPr sz="2600">
                <a:solidFill>
                  <a:srgbClr val="FFFFFF"/>
                </a:solidFill>
              </a:rPr>
              <a:t>Δεύτερου επιπέδου</a:t>
            </a:r>
          </a:p>
          <a:p>
            <a:pPr lvl="2">
              <a:defRPr sz="1800">
                <a:solidFill>
                  <a:srgbClr val="000000"/>
                </a:solidFill>
              </a:defRPr>
            </a:pPr>
            <a:r>
              <a:rPr sz="2600">
                <a:solidFill>
                  <a:srgbClr val="FFFFFF"/>
                </a:solidFill>
              </a:rPr>
              <a:t>Τρίτου επιπέδου</a:t>
            </a:r>
          </a:p>
          <a:p>
            <a:pPr lvl="3">
              <a:defRPr sz="1800">
                <a:solidFill>
                  <a:srgbClr val="000000"/>
                </a:solidFill>
              </a:defRPr>
            </a:pPr>
            <a:r>
              <a:rPr sz="2600">
                <a:solidFill>
                  <a:srgbClr val="FFFFFF"/>
                </a:solidFill>
              </a:rPr>
              <a:t>Τέταρτου επιπέδου</a:t>
            </a:r>
          </a:p>
          <a:p>
            <a:pPr lvl="4">
              <a:defRPr sz="1800">
                <a:solidFill>
                  <a:srgbClr val="000000"/>
                </a:solidFill>
              </a:defRPr>
            </a:pPr>
            <a:r>
              <a:rPr sz="2600">
                <a:solidFill>
                  <a:srgbClr val="FFFFFF"/>
                </a:solidFill>
              </a:rPr>
              <a:t>Πέμπτου επιπέδου</a:t>
            </a:r>
          </a:p>
        </p:txBody>
      </p:sp>
      <p:sp>
        <p:nvSpPr>
          <p:cNvPr id="22" name="Shape 22"/>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Σύγκριση">
    <p:spTree>
      <p:nvGrpSpPr>
        <p:cNvPr id="1" name=""/>
        <p:cNvGrpSpPr/>
        <p:nvPr/>
      </p:nvGrpSpPr>
      <p:grpSpPr>
        <a:xfrm>
          <a:off x="0" y="0"/>
          <a:ext cx="0" cy="0"/>
          <a:chOff x="0" y="0"/>
          <a:chExt cx="0" cy="0"/>
        </a:xfrm>
      </p:grpSpPr>
      <p:sp>
        <p:nvSpPr>
          <p:cNvPr id="24" name="Shape 24"/>
          <p:cNvSpPr>
            <a:spLocks noGrp="1"/>
          </p:cNvSpPr>
          <p:nvPr>
            <p:ph type="title"/>
          </p:nvPr>
        </p:nvSpPr>
        <p:spPr>
          <a:xfrm>
            <a:off x="457200" y="244287"/>
            <a:ext cx="8229600" cy="1200526"/>
          </a:xfrm>
          <a:prstGeom prst="rect">
            <a:avLst/>
          </a:prstGeom>
        </p:spPr>
        <p:txBody>
          <a:bodyPr/>
          <a:lstStyle/>
          <a:p>
            <a:pPr lvl="0">
              <a:defRPr sz="1800" b="0">
                <a:solidFill>
                  <a:srgbClr val="000000"/>
                </a:solidFill>
                <a:effectLst/>
              </a:defRPr>
            </a:pPr>
            <a:r>
              <a:rPr sz="4100" b="1">
                <a:solidFill>
                  <a:srgbClr val="E8D38A"/>
                </a:solidFill>
                <a:effectLst>
                  <a:outerShdw blurRad="114300" dist="101600" dir="2700000" rotWithShape="0">
                    <a:srgbClr val="000000">
                      <a:alpha val="40000"/>
                    </a:srgbClr>
                  </a:outerShdw>
                </a:effectLst>
              </a:rPr>
              <a:t>Kλικ για επεξεργασία του τίτλου</a:t>
            </a:r>
          </a:p>
        </p:txBody>
      </p:sp>
      <p:sp>
        <p:nvSpPr>
          <p:cNvPr id="25" name="Shape 25"/>
          <p:cNvSpPr>
            <a:spLocks noGrp="1"/>
          </p:cNvSpPr>
          <p:nvPr>
            <p:ph type="body" idx="1"/>
          </p:nvPr>
        </p:nvSpPr>
        <p:spPr>
          <a:xfrm>
            <a:off x="457200" y="1444812"/>
            <a:ext cx="4040188" cy="931487"/>
          </a:xfrm>
          <a:prstGeom prst="rect">
            <a:avLst/>
          </a:prstGeom>
        </p:spPr>
        <p:txBody>
          <a:bodyPr anchor="ctr"/>
          <a:lstStyle>
            <a:lvl1pPr marL="0" indent="0">
              <a:spcBef>
                <a:spcPts val="500"/>
              </a:spcBef>
              <a:buClrTx/>
              <a:buSzTx/>
              <a:buFontTx/>
              <a:buNone/>
              <a:defRPr sz="2400" cap="all"/>
            </a:lvl1pPr>
          </a:lstStyle>
          <a:p>
            <a:pPr lvl="0">
              <a:defRPr sz="1800" cap="none">
                <a:solidFill>
                  <a:srgbClr val="000000"/>
                </a:solidFill>
              </a:defRPr>
            </a:pPr>
            <a:r>
              <a:rPr sz="2400" cap="all">
                <a:solidFill>
                  <a:srgbClr val="FFFFFF"/>
                </a:solidFill>
              </a:rPr>
              <a:t>Kλικ για επεξεργασία των στυλ του υποδείγματος</a:t>
            </a:r>
          </a:p>
        </p:txBody>
      </p:sp>
      <p:sp>
        <p:nvSpPr>
          <p:cNvPr id="26" name="Shape 26"/>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Μόνο τίτλος">
    <p:spTree>
      <p:nvGrpSpPr>
        <p:cNvPr id="1" name=""/>
        <p:cNvGrpSpPr/>
        <p:nvPr/>
      </p:nvGrpSpPr>
      <p:grpSpPr>
        <a:xfrm>
          <a:off x="0" y="0"/>
          <a:ext cx="0" cy="0"/>
          <a:chOff x="0" y="0"/>
          <a:chExt cx="0" cy="0"/>
        </a:xfrm>
      </p:grpSpPr>
      <p:sp>
        <p:nvSpPr>
          <p:cNvPr id="28" name="Shape 28"/>
          <p:cNvSpPr>
            <a:spLocks noGrp="1"/>
          </p:cNvSpPr>
          <p:nvPr>
            <p:ph type="title"/>
          </p:nvPr>
        </p:nvSpPr>
        <p:spPr>
          <a:prstGeom prst="rect">
            <a:avLst/>
          </a:prstGeom>
        </p:spPr>
        <p:txBody>
          <a:bodyPr/>
          <a:lstStyle/>
          <a:p>
            <a:pPr lvl="0">
              <a:defRPr sz="1800" b="0">
                <a:solidFill>
                  <a:srgbClr val="000000"/>
                </a:solidFill>
                <a:effectLst/>
              </a:defRPr>
            </a:pPr>
            <a:r>
              <a:rPr sz="4100" b="1">
                <a:solidFill>
                  <a:srgbClr val="E8D38A"/>
                </a:solidFill>
                <a:effectLst>
                  <a:outerShdw blurRad="114300" dist="101600" dir="2700000" rotWithShape="0">
                    <a:srgbClr val="000000">
                      <a:alpha val="40000"/>
                    </a:srgbClr>
                  </a:outerShdw>
                </a:effectLst>
              </a:rPr>
              <a:t>Kλικ για επεξεργασία του τίτλου</a:t>
            </a:r>
          </a:p>
        </p:txBody>
      </p:sp>
      <p:sp>
        <p:nvSpPr>
          <p:cNvPr id="29" name="Shape 29"/>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Κενή">
    <p:spTree>
      <p:nvGrpSpPr>
        <p:cNvPr id="1" name=""/>
        <p:cNvGrpSpPr/>
        <p:nvPr/>
      </p:nvGrpSpPr>
      <p:grpSpPr>
        <a:xfrm>
          <a:off x="0" y="0"/>
          <a:ext cx="0" cy="0"/>
          <a:chOff x="0" y="0"/>
          <a:chExt cx="0" cy="0"/>
        </a:xfrm>
      </p:grpSpPr>
      <p:sp>
        <p:nvSpPr>
          <p:cNvPr id="31" name="Shape 31"/>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Περιεχόμενο με λεζάντα">
    <p:spTree>
      <p:nvGrpSpPr>
        <p:cNvPr id="1" name=""/>
        <p:cNvGrpSpPr/>
        <p:nvPr/>
      </p:nvGrpSpPr>
      <p:grpSpPr>
        <a:xfrm>
          <a:off x="0" y="0"/>
          <a:ext cx="0" cy="0"/>
          <a:chOff x="0" y="0"/>
          <a:chExt cx="0" cy="0"/>
        </a:xfrm>
      </p:grpSpPr>
      <p:sp>
        <p:nvSpPr>
          <p:cNvPr id="33" name="Shape 33"/>
          <p:cNvSpPr>
            <a:spLocks noGrp="1"/>
          </p:cNvSpPr>
          <p:nvPr>
            <p:ph type="title"/>
          </p:nvPr>
        </p:nvSpPr>
        <p:spPr>
          <a:xfrm>
            <a:off x="457200" y="0"/>
            <a:ext cx="3008314" cy="1435100"/>
          </a:xfrm>
          <a:prstGeom prst="rect">
            <a:avLst/>
          </a:prstGeom>
        </p:spPr>
        <p:txBody>
          <a:bodyPr anchor="b"/>
          <a:lstStyle>
            <a:lvl1pPr algn="l">
              <a:defRPr sz="2200" b="0">
                <a:solidFill>
                  <a:srgbClr val="F4DB8A"/>
                </a:solidFill>
              </a:defRPr>
            </a:lvl1pPr>
          </a:lstStyle>
          <a:p>
            <a:pPr lvl="0">
              <a:defRPr sz="1800">
                <a:solidFill>
                  <a:srgbClr val="000000"/>
                </a:solidFill>
                <a:effectLst/>
              </a:defRPr>
            </a:pPr>
            <a:r>
              <a:rPr sz="2200">
                <a:solidFill>
                  <a:srgbClr val="F4DB8A"/>
                </a:solidFill>
                <a:effectLst>
                  <a:outerShdw blurRad="114300" dist="101600" dir="2700000" rotWithShape="0">
                    <a:srgbClr val="000000">
                      <a:alpha val="40000"/>
                    </a:srgbClr>
                  </a:outerShdw>
                </a:effectLst>
              </a:rPr>
              <a:t>Kλικ για επεξεργασία του τίτλου</a:t>
            </a:r>
          </a:p>
        </p:txBody>
      </p:sp>
      <p:sp>
        <p:nvSpPr>
          <p:cNvPr id="34" name="Shape 34"/>
          <p:cNvSpPr>
            <a:spLocks noGrp="1"/>
          </p:cNvSpPr>
          <p:nvPr>
            <p:ph type="body" idx="1"/>
          </p:nvPr>
        </p:nvSpPr>
        <p:spPr>
          <a:xfrm>
            <a:off x="457200" y="1524000"/>
            <a:ext cx="3008314" cy="5334000"/>
          </a:xfrm>
          <a:prstGeom prst="rect">
            <a:avLst/>
          </a:prstGeom>
        </p:spPr>
        <p:txBody>
          <a:bodyPr/>
          <a:lstStyle>
            <a:lvl1pPr marL="0" indent="0">
              <a:spcBef>
                <a:spcPts val="300"/>
              </a:spcBef>
              <a:buClrTx/>
              <a:buSzTx/>
              <a:buFontTx/>
              <a:buNone/>
              <a:defRPr sz="1400"/>
            </a:lvl1pPr>
          </a:lstStyle>
          <a:p>
            <a:pPr lvl="0">
              <a:defRPr sz="1800">
                <a:solidFill>
                  <a:srgbClr val="000000"/>
                </a:solidFill>
              </a:defRPr>
            </a:pPr>
            <a:r>
              <a:rPr sz="1400">
                <a:solidFill>
                  <a:srgbClr val="FFFFFF"/>
                </a:solidFill>
              </a:rPr>
              <a:t>Kλικ για επεξεργασία των στυλ του υποδείγματος</a:t>
            </a:r>
          </a:p>
        </p:txBody>
      </p:sp>
      <p:sp>
        <p:nvSpPr>
          <p:cNvPr id="35" name="Shape 35"/>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Εικόνα με λεζάντα">
    <p:spTree>
      <p:nvGrpSpPr>
        <p:cNvPr id="1" name=""/>
        <p:cNvGrpSpPr/>
        <p:nvPr/>
      </p:nvGrpSpPr>
      <p:grpSpPr>
        <a:xfrm>
          <a:off x="0" y="0"/>
          <a:ext cx="0" cy="0"/>
          <a:chOff x="0" y="0"/>
          <a:chExt cx="0" cy="0"/>
        </a:xfrm>
      </p:grpSpPr>
      <p:sp>
        <p:nvSpPr>
          <p:cNvPr id="37" name="Shape 37"/>
          <p:cNvSpPr>
            <a:spLocks noGrp="1"/>
          </p:cNvSpPr>
          <p:nvPr>
            <p:ph type="title"/>
          </p:nvPr>
        </p:nvSpPr>
        <p:spPr>
          <a:xfrm>
            <a:off x="1828800" y="0"/>
            <a:ext cx="5486400" cy="1131888"/>
          </a:xfrm>
          <a:prstGeom prst="rect">
            <a:avLst/>
          </a:prstGeom>
        </p:spPr>
        <p:txBody>
          <a:bodyPr lIns="0" tIns="0" rIns="0" bIns="0" anchor="b"/>
          <a:lstStyle>
            <a:lvl1pPr>
              <a:defRPr sz="2000"/>
            </a:lvl1pPr>
          </a:lstStyle>
          <a:p>
            <a:pPr lvl="0">
              <a:defRPr sz="1800" b="0">
                <a:solidFill>
                  <a:srgbClr val="000000"/>
                </a:solidFill>
                <a:effectLst/>
              </a:defRPr>
            </a:pPr>
            <a:r>
              <a:rPr sz="2000" b="1">
                <a:solidFill>
                  <a:srgbClr val="E8D38A"/>
                </a:solidFill>
                <a:effectLst>
                  <a:outerShdw blurRad="114300" dist="101600" dir="2700000" rotWithShape="0">
                    <a:srgbClr val="000000">
                      <a:alpha val="40000"/>
                    </a:srgbClr>
                  </a:outerShdw>
                </a:effectLst>
              </a:rPr>
              <a:t>Kλικ για επεξεργασία του τίτλου</a:t>
            </a:r>
          </a:p>
        </p:txBody>
      </p:sp>
      <p:sp>
        <p:nvSpPr>
          <p:cNvPr id="38" name="Shape 38"/>
          <p:cNvSpPr>
            <a:spLocks noGrp="1"/>
          </p:cNvSpPr>
          <p:nvPr>
            <p:ph type="body" idx="1"/>
          </p:nvPr>
        </p:nvSpPr>
        <p:spPr>
          <a:xfrm>
            <a:off x="1828800" y="1166787"/>
            <a:ext cx="5486400" cy="2244852"/>
          </a:xfrm>
          <a:prstGeom prst="rect">
            <a:avLst/>
          </a:prstGeom>
        </p:spPr>
        <p:txBody>
          <a:bodyPr/>
          <a:lstStyle>
            <a:lvl1pPr marL="0" indent="0" algn="ctr">
              <a:spcBef>
                <a:spcPts val="300"/>
              </a:spcBef>
              <a:buClrTx/>
              <a:buSzTx/>
              <a:buFontTx/>
              <a:buNone/>
              <a:defRPr sz="1400"/>
            </a:lvl1pPr>
          </a:lstStyle>
          <a:p>
            <a:pPr lvl="0">
              <a:defRPr sz="1800">
                <a:solidFill>
                  <a:srgbClr val="000000"/>
                </a:solidFill>
              </a:defRPr>
            </a:pPr>
            <a:r>
              <a:rPr sz="1400">
                <a:solidFill>
                  <a:srgbClr val="FFFFFF"/>
                </a:solidFill>
              </a:rPr>
              <a:t>Kλικ για επεξεργασία των στυλ του υποδείγματος</a:t>
            </a:r>
          </a:p>
        </p:txBody>
      </p:sp>
      <p:sp>
        <p:nvSpPr>
          <p:cNvPr id="39" name="Shape 39"/>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cstate="print"/>
          <a:srcRect/>
          <a:stretch>
            <a:fillRect/>
          </a:stretch>
        </a:blipFill>
        <a:effectLst/>
      </p:bgPr>
    </p:bg>
    <p:spTree>
      <p:nvGrpSpPr>
        <p:cNvPr id="1" name=""/>
        <p:cNvGrpSpPr/>
        <p:nvPr/>
      </p:nvGrpSpPr>
      <p:grpSpPr>
        <a:xfrm>
          <a:off x="0" y="0"/>
          <a:ext cx="0" cy="0"/>
          <a:chOff x="0" y="0"/>
          <a:chExt cx="0" cy="0"/>
        </a:xfrm>
      </p:grpSpPr>
      <p:pic>
        <p:nvPicPr>
          <p:cNvPr id="2" name="image2.png" descr="LOGO CE_Vertical_EN_NEG_quadri_HR"/>
          <p:cNvPicPr/>
          <p:nvPr/>
        </p:nvPicPr>
        <p:blipFill>
          <a:blip r:embed="rId14" cstate="print">
            <a:extLst/>
          </a:blip>
          <a:stretch>
            <a:fillRect/>
          </a:stretch>
        </p:blipFill>
        <p:spPr>
          <a:xfrm>
            <a:off x="3957637" y="258763"/>
            <a:ext cx="1436688" cy="1004888"/>
          </a:xfrm>
          <a:prstGeom prst="rect">
            <a:avLst/>
          </a:prstGeom>
          <a:ln w="12700">
            <a:miter lim="400000"/>
          </a:ln>
        </p:spPr>
      </p:pic>
      <p:sp>
        <p:nvSpPr>
          <p:cNvPr id="3" name="Shape 3"/>
          <p:cNvSpPr>
            <a:spLocks noGrp="1"/>
          </p:cNvSpPr>
          <p:nvPr>
            <p:ph type="title"/>
          </p:nvPr>
        </p:nvSpPr>
        <p:spPr>
          <a:xfrm>
            <a:off x="457200" y="92076"/>
            <a:ext cx="8229600" cy="150812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rmAutofit/>
          </a:bodyPr>
          <a:lstStyle/>
          <a:p>
            <a:pPr lvl="0">
              <a:defRPr sz="1800" b="0">
                <a:solidFill>
                  <a:srgbClr val="000000"/>
                </a:solidFill>
                <a:effectLst/>
              </a:defRPr>
            </a:pPr>
            <a:r>
              <a:rPr sz="4100" b="1">
                <a:solidFill>
                  <a:srgbClr val="E8D38A"/>
                </a:solidFill>
                <a:effectLst>
                  <a:outerShdw blurRad="114300" dist="101600" dir="2700000" rotWithShape="0">
                    <a:srgbClr val="000000">
                      <a:alpha val="40000"/>
                    </a:srgbClr>
                  </a:outerShdw>
                </a:effectLst>
              </a:rPr>
              <a:t>Kλικ για επεξεργασία του τίτλου</a:t>
            </a:r>
          </a:p>
        </p:txBody>
      </p:sp>
      <p:sp>
        <p:nvSpPr>
          <p:cNvPr id="4" name="Shape 4"/>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pPr lvl="0">
              <a:defRPr sz="1800">
                <a:solidFill>
                  <a:srgbClr val="000000"/>
                </a:solidFill>
              </a:defRPr>
            </a:pPr>
            <a:r>
              <a:rPr sz="2800">
                <a:solidFill>
                  <a:srgbClr val="FFFFFF"/>
                </a:solidFill>
              </a:rPr>
              <a:t>Kλικ για επεξεργασία των στυλ του υποδείγματος</a:t>
            </a:r>
          </a:p>
          <a:p>
            <a:pPr lvl="1">
              <a:defRPr sz="1800">
                <a:solidFill>
                  <a:srgbClr val="000000"/>
                </a:solidFill>
              </a:defRPr>
            </a:pPr>
            <a:r>
              <a:rPr sz="2800">
                <a:solidFill>
                  <a:srgbClr val="FFFFFF"/>
                </a:solidFill>
              </a:rPr>
              <a:t>Δεύτερου επιπέδου</a:t>
            </a:r>
          </a:p>
          <a:p>
            <a:pPr lvl="2">
              <a:defRPr sz="1800">
                <a:solidFill>
                  <a:srgbClr val="000000"/>
                </a:solidFill>
              </a:defRPr>
            </a:pPr>
            <a:r>
              <a:rPr sz="2800">
                <a:solidFill>
                  <a:srgbClr val="FFFFFF"/>
                </a:solidFill>
              </a:rPr>
              <a:t>Τρίτου επιπέδου</a:t>
            </a:r>
          </a:p>
          <a:p>
            <a:pPr lvl="3">
              <a:defRPr sz="1800">
                <a:solidFill>
                  <a:srgbClr val="000000"/>
                </a:solidFill>
              </a:defRPr>
            </a:pPr>
            <a:r>
              <a:rPr sz="2800">
                <a:solidFill>
                  <a:srgbClr val="FFFFFF"/>
                </a:solidFill>
              </a:rPr>
              <a:t>Τέταρτου επιπέδου</a:t>
            </a:r>
          </a:p>
          <a:p>
            <a:pPr lvl="4">
              <a:defRPr sz="1800">
                <a:solidFill>
                  <a:srgbClr val="000000"/>
                </a:solidFill>
              </a:defRPr>
            </a:pPr>
            <a:r>
              <a:rPr sz="2800">
                <a:solidFill>
                  <a:srgbClr val="FFFFFF"/>
                </a:solidFill>
              </a:rPr>
              <a:t>Πέμπτου επιπέδου</a:t>
            </a:r>
          </a:p>
        </p:txBody>
      </p:sp>
      <p:sp>
        <p:nvSpPr>
          <p:cNvPr id="5" name="Shape 5"/>
          <p:cNvSpPr>
            <a:spLocks noGrp="1"/>
          </p:cNvSpPr>
          <p:nvPr>
            <p:ph type="sldNum" sz="quarter" idx="2"/>
          </p:nvPr>
        </p:nvSpPr>
        <p:spPr>
          <a:xfrm>
            <a:off x="7924800" y="6591300"/>
            <a:ext cx="762000" cy="190501"/>
          </a:xfrm>
          <a:prstGeom prst="rect">
            <a:avLst/>
          </a:prstGeom>
          <a:ln w="12700">
            <a:miter lim="400000"/>
          </a:ln>
        </p:spPr>
        <p:txBody>
          <a:bodyPr lIns="0" tIns="0" rIns="0" bIns="0" anchor="b">
            <a:spAutoFit/>
          </a:bodyPr>
          <a:lstStyle>
            <a:lvl1pPr algn="r">
              <a:defRPr>
                <a:solidFill>
                  <a:srgbClr val="BABABA"/>
                </a:solidFill>
                <a:latin typeface="Verdana"/>
                <a:ea typeface="Verdana"/>
                <a:cs typeface="Verdana"/>
                <a:sym typeface="Verdana"/>
              </a:defRPr>
            </a:lvl1pPr>
          </a:lstStyle>
          <a:p>
            <a:pPr lvl="0"/>
            <a:fld id="{86CB4B4D-7CA3-9044-876B-883B54F8677D}" type="slidenum">
              <a:rPr/>
              <a:pPr lvl="0"/>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algn="ctr">
        <a:defRPr sz="4100" b="1">
          <a:solidFill>
            <a:srgbClr val="E8D38A"/>
          </a:solidFill>
          <a:effectLst>
            <a:outerShdw blurRad="114300" dist="101600" dir="2700000" rotWithShape="0">
              <a:srgbClr val="000000">
                <a:alpha val="40000"/>
              </a:srgbClr>
            </a:outerShdw>
          </a:effectLst>
          <a:latin typeface="Lucida Sans"/>
          <a:ea typeface="Lucida Sans"/>
          <a:cs typeface="Lucida Sans"/>
          <a:sym typeface="Lucida Sans"/>
        </a:defRPr>
      </a:lvl1pPr>
      <a:lvl2pPr algn="ctr">
        <a:defRPr sz="4100" b="1">
          <a:solidFill>
            <a:srgbClr val="E8D38A"/>
          </a:solidFill>
          <a:effectLst>
            <a:outerShdw blurRad="114300" dist="101600" dir="2700000" rotWithShape="0">
              <a:srgbClr val="000000">
                <a:alpha val="40000"/>
              </a:srgbClr>
            </a:outerShdw>
          </a:effectLst>
          <a:latin typeface="Lucida Sans"/>
          <a:ea typeface="Lucida Sans"/>
          <a:cs typeface="Lucida Sans"/>
          <a:sym typeface="Lucida Sans"/>
        </a:defRPr>
      </a:lvl2pPr>
      <a:lvl3pPr algn="ctr">
        <a:defRPr sz="4100" b="1">
          <a:solidFill>
            <a:srgbClr val="E8D38A"/>
          </a:solidFill>
          <a:effectLst>
            <a:outerShdw blurRad="114300" dist="101600" dir="2700000" rotWithShape="0">
              <a:srgbClr val="000000">
                <a:alpha val="40000"/>
              </a:srgbClr>
            </a:outerShdw>
          </a:effectLst>
          <a:latin typeface="Lucida Sans"/>
          <a:ea typeface="Lucida Sans"/>
          <a:cs typeface="Lucida Sans"/>
          <a:sym typeface="Lucida Sans"/>
        </a:defRPr>
      </a:lvl3pPr>
      <a:lvl4pPr algn="ctr">
        <a:defRPr sz="4100" b="1">
          <a:solidFill>
            <a:srgbClr val="E8D38A"/>
          </a:solidFill>
          <a:effectLst>
            <a:outerShdw blurRad="114300" dist="101600" dir="2700000" rotWithShape="0">
              <a:srgbClr val="000000">
                <a:alpha val="40000"/>
              </a:srgbClr>
            </a:outerShdw>
          </a:effectLst>
          <a:latin typeface="Lucida Sans"/>
          <a:ea typeface="Lucida Sans"/>
          <a:cs typeface="Lucida Sans"/>
          <a:sym typeface="Lucida Sans"/>
        </a:defRPr>
      </a:lvl4pPr>
      <a:lvl5pPr algn="ctr">
        <a:defRPr sz="4100" b="1">
          <a:solidFill>
            <a:srgbClr val="E8D38A"/>
          </a:solidFill>
          <a:effectLst>
            <a:outerShdw blurRad="114300" dist="101600" dir="2700000" rotWithShape="0">
              <a:srgbClr val="000000">
                <a:alpha val="40000"/>
              </a:srgbClr>
            </a:outerShdw>
          </a:effectLst>
          <a:latin typeface="Lucida Sans"/>
          <a:ea typeface="Lucida Sans"/>
          <a:cs typeface="Lucida Sans"/>
          <a:sym typeface="Lucida Sans"/>
        </a:defRPr>
      </a:lvl5pPr>
      <a:lvl6pPr algn="ctr">
        <a:defRPr sz="4100" b="1">
          <a:solidFill>
            <a:srgbClr val="E8D38A"/>
          </a:solidFill>
          <a:effectLst>
            <a:outerShdw blurRad="114300" dist="101600" dir="2700000" rotWithShape="0">
              <a:srgbClr val="000000">
                <a:alpha val="40000"/>
              </a:srgbClr>
            </a:outerShdw>
          </a:effectLst>
          <a:latin typeface="Lucida Sans"/>
          <a:ea typeface="Lucida Sans"/>
          <a:cs typeface="Lucida Sans"/>
          <a:sym typeface="Lucida Sans"/>
        </a:defRPr>
      </a:lvl6pPr>
      <a:lvl7pPr algn="ctr">
        <a:defRPr sz="4100" b="1">
          <a:solidFill>
            <a:srgbClr val="E8D38A"/>
          </a:solidFill>
          <a:effectLst>
            <a:outerShdw blurRad="114300" dist="101600" dir="2700000" rotWithShape="0">
              <a:srgbClr val="000000">
                <a:alpha val="40000"/>
              </a:srgbClr>
            </a:outerShdw>
          </a:effectLst>
          <a:latin typeface="Lucida Sans"/>
          <a:ea typeface="Lucida Sans"/>
          <a:cs typeface="Lucida Sans"/>
          <a:sym typeface="Lucida Sans"/>
        </a:defRPr>
      </a:lvl7pPr>
      <a:lvl8pPr algn="ctr">
        <a:defRPr sz="4100" b="1">
          <a:solidFill>
            <a:srgbClr val="E8D38A"/>
          </a:solidFill>
          <a:effectLst>
            <a:outerShdw blurRad="114300" dist="101600" dir="2700000" rotWithShape="0">
              <a:srgbClr val="000000">
                <a:alpha val="40000"/>
              </a:srgbClr>
            </a:outerShdw>
          </a:effectLst>
          <a:latin typeface="Lucida Sans"/>
          <a:ea typeface="Lucida Sans"/>
          <a:cs typeface="Lucida Sans"/>
          <a:sym typeface="Lucida Sans"/>
        </a:defRPr>
      </a:lvl8pPr>
      <a:lvl9pPr algn="ctr">
        <a:defRPr sz="4100" b="1">
          <a:solidFill>
            <a:srgbClr val="E8D38A"/>
          </a:solidFill>
          <a:effectLst>
            <a:outerShdw blurRad="114300" dist="101600" dir="2700000" rotWithShape="0">
              <a:srgbClr val="000000">
                <a:alpha val="40000"/>
              </a:srgbClr>
            </a:outerShdw>
          </a:effectLst>
          <a:latin typeface="Lucida Sans"/>
          <a:ea typeface="Lucida Sans"/>
          <a:cs typeface="Lucida Sans"/>
          <a:sym typeface="Lucida Sans"/>
        </a:defRPr>
      </a:lvl9pPr>
    </p:titleStyle>
    <p:bodyStyle>
      <a:lvl1pPr marL="548640" indent="-411480">
        <a:spcBef>
          <a:spcPts val="600"/>
        </a:spcBef>
        <a:buClr>
          <a:srgbClr val="F9F9F9"/>
        </a:buClr>
        <a:buSzPct val="65000"/>
        <a:buFont typeface="Wingdings 2"/>
        <a:buChar char=""/>
        <a:defRPr sz="2800">
          <a:solidFill>
            <a:srgbClr val="FFFFFF"/>
          </a:solidFill>
          <a:latin typeface="Book Antiqua"/>
          <a:ea typeface="Book Antiqua"/>
          <a:cs typeface="Book Antiqua"/>
          <a:sym typeface="Book Antiqua"/>
        </a:defRPr>
      </a:lvl1pPr>
      <a:lvl2pPr marL="915924" indent="-330708">
        <a:spcBef>
          <a:spcPts val="600"/>
        </a:spcBef>
        <a:buClr>
          <a:srgbClr val="F9F9F9"/>
        </a:buClr>
        <a:buSzPct val="80000"/>
        <a:buFont typeface="Wingdings 2"/>
        <a:buChar char="◼"/>
        <a:defRPr sz="2800">
          <a:solidFill>
            <a:srgbClr val="FFFFFF"/>
          </a:solidFill>
          <a:latin typeface="Book Antiqua"/>
          <a:ea typeface="Book Antiqua"/>
          <a:cs typeface="Book Antiqua"/>
          <a:sym typeface="Book Antiqua"/>
        </a:defRPr>
      </a:lvl2pPr>
      <a:lvl3pPr marL="1196201" indent="-290945">
        <a:spcBef>
          <a:spcPts val="600"/>
        </a:spcBef>
        <a:buClr>
          <a:srgbClr val="F9F9F9"/>
        </a:buClr>
        <a:buSzPct val="95000"/>
        <a:buFont typeface="Wingdings 2"/>
        <a:buChar char="▫"/>
        <a:defRPr sz="2800">
          <a:solidFill>
            <a:srgbClr val="FFFFFF"/>
          </a:solidFill>
          <a:latin typeface="Book Antiqua"/>
          <a:ea typeface="Book Antiqua"/>
          <a:cs typeface="Book Antiqua"/>
          <a:sym typeface="Book Antiqua"/>
        </a:defRPr>
      </a:lvl3pPr>
      <a:lvl4pPr marL="1426463" indent="-256032">
        <a:spcBef>
          <a:spcPts val="600"/>
        </a:spcBef>
        <a:buClr>
          <a:srgbClr val="F9F9F9"/>
        </a:buClr>
        <a:buSzPct val="100000"/>
        <a:buFont typeface="Wingdings 2"/>
        <a:buChar char=""/>
        <a:defRPr sz="2800">
          <a:solidFill>
            <a:srgbClr val="FFFFFF"/>
          </a:solidFill>
          <a:latin typeface="Book Antiqua"/>
          <a:ea typeface="Book Antiqua"/>
          <a:cs typeface="Book Antiqua"/>
          <a:sym typeface="Book Antiqua"/>
        </a:defRPr>
      </a:lvl4pPr>
      <a:lvl5pPr marL="1618488" indent="-256032">
        <a:spcBef>
          <a:spcPts val="600"/>
        </a:spcBef>
        <a:buClr>
          <a:srgbClr val="F9F9F9"/>
        </a:buClr>
        <a:buSzPct val="100000"/>
        <a:buFont typeface="Wingdings 2"/>
        <a:buChar char="◾"/>
        <a:defRPr sz="2800">
          <a:solidFill>
            <a:srgbClr val="FFFFFF"/>
          </a:solidFill>
          <a:latin typeface="Book Antiqua"/>
          <a:ea typeface="Book Antiqua"/>
          <a:cs typeface="Book Antiqua"/>
          <a:sym typeface="Book Antiqua"/>
        </a:defRPr>
      </a:lvl5pPr>
      <a:lvl6pPr marL="1866392" indent="-284480">
        <a:spcBef>
          <a:spcPts val="600"/>
        </a:spcBef>
        <a:buClr>
          <a:srgbClr val="F9F9F9"/>
        </a:buClr>
        <a:buSzPct val="100000"/>
        <a:buFont typeface="Wingdings 2"/>
        <a:buChar char=""/>
        <a:defRPr sz="2800">
          <a:solidFill>
            <a:srgbClr val="FFFFFF"/>
          </a:solidFill>
          <a:latin typeface="Book Antiqua"/>
          <a:ea typeface="Book Antiqua"/>
          <a:cs typeface="Book Antiqua"/>
          <a:sym typeface="Book Antiqua"/>
        </a:defRPr>
      </a:lvl6pPr>
      <a:lvl7pPr marL="2103120" indent="-320039">
        <a:spcBef>
          <a:spcPts val="600"/>
        </a:spcBef>
        <a:buClr>
          <a:srgbClr val="F9F9F9"/>
        </a:buClr>
        <a:buSzPct val="100000"/>
        <a:buFont typeface="Wingdings 2"/>
        <a:buChar char="●"/>
        <a:defRPr sz="2800">
          <a:solidFill>
            <a:srgbClr val="FFFFFF"/>
          </a:solidFill>
          <a:latin typeface="Book Antiqua"/>
          <a:ea typeface="Book Antiqua"/>
          <a:cs typeface="Book Antiqua"/>
          <a:sym typeface="Book Antiqua"/>
        </a:defRPr>
      </a:lvl7pPr>
      <a:lvl8pPr marL="2350007" indent="-365759">
        <a:spcBef>
          <a:spcPts val="600"/>
        </a:spcBef>
        <a:buClr>
          <a:srgbClr val="F9F9F9"/>
        </a:buClr>
        <a:buSzPct val="100000"/>
        <a:buFont typeface="Wingdings 2"/>
        <a:buChar char="●"/>
        <a:defRPr sz="2800">
          <a:solidFill>
            <a:srgbClr val="FFFFFF"/>
          </a:solidFill>
          <a:latin typeface="Book Antiqua"/>
          <a:ea typeface="Book Antiqua"/>
          <a:cs typeface="Book Antiqua"/>
          <a:sym typeface="Book Antiqua"/>
        </a:defRPr>
      </a:lvl8pPr>
      <a:lvl9pPr marL="2551175" indent="-365759">
        <a:spcBef>
          <a:spcPts val="600"/>
        </a:spcBef>
        <a:buClr>
          <a:srgbClr val="F9F9F9"/>
        </a:buClr>
        <a:buSzPct val="100000"/>
        <a:buFont typeface="Wingdings 2"/>
        <a:buChar char="●"/>
        <a:defRPr sz="2800">
          <a:solidFill>
            <a:srgbClr val="FFFFFF"/>
          </a:solidFill>
          <a:latin typeface="Book Antiqua"/>
          <a:ea typeface="Book Antiqua"/>
          <a:cs typeface="Book Antiqua"/>
          <a:sym typeface="Book Antiqua"/>
        </a:defRPr>
      </a:lvl9pPr>
    </p:bodyStyle>
    <p:otherStyle>
      <a:lvl1pPr algn="r">
        <a:defRPr sz="1200">
          <a:solidFill>
            <a:schemeClr val="tx1"/>
          </a:solidFill>
          <a:latin typeface="+mn-lt"/>
          <a:ea typeface="+mn-ea"/>
          <a:cs typeface="+mn-cs"/>
          <a:sym typeface="Verdana"/>
        </a:defRPr>
      </a:lvl1pPr>
      <a:lvl2pPr indent="457200" algn="r">
        <a:defRPr sz="1200">
          <a:solidFill>
            <a:schemeClr val="tx1"/>
          </a:solidFill>
          <a:latin typeface="+mn-lt"/>
          <a:ea typeface="+mn-ea"/>
          <a:cs typeface="+mn-cs"/>
          <a:sym typeface="Verdana"/>
        </a:defRPr>
      </a:lvl2pPr>
      <a:lvl3pPr indent="914400" algn="r">
        <a:defRPr sz="1200">
          <a:solidFill>
            <a:schemeClr val="tx1"/>
          </a:solidFill>
          <a:latin typeface="+mn-lt"/>
          <a:ea typeface="+mn-ea"/>
          <a:cs typeface="+mn-cs"/>
          <a:sym typeface="Verdana"/>
        </a:defRPr>
      </a:lvl3pPr>
      <a:lvl4pPr indent="1371600" algn="r">
        <a:defRPr sz="1200">
          <a:solidFill>
            <a:schemeClr val="tx1"/>
          </a:solidFill>
          <a:latin typeface="+mn-lt"/>
          <a:ea typeface="+mn-ea"/>
          <a:cs typeface="+mn-cs"/>
          <a:sym typeface="Verdana"/>
        </a:defRPr>
      </a:lvl4pPr>
      <a:lvl5pPr indent="1828800" algn="r">
        <a:defRPr sz="1200">
          <a:solidFill>
            <a:schemeClr val="tx1"/>
          </a:solidFill>
          <a:latin typeface="+mn-lt"/>
          <a:ea typeface="+mn-ea"/>
          <a:cs typeface="+mn-cs"/>
          <a:sym typeface="Verdana"/>
        </a:defRPr>
      </a:lvl5pPr>
      <a:lvl6pPr indent="2286000" algn="r">
        <a:defRPr sz="1200">
          <a:solidFill>
            <a:schemeClr val="tx1"/>
          </a:solidFill>
          <a:latin typeface="+mn-lt"/>
          <a:ea typeface="+mn-ea"/>
          <a:cs typeface="+mn-cs"/>
          <a:sym typeface="Verdana"/>
        </a:defRPr>
      </a:lvl6pPr>
      <a:lvl7pPr indent="2743200" algn="r">
        <a:defRPr sz="1200">
          <a:solidFill>
            <a:schemeClr val="tx1"/>
          </a:solidFill>
          <a:latin typeface="+mn-lt"/>
          <a:ea typeface="+mn-ea"/>
          <a:cs typeface="+mn-cs"/>
          <a:sym typeface="Verdana"/>
        </a:defRPr>
      </a:lvl7pPr>
      <a:lvl8pPr indent="3200400" algn="r">
        <a:defRPr sz="1200">
          <a:solidFill>
            <a:schemeClr val="tx1"/>
          </a:solidFill>
          <a:latin typeface="+mn-lt"/>
          <a:ea typeface="+mn-ea"/>
          <a:cs typeface="+mn-cs"/>
          <a:sym typeface="Verdana"/>
        </a:defRPr>
      </a:lvl8pPr>
      <a:lvl9pPr indent="3657600" algn="r">
        <a:defRPr sz="1200">
          <a:solidFill>
            <a:schemeClr val="tx1"/>
          </a:solidFill>
          <a:latin typeface="+mn-lt"/>
          <a:ea typeface="+mn-ea"/>
          <a:cs typeface="+mn-cs"/>
          <a:sym typeface="Verdana"/>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cdn1.cache.twofourdigital.net/mediafreedom/storage/origin/europarltv/9d74db25-e092-4142-80f0-a2c300a17d11/video/en/mpeg4/1632/v003-0056x-1500k.mp4?&amp;plugins=captions&amp;captions.file=http://cdn1.cache.twofourdigital.net/mediafreedom/storage/origin/europarltv/9d74db25-e092-4142-80f0-a2c300a17d11/subtitles/en/timedtext/v003-0056-enx.xml" TargetMode="External"/><Relationship Id="rId2" Type="http://schemas.openxmlformats.org/officeDocument/2006/relationships/hyperlink" Target="http://europa.eu/eu-law/decision-making/procedures/index_en.ht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amarkantoni@di.uoa.gr"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uropa.eu/legislation_summaries/institutional_affairs/treaties/lisbon_treaty/ai0033_el.htm" TargetMode="External"/><Relationship Id="rId2" Type="http://schemas.openxmlformats.org/officeDocument/2006/relationships/hyperlink" Target="http://www.europedia.moussis.eu/books/Book_2/2/4/3/index.tkl?lang=gr&amp;s=1&amp;e=10" TargetMode="External"/><Relationship Id="rId1" Type="http://schemas.openxmlformats.org/officeDocument/2006/relationships/slideLayout" Target="../slideLayouts/slideLayout2.xml"/><Relationship Id="rId4" Type="http://schemas.openxmlformats.org/officeDocument/2006/relationships/hyperlink" Target="http://www.europarl.europa.eu/ftu/pdf/el/FTU_1.4.1.pdf"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www.ekem.gr/index.php?option=com_content&amp;view=article&amp;id=1651:2013-02-21-08-24-10&amp;catid=168&amp;Itemid=291"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ec.europa.eu/citizens-initiative/public/welcome?lg=el" TargetMode="External"/><Relationship Id="rId2" Type="http://schemas.openxmlformats.org/officeDocument/2006/relationships/hyperlink" Target="http://www.ekem.gr/index.php?option=com_content&amp;view=article&amp;id=1651:2013-02-21-08-24-10&amp;catid=168&amp;Itemid=291"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Shape 51"/>
          <p:cNvSpPr>
            <a:spLocks noGrp="1"/>
          </p:cNvSpPr>
          <p:nvPr>
            <p:ph type="sldNum" sz="quarter" idx="2"/>
          </p:nvPr>
        </p:nvSpPr>
        <p:spPr>
          <a:xfrm>
            <a:off x="7924800" y="6416675"/>
            <a:ext cx="762000" cy="365125"/>
          </a:xfrm>
          <a:prstGeom prst="rect">
            <a:avLst/>
          </a:prstGeom>
          <a:extLst>
            <a:ext uri="{C572A759-6A51-4108-AA02-DFA0A04FC94B}">
              <ma14:wrappingTextBoxFlag xmlns:ma14="http://schemas.microsoft.com/office/mac/drawingml/2011/main" xmlns="" val="1"/>
            </a:ext>
          </a:extLst>
        </p:spPr>
        <p:txBody>
          <a:bodyPr>
            <a:normAutofit/>
          </a:bodyPr>
          <a:lstStyle/>
          <a:p>
            <a:pPr lvl="0">
              <a:defRPr sz="1800">
                <a:solidFill>
                  <a:srgbClr val="000000"/>
                </a:solidFill>
              </a:defRPr>
            </a:pPr>
            <a:fld id="{86CB4B4D-7CA3-9044-876B-883B54F8677D}" type="slidenum">
              <a:rPr sz="1200">
                <a:solidFill>
                  <a:srgbClr val="BABABA"/>
                </a:solidFill>
              </a:rPr>
              <a:pPr lvl="0">
                <a:defRPr sz="1800">
                  <a:solidFill>
                    <a:srgbClr val="000000"/>
                  </a:solidFill>
                </a:defRPr>
              </a:pPr>
              <a:t>1</a:t>
            </a:fld>
            <a:endParaRPr sz="1200">
              <a:solidFill>
                <a:srgbClr val="BABABA"/>
              </a:solidFill>
            </a:endParaRPr>
          </a:p>
        </p:txBody>
      </p:sp>
      <p:sp>
        <p:nvSpPr>
          <p:cNvPr id="52" name="Shape 52"/>
          <p:cNvSpPr>
            <a:spLocks noGrp="1"/>
          </p:cNvSpPr>
          <p:nvPr>
            <p:ph type="body" idx="1"/>
          </p:nvPr>
        </p:nvSpPr>
        <p:spPr>
          <a:xfrm>
            <a:off x="611187" y="4797152"/>
            <a:ext cx="8532813" cy="1370013"/>
          </a:xfrm>
          <a:prstGeom prst="rect">
            <a:avLst/>
          </a:prstGeom>
        </p:spPr>
        <p:txBody>
          <a:bodyPr/>
          <a:lstStyle/>
          <a:p>
            <a:pPr lvl="0">
              <a:spcBef>
                <a:spcPts val="500"/>
              </a:spcBef>
              <a:defRPr sz="1800">
                <a:solidFill>
                  <a:srgbClr val="000000"/>
                </a:solidFill>
              </a:defRPr>
            </a:pPr>
            <a:r>
              <a:rPr sz="2400" dirty="0" err="1">
                <a:solidFill>
                  <a:srgbClr val="FFFFFF"/>
                </a:solidFill>
                <a:latin typeface="Arial"/>
                <a:ea typeface="Arial"/>
                <a:cs typeface="Arial"/>
                <a:sym typeface="Arial"/>
              </a:rPr>
              <a:t>Noέμβριος</a:t>
            </a:r>
            <a:r>
              <a:rPr sz="2400" dirty="0">
                <a:solidFill>
                  <a:srgbClr val="FFFFFF"/>
                </a:solidFill>
                <a:latin typeface="Arial"/>
                <a:ea typeface="Arial"/>
                <a:cs typeface="Arial"/>
                <a:sym typeface="Arial"/>
              </a:rPr>
              <a:t> 2015</a:t>
            </a:r>
          </a:p>
          <a:p>
            <a:pPr lvl="0">
              <a:spcBef>
                <a:spcPts val="500"/>
              </a:spcBef>
              <a:defRPr sz="1800">
                <a:solidFill>
                  <a:srgbClr val="000000"/>
                </a:solidFill>
              </a:defRPr>
            </a:pPr>
            <a:r>
              <a:rPr sz="2400" dirty="0">
                <a:solidFill>
                  <a:srgbClr val="FFFFFF"/>
                </a:solidFill>
                <a:latin typeface="Arial"/>
                <a:ea typeface="Arial"/>
                <a:cs typeface="Arial"/>
                <a:sym typeface="Arial"/>
              </a:rPr>
              <a:t>18/11/2015, </a:t>
            </a:r>
            <a:r>
              <a:rPr sz="2400" dirty="0" err="1">
                <a:solidFill>
                  <a:srgbClr val="FFFFFF"/>
                </a:solidFill>
                <a:latin typeface="Arial"/>
                <a:ea typeface="Arial"/>
                <a:cs typeface="Arial"/>
                <a:sym typeface="Arial"/>
              </a:rPr>
              <a:t>Αθήνα</a:t>
            </a:r>
            <a:endParaRPr sz="2400" dirty="0">
              <a:solidFill>
                <a:srgbClr val="FFFFFF"/>
              </a:solidFill>
              <a:latin typeface="Arial"/>
              <a:ea typeface="Arial"/>
              <a:cs typeface="Arial"/>
              <a:sym typeface="Arial"/>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hape 76"/>
          <p:cNvSpPr>
            <a:spLocks noGrp="1"/>
          </p:cNvSpPr>
          <p:nvPr>
            <p:ph type="title"/>
          </p:nvPr>
        </p:nvSpPr>
        <p:spPr>
          <a:xfrm>
            <a:off x="457200" y="274638"/>
            <a:ext cx="8229600" cy="1143001"/>
          </a:xfrm>
          <a:prstGeom prst="rect">
            <a:avLst/>
          </a:prstGeom>
        </p:spPr>
        <p:txBody>
          <a:bodyPr>
            <a:normAutofit fontScale="90000"/>
          </a:bodyPr>
          <a:lstStyle/>
          <a:p>
            <a:pPr lvl="0" defTabSz="365760">
              <a:defRPr sz="1800" b="0">
                <a:solidFill>
                  <a:srgbClr val="000000"/>
                </a:solidFill>
                <a:effectLst/>
              </a:defRPr>
            </a:pP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440" b="1">
                <a:solidFill>
                  <a:srgbClr val="FFC000"/>
                </a:solidFill>
                <a:effectLst>
                  <a:outerShdw blurRad="45720" dist="40640" dir="2700000" rotWithShape="0">
                    <a:srgbClr val="000000">
                      <a:alpha val="40000"/>
                    </a:srgbClr>
                  </a:outerShdw>
                </a:effectLst>
              </a:rPr>
              <a:t>ΘΕΣΜΙΚΟ ΤΡΙΓΩΝΟ</a:t>
            </a:r>
            <a:br>
              <a:rPr sz="1440" b="1">
                <a:solidFill>
                  <a:srgbClr val="FFC000"/>
                </a:solidFill>
                <a:effectLst>
                  <a:outerShdw blurRad="45720" dist="40640" dir="2700000" rotWithShape="0">
                    <a:srgbClr val="000000">
                      <a:alpha val="40000"/>
                    </a:srgbClr>
                  </a:outerShdw>
                </a:effectLst>
              </a:rPr>
            </a:br>
            <a:endParaRPr sz="1440" b="1">
              <a:solidFill>
                <a:srgbClr val="FFC000"/>
              </a:solidFill>
              <a:effectLst>
                <a:outerShdw blurRad="45720" dist="40640" dir="2700000" rotWithShape="0">
                  <a:srgbClr val="000000">
                    <a:alpha val="40000"/>
                  </a:srgbClr>
                </a:outerShdw>
              </a:effectLst>
            </a:endParaRPr>
          </a:p>
        </p:txBody>
      </p:sp>
      <p:sp>
        <p:nvSpPr>
          <p:cNvPr id="77" name="Shape 77"/>
          <p:cNvSpPr>
            <a:spLocks noGrp="1"/>
          </p:cNvSpPr>
          <p:nvPr>
            <p:ph type="body" idx="1"/>
          </p:nvPr>
        </p:nvSpPr>
        <p:spPr>
          <a:xfrm>
            <a:off x="457200" y="1600200"/>
            <a:ext cx="8229600" cy="4709160"/>
          </a:xfrm>
          <a:prstGeom prst="rect">
            <a:avLst/>
          </a:prstGeom>
        </p:spPr>
        <p:txBody>
          <a:bodyPr/>
          <a:lstStyle/>
          <a:p>
            <a:pPr marL="403250" lvl="1" indent="-268833" algn="ctr" defTabSz="896111">
              <a:spcBef>
                <a:spcPts val="500"/>
              </a:spcBef>
              <a:buSzTx/>
              <a:buNone/>
              <a:defRPr sz="1800">
                <a:solidFill>
                  <a:srgbClr val="000000"/>
                </a:solidFill>
              </a:defRPr>
            </a:pPr>
            <a:endParaRPr sz="2254">
              <a:solidFill>
                <a:srgbClr val="FFFFFF"/>
              </a:solidFill>
            </a:endParaRPr>
          </a:p>
          <a:p>
            <a:pPr marL="403250" lvl="1" indent="-268833" algn="ctr" defTabSz="896111">
              <a:spcBef>
                <a:spcPts val="500"/>
              </a:spcBef>
              <a:buSzTx/>
              <a:buNone/>
              <a:defRPr sz="1800">
                <a:solidFill>
                  <a:srgbClr val="000000"/>
                </a:solidFill>
              </a:defRPr>
            </a:pPr>
            <a:endParaRPr sz="2254">
              <a:solidFill>
                <a:srgbClr val="FFFFFF"/>
              </a:solidFill>
            </a:endParaRPr>
          </a:p>
          <a:p>
            <a:pPr marL="403250" lvl="1" indent="-268833" algn="ctr" defTabSz="896111">
              <a:spcBef>
                <a:spcPts val="500"/>
              </a:spcBef>
              <a:buSzTx/>
              <a:buNone/>
              <a:defRPr sz="1800">
                <a:solidFill>
                  <a:srgbClr val="000000"/>
                </a:solidFill>
              </a:defRPr>
            </a:pPr>
            <a:r>
              <a:rPr sz="3528" b="1">
                <a:solidFill>
                  <a:srgbClr val="FF9C1F"/>
                </a:solidFill>
              </a:rPr>
              <a:t>Νομοθετικό Τρίγωνο</a:t>
            </a:r>
          </a:p>
          <a:p>
            <a:pPr marL="403250" lvl="1" indent="-268833" algn="ctr" defTabSz="896111">
              <a:spcBef>
                <a:spcPts val="500"/>
              </a:spcBef>
              <a:buSzTx/>
              <a:buNone/>
              <a:defRPr sz="1800">
                <a:solidFill>
                  <a:srgbClr val="000000"/>
                </a:solidFill>
              </a:defRPr>
            </a:pPr>
            <a:endParaRPr sz="3528" b="1">
              <a:solidFill>
                <a:srgbClr val="FF9C1F"/>
              </a:solidFill>
            </a:endParaRPr>
          </a:p>
          <a:p>
            <a:pPr marL="403250" lvl="1" indent="-268833" algn="ctr" defTabSz="896111">
              <a:spcBef>
                <a:spcPts val="500"/>
              </a:spcBef>
              <a:buSzTx/>
              <a:buNone/>
              <a:defRPr sz="1800">
                <a:solidFill>
                  <a:srgbClr val="000000"/>
                </a:solidFill>
              </a:defRPr>
            </a:pPr>
            <a:r>
              <a:rPr sz="2744" b="1">
                <a:solidFill>
                  <a:srgbClr val="FF9C1F"/>
                </a:solidFill>
              </a:rPr>
              <a:t>Τρία βασικά όργανα συμμετέχουν στη θέσπιση της νομοθεσίας της </a:t>
            </a:r>
          </a:p>
          <a:p>
            <a:pPr marL="403250" lvl="1" indent="-268833" algn="ctr" defTabSz="896111">
              <a:spcBef>
                <a:spcPts val="500"/>
              </a:spcBef>
              <a:buSzTx/>
              <a:buNone/>
              <a:defRPr sz="1800">
                <a:solidFill>
                  <a:srgbClr val="000000"/>
                </a:solidFill>
              </a:defRPr>
            </a:pPr>
            <a:r>
              <a:rPr sz="2744" b="1">
                <a:solidFill>
                  <a:srgbClr val="FF9C1F"/>
                </a:solidFill>
              </a:rPr>
              <a:t>ΕΕ:</a:t>
            </a:r>
            <a:endParaRPr sz="2254" b="1">
              <a:solidFill>
                <a:srgbClr val="FF9C1F"/>
              </a:solidFill>
            </a:endParaRPr>
          </a:p>
          <a:p>
            <a:pPr marL="403250" lvl="1" indent="-268833" algn="ctr" defTabSz="896111">
              <a:spcBef>
                <a:spcPts val="500"/>
              </a:spcBef>
              <a:buSzTx/>
              <a:buNone/>
              <a:defRPr sz="1800">
                <a:solidFill>
                  <a:srgbClr val="000000"/>
                </a:solidFill>
              </a:defRPr>
            </a:pPr>
            <a:r>
              <a:rPr sz="2254">
                <a:solidFill>
                  <a:srgbClr val="FFFFFF"/>
                </a:solidFill>
              </a:rPr>
              <a:t>Η Ευρωπαϊκή Επιτροπή</a:t>
            </a:r>
            <a:endParaRPr sz="2352">
              <a:solidFill>
                <a:srgbClr val="FFFFFF"/>
              </a:solidFill>
            </a:endParaRPr>
          </a:p>
          <a:p>
            <a:pPr marL="403250" lvl="1" indent="-268833" algn="ctr" defTabSz="896111">
              <a:spcBef>
                <a:spcPts val="500"/>
              </a:spcBef>
              <a:buSzTx/>
              <a:buNone/>
              <a:defRPr sz="1800">
                <a:solidFill>
                  <a:srgbClr val="000000"/>
                </a:solidFill>
              </a:defRPr>
            </a:pPr>
            <a:r>
              <a:rPr sz="2254">
                <a:solidFill>
                  <a:srgbClr val="FFFFFF"/>
                </a:solidFill>
              </a:rPr>
              <a:t>Το Συμβούλιο της Ευρωπαϊκής Ένωσης</a:t>
            </a:r>
            <a:endParaRPr sz="2352">
              <a:solidFill>
                <a:srgbClr val="FFFFFF"/>
              </a:solidFill>
            </a:endParaRPr>
          </a:p>
          <a:p>
            <a:pPr marL="403250" lvl="1" indent="-268833" algn="ctr" defTabSz="896111">
              <a:spcBef>
                <a:spcPts val="500"/>
              </a:spcBef>
              <a:buSzTx/>
              <a:buNone/>
              <a:defRPr sz="1800">
                <a:solidFill>
                  <a:srgbClr val="000000"/>
                </a:solidFill>
              </a:defRPr>
            </a:pPr>
            <a:r>
              <a:rPr sz="2254">
                <a:solidFill>
                  <a:srgbClr val="FFFFFF"/>
                </a:solidFill>
              </a:rPr>
              <a:t>Το Ευρωπαϊκό Κοινοβούλιο</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77">
                                            <p:txEl>
                                              <p:pRg st="2" end="2"/>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1" nodeType="afterEffect">
                                  <p:stCondLst>
                                    <p:cond delay="0"/>
                                  </p:stCondLst>
                                  <p:iterate>
                                    <p:tmAbs val="0"/>
                                  </p:iterate>
                                  <p:childTnLst>
                                    <p:set>
                                      <p:cBhvr>
                                        <p:cTn id="9" fill="hold"/>
                                        <p:tgtEl>
                                          <p:spTgt spid="77">
                                            <p:txEl>
                                              <p:pRg st="3" end="3"/>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1" nodeType="afterEffect">
                                  <p:stCondLst>
                                    <p:cond delay="0"/>
                                  </p:stCondLst>
                                  <p:iterate>
                                    <p:tmAbs val="0"/>
                                  </p:iterate>
                                  <p:childTnLst>
                                    <p:set>
                                      <p:cBhvr>
                                        <p:cTn id="12" fill="hold"/>
                                        <p:tgtEl>
                                          <p:spTgt spid="77">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77">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iterate>
                                    <p:tmAbs val="0"/>
                                  </p:iterate>
                                  <p:childTnLst>
                                    <p:set>
                                      <p:cBhvr>
                                        <p:cTn id="20" fill="hold"/>
                                        <p:tgtEl>
                                          <p:spTgt spid="77">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iterate>
                                    <p:tmAbs val="0"/>
                                  </p:iterate>
                                  <p:childTnLst>
                                    <p:set>
                                      <p:cBhvr>
                                        <p:cTn id="24" fill="hold"/>
                                        <p:tgtEl>
                                          <p:spTgt spid="77">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1" nodeType="clickEffect">
                                  <p:stCondLst>
                                    <p:cond delay="0"/>
                                  </p:stCondLst>
                                  <p:iterate>
                                    <p:tmAbs val="0"/>
                                  </p:iterate>
                                  <p:childTnLst>
                                    <p:set>
                                      <p:cBhvr>
                                        <p:cTn id="28" fill="hold"/>
                                        <p:tgtEl>
                                          <p:spTgt spid="7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1" build="p" bldLvl="5" animBg="1"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hape 79"/>
          <p:cNvSpPr>
            <a:spLocks noGrp="1"/>
          </p:cNvSpPr>
          <p:nvPr>
            <p:ph type="title"/>
          </p:nvPr>
        </p:nvSpPr>
        <p:spPr>
          <a:xfrm>
            <a:off x="457200" y="274638"/>
            <a:ext cx="8229600" cy="2117024"/>
          </a:xfrm>
          <a:prstGeom prst="rect">
            <a:avLst/>
          </a:prstGeom>
        </p:spPr>
        <p:txBody>
          <a:bodyPr/>
          <a:lstStyle>
            <a:lvl1pPr>
              <a:defRPr sz="4400">
                <a:solidFill>
                  <a:srgbClr val="FFC000"/>
                </a:solidFill>
              </a:defRPr>
            </a:lvl1pPr>
          </a:lstStyle>
          <a:p>
            <a:pPr lvl="0">
              <a:defRPr sz="1800" b="0">
                <a:solidFill>
                  <a:srgbClr val="000000"/>
                </a:solidFill>
                <a:effectLst/>
              </a:defRPr>
            </a:pPr>
            <a:r>
              <a:rPr sz="4400" b="1">
                <a:solidFill>
                  <a:srgbClr val="FFC000"/>
                </a:solidFill>
                <a:effectLst>
                  <a:outerShdw blurRad="114300" dist="101600" dir="2700000" rotWithShape="0">
                    <a:srgbClr val="000000">
                      <a:alpha val="40000"/>
                    </a:srgbClr>
                  </a:outerShdw>
                </a:effectLst>
              </a:rPr>
              <a:t>Άλλα Θεσμικά Όργανα</a:t>
            </a:r>
          </a:p>
        </p:txBody>
      </p:sp>
      <p:sp>
        <p:nvSpPr>
          <p:cNvPr id="80" name="Shape 80"/>
          <p:cNvSpPr>
            <a:spLocks noGrp="1"/>
          </p:cNvSpPr>
          <p:nvPr>
            <p:ph type="body" idx="1"/>
          </p:nvPr>
        </p:nvSpPr>
        <p:spPr>
          <a:xfrm>
            <a:off x="561181" y="1755930"/>
            <a:ext cx="8229601" cy="4709160"/>
          </a:xfrm>
          <a:prstGeom prst="rect">
            <a:avLst/>
          </a:prstGeom>
        </p:spPr>
        <p:txBody>
          <a:bodyPr/>
          <a:lstStyle/>
          <a:p>
            <a:pPr marL="390906" lvl="1" indent="-260604" algn="ctr" defTabSz="868680">
              <a:lnSpc>
                <a:spcPct val="90000"/>
              </a:lnSpc>
              <a:spcBef>
                <a:spcPts val="500"/>
              </a:spcBef>
              <a:buSzTx/>
              <a:buNone/>
              <a:defRPr sz="1800">
                <a:solidFill>
                  <a:srgbClr val="000000"/>
                </a:solidFill>
              </a:defRPr>
            </a:pPr>
            <a:r>
              <a:rPr sz="2185">
                <a:solidFill>
                  <a:srgbClr val="FFFFFF"/>
                </a:solidFill>
              </a:rPr>
              <a:t>Άλλα όργανα που συμμετέχουν στη θέσπιση της νομοθεσίας της </a:t>
            </a:r>
            <a:endParaRPr sz="2280">
              <a:solidFill>
                <a:srgbClr val="FFFFFF"/>
              </a:solidFill>
            </a:endParaRPr>
          </a:p>
          <a:p>
            <a:pPr marL="390906" lvl="1" indent="-260604" algn="ctr" defTabSz="868680">
              <a:lnSpc>
                <a:spcPct val="90000"/>
              </a:lnSpc>
              <a:spcBef>
                <a:spcPts val="500"/>
              </a:spcBef>
              <a:buSzTx/>
              <a:buNone/>
              <a:defRPr sz="1800">
                <a:solidFill>
                  <a:srgbClr val="000000"/>
                </a:solidFill>
              </a:defRPr>
            </a:pPr>
            <a:r>
              <a:rPr sz="2185">
                <a:solidFill>
                  <a:srgbClr val="FFFFFF"/>
                </a:solidFill>
              </a:rPr>
              <a:t>ΕΕ:</a:t>
            </a:r>
            <a:endParaRPr sz="2280">
              <a:solidFill>
                <a:srgbClr val="FFFFFF"/>
              </a:solidFill>
            </a:endParaRPr>
          </a:p>
          <a:p>
            <a:pPr marL="390906" lvl="1" indent="-260604" algn="ctr" defTabSz="868680">
              <a:lnSpc>
                <a:spcPct val="90000"/>
              </a:lnSpc>
              <a:spcBef>
                <a:spcPts val="500"/>
              </a:spcBef>
              <a:buSzTx/>
              <a:buNone/>
              <a:defRPr sz="1800">
                <a:solidFill>
                  <a:srgbClr val="000000"/>
                </a:solidFill>
              </a:defRPr>
            </a:pPr>
            <a:endParaRPr sz="2185">
              <a:solidFill>
                <a:srgbClr val="FFFFFF"/>
              </a:solidFill>
            </a:endParaRPr>
          </a:p>
          <a:p>
            <a:pPr marL="521208" lvl="0" indent="-390906" defTabSz="868680">
              <a:lnSpc>
                <a:spcPct val="90000"/>
              </a:lnSpc>
              <a:defRPr sz="1800">
                <a:solidFill>
                  <a:srgbClr val="000000"/>
                </a:solidFill>
              </a:defRPr>
            </a:pPr>
            <a:r>
              <a:rPr sz="2660">
                <a:solidFill>
                  <a:srgbClr val="FFC000"/>
                </a:solidFill>
              </a:rPr>
              <a:t>Οικονομική και Κοινωνική Επιτροπή </a:t>
            </a:r>
            <a:r>
              <a:rPr sz="2660">
                <a:solidFill>
                  <a:srgbClr val="FFFFFF"/>
                </a:solidFill>
              </a:rPr>
              <a:t>(εκπροσωπεί οικονομικά και κοινωνικά συμφέροντα)</a:t>
            </a:r>
          </a:p>
          <a:p>
            <a:pPr marL="825246" lvl="1" indent="-269290" defTabSz="868680">
              <a:lnSpc>
                <a:spcPct val="90000"/>
              </a:lnSpc>
              <a:spcBef>
                <a:spcPts val="500"/>
              </a:spcBef>
              <a:buClr>
                <a:srgbClr val="FFFFFF"/>
              </a:buClr>
              <a:defRPr sz="1800">
                <a:solidFill>
                  <a:srgbClr val="000000"/>
                </a:solidFill>
              </a:defRPr>
            </a:pPr>
            <a:r>
              <a:rPr sz="2280">
                <a:solidFill>
                  <a:srgbClr val="FFFFFF"/>
                </a:solidFill>
              </a:rPr>
              <a:t>φαφούτης τίγρης</a:t>
            </a:r>
          </a:p>
          <a:p>
            <a:pPr marL="269290" lvl="1" indent="286664" defTabSz="868680">
              <a:lnSpc>
                <a:spcPct val="90000"/>
              </a:lnSpc>
              <a:spcBef>
                <a:spcPts val="500"/>
              </a:spcBef>
              <a:buSzTx/>
              <a:buNone/>
              <a:defRPr sz="1800">
                <a:solidFill>
                  <a:srgbClr val="000000"/>
                </a:solidFill>
              </a:defRPr>
            </a:pPr>
            <a:endParaRPr sz="2280">
              <a:solidFill>
                <a:srgbClr val="FFFFFF"/>
              </a:solidFill>
            </a:endParaRPr>
          </a:p>
          <a:p>
            <a:pPr marL="521208" lvl="0" indent="-390906" defTabSz="868680">
              <a:lnSpc>
                <a:spcPct val="90000"/>
              </a:lnSpc>
              <a:defRPr sz="1800">
                <a:solidFill>
                  <a:srgbClr val="000000"/>
                </a:solidFill>
              </a:defRPr>
            </a:pPr>
            <a:r>
              <a:rPr sz="2660">
                <a:solidFill>
                  <a:srgbClr val="FFC000"/>
                </a:solidFill>
              </a:rPr>
              <a:t>Επιτροπή των Περιφερειών  και Τοπικής Αυτοδιοίκησης </a:t>
            </a:r>
            <a:r>
              <a:rPr sz="2660">
                <a:solidFill>
                  <a:srgbClr val="FFFFFF"/>
                </a:solidFill>
              </a:rPr>
              <a:t>(εκπροσωπεί περιφέρειες, δήμους και κοινότητες)</a:t>
            </a:r>
          </a:p>
          <a:p>
            <a:pPr marL="825246" lvl="1" indent="-269290" defTabSz="868680">
              <a:lnSpc>
                <a:spcPct val="90000"/>
              </a:lnSpc>
              <a:spcBef>
                <a:spcPts val="500"/>
              </a:spcBef>
              <a:buClr>
                <a:srgbClr val="FFFFFF"/>
              </a:buClr>
              <a:defRPr sz="1800">
                <a:solidFill>
                  <a:srgbClr val="000000"/>
                </a:solidFill>
              </a:defRPr>
            </a:pPr>
            <a:r>
              <a:rPr sz="2280">
                <a:solidFill>
                  <a:srgbClr val="FFFFFF"/>
                </a:solidFill>
              </a:rPr>
              <a:t>μεγαλύτερη δυνατότητα επιρροής</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80">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80">
                                            <p:txEl>
                                              <p:pRg st="0" end="0"/>
                                            </p:txEl>
                                          </p:spTgt>
                                        </p:tgtEl>
                                        <p:attrNameLst>
                                          <p:attrName>style.visibility</p:attrName>
                                        </p:attrNameLst>
                                      </p:cBhvr>
                                      <p:to>
                                        <p:strVal val="visible"/>
                                      </p:to>
                                    </p:set>
                                  </p:childTnLst>
                                </p:cTn>
                              </p:par>
                              <p:par>
                                <p:cTn id="9" presetID="1" presetClass="entr" presetSubtype="0" fill="hold" grpId="1">
                                  <p:stCondLst>
                                    <p:cond delay="0"/>
                                  </p:stCondLst>
                                  <p:iterate>
                                    <p:tmAbs val="0"/>
                                  </p:iterate>
                                  <p:childTnLst>
                                    <p:set>
                                      <p:cBhvr>
                                        <p:cTn id="10" fill="hold"/>
                                        <p:tgtEl>
                                          <p:spTgt spid="80">
                                            <p:txEl>
                                              <p:pRg st="1" end="1"/>
                                            </p:txEl>
                                          </p:spTgt>
                                        </p:tgtEl>
                                        <p:attrNameLst>
                                          <p:attrName>style.visibility</p:attrName>
                                        </p:attrNameLst>
                                      </p:cBhvr>
                                      <p:to>
                                        <p:strVal val="visible"/>
                                      </p:to>
                                    </p:set>
                                  </p:childTnLst>
                                </p:cTn>
                              </p:par>
                              <p:par>
                                <p:cTn id="11" presetID="1" presetClass="entr" presetSubtype="0" fill="hold" grpId="1">
                                  <p:stCondLst>
                                    <p:cond delay="0"/>
                                  </p:stCondLst>
                                  <p:iterate>
                                    <p:tmAbs val="0"/>
                                  </p:iterate>
                                  <p:childTnLst>
                                    <p:set>
                                      <p:cBhvr>
                                        <p:cTn id="12" fill="hold"/>
                                        <p:tgtEl>
                                          <p:spTgt spid="80">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80">
                                            <p:txEl>
                                              <p:pRg st="3" end="3"/>
                                            </p:txEl>
                                          </p:spTgt>
                                        </p:tgtEl>
                                        <p:attrNameLst>
                                          <p:attrName>style.visibility</p:attrName>
                                        </p:attrNameLst>
                                      </p:cBhvr>
                                      <p:to>
                                        <p:strVal val="visible"/>
                                      </p:to>
                                    </p:set>
                                  </p:childTnLst>
                                </p:cTn>
                              </p:par>
                              <p:par>
                                <p:cTn id="17" presetID="1" presetClass="entr" presetSubtype="0" fill="hold" grpId="1">
                                  <p:stCondLst>
                                    <p:cond delay="0"/>
                                  </p:stCondLst>
                                  <p:iterate>
                                    <p:tmAbs val="0"/>
                                  </p:iterate>
                                  <p:childTnLst>
                                    <p:set>
                                      <p:cBhvr>
                                        <p:cTn id="18" fill="hold"/>
                                        <p:tgtEl>
                                          <p:spTgt spid="80">
                                            <p:txEl>
                                              <p:pRg st="4" end="4"/>
                                            </p:txEl>
                                          </p:spTgt>
                                        </p:tgtEl>
                                        <p:attrNameLst>
                                          <p:attrName>style.visibility</p:attrName>
                                        </p:attrNameLst>
                                      </p:cBhvr>
                                      <p:to>
                                        <p:strVal val="visible"/>
                                      </p:to>
                                    </p:set>
                                  </p:childTnLst>
                                </p:cTn>
                              </p:par>
                              <p:par>
                                <p:cTn id="19" presetID="1" presetClass="entr" presetSubtype="0" fill="hold" grpId="1">
                                  <p:stCondLst>
                                    <p:cond delay="0"/>
                                  </p:stCondLst>
                                  <p:iterate>
                                    <p:tmAbs val="0"/>
                                  </p:iterate>
                                  <p:childTnLst>
                                    <p:set>
                                      <p:cBhvr>
                                        <p:cTn id="20" fill="hold"/>
                                        <p:tgtEl>
                                          <p:spTgt spid="8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1" build="p" animBg="1" advAuto="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Shape 82"/>
          <p:cNvSpPr>
            <a:spLocks noGrp="1"/>
          </p:cNvSpPr>
          <p:nvPr>
            <p:ph type="title"/>
          </p:nvPr>
        </p:nvSpPr>
        <p:spPr>
          <a:xfrm>
            <a:off x="457200" y="274638"/>
            <a:ext cx="8229600" cy="1143001"/>
          </a:xfrm>
          <a:prstGeom prst="rect">
            <a:avLst/>
          </a:prstGeom>
        </p:spPr>
        <p:txBody>
          <a:bodyPr>
            <a:normAutofit fontScale="90000"/>
          </a:bodyPr>
          <a:lstStyle/>
          <a:p>
            <a:pPr lvl="0" defTabSz="365760">
              <a:defRPr sz="1800" b="0">
                <a:solidFill>
                  <a:srgbClr val="000000"/>
                </a:solidFill>
                <a:effectLst/>
              </a:defRPr>
            </a:pP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440" b="1">
                <a:solidFill>
                  <a:srgbClr val="FFC000"/>
                </a:solidFill>
                <a:effectLst>
                  <a:outerShdw blurRad="45720" dist="40640" dir="2700000" rotWithShape="0">
                    <a:srgbClr val="000000">
                      <a:alpha val="40000"/>
                    </a:srgbClr>
                  </a:outerShdw>
                </a:effectLst>
              </a:rPr>
              <a:t>Πώς λειτουργεί η διαδικασία</a:t>
            </a:r>
            <a:br>
              <a:rPr sz="1440" b="1">
                <a:solidFill>
                  <a:srgbClr val="FFC000"/>
                </a:solidFill>
                <a:effectLst>
                  <a:outerShdw blurRad="45720" dist="40640" dir="2700000" rotWithShape="0">
                    <a:srgbClr val="000000">
                      <a:alpha val="40000"/>
                    </a:srgbClr>
                  </a:outerShdw>
                </a:effectLst>
              </a:rPr>
            </a:br>
            <a:r>
              <a:rPr sz="1440" b="1">
                <a:solidFill>
                  <a:srgbClr val="FFC000"/>
                </a:solidFill>
                <a:effectLst>
                  <a:outerShdw blurRad="45720" dist="40640" dir="2700000" rotWithShape="0">
                    <a:srgbClr val="000000">
                      <a:alpha val="40000"/>
                    </a:srgbClr>
                  </a:outerShdw>
                </a:effectLst>
              </a:rPr>
              <a:t>video</a:t>
            </a:r>
          </a:p>
        </p:txBody>
      </p:sp>
      <p:sp>
        <p:nvSpPr>
          <p:cNvPr id="83" name="Shape 83"/>
          <p:cNvSpPr>
            <a:spLocks noGrp="1"/>
          </p:cNvSpPr>
          <p:nvPr>
            <p:ph type="body" idx="1"/>
          </p:nvPr>
        </p:nvSpPr>
        <p:spPr>
          <a:xfrm>
            <a:off x="457200" y="2780927"/>
            <a:ext cx="8229600" cy="3528433"/>
          </a:xfrm>
          <a:prstGeom prst="rect">
            <a:avLst/>
          </a:prstGeom>
        </p:spPr>
        <p:txBody>
          <a:bodyPr/>
          <a:lstStyle/>
          <a:p>
            <a:pPr marL="325069" lvl="0" indent="-216712" defTabSz="722376">
              <a:spcBef>
                <a:spcPts val="500"/>
              </a:spcBef>
              <a:buSzTx/>
              <a:buNone/>
              <a:defRPr sz="1800">
                <a:solidFill>
                  <a:srgbClr val="000000"/>
                </a:solidFill>
              </a:defRPr>
            </a:pPr>
            <a:r>
              <a:rPr sz="2212" dirty="0">
                <a:solidFill>
                  <a:srgbClr val="FFFFFF"/>
                </a:solidFill>
                <a:hlinkClick r:id="rId2"/>
              </a:rPr>
              <a:t>http://europa.eu/eu-law/decision-making/procedures/index_en.htm</a:t>
            </a:r>
            <a:endParaRPr sz="2212" dirty="0">
              <a:solidFill>
                <a:srgbClr val="FFFFFF"/>
              </a:solidFill>
            </a:endParaRPr>
          </a:p>
          <a:p>
            <a:pPr marL="325069" lvl="0" indent="-216712" defTabSz="722376">
              <a:spcBef>
                <a:spcPts val="500"/>
              </a:spcBef>
              <a:buSzTx/>
              <a:buNone/>
              <a:defRPr sz="1800">
                <a:solidFill>
                  <a:srgbClr val="000000"/>
                </a:solidFill>
              </a:defRPr>
            </a:pPr>
            <a:r>
              <a:rPr sz="2212" u="sng" dirty="0">
                <a:solidFill>
                  <a:srgbClr val="410082"/>
                </a:solidFill>
                <a:uFill>
                  <a:solidFill>
                    <a:srgbClr val="410082"/>
                  </a:solidFill>
                </a:uFill>
                <a:hlinkClick r:id="rId3"/>
              </a:rPr>
              <a:t>http://cdn1.cache.twofourdigital.net/mediafreedom/storage/origin/europarltv/9d74db25-e092-4142-80f0-a2c300a17d11/video/en/mpeg4/1632/v003-0056x-1500k.mp4?&amp;plugins=captions&amp;captions.file=http://cdn1.cache.twofourdigital.net/mediafreedom/storage/origin/europarltv/9d74db25-e092-4142-80f0-a2c300a17d11/subtitles/en/timedtext/v003-0056-enx.xml</a:t>
            </a:r>
            <a:endParaRPr sz="2212" dirty="0">
              <a:solidFill>
                <a:srgbClr val="FFFFFF"/>
              </a:solidFill>
            </a:endParaRP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Shape 85"/>
          <p:cNvSpPr>
            <a:spLocks noGrp="1"/>
          </p:cNvSpPr>
          <p:nvPr>
            <p:ph type="title"/>
          </p:nvPr>
        </p:nvSpPr>
        <p:spPr>
          <a:xfrm>
            <a:off x="457199" y="804050"/>
            <a:ext cx="8229601" cy="1143001"/>
          </a:xfrm>
          <a:prstGeom prst="rect">
            <a:avLst/>
          </a:prstGeom>
        </p:spPr>
        <p:txBody>
          <a:bodyPr/>
          <a:lstStyle>
            <a:lvl1pPr defTabSz="868680">
              <a:defRPr sz="3420">
                <a:solidFill>
                  <a:srgbClr val="FFC000"/>
                </a:solidFill>
                <a:effectLst>
                  <a:outerShdw blurRad="108585" dist="96520" dir="2700000" rotWithShape="0">
                    <a:srgbClr val="000000">
                      <a:alpha val="40000"/>
                    </a:srgbClr>
                  </a:outerShdw>
                </a:effectLst>
              </a:defRPr>
            </a:lvl1pPr>
          </a:lstStyle>
          <a:p>
            <a:pPr lvl="0">
              <a:defRPr sz="1800" b="0">
                <a:solidFill>
                  <a:srgbClr val="000000"/>
                </a:solidFill>
                <a:effectLst/>
              </a:defRPr>
            </a:pPr>
            <a:r>
              <a:rPr sz="3420" b="1">
                <a:solidFill>
                  <a:srgbClr val="FFC000"/>
                </a:solidFill>
                <a:effectLst>
                  <a:outerShdw blurRad="108585" dist="96520" dir="2700000" rotWithShape="0">
                    <a:srgbClr val="000000">
                      <a:alpha val="40000"/>
                    </a:srgbClr>
                  </a:outerShdw>
                </a:effectLst>
              </a:rPr>
              <a:t>Διαδικασίες Λήψης Απόφασης στην ΕΕ</a:t>
            </a:r>
          </a:p>
        </p:txBody>
      </p:sp>
      <p:sp>
        <p:nvSpPr>
          <p:cNvPr id="86" name="Shape 86"/>
          <p:cNvSpPr>
            <a:spLocks noGrp="1"/>
          </p:cNvSpPr>
          <p:nvPr>
            <p:ph type="body" idx="1"/>
          </p:nvPr>
        </p:nvSpPr>
        <p:spPr>
          <a:xfrm>
            <a:off x="561181" y="1994047"/>
            <a:ext cx="8229601" cy="4709161"/>
          </a:xfrm>
          <a:prstGeom prst="rect">
            <a:avLst/>
          </a:prstGeom>
        </p:spPr>
        <p:txBody>
          <a:bodyPr/>
          <a:lstStyle/>
          <a:p>
            <a:pPr marL="345643" lvl="0" indent="-230428" algn="ctr" defTabSz="768095">
              <a:lnSpc>
                <a:spcPct val="72000"/>
              </a:lnSpc>
              <a:spcBef>
                <a:spcPts val="300"/>
              </a:spcBef>
              <a:buSzTx/>
              <a:buNone/>
              <a:defRPr sz="1800">
                <a:solidFill>
                  <a:srgbClr val="000000"/>
                </a:solidFill>
              </a:defRPr>
            </a:pPr>
            <a:r>
              <a:rPr sz="924">
                <a:solidFill>
                  <a:srgbClr val="FFFFFF"/>
                </a:solidFill>
              </a:rPr>
              <a:t>	 </a:t>
            </a:r>
            <a:r>
              <a:rPr sz="1595">
                <a:solidFill>
                  <a:srgbClr val="FFFFFF"/>
                </a:solidFill>
              </a:rPr>
              <a:t>Πολύπλοκος νομοθετικός μηχανισμός  </a:t>
            </a:r>
          </a:p>
          <a:p>
            <a:pPr marL="345643" lvl="0" indent="-230428" algn="ctr" defTabSz="768095">
              <a:lnSpc>
                <a:spcPct val="72000"/>
              </a:lnSpc>
              <a:spcBef>
                <a:spcPts val="300"/>
              </a:spcBef>
              <a:buSzTx/>
              <a:buNone/>
              <a:defRPr sz="1800">
                <a:solidFill>
                  <a:srgbClr val="000000"/>
                </a:solidFill>
              </a:defRPr>
            </a:pPr>
            <a:r>
              <a:rPr sz="1595">
                <a:solidFill>
                  <a:srgbClr val="FFFFFF"/>
                </a:solidFill>
              </a:rPr>
              <a:t>      Bασικές διαδικασίες:</a:t>
            </a:r>
            <a:endParaRPr sz="4032">
              <a:solidFill>
                <a:srgbClr val="FFFFFF"/>
              </a:solidFill>
            </a:endParaRPr>
          </a:p>
          <a:p>
            <a:pPr marL="345643" lvl="0" indent="-230428" defTabSz="768095">
              <a:lnSpc>
                <a:spcPct val="72000"/>
              </a:lnSpc>
              <a:spcBef>
                <a:spcPts val="200"/>
              </a:spcBef>
              <a:buSzTx/>
              <a:buNone/>
              <a:defRPr sz="1800">
                <a:solidFill>
                  <a:srgbClr val="000000"/>
                </a:solidFill>
              </a:defRPr>
            </a:pPr>
            <a:endParaRPr sz="4032" b="1">
              <a:solidFill>
                <a:srgbClr val="FFFFFF"/>
              </a:solidFill>
            </a:endParaRPr>
          </a:p>
          <a:p>
            <a:pPr marL="712234" lvl="0" indent="-597020" defTabSz="768095">
              <a:lnSpc>
                <a:spcPct val="72000"/>
              </a:lnSpc>
              <a:spcBef>
                <a:spcPts val="300"/>
              </a:spcBef>
              <a:defRPr sz="1800">
                <a:solidFill>
                  <a:srgbClr val="000000"/>
                </a:solidFill>
              </a:defRPr>
            </a:pPr>
            <a:r>
              <a:rPr sz="1595" b="1">
                <a:solidFill>
                  <a:srgbClr val="FFC000"/>
                </a:solidFill>
              </a:rPr>
              <a:t>Σύμφωνη Γνώμη- Έγκριση (Assent)</a:t>
            </a:r>
            <a:r>
              <a:rPr sz="1595">
                <a:solidFill>
                  <a:srgbClr val="FFFFFF"/>
                </a:solidFill>
              </a:rPr>
              <a:t>* </a:t>
            </a:r>
            <a:r>
              <a:rPr sz="1595" b="1">
                <a:solidFill>
                  <a:srgbClr val="FFFFFF"/>
                </a:solidFill>
              </a:rPr>
              <a:t>Ενιαία Ευρωπαϊκή Πράξη</a:t>
            </a:r>
            <a:endParaRPr sz="924">
              <a:solidFill>
                <a:srgbClr val="FFFFFF"/>
              </a:solidFill>
            </a:endParaRPr>
          </a:p>
          <a:p>
            <a:pPr marL="460857" lvl="0" indent="-345643" defTabSz="768095">
              <a:lnSpc>
                <a:spcPct val="72000"/>
              </a:lnSpc>
              <a:spcBef>
                <a:spcPts val="200"/>
              </a:spcBef>
              <a:defRPr sz="1800">
                <a:solidFill>
                  <a:srgbClr val="000000"/>
                </a:solidFill>
              </a:defRPr>
            </a:pPr>
            <a:endParaRPr sz="924">
              <a:solidFill>
                <a:srgbClr val="FFFFFF"/>
              </a:solidFill>
            </a:endParaRPr>
          </a:p>
          <a:p>
            <a:pPr marL="460857" lvl="0" indent="-345643" defTabSz="768095">
              <a:lnSpc>
                <a:spcPct val="72000"/>
              </a:lnSpc>
              <a:spcBef>
                <a:spcPts val="200"/>
              </a:spcBef>
              <a:defRPr sz="1800">
                <a:solidFill>
                  <a:srgbClr val="000000"/>
                </a:solidFill>
              </a:defRPr>
            </a:pPr>
            <a:endParaRPr sz="924">
              <a:solidFill>
                <a:srgbClr val="FFFFFF"/>
              </a:solidFill>
            </a:endParaRPr>
          </a:p>
          <a:p>
            <a:pPr marL="712234" lvl="0" indent="-597020" defTabSz="768095">
              <a:lnSpc>
                <a:spcPct val="72000"/>
              </a:lnSpc>
              <a:spcBef>
                <a:spcPts val="200"/>
              </a:spcBef>
              <a:defRPr sz="1800">
                <a:solidFill>
                  <a:srgbClr val="000000"/>
                </a:solidFill>
              </a:defRPr>
            </a:pPr>
            <a:r>
              <a:rPr sz="1595" b="1">
                <a:solidFill>
                  <a:srgbClr val="FFC000"/>
                </a:solidFill>
              </a:rPr>
              <a:t>Διαβούλευση (Consultation)* </a:t>
            </a:r>
            <a:endParaRPr sz="4032">
              <a:solidFill>
                <a:srgbClr val="FFFFFF"/>
              </a:solidFill>
            </a:endParaRPr>
          </a:p>
          <a:p>
            <a:pPr marL="238109" lvl="1" indent="253471" defTabSz="768095">
              <a:lnSpc>
                <a:spcPct val="72000"/>
              </a:lnSpc>
              <a:spcBef>
                <a:spcPts val="100"/>
              </a:spcBef>
              <a:buSzTx/>
              <a:buNone/>
              <a:defRPr sz="1800">
                <a:solidFill>
                  <a:srgbClr val="000000"/>
                </a:solidFill>
              </a:defRPr>
            </a:pPr>
            <a:endParaRPr sz="4032">
              <a:solidFill>
                <a:srgbClr val="FFFFFF"/>
              </a:solidFill>
            </a:endParaRPr>
          </a:p>
          <a:p>
            <a:pPr marL="712234" lvl="0" indent="-597020" defTabSz="768095">
              <a:lnSpc>
                <a:spcPct val="72000"/>
              </a:lnSpc>
              <a:spcBef>
                <a:spcPts val="300"/>
              </a:spcBef>
              <a:defRPr sz="1800">
                <a:solidFill>
                  <a:srgbClr val="000000"/>
                </a:solidFill>
              </a:defRPr>
            </a:pPr>
            <a:r>
              <a:rPr sz="1595" b="1">
                <a:solidFill>
                  <a:srgbClr val="FFC000"/>
                </a:solidFill>
              </a:rPr>
              <a:t>Συνεργασία (Co-operation) Διαδικασία του Άρθρου 252 </a:t>
            </a:r>
            <a:r>
              <a:rPr sz="1595" b="1">
                <a:solidFill>
                  <a:srgbClr val="FFFFFF"/>
                </a:solidFill>
              </a:rPr>
              <a:t>Ενιαία Ευρωπαϊκή Πράξη</a:t>
            </a:r>
            <a:endParaRPr sz="924">
              <a:solidFill>
                <a:srgbClr val="FFFFFF"/>
              </a:solidFill>
            </a:endParaRPr>
          </a:p>
          <a:p>
            <a:pPr marL="460857" lvl="0" indent="-345643" defTabSz="768095">
              <a:lnSpc>
                <a:spcPct val="72000"/>
              </a:lnSpc>
              <a:spcBef>
                <a:spcPts val="200"/>
              </a:spcBef>
              <a:defRPr sz="1800">
                <a:solidFill>
                  <a:srgbClr val="000000"/>
                </a:solidFill>
              </a:defRPr>
            </a:pPr>
            <a:endParaRPr sz="4032" b="1">
              <a:solidFill>
                <a:srgbClr val="FFC000"/>
              </a:solidFill>
            </a:endParaRPr>
          </a:p>
          <a:p>
            <a:pPr marL="712234" lvl="0" indent="-597020" defTabSz="768095">
              <a:lnSpc>
                <a:spcPct val="72000"/>
              </a:lnSpc>
              <a:spcBef>
                <a:spcPts val="300"/>
              </a:spcBef>
              <a:defRPr sz="1800">
                <a:solidFill>
                  <a:srgbClr val="000000"/>
                </a:solidFill>
              </a:defRPr>
            </a:pPr>
            <a:r>
              <a:rPr sz="1595" b="1">
                <a:solidFill>
                  <a:srgbClr val="FFC000"/>
                </a:solidFill>
              </a:rPr>
              <a:t>Συναπόφαση (Co-decision)</a:t>
            </a:r>
            <a:r>
              <a:rPr sz="1595" b="1">
                <a:solidFill>
                  <a:srgbClr val="FFFFFF"/>
                </a:solidFill>
              </a:rPr>
              <a:t> Μααστριχτ</a:t>
            </a:r>
            <a:endParaRPr sz="4032">
              <a:solidFill>
                <a:srgbClr val="FFFFFF"/>
              </a:solidFill>
            </a:endParaRPr>
          </a:p>
          <a:p>
            <a:pPr marL="460857" lvl="0" indent="-345643" defTabSz="768095">
              <a:lnSpc>
                <a:spcPct val="72000"/>
              </a:lnSpc>
              <a:spcBef>
                <a:spcPts val="200"/>
              </a:spcBef>
              <a:defRPr sz="1800">
                <a:solidFill>
                  <a:srgbClr val="000000"/>
                </a:solidFill>
              </a:defRPr>
            </a:pPr>
            <a:endParaRPr sz="4032" b="1">
              <a:solidFill>
                <a:srgbClr val="FFC000"/>
              </a:solidFill>
            </a:endParaRPr>
          </a:p>
          <a:p>
            <a:pPr marL="712234" lvl="0" indent="-597020" defTabSz="768095">
              <a:lnSpc>
                <a:spcPct val="72000"/>
              </a:lnSpc>
              <a:spcBef>
                <a:spcPts val="300"/>
              </a:spcBef>
              <a:defRPr sz="1800">
                <a:solidFill>
                  <a:srgbClr val="000000"/>
                </a:solidFill>
              </a:defRPr>
            </a:pPr>
            <a:r>
              <a:rPr sz="1595" b="1">
                <a:solidFill>
                  <a:srgbClr val="FFC000"/>
                </a:solidFill>
              </a:rPr>
              <a:t>Συνήθης Νομοθετική Διαδικασία (Ordinary Legislative Procedure) (ισότιμος ρόλος ΕΚ &amp; Σ)</a:t>
            </a:r>
            <a:endParaRPr sz="924">
              <a:solidFill>
                <a:srgbClr val="FFFFFF"/>
              </a:solidFill>
            </a:endParaRPr>
          </a:p>
          <a:p>
            <a:pPr marL="345643" lvl="0" indent="-230428" defTabSz="768095">
              <a:lnSpc>
                <a:spcPct val="72000"/>
              </a:lnSpc>
              <a:spcBef>
                <a:spcPts val="200"/>
              </a:spcBef>
              <a:buSzTx/>
              <a:buNone/>
              <a:defRPr sz="1800">
                <a:solidFill>
                  <a:srgbClr val="000000"/>
                </a:solidFill>
              </a:defRPr>
            </a:pPr>
            <a:endParaRPr sz="924">
              <a:solidFill>
                <a:srgbClr val="FFFFFF"/>
              </a:solidFill>
            </a:endParaRPr>
          </a:p>
          <a:p>
            <a:pPr marL="345643" lvl="0" indent="-230428" defTabSz="768095">
              <a:lnSpc>
                <a:spcPct val="72000"/>
              </a:lnSpc>
              <a:spcBef>
                <a:spcPts val="200"/>
              </a:spcBef>
              <a:buSzTx/>
              <a:buNone/>
              <a:defRPr sz="1800">
                <a:solidFill>
                  <a:srgbClr val="000000"/>
                </a:solidFill>
              </a:defRPr>
            </a:pPr>
            <a:r>
              <a:rPr sz="1175" b="1">
                <a:solidFill>
                  <a:srgbClr val="FFFFFF"/>
                </a:solidFill>
              </a:rPr>
              <a:t>* Ειδικές νομοθετικές διαδικασίες (μη νομοθετικές)</a:t>
            </a:r>
            <a:endParaRPr sz="924">
              <a:solidFill>
                <a:srgbClr val="FFFFFF"/>
              </a:solidFill>
            </a:endParaRPr>
          </a:p>
          <a:p>
            <a:pPr marL="345643" lvl="0" indent="-230428" defTabSz="768095">
              <a:lnSpc>
                <a:spcPct val="72000"/>
              </a:lnSpc>
              <a:spcBef>
                <a:spcPts val="200"/>
              </a:spcBef>
              <a:buSzTx/>
              <a:buNone/>
              <a:defRPr sz="1800">
                <a:solidFill>
                  <a:srgbClr val="000000"/>
                </a:solidFill>
              </a:defRPr>
            </a:pPr>
            <a:r>
              <a:rPr sz="1175">
                <a:solidFill>
                  <a:srgbClr val="FFFFFF"/>
                </a:solidFill>
              </a:rPr>
              <a:t>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86">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86">
                                            <p:txEl>
                                              <p:pRg st="0" end="0"/>
                                            </p:txEl>
                                          </p:spTgt>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1" nodeType="afterEffect">
                                  <p:stCondLst>
                                    <p:cond delay="0"/>
                                  </p:stCondLst>
                                  <p:iterate>
                                    <p:tmAbs val="0"/>
                                  </p:iterate>
                                  <p:childTnLst>
                                    <p:set>
                                      <p:cBhvr>
                                        <p:cTn id="11" fill="hold"/>
                                        <p:tgtEl>
                                          <p:spTgt spid="86">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iterate>
                                    <p:tmAbs val="0"/>
                                  </p:iterate>
                                  <p:childTnLst>
                                    <p:set>
                                      <p:cBhvr>
                                        <p:cTn id="15" fill="hold"/>
                                        <p:tgtEl>
                                          <p:spTgt spid="86">
                                            <p:txEl>
                                              <p:pRg st="2" end="2"/>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1" nodeType="afterEffect">
                                  <p:stCondLst>
                                    <p:cond delay="0"/>
                                  </p:stCondLst>
                                  <p:iterate>
                                    <p:tmAbs val="0"/>
                                  </p:iterate>
                                  <p:childTnLst>
                                    <p:set>
                                      <p:cBhvr>
                                        <p:cTn id="18" fill="hold"/>
                                        <p:tgtEl>
                                          <p:spTgt spid="8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iterate>
                                    <p:tmAbs val="0"/>
                                  </p:iterate>
                                  <p:childTnLst>
                                    <p:set>
                                      <p:cBhvr>
                                        <p:cTn id="22" fill="hold"/>
                                        <p:tgtEl>
                                          <p:spTgt spid="86">
                                            <p:txEl>
                                              <p:pRg st="4" end="4"/>
                                            </p:txEl>
                                          </p:spTgt>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1" nodeType="afterEffect">
                                  <p:stCondLst>
                                    <p:cond delay="0"/>
                                  </p:stCondLst>
                                  <p:iterate>
                                    <p:tmAbs val="0"/>
                                  </p:iterate>
                                  <p:childTnLst>
                                    <p:set>
                                      <p:cBhvr>
                                        <p:cTn id="25" fill="hold"/>
                                        <p:tgtEl>
                                          <p:spTgt spid="86">
                                            <p:txEl>
                                              <p:pRg st="5" end="5"/>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1" nodeType="clickEffect">
                                  <p:stCondLst>
                                    <p:cond delay="0"/>
                                  </p:stCondLst>
                                  <p:iterate>
                                    <p:tmAbs val="0"/>
                                  </p:iterate>
                                  <p:childTnLst>
                                    <p:set>
                                      <p:cBhvr>
                                        <p:cTn id="29" fill="hold"/>
                                        <p:tgtEl>
                                          <p:spTgt spid="86">
                                            <p:txEl>
                                              <p:pRg st="6" end="6"/>
                                            </p:txEl>
                                          </p:spTgt>
                                        </p:tgtEl>
                                        <p:attrNameLst>
                                          <p:attrName>style.visibility</p:attrName>
                                        </p:attrNameLst>
                                      </p:cBhvr>
                                      <p:to>
                                        <p:strVal val="visible"/>
                                      </p:to>
                                    </p:set>
                                  </p:childTnLst>
                                </p:cTn>
                              </p:par>
                              <p:par>
                                <p:cTn id="30" presetID="1" presetClass="entr" presetSubtype="0" fill="hold" grpId="1">
                                  <p:stCondLst>
                                    <p:cond delay="0"/>
                                  </p:stCondLst>
                                  <p:iterate>
                                    <p:tmAbs val="0"/>
                                  </p:iterate>
                                  <p:childTnLst>
                                    <p:set>
                                      <p:cBhvr>
                                        <p:cTn id="31" fill="hold"/>
                                        <p:tgtEl>
                                          <p:spTgt spid="86">
                                            <p:txEl>
                                              <p:pRg st="7" end="7"/>
                                            </p:txEl>
                                          </p:spTgt>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grpId="1" nodeType="afterEffect">
                                  <p:stCondLst>
                                    <p:cond delay="0"/>
                                  </p:stCondLst>
                                  <p:iterate>
                                    <p:tmAbs val="0"/>
                                  </p:iterate>
                                  <p:childTnLst>
                                    <p:set>
                                      <p:cBhvr>
                                        <p:cTn id="34" fill="hold"/>
                                        <p:tgtEl>
                                          <p:spTgt spid="8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iterate>
                                    <p:tmAbs val="0"/>
                                  </p:iterate>
                                  <p:childTnLst>
                                    <p:set>
                                      <p:cBhvr>
                                        <p:cTn id="38" fill="hold"/>
                                        <p:tgtEl>
                                          <p:spTgt spid="86">
                                            <p:txEl>
                                              <p:pRg st="9" end="9"/>
                                            </p:txEl>
                                          </p:spTgt>
                                        </p:tgtEl>
                                        <p:attrNameLst>
                                          <p:attrName>style.visibility</p:attrName>
                                        </p:attrNameLst>
                                      </p:cBhvr>
                                      <p:to>
                                        <p:strVal val="visible"/>
                                      </p:to>
                                    </p:set>
                                  </p:childTnLst>
                                </p:cTn>
                              </p:par>
                            </p:childTnLst>
                          </p:cTn>
                        </p:par>
                        <p:par>
                          <p:cTn id="39" fill="hold">
                            <p:stCondLst>
                              <p:cond delay="0"/>
                            </p:stCondLst>
                            <p:childTnLst>
                              <p:par>
                                <p:cTn id="40" presetID="1" presetClass="entr" presetSubtype="0" fill="hold" grpId="1" nodeType="afterEffect">
                                  <p:stCondLst>
                                    <p:cond delay="0"/>
                                  </p:stCondLst>
                                  <p:iterate>
                                    <p:tmAbs val="0"/>
                                  </p:iterate>
                                  <p:childTnLst>
                                    <p:set>
                                      <p:cBhvr>
                                        <p:cTn id="41" fill="hold"/>
                                        <p:tgtEl>
                                          <p:spTgt spid="86">
                                            <p:txEl>
                                              <p:pRg st="10" end="10"/>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1" nodeType="clickEffect">
                                  <p:stCondLst>
                                    <p:cond delay="0"/>
                                  </p:stCondLst>
                                  <p:iterate>
                                    <p:tmAbs val="0"/>
                                  </p:iterate>
                                  <p:childTnLst>
                                    <p:set>
                                      <p:cBhvr>
                                        <p:cTn id="45" fill="hold"/>
                                        <p:tgtEl>
                                          <p:spTgt spid="86">
                                            <p:txEl>
                                              <p:pRg st="11" end="11"/>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1" nodeType="clickEffect">
                                  <p:stCondLst>
                                    <p:cond delay="0"/>
                                  </p:stCondLst>
                                  <p:iterate>
                                    <p:tmAbs val="0"/>
                                  </p:iterate>
                                  <p:childTnLst>
                                    <p:set>
                                      <p:cBhvr>
                                        <p:cTn id="49" fill="hold"/>
                                        <p:tgtEl>
                                          <p:spTgt spid="86">
                                            <p:txEl>
                                              <p:pRg st="12" end="12"/>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1" nodeType="clickEffect">
                                  <p:stCondLst>
                                    <p:cond delay="0"/>
                                  </p:stCondLst>
                                  <p:iterate>
                                    <p:tmAbs val="0"/>
                                  </p:iterate>
                                  <p:childTnLst>
                                    <p:set>
                                      <p:cBhvr>
                                        <p:cTn id="53" fill="hold"/>
                                        <p:tgtEl>
                                          <p:spTgt spid="86">
                                            <p:txEl>
                                              <p:pRg st="13" end="13"/>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1" nodeType="clickEffect">
                                  <p:stCondLst>
                                    <p:cond delay="0"/>
                                  </p:stCondLst>
                                  <p:iterate>
                                    <p:tmAbs val="0"/>
                                  </p:iterate>
                                  <p:childTnLst>
                                    <p:set>
                                      <p:cBhvr>
                                        <p:cTn id="57" fill="hold"/>
                                        <p:tgtEl>
                                          <p:spTgt spid="86">
                                            <p:txEl>
                                              <p:pRg st="14" end="14"/>
                                            </p:txEl>
                                          </p:spTgt>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1" nodeType="clickEffect">
                                  <p:stCondLst>
                                    <p:cond delay="0"/>
                                  </p:stCondLst>
                                  <p:iterate>
                                    <p:tmAbs val="0"/>
                                  </p:iterate>
                                  <p:childTnLst>
                                    <p:set>
                                      <p:cBhvr>
                                        <p:cTn id="61" fill="hold"/>
                                        <p:tgtEl>
                                          <p:spTgt spid="86">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1" build="p" animBg="1" advAuto="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Shape 88"/>
          <p:cNvSpPr>
            <a:spLocks noGrp="1"/>
          </p:cNvSpPr>
          <p:nvPr>
            <p:ph type="title"/>
          </p:nvPr>
        </p:nvSpPr>
        <p:spPr>
          <a:xfrm>
            <a:off x="457200" y="274638"/>
            <a:ext cx="8229600" cy="1143001"/>
          </a:xfrm>
          <a:prstGeom prst="rect">
            <a:avLst/>
          </a:prstGeom>
        </p:spPr>
        <p:txBody>
          <a:bodyPr/>
          <a:lstStyle>
            <a:lvl1pPr defTabSz="868680">
              <a:defRPr sz="3420">
                <a:solidFill>
                  <a:srgbClr val="FFC000"/>
                </a:solidFill>
                <a:effectLst>
                  <a:outerShdw blurRad="108585" dist="96520" dir="2700000" rotWithShape="0">
                    <a:srgbClr val="000000">
                      <a:alpha val="40000"/>
                    </a:srgbClr>
                  </a:outerShdw>
                </a:effectLst>
              </a:defRPr>
            </a:lvl1pPr>
          </a:lstStyle>
          <a:p>
            <a:pPr lvl="0">
              <a:defRPr sz="1800" b="0">
                <a:solidFill>
                  <a:srgbClr val="000000"/>
                </a:solidFill>
                <a:effectLst/>
              </a:defRPr>
            </a:pPr>
            <a:r>
              <a:rPr sz="3420" b="1">
                <a:solidFill>
                  <a:srgbClr val="FFC000"/>
                </a:solidFill>
                <a:effectLst>
                  <a:outerShdw blurRad="108585" dist="96520" dir="2700000" rotWithShape="0">
                    <a:srgbClr val="000000">
                      <a:alpha val="40000"/>
                    </a:srgbClr>
                  </a:outerShdw>
                </a:effectLst>
              </a:rPr>
              <a:t>Διαδικασίες Λήψης Απόφασης στην ΕΕ</a:t>
            </a:r>
          </a:p>
        </p:txBody>
      </p:sp>
      <p:sp>
        <p:nvSpPr>
          <p:cNvPr id="89" name="Shape 89"/>
          <p:cNvSpPr>
            <a:spLocks noGrp="1"/>
          </p:cNvSpPr>
          <p:nvPr>
            <p:ph type="body" idx="1"/>
          </p:nvPr>
        </p:nvSpPr>
        <p:spPr>
          <a:xfrm>
            <a:off x="457200" y="1600200"/>
            <a:ext cx="8229600" cy="4709160"/>
          </a:xfrm>
          <a:prstGeom prst="rect">
            <a:avLst/>
          </a:prstGeom>
        </p:spPr>
        <p:txBody>
          <a:bodyPr>
            <a:normAutofit lnSpcReduction="10000"/>
          </a:bodyPr>
          <a:lstStyle/>
          <a:p>
            <a:pPr marL="1222095" lvl="0" indent="-1086307" algn="ctr" defTabSz="905255">
              <a:lnSpc>
                <a:spcPct val="72000"/>
              </a:lnSpc>
              <a:spcBef>
                <a:spcPts val="500"/>
              </a:spcBef>
              <a:defRPr sz="1800">
                <a:solidFill>
                  <a:srgbClr val="000000"/>
                </a:solidFill>
              </a:defRPr>
            </a:pPr>
            <a:r>
              <a:rPr sz="2376" b="1">
                <a:solidFill>
                  <a:srgbClr val="FFC000"/>
                </a:solidFill>
              </a:rPr>
              <a:t>Σύμφωνη Γνώμη- Έγκριση (Assent - Consent)</a:t>
            </a:r>
            <a:r>
              <a:rPr sz="2376">
                <a:solidFill>
                  <a:srgbClr val="FFFFFF"/>
                </a:solidFill>
              </a:rPr>
              <a:t>* </a:t>
            </a:r>
            <a:r>
              <a:rPr sz="2376" b="1">
                <a:solidFill>
                  <a:srgbClr val="FFFFFF"/>
                </a:solidFill>
              </a:rPr>
              <a:t>Ενιαία Ευρωπαϊκή Πράξη</a:t>
            </a:r>
            <a:endParaRPr sz="891" b="1">
              <a:solidFill>
                <a:srgbClr val="FFFFFF"/>
              </a:solidFill>
            </a:endParaRPr>
          </a:p>
          <a:p>
            <a:pPr marL="543153" lvl="0" indent="-407365" algn="ctr" defTabSz="905255">
              <a:lnSpc>
                <a:spcPct val="72000"/>
              </a:lnSpc>
              <a:spcBef>
                <a:spcPts val="500"/>
              </a:spcBef>
              <a:defRPr sz="1800">
                <a:solidFill>
                  <a:srgbClr val="000000"/>
                </a:solidFill>
              </a:defRPr>
            </a:pPr>
            <a:endParaRPr sz="5940" b="1">
              <a:solidFill>
                <a:srgbClr val="FFFFFF"/>
              </a:solidFill>
            </a:endParaRPr>
          </a:p>
          <a:p>
            <a:pPr marL="1341072" lvl="1" indent="-761708" defTabSz="905255">
              <a:lnSpc>
                <a:spcPct val="72000"/>
              </a:lnSpc>
              <a:spcBef>
                <a:spcPts val="400"/>
              </a:spcBef>
              <a:buClr>
                <a:srgbClr val="FFFFFF"/>
              </a:buClr>
              <a:defRPr sz="1800">
                <a:solidFill>
                  <a:srgbClr val="000000"/>
                </a:solidFill>
              </a:defRPr>
            </a:pPr>
            <a:r>
              <a:rPr sz="1881">
                <a:solidFill>
                  <a:srgbClr val="FFFFFF"/>
                </a:solidFill>
              </a:rPr>
              <a:t>Το Συμβούλιο πρέπει να έχει τη </a:t>
            </a:r>
            <a:r>
              <a:rPr sz="1881">
                <a:solidFill>
                  <a:srgbClr val="FFC000"/>
                </a:solidFill>
              </a:rPr>
              <a:t>συγκατάθεση του Ευρωπαϊκού Κοινοβουλίου </a:t>
            </a:r>
            <a:r>
              <a:rPr sz="1881">
                <a:solidFill>
                  <a:srgbClr val="FFFFFF"/>
                </a:solidFill>
              </a:rPr>
              <a:t>για να λάβει ορισμένες αποφάσεις μείζονος σημασίας. Η αρχή της σύμφωνης γνώμης στηρίζεται σε </a:t>
            </a:r>
            <a:r>
              <a:rPr sz="1881" b="1">
                <a:solidFill>
                  <a:srgbClr val="FFAB2D"/>
                </a:solidFill>
              </a:rPr>
              <a:t>μία και μόνη ανάγνωση</a:t>
            </a:r>
            <a:r>
              <a:rPr sz="1881">
                <a:solidFill>
                  <a:srgbClr val="FFFFFF"/>
                </a:solidFill>
              </a:rPr>
              <a:t>. Το Κοινοβούλιο μπορεί να αποδεχθεί ή να απορρίψει μια πρόταση</a:t>
            </a:r>
            <a:r>
              <a:rPr sz="1881" b="1">
                <a:solidFill>
                  <a:srgbClr val="FFFFFF"/>
                </a:solidFill>
              </a:rPr>
              <a:t>, </a:t>
            </a:r>
            <a:r>
              <a:rPr sz="1881" b="1">
                <a:solidFill>
                  <a:srgbClr val="FFBD05"/>
                </a:solidFill>
              </a:rPr>
              <a:t>δεν μπορεί όμως να την τροποποιήσει</a:t>
            </a:r>
            <a:r>
              <a:rPr sz="1881">
                <a:solidFill>
                  <a:srgbClr val="FFBD05"/>
                </a:solidFill>
              </a:rPr>
              <a:t>.</a:t>
            </a:r>
            <a:r>
              <a:rPr sz="1881">
                <a:solidFill>
                  <a:srgbClr val="FFFFFF"/>
                </a:solidFill>
              </a:rPr>
              <a:t> Η απουσία σύμφωνης γνώμης αποκλείει την έκδοση της πράξης. </a:t>
            </a:r>
          </a:p>
          <a:p>
            <a:pPr marL="859993" lvl="1" indent="-280629" defTabSz="905255">
              <a:lnSpc>
                <a:spcPct val="72000"/>
              </a:lnSpc>
              <a:spcBef>
                <a:spcPts val="400"/>
              </a:spcBef>
              <a:buClr>
                <a:srgbClr val="FFFFFF"/>
              </a:buClr>
              <a:defRPr sz="1800">
                <a:solidFill>
                  <a:srgbClr val="000000"/>
                </a:solidFill>
              </a:defRPr>
            </a:pPr>
            <a:endParaRPr sz="5940">
              <a:solidFill>
                <a:srgbClr val="FFFFFF"/>
              </a:solidFill>
            </a:endParaRPr>
          </a:p>
          <a:p>
            <a:pPr marL="1341072" lvl="1" indent="-761708" defTabSz="905255">
              <a:lnSpc>
                <a:spcPct val="72000"/>
              </a:lnSpc>
              <a:spcBef>
                <a:spcPts val="400"/>
              </a:spcBef>
              <a:buClr>
                <a:srgbClr val="FFFFFF"/>
              </a:buClr>
              <a:defRPr sz="1800">
                <a:solidFill>
                  <a:srgbClr val="000000"/>
                </a:solidFill>
              </a:defRPr>
            </a:pPr>
            <a:r>
              <a:rPr sz="1881" b="1">
                <a:solidFill>
                  <a:srgbClr val="FFC000"/>
                </a:solidFill>
              </a:rPr>
              <a:t>Εφαρμόζεται </a:t>
            </a:r>
            <a:r>
              <a:rPr sz="1881">
                <a:solidFill>
                  <a:srgbClr val="FFFFFF"/>
                </a:solidFill>
              </a:rPr>
              <a:t>στην </a:t>
            </a:r>
            <a:r>
              <a:rPr sz="1881" u="sng">
                <a:solidFill>
                  <a:srgbClr val="FFFFFF"/>
                </a:solidFill>
              </a:rPr>
              <a:t>κύρωση ορισμένων συμφωνιών </a:t>
            </a:r>
            <a:r>
              <a:rPr sz="1881">
                <a:solidFill>
                  <a:srgbClr val="FFFFFF"/>
                </a:solidFill>
              </a:rPr>
              <a:t>τις οποίες διαπραγματεύεται η Ευρωπαϊκή Ένωση, ενώ εφαρμόζεται επίσης σε περίπτωση </a:t>
            </a:r>
            <a:r>
              <a:rPr sz="1881" u="sng">
                <a:solidFill>
                  <a:srgbClr val="FFFFFF"/>
                </a:solidFill>
              </a:rPr>
              <a:t>σοβαρών παραβιάσεων </a:t>
            </a:r>
            <a:r>
              <a:rPr sz="1881">
                <a:solidFill>
                  <a:srgbClr val="FFFFFF"/>
                </a:solidFill>
              </a:rPr>
              <a:t>των </a:t>
            </a:r>
            <a:r>
              <a:rPr sz="1881" u="sng">
                <a:solidFill>
                  <a:srgbClr val="FFFFFF"/>
                </a:solidFill>
              </a:rPr>
              <a:t>θεμελιωδών δικαιωμάτων </a:t>
            </a:r>
            <a:r>
              <a:rPr sz="1881">
                <a:solidFill>
                  <a:srgbClr val="FFFFFF"/>
                </a:solidFill>
              </a:rPr>
              <a:t>δυνάμει του άρθρου 7 της Συνθήκης για την Ευρωπαϊκή Ένωση (ΣΕΕ) καθώς και όσον αφορά την </a:t>
            </a:r>
            <a:r>
              <a:rPr sz="1881" u="sng">
                <a:solidFill>
                  <a:srgbClr val="FFFFFF"/>
                </a:solidFill>
              </a:rPr>
              <a:t>προσχώρηση νέων κρατών </a:t>
            </a:r>
            <a:r>
              <a:rPr sz="1881">
                <a:solidFill>
                  <a:srgbClr val="FFFFFF"/>
                </a:solidFill>
              </a:rPr>
              <a:t>μελών στην ΕΕ ή τις διευθετήσεις για αποχώρηση από την ΕΕ.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iterate>
                                    <p:tmAbs val="0"/>
                                  </p:iterate>
                                  <p:childTnLst>
                                    <p:set>
                                      <p:cBhvr>
                                        <p:cTn id="6" fill="hold"/>
                                        <p:tgtEl>
                                          <p:spTgt spid="89">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89">
                                            <p:txEl>
                                              <p:pRg st="0" end="0"/>
                                            </p:txEl>
                                          </p:spTgt>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1" nodeType="afterEffect">
                                  <p:stCondLst>
                                    <p:cond delay="0"/>
                                  </p:stCondLst>
                                  <p:iterate>
                                    <p:tmAbs val="0"/>
                                  </p:iterate>
                                  <p:childTnLst>
                                    <p:set>
                                      <p:cBhvr>
                                        <p:cTn id="11" fill="hold"/>
                                        <p:tgtEl>
                                          <p:spTgt spid="89">
                                            <p:txEl>
                                              <p:pRg st="1" end="1"/>
                                            </p:txEl>
                                          </p:spTgt>
                                        </p:tgtEl>
                                        <p:attrNameLst>
                                          <p:attrName>style.visibility</p:attrName>
                                        </p:attrNameLst>
                                      </p:cBhvr>
                                      <p:to>
                                        <p:strVal val="visible"/>
                                      </p:to>
                                    </p:set>
                                  </p:childTnLst>
                                </p:cTn>
                              </p:par>
                              <p:par>
                                <p:cTn id="12" presetID="1" presetClass="entr" presetSubtype="0" fill="hold" grpId="1">
                                  <p:stCondLst>
                                    <p:cond delay="0"/>
                                  </p:stCondLst>
                                  <p:iterate>
                                    <p:tmAbs val="0"/>
                                  </p:iterate>
                                  <p:childTnLst>
                                    <p:set>
                                      <p:cBhvr>
                                        <p:cTn id="13" fill="hold"/>
                                        <p:tgtEl>
                                          <p:spTgt spid="89">
                                            <p:txEl>
                                              <p:pRg st="2" end="2"/>
                                            </p:txEl>
                                          </p:spTgt>
                                        </p:tgtEl>
                                        <p:attrNameLst>
                                          <p:attrName>style.visibility</p:attrName>
                                        </p:attrNameLst>
                                      </p:cBhvr>
                                      <p:to>
                                        <p:strVal val="visible"/>
                                      </p:to>
                                    </p:set>
                                  </p:childTnLst>
                                </p:cTn>
                              </p:par>
                              <p:par>
                                <p:cTn id="14" presetID="1" presetClass="entr" presetSubtype="0" fill="hold" grpId="1">
                                  <p:stCondLst>
                                    <p:cond delay="0"/>
                                  </p:stCondLst>
                                  <p:iterate>
                                    <p:tmAbs val="0"/>
                                  </p:iterate>
                                  <p:childTnLst>
                                    <p:set>
                                      <p:cBhvr>
                                        <p:cTn id="15" fill="hold"/>
                                        <p:tgtEl>
                                          <p:spTgt spid="89">
                                            <p:txEl>
                                              <p:pRg st="3" end="3"/>
                                            </p:txEl>
                                          </p:spTgt>
                                        </p:tgtEl>
                                        <p:attrNameLst>
                                          <p:attrName>style.visibility</p:attrName>
                                        </p:attrNameLst>
                                      </p:cBhvr>
                                      <p:to>
                                        <p:strVal val="visible"/>
                                      </p:to>
                                    </p:set>
                                  </p:childTnLst>
                                </p:cTn>
                              </p:par>
                              <p:par>
                                <p:cTn id="16" presetID="1" presetClass="entr" presetSubtype="0" fill="hold" grpId="1">
                                  <p:stCondLst>
                                    <p:cond delay="0"/>
                                  </p:stCondLst>
                                  <p:iterate>
                                    <p:tmAbs val="0"/>
                                  </p:iterate>
                                  <p:childTnLst>
                                    <p:set>
                                      <p:cBhvr>
                                        <p:cTn id="17" fill="hold"/>
                                        <p:tgtEl>
                                          <p:spTgt spid="8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1" build="p" animBg="1" advAuto="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Shape 91"/>
          <p:cNvSpPr>
            <a:spLocks noGrp="1"/>
          </p:cNvSpPr>
          <p:nvPr>
            <p:ph type="title"/>
          </p:nvPr>
        </p:nvSpPr>
        <p:spPr>
          <a:xfrm>
            <a:off x="457200" y="274638"/>
            <a:ext cx="8229600" cy="1143001"/>
          </a:xfrm>
          <a:prstGeom prst="rect">
            <a:avLst/>
          </a:prstGeom>
        </p:spPr>
        <p:txBody>
          <a:bodyPr/>
          <a:lstStyle>
            <a:lvl1pPr defTabSz="868680">
              <a:defRPr sz="3420">
                <a:solidFill>
                  <a:srgbClr val="FFC000"/>
                </a:solidFill>
                <a:effectLst>
                  <a:outerShdw blurRad="108585" dist="96520" dir="2700000" rotWithShape="0">
                    <a:srgbClr val="000000">
                      <a:alpha val="40000"/>
                    </a:srgbClr>
                  </a:outerShdw>
                </a:effectLst>
              </a:defRPr>
            </a:lvl1pPr>
          </a:lstStyle>
          <a:p>
            <a:pPr lvl="0">
              <a:defRPr sz="1800" b="0">
                <a:solidFill>
                  <a:srgbClr val="000000"/>
                </a:solidFill>
                <a:effectLst/>
              </a:defRPr>
            </a:pPr>
            <a:r>
              <a:rPr sz="3420" b="1">
                <a:solidFill>
                  <a:srgbClr val="FFC000"/>
                </a:solidFill>
                <a:effectLst>
                  <a:outerShdw blurRad="108585" dist="96520" dir="2700000" rotWithShape="0">
                    <a:srgbClr val="000000">
                      <a:alpha val="40000"/>
                    </a:srgbClr>
                  </a:outerShdw>
                </a:effectLst>
              </a:rPr>
              <a:t>Διαδικασίες Λήψης Απόφασης στην ΕΕ</a:t>
            </a:r>
          </a:p>
        </p:txBody>
      </p:sp>
      <p:sp>
        <p:nvSpPr>
          <p:cNvPr id="92" name="Shape 92"/>
          <p:cNvSpPr>
            <a:spLocks noGrp="1"/>
          </p:cNvSpPr>
          <p:nvPr>
            <p:ph type="body" idx="1"/>
          </p:nvPr>
        </p:nvSpPr>
        <p:spPr>
          <a:xfrm>
            <a:off x="737327" y="1843789"/>
            <a:ext cx="8229601" cy="4709160"/>
          </a:xfrm>
          <a:prstGeom prst="rect">
            <a:avLst/>
          </a:prstGeom>
        </p:spPr>
        <p:txBody>
          <a:bodyPr/>
          <a:lstStyle/>
          <a:p>
            <a:pPr marL="411480" lvl="0" indent="-274320">
              <a:lnSpc>
                <a:spcPct val="72000"/>
              </a:lnSpc>
              <a:spcBef>
                <a:spcPts val="200"/>
              </a:spcBef>
              <a:buSzTx/>
              <a:buNone/>
              <a:defRPr sz="1800">
                <a:solidFill>
                  <a:srgbClr val="000000"/>
                </a:solidFill>
              </a:defRPr>
            </a:pPr>
            <a:r>
              <a:rPr sz="1100">
                <a:solidFill>
                  <a:srgbClr val="FFFFFF"/>
                </a:solidFill>
              </a:rPr>
              <a:t> </a:t>
            </a:r>
            <a:endParaRPr sz="4800">
              <a:solidFill>
                <a:srgbClr val="FFFFFF"/>
              </a:solidFill>
            </a:endParaRPr>
          </a:p>
          <a:p>
            <a:pPr marL="847898" lvl="0" indent="-710738">
              <a:lnSpc>
                <a:spcPct val="72000"/>
              </a:lnSpc>
              <a:spcBef>
                <a:spcPts val="400"/>
              </a:spcBef>
              <a:defRPr sz="1800">
                <a:solidFill>
                  <a:srgbClr val="000000"/>
                </a:solidFill>
              </a:defRPr>
            </a:pPr>
            <a:r>
              <a:rPr sz="1900" b="1">
                <a:solidFill>
                  <a:srgbClr val="FFC000"/>
                </a:solidFill>
              </a:rPr>
              <a:t>Διαβούλευση (Consultation)* </a:t>
            </a:r>
            <a:endParaRPr sz="4800" b="1">
              <a:solidFill>
                <a:srgbClr val="FFC000"/>
              </a:solidFill>
            </a:endParaRPr>
          </a:p>
          <a:p>
            <a:pPr marL="868680" lvl="1" indent="-283463">
              <a:lnSpc>
                <a:spcPct val="72000"/>
              </a:lnSpc>
              <a:spcBef>
                <a:spcPts val="400"/>
              </a:spcBef>
              <a:buClr>
                <a:srgbClr val="FFFFFF"/>
              </a:buClr>
              <a:defRPr sz="1800">
                <a:solidFill>
                  <a:srgbClr val="000000"/>
                </a:solidFill>
              </a:defRPr>
            </a:pPr>
            <a:endParaRPr sz="4800" b="1">
              <a:solidFill>
                <a:srgbClr val="FFC000"/>
              </a:solidFill>
            </a:endParaRPr>
          </a:p>
          <a:p>
            <a:pPr marL="1183639" lvl="1" indent="-598423">
              <a:lnSpc>
                <a:spcPct val="72000"/>
              </a:lnSpc>
              <a:spcBef>
                <a:spcPts val="400"/>
              </a:spcBef>
              <a:buClr>
                <a:srgbClr val="FFFFFF"/>
              </a:buClr>
              <a:defRPr sz="1800">
                <a:solidFill>
                  <a:srgbClr val="000000"/>
                </a:solidFill>
              </a:defRPr>
            </a:pPr>
            <a:r>
              <a:rPr sz="1900">
                <a:solidFill>
                  <a:srgbClr val="FFFFFF"/>
                </a:solidFill>
              </a:rPr>
              <a:t>Επιτρέπει στο Ευρωπαϊκό Κοινοβούλιο να γνωμοδοτεί σχετικά με προτάσεις της Επιτροπής (ΣΥΜΦΩΝΕΊ - ΔΙΑΦΩΝΕΙ - ΔΙΑΤΥΠΩΝΕΙ ΑΛΛΑΓΕΣ). </a:t>
            </a:r>
          </a:p>
          <a:p>
            <a:pPr marL="868680" lvl="1" indent="-283463">
              <a:lnSpc>
                <a:spcPct val="72000"/>
              </a:lnSpc>
              <a:spcBef>
                <a:spcPts val="400"/>
              </a:spcBef>
              <a:buClr>
                <a:srgbClr val="FFFFFF"/>
              </a:buClr>
              <a:defRPr sz="1800">
                <a:solidFill>
                  <a:srgbClr val="000000"/>
                </a:solidFill>
              </a:defRPr>
            </a:pPr>
            <a:endParaRPr sz="1900">
              <a:solidFill>
                <a:srgbClr val="FFFFFF"/>
              </a:solidFill>
            </a:endParaRPr>
          </a:p>
          <a:p>
            <a:pPr marL="1183639" lvl="1" indent="-598423">
              <a:lnSpc>
                <a:spcPct val="72000"/>
              </a:lnSpc>
              <a:spcBef>
                <a:spcPts val="400"/>
              </a:spcBef>
              <a:buClr>
                <a:srgbClr val="FFFFFF"/>
              </a:buClr>
              <a:defRPr sz="1800">
                <a:solidFill>
                  <a:srgbClr val="000000"/>
                </a:solidFill>
              </a:defRPr>
            </a:pPr>
            <a:r>
              <a:rPr sz="1900">
                <a:solidFill>
                  <a:srgbClr val="FFFFFF"/>
                </a:solidFill>
              </a:rPr>
              <a:t>Το Συμβούλιο </a:t>
            </a:r>
            <a:r>
              <a:rPr sz="1900">
                <a:solidFill>
                  <a:srgbClr val="FFC000"/>
                </a:solidFill>
              </a:rPr>
              <a:t>ζητά τη γνώμη του Κοινοβουλίου </a:t>
            </a:r>
            <a:r>
              <a:rPr sz="1900">
                <a:solidFill>
                  <a:srgbClr val="FFFFFF"/>
                </a:solidFill>
              </a:rPr>
              <a:t>και καταβάλλει κάθε προσπάθεια για να λάβει υπόψη τις θέσεις του τελευταίου. Ωστόσο </a:t>
            </a:r>
            <a:r>
              <a:rPr sz="1900">
                <a:solidFill>
                  <a:srgbClr val="FFC000"/>
                </a:solidFill>
              </a:rPr>
              <a:t>δεν δεσμεύεται </a:t>
            </a:r>
            <a:r>
              <a:rPr sz="1900">
                <a:solidFill>
                  <a:srgbClr val="FFFFFF"/>
                </a:solidFill>
              </a:rPr>
              <a:t>από τις θέσεις του Κοινοβουλίου αλλά </a:t>
            </a:r>
            <a:r>
              <a:rPr sz="1900">
                <a:solidFill>
                  <a:srgbClr val="FFC000"/>
                </a:solidFill>
              </a:rPr>
              <a:t>δεν μπορεί να αποφασίσει χωρίς </a:t>
            </a:r>
            <a:r>
              <a:rPr sz="1900">
                <a:solidFill>
                  <a:srgbClr val="FFFFFF"/>
                </a:solidFill>
              </a:rPr>
              <a:t>να έχει λάβει τη γνώμη αυτή! </a:t>
            </a:r>
            <a:r>
              <a:rPr sz="900">
                <a:solidFill>
                  <a:srgbClr val="FFFFFF"/>
                </a:solidFill>
              </a:rPr>
              <a:t>Βάσει του άρθρου 289 της Συνθήκης για τη λειτουργία της Ευρωπαϊκής Ένωσης (ΣΛΕΕ).</a:t>
            </a:r>
            <a:endParaRPr sz="4800">
              <a:solidFill>
                <a:srgbClr val="FFFFFF"/>
              </a:solidFill>
            </a:endParaRPr>
          </a:p>
          <a:p>
            <a:pPr marL="1183639" lvl="1" indent="-598423">
              <a:lnSpc>
                <a:spcPct val="72000"/>
              </a:lnSpc>
              <a:spcBef>
                <a:spcPts val="400"/>
              </a:spcBef>
              <a:buClr>
                <a:srgbClr val="FFFFFF"/>
              </a:buClr>
              <a:defRPr sz="1800">
                <a:solidFill>
                  <a:srgbClr val="000000"/>
                </a:solidFill>
              </a:defRPr>
            </a:pPr>
            <a:r>
              <a:rPr sz="1900">
                <a:solidFill>
                  <a:srgbClr val="FFC000"/>
                </a:solidFill>
              </a:rPr>
              <a:t>Εφαρμόζεται </a:t>
            </a:r>
            <a:r>
              <a:rPr sz="1900">
                <a:solidFill>
                  <a:srgbClr val="FFFFFF"/>
                </a:solidFill>
              </a:rPr>
              <a:t>σε περιορισμένο αριθμό νομοθετικών τομέων, όπως οι εξαιρέσεις της εσωτερικής αγοράς και το δίκαιο του ανταγωνισμού &amp; για την έκδοση μη δεσμευτικών πράξεων (όπως συστάσεις και οι γνωμοδοτήσεις του Συμβουλίου και της Επιτροπής) όταν υιοθετούνται διεθνείς συμφωνίες σχετικά με την ΚΕΠΠΑ.</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92">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92">
                                            <p:txEl>
                                              <p:pRg st="0" end="0"/>
                                            </p:txEl>
                                          </p:spTgt>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1" nodeType="afterEffect">
                                  <p:stCondLst>
                                    <p:cond delay="0"/>
                                  </p:stCondLst>
                                  <p:iterate>
                                    <p:tmAbs val="0"/>
                                  </p:iterate>
                                  <p:childTnLst>
                                    <p:set>
                                      <p:cBhvr>
                                        <p:cTn id="11" fill="hold"/>
                                        <p:tgtEl>
                                          <p:spTgt spid="92">
                                            <p:txEl>
                                              <p:pRg st="1" end="1"/>
                                            </p:txEl>
                                          </p:spTgt>
                                        </p:tgtEl>
                                        <p:attrNameLst>
                                          <p:attrName>style.visibility</p:attrName>
                                        </p:attrNameLst>
                                      </p:cBhvr>
                                      <p:to>
                                        <p:strVal val="visible"/>
                                      </p:to>
                                    </p:set>
                                  </p:childTnLst>
                                </p:cTn>
                              </p:par>
                              <p:par>
                                <p:cTn id="12" presetID="1" presetClass="entr" presetSubtype="0" fill="hold" grpId="1">
                                  <p:stCondLst>
                                    <p:cond delay="0"/>
                                  </p:stCondLst>
                                  <p:iterate>
                                    <p:tmAbs val="0"/>
                                  </p:iterate>
                                  <p:childTnLst>
                                    <p:set>
                                      <p:cBhvr>
                                        <p:cTn id="13" fill="hold"/>
                                        <p:tgtEl>
                                          <p:spTgt spid="92">
                                            <p:txEl>
                                              <p:pRg st="2" end="2"/>
                                            </p:txEl>
                                          </p:spTgt>
                                        </p:tgtEl>
                                        <p:attrNameLst>
                                          <p:attrName>style.visibility</p:attrName>
                                        </p:attrNameLst>
                                      </p:cBhvr>
                                      <p:to>
                                        <p:strVal val="visible"/>
                                      </p:to>
                                    </p:set>
                                  </p:childTnLst>
                                </p:cTn>
                              </p:par>
                              <p:par>
                                <p:cTn id="14" presetID="1" presetClass="entr" presetSubtype="0" fill="hold" grpId="1">
                                  <p:stCondLst>
                                    <p:cond delay="0"/>
                                  </p:stCondLst>
                                  <p:iterate>
                                    <p:tmAbs val="0"/>
                                  </p:iterate>
                                  <p:childTnLst>
                                    <p:set>
                                      <p:cBhvr>
                                        <p:cTn id="15" fill="hold"/>
                                        <p:tgtEl>
                                          <p:spTgt spid="92">
                                            <p:txEl>
                                              <p:pRg st="3" end="3"/>
                                            </p:txEl>
                                          </p:spTgt>
                                        </p:tgtEl>
                                        <p:attrNameLst>
                                          <p:attrName>style.visibility</p:attrName>
                                        </p:attrNameLst>
                                      </p:cBhvr>
                                      <p:to>
                                        <p:strVal val="visible"/>
                                      </p:to>
                                    </p:set>
                                  </p:childTnLst>
                                </p:cTn>
                              </p:par>
                              <p:par>
                                <p:cTn id="16" presetID="1" presetClass="entr" presetSubtype="0" fill="hold" grpId="1">
                                  <p:stCondLst>
                                    <p:cond delay="0"/>
                                  </p:stCondLst>
                                  <p:iterate>
                                    <p:tmAbs val="0"/>
                                  </p:iterate>
                                  <p:childTnLst>
                                    <p:set>
                                      <p:cBhvr>
                                        <p:cTn id="17" fill="hold"/>
                                        <p:tgtEl>
                                          <p:spTgt spid="92">
                                            <p:txEl>
                                              <p:pRg st="4" end="4"/>
                                            </p:txEl>
                                          </p:spTgt>
                                        </p:tgtEl>
                                        <p:attrNameLst>
                                          <p:attrName>style.visibility</p:attrName>
                                        </p:attrNameLst>
                                      </p:cBhvr>
                                      <p:to>
                                        <p:strVal val="visible"/>
                                      </p:to>
                                    </p:set>
                                  </p:childTnLst>
                                </p:cTn>
                              </p:par>
                              <p:par>
                                <p:cTn id="18" presetID="1" presetClass="entr" presetSubtype="0" fill="hold" grpId="1">
                                  <p:stCondLst>
                                    <p:cond delay="0"/>
                                  </p:stCondLst>
                                  <p:iterate>
                                    <p:tmAbs val="0"/>
                                  </p:iterate>
                                  <p:childTnLst>
                                    <p:set>
                                      <p:cBhvr>
                                        <p:cTn id="19" fill="hold"/>
                                        <p:tgtEl>
                                          <p:spTgt spid="92">
                                            <p:txEl>
                                              <p:pRg st="5" end="5"/>
                                            </p:txEl>
                                          </p:spTgt>
                                        </p:tgtEl>
                                        <p:attrNameLst>
                                          <p:attrName>style.visibility</p:attrName>
                                        </p:attrNameLst>
                                      </p:cBhvr>
                                      <p:to>
                                        <p:strVal val="visible"/>
                                      </p:to>
                                    </p:set>
                                  </p:childTnLst>
                                </p:cTn>
                              </p:par>
                              <p:par>
                                <p:cTn id="20" presetID="1" presetClass="entr" presetSubtype="0" fill="hold" grpId="1">
                                  <p:stCondLst>
                                    <p:cond delay="0"/>
                                  </p:stCondLst>
                                  <p:iterate>
                                    <p:tmAbs val="0"/>
                                  </p:iterate>
                                  <p:childTnLst>
                                    <p:set>
                                      <p:cBhvr>
                                        <p:cTn id="21" fill="hold"/>
                                        <p:tgtEl>
                                          <p:spTgt spid="9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1" build="p" animBg="1" advAuto="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Shape 94"/>
          <p:cNvSpPr>
            <a:spLocks noGrp="1"/>
          </p:cNvSpPr>
          <p:nvPr>
            <p:ph type="title"/>
          </p:nvPr>
        </p:nvSpPr>
        <p:spPr>
          <a:xfrm>
            <a:off x="457200" y="274638"/>
            <a:ext cx="8229600" cy="1143001"/>
          </a:xfrm>
          <a:prstGeom prst="rect">
            <a:avLst/>
          </a:prstGeom>
        </p:spPr>
        <p:txBody>
          <a:bodyPr/>
          <a:lstStyle>
            <a:lvl1pPr defTabSz="868680">
              <a:defRPr sz="3420">
                <a:solidFill>
                  <a:srgbClr val="FFC000"/>
                </a:solidFill>
                <a:effectLst>
                  <a:outerShdw blurRad="108585" dist="96520" dir="2700000" rotWithShape="0">
                    <a:srgbClr val="000000">
                      <a:alpha val="40000"/>
                    </a:srgbClr>
                  </a:outerShdw>
                </a:effectLst>
              </a:defRPr>
            </a:lvl1pPr>
          </a:lstStyle>
          <a:p>
            <a:pPr lvl="0">
              <a:defRPr sz="1800" b="0">
                <a:solidFill>
                  <a:srgbClr val="000000"/>
                </a:solidFill>
                <a:effectLst/>
              </a:defRPr>
            </a:pPr>
            <a:r>
              <a:rPr sz="3420" b="1">
                <a:solidFill>
                  <a:srgbClr val="FFC000"/>
                </a:solidFill>
                <a:effectLst>
                  <a:outerShdw blurRad="108585" dist="96520" dir="2700000" rotWithShape="0">
                    <a:srgbClr val="000000">
                      <a:alpha val="40000"/>
                    </a:srgbClr>
                  </a:outerShdw>
                </a:effectLst>
              </a:rPr>
              <a:t>Διαδικασίες Λήψης Απόφασης στην ΕΕ</a:t>
            </a:r>
          </a:p>
        </p:txBody>
      </p:sp>
      <p:sp>
        <p:nvSpPr>
          <p:cNvPr id="95" name="Shape 95"/>
          <p:cNvSpPr>
            <a:spLocks noGrp="1"/>
          </p:cNvSpPr>
          <p:nvPr>
            <p:ph type="body" idx="1"/>
          </p:nvPr>
        </p:nvSpPr>
        <p:spPr>
          <a:xfrm>
            <a:off x="457200" y="1600200"/>
            <a:ext cx="8229600" cy="4709160"/>
          </a:xfrm>
          <a:prstGeom prst="rect">
            <a:avLst/>
          </a:prstGeom>
        </p:spPr>
        <p:txBody>
          <a:bodyPr/>
          <a:lstStyle/>
          <a:p>
            <a:pPr marL="465364" lvl="0" indent="-335062" defTabSz="868680">
              <a:lnSpc>
                <a:spcPct val="90000"/>
              </a:lnSpc>
              <a:spcBef>
                <a:spcPts val="500"/>
              </a:spcBef>
              <a:defRPr sz="1800">
                <a:solidFill>
                  <a:srgbClr val="000000"/>
                </a:solidFill>
              </a:defRPr>
            </a:pPr>
            <a:r>
              <a:rPr sz="2280" b="1">
                <a:solidFill>
                  <a:srgbClr val="FFC000"/>
                </a:solidFill>
              </a:rPr>
              <a:t>Συνεργασία (Co-operation) Διαδικασία του Άρθρου 252 </a:t>
            </a:r>
            <a:r>
              <a:rPr sz="2280" b="1">
                <a:solidFill>
                  <a:srgbClr val="FFFFFF"/>
                </a:solidFill>
              </a:rPr>
              <a:t>Ενιαία Ευρωπαϊκή Πράξη</a:t>
            </a:r>
          </a:p>
          <a:p>
            <a:pPr marL="390906" lvl="0" indent="-260604" defTabSz="868680">
              <a:lnSpc>
                <a:spcPct val="90000"/>
              </a:lnSpc>
              <a:buSzTx/>
              <a:buNone/>
              <a:defRPr sz="1800">
                <a:solidFill>
                  <a:srgbClr val="000000"/>
                </a:solidFill>
              </a:defRPr>
            </a:pPr>
            <a:endParaRPr sz="1900" b="1">
              <a:solidFill>
                <a:srgbClr val="FFFFFF"/>
              </a:solidFill>
            </a:endParaRPr>
          </a:p>
          <a:p>
            <a:pPr marL="780364" lvl="1" indent="-224408" defTabSz="868680">
              <a:lnSpc>
                <a:spcPct val="90000"/>
              </a:lnSpc>
              <a:spcBef>
                <a:spcPts val="400"/>
              </a:spcBef>
              <a:buClr>
                <a:srgbClr val="FFFFFF"/>
              </a:buClr>
              <a:defRPr sz="1800">
                <a:solidFill>
                  <a:srgbClr val="000000"/>
                </a:solidFill>
              </a:defRPr>
            </a:pPr>
            <a:r>
              <a:rPr sz="1900">
                <a:solidFill>
                  <a:srgbClr val="FFFFFF"/>
                </a:solidFill>
              </a:rPr>
              <a:t>Θεσπίστηκε με την ΕΕΠ και αποτέλεσε το πρώτο βήμα για την αύξηση των νομοθετικών αρμοδιοτήτων του Κοινοβουλίου. Το Συμβούλιο με τη </a:t>
            </a:r>
            <a:r>
              <a:rPr sz="1900">
                <a:solidFill>
                  <a:srgbClr val="FFC000"/>
                </a:solidFill>
              </a:rPr>
              <a:t>συγκατάθεση του Ευρωπαϊκού Κοινοβουλίου μπορεί να υιοθετήσει μια νομοθετική πράξη  με </a:t>
            </a:r>
            <a:r>
              <a:rPr sz="1900">
                <a:solidFill>
                  <a:srgbClr val="FFFFFF"/>
                </a:solidFill>
              </a:rPr>
              <a:t>  ειδική πλειοψηφία. Αλλά το Συμβούλιο μπορεί να απορρίψει  την απόρριψη μιας προτεινόμενης πράξης από το Κοινοβούλιο αν την υιοθετήσει με ομοφωνία.</a:t>
            </a:r>
            <a:endParaRPr sz="2280">
              <a:solidFill>
                <a:srgbClr val="FFFFFF"/>
              </a:solidFill>
            </a:endParaRPr>
          </a:p>
          <a:p>
            <a:pPr marL="825246" lvl="1" indent="-269290" defTabSz="868680">
              <a:lnSpc>
                <a:spcPct val="90000"/>
              </a:lnSpc>
              <a:spcBef>
                <a:spcPts val="500"/>
              </a:spcBef>
              <a:buClr>
                <a:srgbClr val="FFFFFF"/>
              </a:buClr>
              <a:defRPr sz="1800">
                <a:solidFill>
                  <a:srgbClr val="000000"/>
                </a:solidFill>
              </a:defRPr>
            </a:pPr>
            <a:endParaRPr sz="1900">
              <a:solidFill>
                <a:srgbClr val="FFFFFF"/>
              </a:solidFill>
            </a:endParaRPr>
          </a:p>
          <a:p>
            <a:pPr marL="780364" lvl="1" indent="-224408" defTabSz="868680">
              <a:lnSpc>
                <a:spcPct val="90000"/>
              </a:lnSpc>
              <a:spcBef>
                <a:spcPts val="400"/>
              </a:spcBef>
              <a:buClr>
                <a:srgbClr val="FFFFFF"/>
              </a:buClr>
              <a:defRPr sz="1800">
                <a:solidFill>
                  <a:srgbClr val="000000"/>
                </a:solidFill>
              </a:defRPr>
            </a:pPr>
            <a:r>
              <a:rPr sz="1900" b="1">
                <a:solidFill>
                  <a:srgbClr val="FFFFFF"/>
                </a:solidFill>
              </a:rPr>
              <a:t>Εφαρμόστηκε αρκετά πριν το Άμστερνταμ , κυρίως όσον αφορά </a:t>
            </a:r>
            <a:r>
              <a:rPr sz="1900" b="1">
                <a:solidFill>
                  <a:srgbClr val="FFC000"/>
                </a:solidFill>
              </a:rPr>
              <a:t>νομοθετικές πράξεις για την Ενιαία Αγορά</a:t>
            </a:r>
            <a:r>
              <a:rPr sz="1900" b="1">
                <a:solidFill>
                  <a:srgbClr val="FFFFFF"/>
                </a:solidFill>
              </a:rPr>
              <a:t>. Δεν συγχωνεύτηκε με την Συναπόφαση και με τη Συνθήκη της Νίκαιας περιορίστηκε σε κάποιες πτυχές της οικονομικής και νομισματικής πολιτικής μέχρι που </a:t>
            </a:r>
            <a:r>
              <a:rPr sz="1900" b="1">
                <a:solidFill>
                  <a:srgbClr val="FFC000"/>
                </a:solidFill>
              </a:rPr>
              <a:t>καταργήθηκε από τη Συνθήκη της Λισσαβώνας. </a:t>
            </a:r>
          </a:p>
        </p:txBody>
      </p:sp>
      <p:grpSp>
        <p:nvGrpSpPr>
          <p:cNvPr id="100" name="Group 100"/>
          <p:cNvGrpSpPr/>
          <p:nvPr/>
        </p:nvGrpSpPr>
        <p:grpSpPr>
          <a:xfrm>
            <a:off x="1475655" y="2544746"/>
            <a:ext cx="6192690" cy="2016225"/>
            <a:chOff x="0" y="0"/>
            <a:chExt cx="6192688" cy="2016224"/>
          </a:xfrm>
        </p:grpSpPr>
        <p:sp>
          <p:nvSpPr>
            <p:cNvPr id="96" name="Shape 96"/>
            <p:cNvSpPr/>
            <p:nvPr/>
          </p:nvSpPr>
          <p:spPr>
            <a:xfrm>
              <a:off x="-1" y="-1"/>
              <a:ext cx="6192689" cy="2016226"/>
            </a:xfrm>
            <a:custGeom>
              <a:avLst/>
              <a:gdLst/>
              <a:ahLst/>
              <a:cxnLst>
                <a:cxn ang="0">
                  <a:pos x="wd2" y="hd2"/>
                </a:cxn>
                <a:cxn ang="5400000">
                  <a:pos x="wd2" y="hd2"/>
                </a:cxn>
                <a:cxn ang="10800000">
                  <a:pos x="wd2" y="hd2"/>
                </a:cxn>
                <a:cxn ang="16200000">
                  <a:pos x="wd2" y="hd2"/>
                </a:cxn>
              </a:cxnLst>
              <a:rect l="0" t="0" r="r" b="b"/>
              <a:pathLst>
                <a:path w="21600" h="21600" extrusionOk="0">
                  <a:moveTo>
                    <a:pt x="21600" y="1350"/>
                  </a:moveTo>
                  <a:cubicBezTo>
                    <a:pt x="21600" y="604"/>
                    <a:pt x="21403" y="0"/>
                    <a:pt x="21160" y="0"/>
                  </a:cubicBezTo>
                  <a:cubicBezTo>
                    <a:pt x="20918" y="0"/>
                    <a:pt x="20721" y="604"/>
                    <a:pt x="20721" y="1350"/>
                  </a:cubicBezTo>
                  <a:lnTo>
                    <a:pt x="20721" y="2700"/>
                  </a:lnTo>
                  <a:lnTo>
                    <a:pt x="440" y="2700"/>
                  </a:lnTo>
                  <a:cubicBezTo>
                    <a:pt x="197" y="2700"/>
                    <a:pt x="0" y="3304"/>
                    <a:pt x="0" y="4050"/>
                  </a:cubicBezTo>
                  <a:lnTo>
                    <a:pt x="0" y="20250"/>
                  </a:lnTo>
                  <a:cubicBezTo>
                    <a:pt x="0" y="20996"/>
                    <a:pt x="197" y="21600"/>
                    <a:pt x="440" y="21600"/>
                  </a:cubicBezTo>
                  <a:cubicBezTo>
                    <a:pt x="682" y="21600"/>
                    <a:pt x="879" y="20996"/>
                    <a:pt x="879" y="20250"/>
                  </a:cubicBezTo>
                  <a:lnTo>
                    <a:pt x="879" y="18900"/>
                  </a:lnTo>
                  <a:lnTo>
                    <a:pt x="21160" y="18900"/>
                  </a:lnTo>
                  <a:cubicBezTo>
                    <a:pt x="21403" y="18900"/>
                    <a:pt x="21600" y="18296"/>
                    <a:pt x="21600" y="17550"/>
                  </a:cubicBezTo>
                  <a:close/>
                </a:path>
              </a:pathLst>
            </a:custGeom>
            <a:solidFill>
              <a:srgbClr val="CEB966"/>
            </a:solidFill>
            <a:ln w="12700" cap="flat">
              <a:noFill/>
              <a:miter lim="400000"/>
            </a:ln>
            <a:effectLst/>
          </p:spPr>
          <p:txBody>
            <a:bodyPr wrap="square" lIns="0" tIns="0" rIns="0" bIns="0" numCol="1" anchor="ctr">
              <a:noAutofit/>
            </a:bodyPr>
            <a:lstStyle/>
            <a:p>
              <a:pPr lvl="0" algn="ctr">
                <a:defRPr sz="4400">
                  <a:solidFill>
                    <a:srgbClr val="FF0000"/>
                  </a:solidFill>
                </a:defRPr>
              </a:pPr>
              <a:endParaRPr/>
            </a:p>
          </p:txBody>
        </p:sp>
        <p:sp>
          <p:nvSpPr>
            <p:cNvPr id="97" name="Shape 97"/>
            <p:cNvSpPr/>
            <p:nvPr/>
          </p:nvSpPr>
          <p:spPr>
            <a:xfrm>
              <a:off x="126013" y="-1"/>
              <a:ext cx="6066675" cy="50405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248" y="21600"/>
                    <a:pt x="449" y="19182"/>
                    <a:pt x="449" y="16200"/>
                  </a:cubicBezTo>
                  <a:cubicBezTo>
                    <a:pt x="449" y="14709"/>
                    <a:pt x="348" y="13500"/>
                    <a:pt x="224" y="13500"/>
                  </a:cubicBezTo>
                  <a:cubicBezTo>
                    <a:pt x="100" y="13500"/>
                    <a:pt x="0" y="14709"/>
                    <a:pt x="0" y="16200"/>
                  </a:cubicBezTo>
                  <a:close/>
                  <a:moveTo>
                    <a:pt x="21151" y="10800"/>
                  </a:moveTo>
                  <a:cubicBezTo>
                    <a:pt x="21399" y="10800"/>
                    <a:pt x="21600" y="8382"/>
                    <a:pt x="21600" y="5400"/>
                  </a:cubicBezTo>
                  <a:cubicBezTo>
                    <a:pt x="21600" y="2418"/>
                    <a:pt x="21399" y="0"/>
                    <a:pt x="21151" y="0"/>
                  </a:cubicBezTo>
                  <a:cubicBezTo>
                    <a:pt x="20904" y="0"/>
                    <a:pt x="20703" y="2418"/>
                    <a:pt x="20703" y="5400"/>
                  </a:cubicBezTo>
                  <a:cubicBezTo>
                    <a:pt x="20703" y="6891"/>
                    <a:pt x="20803" y="8100"/>
                    <a:pt x="20927" y="8100"/>
                  </a:cubicBezTo>
                  <a:cubicBezTo>
                    <a:pt x="21051" y="8100"/>
                    <a:pt x="21151" y="6891"/>
                    <a:pt x="21151" y="5400"/>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lvl="0" algn="ctr">
                <a:defRPr sz="4400">
                  <a:solidFill>
                    <a:srgbClr val="FF0000"/>
                  </a:solidFill>
                </a:defRPr>
              </a:pPr>
              <a:endParaRPr/>
            </a:p>
          </p:txBody>
        </p:sp>
        <p:sp>
          <p:nvSpPr>
            <p:cNvPr id="98" name="Shape 98"/>
            <p:cNvSpPr/>
            <p:nvPr/>
          </p:nvSpPr>
          <p:spPr>
            <a:xfrm>
              <a:off x="-1" y="-1"/>
              <a:ext cx="6192689" cy="2016226"/>
            </a:xfrm>
            <a:custGeom>
              <a:avLst/>
              <a:gdLst/>
              <a:ahLst/>
              <a:cxnLst>
                <a:cxn ang="0">
                  <a:pos x="wd2" y="hd2"/>
                </a:cxn>
                <a:cxn ang="5400000">
                  <a:pos x="wd2" y="hd2"/>
                </a:cxn>
                <a:cxn ang="10800000">
                  <a:pos x="wd2" y="hd2"/>
                </a:cxn>
                <a:cxn ang="16200000">
                  <a:pos x="wd2" y="hd2"/>
                </a:cxn>
              </a:cxnLst>
              <a:rect l="0" t="0" r="r" b="b"/>
              <a:pathLst>
                <a:path w="21600" h="21600" extrusionOk="0">
                  <a:moveTo>
                    <a:pt x="0" y="4050"/>
                  </a:moveTo>
                  <a:cubicBezTo>
                    <a:pt x="0" y="3304"/>
                    <a:pt x="197" y="2700"/>
                    <a:pt x="440" y="2700"/>
                  </a:cubicBezTo>
                  <a:lnTo>
                    <a:pt x="20721" y="2700"/>
                  </a:lnTo>
                  <a:lnTo>
                    <a:pt x="20721" y="1350"/>
                  </a:lnTo>
                  <a:cubicBezTo>
                    <a:pt x="20721" y="604"/>
                    <a:pt x="20918" y="0"/>
                    <a:pt x="21160" y="0"/>
                  </a:cubicBezTo>
                  <a:cubicBezTo>
                    <a:pt x="21403" y="0"/>
                    <a:pt x="21600" y="604"/>
                    <a:pt x="21600" y="1350"/>
                  </a:cubicBezTo>
                  <a:lnTo>
                    <a:pt x="21600" y="17550"/>
                  </a:lnTo>
                  <a:cubicBezTo>
                    <a:pt x="21600" y="18296"/>
                    <a:pt x="21403" y="18900"/>
                    <a:pt x="21160" y="18900"/>
                  </a:cubicBezTo>
                  <a:lnTo>
                    <a:pt x="879" y="18900"/>
                  </a:lnTo>
                  <a:lnTo>
                    <a:pt x="879" y="20250"/>
                  </a:lnTo>
                  <a:cubicBezTo>
                    <a:pt x="879" y="20996"/>
                    <a:pt x="682" y="21600"/>
                    <a:pt x="440" y="21600"/>
                  </a:cubicBezTo>
                  <a:cubicBezTo>
                    <a:pt x="197" y="21600"/>
                    <a:pt x="0" y="20996"/>
                    <a:pt x="0" y="20250"/>
                  </a:cubicBezTo>
                  <a:close/>
                  <a:moveTo>
                    <a:pt x="20721" y="2700"/>
                  </a:moveTo>
                  <a:lnTo>
                    <a:pt x="21160" y="2700"/>
                  </a:lnTo>
                  <a:cubicBezTo>
                    <a:pt x="21403" y="2700"/>
                    <a:pt x="21600" y="2096"/>
                    <a:pt x="21600" y="1350"/>
                  </a:cubicBezTo>
                  <a:moveTo>
                    <a:pt x="21160" y="2700"/>
                  </a:moveTo>
                  <a:lnTo>
                    <a:pt x="21160" y="1350"/>
                  </a:lnTo>
                  <a:cubicBezTo>
                    <a:pt x="21160" y="1723"/>
                    <a:pt x="21062" y="2025"/>
                    <a:pt x="20941" y="2025"/>
                  </a:cubicBezTo>
                  <a:cubicBezTo>
                    <a:pt x="20819" y="2025"/>
                    <a:pt x="20721" y="1723"/>
                    <a:pt x="20721" y="1350"/>
                  </a:cubicBezTo>
                  <a:moveTo>
                    <a:pt x="440" y="5400"/>
                  </a:moveTo>
                  <a:lnTo>
                    <a:pt x="440" y="4050"/>
                  </a:lnTo>
                  <a:cubicBezTo>
                    <a:pt x="440" y="3677"/>
                    <a:pt x="538" y="3375"/>
                    <a:pt x="659" y="3375"/>
                  </a:cubicBezTo>
                  <a:cubicBezTo>
                    <a:pt x="781" y="3375"/>
                    <a:pt x="879" y="3677"/>
                    <a:pt x="879" y="4050"/>
                  </a:cubicBezTo>
                  <a:cubicBezTo>
                    <a:pt x="879" y="4796"/>
                    <a:pt x="682" y="5400"/>
                    <a:pt x="440" y="5400"/>
                  </a:cubicBezTo>
                  <a:cubicBezTo>
                    <a:pt x="197" y="5400"/>
                    <a:pt x="0" y="4796"/>
                    <a:pt x="0" y="4050"/>
                  </a:cubicBezTo>
                  <a:moveTo>
                    <a:pt x="879" y="4050"/>
                  </a:moveTo>
                  <a:lnTo>
                    <a:pt x="879" y="18900"/>
                  </a:lnTo>
                </a:path>
              </a:pathLst>
            </a:custGeom>
            <a:noFill/>
            <a:ln w="25400" cap="flat">
              <a:solidFill>
                <a:srgbClr val="96874A"/>
              </a:solidFill>
              <a:prstDash val="solid"/>
              <a:bevel/>
            </a:ln>
            <a:effectLst/>
          </p:spPr>
          <p:txBody>
            <a:bodyPr wrap="square" lIns="0" tIns="0" rIns="0" bIns="0" numCol="1" anchor="ctr">
              <a:noAutofit/>
            </a:bodyPr>
            <a:lstStyle/>
            <a:p>
              <a:pPr lvl="0" algn="ctr">
                <a:defRPr sz="4400">
                  <a:solidFill>
                    <a:srgbClr val="FF0000"/>
                  </a:solidFill>
                </a:defRPr>
              </a:pPr>
              <a:endParaRPr/>
            </a:p>
          </p:txBody>
        </p:sp>
        <p:sp>
          <p:nvSpPr>
            <p:cNvPr id="99" name="Shape 99"/>
            <p:cNvSpPr/>
            <p:nvPr/>
          </p:nvSpPr>
          <p:spPr>
            <a:xfrm>
              <a:off x="252027" y="625842"/>
              <a:ext cx="5814648" cy="76454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spAutoFit/>
            </a:bodyPr>
            <a:lstStyle>
              <a:lvl1pPr algn="ctr">
                <a:defRPr sz="4400">
                  <a:solidFill>
                    <a:srgbClr val="FF0000"/>
                  </a:solidFill>
                </a:defRPr>
              </a:lvl1pPr>
            </a:lstStyle>
            <a:p>
              <a:pPr lvl="0">
                <a:defRPr sz="1800">
                  <a:solidFill>
                    <a:srgbClr val="000000"/>
                  </a:solidFill>
                </a:defRPr>
              </a:pPr>
              <a:r>
                <a:rPr sz="4400">
                  <a:solidFill>
                    <a:srgbClr val="FF0000"/>
                  </a:solidFill>
                </a:rPr>
                <a:t>ΚΑΤΑΡΓΗΣΗ</a:t>
              </a:r>
            </a:p>
          </p:txBody>
        </p:sp>
      </p:gr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95">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9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95">
                                            <p:txEl>
                                              <p:pRg st="1" end="1"/>
                                            </p:txEl>
                                          </p:spTgt>
                                        </p:tgtEl>
                                        <p:attrNameLst>
                                          <p:attrName>style.visibility</p:attrName>
                                        </p:attrNameLst>
                                      </p:cBhvr>
                                      <p:to>
                                        <p:strVal val="visible"/>
                                      </p:to>
                                    </p:set>
                                  </p:childTnLst>
                                </p:cTn>
                              </p:par>
                              <p:par>
                                <p:cTn id="13" presetID="1" presetClass="entr" presetSubtype="0" fill="hold" grpId="1">
                                  <p:stCondLst>
                                    <p:cond delay="0"/>
                                  </p:stCondLst>
                                  <p:iterate>
                                    <p:tmAbs val="0"/>
                                  </p:iterate>
                                  <p:childTnLst>
                                    <p:set>
                                      <p:cBhvr>
                                        <p:cTn id="14" fill="hold"/>
                                        <p:tgtEl>
                                          <p:spTgt spid="95">
                                            <p:txEl>
                                              <p:pRg st="2" end="2"/>
                                            </p:txEl>
                                          </p:spTgt>
                                        </p:tgtEl>
                                        <p:attrNameLst>
                                          <p:attrName>style.visibility</p:attrName>
                                        </p:attrNameLst>
                                      </p:cBhvr>
                                      <p:to>
                                        <p:strVal val="visible"/>
                                      </p:to>
                                    </p:set>
                                  </p:childTnLst>
                                </p:cTn>
                              </p:par>
                              <p:par>
                                <p:cTn id="15" presetID="1" presetClass="entr" presetSubtype="0" fill="hold" grpId="1">
                                  <p:stCondLst>
                                    <p:cond delay="0"/>
                                  </p:stCondLst>
                                  <p:iterate>
                                    <p:tmAbs val="0"/>
                                  </p:iterate>
                                  <p:childTnLst>
                                    <p:set>
                                      <p:cBhvr>
                                        <p:cTn id="16" fill="hold"/>
                                        <p:tgtEl>
                                          <p:spTgt spid="95">
                                            <p:txEl>
                                              <p:pRg st="3" end="3"/>
                                            </p:txEl>
                                          </p:spTgt>
                                        </p:tgtEl>
                                        <p:attrNameLst>
                                          <p:attrName>style.visibility</p:attrName>
                                        </p:attrNameLst>
                                      </p:cBhvr>
                                      <p:to>
                                        <p:strVal val="visible"/>
                                      </p:to>
                                    </p:set>
                                  </p:childTnLst>
                                </p:cTn>
                              </p:par>
                              <p:par>
                                <p:cTn id="17" presetID="1" presetClass="entr" presetSubtype="0" fill="hold" grpId="1">
                                  <p:stCondLst>
                                    <p:cond delay="0"/>
                                  </p:stCondLst>
                                  <p:iterate>
                                    <p:tmAbs val="0"/>
                                  </p:iterate>
                                  <p:childTnLst>
                                    <p:set>
                                      <p:cBhvr>
                                        <p:cTn id="18" fill="hold"/>
                                        <p:tgtEl>
                                          <p:spTgt spid="9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iterate>
                                    <p:tmAbs val="0"/>
                                  </p:iterate>
                                  <p:childTnLst>
                                    <p:set>
                                      <p:cBhvr>
                                        <p:cTn id="22" fill="hold"/>
                                        <p:tgtEl>
                                          <p:spTgt spid="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1" build="p" animBg="1" advAuto="0"/>
      <p:bldP spid="100" grpId="2" animBg="1" advAuto="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Shape 102"/>
          <p:cNvSpPr>
            <a:spLocks noGrp="1"/>
          </p:cNvSpPr>
          <p:nvPr>
            <p:ph type="title"/>
          </p:nvPr>
        </p:nvSpPr>
        <p:spPr>
          <a:xfrm>
            <a:off x="457200" y="274638"/>
            <a:ext cx="8229600" cy="1143001"/>
          </a:xfrm>
          <a:prstGeom prst="rect">
            <a:avLst/>
          </a:prstGeom>
        </p:spPr>
        <p:txBody>
          <a:bodyPr/>
          <a:lstStyle>
            <a:lvl1pPr defTabSz="868680">
              <a:defRPr sz="3420">
                <a:solidFill>
                  <a:srgbClr val="FFC000"/>
                </a:solidFill>
                <a:effectLst>
                  <a:outerShdw blurRad="108585" dist="96520" dir="2700000" rotWithShape="0">
                    <a:srgbClr val="000000">
                      <a:alpha val="40000"/>
                    </a:srgbClr>
                  </a:outerShdw>
                </a:effectLst>
              </a:defRPr>
            </a:lvl1pPr>
          </a:lstStyle>
          <a:p>
            <a:pPr lvl="0">
              <a:defRPr sz="1800" b="0">
                <a:solidFill>
                  <a:srgbClr val="000000"/>
                </a:solidFill>
                <a:effectLst/>
              </a:defRPr>
            </a:pPr>
            <a:r>
              <a:rPr sz="3420" b="1">
                <a:solidFill>
                  <a:srgbClr val="FFC000"/>
                </a:solidFill>
                <a:effectLst>
                  <a:outerShdw blurRad="108585" dist="96520" dir="2700000" rotWithShape="0">
                    <a:srgbClr val="000000">
                      <a:alpha val="40000"/>
                    </a:srgbClr>
                  </a:outerShdw>
                </a:effectLst>
              </a:rPr>
              <a:t>Διαδικασίες Λήψης Απόφασης στην ΕΕ</a:t>
            </a:r>
          </a:p>
        </p:txBody>
      </p:sp>
      <p:sp>
        <p:nvSpPr>
          <p:cNvPr id="103" name="Shape 103"/>
          <p:cNvSpPr>
            <a:spLocks noGrp="1"/>
          </p:cNvSpPr>
          <p:nvPr>
            <p:ph type="body" idx="1"/>
          </p:nvPr>
        </p:nvSpPr>
        <p:spPr>
          <a:xfrm>
            <a:off x="457200" y="1600200"/>
            <a:ext cx="8229600" cy="4709160"/>
          </a:xfrm>
          <a:prstGeom prst="rect">
            <a:avLst/>
          </a:prstGeom>
        </p:spPr>
        <p:txBody>
          <a:bodyPr/>
          <a:lstStyle/>
          <a:p>
            <a:pPr marL="724988" lvl="0" indent="-587828" algn="ctr">
              <a:lnSpc>
                <a:spcPct val="90000"/>
              </a:lnSpc>
              <a:spcBef>
                <a:spcPts val="900"/>
              </a:spcBef>
              <a:defRPr sz="1800">
                <a:solidFill>
                  <a:srgbClr val="000000"/>
                </a:solidFill>
              </a:defRPr>
            </a:pPr>
            <a:r>
              <a:rPr sz="4000" b="1">
                <a:solidFill>
                  <a:srgbClr val="FFC000"/>
                </a:solidFill>
              </a:rPr>
              <a:t>Συναπόφαση (Co-decision)</a:t>
            </a:r>
            <a:r>
              <a:rPr sz="4000" b="1">
                <a:solidFill>
                  <a:srgbClr val="FFFFFF"/>
                </a:solidFill>
              </a:rPr>
              <a:t> Μααστριχτ </a:t>
            </a:r>
          </a:p>
          <a:p>
            <a:pPr marL="411480" lvl="0" indent="-274320" algn="ctr">
              <a:lnSpc>
                <a:spcPct val="90000"/>
              </a:lnSpc>
              <a:spcBef>
                <a:spcPts val="1100"/>
              </a:spcBef>
              <a:buSzTx/>
              <a:buNone/>
              <a:defRPr sz="1800">
                <a:solidFill>
                  <a:srgbClr val="000000"/>
                </a:solidFill>
              </a:defRPr>
            </a:pPr>
            <a:r>
              <a:rPr sz="4800" b="1">
                <a:solidFill>
                  <a:srgbClr val="FFFFFF"/>
                </a:solidFill>
              </a:rPr>
              <a:t>  </a:t>
            </a:r>
          </a:p>
          <a:p>
            <a:pPr marL="666205" lvl="0" indent="-529045">
              <a:lnSpc>
                <a:spcPct val="90000"/>
              </a:lnSpc>
              <a:spcBef>
                <a:spcPts val="800"/>
              </a:spcBef>
              <a:buFont typeface="Wingdings"/>
              <a:buChar char="➢"/>
              <a:defRPr sz="1800">
                <a:solidFill>
                  <a:srgbClr val="000000"/>
                </a:solidFill>
              </a:defRPr>
            </a:pPr>
            <a:r>
              <a:rPr sz="3600">
                <a:solidFill>
                  <a:srgbClr val="FFFFFF"/>
                </a:solidFill>
              </a:rPr>
              <a:t>η πιο διαδεδομένη διαδικασία</a:t>
            </a:r>
          </a:p>
          <a:p>
            <a:pPr marL="666205" lvl="0" indent="-529045">
              <a:lnSpc>
                <a:spcPct val="90000"/>
              </a:lnSpc>
              <a:spcBef>
                <a:spcPts val="800"/>
              </a:spcBef>
              <a:buFont typeface="Wingdings"/>
              <a:buChar char="➢"/>
              <a:defRPr sz="1800">
                <a:solidFill>
                  <a:srgbClr val="000000"/>
                </a:solidFill>
              </a:defRPr>
            </a:pPr>
            <a:r>
              <a:rPr sz="3600">
                <a:solidFill>
                  <a:srgbClr val="FFFFFF"/>
                </a:solidFill>
              </a:rPr>
              <a:t>το Κοινοβούλιο έχει τις ίδιες εξουσίες με το Συμβούλιο</a:t>
            </a:r>
          </a:p>
          <a:p>
            <a:pPr marL="666205" lvl="0" indent="-529045">
              <a:lnSpc>
                <a:spcPct val="90000"/>
              </a:lnSpc>
              <a:spcBef>
                <a:spcPts val="800"/>
              </a:spcBef>
              <a:buFont typeface="Wingdings"/>
              <a:buChar char="➢"/>
              <a:defRPr sz="1800">
                <a:solidFill>
                  <a:srgbClr val="000000"/>
                </a:solidFill>
              </a:defRPr>
            </a:pPr>
            <a:r>
              <a:rPr sz="3600">
                <a:solidFill>
                  <a:srgbClr val="FFFFFF"/>
                </a:solidFill>
              </a:rPr>
              <a:t> ειδική πλειοψηφία.</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03">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10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10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10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iterate>
                                    <p:tmAbs val="0"/>
                                  </p:iterate>
                                  <p:childTnLst>
                                    <p:set>
                                      <p:cBhvr>
                                        <p:cTn id="20" fill="hold"/>
                                        <p:tgtEl>
                                          <p:spTgt spid="10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iterate>
                                    <p:tmAbs val="0"/>
                                  </p:iterate>
                                  <p:childTnLst>
                                    <p:set>
                                      <p:cBhvr>
                                        <p:cTn id="24" fill="hold"/>
                                        <p:tgtEl>
                                          <p:spTgt spid="1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1" build="p" animBg="1" advAuto="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Shape 105"/>
          <p:cNvSpPr>
            <a:spLocks noGrp="1"/>
          </p:cNvSpPr>
          <p:nvPr>
            <p:ph type="title"/>
          </p:nvPr>
        </p:nvSpPr>
        <p:spPr>
          <a:xfrm>
            <a:off x="457200" y="1340767"/>
            <a:ext cx="8229600" cy="1080121"/>
          </a:xfrm>
          <a:prstGeom prst="rect">
            <a:avLst/>
          </a:prstGeom>
        </p:spPr>
        <p:txBody>
          <a:bodyPr/>
          <a:lstStyle>
            <a:lvl1pPr>
              <a:defRPr>
                <a:solidFill>
                  <a:srgbClr val="FFC000"/>
                </a:solidFill>
              </a:defRPr>
            </a:lvl1pPr>
          </a:lstStyle>
          <a:p>
            <a:pPr lvl="0">
              <a:defRPr sz="1800" b="0">
                <a:solidFill>
                  <a:srgbClr val="000000"/>
                </a:solidFill>
                <a:effectLst/>
              </a:defRPr>
            </a:pPr>
            <a:r>
              <a:rPr sz="4100" b="1">
                <a:solidFill>
                  <a:srgbClr val="FFC000"/>
                </a:solidFill>
                <a:effectLst>
                  <a:outerShdw blurRad="114300" dist="101600" dir="2700000" rotWithShape="0">
                    <a:srgbClr val="000000">
                      <a:alpha val="40000"/>
                    </a:srgbClr>
                  </a:outerShdw>
                </a:effectLst>
              </a:rPr>
              <a:t>Συνήθης Νομοθετική Διαδικασία</a:t>
            </a:r>
          </a:p>
        </p:txBody>
      </p:sp>
      <p:sp>
        <p:nvSpPr>
          <p:cNvPr id="106" name="Shape 106"/>
          <p:cNvSpPr>
            <a:spLocks noGrp="1"/>
          </p:cNvSpPr>
          <p:nvPr>
            <p:ph type="body" idx="1"/>
          </p:nvPr>
        </p:nvSpPr>
        <p:spPr>
          <a:xfrm>
            <a:off x="457200" y="2708919"/>
            <a:ext cx="8229600" cy="3600441"/>
          </a:xfrm>
          <a:prstGeom prst="rect">
            <a:avLst/>
          </a:prstGeom>
        </p:spPr>
        <p:txBody>
          <a:bodyPr/>
          <a:lstStyle/>
          <a:p>
            <a:pPr lvl="0" algn="ctr">
              <a:defRPr sz="1800">
                <a:solidFill>
                  <a:srgbClr val="000000"/>
                </a:solidFill>
              </a:defRPr>
            </a:pPr>
            <a:r>
              <a:rPr sz="2800">
                <a:solidFill>
                  <a:srgbClr val="FFFFFF"/>
                </a:solidFill>
              </a:rPr>
              <a:t>Οι πολιτικές και οι νόμοι που τίθενται σε εφαρμογή σε όλη την ΕΕ παράγονται κυρίως μέσω μιας σύνθετη διαδικασίας λήψης αποφάσεων, της λεγόμενης "</a:t>
            </a:r>
            <a:r>
              <a:rPr sz="2800">
                <a:solidFill>
                  <a:srgbClr val="FFC000"/>
                </a:solidFill>
              </a:rPr>
              <a:t>Συνήθους Νομοθετικής Διαδικασίας</a:t>
            </a:r>
            <a:r>
              <a:rPr sz="2800">
                <a:solidFill>
                  <a:srgbClr val="FFFFFF"/>
                </a:solidFill>
              </a:rPr>
              <a:t>" </a:t>
            </a:r>
            <a:r>
              <a:rPr sz="2000">
                <a:solidFill>
                  <a:srgbClr val="FFFFFF"/>
                </a:solidFill>
              </a:rPr>
              <a:t>(η οποία αντικατέστησε τη διαδικασία της συναπόφασης), </a:t>
            </a: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Shape 108"/>
          <p:cNvSpPr>
            <a:spLocks noGrp="1"/>
          </p:cNvSpPr>
          <p:nvPr>
            <p:ph type="title"/>
          </p:nvPr>
        </p:nvSpPr>
        <p:spPr>
          <a:xfrm>
            <a:off x="457199" y="1227581"/>
            <a:ext cx="8229601" cy="1143001"/>
          </a:xfrm>
          <a:prstGeom prst="rect">
            <a:avLst/>
          </a:prstGeom>
        </p:spPr>
        <p:txBody>
          <a:bodyPr/>
          <a:lstStyle/>
          <a:p>
            <a:pPr lvl="0" defTabSz="868680">
              <a:defRPr sz="1800" b="0">
                <a:solidFill>
                  <a:srgbClr val="000000"/>
                </a:solidFill>
                <a:effectLst/>
              </a:defRPr>
            </a:pPr>
            <a:r>
              <a:rPr sz="3420" b="1">
                <a:solidFill>
                  <a:srgbClr val="FFC000"/>
                </a:solidFill>
                <a:effectLst>
                  <a:outerShdw blurRad="108585" dist="96520" dir="2700000" rotWithShape="0">
                    <a:srgbClr val="000000">
                      <a:alpha val="40000"/>
                    </a:srgbClr>
                  </a:outerShdw>
                </a:effectLst>
              </a:rPr>
              <a:t>ΕΞΑΙΡΕΣΕΙΣ</a:t>
            </a:r>
            <a:br>
              <a:rPr sz="3420" b="1">
                <a:solidFill>
                  <a:srgbClr val="FFC000"/>
                </a:solidFill>
                <a:effectLst>
                  <a:outerShdw blurRad="108585" dist="96520" dir="2700000" rotWithShape="0">
                    <a:srgbClr val="000000">
                      <a:alpha val="40000"/>
                    </a:srgbClr>
                  </a:outerShdw>
                </a:effectLst>
              </a:rPr>
            </a:br>
            <a:r>
              <a:rPr sz="3420" b="1">
                <a:solidFill>
                  <a:srgbClr val="FFC000"/>
                </a:solidFill>
                <a:effectLst>
                  <a:outerShdw blurRad="108585" dist="96520" dir="2700000" rotWithShape="0">
                    <a:srgbClr val="000000">
                      <a:alpha val="40000"/>
                    </a:srgbClr>
                  </a:outerShdw>
                </a:effectLst>
              </a:rPr>
              <a:t> ειδικές νομοθετικές διαδικασίες</a:t>
            </a:r>
          </a:p>
        </p:txBody>
      </p:sp>
      <p:sp>
        <p:nvSpPr>
          <p:cNvPr id="109" name="Shape 109"/>
          <p:cNvSpPr>
            <a:spLocks noGrp="1"/>
          </p:cNvSpPr>
          <p:nvPr>
            <p:ph type="body" idx="1"/>
          </p:nvPr>
        </p:nvSpPr>
        <p:spPr>
          <a:xfrm>
            <a:off x="457200" y="2562217"/>
            <a:ext cx="8229601" cy="4104497"/>
          </a:xfrm>
          <a:prstGeom prst="rect">
            <a:avLst/>
          </a:prstGeom>
        </p:spPr>
        <p:txBody>
          <a:bodyPr/>
          <a:lstStyle/>
          <a:p>
            <a:pPr marL="337413" lvl="0" indent="-224942" algn="ctr" defTabSz="749808">
              <a:spcBef>
                <a:spcPts val="300"/>
              </a:spcBef>
              <a:buSzTx/>
              <a:buNone/>
              <a:defRPr sz="1800">
                <a:solidFill>
                  <a:srgbClr val="000000"/>
                </a:solidFill>
              </a:defRPr>
            </a:pPr>
            <a:r>
              <a:rPr sz="1640" b="1">
                <a:solidFill>
                  <a:srgbClr val="FFFFFF"/>
                </a:solidFill>
              </a:rPr>
              <a:t>…ωστόσο πάντοτε υπάρχουν εξαιρέσεις</a:t>
            </a:r>
            <a:r>
              <a:rPr sz="1640">
                <a:solidFill>
                  <a:srgbClr val="FFFFFF"/>
                </a:solidFill>
              </a:rPr>
              <a:t>.</a:t>
            </a:r>
          </a:p>
          <a:p>
            <a:pPr marL="337413" lvl="0" indent="-224942" algn="ctr" defTabSz="749808">
              <a:spcBef>
                <a:spcPts val="500"/>
              </a:spcBef>
              <a:buSzTx/>
              <a:buNone/>
              <a:defRPr sz="1800">
                <a:solidFill>
                  <a:srgbClr val="000000"/>
                </a:solidFill>
              </a:defRPr>
            </a:pPr>
            <a:endParaRPr sz="1640">
              <a:solidFill>
                <a:srgbClr val="FFFFFF"/>
              </a:solidFill>
            </a:endParaRPr>
          </a:p>
          <a:p>
            <a:pPr marL="337413" lvl="0" indent="-224942" algn="ctr" defTabSz="749808">
              <a:spcBef>
                <a:spcPts val="300"/>
              </a:spcBef>
              <a:buSzTx/>
              <a:buNone/>
              <a:defRPr sz="1800">
                <a:solidFill>
                  <a:srgbClr val="000000"/>
                </a:solidFill>
              </a:defRPr>
            </a:pPr>
            <a:r>
              <a:rPr sz="1640">
                <a:solidFill>
                  <a:srgbClr val="FFFFFF"/>
                </a:solidFill>
              </a:rPr>
              <a:t>Αυτές αφορούν </a:t>
            </a:r>
            <a:r>
              <a:rPr sz="1640" b="1">
                <a:solidFill>
                  <a:srgbClr val="FFFFFF"/>
                </a:solidFill>
              </a:rPr>
              <a:t>ειδικές νομοθετικές διαδικασίες </a:t>
            </a:r>
            <a:endParaRPr sz="1640">
              <a:solidFill>
                <a:srgbClr val="FFFFFF"/>
              </a:solidFill>
            </a:endParaRPr>
          </a:p>
          <a:p>
            <a:pPr marL="337413" lvl="0" indent="-224942" algn="ctr" defTabSz="749808">
              <a:lnSpc>
                <a:spcPct val="90000"/>
              </a:lnSpc>
              <a:spcBef>
                <a:spcPts val="300"/>
              </a:spcBef>
              <a:buSzTx/>
              <a:buNone/>
              <a:defRPr sz="1800">
                <a:solidFill>
                  <a:srgbClr val="000000"/>
                </a:solidFill>
              </a:defRPr>
            </a:pPr>
            <a:r>
              <a:rPr sz="1640" b="1">
                <a:solidFill>
                  <a:srgbClr val="FFFFFF"/>
                </a:solidFill>
              </a:rPr>
              <a:t>(μη νομοθετικές)</a:t>
            </a:r>
            <a:r>
              <a:rPr sz="1640">
                <a:solidFill>
                  <a:srgbClr val="FFFFFF"/>
                </a:solidFill>
              </a:rPr>
              <a:t> - εφαρμόζονται αποκλειστικά σε ειδικές περιπτώσεις όπου το </a:t>
            </a:r>
            <a:r>
              <a:rPr sz="1640">
                <a:solidFill>
                  <a:srgbClr val="FFC000"/>
                </a:solidFill>
              </a:rPr>
              <a:t>Κοινοβούλιο έχει απλώς συμβουλευτικό ρόλο </a:t>
            </a:r>
            <a:r>
              <a:rPr sz="1640">
                <a:solidFill>
                  <a:srgbClr val="FFFFFF"/>
                </a:solidFill>
              </a:rPr>
              <a:t>(διαδικασία της διαβούλευσης).</a:t>
            </a:r>
          </a:p>
          <a:p>
            <a:pPr marL="337413" lvl="0" indent="-224942" defTabSz="749808">
              <a:lnSpc>
                <a:spcPct val="90000"/>
              </a:lnSpc>
              <a:spcBef>
                <a:spcPts val="500"/>
              </a:spcBef>
              <a:buSzTx/>
              <a:buNone/>
              <a:defRPr sz="1800">
                <a:solidFill>
                  <a:srgbClr val="000000"/>
                </a:solidFill>
              </a:defRPr>
            </a:pPr>
            <a:endParaRPr sz="1640">
              <a:solidFill>
                <a:srgbClr val="FFFFFF"/>
              </a:solidFill>
            </a:endParaRPr>
          </a:p>
          <a:p>
            <a:pPr marL="337413" lvl="0" indent="-224942" algn="ctr" defTabSz="749808">
              <a:spcBef>
                <a:spcPts val="300"/>
              </a:spcBef>
              <a:buSzTx/>
              <a:buNone/>
              <a:defRPr sz="1800">
                <a:solidFill>
                  <a:srgbClr val="000000"/>
                </a:solidFill>
              </a:defRPr>
            </a:pPr>
            <a:r>
              <a:rPr sz="1640">
                <a:solidFill>
                  <a:srgbClr val="FFFFFF"/>
                </a:solidFill>
              </a:rPr>
              <a:t>Η διαδικασία η οποία εφαρμόζεται κάθε φορά </a:t>
            </a:r>
            <a:r>
              <a:rPr sz="1640">
                <a:solidFill>
                  <a:srgbClr val="FFC000"/>
                </a:solidFill>
              </a:rPr>
              <a:t>εξαρτάται από τον τομέα πολιτικής </a:t>
            </a:r>
            <a:r>
              <a:rPr sz="1640">
                <a:solidFill>
                  <a:srgbClr val="FFFFFF"/>
                </a:solidFill>
              </a:rPr>
              <a:t>στον οποίο εμπίπτει η απόφαση υπό συζήτηση. </a:t>
            </a:r>
          </a:p>
          <a:p>
            <a:pPr marL="337413" lvl="0" indent="-224942" algn="ctr" defTabSz="749808">
              <a:spcBef>
                <a:spcPts val="300"/>
              </a:spcBef>
              <a:buSzTx/>
              <a:buNone/>
              <a:defRPr sz="1800">
                <a:solidFill>
                  <a:srgbClr val="000000"/>
                </a:solidFill>
              </a:defRPr>
            </a:pPr>
            <a:r>
              <a:rPr sz="1640">
                <a:solidFill>
                  <a:srgbClr val="FFFFFF"/>
                </a:solidFill>
              </a:rPr>
              <a:t>Για παράδειγμα, σε ορισμένους τομείς το ΕΚ θα πρέπει να δώσει τη </a:t>
            </a:r>
            <a:r>
              <a:rPr sz="1640">
                <a:solidFill>
                  <a:srgbClr val="FFC000"/>
                </a:solidFill>
              </a:rPr>
              <a:t>σύμφωνη γνώμη </a:t>
            </a:r>
            <a:r>
              <a:rPr sz="1640">
                <a:solidFill>
                  <a:srgbClr val="FFFFFF"/>
                </a:solidFill>
              </a:rPr>
              <a:t>του, ενώ σε άλλους </a:t>
            </a:r>
            <a:r>
              <a:rPr sz="1640">
                <a:solidFill>
                  <a:srgbClr val="FFC000"/>
                </a:solidFill>
              </a:rPr>
              <a:t>δεν υπάρχει προαπαιτούμενο για τη συμμετοχή του ΕΚ</a:t>
            </a:r>
            <a:r>
              <a:rPr sz="1640">
                <a:solidFill>
                  <a:srgbClr val="FFFFFF"/>
                </a:solidFill>
              </a:rPr>
              <a:t> στη προετοιμασία της Ευρωπαϊκής νομοθεσίας.</a:t>
            </a:r>
          </a:p>
          <a:p>
            <a:pPr marL="337413" lvl="0" indent="-224942" algn="ctr" defTabSz="749808">
              <a:spcBef>
                <a:spcPts val="500"/>
              </a:spcBef>
              <a:buSzTx/>
              <a:buNone/>
              <a:defRPr sz="1800">
                <a:solidFill>
                  <a:srgbClr val="000000"/>
                </a:solidFill>
              </a:defRPr>
            </a:pPr>
            <a:endParaRPr sz="1640">
              <a:solidFill>
                <a:srgbClr val="FFFFFF"/>
              </a:solidFill>
            </a:endParaRPr>
          </a:p>
          <a:p>
            <a:pPr marL="337413" lvl="0" indent="-224942" algn="ctr" defTabSz="749808">
              <a:spcBef>
                <a:spcPts val="500"/>
              </a:spcBef>
              <a:buSzTx/>
              <a:buNone/>
              <a:defRPr sz="1800">
                <a:solidFill>
                  <a:srgbClr val="000000"/>
                </a:solidFill>
              </a:defRPr>
            </a:pPr>
            <a:endParaRPr sz="1640">
              <a:solidFill>
                <a:srgbClr val="FFFFFF"/>
              </a:solidFill>
            </a:endParaRPr>
          </a:p>
          <a:p>
            <a:pPr marL="337413" lvl="0" indent="-224942" algn="ctr" defTabSz="749808">
              <a:spcBef>
                <a:spcPts val="300"/>
              </a:spcBef>
              <a:buSzTx/>
              <a:buNone/>
              <a:defRPr sz="1800">
                <a:solidFill>
                  <a:srgbClr val="000000"/>
                </a:solidFill>
              </a:defRPr>
            </a:pPr>
            <a:r>
              <a:rPr sz="1640">
                <a:solidFill>
                  <a:srgbClr val="FFFFFF"/>
                </a:solidFill>
              </a:rPr>
              <a:t>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09">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109">
                                            <p:txEl>
                                              <p:pRg st="0" end="0"/>
                                            </p:txEl>
                                          </p:spTgt>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1" nodeType="afterEffect">
                                  <p:stCondLst>
                                    <p:cond delay="0"/>
                                  </p:stCondLst>
                                  <p:iterate>
                                    <p:tmAbs val="0"/>
                                  </p:iterate>
                                  <p:childTnLst>
                                    <p:set>
                                      <p:cBhvr>
                                        <p:cTn id="11" fill="hold"/>
                                        <p:tgtEl>
                                          <p:spTgt spid="109">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iterate>
                                    <p:tmAbs val="0"/>
                                  </p:iterate>
                                  <p:childTnLst>
                                    <p:set>
                                      <p:cBhvr>
                                        <p:cTn id="15" fill="hold"/>
                                        <p:tgtEl>
                                          <p:spTgt spid="109">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1" nodeType="clickEffect">
                                  <p:stCondLst>
                                    <p:cond delay="0"/>
                                  </p:stCondLst>
                                  <p:iterate>
                                    <p:tmAbs val="0"/>
                                  </p:iterate>
                                  <p:childTnLst>
                                    <p:set>
                                      <p:cBhvr>
                                        <p:cTn id="19" fill="hold"/>
                                        <p:tgtEl>
                                          <p:spTgt spid="109">
                                            <p:txEl>
                                              <p:pRg st="3" end="3"/>
                                            </p:txEl>
                                          </p:spTgt>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grpId="1" nodeType="afterEffect">
                                  <p:stCondLst>
                                    <p:cond delay="0"/>
                                  </p:stCondLst>
                                  <p:iterate>
                                    <p:tmAbs val="0"/>
                                  </p:iterate>
                                  <p:childTnLst>
                                    <p:set>
                                      <p:cBhvr>
                                        <p:cTn id="22" fill="hold"/>
                                        <p:tgtEl>
                                          <p:spTgt spid="10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iterate>
                                    <p:tmAbs val="0"/>
                                  </p:iterate>
                                  <p:childTnLst>
                                    <p:set>
                                      <p:cBhvr>
                                        <p:cTn id="26" fill="hold"/>
                                        <p:tgtEl>
                                          <p:spTgt spid="10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iterate>
                                    <p:tmAbs val="0"/>
                                  </p:iterate>
                                  <p:childTnLst>
                                    <p:set>
                                      <p:cBhvr>
                                        <p:cTn id="30" fill="hold"/>
                                        <p:tgtEl>
                                          <p:spTgt spid="109">
                                            <p:txEl>
                                              <p:pRg st="6" end="6"/>
                                            </p:txEl>
                                          </p:spTgt>
                                        </p:tgtEl>
                                        <p:attrNameLst>
                                          <p:attrName>style.visibility</p:attrName>
                                        </p:attrNameLst>
                                      </p:cBhvr>
                                      <p:to>
                                        <p:strVal val="visible"/>
                                      </p:to>
                                    </p:set>
                                  </p:childTnLst>
                                </p:cTn>
                              </p:par>
                            </p:childTnLst>
                          </p:cTn>
                        </p:par>
                        <p:par>
                          <p:cTn id="31" fill="hold">
                            <p:stCondLst>
                              <p:cond delay="0"/>
                            </p:stCondLst>
                            <p:childTnLst>
                              <p:par>
                                <p:cTn id="32" presetID="1" presetClass="entr" presetSubtype="0" fill="hold" grpId="1" nodeType="afterEffect">
                                  <p:stCondLst>
                                    <p:cond delay="0"/>
                                  </p:stCondLst>
                                  <p:iterate>
                                    <p:tmAbs val="0"/>
                                  </p:iterate>
                                  <p:childTnLst>
                                    <p:set>
                                      <p:cBhvr>
                                        <p:cTn id="33" fill="hold"/>
                                        <p:tgtEl>
                                          <p:spTgt spid="109">
                                            <p:txEl>
                                              <p:pRg st="7" end="7"/>
                                            </p:txEl>
                                          </p:spTgt>
                                        </p:tgtEl>
                                        <p:attrNameLst>
                                          <p:attrName>style.visibility</p:attrName>
                                        </p:attrNameLst>
                                      </p:cBhvr>
                                      <p:to>
                                        <p:strVal val="visible"/>
                                      </p:to>
                                    </p:set>
                                  </p:childTnLst>
                                </p:cTn>
                              </p:par>
                            </p:childTnLst>
                          </p:cTn>
                        </p:par>
                        <p:par>
                          <p:cTn id="34" fill="hold">
                            <p:stCondLst>
                              <p:cond delay="0"/>
                            </p:stCondLst>
                            <p:childTnLst>
                              <p:par>
                                <p:cTn id="35" presetID="1" presetClass="entr" presetSubtype="0" fill="hold" grpId="1" nodeType="afterEffect">
                                  <p:stCondLst>
                                    <p:cond delay="0"/>
                                  </p:stCondLst>
                                  <p:iterate>
                                    <p:tmAbs val="0"/>
                                  </p:iterate>
                                  <p:childTnLst>
                                    <p:set>
                                      <p:cBhvr>
                                        <p:cTn id="36" fill="hold"/>
                                        <p:tgtEl>
                                          <p:spTgt spid="109">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iterate>
                                    <p:tmAbs val="0"/>
                                  </p:iterate>
                                  <p:childTnLst>
                                    <p:set>
                                      <p:cBhvr>
                                        <p:cTn id="40" fill="hold"/>
                                        <p:tgtEl>
                                          <p:spTgt spid="10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 grpId="1" build="p" animBg="1"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hape 54"/>
          <p:cNvSpPr>
            <a:spLocks noGrp="1"/>
          </p:cNvSpPr>
          <p:nvPr>
            <p:ph type="body" idx="1"/>
          </p:nvPr>
        </p:nvSpPr>
        <p:spPr>
          <a:xfrm>
            <a:off x="611188" y="1700213"/>
            <a:ext cx="7561261" cy="4392613"/>
          </a:xfrm>
          <a:prstGeom prst="rect">
            <a:avLst/>
          </a:prstGeom>
        </p:spPr>
        <p:txBody>
          <a:bodyPr/>
          <a:lstStyle/>
          <a:p>
            <a:pPr marL="248031" lvl="0" indent="-248031" defTabSz="850391">
              <a:spcBef>
                <a:spcPts val="1500"/>
              </a:spcBef>
              <a:buClr>
                <a:srgbClr val="336699"/>
              </a:buClr>
              <a:defRPr sz="1800">
                <a:solidFill>
                  <a:srgbClr val="000000"/>
                </a:solidFill>
              </a:defRPr>
            </a:pPr>
            <a:endParaRPr sz="1116">
              <a:solidFill>
                <a:srgbClr val="FFFFFF"/>
              </a:solidFill>
              <a:latin typeface="Arial"/>
              <a:ea typeface="Arial"/>
              <a:cs typeface="Arial"/>
              <a:sym typeface="Arial"/>
            </a:endParaRPr>
          </a:p>
          <a:p>
            <a:pPr marL="248031" lvl="0" indent="-248031" defTabSz="850391">
              <a:spcBef>
                <a:spcPts val="1500"/>
              </a:spcBef>
              <a:buClr>
                <a:srgbClr val="336699"/>
              </a:buClr>
              <a:defRPr sz="1800">
                <a:solidFill>
                  <a:srgbClr val="000000"/>
                </a:solidFill>
              </a:defRPr>
            </a:pPr>
            <a:endParaRPr sz="1116">
              <a:solidFill>
                <a:srgbClr val="FFFFFF"/>
              </a:solidFill>
              <a:latin typeface="Arial"/>
              <a:ea typeface="Arial"/>
              <a:cs typeface="Arial"/>
              <a:sym typeface="Arial"/>
            </a:endParaRPr>
          </a:p>
          <a:p>
            <a:pPr marL="248031" lvl="0" indent="-248031" defTabSz="850391">
              <a:spcBef>
                <a:spcPts val="1500"/>
              </a:spcBef>
              <a:buClr>
                <a:srgbClr val="336699"/>
              </a:buClr>
              <a:defRPr sz="1800">
                <a:solidFill>
                  <a:srgbClr val="000000"/>
                </a:solidFill>
              </a:defRPr>
            </a:pPr>
            <a:endParaRPr sz="1116">
              <a:solidFill>
                <a:srgbClr val="FFFFFF"/>
              </a:solidFill>
              <a:latin typeface="Arial"/>
              <a:ea typeface="Arial"/>
              <a:cs typeface="Arial"/>
              <a:sym typeface="Arial"/>
            </a:endParaRPr>
          </a:p>
          <a:p>
            <a:pPr marL="248031" lvl="0" indent="-248031" defTabSz="850391">
              <a:spcBef>
                <a:spcPts val="1500"/>
              </a:spcBef>
              <a:buSzTx/>
              <a:buNone/>
              <a:defRPr sz="1800">
                <a:solidFill>
                  <a:srgbClr val="000000"/>
                </a:solidFill>
              </a:defRPr>
            </a:pPr>
            <a:r>
              <a:rPr sz="2604" b="1">
                <a:solidFill>
                  <a:srgbClr val="FFFFFF"/>
                </a:solidFill>
              </a:rPr>
              <a:t>    </a:t>
            </a:r>
            <a:r>
              <a:rPr sz="2604">
                <a:solidFill>
                  <a:srgbClr val="FFFFFF"/>
                </a:solidFill>
              </a:rPr>
              <a:t>  </a:t>
            </a:r>
          </a:p>
          <a:p>
            <a:pPr marL="248031" lvl="0" indent="-248031" algn="ctr" defTabSz="850391">
              <a:spcBef>
                <a:spcPts val="2400"/>
              </a:spcBef>
              <a:buSzTx/>
              <a:buNone/>
              <a:defRPr sz="1800">
                <a:solidFill>
                  <a:srgbClr val="000000"/>
                </a:solidFill>
              </a:defRPr>
            </a:pPr>
            <a:r>
              <a:rPr sz="2604" b="1">
                <a:solidFill>
                  <a:srgbClr val="FFFFFF"/>
                </a:solidFill>
                <a:latin typeface="Comic Sans MS"/>
                <a:ea typeface="Comic Sans MS"/>
                <a:cs typeface="Comic Sans MS"/>
                <a:sym typeface="Comic Sans MS"/>
              </a:rPr>
              <a:t>    </a:t>
            </a:r>
            <a:r>
              <a:rPr sz="4092" b="1">
                <a:solidFill>
                  <a:srgbClr val="FFFFFF"/>
                </a:solidFill>
                <a:latin typeface="Comic Sans MS"/>
                <a:ea typeface="Comic Sans MS"/>
                <a:cs typeface="Comic Sans MS"/>
                <a:sym typeface="Comic Sans MS"/>
              </a:rPr>
              <a:t>Αθηνά Μαρκαντώνη</a:t>
            </a:r>
          </a:p>
          <a:p>
            <a:pPr marL="248031" lvl="0" indent="-248031" algn="ctr" defTabSz="850391">
              <a:spcBef>
                <a:spcPts val="1400"/>
              </a:spcBef>
              <a:buSzTx/>
              <a:buNone/>
              <a:defRPr sz="1800">
                <a:solidFill>
                  <a:srgbClr val="000000"/>
                </a:solidFill>
              </a:defRPr>
            </a:pPr>
            <a:r>
              <a:rPr sz="2418" b="1">
                <a:solidFill>
                  <a:srgbClr val="FFFFFF"/>
                </a:solidFill>
                <a:latin typeface="Comic Sans MS"/>
                <a:ea typeface="Comic Sans MS"/>
                <a:cs typeface="Comic Sans MS"/>
                <a:sym typeface="Comic Sans MS"/>
              </a:rPr>
              <a:t>(PhD University of Kent)</a:t>
            </a:r>
          </a:p>
          <a:p>
            <a:pPr marL="248031" lvl="0" indent="-248031" algn="ctr" defTabSz="850391">
              <a:spcBef>
                <a:spcPts val="1500"/>
              </a:spcBef>
              <a:buSzTx/>
              <a:buNone/>
              <a:defRPr sz="1800">
                <a:solidFill>
                  <a:srgbClr val="000000"/>
                </a:solidFill>
              </a:defRPr>
            </a:pPr>
            <a:endParaRPr sz="2604" b="1">
              <a:solidFill>
                <a:srgbClr val="FFFFFF"/>
              </a:solidFill>
            </a:endParaRPr>
          </a:p>
          <a:p>
            <a:pPr marL="248031" lvl="0" indent="-248031" algn="ctr" defTabSz="850391">
              <a:spcBef>
                <a:spcPts val="1500"/>
              </a:spcBef>
              <a:buSzTx/>
              <a:buNone/>
              <a:defRPr sz="1800">
                <a:solidFill>
                  <a:srgbClr val="000000"/>
                </a:solidFill>
              </a:defRPr>
            </a:pPr>
            <a:r>
              <a:rPr sz="2604" b="1">
                <a:solidFill>
                  <a:srgbClr val="FFFFFF"/>
                </a:solidFill>
                <a:latin typeface="Arial"/>
                <a:ea typeface="Arial"/>
                <a:cs typeface="Arial"/>
                <a:sym typeface="Arial"/>
              </a:rPr>
              <a:t>	</a:t>
            </a:r>
            <a:r>
              <a:rPr sz="2604">
                <a:solidFill>
                  <a:srgbClr val="FFFFFF"/>
                </a:solidFill>
                <a:latin typeface="Arial"/>
                <a:ea typeface="Arial"/>
                <a:cs typeface="Arial"/>
                <a:sym typeface="Arial"/>
              </a:rPr>
              <a:t>  </a:t>
            </a:r>
            <a:r>
              <a:rPr sz="2604" b="1">
                <a:solidFill>
                  <a:srgbClr val="FFFFFF"/>
                </a:solidFill>
                <a:hlinkClick r:id="rId2"/>
              </a:rPr>
              <a:t>amarkantoni@di.uoa.gr</a:t>
            </a: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hape 111"/>
          <p:cNvSpPr>
            <a:spLocks noGrp="1"/>
          </p:cNvSpPr>
          <p:nvPr>
            <p:ph type="title"/>
          </p:nvPr>
        </p:nvSpPr>
        <p:spPr>
          <a:xfrm>
            <a:off x="457199" y="1164258"/>
            <a:ext cx="8229601" cy="1143001"/>
          </a:xfrm>
          <a:prstGeom prst="rect">
            <a:avLst/>
          </a:prstGeom>
        </p:spPr>
        <p:txBody>
          <a:bodyPr/>
          <a:lstStyle/>
          <a:p>
            <a:pPr lvl="0" defTabSz="576072">
              <a:defRPr sz="1800" b="0">
                <a:solidFill>
                  <a:srgbClr val="000000"/>
                </a:solidFill>
                <a:effectLst/>
              </a:defRPr>
            </a:pPr>
            <a:r>
              <a:rPr sz="2268" b="1">
                <a:solidFill>
                  <a:srgbClr val="FFC000"/>
                </a:solidFill>
                <a:effectLst>
                  <a:outerShdw blurRad="72009" dist="64008" dir="2700000" rotWithShape="0">
                    <a:srgbClr val="000000">
                      <a:alpha val="40000"/>
                    </a:srgbClr>
                  </a:outerShdw>
                </a:effectLst>
              </a:rPr>
              <a:t>Διαδικασία λήψης αποφάσεων  Από τη «συναπόφαση» στη «Συνήθη νομοθετική διαδικασία»</a:t>
            </a:r>
            <a:br>
              <a:rPr sz="2268" b="1">
                <a:solidFill>
                  <a:srgbClr val="FFC000"/>
                </a:solidFill>
                <a:effectLst>
                  <a:outerShdw blurRad="72009" dist="64008" dir="2700000" rotWithShape="0">
                    <a:srgbClr val="000000">
                      <a:alpha val="40000"/>
                    </a:srgbClr>
                  </a:outerShdw>
                </a:effectLst>
              </a:rPr>
            </a:br>
            <a:endParaRPr sz="2268" b="1">
              <a:solidFill>
                <a:srgbClr val="FFC000"/>
              </a:solidFill>
              <a:effectLst>
                <a:outerShdw blurRad="72009" dist="64008" dir="2700000" rotWithShape="0">
                  <a:srgbClr val="000000">
                    <a:alpha val="40000"/>
                  </a:srgbClr>
                </a:outerShdw>
              </a:effectLst>
            </a:endParaRPr>
          </a:p>
        </p:txBody>
      </p:sp>
      <p:sp>
        <p:nvSpPr>
          <p:cNvPr id="112" name="Shape 112"/>
          <p:cNvSpPr>
            <a:spLocks noGrp="1"/>
          </p:cNvSpPr>
          <p:nvPr>
            <p:ph type="body" idx="1"/>
          </p:nvPr>
        </p:nvSpPr>
        <p:spPr>
          <a:xfrm>
            <a:off x="457200" y="1600200"/>
            <a:ext cx="8229600" cy="4709160"/>
          </a:xfrm>
          <a:prstGeom prst="rect">
            <a:avLst/>
          </a:prstGeom>
        </p:spPr>
        <p:txBody>
          <a:bodyPr/>
          <a:lstStyle/>
          <a:p>
            <a:pPr lvl="0">
              <a:lnSpc>
                <a:spcPct val="90000"/>
              </a:lnSpc>
              <a:defRPr sz="1800">
                <a:solidFill>
                  <a:srgbClr val="000000"/>
                </a:solidFill>
              </a:defRPr>
            </a:pPr>
            <a:endParaRPr sz="2800">
              <a:solidFill>
                <a:srgbClr val="FFFFFF"/>
              </a:solidFill>
            </a:endParaRPr>
          </a:p>
          <a:p>
            <a:pPr lvl="0">
              <a:lnSpc>
                <a:spcPct val="90000"/>
              </a:lnSpc>
              <a:defRPr sz="1800">
                <a:solidFill>
                  <a:srgbClr val="000000"/>
                </a:solidFill>
              </a:defRPr>
            </a:pPr>
            <a:r>
              <a:rPr sz="2800">
                <a:solidFill>
                  <a:srgbClr val="FFFFFF"/>
                </a:solidFill>
              </a:rPr>
              <a:t>Η διαδικασία συναπόφασης καθιερώθηκε με η Συνθήκη του Μάαστριχτ για την Ευρωπαϊκή Ένωση (1992)</a:t>
            </a:r>
          </a:p>
          <a:p>
            <a:pPr lvl="0">
              <a:lnSpc>
                <a:spcPct val="90000"/>
              </a:lnSpc>
              <a:defRPr sz="1800">
                <a:solidFill>
                  <a:srgbClr val="000000"/>
                </a:solidFill>
              </a:defRPr>
            </a:pPr>
            <a:r>
              <a:rPr sz="2800">
                <a:solidFill>
                  <a:srgbClr val="FFFFFF"/>
                </a:solidFill>
              </a:rPr>
              <a:t>Με τη Συνθήκη του Άμστερνταμ (1999) διευρύνθηκε και έγινε πιο αποτελεσματική </a:t>
            </a:r>
          </a:p>
          <a:p>
            <a:pPr lvl="0">
              <a:lnSpc>
                <a:spcPct val="90000"/>
              </a:lnSpc>
              <a:defRPr sz="1800">
                <a:solidFill>
                  <a:srgbClr val="000000"/>
                </a:solidFill>
              </a:defRPr>
            </a:pPr>
            <a:r>
              <a:rPr sz="2800">
                <a:solidFill>
                  <a:srgbClr val="FFFFFF"/>
                </a:solidFill>
              </a:rPr>
              <a:t>Με τη Συνθήκη της Λισσαβώνας, που τέθηκε σε ισχύ την 1η Δεκεμβρίου 2009, </a:t>
            </a:r>
            <a:r>
              <a:rPr sz="2800" b="1">
                <a:solidFill>
                  <a:srgbClr val="FFFFFF"/>
                </a:solidFill>
              </a:rPr>
              <a:t>μετονομάστηκε σε συνήθη νομοθετική διαδικασία </a:t>
            </a:r>
            <a:r>
              <a:rPr sz="2800">
                <a:solidFill>
                  <a:srgbClr val="FFFFFF"/>
                </a:solidFill>
              </a:rPr>
              <a:t>και έγινε η βασική νομοθετική διαδικασία στο σύστημα λήψης αποφάσεων της ΕΕ</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iterate>
                                    <p:tmAbs val="0"/>
                                  </p:iterate>
                                  <p:childTnLst>
                                    <p:set>
                                      <p:cBhvr>
                                        <p:cTn id="10" fill="hold"/>
                                        <p:tgtEl>
                                          <p:spTgt spid="11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iterate>
                                    <p:tmAbs val="0"/>
                                  </p:iterate>
                                  <p:childTnLst>
                                    <p:set>
                                      <p:cBhvr>
                                        <p:cTn id="14" fill="hold"/>
                                        <p:tgtEl>
                                          <p:spTgt spid="11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1" build="p" animBg="1" advAuto="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Shape 114"/>
          <p:cNvSpPr>
            <a:spLocks noGrp="1"/>
          </p:cNvSpPr>
          <p:nvPr>
            <p:ph type="title"/>
          </p:nvPr>
        </p:nvSpPr>
        <p:spPr>
          <a:xfrm>
            <a:off x="457200" y="274638"/>
            <a:ext cx="8229600" cy="1143001"/>
          </a:xfrm>
          <a:prstGeom prst="rect">
            <a:avLst/>
          </a:prstGeom>
        </p:spPr>
        <p:txBody>
          <a:bodyPr/>
          <a:lstStyle>
            <a:lvl1pPr defTabSz="868680">
              <a:defRPr sz="3420">
                <a:solidFill>
                  <a:srgbClr val="FFC000"/>
                </a:solidFill>
                <a:effectLst>
                  <a:outerShdw blurRad="108585" dist="96520" dir="2700000" rotWithShape="0">
                    <a:srgbClr val="000000">
                      <a:alpha val="40000"/>
                    </a:srgbClr>
                  </a:outerShdw>
                </a:effectLst>
              </a:defRPr>
            </a:lvl1pPr>
          </a:lstStyle>
          <a:p>
            <a:pPr lvl="0">
              <a:defRPr sz="1800" b="0">
                <a:solidFill>
                  <a:srgbClr val="000000"/>
                </a:solidFill>
                <a:effectLst/>
              </a:defRPr>
            </a:pPr>
            <a:r>
              <a:rPr sz="3420" b="1">
                <a:solidFill>
                  <a:srgbClr val="FFC000"/>
                </a:solidFill>
                <a:effectLst>
                  <a:outerShdw blurRad="108585" dist="96520" dir="2700000" rotWithShape="0">
                    <a:srgbClr val="000000">
                      <a:alpha val="40000"/>
                    </a:srgbClr>
                  </a:outerShdw>
                </a:effectLst>
              </a:rPr>
              <a:t>Διαδικασία λήψης αποφάσεων «συνήθης νομοθετική διαδικασία »</a:t>
            </a:r>
          </a:p>
        </p:txBody>
      </p:sp>
      <p:sp>
        <p:nvSpPr>
          <p:cNvPr id="115" name="Shape 115"/>
          <p:cNvSpPr>
            <a:spLocks noGrp="1"/>
          </p:cNvSpPr>
          <p:nvPr>
            <p:ph type="body" idx="1"/>
          </p:nvPr>
        </p:nvSpPr>
        <p:spPr>
          <a:xfrm>
            <a:off x="457200" y="1600200"/>
            <a:ext cx="8229600" cy="4709160"/>
          </a:xfrm>
          <a:prstGeom prst="rect">
            <a:avLst/>
          </a:prstGeom>
        </p:spPr>
        <p:txBody>
          <a:bodyPr/>
          <a:lstStyle/>
          <a:p>
            <a:pPr marL="553797" lvl="0" indent="-419380" defTabSz="896111">
              <a:lnSpc>
                <a:spcPct val="81000"/>
              </a:lnSpc>
              <a:defRPr sz="1800">
                <a:solidFill>
                  <a:srgbClr val="000000"/>
                </a:solidFill>
              </a:defRPr>
            </a:pPr>
            <a:r>
              <a:rPr sz="2548">
                <a:solidFill>
                  <a:srgbClr val="FFFFFF"/>
                </a:solidFill>
              </a:rPr>
              <a:t>Θέτει το Ευρωπαϊκό Κοινοβούλιο στο ίδιο επίπεδο με το Συμβούλιο της Ευρωπαϊκής Ένωσης  και εφαρμόζεται σε ευρύ φάσμα τομέων</a:t>
            </a:r>
            <a:endParaRPr sz="2842" b="1">
              <a:solidFill>
                <a:srgbClr val="FFC000"/>
              </a:solidFill>
            </a:endParaRPr>
          </a:p>
          <a:p>
            <a:pPr marL="537667" lvl="0" indent="-403250" defTabSz="896111">
              <a:lnSpc>
                <a:spcPct val="81000"/>
              </a:lnSpc>
              <a:spcBef>
                <a:spcPts val="500"/>
              </a:spcBef>
              <a:defRPr sz="1800">
                <a:solidFill>
                  <a:srgbClr val="000000"/>
                </a:solidFill>
              </a:defRPr>
            </a:pPr>
            <a:endParaRPr sz="2842">
              <a:solidFill>
                <a:srgbClr val="FFC000"/>
              </a:solidFill>
            </a:endParaRPr>
          </a:p>
          <a:p>
            <a:pPr marL="553797" lvl="0" indent="-419380" defTabSz="896111">
              <a:lnSpc>
                <a:spcPct val="81000"/>
              </a:lnSpc>
              <a:defRPr sz="1800">
                <a:solidFill>
                  <a:srgbClr val="000000"/>
                </a:solidFill>
              </a:defRPr>
            </a:pPr>
            <a:r>
              <a:rPr sz="2548">
                <a:solidFill>
                  <a:srgbClr val="FFC000"/>
                </a:solidFill>
              </a:rPr>
              <a:t>Εφαρμόζεται</a:t>
            </a:r>
            <a:r>
              <a:rPr sz="2548">
                <a:solidFill>
                  <a:srgbClr val="FFFFFF"/>
                </a:solidFill>
              </a:rPr>
              <a:t> σε 85 νομικές βάσεις</a:t>
            </a:r>
          </a:p>
          <a:p>
            <a:pPr marL="553797" lvl="0" indent="-419380" defTabSz="896111">
              <a:lnSpc>
                <a:spcPct val="81000"/>
              </a:lnSpc>
              <a:defRPr sz="1800">
                <a:solidFill>
                  <a:srgbClr val="000000"/>
                </a:solidFill>
              </a:defRPr>
            </a:pPr>
            <a:r>
              <a:rPr sz="2548">
                <a:solidFill>
                  <a:srgbClr val="FFFFFF"/>
                </a:solidFill>
              </a:rPr>
              <a:t>Συνοδεύεται συνήθως με QMV στο Συμβούλιο</a:t>
            </a:r>
            <a:endParaRPr sz="2842" u="sng">
              <a:solidFill>
                <a:srgbClr val="FFFFFF"/>
              </a:solidFill>
            </a:endParaRPr>
          </a:p>
          <a:p>
            <a:pPr marL="537667" lvl="0" indent="-403250" defTabSz="896111">
              <a:lnSpc>
                <a:spcPct val="90000"/>
              </a:lnSpc>
              <a:spcBef>
                <a:spcPts val="500"/>
              </a:spcBef>
              <a:defRPr sz="1800">
                <a:solidFill>
                  <a:srgbClr val="000000"/>
                </a:solidFill>
              </a:defRPr>
            </a:pPr>
            <a:endParaRPr sz="2842">
              <a:solidFill>
                <a:srgbClr val="FFFFFF"/>
              </a:solidFill>
            </a:endParaRPr>
          </a:p>
          <a:p>
            <a:pPr marL="403250" lvl="0" indent="-268833" defTabSz="896111">
              <a:lnSpc>
                <a:spcPct val="90000"/>
              </a:lnSpc>
              <a:buSzTx/>
              <a:buNone/>
              <a:defRPr sz="1800">
                <a:solidFill>
                  <a:srgbClr val="000000"/>
                </a:solidFill>
              </a:defRPr>
            </a:pPr>
            <a:r>
              <a:rPr sz="2548">
                <a:solidFill>
                  <a:srgbClr val="FFFFFF"/>
                </a:solidFill>
              </a:rPr>
              <a:t>				VIP - ΓΙΑΤΙ;</a:t>
            </a:r>
            <a:endParaRPr sz="2450">
              <a:solidFill>
                <a:srgbClr val="FFFFFF"/>
              </a:solidFill>
            </a:endParaRPr>
          </a:p>
          <a:p>
            <a:pPr marL="553797" lvl="0" indent="-419380" defTabSz="896111">
              <a:lnSpc>
                <a:spcPct val="90000"/>
              </a:lnSpc>
              <a:defRPr sz="1800">
                <a:solidFill>
                  <a:srgbClr val="000000"/>
                </a:solidFill>
              </a:defRPr>
            </a:pPr>
            <a:r>
              <a:rPr sz="2548">
                <a:solidFill>
                  <a:srgbClr val="FFFFFF"/>
                </a:solidFill>
              </a:rPr>
              <a:t>Θέτοντας το Κοινοβούλιο στο ίδιο επίπεδο με το Συμβούλιο η διαδικασία γίνεται πιο διαφανής και πιο δημοκρατική και έρχεται πιο κοντά στους πολίτες της ΕΕ.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15">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115">
                                            <p:txEl>
                                              <p:pRg st="0" end="0"/>
                                            </p:txEl>
                                          </p:spTgt>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1" nodeType="afterEffect">
                                  <p:stCondLst>
                                    <p:cond delay="0"/>
                                  </p:stCondLst>
                                  <p:iterate>
                                    <p:tmAbs val="0"/>
                                  </p:iterate>
                                  <p:childTnLst>
                                    <p:set>
                                      <p:cBhvr>
                                        <p:cTn id="11" fill="hold"/>
                                        <p:tgtEl>
                                          <p:spTgt spid="115">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iterate>
                                    <p:tmAbs val="0"/>
                                  </p:iterate>
                                  <p:childTnLst>
                                    <p:set>
                                      <p:cBhvr>
                                        <p:cTn id="15" fill="hold"/>
                                        <p:tgtEl>
                                          <p:spTgt spid="115">
                                            <p:txEl>
                                              <p:pRg st="2" end="2"/>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1" nodeType="afterEffect">
                                  <p:stCondLst>
                                    <p:cond delay="0"/>
                                  </p:stCondLst>
                                  <p:iterate>
                                    <p:tmAbs val="0"/>
                                  </p:iterate>
                                  <p:childTnLst>
                                    <p:set>
                                      <p:cBhvr>
                                        <p:cTn id="18" fill="hold"/>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iterate>
                                    <p:tmAbs val="0"/>
                                  </p:iterate>
                                  <p:childTnLst>
                                    <p:set>
                                      <p:cBhvr>
                                        <p:cTn id="22" fill="hold"/>
                                        <p:tgtEl>
                                          <p:spTgt spid="1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iterate>
                                    <p:tmAbs val="0"/>
                                  </p:iterate>
                                  <p:childTnLst>
                                    <p:set>
                                      <p:cBhvr>
                                        <p:cTn id="26" fill="hold"/>
                                        <p:tgtEl>
                                          <p:spTgt spid="11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iterate>
                                    <p:tmAbs val="0"/>
                                  </p:iterate>
                                  <p:childTnLst>
                                    <p:set>
                                      <p:cBhvr>
                                        <p:cTn id="30" fill="hold"/>
                                        <p:tgtEl>
                                          <p:spTgt spid="1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 grpId="1" build="p" animBg="1" advAuto="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hape 117"/>
          <p:cNvSpPr>
            <a:spLocks noGrp="1"/>
          </p:cNvSpPr>
          <p:nvPr>
            <p:ph type="title"/>
          </p:nvPr>
        </p:nvSpPr>
        <p:spPr>
          <a:xfrm>
            <a:off x="457200" y="274638"/>
            <a:ext cx="8229600" cy="1143001"/>
          </a:xfrm>
          <a:prstGeom prst="rect">
            <a:avLst/>
          </a:prstGeom>
        </p:spPr>
        <p:txBody>
          <a:bodyPr>
            <a:normAutofit fontScale="90000"/>
          </a:bodyPr>
          <a:lstStyle/>
          <a:p>
            <a:pPr lvl="0" defTabSz="603504">
              <a:defRPr sz="1800" b="0">
                <a:solidFill>
                  <a:srgbClr val="000000"/>
                </a:solidFill>
                <a:effectLst/>
              </a:defRPr>
            </a:pPr>
            <a:r>
              <a:rPr sz="2706" b="1">
                <a:solidFill>
                  <a:srgbClr val="E8D38A"/>
                </a:solidFill>
                <a:effectLst>
                  <a:outerShdw blurRad="75438" dist="67056" dir="2700000" rotWithShape="0">
                    <a:srgbClr val="000000">
                      <a:alpha val="40000"/>
                    </a:srgbClr>
                  </a:outerShdw>
                </a:effectLst>
              </a:rPr>
              <a:t/>
            </a:r>
            <a:br>
              <a:rPr sz="2706" b="1">
                <a:solidFill>
                  <a:srgbClr val="E8D38A"/>
                </a:solidFill>
                <a:effectLst>
                  <a:outerShdw blurRad="75438" dist="67056" dir="2700000" rotWithShape="0">
                    <a:srgbClr val="000000">
                      <a:alpha val="40000"/>
                    </a:srgbClr>
                  </a:outerShdw>
                </a:effectLst>
              </a:rPr>
            </a:br>
            <a:r>
              <a:rPr sz="2112" b="1">
                <a:solidFill>
                  <a:srgbClr val="FFC000"/>
                </a:solidFill>
                <a:effectLst>
                  <a:outerShdw blurRad="75438" dist="67056" dir="2700000" rotWithShape="0">
                    <a:srgbClr val="000000">
                      <a:alpha val="40000"/>
                    </a:srgbClr>
                  </a:outerShdw>
                </a:effectLst>
              </a:rPr>
              <a:t>Διαδικασία Συναπόφασης &amp; Συνήθους Νομοθετικής Διαδικασίας </a:t>
            </a:r>
          </a:p>
        </p:txBody>
      </p:sp>
      <p:sp>
        <p:nvSpPr>
          <p:cNvPr id="118" name="Shape 118"/>
          <p:cNvSpPr>
            <a:spLocks noGrp="1"/>
          </p:cNvSpPr>
          <p:nvPr>
            <p:ph type="body" idx="1"/>
          </p:nvPr>
        </p:nvSpPr>
        <p:spPr>
          <a:xfrm>
            <a:off x="457200" y="1600200"/>
            <a:ext cx="8229600" cy="4709160"/>
          </a:xfrm>
          <a:prstGeom prst="rect">
            <a:avLst/>
          </a:prstGeom>
        </p:spPr>
        <p:txBody>
          <a:bodyPr/>
          <a:lstStyle/>
          <a:p>
            <a:pPr marL="411480" lvl="1" indent="-274320" algn="ctr">
              <a:lnSpc>
                <a:spcPct val="80000"/>
              </a:lnSpc>
              <a:spcBef>
                <a:spcPts val="300"/>
              </a:spcBef>
              <a:buSzTx/>
              <a:buNone/>
              <a:defRPr sz="1800">
                <a:solidFill>
                  <a:srgbClr val="000000"/>
                </a:solidFill>
              </a:defRPr>
            </a:pPr>
            <a:endParaRPr sz="2300">
              <a:solidFill>
                <a:srgbClr val="FFFFFF"/>
              </a:solidFill>
            </a:endParaRPr>
          </a:p>
          <a:p>
            <a:pPr marL="548640" lvl="1" indent="-411480" algn="ctr">
              <a:lnSpc>
                <a:spcPct val="80000"/>
              </a:lnSpc>
              <a:spcBef>
                <a:spcPts val="300"/>
              </a:spcBef>
              <a:buSzPct val="65000"/>
              <a:buChar char=""/>
              <a:defRPr sz="1800">
                <a:solidFill>
                  <a:srgbClr val="000000"/>
                </a:solidFill>
              </a:defRPr>
            </a:pPr>
            <a:r>
              <a:rPr sz="1500" b="1">
                <a:solidFill>
                  <a:srgbClr val="FFFFFF"/>
                </a:solidFill>
              </a:rPr>
              <a:t>ΒΗΜΑ 1 – </a:t>
            </a:r>
          </a:p>
          <a:p>
            <a:pPr marL="548640" lvl="1" indent="-411480" algn="ctr">
              <a:lnSpc>
                <a:spcPct val="80000"/>
              </a:lnSpc>
              <a:spcBef>
                <a:spcPts val="300"/>
              </a:spcBef>
              <a:buSzPct val="65000"/>
              <a:buChar char=""/>
              <a:defRPr sz="1800">
                <a:solidFill>
                  <a:srgbClr val="000000"/>
                </a:solidFill>
              </a:defRPr>
            </a:pPr>
            <a:r>
              <a:rPr sz="1500" b="1">
                <a:solidFill>
                  <a:srgbClr val="FFFFFF"/>
                </a:solidFill>
              </a:rPr>
              <a:t>Πρωτοβουλία Σχεδιασμού Νομοθεσίας (Agenda Setting)</a:t>
            </a:r>
          </a:p>
          <a:p>
            <a:pPr marL="411480" lvl="1" indent="-274320" algn="ctr">
              <a:lnSpc>
                <a:spcPct val="80000"/>
              </a:lnSpc>
              <a:spcBef>
                <a:spcPts val="300"/>
              </a:spcBef>
              <a:buSzTx/>
              <a:buNone/>
              <a:defRPr sz="1800">
                <a:solidFill>
                  <a:srgbClr val="000000"/>
                </a:solidFill>
              </a:defRPr>
            </a:pPr>
            <a:endParaRPr sz="1500" b="1">
              <a:solidFill>
                <a:srgbClr val="FFFFFF"/>
              </a:solidFill>
            </a:endParaRPr>
          </a:p>
          <a:p>
            <a:pPr marL="548640" lvl="1" indent="-411480">
              <a:lnSpc>
                <a:spcPct val="80000"/>
              </a:lnSpc>
              <a:spcBef>
                <a:spcPts val="300"/>
              </a:spcBef>
              <a:buSzPct val="65000"/>
              <a:buChar char=""/>
              <a:defRPr sz="1800">
                <a:solidFill>
                  <a:srgbClr val="000000"/>
                </a:solidFill>
              </a:defRPr>
            </a:pPr>
            <a:r>
              <a:rPr sz="1500">
                <a:solidFill>
                  <a:srgbClr val="FFFFFF"/>
                </a:solidFill>
              </a:rPr>
              <a:t>η </a:t>
            </a:r>
            <a:r>
              <a:rPr sz="1500">
                <a:solidFill>
                  <a:srgbClr val="FFC000"/>
                </a:solidFill>
              </a:rPr>
              <a:t>Ευρωπαϊκή Επιτροπή</a:t>
            </a:r>
            <a:r>
              <a:rPr sz="1500">
                <a:solidFill>
                  <a:srgbClr val="FFFFFF"/>
                </a:solidFill>
              </a:rPr>
              <a:t>, </a:t>
            </a:r>
            <a:r>
              <a:rPr sz="1600">
                <a:solidFill>
                  <a:srgbClr val="FFFFFF"/>
                </a:solidFill>
              </a:rPr>
              <a:t>η οποία προασπίζει τα συμφέροντα της Ένωσης συνολικά, </a:t>
            </a:r>
            <a:r>
              <a:rPr sz="1600" b="1">
                <a:solidFill>
                  <a:srgbClr val="FFFFFF"/>
                </a:solidFill>
              </a:rPr>
              <a:t>προτείνει νέους νόμους (νομοσχέδια)</a:t>
            </a:r>
            <a:r>
              <a:rPr sz="1500" b="1">
                <a:solidFill>
                  <a:srgbClr val="FFFFFF"/>
                </a:solidFill>
              </a:rPr>
              <a:t>. </a:t>
            </a:r>
            <a:endParaRPr sz="1500">
              <a:solidFill>
                <a:srgbClr val="FFFFFF"/>
              </a:solidFill>
            </a:endParaRPr>
          </a:p>
          <a:p>
            <a:pPr marL="813816" lvl="2" indent="-411480">
              <a:lnSpc>
                <a:spcPct val="80000"/>
              </a:lnSpc>
              <a:spcBef>
                <a:spcPts val="300"/>
              </a:spcBef>
              <a:buSzPct val="65000"/>
              <a:buChar char=""/>
              <a:defRPr sz="1800">
                <a:solidFill>
                  <a:srgbClr val="000000"/>
                </a:solidFill>
              </a:defRPr>
            </a:pPr>
            <a:r>
              <a:rPr sz="1300" b="1">
                <a:solidFill>
                  <a:srgbClr val="FFFFFF"/>
                </a:solidFill>
              </a:rPr>
              <a:t>Προτείνει οδηγίες και δεσμευτικούς κανονισμούς, </a:t>
            </a:r>
            <a:r>
              <a:rPr sz="1300">
                <a:solidFill>
                  <a:srgbClr val="FFFFFF"/>
                </a:solidFill>
              </a:rPr>
              <a:t>λαμβάνοντας υπόψη της τα κ-μ, το ΕΚ και τους πολίτες της ΕΕ. η Επιτροπή εκπονεί όλες τις προτάσεις νομοθετικών πράξεων: κανονισμών, οδηγιών και αποφάσεων. </a:t>
            </a:r>
          </a:p>
          <a:p>
            <a:pPr marL="813816" lvl="2" indent="-411480">
              <a:lnSpc>
                <a:spcPct val="80000"/>
              </a:lnSpc>
              <a:spcBef>
                <a:spcPts val="300"/>
              </a:spcBef>
              <a:buSzPct val="65000"/>
              <a:buChar char=""/>
              <a:defRPr sz="1800">
                <a:solidFill>
                  <a:srgbClr val="000000"/>
                </a:solidFill>
              </a:defRPr>
            </a:pPr>
            <a:r>
              <a:rPr sz="1300">
                <a:solidFill>
                  <a:srgbClr val="FFFFFF"/>
                </a:solidFill>
              </a:rPr>
              <a:t>Ένα </a:t>
            </a:r>
            <a:r>
              <a:rPr sz="1300" b="1">
                <a:solidFill>
                  <a:srgbClr val="FFFFFF"/>
                </a:solidFill>
              </a:rPr>
              <a:t>προσχέδιο νόμου </a:t>
            </a:r>
            <a:r>
              <a:rPr sz="1300">
                <a:solidFill>
                  <a:srgbClr val="FFFFFF"/>
                </a:solidFill>
              </a:rPr>
              <a:t>κάνει μεταξύ 12-18 μηνών να εισηγηθεί στο Συμβούλιο και το Κοινοβούλιο. </a:t>
            </a:r>
          </a:p>
          <a:p>
            <a:pPr marL="548640" lvl="1" indent="-411480" algn="ctr">
              <a:lnSpc>
                <a:spcPct val="80000"/>
              </a:lnSpc>
              <a:spcBef>
                <a:spcPts val="300"/>
              </a:spcBef>
              <a:buSzPct val="65000"/>
              <a:buChar char=""/>
              <a:defRPr sz="1800">
                <a:solidFill>
                  <a:srgbClr val="000000"/>
                </a:solidFill>
              </a:defRPr>
            </a:pPr>
            <a:endParaRPr sz="1500" b="1">
              <a:solidFill>
                <a:srgbClr val="FFFFFF"/>
              </a:solidFill>
            </a:endParaRPr>
          </a:p>
          <a:p>
            <a:pPr marL="548640" lvl="1" indent="-411480" algn="ctr">
              <a:lnSpc>
                <a:spcPct val="80000"/>
              </a:lnSpc>
              <a:spcBef>
                <a:spcPts val="300"/>
              </a:spcBef>
              <a:buSzPct val="65000"/>
              <a:buChar char=""/>
              <a:defRPr sz="1800">
                <a:solidFill>
                  <a:srgbClr val="000000"/>
                </a:solidFill>
              </a:defRPr>
            </a:pPr>
            <a:r>
              <a:rPr sz="1500" b="1">
                <a:solidFill>
                  <a:srgbClr val="FFFFFF"/>
                </a:solidFill>
              </a:rPr>
              <a:t>ΒΗΜΑ 2</a:t>
            </a:r>
            <a:endParaRPr sz="1500">
              <a:solidFill>
                <a:srgbClr val="FFFFFF"/>
              </a:solidFill>
            </a:endParaRPr>
          </a:p>
          <a:p>
            <a:pPr lvl="0">
              <a:lnSpc>
                <a:spcPct val="80000"/>
              </a:lnSpc>
              <a:spcBef>
                <a:spcPts val="400"/>
              </a:spcBef>
              <a:defRPr sz="1800">
                <a:solidFill>
                  <a:srgbClr val="000000"/>
                </a:solidFill>
              </a:defRPr>
            </a:pPr>
            <a:r>
              <a:rPr sz="1700">
                <a:solidFill>
                  <a:srgbClr val="FFFFFF"/>
                </a:solidFill>
              </a:rPr>
              <a:t>το </a:t>
            </a:r>
            <a:r>
              <a:rPr sz="1500">
                <a:solidFill>
                  <a:srgbClr val="FFC000"/>
                </a:solidFill>
              </a:rPr>
              <a:t>Ευρωπαϊκό Κοινοβούλιο</a:t>
            </a:r>
            <a:r>
              <a:rPr sz="1700">
                <a:solidFill>
                  <a:srgbClr val="FFFFFF"/>
                </a:solidFill>
              </a:rPr>
              <a:t>, </a:t>
            </a:r>
            <a:r>
              <a:rPr sz="1600">
                <a:solidFill>
                  <a:srgbClr val="FFFFFF"/>
                </a:solidFill>
              </a:rPr>
              <a:t>το οποίο αντιπροσωπεύει τους πολίτες της ΕΕ και το</a:t>
            </a:r>
            <a:r>
              <a:rPr sz="1700">
                <a:solidFill>
                  <a:srgbClr val="FFFFFF"/>
                </a:solidFill>
              </a:rPr>
              <a:t> </a:t>
            </a:r>
            <a:r>
              <a:rPr sz="1500">
                <a:solidFill>
                  <a:srgbClr val="FFC000"/>
                </a:solidFill>
              </a:rPr>
              <a:t>Συμβούλιο της Ευρωπαϊκής Ένωσης</a:t>
            </a:r>
            <a:r>
              <a:rPr sz="1700">
                <a:solidFill>
                  <a:srgbClr val="FFFFFF"/>
                </a:solidFill>
              </a:rPr>
              <a:t>, </a:t>
            </a:r>
            <a:r>
              <a:rPr sz="1600">
                <a:solidFill>
                  <a:srgbClr val="FFFFFF"/>
                </a:solidFill>
              </a:rPr>
              <a:t>το οποίο αντιπροσωπεύει τις κυβερνήσεις των κρατών μελών, μετά από διαβουλεύσεις</a:t>
            </a:r>
            <a:r>
              <a:rPr sz="1600" b="1">
                <a:solidFill>
                  <a:srgbClr val="FFFFFF"/>
                </a:solidFill>
              </a:rPr>
              <a:t> εγκρίνουν τα προσχέδια νόμων (ή τα απορρίπτουν)</a:t>
            </a:r>
            <a:r>
              <a:rPr sz="1700">
                <a:solidFill>
                  <a:srgbClr val="FFFFFF"/>
                </a:solidFill>
              </a:rPr>
              <a:t>. </a:t>
            </a:r>
          </a:p>
          <a:p>
            <a:pPr marL="411480" lvl="0" indent="-274320">
              <a:lnSpc>
                <a:spcPct val="80000"/>
              </a:lnSpc>
              <a:spcBef>
                <a:spcPts val="400"/>
              </a:spcBef>
              <a:buSzTx/>
              <a:buNone/>
              <a:defRPr sz="1800">
                <a:solidFill>
                  <a:srgbClr val="000000"/>
                </a:solidFill>
              </a:defRPr>
            </a:pPr>
            <a:endParaRPr sz="1700">
              <a:solidFill>
                <a:srgbClr val="FFFFFF"/>
              </a:solidFill>
            </a:endParaRPr>
          </a:p>
          <a:p>
            <a:pPr marL="500230" lvl="0" indent="-363070" algn="ctr">
              <a:lnSpc>
                <a:spcPct val="80000"/>
              </a:lnSpc>
              <a:spcBef>
                <a:spcPts val="300"/>
              </a:spcBef>
              <a:defRPr sz="1800">
                <a:solidFill>
                  <a:srgbClr val="000000"/>
                </a:solidFill>
              </a:defRPr>
            </a:pPr>
            <a:r>
              <a:rPr sz="1500" b="1">
                <a:solidFill>
                  <a:srgbClr val="FFFFFF"/>
                </a:solidFill>
              </a:rPr>
              <a:t>ΒΗΜΑ 3</a:t>
            </a:r>
            <a:endParaRPr sz="1700">
              <a:solidFill>
                <a:srgbClr val="FFFFFF"/>
              </a:solidFill>
            </a:endParaRPr>
          </a:p>
          <a:p>
            <a:pPr marL="576072" lvl="1" indent="-438912">
              <a:lnSpc>
                <a:spcPct val="80000"/>
              </a:lnSpc>
              <a:spcBef>
                <a:spcPts val="300"/>
              </a:spcBef>
              <a:buSzPct val="65000"/>
              <a:buChar char=""/>
              <a:defRPr sz="1800">
                <a:solidFill>
                  <a:srgbClr val="000000"/>
                </a:solidFill>
              </a:defRPr>
            </a:pPr>
            <a:r>
              <a:rPr sz="1600">
                <a:solidFill>
                  <a:srgbClr val="FFFFFF"/>
                </a:solidFill>
              </a:rPr>
              <a:t>Στη συνέχεια, οι νομοθετικές αυτές πράξεις </a:t>
            </a:r>
            <a:r>
              <a:rPr sz="1500" b="1">
                <a:solidFill>
                  <a:srgbClr val="FFFFFF"/>
                </a:solidFill>
              </a:rPr>
              <a:t>τίθενται σε εφαρμογή </a:t>
            </a:r>
            <a:r>
              <a:rPr sz="1500">
                <a:solidFill>
                  <a:srgbClr val="FFFFFF"/>
                </a:solidFill>
              </a:rPr>
              <a:t>από τα </a:t>
            </a:r>
            <a:r>
              <a:rPr sz="1500">
                <a:solidFill>
                  <a:srgbClr val="FFC000"/>
                </a:solidFill>
              </a:rPr>
              <a:t>κράτη μέλη </a:t>
            </a:r>
            <a:r>
              <a:rPr sz="1500">
                <a:solidFill>
                  <a:srgbClr val="FFFFFF"/>
                </a:solidFill>
              </a:rPr>
              <a:t>και την Επιτροπή η οποία μεριμνά και για την </a:t>
            </a:r>
            <a:r>
              <a:rPr sz="1500" b="1">
                <a:solidFill>
                  <a:srgbClr val="FFFFFF"/>
                </a:solidFill>
              </a:rPr>
              <a:t>ορθή εφαρμογή </a:t>
            </a:r>
            <a:r>
              <a:rPr sz="1500">
                <a:solidFill>
                  <a:srgbClr val="FFFFFF"/>
                </a:solidFill>
              </a:rPr>
              <a:t>των νόμων.</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18">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iterate>
                                    <p:tmAbs val="0"/>
                                  </p:iterate>
                                  <p:childTnLst>
                                    <p:set>
                                      <p:cBhvr>
                                        <p:cTn id="10" fill="hold"/>
                                        <p:tgtEl>
                                          <p:spTgt spid="118">
                                            <p:txEl>
                                              <p:pRg st="11" end="11"/>
                                            </p:txEl>
                                          </p:spTgt>
                                        </p:tgtEl>
                                        <p:attrNameLst>
                                          <p:attrName>style.visibility</p:attrName>
                                        </p:attrNameLst>
                                      </p:cBhvr>
                                      <p:to>
                                        <p:strVal val="visible"/>
                                      </p:to>
                                    </p:set>
                                  </p:childTnLst>
                                </p:cTn>
                              </p:par>
                              <p:par>
                                <p:cTn id="11" presetID="1" presetClass="entr" presetSubtype="0" fill="hold" grpId="1">
                                  <p:stCondLst>
                                    <p:cond delay="0"/>
                                  </p:stCondLst>
                                  <p:iterate>
                                    <p:tmAbs val="0"/>
                                  </p:iterate>
                                  <p:childTnLst>
                                    <p:set>
                                      <p:cBhvr>
                                        <p:cTn id="12" fill="hold"/>
                                        <p:tgtEl>
                                          <p:spTgt spid="118">
                                            <p:txEl>
                                              <p:pRg st="12" end="1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118">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 grpId="1" build="p" animBg="1" advAuto="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a:spLocks noGrp="1"/>
          </p:cNvSpPr>
          <p:nvPr>
            <p:ph type="title"/>
          </p:nvPr>
        </p:nvSpPr>
        <p:spPr>
          <a:xfrm>
            <a:off x="457200" y="1134933"/>
            <a:ext cx="8229601" cy="1143001"/>
          </a:xfrm>
          <a:prstGeom prst="rect">
            <a:avLst/>
          </a:prstGeom>
        </p:spPr>
        <p:txBody>
          <a:bodyPr/>
          <a:lstStyle>
            <a:lvl1pPr defTabSz="868680">
              <a:defRPr sz="3420">
                <a:solidFill>
                  <a:srgbClr val="FFC000"/>
                </a:solidFill>
                <a:effectLst>
                  <a:outerShdw blurRad="108585" dist="96520" dir="2700000" rotWithShape="0">
                    <a:srgbClr val="000000">
                      <a:alpha val="40000"/>
                    </a:srgbClr>
                  </a:outerShdw>
                </a:effectLst>
              </a:defRPr>
            </a:lvl1pPr>
          </a:lstStyle>
          <a:p>
            <a:pPr lvl="0">
              <a:defRPr sz="1800" b="0">
                <a:solidFill>
                  <a:srgbClr val="000000"/>
                </a:solidFill>
                <a:effectLst/>
              </a:defRPr>
            </a:pPr>
            <a:r>
              <a:rPr sz="3420" b="1">
                <a:solidFill>
                  <a:srgbClr val="FFC000"/>
                </a:solidFill>
                <a:effectLst>
                  <a:outerShdw blurRad="108585" dist="96520" dir="2700000" rotWithShape="0">
                    <a:srgbClr val="000000">
                      <a:alpha val="40000"/>
                    </a:srgbClr>
                  </a:outerShdw>
                </a:effectLst>
              </a:rPr>
              <a:t>Τομείς πολιτικής που εφαρμόζεται η συνήθης νομοθετική διαδικασία</a:t>
            </a:r>
          </a:p>
        </p:txBody>
      </p:sp>
      <p:sp>
        <p:nvSpPr>
          <p:cNvPr id="121" name="Shape 121"/>
          <p:cNvSpPr>
            <a:spLocks noGrp="1"/>
          </p:cNvSpPr>
          <p:nvPr>
            <p:ph type="body" idx="1"/>
          </p:nvPr>
        </p:nvSpPr>
        <p:spPr>
          <a:xfrm>
            <a:off x="457200" y="1772259"/>
            <a:ext cx="8229600" cy="4709160"/>
          </a:xfrm>
          <a:prstGeom prst="rect">
            <a:avLst/>
          </a:prstGeom>
        </p:spPr>
        <p:txBody>
          <a:bodyPr/>
          <a:lstStyle/>
          <a:p>
            <a:pPr marL="411480" lvl="0" indent="-274320">
              <a:lnSpc>
                <a:spcPct val="80000"/>
              </a:lnSpc>
              <a:spcBef>
                <a:spcPts val="500"/>
              </a:spcBef>
              <a:buSzTx/>
              <a:buNone/>
              <a:defRPr sz="1800">
                <a:solidFill>
                  <a:srgbClr val="000000"/>
                </a:solidFill>
              </a:defRPr>
            </a:pPr>
            <a:endParaRPr sz="2100">
              <a:solidFill>
                <a:srgbClr val="FFFFFF"/>
              </a:solidFill>
            </a:endParaRPr>
          </a:p>
          <a:p>
            <a:pPr marL="411480" lvl="0" indent="-274320">
              <a:lnSpc>
                <a:spcPct val="80000"/>
              </a:lnSpc>
              <a:spcBef>
                <a:spcPts val="500"/>
              </a:spcBef>
              <a:buSzTx/>
              <a:buNone/>
              <a:defRPr sz="1800">
                <a:solidFill>
                  <a:srgbClr val="000000"/>
                </a:solidFill>
              </a:defRPr>
            </a:pPr>
            <a:endParaRPr sz="2100">
              <a:solidFill>
                <a:srgbClr val="FFFFFF"/>
              </a:solidFill>
            </a:endParaRPr>
          </a:p>
          <a:p>
            <a:pPr marL="868680" lvl="1" indent="-283463">
              <a:lnSpc>
                <a:spcPct val="80000"/>
              </a:lnSpc>
              <a:spcBef>
                <a:spcPts val="400"/>
              </a:spcBef>
              <a:buClr>
                <a:srgbClr val="FFFFFF"/>
              </a:buClr>
              <a:defRPr sz="1800">
                <a:solidFill>
                  <a:srgbClr val="000000"/>
                </a:solidFill>
              </a:defRPr>
            </a:pPr>
            <a:r>
              <a:rPr>
                <a:solidFill>
                  <a:srgbClr val="FFFFFF"/>
                </a:solidFill>
              </a:rPr>
              <a:t>η οικονομική διακυβέρνηση, η ενέργεια, οι μεταφορές, το περιβάλλον και η προστασία του καταναλωτή &amp; σε νέους πολιτικούς τομείς, όπως η γεωργία, η δικαιοσύνη ή ακόμη η μετανάστευση</a:t>
            </a:r>
          </a:p>
          <a:p>
            <a:pPr marL="283463" lvl="1" indent="301752">
              <a:lnSpc>
                <a:spcPct val="80000"/>
              </a:lnSpc>
              <a:spcBef>
                <a:spcPts val="400"/>
              </a:spcBef>
              <a:buSzTx/>
              <a:buNone/>
              <a:defRPr sz="1800">
                <a:solidFill>
                  <a:srgbClr val="000000"/>
                </a:solidFill>
              </a:defRPr>
            </a:pPr>
            <a:endParaRPr>
              <a:solidFill>
                <a:srgbClr val="FFFFFF"/>
              </a:solidFill>
            </a:endParaRPr>
          </a:p>
          <a:p>
            <a:pPr marL="868680" lvl="1" indent="-283463">
              <a:lnSpc>
                <a:spcPct val="80000"/>
              </a:lnSpc>
              <a:spcBef>
                <a:spcPts val="400"/>
              </a:spcBef>
              <a:buClr>
                <a:srgbClr val="FFFFFF"/>
              </a:buClr>
              <a:defRPr sz="1800">
                <a:solidFill>
                  <a:srgbClr val="000000"/>
                </a:solidFill>
              </a:defRPr>
            </a:pPr>
            <a:r>
              <a:rPr b="1">
                <a:solidFill>
                  <a:srgbClr val="FFC000"/>
                </a:solidFill>
              </a:rPr>
              <a:t>Μετά τη Λισσαβώνα</a:t>
            </a:r>
            <a:endParaRPr>
              <a:solidFill>
                <a:srgbClr val="FFFFFF"/>
              </a:solidFill>
            </a:endParaRPr>
          </a:p>
          <a:p>
            <a:pPr marL="1147303" lvl="2" indent="-242047">
              <a:lnSpc>
                <a:spcPct val="80000"/>
              </a:lnSpc>
              <a:spcBef>
                <a:spcPts val="400"/>
              </a:spcBef>
              <a:buClr>
                <a:srgbClr val="FFFFFF"/>
              </a:buClr>
              <a:buFont typeface="Wingdings"/>
              <a:defRPr sz="1800">
                <a:solidFill>
                  <a:srgbClr val="000000"/>
                </a:solidFill>
              </a:defRPr>
            </a:pPr>
            <a:r>
              <a:rPr b="1">
                <a:solidFill>
                  <a:srgbClr val="FFC000"/>
                </a:solidFill>
              </a:rPr>
              <a:t> </a:t>
            </a:r>
            <a:r>
              <a:rPr>
                <a:solidFill>
                  <a:srgbClr val="FFFFFF"/>
                </a:solidFill>
              </a:rPr>
              <a:t>έχουμε ΕΚΧΩΡΗΣΗ ΚΥΡΙΑΡΧΙΑΣ σε ΕΥΑΙΣΘΗΤΟΥΣ ΠΟΛΙΤΙΚΟΥΣ ΤΟΜΕΙΣ</a:t>
            </a:r>
            <a:r>
              <a:rPr b="1">
                <a:solidFill>
                  <a:srgbClr val="FFC000"/>
                </a:solidFill>
              </a:rPr>
              <a:t> </a:t>
            </a:r>
            <a:r>
              <a:rPr b="1">
                <a:solidFill>
                  <a:srgbClr val="FFFFFF"/>
                </a:solidFill>
              </a:rPr>
              <a:t>όπως: </a:t>
            </a:r>
            <a:r>
              <a:rPr b="1">
                <a:solidFill>
                  <a:srgbClr val="FFC000"/>
                </a:solidFill>
              </a:rPr>
              <a:t>ο έλεγχος των εξωτερικών συνόρων, το άσυλο ή η διαπραγμάτευση διεθνών συμφωνιών για εμπορικά θέματα. </a:t>
            </a:r>
            <a:endParaRPr sz="2400">
              <a:solidFill>
                <a:srgbClr val="FFFFFF"/>
              </a:solidFill>
            </a:endParaRPr>
          </a:p>
          <a:p>
            <a:pPr marL="283463" lvl="1" indent="301752">
              <a:lnSpc>
                <a:spcPct val="80000"/>
              </a:lnSpc>
              <a:spcBef>
                <a:spcPts val="400"/>
              </a:spcBef>
              <a:buSzTx/>
              <a:buNone/>
              <a:defRPr sz="1800">
                <a:solidFill>
                  <a:srgbClr val="000000"/>
                </a:solidFill>
              </a:defRPr>
            </a:pPr>
            <a:endParaRPr>
              <a:solidFill>
                <a:srgbClr val="FFFFFF"/>
              </a:solidFill>
            </a:endParaRPr>
          </a:p>
          <a:p>
            <a:pPr marL="283463" lvl="1" indent="301752">
              <a:lnSpc>
                <a:spcPct val="80000"/>
              </a:lnSpc>
              <a:spcBef>
                <a:spcPts val="400"/>
              </a:spcBef>
              <a:buSzTx/>
              <a:buNone/>
              <a:defRPr sz="1800">
                <a:solidFill>
                  <a:srgbClr val="000000"/>
                </a:solidFill>
              </a:defRPr>
            </a:pPr>
            <a:r>
              <a:rPr>
                <a:solidFill>
                  <a:srgbClr val="FFFFFF"/>
                </a:solidFill>
              </a:rPr>
              <a:t>ΔΕΝ ΕΦΑΡΜΟΖΕΤΑΙ στους τομείς:</a:t>
            </a:r>
          </a:p>
          <a:p>
            <a:pPr marL="868680" lvl="1" indent="-283463">
              <a:lnSpc>
                <a:spcPct val="80000"/>
              </a:lnSpc>
              <a:spcBef>
                <a:spcPts val="400"/>
              </a:spcBef>
              <a:buClr>
                <a:srgbClr val="FFFFFF"/>
              </a:buClr>
              <a:defRPr sz="1800">
                <a:solidFill>
                  <a:srgbClr val="000000"/>
                </a:solidFill>
              </a:defRPr>
            </a:pPr>
            <a:r>
              <a:rPr>
                <a:solidFill>
                  <a:srgbClr val="FFC000"/>
                </a:solidFill>
              </a:rPr>
              <a:t>Όχι =&gt;</a:t>
            </a:r>
            <a:r>
              <a:rPr>
                <a:solidFill>
                  <a:srgbClr val="FFFFFF"/>
                </a:solidFill>
              </a:rPr>
              <a:t>Κοινωνικής πολιτικής, φορολογικής πολιτικής στον τομέα της </a:t>
            </a:r>
            <a:r>
              <a:rPr u="sng">
                <a:solidFill>
                  <a:srgbClr val="FFFFFF"/>
                </a:solidFill>
              </a:rPr>
              <a:t>άμεσης φορολόγησης</a:t>
            </a:r>
            <a:r>
              <a:rPr>
                <a:solidFill>
                  <a:srgbClr val="FFFFFF"/>
                </a:solidFill>
              </a:rPr>
              <a:t>, </a:t>
            </a:r>
            <a:r>
              <a:rPr u="sng">
                <a:solidFill>
                  <a:srgbClr val="FFFFFF"/>
                </a:solidFill>
              </a:rPr>
              <a:t>εξωτερικών υποθέσεων και άμυνας</a:t>
            </a:r>
            <a:r>
              <a:rPr>
                <a:solidFill>
                  <a:srgbClr val="FFFFFF"/>
                </a:solidFill>
              </a:rPr>
              <a:t> &amp; στις </a:t>
            </a:r>
            <a:r>
              <a:rPr u="sng">
                <a:solidFill>
                  <a:srgbClr val="FFFFFF"/>
                </a:solidFill>
              </a:rPr>
              <a:t>διεθνείς πτυχές του οικογενειακού δικαίου</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21">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12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121">
                                            <p:txEl>
                                              <p:pRg st="1" end="1"/>
                                            </p:txEl>
                                          </p:spTgt>
                                        </p:tgtEl>
                                        <p:attrNameLst>
                                          <p:attrName>style.visibility</p:attrName>
                                        </p:attrNameLst>
                                      </p:cBhvr>
                                      <p:to>
                                        <p:strVal val="visible"/>
                                      </p:to>
                                    </p:set>
                                  </p:childTnLst>
                                </p:cTn>
                              </p:par>
                              <p:par>
                                <p:cTn id="13" presetID="1" presetClass="entr" presetSubtype="0" fill="hold" grpId="1">
                                  <p:stCondLst>
                                    <p:cond delay="0"/>
                                  </p:stCondLst>
                                  <p:iterate>
                                    <p:tmAbs val="0"/>
                                  </p:iterate>
                                  <p:childTnLst>
                                    <p:set>
                                      <p:cBhvr>
                                        <p:cTn id="14" fill="hold"/>
                                        <p:tgtEl>
                                          <p:spTgt spid="121">
                                            <p:txEl>
                                              <p:pRg st="2" end="2"/>
                                            </p:txEl>
                                          </p:spTgt>
                                        </p:tgtEl>
                                        <p:attrNameLst>
                                          <p:attrName>style.visibility</p:attrName>
                                        </p:attrNameLst>
                                      </p:cBhvr>
                                      <p:to>
                                        <p:strVal val="visible"/>
                                      </p:to>
                                    </p:set>
                                  </p:childTnLst>
                                </p:cTn>
                              </p:par>
                              <p:par>
                                <p:cTn id="15" presetID="1" presetClass="entr" presetSubtype="0" fill="hold" grpId="1">
                                  <p:stCondLst>
                                    <p:cond delay="0"/>
                                  </p:stCondLst>
                                  <p:iterate>
                                    <p:tmAbs val="0"/>
                                  </p:iterate>
                                  <p:childTnLst>
                                    <p:set>
                                      <p:cBhvr>
                                        <p:cTn id="16" fill="hold"/>
                                        <p:tgtEl>
                                          <p:spTgt spid="121">
                                            <p:txEl>
                                              <p:pRg st="3" end="3"/>
                                            </p:txEl>
                                          </p:spTgt>
                                        </p:tgtEl>
                                        <p:attrNameLst>
                                          <p:attrName>style.visibility</p:attrName>
                                        </p:attrNameLst>
                                      </p:cBhvr>
                                      <p:to>
                                        <p:strVal val="visible"/>
                                      </p:to>
                                    </p:set>
                                  </p:childTnLst>
                                </p:cTn>
                              </p:par>
                              <p:par>
                                <p:cTn id="17" presetID="1" presetClass="entr" presetSubtype="0" fill="hold" grpId="1">
                                  <p:stCondLst>
                                    <p:cond delay="0"/>
                                  </p:stCondLst>
                                  <p:iterate>
                                    <p:tmAbs val="0"/>
                                  </p:iterate>
                                  <p:childTnLst>
                                    <p:set>
                                      <p:cBhvr>
                                        <p:cTn id="18" fill="hold"/>
                                        <p:tgtEl>
                                          <p:spTgt spid="121">
                                            <p:txEl>
                                              <p:pRg st="4" end="4"/>
                                            </p:txEl>
                                          </p:spTgt>
                                        </p:tgtEl>
                                        <p:attrNameLst>
                                          <p:attrName>style.visibility</p:attrName>
                                        </p:attrNameLst>
                                      </p:cBhvr>
                                      <p:to>
                                        <p:strVal val="visible"/>
                                      </p:to>
                                    </p:set>
                                  </p:childTnLst>
                                </p:cTn>
                              </p:par>
                              <p:par>
                                <p:cTn id="19" presetID="1" presetClass="entr" presetSubtype="0" fill="hold" grpId="1">
                                  <p:stCondLst>
                                    <p:cond delay="0"/>
                                  </p:stCondLst>
                                  <p:iterate>
                                    <p:tmAbs val="0"/>
                                  </p:iterate>
                                  <p:childTnLst>
                                    <p:set>
                                      <p:cBhvr>
                                        <p:cTn id="20" fill="hold"/>
                                        <p:tgtEl>
                                          <p:spTgt spid="121">
                                            <p:txEl>
                                              <p:pRg st="5" end="5"/>
                                            </p:txEl>
                                          </p:spTgt>
                                        </p:tgtEl>
                                        <p:attrNameLst>
                                          <p:attrName>style.visibility</p:attrName>
                                        </p:attrNameLst>
                                      </p:cBhvr>
                                      <p:to>
                                        <p:strVal val="visible"/>
                                      </p:to>
                                    </p:set>
                                  </p:childTnLst>
                                </p:cTn>
                              </p:par>
                              <p:par>
                                <p:cTn id="21" presetID="1" presetClass="entr" presetSubtype="0" fill="hold" grpId="1">
                                  <p:stCondLst>
                                    <p:cond delay="0"/>
                                  </p:stCondLst>
                                  <p:iterate>
                                    <p:tmAbs val="0"/>
                                  </p:iterate>
                                  <p:childTnLst>
                                    <p:set>
                                      <p:cBhvr>
                                        <p:cTn id="22" fill="hold"/>
                                        <p:tgtEl>
                                          <p:spTgt spid="121">
                                            <p:txEl>
                                              <p:pRg st="6" end="6"/>
                                            </p:txEl>
                                          </p:spTgt>
                                        </p:tgtEl>
                                        <p:attrNameLst>
                                          <p:attrName>style.visibility</p:attrName>
                                        </p:attrNameLst>
                                      </p:cBhvr>
                                      <p:to>
                                        <p:strVal val="visible"/>
                                      </p:to>
                                    </p:set>
                                  </p:childTnLst>
                                </p:cTn>
                              </p:par>
                              <p:par>
                                <p:cTn id="23" presetID="1" presetClass="entr" presetSubtype="0" fill="hold" grpId="1">
                                  <p:stCondLst>
                                    <p:cond delay="0"/>
                                  </p:stCondLst>
                                  <p:iterate>
                                    <p:tmAbs val="0"/>
                                  </p:iterate>
                                  <p:childTnLst>
                                    <p:set>
                                      <p:cBhvr>
                                        <p:cTn id="24" fill="hold"/>
                                        <p:tgtEl>
                                          <p:spTgt spid="121">
                                            <p:txEl>
                                              <p:pRg st="7" end="7"/>
                                            </p:txEl>
                                          </p:spTgt>
                                        </p:tgtEl>
                                        <p:attrNameLst>
                                          <p:attrName>style.visibility</p:attrName>
                                        </p:attrNameLst>
                                      </p:cBhvr>
                                      <p:to>
                                        <p:strVal val="visible"/>
                                      </p:to>
                                    </p:set>
                                  </p:childTnLst>
                                </p:cTn>
                              </p:par>
                              <p:par>
                                <p:cTn id="25" presetID="1" presetClass="entr" presetSubtype="0" fill="hold" grpId="1">
                                  <p:stCondLst>
                                    <p:cond delay="0"/>
                                  </p:stCondLst>
                                  <p:iterate>
                                    <p:tmAbs val="0"/>
                                  </p:iterate>
                                  <p:childTnLst>
                                    <p:set>
                                      <p:cBhvr>
                                        <p:cTn id="26" fill="hold"/>
                                        <p:tgtEl>
                                          <p:spTgt spid="12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 grpId="1" build="p" animBg="1" advAuto="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Shape 123"/>
          <p:cNvSpPr>
            <a:spLocks noGrp="1"/>
          </p:cNvSpPr>
          <p:nvPr>
            <p:ph type="title"/>
          </p:nvPr>
        </p:nvSpPr>
        <p:spPr>
          <a:xfrm>
            <a:off x="364552" y="1254051"/>
            <a:ext cx="8229601" cy="1143001"/>
          </a:xfrm>
          <a:prstGeom prst="rect">
            <a:avLst/>
          </a:prstGeom>
        </p:spPr>
        <p:txBody>
          <a:bodyPr/>
          <a:lstStyle>
            <a:lvl1pPr>
              <a:defRPr sz="3600">
                <a:solidFill>
                  <a:srgbClr val="FFC000"/>
                </a:solidFill>
              </a:defRPr>
            </a:lvl1pPr>
          </a:lstStyle>
          <a:p>
            <a:pPr lvl="0">
              <a:defRPr sz="1800" b="0">
                <a:solidFill>
                  <a:srgbClr val="000000"/>
                </a:solidFill>
                <a:effectLst/>
              </a:defRPr>
            </a:pPr>
            <a:r>
              <a:rPr sz="3600" b="1">
                <a:solidFill>
                  <a:srgbClr val="FFC000"/>
                </a:solidFill>
                <a:effectLst>
                  <a:outerShdw blurRad="114300" dist="101600" dir="2700000" rotWithShape="0">
                    <a:srgbClr val="000000">
                      <a:alpha val="40000"/>
                    </a:srgbClr>
                  </a:outerShdw>
                </a:effectLst>
              </a:rPr>
              <a:t>Συνήθης διαδικασία ή διαβούλευση;</a:t>
            </a:r>
          </a:p>
        </p:txBody>
      </p:sp>
      <p:sp>
        <p:nvSpPr>
          <p:cNvPr id="124" name="Shape 124"/>
          <p:cNvSpPr>
            <a:spLocks noGrp="1"/>
          </p:cNvSpPr>
          <p:nvPr>
            <p:ph type="body" idx="1"/>
          </p:nvPr>
        </p:nvSpPr>
        <p:spPr>
          <a:xfrm>
            <a:off x="457200" y="1600200"/>
            <a:ext cx="8229600" cy="4709160"/>
          </a:xfrm>
          <a:prstGeom prst="rect">
            <a:avLst/>
          </a:prstGeom>
        </p:spPr>
        <p:txBody>
          <a:bodyPr/>
          <a:lstStyle/>
          <a:p>
            <a:pPr marL="411480" lvl="0" indent="-274320" algn="ctr">
              <a:buSzTx/>
              <a:buNone/>
              <a:defRPr sz="1800">
                <a:solidFill>
                  <a:srgbClr val="000000"/>
                </a:solidFill>
              </a:defRPr>
            </a:pPr>
            <a:endParaRPr sz="2800" b="1">
              <a:solidFill>
                <a:srgbClr val="FFFFFF"/>
              </a:solidFill>
            </a:endParaRPr>
          </a:p>
          <a:p>
            <a:pPr marL="411480" lvl="0" indent="-274320" algn="ctr">
              <a:buSzTx/>
              <a:buNone/>
              <a:defRPr sz="1800">
                <a:solidFill>
                  <a:srgbClr val="000000"/>
                </a:solidFill>
              </a:defRPr>
            </a:pPr>
            <a:r>
              <a:rPr sz="2800" b="1">
                <a:solidFill>
                  <a:srgbClr val="FFFFFF"/>
                </a:solidFill>
              </a:rPr>
              <a:t>Εξαρτάται σε μεγάλο βαθμό από τις δικαιοδοσίες της ΕΕ στους διάφορους τομείς πολιτικής. </a:t>
            </a:r>
          </a:p>
          <a:p>
            <a:pPr marL="411480" lvl="0" indent="-274320" algn="ctr">
              <a:buSzTx/>
              <a:buNone/>
              <a:defRPr sz="1800">
                <a:solidFill>
                  <a:srgbClr val="000000"/>
                </a:solidFill>
              </a:defRPr>
            </a:pPr>
            <a:endParaRPr sz="2800" b="1">
              <a:solidFill>
                <a:srgbClr val="FFFFFF"/>
              </a:solidFill>
            </a:endParaRPr>
          </a:p>
          <a:p>
            <a:pPr marL="411480" lvl="0" indent="-274320" algn="ctr">
              <a:buSzTx/>
              <a:buNone/>
              <a:defRPr sz="1800">
                <a:solidFill>
                  <a:srgbClr val="000000"/>
                </a:solidFill>
              </a:defRPr>
            </a:pPr>
            <a:r>
              <a:rPr sz="2800">
                <a:solidFill>
                  <a:srgbClr val="FFFFFF"/>
                </a:solidFill>
              </a:rPr>
              <a:t>Σε κάποιους τομείς η ΕΕ δεν διαθέτει νομοθετική αρμοδιότητα και μπορεί μόνο να παρεμβαίνει για την </a:t>
            </a:r>
            <a:r>
              <a:rPr sz="2800">
                <a:solidFill>
                  <a:srgbClr val="FFC000"/>
                </a:solidFill>
              </a:rPr>
              <a:t>υποστήριξη, το συντονισμό ή την συμπλήρωση της δράσης</a:t>
            </a:r>
            <a:r>
              <a:rPr sz="2800">
                <a:solidFill>
                  <a:srgbClr val="FFFFFF"/>
                </a:solidFill>
              </a:rPr>
              <a:t> των κρατών-μελών.</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24">
                                            <p:txEl>
                                              <p:pRg st="1" end="1"/>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1" nodeType="afterEffect">
                                  <p:stCondLst>
                                    <p:cond delay="0"/>
                                  </p:stCondLst>
                                  <p:iterate>
                                    <p:tmAbs val="0"/>
                                  </p:iterate>
                                  <p:childTnLst>
                                    <p:set>
                                      <p:cBhvr>
                                        <p:cTn id="9" fill="hold"/>
                                        <p:tgtEl>
                                          <p:spTgt spid="124">
                                            <p:txEl>
                                              <p:pRg st="2" end="2"/>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1" nodeType="clickEffect">
                                  <p:stCondLst>
                                    <p:cond delay="0"/>
                                  </p:stCondLst>
                                  <p:iterate>
                                    <p:tmAbs val="0"/>
                                  </p:iterate>
                                  <p:childTnLst>
                                    <p:set>
                                      <p:cBhvr>
                                        <p:cTn id="13" fill="hold"/>
                                        <p:tgtEl>
                                          <p:spTgt spid="12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 grpId="1" build="p" animBg="1" advAuto="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p:cNvSpPr>
          <p:nvPr>
            <p:ph type="title"/>
          </p:nvPr>
        </p:nvSpPr>
        <p:spPr>
          <a:xfrm>
            <a:off x="457200" y="274638"/>
            <a:ext cx="8229600" cy="1143001"/>
          </a:xfrm>
          <a:prstGeom prst="rect">
            <a:avLst/>
          </a:prstGeom>
        </p:spPr>
        <p:txBody>
          <a:bodyPr/>
          <a:lstStyle>
            <a:lvl1pPr>
              <a:defRPr sz="3600">
                <a:solidFill>
                  <a:srgbClr val="FFC000"/>
                </a:solidFill>
              </a:defRPr>
            </a:lvl1pPr>
          </a:lstStyle>
          <a:p>
            <a:pPr lvl="0">
              <a:defRPr sz="1800" b="0">
                <a:solidFill>
                  <a:srgbClr val="000000"/>
                </a:solidFill>
                <a:effectLst/>
              </a:defRPr>
            </a:pPr>
            <a:r>
              <a:rPr sz="3600" b="1">
                <a:solidFill>
                  <a:srgbClr val="FFC000"/>
                </a:solidFill>
                <a:effectLst>
                  <a:outerShdw blurRad="114300" dist="101600" dir="2700000" rotWithShape="0">
                    <a:srgbClr val="000000">
                      <a:alpha val="40000"/>
                    </a:srgbClr>
                  </a:outerShdw>
                </a:effectLst>
              </a:rPr>
              <a:t>Η συνήθης νομοθετική διαδικασία</a:t>
            </a:r>
          </a:p>
        </p:txBody>
      </p:sp>
      <p:sp>
        <p:nvSpPr>
          <p:cNvPr id="127" name="Shape 127"/>
          <p:cNvSpPr>
            <a:spLocks noGrp="1"/>
          </p:cNvSpPr>
          <p:nvPr>
            <p:ph type="body" idx="1"/>
          </p:nvPr>
        </p:nvSpPr>
        <p:spPr>
          <a:xfrm>
            <a:off x="457200" y="1600200"/>
            <a:ext cx="8229600" cy="4709160"/>
          </a:xfrm>
          <a:prstGeom prst="rect">
            <a:avLst/>
          </a:prstGeom>
        </p:spPr>
        <p:txBody>
          <a:bodyPr/>
          <a:lstStyle/>
          <a:p>
            <a:pPr marL="313508" lvl="0" indent="-176348">
              <a:spcBef>
                <a:spcPts val="200"/>
              </a:spcBef>
              <a:defRPr sz="1800">
                <a:solidFill>
                  <a:srgbClr val="000000"/>
                </a:solidFill>
              </a:defRPr>
            </a:pPr>
            <a:r>
              <a:rPr sz="1200" b="1">
                <a:solidFill>
                  <a:srgbClr val="FFFFFF"/>
                </a:solidFill>
              </a:rPr>
              <a:t>Σύμφωνα με τη συνήθη νομοθετική διαδικασία</a:t>
            </a:r>
            <a:r>
              <a:rPr sz="1200">
                <a:solidFill>
                  <a:srgbClr val="FFFFFF"/>
                </a:solidFill>
              </a:rPr>
              <a:t>, η Επιτροπή υποβάλλει πρόταση στο Ευρωπαϊκό Κοινοβούλιο και στο Συμβούλιο. Το Κοινοβούλιο καθορίζει τη θέση του σε </a:t>
            </a:r>
            <a:r>
              <a:rPr sz="1200" b="1">
                <a:solidFill>
                  <a:srgbClr val="FFFFFF"/>
                </a:solidFill>
              </a:rPr>
              <a:t>πρώτη ανάγνωση</a:t>
            </a:r>
            <a:r>
              <a:rPr sz="1200">
                <a:solidFill>
                  <a:srgbClr val="FFFFFF"/>
                </a:solidFill>
              </a:rPr>
              <a:t> και τη διαβιβάζει στο Συμβούλιο. Εάν το Συμβούλιο εγκρίνει τη θέση του Κοινοβουλίου, εκδίδεται η σχετική πράξη με τη διατύπωση που αποδίδει τη θέση του Κοινοβουλίου. Εάν το Συμβούλιο δεν εγκρίνει τη θέση του Κοινοβουλίου, καθορίζει τη θέση του σε πρώτη ανάγνωση και τη διαβιβάζει στο Ευρωπαϊκό Κοινοβούλιο, εξηγώντας τους λόγους που το οδήγησαν να καθορίσει τη θέση του σε πρώτη ανάγνωση. Η Επιτροπή ενημερώνει επίσης το Κοινοβούλιο για τη θέση της.</a:t>
            </a:r>
          </a:p>
          <a:p>
            <a:pPr lvl="0">
              <a:defRPr sz="1800">
                <a:solidFill>
                  <a:srgbClr val="000000"/>
                </a:solidFill>
              </a:defRPr>
            </a:pPr>
            <a:endParaRPr sz="1200">
              <a:solidFill>
                <a:srgbClr val="FFFFFF"/>
              </a:solidFill>
            </a:endParaRPr>
          </a:p>
          <a:p>
            <a:pPr marL="313508" lvl="0" indent="-176348">
              <a:spcBef>
                <a:spcPts val="200"/>
              </a:spcBef>
              <a:defRPr sz="1800">
                <a:solidFill>
                  <a:srgbClr val="000000"/>
                </a:solidFill>
              </a:defRPr>
            </a:pPr>
            <a:r>
              <a:rPr sz="1200">
                <a:solidFill>
                  <a:srgbClr val="FFFFFF"/>
                </a:solidFill>
              </a:rPr>
              <a:t>Εάν, εντός τριών μηνών από τη διαβίβαση της θέσης αυτής, το </a:t>
            </a:r>
            <a:r>
              <a:rPr sz="1200" b="1">
                <a:solidFill>
                  <a:srgbClr val="FFFFFF"/>
                </a:solidFill>
              </a:rPr>
              <a:t>Κοινοβούλιο σε δεύτερη ανάγνωση</a:t>
            </a:r>
            <a:r>
              <a:rPr sz="1200">
                <a:solidFill>
                  <a:srgbClr val="FFFFFF"/>
                </a:solidFill>
              </a:rPr>
              <a:t>: (α) εγκρίνει τη θέση του Συμβουλίου σε πρώτη ανάγνωση ή δεν διατυπώσει γνώμη, η σχετική πράξη θεωρείται ότι εκδόθηκε με τη διατύπωση που αποδίδει τη θέση του Συμβουλίου· (β) απορρίψει με την πλειοψηφία του όλου αριθμού των μελών του τη θέση του Συμβουλίου σε πρώτη ανάγνωση, η σχετική πράξη θεωρείται ότι δεν εκδόθηκε· (γ) προτείνει, με την πλειοψηφία των μελών του που το απαρτίζουν, τροπολογίες επί της θέσης του Συμβουλίου σε πρώτη ανάγνωση, το ούτως τροποποιημένο κείμενο διαβιβάζεται στο Συμβούλιο και στην Επιτροπή, η οποία γνωμοδοτεί για τις τροπολογίες αυτές. Η Επιτροπή μπορεί να παίξει τον ρόλο διαιτητού μεταξύ των δύο οργάνων που παίρνουν τις αποφάσεις, αποδεχόμενη στην </a:t>
            </a:r>
            <a:r>
              <a:rPr sz="1200" b="1">
                <a:solidFill>
                  <a:srgbClr val="FFFFFF"/>
                </a:solidFill>
              </a:rPr>
              <a:t>αναθεωρημένη πρότασή της</a:t>
            </a:r>
            <a:r>
              <a:rPr sz="1200">
                <a:solidFill>
                  <a:srgbClr val="FFFFFF"/>
                </a:solidFill>
              </a:rPr>
              <a:t> μερικές από τις τροπολογίες που προτείνει το Κοινοβούλιο.</a:t>
            </a:r>
          </a:p>
          <a:p>
            <a:pPr marL="411480" lvl="0" indent="-274320">
              <a:buSzTx/>
              <a:buNone/>
              <a:defRPr sz="1800">
                <a:solidFill>
                  <a:srgbClr val="000000"/>
                </a:solidFill>
              </a:defRPr>
            </a:pPr>
            <a:endParaRPr sz="1200">
              <a:solidFill>
                <a:srgbClr val="FFFFFF"/>
              </a:solidFill>
            </a:endParaRPr>
          </a:p>
          <a:p>
            <a:pPr marL="313508" lvl="0" indent="-176348">
              <a:spcBef>
                <a:spcPts val="200"/>
              </a:spcBef>
              <a:defRPr sz="1800">
                <a:solidFill>
                  <a:srgbClr val="000000"/>
                </a:solidFill>
              </a:defRPr>
            </a:pPr>
            <a:r>
              <a:rPr sz="1200">
                <a:solidFill>
                  <a:srgbClr val="FFFFFF"/>
                </a:solidFill>
              </a:rPr>
              <a:t>Εάν, εντός τριών μηνών από την παραλαβή των τροπολογιών του Ευρωπαϊκού Κοινοβουλίου, το Συμβούλιο </a:t>
            </a:r>
            <a:r>
              <a:rPr sz="1200" b="1">
                <a:solidFill>
                  <a:srgbClr val="FFFFFF"/>
                </a:solidFill>
              </a:rPr>
              <a:t>σε δεύτερη ανάγνωση</a:t>
            </a:r>
            <a:r>
              <a:rPr sz="1200">
                <a:solidFill>
                  <a:srgbClr val="FFFFFF"/>
                </a:solidFill>
              </a:rPr>
              <a:t>, αποφασίζοντας με ειδική πλειοψηφία ή ομόφωνα για τις τροπολογίες για τις οποίες η Επιτροπή έχει εκφέρει αρνητική γνώμη: (α) εγκρίνει όλες τις εν λόγω τροπολογίες, η σχετική πράξη θεωρείται ότι εκδόθηκε· (β) δεν εγκρίνει όλες τις τροπολογίες, ο πρόεδρος του Συμβουλίου, σε συμφωνία με τον πρόεδρο του Ευρωπαϊκού Κοινοβουλίου, συγκαλεί την επιτροπή συνδιαλλαγής εντός έξι εβδομάδων.</a:t>
            </a:r>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Shape 129"/>
          <p:cNvSpPr>
            <a:spLocks noGrp="1"/>
          </p:cNvSpPr>
          <p:nvPr>
            <p:ph type="title"/>
          </p:nvPr>
        </p:nvSpPr>
        <p:spPr>
          <a:xfrm>
            <a:off x="457200" y="274638"/>
            <a:ext cx="8229600" cy="1143001"/>
          </a:xfrm>
          <a:prstGeom prst="rect">
            <a:avLst/>
          </a:prstGeom>
        </p:spPr>
        <p:txBody>
          <a:bodyPr/>
          <a:lstStyle>
            <a:lvl1pPr>
              <a:defRPr sz="3600">
                <a:solidFill>
                  <a:srgbClr val="FFC000"/>
                </a:solidFill>
              </a:defRPr>
            </a:lvl1pPr>
          </a:lstStyle>
          <a:p>
            <a:pPr lvl="0">
              <a:defRPr sz="1800" b="0">
                <a:solidFill>
                  <a:srgbClr val="000000"/>
                </a:solidFill>
                <a:effectLst/>
              </a:defRPr>
            </a:pPr>
            <a:r>
              <a:rPr sz="3600" b="1">
                <a:solidFill>
                  <a:srgbClr val="FFC000"/>
                </a:solidFill>
                <a:effectLst>
                  <a:outerShdw blurRad="114300" dist="101600" dir="2700000" rotWithShape="0">
                    <a:srgbClr val="000000">
                      <a:alpha val="40000"/>
                    </a:srgbClr>
                  </a:outerShdw>
                </a:effectLst>
              </a:rPr>
              <a:t>Η συνήθης νομοθετική διαδικασία</a:t>
            </a:r>
          </a:p>
        </p:txBody>
      </p:sp>
      <p:sp>
        <p:nvSpPr>
          <p:cNvPr id="130" name="Shape 130"/>
          <p:cNvSpPr>
            <a:spLocks noGrp="1"/>
          </p:cNvSpPr>
          <p:nvPr>
            <p:ph type="body" idx="1"/>
          </p:nvPr>
        </p:nvSpPr>
        <p:spPr>
          <a:xfrm>
            <a:off x="457200" y="1600200"/>
            <a:ext cx="8229600" cy="4709160"/>
          </a:xfrm>
          <a:prstGeom prst="rect">
            <a:avLst/>
          </a:prstGeom>
        </p:spPr>
        <p:txBody>
          <a:bodyPr/>
          <a:lstStyle/>
          <a:p>
            <a:pPr lvl="0">
              <a:lnSpc>
                <a:spcPct val="80000"/>
              </a:lnSpc>
              <a:spcBef>
                <a:spcPts val="400"/>
              </a:spcBef>
              <a:defRPr sz="1800">
                <a:solidFill>
                  <a:srgbClr val="000000"/>
                </a:solidFill>
              </a:defRPr>
            </a:pPr>
            <a:r>
              <a:rPr sz="1700">
                <a:solidFill>
                  <a:srgbClr val="FFFFFF"/>
                </a:solidFill>
              </a:rPr>
              <a:t>Η </a:t>
            </a:r>
            <a:r>
              <a:rPr sz="1700" b="1">
                <a:solidFill>
                  <a:srgbClr val="FFFFFF"/>
                </a:solidFill>
              </a:rPr>
              <a:t>επιτροπή συνδιαλλαγής</a:t>
            </a:r>
            <a:r>
              <a:rPr sz="1700">
                <a:solidFill>
                  <a:srgbClr val="FFFFFF"/>
                </a:solidFill>
              </a:rPr>
              <a:t>, που αποτελείται από τα μέλη του Συμβουλίου ή τους αντιπροσώπους τους και από ισάριθμους αντιπροσώπους του Ευρωπαϊκού Κοινοβουλίου, έχει ως αποστολή την επίτευξη συμφωνίας επί κοινού σχεδίου, με την ειδική πλειοψηφία των μελών του Συμβουλίου ή των αντιπροσώπων τους και με την πλειοψηφία των αντιπροσώπων του Κοινοβουλίου, εντός έξι εβδομάδων από τη σύγκλησή της, βάσει των θέσεων του Κοινοβουλίου και του Συμβουλίου σε δεύτερη ανάγνωση. Η Επιτροπή συμμετέχει στις εργασίες της επιτροπής συνδιαλλαγής και αναλαμβάνει όλες τις αναγκαίες πρωτοβουλίες με σκοπό την προσέγγιση των θέσεων του Κοινοβουλίου και του Συμβουλίου.</a:t>
            </a:r>
          </a:p>
          <a:p>
            <a:pPr lvl="0">
              <a:lnSpc>
                <a:spcPct val="80000"/>
              </a:lnSpc>
              <a:spcBef>
                <a:spcPts val="400"/>
              </a:spcBef>
              <a:defRPr sz="1800">
                <a:solidFill>
                  <a:srgbClr val="000000"/>
                </a:solidFill>
              </a:defRPr>
            </a:pPr>
            <a:endParaRPr sz="1700">
              <a:solidFill>
                <a:srgbClr val="FFFFFF"/>
              </a:solidFill>
            </a:endParaRPr>
          </a:p>
          <a:p>
            <a:pPr lvl="0">
              <a:lnSpc>
                <a:spcPct val="80000"/>
              </a:lnSpc>
              <a:spcBef>
                <a:spcPts val="400"/>
              </a:spcBef>
              <a:defRPr sz="1800">
                <a:solidFill>
                  <a:srgbClr val="000000"/>
                </a:solidFill>
              </a:defRPr>
            </a:pPr>
            <a:r>
              <a:rPr sz="1700">
                <a:solidFill>
                  <a:srgbClr val="FFFFFF"/>
                </a:solidFill>
              </a:rPr>
              <a:t>Εάν, εντός έξι εβδομάδων από τη σύγκλησή της, η επιτροπή συνδιαλλαγής δεν εγκρίνει κοινό σχέδιο, θεωρείται ότι η προτεινόμενη πράξη δεν εκδόθηκε. Εάν, εντός της προθεσμίας αυτής, η επιτροπή συνδιαλλαγής εγκρίνει κοινό σχέδιο, το διαβιβάζει στα δύο όργανα για </a:t>
            </a:r>
            <a:r>
              <a:rPr sz="1700" b="1">
                <a:solidFill>
                  <a:srgbClr val="FFFFFF"/>
                </a:solidFill>
              </a:rPr>
              <a:t>τρίτη ανάγνωση</a:t>
            </a:r>
            <a:r>
              <a:rPr sz="1700">
                <a:solidFill>
                  <a:srgbClr val="FFFFFF"/>
                </a:solidFill>
              </a:rPr>
              <a:t>. Το Ευρωπαϊκό Κοινοβούλιο και το Συμβούλιο διαθέτουν έκαστο προθεσμία έξι εβδομάδων από την έγκριση αυτή για να εκδώσουν την οικεία πράξη σύμφωνα με το εν λόγω σχέδιο, με την πλειοψηφία των ψηφισάντων όσον αφορά το Κοινοβούλιο και με ειδική πλειοψηφία όσον αφορά το Συμβούλιο. Σε αντίθετη περίπτωση, θεωρείται ότι η προτεινόμενη πράξη δεν εκδόθηκε.</a:t>
            </a:r>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a:spLocks noGrp="1"/>
          </p:cNvSpPr>
          <p:nvPr>
            <p:ph type="title"/>
          </p:nvPr>
        </p:nvSpPr>
        <p:spPr>
          <a:xfrm>
            <a:off x="457199" y="761816"/>
            <a:ext cx="8229601" cy="1143001"/>
          </a:xfrm>
          <a:prstGeom prst="rect">
            <a:avLst/>
          </a:prstGeom>
        </p:spPr>
        <p:txBody>
          <a:bodyPr/>
          <a:lstStyle/>
          <a:p>
            <a:pPr lvl="0" defTabSz="822959">
              <a:defRPr sz="1800" b="0">
                <a:solidFill>
                  <a:srgbClr val="000000"/>
                </a:solidFill>
                <a:effectLst/>
              </a:defRPr>
            </a:pPr>
            <a:r>
              <a:rPr sz="3239" b="1">
                <a:solidFill>
                  <a:srgbClr val="E8D38A"/>
                </a:solidFill>
                <a:effectLst>
                  <a:outerShdw blurRad="102869" dist="91440" dir="2700000" rotWithShape="0">
                    <a:srgbClr val="000000">
                      <a:alpha val="40000"/>
                    </a:srgbClr>
                  </a:outerShdw>
                </a:effectLst>
              </a:rPr>
              <a:t/>
            </a:r>
            <a:br>
              <a:rPr sz="3239" b="1">
                <a:solidFill>
                  <a:srgbClr val="E8D38A"/>
                </a:solidFill>
                <a:effectLst>
                  <a:outerShdw blurRad="102869" dist="91440" dir="2700000" rotWithShape="0">
                    <a:srgbClr val="000000">
                      <a:alpha val="40000"/>
                    </a:srgbClr>
                  </a:outerShdw>
                </a:effectLst>
              </a:rPr>
            </a:br>
            <a:r>
              <a:rPr sz="3600" b="1">
                <a:solidFill>
                  <a:srgbClr val="FFC000"/>
                </a:solidFill>
                <a:effectLst>
                  <a:outerShdw blurRad="102869" dist="91440" dir="2700000" rotWithShape="0">
                    <a:srgbClr val="000000">
                      <a:alpha val="40000"/>
                    </a:srgbClr>
                  </a:outerShdw>
                </a:effectLst>
              </a:rPr>
              <a:t>3 κύρια βήματα νομοθεσίας:</a:t>
            </a:r>
          </a:p>
        </p:txBody>
      </p:sp>
      <p:sp>
        <p:nvSpPr>
          <p:cNvPr id="133" name="Shape 133"/>
          <p:cNvSpPr>
            <a:spLocks noGrp="1"/>
          </p:cNvSpPr>
          <p:nvPr>
            <p:ph type="body" idx="1"/>
          </p:nvPr>
        </p:nvSpPr>
        <p:spPr>
          <a:xfrm>
            <a:off x="457200" y="2258016"/>
            <a:ext cx="8229600" cy="4709160"/>
          </a:xfrm>
          <a:prstGeom prst="rect">
            <a:avLst/>
          </a:prstGeom>
        </p:spPr>
        <p:txBody>
          <a:bodyPr/>
          <a:lstStyle/>
          <a:p>
            <a:pPr marL="411480" lvl="0" indent="-274320" algn="ctr">
              <a:buSzTx/>
              <a:buNone/>
              <a:defRPr sz="1800">
                <a:solidFill>
                  <a:srgbClr val="000000"/>
                </a:solidFill>
              </a:defRPr>
            </a:pPr>
            <a:endParaRPr sz="2800">
              <a:solidFill>
                <a:srgbClr val="FFFFFF"/>
              </a:solidFill>
            </a:endParaRPr>
          </a:p>
          <a:p>
            <a:pPr marL="411480" lvl="0" indent="-274320">
              <a:buSzTx/>
              <a:buNone/>
              <a:defRPr sz="1800">
                <a:solidFill>
                  <a:srgbClr val="000000"/>
                </a:solidFill>
              </a:defRPr>
            </a:pPr>
            <a:r>
              <a:rPr sz="2800">
                <a:solidFill>
                  <a:srgbClr val="FFFFFF"/>
                </a:solidFill>
              </a:rPr>
              <a:t>	</a:t>
            </a:r>
            <a:r>
              <a:rPr sz="2600">
                <a:solidFill>
                  <a:srgbClr val="FFFFFF"/>
                </a:solidFill>
              </a:rPr>
              <a:t>1. Σχεδιασμός νέας πολιτικής πρωτοβουλίας - διαμόρφωση της ατζέντας-agenda setting;</a:t>
            </a:r>
          </a:p>
          <a:p>
            <a:pPr marL="411480" lvl="0" indent="-274320">
              <a:buSzTx/>
              <a:buNone/>
              <a:defRPr sz="1800">
                <a:solidFill>
                  <a:srgbClr val="000000"/>
                </a:solidFill>
              </a:defRPr>
            </a:pPr>
            <a:endParaRPr sz="2600">
              <a:solidFill>
                <a:srgbClr val="FFFFFF"/>
              </a:solidFill>
            </a:endParaRPr>
          </a:p>
          <a:p>
            <a:pPr marL="411480" lvl="0" indent="-274320">
              <a:buSzTx/>
              <a:buNone/>
              <a:defRPr sz="1800">
                <a:solidFill>
                  <a:srgbClr val="000000"/>
                </a:solidFill>
              </a:defRPr>
            </a:pPr>
            <a:r>
              <a:rPr sz="2600">
                <a:solidFill>
                  <a:srgbClr val="FFFFFF"/>
                </a:solidFill>
              </a:rPr>
              <a:t>     2. Έγκριση νομοθετικής πρότασης από το ΕΚ &amp; το Συμβούλιο - λήψη αποφάσεων - decision making;</a:t>
            </a:r>
          </a:p>
          <a:p>
            <a:pPr marL="411480" lvl="0" indent="-274320">
              <a:buSzTx/>
              <a:buNone/>
              <a:defRPr sz="1800">
                <a:solidFill>
                  <a:srgbClr val="000000"/>
                </a:solidFill>
              </a:defRPr>
            </a:pPr>
            <a:endParaRPr sz="2600">
              <a:solidFill>
                <a:srgbClr val="FFFFFF"/>
              </a:solidFill>
            </a:endParaRPr>
          </a:p>
          <a:p>
            <a:pPr marL="411480" lvl="0" indent="-274320">
              <a:buSzTx/>
              <a:buNone/>
              <a:defRPr sz="1800">
                <a:solidFill>
                  <a:srgbClr val="000000"/>
                </a:solidFill>
              </a:defRPr>
            </a:pPr>
            <a:r>
              <a:rPr sz="2600">
                <a:solidFill>
                  <a:srgbClr val="FFFFFF"/>
                </a:solidFill>
              </a:rPr>
              <a:t>    3. Εφαρμογή πολιτικής &amp; νομοθεσίας - policy implementation.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iterate>
                                    <p:tmAbs val="0"/>
                                  </p:iterate>
                                  <p:childTnLst>
                                    <p:set>
                                      <p:cBhvr>
                                        <p:cTn id="6" fill="hold"/>
                                        <p:tgtEl>
                                          <p:spTgt spid="133">
                                            <p:txEl>
                                              <p:pRg st="1" end="1"/>
                                            </p:txEl>
                                          </p:spTgt>
                                        </p:tgtEl>
                                        <p:attrNameLst>
                                          <p:attrName>style.visibility</p:attrName>
                                        </p:attrNameLst>
                                      </p:cBhvr>
                                      <p:to>
                                        <p:strVal val="visible"/>
                                      </p:to>
                                    </p:set>
                                    <p:animEffect transition="in" filter="fade">
                                      <p:cBhvr>
                                        <p:cTn id="7" dur="2000"/>
                                        <p:tgtEl>
                                          <p:spTgt spid="133">
                                            <p:txEl>
                                              <p:pRg st="1" end="1"/>
                                            </p:txEl>
                                          </p:spTgt>
                                        </p:tgtEl>
                                      </p:cBhvr>
                                    </p:animEffect>
                                  </p:childTnLst>
                                </p:cTn>
                              </p:par>
                            </p:childTnLst>
                          </p:cTn>
                        </p:par>
                        <p:par>
                          <p:cTn id="8" fill="hold">
                            <p:stCondLst>
                              <p:cond delay="2000"/>
                            </p:stCondLst>
                            <p:childTnLst>
                              <p:par>
                                <p:cTn id="9" presetID="10" presetClass="entr" presetSubtype="0" fill="hold" grpId="1" nodeType="afterEffect">
                                  <p:stCondLst>
                                    <p:cond delay="0"/>
                                  </p:stCondLst>
                                  <p:iterate>
                                    <p:tmAbs val="0"/>
                                  </p:iterate>
                                  <p:childTnLst>
                                    <p:set>
                                      <p:cBhvr>
                                        <p:cTn id="10" fill="hold"/>
                                        <p:tgtEl>
                                          <p:spTgt spid="133">
                                            <p:txEl>
                                              <p:pRg st="2" end="2"/>
                                            </p:txEl>
                                          </p:spTgt>
                                        </p:tgtEl>
                                        <p:attrNameLst>
                                          <p:attrName>style.visibility</p:attrName>
                                        </p:attrNameLst>
                                      </p:cBhvr>
                                      <p:to>
                                        <p:strVal val="visible"/>
                                      </p:to>
                                    </p:set>
                                    <p:animEffect transition="in" filter="fade">
                                      <p:cBhvr>
                                        <p:cTn id="11" dur="2000"/>
                                        <p:tgtEl>
                                          <p:spTgt spid="13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1" nodeType="clickEffect">
                                  <p:stCondLst>
                                    <p:cond delay="0"/>
                                  </p:stCondLst>
                                  <p:iterate>
                                    <p:tmAbs val="0"/>
                                  </p:iterate>
                                  <p:childTnLst>
                                    <p:set>
                                      <p:cBhvr>
                                        <p:cTn id="15" fill="hold"/>
                                        <p:tgtEl>
                                          <p:spTgt spid="133">
                                            <p:txEl>
                                              <p:pRg st="3" end="3"/>
                                            </p:txEl>
                                          </p:spTgt>
                                        </p:tgtEl>
                                        <p:attrNameLst>
                                          <p:attrName>style.visibility</p:attrName>
                                        </p:attrNameLst>
                                      </p:cBhvr>
                                      <p:to>
                                        <p:strVal val="visible"/>
                                      </p:to>
                                    </p:set>
                                    <p:animEffect transition="in" filter="fade">
                                      <p:cBhvr>
                                        <p:cTn id="16" dur="2000"/>
                                        <p:tgtEl>
                                          <p:spTgt spid="133">
                                            <p:txEl>
                                              <p:pRg st="3" end="3"/>
                                            </p:txEl>
                                          </p:spTgt>
                                        </p:tgtEl>
                                      </p:cBhvr>
                                    </p:animEffect>
                                  </p:childTnLst>
                                </p:cTn>
                              </p:par>
                            </p:childTnLst>
                          </p:cTn>
                        </p:par>
                        <p:par>
                          <p:cTn id="17" fill="hold">
                            <p:stCondLst>
                              <p:cond delay="2000"/>
                            </p:stCondLst>
                            <p:childTnLst>
                              <p:par>
                                <p:cTn id="18" presetID="10" presetClass="entr" presetSubtype="0" fill="hold" grpId="1" nodeType="afterEffect">
                                  <p:stCondLst>
                                    <p:cond delay="0"/>
                                  </p:stCondLst>
                                  <p:iterate>
                                    <p:tmAbs val="0"/>
                                  </p:iterate>
                                  <p:childTnLst>
                                    <p:set>
                                      <p:cBhvr>
                                        <p:cTn id="19" fill="hold"/>
                                        <p:tgtEl>
                                          <p:spTgt spid="133">
                                            <p:txEl>
                                              <p:pRg st="4" end="4"/>
                                            </p:txEl>
                                          </p:spTgt>
                                        </p:tgtEl>
                                        <p:attrNameLst>
                                          <p:attrName>style.visibility</p:attrName>
                                        </p:attrNameLst>
                                      </p:cBhvr>
                                      <p:to>
                                        <p:strVal val="visible"/>
                                      </p:to>
                                    </p:set>
                                    <p:animEffect transition="in" filter="fade">
                                      <p:cBhvr>
                                        <p:cTn id="20" dur="2000"/>
                                        <p:tgtEl>
                                          <p:spTgt spid="13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1" nodeType="clickEffect">
                                  <p:stCondLst>
                                    <p:cond delay="0"/>
                                  </p:stCondLst>
                                  <p:iterate>
                                    <p:tmAbs val="0"/>
                                  </p:iterate>
                                  <p:childTnLst>
                                    <p:set>
                                      <p:cBhvr>
                                        <p:cTn id="24" fill="hold"/>
                                        <p:tgtEl>
                                          <p:spTgt spid="133">
                                            <p:txEl>
                                              <p:pRg st="5" end="5"/>
                                            </p:txEl>
                                          </p:spTgt>
                                        </p:tgtEl>
                                        <p:attrNameLst>
                                          <p:attrName>style.visibility</p:attrName>
                                        </p:attrNameLst>
                                      </p:cBhvr>
                                      <p:to>
                                        <p:strVal val="visible"/>
                                      </p:to>
                                    </p:set>
                                    <p:animEffect transition="in" filter="fade">
                                      <p:cBhvr>
                                        <p:cTn id="25" dur="2000"/>
                                        <p:tgtEl>
                                          <p:spTgt spid="13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 grpId="1" build="p" animBg="1" advAuto="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Shape 135"/>
          <p:cNvSpPr>
            <a:spLocks noGrp="1"/>
          </p:cNvSpPr>
          <p:nvPr>
            <p:ph type="title"/>
          </p:nvPr>
        </p:nvSpPr>
        <p:spPr>
          <a:xfrm>
            <a:off x="457200" y="1049921"/>
            <a:ext cx="8229600" cy="1143001"/>
          </a:xfrm>
          <a:prstGeom prst="rect">
            <a:avLst/>
          </a:prstGeom>
        </p:spPr>
        <p:txBody>
          <a:bodyPr/>
          <a:lstStyle/>
          <a:p>
            <a:pPr lvl="0" defTabSz="868680">
              <a:defRPr sz="1800" b="0">
                <a:solidFill>
                  <a:srgbClr val="000000"/>
                </a:solidFill>
                <a:effectLst/>
              </a:defRPr>
            </a:pPr>
            <a:r>
              <a:rPr sz="3420" b="1">
                <a:solidFill>
                  <a:srgbClr val="FFC000"/>
                </a:solidFill>
                <a:effectLst>
                  <a:outerShdw blurRad="108585" dist="96520" dir="2700000" rotWithShape="0">
                    <a:srgbClr val="000000">
                      <a:alpha val="40000"/>
                    </a:srgbClr>
                  </a:outerShdw>
                </a:effectLst>
              </a:rPr>
              <a:t>1. Σχεδιασμός νέας πολιτικής πρωτοβουλίας (AGENDA SETTING)</a:t>
            </a:r>
          </a:p>
        </p:txBody>
      </p:sp>
      <p:sp>
        <p:nvSpPr>
          <p:cNvPr id="136" name="Shape 136"/>
          <p:cNvSpPr>
            <a:spLocks noGrp="1"/>
          </p:cNvSpPr>
          <p:nvPr>
            <p:ph type="body" idx="1"/>
          </p:nvPr>
        </p:nvSpPr>
        <p:spPr>
          <a:xfrm>
            <a:off x="457200" y="1940435"/>
            <a:ext cx="8229601" cy="4219040"/>
          </a:xfrm>
          <a:prstGeom prst="rect">
            <a:avLst/>
          </a:prstGeom>
        </p:spPr>
        <p:txBody>
          <a:bodyPr/>
          <a:lstStyle/>
          <a:p>
            <a:pPr marL="532180" lvl="0" indent="-399135" defTabSz="886968">
              <a:defRPr sz="1800">
                <a:solidFill>
                  <a:srgbClr val="000000"/>
                </a:solidFill>
              </a:defRPr>
            </a:pPr>
            <a:endParaRPr sz="1940">
              <a:solidFill>
                <a:srgbClr val="FFFFFF"/>
              </a:solidFill>
            </a:endParaRPr>
          </a:p>
          <a:p>
            <a:pPr marL="418142" lvl="0" indent="-285096" defTabSz="886968">
              <a:spcBef>
                <a:spcPts val="400"/>
              </a:spcBef>
              <a:defRPr sz="1800">
                <a:solidFill>
                  <a:srgbClr val="000000"/>
                </a:solidFill>
              </a:defRPr>
            </a:pPr>
            <a:r>
              <a:rPr sz="1940">
                <a:solidFill>
                  <a:srgbClr val="FFFFFF"/>
                </a:solidFill>
              </a:rPr>
              <a:t>Φάση του σχεδιασμού νέας πολιτικής πρωτοβουλίας από την Ευρωπαϊκή Επιτροπή, </a:t>
            </a:r>
          </a:p>
          <a:p>
            <a:pPr marL="418142" lvl="0" indent="-285096" defTabSz="886968">
              <a:spcBef>
                <a:spcPts val="400"/>
              </a:spcBef>
              <a:defRPr sz="1800">
                <a:solidFill>
                  <a:srgbClr val="000000"/>
                </a:solidFill>
              </a:defRPr>
            </a:pPr>
            <a:r>
              <a:rPr sz="1940">
                <a:solidFill>
                  <a:srgbClr val="FFFFFF"/>
                </a:solidFill>
              </a:rPr>
              <a:t>Η Επιτροπή έχει την αποκλειστικότητα στη νομοθετική πρωτοβουλία.</a:t>
            </a:r>
          </a:p>
          <a:p>
            <a:pPr marL="750966" lvl="1" indent="-183306" defTabSz="886968">
              <a:spcBef>
                <a:spcPts val="300"/>
              </a:spcBef>
              <a:buClr>
                <a:srgbClr val="FFFFFF"/>
              </a:buClr>
              <a:defRPr sz="1800">
                <a:solidFill>
                  <a:srgbClr val="000000"/>
                </a:solidFill>
              </a:defRPr>
            </a:pPr>
            <a:r>
              <a:rPr sz="1552">
                <a:solidFill>
                  <a:srgbClr val="FFFFFF"/>
                </a:solidFill>
              </a:rPr>
              <a:t>διενεργείται δημόσια διαβούλευση καθώς και διαβουλεύσεις με ενδιαφερόμενους φορείς και εθνικούς εμπειρογνώμονες. </a:t>
            </a:r>
            <a:endParaRPr sz="2328">
              <a:solidFill>
                <a:srgbClr val="FFFFFF"/>
              </a:solidFill>
            </a:endParaRPr>
          </a:p>
          <a:p>
            <a:pPr marL="750966" lvl="1" indent="-183306" defTabSz="886968">
              <a:spcBef>
                <a:spcPts val="300"/>
              </a:spcBef>
              <a:buClr>
                <a:srgbClr val="FFFFFF"/>
              </a:buClr>
              <a:defRPr sz="1800">
                <a:solidFill>
                  <a:srgbClr val="000000"/>
                </a:solidFill>
              </a:defRPr>
            </a:pPr>
            <a:r>
              <a:rPr sz="1552">
                <a:solidFill>
                  <a:srgbClr val="FFFFFF"/>
                </a:solidFill>
              </a:rPr>
              <a:t>Η Επιτροπή προετοιμάζει </a:t>
            </a:r>
            <a:r>
              <a:rPr sz="1552" b="1">
                <a:solidFill>
                  <a:srgbClr val="FFFFFF"/>
                </a:solidFill>
              </a:rPr>
              <a:t>«εκτίμηση επιπτώσεων» </a:t>
            </a:r>
            <a:r>
              <a:rPr sz="1552">
                <a:solidFill>
                  <a:srgbClr val="FFFFFF"/>
                </a:solidFill>
              </a:rPr>
              <a:t>προσδιορίζοντας δυνητικές οικονομικές, κοινωνικές και περιβαλλοντικές συνέπειες που η συγκεκριμένη πολιτική πρωτοβουλία ενδέχεται να επιφέρει.</a:t>
            </a:r>
            <a:endParaRPr sz="2328">
              <a:solidFill>
                <a:srgbClr val="FFFFFF"/>
              </a:solidFill>
            </a:endParaRPr>
          </a:p>
          <a:p>
            <a:pPr marL="418142" lvl="0" indent="-285096" defTabSz="886968">
              <a:spcBef>
                <a:spcPts val="400"/>
              </a:spcBef>
              <a:defRPr sz="1800">
                <a:solidFill>
                  <a:srgbClr val="000000"/>
                </a:solidFill>
              </a:defRPr>
            </a:pPr>
            <a:r>
              <a:rPr sz="1940">
                <a:solidFill>
                  <a:srgbClr val="FFFFFF"/>
                </a:solidFill>
              </a:rPr>
              <a:t> Τα εθνικά κοινοβούλια ενημερώνονται και μπορούν να διατυπώσουν επίσημα τις </a:t>
            </a:r>
            <a:r>
              <a:rPr sz="1940" b="1">
                <a:solidFill>
                  <a:srgbClr val="FFFFFF"/>
                </a:solidFill>
              </a:rPr>
              <a:t>επιφυλάξεις </a:t>
            </a:r>
            <a:r>
              <a:rPr sz="1940">
                <a:solidFill>
                  <a:srgbClr val="FFFFFF"/>
                </a:solidFill>
              </a:rPr>
              <a:t>τους εάν πιστεύουν πως το συγκεκριμένο θέμα θα ήταν καλύτερα να αντιμετωπιστεί σε εθνικό μάλλον παρά σε ευρωπαϊκό επίπεδο.</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36">
                                            <p:txEl>
                                              <p:pRg st="2" end="2"/>
                                            </p:txEl>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136">
                                            <p:txEl>
                                              <p:pRg st="3" end="3"/>
                                            </p:txEl>
                                          </p:spTgt>
                                        </p:tgtEl>
                                        <p:attrNameLst>
                                          <p:attrName>style.visibility</p:attrName>
                                        </p:attrNameLst>
                                      </p:cBhvr>
                                      <p:to>
                                        <p:strVal val="visible"/>
                                      </p:to>
                                    </p:set>
                                  </p:childTnLst>
                                </p:cTn>
                              </p:par>
                              <p:par>
                                <p:cTn id="9" presetID="1" presetClass="entr" presetSubtype="0" fill="hold" grpId="1">
                                  <p:stCondLst>
                                    <p:cond delay="0"/>
                                  </p:stCondLst>
                                  <p:iterate>
                                    <p:tmAbs val="0"/>
                                  </p:iterate>
                                  <p:childTnLst>
                                    <p:set>
                                      <p:cBhvr>
                                        <p:cTn id="10" fill="hold"/>
                                        <p:tgtEl>
                                          <p:spTgt spid="13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iterate>
                                    <p:tmAbs val="0"/>
                                  </p:iterate>
                                  <p:childTnLst>
                                    <p:set>
                                      <p:cBhvr>
                                        <p:cTn id="14" fill="hold"/>
                                        <p:tgtEl>
                                          <p:spTgt spid="13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 grpId="1" build="p" animBg="1" advAuto="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Shape 138"/>
          <p:cNvSpPr>
            <a:spLocks noGrp="1"/>
          </p:cNvSpPr>
          <p:nvPr>
            <p:ph type="title"/>
          </p:nvPr>
        </p:nvSpPr>
        <p:spPr>
          <a:xfrm>
            <a:off x="457200" y="274638"/>
            <a:ext cx="8229600" cy="1143001"/>
          </a:xfrm>
          <a:prstGeom prst="rect">
            <a:avLst/>
          </a:prstGeom>
        </p:spPr>
        <p:txBody>
          <a:bodyPr/>
          <a:lstStyle>
            <a:lvl1pPr defTabSz="868680">
              <a:defRPr sz="3420">
                <a:solidFill>
                  <a:srgbClr val="FFC000"/>
                </a:solidFill>
                <a:effectLst>
                  <a:outerShdw blurRad="108585" dist="96520" dir="2700000" rotWithShape="0">
                    <a:srgbClr val="000000">
                      <a:alpha val="40000"/>
                    </a:srgbClr>
                  </a:outerShdw>
                </a:effectLst>
              </a:defRPr>
            </a:lvl1pPr>
          </a:lstStyle>
          <a:p>
            <a:pPr lvl="0">
              <a:defRPr sz="1800" b="0">
                <a:solidFill>
                  <a:srgbClr val="000000"/>
                </a:solidFill>
                <a:effectLst/>
              </a:defRPr>
            </a:pPr>
            <a:r>
              <a:rPr sz="3420" b="1">
                <a:solidFill>
                  <a:srgbClr val="FFC000"/>
                </a:solidFill>
                <a:effectLst>
                  <a:outerShdw blurRad="108585" dist="96520" dir="2700000" rotWithShape="0">
                    <a:srgbClr val="000000">
                      <a:alpha val="40000"/>
                    </a:srgbClr>
                  </a:outerShdw>
                </a:effectLst>
              </a:rPr>
              <a:t>2. Έγκριση νομοθετικής πρότασης από το ΕΚ &amp; το Συμβούλιο</a:t>
            </a:r>
          </a:p>
        </p:txBody>
      </p:sp>
      <p:sp>
        <p:nvSpPr>
          <p:cNvPr id="139" name="Shape 139"/>
          <p:cNvSpPr>
            <a:spLocks noGrp="1"/>
          </p:cNvSpPr>
          <p:nvPr>
            <p:ph type="body" idx="1"/>
          </p:nvPr>
        </p:nvSpPr>
        <p:spPr>
          <a:xfrm>
            <a:off x="457200" y="1600200"/>
            <a:ext cx="8229600" cy="4709160"/>
          </a:xfrm>
          <a:prstGeom prst="rect">
            <a:avLst/>
          </a:prstGeom>
        </p:spPr>
        <p:txBody>
          <a:bodyPr/>
          <a:lstStyle/>
          <a:p>
            <a:pPr marL="510235" lvl="0" indent="-382676" defTabSz="850391">
              <a:lnSpc>
                <a:spcPct val="90000"/>
              </a:lnSpc>
              <a:defRPr sz="1800">
                <a:solidFill>
                  <a:srgbClr val="000000"/>
                </a:solidFill>
              </a:defRPr>
            </a:pPr>
            <a:r>
              <a:rPr sz="2604">
                <a:solidFill>
                  <a:srgbClr val="FFFFFF"/>
                </a:solidFill>
              </a:rPr>
              <a:t>Η νομοθετική πρόταση που δημοσιεύει η Επιτροπή αποστέλλεται προς </a:t>
            </a:r>
            <a:r>
              <a:rPr sz="2604" b="1">
                <a:solidFill>
                  <a:srgbClr val="FFFFFF"/>
                </a:solidFill>
              </a:rPr>
              <a:t>εξέταση</a:t>
            </a:r>
            <a:r>
              <a:rPr sz="2604">
                <a:solidFill>
                  <a:srgbClr val="FFFFFF"/>
                </a:solidFill>
              </a:rPr>
              <a:t> στο Κοινοβούλιο και το Συμβούλιο (1η και 2η ανάγνωση ανάλογα με την περιπτωση).</a:t>
            </a:r>
          </a:p>
          <a:p>
            <a:pPr marL="382676" lvl="0" indent="-255117" defTabSz="850391">
              <a:lnSpc>
                <a:spcPct val="90000"/>
              </a:lnSpc>
              <a:buSzTx/>
              <a:buNone/>
              <a:defRPr sz="1800">
                <a:solidFill>
                  <a:srgbClr val="000000"/>
                </a:solidFill>
              </a:defRPr>
            </a:pPr>
            <a:r>
              <a:rPr sz="2604">
                <a:solidFill>
                  <a:srgbClr val="FFFFFF"/>
                </a:solidFill>
              </a:rPr>
              <a:t> </a:t>
            </a:r>
          </a:p>
          <a:p>
            <a:pPr marL="510235" lvl="0" indent="-382676" defTabSz="850391">
              <a:lnSpc>
                <a:spcPct val="90000"/>
              </a:lnSpc>
              <a:defRPr sz="1800">
                <a:solidFill>
                  <a:srgbClr val="000000"/>
                </a:solidFill>
              </a:defRPr>
            </a:pPr>
            <a:r>
              <a:rPr sz="2604">
                <a:solidFill>
                  <a:srgbClr val="FFFFFF"/>
                </a:solidFill>
              </a:rPr>
              <a:t>Οι απόψεις της Επιτροπής των Περιφερειών και της Οικονομικής και Κοινωνικής Επιτροπής ζητούνται υποχρεωτικά προτού το Ευρωκοινοβούλιο και το Συμβούλιο καταλήξουν σε </a:t>
            </a:r>
            <a:r>
              <a:rPr sz="2604" b="1">
                <a:solidFill>
                  <a:srgbClr val="FFFFFF"/>
                </a:solidFill>
              </a:rPr>
              <a:t>τελική απόφαση</a:t>
            </a:r>
            <a:r>
              <a:rPr sz="2604">
                <a:solidFill>
                  <a:srgbClr val="FFFFFF"/>
                </a:solidFill>
              </a:rPr>
              <a:t>. </a:t>
            </a:r>
          </a:p>
          <a:p>
            <a:pPr marL="382676" lvl="0" indent="-255117" defTabSz="850391">
              <a:lnSpc>
                <a:spcPct val="90000"/>
              </a:lnSpc>
              <a:buSzTx/>
              <a:buNone/>
              <a:defRPr sz="1800">
                <a:solidFill>
                  <a:srgbClr val="000000"/>
                </a:solidFill>
              </a:defRPr>
            </a:pPr>
            <a:endParaRPr sz="2604">
              <a:solidFill>
                <a:srgbClr val="FFFFFF"/>
              </a:solidFill>
            </a:endParaRPr>
          </a:p>
          <a:p>
            <a:pPr marL="510235" lvl="0" indent="-382676" defTabSz="850391">
              <a:lnSpc>
                <a:spcPct val="90000"/>
              </a:lnSpc>
              <a:defRPr sz="1800">
                <a:solidFill>
                  <a:srgbClr val="000000"/>
                </a:solidFill>
              </a:defRPr>
            </a:pPr>
            <a:r>
              <a:rPr sz="2604">
                <a:solidFill>
                  <a:srgbClr val="FFFFFF"/>
                </a:solidFill>
              </a:rPr>
              <a:t>Η νομοθετική πράξη υιοθετείται με τη συμφωνία Κοινοβουλίου και Συμβουλίου.</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39">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13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139">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139">
                                            <p:txEl>
                                              <p:pRg st="2" end="2"/>
                                            </p:txEl>
                                          </p:spTgt>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1" nodeType="afterEffect">
                                  <p:stCondLst>
                                    <p:cond delay="0"/>
                                  </p:stCondLst>
                                  <p:iterate>
                                    <p:tmAbs val="0"/>
                                  </p:iterate>
                                  <p:childTnLst>
                                    <p:set>
                                      <p:cBhvr>
                                        <p:cTn id="19" fill="hold"/>
                                        <p:tgtEl>
                                          <p:spTgt spid="139">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1" nodeType="clickEffect">
                                  <p:stCondLst>
                                    <p:cond delay="0"/>
                                  </p:stCondLst>
                                  <p:iterate>
                                    <p:tmAbs val="0"/>
                                  </p:iterate>
                                  <p:childTnLst>
                                    <p:set>
                                      <p:cBhvr>
                                        <p:cTn id="23" fill="hold"/>
                                        <p:tgtEl>
                                          <p:spTgt spid="1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 grpId="1" build="p"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Shape 56"/>
          <p:cNvSpPr>
            <a:spLocks noGrp="1"/>
          </p:cNvSpPr>
          <p:nvPr>
            <p:ph type="title"/>
          </p:nvPr>
        </p:nvSpPr>
        <p:spPr>
          <a:xfrm>
            <a:off x="457200" y="980728"/>
            <a:ext cx="8229600" cy="1512168"/>
          </a:xfrm>
          <a:prstGeom prst="rect">
            <a:avLst/>
          </a:prstGeom>
        </p:spPr>
        <p:txBody>
          <a:bodyPr>
            <a:normAutofit/>
          </a:bodyPr>
          <a:lstStyle/>
          <a:p>
            <a:pPr lvl="0" defTabSz="576072">
              <a:defRPr sz="1800" b="0">
                <a:solidFill>
                  <a:srgbClr val="000000"/>
                </a:solidFill>
                <a:effectLst/>
              </a:defRPr>
            </a:pPr>
            <a:r>
              <a:rPr sz="2268" b="1" dirty="0">
                <a:solidFill>
                  <a:srgbClr val="E8D38A"/>
                </a:solidFill>
                <a:effectLst>
                  <a:outerShdw blurRad="72009" dist="64008" dir="2700000" rotWithShape="0">
                    <a:srgbClr val="000000">
                      <a:alpha val="40000"/>
                    </a:srgbClr>
                  </a:outerShdw>
                </a:effectLst>
              </a:rPr>
              <a:t> </a:t>
            </a:r>
            <a:br>
              <a:rPr sz="2268" b="1" dirty="0">
                <a:solidFill>
                  <a:srgbClr val="E8D38A"/>
                </a:solidFill>
                <a:effectLst>
                  <a:outerShdw blurRad="72009" dist="64008" dir="2700000" rotWithShape="0">
                    <a:srgbClr val="000000">
                      <a:alpha val="40000"/>
                    </a:srgbClr>
                  </a:outerShdw>
                </a:effectLst>
              </a:rPr>
            </a:br>
            <a:r>
              <a:rPr sz="2268" b="1" dirty="0">
                <a:solidFill>
                  <a:srgbClr val="E8D38A"/>
                </a:solidFill>
                <a:effectLst>
                  <a:outerShdw blurRad="72009" dist="64008" dir="2700000" rotWithShape="0">
                    <a:srgbClr val="000000">
                      <a:alpha val="40000"/>
                    </a:srgbClr>
                  </a:outerShdw>
                </a:effectLst>
              </a:rPr>
              <a:t/>
            </a:r>
            <a:br>
              <a:rPr sz="2268" b="1" dirty="0">
                <a:solidFill>
                  <a:srgbClr val="E8D38A"/>
                </a:solidFill>
                <a:effectLst>
                  <a:outerShdw blurRad="72009" dist="64008" dir="2700000" rotWithShape="0">
                    <a:srgbClr val="000000">
                      <a:alpha val="40000"/>
                    </a:srgbClr>
                  </a:outerShdw>
                </a:effectLst>
              </a:rPr>
            </a:br>
            <a:r>
              <a:rPr sz="2268" b="1" dirty="0" err="1">
                <a:solidFill>
                  <a:srgbClr val="FFC000"/>
                </a:solidFill>
                <a:effectLst>
                  <a:outerShdw blurRad="72009" dist="64008" dir="2700000" rotWithShape="0">
                    <a:srgbClr val="000000">
                      <a:alpha val="40000"/>
                    </a:srgbClr>
                  </a:outerShdw>
                </a:effectLst>
              </a:rPr>
              <a:t>Βιβλιογραφία</a:t>
            </a:r>
            <a:endParaRPr sz="2268" b="1" dirty="0">
              <a:solidFill>
                <a:srgbClr val="FFC000"/>
              </a:solidFill>
              <a:effectLst>
                <a:outerShdw blurRad="72009" dist="64008" dir="2700000" rotWithShape="0">
                  <a:srgbClr val="000000">
                    <a:alpha val="40000"/>
                  </a:srgbClr>
                </a:outerShdw>
              </a:effectLst>
            </a:endParaRPr>
          </a:p>
        </p:txBody>
      </p:sp>
      <p:sp>
        <p:nvSpPr>
          <p:cNvPr id="57" name="Shape 57"/>
          <p:cNvSpPr>
            <a:spLocks noGrp="1"/>
          </p:cNvSpPr>
          <p:nvPr>
            <p:ph type="body" idx="1"/>
          </p:nvPr>
        </p:nvSpPr>
        <p:spPr>
          <a:xfrm>
            <a:off x="457200" y="1600200"/>
            <a:ext cx="8229600" cy="4709160"/>
          </a:xfrm>
          <a:prstGeom prst="rect">
            <a:avLst/>
          </a:prstGeom>
        </p:spPr>
        <p:txBody>
          <a:bodyPr/>
          <a:lstStyle/>
          <a:p>
            <a:pPr marL="532180" lvl="0" indent="-399135" defTabSz="886968">
              <a:spcBef>
                <a:spcPts val="500"/>
              </a:spcBef>
              <a:defRPr sz="1800">
                <a:solidFill>
                  <a:srgbClr val="000000"/>
                </a:solidFill>
              </a:defRPr>
            </a:pPr>
            <a:endParaRPr sz="2425" dirty="0">
              <a:solidFill>
                <a:srgbClr val="FFFFFF"/>
              </a:solidFill>
            </a:endParaRPr>
          </a:p>
          <a:p>
            <a:pPr marL="532180" lvl="0" indent="-399135" defTabSz="886968">
              <a:spcBef>
                <a:spcPts val="500"/>
              </a:spcBef>
              <a:defRPr sz="1800">
                <a:solidFill>
                  <a:srgbClr val="000000"/>
                </a:solidFill>
              </a:defRPr>
            </a:pPr>
            <a:endParaRPr sz="2425" dirty="0">
              <a:solidFill>
                <a:srgbClr val="FFFFFF"/>
              </a:solidFill>
            </a:endParaRPr>
          </a:p>
          <a:p>
            <a:pPr marL="532180" lvl="0" indent="-399135" defTabSz="886968">
              <a:spcBef>
                <a:spcPts val="500"/>
              </a:spcBef>
              <a:defRPr sz="1800">
                <a:solidFill>
                  <a:srgbClr val="000000"/>
                </a:solidFill>
              </a:defRPr>
            </a:pPr>
            <a:endParaRPr sz="2425" dirty="0">
              <a:solidFill>
                <a:srgbClr val="FFFFFF"/>
              </a:solidFill>
            </a:endParaRPr>
          </a:p>
          <a:p>
            <a:pPr marL="532180" lvl="0" indent="-399135" defTabSz="886968">
              <a:spcBef>
                <a:spcPts val="500"/>
              </a:spcBef>
              <a:defRPr sz="1800">
                <a:solidFill>
                  <a:srgbClr val="000000"/>
                </a:solidFill>
              </a:defRPr>
            </a:pPr>
            <a:r>
              <a:rPr sz="2425" dirty="0">
                <a:solidFill>
                  <a:srgbClr val="FFFFFF"/>
                </a:solidFill>
                <a:hlinkClick r:id="rId2"/>
              </a:rPr>
              <a:t>http://www.europarl.europa.eu/ftu/pdf/el/FTU_1.4.1.pdf</a:t>
            </a:r>
            <a:endParaRPr sz="2425" dirty="0">
              <a:solidFill>
                <a:srgbClr val="FFFFFF"/>
              </a:solidFill>
            </a:endParaRPr>
          </a:p>
          <a:p>
            <a:pPr marL="532180" lvl="0" indent="-399135" defTabSz="886968">
              <a:spcBef>
                <a:spcPts val="500"/>
              </a:spcBef>
              <a:defRPr sz="1800">
                <a:solidFill>
                  <a:srgbClr val="000000"/>
                </a:solidFill>
              </a:defRPr>
            </a:pPr>
            <a:r>
              <a:rPr sz="2425" dirty="0">
                <a:solidFill>
                  <a:srgbClr val="FFFFFF"/>
                </a:solidFill>
                <a:hlinkClick r:id="rId2"/>
              </a:rPr>
              <a:t>http://www.europedia.moussis.eu/books/Book_2/2/4/3/index.tkl?lang=gr&amp;s=1&amp;e=10</a:t>
            </a:r>
            <a:endParaRPr sz="2425" dirty="0">
              <a:solidFill>
                <a:srgbClr val="FFFFFF"/>
              </a:solidFill>
            </a:endParaRPr>
          </a:p>
          <a:p>
            <a:pPr marL="532180" lvl="0" indent="-399135" defTabSz="886968">
              <a:spcBef>
                <a:spcPts val="500"/>
              </a:spcBef>
              <a:defRPr sz="1800">
                <a:solidFill>
                  <a:srgbClr val="000000"/>
                </a:solidFill>
              </a:defRPr>
            </a:pPr>
            <a:r>
              <a:rPr sz="2425" dirty="0">
                <a:solidFill>
                  <a:srgbClr val="FFFFFF"/>
                </a:solidFill>
                <a:hlinkClick r:id="rId3"/>
              </a:rPr>
              <a:t>http://europa.eu/legislation_summaries/institutional_affairs/treaties/lisbon_treaty/ai0033_el.htm</a:t>
            </a:r>
            <a:endParaRPr sz="2425" dirty="0">
              <a:solidFill>
                <a:srgbClr val="FFFFFF"/>
              </a:solidFill>
            </a:endParaRPr>
          </a:p>
          <a:p>
            <a:pPr marL="532180" lvl="0" indent="-399135" defTabSz="886968">
              <a:spcBef>
                <a:spcPts val="500"/>
              </a:spcBef>
              <a:defRPr sz="1800">
                <a:solidFill>
                  <a:srgbClr val="000000"/>
                </a:solidFill>
              </a:defRPr>
            </a:pPr>
            <a:r>
              <a:rPr sz="2425" i="1" dirty="0" smtClean="0">
                <a:solidFill>
                  <a:srgbClr val="FFFFFF"/>
                </a:solidFill>
                <a:hlinkClick r:id="rId4"/>
              </a:rPr>
              <a:t>www.europarl.europa.eu/ftu/pdf/el/FTU_1.4.1.pdf</a:t>
            </a:r>
            <a:endParaRPr lang="en-US" sz="2425" i="1" dirty="0" smtClean="0">
              <a:solidFill>
                <a:srgbClr val="FFFFFF"/>
              </a:solidFill>
            </a:endParaRPr>
          </a:p>
          <a:p>
            <a:pPr marL="532180" lvl="0" indent="-399135" defTabSz="886968">
              <a:spcBef>
                <a:spcPts val="500"/>
              </a:spcBef>
              <a:defRPr sz="1800">
                <a:solidFill>
                  <a:srgbClr val="000000"/>
                </a:solidFill>
              </a:defRPr>
            </a:pPr>
            <a:endParaRPr sz="2425" i="1" dirty="0">
              <a:solidFill>
                <a:srgbClr val="FFFFFF"/>
              </a:solidFill>
            </a:endParaRPr>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Shape 141"/>
          <p:cNvSpPr>
            <a:spLocks noGrp="1"/>
          </p:cNvSpPr>
          <p:nvPr>
            <p:ph type="title"/>
          </p:nvPr>
        </p:nvSpPr>
        <p:spPr>
          <a:xfrm>
            <a:off x="457199" y="817286"/>
            <a:ext cx="8229601" cy="1143001"/>
          </a:xfrm>
          <a:prstGeom prst="rect">
            <a:avLst/>
          </a:prstGeom>
        </p:spPr>
        <p:txBody>
          <a:bodyPr/>
          <a:lstStyle>
            <a:lvl1pPr>
              <a:defRPr sz="3600">
                <a:solidFill>
                  <a:srgbClr val="FFC000"/>
                </a:solidFill>
              </a:defRPr>
            </a:lvl1pPr>
          </a:lstStyle>
          <a:p>
            <a:pPr lvl="0">
              <a:defRPr sz="1800" b="0">
                <a:solidFill>
                  <a:srgbClr val="000000"/>
                </a:solidFill>
                <a:effectLst/>
              </a:defRPr>
            </a:pPr>
            <a:r>
              <a:rPr sz="3600" b="1">
                <a:solidFill>
                  <a:srgbClr val="FFC000"/>
                </a:solidFill>
                <a:effectLst>
                  <a:outerShdw blurRad="114300" dist="101600" dir="2700000" rotWithShape="0">
                    <a:srgbClr val="000000">
                      <a:alpha val="40000"/>
                    </a:srgbClr>
                  </a:outerShdw>
                </a:effectLst>
              </a:rPr>
              <a:t>2. Άτυπες τριμερείς συναντήσεις</a:t>
            </a:r>
          </a:p>
        </p:txBody>
      </p:sp>
      <p:sp>
        <p:nvSpPr>
          <p:cNvPr id="142" name="Shape 142"/>
          <p:cNvSpPr>
            <a:spLocks noGrp="1"/>
          </p:cNvSpPr>
          <p:nvPr>
            <p:ph type="body" idx="1"/>
          </p:nvPr>
        </p:nvSpPr>
        <p:spPr>
          <a:xfrm>
            <a:off x="457199" y="2050201"/>
            <a:ext cx="8229601" cy="4709160"/>
          </a:xfrm>
          <a:prstGeom prst="rect">
            <a:avLst/>
          </a:prstGeom>
        </p:spPr>
        <p:txBody>
          <a:bodyPr/>
          <a:lstStyle/>
          <a:p>
            <a:pPr lvl="0">
              <a:lnSpc>
                <a:spcPct val="80000"/>
              </a:lnSpc>
              <a:spcBef>
                <a:spcPts val="500"/>
              </a:spcBef>
              <a:defRPr sz="1800">
                <a:solidFill>
                  <a:srgbClr val="000000"/>
                </a:solidFill>
              </a:defRPr>
            </a:pPr>
            <a:r>
              <a:rPr sz="2100">
                <a:solidFill>
                  <a:srgbClr val="FFFFFF"/>
                </a:solidFill>
              </a:rPr>
              <a:t>Στο πλαίσιο αυτής της επίσημης διαδικασίας, και εφόσον είναι απαραίτητο, εξέχουσας σημασίας είναι οι </a:t>
            </a:r>
            <a:r>
              <a:rPr sz="2100" b="1">
                <a:solidFill>
                  <a:srgbClr val="FFC000"/>
                </a:solidFill>
              </a:rPr>
              <a:t>άτυπες τριμερείς συναντήσεις </a:t>
            </a:r>
            <a:r>
              <a:rPr sz="2100">
                <a:solidFill>
                  <a:srgbClr val="FFFFFF"/>
                </a:solidFill>
              </a:rPr>
              <a:t>ανάμεσα στο Ευρωπαϊκό Κοινοβούλιο, το Συμβούλιο και την Επιτροπή, γνωστές ως «τριμερής διάλογος». </a:t>
            </a:r>
          </a:p>
          <a:p>
            <a:pPr marL="411480" lvl="0" indent="-274320">
              <a:lnSpc>
                <a:spcPct val="80000"/>
              </a:lnSpc>
              <a:spcBef>
                <a:spcPts val="500"/>
              </a:spcBef>
              <a:buSzTx/>
              <a:buNone/>
              <a:defRPr sz="1800">
                <a:solidFill>
                  <a:srgbClr val="000000"/>
                </a:solidFill>
              </a:defRPr>
            </a:pPr>
            <a:endParaRPr sz="2100">
              <a:solidFill>
                <a:srgbClr val="FFFFFF"/>
              </a:solidFill>
            </a:endParaRPr>
          </a:p>
          <a:p>
            <a:pPr marL="411480" lvl="0" indent="-274320" algn="ctr">
              <a:lnSpc>
                <a:spcPct val="80000"/>
              </a:lnSpc>
              <a:spcBef>
                <a:spcPts val="500"/>
              </a:spcBef>
              <a:buSzTx/>
              <a:buNone/>
              <a:defRPr sz="1800">
                <a:solidFill>
                  <a:srgbClr val="000000"/>
                </a:solidFill>
              </a:defRPr>
            </a:pPr>
            <a:r>
              <a:rPr sz="2100">
                <a:solidFill>
                  <a:srgbClr val="FFFFFF"/>
                </a:solidFill>
              </a:rPr>
              <a:t>ΣΥΜΒΙΒΑΣΜΟΙ</a:t>
            </a:r>
          </a:p>
          <a:p>
            <a:pPr lvl="0">
              <a:lnSpc>
                <a:spcPct val="80000"/>
              </a:lnSpc>
              <a:spcBef>
                <a:spcPts val="500"/>
              </a:spcBef>
              <a:defRPr sz="1800">
                <a:solidFill>
                  <a:srgbClr val="000000"/>
                </a:solidFill>
              </a:defRPr>
            </a:pPr>
            <a:r>
              <a:rPr sz="2100">
                <a:solidFill>
                  <a:srgbClr val="FFFFFF"/>
                </a:solidFill>
              </a:rPr>
              <a:t>Η Επιτροπή αναλαμβάνει τις απαιτούμενες πρωτοβουλίες για τον </a:t>
            </a:r>
            <a:r>
              <a:rPr sz="2100">
                <a:solidFill>
                  <a:srgbClr val="FFC000"/>
                </a:solidFill>
              </a:rPr>
              <a:t>συμβιβασμό των θέσεων </a:t>
            </a:r>
            <a:r>
              <a:rPr sz="2100">
                <a:solidFill>
                  <a:srgbClr val="FFFFFF"/>
                </a:solidFill>
              </a:rPr>
              <a:t>των άλλων δύο αντιπροσωπειών. Συχνά αυτό χρειάζεται πολύ κοπιαστικές διαπραγματεύσεις.</a:t>
            </a:r>
          </a:p>
          <a:p>
            <a:pPr marL="411480" lvl="0" indent="-274320">
              <a:lnSpc>
                <a:spcPct val="80000"/>
              </a:lnSpc>
              <a:spcBef>
                <a:spcPts val="500"/>
              </a:spcBef>
              <a:buSzTx/>
              <a:buNone/>
              <a:defRPr sz="1800">
                <a:solidFill>
                  <a:srgbClr val="000000"/>
                </a:solidFill>
              </a:defRPr>
            </a:pPr>
            <a:endParaRPr sz="2100">
              <a:solidFill>
                <a:srgbClr val="FFFFFF"/>
              </a:solidFill>
            </a:endParaRPr>
          </a:p>
          <a:p>
            <a:pPr lvl="0">
              <a:lnSpc>
                <a:spcPct val="80000"/>
              </a:lnSpc>
              <a:spcBef>
                <a:spcPts val="500"/>
              </a:spcBef>
              <a:defRPr sz="1800">
                <a:solidFill>
                  <a:srgbClr val="000000"/>
                </a:solidFill>
              </a:defRPr>
            </a:pPr>
            <a:r>
              <a:rPr sz="2100">
                <a:solidFill>
                  <a:srgbClr val="FFFFFF"/>
                </a:solidFill>
              </a:rPr>
              <a:t> Το Συμβούλιο και το Κοινοβούλιο </a:t>
            </a:r>
            <a:r>
              <a:rPr sz="2100">
                <a:solidFill>
                  <a:srgbClr val="FFC000"/>
                </a:solidFill>
              </a:rPr>
              <a:t>τροποποιούν τα σχέδια νόμων </a:t>
            </a:r>
            <a:r>
              <a:rPr sz="2100">
                <a:solidFill>
                  <a:srgbClr val="FFFFFF"/>
                </a:solidFill>
              </a:rPr>
              <a:t>σύμφωνα με τα συμφέροντά τους/ή τις πλειοψηφίες που σχηματίζονται.</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42">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142">
                                            <p:txEl>
                                              <p:pRg st="0" end="0"/>
                                            </p:txEl>
                                          </p:spTgt>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1" nodeType="afterEffect">
                                  <p:stCondLst>
                                    <p:cond delay="0"/>
                                  </p:stCondLst>
                                  <p:iterate>
                                    <p:tmAbs val="0"/>
                                  </p:iterate>
                                  <p:childTnLst>
                                    <p:set>
                                      <p:cBhvr>
                                        <p:cTn id="11" fill="hold"/>
                                        <p:tgtEl>
                                          <p:spTgt spid="142">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iterate>
                                    <p:tmAbs val="0"/>
                                  </p:iterate>
                                  <p:childTnLst>
                                    <p:set>
                                      <p:cBhvr>
                                        <p:cTn id="15" fill="hold"/>
                                        <p:tgtEl>
                                          <p:spTgt spid="142">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1" nodeType="clickEffect">
                                  <p:stCondLst>
                                    <p:cond delay="0"/>
                                  </p:stCondLst>
                                  <p:iterate>
                                    <p:tmAbs val="0"/>
                                  </p:iterate>
                                  <p:childTnLst>
                                    <p:set>
                                      <p:cBhvr>
                                        <p:cTn id="19" fill="hold"/>
                                        <p:tgtEl>
                                          <p:spTgt spid="142">
                                            <p:txEl>
                                              <p:pRg st="3" end="3"/>
                                            </p:txEl>
                                          </p:spTgt>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grpId="1" nodeType="afterEffect">
                                  <p:stCondLst>
                                    <p:cond delay="0"/>
                                  </p:stCondLst>
                                  <p:iterate>
                                    <p:tmAbs val="0"/>
                                  </p:iterate>
                                  <p:childTnLst>
                                    <p:set>
                                      <p:cBhvr>
                                        <p:cTn id="22" fill="hold"/>
                                        <p:tgtEl>
                                          <p:spTgt spid="14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iterate>
                                    <p:tmAbs val="0"/>
                                  </p:iterate>
                                  <p:childTnLst>
                                    <p:set>
                                      <p:cBhvr>
                                        <p:cTn id="26" fill="hold"/>
                                        <p:tgtEl>
                                          <p:spTgt spid="14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 grpId="1" build="p" animBg="1" advAuto="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Shape 144"/>
          <p:cNvSpPr>
            <a:spLocks noGrp="1"/>
          </p:cNvSpPr>
          <p:nvPr>
            <p:ph type="title"/>
          </p:nvPr>
        </p:nvSpPr>
        <p:spPr>
          <a:xfrm>
            <a:off x="251519" y="260647"/>
            <a:ext cx="8229601" cy="1143001"/>
          </a:xfrm>
          <a:prstGeom prst="rect">
            <a:avLst/>
          </a:prstGeom>
        </p:spPr>
        <p:txBody>
          <a:bodyPr/>
          <a:lstStyle/>
          <a:p>
            <a:pPr lvl="0">
              <a:defRPr sz="1800" b="0">
                <a:solidFill>
                  <a:srgbClr val="000000"/>
                </a:solidFill>
                <a:effectLst/>
              </a:defRPr>
            </a:pPr>
            <a:r>
              <a:rPr sz="3600" b="1">
                <a:solidFill>
                  <a:srgbClr val="FFC000"/>
                </a:solidFill>
                <a:effectLst>
                  <a:outerShdw blurRad="114300" dist="101600" dir="2700000" rotWithShape="0">
                    <a:srgbClr val="000000">
                      <a:alpha val="40000"/>
                    </a:srgbClr>
                  </a:outerShdw>
                </a:effectLst>
              </a:rPr>
              <a:t>2. Λήψη αποφάσεων</a:t>
            </a:r>
            <a:br>
              <a:rPr sz="3600" b="1">
                <a:solidFill>
                  <a:srgbClr val="FFC000"/>
                </a:solidFill>
                <a:effectLst>
                  <a:outerShdw blurRad="114300" dist="101600" dir="2700000" rotWithShape="0">
                    <a:srgbClr val="000000">
                      <a:alpha val="40000"/>
                    </a:srgbClr>
                  </a:outerShdw>
                </a:effectLst>
              </a:rPr>
            </a:br>
            <a:r>
              <a:rPr sz="2700" b="1">
                <a:solidFill>
                  <a:srgbClr val="FFC000"/>
                </a:solidFill>
                <a:effectLst>
                  <a:outerShdw blurRad="114300" dist="101600" dir="2700000" rotWithShape="0">
                    <a:srgbClr val="000000">
                      <a:alpha val="40000"/>
                    </a:srgbClr>
                  </a:outerShdw>
                </a:effectLst>
              </a:rPr>
              <a:t>Είδη ψηφοφορίας στο Συμβούλιο Υπουργών</a:t>
            </a:r>
          </a:p>
        </p:txBody>
      </p:sp>
      <p:sp>
        <p:nvSpPr>
          <p:cNvPr id="145" name="Shape 145"/>
          <p:cNvSpPr>
            <a:spLocks noGrp="1"/>
          </p:cNvSpPr>
          <p:nvPr>
            <p:ph type="body" idx="1"/>
          </p:nvPr>
        </p:nvSpPr>
        <p:spPr>
          <a:xfrm>
            <a:off x="457200" y="1600200"/>
            <a:ext cx="8229600" cy="4709160"/>
          </a:xfrm>
          <a:prstGeom prst="rect">
            <a:avLst/>
          </a:prstGeom>
        </p:spPr>
        <p:txBody>
          <a:bodyPr/>
          <a:lstStyle/>
          <a:p>
            <a:pPr marL="341528" lvl="0" indent="-227685" algn="ctr" defTabSz="758951">
              <a:lnSpc>
                <a:spcPct val="80000"/>
              </a:lnSpc>
              <a:spcBef>
                <a:spcPts val="200"/>
              </a:spcBef>
              <a:buSzTx/>
              <a:buNone/>
              <a:defRPr sz="1800">
                <a:solidFill>
                  <a:srgbClr val="000000"/>
                </a:solidFill>
              </a:defRPr>
            </a:pPr>
            <a:endParaRPr sz="1992">
              <a:solidFill>
                <a:srgbClr val="FFFFFF"/>
              </a:solidFill>
            </a:endParaRPr>
          </a:p>
          <a:p>
            <a:pPr marL="341528" lvl="0" indent="-227685" algn="ctr" defTabSz="758951">
              <a:lnSpc>
                <a:spcPct val="80000"/>
              </a:lnSpc>
              <a:spcBef>
                <a:spcPts val="700"/>
              </a:spcBef>
              <a:buSzTx/>
              <a:buNone/>
              <a:defRPr sz="1800">
                <a:solidFill>
                  <a:srgbClr val="000000"/>
                </a:solidFill>
              </a:defRPr>
            </a:pPr>
            <a:r>
              <a:rPr sz="2988" b="1" u="sng">
                <a:solidFill>
                  <a:srgbClr val="FFC000"/>
                </a:solidFill>
              </a:rPr>
              <a:t>3 Είδη Ψηφοφορίας:</a:t>
            </a:r>
            <a:endParaRPr sz="7469" b="1" u="sng">
              <a:solidFill>
                <a:srgbClr val="FFC000"/>
              </a:solidFill>
            </a:endParaRPr>
          </a:p>
          <a:p>
            <a:pPr marL="341528" lvl="0" indent="-227685" algn="ctr" defTabSz="758951">
              <a:lnSpc>
                <a:spcPct val="80000"/>
              </a:lnSpc>
              <a:spcBef>
                <a:spcPts val="200"/>
              </a:spcBef>
              <a:buSzTx/>
              <a:buNone/>
              <a:defRPr sz="1800">
                <a:solidFill>
                  <a:srgbClr val="000000"/>
                </a:solidFill>
              </a:defRPr>
            </a:pPr>
            <a:endParaRPr sz="1992">
              <a:solidFill>
                <a:srgbClr val="FFFFFF"/>
              </a:solidFill>
            </a:endParaRPr>
          </a:p>
          <a:p>
            <a:pPr marL="983187" lvl="0" indent="-869345" algn="ctr" defTabSz="758951">
              <a:lnSpc>
                <a:spcPct val="80000"/>
              </a:lnSpc>
              <a:spcBef>
                <a:spcPts val="500"/>
              </a:spcBef>
              <a:buFont typeface="Wingdings"/>
              <a:buChar char="✓"/>
              <a:defRPr sz="1800">
                <a:solidFill>
                  <a:srgbClr val="000000"/>
                </a:solidFill>
              </a:defRPr>
            </a:pPr>
            <a:r>
              <a:rPr sz="2324" b="1">
                <a:solidFill>
                  <a:srgbClr val="FFFFFF"/>
                </a:solidFill>
              </a:rPr>
              <a:t>Απλή πλειοψηφία  </a:t>
            </a:r>
            <a:endParaRPr sz="5810" b="1">
              <a:solidFill>
                <a:srgbClr val="FFFFFF"/>
              </a:solidFill>
            </a:endParaRPr>
          </a:p>
          <a:p>
            <a:pPr marL="235275" lvl="1" indent="250454" algn="ctr" defTabSz="758951">
              <a:lnSpc>
                <a:spcPct val="80000"/>
              </a:lnSpc>
              <a:spcBef>
                <a:spcPts val="100"/>
              </a:spcBef>
              <a:buSzTx/>
              <a:buNone/>
              <a:defRPr sz="1800">
                <a:solidFill>
                  <a:srgbClr val="000000"/>
                </a:solidFill>
              </a:defRPr>
            </a:pPr>
            <a:endParaRPr sz="5810">
              <a:solidFill>
                <a:srgbClr val="FFFFFF"/>
              </a:solidFill>
            </a:endParaRPr>
          </a:p>
          <a:p>
            <a:pPr marL="983187" lvl="0" indent="-869345" algn="ctr" defTabSz="758951">
              <a:lnSpc>
                <a:spcPct val="80000"/>
              </a:lnSpc>
              <a:spcBef>
                <a:spcPts val="500"/>
              </a:spcBef>
              <a:buFont typeface="Wingdings"/>
              <a:buChar char="✓"/>
              <a:defRPr sz="1800">
                <a:solidFill>
                  <a:srgbClr val="000000"/>
                </a:solidFill>
              </a:defRPr>
            </a:pPr>
            <a:r>
              <a:rPr sz="2324" b="1">
                <a:solidFill>
                  <a:srgbClr val="FFFFFF"/>
                </a:solidFill>
              </a:rPr>
              <a:t>Ειδική πλειοψηφία (μεταβατική περίοδος ως 31 Μαρτίου 2017)</a:t>
            </a:r>
            <a:endParaRPr sz="913">
              <a:solidFill>
                <a:srgbClr val="FFFFFF"/>
              </a:solidFill>
            </a:endParaRPr>
          </a:p>
          <a:p>
            <a:pPr marL="455371" lvl="0" indent="-341528" algn="ctr" defTabSz="758951">
              <a:lnSpc>
                <a:spcPct val="80000"/>
              </a:lnSpc>
              <a:spcBef>
                <a:spcPts val="200"/>
              </a:spcBef>
              <a:buFont typeface="Wingdings"/>
              <a:buChar char="✓"/>
              <a:defRPr sz="1800">
                <a:solidFill>
                  <a:srgbClr val="000000"/>
                </a:solidFill>
              </a:defRPr>
            </a:pPr>
            <a:endParaRPr sz="5810" b="1">
              <a:solidFill>
                <a:srgbClr val="FFFFFF"/>
              </a:solidFill>
            </a:endParaRPr>
          </a:p>
          <a:p>
            <a:pPr marL="983187" lvl="0" indent="-869345" algn="ctr" defTabSz="758951">
              <a:lnSpc>
                <a:spcPct val="80000"/>
              </a:lnSpc>
              <a:spcBef>
                <a:spcPts val="500"/>
              </a:spcBef>
              <a:buFont typeface="Wingdings"/>
              <a:buChar char="✓"/>
              <a:defRPr sz="1800">
                <a:solidFill>
                  <a:srgbClr val="000000"/>
                </a:solidFill>
              </a:defRPr>
            </a:pPr>
            <a:r>
              <a:rPr sz="2324" b="1">
                <a:solidFill>
                  <a:srgbClr val="FFFFFF"/>
                </a:solidFill>
              </a:rPr>
              <a:t>Ομοφωνία</a:t>
            </a:r>
            <a:endParaRPr sz="5810" b="1">
              <a:solidFill>
                <a:srgbClr val="FFFFFF"/>
              </a:solidFill>
            </a:endParaRPr>
          </a:p>
          <a:p>
            <a:pPr marL="189737" lvl="2" indent="561624" algn="ctr" defTabSz="758951">
              <a:lnSpc>
                <a:spcPct val="80000"/>
              </a:lnSpc>
              <a:spcBef>
                <a:spcPts val="100"/>
              </a:spcBef>
              <a:buSzTx/>
              <a:buNone/>
              <a:defRPr sz="1800">
                <a:solidFill>
                  <a:srgbClr val="000000"/>
                </a:solidFill>
              </a:defRPr>
            </a:pPr>
            <a:endParaRPr sz="664">
              <a:solidFill>
                <a:srgbClr val="FFFFFF"/>
              </a:solidFill>
            </a:endParaRPr>
          </a:p>
          <a:p>
            <a:pPr marL="235275" lvl="1" indent="250454" algn="ctr" defTabSz="758951">
              <a:lnSpc>
                <a:spcPct val="80000"/>
              </a:lnSpc>
              <a:spcBef>
                <a:spcPts val="300"/>
              </a:spcBef>
              <a:buSzTx/>
              <a:buNone/>
              <a:defRPr sz="1800">
                <a:solidFill>
                  <a:srgbClr val="000000"/>
                </a:solidFill>
              </a:defRPr>
            </a:pPr>
            <a:r>
              <a:rPr sz="1494" b="1">
                <a:solidFill>
                  <a:srgbClr val="FFC000"/>
                </a:solidFill>
              </a:rPr>
              <a:t>Ανάλογα με το επίπεδο ολοκλήρωσης κάθε μια από αυτές τις διαδικασίες είναι λιγότερο ή περισσότερο σημαντική</a:t>
            </a:r>
            <a:endParaRPr sz="747">
              <a:solidFill>
                <a:srgbClr val="FFFFFF"/>
              </a:solidFill>
            </a:endParaRPr>
          </a:p>
          <a:p>
            <a:pPr marL="341528" lvl="0" indent="-227685" algn="ctr" defTabSz="758951">
              <a:lnSpc>
                <a:spcPct val="80000"/>
              </a:lnSpc>
              <a:spcBef>
                <a:spcPts val="300"/>
              </a:spcBef>
              <a:buSzTx/>
              <a:buNone/>
              <a:defRPr sz="1800">
                <a:solidFill>
                  <a:srgbClr val="000000"/>
                </a:solidFill>
              </a:defRPr>
            </a:pPr>
            <a:r>
              <a:rPr sz="1577" b="1">
                <a:solidFill>
                  <a:srgbClr val="FFC000"/>
                </a:solidFill>
              </a:rPr>
              <a:t>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45">
                                            <p:txEl>
                                              <p:pRg st="1" end="1"/>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1" nodeType="afterEffect">
                                  <p:stCondLst>
                                    <p:cond delay="0"/>
                                  </p:stCondLst>
                                  <p:iterate>
                                    <p:tmAbs val="0"/>
                                  </p:iterate>
                                  <p:childTnLst>
                                    <p:set>
                                      <p:cBhvr>
                                        <p:cTn id="9" fill="hold"/>
                                        <p:tgtEl>
                                          <p:spTgt spid="145">
                                            <p:txEl>
                                              <p:pRg st="2" end="2"/>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1" nodeType="clickEffect">
                                  <p:stCondLst>
                                    <p:cond delay="0"/>
                                  </p:stCondLst>
                                  <p:iterate>
                                    <p:tmAbs val="0"/>
                                  </p:iterate>
                                  <p:childTnLst>
                                    <p:set>
                                      <p:cBhvr>
                                        <p:cTn id="13" fill="hold"/>
                                        <p:tgtEl>
                                          <p:spTgt spid="145">
                                            <p:txEl>
                                              <p:pRg st="3" end="3"/>
                                            </p:txEl>
                                          </p:spTgt>
                                        </p:tgtEl>
                                        <p:attrNameLst>
                                          <p:attrName>style.visibility</p:attrName>
                                        </p:attrNameLst>
                                      </p:cBhvr>
                                      <p:to>
                                        <p:strVal val="visible"/>
                                      </p:to>
                                    </p:set>
                                  </p:childTnLst>
                                </p:cTn>
                              </p:par>
                              <p:par>
                                <p:cTn id="14" presetID="1" presetClass="entr" presetSubtype="0" fill="hold" grpId="1">
                                  <p:stCondLst>
                                    <p:cond delay="0"/>
                                  </p:stCondLst>
                                  <p:iterate>
                                    <p:tmAbs val="0"/>
                                  </p:iterate>
                                  <p:childTnLst>
                                    <p:set>
                                      <p:cBhvr>
                                        <p:cTn id="15" fill="hold"/>
                                        <p:tgtEl>
                                          <p:spTgt spid="145">
                                            <p:txEl>
                                              <p:pRg st="4" end="4"/>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1" nodeType="afterEffect">
                                  <p:stCondLst>
                                    <p:cond delay="0"/>
                                  </p:stCondLst>
                                  <p:iterate>
                                    <p:tmAbs val="0"/>
                                  </p:iterate>
                                  <p:childTnLst>
                                    <p:set>
                                      <p:cBhvr>
                                        <p:cTn id="18" fill="hold"/>
                                        <p:tgtEl>
                                          <p:spTgt spid="14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iterate>
                                    <p:tmAbs val="0"/>
                                  </p:iterate>
                                  <p:childTnLst>
                                    <p:set>
                                      <p:cBhvr>
                                        <p:cTn id="22" fill="hold"/>
                                        <p:tgtEl>
                                          <p:spTgt spid="145">
                                            <p:txEl>
                                              <p:pRg st="6" end="6"/>
                                            </p:txEl>
                                          </p:spTgt>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1" nodeType="afterEffect">
                                  <p:stCondLst>
                                    <p:cond delay="0"/>
                                  </p:stCondLst>
                                  <p:iterate>
                                    <p:tmAbs val="0"/>
                                  </p:iterate>
                                  <p:childTnLst>
                                    <p:set>
                                      <p:cBhvr>
                                        <p:cTn id="25" fill="hold"/>
                                        <p:tgtEl>
                                          <p:spTgt spid="145">
                                            <p:txEl>
                                              <p:pRg st="7" end="7"/>
                                            </p:txEl>
                                          </p:spTgt>
                                        </p:tgtEl>
                                        <p:attrNameLst>
                                          <p:attrName>style.visibility</p:attrName>
                                        </p:attrNameLst>
                                      </p:cBhvr>
                                      <p:to>
                                        <p:strVal val="visible"/>
                                      </p:to>
                                    </p:set>
                                  </p:childTnLst>
                                </p:cTn>
                              </p:par>
                              <p:par>
                                <p:cTn id="26" presetID="1" presetClass="entr" presetSubtype="0" fill="hold" grpId="1">
                                  <p:stCondLst>
                                    <p:cond delay="0"/>
                                  </p:stCondLst>
                                  <p:iterate>
                                    <p:tmAbs val="0"/>
                                  </p:iterate>
                                  <p:childTnLst>
                                    <p:set>
                                      <p:cBhvr>
                                        <p:cTn id="27" fill="hold"/>
                                        <p:tgtEl>
                                          <p:spTgt spid="145">
                                            <p:txEl>
                                              <p:pRg st="8" end="8"/>
                                            </p:txEl>
                                          </p:spTgt>
                                        </p:tgtEl>
                                        <p:attrNameLst>
                                          <p:attrName>style.visibility</p:attrName>
                                        </p:attrNameLst>
                                      </p:cBhvr>
                                      <p:to>
                                        <p:strVal val="visible"/>
                                      </p:to>
                                    </p:set>
                                  </p:childTnLst>
                                </p:cTn>
                              </p:par>
                              <p:par>
                                <p:cTn id="28" presetID="1" presetClass="entr" presetSubtype="0" fill="hold" grpId="1">
                                  <p:stCondLst>
                                    <p:cond delay="0"/>
                                  </p:stCondLst>
                                  <p:iterate>
                                    <p:tmAbs val="0"/>
                                  </p:iterate>
                                  <p:childTnLst>
                                    <p:set>
                                      <p:cBhvr>
                                        <p:cTn id="29" fill="hold"/>
                                        <p:tgtEl>
                                          <p:spTgt spid="145">
                                            <p:txEl>
                                              <p:pRg st="9" end="9"/>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1" nodeType="clickEffect">
                                  <p:stCondLst>
                                    <p:cond delay="0"/>
                                  </p:stCondLst>
                                  <p:iterate>
                                    <p:tmAbs val="0"/>
                                  </p:iterate>
                                  <p:childTnLst>
                                    <p:set>
                                      <p:cBhvr>
                                        <p:cTn id="33" fill="hold"/>
                                        <p:tgtEl>
                                          <p:spTgt spid="14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 grpId="1" build="p" animBg="1" advAuto="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Shape 147"/>
          <p:cNvSpPr>
            <a:spLocks noGrp="1"/>
          </p:cNvSpPr>
          <p:nvPr>
            <p:ph type="title"/>
          </p:nvPr>
        </p:nvSpPr>
        <p:spPr>
          <a:xfrm>
            <a:off x="251519" y="260647"/>
            <a:ext cx="8229601" cy="1143001"/>
          </a:xfrm>
          <a:prstGeom prst="rect">
            <a:avLst/>
          </a:prstGeom>
        </p:spPr>
        <p:txBody>
          <a:bodyPr/>
          <a:lstStyle/>
          <a:p>
            <a:pPr lvl="0">
              <a:defRPr sz="1800" b="0">
                <a:solidFill>
                  <a:srgbClr val="000000"/>
                </a:solidFill>
                <a:effectLst/>
              </a:defRPr>
            </a:pPr>
            <a:r>
              <a:rPr sz="3600" b="1">
                <a:solidFill>
                  <a:srgbClr val="FFC000"/>
                </a:solidFill>
                <a:effectLst>
                  <a:outerShdw blurRad="114300" dist="101600" dir="2700000" rotWithShape="0">
                    <a:srgbClr val="000000">
                      <a:alpha val="40000"/>
                    </a:srgbClr>
                  </a:outerShdw>
                </a:effectLst>
              </a:rPr>
              <a:t>2. Λήψη αποφάσεων</a:t>
            </a:r>
            <a:br>
              <a:rPr sz="3600" b="1">
                <a:solidFill>
                  <a:srgbClr val="FFC000"/>
                </a:solidFill>
                <a:effectLst>
                  <a:outerShdw blurRad="114300" dist="101600" dir="2700000" rotWithShape="0">
                    <a:srgbClr val="000000">
                      <a:alpha val="40000"/>
                    </a:srgbClr>
                  </a:outerShdw>
                </a:effectLst>
              </a:rPr>
            </a:br>
            <a:r>
              <a:rPr sz="2700" b="1">
                <a:solidFill>
                  <a:srgbClr val="FFC000"/>
                </a:solidFill>
                <a:effectLst>
                  <a:outerShdw blurRad="114300" dist="101600" dir="2700000" rotWithShape="0">
                    <a:srgbClr val="000000">
                      <a:alpha val="40000"/>
                    </a:srgbClr>
                  </a:outerShdw>
                </a:effectLst>
              </a:rPr>
              <a:t>Είδη ψηφοφορίας στο Συμβούλιο Υπουργών</a:t>
            </a:r>
          </a:p>
        </p:txBody>
      </p:sp>
      <p:sp>
        <p:nvSpPr>
          <p:cNvPr id="148" name="Shape 148"/>
          <p:cNvSpPr>
            <a:spLocks noGrp="1"/>
          </p:cNvSpPr>
          <p:nvPr>
            <p:ph type="body" idx="1"/>
          </p:nvPr>
        </p:nvSpPr>
        <p:spPr>
          <a:xfrm>
            <a:off x="457200" y="1600200"/>
            <a:ext cx="8229600" cy="4709160"/>
          </a:xfrm>
          <a:prstGeom prst="rect">
            <a:avLst/>
          </a:prstGeom>
        </p:spPr>
        <p:txBody>
          <a:bodyPr/>
          <a:lstStyle/>
          <a:p>
            <a:pPr marL="411480" lvl="0" indent="-274320">
              <a:buSzTx/>
              <a:buNone/>
              <a:defRPr sz="1800">
                <a:solidFill>
                  <a:srgbClr val="000000"/>
                </a:solidFill>
              </a:defRPr>
            </a:pPr>
            <a:endParaRPr sz="2400">
              <a:solidFill>
                <a:srgbClr val="FFFFFF"/>
              </a:solidFill>
            </a:endParaRPr>
          </a:p>
          <a:p>
            <a:pPr marL="411480" lvl="0" indent="-274320" algn="ctr">
              <a:buSzTx/>
              <a:buNone/>
              <a:defRPr sz="1800">
                <a:solidFill>
                  <a:srgbClr val="000000"/>
                </a:solidFill>
              </a:defRPr>
            </a:pPr>
            <a:endParaRPr sz="2400">
              <a:solidFill>
                <a:srgbClr val="FFFFFF"/>
              </a:solidFill>
            </a:endParaRPr>
          </a:p>
          <a:p>
            <a:pPr marL="411480" lvl="0" indent="-274320" algn="ctr">
              <a:spcBef>
                <a:spcPts val="800"/>
              </a:spcBef>
              <a:buSzTx/>
              <a:buNone/>
              <a:defRPr sz="1800">
                <a:solidFill>
                  <a:srgbClr val="000000"/>
                </a:solidFill>
              </a:defRPr>
            </a:pPr>
            <a:r>
              <a:rPr sz="3400" b="1">
                <a:solidFill>
                  <a:srgbClr val="FFC000"/>
                </a:solidFill>
              </a:rPr>
              <a:t>Απλή πλειοψηφία  </a:t>
            </a:r>
          </a:p>
          <a:p>
            <a:pPr marL="821436" lvl="1" indent="-236219">
              <a:spcBef>
                <a:spcPts val="400"/>
              </a:spcBef>
              <a:buClr>
                <a:srgbClr val="FFFFFF"/>
              </a:buClr>
              <a:defRPr sz="1800">
                <a:solidFill>
                  <a:srgbClr val="000000"/>
                </a:solidFill>
              </a:defRPr>
            </a:pPr>
            <a:r>
              <a:rPr sz="2000">
                <a:solidFill>
                  <a:srgbClr val="FFC000"/>
                </a:solidFill>
              </a:rPr>
              <a:t>15 κ-μ</a:t>
            </a:r>
            <a:endParaRPr sz="2000">
              <a:solidFill>
                <a:srgbClr val="FFFFFF"/>
              </a:solidFill>
            </a:endParaRPr>
          </a:p>
          <a:p>
            <a:pPr marL="283463" lvl="1" indent="301752">
              <a:spcBef>
                <a:spcPts val="500"/>
              </a:spcBef>
              <a:buSzTx/>
              <a:buNone/>
              <a:defRPr sz="1800">
                <a:solidFill>
                  <a:srgbClr val="000000"/>
                </a:solidFill>
              </a:defRPr>
            </a:pPr>
            <a:endParaRPr sz="2000">
              <a:solidFill>
                <a:srgbClr val="FFFFFF"/>
              </a:solidFill>
            </a:endParaRPr>
          </a:p>
          <a:p>
            <a:pPr marL="821436" lvl="1" indent="-236219">
              <a:spcBef>
                <a:spcPts val="400"/>
              </a:spcBef>
              <a:buClr>
                <a:srgbClr val="FFFFFF"/>
              </a:buClr>
              <a:defRPr sz="1800">
                <a:solidFill>
                  <a:srgbClr val="000000"/>
                </a:solidFill>
              </a:defRPr>
            </a:pPr>
            <a:r>
              <a:rPr sz="2000">
                <a:solidFill>
                  <a:srgbClr val="FFFFFF"/>
                </a:solidFill>
              </a:rPr>
              <a:t>ΘΕΜΑΤΑ: </a:t>
            </a:r>
            <a:r>
              <a:rPr sz="2000">
                <a:solidFill>
                  <a:srgbClr val="FFC000"/>
                </a:solidFill>
              </a:rPr>
              <a:t>διαδικαστικά ζητήματα </a:t>
            </a:r>
            <a:r>
              <a:rPr sz="2000">
                <a:solidFill>
                  <a:srgbClr val="FFFFFF"/>
                </a:solidFill>
              </a:rPr>
              <a:t>όπως η θέσπιση του εσωτερικού κανονισμού της ΓΓ &amp; ζητεί από την Επιτροπή να αναλαμβάνει </a:t>
            </a:r>
            <a:r>
              <a:rPr sz="2000" b="1">
                <a:solidFill>
                  <a:srgbClr val="FFC000"/>
                </a:solidFill>
              </a:rPr>
              <a:t>μελέτες ή να υποβάλει προτάσεις.</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48">
                                            <p:txEl>
                                              <p:pRg st="2" end="2"/>
                                            </p:txEl>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148">
                                            <p:txEl>
                                              <p:pRg st="3" end="3"/>
                                            </p:txEl>
                                          </p:spTgt>
                                        </p:tgtEl>
                                        <p:attrNameLst>
                                          <p:attrName>style.visibility</p:attrName>
                                        </p:attrNameLst>
                                      </p:cBhvr>
                                      <p:to>
                                        <p:strVal val="visible"/>
                                      </p:to>
                                    </p:set>
                                  </p:childTnLst>
                                </p:cTn>
                              </p:par>
                              <p:par>
                                <p:cTn id="9" presetID="1" presetClass="entr" presetSubtype="0" fill="hold" grpId="1">
                                  <p:stCondLst>
                                    <p:cond delay="0"/>
                                  </p:stCondLst>
                                  <p:iterate>
                                    <p:tmAbs val="0"/>
                                  </p:iterate>
                                  <p:childTnLst>
                                    <p:set>
                                      <p:cBhvr>
                                        <p:cTn id="10" fill="hold"/>
                                        <p:tgtEl>
                                          <p:spTgt spid="148">
                                            <p:txEl>
                                              <p:pRg st="4" end="4"/>
                                            </p:txEl>
                                          </p:spTgt>
                                        </p:tgtEl>
                                        <p:attrNameLst>
                                          <p:attrName>style.visibility</p:attrName>
                                        </p:attrNameLst>
                                      </p:cBhvr>
                                      <p:to>
                                        <p:strVal val="visible"/>
                                      </p:to>
                                    </p:set>
                                  </p:childTnLst>
                                </p:cTn>
                              </p:par>
                              <p:par>
                                <p:cTn id="11" presetID="1" presetClass="entr" presetSubtype="0" fill="hold" grpId="1">
                                  <p:stCondLst>
                                    <p:cond delay="0"/>
                                  </p:stCondLst>
                                  <p:iterate>
                                    <p:tmAbs val="0"/>
                                  </p:iterate>
                                  <p:childTnLst>
                                    <p:set>
                                      <p:cBhvr>
                                        <p:cTn id="12" fill="hold"/>
                                        <p:tgtEl>
                                          <p:spTgt spid="14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 grpId="1" build="p" animBg="1" advAuto="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Shape 150"/>
          <p:cNvSpPr>
            <a:spLocks noGrp="1"/>
          </p:cNvSpPr>
          <p:nvPr>
            <p:ph type="title"/>
          </p:nvPr>
        </p:nvSpPr>
        <p:spPr>
          <a:xfrm>
            <a:off x="251519" y="260647"/>
            <a:ext cx="8229601" cy="1143001"/>
          </a:xfrm>
          <a:prstGeom prst="rect">
            <a:avLst/>
          </a:prstGeom>
        </p:spPr>
        <p:txBody>
          <a:bodyPr/>
          <a:lstStyle/>
          <a:p>
            <a:pPr lvl="0">
              <a:defRPr sz="1800" b="0">
                <a:solidFill>
                  <a:srgbClr val="000000"/>
                </a:solidFill>
                <a:effectLst/>
              </a:defRPr>
            </a:pPr>
            <a:r>
              <a:rPr sz="3600" b="1">
                <a:solidFill>
                  <a:srgbClr val="FFC000"/>
                </a:solidFill>
                <a:effectLst>
                  <a:outerShdw blurRad="114300" dist="101600" dir="2700000" rotWithShape="0">
                    <a:srgbClr val="000000">
                      <a:alpha val="40000"/>
                    </a:srgbClr>
                  </a:outerShdw>
                </a:effectLst>
              </a:rPr>
              <a:t>2. Λήψη αποφάσεων</a:t>
            </a:r>
            <a:br>
              <a:rPr sz="3600" b="1">
                <a:solidFill>
                  <a:srgbClr val="FFC000"/>
                </a:solidFill>
                <a:effectLst>
                  <a:outerShdw blurRad="114300" dist="101600" dir="2700000" rotWithShape="0">
                    <a:srgbClr val="000000">
                      <a:alpha val="40000"/>
                    </a:srgbClr>
                  </a:outerShdw>
                </a:effectLst>
              </a:rPr>
            </a:br>
            <a:r>
              <a:rPr sz="2700" b="1">
                <a:solidFill>
                  <a:srgbClr val="FFC000"/>
                </a:solidFill>
                <a:effectLst>
                  <a:outerShdw blurRad="114300" dist="101600" dir="2700000" rotWithShape="0">
                    <a:srgbClr val="000000">
                      <a:alpha val="40000"/>
                    </a:srgbClr>
                  </a:outerShdw>
                </a:effectLst>
              </a:rPr>
              <a:t>Είδη ψηφοφορίας στο Συμβούλιο Υπουργών</a:t>
            </a:r>
          </a:p>
        </p:txBody>
      </p:sp>
      <p:sp>
        <p:nvSpPr>
          <p:cNvPr id="151" name="Shape 151"/>
          <p:cNvSpPr>
            <a:spLocks noGrp="1"/>
          </p:cNvSpPr>
          <p:nvPr>
            <p:ph type="body" idx="1"/>
          </p:nvPr>
        </p:nvSpPr>
        <p:spPr>
          <a:xfrm>
            <a:off x="457200" y="1600200"/>
            <a:ext cx="8229600" cy="4709160"/>
          </a:xfrm>
          <a:prstGeom prst="rect">
            <a:avLst/>
          </a:prstGeom>
        </p:spPr>
        <p:txBody>
          <a:bodyPr/>
          <a:lstStyle/>
          <a:p>
            <a:pPr marL="411480" lvl="0" indent="-274320">
              <a:lnSpc>
                <a:spcPct val="80000"/>
              </a:lnSpc>
              <a:buSzTx/>
              <a:buNone/>
              <a:defRPr sz="1800">
                <a:solidFill>
                  <a:srgbClr val="000000"/>
                </a:solidFill>
              </a:defRPr>
            </a:pPr>
            <a:endParaRPr sz="2400">
              <a:solidFill>
                <a:srgbClr val="FFFFFF"/>
              </a:solidFill>
            </a:endParaRPr>
          </a:p>
          <a:p>
            <a:pPr marL="411480" lvl="0" indent="-274320" algn="ctr">
              <a:lnSpc>
                <a:spcPct val="80000"/>
              </a:lnSpc>
              <a:spcBef>
                <a:spcPts val="700"/>
              </a:spcBef>
              <a:buSzTx/>
              <a:buNone/>
              <a:defRPr sz="1800">
                <a:solidFill>
                  <a:srgbClr val="000000"/>
                </a:solidFill>
              </a:defRPr>
            </a:pPr>
            <a:r>
              <a:rPr sz="3100" b="1">
                <a:solidFill>
                  <a:srgbClr val="FFC000"/>
                </a:solidFill>
              </a:rPr>
              <a:t>Ειδική πλειοψηφία (μεταβατική περίοδος ως 31 Μαρτίου 2017)</a:t>
            </a:r>
            <a:endParaRPr sz="2500">
              <a:solidFill>
                <a:srgbClr val="FFFFFF"/>
              </a:solidFill>
            </a:endParaRPr>
          </a:p>
          <a:p>
            <a:pPr marL="411480" lvl="0" indent="-274320" algn="ctr">
              <a:lnSpc>
                <a:spcPct val="80000"/>
              </a:lnSpc>
              <a:buSzTx/>
              <a:buNone/>
              <a:defRPr sz="1800">
                <a:solidFill>
                  <a:srgbClr val="000000"/>
                </a:solidFill>
              </a:defRPr>
            </a:pPr>
            <a:endParaRPr sz="3400" b="1">
              <a:solidFill>
                <a:srgbClr val="FFC000"/>
              </a:solidFill>
            </a:endParaRPr>
          </a:p>
          <a:p>
            <a:pPr marL="817141" lvl="1" indent="-231925">
              <a:lnSpc>
                <a:spcPct val="80000"/>
              </a:lnSpc>
              <a:spcBef>
                <a:spcPts val="400"/>
              </a:spcBef>
              <a:buClr>
                <a:srgbClr val="FFFFFF"/>
              </a:buClr>
              <a:defRPr sz="1800">
                <a:solidFill>
                  <a:srgbClr val="000000"/>
                </a:solidFill>
              </a:defRPr>
            </a:pPr>
            <a:r>
              <a:rPr>
                <a:solidFill>
                  <a:srgbClr val="FFFFFF"/>
                </a:solidFill>
              </a:rPr>
              <a:t>Περίπου το </a:t>
            </a:r>
            <a:r>
              <a:rPr b="1">
                <a:solidFill>
                  <a:srgbClr val="FFFFFF"/>
                </a:solidFill>
              </a:rPr>
              <a:t>85% του συνόλου της νομοθεσίας της ΕΕ </a:t>
            </a:r>
            <a:r>
              <a:rPr>
                <a:solidFill>
                  <a:srgbClr val="FFFFFF"/>
                </a:solidFill>
              </a:rPr>
              <a:t>θεσπίζεται με τη διαδικασία αυτή</a:t>
            </a:r>
            <a:endParaRPr sz="2200">
              <a:solidFill>
                <a:srgbClr val="FFFFFF"/>
              </a:solidFill>
            </a:endParaRPr>
          </a:p>
          <a:p>
            <a:pPr marL="817141" lvl="1" indent="-231925">
              <a:lnSpc>
                <a:spcPct val="80000"/>
              </a:lnSpc>
              <a:spcBef>
                <a:spcPts val="400"/>
              </a:spcBef>
              <a:buClr>
                <a:srgbClr val="FFFFFF"/>
              </a:buClr>
              <a:defRPr sz="1800">
                <a:solidFill>
                  <a:srgbClr val="000000"/>
                </a:solidFill>
              </a:defRPr>
            </a:pPr>
            <a:r>
              <a:rPr>
                <a:solidFill>
                  <a:srgbClr val="FFFFFF"/>
                </a:solidFill>
              </a:rPr>
              <a:t>Κάθε αντιπρόσωπος κράτους μέλους διαθέτει ορισμένο αριθμό ψήφων, όπως ορίζεται στις Συνθήκες της ΕΕ – 352 ψήφοι</a:t>
            </a:r>
            <a:endParaRPr sz="2200">
              <a:solidFill>
                <a:srgbClr val="FFFFFF"/>
              </a:solidFill>
            </a:endParaRPr>
          </a:p>
          <a:p>
            <a:pPr marL="817141" lvl="1" indent="-231925">
              <a:lnSpc>
                <a:spcPct val="80000"/>
              </a:lnSpc>
              <a:spcBef>
                <a:spcPts val="400"/>
              </a:spcBef>
              <a:buClr>
                <a:srgbClr val="FFFFFF"/>
              </a:buClr>
              <a:defRPr sz="1800">
                <a:solidFill>
                  <a:srgbClr val="000000"/>
                </a:solidFill>
              </a:defRPr>
            </a:pPr>
            <a:r>
              <a:rPr>
                <a:solidFill>
                  <a:srgbClr val="FFFFFF"/>
                </a:solidFill>
              </a:rPr>
              <a:t>Ψηφίζει υπέρ μια πλειοψηφία των κρατών μελών - δηλαδή 15 κράτη μέλη</a:t>
            </a:r>
            <a:endParaRPr sz="2200">
              <a:solidFill>
                <a:srgbClr val="FFFFFF"/>
              </a:solidFill>
            </a:endParaRPr>
          </a:p>
          <a:p>
            <a:pPr marL="817141" lvl="1" indent="-231925">
              <a:lnSpc>
                <a:spcPct val="80000"/>
              </a:lnSpc>
              <a:spcBef>
                <a:spcPts val="400"/>
              </a:spcBef>
              <a:buClr>
                <a:srgbClr val="FFFFFF"/>
              </a:buClr>
              <a:defRPr sz="1800">
                <a:solidFill>
                  <a:srgbClr val="000000"/>
                </a:solidFill>
              </a:defRPr>
            </a:pPr>
            <a:r>
              <a:rPr>
                <a:solidFill>
                  <a:srgbClr val="FFFFFF"/>
                </a:solidFill>
              </a:rPr>
              <a:t>Έχουν καταμετρηθεί τουλάχιστον </a:t>
            </a:r>
            <a:r>
              <a:rPr b="1">
                <a:solidFill>
                  <a:srgbClr val="FFFFFF"/>
                </a:solidFill>
              </a:rPr>
              <a:t>260 ψήφοι υπέρ επί συνόλου 352</a:t>
            </a:r>
            <a:endParaRPr sz="2200">
              <a:solidFill>
                <a:srgbClr val="FFFFFF"/>
              </a:solidFill>
            </a:endParaRPr>
          </a:p>
          <a:p>
            <a:pPr marL="817141" lvl="1" indent="-231925">
              <a:lnSpc>
                <a:spcPct val="80000"/>
              </a:lnSpc>
              <a:spcBef>
                <a:spcPts val="400"/>
              </a:spcBef>
              <a:buClr>
                <a:srgbClr val="FFFFFF"/>
              </a:buClr>
              <a:defRPr sz="1800">
                <a:solidFill>
                  <a:srgbClr val="000000"/>
                </a:solidFill>
              </a:defRPr>
            </a:pPr>
            <a:r>
              <a:rPr>
                <a:solidFill>
                  <a:srgbClr val="FFFFFF"/>
                </a:solidFill>
              </a:rPr>
              <a:t>Κάθε κράτος μέλος μπορεί να ζητήσει να εξακριβωθεί ότι οι θετικές ψήφοι αντιπροσωπεύουν τουλάχιστον το 62% του συνολικού πληθυσμού της ΕΕ</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51">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iterate>
                                    <p:tmAbs val="0"/>
                                  </p:iterate>
                                  <p:childTnLst>
                                    <p:set>
                                      <p:cBhvr>
                                        <p:cTn id="10" fill="hold"/>
                                        <p:tgtEl>
                                          <p:spTgt spid="15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iterate>
                                    <p:tmAbs val="0"/>
                                  </p:iterate>
                                  <p:childTnLst>
                                    <p:set>
                                      <p:cBhvr>
                                        <p:cTn id="14" fill="hold"/>
                                        <p:tgtEl>
                                          <p:spTgt spid="151">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iterate>
                                    <p:tmAbs val="0"/>
                                  </p:iterate>
                                  <p:childTnLst>
                                    <p:set>
                                      <p:cBhvr>
                                        <p:cTn id="18" fill="hold"/>
                                        <p:tgtEl>
                                          <p:spTgt spid="151">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iterate>
                                    <p:tmAbs val="0"/>
                                  </p:iterate>
                                  <p:childTnLst>
                                    <p:set>
                                      <p:cBhvr>
                                        <p:cTn id="22" fill="hold"/>
                                        <p:tgtEl>
                                          <p:spTgt spid="15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 grpId="1" build="p" bldLvl="5" animBg="1" advAuto="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Shape 153"/>
          <p:cNvSpPr>
            <a:spLocks noGrp="1"/>
          </p:cNvSpPr>
          <p:nvPr>
            <p:ph type="title"/>
          </p:nvPr>
        </p:nvSpPr>
        <p:spPr>
          <a:xfrm>
            <a:off x="251519" y="260647"/>
            <a:ext cx="8229601" cy="1143001"/>
          </a:xfrm>
          <a:prstGeom prst="rect">
            <a:avLst/>
          </a:prstGeom>
        </p:spPr>
        <p:txBody>
          <a:bodyPr/>
          <a:lstStyle/>
          <a:p>
            <a:pPr lvl="0">
              <a:defRPr sz="1800" b="0">
                <a:solidFill>
                  <a:srgbClr val="000000"/>
                </a:solidFill>
                <a:effectLst/>
              </a:defRPr>
            </a:pPr>
            <a:r>
              <a:rPr sz="3600" b="1">
                <a:solidFill>
                  <a:srgbClr val="FFC000"/>
                </a:solidFill>
                <a:effectLst>
                  <a:outerShdw blurRad="114300" dist="101600" dir="2700000" rotWithShape="0">
                    <a:srgbClr val="000000">
                      <a:alpha val="40000"/>
                    </a:srgbClr>
                  </a:outerShdw>
                </a:effectLst>
              </a:rPr>
              <a:t>2. Λήψη αποφάσεων</a:t>
            </a:r>
            <a:br>
              <a:rPr sz="3600" b="1">
                <a:solidFill>
                  <a:srgbClr val="FFC000"/>
                </a:solidFill>
                <a:effectLst>
                  <a:outerShdw blurRad="114300" dist="101600" dir="2700000" rotWithShape="0">
                    <a:srgbClr val="000000">
                      <a:alpha val="40000"/>
                    </a:srgbClr>
                  </a:outerShdw>
                </a:effectLst>
              </a:rPr>
            </a:br>
            <a:r>
              <a:rPr sz="2700" b="1">
                <a:solidFill>
                  <a:srgbClr val="FFC000"/>
                </a:solidFill>
                <a:effectLst>
                  <a:outerShdw blurRad="114300" dist="101600" dir="2700000" rotWithShape="0">
                    <a:srgbClr val="000000">
                      <a:alpha val="40000"/>
                    </a:srgbClr>
                  </a:outerShdw>
                </a:effectLst>
              </a:rPr>
              <a:t>Είδη ψηφοφορίας στο Συμβούλιο Υπουργών</a:t>
            </a:r>
          </a:p>
        </p:txBody>
      </p:sp>
      <p:sp>
        <p:nvSpPr>
          <p:cNvPr id="154" name="Shape 154"/>
          <p:cNvSpPr>
            <a:spLocks noGrp="1"/>
          </p:cNvSpPr>
          <p:nvPr>
            <p:ph type="body" idx="1"/>
          </p:nvPr>
        </p:nvSpPr>
        <p:spPr>
          <a:xfrm>
            <a:off x="457200" y="1600200"/>
            <a:ext cx="8229600" cy="4709160"/>
          </a:xfrm>
          <a:prstGeom prst="rect">
            <a:avLst/>
          </a:prstGeom>
        </p:spPr>
        <p:txBody>
          <a:bodyPr/>
          <a:lstStyle/>
          <a:p>
            <a:pPr marL="399135" lvl="0" indent="-266090" algn="ctr" defTabSz="886968">
              <a:lnSpc>
                <a:spcPct val="90000"/>
              </a:lnSpc>
              <a:spcBef>
                <a:spcPts val="700"/>
              </a:spcBef>
              <a:buSzTx/>
              <a:buNone/>
              <a:defRPr sz="1800">
                <a:solidFill>
                  <a:srgbClr val="000000"/>
                </a:solidFill>
              </a:defRPr>
            </a:pPr>
            <a:r>
              <a:rPr sz="3007" b="1">
                <a:solidFill>
                  <a:srgbClr val="FFC000"/>
                </a:solidFill>
              </a:rPr>
              <a:t>Ειδική πλειοψηφία </a:t>
            </a:r>
            <a:r>
              <a:rPr sz="2619" b="1">
                <a:solidFill>
                  <a:srgbClr val="FFC000"/>
                </a:solidFill>
              </a:rPr>
              <a:t>(άρθρο 16)</a:t>
            </a:r>
            <a:endParaRPr sz="2425">
              <a:solidFill>
                <a:srgbClr val="FFFFFF"/>
              </a:solidFill>
            </a:endParaRPr>
          </a:p>
          <a:p>
            <a:pPr marL="274960" lvl="1" indent="292699" defTabSz="886968">
              <a:lnSpc>
                <a:spcPct val="90000"/>
              </a:lnSpc>
              <a:spcBef>
                <a:spcPts val="500"/>
              </a:spcBef>
              <a:buSzTx/>
              <a:buNone/>
              <a:defRPr sz="1800">
                <a:solidFill>
                  <a:srgbClr val="000000"/>
                </a:solidFill>
              </a:defRPr>
            </a:pPr>
            <a:r>
              <a:rPr sz="2425" b="1">
                <a:solidFill>
                  <a:srgbClr val="FFC000"/>
                </a:solidFill>
              </a:rPr>
              <a:t>   </a:t>
            </a:r>
            <a:r>
              <a:rPr sz="1940" b="1">
                <a:solidFill>
                  <a:srgbClr val="FFC000"/>
                </a:solidFill>
              </a:rPr>
              <a:t>ΝΕΟΣ κανόνας της 'διπλής πλειοψηφίας‘ από 1 Νοεμβρίου 2014</a:t>
            </a:r>
            <a:endParaRPr sz="2134">
              <a:solidFill>
                <a:srgbClr val="FFFFFF"/>
              </a:solidFill>
            </a:endParaRPr>
          </a:p>
          <a:p>
            <a:pPr marL="274960" lvl="1" indent="292699" algn="just" defTabSz="886968">
              <a:lnSpc>
                <a:spcPct val="90000"/>
              </a:lnSpc>
              <a:spcBef>
                <a:spcPts val="400"/>
              </a:spcBef>
              <a:buSzTx/>
              <a:buNone/>
              <a:defRPr sz="1800">
                <a:solidFill>
                  <a:srgbClr val="000000"/>
                </a:solidFill>
              </a:defRPr>
            </a:pPr>
            <a:r>
              <a:rPr sz="1746">
                <a:solidFill>
                  <a:srgbClr val="FFFFFF"/>
                </a:solidFill>
              </a:rPr>
              <a:t>     Από την 1η Νοεμβρίου 2014, το Συμβούλιο θα εφαρμόζει μια </a:t>
            </a:r>
            <a:r>
              <a:rPr sz="1746" b="1">
                <a:solidFill>
                  <a:srgbClr val="FFFFFF"/>
                </a:solidFill>
              </a:rPr>
              <a:t>νέα διαδικασία ψηφοφορίας με ειδική πλειοψηφία</a:t>
            </a:r>
            <a:r>
              <a:rPr sz="1746">
                <a:solidFill>
                  <a:srgbClr val="FFFFFF"/>
                </a:solidFill>
              </a:rPr>
              <a:t>. Σύμφωνα με αυτή τη διαδικασία, όταν το Συμβούλιο ψηφίζει </a:t>
            </a:r>
            <a:r>
              <a:rPr sz="1746" b="1">
                <a:solidFill>
                  <a:srgbClr val="FFFFFF"/>
                </a:solidFill>
              </a:rPr>
              <a:t>κατόπιν πρότασης της Επιτροπής ή του Ύπατου Εκπροσώπου</a:t>
            </a:r>
            <a:r>
              <a:rPr sz="1746">
                <a:solidFill>
                  <a:srgbClr val="FFFFFF"/>
                </a:solidFill>
              </a:rPr>
              <a:t> της Ένωσης για θέματα εξωτερικής πολιτικής και πολιτικής ασφάλειας, επιτυγχάνεται ειδική πλειοψηφία εφόσον πληρούνται δύο προϋποθέσεις:</a:t>
            </a:r>
            <a:endParaRPr sz="2134">
              <a:solidFill>
                <a:srgbClr val="FFFFFF"/>
              </a:solidFill>
            </a:endParaRPr>
          </a:p>
          <a:p>
            <a:pPr marL="274960" lvl="1" indent="292699" defTabSz="886968">
              <a:lnSpc>
                <a:spcPct val="90000"/>
              </a:lnSpc>
              <a:spcBef>
                <a:spcPts val="500"/>
              </a:spcBef>
              <a:buSzTx/>
              <a:buNone/>
              <a:defRPr sz="1800">
                <a:solidFill>
                  <a:srgbClr val="000000"/>
                </a:solidFill>
              </a:defRPr>
            </a:pPr>
            <a:endParaRPr sz="1940">
              <a:solidFill>
                <a:srgbClr val="FFFFFF"/>
              </a:solidFill>
            </a:endParaRPr>
          </a:p>
          <a:p>
            <a:pPr marL="792626" lvl="1" indent="-224967" defTabSz="886968">
              <a:lnSpc>
                <a:spcPct val="90000"/>
              </a:lnSpc>
              <a:spcBef>
                <a:spcPts val="400"/>
              </a:spcBef>
              <a:buClr>
                <a:srgbClr val="FFFFFF"/>
              </a:buClr>
              <a:defRPr sz="1800">
                <a:solidFill>
                  <a:srgbClr val="000000"/>
                </a:solidFill>
              </a:defRPr>
            </a:pPr>
            <a:r>
              <a:rPr sz="1746" b="1">
                <a:solidFill>
                  <a:srgbClr val="FFC000"/>
                </a:solidFill>
              </a:rPr>
              <a:t>55%</a:t>
            </a:r>
            <a:r>
              <a:rPr sz="1746" b="1">
                <a:solidFill>
                  <a:srgbClr val="FFFFFF"/>
                </a:solidFill>
              </a:rPr>
              <a:t> των κρατών μελών ψηφίσουν υπέρ</a:t>
            </a:r>
            <a:r>
              <a:rPr sz="1746">
                <a:solidFill>
                  <a:srgbClr val="FFFFFF"/>
                </a:solidFill>
              </a:rPr>
              <a:t> - στη πράξη αυτό σημαίνει τα </a:t>
            </a:r>
            <a:r>
              <a:rPr sz="1746">
                <a:solidFill>
                  <a:srgbClr val="FFC000"/>
                </a:solidFill>
              </a:rPr>
              <a:t>16 από τα 28 κράτη μέλη</a:t>
            </a:r>
            <a:endParaRPr sz="2134">
              <a:solidFill>
                <a:srgbClr val="FFFFFF"/>
              </a:solidFill>
            </a:endParaRPr>
          </a:p>
          <a:p>
            <a:pPr marL="274960" lvl="1" indent="292699" defTabSz="886968">
              <a:lnSpc>
                <a:spcPct val="90000"/>
              </a:lnSpc>
              <a:spcBef>
                <a:spcPts val="500"/>
              </a:spcBef>
              <a:buSzTx/>
              <a:buNone/>
              <a:defRPr sz="1800">
                <a:solidFill>
                  <a:srgbClr val="000000"/>
                </a:solidFill>
              </a:defRPr>
            </a:pPr>
            <a:endParaRPr sz="1940">
              <a:solidFill>
                <a:srgbClr val="FFFFFF"/>
              </a:solidFill>
            </a:endParaRPr>
          </a:p>
          <a:p>
            <a:pPr marL="792626" lvl="1" indent="-224967" defTabSz="886968">
              <a:lnSpc>
                <a:spcPct val="90000"/>
              </a:lnSpc>
              <a:spcBef>
                <a:spcPts val="400"/>
              </a:spcBef>
              <a:buClr>
                <a:srgbClr val="FFFFFF"/>
              </a:buClr>
              <a:defRPr sz="1800">
                <a:solidFill>
                  <a:srgbClr val="000000"/>
                </a:solidFill>
              </a:defRPr>
            </a:pPr>
            <a:r>
              <a:rPr sz="1746">
                <a:solidFill>
                  <a:srgbClr val="FFFFFF"/>
                </a:solidFill>
              </a:rPr>
              <a:t>η πρόταση υποστηρίζεται από έναν αριθμό κρατών μελών που αντιπροσωπεύουν </a:t>
            </a:r>
            <a:r>
              <a:rPr sz="1746" b="1">
                <a:solidFill>
                  <a:srgbClr val="FFFFFF"/>
                </a:solidFill>
              </a:rPr>
              <a:t>το </a:t>
            </a:r>
            <a:r>
              <a:rPr sz="1746" b="1">
                <a:solidFill>
                  <a:srgbClr val="FFC000"/>
                </a:solidFill>
              </a:rPr>
              <a:t>65% τουλάχιστον του συνολικού πληθυσμού </a:t>
            </a:r>
            <a:r>
              <a:rPr sz="1746" b="1">
                <a:solidFill>
                  <a:srgbClr val="FFFFFF"/>
                </a:solidFill>
              </a:rPr>
              <a:t>της ΕΕ</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54">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154">
                                            <p:txEl>
                                              <p:pRg st="0" end="0"/>
                                            </p:txEl>
                                          </p:spTgt>
                                        </p:tgtEl>
                                        <p:attrNameLst>
                                          <p:attrName>style.visibility</p:attrName>
                                        </p:attrNameLst>
                                      </p:cBhvr>
                                      <p:to>
                                        <p:strVal val="visible"/>
                                      </p:to>
                                    </p:set>
                                  </p:childTnLst>
                                </p:cTn>
                              </p:par>
                              <p:par>
                                <p:cTn id="9" presetID="1" presetClass="entr" presetSubtype="0" fill="hold" grpId="1">
                                  <p:stCondLst>
                                    <p:cond delay="0"/>
                                  </p:stCondLst>
                                  <p:iterate>
                                    <p:tmAbs val="0"/>
                                  </p:iterate>
                                  <p:childTnLst>
                                    <p:set>
                                      <p:cBhvr>
                                        <p:cTn id="10" fill="hold"/>
                                        <p:tgtEl>
                                          <p:spTgt spid="154">
                                            <p:txEl>
                                              <p:pRg st="1" end="1"/>
                                            </p:txEl>
                                          </p:spTgt>
                                        </p:tgtEl>
                                        <p:attrNameLst>
                                          <p:attrName>style.visibility</p:attrName>
                                        </p:attrNameLst>
                                      </p:cBhvr>
                                      <p:to>
                                        <p:strVal val="visible"/>
                                      </p:to>
                                    </p:set>
                                  </p:childTnLst>
                                </p:cTn>
                              </p:par>
                              <p:par>
                                <p:cTn id="11" presetID="1" presetClass="entr" presetSubtype="0" fill="hold" grpId="1">
                                  <p:stCondLst>
                                    <p:cond delay="0"/>
                                  </p:stCondLst>
                                  <p:iterate>
                                    <p:tmAbs val="0"/>
                                  </p:iterate>
                                  <p:childTnLst>
                                    <p:set>
                                      <p:cBhvr>
                                        <p:cTn id="12" fill="hold"/>
                                        <p:tgtEl>
                                          <p:spTgt spid="154">
                                            <p:txEl>
                                              <p:pRg st="2" end="2"/>
                                            </p:txEl>
                                          </p:spTgt>
                                        </p:tgtEl>
                                        <p:attrNameLst>
                                          <p:attrName>style.visibility</p:attrName>
                                        </p:attrNameLst>
                                      </p:cBhvr>
                                      <p:to>
                                        <p:strVal val="visible"/>
                                      </p:to>
                                    </p:set>
                                  </p:childTnLst>
                                </p:cTn>
                              </p:par>
                              <p:par>
                                <p:cTn id="13" presetID="1" presetClass="entr" presetSubtype="0" fill="hold" grpId="1">
                                  <p:stCondLst>
                                    <p:cond delay="0"/>
                                  </p:stCondLst>
                                  <p:iterate>
                                    <p:tmAbs val="0"/>
                                  </p:iterate>
                                  <p:childTnLst>
                                    <p:set>
                                      <p:cBhvr>
                                        <p:cTn id="14" fill="hold"/>
                                        <p:tgtEl>
                                          <p:spTgt spid="154">
                                            <p:txEl>
                                              <p:pRg st="3" end="3"/>
                                            </p:txEl>
                                          </p:spTgt>
                                        </p:tgtEl>
                                        <p:attrNameLst>
                                          <p:attrName>style.visibility</p:attrName>
                                        </p:attrNameLst>
                                      </p:cBhvr>
                                      <p:to>
                                        <p:strVal val="visible"/>
                                      </p:to>
                                    </p:set>
                                  </p:childTnLst>
                                </p:cTn>
                              </p:par>
                              <p:par>
                                <p:cTn id="15" presetID="1" presetClass="entr" presetSubtype="0" fill="hold" grpId="1">
                                  <p:stCondLst>
                                    <p:cond delay="0"/>
                                  </p:stCondLst>
                                  <p:iterate>
                                    <p:tmAbs val="0"/>
                                  </p:iterate>
                                  <p:childTnLst>
                                    <p:set>
                                      <p:cBhvr>
                                        <p:cTn id="16" fill="hold"/>
                                        <p:tgtEl>
                                          <p:spTgt spid="154">
                                            <p:txEl>
                                              <p:pRg st="4" end="4"/>
                                            </p:txEl>
                                          </p:spTgt>
                                        </p:tgtEl>
                                        <p:attrNameLst>
                                          <p:attrName>style.visibility</p:attrName>
                                        </p:attrNameLst>
                                      </p:cBhvr>
                                      <p:to>
                                        <p:strVal val="visible"/>
                                      </p:to>
                                    </p:set>
                                  </p:childTnLst>
                                </p:cTn>
                              </p:par>
                              <p:par>
                                <p:cTn id="17" presetID="1" presetClass="entr" presetSubtype="0" fill="hold" grpId="1">
                                  <p:stCondLst>
                                    <p:cond delay="0"/>
                                  </p:stCondLst>
                                  <p:iterate>
                                    <p:tmAbs val="0"/>
                                  </p:iterate>
                                  <p:childTnLst>
                                    <p:set>
                                      <p:cBhvr>
                                        <p:cTn id="18" fill="hold"/>
                                        <p:tgtEl>
                                          <p:spTgt spid="154">
                                            <p:txEl>
                                              <p:pRg st="5" end="5"/>
                                            </p:txEl>
                                          </p:spTgt>
                                        </p:tgtEl>
                                        <p:attrNameLst>
                                          <p:attrName>style.visibility</p:attrName>
                                        </p:attrNameLst>
                                      </p:cBhvr>
                                      <p:to>
                                        <p:strVal val="visible"/>
                                      </p:to>
                                    </p:set>
                                  </p:childTnLst>
                                </p:cTn>
                              </p:par>
                              <p:par>
                                <p:cTn id="19" presetID="1" presetClass="entr" presetSubtype="0" fill="hold" grpId="1">
                                  <p:stCondLst>
                                    <p:cond delay="0"/>
                                  </p:stCondLst>
                                  <p:iterate>
                                    <p:tmAbs val="0"/>
                                  </p:iterate>
                                  <p:childTnLst>
                                    <p:set>
                                      <p:cBhvr>
                                        <p:cTn id="20" fill="hold"/>
                                        <p:tgtEl>
                                          <p:spTgt spid="15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 grpId="1" build="p" animBg="1" advAuto="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Shape 156"/>
          <p:cNvSpPr>
            <a:spLocks noGrp="1"/>
          </p:cNvSpPr>
          <p:nvPr>
            <p:ph type="title"/>
          </p:nvPr>
        </p:nvSpPr>
        <p:spPr>
          <a:xfrm>
            <a:off x="311611" y="843756"/>
            <a:ext cx="8229601" cy="1354163"/>
          </a:xfrm>
          <a:prstGeom prst="rect">
            <a:avLst/>
          </a:prstGeom>
        </p:spPr>
        <p:txBody>
          <a:bodyPr/>
          <a:lstStyle>
            <a:lvl1pPr>
              <a:defRPr>
                <a:solidFill>
                  <a:srgbClr val="FFC000"/>
                </a:solidFill>
              </a:defRPr>
            </a:lvl1pPr>
          </a:lstStyle>
          <a:p>
            <a:pPr lvl="0">
              <a:defRPr sz="1800" b="0">
                <a:solidFill>
                  <a:srgbClr val="000000"/>
                </a:solidFill>
                <a:effectLst/>
              </a:defRPr>
            </a:pPr>
            <a:r>
              <a:rPr sz="4100" b="1">
                <a:solidFill>
                  <a:srgbClr val="FFC000"/>
                </a:solidFill>
                <a:effectLst>
                  <a:outerShdw blurRad="114300" dist="101600" dir="2700000" rotWithShape="0">
                    <a:srgbClr val="000000">
                      <a:alpha val="40000"/>
                    </a:srgbClr>
                  </a:outerShdw>
                </a:effectLst>
              </a:rPr>
              <a:t>ΣΤΑΘΜΙΣΗ ΨΗΦΩΝ</a:t>
            </a:r>
          </a:p>
        </p:txBody>
      </p:sp>
      <p:sp>
        <p:nvSpPr>
          <p:cNvPr id="157" name="Shape 157"/>
          <p:cNvSpPr>
            <a:spLocks noGrp="1"/>
          </p:cNvSpPr>
          <p:nvPr>
            <p:ph type="body" idx="1"/>
          </p:nvPr>
        </p:nvSpPr>
        <p:spPr>
          <a:xfrm>
            <a:off x="801063" y="1294117"/>
            <a:ext cx="7541873" cy="4709160"/>
          </a:xfrm>
          <a:prstGeom prst="rect">
            <a:avLst/>
          </a:prstGeom>
        </p:spPr>
        <p:txBody>
          <a:bodyPr/>
          <a:lstStyle>
            <a:lvl1pPr marL="411480" indent="-274320">
              <a:buSzTx/>
              <a:buNone/>
            </a:lvl1pPr>
          </a:lstStyle>
          <a:p>
            <a:pPr lvl="0">
              <a:defRPr sz="1800">
                <a:solidFill>
                  <a:srgbClr val="000000"/>
                </a:solidFill>
              </a:defRPr>
            </a:pPr>
            <a:r>
              <a:rPr sz="2800">
                <a:solidFill>
                  <a:srgbClr val="FFFFFF"/>
                </a:solidFill>
              </a:rPr>
              <a:t>  </a:t>
            </a:r>
          </a:p>
        </p:txBody>
      </p:sp>
      <p:graphicFrame>
        <p:nvGraphicFramePr>
          <p:cNvPr id="158" name="Table 158"/>
          <p:cNvGraphicFramePr/>
          <p:nvPr/>
        </p:nvGraphicFramePr>
        <p:xfrm>
          <a:off x="1524000" y="1953850"/>
          <a:ext cx="6096000" cy="4608512"/>
        </p:xfrm>
        <a:graphic>
          <a:graphicData uri="http://schemas.openxmlformats.org/drawingml/2006/table">
            <a:tbl>
              <a:tblPr firstRow="1" bandRow="1">
                <a:tableStyleId>{4C3C2611-4C71-4FC5-86AE-919BDF0F9419}</a:tableStyleId>
              </a:tblPr>
              <a:tblGrid>
                <a:gridCol w="4992216"/>
                <a:gridCol w="1103784"/>
              </a:tblGrid>
              <a:tr h="376205">
                <a:tc>
                  <a:txBody>
                    <a:bodyPr/>
                    <a:lstStyle/>
                    <a:p>
                      <a:pPr lvl="0" algn="ctr">
                        <a:defRPr sz="1800" b="0" i="0">
                          <a:solidFill>
                            <a:srgbClr val="000000"/>
                          </a:solidFill>
                        </a:defRPr>
                      </a:pPr>
                      <a:r>
                        <a:rPr b="1">
                          <a:solidFill>
                            <a:srgbClr val="FFFFFF"/>
                          </a:solidFill>
                          <a:latin typeface="Book Antiqua"/>
                          <a:ea typeface="Book Antiqua"/>
                          <a:cs typeface="Book Antiqua"/>
                          <a:sym typeface="Book Antiqua"/>
                        </a:rPr>
                        <a:t>Στάθμιση Ψήφων στο Συμβούλιο</a:t>
                      </a:r>
                    </a:p>
                  </a:txBody>
                  <a:tcPr marL="45720" marR="45720" horzOverflow="overflow"/>
                </a:tc>
                <a:tc>
                  <a:txBody>
                    <a:bodyPr/>
                    <a:lstStyle/>
                    <a:p>
                      <a:pPr lvl="0" algn="ctr">
                        <a:defRPr sz="1800" b="0" i="0">
                          <a:solidFill>
                            <a:srgbClr val="000000"/>
                          </a:solidFill>
                        </a:defRPr>
                      </a:pPr>
                      <a:endParaRPr/>
                    </a:p>
                  </a:txBody>
                  <a:tcPr marL="45720" marR="45720" horzOverflow="overflow"/>
                </a:tc>
              </a:tr>
              <a:tr h="376205">
                <a:tc>
                  <a:txBody>
                    <a:bodyPr/>
                    <a:lstStyle/>
                    <a:p>
                      <a:pPr lvl="0" algn="l">
                        <a:defRPr sz="1800" b="0" i="0"/>
                      </a:pPr>
                      <a:r>
                        <a:rPr i="1">
                          <a:latin typeface="Book Antiqua"/>
                          <a:ea typeface="Book Antiqua"/>
                          <a:cs typeface="Book Antiqua"/>
                          <a:sym typeface="Book Antiqua"/>
                        </a:rPr>
                        <a:t>Γερμανία, Γαλλία, Iταλία και Hνωμένο Bασίλειο </a:t>
                      </a:r>
                    </a:p>
                  </a:txBody>
                  <a:tcPr marL="45720" marR="45720" horzOverflow="overflow"/>
                </a:tc>
                <a:tc>
                  <a:txBody>
                    <a:bodyPr/>
                    <a:lstStyle/>
                    <a:p>
                      <a:pPr lvl="0" algn="ctr">
                        <a:defRPr sz="1800" b="0" i="0"/>
                      </a:pPr>
                      <a:r>
                        <a:rPr i="1">
                          <a:latin typeface="Book Antiqua"/>
                          <a:ea typeface="Book Antiqua"/>
                          <a:cs typeface="Book Antiqua"/>
                          <a:sym typeface="Book Antiqua"/>
                        </a:rPr>
                        <a:t>29</a:t>
                      </a:r>
                    </a:p>
                  </a:txBody>
                  <a:tcPr marL="45720" marR="45720" horzOverflow="overflow"/>
                </a:tc>
              </a:tr>
              <a:tr h="376205">
                <a:tc>
                  <a:txBody>
                    <a:bodyPr/>
                    <a:lstStyle/>
                    <a:p>
                      <a:pPr lvl="0" algn="l">
                        <a:defRPr sz="1800" b="0" i="0"/>
                      </a:pPr>
                      <a:r>
                        <a:rPr i="1">
                          <a:latin typeface="Book Antiqua"/>
                          <a:ea typeface="Book Antiqua"/>
                          <a:cs typeface="Book Antiqua"/>
                          <a:sym typeface="Book Antiqua"/>
                        </a:rPr>
                        <a:t>Iσπανία και Πολωνία </a:t>
                      </a:r>
                    </a:p>
                  </a:txBody>
                  <a:tcPr marL="45720" marR="45720" horzOverflow="overflow"/>
                </a:tc>
                <a:tc>
                  <a:txBody>
                    <a:bodyPr/>
                    <a:lstStyle/>
                    <a:p>
                      <a:pPr lvl="0" algn="ctr">
                        <a:defRPr sz="1800" b="0" i="0"/>
                      </a:pPr>
                      <a:r>
                        <a:rPr i="1">
                          <a:latin typeface="Book Antiqua"/>
                          <a:ea typeface="Book Antiqua"/>
                          <a:cs typeface="Book Antiqua"/>
                          <a:sym typeface="Book Antiqua"/>
                        </a:rPr>
                        <a:t>27</a:t>
                      </a:r>
                    </a:p>
                  </a:txBody>
                  <a:tcPr marL="45720" marR="45720" horzOverflow="overflow"/>
                </a:tc>
              </a:tr>
              <a:tr h="376205">
                <a:tc>
                  <a:txBody>
                    <a:bodyPr/>
                    <a:lstStyle/>
                    <a:p>
                      <a:pPr lvl="0" algn="l">
                        <a:defRPr sz="1800" b="0" i="0"/>
                      </a:pPr>
                      <a:r>
                        <a:rPr i="1">
                          <a:latin typeface="Book Antiqua"/>
                          <a:ea typeface="Book Antiqua"/>
                          <a:cs typeface="Book Antiqua"/>
                          <a:sym typeface="Book Antiqua"/>
                        </a:rPr>
                        <a:t>Ρουμανία</a:t>
                      </a:r>
                    </a:p>
                  </a:txBody>
                  <a:tcPr marL="45720" marR="45720" horzOverflow="overflow"/>
                </a:tc>
                <a:tc>
                  <a:txBody>
                    <a:bodyPr/>
                    <a:lstStyle/>
                    <a:p>
                      <a:pPr lvl="0" algn="ctr">
                        <a:defRPr sz="1800" b="0" i="0"/>
                      </a:pPr>
                      <a:r>
                        <a:rPr i="1">
                          <a:latin typeface="Book Antiqua"/>
                          <a:ea typeface="Book Antiqua"/>
                          <a:cs typeface="Book Antiqua"/>
                          <a:sym typeface="Book Antiqua"/>
                        </a:rPr>
                        <a:t>14</a:t>
                      </a:r>
                    </a:p>
                  </a:txBody>
                  <a:tcPr marL="45720" marR="45720" horzOverflow="overflow"/>
                </a:tc>
              </a:tr>
              <a:tr h="376205">
                <a:tc>
                  <a:txBody>
                    <a:bodyPr/>
                    <a:lstStyle/>
                    <a:p>
                      <a:pPr lvl="0" algn="l">
                        <a:defRPr sz="1800" b="0" i="0"/>
                      </a:pPr>
                      <a:r>
                        <a:rPr i="1">
                          <a:latin typeface="Book Antiqua"/>
                          <a:ea typeface="Book Antiqua"/>
                          <a:cs typeface="Book Antiqua"/>
                          <a:sym typeface="Book Antiqua"/>
                        </a:rPr>
                        <a:t>Oλλανδία </a:t>
                      </a:r>
                    </a:p>
                  </a:txBody>
                  <a:tcPr marL="45720" marR="45720" horzOverflow="overflow"/>
                </a:tc>
                <a:tc>
                  <a:txBody>
                    <a:bodyPr/>
                    <a:lstStyle/>
                    <a:p>
                      <a:pPr lvl="0" algn="ctr">
                        <a:defRPr sz="1800" b="0" i="0"/>
                      </a:pPr>
                      <a:r>
                        <a:rPr i="1">
                          <a:latin typeface="Book Antiqua"/>
                          <a:ea typeface="Book Antiqua"/>
                          <a:cs typeface="Book Antiqua"/>
                          <a:sym typeface="Book Antiqua"/>
                        </a:rPr>
                        <a:t>13</a:t>
                      </a:r>
                    </a:p>
                  </a:txBody>
                  <a:tcPr marL="45720" marR="45720" horzOverflow="overflow"/>
                </a:tc>
              </a:tr>
              <a:tr h="658359">
                <a:tc>
                  <a:txBody>
                    <a:bodyPr/>
                    <a:lstStyle/>
                    <a:p>
                      <a:pPr lvl="0" algn="l">
                        <a:defRPr sz="1800" b="0" i="0"/>
                      </a:pPr>
                      <a:r>
                        <a:rPr i="1">
                          <a:latin typeface="Book Antiqua"/>
                          <a:ea typeface="Book Antiqua"/>
                          <a:cs typeface="Book Antiqua"/>
                          <a:sym typeface="Book Antiqua"/>
                        </a:rPr>
                        <a:t>Bέλγιο, Τσεχική Δημοκρατία, Eλλάδα, Ουγγαρία και Πορτογαλία </a:t>
                      </a:r>
                    </a:p>
                  </a:txBody>
                  <a:tcPr marL="45720" marR="45720" horzOverflow="overflow"/>
                </a:tc>
                <a:tc>
                  <a:txBody>
                    <a:bodyPr/>
                    <a:lstStyle/>
                    <a:p>
                      <a:pPr lvl="0" algn="ctr">
                        <a:defRPr sz="1800" b="0" i="0"/>
                      </a:pPr>
                      <a:r>
                        <a:rPr i="1">
                          <a:latin typeface="Book Antiqua"/>
                          <a:ea typeface="Book Antiqua"/>
                          <a:cs typeface="Book Antiqua"/>
                          <a:sym typeface="Book Antiqua"/>
                        </a:rPr>
                        <a:t>12</a:t>
                      </a:r>
                    </a:p>
                  </a:txBody>
                  <a:tcPr marL="45720" marR="45720" horzOverflow="overflow"/>
                </a:tc>
              </a:tr>
              <a:tr h="376205">
                <a:tc>
                  <a:txBody>
                    <a:bodyPr/>
                    <a:lstStyle/>
                    <a:p>
                      <a:pPr lvl="0" algn="l">
                        <a:defRPr sz="1800" b="0" i="0"/>
                      </a:pPr>
                      <a:r>
                        <a:rPr i="1">
                          <a:latin typeface="Book Antiqua"/>
                          <a:ea typeface="Book Antiqua"/>
                          <a:cs typeface="Book Antiqua"/>
                          <a:sym typeface="Book Antiqua"/>
                        </a:rPr>
                        <a:t>Σουηδία, Βουλγαρία και Aυστρία </a:t>
                      </a:r>
                    </a:p>
                  </a:txBody>
                  <a:tcPr marL="45720" marR="45720" horzOverflow="overflow"/>
                </a:tc>
                <a:tc>
                  <a:txBody>
                    <a:bodyPr/>
                    <a:lstStyle/>
                    <a:p>
                      <a:pPr lvl="0" algn="ctr">
                        <a:defRPr sz="1800" b="0" i="0"/>
                      </a:pPr>
                      <a:r>
                        <a:rPr i="1">
                          <a:latin typeface="Book Antiqua"/>
                          <a:ea typeface="Book Antiqua"/>
                          <a:cs typeface="Book Antiqua"/>
                          <a:sym typeface="Book Antiqua"/>
                        </a:rPr>
                        <a:t>10</a:t>
                      </a:r>
                    </a:p>
                  </a:txBody>
                  <a:tcPr marL="45720" marR="45720" horzOverflow="overflow"/>
                </a:tc>
              </a:tr>
              <a:tr h="658359">
                <a:tc>
                  <a:txBody>
                    <a:bodyPr/>
                    <a:lstStyle/>
                    <a:p>
                      <a:pPr lvl="0" algn="l">
                        <a:defRPr sz="1800" b="0" i="0"/>
                      </a:pPr>
                      <a:r>
                        <a:rPr i="1">
                          <a:latin typeface="Book Antiqua"/>
                          <a:ea typeface="Book Antiqua"/>
                          <a:cs typeface="Book Antiqua"/>
                          <a:sym typeface="Book Antiqua"/>
                        </a:rPr>
                        <a:t>Δανία, Φινλανδία, Iρλανδία, Λιθουανία, Σλοβακία και Κροατία </a:t>
                      </a:r>
                    </a:p>
                  </a:txBody>
                  <a:tcPr marL="45720" marR="45720" horzOverflow="overflow"/>
                </a:tc>
                <a:tc>
                  <a:txBody>
                    <a:bodyPr/>
                    <a:lstStyle/>
                    <a:p>
                      <a:pPr lvl="0" algn="ctr">
                        <a:defRPr sz="1800" b="0" i="0"/>
                      </a:pPr>
                      <a:r>
                        <a:rPr i="1">
                          <a:latin typeface="Book Antiqua"/>
                          <a:ea typeface="Book Antiqua"/>
                          <a:cs typeface="Book Antiqua"/>
                          <a:sym typeface="Book Antiqua"/>
                        </a:rPr>
                        <a:t>7</a:t>
                      </a:r>
                    </a:p>
                  </a:txBody>
                  <a:tcPr marL="45720" marR="45720" horzOverflow="overflow"/>
                </a:tc>
              </a:tr>
              <a:tr h="658359">
                <a:tc>
                  <a:txBody>
                    <a:bodyPr/>
                    <a:lstStyle/>
                    <a:p>
                      <a:pPr lvl="0" algn="l">
                        <a:defRPr sz="1800" b="0" i="0"/>
                      </a:pPr>
                      <a:r>
                        <a:rPr i="1">
                          <a:latin typeface="Book Antiqua"/>
                          <a:ea typeface="Book Antiqua"/>
                          <a:cs typeface="Book Antiqua"/>
                          <a:sym typeface="Book Antiqua"/>
                        </a:rPr>
                        <a:t>Εσθονία, Κύπρος, Λετονία, Λουξεμβούργο και Σλοβενία </a:t>
                      </a:r>
                    </a:p>
                  </a:txBody>
                  <a:tcPr marL="45720" marR="45720" horzOverflow="overflow"/>
                </a:tc>
                <a:tc>
                  <a:txBody>
                    <a:bodyPr/>
                    <a:lstStyle/>
                    <a:p>
                      <a:pPr lvl="0" algn="ctr">
                        <a:defRPr sz="1800" b="0" i="0"/>
                      </a:pPr>
                      <a:r>
                        <a:rPr i="1">
                          <a:latin typeface="Book Antiqua"/>
                          <a:ea typeface="Book Antiqua"/>
                          <a:cs typeface="Book Antiqua"/>
                          <a:sym typeface="Book Antiqua"/>
                        </a:rPr>
                        <a:t>4</a:t>
                      </a:r>
                    </a:p>
                  </a:txBody>
                  <a:tcPr marL="45720" marR="45720" horzOverflow="overflow"/>
                </a:tc>
              </a:tr>
              <a:tr h="376205">
                <a:tc>
                  <a:txBody>
                    <a:bodyPr/>
                    <a:lstStyle/>
                    <a:p>
                      <a:pPr lvl="0" algn="l">
                        <a:defRPr sz="1800" b="0" i="0"/>
                      </a:pPr>
                      <a:r>
                        <a:rPr i="1">
                          <a:latin typeface="Book Antiqua"/>
                          <a:ea typeface="Book Antiqua"/>
                          <a:cs typeface="Book Antiqua"/>
                          <a:sym typeface="Book Antiqua"/>
                        </a:rPr>
                        <a:t>Μάλτα </a:t>
                      </a:r>
                    </a:p>
                  </a:txBody>
                  <a:tcPr marL="45720" marR="45720" horzOverflow="overflow"/>
                </a:tc>
                <a:tc>
                  <a:txBody>
                    <a:bodyPr/>
                    <a:lstStyle/>
                    <a:p>
                      <a:pPr lvl="0" algn="ctr">
                        <a:defRPr sz="1800" b="0" i="0"/>
                      </a:pPr>
                      <a:r>
                        <a:rPr i="1">
                          <a:latin typeface="Book Antiqua"/>
                          <a:ea typeface="Book Antiqua"/>
                          <a:cs typeface="Book Antiqua"/>
                          <a:sym typeface="Book Antiqua"/>
                        </a:rPr>
                        <a:t>3</a:t>
                      </a:r>
                    </a:p>
                  </a:txBody>
                  <a:tcPr marL="45720" marR="45720" horzOverflow="overflow"/>
                </a:tc>
              </a:tr>
            </a:tbl>
          </a:graphicData>
        </a:graphic>
      </p:graphicFrame>
    </p:spTree>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a:spLocks noGrp="1"/>
          </p:cNvSpPr>
          <p:nvPr>
            <p:ph type="title"/>
          </p:nvPr>
        </p:nvSpPr>
        <p:spPr>
          <a:xfrm>
            <a:off x="66225" y="1001825"/>
            <a:ext cx="8229601" cy="1143001"/>
          </a:xfrm>
          <a:prstGeom prst="rect">
            <a:avLst/>
          </a:prstGeom>
        </p:spPr>
        <p:txBody>
          <a:bodyPr/>
          <a:lstStyle/>
          <a:p>
            <a:pPr lvl="0">
              <a:defRPr sz="1800" b="0">
                <a:solidFill>
                  <a:srgbClr val="000000"/>
                </a:solidFill>
                <a:effectLst/>
              </a:defRPr>
            </a:pPr>
            <a:r>
              <a:rPr sz="3600" b="1">
                <a:solidFill>
                  <a:srgbClr val="FFC000"/>
                </a:solidFill>
                <a:effectLst>
                  <a:outerShdw blurRad="114300" dist="101600" dir="2700000" rotWithShape="0">
                    <a:srgbClr val="000000">
                      <a:alpha val="40000"/>
                    </a:srgbClr>
                  </a:outerShdw>
                </a:effectLst>
              </a:rPr>
              <a:t>2. Λήψη αποφάσεων</a:t>
            </a:r>
            <a:br>
              <a:rPr sz="3600" b="1">
                <a:solidFill>
                  <a:srgbClr val="FFC000"/>
                </a:solidFill>
                <a:effectLst>
                  <a:outerShdw blurRad="114300" dist="101600" dir="2700000" rotWithShape="0">
                    <a:srgbClr val="000000">
                      <a:alpha val="40000"/>
                    </a:srgbClr>
                  </a:outerShdw>
                </a:effectLst>
              </a:rPr>
            </a:br>
            <a:r>
              <a:rPr sz="2700" b="1">
                <a:solidFill>
                  <a:srgbClr val="FFC000"/>
                </a:solidFill>
                <a:effectLst>
                  <a:outerShdw blurRad="114300" dist="101600" dir="2700000" rotWithShape="0">
                    <a:srgbClr val="000000">
                      <a:alpha val="40000"/>
                    </a:srgbClr>
                  </a:outerShdw>
                </a:effectLst>
              </a:rPr>
              <a:t>Είδη ψηφοφορίας στο Συμβούλιο Υπουργών</a:t>
            </a:r>
          </a:p>
        </p:txBody>
      </p:sp>
      <p:sp>
        <p:nvSpPr>
          <p:cNvPr id="161" name="Shape 161"/>
          <p:cNvSpPr>
            <a:spLocks noGrp="1"/>
          </p:cNvSpPr>
          <p:nvPr>
            <p:ph type="body" idx="1"/>
          </p:nvPr>
        </p:nvSpPr>
        <p:spPr>
          <a:xfrm>
            <a:off x="457200" y="1600200"/>
            <a:ext cx="8229600" cy="4709160"/>
          </a:xfrm>
          <a:prstGeom prst="rect">
            <a:avLst/>
          </a:prstGeom>
        </p:spPr>
        <p:txBody>
          <a:bodyPr/>
          <a:lstStyle/>
          <a:p>
            <a:pPr marL="407365" lvl="0" indent="-271576" defTabSz="905255">
              <a:lnSpc>
                <a:spcPct val="80000"/>
              </a:lnSpc>
              <a:spcBef>
                <a:spcPts val="500"/>
              </a:spcBef>
              <a:buSzTx/>
              <a:buNone/>
              <a:defRPr sz="1800">
                <a:solidFill>
                  <a:srgbClr val="000000"/>
                </a:solidFill>
              </a:defRPr>
            </a:pPr>
            <a:endParaRPr sz="2376">
              <a:solidFill>
                <a:srgbClr val="FFFFFF"/>
              </a:solidFill>
            </a:endParaRPr>
          </a:p>
          <a:p>
            <a:pPr marL="280629" lvl="1" indent="298734" defTabSz="905255">
              <a:lnSpc>
                <a:spcPct val="80000"/>
              </a:lnSpc>
              <a:spcBef>
                <a:spcPts val="400"/>
              </a:spcBef>
              <a:buSzTx/>
              <a:buNone/>
              <a:defRPr sz="1800">
                <a:solidFill>
                  <a:srgbClr val="000000"/>
                </a:solidFill>
              </a:defRPr>
            </a:pPr>
            <a:endParaRPr sz="1979">
              <a:solidFill>
                <a:srgbClr val="FFFFFF"/>
              </a:solidFill>
            </a:endParaRPr>
          </a:p>
          <a:p>
            <a:pPr marL="407365" lvl="0" indent="-271576" algn="ctr" defTabSz="905255">
              <a:lnSpc>
                <a:spcPct val="80000"/>
              </a:lnSpc>
              <a:buSzTx/>
              <a:buNone/>
              <a:defRPr sz="1800">
                <a:solidFill>
                  <a:srgbClr val="000000"/>
                </a:solidFill>
              </a:defRPr>
            </a:pPr>
            <a:r>
              <a:rPr sz="2772" b="1">
                <a:solidFill>
                  <a:srgbClr val="FFC000"/>
                </a:solidFill>
              </a:rPr>
              <a:t>Ομοφωνία</a:t>
            </a:r>
            <a:endParaRPr sz="3366" b="1">
              <a:solidFill>
                <a:srgbClr val="FFC000"/>
              </a:solidFill>
            </a:endParaRPr>
          </a:p>
          <a:p>
            <a:pPr marL="280629" lvl="1" indent="298734" defTabSz="905255">
              <a:lnSpc>
                <a:spcPct val="80000"/>
              </a:lnSpc>
              <a:spcBef>
                <a:spcPts val="400"/>
              </a:spcBef>
              <a:buSzTx/>
              <a:buNone/>
              <a:defRPr sz="1800">
                <a:solidFill>
                  <a:srgbClr val="000000"/>
                </a:solidFill>
              </a:defRPr>
            </a:pPr>
            <a:r>
              <a:rPr sz="1979">
                <a:solidFill>
                  <a:srgbClr val="FFFFFF"/>
                </a:solidFill>
              </a:rPr>
              <a:t>    Το Συμβούλιο αποφασίζει με ομοφωνία σε μια σειρά </a:t>
            </a:r>
            <a:r>
              <a:rPr sz="1979" b="1">
                <a:solidFill>
                  <a:srgbClr val="FFFFFF"/>
                </a:solidFill>
              </a:rPr>
              <a:t>ζητημάτων που θεωρούνται ευαίσθητα από τα κράτη μέλη:</a:t>
            </a:r>
            <a:endParaRPr sz="1979">
              <a:solidFill>
                <a:srgbClr val="FFFFFF"/>
              </a:solidFill>
            </a:endParaRPr>
          </a:p>
          <a:p>
            <a:pPr marL="280629" lvl="1" indent="298734" defTabSz="905255">
              <a:lnSpc>
                <a:spcPct val="80000"/>
              </a:lnSpc>
              <a:spcBef>
                <a:spcPts val="400"/>
              </a:spcBef>
              <a:buSzTx/>
              <a:buNone/>
              <a:defRPr sz="1800">
                <a:solidFill>
                  <a:srgbClr val="000000"/>
                </a:solidFill>
              </a:defRPr>
            </a:pPr>
            <a:endParaRPr sz="1979" b="1">
              <a:solidFill>
                <a:srgbClr val="FFFFFF"/>
              </a:solidFill>
            </a:endParaRPr>
          </a:p>
          <a:p>
            <a:pPr marL="1122517" lvl="2" indent="-226313" defTabSz="905255">
              <a:lnSpc>
                <a:spcPct val="80000"/>
              </a:lnSpc>
              <a:spcBef>
                <a:spcPts val="400"/>
              </a:spcBef>
              <a:buClr>
                <a:srgbClr val="FFFFFF"/>
              </a:buClr>
              <a:buFont typeface="Wingdings"/>
              <a:defRPr sz="1800">
                <a:solidFill>
                  <a:srgbClr val="000000"/>
                </a:solidFill>
              </a:defRPr>
            </a:pPr>
            <a:r>
              <a:rPr sz="1782">
                <a:solidFill>
                  <a:srgbClr val="FFC000"/>
                </a:solidFill>
              </a:rPr>
              <a:t>κοινή εξωτερική πολιτική και πολιτική ασφάλειας </a:t>
            </a:r>
            <a:r>
              <a:rPr sz="1782">
                <a:solidFill>
                  <a:srgbClr val="FFFFFF"/>
                </a:solidFill>
              </a:rPr>
              <a:t>(εξαιρουμένων ορισμένων σαφώς καθορισμένων περιπτώσεων όπου απαιτείται ειδική πλειοψηφία, π.χ. ο διορισμός ειδικού εντεταλμένου)</a:t>
            </a:r>
          </a:p>
          <a:p>
            <a:pPr marL="1122517" lvl="2" indent="-226313" defTabSz="905255">
              <a:lnSpc>
                <a:spcPct val="80000"/>
              </a:lnSpc>
              <a:spcBef>
                <a:spcPts val="400"/>
              </a:spcBef>
              <a:buClr>
                <a:srgbClr val="FFFFFF"/>
              </a:buClr>
              <a:buFont typeface="Wingdings"/>
              <a:defRPr sz="1800">
                <a:solidFill>
                  <a:srgbClr val="000000"/>
                </a:solidFill>
              </a:defRPr>
            </a:pPr>
            <a:r>
              <a:rPr sz="1782">
                <a:solidFill>
                  <a:srgbClr val="FFFFFF"/>
                </a:solidFill>
              </a:rPr>
              <a:t>θέματα που αφορούν την </a:t>
            </a:r>
            <a:r>
              <a:rPr sz="1782">
                <a:solidFill>
                  <a:srgbClr val="FFC000"/>
                </a:solidFill>
              </a:rPr>
              <a:t>ιθαγένεια</a:t>
            </a:r>
            <a:r>
              <a:rPr sz="1782">
                <a:solidFill>
                  <a:srgbClr val="FFFFFF"/>
                </a:solidFill>
              </a:rPr>
              <a:t> (η χορήγηση νέων δικαιωμάτων στους πολίτες της ΕΕ)</a:t>
            </a:r>
          </a:p>
          <a:p>
            <a:pPr marL="1122517" lvl="2" indent="-226313" defTabSz="905255">
              <a:lnSpc>
                <a:spcPct val="80000"/>
              </a:lnSpc>
              <a:spcBef>
                <a:spcPts val="400"/>
              </a:spcBef>
              <a:buClr>
                <a:srgbClr val="FFFFFF"/>
              </a:buClr>
              <a:buFont typeface="Wingdings"/>
              <a:defRPr sz="1800">
                <a:solidFill>
                  <a:srgbClr val="000000"/>
                </a:solidFill>
              </a:defRPr>
            </a:pPr>
            <a:r>
              <a:rPr sz="1782">
                <a:solidFill>
                  <a:srgbClr val="FFFFFF"/>
                </a:solidFill>
              </a:rPr>
              <a:t>η </a:t>
            </a:r>
            <a:r>
              <a:rPr sz="1782">
                <a:solidFill>
                  <a:srgbClr val="FFC000"/>
                </a:solidFill>
              </a:rPr>
              <a:t>ιδιότητα του μέλους </a:t>
            </a:r>
            <a:r>
              <a:rPr sz="1782">
                <a:solidFill>
                  <a:srgbClr val="FFFFFF"/>
                </a:solidFill>
              </a:rPr>
              <a:t>της ΕΕ</a:t>
            </a:r>
          </a:p>
          <a:p>
            <a:pPr marL="1122517" lvl="2" indent="-226313" defTabSz="905255">
              <a:lnSpc>
                <a:spcPct val="80000"/>
              </a:lnSpc>
              <a:spcBef>
                <a:spcPts val="400"/>
              </a:spcBef>
              <a:buClr>
                <a:srgbClr val="FFFFFF"/>
              </a:buClr>
              <a:buFont typeface="Wingdings"/>
              <a:defRPr sz="1800">
                <a:solidFill>
                  <a:srgbClr val="000000"/>
                </a:solidFill>
              </a:defRPr>
            </a:pPr>
            <a:r>
              <a:rPr sz="1782">
                <a:solidFill>
                  <a:srgbClr val="FFFFFF"/>
                </a:solidFill>
              </a:rPr>
              <a:t>εναρμόνιση της εθνικής νομοθεσίας ως προς την </a:t>
            </a:r>
            <a:r>
              <a:rPr sz="1782">
                <a:solidFill>
                  <a:srgbClr val="FFC000"/>
                </a:solidFill>
              </a:rPr>
              <a:t>άμεση φορολόγηση</a:t>
            </a:r>
            <a:endParaRPr sz="1782">
              <a:solidFill>
                <a:srgbClr val="FFFFFF"/>
              </a:solidFill>
            </a:endParaRPr>
          </a:p>
          <a:p>
            <a:pPr marL="1122517" lvl="2" indent="-226313" defTabSz="905255">
              <a:lnSpc>
                <a:spcPct val="80000"/>
              </a:lnSpc>
              <a:spcBef>
                <a:spcPts val="400"/>
              </a:spcBef>
              <a:buClr>
                <a:srgbClr val="FFFFFF"/>
              </a:buClr>
              <a:buFont typeface="Wingdings"/>
              <a:defRPr sz="1800">
                <a:solidFill>
                  <a:srgbClr val="000000"/>
                </a:solidFill>
              </a:defRPr>
            </a:pPr>
            <a:endParaRPr sz="1782">
              <a:solidFill>
                <a:srgbClr val="FFFFFF"/>
              </a:solidFill>
            </a:endParaRPr>
          </a:p>
          <a:p>
            <a:pPr marL="407365" lvl="0" indent="-271576" algn="ctr" defTabSz="905255">
              <a:lnSpc>
                <a:spcPct val="80000"/>
              </a:lnSpc>
              <a:spcBef>
                <a:spcPts val="900"/>
              </a:spcBef>
              <a:buSzTx/>
              <a:buNone/>
              <a:defRPr sz="1800">
                <a:solidFill>
                  <a:srgbClr val="000000"/>
                </a:solidFill>
              </a:defRPr>
            </a:pPr>
            <a:r>
              <a:rPr sz="4059" b="1">
                <a:solidFill>
                  <a:srgbClr val="FFC000"/>
                </a:solidFill>
              </a:rPr>
              <a:t>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61">
                                            <p:txEl>
                                              <p:pRg st="3" end="3"/>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1" nodeType="afterEffect">
                                  <p:stCondLst>
                                    <p:cond delay="0"/>
                                  </p:stCondLst>
                                  <p:iterate>
                                    <p:tmAbs val="0"/>
                                  </p:iterate>
                                  <p:childTnLst>
                                    <p:set>
                                      <p:cBhvr>
                                        <p:cTn id="9" fill="hold"/>
                                        <p:tgtEl>
                                          <p:spTgt spid="161">
                                            <p:txEl>
                                              <p:pRg st="4" end="4"/>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1" nodeType="clickEffect">
                                  <p:stCondLst>
                                    <p:cond delay="0"/>
                                  </p:stCondLst>
                                  <p:iterate>
                                    <p:tmAbs val="0"/>
                                  </p:iterate>
                                  <p:childTnLst>
                                    <p:set>
                                      <p:cBhvr>
                                        <p:cTn id="13" fill="hold"/>
                                        <p:tgtEl>
                                          <p:spTgt spid="161">
                                            <p:txEl>
                                              <p:pRg st="5" end="5"/>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1" nodeType="clickEffect">
                                  <p:stCondLst>
                                    <p:cond delay="0"/>
                                  </p:stCondLst>
                                  <p:iterate>
                                    <p:tmAbs val="0"/>
                                  </p:iterate>
                                  <p:childTnLst>
                                    <p:set>
                                      <p:cBhvr>
                                        <p:cTn id="17" fill="hold"/>
                                        <p:tgtEl>
                                          <p:spTgt spid="161">
                                            <p:txEl>
                                              <p:pRg st="6" end="6"/>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1" nodeType="clickEffect">
                                  <p:stCondLst>
                                    <p:cond delay="0"/>
                                  </p:stCondLst>
                                  <p:iterate>
                                    <p:tmAbs val="0"/>
                                  </p:iterate>
                                  <p:childTnLst>
                                    <p:set>
                                      <p:cBhvr>
                                        <p:cTn id="21" fill="hold"/>
                                        <p:tgtEl>
                                          <p:spTgt spid="161">
                                            <p:txEl>
                                              <p:pRg st="7" end="7"/>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1" nodeType="clickEffect">
                                  <p:stCondLst>
                                    <p:cond delay="0"/>
                                  </p:stCondLst>
                                  <p:iterate>
                                    <p:tmAbs val="0"/>
                                  </p:iterate>
                                  <p:childTnLst>
                                    <p:set>
                                      <p:cBhvr>
                                        <p:cTn id="25" fill="hold"/>
                                        <p:tgtEl>
                                          <p:spTgt spid="161">
                                            <p:txEl>
                                              <p:pRg st="8" end="8"/>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1" nodeType="clickEffect">
                                  <p:stCondLst>
                                    <p:cond delay="0"/>
                                  </p:stCondLst>
                                  <p:iterate>
                                    <p:tmAbs val="0"/>
                                  </p:iterate>
                                  <p:childTnLst>
                                    <p:set>
                                      <p:cBhvr>
                                        <p:cTn id="29" fill="hold"/>
                                        <p:tgtEl>
                                          <p:spTgt spid="161">
                                            <p:txEl>
                                              <p:pRg st="9" end="9"/>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1" nodeType="clickEffect">
                                  <p:stCondLst>
                                    <p:cond delay="0"/>
                                  </p:stCondLst>
                                  <p:iterate>
                                    <p:tmAbs val="0"/>
                                  </p:iterate>
                                  <p:childTnLst>
                                    <p:set>
                                      <p:cBhvr>
                                        <p:cTn id="33" fill="hold"/>
                                        <p:tgtEl>
                                          <p:spTgt spid="16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 grpId="1" build="p" bldLvl="5" animBg="1" advAuto="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Shape 163"/>
          <p:cNvSpPr>
            <a:spLocks noGrp="1"/>
          </p:cNvSpPr>
          <p:nvPr>
            <p:ph type="title"/>
          </p:nvPr>
        </p:nvSpPr>
        <p:spPr>
          <a:xfrm>
            <a:off x="457200" y="895790"/>
            <a:ext cx="8229601" cy="1143001"/>
          </a:xfrm>
          <a:prstGeom prst="rect">
            <a:avLst/>
          </a:prstGeom>
        </p:spPr>
        <p:txBody>
          <a:bodyPr/>
          <a:lstStyle>
            <a:lvl1pPr>
              <a:defRPr>
                <a:solidFill>
                  <a:srgbClr val="FFC000"/>
                </a:solidFill>
              </a:defRPr>
            </a:lvl1pPr>
          </a:lstStyle>
          <a:p>
            <a:pPr lvl="0">
              <a:defRPr sz="1800" b="0">
                <a:solidFill>
                  <a:srgbClr val="000000"/>
                </a:solidFill>
                <a:effectLst/>
              </a:defRPr>
            </a:pPr>
            <a:r>
              <a:rPr sz="4100" b="1">
                <a:solidFill>
                  <a:srgbClr val="FFC000"/>
                </a:solidFill>
                <a:effectLst>
                  <a:outerShdw blurRad="114300" dist="101600" dir="2700000" rotWithShape="0">
                    <a:srgbClr val="000000">
                      <a:alpha val="40000"/>
                    </a:srgbClr>
                  </a:outerShdw>
                </a:effectLst>
              </a:rPr>
              <a:t>3. Εφαρμογή νομοθεσίας</a:t>
            </a:r>
          </a:p>
        </p:txBody>
      </p:sp>
      <p:sp>
        <p:nvSpPr>
          <p:cNvPr id="164" name="Shape 164"/>
          <p:cNvSpPr>
            <a:spLocks noGrp="1"/>
          </p:cNvSpPr>
          <p:nvPr>
            <p:ph type="body" idx="1"/>
          </p:nvPr>
        </p:nvSpPr>
        <p:spPr>
          <a:xfrm>
            <a:off x="457200" y="1600200"/>
            <a:ext cx="8229600" cy="4709160"/>
          </a:xfrm>
          <a:prstGeom prst="rect">
            <a:avLst/>
          </a:prstGeom>
        </p:spPr>
        <p:txBody>
          <a:bodyPr/>
          <a:lstStyle/>
          <a:p>
            <a:pPr marL="411480" lvl="1" indent="-274320">
              <a:lnSpc>
                <a:spcPct val="80000"/>
              </a:lnSpc>
              <a:spcBef>
                <a:spcPts val="500"/>
              </a:spcBef>
              <a:buSzTx/>
              <a:buNone/>
              <a:defRPr sz="1800">
                <a:solidFill>
                  <a:srgbClr val="000000"/>
                </a:solidFill>
              </a:defRPr>
            </a:pPr>
            <a:r>
              <a:rPr sz="2400">
                <a:solidFill>
                  <a:srgbClr val="FFFFFF"/>
                </a:solidFill>
              </a:rPr>
              <a:t>	</a:t>
            </a:r>
            <a:endParaRPr sz="2200">
              <a:solidFill>
                <a:srgbClr val="FFFFFF"/>
              </a:solidFill>
            </a:endParaRPr>
          </a:p>
          <a:p>
            <a:pPr marL="499262" lvl="0" indent="-362102">
              <a:lnSpc>
                <a:spcPct val="72000"/>
              </a:lnSpc>
              <a:spcBef>
                <a:spcPts val="500"/>
              </a:spcBef>
              <a:defRPr sz="1800">
                <a:solidFill>
                  <a:srgbClr val="000000"/>
                </a:solidFill>
              </a:defRPr>
            </a:pPr>
            <a:r>
              <a:rPr sz="2200">
                <a:solidFill>
                  <a:srgbClr val="FFFFFF"/>
                </a:solidFill>
              </a:rPr>
              <a:t>Άμεσα συνδεδεμένη με τη διαδικασία λήψης απόφασης στην ΕΕ είναι  ΕΦΑΡΜΟΓΗ.</a:t>
            </a:r>
            <a:endParaRPr sz="2400">
              <a:solidFill>
                <a:srgbClr val="FFFFFF"/>
              </a:solidFill>
            </a:endParaRPr>
          </a:p>
          <a:p>
            <a:pPr marL="586047" lvl="1" indent="-448887">
              <a:lnSpc>
                <a:spcPct val="72000"/>
              </a:lnSpc>
              <a:spcBef>
                <a:spcPts val="500"/>
              </a:spcBef>
              <a:buSzPct val="65000"/>
              <a:buChar char=""/>
              <a:defRPr sz="1800">
                <a:solidFill>
                  <a:srgbClr val="000000"/>
                </a:solidFill>
              </a:defRPr>
            </a:pPr>
            <a:r>
              <a:rPr sz="2400">
                <a:solidFill>
                  <a:srgbClr val="FFFFFF"/>
                </a:solidFill>
              </a:rPr>
              <a:t>Οι </a:t>
            </a:r>
            <a:r>
              <a:rPr sz="2400" b="1">
                <a:solidFill>
                  <a:srgbClr val="FFFFFF"/>
                </a:solidFill>
              </a:rPr>
              <a:t>νομοθετικές πράξεις</a:t>
            </a:r>
            <a:r>
              <a:rPr sz="2400">
                <a:solidFill>
                  <a:srgbClr val="FFFFFF"/>
                </a:solidFill>
              </a:rPr>
              <a:t> </a:t>
            </a:r>
            <a:r>
              <a:rPr sz="2200" b="1">
                <a:solidFill>
                  <a:srgbClr val="FFFFFF"/>
                </a:solidFill>
              </a:rPr>
              <a:t>τίθενται σε εφαρμογή </a:t>
            </a:r>
            <a:r>
              <a:rPr sz="2200">
                <a:solidFill>
                  <a:srgbClr val="FFFFFF"/>
                </a:solidFill>
              </a:rPr>
              <a:t>από τα </a:t>
            </a:r>
            <a:r>
              <a:rPr sz="2200">
                <a:solidFill>
                  <a:srgbClr val="FFC000"/>
                </a:solidFill>
              </a:rPr>
              <a:t>κράτη μέλη </a:t>
            </a:r>
            <a:r>
              <a:rPr sz="2200">
                <a:solidFill>
                  <a:srgbClr val="FFFFFF"/>
                </a:solidFill>
              </a:rPr>
              <a:t>και την </a:t>
            </a:r>
            <a:r>
              <a:rPr sz="2200">
                <a:solidFill>
                  <a:srgbClr val="FFC000"/>
                </a:solidFill>
              </a:rPr>
              <a:t>Επιτροπή</a:t>
            </a:r>
            <a:r>
              <a:rPr sz="2200">
                <a:solidFill>
                  <a:srgbClr val="FFFFFF"/>
                </a:solidFill>
              </a:rPr>
              <a:t> η οποία μεριμνά και για την </a:t>
            </a:r>
            <a:r>
              <a:rPr sz="2200" b="1">
                <a:solidFill>
                  <a:srgbClr val="FFFFFF"/>
                </a:solidFill>
              </a:rPr>
              <a:t>ορθή εφαρμογή </a:t>
            </a:r>
            <a:r>
              <a:rPr sz="2200">
                <a:solidFill>
                  <a:srgbClr val="FFFFFF"/>
                </a:solidFill>
              </a:rPr>
              <a:t>των νόμων.</a:t>
            </a:r>
          </a:p>
          <a:p>
            <a:pPr marL="411480" lvl="1" indent="-274320">
              <a:lnSpc>
                <a:spcPct val="72000"/>
              </a:lnSpc>
              <a:spcBef>
                <a:spcPts val="500"/>
              </a:spcBef>
              <a:buSzTx/>
              <a:buNone/>
              <a:defRPr sz="1800">
                <a:solidFill>
                  <a:srgbClr val="000000"/>
                </a:solidFill>
              </a:defRPr>
            </a:pPr>
            <a:endParaRPr sz="2200">
              <a:solidFill>
                <a:srgbClr val="FFFFFF"/>
              </a:solidFill>
            </a:endParaRPr>
          </a:p>
          <a:p>
            <a:pPr marL="842910" lvl="1" indent="-257694">
              <a:lnSpc>
                <a:spcPct val="72000"/>
              </a:lnSpc>
              <a:spcBef>
                <a:spcPts val="400"/>
              </a:spcBef>
              <a:buClr>
                <a:srgbClr val="FFFFFF"/>
              </a:buClr>
              <a:defRPr sz="1800">
                <a:solidFill>
                  <a:srgbClr val="000000"/>
                </a:solidFill>
              </a:defRPr>
            </a:pPr>
            <a:r>
              <a:rPr sz="2000" b="1">
                <a:solidFill>
                  <a:srgbClr val="FFFFFF"/>
                </a:solidFill>
              </a:rPr>
              <a:t>3 τύποι νομοθετικών κειμένων</a:t>
            </a:r>
            <a:endParaRPr sz="2200" b="1">
              <a:solidFill>
                <a:srgbClr val="FFFFFF"/>
              </a:solidFill>
            </a:endParaRPr>
          </a:p>
          <a:p>
            <a:pPr marL="1110995" lvl="2" indent="-205739">
              <a:lnSpc>
                <a:spcPct val="72000"/>
              </a:lnSpc>
              <a:spcBef>
                <a:spcPts val="400"/>
              </a:spcBef>
              <a:buClr>
                <a:srgbClr val="FFFFFF"/>
              </a:buClr>
              <a:buFont typeface="Wingdings"/>
              <a:defRPr sz="1800">
                <a:solidFill>
                  <a:srgbClr val="000000"/>
                </a:solidFill>
              </a:defRPr>
            </a:pPr>
            <a:r>
              <a:rPr b="1">
                <a:solidFill>
                  <a:srgbClr val="FFFFFF"/>
                </a:solidFill>
              </a:rPr>
              <a:t>Αποφάσεις</a:t>
            </a:r>
            <a:endParaRPr sz="2000" b="1">
              <a:solidFill>
                <a:srgbClr val="FFFFFF"/>
              </a:solidFill>
            </a:endParaRPr>
          </a:p>
          <a:p>
            <a:pPr marL="1110995" lvl="2" indent="-205739">
              <a:lnSpc>
                <a:spcPct val="72000"/>
              </a:lnSpc>
              <a:spcBef>
                <a:spcPts val="400"/>
              </a:spcBef>
              <a:buClr>
                <a:srgbClr val="FFFFFF"/>
              </a:buClr>
              <a:buFont typeface="Wingdings"/>
              <a:defRPr sz="1800">
                <a:solidFill>
                  <a:srgbClr val="000000"/>
                </a:solidFill>
              </a:defRPr>
            </a:pPr>
            <a:r>
              <a:rPr b="1">
                <a:solidFill>
                  <a:srgbClr val="FFFFFF"/>
                </a:solidFill>
              </a:rPr>
              <a:t>Οδηγίες </a:t>
            </a:r>
            <a:endParaRPr sz="2000" b="1">
              <a:solidFill>
                <a:srgbClr val="FFFFFF"/>
              </a:solidFill>
            </a:endParaRPr>
          </a:p>
          <a:p>
            <a:pPr marL="1110995" lvl="2" indent="-205739">
              <a:lnSpc>
                <a:spcPct val="72000"/>
              </a:lnSpc>
              <a:spcBef>
                <a:spcPts val="400"/>
              </a:spcBef>
              <a:buClr>
                <a:srgbClr val="FFFFFF"/>
              </a:buClr>
              <a:buFont typeface="Wingdings"/>
              <a:defRPr sz="1800">
                <a:solidFill>
                  <a:srgbClr val="000000"/>
                </a:solidFill>
              </a:defRPr>
            </a:pPr>
            <a:r>
              <a:rPr b="1">
                <a:solidFill>
                  <a:srgbClr val="FFFFFF"/>
                </a:solidFill>
              </a:rPr>
              <a:t>Κανονισμοί</a:t>
            </a:r>
          </a:p>
          <a:p>
            <a:pPr marL="1110995" lvl="2" indent="-205739">
              <a:lnSpc>
                <a:spcPct val="72000"/>
              </a:lnSpc>
              <a:spcBef>
                <a:spcPts val="400"/>
              </a:spcBef>
              <a:buClr>
                <a:srgbClr val="FFFFFF"/>
              </a:buClr>
              <a:buFont typeface="Wingdings"/>
              <a:defRPr sz="1800">
                <a:solidFill>
                  <a:srgbClr val="000000"/>
                </a:solidFill>
              </a:defRPr>
            </a:pPr>
            <a:r>
              <a:rPr b="1">
                <a:solidFill>
                  <a:srgbClr val="FFFFFF"/>
                </a:solidFill>
              </a:rPr>
              <a:t>Συστάσεις - Γνωμοδοτήσεις (μη δεσμευτικές)</a:t>
            </a:r>
            <a:endParaRPr sz="2000" b="1">
              <a:solidFill>
                <a:srgbClr val="FFFFFF"/>
              </a:solidFill>
            </a:endParaRPr>
          </a:p>
          <a:p>
            <a:pPr marL="228600" lvl="2" indent="676655">
              <a:lnSpc>
                <a:spcPct val="72000"/>
              </a:lnSpc>
              <a:spcBef>
                <a:spcPts val="400"/>
              </a:spcBef>
              <a:buSzTx/>
              <a:buNone/>
              <a:defRPr sz="1800">
                <a:solidFill>
                  <a:srgbClr val="000000"/>
                </a:solidFill>
              </a:defRPr>
            </a:pPr>
            <a:endParaRPr sz="2000">
              <a:solidFill>
                <a:srgbClr val="FFFFFF"/>
              </a:solidFill>
            </a:endParaRPr>
          </a:p>
          <a:p>
            <a:pPr marL="499262" lvl="0" indent="-362102">
              <a:lnSpc>
                <a:spcPct val="72000"/>
              </a:lnSpc>
              <a:spcBef>
                <a:spcPts val="500"/>
              </a:spcBef>
              <a:defRPr sz="1800">
                <a:solidFill>
                  <a:srgbClr val="000000"/>
                </a:solidFill>
              </a:defRPr>
            </a:pPr>
            <a:r>
              <a:rPr sz="2200">
                <a:solidFill>
                  <a:srgbClr val="FFFFFF"/>
                </a:solidFill>
              </a:rPr>
              <a:t>Οι εθνικοί φορείς οι κυρίως υπεύθυνοι για την εφαρμογή</a:t>
            </a:r>
            <a:endParaRPr sz="2500">
              <a:solidFill>
                <a:srgbClr val="FFFFFF"/>
              </a:solidFill>
            </a:endParaRPr>
          </a:p>
          <a:p>
            <a:pPr marL="499262" lvl="0" indent="-362102">
              <a:lnSpc>
                <a:spcPct val="72000"/>
              </a:lnSpc>
              <a:spcBef>
                <a:spcPts val="500"/>
              </a:spcBef>
              <a:defRPr sz="1800">
                <a:solidFill>
                  <a:srgbClr val="000000"/>
                </a:solidFill>
              </a:defRPr>
            </a:pPr>
            <a:r>
              <a:rPr sz="2200">
                <a:solidFill>
                  <a:srgbClr val="FFFFFF"/>
                </a:solidFill>
              </a:rPr>
              <a:t>Ευρωπαϊκό Δικαστήριο - οι αποφάσεις του τελικές</a:t>
            </a:r>
            <a:endParaRPr sz="2500">
              <a:solidFill>
                <a:srgbClr val="FFFFFF"/>
              </a:solidFill>
            </a:endParaRPr>
          </a:p>
          <a:p>
            <a:pPr marL="499262" lvl="0" indent="-362102">
              <a:lnSpc>
                <a:spcPct val="72000"/>
              </a:lnSpc>
              <a:spcBef>
                <a:spcPts val="500"/>
              </a:spcBef>
              <a:defRPr sz="1800">
                <a:solidFill>
                  <a:srgbClr val="000000"/>
                </a:solidFill>
              </a:defRPr>
            </a:pPr>
            <a:r>
              <a:rPr sz="2200">
                <a:solidFill>
                  <a:srgbClr val="FFFFFF"/>
                </a:solidFill>
              </a:rPr>
              <a:t>Ελεγκτικό Συνέδριο ελέγχει τα δημοσιονομικά της ΕΕ</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64">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16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164">
                                            <p:txEl>
                                              <p:pRg st="1" end="1"/>
                                            </p:txEl>
                                          </p:spTgt>
                                        </p:tgtEl>
                                        <p:attrNameLst>
                                          <p:attrName>style.visibility</p:attrName>
                                        </p:attrNameLst>
                                      </p:cBhvr>
                                      <p:to>
                                        <p:strVal val="visible"/>
                                      </p:to>
                                    </p:set>
                                  </p:childTnLst>
                                </p:cTn>
                              </p:par>
                              <p:par>
                                <p:cTn id="13" presetID="1" presetClass="entr" presetSubtype="0" fill="hold" grpId="1">
                                  <p:stCondLst>
                                    <p:cond delay="0"/>
                                  </p:stCondLst>
                                  <p:iterate>
                                    <p:tmAbs val="0"/>
                                  </p:iterate>
                                  <p:childTnLst>
                                    <p:set>
                                      <p:cBhvr>
                                        <p:cTn id="14" fill="hold"/>
                                        <p:tgtEl>
                                          <p:spTgt spid="164">
                                            <p:txEl>
                                              <p:pRg st="2" end="2"/>
                                            </p:txEl>
                                          </p:spTgt>
                                        </p:tgtEl>
                                        <p:attrNameLst>
                                          <p:attrName>style.visibility</p:attrName>
                                        </p:attrNameLst>
                                      </p:cBhvr>
                                      <p:to>
                                        <p:strVal val="visible"/>
                                      </p:to>
                                    </p:set>
                                  </p:childTnLst>
                                </p:cTn>
                              </p:par>
                              <p:par>
                                <p:cTn id="15" presetID="1" presetClass="entr" presetSubtype="0" fill="hold" grpId="1">
                                  <p:stCondLst>
                                    <p:cond delay="0"/>
                                  </p:stCondLst>
                                  <p:iterate>
                                    <p:tmAbs val="0"/>
                                  </p:iterate>
                                  <p:childTnLst>
                                    <p:set>
                                      <p:cBhvr>
                                        <p:cTn id="16" fill="hold"/>
                                        <p:tgtEl>
                                          <p:spTgt spid="164">
                                            <p:txEl>
                                              <p:pRg st="3" end="3"/>
                                            </p:txEl>
                                          </p:spTgt>
                                        </p:tgtEl>
                                        <p:attrNameLst>
                                          <p:attrName>style.visibility</p:attrName>
                                        </p:attrNameLst>
                                      </p:cBhvr>
                                      <p:to>
                                        <p:strVal val="visible"/>
                                      </p:to>
                                    </p:set>
                                  </p:childTnLst>
                                </p:cTn>
                              </p:par>
                              <p:par>
                                <p:cTn id="17" presetID="1" presetClass="entr" presetSubtype="0" fill="hold" grpId="1">
                                  <p:stCondLst>
                                    <p:cond delay="0"/>
                                  </p:stCondLst>
                                  <p:iterate>
                                    <p:tmAbs val="0"/>
                                  </p:iterate>
                                  <p:childTnLst>
                                    <p:set>
                                      <p:cBhvr>
                                        <p:cTn id="18" fill="hold"/>
                                        <p:tgtEl>
                                          <p:spTgt spid="164">
                                            <p:txEl>
                                              <p:pRg st="4" end="4"/>
                                            </p:txEl>
                                          </p:spTgt>
                                        </p:tgtEl>
                                        <p:attrNameLst>
                                          <p:attrName>style.visibility</p:attrName>
                                        </p:attrNameLst>
                                      </p:cBhvr>
                                      <p:to>
                                        <p:strVal val="visible"/>
                                      </p:to>
                                    </p:set>
                                  </p:childTnLst>
                                </p:cTn>
                              </p:par>
                              <p:par>
                                <p:cTn id="19" presetID="1" presetClass="entr" presetSubtype="0" fill="hold" grpId="1">
                                  <p:stCondLst>
                                    <p:cond delay="0"/>
                                  </p:stCondLst>
                                  <p:iterate>
                                    <p:tmAbs val="0"/>
                                  </p:iterate>
                                  <p:childTnLst>
                                    <p:set>
                                      <p:cBhvr>
                                        <p:cTn id="20" fill="hold"/>
                                        <p:tgtEl>
                                          <p:spTgt spid="164">
                                            <p:txEl>
                                              <p:pRg st="5" end="5"/>
                                            </p:txEl>
                                          </p:spTgt>
                                        </p:tgtEl>
                                        <p:attrNameLst>
                                          <p:attrName>style.visibility</p:attrName>
                                        </p:attrNameLst>
                                      </p:cBhvr>
                                      <p:to>
                                        <p:strVal val="visible"/>
                                      </p:to>
                                    </p:set>
                                  </p:childTnLst>
                                </p:cTn>
                              </p:par>
                              <p:par>
                                <p:cTn id="21" presetID="1" presetClass="entr" presetSubtype="0" fill="hold" grpId="1">
                                  <p:stCondLst>
                                    <p:cond delay="0"/>
                                  </p:stCondLst>
                                  <p:iterate>
                                    <p:tmAbs val="0"/>
                                  </p:iterate>
                                  <p:childTnLst>
                                    <p:set>
                                      <p:cBhvr>
                                        <p:cTn id="22" fill="hold"/>
                                        <p:tgtEl>
                                          <p:spTgt spid="164">
                                            <p:txEl>
                                              <p:pRg st="6" end="6"/>
                                            </p:txEl>
                                          </p:spTgt>
                                        </p:tgtEl>
                                        <p:attrNameLst>
                                          <p:attrName>style.visibility</p:attrName>
                                        </p:attrNameLst>
                                      </p:cBhvr>
                                      <p:to>
                                        <p:strVal val="visible"/>
                                      </p:to>
                                    </p:set>
                                  </p:childTnLst>
                                </p:cTn>
                              </p:par>
                              <p:par>
                                <p:cTn id="23" presetID="1" presetClass="entr" presetSubtype="0" fill="hold" grpId="1">
                                  <p:stCondLst>
                                    <p:cond delay="0"/>
                                  </p:stCondLst>
                                  <p:iterate>
                                    <p:tmAbs val="0"/>
                                  </p:iterate>
                                  <p:childTnLst>
                                    <p:set>
                                      <p:cBhvr>
                                        <p:cTn id="24" fill="hold"/>
                                        <p:tgtEl>
                                          <p:spTgt spid="164">
                                            <p:txEl>
                                              <p:pRg st="7" end="7"/>
                                            </p:txEl>
                                          </p:spTgt>
                                        </p:tgtEl>
                                        <p:attrNameLst>
                                          <p:attrName>style.visibility</p:attrName>
                                        </p:attrNameLst>
                                      </p:cBhvr>
                                      <p:to>
                                        <p:strVal val="visible"/>
                                      </p:to>
                                    </p:set>
                                  </p:childTnLst>
                                </p:cTn>
                              </p:par>
                              <p:par>
                                <p:cTn id="25" presetID="1" presetClass="entr" presetSubtype="0" fill="hold" grpId="1">
                                  <p:stCondLst>
                                    <p:cond delay="0"/>
                                  </p:stCondLst>
                                  <p:iterate>
                                    <p:tmAbs val="0"/>
                                  </p:iterate>
                                  <p:childTnLst>
                                    <p:set>
                                      <p:cBhvr>
                                        <p:cTn id="26" fill="hold"/>
                                        <p:tgtEl>
                                          <p:spTgt spid="164">
                                            <p:txEl>
                                              <p:pRg st="8" end="8"/>
                                            </p:txEl>
                                          </p:spTgt>
                                        </p:tgtEl>
                                        <p:attrNameLst>
                                          <p:attrName>style.visibility</p:attrName>
                                        </p:attrNameLst>
                                      </p:cBhvr>
                                      <p:to>
                                        <p:strVal val="visible"/>
                                      </p:to>
                                    </p:set>
                                  </p:childTnLst>
                                </p:cTn>
                              </p:par>
                              <p:par>
                                <p:cTn id="27" presetID="1" presetClass="entr" presetSubtype="0" fill="hold" grpId="1">
                                  <p:stCondLst>
                                    <p:cond delay="0"/>
                                  </p:stCondLst>
                                  <p:iterate>
                                    <p:tmAbs val="0"/>
                                  </p:iterate>
                                  <p:childTnLst>
                                    <p:set>
                                      <p:cBhvr>
                                        <p:cTn id="28" fill="hold"/>
                                        <p:tgtEl>
                                          <p:spTgt spid="164">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iterate>
                                    <p:tmAbs val="0"/>
                                  </p:iterate>
                                  <p:childTnLst>
                                    <p:set>
                                      <p:cBhvr>
                                        <p:cTn id="32" fill="hold"/>
                                        <p:tgtEl>
                                          <p:spTgt spid="164">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1" nodeType="clickEffect">
                                  <p:stCondLst>
                                    <p:cond delay="0"/>
                                  </p:stCondLst>
                                  <p:iterate>
                                    <p:tmAbs val="0"/>
                                  </p:iterate>
                                  <p:childTnLst>
                                    <p:set>
                                      <p:cBhvr>
                                        <p:cTn id="36" fill="hold"/>
                                        <p:tgtEl>
                                          <p:spTgt spid="164">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iterate>
                                    <p:tmAbs val="0"/>
                                  </p:iterate>
                                  <p:childTnLst>
                                    <p:set>
                                      <p:cBhvr>
                                        <p:cTn id="40" fill="hold"/>
                                        <p:tgtEl>
                                          <p:spTgt spid="16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 grpId="1" build="p" animBg="1" advAuto="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Shape 172"/>
          <p:cNvSpPr>
            <a:spLocks noGrp="1"/>
          </p:cNvSpPr>
          <p:nvPr>
            <p:ph type="title"/>
          </p:nvPr>
        </p:nvSpPr>
        <p:spPr>
          <a:xfrm>
            <a:off x="457200" y="274638"/>
            <a:ext cx="8229600" cy="1143001"/>
          </a:xfrm>
          <a:prstGeom prst="rect">
            <a:avLst/>
          </a:prstGeom>
        </p:spPr>
        <p:txBody>
          <a:bodyPr/>
          <a:lstStyle/>
          <a:p>
            <a:pPr lvl="0" defTabSz="457200">
              <a:defRPr sz="1800" b="0">
                <a:solidFill>
                  <a:srgbClr val="000000"/>
                </a:solidFill>
                <a:effectLst/>
              </a:defRPr>
            </a:pPr>
            <a:r>
              <a:rPr b="1">
                <a:solidFill>
                  <a:srgbClr val="E8D38A"/>
                </a:solidFill>
                <a:effectLst>
                  <a:outerShdw blurRad="57150" dist="50800" dir="2700000" rotWithShape="0">
                    <a:srgbClr val="000000">
                      <a:alpha val="40000"/>
                    </a:srgbClr>
                  </a:outerShdw>
                </a:effectLst>
              </a:rPr>
              <a:t/>
            </a:r>
            <a:br>
              <a:rPr b="1">
                <a:solidFill>
                  <a:srgbClr val="E8D38A"/>
                </a:solidFill>
                <a:effectLst>
                  <a:outerShdw blurRad="57150" dist="50800" dir="2700000" rotWithShape="0">
                    <a:srgbClr val="000000">
                      <a:alpha val="40000"/>
                    </a:srgbClr>
                  </a:outerShdw>
                </a:effectLst>
              </a:rPr>
            </a:br>
            <a:r>
              <a:rPr b="1">
                <a:solidFill>
                  <a:srgbClr val="E8D38A"/>
                </a:solidFill>
                <a:effectLst>
                  <a:outerShdw blurRad="57150" dist="50800" dir="2700000" rotWithShape="0">
                    <a:srgbClr val="000000">
                      <a:alpha val="40000"/>
                    </a:srgbClr>
                  </a:outerShdw>
                </a:effectLst>
              </a:rPr>
              <a:t/>
            </a:r>
            <a:br>
              <a:rPr b="1">
                <a:solidFill>
                  <a:srgbClr val="E8D38A"/>
                </a:solidFill>
                <a:effectLst>
                  <a:outerShdw blurRad="57150" dist="50800" dir="2700000" rotWithShape="0">
                    <a:srgbClr val="000000">
                      <a:alpha val="40000"/>
                    </a:srgbClr>
                  </a:outerShdw>
                </a:effectLst>
              </a:rPr>
            </a:br>
            <a:r>
              <a:rPr sz="1600" b="1">
                <a:solidFill>
                  <a:srgbClr val="FFC000"/>
                </a:solidFill>
                <a:effectLst>
                  <a:outerShdw blurRad="57150" dist="50800" dir="2700000" rotWithShape="0">
                    <a:srgbClr val="000000">
                      <a:alpha val="40000"/>
                    </a:srgbClr>
                  </a:outerShdw>
                </a:effectLst>
              </a:rPr>
              <a:t>ΤΙ ΣΥΝΕΙΣΦΕΡΕΙ Η ΣΥΝΘΗΚΗ ΤΗΣ ΛΙΣΣΑΒΩΝΑΣ </a:t>
            </a:r>
            <a:br>
              <a:rPr sz="1600" b="1">
                <a:solidFill>
                  <a:srgbClr val="FFC000"/>
                </a:solidFill>
                <a:effectLst>
                  <a:outerShdw blurRad="57150" dist="50800" dir="2700000" rotWithShape="0">
                    <a:srgbClr val="000000">
                      <a:alpha val="40000"/>
                    </a:srgbClr>
                  </a:outerShdw>
                </a:effectLst>
              </a:rPr>
            </a:br>
            <a:endParaRPr sz="1600" b="1">
              <a:solidFill>
                <a:srgbClr val="FFC000"/>
              </a:solidFill>
              <a:effectLst>
                <a:outerShdw blurRad="57150" dist="50800" dir="2700000" rotWithShape="0">
                  <a:srgbClr val="000000">
                    <a:alpha val="40000"/>
                  </a:srgbClr>
                </a:outerShdw>
              </a:effectLst>
            </a:endParaRPr>
          </a:p>
        </p:txBody>
      </p:sp>
      <p:sp>
        <p:nvSpPr>
          <p:cNvPr id="173" name="Shape 173"/>
          <p:cNvSpPr>
            <a:spLocks noGrp="1"/>
          </p:cNvSpPr>
          <p:nvPr>
            <p:ph type="body" idx="1"/>
          </p:nvPr>
        </p:nvSpPr>
        <p:spPr>
          <a:xfrm>
            <a:off x="457200" y="1600200"/>
            <a:ext cx="8229600" cy="4709160"/>
          </a:xfrm>
          <a:prstGeom prst="rect">
            <a:avLst/>
          </a:prstGeom>
        </p:spPr>
        <p:txBody>
          <a:bodyPr/>
          <a:lstStyle/>
          <a:p>
            <a:pPr lvl="0">
              <a:defRPr sz="1800">
                <a:solidFill>
                  <a:srgbClr val="000000"/>
                </a:solidFill>
              </a:defRPr>
            </a:pPr>
            <a:r>
              <a:rPr sz="2800">
                <a:solidFill>
                  <a:srgbClr val="FFFFFF"/>
                </a:solidFill>
              </a:rPr>
              <a:t>Η Συνθήκη της Λισσαβώνας (2007)</a:t>
            </a:r>
          </a:p>
          <a:p>
            <a:pPr marL="411480" lvl="0" indent="-274320">
              <a:buSzTx/>
              <a:buNone/>
              <a:defRPr sz="1800">
                <a:solidFill>
                  <a:srgbClr val="000000"/>
                </a:solidFill>
              </a:defRPr>
            </a:pPr>
            <a:r>
              <a:rPr sz="2800">
                <a:solidFill>
                  <a:srgbClr val="FFFFFF"/>
                </a:solidFill>
              </a:rPr>
              <a:t>     </a:t>
            </a:r>
            <a:r>
              <a:rPr>
                <a:solidFill>
                  <a:srgbClr val="FFFFFF"/>
                </a:solidFill>
              </a:rPr>
              <a:t>Οι μεταρρυθμίσεις, που εισήγαγε η συνθήκη της Λισσαβώνας, δημιούργησαν ευκαιρίες πολιτικοποίησης στο πλαίσιο της Ένωσης και ενίσχυσαν τη δημοκρατική νομιμότητά της.</a:t>
            </a:r>
          </a:p>
          <a:p>
            <a:pPr lvl="0">
              <a:defRPr sz="1800">
                <a:solidFill>
                  <a:srgbClr val="000000"/>
                </a:solidFill>
              </a:defRPr>
            </a:pPr>
            <a:endParaRPr>
              <a:solidFill>
                <a:srgbClr val="FFFFFF"/>
              </a:solidFill>
            </a:endParaRPr>
          </a:p>
          <a:p>
            <a:pPr marL="1042416" lvl="1" indent="-457200">
              <a:spcBef>
                <a:spcPts val="500"/>
              </a:spcBef>
              <a:buClr>
                <a:srgbClr val="FFFFFF"/>
              </a:buClr>
              <a:buFontTx/>
              <a:buAutoNum type="arabicPeriod"/>
              <a:defRPr sz="1800">
                <a:solidFill>
                  <a:srgbClr val="000000"/>
                </a:solidFill>
              </a:defRPr>
            </a:pPr>
            <a:r>
              <a:rPr sz="2400">
                <a:solidFill>
                  <a:srgbClr val="FFFFFF"/>
                </a:solidFill>
              </a:rPr>
              <a:t>μεταρρυθμίζει τα </a:t>
            </a:r>
            <a:r>
              <a:rPr sz="2400" b="1">
                <a:solidFill>
                  <a:srgbClr val="FFFFFF"/>
                </a:solidFill>
              </a:rPr>
              <a:t>θεσμικά όργανα </a:t>
            </a:r>
            <a:r>
              <a:rPr sz="2400">
                <a:solidFill>
                  <a:srgbClr val="FFFFFF"/>
                </a:solidFill>
              </a:rPr>
              <a:t>και βελτιώνει τη </a:t>
            </a:r>
            <a:r>
              <a:rPr sz="2400" b="1">
                <a:solidFill>
                  <a:srgbClr val="FFFFFF"/>
                </a:solidFill>
              </a:rPr>
              <a:t>διαδικασία λήψης αποφάσεων </a:t>
            </a:r>
            <a:r>
              <a:rPr sz="2400">
                <a:solidFill>
                  <a:srgbClr val="FFFFFF"/>
                </a:solidFill>
              </a:rPr>
              <a:t>της ΕΕ·</a:t>
            </a:r>
          </a:p>
          <a:p>
            <a:pPr marL="1042416" lvl="1" indent="-457200">
              <a:spcBef>
                <a:spcPts val="500"/>
              </a:spcBef>
              <a:buClr>
                <a:srgbClr val="FFFFFF"/>
              </a:buClr>
              <a:buFontTx/>
              <a:buAutoNum type="arabicPeriod"/>
              <a:defRPr sz="1800">
                <a:solidFill>
                  <a:srgbClr val="000000"/>
                </a:solidFill>
              </a:defRPr>
            </a:pPr>
            <a:r>
              <a:rPr sz="2400">
                <a:solidFill>
                  <a:srgbClr val="FFFFFF"/>
                </a:solidFill>
              </a:rPr>
              <a:t>ενισχύει τη </a:t>
            </a:r>
            <a:r>
              <a:rPr sz="2400" b="1">
                <a:solidFill>
                  <a:srgbClr val="FFFFFF"/>
                </a:solidFill>
              </a:rPr>
              <a:t>δημοκρατική διάσταση </a:t>
            </a:r>
            <a:r>
              <a:rPr sz="2400">
                <a:solidFill>
                  <a:srgbClr val="FFFFFF"/>
                </a:solidFill>
              </a:rPr>
              <a:t>της ΕΕ·</a:t>
            </a:r>
          </a:p>
          <a:p>
            <a:pPr marL="1042416" lvl="1" indent="-457200">
              <a:spcBef>
                <a:spcPts val="500"/>
              </a:spcBef>
              <a:buClr>
                <a:srgbClr val="FFFFFF"/>
              </a:buClr>
              <a:buFontTx/>
              <a:buAutoNum type="arabicPeriod"/>
              <a:defRPr sz="1800">
                <a:solidFill>
                  <a:srgbClr val="000000"/>
                </a:solidFill>
              </a:defRPr>
            </a:pPr>
            <a:r>
              <a:rPr sz="2400">
                <a:solidFill>
                  <a:srgbClr val="FFFFFF"/>
                </a:solidFill>
              </a:rPr>
              <a:t>μεταρρυθμίζει τις </a:t>
            </a:r>
            <a:r>
              <a:rPr sz="2400" b="1">
                <a:solidFill>
                  <a:srgbClr val="FFFFFF"/>
                </a:solidFill>
              </a:rPr>
              <a:t>εσωτερικές πολιτικές </a:t>
            </a:r>
            <a:r>
              <a:rPr sz="2400">
                <a:solidFill>
                  <a:srgbClr val="FFFFFF"/>
                </a:solidFill>
              </a:rPr>
              <a:t>της ΕΕ·</a:t>
            </a:r>
          </a:p>
          <a:p>
            <a:pPr marL="1042416" lvl="1" indent="-457200">
              <a:spcBef>
                <a:spcPts val="500"/>
              </a:spcBef>
              <a:buClr>
                <a:srgbClr val="FFFFFF"/>
              </a:buClr>
              <a:buFontTx/>
              <a:buAutoNum type="arabicPeriod"/>
              <a:defRPr sz="1800">
                <a:solidFill>
                  <a:srgbClr val="000000"/>
                </a:solidFill>
              </a:defRPr>
            </a:pPr>
            <a:r>
              <a:rPr sz="2400">
                <a:solidFill>
                  <a:srgbClr val="FFFFFF"/>
                </a:solidFill>
              </a:rPr>
              <a:t>ενισχύει την </a:t>
            </a:r>
            <a:r>
              <a:rPr sz="2400" b="1">
                <a:solidFill>
                  <a:srgbClr val="FFFFFF"/>
                </a:solidFill>
              </a:rPr>
              <a:t>εξωτερική πολιτική </a:t>
            </a:r>
            <a:r>
              <a:rPr sz="2400">
                <a:solidFill>
                  <a:srgbClr val="FFFFFF"/>
                </a:solidFill>
              </a:rPr>
              <a:t>της ΕΕ.</a:t>
            </a:r>
          </a:p>
        </p:txBody>
      </p:sp>
    </p:spTree>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Shape 175"/>
          <p:cNvSpPr>
            <a:spLocks noGrp="1"/>
          </p:cNvSpPr>
          <p:nvPr>
            <p:ph type="title"/>
          </p:nvPr>
        </p:nvSpPr>
        <p:spPr>
          <a:xfrm>
            <a:off x="457200" y="274638"/>
            <a:ext cx="8229600" cy="1143001"/>
          </a:xfrm>
          <a:prstGeom prst="rect">
            <a:avLst/>
          </a:prstGeom>
        </p:spPr>
        <p:txBody>
          <a:bodyPr>
            <a:normAutofit fontScale="90000"/>
          </a:bodyPr>
          <a:lstStyle/>
          <a:p>
            <a:pPr lvl="0" defTabSz="365760">
              <a:defRPr sz="1800" b="0">
                <a:solidFill>
                  <a:srgbClr val="000000"/>
                </a:solidFill>
                <a:effectLst/>
              </a:defRPr>
            </a:pP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440" b="1">
                <a:solidFill>
                  <a:srgbClr val="FFC000"/>
                </a:solidFill>
                <a:effectLst>
                  <a:outerShdw blurRad="45720" dist="40640" dir="2700000" rotWithShape="0">
                    <a:srgbClr val="000000">
                      <a:alpha val="40000"/>
                    </a:srgbClr>
                  </a:outerShdw>
                </a:effectLst>
              </a:rPr>
              <a:t>ΛΙΣΑΒΩΝΑ  </a:t>
            </a:r>
            <a:br>
              <a:rPr sz="1440" b="1">
                <a:solidFill>
                  <a:srgbClr val="FFC000"/>
                </a:solidFill>
                <a:effectLst>
                  <a:outerShdw blurRad="45720" dist="40640" dir="2700000" rotWithShape="0">
                    <a:srgbClr val="000000">
                      <a:alpha val="40000"/>
                    </a:srgbClr>
                  </a:outerShdw>
                </a:effectLst>
              </a:rPr>
            </a:br>
            <a:r>
              <a:rPr sz="1440" b="1">
                <a:solidFill>
                  <a:srgbClr val="FFC000"/>
                </a:solidFill>
                <a:effectLst>
                  <a:outerShdw blurRad="45720" dist="40640" dir="2700000" rotWithShape="0">
                    <a:srgbClr val="000000">
                      <a:alpha val="40000"/>
                    </a:srgbClr>
                  </a:outerShdw>
                </a:effectLst>
              </a:rPr>
              <a:t>Θεσμικά ζητήματα</a:t>
            </a:r>
            <a:br>
              <a:rPr sz="1440" b="1">
                <a:solidFill>
                  <a:srgbClr val="FFC000"/>
                </a:solidFill>
                <a:effectLst>
                  <a:outerShdw blurRad="45720" dist="40640" dir="2700000" rotWithShape="0">
                    <a:srgbClr val="000000">
                      <a:alpha val="40000"/>
                    </a:srgbClr>
                  </a:outerShdw>
                </a:effectLst>
              </a:rPr>
            </a:br>
            <a:r>
              <a:rPr sz="1440" b="1">
                <a:solidFill>
                  <a:srgbClr val="FFC000"/>
                </a:solidFill>
                <a:effectLst>
                  <a:outerShdw blurRad="45720" dist="40640" dir="2700000" rotWithShape="0">
                    <a:srgbClr val="000000">
                      <a:alpha val="40000"/>
                    </a:srgbClr>
                  </a:outerShdw>
                </a:effectLst>
              </a:rPr>
              <a:t> </a:t>
            </a:r>
            <a:br>
              <a:rPr sz="1440" b="1">
                <a:solidFill>
                  <a:srgbClr val="FFC000"/>
                </a:solidFill>
                <a:effectLst>
                  <a:outerShdw blurRad="45720" dist="40640" dir="2700000" rotWithShape="0">
                    <a:srgbClr val="000000">
                      <a:alpha val="40000"/>
                    </a:srgbClr>
                  </a:outerShdw>
                </a:effectLst>
              </a:rPr>
            </a:br>
            <a:endParaRPr sz="1440" b="1">
              <a:solidFill>
                <a:srgbClr val="FFC000"/>
              </a:solidFill>
              <a:effectLst>
                <a:outerShdw blurRad="45720" dist="40640" dir="2700000" rotWithShape="0">
                  <a:srgbClr val="000000">
                    <a:alpha val="40000"/>
                  </a:srgbClr>
                </a:outerShdw>
              </a:effectLst>
            </a:endParaRPr>
          </a:p>
        </p:txBody>
      </p:sp>
      <p:sp>
        <p:nvSpPr>
          <p:cNvPr id="176" name="Shape 176"/>
          <p:cNvSpPr>
            <a:spLocks noGrp="1"/>
          </p:cNvSpPr>
          <p:nvPr>
            <p:ph type="body" idx="1"/>
          </p:nvPr>
        </p:nvSpPr>
        <p:spPr>
          <a:xfrm>
            <a:off x="457200" y="1600200"/>
            <a:ext cx="8229600" cy="4709160"/>
          </a:xfrm>
          <a:prstGeom prst="rect">
            <a:avLst/>
          </a:prstGeom>
        </p:spPr>
        <p:txBody>
          <a:bodyPr/>
          <a:lstStyle/>
          <a:p>
            <a:pPr marL="835304" lvl="0" indent="-715975" defTabSz="795527">
              <a:lnSpc>
                <a:spcPct val="80000"/>
              </a:lnSpc>
              <a:spcBef>
                <a:spcPts val="200"/>
              </a:spcBef>
              <a:defRPr sz="1800">
                <a:solidFill>
                  <a:srgbClr val="000000"/>
                </a:solidFill>
              </a:defRPr>
            </a:pPr>
            <a:r>
              <a:rPr sz="1218">
                <a:solidFill>
                  <a:srgbClr val="FFFFFF"/>
                </a:solidFill>
              </a:rPr>
              <a:t>Η μεταρρύθμιση των θεσμικών οργάνων της ΕΕ ήταν αναγκαία λόγω της </a:t>
            </a:r>
            <a:r>
              <a:rPr sz="1218" b="1">
                <a:solidFill>
                  <a:srgbClr val="FFFFFF"/>
                </a:solidFill>
              </a:rPr>
              <a:t>αύξησης του αριθμού των κρατών μελών</a:t>
            </a:r>
            <a:r>
              <a:rPr sz="1218">
                <a:solidFill>
                  <a:srgbClr val="FFFFFF"/>
                </a:solidFill>
              </a:rPr>
              <a:t>. Η συνθήκη της Λισσαβώνας αλλάζει συνεπώς τους κανόνες όσον αφορά:</a:t>
            </a:r>
            <a:endParaRPr sz="609">
              <a:solidFill>
                <a:srgbClr val="FFFFFF"/>
              </a:solidFill>
            </a:endParaRPr>
          </a:p>
          <a:p>
            <a:pPr marL="357987" lvl="0" indent="-238658" defTabSz="795527">
              <a:lnSpc>
                <a:spcPct val="80000"/>
              </a:lnSpc>
              <a:spcBef>
                <a:spcPts val="100"/>
              </a:spcBef>
              <a:buSzTx/>
              <a:buNone/>
              <a:defRPr sz="1800">
                <a:solidFill>
                  <a:srgbClr val="000000"/>
                </a:solidFill>
              </a:defRPr>
            </a:pPr>
            <a:endParaRPr sz="4872">
              <a:solidFill>
                <a:srgbClr val="FFFFFF"/>
              </a:solidFill>
            </a:endParaRPr>
          </a:p>
          <a:p>
            <a:pPr marL="1084569" lvl="1" indent="-575431" defTabSz="795527">
              <a:lnSpc>
                <a:spcPct val="80000"/>
              </a:lnSpc>
              <a:spcBef>
                <a:spcPts val="200"/>
              </a:spcBef>
              <a:buClr>
                <a:srgbClr val="FFFFFF"/>
              </a:buClr>
              <a:defRPr sz="1800">
                <a:solidFill>
                  <a:srgbClr val="000000"/>
                </a:solidFill>
              </a:defRPr>
            </a:pPr>
            <a:r>
              <a:rPr sz="1218">
                <a:solidFill>
                  <a:srgbClr val="FFFFFF"/>
                </a:solidFill>
              </a:rPr>
              <a:t> τη </a:t>
            </a:r>
            <a:r>
              <a:rPr sz="1218" b="1">
                <a:solidFill>
                  <a:srgbClr val="FFC000"/>
                </a:solidFill>
              </a:rPr>
              <a:t>σύνθεση</a:t>
            </a:r>
            <a:r>
              <a:rPr sz="1218">
                <a:solidFill>
                  <a:srgbClr val="FFFFFF"/>
                </a:solidFill>
              </a:rPr>
              <a:t> της </a:t>
            </a:r>
            <a:r>
              <a:rPr sz="1218" b="1">
                <a:solidFill>
                  <a:srgbClr val="FFC000"/>
                </a:solidFill>
              </a:rPr>
              <a:t>Επιτροπής</a:t>
            </a:r>
            <a:r>
              <a:rPr sz="1218">
                <a:solidFill>
                  <a:srgbClr val="FFFFFF"/>
                </a:solidFill>
              </a:rPr>
              <a:t> (Ύπατος Εκπρόσωπος για θέματα εξωτερικής πολιτικής, τροποποίηση του διορισμού του προέδρου της Επιτροπής), </a:t>
            </a:r>
            <a:endParaRPr sz="522">
              <a:solidFill>
                <a:srgbClr val="FFFFFF"/>
              </a:solidFill>
            </a:endParaRPr>
          </a:p>
          <a:p>
            <a:pPr marL="1084569" lvl="1" indent="-575431" defTabSz="795527">
              <a:lnSpc>
                <a:spcPct val="80000"/>
              </a:lnSpc>
              <a:spcBef>
                <a:spcPts val="200"/>
              </a:spcBef>
              <a:buClr>
                <a:srgbClr val="FFFFFF"/>
              </a:buClr>
              <a:defRPr sz="1800">
                <a:solidFill>
                  <a:srgbClr val="000000"/>
                </a:solidFill>
              </a:defRPr>
            </a:pPr>
            <a:r>
              <a:rPr sz="1218">
                <a:solidFill>
                  <a:srgbClr val="FFFFFF"/>
                </a:solidFill>
              </a:rPr>
              <a:t>του </a:t>
            </a:r>
            <a:r>
              <a:rPr sz="1218" b="1">
                <a:solidFill>
                  <a:srgbClr val="FFC000"/>
                </a:solidFill>
              </a:rPr>
              <a:t>Ευρωπαϊκού Κοινοβουλίου </a:t>
            </a:r>
            <a:endParaRPr sz="522">
              <a:solidFill>
                <a:srgbClr val="FFFFFF"/>
              </a:solidFill>
            </a:endParaRPr>
          </a:p>
          <a:p>
            <a:pPr marL="1344442" lvl="2" indent="-556869" defTabSz="795527">
              <a:lnSpc>
                <a:spcPct val="80000"/>
              </a:lnSpc>
              <a:spcBef>
                <a:spcPts val="200"/>
              </a:spcBef>
              <a:buClr>
                <a:srgbClr val="FFFFFF"/>
              </a:buClr>
              <a:buFont typeface="Wingdings"/>
              <a:defRPr sz="1800">
                <a:solidFill>
                  <a:srgbClr val="000000"/>
                </a:solidFill>
              </a:defRPr>
            </a:pPr>
            <a:r>
              <a:rPr sz="1218" u="sng">
                <a:solidFill>
                  <a:srgbClr val="FFFFFF"/>
                </a:solidFill>
              </a:rPr>
              <a:t>Νομοθετικές διαδικασίες </a:t>
            </a:r>
            <a:r>
              <a:rPr sz="1218">
                <a:solidFill>
                  <a:srgbClr val="FFFFFF"/>
                </a:solidFill>
              </a:rPr>
              <a:t>-Ενισχύονται οι εξουσίες του ΕΚ που πλέον συννομοθετεί με το Συμβούλιο για τα περισσότερα θέματα (επίδραση στη λύση προβλημάτων της διαχείρισης του Σένγκεν, την παραχώρηση ασυλίας, συνεργασία στον τομέα του Αστικού Δικαίου και της καταπολέμησης του οργανωμένου εγκλήματος), </a:t>
            </a:r>
            <a:endParaRPr sz="4872">
              <a:solidFill>
                <a:srgbClr val="FFFFFF"/>
              </a:solidFill>
            </a:endParaRPr>
          </a:p>
          <a:p>
            <a:pPr marL="1344442" lvl="2" indent="-556869" defTabSz="795527">
              <a:lnSpc>
                <a:spcPct val="80000"/>
              </a:lnSpc>
              <a:spcBef>
                <a:spcPts val="200"/>
              </a:spcBef>
              <a:buClr>
                <a:srgbClr val="FFFFFF"/>
              </a:buClr>
              <a:buFont typeface="Wingdings"/>
              <a:defRPr sz="1800">
                <a:solidFill>
                  <a:srgbClr val="000000"/>
                </a:solidFill>
              </a:defRPr>
            </a:pPr>
            <a:r>
              <a:rPr sz="1218" u="sng">
                <a:solidFill>
                  <a:srgbClr val="FFFFFF"/>
                </a:solidFill>
              </a:rPr>
              <a:t>Δημοσιονομικές εξουσίες </a:t>
            </a:r>
            <a:r>
              <a:rPr sz="1218">
                <a:solidFill>
                  <a:srgbClr val="FFFFFF"/>
                </a:solidFill>
              </a:rPr>
              <a:t>- λαμβάνει οριστικές αποφάσεις για την έγκριση του Ευρωπαϊκού Προϋπολογισμού και κυρίως ως προς την κάλυψη των υποχρεωτικών δαπανών. </a:t>
            </a:r>
            <a:endParaRPr sz="4872">
              <a:solidFill>
                <a:srgbClr val="FFFFFF"/>
              </a:solidFill>
            </a:endParaRPr>
          </a:p>
          <a:p>
            <a:pPr marL="1344442" lvl="2" indent="-556869" defTabSz="795527">
              <a:lnSpc>
                <a:spcPct val="80000"/>
              </a:lnSpc>
              <a:spcBef>
                <a:spcPts val="200"/>
              </a:spcBef>
              <a:buClr>
                <a:srgbClr val="FFFFFF"/>
              </a:buClr>
              <a:buFont typeface="Wingdings"/>
              <a:defRPr sz="1800">
                <a:solidFill>
                  <a:srgbClr val="000000"/>
                </a:solidFill>
              </a:defRPr>
            </a:pPr>
            <a:r>
              <a:rPr sz="1218" u="sng">
                <a:solidFill>
                  <a:srgbClr val="FFFFFF"/>
                </a:solidFill>
              </a:rPr>
              <a:t>Εξωτερικές σχέσεις </a:t>
            </a:r>
            <a:r>
              <a:rPr sz="1218">
                <a:solidFill>
                  <a:srgbClr val="FFFFFF"/>
                </a:solidFill>
              </a:rPr>
              <a:t>- Αυξάνεται ο ρόλος του Κοινοβουλίου στη σύναψη των διεθνών συνθηκών  (έγκριση συμφωνιών σύνδεσης)</a:t>
            </a:r>
            <a:endParaRPr sz="4872">
              <a:solidFill>
                <a:srgbClr val="FFFFFF"/>
              </a:solidFill>
            </a:endParaRPr>
          </a:p>
          <a:p>
            <a:pPr marL="1344442" lvl="2" indent="-556869" defTabSz="795527">
              <a:lnSpc>
                <a:spcPct val="80000"/>
              </a:lnSpc>
              <a:spcBef>
                <a:spcPts val="200"/>
              </a:spcBef>
              <a:buClr>
                <a:srgbClr val="FFFFFF"/>
              </a:buClr>
              <a:buFont typeface="Wingdings"/>
              <a:defRPr sz="1800">
                <a:solidFill>
                  <a:srgbClr val="000000"/>
                </a:solidFill>
              </a:defRPr>
            </a:pPr>
            <a:r>
              <a:rPr sz="1218">
                <a:solidFill>
                  <a:srgbClr val="FFFFFF"/>
                </a:solidFill>
              </a:rPr>
              <a:t>Πολιτικό έλεγχο της Επιτροπής - και στην διαχείριση της επιτροπολογίας</a:t>
            </a:r>
            <a:endParaRPr sz="4872">
              <a:solidFill>
                <a:srgbClr val="FFFFFF"/>
              </a:solidFill>
            </a:endParaRPr>
          </a:p>
          <a:p>
            <a:pPr marL="1043467" lvl="1" indent="-534329" defTabSz="795527">
              <a:lnSpc>
                <a:spcPct val="80000"/>
              </a:lnSpc>
              <a:spcBef>
                <a:spcPts val="200"/>
              </a:spcBef>
              <a:buClr>
                <a:srgbClr val="FFFFFF"/>
              </a:buClr>
              <a:defRPr sz="1800">
                <a:solidFill>
                  <a:srgbClr val="000000"/>
                </a:solidFill>
              </a:defRPr>
            </a:pPr>
            <a:r>
              <a:rPr sz="1131">
                <a:solidFill>
                  <a:srgbClr val="FFFFFF"/>
                </a:solidFill>
              </a:rPr>
              <a:t>Το </a:t>
            </a:r>
            <a:r>
              <a:rPr sz="1131" b="1">
                <a:solidFill>
                  <a:srgbClr val="FFC000"/>
                </a:solidFill>
              </a:rPr>
              <a:t>Ευρωπαϊκό Συμβούλιο </a:t>
            </a:r>
            <a:r>
              <a:rPr sz="1131">
                <a:solidFill>
                  <a:srgbClr val="FFFFFF"/>
                </a:solidFill>
              </a:rPr>
              <a:t>αποκτά θεσμικό χαρ/ρα &amp; αρχίζει να εκτελεί τα καθήκοντά του ο</a:t>
            </a:r>
            <a:r>
              <a:rPr sz="1131" b="1">
                <a:solidFill>
                  <a:srgbClr val="FFFFFF"/>
                </a:solidFill>
              </a:rPr>
              <a:t> </a:t>
            </a:r>
            <a:r>
              <a:rPr sz="1131" b="1" u="sng">
                <a:solidFill>
                  <a:srgbClr val="FFFFFF"/>
                </a:solidFill>
              </a:rPr>
              <a:t>πρώτος πρόεδρος του Συμβουλίου της Ευρώπης</a:t>
            </a:r>
            <a:r>
              <a:rPr sz="1131">
                <a:solidFill>
                  <a:srgbClr val="FFFFFF"/>
                </a:solidFill>
              </a:rPr>
              <a:t> με θητεία 2,5 χρόνια . </a:t>
            </a:r>
            <a:endParaRPr sz="522">
              <a:solidFill>
                <a:srgbClr val="FFFFFF"/>
              </a:solidFill>
            </a:endParaRPr>
          </a:p>
          <a:p>
            <a:pPr marL="1084569" lvl="1" indent="-575431" defTabSz="795527">
              <a:lnSpc>
                <a:spcPct val="80000"/>
              </a:lnSpc>
              <a:spcBef>
                <a:spcPts val="200"/>
              </a:spcBef>
              <a:buClr>
                <a:srgbClr val="FFFFFF"/>
              </a:buClr>
              <a:defRPr sz="1800">
                <a:solidFill>
                  <a:srgbClr val="000000"/>
                </a:solidFill>
              </a:defRPr>
            </a:pPr>
            <a:r>
              <a:rPr sz="1218">
                <a:solidFill>
                  <a:srgbClr val="FFFFFF"/>
                </a:solidFill>
              </a:rPr>
              <a:t> της </a:t>
            </a:r>
            <a:r>
              <a:rPr sz="1218" b="1">
                <a:solidFill>
                  <a:srgbClr val="FFC000"/>
                </a:solidFill>
              </a:rPr>
              <a:t>Επιτροπής των Περιφερειών </a:t>
            </a:r>
            <a:r>
              <a:rPr sz="1218">
                <a:solidFill>
                  <a:srgbClr val="FFFFFF"/>
                </a:solidFill>
              </a:rPr>
              <a:t>και </a:t>
            </a:r>
            <a:endParaRPr sz="522">
              <a:solidFill>
                <a:srgbClr val="FFFFFF"/>
              </a:solidFill>
            </a:endParaRPr>
          </a:p>
          <a:p>
            <a:pPr marL="1084569" lvl="1" indent="-575431" defTabSz="795527">
              <a:lnSpc>
                <a:spcPct val="80000"/>
              </a:lnSpc>
              <a:spcBef>
                <a:spcPts val="200"/>
              </a:spcBef>
              <a:buClr>
                <a:srgbClr val="FFFFFF"/>
              </a:buClr>
              <a:defRPr sz="1800">
                <a:solidFill>
                  <a:srgbClr val="000000"/>
                </a:solidFill>
              </a:defRPr>
            </a:pPr>
            <a:r>
              <a:rPr sz="1218">
                <a:solidFill>
                  <a:srgbClr val="FFFFFF"/>
                </a:solidFill>
              </a:rPr>
              <a:t>της </a:t>
            </a:r>
            <a:r>
              <a:rPr sz="1218" b="1">
                <a:solidFill>
                  <a:srgbClr val="FFC000"/>
                </a:solidFill>
              </a:rPr>
              <a:t>Ευρωπαϊκής Οικονομικής και Κοινωνικής Επιτροπής</a:t>
            </a:r>
            <a:r>
              <a:rPr sz="1218">
                <a:solidFill>
                  <a:srgbClr val="FFFFFF"/>
                </a:solidFill>
              </a:rPr>
              <a:t>.</a:t>
            </a:r>
            <a:endParaRPr sz="522">
              <a:solidFill>
                <a:srgbClr val="FFFFFF"/>
              </a:solidFill>
            </a:endParaRPr>
          </a:p>
          <a:p>
            <a:pPr marL="246613" lvl="1" indent="262524" defTabSz="795527">
              <a:lnSpc>
                <a:spcPct val="80000"/>
              </a:lnSpc>
              <a:spcBef>
                <a:spcPts val="100"/>
              </a:spcBef>
              <a:buSzTx/>
              <a:buNone/>
              <a:defRPr sz="1800">
                <a:solidFill>
                  <a:srgbClr val="000000"/>
                </a:solidFill>
              </a:defRPr>
            </a:pPr>
            <a:endParaRPr sz="4872">
              <a:solidFill>
                <a:srgbClr val="FFFFFF"/>
              </a:solidFill>
            </a:endParaRPr>
          </a:p>
          <a:p>
            <a:pPr marL="835304" lvl="0" indent="-715975" defTabSz="795527">
              <a:lnSpc>
                <a:spcPct val="80000"/>
              </a:lnSpc>
              <a:spcBef>
                <a:spcPts val="200"/>
              </a:spcBef>
              <a:defRPr sz="1800">
                <a:solidFill>
                  <a:srgbClr val="000000"/>
                </a:solidFill>
              </a:defRPr>
            </a:pPr>
            <a:r>
              <a:rPr sz="1218">
                <a:solidFill>
                  <a:srgbClr val="FFFFFF"/>
                </a:solidFill>
              </a:rPr>
              <a:t>Επιπλέον, η συνθήκη της Λισσαβώνας αλλάζει </a:t>
            </a:r>
            <a:r>
              <a:rPr sz="1218" b="1">
                <a:solidFill>
                  <a:srgbClr val="FFFFFF"/>
                </a:solidFill>
              </a:rPr>
              <a:t>τη διαδικασία λήψης αποφάσεων</a:t>
            </a:r>
            <a:r>
              <a:rPr sz="1218">
                <a:solidFill>
                  <a:srgbClr val="FFFFFF"/>
                </a:solidFill>
              </a:rPr>
              <a:t> εντός του </a:t>
            </a:r>
            <a:r>
              <a:rPr sz="1218" b="1">
                <a:solidFill>
                  <a:srgbClr val="FFC000"/>
                </a:solidFill>
              </a:rPr>
              <a:t>Συμβούλιου</a:t>
            </a:r>
            <a:r>
              <a:rPr sz="1218">
                <a:solidFill>
                  <a:srgbClr val="FFFFFF"/>
                </a:solidFill>
              </a:rPr>
              <a:t>. Καταργεί το παλαιό σύστημα στάθμισης των ψήφων και προβαίνει σε </a:t>
            </a:r>
            <a:r>
              <a:rPr sz="1218" b="1">
                <a:solidFill>
                  <a:srgbClr val="FFFFFF"/>
                </a:solidFill>
              </a:rPr>
              <a:t>νέο ορισμό</a:t>
            </a:r>
            <a:r>
              <a:rPr sz="1218">
                <a:solidFill>
                  <a:srgbClr val="FFFFFF"/>
                </a:solidFill>
              </a:rPr>
              <a:t> της ειδικής πλειοψηφίας για την ψήφιση των αποφάσεων.</a:t>
            </a: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Shape 59"/>
          <p:cNvSpPr>
            <a:spLocks noGrp="1"/>
          </p:cNvSpPr>
          <p:nvPr>
            <p:ph type="body" idx="1"/>
          </p:nvPr>
        </p:nvSpPr>
        <p:spPr>
          <a:xfrm>
            <a:off x="323527" y="1700213"/>
            <a:ext cx="8568954" cy="4392613"/>
          </a:xfrm>
          <a:prstGeom prst="rect">
            <a:avLst/>
          </a:prstGeom>
        </p:spPr>
        <p:txBody>
          <a:bodyPr/>
          <a:lstStyle/>
          <a:p>
            <a:pPr marL="258699" lvl="0" indent="-258699" defTabSz="886968">
              <a:spcBef>
                <a:spcPts val="1600"/>
              </a:spcBef>
              <a:buClr>
                <a:srgbClr val="336699"/>
              </a:buClr>
              <a:defRPr sz="1800">
                <a:solidFill>
                  <a:srgbClr val="000000"/>
                </a:solidFill>
              </a:defRPr>
            </a:pPr>
            <a:endParaRPr sz="1164">
              <a:solidFill>
                <a:srgbClr val="FFFFFF"/>
              </a:solidFill>
              <a:latin typeface="Arial"/>
              <a:ea typeface="Arial"/>
              <a:cs typeface="Arial"/>
              <a:sym typeface="Arial"/>
            </a:endParaRPr>
          </a:p>
          <a:p>
            <a:pPr marL="258699" lvl="0" indent="-258699" defTabSz="886968">
              <a:spcBef>
                <a:spcPts val="1600"/>
              </a:spcBef>
              <a:buClr>
                <a:srgbClr val="336699"/>
              </a:buClr>
              <a:defRPr sz="1800">
                <a:solidFill>
                  <a:srgbClr val="000000"/>
                </a:solidFill>
              </a:defRPr>
            </a:pPr>
            <a:endParaRPr sz="1164">
              <a:solidFill>
                <a:srgbClr val="FFFFFF"/>
              </a:solidFill>
              <a:latin typeface="Arial"/>
              <a:ea typeface="Arial"/>
              <a:cs typeface="Arial"/>
              <a:sym typeface="Arial"/>
            </a:endParaRPr>
          </a:p>
          <a:p>
            <a:pPr marL="258699" lvl="0" indent="-258699" defTabSz="886968">
              <a:spcBef>
                <a:spcPts val="1600"/>
              </a:spcBef>
              <a:buClr>
                <a:srgbClr val="336699"/>
              </a:buClr>
              <a:defRPr sz="1800">
                <a:solidFill>
                  <a:srgbClr val="000000"/>
                </a:solidFill>
              </a:defRPr>
            </a:pPr>
            <a:endParaRPr sz="1164">
              <a:solidFill>
                <a:srgbClr val="FFFFFF"/>
              </a:solidFill>
              <a:latin typeface="Arial"/>
              <a:ea typeface="Arial"/>
              <a:cs typeface="Arial"/>
              <a:sym typeface="Arial"/>
            </a:endParaRPr>
          </a:p>
          <a:p>
            <a:pPr marL="399135" lvl="0" indent="-266090" algn="ctr" defTabSz="886968">
              <a:spcBef>
                <a:spcPts val="800"/>
              </a:spcBef>
              <a:buSzTx/>
              <a:buNone/>
              <a:defRPr sz="1800">
                <a:solidFill>
                  <a:srgbClr val="000000"/>
                </a:solidFill>
              </a:defRPr>
            </a:pPr>
            <a:r>
              <a:rPr sz="3395" b="1">
                <a:solidFill>
                  <a:srgbClr val="FFC000"/>
                </a:solidFill>
              </a:rPr>
              <a:t>Η διαδικασία λήψης αποφάσεων στην ΕΕ</a:t>
            </a:r>
          </a:p>
          <a:p>
            <a:pPr marL="399135" lvl="0" indent="-266090" algn="ctr" defTabSz="886968">
              <a:spcBef>
                <a:spcPts val="800"/>
              </a:spcBef>
              <a:buSzTx/>
              <a:buNone/>
              <a:defRPr sz="1800">
                <a:solidFill>
                  <a:srgbClr val="000000"/>
                </a:solidFill>
              </a:defRPr>
            </a:pPr>
            <a:r>
              <a:rPr sz="3395" b="1">
                <a:solidFill>
                  <a:srgbClr val="FFC000"/>
                </a:solidFill>
              </a:rPr>
              <a:t> και ο ρόλος των κρατών μελών και άλλων δρώντων σε αυτή.</a:t>
            </a:r>
          </a:p>
          <a:p>
            <a:pPr marL="258699" lvl="0" indent="-258699" algn="ctr" defTabSz="886968">
              <a:spcBef>
                <a:spcPts val="1600"/>
              </a:spcBef>
              <a:buSzTx/>
              <a:buNone/>
              <a:defRPr sz="1800">
                <a:solidFill>
                  <a:srgbClr val="000000"/>
                </a:solidFill>
              </a:defRPr>
            </a:pPr>
            <a:endParaRPr sz="2716" b="1">
              <a:solidFill>
                <a:srgbClr val="FFFFFF"/>
              </a:solidFill>
            </a:endParaRPr>
          </a:p>
          <a:p>
            <a:pPr marL="258699" lvl="0" indent="-258699" algn="ctr" defTabSz="886968">
              <a:spcBef>
                <a:spcPts val="1600"/>
              </a:spcBef>
              <a:buSzTx/>
              <a:buNone/>
              <a:defRPr sz="1800">
                <a:solidFill>
                  <a:srgbClr val="000000"/>
                </a:solidFill>
              </a:defRPr>
            </a:pPr>
            <a:r>
              <a:rPr sz="2716" b="1">
                <a:solidFill>
                  <a:srgbClr val="FFFFFF"/>
                </a:solidFill>
                <a:latin typeface="Arial"/>
                <a:ea typeface="Arial"/>
                <a:cs typeface="Arial"/>
                <a:sym typeface="Arial"/>
              </a:rPr>
              <a:t>	</a:t>
            </a:r>
          </a:p>
        </p:txBody>
      </p:sp>
    </p:spTree>
  </p:cSld>
  <p:clrMapOvr>
    <a:masterClrMapping/>
  </p:clrMapOvr>
  <p:transition spd="med"/>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Shape 178"/>
          <p:cNvSpPr>
            <a:spLocks noGrp="1"/>
          </p:cNvSpPr>
          <p:nvPr>
            <p:ph type="title"/>
          </p:nvPr>
        </p:nvSpPr>
        <p:spPr>
          <a:xfrm>
            <a:off x="457200" y="274638"/>
            <a:ext cx="8229600" cy="1143001"/>
          </a:xfrm>
          <a:prstGeom prst="rect">
            <a:avLst/>
          </a:prstGeom>
        </p:spPr>
        <p:txBody>
          <a:bodyPr>
            <a:normAutofit fontScale="90000"/>
          </a:bodyPr>
          <a:lstStyle/>
          <a:p>
            <a:pPr lvl="0" defTabSz="365760">
              <a:defRPr sz="1800" b="0">
                <a:solidFill>
                  <a:srgbClr val="000000"/>
                </a:solidFill>
                <a:effectLst/>
              </a:defRPr>
            </a:pP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440" b="1">
                <a:solidFill>
                  <a:srgbClr val="FFC000"/>
                </a:solidFill>
                <a:effectLst>
                  <a:outerShdw blurRad="45720" dist="40640" dir="2700000" rotWithShape="0">
                    <a:srgbClr val="000000">
                      <a:alpha val="40000"/>
                    </a:srgbClr>
                  </a:outerShdw>
                </a:effectLst>
              </a:rPr>
              <a:t>ΛΙΣΑΒΩΝΑ  </a:t>
            </a:r>
            <a:br>
              <a:rPr sz="1440" b="1">
                <a:solidFill>
                  <a:srgbClr val="FFC000"/>
                </a:solidFill>
                <a:effectLst>
                  <a:outerShdw blurRad="45720" dist="40640" dir="2700000" rotWithShape="0">
                    <a:srgbClr val="000000">
                      <a:alpha val="40000"/>
                    </a:srgbClr>
                  </a:outerShdw>
                </a:effectLst>
              </a:rPr>
            </a:br>
            <a:r>
              <a:rPr sz="1440" b="1">
                <a:solidFill>
                  <a:srgbClr val="FFC000"/>
                </a:solidFill>
                <a:effectLst>
                  <a:outerShdw blurRad="45720" dist="40640" dir="2700000" rotWithShape="0">
                    <a:srgbClr val="000000">
                      <a:alpha val="40000"/>
                    </a:srgbClr>
                  </a:outerShdw>
                </a:effectLst>
              </a:rPr>
              <a:t>Θεσμικά ζητήματα</a:t>
            </a:r>
            <a:br>
              <a:rPr sz="1440" b="1">
                <a:solidFill>
                  <a:srgbClr val="FFC000"/>
                </a:solidFill>
                <a:effectLst>
                  <a:outerShdw blurRad="45720" dist="40640" dir="2700000" rotWithShape="0">
                    <a:srgbClr val="000000">
                      <a:alpha val="40000"/>
                    </a:srgbClr>
                  </a:outerShdw>
                </a:effectLst>
              </a:rPr>
            </a:br>
            <a:r>
              <a:rPr sz="1440" b="1">
                <a:solidFill>
                  <a:srgbClr val="FFC000"/>
                </a:solidFill>
                <a:effectLst>
                  <a:outerShdw blurRad="45720" dist="40640" dir="2700000" rotWithShape="0">
                    <a:srgbClr val="000000">
                      <a:alpha val="40000"/>
                    </a:srgbClr>
                  </a:outerShdw>
                </a:effectLst>
              </a:rPr>
              <a:t> </a:t>
            </a:r>
            <a:br>
              <a:rPr sz="1440" b="1">
                <a:solidFill>
                  <a:srgbClr val="FFC000"/>
                </a:solidFill>
                <a:effectLst>
                  <a:outerShdw blurRad="45720" dist="40640" dir="2700000" rotWithShape="0">
                    <a:srgbClr val="000000">
                      <a:alpha val="40000"/>
                    </a:srgbClr>
                  </a:outerShdw>
                </a:effectLst>
              </a:rPr>
            </a:br>
            <a:endParaRPr sz="1440" b="1">
              <a:solidFill>
                <a:srgbClr val="FFC000"/>
              </a:solidFill>
              <a:effectLst>
                <a:outerShdw blurRad="45720" dist="40640" dir="2700000" rotWithShape="0">
                  <a:srgbClr val="000000">
                    <a:alpha val="40000"/>
                  </a:srgbClr>
                </a:outerShdw>
              </a:effectLst>
            </a:endParaRPr>
          </a:p>
        </p:txBody>
      </p:sp>
      <p:sp>
        <p:nvSpPr>
          <p:cNvPr id="179" name="Shape 179"/>
          <p:cNvSpPr>
            <a:spLocks noGrp="1"/>
          </p:cNvSpPr>
          <p:nvPr>
            <p:ph type="body" idx="1"/>
          </p:nvPr>
        </p:nvSpPr>
        <p:spPr>
          <a:xfrm>
            <a:off x="457200" y="1600200"/>
            <a:ext cx="8229600" cy="4709160"/>
          </a:xfrm>
          <a:prstGeom prst="rect">
            <a:avLst/>
          </a:prstGeom>
        </p:spPr>
        <p:txBody>
          <a:bodyPr/>
          <a:lstStyle/>
          <a:p>
            <a:pPr marL="357987" lvl="0" indent="-238658" defTabSz="795527">
              <a:lnSpc>
                <a:spcPct val="80000"/>
              </a:lnSpc>
              <a:spcBef>
                <a:spcPts val="500"/>
              </a:spcBef>
              <a:buSzTx/>
              <a:buNone/>
              <a:defRPr sz="1800">
                <a:solidFill>
                  <a:srgbClr val="000000"/>
                </a:solidFill>
              </a:defRPr>
            </a:pPr>
            <a:r>
              <a:rPr sz="2088">
                <a:solidFill>
                  <a:srgbClr val="FFFFFF"/>
                </a:solidFill>
              </a:rPr>
              <a:t>     Οι θεσμικοί και νομικοί νεωτερισμοί της νέας διακυβέρνησης της ΕΕ προσφέρουν αναμφίβολα ορισμένες δυναμικές προοπτικές:</a:t>
            </a:r>
            <a:endParaRPr sz="957">
              <a:solidFill>
                <a:srgbClr val="FFFFFF"/>
              </a:solidFill>
            </a:endParaRPr>
          </a:p>
          <a:p>
            <a:pPr marL="357987" lvl="0" indent="-238658" defTabSz="795527">
              <a:lnSpc>
                <a:spcPct val="80000"/>
              </a:lnSpc>
              <a:spcBef>
                <a:spcPts val="200"/>
              </a:spcBef>
              <a:buSzTx/>
              <a:buNone/>
              <a:defRPr sz="1800">
                <a:solidFill>
                  <a:srgbClr val="000000"/>
                </a:solidFill>
              </a:defRPr>
            </a:pPr>
            <a:endParaRPr sz="5220">
              <a:solidFill>
                <a:srgbClr val="FFFFFF"/>
              </a:solidFill>
            </a:endParaRPr>
          </a:p>
          <a:p>
            <a:pPr marL="900393" lvl="0" indent="-781063" defTabSz="795527">
              <a:lnSpc>
                <a:spcPct val="80000"/>
              </a:lnSpc>
              <a:spcBef>
                <a:spcPts val="500"/>
              </a:spcBef>
              <a:defRPr sz="1800">
                <a:solidFill>
                  <a:srgbClr val="000000"/>
                </a:solidFill>
              </a:defRPr>
            </a:pPr>
            <a:r>
              <a:rPr sz="2088">
                <a:solidFill>
                  <a:srgbClr val="FFFFFF"/>
                </a:solidFill>
              </a:rPr>
              <a:t>την </a:t>
            </a:r>
            <a:r>
              <a:rPr sz="2088" b="1">
                <a:solidFill>
                  <a:srgbClr val="FFFFFF"/>
                </a:solidFill>
              </a:rPr>
              <a:t>διαμόρφωση ευρωπαϊκής εκτελεστικής εξουσίας</a:t>
            </a:r>
            <a:r>
              <a:rPr sz="2088">
                <a:solidFill>
                  <a:srgbClr val="FFFFFF"/>
                </a:solidFill>
              </a:rPr>
              <a:t> μέσω της </a:t>
            </a:r>
            <a:r>
              <a:rPr sz="2088" b="1">
                <a:solidFill>
                  <a:srgbClr val="FFFFFF"/>
                </a:solidFill>
              </a:rPr>
              <a:t>ενδεχόμενης συγχώνευσης </a:t>
            </a:r>
            <a:r>
              <a:rPr sz="2088">
                <a:solidFill>
                  <a:srgbClr val="FFFFFF"/>
                </a:solidFill>
              </a:rPr>
              <a:t>των ιδιοτήτων του Ευρωπαϊκού Συμβουλίου και της Ευρωπαϊκής Επιτροπής.</a:t>
            </a:r>
            <a:endParaRPr sz="957">
              <a:solidFill>
                <a:srgbClr val="FFFFFF"/>
              </a:solidFill>
            </a:endParaRPr>
          </a:p>
          <a:p>
            <a:pPr marL="477316" lvl="0" indent="-357987" defTabSz="795527">
              <a:lnSpc>
                <a:spcPct val="80000"/>
              </a:lnSpc>
              <a:spcBef>
                <a:spcPts val="200"/>
              </a:spcBef>
              <a:defRPr sz="1800">
                <a:solidFill>
                  <a:srgbClr val="000000"/>
                </a:solidFill>
              </a:defRPr>
            </a:pPr>
            <a:endParaRPr sz="5220">
              <a:solidFill>
                <a:srgbClr val="FFFFFF"/>
              </a:solidFill>
            </a:endParaRPr>
          </a:p>
          <a:p>
            <a:pPr marL="357987" lvl="0" indent="-238658" defTabSz="795527">
              <a:lnSpc>
                <a:spcPct val="80000"/>
              </a:lnSpc>
              <a:spcBef>
                <a:spcPts val="500"/>
              </a:spcBef>
              <a:buSzTx/>
              <a:buNone/>
              <a:defRPr sz="1800">
                <a:solidFill>
                  <a:srgbClr val="000000"/>
                </a:solidFill>
              </a:defRPr>
            </a:pPr>
            <a:r>
              <a:rPr sz="2088">
                <a:solidFill>
                  <a:srgbClr val="FFFFFF"/>
                </a:solidFill>
              </a:rPr>
              <a:t>     Επίσης, οι προοπτικές αυτές θα εξαρτηθούν σε μεγάλο βαθμό από την άσκηση ψηφοφοριών στο πλαίσιο του Συμβουλίου με βάση το σύστημα της διπλής πλειοψηφίας, από την μείωση του αριθμού των επιτρόπων στα 2/3 του αριθμού των κρατών μελών, κλπ. </a:t>
            </a:r>
            <a:br>
              <a:rPr sz="2088">
                <a:solidFill>
                  <a:srgbClr val="FFFFFF"/>
                </a:solidFill>
              </a:rPr>
            </a:br>
            <a:endParaRPr sz="2088">
              <a:solidFill>
                <a:srgbClr val="FFFFFF"/>
              </a:solidFill>
            </a:endParaRPr>
          </a:p>
        </p:txBody>
      </p:sp>
    </p:spTree>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Shape 181"/>
          <p:cNvSpPr>
            <a:spLocks noGrp="1"/>
          </p:cNvSpPr>
          <p:nvPr>
            <p:ph type="title"/>
          </p:nvPr>
        </p:nvSpPr>
        <p:spPr>
          <a:xfrm>
            <a:off x="457200" y="274638"/>
            <a:ext cx="8229600" cy="1143001"/>
          </a:xfrm>
          <a:prstGeom prst="rect">
            <a:avLst/>
          </a:prstGeom>
        </p:spPr>
        <p:txBody>
          <a:bodyPr>
            <a:normAutofit fontScale="90000"/>
          </a:bodyPr>
          <a:lstStyle/>
          <a:p>
            <a:pPr lvl="0" defTabSz="365760">
              <a:defRPr sz="1800" b="0">
                <a:solidFill>
                  <a:srgbClr val="000000"/>
                </a:solidFill>
                <a:effectLst/>
              </a:defRPr>
            </a:pP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280" b="1">
                <a:solidFill>
                  <a:srgbClr val="FFC000"/>
                </a:solidFill>
                <a:effectLst>
                  <a:outerShdw blurRad="45720" dist="40640" dir="2700000" rotWithShape="0">
                    <a:srgbClr val="000000">
                      <a:alpha val="40000"/>
                    </a:srgbClr>
                  </a:outerShdw>
                </a:effectLst>
              </a:rPr>
              <a:t>ΛΙΣΣΑΒΩΝΑ  </a:t>
            </a:r>
            <a:br>
              <a:rPr sz="1280" b="1">
                <a:solidFill>
                  <a:srgbClr val="FFC000"/>
                </a:solidFill>
                <a:effectLst>
                  <a:outerShdw blurRad="45720" dist="40640" dir="2700000" rotWithShape="0">
                    <a:srgbClr val="000000">
                      <a:alpha val="40000"/>
                    </a:srgbClr>
                  </a:outerShdw>
                </a:effectLst>
              </a:rPr>
            </a:br>
            <a:r>
              <a:rPr sz="1280" b="1">
                <a:solidFill>
                  <a:srgbClr val="FFC000"/>
                </a:solidFill>
                <a:effectLst>
                  <a:outerShdw blurRad="45720" dist="40640" dir="2700000" rotWithShape="0">
                    <a:srgbClr val="000000">
                      <a:alpha val="40000"/>
                    </a:srgbClr>
                  </a:outerShdw>
                </a:effectLst>
              </a:rPr>
              <a:t>Η εδραίωση της ευρωπαϊκής δημοκρατίας </a:t>
            </a:r>
            <a:br>
              <a:rPr sz="1280" b="1">
                <a:solidFill>
                  <a:srgbClr val="FFC000"/>
                </a:solidFill>
                <a:effectLst>
                  <a:outerShdw blurRad="45720" dist="40640" dir="2700000" rotWithShape="0">
                    <a:srgbClr val="000000">
                      <a:alpha val="40000"/>
                    </a:srgbClr>
                  </a:outerShdw>
                </a:effectLst>
              </a:rPr>
            </a:br>
            <a:r>
              <a:rPr sz="1280" b="1">
                <a:solidFill>
                  <a:srgbClr val="FFC000"/>
                </a:solidFill>
                <a:effectLst>
                  <a:outerShdw blurRad="45720" dist="40640" dir="2700000" rotWithShape="0">
                    <a:srgbClr val="000000">
                      <a:alpha val="40000"/>
                    </a:srgbClr>
                  </a:outerShdw>
                </a:effectLst>
              </a:rPr>
              <a:t/>
            </a:r>
            <a:br>
              <a:rPr sz="1280" b="1">
                <a:solidFill>
                  <a:srgbClr val="FFC000"/>
                </a:solidFill>
                <a:effectLst>
                  <a:outerShdw blurRad="45720" dist="40640" dir="2700000" rotWithShape="0">
                    <a:srgbClr val="000000">
                      <a:alpha val="40000"/>
                    </a:srgbClr>
                  </a:outerShdw>
                </a:effectLst>
              </a:rPr>
            </a:br>
            <a:r>
              <a:rPr sz="1440" b="1">
                <a:solidFill>
                  <a:srgbClr val="FFC000"/>
                </a:solidFill>
                <a:effectLst>
                  <a:outerShdw blurRad="45720" dist="40640" dir="2700000" rotWithShape="0">
                    <a:srgbClr val="000000">
                      <a:alpha val="40000"/>
                    </a:srgbClr>
                  </a:outerShdw>
                </a:effectLst>
              </a:rPr>
              <a:t> </a:t>
            </a:r>
            <a:br>
              <a:rPr sz="1440" b="1">
                <a:solidFill>
                  <a:srgbClr val="FFC000"/>
                </a:solidFill>
                <a:effectLst>
                  <a:outerShdw blurRad="45720" dist="40640" dir="2700000" rotWithShape="0">
                    <a:srgbClr val="000000">
                      <a:alpha val="40000"/>
                    </a:srgbClr>
                  </a:outerShdw>
                </a:effectLst>
              </a:rPr>
            </a:br>
            <a:endParaRPr sz="1440" b="1">
              <a:solidFill>
                <a:srgbClr val="FFC000"/>
              </a:solidFill>
              <a:effectLst>
                <a:outerShdw blurRad="45720" dist="40640" dir="2700000" rotWithShape="0">
                  <a:srgbClr val="000000">
                    <a:alpha val="40000"/>
                  </a:srgbClr>
                </a:outerShdw>
              </a:effectLst>
            </a:endParaRPr>
          </a:p>
        </p:txBody>
      </p:sp>
      <p:sp>
        <p:nvSpPr>
          <p:cNvPr id="182" name="Shape 182"/>
          <p:cNvSpPr>
            <a:spLocks noGrp="1"/>
          </p:cNvSpPr>
          <p:nvPr>
            <p:ph type="body" idx="1"/>
          </p:nvPr>
        </p:nvSpPr>
        <p:spPr>
          <a:xfrm>
            <a:off x="457200" y="1600200"/>
            <a:ext cx="8229600" cy="4709160"/>
          </a:xfrm>
          <a:prstGeom prst="rect">
            <a:avLst/>
          </a:prstGeom>
        </p:spPr>
        <p:txBody>
          <a:bodyPr/>
          <a:lstStyle/>
          <a:p>
            <a:pPr lvl="0">
              <a:lnSpc>
                <a:spcPct val="80000"/>
              </a:lnSpc>
              <a:spcBef>
                <a:spcPts val="500"/>
              </a:spcBef>
              <a:defRPr sz="1800">
                <a:solidFill>
                  <a:srgbClr val="000000"/>
                </a:solidFill>
              </a:defRPr>
            </a:pPr>
            <a:endParaRPr sz="2100">
              <a:solidFill>
                <a:srgbClr val="FFFFFF"/>
              </a:solidFill>
            </a:endParaRPr>
          </a:p>
          <a:p>
            <a:pPr lvl="0">
              <a:lnSpc>
                <a:spcPct val="80000"/>
              </a:lnSpc>
              <a:spcBef>
                <a:spcPts val="500"/>
              </a:spcBef>
              <a:defRPr sz="1800">
                <a:solidFill>
                  <a:srgbClr val="000000"/>
                </a:solidFill>
              </a:defRPr>
            </a:pPr>
            <a:endParaRPr sz="2100">
              <a:solidFill>
                <a:srgbClr val="FFFFFF"/>
              </a:solidFill>
            </a:endParaRPr>
          </a:p>
          <a:p>
            <a:pPr lvl="0">
              <a:lnSpc>
                <a:spcPct val="80000"/>
              </a:lnSpc>
              <a:spcBef>
                <a:spcPts val="500"/>
              </a:spcBef>
              <a:defRPr sz="1800">
                <a:solidFill>
                  <a:srgbClr val="000000"/>
                </a:solidFill>
              </a:defRPr>
            </a:pPr>
            <a:r>
              <a:rPr sz="2100">
                <a:solidFill>
                  <a:srgbClr val="FFFFFF"/>
                </a:solidFill>
              </a:rPr>
              <a:t>Ένας από τους στόχους της συνθήκης της Λισσαβώνας είναι να ενισχύσει την </a:t>
            </a:r>
            <a:r>
              <a:rPr sz="2100">
                <a:solidFill>
                  <a:srgbClr val="FFC000"/>
                </a:solidFill>
              </a:rPr>
              <a:t>ευρωπαϊκή δημοκρατία</a:t>
            </a:r>
            <a:r>
              <a:rPr sz="2100">
                <a:solidFill>
                  <a:srgbClr val="FFFFFF"/>
                </a:solidFill>
              </a:rPr>
              <a:t>, προκειμένου να βελτιωθεί κυρίως το επίπεδο </a:t>
            </a:r>
            <a:r>
              <a:rPr sz="2100" b="1">
                <a:solidFill>
                  <a:srgbClr val="FFFFFF"/>
                </a:solidFill>
              </a:rPr>
              <a:t>νομιμότητας</a:t>
            </a:r>
            <a:r>
              <a:rPr sz="2100">
                <a:solidFill>
                  <a:srgbClr val="FFFFFF"/>
                </a:solidFill>
              </a:rPr>
              <a:t> των αποφάσεων και να </a:t>
            </a:r>
            <a:r>
              <a:rPr sz="2100" b="1">
                <a:solidFill>
                  <a:srgbClr val="FFFFFF"/>
                </a:solidFill>
              </a:rPr>
              <a:t>πλησιάσει</a:t>
            </a:r>
            <a:r>
              <a:rPr sz="2100">
                <a:solidFill>
                  <a:srgbClr val="FFFFFF"/>
                </a:solidFill>
              </a:rPr>
              <a:t> η ΕΕ τους πολίτες της. Κατά συνέπεια, ενισχύονται σημαντικά οι αρμοδιότητες του Ευρωπαϊκού Κοινοβουλίου. Εξάλλου, η συνθήκη της Λισσαβόνας προσδίδει σημαντικότερο ρόλο στα </a:t>
            </a:r>
            <a:r>
              <a:rPr sz="2100">
                <a:solidFill>
                  <a:srgbClr val="FFC000"/>
                </a:solidFill>
              </a:rPr>
              <a:t>εθνικά κοινοβούλια </a:t>
            </a:r>
            <a:r>
              <a:rPr sz="2100">
                <a:solidFill>
                  <a:srgbClr val="FFFFFF"/>
                </a:solidFill>
              </a:rPr>
              <a:t>της ΕΕ.</a:t>
            </a:r>
          </a:p>
          <a:p>
            <a:pPr marL="411480" lvl="0" indent="-274320">
              <a:lnSpc>
                <a:spcPct val="80000"/>
              </a:lnSpc>
              <a:spcBef>
                <a:spcPts val="500"/>
              </a:spcBef>
              <a:buSzTx/>
              <a:buNone/>
              <a:defRPr sz="1800">
                <a:solidFill>
                  <a:srgbClr val="000000"/>
                </a:solidFill>
              </a:defRPr>
            </a:pPr>
            <a:endParaRPr sz="2100">
              <a:solidFill>
                <a:srgbClr val="FFFFFF"/>
              </a:solidFill>
            </a:endParaRPr>
          </a:p>
          <a:p>
            <a:pPr lvl="0">
              <a:lnSpc>
                <a:spcPct val="80000"/>
              </a:lnSpc>
              <a:spcBef>
                <a:spcPts val="500"/>
              </a:spcBef>
              <a:defRPr sz="1800">
                <a:solidFill>
                  <a:srgbClr val="000000"/>
                </a:solidFill>
              </a:defRPr>
            </a:pPr>
            <a:r>
              <a:rPr sz="2100">
                <a:solidFill>
                  <a:srgbClr val="FFFFFF"/>
                </a:solidFill>
              </a:rPr>
              <a:t>Η συνθήκη της Λισσαβώνας με στόχο την ενίσχυση της άμεσης δημοκρατίας στην ΕΕ δημιουργεί την </a:t>
            </a:r>
            <a:r>
              <a:rPr sz="2100">
                <a:solidFill>
                  <a:srgbClr val="FFC000"/>
                </a:solidFill>
              </a:rPr>
              <a:t>πρωτοβουλία των πολιτών</a:t>
            </a:r>
            <a:r>
              <a:rPr sz="2100">
                <a:solidFill>
                  <a:srgbClr val="FFFFFF"/>
                </a:solidFill>
              </a:rPr>
              <a:t>, η οποία δίνει τη δυνατότητα στους Ευρωπαίους πολίτες να συμμετέχουν πιο ενεργά στην ευρωπαϊκή οικοδόμηση αφού τους δίνεται το δικαίωμα προώθησης των δικών τους προτάσεων.  </a:t>
            </a:r>
          </a:p>
        </p:txBody>
      </p:sp>
    </p:spTree>
  </p:cSld>
  <p:clrMapOvr>
    <a:masterClrMapping/>
  </p:clrMapOvr>
  <p:transition spd="med"/>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Shape 184"/>
          <p:cNvSpPr>
            <a:spLocks noGrp="1"/>
          </p:cNvSpPr>
          <p:nvPr>
            <p:ph type="title"/>
          </p:nvPr>
        </p:nvSpPr>
        <p:spPr>
          <a:xfrm>
            <a:off x="457200" y="274638"/>
            <a:ext cx="8229600" cy="1143001"/>
          </a:xfrm>
          <a:prstGeom prst="rect">
            <a:avLst/>
          </a:prstGeom>
        </p:spPr>
        <p:txBody>
          <a:bodyPr>
            <a:normAutofit fontScale="90000"/>
          </a:bodyPr>
          <a:lstStyle/>
          <a:p>
            <a:pPr lvl="0" defTabSz="365760">
              <a:defRPr sz="1800" b="0">
                <a:solidFill>
                  <a:srgbClr val="000000"/>
                </a:solidFill>
                <a:effectLst/>
              </a:defRPr>
            </a:pP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280" b="1">
                <a:solidFill>
                  <a:srgbClr val="FFC000"/>
                </a:solidFill>
                <a:effectLst>
                  <a:outerShdw blurRad="45720" dist="40640" dir="2700000" rotWithShape="0">
                    <a:srgbClr val="000000">
                      <a:alpha val="40000"/>
                    </a:srgbClr>
                  </a:outerShdw>
                </a:effectLst>
              </a:rPr>
              <a:t>ΛΙΣΣΑΒΩΝΑ  </a:t>
            </a:r>
            <a:br>
              <a:rPr sz="1280" b="1">
                <a:solidFill>
                  <a:srgbClr val="FFC000"/>
                </a:solidFill>
                <a:effectLst>
                  <a:outerShdw blurRad="45720" dist="40640" dir="2700000" rotWithShape="0">
                    <a:srgbClr val="000000">
                      <a:alpha val="40000"/>
                    </a:srgbClr>
                  </a:outerShdw>
                </a:effectLst>
              </a:rPr>
            </a:br>
            <a:r>
              <a:rPr sz="1120" b="1">
                <a:solidFill>
                  <a:srgbClr val="FFC000"/>
                </a:solidFill>
                <a:effectLst>
                  <a:outerShdw blurRad="45720" dist="40640" dir="2700000" rotWithShape="0">
                    <a:srgbClr val="000000">
                      <a:alpha val="40000"/>
                    </a:srgbClr>
                  </a:outerShdw>
                </a:effectLst>
              </a:rPr>
              <a:t>Οι εσωτερικές πολιτικές της ΕΕ</a:t>
            </a:r>
            <a:r>
              <a:rPr sz="1280" b="1">
                <a:solidFill>
                  <a:srgbClr val="FFC000"/>
                </a:solidFill>
                <a:effectLst>
                  <a:outerShdw blurRad="45720" dist="40640" dir="2700000" rotWithShape="0">
                    <a:srgbClr val="000000">
                      <a:alpha val="40000"/>
                    </a:srgbClr>
                  </a:outerShdw>
                </a:effectLst>
              </a:rPr>
              <a:t> </a:t>
            </a:r>
            <a:br>
              <a:rPr sz="1280" b="1">
                <a:solidFill>
                  <a:srgbClr val="FFC000"/>
                </a:solidFill>
                <a:effectLst>
                  <a:outerShdw blurRad="45720" dist="40640" dir="2700000" rotWithShape="0">
                    <a:srgbClr val="000000">
                      <a:alpha val="40000"/>
                    </a:srgbClr>
                  </a:outerShdw>
                </a:effectLst>
              </a:rPr>
            </a:br>
            <a:r>
              <a:rPr sz="1280" b="1">
                <a:solidFill>
                  <a:srgbClr val="FFC000"/>
                </a:solidFill>
                <a:effectLst>
                  <a:outerShdw blurRad="45720" dist="40640" dir="2700000" rotWithShape="0">
                    <a:srgbClr val="000000">
                      <a:alpha val="40000"/>
                    </a:srgbClr>
                  </a:outerShdw>
                </a:effectLst>
              </a:rPr>
              <a:t/>
            </a:r>
            <a:br>
              <a:rPr sz="1280" b="1">
                <a:solidFill>
                  <a:srgbClr val="FFC000"/>
                </a:solidFill>
                <a:effectLst>
                  <a:outerShdw blurRad="45720" dist="40640" dir="2700000" rotWithShape="0">
                    <a:srgbClr val="000000">
                      <a:alpha val="40000"/>
                    </a:srgbClr>
                  </a:outerShdw>
                </a:effectLst>
              </a:rPr>
            </a:br>
            <a:r>
              <a:rPr sz="1440" b="1">
                <a:solidFill>
                  <a:srgbClr val="FFC000"/>
                </a:solidFill>
                <a:effectLst>
                  <a:outerShdw blurRad="45720" dist="40640" dir="2700000" rotWithShape="0">
                    <a:srgbClr val="000000">
                      <a:alpha val="40000"/>
                    </a:srgbClr>
                  </a:outerShdw>
                </a:effectLst>
              </a:rPr>
              <a:t> </a:t>
            </a:r>
            <a:br>
              <a:rPr sz="1440" b="1">
                <a:solidFill>
                  <a:srgbClr val="FFC000"/>
                </a:solidFill>
                <a:effectLst>
                  <a:outerShdw blurRad="45720" dist="40640" dir="2700000" rotWithShape="0">
                    <a:srgbClr val="000000">
                      <a:alpha val="40000"/>
                    </a:srgbClr>
                  </a:outerShdw>
                </a:effectLst>
              </a:rPr>
            </a:br>
            <a:endParaRPr sz="1440" b="1">
              <a:solidFill>
                <a:srgbClr val="FFC000"/>
              </a:solidFill>
              <a:effectLst>
                <a:outerShdw blurRad="45720" dist="40640" dir="2700000" rotWithShape="0">
                  <a:srgbClr val="000000">
                    <a:alpha val="40000"/>
                  </a:srgbClr>
                </a:outerShdw>
              </a:effectLst>
            </a:endParaRPr>
          </a:p>
        </p:txBody>
      </p:sp>
      <p:sp>
        <p:nvSpPr>
          <p:cNvPr id="185" name="Shape 185"/>
          <p:cNvSpPr>
            <a:spLocks noGrp="1"/>
          </p:cNvSpPr>
          <p:nvPr>
            <p:ph type="body" idx="1"/>
          </p:nvPr>
        </p:nvSpPr>
        <p:spPr>
          <a:xfrm>
            <a:off x="457200" y="1600200"/>
            <a:ext cx="8229600" cy="4709160"/>
          </a:xfrm>
          <a:prstGeom prst="rect">
            <a:avLst/>
          </a:prstGeom>
        </p:spPr>
        <p:txBody>
          <a:bodyPr/>
          <a:lstStyle/>
          <a:p>
            <a:pPr lvl="0">
              <a:lnSpc>
                <a:spcPct val="80000"/>
              </a:lnSpc>
              <a:defRPr sz="1800">
                <a:solidFill>
                  <a:srgbClr val="000000"/>
                </a:solidFill>
              </a:defRPr>
            </a:pPr>
            <a:r>
              <a:rPr sz="2500">
                <a:solidFill>
                  <a:srgbClr val="FFFFFF"/>
                </a:solidFill>
              </a:rPr>
              <a:t>Μία από τις σημαντικότερες αλλαγές αφορά τον </a:t>
            </a:r>
            <a:r>
              <a:rPr sz="2500">
                <a:solidFill>
                  <a:srgbClr val="FFC000"/>
                </a:solidFill>
              </a:rPr>
              <a:t>ευρωπαϊκό χώρο ελευθερίας, ασφάλειας και δικαιοσύνης</a:t>
            </a:r>
            <a:r>
              <a:rPr sz="2500">
                <a:solidFill>
                  <a:srgbClr val="FFFFFF"/>
                </a:solidFill>
              </a:rPr>
              <a:t>. Πράγματι, η συνθήκη της Λισσαβόνας ενισχύει τις αρμοδιότητες της ΕΕ όσον αφορά:</a:t>
            </a:r>
          </a:p>
          <a:p>
            <a:pPr lvl="0">
              <a:lnSpc>
                <a:spcPct val="80000"/>
              </a:lnSpc>
              <a:defRPr sz="1800">
                <a:solidFill>
                  <a:srgbClr val="000000"/>
                </a:solidFill>
              </a:defRPr>
            </a:pPr>
            <a:r>
              <a:rPr sz="2500">
                <a:solidFill>
                  <a:srgbClr val="FFFFFF"/>
                </a:solidFill>
              </a:rPr>
              <a:t>τον έλεγχο στα σύνορα, το άσυλο και τη μετανάστευση·</a:t>
            </a:r>
          </a:p>
          <a:p>
            <a:pPr lvl="0">
              <a:lnSpc>
                <a:spcPct val="80000"/>
              </a:lnSpc>
              <a:defRPr sz="1800">
                <a:solidFill>
                  <a:srgbClr val="000000"/>
                </a:solidFill>
              </a:defRPr>
            </a:pPr>
            <a:r>
              <a:rPr sz="2500">
                <a:solidFill>
                  <a:srgbClr val="FFFFFF"/>
                </a:solidFill>
              </a:rPr>
              <a:t>τη δικαστική συνεργασία σε αστικές υποθέσεις·</a:t>
            </a:r>
          </a:p>
          <a:p>
            <a:pPr lvl="0">
              <a:lnSpc>
                <a:spcPct val="80000"/>
              </a:lnSpc>
              <a:defRPr sz="1800">
                <a:solidFill>
                  <a:srgbClr val="000000"/>
                </a:solidFill>
              </a:defRPr>
            </a:pPr>
            <a:r>
              <a:rPr sz="2500">
                <a:solidFill>
                  <a:srgbClr val="FFFFFF"/>
                </a:solidFill>
              </a:rPr>
              <a:t>τη δικαστική συνεργασία σε ποινικές υποθέσεις·</a:t>
            </a:r>
          </a:p>
          <a:p>
            <a:pPr lvl="0">
              <a:lnSpc>
                <a:spcPct val="80000"/>
              </a:lnSpc>
              <a:defRPr sz="1800">
                <a:solidFill>
                  <a:srgbClr val="000000"/>
                </a:solidFill>
              </a:defRPr>
            </a:pPr>
            <a:r>
              <a:rPr sz="2500">
                <a:solidFill>
                  <a:srgbClr val="FFFFFF"/>
                </a:solidFill>
              </a:rPr>
              <a:t>την αστυνομική συνεργασία.</a:t>
            </a:r>
          </a:p>
          <a:p>
            <a:pPr lvl="0">
              <a:lnSpc>
                <a:spcPct val="80000"/>
              </a:lnSpc>
              <a:defRPr sz="1800">
                <a:solidFill>
                  <a:srgbClr val="000000"/>
                </a:solidFill>
              </a:defRPr>
            </a:pPr>
            <a:r>
              <a:rPr sz="2500">
                <a:solidFill>
                  <a:srgbClr val="FFFFFF"/>
                </a:solidFill>
              </a:rPr>
              <a:t>Εξάλλου, η συνθήκη της Λισσαβόνας αποσαφηνίζει τις αρμοδιότητες της ΕΕ όσον αφορά την </a:t>
            </a:r>
            <a:r>
              <a:rPr sz="2500">
                <a:solidFill>
                  <a:srgbClr val="FFC000"/>
                </a:solidFill>
              </a:rPr>
              <a:t>οικονομική</a:t>
            </a:r>
            <a:r>
              <a:rPr sz="2500">
                <a:solidFill>
                  <a:srgbClr val="FFFFFF"/>
                </a:solidFill>
              </a:rPr>
              <a:t>, </a:t>
            </a:r>
            <a:r>
              <a:rPr sz="2500">
                <a:solidFill>
                  <a:srgbClr val="FFC000"/>
                </a:solidFill>
              </a:rPr>
              <a:t>κοινωνική</a:t>
            </a:r>
            <a:r>
              <a:rPr sz="2500">
                <a:solidFill>
                  <a:srgbClr val="FFFFFF"/>
                </a:solidFill>
              </a:rPr>
              <a:t> και </a:t>
            </a:r>
            <a:r>
              <a:rPr sz="2500">
                <a:solidFill>
                  <a:srgbClr val="FFC000"/>
                </a:solidFill>
              </a:rPr>
              <a:t>ενεργειακή</a:t>
            </a:r>
            <a:r>
              <a:rPr sz="2500">
                <a:solidFill>
                  <a:srgbClr val="FFFFFF"/>
                </a:solidFill>
              </a:rPr>
              <a:t> πολιτική. Επίσης, ορίζει ως νέο στόχο τη δημιουργία </a:t>
            </a:r>
            <a:r>
              <a:rPr sz="2500">
                <a:solidFill>
                  <a:srgbClr val="FFC000"/>
                </a:solidFill>
              </a:rPr>
              <a:t>ευρωπαϊκού χώρου έρευνας</a:t>
            </a:r>
            <a:r>
              <a:rPr sz="2500">
                <a:solidFill>
                  <a:srgbClr val="FFFFFF"/>
                </a:solidFill>
              </a:rPr>
              <a:t>.</a:t>
            </a:r>
          </a:p>
        </p:txBody>
      </p:sp>
    </p:spTree>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187"/>
          <p:cNvSpPr>
            <a:spLocks noGrp="1"/>
          </p:cNvSpPr>
          <p:nvPr>
            <p:ph type="title"/>
          </p:nvPr>
        </p:nvSpPr>
        <p:spPr>
          <a:xfrm>
            <a:off x="457200" y="274638"/>
            <a:ext cx="8229600" cy="1143001"/>
          </a:xfrm>
          <a:prstGeom prst="rect">
            <a:avLst/>
          </a:prstGeom>
        </p:spPr>
        <p:txBody>
          <a:bodyPr>
            <a:normAutofit fontScale="90000"/>
          </a:bodyPr>
          <a:lstStyle/>
          <a:p>
            <a:pPr lvl="0" defTabSz="365760">
              <a:defRPr sz="1800" b="0">
                <a:solidFill>
                  <a:srgbClr val="000000"/>
                </a:solidFill>
                <a:effectLst/>
              </a:defRPr>
            </a:pP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280" b="1">
                <a:solidFill>
                  <a:srgbClr val="FFC000"/>
                </a:solidFill>
                <a:effectLst>
                  <a:outerShdw blurRad="45720" dist="40640" dir="2700000" rotWithShape="0">
                    <a:srgbClr val="000000">
                      <a:alpha val="40000"/>
                    </a:srgbClr>
                  </a:outerShdw>
                </a:effectLst>
              </a:rPr>
              <a:t>ΛΙΣΣΑΒΩΝΑ  </a:t>
            </a:r>
            <a:br>
              <a:rPr sz="1280" b="1">
                <a:solidFill>
                  <a:srgbClr val="FFC000"/>
                </a:solidFill>
                <a:effectLst>
                  <a:outerShdw blurRad="45720" dist="40640" dir="2700000" rotWithShape="0">
                    <a:srgbClr val="000000">
                      <a:alpha val="40000"/>
                    </a:srgbClr>
                  </a:outerShdw>
                </a:effectLst>
              </a:rPr>
            </a:br>
            <a:r>
              <a:rPr sz="1120" b="1">
                <a:solidFill>
                  <a:srgbClr val="FFC000"/>
                </a:solidFill>
                <a:effectLst>
                  <a:outerShdw blurRad="45720" dist="40640" dir="2700000" rotWithShape="0">
                    <a:srgbClr val="000000">
                      <a:alpha val="40000"/>
                    </a:srgbClr>
                  </a:outerShdw>
                </a:effectLst>
              </a:rPr>
              <a:t>Οι εσωτερικές πολιτικές της ΕΕ</a:t>
            </a:r>
            <a:r>
              <a:rPr sz="1280" b="1">
                <a:solidFill>
                  <a:srgbClr val="FFC000"/>
                </a:solidFill>
                <a:effectLst>
                  <a:outerShdw blurRad="45720" dist="40640" dir="2700000" rotWithShape="0">
                    <a:srgbClr val="000000">
                      <a:alpha val="40000"/>
                    </a:srgbClr>
                  </a:outerShdw>
                </a:effectLst>
              </a:rPr>
              <a:t> </a:t>
            </a:r>
            <a:br>
              <a:rPr sz="1280" b="1">
                <a:solidFill>
                  <a:srgbClr val="FFC000"/>
                </a:solidFill>
                <a:effectLst>
                  <a:outerShdw blurRad="45720" dist="40640" dir="2700000" rotWithShape="0">
                    <a:srgbClr val="000000">
                      <a:alpha val="40000"/>
                    </a:srgbClr>
                  </a:outerShdw>
                </a:effectLst>
              </a:rPr>
            </a:br>
            <a:r>
              <a:rPr sz="1280" b="1">
                <a:solidFill>
                  <a:srgbClr val="FFC000"/>
                </a:solidFill>
                <a:effectLst>
                  <a:outerShdw blurRad="45720" dist="40640" dir="2700000" rotWithShape="0">
                    <a:srgbClr val="000000">
                      <a:alpha val="40000"/>
                    </a:srgbClr>
                  </a:outerShdw>
                </a:effectLst>
              </a:rPr>
              <a:t/>
            </a:r>
            <a:br>
              <a:rPr sz="1280" b="1">
                <a:solidFill>
                  <a:srgbClr val="FFC000"/>
                </a:solidFill>
                <a:effectLst>
                  <a:outerShdw blurRad="45720" dist="40640" dir="2700000" rotWithShape="0">
                    <a:srgbClr val="000000">
                      <a:alpha val="40000"/>
                    </a:srgbClr>
                  </a:outerShdw>
                </a:effectLst>
              </a:rPr>
            </a:br>
            <a:r>
              <a:rPr sz="1440" b="1">
                <a:solidFill>
                  <a:srgbClr val="FFC000"/>
                </a:solidFill>
                <a:effectLst>
                  <a:outerShdw blurRad="45720" dist="40640" dir="2700000" rotWithShape="0">
                    <a:srgbClr val="000000">
                      <a:alpha val="40000"/>
                    </a:srgbClr>
                  </a:outerShdw>
                </a:effectLst>
              </a:rPr>
              <a:t> </a:t>
            </a:r>
            <a:br>
              <a:rPr sz="1440" b="1">
                <a:solidFill>
                  <a:srgbClr val="FFC000"/>
                </a:solidFill>
                <a:effectLst>
                  <a:outerShdw blurRad="45720" dist="40640" dir="2700000" rotWithShape="0">
                    <a:srgbClr val="000000">
                      <a:alpha val="40000"/>
                    </a:srgbClr>
                  </a:outerShdw>
                </a:effectLst>
              </a:rPr>
            </a:br>
            <a:endParaRPr sz="1440" b="1">
              <a:solidFill>
                <a:srgbClr val="FFC000"/>
              </a:solidFill>
              <a:effectLst>
                <a:outerShdw blurRad="45720" dist="40640" dir="2700000" rotWithShape="0">
                  <a:srgbClr val="000000">
                    <a:alpha val="40000"/>
                  </a:srgbClr>
                </a:outerShdw>
              </a:effectLst>
            </a:endParaRPr>
          </a:p>
        </p:txBody>
      </p:sp>
      <p:sp>
        <p:nvSpPr>
          <p:cNvPr id="188" name="Shape 188"/>
          <p:cNvSpPr>
            <a:spLocks noGrp="1"/>
          </p:cNvSpPr>
          <p:nvPr>
            <p:ph type="body" idx="1"/>
          </p:nvPr>
        </p:nvSpPr>
        <p:spPr>
          <a:xfrm>
            <a:off x="457200" y="1600200"/>
            <a:ext cx="8229600" cy="4709160"/>
          </a:xfrm>
          <a:prstGeom prst="rect">
            <a:avLst/>
          </a:prstGeom>
        </p:spPr>
        <p:txBody>
          <a:bodyPr>
            <a:normAutofit lnSpcReduction="10000"/>
          </a:bodyPr>
          <a:lstStyle/>
          <a:p>
            <a:pPr marL="844905" lvl="0" indent="-724204" defTabSz="804672">
              <a:lnSpc>
                <a:spcPct val="80000"/>
              </a:lnSpc>
              <a:spcBef>
                <a:spcPts val="300"/>
              </a:spcBef>
              <a:defRPr sz="1800">
                <a:solidFill>
                  <a:srgbClr val="000000"/>
                </a:solidFill>
              </a:defRPr>
            </a:pPr>
            <a:r>
              <a:rPr sz="1584">
                <a:solidFill>
                  <a:srgbClr val="FFFFFF"/>
                </a:solidFill>
              </a:rPr>
              <a:t>Η συνθήκη της Λισσαβόνας δημιουργεί δύο </a:t>
            </a:r>
            <a:r>
              <a:rPr sz="1584" b="1">
                <a:solidFill>
                  <a:srgbClr val="FFFFFF"/>
                </a:solidFill>
              </a:rPr>
              <a:t>νέα αξιώματα</a:t>
            </a:r>
            <a:r>
              <a:rPr sz="1584">
                <a:solidFill>
                  <a:srgbClr val="FFFFFF"/>
                </a:solidFill>
              </a:rPr>
              <a:t> στα πλαίσια της θεσμικής αρχιτεκτονικής της ΕΕ:</a:t>
            </a:r>
            <a:endParaRPr sz="792">
              <a:solidFill>
                <a:srgbClr val="FFFFFF"/>
              </a:solidFill>
            </a:endParaRPr>
          </a:p>
          <a:p>
            <a:pPr marL="1156428" lvl="1" indent="-641438" defTabSz="804672">
              <a:lnSpc>
                <a:spcPct val="80000"/>
              </a:lnSpc>
              <a:spcBef>
                <a:spcPts val="300"/>
              </a:spcBef>
              <a:buClr>
                <a:srgbClr val="FFFFFF"/>
              </a:buClr>
              <a:defRPr sz="1800">
                <a:solidFill>
                  <a:srgbClr val="000000"/>
                </a:solidFill>
              </a:defRPr>
            </a:pPr>
            <a:r>
              <a:rPr sz="1584">
                <a:solidFill>
                  <a:srgbClr val="FFFFFF"/>
                </a:solidFill>
              </a:rPr>
              <a:t>τον </a:t>
            </a:r>
            <a:r>
              <a:rPr sz="1584" b="1">
                <a:solidFill>
                  <a:srgbClr val="FFC000"/>
                </a:solidFill>
              </a:rPr>
              <a:t>πρόεδρο του Ευρωπαϊκού Συμβουλίου</a:t>
            </a:r>
            <a:r>
              <a:rPr sz="1584">
                <a:solidFill>
                  <a:srgbClr val="FFFFFF"/>
                </a:solidFill>
              </a:rPr>
              <a:t>· Το Ευρωπαϊκό Συμβούλιο αποκτά θεσμικό χαρα/ρα &amp; αρχίζει να εκτελεί τα καθήκοντά του ο</a:t>
            </a:r>
            <a:r>
              <a:rPr sz="1584" b="1">
                <a:solidFill>
                  <a:srgbClr val="FFFFFF"/>
                </a:solidFill>
              </a:rPr>
              <a:t> </a:t>
            </a:r>
            <a:r>
              <a:rPr sz="1584" b="1" u="sng">
                <a:solidFill>
                  <a:srgbClr val="FFFFFF"/>
                </a:solidFill>
              </a:rPr>
              <a:t>πρώτος πρόεδρος του  Ευρωπαϊκού Συμβουλίου </a:t>
            </a:r>
            <a:r>
              <a:rPr sz="1584">
                <a:solidFill>
                  <a:srgbClr val="FFFFFF"/>
                </a:solidFill>
              </a:rPr>
              <a:t>  Χέρμαν Βαν Ρομπaί  (Herman van Rompay) με θητεία 2,5 χρόνια  &amp; από 1/12/14 o Ντοναλντ Τούσκ. </a:t>
            </a:r>
            <a:endParaRPr sz="4928">
              <a:solidFill>
                <a:srgbClr val="FFFFFF"/>
              </a:solidFill>
            </a:endParaRPr>
          </a:p>
          <a:p>
            <a:pPr marL="764438" lvl="1" indent="-249448" defTabSz="804672">
              <a:lnSpc>
                <a:spcPct val="80000"/>
              </a:lnSpc>
              <a:spcBef>
                <a:spcPts val="100"/>
              </a:spcBef>
              <a:buClr>
                <a:srgbClr val="FFFFFF"/>
              </a:buClr>
              <a:defRPr sz="1800">
                <a:solidFill>
                  <a:srgbClr val="000000"/>
                </a:solidFill>
              </a:defRPr>
            </a:pPr>
            <a:endParaRPr sz="4928">
              <a:solidFill>
                <a:srgbClr val="FFFFFF"/>
              </a:solidFill>
            </a:endParaRPr>
          </a:p>
          <a:p>
            <a:pPr marL="1156428" lvl="1" indent="-641438" defTabSz="804672">
              <a:lnSpc>
                <a:spcPct val="80000"/>
              </a:lnSpc>
              <a:spcBef>
                <a:spcPts val="300"/>
              </a:spcBef>
              <a:buClr>
                <a:srgbClr val="FFFFFF"/>
              </a:buClr>
              <a:defRPr sz="1800">
                <a:solidFill>
                  <a:srgbClr val="000000"/>
                </a:solidFill>
              </a:defRPr>
            </a:pPr>
            <a:r>
              <a:rPr sz="1584">
                <a:solidFill>
                  <a:srgbClr val="FFFFFF"/>
                </a:solidFill>
              </a:rPr>
              <a:t>τον </a:t>
            </a:r>
            <a:r>
              <a:rPr sz="1584">
                <a:solidFill>
                  <a:srgbClr val="FFC000"/>
                </a:solidFill>
              </a:rPr>
              <a:t>ύπατο εκπρόσωπο για θέματα εξωτερικής πολιτικής και πολιτικής ασφαλείας</a:t>
            </a:r>
            <a:r>
              <a:rPr sz="1584">
                <a:solidFill>
                  <a:srgbClr val="FFFFFF"/>
                </a:solidFill>
              </a:rPr>
              <a:t>. Η λειτουργία του θεσμού του Υπάτου Εκπροσώπου της Ένωσης για τις εξωτερικές υποθέσεις και την πολιτική ασφάλειας (ταυτόχρονα αντιπρόεδρος της Επιτροπής) όπως και της </a:t>
            </a:r>
            <a:r>
              <a:rPr sz="1584" b="1">
                <a:solidFill>
                  <a:srgbClr val="FFFFFF"/>
                </a:solidFill>
              </a:rPr>
              <a:t>Ευρωπαϊκής Υπηρεσίας Εξωτερικής Δράσης </a:t>
            </a:r>
            <a:r>
              <a:rPr sz="1584">
                <a:solidFill>
                  <a:srgbClr val="FFFFFF"/>
                </a:solidFill>
              </a:rPr>
              <a:t>διαμορφώνουν συνθήκες κοινής διοικητικής εξέλιξης Επιτροπής και Συμβουλίου. </a:t>
            </a:r>
            <a:endParaRPr sz="616">
              <a:solidFill>
                <a:srgbClr val="FFFFFF"/>
              </a:solidFill>
            </a:endParaRPr>
          </a:p>
          <a:p>
            <a:pPr marL="764438" lvl="1" indent="-249448" defTabSz="804672">
              <a:lnSpc>
                <a:spcPct val="80000"/>
              </a:lnSpc>
              <a:spcBef>
                <a:spcPts val="100"/>
              </a:spcBef>
              <a:buClr>
                <a:srgbClr val="FFFFFF"/>
              </a:buClr>
              <a:defRPr sz="1800">
                <a:solidFill>
                  <a:srgbClr val="000000"/>
                </a:solidFill>
              </a:defRPr>
            </a:pPr>
            <a:endParaRPr sz="4928">
              <a:solidFill>
                <a:srgbClr val="FFFFFF"/>
              </a:solidFill>
            </a:endParaRPr>
          </a:p>
          <a:p>
            <a:pPr marL="844905" lvl="0" indent="-724204" defTabSz="804672">
              <a:lnSpc>
                <a:spcPct val="80000"/>
              </a:lnSpc>
              <a:spcBef>
                <a:spcPts val="300"/>
              </a:spcBef>
              <a:defRPr sz="1800">
                <a:solidFill>
                  <a:srgbClr val="000000"/>
                </a:solidFill>
              </a:defRPr>
            </a:pPr>
            <a:r>
              <a:rPr sz="1584">
                <a:solidFill>
                  <a:srgbClr val="FFFFFF"/>
                </a:solidFill>
              </a:rPr>
              <a:t>Η Συνθήκη της Λισσαβώνας επιδιώκει να </a:t>
            </a:r>
            <a:r>
              <a:rPr sz="1584" b="1">
                <a:solidFill>
                  <a:srgbClr val="FFFFFF"/>
                </a:solidFill>
              </a:rPr>
              <a:t>αποσαφηνίσει</a:t>
            </a:r>
            <a:r>
              <a:rPr sz="1584">
                <a:solidFill>
                  <a:srgbClr val="FFFFFF"/>
                </a:solidFill>
              </a:rPr>
              <a:t> και </a:t>
            </a:r>
            <a:r>
              <a:rPr sz="1584">
                <a:solidFill>
                  <a:srgbClr val="FFC000"/>
                </a:solidFill>
              </a:rPr>
              <a:t>να </a:t>
            </a:r>
            <a:r>
              <a:rPr sz="1584" b="1">
                <a:solidFill>
                  <a:srgbClr val="FFC000"/>
                </a:solidFill>
              </a:rPr>
              <a:t>βελτιώσει</a:t>
            </a:r>
            <a:r>
              <a:rPr sz="1584">
                <a:solidFill>
                  <a:srgbClr val="FFC000"/>
                </a:solidFill>
              </a:rPr>
              <a:t> τη λειτουργία </a:t>
            </a:r>
            <a:r>
              <a:rPr sz="1584">
                <a:solidFill>
                  <a:srgbClr val="FFFFFF"/>
                </a:solidFill>
              </a:rPr>
              <a:t>της ΕΕ. Καταργεί την παλαιά δομή σε πυλώνες και προβαίνει σε νέα </a:t>
            </a:r>
            <a:r>
              <a:rPr sz="1584">
                <a:solidFill>
                  <a:srgbClr val="FFC000"/>
                </a:solidFill>
              </a:rPr>
              <a:t>κατανομή αρμοδιοτήτων </a:t>
            </a:r>
            <a:r>
              <a:rPr sz="1584">
                <a:solidFill>
                  <a:srgbClr val="FFFFFF"/>
                </a:solidFill>
              </a:rPr>
              <a:t>μεταξύ της ΕΕ και των κρατών μελών. Επίσης, η συνθήκη της Λισσαβώνας απλουστεύει τις </a:t>
            </a:r>
            <a:r>
              <a:rPr sz="1584">
                <a:solidFill>
                  <a:srgbClr val="FFC000"/>
                </a:solidFill>
              </a:rPr>
              <a:t>νομοθετικές διαδικασίες </a:t>
            </a:r>
            <a:r>
              <a:rPr sz="1584">
                <a:solidFill>
                  <a:srgbClr val="FFFFFF"/>
                </a:solidFill>
              </a:rPr>
              <a:t>και την τυπολογία των </a:t>
            </a:r>
            <a:r>
              <a:rPr sz="1584">
                <a:solidFill>
                  <a:srgbClr val="FFC000"/>
                </a:solidFill>
              </a:rPr>
              <a:t>νομικών πράξεων </a:t>
            </a:r>
            <a:r>
              <a:rPr sz="1584">
                <a:solidFill>
                  <a:srgbClr val="FFFFFF"/>
                </a:solidFill>
              </a:rPr>
              <a:t>που εγκρίνονται στην ΕΕ.</a:t>
            </a:r>
          </a:p>
        </p:txBody>
      </p:sp>
    </p:spTree>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Shape 190"/>
          <p:cNvSpPr>
            <a:spLocks noGrp="1"/>
          </p:cNvSpPr>
          <p:nvPr>
            <p:ph type="title"/>
          </p:nvPr>
        </p:nvSpPr>
        <p:spPr>
          <a:xfrm>
            <a:off x="457200" y="274638"/>
            <a:ext cx="8229600" cy="1143001"/>
          </a:xfrm>
          <a:prstGeom prst="rect">
            <a:avLst/>
          </a:prstGeom>
        </p:spPr>
        <p:txBody>
          <a:bodyPr>
            <a:normAutofit fontScale="90000"/>
          </a:bodyPr>
          <a:lstStyle/>
          <a:p>
            <a:pPr lvl="0" defTabSz="365760">
              <a:defRPr sz="1800" b="0">
                <a:solidFill>
                  <a:srgbClr val="000000"/>
                </a:solidFill>
                <a:effectLst/>
              </a:defRPr>
            </a:pP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280" b="1">
                <a:solidFill>
                  <a:srgbClr val="FFC000"/>
                </a:solidFill>
                <a:effectLst>
                  <a:outerShdw blurRad="45720" dist="40640" dir="2700000" rotWithShape="0">
                    <a:srgbClr val="000000">
                      <a:alpha val="40000"/>
                    </a:srgbClr>
                  </a:outerShdw>
                </a:effectLst>
              </a:rPr>
              <a:t>ΛΙΣΣΑΒΩΝΑ  </a:t>
            </a:r>
            <a:br>
              <a:rPr sz="1280" b="1">
                <a:solidFill>
                  <a:srgbClr val="FFC000"/>
                </a:solidFill>
                <a:effectLst>
                  <a:outerShdw blurRad="45720" dist="40640" dir="2700000" rotWithShape="0">
                    <a:srgbClr val="000000">
                      <a:alpha val="40000"/>
                    </a:srgbClr>
                  </a:outerShdw>
                </a:effectLst>
              </a:rPr>
            </a:br>
            <a:r>
              <a:rPr sz="1120" b="1">
                <a:solidFill>
                  <a:srgbClr val="FFC000"/>
                </a:solidFill>
                <a:effectLst>
                  <a:outerShdw blurRad="45720" dist="40640" dir="2700000" rotWithShape="0">
                    <a:srgbClr val="000000">
                      <a:alpha val="40000"/>
                    </a:srgbClr>
                  </a:outerShdw>
                </a:effectLst>
              </a:rPr>
              <a:t>Οι εσωτερικές πολιτικές της ΕΕ</a:t>
            </a:r>
            <a:r>
              <a:rPr sz="1280" b="1">
                <a:solidFill>
                  <a:srgbClr val="FFC000"/>
                </a:solidFill>
                <a:effectLst>
                  <a:outerShdw blurRad="45720" dist="40640" dir="2700000" rotWithShape="0">
                    <a:srgbClr val="000000">
                      <a:alpha val="40000"/>
                    </a:srgbClr>
                  </a:outerShdw>
                </a:effectLst>
              </a:rPr>
              <a:t> </a:t>
            </a:r>
            <a:br>
              <a:rPr sz="1280" b="1">
                <a:solidFill>
                  <a:srgbClr val="FFC000"/>
                </a:solidFill>
                <a:effectLst>
                  <a:outerShdw blurRad="45720" dist="40640" dir="2700000" rotWithShape="0">
                    <a:srgbClr val="000000">
                      <a:alpha val="40000"/>
                    </a:srgbClr>
                  </a:outerShdw>
                </a:effectLst>
              </a:rPr>
            </a:br>
            <a:r>
              <a:rPr sz="1280" b="1">
                <a:solidFill>
                  <a:srgbClr val="FFC000"/>
                </a:solidFill>
                <a:effectLst>
                  <a:outerShdw blurRad="45720" dist="40640" dir="2700000" rotWithShape="0">
                    <a:srgbClr val="000000">
                      <a:alpha val="40000"/>
                    </a:srgbClr>
                  </a:outerShdw>
                </a:effectLst>
              </a:rPr>
              <a:t/>
            </a:r>
            <a:br>
              <a:rPr sz="1280" b="1">
                <a:solidFill>
                  <a:srgbClr val="FFC000"/>
                </a:solidFill>
                <a:effectLst>
                  <a:outerShdw blurRad="45720" dist="40640" dir="2700000" rotWithShape="0">
                    <a:srgbClr val="000000">
                      <a:alpha val="40000"/>
                    </a:srgbClr>
                  </a:outerShdw>
                </a:effectLst>
              </a:rPr>
            </a:br>
            <a:r>
              <a:rPr sz="1440" b="1">
                <a:solidFill>
                  <a:srgbClr val="FFC000"/>
                </a:solidFill>
                <a:effectLst>
                  <a:outerShdw blurRad="45720" dist="40640" dir="2700000" rotWithShape="0">
                    <a:srgbClr val="000000">
                      <a:alpha val="40000"/>
                    </a:srgbClr>
                  </a:outerShdw>
                </a:effectLst>
              </a:rPr>
              <a:t> </a:t>
            </a:r>
            <a:br>
              <a:rPr sz="1440" b="1">
                <a:solidFill>
                  <a:srgbClr val="FFC000"/>
                </a:solidFill>
                <a:effectLst>
                  <a:outerShdw blurRad="45720" dist="40640" dir="2700000" rotWithShape="0">
                    <a:srgbClr val="000000">
                      <a:alpha val="40000"/>
                    </a:srgbClr>
                  </a:outerShdw>
                </a:effectLst>
              </a:rPr>
            </a:br>
            <a:endParaRPr sz="1440" b="1">
              <a:solidFill>
                <a:srgbClr val="FFC000"/>
              </a:solidFill>
              <a:effectLst>
                <a:outerShdw blurRad="45720" dist="40640" dir="2700000" rotWithShape="0">
                  <a:srgbClr val="000000">
                    <a:alpha val="40000"/>
                  </a:srgbClr>
                </a:outerShdw>
              </a:effectLst>
            </a:endParaRPr>
          </a:p>
        </p:txBody>
      </p:sp>
      <p:sp>
        <p:nvSpPr>
          <p:cNvPr id="191" name="Shape 191"/>
          <p:cNvSpPr>
            <a:spLocks noGrp="1"/>
          </p:cNvSpPr>
          <p:nvPr>
            <p:ph type="body" idx="1"/>
          </p:nvPr>
        </p:nvSpPr>
        <p:spPr>
          <a:xfrm>
            <a:off x="457200" y="1600200"/>
            <a:ext cx="8229600" cy="4709160"/>
          </a:xfrm>
          <a:prstGeom prst="rect">
            <a:avLst/>
          </a:prstGeom>
        </p:spPr>
        <p:txBody>
          <a:bodyPr/>
          <a:lstStyle/>
          <a:p>
            <a:pPr marL="902512" lvl="0" indent="-773582" defTabSz="859536">
              <a:lnSpc>
                <a:spcPct val="80000"/>
              </a:lnSpc>
              <a:spcBef>
                <a:spcPts val="400"/>
              </a:spcBef>
              <a:defRPr sz="1800">
                <a:solidFill>
                  <a:srgbClr val="000000"/>
                </a:solidFill>
              </a:defRPr>
            </a:pPr>
            <a:r>
              <a:rPr sz="1692">
                <a:solidFill>
                  <a:srgbClr val="FFFFFF"/>
                </a:solidFill>
              </a:rPr>
              <a:t>Η συνθήκη της Λισσαβώνας προσδίδει μεγαλύτερη </a:t>
            </a:r>
            <a:r>
              <a:rPr sz="1692" b="1">
                <a:solidFill>
                  <a:srgbClr val="FFFFFF"/>
                </a:solidFill>
              </a:rPr>
              <a:t>ευελιξία</a:t>
            </a:r>
            <a:r>
              <a:rPr sz="1692">
                <a:solidFill>
                  <a:srgbClr val="FFFFFF"/>
                </a:solidFill>
              </a:rPr>
              <a:t> στη λειτουργία της ΕΕ. Καθιερώνει πολλές </a:t>
            </a:r>
            <a:r>
              <a:rPr sz="1692">
                <a:solidFill>
                  <a:srgbClr val="FFC000"/>
                </a:solidFill>
              </a:rPr>
              <a:t>θεσμικές ρήτρες </a:t>
            </a:r>
            <a:r>
              <a:rPr sz="1692">
                <a:solidFill>
                  <a:srgbClr val="FFFFFF"/>
                </a:solidFill>
              </a:rPr>
              <a:t>που στόχο έχουν να διευκολύνουν την ευρωπαϊκή οικοδόμηση σε ορισμένους πολιτικούς τομείς.</a:t>
            </a:r>
            <a:endParaRPr sz="846">
              <a:solidFill>
                <a:srgbClr val="FFFFFF"/>
              </a:solidFill>
            </a:endParaRPr>
          </a:p>
          <a:p>
            <a:pPr marL="515721" lvl="0" indent="-386791" defTabSz="859536">
              <a:lnSpc>
                <a:spcPct val="80000"/>
              </a:lnSpc>
              <a:spcBef>
                <a:spcPts val="200"/>
              </a:spcBef>
              <a:defRPr sz="1800">
                <a:solidFill>
                  <a:srgbClr val="000000"/>
                </a:solidFill>
              </a:defRPr>
            </a:pPr>
            <a:endParaRPr sz="5264">
              <a:solidFill>
                <a:srgbClr val="FFFFFF"/>
              </a:solidFill>
            </a:endParaRPr>
          </a:p>
          <a:p>
            <a:pPr marL="902512" lvl="0" indent="-773582" defTabSz="859536">
              <a:lnSpc>
                <a:spcPct val="80000"/>
              </a:lnSpc>
              <a:spcBef>
                <a:spcPts val="400"/>
              </a:spcBef>
              <a:defRPr sz="1800">
                <a:solidFill>
                  <a:srgbClr val="000000"/>
                </a:solidFill>
              </a:defRPr>
            </a:pPr>
            <a:r>
              <a:rPr sz="1692">
                <a:solidFill>
                  <a:srgbClr val="FFC000"/>
                </a:solidFill>
              </a:rPr>
              <a:t>Διεύρυνση της διαδικασίας συναπόφασης</a:t>
            </a:r>
            <a:r>
              <a:rPr sz="1692">
                <a:solidFill>
                  <a:srgbClr val="FFFFFF"/>
                </a:solidFill>
              </a:rPr>
              <a:t>:</a:t>
            </a:r>
            <a:endParaRPr sz="846">
              <a:solidFill>
                <a:srgbClr val="FFFFFF"/>
              </a:solidFill>
            </a:endParaRPr>
          </a:p>
          <a:p>
            <a:pPr marL="1235276" lvl="1" indent="-685173" defTabSz="859536">
              <a:lnSpc>
                <a:spcPct val="80000"/>
              </a:lnSpc>
              <a:spcBef>
                <a:spcPts val="400"/>
              </a:spcBef>
              <a:buClr>
                <a:srgbClr val="FFFFFF"/>
              </a:buClr>
              <a:defRPr sz="1800">
                <a:solidFill>
                  <a:srgbClr val="000000"/>
                </a:solidFill>
              </a:defRPr>
            </a:pPr>
            <a:r>
              <a:rPr sz="1692">
                <a:solidFill>
                  <a:srgbClr val="FFFFFF"/>
                </a:solidFill>
              </a:rPr>
              <a:t> i) με αριθμητική αύξηση των τομέων που υπάγονται σε αυτή της διαδικασία (σχεδόν 40 και ο τομέας δικαιοσύνης και εσωτερικών υποθέσεων) (Π. Γρηγορίου, ομιλία ΕΚΕΜ  21.2.2013) </a:t>
            </a:r>
            <a:r>
              <a:rPr sz="1692">
                <a:solidFill>
                  <a:srgbClr val="FFFFFF"/>
                </a:solidFill>
                <a:hlinkClick r:id="rId2"/>
              </a:rPr>
              <a:t>http://www.ekem.gr/index.php?option=com_content&amp;view=article&amp;id=1651:2013-02-21-08-24-10&amp;catid=168&amp;Itemid=291</a:t>
            </a:r>
            <a:endParaRPr sz="5264">
              <a:solidFill>
                <a:srgbClr val="FFFFFF"/>
              </a:solidFill>
            </a:endParaRPr>
          </a:p>
          <a:p>
            <a:pPr marL="266456" lvl="1" indent="283646" defTabSz="859536">
              <a:lnSpc>
                <a:spcPct val="80000"/>
              </a:lnSpc>
              <a:spcBef>
                <a:spcPts val="400"/>
              </a:spcBef>
              <a:buSzTx/>
              <a:buNone/>
              <a:defRPr sz="1800">
                <a:solidFill>
                  <a:srgbClr val="000000"/>
                </a:solidFill>
              </a:defRPr>
            </a:pPr>
            <a:r>
              <a:rPr sz="1692">
                <a:solidFill>
                  <a:srgbClr val="FFFFFF"/>
                </a:solidFill>
              </a:rPr>
              <a:t> &amp; </a:t>
            </a:r>
            <a:endParaRPr sz="658">
              <a:solidFill>
                <a:srgbClr val="FFFFFF"/>
              </a:solidFill>
            </a:endParaRPr>
          </a:p>
          <a:p>
            <a:pPr marL="1235276" lvl="1" indent="-685173" defTabSz="859536">
              <a:lnSpc>
                <a:spcPct val="80000"/>
              </a:lnSpc>
              <a:spcBef>
                <a:spcPts val="400"/>
              </a:spcBef>
              <a:buClr>
                <a:srgbClr val="FFFFFF"/>
              </a:buClr>
              <a:defRPr sz="1800">
                <a:solidFill>
                  <a:srgbClr val="000000"/>
                </a:solidFill>
              </a:defRPr>
            </a:pPr>
            <a:r>
              <a:rPr sz="1692">
                <a:solidFill>
                  <a:srgbClr val="FFFFFF"/>
                </a:solidFill>
              </a:rPr>
              <a:t>ii) χαρακτηρισμός συναπόφασης ως </a:t>
            </a:r>
            <a:r>
              <a:rPr sz="1692" b="1">
                <a:solidFill>
                  <a:srgbClr val="FFFFFF"/>
                </a:solidFill>
              </a:rPr>
              <a:t>τακτικής νομοθετικής διαδικασίας </a:t>
            </a:r>
            <a:endParaRPr sz="5264" b="1">
              <a:solidFill>
                <a:srgbClr val="FFFFFF"/>
              </a:solidFill>
            </a:endParaRPr>
          </a:p>
          <a:p>
            <a:pPr marL="515721" lvl="0" indent="-386791" defTabSz="859536">
              <a:lnSpc>
                <a:spcPct val="80000"/>
              </a:lnSpc>
              <a:spcBef>
                <a:spcPts val="200"/>
              </a:spcBef>
              <a:defRPr sz="1800">
                <a:solidFill>
                  <a:srgbClr val="000000"/>
                </a:solidFill>
              </a:defRPr>
            </a:pPr>
            <a:endParaRPr sz="5264">
              <a:solidFill>
                <a:srgbClr val="FFFFFF"/>
              </a:solidFill>
            </a:endParaRPr>
          </a:p>
          <a:p>
            <a:pPr marL="902512" lvl="0" indent="-773582" defTabSz="859536">
              <a:lnSpc>
                <a:spcPct val="80000"/>
              </a:lnSpc>
              <a:spcBef>
                <a:spcPts val="400"/>
              </a:spcBef>
              <a:defRPr sz="1800">
                <a:solidFill>
                  <a:srgbClr val="000000"/>
                </a:solidFill>
              </a:defRPr>
            </a:pPr>
            <a:r>
              <a:rPr sz="1692">
                <a:solidFill>
                  <a:srgbClr val="FFFFFF"/>
                </a:solidFill>
              </a:rPr>
              <a:t> Διευκολύνεται επίσης η δημιουργία </a:t>
            </a:r>
            <a:r>
              <a:rPr sz="1692">
                <a:solidFill>
                  <a:srgbClr val="FFC000"/>
                </a:solidFill>
              </a:rPr>
              <a:t>ενισχυμένων συνεργασιών </a:t>
            </a:r>
            <a:r>
              <a:rPr sz="1692">
                <a:solidFill>
                  <a:srgbClr val="FFFFFF"/>
                </a:solidFill>
              </a:rPr>
              <a:t>μεταξύ των κρατών μελών.</a:t>
            </a:r>
          </a:p>
        </p:txBody>
      </p:sp>
    </p:spTree>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Shape 193"/>
          <p:cNvSpPr>
            <a:spLocks noGrp="1"/>
          </p:cNvSpPr>
          <p:nvPr>
            <p:ph type="title"/>
          </p:nvPr>
        </p:nvSpPr>
        <p:spPr>
          <a:xfrm>
            <a:off x="1187624" y="0"/>
            <a:ext cx="8229601" cy="1143000"/>
          </a:xfrm>
          <a:prstGeom prst="rect">
            <a:avLst/>
          </a:prstGeom>
        </p:spPr>
        <p:txBody>
          <a:bodyPr>
            <a:normAutofit fontScale="90000"/>
          </a:bodyPr>
          <a:lstStyle/>
          <a:p>
            <a:pPr lvl="0" defTabSz="365760">
              <a:defRPr sz="1800" b="0">
                <a:solidFill>
                  <a:srgbClr val="000000"/>
                </a:solidFill>
                <a:effectLst/>
              </a:defRPr>
            </a:pP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440" b="1">
                <a:solidFill>
                  <a:srgbClr val="E8D38A"/>
                </a:solidFill>
                <a:effectLst>
                  <a:outerShdw blurRad="45720" dist="40640" dir="2700000" rotWithShape="0">
                    <a:srgbClr val="000000">
                      <a:alpha val="40000"/>
                    </a:srgbClr>
                  </a:outerShdw>
                </a:effectLst>
              </a:rPr>
              <a:t/>
            </a:r>
            <a:br>
              <a:rPr sz="1440" b="1">
                <a:solidFill>
                  <a:srgbClr val="E8D38A"/>
                </a:solidFill>
                <a:effectLst>
                  <a:outerShdw blurRad="45720" dist="40640" dir="2700000" rotWithShape="0">
                    <a:srgbClr val="000000">
                      <a:alpha val="40000"/>
                    </a:srgbClr>
                  </a:outerShdw>
                </a:effectLst>
              </a:rPr>
            </a:br>
            <a:r>
              <a:rPr sz="1280" b="1">
                <a:solidFill>
                  <a:srgbClr val="FFC000"/>
                </a:solidFill>
                <a:effectLst>
                  <a:outerShdw blurRad="45720" dist="40640" dir="2700000" rotWithShape="0">
                    <a:srgbClr val="000000">
                      <a:alpha val="40000"/>
                    </a:srgbClr>
                  </a:outerShdw>
                </a:effectLst>
              </a:rPr>
              <a:t>ΛΙΣΣΑΒΩΝΑ </a:t>
            </a:r>
            <a:br>
              <a:rPr sz="1280" b="1">
                <a:solidFill>
                  <a:srgbClr val="FFC000"/>
                </a:solidFill>
                <a:effectLst>
                  <a:outerShdw blurRad="45720" dist="40640" dir="2700000" rotWithShape="0">
                    <a:srgbClr val="000000">
                      <a:alpha val="40000"/>
                    </a:srgbClr>
                  </a:outerShdw>
                </a:effectLst>
              </a:rPr>
            </a:br>
            <a:r>
              <a:rPr sz="1440" b="1">
                <a:solidFill>
                  <a:srgbClr val="E8D38A"/>
                </a:solidFill>
                <a:effectLst>
                  <a:outerShdw blurRad="45720" dist="40640" dir="2700000" rotWithShape="0">
                    <a:srgbClr val="000000">
                      <a:alpha val="40000"/>
                    </a:srgbClr>
                  </a:outerShdw>
                </a:effectLst>
              </a:rPr>
              <a:t> </a:t>
            </a:r>
            <a:r>
              <a:rPr sz="1280" b="1">
                <a:solidFill>
                  <a:srgbClr val="FFC000"/>
                </a:solidFill>
                <a:effectLst>
                  <a:outerShdw blurRad="45720" dist="40640" dir="2700000" rotWithShape="0">
                    <a:srgbClr val="000000">
                      <a:alpha val="40000"/>
                    </a:srgbClr>
                  </a:outerShdw>
                </a:effectLst>
              </a:rPr>
              <a:t>Η εξωτερική πολιτική της ΕΕ </a:t>
            </a:r>
            <a:br>
              <a:rPr sz="1280" b="1">
                <a:solidFill>
                  <a:srgbClr val="FFC000"/>
                </a:solidFill>
                <a:effectLst>
                  <a:outerShdw blurRad="45720" dist="40640" dir="2700000" rotWithShape="0">
                    <a:srgbClr val="000000">
                      <a:alpha val="40000"/>
                    </a:srgbClr>
                  </a:outerShdw>
                </a:effectLst>
              </a:rPr>
            </a:br>
            <a:r>
              <a:rPr sz="1440" b="1">
                <a:solidFill>
                  <a:srgbClr val="FFC000"/>
                </a:solidFill>
                <a:effectLst>
                  <a:outerShdw blurRad="45720" dist="40640" dir="2700000" rotWithShape="0">
                    <a:srgbClr val="000000">
                      <a:alpha val="40000"/>
                    </a:srgbClr>
                  </a:outerShdw>
                </a:effectLst>
              </a:rPr>
              <a:t> </a:t>
            </a:r>
            <a:br>
              <a:rPr sz="1440" b="1">
                <a:solidFill>
                  <a:srgbClr val="FFC000"/>
                </a:solidFill>
                <a:effectLst>
                  <a:outerShdw blurRad="45720" dist="40640" dir="2700000" rotWithShape="0">
                    <a:srgbClr val="000000">
                      <a:alpha val="40000"/>
                    </a:srgbClr>
                  </a:outerShdw>
                </a:effectLst>
              </a:rPr>
            </a:br>
            <a:endParaRPr sz="1440" b="1">
              <a:solidFill>
                <a:srgbClr val="FFC000"/>
              </a:solidFill>
              <a:effectLst>
                <a:outerShdw blurRad="45720" dist="40640" dir="2700000" rotWithShape="0">
                  <a:srgbClr val="000000">
                    <a:alpha val="40000"/>
                  </a:srgbClr>
                </a:outerShdw>
              </a:effectLst>
            </a:endParaRPr>
          </a:p>
        </p:txBody>
      </p:sp>
      <p:sp>
        <p:nvSpPr>
          <p:cNvPr id="194" name="Shape 194"/>
          <p:cNvSpPr>
            <a:spLocks noGrp="1"/>
          </p:cNvSpPr>
          <p:nvPr>
            <p:ph type="body" idx="1"/>
          </p:nvPr>
        </p:nvSpPr>
        <p:spPr>
          <a:xfrm>
            <a:off x="457200" y="1600200"/>
            <a:ext cx="8229600" cy="4709160"/>
          </a:xfrm>
          <a:prstGeom prst="rect">
            <a:avLst/>
          </a:prstGeom>
        </p:spPr>
        <p:txBody>
          <a:bodyPr/>
          <a:lstStyle/>
          <a:p>
            <a:pPr lvl="0">
              <a:defRPr sz="1800">
                <a:solidFill>
                  <a:srgbClr val="000000"/>
                </a:solidFill>
              </a:defRPr>
            </a:pPr>
            <a:r>
              <a:rPr sz="2500">
                <a:solidFill>
                  <a:srgbClr val="FFFFFF"/>
                </a:solidFill>
              </a:rPr>
              <a:t>Ενισχύεται η δράση της ΕΕ σε διεθνές επίπεδο. </a:t>
            </a:r>
          </a:p>
          <a:p>
            <a:pPr marL="868680" lvl="1" indent="-283463">
              <a:spcBef>
                <a:spcPts val="500"/>
              </a:spcBef>
              <a:buClr>
                <a:srgbClr val="FFFFFF"/>
              </a:buClr>
              <a:defRPr sz="1800">
                <a:solidFill>
                  <a:srgbClr val="000000"/>
                </a:solidFill>
              </a:defRPr>
            </a:pPr>
            <a:r>
              <a:rPr sz="2200">
                <a:solidFill>
                  <a:srgbClr val="FFFFFF"/>
                </a:solidFill>
              </a:rPr>
              <a:t>Η συνθήκη της Λισσαβόνας προσδίδει περισσότερη </a:t>
            </a:r>
            <a:r>
              <a:rPr sz="2200" b="1">
                <a:solidFill>
                  <a:srgbClr val="FFC000"/>
                </a:solidFill>
              </a:rPr>
              <a:t>συνοχή</a:t>
            </a:r>
            <a:r>
              <a:rPr sz="2200">
                <a:solidFill>
                  <a:srgbClr val="FFFFFF"/>
                </a:solidFill>
              </a:rPr>
              <a:t> και </a:t>
            </a:r>
            <a:r>
              <a:rPr sz="2200" b="1">
                <a:solidFill>
                  <a:srgbClr val="FFC000"/>
                </a:solidFill>
              </a:rPr>
              <a:t>αναγνωρισιμότητα</a:t>
            </a:r>
            <a:r>
              <a:rPr sz="2200">
                <a:solidFill>
                  <a:srgbClr val="FFFFFF"/>
                </a:solidFill>
              </a:rPr>
              <a:t> στην κοινή εξωτερική πολιτική και πολιτική ασφαλείας της ΕΕ. Η ΕΕ </a:t>
            </a:r>
            <a:r>
              <a:rPr sz="2200" b="1">
                <a:solidFill>
                  <a:srgbClr val="FFC000"/>
                </a:solidFill>
              </a:rPr>
              <a:t>αποκτά έτσι τη νομική προσωπικότητα</a:t>
            </a:r>
            <a:r>
              <a:rPr sz="2200">
                <a:solidFill>
                  <a:srgbClr val="FFFFFF"/>
                </a:solidFill>
              </a:rPr>
              <a:t> που της επιτρέπει να διαπραγματεύεται και να συμμετέχει ως συμβαλλόμενο μέρος σε διεθνείς συμφωνίες. Επίσης, η ΕΕ εκπροσωπείται στο εξής στο διεθνές προσκήνιο από τον ύπατο εκπρόσωπο για θέματα εξωτερικής πολιτικής και πολιτικής ασφαλείας.</a:t>
            </a:r>
          </a:p>
          <a:p>
            <a:pPr lvl="0">
              <a:defRPr sz="1800">
                <a:solidFill>
                  <a:srgbClr val="000000"/>
                </a:solidFill>
              </a:defRPr>
            </a:pPr>
            <a:r>
              <a:rPr sz="2500">
                <a:solidFill>
                  <a:srgbClr val="FFFFFF"/>
                </a:solidFill>
              </a:rPr>
              <a:t>Οι μακροπρόθεσμοι στόχοι της κοινής εξωτερικής πολιτικής και πολιτικής ασφαλείας προσβλέπουν στη δημιουργία μία κοινής ευρωπαϊκής άμυνας.</a:t>
            </a:r>
          </a:p>
        </p:txBody>
      </p:sp>
    </p:spTree>
  </p:cSld>
  <p:clrMapOvr>
    <a:masterClrMapping/>
  </p:clrMapOvr>
  <p:transition spd="med"/>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Shape 196"/>
          <p:cNvSpPr>
            <a:spLocks noGrp="1"/>
          </p:cNvSpPr>
          <p:nvPr>
            <p:ph type="title"/>
          </p:nvPr>
        </p:nvSpPr>
        <p:spPr>
          <a:xfrm>
            <a:off x="457200" y="274638"/>
            <a:ext cx="8229600" cy="1143001"/>
          </a:xfrm>
          <a:prstGeom prst="rect">
            <a:avLst/>
          </a:prstGeom>
        </p:spPr>
        <p:txBody>
          <a:bodyPr/>
          <a:lstStyle>
            <a:lvl1pPr defTabSz="868680">
              <a:defRPr sz="3420">
                <a:solidFill>
                  <a:srgbClr val="FFC000"/>
                </a:solidFill>
                <a:effectLst>
                  <a:outerShdw blurRad="108585" dist="96520" dir="2700000" rotWithShape="0">
                    <a:srgbClr val="000000">
                      <a:alpha val="40000"/>
                    </a:srgbClr>
                  </a:outerShdw>
                </a:effectLst>
              </a:defRPr>
            </a:lvl1pPr>
          </a:lstStyle>
          <a:p>
            <a:pPr lvl="0">
              <a:defRPr sz="1800" b="0">
                <a:solidFill>
                  <a:srgbClr val="000000"/>
                </a:solidFill>
                <a:effectLst/>
              </a:defRPr>
            </a:pPr>
            <a:r>
              <a:rPr sz="3420" b="1">
                <a:solidFill>
                  <a:srgbClr val="FFC000"/>
                </a:solidFill>
                <a:effectLst>
                  <a:outerShdw blurRad="108585" dist="96520" dir="2700000" rotWithShape="0">
                    <a:srgbClr val="000000">
                      <a:alpha val="40000"/>
                    </a:srgbClr>
                  </a:outerShdw>
                </a:effectLst>
              </a:rPr>
              <a:t>Καινοτομία Λισαβώνας- Ευρωπαϊκή πρωτοβουλία πολιτών</a:t>
            </a:r>
          </a:p>
        </p:txBody>
      </p:sp>
      <p:sp>
        <p:nvSpPr>
          <p:cNvPr id="197" name="Shape 197"/>
          <p:cNvSpPr>
            <a:spLocks noGrp="1"/>
          </p:cNvSpPr>
          <p:nvPr>
            <p:ph type="body" idx="1"/>
          </p:nvPr>
        </p:nvSpPr>
        <p:spPr>
          <a:xfrm>
            <a:off x="457200" y="1600200"/>
            <a:ext cx="8229600" cy="4709160"/>
          </a:xfrm>
          <a:prstGeom prst="rect">
            <a:avLst/>
          </a:prstGeom>
        </p:spPr>
        <p:txBody>
          <a:bodyPr/>
          <a:lstStyle/>
          <a:p>
            <a:pPr marL="327616" lvl="0" indent="-206915" defTabSz="804672">
              <a:spcBef>
                <a:spcPts val="300"/>
              </a:spcBef>
              <a:defRPr sz="1800">
                <a:solidFill>
                  <a:srgbClr val="000000"/>
                </a:solidFill>
              </a:defRPr>
            </a:pPr>
            <a:r>
              <a:rPr sz="1408">
                <a:solidFill>
                  <a:srgbClr val="FFFFFF"/>
                </a:solidFill>
              </a:rPr>
              <a:t>Περιορίζει το ρόλο των κ-μ υπέρ των Ευρ θεσμών &amp; έδωσε τη δυνατότητα μεταρρύθμισης πολλών πολιτικών της ΕΕ. Έτσι, </a:t>
            </a:r>
            <a:r>
              <a:rPr sz="1408" b="1">
                <a:solidFill>
                  <a:srgbClr val="FFFFFF"/>
                </a:solidFill>
              </a:rPr>
              <a:t>επαναπροσδιόρισε</a:t>
            </a:r>
            <a:r>
              <a:rPr sz="1408">
                <a:solidFill>
                  <a:srgbClr val="FFFFFF"/>
                </a:solidFill>
              </a:rPr>
              <a:t> και </a:t>
            </a:r>
            <a:r>
              <a:rPr sz="1408" b="1">
                <a:solidFill>
                  <a:srgbClr val="FFFFFF"/>
                </a:solidFill>
              </a:rPr>
              <a:t>ενίσχυσε</a:t>
            </a:r>
            <a:r>
              <a:rPr sz="1408">
                <a:solidFill>
                  <a:srgbClr val="FFFFFF"/>
                </a:solidFill>
              </a:rPr>
              <a:t> τις δράσεις που πραγματοποιούνται σε ευρωπαϊκό επίπεδο</a:t>
            </a:r>
          </a:p>
          <a:p>
            <a:pPr marL="362102" lvl="0" indent="-241401" defTabSz="804672">
              <a:spcBef>
                <a:spcPts val="500"/>
              </a:spcBef>
              <a:buSzTx/>
              <a:buNone/>
              <a:defRPr sz="1800">
                <a:solidFill>
                  <a:srgbClr val="000000"/>
                </a:solidFill>
              </a:defRPr>
            </a:pPr>
            <a:endParaRPr sz="1408">
              <a:solidFill>
                <a:srgbClr val="FFFFFF"/>
              </a:solidFill>
            </a:endParaRPr>
          </a:p>
          <a:p>
            <a:pPr marL="362102" lvl="0" indent="-241401" defTabSz="804672">
              <a:spcBef>
                <a:spcPts val="300"/>
              </a:spcBef>
              <a:buSzTx/>
              <a:buNone/>
              <a:defRPr sz="1800">
                <a:solidFill>
                  <a:srgbClr val="000000"/>
                </a:solidFill>
              </a:defRPr>
            </a:pPr>
            <a:r>
              <a:rPr sz="1408">
                <a:solidFill>
                  <a:srgbClr val="FFFFFF"/>
                </a:solidFill>
              </a:rPr>
              <a:t>ΛΗΨΗ ΑΠΟΦΑΣΕΩΝ</a:t>
            </a:r>
          </a:p>
          <a:p>
            <a:pPr marL="327616" lvl="0" indent="-206915" defTabSz="804672">
              <a:spcBef>
                <a:spcPts val="300"/>
              </a:spcBef>
              <a:defRPr sz="1800">
                <a:solidFill>
                  <a:srgbClr val="000000"/>
                </a:solidFill>
              </a:defRPr>
            </a:pPr>
            <a:r>
              <a:rPr sz="1408">
                <a:solidFill>
                  <a:srgbClr val="FFFFFF"/>
                </a:solidFill>
              </a:rPr>
              <a:t>Επέκταση λήψης απόφασης με Ειδική Πλειοψηφία</a:t>
            </a:r>
          </a:p>
          <a:p>
            <a:pPr marL="327616" lvl="0" indent="-206915" defTabSz="804672">
              <a:spcBef>
                <a:spcPts val="300"/>
              </a:spcBef>
              <a:defRPr sz="1800">
                <a:solidFill>
                  <a:srgbClr val="000000"/>
                </a:solidFill>
              </a:defRPr>
            </a:pPr>
            <a:r>
              <a:rPr sz="1408">
                <a:solidFill>
                  <a:srgbClr val="FFFFFF"/>
                </a:solidFill>
              </a:rPr>
              <a:t>Διεύρυνση της διαδικασίας συναπόφασης:</a:t>
            </a:r>
          </a:p>
          <a:p>
            <a:pPr marL="681288" lvl="1" indent="-166298" defTabSz="804672">
              <a:spcBef>
                <a:spcPts val="300"/>
              </a:spcBef>
              <a:buClr>
                <a:srgbClr val="FFFFFF"/>
              </a:buClr>
              <a:defRPr sz="1800">
                <a:solidFill>
                  <a:srgbClr val="000000"/>
                </a:solidFill>
              </a:defRPr>
            </a:pPr>
            <a:r>
              <a:rPr sz="1408">
                <a:solidFill>
                  <a:srgbClr val="FFFFFF"/>
                </a:solidFill>
              </a:rPr>
              <a:t> i) με αριθμητική αύξηση των τομέων που υπάγονται σε αυτή της διαδικασία (σχεδόν 40 και ο τομέας δικαιοσύνης και εσωτερικών υποθέσεων) (Π. Γρηγορίου, ομιλία ΕΚΕΜ  21.2.2013) </a:t>
            </a:r>
            <a:r>
              <a:rPr sz="1408">
                <a:solidFill>
                  <a:srgbClr val="FFFFFF"/>
                </a:solidFill>
                <a:hlinkClick r:id="rId2"/>
              </a:rPr>
              <a:t>http://www.ekem.gr/index.php?option=com_content&amp;view=article&amp;id=1651:2013-02-21-08-24-10&amp;catid=168&amp;Itemid=291</a:t>
            </a:r>
            <a:r>
              <a:rPr sz="1408">
                <a:solidFill>
                  <a:srgbClr val="FFFFFF"/>
                </a:solidFill>
              </a:rPr>
              <a:t> &amp;  </a:t>
            </a:r>
          </a:p>
          <a:p>
            <a:pPr marL="681288" lvl="1" indent="-166298" defTabSz="804672">
              <a:spcBef>
                <a:spcPts val="300"/>
              </a:spcBef>
              <a:buClr>
                <a:srgbClr val="FFFFFF"/>
              </a:buClr>
              <a:defRPr sz="1800">
                <a:solidFill>
                  <a:srgbClr val="000000"/>
                </a:solidFill>
              </a:defRPr>
            </a:pPr>
            <a:r>
              <a:rPr sz="1408">
                <a:solidFill>
                  <a:srgbClr val="FFFFFF"/>
                </a:solidFill>
              </a:rPr>
              <a:t>ii) χαρακτηρισμός συναπόφασης ως </a:t>
            </a:r>
            <a:r>
              <a:rPr sz="1408" b="1">
                <a:solidFill>
                  <a:srgbClr val="FFFFFF"/>
                </a:solidFill>
              </a:rPr>
              <a:t>τακτικής νομοθετικής διαδικασίας </a:t>
            </a:r>
            <a:endParaRPr sz="2112">
              <a:solidFill>
                <a:srgbClr val="FFFFFF"/>
              </a:solidFill>
            </a:endParaRPr>
          </a:p>
          <a:p>
            <a:pPr marL="362102" lvl="0" indent="-241401" defTabSz="804672">
              <a:spcBef>
                <a:spcPts val="300"/>
              </a:spcBef>
              <a:buSzTx/>
              <a:buNone/>
              <a:defRPr sz="1800">
                <a:solidFill>
                  <a:srgbClr val="000000"/>
                </a:solidFill>
              </a:defRPr>
            </a:pPr>
            <a:r>
              <a:rPr sz="1408">
                <a:solidFill>
                  <a:srgbClr val="FFFFFF"/>
                </a:solidFill>
              </a:rPr>
              <a:t>ΔΗΜΟΚΡΑΤΙΑ</a:t>
            </a:r>
          </a:p>
          <a:p>
            <a:pPr marL="327616" lvl="0" indent="-206915" defTabSz="804672">
              <a:spcBef>
                <a:spcPts val="300"/>
              </a:spcBef>
              <a:defRPr sz="1800">
                <a:solidFill>
                  <a:srgbClr val="000000"/>
                </a:solidFill>
              </a:defRPr>
            </a:pPr>
            <a:r>
              <a:rPr sz="1408">
                <a:solidFill>
                  <a:srgbClr val="FFFFFF"/>
                </a:solidFill>
              </a:rPr>
              <a:t>εισήγαγε τη συμμετοχική δημοκρατία με την εισαγωγή της </a:t>
            </a:r>
            <a:r>
              <a:rPr sz="1408">
                <a:solidFill>
                  <a:srgbClr val="FFFFFF"/>
                </a:solidFill>
                <a:hlinkClick r:id="rId3"/>
              </a:rPr>
              <a:t>Ευρωπαϊκή πρωτοβουλία πολιτών</a:t>
            </a:r>
            <a:r>
              <a:rPr sz="1408">
                <a:solidFill>
                  <a:srgbClr val="FFFFFF"/>
                </a:solidFill>
              </a:rPr>
              <a:t>, με στόχο την ενίσχυση της άμεσης δημοκρατίας στην ΕΕ με την παροχή στους Ευρωπαίους πολίτες δικαιώματος προώθησης των δικών τους προτάσεων. </a:t>
            </a:r>
          </a:p>
          <a:p>
            <a:pPr marL="362102" lvl="0" indent="-241401" defTabSz="804672">
              <a:spcBef>
                <a:spcPts val="500"/>
              </a:spcBef>
              <a:buSzTx/>
              <a:buNone/>
              <a:defRPr sz="1800">
                <a:solidFill>
                  <a:srgbClr val="000000"/>
                </a:solidFill>
              </a:defRPr>
            </a:pPr>
            <a:endParaRPr sz="1408">
              <a:solidFill>
                <a:srgbClr val="FFFFFF"/>
              </a:solidFill>
            </a:endParaRPr>
          </a:p>
          <a:p>
            <a:pPr marL="362102" lvl="0" indent="-241401" defTabSz="804672">
              <a:spcBef>
                <a:spcPts val="300"/>
              </a:spcBef>
              <a:buSzTx/>
              <a:buNone/>
              <a:defRPr sz="1800">
                <a:solidFill>
                  <a:srgbClr val="000000"/>
                </a:solidFill>
              </a:defRPr>
            </a:pPr>
            <a:r>
              <a:rPr sz="1408">
                <a:solidFill>
                  <a:srgbClr val="FFFFFF"/>
                </a:solidFill>
              </a:rPr>
              <a:t/>
            </a:r>
            <a:br>
              <a:rPr sz="1408">
                <a:solidFill>
                  <a:srgbClr val="FFFFFF"/>
                </a:solidFill>
              </a:rPr>
            </a:br>
            <a:endParaRPr sz="1408">
              <a:solidFill>
                <a:srgbClr val="FFFFFF"/>
              </a:solidFill>
            </a:endParaRPr>
          </a:p>
        </p:txBody>
      </p:sp>
    </p:spTree>
  </p:cSld>
  <p:clrMapOvr>
    <a:masterClrMapping/>
  </p:clrMapOvr>
  <p:transition spd="med"/>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Shape 199"/>
          <p:cNvSpPr>
            <a:spLocks noGrp="1"/>
          </p:cNvSpPr>
          <p:nvPr>
            <p:ph type="title"/>
          </p:nvPr>
        </p:nvSpPr>
        <p:spPr>
          <a:xfrm>
            <a:off x="457200" y="274638"/>
            <a:ext cx="8229600" cy="1143001"/>
          </a:xfrm>
          <a:prstGeom prst="rect">
            <a:avLst/>
          </a:prstGeom>
        </p:spPr>
        <p:txBody>
          <a:bodyPr>
            <a:normAutofit fontScale="90000"/>
          </a:bodyPr>
          <a:lstStyle/>
          <a:p>
            <a:pPr lvl="0" defTabSz="438911">
              <a:defRPr sz="1800" b="0">
                <a:solidFill>
                  <a:srgbClr val="000000"/>
                </a:solidFill>
                <a:effectLst/>
              </a:defRPr>
            </a:pPr>
            <a:r>
              <a:rPr sz="1727" b="1">
                <a:solidFill>
                  <a:srgbClr val="E8D38A"/>
                </a:solidFill>
                <a:effectLst>
                  <a:outerShdw blurRad="54863" dist="48768" dir="2700000" rotWithShape="0">
                    <a:srgbClr val="000000">
                      <a:alpha val="40000"/>
                    </a:srgbClr>
                  </a:outerShdw>
                </a:effectLst>
              </a:rPr>
              <a:t/>
            </a:r>
            <a:br>
              <a:rPr sz="1727" b="1">
                <a:solidFill>
                  <a:srgbClr val="E8D38A"/>
                </a:solidFill>
                <a:effectLst>
                  <a:outerShdw blurRad="54863" dist="48768" dir="2700000" rotWithShape="0">
                    <a:srgbClr val="000000">
                      <a:alpha val="40000"/>
                    </a:srgbClr>
                  </a:outerShdw>
                </a:effectLst>
              </a:rPr>
            </a:br>
            <a:r>
              <a:rPr sz="1727" b="1">
                <a:solidFill>
                  <a:srgbClr val="E8D38A"/>
                </a:solidFill>
                <a:effectLst>
                  <a:outerShdw blurRad="54863" dist="48768" dir="2700000" rotWithShape="0">
                    <a:srgbClr val="000000">
                      <a:alpha val="40000"/>
                    </a:srgbClr>
                  </a:outerShdw>
                </a:effectLst>
              </a:rPr>
              <a:t/>
            </a:r>
            <a:br>
              <a:rPr sz="1727" b="1">
                <a:solidFill>
                  <a:srgbClr val="E8D38A"/>
                </a:solidFill>
                <a:effectLst>
                  <a:outerShdw blurRad="54863" dist="48768" dir="2700000" rotWithShape="0">
                    <a:srgbClr val="000000">
                      <a:alpha val="40000"/>
                    </a:srgbClr>
                  </a:outerShdw>
                </a:effectLst>
              </a:rPr>
            </a:br>
            <a:r>
              <a:rPr sz="1727" b="1">
                <a:solidFill>
                  <a:srgbClr val="E8D38A"/>
                </a:solidFill>
                <a:effectLst>
                  <a:outerShdw blurRad="54863" dist="48768" dir="2700000" rotWithShape="0">
                    <a:srgbClr val="000000">
                      <a:alpha val="40000"/>
                    </a:srgbClr>
                  </a:outerShdw>
                </a:effectLst>
              </a:rPr>
              <a:t/>
            </a:r>
            <a:br>
              <a:rPr sz="1727" b="1">
                <a:solidFill>
                  <a:srgbClr val="E8D38A"/>
                </a:solidFill>
                <a:effectLst>
                  <a:outerShdw blurRad="54863" dist="48768" dir="2700000" rotWithShape="0">
                    <a:srgbClr val="000000">
                      <a:alpha val="40000"/>
                    </a:srgbClr>
                  </a:outerShdw>
                </a:effectLst>
              </a:rPr>
            </a:br>
            <a:r>
              <a:rPr sz="1727" b="1">
                <a:solidFill>
                  <a:srgbClr val="FFC000"/>
                </a:solidFill>
                <a:effectLst>
                  <a:outerShdw blurRad="54863" dist="48768" dir="2700000" rotWithShape="0">
                    <a:srgbClr val="000000">
                      <a:alpha val="40000"/>
                    </a:srgbClr>
                  </a:outerShdw>
                </a:effectLst>
              </a:rPr>
              <a:t>Ευρωπαϊκή Πρωτοβουλία Πολιτών</a:t>
            </a:r>
          </a:p>
        </p:txBody>
      </p:sp>
      <p:sp>
        <p:nvSpPr>
          <p:cNvPr id="200" name="Shape 200"/>
          <p:cNvSpPr>
            <a:spLocks noGrp="1"/>
          </p:cNvSpPr>
          <p:nvPr>
            <p:ph type="body" idx="1"/>
          </p:nvPr>
        </p:nvSpPr>
        <p:spPr>
          <a:xfrm>
            <a:off x="457200" y="2348880"/>
            <a:ext cx="8229600" cy="3960481"/>
          </a:xfrm>
          <a:prstGeom prst="rect">
            <a:avLst/>
          </a:prstGeom>
        </p:spPr>
        <p:txBody>
          <a:bodyPr/>
          <a:lstStyle/>
          <a:p>
            <a:pPr lvl="0">
              <a:defRPr sz="1800">
                <a:solidFill>
                  <a:srgbClr val="000000"/>
                </a:solidFill>
              </a:defRPr>
            </a:pPr>
            <a:r>
              <a:rPr sz="2800">
                <a:solidFill>
                  <a:srgbClr val="FFFFFF"/>
                </a:solidFill>
              </a:rPr>
              <a:t>H </a:t>
            </a:r>
            <a:r>
              <a:rPr sz="2800" b="1">
                <a:solidFill>
                  <a:srgbClr val="FFFFFF"/>
                </a:solidFill>
              </a:rPr>
              <a:t>Ευρωπαϊκή Πρωτοβουλία Πολιτών</a:t>
            </a:r>
            <a:r>
              <a:rPr sz="2800">
                <a:solidFill>
                  <a:srgbClr val="FFFFFF"/>
                </a:solidFill>
              </a:rPr>
              <a:t> παρέχει </a:t>
            </a:r>
            <a:r>
              <a:rPr sz="2800" b="1">
                <a:solidFill>
                  <a:srgbClr val="FFFFFF"/>
                </a:solidFill>
              </a:rPr>
              <a:t>στους πολίτες της ΕΕ</a:t>
            </a:r>
            <a:r>
              <a:rPr sz="2800">
                <a:solidFill>
                  <a:srgbClr val="FFFFFF"/>
                </a:solidFill>
              </a:rPr>
              <a:t> τη δυνατότητα να </a:t>
            </a:r>
            <a:r>
              <a:rPr sz="2800">
                <a:solidFill>
                  <a:srgbClr val="FFC000"/>
                </a:solidFill>
              </a:rPr>
              <a:t>συμμετέχουν άμεσα στη διαμόρφωση των πολιτικών της ΕΕ</a:t>
            </a:r>
            <a:r>
              <a:rPr sz="2800">
                <a:solidFill>
                  <a:srgbClr val="FFFFFF"/>
                </a:solidFill>
              </a:rPr>
              <a:t>, ζητώντας από </a:t>
            </a:r>
            <a:r>
              <a:rPr sz="2800" b="1">
                <a:solidFill>
                  <a:srgbClr val="FFFFFF"/>
                </a:solidFill>
              </a:rPr>
              <a:t>την Ευρωπαϊκή Επιτροπή να υποβάλει νομοθετική πρόταση</a:t>
            </a:r>
            <a:r>
              <a:rPr sz="2800">
                <a:solidFill>
                  <a:srgbClr val="FFFFFF"/>
                </a:solidFill>
              </a:rPr>
              <a:t>. </a:t>
            </a:r>
          </a:p>
        </p:txBody>
      </p:sp>
    </p:spTree>
  </p:cSld>
  <p:clrMapOvr>
    <a:masterClrMapping/>
  </p:clrMapOvr>
  <p:transition spd="med"/>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Shape 202"/>
          <p:cNvSpPr>
            <a:spLocks noGrp="1"/>
          </p:cNvSpPr>
          <p:nvPr>
            <p:ph type="title"/>
          </p:nvPr>
        </p:nvSpPr>
        <p:spPr>
          <a:xfrm>
            <a:off x="457200" y="674026"/>
            <a:ext cx="8229600" cy="1143001"/>
          </a:xfrm>
          <a:prstGeom prst="rect">
            <a:avLst/>
          </a:prstGeom>
        </p:spPr>
        <p:txBody>
          <a:bodyPr/>
          <a:lstStyle>
            <a:lvl1pPr>
              <a:defRPr sz="3600">
                <a:solidFill>
                  <a:srgbClr val="FFC000"/>
                </a:solidFill>
              </a:defRPr>
            </a:lvl1pPr>
          </a:lstStyle>
          <a:p>
            <a:pPr lvl="0">
              <a:defRPr sz="1800" b="0">
                <a:solidFill>
                  <a:srgbClr val="000000"/>
                </a:solidFill>
                <a:effectLst/>
              </a:defRPr>
            </a:pPr>
            <a:r>
              <a:rPr sz="3600" b="1">
                <a:solidFill>
                  <a:srgbClr val="FFC000"/>
                </a:solidFill>
                <a:effectLst>
                  <a:outerShdw blurRad="114300" dist="101600" dir="2700000" rotWithShape="0">
                    <a:srgbClr val="000000">
                      <a:alpha val="40000"/>
                    </a:srgbClr>
                  </a:outerShdw>
                </a:effectLst>
              </a:rPr>
              <a:t>Ευρωπαϊκή Πρωτοβουλία Πολιτών</a:t>
            </a:r>
          </a:p>
        </p:txBody>
      </p:sp>
      <p:sp>
        <p:nvSpPr>
          <p:cNvPr id="203" name="Shape 203"/>
          <p:cNvSpPr>
            <a:spLocks noGrp="1"/>
          </p:cNvSpPr>
          <p:nvPr>
            <p:ph type="body" idx="1"/>
          </p:nvPr>
        </p:nvSpPr>
        <p:spPr>
          <a:xfrm>
            <a:off x="457200" y="1600200"/>
            <a:ext cx="8229600" cy="4709160"/>
          </a:xfrm>
          <a:prstGeom prst="rect">
            <a:avLst/>
          </a:prstGeom>
        </p:spPr>
        <p:txBody>
          <a:bodyPr/>
          <a:lstStyle/>
          <a:p>
            <a:pPr lvl="0">
              <a:lnSpc>
                <a:spcPct val="80000"/>
              </a:lnSpc>
              <a:spcBef>
                <a:spcPts val="500"/>
              </a:spcBef>
              <a:defRPr sz="1800">
                <a:solidFill>
                  <a:srgbClr val="000000"/>
                </a:solidFill>
              </a:defRPr>
            </a:pPr>
            <a:r>
              <a:rPr sz="2300">
                <a:solidFill>
                  <a:srgbClr val="FFFFFF"/>
                </a:solidFill>
              </a:rPr>
              <a:t>Μια Ευρωπαϊκή Πρωτοβουλία Πολιτών αποτελεί μια </a:t>
            </a:r>
            <a:r>
              <a:rPr sz="2300" b="1">
                <a:solidFill>
                  <a:srgbClr val="FFFFFF"/>
                </a:solidFill>
              </a:rPr>
              <a:t>πρόσκληση</a:t>
            </a:r>
            <a:r>
              <a:rPr sz="2300">
                <a:solidFill>
                  <a:srgbClr val="FFFFFF"/>
                </a:solidFill>
              </a:rPr>
              <a:t> προς την </a:t>
            </a:r>
            <a:r>
              <a:rPr sz="2300" b="1">
                <a:solidFill>
                  <a:srgbClr val="FFFFFF"/>
                </a:solidFill>
              </a:rPr>
              <a:t>Ευρωπαϊκή Επιτροπή για να προτείνει νομοθεσία</a:t>
            </a:r>
            <a:r>
              <a:rPr sz="2300">
                <a:solidFill>
                  <a:srgbClr val="FFFFFF"/>
                </a:solidFill>
              </a:rPr>
              <a:t> σε τομείς όπου η ΕΕ έχει αρμοδιότητα να νομοθετεί. </a:t>
            </a:r>
          </a:p>
          <a:p>
            <a:pPr lvl="0">
              <a:lnSpc>
                <a:spcPct val="80000"/>
              </a:lnSpc>
              <a:spcBef>
                <a:spcPts val="500"/>
              </a:spcBef>
              <a:defRPr sz="1800">
                <a:solidFill>
                  <a:srgbClr val="000000"/>
                </a:solidFill>
              </a:defRPr>
            </a:pPr>
            <a:endParaRPr sz="2300">
              <a:solidFill>
                <a:srgbClr val="FFFFFF"/>
              </a:solidFill>
            </a:endParaRPr>
          </a:p>
          <a:p>
            <a:pPr lvl="0">
              <a:lnSpc>
                <a:spcPct val="80000"/>
              </a:lnSpc>
              <a:spcBef>
                <a:spcPts val="500"/>
              </a:spcBef>
              <a:defRPr sz="1800">
                <a:solidFill>
                  <a:srgbClr val="000000"/>
                </a:solidFill>
              </a:defRPr>
            </a:pPr>
            <a:r>
              <a:rPr sz="2300">
                <a:solidFill>
                  <a:srgbClr val="FFFFFF"/>
                </a:solidFill>
              </a:rPr>
              <a:t>Μια πρωτοβουλία πολιτών πρέπει να υποστηρίζεται από τουλάχιστον </a:t>
            </a:r>
            <a:r>
              <a:rPr sz="2300" b="1">
                <a:solidFill>
                  <a:srgbClr val="FFFFFF"/>
                </a:solidFill>
              </a:rPr>
              <a:t>ένα εκατομμύριο πολίτες </a:t>
            </a:r>
            <a:r>
              <a:rPr sz="2300">
                <a:solidFill>
                  <a:srgbClr val="FFFFFF"/>
                </a:solidFill>
              </a:rPr>
              <a:t>της ΕΕ που θα προέρχονται από </a:t>
            </a:r>
            <a:r>
              <a:rPr sz="2300" b="1">
                <a:solidFill>
                  <a:srgbClr val="FFFFFF"/>
                </a:solidFill>
              </a:rPr>
              <a:t>τουλάχιστον 7 από τα 28 κράτη μέλη</a:t>
            </a:r>
            <a:r>
              <a:rPr sz="2300">
                <a:solidFill>
                  <a:srgbClr val="FFFFFF"/>
                </a:solidFill>
              </a:rPr>
              <a:t>. Σε καθένα από τα 7 κράτη μέλη απαιτείται ένας </a:t>
            </a:r>
            <a:r>
              <a:rPr sz="2300" b="1">
                <a:solidFill>
                  <a:srgbClr val="FFC000"/>
                </a:solidFill>
              </a:rPr>
              <a:t>ελάχιστος αριθμός υπογραφόντων</a:t>
            </a:r>
            <a:r>
              <a:rPr sz="2300">
                <a:solidFill>
                  <a:srgbClr val="FFFFFF"/>
                </a:solidFill>
              </a:rPr>
              <a:t>. </a:t>
            </a:r>
          </a:p>
          <a:p>
            <a:pPr marL="411480" lvl="0" indent="-274320">
              <a:lnSpc>
                <a:spcPct val="80000"/>
              </a:lnSpc>
              <a:spcBef>
                <a:spcPts val="500"/>
              </a:spcBef>
              <a:buSzTx/>
              <a:buNone/>
              <a:defRPr sz="1800">
                <a:solidFill>
                  <a:srgbClr val="000000"/>
                </a:solidFill>
              </a:defRPr>
            </a:pPr>
            <a:endParaRPr sz="2300">
              <a:solidFill>
                <a:srgbClr val="FFFFFF"/>
              </a:solidFill>
            </a:endParaRPr>
          </a:p>
          <a:p>
            <a:pPr marL="459187" lvl="0" indent="-322027" algn="ctr">
              <a:lnSpc>
                <a:spcPct val="80000"/>
              </a:lnSpc>
              <a:spcBef>
                <a:spcPts val="400"/>
              </a:spcBef>
              <a:defRPr sz="1800">
                <a:solidFill>
                  <a:srgbClr val="000000"/>
                </a:solidFill>
              </a:defRPr>
            </a:pPr>
            <a:r>
              <a:rPr>
                <a:solidFill>
                  <a:srgbClr val="FFFFFF"/>
                </a:solidFill>
              </a:rPr>
              <a:t>Οι κανόνες και οι διαδικασίες που διέπουν την πρωτοβουλία πολιτών καθορίζονται σε </a:t>
            </a:r>
            <a:r>
              <a:rPr>
                <a:solidFill>
                  <a:srgbClr val="FFC000"/>
                </a:solidFill>
              </a:rPr>
              <a:t>κανονισμό</a:t>
            </a:r>
            <a:r>
              <a:rPr>
                <a:solidFill>
                  <a:srgbClr val="FFFFFF"/>
                </a:solidFill>
              </a:rPr>
              <a:t> της ΕΕ που εκδόθηκε από το Ευρωπαϊκό Κοινοβούλιο και το Συμβούλιο της Ευρωπαϊκής Ένωσης τον Φεβρουάριο του 2011. </a:t>
            </a:r>
          </a:p>
        </p:txBody>
      </p:sp>
    </p:spTree>
  </p:cSld>
  <p:clrMapOvr>
    <a:masterClrMapping/>
  </p:clrMapOvr>
  <p:transition spd="med"/>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Shape 205"/>
          <p:cNvSpPr>
            <a:spLocks noGrp="1"/>
          </p:cNvSpPr>
          <p:nvPr>
            <p:ph type="title"/>
          </p:nvPr>
        </p:nvSpPr>
        <p:spPr>
          <a:xfrm>
            <a:off x="457200" y="274638"/>
            <a:ext cx="8229600" cy="1143001"/>
          </a:xfrm>
          <a:prstGeom prst="rect">
            <a:avLst/>
          </a:prstGeom>
        </p:spPr>
        <p:txBody>
          <a:bodyPr/>
          <a:lstStyle/>
          <a:p>
            <a:pPr lvl="0" defTabSz="868680">
              <a:defRPr sz="1800" b="0">
                <a:solidFill>
                  <a:srgbClr val="000000"/>
                </a:solidFill>
                <a:effectLst/>
              </a:defRPr>
            </a:pPr>
            <a:r>
              <a:rPr sz="3420" b="1">
                <a:solidFill>
                  <a:srgbClr val="FFC000"/>
                </a:solidFill>
                <a:effectLst>
                  <a:outerShdw blurRad="108585" dist="96520" dir="2700000" rotWithShape="0">
                    <a:srgbClr val="000000">
                      <a:alpha val="40000"/>
                    </a:srgbClr>
                  </a:outerShdw>
                </a:effectLst>
              </a:rPr>
              <a:t>5 παραλλαγές της πολιτικής διαδικασίας στην ΕΕ</a:t>
            </a:r>
          </a:p>
        </p:txBody>
      </p:sp>
      <p:sp>
        <p:nvSpPr>
          <p:cNvPr id="206" name="Shape 206"/>
          <p:cNvSpPr>
            <a:spLocks noGrp="1"/>
          </p:cNvSpPr>
          <p:nvPr>
            <p:ph type="body" idx="1"/>
          </p:nvPr>
        </p:nvSpPr>
        <p:spPr>
          <a:xfrm>
            <a:off x="457200" y="1600200"/>
            <a:ext cx="8229600" cy="4709160"/>
          </a:xfrm>
          <a:prstGeom prst="rect">
            <a:avLst/>
          </a:prstGeom>
        </p:spPr>
        <p:txBody>
          <a:bodyPr/>
          <a:lstStyle/>
          <a:p>
            <a:pPr marL="411480" lvl="0" indent="-274320">
              <a:lnSpc>
                <a:spcPct val="90000"/>
              </a:lnSpc>
              <a:buSzTx/>
              <a:buNone/>
              <a:defRPr sz="1800">
                <a:solidFill>
                  <a:srgbClr val="000000"/>
                </a:solidFill>
              </a:defRPr>
            </a:pPr>
            <a:r>
              <a:rPr sz="2800">
                <a:solidFill>
                  <a:srgbClr val="FFFFFF"/>
                </a:solidFill>
              </a:rPr>
              <a:t>     </a:t>
            </a:r>
            <a:r>
              <a:rPr sz="2600">
                <a:solidFill>
                  <a:srgbClr val="FFFFFF"/>
                </a:solidFill>
              </a:rPr>
              <a:t>Ανάλογα με τον τομέα πολιτικής οι πολιτικές διεργασίες &amp; εσωτερικές δυναμικές με τις οποίες λαμβάνονται οι αποφάσεις διαφοροποιούνται!</a:t>
            </a:r>
          </a:p>
          <a:p>
            <a:pPr marL="411480" lvl="0" indent="-274320" algn="ctr">
              <a:lnSpc>
                <a:spcPct val="90000"/>
              </a:lnSpc>
              <a:buSzTx/>
              <a:buNone/>
              <a:defRPr sz="1800">
                <a:solidFill>
                  <a:srgbClr val="000000"/>
                </a:solidFill>
              </a:defRPr>
            </a:pPr>
            <a:endParaRPr sz="2600">
              <a:solidFill>
                <a:srgbClr val="FFFFFF"/>
              </a:solidFill>
            </a:endParaRPr>
          </a:p>
          <a:p>
            <a:pPr marL="411480" lvl="0" indent="-274320" algn="ctr">
              <a:lnSpc>
                <a:spcPct val="90000"/>
              </a:lnSpc>
              <a:spcBef>
                <a:spcPts val="400"/>
              </a:spcBef>
              <a:buSzTx/>
              <a:buNone/>
              <a:defRPr sz="1800">
                <a:solidFill>
                  <a:srgbClr val="000000"/>
                </a:solidFill>
              </a:defRPr>
            </a:pPr>
            <a:r>
              <a:rPr sz="2000" b="1">
                <a:solidFill>
                  <a:srgbClr val="FFFFFF"/>
                </a:solidFill>
              </a:rPr>
              <a:t>1. Η κλασσική Κοινοτική μέθοδος</a:t>
            </a:r>
          </a:p>
          <a:p>
            <a:pPr marL="411480" lvl="0" indent="-274320" algn="ctr">
              <a:lnSpc>
                <a:spcPct val="90000"/>
              </a:lnSpc>
              <a:spcBef>
                <a:spcPts val="400"/>
              </a:spcBef>
              <a:buSzTx/>
              <a:buNone/>
              <a:defRPr sz="1800">
                <a:solidFill>
                  <a:srgbClr val="000000"/>
                </a:solidFill>
              </a:defRPr>
            </a:pPr>
            <a:r>
              <a:rPr sz="2000" b="1">
                <a:solidFill>
                  <a:srgbClr val="FFFFFF"/>
                </a:solidFill>
              </a:rPr>
              <a:t>2. Το Ευρωπαϊκό κανονιστικό μοντέλο</a:t>
            </a:r>
          </a:p>
          <a:p>
            <a:pPr marL="411480" lvl="0" indent="-274320" algn="ctr">
              <a:lnSpc>
                <a:spcPct val="90000"/>
              </a:lnSpc>
              <a:spcBef>
                <a:spcPts val="400"/>
              </a:spcBef>
              <a:buSzTx/>
              <a:buNone/>
              <a:defRPr sz="1800">
                <a:solidFill>
                  <a:srgbClr val="000000"/>
                </a:solidFill>
              </a:defRPr>
            </a:pPr>
            <a:r>
              <a:rPr sz="2000" b="1">
                <a:solidFill>
                  <a:srgbClr val="FFFFFF"/>
                </a:solidFill>
              </a:rPr>
              <a:t>3. Το Ευρωπαϊκό αναδιανεμητικό (distributional mode) μοντέλο </a:t>
            </a:r>
          </a:p>
          <a:p>
            <a:pPr marL="411480" lvl="0" indent="-274320" algn="ctr">
              <a:lnSpc>
                <a:spcPct val="90000"/>
              </a:lnSpc>
              <a:spcBef>
                <a:spcPts val="400"/>
              </a:spcBef>
              <a:buSzTx/>
              <a:buNone/>
              <a:defRPr sz="1800">
                <a:solidFill>
                  <a:srgbClr val="000000"/>
                </a:solidFill>
              </a:defRPr>
            </a:pPr>
            <a:r>
              <a:rPr sz="2000" b="1">
                <a:solidFill>
                  <a:srgbClr val="FFFFFF"/>
                </a:solidFill>
              </a:rPr>
              <a:t>4. To μοτίβο για το συντονισμό των πολιτικών</a:t>
            </a:r>
          </a:p>
          <a:p>
            <a:pPr marL="411480" lvl="0" indent="-274320" algn="ctr">
              <a:lnSpc>
                <a:spcPct val="90000"/>
              </a:lnSpc>
              <a:spcBef>
                <a:spcPts val="400"/>
              </a:spcBef>
              <a:buSzTx/>
              <a:buNone/>
              <a:defRPr sz="1800">
                <a:solidFill>
                  <a:srgbClr val="000000"/>
                </a:solidFill>
              </a:defRPr>
            </a:pPr>
            <a:r>
              <a:rPr sz="2000" b="1">
                <a:solidFill>
                  <a:srgbClr val="FFFFFF"/>
                </a:solidFill>
              </a:rPr>
              <a:t>5. Ο έντονος διακυβερνητισμός (transgovernmentlism)</a:t>
            </a:r>
          </a:p>
          <a:p>
            <a:pPr marL="411480" lvl="0" indent="-274320">
              <a:lnSpc>
                <a:spcPct val="90000"/>
              </a:lnSpc>
              <a:buSzTx/>
              <a:buNone/>
              <a:defRPr sz="1800">
                <a:solidFill>
                  <a:srgbClr val="000000"/>
                </a:solidFill>
              </a:defRPr>
            </a:pPr>
            <a:endParaRPr sz="2000">
              <a:solidFill>
                <a:srgbClr val="FFFFFF"/>
              </a:solidFill>
            </a:endParaRPr>
          </a:p>
          <a:p>
            <a:pPr marL="411480" lvl="0" indent="-274320">
              <a:lnSpc>
                <a:spcPct val="90000"/>
              </a:lnSpc>
              <a:spcBef>
                <a:spcPts val="500"/>
              </a:spcBef>
              <a:buSzTx/>
              <a:buNone/>
              <a:defRPr sz="1800">
                <a:solidFill>
                  <a:srgbClr val="000000"/>
                </a:solidFill>
              </a:defRPr>
            </a:pPr>
            <a:r>
              <a:rPr sz="2400">
                <a:solidFill>
                  <a:srgbClr val="FFFFFF"/>
                </a:solidFill>
              </a:rPr>
              <a:t>Οι δύο τελευταίες παραλλαγές χαρακτηρίζουν κυρίως τη διαδικασία λήψης αποφάσεων σε νέες πολιτικές</a:t>
            </a: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hape 61"/>
          <p:cNvSpPr>
            <a:spLocks noGrp="1"/>
          </p:cNvSpPr>
          <p:nvPr>
            <p:ph type="title"/>
          </p:nvPr>
        </p:nvSpPr>
        <p:spPr>
          <a:xfrm>
            <a:off x="561181" y="1426110"/>
            <a:ext cx="8229601" cy="1143001"/>
          </a:xfrm>
          <a:prstGeom prst="rect">
            <a:avLst/>
          </a:prstGeom>
        </p:spPr>
        <p:txBody>
          <a:bodyPr>
            <a:normAutofit fontScale="90000"/>
          </a:bodyPr>
          <a:lstStyle/>
          <a:p>
            <a:pPr lvl="0" defTabSz="832104">
              <a:defRPr sz="1800" b="0">
                <a:solidFill>
                  <a:srgbClr val="000000"/>
                </a:solidFill>
                <a:effectLst/>
              </a:defRPr>
            </a:pPr>
            <a:r>
              <a:rPr sz="3276" b="1">
                <a:solidFill>
                  <a:srgbClr val="E9AD10"/>
                </a:solidFill>
                <a:effectLst>
                  <a:outerShdw blurRad="104013" dist="92456" dir="2700000" rotWithShape="0">
                    <a:srgbClr val="000000">
                      <a:alpha val="40000"/>
                    </a:srgbClr>
                  </a:outerShdw>
                </a:effectLst>
              </a:rPr>
              <a:t>H διαδικασία λήψης αποφάσεων στην ΕΕ</a:t>
            </a:r>
            <a:br>
              <a:rPr sz="3276" b="1">
                <a:solidFill>
                  <a:srgbClr val="E9AD10"/>
                </a:solidFill>
                <a:effectLst>
                  <a:outerShdw blurRad="104013" dist="92456" dir="2700000" rotWithShape="0">
                    <a:srgbClr val="000000">
                      <a:alpha val="40000"/>
                    </a:srgbClr>
                  </a:outerShdw>
                </a:effectLst>
              </a:rPr>
            </a:br>
            <a:endParaRPr sz="3276" b="1">
              <a:solidFill>
                <a:srgbClr val="E9AD10"/>
              </a:solidFill>
              <a:effectLst>
                <a:outerShdw blurRad="104013" dist="92456" dir="2700000" rotWithShape="0">
                  <a:srgbClr val="000000">
                    <a:alpha val="40000"/>
                  </a:srgbClr>
                </a:outerShdw>
              </a:effectLst>
            </a:endParaRPr>
          </a:p>
        </p:txBody>
      </p:sp>
      <p:pic>
        <p:nvPicPr>
          <p:cNvPr id="62" name="image3.gif" descr="How they work - graphic"/>
          <p:cNvPicPr/>
          <p:nvPr/>
        </p:nvPicPr>
        <p:blipFill>
          <a:blip r:embed="rId2" cstate="print">
            <a:extLst/>
          </a:blip>
          <a:stretch>
            <a:fillRect/>
          </a:stretch>
        </p:blipFill>
        <p:spPr>
          <a:xfrm>
            <a:off x="2352674" y="2490209"/>
            <a:ext cx="4438651" cy="2857501"/>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Shape 208"/>
          <p:cNvSpPr>
            <a:spLocks noGrp="1"/>
          </p:cNvSpPr>
          <p:nvPr>
            <p:ph type="title"/>
          </p:nvPr>
        </p:nvSpPr>
        <p:spPr>
          <a:xfrm>
            <a:off x="457200" y="274638"/>
            <a:ext cx="8229600" cy="1143001"/>
          </a:xfrm>
          <a:prstGeom prst="rect">
            <a:avLst/>
          </a:prstGeom>
        </p:spPr>
        <p:txBody>
          <a:bodyPr/>
          <a:lstStyle/>
          <a:p>
            <a:pPr lvl="0" defTabSz="868680">
              <a:defRPr sz="1800" b="0">
                <a:solidFill>
                  <a:srgbClr val="000000"/>
                </a:solidFill>
                <a:effectLst/>
              </a:defRPr>
            </a:pPr>
            <a:r>
              <a:rPr sz="3420" b="1">
                <a:solidFill>
                  <a:srgbClr val="FFC000"/>
                </a:solidFill>
                <a:effectLst>
                  <a:outerShdw blurRad="108585" dist="96520" dir="2700000" rotWithShape="0">
                    <a:srgbClr val="000000">
                      <a:alpha val="40000"/>
                    </a:srgbClr>
                  </a:outerShdw>
                </a:effectLst>
              </a:rPr>
              <a:t>Λόγοι ύπαρξης παραλλαγών της πολιτικής διαδικασίας στην ΕΕ</a:t>
            </a:r>
          </a:p>
        </p:txBody>
      </p:sp>
      <p:sp>
        <p:nvSpPr>
          <p:cNvPr id="209" name="Shape 209"/>
          <p:cNvSpPr>
            <a:spLocks noGrp="1"/>
          </p:cNvSpPr>
          <p:nvPr>
            <p:ph type="body" idx="1"/>
          </p:nvPr>
        </p:nvSpPr>
        <p:spPr>
          <a:xfrm>
            <a:off x="457200" y="1600200"/>
            <a:ext cx="8229600" cy="4709160"/>
          </a:xfrm>
          <a:prstGeom prst="rect">
            <a:avLst/>
          </a:prstGeom>
        </p:spPr>
        <p:txBody>
          <a:bodyPr/>
          <a:lstStyle/>
          <a:p>
            <a:pPr marL="407365" lvl="0" indent="-271576" defTabSz="905255">
              <a:lnSpc>
                <a:spcPct val="80000"/>
              </a:lnSpc>
              <a:spcBef>
                <a:spcPts val="400"/>
              </a:spcBef>
              <a:buSzTx/>
              <a:buNone/>
              <a:defRPr sz="1800">
                <a:solidFill>
                  <a:srgbClr val="000000"/>
                </a:solidFill>
              </a:defRPr>
            </a:pPr>
            <a:r>
              <a:rPr sz="1881">
                <a:solidFill>
                  <a:srgbClr val="FFFFFF"/>
                </a:solidFill>
              </a:rPr>
              <a:t>      Αυτές οι διαφορετικές παραλλαγές στον τρόπο με τον οποίο δημιουργείτε η πολιτική στην ΕΕ είναι μεταξύ άλλων απόρροια των εξής παραγόντων:</a:t>
            </a:r>
          </a:p>
          <a:p>
            <a:pPr marL="407365" lvl="0" indent="-271576" defTabSz="905255">
              <a:lnSpc>
                <a:spcPct val="80000"/>
              </a:lnSpc>
              <a:spcBef>
                <a:spcPts val="400"/>
              </a:spcBef>
              <a:buSzTx/>
              <a:buNone/>
              <a:defRPr sz="1800">
                <a:solidFill>
                  <a:srgbClr val="000000"/>
                </a:solidFill>
              </a:defRPr>
            </a:pPr>
            <a:endParaRPr sz="1881">
              <a:solidFill>
                <a:srgbClr val="FFFFFF"/>
              </a:solidFill>
            </a:endParaRPr>
          </a:p>
          <a:p>
            <a:pPr marL="543153" lvl="0" indent="-407365" defTabSz="905255">
              <a:lnSpc>
                <a:spcPct val="80000"/>
              </a:lnSpc>
              <a:spcBef>
                <a:spcPts val="400"/>
              </a:spcBef>
              <a:defRPr sz="1800">
                <a:solidFill>
                  <a:srgbClr val="000000"/>
                </a:solidFill>
              </a:defRPr>
            </a:pPr>
            <a:r>
              <a:rPr sz="1881">
                <a:solidFill>
                  <a:srgbClr val="FFFFFF"/>
                </a:solidFill>
              </a:rPr>
              <a:t>1. εξέλιξης και </a:t>
            </a:r>
            <a:r>
              <a:rPr sz="1881">
                <a:solidFill>
                  <a:srgbClr val="FFC000"/>
                </a:solidFill>
              </a:rPr>
              <a:t>πειραματισμών</a:t>
            </a:r>
            <a:r>
              <a:rPr sz="1881">
                <a:solidFill>
                  <a:srgbClr val="FFFFFF"/>
                </a:solidFill>
              </a:rPr>
              <a:t> μέσα στην ΕΕ ανά τομέα ανά τα χρόνια;</a:t>
            </a:r>
          </a:p>
          <a:p>
            <a:pPr marL="407365" lvl="0" indent="-271576" defTabSz="905255">
              <a:lnSpc>
                <a:spcPct val="80000"/>
              </a:lnSpc>
              <a:spcBef>
                <a:spcPts val="400"/>
              </a:spcBef>
              <a:buSzTx/>
              <a:buNone/>
              <a:defRPr sz="1800">
                <a:solidFill>
                  <a:srgbClr val="000000"/>
                </a:solidFill>
              </a:defRPr>
            </a:pPr>
            <a:endParaRPr sz="1881">
              <a:solidFill>
                <a:srgbClr val="FFFFFF"/>
              </a:solidFill>
            </a:endParaRPr>
          </a:p>
          <a:p>
            <a:pPr marL="543153" lvl="0" indent="-407365" defTabSz="905255">
              <a:lnSpc>
                <a:spcPct val="80000"/>
              </a:lnSpc>
              <a:spcBef>
                <a:spcPts val="400"/>
              </a:spcBef>
              <a:defRPr sz="1800">
                <a:solidFill>
                  <a:srgbClr val="000000"/>
                </a:solidFill>
              </a:defRPr>
            </a:pPr>
            <a:r>
              <a:rPr sz="1881">
                <a:solidFill>
                  <a:srgbClr val="FFFFFF"/>
                </a:solidFill>
              </a:rPr>
              <a:t>2. </a:t>
            </a:r>
            <a:r>
              <a:rPr sz="1881">
                <a:solidFill>
                  <a:srgbClr val="FFC000"/>
                </a:solidFill>
              </a:rPr>
              <a:t>αλλαγές στις εθνικές </a:t>
            </a:r>
            <a:r>
              <a:rPr sz="1881">
                <a:solidFill>
                  <a:srgbClr val="FFFFFF"/>
                </a:solidFill>
              </a:rPr>
              <a:t>διαδικασίες λήψης αποφάσεων;</a:t>
            </a:r>
          </a:p>
          <a:p>
            <a:pPr marL="543153" lvl="0" indent="-407365" defTabSz="905255">
              <a:lnSpc>
                <a:spcPct val="80000"/>
              </a:lnSpc>
              <a:spcBef>
                <a:spcPts val="400"/>
              </a:spcBef>
              <a:defRPr sz="1800">
                <a:solidFill>
                  <a:srgbClr val="000000"/>
                </a:solidFill>
              </a:defRPr>
            </a:pPr>
            <a:endParaRPr sz="1881">
              <a:solidFill>
                <a:srgbClr val="FFFFFF"/>
              </a:solidFill>
            </a:endParaRPr>
          </a:p>
          <a:p>
            <a:pPr marL="543153" lvl="0" indent="-407365" defTabSz="905255">
              <a:lnSpc>
                <a:spcPct val="80000"/>
              </a:lnSpc>
              <a:spcBef>
                <a:spcPts val="400"/>
              </a:spcBef>
              <a:defRPr sz="1800">
                <a:solidFill>
                  <a:srgbClr val="000000"/>
                </a:solidFill>
              </a:defRPr>
            </a:pPr>
            <a:r>
              <a:rPr sz="1881">
                <a:solidFill>
                  <a:srgbClr val="FFFFFF"/>
                </a:solidFill>
              </a:rPr>
              <a:t>3. </a:t>
            </a:r>
            <a:r>
              <a:rPr sz="1881">
                <a:solidFill>
                  <a:srgbClr val="FFC000"/>
                </a:solidFill>
              </a:rPr>
              <a:t>εξελίξεις σε οικονομικές και κοινωνικές συμπεριφορές </a:t>
            </a:r>
            <a:r>
              <a:rPr sz="1881">
                <a:solidFill>
                  <a:srgbClr val="FFFFFF"/>
                </a:solidFill>
              </a:rPr>
              <a:t>των διαφόρων εμπλεκόμενων δρώντων (διαφορές προσεγγίσεις σε πολιτικά διλλήματα και στα όργανα με τα οποία απαντούν σε αυτά τα διλλήματα);</a:t>
            </a:r>
          </a:p>
          <a:p>
            <a:pPr marL="407365" lvl="0" indent="-271576" defTabSz="905255">
              <a:lnSpc>
                <a:spcPct val="80000"/>
              </a:lnSpc>
              <a:spcBef>
                <a:spcPts val="400"/>
              </a:spcBef>
              <a:buSzTx/>
              <a:buNone/>
              <a:defRPr sz="1800">
                <a:solidFill>
                  <a:srgbClr val="000000"/>
                </a:solidFill>
              </a:defRPr>
            </a:pPr>
            <a:endParaRPr sz="1881">
              <a:solidFill>
                <a:srgbClr val="FFFFFF"/>
              </a:solidFill>
            </a:endParaRPr>
          </a:p>
          <a:p>
            <a:pPr marL="543153" lvl="0" indent="-407365" defTabSz="905255">
              <a:lnSpc>
                <a:spcPct val="80000"/>
              </a:lnSpc>
              <a:spcBef>
                <a:spcPts val="400"/>
              </a:spcBef>
              <a:defRPr sz="1800">
                <a:solidFill>
                  <a:srgbClr val="000000"/>
                </a:solidFill>
              </a:defRPr>
            </a:pPr>
            <a:r>
              <a:rPr sz="1881">
                <a:solidFill>
                  <a:srgbClr val="FFFFFF"/>
                </a:solidFill>
              </a:rPr>
              <a:t>4. το </a:t>
            </a:r>
            <a:r>
              <a:rPr sz="1881">
                <a:solidFill>
                  <a:srgbClr val="FFC000"/>
                </a:solidFill>
              </a:rPr>
              <a:t>ευρύτερο εξωτερικό περιβάλλον </a:t>
            </a:r>
            <a:r>
              <a:rPr sz="1881">
                <a:solidFill>
                  <a:srgbClr val="FFFFFF"/>
                </a:solidFill>
              </a:rPr>
              <a:t>στο οποίο λειτουργεί η ΕΕ, το οποίο συνεχώς μεταλλάσσεται ή έχει διαφορετικά πεδία δράσης (πχ για την διαμόρφωση πολιτικής στον τομέα της εξωτερικής πολιτικής και ασφάλειας τα fora συζήτησης και διαμόρφωσης πολιτικής είναι πολλαπλά; το Εθνικό, το Ευρωπαϊκό, το διεθνές επίπεδο και το ΝΑΤΟ).</a:t>
            </a:r>
          </a:p>
        </p:txBody>
      </p:sp>
    </p:spTree>
  </p:cSld>
  <p:clrMapOvr>
    <a:masterClrMapping/>
  </p:clrMapOvr>
  <p:transition spd="med"/>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Shape 211"/>
          <p:cNvSpPr>
            <a:spLocks noGrp="1"/>
          </p:cNvSpPr>
          <p:nvPr>
            <p:ph type="title"/>
          </p:nvPr>
        </p:nvSpPr>
        <p:spPr>
          <a:xfrm>
            <a:off x="395536" y="2420888"/>
            <a:ext cx="8229601" cy="936626"/>
          </a:xfrm>
          <a:prstGeom prst="rect">
            <a:avLst/>
          </a:prstGeom>
        </p:spPr>
        <p:txBody>
          <a:bodyPr/>
          <a:lstStyle/>
          <a:p>
            <a:pPr lvl="0">
              <a:defRPr sz="1800" b="0">
                <a:solidFill>
                  <a:srgbClr val="000000"/>
                </a:solidFill>
                <a:effectLst/>
              </a:defRPr>
            </a:pPr>
            <a:r>
              <a:rPr sz="4200" b="1">
                <a:solidFill>
                  <a:srgbClr val="FFC000"/>
                </a:solidFill>
                <a:effectLst>
                  <a:outerShdw blurRad="114300" dist="101600" dir="2700000" rotWithShape="0">
                    <a:srgbClr val="000000">
                      <a:alpha val="40000"/>
                    </a:srgbClr>
                  </a:outerShdw>
                </a:effectLst>
              </a:rPr>
              <a:t>ΕΥΧΑΡΙΣΤΩ!</a:t>
            </a: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Shape 64"/>
          <p:cNvSpPr>
            <a:spLocks noGrp="1"/>
          </p:cNvSpPr>
          <p:nvPr>
            <p:ph type="title"/>
          </p:nvPr>
        </p:nvSpPr>
        <p:spPr>
          <a:xfrm>
            <a:off x="457200" y="658462"/>
            <a:ext cx="8229600" cy="1143001"/>
          </a:xfrm>
          <a:prstGeom prst="rect">
            <a:avLst/>
          </a:prstGeom>
        </p:spPr>
        <p:txBody>
          <a:bodyPr/>
          <a:lstStyle/>
          <a:p>
            <a:pPr lvl="0" defTabSz="868680">
              <a:defRPr sz="1800" b="0">
                <a:solidFill>
                  <a:srgbClr val="000000"/>
                </a:solidFill>
                <a:effectLst/>
              </a:defRPr>
            </a:pPr>
            <a:r>
              <a:rPr sz="3420" b="1">
                <a:solidFill>
                  <a:srgbClr val="E8D38A"/>
                </a:solidFill>
                <a:effectLst>
                  <a:outerShdw blurRad="108585" dist="96520" dir="2700000" rotWithShape="0">
                    <a:srgbClr val="000000">
                      <a:alpha val="40000"/>
                    </a:srgbClr>
                  </a:outerShdw>
                </a:effectLst>
              </a:rPr>
              <a:t/>
            </a:r>
            <a:br>
              <a:rPr sz="3420" b="1">
                <a:solidFill>
                  <a:srgbClr val="E8D38A"/>
                </a:solidFill>
                <a:effectLst>
                  <a:outerShdw blurRad="108585" dist="96520" dir="2700000" rotWithShape="0">
                    <a:srgbClr val="000000">
                      <a:alpha val="40000"/>
                    </a:srgbClr>
                  </a:outerShdw>
                </a:effectLst>
              </a:rPr>
            </a:br>
            <a:r>
              <a:rPr sz="3420" b="1">
                <a:solidFill>
                  <a:srgbClr val="FFC000"/>
                </a:solidFill>
                <a:effectLst>
                  <a:outerShdw blurRad="108585" dist="96520" dir="2700000" rotWithShape="0">
                    <a:srgbClr val="000000">
                      <a:alpha val="40000"/>
                    </a:srgbClr>
                  </a:outerShdw>
                </a:effectLst>
              </a:rPr>
              <a:t>Περιεχομενα</a:t>
            </a:r>
          </a:p>
        </p:txBody>
      </p:sp>
      <p:sp>
        <p:nvSpPr>
          <p:cNvPr id="65" name="Shape 65"/>
          <p:cNvSpPr>
            <a:spLocks noGrp="1"/>
          </p:cNvSpPr>
          <p:nvPr>
            <p:ph type="body" idx="1"/>
          </p:nvPr>
        </p:nvSpPr>
        <p:spPr>
          <a:xfrm>
            <a:off x="457199" y="1944318"/>
            <a:ext cx="8229601" cy="4709161"/>
          </a:xfrm>
          <a:prstGeom prst="rect">
            <a:avLst/>
          </a:prstGeom>
        </p:spPr>
        <p:txBody>
          <a:bodyPr/>
          <a:lstStyle/>
          <a:p>
            <a:pPr marL="651509" lvl="0" indent="-514350">
              <a:lnSpc>
                <a:spcPct val="80000"/>
              </a:lnSpc>
              <a:spcBef>
                <a:spcPts val="500"/>
              </a:spcBef>
              <a:buFontTx/>
              <a:buAutoNum type="arabicPeriod"/>
              <a:defRPr sz="1800">
                <a:solidFill>
                  <a:srgbClr val="000000"/>
                </a:solidFill>
              </a:defRPr>
            </a:pPr>
            <a:r>
              <a:rPr sz="2100">
                <a:solidFill>
                  <a:srgbClr val="FFFFFF"/>
                </a:solidFill>
              </a:rPr>
              <a:t>Ιστορική αναδρομή του μηχανισμού Διαδικασίας Λήψης Αποφάσεων στη ΕΕ. </a:t>
            </a:r>
          </a:p>
          <a:p>
            <a:pPr marL="651509" lvl="0" indent="-514350">
              <a:lnSpc>
                <a:spcPct val="80000"/>
              </a:lnSpc>
              <a:spcBef>
                <a:spcPts val="500"/>
              </a:spcBef>
              <a:buFontTx/>
              <a:buAutoNum type="arabicPeriod"/>
              <a:defRPr sz="1800">
                <a:solidFill>
                  <a:srgbClr val="000000"/>
                </a:solidFill>
              </a:defRPr>
            </a:pPr>
            <a:endParaRPr sz="2100">
              <a:solidFill>
                <a:srgbClr val="FFFFFF"/>
              </a:solidFill>
            </a:endParaRPr>
          </a:p>
          <a:p>
            <a:pPr marL="651509" lvl="0" indent="-514350">
              <a:lnSpc>
                <a:spcPct val="80000"/>
              </a:lnSpc>
              <a:spcBef>
                <a:spcPts val="500"/>
              </a:spcBef>
              <a:buFontTx/>
              <a:buAutoNum type="arabicPeriod" startAt="2"/>
              <a:defRPr sz="1800">
                <a:solidFill>
                  <a:srgbClr val="000000"/>
                </a:solidFill>
              </a:defRPr>
            </a:pPr>
            <a:r>
              <a:rPr sz="2100">
                <a:solidFill>
                  <a:srgbClr val="FFFFFF"/>
                </a:solidFill>
              </a:rPr>
              <a:t>Δρώντες στη νομοθετική διαδικασία στην ΕΕ - Θεσμικό Τρίγωνο λήψης αποφάσεων.</a:t>
            </a:r>
          </a:p>
          <a:p>
            <a:pPr marL="651509" lvl="0" indent="-514350">
              <a:lnSpc>
                <a:spcPct val="80000"/>
              </a:lnSpc>
              <a:spcBef>
                <a:spcPts val="500"/>
              </a:spcBef>
              <a:buFontTx/>
              <a:buAutoNum type="arabicPeriod" startAt="2"/>
              <a:defRPr sz="1800">
                <a:solidFill>
                  <a:srgbClr val="000000"/>
                </a:solidFill>
              </a:defRPr>
            </a:pPr>
            <a:endParaRPr sz="2100">
              <a:solidFill>
                <a:srgbClr val="FFFFFF"/>
              </a:solidFill>
            </a:endParaRPr>
          </a:p>
          <a:p>
            <a:pPr marL="651509" lvl="0" indent="-514350">
              <a:lnSpc>
                <a:spcPct val="72000"/>
              </a:lnSpc>
              <a:spcBef>
                <a:spcPts val="500"/>
              </a:spcBef>
              <a:buFontTx/>
              <a:buAutoNum type="arabicPeriod" startAt="3"/>
              <a:defRPr sz="1800">
                <a:solidFill>
                  <a:srgbClr val="000000"/>
                </a:solidFill>
              </a:defRPr>
            </a:pPr>
            <a:r>
              <a:rPr sz="2100">
                <a:solidFill>
                  <a:srgbClr val="FFFFFF"/>
                </a:solidFill>
              </a:rPr>
              <a:t>Παρουσίαση των διαδικασιών λήψης απόφασης στην ΕΕ.</a:t>
            </a:r>
          </a:p>
          <a:p>
            <a:pPr marL="651509" lvl="0" indent="-514350">
              <a:lnSpc>
                <a:spcPct val="72000"/>
              </a:lnSpc>
              <a:spcBef>
                <a:spcPts val="500"/>
              </a:spcBef>
              <a:buFontTx/>
              <a:buAutoNum type="arabicPeriod" startAt="3"/>
              <a:defRPr sz="1800">
                <a:solidFill>
                  <a:srgbClr val="000000"/>
                </a:solidFill>
              </a:defRPr>
            </a:pPr>
            <a:endParaRPr sz="2100">
              <a:solidFill>
                <a:srgbClr val="FFFFFF"/>
              </a:solidFill>
            </a:endParaRPr>
          </a:p>
          <a:p>
            <a:pPr marL="651509" lvl="0" indent="-514350">
              <a:lnSpc>
                <a:spcPct val="72000"/>
              </a:lnSpc>
              <a:spcBef>
                <a:spcPts val="500"/>
              </a:spcBef>
              <a:buFontTx/>
              <a:buAutoNum type="arabicPeriod" startAt="4"/>
              <a:defRPr sz="1800">
                <a:solidFill>
                  <a:srgbClr val="000000"/>
                </a:solidFill>
              </a:defRPr>
            </a:pPr>
            <a:r>
              <a:rPr sz="2100">
                <a:solidFill>
                  <a:srgbClr val="FFFFFF"/>
                </a:solidFill>
              </a:rPr>
              <a:t>Είδη ψηφοφορίας και κατανομή ψήφων μεταξύ κρατών-μελών.</a:t>
            </a:r>
          </a:p>
          <a:p>
            <a:pPr marL="651509" lvl="0" indent="-514350">
              <a:lnSpc>
                <a:spcPct val="72000"/>
              </a:lnSpc>
              <a:spcBef>
                <a:spcPts val="500"/>
              </a:spcBef>
              <a:buFontTx/>
              <a:buAutoNum type="arabicPeriod" startAt="4"/>
              <a:defRPr sz="1800">
                <a:solidFill>
                  <a:srgbClr val="000000"/>
                </a:solidFill>
              </a:defRPr>
            </a:pPr>
            <a:endParaRPr sz="2100">
              <a:solidFill>
                <a:srgbClr val="FFFFFF"/>
              </a:solidFill>
            </a:endParaRPr>
          </a:p>
          <a:p>
            <a:pPr marL="651509" lvl="0" indent="-514350">
              <a:lnSpc>
                <a:spcPct val="72000"/>
              </a:lnSpc>
              <a:spcBef>
                <a:spcPts val="500"/>
              </a:spcBef>
              <a:buFontTx/>
              <a:buAutoNum type="arabicPeriod" startAt="5"/>
              <a:defRPr sz="1800">
                <a:solidFill>
                  <a:srgbClr val="000000"/>
                </a:solidFill>
              </a:defRPr>
            </a:pPr>
            <a:r>
              <a:rPr sz="2100">
                <a:solidFill>
                  <a:srgbClr val="FFFFFF"/>
                </a:solidFill>
              </a:rPr>
              <a:t>Η Ελλάδα στη Διαδικασία Λήψης Απόφασης στη ΕΕ.</a:t>
            </a:r>
          </a:p>
          <a:p>
            <a:pPr marL="651509" lvl="0" indent="-514350">
              <a:lnSpc>
                <a:spcPct val="72000"/>
              </a:lnSpc>
              <a:spcBef>
                <a:spcPts val="500"/>
              </a:spcBef>
              <a:buFontTx/>
              <a:buAutoNum type="arabicPeriod" startAt="5"/>
              <a:defRPr sz="1800">
                <a:solidFill>
                  <a:srgbClr val="000000"/>
                </a:solidFill>
              </a:defRPr>
            </a:pPr>
            <a:endParaRPr sz="2100">
              <a:solidFill>
                <a:srgbClr val="FFFFFF"/>
              </a:solidFill>
            </a:endParaRPr>
          </a:p>
          <a:p>
            <a:pPr marL="651509" lvl="0" indent="-514350">
              <a:lnSpc>
                <a:spcPct val="80000"/>
              </a:lnSpc>
              <a:spcBef>
                <a:spcPts val="500"/>
              </a:spcBef>
              <a:buFontTx/>
              <a:buAutoNum type="arabicPeriod" startAt="6"/>
              <a:defRPr sz="1800">
                <a:solidFill>
                  <a:srgbClr val="000000"/>
                </a:solidFill>
              </a:defRPr>
            </a:pPr>
            <a:r>
              <a:rPr sz="2100">
                <a:solidFill>
                  <a:srgbClr val="FFFFFF"/>
                </a:solidFill>
              </a:rPr>
              <a:t>Η συζήτηση για το μέλλον της Ευρώπης - Quo Vadis Europa?</a:t>
            </a: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Shape 67"/>
          <p:cNvSpPr>
            <a:spLocks noGrp="1"/>
          </p:cNvSpPr>
          <p:nvPr>
            <p:ph type="title"/>
          </p:nvPr>
        </p:nvSpPr>
        <p:spPr>
          <a:xfrm>
            <a:off x="457200" y="1340767"/>
            <a:ext cx="8229600" cy="1008113"/>
          </a:xfrm>
          <a:prstGeom prst="rect">
            <a:avLst/>
          </a:prstGeom>
        </p:spPr>
        <p:txBody>
          <a:bodyPr>
            <a:normAutofit fontScale="90000"/>
          </a:bodyPr>
          <a:lstStyle/>
          <a:p>
            <a:pPr lvl="0" defTabSz="704087">
              <a:defRPr sz="1800" b="0">
                <a:solidFill>
                  <a:srgbClr val="000000"/>
                </a:solidFill>
                <a:effectLst/>
              </a:defRPr>
            </a:pPr>
            <a:r>
              <a:rPr sz="2079" b="1">
                <a:solidFill>
                  <a:srgbClr val="FFC000"/>
                </a:solidFill>
                <a:effectLst>
                  <a:outerShdw blurRad="88011" dist="78232" dir="2700000" rotWithShape="0">
                    <a:srgbClr val="000000">
                      <a:alpha val="40000"/>
                    </a:srgbClr>
                  </a:outerShdw>
                </a:effectLst>
              </a:rPr>
              <a:t>Γιατί να μελετήσουμε τη διαδικασία λήψης αποφάσεων στην ΕΕ;</a:t>
            </a:r>
            <a:br>
              <a:rPr sz="2079" b="1">
                <a:solidFill>
                  <a:srgbClr val="FFC000"/>
                </a:solidFill>
                <a:effectLst>
                  <a:outerShdw blurRad="88011" dist="78232" dir="2700000" rotWithShape="0">
                    <a:srgbClr val="000000">
                      <a:alpha val="40000"/>
                    </a:srgbClr>
                  </a:outerShdw>
                </a:effectLst>
              </a:rPr>
            </a:br>
            <a:endParaRPr sz="2079" b="1">
              <a:solidFill>
                <a:srgbClr val="FFC000"/>
              </a:solidFill>
              <a:effectLst>
                <a:outerShdw blurRad="88011" dist="78232" dir="2700000" rotWithShape="0">
                  <a:srgbClr val="000000">
                    <a:alpha val="40000"/>
                  </a:srgbClr>
                </a:outerShdw>
              </a:effectLst>
            </a:endParaRPr>
          </a:p>
        </p:txBody>
      </p:sp>
      <p:sp>
        <p:nvSpPr>
          <p:cNvPr id="68" name="Shape 68"/>
          <p:cNvSpPr>
            <a:spLocks noGrp="1"/>
          </p:cNvSpPr>
          <p:nvPr>
            <p:ph type="body" idx="1"/>
          </p:nvPr>
        </p:nvSpPr>
        <p:spPr>
          <a:xfrm>
            <a:off x="457200" y="1348729"/>
            <a:ext cx="8229600" cy="4709160"/>
          </a:xfrm>
          <a:prstGeom prst="rect">
            <a:avLst/>
          </a:prstGeom>
        </p:spPr>
        <p:txBody>
          <a:bodyPr>
            <a:normAutofit lnSpcReduction="10000"/>
          </a:bodyPr>
          <a:lstStyle/>
          <a:p>
            <a:pPr marL="403250" lvl="0" indent="-268833" defTabSz="896111">
              <a:buSzTx/>
              <a:buNone/>
              <a:defRPr sz="1800">
                <a:solidFill>
                  <a:srgbClr val="000000"/>
                </a:solidFill>
              </a:defRPr>
            </a:pPr>
            <a:endParaRPr sz="1568">
              <a:solidFill>
                <a:srgbClr val="FFFFFF"/>
              </a:solidFill>
            </a:endParaRPr>
          </a:p>
          <a:p>
            <a:pPr marL="537667" lvl="0" indent="-403250" defTabSz="896111">
              <a:buFont typeface="Wingdings"/>
              <a:buChar char="➢"/>
              <a:defRPr sz="1800">
                <a:solidFill>
                  <a:srgbClr val="000000"/>
                </a:solidFill>
              </a:defRPr>
            </a:pPr>
            <a:endParaRPr sz="1568">
              <a:solidFill>
                <a:srgbClr val="FFFFFF"/>
              </a:solidFill>
            </a:endParaRPr>
          </a:p>
          <a:p>
            <a:pPr marL="403250" lvl="0" indent="-268833" defTabSz="896111">
              <a:buSzTx/>
              <a:buNone/>
              <a:defRPr sz="1800">
                <a:solidFill>
                  <a:srgbClr val="000000"/>
                </a:solidFill>
              </a:defRPr>
            </a:pPr>
            <a:endParaRPr sz="1568">
              <a:solidFill>
                <a:srgbClr val="FFFFFF"/>
              </a:solidFill>
            </a:endParaRPr>
          </a:p>
          <a:p>
            <a:pPr marL="403250" lvl="0" indent="-268833" algn="ctr" defTabSz="896111">
              <a:spcBef>
                <a:spcPts val="400"/>
              </a:spcBef>
              <a:buSzTx/>
              <a:buNone/>
              <a:defRPr sz="1800">
                <a:solidFill>
                  <a:srgbClr val="000000"/>
                </a:solidFill>
              </a:defRPr>
            </a:pPr>
            <a:r>
              <a:rPr sz="1764" b="1">
                <a:solidFill>
                  <a:srgbClr val="FFC000"/>
                </a:solidFill>
              </a:rPr>
              <a:t>Γιατί είναι άμεσα συνδεδεμένη με την πορεία της Ευρωπαϊκής Ενοποίησης</a:t>
            </a:r>
          </a:p>
          <a:p>
            <a:pPr marL="403250" lvl="0" indent="-268833" algn="ctr" defTabSz="896111">
              <a:buSzTx/>
              <a:buNone/>
              <a:defRPr sz="1800">
                <a:solidFill>
                  <a:srgbClr val="000000"/>
                </a:solidFill>
              </a:defRPr>
            </a:pPr>
            <a:endParaRPr sz="1568">
              <a:solidFill>
                <a:srgbClr val="FFFFFF"/>
              </a:solidFill>
            </a:endParaRPr>
          </a:p>
          <a:p>
            <a:pPr marL="364845" lvl="0" indent="-230428" defTabSz="896111">
              <a:spcBef>
                <a:spcPts val="300"/>
              </a:spcBef>
              <a:buFont typeface="Courier New"/>
              <a:buChar char="o"/>
              <a:defRPr sz="1800">
                <a:solidFill>
                  <a:srgbClr val="000000"/>
                </a:solidFill>
              </a:defRPr>
            </a:pPr>
            <a:r>
              <a:rPr sz="1568">
                <a:solidFill>
                  <a:srgbClr val="FFFFFF"/>
                </a:solidFill>
              </a:rPr>
              <a:t>Μελετούμε </a:t>
            </a:r>
            <a:r>
              <a:rPr sz="1568" b="1">
                <a:solidFill>
                  <a:srgbClr val="FFFFFF"/>
                </a:solidFill>
              </a:rPr>
              <a:t>τις αλλαγές </a:t>
            </a:r>
            <a:r>
              <a:rPr sz="1568">
                <a:solidFill>
                  <a:srgbClr val="FFFFFF"/>
                </a:solidFill>
              </a:rPr>
              <a:t>που έχουν συντελεστεί μέσα στο χρόνο (με έμφαση στην εισαγωγή της «συναπόφασης» co-decision και της «Συνήθους Νομοθετικής Διαδικασίας») </a:t>
            </a:r>
          </a:p>
          <a:p>
            <a:pPr marL="537667" lvl="0" indent="-403250" defTabSz="896111">
              <a:buFont typeface="Courier New"/>
              <a:buChar char="o"/>
              <a:defRPr sz="1800">
                <a:solidFill>
                  <a:srgbClr val="000000"/>
                </a:solidFill>
              </a:defRPr>
            </a:pPr>
            <a:endParaRPr sz="1568">
              <a:solidFill>
                <a:srgbClr val="FFFFFF"/>
              </a:solidFill>
            </a:endParaRPr>
          </a:p>
          <a:p>
            <a:pPr marL="364845" lvl="0" indent="-230428" defTabSz="896111">
              <a:spcBef>
                <a:spcPts val="300"/>
              </a:spcBef>
              <a:buFont typeface="Courier New"/>
              <a:buChar char="o"/>
              <a:defRPr sz="1800">
                <a:solidFill>
                  <a:srgbClr val="000000"/>
                </a:solidFill>
              </a:defRPr>
            </a:pPr>
            <a:r>
              <a:rPr sz="1568">
                <a:solidFill>
                  <a:srgbClr val="FFFFFF"/>
                </a:solidFill>
              </a:rPr>
              <a:t>Εξετάζουμε τον </a:t>
            </a:r>
            <a:r>
              <a:rPr sz="1568" b="1">
                <a:solidFill>
                  <a:srgbClr val="FFFFFF"/>
                </a:solidFill>
              </a:rPr>
              <a:t>ρόλο των αλλαγών </a:t>
            </a:r>
            <a:r>
              <a:rPr sz="1568">
                <a:solidFill>
                  <a:srgbClr val="FFFFFF"/>
                </a:solidFill>
              </a:rPr>
              <a:t>αυτών στη διαδικασία της Ευρωπαϊκής Ολοκλήρωσης. </a:t>
            </a:r>
          </a:p>
          <a:p>
            <a:pPr marL="712409" lvl="1" indent="-138897" defTabSz="896111">
              <a:spcBef>
                <a:spcPts val="200"/>
              </a:spcBef>
              <a:buClr>
                <a:srgbClr val="FFFFFF"/>
              </a:buClr>
              <a:buFont typeface="Courier New"/>
              <a:buChar char="o"/>
              <a:defRPr sz="1800">
                <a:solidFill>
                  <a:srgbClr val="000000"/>
                </a:solidFill>
              </a:defRPr>
            </a:pPr>
            <a:r>
              <a:rPr sz="1176">
                <a:solidFill>
                  <a:srgbClr val="FFFFFF"/>
                </a:solidFill>
              </a:rPr>
              <a:t>Οι αλλαγές αυτές δείχνουν (και κυρίως ο Συνταγματικός χαρακτήρας της ΕΕ μετά τη Νίκαια) τις </a:t>
            </a:r>
            <a:r>
              <a:rPr sz="1176" b="1">
                <a:solidFill>
                  <a:srgbClr val="FFFFFF"/>
                </a:solidFill>
              </a:rPr>
              <a:t>«νέες μορφές διακυβέρνησης» </a:t>
            </a:r>
            <a:r>
              <a:rPr sz="1176">
                <a:solidFill>
                  <a:srgbClr val="FFFFFF"/>
                </a:solidFill>
              </a:rPr>
              <a:t> 'new modes' of governance  που  αναπτύσσονται στο πολιτικό γίγνεσθαι </a:t>
            </a:r>
          </a:p>
          <a:p>
            <a:pPr marL="851306" lvl="1" indent="-277794" defTabSz="896111">
              <a:spcBef>
                <a:spcPts val="500"/>
              </a:spcBef>
              <a:buClr>
                <a:srgbClr val="FFFFFF"/>
              </a:buClr>
              <a:buFont typeface="Courier New"/>
              <a:buChar char="o"/>
              <a:defRPr sz="1800">
                <a:solidFill>
                  <a:srgbClr val="000000"/>
                </a:solidFill>
              </a:defRPr>
            </a:pPr>
            <a:endParaRPr sz="1176">
              <a:solidFill>
                <a:srgbClr val="FFFFFF"/>
              </a:solidFill>
            </a:endParaRPr>
          </a:p>
          <a:p>
            <a:pPr marL="403250" lvl="0" indent="-268833" algn="ctr" defTabSz="896111">
              <a:spcBef>
                <a:spcPts val="400"/>
              </a:spcBef>
              <a:buSzTx/>
              <a:buNone/>
              <a:defRPr sz="1800">
                <a:solidFill>
                  <a:srgbClr val="000000"/>
                </a:solidFill>
              </a:defRPr>
            </a:pPr>
            <a:r>
              <a:rPr sz="1568">
                <a:solidFill>
                  <a:srgbClr val="FFFFFF"/>
                </a:solidFill>
              </a:rPr>
              <a:t>	= </a:t>
            </a:r>
            <a:r>
              <a:rPr sz="1764" b="1">
                <a:solidFill>
                  <a:srgbClr val="FFC000"/>
                </a:solidFill>
              </a:rPr>
              <a:t>Κατανοούμε το πού βρίσκεται και πού πάει η Ευρώπη.</a:t>
            </a:r>
          </a:p>
          <a:p>
            <a:pPr marL="403250" lvl="0" indent="-268833" defTabSz="896111">
              <a:buSzTx/>
              <a:buNone/>
              <a:defRPr sz="1800">
                <a:solidFill>
                  <a:srgbClr val="000000"/>
                </a:solidFill>
              </a:defRPr>
            </a:pPr>
            <a:endParaRPr sz="1568">
              <a:solidFill>
                <a:srgbClr val="FFFFFF"/>
              </a:solidFill>
            </a:endParaRPr>
          </a:p>
          <a:p>
            <a:pPr marL="403250" lvl="0" indent="-268833" algn="ctr" defTabSz="896111">
              <a:spcBef>
                <a:spcPts val="300"/>
              </a:spcBef>
              <a:buSzTx/>
              <a:buNone/>
              <a:defRPr sz="1800">
                <a:solidFill>
                  <a:srgbClr val="000000"/>
                </a:solidFill>
              </a:defRPr>
            </a:pPr>
            <a:r>
              <a:rPr sz="1568">
                <a:solidFill>
                  <a:srgbClr val="FFFFFF"/>
                </a:solidFill>
              </a:rPr>
              <a:t>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68">
                                            <p:txEl>
                                              <p:pRg st="3" end="3"/>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1" nodeType="afterEffect">
                                  <p:stCondLst>
                                    <p:cond delay="0"/>
                                  </p:stCondLst>
                                  <p:iterate>
                                    <p:tmAbs val="0"/>
                                  </p:iterate>
                                  <p:childTnLst>
                                    <p:set>
                                      <p:cBhvr>
                                        <p:cTn id="9" fill="hold"/>
                                        <p:tgtEl>
                                          <p:spTgt spid="68">
                                            <p:txEl>
                                              <p:pRg st="4" end="4"/>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1" nodeType="clickEffect">
                                  <p:stCondLst>
                                    <p:cond delay="0"/>
                                  </p:stCondLst>
                                  <p:iterate>
                                    <p:tmAbs val="0"/>
                                  </p:iterate>
                                  <p:childTnLst>
                                    <p:set>
                                      <p:cBhvr>
                                        <p:cTn id="13" fill="hold"/>
                                        <p:tgtEl>
                                          <p:spTgt spid="68">
                                            <p:txEl>
                                              <p:pRg st="5" end="5"/>
                                            </p:txEl>
                                          </p:spTgt>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1" nodeType="afterEffect">
                                  <p:stCondLst>
                                    <p:cond delay="0"/>
                                  </p:stCondLst>
                                  <p:iterate>
                                    <p:tmAbs val="0"/>
                                  </p:iterate>
                                  <p:childTnLst>
                                    <p:set>
                                      <p:cBhvr>
                                        <p:cTn id="16" fill="hold"/>
                                        <p:tgtEl>
                                          <p:spTgt spid="68">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iterate>
                                    <p:tmAbs val="0"/>
                                  </p:iterate>
                                  <p:childTnLst>
                                    <p:set>
                                      <p:cBhvr>
                                        <p:cTn id="20" fill="hold"/>
                                        <p:tgtEl>
                                          <p:spTgt spid="68">
                                            <p:txEl>
                                              <p:pRg st="7" end="7"/>
                                            </p:txEl>
                                          </p:spTgt>
                                        </p:tgtEl>
                                        <p:attrNameLst>
                                          <p:attrName>style.visibility</p:attrName>
                                        </p:attrNameLst>
                                      </p:cBhvr>
                                      <p:to>
                                        <p:strVal val="visible"/>
                                      </p:to>
                                    </p:set>
                                  </p:childTnLst>
                                </p:cTn>
                              </p:par>
                              <p:par>
                                <p:cTn id="21" presetID="1" presetClass="entr" presetSubtype="0" fill="hold" grpId="1">
                                  <p:stCondLst>
                                    <p:cond delay="0"/>
                                  </p:stCondLst>
                                  <p:iterate>
                                    <p:tmAbs val="0"/>
                                  </p:iterate>
                                  <p:childTnLst>
                                    <p:set>
                                      <p:cBhvr>
                                        <p:cTn id="22" fill="hold"/>
                                        <p:tgtEl>
                                          <p:spTgt spid="68">
                                            <p:txEl>
                                              <p:pRg st="8" end="8"/>
                                            </p:txEl>
                                          </p:spTgt>
                                        </p:tgtEl>
                                        <p:attrNameLst>
                                          <p:attrName>style.visibility</p:attrName>
                                        </p:attrNameLst>
                                      </p:cBhvr>
                                      <p:to>
                                        <p:strVal val="visible"/>
                                      </p:to>
                                    </p:set>
                                  </p:childTnLst>
                                </p:cTn>
                              </p:par>
                              <p:par>
                                <p:cTn id="23" presetID="1" presetClass="entr" presetSubtype="0" fill="hold" grpId="1">
                                  <p:stCondLst>
                                    <p:cond delay="0"/>
                                  </p:stCondLst>
                                  <p:iterate>
                                    <p:tmAbs val="0"/>
                                  </p:iterate>
                                  <p:childTnLst>
                                    <p:set>
                                      <p:cBhvr>
                                        <p:cTn id="24" fill="hold"/>
                                        <p:tgtEl>
                                          <p:spTgt spid="68">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1" nodeType="clickEffect">
                                  <p:stCondLst>
                                    <p:cond delay="0"/>
                                  </p:stCondLst>
                                  <p:iterate>
                                    <p:tmAbs val="0"/>
                                  </p:iterate>
                                  <p:childTnLst>
                                    <p:set>
                                      <p:cBhvr>
                                        <p:cTn id="28" fill="hold"/>
                                        <p:tgtEl>
                                          <p:spTgt spid="68">
                                            <p:txEl>
                                              <p:pRg st="10" end="10"/>
                                            </p:txEl>
                                          </p:spTgt>
                                        </p:tgtEl>
                                        <p:attrNameLst>
                                          <p:attrName>style.visibility</p:attrName>
                                        </p:attrNameLst>
                                      </p:cBhvr>
                                      <p:to>
                                        <p:strVal val="visible"/>
                                      </p:to>
                                    </p:set>
                                  </p:childTnLst>
                                </p:cTn>
                              </p:par>
                            </p:childTnLst>
                          </p:cTn>
                        </p:par>
                        <p:par>
                          <p:cTn id="29" fill="hold">
                            <p:stCondLst>
                              <p:cond delay="0"/>
                            </p:stCondLst>
                            <p:childTnLst>
                              <p:par>
                                <p:cTn id="30" presetID="1" presetClass="entr" presetSubtype="0" fill="hold" grpId="1" nodeType="afterEffect">
                                  <p:stCondLst>
                                    <p:cond delay="0"/>
                                  </p:stCondLst>
                                  <p:iterate>
                                    <p:tmAbs val="0"/>
                                  </p:iterate>
                                  <p:childTnLst>
                                    <p:set>
                                      <p:cBhvr>
                                        <p:cTn id="31" fill="hold"/>
                                        <p:tgtEl>
                                          <p:spTgt spid="68">
                                            <p:txEl>
                                              <p:pRg st="11" end="11"/>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1" nodeType="clickEffect">
                                  <p:stCondLst>
                                    <p:cond delay="0"/>
                                  </p:stCondLst>
                                  <p:iterate>
                                    <p:tmAbs val="0"/>
                                  </p:iterate>
                                  <p:childTnLst>
                                    <p:set>
                                      <p:cBhvr>
                                        <p:cTn id="35" fill="hold"/>
                                        <p:tgtEl>
                                          <p:spTgt spid="6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1" build="p"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Shape 70"/>
          <p:cNvSpPr>
            <a:spLocks noGrp="1"/>
          </p:cNvSpPr>
          <p:nvPr>
            <p:ph type="title"/>
          </p:nvPr>
        </p:nvSpPr>
        <p:spPr>
          <a:xfrm>
            <a:off x="457200" y="1180352"/>
            <a:ext cx="8229601" cy="1099862"/>
          </a:xfrm>
          <a:prstGeom prst="rect">
            <a:avLst/>
          </a:prstGeom>
        </p:spPr>
        <p:txBody>
          <a:bodyPr/>
          <a:lstStyle/>
          <a:p>
            <a:pPr lvl="0" defTabSz="493776">
              <a:defRPr sz="1800" b="0">
                <a:solidFill>
                  <a:srgbClr val="000000"/>
                </a:solidFill>
                <a:effectLst/>
              </a:defRPr>
            </a:pPr>
            <a:r>
              <a:rPr sz="3240" b="1">
                <a:solidFill>
                  <a:srgbClr val="FFC000"/>
                </a:solidFill>
                <a:effectLst>
                  <a:outerShdw blurRad="61722" dist="54864" dir="2700000" rotWithShape="0">
                    <a:srgbClr val="000000">
                      <a:alpha val="40000"/>
                    </a:srgbClr>
                  </a:outerShdw>
                </a:effectLst>
              </a:rPr>
              <a:t>Ιστορικη αναδρομή</a:t>
            </a:r>
          </a:p>
          <a:p>
            <a:pPr lvl="0" defTabSz="493776">
              <a:defRPr sz="1800" b="0">
                <a:solidFill>
                  <a:srgbClr val="000000"/>
                </a:solidFill>
                <a:effectLst/>
              </a:defRPr>
            </a:pPr>
            <a:r>
              <a:rPr sz="3240" b="1">
                <a:solidFill>
                  <a:srgbClr val="FFC000"/>
                </a:solidFill>
                <a:effectLst>
                  <a:outerShdw blurRad="61722" dist="54864" dir="2700000" rotWithShape="0">
                    <a:srgbClr val="000000">
                      <a:alpha val="40000"/>
                    </a:srgbClr>
                  </a:outerShdw>
                </a:effectLst>
              </a:rPr>
              <a:t>Διαδικασίας</a:t>
            </a:r>
          </a:p>
        </p:txBody>
      </p:sp>
      <p:sp>
        <p:nvSpPr>
          <p:cNvPr id="71" name="Shape 71"/>
          <p:cNvSpPr>
            <a:spLocks noGrp="1"/>
          </p:cNvSpPr>
          <p:nvPr>
            <p:ph type="body" idx="1"/>
          </p:nvPr>
        </p:nvSpPr>
        <p:spPr>
          <a:xfrm>
            <a:off x="457200" y="2276748"/>
            <a:ext cx="8229600" cy="4248513"/>
          </a:xfrm>
          <a:prstGeom prst="rect">
            <a:avLst/>
          </a:prstGeom>
        </p:spPr>
        <p:txBody>
          <a:bodyPr/>
          <a:lstStyle/>
          <a:p>
            <a:pPr lvl="0">
              <a:lnSpc>
                <a:spcPct val="80000"/>
              </a:lnSpc>
              <a:spcBef>
                <a:spcPts val="500"/>
              </a:spcBef>
              <a:defRPr sz="1800">
                <a:solidFill>
                  <a:srgbClr val="000000"/>
                </a:solidFill>
              </a:defRPr>
            </a:pPr>
            <a:r>
              <a:rPr sz="2100" b="1">
                <a:solidFill>
                  <a:srgbClr val="FFC000"/>
                </a:solidFill>
              </a:rPr>
              <a:t>ΕΙΡΗΝΗ</a:t>
            </a:r>
            <a:r>
              <a:rPr sz="2100">
                <a:solidFill>
                  <a:srgbClr val="FFFFFF"/>
                </a:solidFill>
              </a:rPr>
              <a:t> - Από την ίδρυσή της </a:t>
            </a:r>
            <a:r>
              <a:rPr sz="2100" b="1">
                <a:solidFill>
                  <a:srgbClr val="FFFFFF"/>
                </a:solidFill>
              </a:rPr>
              <a:t>σκοπός</a:t>
            </a:r>
            <a:r>
              <a:rPr sz="2100">
                <a:solidFill>
                  <a:srgbClr val="FFFFFF"/>
                </a:solidFill>
              </a:rPr>
              <a:t> της ΕΕ ήταν η διασφάλιση και προαγωγή της </a:t>
            </a:r>
            <a:r>
              <a:rPr sz="2100" b="1">
                <a:solidFill>
                  <a:srgbClr val="FFFFFF"/>
                </a:solidFill>
              </a:rPr>
              <a:t>ειρήνης στην Ευρώπη</a:t>
            </a:r>
            <a:r>
              <a:rPr sz="2100">
                <a:solidFill>
                  <a:srgbClr val="FFFFFF"/>
                </a:solidFill>
              </a:rPr>
              <a:t>. Σαν αποτέλεσμα οι διαδικασίες λήψης αποφάσεως αντανακλούν αυτή την ανάγκη. </a:t>
            </a:r>
          </a:p>
          <a:p>
            <a:pPr lvl="0">
              <a:lnSpc>
                <a:spcPct val="80000"/>
              </a:lnSpc>
              <a:spcBef>
                <a:spcPts val="500"/>
              </a:spcBef>
              <a:defRPr sz="1800">
                <a:solidFill>
                  <a:srgbClr val="000000"/>
                </a:solidFill>
              </a:defRPr>
            </a:pPr>
            <a:endParaRPr sz="2100">
              <a:solidFill>
                <a:srgbClr val="FFFFFF"/>
              </a:solidFill>
            </a:endParaRPr>
          </a:p>
          <a:p>
            <a:pPr lvl="0">
              <a:lnSpc>
                <a:spcPct val="80000"/>
              </a:lnSpc>
              <a:spcBef>
                <a:spcPts val="500"/>
              </a:spcBef>
              <a:defRPr sz="1800">
                <a:solidFill>
                  <a:srgbClr val="000000"/>
                </a:solidFill>
              </a:defRPr>
            </a:pPr>
            <a:r>
              <a:rPr sz="2100" b="1">
                <a:solidFill>
                  <a:srgbClr val="FFC000"/>
                </a:solidFill>
              </a:rPr>
              <a:t>ΣΥΝΑΙΝΕΣΗ</a:t>
            </a:r>
            <a:r>
              <a:rPr sz="2100">
                <a:solidFill>
                  <a:srgbClr val="FFFFFF"/>
                </a:solidFill>
              </a:rPr>
              <a:t> - Στο πλαίσιο αυτό, συμφωνήθηκε μεταξύ των κρατών μελών ότι οι </a:t>
            </a:r>
            <a:r>
              <a:rPr sz="2100" b="1">
                <a:solidFill>
                  <a:srgbClr val="FFFFFF"/>
                </a:solidFill>
              </a:rPr>
              <a:t>αποφάσεις </a:t>
            </a:r>
            <a:r>
              <a:rPr sz="2100">
                <a:solidFill>
                  <a:srgbClr val="FFFFFF"/>
                </a:solidFill>
              </a:rPr>
              <a:t>θα πρέπει να λαμβάνονται με </a:t>
            </a:r>
            <a:r>
              <a:rPr sz="2100" b="1">
                <a:solidFill>
                  <a:srgbClr val="FFFFFF"/>
                </a:solidFill>
              </a:rPr>
              <a:t>συμφωνία ή συναίνεση </a:t>
            </a:r>
            <a:r>
              <a:rPr sz="2100">
                <a:solidFill>
                  <a:srgbClr val="FFFFFF"/>
                </a:solidFill>
              </a:rPr>
              <a:t>ενώ οι συζητήσεις και οι αποφάσεις τους  χαρακτηρίζονται από </a:t>
            </a:r>
            <a:r>
              <a:rPr sz="2100" b="1">
                <a:solidFill>
                  <a:srgbClr val="FFFFFF"/>
                </a:solidFill>
              </a:rPr>
              <a:t>διαφάνεια </a:t>
            </a:r>
            <a:r>
              <a:rPr sz="2100">
                <a:solidFill>
                  <a:srgbClr val="FFFFFF"/>
                </a:solidFill>
              </a:rPr>
              <a:t>&amp;</a:t>
            </a:r>
            <a:r>
              <a:rPr sz="2100" b="1">
                <a:solidFill>
                  <a:srgbClr val="FFFFFF"/>
                </a:solidFill>
              </a:rPr>
              <a:t> προσβασιμότητα</a:t>
            </a:r>
            <a:r>
              <a:rPr sz="2100">
                <a:solidFill>
                  <a:srgbClr val="FFFFFF"/>
                </a:solidFill>
              </a:rPr>
              <a:t>. </a:t>
            </a:r>
          </a:p>
          <a:p>
            <a:pPr lvl="0">
              <a:lnSpc>
                <a:spcPct val="80000"/>
              </a:lnSpc>
              <a:spcBef>
                <a:spcPts val="500"/>
              </a:spcBef>
              <a:defRPr sz="1800">
                <a:solidFill>
                  <a:srgbClr val="000000"/>
                </a:solidFill>
              </a:defRPr>
            </a:pPr>
            <a:endParaRPr sz="2100">
              <a:solidFill>
                <a:srgbClr val="FFFFFF"/>
              </a:solidFill>
            </a:endParaRPr>
          </a:p>
          <a:p>
            <a:pPr lvl="0">
              <a:lnSpc>
                <a:spcPct val="80000"/>
              </a:lnSpc>
              <a:spcBef>
                <a:spcPts val="500"/>
              </a:spcBef>
              <a:defRPr sz="1800">
                <a:solidFill>
                  <a:srgbClr val="000000"/>
                </a:solidFill>
              </a:defRPr>
            </a:pPr>
            <a:r>
              <a:rPr sz="2100" b="1">
                <a:solidFill>
                  <a:srgbClr val="FFC000"/>
                </a:solidFill>
              </a:rPr>
              <a:t>ΝΟΜΙΜΟΠΟΙΗΣΗ - ΑΜΕΣΗ ΔΗΜΟΚΡΑΤΙΑ </a:t>
            </a:r>
            <a:r>
              <a:rPr sz="2100">
                <a:solidFill>
                  <a:srgbClr val="FFFFFF"/>
                </a:solidFill>
              </a:rPr>
              <a:t>- Ιδίως μετά τη συνθήκη της Λισσαβώνας  οι </a:t>
            </a:r>
            <a:r>
              <a:rPr sz="2100" b="1">
                <a:solidFill>
                  <a:srgbClr val="FFFFFF"/>
                </a:solidFill>
              </a:rPr>
              <a:t>πολίτες εμπλέκονται </a:t>
            </a:r>
            <a:r>
              <a:rPr sz="2100">
                <a:solidFill>
                  <a:srgbClr val="FFFFFF"/>
                </a:solidFill>
              </a:rPr>
              <a:t>στη διαμόρφωση της πολιτικής και της νομοθεσίας</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71">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71">
                                            <p:txEl>
                                              <p:pRg st="0" end="0"/>
                                            </p:txEl>
                                          </p:spTgt>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1" nodeType="afterEffect">
                                  <p:stCondLst>
                                    <p:cond delay="0"/>
                                  </p:stCondLst>
                                  <p:iterate>
                                    <p:tmAbs val="0"/>
                                  </p:iterate>
                                  <p:childTnLst>
                                    <p:set>
                                      <p:cBhvr>
                                        <p:cTn id="11" fill="hold"/>
                                        <p:tgtEl>
                                          <p:spTgt spid="71">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iterate>
                                    <p:tmAbs val="0"/>
                                  </p:iterate>
                                  <p:childTnLst>
                                    <p:set>
                                      <p:cBhvr>
                                        <p:cTn id="15" fill="hold"/>
                                        <p:tgtEl>
                                          <p:spTgt spid="71">
                                            <p:txEl>
                                              <p:pRg st="2" end="2"/>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1" nodeType="afterEffect">
                                  <p:stCondLst>
                                    <p:cond delay="0"/>
                                  </p:stCondLst>
                                  <p:iterate>
                                    <p:tmAbs val="0"/>
                                  </p:iterate>
                                  <p:childTnLst>
                                    <p:set>
                                      <p:cBhvr>
                                        <p:cTn id="18" fill="hold"/>
                                        <p:tgtEl>
                                          <p:spTgt spid="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iterate>
                                    <p:tmAbs val="0"/>
                                  </p:iterate>
                                  <p:childTnLst>
                                    <p:set>
                                      <p:cBhvr>
                                        <p:cTn id="22" fill="hold"/>
                                        <p:tgtEl>
                                          <p:spTgt spid="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1" build="p"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a:xfrm>
            <a:off x="457200" y="274638"/>
            <a:ext cx="8229600" cy="1143001"/>
          </a:xfrm>
          <a:prstGeom prst="rect">
            <a:avLst/>
          </a:prstGeom>
        </p:spPr>
        <p:txBody>
          <a:bodyPr/>
          <a:lstStyle>
            <a:lvl1pPr defTabSz="868680">
              <a:defRPr sz="3420">
                <a:solidFill>
                  <a:srgbClr val="FFC000"/>
                </a:solidFill>
                <a:effectLst>
                  <a:outerShdw blurRad="108585" dist="96520" dir="2700000" rotWithShape="0">
                    <a:srgbClr val="000000">
                      <a:alpha val="40000"/>
                    </a:srgbClr>
                  </a:outerShdw>
                </a:effectLst>
              </a:defRPr>
            </a:lvl1pPr>
          </a:lstStyle>
          <a:p>
            <a:pPr lvl="0">
              <a:defRPr sz="1800" b="0">
                <a:solidFill>
                  <a:srgbClr val="000000"/>
                </a:solidFill>
                <a:effectLst/>
              </a:defRPr>
            </a:pPr>
            <a:r>
              <a:rPr sz="3420" b="1">
                <a:solidFill>
                  <a:srgbClr val="FFC000"/>
                </a:solidFill>
                <a:effectLst>
                  <a:outerShdw blurRad="108585" dist="96520" dir="2700000" rotWithShape="0">
                    <a:srgbClr val="000000">
                      <a:alpha val="40000"/>
                    </a:srgbClr>
                  </a:outerShdw>
                </a:effectLst>
              </a:rPr>
              <a:t>Διακυβερνητική, υπερεθνική ή άλλη πολιτική μορφή</a:t>
            </a:r>
          </a:p>
        </p:txBody>
      </p:sp>
      <p:sp>
        <p:nvSpPr>
          <p:cNvPr id="74" name="Shape 74"/>
          <p:cNvSpPr>
            <a:spLocks noGrp="1"/>
          </p:cNvSpPr>
          <p:nvPr>
            <p:ph type="body" idx="1"/>
          </p:nvPr>
        </p:nvSpPr>
        <p:spPr>
          <a:xfrm>
            <a:off x="457200" y="1600200"/>
            <a:ext cx="8229600" cy="4709160"/>
          </a:xfrm>
          <a:prstGeom prst="rect">
            <a:avLst/>
          </a:prstGeom>
        </p:spPr>
        <p:txBody>
          <a:bodyPr/>
          <a:lstStyle/>
          <a:p>
            <a:pPr marL="411480" lvl="0" indent="-274320" algn="ctr">
              <a:lnSpc>
                <a:spcPct val="80000"/>
              </a:lnSpc>
              <a:spcBef>
                <a:spcPts val="500"/>
              </a:spcBef>
              <a:buSzTx/>
              <a:buNone/>
              <a:defRPr sz="1800">
                <a:solidFill>
                  <a:srgbClr val="000000"/>
                </a:solidFill>
              </a:defRPr>
            </a:pPr>
            <a:r>
              <a:rPr sz="2300">
                <a:solidFill>
                  <a:srgbClr val="FFFFFF"/>
                </a:solidFill>
              </a:rPr>
              <a:t>Σημαντικό είναι να δούμε αν ο ρόλος των </a:t>
            </a:r>
            <a:r>
              <a:rPr sz="2300" b="1">
                <a:solidFill>
                  <a:srgbClr val="FFFFFF"/>
                </a:solidFill>
              </a:rPr>
              <a:t>κυβερνήσεων</a:t>
            </a:r>
            <a:r>
              <a:rPr sz="2300">
                <a:solidFill>
                  <a:srgbClr val="FFFFFF"/>
                </a:solidFill>
              </a:rPr>
              <a:t> των κρατών-μελών στη διαδικασία λήψης αποφάσεων στην ΕΕ και στην περεταίρω πορεία της Ευρωπαϊκής ολοκλήρωσης</a:t>
            </a:r>
          </a:p>
          <a:p>
            <a:pPr marL="411480" lvl="0" indent="-274320" algn="ctr">
              <a:lnSpc>
                <a:spcPct val="80000"/>
              </a:lnSpc>
              <a:spcBef>
                <a:spcPts val="500"/>
              </a:spcBef>
              <a:buSzTx/>
              <a:buNone/>
              <a:defRPr sz="1800">
                <a:solidFill>
                  <a:srgbClr val="000000"/>
                </a:solidFill>
              </a:defRPr>
            </a:pPr>
            <a:endParaRPr sz="2300">
              <a:solidFill>
                <a:srgbClr val="FFFFFF"/>
              </a:solidFill>
            </a:endParaRPr>
          </a:p>
          <a:p>
            <a:pPr lvl="0" algn="ctr">
              <a:lnSpc>
                <a:spcPct val="80000"/>
              </a:lnSpc>
              <a:spcBef>
                <a:spcPts val="500"/>
              </a:spcBef>
              <a:defRPr sz="1800">
                <a:solidFill>
                  <a:srgbClr val="000000"/>
                </a:solidFill>
              </a:defRPr>
            </a:pPr>
            <a:r>
              <a:rPr sz="2300">
                <a:solidFill>
                  <a:srgbClr val="FFFFFF"/>
                </a:solidFill>
              </a:rPr>
              <a:t>παραμένει κυρίαρχος;</a:t>
            </a:r>
          </a:p>
          <a:p>
            <a:pPr lvl="0" algn="ctr">
              <a:lnSpc>
                <a:spcPct val="80000"/>
              </a:lnSpc>
              <a:spcBef>
                <a:spcPts val="500"/>
              </a:spcBef>
              <a:defRPr sz="1800">
                <a:solidFill>
                  <a:srgbClr val="000000"/>
                </a:solidFill>
              </a:defRPr>
            </a:pPr>
            <a:endParaRPr sz="2300">
              <a:solidFill>
                <a:srgbClr val="FFFFFF"/>
              </a:solidFill>
            </a:endParaRPr>
          </a:p>
          <a:p>
            <a:pPr lvl="0" algn="ctr">
              <a:lnSpc>
                <a:spcPct val="80000"/>
              </a:lnSpc>
              <a:spcBef>
                <a:spcPts val="500"/>
              </a:spcBef>
              <a:defRPr sz="1800">
                <a:solidFill>
                  <a:srgbClr val="000000"/>
                </a:solidFill>
              </a:defRPr>
            </a:pPr>
            <a:r>
              <a:rPr sz="2300">
                <a:solidFill>
                  <a:srgbClr val="FFFFFF"/>
                </a:solidFill>
              </a:rPr>
              <a:t>έχει αρχίσει να διαβρώνεται μέσα από την παρουσία </a:t>
            </a:r>
            <a:r>
              <a:rPr sz="2300" b="1">
                <a:solidFill>
                  <a:srgbClr val="FFFFFF"/>
                </a:solidFill>
              </a:rPr>
              <a:t>υπερεθνικών δρώντων</a:t>
            </a:r>
            <a:r>
              <a:rPr sz="2300">
                <a:solidFill>
                  <a:srgbClr val="FFFFFF"/>
                </a:solidFill>
              </a:rPr>
              <a:t>; </a:t>
            </a:r>
          </a:p>
          <a:p>
            <a:pPr marL="411480" lvl="0" indent="-274320" algn="ctr">
              <a:lnSpc>
                <a:spcPct val="80000"/>
              </a:lnSpc>
              <a:spcBef>
                <a:spcPts val="500"/>
              </a:spcBef>
              <a:buSzTx/>
              <a:buNone/>
              <a:defRPr sz="1800">
                <a:solidFill>
                  <a:srgbClr val="000000"/>
                </a:solidFill>
              </a:defRPr>
            </a:pPr>
            <a:endParaRPr sz="2300">
              <a:solidFill>
                <a:srgbClr val="FFFFFF"/>
              </a:solidFill>
            </a:endParaRPr>
          </a:p>
          <a:p>
            <a:pPr marL="868680" lvl="1" indent="-283463" algn="ctr">
              <a:lnSpc>
                <a:spcPct val="80000"/>
              </a:lnSpc>
              <a:spcBef>
                <a:spcPts val="400"/>
              </a:spcBef>
              <a:buClr>
                <a:srgbClr val="FFFFFF"/>
              </a:buClr>
              <a:defRPr sz="1800">
                <a:solidFill>
                  <a:srgbClr val="000000"/>
                </a:solidFill>
              </a:defRPr>
            </a:pPr>
            <a:r>
              <a:rPr sz="2000">
                <a:solidFill>
                  <a:srgbClr val="FFFFFF"/>
                </a:solidFill>
              </a:rPr>
              <a:t>υπερεθνικά Ευρωπαϊκά όργανα, </a:t>
            </a:r>
          </a:p>
          <a:p>
            <a:pPr marL="868680" lvl="1" indent="-283463" algn="ctr">
              <a:lnSpc>
                <a:spcPct val="80000"/>
              </a:lnSpc>
              <a:spcBef>
                <a:spcPts val="400"/>
              </a:spcBef>
              <a:buClr>
                <a:srgbClr val="FFFFFF"/>
              </a:buClr>
              <a:defRPr sz="1800">
                <a:solidFill>
                  <a:srgbClr val="000000"/>
                </a:solidFill>
              </a:defRPr>
            </a:pPr>
            <a:r>
              <a:rPr sz="2000">
                <a:solidFill>
                  <a:srgbClr val="FFFFFF"/>
                </a:solidFill>
              </a:rPr>
              <a:t>άλλες </a:t>
            </a:r>
            <a:r>
              <a:rPr sz="2000" b="1">
                <a:solidFill>
                  <a:srgbClr val="FFFFFF"/>
                </a:solidFill>
              </a:rPr>
              <a:t>ομάδες συμφερόντων</a:t>
            </a:r>
            <a:r>
              <a:rPr sz="2000">
                <a:solidFill>
                  <a:srgbClr val="FFFFFF"/>
                </a:solidFill>
              </a:rPr>
              <a:t>, </a:t>
            </a:r>
          </a:p>
          <a:p>
            <a:pPr marL="868680" lvl="1" indent="-283463" algn="ctr">
              <a:lnSpc>
                <a:spcPct val="80000"/>
              </a:lnSpc>
              <a:spcBef>
                <a:spcPts val="400"/>
              </a:spcBef>
              <a:buClr>
                <a:srgbClr val="FFFFFF"/>
              </a:buClr>
              <a:defRPr sz="1800">
                <a:solidFill>
                  <a:srgbClr val="000000"/>
                </a:solidFill>
              </a:defRPr>
            </a:pPr>
            <a:r>
              <a:rPr sz="2000">
                <a:solidFill>
                  <a:srgbClr val="FFFFFF"/>
                </a:solidFill>
              </a:rPr>
              <a:t>οι λεγόμενοι «</a:t>
            </a:r>
            <a:r>
              <a:rPr sz="2000" b="1">
                <a:solidFill>
                  <a:srgbClr val="FFFFFF"/>
                </a:solidFill>
              </a:rPr>
              <a:t>γραφειοκράτες</a:t>
            </a:r>
            <a:r>
              <a:rPr sz="2000">
                <a:solidFill>
                  <a:srgbClr val="FFFFFF"/>
                </a:solidFill>
              </a:rPr>
              <a:t>», </a:t>
            </a:r>
          </a:p>
          <a:p>
            <a:pPr marL="868680" lvl="1" indent="-283463" algn="ctr">
              <a:lnSpc>
                <a:spcPct val="80000"/>
              </a:lnSpc>
              <a:spcBef>
                <a:spcPts val="400"/>
              </a:spcBef>
              <a:buClr>
                <a:srgbClr val="FFFFFF"/>
              </a:buClr>
              <a:defRPr sz="1800">
                <a:solidFill>
                  <a:srgbClr val="000000"/>
                </a:solidFill>
              </a:defRPr>
            </a:pPr>
            <a:r>
              <a:rPr sz="2000">
                <a:solidFill>
                  <a:srgbClr val="FFFFFF"/>
                </a:solidFill>
              </a:rPr>
              <a:t>άλλοι  περιφερειακές &amp; τοπικές οργανώσεις, </a:t>
            </a:r>
          </a:p>
          <a:p>
            <a:pPr marL="868680" lvl="1" indent="-283463" algn="ctr">
              <a:lnSpc>
                <a:spcPct val="80000"/>
              </a:lnSpc>
              <a:spcBef>
                <a:spcPts val="400"/>
              </a:spcBef>
              <a:buClr>
                <a:srgbClr val="FFFFFF"/>
              </a:buClr>
              <a:defRPr sz="1800">
                <a:solidFill>
                  <a:srgbClr val="000000"/>
                </a:solidFill>
              </a:defRPr>
            </a:pPr>
            <a:r>
              <a:rPr sz="2000">
                <a:solidFill>
                  <a:srgbClr val="FFFFFF"/>
                </a:solidFill>
              </a:rPr>
              <a:t>εταιρίες κτλ</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74">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74">
                                            <p:txEl>
                                              <p:pRg st="0" end="0"/>
                                            </p:txEl>
                                          </p:spTgt>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1" nodeType="afterEffect">
                                  <p:stCondLst>
                                    <p:cond delay="0"/>
                                  </p:stCondLst>
                                  <p:iterate>
                                    <p:tmAbs val="0"/>
                                  </p:iterate>
                                  <p:childTnLst>
                                    <p:set>
                                      <p:cBhvr>
                                        <p:cTn id="11" fill="hold"/>
                                        <p:tgtEl>
                                          <p:spTgt spid="74">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iterate>
                                    <p:tmAbs val="0"/>
                                  </p:iterate>
                                  <p:childTnLst>
                                    <p:set>
                                      <p:cBhvr>
                                        <p:cTn id="15" fill="hold"/>
                                        <p:tgtEl>
                                          <p:spTgt spid="74">
                                            <p:txEl>
                                              <p:pRg st="2" end="2"/>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1" nodeType="afterEffect">
                                  <p:stCondLst>
                                    <p:cond delay="0"/>
                                  </p:stCondLst>
                                  <p:iterate>
                                    <p:tmAbs val="0"/>
                                  </p:iterate>
                                  <p:childTnLst>
                                    <p:set>
                                      <p:cBhvr>
                                        <p:cTn id="18" fill="hold"/>
                                        <p:tgtEl>
                                          <p:spTgt spid="7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iterate>
                                    <p:tmAbs val="0"/>
                                  </p:iterate>
                                  <p:childTnLst>
                                    <p:set>
                                      <p:cBhvr>
                                        <p:cTn id="22" fill="hold"/>
                                        <p:tgtEl>
                                          <p:spTgt spid="7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iterate>
                                    <p:tmAbs val="0"/>
                                  </p:iterate>
                                  <p:childTnLst>
                                    <p:set>
                                      <p:cBhvr>
                                        <p:cTn id="26" fill="hold"/>
                                        <p:tgtEl>
                                          <p:spTgt spid="74">
                                            <p:txEl>
                                              <p:pRg st="5" end="5"/>
                                            </p:txEl>
                                          </p:spTgt>
                                        </p:tgtEl>
                                        <p:attrNameLst>
                                          <p:attrName>style.visibility</p:attrName>
                                        </p:attrNameLst>
                                      </p:cBhvr>
                                      <p:to>
                                        <p:strVal val="visible"/>
                                      </p:to>
                                    </p:set>
                                  </p:childTnLst>
                                </p:cTn>
                              </p:par>
                              <p:par>
                                <p:cTn id="27" presetID="1" presetClass="entr" presetSubtype="0" fill="hold" grpId="1">
                                  <p:stCondLst>
                                    <p:cond delay="0"/>
                                  </p:stCondLst>
                                  <p:iterate>
                                    <p:tmAbs val="0"/>
                                  </p:iterate>
                                  <p:childTnLst>
                                    <p:set>
                                      <p:cBhvr>
                                        <p:cTn id="28" fill="hold"/>
                                        <p:tgtEl>
                                          <p:spTgt spid="74">
                                            <p:txEl>
                                              <p:pRg st="6" end="6"/>
                                            </p:txEl>
                                          </p:spTgt>
                                        </p:tgtEl>
                                        <p:attrNameLst>
                                          <p:attrName>style.visibility</p:attrName>
                                        </p:attrNameLst>
                                      </p:cBhvr>
                                      <p:to>
                                        <p:strVal val="visible"/>
                                      </p:to>
                                    </p:set>
                                  </p:childTnLst>
                                </p:cTn>
                              </p:par>
                              <p:par>
                                <p:cTn id="29" presetID="1" presetClass="entr" presetSubtype="0" fill="hold" grpId="1">
                                  <p:stCondLst>
                                    <p:cond delay="0"/>
                                  </p:stCondLst>
                                  <p:iterate>
                                    <p:tmAbs val="0"/>
                                  </p:iterate>
                                  <p:childTnLst>
                                    <p:set>
                                      <p:cBhvr>
                                        <p:cTn id="30" fill="hold"/>
                                        <p:tgtEl>
                                          <p:spTgt spid="74">
                                            <p:txEl>
                                              <p:pRg st="7" end="7"/>
                                            </p:txEl>
                                          </p:spTgt>
                                        </p:tgtEl>
                                        <p:attrNameLst>
                                          <p:attrName>style.visibility</p:attrName>
                                        </p:attrNameLst>
                                      </p:cBhvr>
                                      <p:to>
                                        <p:strVal val="visible"/>
                                      </p:to>
                                    </p:set>
                                  </p:childTnLst>
                                </p:cTn>
                              </p:par>
                              <p:par>
                                <p:cTn id="31" presetID="1" presetClass="entr" presetSubtype="0" fill="hold" grpId="1">
                                  <p:stCondLst>
                                    <p:cond delay="0"/>
                                  </p:stCondLst>
                                  <p:iterate>
                                    <p:tmAbs val="0"/>
                                  </p:iterate>
                                  <p:childTnLst>
                                    <p:set>
                                      <p:cBhvr>
                                        <p:cTn id="32" fill="hold"/>
                                        <p:tgtEl>
                                          <p:spTgt spid="74">
                                            <p:txEl>
                                              <p:pRg st="8" end="8"/>
                                            </p:txEl>
                                          </p:spTgt>
                                        </p:tgtEl>
                                        <p:attrNameLst>
                                          <p:attrName>style.visibility</p:attrName>
                                        </p:attrNameLst>
                                      </p:cBhvr>
                                      <p:to>
                                        <p:strVal val="visible"/>
                                      </p:to>
                                    </p:set>
                                  </p:childTnLst>
                                </p:cTn>
                              </p:par>
                              <p:par>
                                <p:cTn id="33" presetID="1" presetClass="entr" presetSubtype="0" fill="hold" grpId="1">
                                  <p:stCondLst>
                                    <p:cond delay="0"/>
                                  </p:stCondLst>
                                  <p:iterate>
                                    <p:tmAbs val="0"/>
                                  </p:iterate>
                                  <p:childTnLst>
                                    <p:set>
                                      <p:cBhvr>
                                        <p:cTn id="34" fill="hold"/>
                                        <p:tgtEl>
                                          <p:spTgt spid="74">
                                            <p:txEl>
                                              <p:pRg st="9" end="9"/>
                                            </p:txEl>
                                          </p:spTgt>
                                        </p:tgtEl>
                                        <p:attrNameLst>
                                          <p:attrName>style.visibility</p:attrName>
                                        </p:attrNameLst>
                                      </p:cBhvr>
                                      <p:to>
                                        <p:strVal val="visible"/>
                                      </p:to>
                                    </p:set>
                                  </p:childTnLst>
                                </p:cTn>
                              </p:par>
                              <p:par>
                                <p:cTn id="35" presetID="1" presetClass="entr" presetSubtype="0" fill="hold" grpId="1">
                                  <p:stCondLst>
                                    <p:cond delay="0"/>
                                  </p:stCondLst>
                                  <p:iterate>
                                    <p:tmAbs val="0"/>
                                  </p:iterate>
                                  <p:childTnLst>
                                    <p:set>
                                      <p:cBhvr>
                                        <p:cTn id="36" fill="hold"/>
                                        <p:tgtEl>
                                          <p:spTgt spid="7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1" build="p" animBg="1" advAuto="0"/>
    </p:bld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CEB966"/>
      </a:accent1>
      <a:accent2>
        <a:srgbClr val="9CB084"/>
      </a:accent2>
      <a:accent3>
        <a:srgbClr val="6BB1C9"/>
      </a:accent3>
      <a:accent4>
        <a:srgbClr val="6585CF"/>
      </a:accent4>
      <a:accent5>
        <a:srgbClr val="7E6BC9"/>
      </a:accent5>
      <a:accent6>
        <a:srgbClr val="A379BB"/>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90500" dist="228600" dir="2700000" rotWithShape="0">
              <a:srgbClr val="000000">
                <a:alpha val="25500"/>
              </a:srgbClr>
            </a:outerShdw>
          </a:effectLst>
        </a:effectStyle>
        <a:effectStyle>
          <a:effectLst>
            <a:outerShdw blurRad="190500" dist="228600" dir="2700000" rotWithShape="0">
              <a:srgbClr val="000000">
                <a:alpha val="25500"/>
              </a:srgbClr>
            </a:outerShdw>
          </a:effectLst>
        </a:effectStyle>
        <a:effectStyle>
          <a:effectLst>
            <a:outerShdw blurRad="127000" dist="101600" dir="27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CEB966"/>
          </a:solidFill>
          <a:prstDash val="solid"/>
          <a:bevel/>
        </a:ln>
        <a:effectLst>
          <a:outerShdw blurRad="190500" dist="228600" dir="2700000" rotWithShape="0">
            <a:srgbClr val="000000">
              <a:alpha val="255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Book Antiqua"/>
            <a:ea typeface="Book Antiqua"/>
            <a:cs typeface="Book Antiqua"/>
            <a:sym typeface="Book Antiqu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CEB966"/>
          </a:solidFill>
          <a:prstDash val="solid"/>
          <a:bevel/>
        </a:ln>
        <a:effectLst>
          <a:outerShdw blurRad="127000" dist="101600" dir="2700000" rotWithShape="0">
            <a:srgbClr val="000000">
              <a:alpha val="35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Book Antiqua"/>
            <a:ea typeface="Book Antiqua"/>
            <a:cs typeface="Book Antiqua"/>
            <a:sym typeface="Book Antiqu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CEB966"/>
      </a:accent1>
      <a:accent2>
        <a:srgbClr val="9CB084"/>
      </a:accent2>
      <a:accent3>
        <a:srgbClr val="6BB1C9"/>
      </a:accent3>
      <a:accent4>
        <a:srgbClr val="6585CF"/>
      </a:accent4>
      <a:accent5>
        <a:srgbClr val="7E6BC9"/>
      </a:accent5>
      <a:accent6>
        <a:srgbClr val="A379BB"/>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90500" dist="228600" dir="2700000" rotWithShape="0">
              <a:srgbClr val="000000">
                <a:alpha val="25500"/>
              </a:srgbClr>
            </a:outerShdw>
          </a:effectLst>
        </a:effectStyle>
        <a:effectStyle>
          <a:effectLst>
            <a:outerShdw blurRad="190500" dist="228600" dir="2700000" rotWithShape="0">
              <a:srgbClr val="000000">
                <a:alpha val="25500"/>
              </a:srgbClr>
            </a:outerShdw>
          </a:effectLst>
        </a:effectStyle>
        <a:effectStyle>
          <a:effectLst>
            <a:outerShdw blurRad="127000" dist="101600" dir="27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CEB966"/>
          </a:solidFill>
          <a:prstDash val="solid"/>
          <a:bevel/>
        </a:ln>
        <a:effectLst>
          <a:outerShdw blurRad="190500" dist="228600" dir="2700000" rotWithShape="0">
            <a:srgbClr val="000000">
              <a:alpha val="255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Book Antiqua"/>
            <a:ea typeface="Book Antiqua"/>
            <a:cs typeface="Book Antiqua"/>
            <a:sym typeface="Book Antiqu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CEB966"/>
          </a:solidFill>
          <a:prstDash val="solid"/>
          <a:bevel/>
        </a:ln>
        <a:effectLst>
          <a:outerShdw blurRad="127000" dist="101600" dir="2700000" rotWithShape="0">
            <a:srgbClr val="000000">
              <a:alpha val="35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Book Antiqua"/>
            <a:ea typeface="Book Antiqua"/>
            <a:cs typeface="Book Antiqua"/>
            <a:sym typeface="Book Antiqu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233</TotalTime>
  <Words>3572</Words>
  <Application>Microsoft Office PowerPoint</Application>
  <PresentationFormat>Προβολή στην οθόνη (4:3)</PresentationFormat>
  <Paragraphs>415</Paragraphs>
  <Slides>51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51</vt:i4>
      </vt:variant>
    </vt:vector>
  </HeadingPairs>
  <TitlesOfParts>
    <vt:vector size="52" baseType="lpstr">
      <vt:lpstr>Default</vt:lpstr>
      <vt:lpstr>Διαφάνεια 1</vt:lpstr>
      <vt:lpstr>Διαφάνεια 2</vt:lpstr>
      <vt:lpstr>   Βιβλιογραφία</vt:lpstr>
      <vt:lpstr>Διαφάνεια 4</vt:lpstr>
      <vt:lpstr>H διαδικασία λήψης αποφάσεων στην ΕΕ </vt:lpstr>
      <vt:lpstr> Περιεχομενα</vt:lpstr>
      <vt:lpstr>Γιατί να μελετήσουμε τη διαδικασία λήψης αποφάσεων στην ΕΕ; </vt:lpstr>
      <vt:lpstr>Ιστορικη αναδρομή Διαδικασίας</vt:lpstr>
      <vt:lpstr>Διακυβερνητική, υπερεθνική ή άλλη πολιτική μορφή</vt:lpstr>
      <vt:lpstr>    ΘΕΣΜΙΚΟ ΤΡΙΓΩΝΟ </vt:lpstr>
      <vt:lpstr>Άλλα Θεσμικά Όργανα</vt:lpstr>
      <vt:lpstr>    Πώς λειτουργεί η διαδικασία video</vt:lpstr>
      <vt:lpstr>Διαδικασίες Λήψης Απόφασης στην ΕΕ</vt:lpstr>
      <vt:lpstr>Διαδικασίες Λήψης Απόφασης στην ΕΕ</vt:lpstr>
      <vt:lpstr>Διαδικασίες Λήψης Απόφασης στην ΕΕ</vt:lpstr>
      <vt:lpstr>Διαδικασίες Λήψης Απόφασης στην ΕΕ</vt:lpstr>
      <vt:lpstr>Διαδικασίες Λήψης Απόφασης στην ΕΕ</vt:lpstr>
      <vt:lpstr>Συνήθης Νομοθετική Διαδικασία</vt:lpstr>
      <vt:lpstr>ΕΞΑΙΡΕΣΕΙΣ  ειδικές νομοθετικές διαδικασίες</vt:lpstr>
      <vt:lpstr>Διαδικασία λήψης αποφάσεων  Από τη «συναπόφαση» στη «Συνήθη νομοθετική διαδικασία» </vt:lpstr>
      <vt:lpstr>Διαδικασία λήψης αποφάσεων «συνήθης νομοθετική διαδικασία »</vt:lpstr>
      <vt:lpstr> Διαδικασία Συναπόφασης &amp; Συνήθους Νομοθετικής Διαδικασίας </vt:lpstr>
      <vt:lpstr>Τομείς πολιτικής που εφαρμόζεται η συνήθης νομοθετική διαδικασία</vt:lpstr>
      <vt:lpstr>Συνήθης διαδικασία ή διαβούλευση;</vt:lpstr>
      <vt:lpstr>Η συνήθης νομοθετική διαδικασία</vt:lpstr>
      <vt:lpstr>Η συνήθης νομοθετική διαδικασία</vt:lpstr>
      <vt:lpstr> 3 κύρια βήματα νομοθεσίας:</vt:lpstr>
      <vt:lpstr>1. Σχεδιασμός νέας πολιτικής πρωτοβουλίας (AGENDA SETTING)</vt:lpstr>
      <vt:lpstr>2. Έγκριση νομοθετικής πρότασης από το ΕΚ &amp; το Συμβούλιο</vt:lpstr>
      <vt:lpstr>2. Άτυπες τριμερείς συναντήσεις</vt:lpstr>
      <vt:lpstr>2. Λήψη αποφάσεων Είδη ψηφοφορίας στο Συμβούλιο Υπουργών</vt:lpstr>
      <vt:lpstr>2. Λήψη αποφάσεων Είδη ψηφοφορίας στο Συμβούλιο Υπουργών</vt:lpstr>
      <vt:lpstr>2. Λήψη αποφάσεων Είδη ψηφοφορίας στο Συμβούλιο Υπουργών</vt:lpstr>
      <vt:lpstr>2. Λήψη αποφάσεων Είδη ψηφοφορίας στο Συμβούλιο Υπουργών</vt:lpstr>
      <vt:lpstr>ΣΤΑΘΜΙΣΗ ΨΗΦΩΝ</vt:lpstr>
      <vt:lpstr>2. Λήψη αποφάσεων Είδη ψηφοφορίας στο Συμβούλιο Υπουργών</vt:lpstr>
      <vt:lpstr>3. Εφαρμογή νομοθεσίας</vt:lpstr>
      <vt:lpstr>  ΤΙ ΣΥΝΕΙΣΦΕΡΕΙ Η ΣΥΝΘΗΚΗ ΤΗΣ ΛΙΣΣΑΒΩΝΑΣ  </vt:lpstr>
      <vt:lpstr>  ΛΙΣΑΒΩΝΑ   Θεσμικά ζητήματα   </vt:lpstr>
      <vt:lpstr>  ΛΙΣΑΒΩΝΑ   Θεσμικά ζητήματα   </vt:lpstr>
      <vt:lpstr>    ΛΙΣΣΑΒΩΝΑ   Η εδραίωση της ευρωπαϊκής δημοκρατίας     </vt:lpstr>
      <vt:lpstr>   ΛΙΣΣΑΒΩΝΑ   Οι εσωτερικές πολιτικές της ΕΕ     </vt:lpstr>
      <vt:lpstr>   ΛΙΣΣΑΒΩΝΑ   Οι εσωτερικές πολιτικές της ΕΕ     </vt:lpstr>
      <vt:lpstr>   ΛΙΣΣΑΒΩΝΑ   Οι εσωτερικές πολιτικές της ΕΕ     </vt:lpstr>
      <vt:lpstr>   ΛΙΣΣΑΒΩΝΑ   Η εξωτερική πολιτική της ΕΕ    </vt:lpstr>
      <vt:lpstr>Καινοτομία Λισαβώνας- Ευρωπαϊκή πρωτοβουλία πολιτών</vt:lpstr>
      <vt:lpstr>   Ευρωπαϊκή Πρωτοβουλία Πολιτών</vt:lpstr>
      <vt:lpstr>Ευρωπαϊκή Πρωτοβουλία Πολιτών</vt:lpstr>
      <vt:lpstr>5 παραλλαγές της πολιτικής διαδικασίας στην ΕΕ</vt:lpstr>
      <vt:lpstr>Λόγοι ύπαρξης παραλλαγών της πολιτικής διαδικασίας στην ΕΕ</vt:lpstr>
      <vt:lpstr>ΕΥΧΑΡΙΣΤΩ!</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Manos Vichos</dc:creator>
  <cp:lastModifiedBy>Manos</cp:lastModifiedBy>
  <cp:revision>8</cp:revision>
  <dcterms:modified xsi:type="dcterms:W3CDTF">2015-11-18T16:58:48Z</dcterms:modified>
</cp:coreProperties>
</file>