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75"/>
  </p:notesMasterIdLst>
  <p:handoutMasterIdLst>
    <p:handoutMasterId r:id="rId76"/>
  </p:handoutMasterIdLst>
  <p:sldIdLst>
    <p:sldId id="257" r:id="rId5"/>
    <p:sldId id="269" r:id="rId6"/>
    <p:sldId id="270" r:id="rId7"/>
    <p:sldId id="271" r:id="rId8"/>
    <p:sldId id="272" r:id="rId9"/>
    <p:sldId id="273" r:id="rId10"/>
    <p:sldId id="299" r:id="rId11"/>
    <p:sldId id="275" r:id="rId12"/>
    <p:sldId id="274" r:id="rId13"/>
    <p:sldId id="350" r:id="rId14"/>
    <p:sldId id="351" r:id="rId15"/>
    <p:sldId id="276" r:id="rId16"/>
    <p:sldId id="277" r:id="rId17"/>
    <p:sldId id="278" r:id="rId18"/>
    <p:sldId id="279" r:id="rId19"/>
    <p:sldId id="280" r:id="rId20"/>
    <p:sldId id="352" r:id="rId21"/>
    <p:sldId id="281" r:id="rId22"/>
    <p:sldId id="282" r:id="rId23"/>
    <p:sldId id="283" r:id="rId24"/>
    <p:sldId id="284" r:id="rId25"/>
    <p:sldId id="285" r:id="rId26"/>
    <p:sldId id="286" r:id="rId27"/>
    <p:sldId id="287" r:id="rId28"/>
    <p:sldId id="288" r:id="rId29"/>
    <p:sldId id="289" r:id="rId30"/>
    <p:sldId id="290" r:id="rId31"/>
    <p:sldId id="291" r:id="rId32"/>
    <p:sldId id="292" r:id="rId33"/>
    <p:sldId id="293" r:id="rId34"/>
    <p:sldId id="294" r:id="rId35"/>
    <p:sldId id="295" r:id="rId36"/>
    <p:sldId id="300" r:id="rId37"/>
    <p:sldId id="301" r:id="rId38"/>
    <p:sldId id="302" r:id="rId39"/>
    <p:sldId id="296" r:id="rId40"/>
    <p:sldId id="297" r:id="rId41"/>
    <p:sldId id="298" r:id="rId42"/>
    <p:sldId id="303" r:id="rId43"/>
    <p:sldId id="341" r:id="rId44"/>
    <p:sldId id="342" r:id="rId45"/>
    <p:sldId id="343" r:id="rId46"/>
    <p:sldId id="344" r:id="rId47"/>
    <p:sldId id="345" r:id="rId48"/>
    <p:sldId id="346" r:id="rId49"/>
    <p:sldId id="347" r:id="rId50"/>
    <p:sldId id="348" r:id="rId51"/>
    <p:sldId id="304" r:id="rId52"/>
    <p:sldId id="326" r:id="rId53"/>
    <p:sldId id="327" r:id="rId54"/>
    <p:sldId id="328" r:id="rId55"/>
    <p:sldId id="329" r:id="rId56"/>
    <p:sldId id="330" r:id="rId57"/>
    <p:sldId id="331" r:id="rId58"/>
    <p:sldId id="332" r:id="rId59"/>
    <p:sldId id="333" r:id="rId60"/>
    <p:sldId id="334" r:id="rId61"/>
    <p:sldId id="335" r:id="rId62"/>
    <p:sldId id="336" r:id="rId63"/>
    <p:sldId id="337" r:id="rId64"/>
    <p:sldId id="338" r:id="rId65"/>
    <p:sldId id="339" r:id="rId66"/>
    <p:sldId id="340" r:id="rId67"/>
    <p:sldId id="320" r:id="rId68"/>
    <p:sldId id="321" r:id="rId69"/>
    <p:sldId id="322" r:id="rId70"/>
    <p:sldId id="323" r:id="rId71"/>
    <p:sldId id="324" r:id="rId72"/>
    <p:sldId id="325" r:id="rId73"/>
    <p:sldId id="349" r:id="rId74"/>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C30067D-2AF5-42D9-960F-E8019A00A480}">
          <p14:sldIdLst>
            <p14:sldId id="257"/>
          </p14:sldIdLst>
        </p14:section>
        <p14:section name="Untitled Section" id="{1AF11166-1990-49B3-BCF3-A08B4AA929EF}">
          <p14:sldIdLst>
            <p14:sldId id="269"/>
            <p14:sldId id="270"/>
            <p14:sldId id="271"/>
            <p14:sldId id="272"/>
            <p14:sldId id="273"/>
            <p14:sldId id="299"/>
            <p14:sldId id="275"/>
            <p14:sldId id="274"/>
            <p14:sldId id="350"/>
            <p14:sldId id="351"/>
            <p14:sldId id="276"/>
            <p14:sldId id="277"/>
            <p14:sldId id="278"/>
            <p14:sldId id="279"/>
            <p14:sldId id="280"/>
            <p14:sldId id="352"/>
            <p14:sldId id="281"/>
            <p14:sldId id="282"/>
            <p14:sldId id="283"/>
            <p14:sldId id="284"/>
            <p14:sldId id="285"/>
            <p14:sldId id="286"/>
            <p14:sldId id="287"/>
            <p14:sldId id="288"/>
            <p14:sldId id="289"/>
            <p14:sldId id="290"/>
            <p14:sldId id="291"/>
            <p14:sldId id="292"/>
            <p14:sldId id="293"/>
            <p14:sldId id="294"/>
            <p14:sldId id="295"/>
            <p14:sldId id="300"/>
            <p14:sldId id="301"/>
            <p14:sldId id="302"/>
            <p14:sldId id="296"/>
            <p14:sldId id="297"/>
            <p14:sldId id="298"/>
            <p14:sldId id="303"/>
            <p14:sldId id="341"/>
            <p14:sldId id="342"/>
            <p14:sldId id="343"/>
            <p14:sldId id="344"/>
            <p14:sldId id="345"/>
            <p14:sldId id="346"/>
            <p14:sldId id="347"/>
            <p14:sldId id="348"/>
            <p14:sldId id="304"/>
            <p14:sldId id="326"/>
            <p14:sldId id="327"/>
            <p14:sldId id="328"/>
            <p14:sldId id="329"/>
            <p14:sldId id="330"/>
            <p14:sldId id="331"/>
            <p14:sldId id="332"/>
            <p14:sldId id="333"/>
            <p14:sldId id="334"/>
            <p14:sldId id="335"/>
            <p14:sldId id="336"/>
            <p14:sldId id="337"/>
            <p14:sldId id="338"/>
            <p14:sldId id="339"/>
            <p14:sldId id="340"/>
            <p14:sldId id="320"/>
            <p14:sldId id="321"/>
            <p14:sldId id="322"/>
            <p14:sldId id="323"/>
            <p14:sldId id="324"/>
            <p14:sldId id="325"/>
            <p14:sldId id="349"/>
          </p14:sldIdLst>
        </p14:section>
      </p14:sectionLst>
    </p:ext>
    <p:ext uri="{EFAFB233-063F-42B5-8137-9DF3F51BA10A}">
      <p15:sldGuideLst xmlns:p15="http://schemas.microsoft.com/office/powerpoint/2012/main">
        <p15:guide id="1" orient="horz" pos="2160">
          <p15:clr>
            <a:srgbClr val="A4A3A4"/>
          </p15:clr>
        </p15:guide>
        <p15:guide id="5" pos="383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4404"/>
    <a:srgbClr val="5F6F0F"/>
    <a:srgbClr val="718412"/>
    <a:srgbClr val="65741A"/>
    <a:srgbClr val="70811D"/>
    <a:srgbClr val="7B8D1F"/>
    <a:srgbClr val="839721"/>
    <a:srgbClr val="95AB25"/>
    <a:srgbClr val="BC5500"/>
    <a:srgbClr val="C45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p:cViewPr varScale="1">
        <p:scale>
          <a:sx n="80" d="100"/>
          <a:sy n="80" d="100"/>
        </p:scale>
        <p:origin x="120" y="720"/>
      </p:cViewPr>
      <p:guideLst>
        <p:guide orient="horz" pos="2160"/>
        <p:guide pos="3839"/>
      </p:guideLst>
    </p:cSldViewPr>
  </p:slideViewPr>
  <p:notesTextViewPr>
    <p:cViewPr>
      <p:scale>
        <a:sx n="1" d="1"/>
        <a:sy n="1" d="1"/>
      </p:scale>
      <p:origin x="0" y="0"/>
    </p:cViewPr>
  </p:notesTextViewPr>
  <p:notesViewPr>
    <p:cSldViewPr showGuides="1">
      <p:cViewPr varScale="1">
        <p:scale>
          <a:sx n="63" d="100"/>
          <a:sy n="63" d="100"/>
        </p:scale>
        <p:origin x="2838"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E5B4EDC-59C0-49C7-8ADA-5A781B329E02}" type="datetimeFigureOut">
              <a:rPr lang="en-US"/>
              <a:t>3/27/2019</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429053-DC2A-4342-ADD4-2FD729D91E2C}" type="slidenum">
              <a:rPr/>
              <a:t>‹#›</a:t>
            </a:fld>
            <a:endParaRPr/>
          </a:p>
        </p:txBody>
      </p:sp>
    </p:spTree>
    <p:extLst>
      <p:ext uri="{BB962C8B-B14F-4D97-AF65-F5344CB8AC3E}">
        <p14:creationId xmlns:p14="http://schemas.microsoft.com/office/powerpoint/2010/main" val="42320457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2D8D46A-B586-417D-BFBD-8C8FE0AAF762}" type="datetimeFigureOut">
              <a:rPr lang="en-US"/>
              <a:t>3/27/2019</a:t>
            </a:fld>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BA5BD7-F043-4D1B-AA17-CD412FC534DE}" type="slidenum">
              <a:rPr/>
              <a:t>‹#›</a:t>
            </a:fld>
            <a:endParaRPr/>
          </a:p>
        </p:txBody>
      </p:sp>
    </p:spTree>
    <p:extLst>
      <p:ext uri="{BB962C8B-B14F-4D97-AF65-F5344CB8AC3E}">
        <p14:creationId xmlns:p14="http://schemas.microsoft.com/office/powerpoint/2010/main" val="276705785"/>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21" name="diagonals"/>
          <p:cNvGrpSpPr/>
          <p:nvPr/>
        </p:nvGrpSpPr>
        <p:grpSpPr>
          <a:xfrm>
            <a:off x="7516443" y="4145281"/>
            <a:ext cx="4686117" cy="2731407"/>
            <a:chOff x="5638800" y="3108960"/>
            <a:chExt cx="3515503" cy="2048555"/>
          </a:xfrm>
        </p:grpSpPr>
        <p:cxnSp>
          <p:nvCxnSpPr>
            <p:cNvPr id="14" name="Straight Connector 13"/>
            <p:cNvCxnSpPr/>
            <p:nvPr/>
          </p:nvCxnSpPr>
          <p:spPr>
            <a:xfrm flipV="1">
              <a:off x="5638800" y="3108960"/>
              <a:ext cx="3515503" cy="2037116"/>
            </a:xfrm>
            <a:prstGeom prst="line">
              <a:avLst/>
            </a:prstGeom>
            <a:noFill/>
            <a:ln w="38100">
              <a:gradFill>
                <a:gsLst>
                  <a:gs pos="50000">
                    <a:schemeClr val="accent1">
                      <a:lumMod val="75000"/>
                    </a:schemeClr>
                  </a:gs>
                  <a:gs pos="0">
                    <a:schemeClr val="accent1"/>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cxnSp>
          <p:nvCxnSpPr>
            <p:cNvPr id="17" name="Straight Connector 16"/>
            <p:cNvCxnSpPr/>
            <p:nvPr/>
          </p:nvCxnSpPr>
          <p:spPr>
            <a:xfrm flipV="1">
              <a:off x="6004643" y="3333750"/>
              <a:ext cx="3149660" cy="1823765"/>
            </a:xfrm>
            <a:prstGeom prst="line">
              <a:avLst/>
            </a:prstGeom>
            <a:noFill/>
            <a:ln w="28575">
              <a:gradFill>
                <a:gsLst>
                  <a:gs pos="0">
                    <a:schemeClr val="accent1">
                      <a:lumMod val="75000"/>
                    </a:schemeClr>
                  </a:gs>
                  <a:gs pos="50000">
                    <a:schemeClr val="accent1">
                      <a:lumMod val="75000"/>
                    </a:schemeClr>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cxnSp>
          <p:nvCxnSpPr>
            <p:cNvPr id="19" name="Straight Connector 18"/>
            <p:cNvCxnSpPr/>
            <p:nvPr/>
          </p:nvCxnSpPr>
          <p:spPr>
            <a:xfrm flipV="1">
              <a:off x="6388342" y="3549891"/>
              <a:ext cx="2765961" cy="1600149"/>
            </a:xfrm>
            <a:prstGeom prst="line">
              <a:avLst/>
            </a:prstGeom>
            <a:noFill/>
            <a:ln w="25400">
              <a:gradFill>
                <a:gsLst>
                  <a:gs pos="0">
                    <a:schemeClr val="accent1">
                      <a:lumMod val="50000"/>
                    </a:schemeClr>
                  </a:gs>
                  <a:gs pos="100000">
                    <a:schemeClr val="accent1">
                      <a:lumMod val="7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grpSp>
      <p:grpSp>
        <p:nvGrpSpPr>
          <p:cNvPr id="12" name="bottom lines"/>
          <p:cNvGrpSpPr/>
          <p:nvPr/>
        </p:nvGrpSpPr>
        <p:grpSpPr>
          <a:xfrm>
            <a:off x="-8916" y="6057149"/>
            <a:ext cx="5498726" cy="820207"/>
            <a:chOff x="-6689" y="4553748"/>
            <a:chExt cx="4125119" cy="615155"/>
          </a:xfrm>
        </p:grpSpPr>
        <p:sp>
          <p:nvSpPr>
            <p:cNvPr id="9" name="Freeform 8"/>
            <p:cNvSpPr/>
            <p:nvPr/>
          </p:nvSpPr>
          <p:spPr>
            <a:xfrm rot="16200000">
              <a:off x="1754302" y="2802395"/>
              <a:ext cx="612775" cy="4115481"/>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 name="connsiteX0" fmla="*/ 0 w 612775"/>
                <a:gd name="connsiteY0" fmla="*/ 4115481 h 4115481"/>
                <a:gd name="connsiteX1" fmla="*/ 612775 w 612775"/>
                <a:gd name="connsiteY1" fmla="*/ 3180443 h 4115481"/>
                <a:gd name="connsiteX2" fmla="*/ 612775 w 612775"/>
                <a:gd name="connsiteY2" fmla="*/ 0 h 4115481"/>
              </a:gdLst>
              <a:ahLst/>
              <a:cxnLst>
                <a:cxn ang="0">
                  <a:pos x="connsiteX0" y="connsiteY0"/>
                </a:cxn>
                <a:cxn ang="0">
                  <a:pos x="connsiteX1" y="connsiteY1"/>
                </a:cxn>
                <a:cxn ang="0">
                  <a:pos x="connsiteX2" y="connsiteY2"/>
                </a:cxn>
              </a:cxnLst>
              <a:rect l="l" t="t" r="r" b="b"/>
              <a:pathLst>
                <a:path w="612775" h="4115481">
                  <a:moveTo>
                    <a:pt x="0" y="4115481"/>
                  </a:moveTo>
                  <a:lnTo>
                    <a:pt x="612775" y="3180443"/>
                  </a:lnTo>
                  <a:lnTo>
                    <a:pt x="612775" y="0"/>
                  </a:lnTo>
                </a:path>
              </a:pathLst>
            </a:custGeom>
            <a:noFill/>
            <a:ln w="38100">
              <a:gradFill>
                <a:gsLst>
                  <a:gs pos="50000">
                    <a:schemeClr val="accent1">
                      <a:lumMod val="75000"/>
                    </a:schemeClr>
                  </a:gs>
                  <a:gs pos="0">
                    <a:schemeClr val="accent1"/>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10" name="Freeform 9"/>
            <p:cNvSpPr/>
            <p:nvPr/>
          </p:nvSpPr>
          <p:spPr>
            <a:xfrm rot="16200000">
              <a:off x="1604659" y="3152814"/>
              <a:ext cx="410751" cy="3621427"/>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 name="connsiteX0" fmla="*/ 0 w 612775"/>
                <a:gd name="connsiteY0" fmla="*/ 3919538 h 3919538"/>
                <a:gd name="connsiteX1" fmla="*/ 202024 w 612775"/>
                <a:gd name="connsiteY1" fmla="*/ 3607676 h 3919538"/>
                <a:gd name="connsiteX2" fmla="*/ 612775 w 612775"/>
                <a:gd name="connsiteY2" fmla="*/ 2984500 h 3919538"/>
                <a:gd name="connsiteX3" fmla="*/ 612775 w 612775"/>
                <a:gd name="connsiteY3" fmla="*/ 0 h 3919538"/>
                <a:gd name="connsiteX0" fmla="*/ 0 w 410751"/>
                <a:gd name="connsiteY0" fmla="*/ 3607676 h 3607676"/>
                <a:gd name="connsiteX1" fmla="*/ 410751 w 410751"/>
                <a:gd name="connsiteY1" fmla="*/ 2984500 h 3607676"/>
                <a:gd name="connsiteX2" fmla="*/ 410751 w 410751"/>
                <a:gd name="connsiteY2" fmla="*/ 0 h 3607676"/>
                <a:gd name="connsiteX0" fmla="*/ 0 w 410751"/>
                <a:gd name="connsiteY0" fmla="*/ 3607676 h 3607676"/>
                <a:gd name="connsiteX1" fmla="*/ 410751 w 410751"/>
                <a:gd name="connsiteY1" fmla="*/ 2984500 h 3607676"/>
                <a:gd name="connsiteX2" fmla="*/ 409575 w 410751"/>
                <a:gd name="connsiteY2" fmla="*/ 185820 h 3607676"/>
                <a:gd name="connsiteX3" fmla="*/ 410751 w 410751"/>
                <a:gd name="connsiteY3" fmla="*/ 0 h 3607676"/>
                <a:gd name="connsiteX0" fmla="*/ 0 w 410751"/>
                <a:gd name="connsiteY0" fmla="*/ 3421856 h 3421856"/>
                <a:gd name="connsiteX1" fmla="*/ 410751 w 410751"/>
                <a:gd name="connsiteY1" fmla="*/ 2798680 h 3421856"/>
                <a:gd name="connsiteX2" fmla="*/ 409575 w 410751"/>
                <a:gd name="connsiteY2" fmla="*/ 0 h 3421856"/>
                <a:gd name="connsiteX0" fmla="*/ 0 w 410751"/>
                <a:gd name="connsiteY0" fmla="*/ 3614170 h 3614170"/>
                <a:gd name="connsiteX1" fmla="*/ 410751 w 410751"/>
                <a:gd name="connsiteY1" fmla="*/ 2990994 h 3614170"/>
                <a:gd name="connsiteX2" fmla="*/ 405947 w 410751"/>
                <a:gd name="connsiteY2" fmla="*/ 0 h 3614170"/>
                <a:gd name="connsiteX0" fmla="*/ 0 w 410751"/>
                <a:gd name="connsiteY0" fmla="*/ 3621427 h 3621427"/>
                <a:gd name="connsiteX1" fmla="*/ 410751 w 410751"/>
                <a:gd name="connsiteY1" fmla="*/ 2998251 h 3621427"/>
                <a:gd name="connsiteX2" fmla="*/ 405947 w 410751"/>
                <a:gd name="connsiteY2" fmla="*/ 0 h 3621427"/>
              </a:gdLst>
              <a:ahLst/>
              <a:cxnLst>
                <a:cxn ang="0">
                  <a:pos x="connsiteX0" y="connsiteY0"/>
                </a:cxn>
                <a:cxn ang="0">
                  <a:pos x="connsiteX1" y="connsiteY1"/>
                </a:cxn>
                <a:cxn ang="0">
                  <a:pos x="connsiteX2" y="connsiteY2"/>
                </a:cxn>
              </a:cxnLst>
              <a:rect l="l" t="t" r="r" b="b"/>
              <a:pathLst>
                <a:path w="410751" h="3621427">
                  <a:moveTo>
                    <a:pt x="0" y="3621427"/>
                  </a:moveTo>
                  <a:lnTo>
                    <a:pt x="410751" y="2998251"/>
                  </a:lnTo>
                  <a:cubicBezTo>
                    <a:pt x="410359" y="2065358"/>
                    <a:pt x="406339" y="932893"/>
                    <a:pt x="405947" y="0"/>
                  </a:cubicBezTo>
                </a:path>
              </a:pathLst>
            </a:custGeom>
            <a:noFill/>
            <a:ln w="28575">
              <a:gradFill>
                <a:gsLst>
                  <a:gs pos="0">
                    <a:schemeClr val="accent1">
                      <a:lumMod val="75000"/>
                    </a:schemeClr>
                  </a:gs>
                  <a:gs pos="50000">
                    <a:schemeClr val="accent1">
                      <a:lumMod val="75000"/>
                    </a:schemeClr>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11" name="Freeform 10"/>
            <p:cNvSpPr/>
            <p:nvPr/>
          </p:nvSpPr>
          <p:spPr>
            <a:xfrm rot="16200000">
              <a:off x="1462308" y="3453376"/>
              <a:ext cx="241768" cy="3179761"/>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 name="connsiteX0" fmla="*/ 0 w 612775"/>
                <a:gd name="connsiteY0" fmla="*/ 3919538 h 3919538"/>
                <a:gd name="connsiteX1" fmla="*/ 373856 w 612775"/>
                <a:gd name="connsiteY1" fmla="*/ 3344891 h 3919538"/>
                <a:gd name="connsiteX2" fmla="*/ 612775 w 612775"/>
                <a:gd name="connsiteY2" fmla="*/ 2984500 h 3919538"/>
                <a:gd name="connsiteX3" fmla="*/ 612775 w 612775"/>
                <a:gd name="connsiteY3" fmla="*/ 0 h 3919538"/>
                <a:gd name="connsiteX0" fmla="*/ 0 w 238919"/>
                <a:gd name="connsiteY0" fmla="*/ 3344891 h 3344891"/>
                <a:gd name="connsiteX1" fmla="*/ 238919 w 238919"/>
                <a:gd name="connsiteY1" fmla="*/ 2984500 h 3344891"/>
                <a:gd name="connsiteX2" fmla="*/ 238919 w 238919"/>
                <a:gd name="connsiteY2" fmla="*/ 0 h 3344891"/>
                <a:gd name="connsiteX0" fmla="*/ 0 w 238919"/>
                <a:gd name="connsiteY0" fmla="*/ 3344891 h 3344891"/>
                <a:gd name="connsiteX1" fmla="*/ 238919 w 238919"/>
                <a:gd name="connsiteY1" fmla="*/ 2984500 h 3344891"/>
                <a:gd name="connsiteX2" fmla="*/ 238125 w 238919"/>
                <a:gd name="connsiteY2" fmla="*/ 368330 h 3344891"/>
                <a:gd name="connsiteX3" fmla="*/ 238919 w 238919"/>
                <a:gd name="connsiteY3" fmla="*/ 0 h 3344891"/>
                <a:gd name="connsiteX0" fmla="*/ 0 w 238919"/>
                <a:gd name="connsiteY0" fmla="*/ 2976561 h 2976561"/>
                <a:gd name="connsiteX1" fmla="*/ 238919 w 238919"/>
                <a:gd name="connsiteY1" fmla="*/ 2616170 h 2976561"/>
                <a:gd name="connsiteX2" fmla="*/ 238125 w 238919"/>
                <a:gd name="connsiteY2" fmla="*/ 0 h 2976561"/>
                <a:gd name="connsiteX0" fmla="*/ 0 w 241768"/>
                <a:gd name="connsiteY0" fmla="*/ 3179761 h 3179761"/>
                <a:gd name="connsiteX1" fmla="*/ 238919 w 241768"/>
                <a:gd name="connsiteY1" fmla="*/ 2819370 h 3179761"/>
                <a:gd name="connsiteX2" fmla="*/ 241754 w 241768"/>
                <a:gd name="connsiteY2" fmla="*/ 0 h 3179761"/>
              </a:gdLst>
              <a:ahLst/>
              <a:cxnLst>
                <a:cxn ang="0">
                  <a:pos x="connsiteX0" y="connsiteY0"/>
                </a:cxn>
                <a:cxn ang="0">
                  <a:pos x="connsiteX1" y="connsiteY1"/>
                </a:cxn>
                <a:cxn ang="0">
                  <a:pos x="connsiteX2" y="connsiteY2"/>
                </a:cxn>
              </a:cxnLst>
              <a:rect l="l" t="t" r="r" b="b"/>
              <a:pathLst>
                <a:path w="241768" h="3179761">
                  <a:moveTo>
                    <a:pt x="0" y="3179761"/>
                  </a:moveTo>
                  <a:lnTo>
                    <a:pt x="238919" y="2819370"/>
                  </a:lnTo>
                  <a:cubicBezTo>
                    <a:pt x="238654" y="1947313"/>
                    <a:pt x="242019" y="872057"/>
                    <a:pt x="241754" y="0"/>
                  </a:cubicBezTo>
                </a:path>
              </a:pathLst>
            </a:custGeom>
            <a:noFill/>
            <a:ln w="25400">
              <a:gradFill>
                <a:gsLst>
                  <a:gs pos="0">
                    <a:schemeClr val="accent1">
                      <a:lumMod val="50000"/>
                    </a:schemeClr>
                  </a:gs>
                  <a:gs pos="100000">
                    <a:schemeClr val="accent1">
                      <a:lumMod val="7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grpSp>
      <p:sp>
        <p:nvSpPr>
          <p:cNvPr id="2" name="Title 1"/>
          <p:cNvSpPr>
            <a:spLocks noGrp="1"/>
          </p:cNvSpPr>
          <p:nvPr>
            <p:ph type="ctrTitle"/>
          </p:nvPr>
        </p:nvSpPr>
        <p:spPr>
          <a:xfrm>
            <a:off x="1625176" y="584200"/>
            <a:ext cx="8735325" cy="2000251"/>
          </a:xfrm>
        </p:spPr>
        <p:txBody>
          <a:bodyPr>
            <a:normAutofit/>
          </a:bodyPr>
          <a:lstStyle>
            <a:lvl1pPr>
              <a:defRPr sz="5400"/>
            </a:lvl1pPr>
          </a:lstStyle>
          <a:p>
            <a:r>
              <a:rPr lang="en-US"/>
              <a:t>Click to edit Master title style</a:t>
            </a:r>
            <a:endParaRPr/>
          </a:p>
        </p:txBody>
      </p:sp>
      <p:sp>
        <p:nvSpPr>
          <p:cNvPr id="3" name="Subtitle 2"/>
          <p:cNvSpPr>
            <a:spLocks noGrp="1"/>
          </p:cNvSpPr>
          <p:nvPr>
            <p:ph type="subTitle" idx="1"/>
          </p:nvPr>
        </p:nvSpPr>
        <p:spPr>
          <a:xfrm>
            <a:off x="1625176" y="2616200"/>
            <a:ext cx="8735325" cy="1752600"/>
          </a:xfrm>
        </p:spPr>
        <p:txBody>
          <a:bodyPr>
            <a:normAutofit/>
          </a:bodyPr>
          <a:lstStyle>
            <a:lvl1pPr marL="0" indent="0" algn="l">
              <a:spcBef>
                <a:spcPts val="0"/>
              </a:spcBef>
              <a:buNone/>
              <a:defRPr sz="2800" cap="all" spc="200" baseline="0">
                <a:solidFill>
                  <a:schemeClr val="accent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endParaRPr/>
          </a:p>
        </p:txBody>
      </p:sp>
      <p:sp>
        <p:nvSpPr>
          <p:cNvPr id="22" name="Date Placeholder 21"/>
          <p:cNvSpPr>
            <a:spLocks noGrp="1"/>
          </p:cNvSpPr>
          <p:nvPr>
            <p:ph type="dt" sz="half" idx="10"/>
          </p:nvPr>
        </p:nvSpPr>
        <p:spPr/>
        <p:txBody>
          <a:bodyPr/>
          <a:lstStyle/>
          <a:p>
            <a:fld id="{F0DFD029-FB74-4578-B929-F66AA97659CA}" type="datetimeFigureOut">
              <a:rPr lang="en-US"/>
              <a:t>3/27/2019</a:t>
            </a:fld>
            <a:endParaRPr/>
          </a:p>
        </p:txBody>
      </p:sp>
      <p:sp>
        <p:nvSpPr>
          <p:cNvPr id="23" name="Footer Placeholder 22"/>
          <p:cNvSpPr>
            <a:spLocks noGrp="1"/>
          </p:cNvSpPr>
          <p:nvPr>
            <p:ph type="ftr" sz="quarter" idx="11"/>
          </p:nvPr>
        </p:nvSpPr>
        <p:spPr/>
        <p:txBody>
          <a:bodyPr/>
          <a:lstStyle/>
          <a:p>
            <a:endParaRPr/>
          </a:p>
        </p:txBody>
      </p:sp>
      <p:sp>
        <p:nvSpPr>
          <p:cNvPr id="24" name="Slide Number Placeholder 23"/>
          <p:cNvSpPr>
            <a:spLocks noGrp="1"/>
          </p:cNvSpPr>
          <p:nvPr>
            <p:ph type="sldNum" sz="quarter" idx="12"/>
          </p:nvPr>
        </p:nvSpPr>
        <p:spPr/>
        <p:txBody>
          <a:bodyPr/>
          <a:lstStyle/>
          <a:p>
            <a:fld id="{C014DD1E-5D91-48A3-AD6D-45FBA980D106}" type="slidenum">
              <a:rPr/>
              <a:t>‹#›</a:t>
            </a:fld>
            <a:endParaRPr/>
          </a:p>
        </p:txBody>
      </p:sp>
    </p:spTree>
    <p:extLst>
      <p:ext uri="{BB962C8B-B14F-4D97-AF65-F5344CB8AC3E}">
        <p14:creationId xmlns:p14="http://schemas.microsoft.com/office/powerpoint/2010/main" val="1847488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F0DFD029-FB74-4578-B929-F66AA97659CA}" type="datetimeFigureOut">
              <a:rPr lang="en-US"/>
              <a:t>3/27/2019</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014DD1E-5D91-48A3-AD6D-45FBA980D106}" type="slidenum">
              <a:rPr/>
              <a:t>‹#›</a:t>
            </a:fld>
            <a:endParaRPr/>
          </a:p>
        </p:txBody>
      </p:sp>
    </p:spTree>
    <p:extLst>
      <p:ext uri="{BB962C8B-B14F-4D97-AF65-F5344CB8AC3E}">
        <p14:creationId xmlns:p14="http://schemas.microsoft.com/office/powerpoint/2010/main" val="1996675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584200"/>
            <a:ext cx="2742486" cy="55880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218882" y="584200"/>
            <a:ext cx="7414869" cy="5588000"/>
          </a:xfrm>
        </p:spPr>
        <p:txBody>
          <a:bodyPr vert="eaVert"/>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F0DFD029-FB74-4578-B929-F66AA97659CA}" type="datetimeFigureOut">
              <a:rPr lang="en-US"/>
              <a:t>3/27/2019</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014DD1E-5D91-48A3-AD6D-45FBA980D106}" type="slidenum">
              <a:rPr/>
              <a:t>‹#›</a:t>
            </a:fld>
            <a:endParaRPr/>
          </a:p>
        </p:txBody>
      </p:sp>
    </p:spTree>
    <p:extLst>
      <p:ext uri="{BB962C8B-B14F-4D97-AF65-F5344CB8AC3E}">
        <p14:creationId xmlns:p14="http://schemas.microsoft.com/office/powerpoint/2010/main" val="595886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F0DFD029-FB74-4578-B929-F66AA97659CA}" type="datetimeFigureOut">
              <a:rPr lang="en-US"/>
              <a:t>3/27/2019</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014DD1E-5D91-48A3-AD6D-45FBA980D106}" type="slidenum">
              <a:rPr/>
              <a:t>‹#›</a:t>
            </a:fld>
            <a:endParaRPr/>
          </a:p>
        </p:txBody>
      </p:sp>
    </p:spTree>
    <p:extLst>
      <p:ext uri="{BB962C8B-B14F-4D97-AF65-F5344CB8AC3E}">
        <p14:creationId xmlns:p14="http://schemas.microsoft.com/office/powerpoint/2010/main" val="1406769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11" name="diagonals"/>
          <p:cNvGrpSpPr/>
          <p:nvPr/>
        </p:nvGrpSpPr>
        <p:grpSpPr>
          <a:xfrm>
            <a:off x="7516443" y="4145281"/>
            <a:ext cx="4686117" cy="2731407"/>
            <a:chOff x="5638800" y="3108960"/>
            <a:chExt cx="3515503" cy="2048555"/>
          </a:xfrm>
        </p:grpSpPr>
        <p:cxnSp>
          <p:nvCxnSpPr>
            <p:cNvPr id="12" name="Straight Connector 11"/>
            <p:cNvCxnSpPr/>
            <p:nvPr/>
          </p:nvCxnSpPr>
          <p:spPr>
            <a:xfrm flipV="1">
              <a:off x="5638800" y="3108960"/>
              <a:ext cx="3515503" cy="2037116"/>
            </a:xfrm>
            <a:prstGeom prst="line">
              <a:avLst/>
            </a:prstGeom>
            <a:noFill/>
            <a:ln w="38100">
              <a:gradFill>
                <a:gsLst>
                  <a:gs pos="50000">
                    <a:schemeClr val="accent1">
                      <a:lumMod val="75000"/>
                    </a:schemeClr>
                  </a:gs>
                  <a:gs pos="0">
                    <a:schemeClr val="accent1"/>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cxnSp>
          <p:nvCxnSpPr>
            <p:cNvPr id="13" name="Straight Connector 12"/>
            <p:cNvCxnSpPr/>
            <p:nvPr/>
          </p:nvCxnSpPr>
          <p:spPr>
            <a:xfrm flipV="1">
              <a:off x="6004643" y="3333750"/>
              <a:ext cx="3149660" cy="1823765"/>
            </a:xfrm>
            <a:prstGeom prst="line">
              <a:avLst/>
            </a:prstGeom>
            <a:noFill/>
            <a:ln w="28575">
              <a:gradFill>
                <a:gsLst>
                  <a:gs pos="0">
                    <a:schemeClr val="accent1">
                      <a:lumMod val="75000"/>
                    </a:schemeClr>
                  </a:gs>
                  <a:gs pos="50000">
                    <a:schemeClr val="accent1">
                      <a:lumMod val="75000"/>
                    </a:schemeClr>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cxnSp>
          <p:nvCxnSpPr>
            <p:cNvPr id="14" name="Straight Connector 13"/>
            <p:cNvCxnSpPr/>
            <p:nvPr/>
          </p:nvCxnSpPr>
          <p:spPr>
            <a:xfrm flipV="1">
              <a:off x="6388342" y="3549891"/>
              <a:ext cx="2765961" cy="1600149"/>
            </a:xfrm>
            <a:prstGeom prst="line">
              <a:avLst/>
            </a:prstGeom>
            <a:noFill/>
            <a:ln w="25400">
              <a:gradFill>
                <a:gsLst>
                  <a:gs pos="0">
                    <a:schemeClr val="accent1">
                      <a:lumMod val="50000"/>
                    </a:schemeClr>
                  </a:gs>
                  <a:gs pos="100000">
                    <a:schemeClr val="accent1">
                      <a:lumMod val="7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grpSp>
      <p:sp>
        <p:nvSpPr>
          <p:cNvPr id="2" name="Title 1"/>
          <p:cNvSpPr>
            <a:spLocks noGrp="1"/>
          </p:cNvSpPr>
          <p:nvPr>
            <p:ph type="title"/>
          </p:nvPr>
        </p:nvSpPr>
        <p:spPr>
          <a:xfrm>
            <a:off x="1625177" y="2209801"/>
            <a:ext cx="8938472" cy="2764335"/>
          </a:xfrm>
        </p:spPr>
        <p:txBody>
          <a:bodyPr anchor="b">
            <a:normAutofit/>
          </a:bodyPr>
          <a:lstStyle>
            <a:lvl1pPr algn="l">
              <a:defRPr sz="5400" b="0" cap="none" baseline="0"/>
            </a:lvl1pPr>
          </a:lstStyle>
          <a:p>
            <a:r>
              <a:rPr lang="en-US"/>
              <a:t>Click to edit Master title style</a:t>
            </a:r>
            <a:endParaRPr/>
          </a:p>
        </p:txBody>
      </p:sp>
      <p:sp>
        <p:nvSpPr>
          <p:cNvPr id="3" name="Text Placeholder 2"/>
          <p:cNvSpPr>
            <a:spLocks noGrp="1"/>
          </p:cNvSpPr>
          <p:nvPr>
            <p:ph type="body" idx="1"/>
          </p:nvPr>
        </p:nvSpPr>
        <p:spPr>
          <a:xfrm>
            <a:off x="1625176" y="4951266"/>
            <a:ext cx="7069519" cy="1220933"/>
          </a:xfrm>
        </p:spPr>
        <p:txBody>
          <a:bodyPr anchor="t">
            <a:normAutofit/>
          </a:bodyPr>
          <a:lstStyle>
            <a:lvl1pPr marL="0" indent="0">
              <a:spcBef>
                <a:spcPts val="0"/>
              </a:spcBef>
              <a:buNone/>
              <a:defRPr sz="2800" cap="all" spc="200" baseline="0">
                <a:solidFill>
                  <a:schemeClr val="accent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0DFD029-FB74-4578-B929-F66AA97659CA}" type="datetimeFigureOut">
              <a:rPr lang="en-US"/>
              <a:t>3/27/2019</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014DD1E-5D91-48A3-AD6D-45FBA980D106}" type="slidenum">
              <a:rPr/>
              <a:t>‹#›</a:t>
            </a:fld>
            <a:endParaRPr/>
          </a:p>
        </p:txBody>
      </p:sp>
    </p:spTree>
    <p:extLst>
      <p:ext uri="{BB962C8B-B14F-4D97-AF65-F5344CB8AC3E}">
        <p14:creationId xmlns:p14="http://schemas.microsoft.com/office/powerpoint/2010/main" val="3616330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18883" y="1706880"/>
            <a:ext cx="5078677" cy="4465320"/>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baseline="0"/>
            </a:lvl8pPr>
            <a:lvl9pPr>
              <a:defRPr sz="20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500707" y="1706880"/>
            <a:ext cx="5078677" cy="4465320"/>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F0DFD029-FB74-4578-B929-F66AA97659CA}" type="datetimeFigureOut">
              <a:rPr lang="en-US"/>
              <a:t>3/27/2019</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C014DD1E-5D91-48A3-AD6D-45FBA980D106}" type="slidenum">
              <a:rPr/>
              <a:t>‹#›</a:t>
            </a:fld>
            <a:endParaRPr/>
          </a:p>
        </p:txBody>
      </p:sp>
    </p:spTree>
    <p:extLst>
      <p:ext uri="{BB962C8B-B14F-4D97-AF65-F5344CB8AC3E}">
        <p14:creationId xmlns:p14="http://schemas.microsoft.com/office/powerpoint/2010/main" val="3557647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18883" y="1701800"/>
            <a:ext cx="5082740" cy="914400"/>
          </a:xfrm>
        </p:spPr>
        <p:txBody>
          <a:bodyPr anchor="b">
            <a:normAutofit/>
          </a:bodyPr>
          <a:lstStyle>
            <a:lvl1pPr marL="0" indent="0">
              <a:spcBef>
                <a:spcPts val="0"/>
              </a:spcBef>
              <a:buNone/>
              <a:defRPr sz="2800" b="0" cap="all" spc="200" baseline="0">
                <a:solidFill>
                  <a:schemeClr val="accent1"/>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4" name="Content Placeholder 3"/>
          <p:cNvSpPr>
            <a:spLocks noGrp="1"/>
          </p:cNvSpPr>
          <p:nvPr>
            <p:ph sz="half" idx="2"/>
          </p:nvPr>
        </p:nvSpPr>
        <p:spPr>
          <a:xfrm>
            <a:off x="1218883" y="2717800"/>
            <a:ext cx="5078677" cy="3454400"/>
          </a:xfrm>
        </p:spPr>
        <p:txBody>
          <a:bodyPr>
            <a:noAutofit/>
          </a:bodyPr>
          <a:lstStyle>
            <a:lvl1pPr>
              <a:defRPr sz="2800"/>
            </a:lvl1pPr>
            <a:lvl2pPr>
              <a:defRPr sz="2400"/>
            </a:lvl2pPr>
            <a:lvl3pPr>
              <a:defRPr sz="2000"/>
            </a:lvl3pPr>
            <a:lvl4pPr>
              <a:defRPr sz="2000"/>
            </a:lvl4pPr>
            <a:lvl5pPr>
              <a:defRPr sz="2000"/>
            </a:lvl5pPr>
            <a:lvl6pPr>
              <a:defRPr sz="2000"/>
            </a:lvl6pPr>
            <a:lvl7pPr>
              <a:defRPr sz="2000" baseline="0"/>
            </a:lvl7pPr>
            <a:lvl8pPr>
              <a:defRPr sz="2000" baseline="0"/>
            </a:lvl8pPr>
            <a:lvl9pPr>
              <a:defRPr sz="20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496644" y="1701800"/>
            <a:ext cx="5082740" cy="914400"/>
          </a:xfrm>
        </p:spPr>
        <p:txBody>
          <a:bodyPr anchor="b">
            <a:normAutofit/>
          </a:bodyPr>
          <a:lstStyle>
            <a:lvl1pPr marL="0" indent="0">
              <a:spcBef>
                <a:spcPts val="0"/>
              </a:spcBef>
              <a:buNone/>
              <a:defRPr sz="2800" b="0" cap="all" spc="200" baseline="0">
                <a:solidFill>
                  <a:schemeClr val="accent1"/>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500707" y="2717800"/>
            <a:ext cx="5078677" cy="3454400"/>
          </a:xfrm>
        </p:spPr>
        <p:txBody>
          <a:bodyPr>
            <a:noAutofit/>
          </a:bodyPr>
          <a:lstStyle>
            <a:lvl1pPr>
              <a:defRPr sz="2800"/>
            </a:lvl1pPr>
            <a:lvl2pPr>
              <a:defRPr sz="2400"/>
            </a:lvl2pPr>
            <a:lvl3pPr>
              <a:defRPr sz="2000"/>
            </a:lvl3pPr>
            <a:lvl4pPr>
              <a:defRPr sz="2000"/>
            </a:lvl4pPr>
            <a:lvl5pPr>
              <a:defRPr sz="2000"/>
            </a:lvl5pPr>
            <a:lvl6pPr>
              <a:defRPr sz="2000" baseline="0"/>
            </a:lvl6pPr>
            <a:lvl7pPr>
              <a:defRPr sz="2000" baseline="0"/>
            </a:lvl7pPr>
            <a:lvl8pPr>
              <a:defRPr sz="2000" baseline="0"/>
            </a:lvl8pPr>
            <a:lvl9pPr>
              <a:defRPr sz="20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F0DFD029-FB74-4578-B929-F66AA97659CA}" type="datetimeFigureOut">
              <a:rPr lang="en-US"/>
              <a:t>3/27/2019</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C014DD1E-5D91-48A3-AD6D-45FBA980D106}" type="slidenum">
              <a:rPr/>
              <a:t>‹#›</a:t>
            </a:fld>
            <a:endParaRPr/>
          </a:p>
        </p:txBody>
      </p:sp>
    </p:spTree>
    <p:extLst>
      <p:ext uri="{BB962C8B-B14F-4D97-AF65-F5344CB8AC3E}">
        <p14:creationId xmlns:p14="http://schemas.microsoft.com/office/powerpoint/2010/main" val="595381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F0DFD029-FB74-4578-B929-F66AA97659CA}" type="datetimeFigureOut">
              <a:rPr lang="en-US"/>
              <a:t>3/27/2019</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C014DD1E-5D91-48A3-AD6D-45FBA980D106}" type="slidenum">
              <a:rPr/>
              <a:t>‹#›</a:t>
            </a:fld>
            <a:endParaRPr/>
          </a:p>
        </p:txBody>
      </p:sp>
    </p:spTree>
    <p:extLst>
      <p:ext uri="{BB962C8B-B14F-4D97-AF65-F5344CB8AC3E}">
        <p14:creationId xmlns:p14="http://schemas.microsoft.com/office/powerpoint/2010/main" val="1515229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DFD029-FB74-4578-B929-F66AA97659CA}" type="datetimeFigureOut">
              <a:rPr lang="en-US"/>
              <a:t>3/27/2019</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C014DD1E-5D91-48A3-AD6D-45FBA980D106}" type="slidenum">
              <a:rPr/>
              <a:t>‹#›</a:t>
            </a:fld>
            <a:endParaRPr/>
          </a:p>
        </p:txBody>
      </p:sp>
    </p:spTree>
    <p:extLst>
      <p:ext uri="{BB962C8B-B14F-4D97-AF65-F5344CB8AC3E}">
        <p14:creationId xmlns:p14="http://schemas.microsoft.com/office/powerpoint/2010/main" val="2172478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8882" y="1701800"/>
            <a:ext cx="4062942" cy="2438400"/>
          </a:xfrm>
        </p:spPr>
        <p:txBody>
          <a:bodyPr anchor="b">
            <a:normAutofit/>
          </a:bodyPr>
          <a:lstStyle>
            <a:lvl1pPr algn="l">
              <a:defRPr sz="2800" b="0" cap="all" spc="200" baseline="0">
                <a:solidFill>
                  <a:schemeClr val="accent1"/>
                </a:solidFill>
              </a:defRPr>
            </a:lvl1pPr>
          </a:lstStyle>
          <a:p>
            <a:r>
              <a:rPr lang="en-US"/>
              <a:t>Click to edit Master title style</a:t>
            </a:r>
            <a:endParaRPr/>
          </a:p>
        </p:txBody>
      </p:sp>
      <p:sp>
        <p:nvSpPr>
          <p:cNvPr id="4" name="Text Placeholder 3"/>
          <p:cNvSpPr>
            <a:spLocks noGrp="1"/>
          </p:cNvSpPr>
          <p:nvPr>
            <p:ph type="body" sz="half" idx="2"/>
          </p:nvPr>
        </p:nvSpPr>
        <p:spPr>
          <a:xfrm>
            <a:off x="1218882" y="4241800"/>
            <a:ext cx="4062942" cy="1930400"/>
          </a:xfrm>
        </p:spPr>
        <p:txBody>
          <a:bodyPr>
            <a:normAutofit/>
          </a:bodyPr>
          <a:lstStyle>
            <a:lvl1pPr marL="0" indent="0">
              <a:buNone/>
              <a:defRPr sz="20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3" name="Content Placeholder 2"/>
          <p:cNvSpPr>
            <a:spLocks noGrp="1"/>
          </p:cNvSpPr>
          <p:nvPr>
            <p:ph idx="1"/>
          </p:nvPr>
        </p:nvSpPr>
        <p:spPr>
          <a:xfrm>
            <a:off x="5484971" y="584200"/>
            <a:ext cx="6094413" cy="5588000"/>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baseline="0"/>
            </a:lvl8pPr>
            <a:lvl9pPr>
              <a:defRPr sz="20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F0DFD029-FB74-4578-B929-F66AA97659CA}" type="datetimeFigureOut">
              <a:rPr lang="en-US"/>
              <a:t>3/27/2019</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C014DD1E-5D91-48A3-AD6D-45FBA980D106}" type="slidenum">
              <a:rPr/>
              <a:t>‹#›</a:t>
            </a:fld>
            <a:endParaRPr/>
          </a:p>
        </p:txBody>
      </p:sp>
    </p:spTree>
    <p:extLst>
      <p:ext uri="{BB962C8B-B14F-4D97-AF65-F5344CB8AC3E}">
        <p14:creationId xmlns:p14="http://schemas.microsoft.com/office/powerpoint/2010/main" val="1618139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8882" y="1701800"/>
            <a:ext cx="4062942" cy="2438400"/>
          </a:xfrm>
        </p:spPr>
        <p:txBody>
          <a:bodyPr anchor="b">
            <a:normAutofit/>
          </a:bodyPr>
          <a:lstStyle>
            <a:lvl1pPr algn="l">
              <a:defRPr sz="2800" b="0" cap="all" spc="200" baseline="0">
                <a:solidFill>
                  <a:schemeClr val="accent1"/>
                </a:solidFill>
              </a:defRPr>
            </a:lvl1pPr>
          </a:lstStyle>
          <a:p>
            <a:r>
              <a:rPr lang="en-US"/>
              <a:t>Click to edit Master title style</a:t>
            </a:r>
            <a:endParaRPr/>
          </a:p>
        </p:txBody>
      </p:sp>
      <p:sp>
        <p:nvSpPr>
          <p:cNvPr id="4" name="Text Placeholder 3"/>
          <p:cNvSpPr>
            <a:spLocks noGrp="1"/>
          </p:cNvSpPr>
          <p:nvPr>
            <p:ph type="body" sz="half" idx="2"/>
          </p:nvPr>
        </p:nvSpPr>
        <p:spPr>
          <a:xfrm>
            <a:off x="1218882" y="4241800"/>
            <a:ext cx="4062942" cy="1930400"/>
          </a:xfrm>
        </p:spPr>
        <p:txBody>
          <a:bodyPr>
            <a:normAutofit/>
          </a:bodyPr>
          <a:lstStyle>
            <a:lvl1pPr marL="0" indent="0">
              <a:buNone/>
              <a:defRPr sz="20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5484971" y="584200"/>
            <a:ext cx="6094413" cy="5588000"/>
          </a:xfrm>
          <a:ln w="12700">
            <a:solidFill>
              <a:schemeClr val="bg1">
                <a:lumMod val="75000"/>
                <a:lumOff val="25000"/>
              </a:schemeClr>
            </a:solidFill>
            <a:miter lim="800000"/>
          </a:ln>
        </p:spPr>
        <p:txBody>
          <a:bodyPr>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a:t>Click icon to add picture</a:t>
            </a:r>
            <a:endParaRPr/>
          </a:p>
        </p:txBody>
      </p:sp>
      <p:sp>
        <p:nvSpPr>
          <p:cNvPr id="5" name="Date Placeholder 4"/>
          <p:cNvSpPr>
            <a:spLocks noGrp="1"/>
          </p:cNvSpPr>
          <p:nvPr>
            <p:ph type="dt" sz="half" idx="10"/>
          </p:nvPr>
        </p:nvSpPr>
        <p:spPr/>
        <p:txBody>
          <a:bodyPr/>
          <a:lstStyle/>
          <a:p>
            <a:fld id="{F0DFD029-FB74-4578-B929-F66AA97659CA}" type="datetimeFigureOut">
              <a:rPr lang="en-US"/>
              <a:t>3/27/2019</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C014DD1E-5D91-48A3-AD6D-45FBA980D106}" type="slidenum">
              <a:rPr/>
              <a:t>‹#›</a:t>
            </a:fld>
            <a:endParaRPr/>
          </a:p>
        </p:txBody>
      </p:sp>
    </p:spTree>
    <p:extLst>
      <p:ext uri="{BB962C8B-B14F-4D97-AF65-F5344CB8AC3E}">
        <p14:creationId xmlns:p14="http://schemas.microsoft.com/office/powerpoint/2010/main" val="4223431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tint val="100000"/>
                <a:shade val="0"/>
                <a:satMod val="100000"/>
              </a:schemeClr>
            </a:gs>
            <a:gs pos="85000">
              <a:schemeClr val="bg2">
                <a:tint val="100000"/>
                <a:shade val="30000"/>
                <a:satMod val="100000"/>
              </a:schemeClr>
            </a:gs>
            <a:gs pos="100000">
              <a:schemeClr val="bg2">
                <a:shade val="60000"/>
                <a:satMod val="100000"/>
              </a:schemeClr>
            </a:gs>
          </a:gsLst>
          <a:lin ang="3600000" scaled="0"/>
          <a:tileRect/>
        </a:gradFill>
        <a:effectLst/>
      </p:bgPr>
    </p:bg>
    <p:spTree>
      <p:nvGrpSpPr>
        <p:cNvPr id="1" name=""/>
        <p:cNvGrpSpPr/>
        <p:nvPr/>
      </p:nvGrpSpPr>
      <p:grpSpPr>
        <a:xfrm>
          <a:off x="0" y="0"/>
          <a:ext cx="0" cy="0"/>
          <a:chOff x="0" y="0"/>
          <a:chExt cx="0" cy="0"/>
        </a:xfrm>
      </p:grpSpPr>
      <p:grpSp>
        <p:nvGrpSpPr>
          <p:cNvPr id="15" name="left lines"/>
          <p:cNvGrpSpPr/>
          <p:nvPr/>
        </p:nvGrpSpPr>
        <p:grpSpPr>
          <a:xfrm>
            <a:off x="-15870" y="-3174"/>
            <a:ext cx="819993" cy="5229225"/>
            <a:chOff x="-11906" y="-2381"/>
            <a:chExt cx="615155" cy="3921919"/>
          </a:xfrm>
        </p:grpSpPr>
        <p:sp>
          <p:nvSpPr>
            <p:cNvPr id="10" name="Freeform 9"/>
            <p:cNvSpPr/>
            <p:nvPr/>
          </p:nvSpPr>
          <p:spPr>
            <a:xfrm>
              <a:off x="-9526" y="0"/>
              <a:ext cx="612775" cy="3919538"/>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Lst>
              <a:ahLst/>
              <a:cxnLst>
                <a:cxn ang="0">
                  <a:pos x="connsiteX0" y="connsiteY0"/>
                </a:cxn>
                <a:cxn ang="0">
                  <a:pos x="connsiteX1" y="connsiteY1"/>
                </a:cxn>
                <a:cxn ang="0">
                  <a:pos x="connsiteX2" y="connsiteY2"/>
                </a:cxn>
              </a:cxnLst>
              <a:rect l="l" t="t" r="r" b="b"/>
              <a:pathLst>
                <a:path w="612775" h="3919538">
                  <a:moveTo>
                    <a:pt x="0" y="3919538"/>
                  </a:moveTo>
                  <a:lnTo>
                    <a:pt x="612775" y="2984500"/>
                  </a:lnTo>
                  <a:lnTo>
                    <a:pt x="612775" y="0"/>
                  </a:lnTo>
                </a:path>
              </a:pathLst>
            </a:custGeom>
            <a:noFill/>
            <a:ln w="38100">
              <a:gradFill>
                <a:gsLst>
                  <a:gs pos="50000">
                    <a:schemeClr val="accent1">
                      <a:lumMod val="75000"/>
                    </a:schemeClr>
                  </a:gs>
                  <a:gs pos="0">
                    <a:schemeClr val="accent1"/>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Freeform 10"/>
            <p:cNvSpPr/>
            <p:nvPr/>
          </p:nvSpPr>
          <p:spPr>
            <a:xfrm>
              <a:off x="-11906" y="0"/>
              <a:ext cx="410751" cy="3421856"/>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 name="connsiteX0" fmla="*/ 0 w 612775"/>
                <a:gd name="connsiteY0" fmla="*/ 3919538 h 3919538"/>
                <a:gd name="connsiteX1" fmla="*/ 202024 w 612775"/>
                <a:gd name="connsiteY1" fmla="*/ 3607676 h 3919538"/>
                <a:gd name="connsiteX2" fmla="*/ 612775 w 612775"/>
                <a:gd name="connsiteY2" fmla="*/ 2984500 h 3919538"/>
                <a:gd name="connsiteX3" fmla="*/ 612775 w 612775"/>
                <a:gd name="connsiteY3" fmla="*/ 0 h 3919538"/>
                <a:gd name="connsiteX0" fmla="*/ 0 w 410751"/>
                <a:gd name="connsiteY0" fmla="*/ 3607676 h 3607676"/>
                <a:gd name="connsiteX1" fmla="*/ 410751 w 410751"/>
                <a:gd name="connsiteY1" fmla="*/ 2984500 h 3607676"/>
                <a:gd name="connsiteX2" fmla="*/ 410751 w 410751"/>
                <a:gd name="connsiteY2" fmla="*/ 0 h 3607676"/>
                <a:gd name="connsiteX0" fmla="*/ 0 w 410751"/>
                <a:gd name="connsiteY0" fmla="*/ 3607676 h 3607676"/>
                <a:gd name="connsiteX1" fmla="*/ 410751 w 410751"/>
                <a:gd name="connsiteY1" fmla="*/ 2984500 h 3607676"/>
                <a:gd name="connsiteX2" fmla="*/ 409575 w 410751"/>
                <a:gd name="connsiteY2" fmla="*/ 185820 h 3607676"/>
                <a:gd name="connsiteX3" fmla="*/ 410751 w 410751"/>
                <a:gd name="connsiteY3" fmla="*/ 0 h 3607676"/>
                <a:gd name="connsiteX0" fmla="*/ 0 w 410751"/>
                <a:gd name="connsiteY0" fmla="*/ 3421856 h 3421856"/>
                <a:gd name="connsiteX1" fmla="*/ 410751 w 410751"/>
                <a:gd name="connsiteY1" fmla="*/ 2798680 h 3421856"/>
                <a:gd name="connsiteX2" fmla="*/ 409575 w 410751"/>
                <a:gd name="connsiteY2" fmla="*/ 0 h 3421856"/>
              </a:gdLst>
              <a:ahLst/>
              <a:cxnLst>
                <a:cxn ang="0">
                  <a:pos x="connsiteX0" y="connsiteY0"/>
                </a:cxn>
                <a:cxn ang="0">
                  <a:pos x="connsiteX1" y="connsiteY1"/>
                </a:cxn>
                <a:cxn ang="0">
                  <a:pos x="connsiteX2" y="connsiteY2"/>
                </a:cxn>
              </a:cxnLst>
              <a:rect l="l" t="t" r="r" b="b"/>
              <a:pathLst>
                <a:path w="410751" h="3421856">
                  <a:moveTo>
                    <a:pt x="0" y="3421856"/>
                  </a:moveTo>
                  <a:lnTo>
                    <a:pt x="410751" y="2798680"/>
                  </a:lnTo>
                  <a:lnTo>
                    <a:pt x="409575" y="0"/>
                  </a:lnTo>
                </a:path>
              </a:pathLst>
            </a:custGeom>
            <a:noFill/>
            <a:ln w="28575">
              <a:gradFill>
                <a:gsLst>
                  <a:gs pos="0">
                    <a:schemeClr val="accent1">
                      <a:lumMod val="75000"/>
                    </a:schemeClr>
                  </a:gs>
                  <a:gs pos="50000">
                    <a:schemeClr val="accent1">
                      <a:lumMod val="75000"/>
                    </a:schemeClr>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Freeform 13"/>
            <p:cNvSpPr/>
            <p:nvPr/>
          </p:nvSpPr>
          <p:spPr>
            <a:xfrm>
              <a:off x="-7144" y="-2381"/>
              <a:ext cx="238919" cy="2976561"/>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 name="connsiteX0" fmla="*/ 0 w 612775"/>
                <a:gd name="connsiteY0" fmla="*/ 3919538 h 3919538"/>
                <a:gd name="connsiteX1" fmla="*/ 373856 w 612775"/>
                <a:gd name="connsiteY1" fmla="*/ 3344891 h 3919538"/>
                <a:gd name="connsiteX2" fmla="*/ 612775 w 612775"/>
                <a:gd name="connsiteY2" fmla="*/ 2984500 h 3919538"/>
                <a:gd name="connsiteX3" fmla="*/ 612775 w 612775"/>
                <a:gd name="connsiteY3" fmla="*/ 0 h 3919538"/>
                <a:gd name="connsiteX0" fmla="*/ 0 w 238919"/>
                <a:gd name="connsiteY0" fmla="*/ 3344891 h 3344891"/>
                <a:gd name="connsiteX1" fmla="*/ 238919 w 238919"/>
                <a:gd name="connsiteY1" fmla="*/ 2984500 h 3344891"/>
                <a:gd name="connsiteX2" fmla="*/ 238919 w 238919"/>
                <a:gd name="connsiteY2" fmla="*/ 0 h 3344891"/>
                <a:gd name="connsiteX0" fmla="*/ 0 w 238919"/>
                <a:gd name="connsiteY0" fmla="*/ 3344891 h 3344891"/>
                <a:gd name="connsiteX1" fmla="*/ 238919 w 238919"/>
                <a:gd name="connsiteY1" fmla="*/ 2984500 h 3344891"/>
                <a:gd name="connsiteX2" fmla="*/ 238125 w 238919"/>
                <a:gd name="connsiteY2" fmla="*/ 368330 h 3344891"/>
                <a:gd name="connsiteX3" fmla="*/ 238919 w 238919"/>
                <a:gd name="connsiteY3" fmla="*/ 0 h 3344891"/>
                <a:gd name="connsiteX0" fmla="*/ 0 w 238919"/>
                <a:gd name="connsiteY0" fmla="*/ 2976561 h 2976561"/>
                <a:gd name="connsiteX1" fmla="*/ 238919 w 238919"/>
                <a:gd name="connsiteY1" fmla="*/ 2616170 h 2976561"/>
                <a:gd name="connsiteX2" fmla="*/ 238125 w 238919"/>
                <a:gd name="connsiteY2" fmla="*/ 0 h 2976561"/>
              </a:gdLst>
              <a:ahLst/>
              <a:cxnLst>
                <a:cxn ang="0">
                  <a:pos x="connsiteX0" y="connsiteY0"/>
                </a:cxn>
                <a:cxn ang="0">
                  <a:pos x="connsiteX1" y="connsiteY1"/>
                </a:cxn>
                <a:cxn ang="0">
                  <a:pos x="connsiteX2" y="connsiteY2"/>
                </a:cxn>
              </a:cxnLst>
              <a:rect l="l" t="t" r="r" b="b"/>
              <a:pathLst>
                <a:path w="238919" h="2976561">
                  <a:moveTo>
                    <a:pt x="0" y="2976561"/>
                  </a:moveTo>
                  <a:lnTo>
                    <a:pt x="238919" y="2616170"/>
                  </a:lnTo>
                  <a:cubicBezTo>
                    <a:pt x="238654" y="1744113"/>
                    <a:pt x="238390" y="872057"/>
                    <a:pt x="238125" y="0"/>
                  </a:cubicBezTo>
                </a:path>
              </a:pathLst>
            </a:custGeom>
            <a:noFill/>
            <a:ln w="25400">
              <a:gradFill>
                <a:gsLst>
                  <a:gs pos="0">
                    <a:schemeClr val="accent1">
                      <a:lumMod val="50000"/>
                    </a:schemeClr>
                  </a:gs>
                  <a:gs pos="100000">
                    <a:schemeClr val="accent1">
                      <a:lumMod val="7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Placeholder 1"/>
          <p:cNvSpPr>
            <a:spLocks noGrp="1"/>
          </p:cNvSpPr>
          <p:nvPr>
            <p:ph type="title"/>
          </p:nvPr>
        </p:nvSpPr>
        <p:spPr>
          <a:xfrm>
            <a:off x="1218883" y="274637"/>
            <a:ext cx="10360501" cy="1223963"/>
          </a:xfrm>
          <a:prstGeom prst="rect">
            <a:avLst/>
          </a:prstGeom>
        </p:spPr>
        <p:txBody>
          <a:bodyPr vert="horz" lIns="121899" tIns="60949" rIns="121899" bIns="60949" rtlCol="0" anchor="b">
            <a:normAutofit/>
          </a:bodyPr>
          <a:lstStyle/>
          <a:p>
            <a:r>
              <a:rPr lang="en-US"/>
              <a:t>Click to edit Master title style</a:t>
            </a:r>
            <a:endParaRPr/>
          </a:p>
        </p:txBody>
      </p:sp>
      <p:sp>
        <p:nvSpPr>
          <p:cNvPr id="3" name="Text Placeholder 2"/>
          <p:cNvSpPr>
            <a:spLocks noGrp="1"/>
          </p:cNvSpPr>
          <p:nvPr>
            <p:ph type="body" idx="1"/>
          </p:nvPr>
        </p:nvSpPr>
        <p:spPr>
          <a:xfrm>
            <a:off x="1218883" y="1701797"/>
            <a:ext cx="10360501" cy="4462272"/>
          </a:xfrm>
          <a:prstGeom prst="rect">
            <a:avLst/>
          </a:prstGeom>
        </p:spPr>
        <p:txBody>
          <a:bodyPr vert="horz" lIns="121899" tIns="60949" rIns="121899" bIns="6094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1218882" y="6356352"/>
            <a:ext cx="2234618" cy="365125"/>
          </a:xfrm>
          <a:prstGeom prst="rect">
            <a:avLst/>
          </a:prstGeom>
        </p:spPr>
        <p:txBody>
          <a:bodyPr vert="horz" lIns="121899" tIns="60949" rIns="121899" bIns="60949" rtlCol="0" anchor="ctr"/>
          <a:lstStyle>
            <a:lvl1pPr algn="l">
              <a:defRPr sz="1200">
                <a:solidFill>
                  <a:schemeClr val="tx1">
                    <a:tint val="75000"/>
                  </a:schemeClr>
                </a:solidFill>
              </a:defRPr>
            </a:lvl1pPr>
          </a:lstStyle>
          <a:p>
            <a:fld id="{F0DFD029-FB74-4578-B929-F66AA97659CA}" type="datetimeFigureOut">
              <a:rPr lang="en-US"/>
              <a:pPr/>
              <a:t>3/27/2019</a:t>
            </a:fld>
            <a:endParaRPr/>
          </a:p>
        </p:txBody>
      </p:sp>
      <p:sp>
        <p:nvSpPr>
          <p:cNvPr id="5" name="Footer Placeholder 4"/>
          <p:cNvSpPr>
            <a:spLocks noGrp="1"/>
          </p:cNvSpPr>
          <p:nvPr>
            <p:ph type="ftr" sz="quarter" idx="3"/>
          </p:nvPr>
        </p:nvSpPr>
        <p:spPr>
          <a:xfrm>
            <a:off x="3453501" y="6356352"/>
            <a:ext cx="5281824" cy="365125"/>
          </a:xfrm>
          <a:prstGeom prst="rect">
            <a:avLst/>
          </a:prstGeom>
        </p:spPr>
        <p:txBody>
          <a:bodyPr vert="horz" lIns="121899" tIns="60949" rIns="121899" bIns="60949" rtlCol="0" anchor="ctr"/>
          <a:lstStyle>
            <a:lvl1pPr algn="ctr">
              <a:defRPr sz="1200">
                <a:solidFill>
                  <a:schemeClr val="tx1">
                    <a:tint val="75000"/>
                  </a:schemeClr>
                </a:solidFill>
              </a:defRPr>
            </a:lvl1pPr>
          </a:lstStyle>
          <a:p>
            <a:endParaRPr/>
          </a:p>
        </p:txBody>
      </p:sp>
      <p:sp>
        <p:nvSpPr>
          <p:cNvPr id="6" name="Slide Number Placeholder 5"/>
          <p:cNvSpPr>
            <a:spLocks noGrp="1"/>
          </p:cNvSpPr>
          <p:nvPr>
            <p:ph type="sldNum" sz="quarter" idx="4"/>
          </p:nvPr>
        </p:nvSpPr>
        <p:spPr>
          <a:xfrm>
            <a:off x="10563649" y="6356352"/>
            <a:ext cx="1015735" cy="365125"/>
          </a:xfrm>
          <a:prstGeom prst="rect">
            <a:avLst/>
          </a:prstGeom>
        </p:spPr>
        <p:txBody>
          <a:bodyPr vert="horz" lIns="121899" tIns="60949" rIns="121899" bIns="60949" rtlCol="0" anchor="ctr"/>
          <a:lstStyle>
            <a:lvl1pPr algn="r">
              <a:defRPr sz="1200">
                <a:solidFill>
                  <a:schemeClr val="tx1">
                    <a:tint val="75000"/>
                  </a:schemeClr>
                </a:solidFill>
              </a:defRPr>
            </a:lvl1pPr>
          </a:lstStyle>
          <a:p>
            <a:fld id="{C014DD1E-5D91-48A3-AD6D-45FBA980D106}" type="slidenum">
              <a:rPr/>
              <a:pPr/>
              <a:t>‹#›</a:t>
            </a:fld>
            <a:endParaRPr/>
          </a:p>
        </p:txBody>
      </p:sp>
    </p:spTree>
    <p:extLst>
      <p:ext uri="{BB962C8B-B14F-4D97-AF65-F5344CB8AC3E}">
        <p14:creationId xmlns:p14="http://schemas.microsoft.com/office/powerpoint/2010/main" val="139527588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21898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304747" indent="-304747" algn="l" defTabSz="1218987" rtl="0" eaLnBrk="1" latinLnBrk="0" hangingPunct="1">
        <a:lnSpc>
          <a:spcPct val="90000"/>
        </a:lnSpc>
        <a:spcBef>
          <a:spcPts val="1600"/>
        </a:spcBef>
        <a:buClr>
          <a:schemeClr val="accent1"/>
        </a:buClr>
        <a:buSzPct val="100000"/>
        <a:buFont typeface="Arial" pitchFamily="34" charset="0"/>
        <a:buChar char="•"/>
        <a:defRPr sz="2800" kern="1200">
          <a:solidFill>
            <a:schemeClr val="tx1"/>
          </a:solidFill>
          <a:latin typeface="+mn-lt"/>
          <a:ea typeface="+mn-ea"/>
          <a:cs typeface="+mn-cs"/>
        </a:defRPr>
      </a:lvl1pPr>
      <a:lvl2pPr marL="609493" indent="-231607" algn="l" defTabSz="1218987" rtl="0" eaLnBrk="1" latinLnBrk="0" hangingPunct="1">
        <a:lnSpc>
          <a:spcPct val="90000"/>
        </a:lnSpc>
        <a:spcBef>
          <a:spcPts val="800"/>
        </a:spcBef>
        <a:buClr>
          <a:schemeClr val="accent1"/>
        </a:buClr>
        <a:buSzPct val="80000"/>
        <a:buFont typeface="Arial" pitchFamily="34" charset="0"/>
        <a:buChar char="•"/>
        <a:defRPr sz="2400" kern="1200">
          <a:solidFill>
            <a:schemeClr val="tx1"/>
          </a:solidFill>
          <a:latin typeface="+mn-lt"/>
          <a:ea typeface="+mn-ea"/>
          <a:cs typeface="+mn-cs"/>
        </a:defRPr>
      </a:lvl2pPr>
      <a:lvl3pPr marL="914240"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3pPr>
      <a:lvl4pPr marL="1218987"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4pPr>
      <a:lvl5pPr marL="1523733"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5pPr>
      <a:lvl6pPr marL="1828480"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6pPr>
      <a:lvl7pPr marL="2133227"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7pPr>
      <a:lvl8pPr marL="2437973" indent="-231607"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8pPr>
      <a:lvl9pPr marL="2742720" indent="-231607"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8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2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2" Type="http://schemas.openxmlformats.org/officeDocument/2006/relationships/image" Target="../media/image26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5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xml"/><Relationship Id="rId5" Type="http://schemas.openxmlformats.org/officeDocument/2006/relationships/image" Target="../media/image76.PNG"/><Relationship Id="rId4" Type="http://schemas.openxmlformats.org/officeDocument/2006/relationships/image" Target="../media/image75.PNG"/></Relationships>
</file>

<file path=ppt/slides/_rels/slide59.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2.xml"/><Relationship Id="rId4" Type="http://schemas.openxmlformats.org/officeDocument/2006/relationships/image" Target="../media/image84.png"/></Relationships>
</file>

<file path=ppt/slides/_rels/slide64.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650.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670.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680.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700.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Photonic Integrated Circuits</a:t>
            </a:r>
          </a:p>
        </p:txBody>
      </p:sp>
      <p:sp>
        <p:nvSpPr>
          <p:cNvPr id="5" name="Subtitle 4"/>
          <p:cNvSpPr>
            <a:spLocks noGrp="1"/>
          </p:cNvSpPr>
          <p:nvPr>
            <p:ph type="subTitle" idx="1"/>
          </p:nvPr>
        </p:nvSpPr>
        <p:spPr/>
        <p:txBody>
          <a:bodyPr/>
          <a:lstStyle/>
          <a:p>
            <a:r>
              <a:rPr lang="en-US" dirty="0"/>
              <a:t>FIBER OPTICS</a:t>
            </a:r>
          </a:p>
        </p:txBody>
      </p:sp>
    </p:spTree>
    <p:extLst>
      <p:ext uri="{BB962C8B-B14F-4D97-AF65-F5344CB8AC3E}">
        <p14:creationId xmlns:p14="http://schemas.microsoft.com/office/powerpoint/2010/main" val="1332291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19F6-8A7E-415E-94CB-B7B1EFFBD581}"/>
              </a:ext>
            </a:extLst>
          </p:cNvPr>
          <p:cNvSpPr>
            <a:spLocks noGrp="1"/>
          </p:cNvSpPr>
          <p:nvPr>
            <p:ph type="title"/>
          </p:nvPr>
        </p:nvSpPr>
        <p:spPr>
          <a:xfrm>
            <a:off x="1218883" y="274637"/>
            <a:ext cx="10360501" cy="563563"/>
          </a:xfrm>
        </p:spPr>
        <p:txBody>
          <a:bodyPr>
            <a:normAutofit fontScale="90000"/>
          </a:bodyPr>
          <a:lstStyle/>
          <a:p>
            <a:r>
              <a:rPr lang="en-US" dirty="0">
                <a:solidFill>
                  <a:schemeClr val="accent1"/>
                </a:solidFill>
              </a:rPr>
              <a:t>Intermodal Dispersion</a:t>
            </a:r>
            <a:endParaRPr lang="el-GR" dirty="0">
              <a:solidFill>
                <a:schemeClr val="accent1"/>
              </a:solidFill>
            </a:endParaRP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89B339BB-9DBA-44D0-AABC-EBE2E9AC0BFE}"/>
                  </a:ext>
                </a:extLst>
              </p:cNvPr>
              <p:cNvSpPr>
                <a:spLocks noGrp="1"/>
              </p:cNvSpPr>
              <p:nvPr>
                <p:ph idx="1"/>
              </p:nvPr>
            </p:nvSpPr>
            <p:spPr>
              <a:xfrm>
                <a:off x="1218883" y="990600"/>
                <a:ext cx="10360501" cy="5173469"/>
              </a:xfrm>
            </p:spPr>
            <p:txBody>
              <a:bodyPr/>
              <a:lstStyle/>
              <a:p>
                <a:r>
                  <a:rPr lang="en-US" dirty="0"/>
                  <a:t>The Path PL depends on the propagating angle</a:t>
                </a:r>
                <a:br>
                  <a:rPr lang="en-US" dirty="0"/>
                </a:br>
                <a:endParaRPr lang="en-US" dirty="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𝑃𝐿</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𝐿</m:t>
                          </m:r>
                        </m:num>
                        <m:den>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sin</m:t>
                              </m:r>
                            </m:fName>
                            <m:e>
                              <m:r>
                                <a:rPr lang="en-US" b="0" i="1" smtClean="0">
                                  <a:latin typeface="Cambria Math" panose="02040503050406030204" pitchFamily="18" charset="0"/>
                                </a:rPr>
                                <m:t>𝜙</m:t>
                              </m:r>
                            </m:e>
                          </m:func>
                        </m:den>
                      </m:f>
                    </m:oMath>
                  </m:oMathPara>
                </a14:m>
                <a:endParaRPr lang="en-US" dirty="0"/>
              </a:p>
            </p:txBody>
          </p:sp>
        </mc:Choice>
        <mc:Fallback>
          <p:sp>
            <p:nvSpPr>
              <p:cNvPr id="3" name="Content Placeholder 2">
                <a:extLst>
                  <a:ext uri="{FF2B5EF4-FFF2-40B4-BE49-F238E27FC236}">
                    <a16:creationId xmlns:a16="http://schemas.microsoft.com/office/drawing/2014/main" id="{89B339BB-9DBA-44D0-AABC-EBE2E9AC0BFE}"/>
                  </a:ext>
                </a:extLst>
              </p:cNvPr>
              <p:cNvSpPr>
                <a:spLocks noGrp="1" noRot="1" noChangeAspect="1" noMove="1" noResize="1" noEditPoints="1" noAdjustHandles="1" noChangeArrowheads="1" noChangeShapeType="1" noTextEdit="1"/>
              </p:cNvSpPr>
              <p:nvPr>
                <p:ph idx="1"/>
              </p:nvPr>
            </p:nvSpPr>
            <p:spPr>
              <a:xfrm>
                <a:off x="1218883" y="990600"/>
                <a:ext cx="10360501" cy="5173469"/>
              </a:xfrm>
              <a:blipFill>
                <a:blip r:embed="rId2"/>
                <a:stretch>
                  <a:fillRect l="-765" t="-1769"/>
                </a:stretch>
              </a:blipFill>
            </p:spPr>
            <p:txBody>
              <a:bodyPr/>
              <a:lstStyle/>
              <a:p>
                <a:r>
                  <a:rPr lang="el-GR">
                    <a:noFill/>
                  </a:rPr>
                  <a:t> </a:t>
                </a:r>
              </a:p>
            </p:txBody>
          </p:sp>
        </mc:Fallback>
      </mc:AlternateContent>
      <p:pic>
        <p:nvPicPr>
          <p:cNvPr id="7" name="Picture 6">
            <a:extLst>
              <a:ext uri="{FF2B5EF4-FFF2-40B4-BE49-F238E27FC236}">
                <a16:creationId xmlns:a16="http://schemas.microsoft.com/office/drawing/2014/main" id="{25FF52ED-8A3C-44B6-AC1D-0EBFC0C916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7012" y="3692543"/>
            <a:ext cx="4373879" cy="2174857"/>
          </a:xfrm>
          <a:prstGeom prst="rect">
            <a:avLst/>
          </a:prstGeom>
        </p:spPr>
      </p:pic>
    </p:spTree>
    <p:extLst>
      <p:ext uri="{BB962C8B-B14F-4D97-AF65-F5344CB8AC3E}">
        <p14:creationId xmlns:p14="http://schemas.microsoft.com/office/powerpoint/2010/main" val="1317405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65B86-5545-4437-AD65-012194F25D71}"/>
              </a:ext>
            </a:extLst>
          </p:cNvPr>
          <p:cNvSpPr>
            <a:spLocks noGrp="1"/>
          </p:cNvSpPr>
          <p:nvPr>
            <p:ph type="title"/>
          </p:nvPr>
        </p:nvSpPr>
        <p:spPr>
          <a:xfrm>
            <a:off x="1217612" y="183355"/>
            <a:ext cx="10360501" cy="639763"/>
          </a:xfrm>
        </p:spPr>
        <p:txBody>
          <a:bodyPr/>
          <a:lstStyle/>
          <a:p>
            <a:r>
              <a:rPr lang="en-US" dirty="0">
                <a:solidFill>
                  <a:schemeClr val="accent1"/>
                </a:solidFill>
              </a:rPr>
              <a:t>Intermodal Dispersion</a:t>
            </a:r>
            <a:endParaRPr lang="el-GR" dirty="0"/>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D3A88455-E7CE-4B31-AC66-5B0164BE4D1E}"/>
                  </a:ext>
                </a:extLst>
              </p:cNvPr>
              <p:cNvSpPr>
                <a:spLocks noGrp="1"/>
              </p:cNvSpPr>
              <p:nvPr>
                <p:ph idx="1"/>
              </p:nvPr>
            </p:nvSpPr>
            <p:spPr>
              <a:xfrm>
                <a:off x="1065212" y="3124200"/>
                <a:ext cx="10360501" cy="3856037"/>
              </a:xfrm>
            </p:spPr>
            <p:txBody>
              <a:bodyPr>
                <a:normAutofit fontScale="85000" lnSpcReduction="20000"/>
              </a:bodyPr>
              <a:lstStyle/>
              <a:p>
                <a:r>
                  <a:rPr lang="en-US" dirty="0"/>
                  <a:t>The shortest path is accomplished for a ray with </a:t>
                </a:r>
                <a14:m>
                  <m:oMath xmlns:m="http://schemas.openxmlformats.org/officeDocument/2006/math">
                    <m:r>
                      <a:rPr lang="en-US" i="1">
                        <a:latin typeface="Cambria Math" panose="02040503050406030204" pitchFamily="18" charset="0"/>
                      </a:rPr>
                      <m:t>𝜙</m:t>
                    </m:r>
                    <m:r>
                      <a:rPr lang="en-US" i="1">
                        <a:latin typeface="Cambria Math" panose="02040503050406030204" pitchFamily="18" charset="0"/>
                      </a:rPr>
                      <m:t>=</m:t>
                    </m:r>
                    <m:r>
                      <a:rPr lang="en-US" i="1">
                        <a:latin typeface="Cambria Math" panose="02040503050406030204" pitchFamily="18" charset="0"/>
                      </a:rPr>
                      <m:t>𝜋</m:t>
                    </m:r>
                    <m:r>
                      <a:rPr lang="en-US" i="1">
                        <a:latin typeface="Cambria Math" panose="02040503050406030204" pitchFamily="18" charset="0"/>
                      </a:rPr>
                      <m:t>/2</m:t>
                    </m:r>
                  </m:oMath>
                </a14:m>
                <a:endParaRPr lang="en-US" dirty="0"/>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𝑃</m:t>
                      </m:r>
                      <m:sSub>
                        <m:sSubPr>
                          <m:ctrlPr>
                            <a:rPr lang="en-US" i="1">
                              <a:latin typeface="Cambria Math" panose="02040503050406030204" pitchFamily="18" charset="0"/>
                            </a:rPr>
                          </m:ctrlPr>
                        </m:sSubPr>
                        <m:e>
                          <m:r>
                            <a:rPr lang="en-US" i="1">
                              <a:latin typeface="Cambria Math" panose="02040503050406030204" pitchFamily="18" charset="0"/>
                            </a:rPr>
                            <m:t>𝐿</m:t>
                          </m:r>
                        </m:e>
                        <m:sub>
                          <m:r>
                            <a:rPr lang="en-US" i="1">
                              <a:latin typeface="Cambria Math" panose="02040503050406030204" pitchFamily="18" charset="0"/>
                            </a:rPr>
                            <m:t>𝑚𝑖𝑛</m:t>
                          </m:r>
                        </m:sub>
                      </m:sSub>
                      <m:r>
                        <a:rPr lang="en-US" i="1">
                          <a:latin typeface="Cambria Math" panose="02040503050406030204" pitchFamily="18" charset="0"/>
                        </a:rPr>
                        <m:t>=</m:t>
                      </m:r>
                      <m:r>
                        <a:rPr lang="en-US" i="1">
                          <a:latin typeface="Cambria Math" panose="02040503050406030204" pitchFamily="18" charset="0"/>
                        </a:rPr>
                        <m:t>𝐿</m:t>
                      </m:r>
                    </m:oMath>
                  </m:oMathPara>
                </a14:m>
                <a:endParaRPr lang="en-US" dirty="0"/>
              </a:p>
              <a:p>
                <a:r>
                  <a:rPr lang="en-US" dirty="0"/>
                  <a:t>The longest path is accomplished for a ray with </a:t>
                </a:r>
                <a14:m>
                  <m:oMath xmlns:m="http://schemas.openxmlformats.org/officeDocument/2006/math">
                    <m:r>
                      <a:rPr lang="en-US" i="1">
                        <a:latin typeface="Cambria Math" panose="02040503050406030204" pitchFamily="18" charset="0"/>
                      </a:rPr>
                      <m:t>𝜙</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𝜙</m:t>
                        </m:r>
                      </m:e>
                      <m:sub>
                        <m:r>
                          <a:rPr lang="en-US" i="1">
                            <a:latin typeface="Cambria Math" panose="02040503050406030204" pitchFamily="18" charset="0"/>
                          </a:rPr>
                          <m:t>𝑐</m:t>
                        </m:r>
                      </m:sub>
                    </m:sSub>
                  </m:oMath>
                </a14:m>
                <a:endParaRPr lang="en-US" dirty="0"/>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𝑃</m:t>
                      </m:r>
                      <m:sSub>
                        <m:sSubPr>
                          <m:ctrlPr>
                            <a:rPr lang="en-US" i="1">
                              <a:latin typeface="Cambria Math" panose="02040503050406030204" pitchFamily="18" charset="0"/>
                            </a:rPr>
                          </m:ctrlPr>
                        </m:sSubPr>
                        <m:e>
                          <m:r>
                            <a:rPr lang="en-US" i="1">
                              <a:latin typeface="Cambria Math" panose="02040503050406030204" pitchFamily="18" charset="0"/>
                            </a:rPr>
                            <m:t>𝐿</m:t>
                          </m:r>
                        </m:e>
                        <m:sub>
                          <m:r>
                            <a:rPr lang="en-US" i="1">
                              <a:latin typeface="Cambria Math" panose="02040503050406030204" pitchFamily="18" charset="0"/>
                            </a:rPr>
                            <m:t>𝑚𝑎𝑥</m:t>
                          </m:r>
                        </m:sub>
                      </m:sSub>
                      <m:r>
                        <a:rPr lang="en-US" i="1">
                          <a:latin typeface="Cambria Math" panose="02040503050406030204" pitchFamily="18" charset="0"/>
                        </a:rPr>
                        <m:t>=</m:t>
                      </m:r>
                      <m:f>
                        <m:fPr>
                          <m:type m:val="lin"/>
                          <m:ctrlPr>
                            <a:rPr lang="en-US" i="1">
                              <a:latin typeface="Cambria Math" panose="02040503050406030204" pitchFamily="18" charset="0"/>
                            </a:rPr>
                          </m:ctrlPr>
                        </m:fPr>
                        <m:num>
                          <m:r>
                            <a:rPr lang="en-US" i="1">
                              <a:latin typeface="Cambria Math" panose="02040503050406030204" pitchFamily="18" charset="0"/>
                            </a:rPr>
                            <m:t>𝐿</m:t>
                          </m:r>
                        </m:num>
                        <m:den>
                          <m:func>
                            <m:funcPr>
                              <m:ctrlPr>
                                <a:rPr lang="en-US" i="1">
                                  <a:latin typeface="Cambria Math" panose="02040503050406030204" pitchFamily="18" charset="0"/>
                                </a:rPr>
                              </m:ctrlPr>
                            </m:funcPr>
                            <m:fName>
                              <m:r>
                                <m:rPr>
                                  <m:sty m:val="p"/>
                                </m:rPr>
                                <a:rPr lang="en-US">
                                  <a:latin typeface="Cambria Math" panose="02040503050406030204" pitchFamily="18" charset="0"/>
                                </a:rPr>
                                <m:t>sin</m:t>
                              </m:r>
                            </m:fName>
                            <m:e>
                              <m:sSub>
                                <m:sSubPr>
                                  <m:ctrlPr>
                                    <a:rPr lang="en-US" i="1">
                                      <a:latin typeface="Cambria Math" panose="02040503050406030204" pitchFamily="18" charset="0"/>
                                    </a:rPr>
                                  </m:ctrlPr>
                                </m:sSubPr>
                                <m:e>
                                  <m:r>
                                    <a:rPr lang="en-US" i="1">
                                      <a:latin typeface="Cambria Math" panose="02040503050406030204" pitchFamily="18" charset="0"/>
                                    </a:rPr>
                                    <m:t>𝜙</m:t>
                                  </m:r>
                                </m:e>
                                <m:sub>
                                  <m:r>
                                    <a:rPr lang="en-US" i="1">
                                      <a:latin typeface="Cambria Math" panose="02040503050406030204" pitchFamily="18" charset="0"/>
                                    </a:rPr>
                                    <m:t>𝑐</m:t>
                                  </m:r>
                                </m:sub>
                              </m:sSub>
                            </m:e>
                          </m:func>
                        </m:den>
                      </m:f>
                    </m:oMath>
                  </m:oMathPara>
                </a14:m>
                <a:endParaRPr lang="en-US" dirty="0"/>
              </a:p>
              <a:p>
                <a:r>
                  <a:rPr lang="en-US" dirty="0"/>
                  <a:t>By taking the velocity propagation </a:t>
                </a:r>
                <a14:m>
                  <m:oMath xmlns:m="http://schemas.openxmlformats.org/officeDocument/2006/math">
                    <m:r>
                      <a:rPr lang="en-US" i="1">
                        <a:latin typeface="Cambria Math" panose="02040503050406030204" pitchFamily="18" charset="0"/>
                      </a:rPr>
                      <m:t>𝑣</m:t>
                    </m:r>
                    <m:r>
                      <a:rPr lang="en-US" i="1">
                        <a:latin typeface="Cambria Math" panose="02040503050406030204" pitchFamily="18" charset="0"/>
                      </a:rPr>
                      <m:t>=</m:t>
                    </m:r>
                    <m:f>
                      <m:fPr>
                        <m:type m:val="lin"/>
                        <m:ctrlPr>
                          <a:rPr lang="en-US" i="1">
                            <a:latin typeface="Cambria Math" panose="02040503050406030204" pitchFamily="18" charset="0"/>
                          </a:rPr>
                        </m:ctrlPr>
                      </m:fPr>
                      <m:num>
                        <m:r>
                          <a:rPr lang="en-US" i="1">
                            <a:latin typeface="Cambria Math" panose="02040503050406030204" pitchFamily="18" charset="0"/>
                          </a:rPr>
                          <m:t>𝑐</m:t>
                        </m:r>
                      </m:num>
                      <m:den>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1</m:t>
                            </m:r>
                          </m:sub>
                        </m:sSub>
                      </m:den>
                    </m:f>
                  </m:oMath>
                </a14:m>
                <a:r>
                  <a:rPr lang="en-US" dirty="0"/>
                  <a:t> the time delay is</a:t>
                </a:r>
                <a:br>
                  <a:rPr lang="en-US" dirty="0"/>
                </a:br>
                <a:endParaRPr lang="en-US" dirty="0"/>
              </a:p>
              <a:p>
                <a:pPr marL="0" indent="0">
                  <a:buNone/>
                </a:pPr>
                <a14:m>
                  <m:oMathPara xmlns:m="http://schemas.openxmlformats.org/officeDocument/2006/math">
                    <m:oMathParaPr>
                      <m:jc m:val="centerGroup"/>
                    </m:oMathParaPr>
                    <m:oMath xmlns:m="http://schemas.openxmlformats.org/officeDocument/2006/math">
                      <m:r>
                        <m:rPr>
                          <m:sty m:val="p"/>
                        </m:rPr>
                        <a:rPr lang="en-US">
                          <a:latin typeface="Cambria Math" panose="02040503050406030204" pitchFamily="18" charset="0"/>
                        </a:rPr>
                        <m:t>Δ</m:t>
                      </m:r>
                      <m:r>
                        <a:rPr lang="en-US" i="1">
                          <a:latin typeface="Cambria Math" panose="02040503050406030204" pitchFamily="18" charset="0"/>
                        </a:rPr>
                        <m:t>𝑇</m:t>
                      </m:r>
                      <m:r>
                        <a:rPr lang="en-US" i="1">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1</m:t>
                              </m:r>
                            </m:sub>
                          </m:sSub>
                        </m:num>
                        <m:den>
                          <m:r>
                            <a:rPr lang="en-US" i="1">
                              <a:latin typeface="Cambria Math" panose="02040503050406030204" pitchFamily="18" charset="0"/>
                            </a:rPr>
                            <m:t>𝑐</m:t>
                          </m:r>
                        </m:den>
                      </m:f>
                      <m:d>
                        <m:dPr>
                          <m:ctrlPr>
                            <a:rPr lang="en-US" i="1">
                              <a:latin typeface="Cambria Math" panose="02040503050406030204" pitchFamily="18" charset="0"/>
                            </a:rPr>
                          </m:ctrlPr>
                        </m:dPr>
                        <m:e>
                          <m:r>
                            <a:rPr lang="en-US" i="1">
                              <a:latin typeface="Cambria Math" panose="02040503050406030204" pitchFamily="18" charset="0"/>
                            </a:rPr>
                            <m:t>𝑃</m:t>
                          </m:r>
                          <m:sSub>
                            <m:sSubPr>
                              <m:ctrlPr>
                                <a:rPr lang="en-US" i="1">
                                  <a:latin typeface="Cambria Math" panose="02040503050406030204" pitchFamily="18" charset="0"/>
                                </a:rPr>
                              </m:ctrlPr>
                            </m:sSubPr>
                            <m:e>
                              <m:r>
                                <a:rPr lang="en-US" i="1">
                                  <a:latin typeface="Cambria Math" panose="02040503050406030204" pitchFamily="18" charset="0"/>
                                </a:rPr>
                                <m:t>𝐿</m:t>
                              </m:r>
                            </m:e>
                            <m:sub>
                              <m:r>
                                <a:rPr lang="en-US" i="1">
                                  <a:latin typeface="Cambria Math" panose="02040503050406030204" pitchFamily="18" charset="0"/>
                                </a:rPr>
                                <m:t>𝑚𝑎𝑥</m:t>
                              </m:r>
                            </m:sub>
                          </m:sSub>
                          <m:r>
                            <a:rPr lang="en-US" i="1">
                              <a:latin typeface="Cambria Math" panose="02040503050406030204" pitchFamily="18" charset="0"/>
                            </a:rPr>
                            <m:t>−</m:t>
                          </m:r>
                          <m:r>
                            <a:rPr lang="en-US" i="1">
                              <a:latin typeface="Cambria Math" panose="02040503050406030204" pitchFamily="18" charset="0"/>
                            </a:rPr>
                            <m:t>𝑃</m:t>
                          </m:r>
                          <m:sSub>
                            <m:sSubPr>
                              <m:ctrlPr>
                                <a:rPr lang="en-US" i="1">
                                  <a:latin typeface="Cambria Math" panose="02040503050406030204" pitchFamily="18" charset="0"/>
                                </a:rPr>
                              </m:ctrlPr>
                            </m:sSubPr>
                            <m:e>
                              <m:r>
                                <a:rPr lang="en-US" i="1">
                                  <a:latin typeface="Cambria Math" panose="02040503050406030204" pitchFamily="18" charset="0"/>
                                </a:rPr>
                                <m:t>𝐿</m:t>
                              </m:r>
                            </m:e>
                            <m:sub>
                              <m:r>
                                <a:rPr lang="en-US" i="1">
                                  <a:latin typeface="Cambria Math" panose="02040503050406030204" pitchFamily="18" charset="0"/>
                                </a:rPr>
                                <m:t>𝑚𝑖𝑛</m:t>
                              </m:r>
                            </m:sub>
                          </m:sSub>
                        </m:e>
                      </m:d>
                      <m:r>
                        <a:rPr lang="en-US" i="1">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1</m:t>
                              </m:r>
                            </m:sub>
                          </m:sSub>
                        </m:num>
                        <m:den>
                          <m:r>
                            <a:rPr lang="en-US" i="1">
                              <a:latin typeface="Cambria Math" panose="02040503050406030204" pitchFamily="18" charset="0"/>
                            </a:rPr>
                            <m:t>𝑐</m:t>
                          </m:r>
                        </m:den>
                      </m:f>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𝐿</m:t>
                              </m:r>
                            </m:num>
                            <m:den>
                              <m:func>
                                <m:funcPr>
                                  <m:ctrlPr>
                                    <a:rPr lang="en-US" i="1">
                                      <a:latin typeface="Cambria Math" panose="02040503050406030204" pitchFamily="18" charset="0"/>
                                    </a:rPr>
                                  </m:ctrlPr>
                                </m:funcPr>
                                <m:fName>
                                  <m:r>
                                    <m:rPr>
                                      <m:sty m:val="p"/>
                                    </m:rPr>
                                    <a:rPr lang="en-US">
                                      <a:latin typeface="Cambria Math" panose="02040503050406030204" pitchFamily="18" charset="0"/>
                                    </a:rPr>
                                    <m:t>sin</m:t>
                                  </m:r>
                                </m:fName>
                                <m:e>
                                  <m:sSub>
                                    <m:sSubPr>
                                      <m:ctrlPr>
                                        <a:rPr lang="en-US" i="1">
                                          <a:latin typeface="Cambria Math" panose="02040503050406030204" pitchFamily="18" charset="0"/>
                                        </a:rPr>
                                      </m:ctrlPr>
                                    </m:sSubPr>
                                    <m:e>
                                      <m:r>
                                        <a:rPr lang="en-US" i="1">
                                          <a:latin typeface="Cambria Math" panose="02040503050406030204" pitchFamily="18" charset="0"/>
                                        </a:rPr>
                                        <m:t>𝜙</m:t>
                                      </m:r>
                                    </m:e>
                                    <m:sub>
                                      <m:r>
                                        <a:rPr lang="en-US" i="1">
                                          <a:latin typeface="Cambria Math" panose="02040503050406030204" pitchFamily="18" charset="0"/>
                                        </a:rPr>
                                        <m:t>𝑐</m:t>
                                      </m:r>
                                    </m:sub>
                                  </m:sSub>
                                </m:e>
                              </m:func>
                            </m:den>
                          </m:f>
                          <m:r>
                            <a:rPr lang="en-US" i="1">
                              <a:latin typeface="Cambria Math" panose="02040503050406030204" pitchFamily="18" charset="0"/>
                            </a:rPr>
                            <m:t>−</m:t>
                          </m:r>
                          <m:r>
                            <a:rPr lang="en-US" i="1">
                              <a:latin typeface="Cambria Math" panose="02040503050406030204" pitchFamily="18" charset="0"/>
                            </a:rPr>
                            <m:t>𝐿</m:t>
                          </m:r>
                        </m:e>
                      </m:d>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𝐿</m:t>
                          </m:r>
                        </m:num>
                        <m:den>
                          <m:r>
                            <a:rPr lang="en-US" i="1">
                              <a:latin typeface="Cambria Math" panose="02040503050406030204" pitchFamily="18" charset="0"/>
                            </a:rPr>
                            <m:t>𝑐</m:t>
                          </m:r>
                        </m:den>
                      </m:f>
                      <m:f>
                        <m:fPr>
                          <m:ctrlPr>
                            <a:rPr lang="en-US" i="1">
                              <a:latin typeface="Cambria Math" panose="02040503050406030204" pitchFamily="18" charset="0"/>
                            </a:rPr>
                          </m:ctrlPr>
                        </m:fPr>
                        <m:num>
                          <m:sSubSup>
                            <m:sSubSupPr>
                              <m:ctrlPr>
                                <a:rPr lang="en-US" i="1">
                                  <a:latin typeface="Cambria Math" panose="02040503050406030204" pitchFamily="18" charset="0"/>
                                </a:rPr>
                              </m:ctrlPr>
                            </m:sSubSupPr>
                            <m:e>
                              <m:r>
                                <a:rPr lang="en-US" i="1">
                                  <a:latin typeface="Cambria Math" panose="02040503050406030204" pitchFamily="18" charset="0"/>
                                </a:rPr>
                                <m:t>𝑛</m:t>
                              </m:r>
                            </m:e>
                            <m:sub>
                              <m:r>
                                <a:rPr lang="en-US" i="1">
                                  <a:latin typeface="Cambria Math" panose="02040503050406030204" pitchFamily="18" charset="0"/>
                                </a:rPr>
                                <m:t>1</m:t>
                              </m:r>
                            </m:sub>
                            <m:sup>
                              <m:r>
                                <a:rPr lang="en-US" i="1">
                                  <a:latin typeface="Cambria Math" panose="02040503050406030204" pitchFamily="18" charset="0"/>
                                </a:rPr>
                                <m:t>2</m:t>
                              </m:r>
                            </m:sup>
                          </m:sSubSup>
                        </m:num>
                        <m:den>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2</m:t>
                              </m:r>
                            </m:sub>
                          </m:sSub>
                        </m:den>
                      </m:f>
                      <m:r>
                        <m:rPr>
                          <m:sty m:val="p"/>
                        </m:rPr>
                        <a:rPr lang="en-US">
                          <a:latin typeface="Cambria Math" panose="02040503050406030204" pitchFamily="18" charset="0"/>
                        </a:rPr>
                        <m:t>Δ</m:t>
                      </m:r>
                    </m:oMath>
                  </m:oMathPara>
                </a14:m>
                <a:endParaRPr lang="el-GR" dirty="0"/>
              </a:p>
              <a:p>
                <a:r>
                  <a:rPr lang="en-US" dirty="0"/>
                  <a:t>By increasing </a:t>
                </a:r>
                <a14:m>
                  <m:oMath xmlns:m="http://schemas.openxmlformats.org/officeDocument/2006/math">
                    <m:r>
                      <m:rPr>
                        <m:sty m:val="p"/>
                      </m:rPr>
                      <a:rPr lang="en-US" b="0" i="0" smtClean="0">
                        <a:latin typeface="Cambria Math" panose="02040503050406030204" pitchFamily="18" charset="0"/>
                      </a:rPr>
                      <m:t>Δ</m:t>
                    </m:r>
                  </m:oMath>
                </a14:m>
                <a:r>
                  <a:rPr lang="en-US" dirty="0"/>
                  <a:t> we simultaneously increase the </a:t>
                </a:r>
                <a:r>
                  <a:rPr lang="en-US" dirty="0">
                    <a:solidFill>
                      <a:schemeClr val="accent1"/>
                    </a:solidFill>
                  </a:rPr>
                  <a:t>numerical aperture </a:t>
                </a:r>
                <a:r>
                  <a:rPr lang="en-US" dirty="0"/>
                  <a:t>and </a:t>
                </a:r>
                <a:r>
                  <a:rPr lang="en-US" dirty="0">
                    <a:solidFill>
                      <a:schemeClr val="accent1"/>
                    </a:solidFill>
                  </a:rPr>
                  <a:t>intermodal dispersion </a:t>
                </a:r>
                <a:r>
                  <a:rPr lang="en-US" dirty="0"/>
                  <a:t>!!!</a:t>
                </a:r>
                <a:endParaRPr lang="el-GR" dirty="0"/>
              </a:p>
              <a:p>
                <a:endParaRPr lang="el-GR" dirty="0"/>
              </a:p>
            </p:txBody>
          </p:sp>
        </mc:Choice>
        <mc:Fallback>
          <p:sp>
            <p:nvSpPr>
              <p:cNvPr id="3" name="Content Placeholder 2">
                <a:extLst>
                  <a:ext uri="{FF2B5EF4-FFF2-40B4-BE49-F238E27FC236}">
                    <a16:creationId xmlns:a16="http://schemas.microsoft.com/office/drawing/2014/main" id="{D3A88455-E7CE-4B31-AC66-5B0164BE4D1E}"/>
                  </a:ext>
                </a:extLst>
              </p:cNvPr>
              <p:cNvSpPr>
                <a:spLocks noGrp="1" noRot="1" noChangeAspect="1" noMove="1" noResize="1" noEditPoints="1" noAdjustHandles="1" noChangeArrowheads="1" noChangeShapeType="1" noTextEdit="1"/>
              </p:cNvSpPr>
              <p:nvPr>
                <p:ph idx="1"/>
              </p:nvPr>
            </p:nvSpPr>
            <p:spPr>
              <a:xfrm>
                <a:off x="1065212" y="3124200"/>
                <a:ext cx="10360501" cy="3856037"/>
              </a:xfrm>
              <a:blipFill>
                <a:blip r:embed="rId2"/>
                <a:stretch>
                  <a:fillRect l="-530" t="-3323"/>
                </a:stretch>
              </a:blipFill>
            </p:spPr>
            <p:txBody>
              <a:bodyPr/>
              <a:lstStyle/>
              <a:p>
                <a:r>
                  <a:rPr lang="el-GR">
                    <a:noFill/>
                  </a:rPr>
                  <a:t> </a:t>
                </a:r>
              </a:p>
            </p:txBody>
          </p:sp>
        </mc:Fallback>
      </mc:AlternateContent>
      <p:pic>
        <p:nvPicPr>
          <p:cNvPr id="5" name="Picture 4">
            <a:extLst>
              <a:ext uri="{FF2B5EF4-FFF2-40B4-BE49-F238E27FC236}">
                <a16:creationId xmlns:a16="http://schemas.microsoft.com/office/drawing/2014/main" id="{EE7F13AC-C39C-4104-9891-73C39F6551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4612" y="914400"/>
            <a:ext cx="3831166" cy="1905000"/>
          </a:xfrm>
          <a:prstGeom prst="rect">
            <a:avLst/>
          </a:prstGeom>
        </p:spPr>
      </p:pic>
    </p:spTree>
    <p:extLst>
      <p:ext uri="{BB962C8B-B14F-4D97-AF65-F5344CB8AC3E}">
        <p14:creationId xmlns:p14="http://schemas.microsoft.com/office/powerpoint/2010/main" val="3637615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A79CF-7B34-4D16-9F79-B389E963EF5E}"/>
              </a:ext>
            </a:extLst>
          </p:cNvPr>
          <p:cNvSpPr>
            <a:spLocks noGrp="1"/>
          </p:cNvSpPr>
          <p:nvPr>
            <p:ph type="title"/>
          </p:nvPr>
        </p:nvSpPr>
        <p:spPr>
          <a:xfrm>
            <a:off x="1186403" y="160337"/>
            <a:ext cx="10360501" cy="563563"/>
          </a:xfrm>
        </p:spPr>
        <p:txBody>
          <a:bodyPr>
            <a:normAutofit fontScale="90000"/>
          </a:bodyPr>
          <a:lstStyle/>
          <a:p>
            <a:r>
              <a:rPr lang="en-US" dirty="0">
                <a:solidFill>
                  <a:schemeClr val="accent1"/>
                </a:solidFill>
              </a:rPr>
              <a:t>Graded – Index Fibers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E55B5A09-CB7B-4662-A99F-3C964ED3220E}"/>
                  </a:ext>
                </a:extLst>
              </p:cNvPr>
              <p:cNvSpPr>
                <a:spLocks noGrp="1"/>
              </p:cNvSpPr>
              <p:nvPr>
                <p:ph idx="1"/>
              </p:nvPr>
            </p:nvSpPr>
            <p:spPr>
              <a:xfrm>
                <a:off x="1218883" y="723900"/>
                <a:ext cx="10360501" cy="6134100"/>
              </a:xfrm>
            </p:spPr>
            <p:txBody>
              <a:bodyPr>
                <a:normAutofit fontScale="77500" lnSpcReduction="20000"/>
              </a:bodyPr>
              <a:lstStyle/>
              <a:p>
                <a:r>
                  <a:rPr lang="en-US" dirty="0"/>
                  <a:t>Intermodal dispersion is considerably reduced in this case.</a:t>
                </a:r>
                <a:br>
                  <a:rPr lang="en-US" dirty="0"/>
                </a:br>
                <a:br>
                  <a:rPr lang="en-US" dirty="0"/>
                </a:br>
                <a:br>
                  <a:rPr lang="en-US" dirty="0"/>
                </a:br>
                <a:br>
                  <a:rPr lang="en-US" dirty="0"/>
                </a:br>
                <a:br>
                  <a:rPr lang="en-US" dirty="0"/>
                </a:br>
                <a:br>
                  <a:rPr lang="en-US" dirty="0"/>
                </a:br>
                <a:br>
                  <a:rPr lang="en-US" dirty="0"/>
                </a:br>
                <a:br>
                  <a:rPr lang="en-US" dirty="0"/>
                </a:br>
                <a:br>
                  <a:rPr lang="en-US" dirty="0"/>
                </a:br>
                <a:br>
                  <a:rPr lang="el-GR" dirty="0"/>
                </a:br>
                <a:br>
                  <a:rPr lang="el-GR" dirty="0"/>
                </a:br>
                <a:r>
                  <a:rPr lang="en-US" dirty="0"/>
                  <a:t>The ray velocity changes along the path because of variations in the refractive index. More specifically, </a:t>
                </a:r>
                <a:r>
                  <a:rPr lang="en-US" i="1" dirty="0">
                    <a:solidFill>
                      <a:schemeClr val="accent1"/>
                    </a:solidFill>
                  </a:rPr>
                  <a:t>the ray propagating along the fiber axis takes the shortest path but travels most slowly as the index is largest along this path. Oblique rays have a large part of their path in a medium of lower refractive index, where they travel faster</a:t>
                </a:r>
                <a:r>
                  <a:rPr lang="en-US" dirty="0"/>
                  <a:t>. It is therefore possible for all rays to arrive together at the fiber output by a suitable choice of the refractive-index profile.</a:t>
                </a:r>
              </a:p>
              <a:p>
                <a:r>
                  <a:rPr lang="en-US" dirty="0"/>
                  <a:t>The minimum dispersion occurs for </a:t>
                </a:r>
                <a14:m>
                  <m:oMath xmlns:m="http://schemas.openxmlformats.org/officeDocument/2006/math">
                    <m:r>
                      <a:rPr lang="en-US" b="0" i="1" smtClean="0">
                        <a:latin typeface="Cambria Math" panose="02040503050406030204" pitchFamily="18" charset="0"/>
                      </a:rPr>
                      <m:t>𝛼</m:t>
                    </m:r>
                    <m:r>
                      <a:rPr lang="en-US" b="0" i="1" smtClean="0">
                        <a:latin typeface="Cambria Math" panose="02040503050406030204" pitchFamily="18" charset="0"/>
                      </a:rPr>
                      <m:t>=2(1−</m:t>
                    </m:r>
                    <m:r>
                      <m:rPr>
                        <m:sty m:val="p"/>
                      </m:rPr>
                      <a:rPr lang="en-US" b="0" i="0" smtClean="0">
                        <a:latin typeface="Cambria Math" panose="02040503050406030204" pitchFamily="18" charset="0"/>
                      </a:rPr>
                      <m:t>Δ</m:t>
                    </m:r>
                    <m:r>
                      <a:rPr lang="en-US" b="0" i="1" smtClean="0">
                        <a:latin typeface="Cambria Math" panose="02040503050406030204" pitchFamily="18" charset="0"/>
                      </a:rPr>
                      <m:t>)</m:t>
                    </m:r>
                  </m:oMath>
                </a14:m>
                <a:r>
                  <a:rPr lang="en-US" dirty="0"/>
                  <a:t> and depends on </a:t>
                </a:r>
                <a14:m>
                  <m:oMath xmlns:m="http://schemas.openxmlformats.org/officeDocument/2006/math">
                    <m:r>
                      <m:rPr>
                        <m:sty m:val="p"/>
                      </m:rPr>
                      <a:rPr lang="en-US" b="0" i="0" smtClean="0">
                        <a:latin typeface="Cambria Math" panose="02040503050406030204" pitchFamily="18" charset="0"/>
                      </a:rPr>
                      <m:t>Δ</m:t>
                    </m:r>
                  </m:oMath>
                </a14:m>
                <a:r>
                  <a:rPr lang="en-US" dirty="0"/>
                  <a:t>  as</a:t>
                </a:r>
              </a:p>
              <a:p>
                <a:pPr marL="0" indent="0">
                  <a:buNone/>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Δ</m:t>
                      </m:r>
                      <m:r>
                        <a:rPr lang="en-US" b="0" i="1" smtClean="0">
                          <a:latin typeface="Cambria Math" panose="02040503050406030204" pitchFamily="18" charset="0"/>
                        </a:rPr>
                        <m:t>𝑇</m:t>
                      </m:r>
                      <m:r>
                        <a:rPr lang="en-US" b="0" i="1" smtClean="0">
                          <a:latin typeface="Cambria Math" panose="02040503050406030204" pitchFamily="18" charset="0"/>
                        </a:rPr>
                        <m:t>=</m:t>
                      </m:r>
                      <m:r>
                        <a:rPr lang="en-US" b="0" i="1" smtClean="0">
                          <a:latin typeface="Cambria Math" panose="02040503050406030204" pitchFamily="18" charset="0"/>
                        </a:rPr>
                        <m:t>𝐿</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1</m:t>
                          </m:r>
                        </m:sub>
                      </m:sSub>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m:rPr>
                                  <m:sty m:val="p"/>
                                </m:rPr>
                                <a:rPr lang="en-US" b="0" i="0" smtClean="0">
                                  <a:latin typeface="Cambria Math" panose="02040503050406030204" pitchFamily="18" charset="0"/>
                                </a:rPr>
                                <m:t>Δ</m:t>
                              </m:r>
                            </m:e>
                            <m:sup>
                              <m:r>
                                <a:rPr lang="en-US" b="0" i="1" smtClean="0">
                                  <a:latin typeface="Cambria Math" panose="02040503050406030204" pitchFamily="18" charset="0"/>
                                </a:rPr>
                                <m:t>2</m:t>
                              </m:r>
                            </m:sup>
                          </m:sSup>
                        </m:num>
                        <m:den>
                          <m:r>
                            <a:rPr lang="en-US" b="0" i="1" smtClean="0">
                              <a:latin typeface="Cambria Math" panose="02040503050406030204" pitchFamily="18" charset="0"/>
                            </a:rPr>
                            <m:t>8</m:t>
                          </m:r>
                          <m:r>
                            <a:rPr lang="en-US" b="0" i="1" smtClean="0">
                              <a:latin typeface="Cambria Math" panose="02040503050406030204" pitchFamily="18" charset="0"/>
                            </a:rPr>
                            <m:t>𝑐</m:t>
                          </m:r>
                        </m:den>
                      </m:f>
                    </m:oMath>
                  </m:oMathPara>
                </a14:m>
                <a:br>
                  <a:rPr lang="en-US" dirty="0"/>
                </a:br>
                <a:r>
                  <a:rPr lang="en-US" dirty="0"/>
                  <a:t>Since </a:t>
                </a:r>
                <a:r>
                  <a:rPr lang="el-GR" dirty="0"/>
                  <a:t>Δ&lt;</a:t>
                </a:r>
                <a:r>
                  <a:rPr lang="en-US" dirty="0"/>
                  <a:t>1 the maximum delay is far smaller than in the case of step index (</a:t>
                </a:r>
                <a14:m>
                  <m:oMath xmlns:m="http://schemas.openxmlformats.org/officeDocument/2006/math">
                    <m:sSup>
                      <m:sSupPr>
                        <m:ctrlPr>
                          <a:rPr lang="en-US" b="0" i="1" smtClean="0">
                            <a:latin typeface="Cambria Math" panose="02040503050406030204" pitchFamily="18" charset="0"/>
                          </a:rPr>
                        </m:ctrlPr>
                      </m:sSupPr>
                      <m:e>
                        <m:r>
                          <m:rPr>
                            <m:sty m:val="p"/>
                          </m:rPr>
                          <a:rPr lang="en-US" b="0" i="0" smtClean="0">
                            <a:latin typeface="Cambria Math" panose="02040503050406030204" pitchFamily="18" charset="0"/>
                          </a:rPr>
                          <m:t>Δ</m:t>
                        </m:r>
                      </m:e>
                      <m:sup>
                        <m:r>
                          <a:rPr lang="en-US" b="0" i="1" smtClean="0">
                            <a:latin typeface="Cambria Math" panose="02040503050406030204" pitchFamily="18" charset="0"/>
                          </a:rPr>
                          <m:t>2</m:t>
                        </m:r>
                      </m:sup>
                    </m:sSup>
                  </m:oMath>
                </a14:m>
                <a:r>
                  <a:rPr lang="en-US" dirty="0"/>
                  <a:t> as opposed to </a:t>
                </a:r>
                <a:r>
                  <a:rPr lang="el-GR" dirty="0"/>
                  <a:t>Δ).</a:t>
                </a:r>
                <a:endParaRPr lang="en-US" dirty="0"/>
              </a:p>
              <a:p>
                <a:pPr marL="0" indent="0">
                  <a:buNone/>
                </a:pPr>
                <a:endParaRPr lang="en-US" dirty="0"/>
              </a:p>
            </p:txBody>
          </p:sp>
        </mc:Choice>
        <mc:Fallback>
          <p:sp>
            <p:nvSpPr>
              <p:cNvPr id="3" name="Content Placeholder 2">
                <a:extLst>
                  <a:ext uri="{FF2B5EF4-FFF2-40B4-BE49-F238E27FC236}">
                    <a16:creationId xmlns:a16="http://schemas.microsoft.com/office/drawing/2014/main" id="{E55B5A09-CB7B-4662-A99F-3C964ED3220E}"/>
                  </a:ext>
                </a:extLst>
              </p:cNvPr>
              <p:cNvSpPr>
                <a:spLocks noGrp="1" noRot="1" noChangeAspect="1" noMove="1" noResize="1" noEditPoints="1" noAdjustHandles="1" noChangeArrowheads="1" noChangeShapeType="1" noTextEdit="1"/>
              </p:cNvSpPr>
              <p:nvPr>
                <p:ph idx="1"/>
              </p:nvPr>
            </p:nvSpPr>
            <p:spPr>
              <a:xfrm>
                <a:off x="1218883" y="723900"/>
                <a:ext cx="10360501" cy="6134100"/>
              </a:xfrm>
              <a:blipFill>
                <a:blip r:embed="rId2"/>
                <a:stretch>
                  <a:fillRect l="-471" t="-1889" r="-941"/>
                </a:stretch>
              </a:blipFill>
            </p:spPr>
            <p:txBody>
              <a:bodyPr/>
              <a:lstStyle/>
              <a:p>
                <a:r>
                  <a:rPr lang="el-GR">
                    <a:noFill/>
                  </a:rPr>
                  <a:t> </a:t>
                </a:r>
              </a:p>
            </p:txBody>
          </p:sp>
        </mc:Fallback>
      </mc:AlternateContent>
      <p:pic>
        <p:nvPicPr>
          <p:cNvPr id="5" name="Picture 4">
            <a:extLst>
              <a:ext uri="{FF2B5EF4-FFF2-40B4-BE49-F238E27FC236}">
                <a16:creationId xmlns:a16="http://schemas.microsoft.com/office/drawing/2014/main" id="{DD52921F-AC32-44FA-8473-DE70C060F4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4433" y="1143000"/>
            <a:ext cx="6629400" cy="1986064"/>
          </a:xfrm>
          <a:prstGeom prst="rect">
            <a:avLst/>
          </a:prstGeom>
        </p:spPr>
      </p:pic>
    </p:spTree>
    <p:extLst>
      <p:ext uri="{BB962C8B-B14F-4D97-AF65-F5344CB8AC3E}">
        <p14:creationId xmlns:p14="http://schemas.microsoft.com/office/powerpoint/2010/main" val="1018947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58AF8-4EDC-4682-A6AA-FAC0A7129B46}"/>
              </a:ext>
            </a:extLst>
          </p:cNvPr>
          <p:cNvSpPr>
            <a:spLocks noGrp="1"/>
          </p:cNvSpPr>
          <p:nvPr>
            <p:ph type="title"/>
          </p:nvPr>
        </p:nvSpPr>
        <p:spPr>
          <a:xfrm>
            <a:off x="1217612" y="198437"/>
            <a:ext cx="10360501" cy="563563"/>
          </a:xfrm>
        </p:spPr>
        <p:txBody>
          <a:bodyPr>
            <a:normAutofit fontScale="90000"/>
          </a:bodyPr>
          <a:lstStyle/>
          <a:p>
            <a:r>
              <a:rPr lang="en-US" dirty="0">
                <a:solidFill>
                  <a:schemeClr val="accent1"/>
                </a:solidFill>
              </a:rPr>
              <a:t>Wave Propagation</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A23795A4-B2EE-4723-A828-7208E2E7C6E5}"/>
                  </a:ext>
                </a:extLst>
              </p:cNvPr>
              <p:cNvSpPr>
                <a:spLocks noGrp="1"/>
              </p:cNvSpPr>
              <p:nvPr>
                <p:ph idx="1"/>
              </p:nvPr>
            </p:nvSpPr>
            <p:spPr>
              <a:xfrm>
                <a:off x="1141412" y="761999"/>
                <a:ext cx="10360501" cy="5897563"/>
              </a:xfrm>
            </p:spPr>
            <p:txBody>
              <a:bodyPr>
                <a:normAutofit fontScale="77500" lnSpcReduction="20000"/>
              </a:bodyPr>
              <a:lstStyle/>
              <a:p>
                <a:r>
                  <a:rPr lang="en-US" dirty="0">
                    <a:solidFill>
                      <a:schemeClr val="accent1"/>
                    </a:solidFill>
                  </a:rPr>
                  <a:t>Intermodal dispersion </a:t>
                </a:r>
                <a:r>
                  <a:rPr lang="en-US" dirty="0"/>
                  <a:t>can be </a:t>
                </a:r>
                <a:r>
                  <a:rPr lang="en-US" dirty="0">
                    <a:solidFill>
                      <a:schemeClr val="accent1"/>
                    </a:solidFill>
                  </a:rPr>
                  <a:t>eliminated</a:t>
                </a:r>
                <a:r>
                  <a:rPr lang="en-US" dirty="0"/>
                  <a:t> by </a:t>
                </a:r>
                <a:r>
                  <a:rPr lang="en-US" dirty="0">
                    <a:solidFill>
                      <a:schemeClr val="accent1"/>
                    </a:solidFill>
                  </a:rPr>
                  <a:t>single mode fibers</a:t>
                </a:r>
                <a:r>
                  <a:rPr lang="en-US" dirty="0"/>
                  <a:t>. The core radius is small enough to allow the propagation of a single ray, also known as mode. However radius a is comparable to the light wavelength and as a result </a:t>
                </a:r>
                <a:r>
                  <a:rPr lang="en-US" dirty="0">
                    <a:solidFill>
                      <a:schemeClr val="accent1"/>
                    </a:solidFill>
                  </a:rPr>
                  <a:t>we must abandon the ray approach and focus on the more general wave propagation approach.</a:t>
                </a:r>
              </a:p>
              <a:p>
                <a:pPr marL="0" indent="0">
                  <a:buNone/>
                </a:pPr>
                <a:r>
                  <a:rPr lang="en-US" dirty="0">
                    <a:solidFill>
                      <a:schemeClr val="accent1"/>
                    </a:solidFill>
                  </a:rPr>
                  <a:t>Maxwell Equations</a:t>
                </a:r>
              </a:p>
              <a:p>
                <a:r>
                  <a:rPr lang="en-US" dirty="0"/>
                  <a:t>For non-conducting medium with no free charges we have :</a:t>
                </a:r>
              </a:p>
              <a:p>
                <a:pPr>
                  <a:buFont typeface="Wingdings" panose="05000000000000000000" pitchFamily="2" charset="2"/>
                  <a:buChar char="v"/>
                </a:pPr>
                <a:r>
                  <a:rPr lang="en-US" b="0" dirty="0">
                    <a:solidFill>
                      <a:schemeClr val="tx1"/>
                    </a:solidFill>
                  </a:rPr>
                  <a:t>   </a:t>
                </a:r>
                <a14:m>
                  <m:oMath xmlns:m="http://schemas.openxmlformats.org/officeDocument/2006/math">
                    <m:r>
                      <a:rPr lang="en-US" b="0" i="0"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 </m:t>
                    </m:r>
                    <m:acc>
                      <m:accPr>
                        <m:chr m:val="⃗"/>
                        <m:ctrlPr>
                          <a:rPr lang="en-US" b="0" i="1" smtClean="0">
                            <a:solidFill>
                              <a:schemeClr val="tx1"/>
                            </a:solidFill>
                            <a:latin typeface="Cambria Math" panose="02040503050406030204" pitchFamily="18" charset="0"/>
                          </a:rPr>
                        </m:ctrlPr>
                      </m:accPr>
                      <m:e>
                        <m:r>
                          <a:rPr lang="en-US" b="0" i="1" smtClean="0">
                            <a:solidFill>
                              <a:schemeClr val="tx1"/>
                            </a:solidFill>
                            <a:latin typeface="Cambria Math" panose="02040503050406030204" pitchFamily="18" charset="0"/>
                          </a:rPr>
                          <m:t>𝐷</m:t>
                        </m:r>
                      </m:e>
                    </m:acc>
                    <m:r>
                      <a:rPr lang="en-US" b="0" i="1" smtClean="0">
                        <a:solidFill>
                          <a:schemeClr val="tx1"/>
                        </a:solidFill>
                        <a:latin typeface="Cambria Math" panose="02040503050406030204" pitchFamily="18" charset="0"/>
                      </a:rPr>
                      <m:t>=0</m:t>
                    </m:r>
                  </m:oMath>
                </a14:m>
                <a:r>
                  <a:rPr lang="en-US" dirty="0">
                    <a:solidFill>
                      <a:schemeClr val="tx1"/>
                    </a:solidFill>
                  </a:rPr>
                  <a:t> </a:t>
                </a:r>
              </a:p>
              <a:p>
                <a:pPr>
                  <a:buFont typeface="Wingdings" panose="05000000000000000000" pitchFamily="2" charset="2"/>
                  <a:buChar char="v"/>
                </a:pPr>
                <a14:m>
                  <m:oMath xmlns:m="http://schemas.openxmlformats.org/officeDocument/2006/math">
                    <m:r>
                      <a:rPr lang="en-US" b="0" i="0" smtClean="0">
                        <a:solidFill>
                          <a:schemeClr val="tx1"/>
                        </a:solidFill>
                        <a:latin typeface="Cambria Math" panose="02040503050406030204" pitchFamily="18" charset="0"/>
                      </a:rPr>
                      <m:t>   </m:t>
                    </m:r>
                    <m:r>
                      <a:rPr lang="en-US" b="0" i="0" smtClean="0">
                        <a:solidFill>
                          <a:schemeClr val="tx1"/>
                        </a:solidFill>
                        <a:latin typeface="Cambria Math" panose="02040503050406030204" pitchFamily="18" charset="0"/>
                      </a:rPr>
                      <m:t>𝛻</m:t>
                    </m:r>
                    <m:acc>
                      <m:accPr>
                        <m:chr m:val="⃗"/>
                        <m:ctrlPr>
                          <a:rPr lang="en-US" b="0" i="1" smtClean="0">
                            <a:solidFill>
                              <a:schemeClr val="tx1"/>
                            </a:solidFill>
                            <a:latin typeface="Cambria Math" panose="02040503050406030204" pitchFamily="18" charset="0"/>
                          </a:rPr>
                        </m:ctrlPr>
                      </m:accPr>
                      <m:e>
                        <m:r>
                          <a:rPr lang="en-US" b="0" i="1" smtClean="0">
                            <a:solidFill>
                              <a:schemeClr val="tx1"/>
                            </a:solidFill>
                            <a:latin typeface="Cambria Math" panose="02040503050406030204" pitchFamily="18" charset="0"/>
                          </a:rPr>
                          <m:t>𝐵</m:t>
                        </m:r>
                      </m:e>
                    </m:acc>
                    <m:r>
                      <a:rPr lang="en-US" b="0" i="1" dirty="0" smtClean="0">
                        <a:solidFill>
                          <a:schemeClr val="tx1"/>
                        </a:solidFill>
                        <a:latin typeface="Cambria Math" panose="02040503050406030204" pitchFamily="18" charset="0"/>
                      </a:rPr>
                      <m:t>=0</m:t>
                    </m:r>
                  </m:oMath>
                </a14:m>
                <a:r>
                  <a:rPr lang="en-US" dirty="0">
                    <a:solidFill>
                      <a:schemeClr val="tx1"/>
                    </a:solidFill>
                  </a:rPr>
                  <a:t> </a:t>
                </a:r>
              </a:p>
              <a:p>
                <a:pPr>
                  <a:buFont typeface="Wingdings" panose="05000000000000000000" pitchFamily="2" charset="2"/>
                  <a:buChar char="v"/>
                </a:pPr>
                <a14:m>
                  <m:oMath xmlns:m="http://schemas.openxmlformats.org/officeDocument/2006/math">
                    <m:r>
                      <a:rPr lang="en-US" b="0" i="0" smtClean="0">
                        <a:solidFill>
                          <a:schemeClr val="tx1"/>
                        </a:solidFill>
                        <a:latin typeface="Cambria Math" panose="02040503050406030204" pitchFamily="18" charset="0"/>
                      </a:rPr>
                      <m:t>   </m:t>
                    </m:r>
                    <m:r>
                      <a:rPr lang="en-US" b="0" i="0"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m:t>
                    </m:r>
                    <m:acc>
                      <m:accPr>
                        <m:chr m:val="⃗"/>
                        <m:ctrlPr>
                          <a:rPr lang="en-US" b="0" i="1" smtClean="0">
                            <a:solidFill>
                              <a:schemeClr val="tx1"/>
                            </a:solidFill>
                            <a:latin typeface="Cambria Math" panose="02040503050406030204" pitchFamily="18" charset="0"/>
                          </a:rPr>
                        </m:ctrlPr>
                      </m:accPr>
                      <m:e>
                        <m:r>
                          <a:rPr lang="en-US" b="0" i="1" smtClean="0">
                            <a:solidFill>
                              <a:schemeClr val="tx1"/>
                            </a:solidFill>
                            <a:latin typeface="Cambria Math" panose="02040503050406030204" pitchFamily="18" charset="0"/>
                          </a:rPr>
                          <m:t>𝐸</m:t>
                        </m:r>
                      </m:e>
                    </m:acc>
                    <m:r>
                      <a:rPr lang="en-US" b="0" i="1" dirty="0" smtClean="0">
                        <a:solidFill>
                          <a:schemeClr val="tx1"/>
                        </a:solidFill>
                        <a:latin typeface="Cambria Math" panose="02040503050406030204" pitchFamily="18" charset="0"/>
                      </a:rPr>
                      <m:t>=−</m:t>
                    </m:r>
                    <m:f>
                      <m:fPr>
                        <m:ctrlPr>
                          <a:rPr lang="en-US" b="0" i="1" dirty="0" smtClean="0">
                            <a:solidFill>
                              <a:schemeClr val="tx1"/>
                            </a:solidFill>
                            <a:latin typeface="Cambria Math" panose="02040503050406030204" pitchFamily="18" charset="0"/>
                          </a:rPr>
                        </m:ctrlPr>
                      </m:fPr>
                      <m:num>
                        <m:r>
                          <a:rPr lang="en-US" b="0" i="1" dirty="0" smtClean="0">
                            <a:solidFill>
                              <a:schemeClr val="tx1"/>
                            </a:solidFill>
                            <a:latin typeface="Cambria Math" panose="02040503050406030204" pitchFamily="18" charset="0"/>
                          </a:rPr>
                          <m:t>𝜕</m:t>
                        </m:r>
                        <m:acc>
                          <m:accPr>
                            <m:chr m:val="⃗"/>
                            <m:ctrlPr>
                              <a:rPr lang="en-US" b="0" i="1" dirty="0" smtClean="0">
                                <a:solidFill>
                                  <a:schemeClr val="tx1"/>
                                </a:solidFill>
                                <a:latin typeface="Cambria Math" panose="02040503050406030204" pitchFamily="18" charset="0"/>
                              </a:rPr>
                            </m:ctrlPr>
                          </m:accPr>
                          <m:e>
                            <m:r>
                              <a:rPr lang="en-US" b="0" i="1" dirty="0" smtClean="0">
                                <a:solidFill>
                                  <a:schemeClr val="tx1"/>
                                </a:solidFill>
                                <a:latin typeface="Cambria Math" panose="02040503050406030204" pitchFamily="18" charset="0"/>
                              </a:rPr>
                              <m:t>𝐵</m:t>
                            </m:r>
                          </m:e>
                        </m:acc>
                      </m:num>
                      <m:den>
                        <m:r>
                          <a:rPr lang="en-US" b="0" i="1" dirty="0" smtClean="0">
                            <a:solidFill>
                              <a:schemeClr val="tx1"/>
                            </a:solidFill>
                            <a:latin typeface="Cambria Math" panose="02040503050406030204" pitchFamily="18" charset="0"/>
                          </a:rPr>
                          <m:t>𝜕</m:t>
                        </m:r>
                        <m:r>
                          <a:rPr lang="en-US" b="0" i="1" dirty="0" smtClean="0">
                            <a:solidFill>
                              <a:schemeClr val="tx1"/>
                            </a:solidFill>
                            <a:latin typeface="Cambria Math" panose="02040503050406030204" pitchFamily="18" charset="0"/>
                          </a:rPr>
                          <m:t>𝑡</m:t>
                        </m:r>
                      </m:den>
                    </m:f>
                  </m:oMath>
                </a14:m>
                <a:r>
                  <a:rPr lang="en-US" b="0" dirty="0">
                    <a:solidFill>
                      <a:schemeClr val="tx1"/>
                    </a:solidFill>
                  </a:rPr>
                  <a:t> </a:t>
                </a:r>
              </a:p>
              <a:p>
                <a:pPr>
                  <a:buFont typeface="Wingdings" panose="05000000000000000000" pitchFamily="2" charset="2"/>
                  <a:buChar char="v"/>
                </a:pPr>
                <a:r>
                  <a:rPr lang="en-US" b="0" dirty="0">
                    <a:solidFill>
                      <a:schemeClr val="tx1"/>
                    </a:solidFill>
                  </a:rPr>
                  <a:t>   </a:t>
                </a:r>
                <a14:m>
                  <m:oMath xmlns:m="http://schemas.openxmlformats.org/officeDocument/2006/math">
                    <m:r>
                      <a:rPr lang="en-US" b="0" i="0"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m:t>
                    </m:r>
                    <m:acc>
                      <m:accPr>
                        <m:chr m:val="⃗"/>
                        <m:ctrlPr>
                          <a:rPr lang="en-US" b="0" i="1" smtClean="0">
                            <a:solidFill>
                              <a:schemeClr val="tx1"/>
                            </a:solidFill>
                            <a:latin typeface="Cambria Math" panose="02040503050406030204" pitchFamily="18" charset="0"/>
                          </a:rPr>
                        </m:ctrlPr>
                      </m:accPr>
                      <m:e>
                        <m:r>
                          <a:rPr lang="en-US" b="0" i="1" smtClean="0">
                            <a:solidFill>
                              <a:schemeClr val="tx1"/>
                            </a:solidFill>
                            <a:latin typeface="Cambria Math" panose="02040503050406030204" pitchFamily="18" charset="0"/>
                          </a:rPr>
                          <m:t>𝐻</m:t>
                        </m:r>
                      </m:e>
                    </m:acc>
                    <m:r>
                      <a:rPr lang="en-US" b="0" i="1" dirty="0" smtClean="0">
                        <a:solidFill>
                          <a:schemeClr val="tx1"/>
                        </a:solidFill>
                        <a:latin typeface="Cambria Math" panose="02040503050406030204" pitchFamily="18" charset="0"/>
                      </a:rPr>
                      <m:t>=</m:t>
                    </m:r>
                    <m:f>
                      <m:fPr>
                        <m:ctrlPr>
                          <a:rPr lang="en-US" b="0" i="1" dirty="0" smtClean="0">
                            <a:solidFill>
                              <a:schemeClr val="tx1"/>
                            </a:solidFill>
                            <a:latin typeface="Cambria Math" panose="02040503050406030204" pitchFamily="18" charset="0"/>
                          </a:rPr>
                        </m:ctrlPr>
                      </m:fPr>
                      <m:num>
                        <m:r>
                          <a:rPr lang="en-US" b="0" i="1" dirty="0" smtClean="0">
                            <a:solidFill>
                              <a:schemeClr val="tx1"/>
                            </a:solidFill>
                            <a:latin typeface="Cambria Math" panose="02040503050406030204" pitchFamily="18" charset="0"/>
                          </a:rPr>
                          <m:t>𝜕</m:t>
                        </m:r>
                        <m:acc>
                          <m:accPr>
                            <m:chr m:val="⃗"/>
                            <m:ctrlPr>
                              <a:rPr lang="en-US" b="0" i="1" dirty="0" smtClean="0">
                                <a:solidFill>
                                  <a:schemeClr val="tx1"/>
                                </a:solidFill>
                                <a:latin typeface="Cambria Math" panose="02040503050406030204" pitchFamily="18" charset="0"/>
                              </a:rPr>
                            </m:ctrlPr>
                          </m:accPr>
                          <m:e>
                            <m:r>
                              <a:rPr lang="en-US" b="0" i="1" dirty="0" smtClean="0">
                                <a:solidFill>
                                  <a:schemeClr val="tx1"/>
                                </a:solidFill>
                                <a:latin typeface="Cambria Math" panose="02040503050406030204" pitchFamily="18" charset="0"/>
                              </a:rPr>
                              <m:t>𝐷</m:t>
                            </m:r>
                          </m:e>
                        </m:acc>
                      </m:num>
                      <m:den>
                        <m:r>
                          <a:rPr lang="en-US" b="0" i="1" dirty="0" smtClean="0">
                            <a:solidFill>
                              <a:schemeClr val="tx1"/>
                            </a:solidFill>
                            <a:latin typeface="Cambria Math" panose="02040503050406030204" pitchFamily="18" charset="0"/>
                          </a:rPr>
                          <m:t>𝜕</m:t>
                        </m:r>
                        <m:r>
                          <a:rPr lang="en-US" b="0" i="1" dirty="0" smtClean="0">
                            <a:solidFill>
                              <a:schemeClr val="tx1"/>
                            </a:solidFill>
                            <a:latin typeface="Cambria Math" panose="02040503050406030204" pitchFamily="18" charset="0"/>
                          </a:rPr>
                          <m:t>𝑡</m:t>
                        </m:r>
                      </m:den>
                    </m:f>
                  </m:oMath>
                </a14:m>
                <a:r>
                  <a:rPr lang="en-US" dirty="0">
                    <a:solidFill>
                      <a:schemeClr val="tx1"/>
                    </a:solidFill>
                  </a:rPr>
                  <a:t> </a:t>
                </a:r>
              </a:p>
              <a:p>
                <a:pPr>
                  <a:buFont typeface="Wingdings" panose="05000000000000000000" pitchFamily="2" charset="2"/>
                  <a:buChar char="v"/>
                </a:pPr>
                <a:r>
                  <a:rPr lang="en-US" dirty="0"/>
                  <a:t>   </a:t>
                </a:r>
                <a14:m>
                  <m:oMath xmlns:m="http://schemas.openxmlformats.org/officeDocument/2006/math">
                    <m:acc>
                      <m:accPr>
                        <m:chr m:val="⃗"/>
                        <m:ctrlPr>
                          <a:rPr lang="en-US" i="1" dirty="0">
                            <a:latin typeface="Cambria Math" panose="02040503050406030204" pitchFamily="18" charset="0"/>
                          </a:rPr>
                        </m:ctrlPr>
                      </m:accPr>
                      <m:e>
                        <m:r>
                          <a:rPr lang="en-US" i="1" dirty="0">
                            <a:latin typeface="Cambria Math" panose="02040503050406030204" pitchFamily="18" charset="0"/>
                          </a:rPr>
                          <m:t>𝐷</m:t>
                        </m:r>
                      </m:e>
                    </m:acc>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𝜖</m:t>
                        </m:r>
                      </m:e>
                      <m:sub>
                        <m:r>
                          <a:rPr lang="en-US" i="1" dirty="0">
                            <a:latin typeface="Cambria Math" panose="02040503050406030204" pitchFamily="18" charset="0"/>
                          </a:rPr>
                          <m:t>0</m:t>
                        </m:r>
                      </m:sub>
                    </m:sSub>
                    <m:acc>
                      <m:accPr>
                        <m:chr m:val="⃗"/>
                        <m:ctrlPr>
                          <a:rPr lang="en-US" i="1" dirty="0">
                            <a:latin typeface="Cambria Math" panose="02040503050406030204" pitchFamily="18" charset="0"/>
                          </a:rPr>
                        </m:ctrlPr>
                      </m:accPr>
                      <m:e>
                        <m:r>
                          <a:rPr lang="en-US" i="1" dirty="0">
                            <a:latin typeface="Cambria Math" panose="02040503050406030204" pitchFamily="18" charset="0"/>
                          </a:rPr>
                          <m:t>𝐸</m:t>
                        </m:r>
                      </m:e>
                    </m:acc>
                    <m:r>
                      <a:rPr lang="en-US" i="1" dirty="0">
                        <a:latin typeface="Cambria Math" panose="02040503050406030204" pitchFamily="18" charset="0"/>
                      </a:rPr>
                      <m:t>+</m:t>
                    </m:r>
                  </m:oMath>
                </a14:m>
                <a:r>
                  <a:rPr lang="en-US" dirty="0">
                    <a:solidFill>
                      <a:schemeClr val="tx1"/>
                    </a:solidFill>
                  </a:rPr>
                  <a:t> </a:t>
                </a:r>
                <a14:m>
                  <m:oMath xmlns:m="http://schemas.openxmlformats.org/officeDocument/2006/math">
                    <m:acc>
                      <m:accPr>
                        <m:chr m:val="⃗"/>
                        <m:ctrlPr>
                          <a:rPr lang="en-US" b="0" i="1" dirty="0" smtClean="0">
                            <a:solidFill>
                              <a:schemeClr val="tx1"/>
                            </a:solidFill>
                            <a:latin typeface="Cambria Math" panose="02040503050406030204" pitchFamily="18" charset="0"/>
                          </a:rPr>
                        </m:ctrlPr>
                      </m:accPr>
                      <m:e>
                        <m:r>
                          <a:rPr lang="en-US" b="0" i="1" dirty="0" smtClean="0">
                            <a:solidFill>
                              <a:schemeClr val="tx1"/>
                            </a:solidFill>
                            <a:latin typeface="Cambria Math" panose="02040503050406030204" pitchFamily="18" charset="0"/>
                          </a:rPr>
                          <m:t>𝑃</m:t>
                        </m:r>
                      </m:e>
                    </m:acc>
                  </m:oMath>
                </a14:m>
                <a:endParaRPr lang="en-US" dirty="0">
                  <a:solidFill>
                    <a:schemeClr val="tx1"/>
                  </a:solidFill>
                </a:endParaRPr>
              </a:p>
              <a:p>
                <a:pPr>
                  <a:buFont typeface="Wingdings" panose="05000000000000000000" pitchFamily="2" charset="2"/>
                  <a:buChar char="v"/>
                </a:pPr>
                <a:r>
                  <a:rPr lang="en-US" dirty="0"/>
                  <a:t>  </a:t>
                </a:r>
                <a14:m>
                  <m:oMath xmlns:m="http://schemas.openxmlformats.org/officeDocument/2006/math">
                    <m:acc>
                      <m:accPr>
                        <m:chr m:val="⃗"/>
                        <m:ctrlPr>
                          <a:rPr lang="en-US" i="1" dirty="0">
                            <a:latin typeface="Cambria Math" panose="02040503050406030204" pitchFamily="18" charset="0"/>
                          </a:rPr>
                        </m:ctrlPr>
                      </m:accPr>
                      <m:e>
                        <m:r>
                          <a:rPr lang="en-US" i="1" dirty="0">
                            <a:latin typeface="Cambria Math" panose="02040503050406030204" pitchFamily="18" charset="0"/>
                          </a:rPr>
                          <m:t>𝐵</m:t>
                        </m:r>
                      </m:e>
                    </m:acc>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𝜇</m:t>
                        </m:r>
                      </m:e>
                      <m:sub>
                        <m:r>
                          <a:rPr lang="en-US" i="1" dirty="0">
                            <a:latin typeface="Cambria Math" panose="02040503050406030204" pitchFamily="18" charset="0"/>
                          </a:rPr>
                          <m:t>0</m:t>
                        </m:r>
                      </m:sub>
                    </m:sSub>
                    <m:d>
                      <m:dPr>
                        <m:ctrlPr>
                          <a:rPr lang="en-US" i="1" dirty="0">
                            <a:latin typeface="Cambria Math" panose="02040503050406030204" pitchFamily="18" charset="0"/>
                          </a:rPr>
                        </m:ctrlPr>
                      </m:dPr>
                      <m:e>
                        <m:acc>
                          <m:accPr>
                            <m:chr m:val="⃗"/>
                            <m:ctrlPr>
                              <a:rPr lang="en-US" i="1" dirty="0">
                                <a:latin typeface="Cambria Math" panose="02040503050406030204" pitchFamily="18" charset="0"/>
                              </a:rPr>
                            </m:ctrlPr>
                          </m:accPr>
                          <m:e>
                            <m:r>
                              <a:rPr lang="en-US" i="1" dirty="0">
                                <a:latin typeface="Cambria Math" panose="02040503050406030204" pitchFamily="18" charset="0"/>
                              </a:rPr>
                              <m:t>𝐻</m:t>
                            </m:r>
                          </m:e>
                        </m:acc>
                        <m:r>
                          <a:rPr lang="en-US" i="1" dirty="0">
                            <a:latin typeface="Cambria Math" panose="02040503050406030204" pitchFamily="18" charset="0"/>
                          </a:rPr>
                          <m:t>+</m:t>
                        </m:r>
                        <m:acc>
                          <m:accPr>
                            <m:chr m:val="⃗"/>
                            <m:ctrlPr>
                              <a:rPr lang="en-US" i="1" dirty="0">
                                <a:latin typeface="Cambria Math" panose="02040503050406030204" pitchFamily="18" charset="0"/>
                              </a:rPr>
                            </m:ctrlPr>
                          </m:accPr>
                          <m:e>
                            <m:r>
                              <a:rPr lang="en-US" i="1" dirty="0">
                                <a:latin typeface="Cambria Math" panose="02040503050406030204" pitchFamily="18" charset="0"/>
                              </a:rPr>
                              <m:t>𝑀</m:t>
                            </m:r>
                          </m:e>
                        </m:acc>
                      </m:e>
                    </m:d>
                    <m:r>
                      <a:rPr lang="en-US" b="0" i="0"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𝜇</m:t>
                        </m:r>
                      </m:e>
                      <m:sub>
                        <m:r>
                          <a:rPr lang="en-US" b="0" i="1" dirty="0" smtClean="0">
                            <a:latin typeface="Cambria Math" panose="02040503050406030204" pitchFamily="18" charset="0"/>
                          </a:rPr>
                          <m:t>0</m:t>
                        </m:r>
                      </m:sub>
                    </m:sSub>
                    <m:acc>
                      <m:accPr>
                        <m:chr m:val="⃗"/>
                        <m:ctrlPr>
                          <a:rPr lang="en-US" b="0" i="1" dirty="0" smtClean="0">
                            <a:latin typeface="Cambria Math" panose="02040503050406030204" pitchFamily="18" charset="0"/>
                          </a:rPr>
                        </m:ctrlPr>
                      </m:accPr>
                      <m:e>
                        <m:r>
                          <a:rPr lang="en-US" b="0" i="1" dirty="0" smtClean="0">
                            <a:latin typeface="Cambria Math" panose="02040503050406030204" pitchFamily="18" charset="0"/>
                          </a:rPr>
                          <m:t>𝐻</m:t>
                        </m:r>
                      </m:e>
                    </m:acc>
                  </m:oMath>
                </a14:m>
                <a:r>
                  <a:rPr lang="en-US" dirty="0">
                    <a:solidFill>
                      <a:schemeClr val="tx1"/>
                    </a:solidFill>
                  </a:rPr>
                  <a:t> </a:t>
                </a:r>
                <a:br>
                  <a:rPr lang="en-US" dirty="0">
                    <a:solidFill>
                      <a:schemeClr val="tx1"/>
                    </a:solidFill>
                  </a:rPr>
                </a:br>
                <a:br>
                  <a:rPr lang="en-US" dirty="0"/>
                </a:br>
                <a:r>
                  <a:rPr lang="en-US" dirty="0"/>
                  <a:t>In silica glass </a:t>
                </a:r>
                <a14:m>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𝑀</m:t>
                        </m:r>
                      </m:e>
                    </m:acc>
                  </m:oMath>
                </a14:m>
                <a:r>
                  <a:rPr lang="en-US" dirty="0">
                    <a:solidFill>
                      <a:schemeClr val="tx1"/>
                    </a:solidFill>
                  </a:rPr>
                  <a:t> is approximately zero !!!</a:t>
                </a:r>
              </a:p>
            </p:txBody>
          </p:sp>
        </mc:Choice>
        <mc:Fallback>
          <p:sp>
            <p:nvSpPr>
              <p:cNvPr id="3" name="Content Placeholder 2">
                <a:extLst>
                  <a:ext uri="{FF2B5EF4-FFF2-40B4-BE49-F238E27FC236}">
                    <a16:creationId xmlns:a16="http://schemas.microsoft.com/office/drawing/2014/main" id="{A23795A4-B2EE-4723-A828-7208E2E7C6E5}"/>
                  </a:ext>
                </a:extLst>
              </p:cNvPr>
              <p:cNvSpPr>
                <a:spLocks noGrp="1" noRot="1" noChangeAspect="1" noMove="1" noResize="1" noEditPoints="1" noAdjustHandles="1" noChangeArrowheads="1" noChangeShapeType="1" noTextEdit="1"/>
              </p:cNvSpPr>
              <p:nvPr>
                <p:ph idx="1"/>
              </p:nvPr>
            </p:nvSpPr>
            <p:spPr>
              <a:xfrm>
                <a:off x="1141412" y="761999"/>
                <a:ext cx="10360501" cy="5897563"/>
              </a:xfrm>
              <a:blipFill>
                <a:blip r:embed="rId2"/>
                <a:stretch>
                  <a:fillRect l="-471" t="-1861" r="-882"/>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AC087983-36DD-45F6-B456-AA8A3C81518E}"/>
                  </a:ext>
                </a:extLst>
              </p:cNvPr>
              <p:cNvSpPr txBox="1"/>
              <p:nvPr/>
            </p:nvSpPr>
            <p:spPr>
              <a:xfrm>
                <a:off x="5789612" y="3426941"/>
                <a:ext cx="5486400" cy="3100079"/>
              </a:xfrm>
              <a:prstGeom prst="rect">
                <a:avLst/>
              </a:prstGeom>
              <a:noFill/>
            </p:spPr>
            <p:txBody>
              <a:bodyPr wrap="square" rtlCol="0">
                <a:spAutoFit/>
              </a:bodyPr>
              <a:lstStyle/>
              <a:p>
                <a:r>
                  <a:rPr lang="en-US" sz="2800" dirty="0"/>
                  <a:t>Vacuum permittivity</a:t>
                </a:r>
                <a:br>
                  <a:rPr lang="en-US" sz="2800" dirty="0"/>
                </a:br>
                <a:r>
                  <a:rPr lang="en-US" sz="2800" dirty="0"/>
                  <a:t>     </a:t>
                </a:r>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𝜖</m:t>
                        </m:r>
                      </m:e>
                      <m:sub>
                        <m:r>
                          <a:rPr lang="en-US" sz="2800" b="0" i="1" smtClean="0">
                            <a:latin typeface="Cambria Math" panose="02040503050406030204" pitchFamily="18" charset="0"/>
                          </a:rPr>
                          <m:t>0</m:t>
                        </m:r>
                      </m:sub>
                    </m:sSub>
                    <m:r>
                      <a:rPr lang="en-US" sz="2800" b="0" i="1" smtClean="0">
                        <a:latin typeface="Cambria Math" panose="02040503050406030204" pitchFamily="18" charset="0"/>
                      </a:rPr>
                      <m:t>=</m:t>
                    </m:r>
                    <m:r>
                      <m:rPr>
                        <m:nor/>
                      </m:rPr>
                      <a:rPr lang="en-US" sz="2800" dirty="0"/>
                      <m:t>8.854187</m:t>
                    </m:r>
                    <m:r>
                      <a:rPr lang="en-US" sz="2800" b="0" i="1" dirty="0" smtClean="0">
                        <a:latin typeface="Cambria Math" panose="02040503050406030204" pitchFamily="18" charset="0"/>
                      </a:rPr>
                      <m:t>×</m:t>
                    </m:r>
                    <m:sSup>
                      <m:sSupPr>
                        <m:ctrlPr>
                          <a:rPr lang="en-US" sz="2800" b="0" i="1" dirty="0" smtClean="0">
                            <a:latin typeface="Cambria Math" panose="02040503050406030204" pitchFamily="18" charset="0"/>
                          </a:rPr>
                        </m:ctrlPr>
                      </m:sSupPr>
                      <m:e>
                        <m:r>
                          <a:rPr lang="en-US" sz="2800" b="0" i="1" dirty="0" smtClean="0">
                            <a:latin typeface="Cambria Math" panose="02040503050406030204" pitchFamily="18" charset="0"/>
                          </a:rPr>
                          <m:t>10</m:t>
                        </m:r>
                      </m:e>
                      <m:sup>
                        <m:r>
                          <a:rPr lang="en-US" sz="2800" b="0" i="1" dirty="0" smtClean="0">
                            <a:latin typeface="Cambria Math" panose="02040503050406030204" pitchFamily="18" charset="0"/>
                          </a:rPr>
                          <m:t>−12</m:t>
                        </m:r>
                      </m:sup>
                    </m:sSup>
                  </m:oMath>
                </a14:m>
                <a:r>
                  <a:rPr lang="en-US" sz="2800" dirty="0"/>
                  <a:t> F/m</a:t>
                </a:r>
                <a:br>
                  <a:rPr lang="en-US" sz="2800" dirty="0"/>
                </a:br>
                <a:endParaRPr lang="en-US" sz="2800" dirty="0"/>
              </a:p>
              <a:p>
                <a:pPr/>
                <a:r>
                  <a:rPr lang="en-US" sz="2800" dirty="0"/>
                  <a:t>Vacuum permeability </a:t>
                </a:r>
                <a:br>
                  <a:rPr lang="en-US" sz="2800" dirty="0"/>
                </a:b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𝜇</m:t>
                          </m:r>
                        </m:e>
                        <m:sub>
                          <m:r>
                            <a:rPr lang="en-US" sz="2800" b="0" i="1" smtClean="0">
                              <a:latin typeface="Cambria Math" panose="02040503050406030204" pitchFamily="18" charset="0"/>
                            </a:rPr>
                            <m:t>0</m:t>
                          </m:r>
                        </m:sub>
                      </m:sSub>
                      <m:r>
                        <a:rPr lang="en-US" sz="2800" b="0" i="1" smtClean="0">
                          <a:latin typeface="Cambria Math" panose="02040503050406030204" pitchFamily="18" charset="0"/>
                        </a:rPr>
                        <m:t>=</m:t>
                      </m:r>
                      <m:r>
                        <m:rPr>
                          <m:nor/>
                        </m:rPr>
                        <a:rPr lang="en-US"/>
                        <m:t> 1.2566370614</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−6</m:t>
                          </m:r>
                        </m:sup>
                      </m:sSup>
                      <m:r>
                        <a:rPr lang="en-US" b="0" i="1" smtClean="0">
                          <a:latin typeface="Cambria Math" panose="02040503050406030204" pitchFamily="18" charset="0"/>
                        </a:rPr>
                        <m:t> </m:t>
                      </m:r>
                      <m:r>
                        <a:rPr lang="en-US" b="0" i="1" smtClean="0">
                          <a:latin typeface="Cambria Math" panose="02040503050406030204" pitchFamily="18" charset="0"/>
                        </a:rPr>
                        <m:t>𝑁</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𝐴</m:t>
                          </m:r>
                        </m:e>
                        <m:sup>
                          <m:r>
                            <a:rPr lang="en-US" b="0" i="1" smtClean="0">
                              <a:latin typeface="Cambria Math" panose="02040503050406030204" pitchFamily="18" charset="0"/>
                            </a:rPr>
                            <m:t>2</m:t>
                          </m:r>
                        </m:sup>
                      </m:sSup>
                    </m:oMath>
                  </m:oMathPara>
                </a14:m>
                <a:br>
                  <a:rPr lang="en-US" sz="2800" dirty="0"/>
                </a:br>
                <a:br>
                  <a:rPr lang="en-US" sz="2800" dirty="0"/>
                </a:br>
                <a:endParaRPr lang="en-US" sz="2800" dirty="0"/>
              </a:p>
            </p:txBody>
          </p:sp>
        </mc:Choice>
        <mc:Fallback xmlns="">
          <p:sp>
            <p:nvSpPr>
              <p:cNvPr id="4" name="TextBox 3">
                <a:extLst>
                  <a:ext uri="{FF2B5EF4-FFF2-40B4-BE49-F238E27FC236}">
                    <a16:creationId xmlns:a16="http://schemas.microsoft.com/office/drawing/2014/main" id="{AC087983-36DD-45F6-B456-AA8A3C81518E}"/>
                  </a:ext>
                </a:extLst>
              </p:cNvPr>
              <p:cNvSpPr txBox="1">
                <a:spLocks noRot="1" noChangeAspect="1" noMove="1" noResize="1" noEditPoints="1" noAdjustHandles="1" noChangeArrowheads="1" noChangeShapeType="1" noTextEdit="1"/>
              </p:cNvSpPr>
              <p:nvPr/>
            </p:nvSpPr>
            <p:spPr>
              <a:xfrm>
                <a:off x="5789612" y="3426941"/>
                <a:ext cx="5486400" cy="3100079"/>
              </a:xfrm>
              <a:prstGeom prst="rect">
                <a:avLst/>
              </a:prstGeom>
              <a:blipFill>
                <a:blip r:embed="rId3"/>
                <a:stretch>
                  <a:fillRect l="-2333" t="-1768"/>
                </a:stretch>
              </a:blipFill>
            </p:spPr>
            <p:txBody>
              <a:bodyPr/>
              <a:lstStyle/>
              <a:p>
                <a:r>
                  <a:rPr lang="en-US">
                    <a:noFill/>
                  </a:rPr>
                  <a:t> </a:t>
                </a:r>
              </a:p>
            </p:txBody>
          </p:sp>
        </mc:Fallback>
      </mc:AlternateContent>
    </p:spTree>
    <p:extLst>
      <p:ext uri="{BB962C8B-B14F-4D97-AF65-F5344CB8AC3E}">
        <p14:creationId xmlns:p14="http://schemas.microsoft.com/office/powerpoint/2010/main" val="3614796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80323-8E84-4322-9454-423C1889BF66}"/>
              </a:ext>
            </a:extLst>
          </p:cNvPr>
          <p:cNvSpPr>
            <a:spLocks noGrp="1"/>
          </p:cNvSpPr>
          <p:nvPr>
            <p:ph type="title"/>
          </p:nvPr>
        </p:nvSpPr>
        <p:spPr>
          <a:xfrm>
            <a:off x="1218883" y="274637"/>
            <a:ext cx="10360501" cy="563563"/>
          </a:xfrm>
        </p:spPr>
        <p:txBody>
          <a:bodyPr>
            <a:normAutofit fontScale="90000"/>
          </a:bodyPr>
          <a:lstStyle/>
          <a:p>
            <a:r>
              <a:rPr lang="en-US" dirty="0">
                <a:solidFill>
                  <a:schemeClr val="accent1"/>
                </a:solidFill>
              </a:rPr>
              <a:t>Wave Propagation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09A2220-EF01-4CE9-BB21-F6CC14107229}"/>
                  </a:ext>
                </a:extLst>
              </p:cNvPr>
              <p:cNvSpPr>
                <a:spLocks noGrp="1"/>
              </p:cNvSpPr>
              <p:nvPr>
                <p:ph idx="1"/>
              </p:nvPr>
            </p:nvSpPr>
            <p:spPr>
              <a:xfrm>
                <a:off x="1218883" y="914400"/>
                <a:ext cx="10360501" cy="5668963"/>
              </a:xfrm>
            </p:spPr>
            <p:txBody>
              <a:bodyPr>
                <a:normAutofit fontScale="85000" lnSpcReduction="20000"/>
              </a:bodyPr>
              <a:lstStyle/>
              <a:p>
                <a:pPr marL="0" indent="0">
                  <a:buNone/>
                </a:pPr>
                <a:r>
                  <a:rPr lang="en-US" dirty="0"/>
                  <a:t>Applying the curl operator in the third equation</a:t>
                </a:r>
              </a:p>
              <a:p>
                <a:pPr marL="0" indent="0">
                  <a:buNone/>
                </a:pPr>
                <a:br>
                  <a:rPr lang="en-US" dirty="0"/>
                </a:br>
                <a14:m>
                  <m:oMathPara xmlns:m="http://schemas.openxmlformats.org/officeDocument/2006/math">
                    <m:oMathParaPr>
                      <m:jc m:val="centerGroup"/>
                    </m:oMathParaPr>
                    <m:oMath xmlns:m="http://schemas.openxmlformats.org/officeDocument/2006/math">
                      <m:r>
                        <a:rPr lang="en-US" b="0" i="0" smtClean="0">
                          <a:latin typeface="Cambria Math" panose="02040503050406030204" pitchFamily="18" charset="0"/>
                        </a:rPr>
                        <m:t>𝛻</m:t>
                      </m:r>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0" smtClean="0">
                              <a:latin typeface="Cambria Math" panose="02040503050406030204" pitchFamily="18" charset="0"/>
                            </a:rPr>
                            <m:t>𝛻</m:t>
                          </m:r>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𝐸</m:t>
                              </m:r>
                            </m:e>
                          </m:acc>
                        </m:e>
                      </m:d>
                      <m:r>
                        <a:rPr lang="en-US" b="0" i="1" smtClean="0">
                          <a:latin typeface="Cambria Math" panose="02040503050406030204" pitchFamily="18" charset="0"/>
                        </a:rPr>
                        <m:t>=−</m:t>
                      </m:r>
                      <m:r>
                        <a:rPr lang="en-US" b="0" i="0" smtClean="0">
                          <a:latin typeface="Cambria Math" panose="02040503050406030204" pitchFamily="18" charset="0"/>
                        </a:rPr>
                        <m:t>𝛻</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𝐵</m:t>
                              </m:r>
                            </m:e>
                          </m:acc>
                        </m:num>
                        <m:den>
                          <m:r>
                            <a:rPr lang="en-US" b="0" i="1" smtClean="0">
                              <a:latin typeface="Cambria Math" panose="02040503050406030204" pitchFamily="18" charset="0"/>
                            </a:rPr>
                            <m:t>𝜕</m:t>
                          </m:r>
                          <m:r>
                            <a:rPr lang="en-US" b="0" i="1" smtClean="0">
                              <a:latin typeface="Cambria Math" panose="02040503050406030204" pitchFamily="18" charset="0"/>
                            </a:rPr>
                            <m:t>𝑡</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𝜇</m:t>
                              </m:r>
                            </m:e>
                            <m:sub>
                              <m:r>
                                <a:rPr lang="en-US" b="0" i="1" smtClean="0">
                                  <a:latin typeface="Cambria Math" panose="02040503050406030204" pitchFamily="18" charset="0"/>
                                </a:rPr>
                                <m:t>0</m:t>
                              </m:r>
                            </m:sub>
                          </m:sSub>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0" smtClean="0">
                                  <a:latin typeface="Cambria Math" panose="02040503050406030204" pitchFamily="18" charset="0"/>
                                </a:rPr>
                                <m:t>𝛻</m:t>
                              </m:r>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𝐻</m:t>
                                  </m:r>
                                </m:e>
                              </m:acc>
                            </m:e>
                          </m:d>
                        </m:num>
                        <m:den>
                          <m:r>
                            <a:rPr lang="en-US" b="0" i="1" smtClean="0">
                              <a:latin typeface="Cambria Math" panose="02040503050406030204" pitchFamily="18" charset="0"/>
                            </a:rPr>
                            <m:t>𝜕</m:t>
                          </m:r>
                          <m:r>
                            <a:rPr lang="en-US" b="0" i="1" smtClean="0">
                              <a:latin typeface="Cambria Math" panose="02040503050406030204" pitchFamily="18" charset="0"/>
                            </a:rPr>
                            <m:t>𝑡</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𝜇</m:t>
                              </m:r>
                            </m:e>
                            <m:sub>
                              <m:r>
                                <a:rPr lang="en-US" b="0" i="1" smtClean="0">
                                  <a:latin typeface="Cambria Math" panose="02040503050406030204" pitchFamily="18" charset="0"/>
                                </a:rPr>
                                <m:t>0</m:t>
                              </m:r>
                            </m:sub>
                          </m:sSub>
                          <m:sSup>
                            <m:sSupPr>
                              <m:ctrlPr>
                                <a:rPr lang="en-US" b="0" i="1" smtClean="0">
                                  <a:latin typeface="Cambria Math" panose="02040503050406030204" pitchFamily="18" charset="0"/>
                                </a:rPr>
                              </m:ctrlPr>
                            </m:sSupPr>
                            <m:e>
                              <m:r>
                                <a:rPr lang="en-US" b="0" i="1" smtClean="0">
                                  <a:latin typeface="Cambria Math" panose="02040503050406030204" pitchFamily="18" charset="0"/>
                                </a:rPr>
                                <m:t>𝜕</m:t>
                              </m:r>
                            </m:e>
                            <m:sup>
                              <m:r>
                                <a:rPr lang="en-US" b="0" i="1" smtClean="0">
                                  <a:latin typeface="Cambria Math" panose="02040503050406030204" pitchFamily="18" charset="0"/>
                                </a:rPr>
                                <m:t>2</m:t>
                              </m:r>
                            </m:sup>
                          </m:sSup>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𝐷</m:t>
                              </m:r>
                            </m:e>
                          </m:acc>
                        </m:num>
                        <m:den>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𝑡</m:t>
                              </m:r>
                            </m:e>
                            <m:sup>
                              <m:r>
                                <a:rPr lang="en-US" b="0" i="1" smtClean="0">
                                  <a:latin typeface="Cambria Math" panose="02040503050406030204" pitchFamily="18" charset="0"/>
                                </a:rPr>
                                <m:t>2</m:t>
                              </m:r>
                            </m:sup>
                          </m:sSup>
                        </m:den>
                      </m:f>
                    </m:oMath>
                  </m:oMathPara>
                </a14:m>
                <a:endParaRPr lang="en-US" dirty="0"/>
              </a:p>
              <a:p>
                <a:pPr marL="0" indent="0">
                  <a:buNone/>
                </a:pPr>
                <a:r>
                  <a:rPr lang="en-US" dirty="0"/>
                  <a:t>We use the general identity</a:t>
                </a:r>
              </a:p>
              <a:p>
                <a:pPr marL="0" indent="0">
                  <a:buNone/>
                </a:pPr>
                <a14:m>
                  <m:oMathPara xmlns:m="http://schemas.openxmlformats.org/officeDocument/2006/math">
                    <m:oMathParaPr>
                      <m:jc m:val="centerGroup"/>
                    </m:oMathParaPr>
                    <m:oMath xmlns:m="http://schemas.openxmlformats.org/officeDocument/2006/math">
                      <m:r>
                        <a:rPr lang="en-US" b="0" i="0" smtClean="0">
                          <a:latin typeface="Cambria Math" panose="02040503050406030204" pitchFamily="18" charset="0"/>
                        </a:rPr>
                        <m:t>𝛻</m:t>
                      </m:r>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0" smtClean="0">
                              <a:latin typeface="Cambria Math" panose="02040503050406030204" pitchFamily="18" charset="0"/>
                            </a:rPr>
                            <m:t>𝛻</m:t>
                          </m:r>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𝐸</m:t>
                              </m:r>
                            </m:e>
                          </m:acc>
                        </m:e>
                      </m:d>
                      <m:r>
                        <a:rPr lang="en-US" b="0" i="1" smtClean="0">
                          <a:latin typeface="Cambria Math" panose="02040503050406030204" pitchFamily="18" charset="0"/>
                        </a:rPr>
                        <m:t>=</m:t>
                      </m:r>
                      <m:r>
                        <a:rPr lang="en-US" b="0" i="0" smtClean="0">
                          <a:latin typeface="Cambria Math" panose="02040503050406030204" pitchFamily="18" charset="0"/>
                        </a:rPr>
                        <m:t>𝛻</m:t>
                      </m:r>
                      <m:d>
                        <m:dPr>
                          <m:ctrlPr>
                            <a:rPr lang="en-US" b="0" i="1" smtClean="0">
                              <a:latin typeface="Cambria Math" panose="02040503050406030204" pitchFamily="18" charset="0"/>
                            </a:rPr>
                          </m:ctrlPr>
                        </m:dPr>
                        <m:e>
                          <m:r>
                            <a:rPr lang="en-US" b="0" i="0" smtClean="0">
                              <a:latin typeface="Cambria Math" panose="02040503050406030204" pitchFamily="18" charset="0"/>
                            </a:rPr>
                            <m:t>𝛻</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𝐸</m:t>
                              </m:r>
                            </m:e>
                          </m:acc>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0" smtClean="0">
                              <a:latin typeface="Cambria Math" panose="02040503050406030204" pitchFamily="18" charset="0"/>
                            </a:rPr>
                            <m:t>𝛻</m:t>
                          </m:r>
                        </m:e>
                        <m:sup>
                          <m:r>
                            <a:rPr lang="en-US" b="0" i="1" smtClean="0">
                              <a:latin typeface="Cambria Math" panose="02040503050406030204" pitchFamily="18" charset="0"/>
                            </a:rPr>
                            <m:t>2</m:t>
                          </m:r>
                        </m:sup>
                      </m:sSup>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𝐸</m:t>
                          </m:r>
                        </m:e>
                      </m:acc>
                    </m:oMath>
                  </m:oMathPara>
                </a14:m>
                <a:endParaRPr lang="en-US" dirty="0"/>
              </a:p>
              <a:p>
                <a:pPr marL="0" indent="0">
                  <a:buNone/>
                </a:pPr>
                <a:r>
                  <a:rPr lang="en-US" dirty="0"/>
                  <a:t>of vector calculus to write</a:t>
                </a:r>
              </a:p>
              <a:p>
                <a:pPr marL="0" indent="0">
                  <a:buNone/>
                </a:pPr>
                <a14:m>
                  <m:oMathPara xmlns:m="http://schemas.openxmlformats.org/officeDocument/2006/math">
                    <m:oMathParaPr>
                      <m:jc m:val="centerGroup"/>
                    </m:oMathParaPr>
                    <m:oMath xmlns:m="http://schemas.openxmlformats.org/officeDocument/2006/math">
                      <m:r>
                        <a:rPr lang="en-US" b="0" i="0" smtClean="0">
                          <a:latin typeface="Cambria Math" panose="02040503050406030204" pitchFamily="18" charset="0"/>
                        </a:rPr>
                        <m:t>𝛻</m:t>
                      </m:r>
                      <m:d>
                        <m:dPr>
                          <m:ctrlPr>
                            <a:rPr lang="en-US" b="0" i="1" smtClean="0">
                              <a:latin typeface="Cambria Math" panose="02040503050406030204" pitchFamily="18" charset="0"/>
                            </a:rPr>
                          </m:ctrlPr>
                        </m:dPr>
                        <m:e>
                          <m:r>
                            <a:rPr lang="en-US" b="0" i="0" smtClean="0">
                              <a:latin typeface="Cambria Math" panose="02040503050406030204" pitchFamily="18" charset="0"/>
                            </a:rPr>
                            <m:t>𝛻</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𝐸</m:t>
                              </m:r>
                            </m:e>
                          </m:acc>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0" smtClean="0">
                              <a:latin typeface="Cambria Math" panose="02040503050406030204" pitchFamily="18" charset="0"/>
                            </a:rPr>
                            <m:t>𝛻</m:t>
                          </m:r>
                        </m:e>
                        <m:sup>
                          <m:r>
                            <a:rPr lang="en-US" b="0" i="1" smtClean="0">
                              <a:latin typeface="Cambria Math" panose="02040503050406030204" pitchFamily="18" charset="0"/>
                            </a:rPr>
                            <m:t>2</m:t>
                          </m:r>
                        </m:sup>
                      </m:sSup>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𝐸</m:t>
                          </m:r>
                        </m:e>
                      </m:acc>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𝜇</m:t>
                          </m:r>
                        </m:e>
                        <m:sub>
                          <m:r>
                            <a:rPr lang="en-US" b="0" i="1" smtClean="0">
                              <a:latin typeface="Cambria Math" panose="02040503050406030204" pitchFamily="18" charset="0"/>
                            </a:rPr>
                            <m:t>0</m:t>
                          </m:r>
                        </m:sub>
                      </m:sSub>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panose="02040503050406030204" pitchFamily="18" charset="0"/>
                                </a:rPr>
                                <m:t>𝜕</m:t>
                              </m:r>
                            </m:e>
                            <m:sup>
                              <m:r>
                                <a:rPr lang="en-US" b="0" i="1" smtClean="0">
                                  <a:latin typeface="Cambria Math" panose="02040503050406030204" pitchFamily="18" charset="0"/>
                                </a:rPr>
                                <m:t>2</m:t>
                              </m:r>
                            </m:sup>
                          </m:sSup>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𝐷</m:t>
                              </m:r>
                            </m:e>
                          </m:acc>
                        </m:num>
                        <m:den>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𝑡</m:t>
                              </m:r>
                            </m:e>
                            <m:sup>
                              <m:r>
                                <a:rPr lang="en-US" b="0" i="1" smtClean="0">
                                  <a:latin typeface="Cambria Math" panose="02040503050406030204" pitchFamily="18" charset="0"/>
                                </a:rPr>
                                <m:t>2</m:t>
                              </m:r>
                            </m:sup>
                          </m:sSup>
                        </m:den>
                      </m:f>
                    </m:oMath>
                  </m:oMathPara>
                </a14:m>
                <a:endParaRPr lang="en-US" dirty="0"/>
              </a:p>
              <a:p>
                <a:pPr marL="0" indent="0">
                  <a:buNone/>
                </a:pPr>
                <a:r>
                  <a:rPr lang="en-US" dirty="0"/>
                  <a:t>Rearranging the terms we get the following equation</a:t>
                </a:r>
                <a:br>
                  <a:rPr lang="en-US" dirty="0"/>
                </a:br>
                <a:endParaRPr lang="en-US" dirty="0"/>
              </a:p>
              <a:p>
                <a:pPr marL="0" indent="0">
                  <a:buNone/>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0" smtClean="0">
                              <a:latin typeface="Cambria Math" panose="02040503050406030204" pitchFamily="18" charset="0"/>
                            </a:rPr>
                            <m:t>𝛻</m:t>
                          </m:r>
                        </m:e>
                        <m:sup>
                          <m:r>
                            <a:rPr lang="en-US" b="0" i="1" smtClean="0">
                              <a:latin typeface="Cambria Math" panose="02040503050406030204" pitchFamily="18" charset="0"/>
                            </a:rPr>
                            <m:t>2</m:t>
                          </m:r>
                        </m:sup>
                      </m:sSup>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𝐸</m:t>
                          </m:r>
                        </m:e>
                      </m:acc>
                      <m:r>
                        <a:rPr lang="en-US" b="0" i="1" dirty="0" smtClean="0">
                          <a:latin typeface="Cambria Math" panose="02040503050406030204" pitchFamily="18" charset="0"/>
                        </a:rPr>
                        <m:t>−</m:t>
                      </m:r>
                      <m:r>
                        <a:rPr lang="en-US" b="0" i="0" dirty="0" smtClean="0">
                          <a:latin typeface="Cambria Math" panose="02040503050406030204" pitchFamily="18" charset="0"/>
                        </a:rPr>
                        <m:t>𝛻</m:t>
                      </m:r>
                      <m:d>
                        <m:dPr>
                          <m:ctrlPr>
                            <a:rPr lang="en-US" b="0" i="1" dirty="0" smtClean="0">
                              <a:latin typeface="Cambria Math" panose="02040503050406030204" pitchFamily="18" charset="0"/>
                            </a:rPr>
                          </m:ctrlPr>
                        </m:dPr>
                        <m:e>
                          <m:r>
                            <a:rPr lang="en-US" b="0" i="0" dirty="0" smtClean="0">
                              <a:latin typeface="Cambria Math" panose="02040503050406030204" pitchFamily="18" charset="0"/>
                            </a:rPr>
                            <m:t>𝛻</m:t>
                          </m:r>
                          <m:acc>
                            <m:accPr>
                              <m:chr m:val="⃗"/>
                              <m:ctrlPr>
                                <a:rPr lang="en-US" b="0" i="1" dirty="0" smtClean="0">
                                  <a:latin typeface="Cambria Math" panose="02040503050406030204" pitchFamily="18" charset="0"/>
                                </a:rPr>
                              </m:ctrlPr>
                            </m:accPr>
                            <m:e>
                              <m:r>
                                <a:rPr lang="en-US" b="0" i="1" dirty="0" smtClean="0">
                                  <a:latin typeface="Cambria Math" panose="02040503050406030204" pitchFamily="18" charset="0"/>
                                </a:rPr>
                                <m:t>𝐸</m:t>
                              </m:r>
                            </m:e>
                          </m:acc>
                        </m:e>
                      </m:d>
                      <m:r>
                        <a:rPr lang="en-US" b="0" i="1" dirty="0" smtClean="0">
                          <a:latin typeface="Cambria Math" panose="02040503050406030204" pitchFamily="18" charset="0"/>
                        </a:rPr>
                        <m:t>−</m:t>
                      </m:r>
                      <m:f>
                        <m:fPr>
                          <m:ctrlPr>
                            <a:rPr lang="en-US" b="0" i="1" dirty="0" smtClean="0">
                              <a:latin typeface="Cambria Math" panose="02040503050406030204" pitchFamily="18" charset="0"/>
                            </a:rPr>
                          </m:ctrlPr>
                        </m:fPr>
                        <m:num>
                          <m:r>
                            <a:rPr lang="en-US" b="0" i="1" dirty="0" smtClean="0">
                              <a:latin typeface="Cambria Math" panose="02040503050406030204" pitchFamily="18" charset="0"/>
                            </a:rPr>
                            <m:t>1</m:t>
                          </m:r>
                        </m:num>
                        <m:den>
                          <m:sSup>
                            <m:sSupPr>
                              <m:ctrlPr>
                                <a:rPr lang="en-US" b="0" i="1" dirty="0" smtClean="0">
                                  <a:latin typeface="Cambria Math" panose="02040503050406030204" pitchFamily="18" charset="0"/>
                                </a:rPr>
                              </m:ctrlPr>
                            </m:sSupPr>
                            <m:e>
                              <m:r>
                                <a:rPr lang="en-US" b="0" i="1" dirty="0" smtClean="0">
                                  <a:latin typeface="Cambria Math" panose="02040503050406030204" pitchFamily="18" charset="0"/>
                                </a:rPr>
                                <m:t>𝑐</m:t>
                              </m:r>
                            </m:e>
                            <m:sup>
                              <m:r>
                                <a:rPr lang="en-US" b="0" i="1" dirty="0" smtClean="0">
                                  <a:latin typeface="Cambria Math" panose="02040503050406030204" pitchFamily="18" charset="0"/>
                                </a:rPr>
                                <m:t>2</m:t>
                              </m:r>
                            </m:sup>
                          </m:sSup>
                        </m:den>
                      </m:f>
                      <m:f>
                        <m:fPr>
                          <m:ctrlPr>
                            <a:rPr lang="en-US" b="0" i="1" dirty="0" smtClean="0">
                              <a:latin typeface="Cambria Math" panose="02040503050406030204" pitchFamily="18" charset="0"/>
                            </a:rPr>
                          </m:ctrlPr>
                        </m:fPr>
                        <m:num>
                          <m:sSup>
                            <m:sSupPr>
                              <m:ctrlPr>
                                <a:rPr lang="en-US" b="0" i="1" dirty="0" smtClean="0">
                                  <a:latin typeface="Cambria Math" panose="02040503050406030204" pitchFamily="18" charset="0"/>
                                </a:rPr>
                              </m:ctrlPr>
                            </m:sSupPr>
                            <m:e>
                              <m:r>
                                <a:rPr lang="en-US" b="0" i="1" dirty="0" smtClean="0">
                                  <a:latin typeface="Cambria Math" panose="02040503050406030204" pitchFamily="18" charset="0"/>
                                </a:rPr>
                                <m:t>𝜕</m:t>
                              </m:r>
                            </m:e>
                            <m:sup>
                              <m:r>
                                <a:rPr lang="en-US" b="0" i="1" dirty="0" smtClean="0">
                                  <a:latin typeface="Cambria Math" panose="02040503050406030204" pitchFamily="18" charset="0"/>
                                </a:rPr>
                                <m:t>2</m:t>
                              </m:r>
                            </m:sup>
                          </m:sSup>
                          <m:acc>
                            <m:accPr>
                              <m:chr m:val="⃗"/>
                              <m:ctrlPr>
                                <a:rPr lang="en-US" b="0" i="1" dirty="0" smtClean="0">
                                  <a:latin typeface="Cambria Math" panose="02040503050406030204" pitchFamily="18" charset="0"/>
                                </a:rPr>
                              </m:ctrlPr>
                            </m:accPr>
                            <m:e>
                              <m:r>
                                <a:rPr lang="en-US" b="0" i="1" dirty="0" smtClean="0">
                                  <a:latin typeface="Cambria Math" panose="02040503050406030204" pitchFamily="18" charset="0"/>
                                </a:rPr>
                                <m:t>𝐸</m:t>
                              </m:r>
                            </m:e>
                          </m:acc>
                        </m:num>
                        <m:den>
                          <m:r>
                            <a:rPr lang="en-US" b="0" i="1" dirty="0" smtClean="0">
                              <a:latin typeface="Cambria Math" panose="02040503050406030204" pitchFamily="18" charset="0"/>
                            </a:rPr>
                            <m:t>𝜕</m:t>
                          </m:r>
                          <m:sSup>
                            <m:sSupPr>
                              <m:ctrlPr>
                                <a:rPr lang="en-US" b="0" i="1" dirty="0" smtClean="0">
                                  <a:latin typeface="Cambria Math" panose="02040503050406030204" pitchFamily="18" charset="0"/>
                                </a:rPr>
                              </m:ctrlPr>
                            </m:sSupPr>
                            <m:e>
                              <m:r>
                                <a:rPr lang="en-US" b="0" i="1" dirty="0" smtClean="0">
                                  <a:latin typeface="Cambria Math" panose="02040503050406030204" pitchFamily="18" charset="0"/>
                                </a:rPr>
                                <m:t>𝑡</m:t>
                              </m:r>
                            </m:e>
                            <m:sup>
                              <m:r>
                                <a:rPr lang="en-US" b="0" i="1" dirty="0" smtClean="0">
                                  <a:latin typeface="Cambria Math" panose="02040503050406030204" pitchFamily="18" charset="0"/>
                                </a:rPr>
                                <m:t>2</m:t>
                              </m:r>
                            </m:sup>
                          </m:sSup>
                        </m:den>
                      </m:f>
                      <m:r>
                        <a:rPr lang="en-US" b="0" i="1" dirty="0" smtClean="0">
                          <a:latin typeface="Cambria Math" panose="02040503050406030204" pitchFamily="18" charset="0"/>
                        </a:rPr>
                        <m:t>=</m:t>
                      </m:r>
                      <m:f>
                        <m:fPr>
                          <m:ctrlPr>
                            <a:rPr lang="en-US" b="0" i="1" dirty="0" smtClean="0">
                              <a:latin typeface="Cambria Math" panose="02040503050406030204" pitchFamily="18" charset="0"/>
                            </a:rPr>
                          </m:ctrlPr>
                        </m:fPr>
                        <m:num>
                          <m:r>
                            <a:rPr lang="en-US" b="0" i="1" dirty="0" smtClean="0">
                              <a:latin typeface="Cambria Math" panose="02040503050406030204" pitchFamily="18" charset="0"/>
                            </a:rPr>
                            <m:t>1</m:t>
                          </m:r>
                        </m:num>
                        <m:den>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𝜖</m:t>
                              </m:r>
                            </m:e>
                            <m:sub>
                              <m:r>
                                <a:rPr lang="en-US" b="0" i="1" dirty="0" smtClean="0">
                                  <a:latin typeface="Cambria Math" panose="02040503050406030204" pitchFamily="18" charset="0"/>
                                </a:rPr>
                                <m:t>0</m:t>
                              </m:r>
                            </m:sub>
                          </m:sSub>
                          <m:sSup>
                            <m:sSupPr>
                              <m:ctrlPr>
                                <a:rPr lang="en-US" b="0" i="1" dirty="0" smtClean="0">
                                  <a:latin typeface="Cambria Math" panose="02040503050406030204" pitchFamily="18" charset="0"/>
                                </a:rPr>
                              </m:ctrlPr>
                            </m:sSupPr>
                            <m:e>
                              <m:r>
                                <a:rPr lang="en-US" b="0" i="1" dirty="0" smtClean="0">
                                  <a:latin typeface="Cambria Math" panose="02040503050406030204" pitchFamily="18" charset="0"/>
                                </a:rPr>
                                <m:t>𝑐</m:t>
                              </m:r>
                            </m:e>
                            <m:sup>
                              <m:r>
                                <a:rPr lang="en-US" b="0" i="1" dirty="0" smtClean="0">
                                  <a:latin typeface="Cambria Math" panose="02040503050406030204" pitchFamily="18" charset="0"/>
                                </a:rPr>
                                <m:t>2</m:t>
                              </m:r>
                            </m:sup>
                          </m:sSup>
                        </m:den>
                      </m:f>
                      <m:f>
                        <m:fPr>
                          <m:ctrlPr>
                            <a:rPr lang="en-US" b="0" i="1" dirty="0" smtClean="0">
                              <a:latin typeface="Cambria Math" panose="02040503050406030204" pitchFamily="18" charset="0"/>
                            </a:rPr>
                          </m:ctrlPr>
                        </m:fPr>
                        <m:num>
                          <m:sSup>
                            <m:sSupPr>
                              <m:ctrlPr>
                                <a:rPr lang="en-US" b="0" i="1" dirty="0" smtClean="0">
                                  <a:latin typeface="Cambria Math" panose="02040503050406030204" pitchFamily="18" charset="0"/>
                                </a:rPr>
                              </m:ctrlPr>
                            </m:sSupPr>
                            <m:e>
                              <m:r>
                                <a:rPr lang="en-US" b="0" i="1" dirty="0" smtClean="0">
                                  <a:latin typeface="Cambria Math" panose="02040503050406030204" pitchFamily="18" charset="0"/>
                                </a:rPr>
                                <m:t>𝜕</m:t>
                              </m:r>
                            </m:e>
                            <m:sup>
                              <m:r>
                                <a:rPr lang="en-US" b="0" i="1" dirty="0" smtClean="0">
                                  <a:latin typeface="Cambria Math" panose="02040503050406030204" pitchFamily="18" charset="0"/>
                                </a:rPr>
                                <m:t>2</m:t>
                              </m:r>
                            </m:sup>
                          </m:sSup>
                          <m:acc>
                            <m:accPr>
                              <m:chr m:val="⃗"/>
                              <m:ctrlPr>
                                <a:rPr lang="en-US" b="0" i="1" dirty="0" smtClean="0">
                                  <a:latin typeface="Cambria Math" panose="02040503050406030204" pitchFamily="18" charset="0"/>
                                </a:rPr>
                              </m:ctrlPr>
                            </m:accPr>
                            <m:e>
                              <m:r>
                                <a:rPr lang="en-US" b="0" i="1" dirty="0" smtClean="0">
                                  <a:latin typeface="Cambria Math" panose="02040503050406030204" pitchFamily="18" charset="0"/>
                                </a:rPr>
                                <m:t>𝑃</m:t>
                              </m:r>
                            </m:e>
                          </m:acc>
                        </m:num>
                        <m:den>
                          <m:r>
                            <a:rPr lang="en-US" b="0" i="1" dirty="0" smtClean="0">
                              <a:latin typeface="Cambria Math" panose="02040503050406030204" pitchFamily="18" charset="0"/>
                            </a:rPr>
                            <m:t>𝜕</m:t>
                          </m:r>
                          <m:sSup>
                            <m:sSupPr>
                              <m:ctrlPr>
                                <a:rPr lang="en-US" b="0" i="1" dirty="0" smtClean="0">
                                  <a:latin typeface="Cambria Math" panose="02040503050406030204" pitchFamily="18" charset="0"/>
                                </a:rPr>
                              </m:ctrlPr>
                            </m:sSupPr>
                            <m:e>
                              <m:r>
                                <a:rPr lang="en-US" b="0" i="1" dirty="0" smtClean="0">
                                  <a:latin typeface="Cambria Math" panose="02040503050406030204" pitchFamily="18" charset="0"/>
                                </a:rPr>
                                <m:t>𝑡</m:t>
                              </m:r>
                            </m:e>
                            <m:sup>
                              <m:r>
                                <a:rPr lang="en-US" b="0" i="1" dirty="0" smtClean="0">
                                  <a:latin typeface="Cambria Math" panose="02040503050406030204" pitchFamily="18" charset="0"/>
                                </a:rPr>
                                <m:t>2</m:t>
                              </m:r>
                            </m:sup>
                          </m:sSup>
                        </m:den>
                      </m:f>
                    </m:oMath>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𝜖</m:t>
                          </m:r>
                        </m:e>
                        <m:sub>
                          <m:r>
                            <a:rPr lang="en-US" b="0" i="1" smtClean="0">
                              <a:latin typeface="Cambria Math" panose="02040503050406030204" pitchFamily="18" charset="0"/>
                            </a:rPr>
                            <m:t>0</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𝜇</m:t>
                          </m:r>
                        </m:e>
                        <m:sub>
                          <m:r>
                            <a:rPr lang="en-US" b="0" i="1" smtClean="0">
                              <a:latin typeface="Cambria Math" panose="02040503050406030204" pitchFamily="18" charset="0"/>
                            </a:rPr>
                            <m:t>0</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𝑐</m:t>
                              </m:r>
                            </m:e>
                            <m:sup>
                              <m:r>
                                <a:rPr lang="en-US" b="0" i="1" smtClean="0">
                                  <a:latin typeface="Cambria Math" panose="02040503050406030204" pitchFamily="18" charset="0"/>
                                </a:rPr>
                                <m:t>2</m:t>
                              </m:r>
                            </m:sup>
                          </m:sSup>
                        </m:den>
                      </m:f>
                    </m:oMath>
                  </m:oMathPara>
                </a14:m>
                <a:endParaRPr lang="en-US" dirty="0"/>
              </a:p>
            </p:txBody>
          </p:sp>
        </mc:Choice>
        <mc:Fallback xmlns="">
          <p:sp>
            <p:nvSpPr>
              <p:cNvPr id="3" name="Content Placeholder 2">
                <a:extLst>
                  <a:ext uri="{FF2B5EF4-FFF2-40B4-BE49-F238E27FC236}">
                    <a16:creationId xmlns:a16="http://schemas.microsoft.com/office/drawing/2014/main" id="{A09A2220-EF01-4CE9-BB21-F6CC14107229}"/>
                  </a:ext>
                </a:extLst>
              </p:cNvPr>
              <p:cNvSpPr>
                <a:spLocks noGrp="1" noRot="1" noChangeAspect="1" noMove="1" noResize="1" noEditPoints="1" noAdjustHandles="1" noChangeArrowheads="1" noChangeShapeType="1" noTextEdit="1"/>
              </p:cNvSpPr>
              <p:nvPr>
                <p:ph idx="1"/>
              </p:nvPr>
            </p:nvSpPr>
            <p:spPr>
              <a:xfrm>
                <a:off x="1218883" y="914400"/>
                <a:ext cx="10360501" cy="5668963"/>
              </a:xfrm>
              <a:blipFill>
                <a:blip r:embed="rId2"/>
                <a:stretch>
                  <a:fillRect l="-647" t="-2258"/>
                </a:stretch>
              </a:blipFill>
            </p:spPr>
            <p:txBody>
              <a:bodyPr/>
              <a:lstStyle/>
              <a:p>
                <a:r>
                  <a:rPr lang="en-US">
                    <a:noFill/>
                  </a:rPr>
                  <a:t> </a:t>
                </a:r>
              </a:p>
            </p:txBody>
          </p:sp>
        </mc:Fallback>
      </mc:AlternateContent>
    </p:spTree>
    <p:extLst>
      <p:ext uri="{BB962C8B-B14F-4D97-AF65-F5344CB8AC3E}">
        <p14:creationId xmlns:p14="http://schemas.microsoft.com/office/powerpoint/2010/main" val="640173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8551A-9CCA-4154-96FE-BC7207E037C6}"/>
              </a:ext>
            </a:extLst>
          </p:cNvPr>
          <p:cNvSpPr>
            <a:spLocks noGrp="1"/>
          </p:cNvSpPr>
          <p:nvPr>
            <p:ph type="title"/>
          </p:nvPr>
        </p:nvSpPr>
        <p:spPr>
          <a:xfrm>
            <a:off x="1218883" y="274637"/>
            <a:ext cx="10360501" cy="563563"/>
          </a:xfrm>
        </p:spPr>
        <p:txBody>
          <a:bodyPr>
            <a:normAutofit fontScale="90000"/>
          </a:bodyPr>
          <a:lstStyle/>
          <a:p>
            <a:r>
              <a:rPr lang="en-US" dirty="0">
                <a:solidFill>
                  <a:schemeClr val="accent1"/>
                </a:solidFill>
              </a:rPr>
              <a:t>Wave Propagation</a:t>
            </a:r>
            <a:endParaRPr lang="en-US" dirty="0"/>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D328DE77-FFD8-41ED-A250-EF5E2663E6FE}"/>
                  </a:ext>
                </a:extLst>
              </p:cNvPr>
              <p:cNvSpPr>
                <a:spLocks noGrp="1"/>
              </p:cNvSpPr>
              <p:nvPr>
                <p:ph idx="1"/>
              </p:nvPr>
            </p:nvSpPr>
            <p:spPr>
              <a:xfrm>
                <a:off x="1218882" y="868362"/>
                <a:ext cx="10360501" cy="5715001"/>
              </a:xfrm>
            </p:spPr>
            <p:txBody>
              <a:bodyPr>
                <a:normAutofit lnSpcReduction="10000"/>
              </a:bodyPr>
              <a:lstStyle/>
              <a:p>
                <a:pPr marL="0" indent="0">
                  <a:buNone/>
                </a:pPr>
                <a:r>
                  <a:rPr lang="en-US" dirty="0"/>
                  <a:t>We are interested in </a:t>
                </a:r>
                <a:r>
                  <a:rPr lang="en-US" dirty="0">
                    <a:solidFill>
                      <a:schemeClr val="accent1"/>
                    </a:solidFill>
                  </a:rPr>
                  <a:t>transverse field</a:t>
                </a:r>
                <a:r>
                  <a:rPr lang="en-US" dirty="0"/>
                  <a:t> which satisfy</a:t>
                </a:r>
              </a:p>
              <a:p>
                <a:pPr marL="0" indent="0">
                  <a:buNone/>
                </a:pPr>
                <a14:m>
                  <m:oMathPara xmlns:m="http://schemas.openxmlformats.org/officeDocument/2006/math">
                    <m:oMathParaPr>
                      <m:jc m:val="centerGroup"/>
                    </m:oMathParaPr>
                    <m:oMath xmlns:m="http://schemas.openxmlformats.org/officeDocument/2006/math">
                      <m:r>
                        <a:rPr lang="en-US" b="0" i="0" smtClean="0">
                          <a:latin typeface="Cambria Math" panose="02040503050406030204" pitchFamily="18" charset="0"/>
                        </a:rPr>
                        <m:t>𝛻</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𝐸</m:t>
                          </m:r>
                        </m:e>
                      </m:acc>
                      <m:r>
                        <a:rPr lang="en-US" b="0" i="1" dirty="0" smtClean="0">
                          <a:latin typeface="Cambria Math" panose="02040503050406030204" pitchFamily="18" charset="0"/>
                        </a:rPr>
                        <m:t>=0</m:t>
                      </m:r>
                    </m:oMath>
                  </m:oMathPara>
                </a14:m>
                <a:endParaRPr lang="en-US" dirty="0"/>
              </a:p>
              <a:p>
                <a:pPr marL="0" indent="0">
                  <a:buNone/>
                </a:pPr>
                <a:r>
                  <a:rPr lang="en-US" dirty="0"/>
                  <a:t>The wave equation becomes</a:t>
                </a:r>
              </a:p>
              <a:p>
                <a:pPr marL="0" indent="0">
                  <a:buNone/>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0" smtClean="0">
                              <a:latin typeface="Cambria Math" panose="02040503050406030204" pitchFamily="18" charset="0"/>
                            </a:rPr>
                            <m:t>𝛻</m:t>
                          </m:r>
                        </m:e>
                        <m:sup>
                          <m:r>
                            <a:rPr lang="en-US" b="0" i="1" smtClean="0">
                              <a:latin typeface="Cambria Math" panose="02040503050406030204" pitchFamily="18" charset="0"/>
                            </a:rPr>
                            <m:t>2</m:t>
                          </m:r>
                        </m:sup>
                      </m:sSup>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𝐸</m:t>
                          </m:r>
                        </m:e>
                      </m:acc>
                      <m:r>
                        <a:rPr lang="en-US" b="0" i="1" dirty="0" smtClean="0">
                          <a:latin typeface="Cambria Math" panose="02040503050406030204" pitchFamily="18" charset="0"/>
                        </a:rPr>
                        <m:t>−</m:t>
                      </m:r>
                      <m:f>
                        <m:fPr>
                          <m:ctrlPr>
                            <a:rPr lang="en-US" b="0" i="1" dirty="0" smtClean="0">
                              <a:latin typeface="Cambria Math" panose="02040503050406030204" pitchFamily="18" charset="0"/>
                            </a:rPr>
                          </m:ctrlPr>
                        </m:fPr>
                        <m:num>
                          <m:r>
                            <a:rPr lang="en-US" b="0" i="1" dirty="0" smtClean="0">
                              <a:latin typeface="Cambria Math" panose="02040503050406030204" pitchFamily="18" charset="0"/>
                            </a:rPr>
                            <m:t>1</m:t>
                          </m:r>
                        </m:num>
                        <m:den>
                          <m:sSup>
                            <m:sSupPr>
                              <m:ctrlPr>
                                <a:rPr lang="en-US" b="0" i="1" dirty="0" smtClean="0">
                                  <a:latin typeface="Cambria Math" panose="02040503050406030204" pitchFamily="18" charset="0"/>
                                </a:rPr>
                              </m:ctrlPr>
                            </m:sSupPr>
                            <m:e>
                              <m:r>
                                <a:rPr lang="en-US" b="0" i="1" dirty="0" smtClean="0">
                                  <a:latin typeface="Cambria Math" panose="02040503050406030204" pitchFamily="18" charset="0"/>
                                </a:rPr>
                                <m:t>𝑐</m:t>
                              </m:r>
                            </m:e>
                            <m:sup>
                              <m:r>
                                <a:rPr lang="en-US" b="0" i="1" dirty="0" smtClean="0">
                                  <a:latin typeface="Cambria Math" panose="02040503050406030204" pitchFamily="18" charset="0"/>
                                </a:rPr>
                                <m:t>2</m:t>
                              </m:r>
                            </m:sup>
                          </m:sSup>
                        </m:den>
                      </m:f>
                      <m:f>
                        <m:fPr>
                          <m:ctrlPr>
                            <a:rPr lang="en-US" b="0" i="1" dirty="0" smtClean="0">
                              <a:latin typeface="Cambria Math" panose="02040503050406030204" pitchFamily="18" charset="0"/>
                            </a:rPr>
                          </m:ctrlPr>
                        </m:fPr>
                        <m:num>
                          <m:sSup>
                            <m:sSupPr>
                              <m:ctrlPr>
                                <a:rPr lang="en-US" b="0" i="1" dirty="0" smtClean="0">
                                  <a:latin typeface="Cambria Math" panose="02040503050406030204" pitchFamily="18" charset="0"/>
                                </a:rPr>
                              </m:ctrlPr>
                            </m:sSupPr>
                            <m:e>
                              <m:r>
                                <a:rPr lang="en-US" b="0" i="1" dirty="0" smtClean="0">
                                  <a:latin typeface="Cambria Math" panose="02040503050406030204" pitchFamily="18" charset="0"/>
                                </a:rPr>
                                <m:t>𝜕</m:t>
                              </m:r>
                            </m:e>
                            <m:sup>
                              <m:r>
                                <a:rPr lang="en-US" b="0" i="1" dirty="0" smtClean="0">
                                  <a:latin typeface="Cambria Math" panose="02040503050406030204" pitchFamily="18" charset="0"/>
                                </a:rPr>
                                <m:t>2</m:t>
                              </m:r>
                            </m:sup>
                          </m:sSup>
                          <m:acc>
                            <m:accPr>
                              <m:chr m:val="⃗"/>
                              <m:ctrlPr>
                                <a:rPr lang="en-US" b="0" i="1" dirty="0" smtClean="0">
                                  <a:latin typeface="Cambria Math" panose="02040503050406030204" pitchFamily="18" charset="0"/>
                                </a:rPr>
                              </m:ctrlPr>
                            </m:accPr>
                            <m:e>
                              <m:r>
                                <a:rPr lang="en-US" b="0" i="1" dirty="0" smtClean="0">
                                  <a:latin typeface="Cambria Math" panose="02040503050406030204" pitchFamily="18" charset="0"/>
                                </a:rPr>
                                <m:t>𝐸</m:t>
                              </m:r>
                            </m:e>
                          </m:acc>
                        </m:num>
                        <m:den>
                          <m:r>
                            <a:rPr lang="en-US" b="0" i="1" dirty="0" smtClean="0">
                              <a:latin typeface="Cambria Math" panose="02040503050406030204" pitchFamily="18" charset="0"/>
                            </a:rPr>
                            <m:t>𝜕</m:t>
                          </m:r>
                          <m:sSup>
                            <m:sSupPr>
                              <m:ctrlPr>
                                <a:rPr lang="en-US" b="0" i="1" dirty="0" smtClean="0">
                                  <a:latin typeface="Cambria Math" panose="02040503050406030204" pitchFamily="18" charset="0"/>
                                </a:rPr>
                              </m:ctrlPr>
                            </m:sSupPr>
                            <m:e>
                              <m:r>
                                <a:rPr lang="en-US" b="0" i="1" dirty="0" smtClean="0">
                                  <a:latin typeface="Cambria Math" panose="02040503050406030204" pitchFamily="18" charset="0"/>
                                </a:rPr>
                                <m:t>𝑡</m:t>
                              </m:r>
                            </m:e>
                            <m:sup>
                              <m:r>
                                <a:rPr lang="en-US" b="0" i="1" dirty="0" smtClean="0">
                                  <a:latin typeface="Cambria Math" panose="02040503050406030204" pitchFamily="18" charset="0"/>
                                </a:rPr>
                                <m:t>2</m:t>
                              </m:r>
                            </m:sup>
                          </m:sSup>
                        </m:den>
                      </m:f>
                      <m:r>
                        <a:rPr lang="en-US" b="0" i="1" dirty="0" smtClean="0">
                          <a:latin typeface="Cambria Math" panose="02040503050406030204" pitchFamily="18" charset="0"/>
                        </a:rPr>
                        <m:t>=</m:t>
                      </m:r>
                      <m:f>
                        <m:fPr>
                          <m:ctrlPr>
                            <a:rPr lang="en-US" b="0" i="1" dirty="0" smtClean="0">
                              <a:latin typeface="Cambria Math" panose="02040503050406030204" pitchFamily="18" charset="0"/>
                            </a:rPr>
                          </m:ctrlPr>
                        </m:fPr>
                        <m:num>
                          <m:r>
                            <a:rPr lang="en-US" b="0" i="1" dirty="0" smtClean="0">
                              <a:latin typeface="Cambria Math" panose="02040503050406030204" pitchFamily="18" charset="0"/>
                            </a:rPr>
                            <m:t>1</m:t>
                          </m:r>
                        </m:num>
                        <m:den>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𝜖</m:t>
                              </m:r>
                            </m:e>
                            <m:sub>
                              <m:r>
                                <a:rPr lang="en-US" b="0" i="1" dirty="0" smtClean="0">
                                  <a:latin typeface="Cambria Math" panose="02040503050406030204" pitchFamily="18" charset="0"/>
                                </a:rPr>
                                <m:t>0</m:t>
                              </m:r>
                            </m:sub>
                          </m:sSub>
                          <m:sSup>
                            <m:sSupPr>
                              <m:ctrlPr>
                                <a:rPr lang="en-US" b="0" i="1" dirty="0" smtClean="0">
                                  <a:latin typeface="Cambria Math" panose="02040503050406030204" pitchFamily="18" charset="0"/>
                                </a:rPr>
                              </m:ctrlPr>
                            </m:sSupPr>
                            <m:e>
                              <m:r>
                                <a:rPr lang="en-US" b="0" i="1" dirty="0" smtClean="0">
                                  <a:latin typeface="Cambria Math" panose="02040503050406030204" pitchFamily="18" charset="0"/>
                                </a:rPr>
                                <m:t>𝑐</m:t>
                              </m:r>
                            </m:e>
                            <m:sup>
                              <m:r>
                                <a:rPr lang="en-US" b="0" i="1" dirty="0" smtClean="0">
                                  <a:latin typeface="Cambria Math" panose="02040503050406030204" pitchFamily="18" charset="0"/>
                                </a:rPr>
                                <m:t>2</m:t>
                              </m:r>
                            </m:sup>
                          </m:sSup>
                        </m:den>
                      </m:f>
                      <m:f>
                        <m:fPr>
                          <m:ctrlPr>
                            <a:rPr lang="en-US" b="0" i="1" dirty="0" smtClean="0">
                              <a:latin typeface="Cambria Math" panose="02040503050406030204" pitchFamily="18" charset="0"/>
                            </a:rPr>
                          </m:ctrlPr>
                        </m:fPr>
                        <m:num>
                          <m:sSup>
                            <m:sSupPr>
                              <m:ctrlPr>
                                <a:rPr lang="en-US" b="0" i="1" dirty="0" smtClean="0">
                                  <a:latin typeface="Cambria Math" panose="02040503050406030204" pitchFamily="18" charset="0"/>
                                </a:rPr>
                              </m:ctrlPr>
                            </m:sSupPr>
                            <m:e>
                              <m:r>
                                <a:rPr lang="en-US" b="0" i="1" dirty="0" smtClean="0">
                                  <a:latin typeface="Cambria Math" panose="02040503050406030204" pitchFamily="18" charset="0"/>
                                </a:rPr>
                                <m:t>𝜕</m:t>
                              </m:r>
                            </m:e>
                            <m:sup>
                              <m:r>
                                <a:rPr lang="en-US" b="0" i="1" dirty="0" smtClean="0">
                                  <a:latin typeface="Cambria Math" panose="02040503050406030204" pitchFamily="18" charset="0"/>
                                </a:rPr>
                                <m:t>2</m:t>
                              </m:r>
                            </m:sup>
                          </m:sSup>
                          <m:acc>
                            <m:accPr>
                              <m:chr m:val="⃗"/>
                              <m:ctrlPr>
                                <a:rPr lang="en-US" b="0" i="1" dirty="0" smtClean="0">
                                  <a:latin typeface="Cambria Math" panose="02040503050406030204" pitchFamily="18" charset="0"/>
                                </a:rPr>
                              </m:ctrlPr>
                            </m:accPr>
                            <m:e>
                              <m:r>
                                <a:rPr lang="en-US" b="0" i="1" dirty="0" smtClean="0">
                                  <a:latin typeface="Cambria Math" panose="02040503050406030204" pitchFamily="18" charset="0"/>
                                </a:rPr>
                                <m:t>𝑃</m:t>
                              </m:r>
                            </m:e>
                          </m:acc>
                        </m:num>
                        <m:den>
                          <m:r>
                            <a:rPr lang="en-US" b="0" i="1" dirty="0" smtClean="0">
                              <a:latin typeface="Cambria Math" panose="02040503050406030204" pitchFamily="18" charset="0"/>
                            </a:rPr>
                            <m:t>𝜕</m:t>
                          </m:r>
                          <m:sSup>
                            <m:sSupPr>
                              <m:ctrlPr>
                                <a:rPr lang="en-US" b="0" i="1" dirty="0" smtClean="0">
                                  <a:latin typeface="Cambria Math" panose="02040503050406030204" pitchFamily="18" charset="0"/>
                                </a:rPr>
                              </m:ctrlPr>
                            </m:sSupPr>
                            <m:e>
                              <m:r>
                                <a:rPr lang="en-US" b="0" i="1" dirty="0" smtClean="0">
                                  <a:latin typeface="Cambria Math" panose="02040503050406030204" pitchFamily="18" charset="0"/>
                                </a:rPr>
                                <m:t>𝑡</m:t>
                              </m:r>
                            </m:e>
                            <m:sup>
                              <m:r>
                                <a:rPr lang="en-US" b="0" i="1" dirty="0" smtClean="0">
                                  <a:latin typeface="Cambria Math" panose="02040503050406030204" pitchFamily="18" charset="0"/>
                                </a:rPr>
                                <m:t>2</m:t>
                              </m:r>
                            </m:sup>
                          </m:sSup>
                        </m:den>
                      </m:f>
                    </m:oMath>
                  </m:oMathPara>
                </a14:m>
                <a:endParaRPr lang="en-US" dirty="0"/>
              </a:p>
              <a:p>
                <a:pPr marL="0" indent="0">
                  <a:buNone/>
                </a:pPr>
                <a:r>
                  <a:rPr lang="en-US" dirty="0"/>
                  <a:t>For simplicity we assume a </a:t>
                </a:r>
                <a:r>
                  <a:rPr lang="en-US" dirty="0">
                    <a:solidFill>
                      <a:schemeClr val="accent1"/>
                    </a:solidFill>
                  </a:rPr>
                  <a:t>single component </a:t>
                </a:r>
                <a:r>
                  <a:rPr lang="en-US" dirty="0"/>
                  <a:t>of a </a:t>
                </a:r>
                <a:r>
                  <a:rPr lang="en-US" dirty="0">
                    <a:solidFill>
                      <a:schemeClr val="accent1"/>
                    </a:solidFill>
                  </a:rPr>
                  <a:t>monochromatic field</a:t>
                </a:r>
                <a:r>
                  <a:rPr lang="en-US" dirty="0"/>
                  <a:t> with frequency </a:t>
                </a:r>
                <a14:m>
                  <m:oMath xmlns:m="http://schemas.openxmlformats.org/officeDocument/2006/math">
                    <m:r>
                      <a:rPr lang="en-US" b="0" i="1" smtClean="0">
                        <a:latin typeface="Cambria Math" panose="02040503050406030204" pitchFamily="18" charset="0"/>
                      </a:rPr>
                      <m:t>𝜈</m:t>
                    </m:r>
                    <m:r>
                      <a:rPr lang="en-US" b="0" i="1" smtClean="0">
                        <a:latin typeface="Cambria Math" panose="02040503050406030204" pitchFamily="18" charset="0"/>
                      </a:rPr>
                      <m:t>=</m:t>
                    </m:r>
                    <m:r>
                      <a:rPr lang="en-US" b="0" i="1" smtClean="0">
                        <a:latin typeface="Cambria Math" panose="02040503050406030204" pitchFamily="18" charset="0"/>
                      </a:rPr>
                      <m:t>𝜔</m:t>
                    </m:r>
                    <m:r>
                      <a:rPr lang="en-US" b="0" i="1" smtClean="0">
                        <a:latin typeface="Cambria Math" panose="02040503050406030204" pitchFamily="18" charset="0"/>
                      </a:rPr>
                      <m:t>/2</m:t>
                    </m:r>
                    <m:r>
                      <a:rPr lang="en-US" b="0" i="1" smtClean="0">
                        <a:latin typeface="Cambria Math" panose="02040503050406030204" pitchFamily="18" charset="0"/>
                      </a:rPr>
                      <m:t>𝜋</m:t>
                    </m:r>
                  </m:oMath>
                </a14:m>
                <a:r>
                  <a:rPr lang="en-US" dirty="0"/>
                  <a:t> where</a:t>
                </a:r>
                <a:br>
                  <a:rPr lang="en-US" dirty="0"/>
                </a:br>
                <a:endParaRPr lang="en-US" dirty="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𝐸</m:t>
                      </m:r>
                      <m:d>
                        <m:dPr>
                          <m:ctrlPr>
                            <a:rPr lang="en-US" b="0" i="1" smtClean="0">
                              <a:latin typeface="Cambria Math" panose="02040503050406030204" pitchFamily="18" charset="0"/>
                            </a:rPr>
                          </m:ctrlPr>
                        </m:d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𝑟</m:t>
                              </m:r>
                            </m:e>
                          </m:acc>
                          <m:r>
                            <a:rPr lang="en-US" b="0" i="1" smtClean="0">
                              <a:latin typeface="Cambria Math" panose="02040503050406030204" pitchFamily="18" charset="0"/>
                            </a:rPr>
                            <m:t>,</m:t>
                          </m:r>
                          <m:r>
                            <a:rPr lang="en-US" b="0" i="1" smtClean="0">
                              <a:latin typeface="Cambria Math" panose="02040503050406030204" pitchFamily="18" charset="0"/>
                            </a:rPr>
                            <m:t>𝑡</m:t>
                          </m:r>
                        </m:e>
                      </m:d>
                      <m:r>
                        <a:rPr lang="en-US" b="0" i="1" smtClean="0">
                          <a:latin typeface="Cambria Math" panose="02040503050406030204" pitchFamily="18" charset="0"/>
                        </a:rPr>
                        <m:t>=</m:t>
                      </m:r>
                      <m:r>
                        <a:rPr lang="en-US" b="0" i="1" smtClean="0">
                          <a:latin typeface="Cambria Math" panose="02040503050406030204" pitchFamily="18" charset="0"/>
                        </a:rPr>
                        <m:t>ℰ</m:t>
                      </m:r>
                      <m:d>
                        <m:dPr>
                          <m:ctrlPr>
                            <a:rPr lang="en-US" b="0" i="1" smtClean="0">
                              <a:latin typeface="Cambria Math" panose="02040503050406030204" pitchFamily="18" charset="0"/>
                            </a:rPr>
                          </m:ctrlPr>
                        </m:d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𝑟</m:t>
                              </m:r>
                            </m:e>
                          </m:acc>
                          <m:r>
                            <a:rPr lang="en-US" b="0" i="1" smtClean="0">
                              <a:latin typeface="Cambria Math" panose="02040503050406030204" pitchFamily="18" charset="0"/>
                            </a:rPr>
                            <m:t>,</m:t>
                          </m:r>
                          <m:r>
                            <a:rPr lang="en-US" b="0" i="1" smtClean="0">
                              <a:latin typeface="Cambria Math" panose="02040503050406030204" pitchFamily="18" charset="0"/>
                            </a:rPr>
                            <m:t>𝜔</m:t>
                          </m:r>
                        </m:e>
                      </m:d>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m:t>
                          </m:r>
                          <m:r>
                            <a:rPr lang="en-US" b="0" i="1" smtClean="0">
                              <a:latin typeface="Cambria Math" panose="02040503050406030204" pitchFamily="18" charset="0"/>
                            </a:rPr>
                            <m:t>𝑖</m:t>
                          </m:r>
                          <m:r>
                            <a:rPr lang="en-US" b="0" i="1" smtClean="0">
                              <a:latin typeface="Cambria Math" panose="02040503050406030204" pitchFamily="18" charset="0"/>
                            </a:rPr>
                            <m:t>𝜔</m:t>
                          </m:r>
                          <m:r>
                            <a:rPr lang="en-US" b="0" i="1" smtClean="0">
                              <a:latin typeface="Cambria Math" panose="02040503050406030204" pitchFamily="18" charset="0"/>
                            </a:rPr>
                            <m:t>𝑡</m:t>
                          </m:r>
                        </m:sup>
                      </m:sSup>
                    </m:oMath>
                  </m:oMathPara>
                </a14:m>
                <a:endParaRPr lang="en-US" dirty="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𝑟</m:t>
                              </m:r>
                            </m:e>
                          </m:acc>
                          <m:r>
                            <a:rPr lang="en-US" b="0" i="1" smtClean="0">
                              <a:latin typeface="Cambria Math" panose="02040503050406030204" pitchFamily="18" charset="0"/>
                            </a:rPr>
                            <m:t>,</m:t>
                          </m:r>
                          <m:r>
                            <a:rPr lang="en-US" b="0" i="1" smtClean="0">
                              <a:latin typeface="Cambria Math" panose="02040503050406030204" pitchFamily="18" charset="0"/>
                            </a:rPr>
                            <m:t>𝑡</m:t>
                          </m:r>
                        </m:e>
                      </m:d>
                      <m:r>
                        <a:rPr lang="en-US" b="0" i="1" smtClean="0">
                          <a:latin typeface="Cambria Math" panose="02040503050406030204" pitchFamily="18" charset="0"/>
                        </a:rPr>
                        <m:t>=</m:t>
                      </m:r>
                      <m:r>
                        <a:rPr lang="en-US" b="0" i="1" smtClean="0">
                          <a:latin typeface="Cambria Math" panose="02040503050406030204" pitchFamily="18" charset="0"/>
                        </a:rPr>
                        <m:t>𝒫</m:t>
                      </m:r>
                      <m:d>
                        <m:dPr>
                          <m:ctrlPr>
                            <a:rPr lang="en-US" b="0" i="1" smtClean="0">
                              <a:latin typeface="Cambria Math" panose="02040503050406030204" pitchFamily="18" charset="0"/>
                            </a:rPr>
                          </m:ctrlPr>
                        </m:d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𝑟</m:t>
                              </m:r>
                            </m:e>
                          </m:acc>
                          <m:r>
                            <a:rPr lang="en-US" b="0" i="1" smtClean="0">
                              <a:latin typeface="Cambria Math" panose="02040503050406030204" pitchFamily="18" charset="0"/>
                            </a:rPr>
                            <m:t>,</m:t>
                          </m:r>
                          <m:r>
                            <a:rPr lang="en-US" b="0" i="1" smtClean="0">
                              <a:latin typeface="Cambria Math" panose="02040503050406030204" pitchFamily="18" charset="0"/>
                            </a:rPr>
                            <m:t>𝜔</m:t>
                          </m:r>
                        </m:e>
                      </m:d>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m:t>
                          </m:r>
                          <m:r>
                            <a:rPr lang="en-US" b="0" i="1" smtClean="0">
                              <a:latin typeface="Cambria Math" panose="02040503050406030204" pitchFamily="18" charset="0"/>
                            </a:rPr>
                            <m:t>𝑖</m:t>
                          </m:r>
                          <m:r>
                            <a:rPr lang="en-US" b="0" i="1" smtClean="0">
                              <a:latin typeface="Cambria Math" panose="02040503050406030204" pitchFamily="18" charset="0"/>
                            </a:rPr>
                            <m:t>𝜔</m:t>
                          </m:r>
                          <m:r>
                            <a:rPr lang="en-US" b="0" i="1" smtClean="0">
                              <a:latin typeface="Cambria Math" panose="02040503050406030204" pitchFamily="18" charset="0"/>
                            </a:rPr>
                            <m:t>𝑡</m:t>
                          </m:r>
                        </m:sup>
                      </m:sSup>
                    </m:oMath>
                  </m:oMathPara>
                </a14:m>
                <a:endParaRPr lang="en-US" dirty="0"/>
              </a:p>
              <a:p>
                <a:pPr marL="0" indent="0">
                  <a:buNone/>
                </a:pPr>
                <a:r>
                  <a:rPr lang="en-US" dirty="0"/>
                  <a:t>The terms </a:t>
                </a:r>
                <a14:m>
                  <m:oMath xmlns:m="http://schemas.openxmlformats.org/officeDocument/2006/math">
                    <m:r>
                      <a:rPr lang="en-US" b="0" i="1" smtClean="0">
                        <a:latin typeface="Cambria Math" panose="02040503050406030204" pitchFamily="18" charset="0"/>
                      </a:rPr>
                      <m:t>ℰ</m:t>
                    </m:r>
                    <m:d>
                      <m:dPr>
                        <m:ctrlPr>
                          <a:rPr lang="en-US" b="0" i="1" smtClean="0">
                            <a:latin typeface="Cambria Math" panose="02040503050406030204" pitchFamily="18" charset="0"/>
                          </a:rPr>
                        </m:ctrlPr>
                      </m:d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𝑟</m:t>
                            </m:r>
                          </m:e>
                        </m:acc>
                        <m:r>
                          <a:rPr lang="en-US" b="0" i="1" smtClean="0">
                            <a:latin typeface="Cambria Math" panose="02040503050406030204" pitchFamily="18" charset="0"/>
                          </a:rPr>
                          <m:t>,</m:t>
                        </m:r>
                        <m:r>
                          <a:rPr lang="en-US" b="0" i="1" smtClean="0">
                            <a:latin typeface="Cambria Math" panose="02040503050406030204" pitchFamily="18" charset="0"/>
                          </a:rPr>
                          <m:t>𝜔</m:t>
                        </m:r>
                      </m:e>
                    </m:d>
                    <m:r>
                      <a:rPr lang="en-US" b="0" i="1" smtClean="0">
                        <a:latin typeface="Cambria Math" panose="02040503050406030204" pitchFamily="18" charset="0"/>
                      </a:rPr>
                      <m:t>,</m:t>
                    </m:r>
                    <m:r>
                      <a:rPr lang="en-US" b="0" i="1" smtClean="0">
                        <a:latin typeface="Cambria Math" panose="02040503050406030204" pitchFamily="18" charset="0"/>
                      </a:rPr>
                      <m:t>𝒫</m:t>
                    </m:r>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𝑟</m:t>
                        </m:r>
                      </m:e>
                    </m:acc>
                    <m:r>
                      <a:rPr lang="en-US" b="0" i="1" smtClean="0">
                        <a:latin typeface="Cambria Math" panose="02040503050406030204" pitchFamily="18" charset="0"/>
                      </a:rPr>
                      <m:t>,</m:t>
                    </m:r>
                    <m:r>
                      <a:rPr lang="en-US" b="0" i="1" smtClean="0">
                        <a:latin typeface="Cambria Math" panose="02040503050406030204" pitchFamily="18" charset="0"/>
                      </a:rPr>
                      <m:t>𝜔</m:t>
                    </m:r>
                    <m:r>
                      <a:rPr lang="en-US" b="0" i="1" smtClean="0">
                        <a:latin typeface="Cambria Math" panose="02040503050406030204" pitchFamily="18" charset="0"/>
                      </a:rPr>
                      <m:t>)</m:t>
                    </m:r>
                  </m:oMath>
                </a14:m>
                <a:r>
                  <a:rPr lang="en-US" dirty="0"/>
                  <a:t> – known as </a:t>
                </a:r>
                <a:r>
                  <a:rPr lang="en-US" i="1" dirty="0">
                    <a:solidFill>
                      <a:schemeClr val="accent1"/>
                    </a:solidFill>
                  </a:rPr>
                  <a:t>envelopes</a:t>
                </a:r>
                <a:r>
                  <a:rPr lang="en-US" dirty="0"/>
                  <a:t> - vary slowly with time compared to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m:t>
                        </m:r>
                        <m:r>
                          <a:rPr lang="en-US" b="0" i="1" smtClean="0">
                            <a:latin typeface="Cambria Math" panose="02040503050406030204" pitchFamily="18" charset="0"/>
                          </a:rPr>
                          <m:t>𝑖</m:t>
                        </m:r>
                        <m:r>
                          <a:rPr lang="en-US" b="0" i="1" smtClean="0">
                            <a:latin typeface="Cambria Math" panose="02040503050406030204" pitchFamily="18" charset="0"/>
                          </a:rPr>
                          <m:t>𝜔</m:t>
                        </m:r>
                        <m:r>
                          <a:rPr lang="en-US" b="0" i="1" smtClean="0">
                            <a:latin typeface="Cambria Math" panose="02040503050406030204" pitchFamily="18" charset="0"/>
                          </a:rPr>
                          <m:t>𝑡</m:t>
                        </m:r>
                      </m:sup>
                    </m:sSup>
                  </m:oMath>
                </a14:m>
                <a:r>
                  <a:rPr lang="en-US" dirty="0"/>
                  <a:t>. Calculating the envelopes and multiplying them by the fast term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m:t>
                        </m:r>
                        <m:r>
                          <a:rPr lang="en-US" b="0" i="1" smtClean="0">
                            <a:latin typeface="Cambria Math" panose="02040503050406030204" pitchFamily="18" charset="0"/>
                          </a:rPr>
                          <m:t>𝑖</m:t>
                        </m:r>
                        <m:r>
                          <a:rPr lang="en-US" b="0" i="1" smtClean="0">
                            <a:latin typeface="Cambria Math" panose="02040503050406030204" pitchFamily="18" charset="0"/>
                          </a:rPr>
                          <m:t>𝜔</m:t>
                        </m:r>
                        <m:r>
                          <a:rPr lang="en-US" b="0" i="1" smtClean="0">
                            <a:latin typeface="Cambria Math" panose="02040503050406030204" pitchFamily="18" charset="0"/>
                          </a:rPr>
                          <m:t>𝑡</m:t>
                        </m:r>
                      </m:sup>
                    </m:sSup>
                  </m:oMath>
                </a14:m>
                <a:r>
                  <a:rPr lang="en-US" dirty="0"/>
                  <a:t> yields the final solutions.</a:t>
                </a:r>
              </a:p>
            </p:txBody>
          </p:sp>
        </mc:Choice>
        <mc:Fallback>
          <p:sp>
            <p:nvSpPr>
              <p:cNvPr id="3" name="Content Placeholder 2">
                <a:extLst>
                  <a:ext uri="{FF2B5EF4-FFF2-40B4-BE49-F238E27FC236}">
                    <a16:creationId xmlns:a16="http://schemas.microsoft.com/office/drawing/2014/main" id="{D328DE77-FFD8-41ED-A250-EF5E2663E6FE}"/>
                  </a:ext>
                </a:extLst>
              </p:cNvPr>
              <p:cNvSpPr>
                <a:spLocks noGrp="1" noRot="1" noChangeAspect="1" noMove="1" noResize="1" noEditPoints="1" noAdjustHandles="1" noChangeArrowheads="1" noChangeShapeType="1" noTextEdit="1"/>
              </p:cNvSpPr>
              <p:nvPr>
                <p:ph idx="1"/>
              </p:nvPr>
            </p:nvSpPr>
            <p:spPr>
              <a:xfrm>
                <a:off x="1218882" y="868362"/>
                <a:ext cx="10360501" cy="5715001"/>
              </a:xfrm>
              <a:blipFill>
                <a:blip r:embed="rId2"/>
                <a:stretch>
                  <a:fillRect l="-941" t="-2132" b="-746"/>
                </a:stretch>
              </a:blipFill>
            </p:spPr>
            <p:txBody>
              <a:bodyPr/>
              <a:lstStyle/>
              <a:p>
                <a:r>
                  <a:rPr lang="el-GR">
                    <a:noFill/>
                  </a:rPr>
                  <a:t> </a:t>
                </a:r>
              </a:p>
            </p:txBody>
          </p:sp>
        </mc:Fallback>
      </mc:AlternateContent>
    </p:spTree>
    <p:extLst>
      <p:ext uri="{BB962C8B-B14F-4D97-AF65-F5344CB8AC3E}">
        <p14:creationId xmlns:p14="http://schemas.microsoft.com/office/powerpoint/2010/main" val="2320711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95F23-75C9-4AAA-A12A-D7BDEEB800FD}"/>
              </a:ext>
            </a:extLst>
          </p:cNvPr>
          <p:cNvSpPr>
            <a:spLocks noGrp="1"/>
          </p:cNvSpPr>
          <p:nvPr>
            <p:ph type="title"/>
          </p:nvPr>
        </p:nvSpPr>
        <p:spPr>
          <a:xfrm>
            <a:off x="1218883" y="274637"/>
            <a:ext cx="10360501" cy="563563"/>
          </a:xfrm>
        </p:spPr>
        <p:txBody>
          <a:bodyPr>
            <a:normAutofit fontScale="90000"/>
          </a:bodyPr>
          <a:lstStyle/>
          <a:p>
            <a:r>
              <a:rPr lang="en-US" dirty="0">
                <a:solidFill>
                  <a:schemeClr val="accent1"/>
                </a:solidFill>
              </a:rPr>
              <a:t>Wave Propagation</a:t>
            </a:r>
            <a:endParaRPr lang="en-US" dirty="0"/>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81B2A45C-9410-47F2-801D-3894A862CFA9}"/>
                  </a:ext>
                </a:extLst>
              </p:cNvPr>
              <p:cNvSpPr>
                <a:spLocks noGrp="1"/>
              </p:cNvSpPr>
              <p:nvPr>
                <p:ph idx="1"/>
              </p:nvPr>
            </p:nvSpPr>
            <p:spPr>
              <a:xfrm>
                <a:off x="836612" y="838200"/>
                <a:ext cx="11352213" cy="3810000"/>
              </a:xfrm>
            </p:spPr>
            <p:txBody>
              <a:bodyPr>
                <a:normAutofit fontScale="77500" lnSpcReduction="20000"/>
              </a:bodyPr>
              <a:lstStyle/>
              <a:p>
                <a:pPr marL="0" indent="0">
                  <a:buNone/>
                </a:pPr>
                <a:r>
                  <a:rPr lang="en-US" dirty="0"/>
                  <a:t>The equation reduces to</a:t>
                </a:r>
              </a:p>
              <a:p>
                <a:pPr marL="0" indent="0">
                  <a:buNone/>
                </a:pPr>
                <a14:m>
                  <m:oMathPara xmlns:m="http://schemas.openxmlformats.org/officeDocument/2006/math">
                    <m:oMathParaPr>
                      <m:jc m:val="centerGroup"/>
                    </m:oMathParaPr>
                    <m:oMath xmlns:m="http://schemas.openxmlformats.org/officeDocument/2006/math">
                      <m:sSup>
                        <m:sSupPr>
                          <m:ctrlPr>
                            <a:rPr lang="en-US" i="1">
                              <a:latin typeface="Cambria Math" panose="02040503050406030204" pitchFamily="18" charset="0"/>
                            </a:rPr>
                          </m:ctrlPr>
                        </m:sSupPr>
                        <m:e>
                          <m:r>
                            <a:rPr lang="en-US">
                              <a:latin typeface="Cambria Math" panose="02040503050406030204" pitchFamily="18" charset="0"/>
                            </a:rPr>
                            <m:t>𝛻</m:t>
                          </m:r>
                        </m:e>
                        <m:sup>
                          <m:r>
                            <a:rPr lang="en-US" i="1">
                              <a:latin typeface="Cambria Math" panose="02040503050406030204" pitchFamily="18" charset="0"/>
                            </a:rPr>
                            <m:t>2</m:t>
                          </m:r>
                        </m:sup>
                      </m:sSup>
                      <m:r>
                        <a:rPr lang="en-US" i="1">
                          <a:latin typeface="Cambria Math" panose="02040503050406030204" pitchFamily="18" charset="0"/>
                        </a:rPr>
                        <m:t>ℰ</m:t>
                      </m:r>
                      <m:d>
                        <m:dPr>
                          <m:ctrlPr>
                            <a:rPr lang="en-US" i="1">
                              <a:latin typeface="Cambria Math" panose="02040503050406030204" pitchFamily="18" charset="0"/>
                            </a:rPr>
                          </m:ctrlPr>
                        </m:dPr>
                        <m:e>
                          <m:acc>
                            <m:accPr>
                              <m:chr m:val="⃗"/>
                              <m:ctrlPr>
                                <a:rPr lang="en-US" i="1">
                                  <a:latin typeface="Cambria Math" panose="02040503050406030204" pitchFamily="18" charset="0"/>
                                </a:rPr>
                              </m:ctrlPr>
                            </m:accPr>
                            <m:e>
                              <m:r>
                                <a:rPr lang="en-US" i="1">
                                  <a:latin typeface="Cambria Math" panose="02040503050406030204" pitchFamily="18" charset="0"/>
                                </a:rPr>
                                <m:t>𝑟</m:t>
                              </m:r>
                            </m:e>
                          </m:acc>
                          <m:r>
                            <a:rPr lang="en-US" i="1">
                              <a:latin typeface="Cambria Math" panose="02040503050406030204" pitchFamily="18" charset="0"/>
                            </a:rPr>
                            <m:t>,</m:t>
                          </m:r>
                          <m:r>
                            <a:rPr lang="en-US" i="1">
                              <a:latin typeface="Cambria Math" panose="02040503050406030204" pitchFamily="18" charset="0"/>
                            </a:rPr>
                            <m:t>𝜔</m:t>
                          </m:r>
                        </m:e>
                      </m:d>
                      <m:r>
                        <a:rPr lang="en-US" i="1">
                          <a:latin typeface="Cambria Math" panose="02040503050406030204" pitchFamily="18" charset="0"/>
                        </a:rPr>
                        <m:t>+</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𝜔</m:t>
                              </m:r>
                            </m:e>
                            <m:sup>
                              <m:r>
                                <a:rPr lang="en-US" i="1">
                                  <a:latin typeface="Cambria Math" panose="02040503050406030204" pitchFamily="18" charset="0"/>
                                </a:rPr>
                                <m:t>2</m:t>
                              </m:r>
                            </m:sup>
                          </m:sSup>
                        </m:num>
                        <m:den>
                          <m:sSup>
                            <m:sSupPr>
                              <m:ctrlPr>
                                <a:rPr lang="en-US" i="1">
                                  <a:latin typeface="Cambria Math" panose="02040503050406030204" pitchFamily="18" charset="0"/>
                                </a:rPr>
                              </m:ctrlPr>
                            </m:sSupPr>
                            <m:e>
                              <m:r>
                                <a:rPr lang="en-US" i="1">
                                  <a:latin typeface="Cambria Math" panose="02040503050406030204" pitchFamily="18" charset="0"/>
                                </a:rPr>
                                <m:t>𝑐</m:t>
                              </m:r>
                            </m:e>
                            <m:sup>
                              <m:r>
                                <a:rPr lang="en-US" i="1">
                                  <a:latin typeface="Cambria Math" panose="02040503050406030204" pitchFamily="18" charset="0"/>
                                </a:rPr>
                                <m:t>2</m:t>
                              </m:r>
                            </m:sup>
                          </m:sSup>
                        </m:den>
                      </m:f>
                      <m:r>
                        <a:rPr lang="en-US" i="1">
                          <a:latin typeface="Cambria Math" panose="02040503050406030204" pitchFamily="18" charset="0"/>
                        </a:rPr>
                        <m:t>ℰ</m:t>
                      </m:r>
                      <m:d>
                        <m:dPr>
                          <m:ctrlPr>
                            <a:rPr lang="en-US" i="1">
                              <a:latin typeface="Cambria Math" panose="02040503050406030204" pitchFamily="18" charset="0"/>
                            </a:rPr>
                          </m:ctrlPr>
                        </m:dPr>
                        <m:e>
                          <m:acc>
                            <m:accPr>
                              <m:chr m:val="⃗"/>
                              <m:ctrlPr>
                                <a:rPr lang="en-US" i="1">
                                  <a:latin typeface="Cambria Math" panose="02040503050406030204" pitchFamily="18" charset="0"/>
                                </a:rPr>
                              </m:ctrlPr>
                            </m:accPr>
                            <m:e>
                              <m:r>
                                <a:rPr lang="en-US" i="1">
                                  <a:latin typeface="Cambria Math" panose="02040503050406030204" pitchFamily="18" charset="0"/>
                                </a:rPr>
                                <m:t>𝑟</m:t>
                              </m:r>
                            </m:e>
                          </m:acc>
                          <m:r>
                            <a:rPr lang="en-US" i="1">
                              <a:latin typeface="Cambria Math" panose="02040503050406030204" pitchFamily="18" charset="0"/>
                            </a:rPr>
                            <m:t>,</m:t>
                          </m:r>
                          <m:r>
                            <a:rPr lang="en-US" i="1">
                              <a:latin typeface="Cambria Math" panose="02040503050406030204" pitchFamily="18" charset="0"/>
                            </a:rPr>
                            <m:t>𝜔</m:t>
                          </m:r>
                        </m:e>
                      </m:d>
                      <m:r>
                        <a:rPr lang="en-US" i="1">
                          <a:latin typeface="Cambria Math" panose="02040503050406030204" pitchFamily="18" charset="0"/>
                        </a:rPr>
                        <m:t>=−</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𝜔</m:t>
                              </m:r>
                            </m:e>
                            <m:sup>
                              <m:r>
                                <a:rPr lang="en-US" i="1">
                                  <a:latin typeface="Cambria Math" panose="02040503050406030204" pitchFamily="18" charset="0"/>
                                </a:rPr>
                                <m:t>2</m:t>
                              </m:r>
                            </m:sup>
                          </m:sSup>
                        </m:num>
                        <m:den>
                          <m:sSub>
                            <m:sSubPr>
                              <m:ctrlPr>
                                <a:rPr lang="en-US" i="1">
                                  <a:latin typeface="Cambria Math" panose="02040503050406030204" pitchFamily="18" charset="0"/>
                                </a:rPr>
                              </m:ctrlPr>
                            </m:sSubPr>
                            <m:e>
                              <m:r>
                                <a:rPr lang="en-US" i="1">
                                  <a:latin typeface="Cambria Math" panose="02040503050406030204" pitchFamily="18" charset="0"/>
                                </a:rPr>
                                <m:t>𝜖</m:t>
                              </m:r>
                            </m:e>
                            <m:sub>
                              <m:r>
                                <a:rPr lang="en-US" i="1">
                                  <a:latin typeface="Cambria Math" panose="02040503050406030204" pitchFamily="18" charset="0"/>
                                </a:rPr>
                                <m:t>0</m:t>
                              </m:r>
                            </m:sub>
                          </m:sSub>
                          <m:sSup>
                            <m:sSupPr>
                              <m:ctrlPr>
                                <a:rPr lang="en-US" i="1">
                                  <a:latin typeface="Cambria Math" panose="02040503050406030204" pitchFamily="18" charset="0"/>
                                </a:rPr>
                              </m:ctrlPr>
                            </m:sSupPr>
                            <m:e>
                              <m:r>
                                <a:rPr lang="en-US" i="1">
                                  <a:latin typeface="Cambria Math" panose="02040503050406030204" pitchFamily="18" charset="0"/>
                                </a:rPr>
                                <m:t>𝑐</m:t>
                              </m:r>
                            </m:e>
                            <m:sup>
                              <m:r>
                                <a:rPr lang="en-US" i="1">
                                  <a:latin typeface="Cambria Math" panose="02040503050406030204" pitchFamily="18" charset="0"/>
                                </a:rPr>
                                <m:t>2</m:t>
                              </m:r>
                            </m:sup>
                          </m:sSup>
                        </m:den>
                      </m:f>
                      <m:r>
                        <a:rPr lang="en-US" i="1">
                          <a:latin typeface="Cambria Math" panose="02040503050406030204" pitchFamily="18" charset="0"/>
                        </a:rPr>
                        <m:t>𝒫</m:t>
                      </m:r>
                      <m:r>
                        <a:rPr lang="en-US" i="1">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𝑟</m:t>
                          </m:r>
                        </m:e>
                      </m:acc>
                      <m:r>
                        <a:rPr lang="en-US" i="1">
                          <a:latin typeface="Cambria Math" panose="02040503050406030204" pitchFamily="18" charset="0"/>
                        </a:rPr>
                        <m:t>,</m:t>
                      </m:r>
                      <m:r>
                        <a:rPr lang="en-US" i="1">
                          <a:latin typeface="Cambria Math" panose="02040503050406030204" pitchFamily="18" charset="0"/>
                        </a:rPr>
                        <m:t>𝜔</m:t>
                      </m:r>
                      <m:r>
                        <a:rPr lang="en-US" i="1">
                          <a:latin typeface="Cambria Math" panose="02040503050406030204" pitchFamily="18" charset="0"/>
                        </a:rPr>
                        <m:t>)</m:t>
                      </m:r>
                    </m:oMath>
                  </m:oMathPara>
                </a14:m>
                <a:endParaRPr lang="en-US" dirty="0"/>
              </a:p>
              <a:p>
                <a:pPr marL="0" indent="0">
                  <a:buNone/>
                </a:pPr>
                <a:r>
                  <a:rPr lang="en-US" dirty="0"/>
                  <a:t>If the medium consists of N particles per unit volume, each of which has a </a:t>
                </a:r>
                <a:r>
                  <a:rPr lang="en-US" dirty="0">
                    <a:solidFill>
                      <a:schemeClr val="accent1"/>
                    </a:solidFill>
                  </a:rPr>
                  <a:t>dipole moment </a:t>
                </a:r>
                <a14:m>
                  <m:oMath xmlns:m="http://schemas.openxmlformats.org/officeDocument/2006/math">
                    <m:acc>
                      <m:accPr>
                        <m:chr m:val="⃗"/>
                        <m:ctrlPr>
                          <a:rPr lang="en-US" b="0" i="1" smtClean="0">
                            <a:solidFill>
                              <a:schemeClr val="tx1"/>
                            </a:solidFill>
                            <a:latin typeface="Cambria Math" panose="02040503050406030204" pitchFamily="18" charset="0"/>
                          </a:rPr>
                        </m:ctrlPr>
                      </m:accPr>
                      <m:e>
                        <m:r>
                          <a:rPr lang="en-US" b="0" i="1" smtClean="0">
                            <a:solidFill>
                              <a:schemeClr val="tx1"/>
                            </a:solidFill>
                            <a:latin typeface="Cambria Math" panose="02040503050406030204" pitchFamily="18" charset="0"/>
                          </a:rPr>
                          <m:t>𝑝</m:t>
                        </m:r>
                      </m:e>
                    </m:acc>
                  </m:oMath>
                </a14:m>
                <a:r>
                  <a:rPr lang="en-US" dirty="0"/>
                  <a:t>, the </a:t>
                </a:r>
                <a:r>
                  <a:rPr lang="en-US" dirty="0">
                    <a:solidFill>
                      <a:schemeClr val="accent1"/>
                    </a:solidFill>
                  </a:rPr>
                  <a:t>polarization density</a:t>
                </a:r>
                <a:r>
                  <a:rPr lang="en-US" dirty="0"/>
                  <a:t> is </a:t>
                </a:r>
                <a14:m>
                  <m:oMath xmlns:m="http://schemas.openxmlformats.org/officeDocument/2006/math">
                    <m:r>
                      <a:rPr lang="en-US" b="0" i="1" smtClean="0">
                        <a:solidFill>
                          <a:schemeClr val="tx1"/>
                        </a:solidFill>
                        <a:latin typeface="Cambria Math" panose="02040503050406030204" pitchFamily="18" charset="0"/>
                      </a:rPr>
                      <m:t>𝑁</m:t>
                    </m:r>
                    <m:acc>
                      <m:accPr>
                        <m:chr m:val="⃗"/>
                        <m:ctrlPr>
                          <a:rPr lang="en-US" b="0" i="1" smtClean="0">
                            <a:solidFill>
                              <a:schemeClr val="tx1"/>
                            </a:solidFill>
                            <a:latin typeface="Cambria Math" panose="02040503050406030204" pitchFamily="18" charset="0"/>
                          </a:rPr>
                        </m:ctrlPr>
                      </m:accPr>
                      <m:e>
                        <m:r>
                          <a:rPr lang="en-US" b="0" i="1" smtClean="0">
                            <a:solidFill>
                              <a:schemeClr val="tx1"/>
                            </a:solidFill>
                            <a:latin typeface="Cambria Math" panose="02040503050406030204" pitchFamily="18" charset="0"/>
                          </a:rPr>
                          <m:t>𝑝</m:t>
                        </m:r>
                      </m:e>
                    </m:acc>
                  </m:oMath>
                </a14:m>
                <a:r>
                  <a:rPr lang="en-US" dirty="0"/>
                  <a:t>. We assume that the medium has no polarization in the absence of a field. </a:t>
                </a:r>
                <a:r>
                  <a:rPr lang="en-US" i="1" u="sng" dirty="0"/>
                  <a:t>The induced field causes charge displacements that result in an induced dipole moment</a:t>
                </a:r>
              </a:p>
              <a:p>
                <a:pPr marL="0" indent="0">
                  <a:buNone/>
                </a:pPr>
                <a:r>
                  <a:rPr lang="en-US" b="0" dirty="0"/>
                  <a:t>			</a:t>
                </a:r>
                <a14:m>
                  <m:oMath xmlns:m="http://schemas.openxmlformats.org/officeDocument/2006/math">
                    <m:r>
                      <a:rPr lang="en-US" b="0" i="1" smtClean="0">
                        <a:latin typeface="Cambria Math" panose="02040503050406030204" pitchFamily="18" charset="0"/>
                      </a:rPr>
                      <m:t>𝑝</m:t>
                    </m:r>
                    <m:d>
                      <m:dPr>
                        <m:ctrlPr>
                          <a:rPr lang="en-US" b="0" i="1" smtClean="0">
                            <a:latin typeface="Cambria Math" panose="02040503050406030204" pitchFamily="18" charset="0"/>
                          </a:rPr>
                        </m:ctrlPr>
                      </m:d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𝑟</m:t>
                            </m:r>
                          </m:e>
                        </m:acc>
                        <m:r>
                          <a:rPr lang="en-US" b="0" i="1" smtClean="0">
                            <a:latin typeface="Cambria Math" panose="02040503050406030204" pitchFamily="18" charset="0"/>
                          </a:rPr>
                          <m:t>,</m:t>
                        </m:r>
                        <m:r>
                          <a:rPr lang="en-US" b="0" i="1" smtClean="0">
                            <a:latin typeface="Cambria Math" panose="02040503050406030204" pitchFamily="18" charset="0"/>
                          </a:rPr>
                          <m:t>𝜔</m:t>
                        </m:r>
                      </m:e>
                    </m:d>
                    <m:r>
                      <a:rPr lang="en-US" b="0" i="1" smtClean="0">
                        <a:latin typeface="Cambria Math" panose="02040503050406030204" pitchFamily="18" charset="0"/>
                      </a:rPr>
                      <m:t>=</m:t>
                    </m:r>
                    <m:r>
                      <a:rPr lang="en-US" b="0" i="1" smtClean="0">
                        <a:latin typeface="Cambria Math" panose="02040503050406030204" pitchFamily="18" charset="0"/>
                      </a:rPr>
                      <m:t>𝛼</m:t>
                    </m:r>
                    <m:d>
                      <m:dPr>
                        <m:ctrlPr>
                          <a:rPr lang="en-US" b="0" i="1" smtClean="0">
                            <a:latin typeface="Cambria Math" panose="02040503050406030204" pitchFamily="18" charset="0"/>
                          </a:rPr>
                        </m:ctrlPr>
                      </m:dPr>
                      <m:e>
                        <m:r>
                          <a:rPr lang="en-US" b="0" i="1" smtClean="0">
                            <a:latin typeface="Cambria Math" panose="02040503050406030204" pitchFamily="18" charset="0"/>
                          </a:rPr>
                          <m:t>𝜔</m:t>
                        </m:r>
                      </m:e>
                    </m:d>
                    <m:r>
                      <a:rPr lang="en-US" b="0" i="1" smtClean="0">
                        <a:latin typeface="Cambria Math" panose="02040503050406030204" pitchFamily="18" charset="0"/>
                      </a:rPr>
                      <m:t>ℰ</m:t>
                    </m:r>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𝑟</m:t>
                        </m:r>
                      </m:e>
                    </m:acc>
                    <m:r>
                      <a:rPr lang="en-US" b="0" i="1" smtClean="0">
                        <a:latin typeface="Cambria Math" panose="02040503050406030204" pitchFamily="18" charset="0"/>
                      </a:rPr>
                      <m:t>,</m:t>
                    </m:r>
                    <m:r>
                      <a:rPr lang="en-US" b="0" i="1" smtClean="0">
                        <a:latin typeface="Cambria Math" panose="02040503050406030204" pitchFamily="18" charset="0"/>
                      </a:rPr>
                      <m:t>𝜔</m:t>
                    </m:r>
                    <m:r>
                      <a:rPr lang="en-US" b="0" i="1" smtClean="0">
                        <a:latin typeface="Cambria Math" panose="02040503050406030204" pitchFamily="18" charset="0"/>
                      </a:rPr>
                      <m:t>)</m:t>
                    </m:r>
                  </m:oMath>
                </a14:m>
                <a:endParaRPr lang="en-US" dirty="0"/>
              </a:p>
              <a:p>
                <a:pPr marL="0" indent="0">
                  <a:buNone/>
                </a:pPr>
                <a:r>
                  <a:rPr lang="en-US" dirty="0"/>
                  <a:t>in an atom at </a:t>
                </a:r>
                <a14:m>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𝑟</m:t>
                        </m:r>
                      </m:e>
                    </m:acc>
                  </m:oMath>
                </a14:m>
                <a:r>
                  <a:rPr lang="en-US" dirty="0"/>
                  <a:t>. The term </a:t>
                </a:r>
                <a14:m>
                  <m:oMath xmlns:m="http://schemas.openxmlformats.org/officeDocument/2006/math">
                    <m:r>
                      <a:rPr lang="en-US" b="0" i="1" smtClean="0">
                        <a:latin typeface="Cambria Math" panose="02040503050406030204" pitchFamily="18" charset="0"/>
                      </a:rPr>
                      <m:t>𝛼</m:t>
                    </m:r>
                    <m:r>
                      <a:rPr lang="en-US" b="0" i="1" smtClean="0">
                        <a:latin typeface="Cambria Math" panose="02040503050406030204" pitchFamily="18" charset="0"/>
                      </a:rPr>
                      <m:t>(</m:t>
                    </m:r>
                    <m:r>
                      <a:rPr lang="en-US" b="0" i="1" smtClean="0">
                        <a:latin typeface="Cambria Math" panose="02040503050406030204" pitchFamily="18" charset="0"/>
                      </a:rPr>
                      <m:t>𝜔</m:t>
                    </m:r>
                    <m:r>
                      <a:rPr lang="en-US" b="0" i="1" smtClean="0">
                        <a:latin typeface="Cambria Math" panose="02040503050406030204" pitchFamily="18" charset="0"/>
                      </a:rPr>
                      <m:t>)</m:t>
                    </m:r>
                  </m:oMath>
                </a14:m>
                <a:r>
                  <a:rPr lang="en-US" dirty="0"/>
                  <a:t> is known as </a:t>
                </a:r>
                <a:r>
                  <a:rPr lang="en-US" dirty="0">
                    <a:solidFill>
                      <a:schemeClr val="accent1"/>
                    </a:solidFill>
                  </a:rPr>
                  <a:t>polarizability</a:t>
                </a:r>
                <a:r>
                  <a:rPr lang="en-US" dirty="0"/>
                  <a:t>. The wave equation becomes</a:t>
                </a:r>
              </a:p>
              <a:p>
                <a:pPr marL="0" indent="0">
                  <a:buNone/>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0" smtClean="0">
                              <a:latin typeface="Cambria Math" panose="02040503050406030204" pitchFamily="18" charset="0"/>
                            </a:rPr>
                            <m:t>𝛻</m:t>
                          </m:r>
                        </m:e>
                        <m:sup>
                          <m:r>
                            <a:rPr lang="en-US" b="0" i="1" smtClean="0">
                              <a:latin typeface="Cambria Math" panose="02040503050406030204" pitchFamily="18" charset="0"/>
                            </a:rPr>
                            <m:t>2</m:t>
                          </m:r>
                        </m:sup>
                      </m:sSup>
                      <m:r>
                        <a:rPr lang="en-US" b="0" i="1" smtClean="0">
                          <a:latin typeface="Cambria Math" panose="02040503050406030204" pitchFamily="18" charset="0"/>
                        </a:rPr>
                        <m:t>ℰ</m:t>
                      </m:r>
                      <m:d>
                        <m:dPr>
                          <m:ctrlPr>
                            <a:rPr lang="en-US" b="0" i="1" smtClean="0">
                              <a:latin typeface="Cambria Math" panose="02040503050406030204" pitchFamily="18" charset="0"/>
                            </a:rPr>
                          </m:ctrlPr>
                        </m:d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𝑟</m:t>
                              </m:r>
                            </m:e>
                          </m:acc>
                          <m:r>
                            <a:rPr lang="en-US" b="0" i="1" smtClean="0">
                              <a:latin typeface="Cambria Math" panose="02040503050406030204" pitchFamily="18" charset="0"/>
                            </a:rPr>
                            <m:t>,</m:t>
                          </m:r>
                          <m:r>
                            <a:rPr lang="en-US" b="0" i="1" smtClean="0">
                              <a:latin typeface="Cambria Math" panose="02040503050406030204" pitchFamily="18" charset="0"/>
                            </a:rPr>
                            <m:t>𝜔</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panose="02040503050406030204" pitchFamily="18" charset="0"/>
                                </a:rPr>
                                <m:t>𝜔</m:t>
                              </m:r>
                            </m:e>
                            <m:sup>
                              <m:r>
                                <a:rPr lang="en-US" b="0" i="1" smtClean="0">
                                  <a:latin typeface="Cambria Math" panose="02040503050406030204" pitchFamily="18" charset="0"/>
                                </a:rPr>
                                <m:t>2</m:t>
                              </m:r>
                            </m:sup>
                          </m:sSup>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𝑐</m:t>
                              </m:r>
                            </m:e>
                            <m:sup>
                              <m:r>
                                <a:rPr lang="en-US" b="0" i="1" smtClean="0">
                                  <a:latin typeface="Cambria Math" panose="02040503050406030204" pitchFamily="18" charset="0"/>
                                </a:rPr>
                                <m:t>2</m:t>
                              </m:r>
                            </m:sup>
                          </m:sSup>
                        </m:den>
                      </m:f>
                      <m:r>
                        <a:rPr lang="en-US" b="0" i="1" smtClean="0">
                          <a:latin typeface="Cambria Math" panose="02040503050406030204" pitchFamily="18" charset="0"/>
                        </a:rPr>
                        <m:t>ℰ</m:t>
                      </m:r>
                      <m:d>
                        <m:dPr>
                          <m:ctrlPr>
                            <a:rPr lang="en-US" b="0" i="1" smtClean="0">
                              <a:latin typeface="Cambria Math" panose="02040503050406030204" pitchFamily="18" charset="0"/>
                            </a:rPr>
                          </m:ctrlPr>
                        </m:d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𝑟</m:t>
                              </m:r>
                            </m:e>
                          </m:acc>
                          <m:r>
                            <a:rPr lang="en-US" b="0" i="1" smtClean="0">
                              <a:latin typeface="Cambria Math" panose="02040503050406030204" pitchFamily="18" charset="0"/>
                            </a:rPr>
                            <m:t>,</m:t>
                          </m:r>
                          <m:r>
                            <a:rPr lang="en-US" b="0" i="1" smtClean="0">
                              <a:latin typeface="Cambria Math" panose="02040503050406030204" pitchFamily="18" charset="0"/>
                            </a:rPr>
                            <m:t>𝜔</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panose="02040503050406030204" pitchFamily="18" charset="0"/>
                                </a:rPr>
                                <m:t>𝜔</m:t>
                              </m:r>
                            </m:e>
                            <m:sup>
                              <m:r>
                                <a:rPr lang="en-US" b="0" i="1" smtClean="0">
                                  <a:latin typeface="Cambria Math" panose="02040503050406030204" pitchFamily="18" charset="0"/>
                                </a:rPr>
                                <m:t>2</m:t>
                              </m:r>
                            </m:sup>
                          </m:sSup>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𝜖</m:t>
                              </m:r>
                            </m:e>
                            <m:sub>
                              <m:r>
                                <a:rPr lang="en-US" b="0" i="1" smtClean="0">
                                  <a:latin typeface="Cambria Math" panose="02040503050406030204" pitchFamily="18" charset="0"/>
                                </a:rPr>
                                <m:t>0</m:t>
                              </m:r>
                            </m:sub>
                          </m:sSub>
                          <m:sSup>
                            <m:sSupPr>
                              <m:ctrlPr>
                                <a:rPr lang="en-US" b="0" i="1" smtClean="0">
                                  <a:latin typeface="Cambria Math" panose="02040503050406030204" pitchFamily="18" charset="0"/>
                                </a:rPr>
                              </m:ctrlPr>
                            </m:sSupPr>
                            <m:e>
                              <m:r>
                                <a:rPr lang="en-US" b="0" i="1" smtClean="0">
                                  <a:latin typeface="Cambria Math" panose="02040503050406030204" pitchFamily="18" charset="0"/>
                                </a:rPr>
                                <m:t>𝑐</m:t>
                              </m:r>
                            </m:e>
                            <m:sup>
                              <m:r>
                                <a:rPr lang="en-US" b="0" i="1" smtClean="0">
                                  <a:latin typeface="Cambria Math" panose="02040503050406030204" pitchFamily="18" charset="0"/>
                                </a:rPr>
                                <m:t>2</m:t>
                              </m:r>
                            </m:sup>
                          </m:sSup>
                        </m:den>
                      </m:f>
                      <m:r>
                        <a:rPr lang="en-US" b="0" i="1" smtClean="0">
                          <a:latin typeface="Cambria Math" panose="02040503050406030204" pitchFamily="18" charset="0"/>
                        </a:rPr>
                        <m:t>𝑁</m:t>
                      </m:r>
                      <m:r>
                        <a:rPr lang="en-US" b="0" i="1" smtClean="0">
                          <a:latin typeface="Cambria Math" panose="02040503050406030204" pitchFamily="18" charset="0"/>
                        </a:rPr>
                        <m:t>𝛼</m:t>
                      </m:r>
                      <m:d>
                        <m:dPr>
                          <m:ctrlPr>
                            <a:rPr lang="en-US" b="0" i="1" smtClean="0">
                              <a:latin typeface="Cambria Math" panose="02040503050406030204" pitchFamily="18" charset="0"/>
                            </a:rPr>
                          </m:ctrlPr>
                        </m:dPr>
                        <m:e>
                          <m:r>
                            <a:rPr lang="en-US" b="0" i="1" smtClean="0">
                              <a:latin typeface="Cambria Math" panose="02040503050406030204" pitchFamily="18" charset="0"/>
                            </a:rPr>
                            <m:t>𝜔</m:t>
                          </m:r>
                        </m:e>
                      </m:d>
                      <m:r>
                        <a:rPr lang="en-US" b="0" i="1" smtClean="0">
                          <a:latin typeface="Cambria Math" panose="02040503050406030204" pitchFamily="18" charset="0"/>
                        </a:rPr>
                        <m:t>ℰ</m:t>
                      </m:r>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𝑟</m:t>
                          </m:r>
                        </m:e>
                      </m:acc>
                      <m:r>
                        <a:rPr lang="en-US" b="0" i="1" smtClean="0">
                          <a:latin typeface="Cambria Math" panose="02040503050406030204" pitchFamily="18" charset="0"/>
                        </a:rPr>
                        <m:t>,</m:t>
                      </m:r>
                      <m:r>
                        <a:rPr lang="en-US" b="0" i="1" smtClean="0">
                          <a:latin typeface="Cambria Math" panose="02040503050406030204" pitchFamily="18" charset="0"/>
                        </a:rPr>
                        <m:t>𝜔</m:t>
                      </m:r>
                      <m:r>
                        <a:rPr lang="en-US" b="0" i="1" smtClean="0">
                          <a:latin typeface="Cambria Math" panose="02040503050406030204" pitchFamily="18" charset="0"/>
                        </a:rPr>
                        <m:t>)</m:t>
                      </m:r>
                    </m:oMath>
                  </m:oMathPara>
                </a14:m>
                <a:endParaRPr lang="en-US" dirty="0">
                  <a:solidFill>
                    <a:schemeClr val="accent1"/>
                  </a:solidFill>
                </a:endParaRPr>
              </a:p>
            </p:txBody>
          </p:sp>
        </mc:Choice>
        <mc:Fallback>
          <p:sp>
            <p:nvSpPr>
              <p:cNvPr id="3" name="Content Placeholder 2">
                <a:extLst>
                  <a:ext uri="{FF2B5EF4-FFF2-40B4-BE49-F238E27FC236}">
                    <a16:creationId xmlns:a16="http://schemas.microsoft.com/office/drawing/2014/main" id="{81B2A45C-9410-47F2-801D-3894A862CFA9}"/>
                  </a:ext>
                </a:extLst>
              </p:cNvPr>
              <p:cNvSpPr>
                <a:spLocks noGrp="1" noRot="1" noChangeAspect="1" noMove="1" noResize="1" noEditPoints="1" noAdjustHandles="1" noChangeArrowheads="1" noChangeShapeType="1" noTextEdit="1"/>
              </p:cNvSpPr>
              <p:nvPr>
                <p:ph idx="1"/>
              </p:nvPr>
            </p:nvSpPr>
            <p:spPr>
              <a:xfrm>
                <a:off x="836612" y="838200"/>
                <a:ext cx="11352213" cy="3810000"/>
              </a:xfrm>
              <a:blipFill>
                <a:blip r:embed="rId2"/>
                <a:stretch>
                  <a:fillRect l="-430" t="-3040"/>
                </a:stretch>
              </a:blipFill>
            </p:spPr>
            <p:txBody>
              <a:bodyPr/>
              <a:lstStyle/>
              <a:p>
                <a:r>
                  <a:rPr lang="el-GR">
                    <a:noFill/>
                  </a:rPr>
                  <a:t> </a:t>
                </a:r>
              </a:p>
            </p:txBody>
          </p:sp>
        </mc:Fallback>
      </mc:AlternateContent>
      <p:pic>
        <p:nvPicPr>
          <p:cNvPr id="5" name="Picture 4">
            <a:extLst>
              <a:ext uri="{FF2B5EF4-FFF2-40B4-BE49-F238E27FC236}">
                <a16:creationId xmlns:a16="http://schemas.microsoft.com/office/drawing/2014/main" id="{B3857923-5A83-4643-B342-56B69731B7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89333" y="4330534"/>
            <a:ext cx="4419600" cy="2252829"/>
          </a:xfrm>
          <a:prstGeom prst="rect">
            <a:avLst/>
          </a:prstGeom>
        </p:spPr>
      </p:pic>
    </p:spTree>
    <p:extLst>
      <p:ext uri="{BB962C8B-B14F-4D97-AF65-F5344CB8AC3E}">
        <p14:creationId xmlns:p14="http://schemas.microsoft.com/office/powerpoint/2010/main" val="773237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19ED8-2A7C-43C9-AC52-D88B3456B203}"/>
              </a:ext>
            </a:extLst>
          </p:cNvPr>
          <p:cNvSpPr>
            <a:spLocks noGrp="1"/>
          </p:cNvSpPr>
          <p:nvPr>
            <p:ph type="title"/>
          </p:nvPr>
        </p:nvSpPr>
        <p:spPr>
          <a:xfrm>
            <a:off x="1218883" y="274637"/>
            <a:ext cx="10360501" cy="639763"/>
          </a:xfrm>
        </p:spPr>
        <p:txBody>
          <a:bodyPr/>
          <a:lstStyle/>
          <a:p>
            <a:r>
              <a:rPr lang="en-US" dirty="0">
                <a:solidFill>
                  <a:schemeClr val="accent1"/>
                </a:solidFill>
              </a:rPr>
              <a:t>Wave Propagation</a:t>
            </a:r>
            <a:endParaRPr lang="el-GR" dirty="0">
              <a:solidFill>
                <a:schemeClr val="accent1"/>
              </a:solidFill>
            </a:endParaRP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F4CFE497-924A-4C01-9927-671C84278109}"/>
                  </a:ext>
                </a:extLst>
              </p:cNvPr>
              <p:cNvSpPr>
                <a:spLocks noGrp="1"/>
              </p:cNvSpPr>
              <p:nvPr>
                <p:ph idx="1"/>
              </p:nvPr>
            </p:nvSpPr>
            <p:spPr>
              <a:xfrm>
                <a:off x="1293812" y="1197864"/>
                <a:ext cx="10360501" cy="4462272"/>
              </a:xfrm>
            </p:spPr>
            <p:txBody>
              <a:bodyPr>
                <a:normAutofit lnSpcReduction="10000"/>
              </a:bodyPr>
              <a:lstStyle/>
              <a:p>
                <a:pPr marL="0" indent="0">
                  <a:buNone/>
                </a:pPr>
                <a:endParaRPr lang="en-US" dirty="0">
                  <a:solidFill>
                    <a:schemeClr val="accent1"/>
                  </a:solidFill>
                </a:endParaRPr>
              </a:p>
              <a:p>
                <a:pPr marL="0" indent="0">
                  <a:buNone/>
                </a:pPr>
                <a:r>
                  <a:rPr lang="en-US" sz="4000" dirty="0">
                    <a:solidFill>
                      <a:schemeClr val="accent1"/>
                    </a:solidFill>
                  </a:rPr>
                  <a:t>Helmholtz Equation</a:t>
                </a:r>
              </a:p>
              <a:p>
                <a:pPr marL="0" indent="0">
                  <a:buNone/>
                </a:pPr>
                <a:endParaRPr lang="en-US" sz="4000" dirty="0">
                  <a:solidFill>
                    <a:schemeClr val="accent1"/>
                  </a:solidFill>
                </a:endParaRPr>
              </a:p>
              <a:p>
                <a:pPr marL="0" indent="0">
                  <a:buNone/>
                </a:pPr>
                <a:r>
                  <a:rPr lang="en-US" dirty="0"/>
                  <a:t>		</a:t>
                </a:r>
                <a14:m>
                  <m:oMath xmlns:m="http://schemas.openxmlformats.org/officeDocument/2006/math">
                    <m:sSup>
                      <m:sSupPr>
                        <m:ctrlPr>
                          <a:rPr lang="en-US" i="1">
                            <a:latin typeface="Cambria Math" panose="02040503050406030204" pitchFamily="18" charset="0"/>
                          </a:rPr>
                        </m:ctrlPr>
                      </m:sSupPr>
                      <m:e>
                        <m:r>
                          <a:rPr lang="en-US">
                            <a:latin typeface="Cambria Math" panose="02040503050406030204" pitchFamily="18" charset="0"/>
                          </a:rPr>
                          <m:t>𝛻</m:t>
                        </m:r>
                      </m:e>
                      <m:sup>
                        <m:r>
                          <a:rPr lang="en-US" i="1">
                            <a:latin typeface="Cambria Math" panose="02040503050406030204" pitchFamily="18" charset="0"/>
                          </a:rPr>
                          <m:t>2</m:t>
                        </m:r>
                      </m:sup>
                    </m:sSup>
                    <m:r>
                      <a:rPr lang="en-US" i="1">
                        <a:latin typeface="Cambria Math" panose="02040503050406030204" pitchFamily="18" charset="0"/>
                      </a:rPr>
                      <m:t>ℰ</m:t>
                    </m:r>
                    <m:d>
                      <m:dPr>
                        <m:ctrlPr>
                          <a:rPr lang="en-US" i="1">
                            <a:latin typeface="Cambria Math" panose="02040503050406030204" pitchFamily="18" charset="0"/>
                          </a:rPr>
                        </m:ctrlPr>
                      </m:dPr>
                      <m:e>
                        <m:acc>
                          <m:accPr>
                            <m:chr m:val="⃗"/>
                            <m:ctrlPr>
                              <a:rPr lang="en-US" i="1">
                                <a:latin typeface="Cambria Math" panose="02040503050406030204" pitchFamily="18" charset="0"/>
                              </a:rPr>
                            </m:ctrlPr>
                          </m:accPr>
                          <m:e>
                            <m:r>
                              <a:rPr lang="en-US" i="1">
                                <a:latin typeface="Cambria Math" panose="02040503050406030204" pitchFamily="18" charset="0"/>
                              </a:rPr>
                              <m:t>𝑟</m:t>
                            </m:r>
                          </m:e>
                        </m:acc>
                        <m:r>
                          <a:rPr lang="en-US" i="1">
                            <a:latin typeface="Cambria Math" panose="02040503050406030204" pitchFamily="18" charset="0"/>
                          </a:rPr>
                          <m:t>,</m:t>
                        </m:r>
                        <m:r>
                          <a:rPr lang="en-US" i="1">
                            <a:latin typeface="Cambria Math" panose="02040503050406030204" pitchFamily="18" charset="0"/>
                          </a:rPr>
                          <m:t>𝜔</m:t>
                        </m:r>
                      </m:e>
                    </m:d>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𝑛</m:t>
                        </m:r>
                      </m:e>
                      <m:sup>
                        <m:r>
                          <a:rPr lang="en-US" i="1">
                            <a:latin typeface="Cambria Math" panose="02040503050406030204" pitchFamily="18" charset="0"/>
                          </a:rPr>
                          <m:t>2</m:t>
                        </m:r>
                      </m:sup>
                    </m:sSup>
                    <m:d>
                      <m:dPr>
                        <m:ctrlPr>
                          <a:rPr lang="en-US" i="1">
                            <a:latin typeface="Cambria Math" panose="02040503050406030204" pitchFamily="18" charset="0"/>
                          </a:rPr>
                        </m:ctrlPr>
                      </m:dPr>
                      <m:e>
                        <m:r>
                          <a:rPr lang="en-US" i="1">
                            <a:latin typeface="Cambria Math" panose="02040503050406030204" pitchFamily="18" charset="0"/>
                          </a:rPr>
                          <m:t>𝜔</m:t>
                        </m:r>
                      </m:e>
                    </m:d>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𝜔</m:t>
                            </m:r>
                          </m:e>
                          <m:sup>
                            <m:r>
                              <a:rPr lang="en-US" i="1">
                                <a:latin typeface="Cambria Math" panose="02040503050406030204" pitchFamily="18" charset="0"/>
                              </a:rPr>
                              <m:t>2</m:t>
                            </m:r>
                          </m:sup>
                        </m:sSup>
                      </m:num>
                      <m:den>
                        <m:sSup>
                          <m:sSupPr>
                            <m:ctrlPr>
                              <a:rPr lang="en-US" i="1">
                                <a:latin typeface="Cambria Math" panose="02040503050406030204" pitchFamily="18" charset="0"/>
                              </a:rPr>
                            </m:ctrlPr>
                          </m:sSupPr>
                          <m:e>
                            <m:r>
                              <a:rPr lang="en-US" i="1">
                                <a:latin typeface="Cambria Math" panose="02040503050406030204" pitchFamily="18" charset="0"/>
                              </a:rPr>
                              <m:t>𝑐</m:t>
                            </m:r>
                          </m:e>
                          <m:sup>
                            <m:r>
                              <a:rPr lang="en-US" i="1">
                                <a:latin typeface="Cambria Math" panose="02040503050406030204" pitchFamily="18" charset="0"/>
                              </a:rPr>
                              <m:t>2</m:t>
                            </m:r>
                          </m:sup>
                        </m:sSup>
                      </m:den>
                    </m:f>
                    <m:r>
                      <a:rPr lang="en-US" i="1">
                        <a:latin typeface="Cambria Math" panose="02040503050406030204" pitchFamily="18" charset="0"/>
                      </a:rPr>
                      <m:t>ℰ</m:t>
                    </m:r>
                    <m:d>
                      <m:dPr>
                        <m:ctrlPr>
                          <a:rPr lang="en-US" i="1">
                            <a:latin typeface="Cambria Math" panose="02040503050406030204" pitchFamily="18" charset="0"/>
                          </a:rPr>
                        </m:ctrlPr>
                      </m:dPr>
                      <m:e>
                        <m:acc>
                          <m:accPr>
                            <m:chr m:val="⃗"/>
                            <m:ctrlPr>
                              <a:rPr lang="en-US" i="1">
                                <a:latin typeface="Cambria Math" panose="02040503050406030204" pitchFamily="18" charset="0"/>
                              </a:rPr>
                            </m:ctrlPr>
                          </m:accPr>
                          <m:e>
                            <m:r>
                              <a:rPr lang="en-US" i="1">
                                <a:latin typeface="Cambria Math" panose="02040503050406030204" pitchFamily="18" charset="0"/>
                              </a:rPr>
                              <m:t>𝑟</m:t>
                            </m:r>
                          </m:e>
                        </m:acc>
                        <m:r>
                          <a:rPr lang="en-US" i="1">
                            <a:latin typeface="Cambria Math" panose="02040503050406030204" pitchFamily="18" charset="0"/>
                          </a:rPr>
                          <m:t>,</m:t>
                        </m:r>
                        <m:r>
                          <a:rPr lang="en-US" i="1">
                            <a:latin typeface="Cambria Math" panose="02040503050406030204" pitchFamily="18" charset="0"/>
                          </a:rPr>
                          <m:t>𝜔</m:t>
                        </m:r>
                      </m:e>
                    </m:d>
                    <m:r>
                      <a:rPr lang="en-US" i="1">
                        <a:latin typeface="Cambria Math" panose="02040503050406030204" pitchFamily="18" charset="0"/>
                      </a:rPr>
                      <m:t>=0</m:t>
                    </m:r>
                  </m:oMath>
                </a14:m>
                <a:r>
                  <a:rPr lang="en-US" dirty="0"/>
                  <a:t> </a:t>
                </a:r>
                <a:br>
                  <a:rPr lang="en-US" dirty="0"/>
                </a:br>
                <a:endParaRPr lang="en-US" dirty="0"/>
              </a:p>
              <a:p>
                <a:pPr marL="0" indent="0">
                  <a:buNone/>
                </a:pPr>
                <a:r>
                  <a:rPr lang="en-US" dirty="0"/>
                  <a:t>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𝑛</m:t>
                        </m:r>
                      </m:e>
                      <m:sup>
                        <m:r>
                          <a:rPr lang="en-US" i="1">
                            <a:latin typeface="Cambria Math" panose="02040503050406030204" pitchFamily="18" charset="0"/>
                          </a:rPr>
                          <m:t>2</m:t>
                        </m:r>
                      </m:sup>
                    </m:sSup>
                    <m:d>
                      <m:dPr>
                        <m:ctrlPr>
                          <a:rPr lang="en-US" i="1">
                            <a:latin typeface="Cambria Math" panose="02040503050406030204" pitchFamily="18" charset="0"/>
                          </a:rPr>
                        </m:ctrlPr>
                      </m:dPr>
                      <m:e>
                        <m:r>
                          <a:rPr lang="en-US" i="1">
                            <a:latin typeface="Cambria Math" panose="02040503050406030204" pitchFamily="18" charset="0"/>
                          </a:rPr>
                          <m:t>𝜔</m:t>
                        </m:r>
                      </m:e>
                    </m:d>
                    <m:r>
                      <a:rPr lang="en-US" i="1">
                        <a:latin typeface="Cambria Math" panose="02040503050406030204" pitchFamily="18" charset="0"/>
                      </a:rPr>
                      <m:t>=1+</m:t>
                    </m:r>
                    <m:f>
                      <m:fPr>
                        <m:ctrlPr>
                          <a:rPr lang="en-US" i="1">
                            <a:latin typeface="Cambria Math" panose="02040503050406030204" pitchFamily="18" charset="0"/>
                          </a:rPr>
                        </m:ctrlPr>
                      </m:fPr>
                      <m:num>
                        <m:r>
                          <a:rPr lang="en-US" i="1">
                            <a:latin typeface="Cambria Math" panose="02040503050406030204" pitchFamily="18" charset="0"/>
                          </a:rPr>
                          <m:t>1</m:t>
                        </m:r>
                      </m:num>
                      <m:den>
                        <m:sSub>
                          <m:sSubPr>
                            <m:ctrlPr>
                              <a:rPr lang="en-US" i="1">
                                <a:latin typeface="Cambria Math" panose="02040503050406030204" pitchFamily="18" charset="0"/>
                              </a:rPr>
                            </m:ctrlPr>
                          </m:sSubPr>
                          <m:e>
                            <m:r>
                              <a:rPr lang="en-US" i="1">
                                <a:latin typeface="Cambria Math" panose="02040503050406030204" pitchFamily="18" charset="0"/>
                              </a:rPr>
                              <m:t>𝜖</m:t>
                            </m:r>
                          </m:e>
                          <m:sub>
                            <m:r>
                              <a:rPr lang="en-US" i="1">
                                <a:latin typeface="Cambria Math" panose="02040503050406030204" pitchFamily="18" charset="0"/>
                              </a:rPr>
                              <m:t>0</m:t>
                            </m:r>
                          </m:sub>
                        </m:sSub>
                      </m:den>
                    </m:f>
                    <m:r>
                      <a:rPr lang="en-US" i="1">
                        <a:latin typeface="Cambria Math" panose="02040503050406030204" pitchFamily="18" charset="0"/>
                      </a:rPr>
                      <m:t>𝑁</m:t>
                    </m:r>
                    <m:r>
                      <a:rPr lang="en-US" i="1">
                        <a:latin typeface="Cambria Math" panose="02040503050406030204" pitchFamily="18" charset="0"/>
                      </a:rPr>
                      <m:t>𝛼</m:t>
                    </m:r>
                    <m:r>
                      <a:rPr lang="en-US" i="1">
                        <a:latin typeface="Cambria Math" panose="02040503050406030204" pitchFamily="18" charset="0"/>
                      </a:rPr>
                      <m:t>(</m:t>
                    </m:r>
                    <m:r>
                      <a:rPr lang="en-US" i="1">
                        <a:latin typeface="Cambria Math" panose="02040503050406030204" pitchFamily="18" charset="0"/>
                      </a:rPr>
                      <m:t>𝜔</m:t>
                    </m:r>
                    <m:r>
                      <a:rPr lang="en-US" i="1">
                        <a:latin typeface="Cambria Math" panose="02040503050406030204" pitchFamily="18" charset="0"/>
                      </a:rPr>
                      <m:t>)</m:t>
                    </m:r>
                  </m:oMath>
                </a14:m>
                <a:r>
                  <a:rPr lang="en-US" dirty="0"/>
                  <a:t> (Refractive Index)</a:t>
                </a:r>
              </a:p>
              <a:p>
                <a:pPr marL="0" indent="0">
                  <a:buNone/>
                </a:pPr>
                <a:r>
                  <a:rPr lang="en-US" dirty="0"/>
                  <a:t> </a:t>
                </a:r>
              </a:p>
              <a:p>
                <a:endParaRPr lang="el-GR" dirty="0"/>
              </a:p>
            </p:txBody>
          </p:sp>
        </mc:Choice>
        <mc:Fallback>
          <p:sp>
            <p:nvSpPr>
              <p:cNvPr id="3" name="Content Placeholder 2">
                <a:extLst>
                  <a:ext uri="{FF2B5EF4-FFF2-40B4-BE49-F238E27FC236}">
                    <a16:creationId xmlns:a16="http://schemas.microsoft.com/office/drawing/2014/main" id="{F4CFE497-924A-4C01-9927-671C84278109}"/>
                  </a:ext>
                </a:extLst>
              </p:cNvPr>
              <p:cNvSpPr>
                <a:spLocks noGrp="1" noRot="1" noChangeAspect="1" noMove="1" noResize="1" noEditPoints="1" noAdjustHandles="1" noChangeArrowheads="1" noChangeShapeType="1" noTextEdit="1"/>
              </p:cNvSpPr>
              <p:nvPr>
                <p:ph idx="1"/>
              </p:nvPr>
            </p:nvSpPr>
            <p:spPr>
              <a:xfrm>
                <a:off x="1293812" y="1197864"/>
                <a:ext cx="10360501" cy="4462272"/>
              </a:xfrm>
              <a:blipFill>
                <a:blip r:embed="rId2"/>
                <a:stretch>
                  <a:fillRect l="-1765"/>
                </a:stretch>
              </a:blipFill>
            </p:spPr>
            <p:txBody>
              <a:bodyPr/>
              <a:lstStyle/>
              <a:p>
                <a:r>
                  <a:rPr lang="el-GR">
                    <a:noFill/>
                  </a:rPr>
                  <a:t> </a:t>
                </a:r>
              </a:p>
            </p:txBody>
          </p:sp>
        </mc:Fallback>
      </mc:AlternateContent>
    </p:spTree>
    <p:extLst>
      <p:ext uri="{BB962C8B-B14F-4D97-AF65-F5344CB8AC3E}">
        <p14:creationId xmlns:p14="http://schemas.microsoft.com/office/powerpoint/2010/main" val="4073733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F2EBD-0573-4BB8-8EC7-47777C33B73E}"/>
              </a:ext>
            </a:extLst>
          </p:cNvPr>
          <p:cNvSpPr>
            <a:spLocks noGrp="1"/>
          </p:cNvSpPr>
          <p:nvPr>
            <p:ph type="title"/>
          </p:nvPr>
        </p:nvSpPr>
        <p:spPr>
          <a:xfrm>
            <a:off x="1218883" y="274637"/>
            <a:ext cx="10360501" cy="563563"/>
          </a:xfrm>
        </p:spPr>
        <p:txBody>
          <a:bodyPr>
            <a:normAutofit fontScale="90000"/>
          </a:bodyPr>
          <a:lstStyle/>
          <a:p>
            <a:r>
              <a:rPr lang="en-US" dirty="0">
                <a:solidFill>
                  <a:schemeClr val="accent1"/>
                </a:solidFill>
              </a:rPr>
              <a:t>Fiber Modes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2982C3C-64A5-4B50-A2F8-2C33B03613F6}"/>
                  </a:ext>
                </a:extLst>
              </p:cNvPr>
              <p:cNvSpPr>
                <a:spLocks noGrp="1"/>
              </p:cNvSpPr>
              <p:nvPr>
                <p:ph idx="1"/>
              </p:nvPr>
            </p:nvSpPr>
            <p:spPr>
              <a:xfrm>
                <a:off x="1218883" y="838200"/>
                <a:ext cx="10360501" cy="5867400"/>
              </a:xfrm>
            </p:spPr>
            <p:txBody>
              <a:bodyPr>
                <a:normAutofit lnSpcReduction="10000"/>
              </a:bodyPr>
              <a:lstStyle/>
              <a:p>
                <a:r>
                  <a:rPr lang="en-US" dirty="0"/>
                  <a:t>A </a:t>
                </a:r>
                <a:r>
                  <a:rPr lang="en-US" dirty="0">
                    <a:solidFill>
                      <a:schemeClr val="accent1"/>
                    </a:solidFill>
                  </a:rPr>
                  <a:t>mode</a:t>
                </a:r>
                <a:r>
                  <a:rPr lang="en-US" dirty="0"/>
                  <a:t> is a solution of the Helmholtz equation that satisfies the boundary conditions and retains its form during propagation in the fiber.</a:t>
                </a:r>
              </a:p>
              <a:p>
                <a:endParaRPr lang="en-US" dirty="0"/>
              </a:p>
              <a:p>
                <a:endParaRPr lang="en-US" dirty="0"/>
              </a:p>
              <a:p>
                <a:endParaRPr lang="en-US" dirty="0"/>
              </a:p>
              <a:p>
                <a:endParaRPr lang="en-US" dirty="0"/>
              </a:p>
              <a:p>
                <a:r>
                  <a:rPr lang="en-US" dirty="0"/>
                  <a:t>For a cylindrical waveguide we change the Helmholtz equation by introducing cylindrical co-ordinates </a:t>
                </a:r>
                <a14:m>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𝑟</m:t>
                        </m:r>
                      </m:e>
                    </m:acc>
                    <m:r>
                      <a:rPr lang="en-US" b="0" i="1" dirty="0" smtClean="0">
                        <a:latin typeface="Cambria Math" panose="02040503050406030204" pitchFamily="18" charset="0"/>
                      </a:rPr>
                      <m:t>=(</m:t>
                    </m:r>
                    <m:r>
                      <a:rPr lang="en-US" b="0" i="1" dirty="0" smtClean="0">
                        <a:latin typeface="Cambria Math" panose="02040503050406030204" pitchFamily="18" charset="0"/>
                      </a:rPr>
                      <m:t>𝑟</m:t>
                    </m:r>
                    <m:r>
                      <a:rPr lang="en-US" b="0" i="1" dirty="0" smtClean="0">
                        <a:latin typeface="Cambria Math" panose="02040503050406030204" pitchFamily="18" charset="0"/>
                      </a:rPr>
                      <m:t>,</m:t>
                    </m:r>
                    <m:r>
                      <a:rPr lang="en-US" b="0" i="1" dirty="0" smtClean="0">
                        <a:latin typeface="Cambria Math" panose="02040503050406030204" pitchFamily="18" charset="0"/>
                      </a:rPr>
                      <m:t>𝜙</m:t>
                    </m:r>
                    <m:r>
                      <a:rPr lang="en-US" b="0" i="1" dirty="0" smtClean="0">
                        <a:latin typeface="Cambria Math" panose="02040503050406030204" pitchFamily="18" charset="0"/>
                      </a:rPr>
                      <m:t>,</m:t>
                    </m:r>
                    <m:r>
                      <a:rPr lang="en-US" b="0" i="1" dirty="0" smtClean="0">
                        <a:latin typeface="Cambria Math" panose="02040503050406030204" pitchFamily="18" charset="0"/>
                      </a:rPr>
                      <m:t>𝑧</m:t>
                    </m:r>
                    <m:r>
                      <a:rPr lang="en-US" b="0" i="1" dirty="0" smtClean="0">
                        <a:latin typeface="Cambria Math" panose="02040503050406030204" pitchFamily="18" charset="0"/>
                      </a:rPr>
                      <m:t>)</m:t>
                    </m:r>
                  </m:oMath>
                </a14:m>
                <a:r>
                  <a:rPr lang="en-US" dirty="0"/>
                  <a:t> instead of </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m:t>
                        </m:r>
                        <m:r>
                          <a:rPr lang="en-US" b="0" i="1" smtClean="0">
                            <a:latin typeface="Cambria Math" panose="02040503050406030204" pitchFamily="18" charset="0"/>
                          </a:rPr>
                          <m:t>𝑧</m:t>
                        </m:r>
                      </m:e>
                    </m:d>
                    <m:r>
                      <a:rPr lang="en-US" b="0" i="1" smtClean="0">
                        <a:latin typeface="Cambria Math" panose="02040503050406030204" pitchFamily="18" charset="0"/>
                      </a:rPr>
                      <m:t>.</m:t>
                    </m:r>
                  </m:oMath>
                </a14:m>
                <a:r>
                  <a:rPr lang="en-US" dirty="0"/>
                  <a:t> The single component equation becomes</a:t>
                </a:r>
                <a:br>
                  <a:rPr lang="en-US" dirty="0"/>
                </a:br>
                <a:br>
                  <a:rPr lang="en-US" dirty="0"/>
                </a:br>
                <a14:m>
                  <m:oMath xmlns:m="http://schemas.openxmlformats.org/officeDocument/2006/math">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panose="02040503050406030204" pitchFamily="18" charset="0"/>
                              </a:rPr>
                              <m:t>𝜕</m:t>
                            </m:r>
                          </m:e>
                          <m:sup>
                            <m:r>
                              <a:rPr lang="en-US" b="0" i="1" smtClean="0">
                                <a:latin typeface="Cambria Math" panose="02040503050406030204" pitchFamily="18" charset="0"/>
                              </a:rPr>
                              <m:t>2</m:t>
                            </m:r>
                          </m:sup>
                        </m:sSup>
                        <m:r>
                          <a:rPr lang="en-US" b="0" i="1" smtClean="0">
                            <a:latin typeface="Cambria Math" panose="02040503050406030204" pitchFamily="18" charset="0"/>
                          </a:rPr>
                          <m:t>ℰ</m:t>
                        </m:r>
                      </m:num>
                      <m:den>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𝑟</m:t>
                            </m:r>
                          </m:e>
                          <m:sup>
                            <m:r>
                              <a:rPr lang="en-US" b="0" i="1" smtClean="0">
                                <a:latin typeface="Cambria Math" panose="02040503050406030204" pitchFamily="18" charset="0"/>
                              </a:rPr>
                              <m:t>2</m:t>
                            </m:r>
                          </m:sup>
                        </m:sSup>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𝑟</m:t>
                        </m:r>
                      </m:den>
                    </m:f>
                    <m:f>
                      <m:fPr>
                        <m:ctrlPr>
                          <a:rPr lang="en-US" b="0" i="1" smtClean="0">
                            <a:latin typeface="Cambria Math" panose="02040503050406030204" pitchFamily="18" charset="0"/>
                          </a:rPr>
                        </m:ctrlPr>
                      </m:fPr>
                      <m:num>
                        <m:r>
                          <a:rPr lang="en-US" b="0" i="1" smtClean="0">
                            <a:latin typeface="Cambria Math" panose="02040503050406030204" pitchFamily="18" charset="0"/>
                          </a:rPr>
                          <m:t>𝜕</m:t>
                        </m:r>
                        <m:r>
                          <a:rPr lang="en-US" b="0" i="1" smtClean="0">
                            <a:latin typeface="Cambria Math" panose="02040503050406030204" pitchFamily="18" charset="0"/>
                          </a:rPr>
                          <m:t>ℰ</m:t>
                        </m:r>
                      </m:num>
                      <m:den>
                        <m:r>
                          <a:rPr lang="en-US" b="0" i="1" smtClean="0">
                            <a:latin typeface="Cambria Math" panose="02040503050406030204" pitchFamily="18" charset="0"/>
                          </a:rPr>
                          <m:t>𝜕</m:t>
                        </m:r>
                        <m:r>
                          <a:rPr lang="en-US" b="0" i="1" smtClean="0">
                            <a:latin typeface="Cambria Math" panose="02040503050406030204" pitchFamily="18" charset="0"/>
                          </a:rPr>
                          <m:t>𝑟</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𝑟</m:t>
                            </m:r>
                          </m:e>
                          <m:sup>
                            <m:r>
                              <a:rPr lang="en-US" b="0" i="1" smtClean="0">
                                <a:latin typeface="Cambria Math" panose="02040503050406030204" pitchFamily="18" charset="0"/>
                              </a:rPr>
                              <m:t>2</m:t>
                            </m:r>
                          </m:sup>
                        </m:sSup>
                      </m:den>
                    </m:f>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panose="02040503050406030204" pitchFamily="18" charset="0"/>
                              </a:rPr>
                              <m:t>𝜕</m:t>
                            </m:r>
                          </m:e>
                          <m:sup>
                            <m:r>
                              <a:rPr lang="en-US" b="0" i="1" smtClean="0">
                                <a:latin typeface="Cambria Math" panose="02040503050406030204" pitchFamily="18" charset="0"/>
                              </a:rPr>
                              <m:t>2</m:t>
                            </m:r>
                          </m:sup>
                        </m:sSup>
                        <m:r>
                          <a:rPr lang="en-US" b="0" i="1" smtClean="0">
                            <a:latin typeface="Cambria Math" panose="02040503050406030204" pitchFamily="18" charset="0"/>
                          </a:rPr>
                          <m:t>ℰ</m:t>
                        </m:r>
                      </m:num>
                      <m:den>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𝜙</m:t>
                            </m:r>
                          </m:e>
                          <m:sup>
                            <m:r>
                              <a:rPr lang="en-US" b="0" i="1" smtClean="0">
                                <a:latin typeface="Cambria Math" panose="02040503050406030204" pitchFamily="18" charset="0"/>
                              </a:rPr>
                              <m:t>2</m:t>
                            </m:r>
                          </m:sup>
                        </m:sSup>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panose="02040503050406030204" pitchFamily="18" charset="0"/>
                              </a:rPr>
                              <m:t>𝜕</m:t>
                            </m:r>
                          </m:e>
                          <m:sup>
                            <m:r>
                              <a:rPr lang="en-US" b="0" i="1" smtClean="0">
                                <a:latin typeface="Cambria Math" panose="02040503050406030204" pitchFamily="18" charset="0"/>
                              </a:rPr>
                              <m:t>2</m:t>
                            </m:r>
                          </m:sup>
                        </m:sSup>
                        <m:r>
                          <a:rPr lang="en-US" b="0" i="1" smtClean="0">
                            <a:latin typeface="Cambria Math" panose="02040503050406030204" pitchFamily="18" charset="0"/>
                          </a:rPr>
                          <m:t>ℰ</m:t>
                        </m:r>
                      </m:num>
                      <m:den>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𝑧</m:t>
                            </m:r>
                          </m:e>
                          <m:sup>
                            <m:r>
                              <a:rPr lang="en-US" b="0" i="1" smtClean="0">
                                <a:latin typeface="Cambria Math" panose="02040503050406030204" pitchFamily="18" charset="0"/>
                              </a:rPr>
                              <m:t>2</m:t>
                            </m:r>
                          </m:sup>
                        </m:sSup>
                      </m:den>
                    </m:f>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2</m:t>
                        </m:r>
                      </m:sup>
                    </m:sSup>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panose="02040503050406030204" pitchFamily="18" charset="0"/>
                              </a:rPr>
                              <m:t>𝜔</m:t>
                            </m:r>
                          </m:e>
                          <m:sup>
                            <m:r>
                              <a:rPr lang="en-US" b="0" i="1" smtClean="0">
                                <a:latin typeface="Cambria Math" panose="02040503050406030204" pitchFamily="18" charset="0"/>
                              </a:rPr>
                              <m:t>2</m:t>
                            </m:r>
                          </m:sup>
                        </m:sSup>
                      </m:num>
                      <m:den>
                        <m:sSup>
                          <m:sSupPr>
                            <m:ctrlPr>
                              <a:rPr lang="en-US" b="0" i="1" smtClean="0">
                                <a:latin typeface="Cambria Math" panose="02040503050406030204" pitchFamily="18" charset="0"/>
                              </a:rPr>
                            </m:ctrlPr>
                          </m:sSupPr>
                          <m:e>
                            <m:r>
                              <m:rPr>
                                <m:sty m:val="p"/>
                              </m:rPr>
                              <a:rPr lang="en-US" b="0" i="1" smtClean="0">
                                <a:latin typeface="Cambria Math" panose="02040503050406030204" pitchFamily="18" charset="0"/>
                              </a:rPr>
                              <m:t>c</m:t>
                            </m:r>
                          </m:e>
                          <m:sup>
                            <m:r>
                              <a:rPr lang="en-US" b="0" i="1" smtClean="0">
                                <a:latin typeface="Cambria Math" panose="02040503050406030204" pitchFamily="18" charset="0"/>
                              </a:rPr>
                              <m:t>2</m:t>
                            </m:r>
                          </m:sup>
                        </m:sSup>
                      </m:den>
                    </m:f>
                    <m:r>
                      <a:rPr lang="en-US" b="0" i="1" smtClean="0">
                        <a:latin typeface="Cambria Math" panose="02040503050406030204" pitchFamily="18" charset="0"/>
                      </a:rPr>
                      <m:t>ℰ</m:t>
                    </m:r>
                    <m:r>
                      <a:rPr lang="en-US" b="0" i="1" smtClean="0">
                        <a:latin typeface="Cambria Math" panose="02040503050406030204" pitchFamily="18" charset="0"/>
                      </a:rPr>
                      <m:t>=0</m:t>
                    </m:r>
                  </m:oMath>
                </a14:m>
                <a:endParaRPr lang="en-US" dirty="0"/>
              </a:p>
            </p:txBody>
          </p:sp>
        </mc:Choice>
        <mc:Fallback xmlns="">
          <p:sp>
            <p:nvSpPr>
              <p:cNvPr id="3" name="Content Placeholder 2">
                <a:extLst>
                  <a:ext uri="{FF2B5EF4-FFF2-40B4-BE49-F238E27FC236}">
                    <a16:creationId xmlns:a16="http://schemas.microsoft.com/office/drawing/2014/main" id="{92982C3C-64A5-4B50-A2F8-2C33B03613F6}"/>
                  </a:ext>
                </a:extLst>
              </p:cNvPr>
              <p:cNvSpPr>
                <a:spLocks noGrp="1" noRot="1" noChangeAspect="1" noMove="1" noResize="1" noEditPoints="1" noAdjustHandles="1" noChangeArrowheads="1" noChangeShapeType="1" noTextEdit="1"/>
              </p:cNvSpPr>
              <p:nvPr>
                <p:ph idx="1"/>
              </p:nvPr>
            </p:nvSpPr>
            <p:spPr>
              <a:xfrm>
                <a:off x="1218883" y="838200"/>
                <a:ext cx="10360501" cy="5867400"/>
              </a:xfrm>
              <a:blipFill>
                <a:blip r:embed="rId2"/>
                <a:stretch>
                  <a:fillRect l="-765" t="-2183"/>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1B433F75-28BC-4B14-A912-F79ED5A694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6111" y="1905000"/>
            <a:ext cx="2456602" cy="2145680"/>
          </a:xfrm>
          <a:prstGeom prst="rect">
            <a:avLst/>
          </a:prstGeom>
        </p:spPr>
      </p:pic>
    </p:spTree>
    <p:extLst>
      <p:ext uri="{BB962C8B-B14F-4D97-AF65-F5344CB8AC3E}">
        <p14:creationId xmlns:p14="http://schemas.microsoft.com/office/powerpoint/2010/main" val="3249761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0371B-56D1-4EC7-AE8D-20DB096361B5}"/>
              </a:ext>
            </a:extLst>
          </p:cNvPr>
          <p:cNvSpPr>
            <a:spLocks noGrp="1"/>
          </p:cNvSpPr>
          <p:nvPr>
            <p:ph type="title"/>
          </p:nvPr>
        </p:nvSpPr>
        <p:spPr>
          <a:xfrm>
            <a:off x="1218883" y="152400"/>
            <a:ext cx="10360501" cy="563563"/>
          </a:xfrm>
        </p:spPr>
        <p:txBody>
          <a:bodyPr>
            <a:normAutofit fontScale="90000"/>
          </a:bodyPr>
          <a:lstStyle/>
          <a:p>
            <a:r>
              <a:rPr lang="en-US" dirty="0">
                <a:solidFill>
                  <a:schemeClr val="accent1"/>
                </a:solidFill>
              </a:rPr>
              <a:t>Fiber Modes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64DBF94E-AB2F-4BB5-B507-F46ACE73B388}"/>
                  </a:ext>
                </a:extLst>
              </p:cNvPr>
              <p:cNvSpPr>
                <a:spLocks noGrp="1"/>
              </p:cNvSpPr>
              <p:nvPr>
                <p:ph idx="1"/>
              </p:nvPr>
            </p:nvSpPr>
            <p:spPr>
              <a:xfrm>
                <a:off x="1218883" y="715964"/>
                <a:ext cx="10360501" cy="6065836"/>
              </a:xfrm>
            </p:spPr>
            <p:txBody>
              <a:bodyPr>
                <a:normAutofit fontScale="92500" lnSpcReduction="20000"/>
              </a:bodyPr>
              <a:lstStyle/>
              <a:p>
                <a:r>
                  <a:rPr lang="en-US" dirty="0"/>
                  <a:t>Since a rotation by 2</a:t>
                </a:r>
                <a:r>
                  <a:rPr lang="el-GR" dirty="0"/>
                  <a:t>π </a:t>
                </a:r>
                <a:r>
                  <a:rPr lang="en-US" dirty="0"/>
                  <a:t>about the axis cannot affect the field a solution must not change when 2</a:t>
                </a:r>
                <a:r>
                  <a:rPr lang="el-GR" dirty="0"/>
                  <a:t>π</a:t>
                </a:r>
                <a:r>
                  <a:rPr lang="en-US" dirty="0"/>
                  <a:t> is added to </a:t>
                </a:r>
                <a:r>
                  <a:rPr lang="el-GR" dirty="0"/>
                  <a:t>φ. </a:t>
                </a:r>
                <a:r>
                  <a:rPr lang="en-US" dirty="0"/>
                  <a:t>Thus, </a:t>
                </a:r>
                <a14:m>
                  <m:oMath xmlns:m="http://schemas.openxmlformats.org/officeDocument/2006/math">
                    <m:r>
                      <a:rPr lang="en-US" b="0" i="1" smtClean="0">
                        <a:latin typeface="Cambria Math" panose="02040503050406030204" pitchFamily="18" charset="0"/>
                      </a:rPr>
                      <m:t>ℰ</m:t>
                    </m:r>
                  </m:oMath>
                </a14:m>
                <a:r>
                  <a:rPr lang="en-US" dirty="0"/>
                  <a:t> must vary with </a:t>
                </a:r>
                <a:r>
                  <a:rPr lang="el-GR" dirty="0"/>
                  <a:t>φ </a:t>
                </a:r>
                <a:r>
                  <a:rPr lang="en-US" dirty="0"/>
                  <a:t>as exp(</a:t>
                </a:r>
                <a:r>
                  <a:rPr lang="en-US" dirty="0" err="1"/>
                  <a:t>im</a:t>
                </a:r>
                <a:r>
                  <a:rPr lang="el-GR" dirty="0"/>
                  <a:t>φ) </a:t>
                </a:r>
                <a:r>
                  <a:rPr lang="en-US" dirty="0"/>
                  <a:t>where </a:t>
                </a:r>
                <a14:m>
                  <m:oMath xmlns:m="http://schemas.openxmlformats.org/officeDocument/2006/math">
                    <m:r>
                      <a:rPr lang="en-US" b="0" i="1" smtClean="0">
                        <a:latin typeface="Cambria Math" panose="02040503050406030204" pitchFamily="18" charset="0"/>
                      </a:rPr>
                      <m:t>𝑚</m:t>
                    </m:r>
                    <m:r>
                      <a:rPr lang="en-US" b="0" i="1" smtClean="0">
                        <a:latin typeface="Cambria Math" panose="02040503050406030204" pitchFamily="18" charset="0"/>
                      </a:rPr>
                      <m:t>=0,±1,±2,…</m:t>
                    </m:r>
                  </m:oMath>
                </a14:m>
                <a:endParaRPr lang="en-US" dirty="0"/>
              </a:p>
              <a:p>
                <a:r>
                  <a:rPr lang="en-US" dirty="0"/>
                  <a:t>For propagation along the z axis the solution is of the form</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ℰ</m:t>
                      </m:r>
                      <m:d>
                        <m:dPr>
                          <m:ctrlPr>
                            <a:rPr lang="en-US" b="0" i="1" smtClean="0">
                              <a:latin typeface="Cambria Math" panose="02040503050406030204" pitchFamily="18" charset="0"/>
                            </a:rPr>
                          </m:ctrlPr>
                        </m:dPr>
                        <m:e>
                          <m:r>
                            <a:rPr lang="en-US" b="0" i="1" smtClean="0">
                              <a:latin typeface="Cambria Math" panose="02040503050406030204" pitchFamily="18" charset="0"/>
                            </a:rPr>
                            <m:t>𝑟</m:t>
                          </m:r>
                          <m:r>
                            <a:rPr lang="en-US" b="0" i="1" smtClean="0">
                              <a:latin typeface="Cambria Math" panose="02040503050406030204" pitchFamily="18" charset="0"/>
                            </a:rPr>
                            <m:t>,</m:t>
                          </m:r>
                          <m:r>
                            <a:rPr lang="en-US" b="0" i="1" smtClean="0">
                              <a:latin typeface="Cambria Math" panose="02040503050406030204" pitchFamily="18" charset="0"/>
                            </a:rPr>
                            <m:t>𝜙</m:t>
                          </m:r>
                          <m:r>
                            <a:rPr lang="en-US" b="0" i="1" smtClean="0">
                              <a:latin typeface="Cambria Math" panose="02040503050406030204" pitchFamily="18" charset="0"/>
                            </a:rPr>
                            <m:t>,</m:t>
                          </m:r>
                          <m:r>
                            <a:rPr lang="en-US" b="0" i="1" smtClean="0">
                              <a:latin typeface="Cambria Math" panose="02040503050406030204" pitchFamily="18" charset="0"/>
                            </a:rPr>
                            <m:t>𝑧</m:t>
                          </m:r>
                        </m:e>
                      </m:d>
                      <m:r>
                        <a:rPr lang="en-US" b="0" i="1" smtClean="0">
                          <a:latin typeface="Cambria Math" panose="02040503050406030204" pitchFamily="18" charset="0"/>
                        </a:rPr>
                        <m:t>=</m:t>
                      </m:r>
                      <m:r>
                        <a:rPr lang="en-US" b="0" i="1" smtClean="0">
                          <a:latin typeface="Cambria Math" panose="02040503050406030204" pitchFamily="18" charset="0"/>
                        </a:rPr>
                        <m:t>𝐹</m:t>
                      </m:r>
                      <m:d>
                        <m:dPr>
                          <m:ctrlPr>
                            <a:rPr lang="en-US" b="0" i="1" smtClean="0">
                              <a:latin typeface="Cambria Math" panose="02040503050406030204" pitchFamily="18" charset="0"/>
                            </a:rPr>
                          </m:ctrlPr>
                        </m:dPr>
                        <m:e>
                          <m:r>
                            <a:rPr lang="en-US" b="0" i="1" smtClean="0">
                              <a:latin typeface="Cambria Math" panose="02040503050406030204" pitchFamily="18" charset="0"/>
                            </a:rPr>
                            <m:t>𝑟</m:t>
                          </m:r>
                        </m:e>
                      </m:d>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𝑖𝑚</m:t>
                          </m:r>
                          <m:r>
                            <a:rPr lang="en-US" b="0" i="1" smtClean="0">
                              <a:latin typeface="Cambria Math" panose="02040503050406030204" pitchFamily="18" charset="0"/>
                            </a:rPr>
                            <m:t>𝜙</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𝑖</m:t>
                          </m:r>
                          <m:r>
                            <a:rPr lang="en-US" b="0" i="1" smtClean="0">
                              <a:latin typeface="Cambria Math" panose="02040503050406030204" pitchFamily="18" charset="0"/>
                            </a:rPr>
                            <m:t>𝛽</m:t>
                          </m:r>
                          <m:r>
                            <a:rPr lang="en-US" b="0" i="1" smtClean="0">
                              <a:latin typeface="Cambria Math" panose="02040503050406030204" pitchFamily="18" charset="0"/>
                            </a:rPr>
                            <m:t>𝑧</m:t>
                          </m:r>
                        </m:sup>
                      </m:sSup>
                    </m:oMath>
                  </m:oMathPara>
                </a14:m>
                <a:endParaRPr lang="en-US" dirty="0"/>
              </a:p>
              <a:p>
                <a:pPr marL="0" indent="0">
                  <a:buNone/>
                </a:pPr>
                <a:r>
                  <a:rPr lang="en-US" dirty="0"/>
                  <a:t>where </a:t>
                </a:r>
                <a14:m>
                  <m:oMath xmlns:m="http://schemas.openxmlformats.org/officeDocument/2006/math">
                    <m:r>
                      <a:rPr lang="en-US" b="0" i="1" smtClean="0">
                        <a:latin typeface="Cambria Math" panose="02040503050406030204" pitchFamily="18" charset="0"/>
                      </a:rPr>
                      <m:t>𝛽</m:t>
                    </m:r>
                  </m:oMath>
                </a14:m>
                <a:r>
                  <a:rPr lang="en-US" dirty="0"/>
                  <a:t> is the propagation constant. The frequency dependence of the envelope is omitted for simplicity (</a:t>
                </a:r>
                <a14:m>
                  <m:oMath xmlns:m="http://schemas.openxmlformats.org/officeDocument/2006/math">
                    <m:r>
                      <a:rPr lang="en-US" b="0" i="1" smtClean="0">
                        <a:latin typeface="Cambria Math" panose="02040503050406030204" pitchFamily="18" charset="0"/>
                      </a:rPr>
                      <m:t>ℰ</m:t>
                    </m:r>
                    <m:d>
                      <m:dPr>
                        <m:ctrlPr>
                          <a:rPr lang="en-US" b="0" i="1" smtClean="0">
                            <a:latin typeface="Cambria Math" panose="02040503050406030204" pitchFamily="18" charset="0"/>
                          </a:rPr>
                        </m:ctrlPr>
                      </m:d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𝑟</m:t>
                            </m:r>
                          </m:e>
                        </m:acc>
                        <m:r>
                          <a:rPr lang="en-US" b="0" i="1" smtClean="0">
                            <a:latin typeface="Cambria Math" panose="02040503050406030204" pitchFamily="18" charset="0"/>
                          </a:rPr>
                          <m:t>,</m:t>
                        </m:r>
                        <m:r>
                          <a:rPr lang="en-US" b="0" i="1" smtClean="0">
                            <a:latin typeface="Cambria Math" panose="02040503050406030204" pitchFamily="18" charset="0"/>
                          </a:rPr>
                          <m:t>𝜔</m:t>
                        </m:r>
                      </m:e>
                    </m:d>
                    <m:r>
                      <a:rPr lang="en-US" b="0" i="1" smtClean="0">
                        <a:latin typeface="Cambria Math" panose="02040503050406030204" pitchFamily="18" charset="0"/>
                      </a:rPr>
                      <m:t>=</m:t>
                    </m:r>
                    <m:r>
                      <a:rPr lang="en-US" b="0" i="1" smtClean="0">
                        <a:latin typeface="Cambria Math" panose="02040503050406030204" pitchFamily="18" charset="0"/>
                      </a:rPr>
                      <m:t>ℰ</m:t>
                    </m:r>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𝑟</m:t>
                        </m:r>
                      </m:e>
                    </m:acc>
                    <m:r>
                      <a:rPr lang="en-US" b="0" i="1" smtClean="0">
                        <a:latin typeface="Cambria Math" panose="02040503050406030204" pitchFamily="18" charset="0"/>
                      </a:rPr>
                      <m:t>)</m:t>
                    </m:r>
                  </m:oMath>
                </a14:m>
                <a:r>
                  <a:rPr lang="en-US" dirty="0"/>
                  <a:t>). </a:t>
                </a:r>
              </a:p>
              <a:p>
                <a:pPr marL="0" indent="0">
                  <a:buNone/>
                </a:pPr>
                <a:r>
                  <a:rPr lang="en-US" dirty="0"/>
                  <a:t> Substituting in the cylindrical Helmholtz equation we obtain for the radial function F(r) the ordinary differential equation</a:t>
                </a:r>
              </a:p>
              <a:p>
                <a:pPr marL="0" indent="0">
                  <a:buNone/>
                </a:pPr>
                <a:endParaRPr lang="en-US" b="0"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𝑟</m:t>
                          </m:r>
                        </m:e>
                        <m:sup>
                          <m:r>
                            <a:rPr lang="en-US" b="0" i="1" smtClean="0">
                              <a:latin typeface="Cambria Math" panose="02040503050406030204" pitchFamily="18" charset="0"/>
                            </a:rPr>
                            <m:t>2</m:t>
                          </m:r>
                        </m:sup>
                      </m:sSup>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panose="02040503050406030204" pitchFamily="18" charset="0"/>
                                </a:rPr>
                                <m:t>𝑑</m:t>
                              </m:r>
                            </m:e>
                            <m:sup>
                              <m:r>
                                <a:rPr lang="en-US" b="0" i="1" smtClean="0">
                                  <a:latin typeface="Cambria Math" panose="02040503050406030204" pitchFamily="18" charset="0"/>
                                </a:rPr>
                                <m:t>2</m:t>
                              </m:r>
                            </m:sup>
                          </m:sSup>
                          <m:r>
                            <a:rPr lang="en-US" b="0" i="1" smtClean="0">
                              <a:latin typeface="Cambria Math" panose="02040503050406030204" pitchFamily="18" charset="0"/>
                            </a:rPr>
                            <m:t>𝐹</m:t>
                          </m:r>
                        </m:num>
                        <m:den>
                          <m:r>
                            <a:rPr lang="en-US" b="0" i="1" smtClean="0">
                              <a:latin typeface="Cambria Math" panose="02040503050406030204" pitchFamily="18" charset="0"/>
                            </a:rPr>
                            <m:t>𝑑</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𝑟</m:t>
                              </m:r>
                            </m:e>
                            <m:sup>
                              <m:r>
                                <a:rPr lang="en-US" b="0" i="1" smtClean="0">
                                  <a:latin typeface="Cambria Math" panose="02040503050406030204" pitchFamily="18" charset="0"/>
                                </a:rPr>
                                <m:t>2</m:t>
                              </m:r>
                            </m:sup>
                          </m:sSup>
                        </m:den>
                      </m:f>
                      <m:r>
                        <a:rPr lang="en-US" b="0" i="1" smtClean="0">
                          <a:latin typeface="Cambria Math" panose="02040503050406030204" pitchFamily="18" charset="0"/>
                        </a:rPr>
                        <m:t>+</m:t>
                      </m:r>
                      <m:r>
                        <a:rPr lang="en-US" b="0" i="1" smtClean="0">
                          <a:latin typeface="Cambria Math" panose="02040503050406030204" pitchFamily="18" charset="0"/>
                        </a:rPr>
                        <m:t>𝑟</m:t>
                      </m:r>
                      <m:f>
                        <m:fPr>
                          <m:ctrlPr>
                            <a:rPr lang="en-US" b="0" i="1" smtClean="0">
                              <a:latin typeface="Cambria Math" panose="02040503050406030204" pitchFamily="18" charset="0"/>
                            </a:rPr>
                          </m:ctrlPr>
                        </m:fPr>
                        <m:num>
                          <m:r>
                            <a:rPr lang="en-US" b="0" i="1" smtClean="0">
                              <a:latin typeface="Cambria Math" panose="02040503050406030204" pitchFamily="18" charset="0"/>
                            </a:rPr>
                            <m:t>𝑑𝐹</m:t>
                          </m:r>
                        </m:num>
                        <m:den>
                          <m:r>
                            <a:rPr lang="en-US" b="0" i="1" smtClean="0">
                              <a:latin typeface="Cambria Math" panose="02040503050406030204" pitchFamily="18" charset="0"/>
                            </a:rPr>
                            <m:t>𝑑𝑟</m:t>
                          </m:r>
                        </m:den>
                      </m:f>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𝑟</m:t>
                              </m:r>
                            </m:e>
                            <m:sup>
                              <m:r>
                                <a:rPr lang="en-US" b="0" i="1" smtClean="0">
                                  <a:latin typeface="Cambria Math" panose="02040503050406030204" pitchFamily="18" charset="0"/>
                                </a:rPr>
                                <m:t>2</m:t>
                              </m:r>
                            </m:sup>
                          </m:sSup>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2</m:t>
                                  </m:r>
                                </m:sup>
                              </m:sSup>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panose="02040503050406030204" pitchFamily="18" charset="0"/>
                                        </a:rPr>
                                        <m:t>𝜔</m:t>
                                      </m:r>
                                    </m:e>
                                    <m:sup>
                                      <m:r>
                                        <a:rPr lang="en-US" b="0" i="1" smtClean="0">
                                          <a:latin typeface="Cambria Math" panose="02040503050406030204" pitchFamily="18" charset="0"/>
                                        </a:rPr>
                                        <m:t>2</m:t>
                                      </m:r>
                                    </m:sup>
                                  </m:sSup>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𝑐</m:t>
                                      </m:r>
                                    </m:e>
                                    <m:sup>
                                      <m:r>
                                        <a:rPr lang="en-US" b="0" i="1" smtClean="0">
                                          <a:latin typeface="Cambria Math" panose="02040503050406030204" pitchFamily="18" charset="0"/>
                                        </a:rPr>
                                        <m:t>2</m:t>
                                      </m:r>
                                    </m:sup>
                                  </m:sSup>
                                </m:den>
                              </m:f>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𝛽</m:t>
                                  </m:r>
                                </m:e>
                                <m:sup>
                                  <m:r>
                                    <a:rPr lang="en-US" b="0" i="1" smtClean="0">
                                      <a:latin typeface="Cambria Math" panose="02040503050406030204" pitchFamily="18" charset="0"/>
                                    </a:rPr>
                                    <m:t>2</m:t>
                                  </m:r>
                                </m:sup>
                              </m:sSup>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𝑚</m:t>
                              </m:r>
                            </m:e>
                            <m:sup>
                              <m:r>
                                <a:rPr lang="en-US" b="0" i="1" smtClean="0">
                                  <a:latin typeface="Cambria Math" panose="02040503050406030204" pitchFamily="18" charset="0"/>
                                </a:rPr>
                                <m:t>2</m:t>
                              </m:r>
                            </m:sup>
                          </m:sSup>
                        </m:e>
                      </m:d>
                      <m:r>
                        <a:rPr lang="en-US" b="0" i="1" smtClean="0">
                          <a:latin typeface="Cambria Math" panose="02040503050406030204" pitchFamily="18" charset="0"/>
                        </a:rPr>
                        <m:t>𝐹</m:t>
                      </m:r>
                      <m:r>
                        <a:rPr lang="en-US" b="0" i="1" smtClean="0">
                          <a:latin typeface="Cambria Math" panose="02040503050406030204" pitchFamily="18" charset="0"/>
                        </a:rPr>
                        <m:t>=0</m:t>
                      </m:r>
                    </m:oMath>
                  </m:oMathPara>
                </a14:m>
                <a:endParaRPr lang="en-US" dirty="0"/>
              </a:p>
              <a:p>
                <a:pPr marL="0" indent="0">
                  <a:buNone/>
                </a:pPr>
                <a:r>
                  <a:rPr lang="en-US" dirty="0"/>
                  <a:t>It has the form of the </a:t>
                </a:r>
                <a:r>
                  <a:rPr lang="en-US" dirty="0">
                    <a:solidFill>
                      <a:schemeClr val="accent1"/>
                    </a:solidFill>
                  </a:rPr>
                  <a:t>Bessel’s ordinary differential equation</a:t>
                </a:r>
              </a:p>
              <a:p>
                <a:pPr marL="0" indent="0">
                  <a:buNone/>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panose="02040503050406030204" pitchFamily="18" charset="0"/>
                                </a:rPr>
                                <m:t>𝑑</m:t>
                              </m:r>
                            </m:e>
                            <m:sup>
                              <m:r>
                                <a:rPr lang="en-US" b="0" i="1" smtClean="0">
                                  <a:latin typeface="Cambria Math" panose="02040503050406030204" pitchFamily="18" charset="0"/>
                                </a:rPr>
                                <m:t>2</m:t>
                              </m:r>
                            </m:sup>
                          </m:sSup>
                          <m:r>
                            <a:rPr lang="en-US" b="0" i="1" smtClean="0">
                              <a:latin typeface="Cambria Math" panose="02040503050406030204" pitchFamily="18" charset="0"/>
                            </a:rPr>
                            <m:t>𝑦</m:t>
                          </m:r>
                        </m:num>
                        <m:den>
                          <m:r>
                            <a:rPr lang="en-US" b="0" i="1" smtClean="0">
                              <a:latin typeface="Cambria Math" panose="02040503050406030204" pitchFamily="18" charset="0"/>
                            </a:rPr>
                            <m:t>𝑑</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den>
                      </m:f>
                      <m:r>
                        <a:rPr lang="en-US" b="0" i="1" smtClean="0">
                          <a:latin typeface="Cambria Math" panose="02040503050406030204" pitchFamily="18" charset="0"/>
                        </a:rPr>
                        <m:t>+</m:t>
                      </m:r>
                      <m:r>
                        <a:rPr lang="en-US" b="0" i="1" smtClean="0">
                          <a:latin typeface="Cambria Math" panose="02040503050406030204" pitchFamily="18" charset="0"/>
                        </a:rPr>
                        <m:t>𝑥</m:t>
                      </m:r>
                      <m:f>
                        <m:fPr>
                          <m:ctrlPr>
                            <a:rPr lang="en-US" b="0" i="1" smtClean="0">
                              <a:latin typeface="Cambria Math" panose="02040503050406030204" pitchFamily="18" charset="0"/>
                            </a:rPr>
                          </m:ctrlPr>
                        </m:fPr>
                        <m:num>
                          <m:r>
                            <a:rPr lang="en-US" b="0" i="1" smtClean="0">
                              <a:latin typeface="Cambria Math" panose="02040503050406030204" pitchFamily="18" charset="0"/>
                            </a:rPr>
                            <m:t>𝑑𝑦</m:t>
                          </m:r>
                        </m:num>
                        <m:den>
                          <m:r>
                            <a:rPr lang="en-US" b="0" i="1" smtClean="0">
                              <a:latin typeface="Cambria Math" panose="02040503050406030204" pitchFamily="18" charset="0"/>
                            </a:rPr>
                            <m:t>𝑑𝑥</m:t>
                          </m:r>
                        </m:den>
                      </m:f>
                      <m:r>
                        <a:rPr lang="en-US" b="0" i="1" smtClean="0">
                          <a:latin typeface="Cambria Math" panose="02040503050406030204" pitchFamily="18" charset="0"/>
                        </a:rPr>
                        <m:t>+</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𝑎</m:t>
                              </m:r>
                            </m:e>
                            <m:sup>
                              <m:r>
                                <a:rPr lang="en-US" b="0" i="1" smtClean="0">
                                  <a:latin typeface="Cambria Math" panose="02040503050406030204" pitchFamily="18" charset="0"/>
                                </a:rPr>
                                <m:t>2</m:t>
                              </m:r>
                            </m:sup>
                          </m:sSup>
                        </m:e>
                      </m:d>
                      <m:r>
                        <a:rPr lang="en-US" b="0" i="1" smtClean="0">
                          <a:latin typeface="Cambria Math" panose="02040503050406030204" pitchFamily="18" charset="0"/>
                        </a:rPr>
                        <m:t>𝑦</m:t>
                      </m:r>
                      <m:r>
                        <a:rPr lang="en-US" b="0" i="1" smtClean="0">
                          <a:latin typeface="Cambria Math" panose="02040503050406030204" pitchFamily="18" charset="0"/>
                        </a:rPr>
                        <m:t>=0</m:t>
                      </m:r>
                    </m:oMath>
                  </m:oMathPara>
                </a14:m>
                <a:endParaRPr lang="en-US" dirty="0"/>
              </a:p>
            </p:txBody>
          </p:sp>
        </mc:Choice>
        <mc:Fallback>
          <p:sp>
            <p:nvSpPr>
              <p:cNvPr id="3" name="Content Placeholder 2">
                <a:extLst>
                  <a:ext uri="{FF2B5EF4-FFF2-40B4-BE49-F238E27FC236}">
                    <a16:creationId xmlns:a16="http://schemas.microsoft.com/office/drawing/2014/main" id="{64DBF94E-AB2F-4BB5-B507-F46ACE73B388}"/>
                  </a:ext>
                </a:extLst>
              </p:cNvPr>
              <p:cNvSpPr>
                <a:spLocks noGrp="1" noRot="1" noChangeAspect="1" noMove="1" noResize="1" noEditPoints="1" noAdjustHandles="1" noChangeArrowheads="1" noChangeShapeType="1" noTextEdit="1"/>
              </p:cNvSpPr>
              <p:nvPr>
                <p:ph idx="1"/>
              </p:nvPr>
            </p:nvSpPr>
            <p:spPr>
              <a:xfrm>
                <a:off x="1218883" y="715964"/>
                <a:ext cx="10360501" cy="6065836"/>
              </a:xfrm>
              <a:blipFill>
                <a:blip r:embed="rId2"/>
                <a:stretch>
                  <a:fillRect l="-765" t="-2209"/>
                </a:stretch>
              </a:blipFill>
            </p:spPr>
            <p:txBody>
              <a:bodyPr/>
              <a:lstStyle/>
              <a:p>
                <a:r>
                  <a:rPr lang="el-GR">
                    <a:noFill/>
                  </a:rPr>
                  <a:t> </a:t>
                </a:r>
              </a:p>
            </p:txBody>
          </p:sp>
        </mc:Fallback>
      </mc:AlternateContent>
    </p:spTree>
    <p:extLst>
      <p:ext uri="{BB962C8B-B14F-4D97-AF65-F5344CB8AC3E}">
        <p14:creationId xmlns:p14="http://schemas.microsoft.com/office/powerpoint/2010/main" val="1289282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50B28-9685-4A05-BA7B-4B7CFCC794A5}"/>
              </a:ext>
            </a:extLst>
          </p:cNvPr>
          <p:cNvSpPr>
            <a:spLocks noGrp="1"/>
          </p:cNvSpPr>
          <p:nvPr>
            <p:ph type="title"/>
          </p:nvPr>
        </p:nvSpPr>
        <p:spPr>
          <a:xfrm>
            <a:off x="1218883" y="274637"/>
            <a:ext cx="10360501" cy="715963"/>
          </a:xfrm>
        </p:spPr>
        <p:txBody>
          <a:bodyPr/>
          <a:lstStyle/>
          <a:p>
            <a:r>
              <a:rPr lang="en-US" dirty="0">
                <a:solidFill>
                  <a:schemeClr val="accent1"/>
                </a:solidFill>
              </a:rPr>
              <a:t>Historical Perspective</a:t>
            </a:r>
          </a:p>
        </p:txBody>
      </p:sp>
      <p:sp>
        <p:nvSpPr>
          <p:cNvPr id="4" name="Text Placeholder 3">
            <a:extLst>
              <a:ext uri="{FF2B5EF4-FFF2-40B4-BE49-F238E27FC236}">
                <a16:creationId xmlns:a16="http://schemas.microsoft.com/office/drawing/2014/main" id="{1475D615-65A9-4C88-A888-B62129EABF06}"/>
              </a:ext>
            </a:extLst>
          </p:cNvPr>
          <p:cNvSpPr>
            <a:spLocks noGrp="1"/>
          </p:cNvSpPr>
          <p:nvPr>
            <p:ph type="body" idx="1"/>
          </p:nvPr>
        </p:nvSpPr>
        <p:spPr>
          <a:xfrm>
            <a:off x="1188519" y="990600"/>
            <a:ext cx="5082740" cy="914400"/>
          </a:xfrm>
        </p:spPr>
        <p:txBody>
          <a:bodyPr/>
          <a:lstStyle/>
          <a:p>
            <a:r>
              <a:rPr lang="en-US" dirty="0"/>
              <a:t>Electrical Era	</a:t>
            </a:r>
          </a:p>
        </p:txBody>
      </p:sp>
      <p:sp>
        <p:nvSpPr>
          <p:cNvPr id="3" name="Content Placeholder 2">
            <a:extLst>
              <a:ext uri="{FF2B5EF4-FFF2-40B4-BE49-F238E27FC236}">
                <a16:creationId xmlns:a16="http://schemas.microsoft.com/office/drawing/2014/main" id="{AAD643C4-FEAE-4D29-AB73-FAEF4D56358E}"/>
              </a:ext>
            </a:extLst>
          </p:cNvPr>
          <p:cNvSpPr>
            <a:spLocks noGrp="1"/>
          </p:cNvSpPr>
          <p:nvPr>
            <p:ph sz="half" idx="2"/>
          </p:nvPr>
        </p:nvSpPr>
        <p:spPr>
          <a:xfrm>
            <a:off x="1188519" y="2057400"/>
            <a:ext cx="5078677" cy="2209800"/>
          </a:xfrm>
        </p:spPr>
        <p:txBody>
          <a:bodyPr/>
          <a:lstStyle/>
          <a:p>
            <a:r>
              <a:rPr lang="en-US" dirty="0"/>
              <a:t>Telegraph             1836	</a:t>
            </a:r>
          </a:p>
          <a:p>
            <a:r>
              <a:rPr lang="en-US" dirty="0"/>
              <a:t>Telephone            1876</a:t>
            </a:r>
          </a:p>
          <a:p>
            <a:r>
              <a:rPr lang="en-US" dirty="0"/>
              <a:t>Coaxial Cables     1840</a:t>
            </a:r>
          </a:p>
          <a:p>
            <a:r>
              <a:rPr lang="en-US" dirty="0"/>
              <a:t>Microwaves         1948</a:t>
            </a:r>
          </a:p>
        </p:txBody>
      </p:sp>
      <p:sp>
        <p:nvSpPr>
          <p:cNvPr id="5" name="Text Placeholder 4">
            <a:extLst>
              <a:ext uri="{FF2B5EF4-FFF2-40B4-BE49-F238E27FC236}">
                <a16:creationId xmlns:a16="http://schemas.microsoft.com/office/drawing/2014/main" id="{1DFEC2B8-39FC-44BC-BC1F-01DB1A2A9229}"/>
              </a:ext>
            </a:extLst>
          </p:cNvPr>
          <p:cNvSpPr>
            <a:spLocks noGrp="1"/>
          </p:cNvSpPr>
          <p:nvPr>
            <p:ph type="body" sz="quarter" idx="3"/>
          </p:nvPr>
        </p:nvSpPr>
        <p:spPr>
          <a:xfrm>
            <a:off x="6410608" y="1128803"/>
            <a:ext cx="5082740" cy="715963"/>
          </a:xfrm>
        </p:spPr>
        <p:txBody>
          <a:bodyPr/>
          <a:lstStyle/>
          <a:p>
            <a:r>
              <a:rPr lang="en-US" dirty="0"/>
              <a:t>Optical Era</a:t>
            </a:r>
          </a:p>
        </p:txBody>
      </p:sp>
      <p:sp>
        <p:nvSpPr>
          <p:cNvPr id="6" name="Content Placeholder 5">
            <a:extLst>
              <a:ext uri="{FF2B5EF4-FFF2-40B4-BE49-F238E27FC236}">
                <a16:creationId xmlns:a16="http://schemas.microsoft.com/office/drawing/2014/main" id="{45D621A2-8EEE-4CD6-AA90-3262C7CCAF28}"/>
              </a:ext>
            </a:extLst>
          </p:cNvPr>
          <p:cNvSpPr>
            <a:spLocks noGrp="1"/>
          </p:cNvSpPr>
          <p:nvPr>
            <p:ph sz="quarter" idx="4"/>
          </p:nvPr>
        </p:nvSpPr>
        <p:spPr>
          <a:xfrm>
            <a:off x="6383129" y="1982969"/>
            <a:ext cx="5078677" cy="3454400"/>
          </a:xfrm>
        </p:spPr>
        <p:txBody>
          <a:bodyPr/>
          <a:lstStyle/>
          <a:p>
            <a:r>
              <a:rPr lang="en-US" dirty="0"/>
              <a:t>Optical Fibers         1978</a:t>
            </a:r>
          </a:p>
          <a:p>
            <a:r>
              <a:rPr lang="en-US" dirty="0"/>
              <a:t>Optical Amplifiers  1990</a:t>
            </a:r>
          </a:p>
          <a:p>
            <a:r>
              <a:rPr lang="en-US" dirty="0"/>
              <a:t>WDM Technology  1996</a:t>
            </a:r>
          </a:p>
          <a:p>
            <a:r>
              <a:rPr lang="en-US" dirty="0"/>
              <a:t>Multiple bands        2002</a:t>
            </a:r>
          </a:p>
        </p:txBody>
      </p:sp>
      <p:sp>
        <p:nvSpPr>
          <p:cNvPr id="7" name="TextBox 6">
            <a:extLst>
              <a:ext uri="{FF2B5EF4-FFF2-40B4-BE49-F238E27FC236}">
                <a16:creationId xmlns:a16="http://schemas.microsoft.com/office/drawing/2014/main" id="{0C00F37F-FEDC-4F89-A0B1-7C0A647634B8}"/>
              </a:ext>
            </a:extLst>
          </p:cNvPr>
          <p:cNvSpPr txBox="1"/>
          <p:nvPr/>
        </p:nvSpPr>
        <p:spPr>
          <a:xfrm>
            <a:off x="1218883" y="4529428"/>
            <a:ext cx="9562387" cy="1815882"/>
          </a:xfrm>
          <a:prstGeom prst="rect">
            <a:avLst/>
          </a:prstGeom>
          <a:noFill/>
        </p:spPr>
        <p:txBody>
          <a:bodyPr wrap="square" rtlCol="0">
            <a:spAutoFit/>
          </a:bodyPr>
          <a:lstStyle/>
          <a:p>
            <a:pPr marL="457200" indent="-457200">
              <a:buFont typeface="Arial" panose="020B0604020202020204" pitchFamily="34" charset="0"/>
              <a:buChar char="•"/>
            </a:pPr>
            <a:r>
              <a:rPr lang="en-US" sz="2800" dirty="0"/>
              <a:t>Microwaves and coaxial cables limited to B ~ 100Mbps</a:t>
            </a:r>
          </a:p>
          <a:p>
            <a:pPr marL="457200" indent="-457200">
              <a:buFont typeface="Arial" panose="020B0604020202020204" pitchFamily="34" charset="0"/>
              <a:buChar char="•"/>
            </a:pPr>
            <a:r>
              <a:rPr lang="en-US" sz="2800" dirty="0"/>
              <a:t>Optical systems can operate at bit rate &gt; 10 </a:t>
            </a:r>
            <a:r>
              <a:rPr lang="en-US" sz="2800" dirty="0" err="1"/>
              <a:t>Tbps</a:t>
            </a:r>
            <a:endParaRPr lang="en-US" sz="2800" dirty="0"/>
          </a:p>
          <a:p>
            <a:pPr marL="457200" indent="-457200">
              <a:buFont typeface="Arial" panose="020B0604020202020204" pitchFamily="34" charset="0"/>
              <a:buChar char="•"/>
            </a:pPr>
            <a:r>
              <a:rPr lang="en-US" sz="2800" dirty="0"/>
              <a:t>Improvement in system capacity is related to the high frequency of the optical waves ( ~ 200THz at 1.5</a:t>
            </a:r>
            <a:r>
              <a:rPr lang="el-GR" sz="2800" dirty="0"/>
              <a:t> μ</a:t>
            </a:r>
            <a:r>
              <a:rPr lang="en-US" sz="2800" dirty="0"/>
              <a:t>m)</a:t>
            </a:r>
          </a:p>
        </p:txBody>
      </p:sp>
    </p:spTree>
    <p:extLst>
      <p:ext uri="{BB962C8B-B14F-4D97-AF65-F5344CB8AC3E}">
        <p14:creationId xmlns:p14="http://schemas.microsoft.com/office/powerpoint/2010/main" val="2229824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8B4F2-F494-424B-8FC1-64D41145A83C}"/>
              </a:ext>
            </a:extLst>
          </p:cNvPr>
          <p:cNvSpPr>
            <a:spLocks noGrp="1"/>
          </p:cNvSpPr>
          <p:nvPr>
            <p:ph type="title"/>
          </p:nvPr>
        </p:nvSpPr>
        <p:spPr>
          <a:xfrm>
            <a:off x="1218883" y="274637"/>
            <a:ext cx="10360501" cy="563563"/>
          </a:xfrm>
        </p:spPr>
        <p:txBody>
          <a:bodyPr>
            <a:normAutofit fontScale="90000"/>
          </a:bodyPr>
          <a:lstStyle/>
          <a:p>
            <a:r>
              <a:rPr lang="en-US" dirty="0">
                <a:solidFill>
                  <a:schemeClr val="accent1"/>
                </a:solidFill>
              </a:rPr>
              <a:t>Fiber modes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979B32C-AFFA-4937-A557-48FE15A5D586}"/>
                  </a:ext>
                </a:extLst>
              </p:cNvPr>
              <p:cNvSpPr>
                <a:spLocks noGrp="1"/>
              </p:cNvSpPr>
              <p:nvPr>
                <p:ph idx="1"/>
              </p:nvPr>
            </p:nvSpPr>
            <p:spPr>
              <a:xfrm>
                <a:off x="1218883" y="838200"/>
                <a:ext cx="10360501" cy="5745163"/>
              </a:xfrm>
            </p:spPr>
            <p:txBody>
              <a:bodyPr>
                <a:normAutofit lnSpcReduction="10000"/>
              </a:bodyPr>
              <a:lstStyle/>
              <a:p>
                <a:pPr marL="0" indent="0">
                  <a:buNone/>
                </a:pPr>
                <a:r>
                  <a:rPr lang="en-US" dirty="0"/>
                  <a:t>Bessel’s ordinary equation has the following solution types</a:t>
                </a:r>
              </a:p>
              <a:p>
                <a:pPr marL="0" indent="0">
                  <a:buNone/>
                </a:pPr>
                <a:r>
                  <a:rPr lang="en-US" dirty="0"/>
                  <a:t>  First kind :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𝐽</m:t>
                        </m:r>
                      </m:e>
                      <m:sub>
                        <m:r>
                          <a:rPr lang="en-US" b="0" i="1" smtClean="0">
                            <a:latin typeface="Cambria Math" panose="02040503050406030204" pitchFamily="18" charset="0"/>
                          </a:rPr>
                          <m:t>𝛼</m:t>
                        </m:r>
                      </m:sub>
                    </m:sSub>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a14:m>
                <a:endParaRPr lang="en-US" dirty="0"/>
              </a:p>
              <a:p>
                <a:pPr marL="0" indent="0">
                  <a:buNone/>
                </a:pPr>
                <a:r>
                  <a:rPr lang="en-US" dirty="0"/>
                  <a:t>  Second kind :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𝑌</m:t>
                        </m:r>
                      </m:e>
                      <m:sub>
                        <m:r>
                          <a:rPr lang="en-US" b="0" i="1" smtClean="0">
                            <a:latin typeface="Cambria Math" panose="02040503050406030204" pitchFamily="18" charset="0"/>
                          </a:rPr>
                          <m:t>𝛼</m:t>
                        </m:r>
                      </m:sub>
                    </m:sSub>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a14:m>
                <a:endParaRPr lang="en-US" dirty="0"/>
              </a:p>
              <a:p>
                <a:pPr marL="0" indent="0">
                  <a:buNone/>
                </a:pPr>
                <a:r>
                  <a:rPr lang="en-US" dirty="0"/>
                  <a:t>  Modified First kind :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𝛼</m:t>
                        </m:r>
                      </m:sub>
                    </m:sSub>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a14:m>
                <a:endParaRPr lang="en-US" dirty="0"/>
              </a:p>
              <a:p>
                <a:pPr marL="0" indent="0">
                  <a:buNone/>
                </a:pPr>
                <a:r>
                  <a:rPr lang="en-US" dirty="0"/>
                  <a:t>  Modified Second kind :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𝐾</m:t>
                        </m:r>
                      </m:e>
                      <m:sub>
                        <m:r>
                          <a:rPr lang="en-US" b="0" i="1" smtClean="0">
                            <a:latin typeface="Cambria Math" panose="02040503050406030204" pitchFamily="18" charset="0"/>
                          </a:rPr>
                          <m:t>𝑎</m:t>
                        </m:r>
                      </m:sub>
                    </m:sSub>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a14:m>
                <a:endParaRPr lang="en-US" dirty="0"/>
              </a:p>
              <a:p>
                <a:pPr marL="0" indent="0">
                  <a:buNone/>
                </a:pPr>
                <a:r>
                  <a:rPr lang="en-US" dirty="0"/>
                  <a:t>For a second-order differential equation the solution is the sum of two linearly independent solutions.</a:t>
                </a:r>
              </a:p>
              <a:p>
                <a:pPr marL="0" indent="0">
                  <a:buNone/>
                </a:pPr>
                <a:r>
                  <a:rPr lang="en-US" dirty="0"/>
                  <a:t>In case </a:t>
                </a:r>
                <a:r>
                  <a:rPr lang="el-GR" dirty="0"/>
                  <a:t>α </a:t>
                </a:r>
                <a:r>
                  <a:rPr lang="en-US" dirty="0"/>
                  <a:t>is an integer (as it is in our case) , two possible solutions exist</a:t>
                </a:r>
              </a:p>
              <a:p>
                <a:pPr marL="0" indent="0">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𝐴𝐽</m:t>
                          </m:r>
                        </m:e>
                        <m:sub>
                          <m:r>
                            <a:rPr lang="en-US" b="0" i="1" smtClean="0">
                              <a:latin typeface="Cambria Math" panose="02040503050406030204" pitchFamily="18" charset="0"/>
                            </a:rPr>
                            <m:t>𝛼</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𝐴</m:t>
                          </m:r>
                        </m:e>
                        <m:sup>
                          <m:r>
                            <a:rPr lang="en-US" b="0" i="1" smtClean="0">
                              <a:latin typeface="Cambria Math" panose="02040503050406030204" pitchFamily="18" charset="0"/>
                            </a:rPr>
                            <m:t>′</m:t>
                          </m:r>
                        </m:sup>
                      </m:sSup>
                      <m:sSub>
                        <m:sSubPr>
                          <m:ctrlPr>
                            <a:rPr lang="en-US" b="0" i="1" smtClean="0">
                              <a:latin typeface="Cambria Math" panose="02040503050406030204" pitchFamily="18" charset="0"/>
                            </a:rPr>
                          </m:ctrlPr>
                        </m:sSubPr>
                        <m:e>
                          <m:r>
                            <a:rPr lang="en-US" b="0" i="1" smtClean="0">
                              <a:latin typeface="Cambria Math" panose="02040503050406030204" pitchFamily="18" charset="0"/>
                            </a:rPr>
                            <m:t>𝑌</m:t>
                          </m:r>
                        </m:e>
                        <m:sub>
                          <m:r>
                            <a:rPr lang="en-US" b="0" i="1" smtClean="0">
                              <a:latin typeface="Cambria Math" panose="02040503050406030204" pitchFamily="18" charset="0"/>
                            </a:rPr>
                            <m:t>𝛼</m:t>
                          </m:r>
                        </m:sub>
                      </m:sSub>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m:oMathPara>
                </a14:m>
                <a:endParaRPr lang="en-US" dirty="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𝐶</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𝐾</m:t>
                          </m:r>
                        </m:e>
                        <m:sub>
                          <m:r>
                            <a:rPr lang="en-US" b="0" i="1" smtClean="0">
                              <a:latin typeface="Cambria Math" panose="02040503050406030204" pitchFamily="18" charset="0"/>
                            </a:rPr>
                            <m:t>𝛼</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𝐶</m:t>
                          </m:r>
                        </m:e>
                        <m:sup>
                          <m:r>
                            <a:rPr lang="en-US" b="0" i="1" smtClean="0">
                              <a:latin typeface="Cambria Math" panose="02040503050406030204" pitchFamily="18" charset="0"/>
                            </a:rPr>
                            <m:t>′</m:t>
                          </m:r>
                        </m:sup>
                      </m:sSup>
                      <m:sSub>
                        <m:sSubPr>
                          <m:ctrlPr>
                            <a:rPr lang="en-US" b="0" i="1" smtClean="0">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𝛼</m:t>
                          </m:r>
                        </m:sub>
                      </m:sSub>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m:oMathPara>
                </a14:m>
                <a:endParaRPr lang="en-US" dirty="0"/>
              </a:p>
              <a:p>
                <a:pPr marL="0" indent="0">
                  <a:buNone/>
                </a:pPr>
                <a:r>
                  <a:rPr lang="en-US" dirty="0"/>
                  <a:t>where A, A’, C, C’ are constants.</a:t>
                </a:r>
              </a:p>
            </p:txBody>
          </p:sp>
        </mc:Choice>
        <mc:Fallback xmlns="">
          <p:sp>
            <p:nvSpPr>
              <p:cNvPr id="3" name="Content Placeholder 2">
                <a:extLst>
                  <a:ext uri="{FF2B5EF4-FFF2-40B4-BE49-F238E27FC236}">
                    <a16:creationId xmlns:a16="http://schemas.microsoft.com/office/drawing/2014/main" id="{8979B32C-AFFA-4937-A557-48FE15A5D586}"/>
                  </a:ext>
                </a:extLst>
              </p:cNvPr>
              <p:cNvSpPr>
                <a:spLocks noGrp="1" noRot="1" noChangeAspect="1" noMove="1" noResize="1" noEditPoints="1" noAdjustHandles="1" noChangeArrowheads="1" noChangeShapeType="1" noTextEdit="1"/>
              </p:cNvSpPr>
              <p:nvPr>
                <p:ph idx="1"/>
              </p:nvPr>
            </p:nvSpPr>
            <p:spPr>
              <a:xfrm>
                <a:off x="1218883" y="838200"/>
                <a:ext cx="10360501" cy="5745163"/>
              </a:xfrm>
              <a:blipFill>
                <a:blip r:embed="rId2"/>
                <a:stretch>
                  <a:fillRect l="-941" t="-2229" b="-2548"/>
                </a:stretch>
              </a:blipFill>
            </p:spPr>
            <p:txBody>
              <a:bodyPr/>
              <a:lstStyle/>
              <a:p>
                <a:r>
                  <a:rPr lang="en-US">
                    <a:noFill/>
                  </a:rPr>
                  <a:t> </a:t>
                </a:r>
              </a:p>
            </p:txBody>
          </p:sp>
        </mc:Fallback>
      </mc:AlternateContent>
    </p:spTree>
    <p:extLst>
      <p:ext uri="{BB962C8B-B14F-4D97-AF65-F5344CB8AC3E}">
        <p14:creationId xmlns:p14="http://schemas.microsoft.com/office/powerpoint/2010/main" val="2856768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16467-3FE2-46F1-A5CD-89F7A2997694}"/>
              </a:ext>
            </a:extLst>
          </p:cNvPr>
          <p:cNvSpPr>
            <a:spLocks noGrp="1"/>
          </p:cNvSpPr>
          <p:nvPr>
            <p:ph type="title"/>
          </p:nvPr>
        </p:nvSpPr>
        <p:spPr>
          <a:xfrm>
            <a:off x="1217612" y="66044"/>
            <a:ext cx="10360501" cy="533400"/>
          </a:xfrm>
        </p:spPr>
        <p:txBody>
          <a:bodyPr>
            <a:normAutofit fontScale="90000"/>
          </a:bodyPr>
          <a:lstStyle/>
          <a:p>
            <a:r>
              <a:rPr lang="en-US" dirty="0">
                <a:solidFill>
                  <a:schemeClr val="accent1"/>
                </a:solidFill>
              </a:rPr>
              <a:t>Fiber Modes</a:t>
            </a:r>
          </a:p>
        </p:txBody>
      </p:sp>
      <p:pic>
        <p:nvPicPr>
          <p:cNvPr id="9" name="Content Placeholder 8">
            <a:extLst>
              <a:ext uri="{FF2B5EF4-FFF2-40B4-BE49-F238E27FC236}">
                <a16:creationId xmlns:a16="http://schemas.microsoft.com/office/drawing/2014/main" id="{9C62EAC6-2C80-4F0F-B316-E22E0F4DDECE}"/>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88019" y="588526"/>
            <a:ext cx="4096793" cy="2937749"/>
          </a:xfrm>
        </p:spPr>
      </p:pic>
      <p:pic>
        <p:nvPicPr>
          <p:cNvPr id="11" name="Picture 10">
            <a:extLst>
              <a:ext uri="{FF2B5EF4-FFF2-40B4-BE49-F238E27FC236}">
                <a16:creationId xmlns:a16="http://schemas.microsoft.com/office/drawing/2014/main" id="{1E62DA15-9F89-4182-A175-E10D80A48A1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92912" y="533400"/>
            <a:ext cx="3897300" cy="2962669"/>
          </a:xfrm>
          <a:prstGeom prst="rect">
            <a:avLst/>
          </a:prstGeom>
        </p:spPr>
      </p:pic>
      <p:pic>
        <p:nvPicPr>
          <p:cNvPr id="13" name="Picture 12">
            <a:extLst>
              <a:ext uri="{FF2B5EF4-FFF2-40B4-BE49-F238E27FC236}">
                <a16:creationId xmlns:a16="http://schemas.microsoft.com/office/drawing/2014/main" id="{A027E098-C902-402D-8B25-D16AA856115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88019" y="3605876"/>
            <a:ext cx="4070667" cy="3079581"/>
          </a:xfrm>
          <a:prstGeom prst="rect">
            <a:avLst/>
          </a:prstGeom>
        </p:spPr>
      </p:pic>
      <p:pic>
        <p:nvPicPr>
          <p:cNvPr id="15" name="Picture 14">
            <a:extLst>
              <a:ext uri="{FF2B5EF4-FFF2-40B4-BE49-F238E27FC236}">
                <a16:creationId xmlns:a16="http://schemas.microsoft.com/office/drawing/2014/main" id="{9D0443F4-51E4-462E-9D10-DD9B3988F05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93383" y="3588084"/>
            <a:ext cx="3863839" cy="3097373"/>
          </a:xfrm>
          <a:prstGeom prst="rect">
            <a:avLst/>
          </a:prstGeom>
        </p:spPr>
      </p:pic>
    </p:spTree>
    <p:extLst>
      <p:ext uri="{BB962C8B-B14F-4D97-AF65-F5344CB8AC3E}">
        <p14:creationId xmlns:p14="http://schemas.microsoft.com/office/powerpoint/2010/main" val="3594496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DBF3C-C20C-4BB5-873D-51D56441CD89}"/>
              </a:ext>
            </a:extLst>
          </p:cNvPr>
          <p:cNvSpPr>
            <a:spLocks noGrp="1"/>
          </p:cNvSpPr>
          <p:nvPr>
            <p:ph type="title"/>
          </p:nvPr>
        </p:nvSpPr>
        <p:spPr>
          <a:xfrm>
            <a:off x="1218883" y="190092"/>
            <a:ext cx="10360501" cy="487363"/>
          </a:xfrm>
        </p:spPr>
        <p:txBody>
          <a:bodyPr>
            <a:normAutofit fontScale="90000"/>
          </a:bodyPr>
          <a:lstStyle/>
          <a:p>
            <a:r>
              <a:rPr lang="en-US" dirty="0">
                <a:solidFill>
                  <a:schemeClr val="accent1"/>
                </a:solidFill>
              </a:rPr>
              <a:t>Fiber Modes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2BF8A56-94E3-4FA9-B633-D6C2A2C1F7CC}"/>
                  </a:ext>
                </a:extLst>
              </p:cNvPr>
              <p:cNvSpPr>
                <a:spLocks noGrp="1"/>
              </p:cNvSpPr>
              <p:nvPr>
                <p:ph idx="1"/>
              </p:nvPr>
            </p:nvSpPr>
            <p:spPr>
              <a:xfrm>
                <a:off x="1218883" y="609600"/>
                <a:ext cx="10360501" cy="5943600"/>
              </a:xfrm>
            </p:spPr>
            <p:txBody>
              <a:bodyPr>
                <a:normAutofit fontScale="92500"/>
              </a:bodyPr>
              <a:lstStyle/>
              <a:p>
                <a:r>
                  <a:rPr lang="en-US" dirty="0"/>
                  <a:t>The field must vanish outside the core (r&gt;a) and is allowed to oscillate inside the core (r&lt;a). By comparison between the F(r) differential equation and the general ordinary Bessel equation we get the two solutions</a:t>
                </a:r>
              </a:p>
              <a:p>
                <a:pPr marL="0" indent="0">
                  <a:buNone/>
                </a:pPr>
                <a:r>
                  <a:rPr lang="en-US" b="0" dirty="0"/>
                  <a:t>		</a:t>
                </a:r>
                <a14:m>
                  <m:oMath xmlns:m="http://schemas.openxmlformats.org/officeDocument/2006/math">
                    <m:r>
                      <a:rPr lang="en-US" b="0" i="1" smtClean="0">
                        <a:latin typeface="Cambria Math" panose="02040503050406030204" pitchFamily="18" charset="0"/>
                      </a:rPr>
                      <m:t>𝐹</m:t>
                    </m:r>
                    <m:d>
                      <m:dPr>
                        <m:ctrlPr>
                          <a:rPr lang="en-US" b="0" i="1" smtClean="0">
                            <a:latin typeface="Cambria Math" panose="02040503050406030204" pitchFamily="18" charset="0"/>
                          </a:rPr>
                        </m:ctrlPr>
                      </m:dPr>
                      <m:e>
                        <m:r>
                          <a:rPr lang="en-US" b="0" i="1" smtClean="0">
                            <a:latin typeface="Cambria Math" panose="02040503050406030204" pitchFamily="18" charset="0"/>
                          </a:rPr>
                          <m:t>𝑟</m:t>
                        </m:r>
                      </m:e>
                    </m:d>
                    <m:r>
                      <a:rPr lang="en-US" b="0" i="1" smtClean="0">
                        <a:latin typeface="Cambria Math" panose="02040503050406030204" pitchFamily="18" charset="0"/>
                      </a:rPr>
                      <m:t>=</m:t>
                    </m:r>
                    <m:r>
                      <a:rPr lang="en-US" b="0" i="1" smtClean="0">
                        <a:latin typeface="Cambria Math" panose="02040503050406030204" pitchFamily="18" charset="0"/>
                      </a:rPr>
                      <m:t>𝐴</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𝐽</m:t>
                        </m:r>
                      </m:e>
                      <m:sub>
                        <m:r>
                          <a:rPr lang="en-US" b="0" i="1" smtClean="0">
                            <a:latin typeface="Cambria Math" panose="02040503050406030204" pitchFamily="18" charset="0"/>
                          </a:rPr>
                          <m:t>𝑚</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𝜅</m:t>
                        </m:r>
                        <m:r>
                          <a:rPr lang="en-US" b="0" i="1" smtClean="0">
                            <a:latin typeface="Cambria Math" panose="02040503050406030204" pitchFamily="18" charset="0"/>
                          </a:rPr>
                          <m:t>𝑟</m:t>
                        </m:r>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𝐴</m:t>
                        </m:r>
                      </m:e>
                      <m:sup>
                        <m:r>
                          <a:rPr lang="en-US" b="0" i="1" smtClean="0">
                            <a:latin typeface="Cambria Math" panose="02040503050406030204" pitchFamily="18" charset="0"/>
                          </a:rPr>
                          <m:t>′</m:t>
                        </m:r>
                      </m:sup>
                    </m:sSup>
                    <m:sSub>
                      <m:sSubPr>
                        <m:ctrlPr>
                          <a:rPr lang="en-US" b="0" i="1" smtClean="0">
                            <a:latin typeface="Cambria Math" panose="02040503050406030204" pitchFamily="18" charset="0"/>
                          </a:rPr>
                        </m:ctrlPr>
                      </m:sSubPr>
                      <m:e>
                        <m:r>
                          <a:rPr lang="en-US" b="0" i="1" smtClean="0">
                            <a:latin typeface="Cambria Math" panose="02040503050406030204" pitchFamily="18" charset="0"/>
                          </a:rPr>
                          <m:t>𝑌</m:t>
                        </m:r>
                      </m:e>
                      <m:sub>
                        <m:r>
                          <a:rPr lang="en-US" b="0" i="1" smtClean="0">
                            <a:latin typeface="Cambria Math" panose="02040503050406030204" pitchFamily="18" charset="0"/>
                          </a:rPr>
                          <m:t>𝑚</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𝜅</m:t>
                        </m:r>
                        <m:r>
                          <a:rPr lang="en-US" b="0" i="1" smtClean="0">
                            <a:latin typeface="Cambria Math" panose="02040503050406030204" pitchFamily="18" charset="0"/>
                          </a:rPr>
                          <m:t>𝑟</m:t>
                        </m:r>
                      </m:e>
                    </m:d>
                    <m:r>
                      <a:rPr lang="en-US" b="0" i="1" smtClean="0">
                        <a:latin typeface="Cambria Math" panose="02040503050406030204" pitchFamily="18" charset="0"/>
                      </a:rPr>
                      <m:t>, </m:t>
                    </m:r>
                    <m:r>
                      <a:rPr lang="en-US" b="0" i="1" smtClean="0">
                        <a:latin typeface="Cambria Math" panose="02040503050406030204" pitchFamily="18" charset="0"/>
                      </a:rPr>
                      <m:t>𝑟</m:t>
                    </m:r>
                    <m:r>
                      <a:rPr lang="en-US" b="0" i="1" smtClean="0">
                        <a:latin typeface="Cambria Math" panose="02040503050406030204" pitchFamily="18" charset="0"/>
                      </a:rPr>
                      <m:t>≤</m:t>
                    </m:r>
                    <m:r>
                      <a:rPr lang="en-US" b="0" i="1" smtClean="0">
                        <a:latin typeface="Cambria Math" panose="02040503050406030204" pitchFamily="18" charset="0"/>
                      </a:rPr>
                      <m:t>𝑎</m:t>
                    </m:r>
                  </m:oMath>
                </a14:m>
                <a:r>
                  <a:rPr lang="en-US" dirty="0"/>
                  <a:t> </a:t>
                </a:r>
              </a:p>
              <a:p>
                <a:pPr marL="0" indent="0">
                  <a:buNone/>
                </a:pPr>
                <a:r>
                  <a:rPr lang="en-US" dirty="0"/>
                  <a:t>		</a:t>
                </a:r>
                <a14:m>
                  <m:oMath xmlns:m="http://schemas.openxmlformats.org/officeDocument/2006/math">
                    <m:r>
                      <a:rPr lang="en-US" b="0" i="1" smtClean="0">
                        <a:latin typeface="Cambria Math" panose="02040503050406030204" pitchFamily="18" charset="0"/>
                      </a:rPr>
                      <m:t>𝐹</m:t>
                    </m:r>
                    <m:d>
                      <m:dPr>
                        <m:ctrlPr>
                          <a:rPr lang="en-US" b="0" i="1" smtClean="0">
                            <a:latin typeface="Cambria Math" panose="02040503050406030204" pitchFamily="18" charset="0"/>
                          </a:rPr>
                        </m:ctrlPr>
                      </m:dPr>
                      <m:e>
                        <m:r>
                          <a:rPr lang="en-US" b="0" i="1" smtClean="0">
                            <a:latin typeface="Cambria Math" panose="02040503050406030204" pitchFamily="18" charset="0"/>
                          </a:rPr>
                          <m:t>𝑟</m:t>
                        </m:r>
                      </m:e>
                    </m:d>
                    <m:r>
                      <a:rPr lang="en-US" b="0" i="1" smtClean="0">
                        <a:latin typeface="Cambria Math" panose="02040503050406030204" pitchFamily="18" charset="0"/>
                      </a:rPr>
                      <m:t>=</m:t>
                    </m:r>
                    <m:r>
                      <a:rPr lang="en-US" b="0" i="1" smtClean="0">
                        <a:latin typeface="Cambria Math" panose="02040503050406030204" pitchFamily="18" charset="0"/>
                      </a:rPr>
                      <m:t>𝐶</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𝐾</m:t>
                        </m:r>
                      </m:e>
                      <m:sub>
                        <m:r>
                          <a:rPr lang="en-US" b="0" i="1" smtClean="0">
                            <a:latin typeface="Cambria Math" panose="02040503050406030204" pitchFamily="18" charset="0"/>
                          </a:rPr>
                          <m:t>𝑚</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𝛾</m:t>
                        </m:r>
                        <m:r>
                          <a:rPr lang="en-US" b="0" i="1" smtClean="0">
                            <a:latin typeface="Cambria Math" panose="02040503050406030204" pitchFamily="18" charset="0"/>
                          </a:rPr>
                          <m:t>𝑟</m:t>
                        </m:r>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𝐶</m:t>
                        </m:r>
                      </m:e>
                      <m:sup>
                        <m:r>
                          <a:rPr lang="en-US" b="0" i="1" smtClean="0">
                            <a:latin typeface="Cambria Math" panose="02040503050406030204" pitchFamily="18" charset="0"/>
                          </a:rPr>
                          <m:t>′</m:t>
                        </m:r>
                      </m:sup>
                    </m:sSup>
                    <m:sSub>
                      <m:sSubPr>
                        <m:ctrlPr>
                          <a:rPr lang="en-US" b="0" i="1" smtClean="0">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𝑚</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𝛾</m:t>
                        </m:r>
                        <m:r>
                          <a:rPr lang="en-US" b="0" i="1" smtClean="0">
                            <a:latin typeface="Cambria Math" panose="02040503050406030204" pitchFamily="18" charset="0"/>
                          </a:rPr>
                          <m:t>𝑟</m:t>
                        </m:r>
                      </m:e>
                    </m:d>
                    <m:r>
                      <a:rPr lang="en-US" b="0" i="1" smtClean="0">
                        <a:latin typeface="Cambria Math" panose="02040503050406030204" pitchFamily="18" charset="0"/>
                      </a:rPr>
                      <m:t>, </m:t>
                    </m:r>
                    <m:r>
                      <a:rPr lang="en-US" b="0" i="1" smtClean="0">
                        <a:latin typeface="Cambria Math" panose="02040503050406030204" pitchFamily="18" charset="0"/>
                      </a:rPr>
                      <m:t>𝑟</m:t>
                    </m:r>
                    <m:r>
                      <a:rPr lang="en-US" b="0" i="1" smtClean="0">
                        <a:latin typeface="Cambria Math" panose="02040503050406030204" pitchFamily="18" charset="0"/>
                      </a:rPr>
                      <m:t>&gt;</m:t>
                    </m:r>
                    <m:r>
                      <a:rPr lang="en-US" b="0" i="1" smtClean="0">
                        <a:latin typeface="Cambria Math" panose="02040503050406030204" pitchFamily="18" charset="0"/>
                      </a:rPr>
                      <m:t>𝑎</m:t>
                    </m:r>
                  </m:oMath>
                </a14:m>
                <a:endParaRPr lang="en-US" dirty="0"/>
              </a:p>
              <a:p>
                <a:pPr marL="0" indent="0">
                  <a:buNone/>
                </a:pPr>
                <a:r>
                  <a:rPr lang="en-US" dirty="0"/>
                  <a:t>where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𝜅</m:t>
                        </m:r>
                      </m:e>
                      <m:sup>
                        <m:r>
                          <a:rPr lang="en-US" b="0" i="1" smtClean="0">
                            <a:latin typeface="Cambria Math" panose="02040503050406030204" pitchFamily="18" charset="0"/>
                          </a:rPr>
                          <m:t>2</m:t>
                        </m:r>
                      </m:sup>
                    </m:sSup>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𝑛</m:t>
                        </m:r>
                      </m:e>
                      <m:sub>
                        <m:r>
                          <a:rPr lang="en-US" b="0" i="1" smtClean="0">
                            <a:latin typeface="Cambria Math" panose="02040503050406030204" pitchFamily="18" charset="0"/>
                          </a:rPr>
                          <m:t>1</m:t>
                        </m:r>
                      </m:sub>
                      <m:sup>
                        <m:r>
                          <a:rPr lang="en-US" b="0" i="1" smtClean="0">
                            <a:latin typeface="Cambria Math" panose="02040503050406030204" pitchFamily="18" charset="0"/>
                          </a:rPr>
                          <m:t>2</m:t>
                        </m:r>
                      </m:sup>
                    </m:sSubSup>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panose="02040503050406030204" pitchFamily="18" charset="0"/>
                              </a:rPr>
                              <m:t>𝜔</m:t>
                            </m:r>
                          </m:e>
                          <m:sup>
                            <m:r>
                              <a:rPr lang="en-US" b="0" i="1" smtClean="0">
                                <a:latin typeface="Cambria Math" panose="02040503050406030204" pitchFamily="18" charset="0"/>
                              </a:rPr>
                              <m:t>2</m:t>
                            </m:r>
                          </m:sup>
                        </m:sSup>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𝑐</m:t>
                            </m:r>
                          </m:e>
                          <m:sup>
                            <m:r>
                              <a:rPr lang="en-US" b="0" i="1" smtClean="0">
                                <a:latin typeface="Cambria Math" panose="02040503050406030204" pitchFamily="18" charset="0"/>
                              </a:rPr>
                              <m:t>2</m:t>
                            </m:r>
                          </m:sup>
                        </m:sSup>
                      </m:den>
                    </m:f>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𝛽</m:t>
                        </m:r>
                      </m:e>
                      <m:sup>
                        <m:r>
                          <a:rPr lang="en-US" b="0" i="1" smtClean="0">
                            <a:latin typeface="Cambria Math" panose="02040503050406030204" pitchFamily="18" charset="0"/>
                          </a:rPr>
                          <m:t>2</m:t>
                        </m:r>
                      </m:sup>
                    </m:sSup>
                  </m:oMath>
                </a14:m>
                <a:r>
                  <a:rPr lang="en-US" dirty="0"/>
                  <a:t>,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𝛾</m:t>
                        </m:r>
                      </m:e>
                      <m:sup>
                        <m:r>
                          <a:rPr lang="en-US" b="0" i="1" smtClean="0">
                            <a:latin typeface="Cambria Math" panose="02040503050406030204" pitchFamily="18" charset="0"/>
                          </a:rPr>
                          <m:t>2</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𝛽</m:t>
                        </m:r>
                      </m:e>
                      <m:sup>
                        <m:r>
                          <a:rPr lang="en-US" b="0" i="1" smtClean="0">
                            <a:latin typeface="Cambria Math" panose="02040503050406030204" pitchFamily="18" charset="0"/>
                          </a:rPr>
                          <m:t>2</m:t>
                        </m:r>
                      </m:sup>
                    </m:sSup>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𝑛</m:t>
                        </m:r>
                      </m:e>
                      <m:sub>
                        <m:r>
                          <a:rPr lang="en-US" b="0" i="1" smtClean="0">
                            <a:latin typeface="Cambria Math" panose="02040503050406030204" pitchFamily="18" charset="0"/>
                          </a:rPr>
                          <m:t>2</m:t>
                        </m:r>
                      </m:sub>
                      <m:sup>
                        <m:r>
                          <a:rPr lang="en-US" b="0" i="1" smtClean="0">
                            <a:latin typeface="Cambria Math" panose="02040503050406030204" pitchFamily="18" charset="0"/>
                          </a:rPr>
                          <m:t>2</m:t>
                        </m:r>
                      </m:sup>
                    </m:sSubSup>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panose="02040503050406030204" pitchFamily="18" charset="0"/>
                              </a:rPr>
                              <m:t>𝜔</m:t>
                            </m:r>
                          </m:e>
                          <m:sup>
                            <m:r>
                              <a:rPr lang="en-US" b="0" i="1" smtClean="0">
                                <a:latin typeface="Cambria Math" panose="02040503050406030204" pitchFamily="18" charset="0"/>
                              </a:rPr>
                              <m:t>2</m:t>
                            </m:r>
                          </m:sup>
                        </m:sSup>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𝑐</m:t>
                            </m:r>
                          </m:e>
                          <m:sup>
                            <m:r>
                              <a:rPr lang="en-US" b="0" i="1" smtClean="0">
                                <a:latin typeface="Cambria Math" panose="02040503050406030204" pitchFamily="18" charset="0"/>
                              </a:rPr>
                              <m:t>2</m:t>
                            </m:r>
                          </m:sup>
                        </m:sSup>
                      </m:den>
                    </m:f>
                  </m:oMath>
                </a14:m>
                <a:endParaRPr lang="en-US" dirty="0"/>
              </a:p>
              <a:p>
                <a:r>
                  <a:rPr lang="en-US" dirty="0"/>
                  <a:t>The solutions have physical meaning when the field at </a:t>
                </a:r>
                <a14:m>
                  <m:oMath xmlns:m="http://schemas.openxmlformats.org/officeDocument/2006/math">
                    <m:r>
                      <a:rPr lang="en-US" b="0" i="1" smtClean="0">
                        <a:latin typeface="Cambria Math" panose="02040503050406030204" pitchFamily="18" charset="0"/>
                      </a:rPr>
                      <m:t>𝑟</m:t>
                    </m:r>
                    <m:r>
                      <a:rPr lang="en-US" b="0" i="1" smtClean="0">
                        <a:latin typeface="Cambria Math" panose="02040503050406030204" pitchFamily="18" charset="0"/>
                      </a:rPr>
                      <m:t>=0</m:t>
                    </m:r>
                  </m:oMath>
                </a14:m>
                <a:r>
                  <a:rPr lang="en-US" dirty="0"/>
                  <a:t> (center)  and </a:t>
                </a:r>
                <a14:m>
                  <m:oMath xmlns:m="http://schemas.openxmlformats.org/officeDocument/2006/math">
                    <m:r>
                      <a:rPr lang="en-US" b="0" i="1" smtClean="0">
                        <a:latin typeface="Cambria Math" panose="02040503050406030204" pitchFamily="18" charset="0"/>
                      </a:rPr>
                      <m:t>𝑟</m:t>
                    </m:r>
                    <m:r>
                      <a:rPr lang="en-US" b="0" i="1" smtClean="0">
                        <a:latin typeface="Cambria Math" panose="02040503050406030204" pitchFamily="18" charset="0"/>
                      </a:rPr>
                      <m:t>=∞</m:t>
                    </m:r>
                  </m:oMath>
                </a14:m>
                <a:r>
                  <a:rPr lang="en-US" dirty="0"/>
                  <a:t> (far away) is finite. Observing the form of the Bessel functions it is obvious that we must set A’=0 and C’=0. The solutions now are</a:t>
                </a:r>
              </a:p>
              <a:p>
                <a:pPr marL="0" indent="0">
                  <a:buNone/>
                </a:pPr>
                <a:r>
                  <a:rPr lang="en-US" dirty="0"/>
                  <a:t>		 </a:t>
                </a:r>
                <a14:m>
                  <m:oMath xmlns:m="http://schemas.openxmlformats.org/officeDocument/2006/math">
                    <m:r>
                      <a:rPr lang="en-US" i="1">
                        <a:latin typeface="Cambria Math" panose="02040503050406030204" pitchFamily="18" charset="0"/>
                      </a:rPr>
                      <m:t>𝐹</m:t>
                    </m:r>
                    <m:d>
                      <m:dPr>
                        <m:ctrlPr>
                          <a:rPr lang="en-US" i="1">
                            <a:latin typeface="Cambria Math" panose="02040503050406030204" pitchFamily="18" charset="0"/>
                          </a:rPr>
                        </m:ctrlPr>
                      </m:dPr>
                      <m:e>
                        <m:r>
                          <a:rPr lang="en-US" i="1">
                            <a:latin typeface="Cambria Math" panose="02040503050406030204" pitchFamily="18" charset="0"/>
                          </a:rPr>
                          <m:t>𝑟</m:t>
                        </m:r>
                      </m:e>
                    </m:d>
                    <m:r>
                      <a:rPr lang="en-US" i="1">
                        <a:latin typeface="Cambria Math" panose="02040503050406030204" pitchFamily="18" charset="0"/>
                      </a:rPr>
                      <m:t>=</m:t>
                    </m:r>
                    <m:r>
                      <a:rPr lang="en-US" i="1">
                        <a:latin typeface="Cambria Math" panose="02040503050406030204" pitchFamily="18" charset="0"/>
                      </a:rPr>
                      <m:t>𝐴</m:t>
                    </m:r>
                    <m:sSub>
                      <m:sSubPr>
                        <m:ctrlPr>
                          <a:rPr lang="en-US" i="1">
                            <a:latin typeface="Cambria Math" panose="02040503050406030204" pitchFamily="18" charset="0"/>
                          </a:rPr>
                        </m:ctrlPr>
                      </m:sSubPr>
                      <m:e>
                        <m:r>
                          <a:rPr lang="en-US" i="1">
                            <a:latin typeface="Cambria Math" panose="02040503050406030204" pitchFamily="18" charset="0"/>
                          </a:rPr>
                          <m:t>𝐽</m:t>
                        </m:r>
                      </m:e>
                      <m:sub>
                        <m:r>
                          <a:rPr lang="en-US" i="1">
                            <a:latin typeface="Cambria Math" panose="02040503050406030204" pitchFamily="18" charset="0"/>
                          </a:rPr>
                          <m:t>𝑚</m:t>
                        </m:r>
                      </m:sub>
                    </m:sSub>
                    <m:d>
                      <m:dPr>
                        <m:ctrlPr>
                          <a:rPr lang="en-US" i="1">
                            <a:latin typeface="Cambria Math" panose="02040503050406030204" pitchFamily="18" charset="0"/>
                          </a:rPr>
                        </m:ctrlPr>
                      </m:dPr>
                      <m:e>
                        <m:r>
                          <a:rPr lang="en-US" i="1">
                            <a:latin typeface="Cambria Math" panose="02040503050406030204" pitchFamily="18" charset="0"/>
                          </a:rPr>
                          <m:t>𝜅</m:t>
                        </m:r>
                        <m:r>
                          <a:rPr lang="en-US" i="1">
                            <a:latin typeface="Cambria Math" panose="02040503050406030204" pitchFamily="18" charset="0"/>
                          </a:rPr>
                          <m:t>𝑟</m:t>
                        </m:r>
                      </m:e>
                    </m:d>
                    <m:r>
                      <a:rPr lang="en-US" b="0" i="1" smtClean="0">
                        <a:latin typeface="Cambria Math" panose="02040503050406030204" pitchFamily="18" charset="0"/>
                      </a:rPr>
                      <m:t>,</m:t>
                    </m:r>
                    <m:r>
                      <a:rPr lang="en-US" i="1">
                        <a:latin typeface="Cambria Math" panose="02040503050406030204" pitchFamily="18" charset="0"/>
                      </a:rPr>
                      <m:t> </m:t>
                    </m:r>
                    <m:r>
                      <a:rPr lang="en-US" i="1">
                        <a:latin typeface="Cambria Math" panose="02040503050406030204" pitchFamily="18" charset="0"/>
                      </a:rPr>
                      <m:t>𝑟</m:t>
                    </m:r>
                    <m:r>
                      <a:rPr lang="en-US" i="1">
                        <a:latin typeface="Cambria Math" panose="02040503050406030204" pitchFamily="18" charset="0"/>
                      </a:rPr>
                      <m:t>≤</m:t>
                    </m:r>
                    <m:r>
                      <a:rPr lang="en-US" i="1">
                        <a:latin typeface="Cambria Math" panose="02040503050406030204" pitchFamily="18" charset="0"/>
                      </a:rPr>
                      <m:t>𝑎</m:t>
                    </m:r>
                  </m:oMath>
                </a14:m>
                <a:endParaRPr lang="en-US" dirty="0"/>
              </a:p>
              <a:p>
                <a:pPr marL="0" indent="0">
                  <a:buNone/>
                </a:pPr>
                <a:r>
                  <a:rPr lang="en-US" dirty="0"/>
                  <a:t>		 </a:t>
                </a:r>
                <a14:m>
                  <m:oMath xmlns:m="http://schemas.openxmlformats.org/officeDocument/2006/math">
                    <m:r>
                      <a:rPr lang="en-US" i="1">
                        <a:latin typeface="Cambria Math" panose="02040503050406030204" pitchFamily="18" charset="0"/>
                      </a:rPr>
                      <m:t>𝐹</m:t>
                    </m:r>
                    <m:d>
                      <m:dPr>
                        <m:ctrlPr>
                          <a:rPr lang="en-US" i="1">
                            <a:latin typeface="Cambria Math" panose="02040503050406030204" pitchFamily="18" charset="0"/>
                          </a:rPr>
                        </m:ctrlPr>
                      </m:dPr>
                      <m:e>
                        <m:r>
                          <a:rPr lang="en-US" i="1">
                            <a:latin typeface="Cambria Math" panose="02040503050406030204" pitchFamily="18" charset="0"/>
                          </a:rPr>
                          <m:t>𝑟</m:t>
                        </m:r>
                      </m:e>
                    </m:d>
                    <m:r>
                      <a:rPr lang="en-US" i="1">
                        <a:latin typeface="Cambria Math" panose="02040503050406030204" pitchFamily="18" charset="0"/>
                      </a:rPr>
                      <m:t>=</m:t>
                    </m:r>
                    <m:r>
                      <a:rPr lang="en-US" b="0" i="1" smtClean="0">
                        <a:latin typeface="Cambria Math" panose="02040503050406030204" pitchFamily="18" charset="0"/>
                      </a:rPr>
                      <m:t>𝐶</m:t>
                    </m:r>
                    <m:sSub>
                      <m:sSubPr>
                        <m:ctrlPr>
                          <a:rPr lang="en-US" i="1">
                            <a:latin typeface="Cambria Math" panose="02040503050406030204" pitchFamily="18" charset="0"/>
                          </a:rPr>
                        </m:ctrlPr>
                      </m:sSubPr>
                      <m:e>
                        <m:r>
                          <a:rPr lang="en-US" b="0" i="1" smtClean="0">
                            <a:latin typeface="Cambria Math" panose="02040503050406030204" pitchFamily="18" charset="0"/>
                          </a:rPr>
                          <m:t>𝐾</m:t>
                        </m:r>
                      </m:e>
                      <m:sub>
                        <m:r>
                          <a:rPr lang="en-US" i="1">
                            <a:latin typeface="Cambria Math" panose="02040503050406030204" pitchFamily="18" charset="0"/>
                          </a:rPr>
                          <m:t>𝑚</m:t>
                        </m:r>
                      </m:sub>
                    </m:sSub>
                    <m:d>
                      <m:dPr>
                        <m:ctrlPr>
                          <a:rPr lang="en-US" i="1">
                            <a:latin typeface="Cambria Math" panose="02040503050406030204" pitchFamily="18" charset="0"/>
                          </a:rPr>
                        </m:ctrlPr>
                      </m:dPr>
                      <m:e>
                        <m:r>
                          <a:rPr lang="en-US" b="0" i="1" smtClean="0">
                            <a:latin typeface="Cambria Math" panose="02040503050406030204" pitchFamily="18" charset="0"/>
                          </a:rPr>
                          <m:t>𝛾</m:t>
                        </m:r>
                        <m:r>
                          <a:rPr lang="en-US" i="1">
                            <a:latin typeface="Cambria Math" panose="02040503050406030204" pitchFamily="18" charset="0"/>
                          </a:rPr>
                          <m:t>𝑟</m:t>
                        </m:r>
                      </m:e>
                    </m:d>
                    <m:r>
                      <a:rPr lang="en-US" i="1">
                        <a:latin typeface="Cambria Math" panose="02040503050406030204" pitchFamily="18" charset="0"/>
                      </a:rPr>
                      <m:t>, </m:t>
                    </m:r>
                    <m:r>
                      <a:rPr lang="en-US" i="1">
                        <a:latin typeface="Cambria Math" panose="02040503050406030204" pitchFamily="18" charset="0"/>
                      </a:rPr>
                      <m:t>𝑟</m:t>
                    </m:r>
                    <m:r>
                      <a:rPr lang="en-US" b="0" i="1" smtClean="0">
                        <a:latin typeface="Cambria Math" panose="02040503050406030204" pitchFamily="18" charset="0"/>
                      </a:rPr>
                      <m:t>&gt;</m:t>
                    </m:r>
                    <m:r>
                      <a:rPr lang="en-US" i="1">
                        <a:latin typeface="Cambria Math" panose="02040503050406030204" pitchFamily="18" charset="0"/>
                      </a:rPr>
                      <m:t>𝑎</m:t>
                    </m:r>
                  </m:oMath>
                </a14:m>
                <a:endParaRPr lang="en-US" dirty="0"/>
              </a:p>
              <a:p>
                <a:pPr marL="0" indent="0">
                  <a:buNone/>
                </a:pPr>
                <a:endParaRPr lang="en-US" dirty="0"/>
              </a:p>
            </p:txBody>
          </p:sp>
        </mc:Choice>
        <mc:Fallback xmlns="">
          <p:sp>
            <p:nvSpPr>
              <p:cNvPr id="3" name="Content Placeholder 2">
                <a:extLst>
                  <a:ext uri="{FF2B5EF4-FFF2-40B4-BE49-F238E27FC236}">
                    <a16:creationId xmlns:a16="http://schemas.microsoft.com/office/drawing/2014/main" id="{72BF8A56-94E3-4FA9-B633-D6C2A2C1F7CC}"/>
                  </a:ext>
                </a:extLst>
              </p:cNvPr>
              <p:cNvSpPr>
                <a:spLocks noGrp="1" noRot="1" noChangeAspect="1" noMove="1" noResize="1" noEditPoints="1" noAdjustHandles="1" noChangeArrowheads="1" noChangeShapeType="1" noTextEdit="1"/>
              </p:cNvSpPr>
              <p:nvPr>
                <p:ph idx="1"/>
              </p:nvPr>
            </p:nvSpPr>
            <p:spPr>
              <a:xfrm>
                <a:off x="1218883" y="609600"/>
                <a:ext cx="10360501" cy="5943600"/>
              </a:xfrm>
              <a:blipFill>
                <a:blip r:embed="rId2"/>
                <a:stretch>
                  <a:fillRect l="-765" t="-1333" r="-1176"/>
                </a:stretch>
              </a:blipFill>
            </p:spPr>
            <p:txBody>
              <a:bodyPr/>
              <a:lstStyle/>
              <a:p>
                <a:r>
                  <a:rPr lang="en-US">
                    <a:noFill/>
                  </a:rPr>
                  <a:t> </a:t>
                </a:r>
              </a:p>
            </p:txBody>
          </p:sp>
        </mc:Fallback>
      </mc:AlternateContent>
    </p:spTree>
    <p:extLst>
      <p:ext uri="{BB962C8B-B14F-4D97-AF65-F5344CB8AC3E}">
        <p14:creationId xmlns:p14="http://schemas.microsoft.com/office/powerpoint/2010/main" val="3403321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B1571-05D2-4351-ACA4-5CBF2FA80A7D}"/>
              </a:ext>
            </a:extLst>
          </p:cNvPr>
          <p:cNvSpPr>
            <a:spLocks noGrp="1"/>
          </p:cNvSpPr>
          <p:nvPr>
            <p:ph type="title"/>
          </p:nvPr>
        </p:nvSpPr>
        <p:spPr>
          <a:xfrm>
            <a:off x="1218883" y="274637"/>
            <a:ext cx="10360501" cy="639763"/>
          </a:xfrm>
        </p:spPr>
        <p:txBody>
          <a:bodyPr/>
          <a:lstStyle/>
          <a:p>
            <a:r>
              <a:rPr lang="en-US" dirty="0">
                <a:solidFill>
                  <a:schemeClr val="accent1"/>
                </a:solidFill>
              </a:rPr>
              <a:t>Fiber Modes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9B3B24A-4239-4225-9C1F-2D262A5A306A}"/>
                  </a:ext>
                </a:extLst>
              </p:cNvPr>
              <p:cNvSpPr>
                <a:spLocks noGrp="1"/>
              </p:cNvSpPr>
              <p:nvPr>
                <p:ph idx="1"/>
              </p:nvPr>
            </p:nvSpPr>
            <p:spPr>
              <a:xfrm>
                <a:off x="1218883" y="914400"/>
                <a:ext cx="10360501" cy="5668963"/>
              </a:xfrm>
            </p:spPr>
            <p:txBody>
              <a:bodyPr>
                <a:normAutofit/>
              </a:bodyPr>
              <a:lstStyle/>
              <a:p>
                <a:r>
                  <a:rPr lang="en-US" dirty="0"/>
                  <a:t>The electric field solutions are</a:t>
                </a:r>
              </a:p>
              <a:p>
                <a:pPr marL="0" indent="0">
                  <a:buNone/>
                </a:pPr>
                <a:r>
                  <a:rPr lang="en-US" dirty="0"/>
                  <a:t> 	</a:t>
                </a:r>
                <a14:m>
                  <m:oMath xmlns:m="http://schemas.openxmlformats.org/officeDocument/2006/math">
                    <m:r>
                      <a:rPr lang="en-US" b="0" i="1" smtClean="0">
                        <a:latin typeface="Cambria Math" panose="02040503050406030204" pitchFamily="18" charset="0"/>
                      </a:rPr>
                      <m:t>ℰ</m:t>
                    </m:r>
                    <m:d>
                      <m:dPr>
                        <m:ctrlPr>
                          <a:rPr lang="en-US" i="1">
                            <a:latin typeface="Cambria Math" panose="02040503050406030204" pitchFamily="18" charset="0"/>
                          </a:rPr>
                        </m:ctrlPr>
                      </m:dPr>
                      <m:e>
                        <m:r>
                          <a:rPr lang="en-US" i="1">
                            <a:latin typeface="Cambria Math" panose="02040503050406030204" pitchFamily="18" charset="0"/>
                          </a:rPr>
                          <m:t>𝑟</m:t>
                        </m:r>
                        <m:r>
                          <a:rPr lang="en-US" b="0" i="1" smtClean="0">
                            <a:latin typeface="Cambria Math" panose="02040503050406030204" pitchFamily="18" charset="0"/>
                          </a:rPr>
                          <m:t>,</m:t>
                        </m:r>
                        <m:r>
                          <a:rPr lang="en-US" b="0" i="1" smtClean="0">
                            <a:latin typeface="Cambria Math" panose="02040503050406030204" pitchFamily="18" charset="0"/>
                          </a:rPr>
                          <m:t>𝜙</m:t>
                        </m:r>
                        <m:r>
                          <a:rPr lang="en-US" b="0" i="1" smtClean="0">
                            <a:latin typeface="Cambria Math" panose="02040503050406030204" pitchFamily="18" charset="0"/>
                          </a:rPr>
                          <m:t>,</m:t>
                        </m:r>
                        <m:r>
                          <a:rPr lang="en-US" b="0" i="1" smtClean="0">
                            <a:latin typeface="Cambria Math" panose="02040503050406030204" pitchFamily="18" charset="0"/>
                          </a:rPr>
                          <m:t>𝑧</m:t>
                        </m:r>
                      </m:e>
                    </m:d>
                    <m:r>
                      <a:rPr lang="en-US" i="1">
                        <a:latin typeface="Cambria Math" panose="02040503050406030204" pitchFamily="18" charset="0"/>
                      </a:rPr>
                      <m:t>=</m:t>
                    </m:r>
                    <m:r>
                      <a:rPr lang="en-US" i="1">
                        <a:latin typeface="Cambria Math" panose="02040503050406030204" pitchFamily="18" charset="0"/>
                      </a:rPr>
                      <m:t>𝐴</m:t>
                    </m:r>
                    <m:sSub>
                      <m:sSubPr>
                        <m:ctrlPr>
                          <a:rPr lang="en-US" i="1">
                            <a:latin typeface="Cambria Math" panose="02040503050406030204" pitchFamily="18" charset="0"/>
                          </a:rPr>
                        </m:ctrlPr>
                      </m:sSubPr>
                      <m:e>
                        <m:r>
                          <a:rPr lang="en-US" i="1">
                            <a:latin typeface="Cambria Math" panose="02040503050406030204" pitchFamily="18" charset="0"/>
                          </a:rPr>
                          <m:t>𝐽</m:t>
                        </m:r>
                      </m:e>
                      <m:sub>
                        <m:r>
                          <a:rPr lang="en-US" i="1">
                            <a:latin typeface="Cambria Math" panose="02040503050406030204" pitchFamily="18" charset="0"/>
                          </a:rPr>
                          <m:t>𝑚</m:t>
                        </m:r>
                      </m:sub>
                    </m:sSub>
                    <m:d>
                      <m:dPr>
                        <m:ctrlPr>
                          <a:rPr lang="en-US" i="1">
                            <a:latin typeface="Cambria Math" panose="02040503050406030204" pitchFamily="18" charset="0"/>
                          </a:rPr>
                        </m:ctrlPr>
                      </m:dPr>
                      <m:e>
                        <m:r>
                          <a:rPr lang="en-US" i="1">
                            <a:latin typeface="Cambria Math" panose="02040503050406030204" pitchFamily="18" charset="0"/>
                          </a:rPr>
                          <m:t>𝜅</m:t>
                        </m:r>
                        <m:r>
                          <a:rPr lang="en-US" i="1">
                            <a:latin typeface="Cambria Math" panose="02040503050406030204" pitchFamily="18" charset="0"/>
                          </a:rPr>
                          <m:t>𝑟</m:t>
                        </m:r>
                      </m:e>
                    </m:d>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𝑖𝑚</m:t>
                        </m:r>
                        <m:r>
                          <a:rPr lang="en-US" b="0" i="1" smtClean="0">
                            <a:latin typeface="Cambria Math" panose="02040503050406030204" pitchFamily="18" charset="0"/>
                          </a:rPr>
                          <m:t>𝜙</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𝑖</m:t>
                        </m:r>
                        <m:r>
                          <a:rPr lang="en-US" b="0" i="1" smtClean="0">
                            <a:latin typeface="Cambria Math" panose="02040503050406030204" pitchFamily="18" charset="0"/>
                          </a:rPr>
                          <m:t>𝛽</m:t>
                        </m:r>
                        <m:r>
                          <a:rPr lang="en-US" b="0" i="1" smtClean="0">
                            <a:latin typeface="Cambria Math" panose="02040503050406030204" pitchFamily="18" charset="0"/>
                          </a:rPr>
                          <m:t>𝑧</m:t>
                        </m:r>
                      </m:sup>
                    </m:sSup>
                    <m:r>
                      <a:rPr lang="en-US" b="0" i="1" smtClean="0">
                        <a:latin typeface="Cambria Math" panose="02040503050406030204" pitchFamily="18" charset="0"/>
                      </a:rPr>
                      <m:t>,</m:t>
                    </m:r>
                    <m:r>
                      <a:rPr lang="en-US" i="1">
                        <a:latin typeface="Cambria Math" panose="02040503050406030204" pitchFamily="18" charset="0"/>
                      </a:rPr>
                      <m:t> </m:t>
                    </m:r>
                    <m:r>
                      <a:rPr lang="en-US" b="0" i="1" smtClean="0">
                        <a:latin typeface="Cambria Math" panose="02040503050406030204" pitchFamily="18" charset="0"/>
                      </a:rPr>
                      <m:t> </m:t>
                    </m:r>
                    <m:r>
                      <a:rPr lang="en-US" i="1">
                        <a:latin typeface="Cambria Math" panose="02040503050406030204" pitchFamily="18" charset="0"/>
                      </a:rPr>
                      <m:t>𝑟</m:t>
                    </m:r>
                    <m:r>
                      <a:rPr lang="en-US" i="1">
                        <a:latin typeface="Cambria Math" panose="02040503050406030204" pitchFamily="18" charset="0"/>
                      </a:rPr>
                      <m:t>≤</m:t>
                    </m:r>
                    <m:r>
                      <a:rPr lang="en-US" i="1">
                        <a:latin typeface="Cambria Math" panose="02040503050406030204" pitchFamily="18" charset="0"/>
                      </a:rPr>
                      <m:t>𝑎</m:t>
                    </m:r>
                  </m:oMath>
                </a14:m>
                <a:endParaRPr lang="en-US" dirty="0"/>
              </a:p>
              <a:p>
                <a:pPr marL="0" indent="0">
                  <a:buNone/>
                </a:pPr>
                <a:r>
                  <a:rPr lang="en-US" dirty="0"/>
                  <a:t>	</a:t>
                </a:r>
                <a14:m>
                  <m:oMath xmlns:m="http://schemas.openxmlformats.org/officeDocument/2006/math">
                    <m:r>
                      <a:rPr lang="en-US" i="1">
                        <a:latin typeface="Cambria Math" panose="02040503050406030204" pitchFamily="18" charset="0"/>
                      </a:rPr>
                      <m:t>ℰ</m:t>
                    </m:r>
                    <m:d>
                      <m:dPr>
                        <m:ctrlPr>
                          <a:rPr lang="en-US" i="1">
                            <a:latin typeface="Cambria Math" panose="02040503050406030204" pitchFamily="18" charset="0"/>
                          </a:rPr>
                        </m:ctrlPr>
                      </m:dPr>
                      <m:e>
                        <m:r>
                          <a:rPr lang="en-US" i="1">
                            <a:latin typeface="Cambria Math" panose="02040503050406030204" pitchFamily="18" charset="0"/>
                          </a:rPr>
                          <m:t>𝑟</m:t>
                        </m:r>
                        <m:r>
                          <a:rPr lang="en-US" b="0" i="1" smtClean="0">
                            <a:latin typeface="Cambria Math" panose="02040503050406030204" pitchFamily="18" charset="0"/>
                          </a:rPr>
                          <m:t>,</m:t>
                        </m:r>
                        <m:r>
                          <a:rPr lang="en-US" b="0" i="1" smtClean="0">
                            <a:latin typeface="Cambria Math" panose="02040503050406030204" pitchFamily="18" charset="0"/>
                          </a:rPr>
                          <m:t>𝜙</m:t>
                        </m:r>
                        <m:r>
                          <a:rPr lang="en-US" b="0" i="1" smtClean="0">
                            <a:latin typeface="Cambria Math" panose="02040503050406030204" pitchFamily="18" charset="0"/>
                          </a:rPr>
                          <m:t>,</m:t>
                        </m:r>
                        <m:r>
                          <a:rPr lang="en-US" b="0" i="1" smtClean="0">
                            <a:latin typeface="Cambria Math" panose="02040503050406030204" pitchFamily="18" charset="0"/>
                          </a:rPr>
                          <m:t>𝑧</m:t>
                        </m:r>
                      </m:e>
                    </m:d>
                    <m:r>
                      <a:rPr lang="en-US" i="1">
                        <a:latin typeface="Cambria Math" panose="02040503050406030204" pitchFamily="18" charset="0"/>
                      </a:rPr>
                      <m:t> =</m:t>
                    </m:r>
                    <m:r>
                      <a:rPr lang="en-US" i="1">
                        <a:latin typeface="Cambria Math" panose="02040503050406030204" pitchFamily="18" charset="0"/>
                      </a:rPr>
                      <m:t>𝐶</m:t>
                    </m:r>
                    <m:sSub>
                      <m:sSubPr>
                        <m:ctrlPr>
                          <a:rPr lang="en-US" i="1">
                            <a:latin typeface="Cambria Math" panose="02040503050406030204" pitchFamily="18" charset="0"/>
                          </a:rPr>
                        </m:ctrlPr>
                      </m:sSubPr>
                      <m:e>
                        <m:r>
                          <a:rPr lang="en-US" i="1">
                            <a:latin typeface="Cambria Math" panose="02040503050406030204" pitchFamily="18" charset="0"/>
                          </a:rPr>
                          <m:t>𝐾</m:t>
                        </m:r>
                      </m:e>
                      <m:sub>
                        <m:r>
                          <a:rPr lang="en-US" i="1">
                            <a:latin typeface="Cambria Math" panose="02040503050406030204" pitchFamily="18" charset="0"/>
                          </a:rPr>
                          <m:t>𝑚</m:t>
                        </m:r>
                      </m:sub>
                    </m:sSub>
                    <m:d>
                      <m:dPr>
                        <m:ctrlPr>
                          <a:rPr lang="en-US" i="1">
                            <a:latin typeface="Cambria Math" panose="02040503050406030204" pitchFamily="18" charset="0"/>
                          </a:rPr>
                        </m:ctrlPr>
                      </m:dPr>
                      <m:e>
                        <m:r>
                          <a:rPr lang="en-US" i="1">
                            <a:latin typeface="Cambria Math" panose="02040503050406030204" pitchFamily="18" charset="0"/>
                          </a:rPr>
                          <m:t>𝛾</m:t>
                        </m:r>
                        <m:r>
                          <a:rPr lang="en-US" i="1">
                            <a:latin typeface="Cambria Math" panose="02040503050406030204" pitchFamily="18" charset="0"/>
                          </a:rPr>
                          <m:t>𝑟</m:t>
                        </m:r>
                      </m:e>
                    </m:d>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𝑖𝑚</m:t>
                        </m:r>
                        <m:r>
                          <a:rPr lang="en-US" i="1">
                            <a:latin typeface="Cambria Math" panose="02040503050406030204" pitchFamily="18" charset="0"/>
                          </a:rPr>
                          <m:t>𝜙</m:t>
                        </m:r>
                      </m:sup>
                    </m:sSup>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𝑖</m:t>
                        </m:r>
                        <m:r>
                          <a:rPr lang="en-US" i="1">
                            <a:latin typeface="Cambria Math" panose="02040503050406030204" pitchFamily="18" charset="0"/>
                          </a:rPr>
                          <m:t>𝛽</m:t>
                        </m:r>
                        <m:r>
                          <a:rPr lang="en-US" i="1">
                            <a:latin typeface="Cambria Math" panose="02040503050406030204" pitchFamily="18" charset="0"/>
                          </a:rPr>
                          <m:t>𝑧</m:t>
                        </m:r>
                      </m:sup>
                    </m:sSup>
                    <m:r>
                      <a:rPr lang="en-US" b="0" i="1" smtClean="0">
                        <a:latin typeface="Cambria Math" panose="02040503050406030204" pitchFamily="18" charset="0"/>
                      </a:rPr>
                      <m:t>, </m:t>
                    </m:r>
                    <m:r>
                      <a:rPr lang="en-US" i="1">
                        <a:latin typeface="Cambria Math" panose="02040503050406030204" pitchFamily="18" charset="0"/>
                      </a:rPr>
                      <m:t>𝑟</m:t>
                    </m:r>
                    <m:r>
                      <a:rPr lang="en-US" i="1">
                        <a:latin typeface="Cambria Math" panose="02040503050406030204" pitchFamily="18" charset="0"/>
                      </a:rPr>
                      <m:t>&gt;</m:t>
                    </m:r>
                    <m:r>
                      <a:rPr lang="en-US" i="1">
                        <a:latin typeface="Cambria Math" panose="02040503050406030204" pitchFamily="18" charset="0"/>
                      </a:rPr>
                      <m:t>𝑎</m:t>
                    </m:r>
                  </m:oMath>
                </a14:m>
                <a:endParaRPr lang="en-US" dirty="0"/>
              </a:p>
              <a:p>
                <a:r>
                  <a:rPr lang="en-US" dirty="0"/>
                  <a:t>In a similar way the magnetic field solutions are </a:t>
                </a:r>
              </a:p>
              <a:p>
                <a:pPr marL="0" indent="0">
                  <a:buNone/>
                </a:pPr>
                <a:r>
                  <a:rPr lang="en-US" dirty="0"/>
                  <a:t> 	</a:t>
                </a:r>
                <a14:m>
                  <m:oMath xmlns:m="http://schemas.openxmlformats.org/officeDocument/2006/math">
                    <m:r>
                      <a:rPr lang="en-US" b="0" i="1" smtClean="0">
                        <a:latin typeface="Cambria Math" panose="02040503050406030204" pitchFamily="18" charset="0"/>
                      </a:rPr>
                      <m:t>ℋ</m:t>
                    </m:r>
                    <m:d>
                      <m:dPr>
                        <m:ctrlPr>
                          <a:rPr lang="en-US" i="1">
                            <a:latin typeface="Cambria Math" panose="02040503050406030204" pitchFamily="18" charset="0"/>
                          </a:rPr>
                        </m:ctrlPr>
                      </m:dPr>
                      <m:e>
                        <m:r>
                          <a:rPr lang="en-US" i="1">
                            <a:latin typeface="Cambria Math" panose="02040503050406030204" pitchFamily="18" charset="0"/>
                          </a:rPr>
                          <m:t>𝑟</m:t>
                        </m:r>
                        <m:r>
                          <a:rPr lang="en-US" b="0" i="1" smtClean="0">
                            <a:latin typeface="Cambria Math" panose="02040503050406030204" pitchFamily="18" charset="0"/>
                          </a:rPr>
                          <m:t>,</m:t>
                        </m:r>
                        <m:r>
                          <a:rPr lang="en-US" b="0" i="1" smtClean="0">
                            <a:latin typeface="Cambria Math" panose="02040503050406030204" pitchFamily="18" charset="0"/>
                          </a:rPr>
                          <m:t>𝜙</m:t>
                        </m:r>
                        <m:r>
                          <a:rPr lang="en-US" b="0" i="1" smtClean="0">
                            <a:latin typeface="Cambria Math" panose="02040503050406030204" pitchFamily="18" charset="0"/>
                          </a:rPr>
                          <m:t>,</m:t>
                        </m:r>
                        <m:r>
                          <a:rPr lang="en-US" b="0" i="1" smtClean="0">
                            <a:latin typeface="Cambria Math" panose="02040503050406030204" pitchFamily="18" charset="0"/>
                          </a:rPr>
                          <m:t>𝑧</m:t>
                        </m:r>
                      </m:e>
                    </m:d>
                    <m:r>
                      <a:rPr lang="en-US" i="1">
                        <a:latin typeface="Cambria Math" panose="02040503050406030204" pitchFamily="18" charset="0"/>
                      </a:rPr>
                      <m:t>=</m:t>
                    </m:r>
                    <m:r>
                      <a:rPr lang="en-US" b="0" i="1" smtClean="0">
                        <a:latin typeface="Cambria Math" panose="02040503050406030204" pitchFamily="18" charset="0"/>
                      </a:rPr>
                      <m:t>𝐵</m:t>
                    </m:r>
                    <m:sSub>
                      <m:sSubPr>
                        <m:ctrlPr>
                          <a:rPr lang="en-US" i="1">
                            <a:latin typeface="Cambria Math" panose="02040503050406030204" pitchFamily="18" charset="0"/>
                          </a:rPr>
                        </m:ctrlPr>
                      </m:sSubPr>
                      <m:e>
                        <m:r>
                          <a:rPr lang="en-US" i="1">
                            <a:latin typeface="Cambria Math" panose="02040503050406030204" pitchFamily="18" charset="0"/>
                          </a:rPr>
                          <m:t>𝐽</m:t>
                        </m:r>
                      </m:e>
                      <m:sub>
                        <m:r>
                          <a:rPr lang="en-US" i="1">
                            <a:latin typeface="Cambria Math" panose="02040503050406030204" pitchFamily="18" charset="0"/>
                          </a:rPr>
                          <m:t>𝑚</m:t>
                        </m:r>
                      </m:sub>
                    </m:sSub>
                    <m:d>
                      <m:dPr>
                        <m:ctrlPr>
                          <a:rPr lang="en-US" i="1">
                            <a:latin typeface="Cambria Math" panose="02040503050406030204" pitchFamily="18" charset="0"/>
                          </a:rPr>
                        </m:ctrlPr>
                      </m:dPr>
                      <m:e>
                        <m:r>
                          <a:rPr lang="en-US" i="1">
                            <a:latin typeface="Cambria Math" panose="02040503050406030204" pitchFamily="18" charset="0"/>
                          </a:rPr>
                          <m:t>𝜅</m:t>
                        </m:r>
                        <m:r>
                          <a:rPr lang="en-US" i="1">
                            <a:latin typeface="Cambria Math" panose="02040503050406030204" pitchFamily="18" charset="0"/>
                          </a:rPr>
                          <m:t>𝑟</m:t>
                        </m:r>
                      </m:e>
                    </m:d>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𝑖𝑚</m:t>
                        </m:r>
                        <m:r>
                          <a:rPr lang="en-US" i="1">
                            <a:latin typeface="Cambria Math" panose="02040503050406030204" pitchFamily="18" charset="0"/>
                          </a:rPr>
                          <m:t>𝜙</m:t>
                        </m:r>
                      </m:sup>
                    </m:sSup>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𝑖</m:t>
                        </m:r>
                        <m:r>
                          <a:rPr lang="en-US" i="1">
                            <a:latin typeface="Cambria Math" panose="02040503050406030204" pitchFamily="18" charset="0"/>
                          </a:rPr>
                          <m:t>𝛽</m:t>
                        </m:r>
                        <m:r>
                          <a:rPr lang="en-US" i="1">
                            <a:latin typeface="Cambria Math" panose="02040503050406030204" pitchFamily="18" charset="0"/>
                          </a:rPr>
                          <m:t>𝑧</m:t>
                        </m:r>
                      </m:sup>
                    </m:sSup>
                    <m:r>
                      <a:rPr lang="en-US" i="1">
                        <a:latin typeface="Cambria Math" panose="02040503050406030204" pitchFamily="18" charset="0"/>
                      </a:rPr>
                      <m:t>,  </m:t>
                    </m:r>
                    <m:r>
                      <a:rPr lang="en-US" i="1">
                        <a:latin typeface="Cambria Math" panose="02040503050406030204" pitchFamily="18" charset="0"/>
                      </a:rPr>
                      <m:t>𝑟</m:t>
                    </m:r>
                    <m:r>
                      <a:rPr lang="en-US" i="1">
                        <a:latin typeface="Cambria Math" panose="02040503050406030204" pitchFamily="18" charset="0"/>
                      </a:rPr>
                      <m:t>≤</m:t>
                    </m:r>
                    <m:r>
                      <a:rPr lang="en-US" i="1">
                        <a:latin typeface="Cambria Math" panose="02040503050406030204" pitchFamily="18" charset="0"/>
                      </a:rPr>
                      <m:t>𝑎</m:t>
                    </m:r>
                  </m:oMath>
                </a14:m>
                <a:endParaRPr lang="en-US" dirty="0"/>
              </a:p>
              <a:p>
                <a:pPr marL="0" indent="0">
                  <a:buNone/>
                </a:pPr>
                <a:r>
                  <a:rPr lang="en-US" dirty="0"/>
                  <a:t>	</a:t>
                </a:r>
                <a14:m>
                  <m:oMath xmlns:m="http://schemas.openxmlformats.org/officeDocument/2006/math">
                    <m:r>
                      <a:rPr lang="en-US" i="1" dirty="0" smtClean="0">
                        <a:latin typeface="Cambria Math" panose="02040503050406030204" pitchFamily="18" charset="0"/>
                      </a:rPr>
                      <m:t>ℋ</m:t>
                    </m:r>
                    <m:d>
                      <m:dPr>
                        <m:ctrlPr>
                          <a:rPr lang="en-US" i="1">
                            <a:latin typeface="Cambria Math" panose="02040503050406030204" pitchFamily="18" charset="0"/>
                          </a:rPr>
                        </m:ctrlPr>
                      </m:dPr>
                      <m:e>
                        <m:r>
                          <a:rPr lang="en-US" i="1">
                            <a:latin typeface="Cambria Math" panose="02040503050406030204" pitchFamily="18" charset="0"/>
                          </a:rPr>
                          <m:t>𝑟</m:t>
                        </m:r>
                        <m:r>
                          <a:rPr lang="en-US" b="0" i="1" smtClean="0">
                            <a:latin typeface="Cambria Math" panose="02040503050406030204" pitchFamily="18" charset="0"/>
                          </a:rPr>
                          <m:t>,</m:t>
                        </m:r>
                        <m:r>
                          <a:rPr lang="en-US" b="0" i="1" smtClean="0">
                            <a:latin typeface="Cambria Math" panose="02040503050406030204" pitchFamily="18" charset="0"/>
                          </a:rPr>
                          <m:t>𝜙</m:t>
                        </m:r>
                        <m:r>
                          <a:rPr lang="en-US" b="0" i="1" smtClean="0">
                            <a:latin typeface="Cambria Math" panose="02040503050406030204" pitchFamily="18" charset="0"/>
                          </a:rPr>
                          <m:t>,</m:t>
                        </m:r>
                        <m:r>
                          <a:rPr lang="en-US" b="0" i="1" smtClean="0">
                            <a:latin typeface="Cambria Math" panose="02040503050406030204" pitchFamily="18" charset="0"/>
                          </a:rPr>
                          <m:t>𝑧</m:t>
                        </m:r>
                      </m:e>
                    </m:d>
                    <m:r>
                      <a:rPr lang="en-US" i="1">
                        <a:latin typeface="Cambria Math" panose="02040503050406030204" pitchFamily="18" charset="0"/>
                      </a:rPr>
                      <m:t>=</m:t>
                    </m:r>
                    <m:r>
                      <a:rPr lang="en-US" b="0" i="1" smtClean="0">
                        <a:latin typeface="Cambria Math" panose="02040503050406030204" pitchFamily="18" charset="0"/>
                      </a:rPr>
                      <m:t>𝐷</m:t>
                    </m:r>
                    <m:sSub>
                      <m:sSubPr>
                        <m:ctrlPr>
                          <a:rPr lang="en-US" i="1">
                            <a:latin typeface="Cambria Math" panose="02040503050406030204" pitchFamily="18" charset="0"/>
                          </a:rPr>
                        </m:ctrlPr>
                      </m:sSubPr>
                      <m:e>
                        <m:r>
                          <a:rPr lang="en-US" i="1">
                            <a:latin typeface="Cambria Math" panose="02040503050406030204" pitchFamily="18" charset="0"/>
                          </a:rPr>
                          <m:t>𝐾</m:t>
                        </m:r>
                      </m:e>
                      <m:sub>
                        <m:r>
                          <a:rPr lang="en-US" i="1">
                            <a:latin typeface="Cambria Math" panose="02040503050406030204" pitchFamily="18" charset="0"/>
                          </a:rPr>
                          <m:t>𝑚</m:t>
                        </m:r>
                      </m:sub>
                    </m:sSub>
                    <m:d>
                      <m:dPr>
                        <m:ctrlPr>
                          <a:rPr lang="en-US" i="1">
                            <a:latin typeface="Cambria Math" panose="02040503050406030204" pitchFamily="18" charset="0"/>
                          </a:rPr>
                        </m:ctrlPr>
                      </m:dPr>
                      <m:e>
                        <m:r>
                          <a:rPr lang="en-US" i="1">
                            <a:latin typeface="Cambria Math" panose="02040503050406030204" pitchFamily="18" charset="0"/>
                          </a:rPr>
                          <m:t>𝛾</m:t>
                        </m:r>
                        <m:r>
                          <a:rPr lang="en-US" i="1">
                            <a:latin typeface="Cambria Math" panose="02040503050406030204" pitchFamily="18" charset="0"/>
                          </a:rPr>
                          <m:t>𝑟</m:t>
                        </m:r>
                      </m:e>
                    </m:d>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𝑖𝑚</m:t>
                        </m:r>
                        <m:r>
                          <a:rPr lang="en-US" i="1">
                            <a:latin typeface="Cambria Math" panose="02040503050406030204" pitchFamily="18" charset="0"/>
                          </a:rPr>
                          <m:t>𝜙</m:t>
                        </m:r>
                      </m:sup>
                    </m:sSup>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𝑖</m:t>
                        </m:r>
                        <m:r>
                          <a:rPr lang="en-US" i="1">
                            <a:latin typeface="Cambria Math" panose="02040503050406030204" pitchFamily="18" charset="0"/>
                          </a:rPr>
                          <m:t>𝛽</m:t>
                        </m:r>
                        <m:r>
                          <a:rPr lang="en-US" i="1">
                            <a:latin typeface="Cambria Math" panose="02040503050406030204" pitchFamily="18" charset="0"/>
                          </a:rPr>
                          <m:t>𝑧</m:t>
                        </m:r>
                      </m:sup>
                    </m:sSup>
                    <m:r>
                      <a:rPr lang="en-US" i="1">
                        <a:latin typeface="Cambria Math" panose="02040503050406030204" pitchFamily="18" charset="0"/>
                      </a:rPr>
                      <m:t>, </m:t>
                    </m:r>
                    <m:r>
                      <a:rPr lang="en-US" i="1">
                        <a:latin typeface="Cambria Math" panose="02040503050406030204" pitchFamily="18" charset="0"/>
                      </a:rPr>
                      <m:t>𝑟</m:t>
                    </m:r>
                    <m:r>
                      <a:rPr lang="en-US" i="1">
                        <a:latin typeface="Cambria Math" panose="02040503050406030204" pitchFamily="18" charset="0"/>
                      </a:rPr>
                      <m:t>&gt;</m:t>
                    </m:r>
                    <m:r>
                      <a:rPr lang="en-US" i="1">
                        <a:latin typeface="Cambria Math" panose="02040503050406030204" pitchFamily="18" charset="0"/>
                      </a:rPr>
                      <m:t>𝑎</m:t>
                    </m:r>
                  </m:oMath>
                </a14:m>
                <a:endParaRPr lang="en-US" dirty="0"/>
              </a:p>
              <a:p>
                <a:r>
                  <a:rPr lang="en-US" dirty="0"/>
                  <a:t>The Helmholtz equation applies to a single component of the electric field envelope </a:t>
                </a:r>
                <a14:m>
                  <m:oMath xmlns:m="http://schemas.openxmlformats.org/officeDocument/2006/math">
                    <m:r>
                      <a:rPr lang="en-US" b="0" i="1" smtClean="0">
                        <a:latin typeface="Cambria Math" panose="02040503050406030204" pitchFamily="18" charset="0"/>
                      </a:rPr>
                      <m:t>ℰ</m:t>
                    </m:r>
                    <m:r>
                      <a:rPr lang="en-US" b="0" i="1" smtClean="0">
                        <a:latin typeface="Cambria Math" panose="02040503050406030204" pitchFamily="18" charset="0"/>
                      </a:rPr>
                      <m:t>(</m:t>
                    </m:r>
                    <m:r>
                      <a:rPr lang="en-US" b="0" i="1" smtClean="0">
                        <a:latin typeface="Cambria Math" panose="02040503050406030204" pitchFamily="18" charset="0"/>
                      </a:rPr>
                      <m:t>𝑟</m:t>
                    </m:r>
                    <m:r>
                      <a:rPr lang="en-US" b="0" i="1" smtClean="0">
                        <a:latin typeface="Cambria Math" panose="02040503050406030204" pitchFamily="18" charset="0"/>
                      </a:rPr>
                      <m:t>,</m:t>
                    </m:r>
                    <m:r>
                      <a:rPr lang="en-US" b="0" i="1" smtClean="0">
                        <a:latin typeface="Cambria Math" panose="02040503050406030204" pitchFamily="18" charset="0"/>
                      </a:rPr>
                      <m:t>𝜙</m:t>
                    </m:r>
                    <m:r>
                      <a:rPr lang="en-US" b="0" i="1" smtClean="0">
                        <a:latin typeface="Cambria Math" panose="02040503050406030204" pitchFamily="18" charset="0"/>
                      </a:rPr>
                      <m:t>,</m:t>
                    </m:r>
                    <m:r>
                      <a:rPr lang="en-US" b="0" i="1" smtClean="0">
                        <a:latin typeface="Cambria Math" panose="02040503050406030204" pitchFamily="18" charset="0"/>
                      </a:rPr>
                      <m:t>𝑧</m:t>
                    </m:r>
                    <m:r>
                      <a:rPr lang="en-US" b="0" i="1" smtClean="0">
                        <a:latin typeface="Cambria Math" panose="02040503050406030204" pitchFamily="18" charset="0"/>
                      </a:rPr>
                      <m:t>)</m:t>
                    </m:r>
                  </m:oMath>
                </a14:m>
                <a:r>
                  <a:rPr lang="en-US" dirty="0"/>
                  <a:t>, and also to a single component of the magnetic field envelope </a:t>
                </a:r>
                <a14:m>
                  <m:oMath xmlns:m="http://schemas.openxmlformats.org/officeDocument/2006/math">
                    <m:r>
                      <a:rPr lang="en-US" b="0" i="1" smtClean="0">
                        <a:latin typeface="Cambria Math" panose="02040503050406030204" pitchFamily="18" charset="0"/>
                      </a:rPr>
                      <m:t>ℋ</m:t>
                    </m:r>
                    <m:r>
                      <a:rPr lang="en-US" b="0" i="1" smtClean="0">
                        <a:latin typeface="Cambria Math" panose="02040503050406030204" pitchFamily="18" charset="0"/>
                      </a:rPr>
                      <m:t>(</m:t>
                    </m:r>
                    <m:r>
                      <a:rPr lang="en-US" b="0" i="1" smtClean="0">
                        <a:latin typeface="Cambria Math" panose="02040503050406030204" pitchFamily="18" charset="0"/>
                      </a:rPr>
                      <m:t>𝑟</m:t>
                    </m:r>
                    <m:r>
                      <a:rPr lang="en-US" b="0" i="1" smtClean="0">
                        <a:latin typeface="Cambria Math" panose="02040503050406030204" pitchFamily="18" charset="0"/>
                      </a:rPr>
                      <m:t>,</m:t>
                    </m:r>
                    <m:r>
                      <a:rPr lang="en-US" b="0" i="1" smtClean="0">
                        <a:latin typeface="Cambria Math" panose="02040503050406030204" pitchFamily="18" charset="0"/>
                      </a:rPr>
                      <m:t>𝜙</m:t>
                    </m:r>
                    <m:r>
                      <a:rPr lang="en-US" b="0" i="1" smtClean="0">
                        <a:latin typeface="Cambria Math" panose="02040503050406030204" pitchFamily="18" charset="0"/>
                      </a:rPr>
                      <m:t>,</m:t>
                    </m:r>
                    <m:r>
                      <a:rPr lang="en-US" b="0" i="1" smtClean="0">
                        <a:latin typeface="Cambria Math" panose="02040503050406030204" pitchFamily="18" charset="0"/>
                      </a:rPr>
                      <m:t>𝑧</m:t>
                    </m:r>
                    <m:r>
                      <a:rPr lang="en-US" b="0" i="1" smtClean="0">
                        <a:latin typeface="Cambria Math" panose="02040503050406030204" pitchFamily="18" charset="0"/>
                      </a:rPr>
                      <m:t>)</m:t>
                    </m:r>
                  </m:oMath>
                </a14:m>
                <a:r>
                  <a:rPr lang="en-US" dirty="0"/>
                  <a:t>. Given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𝑧</m:t>
                        </m:r>
                      </m:sub>
                    </m:sSub>
                  </m:oMath>
                </a14:m>
                <a:r>
                  <a:rPr lang="en-US" dirty="0"/>
                  <a:t> and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𝑧</m:t>
                        </m:r>
                      </m:sub>
                    </m:sSub>
                  </m:oMath>
                </a14:m>
                <a:r>
                  <a:rPr lang="en-US" dirty="0"/>
                  <a:t>, for instance, we can obtain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𝑥</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𝑦</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𝑥</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𝑦</m:t>
                        </m:r>
                      </m:sub>
                    </m:sSub>
                  </m:oMath>
                </a14:m>
                <a:r>
                  <a:rPr lang="en-US" dirty="0"/>
                  <a:t> from the Maxwell equations.</a:t>
                </a:r>
              </a:p>
            </p:txBody>
          </p:sp>
        </mc:Choice>
        <mc:Fallback xmlns="">
          <p:sp>
            <p:nvSpPr>
              <p:cNvPr id="3" name="Content Placeholder 2">
                <a:extLst>
                  <a:ext uri="{FF2B5EF4-FFF2-40B4-BE49-F238E27FC236}">
                    <a16:creationId xmlns:a16="http://schemas.microsoft.com/office/drawing/2014/main" id="{49B3B24A-4239-4225-9C1F-2D262A5A306A}"/>
                  </a:ext>
                </a:extLst>
              </p:cNvPr>
              <p:cNvSpPr>
                <a:spLocks noGrp="1" noRot="1" noChangeAspect="1" noMove="1" noResize="1" noEditPoints="1" noAdjustHandles="1" noChangeArrowheads="1" noChangeShapeType="1" noTextEdit="1"/>
              </p:cNvSpPr>
              <p:nvPr>
                <p:ph idx="1"/>
              </p:nvPr>
            </p:nvSpPr>
            <p:spPr>
              <a:xfrm>
                <a:off x="1218883" y="914400"/>
                <a:ext cx="10360501" cy="5668963"/>
              </a:xfrm>
              <a:blipFill>
                <a:blip r:embed="rId2"/>
                <a:stretch>
                  <a:fillRect l="-765" t="-1505" r="-353"/>
                </a:stretch>
              </a:blipFill>
            </p:spPr>
            <p:txBody>
              <a:bodyPr/>
              <a:lstStyle/>
              <a:p>
                <a:r>
                  <a:rPr lang="en-US">
                    <a:noFill/>
                  </a:rPr>
                  <a:t> </a:t>
                </a:r>
              </a:p>
            </p:txBody>
          </p:sp>
        </mc:Fallback>
      </mc:AlternateContent>
    </p:spTree>
    <p:extLst>
      <p:ext uri="{BB962C8B-B14F-4D97-AF65-F5344CB8AC3E}">
        <p14:creationId xmlns:p14="http://schemas.microsoft.com/office/powerpoint/2010/main" val="2934191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063DC-037A-4F55-B0A4-47B57BC458BE}"/>
              </a:ext>
            </a:extLst>
          </p:cNvPr>
          <p:cNvSpPr>
            <a:spLocks noGrp="1"/>
          </p:cNvSpPr>
          <p:nvPr>
            <p:ph type="title"/>
          </p:nvPr>
        </p:nvSpPr>
        <p:spPr>
          <a:xfrm>
            <a:off x="1218883" y="274637"/>
            <a:ext cx="10360501" cy="563563"/>
          </a:xfrm>
        </p:spPr>
        <p:txBody>
          <a:bodyPr>
            <a:normAutofit fontScale="90000"/>
          </a:bodyPr>
          <a:lstStyle/>
          <a:p>
            <a:r>
              <a:rPr lang="en-US" dirty="0">
                <a:solidFill>
                  <a:schemeClr val="accent1"/>
                </a:solidFill>
              </a:rPr>
              <a:t>Fiber Modes</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FB51F16-5A24-4136-A2A3-AB8512E916EF}"/>
                  </a:ext>
                </a:extLst>
              </p:cNvPr>
              <p:cNvSpPr>
                <a:spLocks noGrp="1"/>
              </p:cNvSpPr>
              <p:nvPr>
                <p:ph idx="1"/>
              </p:nvPr>
            </p:nvSpPr>
            <p:spPr>
              <a:xfrm>
                <a:off x="1218883" y="838200"/>
                <a:ext cx="10360501" cy="5867400"/>
              </a:xfrm>
            </p:spPr>
            <p:txBody>
              <a:bodyPr>
                <a:normAutofit fontScale="92500"/>
              </a:bodyPr>
              <a:lstStyle/>
              <a:p>
                <a:r>
                  <a:rPr lang="en-US" dirty="0"/>
                  <a:t>Example: Derivation of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𝑥</m:t>
                        </m:r>
                      </m:sub>
                    </m:sSub>
                  </m:oMath>
                </a14:m>
                <a:endParaRPr lang="en-US" dirty="0"/>
              </a:p>
              <a:p>
                <a:pPr marL="0" indent="0">
                  <a:buNone/>
                </a:pPr>
                <a:r>
                  <a:rPr lang="en-US" dirty="0"/>
                  <a:t> </a:t>
                </a:r>
                <a14:m>
                  <m:oMath xmlns:m="http://schemas.openxmlformats.org/officeDocument/2006/math">
                    <m:r>
                      <a:rPr lang="en-US" b="0" i="0" smtClean="0">
                        <a:latin typeface="Cambria Math" panose="02040503050406030204" pitchFamily="18" charset="0"/>
                      </a:rPr>
                      <m:t>𝛻</m:t>
                    </m:r>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𝐸</m:t>
                        </m:r>
                      </m:e>
                    </m:acc>
                    <m:r>
                      <a:rPr lang="en-US" b="0" i="1" dirty="0" smtClean="0">
                        <a:latin typeface="Cambria Math" panose="02040503050406030204" pitchFamily="18" charset="0"/>
                      </a:rPr>
                      <m:t>=</m:t>
                    </m:r>
                    <m:r>
                      <a:rPr lang="en-US" b="0" i="1" dirty="0" smtClean="0">
                        <a:latin typeface="Cambria Math" panose="02040503050406030204" pitchFamily="18" charset="0"/>
                      </a:rPr>
                      <m:t>𝑖</m:t>
                    </m:r>
                    <m:r>
                      <a:rPr lang="en-US" b="0" i="1" dirty="0" smtClean="0">
                        <a:latin typeface="Cambria Math" panose="02040503050406030204" pitchFamily="18" charset="0"/>
                      </a:rPr>
                      <m:t>𝜔</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𝜇</m:t>
                        </m:r>
                      </m:e>
                      <m:sub>
                        <m:r>
                          <a:rPr lang="en-US" b="0" i="1" dirty="0" smtClean="0">
                            <a:latin typeface="Cambria Math" panose="02040503050406030204" pitchFamily="18" charset="0"/>
                          </a:rPr>
                          <m:t>0</m:t>
                        </m:r>
                      </m:sub>
                    </m:sSub>
                    <m:acc>
                      <m:accPr>
                        <m:chr m:val="⃗"/>
                        <m:ctrlPr>
                          <a:rPr lang="en-US" b="0" i="1" dirty="0" smtClean="0">
                            <a:latin typeface="Cambria Math" panose="02040503050406030204" pitchFamily="18" charset="0"/>
                          </a:rPr>
                        </m:ctrlPr>
                      </m:accPr>
                      <m:e>
                        <m:r>
                          <a:rPr lang="en-US" b="0" i="1" dirty="0" smtClean="0">
                            <a:latin typeface="Cambria Math" panose="02040503050406030204" pitchFamily="18" charset="0"/>
                          </a:rPr>
                          <m:t>𝐻</m:t>
                        </m:r>
                      </m:e>
                    </m:acc>
                  </m:oMath>
                </a14:m>
                <a:r>
                  <a:rPr lang="en-US" dirty="0"/>
                  <a:t>  (1)</a:t>
                </a:r>
              </a:p>
              <a:p>
                <a:pPr marL="0" indent="0">
                  <a:buNone/>
                </a:pPr>
                <a14:m>
                  <m:oMath xmlns:m="http://schemas.openxmlformats.org/officeDocument/2006/math">
                    <m:r>
                      <a:rPr lang="en-US" b="0" i="0" smtClean="0">
                        <a:latin typeface="Cambria Math" panose="02040503050406030204" pitchFamily="18" charset="0"/>
                      </a:rPr>
                      <m:t>𝛻</m:t>
                    </m:r>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𝐻</m:t>
                        </m:r>
                      </m:e>
                    </m:acc>
                    <m:r>
                      <a:rPr lang="en-US" b="0" i="1" dirty="0" smtClean="0">
                        <a:latin typeface="Cambria Math" panose="02040503050406030204" pitchFamily="18" charset="0"/>
                      </a:rPr>
                      <m:t>=−</m:t>
                    </m:r>
                    <m:r>
                      <a:rPr lang="en-US" b="0" i="1" dirty="0" smtClean="0">
                        <a:latin typeface="Cambria Math" panose="02040503050406030204" pitchFamily="18" charset="0"/>
                      </a:rPr>
                      <m:t>𝑖</m:t>
                    </m:r>
                    <m:r>
                      <a:rPr lang="en-US" b="0" i="1" dirty="0" smtClean="0">
                        <a:latin typeface="Cambria Math" panose="02040503050406030204" pitchFamily="18" charset="0"/>
                      </a:rPr>
                      <m:t>𝜔𝜖</m:t>
                    </m:r>
                    <m:acc>
                      <m:accPr>
                        <m:chr m:val="⃗"/>
                        <m:ctrlPr>
                          <a:rPr lang="en-US" b="0" i="1" dirty="0" smtClean="0">
                            <a:latin typeface="Cambria Math" panose="02040503050406030204" pitchFamily="18" charset="0"/>
                          </a:rPr>
                        </m:ctrlPr>
                      </m:accPr>
                      <m:e>
                        <m:r>
                          <a:rPr lang="en-US" b="0" i="1" dirty="0" smtClean="0">
                            <a:latin typeface="Cambria Math" panose="02040503050406030204" pitchFamily="18" charset="0"/>
                          </a:rPr>
                          <m:t>𝐸</m:t>
                        </m:r>
                      </m:e>
                    </m:acc>
                    <m:r>
                      <a:rPr lang="en-US" b="0" i="1" dirty="0" smtClean="0">
                        <a:latin typeface="Cambria Math" panose="02040503050406030204" pitchFamily="18" charset="0"/>
                      </a:rPr>
                      <m:t>=−</m:t>
                    </m:r>
                    <m:r>
                      <a:rPr lang="en-US" b="0" i="1" dirty="0" smtClean="0">
                        <a:latin typeface="Cambria Math" panose="02040503050406030204" pitchFamily="18" charset="0"/>
                      </a:rPr>
                      <m:t>𝑖</m:t>
                    </m:r>
                    <m:r>
                      <a:rPr lang="en-US" b="0" i="1" dirty="0" smtClean="0">
                        <a:latin typeface="Cambria Math" panose="02040503050406030204" pitchFamily="18" charset="0"/>
                      </a:rPr>
                      <m:t>𝜔</m:t>
                    </m:r>
                    <m:sSup>
                      <m:sSupPr>
                        <m:ctrlPr>
                          <a:rPr lang="en-US" b="0" i="1" dirty="0" smtClean="0">
                            <a:latin typeface="Cambria Math" panose="02040503050406030204" pitchFamily="18" charset="0"/>
                          </a:rPr>
                        </m:ctrlPr>
                      </m:sSupPr>
                      <m:e>
                        <m:r>
                          <a:rPr lang="en-US" b="0" i="1" dirty="0" smtClean="0">
                            <a:latin typeface="Cambria Math" panose="02040503050406030204" pitchFamily="18" charset="0"/>
                          </a:rPr>
                          <m:t>𝑛</m:t>
                        </m:r>
                      </m:e>
                      <m:sup>
                        <m:r>
                          <a:rPr lang="en-US" b="0" i="1" dirty="0" smtClean="0">
                            <a:latin typeface="Cambria Math" panose="02040503050406030204" pitchFamily="18" charset="0"/>
                          </a:rPr>
                          <m:t>2</m:t>
                        </m:r>
                      </m:sup>
                    </m:sSup>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𝜖</m:t>
                        </m:r>
                      </m:e>
                      <m:sub>
                        <m:r>
                          <a:rPr lang="en-US" b="0" i="1" dirty="0" smtClean="0">
                            <a:latin typeface="Cambria Math" panose="02040503050406030204" pitchFamily="18" charset="0"/>
                          </a:rPr>
                          <m:t>0</m:t>
                        </m:r>
                      </m:sub>
                    </m:sSub>
                    <m:acc>
                      <m:accPr>
                        <m:chr m:val="⃗"/>
                        <m:ctrlPr>
                          <a:rPr lang="en-US" b="0" i="1" dirty="0" smtClean="0">
                            <a:latin typeface="Cambria Math" panose="02040503050406030204" pitchFamily="18" charset="0"/>
                          </a:rPr>
                        </m:ctrlPr>
                      </m:accPr>
                      <m:e>
                        <m:r>
                          <a:rPr lang="en-US" b="0" i="1" dirty="0" smtClean="0">
                            <a:latin typeface="Cambria Math" panose="02040503050406030204" pitchFamily="18" charset="0"/>
                          </a:rPr>
                          <m:t>𝐸</m:t>
                        </m:r>
                      </m:e>
                    </m:acc>
                  </m:oMath>
                </a14:m>
                <a:r>
                  <a:rPr lang="en-US" dirty="0"/>
                  <a:t>  (2)</a:t>
                </a:r>
              </a:p>
              <a:p>
                <a:pPr marL="0" indent="0">
                  <a:buNone/>
                </a:pPr>
                <a:r>
                  <a:rPr lang="en-US" dirty="0"/>
                  <a:t>From (1), considering the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𝑥</m:t>
                        </m:r>
                      </m:sub>
                    </m:sSub>
                  </m:oMath>
                </a14:m>
                <a:r>
                  <a:rPr lang="en-US" dirty="0"/>
                  <a:t> component we get</a:t>
                </a:r>
              </a:p>
              <a:p>
                <a:pPr marL="0" indent="0">
                  <a:buNone/>
                </a:pPr>
                <a14:m>
                  <m:oMath xmlns:m="http://schemas.openxmlformats.org/officeDocument/2006/math">
                    <m:r>
                      <a:rPr lang="en-US" b="0" i="1" smtClean="0">
                        <a:latin typeface="Cambria Math" panose="02040503050406030204" pitchFamily="18" charset="0"/>
                      </a:rPr>
                      <m:t>𝑖</m:t>
                    </m:r>
                    <m:r>
                      <a:rPr lang="en-US" b="0" i="1" smtClean="0">
                        <a:latin typeface="Cambria Math" panose="02040503050406030204" pitchFamily="18" charset="0"/>
                      </a:rPr>
                      <m:t>𝜔</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𝜇</m:t>
                        </m:r>
                      </m:e>
                      <m:sub>
                        <m:r>
                          <a:rPr lang="en-US" b="0" i="1" smtClean="0">
                            <a:latin typeface="Cambria Math" panose="02040503050406030204" pitchFamily="18" charset="0"/>
                          </a:rPr>
                          <m:t>0</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𝑥</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𝑧</m:t>
                            </m:r>
                          </m:sub>
                        </m:sSub>
                      </m:num>
                      <m:den>
                        <m:r>
                          <a:rPr lang="en-US" b="0" i="1" smtClean="0">
                            <a:latin typeface="Cambria Math" panose="02040503050406030204" pitchFamily="18" charset="0"/>
                          </a:rPr>
                          <m:t>𝜕</m:t>
                        </m:r>
                        <m:r>
                          <a:rPr lang="en-US" b="0" i="1" smtClean="0">
                            <a:latin typeface="Cambria Math" panose="02040503050406030204" pitchFamily="18" charset="0"/>
                          </a:rPr>
                          <m:t>𝑦</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𝑦</m:t>
                            </m:r>
                          </m:sub>
                        </m:sSub>
                      </m:num>
                      <m:den>
                        <m:r>
                          <a:rPr lang="en-US" b="0" i="1" smtClean="0">
                            <a:latin typeface="Cambria Math" panose="02040503050406030204" pitchFamily="18" charset="0"/>
                          </a:rPr>
                          <m:t>𝜕</m:t>
                        </m:r>
                        <m:r>
                          <a:rPr lang="en-US" b="0" i="1" smtClean="0">
                            <a:latin typeface="Cambria Math" panose="02040503050406030204" pitchFamily="18" charset="0"/>
                          </a:rPr>
                          <m:t>𝑧</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𝑧</m:t>
                            </m:r>
                          </m:sub>
                        </m:sSub>
                      </m:num>
                      <m:den>
                        <m:r>
                          <a:rPr lang="en-US" b="0" i="1" smtClean="0">
                            <a:latin typeface="Cambria Math" panose="02040503050406030204" pitchFamily="18" charset="0"/>
                          </a:rPr>
                          <m:t>𝜕</m:t>
                        </m:r>
                        <m:r>
                          <a:rPr lang="en-US" b="0" i="1" smtClean="0">
                            <a:latin typeface="Cambria Math" panose="02040503050406030204" pitchFamily="18" charset="0"/>
                          </a:rPr>
                          <m:t>𝑦</m:t>
                        </m:r>
                      </m:den>
                    </m:f>
                    <m:r>
                      <a:rPr lang="en-US" b="0" i="1" smtClean="0">
                        <a:latin typeface="Cambria Math" panose="02040503050406030204" pitchFamily="18" charset="0"/>
                      </a:rPr>
                      <m:t>−</m:t>
                    </m:r>
                    <m:r>
                      <a:rPr lang="en-US" b="0" i="1" smtClean="0">
                        <a:latin typeface="Cambria Math" panose="02040503050406030204" pitchFamily="18" charset="0"/>
                      </a:rPr>
                      <m:t>𝑖</m:t>
                    </m:r>
                    <m:r>
                      <a:rPr lang="en-US" b="0" i="1" smtClean="0">
                        <a:latin typeface="Cambria Math" panose="02040503050406030204" pitchFamily="18" charset="0"/>
                      </a:rPr>
                      <m:t>𝛽</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𝑦</m:t>
                        </m:r>
                      </m:sub>
                    </m:sSub>
                  </m:oMath>
                </a14:m>
                <a:r>
                  <a:rPr lang="en-US" dirty="0"/>
                  <a:t> (3)</a:t>
                </a:r>
              </a:p>
              <a:p>
                <a:pPr marL="0" indent="0">
                  <a:buNone/>
                </a:pPr>
                <a:r>
                  <a:rPr lang="en-US" dirty="0"/>
                  <a:t>From (2) we get</a:t>
                </a:r>
              </a:p>
              <a:p>
                <a:pPr marL="0" indent="0">
                  <a:buNone/>
                </a:pP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𝑦</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𝑖</m:t>
                        </m:r>
                      </m:num>
                      <m:den>
                        <m:r>
                          <a:rPr lang="en-US" b="0" i="1" smtClean="0">
                            <a:latin typeface="Cambria Math" panose="02040503050406030204" pitchFamily="18" charset="0"/>
                          </a:rPr>
                          <m:t>𝜔</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2</m:t>
                            </m:r>
                          </m:sup>
                        </m:sSup>
                        <m:sSub>
                          <m:sSubPr>
                            <m:ctrlPr>
                              <a:rPr lang="en-US" b="0" i="1" smtClean="0">
                                <a:latin typeface="Cambria Math" panose="02040503050406030204" pitchFamily="18" charset="0"/>
                              </a:rPr>
                            </m:ctrlPr>
                          </m:sSubPr>
                          <m:e>
                            <m:r>
                              <a:rPr lang="en-US" b="0" i="1" smtClean="0">
                                <a:latin typeface="Cambria Math" panose="02040503050406030204" pitchFamily="18" charset="0"/>
                              </a:rPr>
                              <m:t>𝜖</m:t>
                            </m:r>
                          </m:e>
                          <m:sub>
                            <m:r>
                              <a:rPr lang="en-US" b="0" i="1" smtClean="0">
                                <a:latin typeface="Cambria Math" panose="02040503050406030204" pitchFamily="18" charset="0"/>
                              </a:rPr>
                              <m:t>0</m:t>
                            </m:r>
                          </m:sub>
                        </m:sSub>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𝑧</m:t>
                            </m:r>
                          </m:sub>
                        </m:sSub>
                      </m:num>
                      <m:den>
                        <m:r>
                          <a:rPr lang="en-US" b="0" i="1" smtClean="0">
                            <a:latin typeface="Cambria Math" panose="02040503050406030204" pitchFamily="18" charset="0"/>
                          </a:rPr>
                          <m:t>𝜕</m:t>
                        </m:r>
                        <m:r>
                          <a:rPr lang="en-US" b="0" i="1" smtClean="0">
                            <a:latin typeface="Cambria Math" panose="02040503050406030204" pitchFamily="18" charset="0"/>
                          </a:rPr>
                          <m:t>𝑥</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𝑥</m:t>
                            </m:r>
                          </m:sub>
                        </m:sSub>
                      </m:num>
                      <m:den>
                        <m:r>
                          <a:rPr lang="en-US" b="0" i="1" smtClean="0">
                            <a:latin typeface="Cambria Math" panose="02040503050406030204" pitchFamily="18" charset="0"/>
                          </a:rPr>
                          <m:t>𝜕</m:t>
                        </m:r>
                        <m:r>
                          <a:rPr lang="en-US" b="0" i="1" smtClean="0">
                            <a:latin typeface="Cambria Math" panose="02040503050406030204" pitchFamily="18" charset="0"/>
                          </a:rPr>
                          <m:t>𝑧</m:t>
                        </m:r>
                      </m:den>
                    </m:f>
                    <m:r>
                      <a:rPr lang="en-US" b="0" i="1" smtClean="0">
                        <a:latin typeface="Cambria Math" panose="02040503050406030204" pitchFamily="18" charset="0"/>
                      </a:rPr>
                      <m:t>)</m:t>
                    </m:r>
                  </m:oMath>
                </a14:m>
                <a:r>
                  <a:rPr lang="en-US" dirty="0"/>
                  <a:t> (4)</a:t>
                </a:r>
              </a:p>
              <a:p>
                <a:pPr marL="0" indent="0">
                  <a:buNone/>
                </a:pPr>
                <a:r>
                  <a:rPr lang="en-US" dirty="0"/>
                  <a:t>Using (4) in (3) and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𝜖</m:t>
                        </m:r>
                      </m:e>
                      <m:sub>
                        <m:r>
                          <a:rPr lang="en-US" b="0" i="1" smtClean="0">
                            <a:latin typeface="Cambria Math" panose="02040503050406030204" pitchFamily="18" charset="0"/>
                          </a:rPr>
                          <m:t>0</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𝜇</m:t>
                        </m:r>
                      </m:e>
                      <m:sub>
                        <m:r>
                          <a:rPr lang="en-US" b="0" i="1" smtClean="0">
                            <a:latin typeface="Cambria Math" panose="02040503050406030204" pitchFamily="18" charset="0"/>
                          </a:rPr>
                          <m:t>0</m:t>
                        </m:r>
                      </m:sub>
                    </m:sSub>
                    <m:r>
                      <a:rPr lang="en-US" b="0" i="1" smtClean="0">
                        <a:latin typeface="Cambria Math" panose="02040503050406030204" pitchFamily="18" charset="0"/>
                      </a:rPr>
                      <m:t>=1/</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𝑐</m:t>
                        </m:r>
                      </m:e>
                      <m:sup>
                        <m:r>
                          <a:rPr lang="en-US" b="0" i="1" smtClean="0">
                            <a:latin typeface="Cambria Math" panose="02040503050406030204" pitchFamily="18" charset="0"/>
                          </a:rPr>
                          <m:t>2</m:t>
                        </m:r>
                      </m:sup>
                    </m:sSup>
                  </m:oMath>
                </a14:m>
                <a:r>
                  <a:rPr lang="en-US" dirty="0"/>
                  <a:t>, we obtain for the core region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2</m:t>
                        </m:r>
                      </m:sup>
                    </m:sSup>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𝑛</m:t>
                        </m:r>
                      </m:e>
                      <m:sub>
                        <m:r>
                          <a:rPr lang="en-US" b="0" i="1" smtClean="0">
                            <a:latin typeface="Cambria Math" panose="02040503050406030204" pitchFamily="18" charset="0"/>
                          </a:rPr>
                          <m:t>1</m:t>
                        </m:r>
                      </m:sub>
                      <m:sup>
                        <m:r>
                          <a:rPr lang="en-US" b="0" i="1" smtClean="0">
                            <a:latin typeface="Cambria Math" panose="02040503050406030204" pitchFamily="18" charset="0"/>
                          </a:rPr>
                          <m:t>2</m:t>
                        </m:r>
                      </m:sup>
                    </m:sSubSup>
                    <m:r>
                      <a:rPr lang="en-US" b="0" i="1" smtClean="0">
                        <a:latin typeface="Cambria Math" panose="02040503050406030204" pitchFamily="18" charset="0"/>
                      </a:rPr>
                      <m:t>)</m:t>
                    </m:r>
                  </m:oMath>
                </a14:m>
                <a:endParaRPr lang="en-US" dirty="0"/>
              </a:p>
              <a:p>
                <a:pPr marL="0" indent="0">
                  <a:buNone/>
                </a:pP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𝑥</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𝑖</m:t>
                        </m:r>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𝜅</m:t>
                            </m:r>
                          </m:e>
                          <m:sup>
                            <m:r>
                              <a:rPr lang="en-US" b="0" i="1" smtClean="0">
                                <a:latin typeface="Cambria Math" panose="02040503050406030204" pitchFamily="18" charset="0"/>
                              </a:rPr>
                              <m:t>2</m:t>
                            </m:r>
                          </m:sup>
                        </m:sSup>
                      </m:den>
                    </m:f>
                    <m:r>
                      <a:rPr lang="en-US" b="0" i="1" smtClean="0">
                        <a:latin typeface="Cambria Math" panose="02040503050406030204" pitchFamily="18" charset="0"/>
                      </a:rPr>
                      <m:t>(</m:t>
                    </m:r>
                    <m:r>
                      <a:rPr lang="en-US" b="0" i="1" smtClean="0">
                        <a:latin typeface="Cambria Math" panose="02040503050406030204" pitchFamily="18" charset="0"/>
                      </a:rPr>
                      <m:t>𝜔</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𝑛</m:t>
                        </m:r>
                      </m:e>
                      <m:sub>
                        <m:r>
                          <a:rPr lang="en-US" b="0" i="1" smtClean="0">
                            <a:latin typeface="Cambria Math" panose="02040503050406030204" pitchFamily="18" charset="0"/>
                          </a:rPr>
                          <m:t>1</m:t>
                        </m:r>
                      </m:sub>
                      <m:sup>
                        <m:r>
                          <a:rPr lang="en-US" b="0" i="1" smtClean="0">
                            <a:latin typeface="Cambria Math" panose="02040503050406030204" pitchFamily="18" charset="0"/>
                          </a:rPr>
                          <m:t>2</m:t>
                        </m:r>
                      </m:sup>
                    </m:sSubSup>
                    <m:sSub>
                      <m:sSubPr>
                        <m:ctrlPr>
                          <a:rPr lang="en-US" b="0" i="1" smtClean="0">
                            <a:latin typeface="Cambria Math" panose="02040503050406030204" pitchFamily="18" charset="0"/>
                          </a:rPr>
                        </m:ctrlPr>
                      </m:sSubPr>
                      <m:e>
                        <m:r>
                          <a:rPr lang="en-US" b="0" i="1" smtClean="0">
                            <a:latin typeface="Cambria Math" panose="02040503050406030204" pitchFamily="18" charset="0"/>
                          </a:rPr>
                          <m:t>𝜖</m:t>
                        </m:r>
                      </m:e>
                      <m:sub>
                        <m:r>
                          <a:rPr lang="en-US" b="0" i="1" smtClean="0">
                            <a:latin typeface="Cambria Math" panose="02040503050406030204" pitchFamily="18" charset="0"/>
                          </a:rPr>
                          <m:t>0</m:t>
                        </m:r>
                      </m:sub>
                    </m:sSub>
                    <m:f>
                      <m:fPr>
                        <m:ctrlPr>
                          <a:rPr lang="en-US" b="0" i="1" smtClean="0">
                            <a:latin typeface="Cambria Math" panose="02040503050406030204" pitchFamily="18" charset="0"/>
                          </a:rPr>
                        </m:ctrlPr>
                      </m:fPr>
                      <m:num>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𝑧</m:t>
                            </m:r>
                          </m:sub>
                        </m:sSub>
                      </m:num>
                      <m:den>
                        <m:r>
                          <a:rPr lang="en-US" b="0" i="1" smtClean="0">
                            <a:latin typeface="Cambria Math" panose="02040503050406030204" pitchFamily="18" charset="0"/>
                          </a:rPr>
                          <m:t>𝜕</m:t>
                        </m:r>
                        <m:r>
                          <a:rPr lang="en-US" b="0" i="1" smtClean="0">
                            <a:latin typeface="Cambria Math" panose="02040503050406030204" pitchFamily="18" charset="0"/>
                          </a:rPr>
                          <m:t>𝑦</m:t>
                        </m:r>
                      </m:den>
                    </m:f>
                    <m:r>
                      <a:rPr lang="en-US" b="0" i="1" smtClean="0">
                        <a:latin typeface="Cambria Math" panose="02040503050406030204" pitchFamily="18" charset="0"/>
                      </a:rPr>
                      <m:t>−</m:t>
                    </m:r>
                    <m:r>
                      <a:rPr lang="en-US" b="0" i="1" smtClean="0">
                        <a:latin typeface="Cambria Math" panose="02040503050406030204" pitchFamily="18" charset="0"/>
                      </a:rPr>
                      <m:t>𝛽</m:t>
                    </m:r>
                    <m:f>
                      <m:fPr>
                        <m:ctrlPr>
                          <a:rPr lang="en-US" b="0" i="1" smtClean="0">
                            <a:latin typeface="Cambria Math" panose="02040503050406030204" pitchFamily="18" charset="0"/>
                          </a:rPr>
                        </m:ctrlPr>
                      </m:fPr>
                      <m:num>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𝑧</m:t>
                            </m:r>
                          </m:sub>
                        </m:sSub>
                      </m:num>
                      <m:den>
                        <m:r>
                          <a:rPr lang="en-US" b="0" i="1" smtClean="0">
                            <a:latin typeface="Cambria Math" panose="02040503050406030204" pitchFamily="18" charset="0"/>
                          </a:rPr>
                          <m:t>𝜕</m:t>
                        </m:r>
                        <m:r>
                          <a:rPr lang="en-US" b="0" i="1" smtClean="0">
                            <a:latin typeface="Cambria Math" panose="02040503050406030204" pitchFamily="18" charset="0"/>
                          </a:rPr>
                          <m:t>𝑥</m:t>
                        </m:r>
                      </m:den>
                    </m:f>
                    <m:r>
                      <a:rPr lang="en-US" b="0" i="1" smtClean="0">
                        <a:latin typeface="Cambria Math" panose="02040503050406030204" pitchFamily="18" charset="0"/>
                      </a:rPr>
                      <m:t>)</m:t>
                    </m:r>
                  </m:oMath>
                </a14:m>
                <a:r>
                  <a:rPr lang="en-US" dirty="0"/>
                  <a:t> </a:t>
                </a:r>
              </a:p>
              <a:p>
                <a:pPr marL="0" indent="0">
                  <a:buNone/>
                </a:pPr>
                <a:endParaRPr lang="en-US" dirty="0"/>
              </a:p>
            </p:txBody>
          </p:sp>
        </mc:Choice>
        <mc:Fallback xmlns="">
          <p:sp>
            <p:nvSpPr>
              <p:cNvPr id="3" name="Content Placeholder 2">
                <a:extLst>
                  <a:ext uri="{FF2B5EF4-FFF2-40B4-BE49-F238E27FC236}">
                    <a16:creationId xmlns:a16="http://schemas.microsoft.com/office/drawing/2014/main" id="{8FB51F16-5A24-4136-A2A3-AB8512E916EF}"/>
                  </a:ext>
                </a:extLst>
              </p:cNvPr>
              <p:cNvSpPr>
                <a:spLocks noGrp="1" noRot="1" noChangeAspect="1" noMove="1" noResize="1" noEditPoints="1" noAdjustHandles="1" noChangeArrowheads="1" noChangeShapeType="1" noTextEdit="1"/>
              </p:cNvSpPr>
              <p:nvPr>
                <p:ph idx="1"/>
              </p:nvPr>
            </p:nvSpPr>
            <p:spPr>
              <a:xfrm>
                <a:off x="1218883" y="838200"/>
                <a:ext cx="10360501" cy="5867400"/>
              </a:xfrm>
              <a:blipFill>
                <a:blip r:embed="rId2"/>
                <a:stretch>
                  <a:fillRect l="-765" t="-1351"/>
                </a:stretch>
              </a:blipFill>
            </p:spPr>
            <p:txBody>
              <a:bodyPr/>
              <a:lstStyle/>
              <a:p>
                <a:r>
                  <a:rPr lang="en-US">
                    <a:noFill/>
                  </a:rPr>
                  <a:t> </a:t>
                </a:r>
              </a:p>
            </p:txBody>
          </p:sp>
        </mc:Fallback>
      </mc:AlternateContent>
    </p:spTree>
    <p:extLst>
      <p:ext uri="{BB962C8B-B14F-4D97-AF65-F5344CB8AC3E}">
        <p14:creationId xmlns:p14="http://schemas.microsoft.com/office/powerpoint/2010/main" val="3201512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585B1-4A5A-4543-8251-A307A08D120A}"/>
              </a:ext>
            </a:extLst>
          </p:cNvPr>
          <p:cNvSpPr>
            <a:spLocks noGrp="1"/>
          </p:cNvSpPr>
          <p:nvPr>
            <p:ph type="title"/>
          </p:nvPr>
        </p:nvSpPr>
        <p:spPr>
          <a:xfrm>
            <a:off x="1218883" y="274637"/>
            <a:ext cx="10360501" cy="563563"/>
          </a:xfrm>
        </p:spPr>
        <p:txBody>
          <a:bodyPr>
            <a:normAutofit fontScale="90000"/>
          </a:bodyPr>
          <a:lstStyle/>
          <a:p>
            <a:r>
              <a:rPr lang="en-US" dirty="0">
                <a:solidFill>
                  <a:schemeClr val="accent1"/>
                </a:solidFill>
              </a:rPr>
              <a:t>Fiber Modes</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3C68DE2-2245-4047-9FE8-1FB148797B64}"/>
                  </a:ext>
                </a:extLst>
              </p:cNvPr>
              <p:cNvSpPr>
                <a:spLocks noGrp="1"/>
              </p:cNvSpPr>
              <p:nvPr>
                <p:ph idx="1"/>
              </p:nvPr>
            </p:nvSpPr>
            <p:spPr>
              <a:xfrm>
                <a:off x="1218883" y="838200"/>
                <a:ext cx="10360501" cy="5325869"/>
              </a:xfrm>
            </p:spPr>
            <p:txBody>
              <a:bodyPr/>
              <a:lstStyle/>
              <a:p>
                <a:r>
                  <a:rPr lang="en-US" dirty="0"/>
                  <a:t>In the same fashion we can derive the components</a:t>
                </a:r>
                <a:r>
                  <a:rPr lang="el-GR" dirty="0"/>
                  <a:t> </a:t>
                </a:r>
                <a14:m>
                  <m:oMath xmlns:m="http://schemas.openxmlformats.org/officeDocument/2006/math">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H</m:t>
                        </m:r>
                      </m:e>
                      <m:sub>
                        <m:r>
                          <m:rPr>
                            <m:sty m:val="p"/>
                          </m:rPr>
                          <a:rPr lang="en-US" b="0" i="0" smtClean="0">
                            <a:latin typeface="Cambria Math" panose="02040503050406030204" pitchFamily="18" charset="0"/>
                          </a:rPr>
                          <m:t>x</m:t>
                        </m:r>
                      </m:sub>
                    </m:sSub>
                    <m:r>
                      <a:rPr lang="en-US" b="0" i="0"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𝑦</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𝑥</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𝑦</m:t>
                        </m:r>
                      </m:sub>
                    </m:sSub>
                  </m:oMath>
                </a14:m>
                <a:r>
                  <a:rPr lang="en-US" dirty="0"/>
                  <a:t> in the core and cladding regions. The vectors </a:t>
                </a:r>
                <a14:m>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𝐸</m:t>
                        </m:r>
                      </m:e>
                    </m:acc>
                    <m:r>
                      <a:rPr lang="en-US" b="0" i="1" dirty="0" smtClean="0">
                        <a:latin typeface="Cambria Math" panose="02040503050406030204" pitchFamily="18" charset="0"/>
                      </a:rPr>
                      <m:t>,</m:t>
                    </m:r>
                    <m:acc>
                      <m:accPr>
                        <m:chr m:val="⃗"/>
                        <m:ctrlPr>
                          <a:rPr lang="en-US" b="0" i="1" dirty="0" smtClean="0">
                            <a:latin typeface="Cambria Math" panose="02040503050406030204" pitchFamily="18" charset="0"/>
                          </a:rPr>
                        </m:ctrlPr>
                      </m:accPr>
                      <m:e>
                        <m:r>
                          <a:rPr lang="en-US" b="0" i="1" dirty="0" smtClean="0">
                            <a:latin typeface="Cambria Math" panose="02040503050406030204" pitchFamily="18" charset="0"/>
                          </a:rPr>
                          <m:t>𝐻</m:t>
                        </m:r>
                      </m:e>
                    </m:acc>
                  </m:oMath>
                </a14:m>
                <a:r>
                  <a:rPr lang="en-US" dirty="0"/>
                  <a:t> can be expressed also in terms of cylindrical components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𝑟</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𝜙</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𝑟</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𝜙</m:t>
                        </m:r>
                      </m:sub>
                    </m:sSub>
                  </m:oMath>
                </a14:m>
                <a:r>
                  <a:rPr lang="en-US" dirty="0"/>
                  <a:t>. We can express the envelopes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ℰ</m:t>
                        </m:r>
                      </m:e>
                      <m:sub>
                        <m:r>
                          <a:rPr lang="en-US" b="0" i="1" smtClean="0">
                            <a:latin typeface="Cambria Math" panose="02040503050406030204" pitchFamily="18" charset="0"/>
                          </a:rPr>
                          <m:t>𝑟</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ℰ</m:t>
                        </m:r>
                      </m:e>
                      <m:sub>
                        <m:r>
                          <a:rPr lang="en-US" b="0" i="1" smtClean="0">
                            <a:latin typeface="Cambria Math" panose="02040503050406030204" pitchFamily="18" charset="0"/>
                          </a:rPr>
                          <m:t>𝜙</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ℋ</m:t>
                        </m:r>
                      </m:e>
                      <m:sub>
                        <m:r>
                          <a:rPr lang="en-US" b="0" i="1" smtClean="0">
                            <a:latin typeface="Cambria Math" panose="02040503050406030204" pitchFamily="18" charset="0"/>
                          </a:rPr>
                          <m:t>𝑟</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ℋ</m:t>
                        </m:r>
                      </m:e>
                      <m:sub>
                        <m:r>
                          <a:rPr lang="en-US" b="0" i="1" smtClean="0">
                            <a:latin typeface="Cambria Math" panose="02040503050406030204" pitchFamily="18" charset="0"/>
                          </a:rPr>
                          <m:t>𝜙</m:t>
                        </m:r>
                      </m:sub>
                    </m:sSub>
                  </m:oMath>
                </a14:m>
                <a:r>
                  <a:rPr lang="en-US" dirty="0"/>
                  <a:t> in terms of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ℰ</m:t>
                        </m:r>
                      </m:e>
                      <m:sub>
                        <m:r>
                          <a:rPr lang="en-US" b="0" i="1" smtClean="0">
                            <a:latin typeface="Cambria Math" panose="02040503050406030204" pitchFamily="18" charset="0"/>
                          </a:rPr>
                          <m:t>𝑧</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ℋ</m:t>
                        </m:r>
                      </m:e>
                      <m:sub>
                        <m:r>
                          <a:rPr lang="en-US" b="0" i="1" smtClean="0">
                            <a:latin typeface="Cambria Math" panose="02040503050406030204" pitchFamily="18" charset="0"/>
                          </a:rPr>
                          <m:t>𝑧</m:t>
                        </m:r>
                      </m:sub>
                    </m:sSub>
                  </m:oMath>
                </a14:m>
                <a:r>
                  <a:rPr lang="en-US" dirty="0"/>
                  <a:t> satisfying</a:t>
                </a:r>
                <a:br>
                  <a:rPr lang="en-US" dirty="0"/>
                </a:br>
                <a:r>
                  <a:rPr lang="en-US" dirty="0"/>
                  <a:t>         </a:t>
                </a:r>
                <a:br>
                  <a:rPr lang="en-US" dirty="0"/>
                </a:br>
                <a:r>
                  <a:rPr lang="en-US" dirty="0"/>
                  <a:t>           </a:t>
                </a:r>
                <a14:m>
                  <m:oMath xmlns:m="http://schemas.openxmlformats.org/officeDocument/2006/math">
                    <m:sSub>
                      <m:sSubPr>
                        <m:ctrlPr>
                          <a:rPr lang="en-US" b="0" i="1" smtClean="0">
                            <a:latin typeface="Cambria Math" panose="02040503050406030204" pitchFamily="18" charset="0"/>
                          </a:rPr>
                        </m:ctrlPr>
                      </m:sSubPr>
                      <m:e>
                        <m:r>
                          <a:rPr lang="en-US" i="1">
                            <a:latin typeface="Cambria Math" panose="02040503050406030204" pitchFamily="18" charset="0"/>
                          </a:rPr>
                          <m:t>ℰ</m:t>
                        </m:r>
                      </m:e>
                      <m:sub>
                        <m:r>
                          <a:rPr lang="en-US" b="0" i="1" smtClean="0">
                            <a:latin typeface="Cambria Math" panose="02040503050406030204" pitchFamily="18" charset="0"/>
                          </a:rPr>
                          <m:t>𝑧</m:t>
                        </m:r>
                      </m:sub>
                    </m:sSub>
                    <m:d>
                      <m:dPr>
                        <m:ctrlPr>
                          <a:rPr lang="en-US" i="1">
                            <a:latin typeface="Cambria Math" panose="02040503050406030204" pitchFamily="18" charset="0"/>
                          </a:rPr>
                        </m:ctrlPr>
                      </m:dPr>
                      <m:e>
                        <m:r>
                          <a:rPr lang="en-US" i="1">
                            <a:latin typeface="Cambria Math" panose="02040503050406030204" pitchFamily="18" charset="0"/>
                          </a:rPr>
                          <m:t>𝑟</m:t>
                        </m:r>
                        <m:r>
                          <a:rPr lang="en-US" i="1">
                            <a:latin typeface="Cambria Math" panose="02040503050406030204" pitchFamily="18" charset="0"/>
                          </a:rPr>
                          <m:t>,</m:t>
                        </m:r>
                        <m:r>
                          <a:rPr lang="en-US" i="1">
                            <a:latin typeface="Cambria Math" panose="02040503050406030204" pitchFamily="18" charset="0"/>
                          </a:rPr>
                          <m:t>𝜙</m:t>
                        </m:r>
                        <m:r>
                          <a:rPr lang="en-US" i="1">
                            <a:latin typeface="Cambria Math" panose="02040503050406030204" pitchFamily="18" charset="0"/>
                          </a:rPr>
                          <m:t>,</m:t>
                        </m:r>
                        <m:r>
                          <a:rPr lang="en-US" i="1">
                            <a:latin typeface="Cambria Math" panose="02040503050406030204" pitchFamily="18" charset="0"/>
                          </a:rPr>
                          <m:t>𝑧</m:t>
                        </m:r>
                      </m:e>
                    </m:d>
                    <m:r>
                      <a:rPr lang="en-US" i="1">
                        <a:latin typeface="Cambria Math" panose="02040503050406030204" pitchFamily="18" charset="0"/>
                      </a:rPr>
                      <m:t>=</m:t>
                    </m:r>
                    <m:r>
                      <a:rPr lang="en-US" i="1">
                        <a:latin typeface="Cambria Math" panose="02040503050406030204" pitchFamily="18" charset="0"/>
                      </a:rPr>
                      <m:t>𝐴</m:t>
                    </m:r>
                    <m:sSub>
                      <m:sSubPr>
                        <m:ctrlPr>
                          <a:rPr lang="en-US" i="1">
                            <a:latin typeface="Cambria Math" panose="02040503050406030204" pitchFamily="18" charset="0"/>
                          </a:rPr>
                        </m:ctrlPr>
                      </m:sSubPr>
                      <m:e>
                        <m:r>
                          <a:rPr lang="en-US" i="1">
                            <a:latin typeface="Cambria Math" panose="02040503050406030204" pitchFamily="18" charset="0"/>
                          </a:rPr>
                          <m:t>𝐽</m:t>
                        </m:r>
                      </m:e>
                      <m:sub>
                        <m:r>
                          <a:rPr lang="en-US" i="1">
                            <a:latin typeface="Cambria Math" panose="02040503050406030204" pitchFamily="18" charset="0"/>
                          </a:rPr>
                          <m:t>𝑚</m:t>
                        </m:r>
                      </m:sub>
                    </m:sSub>
                    <m:d>
                      <m:dPr>
                        <m:ctrlPr>
                          <a:rPr lang="en-US" i="1">
                            <a:latin typeface="Cambria Math" panose="02040503050406030204" pitchFamily="18" charset="0"/>
                          </a:rPr>
                        </m:ctrlPr>
                      </m:dPr>
                      <m:e>
                        <m:r>
                          <a:rPr lang="en-US" i="1">
                            <a:latin typeface="Cambria Math" panose="02040503050406030204" pitchFamily="18" charset="0"/>
                          </a:rPr>
                          <m:t>𝜅</m:t>
                        </m:r>
                        <m:r>
                          <a:rPr lang="en-US" i="1">
                            <a:latin typeface="Cambria Math" panose="02040503050406030204" pitchFamily="18" charset="0"/>
                          </a:rPr>
                          <m:t>𝑟</m:t>
                        </m:r>
                      </m:e>
                    </m:d>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𝑖𝑚</m:t>
                        </m:r>
                        <m:r>
                          <a:rPr lang="en-US" i="1">
                            <a:latin typeface="Cambria Math" panose="02040503050406030204" pitchFamily="18" charset="0"/>
                          </a:rPr>
                          <m:t>𝜙</m:t>
                        </m:r>
                      </m:sup>
                    </m:sSup>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𝑖</m:t>
                        </m:r>
                        <m:r>
                          <a:rPr lang="en-US" i="1">
                            <a:latin typeface="Cambria Math" panose="02040503050406030204" pitchFamily="18" charset="0"/>
                          </a:rPr>
                          <m:t>𝛽</m:t>
                        </m:r>
                        <m:r>
                          <a:rPr lang="en-US" i="1">
                            <a:latin typeface="Cambria Math" panose="02040503050406030204" pitchFamily="18" charset="0"/>
                          </a:rPr>
                          <m:t>𝑧</m:t>
                        </m:r>
                      </m:sup>
                    </m:sSup>
                    <m:r>
                      <a:rPr lang="en-US" i="1">
                        <a:latin typeface="Cambria Math" panose="02040503050406030204" pitchFamily="18" charset="0"/>
                      </a:rPr>
                      <m:t>,  </m:t>
                    </m:r>
                    <m:r>
                      <a:rPr lang="en-US" i="1">
                        <a:latin typeface="Cambria Math" panose="02040503050406030204" pitchFamily="18" charset="0"/>
                      </a:rPr>
                      <m:t>𝑟</m:t>
                    </m:r>
                    <m:r>
                      <a:rPr lang="en-US" i="1">
                        <a:latin typeface="Cambria Math" panose="02040503050406030204" pitchFamily="18" charset="0"/>
                      </a:rPr>
                      <m:t>≤</m:t>
                    </m:r>
                    <m:r>
                      <a:rPr lang="en-US" i="1">
                        <a:latin typeface="Cambria Math" panose="02040503050406030204" pitchFamily="18" charset="0"/>
                      </a:rPr>
                      <m:t>𝑎</m:t>
                    </m:r>
                  </m:oMath>
                </a14:m>
                <a:endParaRPr lang="en-US" dirty="0"/>
              </a:p>
              <a:p>
                <a:pPr marL="0" indent="0">
                  <a:buNone/>
                </a:pPr>
                <a:r>
                  <a:rPr lang="en-US" dirty="0"/>
                  <a:t>	</a:t>
                </a:r>
                <a14:m>
                  <m:oMath xmlns:m="http://schemas.openxmlformats.org/officeDocument/2006/math">
                    <m:sSub>
                      <m:sSubPr>
                        <m:ctrlPr>
                          <a:rPr lang="en-US" b="0" i="1" smtClean="0">
                            <a:latin typeface="Cambria Math" panose="02040503050406030204" pitchFamily="18" charset="0"/>
                          </a:rPr>
                        </m:ctrlPr>
                      </m:sSubPr>
                      <m:e>
                        <m:r>
                          <a:rPr lang="en-US" i="1">
                            <a:latin typeface="Cambria Math" panose="02040503050406030204" pitchFamily="18" charset="0"/>
                          </a:rPr>
                          <m:t>ℰ</m:t>
                        </m:r>
                      </m:e>
                      <m:sub>
                        <m:r>
                          <a:rPr lang="en-US" b="0" i="1" smtClean="0">
                            <a:latin typeface="Cambria Math" panose="02040503050406030204" pitchFamily="18" charset="0"/>
                          </a:rPr>
                          <m:t>𝑧</m:t>
                        </m:r>
                      </m:sub>
                    </m:sSub>
                    <m:d>
                      <m:dPr>
                        <m:ctrlPr>
                          <a:rPr lang="en-US" i="1">
                            <a:latin typeface="Cambria Math" panose="02040503050406030204" pitchFamily="18" charset="0"/>
                          </a:rPr>
                        </m:ctrlPr>
                      </m:dPr>
                      <m:e>
                        <m:r>
                          <a:rPr lang="en-US" i="1">
                            <a:latin typeface="Cambria Math" panose="02040503050406030204" pitchFamily="18" charset="0"/>
                          </a:rPr>
                          <m:t>𝑟</m:t>
                        </m:r>
                        <m:r>
                          <a:rPr lang="en-US" i="1">
                            <a:latin typeface="Cambria Math" panose="02040503050406030204" pitchFamily="18" charset="0"/>
                          </a:rPr>
                          <m:t>,</m:t>
                        </m:r>
                        <m:r>
                          <a:rPr lang="en-US" i="1">
                            <a:latin typeface="Cambria Math" panose="02040503050406030204" pitchFamily="18" charset="0"/>
                          </a:rPr>
                          <m:t>𝜙</m:t>
                        </m:r>
                        <m:r>
                          <a:rPr lang="en-US" i="1">
                            <a:latin typeface="Cambria Math" panose="02040503050406030204" pitchFamily="18" charset="0"/>
                          </a:rPr>
                          <m:t>,</m:t>
                        </m:r>
                        <m:r>
                          <a:rPr lang="en-US" i="1">
                            <a:latin typeface="Cambria Math" panose="02040503050406030204" pitchFamily="18" charset="0"/>
                          </a:rPr>
                          <m:t>𝑧</m:t>
                        </m:r>
                      </m:e>
                    </m:d>
                    <m:r>
                      <a:rPr lang="en-US" i="1">
                        <a:latin typeface="Cambria Math" panose="02040503050406030204" pitchFamily="18" charset="0"/>
                      </a:rPr>
                      <m:t> =</m:t>
                    </m:r>
                    <m:r>
                      <a:rPr lang="en-US" i="1">
                        <a:latin typeface="Cambria Math" panose="02040503050406030204" pitchFamily="18" charset="0"/>
                      </a:rPr>
                      <m:t>𝐶</m:t>
                    </m:r>
                    <m:sSub>
                      <m:sSubPr>
                        <m:ctrlPr>
                          <a:rPr lang="en-US" i="1">
                            <a:latin typeface="Cambria Math" panose="02040503050406030204" pitchFamily="18" charset="0"/>
                          </a:rPr>
                        </m:ctrlPr>
                      </m:sSubPr>
                      <m:e>
                        <m:r>
                          <a:rPr lang="en-US" i="1">
                            <a:latin typeface="Cambria Math" panose="02040503050406030204" pitchFamily="18" charset="0"/>
                          </a:rPr>
                          <m:t>𝐾</m:t>
                        </m:r>
                      </m:e>
                      <m:sub>
                        <m:r>
                          <a:rPr lang="en-US" i="1">
                            <a:latin typeface="Cambria Math" panose="02040503050406030204" pitchFamily="18" charset="0"/>
                          </a:rPr>
                          <m:t>𝑚</m:t>
                        </m:r>
                      </m:sub>
                    </m:sSub>
                    <m:d>
                      <m:dPr>
                        <m:ctrlPr>
                          <a:rPr lang="en-US" i="1">
                            <a:latin typeface="Cambria Math" panose="02040503050406030204" pitchFamily="18" charset="0"/>
                          </a:rPr>
                        </m:ctrlPr>
                      </m:dPr>
                      <m:e>
                        <m:r>
                          <a:rPr lang="en-US" i="1">
                            <a:latin typeface="Cambria Math" panose="02040503050406030204" pitchFamily="18" charset="0"/>
                          </a:rPr>
                          <m:t>𝛾</m:t>
                        </m:r>
                        <m:r>
                          <a:rPr lang="en-US" i="1">
                            <a:latin typeface="Cambria Math" panose="02040503050406030204" pitchFamily="18" charset="0"/>
                          </a:rPr>
                          <m:t>𝑟</m:t>
                        </m:r>
                      </m:e>
                    </m:d>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𝑖𝑚</m:t>
                        </m:r>
                        <m:r>
                          <a:rPr lang="en-US" i="1">
                            <a:latin typeface="Cambria Math" panose="02040503050406030204" pitchFamily="18" charset="0"/>
                          </a:rPr>
                          <m:t>𝜙</m:t>
                        </m:r>
                      </m:sup>
                    </m:sSup>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𝑖</m:t>
                        </m:r>
                        <m:r>
                          <a:rPr lang="en-US" i="1">
                            <a:latin typeface="Cambria Math" panose="02040503050406030204" pitchFamily="18" charset="0"/>
                          </a:rPr>
                          <m:t>𝛽</m:t>
                        </m:r>
                        <m:r>
                          <a:rPr lang="en-US" i="1">
                            <a:latin typeface="Cambria Math" panose="02040503050406030204" pitchFamily="18" charset="0"/>
                          </a:rPr>
                          <m:t>𝑧</m:t>
                        </m:r>
                      </m:sup>
                    </m:sSup>
                    <m:r>
                      <a:rPr lang="en-US" i="1">
                        <a:latin typeface="Cambria Math" panose="02040503050406030204" pitchFamily="18" charset="0"/>
                      </a:rPr>
                      <m:t>, </m:t>
                    </m:r>
                    <m:r>
                      <a:rPr lang="en-US" i="1">
                        <a:latin typeface="Cambria Math" panose="02040503050406030204" pitchFamily="18" charset="0"/>
                      </a:rPr>
                      <m:t>𝑟</m:t>
                    </m:r>
                    <m:r>
                      <a:rPr lang="en-US" i="1">
                        <a:latin typeface="Cambria Math" panose="02040503050406030204" pitchFamily="18" charset="0"/>
                      </a:rPr>
                      <m:t>&gt;</m:t>
                    </m:r>
                    <m:r>
                      <a:rPr lang="en-US" i="1">
                        <a:latin typeface="Cambria Math" panose="02040503050406030204" pitchFamily="18" charset="0"/>
                      </a:rPr>
                      <m:t>𝑎</m:t>
                    </m:r>
                  </m:oMath>
                </a14:m>
                <a:endParaRPr lang="en-US" dirty="0"/>
              </a:p>
              <a:p>
                <a:pPr marL="0" indent="0">
                  <a:buNone/>
                </a:pPr>
                <a:endParaRPr lang="en-US" dirty="0"/>
              </a:p>
              <a:p>
                <a:pPr marL="0" indent="0">
                  <a:buNone/>
                </a:pPr>
                <a:r>
                  <a:rPr lang="en-US" dirty="0"/>
                  <a:t> 	</a:t>
                </a:r>
                <a14:m>
                  <m:oMath xmlns:m="http://schemas.openxmlformats.org/officeDocument/2006/math">
                    <m:sSub>
                      <m:sSubPr>
                        <m:ctrlPr>
                          <a:rPr lang="en-US" b="0" i="1" smtClean="0">
                            <a:latin typeface="Cambria Math" panose="02040503050406030204" pitchFamily="18" charset="0"/>
                          </a:rPr>
                        </m:ctrlPr>
                      </m:sSubPr>
                      <m:e>
                        <m:r>
                          <a:rPr lang="en-US" i="1">
                            <a:latin typeface="Cambria Math" panose="02040503050406030204" pitchFamily="18" charset="0"/>
                          </a:rPr>
                          <m:t>ℋ</m:t>
                        </m:r>
                      </m:e>
                      <m:sub>
                        <m:r>
                          <a:rPr lang="en-US" b="0" i="1" smtClean="0">
                            <a:latin typeface="Cambria Math" panose="02040503050406030204" pitchFamily="18" charset="0"/>
                          </a:rPr>
                          <m:t>𝑧</m:t>
                        </m:r>
                      </m:sub>
                    </m:sSub>
                    <m:d>
                      <m:dPr>
                        <m:ctrlPr>
                          <a:rPr lang="en-US" i="1">
                            <a:latin typeface="Cambria Math" panose="02040503050406030204" pitchFamily="18" charset="0"/>
                          </a:rPr>
                        </m:ctrlPr>
                      </m:dPr>
                      <m:e>
                        <m:r>
                          <a:rPr lang="en-US" i="1">
                            <a:latin typeface="Cambria Math" panose="02040503050406030204" pitchFamily="18" charset="0"/>
                          </a:rPr>
                          <m:t>𝑟</m:t>
                        </m:r>
                        <m:r>
                          <a:rPr lang="en-US" i="1">
                            <a:latin typeface="Cambria Math" panose="02040503050406030204" pitchFamily="18" charset="0"/>
                          </a:rPr>
                          <m:t>,</m:t>
                        </m:r>
                        <m:r>
                          <a:rPr lang="en-US" i="1">
                            <a:latin typeface="Cambria Math" panose="02040503050406030204" pitchFamily="18" charset="0"/>
                          </a:rPr>
                          <m:t>𝜙</m:t>
                        </m:r>
                        <m:r>
                          <a:rPr lang="en-US" i="1">
                            <a:latin typeface="Cambria Math" panose="02040503050406030204" pitchFamily="18" charset="0"/>
                          </a:rPr>
                          <m:t>,</m:t>
                        </m:r>
                        <m:r>
                          <a:rPr lang="en-US" i="1">
                            <a:latin typeface="Cambria Math" panose="02040503050406030204" pitchFamily="18" charset="0"/>
                          </a:rPr>
                          <m:t>𝑧</m:t>
                        </m:r>
                      </m:e>
                    </m:d>
                    <m:r>
                      <a:rPr lang="en-US" i="1">
                        <a:latin typeface="Cambria Math" panose="02040503050406030204" pitchFamily="18" charset="0"/>
                      </a:rPr>
                      <m:t>=</m:t>
                    </m:r>
                    <m:r>
                      <a:rPr lang="en-US" i="1">
                        <a:latin typeface="Cambria Math" panose="02040503050406030204" pitchFamily="18" charset="0"/>
                      </a:rPr>
                      <m:t>𝐵</m:t>
                    </m:r>
                    <m:sSub>
                      <m:sSubPr>
                        <m:ctrlPr>
                          <a:rPr lang="en-US" i="1">
                            <a:latin typeface="Cambria Math" panose="02040503050406030204" pitchFamily="18" charset="0"/>
                          </a:rPr>
                        </m:ctrlPr>
                      </m:sSubPr>
                      <m:e>
                        <m:r>
                          <a:rPr lang="en-US" i="1">
                            <a:latin typeface="Cambria Math" panose="02040503050406030204" pitchFamily="18" charset="0"/>
                          </a:rPr>
                          <m:t>𝐽</m:t>
                        </m:r>
                      </m:e>
                      <m:sub>
                        <m:r>
                          <a:rPr lang="en-US" i="1">
                            <a:latin typeface="Cambria Math" panose="02040503050406030204" pitchFamily="18" charset="0"/>
                          </a:rPr>
                          <m:t>𝑚</m:t>
                        </m:r>
                      </m:sub>
                    </m:sSub>
                    <m:d>
                      <m:dPr>
                        <m:ctrlPr>
                          <a:rPr lang="en-US" i="1">
                            <a:latin typeface="Cambria Math" panose="02040503050406030204" pitchFamily="18" charset="0"/>
                          </a:rPr>
                        </m:ctrlPr>
                      </m:dPr>
                      <m:e>
                        <m:r>
                          <a:rPr lang="en-US" i="1">
                            <a:latin typeface="Cambria Math" panose="02040503050406030204" pitchFamily="18" charset="0"/>
                          </a:rPr>
                          <m:t>𝜅</m:t>
                        </m:r>
                        <m:r>
                          <a:rPr lang="en-US" i="1">
                            <a:latin typeface="Cambria Math" panose="02040503050406030204" pitchFamily="18" charset="0"/>
                          </a:rPr>
                          <m:t>𝑟</m:t>
                        </m:r>
                      </m:e>
                    </m:d>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𝑖𝑚</m:t>
                        </m:r>
                        <m:r>
                          <a:rPr lang="en-US" i="1">
                            <a:latin typeface="Cambria Math" panose="02040503050406030204" pitchFamily="18" charset="0"/>
                          </a:rPr>
                          <m:t>𝜙</m:t>
                        </m:r>
                      </m:sup>
                    </m:sSup>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𝑖</m:t>
                        </m:r>
                        <m:r>
                          <a:rPr lang="en-US" i="1">
                            <a:latin typeface="Cambria Math" panose="02040503050406030204" pitchFamily="18" charset="0"/>
                          </a:rPr>
                          <m:t>𝛽</m:t>
                        </m:r>
                        <m:r>
                          <a:rPr lang="en-US" i="1">
                            <a:latin typeface="Cambria Math" panose="02040503050406030204" pitchFamily="18" charset="0"/>
                          </a:rPr>
                          <m:t>𝑧</m:t>
                        </m:r>
                      </m:sup>
                    </m:sSup>
                    <m:r>
                      <a:rPr lang="en-US" i="1">
                        <a:latin typeface="Cambria Math" panose="02040503050406030204" pitchFamily="18" charset="0"/>
                      </a:rPr>
                      <m:t>,  </m:t>
                    </m:r>
                    <m:r>
                      <a:rPr lang="en-US" i="1">
                        <a:latin typeface="Cambria Math" panose="02040503050406030204" pitchFamily="18" charset="0"/>
                      </a:rPr>
                      <m:t>𝑟</m:t>
                    </m:r>
                    <m:r>
                      <a:rPr lang="en-US" i="1">
                        <a:latin typeface="Cambria Math" panose="02040503050406030204" pitchFamily="18" charset="0"/>
                      </a:rPr>
                      <m:t>≤</m:t>
                    </m:r>
                    <m:r>
                      <a:rPr lang="en-US" i="1">
                        <a:latin typeface="Cambria Math" panose="02040503050406030204" pitchFamily="18" charset="0"/>
                      </a:rPr>
                      <m:t>𝑎</m:t>
                    </m:r>
                  </m:oMath>
                </a14:m>
                <a:endParaRPr lang="en-US" dirty="0"/>
              </a:p>
              <a:p>
                <a:pPr marL="0" indent="0">
                  <a:buNone/>
                </a:pPr>
                <a:r>
                  <a:rPr lang="en-US" dirty="0"/>
                  <a:t>	</a:t>
                </a:r>
                <a14:m>
                  <m:oMath xmlns:m="http://schemas.openxmlformats.org/officeDocument/2006/math">
                    <m:sSub>
                      <m:sSubPr>
                        <m:ctrlPr>
                          <a:rPr lang="en-US" b="0" i="1" dirty="0" smtClean="0">
                            <a:latin typeface="Cambria Math" panose="02040503050406030204" pitchFamily="18" charset="0"/>
                          </a:rPr>
                        </m:ctrlPr>
                      </m:sSubPr>
                      <m:e>
                        <m:r>
                          <a:rPr lang="en-US" i="1" dirty="0">
                            <a:latin typeface="Cambria Math" panose="02040503050406030204" pitchFamily="18" charset="0"/>
                          </a:rPr>
                          <m:t>ℋ</m:t>
                        </m:r>
                      </m:e>
                      <m:sub>
                        <m:r>
                          <a:rPr lang="en-US" b="0" i="1" dirty="0" smtClean="0">
                            <a:latin typeface="Cambria Math" panose="02040503050406030204" pitchFamily="18" charset="0"/>
                          </a:rPr>
                          <m:t>𝑧</m:t>
                        </m:r>
                      </m:sub>
                    </m:sSub>
                    <m:d>
                      <m:dPr>
                        <m:ctrlPr>
                          <a:rPr lang="en-US" i="1">
                            <a:latin typeface="Cambria Math" panose="02040503050406030204" pitchFamily="18" charset="0"/>
                          </a:rPr>
                        </m:ctrlPr>
                      </m:dPr>
                      <m:e>
                        <m:r>
                          <a:rPr lang="en-US" i="1">
                            <a:latin typeface="Cambria Math" panose="02040503050406030204" pitchFamily="18" charset="0"/>
                          </a:rPr>
                          <m:t>𝑟</m:t>
                        </m:r>
                        <m:r>
                          <a:rPr lang="en-US" i="1">
                            <a:latin typeface="Cambria Math" panose="02040503050406030204" pitchFamily="18" charset="0"/>
                          </a:rPr>
                          <m:t>,</m:t>
                        </m:r>
                        <m:r>
                          <a:rPr lang="en-US" i="1">
                            <a:latin typeface="Cambria Math" panose="02040503050406030204" pitchFamily="18" charset="0"/>
                          </a:rPr>
                          <m:t>𝜙</m:t>
                        </m:r>
                        <m:r>
                          <a:rPr lang="en-US" i="1">
                            <a:latin typeface="Cambria Math" panose="02040503050406030204" pitchFamily="18" charset="0"/>
                          </a:rPr>
                          <m:t>,</m:t>
                        </m:r>
                        <m:r>
                          <a:rPr lang="en-US" i="1">
                            <a:latin typeface="Cambria Math" panose="02040503050406030204" pitchFamily="18" charset="0"/>
                          </a:rPr>
                          <m:t>𝑧</m:t>
                        </m:r>
                      </m:e>
                    </m:d>
                    <m:r>
                      <a:rPr lang="en-US" i="1">
                        <a:latin typeface="Cambria Math" panose="02040503050406030204" pitchFamily="18" charset="0"/>
                      </a:rPr>
                      <m:t>=</m:t>
                    </m:r>
                    <m:r>
                      <a:rPr lang="en-US" i="1">
                        <a:latin typeface="Cambria Math" panose="02040503050406030204" pitchFamily="18" charset="0"/>
                      </a:rPr>
                      <m:t>𝐷</m:t>
                    </m:r>
                    <m:sSub>
                      <m:sSubPr>
                        <m:ctrlPr>
                          <a:rPr lang="en-US" i="1">
                            <a:latin typeface="Cambria Math" panose="02040503050406030204" pitchFamily="18" charset="0"/>
                          </a:rPr>
                        </m:ctrlPr>
                      </m:sSubPr>
                      <m:e>
                        <m:r>
                          <a:rPr lang="en-US" i="1">
                            <a:latin typeface="Cambria Math" panose="02040503050406030204" pitchFamily="18" charset="0"/>
                          </a:rPr>
                          <m:t>𝐾</m:t>
                        </m:r>
                      </m:e>
                      <m:sub>
                        <m:r>
                          <a:rPr lang="en-US" i="1">
                            <a:latin typeface="Cambria Math" panose="02040503050406030204" pitchFamily="18" charset="0"/>
                          </a:rPr>
                          <m:t>𝑚</m:t>
                        </m:r>
                      </m:sub>
                    </m:sSub>
                    <m:d>
                      <m:dPr>
                        <m:ctrlPr>
                          <a:rPr lang="en-US" i="1">
                            <a:latin typeface="Cambria Math" panose="02040503050406030204" pitchFamily="18" charset="0"/>
                          </a:rPr>
                        </m:ctrlPr>
                      </m:dPr>
                      <m:e>
                        <m:r>
                          <a:rPr lang="en-US" i="1">
                            <a:latin typeface="Cambria Math" panose="02040503050406030204" pitchFamily="18" charset="0"/>
                          </a:rPr>
                          <m:t>𝛾</m:t>
                        </m:r>
                        <m:r>
                          <a:rPr lang="en-US" i="1">
                            <a:latin typeface="Cambria Math" panose="02040503050406030204" pitchFamily="18" charset="0"/>
                          </a:rPr>
                          <m:t>𝑟</m:t>
                        </m:r>
                      </m:e>
                    </m:d>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𝑖𝑚</m:t>
                        </m:r>
                        <m:r>
                          <a:rPr lang="en-US" i="1">
                            <a:latin typeface="Cambria Math" panose="02040503050406030204" pitchFamily="18" charset="0"/>
                          </a:rPr>
                          <m:t>𝜙</m:t>
                        </m:r>
                      </m:sup>
                    </m:sSup>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𝑖</m:t>
                        </m:r>
                        <m:r>
                          <a:rPr lang="en-US" i="1">
                            <a:latin typeface="Cambria Math" panose="02040503050406030204" pitchFamily="18" charset="0"/>
                          </a:rPr>
                          <m:t>𝛽</m:t>
                        </m:r>
                        <m:r>
                          <a:rPr lang="en-US" i="1">
                            <a:latin typeface="Cambria Math" panose="02040503050406030204" pitchFamily="18" charset="0"/>
                          </a:rPr>
                          <m:t>𝑧</m:t>
                        </m:r>
                      </m:sup>
                    </m:sSup>
                    <m:r>
                      <a:rPr lang="en-US" i="1">
                        <a:latin typeface="Cambria Math" panose="02040503050406030204" pitchFamily="18" charset="0"/>
                      </a:rPr>
                      <m:t>, </m:t>
                    </m:r>
                    <m:r>
                      <a:rPr lang="en-US" i="1">
                        <a:latin typeface="Cambria Math" panose="02040503050406030204" pitchFamily="18" charset="0"/>
                      </a:rPr>
                      <m:t>𝑟</m:t>
                    </m:r>
                    <m:r>
                      <a:rPr lang="en-US" i="1">
                        <a:latin typeface="Cambria Math" panose="02040503050406030204" pitchFamily="18" charset="0"/>
                      </a:rPr>
                      <m:t>&gt;</m:t>
                    </m:r>
                    <m:r>
                      <a:rPr lang="en-US" i="1">
                        <a:latin typeface="Cambria Math" panose="02040503050406030204" pitchFamily="18" charset="0"/>
                      </a:rPr>
                      <m:t>𝑎</m:t>
                    </m:r>
                  </m:oMath>
                </a14:m>
                <a:endParaRPr lang="en-US" dirty="0"/>
              </a:p>
              <a:p>
                <a:endParaRPr lang="en-US" dirty="0"/>
              </a:p>
            </p:txBody>
          </p:sp>
        </mc:Choice>
        <mc:Fallback xmlns="">
          <p:sp>
            <p:nvSpPr>
              <p:cNvPr id="3" name="Content Placeholder 2">
                <a:extLst>
                  <a:ext uri="{FF2B5EF4-FFF2-40B4-BE49-F238E27FC236}">
                    <a16:creationId xmlns:a16="http://schemas.microsoft.com/office/drawing/2014/main" id="{D3C68DE2-2245-4047-9FE8-1FB148797B64}"/>
                  </a:ext>
                </a:extLst>
              </p:cNvPr>
              <p:cNvSpPr>
                <a:spLocks noGrp="1" noRot="1" noChangeAspect="1" noMove="1" noResize="1" noEditPoints="1" noAdjustHandles="1" noChangeArrowheads="1" noChangeShapeType="1" noTextEdit="1"/>
              </p:cNvSpPr>
              <p:nvPr>
                <p:ph idx="1"/>
              </p:nvPr>
            </p:nvSpPr>
            <p:spPr>
              <a:xfrm>
                <a:off x="1218883" y="838200"/>
                <a:ext cx="10360501" cy="5325869"/>
              </a:xfrm>
              <a:blipFill>
                <a:blip r:embed="rId2"/>
                <a:stretch>
                  <a:fillRect l="-765" t="-1489" r="-1235"/>
                </a:stretch>
              </a:blipFill>
            </p:spPr>
            <p:txBody>
              <a:bodyPr/>
              <a:lstStyle/>
              <a:p>
                <a:r>
                  <a:rPr lang="en-US">
                    <a:noFill/>
                  </a:rPr>
                  <a:t> </a:t>
                </a:r>
              </a:p>
            </p:txBody>
          </p:sp>
        </mc:Fallback>
      </mc:AlternateContent>
    </p:spTree>
    <p:extLst>
      <p:ext uri="{BB962C8B-B14F-4D97-AF65-F5344CB8AC3E}">
        <p14:creationId xmlns:p14="http://schemas.microsoft.com/office/powerpoint/2010/main" val="106035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B3AD8-758F-40F9-AAA9-BBCD00EFE052}"/>
              </a:ext>
            </a:extLst>
          </p:cNvPr>
          <p:cNvSpPr>
            <a:spLocks noGrp="1"/>
          </p:cNvSpPr>
          <p:nvPr>
            <p:ph type="title"/>
          </p:nvPr>
        </p:nvSpPr>
        <p:spPr>
          <a:xfrm>
            <a:off x="1218883" y="274637"/>
            <a:ext cx="10360501" cy="487363"/>
          </a:xfrm>
        </p:spPr>
        <p:txBody>
          <a:bodyPr>
            <a:normAutofit fontScale="90000"/>
          </a:bodyPr>
          <a:lstStyle/>
          <a:p>
            <a:r>
              <a:rPr lang="en-US" dirty="0">
                <a:solidFill>
                  <a:schemeClr val="accent1"/>
                </a:solidFill>
              </a:rPr>
              <a:t>Fiber Modes</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531A4BE-5445-467B-BB97-C7C0385DCC4F}"/>
                  </a:ext>
                </a:extLst>
              </p:cNvPr>
              <p:cNvSpPr>
                <a:spLocks noGrp="1"/>
              </p:cNvSpPr>
              <p:nvPr>
                <p:ph idx="1"/>
              </p:nvPr>
            </p:nvSpPr>
            <p:spPr>
              <a:xfrm>
                <a:off x="912812" y="762000"/>
                <a:ext cx="10666573" cy="5821363"/>
              </a:xfrm>
            </p:spPr>
            <p:txBody>
              <a:bodyPr>
                <a:normAutofit fontScale="85000" lnSpcReduction="20000"/>
              </a:bodyPr>
              <a:lstStyle/>
              <a:p>
                <a:r>
                  <a:rPr lang="en-US" dirty="0"/>
                  <a:t>Inside the core (</a:t>
                </a:r>
                <a14:m>
                  <m:oMath xmlns:m="http://schemas.openxmlformats.org/officeDocument/2006/math">
                    <m:r>
                      <a:rPr lang="en-US" b="0" i="1" smtClean="0">
                        <a:latin typeface="Cambria Math" panose="02040503050406030204" pitchFamily="18" charset="0"/>
                      </a:rPr>
                      <m:t>𝑟</m:t>
                    </m:r>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 </m:t>
                    </m:r>
                  </m:oMath>
                </a14:m>
                <a:r>
                  <a:rPr lang="en-US" dirty="0"/>
                  <a:t>we get the equations</a:t>
                </a:r>
              </a:p>
              <a:p>
                <a:endParaRPr lang="en-US" dirty="0"/>
              </a:p>
              <a:p>
                <a:pPr marL="0" indent="0">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ℰ</m:t>
                          </m:r>
                        </m:e>
                        <m:sub>
                          <m:r>
                            <a:rPr lang="en-US" b="0" i="1" smtClean="0">
                              <a:latin typeface="Cambria Math" panose="02040503050406030204" pitchFamily="18" charset="0"/>
                            </a:rPr>
                            <m:t>𝑟</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𝑖</m:t>
                          </m:r>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𝜅</m:t>
                              </m:r>
                            </m:e>
                            <m:sup>
                              <m:r>
                                <a:rPr lang="en-US" b="0" i="1" smtClean="0">
                                  <a:latin typeface="Cambria Math" panose="02040503050406030204" pitchFamily="18" charset="0"/>
                                </a:rPr>
                                <m:t>2</m:t>
                              </m:r>
                            </m:sup>
                          </m:sSup>
                        </m:den>
                      </m:f>
                      <m:r>
                        <a:rPr lang="en-US" b="0" i="1" smtClean="0">
                          <a:latin typeface="Cambria Math" panose="02040503050406030204" pitchFamily="18" charset="0"/>
                        </a:rPr>
                        <m:t>(</m:t>
                      </m:r>
                      <m:r>
                        <a:rPr lang="en-US" b="0" i="1" smtClean="0">
                          <a:latin typeface="Cambria Math" panose="02040503050406030204" pitchFamily="18" charset="0"/>
                        </a:rPr>
                        <m:t>𝛽</m:t>
                      </m:r>
                      <m:f>
                        <m:fPr>
                          <m:ctrlPr>
                            <a:rPr lang="en-US" b="0" i="1" smtClean="0">
                              <a:latin typeface="Cambria Math" panose="02040503050406030204" pitchFamily="18" charset="0"/>
                            </a:rPr>
                          </m:ctrlPr>
                        </m:fPr>
                        <m:num>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i="1">
                                  <a:latin typeface="Cambria Math" panose="02040503050406030204" pitchFamily="18" charset="0"/>
                                </a:rPr>
                                <m:t>ℰ</m:t>
                              </m:r>
                            </m:e>
                            <m:sub>
                              <m:r>
                                <a:rPr lang="en-US" b="0" i="1" smtClean="0">
                                  <a:latin typeface="Cambria Math" panose="02040503050406030204" pitchFamily="18" charset="0"/>
                                </a:rPr>
                                <m:t>𝑧</m:t>
                              </m:r>
                            </m:sub>
                          </m:sSub>
                        </m:num>
                        <m:den>
                          <m:r>
                            <a:rPr lang="en-US" b="0" i="1" smtClean="0">
                              <a:latin typeface="Cambria Math" panose="02040503050406030204" pitchFamily="18" charset="0"/>
                            </a:rPr>
                            <m:t>𝜕</m:t>
                          </m:r>
                          <m:r>
                            <a:rPr lang="en-US" b="0" i="1" smtClean="0">
                              <a:latin typeface="Cambria Math" panose="02040503050406030204" pitchFamily="18" charset="0"/>
                            </a:rPr>
                            <m:t>𝑟</m:t>
                          </m:r>
                        </m:den>
                      </m:f>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𝜇</m:t>
                          </m:r>
                        </m:e>
                        <m:sub>
                          <m:r>
                            <a:rPr lang="en-US" b="0" i="1" smtClean="0">
                              <a:latin typeface="Cambria Math" panose="02040503050406030204" pitchFamily="18" charset="0"/>
                            </a:rPr>
                            <m:t>0</m:t>
                          </m:r>
                        </m:sub>
                      </m:sSub>
                      <m:f>
                        <m:fPr>
                          <m:ctrlPr>
                            <a:rPr lang="en-US" b="0" i="1" smtClean="0">
                              <a:latin typeface="Cambria Math" panose="02040503050406030204" pitchFamily="18" charset="0"/>
                            </a:rPr>
                          </m:ctrlPr>
                        </m:fPr>
                        <m:num>
                          <m:r>
                            <a:rPr lang="en-US" b="0" i="1" smtClean="0">
                              <a:latin typeface="Cambria Math" panose="02040503050406030204" pitchFamily="18" charset="0"/>
                            </a:rPr>
                            <m:t>𝜔</m:t>
                          </m:r>
                        </m:num>
                        <m:den>
                          <m:r>
                            <a:rPr lang="en-US" b="0" i="1" smtClean="0">
                              <a:latin typeface="Cambria Math" panose="02040503050406030204" pitchFamily="18" charset="0"/>
                            </a:rPr>
                            <m:t>𝑟</m:t>
                          </m:r>
                        </m:den>
                      </m:f>
                      <m:f>
                        <m:fPr>
                          <m:ctrlPr>
                            <a:rPr lang="en-US" b="0" i="1" smtClean="0">
                              <a:latin typeface="Cambria Math" panose="02040503050406030204" pitchFamily="18" charset="0"/>
                            </a:rPr>
                          </m:ctrlPr>
                        </m:fPr>
                        <m:num>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ℋ</m:t>
                              </m:r>
                            </m:e>
                            <m:sub>
                              <m:r>
                                <a:rPr lang="en-US" b="0" i="1" smtClean="0">
                                  <a:latin typeface="Cambria Math" panose="02040503050406030204" pitchFamily="18" charset="0"/>
                                </a:rPr>
                                <m:t>𝑧</m:t>
                              </m:r>
                            </m:sub>
                          </m:sSub>
                        </m:num>
                        <m:den>
                          <m:r>
                            <a:rPr lang="en-US" b="0" i="1" smtClean="0">
                              <a:latin typeface="Cambria Math" panose="02040503050406030204" pitchFamily="18" charset="0"/>
                            </a:rPr>
                            <m:t>𝜕𝜙</m:t>
                          </m:r>
                        </m:den>
                      </m:f>
                      <m:r>
                        <a:rPr lang="en-US" b="0" i="1" smtClean="0">
                          <a:latin typeface="Cambria Math" panose="02040503050406030204" pitchFamily="18" charset="0"/>
                        </a:rPr>
                        <m:t>)</m:t>
                      </m:r>
                    </m:oMath>
                  </m:oMathPara>
                </a14:m>
                <a:endParaRPr lang="en-US" dirty="0"/>
              </a:p>
              <a:p>
                <a:pPr marL="0" indent="0">
                  <a:buNone/>
                </a:pPr>
                <a:endParaRPr lang="en-US" b="0"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i="1">
                              <a:latin typeface="Cambria Math" panose="02040503050406030204" pitchFamily="18" charset="0"/>
                            </a:rPr>
                            <m:t>ℰ</m:t>
                          </m:r>
                        </m:e>
                        <m:sub>
                          <m:r>
                            <a:rPr lang="en-US" b="0" i="1" smtClean="0">
                              <a:latin typeface="Cambria Math" panose="02040503050406030204" pitchFamily="18" charset="0"/>
                            </a:rPr>
                            <m:t>𝜙</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𝑖</m:t>
                          </m:r>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𝜅</m:t>
                              </m:r>
                            </m:e>
                            <m:sup>
                              <m:r>
                                <a:rPr lang="en-US" b="0" i="1" smtClean="0">
                                  <a:latin typeface="Cambria Math" panose="02040503050406030204" pitchFamily="18" charset="0"/>
                                </a:rPr>
                                <m:t>2</m:t>
                              </m:r>
                            </m:sup>
                          </m:sSup>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𝛽</m:t>
                          </m:r>
                        </m:num>
                        <m:den>
                          <m:r>
                            <a:rPr lang="en-US" b="0" i="1" smtClean="0">
                              <a:latin typeface="Cambria Math" panose="02040503050406030204" pitchFamily="18" charset="0"/>
                            </a:rPr>
                            <m:t>𝑟</m:t>
                          </m:r>
                        </m:den>
                      </m:f>
                      <m:f>
                        <m:fPr>
                          <m:ctrlPr>
                            <a:rPr lang="en-US" b="0" i="1" smtClean="0">
                              <a:latin typeface="Cambria Math" panose="02040503050406030204" pitchFamily="18" charset="0"/>
                            </a:rPr>
                          </m:ctrlPr>
                        </m:fPr>
                        <m:num>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i="1">
                                  <a:latin typeface="Cambria Math" panose="02040503050406030204" pitchFamily="18" charset="0"/>
                                </a:rPr>
                                <m:t>ℰ</m:t>
                              </m:r>
                            </m:e>
                            <m:sub>
                              <m:r>
                                <a:rPr lang="en-US" b="0" i="1" smtClean="0">
                                  <a:latin typeface="Cambria Math" panose="02040503050406030204" pitchFamily="18" charset="0"/>
                                </a:rPr>
                                <m:t>𝑧</m:t>
                              </m:r>
                            </m:sub>
                          </m:sSub>
                        </m:num>
                        <m:den>
                          <m:r>
                            <a:rPr lang="en-US" b="0" i="1" smtClean="0">
                              <a:latin typeface="Cambria Math" panose="02040503050406030204" pitchFamily="18" charset="0"/>
                            </a:rPr>
                            <m:t>𝜕𝜙</m:t>
                          </m:r>
                        </m:den>
                      </m:f>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𝜇</m:t>
                          </m:r>
                        </m:e>
                        <m:sub>
                          <m:r>
                            <a:rPr lang="en-US" b="0" i="1" smtClean="0">
                              <a:latin typeface="Cambria Math" panose="02040503050406030204" pitchFamily="18" charset="0"/>
                            </a:rPr>
                            <m:t>0</m:t>
                          </m:r>
                        </m:sub>
                      </m:sSub>
                      <m:r>
                        <a:rPr lang="en-US" b="0" i="1" smtClean="0">
                          <a:latin typeface="Cambria Math" panose="02040503050406030204" pitchFamily="18" charset="0"/>
                        </a:rPr>
                        <m:t>𝜔</m:t>
                      </m:r>
                      <m:f>
                        <m:fPr>
                          <m:ctrlPr>
                            <a:rPr lang="en-US" b="0" i="1" smtClean="0">
                              <a:latin typeface="Cambria Math" panose="02040503050406030204" pitchFamily="18" charset="0"/>
                            </a:rPr>
                          </m:ctrlPr>
                        </m:fPr>
                        <m:num>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i="1">
                                  <a:latin typeface="Cambria Math" panose="02040503050406030204" pitchFamily="18" charset="0"/>
                                </a:rPr>
                                <m:t>ℋ</m:t>
                              </m:r>
                            </m:e>
                            <m:sub>
                              <m:r>
                                <a:rPr lang="en-US" b="0" i="1" smtClean="0">
                                  <a:latin typeface="Cambria Math" panose="02040503050406030204" pitchFamily="18" charset="0"/>
                                </a:rPr>
                                <m:t>𝑧</m:t>
                              </m:r>
                            </m:sub>
                          </m:sSub>
                        </m:num>
                        <m:den>
                          <m:r>
                            <a:rPr lang="en-US" b="0" i="1" smtClean="0">
                              <a:latin typeface="Cambria Math" panose="02040503050406030204" pitchFamily="18" charset="0"/>
                            </a:rPr>
                            <m:t>𝜕</m:t>
                          </m:r>
                          <m:r>
                            <a:rPr lang="en-US" b="0" i="1" smtClean="0">
                              <a:latin typeface="Cambria Math" panose="02040503050406030204" pitchFamily="18" charset="0"/>
                            </a:rPr>
                            <m:t>𝑟</m:t>
                          </m:r>
                        </m:den>
                      </m:f>
                      <m:r>
                        <a:rPr lang="en-US" b="0" i="1" smtClean="0">
                          <a:latin typeface="Cambria Math" panose="02040503050406030204" pitchFamily="18" charset="0"/>
                        </a:rPr>
                        <m:t>)</m:t>
                      </m:r>
                    </m:oMath>
                  </m:oMathPara>
                </a14:m>
                <a:endParaRPr lang="en-US" dirty="0"/>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ℋ</m:t>
                          </m:r>
                        </m:e>
                        <m:sub>
                          <m:r>
                            <a:rPr lang="en-US" b="0" i="1" smtClean="0">
                              <a:latin typeface="Cambria Math" panose="02040503050406030204" pitchFamily="18" charset="0"/>
                            </a:rPr>
                            <m:t>𝑟</m:t>
                          </m:r>
                        </m:sub>
                      </m:sSub>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𝑖</m:t>
                          </m:r>
                        </m:num>
                        <m:den>
                          <m:sSup>
                            <m:sSupPr>
                              <m:ctrlPr>
                                <a:rPr lang="en-US" i="1">
                                  <a:latin typeface="Cambria Math" panose="02040503050406030204" pitchFamily="18" charset="0"/>
                                </a:rPr>
                              </m:ctrlPr>
                            </m:sSupPr>
                            <m:e>
                              <m:r>
                                <a:rPr lang="en-US" i="1">
                                  <a:latin typeface="Cambria Math" panose="02040503050406030204" pitchFamily="18" charset="0"/>
                                </a:rPr>
                                <m:t>𝜅</m:t>
                              </m:r>
                            </m:e>
                            <m:sup>
                              <m:r>
                                <a:rPr lang="en-US" i="1">
                                  <a:latin typeface="Cambria Math" panose="02040503050406030204" pitchFamily="18" charset="0"/>
                                </a:rPr>
                                <m:t>2</m:t>
                              </m:r>
                            </m:sup>
                          </m:sSup>
                        </m:den>
                      </m:f>
                      <m:r>
                        <a:rPr lang="en-US" i="1">
                          <a:latin typeface="Cambria Math" panose="02040503050406030204" pitchFamily="18" charset="0"/>
                        </a:rPr>
                        <m:t>(</m:t>
                      </m:r>
                      <m:r>
                        <a:rPr lang="en-US" b="0" i="1" smtClean="0">
                          <a:latin typeface="Cambria Math" panose="02040503050406030204" pitchFamily="18" charset="0"/>
                        </a:rPr>
                        <m:t>𝛽</m:t>
                      </m:r>
                      <m:f>
                        <m:fPr>
                          <m:ctrlPr>
                            <a:rPr lang="en-US" i="1">
                              <a:latin typeface="Cambria Math" panose="02040503050406030204" pitchFamily="18" charset="0"/>
                            </a:rPr>
                          </m:ctrlPr>
                        </m:fPr>
                        <m:num>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ℋ</m:t>
                              </m:r>
                            </m:e>
                            <m:sub>
                              <m:r>
                                <a:rPr lang="en-US" i="1">
                                  <a:latin typeface="Cambria Math" panose="02040503050406030204" pitchFamily="18" charset="0"/>
                                </a:rPr>
                                <m:t>𝑧</m:t>
                              </m:r>
                            </m:sub>
                          </m:sSub>
                        </m:num>
                        <m:den>
                          <m:r>
                            <a:rPr lang="en-US" i="1">
                              <a:latin typeface="Cambria Math" panose="02040503050406030204" pitchFamily="18" charset="0"/>
                            </a:rPr>
                            <m:t>𝜕</m:t>
                          </m:r>
                          <m:r>
                            <a:rPr lang="en-US" b="0" i="1" smtClean="0">
                              <a:latin typeface="Cambria Math" panose="02040503050406030204" pitchFamily="18" charset="0"/>
                            </a:rPr>
                            <m:t>𝑟</m:t>
                          </m:r>
                        </m:den>
                      </m:f>
                      <m:r>
                        <a:rPr lang="en-US" i="1">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𝜖</m:t>
                          </m:r>
                        </m:e>
                        <m:sub>
                          <m:r>
                            <a:rPr lang="en-US" i="1">
                              <a:latin typeface="Cambria Math" panose="02040503050406030204" pitchFamily="18" charset="0"/>
                            </a:rPr>
                            <m:t>0</m:t>
                          </m:r>
                        </m:sub>
                      </m:sSub>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𝑛</m:t>
                          </m:r>
                        </m:e>
                        <m:sub>
                          <m:r>
                            <a:rPr lang="en-US" b="0" i="1" smtClean="0">
                              <a:latin typeface="Cambria Math" panose="02040503050406030204" pitchFamily="18" charset="0"/>
                            </a:rPr>
                            <m:t>1</m:t>
                          </m:r>
                        </m:sub>
                        <m:sup>
                          <m:r>
                            <a:rPr lang="en-US" b="0" i="1" smtClean="0">
                              <a:latin typeface="Cambria Math" panose="02040503050406030204" pitchFamily="18" charset="0"/>
                            </a:rPr>
                            <m:t>2</m:t>
                          </m:r>
                        </m:sup>
                      </m:sSubSup>
                      <m:f>
                        <m:fPr>
                          <m:ctrlPr>
                            <a:rPr lang="en-US" i="1">
                              <a:latin typeface="Cambria Math" panose="02040503050406030204" pitchFamily="18" charset="0"/>
                            </a:rPr>
                          </m:ctrlPr>
                        </m:fPr>
                        <m:num>
                          <m:r>
                            <a:rPr lang="en-US" i="1">
                              <a:latin typeface="Cambria Math" panose="02040503050406030204" pitchFamily="18" charset="0"/>
                            </a:rPr>
                            <m:t>𝜔</m:t>
                          </m:r>
                        </m:num>
                        <m:den>
                          <m:r>
                            <a:rPr lang="en-US" i="1">
                              <a:latin typeface="Cambria Math" panose="02040503050406030204" pitchFamily="18" charset="0"/>
                            </a:rPr>
                            <m:t>𝑟</m:t>
                          </m:r>
                        </m:den>
                      </m:f>
                      <m:f>
                        <m:fPr>
                          <m:ctrlPr>
                            <a:rPr lang="en-US" i="1">
                              <a:latin typeface="Cambria Math" panose="02040503050406030204" pitchFamily="18" charset="0"/>
                            </a:rPr>
                          </m:ctrlPr>
                        </m:fPr>
                        <m:num>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ℰ</m:t>
                              </m:r>
                            </m:e>
                            <m:sub>
                              <m:r>
                                <a:rPr lang="en-US" i="1">
                                  <a:latin typeface="Cambria Math" panose="02040503050406030204" pitchFamily="18" charset="0"/>
                                </a:rPr>
                                <m:t>𝑧</m:t>
                              </m:r>
                            </m:sub>
                          </m:sSub>
                        </m:num>
                        <m:den>
                          <m:r>
                            <a:rPr lang="en-US" i="1" smtClean="0">
                              <a:latin typeface="Cambria Math" panose="02040503050406030204" pitchFamily="18" charset="0"/>
                            </a:rPr>
                            <m:t>𝜕</m:t>
                          </m:r>
                          <m:r>
                            <a:rPr lang="en-US" b="0" i="1" smtClean="0">
                              <a:latin typeface="Cambria Math" panose="02040503050406030204" pitchFamily="18" charset="0"/>
                            </a:rPr>
                            <m:t>𝜙</m:t>
                          </m:r>
                        </m:den>
                      </m:f>
                      <m:r>
                        <a:rPr lang="en-US" i="1">
                          <a:latin typeface="Cambria Math" panose="02040503050406030204" pitchFamily="18" charset="0"/>
                        </a:rPr>
                        <m:t>)</m:t>
                      </m:r>
                    </m:oMath>
                  </m:oMathPara>
                </a14:m>
                <a:endParaRPr lang="en-US" dirty="0"/>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ℋ</m:t>
                          </m:r>
                        </m:e>
                        <m:sub>
                          <m:r>
                            <a:rPr lang="en-US" i="1">
                              <a:latin typeface="Cambria Math" panose="02040503050406030204" pitchFamily="18" charset="0"/>
                            </a:rPr>
                            <m:t>𝜙</m:t>
                          </m:r>
                        </m:sub>
                      </m:sSub>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𝑖</m:t>
                          </m:r>
                        </m:num>
                        <m:den>
                          <m:sSup>
                            <m:sSupPr>
                              <m:ctrlPr>
                                <a:rPr lang="en-US" i="1">
                                  <a:latin typeface="Cambria Math" panose="02040503050406030204" pitchFamily="18" charset="0"/>
                                </a:rPr>
                              </m:ctrlPr>
                            </m:sSupPr>
                            <m:e>
                              <m:r>
                                <a:rPr lang="en-US" i="1">
                                  <a:latin typeface="Cambria Math" panose="02040503050406030204" pitchFamily="18" charset="0"/>
                                </a:rPr>
                                <m:t>𝜅</m:t>
                              </m:r>
                            </m:e>
                            <m:sup>
                              <m:r>
                                <a:rPr lang="en-US" i="1">
                                  <a:latin typeface="Cambria Math" panose="02040503050406030204" pitchFamily="18" charset="0"/>
                                </a:rPr>
                                <m:t>2</m:t>
                              </m:r>
                            </m:sup>
                          </m:sSup>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𝛽</m:t>
                          </m:r>
                        </m:num>
                        <m:den>
                          <m:r>
                            <a:rPr lang="en-US" i="1">
                              <a:latin typeface="Cambria Math" panose="02040503050406030204" pitchFamily="18" charset="0"/>
                            </a:rPr>
                            <m:t>𝑟</m:t>
                          </m:r>
                        </m:den>
                      </m:f>
                      <m:f>
                        <m:fPr>
                          <m:ctrlPr>
                            <a:rPr lang="en-US" i="1">
                              <a:latin typeface="Cambria Math" panose="02040503050406030204" pitchFamily="18" charset="0"/>
                            </a:rPr>
                          </m:ctrlPr>
                        </m:fPr>
                        <m:num>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ℋ</m:t>
                              </m:r>
                            </m:e>
                            <m:sub>
                              <m:r>
                                <a:rPr lang="en-US" i="1">
                                  <a:latin typeface="Cambria Math" panose="02040503050406030204" pitchFamily="18" charset="0"/>
                                </a:rPr>
                                <m:t>𝑧</m:t>
                              </m:r>
                            </m:sub>
                          </m:sSub>
                        </m:num>
                        <m:den>
                          <m:r>
                            <a:rPr lang="en-US" i="1">
                              <a:latin typeface="Cambria Math" panose="02040503050406030204" pitchFamily="18" charset="0"/>
                            </a:rPr>
                            <m:t>𝜕𝜙</m:t>
                          </m:r>
                        </m:den>
                      </m:f>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𝜖</m:t>
                          </m:r>
                        </m:e>
                        <m:sub>
                          <m:r>
                            <a:rPr lang="en-US" b="0" i="1" smtClean="0">
                              <a:latin typeface="Cambria Math" panose="02040503050406030204" pitchFamily="18" charset="0"/>
                            </a:rPr>
                            <m:t>0</m:t>
                          </m:r>
                        </m:sub>
                      </m:sSub>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𝑛</m:t>
                          </m:r>
                        </m:e>
                        <m:sub>
                          <m:r>
                            <a:rPr lang="en-US" b="0" i="1" smtClean="0">
                              <a:latin typeface="Cambria Math" panose="02040503050406030204" pitchFamily="18" charset="0"/>
                            </a:rPr>
                            <m:t>1</m:t>
                          </m:r>
                        </m:sub>
                        <m:sup>
                          <m:r>
                            <a:rPr lang="en-US" b="0" i="1" smtClean="0">
                              <a:latin typeface="Cambria Math" panose="02040503050406030204" pitchFamily="18" charset="0"/>
                            </a:rPr>
                            <m:t>2</m:t>
                          </m:r>
                        </m:sup>
                      </m:sSubSup>
                      <m:r>
                        <a:rPr lang="en-US" i="1">
                          <a:latin typeface="Cambria Math" panose="02040503050406030204" pitchFamily="18" charset="0"/>
                        </a:rPr>
                        <m:t>𝜔</m:t>
                      </m:r>
                      <m:f>
                        <m:fPr>
                          <m:ctrlPr>
                            <a:rPr lang="en-US" i="1">
                              <a:latin typeface="Cambria Math" panose="02040503050406030204" pitchFamily="18" charset="0"/>
                            </a:rPr>
                          </m:ctrlPr>
                        </m:fPr>
                        <m:num>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ℰ</m:t>
                              </m:r>
                            </m:e>
                            <m:sub>
                              <m:r>
                                <a:rPr lang="en-US" i="1">
                                  <a:latin typeface="Cambria Math" panose="02040503050406030204" pitchFamily="18" charset="0"/>
                                </a:rPr>
                                <m:t>𝑧</m:t>
                              </m:r>
                            </m:sub>
                          </m:sSub>
                        </m:num>
                        <m:den>
                          <m:r>
                            <a:rPr lang="en-US" i="1">
                              <a:latin typeface="Cambria Math" panose="02040503050406030204" pitchFamily="18" charset="0"/>
                            </a:rPr>
                            <m:t>𝜕</m:t>
                          </m:r>
                          <m:r>
                            <a:rPr lang="en-US" i="1">
                              <a:latin typeface="Cambria Math" panose="02040503050406030204" pitchFamily="18" charset="0"/>
                            </a:rPr>
                            <m:t>𝑟</m:t>
                          </m:r>
                        </m:den>
                      </m:f>
                      <m:r>
                        <a:rPr lang="en-US" i="1">
                          <a:latin typeface="Cambria Math" panose="02040503050406030204" pitchFamily="18" charset="0"/>
                        </a:rPr>
                        <m:t>)</m:t>
                      </m:r>
                    </m:oMath>
                  </m:oMathPara>
                </a14:m>
                <a:endParaRPr lang="en-US" dirty="0"/>
              </a:p>
              <a:p>
                <a:r>
                  <a:rPr lang="en-US" dirty="0"/>
                  <a:t>For the cladding region (</a:t>
                </a:r>
                <a14:m>
                  <m:oMath xmlns:m="http://schemas.openxmlformats.org/officeDocument/2006/math">
                    <m:r>
                      <a:rPr lang="en-US" b="0" i="1" smtClean="0">
                        <a:latin typeface="Cambria Math" panose="02040503050406030204" pitchFamily="18" charset="0"/>
                      </a:rPr>
                      <m:t>𝑟</m:t>
                    </m:r>
                    <m:r>
                      <a:rPr lang="en-US" b="0" i="1" smtClean="0">
                        <a:latin typeface="Cambria Math" panose="02040503050406030204" pitchFamily="18" charset="0"/>
                      </a:rPr>
                      <m:t>&gt;</m:t>
                    </m:r>
                    <m:r>
                      <a:rPr lang="en-US" b="0" i="1" smtClean="0">
                        <a:latin typeface="Cambria Math" panose="02040503050406030204" pitchFamily="18" charset="0"/>
                      </a:rPr>
                      <m:t>𝑎</m:t>
                    </m:r>
                    <m:r>
                      <a:rPr lang="en-US" b="0" i="1" smtClean="0">
                        <a:latin typeface="Cambria Math" panose="02040503050406030204" pitchFamily="18" charset="0"/>
                      </a:rPr>
                      <m:t>)</m:t>
                    </m:r>
                  </m:oMath>
                </a14:m>
                <a:r>
                  <a:rPr lang="en-US" dirty="0"/>
                  <a:t> the same equations can be used after replacing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𝜅</m:t>
                        </m:r>
                      </m:e>
                      <m:sup>
                        <m:r>
                          <a:rPr lang="en-US" b="0" i="1" smtClean="0">
                            <a:latin typeface="Cambria Math" panose="02040503050406030204" pitchFamily="18" charset="0"/>
                          </a:rPr>
                          <m:t>2</m:t>
                        </m:r>
                      </m:sup>
                    </m:sSup>
                  </m:oMath>
                </a14:m>
                <a:r>
                  <a:rPr lang="en-US" dirty="0"/>
                  <a:t> by </a:t>
                </a:r>
                <a14:m>
                  <m:oMath xmlns:m="http://schemas.openxmlformats.org/officeDocument/2006/math">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𝛾</m:t>
                        </m:r>
                      </m:e>
                      <m:sup>
                        <m:r>
                          <a:rPr lang="en-US" b="0" i="1" smtClean="0">
                            <a:latin typeface="Cambria Math" panose="02040503050406030204" pitchFamily="18" charset="0"/>
                          </a:rPr>
                          <m:t>2</m:t>
                        </m:r>
                      </m:sup>
                    </m:sSup>
                  </m:oMath>
                </a14:m>
                <a:r>
                  <a:rPr lang="en-US" dirty="0"/>
                  <a:t> and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1</m:t>
                        </m:r>
                      </m:sub>
                    </m:sSub>
                  </m:oMath>
                </a14:m>
                <a:r>
                  <a:rPr lang="en-US" dirty="0"/>
                  <a:t> by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2</m:t>
                        </m:r>
                      </m:sub>
                    </m:sSub>
                  </m:oMath>
                </a14:m>
                <a:r>
                  <a:rPr lang="en-US" dirty="0"/>
                  <a:t>.</a:t>
                </a:r>
              </a:p>
              <a:p>
                <a:pPr marL="0" indent="0">
                  <a:buNone/>
                </a:pPr>
                <a:endParaRPr lang="en-US" dirty="0"/>
              </a:p>
              <a:p>
                <a:pPr marL="0" indent="0">
                  <a:buNone/>
                </a:pPr>
                <a:endParaRPr lang="en-US" dirty="0"/>
              </a:p>
            </p:txBody>
          </p:sp>
        </mc:Choice>
        <mc:Fallback xmlns="">
          <p:sp>
            <p:nvSpPr>
              <p:cNvPr id="3" name="Content Placeholder 2">
                <a:extLst>
                  <a:ext uri="{FF2B5EF4-FFF2-40B4-BE49-F238E27FC236}">
                    <a16:creationId xmlns:a16="http://schemas.microsoft.com/office/drawing/2014/main" id="{5531A4BE-5445-467B-BB97-C7C0385DCC4F}"/>
                  </a:ext>
                </a:extLst>
              </p:cNvPr>
              <p:cNvSpPr>
                <a:spLocks noGrp="1" noRot="1" noChangeAspect="1" noMove="1" noResize="1" noEditPoints="1" noAdjustHandles="1" noChangeArrowheads="1" noChangeShapeType="1" noTextEdit="1"/>
              </p:cNvSpPr>
              <p:nvPr>
                <p:ph idx="1"/>
              </p:nvPr>
            </p:nvSpPr>
            <p:spPr>
              <a:xfrm>
                <a:off x="912812" y="762000"/>
                <a:ext cx="10666573" cy="5821363"/>
              </a:xfrm>
              <a:blipFill>
                <a:blip r:embed="rId2"/>
                <a:stretch>
                  <a:fillRect l="-514" t="-2199"/>
                </a:stretch>
              </a:blipFill>
            </p:spPr>
            <p:txBody>
              <a:bodyPr/>
              <a:lstStyle/>
              <a:p>
                <a:r>
                  <a:rPr lang="en-US">
                    <a:noFill/>
                  </a:rPr>
                  <a:t> </a:t>
                </a:r>
              </a:p>
            </p:txBody>
          </p:sp>
        </mc:Fallback>
      </mc:AlternateContent>
    </p:spTree>
    <p:extLst>
      <p:ext uri="{BB962C8B-B14F-4D97-AF65-F5344CB8AC3E}">
        <p14:creationId xmlns:p14="http://schemas.microsoft.com/office/powerpoint/2010/main" val="187523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6A9BC-BC95-4614-A7F6-84DD1B2ADA01}"/>
              </a:ext>
            </a:extLst>
          </p:cNvPr>
          <p:cNvSpPr>
            <a:spLocks noGrp="1"/>
          </p:cNvSpPr>
          <p:nvPr>
            <p:ph type="title"/>
          </p:nvPr>
        </p:nvSpPr>
        <p:spPr>
          <a:xfrm>
            <a:off x="1218883" y="274637"/>
            <a:ext cx="10360501" cy="639763"/>
          </a:xfrm>
        </p:spPr>
        <p:txBody>
          <a:bodyPr/>
          <a:lstStyle/>
          <a:p>
            <a:r>
              <a:rPr lang="en-US" dirty="0">
                <a:solidFill>
                  <a:schemeClr val="accent1"/>
                </a:solidFill>
              </a:rPr>
              <a:t>Fiber Modes</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3533FDC-A47C-4C39-935E-76D6417A5423}"/>
                  </a:ext>
                </a:extLst>
              </p:cNvPr>
              <p:cNvSpPr>
                <a:spLocks noGrp="1"/>
              </p:cNvSpPr>
              <p:nvPr>
                <p:ph idx="1"/>
              </p:nvPr>
            </p:nvSpPr>
            <p:spPr>
              <a:xfrm>
                <a:off x="1218883" y="1066800"/>
                <a:ext cx="10360501" cy="5715000"/>
              </a:xfrm>
            </p:spPr>
            <p:txBody>
              <a:bodyPr>
                <a:normAutofit lnSpcReduction="10000"/>
              </a:bodyPr>
              <a:lstStyle/>
              <a:p>
                <a:r>
                  <a:rPr lang="en-US" dirty="0"/>
                  <a:t>The constants A, B, C, D are determined by applying the boundary condition that the tangential components of </a:t>
                </a:r>
                <a14:m>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𝐸</m:t>
                        </m:r>
                      </m:e>
                    </m:acc>
                    <m:r>
                      <a:rPr lang="en-US" b="0" i="1" dirty="0" smtClean="0">
                        <a:latin typeface="Cambria Math" panose="02040503050406030204" pitchFamily="18" charset="0"/>
                      </a:rPr>
                      <m:t>,</m:t>
                    </m:r>
                    <m:acc>
                      <m:accPr>
                        <m:chr m:val="⃗"/>
                        <m:ctrlPr>
                          <a:rPr lang="en-US" b="0" i="1" dirty="0" smtClean="0">
                            <a:latin typeface="Cambria Math" panose="02040503050406030204" pitchFamily="18" charset="0"/>
                          </a:rPr>
                        </m:ctrlPr>
                      </m:accPr>
                      <m:e>
                        <m:r>
                          <a:rPr lang="en-US" b="0" i="1" dirty="0" smtClean="0">
                            <a:latin typeface="Cambria Math" panose="02040503050406030204" pitchFamily="18" charset="0"/>
                          </a:rPr>
                          <m:t>𝐻</m:t>
                        </m:r>
                      </m:e>
                    </m:acc>
                  </m:oMath>
                </a14:m>
                <a:r>
                  <a:rPr lang="en-US" dirty="0"/>
                  <a:t> be continuous across the core-cladding interface. By requiring the continuity of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ℰ</m:t>
                        </m:r>
                      </m:e>
                      <m:sub>
                        <m:r>
                          <a:rPr lang="en-US" b="0" i="1" smtClean="0">
                            <a:latin typeface="Cambria Math" panose="02040503050406030204" pitchFamily="18" charset="0"/>
                          </a:rPr>
                          <m:t>𝑧</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ℋ</m:t>
                        </m:r>
                      </m:e>
                      <m:sub>
                        <m:r>
                          <a:rPr lang="en-US" b="0" i="1" smtClean="0">
                            <a:latin typeface="Cambria Math" panose="02040503050406030204" pitchFamily="18" charset="0"/>
                          </a:rPr>
                          <m:t>𝑧</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ℰ</m:t>
                        </m:r>
                      </m:e>
                      <m:sub>
                        <m:r>
                          <a:rPr lang="en-US" b="0" i="1" smtClean="0">
                            <a:latin typeface="Cambria Math" panose="02040503050406030204" pitchFamily="18" charset="0"/>
                          </a:rPr>
                          <m:t>𝜙</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𝜙</m:t>
                        </m:r>
                      </m:sub>
                    </m:sSub>
                  </m:oMath>
                </a14:m>
                <a:r>
                  <a:rPr lang="en-US" dirty="0"/>
                  <a:t> at </a:t>
                </a:r>
                <a14:m>
                  <m:oMath xmlns:m="http://schemas.openxmlformats.org/officeDocument/2006/math">
                    <m:r>
                      <a:rPr lang="en-US" b="0" i="1" smtClean="0">
                        <a:latin typeface="Cambria Math" panose="02040503050406030204" pitchFamily="18" charset="0"/>
                      </a:rPr>
                      <m:t>𝑟</m:t>
                    </m:r>
                    <m:r>
                      <a:rPr lang="en-US" b="0" i="1" smtClean="0">
                        <a:latin typeface="Cambria Math" panose="02040503050406030204" pitchFamily="18" charset="0"/>
                      </a:rPr>
                      <m:t>=</m:t>
                    </m:r>
                    <m:r>
                      <a:rPr lang="en-US" b="0" i="1" smtClean="0">
                        <a:latin typeface="Cambria Math" panose="02040503050406030204" pitchFamily="18" charset="0"/>
                      </a:rPr>
                      <m:t>𝑎</m:t>
                    </m:r>
                  </m:oMath>
                </a14:m>
                <a:r>
                  <a:rPr lang="en-US" dirty="0"/>
                  <a:t> we obtain a set of four homogeneous equations. </a:t>
                </a:r>
              </a:p>
              <a:p>
                <a:r>
                  <a:rPr lang="en-US" dirty="0"/>
                  <a:t>In order for the solution (A,B,C,D) to be non-trivia ( not equal to zero) the determinant of the coefficient matrix must be zero which leads to the following relation</a:t>
                </a:r>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d>
                        <m:dPr>
                          <m:begChr m:val="["/>
                          <m:endChr m:val="]"/>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𝐽</m:t>
                                  </m:r>
                                </m:e>
                                <m:sub>
                                  <m:r>
                                    <a:rPr lang="en-US" b="0" i="1" smtClean="0">
                                      <a:latin typeface="Cambria Math" panose="02040503050406030204" pitchFamily="18" charset="0"/>
                                    </a:rPr>
                                    <m:t>𝑚</m:t>
                                  </m:r>
                                </m:sub>
                                <m:sup>
                                  <m:r>
                                    <a:rPr lang="en-US" b="0" i="1" smtClean="0">
                                      <a:latin typeface="Cambria Math" panose="02040503050406030204" pitchFamily="18" charset="0"/>
                                    </a:rPr>
                                    <m:t>′</m:t>
                                  </m:r>
                                </m:sup>
                              </m:sSubSup>
                              <m:d>
                                <m:dPr>
                                  <m:ctrlPr>
                                    <a:rPr lang="en-US" b="0" i="1" smtClean="0">
                                      <a:latin typeface="Cambria Math" panose="02040503050406030204" pitchFamily="18" charset="0"/>
                                    </a:rPr>
                                  </m:ctrlPr>
                                </m:dPr>
                                <m:e>
                                  <m:r>
                                    <a:rPr lang="en-US" b="0" i="1" smtClean="0">
                                      <a:latin typeface="Cambria Math" panose="02040503050406030204" pitchFamily="18" charset="0"/>
                                    </a:rPr>
                                    <m:t>𝜅</m:t>
                                  </m:r>
                                  <m:r>
                                    <a:rPr lang="en-US" b="0" i="1" smtClean="0">
                                      <a:latin typeface="Cambria Math" panose="02040503050406030204" pitchFamily="18" charset="0"/>
                                    </a:rPr>
                                    <m:t>𝑎</m:t>
                                  </m:r>
                                </m:e>
                              </m:d>
                            </m:num>
                            <m:den>
                              <m:r>
                                <a:rPr lang="en-US" b="0" i="1" smtClean="0">
                                  <a:latin typeface="Cambria Math" panose="02040503050406030204" pitchFamily="18" charset="0"/>
                                </a:rPr>
                                <m:t>𝜅</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𝐽</m:t>
                                  </m:r>
                                </m:e>
                                <m:sub>
                                  <m:r>
                                    <a:rPr lang="en-US" b="0" i="1" smtClean="0">
                                      <a:latin typeface="Cambria Math" panose="02040503050406030204" pitchFamily="18" charset="0"/>
                                    </a:rPr>
                                    <m:t>𝑚</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𝜅</m:t>
                                  </m:r>
                                  <m:r>
                                    <a:rPr lang="en-US" b="0" i="1" smtClean="0">
                                      <a:latin typeface="Cambria Math" panose="02040503050406030204" pitchFamily="18" charset="0"/>
                                    </a:rPr>
                                    <m:t>𝑎</m:t>
                                  </m:r>
                                </m:e>
                              </m:d>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𝐾</m:t>
                                  </m:r>
                                </m:e>
                                <m:sub>
                                  <m:r>
                                    <a:rPr lang="en-US" b="0" i="1" smtClean="0">
                                      <a:latin typeface="Cambria Math" panose="02040503050406030204" pitchFamily="18" charset="0"/>
                                    </a:rPr>
                                    <m:t>𝑚</m:t>
                                  </m:r>
                                </m:sub>
                                <m:sup>
                                  <m:r>
                                    <a:rPr lang="en-US" b="0" i="1" smtClean="0">
                                      <a:latin typeface="Cambria Math" panose="02040503050406030204" pitchFamily="18" charset="0"/>
                                    </a:rPr>
                                    <m:t>′</m:t>
                                  </m:r>
                                </m:sup>
                              </m:sSubSup>
                              <m:d>
                                <m:dPr>
                                  <m:ctrlPr>
                                    <a:rPr lang="en-US" b="0" i="1" smtClean="0">
                                      <a:latin typeface="Cambria Math" panose="02040503050406030204" pitchFamily="18" charset="0"/>
                                    </a:rPr>
                                  </m:ctrlPr>
                                </m:dPr>
                                <m:e>
                                  <m:r>
                                    <a:rPr lang="en-US" b="0" i="1" smtClean="0">
                                      <a:latin typeface="Cambria Math" panose="02040503050406030204" pitchFamily="18" charset="0"/>
                                    </a:rPr>
                                    <m:t>𝛾</m:t>
                                  </m:r>
                                  <m:r>
                                    <a:rPr lang="en-US" b="0" i="1" smtClean="0">
                                      <a:latin typeface="Cambria Math" panose="02040503050406030204" pitchFamily="18" charset="0"/>
                                    </a:rPr>
                                    <m:t>𝑎</m:t>
                                  </m:r>
                                </m:e>
                              </m:d>
                            </m:num>
                            <m:den>
                              <m:r>
                                <a:rPr lang="en-US" b="0" i="1" smtClean="0">
                                  <a:latin typeface="Cambria Math" panose="02040503050406030204" pitchFamily="18" charset="0"/>
                                </a:rPr>
                                <m:t>𝛾</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𝐾</m:t>
                                  </m:r>
                                </m:e>
                                <m:sub>
                                  <m:r>
                                    <a:rPr lang="en-US" b="0" i="1" smtClean="0">
                                      <a:latin typeface="Cambria Math" panose="02040503050406030204" pitchFamily="18" charset="0"/>
                                    </a:rPr>
                                    <m:t>𝑚</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𝛾</m:t>
                                  </m:r>
                                  <m:r>
                                    <a:rPr lang="en-US" b="0" i="1" smtClean="0">
                                      <a:latin typeface="Cambria Math" panose="02040503050406030204" pitchFamily="18" charset="0"/>
                                    </a:rPr>
                                    <m:t>𝑎</m:t>
                                  </m:r>
                                </m:e>
                              </m:d>
                            </m:den>
                          </m:f>
                        </m:e>
                      </m:d>
                      <m:d>
                        <m:dPr>
                          <m:begChr m:val="["/>
                          <m:endChr m:val="]"/>
                          <m:ctrlPr>
                            <a:rPr lang="en-US" b="0" i="1" smtClean="0">
                              <a:latin typeface="Cambria Math" panose="02040503050406030204" pitchFamily="18" charset="0"/>
                            </a:rPr>
                          </m:ctrlPr>
                        </m:dPr>
                        <m:e>
                          <m:f>
                            <m:fPr>
                              <m:ctrlPr>
                                <a:rPr lang="en-US" i="1">
                                  <a:latin typeface="Cambria Math" panose="02040503050406030204" pitchFamily="18" charset="0"/>
                                </a:rPr>
                              </m:ctrlPr>
                            </m:fPr>
                            <m:num>
                              <m:sSubSup>
                                <m:sSubSupPr>
                                  <m:ctrlPr>
                                    <a:rPr lang="en-US" i="1">
                                      <a:latin typeface="Cambria Math" panose="02040503050406030204" pitchFamily="18" charset="0"/>
                                    </a:rPr>
                                  </m:ctrlPr>
                                </m:sSubSupPr>
                                <m:e>
                                  <m:r>
                                    <a:rPr lang="en-US" i="1">
                                      <a:latin typeface="Cambria Math" panose="02040503050406030204" pitchFamily="18" charset="0"/>
                                    </a:rPr>
                                    <m:t>𝐽</m:t>
                                  </m:r>
                                </m:e>
                                <m:sub>
                                  <m:r>
                                    <a:rPr lang="en-US" i="1">
                                      <a:latin typeface="Cambria Math" panose="02040503050406030204" pitchFamily="18" charset="0"/>
                                    </a:rPr>
                                    <m:t>𝑚</m:t>
                                  </m:r>
                                </m:sub>
                                <m:sup>
                                  <m:r>
                                    <a:rPr lang="en-US" i="1">
                                      <a:latin typeface="Cambria Math" panose="02040503050406030204" pitchFamily="18" charset="0"/>
                                    </a:rPr>
                                    <m:t>′</m:t>
                                  </m:r>
                                </m:sup>
                              </m:sSubSup>
                              <m:d>
                                <m:dPr>
                                  <m:ctrlPr>
                                    <a:rPr lang="en-US" i="1">
                                      <a:latin typeface="Cambria Math" panose="02040503050406030204" pitchFamily="18" charset="0"/>
                                    </a:rPr>
                                  </m:ctrlPr>
                                </m:dPr>
                                <m:e>
                                  <m:r>
                                    <a:rPr lang="en-US" i="1">
                                      <a:latin typeface="Cambria Math" panose="02040503050406030204" pitchFamily="18" charset="0"/>
                                    </a:rPr>
                                    <m:t>𝜅</m:t>
                                  </m:r>
                                  <m:r>
                                    <a:rPr lang="en-US" i="1">
                                      <a:latin typeface="Cambria Math" panose="02040503050406030204" pitchFamily="18" charset="0"/>
                                    </a:rPr>
                                    <m:t>𝑎</m:t>
                                  </m:r>
                                </m:e>
                              </m:d>
                            </m:num>
                            <m:den>
                              <m:r>
                                <a:rPr lang="en-US" i="1">
                                  <a:latin typeface="Cambria Math" panose="02040503050406030204" pitchFamily="18" charset="0"/>
                                </a:rPr>
                                <m:t>𝜅</m:t>
                              </m:r>
                              <m:sSub>
                                <m:sSubPr>
                                  <m:ctrlPr>
                                    <a:rPr lang="en-US" i="1">
                                      <a:latin typeface="Cambria Math" panose="02040503050406030204" pitchFamily="18" charset="0"/>
                                    </a:rPr>
                                  </m:ctrlPr>
                                </m:sSubPr>
                                <m:e>
                                  <m:r>
                                    <a:rPr lang="en-US" i="1">
                                      <a:latin typeface="Cambria Math" panose="02040503050406030204" pitchFamily="18" charset="0"/>
                                    </a:rPr>
                                    <m:t>𝐽</m:t>
                                  </m:r>
                                </m:e>
                                <m:sub>
                                  <m:r>
                                    <a:rPr lang="en-US" i="1">
                                      <a:latin typeface="Cambria Math" panose="02040503050406030204" pitchFamily="18" charset="0"/>
                                    </a:rPr>
                                    <m:t>𝑚</m:t>
                                  </m:r>
                                </m:sub>
                              </m:sSub>
                              <m:d>
                                <m:dPr>
                                  <m:ctrlPr>
                                    <a:rPr lang="en-US" i="1">
                                      <a:latin typeface="Cambria Math" panose="02040503050406030204" pitchFamily="18" charset="0"/>
                                    </a:rPr>
                                  </m:ctrlPr>
                                </m:dPr>
                                <m:e>
                                  <m:r>
                                    <a:rPr lang="en-US" i="1">
                                      <a:latin typeface="Cambria Math" panose="02040503050406030204" pitchFamily="18" charset="0"/>
                                    </a:rPr>
                                    <m:t>𝜅</m:t>
                                  </m:r>
                                  <m:r>
                                    <a:rPr lang="en-US" i="1">
                                      <a:latin typeface="Cambria Math" panose="02040503050406030204" pitchFamily="18" charset="0"/>
                                    </a:rPr>
                                    <m:t>𝑎</m:t>
                                  </m:r>
                                </m:e>
                              </m:d>
                            </m:den>
                          </m:f>
                          <m:r>
                            <a:rPr lang="en-US" i="1">
                              <a:latin typeface="Cambria Math" panose="02040503050406030204" pitchFamily="18" charset="0"/>
                            </a:rPr>
                            <m:t>+</m:t>
                          </m:r>
                          <m:f>
                            <m:fPr>
                              <m:ctrlPr>
                                <a:rPr lang="en-US" b="0" i="1" smtClean="0">
                                  <a:latin typeface="Cambria Math" panose="02040503050406030204" pitchFamily="18" charset="0"/>
                                </a:rPr>
                              </m:ctrlPr>
                            </m:fPr>
                            <m:num>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𝑛</m:t>
                                  </m:r>
                                </m:e>
                                <m:sub>
                                  <m:r>
                                    <a:rPr lang="en-US" b="0" i="1" smtClean="0">
                                      <a:latin typeface="Cambria Math" panose="02040503050406030204" pitchFamily="18" charset="0"/>
                                    </a:rPr>
                                    <m:t>2</m:t>
                                  </m:r>
                                </m:sub>
                                <m:sup>
                                  <m:r>
                                    <a:rPr lang="en-US" b="0" i="1" smtClean="0">
                                      <a:latin typeface="Cambria Math" panose="02040503050406030204" pitchFamily="18" charset="0"/>
                                    </a:rPr>
                                    <m:t>2</m:t>
                                  </m:r>
                                </m:sup>
                              </m:sSubSup>
                            </m:num>
                            <m:den>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𝑛</m:t>
                                  </m:r>
                                </m:e>
                                <m:sub>
                                  <m:r>
                                    <a:rPr lang="en-US" b="0" i="1" smtClean="0">
                                      <a:latin typeface="Cambria Math" panose="02040503050406030204" pitchFamily="18" charset="0"/>
                                    </a:rPr>
                                    <m:t>1</m:t>
                                  </m:r>
                                </m:sub>
                                <m:sup>
                                  <m:r>
                                    <a:rPr lang="en-US" b="0" i="1" smtClean="0">
                                      <a:latin typeface="Cambria Math" panose="02040503050406030204" pitchFamily="18" charset="0"/>
                                    </a:rPr>
                                    <m:t>2</m:t>
                                  </m:r>
                                </m:sup>
                              </m:sSubSup>
                            </m:den>
                          </m:f>
                          <m:f>
                            <m:fPr>
                              <m:ctrlPr>
                                <a:rPr lang="en-US" i="1">
                                  <a:latin typeface="Cambria Math" panose="02040503050406030204" pitchFamily="18" charset="0"/>
                                </a:rPr>
                              </m:ctrlPr>
                            </m:fPr>
                            <m:num>
                              <m:sSubSup>
                                <m:sSubSupPr>
                                  <m:ctrlPr>
                                    <a:rPr lang="en-US" i="1">
                                      <a:latin typeface="Cambria Math" panose="02040503050406030204" pitchFamily="18" charset="0"/>
                                    </a:rPr>
                                  </m:ctrlPr>
                                </m:sSubSupPr>
                                <m:e>
                                  <m:r>
                                    <a:rPr lang="en-US" i="1">
                                      <a:latin typeface="Cambria Math" panose="02040503050406030204" pitchFamily="18" charset="0"/>
                                    </a:rPr>
                                    <m:t>𝐾</m:t>
                                  </m:r>
                                </m:e>
                                <m:sub>
                                  <m:r>
                                    <a:rPr lang="en-US" i="1">
                                      <a:latin typeface="Cambria Math" panose="02040503050406030204" pitchFamily="18" charset="0"/>
                                    </a:rPr>
                                    <m:t>𝑚</m:t>
                                  </m:r>
                                </m:sub>
                                <m:sup>
                                  <m:r>
                                    <a:rPr lang="en-US" i="1">
                                      <a:latin typeface="Cambria Math" panose="02040503050406030204" pitchFamily="18" charset="0"/>
                                    </a:rPr>
                                    <m:t>′</m:t>
                                  </m:r>
                                </m:sup>
                              </m:sSubSup>
                              <m:d>
                                <m:dPr>
                                  <m:ctrlPr>
                                    <a:rPr lang="en-US" i="1">
                                      <a:latin typeface="Cambria Math" panose="02040503050406030204" pitchFamily="18" charset="0"/>
                                    </a:rPr>
                                  </m:ctrlPr>
                                </m:dPr>
                                <m:e>
                                  <m:r>
                                    <a:rPr lang="en-US" i="1">
                                      <a:latin typeface="Cambria Math" panose="02040503050406030204" pitchFamily="18" charset="0"/>
                                    </a:rPr>
                                    <m:t>𝛾</m:t>
                                  </m:r>
                                  <m:r>
                                    <a:rPr lang="en-US" i="1">
                                      <a:latin typeface="Cambria Math" panose="02040503050406030204" pitchFamily="18" charset="0"/>
                                    </a:rPr>
                                    <m:t>𝑎</m:t>
                                  </m:r>
                                </m:e>
                              </m:d>
                            </m:num>
                            <m:den>
                              <m:r>
                                <a:rPr lang="en-US" i="1">
                                  <a:latin typeface="Cambria Math" panose="02040503050406030204" pitchFamily="18" charset="0"/>
                                </a:rPr>
                                <m:t>𝛾</m:t>
                              </m:r>
                              <m:sSub>
                                <m:sSubPr>
                                  <m:ctrlPr>
                                    <a:rPr lang="en-US" i="1">
                                      <a:latin typeface="Cambria Math" panose="02040503050406030204" pitchFamily="18" charset="0"/>
                                    </a:rPr>
                                  </m:ctrlPr>
                                </m:sSubPr>
                                <m:e>
                                  <m:r>
                                    <a:rPr lang="en-US" i="1">
                                      <a:latin typeface="Cambria Math" panose="02040503050406030204" pitchFamily="18" charset="0"/>
                                    </a:rPr>
                                    <m:t>𝐾</m:t>
                                  </m:r>
                                </m:e>
                                <m:sub>
                                  <m:r>
                                    <a:rPr lang="en-US" i="1">
                                      <a:latin typeface="Cambria Math" panose="02040503050406030204" pitchFamily="18" charset="0"/>
                                    </a:rPr>
                                    <m:t>𝑚</m:t>
                                  </m:r>
                                </m:sub>
                              </m:sSub>
                              <m:d>
                                <m:dPr>
                                  <m:ctrlPr>
                                    <a:rPr lang="en-US" i="1">
                                      <a:latin typeface="Cambria Math" panose="02040503050406030204" pitchFamily="18" charset="0"/>
                                    </a:rPr>
                                  </m:ctrlPr>
                                </m:dPr>
                                <m:e>
                                  <m:r>
                                    <a:rPr lang="en-US" i="1">
                                      <a:latin typeface="Cambria Math" panose="02040503050406030204" pitchFamily="18" charset="0"/>
                                    </a:rPr>
                                    <m:t>𝛾</m:t>
                                  </m:r>
                                  <m:r>
                                    <a:rPr lang="en-US" i="1">
                                      <a:latin typeface="Cambria Math" panose="02040503050406030204" pitchFamily="18" charset="0"/>
                                    </a:rPr>
                                    <m:t>𝑎</m:t>
                                  </m:r>
                                </m:e>
                              </m:d>
                            </m:den>
                          </m:f>
                        </m:e>
                      </m:d>
                      <m:r>
                        <a:rPr lang="en-US" b="0" i="1" smtClean="0">
                          <a:latin typeface="Cambria Math" panose="02040503050406030204" pitchFamily="18" charset="0"/>
                        </a:rPr>
                        <m:t>=</m:t>
                      </m:r>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panose="02040503050406030204" pitchFamily="18" charset="0"/>
                                </a:rPr>
                                <m:t>𝑚</m:t>
                              </m:r>
                            </m:e>
                            <m:sup>
                              <m:r>
                                <a:rPr lang="en-US" b="0" i="1" smtClean="0">
                                  <a:latin typeface="Cambria Math" panose="02040503050406030204" pitchFamily="18" charset="0"/>
                                </a:rPr>
                                <m:t>2</m:t>
                              </m:r>
                            </m:sup>
                          </m:sSup>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𝑎</m:t>
                              </m:r>
                            </m:e>
                            <m:sup>
                              <m:r>
                                <a:rPr lang="en-US" b="0" i="1" smtClean="0">
                                  <a:latin typeface="Cambria Math" panose="02040503050406030204" pitchFamily="18" charset="0"/>
                                </a:rPr>
                                <m:t>2</m:t>
                              </m:r>
                            </m:sup>
                          </m:sSup>
                        </m:den>
                      </m:f>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𝜅</m:t>
                                  </m:r>
                                </m:e>
                                <m:sup>
                                  <m:r>
                                    <a:rPr lang="en-US" b="0" i="1" smtClean="0">
                                      <a:latin typeface="Cambria Math" panose="02040503050406030204" pitchFamily="18" charset="0"/>
                                    </a:rPr>
                                    <m:t>2</m:t>
                                  </m:r>
                                </m:sup>
                              </m:sSup>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𝛾</m:t>
                                  </m:r>
                                </m:e>
                                <m:sup>
                                  <m:r>
                                    <a:rPr lang="en-US" b="0" i="1" smtClean="0">
                                      <a:latin typeface="Cambria Math" panose="02040503050406030204" pitchFamily="18" charset="0"/>
                                    </a:rPr>
                                    <m:t>2</m:t>
                                  </m:r>
                                </m:sup>
                              </m:sSup>
                            </m:den>
                          </m:f>
                        </m:e>
                      </m:d>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𝜅</m:t>
                                  </m:r>
                                </m:e>
                                <m:sup>
                                  <m:r>
                                    <a:rPr lang="en-US" b="0" i="1" smtClean="0">
                                      <a:latin typeface="Cambria Math" panose="02040503050406030204" pitchFamily="18" charset="0"/>
                                    </a:rPr>
                                    <m:t>2</m:t>
                                  </m:r>
                                </m:sup>
                              </m:sSup>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𝑛</m:t>
                                  </m:r>
                                </m:e>
                                <m:sub>
                                  <m:r>
                                    <a:rPr lang="en-US" b="0" i="1" smtClean="0">
                                      <a:latin typeface="Cambria Math" panose="02040503050406030204" pitchFamily="18" charset="0"/>
                                    </a:rPr>
                                    <m:t>2</m:t>
                                  </m:r>
                                </m:sub>
                                <m:sup>
                                  <m:r>
                                    <a:rPr lang="en-US" b="0" i="1" smtClean="0">
                                      <a:latin typeface="Cambria Math" panose="02040503050406030204" pitchFamily="18" charset="0"/>
                                    </a:rPr>
                                    <m:t>2</m:t>
                                  </m:r>
                                </m:sup>
                              </m:sSubSup>
                            </m:num>
                            <m:den>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𝑛</m:t>
                                  </m:r>
                                </m:e>
                                <m:sub>
                                  <m:r>
                                    <a:rPr lang="en-US" b="0" i="1" smtClean="0">
                                      <a:latin typeface="Cambria Math" panose="02040503050406030204" pitchFamily="18" charset="0"/>
                                    </a:rPr>
                                    <m:t>1</m:t>
                                  </m:r>
                                </m:sub>
                                <m:sup>
                                  <m:r>
                                    <a:rPr lang="en-US" b="0" i="1" smtClean="0">
                                      <a:latin typeface="Cambria Math" panose="02040503050406030204" pitchFamily="18" charset="0"/>
                                    </a:rPr>
                                    <m:t>2</m:t>
                                  </m:r>
                                </m:sup>
                              </m:sSubSup>
                            </m:den>
                          </m:f>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𝛾</m:t>
                                  </m:r>
                                </m:e>
                                <m:sup>
                                  <m:r>
                                    <a:rPr lang="en-US" b="0" i="1" smtClean="0">
                                      <a:latin typeface="Cambria Math" panose="02040503050406030204" pitchFamily="18" charset="0"/>
                                    </a:rPr>
                                    <m:t>2</m:t>
                                  </m:r>
                                </m:sup>
                              </m:sSup>
                            </m:den>
                          </m:f>
                        </m:e>
                      </m:d>
                    </m:oMath>
                  </m:oMathPara>
                </a14:m>
                <a:endParaRPr lang="en-US" dirty="0"/>
              </a:p>
            </p:txBody>
          </p:sp>
        </mc:Choice>
        <mc:Fallback xmlns="">
          <p:sp>
            <p:nvSpPr>
              <p:cNvPr id="3" name="Content Placeholder 2">
                <a:extLst>
                  <a:ext uri="{FF2B5EF4-FFF2-40B4-BE49-F238E27FC236}">
                    <a16:creationId xmlns:a16="http://schemas.microsoft.com/office/drawing/2014/main" id="{13533FDC-A47C-4C39-935E-76D6417A5423}"/>
                  </a:ext>
                </a:extLst>
              </p:cNvPr>
              <p:cNvSpPr>
                <a:spLocks noGrp="1" noRot="1" noChangeAspect="1" noMove="1" noResize="1" noEditPoints="1" noAdjustHandles="1" noChangeArrowheads="1" noChangeShapeType="1" noTextEdit="1"/>
              </p:cNvSpPr>
              <p:nvPr>
                <p:ph idx="1"/>
              </p:nvPr>
            </p:nvSpPr>
            <p:spPr>
              <a:xfrm>
                <a:off x="1218883" y="1066800"/>
                <a:ext cx="10360501" cy="5715000"/>
              </a:xfrm>
              <a:blipFill>
                <a:blip r:embed="rId2"/>
                <a:stretch>
                  <a:fillRect l="-765" t="-2132"/>
                </a:stretch>
              </a:blipFill>
            </p:spPr>
            <p:txBody>
              <a:bodyPr/>
              <a:lstStyle/>
              <a:p>
                <a:r>
                  <a:rPr lang="en-US">
                    <a:noFill/>
                  </a:rPr>
                  <a:t> </a:t>
                </a:r>
              </a:p>
            </p:txBody>
          </p:sp>
        </mc:Fallback>
      </mc:AlternateContent>
    </p:spTree>
    <p:extLst>
      <p:ext uri="{BB962C8B-B14F-4D97-AF65-F5344CB8AC3E}">
        <p14:creationId xmlns:p14="http://schemas.microsoft.com/office/powerpoint/2010/main" val="676810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C7876-1DA2-4816-B08F-3294459BD8AA}"/>
              </a:ext>
            </a:extLst>
          </p:cNvPr>
          <p:cNvSpPr>
            <a:spLocks noGrp="1"/>
          </p:cNvSpPr>
          <p:nvPr>
            <p:ph type="title"/>
          </p:nvPr>
        </p:nvSpPr>
        <p:spPr>
          <a:xfrm>
            <a:off x="1218883" y="274637"/>
            <a:ext cx="10360501" cy="715963"/>
          </a:xfrm>
        </p:spPr>
        <p:txBody>
          <a:bodyPr/>
          <a:lstStyle/>
          <a:p>
            <a:r>
              <a:rPr lang="en-US" dirty="0">
                <a:solidFill>
                  <a:schemeClr val="accent1"/>
                </a:solidFill>
              </a:rPr>
              <a:t>Fiber Modes</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5C42C64-7893-4E67-90C6-7F06E0A1C4F2}"/>
                  </a:ext>
                </a:extLst>
              </p:cNvPr>
              <p:cNvSpPr>
                <a:spLocks noGrp="1"/>
              </p:cNvSpPr>
              <p:nvPr>
                <p:ph idx="1"/>
              </p:nvPr>
            </p:nvSpPr>
            <p:spPr>
              <a:xfrm>
                <a:off x="1218883" y="990600"/>
                <a:ext cx="10360501" cy="5592763"/>
              </a:xfrm>
            </p:spPr>
            <p:txBody>
              <a:bodyPr>
                <a:normAutofit fontScale="92500" lnSpcReduction="10000"/>
              </a:bodyPr>
              <a:lstStyle/>
              <a:p>
                <a:r>
                  <a:rPr lang="en-US" dirty="0"/>
                  <a:t>For a given set of parameters  </a:t>
                </a:r>
                <a14:m>
                  <m:oMath xmlns:m="http://schemas.openxmlformats.org/officeDocument/2006/math">
                    <m:r>
                      <a:rPr lang="en-US" b="0" i="1" smtClean="0">
                        <a:latin typeface="Cambria Math" panose="02040503050406030204" pitchFamily="18" charset="0"/>
                      </a:rPr>
                      <m:t>𝜔</m:t>
                    </m:r>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2</m:t>
                        </m:r>
                      </m:sub>
                    </m:sSub>
                  </m:oMath>
                </a14:m>
                <a:r>
                  <a:rPr lang="en-US" dirty="0"/>
                  <a:t> the values of </a:t>
                </a:r>
                <a14:m>
                  <m:oMath xmlns:m="http://schemas.openxmlformats.org/officeDocument/2006/math">
                    <m:r>
                      <a:rPr lang="en-US" b="0" i="1" smtClean="0">
                        <a:latin typeface="Cambria Math" panose="02040503050406030204" pitchFamily="18" charset="0"/>
                      </a:rPr>
                      <m:t>𝛽</m:t>
                    </m:r>
                  </m:oMath>
                </a14:m>
                <a:r>
                  <a:rPr lang="en-US" dirty="0"/>
                  <a:t> can be determined by the characteristic equation. In general there are multiple solutions,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=1,2,…,</m:t>
                    </m:r>
                  </m:oMath>
                </a14:m>
                <a:r>
                  <a:rPr lang="en-US" dirty="0"/>
                  <a:t> for each integer value m. </a:t>
                </a:r>
              </a:p>
              <a:p>
                <a:r>
                  <a:rPr lang="en-US" dirty="0"/>
                  <a:t>Each different solution can be denoted as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𝛽</m:t>
                        </m:r>
                      </m:e>
                      <m:sub>
                        <m:r>
                          <a:rPr lang="en-US" b="0" i="1" smtClean="0">
                            <a:latin typeface="Cambria Math" panose="02040503050406030204" pitchFamily="18" charset="0"/>
                          </a:rPr>
                          <m:t>𝑚𝑛</m:t>
                        </m:r>
                      </m:sub>
                    </m:sSub>
                  </m:oMath>
                </a14:m>
                <a:r>
                  <a:rPr lang="en-US" dirty="0"/>
                  <a:t> and it defines a </a:t>
                </a:r>
                <a:r>
                  <a:rPr lang="en-US" dirty="0">
                    <a:solidFill>
                      <a:schemeClr val="accent1"/>
                    </a:solidFill>
                  </a:rPr>
                  <a:t>mode</a:t>
                </a:r>
                <a:r>
                  <a:rPr lang="en-US" dirty="0"/>
                  <a:t> of the fiber.</a:t>
                </a:r>
              </a:p>
              <a:p>
                <a:r>
                  <a:rPr lang="en-US" dirty="0"/>
                  <a:t>In general both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ℰ</m:t>
                        </m:r>
                      </m:e>
                      <m:sub>
                        <m:r>
                          <a:rPr lang="en-US" b="0" i="1" smtClean="0">
                            <a:latin typeface="Cambria Math" panose="02040503050406030204" pitchFamily="18" charset="0"/>
                          </a:rPr>
                          <m:t>𝑧</m:t>
                        </m:r>
                      </m:sub>
                    </m:sSub>
                  </m:oMath>
                </a14:m>
                <a:r>
                  <a:rPr lang="en-US" dirty="0"/>
                  <a:t> and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ℋ</m:t>
                        </m:r>
                      </m:e>
                      <m:sub>
                        <m:r>
                          <a:rPr lang="en-US" b="0" i="1" smtClean="0">
                            <a:latin typeface="Cambria Math" panose="02040503050406030204" pitchFamily="18" charset="0"/>
                          </a:rPr>
                          <m:t>𝑧</m:t>
                        </m:r>
                      </m:sub>
                    </m:sSub>
                  </m:oMath>
                </a14:m>
                <a:r>
                  <a:rPr lang="en-US" dirty="0"/>
                  <a:t> are nonzero (except for m=0). They are referred as </a:t>
                </a:r>
                <a:r>
                  <a:rPr lang="en-US" dirty="0">
                    <a:solidFill>
                      <a:schemeClr val="accent1"/>
                    </a:solidFill>
                  </a:rPr>
                  <a:t>hybrid modes</a:t>
                </a:r>
                <a:r>
                  <a:rPr lang="en-US" dirty="0"/>
                  <a:t> and are denoted by </a:t>
                </a:r>
                <a14:m>
                  <m:oMath xmlns:m="http://schemas.openxmlformats.org/officeDocument/2006/math">
                    <m:r>
                      <a:rPr lang="en-US" b="0" i="1" smtClean="0">
                        <a:latin typeface="Cambria Math" panose="02040503050406030204" pitchFamily="18" charset="0"/>
                      </a:rPr>
                      <m:t>𝐻</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𝑚𝑛</m:t>
                        </m:r>
                      </m:sub>
                    </m:sSub>
                  </m:oMath>
                </a14:m>
                <a:r>
                  <a:rPr lang="en-US" dirty="0">
                    <a:solidFill>
                      <a:schemeClr val="accent1"/>
                    </a:solidFill>
                  </a:rPr>
                  <a:t> </a:t>
                </a:r>
                <a:r>
                  <a:rPr lang="en-US" dirty="0"/>
                  <a:t>or </a:t>
                </a:r>
                <a14:m>
                  <m:oMath xmlns:m="http://schemas.openxmlformats.org/officeDocument/2006/math">
                    <m:r>
                      <a:rPr lang="en-US" b="0" i="1" smtClean="0">
                        <a:latin typeface="Cambria Math" panose="02040503050406030204" pitchFamily="18" charset="0"/>
                      </a:rPr>
                      <m:t>𝐸</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𝑚𝑛</m:t>
                        </m:r>
                      </m:sub>
                    </m:sSub>
                  </m:oMath>
                </a14:m>
                <a:r>
                  <a:rPr lang="en-US" dirty="0"/>
                  <a:t>, depending on whether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𝑧</m:t>
                        </m:r>
                      </m:sub>
                    </m:sSub>
                  </m:oMath>
                </a14:m>
                <a:r>
                  <a:rPr lang="en-US" dirty="0"/>
                  <a:t> or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𝑧</m:t>
                        </m:r>
                      </m:sub>
                    </m:sSub>
                  </m:oMath>
                </a14:m>
                <a:r>
                  <a:rPr lang="en-US" dirty="0"/>
                  <a:t> dominates.</a:t>
                </a:r>
              </a:p>
              <a:p>
                <a:r>
                  <a:rPr lang="en-US" dirty="0"/>
                  <a:t>In the special case m=0, </a:t>
                </a:r>
                <a14:m>
                  <m:oMath xmlns:m="http://schemas.openxmlformats.org/officeDocument/2006/math">
                    <m:r>
                      <a:rPr lang="en-US" b="0" i="1" smtClean="0">
                        <a:latin typeface="Cambria Math" panose="02040503050406030204" pitchFamily="18" charset="0"/>
                      </a:rPr>
                      <m:t>𝐻</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0</m:t>
                        </m:r>
                        <m:r>
                          <a:rPr lang="en-US" b="0" i="1" smtClean="0">
                            <a:latin typeface="Cambria Math" panose="02040503050406030204" pitchFamily="18" charset="0"/>
                          </a:rPr>
                          <m:t>𝑛</m:t>
                        </m:r>
                      </m:sub>
                    </m:sSub>
                  </m:oMath>
                </a14:m>
                <a:r>
                  <a:rPr lang="en-US" dirty="0"/>
                  <a:t> and </a:t>
                </a:r>
                <a14:m>
                  <m:oMath xmlns:m="http://schemas.openxmlformats.org/officeDocument/2006/math">
                    <m:r>
                      <a:rPr lang="en-US" b="0" i="1" smtClean="0">
                        <a:latin typeface="Cambria Math" panose="02040503050406030204" pitchFamily="18" charset="0"/>
                      </a:rPr>
                      <m:t>𝐸</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0</m:t>
                        </m:r>
                        <m:r>
                          <a:rPr lang="en-US" b="0" i="1" smtClean="0">
                            <a:latin typeface="Cambria Math" panose="02040503050406030204" pitchFamily="18" charset="0"/>
                          </a:rPr>
                          <m:t>𝑛</m:t>
                        </m:r>
                      </m:sub>
                    </m:sSub>
                  </m:oMath>
                </a14:m>
                <a:r>
                  <a:rPr lang="en-US" dirty="0"/>
                  <a:t> are denoted by </a:t>
                </a:r>
                <a14:m>
                  <m:oMath xmlns:m="http://schemas.openxmlformats.org/officeDocument/2006/math">
                    <m:r>
                      <a:rPr lang="en-US" b="0" i="1" smtClean="0">
                        <a:latin typeface="Cambria Math" panose="02040503050406030204" pitchFamily="18" charset="0"/>
                      </a:rPr>
                      <m:t>𝑇</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0</m:t>
                        </m:r>
                        <m:r>
                          <a:rPr lang="en-US" b="0" i="1" smtClean="0">
                            <a:latin typeface="Cambria Math" panose="02040503050406030204" pitchFamily="18" charset="0"/>
                          </a:rPr>
                          <m:t>𝑛</m:t>
                        </m:r>
                      </m:sub>
                    </m:sSub>
                  </m:oMath>
                </a14:m>
                <a:r>
                  <a:rPr lang="en-US" dirty="0"/>
                  <a:t> and </a:t>
                </a:r>
                <a14:m>
                  <m:oMath xmlns:m="http://schemas.openxmlformats.org/officeDocument/2006/math">
                    <m:r>
                      <a:rPr lang="en-US" b="0" i="1" smtClean="0">
                        <a:latin typeface="Cambria Math" panose="02040503050406030204" pitchFamily="18" charset="0"/>
                      </a:rPr>
                      <m:t>𝑇</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0</m:t>
                        </m:r>
                        <m:r>
                          <a:rPr lang="en-US" b="0" i="1" smtClean="0">
                            <a:latin typeface="Cambria Math" panose="02040503050406030204" pitchFamily="18" charset="0"/>
                          </a:rPr>
                          <m:t>𝑛</m:t>
                        </m:r>
                      </m:sub>
                    </m:sSub>
                  </m:oMath>
                </a14:m>
                <a:r>
                  <a:rPr lang="en-US" dirty="0"/>
                  <a:t> since they correspond to </a:t>
                </a:r>
                <a:r>
                  <a:rPr lang="en-US" dirty="0">
                    <a:solidFill>
                      <a:schemeClr val="accent1"/>
                    </a:solidFill>
                  </a:rPr>
                  <a:t>transverse-electric</a:t>
                </a:r>
                <a:r>
                  <a:rPr lang="en-US" dirty="0"/>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𝑧</m:t>
                        </m:r>
                      </m:sub>
                    </m:sSub>
                    <m:r>
                      <a:rPr lang="en-US" b="0" i="1" smtClean="0">
                        <a:latin typeface="Cambria Math" panose="02040503050406030204" pitchFamily="18" charset="0"/>
                      </a:rPr>
                      <m:t>=0)</m:t>
                    </m:r>
                  </m:oMath>
                </a14:m>
                <a:r>
                  <a:rPr lang="en-US" dirty="0"/>
                  <a:t> and </a:t>
                </a:r>
                <a:r>
                  <a:rPr lang="en-US" dirty="0">
                    <a:solidFill>
                      <a:schemeClr val="accent1"/>
                    </a:solidFill>
                  </a:rPr>
                  <a:t>transverse-magnetic</a:t>
                </a:r>
                <a:r>
                  <a:rPr lang="en-US" dirty="0"/>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𝑧</m:t>
                        </m:r>
                      </m:sub>
                    </m:sSub>
                    <m:r>
                      <a:rPr lang="en-US" b="0" i="1" smtClean="0">
                        <a:latin typeface="Cambria Math" panose="02040503050406030204" pitchFamily="18" charset="0"/>
                      </a:rPr>
                      <m:t>=0)</m:t>
                    </m:r>
                  </m:oMath>
                </a14:m>
                <a:r>
                  <a:rPr lang="en-US" dirty="0"/>
                  <a:t> modes of propagation.</a:t>
                </a:r>
              </a:p>
              <a:p>
                <a:r>
                  <a:rPr lang="en-US" dirty="0"/>
                  <a:t>A different notation </a:t>
                </a:r>
                <a14:m>
                  <m:oMath xmlns:m="http://schemas.openxmlformats.org/officeDocument/2006/math">
                    <m:r>
                      <a:rPr lang="en-US" b="0" i="1" smtClean="0">
                        <a:latin typeface="Cambria Math" panose="02040503050406030204" pitchFamily="18" charset="0"/>
                      </a:rPr>
                      <m:t>𝐿</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𝑚𝑛</m:t>
                        </m:r>
                      </m:sub>
                    </m:sSub>
                  </m:oMath>
                </a14:m>
                <a:r>
                  <a:rPr lang="en-US" dirty="0"/>
                  <a:t> is sometimes used for weakly guiding fibers for which both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𝑧</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𝑧</m:t>
                        </m:r>
                      </m:sub>
                    </m:sSub>
                  </m:oMath>
                </a14:m>
                <a:r>
                  <a:rPr lang="en-US" dirty="0"/>
                  <a:t> are nearly zero (LP stands for </a:t>
                </a:r>
                <a:r>
                  <a:rPr lang="en-US" dirty="0">
                    <a:solidFill>
                      <a:schemeClr val="accent1"/>
                    </a:solidFill>
                  </a:rPr>
                  <a:t>linearly polarized modes</a:t>
                </a:r>
                <a:r>
                  <a:rPr lang="en-US" dirty="0"/>
                  <a:t>).</a:t>
                </a:r>
              </a:p>
            </p:txBody>
          </p:sp>
        </mc:Choice>
        <mc:Fallback xmlns="">
          <p:sp>
            <p:nvSpPr>
              <p:cNvPr id="3" name="Content Placeholder 2">
                <a:extLst>
                  <a:ext uri="{FF2B5EF4-FFF2-40B4-BE49-F238E27FC236}">
                    <a16:creationId xmlns:a16="http://schemas.microsoft.com/office/drawing/2014/main" id="{75C42C64-7893-4E67-90C6-7F06E0A1C4F2}"/>
                  </a:ext>
                </a:extLst>
              </p:cNvPr>
              <p:cNvSpPr>
                <a:spLocks noGrp="1" noRot="1" noChangeAspect="1" noMove="1" noResize="1" noEditPoints="1" noAdjustHandles="1" noChangeArrowheads="1" noChangeShapeType="1" noTextEdit="1"/>
              </p:cNvSpPr>
              <p:nvPr>
                <p:ph idx="1"/>
              </p:nvPr>
            </p:nvSpPr>
            <p:spPr>
              <a:xfrm>
                <a:off x="1218883" y="990600"/>
                <a:ext cx="10360501" cy="5592763"/>
              </a:xfrm>
              <a:blipFill>
                <a:blip r:embed="rId2"/>
                <a:stretch>
                  <a:fillRect l="-647" t="-1963" r="-1235"/>
                </a:stretch>
              </a:blipFill>
            </p:spPr>
            <p:txBody>
              <a:bodyPr/>
              <a:lstStyle/>
              <a:p>
                <a:r>
                  <a:rPr lang="en-US">
                    <a:noFill/>
                  </a:rPr>
                  <a:t> </a:t>
                </a:r>
              </a:p>
            </p:txBody>
          </p:sp>
        </mc:Fallback>
      </mc:AlternateContent>
    </p:spTree>
    <p:extLst>
      <p:ext uri="{BB962C8B-B14F-4D97-AF65-F5344CB8AC3E}">
        <p14:creationId xmlns:p14="http://schemas.microsoft.com/office/powerpoint/2010/main" val="2435522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B044D-3B6F-4B1A-9844-5BA811B37732}"/>
              </a:ext>
            </a:extLst>
          </p:cNvPr>
          <p:cNvSpPr>
            <a:spLocks noGrp="1"/>
          </p:cNvSpPr>
          <p:nvPr>
            <p:ph type="title"/>
          </p:nvPr>
        </p:nvSpPr>
        <p:spPr>
          <a:xfrm>
            <a:off x="1218883" y="274637"/>
            <a:ext cx="10360501" cy="411163"/>
          </a:xfrm>
        </p:spPr>
        <p:txBody>
          <a:bodyPr>
            <a:normAutofit fontScale="90000"/>
          </a:bodyPr>
          <a:lstStyle/>
          <a:p>
            <a:r>
              <a:rPr lang="en-US" dirty="0">
                <a:solidFill>
                  <a:schemeClr val="accent1"/>
                </a:solidFill>
              </a:rPr>
              <a:t>Fiber Modes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E105095-4097-4FFF-AFD7-0C418A8C0F02}"/>
                  </a:ext>
                </a:extLst>
              </p:cNvPr>
              <p:cNvSpPr>
                <a:spLocks noGrp="1"/>
              </p:cNvSpPr>
              <p:nvPr>
                <p:ph idx="1"/>
              </p:nvPr>
            </p:nvSpPr>
            <p:spPr>
              <a:xfrm>
                <a:off x="1141413" y="838200"/>
                <a:ext cx="10437972" cy="5486401"/>
              </a:xfrm>
            </p:spPr>
            <p:txBody>
              <a:bodyPr/>
              <a:lstStyle/>
              <a:p>
                <a:r>
                  <a:rPr lang="en-US" dirty="0"/>
                  <a:t>Guided</a:t>
                </a:r>
                <a:r>
                  <a:rPr lang="el-GR" dirty="0"/>
                  <a:t> </a:t>
                </a:r>
                <a:r>
                  <a:rPr lang="en-US" dirty="0"/>
                  <a:t>and Unguided Modes</a:t>
                </a:r>
              </a:p>
              <a:p>
                <a:pPr marL="0" indent="0">
                  <a:buNone/>
                </a:pPr>
                <a:r>
                  <a:rPr lang="en-US" dirty="0"/>
                  <a:t>We are interested in guided modes in which the electric and magnetic fields fall off with radial distance from the fiber. For </a:t>
                </a:r>
                <a14:m>
                  <m:oMath xmlns:m="http://schemas.openxmlformats.org/officeDocument/2006/math">
                    <m:r>
                      <a:rPr lang="en-US" b="0" i="1" smtClean="0">
                        <a:latin typeface="Cambria Math" panose="02040503050406030204" pitchFamily="18" charset="0"/>
                      </a:rPr>
                      <m:t>𝛾</m:t>
                    </m:r>
                    <m:r>
                      <a:rPr lang="en-US" b="0" i="1" smtClean="0">
                        <a:latin typeface="Cambria Math" panose="02040503050406030204" pitchFamily="18" charset="0"/>
                      </a:rPr>
                      <m:t>𝑟</m:t>
                    </m:r>
                    <m:r>
                      <a:rPr lang="en-US" b="0" i="1" smtClean="0">
                        <a:latin typeface="Cambria Math" panose="02040503050406030204" pitchFamily="18" charset="0"/>
                      </a:rPr>
                      <m:t>≫1</m:t>
                    </m:r>
                  </m:oMath>
                </a14:m>
                <a:r>
                  <a:rPr lang="en-US" dirty="0"/>
                  <a:t> inside the cladding layer we get</a:t>
                </a:r>
              </a:p>
              <a:p>
                <a:pPr marL="0" indent="0">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𝐾</m:t>
                          </m:r>
                        </m:e>
                        <m:sub>
                          <m:r>
                            <a:rPr lang="en-US" b="0" i="1" smtClean="0">
                              <a:latin typeface="Cambria Math" panose="02040503050406030204" pitchFamily="18" charset="0"/>
                            </a:rPr>
                            <m:t>𝑚</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𝛾</m:t>
                          </m:r>
                          <m:r>
                            <a:rPr lang="en-US" b="0" i="1" smtClean="0">
                              <a:latin typeface="Cambria Math" panose="02040503050406030204" pitchFamily="18" charset="0"/>
                            </a:rPr>
                            <m:t>𝑟</m:t>
                          </m:r>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𝜋</m:t>
                                  </m:r>
                                </m:num>
                                <m:den>
                                  <m:r>
                                    <a:rPr lang="en-US" b="0" i="1" smtClean="0">
                                      <a:latin typeface="Cambria Math" panose="02040503050406030204" pitchFamily="18" charset="0"/>
                                    </a:rPr>
                                    <m:t>2</m:t>
                                  </m:r>
                                  <m:r>
                                    <a:rPr lang="en-US" b="0" i="1" smtClean="0">
                                      <a:latin typeface="Cambria Math" panose="02040503050406030204" pitchFamily="18" charset="0"/>
                                    </a:rPr>
                                    <m:t>𝛾</m:t>
                                  </m:r>
                                  <m:r>
                                    <a:rPr lang="en-US" b="0" i="1" smtClean="0">
                                      <a:latin typeface="Cambria Math" panose="02040503050406030204" pitchFamily="18" charset="0"/>
                                    </a:rPr>
                                    <m:t>𝑟</m:t>
                                  </m:r>
                                </m:den>
                              </m:f>
                            </m:e>
                          </m:d>
                        </m:e>
                        <m:sup>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m:t>
                          </m:r>
                          <m:r>
                            <a:rPr lang="en-US" b="0" i="1" smtClean="0">
                              <a:latin typeface="Cambria Math" panose="02040503050406030204" pitchFamily="18" charset="0"/>
                            </a:rPr>
                            <m:t>𝛾</m:t>
                          </m:r>
                          <m:r>
                            <a:rPr lang="en-US" b="0" i="1" smtClean="0">
                              <a:latin typeface="Cambria Math" panose="02040503050406030204" pitchFamily="18" charset="0"/>
                            </a:rPr>
                            <m:t>𝑟</m:t>
                          </m:r>
                        </m:sup>
                      </m:sSup>
                    </m:oMath>
                  </m:oMathPara>
                </a14:m>
                <a:endParaRPr lang="en-US" dirty="0"/>
              </a:p>
              <a:p>
                <a:pPr>
                  <a:buFont typeface="Wingdings" panose="05000000000000000000" pitchFamily="2" charset="2"/>
                  <a:buChar char="v"/>
                </a:pPr>
                <a:r>
                  <a:rPr lang="en-US" dirty="0"/>
                  <a:t>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𝛾</m:t>
                        </m:r>
                      </m:e>
                      <m:sup>
                        <m:r>
                          <a:rPr lang="en-US" b="0" i="1" smtClean="0">
                            <a:latin typeface="Cambria Math" panose="02040503050406030204" pitchFamily="18" charset="0"/>
                          </a:rPr>
                          <m:t>2</m:t>
                        </m:r>
                      </m:sup>
                    </m:sSup>
                    <m:r>
                      <a:rPr lang="en-US" b="0" i="1" smtClean="0">
                        <a:latin typeface="Cambria Math" panose="02040503050406030204" pitchFamily="18" charset="0"/>
                      </a:rPr>
                      <m:t>&gt;0:</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m:t>
                        </m:r>
                        <m:r>
                          <a:rPr lang="en-US" b="0" i="1" smtClean="0">
                            <a:latin typeface="Cambria Math" panose="02040503050406030204" pitchFamily="18" charset="0"/>
                          </a:rPr>
                          <m:t>𝛾</m:t>
                        </m:r>
                        <m:r>
                          <a:rPr lang="en-US" b="0" i="1" smtClean="0">
                            <a:latin typeface="Cambria Math" panose="02040503050406030204" pitchFamily="18" charset="0"/>
                          </a:rPr>
                          <m:t>𝑟</m:t>
                        </m:r>
                      </m:sup>
                    </m:sSup>
                  </m:oMath>
                </a14:m>
                <a:r>
                  <a:rPr lang="en-US" dirty="0"/>
                  <a:t>  and the field decays. The mode is </a:t>
                </a:r>
                <a:r>
                  <a:rPr lang="en-US" dirty="0">
                    <a:solidFill>
                      <a:schemeClr val="accent1"/>
                    </a:solidFill>
                  </a:rPr>
                  <a:t>guided</a:t>
                </a:r>
                <a:r>
                  <a:rPr lang="en-US" dirty="0"/>
                  <a:t>.</a:t>
                </a:r>
              </a:p>
              <a:p>
                <a:pPr>
                  <a:buFont typeface="Wingdings" panose="05000000000000000000" pitchFamily="2" charset="2"/>
                  <a:buChar char="v"/>
                </a:pP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𝛾</m:t>
                        </m:r>
                      </m:e>
                      <m:sup>
                        <m:r>
                          <a:rPr lang="en-US" b="0" i="1" smtClean="0">
                            <a:latin typeface="Cambria Math" panose="02040503050406030204" pitchFamily="18" charset="0"/>
                          </a:rPr>
                          <m:t>2</m:t>
                        </m:r>
                      </m:sup>
                    </m:sSup>
                    <m:r>
                      <a:rPr lang="en-US" b="0" i="1" smtClean="0">
                        <a:latin typeface="Cambria Math" panose="02040503050406030204" pitchFamily="18" charset="0"/>
                      </a:rPr>
                      <m:t>&lt;0:</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m:t>
                        </m:r>
                        <m:r>
                          <a:rPr lang="en-US" b="0" i="1" smtClean="0">
                            <a:latin typeface="Cambria Math" panose="02040503050406030204" pitchFamily="18" charset="0"/>
                          </a:rPr>
                          <m:t>𝛾</m:t>
                        </m:r>
                        <m:r>
                          <a:rPr lang="en-US" b="0" i="1" smtClean="0">
                            <a:latin typeface="Cambria Math" panose="02040503050406030204" pitchFamily="18" charset="0"/>
                          </a:rPr>
                          <m:t>𝑟</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m:t>
                        </m:r>
                        <m:r>
                          <a:rPr lang="en-US" b="0" i="1" smtClean="0">
                            <a:latin typeface="Cambria Math" panose="02040503050406030204" pitchFamily="18" charset="0"/>
                          </a:rPr>
                          <m:t>𝑖</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𝛾</m:t>
                            </m:r>
                          </m:e>
                        </m:d>
                        <m:r>
                          <a:rPr lang="en-US" b="0" i="1" smtClean="0">
                            <a:latin typeface="Cambria Math" panose="02040503050406030204" pitchFamily="18" charset="0"/>
                          </a:rPr>
                          <m:t>𝑟</m:t>
                        </m:r>
                      </m:sup>
                    </m:sSup>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cos</m:t>
                        </m:r>
                      </m:fName>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𝛾</m:t>
                            </m:r>
                          </m:e>
                        </m:d>
                      </m:e>
                    </m:func>
                    <m:r>
                      <a:rPr lang="en-US" b="0" i="1" smtClean="0">
                        <a:latin typeface="Cambria Math" panose="02040503050406030204" pitchFamily="18" charset="0"/>
                      </a:rPr>
                      <m:t>𝑟</m:t>
                    </m:r>
                    <m:r>
                      <a:rPr lang="en-US" b="0" i="1" smtClean="0">
                        <a:latin typeface="Cambria Math" panose="02040503050406030204" pitchFamily="18" charset="0"/>
                      </a:rPr>
                      <m:t>−</m:t>
                    </m:r>
                    <m:r>
                      <a:rPr lang="en-US" b="0" i="1" smtClean="0">
                        <a:latin typeface="Cambria Math" panose="02040503050406030204" pitchFamily="18" charset="0"/>
                      </a:rPr>
                      <m:t>𝑖</m:t>
                    </m:r>
                    <m:r>
                      <a:rPr lang="en-US" b="0" i="1" smtClean="0">
                        <a:latin typeface="Cambria Math" panose="02040503050406030204" pitchFamily="18" charset="0"/>
                      </a:rPr>
                      <m:t> </m:t>
                    </m:r>
                    <m:r>
                      <a:rPr lang="en-US" b="0" i="1" smtClean="0">
                        <a:latin typeface="Cambria Math" panose="02040503050406030204" pitchFamily="18" charset="0"/>
                      </a:rPr>
                      <m:t>𝑠𝑖𝑛</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𝛾</m:t>
                        </m:r>
                      </m:e>
                    </m:d>
                    <m:r>
                      <a:rPr lang="en-US" b="0" i="1" smtClean="0">
                        <a:latin typeface="Cambria Math" panose="02040503050406030204" pitchFamily="18" charset="0"/>
                      </a:rPr>
                      <m:t>𝑟</m:t>
                    </m:r>
                    <m:r>
                      <a:rPr lang="en-US" b="0" i="1" smtClean="0">
                        <a:latin typeface="Cambria Math" panose="02040503050406030204" pitchFamily="18" charset="0"/>
                      </a:rPr>
                      <m:t> </m:t>
                    </m:r>
                  </m:oMath>
                </a14:m>
                <a:r>
                  <a:rPr lang="en-US" dirty="0"/>
                  <a:t>, it holds no physical meaning and the mode is </a:t>
                </a:r>
                <a:r>
                  <a:rPr lang="en-US" dirty="0">
                    <a:solidFill>
                      <a:schemeClr val="accent1"/>
                    </a:solidFill>
                  </a:rPr>
                  <a:t>unguided</a:t>
                </a:r>
                <a:r>
                  <a:rPr lang="en-US" dirty="0"/>
                  <a:t>. </a:t>
                </a:r>
              </a:p>
              <a:p>
                <a:pPr>
                  <a:buFont typeface="Wingdings" panose="05000000000000000000" pitchFamily="2" charset="2"/>
                  <a:buChar char="v"/>
                </a:pP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𝛾</m:t>
                        </m:r>
                      </m:e>
                      <m:sup>
                        <m:r>
                          <a:rPr lang="en-US" b="0" i="1" smtClean="0">
                            <a:latin typeface="Cambria Math" panose="02040503050406030204" pitchFamily="18" charset="0"/>
                          </a:rPr>
                          <m:t>2</m:t>
                        </m:r>
                      </m:sup>
                    </m:sSup>
                    <m:r>
                      <a:rPr lang="en-US" b="0" i="1" smtClean="0">
                        <a:latin typeface="Cambria Math" panose="02040503050406030204" pitchFamily="18" charset="0"/>
                      </a:rPr>
                      <m:t>=0</m:t>
                    </m:r>
                  </m:oMath>
                </a14:m>
                <a:r>
                  <a:rPr lang="en-US" dirty="0"/>
                  <a:t> defines the “</a:t>
                </a:r>
                <a:r>
                  <a:rPr lang="en-US" dirty="0">
                    <a:solidFill>
                      <a:schemeClr val="accent1"/>
                    </a:solidFill>
                  </a:rPr>
                  <a:t>cut-off</a:t>
                </a:r>
                <a:r>
                  <a:rPr lang="en-US" dirty="0"/>
                  <a:t>” between guided and unguided modes.</a:t>
                </a:r>
              </a:p>
            </p:txBody>
          </p:sp>
        </mc:Choice>
        <mc:Fallback xmlns="">
          <p:sp>
            <p:nvSpPr>
              <p:cNvPr id="3" name="Content Placeholder 2">
                <a:extLst>
                  <a:ext uri="{FF2B5EF4-FFF2-40B4-BE49-F238E27FC236}">
                    <a16:creationId xmlns:a16="http://schemas.microsoft.com/office/drawing/2014/main" id="{AE105095-4097-4FFF-AFD7-0C418A8C0F02}"/>
                  </a:ext>
                </a:extLst>
              </p:cNvPr>
              <p:cNvSpPr>
                <a:spLocks noGrp="1" noRot="1" noChangeAspect="1" noMove="1" noResize="1" noEditPoints="1" noAdjustHandles="1" noChangeArrowheads="1" noChangeShapeType="1" noTextEdit="1"/>
              </p:cNvSpPr>
              <p:nvPr>
                <p:ph idx="1"/>
              </p:nvPr>
            </p:nvSpPr>
            <p:spPr>
              <a:xfrm>
                <a:off x="1141413" y="838200"/>
                <a:ext cx="10437972" cy="5486401"/>
              </a:xfrm>
              <a:blipFill>
                <a:blip r:embed="rId2"/>
                <a:stretch>
                  <a:fillRect l="-876" t="-1667" r="-525"/>
                </a:stretch>
              </a:blipFill>
            </p:spPr>
            <p:txBody>
              <a:bodyPr/>
              <a:lstStyle/>
              <a:p>
                <a:r>
                  <a:rPr lang="en-US">
                    <a:noFill/>
                  </a:rPr>
                  <a:t> </a:t>
                </a:r>
              </a:p>
            </p:txBody>
          </p:sp>
        </mc:Fallback>
      </mc:AlternateContent>
    </p:spTree>
    <p:extLst>
      <p:ext uri="{BB962C8B-B14F-4D97-AF65-F5344CB8AC3E}">
        <p14:creationId xmlns:p14="http://schemas.microsoft.com/office/powerpoint/2010/main" val="1532787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2497F-919A-43E4-B7F5-CAB3362C1A24}"/>
              </a:ext>
            </a:extLst>
          </p:cNvPr>
          <p:cNvSpPr>
            <a:spLocks noGrp="1"/>
          </p:cNvSpPr>
          <p:nvPr>
            <p:ph type="title"/>
          </p:nvPr>
        </p:nvSpPr>
        <p:spPr>
          <a:xfrm>
            <a:off x="1184638" y="270601"/>
            <a:ext cx="10360501" cy="563882"/>
          </a:xfrm>
        </p:spPr>
        <p:txBody>
          <a:bodyPr>
            <a:normAutofit fontScale="90000"/>
          </a:bodyPr>
          <a:lstStyle/>
          <a:p>
            <a:r>
              <a:rPr lang="en-US" dirty="0"/>
              <a:t>Information Revolution</a:t>
            </a:r>
          </a:p>
        </p:txBody>
      </p:sp>
      <p:sp>
        <p:nvSpPr>
          <p:cNvPr id="3" name="Content Placeholder 2">
            <a:extLst>
              <a:ext uri="{FF2B5EF4-FFF2-40B4-BE49-F238E27FC236}">
                <a16:creationId xmlns:a16="http://schemas.microsoft.com/office/drawing/2014/main" id="{2E039DF2-3BEE-4365-8E6C-8728E6288D5C}"/>
              </a:ext>
            </a:extLst>
          </p:cNvPr>
          <p:cNvSpPr>
            <a:spLocks noGrp="1"/>
          </p:cNvSpPr>
          <p:nvPr>
            <p:ph idx="1"/>
          </p:nvPr>
        </p:nvSpPr>
        <p:spPr>
          <a:xfrm>
            <a:off x="1184637" y="914400"/>
            <a:ext cx="10360501" cy="1676400"/>
          </a:xfrm>
        </p:spPr>
        <p:txBody>
          <a:bodyPr>
            <a:normAutofit fontScale="92500"/>
          </a:bodyPr>
          <a:lstStyle/>
          <a:p>
            <a:r>
              <a:rPr lang="en-US" dirty="0"/>
              <a:t>Industrial revolution of 19</a:t>
            </a:r>
            <a:r>
              <a:rPr lang="en-US" baseline="30000" dirty="0"/>
              <a:t>th</a:t>
            </a:r>
            <a:r>
              <a:rPr lang="en-US" dirty="0"/>
              <a:t> century gave way to information revolution during 1990s.</a:t>
            </a:r>
          </a:p>
          <a:p>
            <a:r>
              <a:rPr lang="en-US" dirty="0"/>
              <a:t>Fiber-Optic Revolution is a natural consequence of the Internet growth.</a:t>
            </a:r>
          </a:p>
          <a:p>
            <a:pPr marL="0" indent="0">
              <a:buNone/>
            </a:pPr>
            <a:endParaRPr lang="en-US" dirty="0"/>
          </a:p>
          <a:p>
            <a:pPr marL="0" indent="0">
              <a:buNone/>
            </a:pPr>
            <a:endParaRPr lang="en-US" dirty="0"/>
          </a:p>
        </p:txBody>
      </p:sp>
      <p:pic>
        <p:nvPicPr>
          <p:cNvPr id="5" name="Picture 4">
            <a:extLst>
              <a:ext uri="{FF2B5EF4-FFF2-40B4-BE49-F238E27FC236}">
                <a16:creationId xmlns:a16="http://schemas.microsoft.com/office/drawing/2014/main" id="{8E2405F8-281C-4834-84A2-7040F2DBAD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4412" y="2670717"/>
            <a:ext cx="8272700" cy="3730083"/>
          </a:xfrm>
          <a:prstGeom prst="rect">
            <a:avLst/>
          </a:prstGeom>
        </p:spPr>
      </p:pic>
    </p:spTree>
    <p:extLst>
      <p:ext uri="{BB962C8B-B14F-4D97-AF65-F5344CB8AC3E}">
        <p14:creationId xmlns:p14="http://schemas.microsoft.com/office/powerpoint/2010/main" val="158223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9E115-2DD5-48EE-8548-1DFE6448B433}"/>
              </a:ext>
            </a:extLst>
          </p:cNvPr>
          <p:cNvSpPr>
            <a:spLocks noGrp="1"/>
          </p:cNvSpPr>
          <p:nvPr>
            <p:ph type="title"/>
          </p:nvPr>
        </p:nvSpPr>
        <p:spPr>
          <a:xfrm>
            <a:off x="1218883" y="99219"/>
            <a:ext cx="10360501" cy="586582"/>
          </a:xfrm>
        </p:spPr>
        <p:txBody>
          <a:bodyPr>
            <a:normAutofit fontScale="90000"/>
          </a:bodyPr>
          <a:lstStyle/>
          <a:p>
            <a:r>
              <a:rPr lang="en-US" dirty="0">
                <a:solidFill>
                  <a:schemeClr val="accent1"/>
                </a:solidFill>
              </a:rPr>
              <a:t>Fiber Modes</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2D298B6-8C81-4B1F-AB04-353A26B886AF}"/>
                  </a:ext>
                </a:extLst>
              </p:cNvPr>
              <p:cNvSpPr>
                <a:spLocks noGrp="1"/>
              </p:cNvSpPr>
              <p:nvPr>
                <p:ph idx="1"/>
              </p:nvPr>
            </p:nvSpPr>
            <p:spPr>
              <a:xfrm>
                <a:off x="1218883" y="815181"/>
                <a:ext cx="10360501" cy="5814219"/>
              </a:xfrm>
            </p:spPr>
            <p:txBody>
              <a:bodyPr>
                <a:normAutofit lnSpcReduction="10000"/>
              </a:bodyPr>
              <a:lstStyle/>
              <a:p>
                <a:r>
                  <a:rPr lang="en-US" dirty="0"/>
                  <a:t>For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𝛾</m:t>
                        </m:r>
                      </m:e>
                      <m:sup>
                        <m:r>
                          <a:rPr lang="en-US" b="0" i="1" smtClean="0">
                            <a:latin typeface="Cambria Math" panose="02040503050406030204" pitchFamily="18" charset="0"/>
                          </a:rPr>
                          <m:t>2</m:t>
                        </m:r>
                      </m:sup>
                    </m:sSup>
                    <m:r>
                      <a:rPr lang="en-US" b="0" i="1" smtClean="0">
                        <a:latin typeface="Cambria Math" panose="02040503050406030204" pitchFamily="18" charset="0"/>
                      </a:rPr>
                      <m:t>=0→</m:t>
                    </m:r>
                    <m:sSup>
                      <m:sSupPr>
                        <m:ctrlPr>
                          <a:rPr lang="en-US" i="1">
                            <a:latin typeface="Cambria Math" panose="02040503050406030204" pitchFamily="18" charset="0"/>
                          </a:rPr>
                        </m:ctrlPr>
                      </m:sSupPr>
                      <m:e>
                        <m:r>
                          <a:rPr lang="en-US" i="1">
                            <a:latin typeface="Cambria Math" panose="02040503050406030204" pitchFamily="18" charset="0"/>
                          </a:rPr>
                          <m:t>𝛽</m:t>
                        </m:r>
                      </m:e>
                      <m:sup>
                        <m:r>
                          <a:rPr lang="en-US" i="1">
                            <a:latin typeface="Cambria Math" panose="02040503050406030204" pitchFamily="18" charset="0"/>
                          </a:rPr>
                          <m:t>2</m:t>
                        </m:r>
                      </m:sup>
                    </m:sSup>
                    <m:r>
                      <a:rPr lang="en-US" b="0" i="1" smtClean="0">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𝑛</m:t>
                        </m:r>
                      </m:e>
                      <m:sub>
                        <m:r>
                          <a:rPr lang="en-US" i="1">
                            <a:latin typeface="Cambria Math" panose="02040503050406030204" pitchFamily="18" charset="0"/>
                          </a:rPr>
                          <m:t>2</m:t>
                        </m:r>
                      </m:sub>
                      <m:sup>
                        <m:r>
                          <a:rPr lang="en-US" i="1">
                            <a:latin typeface="Cambria Math" panose="02040503050406030204" pitchFamily="18" charset="0"/>
                          </a:rPr>
                          <m:t>2</m:t>
                        </m:r>
                      </m:sup>
                    </m:sSubSup>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𝜔</m:t>
                            </m:r>
                          </m:e>
                          <m:sup>
                            <m:r>
                              <a:rPr lang="en-US" i="1">
                                <a:latin typeface="Cambria Math" panose="02040503050406030204" pitchFamily="18" charset="0"/>
                              </a:rPr>
                              <m:t>2</m:t>
                            </m:r>
                          </m:sup>
                        </m:sSup>
                      </m:num>
                      <m:den>
                        <m:sSup>
                          <m:sSupPr>
                            <m:ctrlPr>
                              <a:rPr lang="en-US" i="1">
                                <a:latin typeface="Cambria Math" panose="02040503050406030204" pitchFamily="18" charset="0"/>
                              </a:rPr>
                            </m:ctrlPr>
                          </m:sSupPr>
                          <m:e>
                            <m:r>
                              <a:rPr lang="en-US" i="1">
                                <a:latin typeface="Cambria Math" panose="02040503050406030204" pitchFamily="18" charset="0"/>
                              </a:rPr>
                              <m:t>𝑐</m:t>
                            </m:r>
                          </m:e>
                          <m:sup>
                            <m:r>
                              <a:rPr lang="en-US" i="1">
                                <a:latin typeface="Cambria Math" panose="02040503050406030204" pitchFamily="18" charset="0"/>
                              </a:rPr>
                              <m:t>2</m:t>
                            </m:r>
                          </m:sup>
                        </m:sSup>
                      </m:den>
                    </m:f>
                  </m:oMath>
                </a14:m>
                <a:r>
                  <a:rPr lang="en-US" dirty="0"/>
                  <a:t> and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𝜅</m:t>
                        </m:r>
                      </m:e>
                      <m:sup>
                        <m:r>
                          <a:rPr lang="en-US" b="0" i="1" smtClean="0">
                            <a:latin typeface="Cambria Math" panose="02040503050406030204" pitchFamily="18" charset="0"/>
                          </a:rPr>
                          <m:t>2</m:t>
                        </m:r>
                      </m:sup>
                    </m:sSup>
                    <m:r>
                      <a:rPr lang="en-US" b="0" i="1" smtClean="0">
                        <a:latin typeface="Cambria Math" panose="02040503050406030204" pitchFamily="18" charset="0"/>
                      </a:rPr>
                      <m:t>=</m:t>
                    </m:r>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panose="02040503050406030204" pitchFamily="18" charset="0"/>
                              </a:rPr>
                              <m:t>𝜔</m:t>
                            </m:r>
                          </m:e>
                          <m:sup>
                            <m:r>
                              <a:rPr lang="en-US" b="0" i="1" smtClean="0">
                                <a:latin typeface="Cambria Math" panose="02040503050406030204" pitchFamily="18" charset="0"/>
                              </a:rPr>
                              <m:t>2</m:t>
                            </m:r>
                          </m:sup>
                        </m:sSup>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𝑐</m:t>
                            </m:r>
                          </m:e>
                          <m:sup>
                            <m:r>
                              <a:rPr lang="en-US" b="0" i="1" smtClean="0">
                                <a:latin typeface="Cambria Math" panose="02040503050406030204" pitchFamily="18" charset="0"/>
                              </a:rPr>
                              <m:t>2</m:t>
                            </m:r>
                          </m:sup>
                        </m:sSup>
                      </m:den>
                    </m:f>
                    <m:d>
                      <m:dPr>
                        <m:ctrlPr>
                          <a:rPr lang="en-US" b="0" i="1" smtClean="0">
                            <a:latin typeface="Cambria Math" panose="02040503050406030204" pitchFamily="18" charset="0"/>
                          </a:rPr>
                        </m:ctrlPr>
                      </m:dPr>
                      <m:e>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𝑛</m:t>
                            </m:r>
                          </m:e>
                          <m:sub>
                            <m:r>
                              <a:rPr lang="en-US" b="0" i="1" smtClean="0">
                                <a:latin typeface="Cambria Math" panose="02040503050406030204" pitchFamily="18" charset="0"/>
                              </a:rPr>
                              <m:t>1</m:t>
                            </m:r>
                          </m:sub>
                          <m:sup>
                            <m:r>
                              <a:rPr lang="en-US" b="0" i="1" smtClean="0">
                                <a:latin typeface="Cambria Math" panose="02040503050406030204" pitchFamily="18" charset="0"/>
                              </a:rPr>
                              <m:t>2</m:t>
                            </m:r>
                          </m:sup>
                        </m:sSubSup>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𝑛</m:t>
                            </m:r>
                          </m:e>
                          <m:sub>
                            <m:r>
                              <a:rPr lang="en-US" b="0" i="1" smtClean="0">
                                <a:latin typeface="Cambria Math" panose="02040503050406030204" pitchFamily="18" charset="0"/>
                              </a:rPr>
                              <m:t>2</m:t>
                            </m:r>
                          </m:sub>
                          <m:sup>
                            <m:r>
                              <a:rPr lang="en-US" b="0" i="1" smtClean="0">
                                <a:latin typeface="Cambria Math" panose="02040503050406030204" pitchFamily="18" charset="0"/>
                              </a:rPr>
                              <m:t>2</m:t>
                            </m:r>
                          </m:sup>
                        </m:sSubSup>
                      </m:e>
                    </m:d>
                  </m:oMath>
                </a14:m>
                <a:endParaRPr lang="en-US" dirty="0"/>
              </a:p>
              <a:p>
                <a:r>
                  <a:rPr lang="en-US" dirty="0">
                    <a:solidFill>
                      <a:schemeClr val="accent1"/>
                    </a:solidFill>
                  </a:rPr>
                  <a:t>Normalized propagation constant b</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𝑏</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𝛽</m:t>
                          </m:r>
                          <m:r>
                            <a:rPr lang="en-US" b="0" i="1" smtClean="0">
                              <a:latin typeface="Cambria Math" panose="02040503050406030204" pitchFamily="18" charset="0"/>
                            </a:rPr>
                            <m:t>𝑐</m:t>
                          </m:r>
                        </m:num>
                        <m:den>
                          <m:r>
                            <m:rPr>
                              <m:lit/>
                            </m:rPr>
                            <a:rPr lang="en-US" b="0" i="1" smtClean="0">
                              <a:latin typeface="Cambria Math" panose="02040503050406030204" pitchFamily="18" charset="0"/>
                            </a:rPr>
                            <m:t> </m:t>
                          </m:r>
                          <m:r>
                            <a:rPr lang="en-US" b="0" i="1" smtClean="0">
                              <a:latin typeface="Cambria Math" panose="02040503050406030204" pitchFamily="18" charset="0"/>
                            </a:rPr>
                            <m:t>𝜔</m:t>
                          </m:r>
                        </m:den>
                      </m:f>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2</m:t>
                          </m:r>
                        </m:sub>
                      </m:sSub>
                      <m:r>
                        <a:rPr lang="en-US" b="0" i="1" smtClean="0">
                          <a:latin typeface="Cambria Math" panose="02040503050406030204" pitchFamily="18" charset="0"/>
                        </a:rPr>
                        <m:t>)</m:t>
                      </m:r>
                    </m:oMath>
                  </m:oMathPara>
                </a14:m>
                <a:endParaRPr lang="en-US" dirty="0"/>
              </a:p>
              <a:p>
                <a:pPr marL="0" indent="0">
                  <a:buNone/>
                </a:pPr>
                <a:r>
                  <a:rPr lang="en-US" dirty="0"/>
                  <a:t>For </a:t>
                </a:r>
                <a14:m>
                  <m:oMath xmlns:m="http://schemas.openxmlformats.org/officeDocument/2006/math">
                    <m:r>
                      <a:rPr lang="en-US" b="0" i="1" smtClean="0">
                        <a:latin typeface="Cambria Math" panose="02040503050406030204" pitchFamily="18" charset="0"/>
                      </a:rPr>
                      <m:t>𝑏</m:t>
                    </m:r>
                    <m:r>
                      <a:rPr lang="en-US" b="0" i="1" smtClean="0">
                        <a:latin typeface="Cambria Math" panose="02040503050406030204" pitchFamily="18" charset="0"/>
                      </a:rPr>
                      <m:t>≤0</m:t>
                    </m:r>
                  </m:oMath>
                </a14:m>
                <a:r>
                  <a:rPr lang="en-US" dirty="0"/>
                  <a:t> the mode </a:t>
                </a:r>
                <a:r>
                  <a:rPr lang="el-GR" dirty="0"/>
                  <a:t>β </a:t>
                </a:r>
                <a:r>
                  <a:rPr lang="en-US" dirty="0"/>
                  <a:t>is unguided.</a:t>
                </a:r>
              </a:p>
              <a:p>
                <a:r>
                  <a:rPr lang="en-US" dirty="0">
                    <a:solidFill>
                      <a:schemeClr val="accent1"/>
                    </a:solidFill>
                  </a:rPr>
                  <a:t>V Parameter (Dimensionless)</a:t>
                </a:r>
              </a:p>
              <a:p>
                <a:pPr marL="377886" lvl="1" indent="0">
                  <a:buNone/>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𝑉</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𝑎</m:t>
                      </m:r>
                      <m:r>
                        <a:rPr lang="en-US" b="0" i="1" smtClean="0">
                          <a:solidFill>
                            <a:schemeClr val="tx1"/>
                          </a:solidFill>
                          <a:latin typeface="Cambria Math" panose="02040503050406030204" pitchFamily="18" charset="0"/>
                        </a:rPr>
                        <m:t>𝜅</m:t>
                      </m:r>
                      <m:r>
                        <a:rPr lang="en-US" b="0" i="1" smtClean="0">
                          <a:solidFill>
                            <a:schemeClr val="tx1"/>
                          </a:solidFill>
                          <a:latin typeface="Cambria Math" panose="02040503050406030204" pitchFamily="18" charset="0"/>
                        </a:rPr>
                        <m:t>=</m:t>
                      </m:r>
                      <m:f>
                        <m:fPr>
                          <m:ctrlPr>
                            <a:rPr lang="en-US" b="0" i="1" smtClean="0">
                              <a:solidFill>
                                <a:schemeClr val="tx1"/>
                              </a:solidFill>
                              <a:latin typeface="Cambria Math" panose="02040503050406030204" pitchFamily="18" charset="0"/>
                            </a:rPr>
                          </m:ctrlPr>
                        </m:fPr>
                        <m:num>
                          <m:r>
                            <a:rPr lang="en-US" b="0" i="1" smtClean="0">
                              <a:solidFill>
                                <a:schemeClr val="tx1"/>
                              </a:solidFill>
                              <a:latin typeface="Cambria Math" panose="02040503050406030204" pitchFamily="18" charset="0"/>
                            </a:rPr>
                            <m:t>𝜔</m:t>
                          </m:r>
                        </m:num>
                        <m:den>
                          <m:r>
                            <a:rPr lang="en-US" b="0" i="1" smtClean="0">
                              <a:solidFill>
                                <a:schemeClr val="tx1"/>
                              </a:solidFill>
                              <a:latin typeface="Cambria Math" panose="02040503050406030204" pitchFamily="18" charset="0"/>
                            </a:rPr>
                            <m:t>𝑐</m:t>
                          </m:r>
                        </m:den>
                      </m:f>
                      <m:r>
                        <a:rPr lang="en-US" b="0" i="1" smtClean="0">
                          <a:solidFill>
                            <a:schemeClr val="tx1"/>
                          </a:solidFill>
                          <a:latin typeface="Cambria Math" panose="02040503050406030204" pitchFamily="18" charset="0"/>
                        </a:rPr>
                        <m:t>𝑎</m:t>
                      </m:r>
                      <m:rad>
                        <m:radPr>
                          <m:degHide m:val="on"/>
                          <m:ctrlPr>
                            <a:rPr lang="en-US" b="0" i="1" smtClean="0">
                              <a:solidFill>
                                <a:schemeClr val="tx1"/>
                              </a:solidFill>
                              <a:latin typeface="Cambria Math" panose="02040503050406030204" pitchFamily="18" charset="0"/>
                            </a:rPr>
                          </m:ctrlPr>
                        </m:radPr>
                        <m:deg/>
                        <m:e>
                          <m:sSubSup>
                            <m:sSubSupPr>
                              <m:ctrlPr>
                                <a:rPr lang="en-US" b="0" i="1" smtClean="0">
                                  <a:solidFill>
                                    <a:schemeClr val="tx1"/>
                                  </a:solidFill>
                                  <a:latin typeface="Cambria Math" panose="02040503050406030204" pitchFamily="18" charset="0"/>
                                </a:rPr>
                              </m:ctrlPr>
                            </m:sSubSupPr>
                            <m:e>
                              <m:r>
                                <a:rPr lang="en-US" b="0" i="1" smtClean="0">
                                  <a:solidFill>
                                    <a:schemeClr val="tx1"/>
                                  </a:solidFill>
                                  <a:latin typeface="Cambria Math" panose="02040503050406030204" pitchFamily="18" charset="0"/>
                                </a:rPr>
                                <m:t>𝑛</m:t>
                              </m:r>
                            </m:e>
                            <m:sub>
                              <m:r>
                                <a:rPr lang="en-US" b="0" i="1" smtClean="0">
                                  <a:solidFill>
                                    <a:schemeClr val="tx1"/>
                                  </a:solidFill>
                                  <a:latin typeface="Cambria Math" panose="02040503050406030204" pitchFamily="18" charset="0"/>
                                </a:rPr>
                                <m:t>1</m:t>
                              </m:r>
                            </m:sub>
                            <m:sup>
                              <m:r>
                                <a:rPr lang="en-US" b="0" i="1" smtClean="0">
                                  <a:solidFill>
                                    <a:schemeClr val="tx1"/>
                                  </a:solidFill>
                                  <a:latin typeface="Cambria Math" panose="02040503050406030204" pitchFamily="18" charset="0"/>
                                </a:rPr>
                                <m:t>2</m:t>
                              </m:r>
                            </m:sup>
                          </m:sSubSup>
                          <m:r>
                            <a:rPr lang="en-US" b="0" i="1" smtClean="0">
                              <a:solidFill>
                                <a:schemeClr val="tx1"/>
                              </a:solidFill>
                              <a:latin typeface="Cambria Math" panose="02040503050406030204" pitchFamily="18" charset="0"/>
                            </a:rPr>
                            <m:t>−</m:t>
                          </m:r>
                          <m:sSubSup>
                            <m:sSubSupPr>
                              <m:ctrlPr>
                                <a:rPr lang="en-US" b="0" i="1" smtClean="0">
                                  <a:solidFill>
                                    <a:schemeClr val="tx1"/>
                                  </a:solidFill>
                                  <a:latin typeface="Cambria Math" panose="02040503050406030204" pitchFamily="18" charset="0"/>
                                </a:rPr>
                              </m:ctrlPr>
                            </m:sSubSupPr>
                            <m:e>
                              <m:r>
                                <a:rPr lang="en-US" b="0" i="1" smtClean="0">
                                  <a:solidFill>
                                    <a:schemeClr val="tx1"/>
                                  </a:solidFill>
                                  <a:latin typeface="Cambria Math" panose="02040503050406030204" pitchFamily="18" charset="0"/>
                                </a:rPr>
                                <m:t>𝑛</m:t>
                              </m:r>
                            </m:e>
                            <m:sub>
                              <m:r>
                                <a:rPr lang="en-US" b="0" i="1" smtClean="0">
                                  <a:solidFill>
                                    <a:schemeClr val="tx1"/>
                                  </a:solidFill>
                                  <a:latin typeface="Cambria Math" panose="02040503050406030204" pitchFamily="18" charset="0"/>
                                </a:rPr>
                                <m:t>2</m:t>
                              </m:r>
                            </m:sub>
                            <m:sup>
                              <m:r>
                                <a:rPr lang="en-US" b="0" i="1" smtClean="0">
                                  <a:solidFill>
                                    <a:schemeClr val="tx1"/>
                                  </a:solidFill>
                                  <a:latin typeface="Cambria Math" panose="02040503050406030204" pitchFamily="18" charset="0"/>
                                </a:rPr>
                                <m:t>2</m:t>
                              </m:r>
                            </m:sup>
                          </m:sSubSup>
                        </m:e>
                      </m:rad>
                      <m:r>
                        <a:rPr lang="en-US" b="0" i="1" smtClean="0">
                          <a:solidFill>
                            <a:schemeClr val="tx1"/>
                          </a:solidFill>
                          <a:latin typeface="Cambria Math" panose="02040503050406030204" pitchFamily="18" charset="0"/>
                        </a:rPr>
                        <m:t>=</m:t>
                      </m:r>
                      <m:f>
                        <m:fPr>
                          <m:ctrlPr>
                            <a:rPr lang="en-US" b="0" i="1" smtClean="0">
                              <a:solidFill>
                                <a:schemeClr val="tx1"/>
                              </a:solidFill>
                              <a:latin typeface="Cambria Math" panose="02040503050406030204" pitchFamily="18" charset="0"/>
                            </a:rPr>
                          </m:ctrlPr>
                        </m:fPr>
                        <m:num>
                          <m:r>
                            <a:rPr lang="en-US" b="0" i="1" smtClean="0">
                              <a:solidFill>
                                <a:schemeClr val="tx1"/>
                              </a:solidFill>
                              <a:latin typeface="Cambria Math" panose="02040503050406030204" pitchFamily="18" charset="0"/>
                            </a:rPr>
                            <m:t>𝜔</m:t>
                          </m:r>
                          <m:r>
                            <a:rPr lang="en-US" b="0" i="1" smtClean="0">
                              <a:solidFill>
                                <a:schemeClr val="tx1"/>
                              </a:solidFill>
                              <a:latin typeface="Cambria Math" panose="02040503050406030204" pitchFamily="18" charset="0"/>
                            </a:rPr>
                            <m:t>𝑎</m:t>
                          </m:r>
                        </m:num>
                        <m:den>
                          <m:r>
                            <a:rPr lang="en-US" b="0" i="1" smtClean="0">
                              <a:solidFill>
                                <a:schemeClr val="tx1"/>
                              </a:solidFill>
                              <a:latin typeface="Cambria Math" panose="02040503050406030204" pitchFamily="18" charset="0"/>
                            </a:rPr>
                            <m:t>𝑐</m:t>
                          </m:r>
                        </m:den>
                      </m:f>
                      <m:r>
                        <a:rPr lang="en-US" b="0" i="1" smtClean="0">
                          <a:solidFill>
                            <a:schemeClr val="tx1"/>
                          </a:solidFill>
                          <a:latin typeface="Cambria Math" panose="02040503050406030204" pitchFamily="18" charset="0"/>
                        </a:rPr>
                        <m:t>𝑁𝐴</m:t>
                      </m:r>
                    </m:oMath>
                  </m:oMathPara>
                </a14:m>
                <a:endParaRPr lang="en-US" dirty="0">
                  <a:solidFill>
                    <a:schemeClr val="tx1"/>
                  </a:solidFill>
                </a:endParaRPr>
              </a:p>
              <a:p>
                <a:pPr marL="377886" lvl="1" indent="0">
                  <a:buNone/>
                </a:pPr>
                <a:r>
                  <a:rPr lang="en-US" dirty="0"/>
                  <a:t>It determines the number of guided modes. </a:t>
                </a:r>
              </a:p>
              <a:p>
                <a:pPr lvl="1">
                  <a:buFont typeface="Wingdings" panose="05000000000000000000" pitchFamily="2" charset="2"/>
                  <a:buChar char="v"/>
                </a:pPr>
                <a:r>
                  <a:rPr lang="en-US" dirty="0"/>
                  <a:t>Fibers with large V have many modes. For </a:t>
                </a:r>
                <a14:m>
                  <m:oMath xmlns:m="http://schemas.openxmlformats.org/officeDocument/2006/math">
                    <m:r>
                      <a:rPr lang="en-US" b="0" i="1" smtClean="0">
                        <a:latin typeface="Cambria Math" panose="02040503050406030204" pitchFamily="18" charset="0"/>
                      </a:rPr>
                      <m:t>𝑉</m:t>
                    </m:r>
                    <m:r>
                      <a:rPr lang="en-US" b="0" i="1" smtClean="0">
                        <a:latin typeface="Cambria Math" panose="02040503050406030204" pitchFamily="18" charset="0"/>
                      </a:rPr>
                      <m:t>≫1</m:t>
                    </m:r>
                  </m:oMath>
                </a14:m>
                <a:r>
                  <a:rPr lang="en-US" dirty="0">
                    <a:solidFill>
                      <a:schemeClr val="tx1"/>
                    </a:solidFill>
                  </a:rPr>
                  <a:t> there are approximately  </a:t>
                </a:r>
                <a14:m>
                  <m:oMath xmlns:m="http://schemas.openxmlformats.org/officeDocument/2006/math">
                    <m:f>
                      <m:fPr>
                        <m:ctrlPr>
                          <a:rPr lang="en-US" b="0" i="1" smtClean="0">
                            <a:solidFill>
                              <a:schemeClr val="tx1"/>
                            </a:solidFill>
                            <a:latin typeface="Cambria Math" panose="02040503050406030204" pitchFamily="18" charset="0"/>
                          </a:rPr>
                        </m:ctrlPr>
                      </m:fPr>
                      <m:num>
                        <m:sSup>
                          <m:sSupPr>
                            <m:ctrlPr>
                              <a:rPr lang="en-US" b="0" i="1" smtClean="0">
                                <a:solidFill>
                                  <a:schemeClr val="tx1"/>
                                </a:solidFill>
                                <a:latin typeface="Cambria Math" panose="02040503050406030204" pitchFamily="18" charset="0"/>
                              </a:rPr>
                            </m:ctrlPr>
                          </m:sSupPr>
                          <m:e>
                            <m:r>
                              <a:rPr lang="en-US" b="0" i="1" smtClean="0">
                                <a:solidFill>
                                  <a:schemeClr val="tx1"/>
                                </a:solidFill>
                                <a:latin typeface="Cambria Math" panose="02040503050406030204" pitchFamily="18" charset="0"/>
                              </a:rPr>
                              <m:t>𝑉</m:t>
                            </m:r>
                          </m:e>
                          <m:sup>
                            <m:r>
                              <a:rPr lang="en-US" b="0" i="1" smtClean="0">
                                <a:solidFill>
                                  <a:schemeClr val="tx1"/>
                                </a:solidFill>
                                <a:latin typeface="Cambria Math" panose="02040503050406030204" pitchFamily="18" charset="0"/>
                              </a:rPr>
                              <m:t>2</m:t>
                            </m:r>
                          </m:sup>
                        </m:sSup>
                      </m:num>
                      <m:den>
                        <m:r>
                          <a:rPr lang="en-US" b="0" i="1" smtClean="0">
                            <a:solidFill>
                              <a:schemeClr val="tx1"/>
                            </a:solidFill>
                            <a:latin typeface="Cambria Math" panose="02040503050406030204" pitchFamily="18" charset="0"/>
                          </a:rPr>
                          <m:t>2</m:t>
                        </m:r>
                      </m:den>
                    </m:f>
                  </m:oMath>
                </a14:m>
                <a:r>
                  <a:rPr lang="en-US" dirty="0">
                    <a:solidFill>
                      <a:schemeClr val="tx1"/>
                    </a:solidFill>
                  </a:rPr>
                  <a:t> modes.</a:t>
                </a:r>
                <a:endParaRPr lang="en-US" dirty="0"/>
              </a:p>
              <a:p>
                <a:pPr lvl="1">
                  <a:buFont typeface="Wingdings" panose="05000000000000000000" pitchFamily="2" charset="2"/>
                  <a:buChar char="v"/>
                </a:pPr>
                <a:r>
                  <a:rPr lang="en-US" dirty="0">
                    <a:solidFill>
                      <a:schemeClr val="tx1"/>
                    </a:solidFill>
                  </a:rPr>
                  <a:t>For small enough V ( e.g. by lowering the radius a ) it is found that only the fundamental mode </a:t>
                </a:r>
                <a14:m>
                  <m:oMath xmlns:m="http://schemas.openxmlformats.org/officeDocument/2006/math">
                    <m:r>
                      <a:rPr lang="en-US" b="0" i="1" smtClean="0">
                        <a:solidFill>
                          <a:schemeClr val="tx1"/>
                        </a:solidFill>
                        <a:latin typeface="Cambria Math" panose="02040503050406030204" pitchFamily="18" charset="0"/>
                      </a:rPr>
                      <m:t>𝐻</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𝐸</m:t>
                        </m:r>
                      </m:e>
                      <m:sub>
                        <m:r>
                          <a:rPr lang="en-US" b="0" i="1" smtClean="0">
                            <a:solidFill>
                              <a:schemeClr val="tx1"/>
                            </a:solidFill>
                            <a:latin typeface="Cambria Math" panose="02040503050406030204" pitchFamily="18" charset="0"/>
                          </a:rPr>
                          <m:t>11</m:t>
                        </m:r>
                      </m:sub>
                    </m:sSub>
                  </m:oMath>
                </a14:m>
                <a:r>
                  <a:rPr lang="en-US" dirty="0">
                    <a:solidFill>
                      <a:schemeClr val="tx1"/>
                    </a:solidFill>
                  </a:rPr>
                  <a:t> is guided.</a:t>
                </a:r>
              </a:p>
            </p:txBody>
          </p:sp>
        </mc:Choice>
        <mc:Fallback xmlns="">
          <p:sp>
            <p:nvSpPr>
              <p:cNvPr id="3" name="Content Placeholder 2">
                <a:extLst>
                  <a:ext uri="{FF2B5EF4-FFF2-40B4-BE49-F238E27FC236}">
                    <a16:creationId xmlns:a16="http://schemas.microsoft.com/office/drawing/2014/main" id="{A2D298B6-8C81-4B1F-AB04-353A26B886AF}"/>
                  </a:ext>
                </a:extLst>
              </p:cNvPr>
              <p:cNvSpPr>
                <a:spLocks noGrp="1" noRot="1" noChangeAspect="1" noMove="1" noResize="1" noEditPoints="1" noAdjustHandles="1" noChangeArrowheads="1" noChangeShapeType="1" noTextEdit="1"/>
              </p:cNvSpPr>
              <p:nvPr>
                <p:ph idx="1"/>
              </p:nvPr>
            </p:nvSpPr>
            <p:spPr>
              <a:xfrm>
                <a:off x="1218883" y="815181"/>
                <a:ext cx="10360501" cy="5814219"/>
              </a:xfrm>
              <a:blipFill>
                <a:blip r:embed="rId2"/>
                <a:stretch>
                  <a:fillRect l="-941"/>
                </a:stretch>
              </a:blipFill>
            </p:spPr>
            <p:txBody>
              <a:bodyPr/>
              <a:lstStyle/>
              <a:p>
                <a:r>
                  <a:rPr lang="en-US">
                    <a:noFill/>
                  </a:rPr>
                  <a:t> </a:t>
                </a:r>
              </a:p>
            </p:txBody>
          </p:sp>
        </mc:Fallback>
      </mc:AlternateContent>
    </p:spTree>
    <p:extLst>
      <p:ext uri="{BB962C8B-B14F-4D97-AF65-F5344CB8AC3E}">
        <p14:creationId xmlns:p14="http://schemas.microsoft.com/office/powerpoint/2010/main" val="1206702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D9CAB-6D0E-4373-B0F1-6D26F2FEEC1D}"/>
              </a:ext>
            </a:extLst>
          </p:cNvPr>
          <p:cNvSpPr>
            <a:spLocks noGrp="1"/>
          </p:cNvSpPr>
          <p:nvPr>
            <p:ph type="title"/>
          </p:nvPr>
        </p:nvSpPr>
        <p:spPr>
          <a:xfrm>
            <a:off x="1218883" y="274637"/>
            <a:ext cx="10360501" cy="563563"/>
          </a:xfrm>
        </p:spPr>
        <p:txBody>
          <a:bodyPr>
            <a:normAutofit fontScale="90000"/>
          </a:bodyPr>
          <a:lstStyle/>
          <a:p>
            <a:r>
              <a:rPr lang="en-US" dirty="0">
                <a:solidFill>
                  <a:schemeClr val="accent1"/>
                </a:solidFill>
              </a:rPr>
              <a:t>Fiber Modes</a:t>
            </a:r>
            <a:endParaRPr lang="en-US" dirty="0"/>
          </a:p>
        </p:txBody>
      </p:sp>
      <p:pic>
        <p:nvPicPr>
          <p:cNvPr id="5" name="Content Placeholder 4">
            <a:extLst>
              <a:ext uri="{FF2B5EF4-FFF2-40B4-BE49-F238E27FC236}">
                <a16:creationId xmlns:a16="http://schemas.microsoft.com/office/drawing/2014/main" id="{5B0F9EAB-BE4D-42EE-BCC8-169576C2107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2412" y="914400"/>
            <a:ext cx="8763000" cy="5685090"/>
          </a:xfrm>
        </p:spPr>
      </p:pic>
    </p:spTree>
    <p:extLst>
      <p:ext uri="{BB962C8B-B14F-4D97-AF65-F5344CB8AC3E}">
        <p14:creationId xmlns:p14="http://schemas.microsoft.com/office/powerpoint/2010/main" val="1875800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1C886-D5D7-449A-A971-4E4FB747A653}"/>
              </a:ext>
            </a:extLst>
          </p:cNvPr>
          <p:cNvSpPr>
            <a:spLocks noGrp="1"/>
          </p:cNvSpPr>
          <p:nvPr>
            <p:ph type="title"/>
          </p:nvPr>
        </p:nvSpPr>
        <p:spPr>
          <a:xfrm>
            <a:off x="1218883" y="274637"/>
            <a:ext cx="10360501" cy="563563"/>
          </a:xfrm>
        </p:spPr>
        <p:txBody>
          <a:bodyPr>
            <a:normAutofit fontScale="90000"/>
          </a:bodyPr>
          <a:lstStyle/>
          <a:p>
            <a:r>
              <a:rPr lang="en-US" dirty="0">
                <a:solidFill>
                  <a:schemeClr val="accent1"/>
                </a:solidFill>
              </a:rPr>
              <a:t>Single Mode Fibers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63B6007-AD9D-4748-AF6C-EDC4352072FC}"/>
                  </a:ext>
                </a:extLst>
              </p:cNvPr>
              <p:cNvSpPr>
                <a:spLocks noGrp="1"/>
              </p:cNvSpPr>
              <p:nvPr>
                <p:ph idx="1"/>
              </p:nvPr>
            </p:nvSpPr>
            <p:spPr>
              <a:xfrm>
                <a:off x="1065213" y="838200"/>
                <a:ext cx="10496108" cy="5562600"/>
              </a:xfrm>
            </p:spPr>
            <p:txBody>
              <a:bodyPr/>
              <a:lstStyle/>
              <a:p>
                <a:pPr marL="0" indent="0">
                  <a:buNone/>
                </a:pPr>
                <a:r>
                  <a:rPr lang="en-US" dirty="0"/>
                  <a:t>Single mode fibers support only the fundamental mode. The value V must be determined for which the modes </a:t>
                </a:r>
                <a14:m>
                  <m:oMath xmlns:m="http://schemas.openxmlformats.org/officeDocument/2006/math">
                    <m:r>
                      <a:rPr lang="en-US" b="0" i="1" smtClean="0">
                        <a:latin typeface="Cambria Math" panose="02040503050406030204" pitchFamily="18" charset="0"/>
                      </a:rPr>
                      <m:t>𝑇</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01</m:t>
                        </m:r>
                      </m:sub>
                    </m:sSub>
                  </m:oMath>
                </a14:m>
                <a:r>
                  <a:rPr lang="en-US" dirty="0"/>
                  <a:t> and </a:t>
                </a:r>
                <a14:m>
                  <m:oMath xmlns:m="http://schemas.openxmlformats.org/officeDocument/2006/math">
                    <m:r>
                      <a:rPr lang="en-US" b="0" i="1" smtClean="0">
                        <a:latin typeface="Cambria Math" panose="02040503050406030204" pitchFamily="18" charset="0"/>
                      </a:rPr>
                      <m:t>𝑇</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𝑀</m:t>
                        </m:r>
                      </m:e>
                      <m:sub>
                        <m:r>
                          <a:rPr lang="en-US" b="0" i="1" smtClean="0">
                            <a:latin typeface="Cambria Math" panose="02040503050406030204" pitchFamily="18" charset="0"/>
                          </a:rPr>
                          <m:t>01</m:t>
                        </m:r>
                      </m:sub>
                    </m:sSub>
                  </m:oMath>
                </a14:m>
                <a:r>
                  <a:rPr lang="en-US" dirty="0"/>
                  <a:t> reach cut-off (see previous slide). By setting </a:t>
                </a:r>
                <a:r>
                  <a:rPr lang="el-GR" dirty="0"/>
                  <a:t> </a:t>
                </a:r>
                <a:r>
                  <a:rPr lang="en-US" dirty="0"/>
                  <a:t>m = 0 in the characteristic equation we get</a:t>
                </a:r>
              </a:p>
              <a:p>
                <a:pPr marL="0" indent="0">
                  <a:buNone/>
                </a:pPr>
                <a:r>
                  <a:rPr lang="en-US" dirty="0"/>
                  <a:t> 	 </a:t>
                </a:r>
                <a14:m>
                  <m:oMath xmlns:m="http://schemas.openxmlformats.org/officeDocument/2006/math">
                    <m:r>
                      <a:rPr lang="en-US" b="0" i="1" smtClean="0">
                        <a:latin typeface="Cambria Math" panose="02040503050406030204" pitchFamily="18" charset="0"/>
                      </a:rPr>
                      <m:t>𝜅</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𝐽</m:t>
                        </m:r>
                      </m:e>
                      <m:sub>
                        <m:r>
                          <a:rPr lang="en-US" b="0" i="1" smtClean="0">
                            <a:latin typeface="Cambria Math" panose="02040503050406030204" pitchFamily="18" charset="0"/>
                          </a:rPr>
                          <m:t>0</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𝜅</m:t>
                        </m:r>
                        <m:r>
                          <a:rPr lang="en-US" b="0" i="1" smtClean="0">
                            <a:latin typeface="Cambria Math" panose="02040503050406030204" pitchFamily="18" charset="0"/>
                          </a:rPr>
                          <m:t>𝑎</m:t>
                        </m:r>
                      </m:e>
                    </m:d>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𝐾</m:t>
                        </m:r>
                      </m:e>
                      <m:sub>
                        <m:r>
                          <a:rPr lang="en-US" b="0" i="1" smtClean="0">
                            <a:latin typeface="Cambria Math" panose="02040503050406030204" pitchFamily="18" charset="0"/>
                          </a:rPr>
                          <m:t>0</m:t>
                        </m:r>
                      </m:sub>
                      <m:sup>
                        <m:r>
                          <a:rPr lang="en-US" b="0" i="1" smtClean="0">
                            <a:latin typeface="Cambria Math" panose="02040503050406030204" pitchFamily="18" charset="0"/>
                          </a:rPr>
                          <m:t>′</m:t>
                        </m:r>
                      </m:sup>
                    </m:sSubSup>
                    <m:d>
                      <m:dPr>
                        <m:ctrlPr>
                          <a:rPr lang="en-US" b="0" i="1" smtClean="0">
                            <a:latin typeface="Cambria Math" panose="02040503050406030204" pitchFamily="18" charset="0"/>
                          </a:rPr>
                        </m:ctrlPr>
                      </m:dPr>
                      <m:e>
                        <m:r>
                          <a:rPr lang="en-US" b="0" i="1" smtClean="0">
                            <a:latin typeface="Cambria Math" panose="02040503050406030204" pitchFamily="18" charset="0"/>
                          </a:rPr>
                          <m:t>𝛾</m:t>
                        </m:r>
                        <m:r>
                          <a:rPr lang="en-US" b="0" i="1" smtClean="0">
                            <a:latin typeface="Cambria Math" panose="02040503050406030204" pitchFamily="18" charset="0"/>
                          </a:rPr>
                          <m:t>𝑎</m:t>
                        </m:r>
                      </m:e>
                    </m:d>
                    <m:r>
                      <a:rPr lang="en-US" b="0" i="1" smtClean="0">
                        <a:latin typeface="Cambria Math" panose="02040503050406030204" pitchFamily="18" charset="0"/>
                      </a:rPr>
                      <m:t>+</m:t>
                    </m:r>
                    <m:r>
                      <a:rPr lang="en-US" b="0" i="1" smtClean="0">
                        <a:latin typeface="Cambria Math" panose="02040503050406030204" pitchFamily="18" charset="0"/>
                      </a:rPr>
                      <m:t>𝛾</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𝐽</m:t>
                        </m:r>
                      </m:e>
                      <m:sub>
                        <m:r>
                          <a:rPr lang="en-US" b="0" i="1" smtClean="0">
                            <a:latin typeface="Cambria Math" panose="02040503050406030204" pitchFamily="18" charset="0"/>
                          </a:rPr>
                          <m:t>0</m:t>
                        </m:r>
                      </m:sub>
                      <m:sup>
                        <m:r>
                          <a:rPr lang="en-US" b="0" i="1" smtClean="0">
                            <a:latin typeface="Cambria Math" panose="02040503050406030204" pitchFamily="18" charset="0"/>
                          </a:rPr>
                          <m:t>′</m:t>
                        </m:r>
                      </m:sup>
                    </m:sSubSup>
                    <m:d>
                      <m:dPr>
                        <m:ctrlPr>
                          <a:rPr lang="en-US" b="0" i="1" smtClean="0">
                            <a:latin typeface="Cambria Math" panose="02040503050406030204" pitchFamily="18" charset="0"/>
                          </a:rPr>
                        </m:ctrlPr>
                      </m:dPr>
                      <m:e>
                        <m:r>
                          <a:rPr lang="en-US" b="0" i="1" smtClean="0">
                            <a:latin typeface="Cambria Math" panose="02040503050406030204" pitchFamily="18" charset="0"/>
                          </a:rPr>
                          <m:t>𝜅</m:t>
                        </m:r>
                        <m:r>
                          <a:rPr lang="en-US" b="0" i="1" smtClean="0">
                            <a:latin typeface="Cambria Math" panose="02040503050406030204" pitchFamily="18" charset="0"/>
                          </a:rPr>
                          <m:t>𝑎</m:t>
                        </m:r>
                      </m:e>
                    </m:d>
                    <m:sSub>
                      <m:sSubPr>
                        <m:ctrlPr>
                          <a:rPr lang="en-US" b="0" i="1" smtClean="0">
                            <a:latin typeface="Cambria Math" panose="02040503050406030204" pitchFamily="18" charset="0"/>
                          </a:rPr>
                        </m:ctrlPr>
                      </m:sSubPr>
                      <m:e>
                        <m:r>
                          <a:rPr lang="en-US" b="0" i="1" smtClean="0">
                            <a:latin typeface="Cambria Math" panose="02040503050406030204" pitchFamily="18" charset="0"/>
                          </a:rPr>
                          <m:t>𝐾</m:t>
                        </m:r>
                      </m:e>
                      <m:sub>
                        <m:r>
                          <a:rPr lang="en-US" b="0" i="1" smtClean="0">
                            <a:latin typeface="Cambria Math" panose="02040503050406030204" pitchFamily="18" charset="0"/>
                          </a:rPr>
                          <m:t>0</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𝛾</m:t>
                        </m:r>
                        <m:r>
                          <a:rPr lang="en-US" b="0" i="1" smtClean="0">
                            <a:latin typeface="Cambria Math" panose="02040503050406030204" pitchFamily="18" charset="0"/>
                          </a:rPr>
                          <m:t>𝑎</m:t>
                        </m:r>
                      </m:e>
                    </m:d>
                    <m:r>
                      <a:rPr lang="en-US" b="0" i="1" smtClean="0">
                        <a:latin typeface="Cambria Math" panose="02040503050406030204" pitchFamily="18" charset="0"/>
                      </a:rPr>
                      <m:t>=0</m:t>
                    </m:r>
                  </m:oMath>
                </a14:m>
                <a:endParaRPr lang="en-US" dirty="0"/>
              </a:p>
              <a:p>
                <a:pPr marL="0" indent="0">
                  <a:buNone/>
                </a:pPr>
                <a:r>
                  <a:rPr lang="en-US" dirty="0"/>
                  <a:t> 	</a:t>
                </a:r>
                <a14:m>
                  <m:oMath xmlns:m="http://schemas.openxmlformats.org/officeDocument/2006/math">
                    <m:r>
                      <a:rPr lang="en-US" b="0" i="1" smtClean="0">
                        <a:latin typeface="Cambria Math" panose="02040503050406030204" pitchFamily="18" charset="0"/>
                      </a:rPr>
                      <m:t>𝜅</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𝑛</m:t>
                        </m:r>
                      </m:e>
                      <m:sub>
                        <m:r>
                          <a:rPr lang="en-US" b="0" i="1" smtClean="0">
                            <a:latin typeface="Cambria Math" panose="02040503050406030204" pitchFamily="18" charset="0"/>
                          </a:rPr>
                          <m:t>2</m:t>
                        </m:r>
                      </m:sub>
                      <m:sup>
                        <m:r>
                          <a:rPr lang="en-US" b="0" i="1" smtClean="0">
                            <a:latin typeface="Cambria Math" panose="02040503050406030204" pitchFamily="18" charset="0"/>
                          </a:rPr>
                          <m:t>2</m:t>
                        </m:r>
                      </m:sup>
                    </m:sSubSup>
                    <m:sSub>
                      <m:sSubPr>
                        <m:ctrlPr>
                          <a:rPr lang="en-US" b="0" i="1" smtClean="0">
                            <a:latin typeface="Cambria Math" panose="02040503050406030204" pitchFamily="18" charset="0"/>
                          </a:rPr>
                        </m:ctrlPr>
                      </m:sSubPr>
                      <m:e>
                        <m:r>
                          <a:rPr lang="en-US" b="0" i="1" smtClean="0">
                            <a:latin typeface="Cambria Math" panose="02040503050406030204" pitchFamily="18" charset="0"/>
                          </a:rPr>
                          <m:t>𝐽</m:t>
                        </m:r>
                      </m:e>
                      <m:sub>
                        <m:r>
                          <a:rPr lang="en-US" b="0" i="1" smtClean="0">
                            <a:latin typeface="Cambria Math" panose="02040503050406030204" pitchFamily="18" charset="0"/>
                          </a:rPr>
                          <m:t>0</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𝜅</m:t>
                        </m:r>
                        <m:r>
                          <a:rPr lang="en-US" b="0" i="1" smtClean="0">
                            <a:latin typeface="Cambria Math" panose="02040503050406030204" pitchFamily="18" charset="0"/>
                          </a:rPr>
                          <m:t>𝑎</m:t>
                        </m:r>
                      </m:e>
                    </m:d>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𝐾</m:t>
                        </m:r>
                      </m:e>
                      <m:sub>
                        <m:r>
                          <a:rPr lang="en-US" b="0" i="1" smtClean="0">
                            <a:latin typeface="Cambria Math" panose="02040503050406030204" pitchFamily="18" charset="0"/>
                          </a:rPr>
                          <m:t>0</m:t>
                        </m:r>
                      </m:sub>
                      <m:sup>
                        <m:r>
                          <a:rPr lang="en-US" b="0" i="1" smtClean="0">
                            <a:latin typeface="Cambria Math" panose="02040503050406030204" pitchFamily="18" charset="0"/>
                          </a:rPr>
                          <m:t>′</m:t>
                        </m:r>
                      </m:sup>
                    </m:sSubSup>
                    <m:d>
                      <m:dPr>
                        <m:ctrlPr>
                          <a:rPr lang="en-US" b="0" i="1" smtClean="0">
                            <a:latin typeface="Cambria Math" panose="02040503050406030204" pitchFamily="18" charset="0"/>
                          </a:rPr>
                        </m:ctrlPr>
                      </m:dPr>
                      <m:e>
                        <m:r>
                          <a:rPr lang="en-US" b="0" i="1" smtClean="0">
                            <a:latin typeface="Cambria Math" panose="02040503050406030204" pitchFamily="18" charset="0"/>
                          </a:rPr>
                          <m:t>𝛾</m:t>
                        </m:r>
                        <m:r>
                          <a:rPr lang="en-US" b="0" i="1" smtClean="0">
                            <a:latin typeface="Cambria Math" panose="02040503050406030204" pitchFamily="18" charset="0"/>
                          </a:rPr>
                          <m:t>𝑎</m:t>
                        </m:r>
                      </m:e>
                    </m:d>
                    <m:r>
                      <a:rPr lang="en-US" b="0" i="1" smtClean="0">
                        <a:latin typeface="Cambria Math" panose="02040503050406030204" pitchFamily="18" charset="0"/>
                      </a:rPr>
                      <m:t>+</m:t>
                    </m:r>
                    <m:r>
                      <a:rPr lang="en-US" b="0" i="1" smtClean="0">
                        <a:latin typeface="Cambria Math" panose="02040503050406030204" pitchFamily="18" charset="0"/>
                      </a:rPr>
                      <m:t>𝛾</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𝑛</m:t>
                        </m:r>
                      </m:e>
                      <m:sub>
                        <m:r>
                          <a:rPr lang="en-US" b="0" i="1" smtClean="0">
                            <a:latin typeface="Cambria Math" panose="02040503050406030204" pitchFamily="18" charset="0"/>
                          </a:rPr>
                          <m:t>1</m:t>
                        </m:r>
                      </m:sub>
                      <m:sup>
                        <m:r>
                          <a:rPr lang="en-US" b="0" i="1" smtClean="0">
                            <a:latin typeface="Cambria Math" panose="02040503050406030204" pitchFamily="18" charset="0"/>
                          </a:rPr>
                          <m:t>2</m:t>
                        </m:r>
                      </m:sup>
                    </m:sSubSup>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𝐽</m:t>
                        </m:r>
                      </m:e>
                      <m:sub>
                        <m:r>
                          <a:rPr lang="en-US" b="0" i="1" smtClean="0">
                            <a:latin typeface="Cambria Math" panose="02040503050406030204" pitchFamily="18" charset="0"/>
                          </a:rPr>
                          <m:t>0</m:t>
                        </m:r>
                      </m:sub>
                      <m:sup>
                        <m:r>
                          <a:rPr lang="en-US" b="0" i="1" smtClean="0">
                            <a:latin typeface="Cambria Math" panose="02040503050406030204" pitchFamily="18" charset="0"/>
                          </a:rPr>
                          <m:t>′</m:t>
                        </m:r>
                      </m:sup>
                    </m:sSubSup>
                    <m:d>
                      <m:dPr>
                        <m:ctrlPr>
                          <a:rPr lang="en-US" b="0" i="1" smtClean="0">
                            <a:latin typeface="Cambria Math" panose="02040503050406030204" pitchFamily="18" charset="0"/>
                          </a:rPr>
                        </m:ctrlPr>
                      </m:dPr>
                      <m:e>
                        <m:r>
                          <a:rPr lang="en-US" b="0" i="1" smtClean="0">
                            <a:latin typeface="Cambria Math" panose="02040503050406030204" pitchFamily="18" charset="0"/>
                          </a:rPr>
                          <m:t>𝜅</m:t>
                        </m:r>
                        <m:r>
                          <a:rPr lang="en-US" b="0" i="1" smtClean="0">
                            <a:latin typeface="Cambria Math" panose="02040503050406030204" pitchFamily="18" charset="0"/>
                          </a:rPr>
                          <m:t>𝑎</m:t>
                        </m:r>
                      </m:e>
                    </m:d>
                    <m:sSub>
                      <m:sSubPr>
                        <m:ctrlPr>
                          <a:rPr lang="en-US" b="0" i="1" smtClean="0">
                            <a:latin typeface="Cambria Math" panose="02040503050406030204" pitchFamily="18" charset="0"/>
                          </a:rPr>
                        </m:ctrlPr>
                      </m:sSubPr>
                      <m:e>
                        <m:r>
                          <a:rPr lang="en-US" b="0" i="1" smtClean="0">
                            <a:latin typeface="Cambria Math" panose="02040503050406030204" pitchFamily="18" charset="0"/>
                          </a:rPr>
                          <m:t>𝐾</m:t>
                        </m:r>
                      </m:e>
                      <m:sub>
                        <m:r>
                          <a:rPr lang="en-US" b="0" i="1" smtClean="0">
                            <a:latin typeface="Cambria Math" panose="02040503050406030204" pitchFamily="18" charset="0"/>
                          </a:rPr>
                          <m:t>0</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𝛾</m:t>
                        </m:r>
                        <m:r>
                          <a:rPr lang="en-US" b="0" i="1" smtClean="0">
                            <a:latin typeface="Cambria Math" panose="02040503050406030204" pitchFamily="18" charset="0"/>
                          </a:rPr>
                          <m:t>𝑎</m:t>
                        </m:r>
                      </m:e>
                    </m:d>
                    <m:r>
                      <a:rPr lang="en-US" b="0" i="1" smtClean="0">
                        <a:latin typeface="Cambria Math" panose="02040503050406030204" pitchFamily="18" charset="0"/>
                      </a:rPr>
                      <m:t>=0</m:t>
                    </m:r>
                  </m:oMath>
                </a14:m>
                <a:endParaRPr lang="en-US" dirty="0"/>
              </a:p>
              <a:p>
                <a:pPr marL="0" indent="0">
                  <a:buNone/>
                </a:pPr>
                <a:r>
                  <a:rPr lang="en-US" dirty="0"/>
                  <a:t>Since in cut-off </a:t>
                </a:r>
                <a14:m>
                  <m:oMath xmlns:m="http://schemas.openxmlformats.org/officeDocument/2006/math">
                    <m:r>
                      <a:rPr lang="en-US" b="0" i="1" smtClean="0">
                        <a:latin typeface="Cambria Math" panose="02040503050406030204" pitchFamily="18" charset="0"/>
                      </a:rPr>
                      <m:t>𝛾</m:t>
                    </m:r>
                    <m:r>
                      <a:rPr lang="en-US" b="0" i="1" smtClean="0">
                        <a:latin typeface="Cambria Math" panose="02040503050406030204" pitchFamily="18" charset="0"/>
                      </a:rPr>
                      <m:t>=0</m:t>
                    </m:r>
                  </m:oMath>
                </a14:m>
                <a:r>
                  <a:rPr lang="en-US" dirty="0"/>
                  <a:t> and </a:t>
                </a:r>
                <a14:m>
                  <m:oMath xmlns:m="http://schemas.openxmlformats.org/officeDocument/2006/math">
                    <m:r>
                      <a:rPr lang="en-US" b="0" i="1" smtClean="0">
                        <a:latin typeface="Cambria Math" panose="02040503050406030204" pitchFamily="18" charset="0"/>
                      </a:rPr>
                      <m:t>𝜅</m:t>
                    </m:r>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𝑉</m:t>
                    </m:r>
                  </m:oMath>
                </a14:m>
                <a:r>
                  <a:rPr lang="en-US" dirty="0"/>
                  <a:t> the </a:t>
                </a:r>
                <a:r>
                  <a:rPr lang="en-US" dirty="0">
                    <a:solidFill>
                      <a:schemeClr val="accent1"/>
                    </a:solidFill>
                  </a:rPr>
                  <a:t>single mode condition </a:t>
                </a:r>
                <a:r>
                  <a:rPr lang="en-US" dirty="0"/>
                  <a:t>is simply</a:t>
                </a:r>
              </a:p>
              <a:p>
                <a:pPr marL="0" indent="0">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𝐽</m:t>
                          </m:r>
                        </m:e>
                        <m:sub>
                          <m:r>
                            <a:rPr lang="en-US" b="0" i="1" smtClean="0">
                              <a:latin typeface="Cambria Math" panose="02040503050406030204" pitchFamily="18" charset="0"/>
                            </a:rPr>
                            <m:t>0</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𝑉</m:t>
                          </m:r>
                        </m:e>
                      </m:d>
                      <m:r>
                        <a:rPr lang="en-US" b="0" i="1" smtClean="0">
                          <a:latin typeface="Cambria Math" panose="02040503050406030204" pitchFamily="18" charset="0"/>
                        </a:rPr>
                        <m:t>=0</m:t>
                      </m:r>
                    </m:oMath>
                  </m:oMathPara>
                </a14:m>
                <a:endParaRPr lang="en-US" dirty="0"/>
              </a:p>
              <a:p>
                <a:pPr marL="0" indent="0">
                  <a:buNone/>
                </a:pPr>
                <a:r>
                  <a:rPr lang="en-US" dirty="0"/>
                  <a:t>The smallest value V that satisfies this condition is 2.405.</a:t>
                </a:r>
              </a:p>
              <a:p>
                <a:pPr marL="0" indent="0">
                  <a:buNone/>
                </a:pPr>
                <a:r>
                  <a:rPr lang="en-US" dirty="0"/>
                  <a:t>A fiber designed such as </a:t>
                </a:r>
                <a14:m>
                  <m:oMath xmlns:m="http://schemas.openxmlformats.org/officeDocument/2006/math">
                    <m:r>
                      <a:rPr lang="en-US" b="0" i="1" smtClean="0">
                        <a:latin typeface="Cambria Math" panose="02040503050406030204" pitchFamily="18" charset="0"/>
                      </a:rPr>
                      <m:t>𝑉</m:t>
                    </m:r>
                    <m:r>
                      <a:rPr lang="en-US" b="0" i="1" smtClean="0">
                        <a:latin typeface="Cambria Math" panose="02040503050406030204" pitchFamily="18" charset="0"/>
                      </a:rPr>
                      <m:t>&lt;2.405</m:t>
                    </m:r>
                  </m:oMath>
                </a14:m>
                <a:r>
                  <a:rPr lang="en-US" dirty="0"/>
                  <a:t> supports only the fundamental mode </a:t>
                </a:r>
                <a14:m>
                  <m:oMath xmlns:m="http://schemas.openxmlformats.org/officeDocument/2006/math">
                    <m:r>
                      <a:rPr lang="en-US" b="0" i="1" smtClean="0">
                        <a:latin typeface="Cambria Math" panose="02040503050406030204" pitchFamily="18" charset="0"/>
                      </a:rPr>
                      <m:t>𝐻</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11</m:t>
                        </m:r>
                      </m:sub>
                    </m:sSub>
                  </m:oMath>
                </a14:m>
                <a:r>
                  <a:rPr lang="en-US" dirty="0"/>
                  <a:t>.</a:t>
                </a:r>
              </a:p>
            </p:txBody>
          </p:sp>
        </mc:Choice>
        <mc:Fallback xmlns="">
          <p:sp>
            <p:nvSpPr>
              <p:cNvPr id="3" name="Content Placeholder 2">
                <a:extLst>
                  <a:ext uri="{FF2B5EF4-FFF2-40B4-BE49-F238E27FC236}">
                    <a16:creationId xmlns:a16="http://schemas.microsoft.com/office/drawing/2014/main" id="{763B6007-AD9D-4748-AF6C-EDC4352072FC}"/>
                  </a:ext>
                </a:extLst>
              </p:cNvPr>
              <p:cNvSpPr>
                <a:spLocks noGrp="1" noRot="1" noChangeAspect="1" noMove="1" noResize="1" noEditPoints="1" noAdjustHandles="1" noChangeArrowheads="1" noChangeShapeType="1" noTextEdit="1"/>
              </p:cNvSpPr>
              <p:nvPr>
                <p:ph idx="1"/>
              </p:nvPr>
            </p:nvSpPr>
            <p:spPr>
              <a:xfrm>
                <a:off x="1065213" y="838200"/>
                <a:ext cx="10496108" cy="5562600"/>
              </a:xfrm>
              <a:blipFill>
                <a:blip r:embed="rId2"/>
                <a:stretch>
                  <a:fillRect l="-929" t="-1645" r="-174"/>
                </a:stretch>
              </a:blipFill>
            </p:spPr>
            <p:txBody>
              <a:bodyPr/>
              <a:lstStyle/>
              <a:p>
                <a:r>
                  <a:rPr lang="en-US">
                    <a:noFill/>
                  </a:rPr>
                  <a:t> </a:t>
                </a:r>
              </a:p>
            </p:txBody>
          </p:sp>
        </mc:Fallback>
      </mc:AlternateContent>
    </p:spTree>
    <p:extLst>
      <p:ext uri="{BB962C8B-B14F-4D97-AF65-F5344CB8AC3E}">
        <p14:creationId xmlns:p14="http://schemas.microsoft.com/office/powerpoint/2010/main" val="898541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0724B-2A38-4ECF-BC25-608BE5303E97}"/>
              </a:ext>
            </a:extLst>
          </p:cNvPr>
          <p:cNvSpPr>
            <a:spLocks noGrp="1"/>
          </p:cNvSpPr>
          <p:nvPr>
            <p:ph type="title"/>
          </p:nvPr>
        </p:nvSpPr>
        <p:spPr>
          <a:xfrm>
            <a:off x="1370012" y="1362766"/>
            <a:ext cx="7490672" cy="1087935"/>
          </a:xfrm>
        </p:spPr>
        <p:txBody>
          <a:bodyPr/>
          <a:lstStyle/>
          <a:p>
            <a:r>
              <a:rPr lang="en-US" dirty="0"/>
              <a:t>Fiber Types</a:t>
            </a:r>
          </a:p>
        </p:txBody>
      </p:sp>
      <p:sp>
        <p:nvSpPr>
          <p:cNvPr id="3" name="Text Placeholder 2">
            <a:extLst>
              <a:ext uri="{FF2B5EF4-FFF2-40B4-BE49-F238E27FC236}">
                <a16:creationId xmlns:a16="http://schemas.microsoft.com/office/drawing/2014/main" id="{2E36A799-2139-496F-88C5-8196181E4733}"/>
              </a:ext>
            </a:extLst>
          </p:cNvPr>
          <p:cNvSpPr>
            <a:spLocks noGrp="1"/>
          </p:cNvSpPr>
          <p:nvPr>
            <p:ph type="body" idx="1"/>
          </p:nvPr>
        </p:nvSpPr>
        <p:spPr>
          <a:xfrm>
            <a:off x="1293812" y="3276600"/>
            <a:ext cx="7298119" cy="2362200"/>
          </a:xfrm>
        </p:spPr>
        <p:txBody>
          <a:bodyPr>
            <a:normAutofit/>
          </a:bodyPr>
          <a:lstStyle/>
          <a:p>
            <a:pPr marL="457200" indent="-457200">
              <a:buFont typeface="Arial" panose="020B0604020202020204" pitchFamily="34" charset="0"/>
              <a:buChar char="•"/>
            </a:pPr>
            <a:r>
              <a:rPr lang="en-US" dirty="0"/>
              <a:t>STEP INDEX FIBERs</a:t>
            </a:r>
          </a:p>
          <a:p>
            <a:pPr marL="457200" indent="-457200">
              <a:buFont typeface="Arial" panose="020B0604020202020204" pitchFamily="34" charset="0"/>
              <a:buChar char="•"/>
            </a:pPr>
            <a:r>
              <a:rPr lang="en-US" dirty="0"/>
              <a:t>GRADED – INDEX FIBERs</a:t>
            </a:r>
          </a:p>
          <a:p>
            <a:pPr marL="457200" indent="-457200">
              <a:buFont typeface="Arial" panose="020B0604020202020204" pitchFamily="34" charset="0"/>
              <a:buChar char="•"/>
            </a:pPr>
            <a:r>
              <a:rPr lang="en-US" dirty="0"/>
              <a:t>SINGLE MODE FIBERs</a:t>
            </a:r>
          </a:p>
          <a:p>
            <a:pPr marL="457200" indent="-457200">
              <a:buFont typeface="Arial" panose="020B0604020202020204" pitchFamily="34" charset="0"/>
              <a:buChar char="•"/>
            </a:pPr>
            <a:r>
              <a:rPr lang="en-US" dirty="0"/>
              <a:t>MULTICORE FIBERS</a:t>
            </a:r>
          </a:p>
          <a:p>
            <a:pPr marL="457200" indent="-457200">
              <a:buFont typeface="Arial" panose="020B0604020202020204" pitchFamily="34" charset="0"/>
              <a:buChar char="•"/>
            </a:pPr>
            <a:r>
              <a:rPr lang="en-US" dirty="0"/>
              <a:t>RARE-EARTH FIBERS</a:t>
            </a:r>
          </a:p>
        </p:txBody>
      </p:sp>
    </p:spTree>
    <p:extLst>
      <p:ext uri="{BB962C8B-B14F-4D97-AF65-F5344CB8AC3E}">
        <p14:creationId xmlns:p14="http://schemas.microsoft.com/office/powerpoint/2010/main" val="1720879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7EECD-13CC-4E17-B95A-3133CEF5BEBB}"/>
              </a:ext>
            </a:extLst>
          </p:cNvPr>
          <p:cNvSpPr>
            <a:spLocks noGrp="1"/>
          </p:cNvSpPr>
          <p:nvPr>
            <p:ph type="title"/>
          </p:nvPr>
        </p:nvSpPr>
        <p:spPr>
          <a:xfrm>
            <a:off x="1218883" y="274637"/>
            <a:ext cx="10360501" cy="639763"/>
          </a:xfrm>
        </p:spPr>
        <p:txBody>
          <a:bodyPr/>
          <a:lstStyle/>
          <a:p>
            <a:r>
              <a:rPr lang="en-US" dirty="0">
                <a:solidFill>
                  <a:schemeClr val="accent1"/>
                </a:solidFill>
              </a:rPr>
              <a:t>Step Index Fiber</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EE9582B-18FD-49DF-B62D-919D3394E772}"/>
                  </a:ext>
                </a:extLst>
              </p:cNvPr>
              <p:cNvSpPr>
                <a:spLocks noGrp="1"/>
              </p:cNvSpPr>
              <p:nvPr>
                <p:ph idx="1"/>
              </p:nvPr>
            </p:nvSpPr>
            <p:spPr>
              <a:xfrm>
                <a:off x="1218883" y="1143000"/>
                <a:ext cx="10360501" cy="5440363"/>
              </a:xfrm>
            </p:spPr>
            <p:txBody>
              <a:bodyPr>
                <a:normAutofit lnSpcReduction="10000"/>
              </a:bodyPr>
              <a:lstStyle/>
              <a:p>
                <a:r>
                  <a:rPr lang="en-US" dirty="0"/>
                  <a:t>Abrupt change of the refractive index</a:t>
                </a:r>
              </a:p>
              <a:p>
                <a:pPr marL="0" indent="0">
                  <a:buNone/>
                </a:pP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𝑟</m:t>
                    </m:r>
                    <m:r>
                      <a:rPr lang="en-US" b="0" i="1" smtClean="0">
                        <a:latin typeface="Cambria Math" panose="02040503050406030204" pitchFamily="18" charset="0"/>
                      </a:rPr>
                      <m:t>)=</m:t>
                    </m:r>
                    <m:d>
                      <m:dPr>
                        <m:begChr m:val="{"/>
                        <m:endChr m:val=""/>
                        <m:ctrlPr>
                          <a:rPr lang="en-US" i="1" smtClean="0">
                            <a:latin typeface="Cambria Math" panose="02040503050406030204" pitchFamily="18" charset="0"/>
                          </a:rPr>
                        </m:ctrlPr>
                      </m:dPr>
                      <m:e>
                        <m:eqArr>
                          <m:eqArrPr>
                            <m:ctrlPr>
                              <a:rPr lang="en-US" i="1" smtClean="0">
                                <a:latin typeface="Cambria Math" panose="02040503050406030204" pitchFamily="18" charset="0"/>
                              </a:rPr>
                            </m:ctrlPr>
                          </m:eqArr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1</m:t>
                                </m:r>
                              </m:sub>
                            </m:sSub>
                            <m:r>
                              <a:rPr lang="en-US" i="1" smtClean="0">
                                <a:latin typeface="Cambria Math" panose="02040503050406030204" pitchFamily="18" charset="0"/>
                              </a:rPr>
                              <m:t>,  </m:t>
                            </m:r>
                            <m:r>
                              <a:rPr lang="en-US" b="0" i="1" smtClean="0">
                                <a:latin typeface="Cambria Math" panose="02040503050406030204" pitchFamily="18" charset="0"/>
                              </a:rPr>
                              <m:t>𝑟</m:t>
                            </m:r>
                            <m:r>
                              <a:rPr lang="en-US" i="1" smtClean="0">
                                <a:latin typeface="Cambria Math" panose="02040503050406030204" pitchFamily="18" charset="0"/>
                              </a:rPr>
                              <m:t>&lt;</m:t>
                            </m:r>
                            <m:r>
                              <a:rPr lang="en-US" b="0" i="1" smtClean="0">
                                <a:latin typeface="Cambria Math" panose="02040503050406030204" pitchFamily="18" charset="0"/>
                              </a:rPr>
                              <m:t>𝑎</m:t>
                            </m:r>
                          </m:e>
                          <m:e>
                            <m:r>
                              <a:rPr lang="en-US" i="1" smtClean="0">
                                <a:latin typeface="Cambria Math" panose="02040503050406030204" pitchFamily="18" charset="0"/>
                              </a:rPr>
                              <m:t>&amp;</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2</m:t>
                                </m:r>
                              </m:sub>
                            </m:sSub>
                            <m:r>
                              <a:rPr lang="en-US" b="0" i="1" smtClean="0">
                                <a:latin typeface="Cambria Math" panose="02040503050406030204" pitchFamily="18" charset="0"/>
                              </a:rPr>
                              <m:t>,</m:t>
                            </m:r>
                            <m:r>
                              <a:rPr lang="en-US" i="1" smtClean="0">
                                <a:latin typeface="Cambria Math" panose="02040503050406030204" pitchFamily="18" charset="0"/>
                              </a:rPr>
                              <m:t>  </m:t>
                            </m:r>
                            <m:r>
                              <a:rPr lang="en-US" b="0" i="1" smtClean="0">
                                <a:latin typeface="Cambria Math" panose="02040503050406030204" pitchFamily="18" charset="0"/>
                              </a:rPr>
                              <m:t>𝑟</m:t>
                            </m:r>
                            <m:r>
                              <a:rPr lang="en-US" i="1" smtClean="0">
                                <a:latin typeface="Cambria Math" panose="02040503050406030204" pitchFamily="18" charset="0"/>
                              </a:rPr>
                              <m:t>≥</m:t>
                            </m:r>
                            <m:r>
                              <a:rPr lang="en-US" b="0" i="1" smtClean="0">
                                <a:latin typeface="Cambria Math" panose="02040503050406030204" pitchFamily="18" charset="0"/>
                              </a:rPr>
                              <m:t>𝑎</m:t>
                            </m:r>
                          </m:e>
                        </m:eqArr>
                      </m:e>
                    </m:d>
                  </m:oMath>
                </a14:m>
                <a:r>
                  <a:rPr lang="en-US" dirty="0"/>
                  <a:t> </a:t>
                </a:r>
              </a:p>
              <a:p>
                <a:pPr lvl="1">
                  <a:buFont typeface="Wingdings" panose="05000000000000000000" pitchFamily="2" charset="2"/>
                  <a:buChar char="v"/>
                </a:pPr>
                <a:r>
                  <a:rPr lang="en-US" dirty="0"/>
                  <a:t> Core diameter ~ 60</a:t>
                </a:r>
                <a:r>
                  <a:rPr lang="el-GR" dirty="0"/>
                  <a:t>μ</a:t>
                </a:r>
                <a:r>
                  <a:rPr lang="en-US" dirty="0"/>
                  <a:t>m</a:t>
                </a:r>
              </a:p>
              <a:p>
                <a:pPr lvl="1">
                  <a:buFont typeface="Wingdings" panose="05000000000000000000" pitchFamily="2" charset="2"/>
                  <a:buChar char="v"/>
                </a:pPr>
                <a:r>
                  <a:rPr lang="en-US" dirty="0"/>
                  <a:t> Cladding diameter ~ 125 </a:t>
                </a:r>
                <a:r>
                  <a:rPr lang="el-GR" dirty="0"/>
                  <a:t>μ</a:t>
                </a:r>
                <a:r>
                  <a:rPr lang="en-US" dirty="0"/>
                  <a:t>m</a:t>
                </a:r>
              </a:p>
              <a:p>
                <a:r>
                  <a:rPr lang="en-US" dirty="0"/>
                  <a:t>Operation Characteristics</a:t>
                </a:r>
              </a:p>
              <a:p>
                <a:pPr lvl="1">
                  <a:buFont typeface="Wingdings" panose="05000000000000000000" pitchFamily="2" charset="2"/>
                  <a:buChar char="v"/>
                </a:pPr>
                <a:r>
                  <a:rPr lang="en-US" dirty="0"/>
                  <a:t>Large number of guided modes </a:t>
                </a:r>
                <a14:m>
                  <m:oMath xmlns:m="http://schemas.openxmlformats.org/officeDocument/2006/math">
                    <m:r>
                      <a:rPr lang="en-US" b="0" i="1" smtClean="0">
                        <a:latin typeface="Cambria Math" panose="02040503050406030204" pitchFamily="18" charset="0"/>
                      </a:rPr>
                      <m:t>𝑀</m:t>
                    </m:r>
                    <m:r>
                      <a:rPr lang="en-US" b="0" i="1" smtClean="0">
                        <a:latin typeface="Cambria Math" panose="02040503050406030204" pitchFamily="18" charset="0"/>
                      </a:rPr>
                      <m:t>=</m:t>
                    </m:r>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panose="02040503050406030204" pitchFamily="18" charset="0"/>
                              </a:rPr>
                              <m:t>𝑉</m:t>
                            </m:r>
                          </m:e>
                          <m:sup>
                            <m:r>
                              <a:rPr lang="en-US" b="0" i="1" smtClean="0">
                                <a:latin typeface="Cambria Math" panose="02040503050406030204" pitchFamily="18" charset="0"/>
                              </a:rPr>
                              <m:t>2</m:t>
                            </m:r>
                          </m:sup>
                        </m:sSup>
                      </m:num>
                      <m:den>
                        <m:r>
                          <a:rPr lang="en-US" b="0" i="1" smtClean="0">
                            <a:latin typeface="Cambria Math" panose="02040503050406030204" pitchFamily="18" charset="0"/>
                          </a:rPr>
                          <m:t>2</m:t>
                        </m:r>
                      </m:den>
                    </m:f>
                  </m:oMath>
                </a14:m>
                <a:endParaRPr lang="en-US" dirty="0"/>
              </a:p>
              <a:p>
                <a:pPr lvl="1">
                  <a:buFont typeface="Wingdings" panose="05000000000000000000" pitchFamily="2" charset="2"/>
                  <a:buChar char="v"/>
                </a:pPr>
                <a:r>
                  <a:rPr lang="en-US" dirty="0"/>
                  <a:t>Large NA and large core diameter</a:t>
                </a:r>
              </a:p>
              <a:p>
                <a:pPr lvl="1">
                  <a:buFont typeface="Wingdings" panose="05000000000000000000" pitchFamily="2" charset="2"/>
                  <a:buChar char="v"/>
                </a:pPr>
                <a:r>
                  <a:rPr lang="en-US" dirty="0"/>
                  <a:t>Connection with incoherent sources</a:t>
                </a:r>
              </a:p>
              <a:p>
                <a:pPr lvl="1">
                  <a:buFont typeface="Wingdings" panose="05000000000000000000" pitchFamily="2" charset="2"/>
                  <a:buChar char="v"/>
                </a:pPr>
                <a:r>
                  <a:rPr lang="en-US" dirty="0"/>
                  <a:t>No power coupling</a:t>
                </a:r>
              </a:p>
              <a:p>
                <a:pPr lvl="1">
                  <a:buFont typeface="Wingdings" panose="05000000000000000000" pitchFamily="2" charset="2"/>
                  <a:buChar char="v"/>
                </a:pPr>
                <a:r>
                  <a:rPr lang="en-US" dirty="0"/>
                  <a:t>Large intermodal dispersion</a:t>
                </a:r>
              </a:p>
              <a:p>
                <a:pPr lvl="1">
                  <a:buFont typeface="Wingdings" panose="05000000000000000000" pitchFamily="2" charset="2"/>
                  <a:buChar char="v"/>
                </a:pPr>
                <a:r>
                  <a:rPr lang="en-US" dirty="0"/>
                  <a:t>Small available bandwidth </a:t>
                </a:r>
              </a:p>
            </p:txBody>
          </p:sp>
        </mc:Choice>
        <mc:Fallback xmlns="">
          <p:sp>
            <p:nvSpPr>
              <p:cNvPr id="3" name="Content Placeholder 2">
                <a:extLst>
                  <a:ext uri="{FF2B5EF4-FFF2-40B4-BE49-F238E27FC236}">
                    <a16:creationId xmlns:a16="http://schemas.microsoft.com/office/drawing/2014/main" id="{0EE9582B-18FD-49DF-B62D-919D3394E772}"/>
                  </a:ext>
                </a:extLst>
              </p:cNvPr>
              <p:cNvSpPr>
                <a:spLocks noGrp="1" noRot="1" noChangeAspect="1" noMove="1" noResize="1" noEditPoints="1" noAdjustHandles="1" noChangeArrowheads="1" noChangeShapeType="1" noTextEdit="1"/>
              </p:cNvSpPr>
              <p:nvPr>
                <p:ph idx="1"/>
              </p:nvPr>
            </p:nvSpPr>
            <p:spPr>
              <a:xfrm>
                <a:off x="1218883" y="1143000"/>
                <a:ext cx="10360501" cy="5440363"/>
              </a:xfrm>
              <a:blipFill>
                <a:blip r:embed="rId2"/>
                <a:stretch>
                  <a:fillRect l="-765" t="-2354"/>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B637C292-80E0-42EE-9F57-6FAFD003D1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6612" y="1828800"/>
            <a:ext cx="2665730" cy="4137023"/>
          </a:xfrm>
          <a:prstGeom prst="rect">
            <a:avLst/>
          </a:prstGeom>
        </p:spPr>
      </p:pic>
    </p:spTree>
    <p:extLst>
      <p:ext uri="{BB962C8B-B14F-4D97-AF65-F5344CB8AC3E}">
        <p14:creationId xmlns:p14="http://schemas.microsoft.com/office/powerpoint/2010/main" val="2226562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EE772-EFF8-47B0-A7FC-20BDF997B5CB}"/>
              </a:ext>
            </a:extLst>
          </p:cNvPr>
          <p:cNvSpPr>
            <a:spLocks noGrp="1"/>
          </p:cNvSpPr>
          <p:nvPr>
            <p:ph type="title"/>
          </p:nvPr>
        </p:nvSpPr>
        <p:spPr>
          <a:xfrm>
            <a:off x="1218883" y="274637"/>
            <a:ext cx="10360501" cy="639763"/>
          </a:xfrm>
        </p:spPr>
        <p:txBody>
          <a:bodyPr/>
          <a:lstStyle/>
          <a:p>
            <a:r>
              <a:rPr lang="en-US" dirty="0">
                <a:solidFill>
                  <a:schemeClr val="accent1"/>
                </a:solidFill>
              </a:rPr>
              <a:t>Graded – Index Fiber</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B44C62B-0854-4478-BFEC-39AC45A8ABD9}"/>
                  </a:ext>
                </a:extLst>
              </p:cNvPr>
              <p:cNvSpPr>
                <a:spLocks noGrp="1"/>
              </p:cNvSpPr>
              <p:nvPr>
                <p:ph idx="1"/>
              </p:nvPr>
            </p:nvSpPr>
            <p:spPr>
              <a:xfrm>
                <a:off x="1218883" y="1143000"/>
                <a:ext cx="10360501" cy="5021069"/>
              </a:xfrm>
            </p:spPr>
            <p:txBody>
              <a:bodyPr>
                <a:normAutofit lnSpcReduction="10000"/>
              </a:bodyPr>
              <a:lstStyle/>
              <a:p>
                <a:r>
                  <a:rPr lang="en-US" dirty="0"/>
                  <a:t>Gradual change of refractive index</a:t>
                </a:r>
              </a:p>
              <a:p>
                <a:pPr marL="0" indent="0">
                  <a:buNone/>
                </a:pPr>
                <a14:m>
                  <m:oMath xmlns:m="http://schemas.openxmlformats.org/officeDocument/2006/math">
                    <m:r>
                      <a:rPr lang="en-US" i="1">
                        <a:latin typeface="Cambria Math" panose="02040503050406030204" pitchFamily="18" charset="0"/>
                      </a:rPr>
                      <m:t>𝑛</m:t>
                    </m:r>
                    <m:r>
                      <a:rPr lang="en-US" i="1">
                        <a:latin typeface="Cambria Math" panose="02040503050406030204" pitchFamily="18" charset="0"/>
                      </a:rPr>
                      <m:t>(</m:t>
                    </m:r>
                    <m:r>
                      <a:rPr lang="en-US" i="1">
                        <a:latin typeface="Cambria Math" panose="02040503050406030204" pitchFamily="18" charset="0"/>
                      </a:rPr>
                      <m:t>𝑟</m:t>
                    </m:r>
                    <m:r>
                      <a:rPr lang="en-US" i="1">
                        <a:latin typeface="Cambria Math" panose="02040503050406030204" pitchFamily="18" charset="0"/>
                      </a:rPr>
                      <m:t>)=</m:t>
                    </m:r>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1</m:t>
                                </m:r>
                              </m:sub>
                            </m:sSub>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1−</m:t>
                                </m:r>
                                <m:r>
                                  <m:rPr>
                                    <m:sty m:val="p"/>
                                  </m:rPr>
                                  <a:rPr lang="en-US" b="0" i="0" smtClean="0">
                                    <a:latin typeface="Cambria Math" panose="02040503050406030204" pitchFamily="18" charset="0"/>
                                  </a:rPr>
                                  <m:t>Δ</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𝑟</m:t>
                                            </m:r>
                                          </m:num>
                                          <m:den>
                                            <m:r>
                                              <a:rPr lang="en-US" b="0" i="1" smtClean="0">
                                                <a:latin typeface="Cambria Math" panose="02040503050406030204" pitchFamily="18" charset="0"/>
                                              </a:rPr>
                                              <m:t>𝑎</m:t>
                                            </m:r>
                                          </m:den>
                                        </m:f>
                                      </m:e>
                                    </m:d>
                                  </m:e>
                                  <m:sup>
                                    <m:r>
                                      <a:rPr lang="en-US" b="0" i="1" smtClean="0">
                                        <a:latin typeface="Cambria Math" panose="02040503050406030204" pitchFamily="18" charset="0"/>
                                      </a:rPr>
                                      <m:t>𝑥</m:t>
                                    </m:r>
                                  </m:sup>
                                </m:sSup>
                              </m:e>
                            </m:d>
                            <m:r>
                              <a:rPr lang="en-US" i="1">
                                <a:latin typeface="Cambria Math" panose="02040503050406030204" pitchFamily="18" charset="0"/>
                              </a:rPr>
                              <m:t>,  </m:t>
                            </m:r>
                            <m:r>
                              <a:rPr lang="en-US" i="1">
                                <a:latin typeface="Cambria Math" panose="02040503050406030204" pitchFamily="18" charset="0"/>
                              </a:rPr>
                              <m:t>𝑟</m:t>
                            </m:r>
                            <m:r>
                              <a:rPr lang="en-US" i="1">
                                <a:latin typeface="Cambria Math" panose="02040503050406030204" pitchFamily="18" charset="0"/>
                              </a:rPr>
                              <m:t>&lt;</m:t>
                            </m:r>
                            <m:r>
                              <a:rPr lang="en-US" i="1">
                                <a:latin typeface="Cambria Math" panose="02040503050406030204" pitchFamily="18" charset="0"/>
                              </a:rPr>
                              <m:t>𝑎</m:t>
                            </m:r>
                          </m:e>
                          <m:e>
                            <m:r>
                              <a:rPr lang="en-US" i="1">
                                <a:latin typeface="Cambria Math" panose="02040503050406030204" pitchFamily="18" charset="0"/>
                              </a:rPr>
                              <m:t>&amp;</m:t>
                            </m:r>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2</m:t>
                                </m:r>
                              </m:sub>
                            </m:sSub>
                            <m:r>
                              <a:rPr lang="en-US" i="1">
                                <a:latin typeface="Cambria Math" panose="02040503050406030204" pitchFamily="18" charset="0"/>
                              </a:rPr>
                              <m:t>,  </m:t>
                            </m:r>
                            <m:r>
                              <a:rPr lang="en-US" i="1">
                                <a:latin typeface="Cambria Math" panose="02040503050406030204" pitchFamily="18" charset="0"/>
                              </a:rPr>
                              <m:t>𝑟</m:t>
                            </m:r>
                            <m:r>
                              <a:rPr lang="en-US" i="1">
                                <a:latin typeface="Cambria Math" panose="02040503050406030204" pitchFamily="18" charset="0"/>
                              </a:rPr>
                              <m:t>≥</m:t>
                            </m:r>
                            <m:r>
                              <a:rPr lang="en-US" i="1">
                                <a:latin typeface="Cambria Math" panose="02040503050406030204" pitchFamily="18" charset="0"/>
                              </a:rPr>
                              <m:t>𝑎</m:t>
                            </m:r>
                          </m:e>
                        </m:eqArr>
                      </m:e>
                    </m:d>
                  </m:oMath>
                </a14:m>
                <a:r>
                  <a:rPr lang="en-US" dirty="0"/>
                  <a:t> </a:t>
                </a:r>
              </a:p>
              <a:p>
                <a:pPr marL="0" indent="0">
                  <a:buNone/>
                </a:pPr>
                <a:endParaRPr lang="en-US" dirty="0"/>
              </a:p>
              <a:p>
                <a:r>
                  <a:rPr lang="en-US" dirty="0"/>
                  <a:t>Operation Characteristics</a:t>
                </a:r>
              </a:p>
              <a:p>
                <a:r>
                  <a:rPr lang="en-US" dirty="0"/>
                  <a:t>Number of guided modes </a:t>
                </a:r>
                <a14:m>
                  <m:oMath xmlns:m="http://schemas.openxmlformats.org/officeDocument/2006/math">
                    <m:r>
                      <a:rPr lang="en-US" b="0" i="1" smtClean="0">
                        <a:latin typeface="Cambria Math" panose="02040503050406030204" pitchFamily="18" charset="0"/>
                      </a:rPr>
                      <m:t>𝑀</m:t>
                    </m:r>
                    <m:r>
                      <a:rPr lang="en-US" b="0" i="1" smtClean="0">
                        <a:latin typeface="Cambria Math" panose="02040503050406030204" pitchFamily="18" charset="0"/>
                      </a:rPr>
                      <m:t>=</m:t>
                    </m:r>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𝑎</m:t>
                            </m:r>
                          </m:num>
                          <m:den>
                            <m:r>
                              <a:rPr lang="en-US" b="0" i="1" smtClean="0">
                                <a:latin typeface="Cambria Math" panose="02040503050406030204" pitchFamily="18" charset="0"/>
                              </a:rPr>
                              <m:t>𝑎</m:t>
                            </m:r>
                            <m:r>
                              <a:rPr lang="en-US" b="0" i="1" smtClean="0">
                                <a:latin typeface="Cambria Math" panose="02040503050406030204" pitchFamily="18" charset="0"/>
                              </a:rPr>
                              <m:t>+2</m:t>
                            </m:r>
                          </m:den>
                        </m:f>
                      </m:e>
                    </m:d>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panose="02040503050406030204" pitchFamily="18" charset="0"/>
                                  </a:rPr>
                                  <m:t>𝑉</m:t>
                                </m:r>
                              </m:e>
                              <m:sup>
                                <m:r>
                                  <a:rPr lang="en-US" b="0" i="1" smtClean="0">
                                    <a:latin typeface="Cambria Math" panose="02040503050406030204" pitchFamily="18" charset="0"/>
                                  </a:rPr>
                                  <m:t>2</m:t>
                                </m:r>
                              </m:sup>
                            </m:sSup>
                          </m:num>
                          <m:den>
                            <m:r>
                              <a:rPr lang="en-US" b="0" i="1" smtClean="0">
                                <a:latin typeface="Cambria Math" panose="02040503050406030204" pitchFamily="18" charset="0"/>
                              </a:rPr>
                              <m:t>2</m:t>
                            </m:r>
                          </m:den>
                        </m:f>
                      </m:e>
                    </m:d>
                  </m:oMath>
                </a14:m>
                <a:endParaRPr lang="en-US" dirty="0"/>
              </a:p>
              <a:p>
                <a:r>
                  <a:rPr lang="en-US" dirty="0"/>
                  <a:t>Restriction of Intermodal Dispersion</a:t>
                </a:r>
              </a:p>
              <a:p>
                <a:r>
                  <a:rPr lang="en-US" dirty="0"/>
                  <a:t>Exploitation of bandwidth</a:t>
                </a:r>
              </a:p>
            </p:txBody>
          </p:sp>
        </mc:Choice>
        <mc:Fallback xmlns="">
          <p:sp>
            <p:nvSpPr>
              <p:cNvPr id="3" name="Content Placeholder 2">
                <a:extLst>
                  <a:ext uri="{FF2B5EF4-FFF2-40B4-BE49-F238E27FC236}">
                    <a16:creationId xmlns:a16="http://schemas.microsoft.com/office/drawing/2014/main" id="{3B44C62B-0854-4478-BFEC-39AC45A8ABD9}"/>
                  </a:ext>
                </a:extLst>
              </p:cNvPr>
              <p:cNvSpPr>
                <a:spLocks noGrp="1" noRot="1" noChangeAspect="1" noMove="1" noResize="1" noEditPoints="1" noAdjustHandles="1" noChangeArrowheads="1" noChangeShapeType="1" noTextEdit="1"/>
              </p:cNvSpPr>
              <p:nvPr>
                <p:ph idx="1"/>
              </p:nvPr>
            </p:nvSpPr>
            <p:spPr>
              <a:xfrm>
                <a:off x="1218883" y="1143000"/>
                <a:ext cx="10360501" cy="5021069"/>
              </a:xfrm>
              <a:blipFill>
                <a:blip r:embed="rId2"/>
                <a:stretch>
                  <a:fillRect l="-765" t="-2552"/>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412EF7E3-9A5A-42A6-A086-E705CF4102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32812" y="1295400"/>
            <a:ext cx="3159421" cy="4620323"/>
          </a:xfrm>
          <a:prstGeom prst="rect">
            <a:avLst/>
          </a:prstGeom>
        </p:spPr>
      </p:pic>
    </p:spTree>
    <p:extLst>
      <p:ext uri="{BB962C8B-B14F-4D97-AF65-F5344CB8AC3E}">
        <p14:creationId xmlns:p14="http://schemas.microsoft.com/office/powerpoint/2010/main" val="4059815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12D89-C201-4671-B8D2-F75318503558}"/>
              </a:ext>
            </a:extLst>
          </p:cNvPr>
          <p:cNvSpPr>
            <a:spLocks noGrp="1"/>
          </p:cNvSpPr>
          <p:nvPr>
            <p:ph type="title"/>
          </p:nvPr>
        </p:nvSpPr>
        <p:spPr>
          <a:xfrm>
            <a:off x="1218883" y="274637"/>
            <a:ext cx="10360501" cy="487363"/>
          </a:xfrm>
        </p:spPr>
        <p:txBody>
          <a:bodyPr>
            <a:normAutofit fontScale="90000"/>
          </a:bodyPr>
          <a:lstStyle/>
          <a:p>
            <a:r>
              <a:rPr lang="en-US" dirty="0">
                <a:solidFill>
                  <a:schemeClr val="accent1"/>
                </a:solidFill>
              </a:rPr>
              <a:t>Single Mode Fibers</a:t>
            </a:r>
          </a:p>
        </p:txBody>
      </p:sp>
      <p:pic>
        <p:nvPicPr>
          <p:cNvPr id="5" name="Content Placeholder 4">
            <a:extLst>
              <a:ext uri="{FF2B5EF4-FFF2-40B4-BE49-F238E27FC236}">
                <a16:creationId xmlns:a16="http://schemas.microsoft.com/office/drawing/2014/main" id="{EC0243E0-E614-4D17-BF7D-03B6B8DA857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94853" y="993074"/>
            <a:ext cx="5696745" cy="2133898"/>
          </a:xfrm>
        </p:spPr>
      </p:pic>
      <p:pic>
        <p:nvPicPr>
          <p:cNvPr id="7" name="Picture 6">
            <a:extLst>
              <a:ext uri="{FF2B5EF4-FFF2-40B4-BE49-F238E27FC236}">
                <a16:creationId xmlns:a16="http://schemas.microsoft.com/office/drawing/2014/main" id="{C3E49273-656A-4F7B-96C7-64F5B5541E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471" y="1066799"/>
            <a:ext cx="2610395" cy="1986447"/>
          </a:xfrm>
          <a:prstGeom prst="rect">
            <a:avLst/>
          </a:prstGeom>
        </p:spPr>
      </p:pic>
      <p:sp>
        <p:nvSpPr>
          <p:cNvPr id="8" name="TextBox 7">
            <a:extLst>
              <a:ext uri="{FF2B5EF4-FFF2-40B4-BE49-F238E27FC236}">
                <a16:creationId xmlns:a16="http://schemas.microsoft.com/office/drawing/2014/main" id="{C75F66A1-D7A7-4C5B-8710-D7B1C810CBD1}"/>
              </a:ext>
            </a:extLst>
          </p:cNvPr>
          <p:cNvSpPr txBox="1"/>
          <p:nvPr/>
        </p:nvSpPr>
        <p:spPr>
          <a:xfrm>
            <a:off x="1512586" y="3784253"/>
            <a:ext cx="8001000" cy="2246769"/>
          </a:xfrm>
          <a:prstGeom prst="rect">
            <a:avLst/>
          </a:prstGeom>
          <a:noFill/>
        </p:spPr>
        <p:txBody>
          <a:bodyPr wrap="square" rtlCol="0">
            <a:spAutoFit/>
          </a:bodyPr>
          <a:lstStyle/>
          <a:p>
            <a:pPr marL="457200" indent="-457200">
              <a:buFont typeface="Arial" panose="020B0604020202020204" pitchFamily="34" charset="0"/>
              <a:buChar char="•"/>
            </a:pPr>
            <a:r>
              <a:rPr lang="en-US" sz="2800" dirty="0"/>
              <a:t>Efficient exploitation of the bandwidth</a:t>
            </a:r>
          </a:p>
          <a:p>
            <a:pPr marL="457200" indent="-457200">
              <a:buFont typeface="Arial" panose="020B0604020202020204" pitchFamily="34" charset="0"/>
              <a:buChar char="•"/>
            </a:pPr>
            <a:r>
              <a:rPr lang="en-US" sz="2800" dirty="0"/>
              <a:t>Elimination of intermodal dispersion</a:t>
            </a:r>
          </a:p>
          <a:p>
            <a:pPr marL="457200" indent="-457200">
              <a:buFont typeface="Arial" panose="020B0604020202020204" pitchFamily="34" charset="0"/>
              <a:buChar char="•"/>
            </a:pPr>
            <a:r>
              <a:rPr lang="en-US" sz="2800" dirty="0"/>
              <a:t>It can be connected only with monochromatic sources ( laser diodes)</a:t>
            </a:r>
          </a:p>
          <a:p>
            <a:pPr marL="457200" indent="-457200">
              <a:buFont typeface="Arial" panose="020B0604020202020204" pitchFamily="34" charset="0"/>
              <a:buChar char="•"/>
            </a:pPr>
            <a:r>
              <a:rPr lang="en-US" sz="2800" dirty="0"/>
              <a:t>No power coupling</a:t>
            </a:r>
          </a:p>
        </p:txBody>
      </p:sp>
    </p:spTree>
    <p:extLst>
      <p:ext uri="{BB962C8B-B14F-4D97-AF65-F5344CB8AC3E}">
        <p14:creationId xmlns:p14="http://schemas.microsoft.com/office/powerpoint/2010/main" val="868935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AE91E-47C9-4CBF-8BF9-FAE1F71994E7}"/>
              </a:ext>
            </a:extLst>
          </p:cNvPr>
          <p:cNvSpPr>
            <a:spLocks noGrp="1"/>
          </p:cNvSpPr>
          <p:nvPr>
            <p:ph type="title"/>
          </p:nvPr>
        </p:nvSpPr>
        <p:spPr>
          <a:xfrm>
            <a:off x="1218883" y="274637"/>
            <a:ext cx="10360501" cy="639763"/>
          </a:xfrm>
        </p:spPr>
        <p:txBody>
          <a:bodyPr/>
          <a:lstStyle/>
          <a:p>
            <a:r>
              <a:rPr lang="en-US" dirty="0">
                <a:solidFill>
                  <a:schemeClr val="accent1"/>
                </a:solidFill>
              </a:rPr>
              <a:t>Multicore Fibers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54CE54E-BE15-4B35-9C52-7AFA016A69F2}"/>
                  </a:ext>
                </a:extLst>
              </p:cNvPr>
              <p:cNvSpPr>
                <a:spLocks noGrp="1"/>
              </p:cNvSpPr>
              <p:nvPr>
                <p:ph idx="1"/>
              </p:nvPr>
            </p:nvSpPr>
            <p:spPr>
              <a:xfrm>
                <a:off x="1218883" y="914400"/>
                <a:ext cx="10360501" cy="5638800"/>
              </a:xfrm>
            </p:spPr>
            <p:txBody>
              <a:bodyPr>
                <a:normAutofit/>
              </a:bodyPr>
              <a:lstStyle/>
              <a:p>
                <a:r>
                  <a:rPr lang="en-US" dirty="0"/>
                  <a:t>Multiple cores, each can transfer data in high capacity</a:t>
                </a:r>
              </a:p>
              <a:p>
                <a:pPr lvl="1">
                  <a:buFont typeface="Wingdings" panose="05000000000000000000" pitchFamily="2" charset="2"/>
                  <a:buChar char="v"/>
                </a:pPr>
                <a:r>
                  <a:rPr lang="en-US" dirty="0"/>
                  <a:t>Design Parameters</a:t>
                </a:r>
              </a:p>
              <a:p>
                <a:pPr lvl="1">
                  <a:buFont typeface="Wingdings" panose="05000000000000000000" pitchFamily="2" charset="2"/>
                  <a:buChar char="v"/>
                </a:pPr>
                <a:r>
                  <a:rPr lang="en-US" dirty="0"/>
                  <a:t>Core Distance : </a:t>
                </a:r>
                <a14:m>
                  <m:oMath xmlns:m="http://schemas.openxmlformats.org/officeDocument/2006/math">
                    <m:r>
                      <m:rPr>
                        <m:sty m:val="p"/>
                      </m:rPr>
                      <a:rPr lang="en-US" b="0" i="0" smtClean="0">
                        <a:latin typeface="Cambria Math" panose="02040503050406030204" pitchFamily="18" charset="0"/>
                      </a:rPr>
                      <m:t>Λ</m:t>
                    </m:r>
                  </m:oMath>
                </a14:m>
                <a:endParaRPr lang="en-US" dirty="0"/>
              </a:p>
              <a:p>
                <a:pPr lvl="1">
                  <a:buFont typeface="Wingdings" panose="05000000000000000000" pitchFamily="2" charset="2"/>
                  <a:buChar char="v"/>
                </a:pPr>
                <a:r>
                  <a:rPr lang="en-US" dirty="0"/>
                  <a:t>Cladding Diameter : D</a:t>
                </a:r>
              </a:p>
              <a:p>
                <a:pPr lvl="1">
                  <a:buFont typeface="Wingdings" panose="05000000000000000000" pitchFamily="2" charset="2"/>
                  <a:buChar char="v"/>
                </a:pPr>
                <a:r>
                  <a:rPr lang="en-US" dirty="0"/>
                  <a:t>Cladding – core distance : d</a:t>
                </a:r>
              </a:p>
              <a:p>
                <a:pPr lvl="1">
                  <a:buFont typeface="Wingdings" panose="05000000000000000000" pitchFamily="2" charset="2"/>
                  <a:buChar char="v"/>
                </a:pPr>
                <a:r>
                  <a:rPr lang="en-US" dirty="0"/>
                  <a:t>Strong isolation of the field in each core</a:t>
                </a:r>
              </a:p>
              <a:p>
                <a:pPr marL="377886" lvl="1" indent="0">
                  <a:buNone/>
                </a:pPr>
                <a:endParaRPr lang="en-US" dirty="0"/>
              </a:p>
              <a:p>
                <a:r>
                  <a:rPr lang="en-US" dirty="0"/>
                  <a:t>Basic Challenge : Interference between fields in neighboring modes.</a:t>
                </a:r>
              </a:p>
              <a:p>
                <a:r>
                  <a:rPr lang="en-US" dirty="0"/>
                  <a:t>Approaches</a:t>
                </a:r>
              </a:p>
              <a:p>
                <a:pPr lvl="1">
                  <a:buFont typeface="Wingdings" panose="05000000000000000000" pitchFamily="2" charset="2"/>
                  <a:buChar char="v"/>
                </a:pPr>
                <a:r>
                  <a:rPr lang="en-US" dirty="0"/>
                  <a:t>Increase the mode isolation factor in each core</a:t>
                </a:r>
              </a:p>
              <a:p>
                <a:pPr lvl="1">
                  <a:buFont typeface="Wingdings" panose="05000000000000000000" pitchFamily="2" charset="2"/>
                  <a:buChar char="v"/>
                </a:pPr>
                <a:r>
                  <a:rPr lang="en-US" dirty="0"/>
                  <a:t>Increase the parameter </a:t>
                </a:r>
                <a:r>
                  <a:rPr lang="el-GR" dirty="0"/>
                  <a:t>Λ</a:t>
                </a:r>
                <a:r>
                  <a:rPr lang="en-US" dirty="0"/>
                  <a:t> (&gt;35</a:t>
                </a:r>
                <a:r>
                  <a:rPr lang="el-GR" dirty="0"/>
                  <a:t> μ</a:t>
                </a:r>
                <a:r>
                  <a:rPr lang="en-US" dirty="0"/>
                  <a:t>m)</a:t>
                </a:r>
              </a:p>
            </p:txBody>
          </p:sp>
        </mc:Choice>
        <mc:Fallback xmlns="">
          <p:sp>
            <p:nvSpPr>
              <p:cNvPr id="3" name="Content Placeholder 2">
                <a:extLst>
                  <a:ext uri="{FF2B5EF4-FFF2-40B4-BE49-F238E27FC236}">
                    <a16:creationId xmlns:a16="http://schemas.microsoft.com/office/drawing/2014/main" id="{D54CE54E-BE15-4B35-9C52-7AFA016A69F2}"/>
                  </a:ext>
                </a:extLst>
              </p:cNvPr>
              <p:cNvSpPr>
                <a:spLocks noGrp="1" noRot="1" noChangeAspect="1" noMove="1" noResize="1" noEditPoints="1" noAdjustHandles="1" noChangeArrowheads="1" noChangeShapeType="1" noTextEdit="1"/>
              </p:cNvSpPr>
              <p:nvPr>
                <p:ph idx="1"/>
              </p:nvPr>
            </p:nvSpPr>
            <p:spPr>
              <a:xfrm>
                <a:off x="1218883" y="914400"/>
                <a:ext cx="10360501" cy="5638800"/>
              </a:xfrm>
              <a:blipFill>
                <a:blip r:embed="rId2"/>
                <a:stretch>
                  <a:fillRect l="-765" t="-1514" r="-412"/>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82A82AD3-D463-419E-BEB8-A9601C81FE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92530" y="1550044"/>
            <a:ext cx="2777412" cy="2312386"/>
          </a:xfrm>
          <a:prstGeom prst="rect">
            <a:avLst/>
          </a:prstGeom>
        </p:spPr>
      </p:pic>
    </p:spTree>
    <p:extLst>
      <p:ext uri="{BB962C8B-B14F-4D97-AF65-F5344CB8AC3E}">
        <p14:creationId xmlns:p14="http://schemas.microsoft.com/office/powerpoint/2010/main" val="1466226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C6ED7-158B-4B2E-B8DA-737BC2C5FB3B}"/>
              </a:ext>
            </a:extLst>
          </p:cNvPr>
          <p:cNvSpPr>
            <a:spLocks noGrp="1"/>
          </p:cNvSpPr>
          <p:nvPr>
            <p:ph type="title"/>
          </p:nvPr>
        </p:nvSpPr>
        <p:spPr>
          <a:xfrm>
            <a:off x="1218883" y="274637"/>
            <a:ext cx="10360501" cy="563563"/>
          </a:xfrm>
        </p:spPr>
        <p:txBody>
          <a:bodyPr>
            <a:normAutofit fontScale="90000"/>
          </a:bodyPr>
          <a:lstStyle/>
          <a:p>
            <a:r>
              <a:rPr lang="en-US" dirty="0">
                <a:solidFill>
                  <a:schemeClr val="accent1"/>
                </a:solidFill>
              </a:rPr>
              <a:t>Rare-Earth Doped Fibers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B5915D5-0B77-41DD-A74A-74C26D5BBB9E}"/>
                  </a:ext>
                </a:extLst>
              </p:cNvPr>
              <p:cNvSpPr>
                <a:spLocks noGrp="1"/>
              </p:cNvSpPr>
              <p:nvPr>
                <p:ph idx="1"/>
              </p:nvPr>
            </p:nvSpPr>
            <p:spPr>
              <a:xfrm>
                <a:off x="1218883" y="1066801"/>
                <a:ext cx="9599929" cy="3733800"/>
              </a:xfrm>
            </p:spPr>
            <p:txBody>
              <a:bodyPr>
                <a:normAutofit fontScale="92500" lnSpcReduction="20000"/>
              </a:bodyPr>
              <a:lstStyle/>
              <a:p>
                <a:r>
                  <a:rPr lang="en-US" dirty="0"/>
                  <a:t>Important component for the development of </a:t>
                </a:r>
                <a:r>
                  <a:rPr lang="en-US" dirty="0">
                    <a:solidFill>
                      <a:schemeClr val="accent1"/>
                    </a:solidFill>
                  </a:rPr>
                  <a:t>optical amplifiers.</a:t>
                </a:r>
              </a:p>
              <a:p>
                <a:r>
                  <a:rPr lang="en-US" dirty="0"/>
                  <a:t>The core is doped with rare-earth ions.</a:t>
                </a:r>
              </a:p>
              <a:p>
                <a:pPr lvl="1"/>
                <a:r>
                  <a:rPr lang="en-US" dirty="0"/>
                  <a:t>Electrons are stimulated to higher energy levels (population inversion)</a:t>
                </a:r>
              </a:p>
              <a:p>
                <a:pPr lvl="1"/>
                <a:r>
                  <a:rPr lang="en-US" dirty="0"/>
                  <a:t>The relaxation of electrons produces photons of wavelength equal to the input signal. </a:t>
                </a:r>
                <a:r>
                  <a:rPr lang="en-US" dirty="0">
                    <a:solidFill>
                      <a:schemeClr val="accent1"/>
                    </a:solidFill>
                  </a:rPr>
                  <a:t>As a result the signal is amplified</a:t>
                </a:r>
                <a:r>
                  <a:rPr lang="en-US" dirty="0"/>
                  <a:t>.</a:t>
                </a:r>
              </a:p>
              <a:p>
                <a:r>
                  <a:rPr lang="en-US" dirty="0"/>
                  <a:t>Amplification around 1550 nm (EDFA)</a:t>
                </a:r>
              </a:p>
              <a:p>
                <a:pPr lvl="1"/>
                <a:r>
                  <a:rPr lang="en-US" dirty="0"/>
                  <a:t>Fibers doped with Erbium ions (</a:t>
                </a:r>
                <a14:m>
                  <m:oMath xmlns:m="http://schemas.openxmlformats.org/officeDocument/2006/math">
                    <m:r>
                      <a:rPr lang="en-US" b="0" i="1" smtClean="0">
                        <a:latin typeface="Cambria Math" panose="02040503050406030204" pitchFamily="18" charset="0"/>
                      </a:rPr>
                      <m:t>𝐸</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𝑟</m:t>
                        </m:r>
                      </m:e>
                      <m:sup>
                        <m:r>
                          <a:rPr lang="en-US" b="0" i="1" smtClean="0">
                            <a:latin typeface="Cambria Math" panose="02040503050406030204" pitchFamily="18" charset="0"/>
                          </a:rPr>
                          <m:t>+3</m:t>
                        </m:r>
                      </m:sup>
                    </m:sSup>
                  </m:oMath>
                </a14:m>
                <a:r>
                  <a:rPr lang="en-US" dirty="0"/>
                  <a:t>)</a:t>
                </a:r>
              </a:p>
              <a:p>
                <a:r>
                  <a:rPr lang="en-US" dirty="0"/>
                  <a:t>Amplification around 1300 nm (PDFA)</a:t>
                </a:r>
              </a:p>
              <a:p>
                <a:pPr lvl="1"/>
                <a:r>
                  <a:rPr lang="en-US" dirty="0"/>
                  <a:t>Fibers doped with </a:t>
                </a:r>
                <a:r>
                  <a:rPr lang="en-US" dirty="0" err="1"/>
                  <a:t>Praseodynium</a:t>
                </a:r>
                <a:r>
                  <a:rPr lang="en-US" dirty="0"/>
                  <a:t> ions </a:t>
                </a:r>
              </a:p>
              <a:p>
                <a:endParaRPr lang="en-US" dirty="0"/>
              </a:p>
              <a:p>
                <a:endParaRPr lang="en-US" dirty="0"/>
              </a:p>
            </p:txBody>
          </p:sp>
        </mc:Choice>
        <mc:Fallback xmlns="">
          <p:sp>
            <p:nvSpPr>
              <p:cNvPr id="3" name="Content Placeholder 2">
                <a:extLst>
                  <a:ext uri="{FF2B5EF4-FFF2-40B4-BE49-F238E27FC236}">
                    <a16:creationId xmlns:a16="http://schemas.microsoft.com/office/drawing/2014/main" id="{CB5915D5-0B77-41DD-A74A-74C26D5BBB9E}"/>
                  </a:ext>
                </a:extLst>
              </p:cNvPr>
              <p:cNvSpPr>
                <a:spLocks noGrp="1" noRot="1" noChangeAspect="1" noMove="1" noResize="1" noEditPoints="1" noAdjustHandles="1" noChangeArrowheads="1" noChangeShapeType="1" noTextEdit="1"/>
              </p:cNvSpPr>
              <p:nvPr>
                <p:ph idx="1"/>
              </p:nvPr>
            </p:nvSpPr>
            <p:spPr>
              <a:xfrm>
                <a:off x="1218883" y="1066801"/>
                <a:ext cx="9599929" cy="3733800"/>
              </a:xfrm>
              <a:blipFill>
                <a:blip r:embed="rId2"/>
                <a:stretch>
                  <a:fillRect l="-698" t="-3752"/>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D9DA1AB5-D395-4C11-B49A-6870865B90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349" y="3124200"/>
            <a:ext cx="3845513" cy="2895600"/>
          </a:xfrm>
          <a:prstGeom prst="rect">
            <a:avLst/>
          </a:prstGeom>
        </p:spPr>
      </p:pic>
      <p:pic>
        <p:nvPicPr>
          <p:cNvPr id="7" name="Picture 6">
            <a:extLst>
              <a:ext uri="{FF2B5EF4-FFF2-40B4-BE49-F238E27FC236}">
                <a16:creationId xmlns:a16="http://schemas.microsoft.com/office/drawing/2014/main" id="{C94E0674-30B6-4289-880F-EFA650DA43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18333" y="4658961"/>
            <a:ext cx="1888229" cy="1924402"/>
          </a:xfrm>
          <a:prstGeom prst="rect">
            <a:avLst/>
          </a:prstGeom>
        </p:spPr>
      </p:pic>
      <p:pic>
        <p:nvPicPr>
          <p:cNvPr id="9" name="Picture 8">
            <a:extLst>
              <a:ext uri="{FF2B5EF4-FFF2-40B4-BE49-F238E27FC236}">
                <a16:creationId xmlns:a16="http://schemas.microsoft.com/office/drawing/2014/main" id="{52B251A3-9A12-4730-9CA7-DAF7A3524AF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46612" y="4658961"/>
            <a:ext cx="1909713" cy="1924403"/>
          </a:xfrm>
          <a:prstGeom prst="rect">
            <a:avLst/>
          </a:prstGeom>
        </p:spPr>
      </p:pic>
    </p:spTree>
    <p:extLst>
      <p:ext uri="{BB962C8B-B14F-4D97-AF65-F5344CB8AC3E}">
        <p14:creationId xmlns:p14="http://schemas.microsoft.com/office/powerpoint/2010/main" val="2436312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0724B-2A38-4ECF-BC25-608BE5303E97}"/>
              </a:ext>
            </a:extLst>
          </p:cNvPr>
          <p:cNvSpPr>
            <a:spLocks noGrp="1"/>
          </p:cNvSpPr>
          <p:nvPr>
            <p:ph type="title"/>
          </p:nvPr>
        </p:nvSpPr>
        <p:spPr>
          <a:xfrm>
            <a:off x="1370012" y="1362766"/>
            <a:ext cx="7490672" cy="1087935"/>
          </a:xfrm>
        </p:spPr>
        <p:txBody>
          <a:bodyPr/>
          <a:lstStyle/>
          <a:p>
            <a:r>
              <a:rPr lang="en-US" dirty="0"/>
              <a:t>Induced Limitations</a:t>
            </a:r>
          </a:p>
        </p:txBody>
      </p:sp>
      <p:sp>
        <p:nvSpPr>
          <p:cNvPr id="3" name="Text Placeholder 2">
            <a:extLst>
              <a:ext uri="{FF2B5EF4-FFF2-40B4-BE49-F238E27FC236}">
                <a16:creationId xmlns:a16="http://schemas.microsoft.com/office/drawing/2014/main" id="{2E36A799-2139-496F-88C5-8196181E4733}"/>
              </a:ext>
            </a:extLst>
          </p:cNvPr>
          <p:cNvSpPr>
            <a:spLocks noGrp="1"/>
          </p:cNvSpPr>
          <p:nvPr>
            <p:ph type="body" idx="1"/>
          </p:nvPr>
        </p:nvSpPr>
        <p:spPr>
          <a:xfrm>
            <a:off x="1293812" y="3276600"/>
            <a:ext cx="7298119" cy="1676400"/>
          </a:xfrm>
        </p:spPr>
        <p:txBody>
          <a:bodyPr>
            <a:normAutofit/>
          </a:bodyPr>
          <a:lstStyle/>
          <a:p>
            <a:pPr marL="457200" indent="-457200">
              <a:buFont typeface="Arial" panose="020B0604020202020204" pitchFamily="34" charset="0"/>
              <a:buChar char="•"/>
            </a:pPr>
            <a:r>
              <a:rPr lang="en-US" dirty="0"/>
              <a:t>FIBER LOSSES</a:t>
            </a:r>
          </a:p>
          <a:p>
            <a:pPr marL="457200" indent="-457200">
              <a:buFont typeface="Arial" panose="020B0604020202020204" pitchFamily="34" charset="0"/>
              <a:buChar char="•"/>
            </a:pPr>
            <a:r>
              <a:rPr lang="en-US" dirty="0"/>
              <a:t>Dispersion</a:t>
            </a:r>
          </a:p>
        </p:txBody>
      </p:sp>
    </p:spTree>
    <p:extLst>
      <p:ext uri="{BB962C8B-B14F-4D97-AF65-F5344CB8AC3E}">
        <p14:creationId xmlns:p14="http://schemas.microsoft.com/office/powerpoint/2010/main" val="3663428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12530-8A06-4192-A14C-5507DE36C870}"/>
              </a:ext>
            </a:extLst>
          </p:cNvPr>
          <p:cNvSpPr>
            <a:spLocks noGrp="1"/>
          </p:cNvSpPr>
          <p:nvPr>
            <p:ph type="title"/>
          </p:nvPr>
        </p:nvSpPr>
        <p:spPr>
          <a:xfrm>
            <a:off x="1218883" y="274637"/>
            <a:ext cx="10360501" cy="639763"/>
          </a:xfrm>
        </p:spPr>
        <p:txBody>
          <a:bodyPr/>
          <a:lstStyle/>
          <a:p>
            <a:r>
              <a:rPr lang="en-US" dirty="0">
                <a:solidFill>
                  <a:schemeClr val="accent1"/>
                </a:solidFill>
              </a:rPr>
              <a:t>Five Generations</a:t>
            </a:r>
          </a:p>
        </p:txBody>
      </p:sp>
      <p:sp>
        <p:nvSpPr>
          <p:cNvPr id="3" name="Content Placeholder 2">
            <a:extLst>
              <a:ext uri="{FF2B5EF4-FFF2-40B4-BE49-F238E27FC236}">
                <a16:creationId xmlns:a16="http://schemas.microsoft.com/office/drawing/2014/main" id="{0D33865A-D0BE-4543-9FA8-964E8232D613}"/>
              </a:ext>
            </a:extLst>
          </p:cNvPr>
          <p:cNvSpPr>
            <a:spLocks noGrp="1"/>
          </p:cNvSpPr>
          <p:nvPr>
            <p:ph idx="1"/>
          </p:nvPr>
        </p:nvSpPr>
        <p:spPr>
          <a:xfrm>
            <a:off x="1218883" y="990601"/>
            <a:ext cx="10360501" cy="2057399"/>
          </a:xfrm>
        </p:spPr>
        <p:txBody>
          <a:bodyPr>
            <a:normAutofit fontScale="70000" lnSpcReduction="20000"/>
          </a:bodyPr>
          <a:lstStyle/>
          <a:p>
            <a:r>
              <a:rPr lang="en-US" dirty="0"/>
              <a:t>0.8-</a:t>
            </a:r>
            <a:r>
              <a:rPr lang="el-GR" dirty="0"/>
              <a:t>μ</a:t>
            </a:r>
            <a:r>
              <a:rPr lang="en-US" dirty="0"/>
              <a:t>m systems (1980);  	Graded-index fibers</a:t>
            </a:r>
          </a:p>
          <a:p>
            <a:r>
              <a:rPr lang="en-US" dirty="0"/>
              <a:t>1.3-</a:t>
            </a:r>
            <a:r>
              <a:rPr lang="el-GR" dirty="0"/>
              <a:t>μ</a:t>
            </a:r>
            <a:r>
              <a:rPr lang="en-US" dirty="0"/>
              <a:t>m systems (1985);   	Single-mode fibers</a:t>
            </a:r>
          </a:p>
          <a:p>
            <a:r>
              <a:rPr lang="en-US" dirty="0"/>
              <a:t>1.55-</a:t>
            </a:r>
            <a:r>
              <a:rPr lang="el-GR" dirty="0"/>
              <a:t>μ</a:t>
            </a:r>
            <a:r>
              <a:rPr lang="en-US" dirty="0"/>
              <a:t>m systems (1990);  	Single-mode lasers</a:t>
            </a:r>
          </a:p>
          <a:p>
            <a:r>
              <a:rPr lang="en-US" dirty="0"/>
              <a:t>WDM systems (1996);       	Optical Amplifiers</a:t>
            </a:r>
          </a:p>
          <a:p>
            <a:r>
              <a:rPr lang="en-US" dirty="0"/>
              <a:t>L and S bands (2002);	Raman Amplification   </a:t>
            </a:r>
          </a:p>
        </p:txBody>
      </p:sp>
      <p:pic>
        <p:nvPicPr>
          <p:cNvPr id="5" name="Picture 4">
            <a:extLst>
              <a:ext uri="{FF2B5EF4-FFF2-40B4-BE49-F238E27FC236}">
                <a16:creationId xmlns:a16="http://schemas.microsoft.com/office/drawing/2014/main" id="{52F3CAA8-2651-4EE7-99FD-5A3EB3FBA6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612" y="3276599"/>
            <a:ext cx="4876800" cy="3154363"/>
          </a:xfrm>
          <a:prstGeom prst="rect">
            <a:avLst/>
          </a:prstGeom>
        </p:spPr>
      </p:pic>
      <p:pic>
        <p:nvPicPr>
          <p:cNvPr id="7" name="Picture 6">
            <a:extLst>
              <a:ext uri="{FF2B5EF4-FFF2-40B4-BE49-F238E27FC236}">
                <a16:creationId xmlns:a16="http://schemas.microsoft.com/office/drawing/2014/main" id="{86EEE024-88E3-49CD-9A54-7D19EB5598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3012" y="3276599"/>
            <a:ext cx="5431479" cy="3154363"/>
          </a:xfrm>
          <a:prstGeom prst="rect">
            <a:avLst/>
          </a:prstGeom>
        </p:spPr>
      </p:pic>
    </p:spTree>
    <p:extLst>
      <p:ext uri="{BB962C8B-B14F-4D97-AF65-F5344CB8AC3E}">
        <p14:creationId xmlns:p14="http://schemas.microsoft.com/office/powerpoint/2010/main" val="3603488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8883" y="274637"/>
            <a:ext cx="10360501" cy="563563"/>
          </a:xfrm>
        </p:spPr>
        <p:txBody>
          <a:bodyPr>
            <a:normAutofit fontScale="90000"/>
          </a:bodyPr>
          <a:lstStyle/>
          <a:p>
            <a:r>
              <a:rPr lang="en-US" dirty="0">
                <a:solidFill>
                  <a:schemeClr val="accent1"/>
                </a:solidFill>
              </a:rPr>
              <a:t>Signal distortion</a:t>
            </a:r>
          </a:p>
        </p:txBody>
      </p:sp>
      <p:sp>
        <p:nvSpPr>
          <p:cNvPr id="3" name="Content Placeholder 2"/>
          <p:cNvSpPr>
            <a:spLocks noGrp="1"/>
          </p:cNvSpPr>
          <p:nvPr>
            <p:ph idx="1"/>
          </p:nvPr>
        </p:nvSpPr>
        <p:spPr>
          <a:xfrm>
            <a:off x="1218883" y="1066800"/>
            <a:ext cx="10360501" cy="5097269"/>
          </a:xfrm>
        </p:spPr>
        <p:txBody>
          <a:bodyPr/>
          <a:lstStyle/>
          <a:p>
            <a:r>
              <a:rPr lang="en-US" dirty="0"/>
              <a:t>In case of an ideal optical fiber the transmitted signal maintains its form and intensity after its propagation.</a:t>
            </a:r>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5412" y="2743200"/>
            <a:ext cx="7278116" cy="2562583"/>
          </a:xfrm>
          <a:prstGeom prst="rect">
            <a:avLst/>
          </a:prstGeom>
        </p:spPr>
      </p:pic>
    </p:spTree>
    <p:extLst>
      <p:ext uri="{BB962C8B-B14F-4D97-AF65-F5344CB8AC3E}">
        <p14:creationId xmlns:p14="http://schemas.microsoft.com/office/powerpoint/2010/main" val="2659359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8883" y="274637"/>
            <a:ext cx="10360501" cy="639763"/>
          </a:xfrm>
        </p:spPr>
        <p:txBody>
          <a:bodyPr/>
          <a:lstStyle/>
          <a:p>
            <a:r>
              <a:rPr lang="en-US" dirty="0">
                <a:solidFill>
                  <a:schemeClr val="accent1"/>
                </a:solidFill>
              </a:rPr>
              <a:t>Signal distortion</a:t>
            </a:r>
            <a:endParaRPr lang="en-US" dirty="0"/>
          </a:p>
        </p:txBody>
      </p:sp>
      <p:sp>
        <p:nvSpPr>
          <p:cNvPr id="3" name="Content Placeholder 2"/>
          <p:cNvSpPr>
            <a:spLocks noGrp="1"/>
          </p:cNvSpPr>
          <p:nvPr>
            <p:ph idx="1"/>
          </p:nvPr>
        </p:nvSpPr>
        <p:spPr>
          <a:xfrm>
            <a:off x="1218883" y="1143000"/>
            <a:ext cx="10360501" cy="5257800"/>
          </a:xfrm>
        </p:spPr>
        <p:txBody>
          <a:bodyPr/>
          <a:lstStyle/>
          <a:p>
            <a:r>
              <a:rPr lang="en-US" dirty="0"/>
              <a:t>In reality no optical fiber is ideal.</a:t>
            </a:r>
          </a:p>
          <a:p>
            <a:r>
              <a:rPr lang="en-US" dirty="0"/>
              <a:t>In the fiber the signal is distorted due to</a:t>
            </a:r>
          </a:p>
          <a:p>
            <a:pPr lvl="1">
              <a:buFont typeface="Wingdings" panose="05000000000000000000" pitchFamily="2" charset="2"/>
              <a:buChar char="v"/>
            </a:pPr>
            <a:r>
              <a:rPr lang="en-US" dirty="0"/>
              <a:t> Attenuation (optical power losses)</a:t>
            </a:r>
          </a:p>
          <a:p>
            <a:pPr lvl="1">
              <a:buFont typeface="Wingdings" panose="05000000000000000000" pitchFamily="2" charset="2"/>
              <a:buChar char="v"/>
            </a:pPr>
            <a:r>
              <a:rPr lang="en-US" dirty="0"/>
              <a:t> Dispersion (distortion of the pulse shape)</a:t>
            </a:r>
          </a:p>
          <a:p>
            <a:pPr marL="0" indent="0">
              <a:buNone/>
            </a:pPr>
            <a:endParaRPr lang="en-US" dirty="0"/>
          </a:p>
          <a:p>
            <a:pPr marL="0" indent="0">
              <a:buNone/>
            </a:pPr>
            <a:endParaRPr lang="en-US" dirty="0"/>
          </a:p>
          <a:p>
            <a:pPr marL="0" indent="0">
              <a:buNone/>
            </a:pPr>
            <a:endParaRPr lang="en-US" dirty="0"/>
          </a:p>
          <a:p>
            <a:pPr marL="0" indent="0">
              <a:buNone/>
            </a:pPr>
            <a:br>
              <a:rPr lang="en-US" dirty="0"/>
            </a:br>
            <a:r>
              <a:rPr lang="en-US" dirty="0"/>
              <a:t>Fiber losses do not affect the shape of the transmitted pulse. They decrease only its optical power.</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89212" y="3352800"/>
            <a:ext cx="7163800" cy="1581371"/>
          </a:xfrm>
          <a:prstGeom prst="rect">
            <a:avLst/>
          </a:prstGeom>
        </p:spPr>
      </p:pic>
    </p:spTree>
    <p:extLst>
      <p:ext uri="{BB962C8B-B14F-4D97-AF65-F5344CB8AC3E}">
        <p14:creationId xmlns:p14="http://schemas.microsoft.com/office/powerpoint/2010/main" val="4036820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8883" y="274637"/>
            <a:ext cx="10360501" cy="715963"/>
          </a:xfrm>
        </p:spPr>
        <p:txBody>
          <a:bodyPr/>
          <a:lstStyle/>
          <a:p>
            <a:r>
              <a:rPr lang="en-US" dirty="0">
                <a:solidFill>
                  <a:schemeClr val="accent1"/>
                </a:solidFill>
              </a:rPr>
              <a:t>Fiber losses </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218883" y="1143000"/>
                <a:ext cx="10360501" cy="5410200"/>
              </a:xfrm>
            </p:spPr>
            <p:txBody>
              <a:bodyPr>
                <a:normAutofit/>
              </a:bodyPr>
              <a:lstStyle/>
              <a:p>
                <a:r>
                  <a:rPr lang="en-US" dirty="0"/>
                  <a:t>The optical transmitter is characterized by the maximum power value it can generate :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𝑠</m:t>
                        </m:r>
                      </m:sub>
                    </m:sSub>
                  </m:oMath>
                </a14:m>
                <a:endParaRPr lang="en-US" dirty="0"/>
              </a:p>
              <a:p>
                <a:r>
                  <a:rPr lang="en-US" dirty="0"/>
                  <a:t>The optical receiver is characterized by the lowest power value it can detect, which is also known as </a:t>
                </a:r>
                <a:r>
                  <a:rPr lang="en-US" b="1" dirty="0">
                    <a:solidFill>
                      <a:schemeClr val="accent1"/>
                    </a:solidFill>
                  </a:rPr>
                  <a:t>detector sensitivity</a:t>
                </a:r>
                <a:r>
                  <a:rPr lang="en-US" dirty="0"/>
                  <a:t> :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𝑅</m:t>
                        </m:r>
                      </m:sub>
                    </m:sSub>
                  </m:oMath>
                </a14:m>
                <a:endParaRPr lang="en-US" dirty="0"/>
              </a:p>
              <a:p>
                <a:endParaRPr lang="en-US" dirty="0"/>
              </a:p>
              <a:p>
                <a:endParaRPr lang="en-US" dirty="0"/>
              </a:p>
              <a:p>
                <a:endParaRPr lang="en-US" dirty="0"/>
              </a:p>
              <a:p>
                <a:r>
                  <a:rPr lang="en-US" dirty="0"/>
                  <a:t>The maximum allowed attenuation inflicted on the transmitted signal is equal to</a:t>
                </a:r>
                <a:br>
                  <a:rPr lang="en-US" dirty="0"/>
                </a:b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𝑙𝑖𝑛𝑘</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𝑠</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𝑅</m:t>
                            </m:r>
                          </m:sub>
                        </m:sSub>
                      </m:den>
                    </m:f>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218883" y="1143000"/>
                <a:ext cx="10360501" cy="5410200"/>
              </a:xfrm>
              <a:blipFill rotWithShape="0">
                <a:blip r:embed="rId2"/>
                <a:stretch>
                  <a:fillRect l="-765" t="-1691"/>
                </a:stretch>
              </a:blipFill>
            </p:spPr>
            <p:txBody>
              <a:bodyPr/>
              <a:lstStyle/>
              <a:p>
                <a:r>
                  <a:rPr lang="en-US">
                    <a:noFill/>
                  </a:rPr>
                  <a:t> </a:t>
                </a:r>
              </a:p>
            </p:txBody>
          </p:sp>
        </mc:Fallback>
      </mc:AlternateContent>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5812" y="3276600"/>
            <a:ext cx="8390476" cy="1371600"/>
          </a:xfrm>
          <a:prstGeom prst="rect">
            <a:avLst/>
          </a:prstGeom>
        </p:spPr>
      </p:pic>
    </p:spTree>
    <p:extLst>
      <p:ext uri="{BB962C8B-B14F-4D97-AF65-F5344CB8AC3E}">
        <p14:creationId xmlns:p14="http://schemas.microsoft.com/office/powerpoint/2010/main" val="2851730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8883" y="274637"/>
            <a:ext cx="10360501" cy="639763"/>
          </a:xfrm>
        </p:spPr>
        <p:txBody>
          <a:bodyPr/>
          <a:lstStyle/>
          <a:p>
            <a:r>
              <a:rPr lang="en-US" dirty="0">
                <a:solidFill>
                  <a:schemeClr val="accent1"/>
                </a:solidFill>
              </a:rPr>
              <a:t>Fiber losses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218883" y="1219200"/>
                <a:ext cx="10360501" cy="5334000"/>
              </a:xfrm>
            </p:spPr>
            <p:txBody>
              <a:bodyPr>
                <a:normAutofit lnSpcReduction="10000"/>
              </a:bodyPr>
              <a:lstStyle/>
              <a:p>
                <a:r>
                  <a:rPr lang="en-US" dirty="0"/>
                  <a:t>In an optical fiber the attenuation is measured in terms of the fiber length and as a result longer fibers induce higher losses.</a:t>
                </a:r>
              </a:p>
              <a:p>
                <a:r>
                  <a:rPr lang="en-US" dirty="0"/>
                  <a:t>The fiber losses decrease exponentially the optical power of the signal during its propagation.</a:t>
                </a:r>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𝑃</m:t>
                      </m:r>
                      <m:d>
                        <m:dPr>
                          <m:ctrlPr>
                            <a:rPr lang="en-US" sz="3600" b="0" i="1" smtClean="0">
                              <a:latin typeface="Cambria Math" panose="02040503050406030204" pitchFamily="18" charset="0"/>
                            </a:rPr>
                          </m:ctrlPr>
                        </m:dPr>
                        <m:e>
                          <m:r>
                            <a:rPr lang="en-US" sz="3600" b="0" i="1" smtClean="0">
                              <a:latin typeface="Cambria Math" panose="02040503050406030204" pitchFamily="18" charset="0"/>
                            </a:rPr>
                            <m:t>𝑧</m:t>
                          </m:r>
                        </m:e>
                      </m:d>
                      <m:r>
                        <a:rPr lang="en-US" sz="3600" b="0" i="1" smtClean="0">
                          <a:latin typeface="Cambria Math" panose="02040503050406030204" pitchFamily="18" charset="0"/>
                        </a:rPr>
                        <m:t>=</m:t>
                      </m:r>
                      <m:r>
                        <a:rPr lang="en-US" sz="3600" b="0" i="1" smtClean="0">
                          <a:latin typeface="Cambria Math" panose="02040503050406030204" pitchFamily="18" charset="0"/>
                        </a:rPr>
                        <m:t>𝑃</m:t>
                      </m:r>
                      <m:d>
                        <m:dPr>
                          <m:ctrlPr>
                            <a:rPr lang="en-US" sz="3600" b="0" i="1" smtClean="0">
                              <a:latin typeface="Cambria Math" panose="02040503050406030204" pitchFamily="18" charset="0"/>
                            </a:rPr>
                          </m:ctrlPr>
                        </m:dPr>
                        <m:e>
                          <m:r>
                            <a:rPr lang="en-US" sz="3600" b="0" i="1" smtClean="0">
                              <a:latin typeface="Cambria Math" panose="02040503050406030204" pitchFamily="18" charset="0"/>
                            </a:rPr>
                            <m:t>0</m:t>
                          </m:r>
                        </m:e>
                      </m:d>
                      <m:sSup>
                        <m:sSupPr>
                          <m:ctrlPr>
                            <a:rPr lang="en-US" sz="3600" b="0" i="1" smtClean="0">
                              <a:latin typeface="Cambria Math" panose="02040503050406030204" pitchFamily="18" charset="0"/>
                            </a:rPr>
                          </m:ctrlPr>
                        </m:sSupPr>
                        <m:e>
                          <m:r>
                            <a:rPr lang="en-US" sz="3600" b="0" i="1" smtClean="0">
                              <a:latin typeface="Cambria Math" panose="02040503050406030204" pitchFamily="18" charset="0"/>
                            </a:rPr>
                            <m:t>𝑒</m:t>
                          </m:r>
                        </m:e>
                        <m:sup>
                          <m:r>
                            <a:rPr lang="en-US" sz="3600" b="0" i="1" smtClean="0">
                              <a:latin typeface="Cambria Math" panose="02040503050406030204" pitchFamily="18" charset="0"/>
                            </a:rPr>
                            <m:t>−</m:t>
                          </m:r>
                          <m:r>
                            <a:rPr lang="en-US" sz="3600" b="0" i="1" smtClean="0">
                              <a:latin typeface="Cambria Math" panose="02040503050406030204" pitchFamily="18" charset="0"/>
                            </a:rPr>
                            <m:t>𝐴𝑧</m:t>
                          </m:r>
                        </m:sup>
                      </m:sSup>
                    </m:oMath>
                  </m:oMathPara>
                </a14:m>
                <a:br>
                  <a:rPr lang="en-US" sz="3600" dirty="0"/>
                </a:br>
                <a:endParaRPr lang="en-US" sz="3600" dirty="0"/>
              </a:p>
              <a:p>
                <a:pPr marL="0" indent="0">
                  <a:buNone/>
                </a:pPr>
                <a:endParaRPr lang="en-US" sz="3600" dirty="0"/>
              </a:p>
              <a:p>
                <a:pPr marL="0" indent="0">
                  <a:buNone/>
                </a:pP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𝑧</m:t>
                    </m:r>
                    <m:r>
                      <a:rPr lang="en-US" b="0" i="1" smtClean="0">
                        <a:latin typeface="Cambria Math" panose="02040503050406030204" pitchFamily="18" charset="0"/>
                      </a:rPr>
                      <m:t>)</m:t>
                    </m:r>
                  </m:oMath>
                </a14:m>
                <a:r>
                  <a:rPr lang="en-US" dirty="0"/>
                  <a:t> : Power after propagating distance z</a:t>
                </a:r>
              </a:p>
              <a:p>
                <a:pPr marL="0" indent="0">
                  <a:buNone/>
                </a:pP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(0)</m:t>
                    </m:r>
                  </m:oMath>
                </a14:m>
                <a:r>
                  <a:rPr lang="en-US" dirty="0"/>
                  <a:t> : Power in the fiber input</a:t>
                </a:r>
              </a:p>
              <a:p>
                <a:pPr marL="0" indent="0">
                  <a:buNone/>
                </a:pPr>
                <a:r>
                  <a:rPr lang="en-US" dirty="0"/>
                  <a:t>A : attenuation factor (1/m)</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218883" y="1219200"/>
                <a:ext cx="10360501" cy="5334000"/>
              </a:xfrm>
              <a:blipFill rotWithShape="0">
                <a:blip r:embed="rId2"/>
                <a:stretch>
                  <a:fillRect l="-941" t="-2286" r="-59"/>
                </a:stretch>
              </a:blipFill>
            </p:spPr>
            <p:txBody>
              <a:bodyPr/>
              <a:lstStyle/>
              <a:p>
                <a:r>
                  <a:rPr lang="en-US">
                    <a:noFill/>
                  </a:rPr>
                  <a:t> </a:t>
                </a:r>
              </a:p>
            </p:txBody>
          </p:sp>
        </mc:Fallback>
      </mc:AlternateContent>
    </p:spTree>
    <p:extLst>
      <p:ext uri="{BB962C8B-B14F-4D97-AF65-F5344CB8AC3E}">
        <p14:creationId xmlns:p14="http://schemas.microsoft.com/office/powerpoint/2010/main" val="2487968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8883" y="274637"/>
            <a:ext cx="10360501" cy="639763"/>
          </a:xfrm>
        </p:spPr>
        <p:txBody>
          <a:bodyPr/>
          <a:lstStyle/>
          <a:p>
            <a:r>
              <a:rPr lang="en-US" dirty="0">
                <a:solidFill>
                  <a:schemeClr val="accent1"/>
                </a:solidFill>
              </a:rPr>
              <a:t>Fiber losses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218883" y="1066800"/>
                <a:ext cx="10360501" cy="5638800"/>
              </a:xfrm>
            </p:spPr>
            <p:txBody>
              <a:bodyPr>
                <a:normAutofit/>
              </a:bodyPr>
              <a:lstStyle/>
              <a:p>
                <a:r>
                  <a:rPr lang="en-US" dirty="0"/>
                  <a:t>After propagation inside a fiber of length L (km), the attenuation (dB)  is equal to</a:t>
                </a:r>
                <a:br>
                  <a:rPr lang="en-US" dirty="0"/>
                </a:br>
                <a14:m>
                  <m:oMath xmlns:m="http://schemas.openxmlformats.org/officeDocument/2006/math">
                    <m:r>
                      <a:rPr lang="en-US" b="0" i="1" smtClean="0">
                        <a:latin typeface="Cambria Math" panose="02040503050406030204" pitchFamily="18" charset="0"/>
                      </a:rPr>
                      <m:t>10</m:t>
                    </m:r>
                    <m:func>
                      <m:funcPr>
                        <m:ctrlPr>
                          <a:rPr lang="en-US" b="0" i="1" smtClean="0">
                            <a:latin typeface="Cambria Math" panose="02040503050406030204" pitchFamily="18" charset="0"/>
                          </a:rPr>
                        </m:ctrlPr>
                      </m:funcPr>
                      <m:fName>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log</m:t>
                            </m:r>
                          </m:e>
                          <m:sub>
                            <m:r>
                              <a:rPr lang="en-US" b="0" i="1" smtClean="0">
                                <a:latin typeface="Cambria Math" panose="02040503050406030204" pitchFamily="18" charset="0"/>
                              </a:rPr>
                              <m:t>10</m:t>
                            </m:r>
                          </m:sub>
                        </m:sSub>
                      </m:fName>
                      <m:e>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0</m:t>
                                    </m:r>
                                  </m:e>
                                </m:d>
                              </m:num>
                              <m:den>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𝐿</m:t>
                                    </m:r>
                                  </m:e>
                                </m:d>
                              </m:den>
                            </m:f>
                          </m:e>
                        </m:d>
                        <m:r>
                          <a:rPr lang="en-US" b="0" i="1" smtClean="0">
                            <a:latin typeface="Cambria Math" panose="02040503050406030204" pitchFamily="18" charset="0"/>
                          </a:rPr>
                          <m:t>=10</m:t>
                        </m:r>
                        <m:func>
                          <m:funcPr>
                            <m:ctrlPr>
                              <a:rPr lang="en-US" b="0" i="1" smtClean="0">
                                <a:latin typeface="Cambria Math" panose="02040503050406030204" pitchFamily="18" charset="0"/>
                              </a:rPr>
                            </m:ctrlPr>
                          </m:funcPr>
                          <m:fName>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log</m:t>
                                </m:r>
                              </m:e>
                              <m:sub>
                                <m:r>
                                  <a:rPr lang="en-US" b="0" i="1" smtClean="0">
                                    <a:latin typeface="Cambria Math" panose="02040503050406030204" pitchFamily="18" charset="0"/>
                                  </a:rPr>
                                  <m:t>10</m:t>
                                </m:r>
                              </m:sub>
                            </m:sSub>
                          </m:fName>
                          <m:e>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𝐴𝐿</m:t>
                                </m:r>
                              </m:sup>
                            </m:sSup>
                          </m:e>
                        </m:func>
                      </m:e>
                    </m:func>
                  </m:oMath>
                </a14:m>
                <a:endParaRPr lang="en-US" dirty="0"/>
              </a:p>
              <a:p>
                <a:r>
                  <a:rPr lang="en-US" dirty="0"/>
                  <a:t>Using the relation </a:t>
                </a:r>
                <a14:m>
                  <m:oMath xmlns:m="http://schemas.openxmlformats.org/officeDocument/2006/math">
                    <m:func>
                      <m:funcPr>
                        <m:ctrlPr>
                          <a:rPr lang="en-US" b="0" i="1" smtClean="0">
                            <a:latin typeface="Cambria Math" panose="02040503050406030204" pitchFamily="18" charset="0"/>
                          </a:rPr>
                        </m:ctrlPr>
                      </m:funcPr>
                      <m:fName>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log</m:t>
                            </m:r>
                          </m:e>
                          <m:sub>
                            <m:r>
                              <a:rPr lang="en-US" b="0" i="1" smtClean="0">
                                <a:latin typeface="Cambria Math" panose="02040503050406030204" pitchFamily="18" charset="0"/>
                              </a:rPr>
                              <m:t>10</m:t>
                            </m:r>
                          </m:sub>
                        </m:sSub>
                      </m:fName>
                      <m:e>
                        <m:r>
                          <a:rPr lang="en-US" b="0" i="1" smtClean="0">
                            <a:latin typeface="Cambria Math" panose="02040503050406030204" pitchFamily="18" charset="0"/>
                          </a:rPr>
                          <m:t>𝑥</m:t>
                        </m:r>
                      </m:e>
                    </m:func>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ln</m:t>
                        </m:r>
                      </m:fName>
                      <m:e>
                        <m:r>
                          <a:rPr lang="en-US" b="0" i="1" smtClean="0">
                            <a:latin typeface="Cambria Math" panose="02040503050406030204" pitchFamily="18" charset="0"/>
                          </a:rPr>
                          <m:t>𝑥</m:t>
                        </m:r>
                      </m:e>
                    </m:func>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ln</m:t>
                        </m:r>
                      </m:fName>
                      <m:e>
                        <m:r>
                          <a:rPr lang="en-US" b="0" i="1" smtClean="0">
                            <a:latin typeface="Cambria Math" panose="02040503050406030204" pitchFamily="18" charset="0"/>
                          </a:rPr>
                          <m:t>10</m:t>
                        </m:r>
                      </m:e>
                    </m:func>
                  </m:oMath>
                </a14:m>
                <a:r>
                  <a:rPr lang="en-US" dirty="0"/>
                  <a:t>, we get</a:t>
                </a:r>
                <a:br>
                  <a:rPr lang="en-US" dirty="0"/>
                </a:br>
                <a:endParaRPr lang="en-US" dirty="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10</m:t>
                      </m:r>
                      <m:func>
                        <m:funcPr>
                          <m:ctrlPr>
                            <a:rPr lang="en-US" b="0" i="1" smtClean="0">
                              <a:latin typeface="Cambria Math" panose="02040503050406030204" pitchFamily="18" charset="0"/>
                            </a:rPr>
                          </m:ctrlPr>
                        </m:funcPr>
                        <m:fName>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log</m:t>
                              </m:r>
                            </m:e>
                            <m:sub>
                              <m:r>
                                <a:rPr lang="en-US" b="0" i="1" smtClean="0">
                                  <a:latin typeface="Cambria Math" panose="02040503050406030204" pitchFamily="18" charset="0"/>
                                </a:rPr>
                                <m:t>10</m:t>
                              </m:r>
                            </m:sub>
                          </m:sSub>
                        </m:fName>
                        <m:e>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0</m:t>
                                      </m:r>
                                    </m:e>
                                  </m:d>
                                </m:num>
                                <m:den>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𝐿</m:t>
                                      </m:r>
                                    </m:e>
                                  </m:d>
                                </m:den>
                              </m:f>
                            </m:e>
                          </m:d>
                          <m:r>
                            <a:rPr lang="en-US" b="0" i="1" smtClean="0">
                              <a:latin typeface="Cambria Math" panose="02040503050406030204" pitchFamily="18" charset="0"/>
                            </a:rPr>
                            <m:t>=10</m:t>
                          </m:r>
                          <m:d>
                            <m:dPr>
                              <m:begChr m:val="{"/>
                              <m:endChr m:val="}"/>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ln</m:t>
                                      </m:r>
                                    </m:fName>
                                    <m:e>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𝐴𝐿</m:t>
                                              </m:r>
                                            </m:sup>
                                          </m:sSup>
                                        </m:e>
                                      </m:d>
                                    </m:e>
                                  </m:func>
                                </m:num>
                                <m:den>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ln</m:t>
                                      </m:r>
                                    </m:fName>
                                    <m:e>
                                      <m:r>
                                        <a:rPr lang="en-US" b="0" i="1" smtClean="0">
                                          <a:latin typeface="Cambria Math" panose="02040503050406030204" pitchFamily="18" charset="0"/>
                                        </a:rPr>
                                        <m:t>10</m:t>
                                      </m:r>
                                    </m:e>
                                  </m:func>
                                </m:den>
                              </m:f>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10</m:t>
                                  </m:r>
                                </m:num>
                                <m:den>
                                  <m:r>
                                    <a:rPr lang="en-US" b="0" i="1" smtClean="0">
                                      <a:latin typeface="Cambria Math" panose="02040503050406030204" pitchFamily="18" charset="0"/>
                                    </a:rPr>
                                    <m:t>𝑙𝑛</m:t>
                                  </m:r>
                                  <m:r>
                                    <a:rPr lang="en-US" b="0" i="1" smtClean="0">
                                      <a:latin typeface="Cambria Math" panose="02040503050406030204" pitchFamily="18" charset="0"/>
                                    </a:rPr>
                                    <m:t>10</m:t>
                                  </m:r>
                                </m:den>
                              </m:f>
                            </m:e>
                          </m:d>
                          <m:r>
                            <a:rPr lang="en-US" b="0" i="1" smtClean="0">
                              <a:latin typeface="Cambria Math" panose="02040503050406030204" pitchFamily="18" charset="0"/>
                            </a:rPr>
                            <m:t>𝐴𝐿</m:t>
                          </m:r>
                        </m:e>
                      </m:func>
                    </m:oMath>
                    <m:oMath xmlns:m="http://schemas.openxmlformats.org/officeDocument/2006/math">
                      <m:r>
                        <a:rPr lang="en-US" b="0" i="1" smtClean="0">
                          <a:latin typeface="Cambria Math" panose="02040503050406030204" pitchFamily="18" charset="0"/>
                        </a:rPr>
                        <m:t>=4,343</m:t>
                      </m:r>
                      <m:r>
                        <a:rPr lang="en-US" b="0" i="1" smtClean="0">
                          <a:latin typeface="Cambria Math" panose="02040503050406030204" pitchFamily="18" charset="0"/>
                        </a:rPr>
                        <m:t>𝐴𝐿</m:t>
                      </m:r>
                      <m:r>
                        <a:rPr lang="en-US" b="0" i="1" smtClean="0">
                          <a:latin typeface="Cambria Math" panose="02040503050406030204" pitchFamily="18" charset="0"/>
                        </a:rPr>
                        <m:t>=</m:t>
                      </m:r>
                      <m:r>
                        <a:rPr lang="en-US" b="0" i="1" smtClean="0">
                          <a:latin typeface="Cambria Math" panose="02040503050406030204" pitchFamily="18" charset="0"/>
                        </a:rPr>
                        <m:t>𝑎𝐿</m:t>
                      </m:r>
                    </m:oMath>
                  </m:oMathPara>
                </a14:m>
                <a:endParaRPr lang="en-US" b="0" dirty="0"/>
              </a:p>
              <a:p>
                <a:pPr marL="0" indent="0">
                  <a:buNone/>
                </a:pPr>
                <a:endParaRPr lang="en-US" b="0" i="1" dirty="0">
                  <a:latin typeface="Cambria Math" panose="02040503050406030204" pitchFamily="18" charset="0"/>
                </a:endParaRPr>
              </a:p>
              <a:p>
                <a:pPr marL="0" indent="0">
                  <a:buNone/>
                </a:pPr>
                <a14:m>
                  <m:oMath xmlns:m="http://schemas.openxmlformats.org/officeDocument/2006/math">
                    <m:r>
                      <a:rPr lang="en-US" b="0" i="1" smtClean="0">
                        <a:latin typeface="Cambria Math" panose="02040503050406030204" pitchFamily="18" charset="0"/>
                      </a:rPr>
                      <m:t>𝑎</m:t>
                    </m:r>
                  </m:oMath>
                </a14:m>
                <a:r>
                  <a:rPr lang="en-US" dirty="0"/>
                  <a:t> is the attenuation factor in dB/km</a:t>
                </a: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218883" y="1066800"/>
                <a:ext cx="10360501" cy="5638800"/>
              </a:xfrm>
              <a:blipFill rotWithShape="0">
                <a:blip r:embed="rId2"/>
                <a:stretch>
                  <a:fillRect l="-765" t="-1514"/>
                </a:stretch>
              </a:blipFill>
            </p:spPr>
            <p:txBody>
              <a:bodyPr/>
              <a:lstStyle/>
              <a:p>
                <a:r>
                  <a:rPr lang="en-US">
                    <a:noFill/>
                  </a:rPr>
                  <a:t> </a:t>
                </a:r>
              </a:p>
            </p:txBody>
          </p:sp>
        </mc:Fallback>
      </mc:AlternateContent>
    </p:spTree>
    <p:extLst>
      <p:ext uri="{BB962C8B-B14F-4D97-AF65-F5344CB8AC3E}">
        <p14:creationId xmlns:p14="http://schemas.microsoft.com/office/powerpoint/2010/main" val="2856982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8883" y="274637"/>
            <a:ext cx="10360501" cy="715963"/>
          </a:xfrm>
        </p:spPr>
        <p:txBody>
          <a:bodyPr/>
          <a:lstStyle/>
          <a:p>
            <a:r>
              <a:rPr lang="en-US" dirty="0">
                <a:solidFill>
                  <a:schemeClr val="accent1"/>
                </a:solidFill>
              </a:rPr>
              <a:t>Attenuation factors</a:t>
            </a:r>
          </a:p>
        </p:txBody>
      </p:sp>
      <p:sp>
        <p:nvSpPr>
          <p:cNvPr id="3" name="Content Placeholder 2"/>
          <p:cNvSpPr>
            <a:spLocks noGrp="1"/>
          </p:cNvSpPr>
          <p:nvPr>
            <p:ph idx="1"/>
          </p:nvPr>
        </p:nvSpPr>
        <p:spPr>
          <a:xfrm>
            <a:off x="1218883" y="1219200"/>
            <a:ext cx="10360501" cy="5257800"/>
          </a:xfrm>
        </p:spPr>
        <p:txBody>
          <a:bodyPr>
            <a:normAutofit/>
          </a:bodyPr>
          <a:lstStyle/>
          <a:p>
            <a:r>
              <a:rPr lang="en-US" u="sng" dirty="0">
                <a:solidFill>
                  <a:schemeClr val="accent1"/>
                </a:solidFill>
              </a:rPr>
              <a:t>Absorption</a:t>
            </a:r>
            <a:r>
              <a:rPr lang="en-US" dirty="0"/>
              <a:t> : It depends on the material and its purity.</a:t>
            </a:r>
          </a:p>
          <a:p>
            <a:pPr lvl="1">
              <a:buFont typeface="Wingdings" panose="05000000000000000000" pitchFamily="2" charset="2"/>
              <a:buChar char="v"/>
            </a:pPr>
            <a:r>
              <a:rPr lang="en-US" dirty="0"/>
              <a:t> Endogenous absorption by the atoms that constitute the fiber.</a:t>
            </a:r>
          </a:p>
          <a:p>
            <a:pPr lvl="1">
              <a:buFont typeface="Wingdings" panose="05000000000000000000" pitchFamily="2" charset="2"/>
              <a:buChar char="v"/>
            </a:pPr>
            <a:r>
              <a:rPr lang="en-US" dirty="0"/>
              <a:t> Exogenous absorption by undesirable atoms.</a:t>
            </a:r>
          </a:p>
          <a:p>
            <a:pPr lvl="1">
              <a:buFont typeface="Wingdings" panose="05000000000000000000" pitchFamily="2" charset="2"/>
              <a:buChar char="v"/>
            </a:pPr>
            <a:r>
              <a:rPr lang="en-US" dirty="0"/>
              <a:t> Absorption from glass atoms.</a:t>
            </a:r>
          </a:p>
          <a:p>
            <a:r>
              <a:rPr lang="en-US" u="sng" dirty="0">
                <a:solidFill>
                  <a:schemeClr val="accent1"/>
                </a:solidFill>
              </a:rPr>
              <a:t>Scattering</a:t>
            </a:r>
            <a:r>
              <a:rPr lang="en-US" dirty="0"/>
              <a:t>: Due to inhomogeneous material</a:t>
            </a:r>
          </a:p>
          <a:p>
            <a:pPr lvl="1">
              <a:buFont typeface="Wingdings" panose="05000000000000000000" pitchFamily="2" charset="2"/>
              <a:buChar char="v"/>
            </a:pPr>
            <a:r>
              <a:rPr lang="en-US" dirty="0"/>
              <a:t> Rayleigh scattering</a:t>
            </a:r>
          </a:p>
          <a:p>
            <a:pPr lvl="1">
              <a:buFont typeface="Wingdings" panose="05000000000000000000" pitchFamily="2" charset="2"/>
              <a:buChar char="v"/>
            </a:pPr>
            <a:r>
              <a:rPr lang="en-US" dirty="0"/>
              <a:t> Mie scattering</a:t>
            </a:r>
          </a:p>
          <a:p>
            <a:r>
              <a:rPr lang="el-GR" dirty="0"/>
              <a:t> </a:t>
            </a:r>
            <a:r>
              <a:rPr lang="en-US" u="sng" dirty="0">
                <a:solidFill>
                  <a:schemeClr val="accent1"/>
                </a:solidFill>
              </a:rPr>
              <a:t>Radiation</a:t>
            </a:r>
            <a:r>
              <a:rPr lang="en-US" dirty="0"/>
              <a:t>:  Due to discontinuities, i.e. fiber bending, or fabrication defects.</a:t>
            </a:r>
          </a:p>
          <a:p>
            <a:pPr lvl="1">
              <a:buFont typeface="Wingdings" panose="05000000000000000000" pitchFamily="2" charset="2"/>
              <a:buChar char="v"/>
            </a:pPr>
            <a:r>
              <a:rPr lang="en-US" dirty="0"/>
              <a:t> The bending increases the escaping field percentage.</a:t>
            </a:r>
          </a:p>
        </p:txBody>
      </p:sp>
    </p:spTree>
    <p:extLst>
      <p:ext uri="{BB962C8B-B14F-4D97-AF65-F5344CB8AC3E}">
        <p14:creationId xmlns:p14="http://schemas.microsoft.com/office/powerpoint/2010/main" val="1039227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8883" y="274637"/>
            <a:ext cx="10360501" cy="715963"/>
          </a:xfrm>
        </p:spPr>
        <p:txBody>
          <a:bodyPr/>
          <a:lstStyle/>
          <a:p>
            <a:r>
              <a:rPr lang="en-US" dirty="0">
                <a:solidFill>
                  <a:schemeClr val="accent1"/>
                </a:solidFill>
              </a:rPr>
              <a:t>Power compensation</a:t>
            </a:r>
          </a:p>
        </p:txBody>
      </p:sp>
      <p:sp>
        <p:nvSpPr>
          <p:cNvPr id="3" name="Content Placeholder 2"/>
          <p:cNvSpPr>
            <a:spLocks noGrp="1"/>
          </p:cNvSpPr>
          <p:nvPr>
            <p:ph idx="1"/>
          </p:nvPr>
        </p:nvSpPr>
        <p:spPr>
          <a:xfrm>
            <a:off x="1218883" y="1143000"/>
            <a:ext cx="10360501" cy="5021069"/>
          </a:xfrm>
        </p:spPr>
        <p:txBody>
          <a:bodyPr/>
          <a:lstStyle/>
          <a:p>
            <a:r>
              <a:rPr lang="en-US" dirty="0"/>
              <a:t>Compensation of power losses can be achieved by periodic placement of optical amplifiers.</a:t>
            </a:r>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4412" y="3124200"/>
            <a:ext cx="7752381" cy="1980952"/>
          </a:xfrm>
          <a:prstGeom prst="rect">
            <a:avLst/>
          </a:prstGeom>
        </p:spPr>
      </p:pic>
    </p:spTree>
    <p:extLst>
      <p:ext uri="{BB962C8B-B14F-4D97-AF65-F5344CB8AC3E}">
        <p14:creationId xmlns:p14="http://schemas.microsoft.com/office/powerpoint/2010/main" val="2759106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8883" y="274637"/>
            <a:ext cx="10360501" cy="639763"/>
          </a:xfrm>
        </p:spPr>
        <p:txBody>
          <a:bodyPr/>
          <a:lstStyle/>
          <a:p>
            <a:r>
              <a:rPr lang="en-US" dirty="0">
                <a:solidFill>
                  <a:schemeClr val="accent1"/>
                </a:solidFill>
              </a:rPr>
              <a:t>Power compensation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218883" y="1143000"/>
                <a:ext cx="10360501" cy="5334878"/>
              </a:xfrm>
            </p:spPr>
            <p:txBody>
              <a:bodyPr>
                <a:normAutofit lnSpcReduction="10000"/>
              </a:bodyPr>
              <a:lstStyle/>
              <a:p>
                <a:endParaRPr lang="en-US" dirty="0"/>
              </a:p>
              <a:p>
                <a:endParaRPr lang="en-US" dirty="0"/>
              </a:p>
              <a:p>
                <a:endParaRPr lang="en-US" dirty="0"/>
              </a:p>
              <a:p>
                <a:pPr marL="0" indent="0">
                  <a:buNone/>
                </a:pPr>
                <a:endParaRPr lang="en-US" dirty="0"/>
              </a:p>
              <a:p>
                <a:pPr marL="0" indent="0">
                  <a:buNone/>
                </a:pPr>
                <a:r>
                  <a:rPr lang="en-US" dirty="0"/>
                  <a:t>Amplifier Gain :  </a:t>
                </a:r>
                <a14:m>
                  <m:oMath xmlns:m="http://schemas.openxmlformats.org/officeDocument/2006/math">
                    <m:r>
                      <a:rPr lang="en-US" b="0" i="1" smtClean="0">
                        <a:latin typeface="Cambria Math" panose="02040503050406030204" pitchFamily="18" charset="0"/>
                      </a:rPr>
                      <m:t>𝐺</m:t>
                    </m:r>
                    <m:r>
                      <a:rPr lang="en-US" b="0" i="1" smtClean="0">
                        <a:latin typeface="Cambria Math" panose="02040503050406030204" pitchFamily="18" charset="0"/>
                      </a:rPr>
                      <m:t>=10</m:t>
                    </m:r>
                    <m:func>
                      <m:funcPr>
                        <m:ctrlPr>
                          <a:rPr lang="en-US" b="0" i="1" smtClean="0">
                            <a:latin typeface="Cambria Math" panose="02040503050406030204" pitchFamily="18" charset="0"/>
                          </a:rPr>
                        </m:ctrlPr>
                      </m:funcPr>
                      <m:fName>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log</m:t>
                            </m:r>
                          </m:e>
                          <m:sub>
                            <m:r>
                              <a:rPr lang="en-US" b="0" i="1" smtClean="0">
                                <a:latin typeface="Cambria Math" panose="02040503050406030204" pitchFamily="18" charset="0"/>
                              </a:rPr>
                              <m:t>10</m:t>
                            </m:r>
                          </m:sub>
                        </m:sSub>
                      </m:fName>
                      <m:e>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𝑜𝑢𝑡</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𝑖𝑛</m:t>
                                    </m:r>
                                  </m:sub>
                                </m:sSub>
                              </m:den>
                            </m:f>
                          </m:e>
                        </m:d>
                      </m:e>
                    </m:func>
                  </m:oMath>
                </a14:m>
                <a:endParaRPr lang="en-US" dirty="0"/>
              </a:p>
              <a:p>
                <a:pPr marL="0" indent="0">
                  <a:buNone/>
                </a:pPr>
                <a:r>
                  <a:rPr lang="en-US" dirty="0"/>
                  <a:t>												We use an amplifier with gain 					</a:t>
                </a:r>
                <a14:m>
                  <m:oMath xmlns:m="http://schemas.openxmlformats.org/officeDocument/2006/math">
                    <m:r>
                      <a:rPr lang="en-US" b="0" i="1" smtClean="0">
                        <a:latin typeface="Cambria Math" panose="02040503050406030204" pitchFamily="18" charset="0"/>
                      </a:rPr>
                      <m:t>20 </m:t>
                    </m:r>
                    <m:r>
                      <a:rPr lang="en-US" b="0" i="1" smtClean="0">
                        <a:latin typeface="Cambria Math" panose="02040503050406030204" pitchFamily="18" charset="0"/>
                      </a:rPr>
                      <m:t>𝑑𝐵</m:t>
                    </m:r>
                  </m:oMath>
                </a14:m>
                <a:r>
                  <a:rPr lang="en-US" dirty="0"/>
                  <a:t> for almost every 100 km,</a:t>
                </a:r>
              </a:p>
              <a:p>
                <a:pPr marL="0" indent="0">
                  <a:buNone/>
                </a:pPr>
                <a:r>
                  <a:rPr lang="en-US" dirty="0"/>
                  <a:t>			               where the total wavelength fiber 					losses are </a:t>
                </a:r>
                <a14:m>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20</m:t>
                    </m:r>
                    <m:r>
                      <a:rPr lang="en-US" b="0" i="1" smtClean="0">
                        <a:latin typeface="Cambria Math" panose="02040503050406030204" pitchFamily="18" charset="0"/>
                        <a:ea typeface="Cambria Math" panose="02040503050406030204" pitchFamily="18" charset="0"/>
                      </a:rPr>
                      <m:t>𝑑𝐵</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218883" y="1143000"/>
                <a:ext cx="10360501" cy="5334878"/>
              </a:xfrm>
              <a:blipFill rotWithShape="0">
                <a:blip r:embed="rId2"/>
                <a:stretch>
                  <a:fillRect l="-941"/>
                </a:stretch>
              </a:blipFill>
            </p:spPr>
            <p:txBody>
              <a:bodyPr/>
              <a:lstStyle/>
              <a:p>
                <a:r>
                  <a:rPr lang="en-US">
                    <a:noFill/>
                  </a:rPr>
                  <a:t> </a:t>
                </a:r>
              </a:p>
            </p:txBody>
          </p:sp>
        </mc:Fallback>
      </mc:AlternateContent>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8612" y="914400"/>
            <a:ext cx="8184991" cy="21336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29995" y="3962400"/>
            <a:ext cx="4709979" cy="2334295"/>
          </a:xfrm>
          <a:prstGeom prst="rect">
            <a:avLst/>
          </a:prstGeom>
        </p:spPr>
      </p:pic>
    </p:spTree>
    <p:extLst>
      <p:ext uri="{BB962C8B-B14F-4D97-AF65-F5344CB8AC3E}">
        <p14:creationId xmlns:p14="http://schemas.microsoft.com/office/powerpoint/2010/main" val="1578817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57EEE-6437-478A-B1B4-84F94B0C8A88}"/>
              </a:ext>
            </a:extLst>
          </p:cNvPr>
          <p:cNvSpPr>
            <a:spLocks noGrp="1"/>
          </p:cNvSpPr>
          <p:nvPr>
            <p:ph type="title"/>
          </p:nvPr>
        </p:nvSpPr>
        <p:spPr>
          <a:xfrm>
            <a:off x="1218883" y="274637"/>
            <a:ext cx="10360501" cy="563563"/>
          </a:xfrm>
        </p:spPr>
        <p:txBody>
          <a:bodyPr>
            <a:normAutofit fontScale="90000"/>
          </a:bodyPr>
          <a:lstStyle/>
          <a:p>
            <a:r>
              <a:rPr lang="en-US" dirty="0">
                <a:solidFill>
                  <a:schemeClr val="accent1"/>
                </a:solidFill>
              </a:rPr>
              <a:t>Dispersion</a:t>
            </a:r>
          </a:p>
        </p:txBody>
      </p:sp>
      <p:sp>
        <p:nvSpPr>
          <p:cNvPr id="3" name="Content Placeholder 2">
            <a:extLst>
              <a:ext uri="{FF2B5EF4-FFF2-40B4-BE49-F238E27FC236}">
                <a16:creationId xmlns:a16="http://schemas.microsoft.com/office/drawing/2014/main" id="{D4D92718-251B-45C0-BD71-75A24924CFC2}"/>
              </a:ext>
            </a:extLst>
          </p:cNvPr>
          <p:cNvSpPr>
            <a:spLocks noGrp="1"/>
          </p:cNvSpPr>
          <p:nvPr>
            <p:ph idx="1"/>
          </p:nvPr>
        </p:nvSpPr>
        <p:spPr>
          <a:xfrm>
            <a:off x="1218883" y="990600"/>
            <a:ext cx="10360501" cy="5173469"/>
          </a:xfrm>
        </p:spPr>
        <p:txBody>
          <a:bodyPr/>
          <a:lstStyle/>
          <a:p>
            <a:r>
              <a:rPr lang="en-US" dirty="0"/>
              <a:t>Dispersion is the phenomenon according to which the temporal form of the input signal is corrupted.</a:t>
            </a:r>
          </a:p>
          <a:p>
            <a:pPr marL="0" indent="0">
              <a:buNone/>
            </a:pPr>
            <a:r>
              <a:rPr lang="en-US" dirty="0"/>
              <a:t> </a:t>
            </a:r>
            <a:r>
              <a:rPr lang="en-US" dirty="0">
                <a:solidFill>
                  <a:schemeClr val="accent1"/>
                </a:solidFill>
              </a:rPr>
              <a:t>Dispersion Types</a:t>
            </a:r>
          </a:p>
          <a:p>
            <a:pPr>
              <a:buFont typeface="Wingdings" panose="05000000000000000000" pitchFamily="2" charset="2"/>
              <a:buChar char="v"/>
            </a:pPr>
            <a:r>
              <a:rPr lang="en-US" dirty="0"/>
              <a:t> Intermodal Dispersion ( We have already covered this topic)</a:t>
            </a:r>
          </a:p>
          <a:p>
            <a:pPr>
              <a:buFont typeface="Wingdings" panose="05000000000000000000" pitchFamily="2" charset="2"/>
              <a:buChar char="v"/>
            </a:pPr>
            <a:r>
              <a:rPr lang="en-US" dirty="0"/>
              <a:t> Group – Velocity Dispersion (GVD)</a:t>
            </a:r>
          </a:p>
          <a:p>
            <a:pPr>
              <a:buFont typeface="Wingdings" panose="05000000000000000000" pitchFamily="2" charset="2"/>
              <a:buChar char="v"/>
            </a:pPr>
            <a:r>
              <a:rPr lang="en-US" dirty="0"/>
              <a:t> Material Dispersion</a:t>
            </a:r>
          </a:p>
          <a:p>
            <a:pPr>
              <a:buFont typeface="Wingdings" panose="05000000000000000000" pitchFamily="2" charset="2"/>
              <a:buChar char="v"/>
            </a:pPr>
            <a:r>
              <a:rPr lang="en-US" dirty="0"/>
              <a:t> Waveguide Dispersion</a:t>
            </a:r>
          </a:p>
          <a:p>
            <a:pPr>
              <a:buFont typeface="Wingdings" panose="05000000000000000000" pitchFamily="2" charset="2"/>
              <a:buChar char="v"/>
            </a:pPr>
            <a:r>
              <a:rPr lang="en-US" dirty="0"/>
              <a:t> Polarization – Mode Dispersion</a:t>
            </a:r>
          </a:p>
          <a:p>
            <a:pPr marL="0" indent="0">
              <a:buNone/>
            </a:pPr>
            <a:endParaRPr lang="en-US" dirty="0"/>
          </a:p>
        </p:txBody>
      </p:sp>
    </p:spTree>
    <p:extLst>
      <p:ext uri="{BB962C8B-B14F-4D97-AF65-F5344CB8AC3E}">
        <p14:creationId xmlns:p14="http://schemas.microsoft.com/office/powerpoint/2010/main" val="2999418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8883" y="274637"/>
            <a:ext cx="10360501" cy="639763"/>
          </a:xfrm>
        </p:spPr>
        <p:txBody>
          <a:bodyPr/>
          <a:lstStyle/>
          <a:p>
            <a:r>
              <a:rPr lang="en-US" dirty="0">
                <a:solidFill>
                  <a:schemeClr val="accent1"/>
                </a:solidFill>
              </a:rPr>
              <a:t>Group Velocity Dispersion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218883" y="1143000"/>
                <a:ext cx="10360501" cy="5021069"/>
              </a:xfrm>
            </p:spPr>
            <p:txBody>
              <a:bodyPr/>
              <a:lstStyle/>
              <a:p>
                <a:r>
                  <a:rPr lang="en-US" dirty="0"/>
                  <a:t>An ideal monochromatic wave is described by the field relation</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𝐸</m:t>
                      </m:r>
                      <m:d>
                        <m:dPr>
                          <m:ctrlPr>
                            <a:rPr lang="en-US" b="0" i="1" smtClean="0">
                              <a:latin typeface="Cambria Math" panose="02040503050406030204" pitchFamily="18" charset="0"/>
                            </a:rPr>
                          </m:ctrlPr>
                        </m:dPr>
                        <m:e>
                          <m:r>
                            <a:rPr lang="en-US" b="0" i="1" smtClean="0">
                              <a:latin typeface="Cambria Math" panose="02040503050406030204" pitchFamily="18" charset="0"/>
                            </a:rPr>
                            <m:t>𝑧</m:t>
                          </m:r>
                          <m:r>
                            <a:rPr lang="en-US" b="0" i="1" smtClean="0">
                              <a:latin typeface="Cambria Math" panose="02040503050406030204" pitchFamily="18" charset="0"/>
                            </a:rPr>
                            <m:t>,</m:t>
                          </m:r>
                          <m:r>
                            <a:rPr lang="en-US" b="0" i="1" smtClean="0">
                              <a:latin typeface="Cambria Math" panose="02040503050406030204" pitchFamily="18" charset="0"/>
                            </a:rPr>
                            <m:t>𝑡</m:t>
                          </m:r>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0</m:t>
                          </m:r>
                        </m:sub>
                      </m:sSub>
                      <m:r>
                        <m:rPr>
                          <m:sty m:val="p"/>
                        </m:rPr>
                        <a:rPr lang="en-US" b="0" i="0" smtClean="0">
                          <a:latin typeface="Cambria Math" panose="02040503050406030204" pitchFamily="18" charset="0"/>
                        </a:rPr>
                        <m:t>cos</m:t>
                      </m:r>
                      <m:r>
                        <a:rPr lang="en-US" b="0" i="1" smtClean="0">
                          <a:latin typeface="Cambria Math" panose="02040503050406030204" pitchFamily="18" charset="0"/>
                        </a:rPr>
                        <m:t>⁡(</m:t>
                      </m:r>
                      <m:r>
                        <a:rPr lang="en-US" b="0" i="1" smtClean="0">
                          <a:latin typeface="Cambria Math" panose="02040503050406030204" pitchFamily="18" charset="0"/>
                        </a:rPr>
                        <m:t>𝜔</m:t>
                      </m:r>
                      <m:r>
                        <a:rPr lang="en-US" b="0" i="1" smtClean="0">
                          <a:latin typeface="Cambria Math" panose="02040503050406030204" pitchFamily="18" charset="0"/>
                        </a:rPr>
                        <m:t>𝑡</m:t>
                      </m:r>
                      <m:r>
                        <a:rPr lang="en-US" b="0" i="1" smtClean="0">
                          <a:latin typeface="Cambria Math" panose="02040503050406030204" pitchFamily="18" charset="0"/>
                        </a:rPr>
                        <m:t>−</m:t>
                      </m:r>
                      <m:r>
                        <a:rPr lang="en-US" b="0" i="1" smtClean="0">
                          <a:latin typeface="Cambria Math" panose="02040503050406030204" pitchFamily="18" charset="0"/>
                        </a:rPr>
                        <m:t>𝑘𝑧</m:t>
                      </m:r>
                      <m:r>
                        <a:rPr lang="en-US" b="0" i="1" smtClean="0">
                          <a:latin typeface="Cambria Math" panose="02040503050406030204" pitchFamily="18" charset="0"/>
                        </a:rPr>
                        <m:t>)</m:t>
                      </m:r>
                    </m:oMath>
                  </m:oMathPara>
                </a14:m>
                <a:endParaRPr lang="en-US" dirty="0"/>
              </a:p>
              <a:p>
                <a:pPr marL="0" indent="0">
                  <a:buNone/>
                </a:pPr>
                <a:r>
                  <a:rPr lang="en-US" dirty="0"/>
                  <a:t>with phase velocity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𝑝</m:t>
                        </m:r>
                      </m:sub>
                    </m:sSub>
                    <m:r>
                      <a:rPr lang="en-US" b="0" i="1" smtClean="0">
                        <a:latin typeface="Cambria Math" panose="02040503050406030204" pitchFamily="18" charset="0"/>
                      </a:rPr>
                      <m:t>=</m:t>
                    </m:r>
                    <m:r>
                      <a:rPr lang="en-US" b="0" i="1" smtClean="0">
                        <a:latin typeface="Cambria Math" panose="02040503050406030204" pitchFamily="18" charset="0"/>
                      </a:rPr>
                      <m:t>𝑐</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𝜔</m:t>
                    </m:r>
                    <m:r>
                      <a:rPr lang="en-US" b="0" i="1" smtClean="0">
                        <a:latin typeface="Cambria Math" panose="02040503050406030204" pitchFamily="18" charset="0"/>
                      </a:rPr>
                      <m:t>)</m:t>
                    </m:r>
                  </m:oMath>
                </a14:m>
                <a:r>
                  <a:rPr lang="en-US" dirty="0"/>
                  <a:t>, where c is the speed of light and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𝜔</m:t>
                    </m:r>
                    <m:r>
                      <a:rPr lang="en-US" b="0" i="1" smtClean="0">
                        <a:latin typeface="Cambria Math" panose="02040503050406030204" pitchFamily="18" charset="0"/>
                      </a:rPr>
                      <m:t>)</m:t>
                    </m:r>
                  </m:oMath>
                </a14:m>
                <a:r>
                  <a:rPr lang="en-US" dirty="0"/>
                  <a:t> is the refractive index.</a:t>
                </a:r>
              </a:p>
              <a:p>
                <a:r>
                  <a:rPr lang="en-US" dirty="0"/>
                  <a:t>Such a wave has no beginning and no end and obviously it cannot be realized.</a:t>
                </a:r>
              </a:p>
              <a:p>
                <a:r>
                  <a:rPr lang="en-US" b="1" i="1" dirty="0">
                    <a:solidFill>
                      <a:schemeClr val="accent1"/>
                    </a:solidFill>
                  </a:rPr>
                  <a:t>A finite wave has many spectral components.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218883" y="1143000"/>
                <a:ext cx="10360501" cy="5021069"/>
              </a:xfrm>
              <a:blipFill rotWithShape="0">
                <a:blip r:embed="rId2"/>
                <a:stretch>
                  <a:fillRect l="-941" t="-1823"/>
                </a:stretch>
              </a:blipFill>
            </p:spPr>
            <p:txBody>
              <a:bodyPr/>
              <a:lstStyle/>
              <a:p>
                <a:r>
                  <a:rPr lang="en-US">
                    <a:noFill/>
                  </a:rPr>
                  <a:t> </a:t>
                </a:r>
              </a:p>
            </p:txBody>
          </p:sp>
        </mc:Fallback>
      </mc:AlternateContent>
    </p:spTree>
    <p:extLst>
      <p:ext uri="{BB962C8B-B14F-4D97-AF65-F5344CB8AC3E}">
        <p14:creationId xmlns:p14="http://schemas.microsoft.com/office/powerpoint/2010/main" val="2872655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481F9-D7A1-4DBC-8DF6-C6DBD338AD2D}"/>
              </a:ext>
            </a:extLst>
          </p:cNvPr>
          <p:cNvSpPr>
            <a:spLocks noGrp="1"/>
          </p:cNvSpPr>
          <p:nvPr>
            <p:ph type="title"/>
          </p:nvPr>
        </p:nvSpPr>
        <p:spPr>
          <a:xfrm>
            <a:off x="1218883" y="274638"/>
            <a:ext cx="10360501" cy="634198"/>
          </a:xfrm>
        </p:spPr>
        <p:txBody>
          <a:bodyPr/>
          <a:lstStyle/>
          <a:p>
            <a:r>
              <a:rPr lang="en-US" dirty="0">
                <a:solidFill>
                  <a:schemeClr val="accent1"/>
                </a:solidFill>
              </a:rPr>
              <a:t>Lightwave System Components</a:t>
            </a:r>
          </a:p>
        </p:txBody>
      </p:sp>
      <p:sp>
        <p:nvSpPr>
          <p:cNvPr id="3" name="Content Placeholder 2">
            <a:extLst>
              <a:ext uri="{FF2B5EF4-FFF2-40B4-BE49-F238E27FC236}">
                <a16:creationId xmlns:a16="http://schemas.microsoft.com/office/drawing/2014/main" id="{60A1C74A-AEE3-4355-A8F5-A12DE9AAF6A2}"/>
              </a:ext>
            </a:extLst>
          </p:cNvPr>
          <p:cNvSpPr>
            <a:spLocks noGrp="1"/>
          </p:cNvSpPr>
          <p:nvPr>
            <p:ph idx="1"/>
          </p:nvPr>
        </p:nvSpPr>
        <p:spPr>
          <a:xfrm>
            <a:off x="1218883" y="1219200"/>
            <a:ext cx="10360501" cy="4944869"/>
          </a:xfrm>
        </p:spPr>
        <p:txBody>
          <a:bodyPr/>
          <a:lstStyle/>
          <a:p>
            <a:pPr marL="0" indent="0">
              <a:buNone/>
            </a:pPr>
            <a:r>
              <a:rPr lang="en-US" dirty="0"/>
              <a:t>Generic  System</a:t>
            </a:r>
            <a:br>
              <a:rPr lang="en-US" dirty="0"/>
            </a:br>
            <a:endParaRPr lang="en-US" dirty="0"/>
          </a:p>
          <a:p>
            <a:endParaRPr lang="en-US" dirty="0"/>
          </a:p>
          <a:p>
            <a:pPr marL="0" indent="0">
              <a:buNone/>
            </a:pPr>
            <a:endParaRPr lang="en-US" dirty="0"/>
          </a:p>
          <a:p>
            <a:endParaRPr lang="en-US" dirty="0"/>
          </a:p>
          <a:p>
            <a:endParaRPr lang="en-US" dirty="0"/>
          </a:p>
          <a:p>
            <a:pPr marL="0" indent="0">
              <a:buNone/>
            </a:pPr>
            <a:endParaRPr lang="en-US" dirty="0"/>
          </a:p>
        </p:txBody>
      </p:sp>
      <p:pic>
        <p:nvPicPr>
          <p:cNvPr id="5" name="Picture 4">
            <a:extLst>
              <a:ext uri="{FF2B5EF4-FFF2-40B4-BE49-F238E27FC236}">
                <a16:creationId xmlns:a16="http://schemas.microsoft.com/office/drawing/2014/main" id="{131B5526-E515-4FC6-852C-5161C9B874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3412" y="1805896"/>
            <a:ext cx="7701569" cy="1089704"/>
          </a:xfrm>
          <a:prstGeom prst="rect">
            <a:avLst/>
          </a:prstGeom>
        </p:spPr>
      </p:pic>
      <p:pic>
        <p:nvPicPr>
          <p:cNvPr id="7" name="Picture 6">
            <a:extLst>
              <a:ext uri="{FF2B5EF4-FFF2-40B4-BE49-F238E27FC236}">
                <a16:creationId xmlns:a16="http://schemas.microsoft.com/office/drawing/2014/main" id="{3F5C32C3-475D-433B-8962-3F15E7B427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5212" y="4024184"/>
            <a:ext cx="4953000" cy="1924981"/>
          </a:xfrm>
          <a:prstGeom prst="rect">
            <a:avLst/>
          </a:prstGeom>
        </p:spPr>
      </p:pic>
      <p:pic>
        <p:nvPicPr>
          <p:cNvPr id="9" name="Picture 8">
            <a:extLst>
              <a:ext uri="{FF2B5EF4-FFF2-40B4-BE49-F238E27FC236}">
                <a16:creationId xmlns:a16="http://schemas.microsoft.com/office/drawing/2014/main" id="{652F9C04-9698-4FCB-BAB5-9D7B6D9F1F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3012" y="4024184"/>
            <a:ext cx="5240368" cy="1924981"/>
          </a:xfrm>
          <a:prstGeom prst="rect">
            <a:avLst/>
          </a:prstGeom>
        </p:spPr>
      </p:pic>
      <p:sp>
        <p:nvSpPr>
          <p:cNvPr id="10" name="TextBox 9">
            <a:extLst>
              <a:ext uri="{FF2B5EF4-FFF2-40B4-BE49-F238E27FC236}">
                <a16:creationId xmlns:a16="http://schemas.microsoft.com/office/drawing/2014/main" id="{C15D377C-09AF-4EE7-9B35-498B13AED9FF}"/>
              </a:ext>
            </a:extLst>
          </p:cNvPr>
          <p:cNvSpPr txBox="1"/>
          <p:nvPr/>
        </p:nvSpPr>
        <p:spPr>
          <a:xfrm>
            <a:off x="1293812" y="3348564"/>
            <a:ext cx="4191000" cy="523220"/>
          </a:xfrm>
          <a:prstGeom prst="rect">
            <a:avLst/>
          </a:prstGeom>
          <a:noFill/>
        </p:spPr>
        <p:txBody>
          <a:bodyPr wrap="square" rtlCol="0">
            <a:spAutoFit/>
          </a:bodyPr>
          <a:lstStyle/>
          <a:p>
            <a:r>
              <a:rPr lang="en-US" sz="2800" dirty="0"/>
              <a:t>Transmitter Module</a:t>
            </a:r>
          </a:p>
        </p:txBody>
      </p:sp>
      <p:sp>
        <p:nvSpPr>
          <p:cNvPr id="11" name="TextBox 10">
            <a:extLst>
              <a:ext uri="{FF2B5EF4-FFF2-40B4-BE49-F238E27FC236}">
                <a16:creationId xmlns:a16="http://schemas.microsoft.com/office/drawing/2014/main" id="{9B632F1D-E9B2-4412-B398-1FDDB5956340}"/>
              </a:ext>
            </a:extLst>
          </p:cNvPr>
          <p:cNvSpPr txBox="1"/>
          <p:nvPr/>
        </p:nvSpPr>
        <p:spPr>
          <a:xfrm>
            <a:off x="6775846" y="3286060"/>
            <a:ext cx="4191000" cy="523220"/>
          </a:xfrm>
          <a:prstGeom prst="rect">
            <a:avLst/>
          </a:prstGeom>
          <a:noFill/>
        </p:spPr>
        <p:txBody>
          <a:bodyPr wrap="square" rtlCol="0">
            <a:spAutoFit/>
          </a:bodyPr>
          <a:lstStyle/>
          <a:p>
            <a:r>
              <a:rPr lang="en-US" sz="2800" dirty="0"/>
              <a:t>Receiver Module</a:t>
            </a:r>
          </a:p>
        </p:txBody>
      </p:sp>
    </p:spTree>
    <p:extLst>
      <p:ext uri="{BB962C8B-B14F-4D97-AF65-F5344CB8AC3E}">
        <p14:creationId xmlns:p14="http://schemas.microsoft.com/office/powerpoint/2010/main" val="4088914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8883" y="274637"/>
            <a:ext cx="10360501" cy="563563"/>
          </a:xfrm>
        </p:spPr>
        <p:txBody>
          <a:bodyPr>
            <a:normAutofit fontScale="90000"/>
          </a:bodyPr>
          <a:lstStyle/>
          <a:p>
            <a:r>
              <a:rPr lang="en-US" dirty="0">
                <a:solidFill>
                  <a:schemeClr val="accent1"/>
                </a:solidFill>
              </a:rPr>
              <a:t>Group Velocity Dispersion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218883" y="990600"/>
                <a:ext cx="10360501" cy="5486400"/>
              </a:xfrm>
            </p:spPr>
            <p:txBody>
              <a:bodyPr>
                <a:normAutofit/>
              </a:bodyPr>
              <a:lstStyle/>
              <a:p>
                <a:r>
                  <a:rPr lang="en-US" dirty="0"/>
                  <a:t>Let’s consider a field that is the superposition of two plane waves, which differ slightly in frequency </a:t>
                </a:r>
                <a14:m>
                  <m:oMath xmlns:m="http://schemas.openxmlformats.org/officeDocument/2006/math">
                    <m:r>
                      <a:rPr lang="en-US" b="0" i="1" smtClean="0">
                        <a:latin typeface="Cambria Math" panose="02040503050406030204" pitchFamily="18" charset="0"/>
                      </a:rPr>
                      <m:t>𝜔</m:t>
                    </m:r>
                  </m:oMath>
                </a14:m>
                <a:r>
                  <a:rPr lang="en-US" dirty="0"/>
                  <a:t> and wavenumber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m:t>
                    </m:r>
                    <m:r>
                      <a:rPr lang="en-US" b="0" i="1" smtClean="0">
                        <a:latin typeface="Cambria Math" panose="02040503050406030204" pitchFamily="18" charset="0"/>
                      </a:rPr>
                      <m:t>𝜔</m:t>
                    </m:r>
                    <m:r>
                      <a:rPr lang="en-US" b="0" i="1" smtClean="0">
                        <a:latin typeface="Cambria Math" panose="02040503050406030204" pitchFamily="18" charset="0"/>
                      </a:rPr>
                      <m:t>𝑐</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𝜔</m:t>
                    </m:r>
                    <m:r>
                      <a:rPr lang="en-US" b="0" i="1" smtClean="0">
                        <a:latin typeface="Cambria Math" panose="02040503050406030204" pitchFamily="18" charset="0"/>
                      </a:rPr>
                      <m:t>)</m:t>
                    </m:r>
                  </m:oMath>
                </a14:m>
                <a:r>
                  <a:rPr lang="en-US" dirty="0"/>
                  <a:t>.</a:t>
                </a:r>
                <a:br>
                  <a:rPr lang="en-US" dirty="0"/>
                </a:br>
                <a:endParaRPr lang="en-US" dirty="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𝐸</m:t>
                      </m:r>
                      <m:d>
                        <m:dPr>
                          <m:ctrlPr>
                            <a:rPr lang="en-US" b="0" i="1" smtClean="0">
                              <a:latin typeface="Cambria Math" panose="02040503050406030204" pitchFamily="18" charset="0"/>
                            </a:rPr>
                          </m:ctrlPr>
                        </m:dPr>
                        <m:e>
                          <m:r>
                            <a:rPr lang="en-US" b="0" i="1" smtClean="0">
                              <a:latin typeface="Cambria Math" panose="02040503050406030204" pitchFamily="18" charset="0"/>
                            </a:rPr>
                            <m:t>𝑧</m:t>
                          </m:r>
                          <m:r>
                            <a:rPr lang="en-US" b="0" i="1" smtClean="0">
                              <a:latin typeface="Cambria Math" panose="02040503050406030204" pitchFamily="18" charset="0"/>
                            </a:rPr>
                            <m:t>,</m:t>
                          </m:r>
                          <m:r>
                            <a:rPr lang="en-US" b="0" i="1" smtClean="0">
                              <a:latin typeface="Cambria Math" panose="02040503050406030204" pitchFamily="18" charset="0"/>
                            </a:rPr>
                            <m:t>𝑡</m:t>
                          </m:r>
                        </m:e>
                      </m:d>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cos</m:t>
                          </m:r>
                        </m:fName>
                        <m:e>
                          <m:d>
                            <m:dPr>
                              <m:begChr m:val="["/>
                              <m:endChr m:val="]"/>
                              <m:ctrlPr>
                                <a:rPr lang="en-US" b="0" i="1" smtClean="0">
                                  <a:latin typeface="Cambria Math" panose="02040503050406030204" pitchFamily="18" charset="0"/>
                                </a:rPr>
                              </m:ctrlPr>
                            </m:dPr>
                            <m:e>
                              <m:d>
                                <m:dPr>
                                  <m:ctrlPr>
                                    <a:rPr lang="en-US" b="0" i="1" smtClean="0">
                                      <a:latin typeface="Cambria Math" panose="02040503050406030204" pitchFamily="18" charset="0"/>
                                    </a:rPr>
                                  </m:ctrlPr>
                                </m:dPr>
                                <m:e>
                                  <m:r>
                                    <a:rPr lang="en-US" b="0" i="1" smtClean="0">
                                      <a:latin typeface="Cambria Math" panose="02040503050406030204" pitchFamily="18" charset="0"/>
                                    </a:rPr>
                                    <m:t>𝜔</m:t>
                                  </m:r>
                                  <m:r>
                                    <a:rPr lang="en-US" b="0" i="1" smtClean="0">
                                      <a:latin typeface="Cambria Math" panose="02040503050406030204" pitchFamily="18" charset="0"/>
                                    </a:rPr>
                                    <m:t>+</m:t>
                                  </m:r>
                                  <m:r>
                                    <m:rPr>
                                      <m:sty m:val="p"/>
                                    </m:rPr>
                                    <a:rPr lang="en-US" b="0" i="0" smtClean="0">
                                      <a:latin typeface="Cambria Math" panose="02040503050406030204" pitchFamily="18" charset="0"/>
                                    </a:rPr>
                                    <m:t>Δ</m:t>
                                  </m:r>
                                  <m:r>
                                    <a:rPr lang="en-US" b="0" i="1" smtClean="0">
                                      <a:latin typeface="Cambria Math" panose="02040503050406030204" pitchFamily="18" charset="0"/>
                                    </a:rPr>
                                    <m:t>𝜔</m:t>
                                  </m:r>
                                </m:e>
                              </m:d>
                              <m:r>
                                <a:rPr lang="en-US" b="0" i="1" smtClean="0">
                                  <a:latin typeface="Cambria Math" panose="02040503050406030204" pitchFamily="18" charset="0"/>
                                </a:rPr>
                                <m:t>𝑡</m:t>
                              </m:r>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𝑘</m:t>
                                  </m:r>
                                  <m:r>
                                    <a:rPr lang="en-US" b="0" i="1" smtClean="0">
                                      <a:latin typeface="Cambria Math" panose="02040503050406030204" pitchFamily="18" charset="0"/>
                                    </a:rPr>
                                    <m:t>+</m:t>
                                  </m:r>
                                  <m:r>
                                    <m:rPr>
                                      <m:sty m:val="p"/>
                                    </m:rPr>
                                    <a:rPr lang="en-US" b="0" i="0" smtClean="0">
                                      <a:latin typeface="Cambria Math" panose="02040503050406030204" pitchFamily="18" charset="0"/>
                                    </a:rPr>
                                    <m:t>Δ</m:t>
                                  </m:r>
                                  <m:r>
                                    <a:rPr lang="en-US" b="0" i="1" smtClean="0">
                                      <a:latin typeface="Cambria Math" panose="02040503050406030204" pitchFamily="18" charset="0"/>
                                    </a:rPr>
                                    <m:t>𝑘</m:t>
                                  </m:r>
                                </m:e>
                              </m:d>
                              <m:r>
                                <a:rPr lang="en-US" b="0" i="1" smtClean="0">
                                  <a:latin typeface="Cambria Math" panose="02040503050406030204" pitchFamily="18" charset="0"/>
                                </a:rPr>
                                <m:t>𝑧</m:t>
                              </m:r>
                            </m:e>
                          </m:d>
                        </m:e>
                      </m:func>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cos</m:t>
                          </m:r>
                        </m:fName>
                        <m:e>
                          <m:d>
                            <m:dPr>
                              <m:begChr m:val="["/>
                              <m:endChr m:val="]"/>
                              <m:ctrlPr>
                                <a:rPr lang="en-US" b="0" i="1" smtClean="0">
                                  <a:latin typeface="Cambria Math" panose="02040503050406030204" pitchFamily="18" charset="0"/>
                                </a:rPr>
                              </m:ctrlPr>
                            </m:dPr>
                            <m:e>
                              <m:d>
                                <m:dPr>
                                  <m:ctrlPr>
                                    <a:rPr lang="en-US" b="0" i="1" smtClean="0">
                                      <a:latin typeface="Cambria Math" panose="02040503050406030204" pitchFamily="18" charset="0"/>
                                    </a:rPr>
                                  </m:ctrlPr>
                                </m:dPr>
                                <m:e>
                                  <m:r>
                                    <a:rPr lang="en-US" b="0" i="1" smtClean="0">
                                      <a:latin typeface="Cambria Math" panose="02040503050406030204" pitchFamily="18" charset="0"/>
                                    </a:rPr>
                                    <m:t>𝜔</m:t>
                                  </m:r>
                                  <m:r>
                                    <a:rPr lang="en-US" b="0" i="1" smtClean="0">
                                      <a:latin typeface="Cambria Math" panose="02040503050406030204" pitchFamily="18" charset="0"/>
                                    </a:rPr>
                                    <m:t>−</m:t>
                                  </m:r>
                                  <m:r>
                                    <m:rPr>
                                      <m:sty m:val="p"/>
                                    </m:rPr>
                                    <a:rPr lang="en-US" b="0" i="0" smtClean="0">
                                      <a:latin typeface="Cambria Math" panose="02040503050406030204" pitchFamily="18" charset="0"/>
                                    </a:rPr>
                                    <m:t>Δ</m:t>
                                  </m:r>
                                  <m:r>
                                    <a:rPr lang="en-US" b="0" i="1" smtClean="0">
                                      <a:latin typeface="Cambria Math" panose="02040503050406030204" pitchFamily="18" charset="0"/>
                                    </a:rPr>
                                    <m:t>𝜔</m:t>
                                  </m:r>
                                </m:e>
                              </m:d>
                              <m:r>
                                <a:rPr lang="en-US" b="0" i="1" smtClean="0">
                                  <a:latin typeface="Cambria Math" panose="02040503050406030204" pitchFamily="18" charset="0"/>
                                </a:rPr>
                                <m:t>𝑡</m:t>
                              </m:r>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𝑘</m:t>
                                  </m:r>
                                  <m:r>
                                    <a:rPr lang="en-US" b="0" i="1" smtClean="0">
                                      <a:latin typeface="Cambria Math" panose="02040503050406030204" pitchFamily="18" charset="0"/>
                                    </a:rPr>
                                    <m:t>−</m:t>
                                  </m:r>
                                  <m:r>
                                    <m:rPr>
                                      <m:sty m:val="p"/>
                                    </m:rPr>
                                    <a:rPr lang="en-US" b="0" i="0" smtClean="0">
                                      <a:latin typeface="Cambria Math" panose="02040503050406030204" pitchFamily="18" charset="0"/>
                                    </a:rPr>
                                    <m:t>Δ</m:t>
                                  </m:r>
                                  <m:r>
                                    <a:rPr lang="en-US" b="0" i="1" smtClean="0">
                                      <a:latin typeface="Cambria Math" panose="02040503050406030204" pitchFamily="18" charset="0"/>
                                    </a:rPr>
                                    <m:t>𝑘</m:t>
                                  </m:r>
                                </m:e>
                              </m:d>
                              <m:r>
                                <a:rPr lang="en-US" b="0" i="1" smtClean="0">
                                  <a:latin typeface="Cambria Math" panose="02040503050406030204" pitchFamily="18" charset="0"/>
                                </a:rPr>
                                <m:t>𝑧</m:t>
                              </m:r>
                            </m:e>
                          </m:d>
                        </m:e>
                      </m:func>
                    </m:oMath>
                    <m:oMath xmlns:m="http://schemas.openxmlformats.org/officeDocument/2006/math">
                      <m:r>
                        <a:rPr lang="en-US" b="0" i="1" smtClean="0">
                          <a:latin typeface="Cambria Math" panose="02040503050406030204" pitchFamily="18" charset="0"/>
                        </a:rPr>
                        <m:t>=2</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cos</m:t>
                          </m:r>
                        </m:fName>
                        <m:e>
                          <m:d>
                            <m:dPr>
                              <m:ctrlPr>
                                <a:rPr lang="en-US" b="0" i="1" smtClean="0">
                                  <a:latin typeface="Cambria Math" panose="02040503050406030204" pitchFamily="18" charset="0"/>
                                </a:rPr>
                              </m:ctrlPr>
                            </m:dPr>
                            <m:e>
                              <m:r>
                                <a:rPr lang="en-US" b="0" i="1" smtClean="0">
                                  <a:latin typeface="Cambria Math" panose="02040503050406030204" pitchFamily="18" charset="0"/>
                                </a:rPr>
                                <m:t>𝜔</m:t>
                              </m:r>
                              <m:r>
                                <a:rPr lang="en-US" b="0" i="1" smtClean="0">
                                  <a:latin typeface="Cambria Math" panose="02040503050406030204" pitchFamily="18" charset="0"/>
                                </a:rPr>
                                <m:t>𝑡</m:t>
                              </m:r>
                              <m:r>
                                <a:rPr lang="en-US" b="0" i="1" smtClean="0">
                                  <a:latin typeface="Cambria Math" panose="02040503050406030204" pitchFamily="18" charset="0"/>
                                </a:rPr>
                                <m:t>−</m:t>
                              </m:r>
                              <m:r>
                                <a:rPr lang="en-US" b="0" i="1" smtClean="0">
                                  <a:latin typeface="Cambria Math" panose="02040503050406030204" pitchFamily="18" charset="0"/>
                                </a:rPr>
                                <m:t>𝑘𝑧</m:t>
                              </m:r>
                            </m:e>
                          </m:d>
                        </m:e>
                      </m:func>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cos</m:t>
                          </m:r>
                        </m:fName>
                        <m:e>
                          <m:r>
                            <m:rPr>
                              <m:sty m:val="p"/>
                            </m:rPr>
                            <a:rPr lang="en-US" b="0" i="0" smtClean="0">
                              <a:latin typeface="Cambria Math" panose="02040503050406030204" pitchFamily="18" charset="0"/>
                            </a:rPr>
                            <m:t>Δ</m:t>
                          </m:r>
                          <m:r>
                            <a:rPr lang="en-US" b="0" i="1" smtClean="0">
                              <a:latin typeface="Cambria Math" panose="02040503050406030204" pitchFamily="18" charset="0"/>
                            </a:rPr>
                            <m:t>𝜔</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m:rPr>
                                      <m:sty m:val="p"/>
                                    </m:rPr>
                                    <a:rPr lang="en-US" b="0" i="0" smtClean="0">
                                      <a:latin typeface="Cambria Math" panose="02040503050406030204" pitchFamily="18" charset="0"/>
                                    </a:rPr>
                                    <m:t>Δ</m:t>
                                  </m:r>
                                  <m:r>
                                    <a:rPr lang="en-US" b="0" i="1" smtClean="0">
                                      <a:latin typeface="Cambria Math" panose="02040503050406030204" pitchFamily="18" charset="0"/>
                                    </a:rPr>
                                    <m:t>𝑘</m:t>
                                  </m:r>
                                </m:num>
                                <m:den>
                                  <m:r>
                                    <m:rPr>
                                      <m:sty m:val="p"/>
                                    </m:rPr>
                                    <a:rPr lang="en-US" b="0" i="0" smtClean="0">
                                      <a:latin typeface="Cambria Math" panose="02040503050406030204" pitchFamily="18" charset="0"/>
                                    </a:rPr>
                                    <m:t>Δ</m:t>
                                  </m:r>
                                  <m:r>
                                    <a:rPr lang="en-US" b="0" i="1" smtClean="0">
                                      <a:latin typeface="Cambria Math" panose="02040503050406030204" pitchFamily="18" charset="0"/>
                                    </a:rPr>
                                    <m:t>𝜔</m:t>
                                  </m:r>
                                </m:den>
                              </m:f>
                              <m:r>
                                <a:rPr lang="en-US" b="0" i="1" smtClean="0">
                                  <a:latin typeface="Cambria Math" panose="02040503050406030204" pitchFamily="18" charset="0"/>
                                </a:rPr>
                                <m:t>𝑧</m:t>
                              </m:r>
                            </m:e>
                          </m:d>
                        </m:e>
                      </m:func>
                      <m:r>
                        <a:rPr lang="en-US" b="0" i="1" smtClean="0">
                          <a:latin typeface="Cambria Math" panose="02040503050406030204" pitchFamily="18" charset="0"/>
                        </a:rPr>
                        <m:t>=</m:t>
                      </m:r>
                      <m:r>
                        <a:rPr lang="en-US" b="0" i="1" smtClean="0">
                          <a:latin typeface="Cambria Math" panose="02040503050406030204" pitchFamily="18" charset="0"/>
                        </a:rPr>
                        <m:t>ℰ</m:t>
                      </m:r>
                      <m:d>
                        <m:dPr>
                          <m:ctrlPr>
                            <a:rPr lang="en-US" b="0" i="1" smtClean="0">
                              <a:latin typeface="Cambria Math" panose="02040503050406030204" pitchFamily="18" charset="0"/>
                            </a:rPr>
                          </m:ctrlPr>
                        </m:dPr>
                        <m:e>
                          <m:r>
                            <a:rPr lang="en-US" b="0" i="1" smtClean="0">
                              <a:latin typeface="Cambria Math" panose="02040503050406030204" pitchFamily="18" charset="0"/>
                            </a:rPr>
                            <m:t>𝑧</m:t>
                          </m:r>
                          <m:r>
                            <a:rPr lang="en-US" b="0" i="1" smtClean="0">
                              <a:latin typeface="Cambria Math" panose="02040503050406030204" pitchFamily="18" charset="0"/>
                            </a:rPr>
                            <m:t>,</m:t>
                          </m:r>
                          <m:r>
                            <a:rPr lang="en-US" b="0" i="1" smtClean="0">
                              <a:latin typeface="Cambria Math" panose="02040503050406030204" pitchFamily="18" charset="0"/>
                            </a:rPr>
                            <m:t>𝑡</m:t>
                          </m:r>
                        </m:e>
                      </m:d>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cos</m:t>
                          </m:r>
                        </m:fName>
                        <m:e>
                          <m:r>
                            <a:rPr lang="en-US" b="0" i="1" smtClean="0">
                              <a:latin typeface="Cambria Math" panose="02040503050406030204" pitchFamily="18" charset="0"/>
                            </a:rPr>
                            <m:t>(</m:t>
                          </m:r>
                          <m:r>
                            <a:rPr lang="en-US" b="0" i="1" smtClean="0">
                              <a:latin typeface="Cambria Math" panose="02040503050406030204" pitchFamily="18" charset="0"/>
                            </a:rPr>
                            <m:t>𝜔</m:t>
                          </m:r>
                          <m:r>
                            <a:rPr lang="en-US" b="0" i="1" smtClean="0">
                              <a:latin typeface="Cambria Math" panose="02040503050406030204" pitchFamily="18" charset="0"/>
                            </a:rPr>
                            <m:t>𝑡</m:t>
                          </m:r>
                          <m:r>
                            <a:rPr lang="en-US" b="0" i="1" smtClean="0">
                              <a:latin typeface="Cambria Math" panose="02040503050406030204" pitchFamily="18" charset="0"/>
                            </a:rPr>
                            <m:t>−</m:t>
                          </m:r>
                          <m:r>
                            <a:rPr lang="en-US" b="0" i="1" smtClean="0">
                              <a:latin typeface="Cambria Math" panose="02040503050406030204" pitchFamily="18" charset="0"/>
                            </a:rPr>
                            <m:t>𝑘𝑧</m:t>
                          </m:r>
                          <m:r>
                            <a:rPr lang="en-US" b="0" i="1" smtClean="0">
                              <a:latin typeface="Cambria Math" panose="02040503050406030204" pitchFamily="18" charset="0"/>
                            </a:rPr>
                            <m:t>)</m:t>
                          </m:r>
                        </m:e>
                      </m:func>
                    </m:oMath>
                  </m:oMathPara>
                </a14:m>
                <a:endParaRPr lang="en-US" dirty="0"/>
              </a:p>
              <a:p>
                <a:pPr marL="0" indent="0">
                  <a:buNone/>
                </a:pPr>
                <a:r>
                  <a:rPr lang="en-US" b="1" dirty="0">
                    <a:solidFill>
                      <a:schemeClr val="accent1"/>
                    </a:solidFill>
                  </a:rPr>
                  <a:t>Two components</a:t>
                </a:r>
              </a:p>
              <a:p>
                <a:pPr marL="514350" indent="-514350">
                  <a:buFont typeface="+mj-lt"/>
                  <a:buAutoNum type="arabicPeriod"/>
                </a:pPr>
                <a:r>
                  <a:rPr lang="en-US" b="1" dirty="0"/>
                  <a:t>Carrier :    </a:t>
                </a:r>
                <a14:m>
                  <m:oMath xmlns:m="http://schemas.openxmlformats.org/officeDocument/2006/math">
                    <m:r>
                      <a:rPr lang="en-US" b="0" i="1" smtClean="0">
                        <a:latin typeface="Cambria Math" panose="02040503050406030204" pitchFamily="18" charset="0"/>
                      </a:rPr>
                      <m:t>𝑐𝑜𝑠</m:t>
                    </m:r>
                    <m:d>
                      <m:dPr>
                        <m:ctrlPr>
                          <a:rPr lang="en-US" i="1" smtClean="0">
                            <a:latin typeface="Cambria Math" panose="02040503050406030204" pitchFamily="18" charset="0"/>
                          </a:rPr>
                        </m:ctrlPr>
                      </m:dPr>
                      <m:e>
                        <m:r>
                          <a:rPr lang="en-US" b="0" i="1" smtClean="0">
                            <a:latin typeface="Cambria Math" panose="02040503050406030204" pitchFamily="18" charset="0"/>
                          </a:rPr>
                          <m:t>𝜔</m:t>
                        </m:r>
                        <m:r>
                          <a:rPr lang="en-US" b="0" i="1" smtClean="0">
                            <a:latin typeface="Cambria Math" panose="02040503050406030204" pitchFamily="18" charset="0"/>
                          </a:rPr>
                          <m:t>𝑡</m:t>
                        </m:r>
                        <m:r>
                          <a:rPr lang="en-US" b="0" i="1" smtClean="0">
                            <a:latin typeface="Cambria Math" panose="02040503050406030204" pitchFamily="18" charset="0"/>
                          </a:rPr>
                          <m:t>−</m:t>
                        </m:r>
                        <m:r>
                          <a:rPr lang="en-US" b="0" i="1" smtClean="0">
                            <a:latin typeface="Cambria Math" panose="02040503050406030204" pitchFamily="18" charset="0"/>
                          </a:rPr>
                          <m:t>𝑘𝑧</m:t>
                        </m:r>
                      </m:e>
                    </m:d>
                  </m:oMath>
                </a14:m>
                <a:endParaRPr lang="en-US" dirty="0"/>
              </a:p>
              <a:p>
                <a:pPr marL="514350" indent="-514350">
                  <a:buFont typeface="+mj-lt"/>
                  <a:buAutoNum type="arabicPeriod"/>
                </a:pPr>
                <a:r>
                  <a:rPr lang="en-US" b="1" dirty="0"/>
                  <a:t>Envelope: </a:t>
                </a:r>
                <a14:m>
                  <m:oMath xmlns:m="http://schemas.openxmlformats.org/officeDocument/2006/math">
                    <m:r>
                      <a:rPr lang="en-US" b="0" i="1" smtClean="0">
                        <a:latin typeface="Cambria Math" panose="02040503050406030204" pitchFamily="18" charset="0"/>
                      </a:rPr>
                      <m:t>ℰ</m:t>
                    </m:r>
                    <m:d>
                      <m:dPr>
                        <m:ctrlPr>
                          <a:rPr lang="en-US" i="1" smtClean="0">
                            <a:latin typeface="Cambria Math" panose="02040503050406030204" pitchFamily="18" charset="0"/>
                          </a:rPr>
                        </m:ctrlPr>
                      </m:dPr>
                      <m:e>
                        <m:r>
                          <a:rPr lang="en-US" b="0" i="1" smtClean="0">
                            <a:latin typeface="Cambria Math" panose="02040503050406030204" pitchFamily="18" charset="0"/>
                          </a:rPr>
                          <m:t>𝑧</m:t>
                        </m:r>
                        <m:r>
                          <a:rPr lang="en-US" b="0" i="1" smtClean="0">
                            <a:latin typeface="Cambria Math" panose="02040503050406030204" pitchFamily="18" charset="0"/>
                          </a:rPr>
                          <m:t>,</m:t>
                        </m:r>
                        <m:r>
                          <a:rPr lang="en-US" b="0" i="1" smtClean="0">
                            <a:latin typeface="Cambria Math" panose="02040503050406030204" pitchFamily="18" charset="0"/>
                          </a:rPr>
                          <m:t>𝑡</m:t>
                        </m:r>
                      </m:e>
                    </m:d>
                    <m:r>
                      <a:rPr lang="en-US" b="0" i="1" smtClean="0">
                        <a:latin typeface="Cambria Math" panose="02040503050406030204" pitchFamily="18" charset="0"/>
                      </a:rPr>
                      <m:t>=2</m:t>
                    </m:r>
                    <m:func>
                      <m:funcPr>
                        <m:ctrlPr>
                          <a:rPr lang="en-US" i="1">
                            <a:latin typeface="Cambria Math" panose="02040503050406030204" pitchFamily="18" charset="0"/>
                          </a:rPr>
                        </m:ctrlPr>
                      </m:funcPr>
                      <m:fName>
                        <m:r>
                          <m:rPr>
                            <m:sty m:val="p"/>
                          </m:rPr>
                          <a:rPr lang="en-US" b="0">
                            <a:latin typeface="Cambria Math" panose="02040503050406030204" pitchFamily="18" charset="0"/>
                          </a:rPr>
                          <m:t>cos</m:t>
                        </m:r>
                      </m:fName>
                      <m:e>
                        <m:r>
                          <m:rPr>
                            <m:sty m:val="p"/>
                          </m:rPr>
                          <a:rPr lang="en-US" b="0">
                            <a:latin typeface="Cambria Math" panose="02040503050406030204" pitchFamily="18" charset="0"/>
                          </a:rPr>
                          <m:t>Δ</m:t>
                        </m:r>
                        <m:r>
                          <a:rPr lang="en-US" b="0" i="1">
                            <a:latin typeface="Cambria Math" panose="02040503050406030204" pitchFamily="18" charset="0"/>
                          </a:rPr>
                          <m:t>𝜔</m:t>
                        </m:r>
                        <m:d>
                          <m:dPr>
                            <m:ctrlPr>
                              <a:rPr lang="en-US" i="1">
                                <a:latin typeface="Cambria Math" panose="02040503050406030204" pitchFamily="18" charset="0"/>
                              </a:rPr>
                            </m:ctrlPr>
                          </m:dPr>
                          <m:e>
                            <m:r>
                              <a:rPr lang="en-US" b="0" i="1">
                                <a:latin typeface="Cambria Math" panose="02040503050406030204" pitchFamily="18" charset="0"/>
                              </a:rPr>
                              <m:t>𝑡</m:t>
                            </m:r>
                            <m:r>
                              <a:rPr lang="en-US" b="0" i="1">
                                <a:latin typeface="Cambria Math" panose="02040503050406030204" pitchFamily="18" charset="0"/>
                              </a:rPr>
                              <m:t>−</m:t>
                            </m:r>
                            <m:f>
                              <m:fPr>
                                <m:ctrlPr>
                                  <a:rPr lang="en-US" i="1">
                                    <a:latin typeface="Cambria Math" panose="02040503050406030204" pitchFamily="18" charset="0"/>
                                  </a:rPr>
                                </m:ctrlPr>
                              </m:fPr>
                              <m:num>
                                <m:r>
                                  <m:rPr>
                                    <m:sty m:val="p"/>
                                  </m:rPr>
                                  <a:rPr lang="en-US" b="0">
                                    <a:latin typeface="Cambria Math" panose="02040503050406030204" pitchFamily="18" charset="0"/>
                                  </a:rPr>
                                  <m:t>Δ</m:t>
                                </m:r>
                                <m:r>
                                  <a:rPr lang="en-US" b="0" i="1">
                                    <a:latin typeface="Cambria Math" panose="02040503050406030204" pitchFamily="18" charset="0"/>
                                  </a:rPr>
                                  <m:t>𝑘</m:t>
                                </m:r>
                              </m:num>
                              <m:den>
                                <m:r>
                                  <m:rPr>
                                    <m:sty m:val="p"/>
                                  </m:rPr>
                                  <a:rPr lang="en-US" b="0">
                                    <a:latin typeface="Cambria Math" panose="02040503050406030204" pitchFamily="18" charset="0"/>
                                  </a:rPr>
                                  <m:t>Δ</m:t>
                                </m:r>
                                <m:r>
                                  <a:rPr lang="en-US" b="0" i="1">
                                    <a:latin typeface="Cambria Math" panose="02040503050406030204" pitchFamily="18" charset="0"/>
                                  </a:rPr>
                                  <m:t>𝜔</m:t>
                                </m:r>
                              </m:den>
                            </m:f>
                            <m:r>
                              <a:rPr lang="en-US" b="0" i="1">
                                <a:latin typeface="Cambria Math" panose="02040503050406030204" pitchFamily="18" charset="0"/>
                              </a:rPr>
                              <m:t>𝑧</m:t>
                            </m:r>
                          </m:e>
                        </m:d>
                      </m:e>
                    </m:func>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218883" y="990600"/>
                <a:ext cx="10360501" cy="5486400"/>
              </a:xfrm>
              <a:blipFill rotWithShape="0">
                <a:blip r:embed="rId2"/>
                <a:stretch>
                  <a:fillRect l="-941" t="-1667"/>
                </a:stretch>
              </a:blipFill>
            </p:spPr>
            <p:txBody>
              <a:bodyPr/>
              <a:lstStyle/>
              <a:p>
                <a:r>
                  <a:rPr lang="en-US">
                    <a:noFill/>
                  </a:rPr>
                  <a:t> </a:t>
                </a:r>
              </a:p>
            </p:txBody>
          </p:sp>
        </mc:Fallback>
      </mc:AlternateContent>
    </p:spTree>
    <p:extLst>
      <p:ext uri="{BB962C8B-B14F-4D97-AF65-F5344CB8AC3E}">
        <p14:creationId xmlns:p14="http://schemas.microsoft.com/office/powerpoint/2010/main" val="4105298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8883" y="274637"/>
            <a:ext cx="10360501" cy="639763"/>
          </a:xfrm>
        </p:spPr>
        <p:txBody>
          <a:bodyPr/>
          <a:lstStyle/>
          <a:p>
            <a:r>
              <a:rPr lang="en-US" dirty="0">
                <a:solidFill>
                  <a:schemeClr val="accent1"/>
                </a:solidFill>
              </a:rPr>
              <a:t>Group Velocity Dispersion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218883" y="1066800"/>
                <a:ext cx="10360501" cy="5334000"/>
              </a:xfrm>
            </p:spPr>
            <p:txBody>
              <a:bodyPr/>
              <a:lstStyle/>
              <a:p>
                <a:r>
                  <a:rPr lang="en-US" dirty="0"/>
                  <a:t>The carrier has a phase velocity equal to </a:t>
                </a:r>
              </a:p>
              <a:p>
                <a:pPr marL="0" indent="0">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𝑝</m:t>
                          </m:r>
                        </m:sub>
                      </m:sSub>
                      <m:r>
                        <a:rPr lang="en-US" b="0" i="1" smtClean="0">
                          <a:latin typeface="Cambria Math" panose="02040503050406030204" pitchFamily="18" charset="0"/>
                        </a:rPr>
                        <m:t>=</m:t>
                      </m:r>
                      <m:r>
                        <a:rPr lang="en-US" b="0" i="1" smtClean="0">
                          <a:latin typeface="Cambria Math" panose="02040503050406030204" pitchFamily="18" charset="0"/>
                        </a:rPr>
                        <m:t>𝑐</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𝜔</m:t>
                      </m:r>
                      <m:r>
                        <a:rPr lang="en-US" b="0" i="1" smtClean="0">
                          <a:latin typeface="Cambria Math" panose="02040503050406030204" pitchFamily="18" charset="0"/>
                        </a:rPr>
                        <m:t>)</m:t>
                      </m:r>
                    </m:oMath>
                  </m:oMathPara>
                </a14:m>
                <a:endParaRPr lang="en-US" dirty="0"/>
              </a:p>
              <a:p>
                <a:r>
                  <a:rPr lang="en-US" dirty="0"/>
                  <a:t>The envelope propagates with velocity</a:t>
                </a:r>
              </a:p>
              <a:p>
                <a:pPr marL="0" indent="0">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𝑔</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m:rPr>
                              <m:sty m:val="p"/>
                            </m:rPr>
                            <a:rPr lang="en-US" b="0" i="0" smtClean="0">
                              <a:latin typeface="Cambria Math" panose="02040503050406030204" pitchFamily="18" charset="0"/>
                            </a:rPr>
                            <m:t>Δ</m:t>
                          </m:r>
                          <m:r>
                            <a:rPr lang="en-US" b="0" i="1" smtClean="0">
                              <a:latin typeface="Cambria Math" panose="02040503050406030204" pitchFamily="18" charset="0"/>
                            </a:rPr>
                            <m:t>𝜔</m:t>
                          </m:r>
                        </m:num>
                        <m:den>
                          <m:r>
                            <m:rPr>
                              <m:sty m:val="p"/>
                            </m:rPr>
                            <a:rPr lang="en-US" b="0" i="0" smtClean="0">
                              <a:latin typeface="Cambria Math" panose="02040503050406030204" pitchFamily="18" charset="0"/>
                            </a:rPr>
                            <m:t>Δ</m:t>
                          </m:r>
                          <m:r>
                            <a:rPr lang="en-US" b="0" i="1" smtClean="0">
                              <a:latin typeface="Cambria Math" panose="02040503050406030204" pitchFamily="18" charset="0"/>
                            </a:rPr>
                            <m:t>𝑘</m:t>
                          </m:r>
                        </m:den>
                      </m:f>
                    </m:oMath>
                  </m:oMathPara>
                </a14:m>
                <a:endParaRPr lang="en-US" dirty="0"/>
              </a:p>
              <a:p>
                <a:pPr marL="0" indent="0">
                  <a:buNone/>
                </a:pPr>
                <a:r>
                  <a:rPr lang="en-US" dirty="0"/>
                  <a:t>   which is known as </a:t>
                </a:r>
                <a:r>
                  <a:rPr lang="en-US" b="1" i="1" dirty="0">
                    <a:solidFill>
                      <a:schemeClr val="accent1"/>
                    </a:solidFill>
                  </a:rPr>
                  <a:t>group velocity</a:t>
                </a:r>
                <a:r>
                  <a:rPr lang="en-US" dirty="0"/>
                  <a:t>.</a:t>
                </a:r>
              </a:p>
              <a:p>
                <a:r>
                  <a:rPr lang="en-US" dirty="0"/>
                  <a:t>If we add waves with </a:t>
                </a:r>
                <a:r>
                  <a:rPr lang="en-US" i="1" dirty="0">
                    <a:solidFill>
                      <a:schemeClr val="accent1"/>
                    </a:solidFill>
                  </a:rPr>
                  <a:t>small</a:t>
                </a:r>
                <a:r>
                  <a:rPr lang="en-US" dirty="0"/>
                  <a:t> and </a:t>
                </a:r>
                <a:r>
                  <a:rPr lang="en-US" i="1" dirty="0">
                    <a:solidFill>
                      <a:schemeClr val="accent1"/>
                    </a:solidFill>
                  </a:rPr>
                  <a:t>continuous</a:t>
                </a:r>
                <a:r>
                  <a:rPr lang="en-US" dirty="0"/>
                  <a:t> spread in frequency with phase velocity </a:t>
                </a:r>
                <a14:m>
                  <m:oMath xmlns:m="http://schemas.openxmlformats.org/officeDocument/2006/math">
                    <m:r>
                      <a:rPr lang="en-US" b="0" i="1" smtClean="0">
                        <a:latin typeface="Cambria Math" panose="02040503050406030204" pitchFamily="18" charset="0"/>
                      </a:rPr>
                      <m:t>𝑐</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𝜔</m:t>
                    </m:r>
                    <m:r>
                      <a:rPr lang="en-US" b="0" i="1" smtClean="0">
                        <a:latin typeface="Cambria Math" panose="02040503050406030204" pitchFamily="18" charset="0"/>
                      </a:rPr>
                      <m:t>)</m:t>
                    </m:r>
                  </m:oMath>
                </a14:m>
                <a:r>
                  <a:rPr lang="en-US" dirty="0"/>
                  <a:t> we will obtain an envelope that propagates with velocity</a:t>
                </a:r>
              </a:p>
              <a:p>
                <a:pPr marL="0" indent="0">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𝑔</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𝑑</m:t>
                          </m:r>
                          <m:r>
                            <a:rPr lang="en-US" b="0" i="1" smtClean="0">
                              <a:latin typeface="Cambria Math" panose="02040503050406030204" pitchFamily="18" charset="0"/>
                            </a:rPr>
                            <m:t>𝜔</m:t>
                          </m:r>
                        </m:num>
                        <m:den>
                          <m:r>
                            <a:rPr lang="en-US" b="0" i="1" smtClean="0">
                              <a:latin typeface="Cambria Math" panose="02040503050406030204" pitchFamily="18" charset="0"/>
                            </a:rPr>
                            <m:t>𝑑𝑘</m:t>
                          </m:r>
                        </m:den>
                      </m:f>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218883" y="1066800"/>
                <a:ext cx="10360501" cy="5334000"/>
              </a:xfrm>
              <a:blipFill rotWithShape="0">
                <a:blip r:embed="rId2"/>
                <a:stretch>
                  <a:fillRect l="-765" t="-1600"/>
                </a:stretch>
              </a:blipFill>
            </p:spPr>
            <p:txBody>
              <a:bodyPr/>
              <a:lstStyle/>
              <a:p>
                <a:r>
                  <a:rPr lang="en-US">
                    <a:noFill/>
                  </a:rPr>
                  <a:t> </a:t>
                </a:r>
              </a:p>
            </p:txBody>
          </p:sp>
        </mc:Fallback>
      </mc:AlternateContent>
    </p:spTree>
    <p:extLst>
      <p:ext uri="{BB962C8B-B14F-4D97-AF65-F5344CB8AC3E}">
        <p14:creationId xmlns:p14="http://schemas.microsoft.com/office/powerpoint/2010/main" val="713808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8883" y="274637"/>
            <a:ext cx="10360501" cy="715963"/>
          </a:xfrm>
        </p:spPr>
        <p:txBody>
          <a:bodyPr/>
          <a:lstStyle/>
          <a:p>
            <a:r>
              <a:rPr lang="en-US" dirty="0">
                <a:solidFill>
                  <a:schemeClr val="accent1"/>
                </a:solidFill>
              </a:rPr>
              <a:t>Group Velocity dispersion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218883" y="1219200"/>
                <a:ext cx="10360501" cy="4944869"/>
              </a:xfrm>
            </p:spPr>
            <p:txBody>
              <a:bodyPr/>
              <a:lstStyle/>
              <a:p>
                <a:r>
                  <a:rPr lang="en-US" dirty="0"/>
                  <a:t>Since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m:t>
                    </m:r>
                    <m:r>
                      <a:rPr lang="en-US" b="0" i="1" smtClean="0">
                        <a:latin typeface="Cambria Math" panose="02040503050406030204" pitchFamily="18" charset="0"/>
                      </a:rPr>
                      <m:t>𝑛</m:t>
                    </m:r>
                    <m:d>
                      <m:dPr>
                        <m:ctrlPr>
                          <a:rPr lang="en-US" b="0" i="1" smtClean="0">
                            <a:latin typeface="Cambria Math" panose="02040503050406030204" pitchFamily="18" charset="0"/>
                          </a:rPr>
                        </m:ctrlPr>
                      </m:dPr>
                      <m:e>
                        <m:r>
                          <a:rPr lang="en-US" b="0" i="1" smtClean="0">
                            <a:latin typeface="Cambria Math" panose="02040503050406030204" pitchFamily="18" charset="0"/>
                          </a:rPr>
                          <m:t>𝜔</m:t>
                        </m:r>
                      </m:e>
                    </m:d>
                    <m:r>
                      <a:rPr lang="en-US" b="0" i="1" smtClean="0">
                        <a:latin typeface="Cambria Math" panose="02040503050406030204" pitchFamily="18" charset="0"/>
                      </a:rPr>
                      <m:t>𝜔</m:t>
                    </m:r>
                    <m:r>
                      <a:rPr lang="en-US" b="0" i="1" smtClean="0">
                        <a:latin typeface="Cambria Math" panose="02040503050406030204" pitchFamily="18" charset="0"/>
                      </a:rPr>
                      <m:t>/</m:t>
                    </m:r>
                    <m:r>
                      <a:rPr lang="en-US" b="0" i="1" smtClean="0">
                        <a:latin typeface="Cambria Math" panose="02040503050406030204" pitchFamily="18" charset="0"/>
                      </a:rPr>
                      <m:t>𝑐</m:t>
                    </m:r>
                  </m:oMath>
                </a14:m>
                <a:r>
                  <a:rPr lang="en-US" dirty="0"/>
                  <a:t>, we have </a:t>
                </a:r>
                <a:br>
                  <a:rPr lang="en-US" dirty="0"/>
                </a:br>
                <a:endParaRPr lang="en-US" dirty="0"/>
              </a:p>
              <a:p>
                <a:pPr marL="0" indent="0">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𝑔</m:t>
                          </m:r>
                        </m:sub>
                      </m:sSub>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𝑑𝑘</m:t>
                                  </m:r>
                                </m:num>
                                <m:den>
                                  <m:r>
                                    <a:rPr lang="en-US" b="0" i="1" smtClean="0">
                                      <a:latin typeface="Cambria Math" panose="02040503050406030204" pitchFamily="18" charset="0"/>
                                    </a:rPr>
                                    <m:t>𝑑</m:t>
                                  </m:r>
                                  <m:r>
                                    <a:rPr lang="en-US" b="0" i="1" smtClean="0">
                                      <a:latin typeface="Cambria Math" panose="02040503050406030204" pitchFamily="18" charset="0"/>
                                    </a:rPr>
                                    <m:t>𝜔</m:t>
                                  </m:r>
                                </m:den>
                              </m:f>
                            </m:e>
                          </m:d>
                        </m:e>
                        <m:sup>
                          <m:r>
                            <a:rPr lang="en-US" b="0" i="1" smtClean="0">
                              <a:latin typeface="Cambria Math" panose="02040503050406030204" pitchFamily="18" charset="0"/>
                            </a:rPr>
                            <m:t>−1</m:t>
                          </m:r>
                        </m:sup>
                      </m:sSup>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𝑐</m:t>
                          </m:r>
                        </m:num>
                        <m:den>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𝜔</m:t>
                          </m:r>
                          <m:f>
                            <m:fPr>
                              <m:ctrlPr>
                                <a:rPr lang="en-US" b="0" i="1" smtClean="0">
                                  <a:latin typeface="Cambria Math" panose="02040503050406030204" pitchFamily="18" charset="0"/>
                                </a:rPr>
                              </m:ctrlPr>
                            </m:fPr>
                            <m:num>
                              <m:r>
                                <a:rPr lang="en-US" b="0" i="1" smtClean="0">
                                  <a:latin typeface="Cambria Math" panose="02040503050406030204" pitchFamily="18" charset="0"/>
                                </a:rPr>
                                <m:t>𝑑𝑛</m:t>
                              </m:r>
                            </m:num>
                            <m:den>
                              <m:r>
                                <a:rPr lang="en-US" b="0" i="1" smtClean="0">
                                  <a:latin typeface="Cambria Math" panose="02040503050406030204" pitchFamily="18" charset="0"/>
                                </a:rPr>
                                <m:t>𝑑</m:t>
                              </m:r>
                              <m:r>
                                <a:rPr lang="en-US" b="0" i="1" smtClean="0">
                                  <a:latin typeface="Cambria Math" panose="02040503050406030204" pitchFamily="18" charset="0"/>
                                </a:rPr>
                                <m:t>𝜔</m:t>
                              </m:r>
                            </m:den>
                          </m:f>
                        </m:den>
                      </m:f>
                    </m:oMath>
                  </m:oMathPara>
                </a14:m>
                <a:endParaRPr lang="en-US" dirty="0"/>
              </a:p>
              <a:p>
                <a:r>
                  <a:rPr lang="en-US" dirty="0"/>
                  <a:t>The group velocity is commonly written as </a:t>
                </a:r>
                <a14:m>
                  <m:oMath xmlns:m="http://schemas.openxmlformats.org/officeDocument/2006/math">
                    <m:r>
                      <a:rPr lang="en-US" b="0" i="1" smtClean="0">
                        <a:latin typeface="Cambria Math" panose="02040503050406030204" pitchFamily="18" charset="0"/>
                      </a:rPr>
                      <m:t>𝑐</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𝑔</m:t>
                        </m:r>
                      </m:sub>
                    </m:sSub>
                  </m:oMath>
                </a14:m>
                <a:r>
                  <a:rPr lang="en-US" dirty="0"/>
                  <a:t>, where the group index is</a:t>
                </a:r>
              </a:p>
              <a:p>
                <a:pPr marL="0" indent="0">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𝑔</m:t>
                          </m:r>
                        </m:sub>
                      </m:sSub>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𝜔</m:t>
                      </m:r>
                      <m:f>
                        <m:fPr>
                          <m:ctrlPr>
                            <a:rPr lang="en-US" b="0" i="1" smtClean="0">
                              <a:latin typeface="Cambria Math" panose="02040503050406030204" pitchFamily="18" charset="0"/>
                            </a:rPr>
                          </m:ctrlPr>
                        </m:fPr>
                        <m:num>
                          <m:r>
                            <a:rPr lang="en-US" b="0" i="1" smtClean="0">
                              <a:latin typeface="Cambria Math" panose="02040503050406030204" pitchFamily="18" charset="0"/>
                            </a:rPr>
                            <m:t>𝑑𝑛</m:t>
                          </m:r>
                        </m:num>
                        <m:den>
                          <m:r>
                            <a:rPr lang="en-US" b="0" i="1" smtClean="0">
                              <a:latin typeface="Cambria Math" panose="02040503050406030204" pitchFamily="18" charset="0"/>
                            </a:rPr>
                            <m:t>𝑑</m:t>
                          </m:r>
                          <m:r>
                            <a:rPr lang="en-US" b="0" i="1" smtClean="0">
                              <a:latin typeface="Cambria Math" panose="02040503050406030204" pitchFamily="18" charset="0"/>
                            </a:rPr>
                            <m:t>𝜔</m:t>
                          </m:r>
                        </m:den>
                      </m:f>
                    </m:oMath>
                  </m:oMathPara>
                </a14:m>
                <a:endParaRPr lang="en-US" dirty="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218883" y="1219200"/>
                <a:ext cx="10360501" cy="4944869"/>
              </a:xfrm>
              <a:blipFill rotWithShape="0">
                <a:blip r:embed="rId2"/>
                <a:stretch>
                  <a:fillRect l="-765" t="-1726"/>
                </a:stretch>
              </a:blipFill>
            </p:spPr>
            <p:txBody>
              <a:bodyPr/>
              <a:lstStyle/>
              <a:p>
                <a:r>
                  <a:rPr lang="en-US">
                    <a:noFill/>
                  </a:rPr>
                  <a:t> </a:t>
                </a:r>
              </a:p>
            </p:txBody>
          </p:sp>
        </mc:Fallback>
      </mc:AlternateContent>
    </p:spTree>
    <p:extLst>
      <p:ext uri="{BB962C8B-B14F-4D97-AF65-F5344CB8AC3E}">
        <p14:creationId xmlns:p14="http://schemas.microsoft.com/office/powerpoint/2010/main" val="3704734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8883" y="274637"/>
            <a:ext cx="10360501" cy="563563"/>
          </a:xfrm>
        </p:spPr>
        <p:txBody>
          <a:bodyPr>
            <a:normAutofit fontScale="90000"/>
          </a:bodyPr>
          <a:lstStyle/>
          <a:p>
            <a:r>
              <a:rPr lang="en-US" dirty="0">
                <a:solidFill>
                  <a:schemeClr val="accent1"/>
                </a:solidFill>
              </a:rPr>
              <a:t>Group Velocity Dispersion</a:t>
            </a:r>
          </a:p>
        </p:txBody>
      </p:sp>
      <p:sp>
        <p:nvSpPr>
          <p:cNvPr id="3" name="Content Placeholder 2"/>
          <p:cNvSpPr>
            <a:spLocks noGrp="1"/>
          </p:cNvSpPr>
          <p:nvPr>
            <p:ph idx="1"/>
          </p:nvPr>
        </p:nvSpPr>
        <p:spPr>
          <a:xfrm>
            <a:off x="1218883" y="1066800"/>
            <a:ext cx="10360501" cy="5097269"/>
          </a:xfrm>
        </p:spPr>
        <p:txBody>
          <a:bodyPr/>
          <a:lstStyle/>
          <a:p>
            <a:r>
              <a:rPr lang="en-US" dirty="0"/>
              <a:t>Each spectral component travels with different velocity due to the dependence of the refractive index on frequency. As a result they arrive at different times at the end of the fiber.</a:t>
            </a:r>
          </a:p>
          <a:p>
            <a:r>
              <a:rPr lang="en-US" dirty="0"/>
              <a:t>Time intervals of the pulse also arrive at different times.</a:t>
            </a:r>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8612" y="3124200"/>
            <a:ext cx="8763000" cy="2948547"/>
          </a:xfrm>
          <a:prstGeom prst="rect">
            <a:avLst/>
          </a:prstGeom>
        </p:spPr>
      </p:pic>
    </p:spTree>
    <p:extLst>
      <p:ext uri="{BB962C8B-B14F-4D97-AF65-F5344CB8AC3E}">
        <p14:creationId xmlns:p14="http://schemas.microsoft.com/office/powerpoint/2010/main" val="3999340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8883" y="274637"/>
            <a:ext cx="10360501" cy="639763"/>
          </a:xfrm>
        </p:spPr>
        <p:txBody>
          <a:bodyPr/>
          <a:lstStyle/>
          <a:p>
            <a:r>
              <a:rPr lang="en-US" dirty="0">
                <a:solidFill>
                  <a:schemeClr val="accent1"/>
                </a:solidFill>
              </a:rPr>
              <a:t>Group Velocity Dispersion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218883" y="1066800"/>
                <a:ext cx="10360501" cy="5097269"/>
              </a:xfrm>
            </p:spPr>
            <p:txBody>
              <a:bodyPr>
                <a:normAutofit fontScale="92500"/>
              </a:bodyPr>
              <a:lstStyle/>
              <a:p>
                <a:r>
                  <a:rPr lang="en-US" dirty="0"/>
                  <a:t>Refractive index is a function of the frequency,</a:t>
                </a:r>
              </a:p>
              <a:p>
                <a:endParaRPr lang="en-US" dirty="0"/>
              </a:p>
              <a:p>
                <a:endParaRPr lang="en-US" dirty="0"/>
              </a:p>
              <a:p>
                <a:r>
                  <a:rPr lang="en-US" dirty="0"/>
                  <a:t>The group velocity is also a function of frequency </a:t>
                </a:r>
                <a14:m>
                  <m:oMath xmlns:m="http://schemas.openxmlformats.org/officeDocument/2006/math">
                    <m:r>
                      <a:rPr lang="en-US" b="0" i="1" smtClean="0">
                        <a:latin typeface="Cambria Math" panose="02040503050406030204" pitchFamily="18" charset="0"/>
                      </a:rPr>
                      <m:t>𝜔</m:t>
                    </m:r>
                  </m:oMath>
                </a14:m>
                <a:endParaRPr lang="en-US" dirty="0"/>
              </a:p>
              <a:p>
                <a:pPr marL="0" indent="0">
                  <a:buNone/>
                </a:pPr>
                <a:r>
                  <a:rPr lang="en-US" dirty="0"/>
                  <a:t>                                         … so each spectral component travels with                   			different velocity</a:t>
                </a:r>
              </a:p>
              <a:p>
                <a:pPr marL="0" indent="0">
                  <a:buNone/>
                </a:pPr>
                <a:endParaRPr lang="en-US" dirty="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218883" y="1066800"/>
                <a:ext cx="10360501" cy="5097269"/>
              </a:xfrm>
              <a:blipFill rotWithShape="0">
                <a:blip r:embed="rId2"/>
                <a:stretch>
                  <a:fillRect l="-647" t="-1555" r="-129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4570412" y="1676400"/>
                <a:ext cx="23622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𝑛</m:t>
                      </m:r>
                      <m:r>
                        <a:rPr lang="en-US" sz="28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m:t>
                      </m:r>
                      <m:r>
                        <a:rPr lang="en-US" sz="28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𝑛</m:t>
                      </m:r>
                      <m:r>
                        <a:rPr lang="en-US" sz="28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m:t>
                      </m:r>
                      <m:r>
                        <a:rPr lang="en-US" sz="28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𝜔</m:t>
                      </m:r>
                      <m:r>
                        <a:rPr lang="en-US" sz="28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m:t>
                      </m:r>
                    </m:oMath>
                  </m:oMathPara>
                </a14:m>
                <a:endParaRPr lang="en-US" sz="2800" dirty="0">
                  <a:ln w="0"/>
                  <a:solidFill>
                    <a:schemeClr val="tx1"/>
                  </a:solidFill>
                  <a:effectLst>
                    <a:outerShdw blurRad="38100" dist="19050" dir="2700000" algn="tl" rotWithShape="0">
                      <a:schemeClr val="dk1">
                        <a:alpha val="40000"/>
                      </a:schemeClr>
                    </a:outerShdw>
                  </a:effectLst>
                </a:endParaRPr>
              </a:p>
            </p:txBody>
          </p:sp>
        </mc:Choice>
        <mc:Fallback xmlns="">
          <p:sp>
            <p:nvSpPr>
              <p:cNvPr id="4" name="Rectangle 3"/>
              <p:cNvSpPr>
                <a:spLocks noRot="1" noChangeAspect="1" noMove="1" noResize="1" noEditPoints="1" noAdjustHandles="1" noChangeArrowheads="1" noChangeShapeType="1" noTextEdit="1"/>
              </p:cNvSpPr>
              <p:nvPr/>
            </p:nvSpPr>
            <p:spPr>
              <a:xfrm>
                <a:off x="4570412" y="1676400"/>
                <a:ext cx="2362200" cy="762000"/>
              </a:xfrm>
              <a:prstGeom prst="rect">
                <a:avLst/>
              </a:prstGeom>
              <a:blipFill rotWithShape="0">
                <a:blip r:embed="rId3"/>
                <a:stretch>
                  <a:fillRect/>
                </a:stretch>
              </a:blipFill>
            </p:spPr>
            <p:txBody>
              <a:bodyPr/>
              <a:lstStyle/>
              <a:p>
                <a:r>
                  <a:rPr lang="en-US">
                    <a:noFill/>
                  </a:rPr>
                  <a:t> </a:t>
                </a:r>
              </a:p>
            </p:txBody>
          </p:sp>
        </mc:Fallback>
      </mc:AlternateContent>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1012" y="4191000"/>
            <a:ext cx="8610600" cy="2291428"/>
          </a:xfrm>
          <a:prstGeom prst="rect">
            <a:avLst/>
          </a:prstGeom>
        </p:spPr>
      </p:pic>
    </p:spTree>
    <p:extLst>
      <p:ext uri="{BB962C8B-B14F-4D97-AF65-F5344CB8AC3E}">
        <p14:creationId xmlns:p14="http://schemas.microsoft.com/office/powerpoint/2010/main" val="3545517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8883" y="274637"/>
            <a:ext cx="10360501" cy="792163"/>
          </a:xfrm>
        </p:spPr>
        <p:txBody>
          <a:bodyPr>
            <a:normAutofit/>
          </a:bodyPr>
          <a:lstStyle/>
          <a:p>
            <a:r>
              <a:rPr lang="en-US" dirty="0" err="1">
                <a:solidFill>
                  <a:schemeClr val="accent1"/>
                </a:solidFill>
              </a:rPr>
              <a:t>Sellmeier</a:t>
            </a:r>
            <a:r>
              <a:rPr lang="en-US" dirty="0">
                <a:solidFill>
                  <a:schemeClr val="accent1"/>
                </a:solidFill>
              </a:rPr>
              <a:t> relation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218883" y="1066800"/>
                <a:ext cx="10360501" cy="5638800"/>
              </a:xfrm>
            </p:spPr>
            <p:txBody>
              <a:bodyPr>
                <a:normAutofit fontScale="92500" lnSpcReduction="10000"/>
              </a:bodyPr>
              <a:lstStyle/>
              <a:p>
                <a:endParaRPr lang="en-US" dirty="0"/>
              </a:p>
              <a:p>
                <a:endParaRPr lang="en-US" dirty="0"/>
              </a:p>
              <a:p>
                <a:endParaRPr lang="en-US" dirty="0"/>
              </a:p>
              <a:p>
                <a:endParaRPr lang="en-US" dirty="0"/>
              </a:p>
              <a:p>
                <a:endParaRPr lang="en-US" dirty="0"/>
              </a:p>
              <a:p>
                <a:endParaRPr lang="en-US" dirty="0"/>
              </a:p>
              <a:p>
                <a:pPr marL="0" indent="0">
                  <a:buNone/>
                </a:pPr>
                <a:endParaRPr lang="en-US" b="0" i="1" dirty="0">
                  <a:latin typeface="Cambria Math" panose="02040503050406030204" pitchFamily="18" charset="0"/>
                </a:endParaRPr>
              </a:p>
              <a:p>
                <a:pPr marL="0" indent="0">
                  <a:buNone/>
                </a:pPr>
                <a:br>
                  <a:rPr lang="en-US" b="0" i="1" dirty="0">
                    <a:latin typeface="Cambria Math" panose="02040503050406030204" pitchFamily="18" charset="0"/>
                  </a:rPr>
                </a:b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𝑛</m:t>
                      </m:r>
                      <m:d>
                        <m:dPr>
                          <m:ctrlPr>
                            <a:rPr lang="en-US" b="0" i="1" smtClean="0">
                              <a:latin typeface="Cambria Math" panose="02040503050406030204" pitchFamily="18" charset="0"/>
                            </a:rPr>
                          </m:ctrlPr>
                        </m:dPr>
                        <m:e>
                          <m:r>
                            <a:rPr lang="en-US" b="0" i="1" smtClean="0">
                              <a:latin typeface="Cambria Math" panose="02040503050406030204" pitchFamily="18" charset="0"/>
                            </a:rPr>
                            <m:t>𝜆</m:t>
                          </m:r>
                        </m:e>
                      </m:d>
                      <m:r>
                        <a:rPr lang="en-US" b="0" i="1" smtClean="0">
                          <a:latin typeface="Cambria Math" panose="02040503050406030204" pitchFamily="18" charset="0"/>
                        </a:rPr>
                        <m:t>=1+</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𝐵</m:t>
                          </m:r>
                        </m:e>
                        <m:sub>
                          <m:r>
                            <a:rPr lang="en-US" b="0" i="1" smtClean="0">
                              <a:latin typeface="Cambria Math" panose="02040503050406030204" pitchFamily="18" charset="0"/>
                            </a:rPr>
                            <m:t>1</m:t>
                          </m:r>
                        </m:sub>
                      </m:sSub>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panose="02040503050406030204" pitchFamily="18" charset="0"/>
                                </a:rPr>
                                <m:t>𝜆</m:t>
                              </m:r>
                            </m:e>
                            <m:sup>
                              <m:r>
                                <a:rPr lang="en-US" b="0" i="1" smtClean="0">
                                  <a:latin typeface="Cambria Math" panose="02040503050406030204" pitchFamily="18" charset="0"/>
                                </a:rPr>
                                <m:t>2</m:t>
                              </m:r>
                            </m:sup>
                          </m:sSup>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𝜆</m:t>
                              </m:r>
                            </m:e>
                            <m:sup>
                              <m:r>
                                <a:rPr lang="en-US" b="0" i="1" smtClean="0">
                                  <a:latin typeface="Cambria Math" panose="02040503050406030204" pitchFamily="18" charset="0"/>
                                </a:rPr>
                                <m:t>2</m:t>
                              </m:r>
                            </m:sup>
                          </m:sSup>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1</m:t>
                              </m:r>
                            </m:sub>
                          </m:sSub>
                        </m:den>
                      </m:f>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𝐵</m:t>
                          </m:r>
                        </m:e>
                        <m:sub>
                          <m:r>
                            <a:rPr lang="en-US" b="0" i="1" smtClean="0">
                              <a:latin typeface="Cambria Math" panose="02040503050406030204" pitchFamily="18" charset="0"/>
                            </a:rPr>
                            <m:t>2</m:t>
                          </m:r>
                        </m:sub>
                      </m:sSub>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panose="02040503050406030204" pitchFamily="18" charset="0"/>
                                </a:rPr>
                                <m:t>𝜆</m:t>
                              </m:r>
                            </m:e>
                            <m:sup>
                              <m:r>
                                <a:rPr lang="en-US" b="0" i="1" smtClean="0">
                                  <a:latin typeface="Cambria Math" panose="02040503050406030204" pitchFamily="18" charset="0"/>
                                </a:rPr>
                                <m:t>2</m:t>
                              </m:r>
                            </m:sup>
                          </m:sSup>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𝜆</m:t>
                              </m:r>
                            </m:e>
                            <m:sup>
                              <m:r>
                                <a:rPr lang="en-US" b="0" i="1" smtClean="0">
                                  <a:latin typeface="Cambria Math" panose="02040503050406030204" pitchFamily="18" charset="0"/>
                                </a:rPr>
                                <m:t>2</m:t>
                              </m:r>
                            </m:sup>
                          </m:sSup>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2</m:t>
                              </m:r>
                            </m:sub>
                          </m:sSub>
                        </m:den>
                      </m:f>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𝐵</m:t>
                          </m:r>
                        </m:e>
                        <m:sub>
                          <m:r>
                            <a:rPr lang="en-US" b="0" i="1" smtClean="0">
                              <a:latin typeface="Cambria Math" panose="02040503050406030204" pitchFamily="18" charset="0"/>
                            </a:rPr>
                            <m:t>3</m:t>
                          </m:r>
                        </m:sub>
                      </m:sSub>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panose="02040503050406030204" pitchFamily="18" charset="0"/>
                                </a:rPr>
                                <m:t>𝜆</m:t>
                              </m:r>
                            </m:e>
                            <m:sup>
                              <m:r>
                                <a:rPr lang="en-US" b="0" i="1" smtClean="0">
                                  <a:latin typeface="Cambria Math" panose="02040503050406030204" pitchFamily="18" charset="0"/>
                                </a:rPr>
                                <m:t>2</m:t>
                              </m:r>
                            </m:sup>
                          </m:sSup>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𝜆</m:t>
                              </m:r>
                            </m:e>
                            <m:sup>
                              <m:r>
                                <a:rPr lang="en-US" b="0" i="1" smtClean="0">
                                  <a:latin typeface="Cambria Math" panose="02040503050406030204" pitchFamily="18" charset="0"/>
                                </a:rPr>
                                <m:t>2</m:t>
                              </m:r>
                            </m:sup>
                          </m:sSup>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3</m:t>
                              </m:r>
                            </m:sub>
                          </m:sSub>
                        </m:den>
                      </m:f>
                    </m:oMath>
                  </m:oMathPara>
                </a14:m>
                <a:endParaRPr lang="en-US" dirty="0"/>
              </a:p>
              <a:p>
                <a:pPr marL="0" indent="0">
                  <a:buNone/>
                </a:pPr>
                <a:r>
                  <a:rPr lang="en-US" dirty="0"/>
                  <a:t>Each spectral component sees a different refractive index and as a result travels with a different velocity.</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218883" y="1066800"/>
                <a:ext cx="10360501" cy="5638800"/>
              </a:xfrm>
              <a:blipFill rotWithShape="0">
                <a:blip r:embed="rId2"/>
                <a:stretch>
                  <a:fillRect l="-765" b="-2162"/>
                </a:stretch>
              </a:blipFill>
            </p:spPr>
            <p:txBody>
              <a:bodyPr/>
              <a:lstStyle/>
              <a:p>
                <a:r>
                  <a:rPr lang="en-US">
                    <a:noFill/>
                  </a:rPr>
                  <a:t> </a:t>
                </a:r>
              </a:p>
            </p:txBody>
          </p:sp>
        </mc:Fallback>
      </mc:AlternateContent>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2612" y="1066800"/>
            <a:ext cx="5895606" cy="3702013"/>
          </a:xfrm>
          <a:prstGeom prst="rect">
            <a:avLst/>
          </a:prstGeom>
        </p:spPr>
      </p:pic>
    </p:spTree>
    <p:extLst>
      <p:ext uri="{BB962C8B-B14F-4D97-AF65-F5344CB8AC3E}">
        <p14:creationId xmlns:p14="http://schemas.microsoft.com/office/powerpoint/2010/main" val="2731392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1218883" y="274637"/>
                <a:ext cx="10360501" cy="792163"/>
              </a:xfrm>
            </p:spPr>
            <p:txBody>
              <a:bodyPr>
                <a:normAutofit/>
              </a:bodyPr>
              <a:lstStyle/>
              <a:p>
                <a:r>
                  <a:rPr lang="en-US" dirty="0">
                    <a:solidFill>
                      <a:schemeClr val="accent1"/>
                    </a:solidFill>
                  </a:rPr>
                  <a:t>Propagation Constant </a:t>
                </a:r>
                <a14:m>
                  <m:oMath xmlns:m="http://schemas.openxmlformats.org/officeDocument/2006/math">
                    <m:r>
                      <a:rPr lang="en-US" b="0" i="1" smtClean="0">
                        <a:solidFill>
                          <a:schemeClr val="accent1"/>
                        </a:solidFill>
                        <a:latin typeface="Cambria Math" panose="02040503050406030204" pitchFamily="18" charset="0"/>
                      </a:rPr>
                      <m:t>𝛽</m:t>
                    </m:r>
                    <m:r>
                      <a:rPr lang="en-US" b="0" i="1" smtClean="0">
                        <a:solidFill>
                          <a:schemeClr val="accent1"/>
                        </a:solidFill>
                        <a:latin typeface="Cambria Math" panose="02040503050406030204" pitchFamily="18" charset="0"/>
                      </a:rPr>
                      <m:t>(</m:t>
                    </m:r>
                    <m:r>
                      <a:rPr lang="en-US" b="0" i="1" smtClean="0">
                        <a:solidFill>
                          <a:schemeClr val="accent1"/>
                        </a:solidFill>
                        <a:latin typeface="Cambria Math" panose="02040503050406030204" pitchFamily="18" charset="0"/>
                      </a:rPr>
                      <m:t>𝜔</m:t>
                    </m:r>
                    <m:r>
                      <a:rPr lang="en-US" b="0" i="1" smtClean="0">
                        <a:solidFill>
                          <a:schemeClr val="accent1"/>
                        </a:solidFill>
                        <a:latin typeface="Cambria Math" panose="02040503050406030204" pitchFamily="18" charset="0"/>
                      </a:rPr>
                      <m:t>)</m:t>
                    </m:r>
                  </m:oMath>
                </a14:m>
                <a:r>
                  <a:rPr lang="en-US" dirty="0">
                    <a:solidFill>
                      <a:schemeClr val="accent1"/>
                    </a:solidFill>
                  </a:rPr>
                  <a:t> and parameter </a:t>
                </a:r>
                <a14:m>
                  <m:oMath xmlns:m="http://schemas.openxmlformats.org/officeDocument/2006/math">
                    <m:sSub>
                      <m:sSubPr>
                        <m:ctrlPr>
                          <a:rPr lang="en-US" b="0" i="1" smtClean="0">
                            <a:solidFill>
                              <a:schemeClr val="accent1"/>
                            </a:solidFill>
                            <a:latin typeface="Cambria Math" panose="02040503050406030204" pitchFamily="18" charset="0"/>
                          </a:rPr>
                        </m:ctrlPr>
                      </m:sSubPr>
                      <m:e>
                        <m:r>
                          <a:rPr lang="en-US" b="0" i="1" smtClean="0">
                            <a:solidFill>
                              <a:schemeClr val="accent1"/>
                            </a:solidFill>
                            <a:latin typeface="Cambria Math" panose="02040503050406030204" pitchFamily="18" charset="0"/>
                          </a:rPr>
                          <m:t>𝛽</m:t>
                        </m:r>
                      </m:e>
                      <m:sub>
                        <m:r>
                          <a:rPr lang="en-US" b="0" i="1" smtClean="0">
                            <a:solidFill>
                              <a:schemeClr val="accent1"/>
                            </a:solidFill>
                            <a:latin typeface="Cambria Math" panose="02040503050406030204" pitchFamily="18" charset="0"/>
                          </a:rPr>
                          <m:t>1</m:t>
                        </m:r>
                      </m:sub>
                    </m:sSub>
                  </m:oMath>
                </a14:m>
                <a:endParaRPr lang="en-US" dirty="0">
                  <a:solidFill>
                    <a:schemeClr val="accent1"/>
                  </a:solidFill>
                </a:endParaRPr>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1218883" y="274637"/>
                <a:ext cx="10360501" cy="792163"/>
              </a:xfrm>
              <a:blipFill rotWithShape="0">
                <a:blip r:embed="rId2"/>
                <a:stretch>
                  <a:fillRect l="-1529" b="-276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912812" y="1295400"/>
                <a:ext cx="10666573" cy="5334000"/>
              </a:xfrm>
            </p:spPr>
            <p:txBody>
              <a:bodyPr>
                <a:normAutofit/>
              </a:bodyPr>
              <a:lstStyle/>
              <a:p>
                <a:r>
                  <a:rPr lang="en-US" dirty="0"/>
                  <a:t>Propagation constant </a:t>
                </a:r>
                <a14:m>
                  <m:oMath xmlns:m="http://schemas.openxmlformats.org/officeDocument/2006/math">
                    <m:r>
                      <a:rPr lang="en-US" b="0" i="1" smtClean="0">
                        <a:latin typeface="Cambria Math" panose="02040503050406030204" pitchFamily="18" charset="0"/>
                      </a:rPr>
                      <m:t>𝛽</m:t>
                    </m:r>
                    <m:r>
                      <a:rPr lang="en-US" b="0" i="1" smtClean="0">
                        <a:latin typeface="Cambria Math" panose="02040503050406030204" pitchFamily="18" charset="0"/>
                      </a:rPr>
                      <m:t>(</m:t>
                    </m:r>
                    <m:r>
                      <a:rPr lang="en-US" b="0" i="1" smtClean="0">
                        <a:latin typeface="Cambria Math" panose="02040503050406030204" pitchFamily="18" charset="0"/>
                      </a:rPr>
                      <m:t>𝜔</m:t>
                    </m:r>
                    <m:r>
                      <a:rPr lang="en-US" b="0" i="1" smtClean="0">
                        <a:latin typeface="Cambria Math" panose="02040503050406030204" pitchFamily="18" charset="0"/>
                      </a:rPr>
                      <m:t>)</m:t>
                    </m:r>
                  </m:oMath>
                </a14:m>
                <a:r>
                  <a:rPr lang="en-US" dirty="0"/>
                  <a:t> in Taylor expansion around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𝜔</m:t>
                        </m:r>
                      </m:e>
                      <m:sub>
                        <m:r>
                          <a:rPr lang="en-US" b="0" i="1" smtClean="0">
                            <a:latin typeface="Cambria Math" panose="02040503050406030204" pitchFamily="18" charset="0"/>
                          </a:rPr>
                          <m:t>0</m:t>
                        </m:r>
                      </m:sub>
                    </m:sSub>
                  </m:oMath>
                </a14:m>
                <a:endParaRPr lang="en-US" dirty="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𝛽</m:t>
                      </m:r>
                      <m:d>
                        <m:dPr>
                          <m:ctrlPr>
                            <a:rPr lang="en-US" b="0" i="1" smtClean="0">
                              <a:latin typeface="Cambria Math" panose="02040503050406030204" pitchFamily="18" charset="0"/>
                            </a:rPr>
                          </m:ctrlPr>
                        </m:dPr>
                        <m:e>
                          <m:r>
                            <a:rPr lang="en-US" b="0" i="1" smtClean="0">
                              <a:latin typeface="Cambria Math" panose="02040503050406030204" pitchFamily="18" charset="0"/>
                            </a:rPr>
                            <m:t>𝜔</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𝑛</m:t>
                          </m:r>
                          <m:d>
                            <m:dPr>
                              <m:ctrlPr>
                                <a:rPr lang="en-US" b="0" i="1" smtClean="0">
                                  <a:latin typeface="Cambria Math" panose="02040503050406030204" pitchFamily="18" charset="0"/>
                                </a:rPr>
                              </m:ctrlPr>
                            </m:dPr>
                            <m:e>
                              <m:r>
                                <a:rPr lang="en-US" b="0" i="1" smtClean="0">
                                  <a:latin typeface="Cambria Math" panose="02040503050406030204" pitchFamily="18" charset="0"/>
                                </a:rPr>
                                <m:t>𝜔</m:t>
                              </m:r>
                            </m:e>
                          </m:d>
                          <m:r>
                            <a:rPr lang="en-US" b="0" i="1" smtClean="0">
                              <a:latin typeface="Cambria Math" panose="02040503050406030204" pitchFamily="18" charset="0"/>
                            </a:rPr>
                            <m:t>𝜔</m:t>
                          </m:r>
                        </m:num>
                        <m:den>
                          <m:r>
                            <a:rPr lang="en-US" b="0" i="1" smtClean="0">
                              <a:latin typeface="Cambria Math" panose="02040503050406030204" pitchFamily="18" charset="0"/>
                            </a:rPr>
                            <m:t>𝑐</m:t>
                          </m:r>
                        </m:den>
                      </m:f>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𝛽</m:t>
                          </m:r>
                        </m:e>
                        <m:sub>
                          <m:r>
                            <a:rPr lang="en-US" b="0" i="1" smtClean="0">
                              <a:latin typeface="Cambria Math" panose="02040503050406030204" pitchFamily="18" charset="0"/>
                            </a:rPr>
                            <m:t>0</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𝛽</m:t>
                          </m:r>
                        </m:e>
                        <m:sub>
                          <m:r>
                            <a:rPr lang="en-US" b="0" i="1" smtClean="0">
                              <a:latin typeface="Cambria Math" panose="02040503050406030204" pitchFamily="18" charset="0"/>
                            </a:rPr>
                            <m:t>1</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𝜔</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𝜔</m:t>
                              </m:r>
                            </m:e>
                            <m:sub>
                              <m:r>
                                <a:rPr lang="en-US" b="0" i="1" smtClean="0">
                                  <a:latin typeface="Cambria Math" panose="02040503050406030204" pitchFamily="18" charset="0"/>
                                </a:rPr>
                                <m:t>0</m:t>
                              </m:r>
                            </m:sub>
                          </m:sSub>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𝛽</m:t>
                          </m:r>
                        </m:e>
                        <m:sub>
                          <m:r>
                            <a:rPr lang="en-US" b="0" i="1" smtClean="0">
                              <a:latin typeface="Cambria Math" panose="02040503050406030204" pitchFamily="18" charset="0"/>
                            </a:rPr>
                            <m:t>2</m:t>
                          </m:r>
                        </m:sub>
                      </m:sSub>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𝜔</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𝜔</m:t>
                                  </m:r>
                                </m:e>
                                <m:sub>
                                  <m:r>
                                    <a:rPr lang="en-US" b="0" i="1" smtClean="0">
                                      <a:latin typeface="Cambria Math" panose="02040503050406030204" pitchFamily="18" charset="0"/>
                                    </a:rPr>
                                    <m:t>0</m:t>
                                  </m:r>
                                </m:sub>
                              </m:sSub>
                            </m:e>
                          </m:d>
                        </m:e>
                        <m:sup>
                          <m:r>
                            <a:rPr lang="en-US" b="0" i="1" smtClean="0">
                              <a:latin typeface="Cambria Math" panose="02040503050406030204" pitchFamily="18" charset="0"/>
                            </a:rPr>
                            <m:t>2</m:t>
                          </m:r>
                        </m:sup>
                      </m:sSup>
                      <m:r>
                        <a:rPr lang="en-US" b="0" i="1" smtClean="0">
                          <a:latin typeface="Cambria Math" panose="02040503050406030204" pitchFamily="18" charset="0"/>
                        </a:rPr>
                        <m:t>+… </m:t>
                      </m:r>
                    </m:oMath>
                  </m:oMathPara>
                </a14:m>
                <a:endParaRPr lang="en-US" dirty="0"/>
              </a:p>
              <a:p>
                <a:pPr marL="0" indent="0">
                  <a:buNone/>
                </a:pPr>
                <a:r>
                  <a:rPr lang="en-US" dirty="0"/>
                  <a:t> where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𝛽</m:t>
                        </m:r>
                      </m:e>
                      <m:sub>
                        <m:r>
                          <a:rPr lang="en-US" b="0" i="1" smtClean="0">
                            <a:latin typeface="Cambria Math" panose="02040503050406030204" pitchFamily="18" charset="0"/>
                          </a:rPr>
                          <m:t>𝑚</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d>
                          <m:dPr>
                            <m:begChr m:val="["/>
                            <m:endChr m:val="]"/>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panose="02040503050406030204" pitchFamily="18" charset="0"/>
                                      </a:rPr>
                                      <m:t>𝑑</m:t>
                                    </m:r>
                                  </m:e>
                                  <m:sup>
                                    <m:r>
                                      <a:rPr lang="en-US" b="0" i="1" smtClean="0">
                                        <a:latin typeface="Cambria Math" panose="02040503050406030204" pitchFamily="18" charset="0"/>
                                      </a:rPr>
                                      <m:t>𝑚</m:t>
                                    </m:r>
                                  </m:sup>
                                </m:sSup>
                              </m:num>
                              <m:den>
                                <m:r>
                                  <a:rPr lang="en-US" b="0" i="1" smtClean="0">
                                    <a:latin typeface="Cambria Math" panose="02040503050406030204" pitchFamily="18" charset="0"/>
                                  </a:rPr>
                                  <m:t>𝑑</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𝜔</m:t>
                                    </m:r>
                                  </m:e>
                                  <m:sup>
                                    <m:r>
                                      <a:rPr lang="en-US" b="0" i="1" smtClean="0">
                                        <a:latin typeface="Cambria Math" panose="02040503050406030204" pitchFamily="18" charset="0"/>
                                      </a:rPr>
                                      <m:t>𝑚</m:t>
                                    </m:r>
                                  </m:sup>
                                </m:sSup>
                              </m:den>
                            </m:f>
                          </m:e>
                        </m:d>
                      </m:e>
                      <m:sub>
                        <m:r>
                          <a:rPr lang="en-US" b="0" i="1" smtClean="0">
                            <a:latin typeface="Cambria Math" panose="02040503050406030204" pitchFamily="18" charset="0"/>
                          </a:rPr>
                          <m:t>𝜔</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𝜔</m:t>
                            </m:r>
                          </m:e>
                          <m:sub>
                            <m:r>
                              <a:rPr lang="en-US" b="0" i="1" smtClean="0">
                                <a:latin typeface="Cambria Math" panose="02040503050406030204" pitchFamily="18" charset="0"/>
                              </a:rPr>
                              <m:t>0</m:t>
                            </m:r>
                          </m:sub>
                        </m:sSub>
                      </m:sub>
                    </m:sSub>
                  </m:oMath>
                </a14:m>
                <a:br>
                  <a:rPr lang="en-US" b="0" dirty="0"/>
                </a:br>
                <a:endParaRPr lang="en-US" dirty="0"/>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𝛽</m:t>
                        </m:r>
                      </m:e>
                      <m:sub>
                        <m:r>
                          <a:rPr lang="en-US" b="0" i="1" smtClean="0">
                            <a:latin typeface="Cambria Math" panose="02040503050406030204" pitchFamily="18" charset="0"/>
                          </a:rPr>
                          <m:t>1</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𝑐</m:t>
                        </m:r>
                      </m:den>
                    </m:f>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𝑛</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𝑑𝑛</m:t>
                            </m:r>
                          </m:num>
                          <m:den>
                            <m:r>
                              <a:rPr lang="en-US" b="0" i="1" smtClean="0">
                                <a:latin typeface="Cambria Math" panose="02040503050406030204" pitchFamily="18" charset="0"/>
                              </a:rPr>
                              <m:t>𝑑</m:t>
                            </m:r>
                            <m:r>
                              <a:rPr lang="en-US" b="0" i="1" smtClean="0">
                                <a:latin typeface="Cambria Math" panose="02040503050406030204" pitchFamily="18" charset="0"/>
                              </a:rPr>
                              <m:t>𝜔</m:t>
                            </m:r>
                          </m:den>
                        </m:f>
                      </m:e>
                    </m:d>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𝑔</m:t>
                            </m:r>
                          </m:sub>
                        </m:sSub>
                      </m:num>
                      <m:den>
                        <m:r>
                          <a:rPr lang="en-US" b="0" i="1" smtClean="0">
                            <a:latin typeface="Cambria Math" panose="02040503050406030204" pitchFamily="18" charset="0"/>
                          </a:rPr>
                          <m:t>𝑐</m:t>
                        </m:r>
                      </m:den>
                    </m:f>
                    <m:r>
                      <a:rPr lang="en-US" b="0" i="1" smtClean="0">
                        <a:latin typeface="Cambria Math" panose="02040503050406030204" pitchFamily="18" charset="0"/>
                      </a:rPr>
                      <m:t>=1/</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𝑔</m:t>
                        </m:r>
                      </m:sub>
                    </m:sSub>
                  </m:oMath>
                </a14:m>
                <a:endParaRPr lang="en-US" dirty="0"/>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𝛽</m:t>
                        </m:r>
                      </m:e>
                      <m:sub>
                        <m:r>
                          <a:rPr lang="en-US" b="0" i="1" smtClean="0">
                            <a:latin typeface="Cambria Math" panose="02040503050406030204" pitchFamily="18" charset="0"/>
                          </a:rPr>
                          <m:t>2</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𝑐</m:t>
                        </m:r>
                      </m:den>
                    </m:f>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2</m:t>
                        </m:r>
                        <m:f>
                          <m:fPr>
                            <m:ctrlPr>
                              <a:rPr lang="en-US" b="0" i="1" smtClean="0">
                                <a:latin typeface="Cambria Math" panose="02040503050406030204" pitchFamily="18" charset="0"/>
                              </a:rPr>
                            </m:ctrlPr>
                          </m:fPr>
                          <m:num>
                            <m:r>
                              <a:rPr lang="en-US" b="0" i="1" smtClean="0">
                                <a:latin typeface="Cambria Math" panose="02040503050406030204" pitchFamily="18" charset="0"/>
                              </a:rPr>
                              <m:t>𝑑𝑛</m:t>
                            </m:r>
                          </m:num>
                          <m:den>
                            <m:r>
                              <a:rPr lang="en-US" b="0" i="1" smtClean="0">
                                <a:latin typeface="Cambria Math" panose="02040503050406030204" pitchFamily="18" charset="0"/>
                              </a:rPr>
                              <m:t>𝑑</m:t>
                            </m:r>
                            <m:r>
                              <a:rPr lang="en-US" b="0" i="1" smtClean="0">
                                <a:latin typeface="Cambria Math" panose="02040503050406030204" pitchFamily="18" charset="0"/>
                              </a:rPr>
                              <m:t>𝜔</m:t>
                            </m:r>
                          </m:den>
                        </m:f>
                        <m:r>
                          <a:rPr lang="en-US" b="0" i="1" smtClean="0">
                            <a:latin typeface="Cambria Math" panose="02040503050406030204" pitchFamily="18" charset="0"/>
                          </a:rPr>
                          <m:t>+</m:t>
                        </m:r>
                        <m:r>
                          <a:rPr lang="en-US" b="0" i="1" smtClean="0">
                            <a:latin typeface="Cambria Math" panose="02040503050406030204" pitchFamily="18" charset="0"/>
                          </a:rPr>
                          <m:t>𝜔</m:t>
                        </m:r>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panose="02040503050406030204" pitchFamily="18" charset="0"/>
                                  </a:rPr>
                                  <m:t>𝑑</m:t>
                                </m:r>
                              </m:e>
                              <m:sup>
                                <m:r>
                                  <a:rPr lang="en-US" b="0" i="1" smtClean="0">
                                    <a:latin typeface="Cambria Math" panose="02040503050406030204" pitchFamily="18" charset="0"/>
                                  </a:rPr>
                                  <m:t>2</m:t>
                                </m:r>
                              </m:sup>
                            </m:sSup>
                            <m:r>
                              <a:rPr lang="en-US" b="0" i="1" smtClean="0">
                                <a:latin typeface="Cambria Math" panose="02040503050406030204" pitchFamily="18" charset="0"/>
                              </a:rPr>
                              <m:t>𝑛</m:t>
                            </m:r>
                          </m:num>
                          <m:den>
                            <m:r>
                              <a:rPr lang="en-US" b="0" i="1" smtClean="0">
                                <a:latin typeface="Cambria Math" panose="02040503050406030204" pitchFamily="18" charset="0"/>
                              </a:rPr>
                              <m:t>𝑑</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𝜔</m:t>
                                </m:r>
                              </m:e>
                              <m:sup>
                                <m:r>
                                  <a:rPr lang="en-US" b="0" i="1" smtClean="0">
                                    <a:latin typeface="Cambria Math" panose="02040503050406030204" pitchFamily="18" charset="0"/>
                                  </a:rPr>
                                  <m:t>2</m:t>
                                </m:r>
                              </m:sup>
                            </m:sSup>
                          </m:den>
                        </m:f>
                      </m:e>
                    </m:d>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𝜔</m:t>
                        </m:r>
                      </m:num>
                      <m:den>
                        <m:r>
                          <a:rPr lang="en-US" b="0" i="1" smtClean="0">
                            <a:latin typeface="Cambria Math" panose="02040503050406030204" pitchFamily="18" charset="0"/>
                            <a:ea typeface="Cambria Math" panose="02040503050406030204" pitchFamily="18" charset="0"/>
                          </a:rPr>
                          <m:t>𝑐</m:t>
                        </m:r>
                      </m:den>
                    </m:f>
                    <m:f>
                      <m:fPr>
                        <m:ctrlPr>
                          <a:rPr lang="en-US" b="0" i="1" smtClean="0">
                            <a:latin typeface="Cambria Math" panose="02040503050406030204" pitchFamily="18" charset="0"/>
                            <a:ea typeface="Cambria Math" panose="02040503050406030204" pitchFamily="18" charset="0"/>
                          </a:rPr>
                        </m:ctrlPr>
                      </m:fPr>
                      <m:num>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𝑑</m:t>
                            </m:r>
                          </m:e>
                          <m:sup>
                            <m:r>
                              <a:rPr lang="en-US" b="0" i="1" smtClean="0">
                                <a:latin typeface="Cambria Math" panose="02040503050406030204" pitchFamily="18" charset="0"/>
                                <a:ea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𝑛</m:t>
                        </m:r>
                      </m:num>
                      <m:den>
                        <m:r>
                          <a:rPr lang="en-US" b="0" i="1" smtClean="0">
                            <a:latin typeface="Cambria Math" panose="02040503050406030204" pitchFamily="18" charset="0"/>
                            <a:ea typeface="Cambria Math" panose="02040503050406030204" pitchFamily="18" charset="0"/>
                          </a:rPr>
                          <m:t>𝑑</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𝜔</m:t>
                            </m:r>
                          </m:e>
                          <m:sup>
                            <m:r>
                              <a:rPr lang="en-US" b="0" i="1" smtClean="0">
                                <a:latin typeface="Cambria Math" panose="02040503050406030204" pitchFamily="18" charset="0"/>
                                <a:ea typeface="Cambria Math" panose="02040503050406030204" pitchFamily="18" charset="0"/>
                              </a:rPr>
                              <m:t>2</m:t>
                            </m:r>
                          </m:sup>
                        </m:sSup>
                      </m:den>
                    </m:f>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𝜆</m:t>
                            </m:r>
                          </m:e>
                          <m:sup>
                            <m:r>
                              <a:rPr lang="en-US" b="0" i="1" smtClean="0">
                                <a:latin typeface="Cambria Math" panose="02040503050406030204" pitchFamily="18" charset="0"/>
                                <a:ea typeface="Cambria Math" panose="02040503050406030204" pitchFamily="18" charset="0"/>
                              </a:rPr>
                              <m:t>3</m:t>
                            </m:r>
                          </m:sup>
                        </m:sSup>
                      </m:num>
                      <m:den>
                        <m:r>
                          <a:rPr lang="en-US" b="0" i="1" smtClean="0">
                            <a:latin typeface="Cambria Math" panose="02040503050406030204" pitchFamily="18" charset="0"/>
                            <a:ea typeface="Cambria Math" panose="02040503050406030204" pitchFamily="18" charset="0"/>
                          </a:rPr>
                          <m:t>2 </m:t>
                        </m:r>
                        <m:r>
                          <a:rPr lang="en-US" b="0" i="1" smtClean="0">
                            <a:latin typeface="Cambria Math" panose="02040503050406030204" pitchFamily="18" charset="0"/>
                            <a:ea typeface="Cambria Math" panose="02040503050406030204" pitchFamily="18" charset="0"/>
                          </a:rPr>
                          <m:t>𝜋</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𝑐</m:t>
                            </m:r>
                          </m:e>
                          <m:sup>
                            <m:r>
                              <a:rPr lang="en-US" b="0" i="1" smtClean="0">
                                <a:latin typeface="Cambria Math" panose="02040503050406030204" pitchFamily="18" charset="0"/>
                                <a:ea typeface="Cambria Math" panose="02040503050406030204" pitchFamily="18" charset="0"/>
                              </a:rPr>
                              <m:t>2</m:t>
                            </m:r>
                          </m:sup>
                        </m:sSup>
                      </m:den>
                    </m:f>
                    <m:f>
                      <m:fPr>
                        <m:ctrlPr>
                          <a:rPr lang="en-US" b="0" i="1" smtClean="0">
                            <a:latin typeface="Cambria Math" panose="02040503050406030204" pitchFamily="18" charset="0"/>
                            <a:ea typeface="Cambria Math" panose="02040503050406030204" pitchFamily="18" charset="0"/>
                          </a:rPr>
                        </m:ctrlPr>
                      </m:fPr>
                      <m:num>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𝑑</m:t>
                            </m:r>
                          </m:e>
                          <m:sup>
                            <m:r>
                              <a:rPr lang="en-US" b="0" i="1" smtClean="0">
                                <a:latin typeface="Cambria Math" panose="02040503050406030204" pitchFamily="18" charset="0"/>
                                <a:ea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𝑛</m:t>
                        </m:r>
                      </m:num>
                      <m:den>
                        <m:r>
                          <a:rPr lang="en-US" b="0" i="1" smtClean="0">
                            <a:latin typeface="Cambria Math" panose="02040503050406030204" pitchFamily="18" charset="0"/>
                            <a:ea typeface="Cambria Math" panose="02040503050406030204" pitchFamily="18" charset="0"/>
                          </a:rPr>
                          <m:t>𝑑</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𝜆</m:t>
                            </m:r>
                          </m:e>
                          <m:sup>
                            <m:r>
                              <a:rPr lang="en-US" b="0" i="1" smtClean="0">
                                <a:latin typeface="Cambria Math" panose="02040503050406030204" pitchFamily="18" charset="0"/>
                                <a:ea typeface="Cambria Math" panose="02040503050406030204" pitchFamily="18" charset="0"/>
                              </a:rPr>
                              <m:t>2</m:t>
                            </m:r>
                          </m:sup>
                        </m:sSup>
                      </m:den>
                    </m:f>
                  </m:oMath>
                </a14:m>
                <a:endParaRPr lang="en-US" b="0" dirty="0">
                  <a:ea typeface="Cambria Math" panose="02040503050406030204" pitchFamily="18" charset="0"/>
                </a:endParaRPr>
              </a:p>
              <a:p>
                <a:pPr marL="0" indent="0">
                  <a:buNone/>
                </a:pPr>
                <a:endParaRPr lang="en-US" dirty="0"/>
              </a:p>
              <a:p>
                <a:pPr marL="0" indent="0">
                  <a:buNone/>
                </a:pPr>
                <a:r>
                  <a:rPr lang="en-US" dirty="0"/>
                  <a:t>where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𝑔</m:t>
                        </m:r>
                      </m:sub>
                    </m:sSub>
                  </m:oMath>
                </a14:m>
                <a:r>
                  <a:rPr lang="en-US" dirty="0"/>
                  <a:t> is the group refractive index</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912812" y="1295400"/>
                <a:ext cx="10666573" cy="5334000"/>
              </a:xfrm>
              <a:blipFill rotWithShape="0">
                <a:blip r:embed="rId3"/>
                <a:stretch>
                  <a:fillRect l="-914" t="-1714" b="-2286"/>
                </a:stretch>
              </a:blipFill>
            </p:spPr>
            <p:txBody>
              <a:bodyPr/>
              <a:lstStyle/>
              <a:p>
                <a:r>
                  <a:rPr lang="en-US">
                    <a:noFill/>
                  </a:rPr>
                  <a:t> </a:t>
                </a:r>
              </a:p>
            </p:txBody>
          </p:sp>
        </mc:Fallback>
      </mc:AlternateContent>
    </p:spTree>
    <p:extLst>
      <p:ext uri="{BB962C8B-B14F-4D97-AF65-F5344CB8AC3E}">
        <p14:creationId xmlns:p14="http://schemas.microsoft.com/office/powerpoint/2010/main" val="397986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1218883" y="274637"/>
                <a:ext cx="10360501" cy="868363"/>
              </a:xfrm>
            </p:spPr>
            <p:txBody>
              <a:bodyPr/>
              <a:lstStyle/>
              <a:p>
                <a:r>
                  <a:rPr lang="en-US" dirty="0">
                    <a:solidFill>
                      <a:schemeClr val="accent1"/>
                    </a:solidFill>
                  </a:rPr>
                  <a:t>Propagation Constant </a:t>
                </a:r>
                <a14:m>
                  <m:oMath xmlns:m="http://schemas.openxmlformats.org/officeDocument/2006/math">
                    <m:r>
                      <a:rPr lang="en-US" i="1">
                        <a:solidFill>
                          <a:schemeClr val="accent1"/>
                        </a:solidFill>
                        <a:latin typeface="Cambria Math" panose="02040503050406030204" pitchFamily="18" charset="0"/>
                      </a:rPr>
                      <m:t>𝛽</m:t>
                    </m:r>
                    <m:r>
                      <a:rPr lang="en-US" i="1">
                        <a:solidFill>
                          <a:schemeClr val="accent1"/>
                        </a:solidFill>
                        <a:latin typeface="Cambria Math" panose="02040503050406030204" pitchFamily="18" charset="0"/>
                      </a:rPr>
                      <m:t>(</m:t>
                    </m:r>
                    <m:r>
                      <a:rPr lang="en-US" i="1">
                        <a:solidFill>
                          <a:schemeClr val="accent1"/>
                        </a:solidFill>
                        <a:latin typeface="Cambria Math" panose="02040503050406030204" pitchFamily="18" charset="0"/>
                      </a:rPr>
                      <m:t>𝜔</m:t>
                    </m:r>
                    <m:r>
                      <a:rPr lang="en-US" i="1">
                        <a:solidFill>
                          <a:schemeClr val="accent1"/>
                        </a:solidFill>
                        <a:latin typeface="Cambria Math" panose="02040503050406030204" pitchFamily="18" charset="0"/>
                      </a:rPr>
                      <m:t>)</m:t>
                    </m:r>
                  </m:oMath>
                </a14:m>
                <a:r>
                  <a:rPr lang="en-US" dirty="0">
                    <a:solidFill>
                      <a:schemeClr val="accent1"/>
                    </a:solidFill>
                  </a:rPr>
                  <a:t> and parameter </a:t>
                </a:r>
                <a14:m>
                  <m:oMath xmlns:m="http://schemas.openxmlformats.org/officeDocument/2006/math">
                    <m:sSub>
                      <m:sSubPr>
                        <m:ctrlPr>
                          <a:rPr lang="en-US" i="1">
                            <a:solidFill>
                              <a:schemeClr val="accent1"/>
                            </a:solidFill>
                            <a:latin typeface="Cambria Math" panose="02040503050406030204" pitchFamily="18" charset="0"/>
                          </a:rPr>
                        </m:ctrlPr>
                      </m:sSubPr>
                      <m:e>
                        <m:r>
                          <a:rPr lang="en-US" i="1">
                            <a:solidFill>
                              <a:schemeClr val="accent1"/>
                            </a:solidFill>
                            <a:latin typeface="Cambria Math" panose="02040503050406030204" pitchFamily="18" charset="0"/>
                          </a:rPr>
                          <m:t>𝛽</m:t>
                        </m:r>
                      </m:e>
                      <m:sub>
                        <m:r>
                          <a:rPr lang="en-US" i="1">
                            <a:solidFill>
                              <a:schemeClr val="accent1"/>
                            </a:solidFill>
                            <a:latin typeface="Cambria Math" panose="02040503050406030204" pitchFamily="18" charset="0"/>
                          </a:rPr>
                          <m:t>1</m:t>
                        </m:r>
                      </m:sub>
                    </m:sSub>
                  </m:oMath>
                </a14:m>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1218883" y="274637"/>
                <a:ext cx="10360501" cy="868363"/>
              </a:xfrm>
              <a:blipFill rotWithShape="0">
                <a:blip r:embed="rId2"/>
                <a:stretch>
                  <a:fillRect l="-1529" b="-244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242695" y="1371600"/>
                <a:ext cx="10360501" cy="5029200"/>
              </a:xfrm>
            </p:spPr>
            <p:txBody>
              <a:bodyPr>
                <a:normAutofit/>
              </a:bodyPr>
              <a:lstStyle/>
              <a:p>
                <a14:m>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𝛽</m:t>
                        </m:r>
                      </m:e>
                      <m:sub>
                        <m:r>
                          <a:rPr lang="en-US" i="1">
                            <a:latin typeface="Cambria Math" panose="02040503050406030204" pitchFamily="18" charset="0"/>
                          </a:rPr>
                          <m:t>1</m:t>
                        </m:r>
                      </m:sub>
                    </m:sSub>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𝑐</m:t>
                        </m:r>
                      </m:den>
                    </m:f>
                    <m:d>
                      <m:dPr>
                        <m:begChr m:val="["/>
                        <m:endChr m:val="]"/>
                        <m:ctrlPr>
                          <a:rPr lang="en-US" i="1">
                            <a:latin typeface="Cambria Math" panose="02040503050406030204" pitchFamily="18" charset="0"/>
                          </a:rPr>
                        </m:ctrlPr>
                      </m:dPr>
                      <m:e>
                        <m:r>
                          <a:rPr lang="en-US" i="1">
                            <a:latin typeface="Cambria Math" panose="02040503050406030204" pitchFamily="18" charset="0"/>
                          </a:rPr>
                          <m:t>𝑛</m:t>
                        </m:r>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𝑑𝑛</m:t>
                            </m:r>
                          </m:num>
                          <m:den>
                            <m:r>
                              <a:rPr lang="en-US" i="1">
                                <a:latin typeface="Cambria Math" panose="02040503050406030204" pitchFamily="18" charset="0"/>
                              </a:rPr>
                              <m:t>𝑑</m:t>
                            </m:r>
                            <m:r>
                              <a:rPr lang="en-US" i="1">
                                <a:latin typeface="Cambria Math" panose="02040503050406030204" pitchFamily="18" charset="0"/>
                              </a:rPr>
                              <m:t>𝜔</m:t>
                            </m:r>
                          </m:den>
                        </m:f>
                      </m:e>
                    </m:d>
                    <m:r>
                      <a:rPr lang="en-US" i="1">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𝑔</m:t>
                            </m:r>
                          </m:sub>
                        </m:sSub>
                      </m:num>
                      <m:den>
                        <m:r>
                          <a:rPr lang="en-US" i="1">
                            <a:latin typeface="Cambria Math" panose="02040503050406030204" pitchFamily="18" charset="0"/>
                          </a:rPr>
                          <m:t>𝑐</m:t>
                        </m:r>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𝑔</m:t>
                            </m:r>
                          </m:sub>
                        </m:sSub>
                      </m:den>
                    </m:f>
                  </m:oMath>
                </a14:m>
                <a:br>
                  <a:rPr lang="en-US" dirty="0"/>
                </a:br>
                <a:endParaRPr lang="en-US" dirty="0"/>
              </a:p>
              <a:p>
                <a:r>
                  <a:rPr lang="en-US" dirty="0"/>
                  <a:t>The term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𝛽</m:t>
                        </m:r>
                      </m:e>
                      <m:sub>
                        <m:r>
                          <a:rPr lang="en-US" b="0" i="1" smtClean="0">
                            <a:latin typeface="Cambria Math" panose="02040503050406030204" pitchFamily="18" charset="0"/>
                          </a:rPr>
                          <m:t>1</m:t>
                        </m:r>
                      </m:sub>
                    </m:sSub>
                  </m:oMath>
                </a14:m>
                <a:r>
                  <a:rPr lang="en-US" dirty="0"/>
                  <a:t> is inversely proportional to the group velocity</a:t>
                </a:r>
              </a:p>
              <a:p>
                <a:r>
                  <a:rPr lang="en-US" dirty="0"/>
                  <a:t>The propagation time for a signal with spectral width </a:t>
                </a:r>
                <a14:m>
                  <m:oMath xmlns:m="http://schemas.openxmlformats.org/officeDocument/2006/math">
                    <m:r>
                      <m:rPr>
                        <m:sty m:val="p"/>
                      </m:rPr>
                      <a:rPr lang="en-US" b="0" i="0" smtClean="0">
                        <a:latin typeface="Cambria Math" panose="02040503050406030204" pitchFamily="18" charset="0"/>
                      </a:rPr>
                      <m:t>Δ</m:t>
                    </m:r>
                    <m:r>
                      <a:rPr lang="en-US" b="0" i="1" smtClean="0">
                        <a:latin typeface="Cambria Math" panose="02040503050406030204" pitchFamily="18" charset="0"/>
                      </a:rPr>
                      <m:t>𝜔</m:t>
                    </m:r>
                  </m:oMath>
                </a14:m>
                <a:r>
                  <a:rPr lang="en-US" dirty="0"/>
                  <a:t> inside a fiber of length L is equal to </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𝐿</m:t>
                          </m:r>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𝑔</m:t>
                              </m:r>
                            </m:sub>
                          </m:sSub>
                        </m:den>
                      </m:f>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𝛽</m:t>
                          </m:r>
                        </m:e>
                        <m:sub>
                          <m:r>
                            <a:rPr lang="en-US" b="0" i="1" smtClean="0">
                              <a:latin typeface="Cambria Math" panose="02040503050406030204" pitchFamily="18" charset="0"/>
                            </a:rPr>
                            <m:t>1</m:t>
                          </m:r>
                        </m:sub>
                      </m:sSub>
                      <m:r>
                        <a:rPr lang="en-US" b="0" i="1" smtClean="0">
                          <a:latin typeface="Cambria Math" panose="02040503050406030204" pitchFamily="18" charset="0"/>
                        </a:rPr>
                        <m:t>𝐿</m:t>
                      </m:r>
                    </m:oMath>
                  </m:oMathPara>
                </a14:m>
                <a:endParaRPr lang="en-US" dirty="0"/>
              </a:p>
              <a:p>
                <a:r>
                  <a:rPr lang="en-US" dirty="0"/>
                  <a:t>… as a result the time delay is determined by the group velocity (the term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𝛽</m:t>
                        </m:r>
                      </m:e>
                      <m:sub>
                        <m:r>
                          <a:rPr lang="en-US" b="0" i="1" smtClean="0">
                            <a:latin typeface="Cambria Math" panose="02040503050406030204" pitchFamily="18" charset="0"/>
                          </a:rPr>
                          <m:t>1</m:t>
                        </m:r>
                      </m:sub>
                    </m:sSub>
                    <m:r>
                      <a:rPr lang="en-US" b="0" i="0" smtClean="0">
                        <a:latin typeface="Cambria Math" panose="02040503050406030204" pitchFamily="18" charset="0"/>
                      </a:rPr>
                      <m:t>)</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242695" y="1371600"/>
                <a:ext cx="10360501" cy="5029200"/>
              </a:xfrm>
              <a:blipFill rotWithShape="0">
                <a:blip r:embed="rId3"/>
                <a:stretch>
                  <a:fillRect l="-765" r="-1589"/>
                </a:stretch>
              </a:blipFill>
            </p:spPr>
            <p:txBody>
              <a:bodyPr/>
              <a:lstStyle/>
              <a:p>
                <a:r>
                  <a:rPr lang="en-US">
                    <a:noFill/>
                  </a:rPr>
                  <a:t> </a:t>
                </a:r>
              </a:p>
            </p:txBody>
          </p:sp>
        </mc:Fallback>
      </mc:AlternateContent>
    </p:spTree>
    <p:extLst>
      <p:ext uri="{BB962C8B-B14F-4D97-AF65-F5344CB8AC3E}">
        <p14:creationId xmlns:p14="http://schemas.microsoft.com/office/powerpoint/2010/main" val="1229507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1218883" y="274637"/>
                <a:ext cx="10360501" cy="715963"/>
              </a:xfrm>
            </p:spPr>
            <p:txBody>
              <a:bodyPr/>
              <a:lstStyle/>
              <a:p>
                <a:r>
                  <a:rPr lang="en-US" dirty="0">
                    <a:solidFill>
                      <a:schemeClr val="accent1"/>
                    </a:solidFill>
                  </a:rPr>
                  <a:t>Propagation Constant </a:t>
                </a:r>
                <a14:m>
                  <m:oMath xmlns:m="http://schemas.openxmlformats.org/officeDocument/2006/math">
                    <m:r>
                      <a:rPr lang="en-US" i="1">
                        <a:solidFill>
                          <a:schemeClr val="accent1"/>
                        </a:solidFill>
                        <a:latin typeface="Cambria Math" panose="02040503050406030204" pitchFamily="18" charset="0"/>
                      </a:rPr>
                      <m:t>𝛽</m:t>
                    </m:r>
                    <m:r>
                      <a:rPr lang="en-US" i="1">
                        <a:solidFill>
                          <a:schemeClr val="accent1"/>
                        </a:solidFill>
                        <a:latin typeface="Cambria Math" panose="02040503050406030204" pitchFamily="18" charset="0"/>
                      </a:rPr>
                      <m:t>(</m:t>
                    </m:r>
                    <m:r>
                      <a:rPr lang="en-US" i="1">
                        <a:solidFill>
                          <a:schemeClr val="accent1"/>
                        </a:solidFill>
                        <a:latin typeface="Cambria Math" panose="02040503050406030204" pitchFamily="18" charset="0"/>
                      </a:rPr>
                      <m:t>𝜔</m:t>
                    </m:r>
                    <m:r>
                      <a:rPr lang="en-US" i="1">
                        <a:solidFill>
                          <a:schemeClr val="accent1"/>
                        </a:solidFill>
                        <a:latin typeface="Cambria Math" panose="02040503050406030204" pitchFamily="18" charset="0"/>
                      </a:rPr>
                      <m:t>)</m:t>
                    </m:r>
                  </m:oMath>
                </a14:m>
                <a:r>
                  <a:rPr lang="en-US" dirty="0">
                    <a:solidFill>
                      <a:schemeClr val="accent1"/>
                    </a:solidFill>
                  </a:rPr>
                  <a:t> and parameter </a:t>
                </a:r>
                <a14:m>
                  <m:oMath xmlns:m="http://schemas.openxmlformats.org/officeDocument/2006/math">
                    <m:sSub>
                      <m:sSubPr>
                        <m:ctrlPr>
                          <a:rPr lang="en-US" i="1">
                            <a:solidFill>
                              <a:schemeClr val="accent1"/>
                            </a:solidFill>
                            <a:latin typeface="Cambria Math" panose="02040503050406030204" pitchFamily="18" charset="0"/>
                          </a:rPr>
                        </m:ctrlPr>
                      </m:sSubPr>
                      <m:e>
                        <m:r>
                          <a:rPr lang="en-US" i="1">
                            <a:solidFill>
                              <a:schemeClr val="accent1"/>
                            </a:solidFill>
                            <a:latin typeface="Cambria Math" panose="02040503050406030204" pitchFamily="18" charset="0"/>
                          </a:rPr>
                          <m:t>𝛽</m:t>
                        </m:r>
                      </m:e>
                      <m:sub>
                        <m:r>
                          <a:rPr lang="en-US" b="0" i="1" smtClean="0">
                            <a:solidFill>
                              <a:schemeClr val="accent1"/>
                            </a:solidFill>
                            <a:latin typeface="Cambria Math" panose="02040503050406030204" pitchFamily="18" charset="0"/>
                          </a:rPr>
                          <m:t>2</m:t>
                        </m:r>
                      </m:sub>
                    </m:sSub>
                  </m:oMath>
                </a14:m>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1218883" y="274637"/>
                <a:ext cx="10360501" cy="715963"/>
              </a:xfrm>
              <a:blipFill rotWithShape="0">
                <a:blip r:embed="rId2"/>
                <a:stretch>
                  <a:fillRect l="-1529" t="-4237" b="-296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218883" y="1143000"/>
                <a:ext cx="10360501" cy="5021069"/>
              </a:xfrm>
            </p:spPr>
            <p:txBody>
              <a:bodyPr/>
              <a:lstStyle/>
              <a:p>
                <a:r>
                  <a:rPr lang="en-US" dirty="0"/>
                  <a:t>… for a signal with spectral width </a:t>
                </a:r>
                <a14:m>
                  <m:oMath xmlns:m="http://schemas.openxmlformats.org/officeDocument/2006/math">
                    <m:r>
                      <m:rPr>
                        <m:sty m:val="p"/>
                      </m:rPr>
                      <a:rPr lang="en-US" b="0" i="0" smtClean="0">
                        <a:latin typeface="Cambria Math" panose="02040503050406030204" pitchFamily="18" charset="0"/>
                      </a:rPr>
                      <m:t>Δ</m:t>
                    </m:r>
                    <m:r>
                      <a:rPr lang="en-US" b="0" i="1" smtClean="0">
                        <a:latin typeface="Cambria Math" panose="02040503050406030204" pitchFamily="18" charset="0"/>
                      </a:rPr>
                      <m:t>𝜔</m:t>
                    </m:r>
                  </m:oMath>
                </a14:m>
                <a:r>
                  <a:rPr lang="en-US" dirty="0"/>
                  <a:t>, we assume that the frequencies propagate in a fiber of length L with time difference:</a:t>
                </a:r>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Δ</m:t>
                      </m:r>
                      <m:r>
                        <a:rPr lang="en-US" b="0" i="1" smtClean="0">
                          <a:latin typeface="Cambria Math" panose="02040503050406030204" pitchFamily="18" charset="0"/>
                        </a:rPr>
                        <m:t>𝑇</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𝑑𝑇</m:t>
                          </m:r>
                        </m:num>
                        <m:den>
                          <m:r>
                            <a:rPr lang="en-US" b="0" i="1" smtClean="0">
                              <a:latin typeface="Cambria Math" panose="02040503050406030204" pitchFamily="18" charset="0"/>
                            </a:rPr>
                            <m:t>𝑑</m:t>
                          </m:r>
                          <m:r>
                            <a:rPr lang="en-US" b="0" i="1" smtClean="0">
                              <a:latin typeface="Cambria Math" panose="02040503050406030204" pitchFamily="18" charset="0"/>
                            </a:rPr>
                            <m:t>𝜔</m:t>
                          </m:r>
                        </m:den>
                      </m:f>
                      <m:r>
                        <a:rPr lang="en-US" b="0" i="1" smtClean="0">
                          <a:latin typeface="Cambria Math" panose="02040503050406030204" pitchFamily="18" charset="0"/>
                        </a:rPr>
                        <m:t> </m:t>
                      </m:r>
                      <m:r>
                        <m:rPr>
                          <m:sty m:val="p"/>
                        </m:rPr>
                        <a:rPr lang="en-US" b="0" i="0" smtClean="0">
                          <a:latin typeface="Cambria Math" panose="02040503050406030204" pitchFamily="18" charset="0"/>
                        </a:rPr>
                        <m:t>Δ</m:t>
                      </m:r>
                      <m:r>
                        <a:rPr lang="en-US" b="0" i="1" smtClean="0">
                          <a:latin typeface="Cambria Math" panose="02040503050406030204" pitchFamily="18" charset="0"/>
                        </a:rPr>
                        <m:t>𝜔</m:t>
                      </m:r>
                      <m:r>
                        <a:rPr lang="en-US" b="0" i="1" smtClean="0">
                          <a:latin typeface="Cambria Math" panose="02040503050406030204" pitchFamily="18" charset="0"/>
                        </a:rPr>
                        <m:t>=</m:t>
                      </m:r>
                      <m:r>
                        <a:rPr lang="en-US" b="0" i="1" smtClean="0">
                          <a:latin typeface="Cambria Math" panose="02040503050406030204" pitchFamily="18" charset="0"/>
                        </a:rPr>
                        <m:t>𝐿</m:t>
                      </m:r>
                      <m:f>
                        <m:fPr>
                          <m:ctrlPr>
                            <a:rPr lang="en-US" b="0" i="1" smtClean="0">
                              <a:latin typeface="Cambria Math" panose="02040503050406030204" pitchFamily="18" charset="0"/>
                            </a:rPr>
                          </m:ctrlPr>
                        </m:fPr>
                        <m:num>
                          <m:r>
                            <a:rPr lang="en-US" b="0" i="1" smtClean="0">
                              <a:latin typeface="Cambria Math" panose="02040503050406030204" pitchFamily="18" charset="0"/>
                            </a:rPr>
                            <m:t>𝑑</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𝛽</m:t>
                              </m:r>
                            </m:e>
                            <m:sub>
                              <m:r>
                                <a:rPr lang="en-US" b="0" i="1" smtClean="0">
                                  <a:latin typeface="Cambria Math" panose="02040503050406030204" pitchFamily="18" charset="0"/>
                                </a:rPr>
                                <m:t>1</m:t>
                              </m:r>
                            </m:sub>
                          </m:sSub>
                        </m:num>
                        <m:den>
                          <m:r>
                            <a:rPr lang="en-US" b="0" i="1" smtClean="0">
                              <a:latin typeface="Cambria Math" panose="02040503050406030204" pitchFamily="18" charset="0"/>
                            </a:rPr>
                            <m:t>𝑑</m:t>
                          </m:r>
                          <m:r>
                            <a:rPr lang="en-US" b="0" i="1" smtClean="0">
                              <a:latin typeface="Cambria Math" panose="02040503050406030204" pitchFamily="18" charset="0"/>
                            </a:rPr>
                            <m:t>𝜔</m:t>
                          </m:r>
                        </m:den>
                      </m:f>
                      <m:r>
                        <a:rPr lang="en-US" b="0" i="1" smtClean="0">
                          <a:latin typeface="Cambria Math" panose="02040503050406030204" pitchFamily="18" charset="0"/>
                        </a:rPr>
                        <m:t> </m:t>
                      </m:r>
                      <m:r>
                        <m:rPr>
                          <m:sty m:val="p"/>
                        </m:rPr>
                        <a:rPr lang="en-US" b="0" i="0" smtClean="0">
                          <a:latin typeface="Cambria Math" panose="02040503050406030204" pitchFamily="18" charset="0"/>
                        </a:rPr>
                        <m:t>Δ</m:t>
                      </m:r>
                      <m:r>
                        <a:rPr lang="en-US" b="0" i="1" smtClean="0">
                          <a:latin typeface="Cambria Math" panose="02040503050406030204" pitchFamily="18" charset="0"/>
                        </a:rPr>
                        <m:t>𝜔</m:t>
                      </m:r>
                      <m:r>
                        <a:rPr lang="en-US" b="0" i="1" smtClean="0">
                          <a:latin typeface="Cambria Math" panose="02040503050406030204" pitchFamily="18" charset="0"/>
                        </a:rPr>
                        <m:t>=</m:t>
                      </m:r>
                      <m:r>
                        <a:rPr lang="en-US" b="0" i="1" smtClean="0">
                          <a:latin typeface="Cambria Math" panose="02040503050406030204" pitchFamily="18" charset="0"/>
                        </a:rPr>
                        <m:t>𝐿</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𝛽</m:t>
                          </m:r>
                        </m:e>
                        <m:sub>
                          <m:r>
                            <a:rPr lang="en-US" b="0" i="1" smtClean="0">
                              <a:latin typeface="Cambria Math" panose="02040503050406030204" pitchFamily="18" charset="0"/>
                            </a:rPr>
                            <m:t>2</m:t>
                          </m:r>
                        </m:sub>
                      </m:sSub>
                      <m:r>
                        <m:rPr>
                          <m:sty m:val="p"/>
                        </m:rPr>
                        <a:rPr lang="en-US" b="0" i="0" smtClean="0">
                          <a:latin typeface="Cambria Math" panose="02040503050406030204" pitchFamily="18" charset="0"/>
                        </a:rPr>
                        <m:t>Δ</m:t>
                      </m:r>
                      <m:r>
                        <a:rPr lang="en-US" b="0" i="1" smtClean="0">
                          <a:latin typeface="Cambria Math" panose="02040503050406030204" pitchFamily="18" charset="0"/>
                        </a:rPr>
                        <m:t>𝜔</m:t>
                      </m:r>
                    </m:oMath>
                  </m:oMathPara>
                </a14:m>
                <a:endParaRPr lang="en-US" dirty="0"/>
              </a:p>
              <a:p>
                <a:r>
                  <a:rPr lang="en-US" dirty="0"/>
                  <a:t>where the term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𝛽</m:t>
                        </m:r>
                      </m:e>
                      <m:sub>
                        <m:r>
                          <a:rPr lang="en-US" b="0" i="1" smtClean="0">
                            <a:latin typeface="Cambria Math" panose="02040503050406030204" pitchFamily="18" charset="0"/>
                          </a:rPr>
                          <m:t>2</m:t>
                        </m:r>
                      </m:sub>
                    </m:sSub>
                  </m:oMath>
                </a14:m>
                <a:r>
                  <a:rPr lang="en-US" dirty="0"/>
                  <a:t> results in the </a:t>
                </a:r>
                <a:r>
                  <a:rPr lang="en-US" b="1" i="1" dirty="0">
                    <a:solidFill>
                      <a:schemeClr val="accent1"/>
                    </a:solidFill>
                  </a:rPr>
                  <a:t>widening of the pulse.</a:t>
                </a:r>
              </a:p>
              <a:p>
                <a:pPr marL="0" indent="0">
                  <a:buNone/>
                </a:pPr>
                <a:endParaRPr lang="en-US" b="1" i="1" dirty="0">
                  <a:solidFill>
                    <a:schemeClr val="accent1"/>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218883" y="1143000"/>
                <a:ext cx="10360501" cy="5021069"/>
              </a:xfrm>
              <a:blipFill rotWithShape="0">
                <a:blip r:embed="rId3"/>
                <a:stretch>
                  <a:fillRect l="-765" t="-1823"/>
                </a:stretch>
              </a:blipFill>
            </p:spPr>
            <p:txBody>
              <a:bodyPr/>
              <a:lstStyle/>
              <a:p>
                <a:r>
                  <a:rPr lang="en-US">
                    <a:noFill/>
                  </a:rPr>
                  <a:t> </a:t>
                </a:r>
              </a:p>
            </p:txBody>
          </p:sp>
        </mc:Fallback>
      </mc:AlternateContent>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2412" y="4038600"/>
            <a:ext cx="3981445" cy="2671188"/>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51612" y="4021667"/>
            <a:ext cx="3933835" cy="2688121"/>
          </a:xfrm>
          <a:prstGeom prst="rect">
            <a:avLst/>
          </a:prstGeom>
        </p:spPr>
      </p:pic>
    </p:spTree>
    <p:extLst>
      <p:ext uri="{BB962C8B-B14F-4D97-AF65-F5344CB8AC3E}">
        <p14:creationId xmlns:p14="http://schemas.microsoft.com/office/powerpoint/2010/main" val="1400138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8883" y="274637"/>
            <a:ext cx="10360501" cy="639763"/>
          </a:xfrm>
        </p:spPr>
        <p:txBody>
          <a:bodyPr/>
          <a:lstStyle/>
          <a:p>
            <a:r>
              <a:rPr lang="en-US" dirty="0">
                <a:solidFill>
                  <a:schemeClr val="accent1"/>
                </a:solidFill>
              </a:rPr>
              <a:t>Dispersion Parameter 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218883" y="914400"/>
                <a:ext cx="10360501" cy="5249669"/>
              </a:xfrm>
            </p:spPr>
            <p:txBody>
              <a:bodyPr/>
              <a:lstStyle/>
              <a:p>
                <a:r>
                  <a:rPr lang="en-US" u="sng" dirty="0"/>
                  <a:t>Alternatively </a:t>
                </a:r>
                <a:r>
                  <a:rPr lang="en-US" dirty="0"/>
                  <a:t>, if we compute </a:t>
                </a:r>
                <a14:m>
                  <m:oMath xmlns:m="http://schemas.openxmlformats.org/officeDocument/2006/math">
                    <m:r>
                      <m:rPr>
                        <m:sty m:val="p"/>
                      </m:rPr>
                      <a:rPr lang="en-US" b="0" i="0" smtClean="0">
                        <a:latin typeface="Cambria Math" panose="02040503050406030204" pitchFamily="18" charset="0"/>
                      </a:rPr>
                      <m:t>Δ</m:t>
                    </m:r>
                    <m:r>
                      <a:rPr lang="en-US" b="0" i="1" smtClean="0">
                        <a:latin typeface="Cambria Math" panose="02040503050406030204" pitchFamily="18" charset="0"/>
                      </a:rPr>
                      <m:t>𝑇</m:t>
                    </m:r>
                    <m:r>
                      <a:rPr lang="en-US" b="0" i="0" smtClean="0">
                        <a:latin typeface="Cambria Math" panose="02040503050406030204" pitchFamily="18" charset="0"/>
                      </a:rPr>
                      <m:t> </m:t>
                    </m:r>
                  </m:oMath>
                </a14:m>
                <a:r>
                  <a:rPr lang="en-US" dirty="0"/>
                  <a:t>with respect to </a:t>
                </a:r>
                <a14:m>
                  <m:oMath xmlns:m="http://schemas.openxmlformats.org/officeDocument/2006/math">
                    <m:r>
                      <m:rPr>
                        <m:sty m:val="p"/>
                      </m:rPr>
                      <a:rPr lang="en-US" b="0" i="0" smtClean="0">
                        <a:latin typeface="Cambria Math" panose="02040503050406030204" pitchFamily="18" charset="0"/>
                      </a:rPr>
                      <m:t>Δ</m:t>
                    </m:r>
                    <m:r>
                      <a:rPr lang="en-US" b="0" i="1" smtClean="0">
                        <a:latin typeface="Cambria Math" panose="02040503050406030204" pitchFamily="18" charset="0"/>
                      </a:rPr>
                      <m:t>𝜆</m:t>
                    </m:r>
                  </m:oMath>
                </a14:m>
                <a:r>
                  <a:rPr lang="en-US" dirty="0"/>
                  <a:t>, then </a:t>
                </a:r>
                <a14:m>
                  <m:oMath xmlns:m="http://schemas.openxmlformats.org/officeDocument/2006/math">
                    <m:r>
                      <m:rPr>
                        <m:sty m:val="p"/>
                      </m:rPr>
                      <a:rPr lang="en-US" b="0" i="0" smtClean="0">
                        <a:solidFill>
                          <a:schemeClr val="accent1"/>
                        </a:solidFill>
                        <a:latin typeface="Cambria Math" panose="02040503050406030204" pitchFamily="18" charset="0"/>
                      </a:rPr>
                      <m:t>Δ</m:t>
                    </m:r>
                    <m:r>
                      <a:rPr lang="en-US" b="0" i="1" smtClean="0">
                        <a:solidFill>
                          <a:schemeClr val="accent1"/>
                        </a:solidFill>
                        <a:latin typeface="Cambria Math" panose="02040503050406030204" pitchFamily="18" charset="0"/>
                      </a:rPr>
                      <m:t>𝑇</m:t>
                    </m:r>
                    <m:r>
                      <a:rPr lang="en-US" b="0" i="1" smtClean="0">
                        <a:solidFill>
                          <a:schemeClr val="accent1"/>
                        </a:solidFill>
                        <a:latin typeface="Cambria Math" panose="02040503050406030204" pitchFamily="18" charset="0"/>
                      </a:rPr>
                      <m:t>=</m:t>
                    </m:r>
                    <m:r>
                      <a:rPr lang="en-US" b="0" i="1" smtClean="0">
                        <a:solidFill>
                          <a:schemeClr val="accent1"/>
                        </a:solidFill>
                        <a:latin typeface="Cambria Math" panose="02040503050406030204" pitchFamily="18" charset="0"/>
                      </a:rPr>
                      <m:t>𝐷𝐿</m:t>
                    </m:r>
                    <m:r>
                      <m:rPr>
                        <m:sty m:val="p"/>
                      </m:rPr>
                      <a:rPr lang="en-US" b="0" i="0" smtClean="0">
                        <a:solidFill>
                          <a:schemeClr val="accent1"/>
                        </a:solidFill>
                        <a:latin typeface="Cambria Math" panose="02040503050406030204" pitchFamily="18" charset="0"/>
                      </a:rPr>
                      <m:t>Δ</m:t>
                    </m:r>
                    <m:r>
                      <a:rPr lang="en-US" b="0" i="1" smtClean="0">
                        <a:solidFill>
                          <a:schemeClr val="accent1"/>
                        </a:solidFill>
                        <a:latin typeface="Cambria Math" panose="02040503050406030204" pitchFamily="18" charset="0"/>
                      </a:rPr>
                      <m:t>𝜆</m:t>
                    </m:r>
                  </m:oMath>
                </a14:m>
                <a:r>
                  <a:rPr lang="en-US" dirty="0"/>
                  <a:t>, where D: </a:t>
                </a:r>
                <a:br>
                  <a:rPr lang="en-US" dirty="0"/>
                </a:br>
                <a:endParaRPr lang="en-US" dirty="0"/>
              </a:p>
              <a:p>
                <a:pPr marL="0" indent="0">
                  <a:buNone/>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𝐷</m:t>
                      </m:r>
                      <m:r>
                        <a:rPr lang="en-US" sz="3200" b="0" i="1" smtClean="0">
                          <a:latin typeface="Cambria Math" panose="02040503050406030204" pitchFamily="18" charset="0"/>
                        </a:rPr>
                        <m:t>=</m:t>
                      </m:r>
                      <m:f>
                        <m:fPr>
                          <m:ctrlPr>
                            <a:rPr lang="en-US" sz="3200" b="0" i="1" smtClean="0">
                              <a:latin typeface="Cambria Math" panose="02040503050406030204" pitchFamily="18" charset="0"/>
                            </a:rPr>
                          </m:ctrlPr>
                        </m:fPr>
                        <m:num>
                          <m:r>
                            <a:rPr lang="en-US" sz="3200" b="0" i="1" smtClean="0">
                              <a:latin typeface="Cambria Math" panose="02040503050406030204" pitchFamily="18" charset="0"/>
                            </a:rPr>
                            <m:t>𝑑</m:t>
                          </m:r>
                          <m:d>
                            <m:dPr>
                              <m:ctrlPr>
                                <a:rPr lang="en-US" sz="3200" b="0" i="1" smtClean="0">
                                  <a:latin typeface="Cambria Math" panose="02040503050406030204" pitchFamily="18" charset="0"/>
                                </a:rPr>
                              </m:ctrlPr>
                            </m:dPr>
                            <m:e>
                              <m:f>
                                <m:fPr>
                                  <m:ctrlPr>
                                    <a:rPr lang="en-US" sz="3200" b="0" i="1" smtClean="0">
                                      <a:latin typeface="Cambria Math" panose="02040503050406030204" pitchFamily="18" charset="0"/>
                                    </a:rPr>
                                  </m:ctrlPr>
                                </m:fPr>
                                <m:num>
                                  <m:r>
                                    <a:rPr lang="en-US" sz="3200" b="0" i="1" smtClean="0">
                                      <a:latin typeface="Cambria Math" panose="02040503050406030204" pitchFamily="18" charset="0"/>
                                    </a:rPr>
                                    <m:t>1</m:t>
                                  </m:r>
                                </m:num>
                                <m:den>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𝑣</m:t>
                                      </m:r>
                                    </m:e>
                                    <m:sub>
                                      <m:r>
                                        <a:rPr lang="en-US" sz="3200" b="0" i="1" smtClean="0">
                                          <a:latin typeface="Cambria Math" panose="02040503050406030204" pitchFamily="18" charset="0"/>
                                        </a:rPr>
                                        <m:t>𝑔</m:t>
                                      </m:r>
                                    </m:sub>
                                  </m:sSub>
                                </m:den>
                              </m:f>
                            </m:e>
                          </m:d>
                        </m:num>
                        <m:den>
                          <m:r>
                            <a:rPr lang="en-US" sz="3200" b="0" i="1" smtClean="0">
                              <a:latin typeface="Cambria Math" panose="02040503050406030204" pitchFamily="18" charset="0"/>
                            </a:rPr>
                            <m:t>𝑑</m:t>
                          </m:r>
                          <m:r>
                            <a:rPr lang="en-US" sz="3200" b="0" i="1" smtClean="0">
                              <a:latin typeface="Cambria Math" panose="02040503050406030204" pitchFamily="18" charset="0"/>
                            </a:rPr>
                            <m:t>𝜆</m:t>
                          </m:r>
                        </m:den>
                      </m:f>
                      <m:r>
                        <a:rPr lang="en-US" sz="3200" b="0" i="1" smtClean="0">
                          <a:latin typeface="Cambria Math" panose="02040503050406030204" pitchFamily="18" charset="0"/>
                        </a:rPr>
                        <m:t>=−</m:t>
                      </m:r>
                      <m:f>
                        <m:fPr>
                          <m:ctrlPr>
                            <a:rPr lang="en-US" sz="3200" b="0" i="1" smtClean="0">
                              <a:latin typeface="Cambria Math" panose="02040503050406030204" pitchFamily="18" charset="0"/>
                            </a:rPr>
                          </m:ctrlPr>
                        </m:fPr>
                        <m:num>
                          <m:r>
                            <a:rPr lang="en-US" sz="3200" b="0" i="1" smtClean="0">
                              <a:latin typeface="Cambria Math" panose="02040503050406030204" pitchFamily="18" charset="0"/>
                            </a:rPr>
                            <m:t>2</m:t>
                          </m:r>
                          <m:r>
                            <a:rPr lang="en-US" sz="3200" b="0" i="1" smtClean="0">
                              <a:latin typeface="Cambria Math" panose="02040503050406030204" pitchFamily="18" charset="0"/>
                            </a:rPr>
                            <m:t>𝜋</m:t>
                          </m:r>
                          <m:r>
                            <a:rPr lang="en-US" sz="3200" b="0" i="1" smtClean="0">
                              <a:latin typeface="Cambria Math" panose="02040503050406030204" pitchFamily="18" charset="0"/>
                            </a:rPr>
                            <m:t>𝑐</m:t>
                          </m:r>
                        </m:num>
                        <m:den>
                          <m:sSup>
                            <m:sSupPr>
                              <m:ctrlPr>
                                <a:rPr lang="en-US" sz="3200" b="0" i="1" smtClean="0">
                                  <a:latin typeface="Cambria Math" panose="02040503050406030204" pitchFamily="18" charset="0"/>
                                </a:rPr>
                              </m:ctrlPr>
                            </m:sSupPr>
                            <m:e>
                              <m:r>
                                <a:rPr lang="en-US" sz="3200" b="0" i="1" smtClean="0">
                                  <a:latin typeface="Cambria Math" panose="02040503050406030204" pitchFamily="18" charset="0"/>
                                </a:rPr>
                                <m:t>𝜆</m:t>
                              </m:r>
                            </m:e>
                            <m:sup>
                              <m:r>
                                <a:rPr lang="en-US" sz="3200" b="0" i="1" smtClean="0">
                                  <a:latin typeface="Cambria Math" panose="02040503050406030204" pitchFamily="18" charset="0"/>
                                </a:rPr>
                                <m:t>2</m:t>
                              </m:r>
                            </m:sup>
                          </m:sSup>
                        </m:den>
                      </m:f>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𝛽</m:t>
                          </m:r>
                        </m:e>
                        <m:sub>
                          <m:r>
                            <a:rPr lang="en-US" sz="3200" b="0" i="1" smtClean="0">
                              <a:latin typeface="Cambria Math" panose="02040503050406030204" pitchFamily="18" charset="0"/>
                            </a:rPr>
                            <m:t>2</m:t>
                          </m:r>
                        </m:sub>
                      </m:sSub>
                    </m:oMath>
                  </m:oMathPara>
                </a14:m>
                <a:endParaRPr lang="en-US" sz="3200" dirty="0"/>
              </a:p>
              <a:p>
                <a:pPr marL="0" indent="0">
                  <a:buNone/>
                </a:pPr>
                <a:r>
                  <a:rPr lang="en-US" dirty="0"/>
                  <a:t>where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𝛽</m:t>
                        </m:r>
                      </m:e>
                      <m:sub>
                        <m:r>
                          <a:rPr lang="en-US" b="0" i="1" smtClean="0">
                            <a:latin typeface="Cambria Math" panose="02040503050406030204" pitchFamily="18" charset="0"/>
                          </a:rPr>
                          <m:t>2</m:t>
                        </m:r>
                      </m:sub>
                    </m:sSub>
                  </m:oMath>
                </a14:m>
                <a:r>
                  <a:rPr lang="en-US" dirty="0"/>
                  <a:t> is the group velocity dispersion parameter.</a:t>
                </a:r>
              </a:p>
              <a:p>
                <a:pPr marL="0" indent="0">
                  <a:buNone/>
                </a:pPr>
                <a:br>
                  <a:rPr lang="en-US" dirty="0"/>
                </a:br>
                <a:br>
                  <a:rPr lang="en-US" dirty="0"/>
                </a:br>
                <a:r>
                  <a:rPr lang="en-US" dirty="0"/>
                  <a:t> </a:t>
                </a:r>
                <a14:m>
                  <m:oMath xmlns:m="http://schemas.openxmlformats.org/officeDocument/2006/math">
                    <m:sSub>
                      <m:sSubPr>
                        <m:ctrlPr>
                          <a:rPr lang="en-US" sz="3600" i="1">
                            <a:latin typeface="Cambria Math" panose="02040503050406030204" pitchFamily="18" charset="0"/>
                          </a:rPr>
                        </m:ctrlPr>
                      </m:sSubPr>
                      <m:e>
                        <m:r>
                          <a:rPr lang="en-US" sz="3600" i="1">
                            <a:latin typeface="Cambria Math" panose="02040503050406030204" pitchFamily="18" charset="0"/>
                          </a:rPr>
                          <m:t>𝛽</m:t>
                        </m:r>
                      </m:e>
                      <m:sub>
                        <m:r>
                          <a:rPr lang="en-US" sz="3600" i="1">
                            <a:latin typeface="Cambria Math" panose="02040503050406030204" pitchFamily="18" charset="0"/>
                          </a:rPr>
                          <m:t>2</m:t>
                        </m:r>
                      </m:sub>
                    </m:sSub>
                    <m:r>
                      <a:rPr lang="en-US" sz="3600" i="1">
                        <a:latin typeface="Cambria Math" panose="02040503050406030204" pitchFamily="18" charset="0"/>
                      </a:rPr>
                      <m:t>=</m:t>
                    </m:r>
                    <m:f>
                      <m:fPr>
                        <m:ctrlPr>
                          <a:rPr lang="en-US" sz="3600" i="1">
                            <a:latin typeface="Cambria Math" panose="02040503050406030204" pitchFamily="18" charset="0"/>
                          </a:rPr>
                        </m:ctrlPr>
                      </m:fPr>
                      <m:num>
                        <m:r>
                          <a:rPr lang="en-US" sz="3600" i="1">
                            <a:latin typeface="Cambria Math" panose="02040503050406030204" pitchFamily="18" charset="0"/>
                          </a:rPr>
                          <m:t>1</m:t>
                        </m:r>
                      </m:num>
                      <m:den>
                        <m:r>
                          <a:rPr lang="en-US" sz="3600" i="1">
                            <a:latin typeface="Cambria Math" panose="02040503050406030204" pitchFamily="18" charset="0"/>
                          </a:rPr>
                          <m:t>𝑐</m:t>
                        </m:r>
                      </m:den>
                    </m:f>
                    <m:d>
                      <m:dPr>
                        <m:begChr m:val="["/>
                        <m:endChr m:val="]"/>
                        <m:ctrlPr>
                          <a:rPr lang="en-US" sz="3600" i="1">
                            <a:latin typeface="Cambria Math" panose="02040503050406030204" pitchFamily="18" charset="0"/>
                          </a:rPr>
                        </m:ctrlPr>
                      </m:dPr>
                      <m:e>
                        <m:r>
                          <a:rPr lang="en-US" sz="3600" i="1">
                            <a:latin typeface="Cambria Math" panose="02040503050406030204" pitchFamily="18" charset="0"/>
                          </a:rPr>
                          <m:t>2</m:t>
                        </m:r>
                        <m:f>
                          <m:fPr>
                            <m:ctrlPr>
                              <a:rPr lang="en-US" sz="3600" i="1">
                                <a:latin typeface="Cambria Math" panose="02040503050406030204" pitchFamily="18" charset="0"/>
                              </a:rPr>
                            </m:ctrlPr>
                          </m:fPr>
                          <m:num>
                            <m:r>
                              <a:rPr lang="en-US" sz="3600" i="1">
                                <a:latin typeface="Cambria Math" panose="02040503050406030204" pitchFamily="18" charset="0"/>
                              </a:rPr>
                              <m:t>𝑑𝑛</m:t>
                            </m:r>
                          </m:num>
                          <m:den>
                            <m:r>
                              <a:rPr lang="en-US" sz="3600" i="1">
                                <a:latin typeface="Cambria Math" panose="02040503050406030204" pitchFamily="18" charset="0"/>
                              </a:rPr>
                              <m:t>𝑑</m:t>
                            </m:r>
                            <m:r>
                              <a:rPr lang="en-US" sz="3600" i="1">
                                <a:latin typeface="Cambria Math" panose="02040503050406030204" pitchFamily="18" charset="0"/>
                              </a:rPr>
                              <m:t>𝜔</m:t>
                            </m:r>
                          </m:den>
                        </m:f>
                        <m:r>
                          <a:rPr lang="en-US" sz="3600" i="1">
                            <a:latin typeface="Cambria Math" panose="02040503050406030204" pitchFamily="18" charset="0"/>
                          </a:rPr>
                          <m:t>+</m:t>
                        </m:r>
                        <m:r>
                          <a:rPr lang="en-US" sz="3600" i="1">
                            <a:latin typeface="Cambria Math" panose="02040503050406030204" pitchFamily="18" charset="0"/>
                          </a:rPr>
                          <m:t>𝜔</m:t>
                        </m:r>
                        <m:f>
                          <m:fPr>
                            <m:ctrlPr>
                              <a:rPr lang="en-US" sz="3600" i="1">
                                <a:latin typeface="Cambria Math" panose="02040503050406030204" pitchFamily="18" charset="0"/>
                              </a:rPr>
                            </m:ctrlPr>
                          </m:fPr>
                          <m:num>
                            <m:sSup>
                              <m:sSupPr>
                                <m:ctrlPr>
                                  <a:rPr lang="en-US" sz="3600" i="1">
                                    <a:latin typeface="Cambria Math" panose="02040503050406030204" pitchFamily="18" charset="0"/>
                                  </a:rPr>
                                </m:ctrlPr>
                              </m:sSupPr>
                              <m:e>
                                <m:r>
                                  <a:rPr lang="en-US" sz="3600" i="1">
                                    <a:latin typeface="Cambria Math" panose="02040503050406030204" pitchFamily="18" charset="0"/>
                                  </a:rPr>
                                  <m:t>𝑑</m:t>
                                </m:r>
                              </m:e>
                              <m:sup>
                                <m:r>
                                  <a:rPr lang="en-US" sz="3600" i="1">
                                    <a:latin typeface="Cambria Math" panose="02040503050406030204" pitchFamily="18" charset="0"/>
                                  </a:rPr>
                                  <m:t>2</m:t>
                                </m:r>
                              </m:sup>
                            </m:sSup>
                            <m:r>
                              <a:rPr lang="en-US" sz="3600" i="1">
                                <a:latin typeface="Cambria Math" panose="02040503050406030204" pitchFamily="18" charset="0"/>
                              </a:rPr>
                              <m:t>𝑛</m:t>
                            </m:r>
                          </m:num>
                          <m:den>
                            <m:r>
                              <a:rPr lang="en-US" sz="3600" i="1">
                                <a:latin typeface="Cambria Math" panose="02040503050406030204" pitchFamily="18" charset="0"/>
                              </a:rPr>
                              <m:t>𝑑</m:t>
                            </m:r>
                            <m:sSup>
                              <m:sSupPr>
                                <m:ctrlPr>
                                  <a:rPr lang="en-US" sz="3600" i="1">
                                    <a:latin typeface="Cambria Math" panose="02040503050406030204" pitchFamily="18" charset="0"/>
                                  </a:rPr>
                                </m:ctrlPr>
                              </m:sSupPr>
                              <m:e>
                                <m:r>
                                  <a:rPr lang="en-US" sz="3600" i="1">
                                    <a:latin typeface="Cambria Math" panose="02040503050406030204" pitchFamily="18" charset="0"/>
                                  </a:rPr>
                                  <m:t>𝜔</m:t>
                                </m:r>
                              </m:e>
                              <m:sup>
                                <m:r>
                                  <a:rPr lang="en-US" sz="3600" i="1">
                                    <a:latin typeface="Cambria Math" panose="02040503050406030204" pitchFamily="18" charset="0"/>
                                  </a:rPr>
                                  <m:t>2</m:t>
                                </m:r>
                              </m:sup>
                            </m:sSup>
                          </m:den>
                        </m:f>
                      </m:e>
                    </m:d>
                    <m:r>
                      <a:rPr lang="en-US" sz="3600" i="1">
                        <a:latin typeface="Cambria Math" panose="02040503050406030204" pitchFamily="18" charset="0"/>
                        <a:ea typeface="Cambria Math" panose="02040503050406030204" pitchFamily="18" charset="0"/>
                      </a:rPr>
                      <m:t>≅</m:t>
                    </m:r>
                    <m:f>
                      <m:fPr>
                        <m:ctrlPr>
                          <a:rPr lang="en-US" sz="3600" i="1">
                            <a:latin typeface="Cambria Math" panose="02040503050406030204" pitchFamily="18" charset="0"/>
                            <a:ea typeface="Cambria Math" panose="02040503050406030204" pitchFamily="18" charset="0"/>
                          </a:rPr>
                        </m:ctrlPr>
                      </m:fPr>
                      <m:num>
                        <m:r>
                          <a:rPr lang="en-US" sz="3600" i="1">
                            <a:latin typeface="Cambria Math" panose="02040503050406030204" pitchFamily="18" charset="0"/>
                            <a:ea typeface="Cambria Math" panose="02040503050406030204" pitchFamily="18" charset="0"/>
                          </a:rPr>
                          <m:t>𝜔</m:t>
                        </m:r>
                      </m:num>
                      <m:den>
                        <m:r>
                          <a:rPr lang="en-US" sz="3600" i="1">
                            <a:latin typeface="Cambria Math" panose="02040503050406030204" pitchFamily="18" charset="0"/>
                            <a:ea typeface="Cambria Math" panose="02040503050406030204" pitchFamily="18" charset="0"/>
                          </a:rPr>
                          <m:t>𝑐</m:t>
                        </m:r>
                      </m:den>
                    </m:f>
                    <m:f>
                      <m:fPr>
                        <m:ctrlPr>
                          <a:rPr lang="en-US" sz="3600" i="1">
                            <a:latin typeface="Cambria Math" panose="02040503050406030204" pitchFamily="18" charset="0"/>
                            <a:ea typeface="Cambria Math" panose="02040503050406030204" pitchFamily="18" charset="0"/>
                          </a:rPr>
                        </m:ctrlPr>
                      </m:fPr>
                      <m:num>
                        <m:sSup>
                          <m:sSupPr>
                            <m:ctrlPr>
                              <a:rPr lang="en-US" sz="3600" i="1">
                                <a:latin typeface="Cambria Math" panose="02040503050406030204" pitchFamily="18" charset="0"/>
                                <a:ea typeface="Cambria Math" panose="02040503050406030204" pitchFamily="18" charset="0"/>
                              </a:rPr>
                            </m:ctrlPr>
                          </m:sSupPr>
                          <m:e>
                            <m:r>
                              <a:rPr lang="en-US" sz="3600" i="1">
                                <a:latin typeface="Cambria Math" panose="02040503050406030204" pitchFamily="18" charset="0"/>
                                <a:ea typeface="Cambria Math" panose="02040503050406030204" pitchFamily="18" charset="0"/>
                              </a:rPr>
                              <m:t>𝑑</m:t>
                            </m:r>
                          </m:e>
                          <m:sup>
                            <m:r>
                              <a:rPr lang="en-US" sz="3600" i="1">
                                <a:latin typeface="Cambria Math" panose="02040503050406030204" pitchFamily="18" charset="0"/>
                                <a:ea typeface="Cambria Math" panose="02040503050406030204" pitchFamily="18" charset="0"/>
                              </a:rPr>
                              <m:t>2</m:t>
                            </m:r>
                          </m:sup>
                        </m:sSup>
                        <m:r>
                          <a:rPr lang="en-US" sz="3600" i="1">
                            <a:latin typeface="Cambria Math" panose="02040503050406030204" pitchFamily="18" charset="0"/>
                            <a:ea typeface="Cambria Math" panose="02040503050406030204" pitchFamily="18" charset="0"/>
                          </a:rPr>
                          <m:t>𝑛</m:t>
                        </m:r>
                      </m:num>
                      <m:den>
                        <m:r>
                          <a:rPr lang="en-US" sz="3600" i="1">
                            <a:latin typeface="Cambria Math" panose="02040503050406030204" pitchFamily="18" charset="0"/>
                            <a:ea typeface="Cambria Math" panose="02040503050406030204" pitchFamily="18" charset="0"/>
                          </a:rPr>
                          <m:t>𝑑</m:t>
                        </m:r>
                        <m:sSup>
                          <m:sSupPr>
                            <m:ctrlPr>
                              <a:rPr lang="en-US" sz="3600" i="1">
                                <a:latin typeface="Cambria Math" panose="02040503050406030204" pitchFamily="18" charset="0"/>
                                <a:ea typeface="Cambria Math" panose="02040503050406030204" pitchFamily="18" charset="0"/>
                              </a:rPr>
                            </m:ctrlPr>
                          </m:sSupPr>
                          <m:e>
                            <m:r>
                              <a:rPr lang="en-US" sz="3600" i="1">
                                <a:latin typeface="Cambria Math" panose="02040503050406030204" pitchFamily="18" charset="0"/>
                                <a:ea typeface="Cambria Math" panose="02040503050406030204" pitchFamily="18" charset="0"/>
                              </a:rPr>
                              <m:t>𝜔</m:t>
                            </m:r>
                          </m:e>
                          <m:sup>
                            <m:r>
                              <a:rPr lang="en-US" sz="3600" i="1">
                                <a:latin typeface="Cambria Math" panose="02040503050406030204" pitchFamily="18" charset="0"/>
                                <a:ea typeface="Cambria Math" panose="02040503050406030204" pitchFamily="18" charset="0"/>
                              </a:rPr>
                              <m:t>2</m:t>
                            </m:r>
                          </m:sup>
                        </m:sSup>
                      </m:den>
                    </m:f>
                    <m:r>
                      <a:rPr lang="en-US" sz="3600" i="1">
                        <a:latin typeface="Cambria Math" panose="02040503050406030204" pitchFamily="18" charset="0"/>
                        <a:ea typeface="Cambria Math" panose="02040503050406030204" pitchFamily="18" charset="0"/>
                      </a:rPr>
                      <m:t>≅</m:t>
                    </m:r>
                    <m:f>
                      <m:fPr>
                        <m:ctrlPr>
                          <a:rPr lang="en-US" sz="3600" i="1">
                            <a:latin typeface="Cambria Math" panose="02040503050406030204" pitchFamily="18" charset="0"/>
                            <a:ea typeface="Cambria Math" panose="02040503050406030204" pitchFamily="18" charset="0"/>
                          </a:rPr>
                        </m:ctrlPr>
                      </m:fPr>
                      <m:num>
                        <m:sSup>
                          <m:sSupPr>
                            <m:ctrlPr>
                              <a:rPr lang="en-US" sz="3600" i="1">
                                <a:latin typeface="Cambria Math" panose="02040503050406030204" pitchFamily="18" charset="0"/>
                                <a:ea typeface="Cambria Math" panose="02040503050406030204" pitchFamily="18" charset="0"/>
                              </a:rPr>
                            </m:ctrlPr>
                          </m:sSupPr>
                          <m:e>
                            <m:r>
                              <a:rPr lang="en-US" sz="3600" i="1">
                                <a:latin typeface="Cambria Math" panose="02040503050406030204" pitchFamily="18" charset="0"/>
                                <a:ea typeface="Cambria Math" panose="02040503050406030204" pitchFamily="18" charset="0"/>
                              </a:rPr>
                              <m:t>𝜆</m:t>
                            </m:r>
                          </m:e>
                          <m:sup>
                            <m:r>
                              <a:rPr lang="en-US" sz="3600" i="1">
                                <a:latin typeface="Cambria Math" panose="02040503050406030204" pitchFamily="18" charset="0"/>
                                <a:ea typeface="Cambria Math" panose="02040503050406030204" pitchFamily="18" charset="0"/>
                              </a:rPr>
                              <m:t>3</m:t>
                            </m:r>
                          </m:sup>
                        </m:sSup>
                      </m:num>
                      <m:den>
                        <m:r>
                          <a:rPr lang="en-US" sz="3600" i="1">
                            <a:latin typeface="Cambria Math" panose="02040503050406030204" pitchFamily="18" charset="0"/>
                            <a:ea typeface="Cambria Math" panose="02040503050406030204" pitchFamily="18" charset="0"/>
                          </a:rPr>
                          <m:t>2 </m:t>
                        </m:r>
                        <m:r>
                          <a:rPr lang="en-US" sz="3600" i="1">
                            <a:latin typeface="Cambria Math" panose="02040503050406030204" pitchFamily="18" charset="0"/>
                            <a:ea typeface="Cambria Math" panose="02040503050406030204" pitchFamily="18" charset="0"/>
                          </a:rPr>
                          <m:t>𝜋</m:t>
                        </m:r>
                        <m:sSup>
                          <m:sSupPr>
                            <m:ctrlPr>
                              <a:rPr lang="en-US" sz="3600" i="1">
                                <a:latin typeface="Cambria Math" panose="02040503050406030204" pitchFamily="18" charset="0"/>
                                <a:ea typeface="Cambria Math" panose="02040503050406030204" pitchFamily="18" charset="0"/>
                              </a:rPr>
                            </m:ctrlPr>
                          </m:sSupPr>
                          <m:e>
                            <m:r>
                              <a:rPr lang="en-US" sz="3600" i="1">
                                <a:latin typeface="Cambria Math" panose="02040503050406030204" pitchFamily="18" charset="0"/>
                                <a:ea typeface="Cambria Math" panose="02040503050406030204" pitchFamily="18" charset="0"/>
                              </a:rPr>
                              <m:t>𝑐</m:t>
                            </m:r>
                          </m:e>
                          <m:sup>
                            <m:r>
                              <a:rPr lang="en-US" sz="3600" i="1">
                                <a:latin typeface="Cambria Math" panose="02040503050406030204" pitchFamily="18" charset="0"/>
                                <a:ea typeface="Cambria Math" panose="02040503050406030204" pitchFamily="18" charset="0"/>
                              </a:rPr>
                              <m:t>2</m:t>
                            </m:r>
                          </m:sup>
                        </m:sSup>
                      </m:den>
                    </m:f>
                    <m:f>
                      <m:fPr>
                        <m:ctrlPr>
                          <a:rPr lang="en-US" sz="3600" i="1">
                            <a:latin typeface="Cambria Math" panose="02040503050406030204" pitchFamily="18" charset="0"/>
                            <a:ea typeface="Cambria Math" panose="02040503050406030204" pitchFamily="18" charset="0"/>
                          </a:rPr>
                        </m:ctrlPr>
                      </m:fPr>
                      <m:num>
                        <m:sSup>
                          <m:sSupPr>
                            <m:ctrlPr>
                              <a:rPr lang="en-US" sz="3600" i="1">
                                <a:latin typeface="Cambria Math" panose="02040503050406030204" pitchFamily="18" charset="0"/>
                                <a:ea typeface="Cambria Math" panose="02040503050406030204" pitchFamily="18" charset="0"/>
                              </a:rPr>
                            </m:ctrlPr>
                          </m:sSupPr>
                          <m:e>
                            <m:r>
                              <a:rPr lang="en-US" sz="3600" i="1">
                                <a:latin typeface="Cambria Math" panose="02040503050406030204" pitchFamily="18" charset="0"/>
                                <a:ea typeface="Cambria Math" panose="02040503050406030204" pitchFamily="18" charset="0"/>
                              </a:rPr>
                              <m:t>𝑑</m:t>
                            </m:r>
                          </m:e>
                          <m:sup>
                            <m:r>
                              <a:rPr lang="en-US" sz="3600" i="1">
                                <a:latin typeface="Cambria Math" panose="02040503050406030204" pitchFamily="18" charset="0"/>
                                <a:ea typeface="Cambria Math" panose="02040503050406030204" pitchFamily="18" charset="0"/>
                              </a:rPr>
                              <m:t>2</m:t>
                            </m:r>
                          </m:sup>
                        </m:sSup>
                        <m:r>
                          <a:rPr lang="en-US" sz="3600" i="1">
                            <a:latin typeface="Cambria Math" panose="02040503050406030204" pitchFamily="18" charset="0"/>
                            <a:ea typeface="Cambria Math" panose="02040503050406030204" pitchFamily="18" charset="0"/>
                          </a:rPr>
                          <m:t>𝑛</m:t>
                        </m:r>
                      </m:num>
                      <m:den>
                        <m:r>
                          <a:rPr lang="en-US" sz="3600" i="1">
                            <a:latin typeface="Cambria Math" panose="02040503050406030204" pitchFamily="18" charset="0"/>
                            <a:ea typeface="Cambria Math" panose="02040503050406030204" pitchFamily="18" charset="0"/>
                          </a:rPr>
                          <m:t>𝑑</m:t>
                        </m:r>
                        <m:sSup>
                          <m:sSupPr>
                            <m:ctrlPr>
                              <a:rPr lang="en-US" sz="3600" i="1">
                                <a:latin typeface="Cambria Math" panose="02040503050406030204" pitchFamily="18" charset="0"/>
                                <a:ea typeface="Cambria Math" panose="02040503050406030204" pitchFamily="18" charset="0"/>
                              </a:rPr>
                            </m:ctrlPr>
                          </m:sSupPr>
                          <m:e>
                            <m:r>
                              <a:rPr lang="en-US" sz="3600" i="1">
                                <a:latin typeface="Cambria Math" panose="02040503050406030204" pitchFamily="18" charset="0"/>
                                <a:ea typeface="Cambria Math" panose="02040503050406030204" pitchFamily="18" charset="0"/>
                              </a:rPr>
                              <m:t>𝜆</m:t>
                            </m:r>
                          </m:e>
                          <m:sup>
                            <m:r>
                              <a:rPr lang="en-US" sz="3600" i="1">
                                <a:latin typeface="Cambria Math" panose="02040503050406030204" pitchFamily="18" charset="0"/>
                                <a:ea typeface="Cambria Math" panose="02040503050406030204" pitchFamily="18" charset="0"/>
                              </a:rPr>
                              <m:t>2</m:t>
                            </m:r>
                          </m:sup>
                        </m:sSup>
                      </m:den>
                    </m:f>
                  </m:oMath>
                </a14:m>
                <a:endParaRPr lang="en-US" sz="36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218883" y="914400"/>
                <a:ext cx="10360501" cy="5249669"/>
              </a:xfrm>
              <a:blipFill rotWithShape="0">
                <a:blip r:embed="rId2"/>
                <a:stretch>
                  <a:fillRect l="-941" t="-1626"/>
                </a:stretch>
              </a:blipFill>
            </p:spPr>
            <p:txBody>
              <a:bodyPr/>
              <a:lstStyle/>
              <a:p>
                <a:r>
                  <a:rPr lang="en-US">
                    <a:noFill/>
                  </a:rPr>
                  <a:t> </a:t>
                </a:r>
              </a:p>
            </p:txBody>
          </p:sp>
        </mc:Fallback>
      </mc:AlternateContent>
    </p:spTree>
    <p:extLst>
      <p:ext uri="{BB962C8B-B14F-4D97-AF65-F5344CB8AC3E}">
        <p14:creationId xmlns:p14="http://schemas.microsoft.com/office/powerpoint/2010/main" val="1506789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9E061-726C-4443-AED7-3A63B2FBE912}"/>
              </a:ext>
            </a:extLst>
          </p:cNvPr>
          <p:cNvSpPr>
            <a:spLocks noGrp="1"/>
          </p:cNvSpPr>
          <p:nvPr>
            <p:ph type="title"/>
          </p:nvPr>
        </p:nvSpPr>
        <p:spPr>
          <a:xfrm>
            <a:off x="1218883" y="152401"/>
            <a:ext cx="10360501" cy="457200"/>
          </a:xfrm>
        </p:spPr>
        <p:txBody>
          <a:bodyPr>
            <a:normAutofit fontScale="90000"/>
          </a:bodyPr>
          <a:lstStyle/>
          <a:p>
            <a:r>
              <a:rPr lang="en-US" dirty="0">
                <a:solidFill>
                  <a:schemeClr val="accent1"/>
                </a:solidFill>
              </a:rPr>
              <a:t>The Optical Fiber</a:t>
            </a:r>
          </a:p>
        </p:txBody>
      </p:sp>
      <p:sp>
        <p:nvSpPr>
          <p:cNvPr id="7" name="Content Placeholder 6">
            <a:extLst>
              <a:ext uri="{FF2B5EF4-FFF2-40B4-BE49-F238E27FC236}">
                <a16:creationId xmlns:a16="http://schemas.microsoft.com/office/drawing/2014/main" id="{6E9A633F-5A62-4E2B-A99E-0DB9FA58C503}"/>
              </a:ext>
            </a:extLst>
          </p:cNvPr>
          <p:cNvSpPr>
            <a:spLocks noGrp="1"/>
          </p:cNvSpPr>
          <p:nvPr>
            <p:ph idx="1"/>
          </p:nvPr>
        </p:nvSpPr>
        <p:spPr>
          <a:xfrm>
            <a:off x="914161" y="685799"/>
            <a:ext cx="10360501" cy="6019801"/>
          </a:xfrm>
        </p:spPr>
        <p:txBody>
          <a:bodyPr>
            <a:normAutofit fontScale="70000" lnSpcReduction="20000"/>
          </a:bodyPr>
          <a:lstStyle/>
          <a:p>
            <a:r>
              <a:rPr lang="en-US" dirty="0"/>
              <a:t>In its simplest form an </a:t>
            </a:r>
            <a:r>
              <a:rPr lang="en-US" dirty="0">
                <a:solidFill>
                  <a:schemeClr val="accent1"/>
                </a:solidFill>
              </a:rPr>
              <a:t>optical fiber </a:t>
            </a:r>
            <a:r>
              <a:rPr lang="en-US" dirty="0"/>
              <a:t>consists of a cylindrical core of </a:t>
            </a:r>
            <a:r>
              <a:rPr lang="en-US" dirty="0">
                <a:solidFill>
                  <a:schemeClr val="accent1"/>
                </a:solidFill>
              </a:rPr>
              <a:t>silica glass </a:t>
            </a:r>
            <a:r>
              <a:rPr lang="en-US" dirty="0"/>
              <a:t>surrounded by a cladding whose refractive index is lower than that of the core. Because of an abrupt index change at the core–cladding interface, such fibers are called </a:t>
            </a:r>
            <a:r>
              <a:rPr lang="en-US" dirty="0">
                <a:solidFill>
                  <a:schemeClr val="accent1"/>
                </a:solidFill>
              </a:rPr>
              <a:t>step-index fibers</a:t>
            </a:r>
            <a:r>
              <a:rPr lang="en-US" dirty="0"/>
              <a:t>. In a different type of fiber, known as </a:t>
            </a:r>
            <a:r>
              <a:rPr lang="en-US" dirty="0">
                <a:solidFill>
                  <a:schemeClr val="accent1"/>
                </a:solidFill>
              </a:rPr>
              <a:t>graded-index</a:t>
            </a:r>
            <a:r>
              <a:rPr lang="en-US" dirty="0"/>
              <a:t> fiber, the refractive index decreases gradually inside the core.</a:t>
            </a:r>
            <a:br>
              <a:rPr lang="el-GR" dirty="0"/>
            </a:br>
            <a:br>
              <a:rPr lang="el-GR" dirty="0"/>
            </a:br>
            <a:br>
              <a:rPr lang="el-GR" dirty="0"/>
            </a:br>
            <a:br>
              <a:rPr lang="el-GR" dirty="0"/>
            </a:br>
            <a:br>
              <a:rPr lang="el-GR" dirty="0"/>
            </a:br>
            <a:br>
              <a:rPr lang="el-GR" dirty="0"/>
            </a:br>
            <a:br>
              <a:rPr lang="el-GR" dirty="0"/>
            </a:br>
            <a:br>
              <a:rPr lang="el-GR" dirty="0"/>
            </a:br>
            <a:br>
              <a:rPr lang="el-GR" dirty="0"/>
            </a:br>
            <a:br>
              <a:rPr lang="el-GR" dirty="0"/>
            </a:br>
            <a:br>
              <a:rPr lang="el-GR" dirty="0"/>
            </a:br>
            <a:br>
              <a:rPr lang="el-GR" dirty="0"/>
            </a:br>
            <a:br>
              <a:rPr lang="el-GR" dirty="0"/>
            </a:br>
            <a:br>
              <a:rPr lang="el-GR" dirty="0"/>
            </a:br>
            <a:br>
              <a:rPr lang="el-GR" dirty="0"/>
            </a:br>
            <a:br>
              <a:rPr lang="el-GR" dirty="0"/>
            </a:br>
            <a:br>
              <a:rPr lang="el-GR" dirty="0"/>
            </a:br>
            <a:endParaRPr lang="en-US" dirty="0"/>
          </a:p>
          <a:p>
            <a:r>
              <a:rPr lang="en-US" dirty="0">
                <a:solidFill>
                  <a:schemeClr val="accent1"/>
                </a:solidFill>
              </a:rPr>
              <a:t>Geometrical optics description </a:t>
            </a:r>
            <a:r>
              <a:rPr lang="en-US" dirty="0"/>
              <a:t>: core radius a is much larger than the light wavelength </a:t>
            </a:r>
            <a:r>
              <a:rPr lang="el-GR" dirty="0"/>
              <a:t>λ</a:t>
            </a:r>
          </a:p>
          <a:p>
            <a:r>
              <a:rPr lang="en-US" dirty="0">
                <a:solidFill>
                  <a:schemeClr val="accent1"/>
                </a:solidFill>
              </a:rPr>
              <a:t>Wave Propagation theory </a:t>
            </a:r>
            <a:r>
              <a:rPr lang="en-US" dirty="0"/>
              <a:t>: core radius a is comparable to the light wavelength </a:t>
            </a:r>
            <a:r>
              <a:rPr lang="el-GR" dirty="0"/>
              <a:t>λ</a:t>
            </a:r>
            <a:endParaRPr lang="en-US" dirty="0"/>
          </a:p>
        </p:txBody>
      </p:sp>
      <p:pic>
        <p:nvPicPr>
          <p:cNvPr id="9" name="Picture 8">
            <a:extLst>
              <a:ext uri="{FF2B5EF4-FFF2-40B4-BE49-F238E27FC236}">
                <a16:creationId xmlns:a16="http://schemas.microsoft.com/office/drawing/2014/main" id="{80261D5C-DB83-4B85-BE0B-92D04CA697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5412" y="1752600"/>
            <a:ext cx="6618744" cy="3581400"/>
          </a:xfrm>
          <a:prstGeom prst="rect">
            <a:avLst/>
          </a:prstGeom>
        </p:spPr>
      </p:pic>
    </p:spTree>
    <p:extLst>
      <p:ext uri="{BB962C8B-B14F-4D97-AF65-F5344CB8AC3E}">
        <p14:creationId xmlns:p14="http://schemas.microsoft.com/office/powerpoint/2010/main" val="3775079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8883" y="274637"/>
            <a:ext cx="10360501" cy="868363"/>
          </a:xfrm>
        </p:spPr>
        <p:txBody>
          <a:bodyPr/>
          <a:lstStyle/>
          <a:p>
            <a:r>
              <a:rPr lang="en-US" dirty="0">
                <a:solidFill>
                  <a:schemeClr val="accent1"/>
                </a:solidFill>
              </a:rPr>
              <a:t>Normal and Anomalous Dispersion</a:t>
            </a:r>
          </a:p>
        </p:txBody>
      </p:sp>
      <p:sp>
        <p:nvSpPr>
          <p:cNvPr id="3" name="Content Placeholder 2"/>
          <p:cNvSpPr>
            <a:spLocks noGrp="1"/>
          </p:cNvSpPr>
          <p:nvPr>
            <p:ph idx="1"/>
          </p:nvPr>
        </p:nvSpPr>
        <p:spPr>
          <a:xfrm>
            <a:off x="1218883" y="1143000"/>
            <a:ext cx="10360501" cy="5021069"/>
          </a:xfrm>
        </p:spPr>
        <p:txBody>
          <a:bodyPr/>
          <a:lstStyle/>
          <a:p>
            <a:pPr marL="0" indent="0">
              <a:buNone/>
            </a:pPr>
            <a:endParaRPr lang="en-US" dirty="0"/>
          </a:p>
          <a:p>
            <a:pPr marL="0" indent="0">
              <a:buNone/>
            </a:pPr>
            <a:endParaRPr lang="en-US" dirty="0"/>
          </a:p>
          <a:p>
            <a:pPr marL="0" indent="0">
              <a:buNone/>
            </a:pPr>
            <a:endParaRPr lang="en-US" dirty="0"/>
          </a:p>
          <a:p>
            <a:pPr marL="0" indent="0">
              <a:buNone/>
            </a:pPr>
            <a:r>
              <a:rPr lang="en-US" sz="4000" dirty="0"/>
              <a:t>Group velocity dispersion (also known as material or chromatic dispersion) is divided into </a:t>
            </a:r>
            <a:r>
              <a:rPr lang="en-US" sz="4000" b="1" dirty="0">
                <a:solidFill>
                  <a:schemeClr val="accent1"/>
                </a:solidFill>
              </a:rPr>
              <a:t>normal</a:t>
            </a:r>
            <a:r>
              <a:rPr lang="en-US" sz="4000" dirty="0"/>
              <a:t> and </a:t>
            </a:r>
            <a:r>
              <a:rPr lang="en-US" sz="4000" b="1" dirty="0">
                <a:solidFill>
                  <a:schemeClr val="accent1"/>
                </a:solidFill>
              </a:rPr>
              <a:t>anomalous</a:t>
            </a:r>
            <a:r>
              <a:rPr lang="en-US" sz="4000" dirty="0"/>
              <a:t> dispersion</a:t>
            </a:r>
          </a:p>
        </p:txBody>
      </p:sp>
    </p:spTree>
    <p:extLst>
      <p:ext uri="{BB962C8B-B14F-4D97-AF65-F5344CB8AC3E}">
        <p14:creationId xmlns:p14="http://schemas.microsoft.com/office/powerpoint/2010/main" val="446154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8883" y="274637"/>
            <a:ext cx="10360501" cy="715963"/>
          </a:xfrm>
        </p:spPr>
        <p:txBody>
          <a:bodyPr/>
          <a:lstStyle/>
          <a:p>
            <a:r>
              <a:rPr lang="en-US" dirty="0">
                <a:solidFill>
                  <a:schemeClr val="accent1"/>
                </a:solidFill>
              </a:rPr>
              <a:t>Normal Dispersion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218883" y="1143000"/>
                <a:ext cx="10360501" cy="5410200"/>
              </a:xfrm>
            </p:spPr>
            <p:txBody>
              <a:bodyPr>
                <a:normAutofit fontScale="92500"/>
              </a:bodyPr>
              <a:lstStyle/>
              <a:p>
                <a:r>
                  <a:rPr lang="en-US" dirty="0"/>
                  <a:t>In normal dispersion the group velocity is lower than the phase velocity.</a:t>
                </a:r>
              </a:p>
              <a:p>
                <a:endParaRPr lang="en-US" dirty="0"/>
              </a:p>
              <a:p>
                <a:endParaRPr lang="en-US" dirty="0"/>
              </a:p>
              <a:p>
                <a:endParaRPr lang="en-US" dirty="0"/>
              </a:p>
              <a:p>
                <a:endParaRPr lang="en-US" dirty="0"/>
              </a:p>
              <a:p>
                <a:endParaRPr lang="en-US" dirty="0"/>
              </a:p>
              <a:p>
                <a:endParaRPr lang="en-US" dirty="0"/>
              </a:p>
              <a:p>
                <a:r>
                  <a:rPr lang="en-US" dirty="0"/>
                  <a:t>In </a:t>
                </a:r>
                <a:r>
                  <a:rPr lang="en-US" b="1" i="1" dirty="0">
                    <a:solidFill>
                      <a:schemeClr val="accent1"/>
                    </a:solidFill>
                  </a:rPr>
                  <a:t>normal dispersion, the low frequencies travel faster than the high frequencies</a:t>
                </a:r>
              </a:p>
              <a:p>
                <a14:m>
                  <m:oMath xmlns:m="http://schemas.openxmlformats.org/officeDocument/2006/math">
                    <m:r>
                      <a:rPr lang="en-US" b="0" i="1" smtClean="0">
                        <a:latin typeface="Cambria Math" panose="02040503050406030204" pitchFamily="18" charset="0"/>
                      </a:rPr>
                      <m:t>𝐷</m:t>
                    </m:r>
                    <m:r>
                      <a:rPr lang="en-US" b="0" i="1" smtClean="0">
                        <a:latin typeface="Cambria Math" panose="02040503050406030204" pitchFamily="18" charset="0"/>
                      </a:rPr>
                      <m:t>&lt;0</m:t>
                    </m:r>
                  </m:oMath>
                </a14:m>
                <a:r>
                  <a:rPr lang="en-US" dirty="0"/>
                  <a:t> and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𝛽</m:t>
                        </m:r>
                      </m:e>
                      <m:sub>
                        <m:r>
                          <a:rPr lang="en-US" b="0" i="1" smtClean="0">
                            <a:latin typeface="Cambria Math" panose="02040503050406030204" pitchFamily="18" charset="0"/>
                          </a:rPr>
                          <m:t>2</m:t>
                        </m:r>
                      </m:sub>
                    </m:sSub>
                    <m:r>
                      <a:rPr lang="en-US" b="0" i="1" smtClean="0">
                        <a:latin typeface="Cambria Math" panose="02040503050406030204" pitchFamily="18" charset="0"/>
                      </a:rPr>
                      <m:t>&gt;0</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218883" y="1143000"/>
                <a:ext cx="10360501" cy="5410200"/>
              </a:xfrm>
              <a:blipFill rotWithShape="0">
                <a:blip r:embed="rId2"/>
                <a:stretch>
                  <a:fillRect l="-647" t="-1466" b="-902"/>
                </a:stretch>
              </a:blipFill>
            </p:spPr>
            <p:txBody>
              <a:bodyPr/>
              <a:lstStyle/>
              <a:p>
                <a:r>
                  <a:rPr lang="en-US">
                    <a:noFill/>
                  </a:rPr>
                  <a:t> </a:t>
                </a:r>
              </a:p>
            </p:txBody>
          </p:sp>
        </mc:Fallback>
      </mc:AlternateContent>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4612" y="1828800"/>
            <a:ext cx="4180857" cy="2988628"/>
          </a:xfrm>
          <a:prstGeom prst="rect">
            <a:avLst/>
          </a:prstGeom>
        </p:spPr>
      </p:pic>
    </p:spTree>
    <p:extLst>
      <p:ext uri="{BB962C8B-B14F-4D97-AF65-F5344CB8AC3E}">
        <p14:creationId xmlns:p14="http://schemas.microsoft.com/office/powerpoint/2010/main" val="2479941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8883" y="274637"/>
            <a:ext cx="10360501" cy="715963"/>
          </a:xfrm>
        </p:spPr>
        <p:txBody>
          <a:bodyPr/>
          <a:lstStyle/>
          <a:p>
            <a:r>
              <a:rPr lang="en-US" dirty="0">
                <a:solidFill>
                  <a:schemeClr val="accent1"/>
                </a:solidFill>
              </a:rPr>
              <a:t>Anomalous Dispersion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218883" y="990600"/>
                <a:ext cx="10360501" cy="5715000"/>
              </a:xfrm>
            </p:spPr>
            <p:txBody>
              <a:bodyPr>
                <a:normAutofit lnSpcReduction="10000"/>
              </a:bodyPr>
              <a:lstStyle/>
              <a:p>
                <a:r>
                  <a:rPr lang="en-US" dirty="0"/>
                  <a:t>In anomalous dispersion the group velocity is higher than the phase velocity.</a:t>
                </a:r>
              </a:p>
              <a:p>
                <a:endParaRPr lang="en-US" dirty="0"/>
              </a:p>
              <a:p>
                <a:endParaRPr lang="en-US" dirty="0"/>
              </a:p>
              <a:p>
                <a:endParaRPr lang="en-US" dirty="0"/>
              </a:p>
              <a:p>
                <a:endParaRPr lang="en-US" dirty="0"/>
              </a:p>
              <a:p>
                <a:endParaRPr lang="en-US" dirty="0"/>
              </a:p>
              <a:p>
                <a:endParaRPr lang="en-US" dirty="0"/>
              </a:p>
              <a:p>
                <a:r>
                  <a:rPr lang="en-US" dirty="0"/>
                  <a:t>In </a:t>
                </a:r>
                <a:r>
                  <a:rPr lang="en-US" b="1" i="1" dirty="0">
                    <a:solidFill>
                      <a:schemeClr val="accent1"/>
                    </a:solidFill>
                  </a:rPr>
                  <a:t>anomalous dispersion, the high frequencies travel faster than the low frequencies</a:t>
                </a:r>
              </a:p>
              <a:p>
                <a14:m>
                  <m:oMath xmlns:m="http://schemas.openxmlformats.org/officeDocument/2006/math">
                    <m:r>
                      <a:rPr lang="en-US" i="1">
                        <a:latin typeface="Cambria Math" panose="02040503050406030204" pitchFamily="18" charset="0"/>
                      </a:rPr>
                      <m:t>𝐷</m:t>
                    </m:r>
                    <m:r>
                      <a:rPr lang="en-US" b="0" i="1" smtClean="0">
                        <a:latin typeface="Cambria Math" panose="02040503050406030204" pitchFamily="18" charset="0"/>
                      </a:rPr>
                      <m:t>&gt;</m:t>
                    </m:r>
                    <m:r>
                      <a:rPr lang="en-US" i="1">
                        <a:latin typeface="Cambria Math" panose="02040503050406030204" pitchFamily="18" charset="0"/>
                      </a:rPr>
                      <m:t>0</m:t>
                    </m:r>
                  </m:oMath>
                </a14:m>
                <a:r>
                  <a:rPr lang="en-US" dirty="0"/>
                  <a:t> and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𝛽</m:t>
                        </m:r>
                      </m:e>
                      <m:sub>
                        <m:r>
                          <a:rPr lang="en-US" i="1">
                            <a:latin typeface="Cambria Math" panose="02040503050406030204" pitchFamily="18" charset="0"/>
                          </a:rPr>
                          <m:t>2</m:t>
                        </m:r>
                      </m:sub>
                    </m:sSub>
                    <m:r>
                      <a:rPr lang="en-US" b="0" i="1" smtClean="0">
                        <a:latin typeface="Cambria Math" panose="02040503050406030204" pitchFamily="18" charset="0"/>
                      </a:rPr>
                      <m:t>&lt;</m:t>
                    </m:r>
                    <m:r>
                      <a:rPr lang="en-US" i="1">
                        <a:latin typeface="Cambria Math" panose="02040503050406030204" pitchFamily="18" charset="0"/>
                      </a:rPr>
                      <m:t>0</m:t>
                    </m:r>
                  </m:oMath>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218883" y="990600"/>
                <a:ext cx="10360501" cy="5715000"/>
              </a:xfrm>
              <a:blipFill rotWithShape="0">
                <a:blip r:embed="rId2"/>
                <a:stretch>
                  <a:fillRect l="-765" t="-2241" r="-1118"/>
                </a:stretch>
              </a:blipFill>
            </p:spPr>
            <p:txBody>
              <a:bodyPr/>
              <a:lstStyle/>
              <a:p>
                <a:r>
                  <a:rPr lang="en-US">
                    <a:noFill/>
                  </a:rPr>
                  <a:t> </a:t>
                </a:r>
              </a:p>
            </p:txBody>
          </p:sp>
        </mc:Fallback>
      </mc:AlternateContent>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5612" y="1740430"/>
            <a:ext cx="4038000" cy="2972416"/>
          </a:xfrm>
          <a:prstGeom prst="rect">
            <a:avLst/>
          </a:prstGeom>
        </p:spPr>
      </p:pic>
    </p:spTree>
    <p:extLst>
      <p:ext uri="{BB962C8B-B14F-4D97-AF65-F5344CB8AC3E}">
        <p14:creationId xmlns:p14="http://schemas.microsoft.com/office/powerpoint/2010/main" val="3746124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8828" y="127517"/>
            <a:ext cx="10360501" cy="715963"/>
          </a:xfrm>
        </p:spPr>
        <p:txBody>
          <a:bodyPr/>
          <a:lstStyle/>
          <a:p>
            <a:r>
              <a:rPr lang="en-US" dirty="0">
                <a:solidFill>
                  <a:schemeClr val="accent1"/>
                </a:solidFill>
              </a:rPr>
              <a:t>Normal and Anomalous Dispersion</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08828" y="956733"/>
            <a:ext cx="10067184" cy="5591187"/>
          </a:xfrm>
        </p:spPr>
      </p:pic>
      <mc:AlternateContent xmlns:mc="http://schemas.openxmlformats.org/markup-compatibility/2006" xmlns:a14="http://schemas.microsoft.com/office/drawing/2010/main">
        <mc:Choice Requires="a14">
          <p:sp>
            <p:nvSpPr>
              <p:cNvPr id="5" name="Rectangle 4"/>
              <p:cNvSpPr/>
              <p:nvPr/>
            </p:nvSpPr>
            <p:spPr>
              <a:xfrm>
                <a:off x="1522412" y="2819400"/>
                <a:ext cx="2971800" cy="1752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Normal Dispersion: -D or </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m:t>
                        </m:r>
                        <m:r>
                          <a:rPr lang="en-US" sz="2000" b="0" i="1" smtClean="0">
                            <a:latin typeface="Cambria Math" panose="02040503050406030204" pitchFamily="18" charset="0"/>
                          </a:rPr>
                          <m:t>𝛽</m:t>
                        </m:r>
                      </m:e>
                      <m:sub>
                        <m:r>
                          <a:rPr lang="en-US" sz="2000" b="0" i="1" smtClean="0">
                            <a:latin typeface="Cambria Math" panose="02040503050406030204" pitchFamily="18" charset="0"/>
                          </a:rPr>
                          <m:t>2</m:t>
                        </m:r>
                      </m:sub>
                    </m:sSub>
                  </m:oMath>
                </a14:m>
                <a:endParaRPr lang="en-US" sz="2000" dirty="0"/>
              </a:p>
              <a:p>
                <a:pPr algn="ctr"/>
                <a:r>
                  <a:rPr lang="en-US" sz="2000" dirty="0"/>
                  <a:t>The </a:t>
                </a:r>
                <a:r>
                  <a:rPr lang="en-US" sz="2000" dirty="0">
                    <a:solidFill>
                      <a:schemeClr val="accent6">
                        <a:lumMod val="50000"/>
                      </a:schemeClr>
                    </a:solidFill>
                  </a:rPr>
                  <a:t>blue</a:t>
                </a:r>
                <a:r>
                  <a:rPr lang="en-US" sz="2000" dirty="0"/>
                  <a:t> components travel faster than the </a:t>
                </a:r>
                <a:r>
                  <a:rPr lang="en-US" sz="2000" dirty="0">
                    <a:solidFill>
                      <a:srgbClr val="FF0000"/>
                    </a:solidFill>
                  </a:rPr>
                  <a:t>red</a:t>
                </a:r>
                <a:r>
                  <a:rPr lang="en-US" sz="2000" dirty="0"/>
                  <a:t> components  </a:t>
                </a:r>
              </a:p>
              <a:p>
                <a:pPr algn="ctr"/>
                <a:endParaRPr lang="en-US" sz="1600" dirty="0"/>
              </a:p>
            </p:txBody>
          </p:sp>
        </mc:Choice>
        <mc:Fallback xmlns="">
          <p:sp>
            <p:nvSpPr>
              <p:cNvPr id="5" name="Rectangle 4"/>
              <p:cNvSpPr>
                <a:spLocks noRot="1" noChangeAspect="1" noMove="1" noResize="1" noEditPoints="1" noAdjustHandles="1" noChangeArrowheads="1" noChangeShapeType="1" noTextEdit="1"/>
              </p:cNvSpPr>
              <p:nvPr/>
            </p:nvSpPr>
            <p:spPr>
              <a:xfrm>
                <a:off x="1522412" y="2819400"/>
                <a:ext cx="2971800" cy="1752600"/>
              </a:xfrm>
              <a:prstGeom prst="rect">
                <a:avLst/>
              </a:prstGeom>
              <a:blipFill rotWithShape="0">
                <a:blip r:embed="rId3"/>
                <a:stretch>
                  <a:fillRect t="-44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7466012" y="2590800"/>
                <a:ext cx="3276600" cy="1981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Anomalous Dispersion: +D or </a:t>
                </a:r>
                <a14:m>
                  <m:oMath xmlns:m="http://schemas.openxmlformats.org/officeDocument/2006/math">
                    <m:sSub>
                      <m:sSubPr>
                        <m:ctrlPr>
                          <a:rPr lang="en-US" sz="2000" i="1">
                            <a:latin typeface="Cambria Math" panose="02040503050406030204" pitchFamily="18" charset="0"/>
                          </a:rPr>
                        </m:ctrlPr>
                      </m:sSubPr>
                      <m:e>
                        <m:r>
                          <a:rPr lang="en-US" sz="2000" b="0" i="1" smtClean="0">
                            <a:latin typeface="Cambria Math" panose="02040503050406030204" pitchFamily="18" charset="0"/>
                          </a:rPr>
                          <m:t>−</m:t>
                        </m:r>
                        <m:r>
                          <a:rPr lang="en-US" sz="2000" i="1">
                            <a:latin typeface="Cambria Math" panose="02040503050406030204" pitchFamily="18" charset="0"/>
                          </a:rPr>
                          <m:t>𝛽</m:t>
                        </m:r>
                      </m:e>
                      <m:sub>
                        <m:r>
                          <a:rPr lang="en-US" sz="2000" i="1">
                            <a:latin typeface="Cambria Math" panose="02040503050406030204" pitchFamily="18" charset="0"/>
                          </a:rPr>
                          <m:t>2</m:t>
                        </m:r>
                      </m:sub>
                    </m:sSub>
                  </m:oMath>
                </a14:m>
                <a:endParaRPr lang="en-US" sz="2000" dirty="0"/>
              </a:p>
              <a:p>
                <a:pPr algn="ctr"/>
                <a:r>
                  <a:rPr lang="en-US" sz="2000" dirty="0"/>
                  <a:t>The </a:t>
                </a:r>
                <a:r>
                  <a:rPr lang="en-US" sz="2000" dirty="0">
                    <a:solidFill>
                      <a:srgbClr val="FF0000"/>
                    </a:solidFill>
                  </a:rPr>
                  <a:t>red</a:t>
                </a:r>
                <a:r>
                  <a:rPr lang="en-US" sz="2000" dirty="0"/>
                  <a:t> components travel faster than the </a:t>
                </a:r>
                <a:r>
                  <a:rPr lang="en-US" sz="2000" dirty="0">
                    <a:solidFill>
                      <a:schemeClr val="accent6">
                        <a:lumMod val="50000"/>
                      </a:schemeClr>
                    </a:solidFill>
                  </a:rPr>
                  <a:t>blue </a:t>
                </a:r>
                <a:r>
                  <a:rPr lang="en-US" sz="2000" dirty="0"/>
                  <a:t>components  </a:t>
                </a:r>
              </a:p>
              <a:p>
                <a:pPr algn="ctr"/>
                <a:endParaRPr lang="en-US" sz="2800" dirty="0"/>
              </a:p>
            </p:txBody>
          </p:sp>
        </mc:Choice>
        <mc:Fallback xmlns="">
          <p:sp>
            <p:nvSpPr>
              <p:cNvPr id="6" name="Rectangle 5"/>
              <p:cNvSpPr>
                <a:spLocks noRot="1" noChangeAspect="1" noMove="1" noResize="1" noEditPoints="1" noAdjustHandles="1" noChangeArrowheads="1" noChangeShapeType="1" noTextEdit="1"/>
              </p:cNvSpPr>
              <p:nvPr/>
            </p:nvSpPr>
            <p:spPr>
              <a:xfrm>
                <a:off x="7466012" y="2590800"/>
                <a:ext cx="3276600" cy="1981200"/>
              </a:xfrm>
              <a:prstGeom prst="rect">
                <a:avLst/>
              </a:prstGeom>
              <a:blipFill rotWithShape="0">
                <a:blip r:embed="rId4"/>
                <a:stretch>
                  <a:fillRect l="-370" t="-2432" r="-1664"/>
                </a:stretch>
              </a:blipFill>
            </p:spPr>
            <p:txBody>
              <a:bodyPr/>
              <a:lstStyle/>
              <a:p>
                <a:r>
                  <a:rPr lang="en-US">
                    <a:noFill/>
                  </a:rPr>
                  <a:t> </a:t>
                </a:r>
              </a:p>
            </p:txBody>
          </p:sp>
        </mc:Fallback>
      </mc:AlternateContent>
    </p:spTree>
    <p:extLst>
      <p:ext uri="{BB962C8B-B14F-4D97-AF65-F5344CB8AC3E}">
        <p14:creationId xmlns:p14="http://schemas.microsoft.com/office/powerpoint/2010/main" val="850665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8883" y="274637"/>
            <a:ext cx="10360501" cy="639763"/>
          </a:xfrm>
        </p:spPr>
        <p:txBody>
          <a:bodyPr/>
          <a:lstStyle/>
          <a:p>
            <a:r>
              <a:rPr lang="en-US" dirty="0">
                <a:solidFill>
                  <a:schemeClr val="accent1"/>
                </a:solidFill>
              </a:rPr>
              <a:t>Waveguide Dispersion</a:t>
            </a:r>
          </a:p>
        </p:txBody>
      </p:sp>
      <p:sp>
        <p:nvSpPr>
          <p:cNvPr id="3" name="Content Placeholder 2"/>
          <p:cNvSpPr>
            <a:spLocks noGrp="1"/>
          </p:cNvSpPr>
          <p:nvPr>
            <p:ph idx="1"/>
          </p:nvPr>
        </p:nvSpPr>
        <p:spPr>
          <a:xfrm>
            <a:off x="1218883" y="1066800"/>
            <a:ext cx="10360501" cy="5257800"/>
          </a:xfrm>
        </p:spPr>
        <p:txBody>
          <a:bodyPr>
            <a:normAutofit/>
          </a:bodyPr>
          <a:lstStyle/>
          <a:p>
            <a:endParaRPr lang="en-US" dirty="0"/>
          </a:p>
          <a:p>
            <a:endParaRPr lang="en-US" dirty="0"/>
          </a:p>
          <a:p>
            <a:endParaRPr lang="en-US" dirty="0"/>
          </a:p>
          <a:p>
            <a:endParaRPr lang="en-US" dirty="0"/>
          </a:p>
          <a:p>
            <a:pPr marL="0" indent="0">
              <a:buNone/>
            </a:pPr>
            <a:endParaRPr lang="en-US" dirty="0"/>
          </a:p>
          <a:p>
            <a:r>
              <a:rPr lang="en-US" dirty="0"/>
              <a:t>The longer the wavelength, the larger the portion of optical power that propagates through the cladding instead of the core.</a:t>
            </a:r>
          </a:p>
          <a:p>
            <a:r>
              <a:rPr lang="en-US" dirty="0"/>
              <a:t>Waveguide dispersion in single mode fibers is related to the power distribution of the propagating pulse inside the cladding and the core and it depends on the geometry of the fiber.</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0812" y="1314301"/>
            <a:ext cx="3962953" cy="2190899"/>
          </a:xfrm>
          <a:prstGeom prst="rect">
            <a:avLst/>
          </a:prstGeom>
        </p:spPr>
      </p:pic>
    </p:spTree>
    <p:extLst>
      <p:ext uri="{BB962C8B-B14F-4D97-AF65-F5344CB8AC3E}">
        <p14:creationId xmlns:p14="http://schemas.microsoft.com/office/powerpoint/2010/main" val="3940671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8883" y="274637"/>
            <a:ext cx="10360501" cy="639763"/>
          </a:xfrm>
        </p:spPr>
        <p:txBody>
          <a:bodyPr/>
          <a:lstStyle/>
          <a:p>
            <a:r>
              <a:rPr lang="en-US" dirty="0">
                <a:solidFill>
                  <a:schemeClr val="accent1"/>
                </a:solidFill>
              </a:rPr>
              <a:t>Polarization Mode Dispersion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218883" y="1066800"/>
                <a:ext cx="10360501" cy="5097269"/>
              </a:xfrm>
            </p:spPr>
            <p:txBody>
              <a:bodyPr/>
              <a:lstStyle/>
              <a:p>
                <a:r>
                  <a:rPr lang="en-US" dirty="0"/>
                  <a:t>Small asymmetries in the core characteristics leads in a difference between the refractive indices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𝑥</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𝑦</m:t>
                        </m:r>
                      </m:sub>
                    </m:sSub>
                  </m:oMath>
                </a14:m>
                <a:r>
                  <a:rPr lang="en-US" dirty="0"/>
                  <a:t> for the two transverse axis </a:t>
                </a:r>
                <a14:m>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𝑥</m:t>
                        </m:r>
                      </m:e>
                    </m:acc>
                    <m:r>
                      <a:rPr lang="en-US" b="0" i="1" dirty="0" smtClean="0">
                        <a:latin typeface="Cambria Math" panose="02040503050406030204" pitchFamily="18" charset="0"/>
                      </a:rPr>
                      <m:t>,</m:t>
                    </m:r>
                    <m:acc>
                      <m:accPr>
                        <m:chr m:val="̂"/>
                        <m:ctrlPr>
                          <a:rPr lang="en-US" b="0" i="1" dirty="0" smtClean="0">
                            <a:latin typeface="Cambria Math" panose="02040503050406030204" pitchFamily="18" charset="0"/>
                          </a:rPr>
                        </m:ctrlPr>
                      </m:accPr>
                      <m:e>
                        <m:r>
                          <a:rPr lang="en-US" b="0" i="1" dirty="0" smtClean="0">
                            <a:latin typeface="Cambria Math" panose="02040503050406030204" pitchFamily="18" charset="0"/>
                          </a:rPr>
                          <m:t>𝑦</m:t>
                        </m:r>
                      </m:e>
                    </m:acc>
                  </m:oMath>
                </a14:m>
                <a:r>
                  <a:rPr lang="en-US" dirty="0"/>
                  <a:t>.</a:t>
                </a:r>
              </a:p>
              <a:p>
                <a:r>
                  <a:rPr lang="en-US" dirty="0"/>
                  <a:t>Two components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ℰ</m:t>
                        </m:r>
                      </m:e>
                      <m:sub>
                        <m:r>
                          <a:rPr lang="en-US" b="0" i="1" smtClean="0">
                            <a:latin typeface="Cambria Math" panose="02040503050406030204" pitchFamily="18" charset="0"/>
                          </a:rPr>
                          <m:t>𝑥</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ℰ</m:t>
                        </m:r>
                      </m:e>
                      <m:sub>
                        <m:r>
                          <a:rPr lang="en-US" b="0" i="1" smtClean="0">
                            <a:latin typeface="Cambria Math" panose="02040503050406030204" pitchFamily="18" charset="0"/>
                          </a:rPr>
                          <m:t>𝑦</m:t>
                        </m:r>
                      </m:sub>
                    </m:sSub>
                  </m:oMath>
                </a14:m>
                <a:r>
                  <a:rPr lang="en-US" dirty="0"/>
                  <a:t> propagate with different velocities across the fiber.</a:t>
                </a:r>
              </a:p>
              <a:p>
                <a:r>
                  <a:rPr lang="en-US" dirty="0"/>
                  <a:t>This phenomenon is known as </a:t>
                </a:r>
                <a:r>
                  <a:rPr lang="en-US" dirty="0">
                    <a:solidFill>
                      <a:schemeClr val="accent1"/>
                    </a:solidFill>
                  </a:rPr>
                  <a:t>birefringence </a:t>
                </a:r>
                <a:r>
                  <a:rPr lang="en-US" dirty="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218883" y="1066800"/>
                <a:ext cx="10360501" cy="5097269"/>
              </a:xfrm>
              <a:blipFill rotWithShape="0">
                <a:blip r:embed="rId2"/>
                <a:stretch>
                  <a:fillRect l="-765" t="-1675"/>
                </a:stretch>
              </a:blipFill>
            </p:spPr>
            <p:txBody>
              <a:bodyPr/>
              <a:lstStyle/>
              <a:p>
                <a:r>
                  <a:rPr lang="en-US">
                    <a:noFill/>
                  </a:rPr>
                  <a:t> </a:t>
                </a:r>
              </a:p>
            </p:txBody>
          </p:sp>
        </mc:Fallback>
      </mc:AlternateContent>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3960" y="4114800"/>
            <a:ext cx="7650346" cy="2311736"/>
          </a:xfrm>
          <a:prstGeom prst="rect">
            <a:avLst/>
          </a:prstGeom>
        </p:spPr>
      </p:pic>
    </p:spTree>
    <p:extLst>
      <p:ext uri="{BB962C8B-B14F-4D97-AF65-F5344CB8AC3E}">
        <p14:creationId xmlns:p14="http://schemas.microsoft.com/office/powerpoint/2010/main" val="3616143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8883" y="274637"/>
            <a:ext cx="10360501" cy="639763"/>
          </a:xfrm>
        </p:spPr>
        <p:txBody>
          <a:bodyPr/>
          <a:lstStyle/>
          <a:p>
            <a:r>
              <a:rPr lang="en-US" dirty="0">
                <a:solidFill>
                  <a:schemeClr val="accent1"/>
                </a:solidFill>
              </a:rPr>
              <a:t>Total Dispersion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218883" y="1143000"/>
                <a:ext cx="10360501" cy="5257800"/>
              </a:xfrm>
            </p:spPr>
            <p:txBody>
              <a:bodyPr/>
              <a:lstStyle/>
              <a:p>
                <a:r>
                  <a:rPr lang="en-US" dirty="0"/>
                  <a:t>Multi-mode fibers</a:t>
                </a:r>
              </a:p>
              <a:p>
                <a:pPr lvl="1">
                  <a:buFont typeface="Wingdings" panose="05000000000000000000" pitchFamily="2" charset="2"/>
                  <a:buChar char="v"/>
                </a:pPr>
                <a:r>
                  <a:rPr lang="en-US" dirty="0"/>
                  <a:t> Intermodal dispersion is the dominant effect</a:t>
                </a:r>
              </a:p>
              <a:p>
                <a:pPr lvl="1">
                  <a:buFont typeface="Wingdings" panose="05000000000000000000" pitchFamily="2" charset="2"/>
                  <a:buChar char="v"/>
                </a:pPr>
                <a:r>
                  <a:rPr lang="en-US" dirty="0"/>
                  <a:t> Exploitable bandwidth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 MHz</a:t>
                </a:r>
              </a:p>
              <a:p>
                <a:pPr marL="377886" lvl="1" indent="0">
                  <a:buNone/>
                </a:pPr>
                <a:endParaRPr lang="en-US" dirty="0"/>
              </a:p>
              <a:p>
                <a:r>
                  <a:rPr lang="en-US" dirty="0"/>
                  <a:t>Single Mode Fibers</a:t>
                </a:r>
              </a:p>
              <a:p>
                <a:pPr lvl="1">
                  <a:buFont typeface="Wingdings" panose="05000000000000000000" pitchFamily="2" charset="2"/>
                  <a:buChar char="v"/>
                </a:pPr>
                <a:r>
                  <a:rPr lang="en-US" dirty="0"/>
                  <a:t> Material dispersion is the dominant effect</a:t>
                </a:r>
              </a:p>
              <a:p>
                <a:pPr lvl="1">
                  <a:buFont typeface="Wingdings" panose="05000000000000000000" pitchFamily="2" charset="2"/>
                  <a:buChar char="v"/>
                </a:pPr>
                <a:r>
                  <a:rPr lang="en-US" dirty="0"/>
                  <a:t> Waveguide and material dispersion have different signs and as a result they can be mutually excluded.</a:t>
                </a:r>
              </a:p>
              <a:p>
                <a:pPr marL="0" indent="0">
                  <a:buNone/>
                </a:pPr>
                <a:endParaRPr lang="en-US" dirty="0"/>
              </a:p>
              <a:p>
                <a:pPr marL="0" indent="0">
                  <a:buNone/>
                </a:pPr>
                <a:r>
                  <a:rPr lang="en-US" b="0" dirty="0"/>
                  <a:t>			</a:t>
                </a:r>
                <a14:m>
                  <m:oMath xmlns:m="http://schemas.openxmlformats.org/officeDocument/2006/math">
                    <m:r>
                      <m:rPr>
                        <m:sty m:val="p"/>
                      </m:rPr>
                      <a:rPr lang="en-US" b="0" i="0" smtClean="0">
                        <a:latin typeface="Cambria Math" panose="02040503050406030204" pitchFamily="18" charset="0"/>
                      </a:rPr>
                      <m:t>D</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𝐷</m:t>
                        </m:r>
                      </m:e>
                      <m:sub>
                        <m:r>
                          <a:rPr lang="en-US" b="0" i="1" smtClean="0">
                            <a:latin typeface="Cambria Math" panose="02040503050406030204" pitchFamily="18" charset="0"/>
                          </a:rPr>
                          <m:t>𝑀</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𝐷</m:t>
                        </m:r>
                      </m:e>
                      <m:sub>
                        <m:r>
                          <a:rPr lang="en-US" b="0" i="1" smtClean="0">
                            <a:latin typeface="Cambria Math" panose="02040503050406030204" pitchFamily="18" charset="0"/>
                          </a:rPr>
                          <m:t>𝑊</m:t>
                        </m:r>
                      </m:sub>
                    </m:sSub>
                  </m:oMath>
                </a14:m>
                <a:r>
                  <a:rPr lang="en-US" dirty="0"/>
                  <a:t>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218883" y="1143000"/>
                <a:ext cx="10360501" cy="5257800"/>
              </a:xfrm>
              <a:blipFill rotWithShape="0">
                <a:blip r:embed="rId2"/>
                <a:stretch>
                  <a:fillRect l="-765" t="-1740"/>
                </a:stretch>
              </a:blipFill>
            </p:spPr>
            <p:txBody>
              <a:bodyPr/>
              <a:lstStyle/>
              <a:p>
                <a:r>
                  <a:rPr lang="en-US">
                    <a:noFill/>
                  </a:rPr>
                  <a:t> </a:t>
                </a:r>
              </a:p>
            </p:txBody>
          </p:sp>
        </mc:Fallback>
      </mc:AlternateContent>
    </p:spTree>
    <p:extLst>
      <p:ext uri="{BB962C8B-B14F-4D97-AF65-F5344CB8AC3E}">
        <p14:creationId xmlns:p14="http://schemas.microsoft.com/office/powerpoint/2010/main" val="4290295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8883" y="274637"/>
            <a:ext cx="10360501" cy="715963"/>
          </a:xfrm>
        </p:spPr>
        <p:txBody>
          <a:bodyPr/>
          <a:lstStyle/>
          <a:p>
            <a:r>
              <a:rPr lang="en-US" dirty="0">
                <a:solidFill>
                  <a:schemeClr val="accent1"/>
                </a:solidFill>
              </a:rPr>
              <a:t>Total Dispersion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218883" y="1295400"/>
                <a:ext cx="10360501" cy="4868669"/>
              </a:xfrm>
            </p:spPr>
            <p:txBody>
              <a:bodyPr/>
              <a:lstStyle/>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𝜆</m:t>
                        </m:r>
                      </m:e>
                      <m:sub>
                        <m:r>
                          <a:rPr lang="en-US" b="0" i="1" smtClean="0">
                            <a:latin typeface="Cambria Math" panose="02040503050406030204" pitchFamily="18" charset="0"/>
                          </a:rPr>
                          <m:t>𝑍𝐷</m:t>
                        </m:r>
                      </m:sub>
                    </m:sSub>
                  </m:oMath>
                </a14:m>
                <a:r>
                  <a:rPr lang="en-US" dirty="0"/>
                  <a:t> : zero dispersion wavelength </a:t>
                </a:r>
              </a:p>
              <a:p>
                <a:pPr marL="0" indent="0">
                  <a:buNone/>
                </a:pPr>
                <a:endParaRPr lang="en-US" dirty="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218883" y="1295400"/>
                <a:ext cx="10360501" cy="4868669"/>
              </a:xfrm>
              <a:blipFill rotWithShape="0">
                <a:blip r:embed="rId2"/>
                <a:stretch>
                  <a:fillRect t="-1880"/>
                </a:stretch>
              </a:blipFill>
            </p:spPr>
            <p:txBody>
              <a:bodyPr/>
              <a:lstStyle/>
              <a:p>
                <a:r>
                  <a:rPr lang="en-US">
                    <a:noFill/>
                  </a:rPr>
                  <a:t> </a:t>
                </a:r>
              </a:p>
            </p:txBody>
          </p:sp>
        </mc:Fallback>
      </mc:AlternateContent>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5812" y="2057400"/>
            <a:ext cx="8153400" cy="4558553"/>
          </a:xfrm>
          <a:prstGeom prst="rect">
            <a:avLst/>
          </a:prstGeom>
        </p:spPr>
      </p:pic>
    </p:spTree>
    <p:extLst>
      <p:ext uri="{BB962C8B-B14F-4D97-AF65-F5344CB8AC3E}">
        <p14:creationId xmlns:p14="http://schemas.microsoft.com/office/powerpoint/2010/main" val="971609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8883" y="274637"/>
            <a:ext cx="10360501" cy="639763"/>
          </a:xfrm>
        </p:spPr>
        <p:txBody>
          <a:bodyPr/>
          <a:lstStyle/>
          <a:p>
            <a:r>
              <a:rPr lang="en-US" dirty="0">
                <a:solidFill>
                  <a:schemeClr val="accent1"/>
                </a:solidFill>
              </a:rPr>
              <a:t>Total Dispersion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218883" y="914400"/>
                <a:ext cx="10360501" cy="5249669"/>
              </a:xfrm>
            </p:spPr>
            <p:txBody>
              <a:bodyPr>
                <a:normAutofit/>
              </a:bodyPr>
              <a:lstStyle/>
              <a:p>
                <a:r>
                  <a:rPr lang="en-US" dirty="0"/>
                  <a:t>In the neighborhood of </a:t>
                </a:r>
                <a14:m>
                  <m:oMath xmlns:m="http://schemas.openxmlformats.org/officeDocument/2006/math">
                    <m:r>
                      <a:rPr lang="en-US" b="0" i="1" smtClean="0">
                        <a:latin typeface="Cambria Math" panose="02040503050406030204" pitchFamily="18" charset="0"/>
                      </a:rPr>
                      <m:t>1.3 </m:t>
                    </m:r>
                    <m:r>
                      <a:rPr lang="en-US" b="0" i="1" smtClean="0">
                        <a:latin typeface="Cambria Math" panose="02040503050406030204" pitchFamily="18" charset="0"/>
                      </a:rPr>
                      <m:t>𝜇</m:t>
                    </m:r>
                    <m:r>
                      <a:rPr lang="en-US" b="0" i="1" smtClean="0">
                        <a:latin typeface="Cambria Math" panose="02040503050406030204" pitchFamily="18" charset="0"/>
                      </a:rPr>
                      <m:t>𝑚</m:t>
                    </m:r>
                  </m:oMath>
                </a14:m>
                <a:r>
                  <a:rPr lang="en-US" dirty="0"/>
                  <a:t>, where material dispersion is zero, the waveguide dispersion determines the temporal widening of the pulse.</a:t>
                </a:r>
              </a:p>
              <a:p>
                <a:r>
                  <a:rPr lang="en-US" dirty="0"/>
                  <a:t>Total dispersion can be minimized by appropriate regulation of the parameters associated with material and waveguide dispersion </a:t>
                </a:r>
                <a:r>
                  <a:rPr lang="el-GR" dirty="0"/>
                  <a:t>(</a:t>
                </a:r>
                <a:r>
                  <a:rPr lang="en-US" dirty="0"/>
                  <a:t>opposite sign).</a:t>
                </a:r>
              </a:p>
              <a:p>
                <a:r>
                  <a:rPr lang="en-US" dirty="0"/>
                  <a:t>The value of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𝜆</m:t>
                        </m:r>
                      </m:e>
                      <m:sub>
                        <m:r>
                          <a:rPr lang="en-US" b="0" i="1" smtClean="0">
                            <a:latin typeface="Cambria Math" panose="02040503050406030204" pitchFamily="18" charset="0"/>
                          </a:rPr>
                          <m:t>𝑍𝐷</m:t>
                        </m:r>
                      </m:sub>
                    </m:sSub>
                  </m:oMath>
                </a14:m>
                <a:r>
                  <a:rPr lang="en-US" dirty="0"/>
                  <a:t> can change even up to </a:t>
                </a:r>
                <a14:m>
                  <m:oMath xmlns:m="http://schemas.openxmlformats.org/officeDocument/2006/math">
                    <m:r>
                      <a:rPr lang="en-US" b="0" i="1" smtClean="0">
                        <a:latin typeface="Cambria Math" panose="02040503050406030204" pitchFamily="18" charset="0"/>
                      </a:rPr>
                      <m:t>1.55</m:t>
                    </m:r>
                    <m:r>
                      <a:rPr lang="en-US" b="0" i="1" smtClean="0">
                        <a:latin typeface="Cambria Math" panose="02040503050406030204" pitchFamily="18" charset="0"/>
                      </a:rPr>
                      <m:t>𝜇</m:t>
                    </m:r>
                    <m:r>
                      <a:rPr lang="en-US" b="0" i="1" smtClean="0">
                        <a:latin typeface="Cambria Math" panose="02040503050406030204" pitchFamily="18" charset="0"/>
                      </a:rPr>
                      <m:t>𝑚</m:t>
                    </m:r>
                  </m:oMath>
                </a14:m>
                <a:r>
                  <a:rPr lang="en-US" dirty="0"/>
                  <a:t> for appropriate design</a:t>
                </a:r>
              </a:p>
              <a:p>
                <a:pPr lvl="1">
                  <a:buFont typeface="Wingdings" panose="05000000000000000000" pitchFamily="2" charset="2"/>
                  <a:buChar char="v"/>
                </a:pPr>
                <a:r>
                  <a:rPr lang="en-US" dirty="0"/>
                  <a:t> Minimize the parameter V</a:t>
                </a:r>
              </a:p>
              <a:p>
                <a:pPr lvl="1">
                  <a:buFont typeface="Wingdings" panose="05000000000000000000" pitchFamily="2" charset="2"/>
                  <a:buChar char="v"/>
                </a:pPr>
                <a:r>
                  <a:rPr lang="en-US" dirty="0"/>
                  <a:t> Increase the relative difference of the relative index</a:t>
                </a:r>
              </a:p>
              <a:p>
                <a:pPr lvl="1">
                  <a:buFont typeface="Wingdings" panose="05000000000000000000" pitchFamily="2" charset="2"/>
                  <a:buChar char="v"/>
                </a:pPr>
                <a:r>
                  <a:rPr lang="en-US" dirty="0"/>
                  <a:t> Doping the fiber with Germanium.</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218883" y="914400"/>
                <a:ext cx="10360501" cy="5249669"/>
              </a:xfrm>
              <a:blipFill rotWithShape="0">
                <a:blip r:embed="rId2"/>
                <a:stretch>
                  <a:fillRect l="-765" t="-1626" r="-588"/>
                </a:stretch>
              </a:blipFill>
            </p:spPr>
            <p:txBody>
              <a:bodyPr/>
              <a:lstStyle/>
              <a:p>
                <a:r>
                  <a:rPr lang="en-US">
                    <a:noFill/>
                  </a:rPr>
                  <a:t> </a:t>
                </a:r>
              </a:p>
            </p:txBody>
          </p:sp>
        </mc:Fallback>
      </mc:AlternateContent>
    </p:spTree>
    <p:extLst>
      <p:ext uri="{BB962C8B-B14F-4D97-AF65-F5344CB8AC3E}">
        <p14:creationId xmlns:p14="http://schemas.microsoft.com/office/powerpoint/2010/main" val="1472205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3806" y="152400"/>
            <a:ext cx="10360501" cy="715963"/>
          </a:xfrm>
        </p:spPr>
        <p:txBody>
          <a:bodyPr/>
          <a:lstStyle/>
          <a:p>
            <a:r>
              <a:rPr lang="en-US" dirty="0">
                <a:solidFill>
                  <a:schemeClr val="accent1"/>
                </a:solidFill>
              </a:rPr>
              <a:t>Special Optical Fibers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7294" y="868363"/>
            <a:ext cx="10211118" cy="5726717"/>
          </a:xfrm>
        </p:spPr>
      </p:pic>
    </p:spTree>
    <p:extLst>
      <p:ext uri="{BB962C8B-B14F-4D97-AF65-F5344CB8AC3E}">
        <p14:creationId xmlns:p14="http://schemas.microsoft.com/office/powerpoint/2010/main" val="466459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C3A01-7792-4754-8A78-8EF40E12E047}"/>
              </a:ext>
            </a:extLst>
          </p:cNvPr>
          <p:cNvSpPr>
            <a:spLocks noGrp="1"/>
          </p:cNvSpPr>
          <p:nvPr>
            <p:ph type="title"/>
          </p:nvPr>
        </p:nvSpPr>
        <p:spPr>
          <a:xfrm>
            <a:off x="1625176" y="1274265"/>
            <a:ext cx="8938472" cy="2154735"/>
          </a:xfrm>
        </p:spPr>
        <p:txBody>
          <a:bodyPr/>
          <a:lstStyle/>
          <a:p>
            <a:r>
              <a:rPr lang="en-US" dirty="0"/>
              <a:t>PROPAGATION MODES IN FIBERS</a:t>
            </a:r>
          </a:p>
        </p:txBody>
      </p:sp>
      <p:sp>
        <p:nvSpPr>
          <p:cNvPr id="3" name="Text Placeholder 2">
            <a:extLst>
              <a:ext uri="{FF2B5EF4-FFF2-40B4-BE49-F238E27FC236}">
                <a16:creationId xmlns:a16="http://schemas.microsoft.com/office/drawing/2014/main" id="{70D66935-B587-43A6-8E43-3A6964AFBE6F}"/>
              </a:ext>
            </a:extLst>
          </p:cNvPr>
          <p:cNvSpPr>
            <a:spLocks noGrp="1"/>
          </p:cNvSpPr>
          <p:nvPr>
            <p:ph type="body" idx="1"/>
          </p:nvPr>
        </p:nvSpPr>
        <p:spPr>
          <a:xfrm>
            <a:off x="1631826" y="3962400"/>
            <a:ext cx="7069519" cy="1676399"/>
          </a:xfrm>
        </p:spPr>
        <p:txBody>
          <a:bodyPr/>
          <a:lstStyle/>
          <a:p>
            <a:pPr marL="457200" indent="-457200">
              <a:buFont typeface="Arial" panose="020B0604020202020204" pitchFamily="34" charset="0"/>
              <a:buChar char="•"/>
            </a:pPr>
            <a:r>
              <a:rPr lang="en-US" dirty="0"/>
              <a:t>Step-index fibers</a:t>
            </a:r>
          </a:p>
          <a:p>
            <a:pPr marL="457200" indent="-457200">
              <a:buFont typeface="Arial" panose="020B0604020202020204" pitchFamily="34" charset="0"/>
              <a:buChar char="•"/>
            </a:pPr>
            <a:r>
              <a:rPr lang="en-US" dirty="0"/>
              <a:t>Graded – INDEX FIBERS</a:t>
            </a:r>
          </a:p>
          <a:p>
            <a:pPr marL="457200" indent="-457200">
              <a:buFont typeface="Arial" panose="020B0604020202020204" pitchFamily="34" charset="0"/>
              <a:buChar char="•"/>
            </a:pPr>
            <a:r>
              <a:rPr lang="en-US" dirty="0"/>
              <a:t>FIBER MODE THEORY</a:t>
            </a:r>
          </a:p>
          <a:p>
            <a:pPr marL="457200" indent="-457200">
              <a:buFont typeface="Arial" panose="020B0604020202020204" pitchFamily="34" charset="0"/>
              <a:buChar char="•"/>
            </a:pPr>
            <a:r>
              <a:rPr lang="en-US" dirty="0"/>
              <a:t>SINGLE MODE FIBERS</a:t>
            </a:r>
          </a:p>
        </p:txBody>
      </p:sp>
    </p:spTree>
    <p:extLst>
      <p:ext uri="{BB962C8B-B14F-4D97-AF65-F5344CB8AC3E}">
        <p14:creationId xmlns:p14="http://schemas.microsoft.com/office/powerpoint/2010/main" val="3870138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8883" y="274637"/>
            <a:ext cx="10360501" cy="715963"/>
          </a:xfrm>
        </p:spPr>
        <p:txBody>
          <a:bodyPr/>
          <a:lstStyle/>
          <a:p>
            <a:r>
              <a:rPr lang="en-US" dirty="0">
                <a:solidFill>
                  <a:schemeClr val="accent1"/>
                </a:solidFill>
              </a:rPr>
              <a:t>Dispersion Compensation Fibers (DCF)</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218883" y="1143000"/>
                <a:ext cx="10360501" cy="5258077"/>
              </a:xfrm>
            </p:spPr>
            <p:txBody>
              <a:bodyPr/>
              <a:lstStyle/>
              <a:p>
                <a:r>
                  <a:rPr lang="en-US" dirty="0"/>
                  <a:t>Dispersion is a </a:t>
                </a:r>
                <a:r>
                  <a:rPr lang="en-US" b="1" dirty="0">
                    <a:solidFill>
                      <a:schemeClr val="accent1"/>
                    </a:solidFill>
                  </a:rPr>
                  <a:t>linear effect </a:t>
                </a:r>
                <a:r>
                  <a:rPr lang="en-US" dirty="0"/>
                  <a:t>and as a result it can be compensated.</a:t>
                </a:r>
              </a:p>
              <a:p>
                <a:r>
                  <a:rPr lang="en-US" dirty="0"/>
                  <a:t>Usually Dispersion-Compensating Fibers (DCF).</a:t>
                </a:r>
              </a:p>
              <a:p>
                <a:pPr marL="0" indent="0">
                  <a:buNone/>
                </a:pPr>
                <a:r>
                  <a:rPr lang="en-US" dirty="0"/>
                  <a:t>Assuming a single mode fiber (SMF)  of length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𝐿</m:t>
                        </m:r>
                      </m:e>
                      <m:sub>
                        <m:r>
                          <a:rPr lang="en-US" b="0" i="1" smtClean="0">
                            <a:latin typeface="Cambria Math" panose="02040503050406030204" pitchFamily="18" charset="0"/>
                          </a:rPr>
                          <m:t>𝑆𝑀𝐹</m:t>
                        </m:r>
                      </m:sub>
                    </m:sSub>
                  </m:oMath>
                </a14:m>
                <a:r>
                  <a:rPr lang="en-US" dirty="0"/>
                  <a:t> with positive dispersion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𝐷</m:t>
                        </m:r>
                      </m:e>
                      <m:sub>
                        <m:r>
                          <a:rPr lang="en-US" b="0" i="1" smtClean="0">
                            <a:latin typeface="Cambria Math" panose="02040503050406030204" pitchFamily="18" charset="0"/>
                          </a:rPr>
                          <m:t>𝑆𝑀𝐹</m:t>
                        </m:r>
                      </m:sub>
                    </m:sSub>
                    <m:r>
                      <a:rPr lang="en-US" b="0" i="1" smtClean="0">
                        <a:latin typeface="Cambria Math" panose="02040503050406030204" pitchFamily="18" charset="0"/>
                        <a:ea typeface="Cambria Math" panose="02040503050406030204" pitchFamily="18" charset="0"/>
                      </a:rPr>
                      <m:t>≈17</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𝑝𝑠</m:t>
                        </m:r>
                      </m:num>
                      <m:den>
                        <m:r>
                          <a:rPr lang="en-US" b="0" i="1" smtClean="0">
                            <a:latin typeface="Cambria Math" panose="02040503050406030204" pitchFamily="18" charset="0"/>
                            <a:ea typeface="Cambria Math" panose="02040503050406030204" pitchFamily="18" charset="0"/>
                          </a:rPr>
                          <m:t>𝑘𝑚</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𝑛𝑚</m:t>
                        </m:r>
                      </m:den>
                    </m:f>
                    <m:r>
                      <a:rPr lang="en-US" b="0" i="1" smtClean="0">
                        <a:latin typeface="Cambria Math" panose="02040503050406030204" pitchFamily="18" charset="0"/>
                        <a:ea typeface="Cambria Math" panose="02040503050406030204" pitchFamily="18" charset="0"/>
                      </a:rPr>
                      <m:t> </m:t>
                    </m:r>
                  </m:oMath>
                </a14:m>
                <a:r>
                  <a:rPr lang="en-US" dirty="0"/>
                  <a:t>and a dispersion compensation fiber (DCF) with negative dispersion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𝐷</m:t>
                        </m:r>
                      </m:e>
                      <m:sub>
                        <m:r>
                          <a:rPr lang="en-US" b="0" i="1" smtClean="0">
                            <a:latin typeface="Cambria Math" panose="02040503050406030204" pitchFamily="18" charset="0"/>
                          </a:rPr>
                          <m:t>𝐷𝐶𝐹</m:t>
                        </m:r>
                      </m:sub>
                    </m:sSub>
                    <m:r>
                      <a:rPr lang="en-US" b="0" i="1" smtClean="0">
                        <a:latin typeface="Cambria Math" panose="02040503050406030204" pitchFamily="18" charset="0"/>
                      </a:rPr>
                      <m:t>=−100 </m:t>
                    </m:r>
                    <m:r>
                      <a:rPr lang="en-US" b="0" i="1" smtClean="0">
                        <a:latin typeface="Cambria Math" panose="02040503050406030204" pitchFamily="18" charset="0"/>
                      </a:rPr>
                      <m:t>𝑝𝑠</m:t>
                    </m:r>
                    <m:r>
                      <a:rPr lang="en-US" b="0" i="1" smtClean="0">
                        <a:latin typeface="Cambria Math" panose="02040503050406030204" pitchFamily="18" charset="0"/>
                      </a:rPr>
                      <m:t>/(</m:t>
                    </m:r>
                    <m:r>
                      <a:rPr lang="en-US" b="0" i="1" smtClean="0">
                        <a:latin typeface="Cambria Math" panose="02040503050406030204" pitchFamily="18" charset="0"/>
                      </a:rPr>
                      <m:t>𝑘𝑚</m:t>
                    </m:r>
                    <m:r>
                      <a:rPr lang="en-US" b="0" i="1" smtClean="0">
                        <a:latin typeface="Cambria Math" panose="02040503050406030204" pitchFamily="18" charset="0"/>
                      </a:rPr>
                      <m:t>×</m:t>
                    </m:r>
                    <m:r>
                      <a:rPr lang="en-US" b="0" i="1" smtClean="0">
                        <a:latin typeface="Cambria Math" panose="02040503050406030204" pitchFamily="18" charset="0"/>
                      </a:rPr>
                      <m:t>𝑛𝑚</m:t>
                    </m:r>
                    <m:r>
                      <a:rPr lang="en-US" b="0" i="1" smtClean="0">
                        <a:latin typeface="Cambria Math" panose="02040503050406030204" pitchFamily="18" charset="0"/>
                      </a:rPr>
                      <m:t>)</m:t>
                    </m:r>
                  </m:oMath>
                </a14:m>
                <a:endParaRPr lang="en-US" dirty="0"/>
              </a:p>
              <a:p>
                <a:pPr marL="0" indent="0">
                  <a:buNone/>
                </a:pPr>
                <a:r>
                  <a:rPr lang="en-US" dirty="0"/>
                  <a:t>We can have full compensation for DCF of length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𝐿</m:t>
                        </m:r>
                      </m:e>
                      <m:sub>
                        <m:r>
                          <a:rPr lang="en-US" b="0" i="1" smtClean="0">
                            <a:latin typeface="Cambria Math" panose="02040503050406030204" pitchFamily="18" charset="0"/>
                          </a:rPr>
                          <m:t>𝐷𝐶𝐹</m:t>
                        </m:r>
                      </m:sub>
                    </m:sSub>
                  </m:oMath>
                </a14:m>
                <a:r>
                  <a:rPr lang="en-US" dirty="0"/>
                  <a:t> if</a:t>
                </a:r>
              </a:p>
              <a:p>
                <a:pPr marL="0" indent="0">
                  <a:buNone/>
                </a:pPr>
                <a:br>
                  <a:rPr lang="en-US" b="0" i="1" dirty="0">
                    <a:latin typeface="Cambria Math" panose="02040503050406030204" pitchFamily="18" charset="0"/>
                  </a:rPr>
                </a:br>
                <a:r>
                  <a:rPr lang="en-US" b="0" i="1" dirty="0">
                    <a:latin typeface="Cambria Math" panose="02040503050406030204" pitchFamily="18" charset="0"/>
                  </a:rPr>
                  <a:t>                                            </a:t>
                </a:r>
                <a14:m>
                  <m:oMath xmlns:m="http://schemas.openxmlformats.org/officeDocument/2006/math">
                    <m:sSub>
                      <m:sSubPr>
                        <m:ctrlPr>
                          <a:rPr lang="en-US" sz="3600" b="0" i="1" smtClean="0">
                            <a:latin typeface="Cambria Math" panose="02040503050406030204" pitchFamily="18" charset="0"/>
                          </a:rPr>
                        </m:ctrlPr>
                      </m:sSubPr>
                      <m:e>
                        <m:r>
                          <a:rPr lang="en-US" sz="3600" b="0" i="1" smtClean="0">
                            <a:latin typeface="Cambria Math" panose="02040503050406030204" pitchFamily="18" charset="0"/>
                          </a:rPr>
                          <m:t>𝐷</m:t>
                        </m:r>
                      </m:e>
                      <m:sub>
                        <m:r>
                          <a:rPr lang="en-US" sz="3600" b="0" i="1" smtClean="0">
                            <a:latin typeface="Cambria Math" panose="02040503050406030204" pitchFamily="18" charset="0"/>
                          </a:rPr>
                          <m:t>𝑆𝑀𝐹</m:t>
                        </m:r>
                      </m:sub>
                    </m:sSub>
                    <m:sSub>
                      <m:sSubPr>
                        <m:ctrlPr>
                          <a:rPr lang="en-US" sz="3600" b="0" i="1" smtClean="0">
                            <a:latin typeface="Cambria Math" panose="02040503050406030204" pitchFamily="18" charset="0"/>
                          </a:rPr>
                        </m:ctrlPr>
                      </m:sSubPr>
                      <m:e>
                        <m:r>
                          <a:rPr lang="en-US" sz="3600" b="0" i="1" smtClean="0">
                            <a:latin typeface="Cambria Math" panose="02040503050406030204" pitchFamily="18" charset="0"/>
                          </a:rPr>
                          <m:t>𝐿</m:t>
                        </m:r>
                      </m:e>
                      <m:sub>
                        <m:r>
                          <a:rPr lang="en-US" sz="3600" b="0" i="1" smtClean="0">
                            <a:latin typeface="Cambria Math" panose="02040503050406030204" pitchFamily="18" charset="0"/>
                          </a:rPr>
                          <m:t>𝑆𝑀𝐹</m:t>
                        </m:r>
                      </m:sub>
                    </m:sSub>
                    <m:r>
                      <a:rPr lang="en-US" sz="3600" b="0" i="1" smtClean="0">
                        <a:latin typeface="Cambria Math" panose="02040503050406030204" pitchFamily="18" charset="0"/>
                      </a:rPr>
                      <m:t>=−</m:t>
                    </m:r>
                    <m:sSub>
                      <m:sSubPr>
                        <m:ctrlPr>
                          <a:rPr lang="en-US" sz="3600" b="0" i="1" smtClean="0">
                            <a:latin typeface="Cambria Math" panose="02040503050406030204" pitchFamily="18" charset="0"/>
                          </a:rPr>
                        </m:ctrlPr>
                      </m:sSubPr>
                      <m:e>
                        <m:r>
                          <a:rPr lang="en-US" sz="3600" b="0" i="1" smtClean="0">
                            <a:latin typeface="Cambria Math" panose="02040503050406030204" pitchFamily="18" charset="0"/>
                          </a:rPr>
                          <m:t>𝐷</m:t>
                        </m:r>
                      </m:e>
                      <m:sub>
                        <m:r>
                          <a:rPr lang="en-US" sz="3600" b="0" i="1" smtClean="0">
                            <a:latin typeface="Cambria Math" panose="02040503050406030204" pitchFamily="18" charset="0"/>
                          </a:rPr>
                          <m:t>𝐷𝐶𝐹</m:t>
                        </m:r>
                      </m:sub>
                    </m:sSub>
                    <m:sSub>
                      <m:sSubPr>
                        <m:ctrlPr>
                          <a:rPr lang="en-US" sz="3600" b="0" i="1" smtClean="0">
                            <a:latin typeface="Cambria Math" panose="02040503050406030204" pitchFamily="18" charset="0"/>
                          </a:rPr>
                        </m:ctrlPr>
                      </m:sSubPr>
                      <m:e>
                        <m:r>
                          <a:rPr lang="en-US" sz="3600" b="0" i="1" smtClean="0">
                            <a:latin typeface="Cambria Math" panose="02040503050406030204" pitchFamily="18" charset="0"/>
                          </a:rPr>
                          <m:t>𝐿</m:t>
                        </m:r>
                      </m:e>
                      <m:sub>
                        <m:r>
                          <a:rPr lang="en-US" sz="3600" b="0" i="1" smtClean="0">
                            <a:latin typeface="Cambria Math" panose="02040503050406030204" pitchFamily="18" charset="0"/>
                          </a:rPr>
                          <m:t>𝐷𝐶𝐹</m:t>
                        </m:r>
                      </m:sub>
                    </m:sSub>
                  </m:oMath>
                </a14:m>
                <a:endParaRPr lang="en-US" sz="36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218883" y="1143000"/>
                <a:ext cx="10360501" cy="5258077"/>
              </a:xfrm>
              <a:blipFill rotWithShape="0">
                <a:blip r:embed="rId2"/>
                <a:stretch>
                  <a:fillRect l="-941" t="-1740"/>
                </a:stretch>
              </a:blipFill>
            </p:spPr>
            <p:txBody>
              <a:bodyPr/>
              <a:lstStyle/>
              <a:p>
                <a:r>
                  <a:rPr lang="en-US">
                    <a:noFill/>
                  </a:rPr>
                  <a:t> </a:t>
                </a:r>
              </a:p>
            </p:txBody>
          </p:sp>
        </mc:Fallback>
      </mc:AlternateContent>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8883" y="4495800"/>
            <a:ext cx="3196834" cy="1905277"/>
          </a:xfrm>
          <a:prstGeom prst="rect">
            <a:avLst/>
          </a:prstGeom>
        </p:spPr>
      </p:pic>
    </p:spTree>
    <p:extLst>
      <p:ext uri="{BB962C8B-B14F-4D97-AF65-F5344CB8AC3E}">
        <p14:creationId xmlns:p14="http://schemas.microsoft.com/office/powerpoint/2010/main" val="1387323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83E2E-B528-41E9-91D1-667728EEBF74}"/>
              </a:ext>
            </a:extLst>
          </p:cNvPr>
          <p:cNvSpPr>
            <a:spLocks noGrp="1"/>
          </p:cNvSpPr>
          <p:nvPr>
            <p:ph type="title"/>
          </p:nvPr>
        </p:nvSpPr>
        <p:spPr>
          <a:xfrm>
            <a:off x="1218883" y="76201"/>
            <a:ext cx="10360501" cy="457199"/>
          </a:xfrm>
        </p:spPr>
        <p:txBody>
          <a:bodyPr>
            <a:normAutofit fontScale="90000"/>
          </a:bodyPr>
          <a:lstStyle/>
          <a:p>
            <a:r>
              <a:rPr lang="en-US" dirty="0">
                <a:solidFill>
                  <a:schemeClr val="accent1"/>
                </a:solidFill>
              </a:rPr>
              <a:t>Step – Index Fibers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CEC6DC52-6988-422B-8513-1E9F5B11848E}"/>
                  </a:ext>
                </a:extLst>
              </p:cNvPr>
              <p:cNvSpPr>
                <a:spLocks noGrp="1"/>
              </p:cNvSpPr>
              <p:nvPr>
                <p:ph idx="1"/>
              </p:nvPr>
            </p:nvSpPr>
            <p:spPr>
              <a:xfrm>
                <a:off x="1218883" y="304800"/>
                <a:ext cx="10360501" cy="6400800"/>
              </a:xfrm>
            </p:spPr>
            <p:txBody>
              <a:bodyPr>
                <a:normAutofit fontScale="70000" lnSpcReduction="20000"/>
              </a:bodyPr>
              <a:lstStyle/>
              <a:p>
                <a:pPr marL="0" indent="0">
                  <a:buNone/>
                </a:pP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r>
                  <a:rPr lang="en-US" dirty="0">
                    <a:solidFill>
                      <a:schemeClr val="accent1"/>
                    </a:solidFill>
                  </a:rPr>
                  <a:t>Total Internal Reflection is the mechanism responsible for waveguiding !!!</a:t>
                </a:r>
              </a:p>
              <a:p>
                <a:r>
                  <a:rPr lang="en-US" dirty="0"/>
                  <a:t>Using the Snell’s law  at the core facet we get</a:t>
                </a:r>
                <a:br>
                  <a:rPr lang="en-US" dirty="0">
                    <a:solidFill>
                      <a:schemeClr val="accent1"/>
                    </a:solidFill>
                  </a:rPr>
                </a:br>
                <a:endParaRPr lang="en-US" dirty="0"/>
              </a:p>
              <a:p>
                <a:pPr marL="0" indent="0">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0</m:t>
                          </m:r>
                        </m:sub>
                      </m:sSub>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sin</m:t>
                          </m:r>
                        </m:fName>
                        <m:e>
                          <m:sSub>
                            <m:sSubPr>
                              <m:ctrlPr>
                                <a:rPr lang="en-US" b="0" i="1" smtClean="0">
                                  <a:latin typeface="Cambria Math" panose="02040503050406030204" pitchFamily="18" charset="0"/>
                                </a:rPr>
                              </m:ctrlPr>
                            </m:sSubPr>
                            <m:e>
                              <m:r>
                                <a:rPr lang="en-US" b="0" i="1" smtClean="0">
                                  <a:latin typeface="Cambria Math" panose="02040503050406030204" pitchFamily="18" charset="0"/>
                                </a:rPr>
                                <m:t>𝜃</m:t>
                              </m:r>
                            </m:e>
                            <m:sub>
                              <m:r>
                                <a:rPr lang="en-US" b="0" i="1" smtClean="0">
                                  <a:latin typeface="Cambria Math" panose="02040503050406030204" pitchFamily="18" charset="0"/>
                                </a:rPr>
                                <m:t>𝑖</m:t>
                              </m:r>
                            </m:sub>
                          </m:sSub>
                        </m:e>
                      </m:func>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1</m:t>
                          </m:r>
                        </m:sub>
                      </m:sSub>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sin</m:t>
                          </m:r>
                        </m:fName>
                        <m:e>
                          <m:sSub>
                            <m:sSubPr>
                              <m:ctrlPr>
                                <a:rPr lang="en-US" b="0" i="1" smtClean="0">
                                  <a:latin typeface="Cambria Math" panose="02040503050406030204" pitchFamily="18" charset="0"/>
                                </a:rPr>
                              </m:ctrlPr>
                            </m:sSubPr>
                            <m:e>
                              <m:r>
                                <a:rPr lang="en-US" b="0" i="1" smtClean="0">
                                  <a:latin typeface="Cambria Math" panose="02040503050406030204" pitchFamily="18" charset="0"/>
                                </a:rPr>
                                <m:t>𝜃</m:t>
                              </m:r>
                            </m:e>
                            <m:sub>
                              <m:r>
                                <a:rPr lang="en-US" b="0" i="1" smtClean="0">
                                  <a:latin typeface="Cambria Math" panose="02040503050406030204" pitchFamily="18" charset="0"/>
                                </a:rPr>
                                <m:t>𝑟</m:t>
                              </m:r>
                            </m:sub>
                          </m:sSub>
                        </m:e>
                      </m:func>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1</m:t>
                          </m:r>
                        </m:sub>
                      </m:sSub>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sin</m:t>
                          </m:r>
                        </m:fName>
                        <m:e>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𝜋</m:t>
                                  </m:r>
                                </m:num>
                                <m:den>
                                  <m:r>
                                    <a:rPr lang="en-US" b="0" i="1" smtClean="0">
                                      <a:latin typeface="Cambria Math" panose="02040503050406030204" pitchFamily="18" charset="0"/>
                                    </a:rPr>
                                    <m:t>2</m:t>
                                  </m:r>
                                </m:den>
                              </m:f>
                              <m:r>
                                <a:rPr lang="en-US" b="0" i="1" smtClean="0">
                                  <a:latin typeface="Cambria Math" panose="02040503050406030204" pitchFamily="18" charset="0"/>
                                </a:rPr>
                                <m:t>−</m:t>
                              </m:r>
                              <m:r>
                                <a:rPr lang="en-US" b="0" i="1" smtClean="0">
                                  <a:latin typeface="Cambria Math" panose="02040503050406030204" pitchFamily="18" charset="0"/>
                                </a:rPr>
                                <m:t>𝜙</m:t>
                              </m:r>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1</m:t>
                              </m:r>
                            </m:sub>
                          </m:sSub>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1−</m:t>
                              </m:r>
                              <m:func>
                                <m:funcPr>
                                  <m:ctrlPr>
                                    <a:rPr lang="en-US" b="0" i="1" smtClean="0">
                                      <a:latin typeface="Cambria Math" panose="02040503050406030204" pitchFamily="18" charset="0"/>
                                    </a:rPr>
                                  </m:ctrlPr>
                                </m:funcPr>
                                <m:fName>
                                  <m:sSup>
                                    <m:sSupPr>
                                      <m:ctrlPr>
                                        <a:rPr lang="en-US" b="0" i="1" smtClean="0">
                                          <a:latin typeface="Cambria Math" panose="02040503050406030204" pitchFamily="18" charset="0"/>
                                        </a:rPr>
                                      </m:ctrlPr>
                                    </m:sSupPr>
                                    <m:e>
                                      <m:r>
                                        <m:rPr>
                                          <m:sty m:val="p"/>
                                        </m:rPr>
                                        <a:rPr lang="en-US" b="0" i="0" smtClean="0">
                                          <a:latin typeface="Cambria Math" panose="02040503050406030204" pitchFamily="18" charset="0"/>
                                        </a:rPr>
                                        <m:t>sin</m:t>
                                      </m:r>
                                    </m:e>
                                    <m:sup>
                                      <m:r>
                                        <a:rPr lang="en-US" b="0" i="1" smtClean="0">
                                          <a:latin typeface="Cambria Math" panose="02040503050406030204" pitchFamily="18" charset="0"/>
                                        </a:rPr>
                                        <m:t>2</m:t>
                                      </m:r>
                                    </m:sup>
                                  </m:sSup>
                                </m:fName>
                                <m:e>
                                  <m:r>
                                    <a:rPr lang="en-US" b="0" i="1" smtClean="0">
                                      <a:latin typeface="Cambria Math" panose="02040503050406030204" pitchFamily="18" charset="0"/>
                                    </a:rPr>
                                    <m:t>𝜙</m:t>
                                  </m:r>
                                </m:e>
                              </m:func>
                            </m:e>
                          </m:rad>
                        </m:e>
                      </m:func>
                    </m:oMath>
                  </m:oMathPara>
                </a14:m>
                <a:endParaRPr lang="en-US" dirty="0"/>
              </a:p>
              <a:p>
                <a:r>
                  <a:rPr lang="en-US" dirty="0"/>
                  <a:t>Total internal  reflection takes place between the core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1</m:t>
                        </m:r>
                      </m:sub>
                    </m:sSub>
                    <m:r>
                      <a:rPr lang="en-US" b="0" i="1" smtClean="0">
                        <a:latin typeface="Cambria Math" panose="02040503050406030204" pitchFamily="18" charset="0"/>
                      </a:rPr>
                      <m:t>)</m:t>
                    </m:r>
                  </m:oMath>
                </a14:m>
                <a:r>
                  <a:rPr lang="en-US" dirty="0"/>
                  <a:t> and the cladding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2</m:t>
                        </m:r>
                      </m:sub>
                    </m:sSub>
                    <m:r>
                      <a:rPr lang="en-US" b="0" i="1" smtClean="0">
                        <a:latin typeface="Cambria Math" panose="02040503050406030204" pitchFamily="18" charset="0"/>
                      </a:rPr>
                      <m:t>)</m:t>
                    </m:r>
                  </m:oMath>
                </a14:m>
                <a:r>
                  <a:rPr lang="en-US" dirty="0"/>
                  <a:t> for angles </a:t>
                </a:r>
                <a:r>
                  <a:rPr lang="en-US" i="1" dirty="0">
                    <a:solidFill>
                      <a:schemeClr val="accent1"/>
                    </a:solidFill>
                  </a:rPr>
                  <a:t>larger that a critical angle </a:t>
                </a:r>
                <a14:m>
                  <m:oMath xmlns:m="http://schemas.openxmlformats.org/officeDocument/2006/math">
                    <m:sSub>
                      <m:sSubPr>
                        <m:ctrlPr>
                          <a:rPr lang="en-US" b="0" i="1" smtClean="0">
                            <a:solidFill>
                              <a:schemeClr val="accent1"/>
                            </a:solidFill>
                            <a:latin typeface="Cambria Math" panose="02040503050406030204" pitchFamily="18" charset="0"/>
                          </a:rPr>
                        </m:ctrlPr>
                      </m:sSubPr>
                      <m:e>
                        <m:r>
                          <a:rPr lang="en-US" b="0" i="1" smtClean="0">
                            <a:solidFill>
                              <a:schemeClr val="accent1"/>
                            </a:solidFill>
                            <a:latin typeface="Cambria Math" panose="02040503050406030204" pitchFamily="18" charset="0"/>
                          </a:rPr>
                          <m:t>𝜙</m:t>
                        </m:r>
                      </m:e>
                      <m:sub>
                        <m:r>
                          <a:rPr lang="en-US" b="0" i="1" smtClean="0">
                            <a:solidFill>
                              <a:schemeClr val="accent1"/>
                            </a:solidFill>
                            <a:latin typeface="Cambria Math" panose="02040503050406030204" pitchFamily="18" charset="0"/>
                          </a:rPr>
                          <m:t>𝑐</m:t>
                        </m:r>
                      </m:sub>
                    </m:sSub>
                  </m:oMath>
                </a14:m>
                <a:r>
                  <a:rPr lang="en-US" dirty="0"/>
                  <a:t>.  For  </a:t>
                </a:r>
                <a14:m>
                  <m:oMath xmlns:m="http://schemas.openxmlformats.org/officeDocument/2006/math">
                    <m:r>
                      <a:rPr lang="en-US" b="0" i="1" smtClean="0">
                        <a:latin typeface="Cambria Math" panose="02040503050406030204" pitchFamily="18" charset="0"/>
                      </a:rPr>
                      <m:t>𝜙</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𝜙</m:t>
                        </m:r>
                      </m:e>
                      <m:sub>
                        <m:r>
                          <a:rPr lang="en-US" b="0" i="1" smtClean="0">
                            <a:latin typeface="Cambria Math" panose="02040503050406030204" pitchFamily="18" charset="0"/>
                          </a:rPr>
                          <m:t>𝑐</m:t>
                        </m:r>
                      </m:sub>
                    </m:sSub>
                  </m:oMath>
                </a14:m>
                <a:endParaRPr lang="en-US" b="0" dirty="0"/>
              </a:p>
              <a:p>
                <a:pPr marL="0" indent="0">
                  <a:buNone/>
                </a:pPr>
                <a:r>
                  <a:rPr lang="en-US" b="0" dirty="0"/>
                  <a:t>		          </a:t>
                </a:r>
                <a:r>
                  <a:rPr lang="en-US" dirty="0">
                    <a:solidFill>
                      <a:schemeClr val="accent1"/>
                    </a:solidFill>
                  </a:rPr>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1</m:t>
                        </m:r>
                      </m:sub>
                    </m:sSub>
                    <m:func>
                      <m:funcPr>
                        <m:ctrlPr>
                          <a:rPr lang="en-US" i="1">
                            <a:latin typeface="Cambria Math" panose="02040503050406030204" pitchFamily="18" charset="0"/>
                          </a:rPr>
                        </m:ctrlPr>
                      </m:funcPr>
                      <m:fName>
                        <m:r>
                          <m:rPr>
                            <m:sty m:val="p"/>
                          </m:rPr>
                          <a:rPr lang="en-US">
                            <a:latin typeface="Cambria Math" panose="02040503050406030204" pitchFamily="18" charset="0"/>
                          </a:rPr>
                          <m:t>sin</m:t>
                        </m:r>
                      </m:fName>
                      <m:e>
                        <m:sSub>
                          <m:sSubPr>
                            <m:ctrlPr>
                              <a:rPr lang="en-US" i="1">
                                <a:latin typeface="Cambria Math" panose="02040503050406030204" pitchFamily="18" charset="0"/>
                              </a:rPr>
                            </m:ctrlPr>
                          </m:sSubPr>
                          <m:e>
                            <m:r>
                              <a:rPr lang="en-US" i="1">
                                <a:latin typeface="Cambria Math" panose="02040503050406030204" pitchFamily="18" charset="0"/>
                              </a:rPr>
                              <m:t>𝜙</m:t>
                            </m:r>
                          </m:e>
                          <m:sub>
                            <m:r>
                              <a:rPr lang="en-US" i="1">
                                <a:latin typeface="Cambria Math" panose="02040503050406030204" pitchFamily="18" charset="0"/>
                              </a:rPr>
                              <m:t>𝑐</m:t>
                            </m:r>
                          </m:sub>
                        </m:sSub>
                      </m:e>
                    </m:func>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2</m:t>
                        </m:r>
                      </m:sub>
                    </m:sSub>
                  </m:oMath>
                </a14:m>
                <a:br>
                  <a:rPr lang="en-US" b="0" dirty="0"/>
                </a:br>
                <a:br>
                  <a:rPr lang="en-US" b="0" dirty="0"/>
                </a:b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0</m:t>
                          </m:r>
                        </m:sub>
                      </m:sSub>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sin</m:t>
                          </m:r>
                        </m:fName>
                        <m:e>
                          <m:sSub>
                            <m:sSubPr>
                              <m:ctrlPr>
                                <a:rPr lang="en-US" b="0" i="1" smtClean="0">
                                  <a:latin typeface="Cambria Math" panose="02040503050406030204" pitchFamily="18" charset="0"/>
                                </a:rPr>
                              </m:ctrlPr>
                            </m:sSubPr>
                            <m:e>
                              <m:r>
                                <a:rPr lang="en-US" b="0" i="1" smtClean="0">
                                  <a:latin typeface="Cambria Math" panose="02040503050406030204" pitchFamily="18" charset="0"/>
                                </a:rPr>
                                <m:t>𝜃</m:t>
                              </m:r>
                            </m:e>
                            <m:sub>
                              <m:r>
                                <a:rPr lang="en-US" b="0" i="1" smtClean="0">
                                  <a:latin typeface="Cambria Math" panose="02040503050406030204" pitchFamily="18" charset="0"/>
                                </a:rPr>
                                <m:t>𝑖</m:t>
                              </m:r>
                            </m:sub>
                          </m:sSub>
                        </m:e>
                      </m:func>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1</m:t>
                          </m:r>
                        </m:sub>
                      </m:sSub>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1−</m:t>
                          </m:r>
                          <m:f>
                            <m:fPr>
                              <m:type m:val="lin"/>
                              <m:ctrlPr>
                                <a:rPr lang="en-US" b="0" i="1" smtClean="0">
                                  <a:latin typeface="Cambria Math" panose="02040503050406030204" pitchFamily="18" charset="0"/>
                                </a:rPr>
                              </m:ctrlPr>
                            </m:fPr>
                            <m:num>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𝑛</m:t>
                                  </m:r>
                                </m:e>
                                <m:sub>
                                  <m:r>
                                    <a:rPr lang="en-US" b="0" i="1" smtClean="0">
                                      <a:latin typeface="Cambria Math" panose="02040503050406030204" pitchFamily="18" charset="0"/>
                                    </a:rPr>
                                    <m:t>2</m:t>
                                  </m:r>
                                </m:sub>
                                <m:sup>
                                  <m:r>
                                    <a:rPr lang="en-US" b="0" i="1" smtClean="0">
                                      <a:latin typeface="Cambria Math" panose="02040503050406030204" pitchFamily="18" charset="0"/>
                                    </a:rPr>
                                    <m:t>2</m:t>
                                  </m:r>
                                </m:sup>
                              </m:sSubSup>
                            </m:num>
                            <m:den>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𝑛</m:t>
                                  </m:r>
                                </m:e>
                                <m:sub>
                                  <m:r>
                                    <a:rPr lang="en-US" b="0" i="1" smtClean="0">
                                      <a:latin typeface="Cambria Math" panose="02040503050406030204" pitchFamily="18" charset="0"/>
                                    </a:rPr>
                                    <m:t>1</m:t>
                                  </m:r>
                                </m:sub>
                                <m:sup>
                                  <m:r>
                                    <a:rPr lang="en-US" b="0" i="1" smtClean="0">
                                      <a:latin typeface="Cambria Math" panose="02040503050406030204" pitchFamily="18" charset="0"/>
                                    </a:rPr>
                                    <m:t>2</m:t>
                                  </m:r>
                                </m:sup>
                              </m:sSubSup>
                            </m:den>
                          </m:f>
                        </m:e>
                      </m:rad>
                      <m:r>
                        <a:rPr lang="en-US" b="0" i="1" smtClean="0">
                          <a:latin typeface="Cambria Math" panose="02040503050406030204" pitchFamily="18" charset="0"/>
                        </a:rPr>
                        <m:t>=</m:t>
                      </m:r>
                      <m:rad>
                        <m:radPr>
                          <m:degHide m:val="on"/>
                          <m:ctrlPr>
                            <a:rPr lang="en-US" b="0" i="1" smtClean="0">
                              <a:latin typeface="Cambria Math" panose="02040503050406030204" pitchFamily="18" charset="0"/>
                            </a:rPr>
                          </m:ctrlPr>
                        </m:radPr>
                        <m:deg/>
                        <m:e>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𝑛</m:t>
                              </m:r>
                            </m:e>
                            <m:sub>
                              <m:r>
                                <a:rPr lang="en-US" b="0" i="1" smtClean="0">
                                  <a:latin typeface="Cambria Math" panose="02040503050406030204" pitchFamily="18" charset="0"/>
                                </a:rPr>
                                <m:t>1</m:t>
                              </m:r>
                            </m:sub>
                            <m:sup>
                              <m:r>
                                <a:rPr lang="en-US" b="0" i="1" smtClean="0">
                                  <a:latin typeface="Cambria Math" panose="02040503050406030204" pitchFamily="18" charset="0"/>
                                </a:rPr>
                                <m:t>2</m:t>
                              </m:r>
                            </m:sup>
                          </m:sSubSup>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𝑛</m:t>
                              </m:r>
                            </m:e>
                            <m:sub>
                              <m:r>
                                <a:rPr lang="en-US" b="0" i="1" smtClean="0">
                                  <a:latin typeface="Cambria Math" panose="02040503050406030204" pitchFamily="18" charset="0"/>
                                </a:rPr>
                                <m:t>2</m:t>
                              </m:r>
                            </m:sub>
                            <m:sup>
                              <m:r>
                                <a:rPr lang="en-US" b="0" i="1" smtClean="0">
                                  <a:latin typeface="Cambria Math" panose="02040503050406030204" pitchFamily="18" charset="0"/>
                                </a:rPr>
                                <m:t>2</m:t>
                              </m:r>
                            </m:sup>
                          </m:sSubSup>
                        </m:e>
                      </m:rad>
                      <m:r>
                        <a:rPr lang="en-US" b="0" i="1" smtClean="0">
                          <a:latin typeface="Cambria Math" panose="02040503050406030204" pitchFamily="18" charset="0"/>
                        </a:rPr>
                        <m:t>=</m:t>
                      </m:r>
                      <m:r>
                        <a:rPr lang="en-US" b="0" i="1" smtClean="0">
                          <a:latin typeface="Cambria Math" panose="02040503050406030204" pitchFamily="18" charset="0"/>
                        </a:rPr>
                        <m:t>𝑁𝐴</m:t>
                      </m:r>
                    </m:oMath>
                  </m:oMathPara>
                </a14:m>
                <a:br>
                  <a:rPr lang="en-US" dirty="0"/>
                </a:br>
                <a:endParaRPr lang="en-US" dirty="0"/>
              </a:p>
              <a:p>
                <a:r>
                  <a:rPr lang="en-US" dirty="0">
                    <a:solidFill>
                      <a:schemeClr val="accent1"/>
                    </a:solidFill>
                  </a:rPr>
                  <a:t>Numerical Aperture (NA) </a:t>
                </a:r>
                <a:r>
                  <a:rPr lang="en-US" dirty="0"/>
                  <a:t>represents the light-gathering capacity of an optical fiber. </a:t>
                </a:r>
              </a:p>
            </p:txBody>
          </p:sp>
        </mc:Choice>
        <mc:Fallback>
          <p:sp>
            <p:nvSpPr>
              <p:cNvPr id="3" name="Content Placeholder 2">
                <a:extLst>
                  <a:ext uri="{FF2B5EF4-FFF2-40B4-BE49-F238E27FC236}">
                    <a16:creationId xmlns:a16="http://schemas.microsoft.com/office/drawing/2014/main" id="{CEC6DC52-6988-422B-8513-1E9F5B11848E}"/>
                  </a:ext>
                </a:extLst>
              </p:cNvPr>
              <p:cNvSpPr>
                <a:spLocks noGrp="1" noRot="1" noChangeAspect="1" noMove="1" noResize="1" noEditPoints="1" noAdjustHandles="1" noChangeArrowheads="1" noChangeShapeType="1" noTextEdit="1"/>
              </p:cNvSpPr>
              <p:nvPr>
                <p:ph idx="1"/>
              </p:nvPr>
            </p:nvSpPr>
            <p:spPr>
              <a:xfrm>
                <a:off x="1218883" y="304800"/>
                <a:ext cx="10360501" cy="6400800"/>
              </a:xfrm>
              <a:blipFill>
                <a:blip r:embed="rId2"/>
                <a:stretch>
                  <a:fillRect l="-353"/>
                </a:stretch>
              </a:blipFill>
            </p:spPr>
            <p:txBody>
              <a:bodyPr/>
              <a:lstStyle/>
              <a:p>
                <a:r>
                  <a:rPr lang="el-GR">
                    <a:noFill/>
                  </a:rPr>
                  <a:t> </a:t>
                </a:r>
              </a:p>
            </p:txBody>
          </p:sp>
        </mc:Fallback>
      </mc:AlternateContent>
      <p:pic>
        <p:nvPicPr>
          <p:cNvPr id="7" name="Picture 6">
            <a:extLst>
              <a:ext uri="{FF2B5EF4-FFF2-40B4-BE49-F238E27FC236}">
                <a16:creationId xmlns:a16="http://schemas.microsoft.com/office/drawing/2014/main" id="{FD4B862E-F863-4748-B644-FE645A42B0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0212" y="703402"/>
            <a:ext cx="6019800" cy="2027170"/>
          </a:xfrm>
          <a:prstGeom prst="rect">
            <a:avLst/>
          </a:prstGeom>
        </p:spPr>
      </p:pic>
    </p:spTree>
    <p:extLst>
      <p:ext uri="{BB962C8B-B14F-4D97-AF65-F5344CB8AC3E}">
        <p14:creationId xmlns:p14="http://schemas.microsoft.com/office/powerpoint/2010/main" val="1222480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FA144-3526-4E10-9007-D2340BAEE5E6}"/>
              </a:ext>
            </a:extLst>
          </p:cNvPr>
          <p:cNvSpPr>
            <a:spLocks noGrp="1"/>
          </p:cNvSpPr>
          <p:nvPr>
            <p:ph type="title"/>
          </p:nvPr>
        </p:nvSpPr>
        <p:spPr>
          <a:xfrm>
            <a:off x="1213176" y="132535"/>
            <a:ext cx="10360501" cy="553265"/>
          </a:xfrm>
        </p:spPr>
        <p:txBody>
          <a:bodyPr>
            <a:normAutofit fontScale="90000"/>
          </a:bodyPr>
          <a:lstStyle/>
          <a:p>
            <a:r>
              <a:rPr lang="en-US" dirty="0">
                <a:solidFill>
                  <a:schemeClr val="accent1"/>
                </a:solidFill>
              </a:rPr>
              <a:t>Step – Index Fibers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112450A9-E854-4AC8-BD55-BC2192AA2F41}"/>
                  </a:ext>
                </a:extLst>
              </p:cNvPr>
              <p:cNvSpPr>
                <a:spLocks noGrp="1"/>
              </p:cNvSpPr>
              <p:nvPr>
                <p:ph idx="1"/>
              </p:nvPr>
            </p:nvSpPr>
            <p:spPr>
              <a:xfrm>
                <a:off x="1213176" y="794223"/>
                <a:ext cx="10360501" cy="3396777"/>
              </a:xfrm>
            </p:spPr>
            <p:txBody>
              <a:bodyPr>
                <a:normAutofit fontScale="92500" lnSpcReduction="20000"/>
              </a:bodyPr>
              <a:lstStyle/>
              <a:p>
                <a:r>
                  <a:rPr lang="en-US" dirty="0"/>
                  <a:t>For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1</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𝑛</m:t>
                        </m:r>
                      </m:e>
                      <m:sub>
                        <m:r>
                          <a:rPr lang="en-US" b="0" i="1" smtClean="0">
                            <a:latin typeface="Cambria Math" panose="02040503050406030204" pitchFamily="18" charset="0"/>
                            <a:ea typeface="Cambria Math" panose="02040503050406030204" pitchFamily="18" charset="0"/>
                          </a:rPr>
                          <m:t>2</m:t>
                        </m:r>
                      </m:sub>
                    </m:sSub>
                  </m:oMath>
                </a14:m>
                <a:br>
                  <a:rPr lang="en-US" b="0" dirty="0">
                    <a:ea typeface="Cambria Math" panose="02040503050406030204" pitchFamily="18" charset="0"/>
                  </a:rPr>
                </a:br>
                <a14:m>
                  <m:oMath xmlns:m="http://schemas.openxmlformats.org/officeDocument/2006/math">
                    <m:r>
                      <a:rPr lang="en-US" b="0" i="1" smtClean="0">
                        <a:latin typeface="Cambria Math" panose="02040503050406030204" pitchFamily="18" charset="0"/>
                        <a:ea typeface="Cambria Math" panose="02040503050406030204" pitchFamily="18" charset="0"/>
                      </a:rPr>
                      <m:t>𝑁𝐴</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𝑛</m:t>
                        </m:r>
                      </m:e>
                      <m:sub>
                        <m:r>
                          <a:rPr lang="en-US" b="0" i="1" smtClean="0">
                            <a:latin typeface="Cambria Math" panose="02040503050406030204" pitchFamily="18" charset="0"/>
                            <a:ea typeface="Cambria Math" panose="02040503050406030204" pitchFamily="18" charset="0"/>
                          </a:rPr>
                          <m:t>1</m:t>
                        </m:r>
                      </m:sub>
                    </m:sSub>
                    <m:sSup>
                      <m:sSupPr>
                        <m:ctrlPr>
                          <a:rPr lang="en-US" b="0" i="1" smtClean="0">
                            <a:latin typeface="Cambria Math" panose="02040503050406030204" pitchFamily="18" charset="0"/>
                            <a:ea typeface="Cambria Math" panose="02040503050406030204" pitchFamily="18" charset="0"/>
                          </a:rPr>
                        </m:ctrlPr>
                      </m:sSupPr>
                      <m:e>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2</m:t>
                            </m:r>
                            <m:r>
                              <m:rPr>
                                <m:sty m:val="p"/>
                              </m:rPr>
                              <a:rPr lang="en-US" b="0" i="0" smtClean="0">
                                <a:latin typeface="Cambria Math" panose="02040503050406030204" pitchFamily="18" charset="0"/>
                                <a:ea typeface="Cambria Math" panose="02040503050406030204" pitchFamily="18" charset="0"/>
                              </a:rPr>
                              <m:t>Δ</m:t>
                            </m:r>
                          </m:e>
                        </m:d>
                      </m:e>
                      <m:sup>
                        <m:r>
                          <a:rPr lang="en-US" b="0" i="0" smtClean="0">
                            <a:latin typeface="Cambria Math" panose="02040503050406030204" pitchFamily="18" charset="0"/>
                            <a:ea typeface="Cambria Math" panose="02040503050406030204" pitchFamily="18" charset="0"/>
                          </a:rPr>
                          <m:t>1/2</m:t>
                        </m:r>
                      </m:sup>
                    </m:sSup>
                    <m:r>
                      <a:rPr lang="en-US" b="0" i="0" smtClean="0">
                        <a:latin typeface="Cambria Math" panose="02040503050406030204" pitchFamily="18" charset="0"/>
                        <a:ea typeface="Cambria Math" panose="02040503050406030204" pitchFamily="18" charset="0"/>
                      </a:rPr>
                      <m:t>, </m:t>
                    </m:r>
                    <m:r>
                      <m:rPr>
                        <m:sty m:val="p"/>
                      </m:rPr>
                      <a:rPr lang="en-US" b="0" i="0" smtClean="0">
                        <a:latin typeface="Cambria Math" panose="02040503050406030204" pitchFamily="18" charset="0"/>
                        <a:ea typeface="Cambria Math" panose="02040503050406030204" pitchFamily="18" charset="0"/>
                      </a:rPr>
                      <m:t>Δ</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𝑛</m:t>
                        </m:r>
                      </m:e>
                      <m:sub>
                        <m:r>
                          <a:rPr lang="en-US" b="0" i="1" smtClean="0">
                            <a:latin typeface="Cambria Math" panose="02040503050406030204" pitchFamily="18" charset="0"/>
                            <a:ea typeface="Cambria Math" panose="02040503050406030204" pitchFamily="18" charset="0"/>
                          </a:rPr>
                          <m:t>1</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𝑛</m:t>
                        </m:r>
                      </m:e>
                      <m:sub>
                        <m:r>
                          <a:rPr lang="en-US" b="0" i="1" smtClean="0">
                            <a:latin typeface="Cambria Math" panose="02040503050406030204" pitchFamily="18" charset="0"/>
                            <a:ea typeface="Cambria Math" panose="02040503050406030204" pitchFamily="18" charset="0"/>
                          </a:rPr>
                          <m:t>2</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𝑛</m:t>
                        </m:r>
                      </m:e>
                      <m:sub>
                        <m:r>
                          <a:rPr lang="en-US" b="0" i="1" smtClean="0">
                            <a:latin typeface="Cambria Math" panose="02040503050406030204" pitchFamily="18" charset="0"/>
                            <a:ea typeface="Cambria Math" panose="02040503050406030204" pitchFamily="18" charset="0"/>
                          </a:rPr>
                          <m:t>1</m:t>
                        </m:r>
                      </m:sub>
                    </m:sSub>
                  </m:oMath>
                </a14:m>
                <a:endParaRPr lang="en-US" dirty="0"/>
              </a:p>
              <a:p>
                <a:r>
                  <a:rPr lang="el-GR" dirty="0"/>
                  <a:t>Δ </a:t>
                </a:r>
                <a:r>
                  <a:rPr lang="en-US" dirty="0"/>
                  <a:t>should be made as large as possible to couple maximum light into the fiber. However these fibers are not useful due to the phenomenon known as </a:t>
                </a:r>
                <a:r>
                  <a:rPr lang="en-US" dirty="0">
                    <a:solidFill>
                      <a:schemeClr val="accent1"/>
                    </a:solidFill>
                  </a:rPr>
                  <a:t>intermodal dispersion</a:t>
                </a:r>
                <a:r>
                  <a:rPr lang="en-US" dirty="0"/>
                  <a:t>.</a:t>
                </a:r>
              </a:p>
              <a:p>
                <a:r>
                  <a:rPr lang="en-US" dirty="0">
                    <a:solidFill>
                      <a:schemeClr val="accent1"/>
                    </a:solidFill>
                  </a:rPr>
                  <a:t>Intermodal Dispersion </a:t>
                </a:r>
                <a:r>
                  <a:rPr lang="en-US" dirty="0"/>
                  <a:t>: different rays travel along paths of different lengths. A short pulse would broaden considerably as a result of different path lengths.</a:t>
                </a:r>
                <a:br>
                  <a:rPr lang="en-US" dirty="0"/>
                </a:br>
                <a:br>
                  <a:rPr lang="en-US" dirty="0"/>
                </a:br>
                <a:endParaRPr lang="en-US" dirty="0"/>
              </a:p>
              <a:p>
                <a:endParaRPr lang="en-US" dirty="0"/>
              </a:p>
            </p:txBody>
          </p:sp>
        </mc:Choice>
        <mc:Fallback>
          <p:sp>
            <p:nvSpPr>
              <p:cNvPr id="3" name="Content Placeholder 2">
                <a:extLst>
                  <a:ext uri="{FF2B5EF4-FFF2-40B4-BE49-F238E27FC236}">
                    <a16:creationId xmlns:a16="http://schemas.microsoft.com/office/drawing/2014/main" id="{112450A9-E854-4AC8-BD55-BC2192AA2F41}"/>
                  </a:ext>
                </a:extLst>
              </p:cNvPr>
              <p:cNvSpPr>
                <a:spLocks noGrp="1" noRot="1" noChangeAspect="1" noMove="1" noResize="1" noEditPoints="1" noAdjustHandles="1" noChangeArrowheads="1" noChangeShapeType="1" noTextEdit="1"/>
              </p:cNvSpPr>
              <p:nvPr>
                <p:ph idx="1"/>
              </p:nvPr>
            </p:nvSpPr>
            <p:spPr>
              <a:xfrm>
                <a:off x="1213176" y="794223"/>
                <a:ext cx="10360501" cy="3396777"/>
              </a:xfrm>
              <a:blipFill>
                <a:blip r:embed="rId2"/>
                <a:stretch>
                  <a:fillRect l="-588" t="-3943" r="-1176"/>
                </a:stretch>
              </a:blipFill>
            </p:spPr>
            <p:txBody>
              <a:bodyPr/>
              <a:lstStyle/>
              <a:p>
                <a:r>
                  <a:rPr lang="el-GR">
                    <a:noFill/>
                  </a:rPr>
                  <a:t> </a:t>
                </a:r>
              </a:p>
            </p:txBody>
          </p:sp>
        </mc:Fallback>
      </mc:AlternateContent>
      <p:pic>
        <p:nvPicPr>
          <p:cNvPr id="5" name="Picture 4">
            <a:extLst>
              <a:ext uri="{FF2B5EF4-FFF2-40B4-BE49-F238E27FC236}">
                <a16:creationId xmlns:a16="http://schemas.microsoft.com/office/drawing/2014/main" id="{6EC1A4A2-872C-4BCE-9A16-60D9938DA6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4412" y="3962400"/>
            <a:ext cx="7319147" cy="2362200"/>
          </a:xfrm>
          <a:prstGeom prst="rect">
            <a:avLst/>
          </a:prstGeom>
        </p:spPr>
      </p:pic>
    </p:spTree>
    <p:extLst>
      <p:ext uri="{BB962C8B-B14F-4D97-AF65-F5344CB8AC3E}">
        <p14:creationId xmlns:p14="http://schemas.microsoft.com/office/powerpoint/2010/main" val="719416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ech 16x9">
  <a:themeElements>
    <a:clrScheme name="Tech_16x9">
      <a:dk1>
        <a:sysClr val="windowText" lastClr="000000"/>
      </a:dk1>
      <a:lt1>
        <a:sysClr val="window" lastClr="FFFFFF"/>
      </a:lt1>
      <a:dk2>
        <a:srgbClr val="192A52"/>
      </a:dk2>
      <a:lt2>
        <a:srgbClr val="C0C0C0"/>
      </a:lt2>
      <a:accent1>
        <a:srgbClr val="009999"/>
      </a:accent1>
      <a:accent2>
        <a:srgbClr val="E98915"/>
      </a:accent2>
      <a:accent3>
        <a:srgbClr val="A419A7"/>
      </a:accent3>
      <a:accent4>
        <a:srgbClr val="AFC34D"/>
      </a:accent4>
      <a:accent5>
        <a:srgbClr val="E5572B"/>
      </a:accent5>
      <a:accent6>
        <a:srgbClr val="6868C4"/>
      </a:accent6>
      <a:hlink>
        <a:srgbClr val="009999"/>
      </a:hlink>
      <a:folHlink>
        <a:srgbClr val="7F7F7F"/>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Tech_16x9">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schemeClr>
            </a:gs>
          </a:gsLst>
          <a:lin ang="5040000" scaled="1"/>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100000"/>
                <a:shade val="100000"/>
                <a:satMod val="155000"/>
              </a:schemeClr>
            </a:gs>
          </a:gsLst>
          <a:lin ang="16200000" scaled="0"/>
        </a:gradFill>
      </a:fillStyleLst>
      <a:lnStyleLst>
        <a:ln w="9525" cap="flat" cmpd="sng" algn="ctr">
          <a:solidFill>
            <a:schemeClr val="ph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atMod val="300000"/>
              </a:schemeClr>
            </a:contourClr>
          </a:sp3d>
        </a:effectStyle>
      </a:effectStyleLst>
      <a:bgFillStyleLst>
        <a:solidFill>
          <a:schemeClr val="phClr"/>
        </a:solidFill>
        <a:gradFill rotWithShape="1">
          <a:gsLst>
            <a:gs pos="0">
              <a:schemeClr val="phClr">
                <a:tint val="100000"/>
                <a:shade val="0"/>
                <a:satMod val="100000"/>
              </a:schemeClr>
            </a:gs>
            <a:gs pos="85000">
              <a:schemeClr val="phClr">
                <a:tint val="100000"/>
                <a:shade val="30000"/>
                <a:satMod val="100000"/>
              </a:schemeClr>
            </a:gs>
            <a:gs pos="100000">
              <a:schemeClr val="phClr">
                <a:shade val="60000"/>
                <a:satMod val="100000"/>
              </a:schemeClr>
            </a:gs>
          </a:gsLst>
          <a:lin ang="13500000" scaled="0"/>
        </a:gradFill>
        <a:gradFill rotWithShape="1">
          <a:gsLst>
            <a:gs pos="0">
              <a:schemeClr val="phClr">
                <a:tint val="100000"/>
                <a:shade val="0"/>
                <a:satMod val="100000"/>
              </a:schemeClr>
            </a:gs>
            <a:gs pos="85000">
              <a:schemeClr val="phClr">
                <a:shade val="30000"/>
                <a:satMod val="100000"/>
              </a:schemeClr>
            </a:gs>
            <a:gs pos="100000">
              <a:schemeClr val="phClr">
                <a:shade val="60000"/>
                <a:satMod val="100000"/>
              </a:schemeClr>
            </a:gs>
          </a:gsLst>
          <a:lin ang="18900000" scaled="0"/>
        </a:gradFill>
      </a:bgFillStyleLst>
    </a:fmtScheme>
  </a:themeElements>
  <a:objectDefaults>
    <a:spDef>
      <a:spPr/>
      <a:bodyPr rtlCol="0" anchor="ctr"/>
      <a:lstStyle>
        <a:defPPr algn="ctr">
          <a:defRPr sz="2800"/>
        </a:defPPr>
      </a:lstStyle>
      <a:style>
        <a:lnRef idx="2">
          <a:schemeClr val="accent1">
            <a:shade val="50000"/>
          </a:schemeClr>
        </a:lnRef>
        <a:fillRef idx="1">
          <a:schemeClr val="accent1"/>
        </a:fillRef>
        <a:effectRef idx="0">
          <a:schemeClr val="accent1"/>
        </a:effectRef>
        <a:fontRef idx="minor">
          <a:schemeClr val="lt1"/>
        </a:fontRef>
      </a:style>
    </a:spDef>
    <a:lnDef>
      <a:spPr>
        <a:ln w="25400"/>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800"/>
        </a:defPPr>
      </a:lstStyle>
    </a:txDef>
  </a:objectDefaults>
  <a:extraClrSchemeLst/>
  <a:extLst>
    <a:ext uri="{05A4C25C-085E-4340-85A3-A5531E510DB2}">
      <thm15:themeFamily xmlns:thm15="http://schemas.microsoft.com/office/thememl/2012/main" name="TF02787990.potx" id="{BDB9CD5E-36EC-45F3-B87D-6D062B8A3823}" vid="{51682E2F-7C85-4D6F-AD40-072EFC83910D}"/>
    </a:ext>
  </a:extLst>
</a:theme>
</file>

<file path=ppt/theme/theme2.xml><?xml version="1.0" encoding="utf-8"?>
<a:theme xmlns:a="http://schemas.openxmlformats.org/drawingml/2006/main" name="Office Theme">
  <a:themeElements>
    <a:clrScheme name="Tech_16x9">
      <a:dk1>
        <a:sysClr val="windowText" lastClr="000000"/>
      </a:dk1>
      <a:lt1>
        <a:sysClr val="window" lastClr="FFFFFF"/>
      </a:lt1>
      <a:dk2>
        <a:srgbClr val="192A52"/>
      </a:dk2>
      <a:lt2>
        <a:srgbClr val="C0C0C0"/>
      </a:lt2>
      <a:accent1>
        <a:srgbClr val="009999"/>
      </a:accent1>
      <a:accent2>
        <a:srgbClr val="E98915"/>
      </a:accent2>
      <a:accent3>
        <a:srgbClr val="A419A7"/>
      </a:accent3>
      <a:accent4>
        <a:srgbClr val="AFC34D"/>
      </a:accent4>
      <a:accent5>
        <a:srgbClr val="E5572B"/>
      </a:accent5>
      <a:accent6>
        <a:srgbClr val="6868C4"/>
      </a:accent6>
      <a:hlink>
        <a:srgbClr val="009999"/>
      </a:hlink>
      <a:folHlink>
        <a:srgbClr val="7F7F7F"/>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Tech_16x9">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schemeClr>
            </a:gs>
          </a:gsLst>
          <a:lin ang="5040000" scaled="1"/>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100000"/>
                <a:shade val="100000"/>
                <a:satMod val="155000"/>
              </a:schemeClr>
            </a:gs>
          </a:gsLst>
          <a:lin ang="16200000" scaled="0"/>
        </a:gradFill>
      </a:fillStyleLst>
      <a:lnStyleLst>
        <a:ln w="9525" cap="flat" cmpd="sng" algn="ctr">
          <a:solidFill>
            <a:schemeClr val="ph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atMod val="300000"/>
              </a:schemeClr>
            </a:contourClr>
          </a:sp3d>
        </a:effectStyle>
      </a:effectStyleLst>
      <a:bgFillStyleLst>
        <a:solidFill>
          <a:schemeClr val="phClr"/>
        </a:solidFill>
        <a:gradFill rotWithShape="1">
          <a:gsLst>
            <a:gs pos="0">
              <a:schemeClr val="phClr">
                <a:tint val="100000"/>
                <a:shade val="0"/>
                <a:satMod val="100000"/>
              </a:schemeClr>
            </a:gs>
            <a:gs pos="85000">
              <a:schemeClr val="phClr">
                <a:tint val="100000"/>
                <a:shade val="30000"/>
                <a:satMod val="100000"/>
              </a:schemeClr>
            </a:gs>
            <a:gs pos="100000">
              <a:schemeClr val="phClr">
                <a:shade val="60000"/>
                <a:satMod val="100000"/>
              </a:schemeClr>
            </a:gs>
          </a:gsLst>
          <a:lin ang="13500000" scaled="0"/>
        </a:gradFill>
        <a:gradFill rotWithShape="1">
          <a:gsLst>
            <a:gs pos="0">
              <a:schemeClr val="phClr">
                <a:tint val="100000"/>
                <a:shade val="0"/>
                <a:satMod val="100000"/>
              </a:schemeClr>
            </a:gs>
            <a:gs pos="85000">
              <a:schemeClr val="phClr">
                <a:shade val="30000"/>
                <a:satMod val="100000"/>
              </a:schemeClr>
            </a:gs>
            <a:gs pos="100000">
              <a:schemeClr val="phClr">
                <a:shade val="60000"/>
                <a:satMod val="100000"/>
              </a:schemeClr>
            </a:gs>
          </a:gsLst>
          <a:lin ang="18900000" scaled="0"/>
        </a:gradFill>
      </a:bgFillStyleLst>
    </a:fmtScheme>
  </a:themeElements>
  <a:objectDefaults/>
  <a:extraClrSchemeLst/>
</a:theme>
</file>

<file path=ppt/theme/theme3.xml><?xml version="1.0" encoding="utf-8"?>
<a:theme xmlns:a="http://schemas.openxmlformats.org/drawingml/2006/main" name="Office Theme">
  <a:themeElements>
    <a:clrScheme name="Tech_16x9">
      <a:dk1>
        <a:sysClr val="windowText" lastClr="000000"/>
      </a:dk1>
      <a:lt1>
        <a:sysClr val="window" lastClr="FFFFFF"/>
      </a:lt1>
      <a:dk2>
        <a:srgbClr val="192A52"/>
      </a:dk2>
      <a:lt2>
        <a:srgbClr val="C0C0C0"/>
      </a:lt2>
      <a:accent1>
        <a:srgbClr val="009999"/>
      </a:accent1>
      <a:accent2>
        <a:srgbClr val="E98915"/>
      </a:accent2>
      <a:accent3>
        <a:srgbClr val="A419A7"/>
      </a:accent3>
      <a:accent4>
        <a:srgbClr val="AFC34D"/>
      </a:accent4>
      <a:accent5>
        <a:srgbClr val="E5572B"/>
      </a:accent5>
      <a:accent6>
        <a:srgbClr val="6868C4"/>
      </a:accent6>
      <a:hlink>
        <a:srgbClr val="009999"/>
      </a:hlink>
      <a:folHlink>
        <a:srgbClr val="7F7F7F"/>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Tech_16x9">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schemeClr>
            </a:gs>
          </a:gsLst>
          <a:lin ang="5040000" scaled="1"/>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100000"/>
                <a:shade val="100000"/>
                <a:satMod val="155000"/>
              </a:schemeClr>
            </a:gs>
          </a:gsLst>
          <a:lin ang="16200000" scaled="0"/>
        </a:gradFill>
      </a:fillStyleLst>
      <a:lnStyleLst>
        <a:ln w="9525" cap="flat" cmpd="sng" algn="ctr">
          <a:solidFill>
            <a:schemeClr val="ph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atMod val="300000"/>
              </a:schemeClr>
            </a:contourClr>
          </a:sp3d>
        </a:effectStyle>
      </a:effectStyleLst>
      <a:bgFillStyleLst>
        <a:solidFill>
          <a:schemeClr val="phClr"/>
        </a:solidFill>
        <a:gradFill rotWithShape="1">
          <a:gsLst>
            <a:gs pos="0">
              <a:schemeClr val="phClr">
                <a:tint val="100000"/>
                <a:shade val="0"/>
                <a:satMod val="100000"/>
              </a:schemeClr>
            </a:gs>
            <a:gs pos="85000">
              <a:schemeClr val="phClr">
                <a:tint val="100000"/>
                <a:shade val="30000"/>
                <a:satMod val="100000"/>
              </a:schemeClr>
            </a:gs>
            <a:gs pos="100000">
              <a:schemeClr val="phClr">
                <a:shade val="60000"/>
                <a:satMod val="100000"/>
              </a:schemeClr>
            </a:gs>
          </a:gsLst>
          <a:lin ang="13500000" scaled="0"/>
        </a:gradFill>
        <a:gradFill rotWithShape="1">
          <a:gsLst>
            <a:gs pos="0">
              <a:schemeClr val="phClr">
                <a:tint val="100000"/>
                <a:shade val="0"/>
                <a:satMod val="100000"/>
              </a:schemeClr>
            </a:gs>
            <a:gs pos="85000">
              <a:schemeClr val="phClr">
                <a:shade val="30000"/>
                <a:satMod val="100000"/>
              </a:schemeClr>
            </a:gs>
            <a:gs pos="100000">
              <a:schemeClr val="phClr">
                <a:shade val="60000"/>
                <a:satMod val="100000"/>
              </a:schemeClr>
            </a:gs>
          </a:gsLst>
          <a:lin ang="189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ocPublishedLinkedAssetsLookup xmlns="4873beb7-5857-4685-be1f-d57550cc96cc" xsi:nil="true"/>
    <ApprovalStatus xmlns="4873beb7-5857-4685-be1f-d57550cc96cc">InProgress</ApprovalStatus>
    <MarketSpecific xmlns="4873beb7-5857-4685-be1f-d57550cc96cc">false</MarketSpecific>
    <LocComments xmlns="4873beb7-5857-4685-be1f-d57550cc96cc" xsi:nil="true"/>
    <LocLastLocAttemptVersionTypeLookup xmlns="4873beb7-5857-4685-be1f-d57550cc96cc" xsi:nil="true"/>
    <DirectSourceMarket xmlns="4873beb7-5857-4685-be1f-d57550cc96cc" xsi:nil="true"/>
    <ThumbnailAssetId xmlns="4873beb7-5857-4685-be1f-d57550cc96cc" xsi:nil="true"/>
    <PrimaryImageGen xmlns="4873beb7-5857-4685-be1f-d57550cc96cc">false</PrimaryImageGen>
    <LocNewPublishedVersionLookup xmlns="4873beb7-5857-4685-be1f-d57550cc96cc" xsi:nil="true"/>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LocOverallPublishStatusLookup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LocOverallLocStatusLookup xmlns="4873beb7-5857-4685-be1f-d57550cc96cc" xsi:nil="tru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1345093</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This simple template design works for technology and  businesses, but it's versatile enough to use in other contexts.  It features multiple slide layouts designed for widescreen (16x9 resolution) and includes a sample SmartArt list and chart that are easily editable.</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2011-11-26T00:30:00+00:00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TemplateStatus xmlns="4873beb7-5857-4685-be1f-d57550cc96cc">Complete</TemplateStatus>
    <Downloads xmlns="4873beb7-5857-4685-be1f-d57550cc96cc">0</Downloads>
    <OOCacheId xmlns="4873beb7-5857-4685-be1f-d57550cc96cc" xsi:nil="true"/>
    <IsDeleted xmlns="4873beb7-5857-4685-be1f-d57550cc96cc">false</IsDeleted>
    <LocPublishedDependentAssetsLookup xmlns="4873beb7-5857-4685-be1f-d57550cc96cc" xsi:nil="true"/>
    <TPExecutable xmlns="4873beb7-5857-4685-be1f-d57550cc96cc" xsi:nil="true"/>
    <EditorialTags xmlns="4873beb7-5857-4685-be1f-d57550cc96cc" xsi:nil="true"/>
    <SubmitterId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TP102787989</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694266</LocLastLocAttemptVersionLookup>
    <LocProcessedForHandoffsLookup xmlns="4873beb7-5857-4685-be1f-d57550cc96cc" xsi:nil="true"/>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LocOverallPreviewStatusLookup xmlns="4873beb7-5857-4685-be1f-d57550cc96cc" xsi:nil="true"/>
    <TaxCatchAll xmlns="4873beb7-5857-4685-be1f-d57550cc96cc"/>
    <Markets xmlns="4873beb7-5857-4685-be1f-d57550cc96cc"/>
    <UAProjectedTotalWords xmlns="4873beb7-5857-4685-be1f-d57550cc96cc" xsi:nil="true"/>
    <IntlLangReview xmlns="4873beb7-5857-4685-be1f-d57550cc96cc" xsi:nil="true"/>
    <OutputCachingOn xmlns="4873beb7-5857-4685-be1f-d57550cc96cc">false</OutputCachingOn>
    <AverageRating xmlns="4873beb7-5857-4685-be1f-d57550cc96cc" xsi:nil="true"/>
    <APAuthor xmlns="4873beb7-5857-4685-be1f-d57550cc96cc">
      <UserInfo>
        <DisplayName>REDMOND\kristaa</DisplayName>
        <AccountId>136</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LocProcessedForMarketsLookup xmlns="4873beb7-5857-4685-be1f-d57550cc96cc" xsi:nil="true"/>
    <TPLaunchHelpLinkType xmlns="4873beb7-5857-4685-be1f-d57550cc96cc">Template</TPLaunchHelpLinkType>
    <OriginalRelease xmlns="4873beb7-5857-4685-be1f-d57550cc96cc">15</OriginalRelease>
    <LocalizationTagsTaxHTField0 xmlns="4873beb7-5857-4685-be1f-d57550cc96cc">
      <Terms xmlns="http://schemas.microsoft.com/office/infopath/2007/PartnerControls"/>
    </LocalizationTagsTaxHTField0>
    <UACurrentWords xmlns="4873beb7-5857-4685-be1f-d57550cc96cc" xsi:nil="true"/>
    <ArtSampleDocs xmlns="4873beb7-5857-4685-be1f-d57550cc96cc" xsi:nil="true"/>
    <UALocRecommendation xmlns="4873beb7-5857-4685-be1f-d57550cc96cc">Localize</UALocRecommendation>
    <Manager xmlns="4873beb7-5857-4685-be1f-d57550cc96cc" xsi:nil="true"/>
    <LocOverallHandbackStatusLookup xmlns="4873beb7-5857-4685-be1f-d57550cc96cc" xsi:nil="true"/>
    <ShowIn xmlns="4873beb7-5857-4685-be1f-d57550cc96cc">Show everywhere</ShowIn>
    <UANotes xmlns="4873beb7-5857-4685-be1f-d57550cc96cc" xsi:nil="true"/>
    <InternalTagsTaxHTField0 xmlns="4873beb7-5857-4685-be1f-d57550cc96cc">
      <Terms xmlns="http://schemas.microsoft.com/office/infopath/2007/PartnerControls"/>
    </InternalTagsTaxHTField0>
    <CSXHash xmlns="4873beb7-5857-4685-be1f-d57550cc96cc" xsi:nil="true"/>
    <VoteCount xmlns="4873beb7-5857-4685-be1f-d57550cc96cc" xsi:nil="true"/>
    <AssetExpire xmlns="4873beb7-5857-4685-be1f-d57550cc96cc">2029-05-12T07:00:00+00:00</AssetExpire>
    <DSATActionTaken xmlns="4873beb7-5857-4685-be1f-d57550cc96cc" xsi:nil="true"/>
    <CSXSubmissionMarket xmlns="4873beb7-5857-4685-be1f-d57550cc96cc" xsi:nil="true"/>
    <LocMarketGroupTiers2 xmlns="4873beb7-5857-4685-be1f-d57550cc96cc" xsi:nil="true"/>
  </documentManagement>
</p:properties>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0C67BEE-D13F-4BD2-98A5-34D8A0977F68}">
  <ds:schemaRefs>
    <ds:schemaRef ds:uri="http://schemas.openxmlformats.org/package/2006/metadata/core-properties"/>
    <ds:schemaRef ds:uri="http://schemas.microsoft.com/office/infopath/2007/PartnerControls"/>
    <ds:schemaRef ds:uri="http://purl.org/dc/elements/1.1/"/>
    <ds:schemaRef ds:uri="http://schemas.microsoft.com/office/2006/metadata/properties"/>
    <ds:schemaRef ds:uri="http://purl.org/dc/terms/"/>
    <ds:schemaRef ds:uri="4873beb7-5857-4685-be1f-d57550cc96cc"/>
    <ds:schemaRef ds:uri="http://schemas.microsoft.com/office/2006/documentManagement/types"/>
    <ds:schemaRef ds:uri="http://www.w3.org/XML/1998/namespace"/>
    <ds:schemaRef ds:uri="http://purl.org/dc/dcmitype/"/>
  </ds:schemaRefs>
</ds:datastoreItem>
</file>

<file path=customXml/itemProps2.xml><?xml version="1.0" encoding="utf-8"?>
<ds:datastoreItem xmlns:ds="http://schemas.openxmlformats.org/officeDocument/2006/customXml" ds:itemID="{3836F65B-1B07-41EE-A0E8-BC6EF3855225}">
  <ds:schemaRefs>
    <ds:schemaRef ds:uri="http://schemas.microsoft.com/sharepoint/v3/contenttype/forms"/>
  </ds:schemaRefs>
</ds:datastoreItem>
</file>

<file path=customXml/itemProps3.xml><?xml version="1.0" encoding="utf-8"?>
<ds:datastoreItem xmlns:ds="http://schemas.openxmlformats.org/officeDocument/2006/customXml" ds:itemID="{A09BF4D4-EF60-4196-BFC3-9462D60797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Triple circuit lines presentation (widescreen)</Template>
  <TotalTime>1824</TotalTime>
  <Words>3173</Words>
  <Application>Microsoft Office PowerPoint</Application>
  <PresentationFormat>Custom</PresentationFormat>
  <Paragraphs>473</Paragraphs>
  <Slides>70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70</vt:i4>
      </vt:variant>
    </vt:vector>
  </HeadingPairs>
  <TitlesOfParts>
    <vt:vector size="75" baseType="lpstr">
      <vt:lpstr>Arial</vt:lpstr>
      <vt:lpstr>Calibri</vt:lpstr>
      <vt:lpstr>Cambria Math</vt:lpstr>
      <vt:lpstr>Wingdings</vt:lpstr>
      <vt:lpstr>Tech 16x9</vt:lpstr>
      <vt:lpstr>Photonic Integrated Circuits</vt:lpstr>
      <vt:lpstr>Historical Perspective</vt:lpstr>
      <vt:lpstr>Information Revolution</vt:lpstr>
      <vt:lpstr>Five Generations</vt:lpstr>
      <vt:lpstr>Lightwave System Components</vt:lpstr>
      <vt:lpstr>The Optical Fiber</vt:lpstr>
      <vt:lpstr>PROPAGATION MODES IN FIBERS</vt:lpstr>
      <vt:lpstr>Step – Index Fibers</vt:lpstr>
      <vt:lpstr>Step – Index Fibers</vt:lpstr>
      <vt:lpstr>Intermodal Dispersion</vt:lpstr>
      <vt:lpstr>Intermodal Dispersion</vt:lpstr>
      <vt:lpstr>Graded – Index Fibers</vt:lpstr>
      <vt:lpstr>Wave Propagation</vt:lpstr>
      <vt:lpstr>Wave Propagation</vt:lpstr>
      <vt:lpstr>Wave Propagation</vt:lpstr>
      <vt:lpstr>Wave Propagation</vt:lpstr>
      <vt:lpstr>Wave Propagation</vt:lpstr>
      <vt:lpstr>Fiber Modes</vt:lpstr>
      <vt:lpstr>Fiber Modes</vt:lpstr>
      <vt:lpstr>Fiber modes</vt:lpstr>
      <vt:lpstr>Fiber Modes</vt:lpstr>
      <vt:lpstr>Fiber Modes</vt:lpstr>
      <vt:lpstr>Fiber Modes</vt:lpstr>
      <vt:lpstr>Fiber Modes</vt:lpstr>
      <vt:lpstr>Fiber Modes</vt:lpstr>
      <vt:lpstr>Fiber Modes</vt:lpstr>
      <vt:lpstr>Fiber Modes</vt:lpstr>
      <vt:lpstr>Fiber Modes</vt:lpstr>
      <vt:lpstr>Fiber Modes</vt:lpstr>
      <vt:lpstr>Fiber Modes</vt:lpstr>
      <vt:lpstr>Fiber Modes</vt:lpstr>
      <vt:lpstr>Single Mode Fibers</vt:lpstr>
      <vt:lpstr>Fiber Types</vt:lpstr>
      <vt:lpstr>Step Index Fiber</vt:lpstr>
      <vt:lpstr>Graded – Index Fiber</vt:lpstr>
      <vt:lpstr>Single Mode Fibers</vt:lpstr>
      <vt:lpstr>Multicore Fibers</vt:lpstr>
      <vt:lpstr>Rare-Earth Doped Fibers</vt:lpstr>
      <vt:lpstr>Induced Limitations</vt:lpstr>
      <vt:lpstr>Signal distortion</vt:lpstr>
      <vt:lpstr>Signal distortion</vt:lpstr>
      <vt:lpstr>Fiber losses </vt:lpstr>
      <vt:lpstr>Fiber losses</vt:lpstr>
      <vt:lpstr>Fiber losses</vt:lpstr>
      <vt:lpstr>Attenuation factors</vt:lpstr>
      <vt:lpstr>Power compensation</vt:lpstr>
      <vt:lpstr>Power compensation</vt:lpstr>
      <vt:lpstr>Dispersion</vt:lpstr>
      <vt:lpstr>Group Velocity Dispersion</vt:lpstr>
      <vt:lpstr>Group Velocity Dispersion</vt:lpstr>
      <vt:lpstr>Group Velocity Dispersion</vt:lpstr>
      <vt:lpstr>Group Velocity dispersion</vt:lpstr>
      <vt:lpstr>Group Velocity Dispersion</vt:lpstr>
      <vt:lpstr>Group Velocity Dispersion</vt:lpstr>
      <vt:lpstr>Sellmeier relation</vt:lpstr>
      <vt:lpstr>Propagation Constant β(ω) and parameter β_1</vt:lpstr>
      <vt:lpstr>Propagation Constant β(ω) and parameter β_1</vt:lpstr>
      <vt:lpstr>Propagation Constant β(ω) and parameter β_2</vt:lpstr>
      <vt:lpstr>Dispersion Parameter D</vt:lpstr>
      <vt:lpstr>Normal and Anomalous Dispersion</vt:lpstr>
      <vt:lpstr>Normal Dispersion</vt:lpstr>
      <vt:lpstr>Anomalous Dispersion</vt:lpstr>
      <vt:lpstr>Normal and Anomalous Dispersion</vt:lpstr>
      <vt:lpstr>Waveguide Dispersion</vt:lpstr>
      <vt:lpstr>Polarization Mode Dispersion</vt:lpstr>
      <vt:lpstr>Total Dispersion</vt:lpstr>
      <vt:lpstr>Total Dispersion</vt:lpstr>
      <vt:lpstr>Total Dispersion</vt:lpstr>
      <vt:lpstr>Special Optical Fibers</vt:lpstr>
      <vt:lpstr>Dispersion Compensation Fibers (DCF)</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Photonic Integrated Circuits</dc:title>
  <dc:creator>George</dc:creator>
  <cp:lastModifiedBy>George</cp:lastModifiedBy>
  <cp:revision>127</cp:revision>
  <dcterms:created xsi:type="dcterms:W3CDTF">2019-03-15T09:53:22Z</dcterms:created>
  <dcterms:modified xsi:type="dcterms:W3CDTF">2019-03-27T18:09:01Z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