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handoutMasterIdLst>
    <p:handoutMasterId r:id="rId38"/>
  </p:handoutMasterIdLst>
  <p:sldIdLst>
    <p:sldId id="257" r:id="rId5"/>
    <p:sldId id="272" r:id="rId6"/>
    <p:sldId id="282" r:id="rId7"/>
    <p:sldId id="283" r:id="rId8"/>
    <p:sldId id="284" r:id="rId9"/>
    <p:sldId id="285" r:id="rId10"/>
    <p:sldId id="273" r:id="rId11"/>
    <p:sldId id="274" r:id="rId12"/>
    <p:sldId id="300" r:id="rId13"/>
    <p:sldId id="276" r:id="rId14"/>
    <p:sldId id="286" r:id="rId15"/>
    <p:sldId id="287" r:id="rId16"/>
    <p:sldId id="281" r:id="rId17"/>
    <p:sldId id="277" r:id="rId18"/>
    <p:sldId id="278" r:id="rId19"/>
    <p:sldId id="301" r:id="rId20"/>
    <p:sldId id="279" r:id="rId21"/>
    <p:sldId id="302" r:id="rId22"/>
    <p:sldId id="303" r:id="rId23"/>
    <p:sldId id="280"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initials="G" lastIdx="1" clrIdx="0">
    <p:extLst>
      <p:ext uri="{19B8F6BF-5375-455C-9EA6-DF929625EA0E}">
        <p15:presenceInfo xmlns:p15="http://schemas.microsoft.com/office/powerpoint/2012/main" userId="George" providerId="None"/>
      </p:ext>
    </p:extLst>
  </p:cmAuthor>
  <p:cmAuthor id="2" name="George Sarantoglou" initials="GS" lastIdx="1" clrIdx="1">
    <p:extLst>
      <p:ext uri="{19B8F6BF-5375-455C-9EA6-DF929625EA0E}">
        <p15:presenceInfo xmlns:p15="http://schemas.microsoft.com/office/powerpoint/2012/main" userId="e68742158e3023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404"/>
    <a:srgbClr val="5F6F0F"/>
    <a:srgbClr val="718412"/>
    <a:srgbClr val="65741A"/>
    <a:srgbClr val="70811D"/>
    <a:srgbClr val="7B8D1F"/>
    <a:srgbClr val="839721"/>
    <a:srgbClr val="95AB25"/>
    <a:srgbClr val="BC5500"/>
    <a:srgbClr val="C45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0" autoAdjust="0"/>
    <p:restoredTop sz="95701" autoAdjust="0"/>
  </p:normalViewPr>
  <p:slideViewPr>
    <p:cSldViewPr>
      <p:cViewPr varScale="1">
        <p:scale>
          <a:sx n="67" d="100"/>
          <a:sy n="67" d="100"/>
        </p:scale>
        <p:origin x="184" y="960"/>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5B4EDC-59C0-49C7-8ADA-5A781B329E02}" type="datetimeFigureOut">
              <a:rPr lang="en-US"/>
              <a:t>2/27/19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8D46A-B586-417D-BFBD-8C8FE0AAF762}" type="datetimeFigureOut">
              <a:rPr lang="en-US"/>
              <a:t>2/27/19</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6443" y="4145281"/>
            <a:ext cx="4686117"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6" y="6057149"/>
            <a:ext cx="5498726"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ctrTitle"/>
          </p:nvPr>
        </p:nvSpPr>
        <p:spPr>
          <a:xfrm>
            <a:off x="1625176" y="584200"/>
            <a:ext cx="8735325" cy="200025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25176" y="2616200"/>
            <a:ext cx="8735325" cy="1752600"/>
          </a:xfrm>
        </p:spPr>
        <p:txBody>
          <a:bodyPr>
            <a:normAutofit/>
          </a:bodyPr>
          <a:lstStyle>
            <a:lvl1pPr marL="0" indent="0" algn="l">
              <a:spcBef>
                <a:spcPts val="0"/>
              </a:spcBef>
              <a:buNone/>
              <a:defRPr sz="2800" cap="all"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22" name="Date Placeholder 21"/>
          <p:cNvSpPr>
            <a:spLocks noGrp="1"/>
          </p:cNvSpPr>
          <p:nvPr>
            <p:ph type="dt" sz="half" idx="10"/>
          </p:nvPr>
        </p:nvSpPr>
        <p:spPr/>
        <p:txBody>
          <a:bodyPr/>
          <a:lstStyle/>
          <a:p>
            <a:fld id="{9442A2A4-7E19-4820-B9F3-7D730473E638}" type="datetime1">
              <a:rPr lang="en-US" smtClean="0"/>
              <a:t>2/27/19</a:t>
            </a:fld>
            <a:endParaRPr/>
          </a:p>
        </p:txBody>
      </p:sp>
      <p:sp>
        <p:nvSpPr>
          <p:cNvPr id="23" name="Footer Placeholder 22"/>
          <p:cNvSpPr>
            <a:spLocks noGrp="1"/>
          </p:cNvSpPr>
          <p:nvPr>
            <p:ph type="ftr" sz="quarter" idx="11"/>
          </p:nvPr>
        </p:nvSpPr>
        <p:spPr/>
        <p:txBody>
          <a:bodyPr/>
          <a:lstStyle/>
          <a:p>
            <a:r>
              <a:rPr lang="en-US"/>
              <a:t>DEPARTMENT OF INFORMATICS &amp; TELECOMMUNICATIONS</a:t>
            </a:r>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D491AB8-0ECE-439D-B883-6C9B0C810504}" type="datetime1">
              <a:rPr lang="en-US" smtClean="0"/>
              <a:t>2/27/19</a:t>
            </a:fld>
            <a:endParaRPr/>
          </a:p>
        </p:txBody>
      </p:sp>
      <p:sp>
        <p:nvSpPr>
          <p:cNvPr id="5" name="Footer Placeholder 4"/>
          <p:cNvSpPr>
            <a:spLocks noGrp="1"/>
          </p:cNvSpPr>
          <p:nvPr>
            <p:ph type="ftr" sz="quarter" idx="11"/>
          </p:nvPr>
        </p:nvSpPr>
        <p:spPr/>
        <p:txBody>
          <a:bodyPr/>
          <a:lstStyle/>
          <a:p>
            <a:r>
              <a:rPr lang="en-US"/>
              <a:t>DEPARTMENT OF INFORMATICS &amp; TELECOMMUNICATIONS</a:t>
            </a:r>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84200"/>
            <a:ext cx="2742486" cy="55880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584200"/>
            <a:ext cx="7414869" cy="55880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6E111F-1504-481C-BF50-872A70FA9593}" type="datetime1">
              <a:rPr lang="en-US" smtClean="0"/>
              <a:t>2/27/19</a:t>
            </a:fld>
            <a:endParaRPr/>
          </a:p>
        </p:txBody>
      </p:sp>
      <p:sp>
        <p:nvSpPr>
          <p:cNvPr id="5" name="Footer Placeholder 4"/>
          <p:cNvSpPr>
            <a:spLocks noGrp="1"/>
          </p:cNvSpPr>
          <p:nvPr>
            <p:ph type="ftr" sz="quarter" idx="11"/>
          </p:nvPr>
        </p:nvSpPr>
        <p:spPr/>
        <p:txBody>
          <a:bodyPr/>
          <a:lstStyle/>
          <a:p>
            <a:r>
              <a:rPr lang="en-US"/>
              <a:t>DEPARTMENT OF INFORMATICS &amp; TELECOMMUNICATIONS</a:t>
            </a:r>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6E7471A2-5C71-42DA-9530-251ECCE092BC}" type="datetime1">
              <a:rPr lang="en-US" smtClean="0"/>
              <a:t>2/27/19</a:t>
            </a:fld>
            <a:endParaRPr/>
          </a:p>
        </p:txBody>
      </p:sp>
      <p:sp>
        <p:nvSpPr>
          <p:cNvPr id="5" name="Footer Placeholder 4"/>
          <p:cNvSpPr>
            <a:spLocks noGrp="1"/>
          </p:cNvSpPr>
          <p:nvPr>
            <p:ph type="ftr" sz="quarter" idx="11"/>
          </p:nvPr>
        </p:nvSpPr>
        <p:spPr/>
        <p:txBody>
          <a:bodyPr/>
          <a:lstStyle/>
          <a:p>
            <a:r>
              <a:rPr lang="en-US"/>
              <a:t>DEPARTMENT OF INFORMATICS &amp; TELECOMMUNICATIONS</a:t>
            </a:r>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diagonals"/>
          <p:cNvGrpSpPr/>
          <p:nvPr/>
        </p:nvGrpSpPr>
        <p:grpSpPr>
          <a:xfrm>
            <a:off x="7516443" y="4145281"/>
            <a:ext cx="4686117"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625177" y="2209801"/>
            <a:ext cx="8938472" cy="2764335"/>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625176" y="4951266"/>
            <a:ext cx="7069519"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5053F8-4468-4F9B-BF36-BEECD0E144CF}" type="datetime1">
              <a:rPr lang="en-US" smtClean="0"/>
              <a:t>2/27/19</a:t>
            </a:fld>
            <a:endParaRPr/>
          </a:p>
        </p:txBody>
      </p:sp>
      <p:sp>
        <p:nvSpPr>
          <p:cNvPr id="5" name="Footer Placeholder 4"/>
          <p:cNvSpPr>
            <a:spLocks noGrp="1"/>
          </p:cNvSpPr>
          <p:nvPr>
            <p:ph type="ftr" sz="quarter" idx="11"/>
          </p:nvPr>
        </p:nvSpPr>
        <p:spPr/>
        <p:txBody>
          <a:bodyPr/>
          <a:lstStyle/>
          <a:p>
            <a:r>
              <a:rPr lang="en-US"/>
              <a:t>DEPARTMENT OF INFORMATICS &amp; TELECOMMUNICATIONS</a:t>
            </a:r>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00707"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3A5D41D-F3DC-49F7-8AE5-3B2D855D3D6E}" type="datetime1">
              <a:rPr lang="en-US" smtClean="0"/>
              <a:t>2/27/19</a:t>
            </a:fld>
            <a:endParaRPr/>
          </a:p>
        </p:txBody>
      </p:sp>
      <p:sp>
        <p:nvSpPr>
          <p:cNvPr id="6" name="Footer Placeholder 5"/>
          <p:cNvSpPr>
            <a:spLocks noGrp="1"/>
          </p:cNvSpPr>
          <p:nvPr>
            <p:ph type="ftr" sz="quarter" idx="11"/>
          </p:nvPr>
        </p:nvSpPr>
        <p:spPr/>
        <p:txBody>
          <a:bodyPr/>
          <a:lstStyle/>
          <a:p>
            <a:r>
              <a:rPr lang="en-US"/>
              <a:t>DEPARTMENT OF INFORMATICS &amp; TELECOMMUNICATIONS</a:t>
            </a:r>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8883"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218883"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96644"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500707"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37B9F234-C13B-4D8A-BD38-798AFB1D8E90}" type="datetime1">
              <a:rPr lang="en-US" smtClean="0"/>
              <a:t>2/27/19</a:t>
            </a:fld>
            <a:endParaRPr/>
          </a:p>
        </p:txBody>
      </p:sp>
      <p:sp>
        <p:nvSpPr>
          <p:cNvPr id="8" name="Footer Placeholder 7"/>
          <p:cNvSpPr>
            <a:spLocks noGrp="1"/>
          </p:cNvSpPr>
          <p:nvPr>
            <p:ph type="ftr" sz="quarter" idx="11"/>
          </p:nvPr>
        </p:nvSpPr>
        <p:spPr/>
        <p:txBody>
          <a:bodyPr/>
          <a:lstStyle/>
          <a:p>
            <a:r>
              <a:rPr lang="en-US"/>
              <a:t>DEPARTMENT OF INFORMATICS &amp; TELECOMMUNICATIONS</a:t>
            </a:r>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09AD26B0-91FB-466D-B2CE-969D087CA3D3}" type="datetime1">
              <a:rPr lang="en-US" smtClean="0"/>
              <a:t>2/27/19</a:t>
            </a:fld>
            <a:endParaRPr/>
          </a:p>
        </p:txBody>
      </p:sp>
      <p:sp>
        <p:nvSpPr>
          <p:cNvPr id="4" name="Footer Placeholder 3"/>
          <p:cNvSpPr>
            <a:spLocks noGrp="1"/>
          </p:cNvSpPr>
          <p:nvPr>
            <p:ph type="ftr" sz="quarter" idx="11"/>
          </p:nvPr>
        </p:nvSpPr>
        <p:spPr/>
        <p:txBody>
          <a:bodyPr/>
          <a:lstStyle/>
          <a:p>
            <a:r>
              <a:rPr lang="en-US"/>
              <a:t>DEPARTMENT OF INFORMATICS &amp; TELECOMMUNICATIONS</a:t>
            </a:r>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580EE9-3195-4A8A-85FB-858A8E4C0FC1}" type="datetime1">
              <a:rPr lang="en-US" smtClean="0"/>
              <a:t>2/27/19</a:t>
            </a:fld>
            <a:endParaRPr/>
          </a:p>
        </p:txBody>
      </p:sp>
      <p:sp>
        <p:nvSpPr>
          <p:cNvPr id="3" name="Footer Placeholder 2"/>
          <p:cNvSpPr>
            <a:spLocks noGrp="1"/>
          </p:cNvSpPr>
          <p:nvPr>
            <p:ph type="ftr" sz="quarter" idx="11"/>
          </p:nvPr>
        </p:nvSpPr>
        <p:spPr/>
        <p:txBody>
          <a:bodyPr/>
          <a:lstStyle/>
          <a:p>
            <a:r>
              <a:rPr lang="en-US"/>
              <a:t>DEPARTMENT OF INFORMATICS &amp; TELECOMMUNICATIONS</a:t>
            </a:r>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5484971" y="584200"/>
            <a:ext cx="6094413"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07DE95F-6965-40B8-8D80-F3749181B63D}" type="datetime1">
              <a:rPr lang="en-US" smtClean="0"/>
              <a:t>2/27/19</a:t>
            </a:fld>
            <a:endParaRPr/>
          </a:p>
        </p:txBody>
      </p:sp>
      <p:sp>
        <p:nvSpPr>
          <p:cNvPr id="6" name="Footer Placeholder 5"/>
          <p:cNvSpPr>
            <a:spLocks noGrp="1"/>
          </p:cNvSpPr>
          <p:nvPr>
            <p:ph type="ftr" sz="quarter" idx="11"/>
          </p:nvPr>
        </p:nvSpPr>
        <p:spPr/>
        <p:txBody>
          <a:bodyPr/>
          <a:lstStyle/>
          <a:p>
            <a:r>
              <a:rPr lang="en-US"/>
              <a:t>DEPARTMENT OF INFORMATICS &amp; TELECOMMUNICATIONS</a:t>
            </a:r>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484971" y="584200"/>
            <a:ext cx="6094413"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5" name="Date Placeholder 4"/>
          <p:cNvSpPr>
            <a:spLocks noGrp="1"/>
          </p:cNvSpPr>
          <p:nvPr>
            <p:ph type="dt" sz="half" idx="10"/>
          </p:nvPr>
        </p:nvSpPr>
        <p:spPr/>
        <p:txBody>
          <a:bodyPr/>
          <a:lstStyle/>
          <a:p>
            <a:fld id="{1881FCF2-2D80-4992-B042-854C3F2371E9}" type="datetime1">
              <a:rPr lang="en-US" smtClean="0"/>
              <a:t>2/27/19</a:t>
            </a:fld>
            <a:endParaRPr/>
          </a:p>
        </p:txBody>
      </p:sp>
      <p:sp>
        <p:nvSpPr>
          <p:cNvPr id="6" name="Footer Placeholder 5"/>
          <p:cNvSpPr>
            <a:spLocks noGrp="1"/>
          </p:cNvSpPr>
          <p:nvPr>
            <p:ph type="ftr" sz="quarter" idx="11"/>
          </p:nvPr>
        </p:nvSpPr>
        <p:spPr/>
        <p:txBody>
          <a:bodyPr/>
          <a:lstStyle/>
          <a:p>
            <a:r>
              <a:rPr lang="en-US"/>
              <a:t>DEPARTMENT OF INFORMATICS &amp; TELECOMMUNICATIONS</a:t>
            </a:r>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0" y="-3174"/>
            <a:ext cx="819993"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A573F176-3B5A-4187-B39F-5D20A8E674A8}" type="datetime1">
              <a:rPr lang="en-US" smtClean="0"/>
              <a:t>2/27/19</a:t>
            </a:fld>
            <a:endParaRPr/>
          </a:p>
        </p:txBody>
      </p:sp>
      <p:sp>
        <p:nvSpPr>
          <p:cNvPr id="5" name="Footer Placeholder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r>
              <a:rPr lang="en-US"/>
              <a:t>DEPARTMENT OF INFORMATICS &amp; TELECOMMUNICATIONS</a:t>
            </a:r>
            <a:endParaRPr/>
          </a:p>
        </p:txBody>
      </p:sp>
      <p:sp>
        <p:nvSpPr>
          <p:cNvPr id="6" name="Slide Number Placeholder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Photonic Integrated Circuits</a:t>
            </a:r>
          </a:p>
        </p:txBody>
      </p:sp>
      <p:sp>
        <p:nvSpPr>
          <p:cNvPr id="5" name="Subtitle 4"/>
          <p:cNvSpPr>
            <a:spLocks noGrp="1"/>
          </p:cNvSpPr>
          <p:nvPr>
            <p:ph type="subTitle" idx="1"/>
          </p:nvPr>
        </p:nvSpPr>
        <p:spPr/>
        <p:txBody>
          <a:bodyPr/>
          <a:lstStyle/>
          <a:p>
            <a:r>
              <a:rPr lang="en-US" dirty="0"/>
              <a:t>Introduction</a:t>
            </a:r>
          </a:p>
          <a:p>
            <a:endParaRPr lang="en-US" dirty="0"/>
          </a:p>
        </p:txBody>
      </p:sp>
      <p:sp>
        <p:nvSpPr>
          <p:cNvPr id="3" name="Footer Placeholder 2">
            <a:extLst>
              <a:ext uri="{FF2B5EF4-FFF2-40B4-BE49-F238E27FC236}">
                <a16:creationId xmlns:a16="http://schemas.microsoft.com/office/drawing/2014/main" id="{81E79022-8D2C-4C28-AE85-FA644F87AD85}"/>
              </a:ext>
            </a:extLst>
          </p:cNvPr>
          <p:cNvSpPr>
            <a:spLocks noGrp="1"/>
          </p:cNvSpPr>
          <p:nvPr>
            <p:ph type="ftr" sz="quarter" idx="11"/>
          </p:nvPr>
        </p:nvSpPr>
        <p:spPr/>
        <p:txBody>
          <a:bodyPr/>
          <a:lstStyle/>
          <a:p>
            <a:r>
              <a:rPr lang="en-US" dirty="0"/>
              <a:t>DEPARTMENT OF INFORMATICS &amp; TELECOMMUNICATIONS</a:t>
            </a:r>
          </a:p>
        </p:txBody>
      </p:sp>
      <p:sp>
        <p:nvSpPr>
          <p:cNvPr id="6" name="Subtitle 4">
            <a:extLst>
              <a:ext uri="{FF2B5EF4-FFF2-40B4-BE49-F238E27FC236}">
                <a16:creationId xmlns:a16="http://schemas.microsoft.com/office/drawing/2014/main" id="{8405AE4F-528E-4F42-95AF-C07726FFF2D3}"/>
              </a:ext>
            </a:extLst>
          </p:cNvPr>
          <p:cNvSpPr txBox="1">
            <a:spLocks/>
          </p:cNvSpPr>
          <p:nvPr/>
        </p:nvSpPr>
        <p:spPr>
          <a:xfrm>
            <a:off x="2817812" y="5334000"/>
            <a:ext cx="8735325" cy="1752600"/>
          </a:xfrm>
          <a:prstGeom prst="rect">
            <a:avLst/>
          </a:prstGeom>
        </p:spPr>
        <p:txBody>
          <a:bodyPr vert="horz" lIns="121899" tIns="60949" rIns="121899" bIns="60949" rtlCol="0">
            <a:normAutofit/>
          </a:bodyPr>
          <a:lstStyle>
            <a:lvl1pPr marL="0" indent="0" algn="l" defTabSz="1218987" rtl="0" eaLnBrk="1" latinLnBrk="0" hangingPunct="1">
              <a:lnSpc>
                <a:spcPct val="90000"/>
              </a:lnSpc>
              <a:spcBef>
                <a:spcPts val="0"/>
              </a:spcBef>
              <a:buClr>
                <a:schemeClr val="accent1"/>
              </a:buClr>
              <a:buSzPct val="100000"/>
              <a:buFont typeface="Arial" pitchFamily="34" charset="0"/>
              <a:buNone/>
              <a:defRPr sz="2800" kern="1200" cap="all" spc="200" baseline="0">
                <a:solidFill>
                  <a:schemeClr val="accent1"/>
                </a:solidFill>
                <a:latin typeface="+mn-lt"/>
                <a:ea typeface="+mn-ea"/>
                <a:cs typeface="+mn-cs"/>
              </a:defRPr>
            </a:lvl1pPr>
            <a:lvl2pPr marL="609493" indent="0" algn="ctr" defTabSz="1218987" rtl="0" eaLnBrk="1" latinLnBrk="0" hangingPunct="1">
              <a:lnSpc>
                <a:spcPct val="90000"/>
              </a:lnSpc>
              <a:spcBef>
                <a:spcPts val="800"/>
              </a:spcBef>
              <a:buClr>
                <a:schemeClr val="accent1"/>
              </a:buClr>
              <a:buSzPct val="80000"/>
              <a:buFont typeface="Arial" pitchFamily="34" charset="0"/>
              <a:buNone/>
              <a:defRPr sz="2400" kern="1200">
                <a:solidFill>
                  <a:schemeClr val="tx1">
                    <a:tint val="75000"/>
                  </a:schemeClr>
                </a:solidFill>
                <a:latin typeface="+mn-lt"/>
                <a:ea typeface="+mn-ea"/>
                <a:cs typeface="+mn-cs"/>
              </a:defRPr>
            </a:lvl2pPr>
            <a:lvl3pPr marL="1218987" indent="0" algn="ctr" defTabSz="1218987" rtl="0" eaLnBrk="1" latinLnBrk="0" hangingPunct="1">
              <a:lnSpc>
                <a:spcPct val="90000"/>
              </a:lnSpc>
              <a:spcBef>
                <a:spcPts val="800"/>
              </a:spcBef>
              <a:buClr>
                <a:schemeClr val="accent1"/>
              </a:buClr>
              <a:buSzPct val="80000"/>
              <a:buFont typeface="Arial" pitchFamily="34" charset="0"/>
              <a:buNone/>
              <a:defRPr sz="2000" kern="1200">
                <a:solidFill>
                  <a:schemeClr val="tx1">
                    <a:tint val="75000"/>
                  </a:schemeClr>
                </a:solidFill>
                <a:latin typeface="+mn-lt"/>
                <a:ea typeface="+mn-ea"/>
                <a:cs typeface="+mn-cs"/>
              </a:defRPr>
            </a:lvl3pPr>
            <a:lvl4pPr marL="1828480" indent="0" algn="ctr" defTabSz="1218987" rtl="0" eaLnBrk="1" latinLnBrk="0" hangingPunct="1">
              <a:lnSpc>
                <a:spcPct val="90000"/>
              </a:lnSpc>
              <a:spcBef>
                <a:spcPts val="800"/>
              </a:spcBef>
              <a:buClr>
                <a:schemeClr val="accent1"/>
              </a:buClr>
              <a:buSzPct val="80000"/>
              <a:buFont typeface="Arial" pitchFamily="34" charset="0"/>
              <a:buNone/>
              <a:defRPr sz="2000" kern="1200">
                <a:solidFill>
                  <a:schemeClr val="tx1">
                    <a:tint val="75000"/>
                  </a:schemeClr>
                </a:solidFill>
                <a:latin typeface="+mn-lt"/>
                <a:ea typeface="+mn-ea"/>
                <a:cs typeface="+mn-cs"/>
              </a:defRPr>
            </a:lvl4pPr>
            <a:lvl5pPr marL="2437973" indent="0" algn="ctr" defTabSz="1218987" rtl="0" eaLnBrk="1" latinLnBrk="0" hangingPunct="1">
              <a:lnSpc>
                <a:spcPct val="90000"/>
              </a:lnSpc>
              <a:spcBef>
                <a:spcPts val="800"/>
              </a:spcBef>
              <a:buClr>
                <a:schemeClr val="accent1"/>
              </a:buClr>
              <a:buSzPct val="80000"/>
              <a:buFont typeface="Arial" pitchFamily="34" charset="0"/>
              <a:buNone/>
              <a:defRPr sz="2000" kern="1200">
                <a:solidFill>
                  <a:schemeClr val="tx1">
                    <a:tint val="75000"/>
                  </a:schemeClr>
                </a:solidFill>
                <a:latin typeface="+mn-lt"/>
                <a:ea typeface="+mn-ea"/>
                <a:cs typeface="+mn-cs"/>
              </a:defRPr>
            </a:lvl5pPr>
            <a:lvl6pPr marL="3047467" indent="0" algn="ctr" defTabSz="1218987" rtl="0" eaLnBrk="1" latinLnBrk="0" hangingPunct="1">
              <a:lnSpc>
                <a:spcPct val="90000"/>
              </a:lnSpc>
              <a:spcBef>
                <a:spcPts val="800"/>
              </a:spcBef>
              <a:buClr>
                <a:schemeClr val="accent1"/>
              </a:buClr>
              <a:buSzPct val="80000"/>
              <a:buFont typeface="Arial" pitchFamily="34" charset="0"/>
              <a:buNone/>
              <a:defRPr sz="2000" kern="1200">
                <a:solidFill>
                  <a:schemeClr val="tx1">
                    <a:tint val="75000"/>
                  </a:schemeClr>
                </a:solidFill>
                <a:latin typeface="+mn-lt"/>
                <a:ea typeface="+mn-ea"/>
                <a:cs typeface="+mn-cs"/>
              </a:defRPr>
            </a:lvl6pPr>
            <a:lvl7pPr marL="3656960" indent="0" algn="ctr" defTabSz="1218987" rtl="0" eaLnBrk="1" latinLnBrk="0" hangingPunct="1">
              <a:lnSpc>
                <a:spcPct val="90000"/>
              </a:lnSpc>
              <a:spcBef>
                <a:spcPts val="800"/>
              </a:spcBef>
              <a:buClr>
                <a:schemeClr val="accent1"/>
              </a:buClr>
              <a:buSzPct val="80000"/>
              <a:buFont typeface="Arial" pitchFamily="34" charset="0"/>
              <a:buNone/>
              <a:defRPr sz="2000" kern="1200">
                <a:solidFill>
                  <a:schemeClr val="tx1">
                    <a:tint val="75000"/>
                  </a:schemeClr>
                </a:solidFill>
                <a:latin typeface="+mn-lt"/>
                <a:ea typeface="+mn-ea"/>
                <a:cs typeface="+mn-cs"/>
              </a:defRPr>
            </a:lvl7pPr>
            <a:lvl8pPr marL="4266453" indent="0" algn="ctr" defTabSz="1218987" rtl="0" eaLnBrk="1" latinLnBrk="0" hangingPunct="1">
              <a:lnSpc>
                <a:spcPct val="90000"/>
              </a:lnSpc>
              <a:spcBef>
                <a:spcPts val="800"/>
              </a:spcBef>
              <a:buClr>
                <a:schemeClr val="accent1"/>
              </a:buClr>
              <a:buSzPct val="80000"/>
              <a:buFont typeface="Arial" pitchFamily="34" charset="0"/>
              <a:buNone/>
              <a:defRPr sz="2000" kern="1200" baseline="0">
                <a:solidFill>
                  <a:schemeClr val="tx1">
                    <a:tint val="75000"/>
                  </a:schemeClr>
                </a:solidFill>
                <a:latin typeface="+mn-lt"/>
                <a:ea typeface="+mn-ea"/>
                <a:cs typeface="+mn-cs"/>
              </a:defRPr>
            </a:lvl8pPr>
            <a:lvl9pPr marL="4875947" indent="0" algn="ctr" defTabSz="1218987" rtl="0" eaLnBrk="1" latinLnBrk="0" hangingPunct="1">
              <a:lnSpc>
                <a:spcPct val="90000"/>
              </a:lnSpc>
              <a:spcBef>
                <a:spcPts val="800"/>
              </a:spcBef>
              <a:buClr>
                <a:schemeClr val="accent1"/>
              </a:buClr>
              <a:buSzPct val="80000"/>
              <a:buFont typeface="Arial" pitchFamily="34" charset="0"/>
              <a:buNone/>
              <a:defRPr sz="2000" kern="1200" baseline="0">
                <a:solidFill>
                  <a:schemeClr val="tx1">
                    <a:tint val="75000"/>
                  </a:schemeClr>
                </a:solidFill>
                <a:latin typeface="+mn-lt"/>
                <a:ea typeface="+mn-ea"/>
                <a:cs typeface="+mn-cs"/>
              </a:defRPr>
            </a:lvl9pPr>
          </a:lstStyle>
          <a:p>
            <a:r>
              <a:rPr lang="en-US" dirty="0"/>
              <a:t>Assoc. Professor C. </a:t>
            </a:r>
            <a:r>
              <a:rPr lang="en-US" dirty="0" err="1"/>
              <a:t>Mesaritakis</a:t>
            </a:r>
            <a:endParaRPr lang="en-US" dirty="0"/>
          </a:p>
          <a:p>
            <a:endParaRPr lang="en-US" dirty="0"/>
          </a:p>
        </p:txBody>
      </p:sp>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A522-67B6-41AF-9ACF-421DB631EDF5}"/>
              </a:ext>
            </a:extLst>
          </p:cNvPr>
          <p:cNvSpPr>
            <a:spLocks noGrp="1"/>
          </p:cNvSpPr>
          <p:nvPr>
            <p:ph type="title"/>
          </p:nvPr>
        </p:nvSpPr>
        <p:spPr>
          <a:xfrm>
            <a:off x="912812" y="304800"/>
            <a:ext cx="4062942" cy="1270000"/>
          </a:xfrm>
        </p:spPr>
        <p:txBody>
          <a:bodyPr>
            <a:normAutofit fontScale="90000"/>
          </a:bodyPr>
          <a:lstStyle/>
          <a:p>
            <a:r>
              <a:rPr lang="en-US" dirty="0"/>
              <a:t>Optical Communication Networks</a:t>
            </a:r>
            <a:endParaRPr lang="el-GR" dirty="0"/>
          </a:p>
        </p:txBody>
      </p:sp>
      <p:sp>
        <p:nvSpPr>
          <p:cNvPr id="3" name="Text Placeholder 2">
            <a:extLst>
              <a:ext uri="{FF2B5EF4-FFF2-40B4-BE49-F238E27FC236}">
                <a16:creationId xmlns:a16="http://schemas.microsoft.com/office/drawing/2014/main" id="{51BB35CA-4598-452B-A31A-7537F70F91BB}"/>
              </a:ext>
            </a:extLst>
          </p:cNvPr>
          <p:cNvSpPr>
            <a:spLocks noGrp="1"/>
          </p:cNvSpPr>
          <p:nvPr>
            <p:ph type="body" sz="half" idx="2"/>
          </p:nvPr>
        </p:nvSpPr>
        <p:spPr>
          <a:xfrm>
            <a:off x="923924" y="1797052"/>
            <a:ext cx="4062942" cy="4559300"/>
          </a:xfrm>
        </p:spPr>
        <p:txBody>
          <a:bodyPr/>
          <a:lstStyle/>
          <a:p>
            <a:r>
              <a:rPr lang="en-US" b="1" dirty="0"/>
              <a:t>Five Generations</a:t>
            </a:r>
          </a:p>
          <a:p>
            <a:pPr marL="342900" indent="-342900">
              <a:buFont typeface="Arial" panose="020B0604020202020204" pitchFamily="34" charset="0"/>
              <a:buChar char="•"/>
            </a:pPr>
            <a:r>
              <a:rPr lang="en-US" dirty="0"/>
              <a:t>0.8-</a:t>
            </a:r>
            <a:r>
              <a:rPr lang="el-GR" dirty="0"/>
              <a:t>μ</a:t>
            </a:r>
            <a:r>
              <a:rPr lang="en-US" dirty="0"/>
              <a:t>m systems (1980) : </a:t>
            </a:r>
            <a:r>
              <a:rPr lang="en-US" b="1" dirty="0"/>
              <a:t>Graded-index fibers</a:t>
            </a:r>
          </a:p>
          <a:p>
            <a:pPr marL="342900" indent="-342900">
              <a:buFont typeface="Arial" panose="020B0604020202020204" pitchFamily="34" charset="0"/>
              <a:buChar char="•"/>
            </a:pPr>
            <a:r>
              <a:rPr lang="en-US" dirty="0"/>
              <a:t>1.3-</a:t>
            </a:r>
            <a:r>
              <a:rPr lang="el-GR" dirty="0"/>
              <a:t>μ</a:t>
            </a:r>
            <a:r>
              <a:rPr lang="en-US" dirty="0"/>
              <a:t>m systems (1985) </a:t>
            </a:r>
            <a:r>
              <a:rPr lang="en-US" b="1" dirty="0"/>
              <a:t>: Single-mode fibers</a:t>
            </a:r>
          </a:p>
          <a:p>
            <a:pPr marL="342900" indent="-342900">
              <a:buFont typeface="Arial" panose="020B0604020202020204" pitchFamily="34" charset="0"/>
              <a:buChar char="•"/>
            </a:pPr>
            <a:r>
              <a:rPr lang="en-US" dirty="0"/>
              <a:t>1.55-</a:t>
            </a:r>
            <a:r>
              <a:rPr lang="el-GR" dirty="0"/>
              <a:t>μ</a:t>
            </a:r>
            <a:r>
              <a:rPr lang="en-US" dirty="0"/>
              <a:t>m systems (1990) </a:t>
            </a:r>
            <a:r>
              <a:rPr lang="en-US" b="1" dirty="0"/>
              <a:t>: Single-mode lasers</a:t>
            </a:r>
          </a:p>
          <a:p>
            <a:pPr marL="342900" indent="-342900">
              <a:buFont typeface="Arial" panose="020B0604020202020204" pitchFamily="34" charset="0"/>
              <a:buChar char="•"/>
            </a:pPr>
            <a:r>
              <a:rPr lang="en-US" dirty="0"/>
              <a:t>WDM systems (1996) </a:t>
            </a:r>
            <a:r>
              <a:rPr lang="en-US" b="1" dirty="0"/>
              <a:t>: Optical amplifiers</a:t>
            </a:r>
          </a:p>
          <a:p>
            <a:pPr marL="342900" indent="-342900">
              <a:buFont typeface="Arial" panose="020B0604020202020204" pitchFamily="34" charset="0"/>
              <a:buChar char="•"/>
            </a:pPr>
            <a:r>
              <a:rPr lang="en-US" dirty="0"/>
              <a:t>L and S bands (2001) </a:t>
            </a:r>
            <a:r>
              <a:rPr lang="en-US" b="1" dirty="0"/>
              <a:t>: Raman amplification</a:t>
            </a:r>
          </a:p>
          <a:p>
            <a:pPr marL="342900" indent="-342900">
              <a:buFont typeface="Arial" panose="020B0604020202020204" pitchFamily="34" charset="0"/>
              <a:buChar char="•"/>
            </a:pPr>
            <a:endParaRPr lang="el-GR" b="1" dirty="0"/>
          </a:p>
        </p:txBody>
      </p:sp>
      <p:sp>
        <p:nvSpPr>
          <p:cNvPr id="5" name="Footer Placeholder 4">
            <a:extLst>
              <a:ext uri="{FF2B5EF4-FFF2-40B4-BE49-F238E27FC236}">
                <a16:creationId xmlns:a16="http://schemas.microsoft.com/office/drawing/2014/main" id="{54A18D8F-C437-474E-B4F2-13AF135ADB8D}"/>
              </a:ext>
            </a:extLst>
          </p:cNvPr>
          <p:cNvSpPr>
            <a:spLocks noGrp="1"/>
          </p:cNvSpPr>
          <p:nvPr>
            <p:ph type="ftr" sz="quarter" idx="11"/>
          </p:nvPr>
        </p:nvSpPr>
        <p:spPr/>
        <p:txBody>
          <a:bodyPr/>
          <a:lstStyle/>
          <a:p>
            <a:r>
              <a:rPr lang="en-US"/>
              <a:t>DEPARTMENT OF INFORMATICS &amp; TELECOMMUNICATIONS</a:t>
            </a:r>
          </a:p>
        </p:txBody>
      </p:sp>
      <p:pic>
        <p:nvPicPr>
          <p:cNvPr id="19" name="Picture 18">
            <a:extLst>
              <a:ext uri="{FF2B5EF4-FFF2-40B4-BE49-F238E27FC236}">
                <a16:creationId xmlns:a16="http://schemas.microsoft.com/office/drawing/2014/main" id="{9A205B39-2812-4391-AF06-833C8FB23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458" y="731839"/>
            <a:ext cx="6378960" cy="5211762"/>
          </a:xfrm>
          <a:prstGeom prst="rect">
            <a:avLst/>
          </a:prstGeom>
        </p:spPr>
      </p:pic>
    </p:spTree>
    <p:extLst>
      <p:ext uri="{BB962C8B-B14F-4D97-AF65-F5344CB8AC3E}">
        <p14:creationId xmlns:p14="http://schemas.microsoft.com/office/powerpoint/2010/main" val="194657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3D8EB-FE14-4E63-9664-881DF3A7C85B}"/>
              </a:ext>
            </a:extLst>
          </p:cNvPr>
          <p:cNvSpPr>
            <a:spLocks noGrp="1"/>
          </p:cNvSpPr>
          <p:nvPr>
            <p:ph type="title"/>
          </p:nvPr>
        </p:nvSpPr>
        <p:spPr>
          <a:xfrm>
            <a:off x="1245648" y="136523"/>
            <a:ext cx="10360501" cy="639763"/>
          </a:xfrm>
        </p:spPr>
        <p:txBody>
          <a:bodyPr/>
          <a:lstStyle/>
          <a:p>
            <a:r>
              <a:rPr lang="en-US" dirty="0">
                <a:solidFill>
                  <a:schemeClr val="accent1"/>
                </a:solidFill>
              </a:rPr>
              <a:t>The Optical Spectrum in Telecommunications</a:t>
            </a:r>
            <a:endParaRPr lang="el-GR" dirty="0">
              <a:solidFill>
                <a:schemeClr val="accent1"/>
              </a:solidFill>
            </a:endParaRPr>
          </a:p>
        </p:txBody>
      </p:sp>
      <p:pic>
        <p:nvPicPr>
          <p:cNvPr id="6" name="Content Placeholder 5">
            <a:extLst>
              <a:ext uri="{FF2B5EF4-FFF2-40B4-BE49-F238E27FC236}">
                <a16:creationId xmlns:a16="http://schemas.microsoft.com/office/drawing/2014/main" id="{EDF1ADE1-3BED-4C4C-8266-813161CB2C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9696" y="947018"/>
            <a:ext cx="6849431" cy="5277587"/>
          </a:xfrm>
        </p:spPr>
      </p:pic>
      <p:sp>
        <p:nvSpPr>
          <p:cNvPr id="4" name="Footer Placeholder 3">
            <a:extLst>
              <a:ext uri="{FF2B5EF4-FFF2-40B4-BE49-F238E27FC236}">
                <a16:creationId xmlns:a16="http://schemas.microsoft.com/office/drawing/2014/main" id="{96BAFCF7-33BA-4C9D-BFCE-7D1CEAD763B4}"/>
              </a:ext>
            </a:extLst>
          </p:cNvPr>
          <p:cNvSpPr>
            <a:spLocks noGrp="1"/>
          </p:cNvSpPr>
          <p:nvPr>
            <p:ph type="ftr" sz="quarter" idx="11"/>
          </p:nvPr>
        </p:nvSpPr>
        <p:spPr/>
        <p:txBody>
          <a:bodyPr/>
          <a:lstStyle/>
          <a:p>
            <a:r>
              <a:rPr lang="en-US"/>
              <a:t>DEPARTMENT OF INFORMATICS &amp; TELECOMMUNICATIONS</a:t>
            </a:r>
          </a:p>
        </p:txBody>
      </p:sp>
    </p:spTree>
    <p:extLst>
      <p:ext uri="{BB962C8B-B14F-4D97-AF65-F5344CB8AC3E}">
        <p14:creationId xmlns:p14="http://schemas.microsoft.com/office/powerpoint/2010/main" val="59767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D752-04B4-4EA3-8D01-7E1A3A5C0BFC}"/>
              </a:ext>
            </a:extLst>
          </p:cNvPr>
          <p:cNvSpPr>
            <a:spLocks noGrp="1"/>
          </p:cNvSpPr>
          <p:nvPr>
            <p:ph type="title"/>
          </p:nvPr>
        </p:nvSpPr>
        <p:spPr>
          <a:xfrm>
            <a:off x="1218883" y="136523"/>
            <a:ext cx="10360501" cy="792163"/>
          </a:xfrm>
        </p:spPr>
        <p:txBody>
          <a:bodyPr/>
          <a:lstStyle/>
          <a:p>
            <a:r>
              <a:rPr lang="en-US" dirty="0">
                <a:solidFill>
                  <a:schemeClr val="accent1"/>
                </a:solidFill>
              </a:rPr>
              <a:t>The Basic Optical System</a:t>
            </a:r>
            <a:endParaRPr lang="el-GR" dirty="0">
              <a:solidFill>
                <a:schemeClr val="accent1"/>
              </a:solidFill>
            </a:endParaRPr>
          </a:p>
        </p:txBody>
      </p:sp>
      <p:pic>
        <p:nvPicPr>
          <p:cNvPr id="6" name="Content Placeholder 5">
            <a:extLst>
              <a:ext uri="{FF2B5EF4-FFF2-40B4-BE49-F238E27FC236}">
                <a16:creationId xmlns:a16="http://schemas.microsoft.com/office/drawing/2014/main" id="{CEDB0A15-6866-4037-8DD5-F17AD7C605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6650" y="1009649"/>
            <a:ext cx="8015523" cy="5171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AFFC5539-52F3-490F-861D-9A55C5335CC1}"/>
              </a:ext>
            </a:extLst>
          </p:cNvPr>
          <p:cNvSpPr>
            <a:spLocks noGrp="1"/>
          </p:cNvSpPr>
          <p:nvPr>
            <p:ph type="ftr" sz="quarter" idx="11"/>
          </p:nvPr>
        </p:nvSpPr>
        <p:spPr/>
        <p:txBody>
          <a:bodyPr/>
          <a:lstStyle/>
          <a:p>
            <a:r>
              <a:rPr lang="en-US"/>
              <a:t>DEPARTMENT OF INFORMATICS &amp; TELECOMMUNICATIONS</a:t>
            </a:r>
          </a:p>
        </p:txBody>
      </p:sp>
    </p:spTree>
    <p:extLst>
      <p:ext uri="{BB962C8B-B14F-4D97-AF65-F5344CB8AC3E}">
        <p14:creationId xmlns:p14="http://schemas.microsoft.com/office/powerpoint/2010/main" val="304774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95BD-A4D9-4D24-9F9F-37171C47A8B1}"/>
              </a:ext>
            </a:extLst>
          </p:cNvPr>
          <p:cNvSpPr>
            <a:spLocks noGrp="1"/>
          </p:cNvSpPr>
          <p:nvPr>
            <p:ph type="title"/>
          </p:nvPr>
        </p:nvSpPr>
        <p:spPr>
          <a:xfrm>
            <a:off x="1229995" y="178495"/>
            <a:ext cx="10360501" cy="563563"/>
          </a:xfrm>
        </p:spPr>
        <p:txBody>
          <a:bodyPr>
            <a:normAutofit fontScale="90000"/>
          </a:bodyPr>
          <a:lstStyle/>
          <a:p>
            <a:r>
              <a:rPr lang="en-US" dirty="0">
                <a:solidFill>
                  <a:schemeClr val="accent1"/>
                </a:solidFill>
              </a:rPr>
              <a:t>LI-FI (Light-Fidelity)</a:t>
            </a:r>
            <a:endParaRPr lang="el-GR" dirty="0">
              <a:solidFill>
                <a:schemeClr val="accent1"/>
              </a:solidFill>
            </a:endParaRPr>
          </a:p>
        </p:txBody>
      </p:sp>
      <p:sp>
        <p:nvSpPr>
          <p:cNvPr id="3" name="Content Placeholder 2">
            <a:extLst>
              <a:ext uri="{FF2B5EF4-FFF2-40B4-BE49-F238E27FC236}">
                <a16:creationId xmlns:a16="http://schemas.microsoft.com/office/drawing/2014/main" id="{166E2C7B-4D55-424E-A1E7-84243AE1A6FA}"/>
              </a:ext>
            </a:extLst>
          </p:cNvPr>
          <p:cNvSpPr>
            <a:spLocks noGrp="1"/>
          </p:cNvSpPr>
          <p:nvPr>
            <p:ph idx="1"/>
          </p:nvPr>
        </p:nvSpPr>
        <p:spPr>
          <a:xfrm>
            <a:off x="1218883" y="838200"/>
            <a:ext cx="10360501" cy="5325869"/>
          </a:xfrm>
        </p:spPr>
        <p:txBody>
          <a:bodyPr>
            <a:normAutofit fontScale="92500" lnSpcReduction="20000"/>
          </a:bodyPr>
          <a:lstStyle/>
          <a:p>
            <a:r>
              <a:rPr lang="en-US" dirty="0"/>
              <a:t>LI-FI is transmission of data through illumination, sending data through a LED light bulb that varies intensity faster than human eye can follow.</a:t>
            </a:r>
          </a:p>
          <a:p>
            <a:r>
              <a:rPr lang="en-US" dirty="0"/>
              <a:t>Benefits</a:t>
            </a:r>
          </a:p>
          <a:p>
            <a:pPr lvl="1">
              <a:buFont typeface="Wingdings" panose="05000000000000000000" pitchFamily="2" charset="2"/>
              <a:buChar char="v"/>
            </a:pPr>
            <a:r>
              <a:rPr lang="en-US" dirty="0"/>
              <a:t>Transfer speed (&gt;1Gbps)</a:t>
            </a:r>
          </a:p>
          <a:p>
            <a:pPr lvl="1">
              <a:buFont typeface="Wingdings" panose="05000000000000000000" pitchFamily="2" charset="2"/>
              <a:buChar char="v"/>
            </a:pPr>
            <a:r>
              <a:rPr lang="en-US" dirty="0"/>
              <a:t>Visible light spectrum has</a:t>
            </a:r>
            <a:br>
              <a:rPr lang="en-US" dirty="0"/>
            </a:br>
            <a:r>
              <a:rPr lang="en-US" dirty="0"/>
              <a:t>10,000 time broad spectrum</a:t>
            </a:r>
            <a:br>
              <a:rPr lang="en-US" dirty="0"/>
            </a:br>
            <a:r>
              <a:rPr lang="en-US" dirty="0"/>
              <a:t>in comparison to radio waves.</a:t>
            </a:r>
          </a:p>
          <a:p>
            <a:pPr lvl="1">
              <a:buFont typeface="Wingdings" panose="05000000000000000000" pitchFamily="2" charset="2"/>
              <a:buChar char="v"/>
            </a:pPr>
            <a:r>
              <a:rPr lang="en-US" dirty="0"/>
              <a:t>Cheaper than Wi-Fi because </a:t>
            </a:r>
            <a:br>
              <a:rPr lang="en-US" dirty="0"/>
            </a:br>
            <a:r>
              <a:rPr lang="en-US" dirty="0"/>
              <a:t>free band doesn’t need license</a:t>
            </a:r>
            <a:br>
              <a:rPr lang="en-US" dirty="0"/>
            </a:br>
            <a:r>
              <a:rPr lang="en-US" dirty="0"/>
              <a:t>and it uses light.</a:t>
            </a:r>
          </a:p>
          <a:p>
            <a:r>
              <a:rPr lang="en-US" dirty="0"/>
              <a:t>Current Limitations</a:t>
            </a:r>
          </a:p>
          <a:p>
            <a:pPr lvl="1">
              <a:buFont typeface="Wingdings" panose="05000000000000000000" pitchFamily="2" charset="2"/>
              <a:buChar char="v"/>
            </a:pPr>
            <a:r>
              <a:rPr lang="en-US" dirty="0"/>
              <a:t>Interferences from external light </a:t>
            </a:r>
            <a:br>
              <a:rPr lang="en-US" dirty="0"/>
            </a:br>
            <a:r>
              <a:rPr lang="en-US" dirty="0"/>
              <a:t>sources (e.g., sun ,light bulbs).</a:t>
            </a:r>
          </a:p>
          <a:p>
            <a:pPr lvl="1">
              <a:buFont typeface="Wingdings" panose="05000000000000000000" pitchFamily="2" charset="2"/>
              <a:buChar char="v"/>
            </a:pPr>
            <a:r>
              <a:rPr lang="en-US" dirty="0"/>
              <a:t>How the receiving device will transmit</a:t>
            </a:r>
            <a:br>
              <a:rPr lang="en-US" dirty="0"/>
            </a:br>
            <a:r>
              <a:rPr lang="en-US" dirty="0"/>
              <a:t>back to the transmitter ?</a:t>
            </a:r>
          </a:p>
          <a:p>
            <a:pPr lvl="1">
              <a:buFont typeface="Wingdings" panose="05000000000000000000" pitchFamily="2" charset="2"/>
              <a:buChar char="v"/>
            </a:pPr>
            <a:r>
              <a:rPr lang="en-US" dirty="0"/>
              <a:t>Li-Fi requires line of sight.</a:t>
            </a:r>
          </a:p>
          <a:p>
            <a:pPr>
              <a:buFont typeface="Wingdings" panose="05000000000000000000" pitchFamily="2" charset="2"/>
              <a:buChar char="v"/>
            </a:pPr>
            <a:endParaRPr lang="en-US" dirty="0"/>
          </a:p>
        </p:txBody>
      </p:sp>
      <p:sp>
        <p:nvSpPr>
          <p:cNvPr id="4" name="Footer Placeholder 3">
            <a:extLst>
              <a:ext uri="{FF2B5EF4-FFF2-40B4-BE49-F238E27FC236}">
                <a16:creationId xmlns:a16="http://schemas.microsoft.com/office/drawing/2014/main" id="{B5FD5F41-C8EE-4335-A086-862D5802107A}"/>
              </a:ext>
            </a:extLst>
          </p:cNvPr>
          <p:cNvSpPr>
            <a:spLocks noGrp="1"/>
          </p:cNvSpPr>
          <p:nvPr>
            <p:ph type="ftr" sz="quarter" idx="11"/>
          </p:nvPr>
        </p:nvSpPr>
        <p:spPr/>
        <p:txBody>
          <a:bodyPr/>
          <a:lstStyle/>
          <a:p>
            <a:r>
              <a:rPr lang="en-US"/>
              <a:t>DEPARTMENT OF INFORMATICS &amp; TELECOMMUNICATIONS</a:t>
            </a:r>
          </a:p>
        </p:txBody>
      </p:sp>
      <p:pic>
        <p:nvPicPr>
          <p:cNvPr id="6" name="Picture 5">
            <a:extLst>
              <a:ext uri="{FF2B5EF4-FFF2-40B4-BE49-F238E27FC236}">
                <a16:creationId xmlns:a16="http://schemas.microsoft.com/office/drawing/2014/main" id="{C1A18D85-0D75-430A-8630-64A8BA204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5412" y="2209800"/>
            <a:ext cx="5271605" cy="3611369"/>
          </a:xfrm>
          <a:prstGeom prst="rect">
            <a:avLst/>
          </a:prstGeom>
        </p:spPr>
      </p:pic>
    </p:spTree>
    <p:extLst>
      <p:ext uri="{BB962C8B-B14F-4D97-AF65-F5344CB8AC3E}">
        <p14:creationId xmlns:p14="http://schemas.microsoft.com/office/powerpoint/2010/main" val="110611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7AB88-F312-4243-8ED3-4B74FD8AEBE1}"/>
              </a:ext>
            </a:extLst>
          </p:cNvPr>
          <p:cNvSpPr>
            <a:spLocks noGrp="1"/>
          </p:cNvSpPr>
          <p:nvPr>
            <p:ph type="title"/>
          </p:nvPr>
        </p:nvSpPr>
        <p:spPr>
          <a:xfrm>
            <a:off x="1218883" y="274638"/>
            <a:ext cx="10360501" cy="599880"/>
          </a:xfrm>
        </p:spPr>
        <p:txBody>
          <a:bodyPr>
            <a:normAutofit fontScale="90000"/>
          </a:bodyPr>
          <a:lstStyle/>
          <a:p>
            <a:r>
              <a:rPr lang="en-US" dirty="0">
                <a:solidFill>
                  <a:schemeClr val="accent1"/>
                </a:solidFill>
              </a:rPr>
              <a:t>Silicon-Photonics Market - Size</a:t>
            </a:r>
            <a:endParaRPr lang="el-GR" dirty="0">
              <a:solidFill>
                <a:schemeClr val="accent1"/>
              </a:solidFill>
            </a:endParaRPr>
          </a:p>
        </p:txBody>
      </p:sp>
      <p:sp>
        <p:nvSpPr>
          <p:cNvPr id="4" name="Footer Placeholder 3">
            <a:extLst>
              <a:ext uri="{FF2B5EF4-FFF2-40B4-BE49-F238E27FC236}">
                <a16:creationId xmlns:a16="http://schemas.microsoft.com/office/drawing/2014/main" id="{9BF75D4F-B67B-4CB4-A5F8-585D72DAD727}"/>
              </a:ext>
            </a:extLst>
          </p:cNvPr>
          <p:cNvSpPr>
            <a:spLocks noGrp="1"/>
          </p:cNvSpPr>
          <p:nvPr>
            <p:ph type="ftr" sz="quarter" idx="11"/>
          </p:nvPr>
        </p:nvSpPr>
        <p:spPr/>
        <p:txBody>
          <a:bodyPr/>
          <a:lstStyle/>
          <a:p>
            <a:r>
              <a:rPr lang="en-US"/>
              <a:t>DEPARTMENT OF INFORMATICS &amp; TELECOMMUNICATIONS</a:t>
            </a:r>
          </a:p>
        </p:txBody>
      </p:sp>
      <p:sp>
        <p:nvSpPr>
          <p:cNvPr id="8" name="Content Placeholder 7">
            <a:extLst>
              <a:ext uri="{FF2B5EF4-FFF2-40B4-BE49-F238E27FC236}">
                <a16:creationId xmlns:a16="http://schemas.microsoft.com/office/drawing/2014/main" id="{E1FE2539-B63E-43BA-9418-50671079D48B}"/>
              </a:ext>
            </a:extLst>
          </p:cNvPr>
          <p:cNvSpPr>
            <a:spLocks noGrp="1"/>
          </p:cNvSpPr>
          <p:nvPr>
            <p:ph idx="1"/>
          </p:nvPr>
        </p:nvSpPr>
        <p:spPr>
          <a:xfrm>
            <a:off x="1218883" y="1066800"/>
            <a:ext cx="10360501" cy="5097269"/>
          </a:xfrm>
        </p:spPr>
        <p:txBody>
          <a:bodyPr>
            <a:normAutofit lnSpcReduction="10000"/>
          </a:bodyPr>
          <a:lstStyle/>
          <a:p>
            <a:endParaRPr lang="en-US" dirty="0"/>
          </a:p>
          <a:p>
            <a:endParaRPr lang="en-US" dirty="0"/>
          </a:p>
          <a:p>
            <a:endParaRPr lang="en-US" dirty="0"/>
          </a:p>
          <a:p>
            <a:endParaRPr lang="en-US" dirty="0"/>
          </a:p>
          <a:p>
            <a:endParaRPr lang="en-US"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Global Silicon Photonics Market, By Components (Active Components, Passive Components), By Product (RF Circuit, Optical Engine) By Application (Commercial, Telecommunications, Data Communication, Consumer Electronics) – Forecast to 2023 – Source: Reuters</a:t>
            </a:r>
            <a:endParaRPr lang="el-GR" sz="2000" dirty="0"/>
          </a:p>
        </p:txBody>
      </p:sp>
      <p:pic>
        <p:nvPicPr>
          <p:cNvPr id="10" name="Picture 9">
            <a:extLst>
              <a:ext uri="{FF2B5EF4-FFF2-40B4-BE49-F238E27FC236}">
                <a16:creationId xmlns:a16="http://schemas.microsoft.com/office/drawing/2014/main" id="{5A248747-FE53-476F-9631-F56BC8D22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612" y="1079500"/>
            <a:ext cx="6350687" cy="3896958"/>
          </a:xfrm>
          <a:prstGeom prst="rect">
            <a:avLst/>
          </a:prstGeom>
        </p:spPr>
      </p:pic>
    </p:spTree>
    <p:extLst>
      <p:ext uri="{BB962C8B-B14F-4D97-AF65-F5344CB8AC3E}">
        <p14:creationId xmlns:p14="http://schemas.microsoft.com/office/powerpoint/2010/main" val="37064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3484-74E8-444F-BB34-586E4B1B92E8}"/>
              </a:ext>
            </a:extLst>
          </p:cNvPr>
          <p:cNvSpPr>
            <a:spLocks noGrp="1"/>
          </p:cNvSpPr>
          <p:nvPr>
            <p:ph type="title"/>
          </p:nvPr>
        </p:nvSpPr>
        <p:spPr>
          <a:xfrm>
            <a:off x="1229995" y="82355"/>
            <a:ext cx="10360501" cy="527246"/>
          </a:xfrm>
        </p:spPr>
        <p:txBody>
          <a:bodyPr>
            <a:normAutofit fontScale="90000"/>
          </a:bodyPr>
          <a:lstStyle/>
          <a:p>
            <a:r>
              <a:rPr lang="en-US" dirty="0">
                <a:solidFill>
                  <a:schemeClr val="accent1"/>
                </a:solidFill>
              </a:rPr>
              <a:t>Neuromorphic Processors</a:t>
            </a:r>
            <a:endParaRPr lang="el-GR" dirty="0">
              <a:solidFill>
                <a:schemeClr val="accent1"/>
              </a:solidFill>
            </a:endParaRPr>
          </a:p>
        </p:txBody>
      </p:sp>
      <p:sp>
        <p:nvSpPr>
          <p:cNvPr id="3" name="Content Placeholder 2">
            <a:extLst>
              <a:ext uri="{FF2B5EF4-FFF2-40B4-BE49-F238E27FC236}">
                <a16:creationId xmlns:a16="http://schemas.microsoft.com/office/drawing/2014/main" id="{F9824550-78A1-49FD-B166-AD64B952C00F}"/>
              </a:ext>
            </a:extLst>
          </p:cNvPr>
          <p:cNvSpPr>
            <a:spLocks noGrp="1"/>
          </p:cNvSpPr>
          <p:nvPr>
            <p:ph idx="1"/>
          </p:nvPr>
        </p:nvSpPr>
        <p:spPr>
          <a:xfrm>
            <a:off x="1241107" y="798318"/>
            <a:ext cx="10360501" cy="2249682"/>
          </a:xfrm>
        </p:spPr>
        <p:txBody>
          <a:bodyPr>
            <a:normAutofit fontScale="70000" lnSpcReduction="20000"/>
          </a:bodyPr>
          <a:lstStyle/>
          <a:p>
            <a:r>
              <a:rPr lang="en-US" dirty="0"/>
              <a:t>Driven in part by incipient limitations in aspects of Moore’s law, there has recently been a renewed investigation of non-von Neumann architectures based on biological neural systems.</a:t>
            </a:r>
          </a:p>
          <a:p>
            <a:r>
              <a:rPr lang="en-US" dirty="0"/>
              <a:t>Why Photonics ? – Low power consumption, ultra-fast processing , high communication bandwidth, low crosstalk.</a:t>
            </a:r>
          </a:p>
          <a:p>
            <a:r>
              <a:rPr lang="en-US" dirty="0"/>
              <a:t>Ultrafast cognitive computing or photonic spike processing represents a broad domain of applications where quick, temporally precise, and robust systems are necessary, including: adaptive control, learning, perception, motion control, sensory processing, autonomous robotics, and cognitive processing of the radio frequency (RF) spectrum. </a:t>
            </a:r>
          </a:p>
          <a:p>
            <a:endParaRPr lang="en-US" dirty="0"/>
          </a:p>
          <a:p>
            <a:pPr marL="0" indent="0">
              <a:buNone/>
            </a:pPr>
            <a:endParaRPr lang="en-US" dirty="0"/>
          </a:p>
          <a:p>
            <a:endParaRPr lang="el-GR" dirty="0"/>
          </a:p>
        </p:txBody>
      </p:sp>
      <p:sp>
        <p:nvSpPr>
          <p:cNvPr id="4" name="Footer Placeholder 3">
            <a:extLst>
              <a:ext uri="{FF2B5EF4-FFF2-40B4-BE49-F238E27FC236}">
                <a16:creationId xmlns:a16="http://schemas.microsoft.com/office/drawing/2014/main" id="{63891010-2ADF-4A39-BB92-CB0263D35115}"/>
              </a:ext>
            </a:extLst>
          </p:cNvPr>
          <p:cNvSpPr>
            <a:spLocks noGrp="1"/>
          </p:cNvSpPr>
          <p:nvPr>
            <p:ph type="ftr" sz="quarter" idx="11"/>
          </p:nvPr>
        </p:nvSpPr>
        <p:spPr/>
        <p:txBody>
          <a:bodyPr/>
          <a:lstStyle/>
          <a:p>
            <a:r>
              <a:rPr lang="en-US"/>
              <a:t>DEPARTMENT OF INFORMATICS &amp; TELECOMMUNICATIONS</a:t>
            </a:r>
          </a:p>
        </p:txBody>
      </p:sp>
      <p:pic>
        <p:nvPicPr>
          <p:cNvPr id="8" name="Picture 7">
            <a:extLst>
              <a:ext uri="{FF2B5EF4-FFF2-40B4-BE49-F238E27FC236}">
                <a16:creationId xmlns:a16="http://schemas.microsoft.com/office/drawing/2014/main" id="{4D2AE7A8-A942-4C51-8774-A2163BC37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012" y="3067050"/>
            <a:ext cx="3250398" cy="2804304"/>
          </a:xfrm>
          <a:prstGeom prst="rect">
            <a:avLst/>
          </a:prstGeom>
        </p:spPr>
      </p:pic>
      <p:pic>
        <p:nvPicPr>
          <p:cNvPr id="6" name="Picture 2" descr="Related image">
            <a:extLst>
              <a:ext uri="{FF2B5EF4-FFF2-40B4-BE49-F238E27FC236}">
                <a16:creationId xmlns:a16="http://schemas.microsoft.com/office/drawing/2014/main" id="{622E8596-5726-5E46-986B-6DC9C2E1855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1369" y="3377474"/>
            <a:ext cx="2199127" cy="21834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IBM TrueNorth">
            <a:extLst>
              <a:ext uri="{FF2B5EF4-FFF2-40B4-BE49-F238E27FC236}">
                <a16:creationId xmlns:a16="http://schemas.microsoft.com/office/drawing/2014/main" id="{8742FBF4-BA43-594B-80F6-7685EA543F2A}"/>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12763" t="20462" b="16299"/>
          <a:stretch/>
        </p:blipFill>
        <p:spPr bwMode="auto">
          <a:xfrm>
            <a:off x="4891778" y="3377474"/>
            <a:ext cx="4330736" cy="218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8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FE6FF-07A0-4306-B180-E2DE0716024F}"/>
              </a:ext>
            </a:extLst>
          </p:cNvPr>
          <p:cNvSpPr>
            <a:spLocks noGrp="1"/>
          </p:cNvSpPr>
          <p:nvPr>
            <p:ph type="title"/>
          </p:nvPr>
        </p:nvSpPr>
        <p:spPr>
          <a:xfrm>
            <a:off x="1204595" y="54168"/>
            <a:ext cx="10360501" cy="543621"/>
          </a:xfrm>
        </p:spPr>
        <p:txBody>
          <a:bodyPr>
            <a:normAutofit fontScale="90000"/>
          </a:bodyPr>
          <a:lstStyle/>
          <a:p>
            <a:r>
              <a:rPr lang="en-US" dirty="0">
                <a:solidFill>
                  <a:schemeClr val="accent1"/>
                </a:solidFill>
              </a:rPr>
              <a:t>Photonic Physical Layer Security</a:t>
            </a:r>
            <a:endParaRPr lang="el-GR" dirty="0">
              <a:solidFill>
                <a:schemeClr val="accent1"/>
              </a:solidFill>
            </a:endParaRPr>
          </a:p>
        </p:txBody>
      </p:sp>
      <p:sp>
        <p:nvSpPr>
          <p:cNvPr id="3" name="Content Placeholder 2">
            <a:extLst>
              <a:ext uri="{FF2B5EF4-FFF2-40B4-BE49-F238E27FC236}">
                <a16:creationId xmlns:a16="http://schemas.microsoft.com/office/drawing/2014/main" id="{090C0B41-CA1F-4836-B69F-4DAA3435AAA5}"/>
              </a:ext>
            </a:extLst>
          </p:cNvPr>
          <p:cNvSpPr>
            <a:spLocks noGrp="1"/>
          </p:cNvSpPr>
          <p:nvPr>
            <p:ph idx="1"/>
          </p:nvPr>
        </p:nvSpPr>
        <p:spPr>
          <a:xfrm>
            <a:off x="1204595" y="693932"/>
            <a:ext cx="10360501" cy="2201668"/>
          </a:xfrm>
        </p:spPr>
        <p:txBody>
          <a:bodyPr>
            <a:normAutofit fontScale="77500" lnSpcReduction="20000"/>
          </a:bodyPr>
          <a:lstStyle/>
          <a:p>
            <a:r>
              <a:rPr lang="en-US" dirty="0"/>
              <a:t>A PUF (Physical Unclonable Function) is a physical fingerprint that serves as a unique identity for a semiconductor device. They depend on random physical factors introduced during manufacturing. These factors are unpredictable and uncontrollable, which makes it virtually impossible to duplicate or clone the structure. </a:t>
            </a:r>
          </a:p>
          <a:p>
            <a:r>
              <a:rPr lang="en-US" dirty="0"/>
              <a:t>Applications : cryptographic key generation, software-hardware interconnection, authentication tokens, shield systems against code-reuse attacks.</a:t>
            </a:r>
          </a:p>
          <a:p>
            <a:endParaRPr lang="el-GR" dirty="0"/>
          </a:p>
        </p:txBody>
      </p:sp>
      <p:sp>
        <p:nvSpPr>
          <p:cNvPr id="4" name="Footer Placeholder 3">
            <a:extLst>
              <a:ext uri="{FF2B5EF4-FFF2-40B4-BE49-F238E27FC236}">
                <a16:creationId xmlns:a16="http://schemas.microsoft.com/office/drawing/2014/main" id="{EBF8335C-9B5B-4540-B89A-7F395AF2FD95}"/>
              </a:ext>
            </a:extLst>
          </p:cNvPr>
          <p:cNvSpPr>
            <a:spLocks noGrp="1"/>
          </p:cNvSpPr>
          <p:nvPr>
            <p:ph type="ftr" sz="quarter" idx="11"/>
          </p:nvPr>
        </p:nvSpPr>
        <p:spPr/>
        <p:txBody>
          <a:bodyPr/>
          <a:lstStyle/>
          <a:p>
            <a:r>
              <a:rPr lang="en-US"/>
              <a:t>DEPARTMENT OF INFORMATICS &amp; TELECOMMUNICATIONS</a:t>
            </a:r>
          </a:p>
        </p:txBody>
      </p:sp>
      <p:pic>
        <p:nvPicPr>
          <p:cNvPr id="8" name="Picture 7">
            <a:extLst>
              <a:ext uri="{FF2B5EF4-FFF2-40B4-BE49-F238E27FC236}">
                <a16:creationId xmlns:a16="http://schemas.microsoft.com/office/drawing/2014/main" id="{64D67CEF-9229-47F8-8096-D460634DD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096" y="3025779"/>
            <a:ext cx="8014632" cy="3048000"/>
          </a:xfrm>
          <a:prstGeom prst="rect">
            <a:avLst/>
          </a:prstGeom>
        </p:spPr>
      </p:pic>
    </p:spTree>
    <p:extLst>
      <p:ext uri="{BB962C8B-B14F-4D97-AF65-F5344CB8AC3E}">
        <p14:creationId xmlns:p14="http://schemas.microsoft.com/office/powerpoint/2010/main" val="1519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FE6FF-07A0-4306-B180-E2DE0716024F}"/>
              </a:ext>
            </a:extLst>
          </p:cNvPr>
          <p:cNvSpPr>
            <a:spLocks noGrp="1"/>
          </p:cNvSpPr>
          <p:nvPr>
            <p:ph type="title"/>
          </p:nvPr>
        </p:nvSpPr>
        <p:spPr>
          <a:xfrm>
            <a:off x="1204595" y="54168"/>
            <a:ext cx="10360501" cy="543621"/>
          </a:xfrm>
        </p:spPr>
        <p:txBody>
          <a:bodyPr>
            <a:normAutofit fontScale="90000"/>
          </a:bodyPr>
          <a:lstStyle/>
          <a:p>
            <a:r>
              <a:rPr lang="en-US" dirty="0">
                <a:solidFill>
                  <a:schemeClr val="accent1"/>
                </a:solidFill>
              </a:rPr>
              <a:t>Photonic Encryption: Chaos Dynamics</a:t>
            </a:r>
            <a:endParaRPr lang="el-GR" dirty="0">
              <a:solidFill>
                <a:schemeClr val="accent1"/>
              </a:solidFill>
            </a:endParaRPr>
          </a:p>
        </p:txBody>
      </p:sp>
      <p:sp>
        <p:nvSpPr>
          <p:cNvPr id="3" name="Content Placeholder 2">
            <a:extLst>
              <a:ext uri="{FF2B5EF4-FFF2-40B4-BE49-F238E27FC236}">
                <a16:creationId xmlns:a16="http://schemas.microsoft.com/office/drawing/2014/main" id="{090C0B41-CA1F-4836-B69F-4DAA3435AAA5}"/>
              </a:ext>
            </a:extLst>
          </p:cNvPr>
          <p:cNvSpPr>
            <a:spLocks noGrp="1"/>
          </p:cNvSpPr>
          <p:nvPr>
            <p:ph idx="1"/>
          </p:nvPr>
        </p:nvSpPr>
        <p:spPr>
          <a:xfrm>
            <a:off x="1204595" y="693931"/>
            <a:ext cx="10360501" cy="2913449"/>
          </a:xfrm>
        </p:spPr>
        <p:txBody>
          <a:bodyPr>
            <a:normAutofit lnSpcReduction="10000"/>
          </a:bodyPr>
          <a:lstStyle/>
          <a:p>
            <a:r>
              <a:rPr lang="en-US" dirty="0"/>
              <a:t>Use photonic sources as nonlinear coupled systems that generate complex outputs</a:t>
            </a:r>
          </a:p>
          <a:p>
            <a:r>
              <a:rPr lang="en-US" dirty="0"/>
              <a:t>Seem random they deterministic </a:t>
            </a:r>
            <a:r>
              <a:rPr lang="en-US" dirty="0">
                <a:sym typeface="Wingdings" pitchFamily="2" charset="2"/>
              </a:rPr>
              <a:t> rely on the physical properties of the photonic system</a:t>
            </a:r>
          </a:p>
          <a:p>
            <a:r>
              <a:rPr lang="en-US" dirty="0">
                <a:sym typeface="Wingdings" pitchFamily="2" charset="2"/>
              </a:rPr>
              <a:t>Cannot be predicted</a:t>
            </a:r>
          </a:p>
          <a:p>
            <a:r>
              <a:rPr lang="en-US" dirty="0">
                <a:sym typeface="Wingdings" pitchFamily="2" charset="2"/>
              </a:rPr>
              <a:t>Ultra-high bandwidth</a:t>
            </a:r>
            <a:endParaRPr lang="el-GR" dirty="0"/>
          </a:p>
        </p:txBody>
      </p:sp>
      <p:sp>
        <p:nvSpPr>
          <p:cNvPr id="4" name="Footer Placeholder 3">
            <a:extLst>
              <a:ext uri="{FF2B5EF4-FFF2-40B4-BE49-F238E27FC236}">
                <a16:creationId xmlns:a16="http://schemas.microsoft.com/office/drawing/2014/main" id="{EBF8335C-9B5B-4540-B89A-7F395AF2FD95}"/>
              </a:ext>
            </a:extLst>
          </p:cNvPr>
          <p:cNvSpPr>
            <a:spLocks noGrp="1"/>
          </p:cNvSpPr>
          <p:nvPr>
            <p:ph type="ftr" sz="quarter" idx="11"/>
          </p:nvPr>
        </p:nvSpPr>
        <p:spPr/>
        <p:txBody>
          <a:bodyPr/>
          <a:lstStyle/>
          <a:p>
            <a:r>
              <a:rPr lang="en-US"/>
              <a:t>DEPARTMENT OF INFORMATICS &amp; TELECOMMUNICATIONS</a:t>
            </a:r>
          </a:p>
        </p:txBody>
      </p:sp>
      <p:pic>
        <p:nvPicPr>
          <p:cNvPr id="7" name="Picture 2" descr="D:\APOSTOLIS\My Papers\Nature Photonics 2015 - Laser networks\SPIE - MESH - 8 lasers.tif">
            <a:extLst>
              <a:ext uri="{FF2B5EF4-FFF2-40B4-BE49-F238E27FC236}">
                <a16:creationId xmlns:a16="http://schemas.microsoft.com/office/drawing/2014/main" id="{F6676E49-728B-CB48-9FBA-464547ACA501}"/>
              </a:ext>
            </a:extLst>
          </p:cNvPr>
          <p:cNvPicPr>
            <a:picLocks noChangeAspect="1" noChangeArrowheads="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79412" y="4014398"/>
            <a:ext cx="5358723" cy="1934935"/>
          </a:xfrm>
          <a:prstGeom prst="rect">
            <a:avLst/>
          </a:prstGeom>
          <a:noFill/>
        </p:spPr>
      </p:pic>
      <p:pic>
        <p:nvPicPr>
          <p:cNvPr id="9" name="Picture 2">
            <a:extLst>
              <a:ext uri="{FF2B5EF4-FFF2-40B4-BE49-F238E27FC236}">
                <a16:creationId xmlns:a16="http://schemas.microsoft.com/office/drawing/2014/main" id="{9A24FE90-FF5B-2A4F-A54C-75F218B95D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42740" y="3449667"/>
            <a:ext cx="1240412" cy="1129462"/>
          </a:xfrm>
          <a:prstGeom prst="rect">
            <a:avLst/>
          </a:prstGeom>
          <a:noFill/>
          <a:ln w="22225">
            <a:solidFill>
              <a:schemeClr val="accent1"/>
            </a:solidFill>
            <a:prstDash val="sysDash"/>
            <a:miter lim="800000"/>
            <a:headEnd/>
            <a:tailEnd/>
          </a:ln>
        </p:spPr>
      </p:pic>
      <p:pic>
        <p:nvPicPr>
          <p:cNvPr id="10" name="Picture 2">
            <a:extLst>
              <a:ext uri="{FF2B5EF4-FFF2-40B4-BE49-F238E27FC236}">
                <a16:creationId xmlns:a16="http://schemas.microsoft.com/office/drawing/2014/main" id="{154E77A7-7F0F-884A-8C07-5FEFD1F824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2019" y="3607381"/>
            <a:ext cx="5366168" cy="1858439"/>
          </a:xfrm>
          <a:prstGeom prst="rect">
            <a:avLst/>
          </a:prstGeom>
          <a:noFill/>
          <a:ln w="9525">
            <a:noFill/>
            <a:miter lim="800000"/>
            <a:headEnd/>
            <a:tailEnd/>
          </a:ln>
        </p:spPr>
      </p:pic>
    </p:spTree>
    <p:extLst>
      <p:ext uri="{BB962C8B-B14F-4D97-AF65-F5344CB8AC3E}">
        <p14:creationId xmlns:p14="http://schemas.microsoft.com/office/powerpoint/2010/main" val="202302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9" presetClass="emph" presetSubtype="0" nodeType="withEffect">
                                  <p:stCondLst>
                                    <p:cond delay="0"/>
                                  </p:stCondLst>
                                  <p:childTnLst>
                                    <p:set>
                                      <p:cBhvr>
                                        <p:cTn id="15" dur="indefinite"/>
                                        <p:tgtEl>
                                          <p:spTgt spid="9"/>
                                        </p:tgtEl>
                                        <p:attrNameLst>
                                          <p:attrName>style.opacity</p:attrName>
                                        </p:attrNameLst>
                                      </p:cBhvr>
                                      <p:to>
                                        <p:strVal val="0.5"/>
                                      </p:to>
                                    </p:set>
                                    <p:animEffect filter="image" prLst="opacity: 0.5">
                                      <p:cBhvr rctx="IE">
                                        <p:cTn id="16" dur="indefinite"/>
                                        <p:tgtEl>
                                          <p:spTgt spid="9"/>
                                        </p:tgtEl>
                                      </p:cBhvr>
                                    </p:animEffect>
                                  </p:childTnLst>
                                </p:cTn>
                              </p:par>
                              <p:par>
                                <p:cTn id="17" presetID="9" presetClass="emph" presetSubtype="0" nodeType="withEffect">
                                  <p:stCondLst>
                                    <p:cond delay="0"/>
                                  </p:stCondLst>
                                  <p:childTnLst>
                                    <p:set>
                                      <p:cBhvr>
                                        <p:cTn id="18" dur="indefinite"/>
                                        <p:tgtEl>
                                          <p:spTgt spid="7"/>
                                        </p:tgtEl>
                                        <p:attrNameLst>
                                          <p:attrName>style.opacity</p:attrName>
                                        </p:attrNameLst>
                                      </p:cBhvr>
                                      <p:to>
                                        <p:strVal val="0.5"/>
                                      </p:to>
                                    </p:set>
                                    <p:animEffect filter="image" prLst="opacity: 0.5">
                                      <p:cBhvr rctx="IE">
                                        <p:cTn id="19"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656E-01D9-4706-AF4F-D39A812EE8C4}"/>
              </a:ext>
            </a:extLst>
          </p:cNvPr>
          <p:cNvSpPr>
            <a:spLocks noGrp="1"/>
          </p:cNvSpPr>
          <p:nvPr>
            <p:ph type="title"/>
          </p:nvPr>
        </p:nvSpPr>
        <p:spPr>
          <a:xfrm>
            <a:off x="1218883" y="274637"/>
            <a:ext cx="10360501" cy="563563"/>
          </a:xfrm>
        </p:spPr>
        <p:txBody>
          <a:bodyPr>
            <a:normAutofit fontScale="90000"/>
          </a:bodyPr>
          <a:lstStyle/>
          <a:p>
            <a:r>
              <a:rPr lang="en-US" dirty="0">
                <a:solidFill>
                  <a:schemeClr val="accent1"/>
                </a:solidFill>
              </a:rPr>
              <a:t>Photonic Sensing: Fiber sensors</a:t>
            </a:r>
            <a:endParaRPr lang="el-GR" dirty="0">
              <a:solidFill>
                <a:schemeClr val="accent1"/>
              </a:solidFill>
            </a:endParaRPr>
          </a:p>
        </p:txBody>
      </p:sp>
      <p:sp>
        <p:nvSpPr>
          <p:cNvPr id="3" name="Content Placeholder 2">
            <a:extLst>
              <a:ext uri="{FF2B5EF4-FFF2-40B4-BE49-F238E27FC236}">
                <a16:creationId xmlns:a16="http://schemas.microsoft.com/office/drawing/2014/main" id="{8C2029F9-F87E-441B-8F04-BAEECE229D91}"/>
              </a:ext>
            </a:extLst>
          </p:cNvPr>
          <p:cNvSpPr>
            <a:spLocks noGrp="1"/>
          </p:cNvSpPr>
          <p:nvPr>
            <p:ph idx="1"/>
          </p:nvPr>
        </p:nvSpPr>
        <p:spPr>
          <a:xfrm>
            <a:off x="1218883" y="914400"/>
            <a:ext cx="4951729" cy="5249669"/>
          </a:xfrm>
        </p:spPr>
        <p:txBody>
          <a:bodyPr vert="horz" lIns="121899" tIns="60949" rIns="121899" bIns="60949" rtlCol="0" anchor="t">
            <a:normAutofit/>
          </a:bodyPr>
          <a:lstStyle/>
          <a:p>
            <a:pPr marL="304165" indent="-304165"/>
            <a:r>
              <a:rPr lang="en-US" dirty="0">
                <a:cs typeface="Calibri"/>
              </a:rPr>
              <a:t>Change in the external conditions affect light’s guiding</a:t>
            </a:r>
          </a:p>
          <a:p>
            <a:pPr marL="304165" indent="-304165"/>
            <a:r>
              <a:rPr lang="en-US" dirty="0">
                <a:cs typeface="Calibri"/>
              </a:rPr>
              <a:t>Stress sensing</a:t>
            </a:r>
          </a:p>
          <a:p>
            <a:pPr marL="304165" indent="-304165"/>
            <a:r>
              <a:rPr lang="en-US" dirty="0">
                <a:cs typeface="Calibri"/>
              </a:rPr>
              <a:t>Temperature sensing </a:t>
            </a:r>
          </a:p>
          <a:p>
            <a:pPr marL="304165" indent="-304165"/>
            <a:r>
              <a:rPr lang="en-US" dirty="0">
                <a:cs typeface="Calibri"/>
              </a:rPr>
              <a:t>Chemical sensors</a:t>
            </a:r>
          </a:p>
          <a:p>
            <a:pPr marL="304165" indent="-304165"/>
            <a:r>
              <a:rPr lang="en-US" dirty="0">
                <a:cs typeface="Calibri"/>
              </a:rPr>
              <a:t>Radiation sensors</a:t>
            </a:r>
          </a:p>
          <a:p>
            <a:pPr marL="304165" indent="-304165"/>
            <a:endParaRPr lang="en-US" dirty="0">
              <a:cs typeface="Calibri"/>
            </a:endParaRPr>
          </a:p>
          <a:p>
            <a:pPr marL="0" indent="0">
              <a:buNone/>
            </a:pPr>
            <a:r>
              <a:rPr lang="en-US" dirty="0">
                <a:cs typeface="Calibri"/>
              </a:rPr>
              <a:t>Distributed sensing!</a:t>
            </a:r>
          </a:p>
          <a:p>
            <a:pPr marL="304165" indent="-304165"/>
            <a:endParaRPr lang="el-GR" dirty="0">
              <a:cs typeface="Calibri"/>
            </a:endParaRPr>
          </a:p>
        </p:txBody>
      </p:sp>
      <p:sp>
        <p:nvSpPr>
          <p:cNvPr id="4" name="Footer Placeholder 3">
            <a:extLst>
              <a:ext uri="{FF2B5EF4-FFF2-40B4-BE49-F238E27FC236}">
                <a16:creationId xmlns:a16="http://schemas.microsoft.com/office/drawing/2014/main" id="{BEED294C-C572-4548-8439-F0AD3A8EA2BC}"/>
              </a:ext>
            </a:extLst>
          </p:cNvPr>
          <p:cNvSpPr>
            <a:spLocks noGrp="1"/>
          </p:cNvSpPr>
          <p:nvPr>
            <p:ph type="ftr" sz="quarter" idx="11"/>
          </p:nvPr>
        </p:nvSpPr>
        <p:spPr/>
        <p:txBody>
          <a:bodyPr/>
          <a:lstStyle/>
          <a:p>
            <a:r>
              <a:rPr lang="en-US"/>
              <a:t>DEPARTMENT OF INFORMATICS &amp; TELECOMMUNICATIONS</a:t>
            </a:r>
          </a:p>
        </p:txBody>
      </p:sp>
      <p:pic>
        <p:nvPicPr>
          <p:cNvPr id="5" name="Picture 4">
            <a:extLst>
              <a:ext uri="{FF2B5EF4-FFF2-40B4-BE49-F238E27FC236}">
                <a16:creationId xmlns:a16="http://schemas.microsoft.com/office/drawing/2014/main" id="{E0B66426-8B0B-A546-A1D3-D182D290942D}"/>
              </a:ext>
            </a:extLst>
          </p:cNvPr>
          <p:cNvPicPr>
            <a:picLocks noChangeAspect="1"/>
          </p:cNvPicPr>
          <p:nvPr/>
        </p:nvPicPr>
        <p:blipFill>
          <a:blip r:embed="rId2"/>
          <a:stretch>
            <a:fillRect/>
          </a:stretch>
        </p:blipFill>
        <p:spPr>
          <a:xfrm>
            <a:off x="6709396" y="3259585"/>
            <a:ext cx="4722813" cy="2656582"/>
          </a:xfrm>
          <a:prstGeom prst="rect">
            <a:avLst/>
          </a:prstGeom>
        </p:spPr>
      </p:pic>
      <p:pic>
        <p:nvPicPr>
          <p:cNvPr id="6" name="Picture 5">
            <a:extLst>
              <a:ext uri="{FF2B5EF4-FFF2-40B4-BE49-F238E27FC236}">
                <a16:creationId xmlns:a16="http://schemas.microsoft.com/office/drawing/2014/main" id="{B50952EC-DD91-3C40-9DB7-5EF0E583EB74}"/>
              </a:ext>
            </a:extLst>
          </p:cNvPr>
          <p:cNvPicPr>
            <a:picLocks noChangeAspect="1"/>
          </p:cNvPicPr>
          <p:nvPr/>
        </p:nvPicPr>
        <p:blipFill>
          <a:blip r:embed="rId3"/>
          <a:stretch>
            <a:fillRect/>
          </a:stretch>
        </p:blipFill>
        <p:spPr>
          <a:xfrm>
            <a:off x="5865812" y="1068583"/>
            <a:ext cx="6105181" cy="1905000"/>
          </a:xfrm>
          <a:prstGeom prst="rect">
            <a:avLst/>
          </a:prstGeom>
        </p:spPr>
      </p:pic>
    </p:spTree>
    <p:extLst>
      <p:ext uri="{BB962C8B-B14F-4D97-AF65-F5344CB8AC3E}">
        <p14:creationId xmlns:p14="http://schemas.microsoft.com/office/powerpoint/2010/main" val="403480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656E-01D9-4706-AF4F-D39A812EE8C4}"/>
              </a:ext>
            </a:extLst>
          </p:cNvPr>
          <p:cNvSpPr>
            <a:spLocks noGrp="1"/>
          </p:cNvSpPr>
          <p:nvPr>
            <p:ph type="title"/>
          </p:nvPr>
        </p:nvSpPr>
        <p:spPr>
          <a:xfrm>
            <a:off x="1218883" y="274637"/>
            <a:ext cx="10360501" cy="563563"/>
          </a:xfrm>
        </p:spPr>
        <p:txBody>
          <a:bodyPr>
            <a:normAutofit fontScale="90000"/>
          </a:bodyPr>
          <a:lstStyle/>
          <a:p>
            <a:r>
              <a:rPr lang="en-US" dirty="0">
                <a:solidFill>
                  <a:schemeClr val="accent1"/>
                </a:solidFill>
              </a:rPr>
              <a:t>Photonic Sensing: Integrated Photonic sensors</a:t>
            </a:r>
            <a:endParaRPr lang="el-GR" dirty="0">
              <a:solidFill>
                <a:schemeClr val="accent1"/>
              </a:solidFill>
            </a:endParaRPr>
          </a:p>
        </p:txBody>
      </p:sp>
      <p:sp>
        <p:nvSpPr>
          <p:cNvPr id="3" name="Content Placeholder 2">
            <a:extLst>
              <a:ext uri="{FF2B5EF4-FFF2-40B4-BE49-F238E27FC236}">
                <a16:creationId xmlns:a16="http://schemas.microsoft.com/office/drawing/2014/main" id="{8C2029F9-F87E-441B-8F04-BAEECE229D91}"/>
              </a:ext>
            </a:extLst>
          </p:cNvPr>
          <p:cNvSpPr>
            <a:spLocks noGrp="1"/>
          </p:cNvSpPr>
          <p:nvPr>
            <p:ph idx="1"/>
          </p:nvPr>
        </p:nvSpPr>
        <p:spPr>
          <a:xfrm>
            <a:off x="1218883" y="914400"/>
            <a:ext cx="4951729" cy="5249669"/>
          </a:xfrm>
        </p:spPr>
        <p:txBody>
          <a:bodyPr vert="horz" lIns="121899" tIns="60949" rIns="121899" bIns="60949" rtlCol="0" anchor="t">
            <a:normAutofit/>
          </a:bodyPr>
          <a:lstStyle/>
          <a:p>
            <a:pPr marL="304165" indent="-304165"/>
            <a:r>
              <a:rPr lang="en-US" dirty="0">
                <a:cs typeface="Calibri"/>
              </a:rPr>
              <a:t>Change in the environment allows variations in light’s characteristics (phase, amplitude, polarization etc.)</a:t>
            </a:r>
          </a:p>
          <a:p>
            <a:pPr marL="304165" indent="-304165"/>
            <a:r>
              <a:rPr lang="en-US" dirty="0">
                <a:cs typeface="Calibri"/>
              </a:rPr>
              <a:t>Highly sensitive</a:t>
            </a:r>
          </a:p>
          <a:p>
            <a:pPr marL="304165" indent="-304165"/>
            <a:r>
              <a:rPr lang="en-US" dirty="0">
                <a:cs typeface="Calibri"/>
              </a:rPr>
              <a:t>Low cost</a:t>
            </a:r>
          </a:p>
          <a:p>
            <a:pPr marL="304165" indent="-304165"/>
            <a:r>
              <a:rPr lang="en-US" dirty="0">
                <a:cs typeface="Calibri"/>
              </a:rPr>
              <a:t>Minimum footprint</a:t>
            </a:r>
          </a:p>
        </p:txBody>
      </p:sp>
      <p:sp>
        <p:nvSpPr>
          <p:cNvPr id="4" name="Footer Placeholder 3">
            <a:extLst>
              <a:ext uri="{FF2B5EF4-FFF2-40B4-BE49-F238E27FC236}">
                <a16:creationId xmlns:a16="http://schemas.microsoft.com/office/drawing/2014/main" id="{BEED294C-C572-4548-8439-F0AD3A8EA2BC}"/>
              </a:ext>
            </a:extLst>
          </p:cNvPr>
          <p:cNvSpPr>
            <a:spLocks noGrp="1"/>
          </p:cNvSpPr>
          <p:nvPr>
            <p:ph type="ftr" sz="quarter" idx="11"/>
          </p:nvPr>
        </p:nvSpPr>
        <p:spPr/>
        <p:txBody>
          <a:bodyPr/>
          <a:lstStyle/>
          <a:p>
            <a:r>
              <a:rPr lang="en-US"/>
              <a:t>DEPARTMENT OF INFORMATICS &amp; TELECOMMUNICATIONS</a:t>
            </a:r>
          </a:p>
        </p:txBody>
      </p:sp>
      <p:pic>
        <p:nvPicPr>
          <p:cNvPr id="7" name="Picture 6">
            <a:extLst>
              <a:ext uri="{FF2B5EF4-FFF2-40B4-BE49-F238E27FC236}">
                <a16:creationId xmlns:a16="http://schemas.microsoft.com/office/drawing/2014/main" id="{193D7A2D-DE41-D747-A415-7D94546D2B55}"/>
              </a:ext>
            </a:extLst>
          </p:cNvPr>
          <p:cNvPicPr>
            <a:picLocks noChangeAspect="1"/>
          </p:cNvPicPr>
          <p:nvPr/>
        </p:nvPicPr>
        <p:blipFill>
          <a:blip r:embed="rId2"/>
          <a:stretch>
            <a:fillRect/>
          </a:stretch>
        </p:blipFill>
        <p:spPr>
          <a:xfrm>
            <a:off x="6627812" y="819150"/>
            <a:ext cx="5418584" cy="3244850"/>
          </a:xfrm>
          <a:prstGeom prst="rect">
            <a:avLst/>
          </a:prstGeom>
        </p:spPr>
      </p:pic>
      <p:pic>
        <p:nvPicPr>
          <p:cNvPr id="8" name="Picture 7">
            <a:extLst>
              <a:ext uri="{FF2B5EF4-FFF2-40B4-BE49-F238E27FC236}">
                <a16:creationId xmlns:a16="http://schemas.microsoft.com/office/drawing/2014/main" id="{4991C14D-8C6C-F647-A389-F10D336EBA9F}"/>
              </a:ext>
            </a:extLst>
          </p:cNvPr>
          <p:cNvPicPr>
            <a:picLocks noChangeAspect="1"/>
          </p:cNvPicPr>
          <p:nvPr/>
        </p:nvPicPr>
        <p:blipFill>
          <a:blip r:embed="rId3"/>
          <a:stretch>
            <a:fillRect/>
          </a:stretch>
        </p:blipFill>
        <p:spPr>
          <a:xfrm>
            <a:off x="7664084" y="3741892"/>
            <a:ext cx="3915300" cy="2422177"/>
          </a:xfrm>
          <a:prstGeom prst="rect">
            <a:avLst/>
          </a:prstGeom>
        </p:spPr>
      </p:pic>
    </p:spTree>
    <p:extLst>
      <p:ext uri="{BB962C8B-B14F-4D97-AF65-F5344CB8AC3E}">
        <p14:creationId xmlns:p14="http://schemas.microsoft.com/office/powerpoint/2010/main" val="303586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9F40-7459-4A47-8DA1-19EB2E5148A0}"/>
              </a:ext>
            </a:extLst>
          </p:cNvPr>
          <p:cNvSpPr>
            <a:spLocks noGrp="1"/>
          </p:cNvSpPr>
          <p:nvPr>
            <p:ph type="title"/>
          </p:nvPr>
        </p:nvSpPr>
        <p:spPr>
          <a:xfrm>
            <a:off x="1218883" y="274637"/>
            <a:ext cx="10360501" cy="563563"/>
          </a:xfrm>
        </p:spPr>
        <p:txBody>
          <a:bodyPr>
            <a:normAutofit fontScale="90000"/>
          </a:bodyPr>
          <a:lstStyle/>
          <a:p>
            <a:r>
              <a:rPr lang="en-US" dirty="0">
                <a:solidFill>
                  <a:schemeClr val="accent1"/>
                </a:solidFill>
              </a:rPr>
              <a:t>Photonics</a:t>
            </a:r>
            <a:endParaRPr lang="el-GR" dirty="0">
              <a:solidFill>
                <a:schemeClr val="accent1"/>
              </a:solidFill>
            </a:endParaRPr>
          </a:p>
        </p:txBody>
      </p:sp>
      <p:sp>
        <p:nvSpPr>
          <p:cNvPr id="3" name="Content Placeholder 2">
            <a:extLst>
              <a:ext uri="{FF2B5EF4-FFF2-40B4-BE49-F238E27FC236}">
                <a16:creationId xmlns:a16="http://schemas.microsoft.com/office/drawing/2014/main" id="{5252FBC0-6DBA-43C5-9E8B-1ECDB812863F}"/>
              </a:ext>
            </a:extLst>
          </p:cNvPr>
          <p:cNvSpPr>
            <a:spLocks noGrp="1"/>
          </p:cNvSpPr>
          <p:nvPr>
            <p:ph idx="1"/>
          </p:nvPr>
        </p:nvSpPr>
        <p:spPr>
          <a:xfrm>
            <a:off x="1104661" y="838200"/>
            <a:ext cx="10360501" cy="4462272"/>
          </a:xfrm>
        </p:spPr>
        <p:txBody>
          <a:bodyPr/>
          <a:lstStyle/>
          <a:p>
            <a:r>
              <a:rPr lang="en-US" dirty="0"/>
              <a:t>Photonics is the </a:t>
            </a:r>
            <a:r>
              <a:rPr lang="en-US" altLang="en-US" dirty="0"/>
              <a:t>physical science of light emission, sensing and transmission through dielectric waveguides, particularly in the range of visible and near-infrared electromagnetic spectrum.</a:t>
            </a:r>
          </a:p>
          <a:p>
            <a:r>
              <a:rPr lang="en-US" dirty="0"/>
              <a:t>Photonics is </a:t>
            </a:r>
            <a:r>
              <a:rPr lang="en-US" altLang="en-US" dirty="0"/>
              <a:t>related to the quantum optics, optoelectronics, electro-optics and quantum electronics with these areas presenting slightly different connotations by scientific communities.</a:t>
            </a:r>
          </a:p>
          <a:p>
            <a:r>
              <a:rPr lang="en-US" altLang="en-US" dirty="0"/>
              <a:t>The basic element in quantum optics and photonics is the laser.</a:t>
            </a:r>
          </a:p>
          <a:p>
            <a:endParaRPr lang="el-GR" dirty="0"/>
          </a:p>
        </p:txBody>
      </p:sp>
      <p:sp>
        <p:nvSpPr>
          <p:cNvPr id="4" name="Footer Placeholder 3">
            <a:extLst>
              <a:ext uri="{FF2B5EF4-FFF2-40B4-BE49-F238E27FC236}">
                <a16:creationId xmlns:a16="http://schemas.microsoft.com/office/drawing/2014/main" id="{B2ED6B70-215B-4182-907B-453059E57644}"/>
              </a:ext>
            </a:extLst>
          </p:cNvPr>
          <p:cNvSpPr>
            <a:spLocks noGrp="1"/>
          </p:cNvSpPr>
          <p:nvPr>
            <p:ph type="ftr" sz="quarter" idx="11"/>
          </p:nvPr>
        </p:nvSpPr>
        <p:spPr/>
        <p:txBody>
          <a:bodyPr/>
          <a:lstStyle/>
          <a:p>
            <a:r>
              <a:rPr lang="en-US"/>
              <a:t>DEPARTMENT OF INFORMATICS &amp; TELECOMMUNICATIONS</a:t>
            </a:r>
          </a:p>
        </p:txBody>
      </p:sp>
      <p:pic>
        <p:nvPicPr>
          <p:cNvPr id="6" name="Picture 5">
            <a:extLst>
              <a:ext uri="{FF2B5EF4-FFF2-40B4-BE49-F238E27FC236}">
                <a16:creationId xmlns:a16="http://schemas.microsoft.com/office/drawing/2014/main" id="{39F20033-D38A-44A2-9C33-29FC1BBFF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812" y="4572000"/>
            <a:ext cx="3124200" cy="1600200"/>
          </a:xfrm>
          <a:prstGeom prst="rect">
            <a:avLst/>
          </a:prstGeom>
        </p:spPr>
      </p:pic>
    </p:spTree>
    <p:extLst>
      <p:ext uri="{BB962C8B-B14F-4D97-AF65-F5344CB8AC3E}">
        <p14:creationId xmlns:p14="http://schemas.microsoft.com/office/powerpoint/2010/main" val="392493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656E-01D9-4706-AF4F-D39A812EE8C4}"/>
              </a:ext>
            </a:extLst>
          </p:cNvPr>
          <p:cNvSpPr>
            <a:spLocks noGrp="1"/>
          </p:cNvSpPr>
          <p:nvPr>
            <p:ph type="title"/>
          </p:nvPr>
        </p:nvSpPr>
        <p:spPr>
          <a:xfrm>
            <a:off x="1218883" y="274637"/>
            <a:ext cx="10360501" cy="563563"/>
          </a:xfrm>
        </p:spPr>
        <p:txBody>
          <a:bodyPr>
            <a:normAutofit fontScale="90000"/>
          </a:bodyPr>
          <a:lstStyle/>
          <a:p>
            <a:r>
              <a:rPr lang="en-US" dirty="0">
                <a:solidFill>
                  <a:schemeClr val="accent1"/>
                </a:solidFill>
              </a:rPr>
              <a:t>Photonic Sensing: </a:t>
            </a:r>
            <a:r>
              <a:rPr lang="en-US" dirty="0" err="1">
                <a:solidFill>
                  <a:schemeClr val="accent1"/>
                </a:solidFill>
              </a:rPr>
              <a:t>Plasmonics</a:t>
            </a:r>
            <a:endParaRPr lang="el-GR" dirty="0">
              <a:solidFill>
                <a:schemeClr val="accent1"/>
              </a:solidFill>
            </a:endParaRPr>
          </a:p>
        </p:txBody>
      </p:sp>
      <p:sp>
        <p:nvSpPr>
          <p:cNvPr id="3" name="Content Placeholder 2">
            <a:extLst>
              <a:ext uri="{FF2B5EF4-FFF2-40B4-BE49-F238E27FC236}">
                <a16:creationId xmlns:a16="http://schemas.microsoft.com/office/drawing/2014/main" id="{8C2029F9-F87E-441B-8F04-BAEECE229D91}"/>
              </a:ext>
            </a:extLst>
          </p:cNvPr>
          <p:cNvSpPr>
            <a:spLocks noGrp="1"/>
          </p:cNvSpPr>
          <p:nvPr>
            <p:ph idx="1"/>
          </p:nvPr>
        </p:nvSpPr>
        <p:spPr>
          <a:xfrm>
            <a:off x="1218883" y="914400"/>
            <a:ext cx="10360501" cy="5249669"/>
          </a:xfrm>
        </p:spPr>
        <p:txBody>
          <a:bodyPr vert="horz" lIns="121899" tIns="60949" rIns="121899" bIns="60949" rtlCol="0" anchor="t">
            <a:normAutofit/>
          </a:bodyPr>
          <a:lstStyle/>
          <a:p>
            <a:pPr marL="304165" indent="-304165"/>
            <a:r>
              <a:rPr lang="el-GR" dirty="0" err="1">
                <a:cs typeface="Calibri"/>
              </a:rPr>
              <a:t>Plasmonics</a:t>
            </a:r>
            <a:r>
              <a:rPr lang="el-GR" dirty="0">
                <a:cs typeface="Calibri"/>
              </a:rPr>
              <a:t> </a:t>
            </a:r>
            <a:r>
              <a:rPr lang="el-GR" dirty="0" err="1">
                <a:cs typeface="Calibri"/>
              </a:rPr>
              <a:t>is</a:t>
            </a:r>
            <a:r>
              <a:rPr lang="el-GR" dirty="0">
                <a:cs typeface="Calibri"/>
              </a:rPr>
              <a:t> </a:t>
            </a:r>
            <a:r>
              <a:rPr lang="el-GR" dirty="0" err="1">
                <a:cs typeface="Calibri"/>
              </a:rPr>
              <a:t>concerned</a:t>
            </a:r>
            <a:r>
              <a:rPr lang="el-GR" dirty="0">
                <a:cs typeface="Calibri"/>
              </a:rPr>
              <a:t> </a:t>
            </a:r>
            <a:r>
              <a:rPr lang="el-GR" dirty="0" err="1">
                <a:cs typeface="Calibri"/>
              </a:rPr>
              <a:t>with</a:t>
            </a:r>
            <a:r>
              <a:rPr lang="el-GR" dirty="0">
                <a:cs typeface="Calibri"/>
              </a:rPr>
              <a:t> the </a:t>
            </a:r>
            <a:r>
              <a:rPr lang="el-GR" dirty="0" err="1">
                <a:cs typeface="Calibri"/>
              </a:rPr>
              <a:t>interaction</a:t>
            </a:r>
            <a:r>
              <a:rPr lang="el-GR" dirty="0">
                <a:cs typeface="Calibri"/>
              </a:rPr>
              <a:t> of </a:t>
            </a:r>
            <a:r>
              <a:rPr lang="el-GR" dirty="0" err="1">
                <a:cs typeface="Calibri"/>
              </a:rPr>
              <a:t>light</a:t>
            </a:r>
            <a:r>
              <a:rPr lang="el-GR" dirty="0">
                <a:cs typeface="Calibri"/>
              </a:rPr>
              <a:t> and </a:t>
            </a:r>
            <a:r>
              <a:rPr lang="el-GR" dirty="0" err="1">
                <a:cs typeface="Calibri"/>
              </a:rPr>
              <a:t>metal</a:t>
            </a:r>
            <a:r>
              <a:rPr lang="el-GR" dirty="0">
                <a:cs typeface="Calibri"/>
              </a:rPr>
              <a:t> </a:t>
            </a:r>
            <a:r>
              <a:rPr lang="el-GR" dirty="0" err="1">
                <a:cs typeface="Calibri"/>
              </a:rPr>
              <a:t>under</a:t>
            </a:r>
            <a:r>
              <a:rPr lang="el-GR" dirty="0">
                <a:cs typeface="Calibri"/>
              </a:rPr>
              <a:t> </a:t>
            </a:r>
            <a:r>
              <a:rPr lang="el-GR" dirty="0" err="1">
                <a:cs typeface="Calibri"/>
              </a:rPr>
              <a:t>precise</a:t>
            </a:r>
            <a:r>
              <a:rPr lang="el-GR" dirty="0">
                <a:cs typeface="Calibri"/>
              </a:rPr>
              <a:t> </a:t>
            </a:r>
            <a:r>
              <a:rPr lang="el-GR" dirty="0" err="1">
                <a:cs typeface="Calibri"/>
              </a:rPr>
              <a:t>circumstances</a:t>
            </a:r>
            <a:r>
              <a:rPr lang="el-GR" dirty="0">
                <a:cs typeface="Calibri"/>
              </a:rPr>
              <a:t>. </a:t>
            </a:r>
            <a:r>
              <a:rPr lang="el-GR" dirty="0" err="1">
                <a:cs typeface="Calibri"/>
              </a:rPr>
              <a:t>Surface</a:t>
            </a:r>
            <a:r>
              <a:rPr lang="el-GR" dirty="0">
                <a:cs typeface="Calibri"/>
              </a:rPr>
              <a:t> </a:t>
            </a:r>
            <a:r>
              <a:rPr lang="el-GR" dirty="0" err="1">
                <a:cs typeface="Calibri"/>
              </a:rPr>
              <a:t>plasmons</a:t>
            </a:r>
            <a:r>
              <a:rPr lang="el-GR" dirty="0">
                <a:cs typeface="Calibri"/>
              </a:rPr>
              <a:t> </a:t>
            </a:r>
            <a:r>
              <a:rPr lang="el-GR" dirty="0" err="1">
                <a:cs typeface="Calibri"/>
              </a:rPr>
              <a:t>are</a:t>
            </a:r>
            <a:r>
              <a:rPr lang="el-GR" dirty="0">
                <a:cs typeface="Calibri"/>
              </a:rPr>
              <a:t> </a:t>
            </a:r>
            <a:r>
              <a:rPr lang="el-GR" dirty="0" err="1">
                <a:cs typeface="Calibri"/>
              </a:rPr>
              <a:t>coupled</a:t>
            </a:r>
            <a:r>
              <a:rPr lang="el-GR" dirty="0">
                <a:cs typeface="Calibri"/>
              </a:rPr>
              <a:t> </a:t>
            </a:r>
            <a:r>
              <a:rPr lang="el-GR" dirty="0" err="1">
                <a:cs typeface="Calibri"/>
              </a:rPr>
              <a:t>electromagnetic</a:t>
            </a:r>
            <a:r>
              <a:rPr lang="el-GR" dirty="0">
                <a:cs typeface="Calibri"/>
              </a:rPr>
              <a:t> </a:t>
            </a:r>
            <a:r>
              <a:rPr lang="el-GR" dirty="0" err="1">
                <a:cs typeface="Calibri"/>
              </a:rPr>
              <a:t>waves</a:t>
            </a:r>
            <a:r>
              <a:rPr lang="el-GR" dirty="0">
                <a:cs typeface="Calibri"/>
              </a:rPr>
              <a:t> </a:t>
            </a:r>
            <a:r>
              <a:rPr lang="el-GR" dirty="0" err="1">
                <a:cs typeface="Calibri"/>
              </a:rPr>
              <a:t>propagating</a:t>
            </a:r>
            <a:r>
              <a:rPr lang="el-GR" dirty="0">
                <a:cs typeface="Calibri"/>
              </a:rPr>
              <a:t> </a:t>
            </a:r>
            <a:r>
              <a:rPr lang="el-GR" dirty="0" err="1">
                <a:cs typeface="Calibri"/>
              </a:rPr>
              <a:t>along</a:t>
            </a:r>
            <a:r>
              <a:rPr lang="el-GR" dirty="0">
                <a:cs typeface="Calibri"/>
              </a:rPr>
              <a:t> </a:t>
            </a:r>
            <a:r>
              <a:rPr lang="el-GR" dirty="0" err="1">
                <a:cs typeface="Calibri"/>
              </a:rPr>
              <a:t>metal-dielectric</a:t>
            </a:r>
            <a:r>
              <a:rPr lang="el-GR" dirty="0">
                <a:cs typeface="Calibri"/>
              </a:rPr>
              <a:t> </a:t>
            </a:r>
            <a:r>
              <a:rPr lang="el-GR" dirty="0" err="1">
                <a:cs typeface="Calibri"/>
              </a:rPr>
              <a:t>interfaces</a:t>
            </a:r>
            <a:r>
              <a:rPr lang="el-GR" dirty="0">
                <a:cs typeface="Calibri"/>
              </a:rPr>
              <a:t> </a:t>
            </a:r>
            <a:r>
              <a:rPr lang="el-GR" dirty="0" err="1">
                <a:cs typeface="Calibri"/>
              </a:rPr>
              <a:t>at</a:t>
            </a:r>
            <a:r>
              <a:rPr lang="el-GR" dirty="0">
                <a:cs typeface="Calibri"/>
              </a:rPr>
              <a:t> </a:t>
            </a:r>
            <a:r>
              <a:rPr lang="el-GR" dirty="0" err="1">
                <a:cs typeface="Calibri"/>
              </a:rPr>
              <a:t>metal</a:t>
            </a:r>
            <a:r>
              <a:rPr lang="el-GR" dirty="0">
                <a:cs typeface="Calibri"/>
              </a:rPr>
              <a:t> </a:t>
            </a:r>
            <a:r>
              <a:rPr lang="el-GR" dirty="0" err="1">
                <a:cs typeface="Calibri"/>
              </a:rPr>
              <a:t>nanostructures</a:t>
            </a:r>
            <a:r>
              <a:rPr lang="el-GR" dirty="0">
                <a:cs typeface="Calibri"/>
              </a:rPr>
              <a:t>.</a:t>
            </a:r>
          </a:p>
          <a:p>
            <a:pPr marL="304165" indent="-304165"/>
            <a:r>
              <a:rPr lang="el-GR" dirty="0" err="1">
                <a:cs typeface="Calibri"/>
              </a:rPr>
              <a:t>Key</a:t>
            </a:r>
            <a:r>
              <a:rPr lang="el-GR" dirty="0">
                <a:cs typeface="Calibri"/>
              </a:rPr>
              <a:t> </a:t>
            </a:r>
            <a:r>
              <a:rPr lang="el-GR" dirty="0" err="1">
                <a:cs typeface="Calibri"/>
              </a:rPr>
              <a:t>applications</a:t>
            </a:r>
          </a:p>
          <a:p>
            <a:pPr marL="608965" lvl="1" indent="-231140">
              <a:spcBef>
                <a:spcPts val="1600"/>
              </a:spcBef>
            </a:pPr>
            <a:r>
              <a:rPr lang="el-GR" dirty="0" err="1">
                <a:cs typeface="Calibri"/>
              </a:rPr>
              <a:t>Plasmonic</a:t>
            </a:r>
            <a:r>
              <a:rPr lang="el-GR" dirty="0">
                <a:cs typeface="Calibri"/>
              </a:rPr>
              <a:t> </a:t>
            </a:r>
            <a:r>
              <a:rPr lang="el-GR" dirty="0" err="1">
                <a:cs typeface="Calibri"/>
              </a:rPr>
              <a:t>solar</a:t>
            </a:r>
            <a:r>
              <a:rPr lang="el-GR" dirty="0">
                <a:cs typeface="Calibri"/>
              </a:rPr>
              <a:t> </a:t>
            </a:r>
            <a:r>
              <a:rPr lang="el-GR" dirty="0" err="1">
                <a:cs typeface="Calibri"/>
              </a:rPr>
              <a:t>cells</a:t>
            </a:r>
          </a:p>
          <a:p>
            <a:pPr marL="608965" lvl="1" indent="-231140"/>
            <a:r>
              <a:rPr lang="el-GR" dirty="0" err="1">
                <a:cs typeface="Calibri"/>
              </a:rPr>
              <a:t>Plasmonic</a:t>
            </a:r>
            <a:r>
              <a:rPr lang="el-GR" dirty="0">
                <a:cs typeface="Calibri"/>
              </a:rPr>
              <a:t> </a:t>
            </a:r>
            <a:r>
              <a:rPr lang="el-GR" dirty="0" err="1">
                <a:cs typeface="Calibri"/>
              </a:rPr>
              <a:t>Led</a:t>
            </a:r>
          </a:p>
          <a:p>
            <a:pPr marL="608965" lvl="1" indent="-231140"/>
            <a:r>
              <a:rPr lang="el-GR" dirty="0" err="1">
                <a:cs typeface="Calibri"/>
              </a:rPr>
              <a:t>Plasmonsters</a:t>
            </a:r>
            <a:r>
              <a:rPr lang="el-GR" dirty="0">
                <a:cs typeface="Calibri"/>
              </a:rPr>
              <a:t> – a </a:t>
            </a:r>
            <a:r>
              <a:rPr lang="el-GR" dirty="0" err="1">
                <a:cs typeface="Calibri"/>
              </a:rPr>
              <a:t>faster</a:t>
            </a:r>
            <a:r>
              <a:rPr lang="el-GR" dirty="0">
                <a:cs typeface="Calibri"/>
              </a:rPr>
              <a:t> </a:t>
            </a:r>
            <a:r>
              <a:rPr lang="el-GR" dirty="0" err="1">
                <a:cs typeface="Calibri"/>
              </a:rPr>
              <a:t>chip</a:t>
            </a:r>
          </a:p>
          <a:p>
            <a:pPr marL="608965" lvl="1" indent="-231140"/>
            <a:r>
              <a:rPr lang="el-GR" dirty="0" err="1">
                <a:cs typeface="Calibri"/>
              </a:rPr>
              <a:t>Invisibility</a:t>
            </a:r>
            <a:r>
              <a:rPr lang="el-GR" dirty="0">
                <a:cs typeface="Calibri"/>
              </a:rPr>
              <a:t> </a:t>
            </a:r>
            <a:r>
              <a:rPr lang="el-GR" dirty="0" err="1">
                <a:cs typeface="Calibri"/>
              </a:rPr>
              <a:t>cloak</a:t>
            </a:r>
          </a:p>
          <a:p>
            <a:pPr marL="608965" lvl="1" indent="-231140"/>
            <a:r>
              <a:rPr lang="el-GR" dirty="0" err="1">
                <a:cs typeface="Calibri"/>
              </a:rPr>
              <a:t>Plasmonic</a:t>
            </a:r>
            <a:r>
              <a:rPr lang="el-GR" dirty="0">
                <a:cs typeface="Calibri"/>
              </a:rPr>
              <a:t> </a:t>
            </a:r>
            <a:r>
              <a:rPr lang="el-GR" dirty="0" err="1">
                <a:cs typeface="Calibri"/>
              </a:rPr>
              <a:t>Therapy</a:t>
            </a:r>
            <a:r>
              <a:rPr lang="el-GR" dirty="0">
                <a:cs typeface="Calibri"/>
              </a:rPr>
              <a:t> – </a:t>
            </a:r>
            <a:r>
              <a:rPr lang="el-GR" dirty="0" err="1">
                <a:cs typeface="Calibri"/>
              </a:rPr>
              <a:t>Cure</a:t>
            </a:r>
            <a:r>
              <a:rPr lang="el-GR" dirty="0">
                <a:cs typeface="Calibri"/>
              </a:rPr>
              <a:t> for </a:t>
            </a:r>
            <a:r>
              <a:rPr lang="el-GR" dirty="0" err="1">
                <a:cs typeface="Calibri"/>
              </a:rPr>
              <a:t>cancer</a:t>
            </a:r>
          </a:p>
          <a:p>
            <a:pPr marL="608965" lvl="1" indent="-231140"/>
            <a:r>
              <a:rPr lang="el-GR" dirty="0" err="1">
                <a:cs typeface="Calibri"/>
              </a:rPr>
              <a:t>Plasmon</a:t>
            </a:r>
            <a:r>
              <a:rPr lang="el-GR" dirty="0">
                <a:cs typeface="Calibri"/>
              </a:rPr>
              <a:t> </a:t>
            </a:r>
            <a:r>
              <a:rPr lang="el-GR" dirty="0" err="1">
                <a:cs typeface="Calibri"/>
              </a:rPr>
              <a:t>printing</a:t>
            </a:r>
          </a:p>
          <a:p>
            <a:pPr marL="377825" lvl="1" indent="0">
              <a:buNone/>
            </a:pPr>
            <a:endParaRPr lang="el-GR" dirty="0">
              <a:cs typeface="Calibri"/>
            </a:endParaRPr>
          </a:p>
        </p:txBody>
      </p:sp>
      <p:sp>
        <p:nvSpPr>
          <p:cNvPr id="4" name="Footer Placeholder 3">
            <a:extLst>
              <a:ext uri="{FF2B5EF4-FFF2-40B4-BE49-F238E27FC236}">
                <a16:creationId xmlns:a16="http://schemas.microsoft.com/office/drawing/2014/main" id="{BEED294C-C572-4548-8439-F0AD3A8EA2BC}"/>
              </a:ext>
            </a:extLst>
          </p:cNvPr>
          <p:cNvSpPr>
            <a:spLocks noGrp="1"/>
          </p:cNvSpPr>
          <p:nvPr>
            <p:ph type="ftr" sz="quarter" idx="11"/>
          </p:nvPr>
        </p:nvSpPr>
        <p:spPr/>
        <p:txBody>
          <a:bodyPr/>
          <a:lstStyle/>
          <a:p>
            <a:r>
              <a:rPr lang="en-US"/>
              <a:t>DEPARTMENT OF INFORMATICS &amp; TELECOMMUNICATIONS</a:t>
            </a:r>
          </a:p>
        </p:txBody>
      </p:sp>
      <p:pic>
        <p:nvPicPr>
          <p:cNvPr id="7" name="Picture 7" descr="A picture containing table, indoor&#10;&#10;Description generated with very high confidence">
            <a:extLst>
              <a:ext uri="{FF2B5EF4-FFF2-40B4-BE49-F238E27FC236}">
                <a16:creationId xmlns:a16="http://schemas.microsoft.com/office/drawing/2014/main" id="{4A354FA0-58E3-4770-92B9-A27DC172B029}"/>
              </a:ext>
            </a:extLst>
          </p:cNvPr>
          <p:cNvPicPr>
            <a:picLocks noChangeAspect="1"/>
          </p:cNvPicPr>
          <p:nvPr/>
        </p:nvPicPr>
        <p:blipFill>
          <a:blip r:embed="rId2"/>
          <a:stretch>
            <a:fillRect/>
          </a:stretch>
        </p:blipFill>
        <p:spPr>
          <a:xfrm>
            <a:off x="7953005" y="4377185"/>
            <a:ext cx="2077420" cy="1543658"/>
          </a:xfrm>
          <a:prstGeom prst="rect">
            <a:avLst/>
          </a:prstGeom>
        </p:spPr>
      </p:pic>
      <p:pic>
        <p:nvPicPr>
          <p:cNvPr id="9" name="Picture 9">
            <a:extLst>
              <a:ext uri="{FF2B5EF4-FFF2-40B4-BE49-F238E27FC236}">
                <a16:creationId xmlns:a16="http://schemas.microsoft.com/office/drawing/2014/main" id="{EA4B9DE8-6DAE-4842-9D68-264FAA187798}"/>
              </a:ext>
            </a:extLst>
          </p:cNvPr>
          <p:cNvPicPr>
            <a:picLocks noChangeAspect="1"/>
          </p:cNvPicPr>
          <p:nvPr/>
        </p:nvPicPr>
        <p:blipFill>
          <a:blip r:embed="rId3"/>
          <a:stretch>
            <a:fillRect/>
          </a:stretch>
        </p:blipFill>
        <p:spPr>
          <a:xfrm>
            <a:off x="7898293" y="2541297"/>
            <a:ext cx="2079387" cy="1605946"/>
          </a:xfrm>
          <a:prstGeom prst="rect">
            <a:avLst/>
          </a:prstGeom>
        </p:spPr>
      </p:pic>
    </p:spTree>
    <p:extLst>
      <p:ext uri="{BB962C8B-B14F-4D97-AF65-F5344CB8AC3E}">
        <p14:creationId xmlns:p14="http://schemas.microsoft.com/office/powerpoint/2010/main" val="243016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2DB0-3FEA-4645-AFCE-1866AF049739}"/>
              </a:ext>
            </a:extLst>
          </p:cNvPr>
          <p:cNvSpPr>
            <a:spLocks noGrp="1"/>
          </p:cNvSpPr>
          <p:nvPr>
            <p:ph type="title"/>
          </p:nvPr>
        </p:nvSpPr>
        <p:spPr>
          <a:xfrm>
            <a:off x="1218883" y="274637"/>
            <a:ext cx="10360501" cy="563563"/>
          </a:xfrm>
        </p:spPr>
        <p:txBody>
          <a:bodyPr>
            <a:normAutofit fontScale="90000"/>
          </a:bodyPr>
          <a:lstStyle/>
          <a:p>
            <a:r>
              <a:rPr lang="en-US" dirty="0">
                <a:solidFill>
                  <a:schemeClr val="accent1"/>
                </a:solidFill>
              </a:rPr>
              <a:t>Core Components</a:t>
            </a:r>
            <a:endParaRPr lang="el-GR" dirty="0">
              <a:solidFill>
                <a:schemeClr val="accent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82704E-34BF-4455-9945-EDF841C02D5E}"/>
                  </a:ext>
                </a:extLst>
              </p:cNvPr>
              <p:cNvSpPr>
                <a:spLocks noGrp="1"/>
              </p:cNvSpPr>
              <p:nvPr>
                <p:ph idx="1"/>
              </p:nvPr>
            </p:nvSpPr>
            <p:spPr>
              <a:xfrm>
                <a:off x="1218883" y="1028700"/>
                <a:ext cx="10360501" cy="4800600"/>
              </a:xfrm>
            </p:spPr>
            <p:txBody>
              <a:bodyPr>
                <a:normAutofit fontScale="92500" lnSpcReduction="20000"/>
              </a:bodyPr>
              <a:lstStyle/>
              <a:p>
                <a:r>
                  <a:rPr lang="en-US" dirty="0"/>
                  <a:t>Active elements</a:t>
                </a:r>
              </a:p>
              <a:p>
                <a:pPr lvl="1">
                  <a:buFont typeface="Wingdings" panose="05000000000000000000" pitchFamily="2" charset="2"/>
                  <a:buChar char="v"/>
                </a:pPr>
                <a:r>
                  <a:rPr lang="en-US" dirty="0"/>
                  <a:t> Optical Fibers</a:t>
                </a:r>
              </a:p>
              <a:p>
                <a:pPr lvl="1">
                  <a:buFont typeface="Wingdings" panose="05000000000000000000" pitchFamily="2" charset="2"/>
                  <a:buChar char="v"/>
                </a:pPr>
                <a:r>
                  <a:rPr lang="en-US" dirty="0"/>
                  <a:t> Optical Sources: Laser 1060 nm-1600nm, 2mW – 10mW</a:t>
                </a:r>
              </a:p>
              <a:p>
                <a:pPr lvl="1">
                  <a:buFont typeface="Wingdings" panose="05000000000000000000" pitchFamily="2" charset="2"/>
                  <a:buChar char="v"/>
                </a:pPr>
                <a:r>
                  <a:rPr lang="en-US" dirty="0"/>
                  <a:t> Photodetectors PIN, APD</a:t>
                </a:r>
              </a:p>
              <a:p>
                <a:pPr lvl="1">
                  <a:buFont typeface="Wingdings" panose="05000000000000000000" pitchFamily="2" charset="2"/>
                  <a:buChar char="v"/>
                </a:pPr>
                <a:r>
                  <a:rPr lang="en-US" dirty="0"/>
                  <a:t>Amplifiers (OE-EO, SOA, EDFA) – Regenerators (OE-EO)</a:t>
                </a:r>
              </a:p>
              <a:p>
                <a:r>
                  <a:rPr lang="en-US" dirty="0"/>
                  <a:t> Passive elements</a:t>
                </a:r>
              </a:p>
              <a:p>
                <a:pPr lvl="1">
                  <a:buFont typeface="Wingdings" panose="05000000000000000000" pitchFamily="2" charset="2"/>
                  <a:buChar char="v"/>
                </a:pPr>
                <a:r>
                  <a:rPr lang="en-US" dirty="0"/>
                  <a:t> Filters</a:t>
                </a:r>
              </a:p>
              <a:p>
                <a:pPr lvl="1">
                  <a:buFont typeface="Wingdings" panose="05000000000000000000" pitchFamily="2" charset="2"/>
                  <a:buChar char="v"/>
                </a:pPr>
                <a:r>
                  <a:rPr lang="en-US" dirty="0"/>
                  <a:t>Couplers</a:t>
                </a:r>
              </a:p>
              <a:p>
                <a:pPr lvl="1">
                  <a:buFont typeface="Wingdings" panose="05000000000000000000" pitchFamily="2" charset="2"/>
                  <a:buChar char="v"/>
                </a:pPr>
                <a:r>
                  <a:rPr lang="en-US" dirty="0"/>
                  <a:t>Optical Modulators</a:t>
                </a:r>
              </a:p>
              <a:p>
                <a:r>
                  <a:rPr lang="en-US" dirty="0"/>
                  <a:t>Signaling</a:t>
                </a:r>
              </a:p>
              <a:p>
                <a:pPr lvl="1">
                  <a:buFont typeface="Wingdings" panose="05000000000000000000" pitchFamily="2" charset="2"/>
                  <a:buChar char="v"/>
                </a:pPr>
                <a:r>
                  <a:rPr lang="en-US" dirty="0"/>
                  <a:t>Digital Modulation (OOK – SCM), bit rate: 2.5 Gbps – 40 Gbps</a:t>
                </a:r>
              </a:p>
              <a:p>
                <a:pPr lvl="1">
                  <a:buFont typeface="Wingdings" panose="05000000000000000000" pitchFamily="2" charset="2"/>
                  <a:buChar char="v"/>
                </a:pPr>
                <a:r>
                  <a:rPr lang="en-US" dirty="0"/>
                  <a:t>BER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m:t>
                        </m:r>
                      </m:sup>
                    </m:sSup>
                    <m:r>
                      <a:rPr lang="en-US" b="0" i="1" smtClean="0">
                        <a:latin typeface="Cambria Math" panose="02040503050406030204" pitchFamily="18" charset="0"/>
                      </a:rPr>
                      <m:t> </m:t>
                    </m:r>
                  </m:oMath>
                </a14:m>
                <a:r>
                  <a:rPr lang="en-US" dirty="0"/>
                  <a:t> 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a14:m>
                <a:endParaRPr lang="en-US" dirty="0"/>
              </a:p>
              <a:p>
                <a:pPr lvl="1">
                  <a:buFont typeface="Wingdings" panose="05000000000000000000" pitchFamily="2" charset="2"/>
                  <a:buChar char="v"/>
                </a:pPr>
                <a:r>
                  <a:rPr lang="en-US" dirty="0" err="1"/>
                  <a:t>Tbps</a:t>
                </a:r>
                <a:r>
                  <a:rPr lang="en-US" dirty="0"/>
                  <a:t> rate is feasible with multiplexing</a:t>
                </a:r>
              </a:p>
            </p:txBody>
          </p:sp>
        </mc:Choice>
        <mc:Fallback xmlns="">
          <p:sp>
            <p:nvSpPr>
              <p:cNvPr id="3" name="Content Placeholder 2">
                <a:extLst>
                  <a:ext uri="{FF2B5EF4-FFF2-40B4-BE49-F238E27FC236}">
                    <a16:creationId xmlns:a16="http://schemas.microsoft.com/office/drawing/2014/main" id="{F882704E-34BF-4455-9945-EDF841C02D5E}"/>
                  </a:ext>
                </a:extLst>
              </p:cNvPr>
              <p:cNvSpPr>
                <a:spLocks noGrp="1" noRot="1" noChangeAspect="1" noMove="1" noResize="1" noEditPoints="1" noAdjustHandles="1" noChangeArrowheads="1" noChangeShapeType="1" noTextEdit="1"/>
              </p:cNvSpPr>
              <p:nvPr>
                <p:ph idx="1"/>
              </p:nvPr>
            </p:nvSpPr>
            <p:spPr>
              <a:xfrm>
                <a:off x="1218883" y="1028700"/>
                <a:ext cx="10360501" cy="4800600"/>
              </a:xfrm>
              <a:blipFill>
                <a:blip r:embed="rId2"/>
                <a:stretch>
                  <a:fillRect l="-647" t="-2922" b="-1017"/>
                </a:stretch>
              </a:blipFill>
            </p:spPr>
            <p:txBody>
              <a:bodyPr/>
              <a:lstStyle/>
              <a:p>
                <a:r>
                  <a:rPr lang="el-GR">
                    <a:noFill/>
                  </a:rPr>
                  <a:t> </a:t>
                </a:r>
              </a:p>
            </p:txBody>
          </p:sp>
        </mc:Fallback>
      </mc:AlternateContent>
      <p:sp>
        <p:nvSpPr>
          <p:cNvPr id="4" name="Footer Placeholder 3">
            <a:extLst>
              <a:ext uri="{FF2B5EF4-FFF2-40B4-BE49-F238E27FC236}">
                <a16:creationId xmlns:a16="http://schemas.microsoft.com/office/drawing/2014/main" id="{D5CEAEE3-39C8-4080-9D03-518DA124287F}"/>
              </a:ext>
            </a:extLst>
          </p:cNvPr>
          <p:cNvSpPr>
            <a:spLocks noGrp="1"/>
          </p:cNvSpPr>
          <p:nvPr>
            <p:ph type="ftr" sz="quarter" idx="11"/>
          </p:nvPr>
        </p:nvSpPr>
        <p:spPr/>
        <p:txBody>
          <a:bodyPr/>
          <a:lstStyle/>
          <a:p>
            <a:r>
              <a:rPr lang="en-US"/>
              <a:t>DEPARTMENT OF INFORMATICS &amp; TELECOMMUNICATIONS</a:t>
            </a:r>
          </a:p>
        </p:txBody>
      </p:sp>
    </p:spTree>
    <p:extLst>
      <p:ext uri="{BB962C8B-B14F-4D97-AF65-F5344CB8AC3E}">
        <p14:creationId xmlns:p14="http://schemas.microsoft.com/office/powerpoint/2010/main" val="323470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D4EC-46B5-49A3-9999-9E0C3D1071F2}"/>
              </a:ext>
            </a:extLst>
          </p:cNvPr>
          <p:cNvSpPr>
            <a:spLocks noGrp="1"/>
          </p:cNvSpPr>
          <p:nvPr>
            <p:ph type="title"/>
          </p:nvPr>
        </p:nvSpPr>
        <p:spPr>
          <a:xfrm>
            <a:off x="1218883" y="274637"/>
            <a:ext cx="10360501" cy="639763"/>
          </a:xfrm>
        </p:spPr>
        <p:txBody>
          <a:bodyPr/>
          <a:lstStyle/>
          <a:p>
            <a:r>
              <a:rPr lang="en-US" dirty="0">
                <a:solidFill>
                  <a:schemeClr val="accent1"/>
                </a:solidFill>
              </a:rPr>
              <a:t>Integrated Optical Devices</a:t>
            </a:r>
            <a:endParaRPr lang="el-GR" dirty="0">
              <a:solidFill>
                <a:schemeClr val="accent1"/>
              </a:solidFill>
            </a:endParaRPr>
          </a:p>
        </p:txBody>
      </p:sp>
      <p:sp>
        <p:nvSpPr>
          <p:cNvPr id="3" name="Content Placeholder 2">
            <a:extLst>
              <a:ext uri="{FF2B5EF4-FFF2-40B4-BE49-F238E27FC236}">
                <a16:creationId xmlns:a16="http://schemas.microsoft.com/office/drawing/2014/main" id="{37278B0C-1268-499F-BC09-0AE4320A6BF3}"/>
              </a:ext>
            </a:extLst>
          </p:cNvPr>
          <p:cNvSpPr>
            <a:spLocks noGrp="1"/>
          </p:cNvSpPr>
          <p:nvPr>
            <p:ph idx="1"/>
          </p:nvPr>
        </p:nvSpPr>
        <p:spPr>
          <a:xfrm>
            <a:off x="1218883" y="1143000"/>
            <a:ext cx="10360501" cy="5021069"/>
          </a:xfrm>
        </p:spPr>
        <p:txBody>
          <a:bodyPr>
            <a:normAutofit fontScale="85000" lnSpcReduction="20000"/>
          </a:bodyPr>
          <a:lstStyle/>
          <a:p>
            <a:r>
              <a:rPr lang="en-US" dirty="0"/>
              <a:t>1960s : Waveguiding EM energy in optical frequencies in thin dielectric material layers.</a:t>
            </a:r>
          </a:p>
          <a:p>
            <a:r>
              <a:rPr lang="en-US" dirty="0"/>
              <a:t>Implementation of passive optical core components in a single </a:t>
            </a:r>
            <a:r>
              <a:rPr lang="en-US" altLang="en-US" dirty="0">
                <a:latin typeface="Calibri" panose="020F0502020204030204" pitchFamily="34" charset="0"/>
                <a:cs typeface="Calibri" panose="020F0502020204030204" pitchFamily="34" charset="0"/>
              </a:rPr>
              <a:t>layer with techniques analogous to the ones used in microelectronics. These methods rapidly reached the semiconductor materials for the implementation of active elements.</a:t>
            </a:r>
            <a:r>
              <a:rPr lang="el-GR" altLang="en-US" dirty="0">
                <a:latin typeface="Calibri" panose="020F0502020204030204" pitchFamily="34" charset="0"/>
                <a:cs typeface="Calibri" panose="020F0502020204030204" pitchFamily="34" charset="0"/>
              </a:rPr>
              <a:t> </a:t>
            </a:r>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These optical core components, characterized by the planar technology are </a:t>
            </a:r>
            <a:r>
              <a:rPr lang="en-US" altLang="en-US" dirty="0">
                <a:solidFill>
                  <a:schemeClr val="accent1"/>
                </a:solidFill>
                <a:latin typeface="Calibri" panose="020F0502020204030204" pitchFamily="34" charset="0"/>
                <a:cs typeface="Calibri" panose="020F0502020204030204" pitchFamily="34" charset="0"/>
              </a:rPr>
              <a:t>optical integrated circuits (OIC)</a:t>
            </a:r>
            <a:r>
              <a:rPr lang="en-US" altLang="en-US" dirty="0">
                <a:latin typeface="Calibri" panose="020F0502020204030204" pitchFamily="34" charset="0"/>
                <a:cs typeface="Calibri" panose="020F0502020204030204" pitchFamily="34" charset="0"/>
              </a:rPr>
              <a:t>.</a:t>
            </a:r>
          </a:p>
          <a:p>
            <a:r>
              <a:rPr lang="en-US" altLang="en-US" dirty="0">
                <a:latin typeface="Calibri" panose="020F0502020204030204" pitchFamily="34" charset="0"/>
                <a:cs typeface="Calibri" panose="020F0502020204030204" pitchFamily="34" charset="0"/>
              </a:rPr>
              <a:t>The objective of integrated optics is the development of integrated optical devices in a single layer for controlling and processing signals in the optical domain.</a:t>
            </a:r>
          </a:p>
          <a:p>
            <a:r>
              <a:rPr lang="el-GR" altLang="en-US" dirty="0">
                <a:latin typeface="+mj-lt"/>
              </a:rPr>
              <a:t>OIC: </a:t>
            </a:r>
            <a:r>
              <a:rPr lang="en-US" altLang="en-US" dirty="0">
                <a:latin typeface="+mj-lt"/>
              </a:rPr>
              <a:t>depending on their operation, they demand a) the combination of sources to generate optical power, b) modulators to insert the message, c) couplers to route the signal, d) optical waveguides to connect different structural blocks and e) photodetectors to receive the optical signal. </a:t>
            </a:r>
            <a:endParaRPr lang="en-US" altLang="en-US" dirty="0">
              <a:latin typeface="+mj-lt"/>
              <a:cs typeface="Calibri" panose="020F0502020204030204" pitchFamily="34" charset="0"/>
            </a:endParaRPr>
          </a:p>
          <a:p>
            <a:endParaRPr lang="en-US" altLang="en-US" dirty="0">
              <a:latin typeface="+mj-lt"/>
              <a:cs typeface="Calibri" panose="020F0502020204030204" pitchFamily="34" charset="0"/>
            </a:endParaRPr>
          </a:p>
          <a:p>
            <a:endParaRPr lang="el-GR" altLang="en-US" dirty="0">
              <a:latin typeface="Calibri" panose="020F0502020204030204" pitchFamily="34" charset="0"/>
              <a:cs typeface="Calibri" panose="020F0502020204030204" pitchFamily="34" charset="0"/>
            </a:endParaRPr>
          </a:p>
          <a:p>
            <a:endParaRPr lang="el-GR" dirty="0"/>
          </a:p>
        </p:txBody>
      </p:sp>
      <p:sp>
        <p:nvSpPr>
          <p:cNvPr id="4" name="Footer Placeholder 3">
            <a:extLst>
              <a:ext uri="{FF2B5EF4-FFF2-40B4-BE49-F238E27FC236}">
                <a16:creationId xmlns:a16="http://schemas.microsoft.com/office/drawing/2014/main" id="{C2B3BA4F-F3B0-480F-B767-63060E3C5FF3}"/>
              </a:ext>
            </a:extLst>
          </p:cNvPr>
          <p:cNvSpPr>
            <a:spLocks noGrp="1"/>
          </p:cNvSpPr>
          <p:nvPr>
            <p:ph type="ftr" sz="quarter" idx="11"/>
          </p:nvPr>
        </p:nvSpPr>
        <p:spPr/>
        <p:txBody>
          <a:bodyPr/>
          <a:lstStyle/>
          <a:p>
            <a:r>
              <a:rPr lang="en-US"/>
              <a:t>DEPARTMENT OF INFORMATICS &amp; TELECOMMUNICATIONS</a:t>
            </a:r>
          </a:p>
        </p:txBody>
      </p:sp>
    </p:spTree>
    <p:extLst>
      <p:ext uri="{BB962C8B-B14F-4D97-AF65-F5344CB8AC3E}">
        <p14:creationId xmlns:p14="http://schemas.microsoft.com/office/powerpoint/2010/main" val="248849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12BB-0814-4806-97A5-B20F63BE7D54}"/>
              </a:ext>
            </a:extLst>
          </p:cNvPr>
          <p:cNvSpPr>
            <a:spLocks noGrp="1"/>
          </p:cNvSpPr>
          <p:nvPr>
            <p:ph type="title"/>
          </p:nvPr>
        </p:nvSpPr>
        <p:spPr>
          <a:xfrm>
            <a:off x="1218883" y="274637"/>
            <a:ext cx="10360501" cy="639763"/>
          </a:xfrm>
        </p:spPr>
        <p:txBody>
          <a:bodyPr/>
          <a:lstStyle/>
          <a:p>
            <a:r>
              <a:rPr lang="en-US" dirty="0">
                <a:solidFill>
                  <a:schemeClr val="accent1"/>
                </a:solidFill>
              </a:rPr>
              <a:t>Integrated opto-electronic materials</a:t>
            </a:r>
            <a:endParaRPr lang="el-GR" dirty="0">
              <a:solidFill>
                <a:schemeClr val="accent1"/>
              </a:solidFill>
            </a:endParaRPr>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B49101A5-AC81-4CB4-914E-D005E2183199}"/>
                  </a:ext>
                </a:extLst>
              </p:cNvPr>
              <p:cNvGraphicFramePr>
                <a:graphicFrameLocks noGrp="1"/>
              </p:cNvGraphicFramePr>
              <p:nvPr>
                <p:ph idx="1"/>
                <p:extLst>
                  <p:ext uri="{D42A27DB-BD31-4B8C-83A1-F6EECF244321}">
                    <p14:modId xmlns:p14="http://schemas.microsoft.com/office/powerpoint/2010/main" val="3558955352"/>
                  </p:ext>
                </p:extLst>
              </p:nvPr>
            </p:nvGraphicFramePr>
            <p:xfrm>
              <a:off x="898852" y="914400"/>
              <a:ext cx="10896365" cy="5173641"/>
            </p:xfrm>
            <a:graphic>
              <a:graphicData uri="http://schemas.openxmlformats.org/drawingml/2006/table">
                <a:tbl>
                  <a:tblPr firstRow="1" bandRow="1">
                    <a:tableStyleId>{5C22544A-7EE6-4342-B048-85BDC9FD1C3A}</a:tableStyleId>
                  </a:tblPr>
                  <a:tblGrid>
                    <a:gridCol w="1567252">
                      <a:extLst>
                        <a:ext uri="{9D8B030D-6E8A-4147-A177-3AD203B41FA5}">
                          <a16:colId xmlns:a16="http://schemas.microsoft.com/office/drawing/2014/main" val="1000144927"/>
                        </a:ext>
                      </a:extLst>
                    </a:gridCol>
                    <a:gridCol w="1268791">
                      <a:extLst>
                        <a:ext uri="{9D8B030D-6E8A-4147-A177-3AD203B41FA5}">
                          <a16:colId xmlns:a16="http://schemas.microsoft.com/office/drawing/2014/main" val="2916944570"/>
                        </a:ext>
                      </a:extLst>
                    </a:gridCol>
                    <a:gridCol w="970252">
                      <a:extLst>
                        <a:ext uri="{9D8B030D-6E8A-4147-A177-3AD203B41FA5}">
                          <a16:colId xmlns:a16="http://schemas.microsoft.com/office/drawing/2014/main" val="2526010973"/>
                        </a:ext>
                      </a:extLst>
                    </a:gridCol>
                    <a:gridCol w="1194156">
                      <a:extLst>
                        <a:ext uri="{9D8B030D-6E8A-4147-A177-3AD203B41FA5}">
                          <a16:colId xmlns:a16="http://schemas.microsoft.com/office/drawing/2014/main" val="2419570973"/>
                        </a:ext>
                      </a:extLst>
                    </a:gridCol>
                    <a:gridCol w="1194156">
                      <a:extLst>
                        <a:ext uri="{9D8B030D-6E8A-4147-A177-3AD203B41FA5}">
                          <a16:colId xmlns:a16="http://schemas.microsoft.com/office/drawing/2014/main" val="3079346215"/>
                        </a:ext>
                      </a:extLst>
                    </a:gridCol>
                    <a:gridCol w="1177052">
                      <a:extLst>
                        <a:ext uri="{9D8B030D-6E8A-4147-A177-3AD203B41FA5}">
                          <a16:colId xmlns:a16="http://schemas.microsoft.com/office/drawing/2014/main" val="1252332025"/>
                        </a:ext>
                      </a:extLst>
                    </a:gridCol>
                    <a:gridCol w="1103292">
                      <a:extLst>
                        <a:ext uri="{9D8B030D-6E8A-4147-A177-3AD203B41FA5}">
                          <a16:colId xmlns:a16="http://schemas.microsoft.com/office/drawing/2014/main" val="1103641596"/>
                        </a:ext>
                      </a:extLst>
                    </a:gridCol>
                    <a:gridCol w="1210707">
                      <a:extLst>
                        <a:ext uri="{9D8B030D-6E8A-4147-A177-3AD203B41FA5}">
                          <a16:colId xmlns:a16="http://schemas.microsoft.com/office/drawing/2014/main" val="3939728565"/>
                        </a:ext>
                      </a:extLst>
                    </a:gridCol>
                    <a:gridCol w="1210707">
                      <a:extLst>
                        <a:ext uri="{9D8B030D-6E8A-4147-A177-3AD203B41FA5}">
                          <a16:colId xmlns:a16="http://schemas.microsoft.com/office/drawing/2014/main" val="3052281248"/>
                        </a:ext>
                      </a:extLst>
                    </a:gridCol>
                  </a:tblGrid>
                  <a:tr h="1357609">
                    <a:tc>
                      <a:txBody>
                        <a:bodyPr/>
                        <a:lstStyle/>
                        <a:p>
                          <a:endParaRPr lang="el-GR" dirty="0"/>
                        </a:p>
                      </a:txBody>
                      <a:tcPr/>
                    </a:tc>
                    <a:tc>
                      <a:txBody>
                        <a:bodyPr/>
                        <a:lstStyle/>
                        <a:p>
                          <a:r>
                            <a:rPr lang="en-US" sz="1600" dirty="0"/>
                            <a:t>Transmitter / Receiver</a:t>
                          </a:r>
                          <a:endParaRPr lang="el-GR" sz="1600" dirty="0"/>
                        </a:p>
                      </a:txBody>
                      <a:tcPr/>
                    </a:tc>
                    <a:tc>
                      <a:txBody>
                        <a:bodyPr/>
                        <a:lstStyle/>
                        <a:p>
                          <a:r>
                            <a:rPr lang="en-US" sz="1600" dirty="0"/>
                            <a:t>Passive</a:t>
                          </a:r>
                        </a:p>
                        <a:p>
                          <a:r>
                            <a:rPr lang="en-US" sz="1600" dirty="0"/>
                            <a:t>Elements</a:t>
                          </a:r>
                          <a:endParaRPr lang="el-GR" sz="1600" dirty="0"/>
                        </a:p>
                      </a:txBody>
                      <a:tcPr/>
                    </a:tc>
                    <a:tc>
                      <a:txBody>
                        <a:bodyPr/>
                        <a:lstStyle/>
                        <a:p>
                          <a:r>
                            <a:rPr lang="en-US" sz="1600" dirty="0"/>
                            <a:t>Wavelength (</a:t>
                          </a:r>
                          <a:r>
                            <a:rPr lang="el-GR" sz="1600" dirty="0"/>
                            <a:t>μ</a:t>
                          </a:r>
                          <a:r>
                            <a:rPr lang="en-US" sz="1600" dirty="0"/>
                            <a:t>m)</a:t>
                          </a:r>
                          <a:endParaRPr lang="el-GR" sz="1600" dirty="0"/>
                        </a:p>
                      </a:txBody>
                      <a:tcPr/>
                    </a:tc>
                    <a:tc>
                      <a:txBody>
                        <a:bodyPr/>
                        <a:lstStyle/>
                        <a:p>
                          <a:r>
                            <a:rPr lang="en-US" sz="1600" dirty="0"/>
                            <a:t>Connection losses (dB)</a:t>
                          </a:r>
                          <a:endParaRPr lang="el-GR" sz="1600" dirty="0"/>
                        </a:p>
                      </a:txBody>
                      <a:tcPr/>
                    </a:tc>
                    <a:tc>
                      <a:txBody>
                        <a:bodyPr/>
                        <a:lstStyle/>
                        <a:p>
                          <a:r>
                            <a:rPr lang="en-US" sz="1600" dirty="0"/>
                            <a:t>Waveguide losses</a:t>
                          </a:r>
                        </a:p>
                        <a:p>
                          <a:r>
                            <a:rPr lang="en-US" sz="1600" dirty="0"/>
                            <a:t>(dB/cm)</a:t>
                          </a:r>
                          <a:endParaRPr lang="el-GR" sz="1600" dirty="0"/>
                        </a:p>
                      </a:txBody>
                      <a:tcPr/>
                    </a:tc>
                    <a:tc>
                      <a:txBody>
                        <a:bodyPr/>
                        <a:lstStyle/>
                        <a:p>
                          <a:r>
                            <a:rPr lang="en-US" sz="1600" dirty="0"/>
                            <a:t>Refractive Index Thermal Sensitivity</a:t>
                          </a:r>
                          <a:br>
                            <a:rPr lang="en-US" sz="1600" dirty="0"/>
                          </a:br>
                          <a:r>
                            <a:rPr lang="en-US" sz="1600" dirty="0"/>
                            <a:t>(</a:t>
                          </a:r>
                          <a14:m>
                            <m:oMath xmlns:m="http://schemas.openxmlformats.org/officeDocument/2006/math">
                              <m:r>
                                <a:rPr lang="en-US" sz="1600" b="1" i="1" smtClean="0">
                                  <a:latin typeface="Cambria Math" panose="02040503050406030204" pitchFamily="18" charset="0"/>
                                </a:rPr>
                                <m:t>𝟏</m:t>
                              </m:r>
                              <m:sSup>
                                <m:sSupPr>
                                  <m:ctrlPr>
                                    <a:rPr lang="en-US" sz="1600" b="1" i="1" smtClean="0">
                                      <a:latin typeface="Cambria Math" panose="02040503050406030204" pitchFamily="18" charset="0"/>
                                    </a:rPr>
                                  </m:ctrlPr>
                                </m:sSupPr>
                                <m:e>
                                  <m:r>
                                    <a:rPr lang="en-US" sz="1600" b="1" i="1" smtClean="0">
                                      <a:latin typeface="Cambria Math" panose="02040503050406030204" pitchFamily="18" charset="0"/>
                                    </a:rPr>
                                    <m:t>𝟎</m:t>
                                  </m:r>
                                </m:e>
                                <m:sup>
                                  <m:r>
                                    <a:rPr lang="en-US" sz="1600" b="1" i="1" smtClean="0">
                                      <a:latin typeface="Cambria Math" panose="02040503050406030204" pitchFamily="18" charset="0"/>
                                    </a:rPr>
                                    <m:t>−</m:t>
                                  </m:r>
                                  <m:r>
                                    <a:rPr lang="en-US" sz="1600" b="1" i="1" smtClean="0">
                                      <a:latin typeface="Cambria Math" panose="02040503050406030204" pitchFamily="18" charset="0"/>
                                    </a:rPr>
                                    <m:t>𝟒</m:t>
                                  </m:r>
                                </m:sup>
                              </m:sSup>
                              <m:sPre>
                                <m:sPrePr>
                                  <m:ctrlPr>
                                    <a:rPr lang="en-US" sz="1600" b="1" i="1" smtClean="0">
                                      <a:latin typeface="Cambria Math" panose="02040503050406030204" pitchFamily="18" charset="0"/>
                                    </a:rPr>
                                  </m:ctrlPr>
                                </m:sPrePr>
                                <m:sub>
                                  <m:r>
                                    <a:rPr lang="en-US" sz="1600" b="1" i="1" smtClean="0">
                                      <a:latin typeface="Cambria Math" panose="02040503050406030204" pitchFamily="18" charset="0"/>
                                    </a:rPr>
                                    <m:t> </m:t>
                                  </m:r>
                                </m:sub>
                                <m:sup>
                                  <m:r>
                                    <a:rPr lang="en-US" sz="1600" b="1" i="1" smtClean="0">
                                      <a:latin typeface="Cambria Math" panose="02040503050406030204" pitchFamily="18" charset="0"/>
                                    </a:rPr>
                                    <m:t>𝒐</m:t>
                                  </m:r>
                                </m:sup>
                                <m:e>
                                  <m:r>
                                    <a:rPr lang="en-US" sz="1600" b="1" i="1" smtClean="0">
                                      <a:latin typeface="Cambria Math" panose="02040503050406030204" pitchFamily="18" charset="0"/>
                                    </a:rPr>
                                    <m:t>𝑲</m:t>
                                  </m:r>
                                </m:e>
                              </m:sPre>
                              <m:r>
                                <a:rPr lang="en-US" sz="1600" b="1" i="1" smtClean="0">
                                  <a:latin typeface="Cambria Math" panose="02040503050406030204" pitchFamily="18" charset="0"/>
                                </a:rPr>
                                <m:t>)</m:t>
                              </m:r>
                            </m:oMath>
                          </a14:m>
                          <a:endParaRPr lang="el-GR" sz="1600" dirty="0"/>
                        </a:p>
                      </a:txBody>
                      <a:tcPr/>
                    </a:tc>
                    <a:tc>
                      <a:txBody>
                        <a:bodyPr/>
                        <a:lstStyle/>
                        <a:p>
                          <a:r>
                            <a:rPr lang="en-US" sz="1800" dirty="0"/>
                            <a:t>Polarizing Sensitivity</a:t>
                          </a:r>
                        </a:p>
                        <a:p>
                          <a:r>
                            <a:rPr lang="en-US" sz="1800" dirty="0"/>
                            <a:t>(</a:t>
                          </a:r>
                          <a14:m>
                            <m:oMath xmlns:m="http://schemas.openxmlformats.org/officeDocument/2006/math">
                              <m:r>
                                <a:rPr lang="en-US" sz="1800" b="1" i="1" smtClean="0">
                                  <a:latin typeface="Cambria Math" panose="02040503050406030204" pitchFamily="18" charset="0"/>
                                </a:rPr>
                                <m:t>𝟏</m:t>
                              </m:r>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𝟎</m:t>
                                  </m:r>
                                </m:e>
                                <m:sup>
                                  <m:r>
                                    <a:rPr lang="en-US" sz="1800" b="1" i="1" smtClean="0">
                                      <a:latin typeface="Cambria Math" panose="02040503050406030204" pitchFamily="18" charset="0"/>
                                    </a:rPr>
                                    <m:t>−</m:t>
                                  </m:r>
                                  <m:r>
                                    <a:rPr lang="en-US" sz="1800" b="1" i="1" smtClean="0">
                                      <a:latin typeface="Cambria Math" panose="02040503050406030204" pitchFamily="18" charset="0"/>
                                    </a:rPr>
                                    <m:t>𝟒</m:t>
                                  </m:r>
                                </m:sup>
                              </m:sSup>
                              <m:r>
                                <a:rPr lang="en-US" sz="1800" b="1" i="1" smtClean="0">
                                  <a:latin typeface="Cambria Math" panose="02040503050406030204" pitchFamily="18" charset="0"/>
                                </a:rPr>
                                <m:t>)</m:t>
                              </m:r>
                            </m:oMath>
                          </a14:m>
                          <a:endParaRPr lang="el-GR" sz="1800" dirty="0"/>
                        </a:p>
                      </a:txBody>
                      <a:tcPr/>
                    </a:tc>
                    <a:tc>
                      <a:txBody>
                        <a:bodyPr/>
                        <a:lstStyle/>
                        <a:p>
                          <a:r>
                            <a:rPr lang="en-US" sz="1600" dirty="0"/>
                            <a:t>Wafer Layer Diameter</a:t>
                          </a:r>
                          <a:br>
                            <a:rPr lang="en-US" sz="1600" dirty="0"/>
                          </a:br>
                          <a:r>
                            <a:rPr lang="en-US" sz="1600" dirty="0"/>
                            <a:t>(cm)</a:t>
                          </a:r>
                          <a:endParaRPr lang="el-GR" sz="1600" dirty="0"/>
                        </a:p>
                      </a:txBody>
                      <a:tcPr/>
                    </a:tc>
                    <a:extLst>
                      <a:ext uri="{0D108BD9-81ED-4DB2-BD59-A6C34878D82A}">
                        <a16:rowId xmlns:a16="http://schemas.microsoft.com/office/drawing/2014/main" val="352552476"/>
                      </a:ext>
                    </a:extLst>
                  </a:tr>
                  <a:tr h="711128">
                    <a:tc>
                      <a:txBody>
                        <a:bodyPr/>
                        <a:lstStyle/>
                        <a:p>
                          <a:r>
                            <a:rPr lang="en-US" sz="1800" dirty="0" err="1"/>
                            <a:t>InGaAsp</a:t>
                          </a:r>
                          <a:r>
                            <a:rPr lang="en-US" sz="1800" dirty="0"/>
                            <a:t>/</a:t>
                          </a:r>
                          <a:r>
                            <a:rPr lang="en-US" sz="1800" dirty="0" err="1"/>
                            <a:t>InP</a:t>
                          </a:r>
                          <a:endParaRPr lang="el-GR" sz="1800" dirty="0"/>
                        </a:p>
                      </a:txBody>
                      <a:tcPr/>
                    </a:tc>
                    <a:tc>
                      <a:txBody>
                        <a:bodyPr/>
                        <a:lstStyle/>
                        <a:p>
                          <a:r>
                            <a:rPr lang="en-US" dirty="0"/>
                            <a:t>-</a:t>
                          </a:r>
                          <a:endParaRPr lang="el-GR" dirty="0"/>
                        </a:p>
                      </a:txBody>
                      <a:tcPr/>
                    </a:tc>
                    <a:tc>
                      <a:txBody>
                        <a:bodyPr/>
                        <a:lstStyle/>
                        <a:p>
                          <a:r>
                            <a:rPr lang="en-US" dirty="0"/>
                            <a:t>-</a:t>
                          </a:r>
                          <a:endParaRPr lang="el-GR" dirty="0"/>
                        </a:p>
                      </a:txBody>
                      <a:tcPr/>
                    </a:tc>
                    <a:tc>
                      <a:txBody>
                        <a:bodyPr/>
                        <a:lstStyle/>
                        <a:p>
                          <a:r>
                            <a:rPr lang="en-US" sz="2000" dirty="0"/>
                            <a:t>1.3/1.5</a:t>
                          </a:r>
                          <a:endParaRPr lang="el-GR" sz="2000" dirty="0"/>
                        </a:p>
                      </a:txBody>
                      <a:tcPr/>
                    </a:tc>
                    <a:tc>
                      <a:txBody>
                        <a:bodyPr/>
                        <a:lstStyle/>
                        <a:p>
                          <a:r>
                            <a:rPr lang="en-US" sz="2000" dirty="0"/>
                            <a:t>&gt;2</a:t>
                          </a:r>
                          <a:endParaRPr lang="el-GR" sz="2000" dirty="0"/>
                        </a:p>
                      </a:txBody>
                      <a:tcPr/>
                    </a:tc>
                    <a:tc>
                      <a:txBody>
                        <a:bodyPr/>
                        <a:lstStyle/>
                        <a:p>
                          <a:r>
                            <a:rPr lang="en-US" sz="2000" dirty="0"/>
                            <a:t>2</a:t>
                          </a:r>
                          <a:endParaRPr lang="el-GR" sz="2000" dirty="0"/>
                        </a:p>
                      </a:txBody>
                      <a:tcPr/>
                    </a:tc>
                    <a:tc>
                      <a:txBody>
                        <a:bodyPr/>
                        <a:lstStyle/>
                        <a:p>
                          <a:r>
                            <a:rPr lang="en-US" sz="2000" dirty="0"/>
                            <a:t>2</a:t>
                          </a:r>
                          <a:endParaRPr lang="el-GR" sz="2000" dirty="0"/>
                        </a:p>
                      </a:txBody>
                      <a:tcPr/>
                    </a:tc>
                    <a:tc>
                      <a:txBody>
                        <a:bodyPr/>
                        <a:lstStyle/>
                        <a:p>
                          <a:r>
                            <a:rPr lang="en-US" sz="2000" dirty="0"/>
                            <a:t>0.1-10</a:t>
                          </a:r>
                          <a:endParaRPr lang="el-GR" sz="2000" dirty="0"/>
                        </a:p>
                      </a:txBody>
                      <a:tcPr/>
                    </a:tc>
                    <a:tc>
                      <a:txBody>
                        <a:bodyPr/>
                        <a:lstStyle/>
                        <a:p>
                          <a:r>
                            <a:rPr lang="en-US" sz="2000" dirty="0"/>
                            <a:t>5-8</a:t>
                          </a:r>
                          <a:endParaRPr lang="el-GR" sz="2000" dirty="0"/>
                        </a:p>
                      </a:txBody>
                      <a:tcPr/>
                    </a:tc>
                    <a:extLst>
                      <a:ext uri="{0D108BD9-81ED-4DB2-BD59-A6C34878D82A}">
                        <a16:rowId xmlns:a16="http://schemas.microsoft.com/office/drawing/2014/main" val="2090692408"/>
                      </a:ext>
                    </a:extLst>
                  </a:tr>
                  <a:tr h="742584">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l-GR" altLang="en-US" sz="1800" b="0" i="0" u="none" strike="noStrike" cap="none" normalizeH="0" baseline="0" dirty="0" err="1">
                              <a:ln>
                                <a:noFill/>
                              </a:ln>
                              <a:solidFill>
                                <a:schemeClr val="bg1"/>
                              </a:solidFill>
                              <a:effectLst/>
                              <a:latin typeface="+mn-lt"/>
                              <a:ea typeface="ＭＳ Ｐゴシック" panose="020B0600070205080204" pitchFamily="34" charset="-128"/>
                            </a:rPr>
                            <a:t>GaAlAs</a:t>
                          </a:r>
                          <a:r>
                            <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rPr>
                            <a:t>/</a:t>
                          </a:r>
                          <a:r>
                            <a:rPr kumimoji="0" lang="el-GR" altLang="en-US" sz="1800" b="0" i="0" u="none" strike="noStrike" cap="none" normalizeH="0" baseline="0" dirty="0" err="1">
                              <a:ln>
                                <a:noFill/>
                              </a:ln>
                              <a:solidFill>
                                <a:schemeClr val="bg1"/>
                              </a:solidFill>
                              <a:effectLst/>
                              <a:latin typeface="+mn-lt"/>
                              <a:ea typeface="ＭＳ Ｐゴシック" panose="020B0600070205080204" pitchFamily="34" charset="-128"/>
                            </a:rPr>
                            <a:t>GaAs</a:t>
                          </a:r>
                          <a:endPar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endParaRPr>
                        </a:p>
                      </a:txBody>
                      <a:tcPr/>
                    </a:tc>
                    <a:tc>
                      <a:txBody>
                        <a:bodyPr/>
                        <a:lstStyle/>
                        <a:p>
                          <a:r>
                            <a:rPr lang="en-US" dirty="0"/>
                            <a:t>-</a:t>
                          </a:r>
                          <a:endParaRPr lang="el-GR" dirty="0"/>
                        </a:p>
                      </a:txBody>
                      <a:tcPr/>
                    </a:tc>
                    <a:tc>
                      <a:txBody>
                        <a:bodyPr/>
                        <a:lstStyle/>
                        <a:p>
                          <a:r>
                            <a:rPr lang="en-US" dirty="0"/>
                            <a:t>-</a:t>
                          </a:r>
                          <a:endParaRPr lang="el-GR" dirty="0"/>
                        </a:p>
                      </a:txBody>
                      <a:tcPr/>
                    </a:tc>
                    <a:tc>
                      <a:txBody>
                        <a:bodyPr/>
                        <a:lstStyle/>
                        <a:p>
                          <a:r>
                            <a:rPr lang="en-US" sz="2000" dirty="0"/>
                            <a:t>1.3/1.5</a:t>
                          </a:r>
                          <a:endParaRPr lang="el-GR" sz="2000" dirty="0"/>
                        </a:p>
                      </a:txBody>
                      <a:tcPr/>
                    </a:tc>
                    <a:tc>
                      <a:txBody>
                        <a:bodyPr/>
                        <a:lstStyle/>
                        <a:p>
                          <a:r>
                            <a:rPr lang="en-US" sz="2000" dirty="0"/>
                            <a:t>&gt;2</a:t>
                          </a:r>
                          <a:endParaRPr lang="el-GR" sz="2000" dirty="0"/>
                        </a:p>
                      </a:txBody>
                      <a:tcPr/>
                    </a:tc>
                    <a:tc>
                      <a:txBody>
                        <a:bodyPr/>
                        <a:lstStyle/>
                        <a:p>
                          <a:r>
                            <a:rPr lang="en-US" sz="2000" dirty="0"/>
                            <a:t>2</a:t>
                          </a:r>
                          <a:endParaRPr lang="el-GR" sz="2000" dirty="0"/>
                        </a:p>
                      </a:txBody>
                      <a:tcPr/>
                    </a:tc>
                    <a:tc>
                      <a:txBody>
                        <a:bodyPr/>
                        <a:lstStyle/>
                        <a:p>
                          <a:r>
                            <a:rPr lang="en-US" sz="2000" dirty="0"/>
                            <a:t>4</a:t>
                          </a:r>
                          <a:endParaRPr lang="el-GR" sz="2000" dirty="0"/>
                        </a:p>
                      </a:txBody>
                      <a:tcPr/>
                    </a:tc>
                    <a:tc>
                      <a:txBody>
                        <a:bodyPr/>
                        <a:lstStyle/>
                        <a:p>
                          <a:r>
                            <a:rPr lang="en-US" sz="2000" dirty="0"/>
                            <a:t>2-10</a:t>
                          </a:r>
                          <a:endParaRPr lang="el-GR" sz="2000" dirty="0"/>
                        </a:p>
                      </a:txBody>
                      <a:tcPr/>
                    </a:tc>
                    <a:tc>
                      <a:txBody>
                        <a:bodyPr/>
                        <a:lstStyle/>
                        <a:p>
                          <a:r>
                            <a:rPr lang="en-US" sz="2000" dirty="0"/>
                            <a:t>8</a:t>
                          </a:r>
                          <a:endParaRPr lang="el-GR" sz="2000" dirty="0"/>
                        </a:p>
                      </a:txBody>
                      <a:tcPr/>
                    </a:tc>
                    <a:extLst>
                      <a:ext uri="{0D108BD9-81ED-4DB2-BD59-A6C34878D82A}">
                        <a16:rowId xmlns:a16="http://schemas.microsoft.com/office/drawing/2014/main" val="2499720553"/>
                      </a:ext>
                    </a:extLst>
                  </a:tr>
                  <a:tr h="928822">
                    <a:tc>
                      <a:txBody>
                        <a:bodyPr/>
                        <a:lstStyle/>
                        <a:p>
                          <a:pPr marL="0" marR="0" lvl="0" indent="0" algn="ctr"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800" b="0" i="0" u="none" strike="noStrike" cap="none" normalizeH="0" baseline="0" dirty="0">
                              <a:ln>
                                <a:noFill/>
                              </a:ln>
                              <a:solidFill>
                                <a:schemeClr val="bg1"/>
                              </a:solidFill>
                              <a:effectLst/>
                              <a:latin typeface="+mn-lt"/>
                              <a:ea typeface="ＭＳ Ｐゴシック" panose="020B0600070205080204" pitchFamily="34" charset="-128"/>
                            </a:rPr>
                            <a:t>Amorphous</a:t>
                          </a:r>
                          <a:r>
                            <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rPr>
                            <a:t> </a:t>
                          </a:r>
                          <a:r>
                            <a:rPr kumimoji="0" lang="en-US" altLang="en-US" sz="1800" b="0" i="0" u="none" strike="noStrike" cap="none" normalizeH="0" baseline="0" dirty="0" err="1">
                              <a:ln>
                                <a:noFill/>
                              </a:ln>
                              <a:solidFill>
                                <a:schemeClr val="bg1"/>
                              </a:solidFill>
                              <a:effectLst/>
                              <a:latin typeface="+mn-lt"/>
                              <a:ea typeface="ＭＳ Ｐゴシック" panose="020B0600070205080204" pitchFamily="34" charset="-128"/>
                            </a:rPr>
                            <a:t>SiO</a:t>
                          </a:r>
                          <a:r>
                            <a:rPr kumimoji="0" lang="el-GR" altLang="en-US" sz="1800" b="0" i="0" u="none" strike="noStrike" cap="none" normalizeH="0" baseline="-30000" dirty="0">
                              <a:ln>
                                <a:noFill/>
                              </a:ln>
                              <a:solidFill>
                                <a:schemeClr val="bg1"/>
                              </a:solidFill>
                              <a:effectLst/>
                              <a:latin typeface="+mn-lt"/>
                              <a:ea typeface="ＭＳ Ｐゴシック" panose="020B0600070205080204" pitchFamily="34" charset="-128"/>
                            </a:rPr>
                            <a:t>2</a:t>
                          </a:r>
                        </a:p>
                        <a:p>
                          <a:pPr marL="0" marR="0" lvl="0" indent="0" algn="ctr" defTabSz="457200"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rPr>
                            <a:t>(</a:t>
                          </a:r>
                          <a:r>
                            <a:rPr kumimoji="0" lang="en-US" altLang="en-US" sz="1800" b="0" i="0" u="none" strike="noStrike" cap="none" normalizeH="0" baseline="0" dirty="0">
                              <a:ln>
                                <a:noFill/>
                              </a:ln>
                              <a:solidFill>
                                <a:schemeClr val="bg1"/>
                              </a:solidFill>
                              <a:effectLst/>
                              <a:latin typeface="+mn-lt"/>
                              <a:ea typeface="ＭＳ Ｐゴシック" panose="020B0600070205080204" pitchFamily="34" charset="-128"/>
                            </a:rPr>
                            <a:t>Glass</a:t>
                          </a:r>
                          <a:r>
                            <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rPr>
                            <a:t>)</a:t>
                          </a:r>
                          <a:endParaRPr lang="el-GR" sz="1800" dirty="0">
                            <a:solidFill>
                              <a:schemeClr val="bg1"/>
                            </a:solidFill>
                            <a:latin typeface="+mn-lt"/>
                          </a:endParaRPr>
                        </a:p>
                      </a:txBody>
                      <a:tcPr/>
                    </a:tc>
                    <a:tc>
                      <a:txBody>
                        <a:bodyPr/>
                        <a:lstStyle/>
                        <a:p>
                          <a:endParaRPr lang="el-GR" dirty="0"/>
                        </a:p>
                      </a:txBody>
                      <a:tcPr/>
                    </a:tc>
                    <a:tc>
                      <a:txBody>
                        <a:bodyPr/>
                        <a:lstStyle/>
                        <a:p>
                          <a:r>
                            <a:rPr lang="en-US" dirty="0"/>
                            <a:t>-</a:t>
                          </a:r>
                          <a:endParaRPr lang="el-GR" dirty="0"/>
                        </a:p>
                      </a:txBody>
                      <a:tcPr/>
                    </a:tc>
                    <a:tc>
                      <a:txBody>
                        <a:bodyPr/>
                        <a:lstStyle/>
                        <a:p>
                          <a:r>
                            <a:rPr lang="en-US" sz="2000" dirty="0"/>
                            <a:t>1.3/1.5</a:t>
                          </a:r>
                          <a:endParaRPr lang="el-GR" sz="2000" dirty="0"/>
                        </a:p>
                      </a:txBody>
                      <a:tcPr/>
                    </a:tc>
                    <a:tc>
                      <a:txBody>
                        <a:bodyPr/>
                        <a:lstStyle/>
                        <a:p>
                          <a:r>
                            <a:rPr lang="en-US" sz="2000" dirty="0"/>
                            <a:t>0.4</a:t>
                          </a:r>
                          <a:endParaRPr lang="el-GR" sz="2000" dirty="0"/>
                        </a:p>
                      </a:txBody>
                      <a:tcPr/>
                    </a:tc>
                    <a:tc>
                      <a:txBody>
                        <a:bodyPr/>
                        <a:lstStyle/>
                        <a:p>
                          <a:r>
                            <a:rPr lang="en-US" sz="2000" dirty="0"/>
                            <a:t>&lt;0.1</a:t>
                          </a:r>
                          <a:endParaRPr lang="el-GR" sz="2000" dirty="0"/>
                        </a:p>
                      </a:txBody>
                      <a:tcPr/>
                    </a:tc>
                    <a:tc>
                      <a:txBody>
                        <a:bodyPr/>
                        <a:lstStyle/>
                        <a:p>
                          <a:r>
                            <a:rPr lang="en-US" sz="2000" dirty="0"/>
                            <a:t>&lt;0.1</a:t>
                          </a:r>
                          <a:endParaRPr lang="el-GR" sz="2000" dirty="0"/>
                        </a:p>
                      </a:txBody>
                      <a:tcPr/>
                    </a:tc>
                    <a:tc>
                      <a:txBody>
                        <a:bodyPr/>
                        <a:lstStyle/>
                        <a:p>
                          <a:r>
                            <a:rPr lang="en-US" sz="2000" dirty="0"/>
                            <a:t>0.1-0.5</a:t>
                          </a:r>
                          <a:endParaRPr lang="el-GR" sz="2000" dirty="0"/>
                        </a:p>
                      </a:txBody>
                      <a:tcPr/>
                    </a:tc>
                    <a:tc>
                      <a:txBody>
                        <a:bodyPr/>
                        <a:lstStyle/>
                        <a:p>
                          <a:r>
                            <a:rPr lang="en-US" sz="2000" dirty="0"/>
                            <a:t>&gt;10</a:t>
                          </a:r>
                          <a:endParaRPr lang="el-GR" sz="2000" dirty="0"/>
                        </a:p>
                      </a:txBody>
                      <a:tcPr/>
                    </a:tc>
                    <a:extLst>
                      <a:ext uri="{0D108BD9-81ED-4DB2-BD59-A6C34878D82A}">
                        <a16:rowId xmlns:a16="http://schemas.microsoft.com/office/drawing/2014/main" val="882584333"/>
                      </a:ext>
                    </a:extLst>
                  </a:tr>
                  <a:tr h="677431">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1800" b="0" i="0" u="none" strike="noStrike" cap="none" normalizeH="0" baseline="0" dirty="0">
                              <a:ln>
                                <a:noFill/>
                              </a:ln>
                              <a:solidFill>
                                <a:schemeClr val="bg1"/>
                              </a:solidFill>
                              <a:effectLst/>
                              <a:latin typeface="+mn-lt"/>
                              <a:ea typeface="ＭＳ Ｐゴシック" panose="020B0600070205080204" pitchFamily="34" charset="-128"/>
                            </a:rPr>
                            <a:t>      </a:t>
                          </a:r>
                          <a:r>
                            <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rPr>
                            <a:t>LiNbO</a:t>
                          </a:r>
                          <a:r>
                            <a:rPr kumimoji="0" lang="el-GR" altLang="en-US" sz="1800" b="0" i="0" u="none" strike="noStrike" cap="none" normalizeH="0" baseline="-30000" dirty="0">
                              <a:ln>
                                <a:noFill/>
                              </a:ln>
                              <a:solidFill>
                                <a:schemeClr val="bg1"/>
                              </a:solidFill>
                              <a:effectLst/>
                              <a:latin typeface="+mn-lt"/>
                              <a:ea typeface="ＭＳ Ｐゴシック" panose="020B0600070205080204" pitchFamily="34" charset="-128"/>
                            </a:rPr>
                            <a:t>3</a:t>
                          </a:r>
                        </a:p>
                      </a:txBody>
                      <a:tcPr/>
                    </a:tc>
                    <a:tc>
                      <a:txBody>
                        <a:bodyPr/>
                        <a:lstStyle/>
                        <a:p>
                          <a:endParaRPr lang="el-GR" dirty="0"/>
                        </a:p>
                      </a:txBody>
                      <a:tcPr/>
                    </a:tc>
                    <a:tc>
                      <a:txBody>
                        <a:bodyPr/>
                        <a:lstStyle/>
                        <a:p>
                          <a:r>
                            <a:rPr lang="en-US" dirty="0"/>
                            <a:t>-</a:t>
                          </a:r>
                          <a:endParaRPr lang="el-GR" dirty="0"/>
                        </a:p>
                      </a:txBody>
                      <a:tcPr/>
                    </a:tc>
                    <a:tc>
                      <a:txBody>
                        <a:bodyPr/>
                        <a:lstStyle/>
                        <a:p>
                          <a:r>
                            <a:rPr lang="en-US" sz="2000" dirty="0"/>
                            <a:t>1.3/1.5</a:t>
                          </a:r>
                          <a:endParaRPr lang="el-GR" sz="2000" dirty="0"/>
                        </a:p>
                      </a:txBody>
                      <a:tcPr/>
                    </a:tc>
                    <a:tc>
                      <a:txBody>
                        <a:bodyPr/>
                        <a:lstStyle/>
                        <a:p>
                          <a:r>
                            <a:rPr lang="en-US" sz="2000" dirty="0"/>
                            <a:t>&lt;1</a:t>
                          </a:r>
                          <a:endParaRPr lang="el-GR" sz="2000" dirty="0"/>
                        </a:p>
                      </a:txBody>
                      <a:tcPr/>
                    </a:tc>
                    <a:tc>
                      <a:txBody>
                        <a:bodyPr/>
                        <a:lstStyle/>
                        <a:p>
                          <a:r>
                            <a:rPr lang="en-US" sz="2000" dirty="0"/>
                            <a:t>&lt;0.3</a:t>
                          </a:r>
                          <a:endParaRPr lang="el-GR" sz="2000" dirty="0"/>
                        </a:p>
                      </a:txBody>
                      <a:tcPr/>
                    </a:tc>
                    <a:tc>
                      <a:txBody>
                        <a:bodyPr/>
                        <a:lstStyle/>
                        <a:p>
                          <a:r>
                            <a:rPr lang="en-US" sz="2000" dirty="0"/>
                            <a:t>&lt;0.1</a:t>
                          </a:r>
                          <a:endParaRPr lang="el-GR" sz="2000" dirty="0"/>
                        </a:p>
                      </a:txBody>
                      <a:tcPr/>
                    </a:tc>
                    <a:tc>
                      <a:txBody>
                        <a:bodyPr/>
                        <a:lstStyle/>
                        <a:p>
                          <a:r>
                            <a:rPr lang="en-US" sz="2000" dirty="0"/>
                            <a:t>400</a:t>
                          </a:r>
                          <a:endParaRPr lang="el-GR" sz="2000" dirty="0"/>
                        </a:p>
                      </a:txBody>
                      <a:tcPr/>
                    </a:tc>
                    <a:tc>
                      <a:txBody>
                        <a:bodyPr/>
                        <a:lstStyle/>
                        <a:p>
                          <a:r>
                            <a:rPr lang="en-US" sz="2000" dirty="0"/>
                            <a:t>8</a:t>
                          </a:r>
                          <a:endParaRPr lang="el-GR" sz="2000" dirty="0"/>
                        </a:p>
                      </a:txBody>
                      <a:tcPr/>
                    </a:tc>
                    <a:extLst>
                      <a:ext uri="{0D108BD9-81ED-4DB2-BD59-A6C34878D82A}">
                        <a16:rowId xmlns:a16="http://schemas.microsoft.com/office/drawing/2014/main" val="2457139982"/>
                      </a:ext>
                    </a:extLst>
                  </a:tr>
                  <a:tr h="756067">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1800" b="0" i="0" u="none" strike="noStrike" cap="none" normalizeH="0" baseline="0" dirty="0">
                              <a:ln>
                                <a:noFill/>
                              </a:ln>
                              <a:solidFill>
                                <a:schemeClr val="bg1"/>
                              </a:solidFill>
                              <a:effectLst/>
                              <a:latin typeface="+mn-lt"/>
                              <a:ea typeface="ＭＳ Ｐゴシック" panose="020B0600070205080204" pitchFamily="34" charset="-128"/>
                            </a:rPr>
                            <a:t>    Polymers</a:t>
                          </a:r>
                          <a:endPar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endParaRPr>
                        </a:p>
                      </a:txBody>
                      <a:tcPr/>
                    </a:tc>
                    <a:tc>
                      <a:txBody>
                        <a:bodyPr/>
                        <a:lstStyle/>
                        <a:p>
                          <a:endParaRPr lang="el-GR"/>
                        </a:p>
                      </a:txBody>
                      <a:tcPr/>
                    </a:tc>
                    <a:tc>
                      <a:txBody>
                        <a:bodyPr/>
                        <a:lstStyle/>
                        <a:p>
                          <a:r>
                            <a:rPr lang="en-US" dirty="0"/>
                            <a:t>-</a:t>
                          </a:r>
                          <a:endParaRPr lang="el-GR" dirty="0"/>
                        </a:p>
                      </a:txBody>
                      <a:tcPr/>
                    </a:tc>
                    <a:tc>
                      <a:txBody>
                        <a:bodyPr/>
                        <a:lstStyle/>
                        <a:p>
                          <a:r>
                            <a:rPr lang="en-US" sz="2000" dirty="0"/>
                            <a:t>&lt;1.1</a:t>
                          </a:r>
                          <a:endParaRPr lang="el-GR" sz="2000" dirty="0"/>
                        </a:p>
                      </a:txBody>
                      <a:tcPr/>
                    </a:tc>
                    <a:tc>
                      <a:txBody>
                        <a:bodyPr/>
                        <a:lstStyle/>
                        <a:p>
                          <a:r>
                            <a:rPr lang="en-US" sz="2000" dirty="0"/>
                            <a:t>&lt;0.5</a:t>
                          </a:r>
                          <a:endParaRPr lang="el-GR" sz="2000" dirty="0"/>
                        </a:p>
                      </a:txBody>
                      <a:tcPr/>
                    </a:tc>
                    <a:tc>
                      <a:txBody>
                        <a:bodyPr/>
                        <a:lstStyle/>
                        <a:p>
                          <a:r>
                            <a:rPr lang="en-US" sz="2000" dirty="0"/>
                            <a:t>0.1-0.5</a:t>
                          </a:r>
                          <a:endParaRPr lang="el-GR" sz="2000" dirty="0"/>
                        </a:p>
                      </a:txBody>
                      <a:tcPr/>
                    </a:tc>
                    <a:tc>
                      <a:txBody>
                        <a:bodyPr/>
                        <a:lstStyle/>
                        <a:p>
                          <a:r>
                            <a:rPr lang="en-US" sz="2000" dirty="0"/>
                            <a:t>1-3</a:t>
                          </a:r>
                          <a:endParaRPr lang="el-GR" sz="2000" dirty="0"/>
                        </a:p>
                      </a:txBody>
                      <a:tcPr/>
                    </a:tc>
                    <a:tc>
                      <a:txBody>
                        <a:bodyPr/>
                        <a:lstStyle/>
                        <a:p>
                          <a:r>
                            <a:rPr lang="en-US" sz="2000" dirty="0"/>
                            <a:t>2-50</a:t>
                          </a:r>
                          <a:endParaRPr lang="el-GR" sz="2000" dirty="0"/>
                        </a:p>
                      </a:txBody>
                      <a:tcPr/>
                    </a:tc>
                    <a:tc>
                      <a:txBody>
                        <a:bodyPr/>
                        <a:lstStyle/>
                        <a:p>
                          <a:r>
                            <a:rPr lang="en-US" sz="2000" dirty="0"/>
                            <a:t>&gt;20</a:t>
                          </a:r>
                          <a:endParaRPr lang="el-GR" sz="2000" dirty="0"/>
                        </a:p>
                      </a:txBody>
                      <a:tcPr/>
                    </a:tc>
                    <a:extLst>
                      <a:ext uri="{0D108BD9-81ED-4DB2-BD59-A6C34878D82A}">
                        <a16:rowId xmlns:a16="http://schemas.microsoft.com/office/drawing/2014/main" val="1396357074"/>
                      </a:ext>
                    </a:extLst>
                  </a:tr>
                </a:tbl>
              </a:graphicData>
            </a:graphic>
          </p:graphicFrame>
        </mc:Choice>
        <mc:Fallback xmlns="">
          <p:graphicFrame>
            <p:nvGraphicFramePr>
              <p:cNvPr id="5" name="Content Placeholder 4">
                <a:extLst>
                  <a:ext uri="{FF2B5EF4-FFF2-40B4-BE49-F238E27FC236}">
                    <a16:creationId xmlns:a16="http://schemas.microsoft.com/office/drawing/2014/main" id="{B49101A5-AC81-4CB4-914E-D005E2183199}"/>
                  </a:ext>
                </a:extLst>
              </p:cNvPr>
              <p:cNvGraphicFramePr>
                <a:graphicFrameLocks noGrp="1"/>
              </p:cNvGraphicFramePr>
              <p:nvPr>
                <p:ph idx="1"/>
                <p:extLst>
                  <p:ext uri="{D42A27DB-BD31-4B8C-83A1-F6EECF244321}">
                    <p14:modId xmlns:p14="http://schemas.microsoft.com/office/powerpoint/2010/main" val="3558955352"/>
                  </p:ext>
                </p:extLst>
              </p:nvPr>
            </p:nvGraphicFramePr>
            <p:xfrm>
              <a:off x="898852" y="914400"/>
              <a:ext cx="10896365" cy="5173641"/>
            </p:xfrm>
            <a:graphic>
              <a:graphicData uri="http://schemas.openxmlformats.org/drawingml/2006/table">
                <a:tbl>
                  <a:tblPr firstRow="1" bandRow="1">
                    <a:tableStyleId>{5C22544A-7EE6-4342-B048-85BDC9FD1C3A}</a:tableStyleId>
                  </a:tblPr>
                  <a:tblGrid>
                    <a:gridCol w="1567252">
                      <a:extLst>
                        <a:ext uri="{9D8B030D-6E8A-4147-A177-3AD203B41FA5}">
                          <a16:colId xmlns:a16="http://schemas.microsoft.com/office/drawing/2014/main" val="1000144927"/>
                        </a:ext>
                      </a:extLst>
                    </a:gridCol>
                    <a:gridCol w="1268791">
                      <a:extLst>
                        <a:ext uri="{9D8B030D-6E8A-4147-A177-3AD203B41FA5}">
                          <a16:colId xmlns:a16="http://schemas.microsoft.com/office/drawing/2014/main" val="2916944570"/>
                        </a:ext>
                      </a:extLst>
                    </a:gridCol>
                    <a:gridCol w="970252">
                      <a:extLst>
                        <a:ext uri="{9D8B030D-6E8A-4147-A177-3AD203B41FA5}">
                          <a16:colId xmlns:a16="http://schemas.microsoft.com/office/drawing/2014/main" val="2526010973"/>
                        </a:ext>
                      </a:extLst>
                    </a:gridCol>
                    <a:gridCol w="1194156">
                      <a:extLst>
                        <a:ext uri="{9D8B030D-6E8A-4147-A177-3AD203B41FA5}">
                          <a16:colId xmlns:a16="http://schemas.microsoft.com/office/drawing/2014/main" val="2419570973"/>
                        </a:ext>
                      </a:extLst>
                    </a:gridCol>
                    <a:gridCol w="1194156">
                      <a:extLst>
                        <a:ext uri="{9D8B030D-6E8A-4147-A177-3AD203B41FA5}">
                          <a16:colId xmlns:a16="http://schemas.microsoft.com/office/drawing/2014/main" val="3079346215"/>
                        </a:ext>
                      </a:extLst>
                    </a:gridCol>
                    <a:gridCol w="1177052">
                      <a:extLst>
                        <a:ext uri="{9D8B030D-6E8A-4147-A177-3AD203B41FA5}">
                          <a16:colId xmlns:a16="http://schemas.microsoft.com/office/drawing/2014/main" val="1252332025"/>
                        </a:ext>
                      </a:extLst>
                    </a:gridCol>
                    <a:gridCol w="1103292">
                      <a:extLst>
                        <a:ext uri="{9D8B030D-6E8A-4147-A177-3AD203B41FA5}">
                          <a16:colId xmlns:a16="http://schemas.microsoft.com/office/drawing/2014/main" val="1103641596"/>
                        </a:ext>
                      </a:extLst>
                    </a:gridCol>
                    <a:gridCol w="1210707">
                      <a:extLst>
                        <a:ext uri="{9D8B030D-6E8A-4147-A177-3AD203B41FA5}">
                          <a16:colId xmlns:a16="http://schemas.microsoft.com/office/drawing/2014/main" val="3939728565"/>
                        </a:ext>
                      </a:extLst>
                    </a:gridCol>
                    <a:gridCol w="1210707">
                      <a:extLst>
                        <a:ext uri="{9D8B030D-6E8A-4147-A177-3AD203B41FA5}">
                          <a16:colId xmlns:a16="http://schemas.microsoft.com/office/drawing/2014/main" val="3052281248"/>
                        </a:ext>
                      </a:extLst>
                    </a:gridCol>
                  </a:tblGrid>
                  <a:tr h="1357609">
                    <a:tc>
                      <a:txBody>
                        <a:bodyPr/>
                        <a:lstStyle/>
                        <a:p>
                          <a:endParaRPr lang="el-GR" dirty="0"/>
                        </a:p>
                      </a:txBody>
                      <a:tcPr/>
                    </a:tc>
                    <a:tc>
                      <a:txBody>
                        <a:bodyPr/>
                        <a:lstStyle/>
                        <a:p>
                          <a:r>
                            <a:rPr lang="en-US" sz="1600" dirty="0"/>
                            <a:t>Transmitter / Receiver</a:t>
                          </a:r>
                          <a:endParaRPr lang="el-GR" sz="1600" dirty="0"/>
                        </a:p>
                      </a:txBody>
                      <a:tcPr/>
                    </a:tc>
                    <a:tc>
                      <a:txBody>
                        <a:bodyPr/>
                        <a:lstStyle/>
                        <a:p>
                          <a:r>
                            <a:rPr lang="en-US" sz="1600" dirty="0"/>
                            <a:t>Passive</a:t>
                          </a:r>
                        </a:p>
                        <a:p>
                          <a:r>
                            <a:rPr lang="en-US" sz="1600" dirty="0"/>
                            <a:t>Elements</a:t>
                          </a:r>
                          <a:endParaRPr lang="el-GR" sz="1600" dirty="0"/>
                        </a:p>
                      </a:txBody>
                      <a:tcPr/>
                    </a:tc>
                    <a:tc>
                      <a:txBody>
                        <a:bodyPr/>
                        <a:lstStyle/>
                        <a:p>
                          <a:r>
                            <a:rPr lang="en-US" sz="1600" dirty="0"/>
                            <a:t>Wavelength (</a:t>
                          </a:r>
                          <a:r>
                            <a:rPr lang="el-GR" sz="1600" dirty="0"/>
                            <a:t>μ</a:t>
                          </a:r>
                          <a:r>
                            <a:rPr lang="en-US" sz="1600" dirty="0"/>
                            <a:t>m)</a:t>
                          </a:r>
                          <a:endParaRPr lang="el-GR" sz="1600" dirty="0"/>
                        </a:p>
                      </a:txBody>
                      <a:tcPr/>
                    </a:tc>
                    <a:tc>
                      <a:txBody>
                        <a:bodyPr/>
                        <a:lstStyle/>
                        <a:p>
                          <a:r>
                            <a:rPr lang="en-US" sz="1600" dirty="0"/>
                            <a:t>Connection losses (dB)</a:t>
                          </a:r>
                          <a:endParaRPr lang="el-GR" sz="1600" dirty="0"/>
                        </a:p>
                      </a:txBody>
                      <a:tcPr/>
                    </a:tc>
                    <a:tc>
                      <a:txBody>
                        <a:bodyPr/>
                        <a:lstStyle/>
                        <a:p>
                          <a:r>
                            <a:rPr lang="en-US" sz="1600" dirty="0"/>
                            <a:t>Waveguide losses</a:t>
                          </a:r>
                        </a:p>
                        <a:p>
                          <a:r>
                            <a:rPr lang="en-US" sz="1600" dirty="0"/>
                            <a:t>(dB/cm)</a:t>
                          </a:r>
                          <a:endParaRPr lang="el-GR" sz="1600" dirty="0"/>
                        </a:p>
                      </a:txBody>
                      <a:tcPr/>
                    </a:tc>
                    <a:tc>
                      <a:txBody>
                        <a:bodyPr/>
                        <a:lstStyle/>
                        <a:p>
                          <a:endParaRPr lang="el-GR"/>
                        </a:p>
                      </a:txBody>
                      <a:tcPr>
                        <a:blipFill>
                          <a:blip r:embed="rId2"/>
                          <a:stretch>
                            <a:fillRect l="-669061" t="-2242" r="-222099" b="-281614"/>
                          </a:stretch>
                        </a:blipFill>
                      </a:tcPr>
                    </a:tc>
                    <a:tc>
                      <a:txBody>
                        <a:bodyPr/>
                        <a:lstStyle/>
                        <a:p>
                          <a:endParaRPr lang="el-GR"/>
                        </a:p>
                      </a:txBody>
                      <a:tcPr>
                        <a:blipFill>
                          <a:blip r:embed="rId2"/>
                          <a:stretch>
                            <a:fillRect l="-703030" t="-2242" r="-103030" b="-281614"/>
                          </a:stretch>
                        </a:blipFill>
                      </a:tcPr>
                    </a:tc>
                    <a:tc>
                      <a:txBody>
                        <a:bodyPr/>
                        <a:lstStyle/>
                        <a:p>
                          <a:r>
                            <a:rPr lang="en-US" sz="1600" dirty="0"/>
                            <a:t>Wafer Layer Diameter</a:t>
                          </a:r>
                          <a:br>
                            <a:rPr lang="en-US" sz="1600" dirty="0"/>
                          </a:br>
                          <a:r>
                            <a:rPr lang="en-US" sz="1600" dirty="0"/>
                            <a:t>(cm)</a:t>
                          </a:r>
                          <a:endParaRPr lang="el-GR" sz="1600" dirty="0"/>
                        </a:p>
                      </a:txBody>
                      <a:tcPr/>
                    </a:tc>
                    <a:extLst>
                      <a:ext uri="{0D108BD9-81ED-4DB2-BD59-A6C34878D82A}">
                        <a16:rowId xmlns:a16="http://schemas.microsoft.com/office/drawing/2014/main" val="352552476"/>
                      </a:ext>
                    </a:extLst>
                  </a:tr>
                  <a:tr h="711128">
                    <a:tc>
                      <a:txBody>
                        <a:bodyPr/>
                        <a:lstStyle/>
                        <a:p>
                          <a:r>
                            <a:rPr lang="en-US" sz="1800" dirty="0" err="1"/>
                            <a:t>InGaAsp</a:t>
                          </a:r>
                          <a:r>
                            <a:rPr lang="en-US" sz="1800" dirty="0"/>
                            <a:t>/</a:t>
                          </a:r>
                          <a:r>
                            <a:rPr lang="en-US" sz="1800" dirty="0" err="1"/>
                            <a:t>InP</a:t>
                          </a:r>
                          <a:endParaRPr lang="el-GR" sz="1800" dirty="0"/>
                        </a:p>
                      </a:txBody>
                      <a:tcPr/>
                    </a:tc>
                    <a:tc>
                      <a:txBody>
                        <a:bodyPr/>
                        <a:lstStyle/>
                        <a:p>
                          <a:r>
                            <a:rPr lang="en-US" dirty="0"/>
                            <a:t>-</a:t>
                          </a:r>
                          <a:endParaRPr lang="el-GR" dirty="0"/>
                        </a:p>
                      </a:txBody>
                      <a:tcPr/>
                    </a:tc>
                    <a:tc>
                      <a:txBody>
                        <a:bodyPr/>
                        <a:lstStyle/>
                        <a:p>
                          <a:r>
                            <a:rPr lang="en-US" dirty="0"/>
                            <a:t>-</a:t>
                          </a:r>
                          <a:endParaRPr lang="el-GR" dirty="0"/>
                        </a:p>
                      </a:txBody>
                      <a:tcPr/>
                    </a:tc>
                    <a:tc>
                      <a:txBody>
                        <a:bodyPr/>
                        <a:lstStyle/>
                        <a:p>
                          <a:r>
                            <a:rPr lang="en-US" sz="2000" dirty="0"/>
                            <a:t>1.3/1.5</a:t>
                          </a:r>
                          <a:endParaRPr lang="el-GR" sz="2000" dirty="0"/>
                        </a:p>
                      </a:txBody>
                      <a:tcPr/>
                    </a:tc>
                    <a:tc>
                      <a:txBody>
                        <a:bodyPr/>
                        <a:lstStyle/>
                        <a:p>
                          <a:r>
                            <a:rPr lang="en-US" sz="2000" dirty="0"/>
                            <a:t>&gt;2</a:t>
                          </a:r>
                          <a:endParaRPr lang="el-GR" sz="2000" dirty="0"/>
                        </a:p>
                      </a:txBody>
                      <a:tcPr/>
                    </a:tc>
                    <a:tc>
                      <a:txBody>
                        <a:bodyPr/>
                        <a:lstStyle/>
                        <a:p>
                          <a:r>
                            <a:rPr lang="en-US" sz="2000" dirty="0"/>
                            <a:t>2</a:t>
                          </a:r>
                          <a:endParaRPr lang="el-GR" sz="2000" dirty="0"/>
                        </a:p>
                      </a:txBody>
                      <a:tcPr/>
                    </a:tc>
                    <a:tc>
                      <a:txBody>
                        <a:bodyPr/>
                        <a:lstStyle/>
                        <a:p>
                          <a:r>
                            <a:rPr lang="en-US" sz="2000" dirty="0"/>
                            <a:t>2</a:t>
                          </a:r>
                          <a:endParaRPr lang="el-GR" sz="2000" dirty="0"/>
                        </a:p>
                      </a:txBody>
                      <a:tcPr/>
                    </a:tc>
                    <a:tc>
                      <a:txBody>
                        <a:bodyPr/>
                        <a:lstStyle/>
                        <a:p>
                          <a:r>
                            <a:rPr lang="en-US" sz="2000" dirty="0"/>
                            <a:t>0.1-10</a:t>
                          </a:r>
                          <a:endParaRPr lang="el-GR" sz="2000" dirty="0"/>
                        </a:p>
                      </a:txBody>
                      <a:tcPr/>
                    </a:tc>
                    <a:tc>
                      <a:txBody>
                        <a:bodyPr/>
                        <a:lstStyle/>
                        <a:p>
                          <a:r>
                            <a:rPr lang="en-US" sz="2000" dirty="0"/>
                            <a:t>5-8</a:t>
                          </a:r>
                          <a:endParaRPr lang="el-GR" sz="2000" dirty="0"/>
                        </a:p>
                      </a:txBody>
                      <a:tcPr/>
                    </a:tc>
                    <a:extLst>
                      <a:ext uri="{0D108BD9-81ED-4DB2-BD59-A6C34878D82A}">
                        <a16:rowId xmlns:a16="http://schemas.microsoft.com/office/drawing/2014/main" val="2090692408"/>
                      </a:ext>
                    </a:extLst>
                  </a:tr>
                  <a:tr h="742584">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l-GR" altLang="en-US" sz="1800" b="0" i="0" u="none" strike="noStrike" cap="none" normalizeH="0" baseline="0" dirty="0" err="1">
                              <a:ln>
                                <a:noFill/>
                              </a:ln>
                              <a:solidFill>
                                <a:schemeClr val="bg1"/>
                              </a:solidFill>
                              <a:effectLst/>
                              <a:latin typeface="+mn-lt"/>
                              <a:ea typeface="ＭＳ Ｐゴシック" panose="020B0600070205080204" pitchFamily="34" charset="-128"/>
                            </a:rPr>
                            <a:t>GaAlAs</a:t>
                          </a:r>
                          <a:r>
                            <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rPr>
                            <a:t>/</a:t>
                          </a:r>
                          <a:r>
                            <a:rPr kumimoji="0" lang="el-GR" altLang="en-US" sz="1800" b="0" i="0" u="none" strike="noStrike" cap="none" normalizeH="0" baseline="0" dirty="0" err="1">
                              <a:ln>
                                <a:noFill/>
                              </a:ln>
                              <a:solidFill>
                                <a:schemeClr val="bg1"/>
                              </a:solidFill>
                              <a:effectLst/>
                              <a:latin typeface="+mn-lt"/>
                              <a:ea typeface="ＭＳ Ｐゴシック" panose="020B0600070205080204" pitchFamily="34" charset="-128"/>
                            </a:rPr>
                            <a:t>GaAs</a:t>
                          </a:r>
                          <a:endPar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endParaRPr>
                        </a:p>
                      </a:txBody>
                      <a:tcPr/>
                    </a:tc>
                    <a:tc>
                      <a:txBody>
                        <a:bodyPr/>
                        <a:lstStyle/>
                        <a:p>
                          <a:r>
                            <a:rPr lang="en-US" dirty="0"/>
                            <a:t>-</a:t>
                          </a:r>
                          <a:endParaRPr lang="el-GR" dirty="0"/>
                        </a:p>
                      </a:txBody>
                      <a:tcPr/>
                    </a:tc>
                    <a:tc>
                      <a:txBody>
                        <a:bodyPr/>
                        <a:lstStyle/>
                        <a:p>
                          <a:r>
                            <a:rPr lang="en-US" dirty="0"/>
                            <a:t>-</a:t>
                          </a:r>
                          <a:endParaRPr lang="el-GR" dirty="0"/>
                        </a:p>
                      </a:txBody>
                      <a:tcPr/>
                    </a:tc>
                    <a:tc>
                      <a:txBody>
                        <a:bodyPr/>
                        <a:lstStyle/>
                        <a:p>
                          <a:r>
                            <a:rPr lang="en-US" sz="2000" dirty="0"/>
                            <a:t>1.3/1.5</a:t>
                          </a:r>
                          <a:endParaRPr lang="el-GR" sz="2000" dirty="0"/>
                        </a:p>
                      </a:txBody>
                      <a:tcPr/>
                    </a:tc>
                    <a:tc>
                      <a:txBody>
                        <a:bodyPr/>
                        <a:lstStyle/>
                        <a:p>
                          <a:r>
                            <a:rPr lang="en-US" sz="2000" dirty="0"/>
                            <a:t>&gt;2</a:t>
                          </a:r>
                          <a:endParaRPr lang="el-GR" sz="2000" dirty="0"/>
                        </a:p>
                      </a:txBody>
                      <a:tcPr/>
                    </a:tc>
                    <a:tc>
                      <a:txBody>
                        <a:bodyPr/>
                        <a:lstStyle/>
                        <a:p>
                          <a:r>
                            <a:rPr lang="en-US" sz="2000" dirty="0"/>
                            <a:t>2</a:t>
                          </a:r>
                          <a:endParaRPr lang="el-GR" sz="2000" dirty="0"/>
                        </a:p>
                      </a:txBody>
                      <a:tcPr/>
                    </a:tc>
                    <a:tc>
                      <a:txBody>
                        <a:bodyPr/>
                        <a:lstStyle/>
                        <a:p>
                          <a:r>
                            <a:rPr lang="en-US" sz="2000" dirty="0"/>
                            <a:t>4</a:t>
                          </a:r>
                          <a:endParaRPr lang="el-GR" sz="2000" dirty="0"/>
                        </a:p>
                      </a:txBody>
                      <a:tcPr/>
                    </a:tc>
                    <a:tc>
                      <a:txBody>
                        <a:bodyPr/>
                        <a:lstStyle/>
                        <a:p>
                          <a:r>
                            <a:rPr lang="en-US" sz="2000" dirty="0"/>
                            <a:t>2-10</a:t>
                          </a:r>
                          <a:endParaRPr lang="el-GR" sz="2000" dirty="0"/>
                        </a:p>
                      </a:txBody>
                      <a:tcPr/>
                    </a:tc>
                    <a:tc>
                      <a:txBody>
                        <a:bodyPr/>
                        <a:lstStyle/>
                        <a:p>
                          <a:r>
                            <a:rPr lang="en-US" sz="2000" dirty="0"/>
                            <a:t>8</a:t>
                          </a:r>
                          <a:endParaRPr lang="el-GR" sz="2000" dirty="0"/>
                        </a:p>
                      </a:txBody>
                      <a:tcPr/>
                    </a:tc>
                    <a:extLst>
                      <a:ext uri="{0D108BD9-81ED-4DB2-BD59-A6C34878D82A}">
                        <a16:rowId xmlns:a16="http://schemas.microsoft.com/office/drawing/2014/main" val="2499720553"/>
                      </a:ext>
                    </a:extLst>
                  </a:tr>
                  <a:tr h="928822">
                    <a:tc>
                      <a:txBody>
                        <a:bodyPr/>
                        <a:lstStyle/>
                        <a:p>
                          <a:pPr marL="0" marR="0" lvl="0" indent="0" algn="ctr"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800" b="0" i="0" u="none" strike="noStrike" cap="none" normalizeH="0" baseline="0" dirty="0">
                              <a:ln>
                                <a:noFill/>
                              </a:ln>
                              <a:solidFill>
                                <a:schemeClr val="bg1"/>
                              </a:solidFill>
                              <a:effectLst/>
                              <a:latin typeface="+mn-lt"/>
                              <a:ea typeface="ＭＳ Ｐゴシック" panose="020B0600070205080204" pitchFamily="34" charset="-128"/>
                            </a:rPr>
                            <a:t>Amorphous</a:t>
                          </a:r>
                          <a:r>
                            <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rPr>
                            <a:t> </a:t>
                          </a:r>
                          <a:r>
                            <a:rPr kumimoji="0" lang="en-US" altLang="en-US" sz="1800" b="0" i="0" u="none" strike="noStrike" cap="none" normalizeH="0" baseline="0" dirty="0" err="1">
                              <a:ln>
                                <a:noFill/>
                              </a:ln>
                              <a:solidFill>
                                <a:schemeClr val="bg1"/>
                              </a:solidFill>
                              <a:effectLst/>
                              <a:latin typeface="+mn-lt"/>
                              <a:ea typeface="ＭＳ Ｐゴシック" panose="020B0600070205080204" pitchFamily="34" charset="-128"/>
                            </a:rPr>
                            <a:t>SiO</a:t>
                          </a:r>
                          <a:r>
                            <a:rPr kumimoji="0" lang="el-GR" altLang="en-US" sz="1800" b="0" i="0" u="none" strike="noStrike" cap="none" normalizeH="0" baseline="-30000" dirty="0">
                              <a:ln>
                                <a:noFill/>
                              </a:ln>
                              <a:solidFill>
                                <a:schemeClr val="bg1"/>
                              </a:solidFill>
                              <a:effectLst/>
                              <a:latin typeface="+mn-lt"/>
                              <a:ea typeface="ＭＳ Ｐゴシック" panose="020B0600070205080204" pitchFamily="34" charset="-128"/>
                            </a:rPr>
                            <a:t>2</a:t>
                          </a:r>
                        </a:p>
                        <a:p>
                          <a:pPr marL="0" marR="0" lvl="0" indent="0" algn="ctr" defTabSz="457200" rtl="0" eaLnBrk="0" fontAlgn="base" latinLnBrk="0" hangingPunct="0">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rPr>
                            <a:t>(</a:t>
                          </a:r>
                          <a:r>
                            <a:rPr kumimoji="0" lang="en-US" altLang="en-US" sz="1800" b="0" i="0" u="none" strike="noStrike" cap="none" normalizeH="0" baseline="0" dirty="0">
                              <a:ln>
                                <a:noFill/>
                              </a:ln>
                              <a:solidFill>
                                <a:schemeClr val="bg1"/>
                              </a:solidFill>
                              <a:effectLst/>
                              <a:latin typeface="+mn-lt"/>
                              <a:ea typeface="ＭＳ Ｐゴシック" panose="020B0600070205080204" pitchFamily="34" charset="-128"/>
                            </a:rPr>
                            <a:t>Glass</a:t>
                          </a:r>
                          <a:r>
                            <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rPr>
                            <a:t>)</a:t>
                          </a:r>
                          <a:endParaRPr lang="el-GR" sz="1800" dirty="0">
                            <a:solidFill>
                              <a:schemeClr val="bg1"/>
                            </a:solidFill>
                            <a:latin typeface="+mn-lt"/>
                          </a:endParaRPr>
                        </a:p>
                      </a:txBody>
                      <a:tcPr/>
                    </a:tc>
                    <a:tc>
                      <a:txBody>
                        <a:bodyPr/>
                        <a:lstStyle/>
                        <a:p>
                          <a:endParaRPr lang="el-GR" dirty="0"/>
                        </a:p>
                      </a:txBody>
                      <a:tcPr/>
                    </a:tc>
                    <a:tc>
                      <a:txBody>
                        <a:bodyPr/>
                        <a:lstStyle/>
                        <a:p>
                          <a:r>
                            <a:rPr lang="en-US" dirty="0"/>
                            <a:t>-</a:t>
                          </a:r>
                          <a:endParaRPr lang="el-GR" dirty="0"/>
                        </a:p>
                      </a:txBody>
                      <a:tcPr/>
                    </a:tc>
                    <a:tc>
                      <a:txBody>
                        <a:bodyPr/>
                        <a:lstStyle/>
                        <a:p>
                          <a:r>
                            <a:rPr lang="en-US" sz="2000" dirty="0"/>
                            <a:t>1.3/1.5</a:t>
                          </a:r>
                          <a:endParaRPr lang="el-GR" sz="2000" dirty="0"/>
                        </a:p>
                      </a:txBody>
                      <a:tcPr/>
                    </a:tc>
                    <a:tc>
                      <a:txBody>
                        <a:bodyPr/>
                        <a:lstStyle/>
                        <a:p>
                          <a:r>
                            <a:rPr lang="en-US" sz="2000" dirty="0"/>
                            <a:t>0.4</a:t>
                          </a:r>
                          <a:endParaRPr lang="el-GR" sz="2000" dirty="0"/>
                        </a:p>
                      </a:txBody>
                      <a:tcPr/>
                    </a:tc>
                    <a:tc>
                      <a:txBody>
                        <a:bodyPr/>
                        <a:lstStyle/>
                        <a:p>
                          <a:r>
                            <a:rPr lang="en-US" sz="2000" dirty="0"/>
                            <a:t>&lt;0.1</a:t>
                          </a:r>
                          <a:endParaRPr lang="el-GR" sz="2000" dirty="0"/>
                        </a:p>
                      </a:txBody>
                      <a:tcPr/>
                    </a:tc>
                    <a:tc>
                      <a:txBody>
                        <a:bodyPr/>
                        <a:lstStyle/>
                        <a:p>
                          <a:r>
                            <a:rPr lang="en-US" sz="2000" dirty="0"/>
                            <a:t>&lt;0.1</a:t>
                          </a:r>
                          <a:endParaRPr lang="el-GR" sz="2000" dirty="0"/>
                        </a:p>
                      </a:txBody>
                      <a:tcPr/>
                    </a:tc>
                    <a:tc>
                      <a:txBody>
                        <a:bodyPr/>
                        <a:lstStyle/>
                        <a:p>
                          <a:r>
                            <a:rPr lang="en-US" sz="2000" dirty="0"/>
                            <a:t>0.1-0.5</a:t>
                          </a:r>
                          <a:endParaRPr lang="el-GR" sz="2000" dirty="0"/>
                        </a:p>
                      </a:txBody>
                      <a:tcPr/>
                    </a:tc>
                    <a:tc>
                      <a:txBody>
                        <a:bodyPr/>
                        <a:lstStyle/>
                        <a:p>
                          <a:r>
                            <a:rPr lang="en-US" sz="2000" dirty="0"/>
                            <a:t>&gt;10</a:t>
                          </a:r>
                          <a:endParaRPr lang="el-GR" sz="2000" dirty="0"/>
                        </a:p>
                      </a:txBody>
                      <a:tcPr/>
                    </a:tc>
                    <a:extLst>
                      <a:ext uri="{0D108BD9-81ED-4DB2-BD59-A6C34878D82A}">
                        <a16:rowId xmlns:a16="http://schemas.microsoft.com/office/drawing/2014/main" val="882584333"/>
                      </a:ext>
                    </a:extLst>
                  </a:tr>
                  <a:tr h="677431">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1800" b="0" i="0" u="none" strike="noStrike" cap="none" normalizeH="0" baseline="0" dirty="0">
                              <a:ln>
                                <a:noFill/>
                              </a:ln>
                              <a:solidFill>
                                <a:schemeClr val="bg1"/>
                              </a:solidFill>
                              <a:effectLst/>
                              <a:latin typeface="+mn-lt"/>
                              <a:ea typeface="ＭＳ Ｐゴシック" panose="020B0600070205080204" pitchFamily="34" charset="-128"/>
                            </a:rPr>
                            <a:t>      </a:t>
                          </a:r>
                          <a:r>
                            <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rPr>
                            <a:t>LiNbO</a:t>
                          </a:r>
                          <a:r>
                            <a:rPr kumimoji="0" lang="el-GR" altLang="en-US" sz="1800" b="0" i="0" u="none" strike="noStrike" cap="none" normalizeH="0" baseline="-30000" dirty="0">
                              <a:ln>
                                <a:noFill/>
                              </a:ln>
                              <a:solidFill>
                                <a:schemeClr val="bg1"/>
                              </a:solidFill>
                              <a:effectLst/>
                              <a:latin typeface="+mn-lt"/>
                              <a:ea typeface="ＭＳ Ｐゴシック" panose="020B0600070205080204" pitchFamily="34" charset="-128"/>
                            </a:rPr>
                            <a:t>3</a:t>
                          </a:r>
                        </a:p>
                      </a:txBody>
                      <a:tcPr/>
                    </a:tc>
                    <a:tc>
                      <a:txBody>
                        <a:bodyPr/>
                        <a:lstStyle/>
                        <a:p>
                          <a:endParaRPr lang="el-GR" dirty="0"/>
                        </a:p>
                      </a:txBody>
                      <a:tcPr/>
                    </a:tc>
                    <a:tc>
                      <a:txBody>
                        <a:bodyPr/>
                        <a:lstStyle/>
                        <a:p>
                          <a:r>
                            <a:rPr lang="en-US" dirty="0"/>
                            <a:t>-</a:t>
                          </a:r>
                          <a:endParaRPr lang="el-GR" dirty="0"/>
                        </a:p>
                      </a:txBody>
                      <a:tcPr/>
                    </a:tc>
                    <a:tc>
                      <a:txBody>
                        <a:bodyPr/>
                        <a:lstStyle/>
                        <a:p>
                          <a:r>
                            <a:rPr lang="en-US" sz="2000" dirty="0"/>
                            <a:t>1.3/1.5</a:t>
                          </a:r>
                          <a:endParaRPr lang="el-GR" sz="2000" dirty="0"/>
                        </a:p>
                      </a:txBody>
                      <a:tcPr/>
                    </a:tc>
                    <a:tc>
                      <a:txBody>
                        <a:bodyPr/>
                        <a:lstStyle/>
                        <a:p>
                          <a:r>
                            <a:rPr lang="en-US" sz="2000" dirty="0"/>
                            <a:t>&lt;1</a:t>
                          </a:r>
                          <a:endParaRPr lang="el-GR" sz="2000" dirty="0"/>
                        </a:p>
                      </a:txBody>
                      <a:tcPr/>
                    </a:tc>
                    <a:tc>
                      <a:txBody>
                        <a:bodyPr/>
                        <a:lstStyle/>
                        <a:p>
                          <a:r>
                            <a:rPr lang="en-US" sz="2000" dirty="0"/>
                            <a:t>&lt;0.3</a:t>
                          </a:r>
                          <a:endParaRPr lang="el-GR" sz="2000" dirty="0"/>
                        </a:p>
                      </a:txBody>
                      <a:tcPr/>
                    </a:tc>
                    <a:tc>
                      <a:txBody>
                        <a:bodyPr/>
                        <a:lstStyle/>
                        <a:p>
                          <a:r>
                            <a:rPr lang="en-US" sz="2000" dirty="0"/>
                            <a:t>&lt;0.1</a:t>
                          </a:r>
                          <a:endParaRPr lang="el-GR" sz="2000" dirty="0"/>
                        </a:p>
                      </a:txBody>
                      <a:tcPr/>
                    </a:tc>
                    <a:tc>
                      <a:txBody>
                        <a:bodyPr/>
                        <a:lstStyle/>
                        <a:p>
                          <a:r>
                            <a:rPr lang="en-US" sz="2000" dirty="0"/>
                            <a:t>400</a:t>
                          </a:r>
                          <a:endParaRPr lang="el-GR" sz="2000" dirty="0"/>
                        </a:p>
                      </a:txBody>
                      <a:tcPr/>
                    </a:tc>
                    <a:tc>
                      <a:txBody>
                        <a:bodyPr/>
                        <a:lstStyle/>
                        <a:p>
                          <a:r>
                            <a:rPr lang="en-US" sz="2000" dirty="0"/>
                            <a:t>8</a:t>
                          </a:r>
                          <a:endParaRPr lang="el-GR" sz="2000" dirty="0"/>
                        </a:p>
                      </a:txBody>
                      <a:tcPr/>
                    </a:tc>
                    <a:extLst>
                      <a:ext uri="{0D108BD9-81ED-4DB2-BD59-A6C34878D82A}">
                        <a16:rowId xmlns:a16="http://schemas.microsoft.com/office/drawing/2014/main" val="2457139982"/>
                      </a:ext>
                    </a:extLst>
                  </a:tr>
                  <a:tr h="756067">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en-US" sz="1800" b="0" i="0" u="none" strike="noStrike" cap="none" normalizeH="0" baseline="0" dirty="0">
                              <a:ln>
                                <a:noFill/>
                              </a:ln>
                              <a:solidFill>
                                <a:schemeClr val="bg1"/>
                              </a:solidFill>
                              <a:effectLst/>
                              <a:latin typeface="+mn-lt"/>
                              <a:ea typeface="ＭＳ Ｐゴシック" panose="020B0600070205080204" pitchFamily="34" charset="-128"/>
                            </a:rPr>
                            <a:t>    Polymers</a:t>
                          </a:r>
                          <a:endParaRPr kumimoji="0" lang="el-GR" altLang="en-US" sz="1800" b="0" i="0" u="none" strike="noStrike" cap="none" normalizeH="0" baseline="0" dirty="0">
                            <a:ln>
                              <a:noFill/>
                            </a:ln>
                            <a:solidFill>
                              <a:schemeClr val="bg1"/>
                            </a:solidFill>
                            <a:effectLst/>
                            <a:latin typeface="+mn-lt"/>
                            <a:ea typeface="ＭＳ Ｐゴシック" panose="020B0600070205080204" pitchFamily="34" charset="-128"/>
                          </a:endParaRPr>
                        </a:p>
                      </a:txBody>
                      <a:tcPr/>
                    </a:tc>
                    <a:tc>
                      <a:txBody>
                        <a:bodyPr/>
                        <a:lstStyle/>
                        <a:p>
                          <a:endParaRPr lang="el-GR"/>
                        </a:p>
                      </a:txBody>
                      <a:tcPr/>
                    </a:tc>
                    <a:tc>
                      <a:txBody>
                        <a:bodyPr/>
                        <a:lstStyle/>
                        <a:p>
                          <a:r>
                            <a:rPr lang="en-US" dirty="0"/>
                            <a:t>-</a:t>
                          </a:r>
                          <a:endParaRPr lang="el-GR" dirty="0"/>
                        </a:p>
                      </a:txBody>
                      <a:tcPr/>
                    </a:tc>
                    <a:tc>
                      <a:txBody>
                        <a:bodyPr/>
                        <a:lstStyle/>
                        <a:p>
                          <a:r>
                            <a:rPr lang="en-US" sz="2000" dirty="0"/>
                            <a:t>&lt;1.1</a:t>
                          </a:r>
                          <a:endParaRPr lang="el-GR" sz="2000" dirty="0"/>
                        </a:p>
                      </a:txBody>
                      <a:tcPr/>
                    </a:tc>
                    <a:tc>
                      <a:txBody>
                        <a:bodyPr/>
                        <a:lstStyle/>
                        <a:p>
                          <a:r>
                            <a:rPr lang="en-US" sz="2000" dirty="0"/>
                            <a:t>&lt;0.5</a:t>
                          </a:r>
                          <a:endParaRPr lang="el-GR" sz="2000" dirty="0"/>
                        </a:p>
                      </a:txBody>
                      <a:tcPr/>
                    </a:tc>
                    <a:tc>
                      <a:txBody>
                        <a:bodyPr/>
                        <a:lstStyle/>
                        <a:p>
                          <a:r>
                            <a:rPr lang="en-US" sz="2000" dirty="0"/>
                            <a:t>0.1-0.5</a:t>
                          </a:r>
                          <a:endParaRPr lang="el-GR" sz="2000" dirty="0"/>
                        </a:p>
                      </a:txBody>
                      <a:tcPr/>
                    </a:tc>
                    <a:tc>
                      <a:txBody>
                        <a:bodyPr/>
                        <a:lstStyle/>
                        <a:p>
                          <a:r>
                            <a:rPr lang="en-US" sz="2000" dirty="0"/>
                            <a:t>1-3</a:t>
                          </a:r>
                          <a:endParaRPr lang="el-GR" sz="2000" dirty="0"/>
                        </a:p>
                      </a:txBody>
                      <a:tcPr/>
                    </a:tc>
                    <a:tc>
                      <a:txBody>
                        <a:bodyPr/>
                        <a:lstStyle/>
                        <a:p>
                          <a:r>
                            <a:rPr lang="en-US" sz="2000" dirty="0"/>
                            <a:t>2-50</a:t>
                          </a:r>
                          <a:endParaRPr lang="el-GR" sz="2000" dirty="0"/>
                        </a:p>
                      </a:txBody>
                      <a:tcPr/>
                    </a:tc>
                    <a:tc>
                      <a:txBody>
                        <a:bodyPr/>
                        <a:lstStyle/>
                        <a:p>
                          <a:r>
                            <a:rPr lang="en-US" sz="2000" dirty="0"/>
                            <a:t>&gt;20</a:t>
                          </a:r>
                          <a:endParaRPr lang="el-GR" sz="2000" dirty="0"/>
                        </a:p>
                      </a:txBody>
                      <a:tcPr/>
                    </a:tc>
                    <a:extLst>
                      <a:ext uri="{0D108BD9-81ED-4DB2-BD59-A6C34878D82A}">
                        <a16:rowId xmlns:a16="http://schemas.microsoft.com/office/drawing/2014/main" val="1396357074"/>
                      </a:ext>
                    </a:extLst>
                  </a:tr>
                </a:tbl>
              </a:graphicData>
            </a:graphic>
          </p:graphicFrame>
        </mc:Fallback>
      </mc:AlternateContent>
      <p:sp>
        <p:nvSpPr>
          <p:cNvPr id="4" name="Footer Placeholder 3">
            <a:extLst>
              <a:ext uri="{FF2B5EF4-FFF2-40B4-BE49-F238E27FC236}">
                <a16:creationId xmlns:a16="http://schemas.microsoft.com/office/drawing/2014/main" id="{FB566392-BCF1-423D-BABE-69AE2D0A675A}"/>
              </a:ext>
            </a:extLst>
          </p:cNvPr>
          <p:cNvSpPr>
            <a:spLocks noGrp="1"/>
          </p:cNvSpPr>
          <p:nvPr>
            <p:ph type="ftr" sz="quarter" idx="11"/>
          </p:nvPr>
        </p:nvSpPr>
        <p:spPr/>
        <p:txBody>
          <a:bodyPr/>
          <a:lstStyle/>
          <a:p>
            <a:r>
              <a:rPr lang="en-US"/>
              <a:t>DEPARTMENT OF INFORMATICS &amp; TELECOMMUNICATIONS</a:t>
            </a:r>
          </a:p>
        </p:txBody>
      </p:sp>
    </p:spTree>
    <p:extLst>
      <p:ext uri="{BB962C8B-B14F-4D97-AF65-F5344CB8AC3E}">
        <p14:creationId xmlns:p14="http://schemas.microsoft.com/office/powerpoint/2010/main" val="192380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D03C-4C7D-429A-ADE4-6FA6250F510C}"/>
              </a:ext>
            </a:extLst>
          </p:cNvPr>
          <p:cNvSpPr>
            <a:spLocks noGrp="1"/>
          </p:cNvSpPr>
          <p:nvPr>
            <p:ph type="title"/>
          </p:nvPr>
        </p:nvSpPr>
        <p:spPr>
          <a:xfrm>
            <a:off x="1218883" y="136523"/>
            <a:ext cx="10360501" cy="639763"/>
          </a:xfrm>
        </p:spPr>
        <p:txBody>
          <a:bodyPr/>
          <a:lstStyle/>
          <a:p>
            <a:r>
              <a:rPr lang="en-US" dirty="0">
                <a:solidFill>
                  <a:schemeClr val="accent1"/>
                </a:solidFill>
              </a:rPr>
              <a:t>Semiconductor Materials Groups III - V</a:t>
            </a:r>
            <a:endParaRPr lang="el-GR" dirty="0">
              <a:solidFill>
                <a:schemeClr val="accent1"/>
              </a:solidFill>
            </a:endParaRPr>
          </a:p>
        </p:txBody>
      </p:sp>
      <p:sp>
        <p:nvSpPr>
          <p:cNvPr id="3" name="Content Placeholder 2">
            <a:extLst>
              <a:ext uri="{FF2B5EF4-FFF2-40B4-BE49-F238E27FC236}">
                <a16:creationId xmlns:a16="http://schemas.microsoft.com/office/drawing/2014/main" id="{9EA5CE8A-5717-49FA-A05A-AC0AA9BB045B}"/>
              </a:ext>
            </a:extLst>
          </p:cNvPr>
          <p:cNvSpPr>
            <a:spLocks noGrp="1"/>
          </p:cNvSpPr>
          <p:nvPr>
            <p:ph sz="half" idx="1"/>
          </p:nvPr>
        </p:nvSpPr>
        <p:spPr>
          <a:xfrm>
            <a:off x="1039547" y="1150938"/>
            <a:ext cx="5078677" cy="4830762"/>
          </a:xfrm>
        </p:spPr>
        <p:txBody>
          <a:bodyPr>
            <a:normAutofit fontScale="62500" lnSpcReduction="20000"/>
          </a:bodyPr>
          <a:lstStyle/>
          <a:p>
            <a:r>
              <a:rPr lang="en-US" altLang="en-US" dirty="0"/>
              <a:t>Compound binary semiconductors III</a:t>
            </a:r>
            <a:r>
              <a:rPr lang="el-GR" altLang="en-US" dirty="0"/>
              <a:t>-</a:t>
            </a:r>
            <a:r>
              <a:rPr lang="en-US" altLang="en-US" dirty="0"/>
              <a:t>V: by combining elements of the III group( </a:t>
            </a:r>
            <a:r>
              <a:rPr lang="en-US" altLang="en-US" dirty="0" err="1"/>
              <a:t>Al,Ga,In</a:t>
            </a:r>
            <a:r>
              <a:rPr lang="en-US" altLang="en-US" dirty="0"/>
              <a:t>) with elements of the V group (</a:t>
            </a:r>
            <a:r>
              <a:rPr lang="en-US" altLang="en-US" dirty="0" err="1"/>
              <a:t>P,As,Sb</a:t>
            </a:r>
            <a:r>
              <a:rPr lang="en-US" altLang="en-US" dirty="0"/>
              <a:t>). These materials and most of all GaAs are used for the development of photodiodes and light sources (LED, Laser).</a:t>
            </a:r>
          </a:p>
          <a:p>
            <a:r>
              <a:rPr lang="en-US" altLang="en-US" dirty="0"/>
              <a:t>Compound ternary semiconductors : by combining two elements of the III group with one element of the V group. They present properties related to the percentage composition of the compound materials </a:t>
            </a:r>
            <a:r>
              <a:rPr lang="el-GR" altLang="en-US" dirty="0"/>
              <a:t>(Al</a:t>
            </a:r>
            <a:r>
              <a:rPr lang="el-GR" altLang="en-US" i="1" baseline="-25000" dirty="0"/>
              <a:t>x</a:t>
            </a:r>
            <a:r>
              <a:rPr lang="el-GR" altLang="en-US" dirty="0"/>
              <a:t>Ga</a:t>
            </a:r>
            <a:r>
              <a:rPr lang="el-GR" altLang="en-US" baseline="-25000" dirty="0"/>
              <a:t>1-</a:t>
            </a:r>
            <a:r>
              <a:rPr lang="el-GR" altLang="en-US" i="1" baseline="-25000" dirty="0"/>
              <a:t>x</a:t>
            </a:r>
            <a:r>
              <a:rPr lang="el-GR" altLang="en-US" dirty="0"/>
              <a:t>As/</a:t>
            </a:r>
            <a:r>
              <a:rPr lang="el-GR" altLang="en-US" dirty="0" err="1"/>
              <a:t>GaAs</a:t>
            </a:r>
            <a:r>
              <a:rPr lang="en-US" altLang="en-US" dirty="0"/>
              <a:t> </a:t>
            </a:r>
            <a:r>
              <a:rPr lang="el-GR" altLang="en-US" dirty="0"/>
              <a:t>)</a:t>
            </a:r>
            <a:r>
              <a:rPr lang="en-US" altLang="en-US" dirty="0"/>
              <a:t>.</a:t>
            </a:r>
          </a:p>
          <a:p>
            <a:r>
              <a:rPr lang="en-US" altLang="en-US" dirty="0"/>
              <a:t>Compound quaternary semiconductors: by combining two elements of the III group and two elements of the V group. Quaternary semiconductors are characterized by greater flexibility with respect to the composition of materials with desired properties in relation to the ternary semiconductors. This benefit is due to the extra degree of freedom</a:t>
            </a:r>
            <a:r>
              <a:rPr lang="el-GR" altLang="en-US" dirty="0"/>
              <a:t>. </a:t>
            </a:r>
            <a:r>
              <a:rPr lang="en-US" altLang="en-US" dirty="0"/>
              <a:t>The most widely used quaternary semiconductor is </a:t>
            </a:r>
            <a:r>
              <a:rPr lang="el-GR" altLang="en-US" dirty="0"/>
              <a:t>In</a:t>
            </a:r>
            <a:r>
              <a:rPr lang="el-GR" altLang="en-US" baseline="-25000" dirty="0"/>
              <a:t>1-</a:t>
            </a:r>
            <a:r>
              <a:rPr lang="el-GR" altLang="en-US" i="1" baseline="-25000" dirty="0"/>
              <a:t>x</a:t>
            </a:r>
            <a:r>
              <a:rPr lang="el-GR" altLang="en-US" dirty="0"/>
              <a:t>Ga</a:t>
            </a:r>
            <a:r>
              <a:rPr lang="el-GR" altLang="en-US" i="1" baseline="-25000" dirty="0"/>
              <a:t>x</a:t>
            </a:r>
            <a:r>
              <a:rPr lang="el-GR" altLang="en-US" dirty="0"/>
              <a:t>As</a:t>
            </a:r>
            <a:r>
              <a:rPr lang="el-GR" altLang="en-US" baseline="-25000" dirty="0"/>
              <a:t>1-</a:t>
            </a:r>
            <a:r>
              <a:rPr lang="el-GR" altLang="en-US" i="1" baseline="-25000" dirty="0"/>
              <a:t>y</a:t>
            </a:r>
            <a:r>
              <a:rPr lang="el-GR" altLang="en-US" dirty="0"/>
              <a:t>P</a:t>
            </a:r>
            <a:r>
              <a:rPr lang="el-GR" altLang="en-US" i="1" baseline="-25000" dirty="0"/>
              <a:t>y</a:t>
            </a:r>
            <a:r>
              <a:rPr lang="en-US" altLang="en-US" i="1" baseline="-25000" dirty="0"/>
              <a:t>.</a:t>
            </a:r>
            <a:endParaRPr lang="el-GR" altLang="en-US" i="1" baseline="-25000" dirty="0"/>
          </a:p>
          <a:p>
            <a:endParaRPr lang="en-US" altLang="en-US" dirty="0"/>
          </a:p>
          <a:p>
            <a:endParaRPr lang="en-US" altLang="en-US" dirty="0"/>
          </a:p>
          <a:p>
            <a:endParaRPr lang="el-GR" dirty="0"/>
          </a:p>
        </p:txBody>
      </p:sp>
      <p:sp>
        <p:nvSpPr>
          <p:cNvPr id="4" name="Content Placeholder 3">
            <a:extLst>
              <a:ext uri="{FF2B5EF4-FFF2-40B4-BE49-F238E27FC236}">
                <a16:creationId xmlns:a16="http://schemas.microsoft.com/office/drawing/2014/main" id="{951DFB77-2645-47C6-9456-BCFDC93B6009}"/>
              </a:ext>
            </a:extLst>
          </p:cNvPr>
          <p:cNvSpPr>
            <a:spLocks noGrp="1"/>
          </p:cNvSpPr>
          <p:nvPr>
            <p:ph sz="half" idx="2"/>
          </p:nvPr>
        </p:nvSpPr>
        <p:spPr>
          <a:xfrm>
            <a:off x="6195986" y="4357689"/>
            <a:ext cx="5078677" cy="1858962"/>
          </a:xfrm>
        </p:spPr>
        <p:txBody>
          <a:bodyPr>
            <a:normAutofit fontScale="62500" lnSpcReduction="20000"/>
          </a:bodyPr>
          <a:lstStyle/>
          <a:p>
            <a:r>
              <a:rPr lang="en-US" altLang="en-US" dirty="0"/>
              <a:t>The compound ternary semiconductors are formed by moving along the lines that connect the two points representing the binary compositions.</a:t>
            </a:r>
            <a:r>
              <a:rPr lang="el-GR" altLang="en-US" dirty="0"/>
              <a:t> </a:t>
            </a:r>
            <a:r>
              <a:rPr lang="en-US" altLang="en-US" dirty="0"/>
              <a:t>A compound quaternary semiconductor is represented by a point inside the area formed by the 4 binary components. The shaded area represents the range of (band-gap, lattice constant) spanned by the compound</a:t>
            </a:r>
            <a:r>
              <a:rPr lang="el-GR" altLang="en-US" dirty="0"/>
              <a:t> In</a:t>
            </a:r>
            <a:r>
              <a:rPr lang="el-GR" altLang="en-US" baseline="-25000" dirty="0"/>
              <a:t>1-x</a:t>
            </a:r>
            <a:r>
              <a:rPr lang="el-GR" altLang="en-US" dirty="0"/>
              <a:t>Ga</a:t>
            </a:r>
            <a:r>
              <a:rPr lang="el-GR" altLang="en-US" baseline="-25000" dirty="0"/>
              <a:t>x</a:t>
            </a:r>
            <a:r>
              <a:rPr lang="el-GR" altLang="en-US" dirty="0"/>
              <a:t>As</a:t>
            </a:r>
            <a:r>
              <a:rPr lang="el-GR" altLang="en-US" baseline="-25000" dirty="0"/>
              <a:t>1-y</a:t>
            </a:r>
            <a:r>
              <a:rPr lang="el-GR" altLang="en-US" dirty="0"/>
              <a:t>P</a:t>
            </a:r>
            <a:r>
              <a:rPr lang="el-GR" altLang="en-US" baseline="-25000" dirty="0"/>
              <a:t>y</a:t>
            </a:r>
            <a:r>
              <a:rPr lang="en-US" altLang="en-US" dirty="0"/>
              <a:t> </a:t>
            </a:r>
          </a:p>
          <a:p>
            <a:endParaRPr lang="el-GR" dirty="0"/>
          </a:p>
        </p:txBody>
      </p:sp>
      <p:sp>
        <p:nvSpPr>
          <p:cNvPr id="5" name="Footer Placeholder 4">
            <a:extLst>
              <a:ext uri="{FF2B5EF4-FFF2-40B4-BE49-F238E27FC236}">
                <a16:creationId xmlns:a16="http://schemas.microsoft.com/office/drawing/2014/main" id="{15209050-DAB2-4983-BC71-D9E6837A586B}"/>
              </a:ext>
            </a:extLst>
          </p:cNvPr>
          <p:cNvSpPr>
            <a:spLocks noGrp="1"/>
          </p:cNvSpPr>
          <p:nvPr>
            <p:ph type="ftr" sz="quarter" idx="11"/>
          </p:nvPr>
        </p:nvSpPr>
        <p:spPr/>
        <p:txBody>
          <a:bodyPr/>
          <a:lstStyle/>
          <a:p>
            <a:r>
              <a:rPr lang="en-US"/>
              <a:t>DEPARTMENT OF INFORMATICS &amp; TELECOMMUNICATIONS</a:t>
            </a:r>
          </a:p>
        </p:txBody>
      </p:sp>
      <p:pic>
        <p:nvPicPr>
          <p:cNvPr id="9" name="Picture 8">
            <a:extLst>
              <a:ext uri="{FF2B5EF4-FFF2-40B4-BE49-F238E27FC236}">
                <a16:creationId xmlns:a16="http://schemas.microsoft.com/office/drawing/2014/main" id="{428B64AA-F838-40DC-8835-CBD2A072C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8812" y="915987"/>
            <a:ext cx="3929461" cy="3302001"/>
          </a:xfrm>
          <a:prstGeom prst="rect">
            <a:avLst/>
          </a:prstGeom>
        </p:spPr>
      </p:pic>
    </p:spTree>
    <p:extLst>
      <p:ext uri="{BB962C8B-B14F-4D97-AF65-F5344CB8AC3E}">
        <p14:creationId xmlns:p14="http://schemas.microsoft.com/office/powerpoint/2010/main" val="425335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DD17-C61F-41AB-8327-4E7EB312572F}"/>
              </a:ext>
            </a:extLst>
          </p:cNvPr>
          <p:cNvSpPr>
            <a:spLocks noGrp="1"/>
          </p:cNvSpPr>
          <p:nvPr>
            <p:ph type="title"/>
          </p:nvPr>
        </p:nvSpPr>
        <p:spPr>
          <a:xfrm>
            <a:off x="1204595" y="136523"/>
            <a:ext cx="10360501" cy="639763"/>
          </a:xfrm>
        </p:spPr>
        <p:txBody>
          <a:bodyPr/>
          <a:lstStyle/>
          <a:p>
            <a:r>
              <a:rPr lang="en-US" dirty="0">
                <a:solidFill>
                  <a:schemeClr val="accent1"/>
                </a:solidFill>
              </a:rPr>
              <a:t>Fabrication Techniques</a:t>
            </a:r>
            <a:endParaRPr lang="el-GR" dirty="0">
              <a:solidFill>
                <a:schemeClr val="accent1"/>
              </a:solidFill>
            </a:endParaRPr>
          </a:p>
        </p:txBody>
      </p:sp>
      <p:sp>
        <p:nvSpPr>
          <p:cNvPr id="3" name="Content Placeholder 2">
            <a:extLst>
              <a:ext uri="{FF2B5EF4-FFF2-40B4-BE49-F238E27FC236}">
                <a16:creationId xmlns:a16="http://schemas.microsoft.com/office/drawing/2014/main" id="{502C30F1-E665-4C39-9044-C72BF520F6A6}"/>
              </a:ext>
            </a:extLst>
          </p:cNvPr>
          <p:cNvSpPr>
            <a:spLocks noGrp="1"/>
          </p:cNvSpPr>
          <p:nvPr>
            <p:ph idx="1"/>
          </p:nvPr>
        </p:nvSpPr>
        <p:spPr>
          <a:xfrm>
            <a:off x="1218883" y="776286"/>
            <a:ext cx="10360501" cy="5387783"/>
          </a:xfrm>
        </p:spPr>
        <p:txBody>
          <a:bodyPr/>
          <a:lstStyle/>
          <a:p>
            <a:r>
              <a:rPr lang="en-US" dirty="0"/>
              <a:t>The most popular techniques are similar to the ones used to fabricate microelectronic devices.</a:t>
            </a:r>
          </a:p>
          <a:p>
            <a:r>
              <a:rPr lang="en-US" dirty="0"/>
              <a:t>Diffusion techniques and implantation techniques – ion implantation – exchange</a:t>
            </a:r>
          </a:p>
          <a:p>
            <a:pPr lvl="1">
              <a:buFont typeface="Wingdings" panose="05000000000000000000" pitchFamily="2" charset="2"/>
              <a:buChar char="v"/>
            </a:pPr>
            <a:r>
              <a:rPr lang="en-US" dirty="0"/>
              <a:t>LiNbO3 devices</a:t>
            </a:r>
          </a:p>
          <a:p>
            <a:r>
              <a:rPr lang="en-US" dirty="0"/>
              <a:t>Growing techniques</a:t>
            </a:r>
          </a:p>
          <a:p>
            <a:pPr lvl="1">
              <a:buFont typeface="Wingdings" panose="05000000000000000000" pitchFamily="2" charset="2"/>
              <a:buChar char="v"/>
            </a:pPr>
            <a:r>
              <a:rPr lang="en-US" altLang="en-US" dirty="0"/>
              <a:t>The crystalline substance is added on a substrate with similar crystal structure. Two main processes: (a) sputtering</a:t>
            </a:r>
            <a:r>
              <a:rPr lang="el-GR" altLang="en-US" dirty="0"/>
              <a:t> [</a:t>
            </a:r>
            <a:r>
              <a:rPr lang="en-US" altLang="en-US" dirty="0" err="1"/>
              <a:t>Maissel</a:t>
            </a:r>
            <a:r>
              <a:rPr lang="el-GR" altLang="en-US" dirty="0"/>
              <a:t> 1973] </a:t>
            </a:r>
            <a:r>
              <a:rPr lang="en-US" altLang="en-US" dirty="0"/>
              <a:t>and (b) epitaxial</a:t>
            </a:r>
            <a:r>
              <a:rPr lang="el-GR" altLang="en-US" dirty="0"/>
              <a:t> </a:t>
            </a:r>
            <a:r>
              <a:rPr lang="en-US" altLang="en-US" dirty="0"/>
              <a:t>growth [</a:t>
            </a:r>
            <a:r>
              <a:rPr lang="en-US" altLang="en-US" dirty="0" err="1"/>
              <a:t>Cheo</a:t>
            </a:r>
            <a:r>
              <a:rPr lang="el-GR" altLang="en-US" dirty="0"/>
              <a:t> 1973</a:t>
            </a:r>
            <a:r>
              <a:rPr lang="en-US" altLang="en-US" dirty="0"/>
              <a:t>]</a:t>
            </a:r>
            <a:r>
              <a:rPr lang="el-GR" altLang="en-US" dirty="0"/>
              <a:t>. </a:t>
            </a:r>
            <a:r>
              <a:rPr lang="en-US" altLang="en-US" dirty="0"/>
              <a:t>The first technique was used in the first steps of integrated optics</a:t>
            </a:r>
            <a:r>
              <a:rPr lang="en-US" altLang="en-US" dirty="0">
                <a:solidFill>
                  <a:srgbClr val="003366"/>
                </a:solidFill>
              </a:rPr>
              <a:t>.</a:t>
            </a:r>
            <a:endParaRPr lang="el-GR" altLang="en-US" dirty="0">
              <a:solidFill>
                <a:srgbClr val="003366"/>
              </a:solidFill>
            </a:endParaRPr>
          </a:p>
          <a:p>
            <a:endParaRPr lang="en-US" dirty="0"/>
          </a:p>
        </p:txBody>
      </p:sp>
      <p:sp>
        <p:nvSpPr>
          <p:cNvPr id="4" name="Footer Placeholder 3">
            <a:extLst>
              <a:ext uri="{FF2B5EF4-FFF2-40B4-BE49-F238E27FC236}">
                <a16:creationId xmlns:a16="http://schemas.microsoft.com/office/drawing/2014/main" id="{6B81CBD3-16D7-415A-837A-B8750CE1D463}"/>
              </a:ext>
            </a:extLst>
          </p:cNvPr>
          <p:cNvSpPr>
            <a:spLocks noGrp="1"/>
          </p:cNvSpPr>
          <p:nvPr>
            <p:ph type="ftr" sz="quarter" idx="11"/>
          </p:nvPr>
        </p:nvSpPr>
        <p:spPr/>
        <p:txBody>
          <a:bodyPr/>
          <a:lstStyle/>
          <a:p>
            <a:r>
              <a:rPr lang="en-US"/>
              <a:t>DEPARTMENT OF INFORMATICS &amp; TELECOMMUNICATIONS</a:t>
            </a:r>
          </a:p>
        </p:txBody>
      </p:sp>
    </p:spTree>
    <p:extLst>
      <p:ext uri="{BB962C8B-B14F-4D97-AF65-F5344CB8AC3E}">
        <p14:creationId xmlns:p14="http://schemas.microsoft.com/office/powerpoint/2010/main" val="4943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CCA9-905B-40DC-8AD8-862A6BDA193A}"/>
              </a:ext>
            </a:extLst>
          </p:cNvPr>
          <p:cNvSpPr>
            <a:spLocks noGrp="1"/>
          </p:cNvSpPr>
          <p:nvPr>
            <p:ph type="title"/>
          </p:nvPr>
        </p:nvSpPr>
        <p:spPr>
          <a:xfrm>
            <a:off x="1241107" y="137318"/>
            <a:ext cx="10360501" cy="563563"/>
          </a:xfrm>
        </p:spPr>
        <p:txBody>
          <a:bodyPr>
            <a:normAutofit fontScale="90000"/>
          </a:bodyPr>
          <a:lstStyle/>
          <a:p>
            <a:r>
              <a:rPr lang="en-US" dirty="0">
                <a:solidFill>
                  <a:schemeClr val="accent1"/>
                </a:solidFill>
              </a:rPr>
              <a:t>Epitaxy</a:t>
            </a:r>
            <a:endParaRPr lang="el-GR" dirty="0">
              <a:solidFill>
                <a:schemeClr val="accent1"/>
              </a:solidFill>
            </a:endParaRPr>
          </a:p>
        </p:txBody>
      </p:sp>
      <p:sp>
        <p:nvSpPr>
          <p:cNvPr id="3" name="Content Placeholder 2">
            <a:extLst>
              <a:ext uri="{FF2B5EF4-FFF2-40B4-BE49-F238E27FC236}">
                <a16:creationId xmlns:a16="http://schemas.microsoft.com/office/drawing/2014/main" id="{FB0CEA26-4020-4CEE-A98E-6D13D776FE16}"/>
              </a:ext>
            </a:extLst>
          </p:cNvPr>
          <p:cNvSpPr>
            <a:spLocks noGrp="1"/>
          </p:cNvSpPr>
          <p:nvPr>
            <p:ph idx="1"/>
          </p:nvPr>
        </p:nvSpPr>
        <p:spPr>
          <a:xfrm>
            <a:off x="1241106" y="838200"/>
            <a:ext cx="10360501" cy="2133600"/>
          </a:xfrm>
        </p:spPr>
        <p:txBody>
          <a:bodyPr>
            <a:normAutofit lnSpcReduction="10000"/>
          </a:bodyPr>
          <a:lstStyle/>
          <a:p>
            <a:r>
              <a:rPr lang="el-GR" altLang="en-US" dirty="0" err="1"/>
              <a:t>Epitaxial</a:t>
            </a:r>
            <a:r>
              <a:rPr lang="el-GR" altLang="en-US" dirty="0"/>
              <a:t> </a:t>
            </a:r>
            <a:r>
              <a:rPr lang="el-GR" altLang="en-US" dirty="0" err="1"/>
              <a:t>Crystal</a:t>
            </a:r>
            <a:r>
              <a:rPr lang="el-GR" altLang="en-US" dirty="0"/>
              <a:t> </a:t>
            </a:r>
            <a:r>
              <a:rPr lang="el-GR" altLang="en-US" dirty="0" err="1"/>
              <a:t>Growth</a:t>
            </a:r>
            <a:r>
              <a:rPr lang="en-US" altLang="en-US" dirty="0"/>
              <a:t> is a popular thin film deposition technique</a:t>
            </a:r>
            <a:r>
              <a:rPr lang="el-GR" altLang="en-US" dirty="0"/>
              <a:t> </a:t>
            </a:r>
            <a:endParaRPr lang="en-US" altLang="en-US" dirty="0"/>
          </a:p>
          <a:p>
            <a:pPr lvl="1">
              <a:buFont typeface="Wingdings" panose="05000000000000000000" pitchFamily="2" charset="2"/>
              <a:buChar char="v"/>
            </a:pPr>
            <a:r>
              <a:rPr lang="en-US" altLang="en-US" dirty="0"/>
              <a:t>Previous methods return amorphous or polycrystalline</a:t>
            </a:r>
            <a:r>
              <a:rPr lang="el-GR" altLang="en-US" dirty="0"/>
              <a:t> </a:t>
            </a:r>
            <a:r>
              <a:rPr lang="en-US" altLang="en-US" dirty="0"/>
              <a:t>films. </a:t>
            </a:r>
            <a:endParaRPr lang="el-GR" altLang="en-US" dirty="0"/>
          </a:p>
          <a:p>
            <a:pPr lvl="1">
              <a:buFont typeface="Wingdings" panose="05000000000000000000" pitchFamily="2" charset="2"/>
              <a:buChar char="v"/>
            </a:pPr>
            <a:r>
              <a:rPr lang="en-US" dirty="0"/>
              <a:t>Epitaxy is the process of growing a crystal of a particular orientation on top of another crystal, where the orientation is determined by the underlying crystal</a:t>
            </a:r>
            <a:r>
              <a:rPr lang="en-US" altLang="en-US" dirty="0"/>
              <a:t>.</a:t>
            </a:r>
            <a:r>
              <a:rPr lang="el-GR" altLang="en-US" dirty="0"/>
              <a:t> </a:t>
            </a:r>
            <a:r>
              <a:rPr lang="en-US" altLang="en-US" dirty="0"/>
              <a:t> The term epitaxy comes from the Greek roots epi(</a:t>
            </a:r>
            <a:r>
              <a:rPr lang="el-GR" altLang="en-US" dirty="0"/>
              <a:t>επί) </a:t>
            </a:r>
            <a:r>
              <a:rPr lang="en-US" altLang="en-US" dirty="0"/>
              <a:t>and taxis(</a:t>
            </a:r>
            <a:r>
              <a:rPr lang="el-GR" altLang="en-US" dirty="0" err="1"/>
              <a:t>τάξις</a:t>
            </a:r>
            <a:r>
              <a:rPr lang="el-GR" altLang="en-US" dirty="0"/>
              <a:t>) </a:t>
            </a:r>
            <a:r>
              <a:rPr lang="en-US" altLang="en-US" dirty="0"/>
              <a:t>which means “in ordered manner”.</a:t>
            </a:r>
            <a:endParaRPr lang="el-GR" altLang="en-US" dirty="0"/>
          </a:p>
          <a:p>
            <a:endParaRPr lang="el-GR" altLang="en-US" dirty="0"/>
          </a:p>
          <a:p>
            <a:endParaRPr lang="el-GR" dirty="0"/>
          </a:p>
        </p:txBody>
      </p:sp>
      <p:sp>
        <p:nvSpPr>
          <p:cNvPr id="4" name="Footer Placeholder 3">
            <a:extLst>
              <a:ext uri="{FF2B5EF4-FFF2-40B4-BE49-F238E27FC236}">
                <a16:creationId xmlns:a16="http://schemas.microsoft.com/office/drawing/2014/main" id="{5EA46DA5-215F-4058-9283-6B3844868C58}"/>
              </a:ext>
            </a:extLst>
          </p:cNvPr>
          <p:cNvSpPr>
            <a:spLocks noGrp="1"/>
          </p:cNvSpPr>
          <p:nvPr>
            <p:ph type="ftr" sz="quarter" idx="11"/>
          </p:nvPr>
        </p:nvSpPr>
        <p:spPr/>
        <p:txBody>
          <a:bodyPr/>
          <a:lstStyle/>
          <a:p>
            <a:r>
              <a:rPr lang="en-US"/>
              <a:t>DEPARTMENT OF INFORMATICS &amp; TELECOMMUNICATIONS</a:t>
            </a:r>
          </a:p>
        </p:txBody>
      </p:sp>
      <p:pic>
        <p:nvPicPr>
          <p:cNvPr id="6" name="Picture 5">
            <a:extLst>
              <a:ext uri="{FF2B5EF4-FFF2-40B4-BE49-F238E27FC236}">
                <a16:creationId xmlns:a16="http://schemas.microsoft.com/office/drawing/2014/main" id="{D264190D-F62B-4095-9C51-7508CCF6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412" y="3200400"/>
            <a:ext cx="6590533" cy="3035302"/>
          </a:xfrm>
          <a:prstGeom prst="rect">
            <a:avLst/>
          </a:prstGeom>
        </p:spPr>
      </p:pic>
    </p:spTree>
    <p:extLst>
      <p:ext uri="{BB962C8B-B14F-4D97-AF65-F5344CB8AC3E}">
        <p14:creationId xmlns:p14="http://schemas.microsoft.com/office/powerpoint/2010/main" val="110482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7897B-6380-47D9-AFCF-C5733004C37A}"/>
              </a:ext>
            </a:extLst>
          </p:cNvPr>
          <p:cNvSpPr>
            <a:spLocks noGrp="1"/>
          </p:cNvSpPr>
          <p:nvPr>
            <p:ph type="title"/>
          </p:nvPr>
        </p:nvSpPr>
        <p:spPr>
          <a:xfrm>
            <a:off x="1218883" y="174623"/>
            <a:ext cx="10360501" cy="639763"/>
          </a:xfrm>
        </p:spPr>
        <p:txBody>
          <a:bodyPr/>
          <a:lstStyle/>
          <a:p>
            <a:r>
              <a:rPr lang="en-US" dirty="0">
                <a:solidFill>
                  <a:schemeClr val="accent1"/>
                </a:solidFill>
              </a:rPr>
              <a:t>Epitaxy</a:t>
            </a:r>
            <a:endParaRPr lang="el-GR" dirty="0">
              <a:solidFill>
                <a:schemeClr val="accent1"/>
              </a:solidFill>
            </a:endParaRPr>
          </a:p>
        </p:txBody>
      </p:sp>
      <p:sp>
        <p:nvSpPr>
          <p:cNvPr id="3" name="Content Placeholder 2">
            <a:extLst>
              <a:ext uri="{FF2B5EF4-FFF2-40B4-BE49-F238E27FC236}">
                <a16:creationId xmlns:a16="http://schemas.microsoft.com/office/drawing/2014/main" id="{91E6B286-B85E-4172-89CD-455D23954DE2}"/>
              </a:ext>
            </a:extLst>
          </p:cNvPr>
          <p:cNvSpPr>
            <a:spLocks noGrp="1"/>
          </p:cNvSpPr>
          <p:nvPr>
            <p:ph idx="1"/>
          </p:nvPr>
        </p:nvSpPr>
        <p:spPr>
          <a:xfrm>
            <a:off x="1218883" y="990600"/>
            <a:ext cx="10360501" cy="5173469"/>
          </a:xfrm>
        </p:spPr>
        <p:txBody>
          <a:bodyPr/>
          <a:lstStyle/>
          <a:p>
            <a:r>
              <a:rPr lang="en-US" altLang="en-US" dirty="0"/>
              <a:t>Today epitaxy techniques are used almost entirely for the fabrication of monolithic integrated circuits. They allow the development of compound ternary or quaternary semiconductors which satisfy the relation </a:t>
            </a:r>
            <a:br>
              <a:rPr lang="en-US" altLang="en-US" dirty="0"/>
            </a:br>
            <a:r>
              <a:rPr lang="el-GR" altLang="en-US" i="1" dirty="0"/>
              <a:t> </a:t>
            </a:r>
            <a:r>
              <a:rPr lang="en-US" altLang="en-US" i="1" dirty="0"/>
              <a:t>	</a:t>
            </a:r>
            <a:r>
              <a:rPr lang="el-GR" altLang="en-US" i="1" dirty="0" err="1"/>
              <a:t>Eg</a:t>
            </a:r>
            <a:r>
              <a:rPr lang="el-GR" altLang="en-US" dirty="0"/>
              <a:t> </a:t>
            </a:r>
            <a:r>
              <a:rPr lang="en-US" altLang="en-US" dirty="0"/>
              <a:t>waveguide</a:t>
            </a:r>
            <a:r>
              <a:rPr lang="el-GR" altLang="en-US" dirty="0"/>
              <a:t> &gt; </a:t>
            </a:r>
            <a:r>
              <a:rPr lang="el-GR" altLang="en-US" i="1" dirty="0" err="1"/>
              <a:t>Eg</a:t>
            </a:r>
            <a:r>
              <a:rPr lang="el-GR" altLang="en-US" dirty="0"/>
              <a:t> </a:t>
            </a:r>
            <a:r>
              <a:rPr lang="en-US" altLang="en-US" dirty="0"/>
              <a:t>optical source</a:t>
            </a:r>
            <a:r>
              <a:rPr lang="el-GR" altLang="en-US" dirty="0"/>
              <a:t> &gt; </a:t>
            </a:r>
            <a:r>
              <a:rPr lang="el-GR" altLang="en-US" i="1" dirty="0" err="1"/>
              <a:t>Eg</a:t>
            </a:r>
            <a:r>
              <a:rPr lang="el-GR" altLang="en-US" dirty="0"/>
              <a:t> </a:t>
            </a:r>
            <a:r>
              <a:rPr lang="en-US" altLang="en-US" dirty="0"/>
              <a:t>photodetector</a:t>
            </a:r>
            <a:r>
              <a:rPr lang="en-US" altLang="en-US" sz="3600" dirty="0"/>
              <a:t> </a:t>
            </a:r>
            <a:endParaRPr lang="en-US" altLang="en-US" dirty="0"/>
          </a:p>
          <a:p>
            <a:r>
              <a:rPr lang="el-GR" altLang="en-US" b="1" dirty="0"/>
              <a:t> </a:t>
            </a:r>
            <a:r>
              <a:rPr lang="en-US" altLang="en-US" b="1" dirty="0"/>
              <a:t>Epitaxy Techniques</a:t>
            </a:r>
            <a:endParaRPr lang="el-GR" altLang="en-US" b="1" dirty="0"/>
          </a:p>
          <a:p>
            <a:pPr lvl="1">
              <a:buFont typeface="Wingdings" panose="05000000000000000000" pitchFamily="2" charset="2"/>
              <a:buChar char="v"/>
            </a:pPr>
            <a:r>
              <a:rPr lang="el-GR" altLang="en-US" dirty="0" err="1"/>
              <a:t>Liquid</a:t>
            </a:r>
            <a:r>
              <a:rPr lang="el-GR" altLang="en-US" dirty="0"/>
              <a:t> </a:t>
            </a:r>
            <a:r>
              <a:rPr lang="el-GR" altLang="en-US" dirty="0" err="1"/>
              <a:t>Phase</a:t>
            </a:r>
            <a:r>
              <a:rPr lang="el-GR" altLang="en-US" dirty="0"/>
              <a:t> </a:t>
            </a:r>
            <a:r>
              <a:rPr lang="el-GR" altLang="en-US" dirty="0" err="1"/>
              <a:t>Epitaxy</a:t>
            </a:r>
            <a:r>
              <a:rPr lang="el-GR" altLang="en-US" dirty="0"/>
              <a:t>, LPE</a:t>
            </a:r>
          </a:p>
          <a:p>
            <a:pPr lvl="1">
              <a:buFont typeface="Wingdings" panose="05000000000000000000" pitchFamily="2" charset="2"/>
              <a:buChar char="v"/>
            </a:pPr>
            <a:r>
              <a:rPr lang="en-US" altLang="en-US" dirty="0"/>
              <a:t>Vapor Phase</a:t>
            </a:r>
            <a:r>
              <a:rPr lang="el-GR" altLang="en-US" dirty="0"/>
              <a:t> </a:t>
            </a:r>
            <a:r>
              <a:rPr lang="el-GR" altLang="en-US" dirty="0" err="1"/>
              <a:t>Epitaxy</a:t>
            </a:r>
            <a:r>
              <a:rPr lang="el-GR" altLang="en-US" dirty="0"/>
              <a:t>, </a:t>
            </a:r>
            <a:r>
              <a:rPr lang="en-US" altLang="en-US" dirty="0"/>
              <a:t>VP</a:t>
            </a:r>
            <a:r>
              <a:rPr lang="el-GR" altLang="en-US" dirty="0"/>
              <a:t>Ε </a:t>
            </a:r>
          </a:p>
          <a:p>
            <a:pPr lvl="1">
              <a:buFont typeface="Wingdings" panose="05000000000000000000" pitchFamily="2" charset="2"/>
              <a:buChar char="v"/>
            </a:pPr>
            <a:r>
              <a:rPr lang="el-GR" altLang="en-US" dirty="0" err="1"/>
              <a:t>Molecular</a:t>
            </a:r>
            <a:r>
              <a:rPr lang="el-GR" altLang="en-US" dirty="0"/>
              <a:t> </a:t>
            </a:r>
            <a:r>
              <a:rPr lang="el-GR" altLang="en-US" dirty="0" err="1"/>
              <a:t>Beam</a:t>
            </a:r>
            <a:r>
              <a:rPr lang="el-GR" altLang="en-US" dirty="0"/>
              <a:t> </a:t>
            </a:r>
            <a:r>
              <a:rPr lang="el-GR" altLang="en-US" dirty="0" err="1"/>
              <a:t>Epitaxy</a:t>
            </a:r>
            <a:r>
              <a:rPr lang="el-GR" altLang="en-US" dirty="0"/>
              <a:t>, ΜΒΕ</a:t>
            </a:r>
          </a:p>
          <a:p>
            <a:pPr lvl="1">
              <a:buFont typeface="Wingdings" panose="05000000000000000000" pitchFamily="2" charset="2"/>
              <a:buChar char="v"/>
            </a:pPr>
            <a:r>
              <a:rPr lang="el-GR" altLang="en-US" dirty="0"/>
              <a:t>Metal </a:t>
            </a:r>
            <a:r>
              <a:rPr lang="el-GR" altLang="en-US" dirty="0" err="1"/>
              <a:t>Organίc</a:t>
            </a:r>
            <a:r>
              <a:rPr lang="el-GR" altLang="en-US" dirty="0"/>
              <a:t> </a:t>
            </a:r>
            <a:r>
              <a:rPr lang="el-GR" altLang="en-US" dirty="0" err="1"/>
              <a:t>Chemίcal</a:t>
            </a:r>
            <a:r>
              <a:rPr lang="el-GR" altLang="en-US" dirty="0"/>
              <a:t> </a:t>
            </a:r>
            <a:r>
              <a:rPr lang="el-GR" altLang="en-US" dirty="0" err="1"/>
              <a:t>Vapor</a:t>
            </a:r>
            <a:r>
              <a:rPr lang="el-GR" altLang="en-US" dirty="0"/>
              <a:t> </a:t>
            </a:r>
            <a:r>
              <a:rPr lang="el-GR" altLang="en-US" dirty="0" err="1"/>
              <a:t>Deposition</a:t>
            </a:r>
            <a:r>
              <a:rPr lang="el-GR" altLang="en-US" dirty="0"/>
              <a:t>, MOCVD </a:t>
            </a:r>
          </a:p>
          <a:p>
            <a:pPr marL="0" indent="0">
              <a:buNone/>
            </a:pPr>
            <a:endParaRPr lang="el-GR" altLang="en-US" dirty="0"/>
          </a:p>
          <a:p>
            <a:endParaRPr lang="el-GR" dirty="0"/>
          </a:p>
        </p:txBody>
      </p:sp>
      <p:sp>
        <p:nvSpPr>
          <p:cNvPr id="4" name="Footer Placeholder 3">
            <a:extLst>
              <a:ext uri="{FF2B5EF4-FFF2-40B4-BE49-F238E27FC236}">
                <a16:creationId xmlns:a16="http://schemas.microsoft.com/office/drawing/2014/main" id="{4FE8FD32-39F6-4829-9914-C7F82AFF6D82}"/>
              </a:ext>
            </a:extLst>
          </p:cNvPr>
          <p:cNvSpPr>
            <a:spLocks noGrp="1"/>
          </p:cNvSpPr>
          <p:nvPr>
            <p:ph type="ftr" sz="quarter" idx="11"/>
          </p:nvPr>
        </p:nvSpPr>
        <p:spPr/>
        <p:txBody>
          <a:bodyPr/>
          <a:lstStyle/>
          <a:p>
            <a:r>
              <a:rPr lang="en-US"/>
              <a:t>DEPARTMENT OF INFORMATICS &amp; TELECOMMUNICATIONS</a:t>
            </a:r>
          </a:p>
        </p:txBody>
      </p:sp>
    </p:spTree>
    <p:extLst>
      <p:ext uri="{BB962C8B-B14F-4D97-AF65-F5344CB8AC3E}">
        <p14:creationId xmlns:p14="http://schemas.microsoft.com/office/powerpoint/2010/main" val="378597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2002-09C7-4BA2-B269-D2ADC545416B}"/>
              </a:ext>
            </a:extLst>
          </p:cNvPr>
          <p:cNvSpPr>
            <a:spLocks noGrp="1"/>
          </p:cNvSpPr>
          <p:nvPr>
            <p:ph type="title"/>
          </p:nvPr>
        </p:nvSpPr>
        <p:spPr>
          <a:xfrm>
            <a:off x="1218883" y="274637"/>
            <a:ext cx="10360501" cy="563563"/>
          </a:xfrm>
        </p:spPr>
        <p:txBody>
          <a:bodyPr>
            <a:normAutofit fontScale="90000"/>
          </a:bodyPr>
          <a:lstStyle/>
          <a:p>
            <a:r>
              <a:rPr lang="en-US" dirty="0">
                <a:solidFill>
                  <a:schemeClr val="accent1"/>
                </a:solidFill>
              </a:rPr>
              <a:t>Etching</a:t>
            </a:r>
            <a:endParaRPr lang="el-GR" dirty="0">
              <a:solidFill>
                <a:schemeClr val="accent1"/>
              </a:solidFill>
            </a:endParaRPr>
          </a:p>
        </p:txBody>
      </p:sp>
      <p:sp>
        <p:nvSpPr>
          <p:cNvPr id="3" name="Content Placeholder 2">
            <a:extLst>
              <a:ext uri="{FF2B5EF4-FFF2-40B4-BE49-F238E27FC236}">
                <a16:creationId xmlns:a16="http://schemas.microsoft.com/office/drawing/2014/main" id="{E4742AB6-2144-4D7F-8FBE-8DEA49199500}"/>
              </a:ext>
            </a:extLst>
          </p:cNvPr>
          <p:cNvSpPr>
            <a:spLocks noGrp="1"/>
          </p:cNvSpPr>
          <p:nvPr>
            <p:ph idx="1"/>
          </p:nvPr>
        </p:nvSpPr>
        <p:spPr>
          <a:xfrm>
            <a:off x="1218883" y="914401"/>
            <a:ext cx="10590529" cy="4495800"/>
          </a:xfrm>
        </p:spPr>
        <p:txBody>
          <a:bodyPr/>
          <a:lstStyle/>
          <a:p>
            <a:r>
              <a:rPr lang="en-US" altLang="en-US" dirty="0"/>
              <a:t>Etching techniques define the geometry of the integrated circuits.</a:t>
            </a:r>
          </a:p>
          <a:p>
            <a:r>
              <a:rPr lang="en-US" altLang="en-US" dirty="0"/>
              <a:t>They are necessary for the development of three dimensional optical waveguides and they are based on typical lithography techniques. These techniques form the pattern to be etched on a photo-sensitive material</a:t>
            </a:r>
            <a:r>
              <a:rPr lang="el-GR" altLang="en-US" dirty="0"/>
              <a:t> </a:t>
            </a:r>
            <a:endParaRPr lang="en-US" altLang="en-US" dirty="0"/>
          </a:p>
          <a:p>
            <a:r>
              <a:rPr lang="en-US" altLang="en-US" dirty="0"/>
              <a:t>Etching Types</a:t>
            </a:r>
          </a:p>
          <a:p>
            <a:pPr lvl="1">
              <a:buFont typeface="Wingdings" panose="05000000000000000000" pitchFamily="2" charset="2"/>
              <a:buChar char="v"/>
            </a:pPr>
            <a:r>
              <a:rPr lang="en-US" altLang="en-US" dirty="0"/>
              <a:t>Wet etching</a:t>
            </a:r>
          </a:p>
          <a:p>
            <a:pPr lvl="1">
              <a:buFont typeface="Wingdings" panose="05000000000000000000" pitchFamily="2" charset="2"/>
              <a:buChar char="v"/>
            </a:pPr>
            <a:r>
              <a:rPr lang="en-US" altLang="en-US" dirty="0"/>
              <a:t>Reactive Ion Etching – RIE</a:t>
            </a:r>
          </a:p>
          <a:p>
            <a:pPr lvl="1">
              <a:buFont typeface="Wingdings" panose="05000000000000000000" pitchFamily="2" charset="2"/>
              <a:buChar char="v"/>
            </a:pPr>
            <a:r>
              <a:rPr lang="en-US" altLang="en-US" dirty="0"/>
              <a:t>Reactive ion beam etching - RIBE</a:t>
            </a:r>
          </a:p>
          <a:p>
            <a:endParaRPr lang="el-GR" altLang="en-US" dirty="0"/>
          </a:p>
          <a:p>
            <a:endParaRPr lang="el-GR" dirty="0"/>
          </a:p>
        </p:txBody>
      </p:sp>
      <p:sp>
        <p:nvSpPr>
          <p:cNvPr id="4" name="Footer Placeholder 3">
            <a:extLst>
              <a:ext uri="{FF2B5EF4-FFF2-40B4-BE49-F238E27FC236}">
                <a16:creationId xmlns:a16="http://schemas.microsoft.com/office/drawing/2014/main" id="{2EDAA5DD-5C69-4DAF-ABC6-A0055021FF7A}"/>
              </a:ext>
            </a:extLst>
          </p:cNvPr>
          <p:cNvSpPr>
            <a:spLocks noGrp="1"/>
          </p:cNvSpPr>
          <p:nvPr>
            <p:ph type="ftr" sz="quarter" idx="11"/>
          </p:nvPr>
        </p:nvSpPr>
        <p:spPr/>
        <p:txBody>
          <a:bodyPr/>
          <a:lstStyle/>
          <a:p>
            <a:r>
              <a:rPr lang="en-US"/>
              <a:t>DEPARTMENT OF INFORMATICS &amp; TELECOMMUNICATIONS</a:t>
            </a:r>
          </a:p>
        </p:txBody>
      </p:sp>
      <p:pic>
        <p:nvPicPr>
          <p:cNvPr id="6" name="Picture 5">
            <a:extLst>
              <a:ext uri="{FF2B5EF4-FFF2-40B4-BE49-F238E27FC236}">
                <a16:creationId xmlns:a16="http://schemas.microsoft.com/office/drawing/2014/main" id="{10AA31AF-7771-41C4-BC03-1B6CF414D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845" y="2895600"/>
            <a:ext cx="5053012" cy="2672147"/>
          </a:xfrm>
          <a:prstGeom prst="rect">
            <a:avLst/>
          </a:prstGeom>
        </p:spPr>
      </p:pic>
    </p:spTree>
    <p:extLst>
      <p:ext uri="{BB962C8B-B14F-4D97-AF65-F5344CB8AC3E}">
        <p14:creationId xmlns:p14="http://schemas.microsoft.com/office/powerpoint/2010/main" val="97887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69424-92CF-4F9F-9F43-B80363C7BA68}"/>
              </a:ext>
            </a:extLst>
          </p:cNvPr>
          <p:cNvSpPr>
            <a:spLocks noGrp="1"/>
          </p:cNvSpPr>
          <p:nvPr>
            <p:ph type="title"/>
          </p:nvPr>
        </p:nvSpPr>
        <p:spPr>
          <a:xfrm>
            <a:off x="1218883" y="161923"/>
            <a:ext cx="10360501" cy="563563"/>
          </a:xfrm>
        </p:spPr>
        <p:txBody>
          <a:bodyPr>
            <a:normAutofit fontScale="90000"/>
          </a:bodyPr>
          <a:lstStyle/>
          <a:p>
            <a:r>
              <a:rPr lang="en-US" dirty="0">
                <a:solidFill>
                  <a:schemeClr val="accent1"/>
                </a:solidFill>
              </a:rPr>
              <a:t>Dielectric Waveguides</a:t>
            </a:r>
            <a:endParaRPr lang="el-GR" dirty="0">
              <a:solidFill>
                <a:schemeClr val="accent1"/>
              </a:solidFill>
            </a:endParaRPr>
          </a:p>
        </p:txBody>
      </p:sp>
      <p:sp>
        <p:nvSpPr>
          <p:cNvPr id="3" name="Content Placeholder 2">
            <a:extLst>
              <a:ext uri="{FF2B5EF4-FFF2-40B4-BE49-F238E27FC236}">
                <a16:creationId xmlns:a16="http://schemas.microsoft.com/office/drawing/2014/main" id="{7320A8D5-DFD6-4FEF-B7C8-7F044F4BD26E}"/>
              </a:ext>
            </a:extLst>
          </p:cNvPr>
          <p:cNvSpPr>
            <a:spLocks noGrp="1"/>
          </p:cNvSpPr>
          <p:nvPr>
            <p:ph idx="1"/>
          </p:nvPr>
        </p:nvSpPr>
        <p:spPr>
          <a:xfrm>
            <a:off x="1218883" y="914400"/>
            <a:ext cx="10360501" cy="5249669"/>
          </a:xfrm>
        </p:spPr>
        <p:txBody>
          <a:bodyPr/>
          <a:lstStyle/>
          <a:p>
            <a:r>
              <a:rPr lang="en-US" altLang="en-US" dirty="0"/>
              <a:t>Optical waveguides connect the basic components in an optical integrated device.</a:t>
            </a:r>
          </a:p>
          <a:p>
            <a:r>
              <a:rPr lang="en-US" altLang="en-US" dirty="0"/>
              <a:t> They collect and direct the optical signal.  </a:t>
            </a:r>
          </a:p>
          <a:p>
            <a:endParaRPr lang="en-US" dirty="0"/>
          </a:p>
          <a:p>
            <a:endParaRPr lang="en-US" dirty="0"/>
          </a:p>
          <a:p>
            <a:endParaRPr lang="en-US" dirty="0"/>
          </a:p>
          <a:p>
            <a:endParaRPr lang="en-US" dirty="0"/>
          </a:p>
          <a:p>
            <a:pPr marL="0" indent="0">
              <a:buNone/>
            </a:pPr>
            <a:endParaRPr lang="en-US" altLang="en-US" b="1" dirty="0"/>
          </a:p>
          <a:p>
            <a:pPr marL="0" indent="0">
              <a:buNone/>
            </a:pPr>
            <a:r>
              <a:rPr lang="en-US" altLang="en-US" b="1" dirty="0"/>
              <a:t> </a:t>
            </a:r>
            <a:r>
              <a:rPr lang="en-US" altLang="en-US" sz="2400" dirty="0"/>
              <a:t>(a) slab waveguide and (b)</a:t>
            </a:r>
            <a:r>
              <a:rPr lang="en-US" altLang="en-US" sz="2400" b="1" dirty="0"/>
              <a:t> </a:t>
            </a:r>
            <a:r>
              <a:rPr lang="en-US" altLang="en-US" sz="2400" dirty="0"/>
              <a:t>three dimensional channel waveguide </a:t>
            </a:r>
          </a:p>
          <a:p>
            <a:pPr marL="0" indent="0">
              <a:buNone/>
            </a:pPr>
            <a:endParaRPr lang="el-GR" dirty="0"/>
          </a:p>
        </p:txBody>
      </p:sp>
      <p:sp>
        <p:nvSpPr>
          <p:cNvPr id="4" name="Footer Placeholder 3">
            <a:extLst>
              <a:ext uri="{FF2B5EF4-FFF2-40B4-BE49-F238E27FC236}">
                <a16:creationId xmlns:a16="http://schemas.microsoft.com/office/drawing/2014/main" id="{0D5B59E9-77FF-47F7-BBBA-C113C4054DC0}"/>
              </a:ext>
            </a:extLst>
          </p:cNvPr>
          <p:cNvSpPr>
            <a:spLocks noGrp="1"/>
          </p:cNvSpPr>
          <p:nvPr>
            <p:ph type="ftr" sz="quarter" idx="11"/>
          </p:nvPr>
        </p:nvSpPr>
        <p:spPr/>
        <p:txBody>
          <a:bodyPr/>
          <a:lstStyle/>
          <a:p>
            <a:r>
              <a:rPr lang="en-US"/>
              <a:t>DEPARTMENT OF INFORMATICS &amp; TELECOMMUNICATIONS</a:t>
            </a:r>
          </a:p>
        </p:txBody>
      </p:sp>
      <p:pic>
        <p:nvPicPr>
          <p:cNvPr id="6" name="Picture 5">
            <a:extLst>
              <a:ext uri="{FF2B5EF4-FFF2-40B4-BE49-F238E27FC236}">
                <a16:creationId xmlns:a16="http://schemas.microsoft.com/office/drawing/2014/main" id="{50EC661D-F95A-4449-BC62-394722D99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156" y="2743530"/>
            <a:ext cx="2664183" cy="2335987"/>
          </a:xfrm>
          <a:prstGeom prst="rect">
            <a:avLst/>
          </a:prstGeom>
        </p:spPr>
      </p:pic>
      <p:pic>
        <p:nvPicPr>
          <p:cNvPr id="8" name="Picture 7">
            <a:extLst>
              <a:ext uri="{FF2B5EF4-FFF2-40B4-BE49-F238E27FC236}">
                <a16:creationId xmlns:a16="http://schemas.microsoft.com/office/drawing/2014/main" id="{1F769888-D5E6-4785-9B13-B3BAE5D14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12" y="2819400"/>
            <a:ext cx="2718585" cy="2335986"/>
          </a:xfrm>
          <a:prstGeom prst="rect">
            <a:avLst/>
          </a:prstGeom>
        </p:spPr>
      </p:pic>
    </p:spTree>
    <p:extLst>
      <p:ext uri="{BB962C8B-B14F-4D97-AF65-F5344CB8AC3E}">
        <p14:creationId xmlns:p14="http://schemas.microsoft.com/office/powerpoint/2010/main" val="270006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E1A3-8ABE-4F1E-AFEB-84F42085F9FB}"/>
              </a:ext>
            </a:extLst>
          </p:cNvPr>
          <p:cNvSpPr>
            <a:spLocks noGrp="1"/>
          </p:cNvSpPr>
          <p:nvPr>
            <p:ph type="title"/>
          </p:nvPr>
        </p:nvSpPr>
        <p:spPr>
          <a:xfrm>
            <a:off x="1218883" y="274637"/>
            <a:ext cx="10360501" cy="792163"/>
          </a:xfrm>
        </p:spPr>
        <p:txBody>
          <a:bodyPr/>
          <a:lstStyle/>
          <a:p>
            <a:r>
              <a:rPr lang="en-US" dirty="0">
                <a:solidFill>
                  <a:schemeClr val="accent1"/>
                </a:solidFill>
              </a:rPr>
              <a:t>The EM Spectrum</a:t>
            </a:r>
            <a:endParaRPr lang="el-GR" dirty="0">
              <a:solidFill>
                <a:schemeClr val="accent1"/>
              </a:solidFill>
            </a:endParaRPr>
          </a:p>
        </p:txBody>
      </p:sp>
      <p:pic>
        <p:nvPicPr>
          <p:cNvPr id="6" name="Content Placeholder 5">
            <a:extLst>
              <a:ext uri="{FF2B5EF4-FFF2-40B4-BE49-F238E27FC236}">
                <a16:creationId xmlns:a16="http://schemas.microsoft.com/office/drawing/2014/main" id="{BE1EF09A-1EBE-4FEC-923E-9591F7628A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1012" y="1219200"/>
            <a:ext cx="8991600" cy="4803437"/>
          </a:xfrm>
        </p:spPr>
      </p:pic>
      <p:sp>
        <p:nvSpPr>
          <p:cNvPr id="4" name="Footer Placeholder 3">
            <a:extLst>
              <a:ext uri="{FF2B5EF4-FFF2-40B4-BE49-F238E27FC236}">
                <a16:creationId xmlns:a16="http://schemas.microsoft.com/office/drawing/2014/main" id="{54E61A64-4055-48FA-B4ED-DECE06F8481A}"/>
              </a:ext>
            </a:extLst>
          </p:cNvPr>
          <p:cNvSpPr>
            <a:spLocks noGrp="1"/>
          </p:cNvSpPr>
          <p:nvPr>
            <p:ph type="ftr" sz="quarter" idx="11"/>
          </p:nvPr>
        </p:nvSpPr>
        <p:spPr/>
        <p:txBody>
          <a:bodyPr/>
          <a:lstStyle/>
          <a:p>
            <a:r>
              <a:rPr lang="en-US"/>
              <a:t>DEPARTMENT OF INFORMATICS &amp; TELECOMMUNICATIONS</a:t>
            </a:r>
          </a:p>
        </p:txBody>
      </p:sp>
    </p:spTree>
    <p:extLst>
      <p:ext uri="{BB962C8B-B14F-4D97-AF65-F5344CB8AC3E}">
        <p14:creationId xmlns:p14="http://schemas.microsoft.com/office/powerpoint/2010/main" val="265994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03AC1-598C-49AA-AB91-DA26D15AA51E}"/>
              </a:ext>
            </a:extLst>
          </p:cNvPr>
          <p:cNvSpPr>
            <a:spLocks noGrp="1"/>
          </p:cNvSpPr>
          <p:nvPr>
            <p:ph type="title"/>
          </p:nvPr>
        </p:nvSpPr>
        <p:spPr>
          <a:xfrm>
            <a:off x="1218883" y="274637"/>
            <a:ext cx="10360501" cy="563563"/>
          </a:xfrm>
        </p:spPr>
        <p:txBody>
          <a:bodyPr>
            <a:normAutofit fontScale="90000"/>
          </a:bodyPr>
          <a:lstStyle/>
          <a:p>
            <a:r>
              <a:rPr lang="en-US" dirty="0">
                <a:solidFill>
                  <a:schemeClr val="accent1"/>
                </a:solidFill>
              </a:rPr>
              <a:t>Channel Waveguides</a:t>
            </a:r>
            <a:endParaRPr lang="el-GR" dirty="0">
              <a:solidFill>
                <a:schemeClr val="accent1"/>
              </a:solidFill>
            </a:endParaRPr>
          </a:p>
        </p:txBody>
      </p:sp>
      <p:pic>
        <p:nvPicPr>
          <p:cNvPr id="6" name="Content Placeholder 5">
            <a:extLst>
              <a:ext uri="{FF2B5EF4-FFF2-40B4-BE49-F238E27FC236}">
                <a16:creationId xmlns:a16="http://schemas.microsoft.com/office/drawing/2014/main" id="{71F43D97-0496-49D6-B461-DAB48D8AF7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6212" y="1295400"/>
            <a:ext cx="9601200" cy="4631918"/>
          </a:xfrm>
        </p:spPr>
      </p:pic>
      <p:sp>
        <p:nvSpPr>
          <p:cNvPr id="4" name="Footer Placeholder 3">
            <a:extLst>
              <a:ext uri="{FF2B5EF4-FFF2-40B4-BE49-F238E27FC236}">
                <a16:creationId xmlns:a16="http://schemas.microsoft.com/office/drawing/2014/main" id="{EEE05048-4457-425A-9C2D-CE29F529BEE5}"/>
              </a:ext>
            </a:extLst>
          </p:cNvPr>
          <p:cNvSpPr>
            <a:spLocks noGrp="1"/>
          </p:cNvSpPr>
          <p:nvPr>
            <p:ph type="ftr" sz="quarter" idx="11"/>
          </p:nvPr>
        </p:nvSpPr>
        <p:spPr/>
        <p:txBody>
          <a:bodyPr/>
          <a:lstStyle/>
          <a:p>
            <a:r>
              <a:rPr lang="en-US"/>
              <a:t>DEPARTMENT OF INFORMATICS &amp; TELECOMMUNICATIONS</a:t>
            </a:r>
          </a:p>
        </p:txBody>
      </p:sp>
    </p:spTree>
    <p:extLst>
      <p:ext uri="{BB962C8B-B14F-4D97-AF65-F5344CB8AC3E}">
        <p14:creationId xmlns:p14="http://schemas.microsoft.com/office/powerpoint/2010/main" val="19449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C10A0-CAC7-4924-946D-F6E114D5075F}"/>
              </a:ext>
            </a:extLst>
          </p:cNvPr>
          <p:cNvSpPr>
            <a:spLocks noGrp="1"/>
          </p:cNvSpPr>
          <p:nvPr>
            <p:ph type="title"/>
          </p:nvPr>
        </p:nvSpPr>
        <p:spPr>
          <a:xfrm>
            <a:off x="1320456" y="517525"/>
            <a:ext cx="10360501" cy="533400"/>
          </a:xfrm>
        </p:spPr>
        <p:txBody>
          <a:bodyPr>
            <a:normAutofit fontScale="90000"/>
          </a:bodyPr>
          <a:lstStyle/>
          <a:p>
            <a:r>
              <a:rPr lang="en-US" altLang="en-US" b="1" dirty="0">
                <a:solidFill>
                  <a:srgbClr val="006666"/>
                </a:solidFill>
              </a:rPr>
              <a:t>Curved Waveguides</a:t>
            </a:r>
            <a:br>
              <a:rPr lang="el-GR" altLang="en-US" b="1" dirty="0">
                <a:solidFill>
                  <a:srgbClr val="006666"/>
                </a:solidFill>
              </a:rPr>
            </a:br>
            <a:endParaRPr lang="el-GR" dirty="0"/>
          </a:p>
        </p:txBody>
      </p:sp>
      <p:pic>
        <p:nvPicPr>
          <p:cNvPr id="7" name="Content Placeholder 6">
            <a:extLst>
              <a:ext uri="{FF2B5EF4-FFF2-40B4-BE49-F238E27FC236}">
                <a16:creationId xmlns:a16="http://schemas.microsoft.com/office/drawing/2014/main" id="{DA39043A-EED5-4A81-92EC-4362331CA1E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6212" y="1063625"/>
            <a:ext cx="3593560" cy="4314848"/>
          </a:xfrm>
        </p:spPr>
      </p:pic>
      <p:sp>
        <p:nvSpPr>
          <p:cNvPr id="4" name="Content Placeholder 3">
            <a:extLst>
              <a:ext uri="{FF2B5EF4-FFF2-40B4-BE49-F238E27FC236}">
                <a16:creationId xmlns:a16="http://schemas.microsoft.com/office/drawing/2014/main" id="{03BD11C3-EA49-4C5B-A328-0C0FA73123DC}"/>
              </a:ext>
            </a:extLst>
          </p:cNvPr>
          <p:cNvSpPr>
            <a:spLocks noGrp="1"/>
          </p:cNvSpPr>
          <p:nvPr>
            <p:ph sz="half" idx="2"/>
          </p:nvPr>
        </p:nvSpPr>
        <p:spPr>
          <a:xfrm>
            <a:off x="6067424" y="1025525"/>
            <a:ext cx="5078677" cy="4465320"/>
          </a:xfrm>
        </p:spPr>
        <p:txBody>
          <a:bodyPr>
            <a:normAutofit fontScale="92500" lnSpcReduction="10000"/>
          </a:bodyPr>
          <a:lstStyle/>
          <a:p>
            <a:pPr marL="0" indent="0">
              <a:buNone/>
            </a:pPr>
            <a:r>
              <a:rPr lang="en-US" altLang="en-US" dirty="0"/>
              <a:t>Curve waveguides are used to change the direction of a laser beam and connect various basic components of the OIC. They are described by the radius of curvature R</a:t>
            </a:r>
            <a:r>
              <a:rPr lang="el-GR" altLang="en-US" dirty="0"/>
              <a:t> </a:t>
            </a:r>
            <a:r>
              <a:rPr lang="en-US" altLang="en-US" dirty="0"/>
              <a:t>and the bending power losses. In waveguides with lower radiuses of curvature, beams travel a shorter distance to change direction but they suffer from higher bending power losses.</a:t>
            </a:r>
            <a:r>
              <a:rPr lang="el-GR" altLang="en-US" dirty="0"/>
              <a:t> </a:t>
            </a:r>
            <a:br>
              <a:rPr lang="en-US" altLang="en-US" dirty="0"/>
            </a:br>
            <a:br>
              <a:rPr lang="en-US" altLang="en-US" dirty="0"/>
            </a:br>
            <a:r>
              <a:rPr lang="en-US" altLang="en-US" sz="2000" i="1" dirty="0">
                <a:latin typeface="Comic Sans MS" panose="030F0702030302020204" pitchFamily="66" charset="0"/>
              </a:rPr>
              <a:t> 	</a:t>
            </a:r>
            <a:r>
              <a:rPr lang="el-GR" altLang="en-US" i="1" dirty="0"/>
              <a:t>α</a:t>
            </a:r>
            <a:r>
              <a:rPr lang="en-US" altLang="en-US" baseline="-25000" dirty="0"/>
              <a:t>R</a:t>
            </a:r>
            <a:r>
              <a:rPr lang="el-GR" altLang="en-US" dirty="0"/>
              <a:t> = </a:t>
            </a:r>
            <a:r>
              <a:rPr lang="en-US" altLang="en-US" dirty="0"/>
              <a:t>c</a:t>
            </a:r>
            <a:r>
              <a:rPr lang="el-GR" altLang="en-US" baseline="-25000" dirty="0"/>
              <a:t>1</a:t>
            </a:r>
            <a:r>
              <a:rPr lang="en-US" altLang="en-US" dirty="0"/>
              <a:t>exp</a:t>
            </a:r>
            <a:r>
              <a:rPr lang="el-GR" altLang="en-US" dirty="0"/>
              <a:t>(-</a:t>
            </a:r>
            <a:r>
              <a:rPr lang="en-US" altLang="en-US" dirty="0"/>
              <a:t>c</a:t>
            </a:r>
            <a:r>
              <a:rPr lang="el-GR" altLang="en-US" baseline="-25000" dirty="0"/>
              <a:t>2</a:t>
            </a:r>
            <a:r>
              <a:rPr lang="en-US" altLang="en-US" dirty="0"/>
              <a:t>R</a:t>
            </a:r>
            <a:r>
              <a:rPr lang="el-GR" altLang="en-US" dirty="0"/>
              <a:t>) </a:t>
            </a:r>
            <a:endParaRPr lang="en-US" altLang="en-US" dirty="0"/>
          </a:p>
          <a:p>
            <a:endParaRPr lang="el-GR" dirty="0"/>
          </a:p>
        </p:txBody>
      </p:sp>
      <p:sp>
        <p:nvSpPr>
          <p:cNvPr id="5" name="Footer Placeholder 4">
            <a:extLst>
              <a:ext uri="{FF2B5EF4-FFF2-40B4-BE49-F238E27FC236}">
                <a16:creationId xmlns:a16="http://schemas.microsoft.com/office/drawing/2014/main" id="{F78791A6-A8F1-4C6B-A79E-478B828A6495}"/>
              </a:ext>
            </a:extLst>
          </p:cNvPr>
          <p:cNvSpPr>
            <a:spLocks noGrp="1"/>
          </p:cNvSpPr>
          <p:nvPr>
            <p:ph type="ftr" sz="quarter" idx="11"/>
          </p:nvPr>
        </p:nvSpPr>
        <p:spPr/>
        <p:txBody>
          <a:bodyPr/>
          <a:lstStyle/>
          <a:p>
            <a:r>
              <a:rPr lang="en-US"/>
              <a:t>DEPARTMENT OF INFORMATICS &amp; TELECOMMUNICATIONS</a:t>
            </a:r>
          </a:p>
        </p:txBody>
      </p:sp>
    </p:spTree>
    <p:extLst>
      <p:ext uri="{BB962C8B-B14F-4D97-AF65-F5344CB8AC3E}">
        <p14:creationId xmlns:p14="http://schemas.microsoft.com/office/powerpoint/2010/main" val="132105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123E6-4F1C-4AA1-835F-1CA1EC725209}"/>
              </a:ext>
            </a:extLst>
          </p:cNvPr>
          <p:cNvSpPr>
            <a:spLocks noGrp="1"/>
          </p:cNvSpPr>
          <p:nvPr>
            <p:ph type="title"/>
          </p:nvPr>
        </p:nvSpPr>
        <p:spPr>
          <a:xfrm>
            <a:off x="1218883" y="274637"/>
            <a:ext cx="10360501" cy="715963"/>
          </a:xfrm>
        </p:spPr>
        <p:txBody>
          <a:bodyPr/>
          <a:lstStyle/>
          <a:p>
            <a:r>
              <a:rPr lang="en-US" altLang="en-US" b="1" dirty="0">
                <a:solidFill>
                  <a:srgbClr val="006666"/>
                </a:solidFill>
              </a:rPr>
              <a:t>Why optical systems ?</a:t>
            </a:r>
            <a:endParaRPr lang="el-GR" dirty="0"/>
          </a:p>
        </p:txBody>
      </p:sp>
      <p:sp>
        <p:nvSpPr>
          <p:cNvPr id="3" name="Content Placeholder 2">
            <a:extLst>
              <a:ext uri="{FF2B5EF4-FFF2-40B4-BE49-F238E27FC236}">
                <a16:creationId xmlns:a16="http://schemas.microsoft.com/office/drawing/2014/main" id="{32174758-4E0B-4CB2-AC3F-D0FD876F949B}"/>
              </a:ext>
            </a:extLst>
          </p:cNvPr>
          <p:cNvSpPr>
            <a:spLocks noGrp="1"/>
          </p:cNvSpPr>
          <p:nvPr>
            <p:ph idx="1"/>
          </p:nvPr>
        </p:nvSpPr>
        <p:spPr>
          <a:xfrm>
            <a:off x="1218883" y="1143000"/>
            <a:ext cx="10360501" cy="5021069"/>
          </a:xfrm>
        </p:spPr>
        <p:txBody>
          <a:bodyPr>
            <a:normAutofit fontScale="92500" lnSpcReduction="10000"/>
          </a:bodyPr>
          <a:lstStyle/>
          <a:p>
            <a:r>
              <a:rPr lang="en-US" altLang="en-US" dirty="0"/>
              <a:t>Optical attenuations at </a:t>
            </a:r>
            <a:r>
              <a:rPr lang="el-GR" altLang="en-US" dirty="0"/>
              <a:t>1,3 </a:t>
            </a:r>
            <a:r>
              <a:rPr lang="el-GR" altLang="en-US" dirty="0" err="1"/>
              <a:t>μm</a:t>
            </a:r>
            <a:r>
              <a:rPr lang="el-GR" altLang="en-US" dirty="0"/>
              <a:t> </a:t>
            </a:r>
            <a:r>
              <a:rPr lang="en-US" altLang="en-US" dirty="0"/>
              <a:t>and</a:t>
            </a:r>
            <a:r>
              <a:rPr lang="el-GR" altLang="en-US" dirty="0"/>
              <a:t> 1,55 </a:t>
            </a:r>
            <a:r>
              <a:rPr lang="el-GR" altLang="en-US" dirty="0" err="1"/>
              <a:t>μm</a:t>
            </a:r>
            <a:r>
              <a:rPr lang="el-GR" altLang="en-US" dirty="0"/>
              <a:t> </a:t>
            </a:r>
            <a:r>
              <a:rPr lang="en-US" altLang="en-US" dirty="0"/>
              <a:t>is far lower than electric attenuations regardless of the cable type used.</a:t>
            </a:r>
            <a:endParaRPr lang="el-GR" altLang="en-US" dirty="0"/>
          </a:p>
          <a:p>
            <a:r>
              <a:rPr lang="en-US" altLang="en-US" dirty="0"/>
              <a:t>They can achieve larger distances between optical regenerators as opposed to the electrical regenerators.</a:t>
            </a:r>
            <a:r>
              <a:rPr lang="el-GR" altLang="en-US" dirty="0"/>
              <a:t> </a:t>
            </a:r>
          </a:p>
          <a:p>
            <a:r>
              <a:rPr lang="en-US" altLang="en-US" dirty="0"/>
              <a:t>Optical frequencies are much higher than the microwave frequencies.</a:t>
            </a:r>
          </a:p>
          <a:p>
            <a:pPr lvl="1">
              <a:buFont typeface="Wingdings" panose="05000000000000000000" pitchFamily="2" charset="2"/>
              <a:buChar char="v"/>
            </a:pPr>
            <a:r>
              <a:rPr lang="en-US" altLang="en-US" dirty="0"/>
              <a:t>Higher modulation frequencies and higher transmission rates.</a:t>
            </a:r>
            <a:endParaRPr lang="el-GR" altLang="en-US" dirty="0"/>
          </a:p>
          <a:p>
            <a:r>
              <a:rPr lang="en-US" altLang="en-US" dirty="0"/>
              <a:t>In optical links the bandwidth depends less on the link length than the conventional wired/wireless links.</a:t>
            </a:r>
          </a:p>
          <a:p>
            <a:r>
              <a:rPr lang="en-US" altLang="en-US" dirty="0"/>
              <a:t>Optical attenuation does not depend on the modulation frequency.</a:t>
            </a:r>
            <a:endParaRPr lang="el-GR" altLang="en-US" dirty="0"/>
          </a:p>
          <a:p>
            <a:r>
              <a:rPr lang="en-US" altLang="en-US" dirty="0"/>
              <a:t>Higher bandwidth for an optical system can be achieved simply by replacing the transmitter or receiver devices and not the propagation medium</a:t>
            </a:r>
            <a:endParaRPr lang="el-GR" dirty="0"/>
          </a:p>
        </p:txBody>
      </p:sp>
      <p:sp>
        <p:nvSpPr>
          <p:cNvPr id="4" name="Footer Placeholder 3">
            <a:extLst>
              <a:ext uri="{FF2B5EF4-FFF2-40B4-BE49-F238E27FC236}">
                <a16:creationId xmlns:a16="http://schemas.microsoft.com/office/drawing/2014/main" id="{7088FB44-2E1F-4CC8-B28D-020B7517E673}"/>
              </a:ext>
            </a:extLst>
          </p:cNvPr>
          <p:cNvSpPr>
            <a:spLocks noGrp="1"/>
          </p:cNvSpPr>
          <p:nvPr>
            <p:ph type="ftr" sz="quarter" idx="11"/>
          </p:nvPr>
        </p:nvSpPr>
        <p:spPr/>
        <p:txBody>
          <a:bodyPr/>
          <a:lstStyle/>
          <a:p>
            <a:r>
              <a:rPr lang="en-US"/>
              <a:t>DEPARTMENT OF INFORMATICS &amp; TELECOMMUNICATIONS</a:t>
            </a:r>
          </a:p>
        </p:txBody>
      </p:sp>
    </p:spTree>
    <p:extLst>
      <p:ext uri="{BB962C8B-B14F-4D97-AF65-F5344CB8AC3E}">
        <p14:creationId xmlns:p14="http://schemas.microsoft.com/office/powerpoint/2010/main" val="346020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22843-3746-43E4-BF0E-11850E0EB757}"/>
              </a:ext>
            </a:extLst>
          </p:cNvPr>
          <p:cNvSpPr>
            <a:spLocks noGrp="1"/>
          </p:cNvSpPr>
          <p:nvPr>
            <p:ph type="title"/>
          </p:nvPr>
        </p:nvSpPr>
        <p:spPr>
          <a:xfrm>
            <a:off x="1218883" y="136523"/>
            <a:ext cx="10360501" cy="639763"/>
          </a:xfrm>
        </p:spPr>
        <p:txBody>
          <a:bodyPr/>
          <a:lstStyle/>
          <a:p>
            <a:r>
              <a:rPr lang="en-US" dirty="0">
                <a:solidFill>
                  <a:schemeClr val="accent1"/>
                </a:solidFill>
              </a:rPr>
              <a:t>The wave nature of light</a:t>
            </a:r>
            <a:endParaRPr lang="el-GR" dirty="0">
              <a:solidFill>
                <a:schemeClr val="accent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222A3D-9B8B-4D1C-8DB3-BEFEC63E3218}"/>
                  </a:ext>
                </a:extLst>
              </p:cNvPr>
              <p:cNvSpPr>
                <a:spLocks noGrp="1"/>
              </p:cNvSpPr>
              <p:nvPr>
                <p:ph idx="1"/>
              </p:nvPr>
            </p:nvSpPr>
            <p:spPr>
              <a:xfrm>
                <a:off x="1218883" y="914400"/>
                <a:ext cx="10360501" cy="5249669"/>
              </a:xfrm>
            </p:spPr>
            <p:txBody>
              <a:bodyPr>
                <a:normAutofit lnSpcReduction="10000"/>
              </a:bodyPr>
              <a:lstStyle/>
              <a:p>
                <a:r>
                  <a:rPr lang="en-US" dirty="0"/>
                  <a:t>Light is a wave (Maxwell 1864) with propagation velocity in empty space equal to:  </a:t>
                </a:r>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0</m:t>
                                </m:r>
                              </m:sub>
                            </m:sSub>
                          </m:den>
                        </m:f>
                      </m:e>
                    </m:rad>
                  </m:oMath>
                </a14:m>
                <a:endParaRPr lang="en-US" dirty="0"/>
              </a:p>
              <a:p>
                <a:r>
                  <a:rPr lang="en-US" dirty="0"/>
                  <a:t>In a medium with refractive index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𝑟</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𝑟</m:t>
                            </m:r>
                          </m:sub>
                        </m:sSub>
                      </m:e>
                    </m:rad>
                  </m:oMath>
                </a14:m>
                <a:r>
                  <a:rPr lang="en-US" dirty="0"/>
                  <a:t>, the propagation velocity is equal to :   </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𝑐</m:t>
                        </m:r>
                      </m:num>
                      <m:den>
                        <m:r>
                          <a:rPr lang="en-US" b="0" i="1" smtClean="0">
                            <a:latin typeface="Cambria Math" panose="02040503050406030204" pitchFamily="18" charset="0"/>
                          </a:rPr>
                          <m:t>𝑛</m:t>
                        </m:r>
                      </m:den>
                    </m:f>
                    <m:r>
                      <a:rPr lang="en-US" b="0" i="1" smtClean="0">
                        <a:latin typeface="Cambria Math" panose="02040503050406030204" pitchFamily="18" charset="0"/>
                      </a:rPr>
                      <m:t>=</m:t>
                    </m:r>
                    <m:r>
                      <a:rPr lang="en-US" b="0" i="1" smtClean="0">
                        <a:latin typeface="Cambria Math" panose="02040503050406030204" pitchFamily="18" charset="0"/>
                      </a:rPr>
                      <m:t>𝜈𝜆</m:t>
                    </m:r>
                  </m:oMath>
                </a14:m>
                <a:r>
                  <a:rPr lang="en-US" dirty="0"/>
                  <a:t>  </a:t>
                </a:r>
                <a:br>
                  <a:rPr lang="en-US" dirty="0"/>
                </a:br>
                <a:r>
                  <a:rPr lang="en-US" dirty="0"/>
                  <a:t>where v and </a:t>
                </a:r>
                <a14:m>
                  <m:oMath xmlns:m="http://schemas.openxmlformats.org/officeDocument/2006/math">
                    <m:r>
                      <a:rPr lang="en-US" b="0" i="1" smtClean="0">
                        <a:latin typeface="Cambria Math" panose="02040503050406030204" pitchFamily="18" charset="0"/>
                      </a:rPr>
                      <m:t>𝜆</m:t>
                    </m:r>
                  </m:oMath>
                </a14:m>
                <a:r>
                  <a:rPr lang="en-US" dirty="0"/>
                  <a:t> are the frequency and wavelength of light respectively. </a:t>
                </a:r>
              </a:p>
              <a:p>
                <a:r>
                  <a:rPr lang="en-US" dirty="0"/>
                  <a:t>Polarization</a:t>
                </a:r>
              </a:p>
              <a:p>
                <a:r>
                  <a:rPr lang="en-US" dirty="0"/>
                  <a:t>Reflection</a:t>
                </a:r>
              </a:p>
              <a:p>
                <a:r>
                  <a:rPr lang="en-US" dirty="0"/>
                  <a:t>Refraction</a:t>
                </a:r>
              </a:p>
              <a:p>
                <a:r>
                  <a:rPr lang="en-US" dirty="0"/>
                  <a:t>Interference (Young 1802)</a:t>
                </a:r>
                <a:endParaRPr lang="el-GR" dirty="0"/>
              </a:p>
            </p:txBody>
          </p:sp>
        </mc:Choice>
        <mc:Fallback xmlns="">
          <p:sp>
            <p:nvSpPr>
              <p:cNvPr id="3" name="Content Placeholder 2">
                <a:extLst>
                  <a:ext uri="{FF2B5EF4-FFF2-40B4-BE49-F238E27FC236}">
                    <a16:creationId xmlns:a16="http://schemas.microsoft.com/office/drawing/2014/main" id="{A8222A3D-9B8B-4D1C-8DB3-BEFEC63E3218}"/>
                  </a:ext>
                </a:extLst>
              </p:cNvPr>
              <p:cNvSpPr>
                <a:spLocks noGrp="1" noRot="1" noChangeAspect="1" noMove="1" noResize="1" noEditPoints="1" noAdjustHandles="1" noChangeArrowheads="1" noChangeShapeType="1" noTextEdit="1"/>
              </p:cNvSpPr>
              <p:nvPr>
                <p:ph idx="1"/>
              </p:nvPr>
            </p:nvSpPr>
            <p:spPr>
              <a:xfrm>
                <a:off x="1218883" y="914400"/>
                <a:ext cx="10360501" cy="5249669"/>
              </a:xfrm>
              <a:blipFill>
                <a:blip r:embed="rId2"/>
                <a:stretch>
                  <a:fillRect l="-765" t="-2323"/>
                </a:stretch>
              </a:blipFill>
            </p:spPr>
            <p:txBody>
              <a:bodyPr/>
              <a:lstStyle/>
              <a:p>
                <a:r>
                  <a:rPr lang="el-GR">
                    <a:noFill/>
                  </a:rPr>
                  <a:t> </a:t>
                </a:r>
              </a:p>
            </p:txBody>
          </p:sp>
        </mc:Fallback>
      </mc:AlternateContent>
      <p:sp>
        <p:nvSpPr>
          <p:cNvPr id="4" name="Footer Placeholder 3">
            <a:extLst>
              <a:ext uri="{FF2B5EF4-FFF2-40B4-BE49-F238E27FC236}">
                <a16:creationId xmlns:a16="http://schemas.microsoft.com/office/drawing/2014/main" id="{1C762AD0-47B0-4F0D-B356-02F6E6E8DDC0}"/>
              </a:ext>
            </a:extLst>
          </p:cNvPr>
          <p:cNvSpPr>
            <a:spLocks noGrp="1"/>
          </p:cNvSpPr>
          <p:nvPr>
            <p:ph type="ftr" sz="quarter" idx="11"/>
          </p:nvPr>
        </p:nvSpPr>
        <p:spPr/>
        <p:txBody>
          <a:bodyPr/>
          <a:lstStyle/>
          <a:p>
            <a:r>
              <a:rPr lang="en-US"/>
              <a:t>DEPARTMENT OF INFORMATICS &amp; TELECOMMUNICATIONS</a:t>
            </a:r>
          </a:p>
        </p:txBody>
      </p:sp>
      <p:pic>
        <p:nvPicPr>
          <p:cNvPr id="6" name="Picture 5">
            <a:extLst>
              <a:ext uri="{FF2B5EF4-FFF2-40B4-BE49-F238E27FC236}">
                <a16:creationId xmlns:a16="http://schemas.microsoft.com/office/drawing/2014/main" id="{83F4C132-F3FB-47F3-A831-13356D594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886" y="3539234"/>
            <a:ext cx="2191056" cy="2629267"/>
          </a:xfrm>
          <a:prstGeom prst="rect">
            <a:avLst/>
          </a:prstGeom>
        </p:spPr>
      </p:pic>
    </p:spTree>
    <p:extLst>
      <p:ext uri="{BB962C8B-B14F-4D97-AF65-F5344CB8AC3E}">
        <p14:creationId xmlns:p14="http://schemas.microsoft.com/office/powerpoint/2010/main" val="365087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4E43-20B1-4078-A062-C3F968592F4A}"/>
              </a:ext>
            </a:extLst>
          </p:cNvPr>
          <p:cNvSpPr>
            <a:spLocks noGrp="1"/>
          </p:cNvSpPr>
          <p:nvPr>
            <p:ph type="title"/>
          </p:nvPr>
        </p:nvSpPr>
        <p:spPr>
          <a:xfrm>
            <a:off x="1229995" y="136523"/>
            <a:ext cx="10360501" cy="715963"/>
          </a:xfrm>
        </p:spPr>
        <p:txBody>
          <a:bodyPr/>
          <a:lstStyle/>
          <a:p>
            <a:r>
              <a:rPr lang="en-US" dirty="0">
                <a:solidFill>
                  <a:schemeClr val="accent1"/>
                </a:solidFill>
              </a:rPr>
              <a:t>The particle nature of light</a:t>
            </a:r>
            <a:endParaRPr lang="el-GR" dirty="0">
              <a:solidFill>
                <a:schemeClr val="accent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A217BB-8771-49BF-9896-57CF4C5B9CC1}"/>
                  </a:ext>
                </a:extLst>
              </p:cNvPr>
              <p:cNvSpPr>
                <a:spLocks noGrp="1"/>
              </p:cNvSpPr>
              <p:nvPr>
                <p:ph idx="1"/>
              </p:nvPr>
            </p:nvSpPr>
            <p:spPr>
              <a:xfrm>
                <a:off x="1203007" y="808034"/>
                <a:ext cx="10360501" cy="2576514"/>
              </a:xfrm>
            </p:spPr>
            <p:txBody>
              <a:bodyPr>
                <a:normAutofit fontScale="92500" lnSpcReduction="20000"/>
              </a:bodyPr>
              <a:lstStyle/>
              <a:p>
                <a:r>
                  <a:rPr lang="en-US" dirty="0"/>
                  <a:t>Photoelectric effect: Electrons are emitted from atoms when they absorb energy from light. Contrary to the wave theory of light the energy of the ejected electrons depends not on the light intensity but on its frequency (Philipp Lenard-1902).</a:t>
                </a:r>
              </a:p>
              <a:p>
                <a:r>
                  <a:rPr lang="en-US" dirty="0"/>
                  <a:t>Albert Einstein explained the phenomenon in 1905 by showing that electromagnetic energy is emitted only in quantized form</a:t>
                </a:r>
                <a:br>
                  <a:rPr lang="en-US" dirty="0"/>
                </a:br>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r>
                      <a:rPr lang="en-US" b="0" i="1" smtClean="0">
                        <a:latin typeface="Cambria Math" panose="02040503050406030204" pitchFamily="18" charset="0"/>
                      </a:rPr>
                      <m:t>h𝑣</m:t>
                    </m:r>
                  </m:oMath>
                </a14:m>
                <a:r>
                  <a:rPr lang="en-US" dirty="0"/>
                  <a:t>, where h is the Planck constant and v is the radiation frequency. Each elementary unit of energy is a photon.</a:t>
                </a:r>
              </a:p>
            </p:txBody>
          </p:sp>
        </mc:Choice>
        <mc:Fallback xmlns="">
          <p:sp>
            <p:nvSpPr>
              <p:cNvPr id="3" name="Content Placeholder 2">
                <a:extLst>
                  <a:ext uri="{FF2B5EF4-FFF2-40B4-BE49-F238E27FC236}">
                    <a16:creationId xmlns:a16="http://schemas.microsoft.com/office/drawing/2014/main" id="{46A217BB-8771-49BF-9896-57CF4C5B9CC1}"/>
                  </a:ext>
                </a:extLst>
              </p:cNvPr>
              <p:cNvSpPr>
                <a:spLocks noGrp="1" noRot="1" noChangeAspect="1" noMove="1" noResize="1" noEditPoints="1" noAdjustHandles="1" noChangeArrowheads="1" noChangeShapeType="1" noTextEdit="1"/>
              </p:cNvSpPr>
              <p:nvPr>
                <p:ph idx="1"/>
              </p:nvPr>
            </p:nvSpPr>
            <p:spPr>
              <a:xfrm>
                <a:off x="1203007" y="808034"/>
                <a:ext cx="10360501" cy="2576514"/>
              </a:xfrm>
              <a:blipFill>
                <a:blip r:embed="rId2"/>
                <a:stretch>
                  <a:fillRect l="-588" t="-5450" r="-1118" b="-5213"/>
                </a:stretch>
              </a:blipFill>
            </p:spPr>
            <p:txBody>
              <a:bodyPr/>
              <a:lstStyle/>
              <a:p>
                <a:r>
                  <a:rPr lang="el-GR">
                    <a:noFill/>
                  </a:rPr>
                  <a:t> </a:t>
                </a:r>
              </a:p>
            </p:txBody>
          </p:sp>
        </mc:Fallback>
      </mc:AlternateContent>
      <p:sp>
        <p:nvSpPr>
          <p:cNvPr id="4" name="Footer Placeholder 3">
            <a:extLst>
              <a:ext uri="{FF2B5EF4-FFF2-40B4-BE49-F238E27FC236}">
                <a16:creationId xmlns:a16="http://schemas.microsoft.com/office/drawing/2014/main" id="{C561CDB6-9BEA-4C58-8B4F-9B3955D1FB96}"/>
              </a:ext>
            </a:extLst>
          </p:cNvPr>
          <p:cNvSpPr>
            <a:spLocks noGrp="1"/>
          </p:cNvSpPr>
          <p:nvPr>
            <p:ph type="ftr" sz="quarter" idx="11"/>
          </p:nvPr>
        </p:nvSpPr>
        <p:spPr/>
        <p:txBody>
          <a:bodyPr/>
          <a:lstStyle/>
          <a:p>
            <a:r>
              <a:rPr lang="en-US"/>
              <a:t>DEPARTMENT OF INFORMATICS &amp; TELECOMMUNICATIONS</a:t>
            </a:r>
          </a:p>
        </p:txBody>
      </p:sp>
      <p:pic>
        <p:nvPicPr>
          <p:cNvPr id="10" name="Picture 9">
            <a:extLst>
              <a:ext uri="{FF2B5EF4-FFF2-40B4-BE49-F238E27FC236}">
                <a16:creationId xmlns:a16="http://schemas.microsoft.com/office/drawing/2014/main" id="{6D943E67-7EFE-4EFE-BC3F-347D3215D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286" y="3689102"/>
            <a:ext cx="5331186" cy="2629150"/>
          </a:xfrm>
          <a:prstGeom prst="rect">
            <a:avLst/>
          </a:prstGeom>
        </p:spPr>
      </p:pic>
      <p:pic>
        <p:nvPicPr>
          <p:cNvPr id="12" name="Picture 11">
            <a:extLst>
              <a:ext uri="{FF2B5EF4-FFF2-40B4-BE49-F238E27FC236}">
                <a16:creationId xmlns:a16="http://schemas.microsoft.com/office/drawing/2014/main" id="{9423019E-BE99-41A3-A23C-FEBE879743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5325" y="3689102"/>
            <a:ext cx="1915886" cy="2514600"/>
          </a:xfrm>
          <a:prstGeom prst="rect">
            <a:avLst/>
          </a:prstGeom>
        </p:spPr>
      </p:pic>
    </p:spTree>
    <p:extLst>
      <p:ext uri="{BB962C8B-B14F-4D97-AF65-F5344CB8AC3E}">
        <p14:creationId xmlns:p14="http://schemas.microsoft.com/office/powerpoint/2010/main" val="318139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44CA-5C9E-4D1F-AF43-DE6F962ABB92}"/>
              </a:ext>
            </a:extLst>
          </p:cNvPr>
          <p:cNvSpPr>
            <a:spLocks noGrp="1"/>
          </p:cNvSpPr>
          <p:nvPr>
            <p:ph type="title"/>
          </p:nvPr>
        </p:nvSpPr>
        <p:spPr>
          <a:xfrm>
            <a:off x="1141412" y="132979"/>
            <a:ext cx="10360501" cy="639763"/>
          </a:xfrm>
        </p:spPr>
        <p:txBody>
          <a:bodyPr/>
          <a:lstStyle/>
          <a:p>
            <a:r>
              <a:rPr lang="en-US" dirty="0">
                <a:solidFill>
                  <a:schemeClr val="accent1"/>
                </a:solidFill>
              </a:rPr>
              <a:t>The wave-particle nature of light</a:t>
            </a:r>
            <a:endParaRPr lang="el-GR" dirty="0">
              <a:solidFill>
                <a:schemeClr val="accent1"/>
              </a:solidFill>
            </a:endParaRPr>
          </a:p>
        </p:txBody>
      </p:sp>
      <p:sp>
        <p:nvSpPr>
          <p:cNvPr id="3" name="Content Placeholder 2">
            <a:extLst>
              <a:ext uri="{FF2B5EF4-FFF2-40B4-BE49-F238E27FC236}">
                <a16:creationId xmlns:a16="http://schemas.microsoft.com/office/drawing/2014/main" id="{3FE5CEA8-382B-434D-8ED8-C4C102577C9B}"/>
              </a:ext>
            </a:extLst>
          </p:cNvPr>
          <p:cNvSpPr>
            <a:spLocks noGrp="1"/>
          </p:cNvSpPr>
          <p:nvPr>
            <p:ph idx="1"/>
          </p:nvPr>
        </p:nvSpPr>
        <p:spPr>
          <a:xfrm>
            <a:off x="914161" y="206611"/>
            <a:ext cx="10360501" cy="3369654"/>
          </a:xfrm>
        </p:spPr>
        <p:txBody>
          <a:bodyPr>
            <a:normAutofit fontScale="92500"/>
          </a:bodyPr>
          <a:lstStyle/>
          <a:p>
            <a:pPr marL="0" indent="0">
              <a:buNone/>
            </a:pPr>
            <a:endParaRPr lang="en-US" dirty="0"/>
          </a:p>
          <a:p>
            <a:r>
              <a:rPr lang="en-US" dirty="0"/>
              <a:t>Eventually the modern theory of quantum mechanics came to picture light as (in some sense) </a:t>
            </a:r>
            <a:r>
              <a:rPr lang="en-US" i="1" dirty="0"/>
              <a:t>both</a:t>
            </a:r>
            <a:r>
              <a:rPr lang="en-US" dirty="0"/>
              <a:t> a particle and a wave, and (in another sense), as a phenomenon which is </a:t>
            </a:r>
            <a:r>
              <a:rPr lang="en-US" i="1" dirty="0"/>
              <a:t>neither</a:t>
            </a:r>
            <a:r>
              <a:rPr lang="en-US" dirty="0"/>
              <a:t> a particle nor a wave (which actually are macroscopic phenomena, such as baseballs or ocean waves). </a:t>
            </a:r>
          </a:p>
          <a:p>
            <a:r>
              <a:rPr lang="en-US" dirty="0"/>
              <a:t>Light with light interaction and light propagation: wave nature of light.</a:t>
            </a:r>
          </a:p>
          <a:p>
            <a:r>
              <a:rPr lang="en-US" dirty="0"/>
              <a:t>Light with matter interaction: particle nature of light.</a:t>
            </a:r>
            <a:endParaRPr lang="el-GR" dirty="0"/>
          </a:p>
        </p:txBody>
      </p:sp>
      <p:sp>
        <p:nvSpPr>
          <p:cNvPr id="4" name="Footer Placeholder 3">
            <a:extLst>
              <a:ext uri="{FF2B5EF4-FFF2-40B4-BE49-F238E27FC236}">
                <a16:creationId xmlns:a16="http://schemas.microsoft.com/office/drawing/2014/main" id="{1BEA5A47-B978-43DC-A933-0BF3B6C821BE}"/>
              </a:ext>
            </a:extLst>
          </p:cNvPr>
          <p:cNvSpPr>
            <a:spLocks noGrp="1"/>
          </p:cNvSpPr>
          <p:nvPr>
            <p:ph type="ftr" sz="quarter" idx="11"/>
          </p:nvPr>
        </p:nvSpPr>
        <p:spPr/>
        <p:txBody>
          <a:bodyPr/>
          <a:lstStyle/>
          <a:p>
            <a:r>
              <a:rPr lang="en-US"/>
              <a:t>DEPARTMENT OF INFORMATICS &amp; TELECOMMUNICATIONS</a:t>
            </a:r>
          </a:p>
        </p:txBody>
      </p:sp>
      <p:pic>
        <p:nvPicPr>
          <p:cNvPr id="6" name="Picture 5">
            <a:extLst>
              <a:ext uri="{FF2B5EF4-FFF2-40B4-BE49-F238E27FC236}">
                <a16:creationId xmlns:a16="http://schemas.microsoft.com/office/drawing/2014/main" id="{BE87A87B-4449-4794-954E-A83E674F3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5882" y="3552829"/>
            <a:ext cx="4597057" cy="2687035"/>
          </a:xfrm>
          <a:prstGeom prst="rect">
            <a:avLst/>
          </a:prstGeom>
        </p:spPr>
      </p:pic>
    </p:spTree>
    <p:extLst>
      <p:ext uri="{BB962C8B-B14F-4D97-AF65-F5344CB8AC3E}">
        <p14:creationId xmlns:p14="http://schemas.microsoft.com/office/powerpoint/2010/main" val="146890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F354-4091-49AD-968F-D7F7A2C44C58}"/>
              </a:ext>
            </a:extLst>
          </p:cNvPr>
          <p:cNvSpPr>
            <a:spLocks noGrp="1"/>
          </p:cNvSpPr>
          <p:nvPr>
            <p:ph type="title"/>
          </p:nvPr>
        </p:nvSpPr>
        <p:spPr>
          <a:xfrm>
            <a:off x="1141412" y="228600"/>
            <a:ext cx="10360501" cy="533400"/>
          </a:xfrm>
        </p:spPr>
        <p:txBody>
          <a:bodyPr>
            <a:normAutofit fontScale="90000"/>
          </a:bodyPr>
          <a:lstStyle/>
          <a:p>
            <a:r>
              <a:rPr lang="en-US" dirty="0">
                <a:solidFill>
                  <a:schemeClr val="accent1"/>
                </a:solidFill>
              </a:rPr>
              <a:t>Historical --&gt; Key Events</a:t>
            </a:r>
            <a:endParaRPr lang="el-GR" dirty="0">
              <a:solidFill>
                <a:schemeClr val="accent1"/>
              </a:solidFill>
            </a:endParaRPr>
          </a:p>
        </p:txBody>
      </p:sp>
      <p:sp>
        <p:nvSpPr>
          <p:cNvPr id="4" name="Footer Placeholder 3">
            <a:extLst>
              <a:ext uri="{FF2B5EF4-FFF2-40B4-BE49-F238E27FC236}">
                <a16:creationId xmlns:a16="http://schemas.microsoft.com/office/drawing/2014/main" id="{DD6C1B4B-6EFC-41AB-968E-9291EE6CA29C}"/>
              </a:ext>
            </a:extLst>
          </p:cNvPr>
          <p:cNvSpPr>
            <a:spLocks noGrp="1"/>
          </p:cNvSpPr>
          <p:nvPr>
            <p:ph type="ftr" sz="quarter" idx="11"/>
          </p:nvPr>
        </p:nvSpPr>
        <p:spPr/>
        <p:txBody>
          <a:bodyPr/>
          <a:lstStyle/>
          <a:p>
            <a:r>
              <a:rPr lang="en-US"/>
              <a:t>DEPARTMENT OF INFORMATICS &amp; TELECOMMUNICATIONS</a:t>
            </a:r>
          </a:p>
        </p:txBody>
      </p:sp>
      <p:graphicFrame>
        <p:nvGraphicFramePr>
          <p:cNvPr id="8" name="Content Placeholder 7">
            <a:extLst>
              <a:ext uri="{FF2B5EF4-FFF2-40B4-BE49-F238E27FC236}">
                <a16:creationId xmlns:a16="http://schemas.microsoft.com/office/drawing/2014/main" id="{3D952530-339D-4A73-96A7-6369EF0C030E}"/>
              </a:ext>
            </a:extLst>
          </p:cNvPr>
          <p:cNvGraphicFramePr>
            <a:graphicFrameLocks noGrp="1"/>
          </p:cNvGraphicFramePr>
          <p:nvPr>
            <p:ph idx="1"/>
            <p:extLst>
              <p:ext uri="{D42A27DB-BD31-4B8C-83A1-F6EECF244321}">
                <p14:modId xmlns:p14="http://schemas.microsoft.com/office/powerpoint/2010/main" val="1582416285"/>
              </p:ext>
            </p:extLst>
          </p:nvPr>
        </p:nvGraphicFramePr>
        <p:xfrm>
          <a:off x="1293812" y="925196"/>
          <a:ext cx="10360026" cy="5394960"/>
        </p:xfrm>
        <a:graphic>
          <a:graphicData uri="http://schemas.openxmlformats.org/drawingml/2006/table">
            <a:tbl>
              <a:tblPr firstRow="1" bandRow="1">
                <a:tableStyleId>{5C22544A-7EE6-4342-B048-85BDC9FD1C3A}</a:tableStyleId>
              </a:tblPr>
              <a:tblGrid>
                <a:gridCol w="1370012">
                  <a:extLst>
                    <a:ext uri="{9D8B030D-6E8A-4147-A177-3AD203B41FA5}">
                      <a16:colId xmlns:a16="http://schemas.microsoft.com/office/drawing/2014/main" val="2314734646"/>
                    </a:ext>
                  </a:extLst>
                </a:gridCol>
                <a:gridCol w="8990014">
                  <a:extLst>
                    <a:ext uri="{9D8B030D-6E8A-4147-A177-3AD203B41FA5}">
                      <a16:colId xmlns:a16="http://schemas.microsoft.com/office/drawing/2014/main" val="1998398852"/>
                    </a:ext>
                  </a:extLst>
                </a:gridCol>
              </a:tblGrid>
              <a:tr h="384544">
                <a:tc>
                  <a:txBody>
                    <a:bodyPr/>
                    <a:lstStyle/>
                    <a:p>
                      <a:r>
                        <a:rPr lang="en-US" dirty="0"/>
                        <a:t>Year</a:t>
                      </a:r>
                      <a:endParaRPr lang="el-GR" dirty="0"/>
                    </a:p>
                  </a:txBody>
                  <a:tcPr/>
                </a:tc>
                <a:tc>
                  <a:txBody>
                    <a:bodyPr/>
                    <a:lstStyle/>
                    <a:p>
                      <a:r>
                        <a:rPr lang="en-US" dirty="0"/>
                        <a:t>Key Event</a:t>
                      </a:r>
                      <a:endParaRPr lang="el-GR" dirty="0"/>
                    </a:p>
                  </a:txBody>
                  <a:tcPr/>
                </a:tc>
                <a:extLst>
                  <a:ext uri="{0D108BD9-81ED-4DB2-BD59-A6C34878D82A}">
                    <a16:rowId xmlns:a16="http://schemas.microsoft.com/office/drawing/2014/main" val="1608802008"/>
                  </a:ext>
                </a:extLst>
              </a:tr>
              <a:tr h="384544">
                <a:tc>
                  <a:txBody>
                    <a:bodyPr/>
                    <a:lstStyle/>
                    <a:p>
                      <a:r>
                        <a:rPr lang="en-US" dirty="0"/>
                        <a:t>1865</a:t>
                      </a:r>
                      <a:endParaRPr lang="el-GR" dirty="0"/>
                    </a:p>
                  </a:txBody>
                  <a:tcPr/>
                </a:tc>
                <a:tc>
                  <a:txBody>
                    <a:bodyPr/>
                    <a:lstStyle/>
                    <a:p>
                      <a:r>
                        <a:rPr lang="en-US" dirty="0"/>
                        <a:t>A Dynamical Theory of the Electromagnetic Field (Maxwell)</a:t>
                      </a:r>
                      <a:endParaRPr lang="el-GR" dirty="0"/>
                    </a:p>
                  </a:txBody>
                  <a:tcPr/>
                </a:tc>
                <a:extLst>
                  <a:ext uri="{0D108BD9-81ED-4DB2-BD59-A6C34878D82A}">
                    <a16:rowId xmlns:a16="http://schemas.microsoft.com/office/drawing/2014/main" val="4240225079"/>
                  </a:ext>
                </a:extLst>
              </a:tr>
              <a:tr h="454876">
                <a:tc>
                  <a:txBody>
                    <a:bodyPr/>
                    <a:lstStyle/>
                    <a:p>
                      <a:r>
                        <a:rPr lang="en-US" dirty="0"/>
                        <a:t>1905</a:t>
                      </a:r>
                      <a:endParaRPr lang="el-GR" dirty="0"/>
                    </a:p>
                  </a:txBody>
                  <a:tcPr/>
                </a:tc>
                <a:tc>
                  <a:txBody>
                    <a:bodyPr/>
                    <a:lstStyle/>
                    <a:p>
                      <a:r>
                        <a:rPr lang="en-US" dirty="0"/>
                        <a:t>Photoelectric effect (Einstein)</a:t>
                      </a:r>
                      <a:endParaRPr lang="el-GR" dirty="0"/>
                    </a:p>
                  </a:txBody>
                  <a:tcPr/>
                </a:tc>
                <a:extLst>
                  <a:ext uri="{0D108BD9-81ED-4DB2-BD59-A6C34878D82A}">
                    <a16:rowId xmlns:a16="http://schemas.microsoft.com/office/drawing/2014/main" val="1655466947"/>
                  </a:ext>
                </a:extLst>
              </a:tr>
              <a:tr h="454876">
                <a:tc>
                  <a:txBody>
                    <a:bodyPr/>
                    <a:lstStyle/>
                    <a:p>
                      <a:r>
                        <a:rPr lang="en-US" dirty="0"/>
                        <a:t>1917</a:t>
                      </a:r>
                      <a:endParaRPr lang="el-GR" dirty="0"/>
                    </a:p>
                  </a:txBody>
                  <a:tcPr/>
                </a:tc>
                <a:tc>
                  <a:txBody>
                    <a:bodyPr/>
                    <a:lstStyle/>
                    <a:p>
                      <a:r>
                        <a:rPr lang="en-US" dirty="0"/>
                        <a:t>Einstein proposes the possibility of stimulated emission</a:t>
                      </a:r>
                      <a:endParaRPr lang="el-GR" dirty="0"/>
                    </a:p>
                  </a:txBody>
                  <a:tcPr/>
                </a:tc>
                <a:extLst>
                  <a:ext uri="{0D108BD9-81ED-4DB2-BD59-A6C34878D82A}">
                    <a16:rowId xmlns:a16="http://schemas.microsoft.com/office/drawing/2014/main" val="717105722"/>
                  </a:ext>
                </a:extLst>
              </a:tr>
              <a:tr h="454876">
                <a:tc>
                  <a:txBody>
                    <a:bodyPr/>
                    <a:lstStyle/>
                    <a:p>
                      <a:r>
                        <a:rPr lang="en-US" dirty="0"/>
                        <a:t>1962</a:t>
                      </a:r>
                      <a:endParaRPr lang="el-GR" dirty="0"/>
                    </a:p>
                  </a:txBody>
                  <a:tcPr/>
                </a:tc>
                <a:tc>
                  <a:txBody>
                    <a:bodyPr/>
                    <a:lstStyle/>
                    <a:p>
                      <a:r>
                        <a:rPr lang="en-US" dirty="0"/>
                        <a:t>Invention of the semiconductor laser diode at General </a:t>
                      </a:r>
                      <a:r>
                        <a:rPr lang="en-US" dirty="0" err="1"/>
                        <a:t>Electric,Us</a:t>
                      </a:r>
                      <a:endParaRPr lang="el-GR" dirty="0"/>
                    </a:p>
                  </a:txBody>
                  <a:tcPr/>
                </a:tc>
                <a:extLst>
                  <a:ext uri="{0D108BD9-81ED-4DB2-BD59-A6C34878D82A}">
                    <a16:rowId xmlns:a16="http://schemas.microsoft.com/office/drawing/2014/main" val="3453092398"/>
                  </a:ext>
                </a:extLst>
              </a:tr>
              <a:tr h="454876">
                <a:tc>
                  <a:txBody>
                    <a:bodyPr/>
                    <a:lstStyle/>
                    <a:p>
                      <a:r>
                        <a:rPr lang="el-GR" dirty="0"/>
                        <a:t>1966</a:t>
                      </a:r>
                    </a:p>
                  </a:txBody>
                  <a:tcPr/>
                </a:tc>
                <a:tc>
                  <a:txBody>
                    <a:bodyPr/>
                    <a:lstStyle/>
                    <a:p>
                      <a:r>
                        <a:rPr lang="en-US" dirty="0"/>
                        <a:t>The first publication on optical fibers (Charles Kao)</a:t>
                      </a:r>
                      <a:endParaRPr lang="el-GR" dirty="0"/>
                    </a:p>
                  </a:txBody>
                  <a:tcPr/>
                </a:tc>
                <a:extLst>
                  <a:ext uri="{0D108BD9-81ED-4DB2-BD59-A6C34878D82A}">
                    <a16:rowId xmlns:a16="http://schemas.microsoft.com/office/drawing/2014/main" val="941428738"/>
                  </a:ext>
                </a:extLst>
              </a:tr>
              <a:tr h="454876">
                <a:tc>
                  <a:txBody>
                    <a:bodyPr/>
                    <a:lstStyle/>
                    <a:p>
                      <a:r>
                        <a:rPr lang="en-US" dirty="0"/>
                        <a:t>1988</a:t>
                      </a:r>
                      <a:endParaRPr lang="el-GR" dirty="0"/>
                    </a:p>
                  </a:txBody>
                  <a:tcPr/>
                </a:tc>
                <a:tc>
                  <a:txBody>
                    <a:bodyPr/>
                    <a:lstStyle/>
                    <a:p>
                      <a:r>
                        <a:rPr lang="en-US" dirty="0"/>
                        <a:t>The first transatlantic fiber optic cable between US and Europe</a:t>
                      </a:r>
                      <a:endParaRPr lang="el-GR" dirty="0"/>
                    </a:p>
                  </a:txBody>
                  <a:tcPr/>
                </a:tc>
                <a:extLst>
                  <a:ext uri="{0D108BD9-81ED-4DB2-BD59-A6C34878D82A}">
                    <a16:rowId xmlns:a16="http://schemas.microsoft.com/office/drawing/2014/main" val="3772907667"/>
                  </a:ext>
                </a:extLst>
              </a:tr>
              <a:tr h="454876">
                <a:tc>
                  <a:txBody>
                    <a:bodyPr/>
                    <a:lstStyle/>
                    <a:p>
                      <a:r>
                        <a:rPr lang="en-US" dirty="0"/>
                        <a:t>1989</a:t>
                      </a:r>
                      <a:endParaRPr lang="el-GR" dirty="0"/>
                    </a:p>
                  </a:txBody>
                  <a:tcPr/>
                </a:tc>
                <a:tc>
                  <a:txBody>
                    <a:bodyPr/>
                    <a:lstStyle/>
                    <a:p>
                      <a:r>
                        <a:rPr lang="en-US" dirty="0"/>
                        <a:t>The idea for the World Wide Web (Tim Berners-Lee)</a:t>
                      </a:r>
                      <a:endParaRPr lang="el-GR" dirty="0"/>
                    </a:p>
                  </a:txBody>
                  <a:tcPr/>
                </a:tc>
                <a:extLst>
                  <a:ext uri="{0D108BD9-81ED-4DB2-BD59-A6C34878D82A}">
                    <a16:rowId xmlns:a16="http://schemas.microsoft.com/office/drawing/2014/main" val="816027634"/>
                  </a:ext>
                </a:extLst>
              </a:tr>
              <a:tr h="454876">
                <a:tc>
                  <a:txBody>
                    <a:bodyPr/>
                    <a:lstStyle/>
                    <a:p>
                      <a:r>
                        <a:rPr lang="en-US" dirty="0"/>
                        <a:t>2007</a:t>
                      </a:r>
                      <a:endParaRPr lang="el-GR" dirty="0"/>
                    </a:p>
                  </a:txBody>
                  <a:tcPr/>
                </a:tc>
                <a:tc>
                  <a:txBody>
                    <a:bodyPr/>
                    <a:lstStyle/>
                    <a:p>
                      <a:r>
                        <a:rPr lang="en-US" dirty="0"/>
                        <a:t>Digital cameras and displays become ubiquitous because of the first iPhone</a:t>
                      </a:r>
                      <a:endParaRPr lang="el-GR" dirty="0"/>
                    </a:p>
                  </a:txBody>
                  <a:tcPr/>
                </a:tc>
                <a:extLst>
                  <a:ext uri="{0D108BD9-81ED-4DB2-BD59-A6C34878D82A}">
                    <a16:rowId xmlns:a16="http://schemas.microsoft.com/office/drawing/2014/main" val="3116784430"/>
                  </a:ext>
                </a:extLst>
              </a:tr>
              <a:tr h="454876">
                <a:tc>
                  <a:txBody>
                    <a:bodyPr/>
                    <a:lstStyle/>
                    <a:p>
                      <a:r>
                        <a:rPr lang="en-US" dirty="0"/>
                        <a:t>2016</a:t>
                      </a:r>
                      <a:endParaRPr lang="el-GR" dirty="0"/>
                    </a:p>
                  </a:txBody>
                  <a:tcPr/>
                </a:tc>
                <a:tc>
                  <a:txBody>
                    <a:bodyPr/>
                    <a:lstStyle/>
                    <a:p>
                      <a:r>
                        <a:rPr lang="en-US" dirty="0"/>
                        <a:t>Intel debuts silicon photonics for ultra-fast connectivity in data centers</a:t>
                      </a:r>
                      <a:endParaRPr lang="el-GR" dirty="0"/>
                    </a:p>
                  </a:txBody>
                  <a:tcPr/>
                </a:tc>
                <a:extLst>
                  <a:ext uri="{0D108BD9-81ED-4DB2-BD59-A6C34878D82A}">
                    <a16:rowId xmlns:a16="http://schemas.microsoft.com/office/drawing/2014/main" val="3856361034"/>
                  </a:ext>
                </a:extLst>
              </a:tr>
              <a:tr h="454876">
                <a:tc>
                  <a:txBody>
                    <a:bodyPr/>
                    <a:lstStyle/>
                    <a:p>
                      <a:r>
                        <a:rPr lang="en-US" dirty="0"/>
                        <a:t>2017</a:t>
                      </a:r>
                      <a:endParaRPr lang="el-GR" dirty="0"/>
                    </a:p>
                  </a:txBody>
                  <a:tcPr/>
                </a:tc>
                <a:tc>
                  <a:txBody>
                    <a:bodyPr/>
                    <a:lstStyle/>
                    <a:p>
                      <a:r>
                        <a:rPr lang="en-US" dirty="0"/>
                        <a:t>Scientists create brain-like photonic microchips</a:t>
                      </a:r>
                      <a:endParaRPr lang="el-GR" dirty="0"/>
                    </a:p>
                  </a:txBody>
                  <a:tcPr/>
                </a:tc>
                <a:extLst>
                  <a:ext uri="{0D108BD9-81ED-4DB2-BD59-A6C34878D82A}">
                    <a16:rowId xmlns:a16="http://schemas.microsoft.com/office/drawing/2014/main" val="2860447533"/>
                  </a:ext>
                </a:extLst>
              </a:tr>
            </a:tbl>
          </a:graphicData>
        </a:graphic>
      </p:graphicFrame>
    </p:spTree>
    <p:extLst>
      <p:ext uri="{BB962C8B-B14F-4D97-AF65-F5344CB8AC3E}">
        <p14:creationId xmlns:p14="http://schemas.microsoft.com/office/powerpoint/2010/main" val="14197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C70D-1BE1-4D54-99BE-2886605FE444}"/>
              </a:ext>
            </a:extLst>
          </p:cNvPr>
          <p:cNvSpPr>
            <a:spLocks noGrp="1"/>
          </p:cNvSpPr>
          <p:nvPr>
            <p:ph type="title"/>
          </p:nvPr>
        </p:nvSpPr>
        <p:spPr>
          <a:xfrm>
            <a:off x="1370726" y="104773"/>
            <a:ext cx="9447372" cy="598486"/>
          </a:xfrm>
        </p:spPr>
        <p:txBody>
          <a:bodyPr>
            <a:normAutofit fontScale="90000"/>
          </a:bodyPr>
          <a:lstStyle/>
          <a:p>
            <a:r>
              <a:rPr lang="en-US" dirty="0">
                <a:solidFill>
                  <a:schemeClr val="accent1"/>
                </a:solidFill>
              </a:rPr>
              <a:t>Why Photonics? Are there any interesting applications?</a:t>
            </a:r>
            <a:endParaRPr lang="el-GR" dirty="0">
              <a:solidFill>
                <a:schemeClr val="accent1"/>
              </a:solidFill>
            </a:endParaRPr>
          </a:p>
        </p:txBody>
      </p:sp>
      <p:pic>
        <p:nvPicPr>
          <p:cNvPr id="6" name="Content Placeholder 5">
            <a:extLst>
              <a:ext uri="{FF2B5EF4-FFF2-40B4-BE49-F238E27FC236}">
                <a16:creationId xmlns:a16="http://schemas.microsoft.com/office/drawing/2014/main" id="{B87B4F5E-1A58-4152-80BD-EDCE5F413F6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2012" y="874710"/>
            <a:ext cx="2983049" cy="1590609"/>
          </a:xfrm>
        </p:spPr>
      </p:pic>
      <p:sp>
        <p:nvSpPr>
          <p:cNvPr id="4" name="Footer Placeholder 3">
            <a:extLst>
              <a:ext uri="{FF2B5EF4-FFF2-40B4-BE49-F238E27FC236}">
                <a16:creationId xmlns:a16="http://schemas.microsoft.com/office/drawing/2014/main" id="{B6A6BA7B-25B5-4863-A5A6-AB0D1721B21A}"/>
              </a:ext>
            </a:extLst>
          </p:cNvPr>
          <p:cNvSpPr>
            <a:spLocks noGrp="1"/>
          </p:cNvSpPr>
          <p:nvPr>
            <p:ph type="ftr" sz="quarter" idx="11"/>
          </p:nvPr>
        </p:nvSpPr>
        <p:spPr/>
        <p:txBody>
          <a:bodyPr/>
          <a:lstStyle/>
          <a:p>
            <a:r>
              <a:rPr lang="en-US"/>
              <a:t>DEPARTMENT OF INFORMATICS &amp; TELECOMMUNICATIONS</a:t>
            </a:r>
          </a:p>
        </p:txBody>
      </p:sp>
      <p:pic>
        <p:nvPicPr>
          <p:cNvPr id="8" name="Picture 7">
            <a:extLst>
              <a:ext uri="{FF2B5EF4-FFF2-40B4-BE49-F238E27FC236}">
                <a16:creationId xmlns:a16="http://schemas.microsoft.com/office/drawing/2014/main" id="{A0EE91C6-EB8E-45C6-B2B5-44123E4F7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212" y="874710"/>
            <a:ext cx="2743200" cy="1590609"/>
          </a:xfrm>
          <a:prstGeom prst="rect">
            <a:avLst/>
          </a:prstGeom>
        </p:spPr>
      </p:pic>
      <p:pic>
        <p:nvPicPr>
          <p:cNvPr id="10" name="Picture 9">
            <a:extLst>
              <a:ext uri="{FF2B5EF4-FFF2-40B4-BE49-F238E27FC236}">
                <a16:creationId xmlns:a16="http://schemas.microsoft.com/office/drawing/2014/main" id="{51DBF7E3-7A52-458D-8E8D-72400C6D8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012" y="2600325"/>
            <a:ext cx="2983048" cy="1657350"/>
          </a:xfrm>
          <a:prstGeom prst="rect">
            <a:avLst/>
          </a:prstGeom>
        </p:spPr>
      </p:pic>
      <p:pic>
        <p:nvPicPr>
          <p:cNvPr id="14" name="Picture 13">
            <a:extLst>
              <a:ext uri="{FF2B5EF4-FFF2-40B4-BE49-F238E27FC236}">
                <a16:creationId xmlns:a16="http://schemas.microsoft.com/office/drawing/2014/main" id="{B76EDF31-09BC-4E0E-B289-51D54F699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9212" y="2600325"/>
            <a:ext cx="2743200" cy="1571625"/>
          </a:xfrm>
          <a:prstGeom prst="rect">
            <a:avLst/>
          </a:prstGeom>
        </p:spPr>
      </p:pic>
      <p:pic>
        <p:nvPicPr>
          <p:cNvPr id="18" name="Picture 17">
            <a:extLst>
              <a:ext uri="{FF2B5EF4-FFF2-40B4-BE49-F238E27FC236}">
                <a16:creationId xmlns:a16="http://schemas.microsoft.com/office/drawing/2014/main" id="{107FDD87-F9B7-4C34-805F-B84311F6E4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5713" y="4429126"/>
            <a:ext cx="3009347" cy="1695450"/>
          </a:xfrm>
          <a:prstGeom prst="rect">
            <a:avLst/>
          </a:prstGeom>
        </p:spPr>
      </p:pic>
      <p:pic>
        <p:nvPicPr>
          <p:cNvPr id="20" name="Picture 19">
            <a:extLst>
              <a:ext uri="{FF2B5EF4-FFF2-40B4-BE49-F238E27FC236}">
                <a16:creationId xmlns:a16="http://schemas.microsoft.com/office/drawing/2014/main" id="{4BC28A0D-BEA7-43F1-9223-4D654D6571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3024" y="4497389"/>
            <a:ext cx="2719388" cy="1743075"/>
          </a:xfrm>
          <a:prstGeom prst="rect">
            <a:avLst/>
          </a:prstGeom>
        </p:spPr>
      </p:pic>
    </p:spTree>
    <p:extLst>
      <p:ext uri="{BB962C8B-B14F-4D97-AF65-F5344CB8AC3E}">
        <p14:creationId xmlns:p14="http://schemas.microsoft.com/office/powerpoint/2010/main" val="243106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00A666A-104F-3A42-A022-A3EB33F3E40C}"/>
              </a:ext>
            </a:extLst>
          </p:cNvPr>
          <p:cNvSpPr>
            <a:spLocks noGrp="1"/>
          </p:cNvSpPr>
          <p:nvPr>
            <p:ph type="ftr" sz="quarter" idx="11"/>
          </p:nvPr>
        </p:nvSpPr>
        <p:spPr/>
        <p:txBody>
          <a:bodyPr/>
          <a:lstStyle/>
          <a:p>
            <a:r>
              <a:rPr lang="en-US"/>
              <a:t>DEPARTMENT OF INFORMATICS &amp; TELECOMMUNICATIONS</a:t>
            </a:r>
          </a:p>
        </p:txBody>
      </p:sp>
      <p:pic>
        <p:nvPicPr>
          <p:cNvPr id="5" name="Picture 4">
            <a:extLst>
              <a:ext uri="{FF2B5EF4-FFF2-40B4-BE49-F238E27FC236}">
                <a16:creationId xmlns:a16="http://schemas.microsoft.com/office/drawing/2014/main" id="{BEF1F44B-F0D6-DC41-8F8E-DF97DB29A4BF}"/>
              </a:ext>
            </a:extLst>
          </p:cNvPr>
          <p:cNvPicPr>
            <a:picLocks noChangeAspect="1"/>
          </p:cNvPicPr>
          <p:nvPr/>
        </p:nvPicPr>
        <p:blipFill>
          <a:blip r:embed="rId2"/>
          <a:stretch>
            <a:fillRect/>
          </a:stretch>
        </p:blipFill>
        <p:spPr>
          <a:xfrm>
            <a:off x="1065212" y="703260"/>
            <a:ext cx="6553200" cy="3392866"/>
          </a:xfrm>
          <a:prstGeom prst="rect">
            <a:avLst/>
          </a:prstGeom>
        </p:spPr>
      </p:pic>
      <p:sp>
        <p:nvSpPr>
          <p:cNvPr id="6" name="Title 1">
            <a:extLst>
              <a:ext uri="{FF2B5EF4-FFF2-40B4-BE49-F238E27FC236}">
                <a16:creationId xmlns:a16="http://schemas.microsoft.com/office/drawing/2014/main" id="{0DD477AD-C3E9-9C42-A25F-2F71D573C485}"/>
              </a:ext>
            </a:extLst>
          </p:cNvPr>
          <p:cNvSpPr txBox="1">
            <a:spLocks/>
          </p:cNvSpPr>
          <p:nvPr/>
        </p:nvSpPr>
        <p:spPr>
          <a:xfrm>
            <a:off x="1370726" y="104773"/>
            <a:ext cx="9447372" cy="598486"/>
          </a:xfrm>
          <a:prstGeom prst="rect">
            <a:avLst/>
          </a:prstGeom>
        </p:spPr>
        <p:txBody>
          <a:bodyPr vert="horz" lIns="121899" tIns="60949" rIns="121899" bIns="60949" rtlCol="0" anchor="b">
            <a:normAutofit fontScale="97500" lnSpcReduction="10000"/>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solidFill>
                  <a:schemeClr val="accent1"/>
                </a:solidFill>
              </a:rPr>
              <a:t>Are photonics related to the “internet”</a:t>
            </a:r>
            <a:endParaRPr lang="el-GR" dirty="0">
              <a:solidFill>
                <a:schemeClr val="accent1"/>
              </a:solidFill>
            </a:endParaRPr>
          </a:p>
        </p:txBody>
      </p:sp>
      <p:pic>
        <p:nvPicPr>
          <p:cNvPr id="9" name="Picture 8">
            <a:extLst>
              <a:ext uri="{FF2B5EF4-FFF2-40B4-BE49-F238E27FC236}">
                <a16:creationId xmlns:a16="http://schemas.microsoft.com/office/drawing/2014/main" id="{1ED971C2-F017-3E4B-B346-D5EDA1E27A6C}"/>
              </a:ext>
            </a:extLst>
          </p:cNvPr>
          <p:cNvPicPr>
            <a:picLocks noChangeAspect="1"/>
          </p:cNvPicPr>
          <p:nvPr/>
        </p:nvPicPr>
        <p:blipFill>
          <a:blip r:embed="rId3"/>
          <a:stretch>
            <a:fillRect/>
          </a:stretch>
        </p:blipFill>
        <p:spPr>
          <a:xfrm>
            <a:off x="7316787" y="1759326"/>
            <a:ext cx="4851400" cy="4673600"/>
          </a:xfrm>
          <a:prstGeom prst="rect">
            <a:avLst/>
          </a:prstGeom>
        </p:spPr>
      </p:pic>
    </p:spTree>
    <p:extLst>
      <p:ext uri="{BB962C8B-B14F-4D97-AF65-F5344CB8AC3E}">
        <p14:creationId xmlns:p14="http://schemas.microsoft.com/office/powerpoint/2010/main" val="156070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TF02787990.potx" id="{BDB9CD5E-36EC-45F3-B87D-6D062B8A3823}" vid="{51682E2F-7C85-4D6F-AD40-072EFC83910D}"/>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C67BEE-D13F-4BD2-98A5-34D8A0977F68}">
  <ds:schemaRefs>
    <ds:schemaRef ds:uri="http://schemas.microsoft.com/office/2006/metadata/propertie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3.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Triple circuit lines presentation (widescreen)</Template>
  <TotalTime>1091</TotalTime>
  <Words>2018</Words>
  <Application>Microsoft Macintosh PowerPoint</Application>
  <PresentationFormat>Custom</PresentationFormat>
  <Paragraphs>270</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ＭＳ Ｐゴシック</vt:lpstr>
      <vt:lpstr>Arial</vt:lpstr>
      <vt:lpstr>Calibri</vt:lpstr>
      <vt:lpstr>Cambria Math</vt:lpstr>
      <vt:lpstr>Comic Sans MS</vt:lpstr>
      <vt:lpstr>Wingdings</vt:lpstr>
      <vt:lpstr>Tech 16x9</vt:lpstr>
      <vt:lpstr>Photonic Integrated Circuits</vt:lpstr>
      <vt:lpstr>Photonics</vt:lpstr>
      <vt:lpstr>The EM Spectrum</vt:lpstr>
      <vt:lpstr>The wave nature of light</vt:lpstr>
      <vt:lpstr>The particle nature of light</vt:lpstr>
      <vt:lpstr>The wave-particle nature of light</vt:lpstr>
      <vt:lpstr>Historical --&gt; Key Events</vt:lpstr>
      <vt:lpstr>Why Photonics? Are there any interesting applications?</vt:lpstr>
      <vt:lpstr>PowerPoint Presentation</vt:lpstr>
      <vt:lpstr>Optical Communication Networks</vt:lpstr>
      <vt:lpstr>The Optical Spectrum in Telecommunications</vt:lpstr>
      <vt:lpstr>The Basic Optical System</vt:lpstr>
      <vt:lpstr>LI-FI (Light-Fidelity)</vt:lpstr>
      <vt:lpstr>Silicon-Photonics Market - Size</vt:lpstr>
      <vt:lpstr>Neuromorphic Processors</vt:lpstr>
      <vt:lpstr>Photonic Physical Layer Security</vt:lpstr>
      <vt:lpstr>Photonic Encryption: Chaos Dynamics</vt:lpstr>
      <vt:lpstr>Photonic Sensing: Fiber sensors</vt:lpstr>
      <vt:lpstr>Photonic Sensing: Integrated Photonic sensors</vt:lpstr>
      <vt:lpstr>Photonic Sensing: Plasmonics</vt:lpstr>
      <vt:lpstr>Core Components</vt:lpstr>
      <vt:lpstr>Integrated Optical Devices</vt:lpstr>
      <vt:lpstr>Integrated opto-electronic materials</vt:lpstr>
      <vt:lpstr>Semiconductor Materials Groups III - V</vt:lpstr>
      <vt:lpstr>Fabrication Techniques</vt:lpstr>
      <vt:lpstr>Epitaxy</vt:lpstr>
      <vt:lpstr>Epitaxy</vt:lpstr>
      <vt:lpstr>Etching</vt:lpstr>
      <vt:lpstr>Dielectric Waveguides</vt:lpstr>
      <vt:lpstr>Channel Waveguides</vt:lpstr>
      <vt:lpstr>Curved Waveguides </vt:lpstr>
      <vt:lpstr>Why optical systems ?</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Photonic Integrated Circuits</dc:title>
  <dc:creator>George</dc:creator>
  <cp:lastModifiedBy>Microsoft Office User</cp:lastModifiedBy>
  <cp:revision>166</cp:revision>
  <dcterms:created xsi:type="dcterms:W3CDTF">2019-02-18T10:06:25Z</dcterms:created>
  <dcterms:modified xsi:type="dcterms:W3CDTF">2019-02-27T14:56:35Z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