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6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6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8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9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8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9B23B-83B4-4410-A7B0-2997B99CBBE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88D7F-0123-4DD5-876A-41012DF91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4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Contiki</a:t>
            </a:r>
            <a:r>
              <a:rPr lang="en-US" dirty="0" smtClean="0"/>
              <a:t> 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06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are loaded into the system by the </a:t>
            </a:r>
            <a:r>
              <a:rPr lang="en-US" dirty="0" smtClean="0"/>
              <a:t>program loader</a:t>
            </a:r>
            <a:r>
              <a:rPr lang="en-US" dirty="0"/>
              <a:t>. The program loader may obtain the program </a:t>
            </a:r>
            <a:r>
              <a:rPr lang="en-US" dirty="0" smtClean="0"/>
              <a:t>binaries </a:t>
            </a:r>
            <a:r>
              <a:rPr lang="en-US" dirty="0"/>
              <a:t>either by using the communication stack or by </a:t>
            </a:r>
            <a:r>
              <a:rPr lang="en-US" dirty="0" smtClean="0"/>
              <a:t>using directly </a:t>
            </a:r>
            <a:r>
              <a:rPr lang="en-US" dirty="0"/>
              <a:t>attached storage such as EEPROM. </a:t>
            </a:r>
            <a:endParaRPr lang="en-US" dirty="0" smtClean="0"/>
          </a:p>
          <a:p>
            <a:r>
              <a:rPr lang="en-US" dirty="0" smtClean="0"/>
              <a:t>Typically</a:t>
            </a:r>
            <a:r>
              <a:rPr lang="en-US" dirty="0"/>
              <a:t>, </a:t>
            </a:r>
            <a:r>
              <a:rPr lang="en-US" dirty="0" smtClean="0"/>
              <a:t>programs to </a:t>
            </a:r>
            <a:r>
              <a:rPr lang="en-US" dirty="0"/>
              <a:t>be loaded into the system are </a:t>
            </a:r>
            <a:r>
              <a:rPr lang="en-US" dirty="0" smtClean="0"/>
              <a:t>first </a:t>
            </a:r>
            <a:r>
              <a:rPr lang="en-US" dirty="0"/>
              <a:t>stored in </a:t>
            </a:r>
            <a:r>
              <a:rPr lang="en-US" dirty="0" smtClean="0"/>
              <a:t>EEPROM before </a:t>
            </a:r>
            <a:r>
              <a:rPr lang="en-US" dirty="0"/>
              <a:t>they are programmed into the code memory.</a:t>
            </a:r>
          </a:p>
        </p:txBody>
      </p:sp>
    </p:spTree>
    <p:extLst>
      <p:ext uri="{BB962C8B-B14F-4D97-AF65-F5344CB8AC3E}">
        <p14:creationId xmlns:p14="http://schemas.microsoft.com/office/powerpoint/2010/main" val="3851516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dirty="0" err="1"/>
              <a:t>Contiki</a:t>
            </a:r>
            <a:r>
              <a:rPr lang="en-US" dirty="0"/>
              <a:t> kernel consists of a lightweight event </a:t>
            </a:r>
            <a:r>
              <a:rPr lang="en-US" dirty="0" smtClean="0"/>
              <a:t>scheduler that </a:t>
            </a:r>
            <a:r>
              <a:rPr lang="en-US" dirty="0"/>
              <a:t>dispatches events to running processes and </a:t>
            </a:r>
            <a:r>
              <a:rPr lang="en-US" dirty="0" smtClean="0"/>
              <a:t>periodically calls </a:t>
            </a:r>
            <a:r>
              <a:rPr lang="en-US" dirty="0"/>
              <a:t>processes' polling handlers.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program </a:t>
            </a:r>
            <a:r>
              <a:rPr lang="en-US" dirty="0" smtClean="0"/>
              <a:t>execution is </a:t>
            </a:r>
            <a:r>
              <a:rPr lang="en-US" dirty="0"/>
              <a:t>triggered either by events dispatched by the </a:t>
            </a:r>
            <a:r>
              <a:rPr lang="en-US" dirty="0" smtClean="0"/>
              <a:t>kernel or </a:t>
            </a:r>
            <a:r>
              <a:rPr lang="en-US" dirty="0"/>
              <a:t>through the polling mechanism.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kernel does not </a:t>
            </a:r>
            <a:r>
              <a:rPr lang="en-US" dirty="0" smtClean="0"/>
              <a:t>preempt an </a:t>
            </a:r>
            <a:r>
              <a:rPr lang="en-US" dirty="0"/>
              <a:t>event handler once it has been scheduled. </a:t>
            </a:r>
            <a:r>
              <a:rPr lang="en-US" dirty="0" smtClean="0"/>
              <a:t>Therefore, event </a:t>
            </a:r>
            <a:r>
              <a:rPr lang="en-US" dirty="0"/>
              <a:t>handlers must run to completion. </a:t>
            </a:r>
            <a:endParaRPr lang="en-US" dirty="0" smtClean="0"/>
          </a:p>
          <a:p>
            <a:r>
              <a:rPr lang="en-US" dirty="0" smtClean="0"/>
              <a:t>Event </a:t>
            </a:r>
            <a:r>
              <a:rPr lang="en-US" dirty="0"/>
              <a:t>handlers may use internal </a:t>
            </a:r>
            <a:r>
              <a:rPr lang="en-US" dirty="0" smtClean="0"/>
              <a:t>mechanisms to </a:t>
            </a:r>
            <a:r>
              <a:rPr lang="en-US" dirty="0"/>
              <a:t>achieve preemption.</a:t>
            </a:r>
          </a:p>
          <a:p>
            <a:r>
              <a:rPr lang="en-US" dirty="0"/>
              <a:t>The kernel supports two kind of events: </a:t>
            </a:r>
            <a:r>
              <a:rPr lang="en-US" i="1" dirty="0" smtClean="0"/>
              <a:t>asynchronous </a:t>
            </a:r>
            <a:r>
              <a:rPr lang="en-US" dirty="0" smtClean="0"/>
              <a:t>and </a:t>
            </a:r>
            <a:r>
              <a:rPr lang="en-US" i="1" dirty="0"/>
              <a:t>synchronous </a:t>
            </a:r>
            <a:r>
              <a:rPr lang="en-US" dirty="0"/>
              <a:t>events. </a:t>
            </a:r>
            <a:endParaRPr lang="en-US" dirty="0" smtClean="0"/>
          </a:p>
          <a:p>
            <a:r>
              <a:rPr lang="en-US" dirty="0" smtClean="0"/>
              <a:t>Asynchronous </a:t>
            </a:r>
            <a:r>
              <a:rPr lang="en-US" dirty="0"/>
              <a:t>events are a form </a:t>
            </a:r>
            <a:r>
              <a:rPr lang="en-US" dirty="0" smtClean="0"/>
              <a:t>of deferred </a:t>
            </a:r>
            <a:r>
              <a:rPr lang="en-US" dirty="0"/>
              <a:t>procedure call: asynchronous events are </a:t>
            </a:r>
            <a:r>
              <a:rPr lang="en-US" dirty="0" err="1" smtClean="0"/>
              <a:t>enqueued</a:t>
            </a:r>
            <a:r>
              <a:rPr lang="en-US" dirty="0" smtClean="0"/>
              <a:t> by </a:t>
            </a:r>
            <a:r>
              <a:rPr lang="en-US" dirty="0"/>
              <a:t>the kernel and are dispatched to the target process </a:t>
            </a:r>
            <a:r>
              <a:rPr lang="en-US" dirty="0" smtClean="0"/>
              <a:t>some time </a:t>
            </a:r>
            <a:r>
              <a:rPr lang="en-US" dirty="0"/>
              <a:t>later. </a:t>
            </a:r>
            <a:endParaRPr lang="en-US" dirty="0" smtClean="0"/>
          </a:p>
          <a:p>
            <a:r>
              <a:rPr lang="en-US" dirty="0" smtClean="0"/>
              <a:t>Synchronous </a:t>
            </a:r>
            <a:r>
              <a:rPr lang="en-US" dirty="0"/>
              <a:t>events are similar to </a:t>
            </a:r>
            <a:r>
              <a:rPr lang="en-US" dirty="0" smtClean="0"/>
              <a:t>asynchronous but </a:t>
            </a:r>
            <a:r>
              <a:rPr lang="en-US" dirty="0"/>
              <a:t>immediately causes the target process to be scheduled.</a:t>
            </a:r>
          </a:p>
          <a:p>
            <a:r>
              <a:rPr lang="en-US" dirty="0"/>
              <a:t>Control returns to the posting process only after the </a:t>
            </a:r>
            <a:r>
              <a:rPr lang="en-US" dirty="0" smtClean="0"/>
              <a:t>target has finished </a:t>
            </a:r>
            <a:r>
              <a:rPr lang="en-US" dirty="0"/>
              <a:t>processing the event. This can be seen as </a:t>
            </a:r>
            <a:r>
              <a:rPr lang="en-US" dirty="0" smtClean="0"/>
              <a:t>an inter-process </a:t>
            </a:r>
            <a:r>
              <a:rPr lang="en-US" dirty="0"/>
              <a:t>procedure </a:t>
            </a:r>
            <a:r>
              <a:rPr lang="en-US" dirty="0" smtClean="0"/>
              <a:t>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62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structure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addition to the events, the kernel provides a </a:t>
            </a:r>
            <a:r>
              <a:rPr lang="en-US" i="1" dirty="0" smtClean="0"/>
              <a:t>polling </a:t>
            </a:r>
            <a:r>
              <a:rPr lang="en-US" dirty="0" smtClean="0"/>
              <a:t>mechanism</a:t>
            </a:r>
            <a:r>
              <a:rPr lang="en-US" dirty="0"/>
              <a:t>. Polling can be seen as high priority events </a:t>
            </a:r>
            <a:r>
              <a:rPr lang="en-US" dirty="0" smtClean="0"/>
              <a:t>that are </a:t>
            </a:r>
            <a:r>
              <a:rPr lang="en-US" dirty="0"/>
              <a:t>scheduled in-between each asynchronous event. </a:t>
            </a:r>
            <a:endParaRPr lang="en-US" dirty="0" smtClean="0"/>
          </a:p>
          <a:p>
            <a:r>
              <a:rPr lang="en-US" dirty="0" smtClean="0"/>
              <a:t>Polling is </a:t>
            </a:r>
            <a:r>
              <a:rPr lang="en-US" dirty="0"/>
              <a:t>used by processes that operate near the hardware to </a:t>
            </a:r>
            <a:r>
              <a:rPr lang="en-US" dirty="0" smtClean="0"/>
              <a:t>check for </a:t>
            </a:r>
            <a:r>
              <a:rPr lang="en-US" dirty="0"/>
              <a:t>status updates of hardware devices.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a poll </a:t>
            </a:r>
            <a:r>
              <a:rPr lang="en-US" dirty="0" smtClean="0"/>
              <a:t>is scheduled </a:t>
            </a:r>
            <a:r>
              <a:rPr lang="en-US" dirty="0"/>
              <a:t>all processes that implement a poll handler </a:t>
            </a:r>
            <a:r>
              <a:rPr lang="en-US" dirty="0" smtClean="0"/>
              <a:t>are called</a:t>
            </a:r>
            <a:r>
              <a:rPr lang="en-US" dirty="0"/>
              <a:t>, in order of their priority.</a:t>
            </a:r>
          </a:p>
          <a:p>
            <a:r>
              <a:rPr lang="en-US" dirty="0"/>
              <a:t>The </a:t>
            </a:r>
            <a:r>
              <a:rPr lang="en-US" dirty="0" err="1"/>
              <a:t>Contiki</a:t>
            </a:r>
            <a:r>
              <a:rPr lang="en-US" dirty="0"/>
              <a:t> kernel uses a single shared stack for </a:t>
            </a:r>
            <a:r>
              <a:rPr lang="en-US" dirty="0" smtClean="0"/>
              <a:t>all process </a:t>
            </a:r>
            <a:r>
              <a:rPr lang="en-US" dirty="0"/>
              <a:t>execution.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use of asynchronous events </a:t>
            </a:r>
            <a:r>
              <a:rPr lang="en-US" dirty="0" smtClean="0"/>
              <a:t>reduce stack </a:t>
            </a:r>
            <a:r>
              <a:rPr lang="en-US" dirty="0"/>
              <a:t>space requirements as the stack is rewound </a:t>
            </a:r>
            <a:r>
              <a:rPr lang="en-US" dirty="0" smtClean="0"/>
              <a:t>between each </a:t>
            </a:r>
            <a:r>
              <a:rPr lang="en-US" dirty="0"/>
              <a:t>invocation of event handlers.</a:t>
            </a:r>
          </a:p>
        </p:txBody>
      </p:sp>
    </p:spTree>
    <p:extLst>
      <p:ext uri="{BB962C8B-B14F-4D97-AF65-F5344CB8AC3E}">
        <p14:creationId xmlns:p14="http://schemas.microsoft.com/office/powerpoint/2010/main" val="147653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All event scheduling in </a:t>
            </a:r>
            <a:r>
              <a:rPr lang="en-US" dirty="0" err="1"/>
              <a:t>Contiki</a:t>
            </a:r>
            <a:r>
              <a:rPr lang="en-US" dirty="0"/>
              <a:t> is done at a single </a:t>
            </a:r>
            <a:r>
              <a:rPr lang="en-US" dirty="0" smtClean="0"/>
              <a:t>level and </a:t>
            </a:r>
            <a:r>
              <a:rPr lang="en-US" dirty="0"/>
              <a:t>events cannot preempt each other. </a:t>
            </a:r>
            <a:endParaRPr lang="en-US" dirty="0" smtClean="0"/>
          </a:p>
          <a:p>
            <a:r>
              <a:rPr lang="en-US" dirty="0" smtClean="0"/>
              <a:t>Events </a:t>
            </a:r>
            <a:r>
              <a:rPr lang="en-US" dirty="0"/>
              <a:t>can only </a:t>
            </a:r>
            <a:r>
              <a:rPr lang="en-US" dirty="0" smtClean="0"/>
              <a:t>be preempted </a:t>
            </a:r>
            <a:r>
              <a:rPr lang="en-US" dirty="0"/>
              <a:t>by interrupts. Normally, interrupts are </a:t>
            </a:r>
            <a:r>
              <a:rPr lang="en-US" dirty="0" smtClean="0"/>
              <a:t>implemented using </a:t>
            </a:r>
            <a:r>
              <a:rPr lang="en-US" dirty="0"/>
              <a:t>hardware interrupts but may also be </a:t>
            </a:r>
            <a:r>
              <a:rPr lang="en-US" dirty="0" smtClean="0"/>
              <a:t>implemented using </a:t>
            </a:r>
            <a:r>
              <a:rPr lang="en-US" dirty="0"/>
              <a:t>an underlying real-time executive. </a:t>
            </a:r>
            <a:endParaRPr lang="en-US" dirty="0" smtClean="0"/>
          </a:p>
          <a:p>
            <a:r>
              <a:rPr lang="en-US" dirty="0" smtClean="0"/>
              <a:t>The latter technique </a:t>
            </a:r>
            <a:r>
              <a:rPr lang="en-US" dirty="0"/>
              <a:t>has previously been used to provide </a:t>
            </a:r>
            <a:r>
              <a:rPr lang="en-US" dirty="0" smtClean="0"/>
              <a:t>real-time guarantees </a:t>
            </a:r>
            <a:r>
              <a:rPr lang="en-US" dirty="0"/>
              <a:t>for the Linux </a:t>
            </a:r>
            <a:r>
              <a:rPr lang="en-US" dirty="0" smtClean="0"/>
              <a:t>kernel.</a:t>
            </a:r>
            <a:endParaRPr lang="en-US" dirty="0"/>
          </a:p>
          <a:p>
            <a:r>
              <a:rPr lang="en-US" dirty="0"/>
              <a:t>In order to be able to support an underlying real-time </a:t>
            </a:r>
            <a:r>
              <a:rPr lang="en-US" dirty="0" smtClean="0"/>
              <a:t>executive, </a:t>
            </a:r>
            <a:r>
              <a:rPr lang="en-US" dirty="0" err="1" smtClean="0"/>
              <a:t>Contiki</a:t>
            </a:r>
            <a:r>
              <a:rPr lang="en-US" dirty="0" smtClean="0"/>
              <a:t> </a:t>
            </a:r>
            <a:r>
              <a:rPr lang="en-US" dirty="0"/>
              <a:t>never disables interrupts. Because of </a:t>
            </a:r>
            <a:r>
              <a:rPr lang="en-US" dirty="0" smtClean="0"/>
              <a:t>this, </a:t>
            </a:r>
            <a:r>
              <a:rPr lang="en-US" dirty="0" err="1" smtClean="0"/>
              <a:t>Contiki</a:t>
            </a:r>
            <a:r>
              <a:rPr lang="en-US" dirty="0" smtClean="0"/>
              <a:t> </a:t>
            </a:r>
            <a:r>
              <a:rPr lang="en-US" dirty="0"/>
              <a:t>does not allow events to be posted by interrupt </a:t>
            </a:r>
            <a:r>
              <a:rPr lang="en-US" dirty="0" smtClean="0"/>
              <a:t>handlers as </a:t>
            </a:r>
            <a:r>
              <a:rPr lang="en-US" dirty="0"/>
              <a:t>that would lead to race-conditions in the event handler.</a:t>
            </a:r>
          </a:p>
          <a:p>
            <a:r>
              <a:rPr lang="en-US" dirty="0"/>
              <a:t>Instead, the kernel provides a polling </a:t>
            </a:r>
            <a:r>
              <a:rPr lang="en-US" dirty="0" smtClean="0"/>
              <a:t>flag </a:t>
            </a:r>
            <a:r>
              <a:rPr lang="en-US" dirty="0"/>
              <a:t>that it </a:t>
            </a:r>
            <a:r>
              <a:rPr lang="en-US" dirty="0" smtClean="0"/>
              <a:t>used </a:t>
            </a:r>
            <a:r>
              <a:rPr lang="en-US" dirty="0"/>
              <a:t>to request a poll event. The </a:t>
            </a:r>
            <a:r>
              <a:rPr lang="en-US" dirty="0" smtClean="0"/>
              <a:t>flag </a:t>
            </a:r>
            <a:r>
              <a:rPr lang="en-US" dirty="0"/>
              <a:t>provides interrupt </a:t>
            </a:r>
            <a:r>
              <a:rPr lang="en-US" dirty="0" smtClean="0"/>
              <a:t>handlers with </a:t>
            </a:r>
            <a:r>
              <a:rPr lang="en-US" dirty="0"/>
              <a:t>a way to request immediate polling.</a:t>
            </a:r>
          </a:p>
        </p:txBody>
      </p:sp>
    </p:spTree>
    <p:extLst>
      <p:ext uri="{BB962C8B-B14F-4D97-AF65-F5344CB8AC3E}">
        <p14:creationId xmlns:p14="http://schemas.microsoft.com/office/powerpoint/2010/main" val="3686598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Loadable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Loadable programs are implemented using a run-time </a:t>
            </a:r>
            <a:r>
              <a:rPr lang="en-US" dirty="0" smtClean="0"/>
              <a:t>relocation function </a:t>
            </a:r>
            <a:r>
              <a:rPr lang="en-US" dirty="0"/>
              <a:t>and a binary format that contains </a:t>
            </a:r>
            <a:r>
              <a:rPr lang="en-US" dirty="0" smtClean="0"/>
              <a:t>relocation information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a program is loaded into the </a:t>
            </a:r>
            <a:r>
              <a:rPr lang="en-US" dirty="0" smtClean="0"/>
              <a:t>system, the </a:t>
            </a:r>
            <a:r>
              <a:rPr lang="en-US" dirty="0"/>
              <a:t>loader </a:t>
            </a:r>
            <a:r>
              <a:rPr lang="en-US" dirty="0" smtClean="0"/>
              <a:t>first </a:t>
            </a:r>
            <a:r>
              <a:rPr lang="en-US" dirty="0"/>
              <a:t>tries to allocate </a:t>
            </a:r>
            <a:r>
              <a:rPr lang="en-US" dirty="0" smtClean="0"/>
              <a:t>sufficient </a:t>
            </a:r>
            <a:r>
              <a:rPr lang="en-US" dirty="0"/>
              <a:t>memory </a:t>
            </a:r>
            <a:r>
              <a:rPr lang="en-US" dirty="0" smtClean="0"/>
              <a:t>space based </a:t>
            </a:r>
            <a:r>
              <a:rPr lang="en-US" dirty="0"/>
              <a:t>on information provided by the binary.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memory </a:t>
            </a:r>
            <a:r>
              <a:rPr lang="en-US" dirty="0" smtClean="0"/>
              <a:t>allocation fails</a:t>
            </a:r>
            <a:r>
              <a:rPr lang="en-US" dirty="0"/>
              <a:t>, program loading is aborted.</a:t>
            </a:r>
          </a:p>
          <a:p>
            <a:r>
              <a:rPr lang="en-US" dirty="0"/>
              <a:t>After the program is loaded into memory, the </a:t>
            </a:r>
            <a:r>
              <a:rPr lang="en-US" dirty="0" smtClean="0"/>
              <a:t>loader calls </a:t>
            </a:r>
            <a:r>
              <a:rPr lang="en-US" dirty="0"/>
              <a:t>the program's initialization function. The </a:t>
            </a:r>
            <a:r>
              <a:rPr lang="en-US" dirty="0" smtClean="0"/>
              <a:t>initialization function </a:t>
            </a:r>
            <a:r>
              <a:rPr lang="en-US" dirty="0"/>
              <a:t>may start or replace one or more processes.</a:t>
            </a:r>
          </a:p>
        </p:txBody>
      </p:sp>
    </p:spTree>
    <p:extLst>
      <p:ext uri="{BB962C8B-B14F-4D97-AF65-F5344CB8AC3E}">
        <p14:creationId xmlns:p14="http://schemas.microsoft.com/office/powerpoint/2010/main" val="3498261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Contiki</a:t>
            </a:r>
            <a:r>
              <a:rPr lang="en-US" dirty="0"/>
              <a:t>, a </a:t>
            </a:r>
            <a:r>
              <a:rPr lang="en-US" i="1" dirty="0"/>
              <a:t>service </a:t>
            </a:r>
            <a:r>
              <a:rPr lang="en-US" dirty="0"/>
              <a:t>is a process that implements </a:t>
            </a:r>
            <a:r>
              <a:rPr lang="en-US" dirty="0" smtClean="0"/>
              <a:t>functionality that </a:t>
            </a:r>
            <a:r>
              <a:rPr lang="en-US" dirty="0"/>
              <a:t>can be used by other processes. </a:t>
            </a:r>
            <a:endParaRPr lang="en-US" dirty="0" smtClean="0"/>
          </a:p>
          <a:p>
            <a:r>
              <a:rPr lang="en-US" dirty="0" smtClean="0"/>
              <a:t>A service can </a:t>
            </a:r>
            <a:r>
              <a:rPr lang="en-US" dirty="0"/>
              <a:t>be seen as a form of a shared library. </a:t>
            </a:r>
            <a:endParaRPr lang="en-US" dirty="0" smtClean="0"/>
          </a:p>
          <a:p>
            <a:r>
              <a:rPr lang="en-US" dirty="0" smtClean="0"/>
              <a:t>Services can be </a:t>
            </a:r>
            <a:r>
              <a:rPr lang="en-US" dirty="0"/>
              <a:t>dynamically replaced at run-time and must therefore </a:t>
            </a:r>
            <a:r>
              <a:rPr lang="en-US" dirty="0" smtClean="0"/>
              <a:t>be dynamically </a:t>
            </a:r>
            <a:r>
              <a:rPr lang="en-US" dirty="0"/>
              <a:t>linked. </a:t>
            </a:r>
            <a:endParaRPr lang="en-US" dirty="0" smtClean="0"/>
          </a:p>
          <a:p>
            <a:r>
              <a:rPr lang="en-US" dirty="0" smtClean="0"/>
              <a:t>Typical </a:t>
            </a:r>
            <a:r>
              <a:rPr lang="en-US" dirty="0"/>
              <a:t>examples of services </a:t>
            </a:r>
            <a:r>
              <a:rPr lang="en-US" dirty="0" smtClean="0"/>
              <a:t>includes communication </a:t>
            </a:r>
            <a:r>
              <a:rPr lang="en-US" dirty="0"/>
              <a:t>protocol stacks, sensor device drivers, </a:t>
            </a:r>
            <a:r>
              <a:rPr lang="en-US" dirty="0" smtClean="0"/>
              <a:t>and higher </a:t>
            </a:r>
            <a:r>
              <a:rPr lang="en-US" dirty="0"/>
              <a:t>level functionality such as sensor data handling algorithms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20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Services are managed by a </a:t>
            </a:r>
            <a:r>
              <a:rPr lang="en-US" i="1" dirty="0"/>
              <a:t>service layer </a:t>
            </a:r>
            <a:r>
              <a:rPr lang="en-US" dirty="0"/>
              <a:t>conceptually </a:t>
            </a:r>
            <a:r>
              <a:rPr lang="en-US" dirty="0" smtClean="0"/>
              <a:t>situated directly </a:t>
            </a:r>
            <a:r>
              <a:rPr lang="en-US" dirty="0"/>
              <a:t>next to the kernel.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service layer </a:t>
            </a:r>
            <a:r>
              <a:rPr lang="en-US" dirty="0" smtClean="0"/>
              <a:t>keeps track </a:t>
            </a:r>
            <a:r>
              <a:rPr lang="en-US" dirty="0"/>
              <a:t>of running services and provides a way to </a:t>
            </a:r>
            <a:r>
              <a:rPr lang="en-US" dirty="0" smtClean="0"/>
              <a:t>find installed services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service is </a:t>
            </a:r>
            <a:r>
              <a:rPr lang="en-US" dirty="0" smtClean="0"/>
              <a:t>identified </a:t>
            </a:r>
            <a:r>
              <a:rPr lang="en-US" dirty="0"/>
              <a:t>by a textual </a:t>
            </a:r>
            <a:r>
              <a:rPr lang="en-US" dirty="0" smtClean="0"/>
              <a:t>string that </a:t>
            </a:r>
            <a:r>
              <a:rPr lang="en-US" dirty="0"/>
              <a:t>describes the service.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service layer uses </a:t>
            </a:r>
            <a:r>
              <a:rPr lang="en-US" dirty="0" smtClean="0"/>
              <a:t>ordinary string </a:t>
            </a:r>
            <a:r>
              <a:rPr lang="en-US" dirty="0"/>
              <a:t>matching to querying installed services.</a:t>
            </a:r>
          </a:p>
          <a:p>
            <a:r>
              <a:rPr lang="en-US" dirty="0"/>
              <a:t>A service consists of a </a:t>
            </a:r>
            <a:r>
              <a:rPr lang="en-US" i="1" dirty="0"/>
              <a:t>service interface </a:t>
            </a:r>
            <a:r>
              <a:rPr lang="en-US" dirty="0"/>
              <a:t>and a </a:t>
            </a:r>
            <a:r>
              <a:rPr lang="en-US" dirty="0" smtClean="0"/>
              <a:t>process that </a:t>
            </a:r>
            <a:r>
              <a:rPr lang="en-US" dirty="0"/>
              <a:t>implements the interface.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service interface </a:t>
            </a:r>
            <a:r>
              <a:rPr lang="en-US" dirty="0" smtClean="0"/>
              <a:t>consists of </a:t>
            </a:r>
            <a:r>
              <a:rPr lang="en-US" dirty="0"/>
              <a:t>a version number and a function table with pointers </a:t>
            </a:r>
            <a:r>
              <a:rPr lang="en-US" dirty="0" smtClean="0"/>
              <a:t>to the </a:t>
            </a:r>
            <a:r>
              <a:rPr lang="en-US" dirty="0"/>
              <a:t>functions that implement the interface.</a:t>
            </a:r>
          </a:p>
          <a:p>
            <a:r>
              <a:rPr lang="en-US" dirty="0"/>
              <a:t>Application programs using the service use a stub </a:t>
            </a:r>
            <a:r>
              <a:rPr lang="en-US" dirty="0" smtClean="0"/>
              <a:t>library to </a:t>
            </a:r>
            <a:r>
              <a:rPr lang="en-US" dirty="0"/>
              <a:t>communicate with the service.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stub library is </a:t>
            </a:r>
            <a:r>
              <a:rPr lang="en-US" dirty="0" smtClean="0"/>
              <a:t>linked with </a:t>
            </a:r>
            <a:r>
              <a:rPr lang="en-US" dirty="0"/>
              <a:t>the application and uses the service layer to </a:t>
            </a:r>
            <a:r>
              <a:rPr lang="en-US" dirty="0" smtClean="0"/>
              <a:t>find the service </a:t>
            </a:r>
            <a:r>
              <a:rPr lang="en-US" dirty="0"/>
              <a:t>process.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a service has been located, the </a:t>
            </a:r>
            <a:r>
              <a:rPr lang="en-US" dirty="0" smtClean="0"/>
              <a:t>service stub </a:t>
            </a:r>
            <a:r>
              <a:rPr lang="en-US" dirty="0"/>
              <a:t>caches the process ID of the service process </a:t>
            </a:r>
            <a:r>
              <a:rPr lang="en-US" dirty="0" smtClean="0"/>
              <a:t>and uses </a:t>
            </a:r>
            <a:r>
              <a:rPr lang="en-US" dirty="0"/>
              <a:t>this ID for all future requests.</a:t>
            </a:r>
          </a:p>
        </p:txBody>
      </p:sp>
    </p:spTree>
    <p:extLst>
      <p:ext uri="{BB962C8B-B14F-4D97-AF65-F5344CB8AC3E}">
        <p14:creationId xmlns:p14="http://schemas.microsoft.com/office/powerpoint/2010/main" val="2114596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(3)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10" y="1690688"/>
            <a:ext cx="8028863" cy="441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35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Programs call services through the service interface </a:t>
            </a:r>
            <a:r>
              <a:rPr lang="en-US" dirty="0" smtClean="0"/>
              <a:t>stub and </a:t>
            </a:r>
            <a:r>
              <a:rPr lang="en-US" dirty="0"/>
              <a:t>need not be aware of the fact that a particular </a:t>
            </a:r>
            <a:r>
              <a:rPr lang="en-US" dirty="0" smtClean="0"/>
              <a:t>function is </a:t>
            </a:r>
            <a:r>
              <a:rPr lang="en-US" dirty="0"/>
              <a:t>implemented as a service. </a:t>
            </a:r>
            <a:endParaRPr lang="en-US" dirty="0" smtClean="0"/>
          </a:p>
          <a:p>
            <a:r>
              <a:rPr lang="en-US" dirty="0" smtClean="0"/>
              <a:t>The first </a:t>
            </a:r>
            <a:r>
              <a:rPr lang="en-US" dirty="0"/>
              <a:t>time the service </a:t>
            </a:r>
            <a:r>
              <a:rPr lang="en-US" dirty="0" smtClean="0"/>
              <a:t>is called</a:t>
            </a:r>
            <a:r>
              <a:rPr lang="en-US" dirty="0"/>
              <a:t>, the service interface stub performs a service </a:t>
            </a:r>
            <a:r>
              <a:rPr lang="en-US" dirty="0" smtClean="0"/>
              <a:t>lookup in </a:t>
            </a:r>
            <a:r>
              <a:rPr lang="en-US" dirty="0"/>
              <a:t>the service layer.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specified </a:t>
            </a:r>
            <a:r>
              <a:rPr lang="en-US" dirty="0"/>
              <a:t>service exists in the </a:t>
            </a:r>
            <a:r>
              <a:rPr lang="en-US" dirty="0" smtClean="0"/>
              <a:t>system, the </a:t>
            </a:r>
            <a:r>
              <a:rPr lang="en-US" dirty="0"/>
              <a:t>lookup returns a pointer to the service interface.</a:t>
            </a:r>
          </a:p>
          <a:p>
            <a:r>
              <a:rPr lang="en-US" dirty="0"/>
              <a:t>The version number in the service interface is checked </a:t>
            </a:r>
            <a:r>
              <a:rPr lang="en-US" dirty="0" smtClean="0"/>
              <a:t>with the </a:t>
            </a:r>
            <a:r>
              <a:rPr lang="en-US" dirty="0"/>
              <a:t>version of the interface stub. In addition to the </a:t>
            </a:r>
            <a:r>
              <a:rPr lang="en-US" dirty="0" smtClean="0"/>
              <a:t>version number</a:t>
            </a:r>
            <a:r>
              <a:rPr lang="en-US" dirty="0"/>
              <a:t>, the service interface contains pointers to the </a:t>
            </a:r>
            <a:r>
              <a:rPr lang="en-US" dirty="0" smtClean="0"/>
              <a:t>implementation of </a:t>
            </a:r>
            <a:r>
              <a:rPr lang="en-US" dirty="0"/>
              <a:t>all service functions.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function </a:t>
            </a:r>
            <a:r>
              <a:rPr lang="en-US" dirty="0" smtClean="0"/>
              <a:t>implementations are </a:t>
            </a:r>
            <a:r>
              <a:rPr lang="en-US" dirty="0"/>
              <a:t>contained in the service process.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version number </a:t>
            </a:r>
            <a:r>
              <a:rPr lang="en-US" dirty="0"/>
              <a:t>of the service stub match the number in the </a:t>
            </a:r>
            <a:r>
              <a:rPr lang="en-US" dirty="0" smtClean="0"/>
              <a:t>service interface</a:t>
            </a:r>
            <a:r>
              <a:rPr lang="en-US" dirty="0"/>
              <a:t>, the interface stub calls the implementation </a:t>
            </a:r>
            <a:r>
              <a:rPr lang="en-US" dirty="0" smtClean="0"/>
              <a:t>of the </a:t>
            </a:r>
            <a:r>
              <a:rPr lang="en-US" dirty="0"/>
              <a:t>requested function.</a:t>
            </a:r>
          </a:p>
        </p:txBody>
      </p:sp>
    </p:spTree>
    <p:extLst>
      <p:ext uri="{BB962C8B-B14F-4D97-AF65-F5344CB8AC3E}">
        <p14:creationId xmlns:p14="http://schemas.microsoft.com/office/powerpoint/2010/main" val="3319696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Replacement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Services </a:t>
            </a:r>
            <a:r>
              <a:rPr lang="en-US" dirty="0"/>
              <a:t>may be dynamically </a:t>
            </a:r>
            <a:r>
              <a:rPr lang="en-US" dirty="0" smtClean="0"/>
              <a:t>loaded and </a:t>
            </a:r>
            <a:r>
              <a:rPr lang="en-US" dirty="0"/>
              <a:t>replaced in a running </a:t>
            </a:r>
            <a:r>
              <a:rPr lang="en-US" dirty="0" err="1"/>
              <a:t>Contiki</a:t>
            </a:r>
            <a:r>
              <a:rPr lang="en-US" dirty="0"/>
              <a:t> system.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the </a:t>
            </a:r>
            <a:r>
              <a:rPr lang="en-US" dirty="0" smtClean="0"/>
              <a:t>process ID </a:t>
            </a:r>
            <a:r>
              <a:rPr lang="en-US" dirty="0"/>
              <a:t>of the service process is used as a service </a:t>
            </a:r>
            <a:r>
              <a:rPr lang="en-US" dirty="0" smtClean="0"/>
              <a:t>identifier, it </a:t>
            </a:r>
            <a:r>
              <a:rPr lang="en-US" dirty="0"/>
              <a:t>is crucial that the process ID is retained if the service </a:t>
            </a:r>
            <a:r>
              <a:rPr lang="en-US" dirty="0" smtClean="0"/>
              <a:t>process is </a:t>
            </a:r>
            <a:r>
              <a:rPr lang="en-US" dirty="0"/>
              <a:t>replaced. </a:t>
            </a:r>
            <a:r>
              <a:rPr lang="en-US" dirty="0" smtClean="0"/>
              <a:t>For </a:t>
            </a:r>
            <a:r>
              <a:rPr lang="en-US" dirty="0"/>
              <a:t>this reason, the kernel provides </a:t>
            </a:r>
            <a:r>
              <a:rPr lang="en-US" dirty="0" smtClean="0"/>
              <a:t>special mechanism </a:t>
            </a:r>
            <a:r>
              <a:rPr lang="en-US" dirty="0"/>
              <a:t>for replacing a process and retaining the </a:t>
            </a:r>
            <a:r>
              <a:rPr lang="en-US" dirty="0" smtClean="0"/>
              <a:t>process ID</a:t>
            </a:r>
            <a:r>
              <a:rPr lang="en-US" dirty="0"/>
              <a:t>.</a:t>
            </a:r>
          </a:p>
          <a:p>
            <a:r>
              <a:rPr lang="en-US" dirty="0"/>
              <a:t>When a service is to be replaced, the kernel informs </a:t>
            </a:r>
            <a:r>
              <a:rPr lang="en-US" dirty="0" smtClean="0"/>
              <a:t>the running </a:t>
            </a:r>
            <a:r>
              <a:rPr lang="en-US" dirty="0"/>
              <a:t>version of the service by posting a special event </a:t>
            </a:r>
            <a:r>
              <a:rPr lang="en-US" dirty="0" smtClean="0"/>
              <a:t>to the </a:t>
            </a:r>
            <a:r>
              <a:rPr lang="en-US" dirty="0"/>
              <a:t>service process. In response to this event, the </a:t>
            </a:r>
            <a:r>
              <a:rPr lang="en-US" dirty="0" smtClean="0"/>
              <a:t>service must </a:t>
            </a:r>
            <a:r>
              <a:rPr lang="en-US" dirty="0"/>
              <a:t>remove itself from the system.</a:t>
            </a:r>
          </a:p>
          <a:p>
            <a:r>
              <a:rPr lang="en-US" dirty="0"/>
              <a:t>Many services have an internal state that may need to </a:t>
            </a:r>
            <a:r>
              <a:rPr lang="en-US" dirty="0" smtClean="0"/>
              <a:t>be transferred </a:t>
            </a:r>
            <a:r>
              <a:rPr lang="en-US" dirty="0"/>
              <a:t>to the new process. The kernel provides a </a:t>
            </a:r>
            <a:r>
              <a:rPr lang="en-US" dirty="0" smtClean="0"/>
              <a:t>way to </a:t>
            </a:r>
            <a:r>
              <a:rPr lang="en-US" dirty="0"/>
              <a:t>pass a pointer to the new service process, and the </a:t>
            </a:r>
            <a:r>
              <a:rPr lang="en-US" dirty="0" smtClean="0"/>
              <a:t>service can </a:t>
            </a:r>
            <a:r>
              <a:rPr lang="en-US" dirty="0"/>
              <a:t>produce a state description that is passed to </a:t>
            </a:r>
            <a:r>
              <a:rPr lang="en-US" dirty="0" smtClean="0"/>
              <a:t>the new </a:t>
            </a:r>
            <a:r>
              <a:rPr lang="en-US" dirty="0"/>
              <a:t>process. The memory for holding the state must be </a:t>
            </a:r>
            <a:r>
              <a:rPr lang="en-US" dirty="0" smtClean="0"/>
              <a:t>allocated </a:t>
            </a:r>
            <a:r>
              <a:rPr lang="en-US" dirty="0"/>
              <a:t>from a shared source, since the process memory </a:t>
            </a:r>
            <a:r>
              <a:rPr lang="en-US" dirty="0" smtClean="0"/>
              <a:t>is deallocated </a:t>
            </a:r>
            <a:r>
              <a:rPr lang="en-US" dirty="0"/>
              <a:t>when the old process is removed.</a:t>
            </a:r>
          </a:p>
        </p:txBody>
      </p:sp>
    </p:spTree>
    <p:extLst>
      <p:ext uri="{BB962C8B-B14F-4D97-AF65-F5344CB8AC3E}">
        <p14:creationId xmlns:p14="http://schemas.microsoft.com/office/powerpoint/2010/main" val="5148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Contiki</a:t>
            </a:r>
            <a:r>
              <a:rPr lang="en-US" dirty="0"/>
              <a:t> is a WSN platform that provides software and hardware.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operating system (OS) in </a:t>
            </a:r>
            <a:r>
              <a:rPr lang="en-US" dirty="0" err="1" smtClean="0"/>
              <a:t>Contiki</a:t>
            </a:r>
            <a:r>
              <a:rPr lang="en-US" dirty="0" smtClean="0"/>
              <a:t> uses </a:t>
            </a:r>
            <a:r>
              <a:rPr lang="en-US" dirty="0" err="1"/>
              <a:t>Protothread</a:t>
            </a:r>
            <a:r>
              <a:rPr lang="en-US" dirty="0"/>
              <a:t>, which combines multithreading and </a:t>
            </a:r>
            <a:r>
              <a:rPr lang="en-US" dirty="0" smtClean="0"/>
              <a:t>event-driven programming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/>
              <a:t>the hardware side, the </a:t>
            </a:r>
            <a:r>
              <a:rPr lang="en-US" dirty="0" err="1"/>
              <a:t>Contiki</a:t>
            </a:r>
            <a:r>
              <a:rPr lang="en-US" dirty="0"/>
              <a:t> project </a:t>
            </a:r>
            <a:r>
              <a:rPr lang="en-US" dirty="0" smtClean="0"/>
              <a:t>provides hardware </a:t>
            </a:r>
            <a:r>
              <a:rPr lang="en-US" dirty="0"/>
              <a:t>schemes </a:t>
            </a:r>
            <a:r>
              <a:rPr lang="en-US" dirty="0" smtClean="0"/>
              <a:t>to </a:t>
            </a:r>
            <a:r>
              <a:rPr lang="en-US" dirty="0"/>
              <a:t>build </a:t>
            </a:r>
            <a:r>
              <a:rPr lang="en-US" dirty="0" err="1" smtClean="0"/>
              <a:t>Contiki</a:t>
            </a:r>
            <a:r>
              <a:rPr lang="en-US" dirty="0" smtClean="0"/>
              <a:t> </a:t>
            </a:r>
            <a:r>
              <a:rPr lang="en-US" dirty="0"/>
              <a:t>boards. </a:t>
            </a:r>
            <a:endParaRPr lang="en-US" dirty="0" smtClean="0"/>
          </a:p>
          <a:p>
            <a:r>
              <a:rPr lang="en-US" dirty="0" smtClean="0"/>
              <a:t>official </a:t>
            </a:r>
            <a:r>
              <a:rPr lang="en-US" dirty="0"/>
              <a:t>website for </a:t>
            </a:r>
            <a:r>
              <a:rPr lang="en-US" dirty="0" err="1"/>
              <a:t>Contiki</a:t>
            </a:r>
            <a:r>
              <a:rPr lang="en-US" dirty="0"/>
              <a:t> </a:t>
            </a:r>
            <a:r>
              <a:rPr lang="en-US" dirty="0" smtClean="0"/>
              <a:t>http</a:t>
            </a:r>
            <a:r>
              <a:rPr lang="en-US" dirty="0"/>
              <a:t>://www.contiki-os.org.</a:t>
            </a:r>
          </a:p>
          <a:p>
            <a:r>
              <a:rPr lang="en-US" dirty="0"/>
              <a:t>The programming model of the </a:t>
            </a:r>
            <a:r>
              <a:rPr lang="en-US" dirty="0" err="1"/>
              <a:t>Contiki</a:t>
            </a:r>
            <a:r>
              <a:rPr lang="en-US" dirty="0"/>
              <a:t> platform </a:t>
            </a:r>
            <a:r>
              <a:rPr lang="en-US" dirty="0" smtClean="0"/>
              <a:t>implements a </a:t>
            </a:r>
            <a:r>
              <a:rPr lang="en-US" dirty="0"/>
              <a:t>preemptive multithreading architecture and an event-driven model.</a:t>
            </a:r>
          </a:p>
          <a:p>
            <a:r>
              <a:rPr lang="en-US" dirty="0"/>
              <a:t>The </a:t>
            </a:r>
            <a:r>
              <a:rPr lang="en-US" dirty="0" err="1"/>
              <a:t>Contiki</a:t>
            </a:r>
            <a:r>
              <a:rPr lang="en-US" dirty="0"/>
              <a:t> programming language uses C syntax for writing programs.</a:t>
            </a:r>
          </a:p>
          <a:p>
            <a:r>
              <a:rPr lang="en-US" dirty="0" err="1"/>
              <a:t>Contiki</a:t>
            </a:r>
            <a:r>
              <a:rPr lang="en-US" dirty="0"/>
              <a:t> provides hardware abstractions that encapsulate </a:t>
            </a:r>
            <a:r>
              <a:rPr lang="en-US" dirty="0" smtClean="0"/>
              <a:t>hardware complexity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9577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Comms</a:t>
            </a:r>
            <a:r>
              <a:rPr lang="en-US" dirty="0" smtClean="0"/>
              <a:t>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/>
              <a:t>Contiki</a:t>
            </a:r>
            <a:r>
              <a:rPr lang="en-US" dirty="0"/>
              <a:t>, communication is implemented as a </a:t>
            </a:r>
            <a:r>
              <a:rPr lang="en-US" dirty="0" smtClean="0"/>
              <a:t>service in </a:t>
            </a:r>
            <a:r>
              <a:rPr lang="en-US" dirty="0"/>
              <a:t>order to enable run-time replacement. </a:t>
            </a:r>
            <a:r>
              <a:rPr lang="en-US" dirty="0" smtClean="0"/>
              <a:t>Implementing communication </a:t>
            </a:r>
            <a:r>
              <a:rPr lang="en-US" dirty="0"/>
              <a:t>as a service also provides for </a:t>
            </a:r>
            <a:r>
              <a:rPr lang="en-US" dirty="0" smtClean="0"/>
              <a:t>multiple communication </a:t>
            </a:r>
            <a:r>
              <a:rPr lang="en-US" dirty="0"/>
              <a:t>stacks to be loaded simultaneously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Communication </a:t>
            </a:r>
            <a:r>
              <a:rPr lang="en-US" dirty="0"/>
              <a:t>services use the service mechanism </a:t>
            </a:r>
            <a:r>
              <a:rPr lang="en-US" dirty="0" smtClean="0"/>
              <a:t>to call </a:t>
            </a:r>
            <a:r>
              <a:rPr lang="en-US" dirty="0"/>
              <a:t>each other and synchronous events to </a:t>
            </a:r>
            <a:r>
              <a:rPr lang="en-US" dirty="0" smtClean="0"/>
              <a:t>communicate with </a:t>
            </a:r>
            <a:r>
              <a:rPr lang="en-US" dirty="0"/>
              <a:t>application programs. Because synchronous event </a:t>
            </a:r>
            <a:r>
              <a:rPr lang="en-US" dirty="0" smtClean="0"/>
              <a:t>handlers are </a:t>
            </a:r>
            <a:r>
              <a:rPr lang="en-US" dirty="0"/>
              <a:t>required to be run to completion, it is possible </a:t>
            </a:r>
            <a:r>
              <a:rPr lang="en-US" dirty="0" smtClean="0"/>
              <a:t>to use </a:t>
            </a:r>
            <a:r>
              <a:rPr lang="en-US" dirty="0"/>
              <a:t>a single buffer for all communication processing. </a:t>
            </a:r>
            <a:r>
              <a:rPr lang="en-US" dirty="0" smtClean="0"/>
              <a:t>With this </a:t>
            </a:r>
            <a:r>
              <a:rPr lang="en-US" dirty="0"/>
              <a:t>approach, no data copying has to be performed. </a:t>
            </a:r>
            <a:endParaRPr lang="en-US" dirty="0" smtClean="0"/>
          </a:p>
          <a:p>
            <a:r>
              <a:rPr lang="en-US" dirty="0" smtClean="0"/>
              <a:t>A device driver </a:t>
            </a:r>
            <a:r>
              <a:rPr lang="en-US" dirty="0"/>
              <a:t>reads an incoming packet into the </a:t>
            </a:r>
            <a:r>
              <a:rPr lang="en-US" dirty="0" smtClean="0"/>
              <a:t>communication buffer </a:t>
            </a:r>
            <a:r>
              <a:rPr lang="en-US" dirty="0"/>
              <a:t>and then calls the upper layer </a:t>
            </a:r>
            <a:r>
              <a:rPr lang="en-US" dirty="0" smtClean="0"/>
              <a:t>communication service </a:t>
            </a:r>
            <a:r>
              <a:rPr lang="en-US" dirty="0"/>
              <a:t>using the service mechanisms. </a:t>
            </a:r>
            <a:endParaRPr lang="en-US" dirty="0" smtClean="0"/>
          </a:p>
          <a:p>
            <a:r>
              <a:rPr lang="en-US" dirty="0" smtClean="0"/>
              <a:t>The communication stack </a:t>
            </a:r>
            <a:r>
              <a:rPr lang="en-US" dirty="0"/>
              <a:t>processes the headers of the packet and posts a </a:t>
            </a:r>
            <a:r>
              <a:rPr lang="en-US" dirty="0" smtClean="0"/>
              <a:t>synchronous  event </a:t>
            </a:r>
            <a:r>
              <a:rPr lang="en-US" dirty="0"/>
              <a:t>to the application program for which </a:t>
            </a:r>
            <a:r>
              <a:rPr lang="en-US" dirty="0" smtClean="0"/>
              <a:t>the packet </a:t>
            </a:r>
            <a:r>
              <a:rPr lang="en-US" dirty="0"/>
              <a:t>was destined.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application program acts on </a:t>
            </a:r>
            <a:r>
              <a:rPr lang="en-US" dirty="0" smtClean="0"/>
              <a:t>the packet </a:t>
            </a:r>
            <a:r>
              <a:rPr lang="en-US" dirty="0"/>
              <a:t>contents and optionally puts a reply in the </a:t>
            </a:r>
            <a:r>
              <a:rPr lang="en-US" dirty="0" smtClean="0"/>
              <a:t>buffer before </a:t>
            </a:r>
            <a:r>
              <a:rPr lang="en-US" dirty="0"/>
              <a:t>it returns control to the communication stack. </a:t>
            </a:r>
            <a:endParaRPr lang="en-US" dirty="0" smtClean="0"/>
          </a:p>
          <a:p>
            <a:r>
              <a:rPr lang="en-US" dirty="0" smtClean="0"/>
              <a:t>The communication </a:t>
            </a:r>
            <a:r>
              <a:rPr lang="en-US" dirty="0"/>
              <a:t>stack prepends its headers to the </a:t>
            </a:r>
            <a:r>
              <a:rPr lang="en-US" dirty="0" smtClean="0"/>
              <a:t>outgoing packet </a:t>
            </a:r>
            <a:r>
              <a:rPr lang="en-US" dirty="0"/>
              <a:t>and returns control to the device driver so that </a:t>
            </a:r>
            <a:r>
              <a:rPr lang="en-US" dirty="0" smtClean="0"/>
              <a:t>the packet </a:t>
            </a:r>
            <a:r>
              <a:rPr lang="en-US" dirty="0"/>
              <a:t>can be transmitted.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6243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stack implementation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574" y="2127236"/>
            <a:ext cx="5973520" cy="316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26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Preemptive multi-threading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/>
              <a:t>Contiki</a:t>
            </a:r>
            <a:r>
              <a:rPr lang="en-US" dirty="0"/>
              <a:t>, preemptive multi-threading is </a:t>
            </a:r>
            <a:r>
              <a:rPr lang="en-US" dirty="0" smtClean="0"/>
              <a:t>implemented as </a:t>
            </a:r>
            <a:r>
              <a:rPr lang="en-US" dirty="0"/>
              <a:t>a library on top of the event-based kernel.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library </a:t>
            </a:r>
            <a:r>
              <a:rPr lang="en-US" dirty="0" smtClean="0"/>
              <a:t>is optionally </a:t>
            </a:r>
            <a:r>
              <a:rPr lang="en-US" dirty="0"/>
              <a:t>linked with applications that explicitly require </a:t>
            </a:r>
            <a:r>
              <a:rPr lang="en-US" dirty="0" smtClean="0"/>
              <a:t>a multi-threaded </a:t>
            </a:r>
            <a:r>
              <a:rPr lang="en-US" dirty="0"/>
              <a:t>model of operation.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library is </a:t>
            </a:r>
            <a:r>
              <a:rPr lang="en-US" dirty="0" smtClean="0"/>
              <a:t>divided into </a:t>
            </a:r>
            <a:r>
              <a:rPr lang="en-US" dirty="0"/>
              <a:t>two parts: a platform independent part that </a:t>
            </a:r>
            <a:r>
              <a:rPr lang="en-US" dirty="0" smtClean="0"/>
              <a:t>interfaces to </a:t>
            </a:r>
            <a:r>
              <a:rPr lang="en-US" dirty="0"/>
              <a:t>the event kernel, and a platform </a:t>
            </a:r>
            <a:r>
              <a:rPr lang="en-US" dirty="0" smtClean="0"/>
              <a:t>specific </a:t>
            </a:r>
            <a:r>
              <a:rPr lang="en-US" dirty="0"/>
              <a:t>part </a:t>
            </a:r>
            <a:r>
              <a:rPr lang="en-US" dirty="0" smtClean="0"/>
              <a:t>implementing the </a:t>
            </a:r>
            <a:r>
              <a:rPr lang="en-US" dirty="0"/>
              <a:t>stack switching and preemption primitives. </a:t>
            </a:r>
            <a:endParaRPr lang="en-US" dirty="0" smtClean="0"/>
          </a:p>
          <a:p>
            <a:r>
              <a:rPr lang="en-US" dirty="0" smtClean="0"/>
              <a:t>Usually, the </a:t>
            </a:r>
            <a:r>
              <a:rPr lang="en-US" dirty="0"/>
              <a:t>preemption is implemented using a timer interrupt </a:t>
            </a:r>
            <a:r>
              <a:rPr lang="en-US" dirty="0" smtClean="0"/>
              <a:t>that saves </a:t>
            </a:r>
            <a:r>
              <a:rPr lang="en-US" dirty="0"/>
              <a:t>the processor registers onto the stack and </a:t>
            </a:r>
            <a:r>
              <a:rPr lang="en-US" dirty="0" smtClean="0"/>
              <a:t>switches back </a:t>
            </a:r>
            <a:r>
              <a:rPr lang="en-US" dirty="0"/>
              <a:t>to the kernel stack.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8065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 API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4" b="14230"/>
          <a:stretch/>
        </p:blipFill>
        <p:spPr>
          <a:xfrm>
            <a:off x="838200" y="1354346"/>
            <a:ext cx="5493589" cy="41623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829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Architecture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555" y="1934833"/>
            <a:ext cx="6446268" cy="433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4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-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Kernel, the program loader, the language run-time, and </a:t>
            </a:r>
            <a:r>
              <a:rPr lang="en-US" dirty="0" smtClean="0"/>
              <a:t>the communication </a:t>
            </a:r>
            <a:r>
              <a:rPr lang="en-US" dirty="0"/>
              <a:t>service are static modules within the ROM of </a:t>
            </a:r>
            <a:r>
              <a:rPr lang="en-US" dirty="0" err="1"/>
              <a:t>Contiki</a:t>
            </a:r>
            <a:r>
              <a:rPr lang="en-US" dirty="0"/>
              <a:t> OS.</a:t>
            </a:r>
          </a:p>
          <a:p>
            <a:r>
              <a:rPr lang="en-US" dirty="0"/>
              <a:t>All user programs will be loaded into Loaded Program. Only the </a:t>
            </a:r>
            <a:r>
              <a:rPr lang="en-US" dirty="0" smtClean="0"/>
              <a:t>kernel and </a:t>
            </a:r>
            <a:r>
              <a:rPr lang="en-US" dirty="0"/>
              <a:t>the communication service will be used by the </a:t>
            </a:r>
            <a:r>
              <a:rPr lang="en-US" dirty="0" err="1"/>
              <a:t>Contiki</a:t>
            </a:r>
            <a:r>
              <a:rPr lang="en-US" dirty="0"/>
              <a:t> OS RAM.</a:t>
            </a:r>
          </a:p>
          <a:p>
            <a:r>
              <a:rPr lang="en-US" dirty="0" err="1"/>
              <a:t>Contiki</a:t>
            </a:r>
            <a:r>
              <a:rPr lang="en-US" dirty="0"/>
              <a:t> uses a GCC compiler to compile C source code files. </a:t>
            </a:r>
            <a:r>
              <a:rPr lang="en-US" dirty="0" smtClean="0"/>
              <a:t>We develop </a:t>
            </a:r>
            <a:r>
              <a:rPr lang="en-US" dirty="0" err="1"/>
              <a:t>Contiki</a:t>
            </a:r>
            <a:r>
              <a:rPr lang="en-US" dirty="0"/>
              <a:t> applications written in *.c files.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they are </a:t>
            </a:r>
            <a:r>
              <a:rPr lang="en-US" dirty="0" smtClean="0"/>
              <a:t>compiled, we </a:t>
            </a:r>
            <a:r>
              <a:rPr lang="en-US" dirty="0"/>
              <a:t>obtain the binary file. </a:t>
            </a:r>
            <a:endParaRPr lang="en-US" dirty="0" smtClean="0"/>
          </a:p>
          <a:p>
            <a:r>
              <a:rPr lang="en-US" dirty="0" smtClean="0"/>
              <a:t>We also </a:t>
            </a:r>
            <a:r>
              <a:rPr lang="en-US" dirty="0"/>
              <a:t>can run a C program on the </a:t>
            </a:r>
            <a:r>
              <a:rPr lang="en-US" dirty="0" err="1"/>
              <a:t>Contiki</a:t>
            </a:r>
            <a:r>
              <a:rPr lang="en-US" dirty="0"/>
              <a:t> simulator to verify </a:t>
            </a:r>
            <a:r>
              <a:rPr lang="en-US" dirty="0" smtClean="0"/>
              <a:t>program behaviors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544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steps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997" y="2025664"/>
            <a:ext cx="7715422" cy="38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62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include "</a:t>
            </a:r>
            <a:r>
              <a:rPr lang="en-US" dirty="0" err="1"/>
              <a:t>contiki.h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 /* For </a:t>
            </a:r>
            <a:r>
              <a:rPr lang="en-US" dirty="0" err="1"/>
              <a:t>printf</a:t>
            </a:r>
            <a:r>
              <a:rPr lang="en-US" dirty="0"/>
              <a:t>() */</a:t>
            </a:r>
          </a:p>
          <a:p>
            <a:pPr marL="0" indent="0">
              <a:buNone/>
            </a:pPr>
            <a:r>
              <a:rPr lang="en-US" dirty="0"/>
              <a:t>/*-----------------------------------------------------------*/</a:t>
            </a:r>
          </a:p>
          <a:p>
            <a:pPr marL="0" indent="0">
              <a:buNone/>
            </a:pPr>
            <a:r>
              <a:rPr lang="en-US" dirty="0"/>
              <a:t>PROCESS(</a:t>
            </a:r>
            <a:r>
              <a:rPr lang="en-US" dirty="0" err="1"/>
              <a:t>hello_world_process</a:t>
            </a:r>
            <a:r>
              <a:rPr lang="en-US" dirty="0"/>
              <a:t>, "Hello world process");</a:t>
            </a:r>
          </a:p>
          <a:p>
            <a:pPr marL="0" indent="0">
              <a:buNone/>
            </a:pPr>
            <a:r>
              <a:rPr lang="en-US" dirty="0"/>
              <a:t>AUTOSTART_PROCESSES(&amp;</a:t>
            </a:r>
            <a:r>
              <a:rPr lang="en-US" dirty="0" err="1"/>
              <a:t>hello_world_process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/*-----------------------------------------------------------*/</a:t>
            </a:r>
          </a:p>
          <a:p>
            <a:pPr marL="0" indent="0">
              <a:buNone/>
            </a:pPr>
            <a:r>
              <a:rPr lang="en-US" dirty="0"/>
              <a:t>PROCESS_THREAD(</a:t>
            </a:r>
            <a:r>
              <a:rPr lang="en-US" dirty="0" err="1"/>
              <a:t>hello_world_process</a:t>
            </a:r>
            <a:r>
              <a:rPr lang="en-US" dirty="0"/>
              <a:t>, </a:t>
            </a:r>
            <a:r>
              <a:rPr lang="en-US" dirty="0" err="1"/>
              <a:t>ev</a:t>
            </a:r>
            <a:r>
              <a:rPr lang="en-US" dirty="0"/>
              <a:t>, data)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PROCESS_BEGIN();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("Hello, world\n");</a:t>
            </a:r>
          </a:p>
          <a:p>
            <a:pPr marL="0" indent="0">
              <a:buNone/>
            </a:pPr>
            <a:r>
              <a:rPr lang="en-US" dirty="0"/>
              <a:t>PROCESS_END();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250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Contiki</a:t>
            </a:r>
            <a:r>
              <a:rPr lang="en-US" dirty="0" smtClean="0"/>
              <a:t>-NG Programming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Contiki</a:t>
            </a:r>
            <a:r>
              <a:rPr lang="en-US" dirty="0" smtClean="0"/>
              <a:t>-NG </a:t>
            </a:r>
            <a:r>
              <a:rPr lang="en-US" dirty="0"/>
              <a:t>uses the C programming language, which is component-driven.</a:t>
            </a:r>
          </a:p>
          <a:p>
            <a:r>
              <a:rPr lang="en-US" dirty="0"/>
              <a:t>You build some components and then connect each component.</a:t>
            </a:r>
          </a:p>
          <a:p>
            <a:r>
              <a:rPr lang="en-US" dirty="0"/>
              <a:t>Most WSN motes work in sleep mode. If there is any task to be </a:t>
            </a:r>
            <a:r>
              <a:rPr lang="en-US" dirty="0" smtClean="0"/>
              <a:t>executed, the </a:t>
            </a:r>
            <a:r>
              <a:rPr lang="en-US" dirty="0"/>
              <a:t>program will perform the task through hardware interrupts.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task is </a:t>
            </a:r>
            <a:r>
              <a:rPr lang="en-US" dirty="0"/>
              <a:t>completed, the </a:t>
            </a:r>
            <a:r>
              <a:rPr lang="en-US" dirty="0" err="1"/>
              <a:t>Contiki</a:t>
            </a:r>
            <a:r>
              <a:rPr lang="en-US" dirty="0"/>
              <a:t>-NG program will go back to sleep mode.</a:t>
            </a:r>
          </a:p>
        </p:txBody>
      </p:sp>
    </p:spTree>
    <p:extLst>
      <p:ext uri="{BB962C8B-B14F-4D97-AF65-F5344CB8AC3E}">
        <p14:creationId xmlns:p14="http://schemas.microsoft.com/office/powerpoint/2010/main" val="277607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running </a:t>
            </a:r>
            <a:r>
              <a:rPr lang="en-US" dirty="0" err="1"/>
              <a:t>Contiki</a:t>
            </a:r>
            <a:r>
              <a:rPr lang="en-US" dirty="0"/>
              <a:t> system consists of the kernel, libraries</a:t>
            </a:r>
            <a:r>
              <a:rPr lang="en-US" dirty="0" smtClean="0"/>
              <a:t>, the </a:t>
            </a:r>
            <a:r>
              <a:rPr lang="en-US" dirty="0"/>
              <a:t>program loader, and a set of processes. </a:t>
            </a:r>
            <a:endParaRPr lang="en-US" dirty="0" smtClean="0"/>
          </a:p>
          <a:p>
            <a:r>
              <a:rPr lang="en-US" dirty="0" smtClean="0"/>
              <a:t>A process </a:t>
            </a:r>
            <a:r>
              <a:rPr lang="en-US" dirty="0"/>
              <a:t>may be either an application program or a </a:t>
            </a:r>
            <a:r>
              <a:rPr lang="en-US" i="1" dirty="0"/>
              <a:t>service</a:t>
            </a:r>
            <a:r>
              <a:rPr lang="en-US" dirty="0"/>
              <a:t>.</a:t>
            </a:r>
          </a:p>
          <a:p>
            <a:r>
              <a:rPr lang="en-US" dirty="0"/>
              <a:t>A service implements functionality used by </a:t>
            </a:r>
            <a:r>
              <a:rPr lang="en-US" dirty="0" smtClean="0"/>
              <a:t>more than </a:t>
            </a:r>
            <a:r>
              <a:rPr lang="en-US" dirty="0"/>
              <a:t>one application process.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processes, both </a:t>
            </a:r>
            <a:r>
              <a:rPr lang="en-US" dirty="0" smtClean="0"/>
              <a:t>application programs </a:t>
            </a:r>
            <a:r>
              <a:rPr lang="en-US" dirty="0"/>
              <a:t>and services, can be dynamically </a:t>
            </a:r>
            <a:r>
              <a:rPr lang="en-US" dirty="0" smtClean="0"/>
              <a:t>replaced at </a:t>
            </a:r>
            <a:r>
              <a:rPr lang="en-US" dirty="0"/>
              <a:t>run-time. </a:t>
            </a:r>
            <a:endParaRPr lang="en-US" dirty="0" smtClean="0"/>
          </a:p>
          <a:p>
            <a:r>
              <a:rPr lang="en-US" dirty="0" smtClean="0"/>
              <a:t>Communication </a:t>
            </a:r>
            <a:r>
              <a:rPr lang="en-US" dirty="0"/>
              <a:t>between </a:t>
            </a:r>
            <a:r>
              <a:rPr lang="en-US" dirty="0" smtClean="0"/>
              <a:t>processes always </a:t>
            </a:r>
            <a:r>
              <a:rPr lang="en-US" dirty="0"/>
              <a:t>goes through the kernel.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kernel does not </a:t>
            </a:r>
            <a:r>
              <a:rPr lang="en-US" dirty="0" smtClean="0"/>
              <a:t>provide a </a:t>
            </a:r>
            <a:r>
              <a:rPr lang="en-US" dirty="0"/>
              <a:t>hardware abstraction layer, but lets device </a:t>
            </a:r>
            <a:r>
              <a:rPr lang="en-US" dirty="0" smtClean="0"/>
              <a:t>drivers and </a:t>
            </a:r>
            <a:r>
              <a:rPr lang="en-US" dirty="0"/>
              <a:t>applications communicate directly with the hardware.</a:t>
            </a:r>
          </a:p>
          <a:p>
            <a:r>
              <a:rPr lang="en-US" dirty="0"/>
              <a:t>A process is </a:t>
            </a:r>
            <a:r>
              <a:rPr lang="en-US" dirty="0" smtClean="0"/>
              <a:t>defined </a:t>
            </a:r>
            <a:r>
              <a:rPr lang="en-US" dirty="0"/>
              <a:t>by an event handler function </a:t>
            </a:r>
            <a:r>
              <a:rPr lang="en-US" dirty="0" smtClean="0"/>
              <a:t>and an </a:t>
            </a:r>
            <a:r>
              <a:rPr lang="en-US" dirty="0"/>
              <a:t>optional poll handler function.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process state is </a:t>
            </a:r>
            <a:r>
              <a:rPr lang="en-US" dirty="0" smtClean="0"/>
              <a:t>held in </a:t>
            </a:r>
            <a:r>
              <a:rPr lang="en-US" dirty="0"/>
              <a:t>the process' private memory and the kernel only </a:t>
            </a:r>
            <a:r>
              <a:rPr lang="en-US" dirty="0" smtClean="0"/>
              <a:t>keeps a </a:t>
            </a:r>
            <a:r>
              <a:rPr lang="en-US" dirty="0"/>
              <a:t>pointer to the process state.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processes </a:t>
            </a:r>
            <a:r>
              <a:rPr lang="en-US" dirty="0" smtClean="0"/>
              <a:t>share the </a:t>
            </a:r>
            <a:r>
              <a:rPr lang="en-US" dirty="0"/>
              <a:t>same address space and do not run in different </a:t>
            </a:r>
            <a:r>
              <a:rPr lang="en-US" dirty="0" smtClean="0"/>
              <a:t>protection domains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Interprocess</a:t>
            </a:r>
            <a:r>
              <a:rPr lang="en-US" dirty="0" smtClean="0"/>
              <a:t> </a:t>
            </a:r>
            <a:r>
              <a:rPr lang="en-US" dirty="0"/>
              <a:t>communication is done by </a:t>
            </a:r>
            <a:r>
              <a:rPr lang="en-US" dirty="0" smtClean="0"/>
              <a:t>posting events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757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dirty="0" err="1"/>
              <a:t>Contiki</a:t>
            </a:r>
            <a:r>
              <a:rPr lang="en-US" dirty="0"/>
              <a:t> system is partitioned into two parts: the </a:t>
            </a:r>
            <a:r>
              <a:rPr lang="en-US" i="1" dirty="0" smtClean="0"/>
              <a:t>core </a:t>
            </a:r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i="1" dirty="0"/>
              <a:t>loaded programs </a:t>
            </a:r>
            <a:r>
              <a:rPr lang="en-US" dirty="0"/>
              <a:t>as shown </a:t>
            </a:r>
            <a:r>
              <a:rPr lang="en-US" dirty="0" smtClean="0"/>
              <a:t>previously. </a:t>
            </a:r>
            <a:r>
              <a:rPr lang="en-US" dirty="0"/>
              <a:t>The </a:t>
            </a:r>
            <a:r>
              <a:rPr lang="en-US" dirty="0" smtClean="0"/>
              <a:t>partitioning is </a:t>
            </a:r>
            <a:r>
              <a:rPr lang="en-US" dirty="0"/>
              <a:t>made at compile time and is </a:t>
            </a:r>
            <a:r>
              <a:rPr lang="en-US" dirty="0" smtClean="0"/>
              <a:t>specific </a:t>
            </a:r>
            <a:r>
              <a:rPr lang="en-US" dirty="0"/>
              <a:t>to the </a:t>
            </a:r>
            <a:r>
              <a:rPr lang="en-US" dirty="0" smtClean="0"/>
              <a:t>deployment in </a:t>
            </a:r>
            <a:r>
              <a:rPr lang="en-US" dirty="0"/>
              <a:t>which </a:t>
            </a:r>
            <a:r>
              <a:rPr lang="en-US" dirty="0" err="1"/>
              <a:t>Contiki</a:t>
            </a:r>
            <a:r>
              <a:rPr lang="en-US" dirty="0"/>
              <a:t> is used. </a:t>
            </a:r>
            <a:endParaRPr lang="en-US" dirty="0" smtClean="0"/>
          </a:p>
          <a:p>
            <a:r>
              <a:rPr lang="en-US" dirty="0" smtClean="0"/>
              <a:t>Typically</a:t>
            </a:r>
            <a:r>
              <a:rPr lang="en-US" dirty="0"/>
              <a:t>, the core </a:t>
            </a:r>
            <a:r>
              <a:rPr lang="en-US" dirty="0" smtClean="0"/>
              <a:t>consists of </a:t>
            </a:r>
            <a:r>
              <a:rPr lang="en-US" dirty="0"/>
              <a:t>the </a:t>
            </a:r>
            <a:r>
              <a:rPr lang="en-US" dirty="0" err="1"/>
              <a:t>Contiki</a:t>
            </a:r>
            <a:r>
              <a:rPr lang="en-US" dirty="0"/>
              <a:t> kernel, the program loader, the most </a:t>
            </a:r>
            <a:r>
              <a:rPr lang="en-US" dirty="0" smtClean="0"/>
              <a:t>commonly used </a:t>
            </a:r>
            <a:r>
              <a:rPr lang="en-US" dirty="0"/>
              <a:t>parts of the language run-time and support </a:t>
            </a:r>
            <a:r>
              <a:rPr lang="en-US" dirty="0" smtClean="0"/>
              <a:t>libraries, and </a:t>
            </a:r>
            <a:r>
              <a:rPr lang="en-US" dirty="0"/>
              <a:t>a communication stack with device drivers </a:t>
            </a:r>
            <a:r>
              <a:rPr lang="en-US" dirty="0" smtClean="0"/>
              <a:t>for the </a:t>
            </a:r>
            <a:r>
              <a:rPr lang="en-US" dirty="0"/>
              <a:t>communication hardware.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core is compiled into </a:t>
            </a:r>
            <a:r>
              <a:rPr lang="en-US" dirty="0" smtClean="0"/>
              <a:t>a single </a:t>
            </a:r>
            <a:r>
              <a:rPr lang="en-US" dirty="0"/>
              <a:t>binary image that is stored in the devices prior to </a:t>
            </a:r>
            <a:r>
              <a:rPr lang="en-US" dirty="0" smtClean="0"/>
              <a:t>deployment.</a:t>
            </a:r>
          </a:p>
          <a:p>
            <a:r>
              <a:rPr lang="en-US" dirty="0" smtClean="0"/>
              <a:t>The </a:t>
            </a:r>
            <a:r>
              <a:rPr lang="en-US" dirty="0"/>
              <a:t>core is generally not </a:t>
            </a:r>
            <a:r>
              <a:rPr lang="en-US" dirty="0" smtClean="0"/>
              <a:t>modified </a:t>
            </a:r>
            <a:r>
              <a:rPr lang="en-US" dirty="0"/>
              <a:t>after </a:t>
            </a:r>
            <a:r>
              <a:rPr lang="en-US" dirty="0" smtClean="0"/>
              <a:t>deployment, even </a:t>
            </a:r>
            <a:r>
              <a:rPr lang="en-US" dirty="0"/>
              <a:t>though it should be noted that it is possible </a:t>
            </a:r>
            <a:r>
              <a:rPr lang="en-US" dirty="0" smtClean="0"/>
              <a:t>to use </a:t>
            </a:r>
            <a:r>
              <a:rPr lang="en-US" dirty="0"/>
              <a:t>a special boot loader to overwrite or patch the core.</a:t>
            </a:r>
          </a:p>
        </p:txBody>
      </p:sp>
    </p:spTree>
    <p:extLst>
      <p:ext uri="{BB962C8B-B14F-4D97-AF65-F5344CB8AC3E}">
        <p14:creationId xmlns:p14="http://schemas.microsoft.com/office/powerpoint/2010/main" val="39850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1998</Words>
  <Application>Microsoft Office PowerPoint</Application>
  <PresentationFormat>Widescreen</PresentationFormat>
  <Paragraphs>122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Contiki OS</vt:lpstr>
      <vt:lpstr>Intro</vt:lpstr>
      <vt:lpstr>General Architecture</vt:lpstr>
      <vt:lpstr>Architecture - Development</vt:lpstr>
      <vt:lpstr>Development steps</vt:lpstr>
      <vt:lpstr>Hello world …</vt:lpstr>
      <vt:lpstr>Contiki-NG Programming Model</vt:lpstr>
      <vt:lpstr>System overview</vt:lpstr>
      <vt:lpstr>Core part</vt:lpstr>
      <vt:lpstr>Program loading</vt:lpstr>
      <vt:lpstr>Kernel structure</vt:lpstr>
      <vt:lpstr>Kernel structure (cont.)</vt:lpstr>
      <vt:lpstr>Scheduling policy</vt:lpstr>
      <vt:lpstr>Loadable programs</vt:lpstr>
      <vt:lpstr>Services (1)</vt:lpstr>
      <vt:lpstr>Services (2)</vt:lpstr>
      <vt:lpstr>Services (3)</vt:lpstr>
      <vt:lpstr>Services (4)</vt:lpstr>
      <vt:lpstr>Service Replacement</vt:lpstr>
      <vt:lpstr>Comms support</vt:lpstr>
      <vt:lpstr>Communication stack implementation</vt:lpstr>
      <vt:lpstr>Preemptive multi-threading</vt:lpstr>
      <vt:lpstr>MT API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Contiki OS</dc:title>
  <dc:creator>Stathes Hadjiefthymiades</dc:creator>
  <cp:lastModifiedBy>Stathes Hadjiefthymiades</cp:lastModifiedBy>
  <cp:revision>15</cp:revision>
  <dcterms:created xsi:type="dcterms:W3CDTF">2021-03-08T11:21:37Z</dcterms:created>
  <dcterms:modified xsi:type="dcterms:W3CDTF">2021-03-08T12:40:56Z</dcterms:modified>
</cp:coreProperties>
</file>