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4" r:id="rId9"/>
    <p:sldId id="282" r:id="rId10"/>
    <p:sldId id="266" r:id="rId11"/>
    <p:sldId id="283" r:id="rId12"/>
    <p:sldId id="267" r:id="rId13"/>
    <p:sldId id="268" r:id="rId14"/>
    <p:sldId id="269" r:id="rId15"/>
    <p:sldId id="270" r:id="rId16"/>
    <p:sldId id="271" r:id="rId17"/>
    <p:sldId id="272" r:id="rId18"/>
    <p:sldId id="288" r:id="rId19"/>
    <p:sldId id="273" r:id="rId20"/>
    <p:sldId id="274" r:id="rId21"/>
    <p:sldId id="275" r:id="rId22"/>
    <p:sldId id="276" r:id="rId23"/>
    <p:sldId id="277" r:id="rId24"/>
    <p:sldId id="285" r:id="rId25"/>
    <p:sldId id="286" r:id="rId26"/>
    <p:sldId id="278" r:id="rId27"/>
    <p:sldId id="284" r:id="rId28"/>
    <p:sldId id="287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595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93555C-B6EF-45AB-BF49-ADB15C78CA43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D77B81-FBB1-4665-A8D8-86DFD7179F9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56AB-98A8-42EC-B701-7234402E8F61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486B8-5DAD-418F-9C3A-D27FE125590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E8CEE-BB0A-402F-8B78-E074DF34F5B2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3500C-CBBB-486F-8E92-9779D974CC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051560"/>
          </a:xfrm>
        </p:spPr>
        <p:txBody>
          <a:bodyPr anchor="ctr" anchorCtr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89320"/>
            <a:ext cx="8183880" cy="4187952"/>
          </a:xfrm>
        </p:spPr>
        <p:txBody>
          <a:bodyPr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69DD2-23FE-4ECD-BC66-15DB5A21D34D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78E02-720A-47F8-9CDA-BDEE93AFB7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A5BEDB-4E0B-4CC1-9034-994B393A3219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5EA6EE-E028-465E-BC3F-E1EFE977D83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606AA-F2B7-430D-A81E-138ABE20CB17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226BB-8DCB-405C-8E95-1F39D1100EA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CC9F7-F881-42FD-B2D3-9DFA869C64D9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F55B1-CA14-43FB-B513-B3E3D946801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33BAC-EAD9-4D61-BA2C-B632CB3B3FF4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CEAA9-D8F2-457D-88EB-F187B13FEF1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C7A62A-CE77-471B-9340-C21844ABD70E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C5D6B4-4F7F-458E-9A7F-CBF424A9E56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09E65-A742-42AA-9C3B-26695754B47A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18E3-6BF8-42FC-9E3A-3081ECD9F25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5B10E7-A36F-4B5E-B918-D8BCA273B0FE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600857-6627-4320-936B-B317F54EE51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87442C3-347C-4C92-A624-959C9F278648}" type="datetimeFigureOut">
              <a:rPr lang="el-GR"/>
              <a:pPr>
                <a:defRPr/>
              </a:pPr>
              <a:t>12/3/2015</a:t>
            </a:fld>
            <a:endParaRPr lang="el-G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BBA0B3-313A-4839-BD0E-27BB1E8C85D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1" r:id="rId2"/>
    <p:sldLayoutId id="2147483789" r:id="rId3"/>
    <p:sldLayoutId id="2147483782" r:id="rId4"/>
    <p:sldLayoutId id="2147483783" r:id="rId5"/>
    <p:sldLayoutId id="2147483784" r:id="rId6"/>
    <p:sldLayoutId id="2147483790" r:id="rId7"/>
    <p:sldLayoutId id="2147483785" r:id="rId8"/>
    <p:sldLayoutId id="2147483791" r:id="rId9"/>
    <p:sldLayoutId id="2147483786" r:id="rId10"/>
    <p:sldLayoutId id="21474837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52north.org/" TargetMode="External"/><Relationship Id="rId2" Type="http://schemas.openxmlformats.org/officeDocument/2006/relationships/hyperlink" Target="http://www.opengeospatial.org/projects/groups/sensorwe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unspotworld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Sensor Web Enablement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Διαλειτουργικότητα των έξυπνων αισθητήρων με τις τεχνολογίες του Παγκόσμιου Ιστού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Διάγραμμα Ροής Μηνυμάτων </a:t>
            </a:r>
            <a:r>
              <a:rPr lang="en-US" dirty="0" smtClean="0"/>
              <a:t>SAS</a:t>
            </a:r>
            <a:endParaRPr lang="el-GR" dirty="0"/>
          </a:p>
        </p:txBody>
      </p:sp>
      <p:sp>
        <p:nvSpPr>
          <p:cNvPr id="15363" name="Content Placeholder 3"/>
          <p:cNvSpPr>
            <a:spLocks noGrp="1"/>
          </p:cNvSpPr>
          <p:nvPr>
            <p:ph idx="1"/>
          </p:nvPr>
        </p:nvSpPr>
        <p:spPr>
          <a:xfrm>
            <a:off x="503238" y="4005263"/>
            <a:ext cx="4068762" cy="17272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l-GR" sz="1400" smtClean="0">
                <a:latin typeface="Arial" charset="0"/>
                <a:cs typeface="Arial" charset="0"/>
              </a:rPr>
              <a:t>Παραγωγός</a:t>
            </a:r>
            <a:endParaRPr lang="en-US" sz="1400" smtClean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n-US" sz="1200" b="1" smtClean="0"/>
              <a:t>Advertise</a:t>
            </a:r>
            <a:r>
              <a:rPr lang="en-US" sz="1200" smtClean="0"/>
              <a:t> </a:t>
            </a:r>
            <a:r>
              <a:rPr lang="el-GR" sz="1200" smtClean="0"/>
              <a:t>δηλώνει δυνατότητα παραγωγής ειδοποιήσεων για κάποιο είδος μέτρησης</a:t>
            </a:r>
            <a:endParaRPr lang="en-US" sz="1200" b="1" smtClean="0"/>
          </a:p>
          <a:p>
            <a:pPr lvl="1">
              <a:defRPr/>
            </a:pPr>
            <a:r>
              <a:rPr lang="en-US" sz="1200" b="1" smtClean="0"/>
              <a:t>AdvertiseResponse </a:t>
            </a:r>
            <a:r>
              <a:rPr lang="el-GR" sz="1200" smtClean="0"/>
              <a:t>ορίζει </a:t>
            </a:r>
            <a:r>
              <a:rPr lang="en-US" sz="1200" smtClean="0"/>
              <a:t>XMPP Multi User Chat (</a:t>
            </a:r>
            <a:r>
              <a:rPr lang="en-US" sz="1200" b="1" smtClean="0"/>
              <a:t>MUC1</a:t>
            </a:r>
            <a:r>
              <a:rPr lang="en-US" sz="1200" smtClean="0"/>
              <a:t>)</a:t>
            </a:r>
            <a:r>
              <a:rPr lang="el-GR" sz="1200" smtClean="0"/>
              <a:t> για δημοσίευση</a:t>
            </a:r>
            <a:r>
              <a:rPr lang="en-US" sz="1200" smtClean="0"/>
              <a:t> </a:t>
            </a:r>
            <a:r>
              <a:rPr lang="el-GR" sz="1200" smtClean="0"/>
              <a:t>μετρήσεων</a:t>
            </a:r>
          </a:p>
          <a:p>
            <a:pPr lvl="1">
              <a:defRPr/>
            </a:pPr>
            <a:r>
              <a:rPr lang="el-GR" sz="1200" smtClean="0"/>
              <a:t>Μετρήσεις δημοσιεύονται (</a:t>
            </a:r>
            <a:r>
              <a:rPr lang="en-US" sz="1200" b="1" smtClean="0"/>
              <a:t>Publish</a:t>
            </a:r>
            <a:r>
              <a:rPr lang="en-US" sz="1200" smtClean="0"/>
              <a:t>) </a:t>
            </a:r>
            <a:r>
              <a:rPr lang="el-GR" sz="1200" smtClean="0"/>
              <a:t>σε </a:t>
            </a:r>
            <a:r>
              <a:rPr lang="en-US" sz="1200" smtClean="0"/>
              <a:t>XMPP </a:t>
            </a:r>
            <a:r>
              <a:rPr lang="el-GR" sz="1200" smtClean="0"/>
              <a:t>στο </a:t>
            </a:r>
            <a:r>
              <a:rPr lang="en-US" sz="1200" smtClean="0"/>
              <a:t>MUC1</a:t>
            </a:r>
            <a:r>
              <a:rPr lang="el-GR" sz="1200" smtClean="0"/>
              <a:t>, ορατές στο </a:t>
            </a:r>
            <a:r>
              <a:rPr lang="en-US" sz="1200" smtClean="0"/>
              <a:t>SAS</a:t>
            </a:r>
            <a:endParaRPr lang="el-GR" sz="1200" smtClean="0"/>
          </a:p>
        </p:txBody>
      </p:sp>
      <p:pic>
        <p:nvPicPr>
          <p:cNvPr id="15364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484313"/>
            <a:ext cx="4983163" cy="254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Content Placeholder 3"/>
          <p:cNvSpPr txBox="1">
            <a:spLocks/>
          </p:cNvSpPr>
          <p:nvPr/>
        </p:nvSpPr>
        <p:spPr bwMode="auto">
          <a:xfrm>
            <a:off x="4535488" y="4005263"/>
            <a:ext cx="406876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marL="265113" indent="-265113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l-GR" sz="1400">
                <a:latin typeface="Arial" charset="0"/>
              </a:rPr>
              <a:t>Πελάτης</a:t>
            </a:r>
            <a:endParaRPr lang="en-US" sz="1400">
              <a:latin typeface="Arial" charset="0"/>
            </a:endParaRPr>
          </a:p>
          <a:p>
            <a:pPr marL="547688" lvl="1" indent="-200025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</a:pPr>
            <a:r>
              <a:rPr lang="en-US" sz="1200" b="1"/>
              <a:t>GetCapabilities </a:t>
            </a:r>
            <a:r>
              <a:rPr lang="el-GR" sz="1200"/>
              <a:t>επιστρέφει διαθέσιμες διαφημίσεις</a:t>
            </a:r>
          </a:p>
          <a:p>
            <a:pPr marL="547688" lvl="1" indent="-200025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</a:pPr>
            <a:r>
              <a:rPr lang="en-US" sz="1200" b="1"/>
              <a:t>Subscribe</a:t>
            </a:r>
            <a:r>
              <a:rPr lang="el-GR" sz="1200"/>
              <a:t> προσδιορίζει συνθήκη συναγερμού</a:t>
            </a:r>
          </a:p>
          <a:p>
            <a:pPr marL="547688" lvl="1" indent="-200025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</a:pPr>
            <a:r>
              <a:rPr lang="en-US" sz="1200" b="1"/>
              <a:t>SubscribeResponse</a:t>
            </a:r>
            <a:r>
              <a:rPr lang="en-US" sz="1200"/>
              <a:t> </a:t>
            </a:r>
            <a:r>
              <a:rPr lang="el-GR" sz="1200"/>
              <a:t>ορίζει </a:t>
            </a:r>
            <a:r>
              <a:rPr lang="en-US" sz="1200"/>
              <a:t>XMPP </a:t>
            </a:r>
            <a:r>
              <a:rPr lang="en-US" sz="1200" b="1"/>
              <a:t>MUC2</a:t>
            </a:r>
            <a:r>
              <a:rPr lang="el-GR" sz="1200"/>
              <a:t> για ειδοποιήσεις συναγερμου</a:t>
            </a:r>
          </a:p>
          <a:p>
            <a:pPr marL="547688" lvl="1" indent="-200025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</a:pPr>
            <a:r>
              <a:rPr lang="en-US" sz="1200"/>
              <a:t>SAS </a:t>
            </a:r>
            <a:r>
              <a:rPr lang="el-GR" sz="1200"/>
              <a:t>αποστέλλει στο </a:t>
            </a:r>
            <a:r>
              <a:rPr lang="en-US" sz="1200"/>
              <a:t>MUC2</a:t>
            </a:r>
            <a:r>
              <a:rPr lang="el-GR" sz="1200"/>
              <a:t> </a:t>
            </a:r>
            <a:r>
              <a:rPr lang="en-US" sz="1200" b="1"/>
              <a:t>SASAlert</a:t>
            </a:r>
            <a:r>
              <a:rPr lang="el-GR" sz="1200"/>
              <a:t> αν ικανοποιηθεί η συνθήκη, ορατό στον πελάτη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067175" y="5805488"/>
            <a:ext cx="1081088" cy="1444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Υπηρεσίες του </a:t>
            </a:r>
            <a:r>
              <a:rPr lang="en-US" dirty="0" smtClean="0"/>
              <a:t>SWE – SPS </a:t>
            </a:r>
            <a:r>
              <a:rPr lang="el-GR" dirty="0" smtClean="0"/>
              <a:t>και </a:t>
            </a:r>
            <a:r>
              <a:rPr lang="en-US" dirty="0" smtClean="0"/>
              <a:t>WNS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b="1" dirty="0" smtClean="0"/>
              <a:t>Sensor Planning Service</a:t>
            </a:r>
            <a:r>
              <a:rPr lang="en-US" dirty="0" smtClean="0"/>
              <a:t> (</a:t>
            </a:r>
            <a:r>
              <a:rPr lang="el-GR" dirty="0" smtClean="0"/>
              <a:t>Υπηρεσία Προγραμματισμού Αισθητήρων</a:t>
            </a:r>
            <a:r>
              <a:rPr lang="en-US" dirty="0" smtClean="0"/>
              <a:t>)</a:t>
            </a:r>
            <a:endParaRPr lang="el-GR" dirty="0" smtClean="0"/>
          </a:p>
          <a:p>
            <a:pPr lvl="1">
              <a:defRPr/>
            </a:pPr>
            <a:r>
              <a:rPr lang="el-GR" dirty="0" smtClean="0"/>
              <a:t>Εντολοδότηση (</a:t>
            </a:r>
            <a:r>
              <a:rPr lang="en-US" dirty="0" smtClean="0"/>
              <a:t>tasking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αισθητήρων: λήψη μετρήσεων κατά βούληση</a:t>
            </a:r>
          </a:p>
          <a:p>
            <a:pPr lvl="1">
              <a:defRPr/>
            </a:pPr>
            <a:r>
              <a:rPr lang="el-GR" smtClean="0"/>
              <a:t>Ασύγχρονη ειδοποίηση μετά το πέρας της αποστολής</a:t>
            </a:r>
            <a:endParaRPr lang="en-US" dirty="0" smtClean="0"/>
          </a:p>
          <a:p>
            <a:pPr>
              <a:defRPr/>
            </a:pPr>
            <a:r>
              <a:rPr lang="en-US" b="1" dirty="0" smtClean="0"/>
              <a:t>Web Notification Service</a:t>
            </a:r>
            <a:r>
              <a:rPr lang="en-US" dirty="0" smtClean="0"/>
              <a:t> (</a:t>
            </a:r>
            <a:r>
              <a:rPr lang="el-GR" dirty="0" smtClean="0"/>
              <a:t>Υπηρεσία Ειδοποιήσεων Ιστού</a:t>
            </a:r>
            <a:r>
              <a:rPr lang="en-US" dirty="0" smtClean="0"/>
              <a:t>)</a:t>
            </a:r>
            <a:endParaRPr lang="el-GR" dirty="0" smtClean="0"/>
          </a:p>
          <a:p>
            <a:pPr lvl="1">
              <a:defRPr/>
            </a:pPr>
            <a:r>
              <a:rPr lang="el-GR" dirty="0" smtClean="0"/>
              <a:t>Υποστήριξη ασύγχρονης ειδοποίησης μέσω </a:t>
            </a:r>
            <a:r>
              <a:rPr lang="en-US" dirty="0" smtClean="0"/>
              <a:t>SMS, email</a:t>
            </a:r>
            <a:r>
              <a:rPr lang="el-GR" dirty="0" smtClean="0"/>
              <a:t>, </a:t>
            </a:r>
            <a:r>
              <a:rPr lang="en-US" dirty="0" smtClean="0"/>
              <a:t>IM</a:t>
            </a:r>
            <a:r>
              <a:rPr lang="el-GR" dirty="0" smtClean="0"/>
              <a:t> και άλλων μεθόδων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Υλοποιήσεις Υπηρεσιών </a:t>
            </a:r>
            <a:r>
              <a:rPr lang="en-US" dirty="0" smtClean="0"/>
              <a:t>SWE</a:t>
            </a:r>
            <a:endParaRPr lang="el-GR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NASA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Northrop </a:t>
            </a:r>
            <a:r>
              <a:rPr lang="en-US" dirty="0" err="1" smtClean="0">
                <a:latin typeface="Arial" charset="0"/>
                <a:cs typeface="Arial" charset="0"/>
              </a:rPr>
              <a:t>PulseNet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1Spatial Group Ltd</a:t>
            </a:r>
          </a:p>
          <a:p>
            <a:pPr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Compusult</a:t>
            </a:r>
            <a:r>
              <a:rPr lang="en-US" dirty="0" smtClean="0">
                <a:latin typeface="Arial" charset="0"/>
                <a:cs typeface="Arial" charset="0"/>
              </a:rPr>
              <a:t> Limited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SANY Consortium</a:t>
            </a:r>
          </a:p>
          <a:p>
            <a:pPr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Geomatys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Πανεπιστήμια, π.χ. </a:t>
            </a:r>
            <a:r>
              <a:rPr lang="en-US" dirty="0" err="1" smtClean="0">
                <a:latin typeface="Arial" charset="0"/>
                <a:cs typeface="Arial" charset="0"/>
              </a:rPr>
              <a:t>Melnourne</a:t>
            </a:r>
            <a:r>
              <a:rPr lang="el-GR" dirty="0" smtClean="0">
                <a:latin typeface="Arial" charset="0"/>
                <a:cs typeface="Arial" charset="0"/>
              </a:rPr>
              <a:t> κ.ά.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l-GR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b="1" dirty="0"/>
              <a:t>52°North</a:t>
            </a:r>
            <a:r>
              <a:rPr lang="en-US" dirty="0"/>
              <a:t> Initiative for Geospatial Open Source Software </a:t>
            </a:r>
            <a:r>
              <a:rPr lang="en-US" dirty="0" smtClean="0"/>
              <a:t>GmbH</a:t>
            </a:r>
            <a:endParaRPr lang="el-GR" dirty="0" smtClean="0"/>
          </a:p>
          <a:p>
            <a:pPr lvl="1">
              <a:defRPr/>
            </a:pPr>
            <a:r>
              <a:rPr lang="el-GR" dirty="0" smtClean="0"/>
              <a:t>Υλοποίηση και των 4 υπηρεσιών </a:t>
            </a:r>
            <a:r>
              <a:rPr lang="en-US" dirty="0" smtClean="0"/>
              <a:t>(SOS, SAS, SPS, WNS)</a:t>
            </a:r>
          </a:p>
          <a:p>
            <a:pPr lvl="1">
              <a:defRPr/>
            </a:pPr>
            <a:r>
              <a:rPr lang="el-GR" dirty="0" smtClean="0"/>
              <a:t>Ανοιχτού κώδικα</a:t>
            </a:r>
            <a:r>
              <a:rPr lang="en-US" dirty="0" smtClean="0"/>
              <a:t> (Open source)</a:t>
            </a:r>
            <a:endParaRPr lang="el-GR" dirty="0" smtClean="0"/>
          </a:p>
          <a:p>
            <a:pPr lvl="1">
              <a:defRPr/>
            </a:pPr>
            <a:r>
              <a:rPr lang="el-GR" dirty="0" smtClean="0"/>
              <a:t>Άδεια </a:t>
            </a:r>
            <a:r>
              <a:rPr lang="en-US" dirty="0" smtClean="0"/>
              <a:t>GPL</a:t>
            </a:r>
            <a:endParaRPr lang="en-US" dirty="0"/>
          </a:p>
          <a:p>
            <a:pPr>
              <a:defRPr/>
            </a:pPr>
            <a:endParaRPr lang="el-G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Μελέτη Περίπτωσης</a:t>
            </a:r>
            <a:endParaRPr lang="el-GR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Σενάριο:</a:t>
            </a:r>
            <a:endParaRPr lang="el-GR" dirty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Παρακολούθηση θερμοκρασίας σε χώρο φύλαξης αγαθών π.χ. αποθήκη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Απαιτήσεις: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Δυνατότητα επερώτησης για μετρήσεις θερμοκρασίας με χρονικά κριτήρια ή για συγκεκριμένο αισθητήρα</a:t>
            </a:r>
            <a:endParaRPr lang="el-GR" dirty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Παρουσίαση μετρήσεων εποπτικά, π.χ. με γραφική παράσταση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Δυνατότητα ειδοποίησης με οπτικό τρόπο για συνθήκες θερμοκρασίας που ξεπερνούν επιθυμητά κριτήρια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Προδιαγραφές: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Χρήση πρότυπων υλοποιήσεων </a:t>
            </a:r>
            <a:r>
              <a:rPr lang="en-US" dirty="0" smtClean="0">
                <a:latin typeface="Arial" charset="0"/>
                <a:cs typeface="Arial" charset="0"/>
              </a:rPr>
              <a:t>SOS</a:t>
            </a:r>
            <a:r>
              <a:rPr lang="el-GR" dirty="0" smtClean="0">
                <a:latin typeface="Arial" charset="0"/>
                <a:cs typeface="Arial" charset="0"/>
              </a:rPr>
              <a:t> και </a:t>
            </a:r>
            <a:r>
              <a:rPr lang="en-US" dirty="0" smtClean="0">
                <a:latin typeface="Arial" charset="0"/>
                <a:cs typeface="Arial" charset="0"/>
              </a:rPr>
              <a:t>SAS</a:t>
            </a:r>
            <a:r>
              <a:rPr lang="el-GR" dirty="0" smtClean="0">
                <a:latin typeface="Arial" charset="0"/>
                <a:cs typeface="Arial" charset="0"/>
              </a:rPr>
              <a:t> από τη </a:t>
            </a:r>
            <a:r>
              <a:rPr lang="en-US" dirty="0" smtClean="0">
                <a:latin typeface="Arial" charset="0"/>
                <a:cs typeface="Arial" charset="0"/>
              </a:rPr>
              <a:t>52°North</a:t>
            </a:r>
            <a:endParaRPr lang="el-GR" dirty="0" smtClean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Ασύρματοι προγραμματιζόμενοι κόμβοι </a:t>
            </a:r>
            <a:r>
              <a:rPr lang="en-US" dirty="0" err="1" smtClean="0">
                <a:latin typeface="Arial" charset="0"/>
                <a:cs typeface="Arial" charset="0"/>
              </a:rPr>
              <a:t>SunSPOT</a:t>
            </a:r>
            <a:endParaRPr lang="el-GR" dirty="0" smtClean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Υλοποίηση σε </a:t>
            </a:r>
            <a:r>
              <a:rPr lang="en-US" dirty="0" smtClean="0">
                <a:latin typeface="Arial" charset="0"/>
                <a:cs typeface="Arial" charset="0"/>
              </a:rPr>
              <a:t>Java</a:t>
            </a:r>
            <a:r>
              <a:rPr lang="el-GR" dirty="0" smtClean="0">
                <a:latin typeface="Arial" charset="0"/>
                <a:cs typeface="Arial" charset="0"/>
              </a:rPr>
              <a:t>, με χρήση </a:t>
            </a:r>
            <a:r>
              <a:rPr lang="en-US" dirty="0" smtClean="0">
                <a:latin typeface="Arial" charset="0"/>
                <a:cs typeface="Arial" charset="0"/>
              </a:rPr>
              <a:t>Swing </a:t>
            </a:r>
            <a:r>
              <a:rPr lang="el-GR" dirty="0" smtClean="0">
                <a:latin typeface="Arial" charset="0"/>
                <a:cs typeface="Arial" charset="0"/>
              </a:rPr>
              <a:t>για γραφικές διεπαφές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SunSPOTs</a:t>
            </a:r>
            <a:endParaRPr lang="el-GR" dirty="0"/>
          </a:p>
        </p:txBody>
      </p:sp>
      <p:sp>
        <p:nvSpPr>
          <p:cNvPr id="21507" name="Content Placeholder 6"/>
          <p:cNvSpPr>
            <a:spLocks noGrp="1"/>
          </p:cNvSpPr>
          <p:nvPr>
            <p:ph idx="1"/>
          </p:nvPr>
        </p:nvSpPr>
        <p:spPr>
          <a:xfrm>
            <a:off x="3851275" y="1689100"/>
            <a:ext cx="4835525" cy="4187825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Sun Microsystems </a:t>
            </a:r>
            <a:r>
              <a:rPr lang="en-US" b="1" dirty="0" smtClean="0">
                <a:latin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cs typeface="Arial" charset="0"/>
              </a:rPr>
              <a:t>mall </a:t>
            </a:r>
            <a:r>
              <a:rPr lang="en-US" b="1" dirty="0" smtClean="0">
                <a:latin typeface="Arial" charset="0"/>
                <a:cs typeface="Arial" charset="0"/>
              </a:rPr>
              <a:t>P</a:t>
            </a:r>
            <a:r>
              <a:rPr lang="en-US" dirty="0" smtClean="0">
                <a:latin typeface="Arial" charset="0"/>
                <a:cs typeface="Arial" charset="0"/>
              </a:rPr>
              <a:t>rogrammable </a:t>
            </a:r>
            <a:r>
              <a:rPr lang="en-US" b="1" dirty="0" smtClean="0">
                <a:latin typeface="Arial" charset="0"/>
                <a:cs typeface="Arial" charset="0"/>
              </a:rPr>
              <a:t>O</a:t>
            </a:r>
            <a:r>
              <a:rPr lang="en-US" dirty="0" smtClean="0">
                <a:latin typeface="Arial" charset="0"/>
                <a:cs typeface="Arial" charset="0"/>
              </a:rPr>
              <a:t>bject </a:t>
            </a:r>
            <a:r>
              <a:rPr lang="en-US" b="1" dirty="0" smtClean="0">
                <a:latin typeface="Arial" charset="0"/>
                <a:cs typeface="Arial" charset="0"/>
              </a:rPr>
              <a:t>T</a:t>
            </a:r>
            <a:r>
              <a:rPr lang="en-US" dirty="0" smtClean="0">
                <a:latin typeface="Arial" charset="0"/>
                <a:cs typeface="Arial" charset="0"/>
              </a:rPr>
              <a:t>echnology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32-bit ARM920T, 180MHz, 512K RAM, 4MB Flash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Ασύρματη δικτύωση </a:t>
            </a:r>
            <a:r>
              <a:rPr lang="en-US" dirty="0" smtClean="0">
                <a:latin typeface="Arial" charset="0"/>
                <a:cs typeface="Arial" charset="0"/>
              </a:rPr>
              <a:t>IEEE 802</a:t>
            </a:r>
            <a:r>
              <a:rPr lang="el-GR" dirty="0" smtClean="0">
                <a:latin typeface="Arial" charset="0"/>
                <a:cs typeface="Arial" charset="0"/>
              </a:rPr>
              <a:t>.</a:t>
            </a:r>
            <a:r>
              <a:rPr lang="en-US" dirty="0" smtClean="0">
                <a:latin typeface="Arial" charset="0"/>
                <a:cs typeface="Arial" charset="0"/>
              </a:rPr>
              <a:t>15</a:t>
            </a:r>
            <a:r>
              <a:rPr lang="el-GR" dirty="0" smtClean="0">
                <a:latin typeface="Arial" charset="0"/>
                <a:cs typeface="Arial" charset="0"/>
              </a:rPr>
              <a:t>.</a:t>
            </a:r>
            <a:r>
              <a:rPr lang="en-US" dirty="0" smtClean="0">
                <a:latin typeface="Arial" charset="0"/>
                <a:cs typeface="Arial" charset="0"/>
              </a:rPr>
              <a:t>4, </a:t>
            </a:r>
            <a:r>
              <a:rPr lang="el-GR" dirty="0" smtClean="0">
                <a:latin typeface="Arial" charset="0"/>
                <a:cs typeface="Arial" charset="0"/>
              </a:rPr>
              <a:t>δρομολόγηση </a:t>
            </a:r>
            <a:r>
              <a:rPr lang="en-US" dirty="0" smtClean="0">
                <a:latin typeface="Arial" charset="0"/>
                <a:cs typeface="Arial" charset="0"/>
              </a:rPr>
              <a:t>AODV / LQRP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Ενσύρματη συνδεσιμότητα μέσω </a:t>
            </a:r>
            <a:r>
              <a:rPr lang="en-US" dirty="0" smtClean="0">
                <a:latin typeface="Arial" charset="0"/>
                <a:cs typeface="Arial" charset="0"/>
              </a:rPr>
              <a:t>USB</a:t>
            </a:r>
            <a:r>
              <a:rPr lang="el-GR" dirty="0" smtClean="0">
                <a:latin typeface="Arial" charset="0"/>
                <a:cs typeface="Arial" charset="0"/>
              </a:rPr>
              <a:t> και </a:t>
            </a:r>
            <a:r>
              <a:rPr lang="en-US" dirty="0" smtClean="0">
                <a:latin typeface="Arial" charset="0"/>
                <a:cs typeface="Arial" charset="0"/>
              </a:rPr>
              <a:t>serial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2 είδη: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Σταθμός βάσης</a:t>
            </a:r>
            <a:r>
              <a:rPr lang="en-US" dirty="0" smtClean="0">
                <a:latin typeface="Arial" charset="0"/>
                <a:cs typeface="Arial" charset="0"/>
              </a:rPr>
              <a:t> (</a:t>
            </a:r>
            <a:r>
              <a:rPr lang="en-US" dirty="0" err="1" smtClean="0">
                <a:latin typeface="Arial" charset="0"/>
                <a:cs typeface="Arial" charset="0"/>
              </a:rPr>
              <a:t>Basestation</a:t>
            </a:r>
            <a:r>
              <a:rPr lang="en-US" dirty="0" smtClean="0">
                <a:latin typeface="Arial" charset="0"/>
                <a:cs typeface="Arial" charset="0"/>
              </a:rPr>
              <a:t>)</a:t>
            </a:r>
            <a:endParaRPr lang="el-GR" dirty="0" smtClean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Free </a:t>
            </a:r>
            <a:r>
              <a:rPr lang="en-US" dirty="0">
                <a:latin typeface="Arial" charset="0"/>
                <a:cs typeface="Arial" charset="0"/>
              </a:rPr>
              <a:t>r</a:t>
            </a:r>
            <a:r>
              <a:rPr lang="en-US" dirty="0" smtClean="0">
                <a:latin typeface="Arial" charset="0"/>
                <a:cs typeface="Arial" charset="0"/>
              </a:rPr>
              <a:t>ange </a:t>
            </a:r>
            <a:r>
              <a:rPr lang="en-US" dirty="0" err="1" smtClean="0">
                <a:latin typeface="Arial" charset="0"/>
                <a:cs typeface="Arial" charset="0"/>
              </a:rPr>
              <a:t>SunSPOTs</a:t>
            </a:r>
            <a:endParaRPr lang="el-GR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Αισθητήρες: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Θερμοκρασίας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Φωτεινής έντασης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Επιταχυνσιόμετρο 3 αξόνων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Άμεση εκτέλεση Εικονικής Μηχανής</a:t>
            </a:r>
            <a:r>
              <a:rPr lang="en-US" dirty="0" smtClean="0">
                <a:latin typeface="Arial" charset="0"/>
                <a:cs typeface="Arial" charset="0"/>
              </a:rPr>
              <a:t> Java,</a:t>
            </a:r>
            <a:r>
              <a:rPr lang="el-GR" dirty="0" smtClean="0">
                <a:latin typeface="Arial" charset="0"/>
                <a:cs typeface="Arial" charset="0"/>
              </a:rPr>
              <a:t> με το όνομα </a:t>
            </a:r>
            <a:r>
              <a:rPr lang="en-US" dirty="0" smtClean="0">
                <a:latin typeface="Arial" charset="0"/>
                <a:cs typeface="Arial" charset="0"/>
              </a:rPr>
              <a:t>Squawk VM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Υποστήριξη </a:t>
            </a:r>
            <a:r>
              <a:rPr lang="en-US" dirty="0" smtClean="0">
                <a:latin typeface="Arial" charset="0"/>
                <a:cs typeface="Arial" charset="0"/>
              </a:rPr>
              <a:t>CLDC / MIDP</a:t>
            </a:r>
            <a:r>
              <a:rPr lang="el-GR" dirty="0" smtClean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Profile </a:t>
            </a:r>
            <a:r>
              <a:rPr lang="el-GR" dirty="0" smtClean="0">
                <a:latin typeface="Arial" charset="0"/>
                <a:cs typeface="Arial" charset="0"/>
              </a:rPr>
              <a:t>της </a:t>
            </a:r>
            <a:r>
              <a:rPr lang="en-US" dirty="0" smtClean="0">
                <a:latin typeface="Arial" charset="0"/>
                <a:cs typeface="Arial" charset="0"/>
              </a:rPr>
              <a:t>Java Micro Edition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Πλήρες </a:t>
            </a:r>
            <a:r>
              <a:rPr lang="en-US" dirty="0" smtClean="0">
                <a:latin typeface="Arial" charset="0"/>
                <a:cs typeface="Arial" charset="0"/>
              </a:rPr>
              <a:t>SDK</a:t>
            </a:r>
            <a:r>
              <a:rPr lang="el-GR" dirty="0" smtClean="0">
                <a:latin typeface="Arial" charset="0"/>
                <a:cs typeface="Arial" charset="0"/>
              </a:rPr>
              <a:t> από τη</a:t>
            </a:r>
            <a:r>
              <a:rPr lang="en-US" dirty="0" smtClean="0">
                <a:latin typeface="Arial" charset="0"/>
                <a:cs typeface="Arial" charset="0"/>
              </a:rPr>
              <a:t> Sun, </a:t>
            </a:r>
            <a:r>
              <a:rPr lang="el-GR" dirty="0" smtClean="0">
                <a:latin typeface="Arial" charset="0"/>
                <a:cs typeface="Arial" charset="0"/>
              </a:rPr>
              <a:t>τρέχουσα έκδοση: 5.0, περιλαμβάνει εργαλεία προσομοίωσης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pic>
        <p:nvPicPr>
          <p:cNvPr id="19460" name="Picture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16113"/>
            <a:ext cx="2924175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Τοπολογία Δικτύου</a:t>
            </a:r>
            <a:endParaRPr lang="el-GR" dirty="0"/>
          </a:p>
        </p:txBody>
      </p:sp>
      <p:pic>
        <p:nvPicPr>
          <p:cNvPr id="20483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84250" y="1973263"/>
            <a:ext cx="7221538" cy="3619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Συστατικά Υλοποίησης</a:t>
            </a:r>
            <a:endParaRPr lang="el-GR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Απαιτούμενα τη λειτουργία των </a:t>
            </a:r>
            <a:r>
              <a:rPr lang="en-US" dirty="0" smtClean="0">
                <a:latin typeface="Arial" charset="0"/>
                <a:cs typeface="Arial" charset="0"/>
              </a:rPr>
              <a:t>SWE</a:t>
            </a:r>
            <a:r>
              <a:rPr lang="el-GR" dirty="0" smtClean="0">
                <a:latin typeface="Arial" charset="0"/>
                <a:cs typeface="Arial" charset="0"/>
              </a:rPr>
              <a:t> υπηρεσιών: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Πρότυπες υλοποιήσεις </a:t>
            </a:r>
            <a:r>
              <a:rPr lang="en-US" dirty="0" smtClean="0">
                <a:latin typeface="Arial" charset="0"/>
                <a:cs typeface="Arial" charset="0"/>
              </a:rPr>
              <a:t>SOS</a:t>
            </a:r>
            <a:r>
              <a:rPr lang="el-GR" dirty="0" smtClean="0">
                <a:latin typeface="Arial" charset="0"/>
                <a:cs typeface="Arial" charset="0"/>
              </a:rPr>
              <a:t> και </a:t>
            </a:r>
            <a:r>
              <a:rPr lang="en-US" dirty="0" smtClean="0">
                <a:latin typeface="Arial" charset="0"/>
                <a:cs typeface="Arial" charset="0"/>
              </a:rPr>
              <a:t>SAS</a:t>
            </a:r>
            <a:r>
              <a:rPr lang="el-GR" dirty="0" smtClean="0">
                <a:latin typeface="Arial" charset="0"/>
                <a:cs typeface="Arial" charset="0"/>
              </a:rPr>
              <a:t> της </a:t>
            </a:r>
            <a:r>
              <a:rPr lang="en-US" dirty="0" smtClean="0">
                <a:latin typeface="Arial" charset="0"/>
                <a:cs typeface="Arial" charset="0"/>
              </a:rPr>
              <a:t>52°North</a:t>
            </a:r>
            <a:endParaRPr lang="el-GR" dirty="0" smtClean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PostgreSQL</a:t>
            </a:r>
            <a:r>
              <a:rPr lang="en-US" dirty="0" smtClean="0">
                <a:latin typeface="Arial" charset="0"/>
                <a:cs typeface="Arial" charset="0"/>
              </a:rPr>
              <a:t> Database Server</a:t>
            </a:r>
            <a:r>
              <a:rPr lang="el-GR" dirty="0" smtClean="0">
                <a:latin typeface="Arial" charset="0"/>
                <a:cs typeface="Arial" charset="0"/>
              </a:rPr>
              <a:t>, με χωρικές επεκτάσεις </a:t>
            </a:r>
            <a:r>
              <a:rPr lang="en-US" dirty="0" smtClean="0">
                <a:latin typeface="Arial" charset="0"/>
                <a:cs typeface="Arial" charset="0"/>
              </a:rPr>
              <a:t>(</a:t>
            </a:r>
            <a:r>
              <a:rPr lang="en-US" dirty="0" err="1" smtClean="0">
                <a:latin typeface="Arial" charset="0"/>
                <a:cs typeface="Arial" charset="0"/>
              </a:rPr>
              <a:t>PostGIS</a:t>
            </a:r>
            <a:r>
              <a:rPr lang="en-US" dirty="0" smtClean="0">
                <a:latin typeface="Arial" charset="0"/>
                <a:cs typeface="Arial" charset="0"/>
              </a:rPr>
              <a:t> Spatial </a:t>
            </a:r>
            <a:r>
              <a:rPr lang="en-US" dirty="0" err="1" smtClean="0">
                <a:latin typeface="Arial" charset="0"/>
                <a:cs typeface="Arial" charset="0"/>
              </a:rPr>
              <a:t>Extentions</a:t>
            </a:r>
            <a:r>
              <a:rPr lang="en-US" dirty="0" smtClean="0">
                <a:latin typeface="Arial" charset="0"/>
                <a:cs typeface="Arial" charset="0"/>
              </a:rPr>
              <a:t>)</a:t>
            </a:r>
          </a:p>
          <a:p>
            <a:pPr lvl="1"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Openfire</a:t>
            </a:r>
            <a:r>
              <a:rPr lang="en-US" dirty="0" smtClean="0">
                <a:latin typeface="Arial" charset="0"/>
                <a:cs typeface="Arial" charset="0"/>
              </a:rPr>
              <a:t> XMPP Server</a:t>
            </a:r>
            <a:endParaRPr lang="el-GR" dirty="0" smtClean="0">
              <a:latin typeface="Arial" charset="0"/>
              <a:cs typeface="Arial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l-GR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Υλοποιημένα ειδικά </a:t>
            </a:r>
            <a:r>
              <a:rPr lang="el-GR" dirty="0">
                <a:latin typeface="Arial" charset="0"/>
                <a:cs typeface="Arial" charset="0"/>
              </a:rPr>
              <a:t>για αυτήν </a:t>
            </a:r>
            <a:r>
              <a:rPr lang="el-GR" dirty="0" smtClean="0">
                <a:latin typeface="Arial" charset="0"/>
                <a:cs typeface="Arial" charset="0"/>
              </a:rPr>
              <a:t>τη μελέτη:</a:t>
            </a:r>
            <a:endParaRPr lang="en-US" dirty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SunSPOT</a:t>
            </a:r>
            <a:r>
              <a:rPr lang="en-US" dirty="0" smtClean="0">
                <a:latin typeface="Arial" charset="0"/>
                <a:cs typeface="Arial" charset="0"/>
              </a:rPr>
              <a:t> Connector Host Application</a:t>
            </a:r>
          </a:p>
          <a:p>
            <a:pPr lvl="1"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SunSPOT</a:t>
            </a:r>
            <a:r>
              <a:rPr lang="en-US" dirty="0" smtClean="0">
                <a:latin typeface="Arial" charset="0"/>
                <a:cs typeface="Arial" charset="0"/>
              </a:rPr>
              <a:t> Application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Client GUI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User Utility Libraries</a:t>
            </a:r>
            <a:endParaRPr lang="el-G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Λογισμικά, Βιβλιοθήκες και</a:t>
            </a:r>
            <a:r>
              <a:rPr lang="en-US" dirty="0" smtClean="0"/>
              <a:t> </a:t>
            </a:r>
            <a:r>
              <a:rPr lang="el-GR" dirty="0" smtClean="0"/>
              <a:t>Εργαλεία</a:t>
            </a:r>
            <a:endParaRPr lang="el-GR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Apache Tomcat Servlet Container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Smack XMPP API</a:t>
            </a:r>
          </a:p>
          <a:p>
            <a:pPr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Joda</a:t>
            </a:r>
            <a:r>
              <a:rPr lang="en-US" dirty="0" smtClean="0">
                <a:latin typeface="Arial" charset="0"/>
                <a:cs typeface="Arial" charset="0"/>
              </a:rPr>
              <a:t> Time API (ISO8601 compliant)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SUN </a:t>
            </a:r>
            <a:r>
              <a:rPr lang="en-US" dirty="0" err="1" smtClean="0">
                <a:latin typeface="Arial" charset="0"/>
                <a:cs typeface="Arial" charset="0"/>
              </a:rPr>
              <a:t>Netbeans</a:t>
            </a:r>
            <a:r>
              <a:rPr lang="en-US" dirty="0" smtClean="0">
                <a:latin typeface="Arial" charset="0"/>
                <a:cs typeface="Arial" charset="0"/>
              </a:rPr>
              <a:t> IDE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Java Platform Standard Edition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Java Platform Micro Edition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Apache Ant </a:t>
            </a:r>
            <a:r>
              <a:rPr lang="el-GR" dirty="0" smtClean="0">
                <a:latin typeface="Arial" charset="0"/>
                <a:cs typeface="Arial" charset="0"/>
              </a:rPr>
              <a:t>και </a:t>
            </a:r>
            <a:r>
              <a:rPr lang="en-US" dirty="0" smtClean="0">
                <a:latin typeface="Arial" charset="0"/>
                <a:cs typeface="Arial" charset="0"/>
              </a:rPr>
              <a:t>Maven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Apache </a:t>
            </a:r>
            <a:r>
              <a:rPr lang="en-US" dirty="0" err="1" smtClean="0">
                <a:latin typeface="Arial" charset="0"/>
                <a:cs typeface="Arial" charset="0"/>
              </a:rPr>
              <a:t>XMLBeans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SunSPOT</a:t>
            </a:r>
            <a:r>
              <a:rPr lang="en-US" dirty="0" smtClean="0">
                <a:latin typeface="Arial" charset="0"/>
                <a:cs typeface="Arial" charset="0"/>
              </a:rPr>
              <a:t> API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SUN Swing </a:t>
            </a:r>
            <a:r>
              <a:rPr lang="el-GR" dirty="0" smtClean="0">
                <a:latin typeface="Arial" charset="0"/>
                <a:cs typeface="Arial" charset="0"/>
              </a:rPr>
              <a:t>και </a:t>
            </a:r>
            <a:r>
              <a:rPr lang="en-US" dirty="0" smtClean="0">
                <a:latin typeface="Arial" charset="0"/>
                <a:cs typeface="Arial" charset="0"/>
              </a:rPr>
              <a:t>AWT</a:t>
            </a:r>
          </a:p>
          <a:p>
            <a:pPr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JFreeChart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l-GR" dirty="0" smtClean="0">
                <a:latin typeface="Arial" charset="0"/>
                <a:cs typeface="Arial" charset="0"/>
              </a:rPr>
              <a:t>και </a:t>
            </a:r>
            <a:r>
              <a:rPr lang="en-US" dirty="0" err="1" smtClean="0">
                <a:latin typeface="Arial" charset="0"/>
                <a:cs typeface="Arial" charset="0"/>
              </a:rPr>
              <a:t>JCommon</a:t>
            </a:r>
            <a:endParaRPr lang="el-G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Κλάση </a:t>
            </a:r>
            <a:r>
              <a:rPr lang="en-US" dirty="0" err="1" smtClean="0"/>
              <a:t>SunSpotMsg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275" y="1689100"/>
            <a:ext cx="4835525" cy="418782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l-GR" dirty="0" smtClean="0"/>
              <a:t>Διεπαφή μεταξύ </a:t>
            </a:r>
            <a:r>
              <a:rPr lang="en-US" dirty="0" smtClean="0"/>
              <a:t>Connector </a:t>
            </a:r>
            <a:r>
              <a:rPr lang="el-GR" dirty="0" smtClean="0"/>
              <a:t>και κόμβων </a:t>
            </a:r>
            <a:r>
              <a:rPr lang="en-US" dirty="0" err="1" smtClean="0"/>
              <a:t>SunSPOT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Custom </a:t>
            </a:r>
            <a:r>
              <a:rPr lang="el-GR" dirty="0" smtClean="0"/>
              <a:t>μήνυμα </a:t>
            </a:r>
            <a:r>
              <a:rPr lang="en-US" dirty="0" err="1" smtClean="0"/>
              <a:t>SunSpotMsg</a:t>
            </a:r>
            <a:r>
              <a:rPr lang="el-GR" dirty="0" smtClean="0"/>
              <a:t> με τύπους:</a:t>
            </a:r>
          </a:p>
          <a:p>
            <a:pPr lvl="1">
              <a:defRPr/>
            </a:pPr>
            <a:r>
              <a:rPr lang="en-US" dirty="0" smtClean="0"/>
              <a:t>MSG_TYPE_REG_REQ</a:t>
            </a:r>
          </a:p>
          <a:p>
            <a:pPr lvl="1">
              <a:defRPr/>
            </a:pPr>
            <a:r>
              <a:rPr lang="en-US" dirty="0" smtClean="0"/>
              <a:t>MSG_TYPE_RE_RESP</a:t>
            </a:r>
          </a:p>
          <a:p>
            <a:pPr lvl="2">
              <a:defRPr/>
            </a:pPr>
            <a:r>
              <a:rPr lang="en-US" dirty="0" smtClean="0"/>
              <a:t>REGISTERED_OK</a:t>
            </a:r>
          </a:p>
          <a:p>
            <a:pPr lvl="2">
              <a:defRPr/>
            </a:pPr>
            <a:r>
              <a:rPr lang="en-US" dirty="0" smtClean="0"/>
              <a:t>REGISTER_FAIL</a:t>
            </a:r>
          </a:p>
          <a:p>
            <a:pPr lvl="1">
              <a:defRPr/>
            </a:pPr>
            <a:r>
              <a:rPr lang="en-US" dirty="0" smtClean="0"/>
              <a:t>MSG_TYPE_READING</a:t>
            </a:r>
          </a:p>
          <a:p>
            <a:pPr>
              <a:defRPr/>
            </a:pPr>
            <a:r>
              <a:rPr lang="el-GR" dirty="0" smtClean="0"/>
              <a:t>Ωφέλιμος χώρος ενός δεκαδικού διπλής ακριβείας </a:t>
            </a:r>
            <a:r>
              <a:rPr lang="en-US" dirty="0" smtClean="0"/>
              <a:t>(double)</a:t>
            </a:r>
            <a:r>
              <a:rPr lang="el-GR" dirty="0"/>
              <a:t> </a:t>
            </a:r>
            <a:r>
              <a:rPr lang="el-GR" dirty="0" smtClean="0"/>
              <a:t>για τιμές μετρήσεων</a:t>
            </a:r>
          </a:p>
        </p:txBody>
      </p:sp>
      <p:pic>
        <p:nvPicPr>
          <p:cNvPr id="23556" name="Picture 2" descr="C:\Users\Mark\Desktop\SunSpotMs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758950"/>
            <a:ext cx="2366963" cy="383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SunSPOT</a:t>
            </a:r>
            <a:r>
              <a:rPr lang="en-US" dirty="0" smtClean="0"/>
              <a:t> Connector</a:t>
            </a:r>
            <a:endParaRPr lang="el-GR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3108325"/>
          </a:xfrm>
        </p:spPr>
        <p:txBody>
          <a:bodyPr/>
          <a:lstStyle/>
          <a:p>
            <a:r>
              <a:rPr lang="el-GR" sz="1600" smtClean="0">
                <a:latin typeface="Arial" charset="0"/>
                <a:cs typeface="Arial" charset="0"/>
              </a:rPr>
              <a:t>Διεπάφη μεταξύ των </a:t>
            </a:r>
            <a:r>
              <a:rPr lang="en-US" sz="1600" smtClean="0">
                <a:latin typeface="Arial" charset="0"/>
                <a:cs typeface="Arial" charset="0"/>
              </a:rPr>
              <a:t>SunSPOTs</a:t>
            </a:r>
            <a:r>
              <a:rPr lang="el-GR" sz="1600" smtClean="0">
                <a:latin typeface="Arial" charset="0"/>
                <a:cs typeface="Arial" charset="0"/>
              </a:rPr>
              <a:t> και των υπηρεσιών </a:t>
            </a:r>
            <a:r>
              <a:rPr lang="en-US" sz="1600" smtClean="0">
                <a:latin typeface="Arial" charset="0"/>
                <a:cs typeface="Arial" charset="0"/>
              </a:rPr>
              <a:t>SOS </a:t>
            </a:r>
            <a:r>
              <a:rPr lang="el-GR" sz="1600" smtClean="0">
                <a:latin typeface="Arial" charset="0"/>
                <a:cs typeface="Arial" charset="0"/>
              </a:rPr>
              <a:t>και </a:t>
            </a:r>
            <a:r>
              <a:rPr lang="en-US" sz="1600" smtClean="0">
                <a:latin typeface="Arial" charset="0"/>
                <a:cs typeface="Arial" charset="0"/>
              </a:rPr>
              <a:t>SAS</a:t>
            </a:r>
          </a:p>
          <a:p>
            <a:r>
              <a:rPr lang="el-GR" sz="1600" smtClean="0">
                <a:latin typeface="Arial" charset="0"/>
                <a:cs typeface="Arial" charset="0"/>
              </a:rPr>
              <a:t>Διαθέτει πρόσβαση στην πλήρη λειτουργικότητα της </a:t>
            </a:r>
            <a:r>
              <a:rPr lang="en-US" sz="1600" smtClean="0">
                <a:latin typeface="Arial" charset="0"/>
                <a:cs typeface="Arial" charset="0"/>
              </a:rPr>
              <a:t>Java Standard Edition, </a:t>
            </a:r>
            <a:r>
              <a:rPr lang="el-GR" sz="1600" smtClean="0">
                <a:latin typeface="Arial" charset="0"/>
                <a:cs typeface="Arial" charset="0"/>
              </a:rPr>
              <a:t>και σε ένα υποσύνολο της </a:t>
            </a:r>
            <a:r>
              <a:rPr lang="en-US" sz="1600" smtClean="0">
                <a:latin typeface="Arial" charset="0"/>
                <a:cs typeface="Arial" charset="0"/>
              </a:rPr>
              <a:t>Micro Edition </a:t>
            </a:r>
            <a:r>
              <a:rPr lang="el-GR" sz="1600" smtClean="0">
                <a:latin typeface="Arial" charset="0"/>
                <a:cs typeface="Arial" charset="0"/>
              </a:rPr>
              <a:t>για την επικοινωνία με τα </a:t>
            </a:r>
            <a:r>
              <a:rPr lang="en-US" sz="1600" smtClean="0">
                <a:latin typeface="Arial" charset="0"/>
                <a:cs typeface="Arial" charset="0"/>
              </a:rPr>
              <a:t>SunSPOT</a:t>
            </a:r>
          </a:p>
          <a:p>
            <a:r>
              <a:rPr lang="el-GR" sz="1600" smtClean="0">
                <a:latin typeface="Arial" charset="0"/>
                <a:cs typeface="Arial" charset="0"/>
              </a:rPr>
              <a:t>Μετάφραση των μηνυμάτων από το </a:t>
            </a:r>
            <a:r>
              <a:rPr lang="en-US" sz="1600" smtClean="0">
                <a:latin typeface="Arial" charset="0"/>
                <a:cs typeface="Arial" charset="0"/>
              </a:rPr>
              <a:t>custom SunSpotMsg</a:t>
            </a:r>
            <a:r>
              <a:rPr lang="el-GR" sz="1600" smtClean="0">
                <a:latin typeface="Arial" charset="0"/>
                <a:cs typeface="Arial" charset="0"/>
              </a:rPr>
              <a:t> στα προτυποποιημένα μηνύματα </a:t>
            </a:r>
            <a:r>
              <a:rPr lang="en-US" sz="1600" smtClean="0">
                <a:latin typeface="Arial" charset="0"/>
                <a:cs typeface="Arial" charset="0"/>
              </a:rPr>
              <a:t>XML RegisterSensor, InsertObservation, Advertise</a:t>
            </a:r>
            <a:r>
              <a:rPr lang="el-GR" sz="1600" smtClean="0">
                <a:latin typeface="Arial" charset="0"/>
                <a:cs typeface="Arial" charset="0"/>
              </a:rPr>
              <a:t> του </a:t>
            </a:r>
            <a:r>
              <a:rPr lang="en-US" sz="1600" smtClean="0">
                <a:latin typeface="Arial" charset="0"/>
                <a:cs typeface="Arial" charset="0"/>
              </a:rPr>
              <a:t>SWE</a:t>
            </a:r>
          </a:p>
          <a:p>
            <a:r>
              <a:rPr lang="el-GR" sz="1600" smtClean="0">
                <a:latin typeface="Arial" charset="0"/>
                <a:cs typeface="Arial" charset="0"/>
              </a:rPr>
              <a:t>Προτιμήθηκε αυτός ο κεντρικοποιημένος σχεδιασμός λόγω αυξημένης υπολογιστικής ισχύος και ευελιξίας του υπολογιστή στον οποίο φιλοξενείται, έναντι των περιορισμών των </a:t>
            </a:r>
            <a:r>
              <a:rPr lang="en-US" sz="1600" smtClean="0">
                <a:latin typeface="Arial" charset="0"/>
                <a:cs typeface="Arial" charset="0"/>
              </a:rPr>
              <a:t>SunSPOT</a:t>
            </a:r>
          </a:p>
          <a:p>
            <a:r>
              <a:rPr lang="el-GR" sz="1600" smtClean="0">
                <a:latin typeface="Arial" charset="0"/>
                <a:cs typeface="Arial" charset="0"/>
              </a:rPr>
              <a:t>Πολυνημάτική υλοποίηση με ένα νήμα </a:t>
            </a:r>
            <a:r>
              <a:rPr lang="en-US" sz="1600" smtClean="0">
                <a:latin typeface="Arial" charset="0"/>
                <a:cs typeface="Arial" charset="0"/>
              </a:rPr>
              <a:t>PacketListener</a:t>
            </a:r>
            <a:r>
              <a:rPr lang="el-GR" sz="1600" smtClean="0">
                <a:latin typeface="Arial" charset="0"/>
                <a:cs typeface="Arial" charset="0"/>
              </a:rPr>
              <a:t> και πολλαπλά νήματα </a:t>
            </a:r>
            <a:r>
              <a:rPr lang="en-US" sz="1600" smtClean="0">
                <a:latin typeface="Arial" charset="0"/>
                <a:cs typeface="Arial" charset="0"/>
              </a:rPr>
              <a:t>MessageHandler</a:t>
            </a:r>
            <a:r>
              <a:rPr lang="el-GR" sz="1600" smtClean="0">
                <a:latin typeface="Arial" charset="0"/>
                <a:cs typeface="Arial" charset="0"/>
              </a:rPr>
              <a:t> για την επεξεργασία κάθε εισερχόμενου </a:t>
            </a:r>
            <a:r>
              <a:rPr lang="en-US" sz="1600" smtClean="0">
                <a:latin typeface="Arial" charset="0"/>
                <a:cs typeface="Arial" charset="0"/>
              </a:rPr>
              <a:t>SunSpotMsg</a:t>
            </a:r>
            <a:endParaRPr lang="el-GR" sz="1600" smtClean="0">
              <a:latin typeface="Arial" charset="0"/>
              <a:cs typeface="Arial" charset="0"/>
            </a:endParaRPr>
          </a:p>
          <a:p>
            <a:r>
              <a:rPr lang="el-GR" sz="1600" smtClean="0">
                <a:latin typeface="Arial" charset="0"/>
                <a:cs typeface="Arial" charset="0"/>
              </a:rPr>
              <a:t>Απλή διεπαφή χρήστη:</a:t>
            </a:r>
            <a:endParaRPr lang="en-US" sz="1600" smtClean="0">
              <a:latin typeface="Arial" charset="0"/>
              <a:cs typeface="Arial" charset="0"/>
            </a:endParaRPr>
          </a:p>
          <a:p>
            <a:endParaRPr lang="el-GR" sz="1600" smtClean="0">
              <a:latin typeface="Arial" charset="0"/>
              <a:cs typeface="Arial" charset="0"/>
            </a:endParaRPr>
          </a:p>
        </p:txBody>
      </p:sp>
      <p:pic>
        <p:nvPicPr>
          <p:cNvPr id="24580" name="Picture 4" descr="C:\Users\Mark\Desktop\sunspotsweconnector_gu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4724400"/>
            <a:ext cx="305593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‘Εξυπνοι Αισθητήρες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l-GR" dirty="0" smtClean="0"/>
              <a:t>Αισθητήρες</a:t>
            </a:r>
            <a:r>
              <a:rPr lang="en-US" dirty="0" smtClean="0"/>
              <a:t> -</a:t>
            </a:r>
            <a:r>
              <a:rPr lang="el-GR" dirty="0" smtClean="0"/>
              <a:t> βρίσκονται παντού!</a:t>
            </a:r>
          </a:p>
          <a:p>
            <a:pPr>
              <a:defRPr/>
            </a:pPr>
            <a:r>
              <a:rPr lang="el-GR" b="1" dirty="0" smtClean="0"/>
              <a:t>Έξυπνοι αισθητήρες:</a:t>
            </a:r>
            <a:r>
              <a:rPr lang="el-GR" dirty="0" smtClean="0"/>
              <a:t> αισθητήριοι κόμβιοι εφοδιασμένοι με επεξεργαστική ισχύ</a:t>
            </a:r>
          </a:p>
          <a:p>
            <a:pPr lvl="1"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Δυνατότητες επεξεργασίας μετρήσεων</a:t>
            </a:r>
          </a:p>
          <a:p>
            <a:pPr lvl="1"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Δυνατότητες δικτύωσης</a:t>
            </a:r>
          </a:p>
          <a:p>
            <a:pPr lvl="1"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Υποστήριξη ακόμα και μικρών λειτουργικών συστημάτων</a:t>
            </a:r>
          </a:p>
          <a:p>
            <a:pPr>
              <a:defRPr/>
            </a:pPr>
            <a:r>
              <a:rPr lang="en-US" b="1" dirty="0" smtClean="0"/>
              <a:t>“Internet of Things”</a:t>
            </a:r>
            <a:r>
              <a:rPr lang="el-GR" b="1" dirty="0" smtClean="0"/>
              <a:t>:</a:t>
            </a:r>
            <a:r>
              <a:rPr lang="el-GR" dirty="0" smtClean="0"/>
              <a:t> όραμα κατά το οποίο κάθε συσκευή οσοδήποτε μικρή θα είναι εν δυνάμει «διευθυνσιοδοτήσιμη» </a:t>
            </a:r>
            <a:r>
              <a:rPr lang="en-US" dirty="0" smtClean="0"/>
              <a:t>(addressable)</a:t>
            </a:r>
            <a:r>
              <a:rPr lang="el-GR" dirty="0" smtClean="0"/>
              <a:t> στο </a:t>
            </a:r>
            <a:r>
              <a:rPr lang="en-US" dirty="0" smtClean="0"/>
              <a:t>Internet</a:t>
            </a:r>
          </a:p>
          <a:p>
            <a:pPr>
              <a:defRPr/>
            </a:pPr>
            <a:r>
              <a:rPr lang="en-US" b="1" dirty="0" smtClean="0"/>
              <a:t>Sensor Web</a:t>
            </a:r>
            <a:r>
              <a:rPr lang="el-GR" b="1" dirty="0" smtClean="0"/>
              <a:t>: </a:t>
            </a:r>
            <a:r>
              <a:rPr lang="el-GR" dirty="0" smtClean="0"/>
              <a:t>Σύμπραξη υποδομών αισθητήρων με τις τεχνολογίες του</a:t>
            </a:r>
            <a:r>
              <a:rPr lang="en-US" dirty="0" smtClean="0"/>
              <a:t> Web</a:t>
            </a:r>
            <a:r>
              <a:rPr lang="el-GR" dirty="0" smtClean="0"/>
              <a:t> για την παροχή </a:t>
            </a:r>
            <a:r>
              <a:rPr lang="en-US" dirty="0" smtClean="0"/>
              <a:t>GIS</a:t>
            </a:r>
            <a:r>
              <a:rPr lang="el-GR" dirty="0" smtClean="0"/>
              <a:t> και </a:t>
            </a:r>
            <a:r>
              <a:rPr lang="en-US" dirty="0" smtClean="0"/>
              <a:t>LBS</a:t>
            </a:r>
            <a:r>
              <a:rPr lang="el-GR" dirty="0" smtClean="0"/>
              <a:t> </a:t>
            </a:r>
            <a:r>
              <a:rPr lang="en-US" dirty="0" smtClean="0"/>
              <a:t>(Sensor data</a:t>
            </a:r>
            <a:r>
              <a:rPr lang="el-GR" dirty="0" smtClean="0"/>
              <a:t> ως πόρος του </a:t>
            </a:r>
            <a:r>
              <a:rPr lang="en-US" dirty="0" smtClean="0"/>
              <a:t>Web)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SunSPOT</a:t>
            </a:r>
            <a:r>
              <a:rPr lang="en-US" dirty="0" smtClean="0"/>
              <a:t> </a:t>
            </a:r>
            <a:r>
              <a:rPr lang="en-US" dirty="0" err="1" smtClean="0"/>
              <a:t>Midlet</a:t>
            </a:r>
            <a:endParaRPr lang="el-GR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Midlet</a:t>
            </a:r>
            <a:r>
              <a:rPr lang="en-US" dirty="0" smtClean="0">
                <a:latin typeface="Arial" charset="0"/>
                <a:cs typeface="Arial" charset="0"/>
              </a:rPr>
              <a:t>: </a:t>
            </a:r>
            <a:r>
              <a:rPr lang="el-GR" dirty="0" smtClean="0">
                <a:latin typeface="Arial" charset="0"/>
                <a:cs typeface="Arial" charset="0"/>
              </a:rPr>
              <a:t>βασική κλάση εφαρμογής του </a:t>
            </a:r>
            <a:r>
              <a:rPr lang="en-US" dirty="0" smtClean="0">
                <a:latin typeface="Arial" charset="0"/>
                <a:cs typeface="Arial" charset="0"/>
              </a:rPr>
              <a:t>MIDP Profile </a:t>
            </a:r>
            <a:r>
              <a:rPr lang="el-GR" dirty="0" smtClean="0">
                <a:latin typeface="Arial" charset="0"/>
                <a:cs typeface="Arial" charset="0"/>
              </a:rPr>
              <a:t>της </a:t>
            </a:r>
            <a:r>
              <a:rPr lang="en-US" dirty="0" smtClean="0">
                <a:latin typeface="Arial" charset="0"/>
                <a:cs typeface="Arial" charset="0"/>
              </a:rPr>
              <a:t>Java Micro Edition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Κατά την εκκίνηση αποστέλλεται αίτηση </a:t>
            </a:r>
            <a:r>
              <a:rPr lang="en-US" dirty="0" smtClean="0">
                <a:latin typeface="Arial" charset="0"/>
                <a:cs typeface="Arial" charset="0"/>
              </a:rPr>
              <a:t>MSG_TYPE_REG_RESP</a:t>
            </a:r>
            <a:r>
              <a:rPr lang="el-GR" dirty="0" smtClean="0">
                <a:latin typeface="Arial" charset="0"/>
                <a:cs typeface="Arial" charset="0"/>
              </a:rPr>
              <a:t> προς τον </a:t>
            </a:r>
            <a:r>
              <a:rPr lang="en-US" dirty="0" smtClean="0">
                <a:latin typeface="Arial" charset="0"/>
                <a:cs typeface="Arial" charset="0"/>
              </a:rPr>
              <a:t>Connector</a:t>
            </a:r>
            <a:endParaRPr lang="el-GR" dirty="0" smtClean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Σε περίπτωση επιτυχίας, μετάβαση σε κατάσταση δειγματοληψίας ανά 30 δευτερόλεπτα και αποστολής στον </a:t>
            </a:r>
            <a:r>
              <a:rPr lang="en-US" dirty="0" smtClean="0">
                <a:latin typeface="Arial" charset="0"/>
                <a:cs typeface="Arial" charset="0"/>
              </a:rPr>
              <a:t>Connector</a:t>
            </a:r>
            <a:r>
              <a:rPr lang="el-GR" dirty="0" smtClean="0">
                <a:latin typeface="Arial" charset="0"/>
                <a:cs typeface="Arial" charset="0"/>
              </a:rPr>
              <a:t> μέσω </a:t>
            </a:r>
            <a:r>
              <a:rPr lang="en-US" dirty="0" err="1" smtClean="0">
                <a:latin typeface="Arial" charset="0"/>
                <a:cs typeface="Arial" charset="0"/>
              </a:rPr>
              <a:t>SunSpotMsg</a:t>
            </a:r>
            <a:r>
              <a:rPr lang="el-GR" dirty="0" smtClean="0">
                <a:latin typeface="Arial" charset="0"/>
                <a:cs typeface="Arial" charset="0"/>
              </a:rPr>
              <a:t> με τύπο</a:t>
            </a:r>
            <a:r>
              <a:rPr lang="en-US" dirty="0" smtClean="0">
                <a:latin typeface="Arial" charset="0"/>
                <a:cs typeface="Arial" charset="0"/>
              </a:rPr>
              <a:t> MSG_TYPE_READING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Σε περίπτωση αποτυχίας εγγραφής, τερματισμός του </a:t>
            </a:r>
            <a:r>
              <a:rPr lang="en-US" dirty="0" err="1" smtClean="0">
                <a:latin typeface="Arial" charset="0"/>
                <a:cs typeface="Arial" charset="0"/>
              </a:rPr>
              <a:t>Midlet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Φωτεινές ενδείξεις από τα </a:t>
            </a:r>
            <a:r>
              <a:rPr lang="en-US" dirty="0" smtClean="0">
                <a:latin typeface="Arial" charset="0"/>
                <a:cs typeface="Arial" charset="0"/>
              </a:rPr>
              <a:t>LED</a:t>
            </a:r>
            <a:r>
              <a:rPr lang="el-GR" dirty="0" smtClean="0">
                <a:latin typeface="Arial" charset="0"/>
                <a:cs typeface="Arial" charset="0"/>
              </a:rPr>
              <a:t> ειδοποιούν για κάθε στάδιο λειτουργίας: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Επιτυχής εγγραφή: πράσινο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Αποτυχής εγγραφή: κόκκινο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Δειγματοληψία</a:t>
            </a:r>
            <a:r>
              <a:rPr lang="el-GR" smtClean="0">
                <a:latin typeface="Arial" charset="0"/>
                <a:cs typeface="Arial" charset="0"/>
              </a:rPr>
              <a:t>: μπλε</a:t>
            </a:r>
            <a:endParaRPr lang="el-G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Εφαρμογή του πελάτη</a:t>
            </a:r>
            <a:endParaRPr lang="el-GR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l-GR" sz="1800" smtClean="0">
                <a:latin typeface="Arial" charset="0"/>
                <a:cs typeface="Arial" charset="0"/>
              </a:rPr>
              <a:t>Πλήρως </a:t>
            </a:r>
            <a:r>
              <a:rPr lang="en-US" sz="1800" smtClean="0">
                <a:latin typeface="Arial" charset="0"/>
                <a:cs typeface="Arial" charset="0"/>
              </a:rPr>
              <a:t>Java Standard Edition </a:t>
            </a:r>
            <a:r>
              <a:rPr lang="el-GR" sz="1800" smtClean="0">
                <a:latin typeface="Arial" charset="0"/>
                <a:cs typeface="Arial" charset="0"/>
              </a:rPr>
              <a:t>εφαρμογή με χρήση </a:t>
            </a:r>
            <a:r>
              <a:rPr lang="en-US" sz="1800" smtClean="0">
                <a:latin typeface="Arial" charset="0"/>
                <a:cs typeface="Arial" charset="0"/>
              </a:rPr>
              <a:t>Swing </a:t>
            </a:r>
            <a:r>
              <a:rPr lang="el-GR" sz="1800" smtClean="0">
                <a:latin typeface="Arial" charset="0"/>
                <a:cs typeface="Arial" charset="0"/>
              </a:rPr>
              <a:t>και </a:t>
            </a:r>
            <a:r>
              <a:rPr lang="en-US" sz="1800" smtClean="0">
                <a:latin typeface="Arial" charset="0"/>
                <a:cs typeface="Arial" charset="0"/>
              </a:rPr>
              <a:t>AWT</a:t>
            </a:r>
            <a:r>
              <a:rPr lang="el-GR" sz="1800" smtClean="0">
                <a:latin typeface="Arial" charset="0"/>
                <a:cs typeface="Arial" charset="0"/>
              </a:rPr>
              <a:t> για τη γραφική διεπαφή χρήστη </a:t>
            </a:r>
            <a:r>
              <a:rPr lang="en-US" sz="1800" smtClean="0">
                <a:latin typeface="Arial" charset="0"/>
                <a:cs typeface="Arial" charset="0"/>
              </a:rPr>
              <a:t>(GUI)</a:t>
            </a:r>
          </a:p>
          <a:p>
            <a:pPr>
              <a:defRPr/>
            </a:pPr>
            <a:r>
              <a:rPr lang="el-GR" sz="1800" smtClean="0">
                <a:latin typeface="Arial" charset="0"/>
                <a:cs typeface="Arial" charset="0"/>
              </a:rPr>
              <a:t>Διαχωρισμός σε 2 τμήματα:</a:t>
            </a:r>
          </a:p>
          <a:p>
            <a:pPr lvl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SOS</a:t>
            </a:r>
            <a:r>
              <a:rPr lang="el-GR" sz="1600" smtClean="0">
                <a:latin typeface="Arial" charset="0"/>
                <a:cs typeface="Arial" charset="0"/>
              </a:rPr>
              <a:t> λειτουργικότητα</a:t>
            </a:r>
          </a:p>
          <a:p>
            <a:pPr lvl="2">
              <a:defRPr/>
            </a:pPr>
            <a:r>
              <a:rPr lang="en-US" sz="1400" smtClean="0">
                <a:latin typeface="Arial" charset="0"/>
                <a:cs typeface="Arial" charset="0"/>
              </a:rPr>
              <a:t>“Get SOS Capabilities”</a:t>
            </a:r>
            <a:r>
              <a:rPr lang="el-GR" sz="1400" smtClean="0">
                <a:latin typeface="Arial" charset="0"/>
                <a:cs typeface="Arial" charset="0"/>
              </a:rPr>
              <a:t> για ανάκτηση μεταδεδομένων του </a:t>
            </a:r>
            <a:r>
              <a:rPr lang="en-US" sz="1400" smtClean="0">
                <a:latin typeface="Arial" charset="0"/>
                <a:cs typeface="Arial" charset="0"/>
              </a:rPr>
              <a:t>SOS</a:t>
            </a:r>
            <a:endParaRPr lang="el-GR" sz="1400" smtClean="0">
              <a:latin typeface="Arial" charset="0"/>
              <a:cs typeface="Arial" charset="0"/>
            </a:endParaRPr>
          </a:p>
          <a:p>
            <a:pPr lvl="2">
              <a:defRPr/>
            </a:pPr>
            <a:r>
              <a:rPr lang="en-US" sz="1400" smtClean="0">
                <a:latin typeface="Arial" charset="0"/>
                <a:cs typeface="Arial" charset="0"/>
              </a:rPr>
              <a:t>“Get Observations”</a:t>
            </a:r>
            <a:r>
              <a:rPr lang="el-GR" sz="1400" smtClean="0">
                <a:latin typeface="Arial" charset="0"/>
                <a:cs typeface="Arial" charset="0"/>
              </a:rPr>
              <a:t> για ανάκτηση μετρήσεων και σχεδιασμό σχετικής γραφικής παράστασης</a:t>
            </a:r>
            <a:endParaRPr lang="en-US" sz="1400" smtClean="0">
              <a:latin typeface="Arial" charset="0"/>
              <a:cs typeface="Arial" charset="0"/>
            </a:endParaRPr>
          </a:p>
          <a:p>
            <a:pPr lvl="2">
              <a:defRPr/>
            </a:pPr>
            <a:r>
              <a:rPr lang="el-GR" sz="1400" smtClean="0">
                <a:latin typeface="Arial" charset="0"/>
                <a:cs typeface="Arial" charset="0"/>
              </a:rPr>
              <a:t>Δυνατότητα προσδιορισμού χρονικής περιόδου λήψης μετρήσεων και συγκεκριμένου αισθητήρα από λίστα των διαθέσιμων</a:t>
            </a:r>
          </a:p>
          <a:p>
            <a:pPr lvl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SAS</a:t>
            </a:r>
            <a:r>
              <a:rPr lang="el-GR" sz="1600" smtClean="0">
                <a:latin typeface="Arial" charset="0"/>
                <a:cs typeface="Arial" charset="0"/>
              </a:rPr>
              <a:t> λειτουργικότητα</a:t>
            </a:r>
          </a:p>
          <a:p>
            <a:pPr lvl="2">
              <a:defRPr/>
            </a:pPr>
            <a:r>
              <a:rPr lang="en-US" sz="1400" smtClean="0">
                <a:latin typeface="Arial" charset="0"/>
                <a:cs typeface="Arial" charset="0"/>
              </a:rPr>
              <a:t>“Get SAS Capabilities”</a:t>
            </a:r>
            <a:r>
              <a:rPr lang="el-GR" sz="1400" smtClean="0">
                <a:latin typeface="Arial" charset="0"/>
                <a:cs typeface="Arial" charset="0"/>
              </a:rPr>
              <a:t> για ανάκτηση μεταδεδομένων του</a:t>
            </a:r>
            <a:r>
              <a:rPr lang="en-US" sz="1400" smtClean="0">
                <a:latin typeface="Arial" charset="0"/>
                <a:cs typeface="Arial" charset="0"/>
              </a:rPr>
              <a:t> SAS</a:t>
            </a:r>
            <a:endParaRPr lang="el-GR" sz="1400" smtClean="0">
              <a:latin typeface="Arial" charset="0"/>
              <a:cs typeface="Arial" charset="0"/>
            </a:endParaRPr>
          </a:p>
          <a:p>
            <a:pPr lvl="2">
              <a:defRPr/>
            </a:pPr>
            <a:r>
              <a:rPr lang="el-GR" sz="1400" smtClean="0">
                <a:latin typeface="Arial" charset="0"/>
                <a:cs typeface="Arial" charset="0"/>
              </a:rPr>
              <a:t>Λειτουργία </a:t>
            </a:r>
            <a:r>
              <a:rPr lang="en-US" sz="1400" smtClean="0">
                <a:latin typeface="Arial" charset="0"/>
                <a:cs typeface="Arial" charset="0"/>
              </a:rPr>
              <a:t>“Subscribe</a:t>
            </a:r>
            <a:r>
              <a:rPr lang="el-GR" sz="1400" smtClean="0">
                <a:latin typeface="Arial" charset="0"/>
                <a:cs typeface="Arial" charset="0"/>
              </a:rPr>
              <a:t> το </a:t>
            </a:r>
            <a:r>
              <a:rPr lang="en-US" sz="1400" smtClean="0">
                <a:latin typeface="Arial" charset="0"/>
                <a:cs typeface="Arial" charset="0"/>
              </a:rPr>
              <a:t>Alerts” </a:t>
            </a:r>
            <a:r>
              <a:rPr lang="el-GR" sz="1400" smtClean="0">
                <a:latin typeface="Arial" charset="0"/>
                <a:cs typeface="Arial" charset="0"/>
              </a:rPr>
              <a:t>με ορισμό κριτηρίου συναγερμού</a:t>
            </a:r>
          </a:p>
          <a:p>
            <a:pPr lvl="2">
              <a:defRPr/>
            </a:pPr>
            <a:r>
              <a:rPr lang="el-GR" sz="1400" smtClean="0">
                <a:latin typeface="Arial" charset="0"/>
                <a:cs typeface="Arial" charset="0"/>
              </a:rPr>
              <a:t>Νήμα </a:t>
            </a:r>
            <a:r>
              <a:rPr lang="en-US" sz="1400" smtClean="0">
                <a:latin typeface="Arial" charset="0"/>
                <a:cs typeface="Arial" charset="0"/>
              </a:rPr>
              <a:t>PacketListener </a:t>
            </a:r>
            <a:r>
              <a:rPr lang="el-GR" sz="1400" smtClean="0">
                <a:latin typeface="Arial" charset="0"/>
                <a:cs typeface="Arial" charset="0"/>
              </a:rPr>
              <a:t>παρακολουθεί τον </a:t>
            </a:r>
            <a:r>
              <a:rPr lang="en-US" sz="1400" smtClean="0">
                <a:latin typeface="Arial" charset="0"/>
                <a:cs typeface="Arial" charset="0"/>
              </a:rPr>
              <a:t>XMPP</a:t>
            </a:r>
            <a:r>
              <a:rPr lang="el-GR" sz="1400" smtClean="0">
                <a:latin typeface="Arial" charset="0"/>
                <a:cs typeface="Arial" charset="0"/>
              </a:rPr>
              <a:t> </a:t>
            </a:r>
            <a:r>
              <a:rPr lang="en-US" sz="1400" smtClean="0">
                <a:latin typeface="Arial" charset="0"/>
                <a:cs typeface="Arial" charset="0"/>
              </a:rPr>
              <a:t>Server</a:t>
            </a:r>
            <a:r>
              <a:rPr lang="el-GR" sz="1400" smtClean="0">
                <a:latin typeface="Arial" charset="0"/>
                <a:cs typeface="Arial" charset="0"/>
              </a:rPr>
              <a:t> για ειδοποιήσεις</a:t>
            </a:r>
            <a:r>
              <a:rPr lang="en-US" sz="1400" smtClean="0">
                <a:latin typeface="Arial" charset="0"/>
                <a:cs typeface="Arial" charset="0"/>
              </a:rPr>
              <a:t> (alerts)</a:t>
            </a:r>
            <a:r>
              <a:rPr lang="el-GR" sz="1400" smtClean="0">
                <a:latin typeface="Arial" charset="0"/>
                <a:cs typeface="Arial" charset="0"/>
              </a:rPr>
              <a:t> από το </a:t>
            </a:r>
            <a:r>
              <a:rPr lang="en-US" sz="1400" smtClean="0">
                <a:latin typeface="Arial" charset="0"/>
                <a:cs typeface="Arial" charset="0"/>
              </a:rPr>
              <a:t>SAS</a:t>
            </a:r>
          </a:p>
          <a:p>
            <a:pPr lvl="2">
              <a:defRPr/>
            </a:pPr>
            <a:r>
              <a:rPr lang="el-GR" sz="1400" smtClean="0">
                <a:latin typeface="Arial" charset="0"/>
                <a:cs typeface="Arial" charset="0"/>
              </a:rPr>
              <a:t>Οπτική ειδοποίηση με μικρό </a:t>
            </a:r>
            <a:r>
              <a:rPr lang="en-US" sz="1400" smtClean="0">
                <a:latin typeface="Arial" charset="0"/>
                <a:cs typeface="Arial" charset="0"/>
              </a:rPr>
              <a:t>Java </a:t>
            </a:r>
            <a:r>
              <a:rPr lang="el-GR" sz="1400" smtClean="0">
                <a:latin typeface="Arial" charset="0"/>
                <a:cs typeface="Arial" charset="0"/>
              </a:rPr>
              <a:t>παράθυρο</a:t>
            </a:r>
          </a:p>
          <a:p>
            <a:pPr lvl="2">
              <a:defRPr/>
            </a:pPr>
            <a:r>
              <a:rPr lang="el-GR" sz="1400" smtClean="0">
                <a:latin typeface="Arial" charset="0"/>
                <a:cs typeface="Arial" charset="0"/>
              </a:rPr>
              <a:t>Δυνατότητα </a:t>
            </a:r>
            <a:r>
              <a:rPr lang="en-US" sz="1400" smtClean="0">
                <a:latin typeface="Arial" charset="0"/>
                <a:cs typeface="Arial" charset="0"/>
              </a:rPr>
              <a:t>“Cancel Subscription”</a:t>
            </a:r>
            <a:endParaRPr lang="el-GR" sz="1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Γραφική Διεπαφή πελάτη</a:t>
            </a:r>
            <a:endParaRPr lang="el-GR" dirty="0"/>
          </a:p>
        </p:txBody>
      </p:sp>
      <p:pic>
        <p:nvPicPr>
          <p:cNvPr id="27651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68588" y="1484313"/>
            <a:ext cx="4286250" cy="4657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Προσομοίωση</a:t>
            </a:r>
            <a:endParaRPr lang="el-GR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Η σουίτα εφαρμογών τις </a:t>
            </a:r>
            <a:r>
              <a:rPr lang="en-US" dirty="0" smtClean="0">
                <a:latin typeface="Arial" charset="0"/>
                <a:cs typeface="Arial" charset="0"/>
              </a:rPr>
              <a:t>SUN</a:t>
            </a:r>
            <a:r>
              <a:rPr lang="el-GR" dirty="0" smtClean="0">
                <a:latin typeface="Arial" charset="0"/>
                <a:cs typeface="Arial" charset="0"/>
              </a:rPr>
              <a:t> για τα </a:t>
            </a:r>
            <a:r>
              <a:rPr lang="en-US" dirty="0" err="1" smtClean="0">
                <a:latin typeface="Arial" charset="0"/>
                <a:cs typeface="Arial" charset="0"/>
              </a:rPr>
              <a:t>SunSPOTs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l-GR" dirty="0" smtClean="0">
                <a:latin typeface="Arial" charset="0"/>
                <a:cs typeface="Arial" charset="0"/>
              </a:rPr>
              <a:t>περιλαμβάνει το περιβάλλον προσομοίωσης </a:t>
            </a:r>
            <a:r>
              <a:rPr lang="en-US" b="1" dirty="0" smtClean="0">
                <a:latin typeface="Arial" charset="0"/>
                <a:cs typeface="Arial" charset="0"/>
              </a:rPr>
              <a:t>Solarium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Προσομοίωση επιτρέπει τη γρήγορη επαλήθευση κώδικα πριν τη δοκιμή σε πραγματικούς κόμβους.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Εύκολος ορισμός των τιμών που μετρούν οι αισθητήρες μέσω του γραφικού περιβάλλοντος, εξυπηρετικός για πρόκληση συνθηκών συναγερμού κατά βούληση.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Περιβάλλον προσομοίωσης </a:t>
            </a:r>
            <a:r>
              <a:rPr lang="en-US" dirty="0" smtClean="0"/>
              <a:t>Solarium</a:t>
            </a:r>
            <a:endParaRPr lang="el-GR" dirty="0"/>
          </a:p>
        </p:txBody>
      </p:sp>
      <p:pic>
        <p:nvPicPr>
          <p:cNvPr id="29699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62188" y="1557338"/>
            <a:ext cx="4665662" cy="4187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Γραφική παράσταση από δοκιμές </a:t>
            </a:r>
            <a:r>
              <a:rPr lang="el-GR" dirty="0" smtClean="0"/>
              <a:t>με</a:t>
            </a:r>
            <a:r>
              <a:rPr lang="en-US" dirty="0" smtClean="0"/>
              <a:t> </a:t>
            </a:r>
            <a:r>
              <a:rPr lang="el-GR" dirty="0" smtClean="0"/>
              <a:t>εικονικά </a:t>
            </a:r>
            <a:r>
              <a:rPr lang="en-US" dirty="0" err="1"/>
              <a:t>SunSPOT</a:t>
            </a:r>
            <a:endParaRPr lang="el-GR" dirty="0"/>
          </a:p>
        </p:txBody>
      </p:sp>
      <p:pic>
        <p:nvPicPr>
          <p:cNvPr id="30723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27225" y="1689100"/>
            <a:ext cx="5335588" cy="4187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Δοκιμές με πραγματικά </a:t>
            </a:r>
            <a:r>
              <a:rPr lang="en-US" dirty="0" err="1" smtClean="0"/>
              <a:t>SunSPOTs</a:t>
            </a:r>
            <a:endParaRPr lang="el-GR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Δοκιμή με πραγματικά </a:t>
            </a:r>
            <a:r>
              <a:rPr lang="en-US" dirty="0" err="1" smtClean="0">
                <a:latin typeface="Arial" charset="0"/>
                <a:cs typeface="Arial" charset="0"/>
              </a:rPr>
              <a:t>SunSPOT</a:t>
            </a:r>
            <a:r>
              <a:rPr lang="el-GR" dirty="0" smtClean="0">
                <a:latin typeface="Arial" charset="0"/>
                <a:cs typeface="Arial" charset="0"/>
              </a:rPr>
              <a:t> δεν παρουσιάζει την ίδια ευελιξία στη διαμόρφωση των αποτελεσμάτων.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Σε φυσιολογικές συνθήκες δεν είναι εύκολο να εξαντλήσουμε τα υποστηριζόμενα όρια</a:t>
            </a:r>
            <a:r>
              <a:rPr lang="en-US" dirty="0" smtClean="0">
                <a:latin typeface="Arial" charset="0"/>
                <a:cs typeface="Arial" charset="0"/>
              </a:rPr>
              <a:t> (</a:t>
            </a:r>
            <a:r>
              <a:rPr lang="el-GR" dirty="0" smtClean="0">
                <a:latin typeface="Arial" charset="0"/>
                <a:cs typeface="Arial" charset="0"/>
              </a:rPr>
              <a:t>από </a:t>
            </a:r>
            <a:r>
              <a:rPr lang="en-US" dirty="0" smtClean="0">
                <a:latin typeface="Arial" charset="0"/>
                <a:cs typeface="Arial" charset="0"/>
              </a:rPr>
              <a:t>-</a:t>
            </a:r>
            <a:r>
              <a:rPr lang="el-GR" dirty="0" smtClean="0">
                <a:latin typeface="Arial" charset="0"/>
                <a:cs typeface="Arial" charset="0"/>
              </a:rPr>
              <a:t>40</a:t>
            </a:r>
            <a:r>
              <a:rPr lang="en-US" dirty="0" smtClean="0">
                <a:latin typeface="Arial" charset="0"/>
                <a:cs typeface="Arial" charset="0"/>
              </a:rPr>
              <a:t>°C</a:t>
            </a:r>
            <a:r>
              <a:rPr lang="el-GR" dirty="0" smtClean="0">
                <a:latin typeface="Arial" charset="0"/>
                <a:cs typeface="Arial" charset="0"/>
              </a:rPr>
              <a:t> έως 60</a:t>
            </a:r>
            <a:r>
              <a:rPr lang="en-US" dirty="0" smtClean="0">
                <a:latin typeface="Arial" charset="0"/>
                <a:cs typeface="Arial" charset="0"/>
              </a:rPr>
              <a:t>°C)</a:t>
            </a:r>
            <a:r>
              <a:rPr lang="el-GR" dirty="0" smtClean="0">
                <a:latin typeface="Arial" charset="0"/>
                <a:cs typeface="Arial" charset="0"/>
              </a:rPr>
              <a:t>.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Η τιμή θερμοκρασίας που καταμετράται δεν είναι η πραγματική εξωτερική, αλλά η θερμοκρασία του ενσωματωμένου </a:t>
            </a:r>
            <a:r>
              <a:rPr lang="en-US" dirty="0" smtClean="0">
                <a:latin typeface="Arial" charset="0"/>
                <a:cs typeface="Arial" charset="0"/>
              </a:rPr>
              <a:t>ADC.</a:t>
            </a:r>
            <a:endParaRPr lang="el-GR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Αναμένονται μικρά εύρη μεταβολών, κυμαινόμενα γύρω από </a:t>
            </a:r>
            <a:r>
              <a:rPr lang="el-GR" smtClean="0">
                <a:latin typeface="Arial" charset="0"/>
                <a:cs typeface="Arial" charset="0"/>
              </a:rPr>
              <a:t>τη θερμοκρασία </a:t>
            </a:r>
            <a:r>
              <a:rPr lang="el-GR" dirty="0" smtClean="0">
                <a:latin typeface="Arial" charset="0"/>
                <a:cs typeface="Arial" charset="0"/>
              </a:rPr>
              <a:t>του </a:t>
            </a:r>
            <a:r>
              <a:rPr lang="en-US" dirty="0" smtClean="0">
                <a:latin typeface="Arial" charset="0"/>
                <a:cs typeface="Arial" charset="0"/>
              </a:rPr>
              <a:t>ADC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Αποκλίσεις από τη μέση θερμοκρασία δημιουργήθηκαν με τη βοήθεια: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Ανεμιστήρα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Αναμμένου κεριού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Γραφική παράσταση από δοκιμές με πραγματικά </a:t>
            </a:r>
            <a:r>
              <a:rPr lang="en-US" dirty="0" err="1" smtClean="0"/>
              <a:t>SunSPOT</a:t>
            </a:r>
            <a:endParaRPr lang="el-GR" dirty="0"/>
          </a:p>
        </p:txBody>
      </p:sp>
      <p:pic>
        <p:nvPicPr>
          <p:cNvPr id="32771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27225" y="1689100"/>
            <a:ext cx="5335588" cy="4187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Ειδοποιήσεις κατάστασης συναγερμού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/>
          <a:lstStyle/>
          <a:p>
            <a:pPr>
              <a:defRPr/>
            </a:pPr>
            <a:r>
              <a:rPr lang="el-GR" sz="1800" b="1" dirty="0" smtClean="0"/>
              <a:t>Προσομοίωση</a:t>
            </a:r>
          </a:p>
          <a:p>
            <a:pPr lvl="1">
              <a:defRPr/>
            </a:pPr>
            <a:r>
              <a:rPr lang="el-GR" sz="1600" dirty="0" smtClean="0"/>
              <a:t>Υπέρβαση άνω ορίου </a:t>
            </a:r>
            <a:r>
              <a:rPr lang="en-US" sz="1600" dirty="0" smtClean="0"/>
              <a:t>22</a:t>
            </a:r>
            <a:r>
              <a:rPr lang="en-US" sz="1600" dirty="0" smtClean="0">
                <a:latin typeface="Arial" charset="0"/>
                <a:cs typeface="Arial" charset="0"/>
              </a:rPr>
              <a:t>°C:</a:t>
            </a:r>
          </a:p>
          <a:p>
            <a:pPr marL="347663" lvl="1" indent="0">
              <a:buFont typeface="Verdana" pitchFamily="34" charset="0"/>
              <a:buNone/>
              <a:defRPr/>
            </a:pPr>
            <a:endParaRPr lang="en-US" sz="1600" dirty="0">
              <a:latin typeface="Arial" charset="0"/>
              <a:cs typeface="Arial" charset="0"/>
            </a:endParaRPr>
          </a:p>
          <a:p>
            <a:pPr marL="347663" lvl="1" indent="0">
              <a:buFont typeface="Verdana" pitchFamily="34" charset="0"/>
              <a:buNone/>
              <a:defRPr/>
            </a:pPr>
            <a:endParaRPr lang="el-GR" sz="1600" dirty="0" smtClean="0">
              <a:latin typeface="Arial" charset="0"/>
              <a:cs typeface="Arial" charset="0"/>
            </a:endParaRPr>
          </a:p>
          <a:p>
            <a:pPr>
              <a:defRPr/>
            </a:pPr>
            <a:endParaRPr lang="el-GR" sz="18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l-GR" sz="18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l-GR" sz="1800" dirty="0" smtClean="0"/>
          </a:p>
          <a:p>
            <a:pPr>
              <a:defRPr/>
            </a:pPr>
            <a:r>
              <a:rPr lang="el-GR" sz="1800" b="1" dirty="0" smtClean="0"/>
              <a:t>Πραγματικά </a:t>
            </a:r>
            <a:r>
              <a:rPr lang="en-US" sz="1800" b="1" dirty="0" err="1" smtClean="0"/>
              <a:t>SunSPOT</a:t>
            </a:r>
            <a:endParaRPr lang="el-GR" sz="1800" b="1" dirty="0" smtClean="0"/>
          </a:p>
          <a:p>
            <a:pPr lvl="1">
              <a:defRPr/>
            </a:pPr>
            <a:r>
              <a:rPr lang="el-GR" sz="1600" dirty="0" smtClean="0"/>
              <a:t>Υπέρβαση </a:t>
            </a:r>
            <a:r>
              <a:rPr lang="el-GR" sz="1600" dirty="0"/>
              <a:t>κάτω ορίου </a:t>
            </a:r>
            <a:r>
              <a:rPr lang="el-GR" sz="1600" dirty="0" smtClean="0"/>
              <a:t>33</a:t>
            </a:r>
            <a:r>
              <a:rPr lang="en-US" sz="1600" dirty="0" smtClean="0">
                <a:latin typeface="Arial" charset="0"/>
                <a:cs typeface="Arial" charset="0"/>
              </a:rPr>
              <a:t>°C:</a:t>
            </a:r>
            <a:endParaRPr lang="el-GR" sz="1600" dirty="0" smtClean="0">
              <a:latin typeface="Arial" charset="0"/>
              <a:cs typeface="Arial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sz="18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l-GR" sz="1800" dirty="0"/>
          </a:p>
        </p:txBody>
      </p:sp>
      <p:pic>
        <p:nvPicPr>
          <p:cNvPr id="33796" name="Picture 2" descr="C:\Users\Mark\Desktop\ale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2275" y="2492375"/>
            <a:ext cx="29051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3" descr="C:\Users\Mark\Desktop\alert_physic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2275" y="4600575"/>
            <a:ext cx="29051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Περιορισμοί Τρέχουσας Υλοποίησης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l-GR" dirty="0" smtClean="0"/>
              <a:t>Μία μόνο διαφήμιση</a:t>
            </a:r>
            <a:r>
              <a:rPr lang="en-US" dirty="0" smtClean="0"/>
              <a:t> (advertisement)</a:t>
            </a:r>
            <a:r>
              <a:rPr lang="el-GR" dirty="0" smtClean="0"/>
              <a:t> από τον παραγωγό</a:t>
            </a:r>
          </a:p>
          <a:p>
            <a:pPr>
              <a:defRPr/>
            </a:pPr>
            <a:r>
              <a:rPr lang="el-GR" dirty="0" smtClean="0"/>
              <a:t>Μία τρέχουσα συνδρομή </a:t>
            </a:r>
            <a:r>
              <a:rPr lang="en-US" dirty="0" smtClean="0"/>
              <a:t>(subscription) </a:t>
            </a:r>
            <a:r>
              <a:rPr lang="el-GR" dirty="0" smtClean="0"/>
              <a:t>από</a:t>
            </a:r>
            <a:r>
              <a:rPr lang="en-US" dirty="0" smtClean="0"/>
              <a:t> </a:t>
            </a:r>
            <a:r>
              <a:rPr lang="el-GR" dirty="0" smtClean="0"/>
              <a:t>τον πελάτη</a:t>
            </a:r>
            <a:endParaRPr lang="en-US" dirty="0" smtClean="0"/>
          </a:p>
          <a:p>
            <a:pPr>
              <a:defRPr/>
            </a:pPr>
            <a:r>
              <a:rPr lang="el-GR" dirty="0" smtClean="0"/>
              <a:t>Αξιοποιήθηκε μόνο ο αισθητήρας θερμοκρασίας του </a:t>
            </a:r>
            <a:r>
              <a:rPr lang="en-US" dirty="0" err="1" smtClean="0"/>
              <a:t>SunSPOT</a:t>
            </a:r>
            <a:endParaRPr lang="en-US" dirty="0" smtClean="0"/>
          </a:p>
          <a:p>
            <a:pPr>
              <a:defRPr/>
            </a:pPr>
            <a:r>
              <a:rPr lang="el-GR" dirty="0" smtClean="0"/>
              <a:t>Ελλιπής παραμετροποίηση – χρήση αρκετών προκαθορισμένων </a:t>
            </a:r>
            <a:r>
              <a:rPr lang="en-US" dirty="0" smtClean="0"/>
              <a:t>(hard-coded)</a:t>
            </a:r>
            <a:r>
              <a:rPr lang="el-GR" dirty="0" smtClean="0"/>
              <a:t> παραμέτρων</a:t>
            </a:r>
          </a:p>
          <a:p>
            <a:pPr>
              <a:defRPr/>
            </a:pPr>
            <a:r>
              <a:rPr lang="el-GR" dirty="0" smtClean="0"/>
              <a:t>Περιθώρια για βελτίωση του βαθμού παραλληλίας – αυξημένη χρήση νημάτων</a:t>
            </a:r>
          </a:p>
          <a:p>
            <a:pPr>
              <a:defRPr/>
            </a:pPr>
            <a:r>
              <a:rPr lang="el-GR" dirty="0" smtClean="0"/>
              <a:t>Υποβέλτιστη αξιοποίηση πόρων</a:t>
            </a:r>
          </a:p>
          <a:p>
            <a:pPr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Sensor Web Enablement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l-GR" dirty="0" smtClean="0"/>
              <a:t>Πρωτοβουλία του </a:t>
            </a:r>
            <a:r>
              <a:rPr lang="en-US" b="1" dirty="0" smtClean="0"/>
              <a:t>Open Geospatial Consortium (OGC)</a:t>
            </a:r>
            <a:r>
              <a:rPr lang="en-US" dirty="0" smtClean="0"/>
              <a:t> </a:t>
            </a:r>
            <a:r>
              <a:rPr lang="el-GR" dirty="0" smtClean="0"/>
              <a:t>για δημιουργία ανοιχτών προτύπων διαλειτουργικότητας </a:t>
            </a:r>
            <a:r>
              <a:rPr lang="en-US" dirty="0" smtClean="0"/>
              <a:t>(interoperability)</a:t>
            </a:r>
          </a:p>
          <a:p>
            <a:pPr>
              <a:defRPr/>
            </a:pPr>
            <a:r>
              <a:rPr lang="el-GR" dirty="0" smtClean="0"/>
              <a:t>Επίπεδο αφαίρεσης </a:t>
            </a:r>
            <a:r>
              <a:rPr lang="en-US" dirty="0" smtClean="0"/>
              <a:t>(abstraction layer)</a:t>
            </a:r>
            <a:r>
              <a:rPr lang="el-GR" dirty="0" smtClean="0"/>
              <a:t> μεταξύ ετερογενών αρχιτεκτονικών αισθητήρων και του </a:t>
            </a:r>
            <a:r>
              <a:rPr lang="en-US" dirty="0" smtClean="0"/>
              <a:t>Web</a:t>
            </a:r>
          </a:p>
          <a:p>
            <a:pPr lvl="1">
              <a:defRPr/>
            </a:pPr>
            <a:r>
              <a:rPr lang="el-GR" b="1" dirty="0" smtClean="0"/>
              <a:t>Γλώσσες σήμανσης</a:t>
            </a:r>
            <a:r>
              <a:rPr lang="en-US" b="1" dirty="0" smtClean="0"/>
              <a:t> (Markup Languages)</a:t>
            </a:r>
          </a:p>
          <a:p>
            <a:pPr lvl="2">
              <a:defRPr/>
            </a:pPr>
            <a:r>
              <a:rPr lang="en-US" dirty="0" smtClean="0"/>
              <a:t>O&amp;M (Observations and Measurements)</a:t>
            </a:r>
          </a:p>
          <a:p>
            <a:pPr lvl="2">
              <a:defRPr/>
            </a:pPr>
            <a:r>
              <a:rPr lang="en-US" dirty="0" err="1" smtClean="0"/>
              <a:t>SensorML</a:t>
            </a:r>
            <a:r>
              <a:rPr lang="en-US" dirty="0" smtClean="0"/>
              <a:t> (Sensor Markup Language)</a:t>
            </a:r>
          </a:p>
          <a:p>
            <a:pPr lvl="2">
              <a:defRPr/>
            </a:pPr>
            <a:r>
              <a:rPr lang="en-US" dirty="0" smtClean="0"/>
              <a:t>TML (Transducer Markup Language)</a:t>
            </a:r>
            <a:endParaRPr lang="el-GR" dirty="0" smtClean="0"/>
          </a:p>
          <a:p>
            <a:pPr lvl="1">
              <a:defRPr/>
            </a:pPr>
            <a:r>
              <a:rPr lang="el-GR" b="1" dirty="0" smtClean="0"/>
              <a:t>Υπηρεσίες Ιστού</a:t>
            </a:r>
            <a:r>
              <a:rPr lang="en-US" b="1" dirty="0" smtClean="0"/>
              <a:t> (Web Services)</a:t>
            </a:r>
          </a:p>
          <a:p>
            <a:pPr lvl="2">
              <a:defRPr/>
            </a:pPr>
            <a:r>
              <a:rPr lang="en-US" dirty="0" smtClean="0"/>
              <a:t>SOS (Sensor Observation Service)</a:t>
            </a:r>
          </a:p>
          <a:p>
            <a:pPr lvl="2">
              <a:defRPr/>
            </a:pPr>
            <a:r>
              <a:rPr lang="en-US" dirty="0" smtClean="0"/>
              <a:t>SAS (Sensor Alert Service)</a:t>
            </a:r>
          </a:p>
          <a:p>
            <a:pPr lvl="2">
              <a:defRPr/>
            </a:pPr>
            <a:r>
              <a:rPr lang="en-US" dirty="0" smtClean="0"/>
              <a:t>SPS (Sensor Planning Service)</a:t>
            </a:r>
          </a:p>
          <a:p>
            <a:pPr lvl="2">
              <a:defRPr/>
            </a:pPr>
            <a:r>
              <a:rPr lang="en-US" dirty="0" smtClean="0"/>
              <a:t>WNS (Web Notification Service)</a:t>
            </a:r>
          </a:p>
          <a:p>
            <a:pPr lvl="1">
              <a:defRPr/>
            </a:pPr>
            <a:r>
              <a:rPr lang="el-GR" b="1" dirty="0" smtClean="0"/>
              <a:t>Προγραμματιστικές Διεπαφές Εφαρμογών </a:t>
            </a:r>
            <a:r>
              <a:rPr lang="en-US" b="1" dirty="0" smtClean="0"/>
              <a:t>(API)</a:t>
            </a:r>
          </a:p>
          <a:p>
            <a:pPr>
              <a:defRPr/>
            </a:pPr>
            <a:r>
              <a:rPr lang="el-GR" smtClean="0"/>
              <a:t>Αξιοποίηση υπαρχουσών </a:t>
            </a:r>
            <a:r>
              <a:rPr lang="el-GR" dirty="0" smtClean="0"/>
              <a:t>τεχνολογιών: </a:t>
            </a:r>
            <a:r>
              <a:rPr lang="en-US" dirty="0" smtClean="0"/>
              <a:t>XML,</a:t>
            </a:r>
            <a:r>
              <a:rPr lang="el-GR" dirty="0" smtClean="0"/>
              <a:t> </a:t>
            </a:r>
            <a:r>
              <a:rPr lang="en-US" dirty="0" smtClean="0"/>
              <a:t>HTTP, SOAP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Κατευθύνσεις για το μέλλον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l-GR" dirty="0" smtClean="0"/>
              <a:t>Υλοποιήσεις από περισσότερους φορείς</a:t>
            </a:r>
          </a:p>
          <a:p>
            <a:pPr lvl="1">
              <a:defRPr/>
            </a:pPr>
            <a:r>
              <a:rPr lang="el-GR" dirty="0" smtClean="0"/>
              <a:t>Αξιοπιστία επιπέδου παραγωγής </a:t>
            </a:r>
            <a:r>
              <a:rPr lang="en-US" dirty="0" smtClean="0"/>
              <a:t>(production / industrial strength)</a:t>
            </a:r>
          </a:p>
          <a:p>
            <a:pPr>
              <a:defRPr/>
            </a:pPr>
            <a:r>
              <a:rPr lang="el-GR" dirty="0" smtClean="0"/>
              <a:t>Διαλειτουργικότητα με σημαντικά νέα πρωτόκολλα</a:t>
            </a:r>
          </a:p>
          <a:p>
            <a:pPr lvl="1">
              <a:defRPr/>
            </a:pPr>
            <a:r>
              <a:rPr lang="en-US" dirty="0" smtClean="0"/>
              <a:t>IEEE 1451 (Standards for a Smart Transducer Interface for Sensors and Actuators)</a:t>
            </a:r>
          </a:p>
          <a:p>
            <a:pPr lvl="2">
              <a:defRPr/>
            </a:pPr>
            <a:r>
              <a:rPr lang="el-GR" dirty="0" smtClean="0"/>
              <a:t>Αυτοπεριγραφή μέσα από </a:t>
            </a:r>
            <a:r>
              <a:rPr lang="en-US" dirty="0" smtClean="0"/>
              <a:t>TEDS (Transducer Electronics Data Sheet)</a:t>
            </a:r>
          </a:p>
          <a:p>
            <a:pPr>
              <a:defRPr/>
            </a:pPr>
            <a:r>
              <a:rPr lang="el-GR" dirty="0" smtClean="0"/>
              <a:t>Αντικατάσταση </a:t>
            </a:r>
            <a:r>
              <a:rPr lang="en-US" dirty="0" smtClean="0"/>
              <a:t>SAS </a:t>
            </a:r>
            <a:r>
              <a:rPr lang="el-GR" dirty="0" smtClean="0"/>
              <a:t>από </a:t>
            </a:r>
            <a:r>
              <a:rPr lang="en-US" dirty="0" smtClean="0"/>
              <a:t>SES</a:t>
            </a:r>
            <a:r>
              <a:rPr lang="el-GR" dirty="0" smtClean="0"/>
              <a:t> </a:t>
            </a:r>
            <a:r>
              <a:rPr lang="en-US" dirty="0" smtClean="0"/>
              <a:t>(Sensor Event Service)</a:t>
            </a:r>
          </a:p>
          <a:p>
            <a:pPr lvl="1">
              <a:defRPr/>
            </a:pPr>
            <a:r>
              <a:rPr lang="el-GR" dirty="0" smtClean="0"/>
              <a:t>Βελτιωμένες δυνατότητας φιλτραρίσματος αποτελεσμάτων</a:t>
            </a:r>
          </a:p>
          <a:p>
            <a:pPr lvl="1">
              <a:defRPr/>
            </a:pPr>
            <a:r>
              <a:rPr lang="el-GR" dirty="0" smtClean="0"/>
              <a:t>Νέο μοντέλο βασισμένο σε συμβάντα, περιγραφή μέσω γλώσσας σήμανσης </a:t>
            </a:r>
            <a:r>
              <a:rPr lang="en-US" dirty="0" smtClean="0"/>
              <a:t>EML (Event Pattern Markup Language)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Υπερσύνδεσμοι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OGC Sensor Web Enablement Work Group</a:t>
            </a:r>
          </a:p>
          <a:p>
            <a:pPr marL="282575" lvl="1" indent="0">
              <a:buFont typeface="Verdana" pitchFamily="34" charset="0"/>
              <a:buNone/>
              <a:defRPr/>
            </a:pPr>
            <a:r>
              <a:rPr lang="en-US" dirty="0" smtClean="0">
                <a:hlinkClick r:id="rId2"/>
              </a:rPr>
              <a:t>http://www.opengeospatial.org/projects/groups/sensorweb</a:t>
            </a:r>
            <a:endParaRPr lang="en-US" dirty="0" smtClean="0"/>
          </a:p>
          <a:p>
            <a:pPr marL="342900" indent="-342900">
              <a:defRPr/>
            </a:pPr>
            <a:r>
              <a:rPr lang="en-US" dirty="0" smtClean="0"/>
              <a:t>52°North Initiative for Geospatial Open Source Software GmbH</a:t>
            </a:r>
          </a:p>
          <a:p>
            <a:pPr marL="282575" lvl="1" indent="0">
              <a:buFont typeface="Verdana" pitchFamily="34" charset="0"/>
              <a:buNone/>
              <a:defRPr/>
            </a:pPr>
            <a:r>
              <a:rPr lang="en-US" dirty="0" smtClean="0">
                <a:hlinkClick r:id="rId3"/>
              </a:rPr>
              <a:t>http://52north.org/</a:t>
            </a:r>
            <a:endParaRPr lang="en-US" dirty="0" smtClean="0"/>
          </a:p>
          <a:p>
            <a:pPr marL="342900" indent="-342900">
              <a:defRPr/>
            </a:pPr>
            <a:r>
              <a:rPr lang="en-US" dirty="0" err="1" smtClean="0"/>
              <a:t>SunSPOT</a:t>
            </a:r>
            <a:r>
              <a:rPr lang="en-US" dirty="0" smtClean="0"/>
              <a:t> Official Website</a:t>
            </a:r>
          </a:p>
          <a:p>
            <a:pPr marL="282575" lvl="1" indent="0">
              <a:buFont typeface="Verdana" pitchFamily="34" charset="0"/>
              <a:buNone/>
              <a:defRPr/>
            </a:pPr>
            <a:r>
              <a:rPr lang="en-US" dirty="0" smtClean="0">
                <a:hlinkClick r:id="rId4"/>
              </a:rPr>
              <a:t>http://www.sunspotworld.com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Βασική Ορολογία </a:t>
            </a:r>
            <a:r>
              <a:rPr lang="en-US" dirty="0" smtClean="0"/>
              <a:t>GIS</a:t>
            </a:r>
            <a:r>
              <a:rPr lang="en-US" dirty="0"/>
              <a:t> </a:t>
            </a:r>
            <a:r>
              <a:rPr lang="el-GR" dirty="0" smtClean="0"/>
              <a:t>και</a:t>
            </a:r>
            <a:r>
              <a:rPr lang="en-US" dirty="0" smtClean="0"/>
              <a:t> SWE</a:t>
            </a:r>
            <a:endParaRPr lang="el-GR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Feature of interest</a:t>
            </a:r>
            <a:r>
              <a:rPr lang="en-US" dirty="0" smtClean="0">
                <a:latin typeface="Arial" charset="0"/>
                <a:cs typeface="Arial" charset="0"/>
              </a:rPr>
              <a:t> (</a:t>
            </a:r>
            <a:r>
              <a:rPr lang="el-GR" dirty="0" smtClean="0">
                <a:latin typeface="Arial" charset="0"/>
                <a:cs typeface="Arial" charset="0"/>
              </a:rPr>
              <a:t>Γεωγραφικό γνώρισμα ενδιαφέροντος)</a:t>
            </a:r>
            <a:r>
              <a:rPr lang="en-US" dirty="0" smtClean="0">
                <a:latin typeface="Arial" charset="0"/>
                <a:cs typeface="Arial" charset="0"/>
              </a:rPr>
              <a:t>: </a:t>
            </a:r>
            <a:r>
              <a:rPr lang="el-GR" dirty="0" smtClean="0">
                <a:latin typeface="Arial" charset="0"/>
                <a:cs typeface="Arial" charset="0"/>
              </a:rPr>
              <a:t>Οντότητα του πραγματικού κόσμου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Spatial Database</a:t>
            </a:r>
            <a:r>
              <a:rPr lang="el-GR" dirty="0" smtClean="0">
                <a:latin typeface="Arial" charset="0"/>
                <a:cs typeface="Arial" charset="0"/>
              </a:rPr>
              <a:t> (Βάση Χωρικών Δεδομένων)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Phenomenon</a:t>
            </a:r>
            <a:r>
              <a:rPr lang="el-GR" dirty="0" smtClean="0">
                <a:latin typeface="Arial" charset="0"/>
                <a:cs typeface="Arial" charset="0"/>
              </a:rPr>
              <a:t> (Φαινόμενο): Ό,τι μπορεί να παρατηρηθεί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Observed Property</a:t>
            </a:r>
            <a:r>
              <a:rPr lang="el-GR" dirty="0" smtClean="0">
                <a:latin typeface="Arial" charset="0"/>
                <a:cs typeface="Arial" charset="0"/>
              </a:rPr>
              <a:t> (Παρατηρούμενη Ιδιότητα)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Observations &amp; Measurements</a:t>
            </a:r>
            <a:r>
              <a:rPr lang="el-GR" dirty="0" smtClean="0">
                <a:latin typeface="Arial" charset="0"/>
                <a:cs typeface="Arial" charset="0"/>
              </a:rPr>
              <a:t> (Παρατηρήσεις και Μετρήσεις)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Procedure</a:t>
            </a:r>
            <a:r>
              <a:rPr lang="el-GR" dirty="0" smtClean="0">
                <a:latin typeface="Arial" charset="0"/>
                <a:cs typeface="Arial" charset="0"/>
              </a:rPr>
              <a:t> (Διαδικασία): Λογική αφαίρεση ενός αισθητήρα, λογισμικού, οργάνου που παράγει μετρήσεις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Sensor</a:t>
            </a:r>
            <a:r>
              <a:rPr lang="en-US" dirty="0" smtClean="0">
                <a:latin typeface="Arial" charset="0"/>
                <a:cs typeface="Arial" charset="0"/>
              </a:rPr>
              <a:t> (</a:t>
            </a:r>
            <a:r>
              <a:rPr lang="el-GR" dirty="0" smtClean="0">
                <a:latin typeface="Arial" charset="0"/>
                <a:cs typeface="Arial" charset="0"/>
              </a:rPr>
              <a:t>Αισθητήρας</a:t>
            </a:r>
            <a:r>
              <a:rPr lang="en-US" dirty="0" smtClean="0">
                <a:latin typeface="Arial" charset="0"/>
                <a:cs typeface="Arial" charset="0"/>
              </a:rPr>
              <a:t>)</a:t>
            </a:r>
            <a:r>
              <a:rPr lang="el-GR" dirty="0" smtClean="0">
                <a:latin typeface="Arial" charset="0"/>
                <a:cs typeface="Arial" charset="0"/>
              </a:rPr>
              <a:t>: Μορφοτροπέας </a:t>
            </a:r>
            <a:r>
              <a:rPr lang="en-US" dirty="0" smtClean="0">
                <a:latin typeface="Arial" charset="0"/>
                <a:cs typeface="Arial" charset="0"/>
              </a:rPr>
              <a:t>(transducer)</a:t>
            </a:r>
            <a:r>
              <a:rPr lang="el-GR" dirty="0" smtClean="0">
                <a:latin typeface="Arial" charset="0"/>
                <a:cs typeface="Arial" charset="0"/>
              </a:rPr>
              <a:t> που μετρατρέπει εξωτερικά ερεθίσματα σε ηλεκτρικό σήμα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Ασύρματος αισθητήρας: αισθητήρας χωρίς ενσύρματη σύνδεση με πηγή ρεύματος, ενδεχομένως με ασύρματη διεπαφή επικοινωνίας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Δίκτυα Ασύρματων Αισθητήρων (</a:t>
            </a:r>
            <a:r>
              <a:rPr lang="en-US" dirty="0" smtClean="0"/>
              <a:t>WSN)</a:t>
            </a:r>
            <a:endParaRPr lang="el-GR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995738" y="1689100"/>
            <a:ext cx="4691062" cy="4187825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Μπορούν να τοποθετηθούν σε «δύσκολα» σημεία και λύνουν προβλήματα χωροταξίας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Περιορισμένα ενεργειακά αποθέματα συνεπάγονται: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Μικρή εμβέλεια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Μειωμένη επεξεργαστική ισχύ</a:t>
            </a:r>
          </a:p>
          <a:p>
            <a:pPr>
              <a:defRPr/>
            </a:pPr>
            <a:r>
              <a:rPr lang="el-GR" dirty="0" smtClean="0">
                <a:latin typeface="Arial" charset="0"/>
                <a:cs typeface="Arial" charset="0"/>
              </a:rPr>
              <a:t>Ανάγκη για ανάπτυξη ειδικών </a:t>
            </a:r>
            <a:r>
              <a:rPr lang="en-US" dirty="0" smtClean="0">
                <a:latin typeface="Arial" charset="0"/>
                <a:cs typeface="Arial" charset="0"/>
              </a:rPr>
              <a:t>energy-aware </a:t>
            </a:r>
            <a:r>
              <a:rPr lang="el-GR" dirty="0" smtClean="0">
                <a:latin typeface="Arial" charset="0"/>
                <a:cs typeface="Arial" charset="0"/>
              </a:rPr>
              <a:t>πρωτοκόλλων δρομολόγησης</a:t>
            </a:r>
            <a:r>
              <a:rPr lang="en-US" dirty="0" smtClean="0">
                <a:latin typeface="Arial" charset="0"/>
                <a:cs typeface="Arial" charset="0"/>
              </a:rPr>
              <a:t> (routing)</a:t>
            </a:r>
          </a:p>
          <a:p>
            <a:pPr>
              <a:defRPr/>
            </a:pPr>
            <a:r>
              <a:rPr lang="el-GR" dirty="0">
                <a:latin typeface="Arial" charset="0"/>
                <a:cs typeface="Arial" charset="0"/>
              </a:rPr>
              <a:t>Χ</a:t>
            </a:r>
            <a:r>
              <a:rPr lang="el-GR" dirty="0" smtClean="0">
                <a:latin typeface="Arial" charset="0"/>
                <a:cs typeface="Arial" charset="0"/>
              </a:rPr>
              <a:t>ρήση συγκεντρωτών</a:t>
            </a:r>
            <a:r>
              <a:rPr lang="en-US" dirty="0" smtClean="0">
                <a:latin typeface="Arial" charset="0"/>
                <a:cs typeface="Arial" charset="0"/>
              </a:rPr>
              <a:t> (Sinks)</a:t>
            </a:r>
            <a:r>
              <a:rPr lang="el-GR" dirty="0" smtClean="0">
                <a:latin typeface="Arial" charset="0"/>
                <a:cs typeface="Arial" charset="0"/>
              </a:rPr>
              <a:t> για: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Συσσώρευση / Συνάθροιση δεδομένων </a:t>
            </a:r>
            <a:r>
              <a:rPr lang="en-US" dirty="0" smtClean="0">
                <a:latin typeface="Arial" charset="0"/>
                <a:cs typeface="Arial" charset="0"/>
              </a:rPr>
              <a:t>(data aggregation)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Πύλη προς ετερογενή δίκτυα </a:t>
            </a:r>
            <a:r>
              <a:rPr lang="en-US" dirty="0" smtClean="0">
                <a:latin typeface="Arial" charset="0"/>
                <a:cs typeface="Arial" charset="0"/>
              </a:rPr>
              <a:t>(Gateway)</a:t>
            </a:r>
          </a:p>
          <a:p>
            <a:pPr lvl="1">
              <a:defRPr/>
            </a:pPr>
            <a:r>
              <a:rPr lang="el-GR" dirty="0" smtClean="0">
                <a:latin typeface="Arial" charset="0"/>
                <a:cs typeface="Arial" charset="0"/>
              </a:rPr>
              <a:t>Κατανομή εξειδικευμένων αισθητήρων, π.χ. </a:t>
            </a:r>
            <a:r>
              <a:rPr lang="en-US" dirty="0" smtClean="0">
                <a:latin typeface="Arial" charset="0"/>
                <a:cs typeface="Arial" charset="0"/>
              </a:rPr>
              <a:t>GPS</a:t>
            </a:r>
            <a:endParaRPr lang="el-GR" dirty="0" smtClean="0">
              <a:latin typeface="Arial" charset="0"/>
              <a:cs typeface="Arial" charset="0"/>
            </a:endParaRPr>
          </a:p>
          <a:p>
            <a:pPr lvl="1">
              <a:defRPr/>
            </a:pPr>
            <a:endParaRPr lang="el-GR" dirty="0" smtClean="0">
              <a:latin typeface="Arial" charset="0"/>
              <a:cs typeface="Arial" charset="0"/>
            </a:endParaRPr>
          </a:p>
        </p:txBody>
      </p:sp>
      <p:pic>
        <p:nvPicPr>
          <p:cNvPr id="10244" name="Picture 4" descr="C:\Users\Mark\Desktop\ws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430463"/>
            <a:ext cx="3333750" cy="1566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Υπηρεσίες του </a:t>
            </a:r>
            <a:r>
              <a:rPr lang="en-US" dirty="0" smtClean="0"/>
              <a:t>SWE - SOS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b="1" dirty="0" smtClean="0"/>
              <a:t>Sensor Observation Service</a:t>
            </a:r>
            <a:r>
              <a:rPr lang="en-US" dirty="0" smtClean="0"/>
              <a:t> (</a:t>
            </a:r>
            <a:r>
              <a:rPr lang="el-GR" dirty="0" smtClean="0"/>
              <a:t>Υπηρεσία Παρατηρήσεων Αισθητήρων)</a:t>
            </a:r>
          </a:p>
          <a:p>
            <a:pPr lvl="1">
              <a:defRPr/>
            </a:pPr>
            <a:r>
              <a:rPr lang="en-US" dirty="0" smtClean="0"/>
              <a:t>Data-Pull model</a:t>
            </a:r>
            <a:r>
              <a:rPr lang="el-GR" dirty="0" smtClean="0"/>
              <a:t>: επερωτήσεις για μετρήσεις αισθητήρων καθώς και για μεταδεδομένα αισθητήριων κόμβων</a:t>
            </a:r>
          </a:p>
          <a:p>
            <a:pPr lvl="1">
              <a:defRPr/>
            </a:pPr>
            <a:r>
              <a:rPr lang="el-GR" dirty="0" smtClean="0"/>
              <a:t>Βασικές λειτουργίες:</a:t>
            </a:r>
          </a:p>
          <a:p>
            <a:pPr lvl="2">
              <a:defRPr/>
            </a:pPr>
            <a:r>
              <a:rPr lang="en-US" i="1" dirty="0" err="1" smtClean="0"/>
              <a:t>RegisterSensor</a:t>
            </a:r>
            <a:r>
              <a:rPr lang="el-GR" i="1" dirty="0" smtClean="0"/>
              <a:t>:</a:t>
            </a:r>
            <a:r>
              <a:rPr lang="el-GR" dirty="0" smtClean="0"/>
              <a:t> Καταχώρηση αισθητήριου κόμβου</a:t>
            </a:r>
            <a:endParaRPr lang="en-US" dirty="0" smtClean="0"/>
          </a:p>
          <a:p>
            <a:pPr lvl="2">
              <a:defRPr/>
            </a:pPr>
            <a:r>
              <a:rPr lang="en-US" i="1" dirty="0" err="1" smtClean="0"/>
              <a:t>InsertObservation</a:t>
            </a:r>
            <a:r>
              <a:rPr lang="el-GR" i="1" dirty="0" smtClean="0"/>
              <a:t>:</a:t>
            </a:r>
            <a:r>
              <a:rPr lang="el-GR" dirty="0" smtClean="0"/>
              <a:t> Εισαγωγή μέτρησης</a:t>
            </a:r>
            <a:endParaRPr lang="en-US" dirty="0" smtClean="0"/>
          </a:p>
          <a:p>
            <a:pPr lvl="2">
              <a:defRPr/>
            </a:pPr>
            <a:r>
              <a:rPr lang="en-US" i="1" dirty="0" err="1" smtClean="0"/>
              <a:t>GetCapabilities</a:t>
            </a:r>
            <a:r>
              <a:rPr lang="el-GR" i="1" dirty="0" smtClean="0"/>
              <a:t>:</a:t>
            </a:r>
            <a:r>
              <a:rPr lang="el-GR" dirty="0" smtClean="0"/>
              <a:t> Ανάκτηση μεταδεδομένων υπηρεσίας</a:t>
            </a:r>
            <a:r>
              <a:rPr lang="el-GR" dirty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διαθέσιμων ειδών μετρήσεων</a:t>
            </a:r>
            <a:endParaRPr lang="en-US" dirty="0" smtClean="0"/>
          </a:p>
          <a:p>
            <a:pPr lvl="2">
              <a:defRPr/>
            </a:pPr>
            <a:r>
              <a:rPr lang="en-US" i="1" dirty="0" err="1" smtClean="0"/>
              <a:t>GetObservation</a:t>
            </a:r>
            <a:r>
              <a:rPr lang="el-GR" i="1" dirty="0" smtClean="0"/>
              <a:t>:</a:t>
            </a:r>
            <a:r>
              <a:rPr lang="el-GR" dirty="0" smtClean="0"/>
              <a:t> Επερώτηση για μετρήσεις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Διάγραμμα Ροής Μηνυμάτων Παραγωγού Δεδομένων </a:t>
            </a:r>
            <a:r>
              <a:rPr lang="en-US" dirty="0" smtClean="0"/>
              <a:t>SOS</a:t>
            </a:r>
            <a:endParaRPr lang="el-GR" dirty="0"/>
          </a:p>
        </p:txBody>
      </p:sp>
      <p:pic>
        <p:nvPicPr>
          <p:cNvPr id="12291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6438" y="1689100"/>
            <a:ext cx="5237162" cy="4187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Διάγραμματα Ροής Μηνυμάτων Καταναλωτή Δεδομένων </a:t>
            </a:r>
            <a:r>
              <a:rPr lang="en-US" dirty="0" smtClean="0"/>
              <a:t>SOS</a:t>
            </a:r>
            <a:endParaRPr lang="el-GR" dirty="0"/>
          </a:p>
        </p:txBody>
      </p:sp>
      <p:pic>
        <p:nvPicPr>
          <p:cNvPr id="13315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68588" y="1689100"/>
            <a:ext cx="4206875" cy="45735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92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Υπηρεσίες του </a:t>
            </a:r>
            <a:r>
              <a:rPr lang="en-US" dirty="0" smtClean="0"/>
              <a:t>SWE - SAS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689100"/>
            <a:ext cx="8183562" cy="418782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 smtClean="0"/>
              <a:t>Sensor Alert Service</a:t>
            </a:r>
            <a:r>
              <a:rPr lang="en-US" dirty="0" smtClean="0"/>
              <a:t> (</a:t>
            </a:r>
            <a:r>
              <a:rPr lang="el-GR" dirty="0" smtClean="0"/>
              <a:t>Υπηρεσία Συναγερμών Αισθητήρων</a:t>
            </a:r>
            <a:r>
              <a:rPr lang="en-US" dirty="0" smtClean="0"/>
              <a:t>)</a:t>
            </a:r>
            <a:endParaRPr lang="el-GR" dirty="0" smtClean="0"/>
          </a:p>
          <a:p>
            <a:pPr lvl="1">
              <a:defRPr/>
            </a:pPr>
            <a:r>
              <a:rPr lang="en-US" dirty="0" smtClean="0"/>
              <a:t>Data-Push model: </a:t>
            </a:r>
            <a:r>
              <a:rPr lang="el-GR" dirty="0" smtClean="0"/>
              <a:t>προώθηση δεδομένων / ειδοποιήσεων στον πελάτη από το δίκτυο κατόπιν συνδρομής </a:t>
            </a:r>
            <a:r>
              <a:rPr lang="en-US" dirty="0" smtClean="0"/>
              <a:t>(subscribe – alert)</a:t>
            </a:r>
            <a:endParaRPr lang="el-GR" dirty="0" smtClean="0"/>
          </a:p>
          <a:p>
            <a:pPr lvl="1">
              <a:defRPr/>
            </a:pPr>
            <a:r>
              <a:rPr lang="el-GR" dirty="0" smtClean="0"/>
              <a:t>Βασικές λειτουργίες:</a:t>
            </a:r>
          </a:p>
          <a:p>
            <a:pPr lvl="2">
              <a:defRPr/>
            </a:pPr>
            <a:r>
              <a:rPr lang="en-US" i="1" dirty="0" smtClean="0"/>
              <a:t>Advertise / </a:t>
            </a:r>
            <a:r>
              <a:rPr lang="en-US" i="1" dirty="0" err="1" smtClean="0"/>
              <a:t>CancelAdvertisement</a:t>
            </a:r>
            <a:r>
              <a:rPr lang="en-US" i="1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Διαφήμιση για διαθέσιμες μετρήσεις με δυνατότητα υποστήριξης ειδοποιήσεων</a:t>
            </a:r>
            <a:endParaRPr lang="en-US" dirty="0" smtClean="0"/>
          </a:p>
          <a:p>
            <a:pPr lvl="2">
              <a:defRPr/>
            </a:pPr>
            <a:r>
              <a:rPr lang="en-US" i="1" dirty="0" smtClean="0"/>
              <a:t>Publish</a:t>
            </a:r>
            <a:r>
              <a:rPr lang="el-GR" i="1" dirty="0" smtClean="0"/>
              <a:t>:</a:t>
            </a:r>
            <a:r>
              <a:rPr lang="el-GR" dirty="0" smtClean="0"/>
              <a:t> Δημοσίευση μετρήσεων σε ένα</a:t>
            </a:r>
            <a:r>
              <a:rPr lang="en-US" dirty="0" smtClean="0"/>
              <a:t> XMPP conference</a:t>
            </a:r>
          </a:p>
          <a:p>
            <a:pPr lvl="2">
              <a:defRPr/>
            </a:pPr>
            <a:r>
              <a:rPr lang="en-US" i="1" dirty="0" err="1" smtClean="0"/>
              <a:t>GetCapabilities</a:t>
            </a:r>
            <a:r>
              <a:rPr lang="en-US" i="1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Ανάκτηση μεταδεδομένων υπηρεσίας και διαθέσιμων διαφημίσεων</a:t>
            </a:r>
          </a:p>
          <a:p>
            <a:pPr lvl="2">
              <a:defRPr/>
            </a:pPr>
            <a:r>
              <a:rPr lang="en-US" i="1" dirty="0" smtClean="0"/>
              <a:t>Subscribe / Cancel Subscription:</a:t>
            </a:r>
            <a:r>
              <a:rPr lang="en-US" dirty="0" smtClean="0"/>
              <a:t> </a:t>
            </a:r>
            <a:r>
              <a:rPr lang="el-GR" dirty="0" smtClean="0"/>
              <a:t>Αίτηση συνδρομής από τον πελάτη για ειδοποιήσεις με βάση κριτήρια συναγερμού</a:t>
            </a:r>
            <a:endParaRPr lang="en-US" dirty="0" smtClean="0"/>
          </a:p>
          <a:p>
            <a:pPr lvl="2">
              <a:defRPr/>
            </a:pPr>
            <a:r>
              <a:rPr lang="en-US" i="1" dirty="0" err="1" smtClean="0"/>
              <a:t>SASAlert</a:t>
            </a:r>
            <a:r>
              <a:rPr lang="en-US" i="1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Ειδοποίηση κατάστασης συναγερμού από το </a:t>
            </a:r>
            <a:r>
              <a:rPr lang="en-US" dirty="0" smtClean="0"/>
              <a:t>SAS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566</TotalTime>
  <Words>1566</Words>
  <Application>Microsoft Office PowerPoint</Application>
  <PresentationFormat>On-screen Show (4:3)</PresentationFormat>
  <Paragraphs>228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Verdana</vt:lpstr>
      <vt:lpstr>Arial</vt:lpstr>
      <vt:lpstr>Wingdings 2</vt:lpstr>
      <vt:lpstr>Calibri</vt:lpstr>
      <vt:lpstr>Aspect</vt:lpstr>
      <vt:lpstr>Sensor Web Enablement</vt:lpstr>
      <vt:lpstr>‘Εξυπνοι Αισθητήρες</vt:lpstr>
      <vt:lpstr>Sensor Web Enablement</vt:lpstr>
      <vt:lpstr>Βασική Ορολογία GIS και SWE</vt:lpstr>
      <vt:lpstr>Δίκτυα Ασύρματων Αισθητήρων (WSN)</vt:lpstr>
      <vt:lpstr>Υπηρεσίες του SWE - SOS</vt:lpstr>
      <vt:lpstr>Διάγραμμα Ροής Μηνυμάτων Παραγωγού Δεδομένων SOS</vt:lpstr>
      <vt:lpstr>Διάγραμματα Ροής Μηνυμάτων Καταναλωτή Δεδομένων SOS</vt:lpstr>
      <vt:lpstr>Υπηρεσίες του SWE - SAS</vt:lpstr>
      <vt:lpstr>Διάγραμμα Ροής Μηνυμάτων SAS</vt:lpstr>
      <vt:lpstr>Υπηρεσίες του SWE – SPS και WNS</vt:lpstr>
      <vt:lpstr>Υλοποιήσεις Υπηρεσιών SWE</vt:lpstr>
      <vt:lpstr>Μελέτη Περίπτωσης</vt:lpstr>
      <vt:lpstr>SunSPOTs</vt:lpstr>
      <vt:lpstr>Τοπολογία Δικτύου</vt:lpstr>
      <vt:lpstr>Συστατικά Υλοποίησης</vt:lpstr>
      <vt:lpstr>Λογισμικά, Βιβλιοθήκες και Εργαλεία</vt:lpstr>
      <vt:lpstr>Κλάση SunSpotMsg</vt:lpstr>
      <vt:lpstr>SunSPOT Connector</vt:lpstr>
      <vt:lpstr>SunSPOT Midlet</vt:lpstr>
      <vt:lpstr>Εφαρμογή του πελάτη</vt:lpstr>
      <vt:lpstr>Γραφική Διεπαφή πελάτη</vt:lpstr>
      <vt:lpstr>Προσομοίωση</vt:lpstr>
      <vt:lpstr>Περιβάλλον προσομοίωσης Solarium</vt:lpstr>
      <vt:lpstr>Γραφική παράσταση από δοκιμές με εικονικά SunSPOT</vt:lpstr>
      <vt:lpstr>Δοκιμές με πραγματικά SunSPOTs</vt:lpstr>
      <vt:lpstr>Γραφική παράσταση από δοκιμές με πραγματικά SunSPOT</vt:lpstr>
      <vt:lpstr>Ειδοποιήσεις κατάστασης συναγερμού</vt:lpstr>
      <vt:lpstr>Περιορισμοί Τρέχουσας Υλοποίησης</vt:lpstr>
      <vt:lpstr>Κατευθύνσεις για το μέλλον</vt:lpstr>
      <vt:lpstr>Υπερσύνδεσμοι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stathes</cp:lastModifiedBy>
  <cp:revision>234</cp:revision>
  <dcterms:created xsi:type="dcterms:W3CDTF">2010-05-04T17:15:18Z</dcterms:created>
  <dcterms:modified xsi:type="dcterms:W3CDTF">2015-03-12T11:21:12Z</dcterms:modified>
</cp:coreProperties>
</file>