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60" d="100"/>
          <a:sy n="160" d="100"/>
        </p:scale>
        <p:origin x="-2148" y="-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0524F7-6BE8-4727-821B-D4C731EB4B8A}"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AAEBC-80CD-4795-974F-6D7DF08F4F7A}" type="slidenum">
              <a:rPr lang="en-US" smtClean="0"/>
              <a:t>‹#›</a:t>
            </a:fld>
            <a:endParaRPr lang="en-US"/>
          </a:p>
        </p:txBody>
      </p:sp>
    </p:spTree>
    <p:extLst>
      <p:ext uri="{BB962C8B-B14F-4D97-AF65-F5344CB8AC3E}">
        <p14:creationId xmlns:p14="http://schemas.microsoft.com/office/powerpoint/2010/main" val="3710730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0524F7-6BE8-4727-821B-D4C731EB4B8A}"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AAEBC-80CD-4795-974F-6D7DF08F4F7A}" type="slidenum">
              <a:rPr lang="en-US" smtClean="0"/>
              <a:t>‹#›</a:t>
            </a:fld>
            <a:endParaRPr lang="en-US"/>
          </a:p>
        </p:txBody>
      </p:sp>
    </p:spTree>
    <p:extLst>
      <p:ext uri="{BB962C8B-B14F-4D97-AF65-F5344CB8AC3E}">
        <p14:creationId xmlns:p14="http://schemas.microsoft.com/office/powerpoint/2010/main" val="3203278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0524F7-6BE8-4727-821B-D4C731EB4B8A}"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AAEBC-80CD-4795-974F-6D7DF08F4F7A}" type="slidenum">
              <a:rPr lang="en-US" smtClean="0"/>
              <a:t>‹#›</a:t>
            </a:fld>
            <a:endParaRPr lang="en-US"/>
          </a:p>
        </p:txBody>
      </p:sp>
    </p:spTree>
    <p:extLst>
      <p:ext uri="{BB962C8B-B14F-4D97-AF65-F5344CB8AC3E}">
        <p14:creationId xmlns:p14="http://schemas.microsoft.com/office/powerpoint/2010/main" val="3630914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0524F7-6BE8-4727-821B-D4C731EB4B8A}"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AAEBC-80CD-4795-974F-6D7DF08F4F7A}" type="slidenum">
              <a:rPr lang="en-US" smtClean="0"/>
              <a:t>‹#›</a:t>
            </a:fld>
            <a:endParaRPr lang="en-US"/>
          </a:p>
        </p:txBody>
      </p:sp>
    </p:spTree>
    <p:extLst>
      <p:ext uri="{BB962C8B-B14F-4D97-AF65-F5344CB8AC3E}">
        <p14:creationId xmlns:p14="http://schemas.microsoft.com/office/powerpoint/2010/main" val="1488485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0524F7-6BE8-4727-821B-D4C731EB4B8A}" type="datetimeFigureOut">
              <a:rPr lang="en-US" smtClean="0"/>
              <a:t>5/23/2022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AAAEBC-80CD-4795-974F-6D7DF08F4F7A}" type="slidenum">
              <a:rPr lang="en-US" smtClean="0"/>
              <a:t>‹#›</a:t>
            </a:fld>
            <a:endParaRPr lang="en-US"/>
          </a:p>
        </p:txBody>
      </p:sp>
    </p:spTree>
    <p:extLst>
      <p:ext uri="{BB962C8B-B14F-4D97-AF65-F5344CB8AC3E}">
        <p14:creationId xmlns:p14="http://schemas.microsoft.com/office/powerpoint/2010/main" val="25584626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0524F7-6BE8-4727-821B-D4C731EB4B8A}" type="datetimeFigureOut">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AAEBC-80CD-4795-974F-6D7DF08F4F7A}" type="slidenum">
              <a:rPr lang="en-US" smtClean="0"/>
              <a:t>‹#›</a:t>
            </a:fld>
            <a:endParaRPr lang="en-US"/>
          </a:p>
        </p:txBody>
      </p:sp>
    </p:spTree>
    <p:extLst>
      <p:ext uri="{BB962C8B-B14F-4D97-AF65-F5344CB8AC3E}">
        <p14:creationId xmlns:p14="http://schemas.microsoft.com/office/powerpoint/2010/main" val="1400256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0524F7-6BE8-4727-821B-D4C731EB4B8A}" type="datetimeFigureOut">
              <a:rPr lang="en-US" smtClean="0"/>
              <a:t>5/23/2022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AAAEBC-80CD-4795-974F-6D7DF08F4F7A}" type="slidenum">
              <a:rPr lang="en-US" smtClean="0"/>
              <a:t>‹#›</a:t>
            </a:fld>
            <a:endParaRPr lang="en-US"/>
          </a:p>
        </p:txBody>
      </p:sp>
    </p:spTree>
    <p:extLst>
      <p:ext uri="{BB962C8B-B14F-4D97-AF65-F5344CB8AC3E}">
        <p14:creationId xmlns:p14="http://schemas.microsoft.com/office/powerpoint/2010/main" val="1967334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0524F7-6BE8-4727-821B-D4C731EB4B8A}" type="datetimeFigureOut">
              <a:rPr lang="en-US" smtClean="0"/>
              <a:t>5/23/2022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AAAEBC-80CD-4795-974F-6D7DF08F4F7A}" type="slidenum">
              <a:rPr lang="en-US" smtClean="0"/>
              <a:t>‹#›</a:t>
            </a:fld>
            <a:endParaRPr lang="en-US"/>
          </a:p>
        </p:txBody>
      </p:sp>
    </p:spTree>
    <p:extLst>
      <p:ext uri="{BB962C8B-B14F-4D97-AF65-F5344CB8AC3E}">
        <p14:creationId xmlns:p14="http://schemas.microsoft.com/office/powerpoint/2010/main" val="3863734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524F7-6BE8-4727-821B-D4C731EB4B8A}" type="datetimeFigureOut">
              <a:rPr lang="en-US" smtClean="0"/>
              <a:t>5/23/2022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AAAEBC-80CD-4795-974F-6D7DF08F4F7A}" type="slidenum">
              <a:rPr lang="en-US" smtClean="0"/>
              <a:t>‹#›</a:t>
            </a:fld>
            <a:endParaRPr lang="en-US"/>
          </a:p>
        </p:txBody>
      </p:sp>
    </p:spTree>
    <p:extLst>
      <p:ext uri="{BB962C8B-B14F-4D97-AF65-F5344CB8AC3E}">
        <p14:creationId xmlns:p14="http://schemas.microsoft.com/office/powerpoint/2010/main" val="3325320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0524F7-6BE8-4727-821B-D4C731EB4B8A}" type="datetimeFigureOut">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AAEBC-80CD-4795-974F-6D7DF08F4F7A}" type="slidenum">
              <a:rPr lang="en-US" smtClean="0"/>
              <a:t>‹#›</a:t>
            </a:fld>
            <a:endParaRPr lang="en-US"/>
          </a:p>
        </p:txBody>
      </p:sp>
    </p:spTree>
    <p:extLst>
      <p:ext uri="{BB962C8B-B14F-4D97-AF65-F5344CB8AC3E}">
        <p14:creationId xmlns:p14="http://schemas.microsoft.com/office/powerpoint/2010/main" val="3617599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0524F7-6BE8-4727-821B-D4C731EB4B8A}" type="datetimeFigureOut">
              <a:rPr lang="en-US" smtClean="0"/>
              <a:t>5/23/2022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AAAEBC-80CD-4795-974F-6D7DF08F4F7A}" type="slidenum">
              <a:rPr lang="en-US" smtClean="0"/>
              <a:t>‹#›</a:t>
            </a:fld>
            <a:endParaRPr lang="en-US"/>
          </a:p>
        </p:txBody>
      </p:sp>
    </p:spTree>
    <p:extLst>
      <p:ext uri="{BB962C8B-B14F-4D97-AF65-F5344CB8AC3E}">
        <p14:creationId xmlns:p14="http://schemas.microsoft.com/office/powerpoint/2010/main" val="653220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0524F7-6BE8-4727-821B-D4C731EB4B8A}" type="datetimeFigureOut">
              <a:rPr lang="en-US" smtClean="0"/>
              <a:t>5/23/2022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AAAEBC-80CD-4795-974F-6D7DF08F4F7A}" type="slidenum">
              <a:rPr lang="en-US" smtClean="0"/>
              <a:t>‹#›</a:t>
            </a:fld>
            <a:endParaRPr lang="en-US"/>
          </a:p>
        </p:txBody>
      </p:sp>
    </p:spTree>
    <p:extLst>
      <p:ext uri="{BB962C8B-B14F-4D97-AF65-F5344CB8AC3E}">
        <p14:creationId xmlns:p14="http://schemas.microsoft.com/office/powerpoint/2010/main" val="32726210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IoT</a:t>
            </a:r>
            <a:r>
              <a:rPr lang="en-US" dirty="0" smtClean="0"/>
              <a:t> routing protocols</a:t>
            </a:r>
            <a:endParaRPr lang="en-US" dirty="0"/>
          </a:p>
        </p:txBody>
      </p:sp>
    </p:spTree>
    <p:extLst>
      <p:ext uri="{BB962C8B-B14F-4D97-AF65-F5344CB8AC3E}">
        <p14:creationId xmlns:p14="http://schemas.microsoft.com/office/powerpoint/2010/main" val="2090403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Sensor Protocols for Information via Negotiation (SPIN)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SPIN is a family of negotiation-based, data-centric, and time-driven flooding protocols. However, compared to classic flooding, SPIN nodes rely on two key techniques to overcome the deficiencies of flooding. To address the problems of implosion and overlap, SPIN nodes negotiate with their neighbors before they transmit data, allowing them to avoid unnecessary communications. To address the problem of resource blindness, each SPIN node uses a resource manager to keep track of actual resource consumption, allowing them to adapt routing and communication behavior based on resource availability.</a:t>
            </a:r>
            <a:endParaRPr lang="en-US" dirty="0"/>
          </a:p>
        </p:txBody>
      </p:sp>
    </p:spTree>
    <p:extLst>
      <p:ext uri="{BB962C8B-B14F-4D97-AF65-F5344CB8AC3E}">
        <p14:creationId xmlns:p14="http://schemas.microsoft.com/office/powerpoint/2010/main" val="3014893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SPIN (cont.)</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221" y="1524000"/>
            <a:ext cx="7396163" cy="19124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457200" y="3505200"/>
            <a:ext cx="8382000" cy="2031325"/>
          </a:xfrm>
          <a:prstGeom prst="rect">
            <a:avLst/>
          </a:prstGeom>
          <a:noFill/>
        </p:spPr>
        <p:txBody>
          <a:bodyPr wrap="square" rtlCol="0">
            <a:spAutoFit/>
          </a:bodyPr>
          <a:lstStyle/>
          <a:p>
            <a:r>
              <a:rPr lang="en-US" dirty="0" smtClean="0"/>
              <a:t>Data is flooded via a 3-way handshake protocol. First, when new data arrives, a node advertises this event using an advertisement message (ADV) to its neighbors via the data’s meta-data. Upon receiving an advertisement, a node checks whether it has already received the described data. If not, the node responds with a request for data (REQ) message, indicating its desire to receive the advertised data. Finally, the sender node responds to the REQ message with a DATA message, containing the advertised data.</a:t>
            </a:r>
            <a:endParaRPr lang="en-US" dirty="0"/>
          </a:p>
        </p:txBody>
      </p:sp>
    </p:spTree>
    <p:extLst>
      <p:ext uri="{BB962C8B-B14F-4D97-AF65-F5344CB8AC3E}">
        <p14:creationId xmlns:p14="http://schemas.microsoft.com/office/powerpoint/2010/main" val="2421816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Proactive Routing / DSDV</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The Destination-Sequenced Distance Vector routing protocol is a modified version of the classic Distributed Bellman-Ford algorithm. </a:t>
            </a:r>
          </a:p>
          <a:p>
            <a:pPr marL="0" indent="0">
              <a:buNone/>
            </a:pPr>
            <a:r>
              <a:rPr lang="en-US" dirty="0" smtClean="0"/>
              <a:t>In distance-vector algorithms, every node i maintains a list of distances {</a:t>
            </a:r>
            <a:r>
              <a:rPr lang="en-US" dirty="0" err="1" smtClean="0"/>
              <a:t>d</a:t>
            </a:r>
            <a:r>
              <a:rPr lang="en-US" baseline="30000" dirty="0" err="1" smtClean="0"/>
              <a:t>x</a:t>
            </a:r>
            <a:r>
              <a:rPr lang="en-US" baseline="-25000" dirty="0" err="1" smtClean="0"/>
              <a:t>ij</a:t>
            </a:r>
            <a:r>
              <a:rPr lang="en-US" dirty="0" smtClean="0"/>
              <a:t>} for each destination x via each neighbor j. Then, node i selects node k as the next hop for packet forwarding if </a:t>
            </a:r>
            <a:r>
              <a:rPr lang="en-US" dirty="0" err="1" smtClean="0"/>
              <a:t>d</a:t>
            </a:r>
            <a:r>
              <a:rPr lang="en-US" baseline="30000" dirty="0" err="1" smtClean="0"/>
              <a:t>x</a:t>
            </a:r>
            <a:r>
              <a:rPr lang="en-US" baseline="-25000" dirty="0" err="1" smtClean="0"/>
              <a:t>ik</a:t>
            </a:r>
            <a:r>
              <a:rPr lang="en-US" dirty="0" smtClean="0"/>
              <a:t> = min{</a:t>
            </a:r>
            <a:r>
              <a:rPr lang="en-US" dirty="0" err="1" smtClean="0"/>
              <a:t>d</a:t>
            </a:r>
            <a:r>
              <a:rPr lang="en-US" baseline="30000" dirty="0" err="1" smtClean="0"/>
              <a:t>x</a:t>
            </a:r>
            <a:r>
              <a:rPr lang="en-US" baseline="-25000" dirty="0" err="1" smtClean="0"/>
              <a:t>ij</a:t>
            </a:r>
            <a:r>
              <a:rPr lang="en-US" dirty="0" smtClean="0"/>
              <a:t>}. This information is stored in a routing table, along with a sequence number for each entry, where this number is assigned by the destination node. </a:t>
            </a:r>
          </a:p>
          <a:p>
            <a:pPr marL="0" indent="0">
              <a:buNone/>
            </a:pPr>
            <a:r>
              <a:rPr lang="en-US" dirty="0" smtClean="0"/>
              <a:t>The purpose of the sequence numbers is to allow nodes to distinguish stale routes from new ones in order to prevent routing loops. Each node broadcasts updates to the routing table periodically, but also immediately whenever significant new information becomes available. </a:t>
            </a:r>
          </a:p>
          <a:p>
            <a:pPr marL="0" indent="0">
              <a:buNone/>
            </a:pPr>
            <a:r>
              <a:rPr lang="en-US" dirty="0" smtClean="0"/>
              <a:t>DSDV uses two types of packets to share its routing table content. A full dump contains all available routing information, whereas an incremental packet contains only information that has changed since the last full dump. </a:t>
            </a:r>
          </a:p>
          <a:p>
            <a:pPr marL="0" indent="0">
              <a:buNone/>
            </a:pPr>
            <a:r>
              <a:rPr lang="en-US" dirty="0" smtClean="0"/>
              <a:t>Incremental packets are typically much smaller than full dumps, therefore reducing the control overhead of DSDV. </a:t>
            </a:r>
          </a:p>
          <a:p>
            <a:pPr marL="0" indent="0">
              <a:buNone/>
            </a:pPr>
            <a:r>
              <a:rPr lang="en-US" dirty="0" smtClean="0"/>
              <a:t>When a node receives an incremental packet, the received information is compared with the node’s current knowledge and a route indicated in the packet replaces the corresponding route in the node’s table if the packet’s route has a more recent sequence number. A packet’s route also replaces the node’s route in its table if the sequence numbers are identical, but the packet’s route has a shorter distance</a:t>
            </a:r>
            <a:endParaRPr lang="en-US" dirty="0"/>
          </a:p>
        </p:txBody>
      </p:sp>
    </p:spTree>
    <p:extLst>
      <p:ext uri="{BB962C8B-B14F-4D97-AF65-F5344CB8AC3E}">
        <p14:creationId xmlns:p14="http://schemas.microsoft.com/office/powerpoint/2010/main" val="3197179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DSDV</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828800"/>
            <a:ext cx="7372350" cy="2074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7633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Based Routing</a:t>
            </a:r>
            <a:endParaRPr lang="en-US" dirty="0"/>
          </a:p>
        </p:txBody>
      </p:sp>
      <p:sp>
        <p:nvSpPr>
          <p:cNvPr id="3" name="Content Placeholder 2"/>
          <p:cNvSpPr>
            <a:spLocks noGrp="1"/>
          </p:cNvSpPr>
          <p:nvPr>
            <p:ph idx="1"/>
          </p:nvPr>
        </p:nvSpPr>
        <p:spPr/>
        <p:txBody>
          <a:bodyPr>
            <a:normAutofit fontScale="47500" lnSpcReduction="20000"/>
          </a:bodyPr>
          <a:lstStyle/>
          <a:p>
            <a:r>
              <a:rPr lang="en-US" dirty="0" smtClean="0"/>
              <a:t>Location-based </a:t>
            </a:r>
            <a:r>
              <a:rPr lang="en-US" dirty="0"/>
              <a:t>or geographic routing can be used in networks where sensor nodes are able to determine their position using a variety of localization systems and </a:t>
            </a:r>
            <a:r>
              <a:rPr lang="en-US" dirty="0" smtClean="0"/>
              <a:t>algorithms. </a:t>
            </a:r>
          </a:p>
          <a:p>
            <a:r>
              <a:rPr lang="en-US" dirty="0" smtClean="0"/>
              <a:t>Sensors </a:t>
            </a:r>
            <a:r>
              <a:rPr lang="en-US" dirty="0"/>
              <a:t>use geographic information to make forwarding decisions. </a:t>
            </a:r>
            <a:endParaRPr lang="en-US" dirty="0" smtClean="0"/>
          </a:p>
          <a:p>
            <a:r>
              <a:rPr lang="en-US" dirty="0" smtClean="0"/>
              <a:t>In </a:t>
            </a:r>
            <a:r>
              <a:rPr lang="en-US" dirty="0"/>
              <a:t>unicast location-based routing, packets are sent directly to a single destination, which is identified by its location. </a:t>
            </a:r>
            <a:r>
              <a:rPr lang="en-US" dirty="0" smtClean="0"/>
              <a:t>That </a:t>
            </a:r>
            <a:r>
              <a:rPr lang="en-US" dirty="0"/>
              <a:t>is, a sender must be aware not only of its own location, but also the location of the </a:t>
            </a:r>
            <a:r>
              <a:rPr lang="en-US" dirty="0" smtClean="0"/>
              <a:t>destination</a:t>
            </a:r>
            <a:r>
              <a:rPr lang="en-US" dirty="0"/>
              <a:t>. This location can be obtained either via querying (e.g., flooding a query to request a response from the destination containing its location) or a location broker, that is, a </a:t>
            </a:r>
            <a:r>
              <a:rPr lang="en-US" dirty="0" smtClean="0"/>
              <a:t>service </a:t>
            </a:r>
            <a:r>
              <a:rPr lang="en-US" dirty="0"/>
              <a:t>that maps node identities to locations. </a:t>
            </a:r>
            <a:endParaRPr lang="en-US" dirty="0" smtClean="0"/>
          </a:p>
          <a:p>
            <a:r>
              <a:rPr lang="en-US" dirty="0" smtClean="0"/>
              <a:t>In </a:t>
            </a:r>
            <a:r>
              <a:rPr lang="en-US" dirty="0"/>
              <a:t>broadcast or multicast location-based routing approaches, the same packet must be disseminated to multiple destinations. Multicast </a:t>
            </a:r>
            <a:r>
              <a:rPr lang="en-US" dirty="0" smtClean="0"/>
              <a:t>protocols </a:t>
            </a:r>
            <a:r>
              <a:rPr lang="en-US" dirty="0"/>
              <a:t>take advantage of the known destination locations to minimize resource consumption by reducing redundant links. </a:t>
            </a:r>
            <a:endParaRPr lang="en-US" dirty="0" smtClean="0"/>
          </a:p>
          <a:p>
            <a:r>
              <a:rPr lang="en-US" dirty="0" smtClean="0"/>
              <a:t>The </a:t>
            </a:r>
            <a:r>
              <a:rPr lang="en-US" dirty="0"/>
              <a:t>identity of a sensor node is typically less important than its location, that is, data may be disseminated to all nodes that lie within a certain geographic region. This approach is called </a:t>
            </a:r>
            <a:r>
              <a:rPr lang="en-US" dirty="0" err="1"/>
              <a:t>geocasting</a:t>
            </a:r>
            <a:r>
              <a:rPr lang="en-US" dirty="0"/>
              <a:t> and can, for example, be used to diffuse queries to specific regions of interest instead of flooding the entire network, significantly reducing both bandwidth and energy requirements. </a:t>
            </a:r>
            <a:endParaRPr lang="en-US" dirty="0" smtClean="0"/>
          </a:p>
          <a:p>
            <a:r>
              <a:rPr lang="en-US" dirty="0" smtClean="0"/>
              <a:t>Once </a:t>
            </a:r>
            <a:r>
              <a:rPr lang="en-US" dirty="0"/>
              <a:t>a packet reaches the desired region, it must be either </a:t>
            </a:r>
            <a:r>
              <a:rPr lang="en-US" dirty="0" smtClean="0"/>
              <a:t>disseminated </a:t>
            </a:r>
            <a:r>
              <a:rPr lang="en-US" dirty="0"/>
              <a:t>(multicast) to all nodes within this region or transmitted to at least one node within this region (</a:t>
            </a:r>
            <a:r>
              <a:rPr lang="en-US" dirty="0" err="1"/>
              <a:t>anycast</a:t>
            </a:r>
            <a:r>
              <a:rPr lang="en-US" dirty="0"/>
              <a:t>). </a:t>
            </a:r>
            <a:endParaRPr lang="en-US" dirty="0" smtClean="0"/>
          </a:p>
          <a:p>
            <a:r>
              <a:rPr lang="en-US" dirty="0" smtClean="0"/>
              <a:t>Typically</a:t>
            </a:r>
            <a:r>
              <a:rPr lang="en-US" dirty="0"/>
              <a:t>, location-based routing protocols require that every node in the network knows its own geographic location and the identities and locations of its one-hop neighbors (e.g., obtained via periodic beacon messages). </a:t>
            </a:r>
            <a:endParaRPr lang="en-US" dirty="0" smtClean="0"/>
          </a:p>
          <a:p>
            <a:pPr marL="0" indent="0">
              <a:buNone/>
            </a:pPr>
            <a:endParaRPr lang="en-US" dirty="0"/>
          </a:p>
        </p:txBody>
      </p:sp>
    </p:spTree>
    <p:extLst>
      <p:ext uri="{BB962C8B-B14F-4D97-AF65-F5344CB8AC3E}">
        <p14:creationId xmlns:p14="http://schemas.microsoft.com/office/powerpoint/2010/main" val="787629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Unicast Location-Based Routing </a:t>
            </a:r>
          </a:p>
        </p:txBody>
      </p:sp>
      <p:sp>
        <p:nvSpPr>
          <p:cNvPr id="3" name="Content Placeholder 2"/>
          <p:cNvSpPr>
            <a:spLocks noGrp="1"/>
          </p:cNvSpPr>
          <p:nvPr>
            <p:ph idx="1"/>
          </p:nvPr>
        </p:nvSpPr>
        <p:spPr>
          <a:xfrm>
            <a:off x="457200" y="1600201"/>
            <a:ext cx="8229600" cy="2057400"/>
          </a:xfrm>
        </p:spPr>
        <p:txBody>
          <a:bodyPr>
            <a:normAutofit fontScale="55000" lnSpcReduction="20000"/>
          </a:bodyPr>
          <a:lstStyle/>
          <a:p>
            <a:r>
              <a:rPr lang="en-US" dirty="0" smtClean="0"/>
              <a:t>In </a:t>
            </a:r>
            <a:r>
              <a:rPr lang="en-US" dirty="0"/>
              <a:t>unicast location-based routing, the goal is to propagate a packet to a specific node located at a position known to the sender. </a:t>
            </a:r>
            <a:endParaRPr lang="en-US" dirty="0" smtClean="0"/>
          </a:p>
          <a:p>
            <a:r>
              <a:rPr lang="en-US" dirty="0" smtClean="0"/>
              <a:t>The </a:t>
            </a:r>
            <a:r>
              <a:rPr lang="en-US" dirty="0"/>
              <a:t>routing protocol’s responsibility on each node is to make a local forwarding decision to ensure that a packet moves closer to the destination with each hop. </a:t>
            </a:r>
            <a:endParaRPr lang="en-US" dirty="0" smtClean="0"/>
          </a:p>
          <a:p>
            <a:r>
              <a:rPr lang="en-US" dirty="0" smtClean="0"/>
              <a:t>In </a:t>
            </a:r>
            <a:r>
              <a:rPr lang="en-US" dirty="0"/>
              <a:t>this greedy forwarding approach, it is only required that each node knows its own location and the location of its neighbors, and the source must know the location of the destination.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3581400"/>
            <a:ext cx="5486400" cy="25763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5379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Forwarding strategies</a:t>
            </a:r>
            <a:endParaRPr lang="en-US" dirty="0"/>
          </a:p>
        </p:txBody>
      </p:sp>
      <p:sp>
        <p:nvSpPr>
          <p:cNvPr id="3" name="Content Placeholder 2"/>
          <p:cNvSpPr>
            <a:spLocks noGrp="1"/>
          </p:cNvSpPr>
          <p:nvPr>
            <p:ph idx="1"/>
          </p:nvPr>
        </p:nvSpPr>
        <p:spPr>
          <a:xfrm>
            <a:off x="457200" y="1600201"/>
            <a:ext cx="8229600" cy="3505200"/>
          </a:xfrm>
        </p:spPr>
        <p:txBody>
          <a:bodyPr>
            <a:normAutofit fontScale="47500" lnSpcReduction="20000"/>
          </a:bodyPr>
          <a:lstStyle/>
          <a:p>
            <a:r>
              <a:rPr lang="en-US" dirty="0" smtClean="0"/>
              <a:t>Greedy</a:t>
            </a:r>
            <a:r>
              <a:rPr lang="en-US" dirty="0"/>
              <a:t>: This </a:t>
            </a:r>
            <a:r>
              <a:rPr lang="en-US" dirty="0" smtClean="0"/>
              <a:t>technique </a:t>
            </a:r>
            <a:r>
              <a:rPr lang="en-US" dirty="0"/>
              <a:t>chooses a neighbor that minimizes the distance to the destination in each hop. </a:t>
            </a:r>
            <a:r>
              <a:rPr lang="en-US" dirty="0" smtClean="0"/>
              <a:t>(node E). </a:t>
            </a:r>
            <a:r>
              <a:rPr lang="en-US" dirty="0"/>
              <a:t>The goal of the greedy approach is to minimize the number of hops required to reach the destination. </a:t>
            </a:r>
            <a:endParaRPr lang="en-US" dirty="0" smtClean="0"/>
          </a:p>
          <a:p>
            <a:r>
              <a:rPr lang="en-US" dirty="0" smtClean="0"/>
              <a:t>Nearest </a:t>
            </a:r>
            <a:r>
              <a:rPr lang="en-US" dirty="0"/>
              <a:t>with Forwarding Progress (NFP): This strategy chooses the nearest neighbor of all neighbors that make a positive progress (in terms of geographic distance to the destination) toward the </a:t>
            </a:r>
            <a:r>
              <a:rPr lang="en-US" dirty="0" smtClean="0"/>
              <a:t>destination. </a:t>
            </a:r>
            <a:r>
              <a:rPr lang="en-US" dirty="0"/>
              <a:t>Sensor nodes that can adapt their transmission powers can choose the smallest transmission power necessary to reach this neighbor </a:t>
            </a:r>
            <a:r>
              <a:rPr lang="en-US" dirty="0" smtClean="0"/>
              <a:t>(node A), </a:t>
            </a:r>
            <a:r>
              <a:rPr lang="en-US" dirty="0"/>
              <a:t>thereby contributing to reduced packet collisions in their neighborhood. </a:t>
            </a:r>
            <a:endParaRPr lang="en-US" dirty="0" smtClean="0"/>
          </a:p>
          <a:p>
            <a:r>
              <a:rPr lang="en-US" dirty="0" smtClean="0"/>
              <a:t>Most </a:t>
            </a:r>
            <a:r>
              <a:rPr lang="en-US" dirty="0"/>
              <a:t>Forwarding Progress within Radius (MFR): </a:t>
            </a:r>
            <a:r>
              <a:rPr lang="en-US" dirty="0" smtClean="0"/>
              <a:t>MFR selects </a:t>
            </a:r>
            <a:r>
              <a:rPr lang="en-US" dirty="0"/>
              <a:t>the neighbor that makes the greatest positive progress towards the destination, where progress is defined as the distance between the source and its </a:t>
            </a:r>
            <a:r>
              <a:rPr lang="en-US" dirty="0" smtClean="0"/>
              <a:t>neighbor </a:t>
            </a:r>
            <a:r>
              <a:rPr lang="en-US" dirty="0"/>
              <a:t>node projected onto a line drawn from the source to the destination </a:t>
            </a:r>
            <a:r>
              <a:rPr lang="en-US" dirty="0" smtClean="0"/>
              <a:t>(node B). </a:t>
            </a:r>
            <a:r>
              <a:rPr lang="en-US" dirty="0"/>
              <a:t>This technique attempts to minimize the number of hops a packet must travel. </a:t>
            </a:r>
          </a:p>
          <a:p>
            <a:r>
              <a:rPr lang="en-US" dirty="0" smtClean="0"/>
              <a:t>Compass </a:t>
            </a:r>
            <a:r>
              <a:rPr lang="en-US" dirty="0"/>
              <a:t>Routing: This strategy chooses the neighbor with the smallest angle between a line drawn from the source to the neighbor and the line connecting the source and the </a:t>
            </a:r>
            <a:r>
              <a:rPr lang="en-US" dirty="0" smtClean="0"/>
              <a:t>destination. </a:t>
            </a:r>
            <a:r>
              <a:rPr lang="en-US" dirty="0"/>
              <a:t>This approach </a:t>
            </a:r>
            <a:r>
              <a:rPr lang="en-US" dirty="0" smtClean="0"/>
              <a:t>(node C) </a:t>
            </a:r>
            <a:r>
              <a:rPr lang="en-US" dirty="0"/>
              <a:t>attempts to minimize the spatial distance that a packet has to travel.</a:t>
            </a:r>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71800" y="4648200"/>
            <a:ext cx="3200400" cy="2065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756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Greedy Perimeter Stateless Routing</a:t>
            </a:r>
          </a:p>
        </p:txBody>
      </p:sp>
      <p:sp>
        <p:nvSpPr>
          <p:cNvPr id="3" name="Content Placeholder 2"/>
          <p:cNvSpPr>
            <a:spLocks noGrp="1"/>
          </p:cNvSpPr>
          <p:nvPr>
            <p:ph idx="1"/>
          </p:nvPr>
        </p:nvSpPr>
        <p:spPr/>
        <p:txBody>
          <a:bodyPr>
            <a:normAutofit fontScale="70000" lnSpcReduction="20000"/>
          </a:bodyPr>
          <a:lstStyle/>
          <a:p>
            <a:r>
              <a:rPr lang="en-US" dirty="0" smtClean="0"/>
              <a:t>A routing </a:t>
            </a:r>
            <a:r>
              <a:rPr lang="en-US" dirty="0"/>
              <a:t>protocol that makes forwarding decisions based on the positions of nodes and a packet’s destination is Greedy Perimeter Stateless Routing (GPSR</a:t>
            </a:r>
            <a:r>
              <a:rPr lang="en-US" dirty="0" smtClean="0"/>
              <a:t>). </a:t>
            </a:r>
          </a:p>
          <a:p>
            <a:r>
              <a:rPr lang="en-US" dirty="0" smtClean="0"/>
              <a:t>GPRS </a:t>
            </a:r>
            <a:r>
              <a:rPr lang="en-US" dirty="0"/>
              <a:t>nodes only require information about their immediate neighbors to decide where to relay a packet. </a:t>
            </a:r>
            <a:endParaRPr lang="en-US" dirty="0" smtClean="0"/>
          </a:p>
          <a:p>
            <a:r>
              <a:rPr lang="en-US" dirty="0" smtClean="0"/>
              <a:t>The </a:t>
            </a:r>
            <a:r>
              <a:rPr lang="en-US" dirty="0"/>
              <a:t>source of a packet marks the packet with the location of the destination node. </a:t>
            </a:r>
            <a:endParaRPr lang="en-US" dirty="0" smtClean="0"/>
          </a:p>
          <a:p>
            <a:r>
              <a:rPr lang="en-US" dirty="0" smtClean="0"/>
              <a:t>If </a:t>
            </a:r>
            <a:r>
              <a:rPr lang="en-US" dirty="0"/>
              <a:t>a node knows all its neighbors’ positions (e.g., obtained via periodic HELLO or beacon messages), an intermediate node can make a locally optimal forwarding decision by selecting the neighbor that is geographically closest to the destination. </a:t>
            </a:r>
            <a:endParaRPr lang="en-US" dirty="0" smtClean="0"/>
          </a:p>
          <a:p>
            <a:r>
              <a:rPr lang="en-US" dirty="0" smtClean="0"/>
              <a:t>Continuing </a:t>
            </a:r>
            <a:r>
              <a:rPr lang="en-US" dirty="0"/>
              <a:t>this process node by node, the packet will move closer and closer to the destination with every hop, until the destination is reached.</a:t>
            </a:r>
          </a:p>
        </p:txBody>
      </p:sp>
    </p:spTree>
    <p:extLst>
      <p:ext uri="{BB962C8B-B14F-4D97-AF65-F5344CB8AC3E}">
        <p14:creationId xmlns:p14="http://schemas.microsoft.com/office/powerpoint/2010/main" val="3698241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Perimeter Routing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Since </a:t>
            </a:r>
            <a:r>
              <a:rPr lang="en-US" dirty="0"/>
              <a:t>every intermediate node makes a forwarding decision based only on its knowledge of its neighbors’ locations, it can happen that a packet must move temporarily farther in </a:t>
            </a:r>
            <a:r>
              <a:rPr lang="en-US" dirty="0" smtClean="0"/>
              <a:t>geometric </a:t>
            </a:r>
            <a:r>
              <a:rPr lang="en-US" dirty="0"/>
              <a:t>distance from the destination to ultimately continue its path toward the destination. </a:t>
            </a:r>
            <a:endParaRPr lang="en-US" dirty="0" smtClean="0"/>
          </a:p>
          <a:p>
            <a:r>
              <a:rPr lang="en-US" dirty="0" smtClean="0"/>
              <a:t>See figure: Node </a:t>
            </a:r>
            <a:r>
              <a:rPr lang="en-US" dirty="0"/>
              <a:t>x is closer to the destination than both its neighbors y and w. Here, the dashed arc around the destination has a radius equal to the distance between the destination and x. Based on the greedy forwarding protocol, x would not select any of the two paths that would lead to the destination.</a:t>
            </a:r>
          </a:p>
        </p:txBody>
      </p:sp>
    </p:spTree>
    <p:extLst>
      <p:ext uri="{BB962C8B-B14F-4D97-AF65-F5344CB8AC3E}">
        <p14:creationId xmlns:p14="http://schemas.microsoft.com/office/powerpoint/2010/main" val="639912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Perimeter Routing </a:t>
            </a:r>
            <a:r>
              <a:rPr lang="en-US" dirty="0" smtClean="0"/>
              <a:t>(cont.)</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438400"/>
            <a:ext cx="6262688" cy="20705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3503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Taxonomies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163" y="1981200"/>
            <a:ext cx="7482637" cy="301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634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Taxonomies in detail (1/3)</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Flat-based routing protocols consider all nodes of equal functionality or role. </a:t>
            </a:r>
          </a:p>
          <a:p>
            <a:r>
              <a:rPr lang="en-US" dirty="0" smtClean="0"/>
              <a:t>in hierarchical-based routing protocols, different nodes may assume different roles in the routing process, that is, some nodes may forward data on behalf of others, while other nodes only generate and propagate their own sensor data. </a:t>
            </a:r>
          </a:p>
          <a:p>
            <a:r>
              <a:rPr lang="en-US" dirty="0" smtClean="0"/>
              <a:t>Location-based routing protocols rely on the location information from nodes to make routing decisions. </a:t>
            </a:r>
          </a:p>
        </p:txBody>
      </p:sp>
    </p:spTree>
    <p:extLst>
      <p:ext uri="{BB962C8B-B14F-4D97-AF65-F5344CB8AC3E}">
        <p14:creationId xmlns:p14="http://schemas.microsoft.com/office/powerpoint/2010/main" val="3511260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Taxonomies in detail (2/3)</a:t>
            </a:r>
            <a:endParaRPr lang="en-US" dirty="0"/>
          </a:p>
        </p:txBody>
      </p:sp>
      <p:sp>
        <p:nvSpPr>
          <p:cNvPr id="3" name="Content Placeholder 2"/>
          <p:cNvSpPr>
            <a:spLocks noGrp="1"/>
          </p:cNvSpPr>
          <p:nvPr>
            <p:ph idx="1"/>
          </p:nvPr>
        </p:nvSpPr>
        <p:spPr/>
        <p:txBody>
          <a:bodyPr>
            <a:normAutofit fontScale="92500"/>
          </a:bodyPr>
          <a:lstStyle/>
          <a:p>
            <a:r>
              <a:rPr lang="en-US" dirty="0" smtClean="0"/>
              <a:t>Routing protocols are responsible for identifying or discovering routes from a source or sender to the intended receiver. </a:t>
            </a:r>
          </a:p>
          <a:p>
            <a:r>
              <a:rPr lang="en-US" dirty="0" smtClean="0"/>
              <a:t>Reactive protocols discover routes on-demand, that is, whenever a source wants to send data to a receiver and does not already have a route established. </a:t>
            </a:r>
          </a:p>
          <a:p>
            <a:r>
              <a:rPr lang="en-US" dirty="0" smtClean="0"/>
              <a:t>Proactive (table driven) routing protocols establish routes before they are actually needed. </a:t>
            </a:r>
          </a:p>
          <a:p>
            <a:endParaRPr lang="en-US" dirty="0"/>
          </a:p>
        </p:txBody>
      </p:sp>
    </p:spTree>
    <p:extLst>
      <p:ext uri="{BB962C8B-B14F-4D97-AF65-F5344CB8AC3E}">
        <p14:creationId xmlns:p14="http://schemas.microsoft.com/office/powerpoint/2010/main" val="11469426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Taxonomies in detail (3/3)</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Negotiation-based protocols aim to reduce redundant data transmissions by relying on the exchange of negotiation messages between neighboring sensor nodes before actual data transfers occur. </a:t>
            </a:r>
          </a:p>
          <a:p>
            <a:r>
              <a:rPr lang="en-US" dirty="0" smtClean="0"/>
              <a:t>Multipath-based protocols use multiple routes simultaneously to achieve higher performance or fault tolerance. </a:t>
            </a:r>
          </a:p>
          <a:p>
            <a:r>
              <a:rPr lang="en-US" dirty="0" smtClean="0"/>
              <a:t>Query-based routing protocols are receiver-initiated, that is, sensor nodes send data in response to queries issued by the destination node. </a:t>
            </a:r>
          </a:p>
          <a:p>
            <a:r>
              <a:rPr lang="en-US" dirty="0" smtClean="0"/>
              <a:t>The goal of </a:t>
            </a:r>
            <a:r>
              <a:rPr lang="en-US" dirty="0" err="1" smtClean="0"/>
              <a:t>QoS</a:t>
            </a:r>
            <a:r>
              <a:rPr lang="en-US" dirty="0" smtClean="0"/>
              <a:t>-based routing protocols is to satisfy a certain Quality of-Service (</a:t>
            </a:r>
            <a:r>
              <a:rPr lang="en-US" dirty="0" err="1" smtClean="0"/>
              <a:t>QoS</a:t>
            </a:r>
            <a:r>
              <a:rPr lang="en-US" dirty="0" smtClean="0"/>
              <a:t>) metric (or a combination of multiple metrics), such as low latency, low energy consumption, or low packet loss. </a:t>
            </a:r>
          </a:p>
          <a:p>
            <a:r>
              <a:rPr lang="en-US" dirty="0" smtClean="0"/>
              <a:t>Coherent-based protocols perform only a minimum amount of processing (e.g., eliminating duplicates, time-stamping) before sensor data is sent to receivers and data aggregators. </a:t>
            </a:r>
          </a:p>
          <a:p>
            <a:r>
              <a:rPr lang="en-US" dirty="0" smtClean="0"/>
              <a:t>In non-coherent protocols, nodes may perform significant local processing of the raw data before it is sent to other nodes for further processing.</a:t>
            </a:r>
            <a:endParaRPr lang="en-US" dirty="0"/>
          </a:p>
        </p:txBody>
      </p:sp>
    </p:spTree>
    <p:extLst>
      <p:ext uri="{BB962C8B-B14F-4D97-AF65-F5344CB8AC3E}">
        <p14:creationId xmlns:p14="http://schemas.microsoft.com/office/powerpoint/2010/main" val="23838949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Routing metrics</a:t>
            </a:r>
            <a:endParaRPr lang="en-US" dirty="0"/>
          </a:p>
        </p:txBody>
      </p:sp>
      <p:sp>
        <p:nvSpPr>
          <p:cNvPr id="3" name="Content Placeholder 2"/>
          <p:cNvSpPr>
            <a:spLocks noGrp="1"/>
          </p:cNvSpPr>
          <p:nvPr>
            <p:ph idx="1"/>
          </p:nvPr>
        </p:nvSpPr>
        <p:spPr/>
        <p:txBody>
          <a:bodyPr/>
          <a:lstStyle/>
          <a:p>
            <a:r>
              <a:rPr lang="en-US" dirty="0" smtClean="0"/>
              <a:t>Minimum Hop</a:t>
            </a:r>
          </a:p>
          <a:p>
            <a:r>
              <a:rPr lang="en-US" dirty="0" smtClean="0"/>
              <a:t>Minimum energy consumed per packet</a:t>
            </a:r>
          </a:p>
          <a:p>
            <a:r>
              <a:rPr lang="en-US" dirty="0" smtClean="0"/>
              <a:t>Maximum time to network partition</a:t>
            </a:r>
          </a:p>
          <a:p>
            <a:r>
              <a:rPr lang="en-US" dirty="0" smtClean="0"/>
              <a:t>Minimum variance in node power levels</a:t>
            </a:r>
          </a:p>
          <a:p>
            <a:r>
              <a:rPr lang="en-US" dirty="0" smtClean="0"/>
              <a:t>Maximum (average) energy capacity</a:t>
            </a:r>
          </a:p>
          <a:p>
            <a:r>
              <a:rPr lang="en-US" dirty="0" smtClean="0"/>
              <a:t>Maximum minimum energy capacity</a:t>
            </a:r>
            <a:endParaRPr lang="en-US" dirty="0"/>
          </a:p>
        </p:txBody>
      </p:sp>
    </p:spTree>
    <p:extLst>
      <p:ext uri="{BB962C8B-B14F-4D97-AF65-F5344CB8AC3E}">
        <p14:creationId xmlns:p14="http://schemas.microsoft.com/office/powerpoint/2010/main" val="510112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 examples for different metrics</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100" y="1447800"/>
            <a:ext cx="8305800" cy="417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304800" y="5390777"/>
            <a:ext cx="4064767" cy="1477328"/>
          </a:xfrm>
          <a:prstGeom prst="rect">
            <a:avLst/>
          </a:prstGeom>
          <a:noFill/>
        </p:spPr>
        <p:txBody>
          <a:bodyPr wrap="none" rtlCol="0">
            <a:spAutoFit/>
          </a:bodyPr>
          <a:lstStyle/>
          <a:p>
            <a:r>
              <a:rPr lang="en-US" dirty="0" smtClean="0"/>
              <a:t>Min energy per packet: A–D–G</a:t>
            </a:r>
          </a:p>
          <a:p>
            <a:r>
              <a:rPr lang="en-US" dirty="0" smtClean="0"/>
              <a:t>Min hop: B-G</a:t>
            </a:r>
          </a:p>
          <a:p>
            <a:r>
              <a:rPr lang="en-US" dirty="0" smtClean="0"/>
              <a:t>Max energy capacity: C–E–</a:t>
            </a:r>
            <a:r>
              <a:rPr lang="en-US" dirty="0" smtClean="0">
                <a:solidFill>
                  <a:srgbClr val="FF0000"/>
                </a:solidFill>
              </a:rPr>
              <a:t>G</a:t>
            </a:r>
          </a:p>
          <a:p>
            <a:r>
              <a:rPr lang="en-US" dirty="0" smtClean="0"/>
              <a:t>Maximum minimum energy capacity: B-G</a:t>
            </a:r>
          </a:p>
          <a:p>
            <a:endParaRPr lang="en-US" dirty="0"/>
          </a:p>
        </p:txBody>
      </p:sp>
    </p:spTree>
    <p:extLst>
      <p:ext uri="{BB962C8B-B14F-4D97-AF65-F5344CB8AC3E}">
        <p14:creationId xmlns:p14="http://schemas.microsoft.com/office/powerpoint/2010/main" val="809469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Flooding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 simple strategy to disseminate information into a network or to reach a node at an unknown location is to flood the entire network. A sender node broadcasts packets to its immediate neighbors, which will repeat this process by rebroadcasting the packets to their own neighbors until all nodes have received the packets or the packets have traveled for a maximum number of hops.</a:t>
            </a:r>
          </a:p>
          <a:p>
            <a:r>
              <a:rPr lang="en-US" dirty="0" smtClean="0"/>
              <a:t>Flooding problems: </a:t>
            </a:r>
          </a:p>
          <a:p>
            <a:pPr lvl="1"/>
            <a:r>
              <a:rPr lang="en-US" dirty="0" smtClean="0"/>
              <a:t>Implosion - A node receiving a packet relays this packet to all its neighbors using </a:t>
            </a:r>
            <a:r>
              <a:rPr lang="en-US" dirty="0" err="1" smtClean="0"/>
              <a:t>bcasting</a:t>
            </a:r>
            <a:r>
              <a:rPr lang="en-US" dirty="0" smtClean="0"/>
              <a:t>, regardless of whether these neighbors have already received this packet from other neighbors.</a:t>
            </a:r>
          </a:p>
          <a:p>
            <a:pPr lvl="1"/>
            <a:r>
              <a:rPr lang="en-US" dirty="0" smtClean="0"/>
              <a:t>Overlap: Sensors are often used to monitor overlapping geographic areas</a:t>
            </a:r>
          </a:p>
          <a:p>
            <a:pPr lvl="1"/>
            <a:r>
              <a:rPr lang="en-US" dirty="0" smtClean="0"/>
              <a:t>Resource Blindness: The simplicity of flooding also means that flooding is incognizant of the resource constraints of individual nodes.</a:t>
            </a:r>
            <a:endParaRPr lang="en-US" dirty="0"/>
          </a:p>
        </p:txBody>
      </p:sp>
      <p:pic>
        <p:nvPicPr>
          <p:cNvPr id="307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1916"/>
          <a:stretch/>
        </p:blipFill>
        <p:spPr bwMode="auto">
          <a:xfrm>
            <a:off x="5562600" y="5486400"/>
            <a:ext cx="3124200" cy="1208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9099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Gossiping</a:t>
            </a:r>
            <a:endParaRPr lang="en-US" dirty="0"/>
          </a:p>
        </p:txBody>
      </p:sp>
      <p:sp>
        <p:nvSpPr>
          <p:cNvPr id="3" name="Content Placeholder 2"/>
          <p:cNvSpPr>
            <a:spLocks noGrp="1"/>
          </p:cNvSpPr>
          <p:nvPr>
            <p:ph idx="1"/>
          </p:nvPr>
        </p:nvSpPr>
        <p:spPr/>
        <p:txBody>
          <a:bodyPr/>
          <a:lstStyle/>
          <a:p>
            <a:pPr marL="0" indent="0">
              <a:buNone/>
            </a:pPr>
            <a:r>
              <a:rPr lang="en-US" dirty="0" smtClean="0"/>
              <a:t>A variation of flooding is gossiping, where a node does not necessarily </a:t>
            </a:r>
            <a:r>
              <a:rPr lang="en-US" dirty="0" err="1" smtClean="0"/>
              <a:t>bcast</a:t>
            </a:r>
            <a:r>
              <a:rPr lang="en-US" dirty="0" smtClean="0"/>
              <a:t> data. Instead, it uses a probabilistic approach, where it decides to forward the data to its own neighbors with a probability p and to discard the data with a probability 1-p.</a:t>
            </a:r>
            <a:endParaRPr lang="en-US" dirty="0"/>
          </a:p>
        </p:txBody>
      </p:sp>
    </p:spTree>
    <p:extLst>
      <p:ext uri="{BB962C8B-B14F-4D97-AF65-F5344CB8AC3E}">
        <p14:creationId xmlns:p14="http://schemas.microsoft.com/office/powerpoint/2010/main" val="38250173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306</TotalTime>
  <Words>1880</Words>
  <Application>Microsoft Office PowerPoint</Application>
  <PresentationFormat>On-screen Show (4:3)</PresentationFormat>
  <Paragraphs>76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IoT routing protocols</vt:lpstr>
      <vt:lpstr>Taxonomies</vt:lpstr>
      <vt:lpstr>Taxonomies in detail (1/3)</vt:lpstr>
      <vt:lpstr>Taxonomies in detail (2/3)</vt:lpstr>
      <vt:lpstr>Taxonomies in detail (3/3)</vt:lpstr>
      <vt:lpstr>Routing metrics</vt:lpstr>
      <vt:lpstr>Path examples for different metrics</vt:lpstr>
      <vt:lpstr>Flooding</vt:lpstr>
      <vt:lpstr>Gossiping</vt:lpstr>
      <vt:lpstr>Sensor Protocols for Information via Negotiation (SPIN) </vt:lpstr>
      <vt:lpstr>SPIN (cont.)</vt:lpstr>
      <vt:lpstr>Proactive Routing / DSDV</vt:lpstr>
      <vt:lpstr>DSDV</vt:lpstr>
      <vt:lpstr>Location Based Routing</vt:lpstr>
      <vt:lpstr>Unicast Location-Based Routing </vt:lpstr>
      <vt:lpstr>Forwarding strategies</vt:lpstr>
      <vt:lpstr>Greedy Perimeter Stateless Routing</vt:lpstr>
      <vt:lpstr>Perimeter Routing </vt:lpstr>
      <vt:lpstr>Perimeter Routing (cont.)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IoT routing protocols</dc:title>
  <dc:creator>Windows User</dc:creator>
  <cp:lastModifiedBy>Windows User</cp:lastModifiedBy>
  <cp:revision>16</cp:revision>
  <dcterms:created xsi:type="dcterms:W3CDTF">2022-05-19T09:17:06Z</dcterms:created>
  <dcterms:modified xsi:type="dcterms:W3CDTF">2022-05-23T12:10:00Z</dcterms:modified>
</cp:coreProperties>
</file>