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87" r:id="rId7"/>
    <p:sldId id="263" r:id="rId8"/>
    <p:sldId id="262" r:id="rId9"/>
    <p:sldId id="261" r:id="rId10"/>
    <p:sldId id="264" r:id="rId11"/>
    <p:sldId id="265" r:id="rId12"/>
    <p:sldId id="266" r:id="rId13"/>
    <p:sldId id="267" r:id="rId14"/>
    <p:sldId id="268" r:id="rId15"/>
    <p:sldId id="285" r:id="rId16"/>
    <p:sldId id="286" r:id="rId17"/>
    <p:sldId id="269" r:id="rId18"/>
    <p:sldId id="279" r:id="rId19"/>
    <p:sldId id="270" r:id="rId20"/>
    <p:sldId id="271" r:id="rId21"/>
    <p:sldId id="280" r:id="rId22"/>
    <p:sldId id="281" r:id="rId23"/>
    <p:sldId id="282" r:id="rId24"/>
    <p:sldId id="283" r:id="rId25"/>
    <p:sldId id="284" r:id="rId26"/>
    <p:sldId id="273" r:id="rId27"/>
    <p:sldId id="275" r:id="rId28"/>
    <p:sldId id="288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AAF47-D103-43F4-9B85-46B1DB4F1BED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778C2-F938-4903-B6D2-8A997A031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the schema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78C2-F938-4903-B6D2-8A997A031C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78C2-F938-4903-B6D2-8A997A031C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5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2F06-CD65-4010-99BB-04D47D6BA70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6754-ACF7-4FD9-99C0-BF0813A6AE9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2F06-CD65-4010-99BB-04D47D6BA70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6754-ACF7-4FD9-99C0-BF0813A6AE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2F06-CD65-4010-99BB-04D47D6BA70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6754-ACF7-4FD9-99C0-BF0813A6AE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2F06-CD65-4010-99BB-04D47D6BA70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6754-ACF7-4FD9-99C0-BF0813A6AE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2F06-CD65-4010-99BB-04D47D6BA70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6754-ACF7-4FD9-99C0-BF0813A6AE9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2F06-CD65-4010-99BB-04D47D6BA70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6754-ACF7-4FD9-99C0-BF0813A6AE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2F06-CD65-4010-99BB-04D47D6BA70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6754-ACF7-4FD9-99C0-BF0813A6AE9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2F06-CD65-4010-99BB-04D47D6BA70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6754-ACF7-4FD9-99C0-BF0813A6AE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2F06-CD65-4010-99BB-04D47D6BA70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6754-ACF7-4FD9-99C0-BF0813A6AE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2F06-CD65-4010-99BB-04D47D6BA70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6754-ACF7-4FD9-99C0-BF0813A6AE9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2F06-CD65-4010-99BB-04D47D6BA70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6754-ACF7-4FD9-99C0-BF0813A6AE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4D32F06-CD65-4010-99BB-04D47D6BA70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6F56754-ACF7-4FD9-99C0-BF0813A6AE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package" Target="../embeddings/______________Microsoft_PowerPoint4.sldx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______________Microsoft_PowerPoint1.sld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Microsoft_PowerPoint5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Microsoft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package" Target="../embeddings/______________Microsoft_PowerPoint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Event management in Multivariate Streaming sensor DATA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759" y="3733800"/>
            <a:ext cx="7012641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9759" y="533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National and Kapodistrian University</a:t>
            </a:r>
            <a:r>
              <a:rPr lang="en-US" sz="2400" baseline="0" dirty="0" smtClean="0"/>
              <a:t> of Athens</a:t>
            </a:r>
            <a:endParaRPr lang="el-GR" sz="2400" dirty="0"/>
          </a:p>
        </p:txBody>
      </p:sp>
      <p:pic>
        <p:nvPicPr>
          <p:cNvPr id="5" name="Picture 11" descr="20130811154128!Logo_uoa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9" y="445768"/>
            <a:ext cx="685800" cy="93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51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Shewhart</a:t>
            </a:r>
            <a:r>
              <a:rPr lang="en-US" dirty="0" smtClean="0"/>
              <a:t> </a:t>
            </a:r>
            <a:r>
              <a:rPr lang="en-US" dirty="0" smtClean="0"/>
              <a:t>Controller (1/3)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the </a:t>
                </a:r>
                <a:r>
                  <a:rPr lang="en-US" dirty="0" err="1" smtClean="0"/>
                  <a:t>Shewhart</a:t>
                </a:r>
                <a:r>
                  <a:rPr lang="en-US" dirty="0" smtClean="0"/>
                  <a:t> </a:t>
                </a:r>
                <a:r>
                  <a:rPr lang="en-US" dirty="0" smtClean="0"/>
                  <a:t>control chart,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is detected to deviate at time t from its normality whenever exceeds one of the control limits</a:t>
                </a:r>
              </a:p>
              <a:p>
                <a:r>
                  <a:rPr lang="en-US" dirty="0" smtClean="0"/>
                  <a:t>Control limits</a:t>
                </a:r>
              </a:p>
              <a:p>
                <a:pPr lvl="1"/>
                <a:r>
                  <a:rPr lang="en-US" dirty="0" smtClean="0"/>
                  <a:t>Upper Control Limit (UCL)</a:t>
                </a:r>
              </a:p>
              <a:p>
                <a:pPr marL="548640" lvl="2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𝑈𝐶𝐿</m:t>
                    </m:r>
                    <m:r>
                      <a:rPr lang="en-US" b="0" i="1" smtClean="0">
                        <a:latin typeface="Cambria Math"/>
                      </a:rPr>
                      <m:t>= 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+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Lower Control Limit (LCL)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i="1" smtClean="0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698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Shewhart</a:t>
            </a:r>
            <a:r>
              <a:rPr lang="en-US" dirty="0" smtClean="0"/>
              <a:t> </a:t>
            </a:r>
            <a:r>
              <a:rPr lang="en-US" dirty="0"/>
              <a:t>Controller </a:t>
            </a:r>
            <a:r>
              <a:rPr lang="en-US" dirty="0" smtClean="0"/>
              <a:t>(2/3</a:t>
            </a:r>
            <a:r>
              <a:rPr lang="en-US" dirty="0"/>
              <a:t>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599"/>
            <a:ext cx="7543800" cy="521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388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en-US" dirty="0" err="1" smtClean="0"/>
              <a:t>Shewhart</a:t>
            </a:r>
            <a:r>
              <a:rPr lang="en-US" dirty="0" smtClean="0"/>
              <a:t> </a:t>
            </a:r>
            <a:r>
              <a:rPr lang="en-US" dirty="0" smtClean="0"/>
              <a:t>Controller (3/3)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854523"/>
              </p:ext>
            </p:extLst>
          </p:nvPr>
        </p:nvGraphicFramePr>
        <p:xfrm>
          <a:off x="1524000" y="1752600"/>
          <a:ext cx="5817237" cy="4633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Slide" r:id="rId3" imgW="4559901" imgH="3419763" progId="PowerPoint.Slide.8">
                  <p:embed/>
                </p:oleObj>
              </mc:Choice>
              <mc:Fallback>
                <p:oleObj name="Slide" r:id="rId3" imgW="4559901" imgH="3419763" progId="PowerPoint.Slid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313" t="23160" r="24471" b="18950"/>
                      <a:stretch>
                        <a:fillRect/>
                      </a:stretch>
                    </p:blipFill>
                    <p:spPr bwMode="auto">
                      <a:xfrm>
                        <a:off x="1524000" y="1752600"/>
                        <a:ext cx="5817237" cy="4633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5938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Multivariate Autoregressive (MAR)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189" t="24562" r="31878" b="23243"/>
          <a:stretch>
            <a:fillRect/>
          </a:stretch>
        </p:blipFill>
        <p:spPr bwMode="auto">
          <a:xfrm>
            <a:off x="609599" y="1447800"/>
            <a:ext cx="754382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3254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Autoregressive (MAR)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905775"/>
              </p:ext>
            </p:extLst>
          </p:nvPr>
        </p:nvGraphicFramePr>
        <p:xfrm>
          <a:off x="4191000" y="1752600"/>
          <a:ext cx="4602163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" name="Slide" r:id="rId3" imgW="4602375" imgH="3450364" progId="PowerPoint.Slide.8">
                  <p:embed/>
                </p:oleObj>
              </mc:Choice>
              <mc:Fallback>
                <p:oleObj name="Slide" r:id="rId3" imgW="4602375" imgH="3450364" progId="PowerPoint.Slid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366" t="11580" r="26839" b="23160"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602163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773616"/>
              </p:ext>
            </p:extLst>
          </p:nvPr>
        </p:nvGraphicFramePr>
        <p:xfrm>
          <a:off x="304800" y="1752600"/>
          <a:ext cx="3455987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" name="Slide" r:id="rId5" imgW="4568900" imgH="3425883" progId="PowerPoint.Slide.12">
                  <p:embed/>
                </p:oleObj>
              </mc:Choice>
              <mc:Fallback>
                <p:oleObj name="Slide" r:id="rId5" imgW="4568900" imgH="3425883" progId="PowerPoint.Slide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272" t="12610" r="24423" b="15762"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3455987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32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echnique </a:t>
            </a:r>
            <a:r>
              <a:rPr lang="en-US" dirty="0"/>
              <a:t>for making sense of a large number of events and pinpointing the few events that are really important in that mass of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Accomplished </a:t>
            </a:r>
            <a:r>
              <a:rPr lang="en-US" dirty="0"/>
              <a:t>by looking for and analyzing relationships between events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Implemented by a piece of software called </a:t>
            </a:r>
            <a:r>
              <a:rPr lang="en-US" b="1" dirty="0" smtClean="0"/>
              <a:t>“event correlator”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7638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correlation: step-by-step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Event filtering</a:t>
            </a:r>
          </a:p>
          <a:p>
            <a:pPr lvl="1"/>
            <a:r>
              <a:rPr lang="en-US" dirty="0" smtClean="0"/>
              <a:t>consists </a:t>
            </a:r>
            <a:r>
              <a:rPr lang="en-US" dirty="0"/>
              <a:t>in discarding events that are deemed to be irrelevant by the event </a:t>
            </a:r>
            <a:r>
              <a:rPr lang="en-US" dirty="0" smtClean="0"/>
              <a:t>correlator</a:t>
            </a:r>
          </a:p>
          <a:p>
            <a:r>
              <a:rPr lang="en-US" dirty="0" smtClean="0"/>
              <a:t>Event aggregation</a:t>
            </a:r>
          </a:p>
          <a:p>
            <a:pPr lvl="1"/>
            <a:r>
              <a:rPr lang="en-US" dirty="0"/>
              <a:t>a technique where multiple events that are very similar (but not necessarily identical) are combined into an aggregate that represents the underlying event data</a:t>
            </a:r>
            <a:endParaRPr lang="en-US" dirty="0" smtClean="0"/>
          </a:p>
          <a:p>
            <a:r>
              <a:rPr lang="en-US" dirty="0" smtClean="0"/>
              <a:t>Event masking</a:t>
            </a:r>
          </a:p>
          <a:p>
            <a:pPr lvl="1"/>
            <a:r>
              <a:rPr lang="en-US" dirty="0"/>
              <a:t>consists in ignoring events pertaining to systems that are downstream of a failed system</a:t>
            </a:r>
            <a:endParaRPr lang="en-US" dirty="0" smtClean="0"/>
          </a:p>
          <a:p>
            <a:r>
              <a:rPr lang="en-US" dirty="0" smtClean="0"/>
              <a:t>Root cause analysis</a:t>
            </a:r>
          </a:p>
          <a:p>
            <a:pPr lvl="1"/>
            <a:r>
              <a:rPr lang="en-US" dirty="0"/>
              <a:t> It consists in analyzing dependencies between events, based for instance on a model of the environment and dependency graphs, to detect whether some events can be explained by others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4221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Correlation Engine (ECE)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event correlation scheme (</a:t>
            </a:r>
            <a:r>
              <a:rPr lang="en-US" dirty="0" err="1" smtClean="0"/>
              <a:t>univariate</a:t>
            </a:r>
            <a:r>
              <a:rPr lang="en-US" dirty="0" smtClean="0"/>
              <a:t> data)</a:t>
            </a:r>
          </a:p>
          <a:p>
            <a:pPr lvl="1"/>
            <a:r>
              <a:rPr lang="en-US" dirty="0"/>
              <a:t>A transition from object (i.e., event or sequence of events) </a:t>
            </a:r>
            <a:r>
              <a:rPr lang="en-US" i="1" dirty="0"/>
              <a:t>A</a:t>
            </a:r>
            <a:r>
              <a:rPr lang="en-US" dirty="0"/>
              <a:t> to object </a:t>
            </a:r>
            <a:r>
              <a:rPr lang="en-US" i="1" dirty="0"/>
              <a:t>B</a:t>
            </a:r>
            <a:r>
              <a:rPr lang="en-US" dirty="0"/>
              <a:t> occurs if and only if </a:t>
            </a:r>
            <a:r>
              <a:rPr lang="en-US" i="1" dirty="0"/>
              <a:t>B</a:t>
            </a:r>
            <a:r>
              <a:rPr lang="en-US" dirty="0"/>
              <a:t> occurs immediately after </a:t>
            </a:r>
            <a:r>
              <a:rPr lang="en-US" i="1" dirty="0"/>
              <a:t>A</a:t>
            </a:r>
            <a:r>
              <a:rPr lang="en-US" dirty="0"/>
              <a:t> (i.e., not within a time window). </a:t>
            </a:r>
          </a:p>
          <a:p>
            <a:pPr lvl="1"/>
            <a:r>
              <a:rPr lang="en-US" dirty="0"/>
              <a:t>Only one object is considered at each step of the sequence (i.e., there are no objects occurring at the same time).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Event correlation over multivariate sensor data</a:t>
            </a:r>
          </a:p>
          <a:p>
            <a:pPr lvl="1"/>
            <a:r>
              <a:rPr lang="en-US" dirty="0"/>
              <a:t>an alerting situation or a malfunctioning system is expected to lead to several events triggered at the same time step.</a:t>
            </a:r>
          </a:p>
        </p:txBody>
      </p:sp>
    </p:spTree>
    <p:extLst>
      <p:ext uri="{BB962C8B-B14F-4D97-AF65-F5344CB8AC3E}">
        <p14:creationId xmlns:p14="http://schemas.microsoft.com/office/powerpoint/2010/main" val="3331483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of Multivariate Event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Stepwise correlation</a:t>
            </a:r>
          </a:p>
          <a:p>
            <a:pPr lvl="1"/>
            <a:r>
              <a:rPr lang="en-US" dirty="0"/>
              <a:t>Based on a first order Markov </a:t>
            </a:r>
            <a:r>
              <a:rPr lang="en-US" dirty="0" smtClean="0"/>
              <a:t>chain</a:t>
            </a:r>
          </a:p>
          <a:p>
            <a:r>
              <a:rPr lang="en-US" dirty="0" smtClean="0"/>
              <a:t>Variable-order correlation of Multivariate Event Data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Based on idea of partial matching [Fan et al. 1999]</a:t>
            </a:r>
          </a:p>
          <a:p>
            <a:r>
              <a:rPr lang="en-US" dirty="0" smtClean="0"/>
              <a:t>Event correlation based on sliding window</a:t>
            </a:r>
          </a:p>
          <a:p>
            <a:pPr lvl="1"/>
            <a:r>
              <a:rPr lang="en-US" dirty="0" smtClean="0"/>
              <a:t>Hybrid scheme that correlates events within a time window</a:t>
            </a:r>
          </a:p>
        </p:txBody>
      </p:sp>
    </p:spTree>
    <p:extLst>
      <p:ext uri="{BB962C8B-B14F-4D97-AF65-F5344CB8AC3E}">
        <p14:creationId xmlns:p14="http://schemas.microsoft.com/office/powerpoint/2010/main" val="1539153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Stepwise Correlation</a:t>
            </a:r>
            <a:endParaRPr lang="en-US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0133" t="61812" r="42824" b="23353"/>
          <a:stretch>
            <a:fillRect/>
          </a:stretch>
        </p:blipFill>
        <p:spPr bwMode="auto">
          <a:xfrm>
            <a:off x="4648200" y="1557143"/>
            <a:ext cx="4327421" cy="148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955593"/>
              </p:ext>
            </p:extLst>
          </p:nvPr>
        </p:nvGraphicFramePr>
        <p:xfrm>
          <a:off x="76200" y="3276600"/>
          <a:ext cx="45720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0" name="Slide" r:id="rId4" imgW="4630092" imgH="3471605" progId="PowerPoint.Slide.8">
                  <p:embed/>
                </p:oleObj>
              </mc:Choice>
              <mc:Fallback>
                <p:oleObj name="Slide" r:id="rId4" imgW="4630092" imgH="3471605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276600"/>
                        <a:ext cx="45720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54868"/>
              </p:ext>
            </p:extLst>
          </p:nvPr>
        </p:nvGraphicFramePr>
        <p:xfrm>
          <a:off x="4643438" y="3276600"/>
          <a:ext cx="4500562" cy="354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" name="Slide" r:id="rId6" imgW="4630092" imgH="3471605" progId="PowerPoint.Slide.8">
                  <p:embed/>
                </p:oleObj>
              </mc:Choice>
              <mc:Fallback>
                <p:oleObj name="Slide" r:id="rId6" imgW="4630092" imgH="3471605" progId="PowerPoint.Slid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276600"/>
                        <a:ext cx="4500562" cy="3541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4" name="Picture 2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7143"/>
            <a:ext cx="22288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5" name="Picture 2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1"/>
            <a:ext cx="4267200" cy="61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06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 Management in Sensor Network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574343"/>
              </p:ext>
            </p:extLst>
          </p:nvPr>
        </p:nvGraphicFramePr>
        <p:xfrm>
          <a:off x="685800" y="1600200"/>
          <a:ext cx="7373937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Slide" r:id="rId4" imgW="4568900" imgH="3425883" progId="PowerPoint.Slide.12">
                  <p:embed/>
                </p:oleObj>
              </mc:Choice>
              <mc:Fallback>
                <p:oleObj name="Slide" r:id="rId4" imgW="4568900" imgH="342588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727" t="10509" r="2364" b="11560"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7373937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508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Variable-order correlation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105400"/>
          </a:xfrm>
        </p:spPr>
        <p:txBody>
          <a:bodyPr/>
          <a:lstStyle/>
          <a:p>
            <a:r>
              <a:rPr lang="en-US" dirty="0" smtClean="0"/>
              <a:t>Partial matching algorithm [Fan et al.199]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388656"/>
              </p:ext>
            </p:extLst>
          </p:nvPr>
        </p:nvGraphicFramePr>
        <p:xfrm>
          <a:off x="1142788" y="2222070"/>
          <a:ext cx="6020012" cy="4169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" name="Slide" r:id="rId3" imgW="4559901" imgH="3419763" progId="PowerPoint.Slide.12">
                  <p:embed/>
                </p:oleObj>
              </mc:Choice>
              <mc:Fallback>
                <p:oleObj name="Slide" r:id="rId3" imgW="4559901" imgH="3419763" progId="PowerPoint.Slide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788" y="2222070"/>
                        <a:ext cx="6020012" cy="4169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9307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Variable-order correlation 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1392"/>
              </p:ext>
            </p:extLst>
          </p:nvPr>
        </p:nvGraphicFramePr>
        <p:xfrm>
          <a:off x="1524000" y="1828800"/>
          <a:ext cx="5429249" cy="407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Slide" r:id="rId3" imgW="4559901" imgH="3419763" progId="PowerPoint.Slide.8">
                  <p:embed/>
                </p:oleObj>
              </mc:Choice>
              <mc:Fallback>
                <p:oleObj name="Slide" r:id="rId3" imgW="4559901" imgH="3419763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28800"/>
                        <a:ext cx="5429249" cy="407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4848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</a:t>
            </a:r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Address time </a:t>
                </a:r>
                <a:r>
                  <a:rPr lang="en-US" dirty="0"/>
                  <a:t>dependencies among events within a specific </a:t>
                </a:r>
                <a:r>
                  <a:rPr lang="en-US" dirty="0" smtClean="0"/>
                  <a:t>timeframe</a:t>
                </a:r>
              </a:p>
              <a:p>
                <a:r>
                  <a:rPr lang="en-US" dirty="0" smtClean="0"/>
                  <a:t>At each the algorithm </a:t>
                </a:r>
                <a:r>
                  <a:rPr lang="en-US" dirty="0"/>
                  <a:t>the algorithm recalculates probability values with respect to a sliding window  taking into account the new event vector arrived at the current time step </a:t>
                </a:r>
                <a:r>
                  <a:rPr lang="en-US" dirty="0" smtClean="0"/>
                  <a:t>t</a:t>
                </a:r>
              </a:p>
              <a:p>
                <a:r>
                  <a:rPr lang="en-US" dirty="0" smtClean="0"/>
                  <a:t>The algorithm has memory of exactly w time steps</a:t>
                </a:r>
              </a:p>
              <a:p>
                <a:r>
                  <a:rPr lang="en-US" dirty="0" smtClean="0"/>
                  <a:t>Directed graph </a:t>
                </a:r>
                <a:r>
                  <a:rPr lang="en-US" sz="1900" dirty="0" smtClean="0"/>
                  <a:t>G=(V, E) </a:t>
                </a:r>
                <a:r>
                  <a:rPr lang="en-US" dirty="0" smtClean="0"/>
                  <a:t>where </a:t>
                </a:r>
                <a:r>
                  <a:rPr lang="en-US" sz="1900" dirty="0" smtClean="0"/>
                  <a:t>V=P(I) </a:t>
                </a:r>
                <a:r>
                  <a:rPr lang="en-US" dirty="0" smtClean="0"/>
                  <a:t>is the power set of </a:t>
                </a:r>
                <a:r>
                  <a:rPr lang="en-US" sz="1900" dirty="0" smtClean="0"/>
                  <a:t>I={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</a:rPr>
                      <m:t> ……..</m:t>
                    </m:r>
                    <m:sSub>
                      <m:sSubPr>
                        <m:ctrlPr>
                          <a:rPr lang="en-US" sz="1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900" dirty="0" smtClean="0"/>
                  <a:t>}</a:t>
                </a:r>
              </a:p>
              <a:p>
                <a:r>
                  <a:rPr lang="en-US" dirty="0" smtClean="0"/>
                  <a:t>Graph Vertexes :</a:t>
                </a:r>
              </a:p>
              <a:p>
                <a:r>
                  <a:rPr lang="en-US" dirty="0" smtClean="0"/>
                  <a:t>Weighted transition edge:</a:t>
                </a:r>
              </a:p>
              <a:p>
                <a:pPr marL="274320" lvl="1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4876800"/>
              </a:xfrm>
              <a:blipFill rotWithShape="1">
                <a:blip r:embed="rId2"/>
                <a:stretch>
                  <a:fillRect l="-566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05350"/>
            <a:ext cx="2028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81600"/>
            <a:ext cx="3967162" cy="4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186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 of each vertex, a </a:t>
            </a:r>
            <a:r>
              <a:rPr lang="en-US" dirty="0" smtClean="0"/>
              <a:t>– </a:t>
            </a:r>
            <a:r>
              <a:rPr lang="en-US" dirty="0" smtClean="0"/>
              <a:t>indicator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estimating the probabilities within two nodes, b - </a:t>
            </a:r>
            <a:r>
              <a:rPr lang="en-US" dirty="0" smtClean="0"/>
              <a:t>indicator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dirty="0" smtClean="0"/>
              <a:t>b-indicator </a:t>
            </a:r>
            <a:r>
              <a:rPr lang="en-US" dirty="0"/>
              <a:t>examines whether the event sets of two nodes occur at two, possibly separate, time steps 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66365"/>
            <a:ext cx="23907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09" y="4876800"/>
            <a:ext cx="3324225" cy="150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841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Two steps </a:t>
                </a:r>
              </a:p>
              <a:p>
                <a:r>
                  <a:rPr lang="en-US" dirty="0" smtClean="0"/>
                  <a:t>First step:  t &lt; w </a:t>
                </a:r>
              </a:p>
              <a:p>
                <a:pPr lvl="1"/>
                <a:r>
                  <a:rPr lang="en-US" dirty="0" smtClean="0"/>
                  <a:t>Frequency of each vertex-node</a:t>
                </a:r>
              </a:p>
              <a:p>
                <a:pPr lvl="1"/>
                <a:r>
                  <a:rPr lang="en-US" dirty="0" smtClean="0"/>
                  <a:t>Probability of occurrence </a:t>
                </a:r>
              </a:p>
              <a:p>
                <a:pPr lvl="1"/>
                <a:r>
                  <a:rPr lang="en-US" dirty="0" smtClean="0"/>
                  <a:t>Frequency of v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V within the occurrence of some node u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 V</a:t>
                </a:r>
              </a:p>
              <a:p>
                <a:pPr lvl="1"/>
                <a:endParaRPr lang="en-US" dirty="0"/>
              </a:p>
              <a:p>
                <a:pPr marL="274320" lvl="1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Conditional probability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marL="274320" lvl="1" indent="0">
                  <a:buNone/>
                </a:pPr>
                <a:endParaRPr lang="en-US" dirty="0" smtClean="0"/>
              </a:p>
              <a:p>
                <a:pPr marL="274320" lvl="1" indent="0">
                  <a:buNone/>
                </a:pPr>
                <a:r>
                  <a:rPr lang="en-US" dirty="0" smtClean="0"/>
                  <a:t> </a:t>
                </a:r>
              </a:p>
              <a:p>
                <a:pPr marL="274320" lvl="1" indent="0">
                  <a:buNone/>
                </a:pPr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18" y="2057400"/>
            <a:ext cx="4019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67000"/>
            <a:ext cx="21043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05200"/>
            <a:ext cx="2876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4791075"/>
            <a:ext cx="37052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326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Second step: t &gt; w</a:t>
                </a:r>
              </a:p>
              <a:p>
                <a:pPr lvl="1"/>
                <a:r>
                  <a:rPr lang="en-US" dirty="0"/>
                  <a:t>Frequency of each </a:t>
                </a:r>
                <a:r>
                  <a:rPr lang="en-US" dirty="0" smtClean="0"/>
                  <a:t>vertex-node within the last w time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Probability of occurrence </a:t>
                </a:r>
              </a:p>
              <a:p>
                <a:pPr lvl="1"/>
                <a:r>
                  <a:rPr lang="en-US" dirty="0" smtClean="0"/>
                  <a:t>Frequency </a:t>
                </a:r>
                <a:r>
                  <a:rPr lang="en-US" dirty="0"/>
                  <a:t>of v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/>
                  <a:t>V within </a:t>
                </a:r>
                <a:r>
                  <a:rPr lang="en-US" dirty="0" smtClean="0"/>
                  <a:t>the last w after the </a:t>
                </a:r>
                <a:r>
                  <a:rPr lang="en-US" dirty="0"/>
                  <a:t>occurrence of some node u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/>
                  <a:t> V</a:t>
                </a:r>
              </a:p>
              <a:p>
                <a:pPr lvl="1"/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Conditional </a:t>
                </a:r>
                <a:r>
                  <a:rPr lang="en-US" dirty="0" smtClean="0"/>
                  <a:t>probability: 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pPr marL="274320" lvl="1" indent="0">
                  <a:buNone/>
                </a:pP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29051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41" y="2733675"/>
            <a:ext cx="20097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314" y="3886200"/>
            <a:ext cx="34575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314" y="5105400"/>
            <a:ext cx="41052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943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</a:t>
            </a:r>
            <a:r>
              <a:rPr lang="en-US" dirty="0" smtClean="0"/>
              <a:t>algorithm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976390"/>
              </p:ext>
            </p:extLst>
          </p:nvPr>
        </p:nvGraphicFramePr>
        <p:xfrm>
          <a:off x="1143000" y="1600200"/>
          <a:ext cx="5867400" cy="4380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Slide" r:id="rId3" imgW="4538304" imgH="3401402" progId="PowerPoint.Slide.8">
                  <p:embed/>
                </p:oleObj>
              </mc:Choice>
              <mc:Fallback>
                <p:oleObj name="Slide" r:id="rId3" imgW="4538304" imgH="3401402" progId="PowerPoint.Slid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00200"/>
                        <a:ext cx="5867400" cy="4380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3741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</a:t>
            </a:r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 A method </a:t>
            </a:r>
            <a:r>
              <a:rPr lang="en-US" dirty="0"/>
              <a:t>of tracking and analyzing (processing) streams of information (data) about things that happen (events</a:t>
            </a:r>
            <a:r>
              <a:rPr lang="en-US" dirty="0" smtClean="0"/>
              <a:t>),</a:t>
            </a:r>
            <a:r>
              <a:rPr lang="en-US" baseline="30000" dirty="0"/>
              <a:t> </a:t>
            </a:r>
            <a:r>
              <a:rPr lang="en-US" dirty="0" smtClean="0"/>
              <a:t>and </a:t>
            </a:r>
            <a:r>
              <a:rPr lang="en-US" dirty="0"/>
              <a:t>deriving a conclusion from </a:t>
            </a:r>
            <a:r>
              <a:rPr lang="en-US" dirty="0" smtClean="0"/>
              <a:t>them</a:t>
            </a:r>
          </a:p>
          <a:p>
            <a:r>
              <a:rPr lang="en-US" b="1" dirty="0"/>
              <a:t>Complex event processing</a:t>
            </a:r>
            <a:r>
              <a:rPr lang="en-US" dirty="0"/>
              <a:t>, or CEP, is event processing that combines data from multiple </a:t>
            </a:r>
            <a:r>
              <a:rPr lang="en-US" dirty="0" smtClean="0"/>
              <a:t>sources</a:t>
            </a:r>
            <a:r>
              <a:rPr lang="en-US" dirty="0"/>
              <a:t> to infer events or patterns that suggest more complicated </a:t>
            </a:r>
            <a:r>
              <a:rPr lang="en-US" dirty="0" smtClean="0"/>
              <a:t>circumstances</a:t>
            </a:r>
          </a:p>
          <a:p>
            <a:r>
              <a:rPr lang="en-US" dirty="0" smtClean="0"/>
              <a:t>Techniques for CEP</a:t>
            </a:r>
          </a:p>
          <a:p>
            <a:pPr lvl="1"/>
            <a:r>
              <a:rPr lang="en-US" dirty="0"/>
              <a:t>Event-pattern detection</a:t>
            </a:r>
          </a:p>
          <a:p>
            <a:pPr lvl="1"/>
            <a:r>
              <a:rPr lang="en-US" dirty="0"/>
              <a:t>Event </a:t>
            </a:r>
            <a:r>
              <a:rPr lang="en-US" dirty="0" smtClean="0"/>
              <a:t>abstraction</a:t>
            </a:r>
            <a:endParaRPr lang="en-US" dirty="0" smtClean="0"/>
          </a:p>
          <a:p>
            <a:pPr lvl="1"/>
            <a:r>
              <a:rPr lang="en-US" dirty="0" smtClean="0"/>
              <a:t>Event </a:t>
            </a:r>
            <a:r>
              <a:rPr lang="en-US" dirty="0"/>
              <a:t>filtering</a:t>
            </a:r>
          </a:p>
          <a:p>
            <a:pPr lvl="1"/>
            <a:r>
              <a:rPr lang="en-US" dirty="0"/>
              <a:t>Event aggregation and transformation</a:t>
            </a:r>
          </a:p>
          <a:p>
            <a:pPr lvl="1"/>
            <a:r>
              <a:rPr lang="en-US" dirty="0"/>
              <a:t>Modeling event hierarchies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3149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CEP categories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main categories</a:t>
            </a:r>
          </a:p>
          <a:p>
            <a:pPr lvl="1"/>
            <a:r>
              <a:rPr lang="en-US" b="1" i="1" dirty="0"/>
              <a:t>Aggregation-oriented </a:t>
            </a:r>
            <a:r>
              <a:rPr lang="en-US" b="1" i="1" dirty="0" smtClean="0"/>
              <a:t>CEP</a:t>
            </a:r>
            <a:r>
              <a:rPr lang="en-US" dirty="0" smtClean="0"/>
              <a:t>: an </a:t>
            </a:r>
            <a:r>
              <a:rPr lang="en-US" dirty="0"/>
              <a:t>aggregation-oriented CEP solution is focused on executing on-line algorithms as a response to event data entering the system. A simple example is to continuously calculate an average based on data in the inbound events</a:t>
            </a:r>
          </a:p>
          <a:p>
            <a:pPr lvl="1"/>
            <a:r>
              <a:rPr lang="en-US" b="1" i="1" dirty="0"/>
              <a:t>Detection-oriented </a:t>
            </a:r>
            <a:r>
              <a:rPr lang="en-US" b="1" i="1" dirty="0" smtClean="0"/>
              <a:t>CEP</a:t>
            </a:r>
            <a:r>
              <a:rPr lang="en-US" dirty="0" smtClean="0"/>
              <a:t>: </a:t>
            </a:r>
            <a:r>
              <a:rPr lang="en-US" dirty="0"/>
              <a:t>focused on detecting combinations of events called events patterns or situations. A simple example of detecting a situation is to look for a specific sequence of events.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0849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filtering of rules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of </a:t>
            </a:r>
            <a:r>
              <a:rPr lang="en-US" i="1" dirty="0" smtClean="0"/>
              <a:t>aging</a:t>
            </a:r>
            <a:r>
              <a:rPr lang="en-US" dirty="0" smtClean="0"/>
              <a:t> or </a:t>
            </a:r>
            <a:r>
              <a:rPr lang="en-US" i="1" dirty="0" smtClean="0"/>
              <a:t>decay function </a:t>
            </a:r>
          </a:p>
          <a:p>
            <a:r>
              <a:rPr lang="en-US" dirty="0" smtClean="0"/>
              <a:t>   	  Linear or exponential degradation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086376"/>
              </p:ext>
            </p:extLst>
          </p:nvPr>
        </p:nvGraphicFramePr>
        <p:xfrm>
          <a:off x="762000" y="1962150"/>
          <a:ext cx="736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8" name="Equation" r:id="rId3" imgW="291847" imgH="215713" progId="Equation.DSMT4">
                  <p:embed/>
                </p:oleObj>
              </mc:Choice>
              <mc:Fallback>
                <p:oleObj name="Equation" r:id="rId3" imgW="291847" imgH="215713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62150"/>
                        <a:ext cx="7366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99622"/>
              </p:ext>
            </p:extLst>
          </p:nvPr>
        </p:nvGraphicFramePr>
        <p:xfrm>
          <a:off x="4953000" y="1524000"/>
          <a:ext cx="16573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9" name="Equation" r:id="rId5" imgW="685502" imgH="215806" progId="Equation.DSMT4">
                  <p:embed/>
                </p:oleObj>
              </mc:Choice>
              <mc:Fallback>
                <p:oleObj name="Equation" r:id="rId5" imgW="685502" imgH="21580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0"/>
                        <a:ext cx="165735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229042"/>
              </p:ext>
            </p:extLst>
          </p:nvPr>
        </p:nvGraphicFramePr>
        <p:xfrm>
          <a:off x="1143000" y="2590800"/>
          <a:ext cx="22510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0" name="Equation" r:id="rId7" imgW="1409088" imgH="355446" progId="Equation.DSMT4">
                  <p:embed/>
                </p:oleObj>
              </mc:Choice>
              <mc:Fallback>
                <p:oleObj name="Equation" r:id="rId7" imgW="1409088" imgH="35544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0800"/>
                        <a:ext cx="225107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794853"/>
              </p:ext>
            </p:extLst>
          </p:nvPr>
        </p:nvGraphicFramePr>
        <p:xfrm>
          <a:off x="6096000" y="2667000"/>
          <a:ext cx="1439862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1" name="Equation" r:id="rId9" imgW="914003" imgH="215806" progId="Equation.DSMT4">
                  <p:embed/>
                </p:oleObj>
              </mc:Choice>
              <mc:Fallback>
                <p:oleObj name="Equation" r:id="rId9" imgW="914003" imgH="215806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67000"/>
                        <a:ext cx="1439862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538492"/>
              </p:ext>
            </p:extLst>
          </p:nvPr>
        </p:nvGraphicFramePr>
        <p:xfrm>
          <a:off x="748475" y="3124200"/>
          <a:ext cx="35981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2" name="Slide" r:id="rId11" imgW="4568900" imgH="3425883" progId="PowerPoint.Slide.8">
                  <p:embed/>
                </p:oleObj>
              </mc:Choice>
              <mc:Fallback>
                <p:oleObj name="Slide" r:id="rId11" imgW="4568900" imgH="3425883" progId="PowerPoint.Slid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696" t="25221" r="25998" b="21017"/>
                      <a:stretch>
                        <a:fillRect/>
                      </a:stretch>
                    </p:blipFill>
                    <p:spPr bwMode="auto">
                      <a:xfrm>
                        <a:off x="748475" y="3124200"/>
                        <a:ext cx="35981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203008"/>
              </p:ext>
            </p:extLst>
          </p:nvPr>
        </p:nvGraphicFramePr>
        <p:xfrm>
          <a:off x="5257800" y="3124200"/>
          <a:ext cx="3621088" cy="27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3" name="Slide" r:id="rId13" imgW="4568900" imgH="3425883" progId="PowerPoint.Slide.8">
                  <p:embed/>
                </p:oleObj>
              </mc:Choice>
              <mc:Fallback>
                <p:oleObj name="Slide" r:id="rId13" imgW="4568900" imgH="3425883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272" t="24170" r="24423" b="19966"/>
                      <a:stretch>
                        <a:fillRect/>
                      </a:stretch>
                    </p:blipFill>
                    <p:spPr bwMode="auto">
                      <a:xfrm>
                        <a:off x="5257800" y="3124200"/>
                        <a:ext cx="3621088" cy="27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470246"/>
              </p:ext>
            </p:extLst>
          </p:nvPr>
        </p:nvGraphicFramePr>
        <p:xfrm>
          <a:off x="2590800" y="5610618"/>
          <a:ext cx="1685873" cy="998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4" name="Equation" r:id="rId15" imgW="1244600" imgH="723900" progId="Equation.DSMT4">
                  <p:embed/>
                </p:oleObj>
              </mc:Choice>
              <mc:Fallback>
                <p:oleObj name="Equation" r:id="rId15" imgW="1244600" imgH="723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610618"/>
                        <a:ext cx="1685873" cy="998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572000" y="6133946"/>
            <a:ext cx="1981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 smtClean="0"/>
              <a:t>Rules probability</a:t>
            </a:r>
          </a:p>
        </p:txBody>
      </p:sp>
    </p:spTree>
    <p:extLst>
      <p:ext uri="{BB962C8B-B14F-4D97-AF65-F5344CB8AC3E}">
        <p14:creationId xmlns:p14="http://schemas.microsoft.com/office/powerpoint/2010/main" val="331779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event?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term “event” is used to describe an alteration on one or more variables monitored by the system</a:t>
            </a:r>
          </a:p>
          <a:p>
            <a:r>
              <a:rPr lang="en-US" dirty="0" smtClean="0"/>
              <a:t>Two kinds of processing modules with respect to an event</a:t>
            </a:r>
          </a:p>
          <a:p>
            <a:pPr lvl="1"/>
            <a:r>
              <a:rPr lang="en-US" b="1" dirty="0" smtClean="0"/>
              <a:t>Online event processing</a:t>
            </a:r>
            <a:r>
              <a:rPr lang="en-US" dirty="0" smtClean="0"/>
              <a:t>: focuses on real event detection, identification of time dependent correlations and causalities</a:t>
            </a:r>
          </a:p>
          <a:p>
            <a:pPr lvl="1"/>
            <a:r>
              <a:rPr lang="en-US" b="1" dirty="0" smtClean="0"/>
              <a:t>Offline event processing: </a:t>
            </a:r>
            <a:r>
              <a:rPr lang="en-US" dirty="0" smtClean="0"/>
              <a:t>event storage, post-processing of stored events and data -warehousing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943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event processing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028295"/>
              </p:ext>
            </p:extLst>
          </p:nvPr>
        </p:nvGraphicFramePr>
        <p:xfrm>
          <a:off x="609600" y="1447800"/>
          <a:ext cx="8001000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Slide" r:id="rId3" imgW="4559901" imgH="3419763" progId="PowerPoint.Slide.12">
                  <p:embed/>
                </p:oleObj>
              </mc:Choice>
              <mc:Fallback>
                <p:oleObj name="Slide" r:id="rId3" imgW="4559901" imgH="341976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317" r="2368"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8001000" cy="504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942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Event/Change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Sensor streams arrives as raw data that provide instant measurements</a:t>
            </a:r>
          </a:p>
          <a:p>
            <a:r>
              <a:rPr lang="en-US" dirty="0" smtClean="0"/>
              <a:t>Generation of event streams over an existing set of sensor streams</a:t>
            </a:r>
          </a:p>
          <a:p>
            <a:r>
              <a:rPr lang="en-US" dirty="0" smtClean="0"/>
              <a:t>The </a:t>
            </a:r>
            <a:r>
              <a:rPr lang="en-US" dirty="0"/>
              <a:t>problem concerns both detecting whether or not a change has occurred, or whether several changes might have occurred, and identifying the times of any such changes.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7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Event/Change detection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detection algorithms</a:t>
            </a:r>
          </a:p>
          <a:p>
            <a:pPr lvl="1"/>
            <a:r>
              <a:rPr lang="en-US" dirty="0"/>
              <a:t>Cumulative Sum (CUSUM)</a:t>
            </a:r>
          </a:p>
          <a:p>
            <a:pPr lvl="1"/>
            <a:r>
              <a:rPr lang="en-US" dirty="0" err="1" smtClean="0"/>
              <a:t>Shewhart</a:t>
            </a:r>
            <a:r>
              <a:rPr lang="en-US" dirty="0" smtClean="0"/>
              <a:t> </a:t>
            </a:r>
            <a:r>
              <a:rPr lang="en-US" dirty="0"/>
              <a:t>Controller</a:t>
            </a:r>
          </a:p>
          <a:p>
            <a:pPr lvl="1"/>
            <a:r>
              <a:rPr lang="en-US" dirty="0"/>
              <a:t>Multivariate Autoregressive Model (MAR)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941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CUSUM(1/3)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input parameters for the CUSUM algorithm are the following:</a:t>
                </a:r>
              </a:p>
              <a:p>
                <a:pPr lvl="1"/>
                <a:r>
                  <a:rPr lang="en-US" dirty="0"/>
                  <a:t>the target value </a:t>
                </a:r>
                <a:r>
                  <a:rPr lang="el-GR" i="1" dirty="0" smtClean="0"/>
                  <a:t>μ</a:t>
                </a:r>
                <a:endParaRPr lang="en-US" i="1" dirty="0"/>
              </a:p>
              <a:p>
                <a:pPr lvl="1"/>
                <a:r>
                  <a:rPr lang="en-US" dirty="0"/>
                  <a:t>the above-tolerance value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below-tolerance value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the above-threshold value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𝑡h𝑟𝑒𝑠h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the below-threshold value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𝑡h𝑟𝑒𝑠h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i="1" dirty="0" smtClean="0"/>
              </a:p>
              <a:p>
                <a:pPr lvl="1"/>
                <a:endParaRPr lang="en-US" dirty="0"/>
              </a:p>
              <a:p>
                <a:r>
                  <a:rPr lang="en-US" dirty="0"/>
                  <a:t>The output parameters for the CUSUM algorithm are the following:</a:t>
                </a:r>
              </a:p>
              <a:p>
                <a:pPr lvl="1"/>
                <a:r>
                  <a:rPr lang="en-US" dirty="0"/>
                  <a:t>the above-detection signal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 {0,1}</a:t>
                </a:r>
                <a:endParaRPr lang="en-US" dirty="0"/>
              </a:p>
              <a:p>
                <a:pPr lvl="1"/>
                <a:r>
                  <a:rPr lang="en-US" dirty="0"/>
                  <a:t>the below-detection signal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/>
                  <a:t> {0,1}</a:t>
                </a: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84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CUSUM (2/3)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599"/>
            <a:ext cx="6477000" cy="543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28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CUSUM (3/3)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Experiment set up</a:t>
                </a:r>
              </a:p>
              <a:p>
                <a:pPr lvl="1"/>
                <a:r>
                  <a:rPr lang="el-GR" i="1" dirty="0" smtClean="0"/>
                  <a:t>μ</a:t>
                </a:r>
                <a:r>
                  <a:rPr lang="el-GR" dirty="0" smtClean="0"/>
                  <a:t> = 0.5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𝑡h𝑟𝑒𝑠h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l-GR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𝑡h𝑟𝑒𝑠h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l-GR" dirty="0" smtClean="0"/>
                  <a:t> = 1.3</a:t>
                </a:r>
              </a:p>
              <a:p>
                <a:pPr marL="27432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544854"/>
              </p:ext>
            </p:extLst>
          </p:nvPr>
        </p:nvGraphicFramePr>
        <p:xfrm>
          <a:off x="228600" y="2971800"/>
          <a:ext cx="4802069" cy="339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" name="Slide" r:id="rId5" imgW="4639091" imgH="3477725" progId="PowerPoint.Slide.8">
                  <p:embed/>
                </p:oleObj>
              </mc:Choice>
              <mc:Fallback>
                <p:oleObj name="Slide" r:id="rId5" imgW="4639091" imgH="3477725" progId="PowerPoint.Slid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338" t="29503" r="30028" b="18944"/>
                      <a:stretch>
                        <a:fillRect/>
                      </a:stretch>
                    </p:blipFill>
                    <p:spPr bwMode="auto">
                      <a:xfrm>
                        <a:off x="228600" y="2971800"/>
                        <a:ext cx="4802069" cy="339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331596"/>
              </p:ext>
            </p:extLst>
          </p:nvPr>
        </p:nvGraphicFramePr>
        <p:xfrm>
          <a:off x="4953000" y="2971800"/>
          <a:ext cx="4095261" cy="3324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" name="Slide" r:id="rId7" imgW="4559901" imgH="3419763" progId="PowerPoint.Slide.12">
                  <p:embed/>
                </p:oleObj>
              </mc:Choice>
              <mc:Fallback>
                <p:oleObj name="Slide" r:id="rId7" imgW="4559901" imgH="3419763" progId="PowerPoint.Slide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102" t="23160" r="24471" b="18950"/>
                      <a:stretch>
                        <a:fillRect/>
                      </a:stretch>
                    </p:blipFill>
                    <p:spPr bwMode="auto">
                      <a:xfrm>
                        <a:off x="4953000" y="2971800"/>
                        <a:ext cx="4095261" cy="3324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9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402</TotalTime>
  <Words>1001</Words>
  <Application>Microsoft Office PowerPoint</Application>
  <PresentationFormat>Προβολή στην οθόνη (4:3)</PresentationFormat>
  <Paragraphs>145</Paragraphs>
  <Slides>29</Slides>
  <Notes>2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29</vt:i4>
      </vt:variant>
    </vt:vector>
  </HeadingPairs>
  <TitlesOfParts>
    <vt:vector size="32" baseType="lpstr">
      <vt:lpstr>Clarity</vt:lpstr>
      <vt:lpstr>Slide</vt:lpstr>
      <vt:lpstr>Equation</vt:lpstr>
      <vt:lpstr>Event management in Multivariate Streaming sensor DATA</vt:lpstr>
      <vt:lpstr>Event Management in Sensor Network</vt:lpstr>
      <vt:lpstr>What is an event?</vt:lpstr>
      <vt:lpstr>Online event processing</vt:lpstr>
      <vt:lpstr>Event/Change Detection</vt:lpstr>
      <vt:lpstr>Event/Change detection algorithms</vt:lpstr>
      <vt:lpstr>CUSUM(1/3)</vt:lpstr>
      <vt:lpstr>CUSUM (2/3)</vt:lpstr>
      <vt:lpstr>CUSUM (3/3)</vt:lpstr>
      <vt:lpstr>Shewhart Controller (1/3)</vt:lpstr>
      <vt:lpstr>Shewhart Controller (2/3)</vt:lpstr>
      <vt:lpstr>Shewhart Controller (3/3)</vt:lpstr>
      <vt:lpstr>Multivariate Autoregressive (MAR)</vt:lpstr>
      <vt:lpstr>Multivariate Autoregressive (MAR)</vt:lpstr>
      <vt:lpstr>Event Correlation</vt:lpstr>
      <vt:lpstr>Event correlation: step-by-step</vt:lpstr>
      <vt:lpstr>Event Correlation Engine (ECE)</vt:lpstr>
      <vt:lpstr>Correlation of Multivariate Event Data</vt:lpstr>
      <vt:lpstr>Stepwise Correlation</vt:lpstr>
      <vt:lpstr>Variable-order correlation </vt:lpstr>
      <vt:lpstr>Variable-order correlation </vt:lpstr>
      <vt:lpstr>Sliding window algorithm</vt:lpstr>
      <vt:lpstr>Sliding window algorithm</vt:lpstr>
      <vt:lpstr>Sliding window algorithm</vt:lpstr>
      <vt:lpstr>Sliding window algorithm</vt:lpstr>
      <vt:lpstr>Sliding window algorithm</vt:lpstr>
      <vt:lpstr>Event processing</vt:lpstr>
      <vt:lpstr>CEP categories </vt:lpstr>
      <vt:lpstr>Adaptive filtering of rules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management in Multivariate Streaming sensor DATA</dc:title>
  <dc:creator>Blerina</dc:creator>
  <cp:lastModifiedBy>Kostas</cp:lastModifiedBy>
  <cp:revision>49</cp:revision>
  <dcterms:created xsi:type="dcterms:W3CDTF">2015-03-24T16:59:30Z</dcterms:created>
  <dcterms:modified xsi:type="dcterms:W3CDTF">2015-03-26T13:03:52Z</dcterms:modified>
</cp:coreProperties>
</file>